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9.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40.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28.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29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2" d="100"/>
          <a:sy n="72"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5E59203-970E-4572-9E92-8E70E8280F2B}" type="datetimeFigureOut">
              <a:rPr lang="tr-TR" smtClean="0"/>
              <a:t>20.9.2016</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7CCD08D-0A62-4879-B22E-81360FAF6CA6}"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573556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E59203-970E-4572-9E92-8E70E8280F2B}" type="datetimeFigureOut">
              <a:rPr lang="tr-TR" smtClean="0"/>
              <a:t>20.9.2016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1331517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E59203-970E-4572-9E92-8E70E8280F2B}" type="datetimeFigureOut">
              <a:rPr lang="tr-TR" smtClean="0"/>
              <a:t>20.9.2016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335917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E59203-970E-4572-9E92-8E70E8280F2B}" type="datetimeFigureOut">
              <a:rPr lang="tr-TR" smtClean="0"/>
              <a:t>20.9.2016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3304621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5E59203-970E-4572-9E92-8E70E8280F2B}" type="datetimeFigureOut">
              <a:rPr lang="tr-TR" smtClean="0"/>
              <a:t>20.9.2016</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7CCD08D-0A62-4879-B22E-81360FAF6CA6}"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619097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E59203-970E-4572-9E92-8E70E8280F2B}" type="datetimeFigureOut">
              <a:rPr lang="tr-TR" smtClean="0"/>
              <a:t>20.9.2016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271439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E59203-970E-4572-9E92-8E70E8280F2B}" type="datetimeFigureOut">
              <a:rPr lang="tr-TR" smtClean="0"/>
              <a:t>20.9.2016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139014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E59203-970E-4572-9E92-8E70E8280F2B}" type="datetimeFigureOut">
              <a:rPr lang="tr-TR" smtClean="0"/>
              <a:t>20.9.2016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125256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59203-970E-4572-9E92-8E70E8280F2B}" type="datetimeFigureOut">
              <a:rPr lang="tr-TR" smtClean="0"/>
              <a:t>20.9.2016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7CCD08D-0A62-4879-B22E-81360FAF6CA6}" type="slidenum">
              <a:rPr lang="tr-TR" smtClean="0"/>
              <a:t>‹#›</a:t>
            </a:fld>
            <a:endParaRPr lang="tr-TR"/>
          </a:p>
        </p:txBody>
      </p:sp>
    </p:spTree>
    <p:extLst>
      <p:ext uri="{BB962C8B-B14F-4D97-AF65-F5344CB8AC3E}">
        <p14:creationId xmlns:p14="http://schemas.microsoft.com/office/powerpoint/2010/main" val="316657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5E59203-970E-4572-9E92-8E70E8280F2B}" type="datetimeFigureOut">
              <a:rPr lang="tr-TR" smtClean="0"/>
              <a:t>20.9.2016</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CCD08D-0A62-4879-B22E-81360FAF6CA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774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5E59203-970E-4572-9E92-8E70E8280F2B}" type="datetimeFigureOut">
              <a:rPr lang="tr-TR" smtClean="0"/>
              <a:t>20.9.2016</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CCD08D-0A62-4879-B22E-81360FAF6CA6}"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6453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5E59203-970E-4572-9E92-8E70E8280F2B}" type="datetimeFigureOut">
              <a:rPr lang="tr-TR" smtClean="0"/>
              <a:t>20.9.2016</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7CCD08D-0A62-4879-B22E-81360FAF6CA6}"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3331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arduino.cc/en/Main/Software" TargetMode="External"/><Relationship Id="rId2" Type="http://schemas.openxmlformats.org/officeDocument/2006/relationships/hyperlink" Target="http://www.arduino.c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5293" y="986354"/>
            <a:ext cx="9144000" cy="1071563"/>
          </a:xfrm>
          <a:noFill/>
        </p:spPr>
        <p:txBody>
          <a:bodyPr>
            <a:spAutoFit/>
          </a:bodyPr>
          <a:lstStyle/>
          <a:p>
            <a:pPr>
              <a:spcBef>
                <a:spcPts val="0"/>
              </a:spcBef>
            </a:pPr>
            <a:r>
              <a:rPr lang="tr-TR" sz="3500" cap="none" dirty="0" smtClean="0">
                <a:solidFill>
                  <a:schemeClr val="tx1"/>
                </a:solidFill>
              </a:rPr>
              <a:t>Doğu Akdeniz Üniversitesi</a:t>
            </a:r>
            <a:br>
              <a:rPr lang="tr-TR" sz="3500" cap="none" dirty="0" smtClean="0">
                <a:solidFill>
                  <a:schemeClr val="tx1"/>
                </a:solidFill>
              </a:rPr>
            </a:br>
            <a:r>
              <a:rPr lang="tr-TR" sz="3500" cap="none" dirty="0" smtClean="0">
                <a:solidFill>
                  <a:schemeClr val="tx1"/>
                </a:solidFill>
              </a:rPr>
              <a:t>Bilgisayar Ve Teknoloji Yüksek Okulu</a:t>
            </a:r>
            <a:endParaRPr lang="tr-TR" sz="3500" cap="none" dirty="0">
              <a:solidFill>
                <a:schemeClr val="tx1"/>
              </a:solidFill>
            </a:endParaRPr>
          </a:p>
        </p:txBody>
      </p:sp>
      <p:sp>
        <p:nvSpPr>
          <p:cNvPr id="3" name="Subtitle 2"/>
          <p:cNvSpPr>
            <a:spLocks noGrp="1"/>
          </p:cNvSpPr>
          <p:nvPr>
            <p:ph type="subTitle" idx="1"/>
          </p:nvPr>
        </p:nvSpPr>
        <p:spPr>
          <a:xfrm>
            <a:off x="1524000" y="2305572"/>
            <a:ext cx="9144000" cy="1009029"/>
          </a:xfrm>
        </p:spPr>
        <p:txBody>
          <a:bodyPr vert="horz" lIns="91440" tIns="45720" rIns="91440" bIns="45720" rtlCol="0" anchor="b">
            <a:normAutofit fontScale="92500" lnSpcReduction="20000"/>
          </a:bodyPr>
          <a:lstStyle/>
          <a:p>
            <a:pPr>
              <a:lnSpc>
                <a:spcPct val="89000"/>
              </a:lnSpc>
              <a:spcBef>
                <a:spcPct val="0"/>
              </a:spcBef>
            </a:pPr>
            <a:r>
              <a:rPr lang="tr-TR" sz="4500" cap="all" dirty="0">
                <a:latin typeface="+mj-lt"/>
                <a:ea typeface="+mj-ea"/>
                <a:cs typeface="+mj-cs"/>
              </a:rPr>
              <a:t>EETE233 </a:t>
            </a:r>
            <a:r>
              <a:rPr lang="tr-TR" sz="4500" cap="all" dirty="0" err="1">
                <a:latin typeface="+mj-lt"/>
                <a:ea typeface="+mj-ea"/>
                <a:cs typeface="+mj-cs"/>
              </a:rPr>
              <a:t>Mikrodenetleyiciler</a:t>
            </a:r>
            <a:r>
              <a:rPr lang="tr-TR" sz="4500" cap="all" dirty="0">
                <a:latin typeface="+mj-lt"/>
                <a:ea typeface="+mj-ea"/>
                <a:cs typeface="+mj-cs"/>
              </a:rPr>
              <a:t/>
            </a:r>
            <a:br>
              <a:rPr lang="tr-TR" sz="4500" cap="all" dirty="0">
                <a:latin typeface="+mj-lt"/>
                <a:ea typeface="+mj-ea"/>
                <a:cs typeface="+mj-cs"/>
              </a:rPr>
            </a:br>
            <a:r>
              <a:rPr lang="tr-TR" sz="4500" cap="all" dirty="0" err="1">
                <a:latin typeface="+mj-lt"/>
                <a:ea typeface="+mj-ea"/>
                <a:cs typeface="+mj-cs"/>
              </a:rPr>
              <a:t>Arduino</a:t>
            </a:r>
            <a:r>
              <a:rPr lang="tr-TR" sz="4500" cap="all" dirty="0">
                <a:latin typeface="+mj-lt"/>
                <a:ea typeface="+mj-ea"/>
                <a:cs typeface="+mj-cs"/>
              </a:rPr>
              <a:t> ile Programlama</a:t>
            </a:r>
          </a:p>
        </p:txBody>
      </p:sp>
      <p:sp>
        <p:nvSpPr>
          <p:cNvPr id="4" name="Subtitle 2"/>
          <p:cNvSpPr txBox="1">
            <a:spLocks/>
          </p:cNvSpPr>
          <p:nvPr/>
        </p:nvSpPr>
        <p:spPr>
          <a:xfrm>
            <a:off x="1591819" y="4008391"/>
            <a:ext cx="9144000" cy="1009029"/>
          </a:xfrm>
          <a:prstGeom prst="rect">
            <a:avLst/>
          </a:prstGeom>
        </p:spPr>
        <p:txBody>
          <a:bodyPr vert="horz" lIns="91440" tIns="45720" rIns="91440" bIns="45720" rtlCol="0">
            <a:normAutofit fontScale="92500" lnSpcReduction="20000"/>
          </a:bodyPr>
          <a:lstStyle>
            <a:lvl1pPr indent="0" algn="ctr" defTabSz="914400">
              <a:lnSpc>
                <a:spcPct val="112000"/>
              </a:lnSpc>
              <a:spcBef>
                <a:spcPts val="0"/>
              </a:spcBef>
              <a:spcAft>
                <a:spcPts val="0"/>
              </a:spcAft>
              <a:buFont typeface="Franklin Gothic Book" panose="020B0503020102020204" pitchFamily="34" charset="0"/>
              <a:buNone/>
              <a:defRPr sz="3500" baseline="0">
                <a:solidFill>
                  <a:schemeClr val="tx2"/>
                </a:solidFill>
              </a:defRPr>
            </a:lvl1pPr>
            <a:lvl2pPr indent="0" algn="ctr" defTabSz="914400">
              <a:lnSpc>
                <a:spcPct val="94000"/>
              </a:lnSpc>
              <a:spcBef>
                <a:spcPts val="500"/>
              </a:spcBef>
              <a:spcAft>
                <a:spcPts val="200"/>
              </a:spcAft>
              <a:buFont typeface="Franklin Gothic Book" panose="020B0503020102020204" pitchFamily="34" charset="0"/>
              <a:buNone/>
              <a:defRPr sz="2000" i="1" baseline="0">
                <a:solidFill>
                  <a:schemeClr val="tx2"/>
                </a:solidFill>
              </a:defRPr>
            </a:lvl2pPr>
            <a:lvl3pPr indent="0" algn="ctr" defTabSz="914400">
              <a:lnSpc>
                <a:spcPct val="94000"/>
              </a:lnSpc>
              <a:spcBef>
                <a:spcPts val="500"/>
              </a:spcBef>
              <a:spcAft>
                <a:spcPts val="200"/>
              </a:spcAft>
              <a:buFont typeface="Franklin Gothic Book" panose="020B0503020102020204" pitchFamily="34" charset="0"/>
              <a:buNone/>
              <a:defRPr baseline="0">
                <a:solidFill>
                  <a:schemeClr val="tx2"/>
                </a:solidFill>
              </a:defRPr>
            </a:lvl3pPr>
            <a:lvl4pPr indent="0" algn="ctr" defTabSz="914400">
              <a:lnSpc>
                <a:spcPct val="94000"/>
              </a:lnSpc>
              <a:spcBef>
                <a:spcPts val="500"/>
              </a:spcBef>
              <a:spcAft>
                <a:spcPts val="200"/>
              </a:spcAft>
              <a:buFont typeface="Franklin Gothic Book" panose="020B0503020102020204" pitchFamily="34" charset="0"/>
              <a:buNone/>
              <a:defRPr sz="1600" i="1" baseline="0">
                <a:solidFill>
                  <a:schemeClr val="tx2"/>
                </a:solidFill>
              </a:defRPr>
            </a:lvl4pPr>
            <a:lvl5pPr indent="0" algn="ctr" defTabSz="914400">
              <a:lnSpc>
                <a:spcPct val="94000"/>
              </a:lnSpc>
              <a:spcBef>
                <a:spcPts val="500"/>
              </a:spcBef>
              <a:spcAft>
                <a:spcPts val="200"/>
              </a:spcAft>
              <a:buFont typeface="Franklin Gothic Book" panose="020B0503020102020204" pitchFamily="34" charset="0"/>
              <a:buNone/>
              <a:defRPr sz="1600" baseline="0">
                <a:solidFill>
                  <a:schemeClr val="tx2"/>
                </a:solidFill>
              </a:defRPr>
            </a:lvl5pPr>
            <a:lvl6pPr indent="0" algn="ctr" defTabSz="914400">
              <a:lnSpc>
                <a:spcPct val="94000"/>
              </a:lnSpc>
              <a:spcBef>
                <a:spcPts val="500"/>
              </a:spcBef>
              <a:spcAft>
                <a:spcPts val="200"/>
              </a:spcAft>
              <a:buFont typeface="Franklin Gothic Book" panose="020B0503020102020204" pitchFamily="34" charset="0"/>
              <a:buNone/>
              <a:defRPr sz="1600" i="1" baseline="0">
                <a:solidFill>
                  <a:schemeClr val="tx2"/>
                </a:solidFill>
              </a:defRPr>
            </a:lvl6pPr>
            <a:lvl7pPr indent="0" algn="ctr" defTabSz="914400">
              <a:lnSpc>
                <a:spcPct val="94000"/>
              </a:lnSpc>
              <a:spcBef>
                <a:spcPts val="500"/>
              </a:spcBef>
              <a:spcAft>
                <a:spcPts val="200"/>
              </a:spcAft>
              <a:buFont typeface="Franklin Gothic Book" panose="020B0503020102020204" pitchFamily="34" charset="0"/>
              <a:buNone/>
              <a:defRPr sz="1600" baseline="0">
                <a:solidFill>
                  <a:schemeClr val="tx2"/>
                </a:solidFill>
              </a:defRPr>
            </a:lvl7pPr>
            <a:lvl8pPr indent="0" algn="ctr" defTabSz="914400">
              <a:lnSpc>
                <a:spcPct val="94000"/>
              </a:lnSpc>
              <a:spcBef>
                <a:spcPts val="500"/>
              </a:spcBef>
              <a:spcAft>
                <a:spcPts val="200"/>
              </a:spcAft>
              <a:buFont typeface="Franklin Gothic Book" panose="020B0503020102020204" pitchFamily="34" charset="0"/>
              <a:buNone/>
              <a:defRPr sz="1600" i="1" baseline="0">
                <a:solidFill>
                  <a:schemeClr val="tx2"/>
                </a:solidFill>
              </a:defRPr>
            </a:lvl8pPr>
            <a:lvl9pPr indent="0" algn="ctr" defTabSz="914400">
              <a:lnSpc>
                <a:spcPct val="94000"/>
              </a:lnSpc>
              <a:spcBef>
                <a:spcPts val="500"/>
              </a:spcBef>
              <a:spcAft>
                <a:spcPts val="200"/>
              </a:spcAft>
              <a:buFont typeface="Franklin Gothic Book" panose="020B0503020102020204" pitchFamily="34" charset="0"/>
              <a:buNone/>
              <a:defRPr sz="1600" baseline="0">
                <a:solidFill>
                  <a:schemeClr val="tx2"/>
                </a:solidFill>
              </a:defRPr>
            </a:lvl9pPr>
          </a:lstStyle>
          <a:p>
            <a:r>
              <a:rPr lang="tr-TR" dirty="0"/>
              <a:t>Konu 2</a:t>
            </a:r>
          </a:p>
          <a:p>
            <a:r>
              <a:rPr lang="tr-TR" dirty="0" err="1" smtClean="0"/>
              <a:t>Arduino</a:t>
            </a:r>
            <a:r>
              <a:rPr lang="tr-TR" dirty="0" smtClean="0"/>
              <a:t> Platformu</a:t>
            </a:r>
            <a:endParaRPr lang="tr-TR" dirty="0"/>
          </a:p>
        </p:txBody>
      </p:sp>
    </p:spTree>
    <p:extLst>
      <p:ext uri="{BB962C8B-B14F-4D97-AF65-F5344CB8AC3E}">
        <p14:creationId xmlns:p14="http://schemas.microsoft.com/office/powerpoint/2010/main" val="3849962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r>
              <a:rPr lang="tr-TR" sz="2600" dirty="0" smtClean="0"/>
              <a:t>Sürücünün de yüklenmesi tamamlandıktan sonra </a:t>
            </a:r>
            <a:r>
              <a:rPr lang="tr-TR" sz="2600" b="1" dirty="0" err="1" smtClean="0"/>
              <a:t>Completed</a:t>
            </a:r>
            <a:r>
              <a:rPr lang="tr-TR" sz="2600" dirty="0" smtClean="0"/>
              <a:t> mesajıyla birlikte yükleme tamamlanmış olacak.</a:t>
            </a:r>
          </a:p>
          <a:p>
            <a:pPr marL="987552" lvl="2" indent="0">
              <a:buNone/>
            </a:pPr>
            <a:endParaRPr lang="tr-TR" sz="2600" dirty="0" smtClean="0"/>
          </a:p>
          <a:p>
            <a:pPr marL="987552" lvl="2" indent="0">
              <a:buNone/>
            </a:pPr>
            <a:r>
              <a:rPr lang="tr-TR" sz="2600" dirty="0"/>
              <a:t>	</a:t>
            </a:r>
            <a:endParaRPr lang="tr-TR" sz="2600" dirty="0" smtClean="0"/>
          </a:p>
          <a:p>
            <a:pPr marL="1444752" lvl="3" indent="0">
              <a:buNone/>
            </a:pPr>
            <a:endParaRPr lang="tr-TR" sz="2600" dirty="0"/>
          </a:p>
        </p:txBody>
      </p:sp>
      <p:pic>
        <p:nvPicPr>
          <p:cNvPr id="5122" name="Picture 2" descr="Image result for arduino instal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6910" y="1670621"/>
            <a:ext cx="4407281" cy="3055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79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98610"/>
            <a:ext cx="9601200" cy="6678707"/>
          </a:xfrm>
          <a:prstGeom prst="rect">
            <a:avLst/>
          </a:prstGeom>
        </p:spPr>
        <p:txBody>
          <a:bodyPr>
            <a:normAutofit fontScale="925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r>
              <a:rPr lang="tr-TR" sz="2600" dirty="0" smtClean="0"/>
              <a:t>Eğer </a:t>
            </a:r>
            <a:r>
              <a:rPr lang="tr-TR" sz="2600" dirty="0" err="1" smtClean="0"/>
              <a:t>Arduino</a:t>
            </a:r>
            <a:r>
              <a:rPr lang="tr-TR" sz="2600" dirty="0" smtClean="0"/>
              <a:t> sürücüsüyle ilgili bir problem olmuşsa veya Windows sürücü yükleme penceresini kapatıldı ise bu işlemi daha sonra aygıt yöneticisi üzerinden gerçekleştirilebilir .</a:t>
            </a:r>
          </a:p>
          <a:p>
            <a:pPr lvl="2"/>
            <a:r>
              <a:rPr lang="tr-TR" sz="2600" dirty="0" smtClean="0"/>
              <a:t>Aygıt yöneticisinde Bağlantı Noktaları (COM &amp; LPT) bölümünde </a:t>
            </a:r>
            <a:r>
              <a:rPr lang="tr-TR" sz="2600" b="1" dirty="0" err="1" smtClean="0"/>
              <a:t>Arduino</a:t>
            </a:r>
            <a:r>
              <a:rPr lang="tr-TR" sz="2600" b="1" dirty="0" smtClean="0"/>
              <a:t> UNO </a:t>
            </a:r>
            <a:r>
              <a:rPr lang="tr-TR" sz="2600" dirty="0" smtClean="0"/>
              <a:t>ifadesi görülmelidir.</a:t>
            </a:r>
          </a:p>
          <a:p>
            <a:pPr lvl="2"/>
            <a:r>
              <a:rPr lang="tr-TR" sz="2600" dirty="0" err="1" smtClean="0"/>
              <a:t>Arduino</a:t>
            </a:r>
            <a:r>
              <a:rPr lang="tr-TR" sz="2600" dirty="0" smtClean="0"/>
              <a:t> UNO ifadesine </a:t>
            </a:r>
            <a:r>
              <a:rPr lang="tr-TR" sz="2600" b="1" dirty="0" smtClean="0"/>
              <a:t>SAĞ </a:t>
            </a:r>
            <a:r>
              <a:rPr lang="tr-TR" sz="2600" dirty="0" smtClean="0"/>
              <a:t>tıklayarak </a:t>
            </a:r>
            <a:r>
              <a:rPr lang="tr-TR" sz="2600" b="1" dirty="0" smtClean="0"/>
              <a:t>Sürücüyü güncelleştir </a:t>
            </a:r>
            <a:r>
              <a:rPr lang="tr-TR" sz="2600" dirty="0" smtClean="0"/>
              <a:t>seçeneğine tıklanır.</a:t>
            </a:r>
          </a:p>
          <a:p>
            <a:pPr lvl="2"/>
            <a:r>
              <a:rPr lang="tr-TR" sz="2600" dirty="0" smtClean="0"/>
              <a:t>Ardından </a:t>
            </a:r>
            <a:r>
              <a:rPr lang="tr-TR" sz="2600" b="1" dirty="0" smtClean="0"/>
              <a:t>Listeden veya belirli bir konumdan yükle </a:t>
            </a:r>
            <a:r>
              <a:rPr lang="tr-TR" sz="2600" dirty="0" smtClean="0"/>
              <a:t>seçeneği seçilerek bilgisayarda </a:t>
            </a:r>
            <a:r>
              <a:rPr lang="tr-TR" sz="2600" dirty="0" err="1" smtClean="0"/>
              <a:t>Arduino</a:t>
            </a:r>
            <a:r>
              <a:rPr lang="tr-TR" sz="2600" dirty="0" smtClean="0"/>
              <a:t> yazılımının açıldığı klasördeki </a:t>
            </a:r>
            <a:r>
              <a:rPr lang="tr-TR" sz="2600" b="1" dirty="0" smtClean="0"/>
              <a:t>Drivers</a:t>
            </a:r>
            <a:r>
              <a:rPr lang="tr-TR" sz="2600" dirty="0" smtClean="0"/>
              <a:t> klasörünün altında kullanılan </a:t>
            </a:r>
            <a:r>
              <a:rPr lang="tr-TR" sz="2600" dirty="0" err="1" smtClean="0"/>
              <a:t>Arduino</a:t>
            </a:r>
            <a:r>
              <a:rPr lang="tr-TR" sz="2600" dirty="0" smtClean="0"/>
              <a:t> kartına adıyla bulunan </a:t>
            </a:r>
            <a:r>
              <a:rPr lang="tr-TR" sz="2600" b="1" dirty="0" smtClean="0"/>
              <a:t>.</a:t>
            </a:r>
            <a:r>
              <a:rPr lang="tr-TR" sz="2600" b="1" dirty="0" err="1" smtClean="0"/>
              <a:t>inf</a:t>
            </a:r>
            <a:r>
              <a:rPr lang="tr-TR" sz="2600" b="1" dirty="0" smtClean="0"/>
              <a:t> </a:t>
            </a:r>
            <a:r>
              <a:rPr lang="tr-TR" sz="2600" dirty="0" smtClean="0"/>
              <a:t>uzantılı dosya seçilmelidir. Burada kullanılan karta ait olan </a:t>
            </a:r>
            <a:r>
              <a:rPr lang="tr-TR" sz="2600" b="1" i="1" dirty="0" smtClean="0"/>
              <a:t>ArduinoUNO.inf </a:t>
            </a:r>
            <a:r>
              <a:rPr lang="tr-TR" sz="2600" dirty="0" smtClean="0"/>
              <a:t>dosyası seçilir.</a:t>
            </a:r>
          </a:p>
          <a:p>
            <a:pPr lvl="2"/>
            <a:r>
              <a:rPr lang="tr-TR" sz="2600" dirty="0" smtClean="0"/>
              <a:t>Ardından Windows sürücünün yüklenmesini tamamlayacaktır. Windows 7 sürümünde de eğer sürücüler otomatik olarak yüklenmezse yine yukarıdaki adımlar gerçekleştirilerek </a:t>
            </a:r>
            <a:r>
              <a:rPr lang="tr-TR" sz="2600" dirty="0" err="1" smtClean="0"/>
              <a:t>Arduino</a:t>
            </a:r>
            <a:r>
              <a:rPr lang="tr-TR" sz="2600" dirty="0" smtClean="0"/>
              <a:t> sürücüsü güncelleştirilmelidir.</a:t>
            </a:r>
          </a:p>
          <a:p>
            <a:pPr lvl="2"/>
            <a:endParaRPr lang="tr-TR" sz="2600" dirty="0" smtClean="0"/>
          </a:p>
          <a:p>
            <a:pPr marL="987552" lvl="2" indent="0">
              <a:buNone/>
            </a:pPr>
            <a:endParaRPr lang="tr-TR" sz="2600" dirty="0" smtClean="0"/>
          </a:p>
          <a:p>
            <a:pPr marL="987552" lvl="2" indent="0">
              <a:buNone/>
            </a:pPr>
            <a:r>
              <a:rPr lang="tr-TR" sz="2600" dirty="0"/>
              <a:t>	</a:t>
            </a:r>
            <a:endParaRPr lang="tr-TR" sz="2600" dirty="0" smtClean="0"/>
          </a:p>
          <a:p>
            <a:pPr marL="1444752" lvl="3" indent="0">
              <a:buNone/>
            </a:pPr>
            <a:endParaRPr lang="tr-TR" sz="2600" dirty="0"/>
          </a:p>
        </p:txBody>
      </p:sp>
    </p:spTree>
    <p:extLst>
      <p:ext uri="{BB962C8B-B14F-4D97-AF65-F5344CB8AC3E}">
        <p14:creationId xmlns:p14="http://schemas.microsoft.com/office/powerpoint/2010/main" val="383376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İlk Programın Çalıştırılması</a:t>
            </a:r>
            <a:endParaRPr lang="tr-TR" dirty="0"/>
          </a:p>
        </p:txBody>
      </p:sp>
      <p:sp>
        <p:nvSpPr>
          <p:cNvPr id="3" name="Content Placeholder 2"/>
          <p:cNvSpPr>
            <a:spLocks noGrp="1"/>
          </p:cNvSpPr>
          <p:nvPr>
            <p:ph idx="1"/>
          </p:nvPr>
        </p:nvSpPr>
        <p:spPr>
          <a:xfrm>
            <a:off x="1371600" y="1344168"/>
            <a:ext cx="9601200" cy="5394960"/>
          </a:xfrm>
        </p:spPr>
        <p:txBody>
          <a:bodyPr/>
          <a:lstStyle/>
          <a:p>
            <a:r>
              <a:rPr lang="tr-TR" dirty="0" smtClean="0"/>
              <a:t>Sürücü kurulumunun ardından </a:t>
            </a:r>
            <a:r>
              <a:rPr lang="tr-TR" dirty="0" err="1" smtClean="0"/>
              <a:t>Arduino</a:t>
            </a:r>
            <a:r>
              <a:rPr lang="tr-TR" dirty="0" smtClean="0"/>
              <a:t> klasöründeki </a:t>
            </a:r>
            <a:r>
              <a:rPr lang="tr-TR" dirty="0" err="1" smtClean="0"/>
              <a:t>Arduino</a:t>
            </a:r>
            <a:r>
              <a:rPr lang="tr-TR" dirty="0" smtClean="0"/>
              <a:t> simgesi çift tıklanarak, </a:t>
            </a:r>
            <a:r>
              <a:rPr lang="tr-TR" dirty="0" err="1" smtClean="0"/>
              <a:t>Arduino</a:t>
            </a:r>
            <a:r>
              <a:rPr lang="tr-TR" dirty="0" smtClean="0"/>
              <a:t> geliştirme ortamı çalıştırılır.</a:t>
            </a:r>
          </a:p>
          <a:p>
            <a:r>
              <a:rPr lang="tr-TR" b="1" dirty="0" smtClean="0"/>
              <a:t>Tools&gt;Board </a:t>
            </a:r>
            <a:r>
              <a:rPr lang="tr-TR" dirty="0" smtClean="0"/>
              <a:t>menüsünden kullandığımız </a:t>
            </a:r>
            <a:r>
              <a:rPr lang="tr-TR" dirty="0" err="1" smtClean="0"/>
              <a:t>Arduino</a:t>
            </a:r>
            <a:r>
              <a:rPr lang="tr-TR" dirty="0" smtClean="0"/>
              <a:t> kartının modeli seçilir.</a:t>
            </a:r>
          </a:p>
          <a:p>
            <a:pPr marL="0" indent="0">
              <a:buNone/>
            </a:pPr>
            <a:endParaRPr lang="tr-TR" b="1" dirty="0"/>
          </a:p>
        </p:txBody>
      </p:sp>
      <p:pic>
        <p:nvPicPr>
          <p:cNvPr id="6146" name="Picture 2" descr="Image result for arduino ilk pr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8895" y="2701733"/>
            <a:ext cx="4489577" cy="401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215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r>
              <a:rPr lang="tr-TR" sz="2000" b="1" dirty="0" smtClean="0"/>
              <a:t>Tools&gt;</a:t>
            </a:r>
            <a:r>
              <a:rPr lang="tr-TR" sz="2000" b="1" dirty="0" err="1" smtClean="0"/>
              <a:t>Serial</a:t>
            </a:r>
            <a:r>
              <a:rPr lang="tr-TR" sz="2000" b="1" dirty="0" smtClean="0"/>
              <a:t> Port</a:t>
            </a:r>
            <a:r>
              <a:rPr lang="tr-TR" sz="2000" dirty="0" smtClean="0"/>
              <a:t> menüsünden bilgisayarda </a:t>
            </a:r>
            <a:r>
              <a:rPr lang="tr-TR" sz="2000" dirty="0" err="1" smtClean="0"/>
              <a:t>Arduino</a:t>
            </a:r>
            <a:r>
              <a:rPr lang="tr-TR" sz="2000" dirty="0" smtClean="0"/>
              <a:t> ile bağlantı kurulan </a:t>
            </a:r>
            <a:r>
              <a:rPr lang="tr-TR" sz="2000" dirty="0" err="1" smtClean="0"/>
              <a:t>seriport</a:t>
            </a:r>
            <a:r>
              <a:rPr lang="tr-TR" sz="2000" dirty="0" smtClean="0"/>
              <a:t> seçilir. </a:t>
            </a:r>
            <a:r>
              <a:rPr lang="tr-TR" sz="2000" dirty="0" err="1" smtClean="0"/>
              <a:t>Arduino</a:t>
            </a:r>
            <a:r>
              <a:rPr lang="tr-TR" sz="2000" dirty="0" smtClean="0"/>
              <a:t> sürücüsü kurulduktan sonra bilgisayarda </a:t>
            </a:r>
            <a:r>
              <a:rPr lang="tr-TR" sz="2000" dirty="0" err="1" smtClean="0"/>
              <a:t>Arduino</a:t>
            </a:r>
            <a:r>
              <a:rPr lang="tr-TR" sz="2000" dirty="0" smtClean="0"/>
              <a:t> ile iletişim kurulacak olan USB üzerinden çalışan bir COM port yaratılacak.</a:t>
            </a:r>
          </a:p>
          <a:p>
            <a:pPr marL="987552" lvl="2" indent="0">
              <a:buNone/>
            </a:pPr>
            <a:endParaRPr lang="tr-TR" sz="2000" b="1" dirty="0" smtClean="0"/>
          </a:p>
          <a:p>
            <a:pPr marL="987552" lvl="2" indent="0">
              <a:buNone/>
            </a:pPr>
            <a:endParaRPr lang="tr-TR" sz="2600" dirty="0" smtClean="0"/>
          </a:p>
          <a:p>
            <a:pPr marL="987552" lvl="2" indent="0">
              <a:buNone/>
            </a:pPr>
            <a:r>
              <a:rPr lang="tr-TR" sz="2600" dirty="0"/>
              <a:t>	</a:t>
            </a:r>
            <a:endParaRPr lang="tr-TR" sz="2600" dirty="0" smtClean="0"/>
          </a:p>
          <a:p>
            <a:pPr marL="1444752" lvl="3" indent="0">
              <a:buNone/>
            </a:pPr>
            <a:endParaRPr lang="tr-TR" sz="2600" dirty="0"/>
          </a:p>
        </p:txBody>
      </p:sp>
      <p:pic>
        <p:nvPicPr>
          <p:cNvPr id="8194" name="Picture 2" descr="Image result for arduino ilk pr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8351" y="1177163"/>
            <a:ext cx="4181475" cy="521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920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r>
              <a:rPr lang="tr-TR" sz="2800" dirty="0" err="1" smtClean="0"/>
              <a:t>Arduino</a:t>
            </a:r>
            <a:r>
              <a:rPr lang="tr-TR" sz="2800" dirty="0" smtClean="0"/>
              <a:t> geliştirme ortamıyla beraber birçok örnek proje de beraber gelmektedir. </a:t>
            </a:r>
          </a:p>
          <a:p>
            <a:pPr lvl="2"/>
            <a:r>
              <a:rPr lang="tr-TR" sz="2800" dirty="0" err="1" smtClean="0"/>
              <a:t>Arduino’da</a:t>
            </a:r>
            <a:r>
              <a:rPr lang="tr-TR" sz="2800" dirty="0" smtClean="0"/>
              <a:t> yazılan programlara </a:t>
            </a:r>
            <a:r>
              <a:rPr lang="tr-TR" sz="2800" b="1" dirty="0" err="1" smtClean="0"/>
              <a:t>sketch</a:t>
            </a:r>
            <a:r>
              <a:rPr lang="tr-TR" sz="2800" dirty="0" smtClean="0"/>
              <a:t> adı verilmektedir.</a:t>
            </a:r>
          </a:p>
          <a:p>
            <a:pPr lvl="2"/>
            <a:r>
              <a:rPr lang="tr-TR" sz="2800" dirty="0" err="1" smtClean="0"/>
              <a:t>Arduino</a:t>
            </a:r>
            <a:r>
              <a:rPr lang="tr-TR" sz="2800" dirty="0" smtClean="0"/>
              <a:t> program dosyaları </a:t>
            </a:r>
            <a:r>
              <a:rPr lang="tr-TR" sz="2800" b="1" dirty="0" smtClean="0"/>
              <a:t>.</a:t>
            </a:r>
            <a:r>
              <a:rPr lang="tr-TR" sz="2800" b="1" dirty="0" err="1" smtClean="0"/>
              <a:t>ino</a:t>
            </a:r>
            <a:r>
              <a:rPr lang="tr-TR" sz="2800" dirty="0" smtClean="0"/>
              <a:t> uzantılı olarak kaydedilmektedir.</a:t>
            </a:r>
          </a:p>
          <a:p>
            <a:pPr lvl="2"/>
            <a:r>
              <a:rPr lang="tr-TR" sz="2800" dirty="0" err="1" smtClean="0"/>
              <a:t>Arduino</a:t>
            </a:r>
            <a:r>
              <a:rPr lang="tr-TR" sz="2800" dirty="0" smtClean="0"/>
              <a:t> dosyaları </a:t>
            </a:r>
            <a:r>
              <a:rPr lang="tr-TR" sz="2800" dirty="0" err="1" smtClean="0"/>
              <a:t>notepad</a:t>
            </a:r>
            <a:r>
              <a:rPr lang="tr-TR" sz="2800" dirty="0" smtClean="0"/>
              <a:t> gibi bir yazı editörüyle de açılabilir.</a:t>
            </a:r>
          </a:p>
          <a:p>
            <a:pPr lvl="2"/>
            <a:endParaRPr lang="tr-TR" sz="2000" dirty="0" smtClean="0"/>
          </a:p>
          <a:p>
            <a:pPr marL="987552" lvl="2" indent="0">
              <a:buNone/>
            </a:pPr>
            <a:endParaRPr lang="tr-TR" sz="2000" b="1" dirty="0" smtClean="0"/>
          </a:p>
          <a:p>
            <a:pPr marL="987552" lvl="2" indent="0">
              <a:buNone/>
            </a:pPr>
            <a:endParaRPr lang="tr-TR" sz="2600" dirty="0" smtClean="0"/>
          </a:p>
          <a:p>
            <a:pPr marL="987552" lvl="2" indent="0">
              <a:buNone/>
            </a:pPr>
            <a:r>
              <a:rPr lang="tr-TR" sz="2600" dirty="0"/>
              <a:t>	</a:t>
            </a:r>
            <a:endParaRPr lang="tr-TR" sz="2600" dirty="0" smtClean="0"/>
          </a:p>
          <a:p>
            <a:pPr marL="1444752" lvl="3" indent="0">
              <a:buNone/>
            </a:pPr>
            <a:endParaRPr lang="tr-TR" sz="2600" dirty="0"/>
          </a:p>
        </p:txBody>
      </p:sp>
    </p:spTree>
    <p:extLst>
      <p:ext uri="{BB962C8B-B14F-4D97-AF65-F5344CB8AC3E}">
        <p14:creationId xmlns:p14="http://schemas.microsoft.com/office/powerpoint/2010/main" val="2316023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r>
              <a:rPr lang="tr-TR" sz="2000" b="1" dirty="0" err="1" smtClean="0"/>
              <a:t>Sketch</a:t>
            </a:r>
            <a:r>
              <a:rPr lang="tr-TR" sz="2000" dirty="0" smtClean="0"/>
              <a:t> ile birlikte yüklenen örnek programlardan </a:t>
            </a:r>
            <a:r>
              <a:rPr lang="tr-TR" sz="2000" b="1" dirty="0" err="1" smtClean="0"/>
              <a:t>Blink</a:t>
            </a:r>
            <a:r>
              <a:rPr lang="tr-TR" sz="2000" dirty="0" smtClean="0"/>
              <a:t> programını açarak derleyelim.</a:t>
            </a:r>
          </a:p>
          <a:p>
            <a:pPr lvl="3"/>
            <a:r>
              <a:rPr lang="tr-TR" sz="2000" dirty="0" smtClean="0"/>
              <a:t>Programı açmak için </a:t>
            </a:r>
            <a:r>
              <a:rPr lang="tr-TR" sz="2000" b="1" dirty="0" smtClean="0"/>
              <a:t>File&gt;</a:t>
            </a:r>
            <a:r>
              <a:rPr lang="tr-TR" sz="2000" b="1" dirty="0" err="1" smtClean="0"/>
              <a:t>Examples</a:t>
            </a:r>
            <a:r>
              <a:rPr lang="tr-TR" sz="2000" b="1" dirty="0" smtClean="0"/>
              <a:t>&gt;Basic </a:t>
            </a:r>
            <a:r>
              <a:rPr lang="tr-TR" sz="2000" dirty="0" smtClean="0"/>
              <a:t>menüsü altından </a:t>
            </a:r>
            <a:r>
              <a:rPr lang="tr-TR" sz="2000" b="1" dirty="0" err="1" smtClean="0"/>
              <a:t>Blink</a:t>
            </a:r>
            <a:r>
              <a:rPr lang="tr-TR" sz="2000" b="1" dirty="0" smtClean="0"/>
              <a:t> </a:t>
            </a:r>
            <a:r>
              <a:rPr lang="tr-TR" sz="2000" dirty="0" smtClean="0"/>
              <a:t>programı tıklanır</a:t>
            </a:r>
          </a:p>
          <a:p>
            <a:pPr lvl="3"/>
            <a:r>
              <a:rPr lang="tr-TR" sz="2000" dirty="0" smtClean="0"/>
              <a:t>Yeni bir </a:t>
            </a:r>
            <a:r>
              <a:rPr lang="tr-TR" sz="2000" dirty="0" err="1" smtClean="0"/>
              <a:t>Arduino</a:t>
            </a:r>
            <a:r>
              <a:rPr lang="tr-TR" sz="2000" dirty="0" smtClean="0"/>
              <a:t> editör penceresi açılacak ve karşımıza </a:t>
            </a:r>
            <a:r>
              <a:rPr lang="tr-TR" sz="2000" dirty="0" err="1" smtClean="0"/>
              <a:t>Blink</a:t>
            </a:r>
            <a:r>
              <a:rPr lang="tr-TR" sz="2000" dirty="0" smtClean="0"/>
              <a:t> programının kodları gelecektir.</a:t>
            </a:r>
          </a:p>
          <a:p>
            <a:pPr marL="1444752" lvl="3" indent="0">
              <a:buNone/>
            </a:pPr>
            <a:endParaRPr lang="tr-TR" sz="2000" dirty="0" smtClean="0"/>
          </a:p>
          <a:p>
            <a:pPr marL="987552" lvl="2" indent="0">
              <a:buNone/>
            </a:pPr>
            <a:endParaRPr lang="tr-TR" sz="2000" b="1" dirty="0" smtClean="0"/>
          </a:p>
          <a:p>
            <a:pPr marL="987552" lvl="2" indent="0">
              <a:buNone/>
            </a:pPr>
            <a:endParaRPr lang="tr-TR" sz="2600" dirty="0" smtClean="0"/>
          </a:p>
          <a:p>
            <a:pPr marL="987552" lvl="2" indent="0">
              <a:buNone/>
            </a:pPr>
            <a:r>
              <a:rPr lang="tr-TR" sz="2600" dirty="0"/>
              <a:t>	</a:t>
            </a:r>
            <a:endParaRPr lang="tr-TR" sz="2600" dirty="0" smtClean="0"/>
          </a:p>
          <a:p>
            <a:pPr marL="1444752" lvl="3" indent="0">
              <a:buNone/>
            </a:pPr>
            <a:endParaRPr lang="tr-TR" sz="2600" dirty="0"/>
          </a:p>
        </p:txBody>
      </p:sp>
      <p:pic>
        <p:nvPicPr>
          <p:cNvPr id="9218" name="Picture 2" descr="Image result for arduino ilk pro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0959" y="2281199"/>
            <a:ext cx="3754334" cy="4496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96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endParaRPr lang="tr-TR" sz="2000" dirty="0" smtClean="0"/>
          </a:p>
          <a:p>
            <a:pPr marL="987552" lvl="2" indent="0">
              <a:buNone/>
            </a:pPr>
            <a:endParaRPr lang="tr-TR" sz="2000" b="1" dirty="0" smtClean="0"/>
          </a:p>
          <a:p>
            <a:pPr marL="987552" lvl="2" indent="0">
              <a:buNone/>
            </a:pPr>
            <a:endParaRPr lang="tr-TR" sz="2600" dirty="0" smtClean="0"/>
          </a:p>
          <a:p>
            <a:pPr marL="987552" lvl="2" indent="0">
              <a:buNone/>
            </a:pPr>
            <a:r>
              <a:rPr lang="tr-TR" sz="2600" dirty="0"/>
              <a:t>	</a:t>
            </a:r>
            <a:endParaRPr lang="tr-TR" sz="2600" dirty="0" smtClean="0"/>
          </a:p>
          <a:p>
            <a:pPr marL="1444752" lvl="3" indent="0">
              <a:buNone/>
            </a:pPr>
            <a:endParaRPr lang="tr-TR" sz="2600" dirty="0"/>
          </a:p>
        </p:txBody>
      </p:sp>
      <p:sp>
        <p:nvSpPr>
          <p:cNvPr id="3"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800" dirty="0" smtClean="0"/>
              <a:t>Arduino programlarında temel olarak iki fonksiyon bulunmaktadır</a:t>
            </a:r>
          </a:p>
          <a:p>
            <a:r>
              <a:rPr lang="tr-TR" sz="2800" dirty="0" smtClean="0"/>
              <a:t>Setup fonksiyonu: Arduino çalışmaya başladıktan sonra bir kere çağırılır ve programın başlangıç ayarlarının yapılmasında kullanılır.</a:t>
            </a:r>
          </a:p>
          <a:p>
            <a:r>
              <a:rPr lang="tr-TR" sz="2800" dirty="0" smtClean="0"/>
              <a:t>Loop fonksiyonu: Arduino çalışmaya devam ettiği sürece devamlı işletilen </a:t>
            </a:r>
            <a:r>
              <a:rPr lang="tr-TR" sz="2800" b="1" dirty="0" smtClean="0"/>
              <a:t>süper döngü </a:t>
            </a:r>
            <a:r>
              <a:rPr lang="tr-TR" sz="2800" dirty="0" smtClean="0"/>
              <a:t>fonksiyonudur.</a:t>
            </a:r>
          </a:p>
          <a:p>
            <a:r>
              <a:rPr lang="tr-TR" sz="2800" dirty="0" smtClean="0"/>
              <a:t>Fonksiyonların başındaki </a:t>
            </a:r>
            <a:r>
              <a:rPr lang="tr-TR" sz="2800" b="1" i="1" dirty="0" smtClean="0"/>
              <a:t>void</a:t>
            </a:r>
            <a:r>
              <a:rPr lang="tr-TR" sz="2800" dirty="0" smtClean="0"/>
              <a:t> ifadesi bu fonksiyonların değer döndürmeyen fonksiyonlar olduğunu belitiyor.</a:t>
            </a:r>
          </a:p>
          <a:p>
            <a:r>
              <a:rPr lang="tr-TR" sz="2800" dirty="0" smtClean="0"/>
              <a:t>Foksiyonların gövdeleri süslü parantezler içerisinde ({ }) kalan bölümleridir.</a:t>
            </a:r>
            <a:endParaRPr lang="tr-TR" sz="3200" dirty="0"/>
          </a:p>
        </p:txBody>
      </p:sp>
    </p:spTree>
    <p:extLst>
      <p:ext uri="{BB962C8B-B14F-4D97-AF65-F5344CB8AC3E}">
        <p14:creationId xmlns:p14="http://schemas.microsoft.com/office/powerpoint/2010/main" val="728144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800" dirty="0" smtClean="0"/>
              <a:t>Örnek programda verilen kodları inceleyecek olursak;</a:t>
            </a:r>
          </a:p>
          <a:p>
            <a:pPr lvl="1"/>
            <a:r>
              <a:rPr lang="tr-TR" sz="3200" dirty="0" smtClean="0"/>
              <a:t>LED yakıp söndürmede kullanılacak olan 13 nolu dijital pin çıkış olarak ayarlanması gerekir. Bunun için </a:t>
            </a:r>
          </a:p>
          <a:p>
            <a:pPr lvl="3"/>
            <a:r>
              <a:rPr lang="tr-TR" sz="3000" b="1" i="0" dirty="0" smtClean="0"/>
              <a:t>pinMode() </a:t>
            </a:r>
            <a:r>
              <a:rPr lang="tr-TR" sz="3000" i="0" dirty="0" smtClean="0"/>
              <a:t>fonksiyonu kullanılır</a:t>
            </a:r>
          </a:p>
          <a:p>
            <a:pPr marL="1444752" lvl="3" indent="0">
              <a:buNone/>
            </a:pPr>
            <a:r>
              <a:rPr lang="tr-TR" sz="3000" i="0" dirty="0" smtClean="0"/>
              <a:t>Program içinde kullanım şekli</a:t>
            </a:r>
          </a:p>
          <a:p>
            <a:pPr marL="1444752" lvl="3" indent="0">
              <a:buNone/>
            </a:pPr>
            <a:r>
              <a:rPr lang="tr-TR" sz="3000" i="0" dirty="0" smtClean="0"/>
              <a:t>pinMode(pin numarası, OUTPUT veya INPUT)</a:t>
            </a:r>
          </a:p>
          <a:p>
            <a:pPr lvl="1"/>
            <a:r>
              <a:rPr lang="tr-TR" sz="3200" i="0" dirty="0" smtClean="0"/>
              <a:t>loop() süper döngü foksiyonunda programın çalışması sırasında gerçekleştirilecek işlemler eklenir. Burada önce LED’in yanması için çıkışın </a:t>
            </a:r>
            <a:r>
              <a:rPr lang="tr-TR" sz="3200" b="1" dirty="0" smtClean="0"/>
              <a:t>HIGH </a:t>
            </a:r>
            <a:r>
              <a:rPr lang="tr-TR" sz="3200" i="0" dirty="0" smtClean="0"/>
              <a:t>yani dijital 1 konumuna alınması gerekir. Bunun için dijital çıkış verme fonksiyonu olan </a:t>
            </a:r>
            <a:endParaRPr lang="tr-TR" sz="3200" b="1" i="0" dirty="0"/>
          </a:p>
          <a:p>
            <a:pPr marL="530352" lvl="1" indent="0">
              <a:buNone/>
            </a:pPr>
            <a:r>
              <a:rPr lang="tr-TR" sz="3200" b="1" dirty="0" smtClean="0"/>
              <a:t>	digitalWrite(pin numarası, HIGH</a:t>
            </a:r>
            <a:r>
              <a:rPr lang="en-US" sz="3200" b="1" dirty="0" smtClean="0"/>
              <a:t> </a:t>
            </a:r>
            <a:r>
              <a:rPr lang="en-US" sz="3200" b="1" dirty="0" err="1" smtClean="0"/>
              <a:t>veya</a:t>
            </a:r>
            <a:r>
              <a:rPr lang="tr-TR" sz="3200" b="1" dirty="0" smtClean="0"/>
              <a:t> LOW)</a:t>
            </a:r>
            <a:endParaRPr lang="tr-TR" sz="3200" b="1" dirty="0"/>
          </a:p>
        </p:txBody>
      </p:sp>
    </p:spTree>
    <p:extLst>
      <p:ext uri="{BB962C8B-B14F-4D97-AF65-F5344CB8AC3E}">
        <p14:creationId xmlns:p14="http://schemas.microsoft.com/office/powerpoint/2010/main" val="946785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Programın belirli bir noktada belirli bir süre bekletilmesi için </a:t>
            </a:r>
            <a:r>
              <a:rPr lang="tr-TR" sz="3200" b="1" i="1" dirty="0" smtClean="0"/>
              <a:t>delay() </a:t>
            </a:r>
            <a:r>
              <a:rPr lang="tr-TR" sz="3200" dirty="0" smtClean="0"/>
              <a:t>fonksiyonu kullanılır.</a:t>
            </a:r>
            <a:r>
              <a:rPr lang="en-US" sz="3200" dirty="0" smtClean="0"/>
              <a:t> </a:t>
            </a:r>
            <a:r>
              <a:rPr lang="en-US" sz="3200" b="1" i="1" dirty="0" smtClean="0"/>
              <a:t>Delay</a:t>
            </a:r>
            <a:r>
              <a:rPr lang="en-US" sz="3200" dirty="0" smtClean="0"/>
              <a:t> </a:t>
            </a:r>
            <a:r>
              <a:rPr lang="en-US" sz="3200" dirty="0" err="1" smtClean="0"/>
              <a:t>fonksiyonuna</a:t>
            </a:r>
            <a:r>
              <a:rPr lang="en-US" sz="3200" dirty="0" smtClean="0"/>
              <a:t> </a:t>
            </a:r>
            <a:r>
              <a:rPr lang="en-US" sz="3200" dirty="0" err="1" smtClean="0"/>
              <a:t>ver</a:t>
            </a:r>
            <a:r>
              <a:rPr lang="tr-TR" sz="3200" dirty="0" smtClean="0"/>
              <a:t>diğimiz parametre miktarında bekleme yapılmasını sağlar. Parametre olarak milisaniye (</a:t>
            </a:r>
            <a:r>
              <a:rPr lang="tr-TR" sz="3200" b="1" i="1" dirty="0" smtClean="0"/>
              <a:t>ms)</a:t>
            </a:r>
            <a:r>
              <a:rPr lang="tr-TR" sz="3200" dirty="0" smtClean="0"/>
              <a:t> birimi kullanılmaktadır.</a:t>
            </a:r>
          </a:p>
          <a:p>
            <a:pPr lvl="2"/>
            <a:r>
              <a:rPr lang="tr-TR" sz="3000" b="1" i="1" dirty="0" smtClean="0"/>
              <a:t>delay (ms cinsinden bekleme süresi)</a:t>
            </a:r>
          </a:p>
          <a:p>
            <a:endParaRPr lang="tr-TR" sz="3200" dirty="0"/>
          </a:p>
        </p:txBody>
      </p:sp>
    </p:spTree>
    <p:extLst>
      <p:ext uri="{BB962C8B-B14F-4D97-AF65-F5344CB8AC3E}">
        <p14:creationId xmlns:p14="http://schemas.microsoft.com/office/powerpoint/2010/main" val="3357353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6868"/>
            <a:ext cx="9601200" cy="1485900"/>
          </a:xfrm>
        </p:spPr>
        <p:txBody>
          <a:bodyPr/>
          <a:lstStyle/>
          <a:p>
            <a:r>
              <a:rPr lang="tr-TR" dirty="0" smtClean="0"/>
              <a:t>Arduino Geliştirme Ortamına Ayrıntılı Bakış</a:t>
            </a:r>
            <a:endParaRPr lang="tr-TR" dirty="0"/>
          </a:p>
        </p:txBody>
      </p:sp>
      <p:sp>
        <p:nvSpPr>
          <p:cNvPr id="3" name="Content Placeholder 2"/>
          <p:cNvSpPr>
            <a:spLocks noGrp="1"/>
          </p:cNvSpPr>
          <p:nvPr>
            <p:ph idx="1"/>
          </p:nvPr>
        </p:nvSpPr>
        <p:spPr>
          <a:xfrm>
            <a:off x="1371600" y="1316736"/>
            <a:ext cx="9601200" cy="5468112"/>
          </a:xfrm>
        </p:spPr>
        <p:txBody>
          <a:bodyPr>
            <a:normAutofit/>
          </a:bodyPr>
          <a:lstStyle/>
          <a:p>
            <a:r>
              <a:rPr lang="tr-TR" sz="3200" dirty="0" smtClean="0"/>
              <a:t>Arduino geliştirme ortamı projelerimizi geliştirmek için ihtiyacımız olan Kodlama Editörü, Derleyici, Program yükleyici gibi bileşenleri üzerinde barındıran komple bir yazılımdır.</a:t>
            </a:r>
            <a:endParaRPr lang="tr-TR" sz="3200" dirty="0"/>
          </a:p>
        </p:txBody>
      </p:sp>
      <p:pic>
        <p:nvPicPr>
          <p:cNvPr id="4" name="Picture 3"/>
          <p:cNvPicPr>
            <a:picLocks noChangeAspect="1"/>
          </p:cNvPicPr>
          <p:nvPr/>
        </p:nvPicPr>
        <p:blipFill>
          <a:blip r:embed="rId2"/>
          <a:stretch>
            <a:fillRect/>
          </a:stretch>
        </p:blipFill>
        <p:spPr>
          <a:xfrm>
            <a:off x="4448175" y="3222498"/>
            <a:ext cx="3448050" cy="3562350"/>
          </a:xfrm>
          <a:prstGeom prst="rect">
            <a:avLst/>
          </a:prstGeom>
        </p:spPr>
      </p:pic>
    </p:spTree>
    <p:extLst>
      <p:ext uri="{BB962C8B-B14F-4D97-AF65-F5344CB8AC3E}">
        <p14:creationId xmlns:p14="http://schemas.microsoft.com/office/powerpoint/2010/main" val="188826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Dersin Amacı</a:t>
            </a:r>
            <a:endParaRPr lang="tr-TR" dirty="0"/>
          </a:p>
        </p:txBody>
      </p:sp>
      <p:sp>
        <p:nvSpPr>
          <p:cNvPr id="3" name="Content Placeholder 2"/>
          <p:cNvSpPr>
            <a:spLocks noGrp="1"/>
          </p:cNvSpPr>
          <p:nvPr>
            <p:ph idx="1"/>
          </p:nvPr>
        </p:nvSpPr>
        <p:spPr>
          <a:xfrm>
            <a:off x="1371600" y="1484243"/>
            <a:ext cx="9601200" cy="4850296"/>
          </a:xfrm>
        </p:spPr>
        <p:txBody>
          <a:bodyPr>
            <a:normAutofit/>
          </a:bodyPr>
          <a:lstStyle/>
          <a:p>
            <a:pPr marL="0" indent="0">
              <a:buNone/>
            </a:pPr>
            <a:r>
              <a:rPr lang="tr-TR" sz="3200" dirty="0" smtClean="0"/>
              <a:t>Bu dersin amacı,</a:t>
            </a:r>
          </a:p>
          <a:p>
            <a:r>
              <a:rPr lang="tr-TR" sz="3200" dirty="0" err="1" smtClean="0"/>
              <a:t>Arduino</a:t>
            </a:r>
            <a:r>
              <a:rPr lang="tr-TR" sz="3200" dirty="0" smtClean="0"/>
              <a:t> Kurulumu ve Test</a:t>
            </a:r>
          </a:p>
          <a:p>
            <a:r>
              <a:rPr lang="tr-TR" sz="3200" dirty="0" smtClean="0"/>
              <a:t>İlk programın çalıştırılması</a:t>
            </a:r>
          </a:p>
          <a:p>
            <a:r>
              <a:rPr lang="tr-TR" sz="3200" dirty="0" err="1" smtClean="0"/>
              <a:t>Arduino</a:t>
            </a:r>
            <a:r>
              <a:rPr lang="tr-TR" sz="3200" dirty="0" smtClean="0"/>
              <a:t> geliştirme Ortamı</a:t>
            </a:r>
          </a:p>
          <a:p>
            <a:r>
              <a:rPr lang="tr-TR" sz="3200" dirty="0" err="1" smtClean="0"/>
              <a:t>Arduino</a:t>
            </a:r>
            <a:r>
              <a:rPr lang="tr-TR" sz="3200" dirty="0" smtClean="0"/>
              <a:t> </a:t>
            </a:r>
            <a:r>
              <a:rPr lang="tr-TR" sz="3200" dirty="0" err="1" smtClean="0"/>
              <a:t>Uno</a:t>
            </a:r>
            <a:endParaRPr lang="tr-TR" sz="3200" dirty="0"/>
          </a:p>
          <a:p>
            <a:pPr marL="0" indent="0">
              <a:buNone/>
            </a:pPr>
            <a:r>
              <a:rPr lang="tr-TR" sz="3200" dirty="0" smtClean="0"/>
              <a:t>hakkında bilgi sahibi olmaktır.</a:t>
            </a:r>
          </a:p>
          <a:p>
            <a:endParaRPr lang="tr-TR" sz="3200" dirty="0"/>
          </a:p>
        </p:txBody>
      </p:sp>
    </p:spTree>
    <p:extLst>
      <p:ext uri="{BB962C8B-B14F-4D97-AF65-F5344CB8AC3E}">
        <p14:creationId xmlns:p14="http://schemas.microsoft.com/office/powerpoint/2010/main" val="3284346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9728"/>
            <a:ext cx="9601200" cy="1485900"/>
          </a:xfrm>
        </p:spPr>
        <p:txBody>
          <a:bodyPr/>
          <a:lstStyle/>
          <a:p>
            <a:r>
              <a:rPr lang="tr-TR" dirty="0" smtClean="0"/>
              <a:t>File Menüsü</a:t>
            </a:r>
            <a:endParaRPr lang="tr-TR" dirty="0"/>
          </a:p>
        </p:txBody>
      </p:sp>
      <p:sp>
        <p:nvSpPr>
          <p:cNvPr id="3" name="Content Placeholder 2"/>
          <p:cNvSpPr>
            <a:spLocks noGrp="1"/>
          </p:cNvSpPr>
          <p:nvPr>
            <p:ph idx="1"/>
          </p:nvPr>
        </p:nvSpPr>
        <p:spPr>
          <a:xfrm>
            <a:off x="1371600" y="685800"/>
            <a:ext cx="9601200" cy="6089904"/>
          </a:xfrm>
        </p:spPr>
        <p:txBody>
          <a:bodyPr>
            <a:normAutofit/>
          </a:bodyPr>
          <a:lstStyle/>
          <a:p>
            <a:r>
              <a:rPr lang="tr-TR" sz="2800" dirty="0" smtClean="0"/>
              <a:t>Bu bölümde dosya işlemleri bulunmaktadır:</a:t>
            </a:r>
          </a:p>
          <a:p>
            <a:pPr lvl="1"/>
            <a:r>
              <a:rPr lang="tr-TR" sz="2800" dirty="0" smtClean="0"/>
              <a:t>Yeni dosya yaratma</a:t>
            </a:r>
          </a:p>
          <a:p>
            <a:pPr lvl="1"/>
            <a:r>
              <a:rPr lang="tr-TR" sz="2800" dirty="0" smtClean="0"/>
              <a:t>Varolan dosyayı açma</a:t>
            </a:r>
          </a:p>
          <a:p>
            <a:pPr lvl="1"/>
            <a:r>
              <a:rPr lang="tr-TR" sz="2800" dirty="0" smtClean="0"/>
              <a:t>En son açılan dosya listesi</a:t>
            </a:r>
          </a:p>
          <a:p>
            <a:pPr lvl="1"/>
            <a:r>
              <a:rPr lang="tr-TR" sz="2800" dirty="0" smtClean="0"/>
              <a:t>Kaydetme</a:t>
            </a:r>
          </a:p>
          <a:p>
            <a:pPr lvl="1"/>
            <a:r>
              <a:rPr lang="tr-TR" sz="2800" dirty="0" smtClean="0"/>
              <a:t>Kapatma</a:t>
            </a:r>
          </a:p>
          <a:p>
            <a:pPr lvl="1"/>
            <a:r>
              <a:rPr lang="tr-TR" sz="2800" dirty="0" smtClean="0"/>
              <a:t>Yazıcıdan çıktı alma  v.b.</a:t>
            </a:r>
          </a:p>
        </p:txBody>
      </p:sp>
      <p:pic>
        <p:nvPicPr>
          <p:cNvPr id="5" name="Picture 4"/>
          <p:cNvPicPr>
            <a:picLocks noChangeAspect="1"/>
          </p:cNvPicPr>
          <p:nvPr/>
        </p:nvPicPr>
        <p:blipFill>
          <a:blip r:embed="rId2"/>
          <a:stretch>
            <a:fillRect/>
          </a:stretch>
        </p:blipFill>
        <p:spPr>
          <a:xfrm>
            <a:off x="6989064" y="1328166"/>
            <a:ext cx="3444240" cy="4952004"/>
          </a:xfrm>
          <a:prstGeom prst="rect">
            <a:avLst/>
          </a:prstGeom>
        </p:spPr>
      </p:pic>
    </p:spTree>
    <p:extLst>
      <p:ext uri="{BB962C8B-B14F-4D97-AF65-F5344CB8AC3E}">
        <p14:creationId xmlns:p14="http://schemas.microsoft.com/office/powerpoint/2010/main" val="3726243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b="1" i="1" dirty="0" smtClean="0"/>
              <a:t>New:</a:t>
            </a:r>
            <a:r>
              <a:rPr lang="tr-TR" sz="3200" dirty="0" smtClean="0"/>
              <a:t> Yeni bir Arduino program dosyası (sketch) açar.</a:t>
            </a:r>
          </a:p>
          <a:p>
            <a:r>
              <a:rPr lang="tr-TR" sz="3200" b="1" i="1" dirty="0" smtClean="0"/>
              <a:t>Open:</a:t>
            </a:r>
            <a:r>
              <a:rPr lang="tr-TR" sz="3200" dirty="0" smtClean="0"/>
              <a:t> Varolan bir program dosyasını açar.</a:t>
            </a:r>
          </a:p>
          <a:p>
            <a:r>
              <a:rPr lang="tr-TR" sz="3200" b="1" i="1" dirty="0" smtClean="0"/>
              <a:t>Open Recent:</a:t>
            </a:r>
            <a:r>
              <a:rPr lang="tr-TR" sz="3200" dirty="0" smtClean="0"/>
              <a:t> En son açılmış program burada listelenir.</a:t>
            </a:r>
          </a:p>
          <a:p>
            <a:r>
              <a:rPr lang="tr-TR" sz="3200" b="1" i="1" dirty="0" smtClean="0"/>
              <a:t>Sketchbook: </a:t>
            </a:r>
            <a:r>
              <a:rPr lang="tr-TR" sz="3200" dirty="0" smtClean="0"/>
              <a:t>Preferences (</a:t>
            </a:r>
            <a:r>
              <a:rPr lang="tr-TR" sz="3200" i="1" dirty="0" smtClean="0"/>
              <a:t>Tercihler</a:t>
            </a:r>
            <a:r>
              <a:rPr lang="tr-TR" sz="3200" dirty="0" smtClean="0"/>
              <a:t>) menüsünde belirtilen ve Arduino programlarının kaydedildiği klasördeki program listesini görüntüler. Buradan kaydedilen program dosyaları kolaylıkla açılabilir.</a:t>
            </a:r>
          </a:p>
          <a:p>
            <a:r>
              <a:rPr lang="tr-TR" sz="3200" b="1" i="1" dirty="0" smtClean="0"/>
              <a:t>Examples: </a:t>
            </a:r>
            <a:r>
              <a:rPr lang="tr-TR" sz="3200" dirty="0" smtClean="0"/>
              <a:t> Arduino ile birlikte gelen örnek projelerin bulunduğu menü. Buradaki örnekler çalıştırılıp kart üzerinde denenebilir.</a:t>
            </a:r>
          </a:p>
          <a:p>
            <a:r>
              <a:rPr lang="tr-TR" sz="3200" b="1" i="1" dirty="0" smtClean="0"/>
              <a:t>Close: </a:t>
            </a:r>
            <a:r>
              <a:rPr lang="tr-TR" sz="3200" dirty="0" smtClean="0"/>
              <a:t> Açık olan projeyi kapatır.</a:t>
            </a:r>
          </a:p>
          <a:p>
            <a:r>
              <a:rPr lang="tr-TR" sz="3200" b="1" i="1" dirty="0" smtClean="0"/>
              <a:t>Save: </a:t>
            </a:r>
            <a:r>
              <a:rPr lang="tr-TR" sz="3200" dirty="0" smtClean="0"/>
              <a:t>Üzerinde çalışılan program dosyasını kaydeder.</a:t>
            </a:r>
            <a:endParaRPr lang="tr-TR" sz="3000" b="1" i="1" dirty="0" smtClean="0"/>
          </a:p>
          <a:p>
            <a:endParaRPr lang="tr-TR" sz="3200" dirty="0"/>
          </a:p>
        </p:txBody>
      </p:sp>
    </p:spTree>
    <p:extLst>
      <p:ext uri="{BB962C8B-B14F-4D97-AF65-F5344CB8AC3E}">
        <p14:creationId xmlns:p14="http://schemas.microsoft.com/office/powerpoint/2010/main" val="429857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b="1" i="1" dirty="0" smtClean="0"/>
              <a:t>Save As: </a:t>
            </a:r>
            <a:r>
              <a:rPr lang="tr-TR" sz="3200" dirty="0" smtClean="0"/>
              <a:t>Üzerinde çalışılan program dosyasını başka bir isimle kaydeder.</a:t>
            </a:r>
          </a:p>
          <a:p>
            <a:r>
              <a:rPr lang="tr-TR" sz="3200" b="1" i="1" dirty="0" smtClean="0"/>
              <a:t>Page Setup:</a:t>
            </a:r>
            <a:r>
              <a:rPr lang="tr-TR" sz="3200" dirty="0" smtClean="0"/>
              <a:t> Yazıcı çıktısı almak için sayfa ayarlarının yapıldığı pencereyi açar.</a:t>
            </a:r>
          </a:p>
          <a:p>
            <a:r>
              <a:rPr lang="tr-TR" sz="3200" b="1" i="1" dirty="0" smtClean="0"/>
              <a:t>Print:</a:t>
            </a:r>
            <a:r>
              <a:rPr lang="tr-TR" sz="3200" dirty="0" smtClean="0"/>
              <a:t> Programın yazıcısından çıktısını alır.</a:t>
            </a:r>
          </a:p>
          <a:p>
            <a:r>
              <a:rPr lang="tr-TR" sz="3200" b="1" i="1" dirty="0" smtClean="0"/>
              <a:t>Preferences:</a:t>
            </a:r>
            <a:r>
              <a:rPr lang="tr-TR" sz="3200" dirty="0" smtClean="0"/>
              <a:t> Arduino geliştirme ortamı ile ilgili bazı ayarların yapıldığı pencereyi açar. Buradan Arduino programlarının kaydedileceği klasör seçimi, Arduino editörünün font büyüklüğü ayarlanması, derleme, ve yükleme esnasında bütün mesajların görüntülenip görüntülenmeyeceğinin seçimi gibi işlemler yapılabilir.</a:t>
            </a:r>
          </a:p>
          <a:p>
            <a:r>
              <a:rPr lang="tr-TR" sz="3200" b="1" i="1" dirty="0" smtClean="0"/>
              <a:t>Quit:</a:t>
            </a:r>
            <a:r>
              <a:rPr lang="tr-TR" sz="3200" dirty="0" smtClean="0"/>
              <a:t> Arduino geliştirme ortamını kapatır.</a:t>
            </a:r>
            <a:endParaRPr lang="tr-TR" sz="3200" b="1" i="1" dirty="0" smtClean="0"/>
          </a:p>
        </p:txBody>
      </p:sp>
    </p:spTree>
    <p:extLst>
      <p:ext uri="{BB962C8B-B14F-4D97-AF65-F5344CB8AC3E}">
        <p14:creationId xmlns:p14="http://schemas.microsoft.com/office/powerpoint/2010/main" val="2275647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9728"/>
            <a:ext cx="9601200" cy="1485900"/>
          </a:xfrm>
        </p:spPr>
        <p:txBody>
          <a:bodyPr/>
          <a:lstStyle/>
          <a:p>
            <a:r>
              <a:rPr lang="tr-TR" dirty="0" smtClean="0"/>
              <a:t>Edit Menüsü</a:t>
            </a:r>
            <a:endParaRPr lang="tr-TR" dirty="0"/>
          </a:p>
        </p:txBody>
      </p:sp>
      <p:sp>
        <p:nvSpPr>
          <p:cNvPr id="3" name="Content Placeholder 2"/>
          <p:cNvSpPr>
            <a:spLocks noGrp="1"/>
          </p:cNvSpPr>
          <p:nvPr>
            <p:ph idx="1"/>
          </p:nvPr>
        </p:nvSpPr>
        <p:spPr>
          <a:xfrm>
            <a:off x="1371600" y="685800"/>
            <a:ext cx="9601200" cy="6089904"/>
          </a:xfrm>
        </p:spPr>
        <p:txBody>
          <a:bodyPr>
            <a:normAutofit/>
          </a:bodyPr>
          <a:lstStyle/>
          <a:p>
            <a:r>
              <a:rPr lang="tr-TR" sz="2800" dirty="0" smtClean="0"/>
              <a:t>Bu bölümde metin düzenleme komutları bulunmaktadır:</a:t>
            </a:r>
          </a:p>
          <a:p>
            <a:pPr lvl="1"/>
            <a:r>
              <a:rPr lang="tr-TR" sz="2800" dirty="0" smtClean="0"/>
              <a:t>Yapılan son işlemi geri alma</a:t>
            </a:r>
          </a:p>
          <a:p>
            <a:pPr lvl="1"/>
            <a:r>
              <a:rPr lang="tr-TR" sz="2800" dirty="0" smtClean="0"/>
              <a:t>Yapılan işlemi tekrar gerçekleştirme</a:t>
            </a:r>
          </a:p>
          <a:p>
            <a:pPr lvl="1"/>
            <a:r>
              <a:rPr lang="tr-TR" sz="2800" dirty="0" smtClean="0"/>
              <a:t>Metin Kesme</a:t>
            </a:r>
          </a:p>
          <a:p>
            <a:pPr lvl="1"/>
            <a:r>
              <a:rPr lang="tr-TR" sz="2800" dirty="0" smtClean="0"/>
              <a:t>Metin Kopyalama</a:t>
            </a:r>
          </a:p>
          <a:p>
            <a:pPr lvl="1"/>
            <a:r>
              <a:rPr lang="tr-TR" sz="2800" dirty="0" smtClean="0"/>
              <a:t>Metin yapıştırma</a:t>
            </a:r>
          </a:p>
          <a:p>
            <a:pPr lvl="1"/>
            <a:r>
              <a:rPr lang="tr-TR" sz="2800" dirty="0" smtClean="0"/>
              <a:t>Kodların başlangıcına girinti ekleme</a:t>
            </a:r>
          </a:p>
          <a:p>
            <a:pPr lvl="1"/>
            <a:r>
              <a:rPr lang="tr-TR" sz="2800" dirty="0" smtClean="0"/>
              <a:t>Kelime aratma  v.b.</a:t>
            </a:r>
          </a:p>
        </p:txBody>
      </p:sp>
      <p:pic>
        <p:nvPicPr>
          <p:cNvPr id="5" name="Picture 4"/>
          <p:cNvPicPr>
            <a:picLocks noChangeAspect="1"/>
          </p:cNvPicPr>
          <p:nvPr/>
        </p:nvPicPr>
        <p:blipFill>
          <a:blip r:embed="rId2"/>
          <a:stretch>
            <a:fillRect/>
          </a:stretch>
        </p:blipFill>
        <p:spPr>
          <a:xfrm>
            <a:off x="8003666" y="1356166"/>
            <a:ext cx="3782950" cy="5414346"/>
          </a:xfrm>
          <a:prstGeom prst="rect">
            <a:avLst/>
          </a:prstGeom>
        </p:spPr>
      </p:pic>
    </p:spTree>
    <p:extLst>
      <p:ext uri="{BB962C8B-B14F-4D97-AF65-F5344CB8AC3E}">
        <p14:creationId xmlns:p14="http://schemas.microsoft.com/office/powerpoint/2010/main" val="1475897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b="1" i="1" dirty="0" smtClean="0"/>
              <a:t>Undo:</a:t>
            </a:r>
            <a:r>
              <a:rPr lang="tr-TR" sz="3200" dirty="0" smtClean="0"/>
              <a:t> Kod editörü üzerinde son yapılan işlemi geri alır.</a:t>
            </a:r>
          </a:p>
          <a:p>
            <a:r>
              <a:rPr lang="tr-TR" sz="3200" b="1" i="1" dirty="0" smtClean="0"/>
              <a:t>Redo: </a:t>
            </a:r>
            <a:r>
              <a:rPr lang="tr-TR" sz="3200" dirty="0" smtClean="0"/>
              <a:t>Son geri alınan işlemi tekrar gerçekleştirir.</a:t>
            </a:r>
          </a:p>
          <a:p>
            <a:r>
              <a:rPr lang="tr-TR" sz="3200" b="1" i="1" dirty="0" smtClean="0"/>
              <a:t>Cut:</a:t>
            </a:r>
            <a:r>
              <a:rPr lang="tr-TR" sz="3200" dirty="0" smtClean="0"/>
              <a:t> Seçili metin parçasını keserek hafızaya kopyalar.</a:t>
            </a:r>
          </a:p>
          <a:p>
            <a:r>
              <a:rPr lang="tr-TR" sz="3200" b="1" i="1" dirty="0" smtClean="0"/>
              <a:t>Copy: </a:t>
            </a:r>
            <a:r>
              <a:rPr lang="tr-TR" sz="3200" dirty="0" smtClean="0"/>
              <a:t>Seçili metin parçasını hafızaya kopyalar.</a:t>
            </a:r>
          </a:p>
          <a:p>
            <a:r>
              <a:rPr lang="tr-TR" sz="3200" b="1" i="1" dirty="0" smtClean="0"/>
              <a:t>Copy for Forum: </a:t>
            </a:r>
            <a:r>
              <a:rPr lang="tr-TR" sz="3200" dirty="0" smtClean="0"/>
              <a:t>Forumlarda paylaşmak üzere renk kodlarıyla birlikte hafızaya alır.</a:t>
            </a:r>
          </a:p>
          <a:p>
            <a:r>
              <a:rPr lang="tr-TR" sz="3200" b="1" i="1" dirty="0" smtClean="0"/>
              <a:t>Copy As HTML: </a:t>
            </a:r>
            <a:r>
              <a:rPr lang="tr-TR" sz="3200" dirty="0" smtClean="0"/>
              <a:t>Web sitelerinde kullanılmak üzere kod renklendirmelerinin HTML kodlarıyla birlikte hafızaya alır.</a:t>
            </a:r>
            <a:r>
              <a:rPr lang="tr-TR" sz="3200" b="1" i="1" dirty="0" smtClean="0"/>
              <a:t> </a:t>
            </a:r>
            <a:endParaRPr lang="tr-TR" sz="3200" dirty="0" smtClean="0"/>
          </a:p>
          <a:p>
            <a:r>
              <a:rPr lang="tr-TR" sz="3200" b="1" i="1" dirty="0" smtClean="0"/>
              <a:t>Paste: </a:t>
            </a:r>
            <a:r>
              <a:rPr lang="tr-TR" sz="3200" dirty="0" smtClean="0"/>
              <a:t>Hafızadaki metni imlecin bulunduğu noktaya yapıştırır.</a:t>
            </a:r>
          </a:p>
          <a:p>
            <a:r>
              <a:rPr lang="tr-TR" sz="3200" b="1" i="1" dirty="0" smtClean="0"/>
              <a:t>Select All:</a:t>
            </a:r>
            <a:r>
              <a:rPr lang="tr-TR" sz="3200" dirty="0" smtClean="0"/>
              <a:t> Kod penceresindeki bütün herşeyi seçili hale getirir.</a:t>
            </a:r>
            <a:endParaRPr lang="tr-TR" sz="3000" b="1" i="1" dirty="0" smtClean="0"/>
          </a:p>
          <a:p>
            <a:endParaRPr lang="tr-TR" sz="3200" dirty="0"/>
          </a:p>
        </p:txBody>
      </p:sp>
    </p:spTree>
    <p:extLst>
      <p:ext uri="{BB962C8B-B14F-4D97-AF65-F5344CB8AC3E}">
        <p14:creationId xmlns:p14="http://schemas.microsoft.com/office/powerpoint/2010/main" val="2826216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b="1" i="1" dirty="0" smtClean="0"/>
              <a:t>Comment/Uncomment: </a:t>
            </a:r>
            <a:r>
              <a:rPr lang="tr-TR" sz="3200" dirty="0" smtClean="0"/>
              <a:t>Otomatik olarak bir satırı yorum haline getirilmesine veya eski haline getirilmesine yarar.</a:t>
            </a:r>
          </a:p>
          <a:p>
            <a:r>
              <a:rPr lang="tr-TR" sz="3200" b="1" i="1" dirty="0" smtClean="0"/>
              <a:t>Increase Indent:</a:t>
            </a:r>
            <a:r>
              <a:rPr lang="tr-TR" sz="3200" dirty="0" smtClean="0"/>
              <a:t> Satır başı boşluğu ekler.</a:t>
            </a:r>
          </a:p>
          <a:p>
            <a:r>
              <a:rPr lang="tr-TR" sz="3200" b="1" i="1" dirty="0" smtClean="0"/>
              <a:t>Decrease Indent:</a:t>
            </a:r>
            <a:r>
              <a:rPr lang="tr-TR" sz="3200" dirty="0" smtClean="0"/>
              <a:t> Satır başı boşluğu azaltır.</a:t>
            </a:r>
          </a:p>
          <a:p>
            <a:r>
              <a:rPr lang="tr-TR" sz="3200" b="1" i="1" dirty="0" smtClean="0"/>
              <a:t>Find:</a:t>
            </a:r>
            <a:r>
              <a:rPr lang="tr-TR" sz="3200" dirty="0" smtClean="0"/>
              <a:t> Kod içeresinde metin araması yapma penceresini açar.</a:t>
            </a:r>
          </a:p>
          <a:p>
            <a:r>
              <a:rPr lang="tr-TR" sz="3200" b="1" i="1" dirty="0" smtClean="0"/>
              <a:t>Find Next:</a:t>
            </a:r>
            <a:r>
              <a:rPr lang="tr-TR" sz="3200" dirty="0" smtClean="0"/>
              <a:t> En son aranmış metnin başka bir örneğini arar.</a:t>
            </a:r>
            <a:endParaRPr lang="tr-TR" sz="3200" b="1" i="1" dirty="0" smtClean="0"/>
          </a:p>
        </p:txBody>
      </p:sp>
    </p:spTree>
    <p:extLst>
      <p:ext uri="{BB962C8B-B14F-4D97-AF65-F5344CB8AC3E}">
        <p14:creationId xmlns:p14="http://schemas.microsoft.com/office/powerpoint/2010/main" val="3920066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9728"/>
            <a:ext cx="9601200" cy="1485900"/>
          </a:xfrm>
        </p:spPr>
        <p:txBody>
          <a:bodyPr/>
          <a:lstStyle/>
          <a:p>
            <a:r>
              <a:rPr lang="tr-TR" dirty="0" smtClean="0"/>
              <a:t>Sketch Menüsü</a:t>
            </a:r>
            <a:endParaRPr lang="tr-TR" dirty="0"/>
          </a:p>
        </p:txBody>
      </p:sp>
      <p:sp>
        <p:nvSpPr>
          <p:cNvPr id="3" name="Content Placeholder 2"/>
          <p:cNvSpPr>
            <a:spLocks noGrp="1"/>
          </p:cNvSpPr>
          <p:nvPr>
            <p:ph idx="1"/>
          </p:nvPr>
        </p:nvSpPr>
        <p:spPr>
          <a:xfrm>
            <a:off x="1371600" y="685800"/>
            <a:ext cx="7461504" cy="6089904"/>
          </a:xfrm>
        </p:spPr>
        <p:txBody>
          <a:bodyPr>
            <a:normAutofit fontScale="92500" lnSpcReduction="20000"/>
          </a:bodyPr>
          <a:lstStyle/>
          <a:p>
            <a:r>
              <a:rPr lang="tr-TR" sz="2800" b="1" i="1" dirty="0" smtClean="0"/>
              <a:t>Verify/Compile: </a:t>
            </a:r>
            <a:r>
              <a:rPr lang="tr-TR" sz="2800" dirty="0" smtClean="0"/>
              <a:t> Kodu derler.</a:t>
            </a:r>
          </a:p>
          <a:p>
            <a:r>
              <a:rPr lang="tr-TR" sz="2800" b="1" i="1" dirty="0" smtClean="0"/>
              <a:t>Upload: </a:t>
            </a:r>
            <a:r>
              <a:rPr lang="tr-TR" sz="2800" dirty="0" smtClean="0"/>
              <a:t>Derlenmiş programı karta yükler.</a:t>
            </a:r>
          </a:p>
          <a:p>
            <a:r>
              <a:rPr lang="tr-TR" sz="2800" b="1" i="1" dirty="0" smtClean="0"/>
              <a:t>Upload using programmer: </a:t>
            </a:r>
            <a:r>
              <a:rPr lang="tr-TR" sz="2800" dirty="0" smtClean="0"/>
              <a:t> Derlenmiş </a:t>
            </a:r>
          </a:p>
          <a:p>
            <a:pPr marL="0" indent="0">
              <a:buNone/>
            </a:pPr>
            <a:r>
              <a:rPr lang="tr-TR" sz="2800" dirty="0" smtClean="0"/>
              <a:t>programı karta harici programlayıcı kullanarak</a:t>
            </a:r>
          </a:p>
          <a:p>
            <a:pPr marL="0" indent="0">
              <a:buNone/>
            </a:pPr>
            <a:r>
              <a:rPr lang="tr-TR" sz="2800" dirty="0" smtClean="0"/>
              <a:t>yükler.</a:t>
            </a:r>
          </a:p>
          <a:p>
            <a:r>
              <a:rPr lang="tr-TR" sz="2800" b="1" i="1" dirty="0" smtClean="0"/>
              <a:t>Export Compiled Binary:</a:t>
            </a:r>
            <a:r>
              <a:rPr lang="tr-TR" sz="2800" dirty="0" smtClean="0"/>
              <a:t> Derlenmiş ikili kod dosyasını (.hex uzantılı) çalışılan klasöre kopyalar.</a:t>
            </a:r>
          </a:p>
          <a:p>
            <a:r>
              <a:rPr lang="tr-TR" sz="2800" b="1" i="1" dirty="0" smtClean="0"/>
              <a:t>Show Sketch Folder:</a:t>
            </a:r>
            <a:r>
              <a:rPr lang="tr-TR" sz="2800" dirty="0" smtClean="0"/>
              <a:t> Programların kaydedildiği klasörü açar.</a:t>
            </a:r>
          </a:p>
          <a:p>
            <a:r>
              <a:rPr lang="tr-TR" sz="2800" b="1" i="1" dirty="0" smtClean="0"/>
              <a:t>Include Library:</a:t>
            </a:r>
            <a:r>
              <a:rPr lang="tr-TR" sz="2800" dirty="0" smtClean="0"/>
              <a:t> Programlarda kullanılacak kütüphaneler ile ilgili başlık dosyasını (.h uzantılı) programın başına ekler (EEPROM.h, Servo.h v.b.)</a:t>
            </a:r>
          </a:p>
          <a:p>
            <a:r>
              <a:rPr lang="tr-TR" sz="2800" b="1" i="1" dirty="0"/>
              <a:t>Add File...:</a:t>
            </a:r>
            <a:r>
              <a:rPr lang="tr-TR" sz="2800" dirty="0"/>
              <a:t> Başka bir klasördeki Arduino dosyasını o anda çalışılan proje içerisine ekler. Yeni dosya ayrı bir sekmede görüntülenir</a:t>
            </a:r>
            <a:r>
              <a:rPr lang="tr-TR" sz="2800" dirty="0" smtClean="0"/>
              <a:t>.</a:t>
            </a:r>
            <a:endParaRPr lang="tr-TR" sz="2800" dirty="0"/>
          </a:p>
        </p:txBody>
      </p:sp>
      <p:pic>
        <p:nvPicPr>
          <p:cNvPr id="4" name="Picture 3"/>
          <p:cNvPicPr>
            <a:picLocks noChangeAspect="1"/>
          </p:cNvPicPr>
          <p:nvPr/>
        </p:nvPicPr>
        <p:blipFill>
          <a:blip r:embed="rId2"/>
          <a:stretch>
            <a:fillRect/>
          </a:stretch>
        </p:blipFill>
        <p:spPr>
          <a:xfrm>
            <a:off x="8833104" y="1170432"/>
            <a:ext cx="3128891" cy="3959352"/>
          </a:xfrm>
          <a:prstGeom prst="rect">
            <a:avLst/>
          </a:prstGeom>
        </p:spPr>
      </p:pic>
    </p:spTree>
    <p:extLst>
      <p:ext uri="{BB962C8B-B14F-4D97-AF65-F5344CB8AC3E}">
        <p14:creationId xmlns:p14="http://schemas.microsoft.com/office/powerpoint/2010/main" val="4100419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9728"/>
            <a:ext cx="9601200" cy="1485900"/>
          </a:xfrm>
        </p:spPr>
        <p:txBody>
          <a:bodyPr/>
          <a:lstStyle/>
          <a:p>
            <a:r>
              <a:rPr lang="tr-TR" dirty="0" smtClean="0"/>
              <a:t>Tools Menüsü</a:t>
            </a:r>
            <a:endParaRPr lang="tr-TR" dirty="0"/>
          </a:p>
        </p:txBody>
      </p:sp>
      <p:sp>
        <p:nvSpPr>
          <p:cNvPr id="3" name="Content Placeholder 2"/>
          <p:cNvSpPr>
            <a:spLocks noGrp="1"/>
          </p:cNvSpPr>
          <p:nvPr>
            <p:ph idx="1"/>
          </p:nvPr>
        </p:nvSpPr>
        <p:spPr>
          <a:xfrm>
            <a:off x="1371600" y="685800"/>
            <a:ext cx="7461504" cy="6089904"/>
          </a:xfrm>
        </p:spPr>
        <p:txBody>
          <a:bodyPr>
            <a:normAutofit/>
          </a:bodyPr>
          <a:lstStyle/>
          <a:p>
            <a:r>
              <a:rPr lang="tr-TR" sz="2800" b="1" i="1" dirty="0" smtClean="0"/>
              <a:t>Auto Format: </a:t>
            </a:r>
            <a:r>
              <a:rPr lang="tr-TR" sz="2800" dirty="0" smtClean="0"/>
              <a:t> Koddaki girintiler ve boşlukları okunabilirliği artıracak şekilde ayarlar.</a:t>
            </a:r>
          </a:p>
          <a:p>
            <a:r>
              <a:rPr lang="tr-TR" sz="2800" b="1" i="1" dirty="0" smtClean="0"/>
              <a:t>Archive Sketch: </a:t>
            </a:r>
            <a:r>
              <a:rPr lang="tr-TR" sz="2800" dirty="0" smtClean="0"/>
              <a:t>Yazılan programı sıkıştırılmış zip dosyası olarak kaydeder.</a:t>
            </a:r>
          </a:p>
          <a:p>
            <a:r>
              <a:rPr lang="tr-TR" sz="2800" b="1" i="1" dirty="0" smtClean="0"/>
              <a:t>Fix Encoding &amp; Reload: </a:t>
            </a:r>
            <a:r>
              <a:rPr lang="tr-TR" sz="2800" dirty="0" smtClean="0"/>
              <a:t>Yazılan programda karakter kodlamarıyla ilgili bir problem varsa bunu düzeltip program dosyasını tekrar açar.</a:t>
            </a:r>
          </a:p>
          <a:p>
            <a:r>
              <a:rPr lang="tr-TR" sz="2800" b="1" i="1" dirty="0" smtClean="0"/>
              <a:t>Serial Monitor: </a:t>
            </a:r>
            <a:r>
              <a:rPr lang="tr-TR" sz="2800" dirty="0" smtClean="0"/>
              <a:t>Seri iletişim üzerinden gelen verileri görüntüler.</a:t>
            </a:r>
          </a:p>
          <a:p>
            <a:r>
              <a:rPr lang="tr-TR" sz="2800" b="1" i="1" dirty="0" smtClean="0"/>
              <a:t>Board:</a:t>
            </a:r>
            <a:r>
              <a:rPr lang="tr-TR" sz="2800" dirty="0"/>
              <a:t> </a:t>
            </a:r>
            <a:r>
              <a:rPr lang="tr-TR" sz="2800" dirty="0" smtClean="0"/>
              <a:t>Kullanılacak Arduino Board tipi buradan seçilebilir.</a:t>
            </a:r>
          </a:p>
          <a:p>
            <a:r>
              <a:rPr lang="tr-TR" sz="2800" b="1" i="1" dirty="0" smtClean="0"/>
              <a:t>Port: </a:t>
            </a:r>
            <a:r>
              <a:rPr lang="tr-TR" sz="2800" dirty="0" smtClean="0"/>
              <a:t>Bilgisayarda Arduino ile haberleşmek için oluşturulmuş COM portunun numarası</a:t>
            </a:r>
            <a:endParaRPr lang="tr-TR" sz="2800" b="1" i="1" dirty="0" smtClean="0"/>
          </a:p>
        </p:txBody>
      </p:sp>
      <p:pic>
        <p:nvPicPr>
          <p:cNvPr id="5" name="Picture 4"/>
          <p:cNvPicPr>
            <a:picLocks noChangeAspect="1"/>
          </p:cNvPicPr>
          <p:nvPr/>
        </p:nvPicPr>
        <p:blipFill>
          <a:blip r:embed="rId2"/>
          <a:stretch>
            <a:fillRect/>
          </a:stretch>
        </p:blipFill>
        <p:spPr>
          <a:xfrm>
            <a:off x="9097708" y="1100137"/>
            <a:ext cx="2847975" cy="3627311"/>
          </a:xfrm>
          <a:prstGeom prst="rect">
            <a:avLst/>
          </a:prstGeom>
        </p:spPr>
      </p:pic>
    </p:spTree>
    <p:extLst>
      <p:ext uri="{BB962C8B-B14F-4D97-AF65-F5344CB8AC3E}">
        <p14:creationId xmlns:p14="http://schemas.microsoft.com/office/powerpoint/2010/main" val="1411806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b="1" i="1" dirty="0" smtClean="0"/>
              <a:t>Programmer: </a:t>
            </a:r>
            <a:r>
              <a:rPr lang="tr-TR" sz="3200" dirty="0" smtClean="0"/>
              <a:t>Yazılan programın mikrodenetleyiciye gönderilebilmesi için kullanılacak programcı seçilir.</a:t>
            </a:r>
          </a:p>
          <a:p>
            <a:r>
              <a:rPr lang="tr-TR" sz="3200" b="1" i="1" dirty="0" smtClean="0"/>
              <a:t>Burn Bootloader:</a:t>
            </a:r>
            <a:r>
              <a:rPr lang="tr-TR" sz="3200" dirty="0" smtClean="0"/>
              <a:t> Arduino kartına yeni bir Atmega mikrodenetleyici takıldığı zaman önyükleyici (bootloader) programı yüklenir.</a:t>
            </a:r>
            <a:endParaRPr lang="tr-TR" sz="3200" b="1" i="1" dirty="0" smtClean="0"/>
          </a:p>
        </p:txBody>
      </p:sp>
    </p:spTree>
    <p:extLst>
      <p:ext uri="{BB962C8B-B14F-4D97-AF65-F5344CB8AC3E}">
        <p14:creationId xmlns:p14="http://schemas.microsoft.com/office/powerpoint/2010/main" val="4220974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9728"/>
            <a:ext cx="9601200" cy="1485900"/>
          </a:xfrm>
        </p:spPr>
        <p:txBody>
          <a:bodyPr/>
          <a:lstStyle/>
          <a:p>
            <a:r>
              <a:rPr lang="tr-TR" dirty="0" smtClean="0"/>
              <a:t>Help Menüsü</a:t>
            </a:r>
            <a:endParaRPr lang="tr-TR" dirty="0"/>
          </a:p>
        </p:txBody>
      </p:sp>
      <p:sp>
        <p:nvSpPr>
          <p:cNvPr id="3" name="Content Placeholder 2"/>
          <p:cNvSpPr>
            <a:spLocks noGrp="1"/>
          </p:cNvSpPr>
          <p:nvPr>
            <p:ph idx="1"/>
          </p:nvPr>
        </p:nvSpPr>
        <p:spPr>
          <a:xfrm>
            <a:off x="1371600" y="685800"/>
            <a:ext cx="7461504" cy="6089904"/>
          </a:xfrm>
        </p:spPr>
        <p:txBody>
          <a:bodyPr>
            <a:normAutofit/>
          </a:bodyPr>
          <a:lstStyle/>
          <a:p>
            <a:r>
              <a:rPr lang="tr-TR" sz="2800" dirty="0" smtClean="0"/>
              <a:t>Arduino’nun web sitesinde ulaşılabilecek bilgi sayfalarının </a:t>
            </a:r>
            <a:r>
              <a:rPr lang="tr-TR" sz="2800" b="1" i="1" dirty="0" smtClean="0"/>
              <a:t>Offline </a:t>
            </a:r>
            <a:r>
              <a:rPr lang="tr-TR" sz="2800" dirty="0" smtClean="0"/>
              <a:t>versiyonlarına verilmiş bağlantılar.</a:t>
            </a:r>
            <a:r>
              <a:rPr lang="tr-TR" sz="2800" b="1" i="1" dirty="0" smtClean="0"/>
              <a:t> </a:t>
            </a:r>
            <a:endParaRPr lang="tr-TR" sz="2800" dirty="0" smtClean="0"/>
          </a:p>
        </p:txBody>
      </p:sp>
      <p:pic>
        <p:nvPicPr>
          <p:cNvPr id="4" name="Picture 3"/>
          <p:cNvPicPr>
            <a:picLocks noChangeAspect="1"/>
          </p:cNvPicPr>
          <p:nvPr/>
        </p:nvPicPr>
        <p:blipFill>
          <a:blip r:embed="rId2"/>
          <a:stretch>
            <a:fillRect/>
          </a:stretch>
        </p:blipFill>
        <p:spPr>
          <a:xfrm>
            <a:off x="4346638" y="1911476"/>
            <a:ext cx="3051783" cy="4178427"/>
          </a:xfrm>
          <a:prstGeom prst="rect">
            <a:avLst/>
          </a:prstGeom>
        </p:spPr>
      </p:pic>
    </p:spTree>
    <p:extLst>
      <p:ext uri="{BB962C8B-B14F-4D97-AF65-F5344CB8AC3E}">
        <p14:creationId xmlns:p14="http://schemas.microsoft.com/office/powerpoint/2010/main" val="95489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Arduino</a:t>
            </a:r>
            <a:r>
              <a:rPr lang="tr-TR" dirty="0" smtClean="0"/>
              <a:t> Platformu</a:t>
            </a:r>
            <a:endParaRPr lang="tr-TR" dirty="0"/>
          </a:p>
        </p:txBody>
      </p:sp>
      <p:sp>
        <p:nvSpPr>
          <p:cNvPr id="3" name="Content Placeholder 2"/>
          <p:cNvSpPr>
            <a:spLocks noGrp="1"/>
          </p:cNvSpPr>
          <p:nvPr>
            <p:ph idx="1"/>
          </p:nvPr>
        </p:nvSpPr>
        <p:spPr>
          <a:xfrm>
            <a:off x="1371600" y="1389529"/>
            <a:ext cx="10820400" cy="5387789"/>
          </a:xfrm>
        </p:spPr>
        <p:txBody>
          <a:bodyPr>
            <a:normAutofit/>
          </a:bodyPr>
          <a:lstStyle/>
          <a:p>
            <a:r>
              <a:rPr lang="tr-TR" sz="2800" dirty="0" err="1" smtClean="0"/>
              <a:t>Arduino</a:t>
            </a:r>
            <a:r>
              <a:rPr lang="tr-TR" sz="2800" dirty="0" smtClean="0"/>
              <a:t> platformu genel olarak iki bileşenden oluşmaktadır.</a:t>
            </a:r>
          </a:p>
          <a:p>
            <a:pPr lvl="1"/>
            <a:r>
              <a:rPr lang="tr-TR" sz="2800" dirty="0" smtClean="0"/>
              <a:t>Üzerinden programlarımızı yazdığımız, derleme ve programın yüklenmesi işlemlerini yürüten </a:t>
            </a:r>
            <a:r>
              <a:rPr lang="tr-TR" sz="2800" b="1" dirty="0" smtClean="0"/>
              <a:t>bütünleşik geliştirme ortamı (IDE)</a:t>
            </a:r>
          </a:p>
          <a:p>
            <a:pPr lvl="1"/>
            <a:endParaRPr lang="tr-TR" sz="2800" dirty="0"/>
          </a:p>
        </p:txBody>
      </p:sp>
      <p:pic>
        <p:nvPicPr>
          <p:cNvPr id="1026" name="Picture 2" descr="https://elifmurt.files.wordpress.com/2015/01/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5669" y="2875429"/>
            <a:ext cx="3161366" cy="3846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603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98610"/>
            <a:ext cx="10451592" cy="6831107"/>
          </a:xfrm>
          <a:prstGeom prst="rect">
            <a:avLst/>
          </a:prstGeom>
        </p:spPr>
        <p:txBody>
          <a:bodyPr>
            <a:normAutofit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Arduino geliştirme ortamı ilk çalıştırıldığı zaman otomatik olarak içinde bulunulan tarihi içeren bir isimle yeni bir kod penceresi açılacaktır. Her bir program için otomatik olarak aynı isimle bir klasör yaratılacaktır.</a:t>
            </a:r>
          </a:p>
          <a:p>
            <a:endParaRPr lang="tr-TR" sz="3200" dirty="0"/>
          </a:p>
          <a:p>
            <a:r>
              <a:rPr lang="tr-TR" sz="3200" dirty="0" smtClean="0"/>
              <a:t>Arduino üst panelinde sık kullanılan işlemlere ait kısayol butonları bulunmaktadır. Bu butonlarla:</a:t>
            </a:r>
          </a:p>
          <a:p>
            <a:pPr lvl="1"/>
            <a:r>
              <a:rPr lang="tr-TR" sz="3200" dirty="0" smtClean="0"/>
              <a:t>Derleme (verify)</a:t>
            </a:r>
          </a:p>
          <a:p>
            <a:pPr lvl="1"/>
            <a:r>
              <a:rPr lang="tr-TR" sz="3200" dirty="0" smtClean="0"/>
              <a:t>Programı karta yükleme (upload)</a:t>
            </a:r>
          </a:p>
          <a:p>
            <a:pPr lvl="1"/>
            <a:r>
              <a:rPr lang="tr-TR" sz="3200" dirty="0" smtClean="0"/>
              <a:t>Yeni bir dosya açma (new)</a:t>
            </a:r>
          </a:p>
          <a:p>
            <a:pPr lvl="1"/>
            <a:r>
              <a:rPr lang="tr-TR" sz="3200" dirty="0" smtClean="0"/>
              <a:t>Varolan bir dosyayı açma (open)</a:t>
            </a:r>
          </a:p>
          <a:p>
            <a:pPr lvl="1"/>
            <a:r>
              <a:rPr lang="tr-TR" sz="3200" dirty="0" smtClean="0"/>
              <a:t>Kaydetme (save)</a:t>
            </a:r>
          </a:p>
          <a:p>
            <a:pPr lvl="1"/>
            <a:r>
              <a:rPr lang="tr-TR" sz="3200" dirty="0" smtClean="0"/>
              <a:t>Seri iletişim monitörünü (serial monitor) </a:t>
            </a:r>
          </a:p>
          <a:p>
            <a:pPr marL="530352" lvl="1" indent="0">
              <a:buNone/>
            </a:pPr>
            <a:r>
              <a:rPr lang="tr-TR" sz="3200" dirty="0" smtClean="0"/>
              <a:t>görüntüleme gibi işlemler gerçekleştirilir.</a:t>
            </a:r>
          </a:p>
          <a:p>
            <a:endParaRPr lang="tr-TR" sz="3200" dirty="0" smtClean="0"/>
          </a:p>
        </p:txBody>
      </p:sp>
      <p:pic>
        <p:nvPicPr>
          <p:cNvPr id="6" name="Picture 5"/>
          <p:cNvPicPr>
            <a:picLocks noChangeAspect="1"/>
          </p:cNvPicPr>
          <p:nvPr/>
        </p:nvPicPr>
        <p:blipFill>
          <a:blip r:embed="rId2"/>
          <a:stretch>
            <a:fillRect/>
          </a:stretch>
        </p:blipFill>
        <p:spPr>
          <a:xfrm>
            <a:off x="2386393" y="1826323"/>
            <a:ext cx="8008776" cy="605981"/>
          </a:xfrm>
          <a:prstGeom prst="rect">
            <a:avLst/>
          </a:prstGeom>
        </p:spPr>
      </p:pic>
    </p:spTree>
    <p:extLst>
      <p:ext uri="{BB962C8B-B14F-4D97-AF65-F5344CB8AC3E}">
        <p14:creationId xmlns:p14="http://schemas.microsoft.com/office/powerpoint/2010/main" val="2120113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8016"/>
            <a:ext cx="9601200" cy="1485900"/>
          </a:xfrm>
        </p:spPr>
        <p:txBody>
          <a:bodyPr/>
          <a:lstStyle/>
          <a:p>
            <a:r>
              <a:rPr lang="tr-TR" dirty="0" smtClean="0"/>
              <a:t>Seri İletişim</a:t>
            </a:r>
            <a:endParaRPr lang="tr-TR" dirty="0"/>
          </a:p>
        </p:txBody>
      </p:sp>
      <p:sp>
        <p:nvSpPr>
          <p:cNvPr id="3" name="Content Placeholder 2"/>
          <p:cNvSpPr>
            <a:spLocks noGrp="1"/>
          </p:cNvSpPr>
          <p:nvPr>
            <p:ph idx="1"/>
          </p:nvPr>
        </p:nvSpPr>
        <p:spPr>
          <a:xfrm>
            <a:off x="1371600" y="722376"/>
            <a:ext cx="9601200" cy="5145024"/>
          </a:xfrm>
        </p:spPr>
        <p:txBody>
          <a:bodyPr>
            <a:normAutofit/>
          </a:bodyPr>
          <a:lstStyle/>
          <a:p>
            <a:r>
              <a:rPr lang="tr-TR" sz="2800" dirty="0" smtClean="0"/>
              <a:t>Arduino bilgisayar ile seriport üzerinden iletişim kurduğu anda aynı zamanda kendi üzerindeki program çalışırken aynı port üzerinden bilgisayarla veri alışverişinde bulunabilmektedir.</a:t>
            </a:r>
          </a:p>
          <a:p>
            <a:r>
              <a:rPr lang="tr-TR" sz="2800" dirty="0" smtClean="0"/>
              <a:t>Seri haberleşme ile Arduino’dan bilgisayara gönderilen veriler </a:t>
            </a:r>
            <a:r>
              <a:rPr lang="tr-TR" sz="2800" b="1" i="1" dirty="0" smtClean="0"/>
              <a:t>Serial Monitor</a:t>
            </a:r>
            <a:r>
              <a:rPr lang="tr-TR" sz="2800" dirty="0" smtClean="0"/>
              <a:t> eklentisi ile görüntülenebilir.</a:t>
            </a:r>
          </a:p>
          <a:p>
            <a:r>
              <a:rPr lang="tr-TR" sz="2800" dirty="0" smtClean="0"/>
              <a:t>Programlarda seriporta veri göndermek için </a:t>
            </a:r>
            <a:r>
              <a:rPr lang="tr-TR" sz="2800" b="1" i="1" dirty="0" smtClean="0"/>
              <a:t>Serial</a:t>
            </a:r>
            <a:r>
              <a:rPr lang="tr-TR" sz="2800" dirty="0" smtClean="0"/>
              <a:t> adı verilen nesne kullanılır.</a:t>
            </a:r>
            <a:endParaRPr lang="tr-TR" sz="2800" dirty="0"/>
          </a:p>
        </p:txBody>
      </p:sp>
    </p:spTree>
    <p:extLst>
      <p:ext uri="{BB962C8B-B14F-4D97-AF65-F5344CB8AC3E}">
        <p14:creationId xmlns:p14="http://schemas.microsoft.com/office/powerpoint/2010/main" val="2758781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8016"/>
            <a:ext cx="9601200" cy="1485900"/>
          </a:xfrm>
        </p:spPr>
        <p:txBody>
          <a:bodyPr/>
          <a:lstStyle/>
          <a:p>
            <a:r>
              <a:rPr lang="tr-TR" dirty="0" smtClean="0"/>
              <a:t>Seri İletişim Monitörü – Serial Monitor</a:t>
            </a:r>
            <a:endParaRPr lang="tr-TR" dirty="0"/>
          </a:p>
        </p:txBody>
      </p:sp>
      <p:sp>
        <p:nvSpPr>
          <p:cNvPr id="3" name="Content Placeholder 2"/>
          <p:cNvSpPr>
            <a:spLocks noGrp="1"/>
          </p:cNvSpPr>
          <p:nvPr>
            <p:ph idx="1"/>
          </p:nvPr>
        </p:nvSpPr>
        <p:spPr>
          <a:xfrm>
            <a:off x="1371600" y="722376"/>
            <a:ext cx="9601200" cy="6053328"/>
          </a:xfrm>
        </p:spPr>
        <p:txBody>
          <a:bodyPr>
            <a:normAutofit fontScale="92500" lnSpcReduction="10000"/>
          </a:bodyPr>
          <a:lstStyle/>
          <a:p>
            <a:r>
              <a:rPr lang="tr-TR" sz="2800" dirty="0" smtClean="0"/>
              <a:t>Seri İletişim Monitörü, programlarda Arduino’dan seri port üzerinden bilgisayara gönderilen verileri görüntüleyebilecek bir araçtır.</a:t>
            </a:r>
          </a:p>
          <a:p>
            <a:pPr lvl="1"/>
            <a:r>
              <a:rPr lang="tr-TR" sz="2800" dirty="0" smtClean="0"/>
              <a:t>Serial monitor kullanımı</a:t>
            </a:r>
          </a:p>
          <a:p>
            <a:pPr marL="987552" lvl="2" indent="0">
              <a:buNone/>
            </a:pPr>
            <a:r>
              <a:rPr lang="tr-TR" sz="2600" dirty="0" smtClean="0"/>
              <a:t>/*</a:t>
            </a:r>
          </a:p>
          <a:p>
            <a:pPr marL="987552" lvl="2" indent="0">
              <a:buNone/>
            </a:pPr>
            <a:r>
              <a:rPr lang="tr-TR" sz="2600" dirty="0" smtClean="0"/>
              <a:t>	Seri İletişim</a:t>
            </a:r>
          </a:p>
          <a:p>
            <a:pPr marL="987552" lvl="2" indent="0">
              <a:buNone/>
            </a:pPr>
            <a:r>
              <a:rPr lang="tr-TR" sz="2600" dirty="0"/>
              <a:t>	</a:t>
            </a:r>
            <a:r>
              <a:rPr lang="tr-TR" sz="2600" dirty="0" smtClean="0"/>
              <a:t>Arduino’dan bilgisayara veri yollama</a:t>
            </a:r>
          </a:p>
          <a:p>
            <a:pPr marL="987552" lvl="2" indent="0">
              <a:buNone/>
            </a:pPr>
            <a:r>
              <a:rPr lang="tr-TR" sz="2600" dirty="0" smtClean="0"/>
              <a:t>*/</a:t>
            </a:r>
          </a:p>
          <a:p>
            <a:pPr marL="987552" lvl="2" indent="0">
              <a:buNone/>
            </a:pPr>
            <a:r>
              <a:rPr lang="tr-TR" sz="2600" dirty="0" smtClean="0"/>
              <a:t>void setup() {</a:t>
            </a:r>
          </a:p>
          <a:p>
            <a:pPr marL="987552" lvl="2" indent="0">
              <a:buNone/>
            </a:pPr>
            <a:r>
              <a:rPr lang="tr-TR" sz="2600" dirty="0"/>
              <a:t>	</a:t>
            </a:r>
            <a:r>
              <a:rPr lang="tr-TR" sz="2600" dirty="0" smtClean="0"/>
              <a:t>Serial.begin(9600);</a:t>
            </a:r>
          </a:p>
          <a:p>
            <a:pPr marL="987552" lvl="2" indent="0">
              <a:buNone/>
            </a:pPr>
            <a:r>
              <a:rPr lang="tr-TR" sz="2600" dirty="0" smtClean="0"/>
              <a:t>}</a:t>
            </a:r>
          </a:p>
          <a:p>
            <a:pPr marL="987552" lvl="2" indent="0">
              <a:buNone/>
            </a:pPr>
            <a:r>
              <a:rPr lang="tr-TR" sz="2600" dirty="0" smtClean="0"/>
              <a:t>void loop() {</a:t>
            </a:r>
          </a:p>
          <a:p>
            <a:pPr marL="987552" lvl="2" indent="0">
              <a:buNone/>
            </a:pPr>
            <a:r>
              <a:rPr lang="tr-TR" sz="2600" dirty="0" smtClean="0"/>
              <a:t>	Serial.println("Arduino’dan Bilgisayara Merhaba!");</a:t>
            </a:r>
          </a:p>
          <a:p>
            <a:pPr marL="987552" lvl="2" indent="0">
              <a:buNone/>
            </a:pPr>
            <a:r>
              <a:rPr lang="tr-TR" sz="2600" dirty="0"/>
              <a:t>	</a:t>
            </a:r>
            <a:r>
              <a:rPr lang="tr-TR" sz="2600" dirty="0" smtClean="0"/>
              <a:t>delay(100);</a:t>
            </a:r>
          </a:p>
          <a:p>
            <a:pPr marL="987552" lvl="2" indent="0">
              <a:buNone/>
            </a:pPr>
            <a:r>
              <a:rPr lang="tr-TR" sz="2600" dirty="0"/>
              <a:t>}</a:t>
            </a:r>
          </a:p>
        </p:txBody>
      </p:sp>
    </p:spTree>
    <p:extLst>
      <p:ext uri="{BB962C8B-B14F-4D97-AF65-F5344CB8AC3E}">
        <p14:creationId xmlns:p14="http://schemas.microsoft.com/office/powerpoint/2010/main" val="19650093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3200" dirty="0" smtClean="0"/>
              <a:t>Program derlenip karta yüklendikten sonra </a:t>
            </a:r>
            <a:r>
              <a:rPr lang="tr-TR" sz="3200" b="1" dirty="0" smtClean="0"/>
              <a:t>serial monitor </a:t>
            </a:r>
            <a:r>
              <a:rPr lang="tr-TR" sz="3200" dirty="0" smtClean="0"/>
              <a:t>butonuna basıp programın çıktısı izlenir. Serial Monitor penceresinde saniye bir </a:t>
            </a:r>
            <a:r>
              <a:rPr lang="tr-TR" sz="3200" b="1" dirty="0" smtClean="0"/>
              <a:t> Arduino </a:t>
            </a:r>
            <a:r>
              <a:rPr lang="tr-TR" sz="3200" b="1" dirty="0"/>
              <a:t>b</a:t>
            </a:r>
            <a:r>
              <a:rPr lang="tr-TR" sz="3200" b="1" dirty="0" smtClean="0"/>
              <a:t>ilgisayara selam soyluyor. y</a:t>
            </a:r>
            <a:r>
              <a:rPr lang="tr-TR" sz="3200" dirty="0" smtClean="0"/>
              <a:t>azdığını göreceksiniz.</a:t>
            </a:r>
          </a:p>
          <a:p>
            <a:endParaRPr lang="tr-TR" sz="3200" dirty="0"/>
          </a:p>
          <a:p>
            <a:endParaRPr lang="tr-TR" sz="3200" dirty="0"/>
          </a:p>
        </p:txBody>
      </p:sp>
      <p:pic>
        <p:nvPicPr>
          <p:cNvPr id="6" name="Picture 5"/>
          <p:cNvPicPr>
            <a:picLocks noChangeAspect="1"/>
          </p:cNvPicPr>
          <p:nvPr/>
        </p:nvPicPr>
        <p:blipFill>
          <a:blip r:embed="rId2"/>
          <a:stretch>
            <a:fillRect/>
          </a:stretch>
        </p:blipFill>
        <p:spPr>
          <a:xfrm>
            <a:off x="2468689" y="1990915"/>
            <a:ext cx="8008776" cy="605981"/>
          </a:xfrm>
          <a:prstGeom prst="rect">
            <a:avLst/>
          </a:prstGeom>
        </p:spPr>
      </p:pic>
      <p:sp>
        <p:nvSpPr>
          <p:cNvPr id="7" name="Left Arrow 6"/>
          <p:cNvSpPr/>
          <p:nvPr/>
        </p:nvSpPr>
        <p:spPr>
          <a:xfrm rot="7320000">
            <a:off x="9413143" y="2487168"/>
            <a:ext cx="466344" cy="219456"/>
          </a:xfrm>
          <a:prstGeom prst="lef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tr-TR"/>
          </a:p>
        </p:txBody>
      </p:sp>
      <p:pic>
        <p:nvPicPr>
          <p:cNvPr id="1026" name="Picture 2" descr="arduino serial monitor arduino dan bilgisayara merhaba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0375" y="2698115"/>
            <a:ext cx="3355721" cy="4036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325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137160"/>
            <a:ext cx="9601200" cy="1485900"/>
          </a:xfrm>
        </p:spPr>
        <p:txBody>
          <a:bodyPr/>
          <a:lstStyle/>
          <a:p>
            <a:r>
              <a:rPr lang="tr-TR" dirty="0" smtClean="0"/>
              <a:t>Kütüphane Yöneticisi (Library Manager)</a:t>
            </a:r>
            <a:endParaRPr lang="tr-TR" dirty="0"/>
          </a:p>
        </p:txBody>
      </p:sp>
      <p:sp>
        <p:nvSpPr>
          <p:cNvPr id="4" name="Content Placeholder 3"/>
          <p:cNvSpPr>
            <a:spLocks noGrp="1"/>
          </p:cNvSpPr>
          <p:nvPr>
            <p:ph idx="1"/>
          </p:nvPr>
        </p:nvSpPr>
        <p:spPr>
          <a:xfrm>
            <a:off x="1371600" y="813816"/>
            <a:ext cx="9601200" cy="5053584"/>
          </a:xfrm>
        </p:spPr>
        <p:txBody>
          <a:bodyPr>
            <a:normAutofit/>
          </a:bodyPr>
          <a:lstStyle/>
          <a:p>
            <a:r>
              <a:rPr lang="tr-TR" sz="2800" dirty="0" smtClean="0"/>
              <a:t>Arduino’da programlar içerisinde daha önce hazır olarak yazılmış, ve </a:t>
            </a:r>
            <a:r>
              <a:rPr lang="tr-TR" sz="2800" b="1" dirty="0" smtClean="0"/>
              <a:t>kütüphane</a:t>
            </a:r>
            <a:r>
              <a:rPr lang="tr-TR" sz="2800" dirty="0" smtClean="0"/>
              <a:t> adı verilen yazılım modülleri kullanılıyor.</a:t>
            </a:r>
          </a:p>
          <a:p>
            <a:r>
              <a:rPr lang="tr-TR" sz="2800" dirty="0" smtClean="0"/>
              <a:t>Arduino’da kütüphane kullanımını kolaylaştırmak için bir de kütüphane yöneticisi (library manager) bulunuyor.</a:t>
            </a:r>
          </a:p>
          <a:p>
            <a:r>
              <a:rPr lang="tr-TR" sz="2800" dirty="0" smtClean="0"/>
              <a:t>Kullanılması düşünülen kütüphaneler daha önceden yüklenmiş olması gerekir ve yazılacak programın başında da başlık dosyalarının (header file) çağırılıyor olması gerekir. </a:t>
            </a:r>
          </a:p>
        </p:txBody>
      </p:sp>
    </p:spTree>
    <p:extLst>
      <p:ext uri="{BB962C8B-B14F-4D97-AF65-F5344CB8AC3E}">
        <p14:creationId xmlns:p14="http://schemas.microsoft.com/office/powerpoint/2010/main" val="38874219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rduino library manager ile ilgili görsel sonucu"/>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2711" y="-1355599"/>
            <a:ext cx="11329289" cy="7937287"/>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862710" y="5221224"/>
            <a:ext cx="11329289" cy="1636776"/>
          </a:xfrm>
          <a:prstGeom prst="rect">
            <a:avLst/>
          </a:prstGeom>
        </p:spPr>
        <p:txBody>
          <a:bodyPr>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Kütüphane yöneticisine </a:t>
            </a:r>
            <a:r>
              <a:rPr lang="tr-TR" sz="2400" b="1" i="1" dirty="0" smtClean="0"/>
              <a:t>Sketch</a:t>
            </a:r>
            <a:r>
              <a:rPr lang="en-US" sz="2400" b="1" i="1" dirty="0" smtClean="0"/>
              <a:t>&gt;Include Library&gt;Manage Libraries</a:t>
            </a:r>
            <a:r>
              <a:rPr lang="en-US" sz="2400" dirty="0" smtClean="0"/>
              <a:t> men</a:t>
            </a:r>
            <a:r>
              <a:rPr lang="tr-TR" sz="2400" dirty="0" smtClean="0"/>
              <a:t>üsünden girilebilir. Bu pencerede Arduino kütüphane veri tabanında yer alan kütüphaneler görülebilir ve bu kütüphanelerin istenilen versiyonları indirilip kullanılabilir.</a:t>
            </a:r>
          </a:p>
          <a:p>
            <a:endParaRPr lang="tr-TR" sz="2400" dirty="0" smtClean="0"/>
          </a:p>
        </p:txBody>
      </p:sp>
    </p:spTree>
    <p:extLst>
      <p:ext uri="{BB962C8B-B14F-4D97-AF65-F5344CB8AC3E}">
        <p14:creationId xmlns:p14="http://schemas.microsoft.com/office/powerpoint/2010/main" val="20740048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137160"/>
            <a:ext cx="9601200" cy="1485900"/>
          </a:xfrm>
        </p:spPr>
        <p:txBody>
          <a:bodyPr/>
          <a:lstStyle/>
          <a:p>
            <a:r>
              <a:rPr lang="tr-TR" dirty="0" smtClean="0"/>
              <a:t>Kart Yöneticisi (Board Manager)</a:t>
            </a:r>
            <a:endParaRPr lang="tr-TR" dirty="0"/>
          </a:p>
        </p:txBody>
      </p:sp>
      <p:sp>
        <p:nvSpPr>
          <p:cNvPr id="4" name="Content Placeholder 3"/>
          <p:cNvSpPr>
            <a:spLocks noGrp="1"/>
          </p:cNvSpPr>
          <p:nvPr>
            <p:ph idx="1"/>
          </p:nvPr>
        </p:nvSpPr>
        <p:spPr>
          <a:xfrm>
            <a:off x="1371600" y="813816"/>
            <a:ext cx="10232136" cy="5751576"/>
          </a:xfrm>
        </p:spPr>
        <p:txBody>
          <a:bodyPr>
            <a:normAutofit/>
          </a:bodyPr>
          <a:lstStyle/>
          <a:p>
            <a:r>
              <a:rPr lang="tr-TR" sz="2800" dirty="0" smtClean="0"/>
              <a:t>Arduino ailesi içerisinde kullanılan kartlar Atmel AtMega serisi, ARM-Cortex-M tabanlı ve Intel işlemcili olmak üzere 3 farklı grupta yer alıyor.</a:t>
            </a:r>
          </a:p>
          <a:p>
            <a:r>
              <a:rPr lang="tr-TR" sz="2800" dirty="0" smtClean="0"/>
              <a:t>Arduino kurulduğu zaman Atmega serisi olan kartların yazılımları otomatik olarak yüklenir.</a:t>
            </a:r>
          </a:p>
          <a:p>
            <a:r>
              <a:rPr lang="tr-TR" sz="2800" dirty="0" smtClean="0"/>
              <a:t>Arduino Due, Zero, Intel Edison gibi farklı kartlar kullanılacaksa bu kartlara ait yazılımlar ayrı olarak yüklenmesi gerekir.</a:t>
            </a:r>
          </a:p>
          <a:p>
            <a:r>
              <a:rPr lang="tr-TR" sz="2800" dirty="0" smtClean="0"/>
              <a:t>Bu işlemler için Kart Yöneticisini (Board Manager) kullanılmaktadır.</a:t>
            </a:r>
          </a:p>
        </p:txBody>
      </p:sp>
    </p:spTree>
    <p:extLst>
      <p:ext uri="{BB962C8B-B14F-4D97-AF65-F5344CB8AC3E}">
        <p14:creationId xmlns:p14="http://schemas.microsoft.com/office/powerpoint/2010/main" val="15789117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rduino board manager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2310" y="164591"/>
            <a:ext cx="9875393" cy="55549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57528" y="5801796"/>
            <a:ext cx="10174224" cy="954107"/>
          </a:xfrm>
          <a:prstGeom prst="rect">
            <a:avLst/>
          </a:prstGeom>
        </p:spPr>
        <p:txBody>
          <a:bodyPr wrap="square">
            <a:spAutoFit/>
          </a:bodyPr>
          <a:lstStyle/>
          <a:p>
            <a:r>
              <a:rPr lang="tr-TR" sz="2800" dirty="0"/>
              <a:t>Kart yöneticisi </a:t>
            </a:r>
            <a:r>
              <a:rPr lang="tr-TR" sz="2800" b="1" i="1" dirty="0"/>
              <a:t>Tools</a:t>
            </a:r>
            <a:r>
              <a:rPr lang="en-US" sz="2800" b="1" i="1" dirty="0"/>
              <a:t>&gt;Board&gt;Board Manager</a:t>
            </a:r>
            <a:r>
              <a:rPr lang="tr-TR" sz="2800" b="1" i="1" dirty="0"/>
              <a:t> </a:t>
            </a:r>
            <a:r>
              <a:rPr lang="tr-TR" sz="2800" dirty="0"/>
              <a:t> seçeneğinden çalıştırılır.</a:t>
            </a:r>
          </a:p>
        </p:txBody>
      </p:sp>
    </p:spTree>
    <p:extLst>
      <p:ext uri="{BB962C8B-B14F-4D97-AF65-F5344CB8AC3E}">
        <p14:creationId xmlns:p14="http://schemas.microsoft.com/office/powerpoint/2010/main" val="1659844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0584"/>
            <a:ext cx="9601200" cy="1485900"/>
          </a:xfrm>
        </p:spPr>
        <p:txBody>
          <a:bodyPr/>
          <a:lstStyle/>
          <a:p>
            <a:r>
              <a:rPr lang="tr-TR" dirty="0" smtClean="0"/>
              <a:t>Arduino Uno</a:t>
            </a:r>
            <a:endParaRPr lang="tr-TR" dirty="0"/>
          </a:p>
        </p:txBody>
      </p:sp>
      <p:sp>
        <p:nvSpPr>
          <p:cNvPr id="3" name="Content Placeholder 2"/>
          <p:cNvSpPr>
            <a:spLocks noGrp="1"/>
          </p:cNvSpPr>
          <p:nvPr>
            <p:ph idx="1"/>
          </p:nvPr>
        </p:nvSpPr>
        <p:spPr>
          <a:xfrm>
            <a:off x="1060704" y="795528"/>
            <a:ext cx="10981944" cy="5934456"/>
          </a:xfrm>
        </p:spPr>
        <p:txBody>
          <a:bodyPr>
            <a:normAutofit/>
          </a:bodyPr>
          <a:lstStyle/>
          <a:p>
            <a:r>
              <a:rPr lang="tr-TR" sz="2800" dirty="0" smtClean="0"/>
              <a:t>Kartın bileşenleri:</a:t>
            </a:r>
          </a:p>
          <a:p>
            <a:pPr marL="1044702" lvl="1" indent="-514350">
              <a:buFont typeface="+mj-lt"/>
              <a:buAutoNum type="arabicPeriod"/>
            </a:pPr>
            <a:r>
              <a:rPr lang="tr-TR" sz="2800" dirty="0" smtClean="0"/>
              <a:t>AtMega328 Mikrodenetleyicisi</a:t>
            </a:r>
          </a:p>
          <a:p>
            <a:pPr lvl="2"/>
            <a:r>
              <a:rPr lang="tr-TR" sz="2600" dirty="0" smtClean="0"/>
              <a:t>Arduino kartının beyni</a:t>
            </a:r>
          </a:p>
          <a:p>
            <a:pPr lvl="2"/>
            <a:r>
              <a:rPr lang="tr-TR" sz="2600" dirty="0" smtClean="0"/>
              <a:t>Programların üzerine yüklendiği</a:t>
            </a:r>
          </a:p>
          <a:p>
            <a:pPr lvl="2"/>
            <a:r>
              <a:rPr lang="tr-TR" sz="2600" dirty="0" smtClean="0"/>
              <a:t>Diğer bütün işlemlerin gerçekleştirildiği birimdir.</a:t>
            </a:r>
          </a:p>
          <a:p>
            <a:pPr marL="1044702" lvl="1" indent="-514350">
              <a:buFont typeface="+mj-lt"/>
              <a:buAutoNum type="arabicPeriod"/>
            </a:pPr>
            <a:r>
              <a:rPr lang="tr-TR" sz="2800" dirty="0" smtClean="0"/>
              <a:t>9 - 12V DC Güç girişi</a:t>
            </a:r>
          </a:p>
          <a:p>
            <a:pPr lvl="2"/>
            <a:r>
              <a:rPr lang="tr-TR" sz="2600" dirty="0" smtClean="0"/>
              <a:t>Arduino kartını beslemek</a:t>
            </a:r>
          </a:p>
          <a:p>
            <a:pPr lvl="2"/>
            <a:r>
              <a:rPr lang="tr-TR" sz="2600" dirty="0" smtClean="0"/>
              <a:t>USB bağlantısı olmadan arduino kartına enerji vermek için kullanılır</a:t>
            </a:r>
          </a:p>
          <a:p>
            <a:pPr marL="1044702" lvl="1" indent="-514350">
              <a:buFont typeface="+mj-lt"/>
              <a:buAutoNum type="arabicPeriod"/>
            </a:pPr>
            <a:r>
              <a:rPr lang="tr-TR" sz="2800" dirty="0" smtClean="0"/>
              <a:t>USB Bağlantı Konnektörü</a:t>
            </a:r>
          </a:p>
          <a:p>
            <a:pPr lvl="2"/>
            <a:r>
              <a:rPr lang="tr-TR" sz="2600" dirty="0" smtClean="0"/>
              <a:t>Arduino kartına program yükleme</a:t>
            </a:r>
          </a:p>
          <a:p>
            <a:pPr lvl="2"/>
            <a:r>
              <a:rPr lang="tr-TR" sz="2600" dirty="0" smtClean="0"/>
              <a:t>Haberleşme bağlantı konnektörü</a:t>
            </a:r>
          </a:p>
        </p:txBody>
      </p:sp>
    </p:spTree>
    <p:extLst>
      <p:ext uri="{BB962C8B-B14F-4D97-AF65-F5344CB8AC3E}">
        <p14:creationId xmlns:p14="http://schemas.microsoft.com/office/powerpoint/2010/main" val="3109563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tr-TR" sz="3600" dirty="0"/>
              <a:t> </a:t>
            </a:r>
            <a:r>
              <a:rPr lang="tr-TR" sz="3600" dirty="0" smtClean="0"/>
              <a:t>   </a:t>
            </a:r>
            <a:r>
              <a:rPr lang="tr-TR" sz="3200" i="1" dirty="0"/>
              <a:t>4. Dijital Giriş – Çıkış Pinleri</a:t>
            </a:r>
          </a:p>
          <a:p>
            <a:pPr lvl="1"/>
            <a:r>
              <a:rPr lang="tr-TR" sz="2800" dirty="0"/>
              <a:t>Yanında </a:t>
            </a:r>
            <a:r>
              <a:rPr lang="en-US" sz="2800" dirty="0"/>
              <a:t>(~)</a:t>
            </a:r>
            <a:r>
              <a:rPr lang="tr-TR" sz="2800" dirty="0"/>
              <a:t> bulunan pinler aynı zamanda analog çıkış (PWM) almak için de kullanılır</a:t>
            </a:r>
            <a:r>
              <a:rPr lang="tr-TR" sz="3600" dirty="0" smtClean="0"/>
              <a:t>.</a:t>
            </a:r>
          </a:p>
          <a:p>
            <a:pPr marL="0" indent="0">
              <a:buNone/>
            </a:pPr>
            <a:r>
              <a:rPr lang="tr-TR" sz="3600" dirty="0"/>
              <a:t> </a:t>
            </a:r>
            <a:r>
              <a:rPr lang="tr-TR" sz="3600" dirty="0" smtClean="0"/>
              <a:t>   </a:t>
            </a:r>
            <a:r>
              <a:rPr lang="tr-TR" sz="3200" i="1" dirty="0"/>
              <a:t>5. Analog Giriş Pinleri ve Güç Bağlantıları</a:t>
            </a:r>
          </a:p>
          <a:p>
            <a:pPr marL="0" indent="0">
              <a:buNone/>
            </a:pPr>
            <a:r>
              <a:rPr lang="tr-TR" sz="3600" dirty="0" smtClean="0"/>
              <a:t>    </a:t>
            </a:r>
            <a:r>
              <a:rPr lang="tr-TR" sz="3200" i="1" dirty="0"/>
              <a:t>6. Güç regülatörü</a:t>
            </a:r>
          </a:p>
          <a:p>
            <a:pPr lvl="1"/>
            <a:r>
              <a:rPr lang="tr-TR" sz="2800" dirty="0"/>
              <a:t>Arduino üzerinde işlemcinin ve diğer birimlerin beslemesi için gerekli gerilimleri üreten bileşen.</a:t>
            </a:r>
          </a:p>
          <a:p>
            <a:pPr marL="0" indent="0">
              <a:buNone/>
            </a:pPr>
            <a:r>
              <a:rPr lang="tr-TR" sz="3200" i="1" dirty="0"/>
              <a:t>    7. Reset Butonu</a:t>
            </a:r>
          </a:p>
          <a:p>
            <a:pPr lvl="1"/>
            <a:r>
              <a:rPr lang="tr-TR" sz="2800" dirty="0"/>
              <a:t>Arduino’yu yeniden başlatır.</a:t>
            </a:r>
          </a:p>
          <a:p>
            <a:pPr lvl="1"/>
            <a:r>
              <a:rPr lang="tr-TR" sz="2800" dirty="0"/>
              <a:t>RAM bellek üzerindeki veriler silinir.</a:t>
            </a:r>
          </a:p>
          <a:p>
            <a:pPr marL="0" indent="0">
              <a:buNone/>
            </a:pPr>
            <a:r>
              <a:rPr lang="tr-TR" sz="3600" dirty="0" smtClean="0"/>
              <a:t>    </a:t>
            </a:r>
            <a:r>
              <a:rPr lang="tr-TR" sz="3200" i="1" dirty="0"/>
              <a:t>8. 13 nolu Pine bağlı olan LED</a:t>
            </a:r>
          </a:p>
          <a:p>
            <a:pPr lvl="1"/>
            <a:r>
              <a:rPr lang="tr-TR" sz="2800" dirty="0"/>
              <a:t>Programın çalışır durumda olduğunu gösterir.</a:t>
            </a:r>
          </a:p>
          <a:p>
            <a:pPr marL="0" indent="0">
              <a:buNone/>
            </a:pPr>
            <a:endParaRPr lang="tr-TR" sz="3600" dirty="0" smtClean="0"/>
          </a:p>
        </p:txBody>
      </p:sp>
    </p:spTree>
    <p:extLst>
      <p:ext uri="{BB962C8B-B14F-4D97-AF65-F5344CB8AC3E}">
        <p14:creationId xmlns:p14="http://schemas.microsoft.com/office/powerpoint/2010/main" val="1653949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r>
              <a:rPr lang="tr-TR" sz="2800" dirty="0" smtClean="0"/>
              <a:t>Program üzerinde çalıştığı </a:t>
            </a:r>
            <a:r>
              <a:rPr lang="tr-TR" sz="2800" dirty="0" err="1" smtClean="0"/>
              <a:t>mikrodenetleyici</a:t>
            </a:r>
            <a:r>
              <a:rPr lang="tr-TR" sz="2800" dirty="0" smtClean="0"/>
              <a:t>, diğer çevre birimleri ve giriş çıkış portlarını içeren </a:t>
            </a:r>
            <a:r>
              <a:rPr lang="tr-TR" sz="2800" dirty="0" err="1" smtClean="0"/>
              <a:t>Ardunino</a:t>
            </a:r>
            <a:r>
              <a:rPr lang="tr-TR" sz="2800" dirty="0" smtClean="0"/>
              <a:t> kartı</a:t>
            </a:r>
          </a:p>
          <a:p>
            <a:pPr lvl="1"/>
            <a:endParaRPr lang="tr-TR" dirty="0"/>
          </a:p>
        </p:txBody>
      </p:sp>
      <p:pic>
        <p:nvPicPr>
          <p:cNvPr id="2050" name="Picture 2" descr="https://elifmurt.files.wordpress.com/2015/01/arduin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258" y="1227136"/>
            <a:ext cx="5992935" cy="4608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922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98610"/>
            <a:ext cx="10451592" cy="68311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tr-TR" sz="3200" dirty="0"/>
              <a:t> </a:t>
            </a:r>
            <a:r>
              <a:rPr lang="tr-TR" sz="3200" dirty="0" smtClean="0"/>
              <a:t>   </a:t>
            </a:r>
            <a:r>
              <a:rPr lang="tr-TR" sz="3200" i="1" dirty="0"/>
              <a:t>9</a:t>
            </a:r>
            <a:r>
              <a:rPr lang="tr-TR" sz="3200" dirty="0" smtClean="0"/>
              <a:t>. </a:t>
            </a:r>
            <a:r>
              <a:rPr lang="tr-TR" sz="3200" i="1" dirty="0"/>
              <a:t>Seri iletişim Giriş (</a:t>
            </a:r>
            <a:r>
              <a:rPr lang="tr-TR" sz="3200" i="1" dirty="0" err="1"/>
              <a:t>Rx</a:t>
            </a:r>
            <a:r>
              <a:rPr lang="tr-TR" sz="3200" i="1" dirty="0"/>
              <a:t>) ve Çıkış (</a:t>
            </a:r>
            <a:r>
              <a:rPr lang="tr-TR" sz="3200" i="1" dirty="0" err="1"/>
              <a:t>Tx</a:t>
            </a:r>
            <a:r>
              <a:rPr lang="tr-TR" sz="3200" i="1" dirty="0"/>
              <a:t>) LED’leri</a:t>
            </a:r>
          </a:p>
          <a:p>
            <a:pPr lvl="1"/>
            <a:r>
              <a:rPr lang="tr-TR" sz="2800" dirty="0" smtClean="0"/>
              <a:t>Seri </a:t>
            </a:r>
            <a:r>
              <a:rPr lang="tr-TR" sz="2800" dirty="0"/>
              <a:t>haberleşme için kullanılan RX ve TX </a:t>
            </a:r>
            <a:r>
              <a:rPr lang="tr-TR" sz="2800" dirty="0" err="1"/>
              <a:t>pinlerinin</a:t>
            </a:r>
            <a:r>
              <a:rPr lang="tr-TR" sz="2800" dirty="0"/>
              <a:t> durumunu gösteren </a:t>
            </a:r>
            <a:r>
              <a:rPr lang="tr-TR" sz="2800" dirty="0" smtClean="0"/>
              <a:t>LED’ler.</a:t>
            </a:r>
            <a:endParaRPr lang="tr-TR" sz="2800" dirty="0"/>
          </a:p>
          <a:p>
            <a:pPr marL="530352" lvl="1" indent="0">
              <a:buNone/>
            </a:pPr>
            <a:endParaRPr lang="tr-TR" sz="2800" dirty="0"/>
          </a:p>
          <a:p>
            <a:pPr marL="530352" lvl="1" indent="0">
              <a:buNone/>
            </a:pPr>
            <a:r>
              <a:rPr lang="tr-TR" sz="3200" dirty="0" smtClean="0"/>
              <a:t>10</a:t>
            </a:r>
            <a:r>
              <a:rPr lang="tr-TR" sz="3200" dirty="0"/>
              <a:t>. Kart üzeri programlama (ICSP) </a:t>
            </a:r>
            <a:r>
              <a:rPr lang="tr-TR" sz="3200" dirty="0" err="1" smtClean="0"/>
              <a:t>Pinleri</a:t>
            </a:r>
            <a:endParaRPr lang="tr-TR" sz="3200" dirty="0" smtClean="0"/>
          </a:p>
          <a:p>
            <a:pPr lvl="1"/>
            <a:r>
              <a:rPr lang="tr-TR" sz="2800" dirty="0" err="1"/>
              <a:t>Arduino</a:t>
            </a:r>
            <a:r>
              <a:rPr lang="tr-TR" sz="2800" dirty="0"/>
              <a:t> üzerindeki </a:t>
            </a:r>
            <a:r>
              <a:rPr lang="tr-TR" sz="2800" dirty="0" err="1"/>
              <a:t>Atmega</a:t>
            </a:r>
            <a:r>
              <a:rPr lang="tr-TR" sz="2800" dirty="0"/>
              <a:t> </a:t>
            </a:r>
            <a:r>
              <a:rPr lang="tr-TR" sz="2800" dirty="0" err="1"/>
              <a:t>mikrodenetleyiciyi</a:t>
            </a:r>
            <a:r>
              <a:rPr lang="tr-TR" sz="2800" dirty="0"/>
              <a:t> harici bir programlayıcı ile de programlayabilmek için kullanılan </a:t>
            </a:r>
            <a:r>
              <a:rPr lang="tr-TR" sz="2800" dirty="0" err="1"/>
              <a:t>pinler</a:t>
            </a:r>
            <a:endParaRPr lang="tr-TR" sz="2800" dirty="0"/>
          </a:p>
          <a:p>
            <a:pPr marL="530352" lvl="1" indent="0">
              <a:buNone/>
            </a:pPr>
            <a:endParaRPr lang="tr-TR" sz="3200" dirty="0"/>
          </a:p>
          <a:p>
            <a:pPr marL="530352" lvl="1" indent="0">
              <a:buNone/>
            </a:pPr>
            <a:r>
              <a:rPr lang="tr-TR" sz="2800" dirty="0"/>
              <a:t>	</a:t>
            </a:r>
            <a:endParaRPr lang="tr-TR" sz="2800" dirty="0" smtClean="0"/>
          </a:p>
        </p:txBody>
      </p:sp>
    </p:spTree>
    <p:extLst>
      <p:ext uri="{BB962C8B-B14F-4D97-AF65-F5344CB8AC3E}">
        <p14:creationId xmlns:p14="http://schemas.microsoft.com/office/powerpoint/2010/main" val="1482537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92024"/>
            <a:ext cx="9601200" cy="1485900"/>
          </a:xfrm>
        </p:spPr>
        <p:txBody>
          <a:bodyPr/>
          <a:lstStyle/>
          <a:p>
            <a:r>
              <a:rPr lang="tr-TR" dirty="0" err="1" smtClean="0"/>
              <a:t>Arduino</a:t>
            </a:r>
            <a:r>
              <a:rPr lang="tr-TR" dirty="0" smtClean="0"/>
              <a:t> Kurulumu ve Test</a:t>
            </a:r>
            <a:endParaRPr lang="tr-TR" dirty="0"/>
          </a:p>
        </p:txBody>
      </p:sp>
      <p:sp>
        <p:nvSpPr>
          <p:cNvPr id="3" name="Content Placeholder 2"/>
          <p:cNvSpPr>
            <a:spLocks noGrp="1"/>
          </p:cNvSpPr>
          <p:nvPr>
            <p:ph idx="1"/>
          </p:nvPr>
        </p:nvSpPr>
        <p:spPr>
          <a:xfrm>
            <a:off x="838200" y="934974"/>
            <a:ext cx="10515600" cy="5466522"/>
          </a:xfrm>
        </p:spPr>
        <p:txBody>
          <a:bodyPr>
            <a:normAutofit/>
          </a:bodyPr>
          <a:lstStyle/>
          <a:p>
            <a:r>
              <a:rPr lang="tr-TR" sz="2800" dirty="0" err="1" smtClean="0"/>
              <a:t>Arduino</a:t>
            </a:r>
            <a:r>
              <a:rPr lang="tr-TR" sz="2800" dirty="0" smtClean="0"/>
              <a:t> ile ilgili bilgiler ve geliştirme ortamı </a:t>
            </a:r>
            <a:r>
              <a:rPr lang="tr-TR" sz="2800" b="1" dirty="0" smtClean="0">
                <a:hlinkClick r:id="rId2"/>
              </a:rPr>
              <a:t>http://www.arduino.cc</a:t>
            </a:r>
            <a:r>
              <a:rPr lang="tr-TR" sz="2800" b="1" dirty="0" smtClean="0"/>
              <a:t> </a:t>
            </a:r>
            <a:r>
              <a:rPr lang="tr-TR" sz="2800" dirty="0" smtClean="0"/>
              <a:t>adresindeki </a:t>
            </a:r>
            <a:r>
              <a:rPr lang="tr-TR" sz="2800" b="1" dirty="0" err="1" smtClean="0"/>
              <a:t>Download</a:t>
            </a:r>
            <a:r>
              <a:rPr lang="tr-TR" sz="2800" b="1" dirty="0"/>
              <a:t> </a:t>
            </a:r>
            <a:r>
              <a:rPr lang="tr-TR" sz="2800" dirty="0" smtClean="0"/>
              <a:t>bölümünden indirilebilir.</a:t>
            </a:r>
          </a:p>
          <a:p>
            <a:r>
              <a:rPr lang="tr-TR" sz="2800" dirty="0" smtClean="0"/>
              <a:t>Windows Üzerine Kurulum</a:t>
            </a:r>
          </a:p>
          <a:p>
            <a:pPr lvl="1"/>
            <a:r>
              <a:rPr lang="tr-TR" sz="2800" dirty="0" err="1" smtClean="0"/>
              <a:t>Arduino’nun</a:t>
            </a:r>
            <a:r>
              <a:rPr lang="tr-TR" sz="2800" dirty="0" smtClean="0"/>
              <a:t> en </a:t>
            </a:r>
            <a:r>
              <a:rPr lang="tr-TR" sz="2800" dirty="0" err="1" smtClean="0"/>
              <a:t>sn</a:t>
            </a:r>
            <a:r>
              <a:rPr lang="tr-TR" sz="2800" dirty="0" smtClean="0"/>
              <a:t> versiyonuna </a:t>
            </a:r>
            <a:r>
              <a:rPr lang="tr-TR" sz="2800" b="1" dirty="0" smtClean="0">
                <a:hlinkClick r:id="rId3"/>
              </a:rPr>
              <a:t>http://arduino.cc/en/Main/Software</a:t>
            </a:r>
            <a:r>
              <a:rPr lang="tr-TR" sz="2800" b="1" dirty="0" smtClean="0"/>
              <a:t> </a:t>
            </a:r>
            <a:r>
              <a:rPr lang="tr-TR" sz="2800" dirty="0" smtClean="0"/>
              <a:t>adresinden ulaşılabilir</a:t>
            </a:r>
          </a:p>
          <a:p>
            <a:pPr lvl="1"/>
            <a:r>
              <a:rPr lang="tr-TR" sz="2800" b="1" dirty="0" smtClean="0"/>
              <a:t>İndirme </a:t>
            </a:r>
            <a:r>
              <a:rPr lang="tr-TR" sz="2800" dirty="0" smtClean="0"/>
              <a:t>seçeneklerinden ister doğrudan bir klasöre açılıp çalıştırılabilir </a:t>
            </a:r>
            <a:r>
              <a:rPr lang="tr-TR" sz="2800" b="1" dirty="0" smtClean="0"/>
              <a:t>.</a:t>
            </a:r>
            <a:r>
              <a:rPr lang="tr-TR" sz="2800" b="1" dirty="0" err="1" smtClean="0"/>
              <a:t>zip</a:t>
            </a:r>
            <a:r>
              <a:rPr lang="tr-TR" sz="2800" b="1" dirty="0" smtClean="0"/>
              <a:t> </a:t>
            </a:r>
            <a:r>
              <a:rPr lang="tr-TR" sz="2800" dirty="0" smtClean="0"/>
              <a:t>uzantılı dosyayı, ister kurulum yapılabilecek olan </a:t>
            </a:r>
            <a:r>
              <a:rPr lang="tr-TR" sz="2800" b="1" dirty="0" smtClean="0"/>
              <a:t>.</a:t>
            </a:r>
            <a:r>
              <a:rPr lang="tr-TR" sz="2800" b="1" dirty="0" err="1" smtClean="0"/>
              <a:t>exe</a:t>
            </a:r>
            <a:r>
              <a:rPr lang="tr-TR" sz="2800" b="1" dirty="0" smtClean="0"/>
              <a:t> uzantılı dosya indirilmelidir.</a:t>
            </a:r>
            <a:endParaRPr lang="tr-TR" sz="2800" b="1" dirty="0"/>
          </a:p>
        </p:txBody>
      </p:sp>
    </p:spTree>
    <p:extLst>
      <p:ext uri="{BB962C8B-B14F-4D97-AF65-F5344CB8AC3E}">
        <p14:creationId xmlns:p14="http://schemas.microsoft.com/office/powerpoint/2010/main" val="848903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r>
              <a:rPr lang="tr-TR" sz="2800" dirty="0" smtClean="0"/>
              <a:t>Windows için kurulum adımları</a:t>
            </a:r>
          </a:p>
          <a:p>
            <a:pPr lvl="2"/>
            <a:r>
              <a:rPr lang="tr-TR" sz="2600" dirty="0" smtClean="0"/>
              <a:t>Lisans şartlarını kabul etmemizi isteyen pencerede </a:t>
            </a:r>
            <a:r>
              <a:rPr lang="tr-TR" sz="2600" b="1" dirty="0" smtClean="0"/>
              <a:t>I </a:t>
            </a:r>
            <a:r>
              <a:rPr lang="tr-TR" sz="2600" b="1" dirty="0" err="1" smtClean="0"/>
              <a:t>agree</a:t>
            </a:r>
            <a:r>
              <a:rPr lang="tr-TR" sz="2600" b="1" dirty="0" smtClean="0"/>
              <a:t> </a:t>
            </a:r>
            <a:r>
              <a:rPr lang="tr-TR" sz="2600" dirty="0" smtClean="0"/>
              <a:t>(onaylıyorum) butonuna basıp devam edilir.</a:t>
            </a:r>
          </a:p>
          <a:p>
            <a:pPr marL="1444752" lvl="3" indent="0">
              <a:buNone/>
            </a:pPr>
            <a:endParaRPr lang="tr-TR" sz="2600" dirty="0"/>
          </a:p>
        </p:txBody>
      </p:sp>
      <p:pic>
        <p:nvPicPr>
          <p:cNvPr id="1026" name="Picture 2" descr="Image result for arduino instal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8271" y="2121090"/>
            <a:ext cx="4210050" cy="295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6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98610"/>
            <a:ext cx="9625584" cy="6678707"/>
          </a:xfrm>
          <a:prstGeom prst="rect">
            <a:avLst/>
          </a:prstGeom>
        </p:spPr>
        <p:txBody>
          <a:bodyPr>
            <a:normAutofit fontScale="70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r>
              <a:rPr lang="tr-TR" sz="3400" dirty="0" smtClean="0"/>
              <a:t>Yeni çıkan pencerede yüklenecek bileşenlerin seçimini yapabileceğimiz bir bölüm bulunuyor.</a:t>
            </a:r>
          </a:p>
          <a:p>
            <a:pPr lvl="2"/>
            <a:endParaRPr lang="tr-TR" sz="2600" dirty="0"/>
          </a:p>
          <a:p>
            <a:pPr lvl="2"/>
            <a:endParaRPr lang="tr-TR" sz="2600" dirty="0" smtClean="0"/>
          </a:p>
          <a:p>
            <a:pPr lvl="2"/>
            <a:endParaRPr lang="tr-TR" sz="2600" dirty="0"/>
          </a:p>
          <a:p>
            <a:pPr lvl="2"/>
            <a:endParaRPr lang="tr-TR" sz="2600" dirty="0" smtClean="0"/>
          </a:p>
          <a:p>
            <a:pPr lvl="2"/>
            <a:endParaRPr lang="tr-TR" sz="2600" dirty="0"/>
          </a:p>
          <a:p>
            <a:pPr lvl="2"/>
            <a:endParaRPr lang="tr-TR" sz="2600" dirty="0" smtClean="0"/>
          </a:p>
          <a:p>
            <a:pPr lvl="2"/>
            <a:endParaRPr lang="tr-TR" sz="2600" dirty="0"/>
          </a:p>
          <a:p>
            <a:pPr marL="1444752" lvl="3" indent="0">
              <a:buNone/>
            </a:pPr>
            <a:endParaRPr lang="tr-TR" sz="2600" dirty="0" smtClean="0"/>
          </a:p>
          <a:p>
            <a:pPr lvl="3"/>
            <a:endParaRPr lang="tr-TR" sz="2600" dirty="0"/>
          </a:p>
          <a:p>
            <a:pPr lvl="3"/>
            <a:endParaRPr lang="tr-TR" sz="2600" dirty="0" smtClean="0"/>
          </a:p>
          <a:p>
            <a:pPr lvl="3"/>
            <a:r>
              <a:rPr lang="tr-TR" sz="3100" dirty="0" smtClean="0"/>
              <a:t>Buradaki seçenekler:</a:t>
            </a:r>
          </a:p>
          <a:p>
            <a:pPr lvl="4"/>
            <a:r>
              <a:rPr lang="tr-TR" sz="2600" dirty="0" err="1" smtClean="0"/>
              <a:t>Arduino</a:t>
            </a:r>
            <a:r>
              <a:rPr lang="tr-TR" sz="2600" dirty="0" smtClean="0"/>
              <a:t> Yazılımını yükle (seçili olarak geliyor)</a:t>
            </a:r>
          </a:p>
          <a:p>
            <a:pPr lvl="4"/>
            <a:r>
              <a:rPr lang="tr-TR" sz="2600" dirty="0" smtClean="0"/>
              <a:t>USB sürücüsünü kur</a:t>
            </a:r>
          </a:p>
          <a:p>
            <a:pPr lvl="4"/>
            <a:r>
              <a:rPr lang="tr-TR" sz="2600" dirty="0" smtClean="0"/>
              <a:t>Başlangıç menüsü </a:t>
            </a:r>
            <a:r>
              <a:rPr lang="tr-TR" sz="2600" dirty="0" err="1" smtClean="0"/>
              <a:t>kısayolu</a:t>
            </a:r>
            <a:r>
              <a:rPr lang="tr-TR" sz="2600" dirty="0" smtClean="0"/>
              <a:t> oluştur</a:t>
            </a:r>
          </a:p>
          <a:p>
            <a:pPr lvl="4"/>
            <a:r>
              <a:rPr lang="tr-TR" sz="2600" dirty="0" smtClean="0"/>
              <a:t>Masaüstü </a:t>
            </a:r>
            <a:r>
              <a:rPr lang="tr-TR" sz="2600" dirty="0" err="1" smtClean="0"/>
              <a:t>kısayolu</a:t>
            </a:r>
            <a:r>
              <a:rPr lang="tr-TR" sz="2600" dirty="0" smtClean="0"/>
              <a:t> oluştur</a:t>
            </a:r>
          </a:p>
          <a:p>
            <a:pPr lvl="4"/>
            <a:r>
              <a:rPr lang="tr-TR" sz="2600" dirty="0" smtClean="0"/>
              <a:t>.</a:t>
            </a:r>
            <a:r>
              <a:rPr lang="tr-TR" sz="2600" dirty="0" err="1" smtClean="0"/>
              <a:t>ino</a:t>
            </a:r>
            <a:r>
              <a:rPr lang="tr-TR" sz="2600" dirty="0" smtClean="0"/>
              <a:t> uzantılı dosyaları </a:t>
            </a:r>
            <a:r>
              <a:rPr lang="tr-TR" sz="2600" dirty="0" err="1" smtClean="0"/>
              <a:t>Arduino</a:t>
            </a:r>
            <a:r>
              <a:rPr lang="tr-TR" sz="2600" dirty="0" smtClean="0"/>
              <a:t> yazılımı ile ilişkilendir</a:t>
            </a:r>
          </a:p>
          <a:p>
            <a:pPr marL="1901952" lvl="4" indent="0">
              <a:lnSpc>
                <a:spcPct val="170000"/>
              </a:lnSpc>
              <a:buNone/>
            </a:pPr>
            <a:r>
              <a:rPr lang="tr-TR" sz="2600" dirty="0" smtClean="0"/>
              <a:t>Buradaki bütün seçeneklerin işaretli olmasında bir sakınca yoktur. İstediğimiz seçenekleri işaretleyip </a:t>
            </a:r>
            <a:r>
              <a:rPr lang="tr-TR" sz="2600" b="1" dirty="0" err="1" smtClean="0"/>
              <a:t>Next</a:t>
            </a:r>
            <a:r>
              <a:rPr lang="tr-TR" sz="2600" b="1" dirty="0" smtClean="0"/>
              <a:t> </a:t>
            </a:r>
            <a:r>
              <a:rPr lang="tr-TR" sz="2600" dirty="0" smtClean="0"/>
              <a:t>butonuna basarak devam ediyoruz</a:t>
            </a:r>
          </a:p>
          <a:p>
            <a:pPr lvl="4"/>
            <a:endParaRPr lang="tr-TR" sz="2400" dirty="0" smtClean="0"/>
          </a:p>
          <a:p>
            <a:pPr marL="987552" lvl="2" indent="0">
              <a:buNone/>
            </a:pPr>
            <a:endParaRPr lang="tr-TR" sz="2600" dirty="0" smtClean="0"/>
          </a:p>
          <a:p>
            <a:pPr marL="1444752" lvl="3" indent="0">
              <a:buNone/>
            </a:pPr>
            <a:endParaRPr lang="tr-TR" sz="2600" dirty="0"/>
          </a:p>
        </p:txBody>
      </p:sp>
      <p:pic>
        <p:nvPicPr>
          <p:cNvPr id="2050" name="Picture 2" descr="Image result for arduino instal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758952"/>
            <a:ext cx="4063460" cy="277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054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r>
              <a:rPr lang="tr-TR" sz="2600" dirty="0" smtClean="0"/>
              <a:t>Bir sonraki adımda </a:t>
            </a:r>
            <a:r>
              <a:rPr lang="tr-TR" sz="2600" dirty="0" err="1" smtClean="0"/>
              <a:t>Arduino’nun</a:t>
            </a:r>
            <a:r>
              <a:rPr lang="tr-TR" sz="2600" dirty="0" smtClean="0"/>
              <a:t> yükleneceği klasörü seçip </a:t>
            </a:r>
            <a:r>
              <a:rPr lang="tr-TR" sz="2600" b="1" dirty="0" smtClean="0"/>
              <a:t> </a:t>
            </a:r>
            <a:r>
              <a:rPr lang="tr-TR" sz="2600" b="1" dirty="0" err="1" smtClean="0"/>
              <a:t>Install</a:t>
            </a:r>
            <a:r>
              <a:rPr lang="tr-TR" sz="2600" b="1" dirty="0" smtClean="0"/>
              <a:t> b</a:t>
            </a:r>
            <a:r>
              <a:rPr lang="tr-TR" sz="2600" dirty="0" smtClean="0"/>
              <a:t>utonuna tıklanır.</a:t>
            </a:r>
          </a:p>
          <a:p>
            <a:pPr marL="987552" lvl="2" indent="0">
              <a:buNone/>
            </a:pPr>
            <a:endParaRPr lang="tr-TR" sz="2600" dirty="0" smtClean="0"/>
          </a:p>
          <a:p>
            <a:pPr marL="987552" lvl="2" indent="0">
              <a:buNone/>
            </a:pPr>
            <a:r>
              <a:rPr lang="tr-TR" sz="2600" dirty="0"/>
              <a:t>	</a:t>
            </a:r>
            <a:endParaRPr lang="tr-TR" sz="2600" dirty="0" smtClean="0"/>
          </a:p>
          <a:p>
            <a:pPr marL="1444752" lvl="3" indent="0">
              <a:buNone/>
            </a:pPr>
            <a:endParaRPr lang="tr-TR" sz="2600" dirty="0"/>
          </a:p>
        </p:txBody>
      </p:sp>
      <p:pic>
        <p:nvPicPr>
          <p:cNvPr id="3074" name="Picture 2" descr="Image result for arduino instal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6599" y="1451165"/>
            <a:ext cx="4191000" cy="293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86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98610"/>
            <a:ext cx="9601200" cy="6678707"/>
          </a:xfrm>
          <a:prstGeom prst="rect">
            <a:avLst/>
          </a:prstGeom>
        </p:spPr>
        <p:txBody>
          <a:bodyPr>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2"/>
            <a:r>
              <a:rPr lang="tr-TR" sz="2600" dirty="0" err="1" smtClean="0"/>
              <a:t>Arduino</a:t>
            </a:r>
            <a:r>
              <a:rPr lang="tr-TR" sz="2600" dirty="0" smtClean="0"/>
              <a:t> yazılımı yüklendikten sonra sürücünün yüklenmesi ile ilgili onay penceresi çıkacaktır. Bu pencerede de </a:t>
            </a:r>
            <a:r>
              <a:rPr lang="tr-TR" sz="2600" b="1" dirty="0" err="1" smtClean="0"/>
              <a:t>Install</a:t>
            </a:r>
            <a:r>
              <a:rPr lang="tr-TR" sz="2600" dirty="0" smtClean="0"/>
              <a:t> butonuna basıp devam edilir.</a:t>
            </a:r>
          </a:p>
          <a:p>
            <a:pPr marL="987552" lvl="2" indent="0">
              <a:buNone/>
            </a:pPr>
            <a:endParaRPr lang="tr-TR" sz="2600" dirty="0" smtClean="0"/>
          </a:p>
          <a:p>
            <a:pPr marL="987552" lvl="2" indent="0">
              <a:buNone/>
            </a:pPr>
            <a:r>
              <a:rPr lang="tr-TR" sz="2600" dirty="0"/>
              <a:t>	</a:t>
            </a:r>
            <a:endParaRPr lang="tr-TR" sz="2600" dirty="0" smtClean="0"/>
          </a:p>
          <a:p>
            <a:pPr marL="1444752" lvl="3" indent="0">
              <a:buNone/>
            </a:pPr>
            <a:endParaRPr lang="tr-TR" sz="2600" dirty="0"/>
          </a:p>
        </p:txBody>
      </p:sp>
      <p:pic>
        <p:nvPicPr>
          <p:cNvPr id="4098" name="Picture 2" descr="Image result for arduino instal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8550" y="2121408"/>
            <a:ext cx="47625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74231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1E48DA62AC0E448C956EB14F38CE2B" ma:contentTypeVersion="" ma:contentTypeDescription="Create a new document." ma:contentTypeScope="" ma:versionID="14a9abc1860c1877134030c7048ee5a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A86993F-BAB4-423F-B3EB-2EED3E52C795}"/>
</file>

<file path=customXml/itemProps2.xml><?xml version="1.0" encoding="utf-8"?>
<ds:datastoreItem xmlns:ds="http://schemas.openxmlformats.org/officeDocument/2006/customXml" ds:itemID="{CE03D58E-5124-420C-B5B6-B9F1E50178AC}"/>
</file>

<file path=customXml/itemProps3.xml><?xml version="1.0" encoding="utf-8"?>
<ds:datastoreItem xmlns:ds="http://schemas.openxmlformats.org/officeDocument/2006/customXml" ds:itemID="{23F31E49-B2E5-46D7-A127-E8FBB86636DA}"/>
</file>

<file path=docProps/app.xml><?xml version="1.0" encoding="utf-8"?>
<Properties xmlns="http://schemas.openxmlformats.org/officeDocument/2006/extended-properties" xmlns:vt="http://schemas.openxmlformats.org/officeDocument/2006/docPropsVTypes">
  <Template>TM10001105[[fn=Crop]]</Template>
  <TotalTime>1111</TotalTime>
  <Words>1787</Words>
  <Application>Microsoft Office PowerPoint</Application>
  <PresentationFormat>Widescreen</PresentationFormat>
  <Paragraphs>232</Paragraphs>
  <Slides>40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40</vt:i4>
      </vt:variant>
    </vt:vector>
  </HeadingPairs>
  <TitlesOfParts>
    <vt:vector size="42" baseType="lpstr">
      <vt:lpstr>Franklin Gothic Book</vt:lpstr>
      <vt:lpstr>Crop</vt:lpstr>
      <vt:lpstr>Doğu Akdeniz Üniversitesi Bilgisayar Ve Teknoloji Yüksek Okulu</vt:lpstr>
      <vt:lpstr>Dersin Amacı</vt:lpstr>
      <vt:lpstr>Arduino Platformu</vt:lpstr>
      <vt:lpstr>PowerPoint Presentation</vt:lpstr>
      <vt:lpstr>Arduino Kurulumu ve Test</vt:lpstr>
      <vt:lpstr>PowerPoint Presentation</vt:lpstr>
      <vt:lpstr>PowerPoint Presentation</vt:lpstr>
      <vt:lpstr>PowerPoint Presentation</vt:lpstr>
      <vt:lpstr>PowerPoint Presentation</vt:lpstr>
      <vt:lpstr>PowerPoint Presentation</vt:lpstr>
      <vt:lpstr>PowerPoint Presentation</vt:lpstr>
      <vt:lpstr>İlk Programın Çalıştırılması</vt:lpstr>
      <vt:lpstr>PowerPoint Presentation</vt:lpstr>
      <vt:lpstr>PowerPoint Presentation</vt:lpstr>
      <vt:lpstr>PowerPoint Presentation</vt:lpstr>
      <vt:lpstr>PowerPoint Presentation</vt:lpstr>
      <vt:lpstr>PowerPoint Presentation</vt:lpstr>
      <vt:lpstr>PowerPoint Presentation</vt:lpstr>
      <vt:lpstr>Arduino Geliştirme Ortamına Ayrıntılı Bakış</vt:lpstr>
      <vt:lpstr>File Menüsü</vt:lpstr>
      <vt:lpstr>PowerPoint Presentation</vt:lpstr>
      <vt:lpstr>PowerPoint Presentation</vt:lpstr>
      <vt:lpstr>Edit Menüsü</vt:lpstr>
      <vt:lpstr>PowerPoint Presentation</vt:lpstr>
      <vt:lpstr>PowerPoint Presentation</vt:lpstr>
      <vt:lpstr>Sketch Menüsü</vt:lpstr>
      <vt:lpstr>Tools Menüsü</vt:lpstr>
      <vt:lpstr>PowerPoint Presentation</vt:lpstr>
      <vt:lpstr>Help Menüsü</vt:lpstr>
      <vt:lpstr>PowerPoint Presentation</vt:lpstr>
      <vt:lpstr>Seri İletişim</vt:lpstr>
      <vt:lpstr>Seri İletişim Monitörü – Serial Monitor</vt:lpstr>
      <vt:lpstr>PowerPoint Presentation</vt:lpstr>
      <vt:lpstr>Kütüphane Yöneticisi (Library Manager)</vt:lpstr>
      <vt:lpstr>PowerPoint Presentation</vt:lpstr>
      <vt:lpstr>Kart Yöneticisi (Board Manager)</vt:lpstr>
      <vt:lpstr>PowerPoint Presentation</vt:lpstr>
      <vt:lpstr>Arduino Uno</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Doğu Akdeniz Üniversitesi Bilgisayar ve Teknoloji Yüksek Okulu</dc:title>
  <dc:creator>Ali Ozcanli</dc:creator>
  <cp:lastModifiedBy>Ali Ozcanli</cp:lastModifiedBy>
  <cp:revision>47</cp:revision>
  <dcterms:created xsi:type="dcterms:W3CDTF">2016-05-11T11:38:11Z</dcterms:created>
  <dcterms:modified xsi:type="dcterms:W3CDTF">2016-09-20T06:55:08Z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0x010100F41E48DA62AC0E448C956EB14F38CE2B</vt:lpwstr>
  </property>
</Properties>
</file>