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42.xml" ContentType="application/vnd.openxmlformats-officedocument.presentationml.slide+xml"/>
  <Override PartName="/ppt/slides/slide44.xml" ContentType="application/vnd.openxmlformats-officedocument.presentationml.slide+xml"/>
  <Override PartName="/ppt/slides/slide5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4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5.xml" ContentType="application/vnd.openxmlformats-officedocument.presentationml.slide+xml"/>
  <Override PartName="/ppt/slides/slide5.xml" ContentType="application/vnd.openxmlformats-officedocument.presentationml.slide+xml"/>
  <Override PartName="/ppt/slides/slide53.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54.xml" ContentType="application/vnd.openxmlformats-officedocument.presentationml.slide+xml"/>
  <Override PartName="/ppt/slides/slide50.xml" ContentType="application/vnd.openxmlformats-officedocument.presentationml.slide+xml"/>
  <Override PartName="/ppt/slides/slide52.xml" ContentType="application/vnd.openxmlformats-officedocument.presentationml.slide+xml"/>
  <Override PartName="/ppt/slides/slide49.xml" ContentType="application/vnd.openxmlformats-officedocument.presentationml.slide+xml"/>
  <Override PartName="/ppt/slides/slide5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1"/>
  </p:sldMasterIdLst>
  <p:sldIdLst>
    <p:sldId id="256" r:id="rId2"/>
    <p:sldId id="257" r:id="rId3"/>
    <p:sldId id="286" r:id="rId4"/>
    <p:sldId id="258" r:id="rId5"/>
    <p:sldId id="287" r:id="rId6"/>
    <p:sldId id="259" r:id="rId7"/>
    <p:sldId id="260" r:id="rId8"/>
    <p:sldId id="288" r:id="rId9"/>
    <p:sldId id="261" r:id="rId10"/>
    <p:sldId id="289"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90" r:id="rId30"/>
    <p:sldId id="280" r:id="rId31"/>
    <p:sldId id="291" r:id="rId32"/>
    <p:sldId id="281" r:id="rId33"/>
    <p:sldId id="292" r:id="rId34"/>
    <p:sldId id="293" r:id="rId35"/>
    <p:sldId id="282" r:id="rId36"/>
    <p:sldId id="294" r:id="rId37"/>
    <p:sldId id="283" r:id="rId38"/>
    <p:sldId id="284" r:id="rId39"/>
    <p:sldId id="295" r:id="rId40"/>
    <p:sldId id="28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72" d="100"/>
          <a:sy n="72"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ustomXml" Target="../customXml/item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FBDF3C5-FAF5-498E-B3E2-11BBD8A7671F}" type="datetimeFigureOut">
              <a:rPr lang="tr-TR" smtClean="0"/>
              <a:t>20.10.2016</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CFCE2F7-6ECD-44AD-9FF0-4D08E871E672}"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55063900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BDF3C5-FAF5-498E-B3E2-11BBD8A7671F}" type="datetimeFigureOut">
              <a:rPr lang="tr-TR" smtClean="0"/>
              <a:t>20.10.2016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191577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BDF3C5-FAF5-498E-B3E2-11BBD8A7671F}" type="datetimeFigureOut">
              <a:rPr lang="tr-TR" smtClean="0"/>
              <a:t>20.10.2016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1684520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BDF3C5-FAF5-498E-B3E2-11BBD8A7671F}" type="datetimeFigureOut">
              <a:rPr lang="tr-TR" smtClean="0"/>
              <a:t>20.10.2016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1217207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FBDF3C5-FAF5-498E-B3E2-11BBD8A7671F}" type="datetimeFigureOut">
              <a:rPr lang="tr-TR" smtClean="0"/>
              <a:t>20.10.2016</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CFCE2F7-6ECD-44AD-9FF0-4D08E871E672}"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1191967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BDF3C5-FAF5-498E-B3E2-11BBD8A7671F}" type="datetimeFigureOut">
              <a:rPr lang="tr-TR" smtClean="0"/>
              <a:t>20.10.2016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398448459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BDF3C5-FAF5-498E-B3E2-11BBD8A7671F}" type="datetimeFigureOut">
              <a:rPr lang="tr-TR" smtClean="0"/>
              <a:t>20.10.2016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93314502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BDF3C5-FAF5-498E-B3E2-11BBD8A7671F}" type="datetimeFigureOut">
              <a:rPr lang="tr-TR" smtClean="0"/>
              <a:t>20.10.2016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24476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DF3C5-FAF5-498E-B3E2-11BBD8A7671F}" type="datetimeFigureOut">
              <a:rPr lang="tr-TR" smtClean="0"/>
              <a:t>20.10.2016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171434625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FBDF3C5-FAF5-498E-B3E2-11BBD8A7671F}" type="datetimeFigureOut">
              <a:rPr lang="tr-TR" smtClean="0"/>
              <a:t>20.10.2016</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CFCE2F7-6ECD-44AD-9FF0-4D08E871E672}"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7664222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FBDF3C5-FAF5-498E-B3E2-11BBD8A7671F}" type="datetimeFigureOut">
              <a:rPr lang="tr-TR" smtClean="0"/>
              <a:t>20.10.2016</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CFCE2F7-6ECD-44AD-9FF0-4D08E871E672}"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3155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FBDF3C5-FAF5-498E-B3E2-11BBD8A7671F}" type="datetimeFigureOut">
              <a:rPr lang="tr-TR" smtClean="0"/>
              <a:t>20.10.2016</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FCFCE2F7-6ECD-44AD-9FF0-4D08E871E672}"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72574946"/>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096514"/>
            <a:ext cx="10058400" cy="1725347"/>
          </a:xfrm>
        </p:spPr>
        <p:txBody>
          <a:bodyPr>
            <a:normAutofit/>
          </a:bodyPr>
          <a:lstStyle/>
          <a:p>
            <a:pPr algn="ctr"/>
            <a:r>
              <a:rPr lang="tr-TR" sz="4500" dirty="0" smtClean="0"/>
              <a:t>EETE233 </a:t>
            </a:r>
            <a:r>
              <a:rPr lang="tr-TR" sz="4500" dirty="0" err="1" smtClean="0"/>
              <a:t>Mikrodenetleyiciler</a:t>
            </a:r>
            <a:r>
              <a:rPr lang="tr-TR" sz="4500" dirty="0" smtClean="0"/>
              <a:t/>
            </a:r>
            <a:br>
              <a:rPr lang="tr-TR" sz="4500" dirty="0" smtClean="0"/>
            </a:br>
            <a:r>
              <a:rPr lang="tr-TR" sz="4500" dirty="0" err="1" smtClean="0"/>
              <a:t>ArduIno</a:t>
            </a:r>
            <a:r>
              <a:rPr lang="tr-TR" sz="4500" dirty="0" smtClean="0"/>
              <a:t> ile Programlama</a:t>
            </a:r>
            <a:endParaRPr lang="tr-TR" sz="4500" dirty="0"/>
          </a:p>
        </p:txBody>
      </p:sp>
      <p:sp>
        <p:nvSpPr>
          <p:cNvPr id="3" name="Subtitle 2"/>
          <p:cNvSpPr>
            <a:spLocks noGrp="1"/>
          </p:cNvSpPr>
          <p:nvPr>
            <p:ph type="subTitle" idx="1"/>
          </p:nvPr>
        </p:nvSpPr>
        <p:spPr>
          <a:xfrm>
            <a:off x="1364974" y="4163531"/>
            <a:ext cx="9144000" cy="1655762"/>
          </a:xfrm>
        </p:spPr>
        <p:txBody>
          <a:bodyPr>
            <a:normAutofit/>
          </a:bodyPr>
          <a:lstStyle/>
          <a:p>
            <a:pPr algn="ctr"/>
            <a:r>
              <a:rPr lang="tr-TR" sz="3500" dirty="0" smtClean="0"/>
              <a:t>Konu : 3</a:t>
            </a:r>
          </a:p>
          <a:p>
            <a:pPr algn="ctr"/>
            <a:r>
              <a:rPr lang="tr-TR" sz="3500" dirty="0" smtClean="0"/>
              <a:t>Programlamaya Giriş</a:t>
            </a:r>
            <a:endParaRPr lang="tr-TR" sz="3500" dirty="0"/>
          </a:p>
        </p:txBody>
      </p:sp>
      <p:sp>
        <p:nvSpPr>
          <p:cNvPr id="4" name="TextBox 3"/>
          <p:cNvSpPr txBox="1"/>
          <p:nvPr/>
        </p:nvSpPr>
        <p:spPr>
          <a:xfrm>
            <a:off x="2672881" y="926963"/>
            <a:ext cx="8352928" cy="1169551"/>
          </a:xfrm>
          <a:prstGeom prst="rect">
            <a:avLst/>
          </a:prstGeom>
          <a:noFill/>
        </p:spPr>
        <p:txBody>
          <a:bodyPr>
            <a:spAutoFit/>
          </a:bodyPr>
          <a:lstStyle/>
          <a:p>
            <a:pPr algn="ctr" fontAlgn="auto">
              <a:spcBef>
                <a:spcPts val="0"/>
              </a:spcBef>
              <a:spcAft>
                <a:spcPts val="0"/>
              </a:spcAft>
              <a:defRPr/>
            </a:pPr>
            <a:r>
              <a:rPr lang="tr-TR" sz="3500" dirty="0">
                <a:latin typeface="+mj-lt"/>
                <a:ea typeface="+mj-ea"/>
                <a:cs typeface="+mj-cs"/>
              </a:rPr>
              <a:t>Doğu Akdeniz Üniversitesi</a:t>
            </a:r>
          </a:p>
          <a:p>
            <a:pPr algn="ctr" fontAlgn="auto">
              <a:spcBef>
                <a:spcPts val="0"/>
              </a:spcBef>
              <a:spcAft>
                <a:spcPts val="0"/>
              </a:spcAft>
              <a:defRPr/>
            </a:pPr>
            <a:r>
              <a:rPr lang="tr-TR" sz="3500" dirty="0">
                <a:latin typeface="+mj-lt"/>
                <a:ea typeface="+mj-ea"/>
                <a:cs typeface="+mj-cs"/>
              </a:rPr>
              <a:t>Bilgisayar ve Teknoloji Yüksek Okulu</a:t>
            </a:r>
          </a:p>
        </p:txBody>
      </p:sp>
    </p:spTree>
    <p:extLst>
      <p:ext uri="{BB962C8B-B14F-4D97-AF65-F5344CB8AC3E}">
        <p14:creationId xmlns:p14="http://schemas.microsoft.com/office/powerpoint/2010/main" val="1878059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788" y="116540"/>
            <a:ext cx="11098306" cy="6633883"/>
          </a:xfrm>
        </p:spPr>
        <p:txBody>
          <a:bodyPr>
            <a:normAutofit fontScale="92500" lnSpcReduction="10000"/>
          </a:bodyPr>
          <a:lstStyle/>
          <a:p>
            <a:pPr lvl="1">
              <a:lnSpc>
                <a:spcPct val="100000"/>
              </a:lnSpc>
            </a:pPr>
            <a:r>
              <a:rPr lang="tr-TR" sz="3600" b="1" dirty="0" err="1" smtClean="0"/>
              <a:t>int</a:t>
            </a:r>
            <a:r>
              <a:rPr lang="tr-TR" sz="3600" dirty="0"/>
              <a:t>: </a:t>
            </a:r>
          </a:p>
          <a:p>
            <a:pPr lvl="2">
              <a:lnSpc>
                <a:spcPct val="100000"/>
              </a:lnSpc>
            </a:pPr>
            <a:r>
              <a:rPr lang="tr-TR" sz="3100" dirty="0"/>
              <a:t>Eğer değer olarak tam sayı tutacağınız bir değişken türü istiyorsanız ihtiyacınız olan şey </a:t>
            </a:r>
            <a:r>
              <a:rPr lang="tr-TR" sz="3100" dirty="0" err="1"/>
              <a:t>int</a:t>
            </a:r>
            <a:r>
              <a:rPr lang="tr-TR" sz="3100" dirty="0"/>
              <a:t>. -2,147,483,648 ’den 2,147,483,647 ’ye kadar değer alabilir.</a:t>
            </a:r>
          </a:p>
          <a:p>
            <a:pPr lvl="2">
              <a:lnSpc>
                <a:spcPct val="100000"/>
              </a:lnSpc>
            </a:pPr>
            <a:r>
              <a:rPr lang="tr-TR" sz="3100" dirty="0"/>
              <a:t>Eğer </a:t>
            </a:r>
            <a:r>
              <a:rPr lang="tr-TR" sz="3100" dirty="0" err="1"/>
              <a:t>unsigned</a:t>
            </a:r>
            <a:r>
              <a:rPr lang="tr-TR" sz="3100" dirty="0"/>
              <a:t> </a:t>
            </a:r>
            <a:r>
              <a:rPr lang="tr-TR" sz="3100" dirty="0" err="1"/>
              <a:t>int</a:t>
            </a:r>
            <a:r>
              <a:rPr lang="tr-TR" sz="3100" dirty="0"/>
              <a:t> (işaretsiz </a:t>
            </a:r>
            <a:r>
              <a:rPr lang="tr-TR" sz="3100" dirty="0" err="1"/>
              <a:t>int</a:t>
            </a:r>
            <a:r>
              <a:rPr lang="tr-TR" sz="3100" dirty="0"/>
              <a:t>) değişken türünü tercih edersek  0 ’dan 4,294,967,295 ‘e kadar bir değer atayabiliriz. </a:t>
            </a:r>
          </a:p>
          <a:p>
            <a:pPr lvl="3">
              <a:lnSpc>
                <a:spcPct val="100000"/>
              </a:lnSpc>
            </a:pPr>
            <a:r>
              <a:rPr lang="tr-TR" sz="3100" dirty="0"/>
              <a:t>Not: </a:t>
            </a:r>
            <a:r>
              <a:rPr lang="tr-TR" sz="3100" dirty="0" err="1"/>
              <a:t>Unsigned</a:t>
            </a:r>
            <a:r>
              <a:rPr lang="tr-TR" sz="3100" dirty="0"/>
              <a:t> </a:t>
            </a:r>
            <a:r>
              <a:rPr lang="tr-TR" sz="3100" dirty="0" err="1"/>
              <a:t>int</a:t>
            </a:r>
            <a:r>
              <a:rPr lang="tr-TR" sz="3100" dirty="0"/>
              <a:t> değişken türünde negatif sayı ataması yapılamaz</a:t>
            </a:r>
          </a:p>
          <a:p>
            <a:pPr lvl="2">
              <a:lnSpc>
                <a:spcPct val="100000"/>
              </a:lnSpc>
            </a:pPr>
            <a:r>
              <a:rPr lang="tr-TR" sz="3100" dirty="0" err="1"/>
              <a:t>int</a:t>
            </a:r>
            <a:r>
              <a:rPr lang="tr-TR" sz="3100" dirty="0"/>
              <a:t> değişken türünün kullanıldığı yerlere en iyi örnek </a:t>
            </a:r>
            <a:r>
              <a:rPr lang="tr-TR" sz="3100" dirty="0" err="1"/>
              <a:t>Arduino’da</a:t>
            </a:r>
            <a:r>
              <a:rPr lang="tr-TR" sz="3100" dirty="0"/>
              <a:t> bulunan </a:t>
            </a:r>
            <a:r>
              <a:rPr lang="tr-TR" sz="3100" dirty="0" err="1"/>
              <a:t>pinler</a:t>
            </a:r>
            <a:r>
              <a:rPr lang="tr-TR" sz="3100" dirty="0"/>
              <a:t> olarak karşımıza çıkmaktadır. Çünkü </a:t>
            </a:r>
            <a:r>
              <a:rPr lang="tr-TR" sz="3100" dirty="0" err="1"/>
              <a:t>Arduino’da</a:t>
            </a:r>
            <a:r>
              <a:rPr lang="tr-TR" sz="3100" dirty="0"/>
              <a:t> </a:t>
            </a:r>
            <a:r>
              <a:rPr lang="tr-TR" sz="3100" dirty="0" err="1"/>
              <a:t>digital</a:t>
            </a:r>
            <a:r>
              <a:rPr lang="tr-TR" sz="3100" dirty="0"/>
              <a:t> </a:t>
            </a:r>
            <a:r>
              <a:rPr lang="tr-TR" sz="3100" dirty="0" err="1"/>
              <a:t>pinler</a:t>
            </a:r>
            <a:r>
              <a:rPr lang="tr-TR" sz="3100" dirty="0"/>
              <a:t> tam sayı ile ifade edilir. Bunun dışında genelde sayaç olarak döngülerde veya döngü dışında </a:t>
            </a:r>
            <a:r>
              <a:rPr lang="tr-TR" sz="3100" dirty="0" err="1"/>
              <a:t>int</a:t>
            </a:r>
            <a:r>
              <a:rPr lang="tr-TR" sz="3100" dirty="0"/>
              <a:t> değişken türü kullanılır</a:t>
            </a:r>
            <a:r>
              <a:rPr lang="tr-TR" sz="3100" dirty="0" smtClean="0"/>
              <a:t>.</a:t>
            </a:r>
            <a:endParaRPr lang="tr-TR" sz="3100" dirty="0"/>
          </a:p>
        </p:txBody>
      </p:sp>
    </p:spTree>
    <p:extLst>
      <p:ext uri="{BB962C8B-B14F-4D97-AF65-F5344CB8AC3E}">
        <p14:creationId xmlns:p14="http://schemas.microsoft.com/office/powerpoint/2010/main" val="1337079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88895" y="242047"/>
            <a:ext cx="11259670" cy="6490447"/>
          </a:xfrm>
          <a:prstGeom prst="rect">
            <a:avLst/>
          </a:prstGeom>
        </p:spPr>
        <p:txBody>
          <a:bodyPr vert="horz" lIns="0" tIns="45720" rIns="0" bIns="45720" rtlCol="0">
            <a:normAutofit fontScale="3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r>
              <a:rPr lang="tr-TR" sz="9800" b="1" dirty="0" err="1" smtClean="0"/>
              <a:t>boolean</a:t>
            </a:r>
            <a:r>
              <a:rPr lang="tr-TR" sz="6700" b="1" dirty="0" smtClean="0"/>
              <a:t>:</a:t>
            </a:r>
          </a:p>
          <a:p>
            <a:pPr lvl="2">
              <a:lnSpc>
                <a:spcPct val="110000"/>
              </a:lnSpc>
            </a:pPr>
            <a:r>
              <a:rPr lang="tr-TR" sz="8000" dirty="0" err="1" smtClean="0"/>
              <a:t>Boolean</a:t>
            </a:r>
            <a:r>
              <a:rPr lang="tr-TR" sz="8000" dirty="0" smtClean="0"/>
              <a:t> türündeki bir değişken iki çeşit değer alabilir. True ve </a:t>
            </a:r>
            <a:r>
              <a:rPr lang="tr-TR" sz="8000" dirty="0" err="1" smtClean="0"/>
              <a:t>False</a:t>
            </a:r>
            <a:r>
              <a:rPr lang="tr-TR" sz="8000" dirty="0" smtClean="0"/>
              <a:t> yani Doğru Yanlış veya Evet, Hayır şeklinde veri tutmak istediğiniz işler için kullanılabilir.</a:t>
            </a:r>
          </a:p>
          <a:p>
            <a:pPr lvl="3">
              <a:lnSpc>
                <a:spcPct val="110000"/>
              </a:lnSpc>
            </a:pPr>
            <a:r>
              <a:rPr lang="tr-TR" sz="8000" dirty="0" smtClean="0"/>
              <a:t>Örnek: Projede bir kapı kilidi yapıldı ve kapı kilitliyken kapının yanındaki ekranın kırmızı, kapı kilitli değilken ekranın yeşil yanması istenmektedir. Bunun için bir adet </a:t>
            </a:r>
            <a:r>
              <a:rPr lang="tr-TR" sz="8000" dirty="0" err="1" smtClean="0"/>
              <a:t>boolean</a:t>
            </a:r>
            <a:r>
              <a:rPr lang="tr-TR" sz="8000" dirty="0" smtClean="0"/>
              <a:t> değişkenine ihtiyaç vardır</a:t>
            </a:r>
          </a:p>
          <a:p>
            <a:pPr lvl="6">
              <a:lnSpc>
                <a:spcPct val="110000"/>
              </a:lnSpc>
            </a:pPr>
            <a:r>
              <a:rPr lang="tr-TR" sz="8000" dirty="0" err="1" smtClean="0"/>
              <a:t>Boolean</a:t>
            </a:r>
            <a:r>
              <a:rPr lang="tr-TR" sz="8000" dirty="0" smtClean="0"/>
              <a:t> </a:t>
            </a:r>
            <a:r>
              <a:rPr lang="tr-TR" sz="8000" dirty="0" err="1" smtClean="0"/>
              <a:t>kapikilitlimi</a:t>
            </a:r>
            <a:r>
              <a:rPr lang="tr-TR" sz="8000" dirty="0" smtClean="0"/>
              <a:t> = </a:t>
            </a:r>
            <a:r>
              <a:rPr lang="tr-TR" sz="8000" dirty="0" err="1" smtClean="0"/>
              <a:t>false</a:t>
            </a:r>
            <a:r>
              <a:rPr lang="tr-TR" sz="8000" dirty="0" smtClean="0"/>
              <a:t>;</a:t>
            </a:r>
          </a:p>
          <a:p>
            <a:pPr marL="1071400" lvl="6" indent="0">
              <a:lnSpc>
                <a:spcPct val="110000"/>
              </a:lnSpc>
              <a:buNone/>
            </a:pPr>
            <a:r>
              <a:rPr lang="tr-TR" sz="8000" dirty="0"/>
              <a:t>ş</a:t>
            </a:r>
            <a:r>
              <a:rPr lang="tr-TR" sz="8000" dirty="0" smtClean="0"/>
              <a:t>eklinde tanımlanıp ve kapı kilitlendiyse de kod kısmında bu değişkeni </a:t>
            </a:r>
          </a:p>
          <a:p>
            <a:pPr marL="1071400" lvl="6" indent="0">
              <a:lnSpc>
                <a:spcPct val="110000"/>
              </a:lnSpc>
              <a:buNone/>
            </a:pPr>
            <a:r>
              <a:rPr lang="tr-TR" sz="8000" dirty="0"/>
              <a:t>	</a:t>
            </a:r>
            <a:r>
              <a:rPr lang="tr-TR" sz="8000" dirty="0" err="1" smtClean="0"/>
              <a:t>kapikilitlimi</a:t>
            </a:r>
            <a:r>
              <a:rPr lang="tr-TR" sz="8000" dirty="0" smtClean="0"/>
              <a:t> = </a:t>
            </a:r>
            <a:r>
              <a:rPr lang="tr-TR" sz="8000" dirty="0" err="1" smtClean="0"/>
              <a:t>true</a:t>
            </a:r>
            <a:r>
              <a:rPr lang="tr-TR" sz="8000" dirty="0" smtClean="0"/>
              <a:t>;</a:t>
            </a:r>
          </a:p>
          <a:p>
            <a:pPr marL="1071400" lvl="6" indent="0">
              <a:lnSpc>
                <a:spcPct val="110000"/>
              </a:lnSpc>
              <a:buNone/>
            </a:pPr>
            <a:r>
              <a:rPr lang="tr-TR" sz="8000" dirty="0" smtClean="0"/>
              <a:t>olarak değiştirir. Kapı kilidini açtığınızda kod kısmında değişkene bu sefer</a:t>
            </a:r>
          </a:p>
          <a:p>
            <a:pPr marL="1071400" lvl="6" indent="0">
              <a:lnSpc>
                <a:spcPct val="110000"/>
              </a:lnSpc>
              <a:buNone/>
            </a:pPr>
            <a:r>
              <a:rPr lang="tr-TR" sz="8000" dirty="0"/>
              <a:t>	</a:t>
            </a:r>
            <a:r>
              <a:rPr lang="tr-TR" sz="8000" dirty="0" err="1" smtClean="0"/>
              <a:t>kapikilitlimi</a:t>
            </a:r>
            <a:r>
              <a:rPr lang="tr-TR" sz="8000" dirty="0" smtClean="0"/>
              <a:t> = </a:t>
            </a:r>
            <a:r>
              <a:rPr lang="tr-TR" sz="8000" dirty="0" err="1" smtClean="0"/>
              <a:t>false</a:t>
            </a:r>
            <a:r>
              <a:rPr lang="tr-TR" sz="8000" dirty="0" smtClean="0"/>
              <a:t>;</a:t>
            </a:r>
          </a:p>
          <a:p>
            <a:pPr marL="1071400" lvl="6" indent="0">
              <a:lnSpc>
                <a:spcPct val="110000"/>
              </a:lnSpc>
              <a:buNone/>
            </a:pPr>
            <a:r>
              <a:rPr lang="tr-TR" sz="8000" dirty="0" smtClean="0"/>
              <a:t>ataması yapılır. Sonuç olarak </a:t>
            </a:r>
            <a:r>
              <a:rPr lang="tr-TR" sz="8000" b="1" dirty="0" err="1" smtClean="0"/>
              <a:t>kapikilitlimi</a:t>
            </a:r>
            <a:r>
              <a:rPr lang="tr-TR" sz="8000" dirty="0" smtClean="0"/>
              <a:t> değişkeninin değerine göre ekranı yeşil veya kırmızı yaparak proje tamamlanmış olur</a:t>
            </a:r>
          </a:p>
          <a:p>
            <a:pPr lvl="2"/>
            <a:endParaRPr lang="tr-TR" sz="3200" b="1" dirty="0"/>
          </a:p>
        </p:txBody>
      </p:sp>
    </p:spTree>
    <p:extLst>
      <p:ext uri="{BB962C8B-B14F-4D97-AF65-F5344CB8AC3E}">
        <p14:creationId xmlns:p14="http://schemas.microsoft.com/office/powerpoint/2010/main" val="1306250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629410" y="313980"/>
            <a:ext cx="11542712" cy="615970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2"/>
            <a:r>
              <a:rPr lang="tr-TR" sz="3200" b="1" dirty="0" err="1"/>
              <a:t>c</a:t>
            </a:r>
            <a:r>
              <a:rPr lang="tr-TR" sz="3200" b="1" dirty="0" err="1" smtClean="0"/>
              <a:t>har</a:t>
            </a:r>
            <a:endParaRPr lang="tr-TR" sz="3200" b="1" dirty="0" smtClean="0"/>
          </a:p>
          <a:p>
            <a:pPr lvl="3"/>
            <a:r>
              <a:rPr lang="tr-TR" sz="3200" dirty="0" err="1" smtClean="0"/>
              <a:t>Char</a:t>
            </a:r>
            <a:r>
              <a:rPr lang="tr-TR" sz="3200" dirty="0" smtClean="0"/>
              <a:t> türünden tanımlanacak bir değişken değer olarak bir karakter alabilir.</a:t>
            </a:r>
          </a:p>
          <a:p>
            <a:pPr lvl="3"/>
            <a:r>
              <a:rPr lang="tr-TR" sz="3200" dirty="0" smtClean="0"/>
              <a:t>Bellekte 1 </a:t>
            </a:r>
            <a:r>
              <a:rPr lang="tr-TR" sz="3200" dirty="0" err="1" smtClean="0"/>
              <a:t>byte’lık</a:t>
            </a:r>
            <a:r>
              <a:rPr lang="tr-TR" sz="3200" dirty="0" smtClean="0"/>
              <a:t> yer tutar. </a:t>
            </a:r>
          </a:p>
          <a:p>
            <a:pPr lvl="3"/>
            <a:r>
              <a:rPr lang="tr-TR" sz="3200" dirty="0" smtClean="0"/>
              <a:t>İçerisinde değer olarak A’dan Z’ye veya 0’dan 9’a kadar karakter tutabilir.</a:t>
            </a:r>
          </a:p>
          <a:p>
            <a:pPr lvl="3"/>
            <a:r>
              <a:rPr lang="tr-TR" sz="3200" dirty="0" smtClean="0"/>
              <a:t>Unutulmamalıdır ki 3 bile yazılsa bu değer karakter olarak tutulacağı için, bu değerler ile matematiksel işlem yapılamaz.</a:t>
            </a:r>
          </a:p>
          <a:p>
            <a:pPr lvl="3"/>
            <a:endParaRPr lang="tr-TR" sz="3200" dirty="0"/>
          </a:p>
        </p:txBody>
      </p:sp>
    </p:spTree>
    <p:extLst>
      <p:ext uri="{BB962C8B-B14F-4D97-AF65-F5344CB8AC3E}">
        <p14:creationId xmlns:p14="http://schemas.microsoft.com/office/powerpoint/2010/main" val="4000477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629410" y="313980"/>
            <a:ext cx="11542712" cy="615970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3"/>
            <a:r>
              <a:rPr lang="tr-TR" sz="3200" b="1" dirty="0" err="1"/>
              <a:t>f</a:t>
            </a:r>
            <a:r>
              <a:rPr lang="tr-TR" sz="3200" b="1" dirty="0" err="1" smtClean="0"/>
              <a:t>loat</a:t>
            </a:r>
            <a:endParaRPr lang="tr-TR" sz="3200" b="1" dirty="0" smtClean="0"/>
          </a:p>
          <a:p>
            <a:pPr lvl="4"/>
            <a:r>
              <a:rPr lang="tr-TR" sz="3200" dirty="0" smtClean="0"/>
              <a:t>Tam sayıların yanında ondalık sayıların da tutulabilmesi için gerekli değişken türü.</a:t>
            </a:r>
          </a:p>
          <a:p>
            <a:pPr lvl="4"/>
            <a:r>
              <a:rPr lang="tr-TR" sz="3200" dirty="0" smtClean="0"/>
              <a:t>Tam sayılarla birlikte ondalık sayıları da içeriyor ancak noktadan sonra sadece iki basamak barındırabiliyor.</a:t>
            </a:r>
          </a:p>
          <a:p>
            <a:pPr lvl="5"/>
            <a:r>
              <a:rPr lang="tr-TR" sz="3200" dirty="0" smtClean="0"/>
              <a:t>Örnek: Dijital bir termometre yapılıyorsa ve </a:t>
            </a:r>
            <a:r>
              <a:rPr lang="tr-TR" sz="3200" dirty="0" err="1" smtClean="0"/>
              <a:t>sensörün</a:t>
            </a:r>
            <a:r>
              <a:rPr lang="tr-TR" sz="3200" dirty="0" smtClean="0"/>
              <a:t> duyarlılığı 1</a:t>
            </a:r>
            <a:r>
              <a:rPr lang="tr-TR" sz="3200" baseline="30000" dirty="0" smtClean="0"/>
              <a:t>0</a:t>
            </a:r>
            <a:r>
              <a:rPr lang="tr-TR" sz="3200" dirty="0" smtClean="0"/>
              <a:t>C’den daha düşük ise </a:t>
            </a:r>
            <a:r>
              <a:rPr lang="tr-TR" sz="3200" dirty="0" err="1" smtClean="0"/>
              <a:t>float</a:t>
            </a:r>
            <a:r>
              <a:rPr lang="tr-TR" sz="3200" dirty="0" smtClean="0"/>
              <a:t> değişken türünün kullanılması gerekir. </a:t>
            </a:r>
            <a:r>
              <a:rPr lang="tr-TR" sz="3200" dirty="0" err="1" smtClean="0"/>
              <a:t>Int</a:t>
            </a:r>
            <a:r>
              <a:rPr lang="tr-TR" sz="3200" dirty="0" smtClean="0"/>
              <a:t> kullanıldığı zaman </a:t>
            </a:r>
            <a:r>
              <a:rPr lang="tr-TR" sz="3200" dirty="0" err="1" smtClean="0"/>
              <a:t>sensörden</a:t>
            </a:r>
            <a:r>
              <a:rPr lang="tr-TR" sz="3200" dirty="0" smtClean="0"/>
              <a:t> alınacak değer tam sayıya yuvarlanacağı için hassasiyet kaybı olabilir.</a:t>
            </a:r>
            <a:endParaRPr lang="tr-TR" sz="3200" baseline="30000" dirty="0"/>
          </a:p>
        </p:txBody>
      </p:sp>
    </p:spTree>
    <p:extLst>
      <p:ext uri="{BB962C8B-B14F-4D97-AF65-F5344CB8AC3E}">
        <p14:creationId xmlns:p14="http://schemas.microsoft.com/office/powerpoint/2010/main" val="1562035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77618" y="154954"/>
            <a:ext cx="11542712" cy="615970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3"/>
            <a:r>
              <a:rPr lang="tr-TR" sz="3200" b="1" dirty="0" err="1"/>
              <a:t>d</a:t>
            </a:r>
            <a:r>
              <a:rPr lang="tr-TR" sz="3200" b="1" dirty="0" err="1" smtClean="0"/>
              <a:t>ouble</a:t>
            </a:r>
            <a:endParaRPr lang="tr-TR" sz="3200" b="1" dirty="0" smtClean="0"/>
          </a:p>
          <a:p>
            <a:pPr lvl="4"/>
            <a:r>
              <a:rPr lang="tr-TR" sz="3200" dirty="0" err="1" smtClean="0"/>
              <a:t>Atmega</a:t>
            </a:r>
            <a:r>
              <a:rPr lang="tr-TR" sz="3200" dirty="0" smtClean="0"/>
              <a:t> tabanlı kartlarda bu değişken türü </a:t>
            </a:r>
            <a:r>
              <a:rPr lang="tr-TR" sz="3200" dirty="0" err="1" smtClean="0"/>
              <a:t>float</a:t>
            </a:r>
            <a:r>
              <a:rPr lang="tr-TR" sz="3200" dirty="0" smtClean="0"/>
              <a:t> değişken türünden farklı değildir.</a:t>
            </a:r>
          </a:p>
          <a:p>
            <a:pPr lvl="4"/>
            <a:r>
              <a:rPr lang="tr-TR" sz="3200" dirty="0" err="1" smtClean="0"/>
              <a:t>Float</a:t>
            </a:r>
            <a:r>
              <a:rPr lang="tr-TR" sz="3200" dirty="0" smtClean="0"/>
              <a:t> değişken türünden daha büyük sayı tutamaz.</a:t>
            </a:r>
          </a:p>
          <a:p>
            <a:pPr lvl="4"/>
            <a:r>
              <a:rPr lang="tr-TR" sz="3200" dirty="0" smtClean="0"/>
              <a:t>Ancak yazdığınız programı başka bir programlama diline taşırsanız, bu değişken türü </a:t>
            </a:r>
            <a:r>
              <a:rPr lang="tr-TR" sz="3200" dirty="0" err="1" smtClean="0"/>
              <a:t>float</a:t>
            </a:r>
            <a:r>
              <a:rPr lang="tr-TR" sz="3200" dirty="0" smtClean="0"/>
              <a:t> değişken türüne göre farklılık gösterebilir.</a:t>
            </a:r>
          </a:p>
        </p:txBody>
      </p:sp>
    </p:spTree>
    <p:extLst>
      <p:ext uri="{BB962C8B-B14F-4D97-AF65-F5344CB8AC3E}">
        <p14:creationId xmlns:p14="http://schemas.microsoft.com/office/powerpoint/2010/main" val="3249905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03997654"/>
              </p:ext>
            </p:extLst>
          </p:nvPr>
        </p:nvGraphicFramePr>
        <p:xfrm>
          <a:off x="1232452" y="269092"/>
          <a:ext cx="10358938" cy="6277484"/>
        </p:xfrm>
        <a:graphic>
          <a:graphicData uri="http://schemas.openxmlformats.org/drawingml/2006/table">
            <a:tbl>
              <a:tblPr firstRow="1" bandRow="1">
                <a:tableStyleId>{5C22544A-7EE6-4342-B048-85BDC9FD1C3A}</a:tableStyleId>
              </a:tblPr>
              <a:tblGrid>
                <a:gridCol w="2559787">
                  <a:extLst>
                    <a:ext uri="{9D8B030D-6E8A-4147-A177-3AD203B41FA5}">
                      <a16:colId xmlns="" xmlns:a16="http://schemas.microsoft.com/office/drawing/2014/main" val="20000"/>
                    </a:ext>
                  </a:extLst>
                </a:gridCol>
                <a:gridCol w="5239364">
                  <a:extLst>
                    <a:ext uri="{9D8B030D-6E8A-4147-A177-3AD203B41FA5}">
                      <a16:colId xmlns="" xmlns:a16="http://schemas.microsoft.com/office/drawing/2014/main" val="20001"/>
                    </a:ext>
                  </a:extLst>
                </a:gridCol>
                <a:gridCol w="2559787">
                  <a:extLst>
                    <a:ext uri="{9D8B030D-6E8A-4147-A177-3AD203B41FA5}">
                      <a16:colId xmlns="" xmlns:a16="http://schemas.microsoft.com/office/drawing/2014/main" val="20002"/>
                    </a:ext>
                  </a:extLst>
                </a:gridCol>
              </a:tblGrid>
              <a:tr h="426285">
                <a:tc>
                  <a:txBody>
                    <a:bodyPr/>
                    <a:lstStyle/>
                    <a:p>
                      <a:r>
                        <a:rPr lang="tr-TR" dirty="0" smtClean="0"/>
                        <a:t>Tipi</a:t>
                      </a:r>
                      <a:endParaRPr lang="tr-TR" dirty="0"/>
                    </a:p>
                  </a:txBody>
                  <a:tcPr/>
                </a:tc>
                <a:tc>
                  <a:txBody>
                    <a:bodyPr/>
                    <a:lstStyle/>
                    <a:p>
                      <a:r>
                        <a:rPr lang="tr-TR" dirty="0" smtClean="0"/>
                        <a:t>Sınırları</a:t>
                      </a:r>
                      <a:endParaRPr lang="tr-TR" dirty="0"/>
                    </a:p>
                  </a:txBody>
                  <a:tcPr/>
                </a:tc>
                <a:tc>
                  <a:txBody>
                    <a:bodyPr/>
                    <a:lstStyle/>
                    <a:p>
                      <a:r>
                        <a:rPr lang="tr-TR" dirty="0" smtClean="0"/>
                        <a:t>Varsayılan Değer</a:t>
                      </a:r>
                      <a:endParaRPr lang="tr-TR" dirty="0"/>
                    </a:p>
                  </a:txBody>
                  <a:tcPr/>
                </a:tc>
                <a:extLst>
                  <a:ext uri="{0D108BD9-81ED-4DB2-BD59-A6C34878D82A}">
                    <a16:rowId xmlns="" xmlns:a16="http://schemas.microsoft.com/office/drawing/2014/main" val="10000"/>
                  </a:ext>
                </a:extLst>
              </a:tr>
              <a:tr h="426285">
                <a:tc>
                  <a:txBody>
                    <a:bodyPr/>
                    <a:lstStyle/>
                    <a:p>
                      <a:r>
                        <a:rPr lang="tr-TR" dirty="0" err="1" smtClean="0"/>
                        <a:t>boolean</a:t>
                      </a:r>
                      <a:endParaRPr lang="tr-TR" dirty="0"/>
                    </a:p>
                  </a:txBody>
                  <a:tcPr/>
                </a:tc>
                <a:tc>
                  <a:txBody>
                    <a:bodyPr/>
                    <a:lstStyle/>
                    <a:p>
                      <a:r>
                        <a:rPr lang="tr-TR" dirty="0" smtClean="0"/>
                        <a:t>True veya </a:t>
                      </a:r>
                      <a:r>
                        <a:rPr lang="tr-TR" dirty="0" err="1" smtClean="0"/>
                        <a:t>False</a:t>
                      </a:r>
                      <a:endParaRPr lang="tr-TR" dirty="0"/>
                    </a:p>
                  </a:txBody>
                  <a:tcPr/>
                </a:tc>
                <a:tc>
                  <a:txBody>
                    <a:bodyPr/>
                    <a:lstStyle/>
                    <a:p>
                      <a:r>
                        <a:rPr lang="tr-TR" dirty="0" err="1" smtClean="0"/>
                        <a:t>False</a:t>
                      </a:r>
                      <a:endParaRPr lang="tr-TR" dirty="0"/>
                    </a:p>
                  </a:txBody>
                  <a:tcPr/>
                </a:tc>
                <a:extLst>
                  <a:ext uri="{0D108BD9-81ED-4DB2-BD59-A6C34878D82A}">
                    <a16:rowId xmlns="" xmlns:a16="http://schemas.microsoft.com/office/drawing/2014/main" val="10001"/>
                  </a:ext>
                </a:extLst>
              </a:tr>
              <a:tr h="426285">
                <a:tc>
                  <a:txBody>
                    <a:bodyPr/>
                    <a:lstStyle/>
                    <a:p>
                      <a:r>
                        <a:rPr lang="tr-TR" dirty="0" err="1" smtClean="0"/>
                        <a:t>byte</a:t>
                      </a:r>
                      <a:endParaRPr lang="tr-TR" dirty="0"/>
                    </a:p>
                  </a:txBody>
                  <a:tcPr/>
                </a:tc>
                <a:tc>
                  <a:txBody>
                    <a:bodyPr/>
                    <a:lstStyle/>
                    <a:p>
                      <a:r>
                        <a:rPr lang="tr-TR" dirty="0" smtClean="0"/>
                        <a:t>0 –</a:t>
                      </a:r>
                      <a:r>
                        <a:rPr lang="tr-TR" baseline="0" dirty="0" smtClean="0"/>
                        <a:t> 255</a:t>
                      </a:r>
                      <a:endParaRPr lang="tr-TR" dirty="0"/>
                    </a:p>
                  </a:txBody>
                  <a:tcPr/>
                </a:tc>
                <a:tc>
                  <a:txBody>
                    <a:bodyPr/>
                    <a:lstStyle/>
                    <a:p>
                      <a:r>
                        <a:rPr lang="tr-TR" dirty="0" smtClean="0"/>
                        <a:t>0</a:t>
                      </a:r>
                      <a:endParaRPr lang="tr-TR" dirty="0"/>
                    </a:p>
                  </a:txBody>
                  <a:tcPr/>
                </a:tc>
                <a:extLst>
                  <a:ext uri="{0D108BD9-81ED-4DB2-BD59-A6C34878D82A}">
                    <a16:rowId xmlns="" xmlns:a16="http://schemas.microsoft.com/office/drawing/2014/main" val="10002"/>
                  </a:ext>
                </a:extLst>
              </a:tr>
              <a:tr h="426285">
                <a:tc>
                  <a:txBody>
                    <a:bodyPr/>
                    <a:lstStyle/>
                    <a:p>
                      <a:r>
                        <a:rPr lang="tr-TR" dirty="0" err="1" smtClean="0"/>
                        <a:t>char</a:t>
                      </a:r>
                      <a:endParaRPr lang="tr-TR" dirty="0"/>
                    </a:p>
                  </a:txBody>
                  <a:tcPr/>
                </a:tc>
                <a:tc>
                  <a:txBody>
                    <a:bodyPr/>
                    <a:lstStyle/>
                    <a:p>
                      <a:r>
                        <a:rPr lang="tr-TR" dirty="0" smtClean="0"/>
                        <a:t>U +0000 ile U +</a:t>
                      </a:r>
                      <a:r>
                        <a:rPr lang="tr-TR" dirty="0" err="1" smtClean="0"/>
                        <a:t>ffff</a:t>
                      </a:r>
                      <a:endParaRPr lang="tr-TR" dirty="0"/>
                    </a:p>
                  </a:txBody>
                  <a:tcPr/>
                </a:tc>
                <a:tc>
                  <a:txBody>
                    <a:bodyPr/>
                    <a:lstStyle/>
                    <a:p>
                      <a:r>
                        <a:rPr lang="tr-TR" dirty="0" smtClean="0"/>
                        <a:t>‘\0’</a:t>
                      </a:r>
                      <a:endParaRPr lang="tr-TR" dirty="0"/>
                    </a:p>
                  </a:txBody>
                  <a:tcPr/>
                </a:tc>
                <a:extLst>
                  <a:ext uri="{0D108BD9-81ED-4DB2-BD59-A6C34878D82A}">
                    <a16:rowId xmlns="" xmlns:a16="http://schemas.microsoft.com/office/drawing/2014/main" val="10003"/>
                  </a:ext>
                </a:extLst>
              </a:tr>
              <a:tr h="426285">
                <a:tc>
                  <a:txBody>
                    <a:bodyPr/>
                    <a:lstStyle/>
                    <a:p>
                      <a:r>
                        <a:rPr lang="tr-TR" dirty="0" err="1" smtClean="0"/>
                        <a:t>decimal</a:t>
                      </a:r>
                      <a:endParaRPr lang="tr-TR" dirty="0"/>
                    </a:p>
                  </a:txBody>
                  <a:tcPr/>
                </a:tc>
                <a:tc>
                  <a:txBody>
                    <a:bodyPr/>
                    <a:lstStyle/>
                    <a:p>
                      <a:r>
                        <a:rPr lang="tr-TR" dirty="0" smtClean="0"/>
                        <a:t>(7.9 x 1028 ile 7.9 x 1028) / 100’den 28’e</a:t>
                      </a:r>
                      <a:endParaRPr lang="tr-TR" dirty="0"/>
                    </a:p>
                  </a:txBody>
                  <a:tcPr/>
                </a:tc>
                <a:tc>
                  <a:txBody>
                    <a:bodyPr/>
                    <a:lstStyle/>
                    <a:p>
                      <a:r>
                        <a:rPr lang="tr-TR" dirty="0" smtClean="0"/>
                        <a:t>0.0M</a:t>
                      </a:r>
                      <a:endParaRPr lang="tr-TR" dirty="0"/>
                    </a:p>
                  </a:txBody>
                  <a:tcPr/>
                </a:tc>
                <a:extLst>
                  <a:ext uri="{0D108BD9-81ED-4DB2-BD59-A6C34878D82A}">
                    <a16:rowId xmlns="" xmlns:a16="http://schemas.microsoft.com/office/drawing/2014/main" val="10004"/>
                  </a:ext>
                </a:extLst>
              </a:tr>
              <a:tr h="426285">
                <a:tc>
                  <a:txBody>
                    <a:bodyPr/>
                    <a:lstStyle/>
                    <a:p>
                      <a:r>
                        <a:rPr lang="tr-TR" dirty="0" err="1" smtClean="0"/>
                        <a:t>double</a:t>
                      </a:r>
                      <a:endParaRPr lang="tr-TR" dirty="0"/>
                    </a:p>
                  </a:txBody>
                  <a:tcPr/>
                </a:tc>
                <a:tc>
                  <a:txBody>
                    <a:bodyPr/>
                    <a:lstStyle/>
                    <a:p>
                      <a:r>
                        <a:rPr lang="tr-TR" dirty="0" smtClean="0"/>
                        <a:t>(+/-) 5.0 x 10-324 ile (+/-) 1.7 x 10308</a:t>
                      </a:r>
                      <a:endParaRPr lang="tr-TR" dirty="0"/>
                    </a:p>
                  </a:txBody>
                  <a:tcPr/>
                </a:tc>
                <a:tc>
                  <a:txBody>
                    <a:bodyPr/>
                    <a:lstStyle/>
                    <a:p>
                      <a:r>
                        <a:rPr lang="tr-TR" dirty="0" smtClean="0"/>
                        <a:t>0.0D</a:t>
                      </a:r>
                      <a:endParaRPr lang="tr-TR" dirty="0"/>
                    </a:p>
                  </a:txBody>
                  <a:tcPr/>
                </a:tc>
                <a:extLst>
                  <a:ext uri="{0D108BD9-81ED-4DB2-BD59-A6C34878D82A}">
                    <a16:rowId xmlns="" xmlns:a16="http://schemas.microsoft.com/office/drawing/2014/main" val="10005"/>
                  </a:ext>
                </a:extLst>
              </a:tr>
              <a:tr h="426285">
                <a:tc>
                  <a:txBody>
                    <a:bodyPr/>
                    <a:lstStyle/>
                    <a:p>
                      <a:r>
                        <a:rPr lang="tr-TR" dirty="0" err="1" smtClean="0"/>
                        <a:t>float</a:t>
                      </a:r>
                      <a:endParaRPr lang="tr-TR" dirty="0"/>
                    </a:p>
                  </a:txBody>
                  <a:tcPr/>
                </a:tc>
                <a:tc>
                  <a:txBody>
                    <a:bodyPr/>
                    <a:lstStyle/>
                    <a:p>
                      <a:r>
                        <a:rPr lang="tr-TR" dirty="0" smtClean="0"/>
                        <a:t>-3.4 x 1038 ile + 3.4 x 1038</a:t>
                      </a:r>
                      <a:endParaRPr lang="tr-TR" dirty="0"/>
                    </a:p>
                  </a:txBody>
                  <a:tcPr/>
                </a:tc>
                <a:tc>
                  <a:txBody>
                    <a:bodyPr/>
                    <a:lstStyle/>
                    <a:p>
                      <a:r>
                        <a:rPr lang="tr-TR" dirty="0" smtClean="0"/>
                        <a:t>0.0F</a:t>
                      </a:r>
                      <a:endParaRPr lang="tr-TR" dirty="0"/>
                    </a:p>
                  </a:txBody>
                  <a:tcPr/>
                </a:tc>
                <a:extLst>
                  <a:ext uri="{0D108BD9-81ED-4DB2-BD59-A6C34878D82A}">
                    <a16:rowId xmlns="" xmlns:a16="http://schemas.microsoft.com/office/drawing/2014/main" val="10006"/>
                  </a:ext>
                </a:extLst>
              </a:tr>
              <a:tr h="426285">
                <a:tc>
                  <a:txBody>
                    <a:bodyPr/>
                    <a:lstStyle/>
                    <a:p>
                      <a:r>
                        <a:rPr lang="tr-TR" dirty="0" err="1" smtClean="0"/>
                        <a:t>int</a:t>
                      </a:r>
                      <a:endParaRPr lang="tr-TR" dirty="0"/>
                    </a:p>
                  </a:txBody>
                  <a:tcPr/>
                </a:tc>
                <a:tc>
                  <a:txBody>
                    <a:bodyPr/>
                    <a:lstStyle/>
                    <a:p>
                      <a:r>
                        <a:rPr lang="tr-TR" dirty="0" smtClean="0"/>
                        <a:t>-2,147,483,648 ile 2,147,483,647</a:t>
                      </a:r>
                      <a:endParaRPr lang="tr-TR" dirty="0"/>
                    </a:p>
                  </a:txBody>
                  <a:tcPr/>
                </a:tc>
                <a:tc>
                  <a:txBody>
                    <a:bodyPr/>
                    <a:lstStyle/>
                    <a:p>
                      <a:r>
                        <a:rPr lang="tr-TR" dirty="0" smtClean="0"/>
                        <a:t>0</a:t>
                      </a:r>
                      <a:endParaRPr lang="tr-TR" dirty="0"/>
                    </a:p>
                  </a:txBody>
                  <a:tcPr/>
                </a:tc>
                <a:extLst>
                  <a:ext uri="{0D108BD9-81ED-4DB2-BD59-A6C34878D82A}">
                    <a16:rowId xmlns="" xmlns:a16="http://schemas.microsoft.com/office/drawing/2014/main" val="10007"/>
                  </a:ext>
                </a:extLst>
              </a:tr>
              <a:tr h="735779">
                <a:tc>
                  <a:txBody>
                    <a:bodyPr/>
                    <a:lstStyle/>
                    <a:p>
                      <a:r>
                        <a:rPr lang="tr-TR" dirty="0" err="1" smtClean="0"/>
                        <a:t>long</a:t>
                      </a:r>
                      <a:endParaRPr lang="tr-TR" dirty="0"/>
                    </a:p>
                  </a:txBody>
                  <a:tcPr/>
                </a:tc>
                <a:tc>
                  <a:txBody>
                    <a:bodyPr/>
                    <a:lstStyle/>
                    <a:p>
                      <a:r>
                        <a:rPr lang="tr-TR" dirty="0" smtClean="0"/>
                        <a:t>-923,372,036,854,775,808 ile 9,223,372,036,854,775,807</a:t>
                      </a:r>
                      <a:endParaRPr lang="tr-TR" dirty="0"/>
                    </a:p>
                  </a:txBody>
                  <a:tcPr/>
                </a:tc>
                <a:tc>
                  <a:txBody>
                    <a:bodyPr/>
                    <a:lstStyle/>
                    <a:p>
                      <a:r>
                        <a:rPr lang="tr-TR" dirty="0" smtClean="0"/>
                        <a:t>0L</a:t>
                      </a:r>
                      <a:endParaRPr lang="tr-TR" dirty="0"/>
                    </a:p>
                  </a:txBody>
                  <a:tcPr/>
                </a:tc>
                <a:extLst>
                  <a:ext uri="{0D108BD9-81ED-4DB2-BD59-A6C34878D82A}">
                    <a16:rowId xmlns="" xmlns:a16="http://schemas.microsoft.com/office/drawing/2014/main" val="10008"/>
                  </a:ext>
                </a:extLst>
              </a:tr>
              <a:tr h="426285">
                <a:tc>
                  <a:txBody>
                    <a:bodyPr/>
                    <a:lstStyle/>
                    <a:p>
                      <a:r>
                        <a:rPr lang="tr-TR" dirty="0" err="1" smtClean="0"/>
                        <a:t>sbyte</a:t>
                      </a:r>
                      <a:endParaRPr lang="tr-TR" dirty="0"/>
                    </a:p>
                  </a:txBody>
                  <a:tcPr/>
                </a:tc>
                <a:tc>
                  <a:txBody>
                    <a:bodyPr/>
                    <a:lstStyle/>
                    <a:p>
                      <a:r>
                        <a:rPr lang="tr-TR" dirty="0" smtClean="0"/>
                        <a:t>-128 ile 127</a:t>
                      </a:r>
                      <a:endParaRPr lang="tr-TR" dirty="0"/>
                    </a:p>
                  </a:txBody>
                  <a:tcPr/>
                </a:tc>
                <a:tc>
                  <a:txBody>
                    <a:bodyPr/>
                    <a:lstStyle/>
                    <a:p>
                      <a:r>
                        <a:rPr lang="tr-TR" dirty="0" smtClean="0"/>
                        <a:t>0</a:t>
                      </a:r>
                      <a:endParaRPr lang="tr-TR" dirty="0"/>
                    </a:p>
                  </a:txBody>
                  <a:tcPr/>
                </a:tc>
                <a:extLst>
                  <a:ext uri="{0D108BD9-81ED-4DB2-BD59-A6C34878D82A}">
                    <a16:rowId xmlns="" xmlns:a16="http://schemas.microsoft.com/office/drawing/2014/main" val="10009"/>
                  </a:ext>
                </a:extLst>
              </a:tr>
              <a:tr h="426285">
                <a:tc>
                  <a:txBody>
                    <a:bodyPr/>
                    <a:lstStyle/>
                    <a:p>
                      <a:r>
                        <a:rPr lang="tr-TR" dirty="0" err="1" smtClean="0"/>
                        <a:t>short</a:t>
                      </a:r>
                      <a:endParaRPr lang="tr-TR" dirty="0"/>
                    </a:p>
                  </a:txBody>
                  <a:tcPr/>
                </a:tc>
                <a:tc>
                  <a:txBody>
                    <a:bodyPr/>
                    <a:lstStyle/>
                    <a:p>
                      <a:r>
                        <a:rPr lang="tr-TR" dirty="0" smtClean="0"/>
                        <a:t>-32,768 ile 32,767</a:t>
                      </a:r>
                      <a:endParaRPr lang="tr-TR" dirty="0"/>
                    </a:p>
                  </a:txBody>
                  <a:tcPr/>
                </a:tc>
                <a:tc>
                  <a:txBody>
                    <a:bodyPr/>
                    <a:lstStyle/>
                    <a:p>
                      <a:r>
                        <a:rPr lang="tr-TR" dirty="0" smtClean="0"/>
                        <a:t>0</a:t>
                      </a:r>
                      <a:endParaRPr lang="tr-TR" dirty="0"/>
                    </a:p>
                  </a:txBody>
                  <a:tcPr/>
                </a:tc>
                <a:extLst>
                  <a:ext uri="{0D108BD9-81ED-4DB2-BD59-A6C34878D82A}">
                    <a16:rowId xmlns="" xmlns:a16="http://schemas.microsoft.com/office/drawing/2014/main" val="10010"/>
                  </a:ext>
                </a:extLst>
              </a:tr>
              <a:tr h="426285">
                <a:tc>
                  <a:txBody>
                    <a:bodyPr/>
                    <a:lstStyle/>
                    <a:p>
                      <a:r>
                        <a:rPr lang="tr-TR" dirty="0" err="1" smtClean="0"/>
                        <a:t>uint</a:t>
                      </a:r>
                      <a:endParaRPr lang="tr-TR" dirty="0"/>
                    </a:p>
                  </a:txBody>
                  <a:tcPr/>
                </a:tc>
                <a:tc>
                  <a:txBody>
                    <a:bodyPr/>
                    <a:lstStyle/>
                    <a:p>
                      <a:r>
                        <a:rPr lang="tr-TR" dirty="0" smtClean="0"/>
                        <a:t>0 ile 4,294,967,295</a:t>
                      </a:r>
                      <a:endParaRPr lang="tr-TR" dirty="0"/>
                    </a:p>
                  </a:txBody>
                  <a:tcPr/>
                </a:tc>
                <a:tc>
                  <a:txBody>
                    <a:bodyPr/>
                    <a:lstStyle/>
                    <a:p>
                      <a:r>
                        <a:rPr lang="tr-TR" dirty="0" smtClean="0"/>
                        <a:t>0</a:t>
                      </a:r>
                      <a:endParaRPr lang="tr-TR" dirty="0"/>
                    </a:p>
                  </a:txBody>
                  <a:tcPr/>
                </a:tc>
                <a:extLst>
                  <a:ext uri="{0D108BD9-81ED-4DB2-BD59-A6C34878D82A}">
                    <a16:rowId xmlns="" xmlns:a16="http://schemas.microsoft.com/office/drawing/2014/main" val="10011"/>
                  </a:ext>
                </a:extLst>
              </a:tr>
              <a:tr h="426285">
                <a:tc>
                  <a:txBody>
                    <a:bodyPr/>
                    <a:lstStyle/>
                    <a:p>
                      <a:r>
                        <a:rPr lang="tr-TR" dirty="0" err="1" smtClean="0"/>
                        <a:t>ulong</a:t>
                      </a:r>
                      <a:endParaRPr lang="tr-TR" dirty="0"/>
                    </a:p>
                  </a:txBody>
                  <a:tcPr/>
                </a:tc>
                <a:tc>
                  <a:txBody>
                    <a:bodyPr/>
                    <a:lstStyle/>
                    <a:p>
                      <a:r>
                        <a:rPr lang="tr-TR" dirty="0" smtClean="0"/>
                        <a:t>0 ile 18,446,744,073,709,551,615</a:t>
                      </a:r>
                      <a:endParaRPr lang="tr-TR" dirty="0"/>
                    </a:p>
                  </a:txBody>
                  <a:tcPr/>
                </a:tc>
                <a:tc>
                  <a:txBody>
                    <a:bodyPr/>
                    <a:lstStyle/>
                    <a:p>
                      <a:r>
                        <a:rPr lang="tr-TR" dirty="0" smtClean="0"/>
                        <a:t>0</a:t>
                      </a:r>
                      <a:endParaRPr lang="tr-TR" dirty="0"/>
                    </a:p>
                  </a:txBody>
                  <a:tcPr/>
                </a:tc>
                <a:extLst>
                  <a:ext uri="{0D108BD9-81ED-4DB2-BD59-A6C34878D82A}">
                    <a16:rowId xmlns="" xmlns:a16="http://schemas.microsoft.com/office/drawing/2014/main" val="10012"/>
                  </a:ext>
                </a:extLst>
              </a:tr>
              <a:tr h="426285">
                <a:tc>
                  <a:txBody>
                    <a:bodyPr/>
                    <a:lstStyle/>
                    <a:p>
                      <a:r>
                        <a:rPr lang="tr-TR" dirty="0" err="1" smtClean="0"/>
                        <a:t>ushort</a:t>
                      </a:r>
                      <a:endParaRPr lang="tr-TR" dirty="0"/>
                    </a:p>
                  </a:txBody>
                  <a:tcPr/>
                </a:tc>
                <a:tc>
                  <a:txBody>
                    <a:bodyPr/>
                    <a:lstStyle/>
                    <a:p>
                      <a:r>
                        <a:rPr lang="tr-TR" dirty="0" smtClean="0"/>
                        <a:t>0 ile 65,535</a:t>
                      </a:r>
                      <a:endParaRPr lang="tr-TR" dirty="0"/>
                    </a:p>
                  </a:txBody>
                  <a:tcPr/>
                </a:tc>
                <a:tc>
                  <a:txBody>
                    <a:bodyPr/>
                    <a:lstStyle/>
                    <a:p>
                      <a:r>
                        <a:rPr lang="tr-TR" dirty="0" smtClean="0"/>
                        <a:t>0</a:t>
                      </a:r>
                      <a:endParaRPr lang="tr-TR" dirty="0"/>
                    </a:p>
                  </a:txBody>
                  <a:tcPr/>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val="1367533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35226"/>
            <a:ext cx="9601200" cy="1485900"/>
          </a:xfrm>
        </p:spPr>
        <p:txBody>
          <a:bodyPr/>
          <a:lstStyle/>
          <a:p>
            <a:r>
              <a:rPr lang="tr-TR" dirty="0" smtClean="0"/>
              <a:t>Operatörler</a:t>
            </a:r>
            <a:endParaRPr lang="tr-TR" dirty="0"/>
          </a:p>
        </p:txBody>
      </p:sp>
      <p:sp>
        <p:nvSpPr>
          <p:cNvPr id="3" name="Content Placeholder 2"/>
          <p:cNvSpPr>
            <a:spLocks noGrp="1"/>
          </p:cNvSpPr>
          <p:nvPr>
            <p:ph idx="1"/>
          </p:nvPr>
        </p:nvSpPr>
        <p:spPr>
          <a:xfrm>
            <a:off x="1371600" y="1098176"/>
            <a:ext cx="9601200" cy="3581400"/>
          </a:xfrm>
        </p:spPr>
        <p:txBody>
          <a:bodyPr/>
          <a:lstStyle/>
          <a:p>
            <a:pPr>
              <a:buFont typeface="Courier New" panose="02070309020205020404" pitchFamily="49" charset="0"/>
              <a:buChar char="o"/>
            </a:pPr>
            <a:r>
              <a:rPr lang="tr-TR" dirty="0" smtClean="0"/>
              <a:t>Programlama esnasında aritmetik karşılaştırma ve mantıksal operatörlere ihtiyaç duyulur</a:t>
            </a:r>
          </a:p>
          <a:p>
            <a:pPr>
              <a:buFont typeface="Courier New" panose="02070309020205020404" pitchFamily="49" charset="0"/>
              <a:buChar char="o"/>
            </a:pPr>
            <a:r>
              <a:rPr lang="tr-TR" dirty="0" smtClean="0"/>
              <a:t>Programın karar vermesi gereken yerlerde kullanılırlar</a:t>
            </a:r>
          </a:p>
          <a:p>
            <a:pPr>
              <a:buFont typeface="Courier New" panose="02070309020205020404" pitchFamily="49" charset="0"/>
              <a:buChar char="o"/>
            </a:pPr>
            <a:r>
              <a:rPr lang="tr-TR" dirty="0" smtClean="0"/>
              <a:t>Program akışını koşullara göre istenilen şekilde devam ettirilir</a:t>
            </a:r>
          </a:p>
          <a:p>
            <a:pPr>
              <a:buFont typeface="Courier New" panose="02070309020205020404" pitchFamily="49" charset="0"/>
              <a:buChar char="o"/>
            </a:pPr>
            <a:endParaRPr lang="tr-TR" dirty="0" smtClean="0"/>
          </a:p>
          <a:p>
            <a:endParaRPr lang="tr-TR" dirty="0"/>
          </a:p>
        </p:txBody>
      </p:sp>
      <p:graphicFrame>
        <p:nvGraphicFramePr>
          <p:cNvPr id="4" name="Table 3"/>
          <p:cNvGraphicFramePr>
            <a:graphicFrameLocks noGrp="1"/>
          </p:cNvGraphicFramePr>
          <p:nvPr>
            <p:extLst>
              <p:ext uri="{D42A27DB-BD31-4B8C-83A1-F6EECF244321}">
                <p14:modId xmlns:p14="http://schemas.microsoft.com/office/powerpoint/2010/main" val="2611136119"/>
              </p:ext>
            </p:extLst>
          </p:nvPr>
        </p:nvGraphicFramePr>
        <p:xfrm>
          <a:off x="3692290" y="3101784"/>
          <a:ext cx="4440518" cy="3155584"/>
        </p:xfrm>
        <a:graphic>
          <a:graphicData uri="http://schemas.openxmlformats.org/drawingml/2006/table">
            <a:tbl>
              <a:tblPr firstRow="1" bandRow="1">
                <a:tableStyleId>{5C22544A-7EE6-4342-B048-85BDC9FD1C3A}</a:tableStyleId>
              </a:tblPr>
              <a:tblGrid>
                <a:gridCol w="2220259">
                  <a:extLst>
                    <a:ext uri="{9D8B030D-6E8A-4147-A177-3AD203B41FA5}">
                      <a16:colId xmlns="" xmlns:a16="http://schemas.microsoft.com/office/drawing/2014/main" val="1578097569"/>
                    </a:ext>
                  </a:extLst>
                </a:gridCol>
                <a:gridCol w="2220259">
                  <a:extLst>
                    <a:ext uri="{9D8B030D-6E8A-4147-A177-3AD203B41FA5}">
                      <a16:colId xmlns="" xmlns:a16="http://schemas.microsoft.com/office/drawing/2014/main" val="1880020619"/>
                    </a:ext>
                  </a:extLst>
                </a:gridCol>
              </a:tblGrid>
              <a:tr h="394448">
                <a:tc>
                  <a:txBody>
                    <a:bodyPr/>
                    <a:lstStyle/>
                    <a:p>
                      <a:r>
                        <a:rPr lang="tr-TR" dirty="0" smtClean="0"/>
                        <a:t>Operatör</a:t>
                      </a:r>
                      <a:endParaRPr lang="tr-TR" dirty="0"/>
                    </a:p>
                  </a:txBody>
                  <a:tcPr/>
                </a:tc>
                <a:tc>
                  <a:txBody>
                    <a:bodyPr/>
                    <a:lstStyle/>
                    <a:p>
                      <a:r>
                        <a:rPr lang="tr-TR" dirty="0" smtClean="0"/>
                        <a:t>Açıklama</a:t>
                      </a:r>
                      <a:endParaRPr lang="tr-TR" dirty="0"/>
                    </a:p>
                  </a:txBody>
                  <a:tcPr/>
                </a:tc>
                <a:extLst>
                  <a:ext uri="{0D108BD9-81ED-4DB2-BD59-A6C34878D82A}">
                    <a16:rowId xmlns="" xmlns:a16="http://schemas.microsoft.com/office/drawing/2014/main" val="228577960"/>
                  </a:ext>
                </a:extLst>
              </a:tr>
              <a:tr h="394448">
                <a:tc>
                  <a:txBody>
                    <a:bodyPr/>
                    <a:lstStyle/>
                    <a:p>
                      <a:r>
                        <a:rPr lang="tr-TR" dirty="0" smtClean="0"/>
                        <a:t>++</a:t>
                      </a:r>
                      <a:endParaRPr lang="tr-TR" dirty="0"/>
                    </a:p>
                  </a:txBody>
                  <a:tcPr/>
                </a:tc>
                <a:tc>
                  <a:txBody>
                    <a:bodyPr/>
                    <a:lstStyle/>
                    <a:p>
                      <a:r>
                        <a:rPr lang="tr-TR" dirty="0" smtClean="0"/>
                        <a:t>Bir arttır</a:t>
                      </a:r>
                      <a:endParaRPr lang="tr-TR" dirty="0"/>
                    </a:p>
                  </a:txBody>
                  <a:tcPr/>
                </a:tc>
                <a:extLst>
                  <a:ext uri="{0D108BD9-81ED-4DB2-BD59-A6C34878D82A}">
                    <a16:rowId xmlns="" xmlns:a16="http://schemas.microsoft.com/office/drawing/2014/main" val="3317184600"/>
                  </a:ext>
                </a:extLst>
              </a:tr>
              <a:tr h="394448">
                <a:tc>
                  <a:txBody>
                    <a:bodyPr/>
                    <a:lstStyle/>
                    <a:p>
                      <a:r>
                        <a:rPr lang="tr-TR" dirty="0" smtClean="0"/>
                        <a:t>--</a:t>
                      </a:r>
                      <a:endParaRPr lang="tr-TR" dirty="0"/>
                    </a:p>
                  </a:txBody>
                  <a:tcPr/>
                </a:tc>
                <a:tc>
                  <a:txBody>
                    <a:bodyPr/>
                    <a:lstStyle/>
                    <a:p>
                      <a:r>
                        <a:rPr lang="tr-TR" dirty="0" smtClean="0"/>
                        <a:t>Bir azalt</a:t>
                      </a:r>
                      <a:endParaRPr lang="tr-TR" dirty="0"/>
                    </a:p>
                  </a:txBody>
                  <a:tcPr/>
                </a:tc>
                <a:extLst>
                  <a:ext uri="{0D108BD9-81ED-4DB2-BD59-A6C34878D82A}">
                    <a16:rowId xmlns="" xmlns:a16="http://schemas.microsoft.com/office/drawing/2014/main" val="1963028407"/>
                  </a:ext>
                </a:extLst>
              </a:tr>
              <a:tr h="394448">
                <a:tc>
                  <a:txBody>
                    <a:bodyPr/>
                    <a:lstStyle/>
                    <a:p>
                      <a:r>
                        <a:rPr lang="tr-TR" dirty="0" smtClean="0"/>
                        <a:t>+</a:t>
                      </a:r>
                      <a:endParaRPr lang="tr-TR" dirty="0"/>
                    </a:p>
                  </a:txBody>
                  <a:tcPr/>
                </a:tc>
                <a:tc>
                  <a:txBody>
                    <a:bodyPr/>
                    <a:lstStyle/>
                    <a:p>
                      <a:r>
                        <a:rPr lang="tr-TR" dirty="0" smtClean="0"/>
                        <a:t>Topla</a:t>
                      </a:r>
                      <a:endParaRPr lang="tr-TR" dirty="0"/>
                    </a:p>
                  </a:txBody>
                  <a:tcPr/>
                </a:tc>
                <a:extLst>
                  <a:ext uri="{0D108BD9-81ED-4DB2-BD59-A6C34878D82A}">
                    <a16:rowId xmlns="" xmlns:a16="http://schemas.microsoft.com/office/drawing/2014/main" val="1328899141"/>
                  </a:ext>
                </a:extLst>
              </a:tr>
              <a:tr h="394448">
                <a:tc>
                  <a:txBody>
                    <a:bodyPr/>
                    <a:lstStyle/>
                    <a:p>
                      <a:r>
                        <a:rPr lang="tr-TR" dirty="0" smtClean="0"/>
                        <a:t>-</a:t>
                      </a:r>
                      <a:endParaRPr lang="tr-TR" dirty="0"/>
                    </a:p>
                  </a:txBody>
                  <a:tcPr/>
                </a:tc>
                <a:tc>
                  <a:txBody>
                    <a:bodyPr/>
                    <a:lstStyle/>
                    <a:p>
                      <a:r>
                        <a:rPr lang="tr-TR" dirty="0" smtClean="0"/>
                        <a:t>Çıkar</a:t>
                      </a:r>
                      <a:endParaRPr lang="tr-TR" dirty="0"/>
                    </a:p>
                  </a:txBody>
                  <a:tcPr/>
                </a:tc>
                <a:extLst>
                  <a:ext uri="{0D108BD9-81ED-4DB2-BD59-A6C34878D82A}">
                    <a16:rowId xmlns="" xmlns:a16="http://schemas.microsoft.com/office/drawing/2014/main" val="2745610233"/>
                  </a:ext>
                </a:extLst>
              </a:tr>
              <a:tr h="394448">
                <a:tc>
                  <a:txBody>
                    <a:bodyPr/>
                    <a:lstStyle/>
                    <a:p>
                      <a:r>
                        <a:rPr lang="tr-TR" dirty="0" smtClean="0"/>
                        <a:t>*</a:t>
                      </a:r>
                      <a:endParaRPr lang="tr-TR" dirty="0"/>
                    </a:p>
                  </a:txBody>
                  <a:tcPr/>
                </a:tc>
                <a:tc>
                  <a:txBody>
                    <a:bodyPr/>
                    <a:lstStyle/>
                    <a:p>
                      <a:r>
                        <a:rPr lang="tr-TR" dirty="0" smtClean="0"/>
                        <a:t>Çarp</a:t>
                      </a:r>
                      <a:endParaRPr lang="tr-TR" dirty="0"/>
                    </a:p>
                  </a:txBody>
                  <a:tcPr/>
                </a:tc>
                <a:extLst>
                  <a:ext uri="{0D108BD9-81ED-4DB2-BD59-A6C34878D82A}">
                    <a16:rowId xmlns="" xmlns:a16="http://schemas.microsoft.com/office/drawing/2014/main" val="2010619585"/>
                  </a:ext>
                </a:extLst>
              </a:tr>
              <a:tr h="394448">
                <a:tc>
                  <a:txBody>
                    <a:bodyPr/>
                    <a:lstStyle/>
                    <a:p>
                      <a:r>
                        <a:rPr lang="tr-TR" dirty="0" smtClean="0"/>
                        <a:t>/</a:t>
                      </a:r>
                      <a:endParaRPr lang="tr-TR" dirty="0"/>
                    </a:p>
                  </a:txBody>
                  <a:tcPr/>
                </a:tc>
                <a:tc>
                  <a:txBody>
                    <a:bodyPr/>
                    <a:lstStyle/>
                    <a:p>
                      <a:r>
                        <a:rPr lang="tr-TR" dirty="0" smtClean="0"/>
                        <a:t>Böl</a:t>
                      </a:r>
                      <a:endParaRPr lang="tr-TR" dirty="0"/>
                    </a:p>
                  </a:txBody>
                  <a:tcPr/>
                </a:tc>
                <a:extLst>
                  <a:ext uri="{0D108BD9-81ED-4DB2-BD59-A6C34878D82A}">
                    <a16:rowId xmlns="" xmlns:a16="http://schemas.microsoft.com/office/drawing/2014/main" val="3909680217"/>
                  </a:ext>
                </a:extLst>
              </a:tr>
              <a:tr h="394448">
                <a:tc>
                  <a:txBody>
                    <a:bodyPr/>
                    <a:lstStyle/>
                    <a:p>
                      <a:r>
                        <a:rPr lang="tr-TR" dirty="0" smtClean="0"/>
                        <a:t>%</a:t>
                      </a:r>
                      <a:endParaRPr lang="tr-TR" dirty="0"/>
                    </a:p>
                  </a:txBody>
                  <a:tcPr/>
                </a:tc>
                <a:tc>
                  <a:txBody>
                    <a:bodyPr/>
                    <a:lstStyle/>
                    <a:p>
                      <a:r>
                        <a:rPr lang="tr-TR" dirty="0" err="1" smtClean="0"/>
                        <a:t>Mod</a:t>
                      </a:r>
                      <a:r>
                        <a:rPr lang="tr-TR" dirty="0" smtClean="0"/>
                        <a:t> Al</a:t>
                      </a:r>
                      <a:endParaRPr lang="tr-TR" dirty="0"/>
                    </a:p>
                  </a:txBody>
                  <a:tcPr/>
                </a:tc>
                <a:extLst>
                  <a:ext uri="{0D108BD9-81ED-4DB2-BD59-A6C34878D82A}">
                    <a16:rowId xmlns="" xmlns:a16="http://schemas.microsoft.com/office/drawing/2014/main" val="3060797585"/>
                  </a:ext>
                </a:extLst>
              </a:tr>
            </a:tbl>
          </a:graphicData>
        </a:graphic>
      </p:graphicFrame>
    </p:spTree>
    <p:extLst>
      <p:ext uri="{BB962C8B-B14F-4D97-AF65-F5344CB8AC3E}">
        <p14:creationId xmlns:p14="http://schemas.microsoft.com/office/powerpoint/2010/main" val="2816265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77618" y="154954"/>
            <a:ext cx="11542712" cy="6159707"/>
          </a:xfrm>
          <a:prstGeom prst="rect">
            <a:avLst/>
          </a:prstGeom>
        </p:spPr>
        <p:txBody>
          <a:bodyPr vert="horz" lIns="0" tIns="45720" rIns="0" bIns="45720" rtlCol="0">
            <a:normAutofit fontScale="925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3"/>
            <a:r>
              <a:rPr lang="tr-TR" sz="3200" dirty="0" smtClean="0"/>
              <a:t>Örnek</a:t>
            </a:r>
          </a:p>
          <a:p>
            <a:pPr lvl="4"/>
            <a:r>
              <a:rPr lang="tr-TR" sz="3200" dirty="0" smtClean="0"/>
              <a:t>Programımızda </a:t>
            </a:r>
            <a:r>
              <a:rPr lang="tr-TR" sz="3200" b="1" i="1" dirty="0" err="1" smtClean="0"/>
              <a:t>int</a:t>
            </a:r>
            <a:r>
              <a:rPr lang="tr-TR" sz="3200" b="1" dirty="0" smtClean="0"/>
              <a:t> </a:t>
            </a:r>
            <a:r>
              <a:rPr lang="tr-TR" sz="3200" dirty="0" smtClean="0"/>
              <a:t>türünden </a:t>
            </a:r>
            <a:r>
              <a:rPr lang="tr-TR" sz="3200" b="1" i="1" dirty="0" smtClean="0"/>
              <a:t>x</a:t>
            </a:r>
            <a:r>
              <a:rPr lang="tr-TR" sz="3200" dirty="0" smtClean="0"/>
              <a:t> isimli bir değişkenin değerine beş eklemek istiyorsak</a:t>
            </a:r>
          </a:p>
          <a:p>
            <a:pPr lvl="8"/>
            <a:r>
              <a:rPr lang="tr-TR" sz="3200" dirty="0" smtClean="0"/>
              <a:t>x = x + 5;</a:t>
            </a:r>
          </a:p>
          <a:p>
            <a:pPr lvl="8"/>
            <a:r>
              <a:rPr lang="tr-TR" sz="3200" dirty="0" smtClean="0"/>
              <a:t>şeklinde matematik operatöründen faydalanarak bu işlem yapılabilir.</a:t>
            </a:r>
          </a:p>
          <a:p>
            <a:pPr lvl="8"/>
            <a:r>
              <a:rPr lang="tr-TR" sz="3200" dirty="0" smtClean="0"/>
              <a:t>Programımızda yanan </a:t>
            </a:r>
            <a:r>
              <a:rPr lang="tr-TR" sz="3200" dirty="0" err="1" smtClean="0"/>
              <a:t>led’lerin</a:t>
            </a:r>
            <a:r>
              <a:rPr lang="tr-TR" sz="3200" dirty="0" smtClean="0"/>
              <a:t> sayısını tutmak istenilen </a:t>
            </a:r>
            <a:r>
              <a:rPr lang="tr-TR" sz="3200" b="1" i="1" dirty="0" err="1" smtClean="0"/>
              <a:t>int</a:t>
            </a:r>
            <a:r>
              <a:rPr lang="tr-TR" sz="3200" i="1" dirty="0" smtClean="0"/>
              <a:t> </a:t>
            </a:r>
            <a:r>
              <a:rPr lang="tr-TR" sz="3200" dirty="0" smtClean="0"/>
              <a:t>türünden </a:t>
            </a:r>
            <a:r>
              <a:rPr lang="tr-TR" sz="3200" b="1" i="1" dirty="0" err="1" smtClean="0"/>
              <a:t>yananledsayisi</a:t>
            </a:r>
            <a:r>
              <a:rPr lang="tr-TR" sz="3200" i="1" dirty="0" smtClean="0"/>
              <a:t> </a:t>
            </a:r>
            <a:r>
              <a:rPr lang="tr-TR" sz="3200" dirty="0" smtClean="0"/>
              <a:t>isimli bir değişken olsun. Her </a:t>
            </a:r>
            <a:r>
              <a:rPr lang="tr-TR" sz="3200" dirty="0" err="1" smtClean="0"/>
              <a:t>led</a:t>
            </a:r>
            <a:r>
              <a:rPr lang="tr-TR" sz="3200" dirty="0" smtClean="0"/>
              <a:t> yandığı zaman program içerisinde yazılması gereken;</a:t>
            </a:r>
          </a:p>
          <a:p>
            <a:pPr marL="1471400" lvl="8" indent="0">
              <a:buNone/>
            </a:pPr>
            <a:r>
              <a:rPr lang="tr-TR" sz="3200" dirty="0"/>
              <a:t>	</a:t>
            </a:r>
            <a:r>
              <a:rPr lang="tr-TR" sz="3200" dirty="0" smtClean="0"/>
              <a:t>	</a:t>
            </a:r>
            <a:r>
              <a:rPr lang="tr-TR" sz="3200" b="1" i="1" dirty="0" err="1" smtClean="0"/>
              <a:t>yananledsayisi</a:t>
            </a:r>
            <a:r>
              <a:rPr lang="tr-TR" sz="3200" b="1" i="1" dirty="0" smtClean="0"/>
              <a:t>++</a:t>
            </a:r>
            <a:r>
              <a:rPr lang="tr-TR" sz="3200" dirty="0" smtClean="0"/>
              <a:t>;</a:t>
            </a:r>
          </a:p>
          <a:p>
            <a:pPr lvl="8"/>
            <a:r>
              <a:rPr lang="tr-TR" sz="3200" dirty="0" smtClean="0"/>
              <a:t>Her </a:t>
            </a:r>
            <a:r>
              <a:rPr lang="tr-TR" sz="3200" dirty="0" err="1" smtClean="0"/>
              <a:t>led</a:t>
            </a:r>
            <a:r>
              <a:rPr lang="tr-TR" sz="3200" dirty="0" smtClean="0"/>
              <a:t> söndürüleceğinde program içerisinde;</a:t>
            </a:r>
          </a:p>
          <a:p>
            <a:pPr marL="1471400" lvl="8" indent="0">
              <a:buNone/>
            </a:pPr>
            <a:r>
              <a:rPr lang="tr-TR" sz="3200" dirty="0"/>
              <a:t>	</a:t>
            </a:r>
            <a:r>
              <a:rPr lang="tr-TR" sz="3200" dirty="0" smtClean="0"/>
              <a:t>	</a:t>
            </a:r>
            <a:r>
              <a:rPr lang="tr-TR" sz="3200" b="1" i="1" dirty="0" err="1" smtClean="0"/>
              <a:t>yananledsayisi</a:t>
            </a:r>
            <a:r>
              <a:rPr lang="tr-TR" sz="3200" b="1" i="1" dirty="0" smtClean="0"/>
              <a:t>--</a:t>
            </a:r>
            <a:r>
              <a:rPr lang="tr-TR" sz="3200" dirty="0" smtClean="0"/>
              <a:t>;</a:t>
            </a:r>
          </a:p>
          <a:p>
            <a:pPr marL="1471400" lvl="8" indent="0">
              <a:buNone/>
            </a:pPr>
            <a:r>
              <a:rPr lang="tr-TR" sz="3200" dirty="0" smtClean="0"/>
              <a:t>şeklinde ifade yazılması gerekir.</a:t>
            </a:r>
          </a:p>
        </p:txBody>
      </p:sp>
    </p:spTree>
    <p:extLst>
      <p:ext uri="{BB962C8B-B14F-4D97-AF65-F5344CB8AC3E}">
        <p14:creationId xmlns:p14="http://schemas.microsoft.com/office/powerpoint/2010/main" val="1418540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77618" y="154954"/>
            <a:ext cx="11542712" cy="615970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3"/>
            <a:r>
              <a:rPr lang="tr-TR" sz="3200" b="1" dirty="0" smtClean="0"/>
              <a:t>Karşılaştırma Operatörleri</a:t>
            </a:r>
          </a:p>
          <a:p>
            <a:pPr lvl="4"/>
            <a:r>
              <a:rPr lang="tr-TR" sz="3200" dirty="0" smtClean="0"/>
              <a:t>Program yazarken iki veriyi birbirleriyle kıyaslayıp farklı işlemler yaptıracak olduğumuz durumlarda ihtiyaç duyulan operatörlerdir.</a:t>
            </a:r>
          </a:p>
          <a:p>
            <a:pPr marL="749808" lvl="4" indent="0">
              <a:buNone/>
            </a:pPr>
            <a:endParaRPr lang="tr-TR" sz="3200" dirty="0" smtClean="0"/>
          </a:p>
        </p:txBody>
      </p:sp>
      <p:graphicFrame>
        <p:nvGraphicFramePr>
          <p:cNvPr id="3" name="Table 2"/>
          <p:cNvGraphicFramePr>
            <a:graphicFrameLocks noGrp="1"/>
          </p:cNvGraphicFramePr>
          <p:nvPr>
            <p:extLst>
              <p:ext uri="{D42A27DB-BD31-4B8C-83A1-F6EECF244321}">
                <p14:modId xmlns:p14="http://schemas.microsoft.com/office/powerpoint/2010/main" val="2349114143"/>
              </p:ext>
            </p:extLst>
          </p:nvPr>
        </p:nvGraphicFramePr>
        <p:xfrm>
          <a:off x="3212873" y="2251386"/>
          <a:ext cx="5396754" cy="3931921"/>
        </p:xfrm>
        <a:graphic>
          <a:graphicData uri="http://schemas.openxmlformats.org/drawingml/2006/table">
            <a:tbl>
              <a:tblPr firstRow="1" bandRow="1">
                <a:tableStyleId>{5C22544A-7EE6-4342-B048-85BDC9FD1C3A}</a:tableStyleId>
              </a:tblPr>
              <a:tblGrid>
                <a:gridCol w="2698377">
                  <a:extLst>
                    <a:ext uri="{9D8B030D-6E8A-4147-A177-3AD203B41FA5}">
                      <a16:colId xmlns="" xmlns:a16="http://schemas.microsoft.com/office/drawing/2014/main" val="3062504312"/>
                    </a:ext>
                  </a:extLst>
                </a:gridCol>
                <a:gridCol w="2698377">
                  <a:extLst>
                    <a:ext uri="{9D8B030D-6E8A-4147-A177-3AD203B41FA5}">
                      <a16:colId xmlns="" xmlns:a16="http://schemas.microsoft.com/office/drawing/2014/main" val="3067215931"/>
                    </a:ext>
                  </a:extLst>
                </a:gridCol>
              </a:tblGrid>
              <a:tr h="561703">
                <a:tc>
                  <a:txBody>
                    <a:bodyPr/>
                    <a:lstStyle/>
                    <a:p>
                      <a:r>
                        <a:rPr lang="tr-TR" dirty="0" smtClean="0"/>
                        <a:t>Operatör</a:t>
                      </a:r>
                      <a:endParaRPr lang="tr-TR" dirty="0"/>
                    </a:p>
                  </a:txBody>
                  <a:tcPr/>
                </a:tc>
                <a:tc>
                  <a:txBody>
                    <a:bodyPr/>
                    <a:lstStyle/>
                    <a:p>
                      <a:r>
                        <a:rPr lang="tr-TR" dirty="0" smtClean="0"/>
                        <a:t>Açıklama</a:t>
                      </a:r>
                      <a:endParaRPr lang="tr-TR" dirty="0"/>
                    </a:p>
                  </a:txBody>
                  <a:tcPr/>
                </a:tc>
                <a:extLst>
                  <a:ext uri="{0D108BD9-81ED-4DB2-BD59-A6C34878D82A}">
                    <a16:rowId xmlns="" xmlns:a16="http://schemas.microsoft.com/office/drawing/2014/main" val="1598434582"/>
                  </a:ext>
                </a:extLst>
              </a:tr>
              <a:tr h="561703">
                <a:tc>
                  <a:txBody>
                    <a:bodyPr/>
                    <a:lstStyle/>
                    <a:p>
                      <a:r>
                        <a:rPr lang="tr-TR" dirty="0" smtClean="0"/>
                        <a:t>==</a:t>
                      </a:r>
                      <a:endParaRPr lang="tr-TR" dirty="0"/>
                    </a:p>
                  </a:txBody>
                  <a:tcPr/>
                </a:tc>
                <a:tc>
                  <a:txBody>
                    <a:bodyPr/>
                    <a:lstStyle/>
                    <a:p>
                      <a:r>
                        <a:rPr lang="tr-TR" dirty="0" smtClean="0"/>
                        <a:t>Eşitlik durumunda</a:t>
                      </a:r>
                      <a:endParaRPr lang="tr-TR" dirty="0"/>
                    </a:p>
                  </a:txBody>
                  <a:tcPr/>
                </a:tc>
                <a:extLst>
                  <a:ext uri="{0D108BD9-81ED-4DB2-BD59-A6C34878D82A}">
                    <a16:rowId xmlns="" xmlns:a16="http://schemas.microsoft.com/office/drawing/2014/main" val="3945918813"/>
                  </a:ext>
                </a:extLst>
              </a:tr>
              <a:tr h="561703">
                <a:tc>
                  <a:txBody>
                    <a:bodyPr/>
                    <a:lstStyle/>
                    <a:p>
                      <a:r>
                        <a:rPr lang="tr-TR" dirty="0" smtClean="0"/>
                        <a:t>!=</a:t>
                      </a:r>
                      <a:endParaRPr lang="tr-TR" dirty="0"/>
                    </a:p>
                  </a:txBody>
                  <a:tcPr/>
                </a:tc>
                <a:tc>
                  <a:txBody>
                    <a:bodyPr/>
                    <a:lstStyle/>
                    <a:p>
                      <a:r>
                        <a:rPr lang="tr-TR" dirty="0" smtClean="0"/>
                        <a:t>Eşit değil</a:t>
                      </a:r>
                      <a:endParaRPr lang="tr-TR" dirty="0"/>
                    </a:p>
                  </a:txBody>
                  <a:tcPr/>
                </a:tc>
                <a:extLst>
                  <a:ext uri="{0D108BD9-81ED-4DB2-BD59-A6C34878D82A}">
                    <a16:rowId xmlns="" xmlns:a16="http://schemas.microsoft.com/office/drawing/2014/main" val="4046190362"/>
                  </a:ext>
                </a:extLst>
              </a:tr>
              <a:tr h="561703">
                <a:tc>
                  <a:txBody>
                    <a:bodyPr/>
                    <a:lstStyle/>
                    <a:p>
                      <a:r>
                        <a:rPr lang="tr-TR" dirty="0" smtClean="0"/>
                        <a:t>&lt;</a:t>
                      </a:r>
                      <a:endParaRPr lang="tr-TR" dirty="0"/>
                    </a:p>
                  </a:txBody>
                  <a:tcPr/>
                </a:tc>
                <a:tc>
                  <a:txBody>
                    <a:bodyPr/>
                    <a:lstStyle/>
                    <a:p>
                      <a:r>
                        <a:rPr lang="tr-TR" dirty="0" smtClean="0"/>
                        <a:t>Sol küçük sağdan</a:t>
                      </a:r>
                      <a:endParaRPr lang="tr-TR" dirty="0"/>
                    </a:p>
                  </a:txBody>
                  <a:tcPr/>
                </a:tc>
                <a:extLst>
                  <a:ext uri="{0D108BD9-81ED-4DB2-BD59-A6C34878D82A}">
                    <a16:rowId xmlns="" xmlns:a16="http://schemas.microsoft.com/office/drawing/2014/main" val="4238987249"/>
                  </a:ext>
                </a:extLst>
              </a:tr>
              <a:tr h="561703">
                <a:tc>
                  <a:txBody>
                    <a:bodyPr/>
                    <a:lstStyle/>
                    <a:p>
                      <a:r>
                        <a:rPr lang="tr-TR" dirty="0" smtClean="0"/>
                        <a:t>&gt;</a:t>
                      </a:r>
                      <a:endParaRPr lang="tr-TR" dirty="0"/>
                    </a:p>
                  </a:txBody>
                  <a:tcPr/>
                </a:tc>
                <a:tc>
                  <a:txBody>
                    <a:bodyPr/>
                    <a:lstStyle/>
                    <a:p>
                      <a:r>
                        <a:rPr lang="tr-TR" dirty="0" smtClean="0"/>
                        <a:t>Sol</a:t>
                      </a:r>
                      <a:r>
                        <a:rPr lang="tr-TR" baseline="0" dirty="0" smtClean="0"/>
                        <a:t> büyük sağdan</a:t>
                      </a:r>
                      <a:endParaRPr lang="tr-TR" dirty="0"/>
                    </a:p>
                  </a:txBody>
                  <a:tcPr/>
                </a:tc>
                <a:extLst>
                  <a:ext uri="{0D108BD9-81ED-4DB2-BD59-A6C34878D82A}">
                    <a16:rowId xmlns="" xmlns:a16="http://schemas.microsoft.com/office/drawing/2014/main" val="145274146"/>
                  </a:ext>
                </a:extLst>
              </a:tr>
              <a:tr h="561703">
                <a:tc>
                  <a:txBody>
                    <a:bodyPr/>
                    <a:lstStyle/>
                    <a:p>
                      <a:r>
                        <a:rPr lang="tr-TR" dirty="0" smtClean="0"/>
                        <a:t>&lt;=</a:t>
                      </a:r>
                      <a:endParaRPr lang="tr-TR" dirty="0"/>
                    </a:p>
                  </a:txBody>
                  <a:tcPr/>
                </a:tc>
                <a:tc>
                  <a:txBody>
                    <a:bodyPr/>
                    <a:lstStyle/>
                    <a:p>
                      <a:r>
                        <a:rPr lang="tr-TR" dirty="0" smtClean="0"/>
                        <a:t>Küçük eşit</a:t>
                      </a:r>
                      <a:endParaRPr lang="tr-TR" dirty="0"/>
                    </a:p>
                  </a:txBody>
                  <a:tcPr/>
                </a:tc>
                <a:extLst>
                  <a:ext uri="{0D108BD9-81ED-4DB2-BD59-A6C34878D82A}">
                    <a16:rowId xmlns="" xmlns:a16="http://schemas.microsoft.com/office/drawing/2014/main" val="3794316354"/>
                  </a:ext>
                </a:extLst>
              </a:tr>
              <a:tr h="561703">
                <a:tc>
                  <a:txBody>
                    <a:bodyPr/>
                    <a:lstStyle/>
                    <a:p>
                      <a:r>
                        <a:rPr lang="tr-TR" dirty="0" smtClean="0"/>
                        <a:t>&gt;=</a:t>
                      </a:r>
                      <a:endParaRPr lang="tr-TR" dirty="0"/>
                    </a:p>
                  </a:txBody>
                  <a:tcPr/>
                </a:tc>
                <a:tc>
                  <a:txBody>
                    <a:bodyPr/>
                    <a:lstStyle/>
                    <a:p>
                      <a:r>
                        <a:rPr lang="tr-TR" dirty="0" smtClean="0"/>
                        <a:t>Büyük eşit</a:t>
                      </a:r>
                      <a:endParaRPr lang="tr-TR" dirty="0"/>
                    </a:p>
                  </a:txBody>
                  <a:tcPr/>
                </a:tc>
                <a:extLst>
                  <a:ext uri="{0D108BD9-81ED-4DB2-BD59-A6C34878D82A}">
                    <a16:rowId xmlns="" xmlns:a16="http://schemas.microsoft.com/office/drawing/2014/main" val="674330432"/>
                  </a:ext>
                </a:extLst>
              </a:tr>
            </a:tbl>
          </a:graphicData>
        </a:graphic>
      </p:graphicFrame>
    </p:spTree>
    <p:extLst>
      <p:ext uri="{BB962C8B-B14F-4D97-AF65-F5344CB8AC3E}">
        <p14:creationId xmlns:p14="http://schemas.microsoft.com/office/powerpoint/2010/main" val="1156970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81878" y="154954"/>
            <a:ext cx="10959548" cy="660365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3"/>
            <a:r>
              <a:rPr lang="tr-TR" sz="3200" dirty="0" smtClean="0"/>
              <a:t>Örnek</a:t>
            </a:r>
          </a:p>
          <a:p>
            <a:pPr lvl="4"/>
            <a:r>
              <a:rPr lang="tr-TR" sz="3200" dirty="0" smtClean="0"/>
              <a:t>Bir park </a:t>
            </a:r>
            <a:r>
              <a:rPr lang="tr-TR" sz="3200" dirty="0" err="1" smtClean="0"/>
              <a:t>sensörü</a:t>
            </a:r>
            <a:r>
              <a:rPr lang="tr-TR" sz="3200" dirty="0" smtClean="0"/>
              <a:t> yapılmak isteniyorsa ve aracın arkasındaki mesafe 100 cm veya daha az olduğunda bir uyarı sesi çalınmak isteniyorsa, </a:t>
            </a:r>
            <a:r>
              <a:rPr lang="tr-TR" sz="3200" dirty="0" err="1" smtClean="0"/>
              <a:t>sensörden</a:t>
            </a:r>
            <a:r>
              <a:rPr lang="tr-TR" sz="3200" dirty="0" smtClean="0"/>
              <a:t> ölçüm yapıp mesafe değerini atadığınız </a:t>
            </a:r>
            <a:r>
              <a:rPr lang="tr-TR" sz="3200" dirty="0" err="1" smtClean="0"/>
              <a:t>int</a:t>
            </a:r>
            <a:r>
              <a:rPr lang="tr-TR" sz="3200" dirty="0" smtClean="0"/>
              <a:t> türündeki değişkenin isminin de </a:t>
            </a:r>
            <a:r>
              <a:rPr lang="tr-TR" sz="3200" dirty="0" err="1" smtClean="0"/>
              <a:t>kalanmesafe</a:t>
            </a:r>
            <a:r>
              <a:rPr lang="tr-TR" sz="3200" dirty="0" smtClean="0"/>
              <a:t> olduğu varsayılırsa;</a:t>
            </a:r>
          </a:p>
          <a:p>
            <a:pPr marL="871400" lvl="5" indent="0">
              <a:buNone/>
            </a:pPr>
            <a:r>
              <a:rPr lang="tr-TR" sz="3200" dirty="0"/>
              <a:t>	</a:t>
            </a:r>
            <a:r>
              <a:rPr lang="tr-TR" sz="3200" dirty="0" smtClean="0"/>
              <a:t>	</a:t>
            </a:r>
          </a:p>
          <a:p>
            <a:pPr marL="871400" lvl="5" indent="0">
              <a:buNone/>
            </a:pPr>
            <a:r>
              <a:rPr lang="tr-TR" sz="3200" dirty="0"/>
              <a:t>	</a:t>
            </a:r>
            <a:r>
              <a:rPr lang="tr-TR" sz="3200" dirty="0" smtClean="0"/>
              <a:t>	</a:t>
            </a:r>
            <a:r>
              <a:rPr lang="tr-TR" sz="3200" dirty="0" err="1" smtClean="0"/>
              <a:t>if</a:t>
            </a:r>
            <a:r>
              <a:rPr lang="tr-TR" sz="3200" dirty="0" smtClean="0"/>
              <a:t> (</a:t>
            </a:r>
            <a:r>
              <a:rPr lang="tr-TR" sz="3200" dirty="0" err="1" smtClean="0"/>
              <a:t>kalanmesafe</a:t>
            </a:r>
            <a:r>
              <a:rPr lang="tr-TR" sz="3200" dirty="0" smtClean="0"/>
              <a:t> &lt;= 100) {</a:t>
            </a:r>
          </a:p>
          <a:p>
            <a:pPr marL="871400" lvl="5" indent="0">
              <a:buNone/>
            </a:pPr>
            <a:r>
              <a:rPr lang="tr-TR" sz="3200" dirty="0"/>
              <a:t>	</a:t>
            </a:r>
            <a:r>
              <a:rPr lang="tr-TR" sz="3200" dirty="0" smtClean="0"/>
              <a:t>	}</a:t>
            </a:r>
          </a:p>
          <a:p>
            <a:pPr marL="871400" lvl="5" indent="0">
              <a:buNone/>
            </a:pPr>
            <a:r>
              <a:rPr lang="tr-TR" sz="3200" dirty="0" smtClean="0"/>
              <a:t>şeklinde bir ifade kullanılması gerekir.</a:t>
            </a:r>
          </a:p>
        </p:txBody>
      </p:sp>
    </p:spTree>
    <p:extLst>
      <p:ext uri="{BB962C8B-B14F-4D97-AF65-F5344CB8AC3E}">
        <p14:creationId xmlns:p14="http://schemas.microsoft.com/office/powerpoint/2010/main" val="2099509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099"/>
            <a:ext cx="10515600" cy="840823"/>
          </a:xfrm>
        </p:spPr>
        <p:txBody>
          <a:bodyPr/>
          <a:lstStyle/>
          <a:p>
            <a:r>
              <a:rPr lang="tr-TR" dirty="0" smtClean="0">
                <a:latin typeface="Arial" panose="020B0604020202020204" pitchFamily="34" charset="0"/>
                <a:cs typeface="Arial" panose="020B0604020202020204" pitchFamily="34" charset="0"/>
              </a:rPr>
              <a:t>Değişkenler</a:t>
            </a:r>
            <a:endParaRPr lang="tr-T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36034" y="957272"/>
            <a:ext cx="9617765" cy="5711687"/>
          </a:xfrm>
        </p:spPr>
        <p:txBody>
          <a:bodyPr>
            <a:noAutofit/>
          </a:bodyPr>
          <a:lstStyle/>
          <a:p>
            <a:pPr>
              <a:lnSpc>
                <a:spcPct val="110000"/>
              </a:lnSpc>
            </a:pPr>
            <a:r>
              <a:rPr lang="tr-TR" sz="3200" dirty="0" smtClean="0"/>
              <a:t>Girdiğimiz değerleri alan veya programla ilgili değerlerin atandığı veri tutuculara değişken diyoruz.</a:t>
            </a:r>
          </a:p>
          <a:p>
            <a:pPr>
              <a:lnSpc>
                <a:spcPct val="110000"/>
              </a:lnSpc>
            </a:pPr>
            <a:r>
              <a:rPr lang="tr-TR" sz="3200" dirty="0" smtClean="0"/>
              <a:t>Değişken tanımlarken, değişkene atanacak değer veya programdan gelecek değerin ne olduğuna göre değişken türü belirlenir.</a:t>
            </a:r>
          </a:p>
          <a:p>
            <a:pPr marL="0" indent="0">
              <a:lnSpc>
                <a:spcPct val="110000"/>
              </a:lnSpc>
              <a:buNone/>
            </a:pPr>
            <a:r>
              <a:rPr lang="tr-TR" dirty="0"/>
              <a:t>	</a:t>
            </a:r>
            <a:r>
              <a:rPr lang="tr-TR" dirty="0" smtClean="0"/>
              <a:t>	</a:t>
            </a:r>
            <a:endParaRPr lang="tr-TR" dirty="0"/>
          </a:p>
        </p:txBody>
      </p:sp>
    </p:spTree>
    <p:extLst>
      <p:ext uri="{BB962C8B-B14F-4D97-AF65-F5344CB8AC3E}">
        <p14:creationId xmlns:p14="http://schemas.microsoft.com/office/powerpoint/2010/main" val="3833805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77618" y="154954"/>
            <a:ext cx="11542712" cy="615970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3"/>
            <a:r>
              <a:rPr lang="tr-TR" sz="3200" b="1" dirty="0" smtClean="0"/>
              <a:t>Mantıksal Operatörler</a:t>
            </a:r>
          </a:p>
          <a:p>
            <a:pPr lvl="4"/>
            <a:r>
              <a:rPr lang="tr-TR" sz="3200" dirty="0" smtClean="0"/>
              <a:t>Birden fazla koşula ihtiyaç duyuluyorsa bu operatörler kullanılır.</a:t>
            </a:r>
          </a:p>
          <a:p>
            <a:pPr lvl="4"/>
            <a:endParaRPr lang="tr-TR" sz="3200" dirty="0" smtClean="0"/>
          </a:p>
          <a:p>
            <a:pPr marL="749808" lvl="4" indent="0">
              <a:buNone/>
            </a:pPr>
            <a:endParaRPr lang="tr-TR" sz="3200" dirty="0"/>
          </a:p>
        </p:txBody>
      </p:sp>
      <p:graphicFrame>
        <p:nvGraphicFramePr>
          <p:cNvPr id="2" name="Table 1"/>
          <p:cNvGraphicFramePr>
            <a:graphicFrameLocks noGrp="1"/>
          </p:cNvGraphicFramePr>
          <p:nvPr>
            <p:extLst>
              <p:ext uri="{D42A27DB-BD31-4B8C-83A1-F6EECF244321}">
                <p14:modId xmlns:p14="http://schemas.microsoft.com/office/powerpoint/2010/main" val="2532387289"/>
              </p:ext>
            </p:extLst>
          </p:nvPr>
        </p:nvGraphicFramePr>
        <p:xfrm>
          <a:off x="1925983" y="1936867"/>
          <a:ext cx="8128000" cy="2595880"/>
        </p:xfrm>
        <a:graphic>
          <a:graphicData uri="http://schemas.openxmlformats.org/drawingml/2006/table">
            <a:tbl>
              <a:tblPr firstRow="1" bandRow="1">
                <a:tableStyleId>{5C22544A-7EE6-4342-B048-85BDC9FD1C3A}</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a:txBody>
                    <a:bodyPr/>
                    <a:lstStyle/>
                    <a:p>
                      <a:r>
                        <a:rPr lang="tr-TR" dirty="0" smtClean="0"/>
                        <a:t>Operatör</a:t>
                      </a:r>
                      <a:endParaRPr lang="tr-TR" dirty="0"/>
                    </a:p>
                  </a:txBody>
                  <a:tcPr/>
                </a:tc>
                <a:tc>
                  <a:txBody>
                    <a:bodyPr/>
                    <a:lstStyle/>
                    <a:p>
                      <a:r>
                        <a:rPr lang="tr-TR" dirty="0" smtClean="0"/>
                        <a:t>Açıklama</a:t>
                      </a:r>
                      <a:endParaRPr lang="tr-TR" dirty="0"/>
                    </a:p>
                  </a:txBody>
                  <a:tcPr/>
                </a:tc>
                <a:extLst>
                  <a:ext uri="{0D108BD9-81ED-4DB2-BD59-A6C34878D82A}">
                    <a16:rowId xmlns="" xmlns:a16="http://schemas.microsoft.com/office/drawing/2014/main" val="10000"/>
                  </a:ext>
                </a:extLst>
              </a:tr>
              <a:tr h="370840">
                <a:tc>
                  <a:txBody>
                    <a:bodyPr/>
                    <a:lstStyle/>
                    <a:p>
                      <a:r>
                        <a:rPr lang="tr-TR" dirty="0" smtClean="0"/>
                        <a:t>&amp;&amp;</a:t>
                      </a:r>
                      <a:endParaRPr lang="tr-TR" dirty="0"/>
                    </a:p>
                  </a:txBody>
                  <a:tcPr/>
                </a:tc>
                <a:tc>
                  <a:txBody>
                    <a:bodyPr/>
                    <a:lstStyle/>
                    <a:p>
                      <a:r>
                        <a:rPr lang="tr-TR" dirty="0" smtClean="0"/>
                        <a:t>Kısa devre</a:t>
                      </a:r>
                      <a:r>
                        <a:rPr lang="tr-TR" baseline="0" dirty="0" smtClean="0"/>
                        <a:t> ve</a:t>
                      </a:r>
                      <a:endParaRPr lang="tr-TR" dirty="0"/>
                    </a:p>
                  </a:txBody>
                  <a:tcPr/>
                </a:tc>
                <a:extLst>
                  <a:ext uri="{0D108BD9-81ED-4DB2-BD59-A6C34878D82A}">
                    <a16:rowId xmlns="" xmlns:a16="http://schemas.microsoft.com/office/drawing/2014/main" val="10001"/>
                  </a:ext>
                </a:extLst>
              </a:tr>
              <a:tr h="370840">
                <a:tc>
                  <a:txBody>
                    <a:bodyPr/>
                    <a:lstStyle/>
                    <a:p>
                      <a:r>
                        <a:rPr lang="tr-TR" dirty="0" smtClean="0"/>
                        <a:t>||</a:t>
                      </a:r>
                      <a:endParaRPr lang="tr-TR" dirty="0"/>
                    </a:p>
                  </a:txBody>
                  <a:tcPr/>
                </a:tc>
                <a:tc>
                  <a:txBody>
                    <a:bodyPr/>
                    <a:lstStyle/>
                    <a:p>
                      <a:r>
                        <a:rPr lang="tr-TR" dirty="0" smtClean="0"/>
                        <a:t>Kısa devre veya</a:t>
                      </a:r>
                      <a:endParaRPr lang="tr-TR" dirty="0"/>
                    </a:p>
                  </a:txBody>
                  <a:tcPr/>
                </a:tc>
                <a:extLst>
                  <a:ext uri="{0D108BD9-81ED-4DB2-BD59-A6C34878D82A}">
                    <a16:rowId xmlns="" xmlns:a16="http://schemas.microsoft.com/office/drawing/2014/main" val="10002"/>
                  </a:ext>
                </a:extLst>
              </a:tr>
              <a:tr h="370840">
                <a:tc>
                  <a:txBody>
                    <a:bodyPr/>
                    <a:lstStyle/>
                    <a:p>
                      <a:r>
                        <a:rPr lang="tr-TR" dirty="0" smtClean="0"/>
                        <a:t>&amp;</a:t>
                      </a:r>
                      <a:endParaRPr lang="tr-TR" dirty="0"/>
                    </a:p>
                  </a:txBody>
                  <a:tcPr/>
                </a:tc>
                <a:tc>
                  <a:txBody>
                    <a:bodyPr/>
                    <a:lstStyle/>
                    <a:p>
                      <a:r>
                        <a:rPr lang="tr-TR" dirty="0" smtClean="0"/>
                        <a:t>Uzun devre ve</a:t>
                      </a:r>
                      <a:endParaRPr lang="tr-TR" dirty="0"/>
                    </a:p>
                  </a:txBody>
                  <a:tcPr/>
                </a:tc>
                <a:extLst>
                  <a:ext uri="{0D108BD9-81ED-4DB2-BD59-A6C34878D82A}">
                    <a16:rowId xmlns="" xmlns:a16="http://schemas.microsoft.com/office/drawing/2014/main" val="10003"/>
                  </a:ext>
                </a:extLst>
              </a:tr>
              <a:tr h="370840">
                <a:tc>
                  <a:txBody>
                    <a:bodyPr/>
                    <a:lstStyle/>
                    <a:p>
                      <a:r>
                        <a:rPr lang="tr-TR" dirty="0" smtClean="0"/>
                        <a:t>|</a:t>
                      </a:r>
                      <a:endParaRPr lang="tr-TR" dirty="0"/>
                    </a:p>
                  </a:txBody>
                  <a:tcPr/>
                </a:tc>
                <a:tc>
                  <a:txBody>
                    <a:bodyPr/>
                    <a:lstStyle/>
                    <a:p>
                      <a:r>
                        <a:rPr lang="tr-TR" dirty="0" smtClean="0"/>
                        <a:t>Uzun devre veya</a:t>
                      </a:r>
                      <a:endParaRPr lang="tr-TR" dirty="0"/>
                    </a:p>
                  </a:txBody>
                  <a:tcPr/>
                </a:tc>
                <a:extLst>
                  <a:ext uri="{0D108BD9-81ED-4DB2-BD59-A6C34878D82A}">
                    <a16:rowId xmlns="" xmlns:a16="http://schemas.microsoft.com/office/drawing/2014/main" val="10004"/>
                  </a:ext>
                </a:extLst>
              </a:tr>
              <a:tr h="370840">
                <a:tc>
                  <a:txBody>
                    <a:bodyPr/>
                    <a:lstStyle/>
                    <a:p>
                      <a:r>
                        <a:rPr lang="tr-TR" dirty="0" smtClean="0"/>
                        <a:t>^</a:t>
                      </a:r>
                      <a:endParaRPr lang="tr-TR" dirty="0"/>
                    </a:p>
                  </a:txBody>
                  <a:tcPr/>
                </a:tc>
                <a:tc>
                  <a:txBody>
                    <a:bodyPr/>
                    <a:lstStyle/>
                    <a:p>
                      <a:r>
                        <a:rPr lang="tr-TR" dirty="0" smtClean="0"/>
                        <a:t>Dışarmalı</a:t>
                      </a:r>
                      <a:endParaRPr lang="tr-TR" dirty="0"/>
                    </a:p>
                  </a:txBody>
                  <a:tcPr/>
                </a:tc>
                <a:extLst>
                  <a:ext uri="{0D108BD9-81ED-4DB2-BD59-A6C34878D82A}">
                    <a16:rowId xmlns="" xmlns:a16="http://schemas.microsoft.com/office/drawing/2014/main" val="10005"/>
                  </a:ext>
                </a:extLst>
              </a:tr>
              <a:tr h="370840">
                <a:tc>
                  <a:txBody>
                    <a:bodyPr/>
                    <a:lstStyle/>
                    <a:p>
                      <a:r>
                        <a:rPr lang="tr-TR" dirty="0" smtClean="0"/>
                        <a:t>!</a:t>
                      </a:r>
                      <a:endParaRPr lang="tr-TR" dirty="0"/>
                    </a:p>
                  </a:txBody>
                  <a:tcPr/>
                </a:tc>
                <a:tc>
                  <a:txBody>
                    <a:bodyPr/>
                    <a:lstStyle/>
                    <a:p>
                      <a:r>
                        <a:rPr lang="tr-TR" dirty="0" err="1" smtClean="0"/>
                        <a:t>Değilleme</a:t>
                      </a:r>
                      <a:endParaRPr lang="tr-TR" dirty="0"/>
                    </a:p>
                  </a:txBody>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193090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55712"/>
            <a:ext cx="9601200" cy="1485900"/>
          </a:xfrm>
        </p:spPr>
        <p:txBody>
          <a:bodyPr/>
          <a:lstStyle/>
          <a:p>
            <a:r>
              <a:rPr lang="tr-TR" dirty="0" err="1" smtClean="0"/>
              <a:t>Arduino</a:t>
            </a:r>
            <a:r>
              <a:rPr lang="tr-TR" dirty="0" smtClean="0"/>
              <a:t> ile </a:t>
            </a:r>
            <a:r>
              <a:rPr lang="tr-TR" dirty="0" err="1" smtClean="0"/>
              <a:t>Led</a:t>
            </a:r>
            <a:r>
              <a:rPr lang="tr-TR" dirty="0" smtClean="0"/>
              <a:t> Yakma</a:t>
            </a:r>
            <a:endParaRPr lang="tr-TR" dirty="0"/>
          </a:p>
        </p:txBody>
      </p:sp>
      <p:sp>
        <p:nvSpPr>
          <p:cNvPr id="3" name="Content Placeholder 2"/>
          <p:cNvSpPr>
            <a:spLocks noGrp="1"/>
          </p:cNvSpPr>
          <p:nvPr>
            <p:ph idx="1"/>
          </p:nvPr>
        </p:nvSpPr>
        <p:spPr>
          <a:xfrm>
            <a:off x="1371600" y="1345095"/>
            <a:ext cx="9601200" cy="3581400"/>
          </a:xfrm>
        </p:spPr>
        <p:txBody>
          <a:bodyPr>
            <a:normAutofit/>
          </a:bodyPr>
          <a:lstStyle/>
          <a:p>
            <a:r>
              <a:rPr lang="tr-TR" sz="3200" dirty="0" smtClean="0"/>
              <a:t>Bu uygulamada ihtiyaç duyulan baz şeyler listelenmiştir.</a:t>
            </a:r>
          </a:p>
          <a:p>
            <a:pPr lvl="1"/>
            <a:r>
              <a:rPr lang="tr-TR" sz="3200" dirty="0" err="1" smtClean="0"/>
              <a:t>Arduino</a:t>
            </a:r>
            <a:r>
              <a:rPr lang="tr-TR" sz="3200" dirty="0" smtClean="0"/>
              <a:t> </a:t>
            </a:r>
            <a:r>
              <a:rPr lang="tr-TR" sz="3200" dirty="0" err="1" smtClean="0"/>
              <a:t>Uno</a:t>
            </a:r>
            <a:endParaRPr lang="tr-TR" sz="3200" dirty="0" smtClean="0"/>
          </a:p>
          <a:p>
            <a:pPr lvl="1"/>
            <a:r>
              <a:rPr lang="tr-TR" sz="3200" dirty="0" smtClean="0"/>
              <a:t>1 adet 220 </a:t>
            </a:r>
            <a:r>
              <a:rPr lang="tr-TR" sz="3200" dirty="0" err="1" smtClean="0"/>
              <a:t>Ohm</a:t>
            </a:r>
            <a:r>
              <a:rPr lang="tr-TR" sz="3200" dirty="0" smtClean="0"/>
              <a:t> Direnç</a:t>
            </a:r>
          </a:p>
          <a:p>
            <a:pPr lvl="1"/>
            <a:r>
              <a:rPr lang="tr-TR" sz="3200" dirty="0"/>
              <a:t>1</a:t>
            </a:r>
            <a:r>
              <a:rPr lang="tr-TR" sz="3200" dirty="0" smtClean="0"/>
              <a:t> adet </a:t>
            </a:r>
            <a:r>
              <a:rPr lang="tr-TR" sz="3200" dirty="0" err="1" smtClean="0"/>
              <a:t>Led</a:t>
            </a:r>
            <a:endParaRPr lang="tr-TR" sz="3200" dirty="0" smtClean="0"/>
          </a:p>
        </p:txBody>
      </p:sp>
      <p:pic>
        <p:nvPicPr>
          <p:cNvPr id="4" name="Picture 3"/>
          <p:cNvPicPr>
            <a:picLocks noChangeAspect="1"/>
          </p:cNvPicPr>
          <p:nvPr/>
        </p:nvPicPr>
        <p:blipFill>
          <a:blip r:embed="rId2"/>
          <a:stretch>
            <a:fillRect/>
          </a:stretch>
        </p:blipFill>
        <p:spPr>
          <a:xfrm>
            <a:off x="6633685" y="1966507"/>
            <a:ext cx="5051226" cy="4174877"/>
          </a:xfrm>
          <a:prstGeom prst="rect">
            <a:avLst/>
          </a:prstGeom>
        </p:spPr>
      </p:pic>
    </p:spTree>
    <p:extLst>
      <p:ext uri="{BB962C8B-B14F-4D97-AF65-F5344CB8AC3E}">
        <p14:creationId xmlns:p14="http://schemas.microsoft.com/office/powerpoint/2010/main" val="37166713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95130" y="154954"/>
            <a:ext cx="10813774" cy="6703046"/>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3">
              <a:lnSpc>
                <a:spcPct val="150000"/>
              </a:lnSpc>
            </a:pPr>
            <a:r>
              <a:rPr lang="tr-TR" sz="3200" dirty="0" smtClean="0"/>
              <a:t>Devrede de görüldüğü gibi </a:t>
            </a:r>
            <a:r>
              <a:rPr lang="tr-TR" sz="3200" dirty="0" err="1" smtClean="0"/>
              <a:t>led’imizi</a:t>
            </a:r>
            <a:r>
              <a:rPr lang="tr-TR" sz="3200" dirty="0" smtClean="0"/>
              <a:t> </a:t>
            </a:r>
            <a:r>
              <a:rPr lang="tr-TR" sz="3200" dirty="0" err="1" smtClean="0"/>
              <a:t>arduino’nun</a:t>
            </a:r>
            <a:r>
              <a:rPr lang="tr-TR" sz="3200" dirty="0" smtClean="0"/>
              <a:t> 4 bacağına bağlı, akım sınırlaması yapılabilmesi için de </a:t>
            </a:r>
            <a:r>
              <a:rPr lang="tr-TR" sz="3200" dirty="0" err="1" smtClean="0"/>
              <a:t>led’e</a:t>
            </a:r>
            <a:r>
              <a:rPr lang="tr-TR" sz="3200" dirty="0" smtClean="0"/>
              <a:t> 220 </a:t>
            </a:r>
            <a:r>
              <a:rPr lang="tr-TR" sz="3200" dirty="0" err="1" smtClean="0"/>
              <a:t>ohm’luk</a:t>
            </a:r>
            <a:r>
              <a:rPr lang="tr-TR" sz="3200" dirty="0" smtClean="0"/>
              <a:t> bir direnç seri olarak bağlanmıştır.</a:t>
            </a:r>
          </a:p>
          <a:p>
            <a:pPr lvl="3">
              <a:lnSpc>
                <a:spcPct val="150000"/>
              </a:lnSpc>
            </a:pPr>
            <a:r>
              <a:rPr lang="tr-TR" sz="3200" dirty="0" smtClean="0"/>
              <a:t>Devrede dikkat edilmesi gereken şey eğer analog değer göndermek yani </a:t>
            </a:r>
            <a:r>
              <a:rPr lang="tr-TR" sz="3200" dirty="0" err="1" smtClean="0"/>
              <a:t>led’inizin</a:t>
            </a:r>
            <a:r>
              <a:rPr lang="tr-TR" sz="3200" dirty="0" smtClean="0"/>
              <a:t> parlaklığını kendiniz ayarlamak istiyorsanız PWM özelliği olan </a:t>
            </a:r>
            <a:r>
              <a:rPr lang="tr-TR" sz="3200" dirty="0" err="1" smtClean="0"/>
              <a:t>digital</a:t>
            </a:r>
            <a:r>
              <a:rPr lang="tr-TR" sz="3200" dirty="0" smtClean="0"/>
              <a:t> </a:t>
            </a:r>
            <a:r>
              <a:rPr lang="tr-TR" sz="3200" dirty="0" err="1" smtClean="0"/>
              <a:t>pinleri</a:t>
            </a:r>
            <a:r>
              <a:rPr lang="tr-TR" sz="3200" dirty="0" smtClean="0"/>
              <a:t> kullanılabilir (3,5,6,9,10,11 </a:t>
            </a:r>
            <a:r>
              <a:rPr lang="tr-TR" sz="3200" dirty="0" err="1" smtClean="0"/>
              <a:t>nolu</a:t>
            </a:r>
            <a:r>
              <a:rPr lang="tr-TR" sz="3200" dirty="0" smtClean="0"/>
              <a:t> bacaklar).</a:t>
            </a:r>
          </a:p>
          <a:p>
            <a:pPr lvl="3">
              <a:lnSpc>
                <a:spcPct val="150000"/>
              </a:lnSpc>
            </a:pPr>
            <a:r>
              <a:rPr lang="tr-TR" sz="3200" dirty="0" smtClean="0"/>
              <a:t>Bu devrede </a:t>
            </a:r>
            <a:r>
              <a:rPr lang="tr-TR" sz="3200" dirty="0" err="1" smtClean="0"/>
              <a:t>digital</a:t>
            </a:r>
            <a:r>
              <a:rPr lang="tr-TR" sz="3200" dirty="0" smtClean="0"/>
              <a:t> değer gönderileceği için PWM özelliği olmayan bir </a:t>
            </a:r>
            <a:r>
              <a:rPr lang="tr-TR" sz="3200" dirty="0" err="1" smtClean="0"/>
              <a:t>digital</a:t>
            </a:r>
            <a:r>
              <a:rPr lang="tr-TR" sz="3200" dirty="0" smtClean="0"/>
              <a:t> </a:t>
            </a:r>
            <a:r>
              <a:rPr lang="tr-TR" sz="3200" dirty="0" err="1" smtClean="0"/>
              <a:t>pine</a:t>
            </a:r>
            <a:r>
              <a:rPr lang="tr-TR" sz="3200" dirty="0" smtClean="0"/>
              <a:t> takılmıştır.</a:t>
            </a:r>
          </a:p>
        </p:txBody>
      </p:sp>
    </p:spTree>
    <p:extLst>
      <p:ext uri="{BB962C8B-B14F-4D97-AF65-F5344CB8AC3E}">
        <p14:creationId xmlns:p14="http://schemas.microsoft.com/office/powerpoint/2010/main" val="37460326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77618" y="154954"/>
            <a:ext cx="11542712" cy="615970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3"/>
            <a:r>
              <a:rPr lang="tr-TR" sz="3200" dirty="0" smtClean="0"/>
              <a:t>Yazılması gereken program aşağıdaki gibidir</a:t>
            </a:r>
          </a:p>
          <a:p>
            <a:pPr marL="749808" lvl="4" indent="0">
              <a:buNone/>
            </a:pPr>
            <a:r>
              <a:rPr lang="tr-TR" sz="3200" b="1" dirty="0" err="1"/>
              <a:t>v</a:t>
            </a:r>
            <a:r>
              <a:rPr lang="tr-TR" sz="3200" b="1" dirty="0" err="1" smtClean="0"/>
              <a:t>oid</a:t>
            </a:r>
            <a:r>
              <a:rPr lang="tr-TR" sz="3200" b="1" dirty="0" smtClean="0"/>
              <a:t> </a:t>
            </a:r>
            <a:r>
              <a:rPr lang="tr-TR" sz="3200" b="1" dirty="0" err="1" smtClean="0"/>
              <a:t>setup</a:t>
            </a:r>
            <a:r>
              <a:rPr lang="tr-TR" sz="3200" b="1" dirty="0" smtClean="0"/>
              <a:t>() {</a:t>
            </a:r>
          </a:p>
          <a:p>
            <a:pPr marL="749808" lvl="4" indent="0">
              <a:buNone/>
            </a:pPr>
            <a:r>
              <a:rPr lang="tr-TR" sz="3200" b="1" dirty="0"/>
              <a:t>	</a:t>
            </a:r>
            <a:r>
              <a:rPr lang="tr-TR" sz="3200" b="1" dirty="0" err="1" smtClean="0"/>
              <a:t>pinMode</a:t>
            </a:r>
            <a:r>
              <a:rPr lang="tr-TR" sz="3200" b="1" dirty="0" smtClean="0"/>
              <a:t>(4,OUTPUT);</a:t>
            </a:r>
            <a:endParaRPr lang="tr-TR" sz="3200" b="1" dirty="0"/>
          </a:p>
          <a:p>
            <a:pPr marL="749808" lvl="4" indent="0">
              <a:buNone/>
            </a:pPr>
            <a:r>
              <a:rPr lang="tr-TR" sz="3200" b="1" dirty="0" smtClean="0"/>
              <a:t>	}</a:t>
            </a:r>
          </a:p>
          <a:p>
            <a:pPr marL="749808" lvl="4" indent="0">
              <a:buNone/>
            </a:pPr>
            <a:endParaRPr lang="tr-TR" sz="3200" b="1" dirty="0"/>
          </a:p>
          <a:p>
            <a:pPr marL="749808" lvl="4" indent="0">
              <a:buNone/>
            </a:pPr>
            <a:r>
              <a:rPr lang="tr-TR" sz="3200" b="1" dirty="0" err="1" smtClean="0"/>
              <a:t>void</a:t>
            </a:r>
            <a:r>
              <a:rPr lang="tr-TR" sz="3200" b="1" dirty="0" smtClean="0"/>
              <a:t> </a:t>
            </a:r>
            <a:r>
              <a:rPr lang="tr-TR" sz="3200" b="1" dirty="0" err="1" smtClean="0"/>
              <a:t>loop</a:t>
            </a:r>
            <a:r>
              <a:rPr lang="tr-TR" sz="3200" b="1" dirty="0" smtClean="0"/>
              <a:t>() {</a:t>
            </a:r>
          </a:p>
          <a:p>
            <a:pPr marL="749808" lvl="4" indent="0">
              <a:buNone/>
            </a:pPr>
            <a:r>
              <a:rPr lang="tr-TR" sz="3200" b="1" dirty="0" smtClean="0"/>
              <a:t>	</a:t>
            </a:r>
            <a:r>
              <a:rPr lang="tr-TR" sz="3200" b="1" dirty="0" err="1" smtClean="0"/>
              <a:t>digitalWrite</a:t>
            </a:r>
            <a:r>
              <a:rPr lang="tr-TR" sz="3200" b="1" dirty="0" smtClean="0"/>
              <a:t>(4,HIGH);</a:t>
            </a:r>
          </a:p>
          <a:p>
            <a:pPr marL="749808" lvl="4" indent="0">
              <a:buNone/>
            </a:pPr>
            <a:r>
              <a:rPr lang="tr-TR" sz="3200" b="1" dirty="0" smtClean="0"/>
              <a:t>}</a:t>
            </a:r>
          </a:p>
          <a:p>
            <a:pPr marL="749808" lvl="4" indent="0">
              <a:buNone/>
            </a:pPr>
            <a:endParaRPr lang="tr-TR" sz="3200" dirty="0"/>
          </a:p>
          <a:p>
            <a:pPr marL="749808" lvl="4" indent="0">
              <a:buNone/>
            </a:pPr>
            <a:r>
              <a:rPr lang="tr-TR" sz="3200" dirty="0" err="1" smtClean="0"/>
              <a:t>Void</a:t>
            </a:r>
            <a:r>
              <a:rPr lang="tr-TR" sz="3200" dirty="0" smtClean="0"/>
              <a:t> </a:t>
            </a:r>
            <a:r>
              <a:rPr lang="tr-TR" sz="3200" dirty="0" err="1" smtClean="0"/>
              <a:t>setup</a:t>
            </a:r>
            <a:r>
              <a:rPr lang="tr-TR" sz="3200" dirty="0" smtClean="0"/>
              <a:t> fonksiyonu bir kez, </a:t>
            </a:r>
            <a:r>
              <a:rPr lang="tr-TR" sz="3200" dirty="0" err="1" smtClean="0"/>
              <a:t>void</a:t>
            </a:r>
            <a:r>
              <a:rPr lang="tr-TR" sz="3200" dirty="0" smtClean="0"/>
              <a:t> </a:t>
            </a:r>
            <a:r>
              <a:rPr lang="tr-TR" sz="3200" dirty="0" err="1" smtClean="0"/>
              <a:t>loop</a:t>
            </a:r>
            <a:r>
              <a:rPr lang="tr-TR" sz="3200" dirty="0" smtClean="0"/>
              <a:t> fonksiyonu ise güç kesilinceye kadar çalışır.</a:t>
            </a:r>
          </a:p>
        </p:txBody>
      </p:sp>
    </p:spTree>
    <p:extLst>
      <p:ext uri="{BB962C8B-B14F-4D97-AF65-F5344CB8AC3E}">
        <p14:creationId xmlns:p14="http://schemas.microsoft.com/office/powerpoint/2010/main" val="1868634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77618" y="154954"/>
            <a:ext cx="11542712" cy="615970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3"/>
            <a:endParaRPr lang="tr-TR" sz="3200" dirty="0" smtClean="0"/>
          </a:p>
        </p:txBody>
      </p:sp>
      <p:sp>
        <p:nvSpPr>
          <p:cNvPr id="3" name="Content Placeholder 2"/>
          <p:cNvSpPr txBox="1">
            <a:spLocks/>
          </p:cNvSpPr>
          <p:nvPr/>
        </p:nvSpPr>
        <p:spPr>
          <a:xfrm>
            <a:off x="1021976" y="307354"/>
            <a:ext cx="10712824" cy="615970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3">
              <a:lnSpc>
                <a:spcPct val="100000"/>
              </a:lnSpc>
            </a:pPr>
            <a:r>
              <a:rPr lang="tr-TR" sz="3200" dirty="0" smtClean="0"/>
              <a:t>Program yazarken öncelikle, kullanılacak tüm </a:t>
            </a:r>
            <a:r>
              <a:rPr lang="tr-TR" sz="3200" dirty="0" err="1" smtClean="0"/>
              <a:t>digital</a:t>
            </a:r>
            <a:r>
              <a:rPr lang="tr-TR" sz="3200" dirty="0" smtClean="0"/>
              <a:t> </a:t>
            </a:r>
            <a:r>
              <a:rPr lang="tr-TR" sz="3200" dirty="0" err="1" smtClean="0"/>
              <a:t>pinler</a:t>
            </a:r>
            <a:r>
              <a:rPr lang="tr-TR" sz="3200" dirty="0" smtClean="0"/>
              <a:t> </a:t>
            </a:r>
            <a:r>
              <a:rPr lang="tr-TR" sz="3200" dirty="0" err="1" smtClean="0"/>
              <a:t>output</a:t>
            </a:r>
            <a:r>
              <a:rPr lang="tr-TR" sz="3200" dirty="0" smtClean="0"/>
              <a:t>(çıkış) mu yoksa </a:t>
            </a:r>
            <a:r>
              <a:rPr lang="tr-TR" sz="3200" dirty="0" err="1" smtClean="0"/>
              <a:t>input</a:t>
            </a:r>
            <a:r>
              <a:rPr lang="tr-TR" sz="3200" dirty="0" smtClean="0"/>
              <a:t>(giriş) olarak mı kullanılacak </a:t>
            </a:r>
            <a:r>
              <a:rPr lang="tr-TR" sz="3200" dirty="0" err="1" smtClean="0"/>
              <a:t>void</a:t>
            </a:r>
            <a:r>
              <a:rPr lang="tr-TR" sz="3200" dirty="0" smtClean="0"/>
              <a:t> </a:t>
            </a:r>
            <a:r>
              <a:rPr lang="tr-TR" sz="3200" dirty="0" err="1" smtClean="0"/>
              <a:t>setup</a:t>
            </a:r>
            <a:r>
              <a:rPr lang="tr-TR" sz="3200" dirty="0" smtClean="0"/>
              <a:t> kısmında yazılmalıdır.</a:t>
            </a:r>
          </a:p>
          <a:p>
            <a:pPr lvl="3">
              <a:lnSpc>
                <a:spcPct val="100000"/>
              </a:lnSpc>
            </a:pPr>
            <a:r>
              <a:rPr lang="tr-TR" sz="3200" dirty="0" smtClean="0"/>
              <a:t>Bu devrede </a:t>
            </a:r>
            <a:r>
              <a:rPr lang="tr-TR" sz="3200" dirty="0" err="1" smtClean="0"/>
              <a:t>led’e</a:t>
            </a:r>
            <a:r>
              <a:rPr lang="tr-TR" sz="3200" dirty="0" smtClean="0"/>
              <a:t> güç verilmesi gerektiği için bir çıkış işlemi yapılması gerekmektedir.</a:t>
            </a:r>
          </a:p>
          <a:p>
            <a:pPr lvl="3">
              <a:lnSpc>
                <a:spcPct val="100000"/>
              </a:lnSpc>
            </a:pPr>
            <a:r>
              <a:rPr lang="tr-TR" sz="3200" dirty="0" smtClean="0"/>
              <a:t>Bu işlem için;</a:t>
            </a:r>
          </a:p>
          <a:p>
            <a:pPr marL="749808" lvl="4" indent="0">
              <a:lnSpc>
                <a:spcPct val="100000"/>
              </a:lnSpc>
              <a:buNone/>
            </a:pPr>
            <a:r>
              <a:rPr lang="tr-TR" sz="3200" dirty="0" smtClean="0"/>
              <a:t>     </a:t>
            </a:r>
            <a:r>
              <a:rPr lang="tr-TR" sz="3200" dirty="0" err="1" smtClean="0"/>
              <a:t>pinMode</a:t>
            </a:r>
            <a:r>
              <a:rPr lang="tr-TR" sz="3200" dirty="0" smtClean="0"/>
              <a:t>(4, OUTPUT) yazılması gerekmektedir.</a:t>
            </a:r>
          </a:p>
          <a:p>
            <a:pPr lvl="3">
              <a:lnSpc>
                <a:spcPct val="100000"/>
              </a:lnSpc>
            </a:pPr>
            <a:r>
              <a:rPr lang="tr-TR" sz="3200" dirty="0" err="1" smtClean="0"/>
              <a:t>Loop</a:t>
            </a:r>
            <a:r>
              <a:rPr lang="tr-TR" sz="3200" dirty="0" smtClean="0"/>
              <a:t> döngüsünün içerisine baktığımızda </a:t>
            </a:r>
            <a:r>
              <a:rPr lang="tr-TR" sz="3200" dirty="0" err="1" smtClean="0"/>
              <a:t>digitalWrite</a:t>
            </a:r>
            <a:r>
              <a:rPr lang="tr-TR" sz="3200" dirty="0" smtClean="0"/>
              <a:t>(4,HIGH) komutu ise 4 numaralı </a:t>
            </a:r>
            <a:r>
              <a:rPr lang="tr-TR" sz="3200" dirty="0" err="1" smtClean="0"/>
              <a:t>digital</a:t>
            </a:r>
            <a:r>
              <a:rPr lang="tr-TR" sz="3200" dirty="0" smtClean="0"/>
              <a:t> </a:t>
            </a:r>
            <a:r>
              <a:rPr lang="tr-TR" sz="3200" dirty="0" err="1" smtClean="0"/>
              <a:t>pine</a:t>
            </a:r>
            <a:r>
              <a:rPr lang="tr-TR" sz="3200" dirty="0" smtClean="0"/>
              <a:t> güç vermemizi sağlayan komut.</a:t>
            </a:r>
          </a:p>
        </p:txBody>
      </p:sp>
    </p:spTree>
    <p:extLst>
      <p:ext uri="{BB962C8B-B14F-4D97-AF65-F5344CB8AC3E}">
        <p14:creationId xmlns:p14="http://schemas.microsoft.com/office/powerpoint/2010/main" val="206243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77618" y="154954"/>
            <a:ext cx="11542712" cy="6159707"/>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3"/>
            <a:r>
              <a:rPr lang="tr-TR" sz="3200" dirty="0" err="1" smtClean="0"/>
              <a:t>Led’i</a:t>
            </a:r>
            <a:r>
              <a:rPr lang="tr-TR" sz="3200" dirty="0" smtClean="0"/>
              <a:t> çalıştırdıktan sonra söndürmek için de daha önce yazdığınız programa ek olarak </a:t>
            </a:r>
            <a:r>
              <a:rPr lang="tr-TR" sz="3200" dirty="0" err="1" smtClean="0"/>
              <a:t>loop</a:t>
            </a:r>
            <a:r>
              <a:rPr lang="tr-TR" sz="3200" dirty="0" smtClean="0"/>
              <a:t> </a:t>
            </a:r>
            <a:r>
              <a:rPr lang="tr-TR" sz="3200" dirty="0" err="1" smtClean="0"/>
              <a:t>fonsiyonuna</a:t>
            </a:r>
            <a:r>
              <a:rPr lang="tr-TR" sz="3200" dirty="0" smtClean="0"/>
              <a:t> yazılması gereken komut;</a:t>
            </a:r>
          </a:p>
          <a:p>
            <a:pPr lvl="4"/>
            <a:r>
              <a:rPr lang="tr-TR" sz="3200" dirty="0" err="1" smtClean="0"/>
              <a:t>digitalWrite</a:t>
            </a:r>
            <a:r>
              <a:rPr lang="tr-TR" sz="3200" dirty="0" smtClean="0"/>
              <a:t>(4,LOW);</a:t>
            </a:r>
          </a:p>
          <a:p>
            <a:pPr lvl="4"/>
            <a:r>
              <a:rPr lang="tr-TR" sz="3200" dirty="0" smtClean="0"/>
              <a:t>Bu komut ile programınız;</a:t>
            </a:r>
          </a:p>
          <a:p>
            <a:pPr marL="871400" lvl="5" indent="0">
              <a:buNone/>
            </a:pPr>
            <a:r>
              <a:rPr lang="tr-TR" sz="3200" dirty="0" smtClean="0"/>
              <a:t>	</a:t>
            </a:r>
            <a:r>
              <a:rPr lang="tr-TR" sz="3200" dirty="0" err="1" smtClean="0"/>
              <a:t>void</a:t>
            </a:r>
            <a:r>
              <a:rPr lang="tr-TR" sz="3200" dirty="0" smtClean="0"/>
              <a:t> </a:t>
            </a:r>
            <a:r>
              <a:rPr lang="tr-TR" sz="3200" dirty="0" err="1" smtClean="0"/>
              <a:t>setup</a:t>
            </a:r>
            <a:r>
              <a:rPr lang="tr-TR" sz="3200" dirty="0" smtClean="0"/>
              <a:t>() {</a:t>
            </a:r>
          </a:p>
          <a:p>
            <a:pPr marL="871400" lvl="5" indent="0">
              <a:buNone/>
            </a:pPr>
            <a:r>
              <a:rPr lang="tr-TR" sz="3200" dirty="0"/>
              <a:t>	</a:t>
            </a:r>
            <a:r>
              <a:rPr lang="tr-TR" sz="3200" dirty="0" smtClean="0"/>
              <a:t>	</a:t>
            </a:r>
            <a:r>
              <a:rPr lang="tr-TR" sz="3200" dirty="0" err="1" smtClean="0"/>
              <a:t>pinMode</a:t>
            </a:r>
            <a:r>
              <a:rPr lang="tr-TR" sz="3200" dirty="0" smtClean="0"/>
              <a:t>(4,OUTPUT);</a:t>
            </a:r>
          </a:p>
          <a:p>
            <a:pPr marL="871400" lvl="5" indent="0">
              <a:buNone/>
            </a:pPr>
            <a:r>
              <a:rPr lang="tr-TR" sz="3200" dirty="0" smtClean="0"/>
              <a:t>}</a:t>
            </a:r>
          </a:p>
          <a:p>
            <a:pPr marL="871400" lvl="5" indent="0">
              <a:buNone/>
            </a:pPr>
            <a:endParaRPr lang="tr-TR" sz="3200" dirty="0"/>
          </a:p>
          <a:p>
            <a:pPr marL="871400" lvl="5" indent="0">
              <a:buNone/>
            </a:pPr>
            <a:r>
              <a:rPr lang="tr-TR" sz="3200" dirty="0" err="1" smtClean="0"/>
              <a:t>void</a:t>
            </a:r>
            <a:r>
              <a:rPr lang="tr-TR" sz="3200" dirty="0" smtClean="0"/>
              <a:t> </a:t>
            </a:r>
            <a:r>
              <a:rPr lang="tr-TR" sz="3200" dirty="0" err="1" smtClean="0"/>
              <a:t>loop</a:t>
            </a:r>
            <a:r>
              <a:rPr lang="tr-TR" sz="3200" dirty="0" smtClean="0"/>
              <a:t>() {</a:t>
            </a:r>
          </a:p>
          <a:p>
            <a:pPr marL="871400" lvl="5" indent="0">
              <a:buNone/>
            </a:pPr>
            <a:r>
              <a:rPr lang="tr-TR" sz="3200" dirty="0"/>
              <a:t>	</a:t>
            </a:r>
            <a:r>
              <a:rPr lang="tr-TR" sz="3200" dirty="0" smtClean="0"/>
              <a:t>	</a:t>
            </a:r>
            <a:r>
              <a:rPr lang="tr-TR" sz="3200" dirty="0" err="1" smtClean="0"/>
              <a:t>digitalWrite</a:t>
            </a:r>
            <a:r>
              <a:rPr lang="tr-TR" sz="3200" dirty="0" smtClean="0"/>
              <a:t>(4, HIGH);</a:t>
            </a:r>
          </a:p>
          <a:p>
            <a:pPr marL="871400" lvl="5" indent="0">
              <a:buNone/>
            </a:pPr>
            <a:r>
              <a:rPr lang="tr-TR" sz="3200" dirty="0"/>
              <a:t>	</a:t>
            </a:r>
            <a:r>
              <a:rPr lang="tr-TR" sz="3200" dirty="0" smtClean="0"/>
              <a:t>	</a:t>
            </a:r>
            <a:r>
              <a:rPr lang="tr-TR" sz="3200" dirty="0" err="1" smtClean="0"/>
              <a:t>digitalWrite</a:t>
            </a:r>
            <a:r>
              <a:rPr lang="tr-TR" sz="3200" dirty="0" smtClean="0"/>
              <a:t>(4,LOW);</a:t>
            </a:r>
          </a:p>
          <a:p>
            <a:pPr marL="871400" lvl="5" indent="0">
              <a:buNone/>
            </a:pPr>
            <a:r>
              <a:rPr lang="tr-TR" sz="3200" dirty="0"/>
              <a:t>}</a:t>
            </a:r>
            <a:endParaRPr lang="tr-TR" sz="3200" dirty="0" smtClean="0"/>
          </a:p>
        </p:txBody>
      </p:sp>
    </p:spTree>
    <p:extLst>
      <p:ext uri="{BB962C8B-B14F-4D97-AF65-F5344CB8AC3E}">
        <p14:creationId xmlns:p14="http://schemas.microsoft.com/office/powerpoint/2010/main" val="10736298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77618" y="71718"/>
            <a:ext cx="11742664" cy="671456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3">
              <a:lnSpc>
                <a:spcPct val="100000"/>
              </a:lnSpc>
            </a:pPr>
            <a:r>
              <a:rPr lang="tr-TR" sz="2600" dirty="0" err="1" smtClean="0"/>
              <a:t>digitalWrite</a:t>
            </a:r>
            <a:r>
              <a:rPr lang="tr-TR" sz="2600" dirty="0" smtClean="0"/>
              <a:t>(4,LOW) komutu ile 4 </a:t>
            </a:r>
            <a:r>
              <a:rPr lang="tr-TR" sz="2600" dirty="0" err="1" smtClean="0"/>
              <a:t>nolu</a:t>
            </a:r>
            <a:r>
              <a:rPr lang="tr-TR" sz="2600" dirty="0" smtClean="0"/>
              <a:t> </a:t>
            </a:r>
            <a:r>
              <a:rPr lang="tr-TR" sz="2600" dirty="0" err="1" smtClean="0"/>
              <a:t>pin’den</a:t>
            </a:r>
            <a:r>
              <a:rPr lang="tr-TR" sz="2600" dirty="0" smtClean="0"/>
              <a:t> gücü kestiğiniz için </a:t>
            </a:r>
            <a:r>
              <a:rPr lang="tr-TR" sz="2600" dirty="0" err="1" smtClean="0"/>
              <a:t>led</a:t>
            </a:r>
            <a:r>
              <a:rPr lang="tr-TR" sz="2600" dirty="0" smtClean="0"/>
              <a:t> sönecektir.</a:t>
            </a:r>
          </a:p>
          <a:p>
            <a:pPr lvl="3">
              <a:lnSpc>
                <a:spcPct val="100000"/>
              </a:lnSpc>
            </a:pPr>
            <a:r>
              <a:rPr lang="tr-TR" sz="2600" dirty="0" smtClean="0"/>
              <a:t>Ancak </a:t>
            </a:r>
            <a:r>
              <a:rPr lang="tr-TR" sz="2600" dirty="0" err="1" smtClean="0"/>
              <a:t>Arduino</a:t>
            </a:r>
            <a:r>
              <a:rPr lang="tr-TR" sz="2600" dirty="0" smtClean="0"/>
              <a:t> çok hızlı çalıştığından dolayı insan gözü bu yakma söndürme hızını yakalayamaz. Bunun için yapılması gereken bu yanma ve sönme sürelerini uzatmak</a:t>
            </a:r>
          </a:p>
          <a:p>
            <a:pPr lvl="3">
              <a:lnSpc>
                <a:spcPct val="100000"/>
              </a:lnSpc>
            </a:pPr>
            <a:r>
              <a:rPr lang="tr-TR" sz="2600" dirty="0" smtClean="0"/>
              <a:t>Bunun için;</a:t>
            </a:r>
          </a:p>
          <a:p>
            <a:pPr marL="566928" lvl="3" indent="0">
              <a:lnSpc>
                <a:spcPct val="100000"/>
              </a:lnSpc>
              <a:buNone/>
            </a:pPr>
            <a:r>
              <a:rPr lang="tr-TR" sz="2600" dirty="0" smtClean="0"/>
              <a:t>	</a:t>
            </a:r>
            <a:r>
              <a:rPr lang="tr-TR" sz="2600" dirty="0" err="1" smtClean="0"/>
              <a:t>void</a:t>
            </a:r>
            <a:r>
              <a:rPr lang="tr-TR" sz="2600" dirty="0" smtClean="0"/>
              <a:t> </a:t>
            </a:r>
            <a:r>
              <a:rPr lang="tr-TR" sz="2600" dirty="0" err="1" smtClean="0"/>
              <a:t>setup</a:t>
            </a:r>
            <a:r>
              <a:rPr lang="tr-TR" sz="2600" dirty="0" smtClean="0"/>
              <a:t>() {</a:t>
            </a:r>
          </a:p>
          <a:p>
            <a:pPr marL="566928" lvl="3" indent="0">
              <a:lnSpc>
                <a:spcPct val="100000"/>
              </a:lnSpc>
              <a:buNone/>
            </a:pPr>
            <a:r>
              <a:rPr lang="tr-TR" sz="2600" dirty="0" smtClean="0"/>
              <a:t>		</a:t>
            </a:r>
            <a:r>
              <a:rPr lang="tr-TR" sz="2600" dirty="0" err="1" smtClean="0"/>
              <a:t>pinMode</a:t>
            </a:r>
            <a:r>
              <a:rPr lang="tr-TR" sz="2600" dirty="0" smtClean="0"/>
              <a:t>(4,OUTPUT);</a:t>
            </a:r>
          </a:p>
          <a:p>
            <a:pPr marL="566928" lvl="3" indent="0">
              <a:lnSpc>
                <a:spcPct val="100000"/>
              </a:lnSpc>
              <a:buNone/>
            </a:pPr>
            <a:r>
              <a:rPr lang="tr-TR" sz="2600" dirty="0" smtClean="0"/>
              <a:t>	}</a:t>
            </a:r>
          </a:p>
          <a:p>
            <a:pPr marL="566928" lvl="3" indent="0">
              <a:lnSpc>
                <a:spcPct val="100000"/>
              </a:lnSpc>
              <a:buNone/>
            </a:pPr>
            <a:r>
              <a:rPr lang="tr-TR" sz="2600" dirty="0" smtClean="0"/>
              <a:t>	</a:t>
            </a:r>
            <a:r>
              <a:rPr lang="tr-TR" sz="2600" dirty="0" err="1" smtClean="0"/>
              <a:t>void</a:t>
            </a:r>
            <a:r>
              <a:rPr lang="tr-TR" sz="2600" dirty="0" smtClean="0"/>
              <a:t> </a:t>
            </a:r>
            <a:r>
              <a:rPr lang="tr-TR" sz="2600" dirty="0" err="1" smtClean="0"/>
              <a:t>loop</a:t>
            </a:r>
            <a:r>
              <a:rPr lang="tr-TR" sz="2600" dirty="0" smtClean="0"/>
              <a:t>() {</a:t>
            </a:r>
          </a:p>
          <a:p>
            <a:pPr marL="566928" lvl="3" indent="0">
              <a:lnSpc>
                <a:spcPct val="100000"/>
              </a:lnSpc>
              <a:buNone/>
            </a:pPr>
            <a:r>
              <a:rPr lang="tr-TR" sz="2600" dirty="0" smtClean="0"/>
              <a:t>		</a:t>
            </a:r>
            <a:r>
              <a:rPr lang="tr-TR" sz="2600" dirty="0" err="1" smtClean="0"/>
              <a:t>digitalWrite</a:t>
            </a:r>
            <a:r>
              <a:rPr lang="tr-TR" sz="2600" dirty="0" smtClean="0"/>
              <a:t>(4,HIGH);</a:t>
            </a:r>
          </a:p>
          <a:p>
            <a:pPr marL="566928" lvl="3" indent="0">
              <a:lnSpc>
                <a:spcPct val="100000"/>
              </a:lnSpc>
              <a:buNone/>
            </a:pPr>
            <a:r>
              <a:rPr lang="tr-TR" sz="2600" dirty="0" smtClean="0"/>
              <a:t>		</a:t>
            </a:r>
            <a:r>
              <a:rPr lang="tr-TR" sz="2600" dirty="0" err="1" smtClean="0"/>
              <a:t>delay</a:t>
            </a:r>
            <a:r>
              <a:rPr lang="tr-TR" sz="2600" dirty="0" smtClean="0"/>
              <a:t>(300);</a:t>
            </a:r>
          </a:p>
          <a:p>
            <a:pPr marL="566928" lvl="3" indent="0">
              <a:lnSpc>
                <a:spcPct val="100000"/>
              </a:lnSpc>
              <a:buNone/>
            </a:pPr>
            <a:r>
              <a:rPr lang="tr-TR" sz="2600" dirty="0" smtClean="0"/>
              <a:t>		</a:t>
            </a:r>
            <a:r>
              <a:rPr lang="tr-TR" sz="2600" dirty="0" err="1" smtClean="0"/>
              <a:t>digitalWrite</a:t>
            </a:r>
            <a:r>
              <a:rPr lang="tr-TR" sz="2600" dirty="0" smtClean="0"/>
              <a:t>(4,LOW);</a:t>
            </a:r>
          </a:p>
          <a:p>
            <a:pPr marL="566928" lvl="3" indent="0">
              <a:lnSpc>
                <a:spcPct val="100000"/>
              </a:lnSpc>
              <a:buNone/>
            </a:pPr>
            <a:r>
              <a:rPr lang="tr-TR" sz="2600" dirty="0" smtClean="0"/>
              <a:t>		</a:t>
            </a:r>
            <a:r>
              <a:rPr lang="tr-TR" sz="2600" dirty="0" err="1" smtClean="0"/>
              <a:t>delay</a:t>
            </a:r>
            <a:r>
              <a:rPr lang="tr-TR" sz="2600" dirty="0" smtClean="0"/>
              <a:t>(300);</a:t>
            </a:r>
          </a:p>
          <a:p>
            <a:pPr marL="566928" lvl="3" indent="0">
              <a:lnSpc>
                <a:spcPct val="100000"/>
              </a:lnSpc>
              <a:buNone/>
            </a:pPr>
            <a:r>
              <a:rPr lang="tr-TR" sz="2600" dirty="0" smtClean="0"/>
              <a:t>	}</a:t>
            </a:r>
          </a:p>
        </p:txBody>
      </p:sp>
    </p:spTree>
    <p:extLst>
      <p:ext uri="{BB962C8B-B14F-4D97-AF65-F5344CB8AC3E}">
        <p14:creationId xmlns:p14="http://schemas.microsoft.com/office/powerpoint/2010/main" val="38862186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77618" y="154954"/>
            <a:ext cx="11542712" cy="615970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3"/>
            <a:r>
              <a:rPr lang="tr-TR" sz="3200" dirty="0" smtClean="0"/>
              <a:t>Böylelikle </a:t>
            </a:r>
            <a:r>
              <a:rPr lang="tr-TR" sz="3200" dirty="0" err="1" smtClean="0"/>
              <a:t>led’in</a:t>
            </a:r>
            <a:r>
              <a:rPr lang="tr-TR" sz="3200" dirty="0" smtClean="0"/>
              <a:t> yanma ve sönme durumları izlenebiliyor. </a:t>
            </a:r>
            <a:r>
              <a:rPr lang="tr-TR" sz="3200" dirty="0" err="1" smtClean="0"/>
              <a:t>Burda</a:t>
            </a:r>
            <a:r>
              <a:rPr lang="tr-TR" sz="3200" dirty="0" smtClean="0"/>
              <a:t> </a:t>
            </a:r>
            <a:r>
              <a:rPr lang="tr-TR" sz="3200" dirty="0" err="1" smtClean="0"/>
              <a:t>delay</a:t>
            </a:r>
            <a:r>
              <a:rPr lang="tr-TR" sz="3200" dirty="0" smtClean="0"/>
              <a:t> fonksiyonu ekleyerek bu işlem gerçekleştirildi.</a:t>
            </a:r>
          </a:p>
          <a:p>
            <a:pPr lvl="3"/>
            <a:r>
              <a:rPr lang="tr-TR" sz="3200" dirty="0" err="1" smtClean="0"/>
              <a:t>Delay</a:t>
            </a:r>
            <a:r>
              <a:rPr lang="tr-TR" sz="3200" dirty="0" smtClean="0"/>
              <a:t> fonksiyonu geçici olarak programı durdurmak için </a:t>
            </a:r>
            <a:r>
              <a:rPr lang="tr-TR" sz="3200" dirty="0" err="1" smtClean="0"/>
              <a:t>kullanılanır</a:t>
            </a:r>
            <a:r>
              <a:rPr lang="tr-TR" sz="3200" dirty="0" smtClean="0"/>
              <a:t>. Aldığı parametre cinsi milisaniye tipindedir. Yani </a:t>
            </a:r>
            <a:r>
              <a:rPr lang="tr-TR" sz="3200" dirty="0" err="1" smtClean="0"/>
              <a:t>delay</a:t>
            </a:r>
            <a:r>
              <a:rPr lang="tr-TR" sz="3200" dirty="0" smtClean="0"/>
              <a:t> </a:t>
            </a:r>
            <a:r>
              <a:rPr lang="tr-TR" sz="3200" dirty="0" err="1" smtClean="0"/>
              <a:t>fonsiyonunda</a:t>
            </a:r>
            <a:r>
              <a:rPr lang="tr-TR" sz="3200" dirty="0" smtClean="0"/>
              <a:t> parantez için kaç yazılırsa o kadar milisaniye program duracaktır.</a:t>
            </a:r>
          </a:p>
          <a:p>
            <a:pPr lvl="4"/>
            <a:r>
              <a:rPr lang="tr-TR" sz="3200" dirty="0" smtClean="0"/>
              <a:t>Örnek;</a:t>
            </a:r>
            <a:endParaRPr lang="tr-TR" sz="3200" dirty="0"/>
          </a:p>
          <a:p>
            <a:pPr marL="749808" lvl="4" indent="0">
              <a:buNone/>
            </a:pPr>
            <a:r>
              <a:rPr lang="tr-TR" sz="3200" dirty="0" smtClean="0"/>
              <a:t>			</a:t>
            </a:r>
            <a:r>
              <a:rPr lang="tr-TR" sz="3200" dirty="0" err="1" smtClean="0"/>
              <a:t>delay</a:t>
            </a:r>
            <a:r>
              <a:rPr lang="tr-TR" sz="3200" dirty="0" smtClean="0"/>
              <a:t>(300);  //program 300 milisaniye duracaktır</a:t>
            </a:r>
            <a:endParaRPr lang="tr-TR" sz="3200" dirty="0"/>
          </a:p>
        </p:txBody>
      </p:sp>
    </p:spTree>
    <p:extLst>
      <p:ext uri="{BB962C8B-B14F-4D97-AF65-F5344CB8AC3E}">
        <p14:creationId xmlns:p14="http://schemas.microsoft.com/office/powerpoint/2010/main" val="6168833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2741"/>
            <a:ext cx="9601200" cy="1485900"/>
          </a:xfrm>
        </p:spPr>
        <p:txBody>
          <a:bodyPr/>
          <a:lstStyle/>
          <a:p>
            <a:r>
              <a:rPr lang="tr-TR" dirty="0" smtClean="0"/>
              <a:t>Karar yapıları</a:t>
            </a:r>
            <a:endParaRPr lang="tr-TR" dirty="0"/>
          </a:p>
        </p:txBody>
      </p:sp>
      <p:sp>
        <p:nvSpPr>
          <p:cNvPr id="3" name="Content Placeholder 2"/>
          <p:cNvSpPr>
            <a:spLocks noGrp="1"/>
          </p:cNvSpPr>
          <p:nvPr>
            <p:ph idx="1"/>
          </p:nvPr>
        </p:nvSpPr>
        <p:spPr>
          <a:xfrm>
            <a:off x="1371600" y="842682"/>
            <a:ext cx="9601200" cy="5844988"/>
          </a:xfrm>
        </p:spPr>
        <p:txBody>
          <a:bodyPr>
            <a:noAutofit/>
          </a:bodyPr>
          <a:lstStyle/>
          <a:p>
            <a:r>
              <a:rPr lang="tr-TR" sz="3200" dirty="0" smtClean="0"/>
              <a:t>Program içerisinde karar verme işlemlerini gerçekleştirmek için kullanılan komutlar.</a:t>
            </a:r>
          </a:p>
          <a:p>
            <a:pPr lvl="1">
              <a:lnSpc>
                <a:spcPct val="120000"/>
              </a:lnSpc>
            </a:pPr>
            <a:r>
              <a:rPr lang="tr-TR" sz="3200" dirty="0" smtClean="0"/>
              <a:t>IF : Program içerisinde bir koşulun doğruluğunu kontrol eden komuttur.</a:t>
            </a:r>
            <a:r>
              <a:rPr lang="tr-TR" sz="3200" dirty="0"/>
              <a:t> </a:t>
            </a:r>
            <a:r>
              <a:rPr lang="tr-TR" sz="3200" dirty="0" smtClean="0"/>
              <a:t>Eğer koşul sağlanıyorsa </a:t>
            </a:r>
            <a:r>
              <a:rPr lang="tr-TR" sz="3200" dirty="0" err="1" smtClean="0"/>
              <a:t>if</a:t>
            </a:r>
            <a:r>
              <a:rPr lang="tr-TR" sz="3200" dirty="0" smtClean="0"/>
              <a:t> bloğu içerisinde yer alan kodlar işleme alınır, eğer koşul sağlanmıyorsa bu kez </a:t>
            </a:r>
            <a:r>
              <a:rPr lang="tr-TR" sz="3200" dirty="0" err="1" smtClean="0"/>
              <a:t>if</a:t>
            </a:r>
            <a:r>
              <a:rPr lang="tr-TR" sz="3200" dirty="0" smtClean="0"/>
              <a:t> bloğundan sonra gelen kodlarla devam edilir. Bu komutta koşul parantez içine yazılır.</a:t>
            </a:r>
          </a:p>
        </p:txBody>
      </p:sp>
    </p:spTree>
    <p:extLst>
      <p:ext uri="{BB962C8B-B14F-4D97-AF65-F5344CB8AC3E}">
        <p14:creationId xmlns:p14="http://schemas.microsoft.com/office/powerpoint/2010/main" val="34835780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88259"/>
            <a:ext cx="9601200" cy="6508376"/>
          </a:xfrm>
        </p:spPr>
        <p:txBody>
          <a:bodyPr>
            <a:normAutofit/>
          </a:bodyPr>
          <a:lstStyle/>
          <a:p>
            <a:pPr lvl="2"/>
            <a:r>
              <a:rPr lang="tr-TR" sz="3200" dirty="0"/>
              <a:t>Koşullar:</a:t>
            </a:r>
          </a:p>
          <a:p>
            <a:pPr lvl="3"/>
            <a:r>
              <a:rPr lang="tr-TR" sz="3200" dirty="0"/>
              <a:t>==	</a:t>
            </a:r>
            <a:r>
              <a:rPr lang="tr-TR" sz="3200" dirty="0">
                <a:sym typeface="Wingdings" panose="05000000000000000000" pitchFamily="2" charset="2"/>
              </a:rPr>
              <a:t> iki değerin birbirine eşit olması koşulu</a:t>
            </a:r>
          </a:p>
          <a:p>
            <a:pPr lvl="3"/>
            <a:r>
              <a:rPr lang="tr-TR" sz="3200" dirty="0">
                <a:sym typeface="Wingdings" panose="05000000000000000000" pitchFamily="2" charset="2"/>
              </a:rPr>
              <a:t>!=	 iki değerin birbirine eşit olmaması koşulu</a:t>
            </a:r>
          </a:p>
          <a:p>
            <a:pPr lvl="3"/>
            <a:r>
              <a:rPr lang="tr-TR" sz="3200" dirty="0">
                <a:sym typeface="Wingdings" panose="05000000000000000000" pitchFamily="2" charset="2"/>
              </a:rPr>
              <a:t>&lt;	 soldaki değerin sağdaki değerden küçük olması koşulu</a:t>
            </a:r>
          </a:p>
          <a:p>
            <a:pPr lvl="3"/>
            <a:r>
              <a:rPr lang="tr-TR" sz="3200" dirty="0">
                <a:sym typeface="Wingdings" panose="05000000000000000000" pitchFamily="2" charset="2"/>
              </a:rPr>
              <a:t>&gt;	 soldaki değerin sağdaki değerden büyük olması koşulu</a:t>
            </a:r>
          </a:p>
          <a:p>
            <a:pPr lvl="3"/>
            <a:r>
              <a:rPr lang="tr-TR" sz="3200" dirty="0">
                <a:sym typeface="Wingdings" panose="05000000000000000000" pitchFamily="2" charset="2"/>
              </a:rPr>
              <a:t>&lt;=	 küçük eşit olması koşulu</a:t>
            </a:r>
          </a:p>
          <a:p>
            <a:pPr lvl="3"/>
            <a:r>
              <a:rPr lang="tr-TR" sz="3200" dirty="0">
                <a:sym typeface="Wingdings" panose="05000000000000000000" pitchFamily="2" charset="2"/>
              </a:rPr>
              <a:t>&gt;=	 büyük eşit olması </a:t>
            </a:r>
            <a:r>
              <a:rPr lang="tr-TR" sz="3200" dirty="0" smtClean="0">
                <a:sym typeface="Wingdings" panose="05000000000000000000" pitchFamily="2" charset="2"/>
              </a:rPr>
              <a:t>koşulu</a:t>
            </a:r>
            <a:endParaRPr lang="tr-TR" sz="3200" dirty="0">
              <a:sym typeface="Wingdings" panose="05000000000000000000" pitchFamily="2" charset="2"/>
            </a:endParaRPr>
          </a:p>
        </p:txBody>
      </p:sp>
    </p:spTree>
    <p:extLst>
      <p:ext uri="{BB962C8B-B14F-4D97-AF65-F5344CB8AC3E}">
        <p14:creationId xmlns:p14="http://schemas.microsoft.com/office/powerpoint/2010/main" val="2073768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690282"/>
            <a:ext cx="9601200" cy="6042212"/>
          </a:xfrm>
        </p:spPr>
        <p:txBody>
          <a:bodyPr>
            <a:normAutofit lnSpcReduction="10000"/>
          </a:bodyPr>
          <a:lstStyle/>
          <a:p>
            <a:pPr>
              <a:lnSpc>
                <a:spcPct val="110000"/>
              </a:lnSpc>
            </a:pPr>
            <a:r>
              <a:rPr lang="tr-TR" sz="3200" dirty="0"/>
              <a:t>Kullanılabilecek değişken türleri:</a:t>
            </a:r>
          </a:p>
          <a:p>
            <a:pPr lvl="1">
              <a:lnSpc>
                <a:spcPct val="110000"/>
              </a:lnSpc>
            </a:pPr>
            <a:r>
              <a:rPr lang="tr-TR" sz="3200" dirty="0" err="1"/>
              <a:t>İnt</a:t>
            </a:r>
            <a:endParaRPr lang="tr-TR" sz="3200" dirty="0"/>
          </a:p>
          <a:p>
            <a:pPr lvl="1">
              <a:lnSpc>
                <a:spcPct val="110000"/>
              </a:lnSpc>
            </a:pPr>
            <a:r>
              <a:rPr lang="tr-TR" sz="3200" dirty="0" err="1"/>
              <a:t>Boolean</a:t>
            </a:r>
            <a:endParaRPr lang="tr-TR" sz="3200" dirty="0"/>
          </a:p>
          <a:p>
            <a:pPr lvl="1">
              <a:lnSpc>
                <a:spcPct val="110000"/>
              </a:lnSpc>
            </a:pPr>
            <a:r>
              <a:rPr lang="tr-TR" sz="3200" dirty="0" err="1"/>
              <a:t>Char</a:t>
            </a:r>
            <a:endParaRPr lang="tr-TR" sz="3200" dirty="0"/>
          </a:p>
          <a:p>
            <a:pPr lvl="1">
              <a:lnSpc>
                <a:spcPct val="110000"/>
              </a:lnSpc>
            </a:pPr>
            <a:r>
              <a:rPr lang="tr-TR" sz="3200" dirty="0" err="1"/>
              <a:t>Float</a:t>
            </a:r>
            <a:endParaRPr lang="tr-TR" sz="3200" dirty="0"/>
          </a:p>
          <a:p>
            <a:pPr lvl="1">
              <a:lnSpc>
                <a:spcPct val="110000"/>
              </a:lnSpc>
            </a:pPr>
            <a:r>
              <a:rPr lang="tr-TR" sz="3200" dirty="0" err="1"/>
              <a:t>Double</a:t>
            </a:r>
            <a:endParaRPr lang="tr-TR" sz="3200" dirty="0"/>
          </a:p>
          <a:p>
            <a:pPr marL="0" indent="0">
              <a:lnSpc>
                <a:spcPct val="110000"/>
              </a:lnSpc>
              <a:buNone/>
            </a:pPr>
            <a:r>
              <a:rPr lang="tr-TR" sz="3200" dirty="0"/>
              <a:t>	Örnek:</a:t>
            </a:r>
          </a:p>
          <a:p>
            <a:pPr marL="0" indent="0">
              <a:lnSpc>
                <a:spcPct val="110000"/>
              </a:lnSpc>
              <a:buNone/>
            </a:pPr>
            <a:r>
              <a:rPr lang="tr-TR" sz="3200" dirty="0"/>
              <a:t>		İki tam sayıyı toplama yapmak için üç adet değişkene ihtiyaç vardır.</a:t>
            </a:r>
          </a:p>
          <a:p>
            <a:pPr marL="0" indent="0">
              <a:lnSpc>
                <a:spcPct val="110000"/>
              </a:lnSpc>
              <a:buNone/>
            </a:pPr>
            <a:r>
              <a:rPr lang="tr-TR" sz="3200" dirty="0"/>
              <a:t>		</a:t>
            </a:r>
            <a:r>
              <a:rPr lang="tr-TR" sz="3200" b="1" dirty="0" err="1"/>
              <a:t>int</a:t>
            </a:r>
            <a:r>
              <a:rPr lang="tr-TR" sz="3200" b="1" dirty="0"/>
              <a:t> </a:t>
            </a:r>
            <a:r>
              <a:rPr lang="tr-TR" sz="3200" dirty="0"/>
              <a:t>sayı1, </a:t>
            </a:r>
            <a:r>
              <a:rPr lang="tr-TR" sz="3200" b="1" dirty="0" err="1"/>
              <a:t>int</a:t>
            </a:r>
            <a:r>
              <a:rPr lang="tr-TR" sz="3200" b="1" dirty="0"/>
              <a:t> </a:t>
            </a:r>
            <a:r>
              <a:rPr lang="tr-TR" sz="3200" dirty="0"/>
              <a:t>sayi2 ve </a:t>
            </a:r>
            <a:r>
              <a:rPr lang="tr-TR" sz="3200" b="1" dirty="0" err="1"/>
              <a:t>int</a:t>
            </a:r>
            <a:r>
              <a:rPr lang="tr-TR" sz="3200" dirty="0"/>
              <a:t> toplam</a:t>
            </a:r>
            <a:endParaRPr lang="tr-TR" sz="3200" b="1" dirty="0"/>
          </a:p>
          <a:p>
            <a:endParaRPr lang="tr-TR" dirty="0"/>
          </a:p>
        </p:txBody>
      </p:sp>
    </p:spTree>
    <p:extLst>
      <p:ext uri="{BB962C8B-B14F-4D97-AF65-F5344CB8AC3E}">
        <p14:creationId xmlns:p14="http://schemas.microsoft.com/office/powerpoint/2010/main" val="32968845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599" y="161365"/>
            <a:ext cx="9914965" cy="6624917"/>
          </a:xfrm>
        </p:spPr>
        <p:txBody>
          <a:bodyPr>
            <a:noAutofit/>
          </a:bodyPr>
          <a:lstStyle/>
          <a:p>
            <a:pPr lvl="2"/>
            <a:endParaRPr lang="tr-TR" sz="3200" dirty="0" smtClean="0">
              <a:sym typeface="Wingdings" panose="05000000000000000000" pitchFamily="2" charset="2"/>
            </a:endParaRPr>
          </a:p>
          <a:p>
            <a:pPr lvl="2"/>
            <a:endParaRPr lang="tr-TR" sz="3200" dirty="0">
              <a:sym typeface="Wingdings" panose="05000000000000000000" pitchFamily="2" charset="2"/>
            </a:endParaRPr>
          </a:p>
          <a:p>
            <a:pPr lvl="2"/>
            <a:r>
              <a:rPr lang="tr-TR" sz="3200" dirty="0" err="1" smtClean="0">
                <a:sym typeface="Wingdings" panose="05000000000000000000" pitchFamily="2" charset="2"/>
              </a:rPr>
              <a:t>If</a:t>
            </a:r>
            <a:r>
              <a:rPr lang="tr-TR" sz="3200" dirty="0" smtClean="0">
                <a:sym typeface="Wingdings" panose="05000000000000000000" pitchFamily="2" charset="2"/>
              </a:rPr>
              <a:t> komutu kullanım </a:t>
            </a:r>
            <a:r>
              <a:rPr lang="tr-TR" sz="3200" dirty="0">
                <a:sym typeface="Wingdings" panose="05000000000000000000" pitchFamily="2" charset="2"/>
              </a:rPr>
              <a:t>şekli</a:t>
            </a:r>
          </a:p>
          <a:p>
            <a:pPr marL="1901952" lvl="4" indent="0">
              <a:buNone/>
            </a:pPr>
            <a:r>
              <a:rPr lang="tr-TR" sz="3200" dirty="0" err="1">
                <a:sym typeface="Wingdings" panose="05000000000000000000" pitchFamily="2" charset="2"/>
              </a:rPr>
              <a:t>if</a:t>
            </a:r>
            <a:r>
              <a:rPr lang="tr-TR" sz="3200" dirty="0">
                <a:sym typeface="Wingdings" panose="05000000000000000000" pitchFamily="2" charset="2"/>
              </a:rPr>
              <a:t>(koşul)</a:t>
            </a:r>
          </a:p>
          <a:p>
            <a:pPr marL="1901952" lvl="4" indent="0">
              <a:buNone/>
            </a:pPr>
            <a:r>
              <a:rPr lang="tr-TR" sz="3200" dirty="0">
                <a:sym typeface="Wingdings" panose="05000000000000000000" pitchFamily="2" charset="2"/>
              </a:rPr>
              <a:t>{</a:t>
            </a:r>
          </a:p>
          <a:p>
            <a:pPr marL="1901952" lvl="4" indent="0">
              <a:buNone/>
            </a:pPr>
            <a:r>
              <a:rPr lang="tr-TR" sz="3200" dirty="0">
                <a:sym typeface="Wingdings" panose="05000000000000000000" pitchFamily="2" charset="2"/>
              </a:rPr>
              <a:t>        Koşulun doğru olması durumunda yapılacak işlemler</a:t>
            </a:r>
          </a:p>
          <a:p>
            <a:pPr marL="1901952" lvl="4" indent="0">
              <a:buNone/>
            </a:pPr>
            <a:r>
              <a:rPr lang="tr-TR" sz="3200" dirty="0">
                <a:sym typeface="Wingdings" panose="05000000000000000000" pitchFamily="2" charset="2"/>
              </a:rPr>
              <a:t>}</a:t>
            </a:r>
          </a:p>
          <a:p>
            <a:endParaRPr lang="tr-TR" sz="3200" dirty="0"/>
          </a:p>
        </p:txBody>
      </p:sp>
    </p:spTree>
    <p:extLst>
      <p:ext uri="{BB962C8B-B14F-4D97-AF65-F5344CB8AC3E}">
        <p14:creationId xmlns:p14="http://schemas.microsoft.com/office/powerpoint/2010/main" val="28677200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599" y="71719"/>
            <a:ext cx="10452847" cy="6669740"/>
          </a:xfrm>
        </p:spPr>
        <p:txBody>
          <a:bodyPr>
            <a:noAutofit/>
          </a:bodyPr>
          <a:lstStyle/>
          <a:p>
            <a:pPr lvl="2"/>
            <a:r>
              <a:rPr lang="tr-TR" sz="3200" dirty="0">
                <a:sym typeface="Wingdings" panose="05000000000000000000" pitchFamily="2" charset="2"/>
              </a:rPr>
              <a:t>Örnek:</a:t>
            </a:r>
          </a:p>
          <a:p>
            <a:pPr marL="1444752" lvl="3" indent="0">
              <a:buNone/>
            </a:pPr>
            <a:r>
              <a:rPr lang="tr-TR" sz="3200" dirty="0" err="1">
                <a:sym typeface="Wingdings" panose="05000000000000000000" pitchFamily="2" charset="2"/>
              </a:rPr>
              <a:t>int</a:t>
            </a:r>
            <a:r>
              <a:rPr lang="tr-TR" sz="3200" dirty="0">
                <a:sym typeface="Wingdings" panose="05000000000000000000" pitchFamily="2" charset="2"/>
              </a:rPr>
              <a:t> </a:t>
            </a:r>
            <a:r>
              <a:rPr lang="tr-TR" sz="3200" dirty="0" err="1">
                <a:sym typeface="Wingdings" panose="05000000000000000000" pitchFamily="2" charset="2"/>
              </a:rPr>
              <a:t>hizim</a:t>
            </a:r>
            <a:r>
              <a:rPr lang="tr-TR" sz="3200" dirty="0">
                <a:sym typeface="Wingdings" panose="05000000000000000000" pitchFamily="2" charset="2"/>
              </a:rPr>
              <a:t>=0;</a:t>
            </a:r>
          </a:p>
          <a:p>
            <a:pPr marL="1444752" lvl="3" indent="0">
              <a:buNone/>
            </a:pPr>
            <a:r>
              <a:rPr lang="tr-TR" sz="3200" dirty="0" err="1"/>
              <a:t>int</a:t>
            </a:r>
            <a:r>
              <a:rPr lang="tr-TR" sz="3200" dirty="0"/>
              <a:t> </a:t>
            </a:r>
            <a:r>
              <a:rPr lang="tr-TR" sz="3200" dirty="0" err="1"/>
              <a:t>hizsiniri</a:t>
            </a:r>
            <a:r>
              <a:rPr lang="tr-TR" sz="3200" dirty="0"/>
              <a:t>=80;</a:t>
            </a:r>
          </a:p>
          <a:p>
            <a:pPr marL="1444752" lvl="3" indent="0">
              <a:buNone/>
            </a:pPr>
            <a:r>
              <a:rPr lang="tr-TR" sz="3200" dirty="0" err="1"/>
              <a:t>if</a:t>
            </a:r>
            <a:r>
              <a:rPr lang="tr-TR" sz="3200" dirty="0"/>
              <a:t>(</a:t>
            </a:r>
            <a:r>
              <a:rPr lang="tr-TR" sz="3200" dirty="0" err="1"/>
              <a:t>hizim</a:t>
            </a:r>
            <a:r>
              <a:rPr lang="tr-TR" sz="3200" dirty="0"/>
              <a:t>&lt;</a:t>
            </a:r>
            <a:r>
              <a:rPr lang="tr-TR" sz="3200" dirty="0" err="1"/>
              <a:t>hizsiniri</a:t>
            </a:r>
            <a:r>
              <a:rPr lang="tr-TR" sz="3200" dirty="0"/>
              <a:t>)</a:t>
            </a:r>
          </a:p>
          <a:p>
            <a:pPr marL="1444752" lvl="3" indent="0">
              <a:buNone/>
            </a:pPr>
            <a:r>
              <a:rPr lang="tr-TR" sz="3200" dirty="0"/>
              <a:t>{</a:t>
            </a:r>
          </a:p>
          <a:p>
            <a:pPr marL="1444752" lvl="3" indent="0">
              <a:buNone/>
            </a:pPr>
            <a:r>
              <a:rPr lang="tr-TR" sz="3200" dirty="0"/>
              <a:t>	</a:t>
            </a:r>
            <a:r>
              <a:rPr lang="tr-TR" sz="3200" dirty="0" err="1"/>
              <a:t>hizim</a:t>
            </a:r>
            <a:r>
              <a:rPr lang="tr-TR" sz="3200" dirty="0"/>
              <a:t>++;</a:t>
            </a:r>
          </a:p>
          <a:p>
            <a:pPr marL="1444752" lvl="3" indent="0">
              <a:buNone/>
            </a:pPr>
            <a:r>
              <a:rPr lang="tr-TR" sz="3200" dirty="0"/>
              <a:t>}</a:t>
            </a:r>
          </a:p>
          <a:p>
            <a:pPr marL="1444752" lvl="3" indent="0">
              <a:buNone/>
            </a:pPr>
            <a:r>
              <a:rPr lang="tr-TR" sz="3200" dirty="0"/>
              <a:t>Buradaki basit kodda görüleceği gibi, eğer aracınız hızı hız sınırının altında ise aracınız hızlanmaya devam edecektir. Buna ek olarak eğer trafik polisi olduğunuzu ve ceza kesmek için </a:t>
            </a:r>
            <a:r>
              <a:rPr lang="tr-TR" sz="3200" dirty="0" err="1"/>
              <a:t>Cezakes</a:t>
            </a:r>
            <a:r>
              <a:rPr lang="tr-TR" sz="3200" dirty="0"/>
              <a:t> fonksiyonu da programa eklenebilir</a:t>
            </a:r>
          </a:p>
          <a:p>
            <a:endParaRPr lang="tr-TR" sz="3200" dirty="0"/>
          </a:p>
        </p:txBody>
      </p:sp>
    </p:spTree>
    <p:extLst>
      <p:ext uri="{BB962C8B-B14F-4D97-AF65-F5344CB8AC3E}">
        <p14:creationId xmlns:p14="http://schemas.microsoft.com/office/powerpoint/2010/main" val="1422065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89647"/>
            <a:ext cx="9601200" cy="6669741"/>
          </a:xfrm>
        </p:spPr>
        <p:txBody>
          <a:bodyPr>
            <a:normAutofit/>
          </a:bodyPr>
          <a:lstStyle/>
          <a:p>
            <a:pPr marL="0" indent="0">
              <a:lnSpc>
                <a:spcPct val="100000"/>
              </a:lnSpc>
              <a:spcBef>
                <a:spcPts val="0"/>
              </a:spcBef>
              <a:spcAft>
                <a:spcPts val="0"/>
              </a:spcAft>
              <a:buNone/>
            </a:pPr>
            <a:r>
              <a:rPr lang="tr-TR" sz="3600" dirty="0" err="1" smtClean="0"/>
              <a:t>Cezakes</a:t>
            </a:r>
            <a:r>
              <a:rPr lang="tr-TR" sz="3600" dirty="0" smtClean="0"/>
              <a:t> fonksiyonu eklenmiş program kodu aşağıdaki gibi olur. Buradaki </a:t>
            </a:r>
            <a:r>
              <a:rPr lang="tr-TR" sz="3600" dirty="0" err="1" smtClean="0"/>
              <a:t>fonsiyonda</a:t>
            </a:r>
            <a:r>
              <a:rPr lang="tr-TR" sz="3600" dirty="0" smtClean="0"/>
              <a:t> eğer aracın hızı, hız sınırından büyük ise araç süratli gidiyor demektir ve trafik polisi bu araca ceza kesebilir.</a:t>
            </a:r>
          </a:p>
          <a:p>
            <a:pPr marL="0" indent="0">
              <a:lnSpc>
                <a:spcPct val="100000"/>
              </a:lnSpc>
              <a:spcBef>
                <a:spcPts val="0"/>
              </a:spcBef>
              <a:spcAft>
                <a:spcPts val="0"/>
              </a:spcAft>
              <a:buNone/>
            </a:pPr>
            <a:endParaRPr lang="tr-TR" sz="3600" dirty="0"/>
          </a:p>
          <a:p>
            <a:pPr marL="0" indent="0">
              <a:lnSpc>
                <a:spcPct val="100000"/>
              </a:lnSpc>
              <a:spcBef>
                <a:spcPts val="0"/>
              </a:spcBef>
              <a:spcAft>
                <a:spcPts val="0"/>
              </a:spcAft>
              <a:buNone/>
            </a:pPr>
            <a:r>
              <a:rPr lang="tr-TR" sz="3600" dirty="0" err="1" smtClean="0"/>
              <a:t>if</a:t>
            </a:r>
            <a:r>
              <a:rPr lang="tr-TR" sz="3600" dirty="0" smtClean="0"/>
              <a:t>(</a:t>
            </a:r>
            <a:r>
              <a:rPr lang="tr-TR" sz="3600" dirty="0" err="1" smtClean="0"/>
              <a:t>arachizi</a:t>
            </a:r>
            <a:r>
              <a:rPr lang="tr-TR" sz="3600" dirty="0" smtClean="0"/>
              <a:t>&gt;</a:t>
            </a:r>
            <a:r>
              <a:rPr lang="tr-TR" sz="3600" dirty="0" err="1" smtClean="0"/>
              <a:t>hizsiniri</a:t>
            </a:r>
            <a:r>
              <a:rPr lang="tr-TR" sz="3600" dirty="0" smtClean="0"/>
              <a:t>)</a:t>
            </a:r>
          </a:p>
          <a:p>
            <a:pPr marL="0" indent="0">
              <a:lnSpc>
                <a:spcPct val="100000"/>
              </a:lnSpc>
              <a:spcBef>
                <a:spcPts val="0"/>
              </a:spcBef>
              <a:spcAft>
                <a:spcPts val="0"/>
              </a:spcAft>
              <a:buNone/>
            </a:pPr>
            <a:r>
              <a:rPr lang="tr-TR" sz="3600" dirty="0" smtClean="0"/>
              <a:t>{</a:t>
            </a:r>
          </a:p>
          <a:p>
            <a:pPr marL="0" indent="0">
              <a:lnSpc>
                <a:spcPct val="100000"/>
              </a:lnSpc>
              <a:spcBef>
                <a:spcPts val="0"/>
              </a:spcBef>
              <a:spcAft>
                <a:spcPts val="0"/>
              </a:spcAft>
              <a:buNone/>
            </a:pPr>
            <a:r>
              <a:rPr lang="tr-TR" sz="3600" i="0" dirty="0" smtClean="0"/>
              <a:t>     </a:t>
            </a:r>
            <a:r>
              <a:rPr lang="tr-TR" sz="3600" i="0" dirty="0" err="1" smtClean="0"/>
              <a:t>Cezakes</a:t>
            </a:r>
            <a:r>
              <a:rPr lang="tr-TR" sz="3600" i="0" dirty="0" smtClean="0"/>
              <a:t>();</a:t>
            </a:r>
          </a:p>
          <a:p>
            <a:pPr marL="0" indent="0">
              <a:lnSpc>
                <a:spcPct val="100000"/>
              </a:lnSpc>
              <a:spcBef>
                <a:spcPts val="0"/>
              </a:spcBef>
              <a:spcAft>
                <a:spcPts val="0"/>
              </a:spcAft>
              <a:buNone/>
            </a:pPr>
            <a:r>
              <a:rPr lang="tr-TR" sz="3600" i="0" dirty="0" smtClean="0"/>
              <a:t>}</a:t>
            </a:r>
          </a:p>
          <a:p>
            <a:pPr marL="0" indent="0">
              <a:lnSpc>
                <a:spcPct val="100000"/>
              </a:lnSpc>
              <a:spcBef>
                <a:spcPts val="0"/>
              </a:spcBef>
              <a:spcAft>
                <a:spcPts val="0"/>
              </a:spcAft>
              <a:buNone/>
            </a:pPr>
            <a:endParaRPr lang="tr-TR" sz="3600" dirty="0" smtClean="0"/>
          </a:p>
        </p:txBody>
      </p:sp>
    </p:spTree>
    <p:extLst>
      <p:ext uri="{BB962C8B-B14F-4D97-AF65-F5344CB8AC3E}">
        <p14:creationId xmlns:p14="http://schemas.microsoft.com/office/powerpoint/2010/main" val="4245435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599" y="143435"/>
            <a:ext cx="10452847" cy="6589059"/>
          </a:xfrm>
        </p:spPr>
        <p:txBody>
          <a:bodyPr>
            <a:normAutofit/>
          </a:bodyPr>
          <a:lstStyle/>
          <a:p>
            <a:pPr marL="0" indent="0">
              <a:lnSpc>
                <a:spcPct val="100000"/>
              </a:lnSpc>
              <a:spcBef>
                <a:spcPts val="0"/>
              </a:spcBef>
              <a:spcAft>
                <a:spcPts val="0"/>
              </a:spcAft>
              <a:buNone/>
            </a:pPr>
            <a:r>
              <a:rPr lang="tr-TR" sz="3200" dirty="0"/>
              <a:t>Buraya kadar koşulun sağlanması halinde yapılacaklar gösterildi. Şimdi de eğer koşul sağlanmazsa yapılacakların nasıl olduğunu görelim</a:t>
            </a:r>
          </a:p>
          <a:p>
            <a:pPr marL="0" indent="0">
              <a:lnSpc>
                <a:spcPct val="100000"/>
              </a:lnSpc>
              <a:spcBef>
                <a:spcPts val="0"/>
              </a:spcBef>
              <a:spcAft>
                <a:spcPts val="0"/>
              </a:spcAft>
              <a:buNone/>
            </a:pPr>
            <a:endParaRPr lang="tr-TR" sz="3200" dirty="0" smtClean="0"/>
          </a:p>
          <a:p>
            <a:pPr marL="0" indent="0">
              <a:lnSpc>
                <a:spcPct val="100000"/>
              </a:lnSpc>
              <a:spcBef>
                <a:spcPts val="0"/>
              </a:spcBef>
              <a:spcAft>
                <a:spcPts val="0"/>
              </a:spcAft>
              <a:buNone/>
            </a:pPr>
            <a:r>
              <a:rPr lang="tr-TR" sz="3200" dirty="0" err="1" smtClean="0"/>
              <a:t>if</a:t>
            </a:r>
            <a:r>
              <a:rPr lang="tr-TR" sz="3200" dirty="0" smtClean="0"/>
              <a:t>(koşul</a:t>
            </a:r>
            <a:r>
              <a:rPr lang="tr-TR" sz="3200" dirty="0"/>
              <a:t>)</a:t>
            </a:r>
          </a:p>
          <a:p>
            <a:pPr marL="0" indent="0">
              <a:lnSpc>
                <a:spcPct val="100000"/>
              </a:lnSpc>
              <a:spcBef>
                <a:spcPts val="0"/>
              </a:spcBef>
              <a:spcAft>
                <a:spcPts val="0"/>
              </a:spcAft>
              <a:buNone/>
            </a:pPr>
            <a:r>
              <a:rPr lang="tr-TR" sz="3200" dirty="0"/>
              <a:t>{</a:t>
            </a:r>
          </a:p>
          <a:p>
            <a:pPr marL="0" indent="0">
              <a:lnSpc>
                <a:spcPct val="100000"/>
              </a:lnSpc>
              <a:spcBef>
                <a:spcPts val="0"/>
              </a:spcBef>
              <a:spcAft>
                <a:spcPts val="0"/>
              </a:spcAft>
              <a:buNone/>
            </a:pPr>
            <a:r>
              <a:rPr lang="tr-TR" sz="3200" dirty="0"/>
              <a:t>   koşulun doğru olması durumunda yapılacak işlemler</a:t>
            </a:r>
          </a:p>
          <a:p>
            <a:pPr marL="0" indent="0">
              <a:lnSpc>
                <a:spcPct val="100000"/>
              </a:lnSpc>
              <a:spcBef>
                <a:spcPts val="0"/>
              </a:spcBef>
              <a:spcAft>
                <a:spcPts val="0"/>
              </a:spcAft>
              <a:buNone/>
            </a:pPr>
            <a:r>
              <a:rPr lang="tr-TR" sz="3200" dirty="0"/>
              <a:t>}</a:t>
            </a:r>
          </a:p>
          <a:p>
            <a:pPr marL="0" indent="0">
              <a:lnSpc>
                <a:spcPct val="100000"/>
              </a:lnSpc>
              <a:spcBef>
                <a:spcPts val="0"/>
              </a:spcBef>
              <a:spcAft>
                <a:spcPts val="0"/>
              </a:spcAft>
              <a:buNone/>
            </a:pPr>
            <a:r>
              <a:rPr lang="tr-TR" sz="3200" dirty="0"/>
              <a:t>else</a:t>
            </a:r>
          </a:p>
          <a:p>
            <a:pPr marL="0" indent="0">
              <a:lnSpc>
                <a:spcPct val="100000"/>
              </a:lnSpc>
              <a:spcBef>
                <a:spcPts val="0"/>
              </a:spcBef>
              <a:spcAft>
                <a:spcPts val="0"/>
              </a:spcAft>
              <a:buNone/>
            </a:pPr>
            <a:r>
              <a:rPr lang="tr-TR" sz="3200" dirty="0"/>
              <a:t>{</a:t>
            </a:r>
          </a:p>
          <a:p>
            <a:pPr marL="0" indent="0">
              <a:lnSpc>
                <a:spcPct val="100000"/>
              </a:lnSpc>
              <a:spcBef>
                <a:spcPts val="0"/>
              </a:spcBef>
              <a:spcAft>
                <a:spcPts val="0"/>
              </a:spcAft>
              <a:buNone/>
            </a:pPr>
            <a:r>
              <a:rPr lang="tr-TR" sz="3200" dirty="0"/>
              <a:t>   koşulun yanlış olması durumunda yapılacak işlemler</a:t>
            </a:r>
          </a:p>
          <a:p>
            <a:pPr marL="0" indent="0">
              <a:lnSpc>
                <a:spcPct val="100000"/>
              </a:lnSpc>
              <a:spcBef>
                <a:spcPts val="0"/>
              </a:spcBef>
              <a:spcAft>
                <a:spcPts val="0"/>
              </a:spcAft>
              <a:buNone/>
            </a:pPr>
            <a:r>
              <a:rPr lang="tr-TR" sz="3200" dirty="0"/>
              <a:t>}</a:t>
            </a:r>
          </a:p>
          <a:p>
            <a:pPr marL="0" indent="0">
              <a:lnSpc>
                <a:spcPct val="100000"/>
              </a:lnSpc>
              <a:spcBef>
                <a:spcPts val="0"/>
              </a:spcBef>
              <a:spcAft>
                <a:spcPts val="0"/>
              </a:spcAft>
              <a:buNone/>
            </a:pPr>
            <a:endParaRPr lang="tr-TR" sz="3200" dirty="0"/>
          </a:p>
          <a:p>
            <a:endParaRPr lang="tr-TR" sz="3200" dirty="0"/>
          </a:p>
        </p:txBody>
      </p:sp>
    </p:spTree>
    <p:extLst>
      <p:ext uri="{BB962C8B-B14F-4D97-AF65-F5344CB8AC3E}">
        <p14:creationId xmlns:p14="http://schemas.microsoft.com/office/powerpoint/2010/main" val="2391807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43435"/>
            <a:ext cx="9601200" cy="6499412"/>
          </a:xfrm>
        </p:spPr>
        <p:txBody>
          <a:bodyPr>
            <a:normAutofit/>
          </a:bodyPr>
          <a:lstStyle/>
          <a:p>
            <a:pPr marL="0" indent="0">
              <a:lnSpc>
                <a:spcPct val="100000"/>
              </a:lnSpc>
              <a:spcBef>
                <a:spcPts val="0"/>
              </a:spcBef>
              <a:spcAft>
                <a:spcPts val="0"/>
              </a:spcAft>
              <a:buNone/>
            </a:pPr>
            <a:r>
              <a:rPr lang="tr-TR" sz="3200" dirty="0"/>
              <a:t>Buna da bir örnek verecek olursak</a:t>
            </a:r>
          </a:p>
          <a:p>
            <a:pPr marL="0" indent="0">
              <a:lnSpc>
                <a:spcPct val="100000"/>
              </a:lnSpc>
              <a:spcBef>
                <a:spcPts val="0"/>
              </a:spcBef>
              <a:spcAft>
                <a:spcPts val="0"/>
              </a:spcAft>
              <a:buNone/>
            </a:pPr>
            <a:r>
              <a:rPr lang="tr-TR" sz="3200" dirty="0" err="1"/>
              <a:t>int</a:t>
            </a:r>
            <a:r>
              <a:rPr lang="tr-TR" sz="3200" dirty="0"/>
              <a:t> </a:t>
            </a:r>
            <a:r>
              <a:rPr lang="tr-TR" sz="3200" dirty="0" err="1"/>
              <a:t>hizim</a:t>
            </a:r>
            <a:r>
              <a:rPr lang="tr-TR" sz="3200" dirty="0"/>
              <a:t>=0</a:t>
            </a:r>
          </a:p>
          <a:p>
            <a:pPr marL="0" indent="0">
              <a:lnSpc>
                <a:spcPct val="100000"/>
              </a:lnSpc>
              <a:spcBef>
                <a:spcPts val="0"/>
              </a:spcBef>
              <a:spcAft>
                <a:spcPts val="0"/>
              </a:spcAft>
              <a:buNone/>
            </a:pPr>
            <a:r>
              <a:rPr lang="tr-TR" sz="3200" dirty="0" err="1"/>
              <a:t>int</a:t>
            </a:r>
            <a:r>
              <a:rPr lang="tr-TR" sz="3200" dirty="0"/>
              <a:t> </a:t>
            </a:r>
            <a:r>
              <a:rPr lang="tr-TR" sz="3200" dirty="0" err="1"/>
              <a:t>hizsiniri</a:t>
            </a:r>
            <a:r>
              <a:rPr lang="tr-TR" sz="3200" dirty="0"/>
              <a:t>=80;</a:t>
            </a:r>
          </a:p>
          <a:p>
            <a:pPr marL="0" indent="0">
              <a:lnSpc>
                <a:spcPct val="100000"/>
              </a:lnSpc>
              <a:spcBef>
                <a:spcPts val="0"/>
              </a:spcBef>
              <a:spcAft>
                <a:spcPts val="0"/>
              </a:spcAft>
              <a:buNone/>
            </a:pPr>
            <a:r>
              <a:rPr lang="tr-TR" sz="3200" dirty="0" err="1"/>
              <a:t>if</a:t>
            </a:r>
            <a:r>
              <a:rPr lang="tr-TR" sz="3200" dirty="0"/>
              <a:t>(</a:t>
            </a:r>
            <a:r>
              <a:rPr lang="tr-TR" sz="3200" dirty="0" err="1"/>
              <a:t>hizim</a:t>
            </a:r>
            <a:r>
              <a:rPr lang="tr-TR" sz="3200" dirty="0"/>
              <a:t>!=</a:t>
            </a:r>
            <a:r>
              <a:rPr lang="tr-TR" sz="3200" dirty="0" err="1"/>
              <a:t>hizsiniri</a:t>
            </a:r>
            <a:r>
              <a:rPr lang="tr-TR" sz="3200" dirty="0"/>
              <a:t>)</a:t>
            </a:r>
          </a:p>
          <a:p>
            <a:pPr marL="0" indent="0">
              <a:lnSpc>
                <a:spcPct val="100000"/>
              </a:lnSpc>
              <a:spcBef>
                <a:spcPts val="0"/>
              </a:spcBef>
              <a:spcAft>
                <a:spcPts val="0"/>
              </a:spcAft>
              <a:buNone/>
            </a:pPr>
            <a:r>
              <a:rPr lang="tr-TR" sz="3200" dirty="0"/>
              <a:t>{</a:t>
            </a:r>
          </a:p>
          <a:p>
            <a:pPr marL="0" indent="0">
              <a:lnSpc>
                <a:spcPct val="100000"/>
              </a:lnSpc>
              <a:spcBef>
                <a:spcPts val="0"/>
              </a:spcBef>
              <a:spcAft>
                <a:spcPts val="0"/>
              </a:spcAft>
              <a:buNone/>
            </a:pPr>
            <a:r>
              <a:rPr lang="tr-TR" sz="3200" dirty="0"/>
              <a:t>   </a:t>
            </a:r>
            <a:r>
              <a:rPr lang="tr-TR" sz="3200" dirty="0" err="1"/>
              <a:t>hizim</a:t>
            </a:r>
            <a:r>
              <a:rPr lang="tr-TR" sz="3200" dirty="0"/>
              <a:t>++;</a:t>
            </a:r>
          </a:p>
          <a:p>
            <a:pPr marL="0" indent="0">
              <a:lnSpc>
                <a:spcPct val="100000"/>
              </a:lnSpc>
              <a:spcBef>
                <a:spcPts val="0"/>
              </a:spcBef>
              <a:spcAft>
                <a:spcPts val="0"/>
              </a:spcAft>
              <a:buNone/>
            </a:pPr>
            <a:r>
              <a:rPr lang="tr-TR" sz="3200" dirty="0"/>
              <a:t>}</a:t>
            </a:r>
          </a:p>
          <a:p>
            <a:pPr marL="0" indent="0">
              <a:lnSpc>
                <a:spcPct val="100000"/>
              </a:lnSpc>
              <a:spcBef>
                <a:spcPts val="0"/>
              </a:spcBef>
              <a:spcAft>
                <a:spcPts val="0"/>
              </a:spcAft>
              <a:buNone/>
            </a:pPr>
            <a:r>
              <a:rPr lang="tr-TR" sz="3200" dirty="0"/>
              <a:t>else</a:t>
            </a:r>
          </a:p>
          <a:p>
            <a:pPr marL="0" indent="0">
              <a:lnSpc>
                <a:spcPct val="100000"/>
              </a:lnSpc>
              <a:spcBef>
                <a:spcPts val="0"/>
              </a:spcBef>
              <a:spcAft>
                <a:spcPts val="0"/>
              </a:spcAft>
              <a:buNone/>
            </a:pPr>
            <a:r>
              <a:rPr lang="tr-TR" sz="3200" dirty="0"/>
              <a:t>{</a:t>
            </a:r>
          </a:p>
          <a:p>
            <a:pPr marL="0" indent="0">
              <a:lnSpc>
                <a:spcPct val="100000"/>
              </a:lnSpc>
              <a:spcBef>
                <a:spcPts val="0"/>
              </a:spcBef>
              <a:spcAft>
                <a:spcPts val="0"/>
              </a:spcAft>
              <a:buNone/>
            </a:pPr>
            <a:r>
              <a:rPr lang="tr-TR" sz="3200" dirty="0"/>
              <a:t>   </a:t>
            </a:r>
            <a:r>
              <a:rPr lang="tr-TR" sz="3200" dirty="0" err="1"/>
              <a:t>hizim</a:t>
            </a:r>
            <a:r>
              <a:rPr lang="tr-TR" sz="3200" dirty="0"/>
              <a:t>--;</a:t>
            </a:r>
          </a:p>
          <a:p>
            <a:pPr marL="0" indent="0">
              <a:lnSpc>
                <a:spcPct val="100000"/>
              </a:lnSpc>
              <a:spcBef>
                <a:spcPts val="0"/>
              </a:spcBef>
              <a:spcAft>
                <a:spcPts val="0"/>
              </a:spcAft>
              <a:buNone/>
            </a:pPr>
            <a:r>
              <a:rPr lang="tr-TR" sz="3200" dirty="0" smtClean="0"/>
              <a:t>}</a:t>
            </a:r>
            <a:endParaRPr lang="tr-TR" sz="3200" dirty="0"/>
          </a:p>
        </p:txBody>
      </p:sp>
    </p:spTree>
    <p:extLst>
      <p:ext uri="{BB962C8B-B14F-4D97-AF65-F5344CB8AC3E}">
        <p14:creationId xmlns:p14="http://schemas.microsoft.com/office/powerpoint/2010/main" val="34603029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07576"/>
            <a:ext cx="9601200" cy="6678706"/>
          </a:xfrm>
        </p:spPr>
        <p:txBody>
          <a:bodyPr>
            <a:normAutofit/>
          </a:bodyPr>
          <a:lstStyle/>
          <a:p>
            <a:r>
              <a:rPr lang="tr-TR" sz="3200" dirty="0" smtClean="0"/>
              <a:t>Switch-</a:t>
            </a:r>
            <a:r>
              <a:rPr lang="tr-TR" sz="3200" dirty="0" err="1" smtClean="0"/>
              <a:t>case</a:t>
            </a:r>
            <a:endParaRPr lang="tr-TR" sz="3200" dirty="0" smtClean="0"/>
          </a:p>
          <a:p>
            <a:pPr lvl="1">
              <a:lnSpc>
                <a:spcPct val="120000"/>
              </a:lnSpc>
            </a:pPr>
            <a:r>
              <a:rPr lang="tr-TR" sz="3200" dirty="0" smtClean="0"/>
              <a:t>Diğer bir karar verme komutumuz, </a:t>
            </a:r>
            <a:r>
              <a:rPr lang="tr-TR" sz="3200" dirty="0" err="1" smtClean="0"/>
              <a:t>if’den</a:t>
            </a:r>
            <a:r>
              <a:rPr lang="tr-TR" sz="3200" dirty="0" smtClean="0"/>
              <a:t> farklı olarak değişken türünün ne olduğuna bakmaksızın, değişkenin içeriğine göre hareket eden bir karar verme komutudur. Değişken parantez içine yazılıyor. Fakat bu kez herhangi bir koşul yazılmıyor. Case kısmında, eğer değişken içerisindeki değer yazılan </a:t>
            </a:r>
            <a:r>
              <a:rPr lang="tr-TR" sz="3200" dirty="0" err="1" smtClean="0"/>
              <a:t>case</a:t>
            </a:r>
            <a:r>
              <a:rPr lang="tr-TR" sz="3200" dirty="0" smtClean="0"/>
              <a:t> bloklarından herhangi birinde ise o </a:t>
            </a:r>
            <a:r>
              <a:rPr lang="tr-TR" sz="3200" dirty="0" err="1" smtClean="0"/>
              <a:t>case</a:t>
            </a:r>
            <a:r>
              <a:rPr lang="tr-TR" sz="3200" dirty="0" smtClean="0"/>
              <a:t> bloğundaki kod işletilip diğer </a:t>
            </a:r>
            <a:r>
              <a:rPr lang="tr-TR" sz="3200" dirty="0" err="1" smtClean="0"/>
              <a:t>case</a:t>
            </a:r>
            <a:r>
              <a:rPr lang="tr-TR" sz="3200" dirty="0" smtClean="0"/>
              <a:t> blokları atlanarak program kaldığı yerden devam eder.</a:t>
            </a:r>
          </a:p>
        </p:txBody>
      </p:sp>
    </p:spTree>
    <p:extLst>
      <p:ext uri="{BB962C8B-B14F-4D97-AF65-F5344CB8AC3E}">
        <p14:creationId xmlns:p14="http://schemas.microsoft.com/office/powerpoint/2010/main" val="3371906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86871"/>
            <a:ext cx="9601200" cy="6454588"/>
          </a:xfrm>
        </p:spPr>
        <p:txBody>
          <a:bodyPr>
            <a:noAutofit/>
          </a:bodyPr>
          <a:lstStyle/>
          <a:p>
            <a:pPr lvl="1">
              <a:lnSpc>
                <a:spcPct val="100000"/>
              </a:lnSpc>
            </a:pPr>
            <a:r>
              <a:rPr lang="tr-TR" sz="2400" dirty="0"/>
              <a:t>Örnek</a:t>
            </a:r>
            <a:r>
              <a:rPr lang="tr-TR" sz="2200" dirty="0"/>
              <a:t>:</a:t>
            </a:r>
          </a:p>
          <a:p>
            <a:pPr marL="987552" lvl="2" indent="0">
              <a:lnSpc>
                <a:spcPct val="100000"/>
              </a:lnSpc>
              <a:spcBef>
                <a:spcPts val="0"/>
              </a:spcBef>
              <a:spcAft>
                <a:spcPts val="0"/>
              </a:spcAft>
              <a:buNone/>
            </a:pPr>
            <a:r>
              <a:rPr lang="tr-TR" sz="2200" dirty="0"/>
              <a:t>	</a:t>
            </a:r>
            <a:r>
              <a:rPr lang="tr-TR" sz="2400" dirty="0" err="1"/>
              <a:t>int</a:t>
            </a:r>
            <a:r>
              <a:rPr lang="tr-TR" sz="2400" dirty="0"/>
              <a:t> </a:t>
            </a:r>
            <a:r>
              <a:rPr lang="tr-TR" sz="2400" dirty="0" err="1"/>
              <a:t>degisken</a:t>
            </a:r>
            <a:r>
              <a:rPr lang="tr-TR" sz="2400" dirty="0"/>
              <a:t>;</a:t>
            </a:r>
          </a:p>
          <a:p>
            <a:pPr marL="987552" lvl="2" indent="0">
              <a:lnSpc>
                <a:spcPct val="100000"/>
              </a:lnSpc>
              <a:spcBef>
                <a:spcPts val="0"/>
              </a:spcBef>
              <a:spcAft>
                <a:spcPts val="0"/>
              </a:spcAft>
              <a:buNone/>
            </a:pPr>
            <a:r>
              <a:rPr lang="tr-TR" sz="2400" dirty="0"/>
              <a:t>	</a:t>
            </a:r>
            <a:r>
              <a:rPr lang="tr-TR" sz="2400" dirty="0" err="1"/>
              <a:t>switch</a:t>
            </a:r>
            <a:r>
              <a:rPr lang="tr-TR" sz="2400" dirty="0"/>
              <a:t> (</a:t>
            </a:r>
            <a:r>
              <a:rPr lang="tr-TR" sz="2400" dirty="0" err="1"/>
              <a:t>degisken</a:t>
            </a:r>
            <a:r>
              <a:rPr lang="tr-TR" sz="2400" dirty="0"/>
              <a:t>)</a:t>
            </a:r>
          </a:p>
          <a:p>
            <a:pPr marL="987552" lvl="2" indent="0">
              <a:lnSpc>
                <a:spcPct val="100000"/>
              </a:lnSpc>
              <a:spcBef>
                <a:spcPts val="0"/>
              </a:spcBef>
              <a:spcAft>
                <a:spcPts val="0"/>
              </a:spcAft>
              <a:buNone/>
            </a:pPr>
            <a:r>
              <a:rPr lang="tr-TR" sz="2400" dirty="0"/>
              <a:t>	{</a:t>
            </a:r>
          </a:p>
          <a:p>
            <a:pPr marL="987552" lvl="2" indent="0">
              <a:lnSpc>
                <a:spcPct val="100000"/>
              </a:lnSpc>
              <a:spcBef>
                <a:spcPts val="0"/>
              </a:spcBef>
              <a:spcAft>
                <a:spcPts val="0"/>
              </a:spcAft>
              <a:buNone/>
            </a:pPr>
            <a:r>
              <a:rPr lang="tr-TR" sz="2400" dirty="0"/>
              <a:t>		</a:t>
            </a:r>
            <a:r>
              <a:rPr lang="tr-TR" sz="2400" dirty="0" err="1"/>
              <a:t>case</a:t>
            </a:r>
            <a:r>
              <a:rPr lang="tr-TR" sz="2400" dirty="0"/>
              <a:t> 1:</a:t>
            </a:r>
          </a:p>
          <a:p>
            <a:pPr marL="987552" lvl="2" indent="0">
              <a:lnSpc>
                <a:spcPct val="100000"/>
              </a:lnSpc>
              <a:spcBef>
                <a:spcPts val="0"/>
              </a:spcBef>
              <a:spcAft>
                <a:spcPts val="0"/>
              </a:spcAft>
              <a:buNone/>
            </a:pPr>
            <a:r>
              <a:rPr lang="tr-TR" sz="2400" dirty="0"/>
              <a:t>			</a:t>
            </a:r>
            <a:r>
              <a:rPr lang="tr-TR" sz="2400" dirty="0" err="1"/>
              <a:t>CizgiIzleyen</a:t>
            </a:r>
            <a:r>
              <a:rPr lang="tr-TR" sz="2400" dirty="0"/>
              <a:t>();</a:t>
            </a:r>
          </a:p>
          <a:p>
            <a:pPr marL="987552" lvl="2" indent="0">
              <a:lnSpc>
                <a:spcPct val="100000"/>
              </a:lnSpc>
              <a:spcBef>
                <a:spcPts val="0"/>
              </a:spcBef>
              <a:spcAft>
                <a:spcPts val="0"/>
              </a:spcAft>
              <a:buNone/>
            </a:pPr>
            <a:r>
              <a:rPr lang="tr-TR" sz="2400" dirty="0"/>
              <a:t>			break;</a:t>
            </a:r>
          </a:p>
          <a:p>
            <a:pPr marL="987552" lvl="2" indent="0">
              <a:lnSpc>
                <a:spcPct val="100000"/>
              </a:lnSpc>
              <a:spcBef>
                <a:spcPts val="0"/>
              </a:spcBef>
              <a:spcAft>
                <a:spcPts val="0"/>
              </a:spcAft>
              <a:buNone/>
            </a:pPr>
            <a:r>
              <a:rPr lang="tr-TR" sz="2400" dirty="0"/>
              <a:t>		</a:t>
            </a:r>
            <a:r>
              <a:rPr lang="tr-TR" sz="2400" dirty="0" err="1"/>
              <a:t>case</a:t>
            </a:r>
            <a:r>
              <a:rPr lang="tr-TR" sz="2400" dirty="0"/>
              <a:t> 2:</a:t>
            </a:r>
          </a:p>
          <a:p>
            <a:pPr marL="987552" lvl="2" indent="0">
              <a:lnSpc>
                <a:spcPct val="100000"/>
              </a:lnSpc>
              <a:spcBef>
                <a:spcPts val="0"/>
              </a:spcBef>
              <a:spcAft>
                <a:spcPts val="0"/>
              </a:spcAft>
              <a:buNone/>
            </a:pPr>
            <a:r>
              <a:rPr lang="tr-TR" sz="2400" dirty="0"/>
              <a:t>			</a:t>
            </a:r>
            <a:r>
              <a:rPr lang="tr-TR" sz="2400" dirty="0" err="1"/>
              <a:t>EngeldenKacan</a:t>
            </a:r>
            <a:r>
              <a:rPr lang="tr-TR" sz="2400" dirty="0"/>
              <a:t>();</a:t>
            </a:r>
          </a:p>
          <a:p>
            <a:pPr marL="987552" lvl="2" indent="0">
              <a:lnSpc>
                <a:spcPct val="100000"/>
              </a:lnSpc>
              <a:spcBef>
                <a:spcPts val="0"/>
              </a:spcBef>
              <a:spcAft>
                <a:spcPts val="0"/>
              </a:spcAft>
              <a:buNone/>
            </a:pPr>
            <a:r>
              <a:rPr lang="tr-TR" sz="2400" dirty="0"/>
              <a:t>			break;</a:t>
            </a:r>
          </a:p>
          <a:p>
            <a:pPr marL="987552" lvl="2" indent="0">
              <a:lnSpc>
                <a:spcPct val="100000"/>
              </a:lnSpc>
              <a:spcBef>
                <a:spcPts val="0"/>
              </a:spcBef>
              <a:spcAft>
                <a:spcPts val="0"/>
              </a:spcAft>
              <a:buNone/>
            </a:pPr>
            <a:r>
              <a:rPr lang="tr-TR" sz="2400" dirty="0"/>
              <a:t>		</a:t>
            </a:r>
            <a:r>
              <a:rPr lang="tr-TR" sz="2400" dirty="0" err="1"/>
              <a:t>case</a:t>
            </a:r>
            <a:r>
              <a:rPr lang="tr-TR" sz="2400" dirty="0"/>
              <a:t> 3:</a:t>
            </a:r>
          </a:p>
          <a:p>
            <a:pPr marL="987552" lvl="2" indent="0">
              <a:lnSpc>
                <a:spcPct val="100000"/>
              </a:lnSpc>
              <a:spcBef>
                <a:spcPts val="0"/>
              </a:spcBef>
              <a:spcAft>
                <a:spcPts val="0"/>
              </a:spcAft>
              <a:buNone/>
            </a:pPr>
            <a:r>
              <a:rPr lang="tr-TR" sz="2400" dirty="0"/>
              <a:t>			</a:t>
            </a:r>
            <a:r>
              <a:rPr lang="tr-TR" sz="2400" dirty="0" err="1"/>
              <a:t>YanginSonduren</a:t>
            </a:r>
            <a:r>
              <a:rPr lang="tr-TR" sz="2400" dirty="0"/>
              <a:t>();</a:t>
            </a:r>
          </a:p>
          <a:p>
            <a:pPr marL="987552" lvl="2" indent="0">
              <a:lnSpc>
                <a:spcPct val="100000"/>
              </a:lnSpc>
              <a:spcBef>
                <a:spcPts val="0"/>
              </a:spcBef>
              <a:spcAft>
                <a:spcPts val="0"/>
              </a:spcAft>
              <a:buNone/>
            </a:pPr>
            <a:r>
              <a:rPr lang="tr-TR" sz="2400" dirty="0"/>
              <a:t>			break;</a:t>
            </a:r>
          </a:p>
          <a:p>
            <a:pPr marL="987552" lvl="2" indent="0">
              <a:lnSpc>
                <a:spcPct val="100000"/>
              </a:lnSpc>
              <a:spcBef>
                <a:spcPts val="0"/>
              </a:spcBef>
              <a:spcAft>
                <a:spcPts val="0"/>
              </a:spcAft>
              <a:buNone/>
            </a:pPr>
            <a:r>
              <a:rPr lang="tr-TR" sz="2400" dirty="0"/>
              <a:t>		</a:t>
            </a:r>
            <a:r>
              <a:rPr lang="tr-TR" sz="2400" dirty="0" err="1"/>
              <a:t>default</a:t>
            </a:r>
            <a:r>
              <a:rPr lang="tr-TR" sz="2400" dirty="0"/>
              <a:t>:</a:t>
            </a:r>
          </a:p>
          <a:p>
            <a:pPr marL="987552" lvl="2" indent="0">
              <a:lnSpc>
                <a:spcPct val="100000"/>
              </a:lnSpc>
              <a:spcBef>
                <a:spcPts val="0"/>
              </a:spcBef>
              <a:spcAft>
                <a:spcPts val="0"/>
              </a:spcAft>
              <a:buNone/>
            </a:pPr>
            <a:r>
              <a:rPr lang="tr-TR" sz="2400" dirty="0"/>
              <a:t>			</a:t>
            </a:r>
            <a:r>
              <a:rPr lang="tr-TR" sz="2400" dirty="0" err="1"/>
              <a:t>MerdivenCikan</a:t>
            </a:r>
            <a:r>
              <a:rPr lang="tr-TR" sz="2400" dirty="0"/>
              <a:t>();</a:t>
            </a:r>
          </a:p>
          <a:p>
            <a:pPr marL="987552" lvl="2" indent="0">
              <a:lnSpc>
                <a:spcPct val="100000"/>
              </a:lnSpc>
              <a:spcBef>
                <a:spcPts val="0"/>
              </a:spcBef>
              <a:spcAft>
                <a:spcPts val="0"/>
              </a:spcAft>
              <a:buNone/>
            </a:pPr>
            <a:r>
              <a:rPr lang="tr-TR" sz="2400" dirty="0"/>
              <a:t>			break;</a:t>
            </a:r>
          </a:p>
          <a:p>
            <a:pPr marL="987552" lvl="2" indent="0">
              <a:lnSpc>
                <a:spcPct val="100000"/>
              </a:lnSpc>
              <a:spcBef>
                <a:spcPts val="0"/>
              </a:spcBef>
              <a:spcAft>
                <a:spcPts val="0"/>
              </a:spcAft>
              <a:buNone/>
            </a:pPr>
            <a:r>
              <a:rPr lang="tr-TR" sz="2400" dirty="0"/>
              <a:t>	}</a:t>
            </a:r>
          </a:p>
          <a:p>
            <a:pPr>
              <a:lnSpc>
                <a:spcPct val="100000"/>
              </a:lnSpc>
            </a:pPr>
            <a:endParaRPr lang="tr-TR" sz="2200" dirty="0"/>
          </a:p>
        </p:txBody>
      </p:sp>
    </p:spTree>
    <p:extLst>
      <p:ext uri="{BB962C8B-B14F-4D97-AF65-F5344CB8AC3E}">
        <p14:creationId xmlns:p14="http://schemas.microsoft.com/office/powerpoint/2010/main" val="3208211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98612"/>
            <a:ext cx="9601200" cy="5768788"/>
          </a:xfrm>
        </p:spPr>
        <p:txBody>
          <a:bodyPr>
            <a:normAutofit/>
          </a:bodyPr>
          <a:lstStyle/>
          <a:p>
            <a:r>
              <a:rPr lang="tr-TR" sz="3200" dirty="0" smtClean="0"/>
              <a:t>Switch-</a:t>
            </a:r>
            <a:r>
              <a:rPr lang="tr-TR" sz="3200" dirty="0" err="1" smtClean="0"/>
              <a:t>case</a:t>
            </a:r>
            <a:r>
              <a:rPr lang="tr-TR" sz="3200" dirty="0" smtClean="0"/>
              <a:t> bloğunun sonunda yer </a:t>
            </a:r>
            <a:r>
              <a:rPr lang="tr-TR" sz="3200" dirty="0" err="1" smtClean="0"/>
              <a:t>default</a:t>
            </a:r>
            <a:r>
              <a:rPr lang="tr-TR" sz="3200" dirty="0" smtClean="0"/>
              <a:t> ise eğer değişken içerisindeki değer herhangi bir </a:t>
            </a:r>
            <a:r>
              <a:rPr lang="tr-TR" sz="3200" dirty="0" err="1" smtClean="0"/>
              <a:t>case</a:t>
            </a:r>
            <a:r>
              <a:rPr lang="tr-TR" sz="3200" dirty="0" smtClean="0"/>
              <a:t> ile eşit değilse, program yoluna </a:t>
            </a:r>
            <a:r>
              <a:rPr lang="tr-TR" sz="3200" dirty="0" err="1" smtClean="0"/>
              <a:t>default</a:t>
            </a:r>
            <a:r>
              <a:rPr lang="tr-TR" sz="3200" dirty="0" smtClean="0"/>
              <a:t> bloğunda bulunan kodlarla yoluna devam eder.</a:t>
            </a:r>
            <a:endParaRPr lang="tr-TR" sz="3200" dirty="0"/>
          </a:p>
          <a:p>
            <a:endParaRPr lang="tr-TR" sz="3200" dirty="0"/>
          </a:p>
        </p:txBody>
      </p:sp>
    </p:spTree>
    <p:extLst>
      <p:ext uri="{BB962C8B-B14F-4D97-AF65-F5344CB8AC3E}">
        <p14:creationId xmlns:p14="http://schemas.microsoft.com/office/powerpoint/2010/main" val="41570870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21023"/>
            <a:ext cx="9601200" cy="1485900"/>
          </a:xfrm>
        </p:spPr>
        <p:txBody>
          <a:bodyPr/>
          <a:lstStyle/>
          <a:p>
            <a:r>
              <a:rPr lang="tr-TR" dirty="0" smtClean="0"/>
              <a:t>Diziler</a:t>
            </a:r>
            <a:endParaRPr lang="tr-TR" dirty="0"/>
          </a:p>
        </p:txBody>
      </p:sp>
      <p:sp>
        <p:nvSpPr>
          <p:cNvPr id="3" name="Content Placeholder 2"/>
          <p:cNvSpPr>
            <a:spLocks noGrp="1"/>
          </p:cNvSpPr>
          <p:nvPr>
            <p:ph idx="1"/>
          </p:nvPr>
        </p:nvSpPr>
        <p:spPr>
          <a:xfrm>
            <a:off x="1371600" y="896471"/>
            <a:ext cx="9601200" cy="5862917"/>
          </a:xfrm>
        </p:spPr>
        <p:txBody>
          <a:bodyPr>
            <a:normAutofit/>
          </a:bodyPr>
          <a:lstStyle/>
          <a:p>
            <a:r>
              <a:rPr lang="tr-TR" sz="3200" dirty="0" smtClean="0"/>
              <a:t>Aynı tipte birden çok değişkeni veri olarak elimizde tutmak için kullandığımız yapılardır.</a:t>
            </a:r>
          </a:p>
          <a:p>
            <a:r>
              <a:rPr lang="tr-TR" sz="3200" dirty="0" smtClean="0"/>
              <a:t>Örnek:</a:t>
            </a:r>
          </a:p>
          <a:p>
            <a:pPr lvl="1"/>
            <a:r>
              <a:rPr lang="tr-TR" sz="3200" dirty="0" smtClean="0"/>
              <a:t>Yılın ayları: Değişken olarak tanımlayacak olsan 12 adet değişken yaratmamız gerekirdi.</a:t>
            </a:r>
          </a:p>
          <a:p>
            <a:pPr lvl="1"/>
            <a:r>
              <a:rPr lang="tr-TR" sz="3200" dirty="0" smtClean="0"/>
              <a:t>Oysa  </a:t>
            </a:r>
            <a:r>
              <a:rPr lang="tr-TR" sz="3200" b="1" dirty="0" err="1" smtClean="0"/>
              <a:t>string</a:t>
            </a:r>
            <a:r>
              <a:rPr lang="tr-TR" sz="3200" b="1" dirty="0" smtClean="0"/>
              <a:t> aylar[12]</a:t>
            </a:r>
            <a:r>
              <a:rPr lang="tr-TR" sz="3200" dirty="0" smtClean="0"/>
              <a:t> diye bir tanımlama yaparsak elimizde 12 tane değişkenimizin olduğu aylar adında bir dizimiz olur.</a:t>
            </a:r>
          </a:p>
        </p:txBody>
      </p:sp>
    </p:spTree>
    <p:extLst>
      <p:ext uri="{BB962C8B-B14F-4D97-AF65-F5344CB8AC3E}">
        <p14:creationId xmlns:p14="http://schemas.microsoft.com/office/powerpoint/2010/main" val="35442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906" y="143435"/>
            <a:ext cx="11044518" cy="6624918"/>
          </a:xfrm>
        </p:spPr>
        <p:txBody>
          <a:bodyPr>
            <a:noAutofit/>
          </a:bodyPr>
          <a:lstStyle/>
          <a:p>
            <a:pPr>
              <a:lnSpc>
                <a:spcPct val="100000"/>
              </a:lnSpc>
              <a:spcBef>
                <a:spcPts val="0"/>
              </a:spcBef>
              <a:spcAft>
                <a:spcPts val="0"/>
              </a:spcAft>
            </a:pPr>
            <a:r>
              <a:rPr lang="tr-TR" sz="2800" dirty="0"/>
              <a:t>Diziler 0 </a:t>
            </a:r>
            <a:r>
              <a:rPr lang="tr-TR" sz="2800" dirty="0" err="1"/>
              <a:t>indisli</a:t>
            </a:r>
            <a:r>
              <a:rPr lang="tr-TR" sz="2800" dirty="0"/>
              <a:t> başlar.</a:t>
            </a:r>
          </a:p>
          <a:p>
            <a:pPr lvl="1">
              <a:lnSpc>
                <a:spcPct val="100000"/>
              </a:lnSpc>
              <a:spcBef>
                <a:spcPts val="0"/>
              </a:spcBef>
              <a:spcAft>
                <a:spcPts val="0"/>
              </a:spcAft>
            </a:pPr>
            <a:r>
              <a:rPr lang="tr-TR" sz="2800" dirty="0"/>
              <a:t>Dizi tanımlarken (</a:t>
            </a:r>
            <a:r>
              <a:rPr lang="tr-TR" sz="2800" b="1" dirty="0"/>
              <a:t>değişken türü) (dizi adı)[(eleman sayısı)]</a:t>
            </a:r>
            <a:r>
              <a:rPr lang="tr-TR" sz="2800" dirty="0"/>
              <a:t> şeklinde tanılanır</a:t>
            </a:r>
          </a:p>
          <a:p>
            <a:pPr lvl="1">
              <a:lnSpc>
                <a:spcPct val="100000"/>
              </a:lnSpc>
              <a:spcBef>
                <a:spcPts val="0"/>
              </a:spcBef>
              <a:spcAft>
                <a:spcPts val="0"/>
              </a:spcAft>
            </a:pPr>
            <a:r>
              <a:rPr lang="tr-TR" sz="2800" dirty="0"/>
              <a:t>Örnek:</a:t>
            </a:r>
          </a:p>
          <a:p>
            <a:pPr marL="987552" lvl="2" indent="0">
              <a:lnSpc>
                <a:spcPct val="100000"/>
              </a:lnSpc>
              <a:spcBef>
                <a:spcPts val="0"/>
              </a:spcBef>
              <a:spcAft>
                <a:spcPts val="0"/>
              </a:spcAft>
              <a:buNone/>
            </a:pPr>
            <a:r>
              <a:rPr lang="tr-TR" sz="2800" dirty="0"/>
              <a:t>	</a:t>
            </a:r>
            <a:r>
              <a:rPr lang="tr-TR" sz="2800" dirty="0" err="1"/>
              <a:t>string</a:t>
            </a:r>
            <a:r>
              <a:rPr lang="tr-TR" sz="2800" dirty="0"/>
              <a:t> aylar[12];</a:t>
            </a:r>
          </a:p>
          <a:p>
            <a:pPr marL="987552" lvl="2" indent="0">
              <a:lnSpc>
                <a:spcPct val="100000"/>
              </a:lnSpc>
              <a:spcBef>
                <a:spcPts val="0"/>
              </a:spcBef>
              <a:spcAft>
                <a:spcPts val="0"/>
              </a:spcAft>
              <a:buNone/>
            </a:pPr>
            <a:r>
              <a:rPr lang="tr-TR" sz="2800" dirty="0"/>
              <a:t>	aylar[0]="Ocak";	</a:t>
            </a:r>
            <a:r>
              <a:rPr lang="tr-TR" sz="2800" dirty="0" smtClean="0"/>
              <a:t> </a:t>
            </a:r>
            <a:r>
              <a:rPr lang="tr-TR" sz="2800" dirty="0"/>
              <a:t>aylar[5]="</a:t>
            </a:r>
            <a:r>
              <a:rPr lang="tr-TR" sz="2800" dirty="0" smtClean="0"/>
              <a:t>Haziran";  aylar[10</a:t>
            </a:r>
            <a:r>
              <a:rPr lang="tr-TR" sz="2800" dirty="0"/>
              <a:t>]="Eylül";</a:t>
            </a:r>
          </a:p>
          <a:p>
            <a:pPr marL="987552" lvl="2" indent="0">
              <a:lnSpc>
                <a:spcPct val="100000"/>
              </a:lnSpc>
              <a:spcBef>
                <a:spcPts val="0"/>
              </a:spcBef>
              <a:spcAft>
                <a:spcPts val="0"/>
              </a:spcAft>
              <a:buNone/>
            </a:pPr>
            <a:r>
              <a:rPr lang="tr-TR" sz="2800" dirty="0"/>
              <a:t>	aylar[1]="Şubat</a:t>
            </a:r>
            <a:r>
              <a:rPr lang="tr-TR" sz="2800" dirty="0" smtClean="0"/>
              <a:t>";  aylar[6</a:t>
            </a:r>
            <a:r>
              <a:rPr lang="tr-TR" sz="2800" dirty="0"/>
              <a:t>]="Temmuz</a:t>
            </a:r>
            <a:r>
              <a:rPr lang="tr-TR" sz="2800" dirty="0" smtClean="0"/>
              <a:t>"; aylar[11</a:t>
            </a:r>
            <a:r>
              <a:rPr lang="tr-TR" sz="2800" dirty="0"/>
              <a:t>]="Ekim";</a:t>
            </a:r>
          </a:p>
          <a:p>
            <a:pPr marL="987552" lvl="2" indent="0">
              <a:lnSpc>
                <a:spcPct val="100000"/>
              </a:lnSpc>
              <a:spcBef>
                <a:spcPts val="0"/>
              </a:spcBef>
              <a:spcAft>
                <a:spcPts val="0"/>
              </a:spcAft>
              <a:buNone/>
            </a:pPr>
            <a:r>
              <a:rPr lang="tr-TR" sz="2800" dirty="0"/>
              <a:t>	aylar[2]="Mart</a:t>
            </a:r>
            <a:r>
              <a:rPr lang="tr-TR" sz="2800" dirty="0" smtClean="0"/>
              <a:t>";	</a:t>
            </a:r>
            <a:r>
              <a:rPr lang="tr-TR" sz="2800" dirty="0"/>
              <a:t> </a:t>
            </a:r>
            <a:r>
              <a:rPr lang="tr-TR" sz="2800" dirty="0" smtClean="0"/>
              <a:t>aylar[7</a:t>
            </a:r>
            <a:r>
              <a:rPr lang="tr-TR" sz="2800" dirty="0"/>
              <a:t>]="Haziran</a:t>
            </a:r>
            <a:r>
              <a:rPr lang="tr-TR" sz="2800" dirty="0" smtClean="0"/>
              <a:t>";  aylar[10</a:t>
            </a:r>
            <a:r>
              <a:rPr lang="tr-TR" sz="2800" dirty="0"/>
              <a:t>]="Kasım";</a:t>
            </a:r>
          </a:p>
          <a:p>
            <a:pPr marL="987552" lvl="2" indent="0">
              <a:lnSpc>
                <a:spcPct val="100000"/>
              </a:lnSpc>
              <a:spcBef>
                <a:spcPts val="0"/>
              </a:spcBef>
              <a:spcAft>
                <a:spcPts val="0"/>
              </a:spcAft>
              <a:buNone/>
            </a:pPr>
            <a:r>
              <a:rPr lang="tr-TR" sz="2800" dirty="0"/>
              <a:t>	aylar[3]="Nisan";	</a:t>
            </a:r>
            <a:r>
              <a:rPr lang="tr-TR" sz="2800" dirty="0" smtClean="0"/>
              <a:t> </a:t>
            </a:r>
            <a:r>
              <a:rPr lang="tr-TR" sz="2800" dirty="0"/>
              <a:t>aylar[8]="Temmuz</a:t>
            </a:r>
            <a:r>
              <a:rPr lang="tr-TR" sz="2800" dirty="0" smtClean="0"/>
              <a:t>"; </a:t>
            </a:r>
            <a:r>
              <a:rPr lang="tr-TR" sz="2800" dirty="0"/>
              <a:t>aylar[11]="Aralık";</a:t>
            </a:r>
          </a:p>
          <a:p>
            <a:pPr marL="987552" lvl="2" indent="0">
              <a:lnSpc>
                <a:spcPct val="100000"/>
              </a:lnSpc>
              <a:spcBef>
                <a:spcPts val="0"/>
              </a:spcBef>
              <a:spcAft>
                <a:spcPts val="0"/>
              </a:spcAft>
              <a:buNone/>
            </a:pPr>
            <a:r>
              <a:rPr lang="tr-TR" sz="2800" dirty="0"/>
              <a:t>	aylar[4]="Mayıs";	</a:t>
            </a:r>
            <a:r>
              <a:rPr lang="tr-TR" sz="2800" dirty="0" smtClean="0"/>
              <a:t> aylar[9</a:t>
            </a:r>
            <a:r>
              <a:rPr lang="tr-TR" sz="2800" dirty="0"/>
              <a:t>]="Ağustos";</a:t>
            </a:r>
          </a:p>
          <a:p>
            <a:pPr>
              <a:lnSpc>
                <a:spcPct val="100000"/>
              </a:lnSpc>
              <a:spcBef>
                <a:spcPts val="0"/>
              </a:spcBef>
              <a:spcAft>
                <a:spcPts val="0"/>
              </a:spcAft>
            </a:pPr>
            <a:endParaRPr lang="tr-TR" sz="2800" dirty="0"/>
          </a:p>
        </p:txBody>
      </p:sp>
    </p:spTree>
    <p:extLst>
      <p:ext uri="{BB962C8B-B14F-4D97-AF65-F5344CB8AC3E}">
        <p14:creationId xmlns:p14="http://schemas.microsoft.com/office/powerpoint/2010/main" val="3555885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15204" y="266286"/>
            <a:ext cx="10774432" cy="6148388"/>
          </a:xfrm>
        </p:spPr>
        <p:txBody>
          <a:bodyPr>
            <a:normAutofit/>
          </a:bodyPr>
          <a:lstStyle/>
          <a:p>
            <a:pPr>
              <a:lnSpc>
                <a:spcPct val="110000"/>
              </a:lnSpc>
            </a:pPr>
            <a:r>
              <a:rPr lang="tr-TR" sz="3200" dirty="0" smtClean="0"/>
              <a:t>Değişkenler her yazım dilinde farklı </a:t>
            </a:r>
            <a:r>
              <a:rPr lang="tr-TR" sz="3200" dirty="0" err="1" smtClean="0"/>
              <a:t>syntax</a:t>
            </a:r>
            <a:r>
              <a:rPr lang="tr-TR" sz="3200" dirty="0" smtClean="0"/>
              <a:t> (sözdizimi) ile tanımlanmaktadır</a:t>
            </a:r>
            <a:r>
              <a:rPr lang="tr-TR" sz="2800" dirty="0" smtClean="0"/>
              <a:t>.</a:t>
            </a:r>
          </a:p>
          <a:p>
            <a:pPr>
              <a:lnSpc>
                <a:spcPct val="110000"/>
              </a:lnSpc>
            </a:pPr>
            <a:r>
              <a:rPr lang="tr-TR" sz="3200" dirty="0" err="1" smtClean="0"/>
              <a:t>Arduino</a:t>
            </a:r>
            <a:r>
              <a:rPr lang="tr-TR" sz="3200" dirty="0" smtClean="0"/>
              <a:t> programlarken kullanacağımız programlama dilinde yazım şu şekilde</a:t>
            </a:r>
          </a:p>
          <a:p>
            <a:pPr lvl="1">
              <a:lnSpc>
                <a:spcPct val="110000"/>
              </a:lnSpc>
            </a:pPr>
            <a:r>
              <a:rPr lang="tr-TR" sz="2800" dirty="0" smtClean="0"/>
              <a:t>Eğer değişken tanımlandığı anda değer atamak isterseniz</a:t>
            </a:r>
          </a:p>
          <a:p>
            <a:pPr lvl="2">
              <a:lnSpc>
                <a:spcPct val="110000"/>
              </a:lnSpc>
            </a:pPr>
            <a:r>
              <a:rPr lang="tr-TR" sz="2400" dirty="0" smtClean="0"/>
              <a:t>(Değişken türü) (Değişken adı) = (İlk değer);</a:t>
            </a:r>
          </a:p>
          <a:p>
            <a:pPr lvl="1">
              <a:lnSpc>
                <a:spcPct val="110000"/>
              </a:lnSpc>
            </a:pPr>
            <a:r>
              <a:rPr lang="tr-TR" sz="2800" dirty="0" smtClean="0"/>
              <a:t>Eğer ilk değer atamak istemiyorsanız sadece</a:t>
            </a:r>
          </a:p>
          <a:p>
            <a:pPr lvl="2">
              <a:lnSpc>
                <a:spcPct val="110000"/>
              </a:lnSpc>
            </a:pPr>
            <a:r>
              <a:rPr lang="tr-TR" sz="2400" dirty="0" smtClean="0"/>
              <a:t>(Değişken türü) (Değişken adı);</a:t>
            </a:r>
          </a:p>
          <a:p>
            <a:pPr marL="914400" lvl="2" indent="0">
              <a:lnSpc>
                <a:spcPct val="110000"/>
              </a:lnSpc>
              <a:buNone/>
            </a:pPr>
            <a:r>
              <a:rPr lang="tr-TR" sz="2400" dirty="0"/>
              <a:t>ş</a:t>
            </a:r>
            <a:r>
              <a:rPr lang="tr-TR" sz="2400" dirty="0" smtClean="0"/>
              <a:t>eklinde tanımlanmaktadır.</a:t>
            </a:r>
          </a:p>
          <a:p>
            <a:pPr marL="530352" lvl="1" indent="0">
              <a:buNone/>
            </a:pPr>
            <a:endParaRPr lang="tr-TR" sz="2400" dirty="0" smtClean="0"/>
          </a:p>
        </p:txBody>
      </p:sp>
    </p:spTree>
    <p:extLst>
      <p:ext uri="{BB962C8B-B14F-4D97-AF65-F5344CB8AC3E}">
        <p14:creationId xmlns:p14="http://schemas.microsoft.com/office/powerpoint/2010/main" val="37660791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65847"/>
            <a:ext cx="9601200" cy="1485900"/>
          </a:xfrm>
        </p:spPr>
        <p:txBody>
          <a:bodyPr/>
          <a:lstStyle/>
          <a:p>
            <a:r>
              <a:rPr lang="tr-TR" dirty="0" smtClean="0"/>
              <a:t>Döngüler</a:t>
            </a:r>
            <a:endParaRPr lang="tr-TR" dirty="0"/>
          </a:p>
        </p:txBody>
      </p:sp>
      <p:sp>
        <p:nvSpPr>
          <p:cNvPr id="3" name="Content Placeholder 2"/>
          <p:cNvSpPr>
            <a:spLocks noGrp="1"/>
          </p:cNvSpPr>
          <p:nvPr>
            <p:ph idx="1"/>
          </p:nvPr>
        </p:nvSpPr>
        <p:spPr>
          <a:xfrm>
            <a:off x="905435" y="762000"/>
            <a:ext cx="11214847" cy="6096000"/>
          </a:xfrm>
        </p:spPr>
        <p:txBody>
          <a:bodyPr>
            <a:noAutofit/>
          </a:bodyPr>
          <a:lstStyle/>
          <a:p>
            <a:pPr>
              <a:lnSpc>
                <a:spcPct val="100000"/>
              </a:lnSpc>
            </a:pPr>
            <a:r>
              <a:rPr lang="tr-TR" sz="3200" dirty="0" err="1" smtClean="0"/>
              <a:t>For</a:t>
            </a:r>
            <a:r>
              <a:rPr lang="tr-TR" sz="3200" dirty="0" smtClean="0"/>
              <a:t>:</a:t>
            </a:r>
          </a:p>
          <a:p>
            <a:pPr lvl="1">
              <a:lnSpc>
                <a:spcPct val="100000"/>
              </a:lnSpc>
            </a:pPr>
            <a:r>
              <a:rPr lang="tr-TR" sz="3200" dirty="0" smtClean="0"/>
              <a:t>Eğer bir işlemi bir kere değil de sayısını bildiğiniz kadar yapmak istiyorsanız yani yapılacak işlemi x kere tekrar ettirmek istiyorsanız ihtiyacınız olan şey bir </a:t>
            </a:r>
            <a:r>
              <a:rPr lang="tr-TR" sz="3200" dirty="0" err="1" smtClean="0"/>
              <a:t>for</a:t>
            </a:r>
            <a:r>
              <a:rPr lang="tr-TR" sz="3200" dirty="0" smtClean="0"/>
              <a:t> döngüsüdür.</a:t>
            </a:r>
          </a:p>
          <a:p>
            <a:pPr lvl="1">
              <a:lnSpc>
                <a:spcPct val="100000"/>
              </a:lnSpc>
            </a:pPr>
            <a:r>
              <a:rPr lang="tr-TR" sz="3200" dirty="0" smtClean="0"/>
              <a:t>Döngü 3 parametre alır;</a:t>
            </a:r>
          </a:p>
          <a:p>
            <a:pPr lvl="2">
              <a:lnSpc>
                <a:spcPct val="100000"/>
              </a:lnSpc>
            </a:pPr>
            <a:r>
              <a:rPr lang="tr-TR" sz="3200" dirty="0" smtClean="0"/>
              <a:t>İlk parametre sayaç değişkeni</a:t>
            </a:r>
          </a:p>
          <a:p>
            <a:pPr lvl="2">
              <a:lnSpc>
                <a:spcPct val="100000"/>
              </a:lnSpc>
            </a:pPr>
            <a:r>
              <a:rPr lang="tr-TR" sz="3200" dirty="0" smtClean="0"/>
              <a:t>İkinci parametre koşul</a:t>
            </a:r>
          </a:p>
          <a:p>
            <a:pPr lvl="2">
              <a:lnSpc>
                <a:spcPct val="100000"/>
              </a:lnSpc>
            </a:pPr>
            <a:r>
              <a:rPr lang="tr-TR" sz="3200" dirty="0" smtClean="0"/>
              <a:t>Üçüncü parametre ise blok işledikten sonra yapılacak işlemdir</a:t>
            </a:r>
          </a:p>
          <a:p>
            <a:pPr marL="987552" lvl="2" indent="0">
              <a:lnSpc>
                <a:spcPct val="100000"/>
              </a:lnSpc>
              <a:buNone/>
            </a:pPr>
            <a:endParaRPr lang="tr-TR" sz="3200" dirty="0"/>
          </a:p>
        </p:txBody>
      </p:sp>
    </p:spTree>
    <p:extLst>
      <p:ext uri="{BB962C8B-B14F-4D97-AF65-F5344CB8AC3E}">
        <p14:creationId xmlns:p14="http://schemas.microsoft.com/office/powerpoint/2010/main" val="38366585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6471" y="161365"/>
            <a:ext cx="11232775" cy="6589059"/>
          </a:xfrm>
        </p:spPr>
        <p:txBody>
          <a:bodyPr>
            <a:noAutofit/>
          </a:bodyPr>
          <a:lstStyle/>
          <a:p>
            <a:pPr marL="987552" lvl="2" indent="0">
              <a:lnSpc>
                <a:spcPct val="100000"/>
              </a:lnSpc>
              <a:spcBef>
                <a:spcPts val="0"/>
              </a:spcBef>
              <a:spcAft>
                <a:spcPts val="0"/>
              </a:spcAft>
              <a:buNone/>
            </a:pPr>
            <a:r>
              <a:rPr lang="tr-TR" sz="2800" dirty="0"/>
              <a:t>Örnek:</a:t>
            </a:r>
          </a:p>
          <a:p>
            <a:pPr marL="987552" lvl="2" indent="0">
              <a:lnSpc>
                <a:spcPct val="100000"/>
              </a:lnSpc>
              <a:spcBef>
                <a:spcPts val="0"/>
              </a:spcBef>
              <a:spcAft>
                <a:spcPts val="0"/>
              </a:spcAft>
              <a:buNone/>
            </a:pPr>
            <a:r>
              <a:rPr lang="tr-TR" sz="2800" dirty="0"/>
              <a:t>	0 ile 100 arasındaki sayıları ekrana yazdıralım</a:t>
            </a:r>
          </a:p>
          <a:p>
            <a:pPr marL="987552" lvl="2" indent="0">
              <a:lnSpc>
                <a:spcPct val="100000"/>
              </a:lnSpc>
              <a:spcBef>
                <a:spcPts val="0"/>
              </a:spcBef>
              <a:spcAft>
                <a:spcPts val="0"/>
              </a:spcAft>
              <a:buNone/>
            </a:pPr>
            <a:r>
              <a:rPr lang="tr-TR" sz="2800" dirty="0"/>
              <a:t>	</a:t>
            </a:r>
            <a:r>
              <a:rPr lang="tr-TR" sz="2800" dirty="0" err="1"/>
              <a:t>for</a:t>
            </a:r>
            <a:r>
              <a:rPr lang="tr-TR" sz="2800" dirty="0"/>
              <a:t>(</a:t>
            </a:r>
            <a:r>
              <a:rPr lang="tr-TR" sz="2800" dirty="0" err="1"/>
              <a:t>int</a:t>
            </a:r>
            <a:r>
              <a:rPr lang="tr-TR" sz="2800" dirty="0"/>
              <a:t> </a:t>
            </a:r>
            <a:r>
              <a:rPr lang="tr-TR" sz="2800" dirty="0" err="1"/>
              <a:t>sayi</a:t>
            </a:r>
            <a:r>
              <a:rPr lang="tr-TR" sz="2800" dirty="0"/>
              <a:t>=1; </a:t>
            </a:r>
            <a:r>
              <a:rPr lang="tr-TR" sz="2800" dirty="0" err="1"/>
              <a:t>sayi</a:t>
            </a:r>
            <a:r>
              <a:rPr lang="tr-TR" sz="2800" dirty="0"/>
              <a:t>&lt;100; </a:t>
            </a:r>
            <a:r>
              <a:rPr lang="tr-TR" sz="2800" dirty="0" err="1"/>
              <a:t>sayi</a:t>
            </a:r>
            <a:r>
              <a:rPr lang="tr-TR" sz="2800" dirty="0"/>
              <a:t>++)</a:t>
            </a:r>
          </a:p>
          <a:p>
            <a:pPr marL="987552" lvl="2" indent="0">
              <a:lnSpc>
                <a:spcPct val="100000"/>
              </a:lnSpc>
              <a:spcBef>
                <a:spcPts val="0"/>
              </a:spcBef>
              <a:spcAft>
                <a:spcPts val="0"/>
              </a:spcAft>
              <a:buNone/>
            </a:pPr>
            <a:r>
              <a:rPr lang="tr-TR" sz="2800" dirty="0"/>
              <a:t>	{</a:t>
            </a:r>
          </a:p>
          <a:p>
            <a:pPr marL="987552" lvl="2" indent="0">
              <a:lnSpc>
                <a:spcPct val="100000"/>
              </a:lnSpc>
              <a:spcBef>
                <a:spcPts val="0"/>
              </a:spcBef>
              <a:spcAft>
                <a:spcPts val="0"/>
              </a:spcAft>
              <a:buNone/>
            </a:pPr>
            <a:r>
              <a:rPr lang="tr-TR" sz="2800" dirty="0"/>
              <a:t>		</a:t>
            </a:r>
            <a:r>
              <a:rPr lang="tr-TR" sz="2800" dirty="0" err="1"/>
              <a:t>Serial.println</a:t>
            </a:r>
            <a:r>
              <a:rPr lang="tr-TR" sz="2800" dirty="0"/>
              <a:t>(</a:t>
            </a:r>
            <a:r>
              <a:rPr lang="tr-TR" sz="2800" dirty="0" err="1"/>
              <a:t>sayi</a:t>
            </a:r>
            <a:r>
              <a:rPr lang="tr-TR" sz="2800" dirty="0"/>
              <a:t>);</a:t>
            </a:r>
          </a:p>
          <a:p>
            <a:pPr marL="987552" lvl="2" indent="0">
              <a:lnSpc>
                <a:spcPct val="100000"/>
              </a:lnSpc>
              <a:spcBef>
                <a:spcPts val="0"/>
              </a:spcBef>
              <a:spcAft>
                <a:spcPts val="0"/>
              </a:spcAft>
              <a:buNone/>
            </a:pPr>
            <a:r>
              <a:rPr lang="tr-TR" sz="2800" dirty="0"/>
              <a:t>	}</a:t>
            </a:r>
          </a:p>
          <a:p>
            <a:pPr marL="987552" lvl="2" indent="0">
              <a:lnSpc>
                <a:spcPct val="100000"/>
              </a:lnSpc>
              <a:spcBef>
                <a:spcPts val="0"/>
              </a:spcBef>
              <a:spcAft>
                <a:spcPts val="0"/>
              </a:spcAft>
              <a:buNone/>
            </a:pPr>
            <a:r>
              <a:rPr lang="tr-TR" sz="2800" dirty="0"/>
              <a:t>	</a:t>
            </a:r>
            <a:endParaRPr lang="tr-TR" sz="2800" dirty="0" smtClean="0"/>
          </a:p>
          <a:p>
            <a:pPr marL="987552" lvl="2" indent="0">
              <a:lnSpc>
                <a:spcPct val="100000"/>
              </a:lnSpc>
              <a:spcBef>
                <a:spcPts val="0"/>
              </a:spcBef>
              <a:spcAft>
                <a:spcPts val="0"/>
              </a:spcAft>
              <a:buNone/>
            </a:pPr>
            <a:r>
              <a:rPr lang="tr-TR" sz="2800" dirty="0"/>
              <a:t>	</a:t>
            </a:r>
            <a:r>
              <a:rPr lang="tr-TR" sz="2800" dirty="0" smtClean="0"/>
              <a:t>Dizilerdeki </a:t>
            </a:r>
            <a:r>
              <a:rPr lang="tr-TR" sz="2800" dirty="0"/>
              <a:t>örneğimizden yola çıkarsak, ayları bir dizide tanımladık ve alt alta ekrana yazdırmak istersek;</a:t>
            </a:r>
          </a:p>
          <a:p>
            <a:pPr marL="987552" lvl="2" indent="0">
              <a:lnSpc>
                <a:spcPct val="100000"/>
              </a:lnSpc>
              <a:spcBef>
                <a:spcPts val="0"/>
              </a:spcBef>
              <a:spcAft>
                <a:spcPts val="0"/>
              </a:spcAft>
              <a:buNone/>
            </a:pPr>
            <a:r>
              <a:rPr lang="tr-TR" sz="2800" dirty="0"/>
              <a:t>	</a:t>
            </a:r>
            <a:r>
              <a:rPr lang="tr-TR" sz="2800" dirty="0" err="1"/>
              <a:t>for</a:t>
            </a:r>
            <a:r>
              <a:rPr lang="tr-TR" sz="2800" dirty="0"/>
              <a:t>(</a:t>
            </a:r>
            <a:r>
              <a:rPr lang="tr-TR" sz="2800" dirty="0" err="1"/>
              <a:t>int</a:t>
            </a:r>
            <a:r>
              <a:rPr lang="tr-TR" sz="2800" dirty="0"/>
              <a:t> i=0; i&lt;12; i++)</a:t>
            </a:r>
          </a:p>
          <a:p>
            <a:pPr marL="987552" lvl="2" indent="0">
              <a:lnSpc>
                <a:spcPct val="100000"/>
              </a:lnSpc>
              <a:spcBef>
                <a:spcPts val="0"/>
              </a:spcBef>
              <a:spcAft>
                <a:spcPts val="0"/>
              </a:spcAft>
              <a:buNone/>
            </a:pPr>
            <a:r>
              <a:rPr lang="tr-TR" sz="2800" dirty="0"/>
              <a:t>	{</a:t>
            </a:r>
          </a:p>
          <a:p>
            <a:pPr marL="987552" lvl="2" indent="0">
              <a:lnSpc>
                <a:spcPct val="100000"/>
              </a:lnSpc>
              <a:spcBef>
                <a:spcPts val="0"/>
              </a:spcBef>
              <a:spcAft>
                <a:spcPts val="0"/>
              </a:spcAft>
              <a:buNone/>
            </a:pPr>
            <a:r>
              <a:rPr lang="tr-TR" sz="2800" dirty="0"/>
              <a:t>		</a:t>
            </a:r>
            <a:r>
              <a:rPr lang="tr-TR" sz="2800" dirty="0" err="1"/>
              <a:t>Serial.println</a:t>
            </a:r>
            <a:r>
              <a:rPr lang="tr-TR" sz="2800" dirty="0"/>
              <a:t>(aylar[i]);</a:t>
            </a:r>
          </a:p>
          <a:p>
            <a:pPr marL="987552" lvl="2" indent="0">
              <a:lnSpc>
                <a:spcPct val="100000"/>
              </a:lnSpc>
              <a:spcBef>
                <a:spcPts val="0"/>
              </a:spcBef>
              <a:spcAft>
                <a:spcPts val="0"/>
              </a:spcAft>
              <a:buNone/>
            </a:pPr>
            <a:r>
              <a:rPr lang="tr-TR" sz="2800" dirty="0"/>
              <a:t>	}</a:t>
            </a:r>
          </a:p>
          <a:p>
            <a:pPr>
              <a:spcBef>
                <a:spcPts val="0"/>
              </a:spcBef>
              <a:spcAft>
                <a:spcPts val="0"/>
              </a:spcAft>
            </a:pPr>
            <a:endParaRPr lang="tr-TR" sz="2800" dirty="0"/>
          </a:p>
        </p:txBody>
      </p:sp>
    </p:spTree>
    <p:extLst>
      <p:ext uri="{BB962C8B-B14F-4D97-AF65-F5344CB8AC3E}">
        <p14:creationId xmlns:p14="http://schemas.microsoft.com/office/powerpoint/2010/main" val="22437437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98612"/>
            <a:ext cx="9601200" cy="6660776"/>
          </a:xfrm>
        </p:spPr>
        <p:txBody>
          <a:bodyPr/>
          <a:lstStyle/>
          <a:p>
            <a:r>
              <a:rPr lang="tr-TR" sz="3200" dirty="0" err="1" smtClean="0"/>
              <a:t>While</a:t>
            </a:r>
            <a:endParaRPr lang="tr-TR" sz="3200" dirty="0" smtClean="0"/>
          </a:p>
          <a:p>
            <a:pPr lvl="1"/>
            <a:r>
              <a:rPr lang="tr-TR" sz="3200" dirty="0" smtClean="0"/>
              <a:t>Eğer bir işlem tekrar tekrar yapılmak isteniyorsa ve bu işlemin süresi "e kadar" ya da "boyunca" gibi ifadelerle tanımlanıyorsa kullanılması gereken bir </a:t>
            </a:r>
            <a:r>
              <a:rPr lang="tr-TR" sz="3200" dirty="0" err="1" smtClean="0"/>
              <a:t>while</a:t>
            </a:r>
            <a:r>
              <a:rPr lang="tr-TR" sz="3200" dirty="0" smtClean="0"/>
              <a:t> döngüsüdür. </a:t>
            </a:r>
            <a:r>
              <a:rPr lang="tr-TR" sz="3200" dirty="0" err="1" smtClean="0"/>
              <a:t>While</a:t>
            </a:r>
            <a:r>
              <a:rPr lang="tr-TR" sz="3200" dirty="0" smtClean="0"/>
              <a:t> komutu yazıldıktan sonra iki parantez arasına koşulu yazarsınız, koşul sağlandığı sürece </a:t>
            </a:r>
            <a:r>
              <a:rPr lang="tr-TR" sz="3200" dirty="0" err="1" smtClean="0"/>
              <a:t>while</a:t>
            </a:r>
            <a:r>
              <a:rPr lang="tr-TR" sz="3200" dirty="0" smtClean="0"/>
              <a:t> döngüsü içinde yer alan kodlar tekrar tekrar işletilir</a:t>
            </a:r>
            <a:endParaRPr lang="tr-TR" sz="3200" dirty="0"/>
          </a:p>
        </p:txBody>
      </p:sp>
    </p:spTree>
    <p:extLst>
      <p:ext uri="{BB962C8B-B14F-4D97-AF65-F5344CB8AC3E}">
        <p14:creationId xmlns:p14="http://schemas.microsoft.com/office/powerpoint/2010/main" val="21676976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34471"/>
            <a:ext cx="9601200" cy="6526305"/>
          </a:xfrm>
        </p:spPr>
        <p:txBody>
          <a:bodyPr/>
          <a:lstStyle/>
          <a:p>
            <a:r>
              <a:rPr lang="tr-TR" sz="3200" dirty="0" smtClean="0"/>
              <a:t>Örnek</a:t>
            </a:r>
          </a:p>
          <a:p>
            <a:pPr lvl="1"/>
            <a:r>
              <a:rPr lang="tr-TR" sz="3000" dirty="0" smtClean="0"/>
              <a:t>Yangın alarmı yapılmak isteniyor ve </a:t>
            </a:r>
            <a:r>
              <a:rPr lang="tr-TR" sz="3000" dirty="0" err="1" smtClean="0"/>
              <a:t>sensör</a:t>
            </a:r>
            <a:r>
              <a:rPr lang="tr-TR" sz="3000" dirty="0" smtClean="0"/>
              <a:t> ateş algıladığı sürece alarm vermeniz gerekiyor.</a:t>
            </a:r>
          </a:p>
          <a:p>
            <a:pPr lvl="1"/>
            <a:endParaRPr lang="tr-TR" sz="3000" dirty="0"/>
          </a:p>
          <a:p>
            <a:pPr lvl="1"/>
            <a:r>
              <a:rPr lang="tr-TR" sz="3000" dirty="0" smtClean="0"/>
              <a:t>Programın kodları:</a:t>
            </a:r>
          </a:p>
          <a:p>
            <a:pPr marL="530352" lvl="1" indent="0">
              <a:buNone/>
            </a:pPr>
            <a:r>
              <a:rPr lang="tr-TR" sz="3000" dirty="0"/>
              <a:t>	</a:t>
            </a:r>
            <a:r>
              <a:rPr lang="tr-TR" sz="3000" dirty="0" err="1" smtClean="0"/>
              <a:t>int</a:t>
            </a:r>
            <a:r>
              <a:rPr lang="tr-TR" sz="3000" dirty="0" smtClean="0"/>
              <a:t> </a:t>
            </a:r>
            <a:r>
              <a:rPr lang="tr-TR" sz="3000" dirty="0" err="1" smtClean="0"/>
              <a:t>ates</a:t>
            </a:r>
            <a:r>
              <a:rPr lang="tr-TR" sz="3000" dirty="0" smtClean="0"/>
              <a:t>;</a:t>
            </a:r>
          </a:p>
          <a:p>
            <a:pPr marL="530352" lvl="1" indent="0">
              <a:buNone/>
            </a:pPr>
            <a:r>
              <a:rPr lang="tr-TR" sz="3000" dirty="0"/>
              <a:t>	</a:t>
            </a:r>
            <a:r>
              <a:rPr lang="tr-TR" sz="3000" dirty="0" err="1" smtClean="0"/>
              <a:t>ates</a:t>
            </a:r>
            <a:r>
              <a:rPr lang="tr-TR" sz="3000" dirty="0" smtClean="0"/>
              <a:t>= </a:t>
            </a:r>
            <a:r>
              <a:rPr lang="tr-TR" sz="3000" dirty="0" err="1" smtClean="0"/>
              <a:t>digitalRead</a:t>
            </a:r>
            <a:r>
              <a:rPr lang="tr-TR" sz="3000" dirty="0" smtClean="0"/>
              <a:t>(8);</a:t>
            </a:r>
          </a:p>
          <a:p>
            <a:pPr marL="530352" lvl="1" indent="0">
              <a:buNone/>
            </a:pPr>
            <a:r>
              <a:rPr lang="tr-TR" sz="3000" dirty="0"/>
              <a:t>	</a:t>
            </a:r>
            <a:r>
              <a:rPr lang="tr-TR" sz="3000" dirty="0" err="1" smtClean="0"/>
              <a:t>while</a:t>
            </a:r>
            <a:r>
              <a:rPr lang="tr-TR" sz="3000" dirty="0" smtClean="0"/>
              <a:t> (</a:t>
            </a:r>
            <a:r>
              <a:rPr lang="tr-TR" sz="3000" dirty="0" err="1" smtClean="0"/>
              <a:t>ates</a:t>
            </a:r>
            <a:r>
              <a:rPr lang="tr-TR" sz="3000" dirty="0" smtClean="0"/>
              <a:t>==1)</a:t>
            </a:r>
          </a:p>
          <a:p>
            <a:pPr marL="530352" lvl="1" indent="0">
              <a:buNone/>
            </a:pPr>
            <a:r>
              <a:rPr lang="tr-TR" sz="3000" dirty="0"/>
              <a:t>	</a:t>
            </a:r>
            <a:r>
              <a:rPr lang="tr-TR" sz="3000" dirty="0" smtClean="0"/>
              <a:t>{</a:t>
            </a:r>
          </a:p>
          <a:p>
            <a:pPr marL="530352" lvl="1" indent="0">
              <a:buNone/>
            </a:pPr>
            <a:r>
              <a:rPr lang="tr-TR" sz="3000" dirty="0"/>
              <a:t>	</a:t>
            </a:r>
            <a:r>
              <a:rPr lang="tr-TR" sz="3000" dirty="0" smtClean="0"/>
              <a:t>	</a:t>
            </a:r>
            <a:r>
              <a:rPr lang="tr-TR" sz="3000" dirty="0" err="1" smtClean="0"/>
              <a:t>Serial.printl</a:t>
            </a:r>
            <a:r>
              <a:rPr lang="tr-TR" sz="3000" dirty="0" smtClean="0"/>
              <a:t>("Yangın var !");</a:t>
            </a:r>
          </a:p>
          <a:p>
            <a:pPr marL="530352" lvl="1" indent="0">
              <a:buNone/>
            </a:pPr>
            <a:r>
              <a:rPr lang="tr-TR" sz="3000" dirty="0"/>
              <a:t>	</a:t>
            </a:r>
            <a:r>
              <a:rPr lang="tr-TR" sz="3000" dirty="0" smtClean="0"/>
              <a:t>	</a:t>
            </a:r>
            <a:r>
              <a:rPr lang="tr-TR" sz="3000" dirty="0" err="1" smtClean="0"/>
              <a:t>ates</a:t>
            </a:r>
            <a:r>
              <a:rPr lang="tr-TR" sz="3000" dirty="0" smtClean="0"/>
              <a:t>= </a:t>
            </a:r>
            <a:r>
              <a:rPr lang="tr-TR" sz="3000" dirty="0" err="1" smtClean="0"/>
              <a:t>digitalRead</a:t>
            </a:r>
            <a:r>
              <a:rPr lang="tr-TR" sz="3000" dirty="0" smtClean="0"/>
              <a:t>(8);</a:t>
            </a:r>
          </a:p>
          <a:p>
            <a:pPr marL="530352" lvl="1" indent="0">
              <a:buNone/>
            </a:pPr>
            <a:r>
              <a:rPr lang="tr-TR" sz="3000" dirty="0"/>
              <a:t>	</a:t>
            </a:r>
            <a:r>
              <a:rPr lang="tr-TR" sz="3000" dirty="0" smtClean="0"/>
              <a:t>}</a:t>
            </a:r>
            <a:endParaRPr lang="tr-TR" sz="3000" dirty="0"/>
          </a:p>
        </p:txBody>
      </p:sp>
    </p:spTree>
    <p:extLst>
      <p:ext uri="{BB962C8B-B14F-4D97-AF65-F5344CB8AC3E}">
        <p14:creationId xmlns:p14="http://schemas.microsoft.com/office/powerpoint/2010/main" val="24343209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371600" y="98612"/>
            <a:ext cx="9601200" cy="6660776"/>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200" dirty="0" smtClean="0"/>
              <a:t>Do-</a:t>
            </a:r>
            <a:r>
              <a:rPr lang="tr-TR" sz="3200" dirty="0" err="1" smtClean="0"/>
              <a:t>While</a:t>
            </a:r>
            <a:endParaRPr lang="tr-TR" sz="3200" dirty="0" smtClean="0"/>
          </a:p>
          <a:p>
            <a:pPr lvl="1"/>
            <a:r>
              <a:rPr lang="tr-TR" sz="3200" dirty="0" smtClean="0"/>
              <a:t>Bu döngü </a:t>
            </a:r>
            <a:r>
              <a:rPr lang="tr-TR" sz="3200" dirty="0" err="1" smtClean="0"/>
              <a:t>while</a:t>
            </a:r>
            <a:r>
              <a:rPr lang="tr-TR" sz="3200" dirty="0" smtClean="0"/>
              <a:t> döngüsünün aksine önce kodu işletip sonra koşulu sorgular. </a:t>
            </a:r>
            <a:r>
              <a:rPr lang="tr-TR" sz="3200" dirty="0" err="1" smtClean="0"/>
              <a:t>While</a:t>
            </a:r>
            <a:r>
              <a:rPr lang="tr-TR" sz="3200" dirty="0" smtClean="0"/>
              <a:t> döngüsünde verdiğimiz örnekte yangın sinyali geldikten sonra döngüye giriyor ve yangın var yazmaya başlıyordu. Do-</a:t>
            </a:r>
            <a:r>
              <a:rPr lang="tr-TR" sz="3200" dirty="0" err="1" smtClean="0"/>
              <a:t>While</a:t>
            </a:r>
            <a:r>
              <a:rPr lang="tr-TR" sz="3200" dirty="0" smtClean="0"/>
              <a:t> döngüsünde ise önce işlem yapılır sonra koşul yapılır, koşul sağlanıyorsa işlem tekrar tekrar yapılır.</a:t>
            </a:r>
          </a:p>
        </p:txBody>
      </p:sp>
    </p:spTree>
    <p:extLst>
      <p:ext uri="{BB962C8B-B14F-4D97-AF65-F5344CB8AC3E}">
        <p14:creationId xmlns:p14="http://schemas.microsoft.com/office/powerpoint/2010/main" val="40156367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134471"/>
            <a:ext cx="9601200" cy="6526305"/>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200" dirty="0" smtClean="0"/>
              <a:t>Örnek</a:t>
            </a:r>
          </a:p>
          <a:p>
            <a:pPr lvl="1"/>
            <a:r>
              <a:rPr lang="tr-TR" sz="3000" dirty="0" smtClean="0"/>
              <a:t>Bir atletizm yarışmasında olduğunuzu varsayarak yapacağınız ilk şey koşmaktır. </a:t>
            </a:r>
            <a:r>
              <a:rPr lang="tr-TR" sz="3000" dirty="0" err="1" smtClean="0"/>
              <a:t>Finish</a:t>
            </a:r>
            <a:r>
              <a:rPr lang="tr-TR" sz="3000" dirty="0" smtClean="0"/>
              <a:t> çizgisini geçene kadar sürekli koşarsınız. Bu durumda kodunuz,</a:t>
            </a:r>
          </a:p>
          <a:p>
            <a:pPr lvl="1"/>
            <a:endParaRPr lang="tr-TR" sz="3000" dirty="0" smtClean="0"/>
          </a:p>
          <a:p>
            <a:pPr marL="530352" lvl="1" indent="0">
              <a:buFont typeface="Franklin Gothic Book" panose="020B0503020102020204" pitchFamily="34" charset="0"/>
              <a:buNone/>
            </a:pPr>
            <a:r>
              <a:rPr lang="tr-TR" sz="3000" dirty="0" smtClean="0"/>
              <a:t>	do</a:t>
            </a:r>
          </a:p>
          <a:p>
            <a:pPr marL="530352" lvl="1" indent="0">
              <a:buFont typeface="Franklin Gothic Book" panose="020B0503020102020204" pitchFamily="34" charset="0"/>
              <a:buNone/>
            </a:pPr>
            <a:r>
              <a:rPr lang="tr-TR" sz="3000" dirty="0"/>
              <a:t>	</a:t>
            </a:r>
            <a:r>
              <a:rPr lang="tr-TR" sz="3000" dirty="0" smtClean="0"/>
              <a:t>{</a:t>
            </a:r>
          </a:p>
          <a:p>
            <a:pPr marL="530352" lvl="1" indent="0">
              <a:buFont typeface="Franklin Gothic Book" panose="020B0503020102020204" pitchFamily="34" charset="0"/>
              <a:buNone/>
            </a:pPr>
            <a:r>
              <a:rPr lang="tr-TR" sz="3000" dirty="0"/>
              <a:t>	</a:t>
            </a:r>
            <a:r>
              <a:rPr lang="tr-TR" sz="3000" dirty="0" smtClean="0"/>
              <a:t>	</a:t>
            </a:r>
            <a:r>
              <a:rPr lang="tr-TR" sz="3000" dirty="0" err="1" smtClean="0"/>
              <a:t>Kos</a:t>
            </a:r>
            <a:r>
              <a:rPr lang="tr-TR" sz="3000" dirty="0" smtClean="0"/>
              <a:t>();</a:t>
            </a:r>
          </a:p>
          <a:p>
            <a:pPr marL="530352" lvl="1" indent="0">
              <a:buFont typeface="Franklin Gothic Book" panose="020B0503020102020204" pitchFamily="34" charset="0"/>
              <a:buNone/>
            </a:pPr>
            <a:r>
              <a:rPr lang="tr-TR" sz="3000" dirty="0"/>
              <a:t>	</a:t>
            </a:r>
            <a:r>
              <a:rPr lang="tr-TR" sz="3000" dirty="0" smtClean="0"/>
              <a:t>}</a:t>
            </a:r>
            <a:r>
              <a:rPr lang="tr-TR" sz="3000" dirty="0" err="1" smtClean="0"/>
              <a:t>while</a:t>
            </a:r>
            <a:r>
              <a:rPr lang="tr-TR" sz="3000" dirty="0" smtClean="0"/>
              <a:t>(</a:t>
            </a:r>
            <a:r>
              <a:rPr lang="tr-TR" sz="3000" dirty="0" err="1" smtClean="0"/>
              <a:t>finishcizgisigecilmedi</a:t>
            </a:r>
            <a:r>
              <a:rPr lang="tr-TR" sz="3000" dirty="0" smtClean="0"/>
              <a:t>==</a:t>
            </a:r>
            <a:r>
              <a:rPr lang="tr-TR" sz="3000" dirty="0" err="1" smtClean="0"/>
              <a:t>true</a:t>
            </a:r>
            <a:r>
              <a:rPr lang="tr-TR" sz="3000" dirty="0" smtClean="0"/>
              <a:t>)</a:t>
            </a:r>
            <a:endParaRPr lang="tr-TR" sz="3000" dirty="0"/>
          </a:p>
        </p:txBody>
      </p:sp>
    </p:spTree>
    <p:extLst>
      <p:ext uri="{BB962C8B-B14F-4D97-AF65-F5344CB8AC3E}">
        <p14:creationId xmlns:p14="http://schemas.microsoft.com/office/powerpoint/2010/main" val="27799155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98612"/>
            <a:ext cx="9601200" cy="6660776"/>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200" dirty="0" err="1" smtClean="0"/>
              <a:t>Continue</a:t>
            </a:r>
            <a:endParaRPr lang="tr-TR" sz="3200" dirty="0" smtClean="0"/>
          </a:p>
          <a:p>
            <a:pPr lvl="1"/>
            <a:r>
              <a:rPr lang="tr-TR" sz="3200" dirty="0" err="1" smtClean="0"/>
              <a:t>Continue</a:t>
            </a:r>
            <a:r>
              <a:rPr lang="tr-TR" sz="3200" dirty="0" smtClean="0"/>
              <a:t> bir döngü değildir, döngülerde kullanılan bir atlatma deyimidir. Bu deyim döngüde yazıldığı yerden sonrasının işletilmeden devam edilmesini sağlayan deyimdir.</a:t>
            </a:r>
          </a:p>
        </p:txBody>
      </p:sp>
    </p:spTree>
    <p:extLst>
      <p:ext uri="{BB962C8B-B14F-4D97-AF65-F5344CB8AC3E}">
        <p14:creationId xmlns:p14="http://schemas.microsoft.com/office/powerpoint/2010/main" val="32865610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134472"/>
            <a:ext cx="9601200" cy="6491616"/>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200" dirty="0" smtClean="0"/>
              <a:t>Örnek</a:t>
            </a:r>
          </a:p>
          <a:p>
            <a:pPr lvl="1"/>
            <a:r>
              <a:rPr lang="tr-TR" sz="2800" dirty="0" err="1" smtClean="0"/>
              <a:t>For</a:t>
            </a:r>
            <a:r>
              <a:rPr lang="tr-TR" sz="2800" dirty="0" smtClean="0"/>
              <a:t> döngüsü ile 0 ile 100 arasındaki sayıları ekrana yazdırıyorsunuz. Ancak 55 yazılmasını istemiyor, 55’e gelindiğinde atlanmasını istiyorsunuz. Bu durumda kodunu,</a:t>
            </a:r>
          </a:p>
          <a:p>
            <a:pPr marL="530352" lvl="1" indent="0">
              <a:buNone/>
            </a:pPr>
            <a:endParaRPr lang="tr-TR" sz="2800" dirty="0" smtClean="0"/>
          </a:p>
          <a:p>
            <a:pPr marL="530352" lvl="1" indent="0">
              <a:buFont typeface="Franklin Gothic Book" panose="020B0503020102020204" pitchFamily="34" charset="0"/>
              <a:buNone/>
            </a:pPr>
            <a:r>
              <a:rPr lang="tr-TR" sz="2800" dirty="0" smtClean="0"/>
              <a:t>	</a:t>
            </a:r>
            <a:r>
              <a:rPr lang="tr-TR" sz="2800" dirty="0" err="1" smtClean="0"/>
              <a:t>for</a:t>
            </a:r>
            <a:r>
              <a:rPr lang="tr-TR" sz="2800" dirty="0" smtClean="0"/>
              <a:t> (</a:t>
            </a:r>
            <a:r>
              <a:rPr lang="tr-TR" sz="2800" dirty="0" err="1" smtClean="0"/>
              <a:t>int</a:t>
            </a:r>
            <a:r>
              <a:rPr lang="tr-TR" sz="2800" dirty="0" smtClean="0"/>
              <a:t> i=1; i&lt;100; i++)</a:t>
            </a:r>
          </a:p>
          <a:p>
            <a:pPr marL="530352" lvl="1" indent="0">
              <a:buFont typeface="Franklin Gothic Book" panose="020B0503020102020204" pitchFamily="34" charset="0"/>
              <a:buNone/>
            </a:pPr>
            <a:r>
              <a:rPr lang="tr-TR" sz="2800" dirty="0"/>
              <a:t>	</a:t>
            </a:r>
            <a:r>
              <a:rPr lang="tr-TR" sz="2800" dirty="0" smtClean="0"/>
              <a:t>{</a:t>
            </a:r>
          </a:p>
          <a:p>
            <a:pPr marL="530352" lvl="1" indent="0">
              <a:buFont typeface="Franklin Gothic Book" panose="020B0503020102020204" pitchFamily="34" charset="0"/>
              <a:buNone/>
            </a:pPr>
            <a:r>
              <a:rPr lang="tr-TR" sz="2800" dirty="0"/>
              <a:t>	</a:t>
            </a:r>
            <a:r>
              <a:rPr lang="tr-TR" sz="2800" dirty="0" smtClean="0"/>
              <a:t>	</a:t>
            </a:r>
            <a:r>
              <a:rPr lang="tr-TR" sz="2800" dirty="0" err="1" smtClean="0"/>
              <a:t>if</a:t>
            </a:r>
            <a:r>
              <a:rPr lang="tr-TR" sz="2800" dirty="0" smtClean="0"/>
              <a:t>(i=55)</a:t>
            </a:r>
          </a:p>
          <a:p>
            <a:pPr marL="530352" lvl="1" indent="0">
              <a:buFont typeface="Franklin Gothic Book" panose="020B0503020102020204" pitchFamily="34" charset="0"/>
              <a:buNone/>
            </a:pPr>
            <a:r>
              <a:rPr lang="tr-TR" sz="2800" dirty="0"/>
              <a:t>	</a:t>
            </a:r>
            <a:r>
              <a:rPr lang="tr-TR" sz="2800" dirty="0" smtClean="0"/>
              <a:t>	{</a:t>
            </a:r>
          </a:p>
          <a:p>
            <a:pPr marL="530352" lvl="1" indent="0">
              <a:buFont typeface="Franklin Gothic Book" panose="020B0503020102020204" pitchFamily="34" charset="0"/>
              <a:buNone/>
            </a:pPr>
            <a:r>
              <a:rPr lang="tr-TR" sz="2800" dirty="0"/>
              <a:t>	</a:t>
            </a:r>
            <a:r>
              <a:rPr lang="tr-TR" sz="2800" dirty="0" smtClean="0"/>
              <a:t>		</a:t>
            </a:r>
            <a:r>
              <a:rPr lang="tr-TR" sz="2800" dirty="0" err="1" smtClean="0"/>
              <a:t>continue</a:t>
            </a:r>
            <a:r>
              <a:rPr lang="tr-TR" sz="2800" dirty="0"/>
              <a:t>;</a:t>
            </a:r>
            <a:endParaRPr lang="tr-TR" sz="2800" dirty="0" smtClean="0"/>
          </a:p>
          <a:p>
            <a:pPr marL="530352" lvl="1" indent="0">
              <a:buFont typeface="Franklin Gothic Book" panose="020B0503020102020204" pitchFamily="34" charset="0"/>
              <a:buNone/>
            </a:pPr>
            <a:r>
              <a:rPr lang="tr-TR" sz="2800" dirty="0" smtClean="0"/>
              <a:t>	</a:t>
            </a:r>
            <a:r>
              <a:rPr lang="tr-TR" sz="2800" dirty="0"/>
              <a:t>	</a:t>
            </a:r>
            <a:r>
              <a:rPr lang="tr-TR" sz="2800" dirty="0" smtClean="0"/>
              <a:t>}</a:t>
            </a:r>
          </a:p>
          <a:p>
            <a:pPr marL="530352" lvl="1" indent="0">
              <a:buFont typeface="Franklin Gothic Book" panose="020B0503020102020204" pitchFamily="34" charset="0"/>
              <a:buNone/>
            </a:pPr>
            <a:r>
              <a:rPr lang="tr-TR" sz="2800" dirty="0"/>
              <a:t>	</a:t>
            </a:r>
            <a:r>
              <a:rPr lang="tr-TR" sz="2800" dirty="0" smtClean="0"/>
              <a:t>	</a:t>
            </a:r>
            <a:r>
              <a:rPr lang="tr-TR" sz="2800" dirty="0" err="1" smtClean="0"/>
              <a:t>Serial.println</a:t>
            </a:r>
            <a:r>
              <a:rPr lang="tr-TR" sz="2800" dirty="0" smtClean="0"/>
              <a:t>(i);</a:t>
            </a:r>
          </a:p>
          <a:p>
            <a:pPr marL="530352" lvl="1" indent="0">
              <a:buFont typeface="Franklin Gothic Book" panose="020B0503020102020204" pitchFamily="34" charset="0"/>
              <a:buNone/>
            </a:pPr>
            <a:r>
              <a:rPr lang="tr-TR" sz="2800" dirty="0" smtClean="0"/>
              <a:t>	}</a:t>
            </a:r>
            <a:endParaRPr lang="tr-TR" sz="2800" dirty="0"/>
          </a:p>
        </p:txBody>
      </p:sp>
    </p:spTree>
    <p:extLst>
      <p:ext uri="{BB962C8B-B14F-4D97-AF65-F5344CB8AC3E}">
        <p14:creationId xmlns:p14="http://schemas.microsoft.com/office/powerpoint/2010/main" val="41605090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98612"/>
            <a:ext cx="9601200" cy="6660776"/>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200" dirty="0" smtClean="0"/>
              <a:t>Sayı Sistemleri</a:t>
            </a:r>
          </a:p>
          <a:p>
            <a:pPr lvl="1"/>
            <a:r>
              <a:rPr lang="tr-TR" sz="3200" dirty="0" smtClean="0"/>
              <a:t>Bilgisayar dünyasında sadece 2 sayı kullanılmaktadır. Bunlar 1 ve 0 </a:t>
            </a:r>
            <a:r>
              <a:rPr lang="tr-TR" sz="3200" dirty="0" err="1" smtClean="0"/>
              <a:t>dır</a:t>
            </a:r>
            <a:r>
              <a:rPr lang="tr-TR" sz="3200" dirty="0" smtClean="0"/>
              <a:t>. </a:t>
            </a:r>
          </a:p>
          <a:p>
            <a:pPr lvl="1"/>
            <a:r>
              <a:rPr lang="tr-TR" sz="3200" dirty="0" smtClean="0"/>
              <a:t>Bilgisayarda gri alanlar yoktur, siyah ve beyaz vardır. </a:t>
            </a:r>
          </a:p>
          <a:p>
            <a:pPr lvl="1"/>
            <a:r>
              <a:rPr lang="tr-TR" sz="3200" dirty="0" smtClean="0"/>
              <a:t>Bilindiği üzere farklı tabanlarda sayı sistemleri mevcuttur ve biz günlük hayatımızda onluk tabanı yani </a:t>
            </a:r>
            <a:r>
              <a:rPr lang="tr-TR" sz="3200" dirty="0" err="1" smtClean="0"/>
              <a:t>desimal</a:t>
            </a:r>
            <a:r>
              <a:rPr lang="tr-TR" sz="3200" dirty="0" smtClean="0"/>
              <a:t> sayı sistemini kullanırız</a:t>
            </a:r>
          </a:p>
          <a:p>
            <a:pPr lvl="1"/>
            <a:r>
              <a:rPr lang="tr-TR" sz="3200" dirty="0" err="1" smtClean="0"/>
              <a:t>Desimal</a:t>
            </a:r>
            <a:r>
              <a:rPr lang="tr-TR" sz="3200" dirty="0" smtClean="0"/>
              <a:t> sayıları sembolize etmek için 10 adet sayı kullanılır.</a:t>
            </a:r>
          </a:p>
          <a:p>
            <a:pPr lvl="1"/>
            <a:r>
              <a:rPr lang="tr-TR" sz="3200" dirty="0" err="1" smtClean="0"/>
              <a:t>Desimal</a:t>
            </a:r>
            <a:r>
              <a:rPr lang="tr-TR" sz="3200" dirty="0" smtClean="0"/>
              <a:t> sayılar dışında ikili sayı sistemi ve on altılı yani </a:t>
            </a:r>
            <a:r>
              <a:rPr lang="tr-TR" sz="3200" dirty="0" err="1" smtClean="0"/>
              <a:t>heksadesimal</a:t>
            </a:r>
            <a:r>
              <a:rPr lang="tr-TR" sz="3200" dirty="0" smtClean="0"/>
              <a:t> sayı sistemleri vardır</a:t>
            </a:r>
          </a:p>
        </p:txBody>
      </p:sp>
    </p:spTree>
    <p:extLst>
      <p:ext uri="{BB962C8B-B14F-4D97-AF65-F5344CB8AC3E}">
        <p14:creationId xmlns:p14="http://schemas.microsoft.com/office/powerpoint/2010/main" val="26691308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98612"/>
            <a:ext cx="9601200" cy="6660776"/>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1"/>
            <a:r>
              <a:rPr lang="tr-TR" sz="3200" dirty="0" smtClean="0"/>
              <a:t>Bu sayı sistemlerinin dışında eskiden kullanılan sekizli yani </a:t>
            </a:r>
            <a:r>
              <a:rPr lang="tr-TR" sz="3200" dirty="0" err="1" smtClean="0"/>
              <a:t>octal</a:t>
            </a:r>
            <a:r>
              <a:rPr lang="tr-TR" sz="3200" dirty="0" smtClean="0"/>
              <a:t> sayı sistemi kullanılmıştır.</a:t>
            </a:r>
          </a:p>
          <a:p>
            <a:pPr lvl="1"/>
            <a:r>
              <a:rPr lang="tr-TR" sz="3200" dirty="0" smtClean="0"/>
              <a:t>İkili sayı sisteminde iki adet sayı bulunmaktadır. 0 ve 1</a:t>
            </a:r>
          </a:p>
          <a:p>
            <a:pPr lvl="1"/>
            <a:r>
              <a:rPr lang="tr-TR" sz="3200" dirty="0" smtClean="0"/>
              <a:t>On altılı sayı sisteminde ise toplam 16 adet sayı bulunmaktadır. Bunlar 0,1,2,3,4,5,6,7,8,9,A,B,C,D,E,F</a:t>
            </a:r>
          </a:p>
        </p:txBody>
      </p:sp>
    </p:spTree>
    <p:extLst>
      <p:ext uri="{BB962C8B-B14F-4D97-AF65-F5344CB8AC3E}">
        <p14:creationId xmlns:p14="http://schemas.microsoft.com/office/powerpoint/2010/main" val="1333092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448235"/>
            <a:ext cx="9601200" cy="6042212"/>
          </a:xfrm>
        </p:spPr>
        <p:txBody>
          <a:bodyPr/>
          <a:lstStyle/>
          <a:p>
            <a:pPr>
              <a:lnSpc>
                <a:spcPct val="110000"/>
              </a:lnSpc>
            </a:pPr>
            <a:r>
              <a:rPr lang="tr-TR" sz="2800" dirty="0"/>
              <a:t>Değişken adını;</a:t>
            </a:r>
          </a:p>
          <a:p>
            <a:pPr lvl="1">
              <a:lnSpc>
                <a:spcPct val="110000"/>
              </a:lnSpc>
            </a:pPr>
            <a:r>
              <a:rPr lang="tr-TR" sz="3200" b="1" dirty="0"/>
              <a:t>Türkçe</a:t>
            </a:r>
            <a:r>
              <a:rPr lang="tr-TR" sz="3200" dirty="0"/>
              <a:t> karakter içermediği,</a:t>
            </a:r>
          </a:p>
          <a:p>
            <a:pPr lvl="1">
              <a:lnSpc>
                <a:spcPct val="110000"/>
              </a:lnSpc>
            </a:pPr>
            <a:r>
              <a:rPr lang="tr-TR" sz="3200" b="1" dirty="0"/>
              <a:t>Sayıyla</a:t>
            </a:r>
            <a:r>
              <a:rPr lang="tr-TR" sz="3200" dirty="0"/>
              <a:t> başlamadığı,</a:t>
            </a:r>
          </a:p>
          <a:p>
            <a:pPr lvl="1">
              <a:lnSpc>
                <a:spcPct val="110000"/>
              </a:lnSpc>
            </a:pPr>
            <a:r>
              <a:rPr lang="tr-TR" sz="3200" b="1" dirty="0"/>
              <a:t>Özel karakter</a:t>
            </a:r>
            <a:r>
              <a:rPr lang="tr-TR" sz="3200" dirty="0"/>
              <a:t> içermediği,</a:t>
            </a:r>
          </a:p>
          <a:p>
            <a:pPr lvl="1">
              <a:lnSpc>
                <a:spcPct val="110000"/>
              </a:lnSpc>
            </a:pPr>
            <a:r>
              <a:rPr lang="tr-TR" sz="3200" b="1" dirty="0"/>
              <a:t>Aynı kod bloğundaki bir başka değişken adıyla</a:t>
            </a:r>
            <a:r>
              <a:rPr lang="tr-TR" sz="3200" dirty="0"/>
              <a:t> aynı olmadığı sürece istenilen şekilde kullanılabilir.</a:t>
            </a:r>
            <a:endParaRPr lang="tr-TR" sz="3200" b="1" dirty="0"/>
          </a:p>
          <a:p>
            <a:endParaRPr lang="tr-TR" dirty="0"/>
          </a:p>
        </p:txBody>
      </p:sp>
    </p:spTree>
    <p:extLst>
      <p:ext uri="{BB962C8B-B14F-4D97-AF65-F5344CB8AC3E}">
        <p14:creationId xmlns:p14="http://schemas.microsoft.com/office/powerpoint/2010/main" val="11451638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98612"/>
            <a:ext cx="9601200" cy="6660776"/>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200" dirty="0" smtClean="0"/>
              <a:t>Sayılar elektronik olarak nasıl temsil ediliyor</a:t>
            </a:r>
          </a:p>
          <a:p>
            <a:pPr lvl="1"/>
            <a:r>
              <a:rPr lang="tr-TR" sz="3200" dirty="0" smtClean="0"/>
              <a:t>Elektronik devrelerde 2V ile 5V arası bir gerilim uygulanırsa bu ikili sayı sisteminde 1 demek olacaktır. Eğer gerilim uygulamaz yada 0.8V değerine kadar gerilim uygularsanız, bu ikili sayı sisteminde sıfır demek olacak.</a:t>
            </a:r>
          </a:p>
          <a:p>
            <a:pPr lvl="1"/>
            <a:endParaRPr lang="tr-TR" sz="3200" dirty="0" smtClean="0"/>
          </a:p>
        </p:txBody>
      </p:sp>
    </p:spTree>
    <p:extLst>
      <p:ext uri="{BB962C8B-B14F-4D97-AF65-F5344CB8AC3E}">
        <p14:creationId xmlns:p14="http://schemas.microsoft.com/office/powerpoint/2010/main" val="7110438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98612"/>
            <a:ext cx="9601200" cy="6660776"/>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200" dirty="0" smtClean="0"/>
              <a:t>Sayı dönüşümleri</a:t>
            </a:r>
          </a:p>
          <a:p>
            <a:pPr lvl="1"/>
            <a:r>
              <a:rPr lang="tr-TR" sz="3200" dirty="0" smtClean="0"/>
              <a:t>İkili sayı sistemindeki bir sayıyı onluk sayı sistemine çevirmek istenirse, yapılması gereken işlem;</a:t>
            </a:r>
          </a:p>
          <a:p>
            <a:pPr lvl="2"/>
            <a:r>
              <a:rPr lang="tr-TR" sz="3000" dirty="0" smtClean="0"/>
              <a:t>En sağdan iki üssü sıfır değeri ile başlayarak sola doğru her basamağı, basamak atlarken üssü bir artırarak ikiyle çarpmak ve elde edilen tüm değerleri toplamak</a:t>
            </a:r>
          </a:p>
          <a:p>
            <a:pPr lvl="1"/>
            <a:endParaRPr lang="tr-TR" sz="3200" dirty="0" smtClean="0"/>
          </a:p>
        </p:txBody>
      </p:sp>
    </p:spTree>
    <p:extLst>
      <p:ext uri="{BB962C8B-B14F-4D97-AF65-F5344CB8AC3E}">
        <p14:creationId xmlns:p14="http://schemas.microsoft.com/office/powerpoint/2010/main" val="19338682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98612"/>
            <a:ext cx="9601200" cy="6660776"/>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200" dirty="0" smtClean="0"/>
              <a:t>Örnek</a:t>
            </a:r>
          </a:p>
          <a:p>
            <a:pPr lvl="1"/>
            <a:r>
              <a:rPr lang="tr-TR" sz="3200" dirty="0" smtClean="0"/>
              <a:t>(1011)</a:t>
            </a:r>
            <a:r>
              <a:rPr lang="tr-TR" sz="3200" baseline="-25000" dirty="0" smtClean="0"/>
              <a:t>2</a:t>
            </a:r>
            <a:r>
              <a:rPr lang="tr-TR" sz="3200" dirty="0" smtClean="0"/>
              <a:t> sayısını çevirirken;</a:t>
            </a:r>
          </a:p>
          <a:p>
            <a:pPr marL="987552" lvl="2" indent="0">
              <a:buNone/>
            </a:pPr>
            <a:r>
              <a:rPr lang="tr-TR" sz="3200" dirty="0" smtClean="0"/>
              <a:t>Sağdan başlayarak</a:t>
            </a:r>
          </a:p>
          <a:p>
            <a:pPr marL="987552" lvl="2" indent="0">
              <a:buNone/>
            </a:pPr>
            <a:r>
              <a:rPr lang="tr-TR" sz="3200" dirty="0"/>
              <a:t>	</a:t>
            </a:r>
            <a:r>
              <a:rPr lang="tr-TR" sz="3200" dirty="0" smtClean="0"/>
              <a:t>1x2</a:t>
            </a:r>
            <a:r>
              <a:rPr lang="tr-TR" sz="3200" baseline="30000" dirty="0" smtClean="0"/>
              <a:t>0</a:t>
            </a:r>
            <a:r>
              <a:rPr lang="tr-TR" sz="3200" dirty="0" smtClean="0"/>
              <a:t> = 1</a:t>
            </a:r>
          </a:p>
          <a:p>
            <a:pPr marL="987552" lvl="2" indent="0">
              <a:buNone/>
            </a:pPr>
            <a:r>
              <a:rPr lang="tr-TR" sz="3200" dirty="0"/>
              <a:t>	</a:t>
            </a:r>
            <a:r>
              <a:rPr lang="tr-TR" sz="3200" dirty="0" smtClean="0"/>
              <a:t>1x2</a:t>
            </a:r>
            <a:r>
              <a:rPr lang="tr-TR" sz="3200" baseline="30000" dirty="0" smtClean="0"/>
              <a:t>1</a:t>
            </a:r>
            <a:r>
              <a:rPr lang="tr-TR" sz="3200" dirty="0" smtClean="0"/>
              <a:t> = 2</a:t>
            </a:r>
          </a:p>
          <a:p>
            <a:pPr marL="987552" lvl="2" indent="0">
              <a:buNone/>
            </a:pPr>
            <a:r>
              <a:rPr lang="tr-TR" sz="3200" dirty="0"/>
              <a:t>	</a:t>
            </a:r>
            <a:r>
              <a:rPr lang="tr-TR" sz="3200" dirty="0" smtClean="0"/>
              <a:t>0x2</a:t>
            </a:r>
            <a:r>
              <a:rPr lang="tr-TR" sz="3200" baseline="30000" dirty="0" smtClean="0"/>
              <a:t>2</a:t>
            </a:r>
            <a:r>
              <a:rPr lang="tr-TR" sz="3200" dirty="0" smtClean="0"/>
              <a:t> = 0</a:t>
            </a:r>
          </a:p>
          <a:p>
            <a:pPr marL="987552" lvl="2" indent="0">
              <a:buNone/>
            </a:pPr>
            <a:r>
              <a:rPr lang="tr-TR" sz="3200" dirty="0"/>
              <a:t>	</a:t>
            </a:r>
            <a:r>
              <a:rPr lang="tr-TR" sz="3200" dirty="0" smtClean="0"/>
              <a:t>1x2</a:t>
            </a:r>
            <a:r>
              <a:rPr lang="tr-TR" sz="3200" baseline="30000" dirty="0" smtClean="0"/>
              <a:t>3</a:t>
            </a:r>
            <a:r>
              <a:rPr lang="tr-TR" sz="3200" dirty="0" smtClean="0"/>
              <a:t> = 8</a:t>
            </a:r>
          </a:p>
          <a:p>
            <a:pPr marL="987552" lvl="2" indent="0">
              <a:buNone/>
            </a:pPr>
            <a:r>
              <a:rPr lang="tr-TR" sz="3200" dirty="0"/>
              <a:t>	</a:t>
            </a:r>
            <a:r>
              <a:rPr lang="tr-TR" sz="3200" dirty="0" smtClean="0"/>
              <a:t>8+0+2+1= 11</a:t>
            </a:r>
          </a:p>
          <a:p>
            <a:pPr lvl="1"/>
            <a:endParaRPr lang="tr-TR" sz="3200" dirty="0" smtClean="0"/>
          </a:p>
        </p:txBody>
      </p:sp>
    </p:spTree>
    <p:extLst>
      <p:ext uri="{BB962C8B-B14F-4D97-AF65-F5344CB8AC3E}">
        <p14:creationId xmlns:p14="http://schemas.microsoft.com/office/powerpoint/2010/main" val="40980474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98612"/>
            <a:ext cx="9601200" cy="6660776"/>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200" dirty="0" smtClean="0"/>
              <a:t>Örnek</a:t>
            </a:r>
          </a:p>
          <a:p>
            <a:pPr lvl="1"/>
            <a:r>
              <a:rPr lang="tr-TR" sz="3200" dirty="0" smtClean="0"/>
              <a:t>Onluk sayı sistemindeki bir sayıyı ise sürekli ikiye bölerek ve en son bölme işlemindeki bölüm değerini de işleme katarak, sayı ikili sayı sistemine çevirebilir</a:t>
            </a:r>
          </a:p>
          <a:p>
            <a:pPr marL="987552" lvl="2" indent="0">
              <a:buNone/>
            </a:pPr>
            <a:endParaRPr lang="tr-TR" sz="3000" dirty="0" smtClean="0"/>
          </a:p>
          <a:p>
            <a:pPr lvl="1"/>
            <a:endParaRPr lang="tr-TR" sz="3200" dirty="0" smtClean="0"/>
          </a:p>
        </p:txBody>
      </p:sp>
    </p:spTree>
    <p:extLst>
      <p:ext uri="{BB962C8B-B14F-4D97-AF65-F5344CB8AC3E}">
        <p14:creationId xmlns:p14="http://schemas.microsoft.com/office/powerpoint/2010/main" val="34715944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98612"/>
            <a:ext cx="9601200" cy="6660776"/>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1"/>
            <a:r>
              <a:rPr lang="tr-TR" sz="3200" dirty="0" smtClean="0"/>
              <a:t>Bu iki sistemin birbirine dönüşümüne oranla, on altılı sayı sistemiyle ikili sayı sistemini birbirine çevirmenin çok daha kolay bir metodu vardır.</a:t>
            </a:r>
          </a:p>
          <a:p>
            <a:pPr lvl="1"/>
            <a:r>
              <a:rPr lang="tr-TR" sz="3200" dirty="0" smtClean="0"/>
              <a:t>Bir sayı sisteminde alınabilecek maksimum değer sayısı taban üssü basamak sayısı formülü ile bulunabilir.</a:t>
            </a:r>
          </a:p>
          <a:p>
            <a:pPr lvl="2"/>
            <a:r>
              <a:rPr lang="tr-TR" sz="3000" dirty="0" smtClean="0"/>
              <a:t>Ör:</a:t>
            </a:r>
          </a:p>
          <a:p>
            <a:pPr lvl="3"/>
            <a:r>
              <a:rPr lang="tr-TR" sz="3000" dirty="0" smtClean="0"/>
              <a:t>2</a:t>
            </a:r>
            <a:r>
              <a:rPr lang="tr-TR" sz="3000" baseline="30000" dirty="0" smtClean="0"/>
              <a:t>0</a:t>
            </a:r>
            <a:r>
              <a:rPr lang="tr-TR" sz="3000" dirty="0" smtClean="0"/>
              <a:t>=1 farklı değer</a:t>
            </a:r>
          </a:p>
          <a:p>
            <a:pPr lvl="3"/>
            <a:r>
              <a:rPr lang="tr-TR" sz="3000" dirty="0" smtClean="0"/>
              <a:t>2</a:t>
            </a:r>
            <a:r>
              <a:rPr lang="tr-TR" sz="3000" baseline="30000" dirty="0" smtClean="0"/>
              <a:t>2</a:t>
            </a:r>
            <a:r>
              <a:rPr lang="tr-TR" sz="3000" dirty="0" smtClean="0"/>
              <a:t>=4 farklı değer</a:t>
            </a:r>
          </a:p>
        </p:txBody>
      </p:sp>
    </p:spTree>
    <p:extLst>
      <p:ext uri="{BB962C8B-B14F-4D97-AF65-F5344CB8AC3E}">
        <p14:creationId xmlns:p14="http://schemas.microsoft.com/office/powerpoint/2010/main" val="42731430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98612"/>
            <a:ext cx="9601200" cy="6660776"/>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1"/>
            <a:r>
              <a:rPr lang="tr-TR" sz="3200" dirty="0" smtClean="0"/>
              <a:t>On altılık sayı sistemindeki bir sayıyı ikili sayı sistemine çevirmek için, her bir basamağı dört basamaklı olacak şekilde ikili sayı sisteminde yazılması yeterli olacaktır.</a:t>
            </a:r>
          </a:p>
          <a:p>
            <a:pPr lvl="2"/>
            <a:r>
              <a:rPr lang="tr-TR" sz="3000" dirty="0" smtClean="0"/>
              <a:t>Ör:</a:t>
            </a:r>
          </a:p>
          <a:p>
            <a:pPr marL="1444752" lvl="3" indent="0">
              <a:buNone/>
            </a:pPr>
            <a:r>
              <a:rPr lang="tr-TR" sz="3000" dirty="0"/>
              <a:t>	</a:t>
            </a:r>
            <a:r>
              <a:rPr lang="tr-TR" sz="3000" dirty="0" smtClean="0"/>
              <a:t>(73)</a:t>
            </a:r>
            <a:r>
              <a:rPr lang="tr-TR" sz="3000" baseline="-25000" dirty="0" smtClean="0"/>
              <a:t>16</a:t>
            </a:r>
            <a:r>
              <a:rPr lang="tr-TR" sz="3000" dirty="0" smtClean="0"/>
              <a:t>=</a:t>
            </a:r>
          </a:p>
          <a:p>
            <a:pPr marL="1444752" lvl="3" indent="0">
              <a:buNone/>
            </a:pPr>
            <a:endParaRPr lang="tr-TR" sz="3000" dirty="0"/>
          </a:p>
          <a:p>
            <a:pPr marL="1444752" lvl="3" indent="0">
              <a:buNone/>
            </a:pPr>
            <a:r>
              <a:rPr lang="tr-TR" sz="3000" dirty="0" smtClean="0"/>
              <a:t>7 </a:t>
            </a:r>
            <a:r>
              <a:rPr lang="tr-TR" sz="3000" dirty="0" smtClean="0">
                <a:sym typeface="Wingdings" panose="05000000000000000000" pitchFamily="2" charset="2"/>
              </a:rPr>
              <a:t> (0111)</a:t>
            </a:r>
            <a:r>
              <a:rPr lang="tr-TR" sz="3000" baseline="-25000" dirty="0" smtClean="0">
                <a:sym typeface="Wingdings" panose="05000000000000000000" pitchFamily="2" charset="2"/>
              </a:rPr>
              <a:t>2</a:t>
            </a:r>
          </a:p>
          <a:p>
            <a:pPr marL="1444752" lvl="3" indent="0">
              <a:buNone/>
            </a:pPr>
            <a:r>
              <a:rPr lang="tr-TR" sz="3000" dirty="0" smtClean="0">
                <a:sym typeface="Wingdings" panose="05000000000000000000" pitchFamily="2" charset="2"/>
              </a:rPr>
              <a:t>3  (0011)</a:t>
            </a:r>
            <a:r>
              <a:rPr lang="tr-TR" sz="3000" baseline="-25000" dirty="0" smtClean="0">
                <a:sym typeface="Wingdings" panose="05000000000000000000" pitchFamily="2" charset="2"/>
              </a:rPr>
              <a:t>2</a:t>
            </a:r>
            <a:endParaRPr lang="tr-TR" sz="3000" baseline="-25000" dirty="0" smtClean="0"/>
          </a:p>
        </p:txBody>
      </p:sp>
    </p:spTree>
    <p:extLst>
      <p:ext uri="{BB962C8B-B14F-4D97-AF65-F5344CB8AC3E}">
        <p14:creationId xmlns:p14="http://schemas.microsoft.com/office/powerpoint/2010/main" val="27316695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371600" y="98612"/>
            <a:ext cx="9601200" cy="6660776"/>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1"/>
            <a:r>
              <a:rPr lang="tr-TR" sz="3200" dirty="0" smtClean="0"/>
              <a:t>İkili sayı sisteminden on altılı sayı sistemine çevirmek istiyorsak, sağ taraftan başlayarak ikili sayı sistemindeki sayıyı dörderli gruplara ayırarak ve her dörtlüyü ayrı ayrı on altılı sayı sistemine çevirip yazarak ikili </a:t>
            </a:r>
            <a:r>
              <a:rPr lang="tr-TR" sz="3200" smtClean="0"/>
              <a:t>sayı sisteminden </a:t>
            </a:r>
            <a:r>
              <a:rPr lang="tr-TR" sz="3200" dirty="0" smtClean="0"/>
              <a:t>on altılı sayı sistemine geçmiş olunur.</a:t>
            </a:r>
          </a:p>
          <a:p>
            <a:pPr lvl="2"/>
            <a:r>
              <a:rPr lang="tr-TR" sz="3000" dirty="0" smtClean="0"/>
              <a:t>Ör:</a:t>
            </a:r>
          </a:p>
          <a:p>
            <a:pPr marL="1444752" lvl="3" indent="0">
              <a:buNone/>
            </a:pPr>
            <a:r>
              <a:rPr lang="tr-TR" sz="3000" dirty="0"/>
              <a:t>	</a:t>
            </a:r>
            <a:r>
              <a:rPr lang="tr-TR" sz="3000" dirty="0" smtClean="0"/>
              <a:t>(10110110)</a:t>
            </a:r>
            <a:r>
              <a:rPr lang="tr-TR" sz="3000" baseline="-25000" dirty="0" smtClean="0"/>
              <a:t>2</a:t>
            </a:r>
            <a:r>
              <a:rPr lang="tr-TR" sz="3000" dirty="0"/>
              <a:t>	</a:t>
            </a:r>
            <a:r>
              <a:rPr lang="tr-TR" sz="3000" dirty="0" smtClean="0"/>
              <a:t>(11010010101)</a:t>
            </a:r>
            <a:r>
              <a:rPr lang="tr-TR" sz="3000" baseline="-25000" dirty="0" smtClean="0"/>
              <a:t>2</a:t>
            </a:r>
          </a:p>
          <a:p>
            <a:pPr marL="1444752" lvl="3" indent="0">
              <a:buNone/>
            </a:pPr>
            <a:r>
              <a:rPr lang="tr-TR" sz="3000" dirty="0" smtClean="0"/>
              <a:t>        B     6		   6     9      5</a:t>
            </a:r>
            <a:endParaRPr lang="tr-TR" sz="3000" dirty="0"/>
          </a:p>
        </p:txBody>
      </p:sp>
      <p:sp>
        <p:nvSpPr>
          <p:cNvPr id="4" name="Right Brace 3"/>
          <p:cNvSpPr/>
          <p:nvPr/>
        </p:nvSpPr>
        <p:spPr>
          <a:xfrm rot="5400000">
            <a:off x="3723860" y="3551584"/>
            <a:ext cx="212035" cy="79513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tr-TR"/>
          </a:p>
        </p:txBody>
      </p:sp>
      <p:sp>
        <p:nvSpPr>
          <p:cNvPr id="5" name="Right Brace 4"/>
          <p:cNvSpPr/>
          <p:nvPr/>
        </p:nvSpPr>
        <p:spPr>
          <a:xfrm rot="5400000">
            <a:off x="4518990" y="3551585"/>
            <a:ext cx="212035" cy="79513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tr-TR"/>
          </a:p>
        </p:txBody>
      </p:sp>
      <p:sp>
        <p:nvSpPr>
          <p:cNvPr id="6" name="Right Brace 5"/>
          <p:cNvSpPr/>
          <p:nvPr/>
        </p:nvSpPr>
        <p:spPr>
          <a:xfrm rot="5400000">
            <a:off x="7918170" y="3551585"/>
            <a:ext cx="212035" cy="79513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tr-TR"/>
          </a:p>
        </p:txBody>
      </p:sp>
      <p:sp>
        <p:nvSpPr>
          <p:cNvPr id="7" name="Right Brace 6"/>
          <p:cNvSpPr/>
          <p:nvPr/>
        </p:nvSpPr>
        <p:spPr>
          <a:xfrm rot="5400000">
            <a:off x="7089906" y="3538332"/>
            <a:ext cx="212035" cy="79513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tr-TR"/>
          </a:p>
        </p:txBody>
      </p:sp>
      <p:sp>
        <p:nvSpPr>
          <p:cNvPr id="8" name="Right Brace 7"/>
          <p:cNvSpPr/>
          <p:nvPr/>
        </p:nvSpPr>
        <p:spPr>
          <a:xfrm rot="5400000">
            <a:off x="6362694" y="3642699"/>
            <a:ext cx="225287" cy="599652"/>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705864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0" y="134471"/>
            <a:ext cx="11429999" cy="6624917"/>
          </a:xfrm>
        </p:spPr>
        <p:txBody>
          <a:bodyPr>
            <a:normAutofit fontScale="40000" lnSpcReduction="20000"/>
          </a:bodyPr>
          <a:lstStyle/>
          <a:p>
            <a:pPr>
              <a:lnSpc>
                <a:spcPct val="120000"/>
              </a:lnSpc>
            </a:pPr>
            <a:r>
              <a:rPr lang="tr-TR" sz="9000" dirty="0" smtClean="0"/>
              <a:t>Değişken sadece bir kez tanımlanır ve tanımlandığı aralıkta geçerlidir</a:t>
            </a:r>
            <a:r>
              <a:rPr lang="tr-TR" sz="9800" dirty="0" smtClean="0"/>
              <a:t>.</a:t>
            </a:r>
          </a:p>
          <a:p>
            <a:pPr>
              <a:lnSpc>
                <a:spcPct val="120000"/>
              </a:lnSpc>
            </a:pPr>
            <a:r>
              <a:rPr lang="tr-TR" sz="9000" dirty="0" err="1" smtClean="0"/>
              <a:t>Arduino</a:t>
            </a:r>
            <a:r>
              <a:rPr lang="tr-TR" sz="9000" dirty="0" smtClean="0"/>
              <a:t> için kullanacağımız programlama dilinde standart olarak 2 adet fonksiyon gelmektedir. Değişkenler eğer fonksiyon içerisinde kullanılırsa, yazıldığı fonksiyon içerisinde kullanılabilir. Diğer fonksiyondan bu değişkene erişim mümkün olmaz. Değişkene tüm programda erişilmesi istenirse, bu değişken bütün fonksiyonları üzerinde tanımlanması gerekmektedir.</a:t>
            </a:r>
          </a:p>
          <a:p>
            <a:pPr marL="0" indent="0">
              <a:lnSpc>
                <a:spcPct val="120000"/>
              </a:lnSpc>
              <a:buNone/>
            </a:pPr>
            <a:endParaRPr lang="tr-TR" sz="3200" dirty="0" smtClean="0"/>
          </a:p>
        </p:txBody>
      </p:sp>
    </p:spTree>
    <p:extLst>
      <p:ext uri="{BB962C8B-B14F-4D97-AF65-F5344CB8AC3E}">
        <p14:creationId xmlns:p14="http://schemas.microsoft.com/office/powerpoint/2010/main" val="1352570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01271" y="16152"/>
            <a:ext cx="9789458" cy="6802092"/>
          </a:xfrm>
        </p:spPr>
        <p:txBody>
          <a:bodyPr>
            <a:noAutofit/>
          </a:bodyPr>
          <a:lstStyle/>
          <a:p>
            <a:pPr marL="530352" lvl="1" indent="0">
              <a:lnSpc>
                <a:spcPct val="100000"/>
              </a:lnSpc>
              <a:spcBef>
                <a:spcPts val="0"/>
              </a:spcBef>
              <a:spcAft>
                <a:spcPts val="0"/>
              </a:spcAft>
              <a:buNone/>
            </a:pPr>
            <a:r>
              <a:rPr lang="tr-TR" sz="2600" dirty="0"/>
              <a:t>Örnek: Değişken sadece fonksiyon içerisinde kullanılacak ise</a:t>
            </a:r>
          </a:p>
          <a:p>
            <a:pPr marL="914400" lvl="2" indent="0">
              <a:lnSpc>
                <a:spcPct val="100000"/>
              </a:lnSpc>
              <a:spcBef>
                <a:spcPts val="0"/>
              </a:spcBef>
              <a:spcAft>
                <a:spcPts val="0"/>
              </a:spcAft>
              <a:buNone/>
            </a:pPr>
            <a:endParaRPr lang="tr-TR" sz="2600" dirty="0" smtClean="0"/>
          </a:p>
          <a:p>
            <a:pPr marL="914400" lvl="2" indent="0">
              <a:lnSpc>
                <a:spcPct val="100000"/>
              </a:lnSpc>
              <a:spcBef>
                <a:spcPts val="0"/>
              </a:spcBef>
              <a:spcAft>
                <a:spcPts val="0"/>
              </a:spcAft>
              <a:buNone/>
            </a:pPr>
            <a:r>
              <a:rPr lang="tr-TR" sz="2600" dirty="0" err="1" smtClean="0"/>
              <a:t>void</a:t>
            </a:r>
            <a:r>
              <a:rPr lang="tr-TR" sz="2600" dirty="0" smtClean="0"/>
              <a:t> </a:t>
            </a:r>
            <a:r>
              <a:rPr lang="tr-TR" sz="2600" dirty="0" err="1"/>
              <a:t>setup</a:t>
            </a:r>
            <a:r>
              <a:rPr lang="tr-TR" sz="2600" dirty="0"/>
              <a:t>() {</a:t>
            </a:r>
          </a:p>
          <a:p>
            <a:pPr marL="914400" lvl="2" indent="0">
              <a:lnSpc>
                <a:spcPct val="100000"/>
              </a:lnSpc>
              <a:spcBef>
                <a:spcPts val="0"/>
              </a:spcBef>
              <a:spcAft>
                <a:spcPts val="0"/>
              </a:spcAft>
              <a:buNone/>
            </a:pPr>
            <a:r>
              <a:rPr lang="tr-TR" sz="2600" dirty="0"/>
              <a:t>	</a:t>
            </a:r>
            <a:r>
              <a:rPr lang="tr-TR" sz="2600" dirty="0" err="1"/>
              <a:t>int</a:t>
            </a:r>
            <a:r>
              <a:rPr lang="tr-TR" sz="2600" dirty="0"/>
              <a:t> </a:t>
            </a:r>
            <a:r>
              <a:rPr lang="tr-TR" sz="2600" dirty="0" err="1"/>
              <a:t>sayi</a:t>
            </a:r>
            <a:r>
              <a:rPr lang="tr-TR" sz="2600" dirty="0"/>
              <a:t>;</a:t>
            </a:r>
          </a:p>
          <a:p>
            <a:pPr marL="914400" lvl="2" indent="0">
              <a:lnSpc>
                <a:spcPct val="100000"/>
              </a:lnSpc>
              <a:spcBef>
                <a:spcPts val="0"/>
              </a:spcBef>
              <a:spcAft>
                <a:spcPts val="0"/>
              </a:spcAft>
              <a:buNone/>
            </a:pPr>
            <a:r>
              <a:rPr lang="tr-TR" sz="2600" dirty="0"/>
              <a:t>}</a:t>
            </a:r>
          </a:p>
          <a:p>
            <a:pPr marL="914400" lvl="2" indent="0">
              <a:lnSpc>
                <a:spcPct val="100000"/>
              </a:lnSpc>
              <a:spcBef>
                <a:spcPts val="0"/>
              </a:spcBef>
              <a:spcAft>
                <a:spcPts val="0"/>
              </a:spcAft>
              <a:buNone/>
            </a:pPr>
            <a:r>
              <a:rPr lang="tr-TR" sz="2600" dirty="0" err="1"/>
              <a:t>void</a:t>
            </a:r>
            <a:r>
              <a:rPr lang="tr-TR" sz="2600" dirty="0"/>
              <a:t> </a:t>
            </a:r>
            <a:r>
              <a:rPr lang="tr-TR" sz="2600" dirty="0" err="1"/>
              <a:t>loop</a:t>
            </a:r>
            <a:r>
              <a:rPr lang="tr-TR" sz="2600" dirty="0"/>
              <a:t>() {</a:t>
            </a:r>
          </a:p>
          <a:p>
            <a:pPr marL="914400" lvl="2" indent="0">
              <a:lnSpc>
                <a:spcPct val="100000"/>
              </a:lnSpc>
              <a:spcBef>
                <a:spcPts val="0"/>
              </a:spcBef>
              <a:spcAft>
                <a:spcPts val="0"/>
              </a:spcAft>
              <a:buNone/>
            </a:pPr>
            <a:endParaRPr lang="tr-TR" sz="2600" dirty="0"/>
          </a:p>
          <a:p>
            <a:pPr marL="914400" lvl="2" indent="0">
              <a:lnSpc>
                <a:spcPct val="100000"/>
              </a:lnSpc>
              <a:spcBef>
                <a:spcPts val="0"/>
              </a:spcBef>
              <a:spcAft>
                <a:spcPts val="0"/>
              </a:spcAft>
              <a:buNone/>
            </a:pPr>
            <a:r>
              <a:rPr lang="tr-TR" sz="2600" dirty="0" smtClean="0"/>
              <a:t>}</a:t>
            </a:r>
          </a:p>
          <a:p>
            <a:pPr marL="914400" lvl="2" indent="0">
              <a:lnSpc>
                <a:spcPct val="100000"/>
              </a:lnSpc>
              <a:spcBef>
                <a:spcPts val="0"/>
              </a:spcBef>
              <a:spcAft>
                <a:spcPts val="0"/>
              </a:spcAft>
              <a:buNone/>
            </a:pPr>
            <a:endParaRPr lang="tr-TR" sz="2600" dirty="0"/>
          </a:p>
          <a:p>
            <a:pPr marL="0" lvl="2" indent="0">
              <a:lnSpc>
                <a:spcPct val="100000"/>
              </a:lnSpc>
              <a:spcBef>
                <a:spcPts val="0"/>
              </a:spcBef>
              <a:spcAft>
                <a:spcPts val="0"/>
              </a:spcAft>
              <a:buNone/>
            </a:pPr>
            <a:r>
              <a:rPr lang="tr-TR" sz="2600" dirty="0" smtClean="0"/>
              <a:t>Değişken </a:t>
            </a:r>
            <a:r>
              <a:rPr lang="tr-TR" sz="2600" dirty="0"/>
              <a:t>tüm program içerisinde kullanılacak </a:t>
            </a:r>
            <a:r>
              <a:rPr lang="tr-TR" sz="2600" dirty="0" smtClean="0"/>
              <a:t>ise</a:t>
            </a:r>
          </a:p>
          <a:p>
            <a:pPr marL="0" lvl="2" indent="0">
              <a:lnSpc>
                <a:spcPct val="100000"/>
              </a:lnSpc>
              <a:spcBef>
                <a:spcPts val="0"/>
              </a:spcBef>
              <a:spcAft>
                <a:spcPts val="0"/>
              </a:spcAft>
              <a:buNone/>
            </a:pPr>
            <a:r>
              <a:rPr lang="tr-TR" sz="2600" dirty="0"/>
              <a:t>	</a:t>
            </a:r>
            <a:r>
              <a:rPr lang="tr-TR" sz="2600" dirty="0" err="1" smtClean="0"/>
              <a:t>int</a:t>
            </a:r>
            <a:r>
              <a:rPr lang="tr-TR" sz="2600" dirty="0" smtClean="0"/>
              <a:t> </a:t>
            </a:r>
            <a:r>
              <a:rPr lang="tr-TR" sz="2600" dirty="0" err="1" smtClean="0"/>
              <a:t>sayi</a:t>
            </a:r>
            <a:r>
              <a:rPr lang="tr-TR" sz="2600" dirty="0" smtClean="0"/>
              <a:t>;</a:t>
            </a:r>
          </a:p>
          <a:p>
            <a:pPr marL="0" lvl="2" indent="0">
              <a:lnSpc>
                <a:spcPct val="100000"/>
              </a:lnSpc>
              <a:spcBef>
                <a:spcPts val="0"/>
              </a:spcBef>
              <a:spcAft>
                <a:spcPts val="0"/>
              </a:spcAft>
              <a:buNone/>
            </a:pPr>
            <a:r>
              <a:rPr lang="tr-TR" sz="2600" dirty="0"/>
              <a:t>	</a:t>
            </a:r>
            <a:r>
              <a:rPr lang="tr-TR" sz="2600" dirty="0" err="1" smtClean="0"/>
              <a:t>void</a:t>
            </a:r>
            <a:r>
              <a:rPr lang="tr-TR" sz="2600" dirty="0" smtClean="0"/>
              <a:t> </a:t>
            </a:r>
            <a:r>
              <a:rPr lang="tr-TR" sz="2600" dirty="0" err="1" smtClean="0"/>
              <a:t>setup</a:t>
            </a:r>
            <a:r>
              <a:rPr lang="tr-TR" sz="2600" dirty="0" smtClean="0"/>
              <a:t>() {</a:t>
            </a:r>
          </a:p>
          <a:p>
            <a:pPr marL="0" lvl="2" indent="0">
              <a:lnSpc>
                <a:spcPct val="100000"/>
              </a:lnSpc>
              <a:spcBef>
                <a:spcPts val="0"/>
              </a:spcBef>
              <a:spcAft>
                <a:spcPts val="0"/>
              </a:spcAft>
              <a:buNone/>
            </a:pPr>
            <a:r>
              <a:rPr lang="tr-TR" sz="2600" dirty="0"/>
              <a:t>	</a:t>
            </a:r>
            <a:endParaRPr lang="tr-TR" sz="2600" dirty="0" smtClean="0"/>
          </a:p>
          <a:p>
            <a:pPr marL="0" lvl="2" indent="0">
              <a:lnSpc>
                <a:spcPct val="100000"/>
              </a:lnSpc>
              <a:spcBef>
                <a:spcPts val="0"/>
              </a:spcBef>
              <a:spcAft>
                <a:spcPts val="0"/>
              </a:spcAft>
              <a:buNone/>
            </a:pPr>
            <a:r>
              <a:rPr lang="tr-TR" sz="2600" dirty="0"/>
              <a:t>	</a:t>
            </a:r>
            <a:r>
              <a:rPr lang="tr-TR" sz="2600" dirty="0" smtClean="0"/>
              <a:t>}</a:t>
            </a:r>
          </a:p>
          <a:p>
            <a:pPr marL="0" lvl="2" indent="0">
              <a:lnSpc>
                <a:spcPct val="100000"/>
              </a:lnSpc>
              <a:spcBef>
                <a:spcPts val="0"/>
              </a:spcBef>
              <a:spcAft>
                <a:spcPts val="0"/>
              </a:spcAft>
              <a:buNone/>
            </a:pPr>
            <a:r>
              <a:rPr lang="tr-TR" sz="2600" dirty="0"/>
              <a:t>	</a:t>
            </a:r>
            <a:r>
              <a:rPr lang="tr-TR" sz="2600" dirty="0" err="1" smtClean="0"/>
              <a:t>void</a:t>
            </a:r>
            <a:r>
              <a:rPr lang="tr-TR" sz="2600" dirty="0" smtClean="0"/>
              <a:t> </a:t>
            </a:r>
            <a:r>
              <a:rPr lang="tr-TR" sz="2600" dirty="0" err="1" smtClean="0"/>
              <a:t>loop</a:t>
            </a:r>
            <a:r>
              <a:rPr lang="tr-TR" sz="2600" dirty="0" smtClean="0"/>
              <a:t>() {</a:t>
            </a:r>
          </a:p>
          <a:p>
            <a:pPr marL="0" lvl="2" indent="0">
              <a:lnSpc>
                <a:spcPct val="100000"/>
              </a:lnSpc>
              <a:spcBef>
                <a:spcPts val="0"/>
              </a:spcBef>
              <a:spcAft>
                <a:spcPts val="0"/>
              </a:spcAft>
              <a:buNone/>
            </a:pPr>
            <a:endParaRPr lang="tr-TR" sz="2600" dirty="0"/>
          </a:p>
          <a:p>
            <a:pPr marL="0" lvl="2" indent="0">
              <a:lnSpc>
                <a:spcPct val="100000"/>
              </a:lnSpc>
              <a:spcBef>
                <a:spcPts val="0"/>
              </a:spcBef>
              <a:spcAft>
                <a:spcPts val="0"/>
              </a:spcAft>
              <a:buNone/>
            </a:pPr>
            <a:r>
              <a:rPr lang="tr-TR" sz="2600" dirty="0" smtClean="0"/>
              <a:t>	}</a:t>
            </a:r>
          </a:p>
        </p:txBody>
      </p:sp>
    </p:spTree>
    <p:extLst>
      <p:ext uri="{BB962C8B-B14F-4D97-AF65-F5344CB8AC3E}">
        <p14:creationId xmlns:p14="http://schemas.microsoft.com/office/powerpoint/2010/main" val="3718248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97224"/>
            <a:ext cx="9601200" cy="5670176"/>
          </a:xfrm>
        </p:spPr>
        <p:txBody>
          <a:bodyPr>
            <a:normAutofit/>
          </a:bodyPr>
          <a:lstStyle/>
          <a:p>
            <a:pPr>
              <a:lnSpc>
                <a:spcPct val="100000"/>
              </a:lnSpc>
            </a:pPr>
            <a:r>
              <a:rPr lang="tr-TR" sz="3200" dirty="0" smtClean="0"/>
              <a:t>Değişken için global </a:t>
            </a:r>
            <a:r>
              <a:rPr lang="tr-TR" sz="3200" dirty="0"/>
              <a:t>tanımlama </a:t>
            </a:r>
            <a:r>
              <a:rPr lang="tr-TR" sz="3200" dirty="0" smtClean="0"/>
              <a:t>yapıldığından programın </a:t>
            </a:r>
            <a:r>
              <a:rPr lang="tr-TR" sz="3200" dirty="0"/>
              <a:t>her kısmında bu değişkene erişmek mümkün olmaktadır.</a:t>
            </a:r>
          </a:p>
          <a:p>
            <a:pPr>
              <a:lnSpc>
                <a:spcPct val="100000"/>
              </a:lnSpc>
            </a:pPr>
            <a:r>
              <a:rPr lang="tr-TR" sz="3200" dirty="0"/>
              <a:t>Bir başka önemli konu ise değişken türü tutulacak değere göre değişmektedir. </a:t>
            </a:r>
          </a:p>
        </p:txBody>
      </p:sp>
    </p:spTree>
    <p:extLst>
      <p:ext uri="{BB962C8B-B14F-4D97-AF65-F5344CB8AC3E}">
        <p14:creationId xmlns:p14="http://schemas.microsoft.com/office/powerpoint/2010/main" val="1263480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77010" y="161580"/>
            <a:ext cx="11542712" cy="615970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lvl="2" indent="0">
              <a:buFont typeface="Calibri" pitchFamily="34" charset="0"/>
              <a:buNone/>
            </a:pPr>
            <a:endParaRPr lang="tr-TR" sz="1800" dirty="0"/>
          </a:p>
        </p:txBody>
      </p:sp>
      <p:sp>
        <p:nvSpPr>
          <p:cNvPr id="7" name="Content Placeholder 2"/>
          <p:cNvSpPr txBox="1">
            <a:spLocks/>
          </p:cNvSpPr>
          <p:nvPr/>
        </p:nvSpPr>
        <p:spPr>
          <a:xfrm>
            <a:off x="834886" y="161580"/>
            <a:ext cx="10787271" cy="654402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lvl="2" indent="0">
              <a:lnSpc>
                <a:spcPct val="100000"/>
              </a:lnSpc>
              <a:buFont typeface="Calibri" pitchFamily="34" charset="0"/>
              <a:buNone/>
            </a:pPr>
            <a:r>
              <a:rPr lang="tr-TR" sz="3600" dirty="0" smtClean="0">
                <a:solidFill>
                  <a:schemeClr val="tx1"/>
                </a:solidFill>
              </a:rPr>
              <a:t>Başlıca değişken türleri incelenecek olursa</a:t>
            </a:r>
          </a:p>
          <a:p>
            <a:pPr marL="571500" lvl="2" indent="-571500">
              <a:lnSpc>
                <a:spcPct val="100000"/>
              </a:lnSpc>
              <a:buFont typeface="Wingdings" panose="05000000000000000000" pitchFamily="2" charset="2"/>
              <a:buChar char="Ø"/>
            </a:pPr>
            <a:r>
              <a:rPr lang="tr-TR" sz="3600" dirty="0" err="1">
                <a:solidFill>
                  <a:schemeClr val="tx1"/>
                </a:solidFill>
              </a:rPr>
              <a:t>I</a:t>
            </a:r>
            <a:r>
              <a:rPr lang="tr-TR" sz="3600" dirty="0" err="1" smtClean="0">
                <a:solidFill>
                  <a:schemeClr val="tx1"/>
                </a:solidFill>
              </a:rPr>
              <a:t>nt</a:t>
            </a:r>
            <a:endParaRPr lang="tr-TR" sz="3600" dirty="0" smtClean="0">
              <a:solidFill>
                <a:schemeClr val="tx1"/>
              </a:solidFill>
            </a:endParaRPr>
          </a:p>
          <a:p>
            <a:pPr marL="571500" lvl="2" indent="-571500">
              <a:lnSpc>
                <a:spcPct val="100000"/>
              </a:lnSpc>
              <a:buFont typeface="Wingdings" panose="05000000000000000000" pitchFamily="2" charset="2"/>
              <a:buChar char="Ø"/>
            </a:pPr>
            <a:r>
              <a:rPr lang="tr-TR" sz="3600" dirty="0" err="1" smtClean="0">
                <a:solidFill>
                  <a:schemeClr val="tx1"/>
                </a:solidFill>
              </a:rPr>
              <a:t>Boolean</a:t>
            </a:r>
            <a:endParaRPr lang="tr-TR" sz="3600" dirty="0" smtClean="0">
              <a:solidFill>
                <a:schemeClr val="tx1"/>
              </a:solidFill>
            </a:endParaRPr>
          </a:p>
          <a:p>
            <a:pPr marL="571500" lvl="2" indent="-571500">
              <a:lnSpc>
                <a:spcPct val="100000"/>
              </a:lnSpc>
              <a:buFont typeface="Wingdings" panose="05000000000000000000" pitchFamily="2" charset="2"/>
              <a:buChar char="Ø"/>
            </a:pPr>
            <a:r>
              <a:rPr lang="tr-TR" sz="3600" dirty="0" err="1" smtClean="0">
                <a:solidFill>
                  <a:schemeClr val="tx1"/>
                </a:solidFill>
              </a:rPr>
              <a:t>Char</a:t>
            </a:r>
            <a:endParaRPr lang="tr-TR" sz="3600" dirty="0" smtClean="0">
              <a:solidFill>
                <a:schemeClr val="tx1"/>
              </a:solidFill>
            </a:endParaRPr>
          </a:p>
          <a:p>
            <a:pPr marL="571500" lvl="2" indent="-571500">
              <a:lnSpc>
                <a:spcPct val="100000"/>
              </a:lnSpc>
              <a:buFont typeface="Wingdings" panose="05000000000000000000" pitchFamily="2" charset="2"/>
              <a:buChar char="Ø"/>
            </a:pPr>
            <a:r>
              <a:rPr lang="tr-TR" sz="3600" dirty="0" err="1" smtClean="0">
                <a:solidFill>
                  <a:schemeClr val="tx1"/>
                </a:solidFill>
              </a:rPr>
              <a:t>Float</a:t>
            </a:r>
            <a:endParaRPr lang="tr-TR" sz="3600" dirty="0" smtClean="0">
              <a:solidFill>
                <a:schemeClr val="tx1"/>
              </a:solidFill>
            </a:endParaRPr>
          </a:p>
          <a:p>
            <a:pPr marL="571500" lvl="2" indent="-571500">
              <a:lnSpc>
                <a:spcPct val="100000"/>
              </a:lnSpc>
              <a:buFont typeface="Wingdings" panose="05000000000000000000" pitchFamily="2" charset="2"/>
              <a:buChar char="Ø"/>
            </a:pPr>
            <a:r>
              <a:rPr lang="tr-TR" sz="3600" dirty="0" err="1" smtClean="0">
                <a:solidFill>
                  <a:schemeClr val="tx1"/>
                </a:solidFill>
              </a:rPr>
              <a:t>Double</a:t>
            </a:r>
            <a:endParaRPr lang="tr-TR" sz="3600" dirty="0" smtClean="0">
              <a:solidFill>
                <a:schemeClr val="tx1"/>
              </a:solidFill>
            </a:endParaRPr>
          </a:p>
        </p:txBody>
      </p:sp>
    </p:spTree>
    <p:extLst>
      <p:ext uri="{BB962C8B-B14F-4D97-AF65-F5344CB8AC3E}">
        <p14:creationId xmlns:p14="http://schemas.microsoft.com/office/powerpoint/2010/main" val="3693442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1E48DA62AC0E448C956EB14F38CE2B" ma:contentTypeVersion="" ma:contentTypeDescription="Create a new document." ma:contentTypeScope="" ma:versionID="14a9abc1860c1877134030c7048ee5a5">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709CCA9-10F7-4C89-B802-F0C94885CF50}"/>
</file>

<file path=customXml/itemProps2.xml><?xml version="1.0" encoding="utf-8"?>
<ds:datastoreItem xmlns:ds="http://schemas.openxmlformats.org/officeDocument/2006/customXml" ds:itemID="{CD02C507-9BB1-4B1D-9B70-9196E9715585}"/>
</file>

<file path=customXml/itemProps3.xml><?xml version="1.0" encoding="utf-8"?>
<ds:datastoreItem xmlns:ds="http://schemas.openxmlformats.org/officeDocument/2006/customXml" ds:itemID="{CF4B5D6E-2D61-4BA0-AE12-8FC3DE76C68E}"/>
</file>

<file path=docProps/app.xml><?xml version="1.0" encoding="utf-8"?>
<Properties xmlns="http://schemas.openxmlformats.org/officeDocument/2006/extended-properties" xmlns:vt="http://schemas.openxmlformats.org/officeDocument/2006/docPropsVTypes">
  <Template>TM10001105[[fn=Crop]]</Template>
  <TotalTime>1385</TotalTime>
  <Words>2065</Words>
  <Application>Microsoft Office PowerPoint</Application>
  <PresentationFormat>Widescreen</PresentationFormat>
  <Paragraphs>422</Paragraphs>
  <Slides>56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Arial</vt:lpstr>
      <vt:lpstr>Calibri</vt:lpstr>
      <vt:lpstr>Courier New</vt:lpstr>
      <vt:lpstr>Franklin Gothic Book</vt:lpstr>
      <vt:lpstr>Times New Roman</vt:lpstr>
      <vt:lpstr>Wingdings</vt:lpstr>
      <vt:lpstr>Crop</vt:lpstr>
      <vt:lpstr>EETE233 Mikrodenetleyiciler ArduIno ile Programlama</vt:lpstr>
      <vt:lpstr>Değişkenler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Operatörler</vt:lpstr>
      <vt:lpstr>PowerPoint Presentation</vt:lpstr>
      <vt:lpstr>PowerPoint Presentation</vt:lpstr>
      <vt:lpstr>PowerPoint Presentation</vt:lpstr>
      <vt:lpstr>PowerPoint Presentation</vt:lpstr>
      <vt:lpstr>Arduino ile Led Yakma</vt:lpstr>
      <vt:lpstr>PowerPoint Presentation</vt:lpstr>
      <vt:lpstr>PowerPoint Presentation</vt:lpstr>
      <vt:lpstr>PowerPoint Presentation</vt:lpstr>
      <vt:lpstr>PowerPoint Presentation</vt:lpstr>
      <vt:lpstr>PowerPoint Presentation</vt:lpstr>
      <vt:lpstr>PowerPoint Presentation</vt:lpstr>
      <vt:lpstr>Karar yapıları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Diziler</vt:lpstr>
      <vt:lpstr>PowerPoint Presentation</vt:lpstr>
      <vt:lpstr>Döngüler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EETE233 Mikrodenetleyiciler Arduino ile Programlama</dc:title>
  <dc:creator>Ali Ozcanli</dc:creator>
  <cp:lastModifiedBy>Ali Ozcanli</cp:lastModifiedBy>
  <cp:revision>60</cp:revision>
  <dcterms:created xsi:type="dcterms:W3CDTF">2016-04-28T10:38:15Z</dcterms:created>
  <dcterms:modified xsi:type="dcterms:W3CDTF">2016-10-20T13:03:27Z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0x010100F41E48DA62AC0E448C956EB14F38CE2B</vt:lpwstr>
  </property>
</Properties>
</file>