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sldIdLst>
    <p:sldId id="256" r:id="rId2"/>
    <p:sldId id="257"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FBDF3C5-FAF5-498E-B3E2-11BBD8A7671F}" type="datetimeFigureOut">
              <a:rPr lang="tr-TR" smtClean="0"/>
              <a:t>5.11.2016</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CFCE2F7-6ECD-44AD-9FF0-4D08E871E672}"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506390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91577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6845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21720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FBDF3C5-FAF5-498E-B3E2-11BBD8A7671F}" type="datetimeFigureOut">
              <a:rPr lang="tr-TR" smtClean="0"/>
              <a:t>5.11.2016</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91967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BDF3C5-FAF5-498E-B3E2-11BBD8A7671F}" type="datetimeFigureOut">
              <a:rPr lang="tr-TR" smtClean="0"/>
              <a:t>5.11.2016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398448459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BDF3C5-FAF5-498E-B3E2-11BBD8A7671F}" type="datetimeFigureOut">
              <a:rPr lang="tr-TR" smtClean="0"/>
              <a:t>5.11.2016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9331450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BDF3C5-FAF5-498E-B3E2-11BBD8A7671F}" type="datetimeFigureOut">
              <a:rPr lang="tr-TR" smtClean="0"/>
              <a:t>5.11.2016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24476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DF3C5-FAF5-498E-B3E2-11BBD8A7671F}" type="datetimeFigureOut">
              <a:rPr lang="tr-TR" smtClean="0"/>
              <a:t>5.11.2016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7143462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5.11.2016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664222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5.11.2016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315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FBDF3C5-FAF5-498E-B3E2-11BBD8A7671F}" type="datetimeFigureOut">
              <a:rPr lang="tr-TR" smtClean="0"/>
              <a:t>5.11.2016</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CFCE2F7-6ECD-44AD-9FF0-4D08E871E672}"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2574946"/>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096514"/>
            <a:ext cx="10058400" cy="1725347"/>
          </a:xfrm>
        </p:spPr>
        <p:txBody>
          <a:bodyPr>
            <a:normAutofit/>
          </a:bodyPr>
          <a:lstStyle/>
          <a:p>
            <a:pPr algn="ctr"/>
            <a:r>
              <a:rPr lang="tr-TR" sz="4500" dirty="0" smtClean="0"/>
              <a:t>EETE233 </a:t>
            </a:r>
            <a:r>
              <a:rPr lang="tr-TR" sz="4500" dirty="0" err="1" smtClean="0"/>
              <a:t>Mikrodenetleyiciler</a:t>
            </a:r>
            <a:r>
              <a:rPr lang="tr-TR" sz="4500" dirty="0" smtClean="0"/>
              <a:t/>
            </a:r>
            <a:br>
              <a:rPr lang="tr-TR" sz="4500" dirty="0" smtClean="0"/>
            </a:br>
            <a:r>
              <a:rPr lang="tr-TR" sz="4500" dirty="0" err="1" smtClean="0"/>
              <a:t>ArduIno</a:t>
            </a:r>
            <a:r>
              <a:rPr lang="tr-TR" sz="4500" dirty="0" smtClean="0"/>
              <a:t> ile Programlama</a:t>
            </a:r>
            <a:endParaRPr lang="tr-TR" sz="4500" dirty="0"/>
          </a:p>
        </p:txBody>
      </p:sp>
      <p:sp>
        <p:nvSpPr>
          <p:cNvPr id="3" name="Subtitle 2"/>
          <p:cNvSpPr>
            <a:spLocks noGrp="1"/>
          </p:cNvSpPr>
          <p:nvPr>
            <p:ph type="subTitle" idx="1"/>
          </p:nvPr>
        </p:nvSpPr>
        <p:spPr>
          <a:xfrm>
            <a:off x="1364974" y="4163531"/>
            <a:ext cx="9144000" cy="1655762"/>
          </a:xfrm>
        </p:spPr>
        <p:txBody>
          <a:bodyPr>
            <a:normAutofit/>
          </a:bodyPr>
          <a:lstStyle/>
          <a:p>
            <a:pPr algn="ctr"/>
            <a:r>
              <a:rPr lang="tr-TR" sz="3500" dirty="0" smtClean="0"/>
              <a:t>Konu : 4</a:t>
            </a:r>
          </a:p>
          <a:p>
            <a:pPr algn="ctr"/>
            <a:r>
              <a:rPr lang="tr-TR" sz="3500" dirty="0" smtClean="0"/>
              <a:t>Matematiksel İşlemler</a:t>
            </a:r>
            <a:endParaRPr lang="tr-TR" sz="3500" dirty="0"/>
          </a:p>
        </p:txBody>
      </p:sp>
      <p:sp>
        <p:nvSpPr>
          <p:cNvPr id="4" name="TextBox 3"/>
          <p:cNvSpPr txBox="1"/>
          <p:nvPr/>
        </p:nvSpPr>
        <p:spPr>
          <a:xfrm>
            <a:off x="2672881" y="926963"/>
            <a:ext cx="8352928" cy="1169551"/>
          </a:xfrm>
          <a:prstGeom prst="rect">
            <a:avLst/>
          </a:prstGeom>
          <a:noFill/>
        </p:spPr>
        <p:txBody>
          <a:bodyPr>
            <a:spAutoFit/>
          </a:bodyPr>
          <a:lstStyle/>
          <a:p>
            <a:pPr algn="ctr" fontAlgn="auto">
              <a:spcBef>
                <a:spcPts val="0"/>
              </a:spcBef>
              <a:spcAft>
                <a:spcPts val="0"/>
              </a:spcAft>
              <a:defRPr/>
            </a:pPr>
            <a:r>
              <a:rPr lang="tr-TR" sz="3500" dirty="0">
                <a:latin typeface="+mj-lt"/>
                <a:ea typeface="+mj-ea"/>
                <a:cs typeface="+mj-cs"/>
              </a:rPr>
              <a:t>Doğu Akdeniz Üniversitesi</a:t>
            </a:r>
          </a:p>
          <a:p>
            <a:pPr algn="ctr" fontAlgn="auto">
              <a:spcBef>
                <a:spcPts val="0"/>
              </a:spcBef>
              <a:spcAft>
                <a:spcPts val="0"/>
              </a:spcAft>
              <a:defRPr/>
            </a:pPr>
            <a:r>
              <a:rPr lang="tr-TR" sz="3500" dirty="0">
                <a:latin typeface="+mj-lt"/>
                <a:ea typeface="+mj-ea"/>
                <a:cs typeface="+mj-cs"/>
              </a:rPr>
              <a:t>Bilgisayar ve Teknoloji Yüksek Okulu</a:t>
            </a:r>
          </a:p>
        </p:txBody>
      </p:sp>
    </p:spTree>
    <p:extLst>
      <p:ext uri="{BB962C8B-B14F-4D97-AF65-F5344CB8AC3E}">
        <p14:creationId xmlns:p14="http://schemas.microsoft.com/office/powerpoint/2010/main" val="187805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1974"/>
            <a:ext cx="9601200" cy="1485900"/>
          </a:xfrm>
        </p:spPr>
        <p:txBody>
          <a:bodyPr/>
          <a:lstStyle/>
          <a:p>
            <a:r>
              <a:rPr lang="tr-TR" dirty="0" smtClean="0"/>
              <a:t>Matematik Fonksiyonları</a:t>
            </a:r>
            <a:endParaRPr lang="tr-TR" dirty="0"/>
          </a:p>
        </p:txBody>
      </p:sp>
      <p:sp>
        <p:nvSpPr>
          <p:cNvPr id="3" name="Content Placeholder 2"/>
          <p:cNvSpPr>
            <a:spLocks noGrp="1"/>
          </p:cNvSpPr>
          <p:nvPr>
            <p:ph idx="1"/>
          </p:nvPr>
        </p:nvSpPr>
        <p:spPr>
          <a:xfrm>
            <a:off x="1371599" y="848139"/>
            <a:ext cx="10555357" cy="5897218"/>
          </a:xfrm>
        </p:spPr>
        <p:txBody>
          <a:bodyPr>
            <a:normAutofit/>
          </a:bodyPr>
          <a:lstStyle/>
          <a:p>
            <a:r>
              <a:rPr lang="tr-TR" sz="3200" dirty="0" err="1" smtClean="0"/>
              <a:t>Arduino</a:t>
            </a:r>
            <a:r>
              <a:rPr lang="tr-TR" sz="3200" dirty="0" smtClean="0"/>
              <a:t> fonksiyonları arasında matematik işlemler için yer alan fonksiyonlar:</a:t>
            </a:r>
          </a:p>
          <a:p>
            <a:pPr lvl="1"/>
            <a:r>
              <a:rPr lang="tr-TR" sz="3200" dirty="0" smtClean="0"/>
              <a:t>Üs alma</a:t>
            </a:r>
          </a:p>
          <a:p>
            <a:pPr lvl="2"/>
            <a:r>
              <a:rPr lang="tr-TR" sz="3000" dirty="0" smtClean="0"/>
              <a:t>Bir sayının üssünü almak için </a:t>
            </a:r>
            <a:r>
              <a:rPr lang="tr-TR" sz="3000" b="1" i="1" dirty="0" err="1" smtClean="0"/>
              <a:t>pow</a:t>
            </a:r>
            <a:r>
              <a:rPr lang="tr-TR" sz="3000" b="1" i="1" dirty="0" smtClean="0"/>
              <a:t>() </a:t>
            </a:r>
            <a:r>
              <a:rPr lang="tr-TR" sz="3000" dirty="0" smtClean="0"/>
              <a:t>fonksiyonu kullanılır.</a:t>
            </a:r>
          </a:p>
          <a:p>
            <a:pPr marL="1444752" lvl="3" indent="0">
              <a:buNone/>
            </a:pPr>
            <a:r>
              <a:rPr lang="tr-TR" sz="3000" dirty="0" smtClean="0"/>
              <a:t>s = </a:t>
            </a:r>
            <a:r>
              <a:rPr lang="tr-TR" sz="3000" dirty="0" err="1" smtClean="0"/>
              <a:t>pow</a:t>
            </a:r>
            <a:r>
              <a:rPr lang="tr-TR" sz="3000" dirty="0" smtClean="0"/>
              <a:t>(</a:t>
            </a:r>
            <a:r>
              <a:rPr lang="tr-TR" sz="3000" dirty="0" err="1" smtClean="0"/>
              <a:t>x,n</a:t>
            </a:r>
            <a:r>
              <a:rPr lang="tr-TR" sz="3000" dirty="0" smtClean="0"/>
              <a:t>);</a:t>
            </a:r>
          </a:p>
          <a:p>
            <a:pPr marL="1444752" lvl="3" indent="0">
              <a:buNone/>
            </a:pPr>
            <a:r>
              <a:rPr lang="tr-TR" sz="3000" dirty="0"/>
              <a:t>x</a:t>
            </a:r>
            <a:r>
              <a:rPr lang="tr-TR" sz="3000" dirty="0" smtClean="0"/>
              <a:t>: üssü alınacak sayı (</a:t>
            </a:r>
            <a:r>
              <a:rPr lang="tr-TR" sz="3000" dirty="0" err="1" smtClean="0"/>
              <a:t>float</a:t>
            </a:r>
            <a:r>
              <a:rPr lang="tr-TR" sz="3000" dirty="0" smtClean="0"/>
              <a:t>)</a:t>
            </a:r>
          </a:p>
          <a:p>
            <a:pPr marL="1444752" lvl="3" indent="0">
              <a:buNone/>
            </a:pPr>
            <a:r>
              <a:rPr lang="tr-TR" sz="3000" dirty="0"/>
              <a:t>n</a:t>
            </a:r>
            <a:r>
              <a:rPr lang="tr-TR" sz="3000" dirty="0" smtClean="0"/>
              <a:t>: üs değeri (</a:t>
            </a:r>
            <a:r>
              <a:rPr lang="tr-TR" sz="3000" dirty="0" err="1" smtClean="0"/>
              <a:t>float</a:t>
            </a:r>
            <a:r>
              <a:rPr lang="tr-TR" sz="3000" dirty="0" smtClean="0"/>
              <a:t>)</a:t>
            </a:r>
            <a:endParaRPr lang="tr-TR" sz="3000" dirty="0"/>
          </a:p>
        </p:txBody>
      </p:sp>
    </p:spTree>
    <p:extLst>
      <p:ext uri="{BB962C8B-B14F-4D97-AF65-F5344CB8AC3E}">
        <p14:creationId xmlns:p14="http://schemas.microsoft.com/office/powerpoint/2010/main" val="985318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pPr>
            <a:r>
              <a:rPr lang="tr-TR" sz="3200" dirty="0" smtClean="0"/>
              <a:t>Örnek</a:t>
            </a:r>
            <a:r>
              <a:rPr lang="tr-TR" sz="2400" dirty="0" smtClean="0"/>
              <a:t>:</a:t>
            </a:r>
          </a:p>
          <a:p>
            <a:pPr marL="0" indent="0">
              <a:lnSpc>
                <a:spcPct val="100000"/>
              </a:lnSpc>
              <a:spcBef>
                <a:spcPts val="0"/>
              </a:spcBef>
              <a:spcAft>
                <a:spcPts val="0"/>
              </a:spcAft>
              <a:buNone/>
            </a:pPr>
            <a:r>
              <a:rPr lang="tr-TR" sz="2400" i="1" dirty="0" err="1"/>
              <a:t>void</a:t>
            </a:r>
            <a:r>
              <a:rPr lang="tr-TR" sz="2400" i="1" dirty="0"/>
              <a:t> </a:t>
            </a:r>
            <a:r>
              <a:rPr lang="tr-TR" sz="2400" i="1" dirty="0" err="1"/>
              <a:t>setup</a:t>
            </a:r>
            <a:r>
              <a:rPr lang="tr-TR" sz="2400" i="1" dirty="0"/>
              <a:t>() {</a:t>
            </a:r>
          </a:p>
          <a:p>
            <a:pPr marL="0" indent="0">
              <a:lnSpc>
                <a:spcPct val="100000"/>
              </a:lnSpc>
              <a:spcBef>
                <a:spcPts val="0"/>
              </a:spcBef>
              <a:spcAft>
                <a:spcPts val="0"/>
              </a:spcAft>
              <a:buNone/>
            </a:pPr>
            <a:r>
              <a:rPr lang="tr-TR" sz="2400" i="1" dirty="0"/>
              <a:t>	</a:t>
            </a:r>
            <a:r>
              <a:rPr lang="tr-TR" sz="2400" i="1" dirty="0" err="1"/>
              <a:t>Serial.begin</a:t>
            </a:r>
            <a:r>
              <a:rPr lang="tr-TR" sz="2400" i="1" dirty="0"/>
              <a:t>(9600);</a:t>
            </a:r>
          </a:p>
          <a:p>
            <a:pPr marL="0" indent="0">
              <a:lnSpc>
                <a:spcPct val="100000"/>
              </a:lnSpc>
              <a:spcBef>
                <a:spcPts val="0"/>
              </a:spcBef>
              <a:spcAft>
                <a:spcPts val="0"/>
              </a:spcAft>
              <a:buNone/>
            </a:pPr>
            <a:r>
              <a:rPr lang="tr-TR" sz="2400" i="1" dirty="0"/>
              <a:t>}</a:t>
            </a:r>
          </a:p>
          <a:p>
            <a:pPr marL="0" indent="0">
              <a:lnSpc>
                <a:spcPct val="100000"/>
              </a:lnSpc>
              <a:spcBef>
                <a:spcPts val="0"/>
              </a:spcBef>
              <a:spcAft>
                <a:spcPts val="0"/>
              </a:spcAft>
              <a:buNone/>
            </a:pPr>
            <a:r>
              <a:rPr lang="tr-TR" sz="2400" i="1" dirty="0" err="1" smtClean="0"/>
              <a:t>int</a:t>
            </a:r>
            <a:r>
              <a:rPr lang="tr-TR" sz="2400" i="1" dirty="0" smtClean="0"/>
              <a:t> </a:t>
            </a:r>
            <a:r>
              <a:rPr lang="tr-TR" sz="2400" i="1" dirty="0"/>
              <a:t>i;</a:t>
            </a:r>
          </a:p>
          <a:p>
            <a:pPr marL="0" indent="0">
              <a:lnSpc>
                <a:spcPct val="100000"/>
              </a:lnSpc>
              <a:spcBef>
                <a:spcPts val="0"/>
              </a:spcBef>
              <a:spcAft>
                <a:spcPts val="0"/>
              </a:spcAft>
              <a:buNone/>
            </a:pPr>
            <a:r>
              <a:rPr lang="tr-TR" sz="2400" i="1" dirty="0" err="1"/>
              <a:t>int</a:t>
            </a:r>
            <a:r>
              <a:rPr lang="tr-TR" sz="2400" i="1" dirty="0"/>
              <a:t> kare;</a:t>
            </a:r>
          </a:p>
          <a:p>
            <a:pPr marL="0" indent="0">
              <a:lnSpc>
                <a:spcPct val="100000"/>
              </a:lnSpc>
              <a:spcBef>
                <a:spcPts val="0"/>
              </a:spcBef>
              <a:spcAft>
                <a:spcPts val="0"/>
              </a:spcAft>
              <a:buNone/>
            </a:pPr>
            <a:r>
              <a:rPr lang="tr-TR" sz="2400" i="1" dirty="0" err="1" smtClean="0"/>
              <a:t>void</a:t>
            </a:r>
            <a:r>
              <a:rPr lang="tr-TR" sz="2400" i="1" dirty="0" smtClean="0"/>
              <a:t> </a:t>
            </a:r>
            <a:r>
              <a:rPr lang="tr-TR" sz="2400" i="1" dirty="0" err="1"/>
              <a:t>loop</a:t>
            </a:r>
            <a:r>
              <a:rPr lang="tr-TR" sz="2400" i="1" dirty="0"/>
              <a:t>() {</a:t>
            </a:r>
          </a:p>
          <a:p>
            <a:pPr marL="0" indent="0">
              <a:lnSpc>
                <a:spcPct val="100000"/>
              </a:lnSpc>
              <a:spcBef>
                <a:spcPts val="0"/>
              </a:spcBef>
              <a:spcAft>
                <a:spcPts val="0"/>
              </a:spcAft>
              <a:buNone/>
            </a:pPr>
            <a:r>
              <a:rPr lang="tr-TR" sz="2400" i="1" dirty="0"/>
              <a:t>// 1 ile 10 arasındaki sayıların kareleri yazdırılıyor</a:t>
            </a:r>
          </a:p>
          <a:p>
            <a:pPr marL="0" indent="0">
              <a:lnSpc>
                <a:spcPct val="100000"/>
              </a:lnSpc>
              <a:spcBef>
                <a:spcPts val="0"/>
              </a:spcBef>
              <a:spcAft>
                <a:spcPts val="0"/>
              </a:spcAft>
              <a:buNone/>
            </a:pPr>
            <a:r>
              <a:rPr lang="tr-TR" sz="2400" i="1" dirty="0"/>
              <a:t>	</a:t>
            </a:r>
            <a:r>
              <a:rPr lang="tr-TR" sz="2400" i="1" dirty="0" err="1"/>
              <a:t>for</a:t>
            </a:r>
            <a:r>
              <a:rPr lang="tr-TR" sz="2400" i="1" dirty="0"/>
              <a:t>(i=1;i&lt;11;i++) {</a:t>
            </a:r>
          </a:p>
          <a:p>
            <a:pPr marL="0" indent="0">
              <a:lnSpc>
                <a:spcPct val="100000"/>
              </a:lnSpc>
              <a:spcBef>
                <a:spcPts val="0"/>
              </a:spcBef>
              <a:spcAft>
                <a:spcPts val="0"/>
              </a:spcAft>
              <a:buNone/>
            </a:pPr>
            <a:r>
              <a:rPr lang="tr-TR" sz="2400" i="1" dirty="0"/>
              <a:t>		kare = </a:t>
            </a:r>
            <a:r>
              <a:rPr lang="tr-TR" sz="2400" i="1" dirty="0" err="1"/>
              <a:t>pow</a:t>
            </a:r>
            <a:r>
              <a:rPr lang="tr-TR" sz="2400" i="1" dirty="0"/>
              <a:t>(i,2);</a:t>
            </a:r>
          </a:p>
          <a:p>
            <a:pPr marL="0" indent="0">
              <a:lnSpc>
                <a:spcPct val="100000"/>
              </a:lnSpc>
              <a:spcBef>
                <a:spcPts val="0"/>
              </a:spcBef>
              <a:spcAft>
                <a:spcPts val="0"/>
              </a:spcAft>
              <a:buNone/>
            </a:pPr>
            <a:r>
              <a:rPr lang="tr-TR" sz="2400" i="1" dirty="0"/>
              <a:t>		</a:t>
            </a:r>
            <a:r>
              <a:rPr lang="tr-TR" sz="2400" i="1" dirty="0" err="1"/>
              <a:t>Serial.print</a:t>
            </a:r>
            <a:r>
              <a:rPr lang="tr-TR" sz="2400" i="1" dirty="0"/>
              <a:t>(i);</a:t>
            </a:r>
          </a:p>
          <a:p>
            <a:pPr marL="0" indent="0">
              <a:lnSpc>
                <a:spcPct val="100000"/>
              </a:lnSpc>
              <a:spcBef>
                <a:spcPts val="0"/>
              </a:spcBef>
              <a:spcAft>
                <a:spcPts val="0"/>
              </a:spcAft>
              <a:buNone/>
            </a:pPr>
            <a:r>
              <a:rPr lang="tr-TR" sz="2400" i="1" dirty="0"/>
              <a:t>		</a:t>
            </a:r>
            <a:r>
              <a:rPr lang="tr-TR" sz="2400" i="1" dirty="0" err="1"/>
              <a:t>Serial.println</a:t>
            </a:r>
            <a:r>
              <a:rPr lang="tr-TR" sz="2400" i="1" dirty="0"/>
              <a:t>("  </a:t>
            </a:r>
            <a:r>
              <a:rPr lang="tr-TR" sz="2400" i="1" dirty="0" err="1"/>
              <a:t>sayisinin</a:t>
            </a:r>
            <a:r>
              <a:rPr lang="tr-TR" sz="2400" i="1" dirty="0"/>
              <a:t> karesi</a:t>
            </a:r>
            <a:r>
              <a:rPr lang="tr-TR" sz="2400" i="1" dirty="0" smtClean="0"/>
              <a:t>:");</a:t>
            </a:r>
            <a:endParaRPr lang="tr-TR" sz="2400" i="1" dirty="0"/>
          </a:p>
          <a:p>
            <a:pPr marL="0" indent="0">
              <a:lnSpc>
                <a:spcPct val="100000"/>
              </a:lnSpc>
              <a:spcBef>
                <a:spcPts val="0"/>
              </a:spcBef>
              <a:spcAft>
                <a:spcPts val="0"/>
              </a:spcAft>
              <a:buNone/>
            </a:pPr>
            <a:r>
              <a:rPr lang="tr-TR" sz="2400" i="1" dirty="0"/>
              <a:t>		</a:t>
            </a:r>
            <a:r>
              <a:rPr lang="tr-TR" sz="2400" i="1" dirty="0" err="1"/>
              <a:t>Serial.println</a:t>
            </a:r>
            <a:r>
              <a:rPr lang="tr-TR" sz="2400" i="1" dirty="0"/>
              <a:t>(kare);</a:t>
            </a:r>
          </a:p>
          <a:p>
            <a:pPr marL="0" indent="0">
              <a:lnSpc>
                <a:spcPct val="100000"/>
              </a:lnSpc>
              <a:spcBef>
                <a:spcPts val="0"/>
              </a:spcBef>
              <a:spcAft>
                <a:spcPts val="0"/>
              </a:spcAft>
              <a:buNone/>
            </a:pPr>
            <a:r>
              <a:rPr lang="tr-TR" sz="2400" i="1" dirty="0"/>
              <a:t>	</a:t>
            </a:r>
            <a:r>
              <a:rPr lang="tr-TR" sz="2400" i="1" dirty="0" smtClean="0"/>
              <a:t>}</a:t>
            </a:r>
          </a:p>
          <a:p>
            <a:pPr marL="0" indent="0">
              <a:lnSpc>
                <a:spcPct val="100000"/>
              </a:lnSpc>
              <a:spcBef>
                <a:spcPts val="0"/>
              </a:spcBef>
              <a:spcAft>
                <a:spcPts val="0"/>
              </a:spcAft>
              <a:buNone/>
            </a:pPr>
            <a:r>
              <a:rPr lang="tr-TR" sz="2400" i="1" dirty="0"/>
              <a:t>	</a:t>
            </a:r>
            <a:r>
              <a:rPr lang="tr-TR" sz="2400" i="1" dirty="0" smtClean="0"/>
              <a:t>// Programı </a:t>
            </a:r>
            <a:r>
              <a:rPr lang="tr-TR" sz="2400" i="1" dirty="0" err="1" smtClean="0"/>
              <a:t>burda</a:t>
            </a:r>
            <a:r>
              <a:rPr lang="tr-TR" sz="2400" i="1" dirty="0" smtClean="0"/>
              <a:t> kilitliyoruz</a:t>
            </a:r>
          </a:p>
          <a:p>
            <a:pPr marL="0" indent="0">
              <a:lnSpc>
                <a:spcPct val="100000"/>
              </a:lnSpc>
              <a:spcBef>
                <a:spcPts val="0"/>
              </a:spcBef>
              <a:spcAft>
                <a:spcPts val="0"/>
              </a:spcAft>
              <a:buNone/>
            </a:pPr>
            <a:r>
              <a:rPr lang="tr-TR" sz="2400" i="1" dirty="0"/>
              <a:t>	</a:t>
            </a:r>
            <a:r>
              <a:rPr lang="tr-TR" sz="2400" i="1" dirty="0" err="1" smtClean="0"/>
              <a:t>while</a:t>
            </a:r>
            <a:r>
              <a:rPr lang="tr-TR" sz="2400" i="1" dirty="0" smtClean="0"/>
              <a:t>(1);</a:t>
            </a:r>
          </a:p>
          <a:p>
            <a:pPr marL="0" indent="0">
              <a:lnSpc>
                <a:spcPct val="100000"/>
              </a:lnSpc>
              <a:spcBef>
                <a:spcPts val="0"/>
              </a:spcBef>
              <a:spcAft>
                <a:spcPts val="0"/>
              </a:spcAft>
              <a:buNone/>
            </a:pPr>
            <a:r>
              <a:rPr lang="tr-TR" sz="2400" i="1" dirty="0"/>
              <a:t>}</a:t>
            </a:r>
          </a:p>
          <a:p>
            <a:pPr marL="987552" lvl="2" indent="0">
              <a:lnSpc>
                <a:spcPct val="100000"/>
              </a:lnSpc>
              <a:buNone/>
            </a:pPr>
            <a:endParaRPr lang="tr-TR" sz="2400" dirty="0" smtClean="0"/>
          </a:p>
          <a:p>
            <a:pPr marL="530352" lvl="1" indent="0">
              <a:lnSpc>
                <a:spcPct val="100000"/>
              </a:lnSpc>
              <a:buNone/>
            </a:pPr>
            <a:r>
              <a:rPr lang="tr-TR" sz="1600" dirty="0"/>
              <a:t>	</a:t>
            </a:r>
            <a:endParaRPr lang="tr-TR" sz="1800" dirty="0"/>
          </a:p>
        </p:txBody>
      </p:sp>
    </p:spTree>
    <p:extLst>
      <p:ext uri="{BB962C8B-B14F-4D97-AF65-F5344CB8AC3E}">
        <p14:creationId xmlns:p14="http://schemas.microsoft.com/office/powerpoint/2010/main" val="4213867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pPr>
            <a:r>
              <a:rPr lang="tr-TR" sz="3600" dirty="0" err="1" smtClean="0"/>
              <a:t>Karakök</a:t>
            </a:r>
            <a:r>
              <a:rPr lang="tr-TR" sz="3600" dirty="0" smtClean="0"/>
              <a:t> Alma</a:t>
            </a:r>
          </a:p>
          <a:p>
            <a:pPr lvl="2">
              <a:lnSpc>
                <a:spcPct val="100000"/>
              </a:lnSpc>
            </a:pPr>
            <a:r>
              <a:rPr lang="tr-TR" sz="3000" dirty="0" smtClean="0"/>
              <a:t>Bir sayının karekökünü almak için </a:t>
            </a:r>
            <a:r>
              <a:rPr lang="tr-TR" sz="3000" b="1" i="1" dirty="0" err="1" smtClean="0"/>
              <a:t>sqrt</a:t>
            </a:r>
            <a:r>
              <a:rPr lang="tr-TR" sz="3000" b="1" i="1" dirty="0" smtClean="0"/>
              <a:t>() </a:t>
            </a:r>
            <a:r>
              <a:rPr lang="tr-TR" sz="3000" dirty="0" smtClean="0"/>
              <a:t>fonksiyonu kullanılır.</a:t>
            </a:r>
          </a:p>
          <a:p>
            <a:pPr marL="1444752" lvl="3" indent="0">
              <a:lnSpc>
                <a:spcPct val="100000"/>
              </a:lnSpc>
              <a:buNone/>
            </a:pPr>
            <a:r>
              <a:rPr lang="tr-TR" sz="3000" dirty="0"/>
              <a:t>	</a:t>
            </a:r>
            <a:r>
              <a:rPr lang="tr-TR" sz="3000" dirty="0" smtClean="0"/>
              <a:t>s = </a:t>
            </a:r>
            <a:r>
              <a:rPr lang="tr-TR" sz="3000" dirty="0" err="1" smtClean="0"/>
              <a:t>sqrt</a:t>
            </a:r>
            <a:r>
              <a:rPr lang="tr-TR" sz="3000" dirty="0" smtClean="0"/>
              <a:t>(x);</a:t>
            </a:r>
          </a:p>
          <a:p>
            <a:pPr marL="1444752" lvl="3" indent="0">
              <a:lnSpc>
                <a:spcPct val="100000"/>
              </a:lnSpc>
              <a:buNone/>
            </a:pPr>
            <a:r>
              <a:rPr lang="tr-TR" sz="3000" dirty="0"/>
              <a:t>	</a:t>
            </a:r>
            <a:r>
              <a:rPr lang="tr-TR" sz="3000" dirty="0" smtClean="0"/>
              <a:t>x: Karekökü alınacak sayı</a:t>
            </a:r>
          </a:p>
          <a:p>
            <a:pPr lvl="2">
              <a:lnSpc>
                <a:spcPct val="100000"/>
              </a:lnSpc>
            </a:pPr>
            <a:endParaRPr lang="tr-TR" sz="3200" dirty="0" smtClean="0"/>
          </a:p>
          <a:p>
            <a:pPr marL="530352" lvl="1" indent="0">
              <a:lnSpc>
                <a:spcPct val="100000"/>
              </a:lnSpc>
              <a:buNone/>
            </a:pPr>
            <a:r>
              <a:rPr lang="tr-TR" sz="2400" dirty="0"/>
              <a:t>	</a:t>
            </a:r>
            <a:endParaRPr lang="tr-TR" sz="2800" dirty="0"/>
          </a:p>
        </p:txBody>
      </p:sp>
    </p:spTree>
    <p:extLst>
      <p:ext uri="{BB962C8B-B14F-4D97-AF65-F5344CB8AC3E}">
        <p14:creationId xmlns:p14="http://schemas.microsoft.com/office/powerpoint/2010/main" val="2532162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800" dirty="0" smtClean="0"/>
              <a:t>Örnek</a:t>
            </a:r>
            <a:r>
              <a:rPr lang="tr-TR" sz="3600" dirty="0" smtClean="0"/>
              <a:t>:</a:t>
            </a:r>
          </a:p>
          <a:p>
            <a:pPr marL="1444752" lvl="3" indent="0">
              <a:lnSpc>
                <a:spcPct val="100000"/>
              </a:lnSpc>
              <a:spcBef>
                <a:spcPts val="0"/>
              </a:spcBef>
              <a:spcAft>
                <a:spcPts val="0"/>
              </a:spcAft>
              <a:buNone/>
            </a:pPr>
            <a:r>
              <a:rPr lang="tr-TR" sz="2400" dirty="0" err="1"/>
              <a:t>i</a:t>
            </a:r>
            <a:r>
              <a:rPr lang="tr-TR" sz="2400" dirty="0" err="1" smtClean="0"/>
              <a:t>nt</a:t>
            </a:r>
            <a:r>
              <a:rPr lang="tr-TR" sz="2400" dirty="0" smtClean="0"/>
              <a:t> i;</a:t>
            </a:r>
          </a:p>
          <a:p>
            <a:pPr marL="1444752" lvl="3" indent="0">
              <a:lnSpc>
                <a:spcPct val="100000"/>
              </a:lnSpc>
              <a:spcBef>
                <a:spcPts val="0"/>
              </a:spcBef>
              <a:spcAft>
                <a:spcPts val="0"/>
              </a:spcAft>
              <a:buNone/>
            </a:pPr>
            <a:r>
              <a:rPr lang="tr-TR" sz="2400" dirty="0" err="1"/>
              <a:t>f</a:t>
            </a:r>
            <a:r>
              <a:rPr lang="tr-TR" sz="2400" dirty="0" err="1" smtClean="0"/>
              <a:t>loat</a:t>
            </a:r>
            <a:r>
              <a:rPr lang="tr-TR" sz="2400" dirty="0" smtClean="0"/>
              <a:t> kok;</a:t>
            </a:r>
          </a:p>
          <a:p>
            <a:pPr marL="1444752" lvl="3" indent="0">
              <a:lnSpc>
                <a:spcPct val="100000"/>
              </a:lnSpc>
              <a:spcBef>
                <a:spcPts val="0"/>
              </a:spcBef>
              <a:spcAft>
                <a:spcPts val="0"/>
              </a:spcAft>
              <a:buNone/>
            </a:pPr>
            <a:r>
              <a:rPr lang="tr-TR" sz="2400" dirty="0" err="1" smtClean="0"/>
              <a:t>void</a:t>
            </a:r>
            <a:r>
              <a:rPr lang="tr-TR" sz="2400" dirty="0" smtClean="0"/>
              <a:t> </a:t>
            </a:r>
            <a:r>
              <a:rPr lang="tr-TR" sz="2400" dirty="0" err="1" smtClean="0"/>
              <a:t>setup</a:t>
            </a:r>
            <a:r>
              <a:rPr lang="tr-TR" sz="2400" dirty="0" smtClean="0"/>
              <a:t>() {</a:t>
            </a:r>
          </a:p>
          <a:p>
            <a:pPr marL="1444752" lvl="3" indent="0">
              <a:lnSpc>
                <a:spcPct val="100000"/>
              </a:lnSpc>
              <a:spcBef>
                <a:spcPts val="0"/>
              </a:spcBef>
              <a:spcAft>
                <a:spcPts val="0"/>
              </a:spcAft>
              <a:buNone/>
            </a:pPr>
            <a:r>
              <a:rPr lang="tr-TR" sz="2400" dirty="0"/>
              <a:t>	</a:t>
            </a:r>
            <a:r>
              <a:rPr lang="tr-TR" sz="2400" dirty="0" err="1" smtClean="0"/>
              <a:t>Serial.begin</a:t>
            </a:r>
            <a:r>
              <a:rPr lang="tr-TR" sz="2400" dirty="0" smtClean="0"/>
              <a:t>(9600);</a:t>
            </a:r>
          </a:p>
          <a:p>
            <a:pPr marL="1444752" lvl="3" indent="0">
              <a:lnSpc>
                <a:spcPct val="100000"/>
              </a:lnSpc>
              <a:spcBef>
                <a:spcPts val="0"/>
              </a:spcBef>
              <a:spcAft>
                <a:spcPts val="0"/>
              </a:spcAft>
              <a:buNone/>
            </a:pPr>
            <a:r>
              <a:rPr lang="tr-TR" sz="2400" dirty="0" smtClean="0"/>
              <a:t>}</a:t>
            </a:r>
          </a:p>
          <a:p>
            <a:pPr marL="1444752" lvl="3" indent="0">
              <a:lnSpc>
                <a:spcPct val="100000"/>
              </a:lnSpc>
              <a:spcBef>
                <a:spcPts val="0"/>
              </a:spcBef>
              <a:spcAft>
                <a:spcPts val="0"/>
              </a:spcAft>
              <a:buNone/>
            </a:pPr>
            <a:r>
              <a:rPr lang="tr-TR" sz="2400" dirty="0" err="1" smtClean="0"/>
              <a:t>void</a:t>
            </a:r>
            <a:r>
              <a:rPr lang="tr-TR" sz="2400" dirty="0" smtClean="0"/>
              <a:t> </a:t>
            </a:r>
            <a:r>
              <a:rPr lang="tr-TR" sz="2400" dirty="0" err="1" smtClean="0"/>
              <a:t>loop</a:t>
            </a:r>
            <a:r>
              <a:rPr lang="tr-TR" sz="2400" dirty="0" smtClean="0"/>
              <a:t>() {</a:t>
            </a:r>
          </a:p>
          <a:p>
            <a:pPr marL="1444752" lvl="3" indent="0">
              <a:lnSpc>
                <a:spcPct val="100000"/>
              </a:lnSpc>
              <a:spcBef>
                <a:spcPts val="0"/>
              </a:spcBef>
              <a:spcAft>
                <a:spcPts val="0"/>
              </a:spcAft>
              <a:buNone/>
            </a:pPr>
            <a:r>
              <a:rPr lang="tr-TR" sz="2400" dirty="0"/>
              <a:t>	</a:t>
            </a:r>
            <a:r>
              <a:rPr lang="tr-TR" sz="2400" dirty="0" smtClean="0"/>
              <a:t>// 1 ile 50 arasındaki sayıların kare kökü yazdırılacak</a:t>
            </a:r>
          </a:p>
          <a:p>
            <a:pPr marL="1444752" lvl="3" indent="0">
              <a:lnSpc>
                <a:spcPct val="100000"/>
              </a:lnSpc>
              <a:spcBef>
                <a:spcPts val="0"/>
              </a:spcBef>
              <a:spcAft>
                <a:spcPts val="0"/>
              </a:spcAft>
              <a:buNone/>
            </a:pPr>
            <a:r>
              <a:rPr lang="tr-TR" sz="2400" dirty="0"/>
              <a:t>	</a:t>
            </a:r>
            <a:r>
              <a:rPr lang="tr-TR" sz="2400" dirty="0" err="1" smtClean="0"/>
              <a:t>for</a:t>
            </a:r>
            <a:r>
              <a:rPr lang="tr-TR" sz="2400" dirty="0" smtClean="0"/>
              <a:t>(i=1;i&lt;51;i++) {	</a:t>
            </a:r>
          </a:p>
          <a:p>
            <a:pPr marL="1444752" lvl="3" indent="0">
              <a:lnSpc>
                <a:spcPct val="100000"/>
              </a:lnSpc>
              <a:spcBef>
                <a:spcPts val="0"/>
              </a:spcBef>
              <a:spcAft>
                <a:spcPts val="0"/>
              </a:spcAft>
              <a:buNone/>
            </a:pPr>
            <a:r>
              <a:rPr lang="tr-TR" sz="2400" dirty="0"/>
              <a:t>	</a:t>
            </a:r>
            <a:r>
              <a:rPr lang="tr-TR" sz="2400" dirty="0" smtClean="0"/>
              <a:t>	kok=</a:t>
            </a:r>
            <a:r>
              <a:rPr lang="tr-TR" sz="2400" dirty="0" err="1" smtClean="0"/>
              <a:t>sqrt</a:t>
            </a:r>
            <a:r>
              <a:rPr lang="tr-TR" sz="2400" dirty="0" smtClean="0"/>
              <a:t>(i);</a:t>
            </a:r>
          </a:p>
          <a:p>
            <a:pPr marL="1444752" lvl="3" indent="0">
              <a:lnSpc>
                <a:spcPct val="100000"/>
              </a:lnSpc>
              <a:spcBef>
                <a:spcPts val="0"/>
              </a:spcBef>
              <a:spcAft>
                <a:spcPts val="0"/>
              </a:spcAft>
              <a:buNone/>
            </a:pPr>
            <a:r>
              <a:rPr lang="tr-TR" sz="2400" dirty="0"/>
              <a:t>	</a:t>
            </a:r>
            <a:r>
              <a:rPr lang="tr-TR" sz="2400" dirty="0" smtClean="0"/>
              <a:t>	</a:t>
            </a:r>
            <a:r>
              <a:rPr lang="tr-TR" sz="2400" dirty="0" err="1" smtClean="0"/>
              <a:t>Serial.print</a:t>
            </a:r>
            <a:r>
              <a:rPr lang="tr-TR" sz="2400" dirty="0" smtClean="0"/>
              <a:t>(i);</a:t>
            </a:r>
          </a:p>
          <a:p>
            <a:pPr marL="1444752" lvl="3" indent="0">
              <a:lnSpc>
                <a:spcPct val="100000"/>
              </a:lnSpc>
              <a:spcBef>
                <a:spcPts val="0"/>
              </a:spcBef>
              <a:spcAft>
                <a:spcPts val="0"/>
              </a:spcAft>
              <a:buNone/>
            </a:pPr>
            <a:r>
              <a:rPr lang="tr-TR" sz="2400" dirty="0"/>
              <a:t>	</a:t>
            </a:r>
            <a:r>
              <a:rPr lang="tr-TR" sz="2400" dirty="0" smtClean="0"/>
              <a:t>	</a:t>
            </a:r>
            <a:r>
              <a:rPr lang="tr-TR" sz="2400" dirty="0" err="1" smtClean="0"/>
              <a:t>Serial.print</a:t>
            </a:r>
            <a:r>
              <a:rPr lang="tr-TR" sz="2400" dirty="0" smtClean="0"/>
              <a:t>("  </a:t>
            </a:r>
            <a:r>
              <a:rPr lang="tr-TR" sz="2400" dirty="0" err="1" smtClean="0"/>
              <a:t>sayisinin</a:t>
            </a:r>
            <a:r>
              <a:rPr lang="tr-TR" sz="2400" dirty="0" smtClean="0"/>
              <a:t> kare koku:");</a:t>
            </a:r>
          </a:p>
          <a:p>
            <a:pPr marL="1444752" lvl="3" indent="0">
              <a:lnSpc>
                <a:spcPct val="100000"/>
              </a:lnSpc>
              <a:spcBef>
                <a:spcPts val="0"/>
              </a:spcBef>
              <a:spcAft>
                <a:spcPts val="0"/>
              </a:spcAft>
              <a:buNone/>
            </a:pPr>
            <a:r>
              <a:rPr lang="tr-TR" sz="2400" dirty="0"/>
              <a:t>	</a:t>
            </a:r>
            <a:r>
              <a:rPr lang="tr-TR" sz="2400" dirty="0" smtClean="0"/>
              <a:t>	</a:t>
            </a:r>
            <a:r>
              <a:rPr lang="tr-TR" sz="2400" dirty="0" err="1" smtClean="0"/>
              <a:t>Serial.println</a:t>
            </a:r>
            <a:r>
              <a:rPr lang="tr-TR" sz="2400" dirty="0" smtClean="0"/>
              <a:t>(kok);</a:t>
            </a:r>
          </a:p>
          <a:p>
            <a:pPr marL="1444752" lvl="3" indent="0">
              <a:lnSpc>
                <a:spcPct val="100000"/>
              </a:lnSpc>
              <a:spcBef>
                <a:spcPts val="0"/>
              </a:spcBef>
              <a:spcAft>
                <a:spcPts val="0"/>
              </a:spcAft>
              <a:buNone/>
            </a:pPr>
            <a:r>
              <a:rPr lang="tr-TR" sz="2400" dirty="0"/>
              <a:t>	</a:t>
            </a:r>
            <a:r>
              <a:rPr lang="tr-TR" sz="2400" dirty="0" smtClean="0"/>
              <a:t>}</a:t>
            </a:r>
          </a:p>
          <a:p>
            <a:pPr marL="1444752" lvl="3" indent="0">
              <a:lnSpc>
                <a:spcPct val="100000"/>
              </a:lnSpc>
              <a:spcBef>
                <a:spcPts val="0"/>
              </a:spcBef>
              <a:spcAft>
                <a:spcPts val="0"/>
              </a:spcAft>
              <a:buNone/>
            </a:pPr>
            <a:r>
              <a:rPr lang="tr-TR" sz="2400" dirty="0"/>
              <a:t>	</a:t>
            </a:r>
            <a:r>
              <a:rPr lang="tr-TR" sz="2400" dirty="0" smtClean="0"/>
              <a:t>//Programı </a:t>
            </a:r>
            <a:r>
              <a:rPr lang="tr-TR" sz="2400" dirty="0" err="1" smtClean="0"/>
              <a:t>burda</a:t>
            </a:r>
            <a:r>
              <a:rPr lang="tr-TR" sz="2400" dirty="0" smtClean="0"/>
              <a:t> kilitliyoruz</a:t>
            </a:r>
          </a:p>
          <a:p>
            <a:pPr marL="1444752" lvl="3" indent="0">
              <a:lnSpc>
                <a:spcPct val="100000"/>
              </a:lnSpc>
              <a:spcBef>
                <a:spcPts val="0"/>
              </a:spcBef>
              <a:spcAft>
                <a:spcPts val="0"/>
              </a:spcAft>
              <a:buNone/>
            </a:pPr>
            <a:r>
              <a:rPr lang="tr-TR" sz="2400" dirty="0"/>
              <a:t>	</a:t>
            </a:r>
            <a:r>
              <a:rPr lang="tr-TR" sz="2400" dirty="0" err="1" smtClean="0"/>
              <a:t>while</a:t>
            </a:r>
            <a:r>
              <a:rPr lang="tr-TR" sz="2400" dirty="0" smtClean="0"/>
              <a:t>(1);</a:t>
            </a:r>
          </a:p>
          <a:p>
            <a:pPr marL="1444752" lvl="3" indent="0">
              <a:lnSpc>
                <a:spcPct val="100000"/>
              </a:lnSpc>
              <a:spcBef>
                <a:spcPts val="0"/>
              </a:spcBef>
              <a:spcAft>
                <a:spcPts val="0"/>
              </a:spcAft>
              <a:buNone/>
            </a:pPr>
            <a:r>
              <a:rPr lang="tr-TR" sz="2400" dirty="0"/>
              <a:t>}</a:t>
            </a:r>
            <a:endParaRPr lang="tr-TR" sz="2400" dirty="0" smtClean="0"/>
          </a:p>
          <a:p>
            <a:pPr lvl="2">
              <a:lnSpc>
                <a:spcPct val="150000"/>
              </a:lnSpc>
            </a:pPr>
            <a:endParaRPr lang="tr-TR" sz="3200" dirty="0" smtClean="0"/>
          </a:p>
          <a:p>
            <a:pPr marL="530352" lvl="1" indent="0">
              <a:lnSpc>
                <a:spcPct val="150000"/>
              </a:lnSpc>
              <a:buNone/>
            </a:pPr>
            <a:r>
              <a:rPr lang="tr-TR" sz="2400" dirty="0"/>
              <a:t>	</a:t>
            </a:r>
            <a:endParaRPr lang="tr-TR" sz="2800" dirty="0"/>
          </a:p>
        </p:txBody>
      </p:sp>
    </p:spTree>
    <p:extLst>
      <p:ext uri="{BB962C8B-B14F-4D97-AF65-F5344CB8AC3E}">
        <p14:creationId xmlns:p14="http://schemas.microsoft.com/office/powerpoint/2010/main" val="3206912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dirty="0" smtClean="0"/>
              <a:t>Mutlak</a:t>
            </a:r>
            <a:r>
              <a:rPr lang="tr-TR" sz="4800" dirty="0" smtClean="0"/>
              <a:t> </a:t>
            </a:r>
            <a:r>
              <a:rPr lang="tr-TR" sz="4000" dirty="0" smtClean="0"/>
              <a:t>Değer</a:t>
            </a:r>
            <a:r>
              <a:rPr lang="tr-TR" sz="4800" dirty="0" smtClean="0"/>
              <a:t> </a:t>
            </a:r>
            <a:r>
              <a:rPr lang="tr-TR" sz="4000" dirty="0" smtClean="0"/>
              <a:t>Bulma</a:t>
            </a:r>
            <a:endParaRPr lang="tr-TR" sz="4800" dirty="0"/>
          </a:p>
        </p:txBody>
      </p:sp>
      <p:sp>
        <p:nvSpPr>
          <p:cNvPr id="3" name="Content Placeholder 2"/>
          <p:cNvSpPr>
            <a:spLocks noGrp="1"/>
          </p:cNvSpPr>
          <p:nvPr>
            <p:ph idx="1"/>
          </p:nvPr>
        </p:nvSpPr>
        <p:spPr/>
        <p:txBody>
          <a:bodyPr>
            <a:normAutofit/>
          </a:bodyPr>
          <a:lstStyle/>
          <a:p>
            <a:r>
              <a:rPr lang="tr-TR" sz="2800" dirty="0" smtClean="0"/>
              <a:t>Bir sayının mutlak değerini bulmak için </a:t>
            </a:r>
            <a:r>
              <a:rPr lang="tr-TR" sz="2800" b="1" i="1" dirty="0" err="1" smtClean="0"/>
              <a:t>abs</a:t>
            </a:r>
            <a:r>
              <a:rPr lang="tr-TR" sz="2800" b="1" i="1" dirty="0" smtClean="0"/>
              <a:t>()</a:t>
            </a:r>
            <a:r>
              <a:rPr lang="tr-TR" sz="2800" dirty="0" smtClean="0"/>
              <a:t> fonksiyonu kullanılır. Bu fonksiyon parametre olarak verilen sayının mutlak değerini verir.</a:t>
            </a:r>
          </a:p>
          <a:p>
            <a:pPr marL="530352" lvl="1" indent="0">
              <a:buNone/>
            </a:pPr>
            <a:r>
              <a:rPr lang="tr-TR" sz="2800" dirty="0"/>
              <a:t>	</a:t>
            </a:r>
            <a:r>
              <a:rPr lang="tr-TR" sz="2800" dirty="0" err="1" smtClean="0"/>
              <a:t>abs</a:t>
            </a:r>
            <a:r>
              <a:rPr lang="tr-TR" sz="2800" dirty="0" smtClean="0"/>
              <a:t>(x);</a:t>
            </a:r>
          </a:p>
          <a:p>
            <a:pPr marL="530352" lvl="1" indent="0">
              <a:buNone/>
            </a:pPr>
            <a:r>
              <a:rPr lang="tr-TR" sz="2800" dirty="0"/>
              <a:t>	</a:t>
            </a:r>
            <a:r>
              <a:rPr lang="tr-TR" sz="2800" dirty="0" smtClean="0"/>
              <a:t>x: mutlak değeri alınacak sayı;</a:t>
            </a:r>
            <a:endParaRPr lang="tr-TR" sz="2800" dirty="0"/>
          </a:p>
        </p:txBody>
      </p:sp>
    </p:spTree>
    <p:extLst>
      <p:ext uri="{BB962C8B-B14F-4D97-AF65-F5344CB8AC3E}">
        <p14:creationId xmlns:p14="http://schemas.microsoft.com/office/powerpoint/2010/main" val="58345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2461"/>
            <a:ext cx="9601200" cy="1485900"/>
          </a:xfrm>
        </p:spPr>
        <p:txBody>
          <a:bodyPr>
            <a:normAutofit/>
          </a:bodyPr>
          <a:lstStyle/>
          <a:p>
            <a:r>
              <a:rPr lang="tr-TR" sz="4000" dirty="0" smtClean="0"/>
              <a:t>Trigonometrik</a:t>
            </a:r>
            <a:r>
              <a:rPr lang="tr-TR" sz="4800" dirty="0" smtClean="0"/>
              <a:t> </a:t>
            </a:r>
            <a:r>
              <a:rPr lang="tr-TR" sz="4000" dirty="0" smtClean="0"/>
              <a:t>Fonksiyonlar</a:t>
            </a:r>
            <a:endParaRPr lang="tr-TR" sz="4800" dirty="0"/>
          </a:p>
        </p:txBody>
      </p:sp>
      <p:sp>
        <p:nvSpPr>
          <p:cNvPr id="3" name="Content Placeholder 2"/>
          <p:cNvSpPr>
            <a:spLocks noGrp="1"/>
          </p:cNvSpPr>
          <p:nvPr>
            <p:ph idx="1"/>
          </p:nvPr>
        </p:nvSpPr>
        <p:spPr>
          <a:xfrm>
            <a:off x="1371600" y="795130"/>
            <a:ext cx="9601200" cy="6062870"/>
          </a:xfrm>
        </p:spPr>
        <p:txBody>
          <a:bodyPr>
            <a:normAutofit lnSpcReduction="10000"/>
          </a:bodyPr>
          <a:lstStyle/>
          <a:p>
            <a:r>
              <a:rPr lang="tr-TR" sz="2400" dirty="0" smtClean="0"/>
              <a:t>Bir açının sinüs, kosinüs ve tanjant değerlerini bulmak için trigonometri fonksiyonları kullanılır.</a:t>
            </a:r>
          </a:p>
          <a:p>
            <a:pPr lvl="1"/>
            <a:r>
              <a:rPr lang="tr-TR" sz="2400" dirty="0" smtClean="0"/>
              <a:t>Sinüs Fonksiyonu</a:t>
            </a:r>
          </a:p>
          <a:p>
            <a:pPr lvl="2"/>
            <a:r>
              <a:rPr lang="tr-TR" sz="2000" dirty="0" smtClean="0"/>
              <a:t>Radyan cinsinden verilen açının sinüs değerini (-1 ve +1 arasında) döndürür.</a:t>
            </a:r>
          </a:p>
          <a:p>
            <a:pPr lvl="3"/>
            <a:r>
              <a:rPr lang="tr-TR" sz="2000" dirty="0"/>
              <a:t>s</a:t>
            </a:r>
            <a:r>
              <a:rPr lang="tr-TR" sz="2000" dirty="0" smtClean="0"/>
              <a:t>in(a);</a:t>
            </a:r>
          </a:p>
          <a:p>
            <a:pPr lvl="3"/>
            <a:r>
              <a:rPr lang="tr-TR" sz="2000" dirty="0" smtClean="0"/>
              <a:t>a radyan cinsinden açı değeri</a:t>
            </a:r>
          </a:p>
          <a:p>
            <a:pPr lvl="1"/>
            <a:r>
              <a:rPr lang="tr-TR" sz="2400" dirty="0" smtClean="0"/>
              <a:t>Kosinüs Fonksiyonu</a:t>
            </a:r>
          </a:p>
          <a:p>
            <a:pPr lvl="2"/>
            <a:r>
              <a:rPr lang="tr-TR" sz="2000" dirty="0"/>
              <a:t>Radyan cinsinden verilen açının kosinüs değerini (-1 ve +1 arasında</a:t>
            </a:r>
            <a:r>
              <a:rPr lang="tr-TR" sz="2000" dirty="0" smtClean="0"/>
              <a:t>) döndürür.</a:t>
            </a:r>
          </a:p>
          <a:p>
            <a:pPr lvl="3"/>
            <a:r>
              <a:rPr lang="tr-TR" sz="2000" dirty="0" smtClean="0"/>
              <a:t>cos(a);</a:t>
            </a:r>
          </a:p>
          <a:p>
            <a:pPr lvl="3"/>
            <a:r>
              <a:rPr lang="tr-TR" sz="2000" dirty="0"/>
              <a:t>a radyan cinsinden açı değeri</a:t>
            </a:r>
          </a:p>
          <a:p>
            <a:pPr lvl="1"/>
            <a:r>
              <a:rPr lang="tr-TR" sz="2400" dirty="0" smtClean="0"/>
              <a:t>Tanjant Fonksiyonu</a:t>
            </a:r>
          </a:p>
          <a:p>
            <a:pPr lvl="2"/>
            <a:r>
              <a:rPr lang="tr-TR" sz="2000" dirty="0" smtClean="0"/>
              <a:t>Radyan cinsinden verilen açının tanjant değerini (-sonsuz ve +sonsuz arasında) döndürür.</a:t>
            </a:r>
          </a:p>
          <a:p>
            <a:pPr lvl="3"/>
            <a:r>
              <a:rPr lang="tr-TR" sz="2000" dirty="0" smtClean="0"/>
              <a:t>tan(a);</a:t>
            </a:r>
          </a:p>
          <a:p>
            <a:pPr lvl="3"/>
            <a:r>
              <a:rPr lang="tr-TR" sz="2000" dirty="0" smtClean="0"/>
              <a:t>a radyan cinsinden açı değeri </a:t>
            </a:r>
            <a:endParaRPr lang="tr-TR" sz="2000" dirty="0"/>
          </a:p>
        </p:txBody>
      </p:sp>
    </p:spTree>
    <p:extLst>
      <p:ext uri="{BB962C8B-B14F-4D97-AF65-F5344CB8AC3E}">
        <p14:creationId xmlns:p14="http://schemas.microsoft.com/office/powerpoint/2010/main" val="300628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8722"/>
            <a:ext cx="9601200" cy="1485900"/>
          </a:xfrm>
        </p:spPr>
        <p:txBody>
          <a:bodyPr>
            <a:normAutofit/>
          </a:bodyPr>
          <a:lstStyle/>
          <a:p>
            <a:r>
              <a:rPr lang="tr-TR" sz="4000" dirty="0" smtClean="0"/>
              <a:t>Matematik ifadelerinin </a:t>
            </a:r>
            <a:r>
              <a:rPr lang="tr-TR" sz="4000" dirty="0" err="1" smtClean="0"/>
              <a:t>Arduino</a:t>
            </a:r>
            <a:r>
              <a:rPr lang="tr-TR" sz="4000" dirty="0" smtClean="0"/>
              <a:t> diline çevrilmesi</a:t>
            </a:r>
            <a:endParaRPr lang="tr-TR"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1694622"/>
                <a:ext cx="9601200" cy="4449417"/>
              </a:xfrm>
            </p:spPr>
            <p:txBody>
              <a:bodyPr>
                <a:normAutofit/>
              </a:bodyPr>
              <a:lstStyle/>
              <a:p>
                <a14:m>
                  <m:oMath xmlns:m="http://schemas.openxmlformats.org/officeDocument/2006/math">
                    <m:d>
                      <m:dPr>
                        <m:ctrlPr>
                          <a:rPr lang="tr-TR" sz="3200" i="1" smtClean="0">
                            <a:latin typeface="Cambria Math" panose="02040503050406030204" pitchFamily="18" charset="0"/>
                          </a:rPr>
                        </m:ctrlPr>
                      </m:dPr>
                      <m:e>
                        <m:f>
                          <m:fPr>
                            <m:ctrlPr>
                              <a:rPr lang="tr-TR" sz="3200" i="1" smtClean="0">
                                <a:latin typeface="Cambria Math" panose="02040503050406030204" pitchFamily="18" charset="0"/>
                              </a:rPr>
                            </m:ctrlPr>
                          </m:fPr>
                          <m:num>
                            <m:r>
                              <a:rPr lang="tr-TR" sz="3200" b="0" i="1" smtClean="0">
                                <a:latin typeface="Cambria Math" panose="02040503050406030204" pitchFamily="18" charset="0"/>
                              </a:rPr>
                              <m:t>𝑎</m:t>
                            </m:r>
                          </m:num>
                          <m:den>
                            <m:r>
                              <a:rPr lang="tr-TR" sz="3200" b="0" i="1" smtClean="0">
                                <a:latin typeface="Cambria Math" panose="02040503050406030204" pitchFamily="18" charset="0"/>
                              </a:rPr>
                              <m:t>𝑏</m:t>
                            </m:r>
                          </m:den>
                        </m:f>
                        <m:r>
                          <a:rPr lang="tr-TR" sz="3200" b="0" i="1" smtClean="0">
                            <a:latin typeface="Cambria Math" panose="02040503050406030204" pitchFamily="18" charset="0"/>
                          </a:rPr>
                          <m:t>+</m:t>
                        </m:r>
                        <m:f>
                          <m:fPr>
                            <m:ctrlPr>
                              <a:rPr lang="tr-TR" sz="3200" b="0" i="1" smtClean="0">
                                <a:latin typeface="Cambria Math" panose="02040503050406030204" pitchFamily="18" charset="0"/>
                              </a:rPr>
                            </m:ctrlPr>
                          </m:fPr>
                          <m:num>
                            <m:r>
                              <a:rPr lang="tr-TR" sz="3200" b="0" i="1" smtClean="0">
                                <a:latin typeface="Cambria Math" panose="02040503050406030204" pitchFamily="18" charset="0"/>
                              </a:rPr>
                              <m:t>𝑐</m:t>
                            </m:r>
                          </m:num>
                          <m:den>
                            <m:r>
                              <a:rPr lang="tr-TR" sz="3200" b="0" i="1" smtClean="0">
                                <a:latin typeface="Cambria Math" panose="02040503050406030204" pitchFamily="18" charset="0"/>
                              </a:rPr>
                              <m:t>𝑑</m:t>
                            </m:r>
                          </m:den>
                        </m:f>
                      </m:e>
                    </m:d>
                    <m:r>
                      <a:rPr lang="tr-TR" sz="3200" b="0" i="1" smtClean="0">
                        <a:latin typeface="Cambria Math" panose="02040503050406030204" pitchFamily="18" charset="0"/>
                      </a:rPr>
                      <m:t>∗</m:t>
                    </m:r>
                    <m:f>
                      <m:fPr>
                        <m:ctrlPr>
                          <a:rPr lang="tr-TR" sz="3200" b="0" i="1" smtClean="0">
                            <a:latin typeface="Cambria Math" panose="02040503050406030204" pitchFamily="18" charset="0"/>
                          </a:rPr>
                        </m:ctrlPr>
                      </m:fPr>
                      <m:num>
                        <m:r>
                          <a:rPr lang="tr-TR" sz="3200" b="0" i="1" smtClean="0">
                            <a:latin typeface="Cambria Math" panose="02040503050406030204" pitchFamily="18" charset="0"/>
                          </a:rPr>
                          <m:t>2</m:t>
                        </m:r>
                        <m:r>
                          <a:rPr lang="tr-TR" sz="3200" b="0" i="1" smtClean="0">
                            <a:latin typeface="Cambria Math" panose="02040503050406030204" pitchFamily="18" charset="0"/>
                          </a:rPr>
                          <m:t>𝑒</m:t>
                        </m:r>
                      </m:num>
                      <m:den>
                        <m:sSup>
                          <m:sSupPr>
                            <m:ctrlPr>
                              <a:rPr lang="tr-TR" sz="3200" b="0" i="1" smtClean="0">
                                <a:latin typeface="Cambria Math" panose="02040503050406030204" pitchFamily="18" charset="0"/>
                              </a:rPr>
                            </m:ctrlPr>
                          </m:sSupPr>
                          <m:e>
                            <m:r>
                              <a:rPr lang="tr-TR" sz="3200" b="0" i="1" smtClean="0">
                                <a:latin typeface="Cambria Math" panose="02040503050406030204" pitchFamily="18" charset="0"/>
                              </a:rPr>
                              <m:t>𝑑</m:t>
                            </m:r>
                          </m:e>
                          <m:sup>
                            <m:r>
                              <a:rPr lang="tr-TR" sz="3200" b="0" i="1" smtClean="0">
                                <a:latin typeface="Cambria Math" panose="02040503050406030204" pitchFamily="18" charset="0"/>
                              </a:rPr>
                              <m:t>2</m:t>
                            </m:r>
                          </m:sup>
                        </m:sSup>
                      </m:den>
                    </m:f>
                  </m:oMath>
                </a14:m>
                <a:r>
                  <a:rPr lang="tr-TR" sz="3200" dirty="0" smtClean="0"/>
                  <a:t> </a:t>
                </a:r>
                <a:r>
                  <a:rPr lang="tr-TR" sz="3200" dirty="0" smtClean="0">
                    <a:sym typeface="Wingdings" panose="05000000000000000000" pitchFamily="2" charset="2"/>
                  </a:rPr>
                  <a:t>  </a:t>
                </a:r>
                <a:r>
                  <a:rPr lang="tr-TR" sz="3200" dirty="0" smtClean="0"/>
                  <a:t>((a/b)+(c/d))*((2*e)/</a:t>
                </a:r>
                <a:r>
                  <a:rPr lang="tr-TR" sz="3200" dirty="0" err="1" smtClean="0"/>
                  <a:t>pow</a:t>
                </a:r>
                <a:r>
                  <a:rPr lang="tr-TR" sz="3200" dirty="0" smtClean="0"/>
                  <a:t>(d,2))</a:t>
                </a:r>
              </a:p>
              <a:p>
                <a:endParaRPr lang="tr-TR" sz="3200" dirty="0"/>
              </a:p>
              <a:p>
                <a14:m>
                  <m:oMath xmlns:m="http://schemas.openxmlformats.org/officeDocument/2006/math">
                    <m:f>
                      <m:fPr>
                        <m:ctrlPr>
                          <a:rPr lang="tr-TR" sz="3200" i="1" smtClean="0">
                            <a:latin typeface="Cambria Math" panose="02040503050406030204" pitchFamily="18" charset="0"/>
                          </a:rPr>
                        </m:ctrlPr>
                      </m:fPr>
                      <m:num>
                        <m:d>
                          <m:dPr>
                            <m:ctrlPr>
                              <a:rPr lang="tr-TR" sz="3200" i="1" smtClean="0">
                                <a:latin typeface="Cambria Math" panose="02040503050406030204" pitchFamily="18" charset="0"/>
                              </a:rPr>
                            </m:ctrlPr>
                          </m:dPr>
                          <m:e>
                            <m:f>
                              <m:fPr>
                                <m:ctrlPr>
                                  <a:rPr lang="tr-TR" sz="3200" i="1" smtClean="0">
                                    <a:latin typeface="Cambria Math" panose="02040503050406030204" pitchFamily="18" charset="0"/>
                                  </a:rPr>
                                </m:ctrlPr>
                              </m:fPr>
                              <m:num>
                                <m:r>
                                  <a:rPr lang="tr-TR" sz="3200" b="0" i="1" smtClean="0">
                                    <a:latin typeface="Cambria Math" panose="02040503050406030204" pitchFamily="18" charset="0"/>
                                  </a:rPr>
                                  <m:t>𝑎</m:t>
                                </m:r>
                              </m:num>
                              <m:den>
                                <m:rad>
                                  <m:radPr>
                                    <m:degHide m:val="on"/>
                                    <m:ctrlPr>
                                      <a:rPr lang="tr-TR" sz="3200" i="1" smtClean="0">
                                        <a:latin typeface="Cambria Math" panose="02040503050406030204" pitchFamily="18" charset="0"/>
                                      </a:rPr>
                                    </m:ctrlPr>
                                  </m:radPr>
                                  <m:deg/>
                                  <m:e>
                                    <m:r>
                                      <a:rPr lang="tr-TR" sz="3200" b="0" i="1" smtClean="0">
                                        <a:latin typeface="Cambria Math" panose="02040503050406030204" pitchFamily="18" charset="0"/>
                                      </a:rPr>
                                      <m:t>𝑏</m:t>
                                    </m:r>
                                  </m:e>
                                </m:rad>
                              </m:den>
                            </m:f>
                          </m:e>
                        </m:d>
                      </m:num>
                      <m:den>
                        <m:func>
                          <m:funcPr>
                            <m:ctrlPr>
                              <a:rPr lang="tr-TR" sz="3200" i="1" smtClean="0">
                                <a:latin typeface="Cambria Math" panose="02040503050406030204" pitchFamily="18" charset="0"/>
                              </a:rPr>
                            </m:ctrlPr>
                          </m:funcPr>
                          <m:fName>
                            <m:r>
                              <m:rPr>
                                <m:sty m:val="p"/>
                              </m:rPr>
                              <a:rPr lang="tr-TR" sz="3200" i="0" smtClean="0">
                                <a:latin typeface="Cambria Math" panose="02040503050406030204" pitchFamily="18" charset="0"/>
                              </a:rPr>
                              <m:t>sin</m:t>
                            </m:r>
                          </m:fName>
                          <m:e>
                            <m:d>
                              <m:dPr>
                                <m:ctrlPr>
                                  <a:rPr lang="tr-TR" sz="3200" i="1" smtClean="0">
                                    <a:latin typeface="Cambria Math" panose="02040503050406030204" pitchFamily="18" charset="0"/>
                                  </a:rPr>
                                </m:ctrlPr>
                              </m:dPr>
                              <m:e>
                                <m:r>
                                  <a:rPr lang="tr-TR" sz="3200" b="0" i="1" smtClean="0">
                                    <a:latin typeface="Cambria Math" panose="02040503050406030204" pitchFamily="18" charset="0"/>
                                  </a:rPr>
                                  <m:t>𝑑</m:t>
                                </m:r>
                              </m:e>
                            </m:d>
                          </m:e>
                        </m:func>
                      </m:den>
                    </m:f>
                    <m:r>
                      <a:rPr lang="tr-TR" sz="3200" b="0" i="0" smtClean="0">
                        <a:latin typeface="Cambria Math" panose="02040503050406030204" pitchFamily="18" charset="0"/>
                      </a:rPr>
                      <m:t>∗</m:t>
                    </m:r>
                    <m:f>
                      <m:fPr>
                        <m:ctrlPr>
                          <a:rPr lang="tr-TR" sz="3200" b="0" i="1" smtClean="0">
                            <a:latin typeface="Cambria Math" panose="02040503050406030204" pitchFamily="18" charset="0"/>
                          </a:rPr>
                        </m:ctrlPr>
                      </m:fPr>
                      <m:num>
                        <m:func>
                          <m:funcPr>
                            <m:ctrlPr>
                              <a:rPr lang="tr-TR" sz="3200" b="0" i="1" smtClean="0">
                                <a:latin typeface="Cambria Math" panose="02040503050406030204" pitchFamily="18" charset="0"/>
                              </a:rPr>
                            </m:ctrlPr>
                          </m:funcPr>
                          <m:fName>
                            <m:r>
                              <m:rPr>
                                <m:sty m:val="p"/>
                              </m:rPr>
                              <a:rPr lang="tr-TR" sz="3200" b="0" i="0" smtClean="0">
                                <a:latin typeface="Cambria Math" panose="02040503050406030204" pitchFamily="18" charset="0"/>
                              </a:rPr>
                              <m:t>tan</m:t>
                            </m:r>
                          </m:fName>
                          <m:e>
                            <m:d>
                              <m:dPr>
                                <m:ctrlPr>
                                  <a:rPr lang="tr-TR" sz="3200" b="0" i="1" smtClean="0">
                                    <a:latin typeface="Cambria Math" panose="02040503050406030204" pitchFamily="18" charset="0"/>
                                  </a:rPr>
                                </m:ctrlPr>
                              </m:dPr>
                              <m:e>
                                <m:r>
                                  <a:rPr lang="tr-TR" sz="3200" b="0" i="1" smtClean="0">
                                    <a:latin typeface="Cambria Math" panose="02040503050406030204" pitchFamily="18" charset="0"/>
                                  </a:rPr>
                                  <m:t>2</m:t>
                                </m:r>
                                <m:r>
                                  <a:rPr lang="tr-TR" sz="3200" b="0" i="1" smtClean="0">
                                    <a:latin typeface="Cambria Math" panose="02040503050406030204" pitchFamily="18" charset="0"/>
                                  </a:rPr>
                                  <m:t>𝑒</m:t>
                                </m:r>
                              </m:e>
                            </m:d>
                          </m:e>
                        </m:func>
                      </m:num>
                      <m:den>
                        <m:r>
                          <a:rPr lang="tr-TR" sz="3200" b="0" i="1" smtClean="0">
                            <a:latin typeface="Cambria Math" panose="02040503050406030204" pitchFamily="18" charset="0"/>
                          </a:rPr>
                          <m:t>𝑑</m:t>
                        </m:r>
                        <m:r>
                          <a:rPr lang="tr-TR" sz="3200" b="0" i="1" smtClean="0">
                            <a:latin typeface="Cambria Math" panose="02040503050406030204" pitchFamily="18" charset="0"/>
                          </a:rPr>
                          <m:t>∗</m:t>
                        </m:r>
                        <m:sSup>
                          <m:sSupPr>
                            <m:ctrlPr>
                              <a:rPr lang="tr-TR" sz="3200" b="0" i="1" smtClean="0">
                                <a:latin typeface="Cambria Math" panose="02040503050406030204" pitchFamily="18" charset="0"/>
                              </a:rPr>
                            </m:ctrlPr>
                          </m:sSupPr>
                          <m:e>
                            <m:r>
                              <a:rPr lang="tr-TR" sz="3200" b="0" i="1" smtClean="0">
                                <a:latin typeface="Cambria Math" panose="02040503050406030204" pitchFamily="18" charset="0"/>
                              </a:rPr>
                              <m:t>𝑓</m:t>
                            </m:r>
                          </m:e>
                          <m:sup>
                            <m:r>
                              <a:rPr lang="tr-TR" sz="3200" b="0" i="1" smtClean="0">
                                <a:latin typeface="Cambria Math" panose="02040503050406030204" pitchFamily="18" charset="0"/>
                              </a:rPr>
                              <m:t>3</m:t>
                            </m:r>
                          </m:sup>
                        </m:sSup>
                      </m:den>
                    </m:f>
                  </m:oMath>
                </a14:m>
                <a:r>
                  <a:rPr lang="tr-TR" sz="3200" dirty="0" smtClean="0"/>
                  <a:t> </a:t>
                </a:r>
                <a:r>
                  <a:rPr lang="tr-TR" sz="3200" dirty="0" smtClean="0">
                    <a:sym typeface="Wingdings" panose="05000000000000000000" pitchFamily="2" charset="2"/>
                  </a:rPr>
                  <a:t>  </a:t>
                </a:r>
                <a:r>
                  <a:rPr lang="tr-TR" sz="2400" dirty="0" smtClean="0">
                    <a:sym typeface="Wingdings" panose="05000000000000000000" pitchFamily="2" charset="2"/>
                  </a:rPr>
                  <a:t>((a/</a:t>
                </a:r>
                <a:r>
                  <a:rPr lang="tr-TR" sz="2400" dirty="0" err="1" smtClean="0">
                    <a:sym typeface="Wingdings" panose="05000000000000000000" pitchFamily="2" charset="2"/>
                  </a:rPr>
                  <a:t>sqrt</a:t>
                </a:r>
                <a:r>
                  <a:rPr lang="tr-TR" sz="2400" dirty="0" smtClean="0">
                    <a:sym typeface="Wingdings" panose="05000000000000000000" pitchFamily="2" charset="2"/>
                  </a:rPr>
                  <a:t>(b))/sin(d))*(tan(2*e)/(d*</a:t>
                </a:r>
                <a:r>
                  <a:rPr lang="tr-TR" sz="2400" dirty="0" err="1" smtClean="0">
                    <a:sym typeface="Wingdings" panose="05000000000000000000" pitchFamily="2" charset="2"/>
                  </a:rPr>
                  <a:t>pow</a:t>
                </a:r>
                <a:r>
                  <a:rPr lang="tr-TR" sz="2400" dirty="0" smtClean="0">
                    <a:sym typeface="Wingdings" panose="05000000000000000000" pitchFamily="2" charset="2"/>
                  </a:rPr>
                  <a:t>(f,3)))</a:t>
                </a:r>
                <a:endParaRPr lang="tr-TR"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1694622"/>
                <a:ext cx="9601200" cy="4449417"/>
              </a:xfrm>
              <a:blipFill rotWithShape="0">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223957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Verilen iki sayıdan en küçüğünü veren fonksiyon</a:t>
            </a:r>
            <a:endParaRPr lang="tr-TR" dirty="0"/>
          </a:p>
        </p:txBody>
      </p:sp>
      <p:sp>
        <p:nvSpPr>
          <p:cNvPr id="3" name="Content Placeholder 2"/>
          <p:cNvSpPr>
            <a:spLocks noGrp="1"/>
          </p:cNvSpPr>
          <p:nvPr>
            <p:ph idx="1"/>
          </p:nvPr>
        </p:nvSpPr>
        <p:spPr>
          <a:xfrm>
            <a:off x="1371600" y="1934817"/>
            <a:ext cx="9601200" cy="4784035"/>
          </a:xfrm>
        </p:spPr>
        <p:txBody>
          <a:bodyPr>
            <a:normAutofit/>
          </a:bodyPr>
          <a:lstStyle/>
          <a:p>
            <a:r>
              <a:rPr lang="tr-TR" sz="2400" dirty="0" err="1" smtClean="0"/>
              <a:t>Min</a:t>
            </a:r>
            <a:r>
              <a:rPr lang="tr-TR" sz="2400" dirty="0" smtClean="0"/>
              <a:t> Fonksiyonu</a:t>
            </a:r>
          </a:p>
          <a:p>
            <a:pPr lvl="1"/>
            <a:r>
              <a:rPr lang="tr-TR" sz="2400" dirty="0" err="1" smtClean="0"/>
              <a:t>min</a:t>
            </a:r>
            <a:r>
              <a:rPr lang="tr-TR" sz="2400" dirty="0" smtClean="0"/>
              <a:t>() fonksiyonu ile iki sayıdan en küçük olan bulunur. </a:t>
            </a:r>
            <a:r>
              <a:rPr lang="tr-TR" sz="2400" dirty="0" err="1"/>
              <a:t>m</a:t>
            </a:r>
            <a:r>
              <a:rPr lang="tr-TR" sz="2400" dirty="0" err="1" smtClean="0"/>
              <a:t>in</a:t>
            </a:r>
            <a:r>
              <a:rPr lang="tr-TR" sz="2400" dirty="0" smtClean="0"/>
              <a:t>() fonksiyonu kendisine verilen iki sayıdan en küçük olanının değerini döndürür.</a:t>
            </a:r>
          </a:p>
          <a:p>
            <a:pPr lvl="2"/>
            <a:r>
              <a:rPr lang="tr-TR" sz="2200" dirty="0" smtClean="0"/>
              <a:t>s = </a:t>
            </a:r>
            <a:r>
              <a:rPr lang="tr-TR" sz="2200" dirty="0" err="1" smtClean="0"/>
              <a:t>min</a:t>
            </a:r>
            <a:r>
              <a:rPr lang="tr-TR" sz="2200" dirty="0" smtClean="0"/>
              <a:t>(</a:t>
            </a:r>
            <a:r>
              <a:rPr lang="tr-TR" sz="2200" dirty="0" err="1" smtClean="0"/>
              <a:t>x,y</a:t>
            </a:r>
            <a:r>
              <a:rPr lang="tr-TR" sz="2200" dirty="0" smtClean="0"/>
              <a:t>);</a:t>
            </a:r>
          </a:p>
          <a:p>
            <a:pPr lvl="2"/>
            <a:r>
              <a:rPr lang="tr-TR" sz="2200" dirty="0" smtClean="0"/>
              <a:t>x: Karşılaştırılacak 1. sayı</a:t>
            </a:r>
          </a:p>
          <a:p>
            <a:pPr lvl="2"/>
            <a:r>
              <a:rPr lang="tr-TR" sz="2200" dirty="0" smtClean="0"/>
              <a:t>y: Karşılaştırılacak 2. sayı</a:t>
            </a:r>
          </a:p>
          <a:p>
            <a:pPr lvl="2"/>
            <a:r>
              <a:rPr lang="tr-TR" sz="2200" dirty="0" smtClean="0"/>
              <a:t>s: x ve y sayılarından en küçüğü</a:t>
            </a:r>
          </a:p>
          <a:p>
            <a:pPr lvl="2"/>
            <a:r>
              <a:rPr lang="tr-TR" sz="2200" dirty="0" smtClean="0"/>
              <a:t>Örnek olarak </a:t>
            </a:r>
            <a:r>
              <a:rPr lang="tr-TR" sz="2200" dirty="0" err="1" smtClean="0"/>
              <a:t>min</a:t>
            </a:r>
            <a:r>
              <a:rPr lang="tr-TR" sz="2200" dirty="0" smtClean="0"/>
              <a:t>(a,200) ifadesi eğer a sayısı 200’den küçükse a sayısını, değilse 200 sayısını sonuç olarak döndürür.</a:t>
            </a:r>
            <a:endParaRPr lang="tr-TR" sz="2200" dirty="0"/>
          </a:p>
        </p:txBody>
      </p:sp>
    </p:spTree>
    <p:extLst>
      <p:ext uri="{BB962C8B-B14F-4D97-AF65-F5344CB8AC3E}">
        <p14:creationId xmlns:p14="http://schemas.microsoft.com/office/powerpoint/2010/main" val="3050989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Verilen iki sayıdan en büyüğünü veren fonksiyon</a:t>
            </a:r>
            <a:endParaRPr lang="tr-TR" dirty="0"/>
          </a:p>
        </p:txBody>
      </p:sp>
      <p:sp>
        <p:nvSpPr>
          <p:cNvPr id="3" name="Content Placeholder 2"/>
          <p:cNvSpPr>
            <a:spLocks noGrp="1"/>
          </p:cNvSpPr>
          <p:nvPr>
            <p:ph idx="1"/>
          </p:nvPr>
        </p:nvSpPr>
        <p:spPr>
          <a:xfrm>
            <a:off x="1371600" y="1934817"/>
            <a:ext cx="9601200" cy="4784035"/>
          </a:xfrm>
        </p:spPr>
        <p:txBody>
          <a:bodyPr>
            <a:normAutofit/>
          </a:bodyPr>
          <a:lstStyle/>
          <a:p>
            <a:r>
              <a:rPr lang="tr-TR" sz="2400" dirty="0" err="1" smtClean="0"/>
              <a:t>Max</a:t>
            </a:r>
            <a:r>
              <a:rPr lang="tr-TR" sz="2400" dirty="0" smtClean="0"/>
              <a:t> Fonksiyonu</a:t>
            </a:r>
          </a:p>
          <a:p>
            <a:pPr lvl="1"/>
            <a:r>
              <a:rPr lang="tr-TR" sz="2400" dirty="0" err="1" smtClean="0"/>
              <a:t>max</a:t>
            </a:r>
            <a:r>
              <a:rPr lang="tr-TR" sz="2400" dirty="0" smtClean="0"/>
              <a:t>() fonksiyonu ile iki sayıdan en büyük olan bulunur. </a:t>
            </a:r>
            <a:r>
              <a:rPr lang="tr-TR" sz="2400" dirty="0" err="1" smtClean="0"/>
              <a:t>max</a:t>
            </a:r>
            <a:r>
              <a:rPr lang="tr-TR" sz="2400" dirty="0" smtClean="0"/>
              <a:t>() fonksiyonu kendisine verilen iki sayıdan en büyük olanının değerini döndürür.</a:t>
            </a:r>
          </a:p>
          <a:p>
            <a:pPr lvl="2"/>
            <a:r>
              <a:rPr lang="tr-TR" sz="2200" dirty="0" smtClean="0"/>
              <a:t>s = </a:t>
            </a:r>
            <a:r>
              <a:rPr lang="tr-TR" sz="2200" dirty="0" err="1" smtClean="0"/>
              <a:t>max</a:t>
            </a:r>
            <a:r>
              <a:rPr lang="tr-TR" sz="2200" dirty="0" smtClean="0"/>
              <a:t>(</a:t>
            </a:r>
            <a:r>
              <a:rPr lang="tr-TR" sz="2200" dirty="0" err="1" smtClean="0"/>
              <a:t>x,y</a:t>
            </a:r>
            <a:r>
              <a:rPr lang="tr-TR" sz="2200" dirty="0" smtClean="0"/>
              <a:t>);</a:t>
            </a:r>
          </a:p>
          <a:p>
            <a:pPr lvl="2"/>
            <a:r>
              <a:rPr lang="tr-TR" sz="2200" dirty="0" smtClean="0"/>
              <a:t>x: Karşılaştırılacak 1. sayı</a:t>
            </a:r>
          </a:p>
          <a:p>
            <a:pPr lvl="2"/>
            <a:r>
              <a:rPr lang="tr-TR" sz="2200" dirty="0" smtClean="0"/>
              <a:t>y: Karşılaştırılacak 2. sayı</a:t>
            </a:r>
          </a:p>
          <a:p>
            <a:pPr lvl="2"/>
            <a:r>
              <a:rPr lang="tr-TR" sz="2200" dirty="0" smtClean="0"/>
              <a:t>s: x ve y sayılarından en büyüğü</a:t>
            </a:r>
          </a:p>
          <a:p>
            <a:pPr lvl="2"/>
            <a:r>
              <a:rPr lang="tr-TR" sz="2200" dirty="0"/>
              <a:t>Örnek olarak </a:t>
            </a:r>
            <a:r>
              <a:rPr lang="tr-TR" sz="2200" dirty="0" err="1" smtClean="0"/>
              <a:t>max</a:t>
            </a:r>
            <a:r>
              <a:rPr lang="tr-TR" sz="2200" dirty="0" smtClean="0"/>
              <a:t>(a,100</a:t>
            </a:r>
            <a:r>
              <a:rPr lang="tr-TR" sz="2200" dirty="0"/>
              <a:t>) ifadesi eğer a sayısı </a:t>
            </a:r>
            <a:r>
              <a:rPr lang="tr-TR" sz="2200" dirty="0" smtClean="0"/>
              <a:t>100’den büyükse a </a:t>
            </a:r>
            <a:r>
              <a:rPr lang="tr-TR" sz="2200" dirty="0"/>
              <a:t>sayısını, değilse 1</a:t>
            </a:r>
            <a:r>
              <a:rPr lang="tr-TR" sz="2200" dirty="0" smtClean="0"/>
              <a:t>00 </a:t>
            </a:r>
            <a:r>
              <a:rPr lang="tr-TR" sz="2200" dirty="0"/>
              <a:t>sayısını sonuç olarak döndürür</a:t>
            </a:r>
            <a:r>
              <a:rPr lang="tr-TR" sz="2200" dirty="0" smtClean="0"/>
              <a:t>.</a:t>
            </a:r>
            <a:endParaRPr lang="tr-TR" sz="2200" dirty="0"/>
          </a:p>
        </p:txBody>
      </p:sp>
    </p:spTree>
    <p:extLst>
      <p:ext uri="{BB962C8B-B14F-4D97-AF65-F5344CB8AC3E}">
        <p14:creationId xmlns:p14="http://schemas.microsoft.com/office/powerpoint/2010/main" val="3082676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Verilen girişi belirli değerler arasında sınırlayan fonksiyon</a:t>
            </a:r>
            <a:endParaRPr lang="tr-TR" dirty="0"/>
          </a:p>
        </p:txBody>
      </p:sp>
      <p:sp>
        <p:nvSpPr>
          <p:cNvPr id="3" name="Content Placeholder 2"/>
          <p:cNvSpPr>
            <a:spLocks noGrp="1"/>
          </p:cNvSpPr>
          <p:nvPr>
            <p:ph idx="1"/>
          </p:nvPr>
        </p:nvSpPr>
        <p:spPr>
          <a:xfrm>
            <a:off x="1371600" y="1934817"/>
            <a:ext cx="9601200" cy="4784035"/>
          </a:xfrm>
        </p:spPr>
        <p:txBody>
          <a:bodyPr>
            <a:normAutofit lnSpcReduction="10000"/>
          </a:bodyPr>
          <a:lstStyle/>
          <a:p>
            <a:r>
              <a:rPr lang="tr-TR" sz="2400" dirty="0" err="1" smtClean="0"/>
              <a:t>Constrain</a:t>
            </a:r>
            <a:r>
              <a:rPr lang="tr-TR" sz="2400" dirty="0" smtClean="0"/>
              <a:t> Fonksiyonu</a:t>
            </a:r>
          </a:p>
          <a:p>
            <a:pPr lvl="1"/>
            <a:r>
              <a:rPr lang="tr-TR" sz="2400" dirty="0" err="1" smtClean="0"/>
              <a:t>constrain</a:t>
            </a:r>
            <a:r>
              <a:rPr lang="tr-TR" sz="2400" dirty="0" smtClean="0"/>
              <a:t>() fonksiyonu ile bir sayı belirli iki değer arasında sınırlandırılabilir. </a:t>
            </a:r>
            <a:r>
              <a:rPr lang="tr-TR" sz="2400" dirty="0" err="1" smtClean="0"/>
              <a:t>constrain</a:t>
            </a:r>
            <a:r>
              <a:rPr lang="tr-TR" sz="2400" dirty="0" smtClean="0"/>
              <a:t>() fonksiyonuna parametre olarak sayı, verilen limit değerlerinde sınırlandırılır. Sayı alt limitten daha küçük ise alt limit, üst limitten daha büyükse de üst limit değeri </a:t>
            </a:r>
            <a:r>
              <a:rPr lang="tr-TR" sz="2400" dirty="0" err="1" smtClean="0"/>
              <a:t>dönüdürür</a:t>
            </a:r>
            <a:r>
              <a:rPr lang="tr-TR" sz="2400" dirty="0" smtClean="0"/>
              <a:t>. Limitler arasında ise sayının kendi değeri döndürülür.</a:t>
            </a:r>
          </a:p>
          <a:p>
            <a:pPr lvl="2"/>
            <a:r>
              <a:rPr lang="tr-TR" sz="2200" dirty="0" err="1" smtClean="0"/>
              <a:t>contrain</a:t>
            </a:r>
            <a:r>
              <a:rPr lang="tr-TR" sz="2200" dirty="0" smtClean="0"/>
              <a:t>(</a:t>
            </a:r>
            <a:r>
              <a:rPr lang="tr-TR" sz="2200" dirty="0" err="1" smtClean="0"/>
              <a:t>x,min,maks</a:t>
            </a:r>
            <a:r>
              <a:rPr lang="tr-TR" sz="2200" dirty="0" smtClean="0"/>
              <a:t>);</a:t>
            </a:r>
          </a:p>
          <a:p>
            <a:pPr lvl="2"/>
            <a:r>
              <a:rPr lang="tr-TR" sz="2200" dirty="0" smtClean="0"/>
              <a:t>x: Sınırlandırılacak sayı</a:t>
            </a:r>
          </a:p>
          <a:p>
            <a:pPr lvl="2"/>
            <a:r>
              <a:rPr lang="tr-TR" sz="2200" dirty="0" err="1" smtClean="0"/>
              <a:t>min</a:t>
            </a:r>
            <a:r>
              <a:rPr lang="tr-TR" sz="2200" dirty="0" smtClean="0"/>
              <a:t>: Alt limit değeri</a:t>
            </a:r>
          </a:p>
          <a:p>
            <a:pPr lvl="2"/>
            <a:r>
              <a:rPr lang="tr-TR" sz="2200" dirty="0" err="1" smtClean="0"/>
              <a:t>max:Üst</a:t>
            </a:r>
            <a:r>
              <a:rPr lang="tr-TR" sz="2200" dirty="0" smtClean="0"/>
              <a:t> limit değeri</a:t>
            </a:r>
          </a:p>
          <a:p>
            <a:pPr lvl="2"/>
            <a:r>
              <a:rPr lang="tr-TR" sz="2200" dirty="0"/>
              <a:t>Örnek olarak </a:t>
            </a:r>
            <a:r>
              <a:rPr lang="tr-TR" sz="2200" dirty="0" err="1" smtClean="0"/>
              <a:t>contrain</a:t>
            </a:r>
            <a:r>
              <a:rPr lang="tr-TR" sz="2200" dirty="0" smtClean="0"/>
              <a:t>(a,100,500) </a:t>
            </a:r>
            <a:r>
              <a:rPr lang="tr-TR" sz="2200" dirty="0"/>
              <a:t>ifadesi eğer a sayısı </a:t>
            </a:r>
            <a:r>
              <a:rPr lang="tr-TR" sz="2200" dirty="0" smtClean="0"/>
              <a:t>100 ile 500 arasında ise a sayısını döndürür, 500’den büyükse 500 değerini döndürür.</a:t>
            </a:r>
            <a:endParaRPr lang="tr-TR" sz="2200" dirty="0"/>
          </a:p>
        </p:txBody>
      </p:sp>
    </p:spTree>
    <p:extLst>
      <p:ext uri="{BB962C8B-B14F-4D97-AF65-F5344CB8AC3E}">
        <p14:creationId xmlns:p14="http://schemas.microsoft.com/office/powerpoint/2010/main" val="62546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Dersin Amacı</a:t>
            </a:r>
            <a:endParaRPr lang="tr-TR" dirty="0"/>
          </a:p>
        </p:txBody>
      </p:sp>
      <p:sp>
        <p:nvSpPr>
          <p:cNvPr id="3" name="Content Placeholder 2"/>
          <p:cNvSpPr>
            <a:spLocks noGrp="1"/>
          </p:cNvSpPr>
          <p:nvPr>
            <p:ph idx="1"/>
          </p:nvPr>
        </p:nvSpPr>
        <p:spPr>
          <a:xfrm>
            <a:off x="1371600" y="1577009"/>
            <a:ext cx="9601200" cy="4731026"/>
          </a:xfrm>
        </p:spPr>
        <p:txBody>
          <a:bodyPr>
            <a:normAutofit/>
          </a:bodyPr>
          <a:lstStyle/>
          <a:p>
            <a:pPr marL="0" indent="0">
              <a:buNone/>
            </a:pPr>
            <a:r>
              <a:rPr lang="tr-TR" sz="2800" dirty="0" smtClean="0"/>
              <a:t>Bu dersin amacı,</a:t>
            </a:r>
          </a:p>
          <a:p>
            <a:r>
              <a:rPr lang="tr-TR" sz="2800" dirty="0" smtClean="0"/>
              <a:t>Matematik işlem operatörleri</a:t>
            </a:r>
          </a:p>
          <a:p>
            <a:r>
              <a:rPr lang="tr-TR" sz="2800" dirty="0" smtClean="0"/>
              <a:t>Matematik fonksiyonları</a:t>
            </a:r>
          </a:p>
          <a:p>
            <a:r>
              <a:rPr lang="tr-TR" sz="2800" dirty="0" smtClean="0"/>
              <a:t>Bit / </a:t>
            </a:r>
            <a:r>
              <a:rPr lang="tr-TR" sz="2800" dirty="0" err="1" smtClean="0"/>
              <a:t>Byte</a:t>
            </a:r>
            <a:r>
              <a:rPr lang="tr-TR" sz="2800" dirty="0" smtClean="0"/>
              <a:t> işlemleri</a:t>
            </a:r>
            <a:endParaRPr lang="tr-TR" sz="2800" dirty="0"/>
          </a:p>
          <a:p>
            <a:pPr marL="0" indent="0">
              <a:buNone/>
            </a:pPr>
            <a:r>
              <a:rPr lang="tr-TR" sz="2800" dirty="0" smtClean="0"/>
              <a:t>hakkında bilgi sahibi olmaktır.</a:t>
            </a:r>
          </a:p>
          <a:p>
            <a:endParaRPr lang="tr-TR" sz="2800" dirty="0"/>
          </a:p>
        </p:txBody>
      </p:sp>
    </p:spTree>
    <p:extLst>
      <p:ext uri="{BB962C8B-B14F-4D97-AF65-F5344CB8AC3E}">
        <p14:creationId xmlns:p14="http://schemas.microsoft.com/office/powerpoint/2010/main" val="1118311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Ondalık sayıların tam sayıya yuvarlanması</a:t>
            </a:r>
            <a:endParaRPr lang="tr-TR" dirty="0"/>
          </a:p>
        </p:txBody>
      </p:sp>
      <p:sp>
        <p:nvSpPr>
          <p:cNvPr id="3" name="Content Placeholder 2"/>
          <p:cNvSpPr>
            <a:spLocks noGrp="1"/>
          </p:cNvSpPr>
          <p:nvPr>
            <p:ph idx="1"/>
          </p:nvPr>
        </p:nvSpPr>
        <p:spPr/>
        <p:txBody>
          <a:bodyPr/>
          <a:lstStyle/>
          <a:p>
            <a:r>
              <a:rPr lang="tr-TR" dirty="0" smtClean="0"/>
              <a:t>Ondalık sayıları tamsayıya yuvarlarken </a:t>
            </a:r>
            <a:r>
              <a:rPr lang="tr-TR" b="1" i="1" dirty="0" err="1" smtClean="0"/>
              <a:t>floor</a:t>
            </a:r>
            <a:r>
              <a:rPr lang="tr-TR" b="1" i="1" dirty="0" smtClean="0"/>
              <a:t>() </a:t>
            </a:r>
            <a:r>
              <a:rPr lang="tr-TR" i="1" dirty="0" smtClean="0"/>
              <a:t>ve </a:t>
            </a:r>
            <a:r>
              <a:rPr lang="tr-TR" b="1" i="1" dirty="0" err="1" smtClean="0"/>
              <a:t>ceil</a:t>
            </a:r>
            <a:r>
              <a:rPr lang="tr-TR" b="1" i="1" dirty="0" smtClean="0"/>
              <a:t>() </a:t>
            </a:r>
            <a:r>
              <a:rPr lang="tr-TR" dirty="0" smtClean="0"/>
              <a:t>fonksiyonları kullanılır. </a:t>
            </a:r>
            <a:r>
              <a:rPr lang="tr-TR" b="1" i="1" dirty="0" err="1" smtClean="0"/>
              <a:t>floor</a:t>
            </a:r>
            <a:r>
              <a:rPr lang="tr-TR" b="1" i="1" dirty="0" smtClean="0"/>
              <a:t>() </a:t>
            </a:r>
            <a:r>
              <a:rPr lang="tr-TR" dirty="0" smtClean="0"/>
              <a:t>fonksiyonu sayıyı en yakın küçük tam sayıya yuvarlarken, </a:t>
            </a:r>
            <a:r>
              <a:rPr lang="tr-TR" b="1" i="1" dirty="0" err="1" smtClean="0"/>
              <a:t>ceil</a:t>
            </a:r>
            <a:r>
              <a:rPr lang="tr-TR" b="1" i="1" dirty="0" smtClean="0"/>
              <a:t>() </a:t>
            </a:r>
            <a:r>
              <a:rPr lang="tr-TR" dirty="0" smtClean="0"/>
              <a:t>fonksiyonu ise en yakın büyük sayıya yuvarlar.</a:t>
            </a:r>
            <a:endParaRPr lang="tr-TR" dirty="0"/>
          </a:p>
        </p:txBody>
      </p:sp>
    </p:spTree>
    <p:extLst>
      <p:ext uri="{BB962C8B-B14F-4D97-AF65-F5344CB8AC3E}">
        <p14:creationId xmlns:p14="http://schemas.microsoft.com/office/powerpoint/2010/main" val="927947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8872"/>
            <a:ext cx="9601200" cy="1485900"/>
          </a:xfrm>
        </p:spPr>
        <p:txBody>
          <a:bodyPr>
            <a:normAutofit/>
          </a:bodyPr>
          <a:lstStyle/>
          <a:p>
            <a:r>
              <a:rPr lang="tr-TR" sz="4000" dirty="0" smtClean="0"/>
              <a:t>BIT/BAYT İşlemleri</a:t>
            </a:r>
            <a:endParaRPr lang="tr-TR" sz="4000" dirty="0"/>
          </a:p>
        </p:txBody>
      </p:sp>
      <p:sp>
        <p:nvSpPr>
          <p:cNvPr id="3" name="Content Placeholder 2"/>
          <p:cNvSpPr>
            <a:spLocks noGrp="1"/>
          </p:cNvSpPr>
          <p:nvPr>
            <p:ph idx="1"/>
          </p:nvPr>
        </p:nvSpPr>
        <p:spPr>
          <a:xfrm>
            <a:off x="1371600" y="676656"/>
            <a:ext cx="9601200" cy="6181344"/>
          </a:xfrm>
        </p:spPr>
        <p:txBody>
          <a:bodyPr/>
          <a:lstStyle/>
          <a:p>
            <a:r>
              <a:rPr lang="tr-TR" dirty="0" smtClean="0"/>
              <a:t>Bazı durumlarda sadece 1 ve 0 değerleri alabilen değişkenler için ayrı ayrı </a:t>
            </a:r>
            <a:r>
              <a:rPr lang="tr-TR" dirty="0" err="1" smtClean="0"/>
              <a:t>boolean</a:t>
            </a:r>
            <a:r>
              <a:rPr lang="tr-TR" dirty="0" smtClean="0"/>
              <a:t> değişkenler tanımlamak yerine bu değişkenlerin her birini bir bit edecek şekilde bayt değişkenler de kullanabiliriz. Bu baytlar içerisindeki bitler üzerinde işlem yapabilmek için de bit işlem operatörleri ve fonksiyonlar kullanılabilir.</a:t>
            </a:r>
          </a:p>
          <a:p>
            <a:endParaRPr lang="tr-TR" dirty="0"/>
          </a:p>
          <a:p>
            <a:r>
              <a:rPr lang="tr-TR" dirty="0" smtClean="0"/>
              <a:t>BIT İşlem Operatörleri</a:t>
            </a:r>
          </a:p>
          <a:p>
            <a:pPr lvl="1"/>
            <a:r>
              <a:rPr lang="tr-TR" dirty="0" smtClean="0"/>
              <a:t>Bit işlemlerinde mantık önermelerindeki mantık işlemleri bulunur. AND, OR, XOR, NOT gibi. Bu operatörler ile bitler üzerinde mantık işlemler uygulanabilir.</a:t>
            </a:r>
          </a:p>
          <a:p>
            <a:pPr lvl="1"/>
            <a:r>
              <a:rPr lang="tr-TR" dirty="0" smtClean="0"/>
              <a:t>AND operatörü</a:t>
            </a:r>
          </a:p>
          <a:p>
            <a:pPr lvl="2"/>
            <a:r>
              <a:rPr lang="tr-TR" dirty="0" smtClean="0"/>
              <a:t>İki bit arasında VE işlemi yapmak için &amp; operatörü kullanılır. Mantık önermeler bölümündeki VE işleminde &amp;&amp; operatörü kullanılmaktadır.</a:t>
            </a:r>
          </a:p>
          <a:p>
            <a:pPr lvl="3"/>
            <a:r>
              <a:rPr lang="tr-TR" dirty="0" smtClean="0"/>
              <a:t>AND doğruluk tablosu</a:t>
            </a:r>
          </a:p>
          <a:p>
            <a:pPr lvl="4"/>
            <a:r>
              <a:rPr lang="tr-TR" dirty="0" smtClean="0"/>
              <a:t>1 AND 1 &gt;&gt; 1</a:t>
            </a:r>
          </a:p>
          <a:p>
            <a:pPr lvl="4"/>
            <a:r>
              <a:rPr lang="tr-TR" dirty="0" smtClean="0"/>
              <a:t>1 AND 0 &gt;&gt; 0</a:t>
            </a:r>
          </a:p>
          <a:p>
            <a:pPr lvl="4"/>
            <a:r>
              <a:rPr lang="tr-TR" dirty="0" smtClean="0"/>
              <a:t>0 AND 1 &gt;&gt; 0</a:t>
            </a:r>
          </a:p>
          <a:p>
            <a:pPr lvl="4"/>
            <a:r>
              <a:rPr lang="tr-TR" dirty="0" smtClean="0"/>
              <a:t>0 AND 0 &gt;&gt; 0</a:t>
            </a:r>
            <a:endParaRPr lang="tr-TR" dirty="0"/>
          </a:p>
        </p:txBody>
      </p:sp>
    </p:spTree>
    <p:extLst>
      <p:ext uri="{BB962C8B-B14F-4D97-AF65-F5344CB8AC3E}">
        <p14:creationId xmlns:p14="http://schemas.microsoft.com/office/powerpoint/2010/main" val="647237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800" dirty="0" smtClean="0"/>
              <a:t>Örnek: 2 </a:t>
            </a:r>
            <a:r>
              <a:rPr lang="tr-TR" sz="2800" dirty="0" err="1" smtClean="0"/>
              <a:t>byte</a:t>
            </a:r>
            <a:r>
              <a:rPr lang="tr-TR" sz="2800" dirty="0" smtClean="0"/>
              <a:t> arasında AND işlemi</a:t>
            </a:r>
          </a:p>
          <a:p>
            <a:pPr lvl="1">
              <a:lnSpc>
                <a:spcPct val="100000"/>
              </a:lnSpc>
              <a:spcBef>
                <a:spcPts val="0"/>
              </a:spcBef>
              <a:spcAft>
                <a:spcPts val="0"/>
              </a:spcAft>
            </a:pPr>
            <a:endParaRPr lang="tr-TR" sz="2800" dirty="0"/>
          </a:p>
          <a:p>
            <a:pPr lvl="1">
              <a:lnSpc>
                <a:spcPct val="100000"/>
              </a:lnSpc>
              <a:spcBef>
                <a:spcPts val="0"/>
              </a:spcBef>
              <a:spcAft>
                <a:spcPts val="0"/>
              </a:spcAft>
            </a:pPr>
            <a:endParaRPr lang="tr-TR" sz="2800" dirty="0" smtClean="0"/>
          </a:p>
          <a:p>
            <a:pPr lvl="1">
              <a:lnSpc>
                <a:spcPct val="100000"/>
              </a:lnSpc>
              <a:spcBef>
                <a:spcPts val="0"/>
              </a:spcBef>
              <a:spcAft>
                <a:spcPts val="0"/>
              </a:spcAft>
            </a:pPr>
            <a:endParaRPr lang="tr-TR" sz="2800" dirty="0"/>
          </a:p>
          <a:p>
            <a:pPr lvl="1">
              <a:lnSpc>
                <a:spcPct val="100000"/>
              </a:lnSpc>
              <a:spcBef>
                <a:spcPts val="0"/>
              </a:spcBef>
              <a:spcAft>
                <a:spcPts val="0"/>
              </a:spcAft>
            </a:pPr>
            <a:endParaRPr lang="tr-TR" sz="2800" dirty="0" smtClean="0"/>
          </a:p>
          <a:p>
            <a:pPr lvl="1">
              <a:lnSpc>
                <a:spcPct val="100000"/>
              </a:lnSpc>
              <a:spcBef>
                <a:spcPts val="0"/>
              </a:spcBef>
              <a:spcAft>
                <a:spcPts val="0"/>
              </a:spcAft>
            </a:pPr>
            <a:endParaRPr lang="tr-TR" sz="2800" dirty="0"/>
          </a:p>
          <a:p>
            <a:pPr lvl="2">
              <a:lnSpc>
                <a:spcPct val="100000"/>
              </a:lnSpc>
              <a:spcBef>
                <a:spcPts val="0"/>
              </a:spcBef>
              <a:spcAft>
                <a:spcPts val="0"/>
              </a:spcAft>
            </a:pPr>
            <a:r>
              <a:rPr lang="tr-TR" sz="2600" dirty="0" smtClean="0"/>
              <a:t>İki değişken AND işlemine tabi tutulduğunda bu değişkenlerin her bir biti kendi aralarında işlenir.</a:t>
            </a:r>
          </a:p>
          <a:p>
            <a:pPr>
              <a:lnSpc>
                <a:spcPct val="100000"/>
              </a:lnSpc>
              <a:spcBef>
                <a:spcPts val="0"/>
              </a:spcBef>
              <a:spcAft>
                <a:spcPts val="0"/>
              </a:spcAft>
            </a:pPr>
            <a:endParaRPr lang="tr-TR" sz="2800" dirty="0" smtClean="0"/>
          </a:p>
          <a:p>
            <a:pPr>
              <a:lnSpc>
                <a:spcPct val="100000"/>
              </a:lnSpc>
              <a:spcBef>
                <a:spcPts val="0"/>
              </a:spcBef>
              <a:spcAft>
                <a:spcPts val="0"/>
              </a:spcAft>
            </a:pPr>
            <a:r>
              <a:rPr lang="tr-TR" sz="2800" dirty="0" smtClean="0"/>
              <a:t>OR operatörü</a:t>
            </a:r>
          </a:p>
          <a:p>
            <a:pPr lvl="1">
              <a:lnSpc>
                <a:spcPct val="100000"/>
              </a:lnSpc>
              <a:spcBef>
                <a:spcPts val="0"/>
              </a:spcBef>
              <a:spcAft>
                <a:spcPts val="0"/>
              </a:spcAft>
            </a:pPr>
            <a:r>
              <a:rPr lang="tr-TR" sz="2800" dirty="0" smtClean="0"/>
              <a:t>OR (Veya) işlemi genellikle bir değişkendeki belirli bitlerin 1 yapılmasında kullanılır. OR işlemi "|" işareti kullanılır.</a:t>
            </a:r>
          </a:p>
          <a:p>
            <a:pPr lvl="2">
              <a:lnSpc>
                <a:spcPct val="150000"/>
              </a:lnSpc>
            </a:pPr>
            <a:endParaRPr lang="tr-TR" sz="3200" dirty="0" smtClean="0"/>
          </a:p>
          <a:p>
            <a:pPr marL="530352" lvl="1" indent="0">
              <a:lnSpc>
                <a:spcPct val="150000"/>
              </a:lnSpc>
              <a:buNone/>
            </a:pPr>
            <a:r>
              <a:rPr lang="tr-TR" sz="2400" dirty="0"/>
              <a:t>	</a:t>
            </a:r>
            <a:endParaRPr lang="tr-TR" sz="2800" dirty="0"/>
          </a:p>
        </p:txBody>
      </p:sp>
      <p:graphicFrame>
        <p:nvGraphicFramePr>
          <p:cNvPr id="5" name="Table 4"/>
          <p:cNvGraphicFramePr>
            <a:graphicFrameLocks noGrp="1"/>
          </p:cNvGraphicFramePr>
          <p:nvPr>
            <p:extLst>
              <p:ext uri="{D42A27DB-BD31-4B8C-83A1-F6EECF244321}">
                <p14:modId xmlns:p14="http://schemas.microsoft.com/office/powerpoint/2010/main" val="3563642067"/>
              </p:ext>
            </p:extLst>
          </p:nvPr>
        </p:nvGraphicFramePr>
        <p:xfrm>
          <a:off x="2032000" y="719666"/>
          <a:ext cx="8128000" cy="1483360"/>
        </p:xfrm>
        <a:graphic>
          <a:graphicData uri="http://schemas.openxmlformats.org/drawingml/2006/table">
            <a:tbl>
              <a:tblPr firstRow="1" bandRow="1">
                <a:tableStyleId>{5940675A-B579-460E-94D1-54222C63F5DA}</a:tableStyleId>
              </a:tblPr>
              <a:tblGrid>
                <a:gridCol w="1287272">
                  <a:extLst>
                    <a:ext uri="{9D8B030D-6E8A-4147-A177-3AD203B41FA5}">
                      <a16:colId xmlns:a16="http://schemas.microsoft.com/office/drawing/2014/main" xmlns="" val="2492375998"/>
                    </a:ext>
                  </a:extLst>
                </a:gridCol>
                <a:gridCol w="855091">
                  <a:extLst>
                    <a:ext uri="{9D8B030D-6E8A-4147-A177-3AD203B41FA5}">
                      <a16:colId xmlns:a16="http://schemas.microsoft.com/office/drawing/2014/main" xmlns="" val="4264766117"/>
                    </a:ext>
                  </a:extLst>
                </a:gridCol>
                <a:gridCol w="855091">
                  <a:extLst>
                    <a:ext uri="{9D8B030D-6E8A-4147-A177-3AD203B41FA5}">
                      <a16:colId xmlns:a16="http://schemas.microsoft.com/office/drawing/2014/main" xmlns="" val="2038303221"/>
                    </a:ext>
                  </a:extLst>
                </a:gridCol>
                <a:gridCol w="855091">
                  <a:extLst>
                    <a:ext uri="{9D8B030D-6E8A-4147-A177-3AD203B41FA5}">
                      <a16:colId xmlns:a16="http://schemas.microsoft.com/office/drawing/2014/main" xmlns="" val="549536507"/>
                    </a:ext>
                  </a:extLst>
                </a:gridCol>
                <a:gridCol w="855091">
                  <a:extLst>
                    <a:ext uri="{9D8B030D-6E8A-4147-A177-3AD203B41FA5}">
                      <a16:colId xmlns:a16="http://schemas.microsoft.com/office/drawing/2014/main" xmlns="" val="3891212046"/>
                    </a:ext>
                  </a:extLst>
                </a:gridCol>
                <a:gridCol w="855091">
                  <a:extLst>
                    <a:ext uri="{9D8B030D-6E8A-4147-A177-3AD203B41FA5}">
                      <a16:colId xmlns:a16="http://schemas.microsoft.com/office/drawing/2014/main" xmlns="" val="3328731300"/>
                    </a:ext>
                  </a:extLst>
                </a:gridCol>
                <a:gridCol w="855091">
                  <a:extLst>
                    <a:ext uri="{9D8B030D-6E8A-4147-A177-3AD203B41FA5}">
                      <a16:colId xmlns:a16="http://schemas.microsoft.com/office/drawing/2014/main" xmlns="" val="4265708590"/>
                    </a:ext>
                  </a:extLst>
                </a:gridCol>
                <a:gridCol w="855091">
                  <a:extLst>
                    <a:ext uri="{9D8B030D-6E8A-4147-A177-3AD203B41FA5}">
                      <a16:colId xmlns:a16="http://schemas.microsoft.com/office/drawing/2014/main" xmlns="" val="3470793707"/>
                    </a:ext>
                  </a:extLst>
                </a:gridCol>
                <a:gridCol w="855091">
                  <a:extLst>
                    <a:ext uri="{9D8B030D-6E8A-4147-A177-3AD203B41FA5}">
                      <a16:colId xmlns:a16="http://schemas.microsoft.com/office/drawing/2014/main" xmlns="" val="948384630"/>
                    </a:ext>
                  </a:extLst>
                </a:gridCol>
              </a:tblGrid>
              <a:tr h="370840">
                <a:tc>
                  <a:txBody>
                    <a:bodyPr/>
                    <a:lstStyle/>
                    <a:p>
                      <a:r>
                        <a:rPr lang="tr-TR" dirty="0" smtClean="0"/>
                        <a:t>A=18</a:t>
                      </a:r>
                      <a:endParaRPr lang="tr-TR" dirty="0"/>
                    </a:p>
                  </a:txBody>
                  <a:tcP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extLst>
                  <a:ext uri="{0D108BD9-81ED-4DB2-BD59-A6C34878D82A}">
                    <a16:rowId xmlns:a16="http://schemas.microsoft.com/office/drawing/2014/main" xmlns="" val="871949114"/>
                  </a:ext>
                </a:extLst>
              </a:tr>
              <a:tr h="370840">
                <a:tc>
                  <a:txBody>
                    <a:bodyPr/>
                    <a:lstStyle/>
                    <a:p>
                      <a:r>
                        <a:rPr lang="tr-TR" dirty="0" smtClean="0"/>
                        <a:t>B=124</a:t>
                      </a:r>
                      <a:endParaRPr lang="tr-TR" dirty="0"/>
                    </a:p>
                  </a:txBody>
                  <a:tcP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extLst>
                  <a:ext uri="{0D108BD9-81ED-4DB2-BD59-A6C34878D82A}">
                    <a16:rowId xmlns:a16="http://schemas.microsoft.com/office/drawing/2014/main" xmlns="" val="517633660"/>
                  </a:ext>
                </a:extLst>
              </a:tr>
              <a:tr h="370840">
                <a:tc>
                  <a:txBody>
                    <a:bodyPr/>
                    <a:lstStyle/>
                    <a:p>
                      <a:r>
                        <a:rPr lang="tr-TR" dirty="0" smtClean="0"/>
                        <a:t>AND</a:t>
                      </a:r>
                      <a:endParaRPr lang="tr-TR" dirty="0"/>
                    </a:p>
                  </a:txBody>
                  <a:tcP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tc>
                  <a:txBody>
                    <a:bodyPr/>
                    <a:lstStyle/>
                    <a:p>
                      <a:pPr algn="ctr"/>
                      <a:r>
                        <a:rPr lang="tr-TR" dirty="0" smtClean="0"/>
                        <a:t>&amp;</a:t>
                      </a:r>
                      <a:endParaRPr lang="tr-TR" dirty="0"/>
                    </a:p>
                  </a:txBody>
                  <a:tcPr anchor="ctr"/>
                </a:tc>
                <a:extLst>
                  <a:ext uri="{0D108BD9-81ED-4DB2-BD59-A6C34878D82A}">
                    <a16:rowId xmlns:a16="http://schemas.microsoft.com/office/drawing/2014/main" xmlns="" val="267341013"/>
                  </a:ext>
                </a:extLst>
              </a:tr>
              <a:tr h="370840">
                <a:tc>
                  <a:txBody>
                    <a:bodyPr/>
                    <a:lstStyle/>
                    <a:p>
                      <a:r>
                        <a:rPr lang="tr-TR" dirty="0" smtClean="0"/>
                        <a:t>Sonuç=16</a:t>
                      </a:r>
                      <a:endParaRPr lang="tr-TR" dirty="0"/>
                    </a:p>
                  </a:txBody>
                  <a:tcP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extLst>
                  <a:ext uri="{0D108BD9-81ED-4DB2-BD59-A6C34878D82A}">
                    <a16:rowId xmlns:a16="http://schemas.microsoft.com/office/drawing/2014/main" xmlns="" val="4002775602"/>
                  </a:ext>
                </a:extLst>
              </a:tr>
            </a:tbl>
          </a:graphicData>
        </a:graphic>
      </p:graphicFrame>
    </p:spTree>
    <p:extLst>
      <p:ext uri="{BB962C8B-B14F-4D97-AF65-F5344CB8AC3E}">
        <p14:creationId xmlns:p14="http://schemas.microsoft.com/office/powerpoint/2010/main" val="2672704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800" dirty="0" smtClean="0"/>
              <a:t>OR işlemi doğruluk tablosu</a:t>
            </a:r>
          </a:p>
          <a:p>
            <a:pPr lvl="2">
              <a:lnSpc>
                <a:spcPct val="100000"/>
              </a:lnSpc>
              <a:spcBef>
                <a:spcPts val="0"/>
              </a:spcBef>
              <a:spcAft>
                <a:spcPts val="0"/>
              </a:spcAft>
            </a:pPr>
            <a:r>
              <a:rPr lang="tr-TR" sz="2600" dirty="0" smtClean="0"/>
              <a:t>1 OR 1 &gt;&gt; 1</a:t>
            </a:r>
          </a:p>
          <a:p>
            <a:pPr lvl="2">
              <a:lnSpc>
                <a:spcPct val="100000"/>
              </a:lnSpc>
              <a:spcBef>
                <a:spcPts val="0"/>
              </a:spcBef>
              <a:spcAft>
                <a:spcPts val="0"/>
              </a:spcAft>
            </a:pPr>
            <a:r>
              <a:rPr lang="tr-TR" sz="2600" dirty="0" smtClean="0"/>
              <a:t>1 OR 0 &gt;&gt; 1</a:t>
            </a:r>
          </a:p>
          <a:p>
            <a:pPr lvl="2">
              <a:lnSpc>
                <a:spcPct val="100000"/>
              </a:lnSpc>
              <a:spcBef>
                <a:spcPts val="0"/>
              </a:spcBef>
              <a:spcAft>
                <a:spcPts val="0"/>
              </a:spcAft>
            </a:pPr>
            <a:r>
              <a:rPr lang="tr-TR" sz="2600" dirty="0" smtClean="0"/>
              <a:t>0 OR 1 &gt;&gt; 1</a:t>
            </a:r>
          </a:p>
          <a:p>
            <a:pPr lvl="2">
              <a:lnSpc>
                <a:spcPct val="100000"/>
              </a:lnSpc>
              <a:spcBef>
                <a:spcPts val="0"/>
              </a:spcBef>
              <a:spcAft>
                <a:spcPts val="0"/>
              </a:spcAft>
            </a:pPr>
            <a:r>
              <a:rPr lang="tr-TR" sz="2600" dirty="0" smtClean="0"/>
              <a:t>0 OR 0 &gt;&gt; 0</a:t>
            </a:r>
          </a:p>
          <a:p>
            <a:pPr marL="530352" lvl="1" indent="0">
              <a:lnSpc>
                <a:spcPct val="100000"/>
              </a:lnSpc>
              <a:spcBef>
                <a:spcPts val="0"/>
              </a:spcBef>
              <a:spcAft>
                <a:spcPts val="0"/>
              </a:spcAft>
              <a:buNone/>
            </a:pPr>
            <a:endParaRPr lang="tr-TR" sz="2800" dirty="0" smtClean="0"/>
          </a:p>
          <a:p>
            <a:pPr lvl="1">
              <a:lnSpc>
                <a:spcPct val="100000"/>
              </a:lnSpc>
              <a:spcBef>
                <a:spcPts val="0"/>
              </a:spcBef>
              <a:spcAft>
                <a:spcPts val="0"/>
              </a:spcAft>
            </a:pPr>
            <a:r>
              <a:rPr lang="tr-TR" sz="2800" dirty="0" smtClean="0"/>
              <a:t>Bir değişkendeki belirli bir biti 1 yapmak istersek, o bitin bulunduğu pozisyonda 1 değeri içeren başka bir değişkenle OR işlemine sokarız</a:t>
            </a:r>
          </a:p>
          <a:p>
            <a:pPr lvl="1">
              <a:lnSpc>
                <a:spcPct val="100000"/>
              </a:lnSpc>
              <a:spcBef>
                <a:spcPts val="0"/>
              </a:spcBef>
              <a:spcAft>
                <a:spcPts val="0"/>
              </a:spcAft>
            </a:pPr>
            <a:endParaRPr lang="tr-TR" sz="2800" dirty="0"/>
          </a:p>
          <a:p>
            <a:pPr lvl="2">
              <a:lnSpc>
                <a:spcPct val="100000"/>
              </a:lnSpc>
              <a:spcBef>
                <a:spcPts val="0"/>
              </a:spcBef>
              <a:spcAft>
                <a:spcPts val="0"/>
              </a:spcAft>
            </a:pPr>
            <a:r>
              <a:rPr lang="tr-TR" sz="2600" dirty="0" smtClean="0"/>
              <a:t>İki değişken AND işlemine tabi tutulduğunda bu değişkenlerin her bir biti kendi aralarında işlenir.</a:t>
            </a:r>
          </a:p>
          <a:p>
            <a:pPr>
              <a:lnSpc>
                <a:spcPct val="100000"/>
              </a:lnSpc>
              <a:spcBef>
                <a:spcPts val="0"/>
              </a:spcBef>
              <a:spcAft>
                <a:spcPts val="0"/>
              </a:spcAft>
            </a:pPr>
            <a:endParaRPr lang="tr-TR" sz="2800" dirty="0" smtClean="0"/>
          </a:p>
          <a:p>
            <a:pPr>
              <a:lnSpc>
                <a:spcPct val="100000"/>
              </a:lnSpc>
              <a:spcBef>
                <a:spcPts val="0"/>
              </a:spcBef>
              <a:spcAft>
                <a:spcPts val="0"/>
              </a:spcAft>
            </a:pPr>
            <a:r>
              <a:rPr lang="tr-TR" sz="2800" dirty="0" smtClean="0"/>
              <a:t>OR operatörü</a:t>
            </a:r>
          </a:p>
          <a:p>
            <a:pPr lvl="1">
              <a:lnSpc>
                <a:spcPct val="100000"/>
              </a:lnSpc>
              <a:spcBef>
                <a:spcPts val="0"/>
              </a:spcBef>
              <a:spcAft>
                <a:spcPts val="0"/>
              </a:spcAft>
            </a:pPr>
            <a:r>
              <a:rPr lang="tr-TR" sz="2800" dirty="0" smtClean="0"/>
              <a:t>OR (Veya) işlemi genellikle bir değişkendeki belirli bitlerin 1 yapılmasında kullanılır. OR işlemi "|" işareti kullanılır.</a:t>
            </a:r>
          </a:p>
          <a:p>
            <a:pPr lvl="2">
              <a:lnSpc>
                <a:spcPct val="150000"/>
              </a:lnSpc>
            </a:pPr>
            <a:endParaRPr lang="tr-TR" sz="3200" dirty="0" smtClean="0"/>
          </a:p>
          <a:p>
            <a:pPr marL="530352" lvl="1" indent="0">
              <a:lnSpc>
                <a:spcPct val="150000"/>
              </a:lnSpc>
              <a:buNone/>
            </a:pPr>
            <a:r>
              <a:rPr lang="tr-TR" sz="2400" dirty="0"/>
              <a:t>	</a:t>
            </a:r>
            <a:endParaRPr lang="tr-TR" sz="2800" dirty="0"/>
          </a:p>
        </p:txBody>
      </p:sp>
    </p:spTree>
    <p:extLst>
      <p:ext uri="{BB962C8B-B14F-4D97-AF65-F5344CB8AC3E}">
        <p14:creationId xmlns:p14="http://schemas.microsoft.com/office/powerpoint/2010/main" val="2297207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800" dirty="0" smtClean="0"/>
              <a:t>Örnek: 2 </a:t>
            </a:r>
            <a:r>
              <a:rPr lang="tr-TR" sz="2800" dirty="0" err="1" smtClean="0"/>
              <a:t>byte</a:t>
            </a:r>
            <a:r>
              <a:rPr lang="tr-TR" sz="2800" dirty="0" smtClean="0"/>
              <a:t> arasında </a:t>
            </a:r>
            <a:r>
              <a:rPr lang="tr-TR" sz="2800" dirty="0" smtClean="0"/>
              <a:t>OR işlemi</a:t>
            </a:r>
            <a:endParaRPr lang="tr-TR" sz="2800" dirty="0" smtClean="0"/>
          </a:p>
          <a:p>
            <a:pPr lvl="1">
              <a:lnSpc>
                <a:spcPct val="100000"/>
              </a:lnSpc>
              <a:spcBef>
                <a:spcPts val="0"/>
              </a:spcBef>
              <a:spcAft>
                <a:spcPts val="0"/>
              </a:spcAft>
            </a:pPr>
            <a:endParaRPr lang="tr-TR" sz="2800" dirty="0"/>
          </a:p>
          <a:p>
            <a:pPr lvl="1">
              <a:lnSpc>
                <a:spcPct val="100000"/>
              </a:lnSpc>
              <a:spcBef>
                <a:spcPts val="0"/>
              </a:spcBef>
              <a:spcAft>
                <a:spcPts val="0"/>
              </a:spcAft>
            </a:pPr>
            <a:endParaRPr lang="tr-TR" sz="2800" dirty="0" smtClean="0"/>
          </a:p>
          <a:p>
            <a:pPr lvl="1">
              <a:lnSpc>
                <a:spcPct val="100000"/>
              </a:lnSpc>
              <a:spcBef>
                <a:spcPts val="0"/>
              </a:spcBef>
              <a:spcAft>
                <a:spcPts val="0"/>
              </a:spcAft>
            </a:pPr>
            <a:endParaRPr lang="tr-TR" sz="2800" dirty="0"/>
          </a:p>
          <a:p>
            <a:pPr lvl="1">
              <a:lnSpc>
                <a:spcPct val="100000"/>
              </a:lnSpc>
              <a:spcBef>
                <a:spcPts val="0"/>
              </a:spcBef>
              <a:spcAft>
                <a:spcPts val="0"/>
              </a:spcAft>
            </a:pPr>
            <a:endParaRPr lang="tr-TR" sz="2800" dirty="0" smtClean="0"/>
          </a:p>
          <a:p>
            <a:pPr lvl="1">
              <a:lnSpc>
                <a:spcPct val="100000"/>
              </a:lnSpc>
              <a:spcBef>
                <a:spcPts val="0"/>
              </a:spcBef>
              <a:spcAft>
                <a:spcPts val="0"/>
              </a:spcAft>
            </a:pPr>
            <a:endParaRPr lang="tr-TR" sz="2800" dirty="0"/>
          </a:p>
          <a:p>
            <a:pPr lvl="2">
              <a:lnSpc>
                <a:spcPct val="100000"/>
              </a:lnSpc>
              <a:spcBef>
                <a:spcPts val="0"/>
              </a:spcBef>
              <a:spcAft>
                <a:spcPts val="0"/>
              </a:spcAft>
            </a:pPr>
            <a:r>
              <a:rPr lang="tr-TR" sz="2600" dirty="0" smtClean="0"/>
              <a:t>Eğer bi</a:t>
            </a:r>
            <a:r>
              <a:rPr lang="tr-TR" sz="2600" dirty="0" smtClean="0"/>
              <a:t>r değişkendeki belirli bir biti 1 yapmak istersek o bitin bulunduğu pozisyonda 1 değeri içeren başka bir değişkenle OR işlemine sokarız</a:t>
            </a:r>
            <a:r>
              <a:rPr lang="tr-TR" sz="2600" dirty="0" smtClean="0"/>
              <a:t>.</a:t>
            </a:r>
            <a:endParaRPr lang="tr-TR" sz="2600" dirty="0" smtClean="0"/>
          </a:p>
          <a:p>
            <a:pPr>
              <a:lnSpc>
                <a:spcPct val="100000"/>
              </a:lnSpc>
              <a:spcBef>
                <a:spcPts val="0"/>
              </a:spcBef>
              <a:spcAft>
                <a:spcPts val="0"/>
              </a:spcAft>
            </a:pPr>
            <a:endParaRPr lang="tr-TR" sz="2800" dirty="0" smtClean="0"/>
          </a:p>
          <a:p>
            <a:pPr>
              <a:lnSpc>
                <a:spcPct val="100000"/>
              </a:lnSpc>
              <a:spcBef>
                <a:spcPts val="0"/>
              </a:spcBef>
              <a:spcAft>
                <a:spcPts val="0"/>
              </a:spcAft>
            </a:pPr>
            <a:r>
              <a:rPr lang="tr-TR" sz="2800" dirty="0" smtClean="0"/>
              <a:t>XOR </a:t>
            </a:r>
            <a:r>
              <a:rPr lang="tr-TR" sz="2800" dirty="0" smtClean="0"/>
              <a:t>operatörü</a:t>
            </a:r>
          </a:p>
          <a:p>
            <a:pPr lvl="1">
              <a:lnSpc>
                <a:spcPct val="100000"/>
              </a:lnSpc>
              <a:spcBef>
                <a:spcPts val="0"/>
              </a:spcBef>
              <a:spcAft>
                <a:spcPts val="0"/>
              </a:spcAft>
            </a:pPr>
            <a:r>
              <a:rPr lang="tr-TR" sz="2800" dirty="0" smtClean="0"/>
              <a:t>Genellikle belirli bitlerin tersine çevrilmesinde kullanılır. XOR işlemi ile bir değişkendeki belirli bitler 1 ile XOR (^) işlemine sokularak durumları tersine çevrilir. (1 ise 0, 0 ise 1 yapılır)</a:t>
            </a:r>
            <a:endParaRPr lang="tr-TR" sz="2800" dirty="0" smtClean="0"/>
          </a:p>
          <a:p>
            <a:pPr lvl="2">
              <a:lnSpc>
                <a:spcPct val="150000"/>
              </a:lnSpc>
            </a:pPr>
            <a:endParaRPr lang="tr-TR" sz="3200" dirty="0" smtClean="0"/>
          </a:p>
          <a:p>
            <a:pPr marL="530352" lvl="1" indent="0">
              <a:lnSpc>
                <a:spcPct val="150000"/>
              </a:lnSpc>
              <a:buNone/>
            </a:pPr>
            <a:r>
              <a:rPr lang="tr-TR" sz="2400" dirty="0"/>
              <a:t>	</a:t>
            </a:r>
            <a:endParaRPr lang="tr-TR" sz="2800" dirty="0"/>
          </a:p>
        </p:txBody>
      </p:sp>
      <p:graphicFrame>
        <p:nvGraphicFramePr>
          <p:cNvPr id="5" name="Table 4"/>
          <p:cNvGraphicFramePr>
            <a:graphicFrameLocks noGrp="1"/>
          </p:cNvGraphicFramePr>
          <p:nvPr>
            <p:extLst>
              <p:ext uri="{D42A27DB-BD31-4B8C-83A1-F6EECF244321}">
                <p14:modId xmlns:p14="http://schemas.microsoft.com/office/powerpoint/2010/main" val="4236293615"/>
              </p:ext>
            </p:extLst>
          </p:nvPr>
        </p:nvGraphicFramePr>
        <p:xfrm>
          <a:off x="2031997" y="719666"/>
          <a:ext cx="8582995" cy="1483360"/>
        </p:xfrm>
        <a:graphic>
          <a:graphicData uri="http://schemas.openxmlformats.org/drawingml/2006/table">
            <a:tbl>
              <a:tblPr firstRow="1" bandRow="1">
                <a:tableStyleId>{5940675A-B579-460E-94D1-54222C63F5DA}</a:tableStyleId>
              </a:tblPr>
              <a:tblGrid>
                <a:gridCol w="1359331">
                  <a:extLst>
                    <a:ext uri="{9D8B030D-6E8A-4147-A177-3AD203B41FA5}">
                      <a16:colId xmlns:a16="http://schemas.microsoft.com/office/drawing/2014/main" xmlns="" val="2492375998"/>
                    </a:ext>
                  </a:extLst>
                </a:gridCol>
                <a:gridCol w="902958">
                  <a:extLst>
                    <a:ext uri="{9D8B030D-6E8A-4147-A177-3AD203B41FA5}">
                      <a16:colId xmlns:a16="http://schemas.microsoft.com/office/drawing/2014/main" xmlns="" val="4264766117"/>
                    </a:ext>
                  </a:extLst>
                </a:gridCol>
                <a:gridCol w="902958">
                  <a:extLst>
                    <a:ext uri="{9D8B030D-6E8A-4147-A177-3AD203B41FA5}">
                      <a16:colId xmlns:a16="http://schemas.microsoft.com/office/drawing/2014/main" xmlns="" val="2038303221"/>
                    </a:ext>
                  </a:extLst>
                </a:gridCol>
                <a:gridCol w="902958">
                  <a:extLst>
                    <a:ext uri="{9D8B030D-6E8A-4147-A177-3AD203B41FA5}">
                      <a16:colId xmlns:a16="http://schemas.microsoft.com/office/drawing/2014/main" xmlns="" val="549536507"/>
                    </a:ext>
                  </a:extLst>
                </a:gridCol>
                <a:gridCol w="902958">
                  <a:extLst>
                    <a:ext uri="{9D8B030D-6E8A-4147-A177-3AD203B41FA5}">
                      <a16:colId xmlns:a16="http://schemas.microsoft.com/office/drawing/2014/main" xmlns="" val="3891212046"/>
                    </a:ext>
                  </a:extLst>
                </a:gridCol>
                <a:gridCol w="902958">
                  <a:extLst>
                    <a:ext uri="{9D8B030D-6E8A-4147-A177-3AD203B41FA5}">
                      <a16:colId xmlns:a16="http://schemas.microsoft.com/office/drawing/2014/main" xmlns="" val="3328731300"/>
                    </a:ext>
                  </a:extLst>
                </a:gridCol>
                <a:gridCol w="902958">
                  <a:extLst>
                    <a:ext uri="{9D8B030D-6E8A-4147-A177-3AD203B41FA5}">
                      <a16:colId xmlns:a16="http://schemas.microsoft.com/office/drawing/2014/main" xmlns="" val="4265708590"/>
                    </a:ext>
                  </a:extLst>
                </a:gridCol>
                <a:gridCol w="902958">
                  <a:extLst>
                    <a:ext uri="{9D8B030D-6E8A-4147-A177-3AD203B41FA5}">
                      <a16:colId xmlns:a16="http://schemas.microsoft.com/office/drawing/2014/main" xmlns="" val="3470793707"/>
                    </a:ext>
                  </a:extLst>
                </a:gridCol>
                <a:gridCol w="902958">
                  <a:extLst>
                    <a:ext uri="{9D8B030D-6E8A-4147-A177-3AD203B41FA5}">
                      <a16:colId xmlns:a16="http://schemas.microsoft.com/office/drawing/2014/main" xmlns="" val="948384630"/>
                    </a:ext>
                  </a:extLst>
                </a:gridCol>
              </a:tblGrid>
              <a:tr h="370840">
                <a:tc>
                  <a:txBody>
                    <a:bodyPr/>
                    <a:lstStyle/>
                    <a:p>
                      <a:r>
                        <a:rPr lang="tr-TR" dirty="0" smtClean="0"/>
                        <a:t>A=107</a:t>
                      </a:r>
                      <a:endParaRPr lang="tr-TR" dirty="0"/>
                    </a:p>
                  </a:txBody>
                  <a:tcP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extLst>
                  <a:ext uri="{0D108BD9-81ED-4DB2-BD59-A6C34878D82A}">
                    <a16:rowId xmlns:a16="http://schemas.microsoft.com/office/drawing/2014/main" xmlns="" val="871949114"/>
                  </a:ext>
                </a:extLst>
              </a:tr>
              <a:tr h="370840">
                <a:tc>
                  <a:txBody>
                    <a:bodyPr/>
                    <a:lstStyle/>
                    <a:p>
                      <a:r>
                        <a:rPr lang="tr-TR" dirty="0" smtClean="0"/>
                        <a:t>B=128</a:t>
                      </a:r>
                      <a:endParaRPr lang="tr-TR" dirty="0"/>
                    </a:p>
                  </a:txBody>
                  <a:tcP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extLst>
                  <a:ext uri="{0D108BD9-81ED-4DB2-BD59-A6C34878D82A}">
                    <a16:rowId xmlns:a16="http://schemas.microsoft.com/office/drawing/2014/main" xmlns="" val="517633660"/>
                  </a:ext>
                </a:extLst>
              </a:tr>
              <a:tr h="370840">
                <a:tc>
                  <a:txBody>
                    <a:bodyPr/>
                    <a:lstStyle/>
                    <a:p>
                      <a:r>
                        <a:rPr lang="tr-TR" dirty="0" smtClean="0"/>
                        <a:t>OR</a:t>
                      </a:r>
                      <a:endParaRPr lang="tr-TR" dirty="0"/>
                    </a:p>
                  </a:txBody>
                  <a:tcP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extLst>
                  <a:ext uri="{0D108BD9-81ED-4DB2-BD59-A6C34878D82A}">
                    <a16:rowId xmlns:a16="http://schemas.microsoft.com/office/drawing/2014/main" xmlns="" val="267341013"/>
                  </a:ext>
                </a:extLst>
              </a:tr>
              <a:tr h="370840">
                <a:tc>
                  <a:txBody>
                    <a:bodyPr/>
                    <a:lstStyle/>
                    <a:p>
                      <a:r>
                        <a:rPr lang="tr-TR" dirty="0" smtClean="0"/>
                        <a:t>Sonuç=235</a:t>
                      </a:r>
                      <a:endParaRPr lang="tr-TR" dirty="0"/>
                    </a:p>
                  </a:txBody>
                  <a:tcP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extLst>
                  <a:ext uri="{0D108BD9-81ED-4DB2-BD59-A6C34878D82A}">
                    <a16:rowId xmlns:a16="http://schemas.microsoft.com/office/drawing/2014/main" xmlns="" val="4002775602"/>
                  </a:ext>
                </a:extLst>
              </a:tr>
            </a:tbl>
          </a:graphicData>
        </a:graphic>
      </p:graphicFrame>
    </p:spTree>
    <p:extLst>
      <p:ext uri="{BB962C8B-B14F-4D97-AF65-F5344CB8AC3E}">
        <p14:creationId xmlns:p14="http://schemas.microsoft.com/office/powerpoint/2010/main" val="653191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800" dirty="0" smtClean="0"/>
              <a:t>XOR </a:t>
            </a:r>
            <a:r>
              <a:rPr lang="tr-TR" sz="2800" dirty="0" smtClean="0"/>
              <a:t>işlemi doğruluk tablosu</a:t>
            </a:r>
          </a:p>
          <a:p>
            <a:pPr lvl="2">
              <a:lnSpc>
                <a:spcPct val="100000"/>
              </a:lnSpc>
              <a:spcBef>
                <a:spcPts val="0"/>
              </a:spcBef>
              <a:spcAft>
                <a:spcPts val="0"/>
              </a:spcAft>
            </a:pPr>
            <a:r>
              <a:rPr lang="tr-TR" sz="2600" dirty="0" smtClean="0"/>
              <a:t>1 OR 1 &gt;&gt; </a:t>
            </a:r>
            <a:r>
              <a:rPr lang="tr-TR" sz="2600" dirty="0" smtClean="0"/>
              <a:t>0</a:t>
            </a:r>
            <a:endParaRPr lang="tr-TR" sz="2600" dirty="0" smtClean="0"/>
          </a:p>
          <a:p>
            <a:pPr lvl="2">
              <a:lnSpc>
                <a:spcPct val="100000"/>
              </a:lnSpc>
              <a:spcBef>
                <a:spcPts val="0"/>
              </a:spcBef>
              <a:spcAft>
                <a:spcPts val="0"/>
              </a:spcAft>
            </a:pPr>
            <a:r>
              <a:rPr lang="tr-TR" sz="2600" dirty="0" smtClean="0"/>
              <a:t>1 OR 0 &gt;&gt; 1</a:t>
            </a:r>
          </a:p>
          <a:p>
            <a:pPr lvl="2">
              <a:lnSpc>
                <a:spcPct val="100000"/>
              </a:lnSpc>
              <a:spcBef>
                <a:spcPts val="0"/>
              </a:spcBef>
              <a:spcAft>
                <a:spcPts val="0"/>
              </a:spcAft>
            </a:pPr>
            <a:r>
              <a:rPr lang="tr-TR" sz="2600" dirty="0" smtClean="0"/>
              <a:t>0 OR 1 &gt;&gt; 1</a:t>
            </a:r>
          </a:p>
          <a:p>
            <a:pPr lvl="2">
              <a:lnSpc>
                <a:spcPct val="100000"/>
              </a:lnSpc>
              <a:spcBef>
                <a:spcPts val="0"/>
              </a:spcBef>
              <a:spcAft>
                <a:spcPts val="0"/>
              </a:spcAft>
            </a:pPr>
            <a:r>
              <a:rPr lang="tr-TR" sz="2600" dirty="0" smtClean="0"/>
              <a:t>0 OR 0 &gt;&gt; </a:t>
            </a:r>
            <a:r>
              <a:rPr lang="tr-TR" sz="2600" dirty="0" smtClean="0"/>
              <a:t>0</a:t>
            </a:r>
          </a:p>
          <a:p>
            <a:pPr lvl="2">
              <a:lnSpc>
                <a:spcPct val="100000"/>
              </a:lnSpc>
              <a:spcBef>
                <a:spcPts val="0"/>
              </a:spcBef>
              <a:spcAft>
                <a:spcPts val="0"/>
              </a:spcAft>
            </a:pPr>
            <a:endParaRPr lang="tr-TR" sz="2600" dirty="0"/>
          </a:p>
          <a:p>
            <a:pPr marL="987552" lvl="2" indent="0">
              <a:lnSpc>
                <a:spcPct val="100000"/>
              </a:lnSpc>
              <a:spcBef>
                <a:spcPts val="0"/>
              </a:spcBef>
              <a:spcAft>
                <a:spcPts val="0"/>
              </a:spcAft>
              <a:buNone/>
            </a:pPr>
            <a:r>
              <a:rPr lang="tr-TR" sz="2600" dirty="0" smtClean="0"/>
              <a:t>Örnek:</a:t>
            </a:r>
          </a:p>
          <a:p>
            <a:pPr marL="987552" lvl="2" indent="0">
              <a:lnSpc>
                <a:spcPct val="100000"/>
              </a:lnSpc>
              <a:spcBef>
                <a:spcPts val="0"/>
              </a:spcBef>
              <a:spcAft>
                <a:spcPts val="0"/>
              </a:spcAft>
              <a:buNone/>
            </a:pPr>
            <a:r>
              <a:rPr lang="tr-TR" sz="2600" dirty="0" smtClean="0"/>
              <a:t>A değişkeninin son 4 bitini tersine çevirmek için onu 11110000 değerindeki B değişkeni ile XOR işlemine sokabiliriz.</a:t>
            </a:r>
          </a:p>
          <a:p>
            <a:pPr marL="987552" lvl="2" indent="0">
              <a:lnSpc>
                <a:spcPct val="100000"/>
              </a:lnSpc>
              <a:spcBef>
                <a:spcPts val="0"/>
              </a:spcBef>
              <a:spcAft>
                <a:spcPts val="0"/>
              </a:spcAft>
              <a:buNone/>
            </a:pPr>
            <a:endParaRPr lang="tr-TR" sz="3200" dirty="0" smtClean="0"/>
          </a:p>
          <a:p>
            <a:pPr marL="530352" lvl="1" indent="0">
              <a:lnSpc>
                <a:spcPct val="150000"/>
              </a:lnSpc>
              <a:buNone/>
            </a:pPr>
            <a:r>
              <a:rPr lang="tr-TR" sz="2400" dirty="0"/>
              <a:t>	</a:t>
            </a:r>
            <a:endParaRPr lang="tr-TR" sz="2800" dirty="0"/>
          </a:p>
        </p:txBody>
      </p:sp>
      <p:graphicFrame>
        <p:nvGraphicFramePr>
          <p:cNvPr id="4" name="Table 3"/>
          <p:cNvGraphicFramePr>
            <a:graphicFrameLocks noGrp="1"/>
          </p:cNvGraphicFramePr>
          <p:nvPr>
            <p:extLst>
              <p:ext uri="{D42A27DB-BD31-4B8C-83A1-F6EECF244321}">
                <p14:modId xmlns:p14="http://schemas.microsoft.com/office/powerpoint/2010/main" val="2265335265"/>
              </p:ext>
            </p:extLst>
          </p:nvPr>
        </p:nvGraphicFramePr>
        <p:xfrm>
          <a:off x="2363305" y="4045961"/>
          <a:ext cx="8127997" cy="1483360"/>
        </p:xfrm>
        <a:graphic>
          <a:graphicData uri="http://schemas.openxmlformats.org/drawingml/2006/table">
            <a:tbl>
              <a:tblPr firstRow="1" bandRow="1">
                <a:tableStyleId>{5940675A-B579-460E-94D1-54222C63F5DA}</a:tableStyleId>
              </a:tblPr>
              <a:tblGrid>
                <a:gridCol w="1413565"/>
                <a:gridCol w="839304"/>
                <a:gridCol w="839304"/>
                <a:gridCol w="839304"/>
                <a:gridCol w="839304"/>
                <a:gridCol w="839304"/>
                <a:gridCol w="839304"/>
                <a:gridCol w="839304"/>
                <a:gridCol w="839304"/>
              </a:tblGrid>
              <a:tr h="370840">
                <a:tc>
                  <a:txBody>
                    <a:bodyPr/>
                    <a:lstStyle/>
                    <a:p>
                      <a:r>
                        <a:rPr lang="tr-TR" dirty="0" smtClean="0"/>
                        <a:t>A=107</a:t>
                      </a:r>
                      <a:endParaRPr lang="tr-TR" dirty="0"/>
                    </a:p>
                  </a:txBody>
                  <a:tcP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r>
              <a:tr h="370840">
                <a:tc>
                  <a:txBody>
                    <a:bodyPr/>
                    <a:lstStyle/>
                    <a:p>
                      <a:r>
                        <a:rPr lang="tr-TR" dirty="0" smtClean="0"/>
                        <a:t>B=240</a:t>
                      </a:r>
                      <a:endParaRPr lang="tr-TR" dirty="0"/>
                    </a:p>
                  </a:txBody>
                  <a:tcP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r>
              <a:tr h="370840">
                <a:tc>
                  <a:txBody>
                    <a:bodyPr/>
                    <a:lstStyle/>
                    <a:p>
                      <a:r>
                        <a:rPr lang="tr-TR" dirty="0" smtClean="0"/>
                        <a:t>XOR</a:t>
                      </a:r>
                      <a:endParaRPr lang="tr-TR" dirty="0"/>
                    </a:p>
                  </a:txBody>
                  <a:tcP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c>
                  <a:txBody>
                    <a:bodyPr/>
                    <a:lstStyle/>
                    <a:p>
                      <a:pPr algn="ctr"/>
                      <a:r>
                        <a:rPr lang="tr-TR" dirty="0" smtClean="0"/>
                        <a:t>^</a:t>
                      </a:r>
                      <a:endParaRPr lang="tr-TR" dirty="0"/>
                    </a:p>
                  </a:txBody>
                  <a:tcPr anchor="ctr"/>
                </a:tc>
              </a:tr>
              <a:tr h="370840">
                <a:tc>
                  <a:txBody>
                    <a:bodyPr/>
                    <a:lstStyle/>
                    <a:p>
                      <a:r>
                        <a:rPr lang="tr-TR" dirty="0" smtClean="0"/>
                        <a:t>Sonuç=155</a:t>
                      </a:r>
                      <a:endParaRPr lang="tr-TR" dirty="0"/>
                    </a:p>
                  </a:txBody>
                  <a:tcP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r>
            </a:tbl>
          </a:graphicData>
        </a:graphic>
      </p:graphicFrame>
    </p:spTree>
    <p:extLst>
      <p:ext uri="{BB962C8B-B14F-4D97-AF65-F5344CB8AC3E}">
        <p14:creationId xmlns:p14="http://schemas.microsoft.com/office/powerpoint/2010/main" val="326315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spcBef>
                <a:spcPts val="0"/>
              </a:spcBef>
              <a:spcAft>
                <a:spcPts val="0"/>
              </a:spcAft>
            </a:pPr>
            <a:r>
              <a:rPr lang="tr-TR" sz="2800" dirty="0" smtClean="0"/>
              <a:t>N</a:t>
            </a:r>
            <a:r>
              <a:rPr lang="tr-TR" sz="2800" dirty="0" smtClean="0"/>
              <a:t>OT işlemi</a:t>
            </a:r>
          </a:p>
          <a:p>
            <a:pPr lvl="1">
              <a:lnSpc>
                <a:spcPct val="100000"/>
              </a:lnSpc>
              <a:spcBef>
                <a:spcPts val="0"/>
              </a:spcBef>
              <a:spcAft>
                <a:spcPts val="0"/>
              </a:spcAft>
            </a:pPr>
            <a:r>
              <a:rPr lang="tr-TR" sz="2400" dirty="0" smtClean="0"/>
              <a:t>NOT (değil) işlemi ile </a:t>
            </a:r>
            <a:r>
              <a:rPr lang="tr-TR" sz="2400" dirty="0" err="1" smtClean="0"/>
              <a:t>tümleyen</a:t>
            </a:r>
            <a:r>
              <a:rPr lang="tr-TR" sz="2400" dirty="0" smtClean="0"/>
              <a:t> (</a:t>
            </a:r>
            <a:r>
              <a:rPr lang="tr-TR" sz="2400" dirty="0" err="1" smtClean="0"/>
              <a:t>complement</a:t>
            </a:r>
            <a:r>
              <a:rPr lang="tr-TR" sz="2400" dirty="0" smtClean="0"/>
              <a:t>) bulunur. NOT işlemine tutulan değişkenlerde bitlerin tersini döndürür. ~ işareti ile ifade edilir.</a:t>
            </a:r>
          </a:p>
          <a:p>
            <a:pPr lvl="1">
              <a:lnSpc>
                <a:spcPct val="100000"/>
              </a:lnSpc>
              <a:spcBef>
                <a:spcPts val="0"/>
              </a:spcBef>
              <a:spcAft>
                <a:spcPts val="0"/>
              </a:spcAft>
            </a:pPr>
            <a:r>
              <a:rPr lang="tr-TR" sz="2400" dirty="0" smtClean="0"/>
              <a:t>NOT işlemi doğruluk tablosu</a:t>
            </a:r>
          </a:p>
          <a:p>
            <a:pPr lvl="2">
              <a:lnSpc>
                <a:spcPct val="100000"/>
              </a:lnSpc>
              <a:spcBef>
                <a:spcPts val="0"/>
              </a:spcBef>
              <a:spcAft>
                <a:spcPts val="0"/>
              </a:spcAft>
            </a:pPr>
            <a:r>
              <a:rPr lang="tr-TR" sz="2600" dirty="0" smtClean="0"/>
              <a:t>1 NOT &gt;&gt; 0</a:t>
            </a:r>
          </a:p>
          <a:p>
            <a:pPr lvl="2">
              <a:lnSpc>
                <a:spcPct val="100000"/>
              </a:lnSpc>
              <a:spcBef>
                <a:spcPts val="0"/>
              </a:spcBef>
              <a:spcAft>
                <a:spcPts val="0"/>
              </a:spcAft>
            </a:pPr>
            <a:r>
              <a:rPr lang="tr-TR" sz="2600" dirty="0" smtClean="0"/>
              <a:t>0 NOT &gt;&gt; 1</a:t>
            </a:r>
          </a:p>
          <a:p>
            <a:pPr lvl="2">
              <a:lnSpc>
                <a:spcPct val="100000"/>
              </a:lnSpc>
              <a:spcBef>
                <a:spcPts val="0"/>
              </a:spcBef>
              <a:spcAft>
                <a:spcPts val="0"/>
              </a:spcAft>
            </a:pPr>
            <a:endParaRPr lang="tr-TR" sz="2600" dirty="0"/>
          </a:p>
          <a:p>
            <a:pPr marL="530352" lvl="1" indent="0">
              <a:lnSpc>
                <a:spcPct val="100000"/>
              </a:lnSpc>
              <a:spcBef>
                <a:spcPts val="0"/>
              </a:spcBef>
              <a:spcAft>
                <a:spcPts val="0"/>
              </a:spcAft>
              <a:buNone/>
            </a:pPr>
            <a:endParaRPr lang="tr-TR" sz="2800" dirty="0"/>
          </a:p>
        </p:txBody>
      </p:sp>
      <p:graphicFrame>
        <p:nvGraphicFramePr>
          <p:cNvPr id="3" name="Table 2"/>
          <p:cNvGraphicFramePr>
            <a:graphicFrameLocks noGrp="1"/>
          </p:cNvGraphicFramePr>
          <p:nvPr>
            <p:extLst>
              <p:ext uri="{D42A27DB-BD31-4B8C-83A1-F6EECF244321}">
                <p14:modId xmlns:p14="http://schemas.microsoft.com/office/powerpoint/2010/main" val="1423319541"/>
              </p:ext>
            </p:extLst>
          </p:nvPr>
        </p:nvGraphicFramePr>
        <p:xfrm>
          <a:off x="2032000" y="2696283"/>
          <a:ext cx="8127999" cy="741680"/>
        </p:xfrm>
        <a:graphic>
          <a:graphicData uri="http://schemas.openxmlformats.org/drawingml/2006/table">
            <a:tbl>
              <a:tblPr firstRow="1" bandRow="1">
                <a:tableStyleId>{5940675A-B579-460E-94D1-54222C63F5DA}</a:tableStyleId>
              </a:tblPr>
              <a:tblGrid>
                <a:gridCol w="903111"/>
                <a:gridCol w="903111"/>
                <a:gridCol w="903111"/>
                <a:gridCol w="903111"/>
                <a:gridCol w="903111"/>
                <a:gridCol w="903111"/>
                <a:gridCol w="903111"/>
                <a:gridCol w="903111"/>
                <a:gridCol w="903111"/>
              </a:tblGrid>
              <a:tr h="370840">
                <a:tc>
                  <a:txBody>
                    <a:bodyPr/>
                    <a:lstStyle/>
                    <a:p>
                      <a:pPr algn="ctr"/>
                      <a:r>
                        <a:rPr lang="tr-TR" dirty="0" smtClean="0"/>
                        <a:t>A</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r>
              <a:tr h="370840">
                <a:tc>
                  <a:txBody>
                    <a:bodyPr/>
                    <a:lstStyle/>
                    <a:p>
                      <a:pPr algn="ctr"/>
                      <a:r>
                        <a:rPr lang="tr-TR" dirty="0" smtClean="0"/>
                        <a:t>~A</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r>
            </a:tbl>
          </a:graphicData>
        </a:graphic>
      </p:graphicFrame>
    </p:spTree>
    <p:extLst>
      <p:ext uri="{BB962C8B-B14F-4D97-AF65-F5344CB8AC3E}">
        <p14:creationId xmlns:p14="http://schemas.microsoft.com/office/powerpoint/2010/main" val="3218077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spcBef>
                <a:spcPts val="0"/>
              </a:spcBef>
              <a:spcAft>
                <a:spcPts val="0"/>
              </a:spcAft>
            </a:pPr>
            <a:r>
              <a:rPr lang="tr-TR" sz="2800" dirty="0" smtClean="0"/>
              <a:t>Karşılaştırma Operatörleri</a:t>
            </a:r>
            <a:endParaRPr lang="tr-TR" sz="2800" dirty="0" smtClean="0"/>
          </a:p>
          <a:p>
            <a:pPr lvl="1">
              <a:lnSpc>
                <a:spcPct val="150000"/>
              </a:lnSpc>
              <a:spcBef>
                <a:spcPts val="0"/>
              </a:spcBef>
              <a:spcAft>
                <a:spcPts val="0"/>
              </a:spcAft>
            </a:pPr>
            <a:r>
              <a:rPr lang="tr-TR" sz="2800" dirty="0" smtClean="0"/>
              <a:t>Kaydırma operatörleri bir değişkendeki bitleri sola veya sağa kaydırmakta kullanılır.</a:t>
            </a:r>
          </a:p>
          <a:p>
            <a:pPr lvl="1">
              <a:lnSpc>
                <a:spcPct val="150000"/>
              </a:lnSpc>
              <a:spcBef>
                <a:spcPts val="0"/>
              </a:spcBef>
              <a:spcAft>
                <a:spcPts val="0"/>
              </a:spcAft>
            </a:pPr>
            <a:r>
              <a:rPr lang="tr-TR" sz="2800" dirty="0" smtClean="0"/>
              <a:t>Bir değişkendeki bitleri sola n kere kaydırmak için:</a:t>
            </a:r>
          </a:p>
          <a:p>
            <a:pPr marL="1444752" lvl="3" indent="0">
              <a:lnSpc>
                <a:spcPct val="150000"/>
              </a:lnSpc>
              <a:spcBef>
                <a:spcPts val="0"/>
              </a:spcBef>
              <a:spcAft>
                <a:spcPts val="0"/>
              </a:spcAft>
              <a:buNone/>
            </a:pPr>
            <a:r>
              <a:rPr lang="tr-TR" sz="2400" dirty="0" smtClean="0"/>
              <a:t>	</a:t>
            </a:r>
            <a:r>
              <a:rPr lang="tr-TR" sz="2400" dirty="0" err="1" smtClean="0"/>
              <a:t>degisken</a:t>
            </a:r>
            <a:r>
              <a:rPr lang="tr-TR" sz="2400" dirty="0" smtClean="0"/>
              <a:t>&lt;&lt;n;</a:t>
            </a:r>
          </a:p>
          <a:p>
            <a:pPr lvl="1">
              <a:lnSpc>
                <a:spcPct val="150000"/>
              </a:lnSpc>
              <a:spcBef>
                <a:spcPts val="0"/>
              </a:spcBef>
              <a:spcAft>
                <a:spcPts val="0"/>
              </a:spcAft>
              <a:buFont typeface="Arial" panose="020B0604020202020204" pitchFamily="34" charset="0"/>
              <a:buChar char="–"/>
            </a:pPr>
            <a:r>
              <a:rPr lang="tr-TR" sz="2800" dirty="0" smtClean="0"/>
              <a:t>sağa n kere kaydırmak için</a:t>
            </a:r>
          </a:p>
          <a:p>
            <a:pPr marL="987552" lvl="2" indent="0">
              <a:lnSpc>
                <a:spcPct val="150000"/>
              </a:lnSpc>
              <a:spcBef>
                <a:spcPts val="0"/>
              </a:spcBef>
              <a:spcAft>
                <a:spcPts val="0"/>
              </a:spcAft>
              <a:buNone/>
            </a:pPr>
            <a:r>
              <a:rPr lang="tr-TR" sz="2400" i="1" dirty="0" smtClean="0"/>
              <a:t>	</a:t>
            </a:r>
            <a:r>
              <a:rPr lang="tr-TR" sz="2400" i="1" dirty="0" err="1" smtClean="0"/>
              <a:t>degisken</a:t>
            </a:r>
            <a:r>
              <a:rPr lang="tr-TR" sz="2400" i="1" dirty="0"/>
              <a:t>&gt;&gt;n; </a:t>
            </a:r>
            <a:endParaRPr lang="tr-TR" sz="2400" i="1" dirty="0" smtClean="0"/>
          </a:p>
          <a:p>
            <a:pPr marL="987552" lvl="2" indent="0">
              <a:lnSpc>
                <a:spcPct val="150000"/>
              </a:lnSpc>
              <a:spcBef>
                <a:spcPts val="0"/>
              </a:spcBef>
              <a:spcAft>
                <a:spcPts val="0"/>
              </a:spcAft>
              <a:buNone/>
            </a:pPr>
            <a:r>
              <a:rPr lang="tr-TR" sz="2800" i="1" dirty="0"/>
              <a:t>ş</a:t>
            </a:r>
            <a:r>
              <a:rPr lang="tr-TR" sz="2800" i="1" dirty="0"/>
              <a:t>eklinde ifadeler kullanılır</a:t>
            </a:r>
            <a:r>
              <a:rPr lang="tr-TR" sz="2800" i="1" dirty="0" smtClean="0"/>
              <a:t>. Örneğin</a:t>
            </a:r>
          </a:p>
          <a:p>
            <a:pPr marL="987552" lvl="2" indent="0">
              <a:lnSpc>
                <a:spcPct val="150000"/>
              </a:lnSpc>
              <a:spcBef>
                <a:spcPts val="0"/>
              </a:spcBef>
              <a:spcAft>
                <a:spcPts val="0"/>
              </a:spcAft>
              <a:buNone/>
            </a:pPr>
            <a:endParaRPr lang="tr-TR" sz="2800" i="1" dirty="0" smtClean="0"/>
          </a:p>
          <a:p>
            <a:pPr marL="987552" lvl="2" indent="0">
              <a:lnSpc>
                <a:spcPct val="150000"/>
              </a:lnSpc>
              <a:spcBef>
                <a:spcPts val="0"/>
              </a:spcBef>
              <a:spcAft>
                <a:spcPts val="0"/>
              </a:spcAft>
              <a:buNone/>
            </a:pPr>
            <a:endParaRPr lang="tr-TR" sz="2800" i="1" dirty="0"/>
          </a:p>
          <a:p>
            <a:pPr marL="530352" lvl="1" indent="0">
              <a:lnSpc>
                <a:spcPct val="100000"/>
              </a:lnSpc>
              <a:spcBef>
                <a:spcPts val="0"/>
              </a:spcBef>
              <a:spcAft>
                <a:spcPts val="0"/>
              </a:spcAft>
              <a:buNone/>
            </a:pPr>
            <a:endParaRPr lang="tr-TR" sz="2800" dirty="0"/>
          </a:p>
        </p:txBody>
      </p:sp>
      <p:graphicFrame>
        <p:nvGraphicFramePr>
          <p:cNvPr id="3" name="Table 2"/>
          <p:cNvGraphicFramePr>
            <a:graphicFrameLocks noGrp="1"/>
          </p:cNvGraphicFramePr>
          <p:nvPr>
            <p:extLst>
              <p:ext uri="{D42A27DB-BD31-4B8C-83A1-F6EECF244321}">
                <p14:modId xmlns:p14="http://schemas.microsoft.com/office/powerpoint/2010/main" val="713478758"/>
              </p:ext>
            </p:extLst>
          </p:nvPr>
        </p:nvGraphicFramePr>
        <p:xfrm>
          <a:off x="2230783" y="4933857"/>
          <a:ext cx="8127999" cy="741680"/>
        </p:xfrm>
        <a:graphic>
          <a:graphicData uri="http://schemas.openxmlformats.org/drawingml/2006/table">
            <a:tbl>
              <a:tblPr firstRow="1" bandRow="1">
                <a:tableStyleId>{5940675A-B579-460E-94D1-54222C63F5DA}</a:tableStyleId>
              </a:tblPr>
              <a:tblGrid>
                <a:gridCol w="903111"/>
                <a:gridCol w="903111"/>
                <a:gridCol w="903111"/>
                <a:gridCol w="903111"/>
                <a:gridCol w="903111"/>
                <a:gridCol w="903111"/>
                <a:gridCol w="903111"/>
                <a:gridCol w="903111"/>
                <a:gridCol w="903111"/>
              </a:tblGrid>
              <a:tr h="370840">
                <a:tc>
                  <a:txBody>
                    <a:bodyPr/>
                    <a:lstStyle/>
                    <a:p>
                      <a:pPr algn="ctr"/>
                      <a:r>
                        <a:rPr lang="tr-TR" dirty="0" smtClean="0"/>
                        <a:t>A=107</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r>
              <a:tr h="370840">
                <a:tc>
                  <a:txBody>
                    <a:bodyPr/>
                    <a:lstStyle/>
                    <a:p>
                      <a:pPr algn="ctr"/>
                      <a:r>
                        <a:rPr lang="tr-TR" dirty="0" smtClean="0"/>
                        <a:t>A&lt;&lt;1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49124866"/>
              </p:ext>
            </p:extLst>
          </p:nvPr>
        </p:nvGraphicFramePr>
        <p:xfrm>
          <a:off x="2230782" y="5855587"/>
          <a:ext cx="8127999" cy="741680"/>
        </p:xfrm>
        <a:graphic>
          <a:graphicData uri="http://schemas.openxmlformats.org/drawingml/2006/table">
            <a:tbl>
              <a:tblPr firstRow="1" bandRow="1">
                <a:tableStyleId>{5940675A-B579-460E-94D1-54222C63F5DA}</a:tableStyleId>
              </a:tblPr>
              <a:tblGrid>
                <a:gridCol w="903111"/>
                <a:gridCol w="903111"/>
                <a:gridCol w="903111"/>
                <a:gridCol w="903111"/>
                <a:gridCol w="903111"/>
                <a:gridCol w="903111"/>
                <a:gridCol w="903111"/>
                <a:gridCol w="903111"/>
                <a:gridCol w="903111"/>
              </a:tblGrid>
              <a:tr h="370840">
                <a:tc>
                  <a:txBody>
                    <a:bodyPr/>
                    <a:lstStyle/>
                    <a:p>
                      <a:pPr algn="ctr"/>
                      <a:r>
                        <a:rPr lang="tr-TR" dirty="0" smtClean="0"/>
                        <a:t>A=62</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0</a:t>
                      </a:r>
                      <a:endParaRPr lang="tr-TR" dirty="0"/>
                    </a:p>
                  </a:txBody>
                  <a:tcPr anchor="ctr"/>
                </a:tc>
              </a:tr>
              <a:tr h="370840">
                <a:tc>
                  <a:txBody>
                    <a:bodyPr/>
                    <a:lstStyle/>
                    <a:p>
                      <a:pPr algn="ctr"/>
                      <a:r>
                        <a:rPr lang="tr-TR" dirty="0" smtClean="0"/>
                        <a:t>A&gt;&gt;2</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0</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c>
                  <a:txBody>
                    <a:bodyPr/>
                    <a:lstStyle/>
                    <a:p>
                      <a:pPr algn="ctr"/>
                      <a:r>
                        <a:rPr lang="tr-TR" dirty="0" smtClean="0"/>
                        <a:t>1</a:t>
                      </a:r>
                      <a:endParaRPr lang="tr-TR" dirty="0"/>
                    </a:p>
                  </a:txBody>
                  <a:tcPr anchor="ctr"/>
                </a:tc>
              </a:tr>
            </a:tbl>
          </a:graphicData>
        </a:graphic>
      </p:graphicFrame>
    </p:spTree>
    <p:extLst>
      <p:ext uri="{BB962C8B-B14F-4D97-AF65-F5344CB8AC3E}">
        <p14:creationId xmlns:p14="http://schemas.microsoft.com/office/powerpoint/2010/main" val="2946761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spcBef>
                <a:spcPts val="0"/>
              </a:spcBef>
              <a:spcAft>
                <a:spcPts val="0"/>
              </a:spcAft>
            </a:pPr>
            <a:r>
              <a:rPr lang="tr-TR" sz="2800" dirty="0" smtClean="0"/>
              <a:t>Bit İşlem Fonksiyonları</a:t>
            </a:r>
          </a:p>
          <a:p>
            <a:pPr lvl="1">
              <a:lnSpc>
                <a:spcPct val="100000"/>
              </a:lnSpc>
              <a:spcBef>
                <a:spcPts val="0"/>
              </a:spcBef>
              <a:spcAft>
                <a:spcPts val="0"/>
              </a:spcAft>
            </a:pPr>
            <a:r>
              <a:rPr lang="tr-TR" sz="2600" dirty="0" smtClean="0"/>
              <a:t>bit() fonksiyonu belirli bir bitin basamak değerini verir. Örneğin</a:t>
            </a:r>
          </a:p>
          <a:p>
            <a:pPr lvl="2">
              <a:lnSpc>
                <a:spcPct val="100000"/>
              </a:lnSpc>
              <a:spcBef>
                <a:spcPts val="0"/>
              </a:spcBef>
              <a:spcAft>
                <a:spcPts val="0"/>
              </a:spcAft>
            </a:pPr>
            <a:r>
              <a:rPr lang="tr-TR" sz="2400" dirty="0" smtClean="0"/>
              <a:t>bit(0) &gt;&gt; 1</a:t>
            </a:r>
            <a:endParaRPr lang="tr-TR" sz="2800" dirty="0"/>
          </a:p>
          <a:p>
            <a:pPr lvl="2">
              <a:lnSpc>
                <a:spcPct val="100000"/>
              </a:lnSpc>
              <a:spcBef>
                <a:spcPts val="0"/>
              </a:spcBef>
              <a:spcAft>
                <a:spcPts val="0"/>
              </a:spcAft>
            </a:pPr>
            <a:r>
              <a:rPr lang="tr-TR" sz="2400" dirty="0"/>
              <a:t>b</a:t>
            </a:r>
            <a:r>
              <a:rPr lang="tr-TR" sz="2400" dirty="0"/>
              <a:t>it(1) &gt;&gt; </a:t>
            </a:r>
            <a:r>
              <a:rPr lang="tr-TR" sz="2400" dirty="0" smtClean="0"/>
              <a:t>2</a:t>
            </a:r>
          </a:p>
          <a:p>
            <a:pPr lvl="2">
              <a:lnSpc>
                <a:spcPct val="100000"/>
              </a:lnSpc>
              <a:spcBef>
                <a:spcPts val="0"/>
              </a:spcBef>
              <a:spcAft>
                <a:spcPts val="0"/>
              </a:spcAft>
            </a:pPr>
            <a:r>
              <a:rPr lang="tr-TR" sz="2400" dirty="0"/>
              <a:t>b</a:t>
            </a:r>
            <a:r>
              <a:rPr lang="tr-TR" sz="2400" dirty="0" smtClean="0"/>
              <a:t>it(2) &gt;&gt; 4</a:t>
            </a:r>
          </a:p>
          <a:p>
            <a:pPr lvl="2">
              <a:lnSpc>
                <a:spcPct val="100000"/>
              </a:lnSpc>
              <a:spcBef>
                <a:spcPts val="0"/>
              </a:spcBef>
              <a:spcAft>
                <a:spcPts val="0"/>
              </a:spcAft>
            </a:pPr>
            <a:r>
              <a:rPr lang="tr-TR" sz="2400" dirty="0"/>
              <a:t>b</a:t>
            </a:r>
            <a:r>
              <a:rPr lang="tr-TR" sz="2400" dirty="0" smtClean="0"/>
              <a:t>it(n) &gt;&gt; 2^n</a:t>
            </a:r>
          </a:p>
          <a:p>
            <a:pPr lvl="1">
              <a:lnSpc>
                <a:spcPct val="100000"/>
              </a:lnSpc>
              <a:spcBef>
                <a:spcPts val="0"/>
              </a:spcBef>
              <a:spcAft>
                <a:spcPts val="0"/>
              </a:spcAft>
            </a:pPr>
            <a:r>
              <a:rPr lang="tr-TR" sz="2600" dirty="0" err="1"/>
              <a:t>b</a:t>
            </a:r>
            <a:r>
              <a:rPr lang="tr-TR" sz="2600" dirty="0" err="1" smtClean="0"/>
              <a:t>itset</a:t>
            </a:r>
            <a:r>
              <a:rPr lang="tr-TR" sz="2600" dirty="0" smtClean="0"/>
              <a:t>() fonksiyonu bir değişkendeki belirli bit biti 1 yapmak için kullanılır. Bunun için ayrıca OR operatörü de kullanılabilir.</a:t>
            </a:r>
          </a:p>
          <a:p>
            <a:pPr lvl="2">
              <a:lnSpc>
                <a:spcPct val="100000"/>
              </a:lnSpc>
              <a:spcBef>
                <a:spcPts val="0"/>
              </a:spcBef>
              <a:spcAft>
                <a:spcPts val="0"/>
              </a:spcAft>
            </a:pPr>
            <a:r>
              <a:rPr lang="tr-TR" sz="2400" dirty="0" err="1"/>
              <a:t>b</a:t>
            </a:r>
            <a:r>
              <a:rPr lang="tr-TR" sz="2400" dirty="0" err="1" smtClean="0"/>
              <a:t>itset</a:t>
            </a:r>
            <a:r>
              <a:rPr lang="tr-TR" sz="2400" dirty="0" smtClean="0"/>
              <a:t>(</a:t>
            </a:r>
            <a:r>
              <a:rPr lang="tr-TR" sz="2400" dirty="0" err="1" smtClean="0"/>
              <a:t>x,n</a:t>
            </a:r>
            <a:r>
              <a:rPr lang="tr-TR" sz="2400" dirty="0" smtClean="0"/>
              <a:t>);</a:t>
            </a:r>
          </a:p>
          <a:p>
            <a:pPr lvl="3">
              <a:lnSpc>
                <a:spcPct val="100000"/>
              </a:lnSpc>
              <a:spcBef>
                <a:spcPts val="0"/>
              </a:spcBef>
              <a:spcAft>
                <a:spcPts val="0"/>
              </a:spcAft>
            </a:pPr>
            <a:r>
              <a:rPr lang="tr-TR" sz="2400" dirty="0" smtClean="0"/>
              <a:t>x değişiklik yapılacak olan değişken</a:t>
            </a:r>
          </a:p>
          <a:p>
            <a:pPr lvl="3">
              <a:lnSpc>
                <a:spcPct val="100000"/>
              </a:lnSpc>
              <a:spcBef>
                <a:spcPts val="0"/>
              </a:spcBef>
              <a:spcAft>
                <a:spcPts val="0"/>
              </a:spcAft>
            </a:pPr>
            <a:r>
              <a:rPr lang="tr-TR" sz="2400" dirty="0"/>
              <a:t>n</a:t>
            </a:r>
            <a:r>
              <a:rPr lang="tr-TR" sz="2400" dirty="0" smtClean="0"/>
              <a:t> 1 yapılacak olan bit </a:t>
            </a:r>
            <a:r>
              <a:rPr lang="tr-TR" sz="2400" dirty="0" err="1" smtClean="0"/>
              <a:t>no</a:t>
            </a:r>
            <a:endParaRPr lang="tr-TR" sz="2400" dirty="0" smtClean="0"/>
          </a:p>
          <a:p>
            <a:pPr lvl="1">
              <a:lnSpc>
                <a:spcPct val="100000"/>
              </a:lnSpc>
              <a:spcBef>
                <a:spcPts val="0"/>
              </a:spcBef>
              <a:spcAft>
                <a:spcPts val="0"/>
              </a:spcAft>
            </a:pPr>
            <a:r>
              <a:rPr lang="tr-TR" sz="2600" dirty="0" err="1" smtClean="0"/>
              <a:t>bitWrite</a:t>
            </a:r>
            <a:r>
              <a:rPr lang="tr-TR" sz="2600" dirty="0" smtClean="0"/>
              <a:t>() fonksiyonu bit değerlerinin okunması veya değerinin değiştirilmesi için kullanılır.</a:t>
            </a:r>
          </a:p>
          <a:p>
            <a:pPr lvl="2">
              <a:lnSpc>
                <a:spcPct val="100000"/>
              </a:lnSpc>
              <a:spcBef>
                <a:spcPts val="0"/>
              </a:spcBef>
              <a:spcAft>
                <a:spcPts val="0"/>
              </a:spcAft>
            </a:pPr>
            <a:r>
              <a:rPr lang="tr-TR" sz="2400" dirty="0" err="1" smtClean="0"/>
              <a:t>bitWrite</a:t>
            </a:r>
            <a:r>
              <a:rPr lang="tr-TR" sz="2400" dirty="0" smtClean="0"/>
              <a:t>(</a:t>
            </a:r>
            <a:r>
              <a:rPr lang="tr-TR" sz="2400" dirty="0" err="1" smtClean="0"/>
              <a:t>x,n,b</a:t>
            </a:r>
            <a:r>
              <a:rPr lang="tr-TR" sz="2400" dirty="0" smtClean="0"/>
              <a:t>);</a:t>
            </a:r>
          </a:p>
          <a:p>
            <a:pPr lvl="3">
              <a:lnSpc>
                <a:spcPct val="100000"/>
              </a:lnSpc>
              <a:spcBef>
                <a:spcPts val="0"/>
              </a:spcBef>
              <a:spcAft>
                <a:spcPts val="0"/>
              </a:spcAft>
            </a:pPr>
            <a:r>
              <a:rPr lang="tr-TR" sz="2400" dirty="0" smtClean="0"/>
              <a:t>x değişiklik yapılacak olan değişken</a:t>
            </a:r>
          </a:p>
          <a:p>
            <a:pPr lvl="3">
              <a:lnSpc>
                <a:spcPct val="100000"/>
              </a:lnSpc>
              <a:spcBef>
                <a:spcPts val="0"/>
              </a:spcBef>
              <a:spcAft>
                <a:spcPts val="0"/>
              </a:spcAft>
            </a:pPr>
            <a:r>
              <a:rPr lang="tr-TR" sz="2400" dirty="0" smtClean="0"/>
              <a:t>n yazılacak olan bit numarası</a:t>
            </a:r>
          </a:p>
          <a:p>
            <a:pPr lvl="3">
              <a:lnSpc>
                <a:spcPct val="100000"/>
              </a:lnSpc>
              <a:spcBef>
                <a:spcPts val="0"/>
              </a:spcBef>
              <a:spcAft>
                <a:spcPts val="0"/>
              </a:spcAft>
            </a:pPr>
            <a:r>
              <a:rPr lang="tr-TR" sz="2400" dirty="0" smtClean="0"/>
              <a:t>b yazılacak değer</a:t>
            </a:r>
            <a:endParaRPr lang="tr-TR" sz="2400" dirty="0"/>
          </a:p>
        </p:txBody>
      </p:sp>
    </p:spTree>
    <p:extLst>
      <p:ext uri="{BB962C8B-B14F-4D97-AF65-F5344CB8AC3E}">
        <p14:creationId xmlns:p14="http://schemas.microsoft.com/office/powerpoint/2010/main" val="260661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lnSpc>
                <a:spcPct val="100000"/>
              </a:lnSpc>
              <a:spcBef>
                <a:spcPts val="0"/>
              </a:spcBef>
              <a:spcAft>
                <a:spcPts val="0"/>
              </a:spcAft>
            </a:pPr>
            <a:r>
              <a:rPr lang="tr-TR" sz="2400" dirty="0" err="1" smtClean="0"/>
              <a:t>bitRead</a:t>
            </a:r>
            <a:r>
              <a:rPr lang="tr-TR" sz="2400" dirty="0" smtClean="0"/>
              <a:t>() fonksiyonu ile bir değişkendeki belirli bir bit değeri okunabilir.</a:t>
            </a:r>
          </a:p>
          <a:p>
            <a:pPr lvl="2">
              <a:lnSpc>
                <a:spcPct val="100000"/>
              </a:lnSpc>
              <a:spcBef>
                <a:spcPts val="0"/>
              </a:spcBef>
              <a:spcAft>
                <a:spcPts val="0"/>
              </a:spcAft>
            </a:pPr>
            <a:r>
              <a:rPr lang="tr-TR" sz="2200" dirty="0" err="1" smtClean="0"/>
              <a:t>bitRead</a:t>
            </a:r>
            <a:r>
              <a:rPr lang="tr-TR" sz="2200" dirty="0" smtClean="0"/>
              <a:t>(</a:t>
            </a:r>
            <a:r>
              <a:rPr lang="tr-TR" sz="2200" dirty="0" err="1" smtClean="0"/>
              <a:t>x,n</a:t>
            </a:r>
            <a:r>
              <a:rPr lang="tr-TR" sz="2200" dirty="0" smtClean="0"/>
              <a:t>);</a:t>
            </a:r>
          </a:p>
          <a:p>
            <a:pPr lvl="3">
              <a:lnSpc>
                <a:spcPct val="100000"/>
              </a:lnSpc>
              <a:spcBef>
                <a:spcPts val="0"/>
              </a:spcBef>
              <a:spcAft>
                <a:spcPts val="0"/>
              </a:spcAft>
            </a:pPr>
            <a:r>
              <a:rPr lang="tr-TR" sz="2200" dirty="0" smtClean="0"/>
              <a:t>x bit değeri okunacak değişken</a:t>
            </a:r>
          </a:p>
          <a:p>
            <a:pPr lvl="3">
              <a:lnSpc>
                <a:spcPct val="100000"/>
              </a:lnSpc>
              <a:spcBef>
                <a:spcPts val="0"/>
              </a:spcBef>
              <a:spcAft>
                <a:spcPts val="0"/>
              </a:spcAft>
            </a:pPr>
            <a:r>
              <a:rPr lang="tr-TR" sz="2200" dirty="0" smtClean="0"/>
              <a:t>n Okunacak bit değeri</a:t>
            </a:r>
          </a:p>
          <a:p>
            <a:pPr>
              <a:lnSpc>
                <a:spcPct val="100000"/>
              </a:lnSpc>
              <a:spcBef>
                <a:spcPts val="0"/>
              </a:spcBef>
              <a:spcAft>
                <a:spcPts val="0"/>
              </a:spcAft>
            </a:pPr>
            <a:endParaRPr lang="tr-TR" sz="2400" dirty="0" smtClean="0"/>
          </a:p>
          <a:p>
            <a:pPr>
              <a:lnSpc>
                <a:spcPct val="100000"/>
              </a:lnSpc>
              <a:spcBef>
                <a:spcPts val="0"/>
              </a:spcBef>
              <a:spcAft>
                <a:spcPts val="0"/>
              </a:spcAft>
            </a:pPr>
            <a:r>
              <a:rPr lang="tr-TR" sz="2400" dirty="0" smtClean="0"/>
              <a:t>2 bayttan oluşan </a:t>
            </a:r>
            <a:r>
              <a:rPr lang="tr-TR" sz="2400" dirty="0" err="1" smtClean="0"/>
              <a:t>int</a:t>
            </a:r>
            <a:r>
              <a:rPr lang="tr-TR" sz="2400" dirty="0" smtClean="0"/>
              <a:t> veri tiplerinin her bir baytını ayrı ayrı ulaşmak için</a:t>
            </a:r>
          </a:p>
          <a:p>
            <a:pPr lvl="1">
              <a:lnSpc>
                <a:spcPct val="100000"/>
              </a:lnSpc>
              <a:spcBef>
                <a:spcPts val="0"/>
              </a:spcBef>
              <a:spcAft>
                <a:spcPts val="0"/>
              </a:spcAft>
            </a:pPr>
            <a:r>
              <a:rPr lang="tr-TR" sz="2400" dirty="0" err="1" smtClean="0"/>
              <a:t>highByte</a:t>
            </a:r>
            <a:r>
              <a:rPr lang="tr-TR" sz="2400" dirty="0" smtClean="0"/>
              <a:t>() ve </a:t>
            </a:r>
            <a:r>
              <a:rPr lang="tr-TR" sz="2400" dirty="0" err="1" smtClean="0"/>
              <a:t>lowByte</a:t>
            </a:r>
            <a:r>
              <a:rPr lang="tr-TR" sz="2400" dirty="0" smtClean="0"/>
              <a:t>() fonksiyonları kullanılabilir.</a:t>
            </a:r>
          </a:p>
          <a:p>
            <a:pPr lvl="1">
              <a:lnSpc>
                <a:spcPct val="100000"/>
              </a:lnSpc>
              <a:spcBef>
                <a:spcPts val="0"/>
              </a:spcBef>
              <a:spcAft>
                <a:spcPts val="0"/>
              </a:spcAft>
            </a:pPr>
            <a:endParaRPr lang="tr-TR" sz="2400" dirty="0"/>
          </a:p>
          <a:p>
            <a:pPr lvl="2">
              <a:lnSpc>
                <a:spcPct val="100000"/>
              </a:lnSpc>
              <a:spcBef>
                <a:spcPts val="0"/>
              </a:spcBef>
              <a:spcAft>
                <a:spcPts val="0"/>
              </a:spcAft>
            </a:pPr>
            <a:r>
              <a:rPr lang="tr-TR" sz="2200" dirty="0" smtClean="0"/>
              <a:t>Örnek:</a:t>
            </a:r>
          </a:p>
          <a:p>
            <a:pPr marL="1901952" lvl="4" indent="0">
              <a:lnSpc>
                <a:spcPct val="100000"/>
              </a:lnSpc>
              <a:spcBef>
                <a:spcPts val="0"/>
              </a:spcBef>
              <a:spcAft>
                <a:spcPts val="0"/>
              </a:spcAft>
              <a:buNone/>
            </a:pPr>
            <a:r>
              <a:rPr lang="tr-TR" sz="2000" dirty="0" err="1" smtClean="0"/>
              <a:t>int</a:t>
            </a:r>
            <a:r>
              <a:rPr lang="tr-TR" sz="2000" dirty="0" smtClean="0"/>
              <a:t> a = 1235;</a:t>
            </a:r>
          </a:p>
          <a:p>
            <a:pPr marL="1901952" lvl="4" indent="0">
              <a:lnSpc>
                <a:spcPct val="100000"/>
              </a:lnSpc>
              <a:spcBef>
                <a:spcPts val="0"/>
              </a:spcBef>
              <a:spcAft>
                <a:spcPts val="0"/>
              </a:spcAft>
              <a:buNone/>
            </a:pPr>
            <a:r>
              <a:rPr lang="tr-TR" sz="2000" dirty="0" err="1" smtClean="0"/>
              <a:t>byte</a:t>
            </a:r>
            <a:r>
              <a:rPr lang="tr-TR" sz="2000" dirty="0" smtClean="0"/>
              <a:t> </a:t>
            </a:r>
            <a:r>
              <a:rPr lang="tr-TR" sz="2000" dirty="0" err="1" smtClean="0"/>
              <a:t>dusuk</a:t>
            </a:r>
            <a:r>
              <a:rPr lang="tr-TR" sz="2000" dirty="0" smtClean="0"/>
              <a:t> = </a:t>
            </a:r>
            <a:r>
              <a:rPr lang="tr-TR" sz="2000" dirty="0" err="1" smtClean="0"/>
              <a:t>lowByte</a:t>
            </a:r>
            <a:r>
              <a:rPr lang="tr-TR" sz="2000" dirty="0" smtClean="0"/>
              <a:t> (a); </a:t>
            </a:r>
            <a:r>
              <a:rPr lang="tr-TR" sz="2000" smtClean="0"/>
              <a:t>// düşük </a:t>
            </a:r>
            <a:r>
              <a:rPr lang="tr-TR" sz="2000" dirty="0" smtClean="0"/>
              <a:t>değeri 211 değerini alır</a:t>
            </a:r>
          </a:p>
          <a:p>
            <a:pPr marL="1901952" lvl="4" indent="0">
              <a:lnSpc>
                <a:spcPct val="100000"/>
              </a:lnSpc>
              <a:spcBef>
                <a:spcPts val="0"/>
              </a:spcBef>
              <a:spcAft>
                <a:spcPts val="0"/>
              </a:spcAft>
              <a:buNone/>
            </a:pPr>
            <a:r>
              <a:rPr lang="tr-TR" sz="2000" dirty="0" err="1"/>
              <a:t>b</a:t>
            </a:r>
            <a:r>
              <a:rPr lang="tr-TR" sz="2000" dirty="0" err="1" smtClean="0"/>
              <a:t>yte</a:t>
            </a:r>
            <a:r>
              <a:rPr lang="tr-TR" sz="2000" dirty="0" smtClean="0"/>
              <a:t> </a:t>
            </a:r>
            <a:r>
              <a:rPr lang="tr-TR" sz="2000" dirty="0" err="1" smtClean="0"/>
              <a:t>yuksek</a:t>
            </a:r>
            <a:r>
              <a:rPr lang="tr-TR" sz="2000" dirty="0" smtClean="0"/>
              <a:t> = </a:t>
            </a:r>
            <a:r>
              <a:rPr lang="tr-TR" sz="2000" dirty="0" err="1" smtClean="0"/>
              <a:t>highByte</a:t>
            </a:r>
            <a:r>
              <a:rPr lang="tr-TR" sz="2000" dirty="0" smtClean="0"/>
              <a:t>(a);  // yüksek değeri 4 değerini alır.</a:t>
            </a:r>
          </a:p>
        </p:txBody>
      </p:sp>
    </p:spTree>
    <p:extLst>
      <p:ext uri="{BB962C8B-B14F-4D97-AF65-F5344CB8AC3E}">
        <p14:creationId xmlns:p14="http://schemas.microsoft.com/office/powerpoint/2010/main" val="2301908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217"/>
            <a:ext cx="9601200" cy="1485900"/>
          </a:xfrm>
        </p:spPr>
        <p:txBody>
          <a:bodyPr/>
          <a:lstStyle/>
          <a:p>
            <a:r>
              <a:rPr lang="tr-TR" dirty="0" smtClean="0"/>
              <a:t>Matematik İşlem Operatörleri</a:t>
            </a:r>
            <a:endParaRPr lang="tr-TR" dirty="0"/>
          </a:p>
        </p:txBody>
      </p:sp>
      <p:sp>
        <p:nvSpPr>
          <p:cNvPr id="3" name="Content Placeholder 2"/>
          <p:cNvSpPr>
            <a:spLocks noGrp="1"/>
          </p:cNvSpPr>
          <p:nvPr>
            <p:ph idx="1"/>
          </p:nvPr>
        </p:nvSpPr>
        <p:spPr>
          <a:xfrm>
            <a:off x="1371600" y="834887"/>
            <a:ext cx="10820400" cy="5942431"/>
          </a:xfrm>
        </p:spPr>
        <p:txBody>
          <a:bodyPr>
            <a:normAutofit/>
          </a:bodyPr>
          <a:lstStyle/>
          <a:p>
            <a:pPr>
              <a:lnSpc>
                <a:spcPct val="150000"/>
              </a:lnSpc>
            </a:pPr>
            <a:r>
              <a:rPr lang="tr-TR" sz="2800" dirty="0" err="1" smtClean="0"/>
              <a:t>Arduino</a:t>
            </a:r>
            <a:r>
              <a:rPr lang="tr-TR" sz="2800" dirty="0" smtClean="0"/>
              <a:t> ile matematiksel işlemler yapmak için matematik operatörleri kullanılır. Bu operatörleri birlikte kullanarak karmaşık matematik işlemleri </a:t>
            </a:r>
            <a:r>
              <a:rPr lang="tr-TR" sz="2800" dirty="0" err="1" smtClean="0"/>
              <a:t>Arduino’ya</a:t>
            </a:r>
            <a:r>
              <a:rPr lang="tr-TR" sz="2800" dirty="0" smtClean="0"/>
              <a:t> yaptırılabilir.</a:t>
            </a:r>
          </a:p>
          <a:p>
            <a:pPr>
              <a:lnSpc>
                <a:spcPct val="150000"/>
              </a:lnSpc>
            </a:pPr>
            <a:r>
              <a:rPr lang="tr-TR" sz="2800" dirty="0" smtClean="0"/>
              <a:t>İki değişkene kendi aralarında işlem uygulanabileceği gibi sabit değerler için de işlemler yapılabilir.</a:t>
            </a:r>
          </a:p>
          <a:p>
            <a:pPr>
              <a:lnSpc>
                <a:spcPct val="150000"/>
              </a:lnSpc>
            </a:pPr>
            <a:r>
              <a:rPr lang="tr-TR" sz="2800" dirty="0" smtClean="0"/>
              <a:t>Her bir matematik operatörüyle yapılan işlem bir sonuç oluştururken, bu sonuç başka bir değişkene yada başka bir operatör işlemine tabii tutulur.</a:t>
            </a:r>
          </a:p>
          <a:p>
            <a:pPr lvl="1"/>
            <a:endParaRPr lang="tr-TR" sz="2800" dirty="0"/>
          </a:p>
        </p:txBody>
      </p:sp>
    </p:spTree>
    <p:extLst>
      <p:ext uri="{BB962C8B-B14F-4D97-AF65-F5344CB8AC3E}">
        <p14:creationId xmlns:p14="http://schemas.microsoft.com/office/powerpoint/2010/main" val="411872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600" dirty="0" smtClean="0"/>
              <a:t>Örnek:</a:t>
            </a:r>
          </a:p>
          <a:p>
            <a:pPr lvl="1"/>
            <a:r>
              <a:rPr lang="tr-TR" sz="2400" dirty="0" smtClean="0"/>
              <a:t>c = a + b; // a ve b sayıları toplanarak sonuç c değişkenine aktarılır.</a:t>
            </a:r>
          </a:p>
          <a:p>
            <a:pPr lvl="1"/>
            <a:r>
              <a:rPr lang="tr-TR" sz="2400" dirty="0"/>
              <a:t>d</a:t>
            </a:r>
            <a:r>
              <a:rPr lang="tr-TR" sz="2400" dirty="0" smtClean="0"/>
              <a:t> = d – a; // d ile a sayılarının farkı alınıp sonuç yine d değişkenine aktarılır.</a:t>
            </a:r>
          </a:p>
          <a:p>
            <a:pPr lvl="1"/>
            <a:r>
              <a:rPr lang="tr-TR" sz="2400" dirty="0"/>
              <a:t>e</a:t>
            </a:r>
            <a:r>
              <a:rPr lang="tr-TR" sz="2400" dirty="0" smtClean="0"/>
              <a:t> = (a + b) * c; // önce a ve b değişkenlerinin toplamı c değişkeniyle çarpılıp sonuç e değişkenine aktarılır.</a:t>
            </a:r>
          </a:p>
          <a:p>
            <a:r>
              <a:rPr lang="tr-TR" sz="2400" dirty="0" smtClean="0"/>
              <a:t>Örnekler görüldüğü gibi değişkenler arasında işlemler yapıp sonuçları başka bir değişkene aktarılır. Bunun yanında bu işlemlerde sabit değerler de kullanılabilir.</a:t>
            </a:r>
          </a:p>
          <a:p>
            <a:pPr lvl="1"/>
            <a:r>
              <a:rPr lang="tr-TR" sz="2400" dirty="0" smtClean="0"/>
              <a:t>// a ve b sayıları toplanıp sonuç 2 ile çarpılarak </a:t>
            </a:r>
            <a:r>
              <a:rPr lang="tr-TR" sz="2400" b="1" u="sng" dirty="0" err="1" smtClean="0"/>
              <a:t>sonuc</a:t>
            </a:r>
            <a:r>
              <a:rPr lang="tr-TR" sz="2400" dirty="0" smtClean="0"/>
              <a:t> değişkenine aktaralım</a:t>
            </a:r>
          </a:p>
          <a:p>
            <a:pPr marL="987552" lvl="2" indent="0">
              <a:buNone/>
            </a:pPr>
            <a:r>
              <a:rPr lang="tr-TR" sz="2200" dirty="0" err="1" smtClean="0"/>
              <a:t>sonuc</a:t>
            </a:r>
            <a:r>
              <a:rPr lang="tr-TR" sz="2200" dirty="0" smtClean="0"/>
              <a:t> = (a + b) * 2;</a:t>
            </a:r>
          </a:p>
          <a:p>
            <a:pPr lvl="1"/>
            <a:r>
              <a:rPr lang="tr-TR" sz="2400" dirty="0"/>
              <a:t>// d değişkeninden 5 çıkarılıp sonuç a ile toplanır ve sonuç yine d değişkenine </a:t>
            </a:r>
            <a:r>
              <a:rPr lang="tr-TR" sz="2400" dirty="0" err="1"/>
              <a:t>akrarılır</a:t>
            </a:r>
            <a:r>
              <a:rPr lang="tr-TR" sz="2400" dirty="0"/>
              <a:t>.</a:t>
            </a:r>
          </a:p>
          <a:p>
            <a:pPr marL="987552" lvl="2" indent="0">
              <a:buNone/>
            </a:pPr>
            <a:r>
              <a:rPr lang="tr-TR" sz="2200" dirty="0"/>
              <a:t>d = (d – 5) + a;</a:t>
            </a:r>
          </a:p>
          <a:p>
            <a:pPr marL="1444752" lvl="3" indent="0">
              <a:buNone/>
            </a:pPr>
            <a:endParaRPr lang="tr-TR" sz="2600" dirty="0"/>
          </a:p>
        </p:txBody>
      </p:sp>
    </p:spTree>
    <p:extLst>
      <p:ext uri="{BB962C8B-B14F-4D97-AF65-F5344CB8AC3E}">
        <p14:creationId xmlns:p14="http://schemas.microsoft.com/office/powerpoint/2010/main" val="425567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Matematik İşlemleri</a:t>
            </a:r>
            <a:endParaRPr lang="tr-T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4204569"/>
              </p:ext>
            </p:extLst>
          </p:nvPr>
        </p:nvGraphicFramePr>
        <p:xfrm>
          <a:off x="1146313" y="1534837"/>
          <a:ext cx="10820400" cy="3134360"/>
        </p:xfrm>
        <a:graphic>
          <a:graphicData uri="http://schemas.openxmlformats.org/drawingml/2006/table">
            <a:tbl>
              <a:tblPr firstRow="1" bandRow="1">
                <a:tableStyleId>{5C22544A-7EE6-4342-B048-85BDC9FD1C3A}</a:tableStyleId>
              </a:tblPr>
              <a:tblGrid>
                <a:gridCol w="1172817">
                  <a:extLst>
                    <a:ext uri="{9D8B030D-6E8A-4147-A177-3AD203B41FA5}">
                      <a16:colId xmlns:a16="http://schemas.microsoft.com/office/drawing/2014/main" xmlns="" val="20000"/>
                    </a:ext>
                  </a:extLst>
                </a:gridCol>
                <a:gridCol w="1258957">
                  <a:extLst>
                    <a:ext uri="{9D8B030D-6E8A-4147-A177-3AD203B41FA5}">
                      <a16:colId xmlns:a16="http://schemas.microsoft.com/office/drawing/2014/main" xmlns="" val="20001"/>
                    </a:ext>
                  </a:extLst>
                </a:gridCol>
                <a:gridCol w="8388626">
                  <a:extLst>
                    <a:ext uri="{9D8B030D-6E8A-4147-A177-3AD203B41FA5}">
                      <a16:colId xmlns:a16="http://schemas.microsoft.com/office/drawing/2014/main" xmlns="" val="20002"/>
                    </a:ext>
                  </a:extLst>
                </a:gridCol>
              </a:tblGrid>
              <a:tr h="370840">
                <a:tc>
                  <a:txBody>
                    <a:bodyPr/>
                    <a:lstStyle/>
                    <a:p>
                      <a:r>
                        <a:rPr lang="tr-TR" dirty="0" smtClean="0"/>
                        <a:t>Operatör</a:t>
                      </a:r>
                      <a:endParaRPr lang="tr-TR" dirty="0"/>
                    </a:p>
                  </a:txBody>
                  <a:tcPr/>
                </a:tc>
                <a:tc>
                  <a:txBody>
                    <a:bodyPr/>
                    <a:lstStyle/>
                    <a:p>
                      <a:r>
                        <a:rPr lang="tr-TR" dirty="0" smtClean="0"/>
                        <a:t>İşlem</a:t>
                      </a:r>
                      <a:endParaRPr lang="tr-TR" dirty="0"/>
                    </a:p>
                  </a:txBody>
                  <a:tcPr/>
                </a:tc>
                <a:tc>
                  <a:txBody>
                    <a:bodyPr/>
                    <a:lstStyle/>
                    <a:p>
                      <a:r>
                        <a:rPr lang="tr-TR" dirty="0" smtClean="0"/>
                        <a:t>Açıklama</a:t>
                      </a:r>
                      <a:endParaRPr lang="tr-TR" dirty="0"/>
                    </a:p>
                  </a:txBody>
                  <a:tcPr/>
                </a:tc>
                <a:extLst>
                  <a:ext uri="{0D108BD9-81ED-4DB2-BD59-A6C34878D82A}">
                    <a16:rowId xmlns:a16="http://schemas.microsoft.com/office/drawing/2014/main" xmlns="" val="10000"/>
                  </a:ext>
                </a:extLst>
              </a:tr>
              <a:tr h="370840">
                <a:tc>
                  <a:txBody>
                    <a:bodyPr/>
                    <a:lstStyle/>
                    <a:p>
                      <a:r>
                        <a:rPr lang="tr-TR" dirty="0" smtClean="0"/>
                        <a:t>+</a:t>
                      </a:r>
                      <a:endParaRPr lang="tr-TR" dirty="0"/>
                    </a:p>
                  </a:txBody>
                  <a:tcPr/>
                </a:tc>
                <a:tc>
                  <a:txBody>
                    <a:bodyPr/>
                    <a:lstStyle/>
                    <a:p>
                      <a:r>
                        <a:rPr lang="tr-TR" dirty="0" smtClean="0"/>
                        <a:t>Toplama</a:t>
                      </a:r>
                      <a:endParaRPr lang="tr-TR" dirty="0"/>
                    </a:p>
                  </a:txBody>
                  <a:tcPr/>
                </a:tc>
                <a:tc>
                  <a:txBody>
                    <a:bodyPr/>
                    <a:lstStyle/>
                    <a:p>
                      <a:r>
                        <a:rPr lang="tr-TR" dirty="0" smtClean="0"/>
                        <a:t>Toplama işlemi</a:t>
                      </a:r>
                      <a:endParaRPr lang="tr-TR" dirty="0"/>
                    </a:p>
                  </a:txBody>
                  <a:tcPr/>
                </a:tc>
                <a:extLst>
                  <a:ext uri="{0D108BD9-81ED-4DB2-BD59-A6C34878D82A}">
                    <a16:rowId xmlns:a16="http://schemas.microsoft.com/office/drawing/2014/main" xmlns="" val="10001"/>
                  </a:ext>
                </a:extLst>
              </a:tr>
              <a:tr h="370840">
                <a:tc>
                  <a:txBody>
                    <a:bodyPr/>
                    <a:lstStyle/>
                    <a:p>
                      <a:r>
                        <a:rPr lang="tr-TR" dirty="0" smtClean="0"/>
                        <a:t>-</a:t>
                      </a:r>
                      <a:endParaRPr lang="tr-TR" dirty="0"/>
                    </a:p>
                  </a:txBody>
                  <a:tcPr/>
                </a:tc>
                <a:tc>
                  <a:txBody>
                    <a:bodyPr/>
                    <a:lstStyle/>
                    <a:p>
                      <a:r>
                        <a:rPr lang="tr-TR" dirty="0" smtClean="0"/>
                        <a:t>Çıkarma</a:t>
                      </a:r>
                      <a:endParaRPr lang="tr-TR" dirty="0"/>
                    </a:p>
                  </a:txBody>
                  <a:tcPr/>
                </a:tc>
                <a:tc>
                  <a:txBody>
                    <a:bodyPr/>
                    <a:lstStyle/>
                    <a:p>
                      <a:r>
                        <a:rPr lang="tr-TR" dirty="0" smtClean="0"/>
                        <a:t>Çıkarma işlemi</a:t>
                      </a:r>
                      <a:endParaRPr lang="tr-TR" dirty="0"/>
                    </a:p>
                  </a:txBody>
                  <a:tcPr/>
                </a:tc>
                <a:extLst>
                  <a:ext uri="{0D108BD9-81ED-4DB2-BD59-A6C34878D82A}">
                    <a16:rowId xmlns:a16="http://schemas.microsoft.com/office/drawing/2014/main" xmlns="" val="10002"/>
                  </a:ext>
                </a:extLst>
              </a:tr>
              <a:tr h="370840">
                <a:tc>
                  <a:txBody>
                    <a:bodyPr/>
                    <a:lstStyle/>
                    <a:p>
                      <a:r>
                        <a:rPr lang="tr-TR" dirty="0" smtClean="0"/>
                        <a:t>*</a:t>
                      </a:r>
                      <a:endParaRPr lang="tr-TR" dirty="0"/>
                    </a:p>
                  </a:txBody>
                  <a:tcPr/>
                </a:tc>
                <a:tc>
                  <a:txBody>
                    <a:bodyPr/>
                    <a:lstStyle/>
                    <a:p>
                      <a:r>
                        <a:rPr lang="tr-TR" dirty="0" smtClean="0"/>
                        <a:t>Çarpma</a:t>
                      </a:r>
                      <a:endParaRPr lang="tr-TR" dirty="0"/>
                    </a:p>
                  </a:txBody>
                  <a:tcPr/>
                </a:tc>
                <a:tc>
                  <a:txBody>
                    <a:bodyPr/>
                    <a:lstStyle/>
                    <a:p>
                      <a:r>
                        <a:rPr lang="tr-TR" dirty="0" smtClean="0"/>
                        <a:t>Çarpma işlemi</a:t>
                      </a:r>
                      <a:endParaRPr lang="tr-TR" dirty="0"/>
                    </a:p>
                  </a:txBody>
                  <a:tcPr/>
                </a:tc>
                <a:extLst>
                  <a:ext uri="{0D108BD9-81ED-4DB2-BD59-A6C34878D82A}">
                    <a16:rowId xmlns:a16="http://schemas.microsoft.com/office/drawing/2014/main" xmlns="" val="10003"/>
                  </a:ext>
                </a:extLst>
              </a:tr>
              <a:tr h="370840">
                <a:tc>
                  <a:txBody>
                    <a:bodyPr/>
                    <a:lstStyle/>
                    <a:p>
                      <a:r>
                        <a:rPr lang="tr-TR" dirty="0" smtClean="0"/>
                        <a:t>/</a:t>
                      </a:r>
                      <a:endParaRPr lang="tr-TR" dirty="0"/>
                    </a:p>
                  </a:txBody>
                  <a:tcPr/>
                </a:tc>
                <a:tc>
                  <a:txBody>
                    <a:bodyPr/>
                    <a:lstStyle/>
                    <a:p>
                      <a:r>
                        <a:rPr lang="tr-TR" dirty="0" smtClean="0"/>
                        <a:t>Bölme</a:t>
                      </a:r>
                      <a:endParaRPr lang="tr-TR" dirty="0"/>
                    </a:p>
                  </a:txBody>
                  <a:tcPr/>
                </a:tc>
                <a:tc>
                  <a:txBody>
                    <a:bodyPr/>
                    <a:lstStyle/>
                    <a:p>
                      <a:r>
                        <a:rPr lang="tr-TR" dirty="0" smtClean="0"/>
                        <a:t>Bölme (sonuç ondalık çıkıyor</a:t>
                      </a:r>
                      <a:r>
                        <a:rPr lang="tr-TR" baseline="0" dirty="0" smtClean="0"/>
                        <a:t> olsa datam sayıya yuvarlanır, ör 5 / 2 işlemi 2 sonucunu verir</a:t>
                      </a:r>
                      <a:endParaRPr lang="tr-TR" dirty="0"/>
                    </a:p>
                  </a:txBody>
                  <a:tcPr/>
                </a:tc>
                <a:extLst>
                  <a:ext uri="{0D108BD9-81ED-4DB2-BD59-A6C34878D82A}">
                    <a16:rowId xmlns:a16="http://schemas.microsoft.com/office/drawing/2014/main" xmlns="" val="10004"/>
                  </a:ext>
                </a:extLst>
              </a:tr>
              <a:tr h="370840">
                <a:tc>
                  <a:txBody>
                    <a:bodyPr/>
                    <a:lstStyle/>
                    <a:p>
                      <a:r>
                        <a:rPr lang="tr-TR" dirty="0" smtClean="0"/>
                        <a:t>%</a:t>
                      </a:r>
                      <a:endParaRPr lang="tr-TR" dirty="0"/>
                    </a:p>
                  </a:txBody>
                  <a:tcPr/>
                </a:tc>
                <a:tc>
                  <a:txBody>
                    <a:bodyPr/>
                    <a:lstStyle/>
                    <a:p>
                      <a:r>
                        <a:rPr lang="tr-TR" dirty="0" smtClean="0"/>
                        <a:t>Kalan</a:t>
                      </a:r>
                      <a:endParaRPr lang="tr-TR" dirty="0"/>
                    </a:p>
                  </a:txBody>
                  <a:tcPr/>
                </a:tc>
                <a:tc>
                  <a:txBody>
                    <a:bodyPr/>
                    <a:lstStyle/>
                    <a:p>
                      <a:r>
                        <a:rPr lang="tr-TR" dirty="0" smtClean="0"/>
                        <a:t>Bölme işleminde kalan</a:t>
                      </a:r>
                      <a:r>
                        <a:rPr lang="tr-TR" baseline="0" dirty="0" smtClean="0"/>
                        <a:t> bulma. </a:t>
                      </a:r>
                      <a:r>
                        <a:rPr lang="tr-TR" baseline="0" dirty="0" err="1" smtClean="0"/>
                        <a:t>Örn</a:t>
                      </a:r>
                      <a:r>
                        <a:rPr lang="tr-TR" baseline="0" dirty="0" smtClean="0"/>
                        <a:t>., 3%3=0, 4%3=1 ve 5%3=2</a:t>
                      </a:r>
                    </a:p>
                  </a:txBody>
                  <a:tcPr/>
                </a:tc>
                <a:extLst>
                  <a:ext uri="{0D108BD9-81ED-4DB2-BD59-A6C34878D82A}">
                    <a16:rowId xmlns:a16="http://schemas.microsoft.com/office/drawing/2014/main" xmlns="" val="10005"/>
                  </a:ext>
                </a:extLst>
              </a:tr>
              <a:tr h="370840">
                <a:tc>
                  <a:txBody>
                    <a:bodyPr/>
                    <a:lstStyle/>
                    <a:p>
                      <a:r>
                        <a:rPr lang="tr-TR" dirty="0" smtClean="0"/>
                        <a:t>=</a:t>
                      </a:r>
                      <a:endParaRPr lang="tr-TR" dirty="0"/>
                    </a:p>
                  </a:txBody>
                  <a:tcPr/>
                </a:tc>
                <a:tc>
                  <a:txBody>
                    <a:bodyPr/>
                    <a:lstStyle/>
                    <a:p>
                      <a:r>
                        <a:rPr lang="tr-TR" dirty="0" smtClean="0"/>
                        <a:t>Atama</a:t>
                      </a:r>
                      <a:endParaRPr lang="tr-TR" dirty="0"/>
                    </a:p>
                  </a:txBody>
                  <a:tcPr/>
                </a:tc>
                <a:tc>
                  <a:txBody>
                    <a:bodyPr/>
                    <a:lstStyle/>
                    <a:p>
                      <a:r>
                        <a:rPr lang="tr-TR" dirty="0" smtClean="0"/>
                        <a:t>Sağ</a:t>
                      </a:r>
                      <a:r>
                        <a:rPr lang="tr-TR" baseline="0" dirty="0" smtClean="0"/>
                        <a:t> tarafındaki değeri sol tarafındaki değişkene atar. Örnek: a=2+3; // a değişkenine 5 değeri atanır.</a:t>
                      </a:r>
                      <a:endParaRPr lang="tr-TR"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82573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600" dirty="0" smtClean="0"/>
              <a:t>4 işlem operatörünün program içeresinde kullanımı</a:t>
            </a:r>
          </a:p>
          <a:p>
            <a:pPr marL="530352" lvl="1" indent="0">
              <a:buNone/>
            </a:pPr>
            <a:r>
              <a:rPr lang="tr-TR" sz="2200" dirty="0"/>
              <a:t>	</a:t>
            </a:r>
            <a:endParaRPr lang="tr-TR" sz="2600" dirty="0"/>
          </a:p>
        </p:txBody>
      </p:sp>
      <p:sp>
        <p:nvSpPr>
          <p:cNvPr id="3" name="TextBox 2"/>
          <p:cNvSpPr txBox="1"/>
          <p:nvPr/>
        </p:nvSpPr>
        <p:spPr>
          <a:xfrm>
            <a:off x="689113" y="1298713"/>
            <a:ext cx="4439478" cy="5863144"/>
          </a:xfrm>
          <a:prstGeom prst="rect">
            <a:avLst/>
          </a:prstGeom>
          <a:noFill/>
        </p:spPr>
        <p:txBody>
          <a:bodyPr wrap="square" rtlCol="0">
            <a:spAutoFit/>
          </a:bodyPr>
          <a:lstStyle/>
          <a:p>
            <a:pPr marL="530352" lvl="1" indent="0">
              <a:buNone/>
            </a:pPr>
            <a:r>
              <a:rPr lang="tr-TR" sz="2500" dirty="0" err="1"/>
              <a:t>void</a:t>
            </a:r>
            <a:r>
              <a:rPr lang="tr-TR" sz="2500" dirty="0"/>
              <a:t> </a:t>
            </a:r>
            <a:r>
              <a:rPr lang="tr-TR" sz="2500" dirty="0" err="1"/>
              <a:t>setup</a:t>
            </a:r>
            <a:r>
              <a:rPr lang="tr-TR" sz="2500" dirty="0"/>
              <a:t>() {</a:t>
            </a:r>
          </a:p>
          <a:p>
            <a:pPr marL="530352" lvl="1" indent="0">
              <a:buNone/>
            </a:pPr>
            <a:r>
              <a:rPr lang="tr-TR" sz="2500" dirty="0"/>
              <a:t>		</a:t>
            </a:r>
            <a:r>
              <a:rPr lang="tr-TR" sz="2500" dirty="0" err="1"/>
              <a:t>Serial.begin</a:t>
            </a:r>
            <a:r>
              <a:rPr lang="tr-TR" sz="2500" dirty="0"/>
              <a:t>(9600);</a:t>
            </a:r>
          </a:p>
          <a:p>
            <a:pPr marL="530352" lvl="1" indent="0">
              <a:buNone/>
            </a:pPr>
            <a:r>
              <a:rPr lang="tr-TR" sz="2500" dirty="0"/>
              <a:t>	}</a:t>
            </a:r>
          </a:p>
          <a:p>
            <a:pPr marL="530352" lvl="1" indent="0">
              <a:buNone/>
            </a:pPr>
            <a:r>
              <a:rPr lang="tr-TR" sz="2500" dirty="0"/>
              <a:t>	</a:t>
            </a:r>
            <a:r>
              <a:rPr lang="tr-TR" sz="2500" dirty="0" err="1"/>
              <a:t>void</a:t>
            </a:r>
            <a:r>
              <a:rPr lang="tr-TR" sz="2500" dirty="0"/>
              <a:t> </a:t>
            </a:r>
            <a:r>
              <a:rPr lang="tr-TR" sz="2500" dirty="0" err="1"/>
              <a:t>loop</a:t>
            </a:r>
            <a:r>
              <a:rPr lang="tr-TR" sz="2500" dirty="0"/>
              <a:t>() {</a:t>
            </a:r>
          </a:p>
          <a:p>
            <a:pPr marL="530352" lvl="1" indent="0">
              <a:buNone/>
            </a:pPr>
            <a:r>
              <a:rPr lang="tr-TR" sz="2500" dirty="0"/>
              <a:t>	</a:t>
            </a:r>
            <a:r>
              <a:rPr lang="tr-TR" sz="2500" dirty="0" err="1"/>
              <a:t>int</a:t>
            </a:r>
            <a:r>
              <a:rPr lang="tr-TR" sz="2500" dirty="0"/>
              <a:t> sayi1;</a:t>
            </a:r>
          </a:p>
          <a:p>
            <a:pPr marL="530352" lvl="1" indent="0">
              <a:buNone/>
            </a:pPr>
            <a:r>
              <a:rPr lang="tr-TR" sz="2500" dirty="0"/>
              <a:t>	</a:t>
            </a:r>
            <a:r>
              <a:rPr lang="tr-TR" sz="2500" dirty="0" err="1"/>
              <a:t>int</a:t>
            </a:r>
            <a:r>
              <a:rPr lang="tr-TR" sz="2500" dirty="0"/>
              <a:t> sayi2;</a:t>
            </a:r>
          </a:p>
          <a:p>
            <a:pPr marL="530352" lvl="1" indent="0">
              <a:buNone/>
            </a:pPr>
            <a:r>
              <a:rPr lang="tr-TR" sz="2500" dirty="0"/>
              <a:t>	</a:t>
            </a:r>
            <a:r>
              <a:rPr lang="tr-TR" sz="2500" dirty="0" err="1"/>
              <a:t>int</a:t>
            </a:r>
            <a:r>
              <a:rPr lang="tr-TR" sz="2500" dirty="0"/>
              <a:t> </a:t>
            </a:r>
            <a:r>
              <a:rPr lang="tr-TR" sz="2500" dirty="0" err="1"/>
              <a:t>toplamaSonuc</a:t>
            </a:r>
            <a:r>
              <a:rPr lang="tr-TR" sz="2500" dirty="0"/>
              <a:t>;</a:t>
            </a:r>
          </a:p>
          <a:p>
            <a:pPr marL="530352" lvl="1" indent="0">
              <a:buNone/>
            </a:pPr>
            <a:r>
              <a:rPr lang="tr-TR" sz="2500" dirty="0"/>
              <a:t>	</a:t>
            </a:r>
            <a:r>
              <a:rPr lang="tr-TR" sz="2500" dirty="0" err="1"/>
              <a:t>int</a:t>
            </a:r>
            <a:r>
              <a:rPr lang="tr-TR" sz="2500" dirty="0"/>
              <a:t> </a:t>
            </a:r>
            <a:r>
              <a:rPr lang="tr-TR" sz="2500" dirty="0" err="1"/>
              <a:t>cikarmaSonuc</a:t>
            </a:r>
            <a:r>
              <a:rPr lang="tr-TR" sz="2500" dirty="0"/>
              <a:t>;</a:t>
            </a:r>
          </a:p>
          <a:p>
            <a:pPr marL="530352" lvl="1" indent="0">
              <a:buNone/>
            </a:pPr>
            <a:r>
              <a:rPr lang="tr-TR" sz="2500" dirty="0"/>
              <a:t>	</a:t>
            </a:r>
            <a:r>
              <a:rPr lang="tr-TR" sz="2500" dirty="0" err="1"/>
              <a:t>int</a:t>
            </a:r>
            <a:r>
              <a:rPr lang="tr-TR" sz="2500" dirty="0"/>
              <a:t> </a:t>
            </a:r>
            <a:r>
              <a:rPr lang="tr-TR" sz="2500" dirty="0" err="1"/>
              <a:t>carpmaSonuc</a:t>
            </a:r>
            <a:r>
              <a:rPr lang="tr-TR" sz="2500" dirty="0"/>
              <a:t>;</a:t>
            </a:r>
          </a:p>
          <a:p>
            <a:pPr marL="530352" lvl="1" indent="0">
              <a:buNone/>
            </a:pPr>
            <a:r>
              <a:rPr lang="tr-TR" sz="2500" dirty="0"/>
              <a:t>	</a:t>
            </a:r>
            <a:r>
              <a:rPr lang="tr-TR" sz="2500" dirty="0" err="1"/>
              <a:t>int</a:t>
            </a:r>
            <a:r>
              <a:rPr lang="tr-TR" sz="2500" dirty="0"/>
              <a:t> </a:t>
            </a:r>
            <a:r>
              <a:rPr lang="tr-TR" sz="2500" dirty="0" err="1"/>
              <a:t>bolmeSonuc</a:t>
            </a:r>
            <a:r>
              <a:rPr lang="tr-TR" sz="2500" dirty="0"/>
              <a:t>;</a:t>
            </a:r>
          </a:p>
          <a:p>
            <a:pPr marL="530352" lvl="1" indent="0">
              <a:buNone/>
            </a:pPr>
            <a:r>
              <a:rPr lang="tr-TR" sz="2500" dirty="0"/>
              <a:t>	</a:t>
            </a:r>
          </a:p>
          <a:p>
            <a:pPr marL="530352" lvl="1" indent="0">
              <a:buNone/>
            </a:pPr>
            <a:r>
              <a:rPr lang="tr-TR" sz="2500" dirty="0"/>
              <a:t>	sayi1=12;</a:t>
            </a:r>
          </a:p>
          <a:p>
            <a:pPr marL="530352" lvl="1" indent="0">
              <a:buNone/>
            </a:pPr>
            <a:r>
              <a:rPr lang="tr-TR" sz="2500" dirty="0"/>
              <a:t>	sayi2=6;</a:t>
            </a:r>
          </a:p>
          <a:p>
            <a:endParaRPr lang="tr-TR" sz="2500" dirty="0"/>
          </a:p>
        </p:txBody>
      </p:sp>
      <p:sp>
        <p:nvSpPr>
          <p:cNvPr id="4" name="TextBox 3"/>
          <p:cNvSpPr txBox="1"/>
          <p:nvPr/>
        </p:nvSpPr>
        <p:spPr>
          <a:xfrm>
            <a:off x="5128590" y="1298713"/>
            <a:ext cx="5353879" cy="5093702"/>
          </a:xfrm>
          <a:prstGeom prst="rect">
            <a:avLst/>
          </a:prstGeom>
          <a:noFill/>
        </p:spPr>
        <p:txBody>
          <a:bodyPr wrap="square" rtlCol="0">
            <a:spAutoFit/>
          </a:bodyPr>
          <a:lstStyle/>
          <a:p>
            <a:r>
              <a:rPr lang="tr-TR" sz="2500" dirty="0" err="1" smtClean="0"/>
              <a:t>toplamaSonuc</a:t>
            </a:r>
            <a:r>
              <a:rPr lang="tr-TR" sz="2500" dirty="0"/>
              <a:t> </a:t>
            </a:r>
            <a:r>
              <a:rPr lang="tr-TR" sz="2500" dirty="0" smtClean="0"/>
              <a:t>= sayi1 + sayi2;</a:t>
            </a:r>
          </a:p>
          <a:p>
            <a:r>
              <a:rPr lang="tr-TR" sz="2500" dirty="0" err="1" smtClean="0"/>
              <a:t>cikarmaSonuc</a:t>
            </a:r>
            <a:r>
              <a:rPr lang="tr-TR" sz="2500" dirty="0" smtClean="0"/>
              <a:t> = sayi1 – sayi2;</a:t>
            </a:r>
          </a:p>
          <a:p>
            <a:r>
              <a:rPr lang="tr-TR" sz="2500" dirty="0" err="1" smtClean="0"/>
              <a:t>carpmaSonuc</a:t>
            </a:r>
            <a:r>
              <a:rPr lang="tr-TR" sz="2500" dirty="0" smtClean="0"/>
              <a:t> = sayi1 * sayi2;</a:t>
            </a:r>
          </a:p>
          <a:p>
            <a:r>
              <a:rPr lang="tr-TR" sz="2500" dirty="0" err="1" smtClean="0"/>
              <a:t>bolmeSonuc</a:t>
            </a:r>
            <a:r>
              <a:rPr lang="tr-TR" sz="2500" dirty="0" smtClean="0"/>
              <a:t> = sayi1 / sayi2;</a:t>
            </a:r>
          </a:p>
          <a:p>
            <a:r>
              <a:rPr lang="tr-TR" sz="2500" dirty="0" err="1" smtClean="0"/>
              <a:t>Serial.print</a:t>
            </a:r>
            <a:r>
              <a:rPr lang="tr-TR" sz="2500" dirty="0" smtClean="0"/>
              <a:t>("Toplama sonucu:");</a:t>
            </a:r>
          </a:p>
          <a:p>
            <a:r>
              <a:rPr lang="tr-TR" sz="2500" dirty="0" err="1" smtClean="0"/>
              <a:t>Serial.println</a:t>
            </a:r>
            <a:r>
              <a:rPr lang="tr-TR" sz="2500" dirty="0" smtClean="0"/>
              <a:t>(</a:t>
            </a:r>
            <a:r>
              <a:rPr lang="tr-TR" sz="2500" dirty="0" err="1" smtClean="0"/>
              <a:t>toplamaSonuc</a:t>
            </a:r>
            <a:r>
              <a:rPr lang="tr-TR" sz="2500" dirty="0" smtClean="0"/>
              <a:t>);</a:t>
            </a:r>
          </a:p>
          <a:p>
            <a:r>
              <a:rPr lang="tr-TR" sz="2500" dirty="0" err="1" smtClean="0"/>
              <a:t>Serial.print</a:t>
            </a:r>
            <a:r>
              <a:rPr lang="tr-TR" sz="2500" dirty="0" smtClean="0"/>
              <a:t>("Çıkarma sonucu:");</a:t>
            </a:r>
          </a:p>
          <a:p>
            <a:r>
              <a:rPr lang="tr-TR" sz="2500" dirty="0" err="1" smtClean="0"/>
              <a:t>Serial.println</a:t>
            </a:r>
            <a:r>
              <a:rPr lang="tr-TR" sz="2500" dirty="0" smtClean="0"/>
              <a:t>(</a:t>
            </a:r>
            <a:r>
              <a:rPr lang="tr-TR" sz="2500" dirty="0" err="1" smtClean="0"/>
              <a:t>cikarmaSonuc</a:t>
            </a:r>
            <a:r>
              <a:rPr lang="tr-TR" sz="2500" dirty="0" smtClean="0"/>
              <a:t>);</a:t>
            </a:r>
          </a:p>
          <a:p>
            <a:r>
              <a:rPr lang="tr-TR" sz="2500" dirty="0" err="1" smtClean="0"/>
              <a:t>Serial.print</a:t>
            </a:r>
            <a:r>
              <a:rPr lang="tr-TR" sz="2500" dirty="0" smtClean="0"/>
              <a:t>("Çarpma sonucu:");</a:t>
            </a:r>
          </a:p>
          <a:p>
            <a:r>
              <a:rPr lang="tr-TR" sz="2500" dirty="0" err="1" smtClean="0"/>
              <a:t>Serial.println</a:t>
            </a:r>
            <a:r>
              <a:rPr lang="tr-TR" sz="2500" dirty="0" smtClean="0"/>
              <a:t>(</a:t>
            </a:r>
            <a:r>
              <a:rPr lang="tr-TR" sz="2500" dirty="0" err="1" smtClean="0"/>
              <a:t>carpmaSonuc</a:t>
            </a:r>
            <a:r>
              <a:rPr lang="tr-TR" sz="2500" dirty="0" smtClean="0"/>
              <a:t>);</a:t>
            </a:r>
          </a:p>
          <a:p>
            <a:r>
              <a:rPr lang="tr-TR" sz="2500" dirty="0" err="1" smtClean="0"/>
              <a:t>Serial.print</a:t>
            </a:r>
            <a:r>
              <a:rPr lang="tr-TR" sz="2500" dirty="0" smtClean="0"/>
              <a:t>("Bölme sonucu:");</a:t>
            </a:r>
          </a:p>
          <a:p>
            <a:r>
              <a:rPr lang="tr-TR" sz="2500" dirty="0" err="1" smtClean="0"/>
              <a:t>Serial.println</a:t>
            </a:r>
            <a:r>
              <a:rPr lang="tr-TR" sz="2500" dirty="0" smtClean="0"/>
              <a:t>(</a:t>
            </a:r>
            <a:r>
              <a:rPr lang="tr-TR" sz="2500" dirty="0" err="1" smtClean="0"/>
              <a:t>bolmeSonuc</a:t>
            </a:r>
            <a:r>
              <a:rPr lang="tr-TR" sz="2500" dirty="0" smtClean="0"/>
              <a:t>);</a:t>
            </a:r>
          </a:p>
          <a:p>
            <a:r>
              <a:rPr lang="tr-TR" sz="2500" dirty="0"/>
              <a:t>}</a:t>
            </a:r>
          </a:p>
        </p:txBody>
      </p:sp>
    </p:spTree>
    <p:extLst>
      <p:ext uri="{BB962C8B-B14F-4D97-AF65-F5344CB8AC3E}">
        <p14:creationId xmlns:p14="http://schemas.microsoft.com/office/powerpoint/2010/main" val="117970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rmAutofit fontScale="925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50000"/>
              </a:lnSpc>
            </a:pPr>
            <a:r>
              <a:rPr lang="tr-TR" sz="3600" dirty="0" smtClean="0"/>
              <a:t>Bölme işleminde dikkat edilmesi gereken önemli konulardan bir tanesi tam sayılarla bölme yapıldığında sonuç ondalık çıksa dahi tam sayıya dönüştürülür. Bu dönüşüm ondalık kısmın atılması şeklinde olur. Eğer sonuç tam olarak elde edilmek istenirse sonuç değişkeni ve bölme işleminde değişkenlerden en az birisi ondalık (</a:t>
            </a:r>
            <a:r>
              <a:rPr lang="tr-TR" sz="3600" dirty="0" err="1" smtClean="0"/>
              <a:t>float</a:t>
            </a:r>
            <a:r>
              <a:rPr lang="tr-TR" sz="3600" dirty="0" smtClean="0"/>
              <a:t>) cinsinden olmalıdır.</a:t>
            </a:r>
          </a:p>
          <a:p>
            <a:pPr marL="530352" lvl="1" indent="0">
              <a:lnSpc>
                <a:spcPct val="150000"/>
              </a:lnSpc>
              <a:buNone/>
            </a:pPr>
            <a:r>
              <a:rPr lang="tr-TR" sz="2200" dirty="0"/>
              <a:t>	</a:t>
            </a:r>
            <a:endParaRPr lang="tr-TR" sz="2600" dirty="0"/>
          </a:p>
        </p:txBody>
      </p:sp>
    </p:spTree>
    <p:extLst>
      <p:ext uri="{BB962C8B-B14F-4D97-AF65-F5344CB8AC3E}">
        <p14:creationId xmlns:p14="http://schemas.microsoft.com/office/powerpoint/2010/main" val="136936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50000"/>
              </a:lnSpc>
            </a:pPr>
            <a:r>
              <a:rPr lang="tr-TR" sz="3600" dirty="0" smtClean="0"/>
              <a:t>Matematik işlemleri kısaltılmış şekilde de yazılabilmektedir.</a:t>
            </a:r>
          </a:p>
          <a:p>
            <a:pPr lvl="1">
              <a:lnSpc>
                <a:spcPct val="150000"/>
              </a:lnSpc>
            </a:pPr>
            <a:r>
              <a:rPr lang="tr-TR" sz="3600" dirty="0" smtClean="0"/>
              <a:t>Örnek: </a:t>
            </a:r>
          </a:p>
          <a:p>
            <a:pPr lvl="2">
              <a:lnSpc>
                <a:spcPct val="150000"/>
              </a:lnSpc>
            </a:pPr>
            <a:r>
              <a:rPr lang="tr-TR" sz="3400" dirty="0"/>
              <a:t>a</a:t>
            </a:r>
            <a:r>
              <a:rPr lang="tr-TR" sz="3400" dirty="0" smtClean="0"/>
              <a:t> = a + 1 » a++</a:t>
            </a:r>
          </a:p>
          <a:p>
            <a:pPr lvl="2">
              <a:lnSpc>
                <a:spcPct val="150000"/>
              </a:lnSpc>
            </a:pPr>
            <a:r>
              <a:rPr lang="tr-TR" sz="3400" dirty="0"/>
              <a:t>a</a:t>
            </a:r>
            <a:r>
              <a:rPr lang="tr-TR" sz="3400" dirty="0" smtClean="0"/>
              <a:t> = a – 1 » a--</a:t>
            </a:r>
          </a:p>
          <a:p>
            <a:pPr marL="530352" lvl="1" indent="0">
              <a:lnSpc>
                <a:spcPct val="150000"/>
              </a:lnSpc>
              <a:buNone/>
            </a:pPr>
            <a:r>
              <a:rPr lang="tr-TR" sz="2200" dirty="0"/>
              <a:t>	</a:t>
            </a:r>
            <a:endParaRPr lang="tr-TR" sz="2600" dirty="0"/>
          </a:p>
        </p:txBody>
      </p:sp>
    </p:spTree>
    <p:extLst>
      <p:ext uri="{BB962C8B-B14F-4D97-AF65-F5344CB8AC3E}">
        <p14:creationId xmlns:p14="http://schemas.microsoft.com/office/powerpoint/2010/main" val="211649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199" y="98610"/>
            <a:ext cx="10707757" cy="6678707"/>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50000"/>
              </a:lnSpc>
            </a:pPr>
            <a:r>
              <a:rPr lang="tr-TR" sz="3600" dirty="0" smtClean="0"/>
              <a:t>Diğer matematik işlemleri de kısa biçimde yazılabilir.</a:t>
            </a:r>
          </a:p>
          <a:p>
            <a:pPr lvl="1">
              <a:lnSpc>
                <a:spcPct val="150000"/>
              </a:lnSpc>
            </a:pPr>
            <a:r>
              <a:rPr lang="tr-TR" sz="3600" dirty="0" smtClean="0"/>
              <a:t>Örnek:</a:t>
            </a:r>
          </a:p>
          <a:p>
            <a:pPr lvl="2">
              <a:lnSpc>
                <a:spcPct val="150000"/>
              </a:lnSpc>
            </a:pPr>
            <a:r>
              <a:rPr lang="tr-TR" sz="3200" dirty="0" smtClean="0"/>
              <a:t>a = a + 2 	» a +=2</a:t>
            </a:r>
          </a:p>
          <a:p>
            <a:pPr lvl="2">
              <a:lnSpc>
                <a:spcPct val="150000"/>
              </a:lnSpc>
            </a:pPr>
            <a:r>
              <a:rPr lang="tr-TR" sz="3200" dirty="0" smtClean="0"/>
              <a:t>a = a – 3 	» a -=3</a:t>
            </a:r>
          </a:p>
          <a:p>
            <a:pPr lvl="2">
              <a:lnSpc>
                <a:spcPct val="150000"/>
              </a:lnSpc>
            </a:pPr>
            <a:r>
              <a:rPr lang="tr-TR" sz="3200" dirty="0" smtClean="0"/>
              <a:t>a = a * 4 	» a *=4</a:t>
            </a:r>
          </a:p>
          <a:p>
            <a:pPr lvl="2">
              <a:lnSpc>
                <a:spcPct val="150000"/>
              </a:lnSpc>
            </a:pPr>
            <a:r>
              <a:rPr lang="tr-TR" sz="3200" dirty="0" smtClean="0"/>
              <a:t>a = a / 5 	» a /=5</a:t>
            </a:r>
          </a:p>
          <a:p>
            <a:pPr lvl="2">
              <a:lnSpc>
                <a:spcPct val="150000"/>
              </a:lnSpc>
            </a:pPr>
            <a:r>
              <a:rPr lang="tr-TR" sz="3200" dirty="0" smtClean="0"/>
              <a:t>A = a % 10 	» a %=10</a:t>
            </a:r>
          </a:p>
          <a:p>
            <a:pPr lvl="2">
              <a:lnSpc>
                <a:spcPct val="150000"/>
              </a:lnSpc>
            </a:pPr>
            <a:endParaRPr lang="tr-TR" sz="3200" dirty="0" smtClean="0"/>
          </a:p>
          <a:p>
            <a:pPr marL="530352" lvl="1" indent="0">
              <a:lnSpc>
                <a:spcPct val="150000"/>
              </a:lnSpc>
              <a:buNone/>
            </a:pPr>
            <a:r>
              <a:rPr lang="tr-TR" sz="2400" dirty="0"/>
              <a:t>	</a:t>
            </a:r>
            <a:endParaRPr lang="tr-TR" sz="2800" dirty="0"/>
          </a:p>
        </p:txBody>
      </p:sp>
    </p:spTree>
    <p:extLst>
      <p:ext uri="{BB962C8B-B14F-4D97-AF65-F5344CB8AC3E}">
        <p14:creationId xmlns:p14="http://schemas.microsoft.com/office/powerpoint/2010/main" val="281690044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1E48DA62AC0E448C956EB14F38CE2B" ma:contentTypeVersion="" ma:contentTypeDescription="Create a new document." ma:contentTypeScope="" ma:versionID="14a9abc1860c1877134030c7048ee5a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42E0C5A-8CE3-4B60-9B04-00AFE7A7A311}"/>
</file>

<file path=customXml/itemProps2.xml><?xml version="1.0" encoding="utf-8"?>
<ds:datastoreItem xmlns:ds="http://schemas.openxmlformats.org/officeDocument/2006/customXml" ds:itemID="{99B16B53-E384-4A90-84F8-2E3DE3000474}"/>
</file>

<file path=customXml/itemProps3.xml><?xml version="1.0" encoding="utf-8"?>
<ds:datastoreItem xmlns:ds="http://schemas.openxmlformats.org/officeDocument/2006/customXml" ds:itemID="{12D70524-FA30-4B84-A437-AA715D4281DB}"/>
</file>

<file path=docProps/app.xml><?xml version="1.0" encoding="utf-8"?>
<Properties xmlns="http://schemas.openxmlformats.org/officeDocument/2006/extended-properties" xmlns:vt="http://schemas.openxmlformats.org/officeDocument/2006/docPropsVTypes">
  <Template>TM10001105[[fn=Crop]]</Template>
  <TotalTime>1935</TotalTime>
  <Words>1690</Words>
  <Application>Microsoft Office PowerPoint</Application>
  <PresentationFormat>Widescreen</PresentationFormat>
  <Paragraphs>451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Cambria Math</vt:lpstr>
      <vt:lpstr>Franklin Gothic Book</vt:lpstr>
      <vt:lpstr>Times New Roman</vt:lpstr>
      <vt:lpstr>Wingdings</vt:lpstr>
      <vt:lpstr>Crop</vt:lpstr>
      <vt:lpstr>EETE233 Mikrodenetleyiciler ArduIno ile Programlama</vt:lpstr>
      <vt:lpstr>Dersin Amacı</vt:lpstr>
      <vt:lpstr>Matematik İşlem Operatörleri</vt:lpstr>
      <vt:lpstr>PowerPoint Presentation</vt:lpstr>
      <vt:lpstr>Temel Matematik İşlemleri</vt:lpstr>
      <vt:lpstr>PowerPoint Presentation</vt:lpstr>
      <vt:lpstr>PowerPoint Presentation</vt:lpstr>
      <vt:lpstr>PowerPoint Presentation</vt:lpstr>
      <vt:lpstr>PowerPoint Presentation</vt:lpstr>
      <vt:lpstr>Matematik Fonksiyonları</vt:lpstr>
      <vt:lpstr>PowerPoint Presentation</vt:lpstr>
      <vt:lpstr>PowerPoint Presentation</vt:lpstr>
      <vt:lpstr>PowerPoint Presentation</vt:lpstr>
      <vt:lpstr>Mutlak Değer Bulma</vt:lpstr>
      <vt:lpstr>Trigonometrik Fonksiyonlar</vt:lpstr>
      <vt:lpstr>Matematik ifadelerinin Arduino diline çevrilmesi</vt:lpstr>
      <vt:lpstr>Verilen iki sayıdan en küçüğünü veren fonksiyon</vt:lpstr>
      <vt:lpstr>Verilen iki sayıdan en büyüğünü veren fonksiyon</vt:lpstr>
      <vt:lpstr>Verilen girişi belirli değerler arasında sınırlayan fonksiyon</vt:lpstr>
      <vt:lpstr>Ondalık sayıların tam sayıya yuvarlanması</vt:lpstr>
      <vt:lpstr>BIT/BAYT İşlemleri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EETE233 Mikrodenetleyiciler Arduino ile Programlama</dc:title>
  <dc:creator>Ali Ozcanli</dc:creator>
  <cp:lastModifiedBy>user</cp:lastModifiedBy>
  <cp:revision>93</cp:revision>
  <dcterms:created xsi:type="dcterms:W3CDTF">2016-04-28T10:38:15Z</dcterms:created>
  <dcterms:modified xsi:type="dcterms:W3CDTF">2016-11-05T08:54:30Z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0x010100F41E48DA62AC0E448C956EB14F38CE2B</vt:lpwstr>
  </property>
</Properties>
</file>