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9.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8.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49.xml" ContentType="application/vnd.openxmlformats-officedocument.presentationml.slide+xml"/>
  <Override PartName="/ppt/slides/slide4.xml" ContentType="application/vnd.openxmlformats-officedocument.presentationml.slide+xml"/>
  <Override PartName="/ppt/slides/slide47.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8.xml" ContentType="application/vnd.openxmlformats-officedocument.presentationml.slide+xml"/>
  <Override PartName="/ppt/slides/slide44.xml" ContentType="application/vnd.openxmlformats-officedocument.presentationml.slide+xml"/>
  <Override PartName="/ppt/slides/slide46.xml" ContentType="application/vnd.openxmlformats-officedocument.presentationml.slide+xml"/>
  <Override PartName="/ppt/slides/slide43.xml" ContentType="application/vnd.openxmlformats-officedocument.presentationml.slide+xml"/>
  <Override PartName="/ppt/slides/slide45.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snapToGrid="0">
      <p:cViewPr varScale="1">
        <p:scale>
          <a:sx n="101" d="100"/>
          <a:sy n="101" d="100"/>
        </p:scale>
        <p:origin x="126" y="2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ustomXml" Target="../customXml/item2.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ustomXml" Target="../customXml/item3.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1FBDF3C5-FAF5-498E-B3E2-11BBD8A7671F}" type="datetimeFigureOut">
              <a:rPr lang="tr-TR" smtClean="0"/>
              <a:t>8.08.2017</a:t>
            </a:fld>
            <a:endParaRPr lang="tr-T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FCFCE2F7-6ECD-44AD-9FF0-4D08E871E672}" type="slidenum">
              <a:rPr lang="tr-TR" smtClean="0"/>
              <a:t>‹#›</a:t>
            </a:fld>
            <a:endParaRPr lang="tr-TR"/>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55063900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BDF3C5-FAF5-498E-B3E2-11BBD8A7671F}" type="datetimeFigureOut">
              <a:rPr lang="tr-TR" smtClean="0"/>
              <a:t>8.08.2017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CFCE2F7-6ECD-44AD-9FF0-4D08E871E672}" type="slidenum">
              <a:rPr lang="tr-TR" smtClean="0"/>
              <a:t>‹#›</a:t>
            </a:fld>
            <a:endParaRPr lang="tr-TR"/>
          </a:p>
        </p:txBody>
      </p:sp>
    </p:spTree>
    <p:extLst>
      <p:ext uri="{BB962C8B-B14F-4D97-AF65-F5344CB8AC3E}">
        <p14:creationId xmlns:p14="http://schemas.microsoft.com/office/powerpoint/2010/main" val="1915777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BDF3C5-FAF5-498E-B3E2-11BBD8A7671F}" type="datetimeFigureOut">
              <a:rPr lang="tr-TR" smtClean="0"/>
              <a:t>8.08.2017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CFCE2F7-6ECD-44AD-9FF0-4D08E871E672}" type="slidenum">
              <a:rPr lang="tr-TR" smtClean="0"/>
              <a:t>‹#›</a:t>
            </a:fld>
            <a:endParaRPr lang="tr-TR"/>
          </a:p>
        </p:txBody>
      </p:sp>
    </p:spTree>
    <p:extLst>
      <p:ext uri="{BB962C8B-B14F-4D97-AF65-F5344CB8AC3E}">
        <p14:creationId xmlns:p14="http://schemas.microsoft.com/office/powerpoint/2010/main" val="1684520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BDF3C5-FAF5-498E-B3E2-11BBD8A7671F}" type="datetimeFigureOut">
              <a:rPr lang="tr-TR" smtClean="0"/>
              <a:t>8.08.2017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CFCE2F7-6ECD-44AD-9FF0-4D08E871E672}" type="slidenum">
              <a:rPr lang="tr-TR" smtClean="0"/>
              <a:t>‹#›</a:t>
            </a:fld>
            <a:endParaRPr lang="tr-TR"/>
          </a:p>
        </p:txBody>
      </p:sp>
    </p:spTree>
    <p:extLst>
      <p:ext uri="{BB962C8B-B14F-4D97-AF65-F5344CB8AC3E}">
        <p14:creationId xmlns:p14="http://schemas.microsoft.com/office/powerpoint/2010/main" val="1217207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1FBDF3C5-FAF5-498E-B3E2-11BBD8A7671F}" type="datetimeFigureOut">
              <a:rPr lang="tr-TR" smtClean="0"/>
              <a:t>8.08.2017</a:t>
            </a:fld>
            <a:endParaRPr lang="tr-T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tr-T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FCFCE2F7-6ECD-44AD-9FF0-4D08E871E672}" type="slidenum">
              <a:rPr lang="tr-TR" smtClean="0"/>
              <a:t>‹#›</a:t>
            </a:fld>
            <a:endParaRPr lang="tr-T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11919679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FBDF3C5-FAF5-498E-B3E2-11BBD8A7671F}" type="datetimeFigureOut">
              <a:rPr lang="tr-TR" smtClean="0"/>
              <a:t>8.08.2017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CFCE2F7-6ECD-44AD-9FF0-4D08E871E672}" type="slidenum">
              <a:rPr lang="tr-TR" smtClean="0"/>
              <a:t>‹#›</a:t>
            </a:fld>
            <a:endParaRPr lang="tr-TR"/>
          </a:p>
        </p:txBody>
      </p:sp>
    </p:spTree>
    <p:extLst>
      <p:ext uri="{BB962C8B-B14F-4D97-AF65-F5344CB8AC3E}">
        <p14:creationId xmlns:p14="http://schemas.microsoft.com/office/powerpoint/2010/main" val="398448459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FBDF3C5-FAF5-498E-B3E2-11BBD8A7671F}" type="datetimeFigureOut">
              <a:rPr lang="tr-TR" smtClean="0"/>
              <a:t>8.08.2017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CFCE2F7-6ECD-44AD-9FF0-4D08E871E672}" type="slidenum">
              <a:rPr lang="tr-TR" smtClean="0"/>
              <a:t>‹#›</a:t>
            </a:fld>
            <a:endParaRPr lang="tr-TR"/>
          </a:p>
        </p:txBody>
      </p:sp>
    </p:spTree>
    <p:extLst>
      <p:ext uri="{BB962C8B-B14F-4D97-AF65-F5344CB8AC3E}">
        <p14:creationId xmlns:p14="http://schemas.microsoft.com/office/powerpoint/2010/main" val="933145025"/>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FBDF3C5-FAF5-498E-B3E2-11BBD8A7671F}" type="datetimeFigureOut">
              <a:rPr lang="tr-TR" smtClean="0"/>
              <a:t>8.08.2017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CFCE2F7-6ECD-44AD-9FF0-4D08E871E672}" type="slidenum">
              <a:rPr lang="tr-TR" smtClean="0"/>
              <a:t>‹#›</a:t>
            </a:fld>
            <a:endParaRPr lang="tr-TR"/>
          </a:p>
        </p:txBody>
      </p:sp>
    </p:spTree>
    <p:extLst>
      <p:ext uri="{BB962C8B-B14F-4D97-AF65-F5344CB8AC3E}">
        <p14:creationId xmlns:p14="http://schemas.microsoft.com/office/powerpoint/2010/main" val="244766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BDF3C5-FAF5-498E-B3E2-11BBD8A7671F}" type="datetimeFigureOut">
              <a:rPr lang="tr-TR" smtClean="0"/>
              <a:t>8.08.2017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CFCE2F7-6ECD-44AD-9FF0-4D08E871E672}" type="slidenum">
              <a:rPr lang="tr-TR" smtClean="0"/>
              <a:t>‹#›</a:t>
            </a:fld>
            <a:endParaRPr lang="tr-TR"/>
          </a:p>
        </p:txBody>
      </p:sp>
    </p:spTree>
    <p:extLst>
      <p:ext uri="{BB962C8B-B14F-4D97-AF65-F5344CB8AC3E}">
        <p14:creationId xmlns:p14="http://schemas.microsoft.com/office/powerpoint/2010/main" val="1714346256"/>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1FBDF3C5-FAF5-498E-B3E2-11BBD8A7671F}" type="datetimeFigureOut">
              <a:rPr lang="tr-TR" smtClean="0"/>
              <a:t>8.08.2017</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tr-T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FCFCE2F7-6ECD-44AD-9FF0-4D08E871E672}"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7664222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1FBDF3C5-FAF5-498E-B3E2-11BBD8A7671F}" type="datetimeFigureOut">
              <a:rPr lang="tr-TR" smtClean="0"/>
              <a:t>8.08.2017</a:t>
            </a:fld>
            <a:endParaRPr lang="tr-T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FCFCE2F7-6ECD-44AD-9FF0-4D08E871E672}" type="slidenum">
              <a:rPr lang="tr-TR" smtClean="0"/>
              <a:t>‹#›</a:t>
            </a:fld>
            <a:endParaRPr lang="tr-T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33155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1FBDF3C5-FAF5-498E-B3E2-11BBD8A7671F}" type="datetimeFigureOut">
              <a:rPr lang="tr-TR" smtClean="0"/>
              <a:t>8.08.2017</a:t>
            </a:fld>
            <a:endParaRPr lang="tr-T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tr-T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FCFCE2F7-6ECD-44AD-9FF0-4D08E871E672}" type="slidenum">
              <a:rPr lang="tr-TR" smtClean="0"/>
              <a:t>‹#›</a:t>
            </a:fld>
            <a:endParaRPr lang="tr-T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72574946"/>
      </p:ext>
    </p:extLst>
  </p:cSld>
  <p:clrMap bg1="lt1" tx1="dk1" bg2="lt2" tx2="dk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 id="2147483867" r:id="rId6"/>
    <p:sldLayoutId id="2147483868" r:id="rId7"/>
    <p:sldLayoutId id="2147483869" r:id="rId8"/>
    <p:sldLayoutId id="2147483870" r:id="rId9"/>
    <p:sldLayoutId id="2147483871" r:id="rId10"/>
    <p:sldLayoutId id="2147483872"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2096514"/>
            <a:ext cx="10058400" cy="1725347"/>
          </a:xfrm>
        </p:spPr>
        <p:txBody>
          <a:bodyPr>
            <a:normAutofit/>
          </a:bodyPr>
          <a:lstStyle/>
          <a:p>
            <a:pPr algn="ctr"/>
            <a:r>
              <a:rPr lang="tr-TR" sz="4500" dirty="0" smtClean="0"/>
              <a:t>EETE233 </a:t>
            </a:r>
            <a:r>
              <a:rPr lang="tr-TR" sz="4500" dirty="0" err="1" smtClean="0"/>
              <a:t>Mikrodenetleyiciler</a:t>
            </a:r>
            <a:r>
              <a:rPr lang="tr-TR" sz="4500" dirty="0" smtClean="0"/>
              <a:t/>
            </a:r>
            <a:br>
              <a:rPr lang="tr-TR" sz="4500" dirty="0" smtClean="0"/>
            </a:br>
            <a:r>
              <a:rPr lang="tr-TR" sz="4500" dirty="0" err="1" smtClean="0"/>
              <a:t>ArduIno</a:t>
            </a:r>
            <a:r>
              <a:rPr lang="tr-TR" sz="4500" dirty="0" smtClean="0"/>
              <a:t> ile Programlama</a:t>
            </a:r>
            <a:endParaRPr lang="tr-TR" sz="4500" dirty="0"/>
          </a:p>
        </p:txBody>
      </p:sp>
      <p:sp>
        <p:nvSpPr>
          <p:cNvPr id="3" name="Subtitle 2"/>
          <p:cNvSpPr>
            <a:spLocks noGrp="1"/>
          </p:cNvSpPr>
          <p:nvPr>
            <p:ph type="subTitle" idx="1"/>
          </p:nvPr>
        </p:nvSpPr>
        <p:spPr>
          <a:xfrm>
            <a:off x="1364974" y="4163531"/>
            <a:ext cx="9144000" cy="1655762"/>
          </a:xfrm>
        </p:spPr>
        <p:txBody>
          <a:bodyPr>
            <a:normAutofit/>
          </a:bodyPr>
          <a:lstStyle/>
          <a:p>
            <a:pPr algn="ctr"/>
            <a:r>
              <a:rPr lang="tr-TR" sz="3500" dirty="0" smtClean="0"/>
              <a:t>Konu : 5</a:t>
            </a:r>
          </a:p>
          <a:p>
            <a:pPr algn="ctr"/>
            <a:r>
              <a:rPr lang="tr-TR" sz="3500" dirty="0" smtClean="0"/>
              <a:t>Kontrol Yapıları ve Fonksiyonlar</a:t>
            </a:r>
            <a:endParaRPr lang="tr-TR" sz="3500" dirty="0"/>
          </a:p>
        </p:txBody>
      </p:sp>
      <p:sp>
        <p:nvSpPr>
          <p:cNvPr id="4" name="TextBox 3"/>
          <p:cNvSpPr txBox="1"/>
          <p:nvPr/>
        </p:nvSpPr>
        <p:spPr>
          <a:xfrm>
            <a:off x="2672881" y="926963"/>
            <a:ext cx="8352928" cy="1169551"/>
          </a:xfrm>
          <a:prstGeom prst="rect">
            <a:avLst/>
          </a:prstGeom>
          <a:noFill/>
        </p:spPr>
        <p:txBody>
          <a:bodyPr>
            <a:spAutoFit/>
          </a:bodyPr>
          <a:lstStyle/>
          <a:p>
            <a:pPr algn="ctr" fontAlgn="auto">
              <a:spcBef>
                <a:spcPts val="0"/>
              </a:spcBef>
              <a:spcAft>
                <a:spcPts val="0"/>
              </a:spcAft>
              <a:defRPr/>
            </a:pPr>
            <a:r>
              <a:rPr lang="tr-TR" sz="3500" dirty="0">
                <a:latin typeface="+mj-lt"/>
                <a:ea typeface="+mj-ea"/>
                <a:cs typeface="+mj-cs"/>
              </a:rPr>
              <a:t>Doğu Akdeniz Üniversitesi</a:t>
            </a:r>
          </a:p>
          <a:p>
            <a:pPr algn="ctr" fontAlgn="auto">
              <a:spcBef>
                <a:spcPts val="0"/>
              </a:spcBef>
              <a:spcAft>
                <a:spcPts val="0"/>
              </a:spcAft>
              <a:defRPr/>
            </a:pPr>
            <a:r>
              <a:rPr lang="tr-TR" sz="3500" dirty="0">
                <a:latin typeface="+mj-lt"/>
                <a:ea typeface="+mj-ea"/>
                <a:cs typeface="+mj-cs"/>
              </a:rPr>
              <a:t>Bilgisayar ve Teknoloji Yüksek Okulu</a:t>
            </a:r>
          </a:p>
        </p:txBody>
      </p:sp>
    </p:spTree>
    <p:extLst>
      <p:ext uri="{BB962C8B-B14F-4D97-AF65-F5344CB8AC3E}">
        <p14:creationId xmlns:p14="http://schemas.microsoft.com/office/powerpoint/2010/main" val="18780593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82217"/>
            <a:ext cx="9601200" cy="1485900"/>
          </a:xfrm>
        </p:spPr>
        <p:txBody>
          <a:bodyPr/>
          <a:lstStyle/>
          <a:p>
            <a:r>
              <a:rPr lang="tr-TR" dirty="0" smtClean="0"/>
              <a:t>Dallanma Yapıları</a:t>
            </a:r>
            <a:endParaRPr lang="tr-TR" dirty="0"/>
          </a:p>
        </p:txBody>
      </p:sp>
      <p:sp>
        <p:nvSpPr>
          <p:cNvPr id="3" name="Content Placeholder 2"/>
          <p:cNvSpPr>
            <a:spLocks noGrp="1"/>
          </p:cNvSpPr>
          <p:nvPr>
            <p:ph idx="1"/>
          </p:nvPr>
        </p:nvSpPr>
        <p:spPr>
          <a:xfrm>
            <a:off x="1371600" y="1041621"/>
            <a:ext cx="9601200" cy="5577840"/>
          </a:xfrm>
        </p:spPr>
        <p:txBody>
          <a:bodyPr>
            <a:noAutofit/>
          </a:bodyPr>
          <a:lstStyle/>
          <a:p>
            <a:r>
              <a:rPr lang="tr-TR" sz="2400" dirty="0" smtClean="0"/>
              <a:t>IF / ELSE Yapısı</a:t>
            </a:r>
          </a:p>
          <a:p>
            <a:pPr lvl="1"/>
            <a:r>
              <a:rPr lang="tr-TR" sz="2400" dirty="0" err="1" smtClean="0"/>
              <a:t>If</a:t>
            </a:r>
            <a:r>
              <a:rPr lang="tr-TR" sz="2400" dirty="0" smtClean="0"/>
              <a:t> yapısı belki de programlama dillerinde en çok kullanılan kontrol yapısıdır. Programlarımızda belirli bir koşulun sağlanıp sağlanmadığının kontrolünde kullanılır. Şartlara göre istenilen işlemler yaptırılabilir. </a:t>
            </a:r>
            <a:r>
              <a:rPr lang="tr-TR" sz="2400" dirty="0" err="1" smtClean="0"/>
              <a:t>if</a:t>
            </a:r>
            <a:r>
              <a:rPr lang="tr-TR" sz="2400" dirty="0" smtClean="0"/>
              <a:t> yapısının içerisinde bir mantıksal önerme bulunur ve bu önermenin sonucu TRUE ise kod bloğu içerisindeki işlemler yürütülür, FALSE ise yürütülmez.</a:t>
            </a:r>
          </a:p>
          <a:p>
            <a:pPr lvl="1"/>
            <a:r>
              <a:rPr lang="tr-TR" sz="2400" dirty="0" smtClean="0"/>
              <a:t>Genel </a:t>
            </a:r>
            <a:r>
              <a:rPr lang="tr-TR" sz="2400" dirty="0" err="1" smtClean="0"/>
              <a:t>if</a:t>
            </a:r>
            <a:r>
              <a:rPr lang="tr-TR" sz="2400" dirty="0" smtClean="0"/>
              <a:t> yapısı kullanımı:</a:t>
            </a:r>
          </a:p>
          <a:p>
            <a:pPr marL="987552" lvl="2" indent="0">
              <a:buNone/>
            </a:pPr>
            <a:r>
              <a:rPr lang="tr-TR" sz="2000" dirty="0" err="1"/>
              <a:t>i</a:t>
            </a:r>
            <a:r>
              <a:rPr lang="tr-TR" sz="2000" dirty="0" err="1" smtClean="0"/>
              <a:t>f</a:t>
            </a:r>
            <a:r>
              <a:rPr lang="tr-TR" sz="2000" dirty="0" smtClean="0"/>
              <a:t>(mantıksal önerme)</a:t>
            </a:r>
          </a:p>
          <a:p>
            <a:pPr marL="987552" lvl="2" indent="0">
              <a:buNone/>
            </a:pPr>
            <a:r>
              <a:rPr lang="tr-TR" sz="2000" dirty="0" smtClean="0"/>
              <a:t>{</a:t>
            </a:r>
          </a:p>
          <a:p>
            <a:pPr marL="987552" lvl="2" indent="0">
              <a:buNone/>
            </a:pPr>
            <a:r>
              <a:rPr lang="tr-TR" sz="2000" dirty="0" smtClean="0"/>
              <a:t>	………………………………..	</a:t>
            </a:r>
          </a:p>
          <a:p>
            <a:pPr marL="987552" lvl="2" indent="0">
              <a:buNone/>
            </a:pPr>
            <a:r>
              <a:rPr lang="tr-TR" sz="2000" dirty="0"/>
              <a:t>	</a:t>
            </a:r>
            <a:r>
              <a:rPr lang="tr-TR" sz="2000" dirty="0" smtClean="0"/>
              <a:t>mantıksal önerme doğru olduğunda çalıştırılacak kod bölümü</a:t>
            </a:r>
          </a:p>
          <a:p>
            <a:pPr marL="987552" lvl="2" indent="0">
              <a:buNone/>
            </a:pPr>
            <a:r>
              <a:rPr lang="tr-TR" sz="2000" dirty="0"/>
              <a:t>	</a:t>
            </a:r>
            <a:r>
              <a:rPr lang="tr-TR" sz="2000" dirty="0" smtClean="0"/>
              <a:t>………………………………..</a:t>
            </a:r>
          </a:p>
          <a:p>
            <a:pPr marL="987552" lvl="2" indent="0">
              <a:buNone/>
            </a:pPr>
            <a:r>
              <a:rPr lang="tr-TR" sz="2000" dirty="0"/>
              <a:t>}</a:t>
            </a:r>
            <a:r>
              <a:rPr lang="tr-TR" sz="2000" dirty="0" smtClean="0"/>
              <a:t>																																																															</a:t>
            </a:r>
          </a:p>
        </p:txBody>
      </p:sp>
    </p:spTree>
    <p:extLst>
      <p:ext uri="{BB962C8B-B14F-4D97-AF65-F5344CB8AC3E}">
        <p14:creationId xmlns:p14="http://schemas.microsoft.com/office/powerpoint/2010/main" val="2596327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371600" y="128015"/>
            <a:ext cx="9601200" cy="6471567"/>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tr-TR" sz="2400" dirty="0" err="1" smtClean="0"/>
              <a:t>if</a:t>
            </a:r>
            <a:r>
              <a:rPr lang="tr-TR" sz="2400" dirty="0" smtClean="0"/>
              <a:t>…..else yapısında bir mantıksal önermenin sonunu TRUE döndüğünde belirli bir kod bloğunun, FALSE döndürdüğünde ise başka bir kod bloğunun yürütülmesi için kullanılır.</a:t>
            </a:r>
          </a:p>
          <a:p>
            <a:pPr lvl="1"/>
            <a:r>
              <a:rPr lang="tr-TR" sz="2400" dirty="0" smtClean="0"/>
              <a:t>Örnek:</a:t>
            </a:r>
          </a:p>
          <a:p>
            <a:pPr marL="987552" lvl="2" indent="0">
              <a:buNone/>
            </a:pPr>
            <a:r>
              <a:rPr lang="tr-TR" sz="2000" dirty="0"/>
              <a:t>	</a:t>
            </a:r>
            <a:r>
              <a:rPr lang="tr-TR" sz="2000" dirty="0" err="1" smtClean="0"/>
              <a:t>if</a:t>
            </a:r>
            <a:r>
              <a:rPr lang="tr-TR" sz="2000" dirty="0" smtClean="0"/>
              <a:t>(mantıksal önerme)</a:t>
            </a:r>
          </a:p>
          <a:p>
            <a:pPr marL="987552" lvl="2" indent="0">
              <a:buNone/>
            </a:pPr>
            <a:r>
              <a:rPr lang="tr-TR" sz="2000" dirty="0"/>
              <a:t>	</a:t>
            </a:r>
            <a:r>
              <a:rPr lang="tr-TR" sz="2000" dirty="0" smtClean="0"/>
              <a:t>{</a:t>
            </a:r>
          </a:p>
          <a:p>
            <a:pPr marL="987552" lvl="2" indent="0">
              <a:buNone/>
            </a:pPr>
            <a:r>
              <a:rPr lang="tr-TR" sz="2000" dirty="0"/>
              <a:t>	</a:t>
            </a:r>
            <a:r>
              <a:rPr lang="tr-TR" sz="2000" dirty="0" smtClean="0"/>
              <a:t>…………………………………</a:t>
            </a:r>
          </a:p>
          <a:p>
            <a:pPr marL="987552" lvl="2" indent="0">
              <a:buNone/>
            </a:pPr>
            <a:r>
              <a:rPr lang="tr-TR" sz="2000" dirty="0"/>
              <a:t>		</a:t>
            </a:r>
            <a:r>
              <a:rPr lang="tr-TR" sz="2000" dirty="0" smtClean="0"/>
              <a:t>mantıksal önerme doğru olduğunda çalıştırılacak kod bloğu</a:t>
            </a:r>
          </a:p>
          <a:p>
            <a:pPr marL="987552" lvl="2" indent="0">
              <a:buNone/>
            </a:pPr>
            <a:r>
              <a:rPr lang="tr-TR" sz="2000" dirty="0"/>
              <a:t>	</a:t>
            </a:r>
            <a:r>
              <a:rPr lang="tr-TR" sz="2000" dirty="0" smtClean="0"/>
              <a:t>…………………………………</a:t>
            </a:r>
          </a:p>
          <a:p>
            <a:pPr marL="987552" lvl="2" indent="0">
              <a:buNone/>
            </a:pPr>
            <a:r>
              <a:rPr lang="tr-TR" sz="2000" dirty="0" smtClean="0"/>
              <a:t>	}</a:t>
            </a:r>
          </a:p>
          <a:p>
            <a:pPr marL="987552" lvl="2" indent="0">
              <a:buNone/>
            </a:pPr>
            <a:r>
              <a:rPr lang="tr-TR" sz="2000" dirty="0"/>
              <a:t>	</a:t>
            </a:r>
            <a:r>
              <a:rPr lang="tr-TR" sz="2000" dirty="0" smtClean="0"/>
              <a:t>else</a:t>
            </a:r>
          </a:p>
          <a:p>
            <a:pPr marL="987552" lvl="2" indent="0">
              <a:buNone/>
            </a:pPr>
            <a:r>
              <a:rPr lang="tr-TR" sz="2000" dirty="0"/>
              <a:t>	</a:t>
            </a:r>
            <a:r>
              <a:rPr lang="tr-TR" sz="2000" dirty="0" smtClean="0"/>
              <a:t>{</a:t>
            </a:r>
          </a:p>
          <a:p>
            <a:pPr marL="987552" lvl="2" indent="0">
              <a:buNone/>
            </a:pPr>
            <a:r>
              <a:rPr lang="tr-TR" sz="2000" dirty="0"/>
              <a:t>	</a:t>
            </a:r>
            <a:r>
              <a:rPr lang="tr-TR" sz="2000" dirty="0" smtClean="0"/>
              <a:t>…………………………………</a:t>
            </a:r>
          </a:p>
          <a:p>
            <a:pPr marL="987552" lvl="2" indent="0">
              <a:buNone/>
            </a:pPr>
            <a:r>
              <a:rPr lang="tr-TR" sz="2000" dirty="0"/>
              <a:t>	</a:t>
            </a:r>
            <a:r>
              <a:rPr lang="tr-TR" sz="2000" dirty="0" smtClean="0"/>
              <a:t>	mantıksal önerme yanlış olduğunda çalıştırılacak kod bloğu</a:t>
            </a:r>
          </a:p>
          <a:p>
            <a:pPr marL="987552" lvl="2" indent="0">
              <a:buNone/>
            </a:pPr>
            <a:r>
              <a:rPr lang="tr-TR" sz="2000" dirty="0"/>
              <a:t>	</a:t>
            </a:r>
            <a:r>
              <a:rPr lang="tr-TR" sz="2000" dirty="0" smtClean="0"/>
              <a:t>…………………………………			</a:t>
            </a:r>
          </a:p>
          <a:p>
            <a:endParaRPr lang="tr-TR" sz="2400" dirty="0" smtClean="0"/>
          </a:p>
          <a:p>
            <a:pPr marL="0" indent="0">
              <a:buFont typeface="Franklin Gothic Book" panose="020B0503020102020204" pitchFamily="34" charset="0"/>
              <a:buNone/>
            </a:pPr>
            <a:endParaRPr lang="tr-TR" sz="2400" dirty="0"/>
          </a:p>
        </p:txBody>
      </p:sp>
    </p:spTree>
    <p:extLst>
      <p:ext uri="{BB962C8B-B14F-4D97-AF65-F5344CB8AC3E}">
        <p14:creationId xmlns:p14="http://schemas.microsoft.com/office/powerpoint/2010/main" val="1776333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371600" y="128016"/>
            <a:ext cx="10343322" cy="6729984"/>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tr-TR" sz="2400" dirty="0" err="1" smtClean="0"/>
              <a:t>if</a:t>
            </a:r>
            <a:r>
              <a:rPr lang="tr-TR" sz="2400" dirty="0" smtClean="0"/>
              <a:t>….else yapılarıyla birden fazla şart kontrol edilebilir.</a:t>
            </a:r>
          </a:p>
          <a:p>
            <a:pPr lvl="1"/>
            <a:r>
              <a:rPr lang="tr-TR" sz="2400" dirty="0" smtClean="0"/>
              <a:t>Örnek</a:t>
            </a:r>
          </a:p>
          <a:p>
            <a:pPr marL="987552" lvl="2" indent="0">
              <a:buNone/>
            </a:pPr>
            <a:r>
              <a:rPr lang="tr-TR" sz="2000" dirty="0" err="1" smtClean="0"/>
              <a:t>if</a:t>
            </a:r>
            <a:r>
              <a:rPr lang="tr-TR" sz="2000" dirty="0" smtClean="0"/>
              <a:t> ( </a:t>
            </a:r>
            <a:r>
              <a:rPr lang="tr-TR" sz="2000" dirty="0" err="1" smtClean="0"/>
              <a:t>sayi</a:t>
            </a:r>
            <a:r>
              <a:rPr lang="tr-TR" sz="2000" dirty="0" smtClean="0"/>
              <a:t> &lt; 50 )</a:t>
            </a:r>
          </a:p>
          <a:p>
            <a:pPr marL="987552" lvl="2" indent="0">
              <a:buNone/>
            </a:pPr>
            <a:r>
              <a:rPr lang="tr-TR" sz="2000" dirty="0" smtClean="0"/>
              <a:t>{</a:t>
            </a:r>
          </a:p>
          <a:p>
            <a:pPr marL="987552" lvl="2" indent="0">
              <a:buNone/>
            </a:pPr>
            <a:r>
              <a:rPr lang="tr-TR" sz="2000" dirty="0"/>
              <a:t>	</a:t>
            </a:r>
            <a:r>
              <a:rPr lang="tr-TR" sz="2000" dirty="0" smtClean="0"/>
              <a:t>// A işlemini yap</a:t>
            </a:r>
          </a:p>
          <a:p>
            <a:pPr marL="987552" lvl="2" indent="0">
              <a:buNone/>
            </a:pPr>
            <a:r>
              <a:rPr lang="tr-TR" sz="2000" dirty="0" smtClean="0"/>
              <a:t>}</a:t>
            </a:r>
          </a:p>
          <a:p>
            <a:pPr marL="987552" lvl="2" indent="0">
              <a:buNone/>
            </a:pPr>
            <a:r>
              <a:rPr lang="tr-TR" sz="2000" dirty="0" smtClean="0"/>
              <a:t>else </a:t>
            </a:r>
            <a:r>
              <a:rPr lang="tr-TR" sz="2000" dirty="0" err="1" smtClean="0"/>
              <a:t>if</a:t>
            </a:r>
            <a:r>
              <a:rPr lang="tr-TR" sz="2000" dirty="0" smtClean="0"/>
              <a:t> ( </a:t>
            </a:r>
            <a:r>
              <a:rPr lang="tr-TR" sz="2000" dirty="0" err="1" smtClean="0"/>
              <a:t>sayi</a:t>
            </a:r>
            <a:r>
              <a:rPr lang="tr-TR" sz="2000" dirty="0" smtClean="0"/>
              <a:t> &gt;= 100 )</a:t>
            </a:r>
          </a:p>
          <a:p>
            <a:pPr marL="987552" lvl="2" indent="0">
              <a:buNone/>
            </a:pPr>
            <a:r>
              <a:rPr lang="tr-TR" sz="2000" dirty="0" smtClean="0"/>
              <a:t>{</a:t>
            </a:r>
          </a:p>
          <a:p>
            <a:pPr marL="987552" lvl="2" indent="0">
              <a:buNone/>
            </a:pPr>
            <a:r>
              <a:rPr lang="tr-TR" sz="2000" dirty="0" smtClean="0"/>
              <a:t>	// B işlemini yap</a:t>
            </a:r>
          </a:p>
          <a:p>
            <a:pPr marL="987552" lvl="2" indent="0">
              <a:buNone/>
            </a:pPr>
            <a:r>
              <a:rPr lang="tr-TR" sz="2000" dirty="0" smtClean="0"/>
              <a:t>}</a:t>
            </a:r>
          </a:p>
          <a:p>
            <a:pPr marL="987552" lvl="2" indent="0">
              <a:buNone/>
            </a:pPr>
            <a:r>
              <a:rPr lang="tr-TR" sz="2000" dirty="0" smtClean="0"/>
              <a:t>else</a:t>
            </a:r>
          </a:p>
          <a:p>
            <a:pPr marL="987552" lvl="2" indent="0">
              <a:buNone/>
            </a:pPr>
            <a:r>
              <a:rPr lang="tr-TR" sz="2000" dirty="0" smtClean="0"/>
              <a:t>{</a:t>
            </a:r>
          </a:p>
          <a:p>
            <a:pPr marL="987552" lvl="2" indent="0">
              <a:buNone/>
            </a:pPr>
            <a:r>
              <a:rPr lang="tr-TR" sz="2000" dirty="0"/>
              <a:t>	</a:t>
            </a:r>
            <a:r>
              <a:rPr lang="tr-TR" sz="2000" dirty="0" smtClean="0"/>
              <a:t>// C işlemini yap</a:t>
            </a:r>
          </a:p>
          <a:p>
            <a:pPr marL="987552" lvl="2" indent="0">
              <a:buNone/>
            </a:pPr>
            <a:r>
              <a:rPr lang="tr-TR" sz="2000" dirty="0"/>
              <a:t>}</a:t>
            </a:r>
            <a:endParaRPr lang="tr-TR" sz="2000" dirty="0" smtClean="0"/>
          </a:p>
          <a:p>
            <a:pPr lvl="1"/>
            <a:r>
              <a:rPr lang="tr-TR" sz="2400" dirty="0" smtClean="0"/>
              <a:t>Bu durumda sayı 50’den küçükse A işlem bloğu, 100’den büyük veya eşitse B işlem bloğu, diğer bütün durumlarda da C işlem bloğu işletilecektir.</a:t>
            </a:r>
          </a:p>
          <a:p>
            <a:pPr marL="0" indent="0">
              <a:buFont typeface="Franklin Gothic Book" panose="020B0503020102020204" pitchFamily="34" charset="0"/>
              <a:buNone/>
            </a:pPr>
            <a:endParaRPr lang="tr-TR" sz="2400" dirty="0"/>
          </a:p>
        </p:txBody>
      </p:sp>
    </p:spTree>
    <p:extLst>
      <p:ext uri="{BB962C8B-B14F-4D97-AF65-F5344CB8AC3E}">
        <p14:creationId xmlns:p14="http://schemas.microsoft.com/office/powerpoint/2010/main" val="2137829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371600" y="128016"/>
            <a:ext cx="9601200" cy="6656832"/>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tr-TR" sz="2300" dirty="0" smtClean="0"/>
              <a:t>Mantıksal önermeler bölümündeki bütün karşılaştırma operatörlerini ve bu operatörlerle oluşturulmuş çeşitli mantık önermeleri </a:t>
            </a:r>
            <a:r>
              <a:rPr lang="tr-TR" sz="2300" b="1" i="1" dirty="0" err="1" smtClean="0"/>
              <a:t>if</a:t>
            </a:r>
            <a:r>
              <a:rPr lang="tr-TR" sz="2300" dirty="0" smtClean="0"/>
              <a:t> yapısı içerisinde kullanılabilir.</a:t>
            </a:r>
          </a:p>
          <a:p>
            <a:pPr marL="530352" lvl="1" indent="0">
              <a:buNone/>
            </a:pPr>
            <a:r>
              <a:rPr lang="tr-TR" sz="2300" dirty="0"/>
              <a:t>	</a:t>
            </a:r>
            <a:r>
              <a:rPr lang="tr-TR" sz="2300" dirty="0" smtClean="0"/>
              <a:t>Örnek</a:t>
            </a:r>
          </a:p>
          <a:p>
            <a:pPr marL="530352" lvl="1" indent="0">
              <a:buNone/>
            </a:pPr>
            <a:r>
              <a:rPr lang="tr-TR" sz="2300" dirty="0"/>
              <a:t>	</a:t>
            </a:r>
            <a:r>
              <a:rPr lang="tr-TR" sz="2300" dirty="0" err="1" smtClean="0"/>
              <a:t>if</a:t>
            </a:r>
            <a:r>
              <a:rPr lang="tr-TR" sz="2300" dirty="0"/>
              <a:t> </a:t>
            </a:r>
            <a:r>
              <a:rPr lang="tr-TR" sz="2300" dirty="0" smtClean="0"/>
              <a:t>( a == b ) {</a:t>
            </a:r>
          </a:p>
          <a:p>
            <a:pPr marL="530352" lvl="1" indent="0">
              <a:buNone/>
            </a:pPr>
            <a:r>
              <a:rPr lang="tr-TR" sz="2300" dirty="0"/>
              <a:t>	</a:t>
            </a:r>
            <a:r>
              <a:rPr lang="tr-TR" sz="2300" dirty="0" smtClean="0"/>
              <a:t>…………….</a:t>
            </a:r>
          </a:p>
          <a:p>
            <a:pPr marL="530352" lvl="1" indent="0">
              <a:buNone/>
            </a:pPr>
            <a:r>
              <a:rPr lang="tr-TR" sz="2300" dirty="0"/>
              <a:t>	</a:t>
            </a:r>
            <a:r>
              <a:rPr lang="tr-TR" sz="2300" dirty="0" smtClean="0"/>
              <a:t>}</a:t>
            </a:r>
          </a:p>
          <a:p>
            <a:pPr marL="530352" lvl="1" indent="0">
              <a:buNone/>
            </a:pPr>
            <a:r>
              <a:rPr lang="tr-TR" sz="2300" dirty="0"/>
              <a:t>	</a:t>
            </a:r>
            <a:r>
              <a:rPr lang="tr-TR" sz="2300" dirty="0" err="1" smtClean="0"/>
              <a:t>if</a:t>
            </a:r>
            <a:r>
              <a:rPr lang="tr-TR" sz="2300" dirty="0" smtClean="0"/>
              <a:t> ( c &gt;= a ) {</a:t>
            </a:r>
          </a:p>
          <a:p>
            <a:pPr marL="530352" lvl="1" indent="0">
              <a:buNone/>
            </a:pPr>
            <a:r>
              <a:rPr lang="tr-TR" sz="2300" dirty="0"/>
              <a:t>	</a:t>
            </a:r>
            <a:r>
              <a:rPr lang="tr-TR" sz="2300" dirty="0" smtClean="0"/>
              <a:t>…………….</a:t>
            </a:r>
          </a:p>
          <a:p>
            <a:pPr marL="530352" lvl="1" indent="0">
              <a:buNone/>
            </a:pPr>
            <a:r>
              <a:rPr lang="tr-TR" sz="2300" dirty="0"/>
              <a:t>	</a:t>
            </a:r>
            <a:r>
              <a:rPr lang="tr-TR" sz="2300" dirty="0" smtClean="0"/>
              <a:t>}</a:t>
            </a:r>
          </a:p>
          <a:p>
            <a:pPr marL="530352" lvl="1" indent="0">
              <a:buNone/>
            </a:pPr>
            <a:r>
              <a:rPr lang="tr-TR" sz="2300" dirty="0"/>
              <a:t>	</a:t>
            </a:r>
            <a:r>
              <a:rPr lang="tr-TR" sz="2300" dirty="0" err="1" smtClean="0"/>
              <a:t>if</a:t>
            </a:r>
            <a:r>
              <a:rPr lang="tr-TR" sz="2300" dirty="0" smtClean="0"/>
              <a:t> ( c != a ) {</a:t>
            </a:r>
          </a:p>
          <a:p>
            <a:pPr marL="530352" lvl="1" indent="0">
              <a:buNone/>
            </a:pPr>
            <a:r>
              <a:rPr lang="tr-TR" sz="2300" dirty="0"/>
              <a:t>	</a:t>
            </a:r>
            <a:r>
              <a:rPr lang="tr-TR" sz="2300" dirty="0" smtClean="0"/>
              <a:t>…………….</a:t>
            </a:r>
          </a:p>
          <a:p>
            <a:pPr marL="530352" lvl="1" indent="0">
              <a:buNone/>
            </a:pPr>
            <a:r>
              <a:rPr lang="tr-TR" sz="2300" dirty="0"/>
              <a:t>	</a:t>
            </a:r>
            <a:r>
              <a:rPr lang="tr-TR" sz="2300" dirty="0" smtClean="0"/>
              <a:t>}</a:t>
            </a:r>
          </a:p>
          <a:p>
            <a:pPr marL="530352" lvl="1" indent="0">
              <a:buNone/>
            </a:pPr>
            <a:r>
              <a:rPr lang="tr-TR" sz="2300" dirty="0"/>
              <a:t>	</a:t>
            </a:r>
            <a:r>
              <a:rPr lang="tr-TR" sz="2300" dirty="0" err="1" smtClean="0"/>
              <a:t>if</a:t>
            </a:r>
            <a:r>
              <a:rPr lang="tr-TR" sz="2300" dirty="0" smtClean="0"/>
              <a:t> (( c != a ) &amp;&amp; ( a &gt; b )) {</a:t>
            </a:r>
          </a:p>
          <a:p>
            <a:pPr marL="530352" lvl="1" indent="0">
              <a:buNone/>
            </a:pPr>
            <a:r>
              <a:rPr lang="tr-TR" sz="2300" dirty="0"/>
              <a:t>	</a:t>
            </a:r>
            <a:r>
              <a:rPr lang="tr-TR" sz="2300" dirty="0" smtClean="0"/>
              <a:t>…………….</a:t>
            </a:r>
          </a:p>
          <a:p>
            <a:pPr marL="530352" lvl="1" indent="0">
              <a:buNone/>
            </a:pPr>
            <a:r>
              <a:rPr lang="tr-TR" sz="2300" dirty="0"/>
              <a:t>	</a:t>
            </a:r>
            <a:r>
              <a:rPr lang="tr-TR" sz="2300" dirty="0" smtClean="0"/>
              <a:t>}  </a:t>
            </a:r>
          </a:p>
          <a:p>
            <a:endParaRPr lang="tr-TR" dirty="0" smtClean="0"/>
          </a:p>
          <a:p>
            <a:pPr marL="0" indent="0">
              <a:buFont typeface="Franklin Gothic Book" panose="020B0503020102020204" pitchFamily="34" charset="0"/>
              <a:buNone/>
            </a:pPr>
            <a:endParaRPr lang="tr-TR" dirty="0"/>
          </a:p>
        </p:txBody>
      </p:sp>
    </p:spTree>
    <p:extLst>
      <p:ext uri="{BB962C8B-B14F-4D97-AF65-F5344CB8AC3E}">
        <p14:creationId xmlns:p14="http://schemas.microsoft.com/office/powerpoint/2010/main" val="5640958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758952" y="1051560"/>
            <a:ext cx="11311128" cy="5806440"/>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tr-TR" sz="2400" dirty="0" smtClean="0"/>
              <a:t>Switch-Case Yapısı</a:t>
            </a:r>
          </a:p>
          <a:p>
            <a:pPr lvl="1"/>
            <a:r>
              <a:rPr lang="tr-TR" sz="2400" dirty="0" smtClean="0"/>
              <a:t>Switch-</a:t>
            </a:r>
            <a:r>
              <a:rPr lang="tr-TR" sz="2400" dirty="0" err="1" smtClean="0"/>
              <a:t>case</a:t>
            </a:r>
            <a:r>
              <a:rPr lang="tr-TR" sz="2400" dirty="0" smtClean="0"/>
              <a:t> yapısı bir değişken birden fazla değerle ayrı ayrı karşılaştırmak için kullanılır. Karşılaştırılan değerler </a:t>
            </a:r>
            <a:r>
              <a:rPr lang="tr-TR" sz="2400" b="1" dirty="0" err="1" smtClean="0"/>
              <a:t>case</a:t>
            </a:r>
            <a:r>
              <a:rPr lang="tr-TR" sz="2400" b="1" dirty="0" smtClean="0"/>
              <a:t> </a:t>
            </a:r>
            <a:r>
              <a:rPr lang="tr-TR" sz="2400" i="0" dirty="0" smtClean="0"/>
              <a:t>ifadesi sonuna yazılır ve iki nokta işareti konulur. Eğer karşılaştırılan değer </a:t>
            </a:r>
            <a:r>
              <a:rPr lang="tr-TR" sz="2400" b="1" dirty="0" err="1" smtClean="0"/>
              <a:t>case</a:t>
            </a:r>
            <a:r>
              <a:rPr lang="tr-TR" sz="2400" b="1" dirty="0" smtClean="0"/>
              <a:t> </a:t>
            </a:r>
            <a:r>
              <a:rPr lang="tr-TR" sz="2400" i="0" dirty="0" smtClean="0"/>
              <a:t>ifadesindekine eşit ise </a:t>
            </a:r>
            <a:r>
              <a:rPr lang="tr-TR" sz="2400" b="1" dirty="0" err="1" smtClean="0"/>
              <a:t>case</a:t>
            </a:r>
            <a:r>
              <a:rPr lang="tr-TR" sz="2400" i="0" dirty="0" smtClean="0"/>
              <a:t> ile başlayan ve </a:t>
            </a:r>
            <a:r>
              <a:rPr lang="tr-TR" sz="2400" b="1" dirty="0" smtClean="0"/>
              <a:t>break</a:t>
            </a:r>
            <a:r>
              <a:rPr lang="tr-TR" sz="2400" i="0" dirty="0" smtClean="0"/>
              <a:t> ifadesi ile biten bloklar arasındaki işlemler gerçekleştirilir. Zorunlu olmamakla beraber her bir </a:t>
            </a:r>
            <a:r>
              <a:rPr lang="tr-TR" sz="2400" i="0" dirty="0" err="1" smtClean="0"/>
              <a:t>switch-case</a:t>
            </a:r>
            <a:r>
              <a:rPr lang="tr-TR" sz="2400" i="0" dirty="0" smtClean="0"/>
              <a:t> yapısında </a:t>
            </a:r>
            <a:r>
              <a:rPr lang="tr-TR" sz="2400" b="1" dirty="0" err="1" smtClean="0"/>
              <a:t>default</a:t>
            </a:r>
            <a:r>
              <a:rPr lang="tr-TR" sz="2400" i="0" dirty="0" smtClean="0"/>
              <a:t> bölümü de bulunabilir. Karşılaştırma sonucu hiçbir bölümdeki değere eşit değilse bu bölüm işletilir. </a:t>
            </a:r>
          </a:p>
          <a:p>
            <a:pPr lvl="1"/>
            <a:r>
              <a:rPr lang="tr-TR" sz="2400" i="0" dirty="0" smtClean="0"/>
              <a:t>Case ifadelerinde sabit değerlerin kullanılması gerekir.</a:t>
            </a:r>
            <a:endParaRPr lang="tr-TR" sz="2400" dirty="0" smtClean="0"/>
          </a:p>
        </p:txBody>
      </p:sp>
    </p:spTree>
    <p:extLst>
      <p:ext uri="{BB962C8B-B14F-4D97-AF65-F5344CB8AC3E}">
        <p14:creationId xmlns:p14="http://schemas.microsoft.com/office/powerpoint/2010/main" val="726415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371600" y="128016"/>
            <a:ext cx="9601200" cy="6729984"/>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lnSpc>
                <a:spcPct val="100000"/>
              </a:lnSpc>
              <a:spcBef>
                <a:spcPts val="0"/>
              </a:spcBef>
              <a:spcAft>
                <a:spcPts val="0"/>
              </a:spcAft>
              <a:buNone/>
            </a:pPr>
            <a:r>
              <a:rPr lang="tr-TR" sz="2400" dirty="0" err="1"/>
              <a:t>switch</a:t>
            </a:r>
            <a:r>
              <a:rPr lang="tr-TR" sz="2400" dirty="0"/>
              <a:t>( karşılaştırılacak değişken ) {</a:t>
            </a:r>
          </a:p>
          <a:p>
            <a:pPr marL="530352" lvl="1" indent="0">
              <a:lnSpc>
                <a:spcPct val="100000"/>
              </a:lnSpc>
              <a:spcBef>
                <a:spcPts val="0"/>
              </a:spcBef>
              <a:spcAft>
                <a:spcPts val="0"/>
              </a:spcAft>
              <a:buNone/>
            </a:pPr>
            <a:r>
              <a:rPr lang="tr-TR" sz="2400" dirty="0" err="1"/>
              <a:t>case</a:t>
            </a:r>
            <a:r>
              <a:rPr lang="tr-TR" sz="2400" dirty="0"/>
              <a:t> deger1:</a:t>
            </a:r>
          </a:p>
          <a:p>
            <a:pPr marL="530352" lvl="1" indent="0">
              <a:lnSpc>
                <a:spcPct val="100000"/>
              </a:lnSpc>
              <a:spcBef>
                <a:spcPts val="0"/>
              </a:spcBef>
              <a:spcAft>
                <a:spcPts val="0"/>
              </a:spcAft>
              <a:buNone/>
            </a:pPr>
            <a:r>
              <a:rPr lang="tr-TR" sz="2400" dirty="0"/>
              <a:t>// karşılaştırılan değişken deger1’e eşit olduğunda çalıştırılacak blok</a:t>
            </a:r>
          </a:p>
          <a:p>
            <a:pPr marL="530352" lvl="1" indent="0">
              <a:lnSpc>
                <a:spcPct val="100000"/>
              </a:lnSpc>
              <a:spcBef>
                <a:spcPts val="0"/>
              </a:spcBef>
              <a:spcAft>
                <a:spcPts val="0"/>
              </a:spcAft>
              <a:buNone/>
            </a:pPr>
            <a:r>
              <a:rPr lang="tr-TR" sz="2400" dirty="0"/>
              <a:t>break;</a:t>
            </a:r>
          </a:p>
          <a:p>
            <a:pPr marL="530352" lvl="1" indent="0">
              <a:lnSpc>
                <a:spcPct val="100000"/>
              </a:lnSpc>
              <a:spcBef>
                <a:spcPts val="0"/>
              </a:spcBef>
              <a:spcAft>
                <a:spcPts val="0"/>
              </a:spcAft>
              <a:buNone/>
            </a:pPr>
            <a:r>
              <a:rPr lang="tr-TR" sz="2400" dirty="0" err="1"/>
              <a:t>case</a:t>
            </a:r>
            <a:r>
              <a:rPr lang="tr-TR" sz="2400" dirty="0"/>
              <a:t> deger2:</a:t>
            </a:r>
          </a:p>
          <a:p>
            <a:pPr marL="530352" lvl="1" indent="0">
              <a:lnSpc>
                <a:spcPct val="100000"/>
              </a:lnSpc>
              <a:spcBef>
                <a:spcPts val="0"/>
              </a:spcBef>
              <a:spcAft>
                <a:spcPts val="0"/>
              </a:spcAft>
              <a:buNone/>
            </a:pPr>
            <a:r>
              <a:rPr lang="tr-TR" sz="2400" dirty="0"/>
              <a:t>// karşılaştırılan değişken deger2’e eşit olduğunda çalıştırılacak blok</a:t>
            </a:r>
          </a:p>
          <a:p>
            <a:pPr marL="530352" lvl="1" indent="0">
              <a:lnSpc>
                <a:spcPct val="100000"/>
              </a:lnSpc>
              <a:spcBef>
                <a:spcPts val="0"/>
              </a:spcBef>
              <a:spcAft>
                <a:spcPts val="0"/>
              </a:spcAft>
              <a:buNone/>
            </a:pPr>
            <a:r>
              <a:rPr lang="tr-TR" sz="2400" dirty="0"/>
              <a:t>break;</a:t>
            </a:r>
          </a:p>
          <a:p>
            <a:pPr marL="530352" lvl="1" indent="0">
              <a:lnSpc>
                <a:spcPct val="100000"/>
              </a:lnSpc>
              <a:spcBef>
                <a:spcPts val="0"/>
              </a:spcBef>
              <a:spcAft>
                <a:spcPts val="0"/>
              </a:spcAft>
              <a:buNone/>
            </a:pPr>
            <a:r>
              <a:rPr lang="tr-TR" sz="2400" dirty="0" smtClean="0"/>
              <a:t>…………………………………</a:t>
            </a:r>
          </a:p>
          <a:p>
            <a:pPr marL="530352" lvl="1" indent="0">
              <a:lnSpc>
                <a:spcPct val="100000"/>
              </a:lnSpc>
              <a:spcBef>
                <a:spcPts val="0"/>
              </a:spcBef>
              <a:spcAft>
                <a:spcPts val="0"/>
              </a:spcAft>
              <a:buNone/>
            </a:pPr>
            <a:r>
              <a:rPr lang="tr-TR" sz="2400" dirty="0" err="1" smtClean="0"/>
              <a:t>case</a:t>
            </a:r>
            <a:r>
              <a:rPr lang="tr-TR" sz="2400" dirty="0" smtClean="0"/>
              <a:t> </a:t>
            </a:r>
            <a:r>
              <a:rPr lang="tr-TR" sz="2400" dirty="0" err="1"/>
              <a:t>degern</a:t>
            </a:r>
            <a:r>
              <a:rPr lang="tr-TR" sz="2400" dirty="0"/>
              <a:t>;</a:t>
            </a:r>
          </a:p>
          <a:p>
            <a:pPr marL="530352" lvl="1" indent="0">
              <a:lnSpc>
                <a:spcPct val="100000"/>
              </a:lnSpc>
              <a:spcBef>
                <a:spcPts val="0"/>
              </a:spcBef>
              <a:spcAft>
                <a:spcPts val="0"/>
              </a:spcAft>
              <a:buNone/>
            </a:pPr>
            <a:r>
              <a:rPr lang="tr-TR" sz="2400" dirty="0" smtClean="0"/>
              <a:t>// </a:t>
            </a:r>
            <a:r>
              <a:rPr lang="tr-TR" sz="2400" dirty="0"/>
              <a:t>karşılaştırılacak değişken </a:t>
            </a:r>
            <a:r>
              <a:rPr lang="tr-TR" sz="2400" dirty="0" err="1"/>
              <a:t>degern’e</a:t>
            </a:r>
            <a:r>
              <a:rPr lang="tr-TR" sz="2400" dirty="0"/>
              <a:t> eşit olduğunda çalıştırılacak blok</a:t>
            </a:r>
          </a:p>
          <a:p>
            <a:pPr marL="530352" lvl="1" indent="0">
              <a:lnSpc>
                <a:spcPct val="100000"/>
              </a:lnSpc>
              <a:spcBef>
                <a:spcPts val="0"/>
              </a:spcBef>
              <a:spcAft>
                <a:spcPts val="0"/>
              </a:spcAft>
              <a:buNone/>
            </a:pPr>
            <a:r>
              <a:rPr lang="tr-TR" sz="2400" dirty="0" smtClean="0"/>
              <a:t>break;</a:t>
            </a:r>
          </a:p>
          <a:p>
            <a:pPr marL="530352" lvl="1" indent="0">
              <a:lnSpc>
                <a:spcPct val="100000"/>
              </a:lnSpc>
              <a:spcBef>
                <a:spcPts val="0"/>
              </a:spcBef>
              <a:spcAft>
                <a:spcPts val="0"/>
              </a:spcAft>
              <a:buNone/>
            </a:pPr>
            <a:r>
              <a:rPr lang="tr-TR" sz="2400" dirty="0" err="1" smtClean="0"/>
              <a:t>default</a:t>
            </a:r>
            <a:r>
              <a:rPr lang="tr-TR" sz="2400" dirty="0" smtClean="0"/>
              <a:t>:</a:t>
            </a:r>
          </a:p>
          <a:p>
            <a:pPr marL="530352" lvl="1" indent="0">
              <a:lnSpc>
                <a:spcPct val="100000"/>
              </a:lnSpc>
              <a:spcBef>
                <a:spcPts val="0"/>
              </a:spcBef>
              <a:spcAft>
                <a:spcPts val="0"/>
              </a:spcAft>
              <a:buNone/>
            </a:pPr>
            <a:r>
              <a:rPr lang="tr-TR" sz="2400" dirty="0" smtClean="0"/>
              <a:t>// yukarıdaki durumların hiçbiri oluşmadığında çalıştırılacak blok</a:t>
            </a:r>
          </a:p>
          <a:p>
            <a:pPr marL="530352" lvl="1" indent="0">
              <a:lnSpc>
                <a:spcPct val="100000"/>
              </a:lnSpc>
              <a:spcBef>
                <a:spcPts val="0"/>
              </a:spcBef>
              <a:spcAft>
                <a:spcPts val="0"/>
              </a:spcAft>
              <a:buNone/>
            </a:pPr>
            <a:r>
              <a:rPr lang="tr-TR" sz="2400" dirty="0" smtClean="0"/>
              <a:t>break;</a:t>
            </a:r>
          </a:p>
          <a:p>
            <a:pPr marL="0" indent="0">
              <a:lnSpc>
                <a:spcPct val="100000"/>
              </a:lnSpc>
              <a:spcBef>
                <a:spcPts val="0"/>
              </a:spcBef>
              <a:spcAft>
                <a:spcPts val="0"/>
              </a:spcAft>
              <a:buNone/>
            </a:pPr>
            <a:r>
              <a:rPr lang="tr-TR" sz="2400" dirty="0"/>
              <a:t>}</a:t>
            </a:r>
            <a:endParaRPr lang="tr-TR" sz="2400" dirty="0" smtClean="0"/>
          </a:p>
          <a:p>
            <a:pPr marL="0" indent="0">
              <a:lnSpc>
                <a:spcPct val="100000"/>
              </a:lnSpc>
              <a:spcAft>
                <a:spcPts val="0"/>
              </a:spcAft>
              <a:buNone/>
            </a:pPr>
            <a:r>
              <a:rPr lang="tr-TR" sz="1800" dirty="0" smtClean="0"/>
              <a:t>	 </a:t>
            </a:r>
            <a:endParaRPr lang="tr-TR" sz="1800" dirty="0"/>
          </a:p>
          <a:p>
            <a:pPr marL="0" indent="0">
              <a:buFont typeface="Franklin Gothic Book" panose="020B0503020102020204" pitchFamily="34" charset="0"/>
              <a:buNone/>
            </a:pPr>
            <a:endParaRPr lang="tr-TR" dirty="0"/>
          </a:p>
        </p:txBody>
      </p:sp>
    </p:spTree>
    <p:extLst>
      <p:ext uri="{BB962C8B-B14F-4D97-AF65-F5344CB8AC3E}">
        <p14:creationId xmlns:p14="http://schemas.microsoft.com/office/powerpoint/2010/main" val="2164932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371600" y="128016"/>
            <a:ext cx="9601200" cy="6729984"/>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0" indent="0">
              <a:lnSpc>
                <a:spcPct val="100000"/>
              </a:lnSpc>
              <a:spcAft>
                <a:spcPts val="0"/>
              </a:spcAft>
              <a:buNone/>
            </a:pPr>
            <a:r>
              <a:rPr lang="tr-TR" sz="2400" dirty="0" smtClean="0"/>
              <a:t>Örnek:</a:t>
            </a:r>
          </a:p>
          <a:p>
            <a:pPr marL="0" indent="0">
              <a:lnSpc>
                <a:spcPct val="100000"/>
              </a:lnSpc>
              <a:spcBef>
                <a:spcPts val="0"/>
              </a:spcBef>
              <a:spcAft>
                <a:spcPts val="0"/>
              </a:spcAft>
              <a:buNone/>
            </a:pPr>
            <a:r>
              <a:rPr lang="tr-TR" sz="2200" dirty="0" err="1" smtClean="0"/>
              <a:t>char</a:t>
            </a:r>
            <a:r>
              <a:rPr lang="tr-TR" sz="2200" dirty="0" smtClean="0"/>
              <a:t> </a:t>
            </a:r>
            <a:r>
              <a:rPr lang="tr-TR" sz="2200" dirty="0" err="1" smtClean="0"/>
              <a:t>gelenVeri</a:t>
            </a:r>
            <a:r>
              <a:rPr lang="tr-TR" sz="2200" dirty="0" smtClean="0"/>
              <a:t>;</a:t>
            </a:r>
          </a:p>
          <a:p>
            <a:pPr marL="0" indent="0">
              <a:lnSpc>
                <a:spcPct val="100000"/>
              </a:lnSpc>
              <a:spcBef>
                <a:spcPts val="0"/>
              </a:spcBef>
              <a:spcAft>
                <a:spcPts val="0"/>
              </a:spcAft>
              <a:buNone/>
            </a:pPr>
            <a:r>
              <a:rPr lang="tr-TR" sz="2200" dirty="0" smtClean="0"/>
              <a:t>……………..</a:t>
            </a:r>
          </a:p>
          <a:p>
            <a:pPr marL="0" indent="0">
              <a:lnSpc>
                <a:spcPct val="100000"/>
              </a:lnSpc>
              <a:spcBef>
                <a:spcPts val="0"/>
              </a:spcBef>
              <a:spcAft>
                <a:spcPts val="0"/>
              </a:spcAft>
              <a:buNone/>
            </a:pPr>
            <a:r>
              <a:rPr lang="tr-TR" sz="2200" dirty="0" err="1" smtClean="0"/>
              <a:t>gelenVeri</a:t>
            </a:r>
            <a:r>
              <a:rPr lang="tr-TR" sz="2200" dirty="0" smtClean="0"/>
              <a:t> = …………….; // </a:t>
            </a:r>
            <a:r>
              <a:rPr lang="tr-TR" sz="2200" dirty="0" err="1" smtClean="0"/>
              <a:t>Seriporttan</a:t>
            </a:r>
            <a:r>
              <a:rPr lang="tr-TR" sz="2200" dirty="0" smtClean="0"/>
              <a:t> gelen karakter okunur</a:t>
            </a:r>
          </a:p>
          <a:p>
            <a:pPr marL="0" indent="0">
              <a:lnSpc>
                <a:spcPct val="100000"/>
              </a:lnSpc>
              <a:spcBef>
                <a:spcPts val="0"/>
              </a:spcBef>
              <a:spcAft>
                <a:spcPts val="0"/>
              </a:spcAft>
              <a:buNone/>
            </a:pPr>
            <a:r>
              <a:rPr lang="tr-TR" sz="2200" dirty="0" err="1" smtClean="0"/>
              <a:t>switch</a:t>
            </a:r>
            <a:r>
              <a:rPr lang="tr-TR" sz="2200" dirty="0" smtClean="0"/>
              <a:t>(</a:t>
            </a:r>
            <a:r>
              <a:rPr lang="tr-TR" sz="2200" dirty="0" err="1" smtClean="0"/>
              <a:t>gelenVeri</a:t>
            </a:r>
            <a:r>
              <a:rPr lang="tr-TR" sz="2200" dirty="0" smtClean="0"/>
              <a:t>)</a:t>
            </a:r>
          </a:p>
          <a:p>
            <a:pPr marL="0" indent="0">
              <a:lnSpc>
                <a:spcPct val="100000"/>
              </a:lnSpc>
              <a:spcBef>
                <a:spcPts val="0"/>
              </a:spcBef>
              <a:spcAft>
                <a:spcPts val="0"/>
              </a:spcAft>
              <a:buNone/>
            </a:pPr>
            <a:r>
              <a:rPr lang="tr-TR" sz="2200" dirty="0" smtClean="0"/>
              <a:t>{</a:t>
            </a:r>
          </a:p>
          <a:p>
            <a:pPr marL="0" indent="0">
              <a:lnSpc>
                <a:spcPct val="100000"/>
              </a:lnSpc>
              <a:spcBef>
                <a:spcPts val="0"/>
              </a:spcBef>
              <a:spcAft>
                <a:spcPts val="0"/>
              </a:spcAft>
              <a:buNone/>
            </a:pPr>
            <a:r>
              <a:rPr lang="tr-TR" sz="2200" dirty="0"/>
              <a:t>	</a:t>
            </a:r>
            <a:r>
              <a:rPr lang="tr-TR" sz="2200" dirty="0" err="1" smtClean="0"/>
              <a:t>case</a:t>
            </a:r>
            <a:r>
              <a:rPr lang="tr-TR" sz="2200" dirty="0" smtClean="0"/>
              <a:t> ‘A’:</a:t>
            </a:r>
          </a:p>
          <a:p>
            <a:pPr marL="0" indent="0">
              <a:lnSpc>
                <a:spcPct val="100000"/>
              </a:lnSpc>
              <a:spcBef>
                <a:spcPts val="0"/>
              </a:spcBef>
              <a:spcAft>
                <a:spcPts val="0"/>
              </a:spcAft>
              <a:buNone/>
            </a:pPr>
            <a:r>
              <a:rPr lang="tr-TR" sz="2200" dirty="0"/>
              <a:t>	</a:t>
            </a:r>
            <a:r>
              <a:rPr lang="tr-TR" sz="2200" dirty="0" smtClean="0"/>
              <a:t>// A karakteri alındığında yapılacak işlemler</a:t>
            </a:r>
          </a:p>
          <a:p>
            <a:pPr marL="0" indent="0">
              <a:lnSpc>
                <a:spcPct val="100000"/>
              </a:lnSpc>
              <a:spcBef>
                <a:spcPts val="0"/>
              </a:spcBef>
              <a:spcAft>
                <a:spcPts val="0"/>
              </a:spcAft>
              <a:buNone/>
            </a:pPr>
            <a:r>
              <a:rPr lang="tr-TR" sz="2200" dirty="0"/>
              <a:t>	</a:t>
            </a:r>
            <a:r>
              <a:rPr lang="tr-TR" sz="2200" dirty="0" smtClean="0"/>
              <a:t>break;</a:t>
            </a:r>
          </a:p>
          <a:p>
            <a:pPr marL="0" indent="0">
              <a:lnSpc>
                <a:spcPct val="100000"/>
              </a:lnSpc>
              <a:spcBef>
                <a:spcPts val="0"/>
              </a:spcBef>
              <a:spcAft>
                <a:spcPts val="0"/>
              </a:spcAft>
              <a:buNone/>
            </a:pPr>
            <a:r>
              <a:rPr lang="tr-TR" sz="2200" dirty="0"/>
              <a:t>	</a:t>
            </a:r>
            <a:r>
              <a:rPr lang="tr-TR" sz="2200" dirty="0" err="1" smtClean="0"/>
              <a:t>case</a:t>
            </a:r>
            <a:r>
              <a:rPr lang="tr-TR" sz="2200" dirty="0" smtClean="0"/>
              <a:t> ‘B’:</a:t>
            </a:r>
          </a:p>
          <a:p>
            <a:pPr marL="0" indent="0">
              <a:lnSpc>
                <a:spcPct val="100000"/>
              </a:lnSpc>
              <a:spcBef>
                <a:spcPts val="0"/>
              </a:spcBef>
              <a:spcAft>
                <a:spcPts val="0"/>
              </a:spcAft>
              <a:buNone/>
            </a:pPr>
            <a:r>
              <a:rPr lang="tr-TR" sz="2200" dirty="0"/>
              <a:t>	</a:t>
            </a:r>
            <a:r>
              <a:rPr lang="tr-TR" sz="2200" dirty="0" smtClean="0"/>
              <a:t>// B karakteri alındığında yapılacak işlemler</a:t>
            </a:r>
          </a:p>
          <a:p>
            <a:pPr marL="0" indent="0">
              <a:lnSpc>
                <a:spcPct val="100000"/>
              </a:lnSpc>
              <a:spcBef>
                <a:spcPts val="0"/>
              </a:spcBef>
              <a:spcAft>
                <a:spcPts val="0"/>
              </a:spcAft>
              <a:buNone/>
            </a:pPr>
            <a:r>
              <a:rPr lang="tr-TR" sz="2200" dirty="0"/>
              <a:t>	</a:t>
            </a:r>
            <a:r>
              <a:rPr lang="tr-TR" sz="2200" dirty="0" smtClean="0"/>
              <a:t>break;</a:t>
            </a:r>
          </a:p>
          <a:p>
            <a:pPr marL="0" indent="0">
              <a:lnSpc>
                <a:spcPct val="100000"/>
              </a:lnSpc>
              <a:spcBef>
                <a:spcPts val="0"/>
              </a:spcBef>
              <a:spcAft>
                <a:spcPts val="0"/>
              </a:spcAft>
              <a:buNone/>
            </a:pPr>
            <a:r>
              <a:rPr lang="tr-TR" sz="2200" dirty="0"/>
              <a:t>	</a:t>
            </a:r>
            <a:r>
              <a:rPr lang="tr-TR" sz="2200" dirty="0" err="1" smtClean="0"/>
              <a:t>case</a:t>
            </a:r>
            <a:r>
              <a:rPr lang="tr-TR" sz="2200" dirty="0" smtClean="0"/>
              <a:t> ‘C’:</a:t>
            </a:r>
          </a:p>
          <a:p>
            <a:pPr marL="0" indent="0">
              <a:lnSpc>
                <a:spcPct val="100000"/>
              </a:lnSpc>
              <a:spcBef>
                <a:spcPts val="0"/>
              </a:spcBef>
              <a:spcAft>
                <a:spcPts val="0"/>
              </a:spcAft>
              <a:buNone/>
            </a:pPr>
            <a:r>
              <a:rPr lang="tr-TR" sz="2200" dirty="0"/>
              <a:t>	</a:t>
            </a:r>
            <a:r>
              <a:rPr lang="tr-TR" sz="2200" dirty="0" smtClean="0"/>
              <a:t>// C karakteri alındığında yapılacak işlemler</a:t>
            </a:r>
          </a:p>
          <a:p>
            <a:pPr marL="0" indent="0">
              <a:lnSpc>
                <a:spcPct val="100000"/>
              </a:lnSpc>
              <a:spcBef>
                <a:spcPts val="0"/>
              </a:spcBef>
              <a:spcAft>
                <a:spcPts val="0"/>
              </a:spcAft>
              <a:buNone/>
            </a:pPr>
            <a:r>
              <a:rPr lang="tr-TR" sz="2200" dirty="0"/>
              <a:t>	</a:t>
            </a:r>
            <a:r>
              <a:rPr lang="tr-TR" sz="2200" dirty="0" smtClean="0"/>
              <a:t>break;</a:t>
            </a:r>
          </a:p>
          <a:p>
            <a:pPr marL="0" indent="0">
              <a:lnSpc>
                <a:spcPct val="100000"/>
              </a:lnSpc>
              <a:spcBef>
                <a:spcPts val="0"/>
              </a:spcBef>
              <a:spcAft>
                <a:spcPts val="0"/>
              </a:spcAft>
              <a:buNone/>
            </a:pPr>
            <a:r>
              <a:rPr lang="tr-TR" sz="2200" dirty="0"/>
              <a:t>	</a:t>
            </a:r>
            <a:r>
              <a:rPr lang="tr-TR" sz="2200" dirty="0" err="1" smtClean="0"/>
              <a:t>default</a:t>
            </a:r>
            <a:r>
              <a:rPr lang="tr-TR" sz="2200" dirty="0" smtClean="0"/>
              <a:t>:</a:t>
            </a:r>
          </a:p>
          <a:p>
            <a:pPr marL="0" indent="0">
              <a:lnSpc>
                <a:spcPct val="100000"/>
              </a:lnSpc>
              <a:spcBef>
                <a:spcPts val="0"/>
              </a:spcBef>
              <a:spcAft>
                <a:spcPts val="0"/>
              </a:spcAft>
              <a:buNone/>
            </a:pPr>
            <a:r>
              <a:rPr lang="tr-TR" sz="2200" dirty="0" smtClean="0"/>
              <a:t>	// Farklı bir karakter alındığında yapılacak işlemler</a:t>
            </a:r>
          </a:p>
          <a:p>
            <a:pPr marL="0" indent="0">
              <a:lnSpc>
                <a:spcPct val="100000"/>
              </a:lnSpc>
              <a:spcBef>
                <a:spcPts val="0"/>
              </a:spcBef>
              <a:spcAft>
                <a:spcPts val="0"/>
              </a:spcAft>
              <a:buNone/>
            </a:pPr>
            <a:r>
              <a:rPr lang="tr-TR" sz="2200" dirty="0"/>
              <a:t>	</a:t>
            </a:r>
            <a:r>
              <a:rPr lang="tr-TR" sz="2200" dirty="0" smtClean="0"/>
              <a:t>break;</a:t>
            </a:r>
          </a:p>
          <a:p>
            <a:pPr marL="0" indent="0">
              <a:lnSpc>
                <a:spcPct val="100000"/>
              </a:lnSpc>
              <a:spcBef>
                <a:spcPts val="0"/>
              </a:spcBef>
              <a:spcAft>
                <a:spcPts val="0"/>
              </a:spcAft>
              <a:buNone/>
            </a:pPr>
            <a:r>
              <a:rPr lang="tr-TR" sz="2200" dirty="0"/>
              <a:t>}</a:t>
            </a:r>
            <a:endParaRPr lang="tr-TR" sz="2200" dirty="0" smtClean="0"/>
          </a:p>
          <a:p>
            <a:pPr marL="0" indent="0">
              <a:lnSpc>
                <a:spcPct val="100000"/>
              </a:lnSpc>
              <a:spcAft>
                <a:spcPts val="0"/>
              </a:spcAft>
              <a:buNone/>
            </a:pPr>
            <a:r>
              <a:rPr lang="tr-TR" sz="1800" dirty="0" smtClean="0"/>
              <a:t>	 </a:t>
            </a:r>
            <a:endParaRPr lang="tr-TR" sz="1800" dirty="0"/>
          </a:p>
          <a:p>
            <a:pPr marL="0" indent="0">
              <a:buFont typeface="Franklin Gothic Book" panose="020B0503020102020204" pitchFamily="34" charset="0"/>
              <a:buNone/>
            </a:pPr>
            <a:endParaRPr lang="tr-TR" dirty="0"/>
          </a:p>
        </p:txBody>
      </p:sp>
    </p:spTree>
    <p:extLst>
      <p:ext uri="{BB962C8B-B14F-4D97-AF65-F5344CB8AC3E}">
        <p14:creationId xmlns:p14="http://schemas.microsoft.com/office/powerpoint/2010/main" val="10625220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758952" y="1051560"/>
            <a:ext cx="11311128" cy="5806440"/>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tr-TR" sz="2400" dirty="0" smtClean="0"/>
              <a:t>Return ifadesi</a:t>
            </a:r>
          </a:p>
          <a:p>
            <a:pPr lvl="1"/>
            <a:r>
              <a:rPr lang="tr-TR" sz="2400" b="1" dirty="0" err="1" smtClean="0"/>
              <a:t>return</a:t>
            </a:r>
            <a:r>
              <a:rPr lang="tr-TR" sz="2400" i="0" dirty="0" smtClean="0"/>
              <a:t> ifadesi fonksiyonlarda değer döndürmek için kullanılır. Fonksiyon içerisinde </a:t>
            </a:r>
            <a:r>
              <a:rPr lang="tr-TR" sz="2400" b="1" dirty="0" err="1" smtClean="0"/>
              <a:t>return</a:t>
            </a:r>
            <a:r>
              <a:rPr lang="tr-TR" sz="2400" i="0" dirty="0" smtClean="0"/>
              <a:t> deyimine gelindiğinde fonksiyon sonlandırılarak, </a:t>
            </a:r>
            <a:r>
              <a:rPr lang="tr-TR" sz="2400" i="0" dirty="0" err="1" smtClean="0"/>
              <a:t>ronksiyonun</a:t>
            </a:r>
            <a:r>
              <a:rPr lang="tr-TR" sz="2400" i="0" dirty="0" smtClean="0"/>
              <a:t> çağırıldığı noktaya dönülür. </a:t>
            </a:r>
            <a:r>
              <a:rPr lang="tr-TR" sz="2400" b="1" dirty="0" smtClean="0"/>
              <a:t>Return </a:t>
            </a:r>
            <a:r>
              <a:rPr lang="tr-TR" sz="2400" i="0" dirty="0" smtClean="0"/>
              <a:t>deyiminden sonraki ifadeler işletilmez. Bir fonksiyonda birden fazla </a:t>
            </a:r>
            <a:r>
              <a:rPr lang="tr-TR" sz="2400" b="1" dirty="0" err="1" smtClean="0"/>
              <a:t>return</a:t>
            </a:r>
            <a:r>
              <a:rPr lang="tr-TR" sz="2400" i="0" dirty="0" smtClean="0"/>
              <a:t> ifade bulunabilir.</a:t>
            </a:r>
            <a:endParaRPr lang="tr-TR" sz="2400" dirty="0" smtClean="0"/>
          </a:p>
          <a:p>
            <a:pPr lvl="1"/>
            <a:r>
              <a:rPr lang="tr-TR" sz="2400" i="0" dirty="0" smtClean="0"/>
              <a:t>Case ifadelerinde sabit değerlerin kullanılması gerekir.</a:t>
            </a:r>
            <a:endParaRPr lang="tr-TR" sz="2400" dirty="0" smtClean="0"/>
          </a:p>
        </p:txBody>
      </p:sp>
    </p:spTree>
    <p:extLst>
      <p:ext uri="{BB962C8B-B14F-4D97-AF65-F5344CB8AC3E}">
        <p14:creationId xmlns:p14="http://schemas.microsoft.com/office/powerpoint/2010/main" val="22160854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758952" y="371061"/>
            <a:ext cx="11311128" cy="6029739"/>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tr-TR" sz="2800" dirty="0" smtClean="0"/>
              <a:t>Örnek</a:t>
            </a:r>
          </a:p>
          <a:p>
            <a:pPr marL="987552" lvl="2" indent="0">
              <a:buNone/>
            </a:pPr>
            <a:r>
              <a:rPr lang="tr-TR" sz="2400" dirty="0" smtClean="0"/>
              <a:t>// iki </a:t>
            </a:r>
            <a:r>
              <a:rPr lang="tr-TR" sz="2400" dirty="0" err="1" smtClean="0"/>
              <a:t>int</a:t>
            </a:r>
            <a:r>
              <a:rPr lang="tr-TR" sz="2400" dirty="0" smtClean="0"/>
              <a:t> sayının birbirine eşit olup olmadığını kontrol eden fonksiyon</a:t>
            </a:r>
          </a:p>
          <a:p>
            <a:pPr marL="987552" lvl="2" indent="0">
              <a:buNone/>
            </a:pPr>
            <a:r>
              <a:rPr lang="tr-TR" sz="2400" dirty="0" smtClean="0"/>
              <a:t>// sayılar birbirine eşit ise </a:t>
            </a:r>
            <a:r>
              <a:rPr lang="tr-TR" sz="2400" b="1" i="1" dirty="0" err="1" smtClean="0"/>
              <a:t>true</a:t>
            </a:r>
            <a:r>
              <a:rPr lang="tr-TR" sz="2400" dirty="0" smtClean="0"/>
              <a:t>, değilse </a:t>
            </a:r>
            <a:r>
              <a:rPr lang="tr-TR" sz="2400" b="1" i="1" dirty="0" err="1" smtClean="0"/>
              <a:t>false</a:t>
            </a:r>
            <a:r>
              <a:rPr lang="tr-TR" sz="2400" dirty="0" smtClean="0"/>
              <a:t> sonucu döndürür.</a:t>
            </a:r>
          </a:p>
          <a:p>
            <a:pPr marL="987552" lvl="2" indent="0">
              <a:buNone/>
            </a:pPr>
            <a:r>
              <a:rPr lang="tr-TR" sz="2400" dirty="0" err="1" smtClean="0"/>
              <a:t>Boolean</a:t>
            </a:r>
            <a:r>
              <a:rPr lang="tr-TR" sz="2400" dirty="0" smtClean="0"/>
              <a:t> </a:t>
            </a:r>
            <a:r>
              <a:rPr lang="tr-TR" sz="2400" dirty="0" err="1" smtClean="0"/>
              <a:t>Karsilastir</a:t>
            </a:r>
            <a:r>
              <a:rPr lang="tr-TR" sz="2400" dirty="0" smtClean="0"/>
              <a:t> ( </a:t>
            </a:r>
            <a:r>
              <a:rPr lang="tr-TR" sz="2400" dirty="0" err="1" smtClean="0"/>
              <a:t>int</a:t>
            </a:r>
            <a:r>
              <a:rPr lang="tr-TR" sz="2400" dirty="0" smtClean="0"/>
              <a:t> Sayi1, Sayi2) {</a:t>
            </a:r>
          </a:p>
          <a:p>
            <a:pPr marL="987552" lvl="2" indent="0">
              <a:buNone/>
            </a:pPr>
            <a:r>
              <a:rPr lang="tr-TR" sz="2400" dirty="0" smtClean="0"/>
              <a:t>   </a:t>
            </a:r>
            <a:r>
              <a:rPr lang="tr-TR" sz="2400" dirty="0" err="1" smtClean="0"/>
              <a:t>if</a:t>
            </a:r>
            <a:r>
              <a:rPr lang="tr-TR" sz="2400" dirty="0" smtClean="0"/>
              <a:t> ( Sayi1 == Sayi2 )</a:t>
            </a:r>
          </a:p>
          <a:p>
            <a:pPr marL="987552" lvl="2" indent="0">
              <a:buNone/>
            </a:pPr>
            <a:r>
              <a:rPr lang="tr-TR" sz="2400" dirty="0"/>
              <a:t> </a:t>
            </a:r>
            <a:r>
              <a:rPr lang="tr-TR" sz="2400" dirty="0" smtClean="0"/>
              <a:t>  {</a:t>
            </a:r>
          </a:p>
          <a:p>
            <a:pPr marL="987552" lvl="2" indent="0">
              <a:buNone/>
            </a:pPr>
            <a:r>
              <a:rPr lang="tr-TR" sz="2400" dirty="0"/>
              <a:t>	</a:t>
            </a:r>
            <a:r>
              <a:rPr lang="tr-TR" sz="2400" dirty="0" err="1" smtClean="0"/>
              <a:t>return</a:t>
            </a:r>
            <a:r>
              <a:rPr lang="tr-TR" sz="2400" dirty="0" smtClean="0"/>
              <a:t> </a:t>
            </a:r>
            <a:r>
              <a:rPr lang="tr-TR" sz="2400" dirty="0" err="1" smtClean="0"/>
              <a:t>true</a:t>
            </a:r>
            <a:r>
              <a:rPr lang="tr-TR" sz="2400" dirty="0" smtClean="0"/>
              <a:t>;</a:t>
            </a:r>
          </a:p>
          <a:p>
            <a:pPr marL="987552" lvl="2" indent="0">
              <a:buNone/>
            </a:pPr>
            <a:r>
              <a:rPr lang="tr-TR" sz="2400" dirty="0"/>
              <a:t> </a:t>
            </a:r>
            <a:r>
              <a:rPr lang="tr-TR" sz="2400" dirty="0" smtClean="0"/>
              <a:t>  }</a:t>
            </a:r>
          </a:p>
          <a:p>
            <a:pPr marL="987552" lvl="2" indent="0">
              <a:buNone/>
            </a:pPr>
            <a:r>
              <a:rPr lang="tr-TR" sz="2400" dirty="0" smtClean="0"/>
              <a:t>   else</a:t>
            </a:r>
          </a:p>
          <a:p>
            <a:pPr marL="987552" lvl="2" indent="0">
              <a:buNone/>
            </a:pPr>
            <a:r>
              <a:rPr lang="tr-TR" sz="2400" dirty="0"/>
              <a:t> </a:t>
            </a:r>
            <a:r>
              <a:rPr lang="tr-TR" sz="2400" dirty="0" smtClean="0"/>
              <a:t>  {</a:t>
            </a:r>
          </a:p>
          <a:p>
            <a:pPr marL="987552" lvl="2" indent="0">
              <a:buNone/>
            </a:pPr>
            <a:r>
              <a:rPr lang="tr-TR" sz="2400" dirty="0"/>
              <a:t>	</a:t>
            </a:r>
            <a:r>
              <a:rPr lang="tr-TR" sz="2400" dirty="0" err="1" smtClean="0"/>
              <a:t>return</a:t>
            </a:r>
            <a:r>
              <a:rPr lang="tr-TR" sz="2400" dirty="0" smtClean="0"/>
              <a:t> </a:t>
            </a:r>
            <a:r>
              <a:rPr lang="tr-TR" sz="2400" dirty="0" err="1" smtClean="0"/>
              <a:t>false</a:t>
            </a:r>
            <a:r>
              <a:rPr lang="tr-TR" sz="2400" dirty="0" smtClean="0"/>
              <a:t>;</a:t>
            </a:r>
          </a:p>
          <a:p>
            <a:pPr marL="987552" lvl="2" indent="0">
              <a:buNone/>
            </a:pPr>
            <a:r>
              <a:rPr lang="tr-TR" sz="2400" dirty="0"/>
              <a:t> </a:t>
            </a:r>
            <a:r>
              <a:rPr lang="tr-TR" sz="2400" dirty="0" smtClean="0"/>
              <a:t>  }</a:t>
            </a:r>
          </a:p>
          <a:p>
            <a:pPr marL="987552" lvl="2" indent="0">
              <a:buNone/>
            </a:pPr>
            <a:r>
              <a:rPr lang="tr-TR" sz="2400" dirty="0"/>
              <a:t>}</a:t>
            </a:r>
            <a:endParaRPr lang="tr-TR" sz="2400" dirty="0" smtClean="0"/>
          </a:p>
        </p:txBody>
      </p:sp>
    </p:spTree>
    <p:extLst>
      <p:ext uri="{BB962C8B-B14F-4D97-AF65-F5344CB8AC3E}">
        <p14:creationId xmlns:p14="http://schemas.microsoft.com/office/powerpoint/2010/main" val="4472968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4604"/>
            <a:ext cx="9601200" cy="1485900"/>
          </a:xfrm>
        </p:spPr>
        <p:txBody>
          <a:bodyPr/>
          <a:lstStyle/>
          <a:p>
            <a:r>
              <a:rPr lang="tr-TR" dirty="0" smtClean="0"/>
              <a:t>Döngüler</a:t>
            </a:r>
            <a:endParaRPr lang="tr-TR" dirty="0"/>
          </a:p>
        </p:txBody>
      </p:sp>
      <p:sp>
        <p:nvSpPr>
          <p:cNvPr id="3" name="Content Placeholder 2"/>
          <p:cNvSpPr>
            <a:spLocks noGrp="1"/>
          </p:cNvSpPr>
          <p:nvPr>
            <p:ph idx="1"/>
          </p:nvPr>
        </p:nvSpPr>
        <p:spPr>
          <a:xfrm>
            <a:off x="1371600" y="795130"/>
            <a:ext cx="9601200" cy="6062870"/>
          </a:xfrm>
        </p:spPr>
        <p:txBody>
          <a:bodyPr>
            <a:noAutofit/>
          </a:bodyPr>
          <a:lstStyle/>
          <a:p>
            <a:r>
              <a:rPr lang="tr-TR" sz="2200" dirty="0" err="1" smtClean="0"/>
              <a:t>While</a:t>
            </a:r>
            <a:r>
              <a:rPr lang="tr-TR" sz="2200" dirty="0" smtClean="0"/>
              <a:t> Döngüsü</a:t>
            </a:r>
          </a:p>
          <a:p>
            <a:pPr lvl="1"/>
            <a:r>
              <a:rPr lang="tr-TR" sz="2200" b="1" dirty="0" err="1" smtClean="0"/>
              <a:t>while</a:t>
            </a:r>
            <a:r>
              <a:rPr lang="tr-TR" sz="2200" i="0" dirty="0"/>
              <a:t> </a:t>
            </a:r>
            <a:r>
              <a:rPr lang="tr-TR" sz="2200" i="0" dirty="0" smtClean="0"/>
              <a:t>döngüsü içerisindeki şart doğru (</a:t>
            </a:r>
            <a:r>
              <a:rPr lang="tr-TR" sz="2200" b="1" dirty="0" smtClean="0"/>
              <a:t>TRUE</a:t>
            </a:r>
            <a:r>
              <a:rPr lang="tr-TR" sz="2200" i="0" dirty="0" smtClean="0"/>
              <a:t>) olduğu sürece devam eder. Dolayısıyla döngü içerisinde ilgili şartı değiştiren bir ifade bulunması gerekir. Yoksa sonsuz döngüye girilmiş olur.</a:t>
            </a:r>
          </a:p>
          <a:p>
            <a:pPr lvl="1"/>
            <a:r>
              <a:rPr lang="tr-TR" sz="2200" i="0" dirty="0" smtClean="0"/>
              <a:t>Döngü içerisine girilmesi için şartın sağlanıyor olması gerekir.</a:t>
            </a:r>
          </a:p>
          <a:p>
            <a:pPr lvl="1"/>
            <a:r>
              <a:rPr lang="tr-TR" sz="2200" b="1" dirty="0" err="1" smtClean="0"/>
              <a:t>while</a:t>
            </a:r>
            <a:r>
              <a:rPr lang="tr-TR" sz="2200" i="0" dirty="0" smtClean="0"/>
              <a:t> ifadesi içerisinde kullanılan şart, herhangi bir mantıksal önerme ifadesi olabilir.</a:t>
            </a:r>
          </a:p>
          <a:p>
            <a:pPr lvl="1"/>
            <a:r>
              <a:rPr lang="tr-TR" sz="2200" b="1" dirty="0" err="1" smtClean="0"/>
              <a:t>while</a:t>
            </a:r>
            <a:r>
              <a:rPr lang="tr-TR" sz="2200" b="1" dirty="0" smtClean="0"/>
              <a:t> </a:t>
            </a:r>
            <a:r>
              <a:rPr lang="tr-TR" sz="2200" i="0" dirty="0" smtClean="0"/>
              <a:t>döngüsü ile tekrar ettirilecek işlemler süslü parantezler arasında yer alır</a:t>
            </a:r>
            <a:endParaRPr lang="tr-TR" sz="2200" b="1" dirty="0" smtClean="0"/>
          </a:p>
          <a:p>
            <a:pPr marL="530352" lvl="1" indent="0">
              <a:buNone/>
            </a:pPr>
            <a:endParaRPr lang="tr-TR" sz="2200" b="1" i="0" dirty="0"/>
          </a:p>
          <a:p>
            <a:pPr marL="530352" lvl="1" indent="0">
              <a:buNone/>
            </a:pPr>
            <a:r>
              <a:rPr lang="tr-TR" sz="2200" i="0" dirty="0" err="1" smtClean="0"/>
              <a:t>while</a:t>
            </a:r>
            <a:r>
              <a:rPr lang="tr-TR" sz="2200" i="0" dirty="0" smtClean="0"/>
              <a:t>(şart)</a:t>
            </a:r>
          </a:p>
          <a:p>
            <a:pPr marL="530352" lvl="1" indent="0">
              <a:buNone/>
            </a:pPr>
            <a:r>
              <a:rPr lang="tr-TR" sz="2200" i="0" dirty="0" smtClean="0"/>
              <a:t>{</a:t>
            </a:r>
          </a:p>
          <a:p>
            <a:pPr marL="530352" lvl="1" indent="0">
              <a:buNone/>
            </a:pPr>
            <a:r>
              <a:rPr lang="tr-TR" sz="2200" i="0" dirty="0" smtClean="0"/>
              <a:t>	……………………………………</a:t>
            </a:r>
          </a:p>
          <a:p>
            <a:pPr marL="530352" lvl="1" indent="0">
              <a:buNone/>
            </a:pPr>
            <a:r>
              <a:rPr lang="tr-TR" sz="2200" i="0" dirty="0" smtClean="0"/>
              <a:t>	her bir çevrimde işletilecek kod parçası</a:t>
            </a:r>
          </a:p>
          <a:p>
            <a:pPr marL="530352" lvl="1" indent="0">
              <a:buNone/>
            </a:pPr>
            <a:r>
              <a:rPr lang="tr-TR" sz="2200" i="0" dirty="0" smtClean="0"/>
              <a:t>	……………………………………</a:t>
            </a:r>
          </a:p>
          <a:p>
            <a:pPr marL="530352" lvl="1" indent="0">
              <a:buNone/>
            </a:pPr>
            <a:r>
              <a:rPr lang="tr-TR" sz="2200" i="0" dirty="0"/>
              <a:t>}</a:t>
            </a:r>
            <a:endParaRPr lang="tr-TR" sz="2200" i="0" dirty="0" smtClean="0"/>
          </a:p>
          <a:p>
            <a:pPr marL="530352" lvl="1" indent="0">
              <a:buNone/>
            </a:pPr>
            <a:endParaRPr lang="tr-TR" sz="2200" i="0" dirty="0" smtClean="0"/>
          </a:p>
        </p:txBody>
      </p:sp>
    </p:spTree>
    <p:extLst>
      <p:ext uri="{BB962C8B-B14F-4D97-AF65-F5344CB8AC3E}">
        <p14:creationId xmlns:p14="http://schemas.microsoft.com/office/powerpoint/2010/main" val="1762100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Dersin Amacı</a:t>
            </a:r>
            <a:endParaRPr lang="tr-TR" dirty="0"/>
          </a:p>
        </p:txBody>
      </p:sp>
      <p:sp>
        <p:nvSpPr>
          <p:cNvPr id="3" name="Content Placeholder 2"/>
          <p:cNvSpPr>
            <a:spLocks noGrp="1"/>
          </p:cNvSpPr>
          <p:nvPr>
            <p:ph idx="1"/>
          </p:nvPr>
        </p:nvSpPr>
        <p:spPr>
          <a:xfrm>
            <a:off x="1371600" y="1577009"/>
            <a:ext cx="9601200" cy="4731026"/>
          </a:xfrm>
        </p:spPr>
        <p:txBody>
          <a:bodyPr>
            <a:normAutofit/>
          </a:bodyPr>
          <a:lstStyle/>
          <a:p>
            <a:pPr marL="0" indent="0">
              <a:buNone/>
            </a:pPr>
            <a:r>
              <a:rPr lang="tr-TR" sz="2800" dirty="0" smtClean="0"/>
              <a:t>Bu dersin amacı,</a:t>
            </a:r>
          </a:p>
          <a:p>
            <a:r>
              <a:rPr lang="tr-TR" sz="2800" dirty="0" smtClean="0"/>
              <a:t>Kontrol Yapıları</a:t>
            </a:r>
          </a:p>
          <a:p>
            <a:r>
              <a:rPr lang="tr-TR" sz="2800" dirty="0" smtClean="0"/>
              <a:t>Dallanma Yapıları</a:t>
            </a:r>
          </a:p>
          <a:p>
            <a:r>
              <a:rPr lang="tr-TR" sz="2800" dirty="0" smtClean="0"/>
              <a:t>Döngüler</a:t>
            </a:r>
          </a:p>
          <a:p>
            <a:r>
              <a:rPr lang="tr-TR" sz="2800" dirty="0" smtClean="0"/>
              <a:t>Fonksiyonlar</a:t>
            </a:r>
          </a:p>
          <a:p>
            <a:r>
              <a:rPr lang="tr-TR" sz="2800" dirty="0" smtClean="0"/>
              <a:t>Gecikme ve Zaman Fonksiyonları</a:t>
            </a:r>
            <a:endParaRPr lang="tr-TR" sz="2800" dirty="0"/>
          </a:p>
          <a:p>
            <a:pPr marL="0" indent="0">
              <a:buNone/>
            </a:pPr>
            <a:r>
              <a:rPr lang="tr-TR" sz="2800" dirty="0" smtClean="0"/>
              <a:t>hakkında bilgi sahibi olmaktır.</a:t>
            </a:r>
          </a:p>
          <a:p>
            <a:endParaRPr lang="tr-TR" sz="2800" dirty="0"/>
          </a:p>
        </p:txBody>
      </p:sp>
    </p:spTree>
    <p:extLst>
      <p:ext uri="{BB962C8B-B14F-4D97-AF65-F5344CB8AC3E}">
        <p14:creationId xmlns:p14="http://schemas.microsoft.com/office/powerpoint/2010/main" val="11183116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758952" y="0"/>
            <a:ext cx="11311128" cy="6858000"/>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tr-TR" sz="2400" dirty="0" smtClean="0"/>
              <a:t>Örnek</a:t>
            </a:r>
          </a:p>
          <a:p>
            <a:pPr marL="530352" lvl="1" indent="0">
              <a:buNone/>
            </a:pPr>
            <a:r>
              <a:rPr lang="tr-TR" sz="2300" i="0" dirty="0" err="1" smtClean="0"/>
              <a:t>void</a:t>
            </a:r>
            <a:r>
              <a:rPr lang="tr-TR" sz="2300" i="0" dirty="0" smtClean="0"/>
              <a:t> </a:t>
            </a:r>
            <a:r>
              <a:rPr lang="tr-TR" sz="2300" i="0" dirty="0" err="1" smtClean="0"/>
              <a:t>setup</a:t>
            </a:r>
            <a:r>
              <a:rPr lang="tr-TR" sz="2300" i="0" dirty="0" smtClean="0"/>
              <a:t> () {</a:t>
            </a:r>
          </a:p>
          <a:p>
            <a:pPr marL="530352" lvl="1" indent="0">
              <a:buNone/>
            </a:pPr>
            <a:r>
              <a:rPr lang="tr-TR" sz="2300" i="0" dirty="0"/>
              <a:t>	</a:t>
            </a:r>
            <a:r>
              <a:rPr lang="tr-TR" sz="2300" i="0" dirty="0" smtClean="0"/>
              <a:t>//</a:t>
            </a:r>
            <a:r>
              <a:rPr lang="tr-TR" sz="2300" i="0" dirty="0" err="1" smtClean="0"/>
              <a:t>seriportu</a:t>
            </a:r>
            <a:r>
              <a:rPr lang="tr-TR" sz="2300" i="0" dirty="0" smtClean="0"/>
              <a:t> 9600 </a:t>
            </a:r>
            <a:r>
              <a:rPr lang="tr-TR" sz="2300" i="0" dirty="0" err="1" smtClean="0"/>
              <a:t>bps</a:t>
            </a:r>
            <a:r>
              <a:rPr lang="tr-TR" sz="2300" i="0" dirty="0" smtClean="0"/>
              <a:t> hızına ayarla</a:t>
            </a:r>
          </a:p>
          <a:p>
            <a:pPr marL="530352" lvl="1" indent="0">
              <a:buNone/>
            </a:pPr>
            <a:r>
              <a:rPr lang="tr-TR" sz="2300" i="0" dirty="0"/>
              <a:t>	</a:t>
            </a:r>
            <a:r>
              <a:rPr lang="tr-TR" sz="2300" i="0" dirty="0" err="1" smtClean="0"/>
              <a:t>Serial.begin</a:t>
            </a:r>
            <a:r>
              <a:rPr lang="tr-TR" sz="2300" i="0" dirty="0" smtClean="0"/>
              <a:t> ( 9600 );</a:t>
            </a:r>
          </a:p>
          <a:p>
            <a:pPr marL="530352" lvl="1" indent="0">
              <a:buNone/>
            </a:pPr>
            <a:r>
              <a:rPr lang="tr-TR" sz="2300" i="0" dirty="0" smtClean="0"/>
              <a:t>}</a:t>
            </a:r>
          </a:p>
          <a:p>
            <a:pPr marL="530352" lvl="1" indent="0">
              <a:buNone/>
            </a:pPr>
            <a:r>
              <a:rPr lang="tr-TR" sz="2300" i="0" dirty="0" err="1" smtClean="0"/>
              <a:t>void</a:t>
            </a:r>
            <a:r>
              <a:rPr lang="tr-TR" sz="2300" i="0" dirty="0" smtClean="0"/>
              <a:t> </a:t>
            </a:r>
            <a:r>
              <a:rPr lang="tr-TR" sz="2300" i="0" dirty="0" err="1" smtClean="0"/>
              <a:t>loop</a:t>
            </a:r>
            <a:r>
              <a:rPr lang="tr-TR" sz="2300" i="0" dirty="0" smtClean="0"/>
              <a:t> () { </a:t>
            </a:r>
          </a:p>
          <a:p>
            <a:pPr marL="530352" lvl="1" indent="0">
              <a:buNone/>
            </a:pPr>
            <a:r>
              <a:rPr lang="tr-TR" sz="2300" i="0" dirty="0"/>
              <a:t>	</a:t>
            </a:r>
            <a:r>
              <a:rPr lang="tr-TR" sz="2300" i="0" dirty="0" err="1" smtClean="0"/>
              <a:t>int</a:t>
            </a:r>
            <a:r>
              <a:rPr lang="tr-TR" sz="2300" i="0" dirty="0" smtClean="0"/>
              <a:t> a;</a:t>
            </a:r>
          </a:p>
          <a:p>
            <a:pPr marL="530352" lvl="1" indent="0">
              <a:buNone/>
            </a:pPr>
            <a:r>
              <a:rPr lang="tr-TR" sz="2300" i="0" dirty="0"/>
              <a:t>	</a:t>
            </a:r>
            <a:r>
              <a:rPr lang="tr-TR" sz="2300" i="0" dirty="0" err="1" smtClean="0"/>
              <a:t>while</a:t>
            </a:r>
            <a:r>
              <a:rPr lang="tr-TR" sz="2300" i="0" dirty="0" smtClean="0"/>
              <a:t> ( a &lt; 100 )</a:t>
            </a:r>
          </a:p>
          <a:p>
            <a:pPr marL="530352" lvl="1" indent="0">
              <a:buNone/>
            </a:pPr>
            <a:r>
              <a:rPr lang="tr-TR" sz="2300" i="0" dirty="0"/>
              <a:t>	</a:t>
            </a:r>
            <a:r>
              <a:rPr lang="tr-TR" sz="2300" i="0" dirty="0" smtClean="0"/>
              <a:t>{</a:t>
            </a:r>
          </a:p>
          <a:p>
            <a:pPr marL="530352" lvl="1" indent="0">
              <a:buNone/>
            </a:pPr>
            <a:r>
              <a:rPr lang="tr-TR" sz="2300" i="0" dirty="0"/>
              <a:t>	</a:t>
            </a:r>
            <a:r>
              <a:rPr lang="tr-TR" sz="2300" i="0" dirty="0" smtClean="0"/>
              <a:t>	a = a + 1;</a:t>
            </a:r>
          </a:p>
          <a:p>
            <a:pPr marL="530352" lvl="1" indent="0">
              <a:buNone/>
            </a:pPr>
            <a:r>
              <a:rPr lang="tr-TR" sz="2300" i="0" dirty="0"/>
              <a:t>	</a:t>
            </a:r>
            <a:r>
              <a:rPr lang="tr-TR" sz="2300" i="0" dirty="0" smtClean="0"/>
              <a:t>	</a:t>
            </a:r>
            <a:r>
              <a:rPr lang="tr-TR" sz="2300" i="0" dirty="0" err="1" smtClean="0"/>
              <a:t>Serial.println</a:t>
            </a:r>
            <a:r>
              <a:rPr lang="tr-TR" sz="2300" i="0" dirty="0" smtClean="0"/>
              <a:t> ( a );</a:t>
            </a:r>
          </a:p>
          <a:p>
            <a:pPr marL="530352" lvl="1" indent="0">
              <a:buNone/>
            </a:pPr>
            <a:r>
              <a:rPr lang="tr-TR" sz="2300" i="0" dirty="0"/>
              <a:t>	</a:t>
            </a:r>
            <a:r>
              <a:rPr lang="tr-TR" sz="2300" i="0" dirty="0" smtClean="0"/>
              <a:t>	</a:t>
            </a:r>
            <a:r>
              <a:rPr lang="tr-TR" sz="2300" i="0" dirty="0" err="1" smtClean="0"/>
              <a:t>delay</a:t>
            </a:r>
            <a:r>
              <a:rPr lang="tr-TR" sz="2300" i="0" dirty="0" smtClean="0"/>
              <a:t>(100);</a:t>
            </a:r>
          </a:p>
          <a:p>
            <a:pPr marL="530352" lvl="1" indent="0">
              <a:buNone/>
            </a:pPr>
            <a:r>
              <a:rPr lang="tr-TR" sz="2300" i="0" dirty="0"/>
              <a:t>	</a:t>
            </a:r>
            <a:r>
              <a:rPr lang="tr-TR" sz="2300" i="0" dirty="0" smtClean="0"/>
              <a:t>}</a:t>
            </a:r>
          </a:p>
          <a:p>
            <a:pPr marL="530352" lvl="1" indent="0">
              <a:buNone/>
            </a:pPr>
            <a:r>
              <a:rPr lang="tr-TR" sz="2300" i="0" dirty="0"/>
              <a:t>	</a:t>
            </a:r>
            <a:r>
              <a:rPr lang="tr-TR" sz="2300" i="0" dirty="0" smtClean="0"/>
              <a:t>	</a:t>
            </a:r>
            <a:r>
              <a:rPr lang="tr-TR" sz="2300" i="0" dirty="0" err="1" smtClean="0"/>
              <a:t>Serial.println</a:t>
            </a:r>
            <a:r>
              <a:rPr lang="tr-TR" sz="2300" i="0" dirty="0" smtClean="0"/>
              <a:t> ("</a:t>
            </a:r>
            <a:r>
              <a:rPr lang="tr-TR" sz="2300" i="0" dirty="0" err="1" smtClean="0"/>
              <a:t>Donguden</a:t>
            </a:r>
            <a:r>
              <a:rPr lang="tr-TR" sz="2300" i="0" dirty="0" smtClean="0"/>
              <a:t> </a:t>
            </a:r>
            <a:r>
              <a:rPr lang="tr-TR" sz="2300" i="0" dirty="0" err="1" smtClean="0"/>
              <a:t>cikildi</a:t>
            </a:r>
            <a:r>
              <a:rPr lang="tr-TR" sz="2300" i="0" dirty="0" smtClean="0"/>
              <a:t>");</a:t>
            </a:r>
          </a:p>
          <a:p>
            <a:pPr marL="530352" lvl="1" indent="0">
              <a:buNone/>
            </a:pPr>
            <a:r>
              <a:rPr lang="tr-TR" sz="2300" i="0" dirty="0"/>
              <a:t>	</a:t>
            </a:r>
            <a:r>
              <a:rPr lang="tr-TR" sz="2300" i="0" dirty="0" smtClean="0"/>
              <a:t>	</a:t>
            </a:r>
            <a:r>
              <a:rPr lang="tr-TR" sz="2300" i="0" dirty="0" err="1" smtClean="0"/>
              <a:t>while</a:t>
            </a:r>
            <a:r>
              <a:rPr lang="tr-TR" sz="2300" i="0" dirty="0"/>
              <a:t> </a:t>
            </a:r>
            <a:r>
              <a:rPr lang="tr-TR" sz="2300" i="0" dirty="0" smtClean="0"/>
              <a:t>( 1 ); // Programı </a:t>
            </a:r>
            <a:r>
              <a:rPr lang="tr-TR" sz="2300" i="0" dirty="0" err="1" smtClean="0"/>
              <a:t>burda</a:t>
            </a:r>
            <a:r>
              <a:rPr lang="tr-TR" sz="2300" i="0" dirty="0" smtClean="0"/>
              <a:t> kilitliyoruz</a:t>
            </a:r>
          </a:p>
          <a:p>
            <a:pPr marL="530352" lvl="1" indent="0">
              <a:buNone/>
            </a:pPr>
            <a:r>
              <a:rPr lang="tr-TR" sz="2300" i="0" dirty="0"/>
              <a:t>}</a:t>
            </a:r>
            <a:endParaRPr lang="tr-TR" sz="2300" i="0" dirty="0" smtClean="0"/>
          </a:p>
        </p:txBody>
      </p:sp>
    </p:spTree>
    <p:extLst>
      <p:ext uri="{BB962C8B-B14F-4D97-AF65-F5344CB8AC3E}">
        <p14:creationId xmlns:p14="http://schemas.microsoft.com/office/powerpoint/2010/main" val="40737407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758952" y="0"/>
            <a:ext cx="11311128" cy="6858000"/>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tr-TR" sz="2400" dirty="0" smtClean="0"/>
              <a:t>Herhangi yazılan bir programın bir kez çalıştırılması istenirse</a:t>
            </a:r>
          </a:p>
          <a:p>
            <a:pPr marL="530352" lvl="1" indent="0">
              <a:buNone/>
            </a:pPr>
            <a:r>
              <a:rPr lang="tr-TR" sz="2200" b="1" dirty="0" err="1" smtClean="0"/>
              <a:t>while</a:t>
            </a:r>
            <a:r>
              <a:rPr lang="tr-TR" sz="2200" b="1" dirty="0" smtClean="0"/>
              <a:t>(</a:t>
            </a:r>
            <a:r>
              <a:rPr lang="tr-TR" sz="2200" b="1" dirty="0" err="1" smtClean="0"/>
              <a:t>true</a:t>
            </a:r>
            <a:r>
              <a:rPr lang="tr-TR" sz="2200" b="1" dirty="0" smtClean="0"/>
              <a:t>);</a:t>
            </a:r>
            <a:endParaRPr lang="tr-TR" sz="2200" i="0" dirty="0" smtClean="0"/>
          </a:p>
          <a:p>
            <a:pPr marL="530352" lvl="1" indent="0">
              <a:buNone/>
            </a:pPr>
            <a:r>
              <a:rPr lang="tr-TR" sz="2200" i="0" dirty="0" smtClean="0"/>
              <a:t>veya</a:t>
            </a:r>
          </a:p>
          <a:p>
            <a:pPr marL="530352" lvl="1" indent="0">
              <a:buNone/>
            </a:pPr>
            <a:r>
              <a:rPr lang="tr-TR" sz="2200" b="1" dirty="0" err="1" smtClean="0"/>
              <a:t>while</a:t>
            </a:r>
            <a:r>
              <a:rPr lang="tr-TR" sz="2200" b="1" dirty="0" smtClean="0"/>
              <a:t>(1);</a:t>
            </a:r>
          </a:p>
          <a:p>
            <a:pPr marL="530352" lvl="1" indent="0">
              <a:buNone/>
            </a:pPr>
            <a:r>
              <a:rPr lang="tr-TR" sz="2200" i="0" dirty="0" err="1" smtClean="0"/>
              <a:t>ifadelirinin</a:t>
            </a:r>
            <a:r>
              <a:rPr lang="tr-TR" sz="2200" i="0" dirty="0" smtClean="0"/>
              <a:t> bulunduğu satırda sonsuz döngüye girilir ve program o noktada kilitlenir.</a:t>
            </a:r>
          </a:p>
          <a:p>
            <a:pPr marL="530352" lvl="1" indent="0">
              <a:buNone/>
            </a:pPr>
            <a:endParaRPr lang="tr-TR" sz="2200" i="0" dirty="0"/>
          </a:p>
          <a:p>
            <a:pPr marL="530352" lvl="1" indent="0">
              <a:buNone/>
            </a:pPr>
            <a:r>
              <a:rPr lang="tr-TR" sz="2200" i="0" dirty="0" smtClean="0"/>
              <a:t>Örnek</a:t>
            </a:r>
          </a:p>
          <a:p>
            <a:pPr marL="530352" lvl="1" indent="0">
              <a:buNone/>
            </a:pPr>
            <a:r>
              <a:rPr lang="tr-TR" sz="2200" i="0" dirty="0"/>
              <a:t>	</a:t>
            </a:r>
            <a:r>
              <a:rPr lang="tr-TR" sz="2200" i="0" dirty="0" smtClean="0"/>
              <a:t>4 </a:t>
            </a:r>
            <a:r>
              <a:rPr lang="tr-TR" sz="2200" i="0" dirty="0" err="1" smtClean="0"/>
              <a:t>nolu</a:t>
            </a:r>
            <a:r>
              <a:rPr lang="tr-TR" sz="2200" i="0" dirty="0" smtClean="0"/>
              <a:t> </a:t>
            </a:r>
            <a:r>
              <a:rPr lang="tr-TR" sz="2200" i="0" dirty="0" err="1" smtClean="0"/>
              <a:t>pine</a:t>
            </a:r>
            <a:r>
              <a:rPr lang="tr-TR" sz="2200" i="0" dirty="0" smtClean="0"/>
              <a:t> bağlı butona basıldığı sürece 13 </a:t>
            </a:r>
            <a:r>
              <a:rPr lang="tr-TR" sz="2200" i="0" dirty="0" err="1" smtClean="0"/>
              <a:t>nolu</a:t>
            </a:r>
            <a:r>
              <a:rPr lang="tr-TR" sz="2200" i="0" dirty="0" smtClean="0"/>
              <a:t> </a:t>
            </a:r>
            <a:r>
              <a:rPr lang="tr-TR" sz="2200" i="0" dirty="0" err="1" smtClean="0"/>
              <a:t>pine</a:t>
            </a:r>
            <a:r>
              <a:rPr lang="tr-TR" sz="2200" i="0" dirty="0" smtClean="0"/>
              <a:t> bağlı olan LED saniyede 1 kere yakılıp söndürülsün</a:t>
            </a:r>
          </a:p>
          <a:p>
            <a:pPr marL="530352" lvl="1" indent="0">
              <a:buNone/>
            </a:pPr>
            <a:r>
              <a:rPr lang="tr-TR" sz="2200" i="0" dirty="0" err="1" smtClean="0"/>
              <a:t>while</a:t>
            </a:r>
            <a:r>
              <a:rPr lang="tr-TR" sz="2200" i="0" dirty="0" smtClean="0"/>
              <a:t> ( </a:t>
            </a:r>
            <a:r>
              <a:rPr lang="tr-TR" sz="2200" i="0" dirty="0" err="1" smtClean="0"/>
              <a:t>digitalRead</a:t>
            </a:r>
            <a:r>
              <a:rPr lang="tr-TR" sz="2200" i="0" dirty="0" smtClean="0"/>
              <a:t>(4) == HIGH )</a:t>
            </a:r>
          </a:p>
          <a:p>
            <a:pPr marL="530352" lvl="1" indent="0">
              <a:buNone/>
            </a:pPr>
            <a:r>
              <a:rPr lang="tr-TR" sz="2200" i="0" dirty="0" smtClean="0"/>
              <a:t>{</a:t>
            </a:r>
          </a:p>
          <a:p>
            <a:pPr marL="530352" lvl="1" indent="0">
              <a:buNone/>
            </a:pPr>
            <a:r>
              <a:rPr lang="tr-TR" sz="2200" i="0" dirty="0"/>
              <a:t>	</a:t>
            </a:r>
            <a:r>
              <a:rPr lang="tr-TR" sz="2200" i="0" dirty="0" err="1" smtClean="0"/>
              <a:t>digitalWrite</a:t>
            </a:r>
            <a:r>
              <a:rPr lang="tr-TR" sz="2200" i="0" dirty="0" smtClean="0"/>
              <a:t>(13,HIGH);</a:t>
            </a:r>
          </a:p>
          <a:p>
            <a:pPr marL="530352" lvl="1" indent="0">
              <a:buNone/>
            </a:pPr>
            <a:r>
              <a:rPr lang="tr-TR" sz="2200" i="0" dirty="0"/>
              <a:t>	</a:t>
            </a:r>
            <a:r>
              <a:rPr lang="tr-TR" sz="2200" i="0" dirty="0" err="1" smtClean="0"/>
              <a:t>delay</a:t>
            </a:r>
            <a:r>
              <a:rPr lang="tr-TR" sz="2200" i="0" dirty="0" smtClean="0"/>
              <a:t>(1000);</a:t>
            </a:r>
          </a:p>
          <a:p>
            <a:pPr marL="530352" lvl="1" indent="0">
              <a:buNone/>
            </a:pPr>
            <a:r>
              <a:rPr lang="tr-TR" sz="2200" i="0" dirty="0"/>
              <a:t>	</a:t>
            </a:r>
            <a:r>
              <a:rPr lang="tr-TR" sz="2200" i="0" dirty="0" err="1" smtClean="0"/>
              <a:t>digitalWrite</a:t>
            </a:r>
            <a:r>
              <a:rPr lang="tr-TR" sz="2200" i="0" dirty="0" smtClean="0"/>
              <a:t>(13,LOW);</a:t>
            </a:r>
          </a:p>
          <a:p>
            <a:pPr marL="530352" lvl="1" indent="0">
              <a:buNone/>
            </a:pPr>
            <a:r>
              <a:rPr lang="tr-TR" sz="2200" i="0" dirty="0"/>
              <a:t>	</a:t>
            </a:r>
            <a:r>
              <a:rPr lang="tr-TR" sz="2200" i="0" dirty="0" err="1" smtClean="0"/>
              <a:t>delay</a:t>
            </a:r>
            <a:r>
              <a:rPr lang="tr-TR" sz="2200" i="0" dirty="0" smtClean="0"/>
              <a:t>(1000);</a:t>
            </a:r>
          </a:p>
          <a:p>
            <a:pPr marL="530352" lvl="1" indent="0">
              <a:buNone/>
            </a:pPr>
            <a:r>
              <a:rPr lang="tr-TR" sz="2200" i="0" dirty="0"/>
              <a:t>}</a:t>
            </a:r>
            <a:r>
              <a:rPr lang="tr-TR" sz="2200" i="0" dirty="0" smtClean="0"/>
              <a:t> </a:t>
            </a:r>
          </a:p>
        </p:txBody>
      </p:sp>
    </p:spTree>
    <p:extLst>
      <p:ext uri="{BB962C8B-B14F-4D97-AF65-F5344CB8AC3E}">
        <p14:creationId xmlns:p14="http://schemas.microsoft.com/office/powerpoint/2010/main" val="36919161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758952" y="1051560"/>
            <a:ext cx="11311128" cy="5806440"/>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tr-TR" sz="2400" dirty="0" smtClean="0"/>
              <a:t>Do..</a:t>
            </a:r>
            <a:r>
              <a:rPr lang="tr-TR" sz="2400" dirty="0" err="1" smtClean="0"/>
              <a:t>While</a:t>
            </a:r>
            <a:r>
              <a:rPr lang="tr-TR" sz="2400" dirty="0" smtClean="0"/>
              <a:t> Döngüsü</a:t>
            </a:r>
          </a:p>
          <a:p>
            <a:pPr lvl="1"/>
            <a:r>
              <a:rPr lang="tr-TR" sz="2400" b="1" dirty="0" smtClean="0"/>
              <a:t>do..</a:t>
            </a:r>
            <a:r>
              <a:rPr lang="tr-TR" sz="2400" b="1" dirty="0" err="1" smtClean="0"/>
              <a:t>while</a:t>
            </a:r>
            <a:r>
              <a:rPr lang="tr-TR" sz="2400" b="1" dirty="0" smtClean="0"/>
              <a:t> </a:t>
            </a:r>
            <a:r>
              <a:rPr lang="tr-TR" sz="2400" i="0" dirty="0" smtClean="0"/>
              <a:t>döngüsünün</a:t>
            </a:r>
            <a:r>
              <a:rPr lang="tr-TR" sz="2400" dirty="0" smtClean="0"/>
              <a:t> </a:t>
            </a:r>
            <a:r>
              <a:rPr lang="tr-TR" sz="2400" b="1" dirty="0" err="1" smtClean="0"/>
              <a:t>while</a:t>
            </a:r>
            <a:r>
              <a:rPr lang="tr-TR" sz="2400" b="1" dirty="0" smtClean="0"/>
              <a:t> </a:t>
            </a:r>
            <a:r>
              <a:rPr lang="tr-TR" sz="2400" i="0" dirty="0" smtClean="0"/>
              <a:t>döngüsünden farkı şartın çevrim sonucunda kontrol edilmesidir. Dolayısıyla her zaman </a:t>
            </a:r>
            <a:r>
              <a:rPr lang="tr-TR" sz="2400" b="1" dirty="0" smtClean="0"/>
              <a:t>do..</a:t>
            </a:r>
            <a:r>
              <a:rPr lang="tr-TR" sz="2400" b="1" dirty="0" err="1" smtClean="0"/>
              <a:t>while</a:t>
            </a:r>
            <a:r>
              <a:rPr lang="tr-TR" sz="2400" i="0" dirty="0" smtClean="0"/>
              <a:t> döngüsü içerisindeki kod bloğu en az 1 kere çalıştırılır.</a:t>
            </a:r>
          </a:p>
          <a:p>
            <a:pPr marL="530352" lvl="1" indent="0">
              <a:buNone/>
            </a:pPr>
            <a:r>
              <a:rPr lang="tr-TR" sz="2400" b="1" dirty="0"/>
              <a:t>	</a:t>
            </a:r>
            <a:r>
              <a:rPr lang="tr-TR" sz="2400" b="1" dirty="0" smtClean="0"/>
              <a:t>do</a:t>
            </a:r>
          </a:p>
          <a:p>
            <a:pPr marL="530352" lvl="1" indent="0">
              <a:buNone/>
            </a:pPr>
            <a:r>
              <a:rPr lang="tr-TR" sz="2400" b="1" dirty="0"/>
              <a:t>	</a:t>
            </a:r>
            <a:r>
              <a:rPr lang="tr-TR" sz="2400" b="1" dirty="0" smtClean="0"/>
              <a:t>{</a:t>
            </a:r>
          </a:p>
          <a:p>
            <a:pPr marL="530352" lvl="1" indent="0">
              <a:buNone/>
            </a:pPr>
            <a:r>
              <a:rPr lang="tr-TR" sz="2400" b="1" dirty="0"/>
              <a:t>	</a:t>
            </a:r>
            <a:r>
              <a:rPr lang="tr-TR" sz="2400" b="1" dirty="0" smtClean="0"/>
              <a:t>}</a:t>
            </a:r>
            <a:r>
              <a:rPr lang="tr-TR" sz="2400" b="1" dirty="0" err="1" smtClean="0"/>
              <a:t>while</a:t>
            </a:r>
            <a:r>
              <a:rPr lang="tr-TR" sz="2400" b="1" dirty="0" smtClean="0"/>
              <a:t>(şart);</a:t>
            </a:r>
            <a:endParaRPr lang="tr-TR" sz="2400" b="1" dirty="0"/>
          </a:p>
        </p:txBody>
      </p:sp>
    </p:spTree>
    <p:extLst>
      <p:ext uri="{BB962C8B-B14F-4D97-AF65-F5344CB8AC3E}">
        <p14:creationId xmlns:p14="http://schemas.microsoft.com/office/powerpoint/2010/main" val="17623781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758952" y="0"/>
            <a:ext cx="11311128" cy="6858000"/>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tr-TR" sz="2400" dirty="0" smtClean="0"/>
              <a:t>Örnek</a:t>
            </a:r>
          </a:p>
          <a:p>
            <a:pPr marL="530352" lvl="1" indent="0">
              <a:buNone/>
            </a:pPr>
            <a:r>
              <a:rPr lang="tr-TR" sz="2300" i="0" dirty="0" err="1" smtClean="0"/>
              <a:t>void</a:t>
            </a:r>
            <a:r>
              <a:rPr lang="tr-TR" sz="2300" i="0" dirty="0" smtClean="0"/>
              <a:t> </a:t>
            </a:r>
            <a:r>
              <a:rPr lang="tr-TR" sz="2300" i="0" dirty="0" err="1" smtClean="0"/>
              <a:t>setup</a:t>
            </a:r>
            <a:r>
              <a:rPr lang="tr-TR" sz="2300" i="0" dirty="0" smtClean="0"/>
              <a:t> () {</a:t>
            </a:r>
          </a:p>
          <a:p>
            <a:pPr marL="530352" lvl="1" indent="0">
              <a:buNone/>
            </a:pPr>
            <a:r>
              <a:rPr lang="tr-TR" sz="2300" i="0" dirty="0"/>
              <a:t>	</a:t>
            </a:r>
            <a:r>
              <a:rPr lang="tr-TR" sz="2300" i="0" dirty="0" smtClean="0"/>
              <a:t>//</a:t>
            </a:r>
            <a:r>
              <a:rPr lang="tr-TR" sz="2300" i="0" dirty="0" err="1" smtClean="0"/>
              <a:t>seriportu</a:t>
            </a:r>
            <a:r>
              <a:rPr lang="tr-TR" sz="2300" i="0" dirty="0" smtClean="0"/>
              <a:t> 9600 </a:t>
            </a:r>
            <a:r>
              <a:rPr lang="tr-TR" sz="2300" i="0" dirty="0" err="1" smtClean="0"/>
              <a:t>bps</a:t>
            </a:r>
            <a:r>
              <a:rPr lang="tr-TR" sz="2300" i="0" dirty="0" smtClean="0"/>
              <a:t> hızına ayarla</a:t>
            </a:r>
          </a:p>
          <a:p>
            <a:pPr marL="530352" lvl="1" indent="0">
              <a:buNone/>
            </a:pPr>
            <a:r>
              <a:rPr lang="tr-TR" sz="2300" i="0" dirty="0"/>
              <a:t>	</a:t>
            </a:r>
            <a:r>
              <a:rPr lang="tr-TR" sz="2300" i="0" dirty="0" err="1" smtClean="0"/>
              <a:t>Serial.begin</a:t>
            </a:r>
            <a:r>
              <a:rPr lang="tr-TR" sz="2300" i="0" dirty="0" smtClean="0"/>
              <a:t> ( 9600 );</a:t>
            </a:r>
          </a:p>
          <a:p>
            <a:pPr marL="530352" lvl="1" indent="0">
              <a:buNone/>
            </a:pPr>
            <a:r>
              <a:rPr lang="tr-TR" sz="2300" i="0" dirty="0" smtClean="0"/>
              <a:t>}</a:t>
            </a:r>
          </a:p>
          <a:p>
            <a:pPr marL="530352" lvl="1" indent="0">
              <a:buNone/>
            </a:pPr>
            <a:r>
              <a:rPr lang="tr-TR" sz="2300" i="0" dirty="0" err="1" smtClean="0"/>
              <a:t>void</a:t>
            </a:r>
            <a:r>
              <a:rPr lang="tr-TR" sz="2300" i="0" dirty="0" smtClean="0"/>
              <a:t> </a:t>
            </a:r>
            <a:r>
              <a:rPr lang="tr-TR" sz="2300" i="0" dirty="0" err="1" smtClean="0"/>
              <a:t>loop</a:t>
            </a:r>
            <a:r>
              <a:rPr lang="tr-TR" sz="2300" i="0" dirty="0" smtClean="0"/>
              <a:t> () { </a:t>
            </a:r>
          </a:p>
          <a:p>
            <a:pPr marL="530352" lvl="1" indent="0">
              <a:buNone/>
            </a:pPr>
            <a:r>
              <a:rPr lang="tr-TR" sz="2300" i="0" dirty="0"/>
              <a:t>	</a:t>
            </a:r>
            <a:r>
              <a:rPr lang="tr-TR" sz="2300" i="0" dirty="0" err="1" smtClean="0"/>
              <a:t>int</a:t>
            </a:r>
            <a:r>
              <a:rPr lang="tr-TR" sz="2300" i="0" dirty="0" smtClean="0"/>
              <a:t> a = 120;</a:t>
            </a:r>
          </a:p>
          <a:p>
            <a:pPr marL="530352" lvl="1" indent="0">
              <a:buNone/>
            </a:pPr>
            <a:r>
              <a:rPr lang="tr-TR" sz="2300" i="0" dirty="0"/>
              <a:t>	</a:t>
            </a:r>
            <a:r>
              <a:rPr lang="tr-TR" sz="2300" i="0" dirty="0" smtClean="0"/>
              <a:t>do</a:t>
            </a:r>
          </a:p>
          <a:p>
            <a:pPr marL="530352" lvl="1" indent="0">
              <a:buNone/>
            </a:pPr>
            <a:r>
              <a:rPr lang="tr-TR" sz="2300" i="0" dirty="0"/>
              <a:t>	</a:t>
            </a:r>
            <a:r>
              <a:rPr lang="tr-TR" sz="2300" i="0" dirty="0" smtClean="0"/>
              <a:t>{</a:t>
            </a:r>
          </a:p>
          <a:p>
            <a:pPr marL="530352" lvl="1" indent="0">
              <a:buNone/>
            </a:pPr>
            <a:r>
              <a:rPr lang="tr-TR" sz="2300" i="0" dirty="0"/>
              <a:t>	</a:t>
            </a:r>
            <a:r>
              <a:rPr lang="tr-TR" sz="2300" i="0" dirty="0" smtClean="0"/>
              <a:t>	a = a + 1;</a:t>
            </a:r>
          </a:p>
          <a:p>
            <a:pPr marL="530352" lvl="1" indent="0">
              <a:buNone/>
            </a:pPr>
            <a:r>
              <a:rPr lang="tr-TR" sz="2300" i="0" dirty="0"/>
              <a:t>	</a:t>
            </a:r>
            <a:r>
              <a:rPr lang="tr-TR" sz="2300" i="0" dirty="0" smtClean="0"/>
              <a:t>	</a:t>
            </a:r>
            <a:r>
              <a:rPr lang="tr-TR" sz="2300" i="0" dirty="0" err="1" smtClean="0"/>
              <a:t>Serial.println</a:t>
            </a:r>
            <a:r>
              <a:rPr lang="tr-TR" sz="2300" i="0" dirty="0" smtClean="0"/>
              <a:t> ( a );</a:t>
            </a:r>
          </a:p>
          <a:p>
            <a:pPr marL="530352" lvl="1" indent="0">
              <a:buNone/>
            </a:pPr>
            <a:r>
              <a:rPr lang="tr-TR" sz="2300" i="0" dirty="0"/>
              <a:t>	</a:t>
            </a:r>
            <a:r>
              <a:rPr lang="tr-TR" sz="2300" i="0" dirty="0" smtClean="0"/>
              <a:t>	</a:t>
            </a:r>
            <a:r>
              <a:rPr lang="tr-TR" sz="2300" i="0" dirty="0" err="1" smtClean="0"/>
              <a:t>delay</a:t>
            </a:r>
            <a:r>
              <a:rPr lang="tr-TR" sz="2300" i="0" dirty="0" smtClean="0"/>
              <a:t>(100);</a:t>
            </a:r>
          </a:p>
          <a:p>
            <a:pPr marL="530352" lvl="1" indent="0">
              <a:buNone/>
            </a:pPr>
            <a:r>
              <a:rPr lang="tr-TR" sz="2300" i="0" dirty="0"/>
              <a:t>	</a:t>
            </a:r>
            <a:r>
              <a:rPr lang="tr-TR" sz="2300" i="0" dirty="0" smtClean="0"/>
              <a:t>}</a:t>
            </a:r>
            <a:r>
              <a:rPr lang="tr-TR" sz="2300" i="0" dirty="0" err="1" smtClean="0"/>
              <a:t>while</a:t>
            </a:r>
            <a:r>
              <a:rPr lang="tr-TR" sz="2300" i="0" dirty="0" smtClean="0"/>
              <a:t>( a &lt; 100 );</a:t>
            </a:r>
          </a:p>
          <a:p>
            <a:pPr marL="530352" lvl="1" indent="0">
              <a:buNone/>
            </a:pPr>
            <a:r>
              <a:rPr lang="tr-TR" sz="2300" i="0" dirty="0"/>
              <a:t>	</a:t>
            </a:r>
            <a:r>
              <a:rPr lang="tr-TR" sz="2300" i="0" dirty="0" smtClean="0"/>
              <a:t>	</a:t>
            </a:r>
            <a:r>
              <a:rPr lang="tr-TR" sz="2300" i="0" dirty="0" err="1" smtClean="0"/>
              <a:t>Serial.println</a:t>
            </a:r>
            <a:r>
              <a:rPr lang="tr-TR" sz="2300" i="0" dirty="0" smtClean="0"/>
              <a:t> ("</a:t>
            </a:r>
            <a:r>
              <a:rPr lang="tr-TR" sz="2300" i="0" dirty="0" err="1" smtClean="0"/>
              <a:t>Donguden</a:t>
            </a:r>
            <a:r>
              <a:rPr lang="tr-TR" sz="2300" i="0" dirty="0" smtClean="0"/>
              <a:t> </a:t>
            </a:r>
            <a:r>
              <a:rPr lang="tr-TR" sz="2300" i="0" dirty="0" err="1" smtClean="0"/>
              <a:t>cikildi</a:t>
            </a:r>
            <a:r>
              <a:rPr lang="tr-TR" sz="2300" i="0" dirty="0" smtClean="0"/>
              <a:t>");</a:t>
            </a:r>
          </a:p>
          <a:p>
            <a:pPr marL="530352" lvl="1" indent="0">
              <a:buNone/>
            </a:pPr>
            <a:r>
              <a:rPr lang="tr-TR" sz="2300" i="0" dirty="0"/>
              <a:t>	</a:t>
            </a:r>
            <a:r>
              <a:rPr lang="tr-TR" sz="2300" i="0" dirty="0" smtClean="0"/>
              <a:t>	</a:t>
            </a:r>
            <a:r>
              <a:rPr lang="tr-TR" sz="2300" i="0" dirty="0" err="1" smtClean="0"/>
              <a:t>while</a:t>
            </a:r>
            <a:r>
              <a:rPr lang="tr-TR" sz="2300" i="0" dirty="0"/>
              <a:t> </a:t>
            </a:r>
            <a:r>
              <a:rPr lang="tr-TR" sz="2300" i="0" dirty="0" smtClean="0"/>
              <a:t>( 1 ); // Programı </a:t>
            </a:r>
            <a:r>
              <a:rPr lang="tr-TR" sz="2300" i="0" dirty="0" err="1" smtClean="0"/>
              <a:t>burda</a:t>
            </a:r>
            <a:r>
              <a:rPr lang="tr-TR" sz="2300" i="0" dirty="0" smtClean="0"/>
              <a:t> kilitliyoruz</a:t>
            </a:r>
          </a:p>
          <a:p>
            <a:pPr marL="530352" lvl="1" indent="0">
              <a:buNone/>
            </a:pPr>
            <a:r>
              <a:rPr lang="tr-TR" sz="2300" i="0" dirty="0"/>
              <a:t>}</a:t>
            </a:r>
            <a:endParaRPr lang="tr-TR" sz="2300" i="0" dirty="0" smtClean="0"/>
          </a:p>
        </p:txBody>
      </p:sp>
    </p:spTree>
    <p:extLst>
      <p:ext uri="{BB962C8B-B14F-4D97-AF65-F5344CB8AC3E}">
        <p14:creationId xmlns:p14="http://schemas.microsoft.com/office/powerpoint/2010/main" val="32269347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758952" y="0"/>
            <a:ext cx="11311128" cy="6858000"/>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tr-TR" sz="2400" dirty="0" err="1" smtClean="0"/>
              <a:t>For</a:t>
            </a:r>
            <a:r>
              <a:rPr lang="tr-TR" sz="2400" dirty="0" smtClean="0"/>
              <a:t> Döngüsü</a:t>
            </a:r>
          </a:p>
          <a:p>
            <a:pPr lvl="1"/>
            <a:r>
              <a:rPr lang="tr-TR" sz="2400" b="1" dirty="0" err="1" smtClean="0"/>
              <a:t>for</a:t>
            </a:r>
            <a:r>
              <a:rPr lang="tr-TR" sz="2400" b="1" dirty="0" smtClean="0"/>
              <a:t> </a:t>
            </a:r>
            <a:r>
              <a:rPr lang="tr-TR" sz="2400" i="0" dirty="0" smtClean="0"/>
              <a:t>yapısı genellikle bir işlemin belirli bir sayıda tekrar </a:t>
            </a:r>
            <a:r>
              <a:rPr lang="tr-TR" sz="2400" i="0" dirty="0" err="1" smtClean="0"/>
              <a:t>ettrilmesi</a:t>
            </a:r>
            <a:r>
              <a:rPr lang="tr-TR" sz="2400" i="0" dirty="0" smtClean="0"/>
              <a:t> için kullanılır. </a:t>
            </a:r>
            <a:r>
              <a:rPr lang="tr-TR" sz="2400" b="1" dirty="0" err="1" smtClean="0"/>
              <a:t>for</a:t>
            </a:r>
            <a:r>
              <a:rPr lang="tr-TR" sz="2400" i="0" dirty="0" smtClean="0"/>
              <a:t> yapısında 3 ana bölüm bulunur.</a:t>
            </a:r>
          </a:p>
          <a:p>
            <a:pPr lvl="2"/>
            <a:r>
              <a:rPr lang="tr-TR" sz="2200" dirty="0" smtClean="0"/>
              <a:t>Başlangıç işlemi</a:t>
            </a:r>
          </a:p>
          <a:p>
            <a:pPr lvl="2"/>
            <a:r>
              <a:rPr lang="tr-TR" sz="2200" dirty="0" smtClean="0"/>
              <a:t>Her bir çevrim için gerekli şart</a:t>
            </a:r>
          </a:p>
          <a:p>
            <a:pPr lvl="2"/>
            <a:r>
              <a:rPr lang="tr-TR" sz="2200" dirty="0" smtClean="0"/>
              <a:t>Güncelleme işlemi</a:t>
            </a:r>
          </a:p>
          <a:p>
            <a:pPr marL="987552" lvl="2" indent="0">
              <a:buNone/>
            </a:pPr>
            <a:endParaRPr lang="tr-TR" sz="1200" dirty="0"/>
          </a:p>
          <a:p>
            <a:pPr marL="987552" lvl="2" indent="0">
              <a:lnSpc>
                <a:spcPct val="100000"/>
              </a:lnSpc>
              <a:spcBef>
                <a:spcPts val="0"/>
              </a:spcBef>
              <a:spcAft>
                <a:spcPts val="0"/>
              </a:spcAft>
              <a:buNone/>
            </a:pPr>
            <a:r>
              <a:rPr lang="tr-TR" sz="2200" dirty="0" err="1" smtClean="0"/>
              <a:t>for</a:t>
            </a:r>
            <a:r>
              <a:rPr lang="tr-TR" sz="2200" dirty="0" smtClean="0"/>
              <a:t> ( </a:t>
            </a:r>
            <a:r>
              <a:rPr lang="tr-TR" sz="2200" dirty="0" err="1" smtClean="0"/>
              <a:t>baslangic</a:t>
            </a:r>
            <a:r>
              <a:rPr lang="tr-TR" sz="2200" dirty="0" smtClean="0"/>
              <a:t> </a:t>
            </a:r>
            <a:r>
              <a:rPr lang="tr-TR" sz="2200" dirty="0" err="1" smtClean="0"/>
              <a:t>islemi</a:t>
            </a:r>
            <a:r>
              <a:rPr lang="tr-TR" sz="2200" dirty="0" smtClean="0"/>
              <a:t>; devam </a:t>
            </a:r>
            <a:r>
              <a:rPr lang="tr-TR" sz="2200" dirty="0" err="1" smtClean="0"/>
              <a:t>sarti</a:t>
            </a:r>
            <a:r>
              <a:rPr lang="tr-TR" sz="2200" dirty="0" smtClean="0"/>
              <a:t>; </a:t>
            </a:r>
            <a:r>
              <a:rPr lang="tr-TR" sz="2200" dirty="0" err="1" smtClean="0"/>
              <a:t>guncelleme</a:t>
            </a:r>
            <a:r>
              <a:rPr lang="tr-TR" sz="2200" dirty="0" smtClean="0"/>
              <a:t> </a:t>
            </a:r>
            <a:r>
              <a:rPr lang="tr-TR" sz="2200" dirty="0" err="1" smtClean="0"/>
              <a:t>islemi</a:t>
            </a:r>
            <a:r>
              <a:rPr lang="tr-TR" sz="2200" dirty="0" smtClean="0"/>
              <a:t> )</a:t>
            </a:r>
          </a:p>
          <a:p>
            <a:pPr marL="987552" lvl="2" indent="0">
              <a:lnSpc>
                <a:spcPct val="100000"/>
              </a:lnSpc>
              <a:spcBef>
                <a:spcPts val="0"/>
              </a:spcBef>
              <a:spcAft>
                <a:spcPts val="0"/>
              </a:spcAft>
              <a:buNone/>
            </a:pPr>
            <a:r>
              <a:rPr lang="tr-TR" sz="2200" dirty="0" smtClean="0"/>
              <a:t>{</a:t>
            </a:r>
          </a:p>
          <a:p>
            <a:pPr marL="987552" lvl="2" indent="0">
              <a:lnSpc>
                <a:spcPct val="100000"/>
              </a:lnSpc>
              <a:spcBef>
                <a:spcPts val="0"/>
              </a:spcBef>
              <a:spcAft>
                <a:spcPts val="0"/>
              </a:spcAft>
              <a:buNone/>
            </a:pPr>
            <a:r>
              <a:rPr lang="tr-TR" sz="2200" dirty="0"/>
              <a:t>	</a:t>
            </a:r>
            <a:r>
              <a:rPr lang="tr-TR" sz="2200" dirty="0" smtClean="0"/>
              <a:t>……………………………..</a:t>
            </a:r>
          </a:p>
          <a:p>
            <a:pPr marL="987552" lvl="2" indent="0">
              <a:lnSpc>
                <a:spcPct val="100000"/>
              </a:lnSpc>
              <a:spcBef>
                <a:spcPts val="0"/>
              </a:spcBef>
              <a:spcAft>
                <a:spcPts val="0"/>
              </a:spcAft>
              <a:buNone/>
            </a:pPr>
            <a:r>
              <a:rPr lang="tr-TR" sz="2200" dirty="0"/>
              <a:t>	</a:t>
            </a:r>
            <a:r>
              <a:rPr lang="tr-TR" sz="2200" dirty="0" smtClean="0"/>
              <a:t>her bir çeviride işletilecek kod parçası,</a:t>
            </a:r>
          </a:p>
          <a:p>
            <a:pPr marL="987552" lvl="2" indent="0">
              <a:lnSpc>
                <a:spcPct val="100000"/>
              </a:lnSpc>
              <a:spcBef>
                <a:spcPts val="0"/>
              </a:spcBef>
              <a:spcAft>
                <a:spcPts val="0"/>
              </a:spcAft>
              <a:buNone/>
            </a:pPr>
            <a:r>
              <a:rPr lang="tr-TR" sz="2200" dirty="0"/>
              <a:t>	</a:t>
            </a:r>
            <a:r>
              <a:rPr lang="tr-TR" sz="2200" dirty="0" smtClean="0"/>
              <a:t>……………………………</a:t>
            </a:r>
          </a:p>
          <a:p>
            <a:pPr marL="987552" lvl="2" indent="0">
              <a:lnSpc>
                <a:spcPct val="100000"/>
              </a:lnSpc>
              <a:spcBef>
                <a:spcPts val="0"/>
              </a:spcBef>
              <a:spcAft>
                <a:spcPts val="0"/>
              </a:spcAft>
              <a:buNone/>
            </a:pPr>
            <a:r>
              <a:rPr lang="tr-TR" sz="2200" dirty="0" smtClean="0"/>
              <a:t>}</a:t>
            </a:r>
            <a:endParaRPr lang="tr-TR" sz="2200" dirty="0"/>
          </a:p>
          <a:p>
            <a:pPr marL="987552" lvl="2" indent="0">
              <a:lnSpc>
                <a:spcPct val="100000"/>
              </a:lnSpc>
              <a:spcBef>
                <a:spcPts val="0"/>
              </a:spcBef>
              <a:spcAft>
                <a:spcPts val="0"/>
              </a:spcAft>
              <a:buNone/>
            </a:pPr>
            <a:r>
              <a:rPr lang="tr-TR" sz="2200" dirty="0" smtClean="0"/>
              <a:t>İlk olarak </a:t>
            </a:r>
            <a:r>
              <a:rPr lang="tr-TR" sz="2200" b="1" dirty="0" err="1" smtClean="0"/>
              <a:t>başlangış</a:t>
            </a:r>
            <a:r>
              <a:rPr lang="tr-TR" sz="2200" b="1" dirty="0" smtClean="0"/>
              <a:t> </a:t>
            </a:r>
            <a:r>
              <a:rPr lang="tr-TR" sz="2200" b="1" dirty="0" err="1" smtClean="0"/>
              <a:t>islemi</a:t>
            </a:r>
            <a:r>
              <a:rPr lang="tr-TR" sz="2200" b="1" dirty="0" smtClean="0"/>
              <a:t> </a:t>
            </a:r>
            <a:r>
              <a:rPr lang="tr-TR" sz="2200" dirty="0" smtClean="0"/>
              <a:t>bir kere yürütülür. Her bir döngü adımında </a:t>
            </a:r>
            <a:r>
              <a:rPr lang="tr-TR" sz="2200" b="1" dirty="0" smtClean="0"/>
              <a:t>devam şartı </a:t>
            </a:r>
            <a:r>
              <a:rPr lang="tr-TR" sz="2200" dirty="0" smtClean="0"/>
              <a:t>kontrol edilir. Eğer şart sağlanıyorsa </a:t>
            </a:r>
            <a:r>
              <a:rPr lang="tr-TR" sz="2200" b="1" dirty="0" err="1" smtClean="0"/>
              <a:t>for</a:t>
            </a:r>
            <a:r>
              <a:rPr lang="tr-TR" sz="2200" dirty="0" smtClean="0"/>
              <a:t> döngüsü gövdesindeki ifadeleri yürütülür. Ardından </a:t>
            </a:r>
            <a:r>
              <a:rPr lang="tr-TR" sz="2200" b="1" dirty="0" smtClean="0"/>
              <a:t> güncelleme işlemi </a:t>
            </a:r>
            <a:r>
              <a:rPr lang="tr-TR" sz="2200" dirty="0" smtClean="0"/>
              <a:t>gerçekleştirilir ve şart tekrar kontrol edilir. Döngü şart sağlandığı sürece bu şekilde devam eder.</a:t>
            </a:r>
          </a:p>
        </p:txBody>
      </p:sp>
    </p:spTree>
    <p:extLst>
      <p:ext uri="{BB962C8B-B14F-4D97-AF65-F5344CB8AC3E}">
        <p14:creationId xmlns:p14="http://schemas.microsoft.com/office/powerpoint/2010/main" val="23776568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758952" y="0"/>
            <a:ext cx="11311128" cy="6858000"/>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tr-TR" sz="2400" dirty="0" smtClean="0"/>
              <a:t>Örnek</a:t>
            </a:r>
          </a:p>
          <a:p>
            <a:pPr marL="530352" lvl="1" indent="0">
              <a:buNone/>
            </a:pPr>
            <a:r>
              <a:rPr lang="tr-TR" sz="2400" dirty="0" smtClean="0"/>
              <a:t>// </a:t>
            </a:r>
            <a:r>
              <a:rPr lang="tr-TR" sz="2400" dirty="0" err="1" smtClean="0"/>
              <a:t>for</a:t>
            </a:r>
            <a:r>
              <a:rPr lang="tr-TR" sz="2400" dirty="0" smtClean="0"/>
              <a:t> döngüsü ile a değişkenine 0’dan 10’a kadar değerler atanıyor.</a:t>
            </a:r>
            <a:r>
              <a:rPr lang="tr-TR" sz="2400" dirty="0"/>
              <a:t> </a:t>
            </a:r>
            <a:r>
              <a:rPr lang="tr-TR" sz="2400" dirty="0" smtClean="0"/>
              <a:t>Döngü 10 kez çalıştırılıyor.</a:t>
            </a:r>
          </a:p>
          <a:p>
            <a:pPr marL="530352" lvl="1" indent="0">
              <a:buNone/>
            </a:pPr>
            <a:r>
              <a:rPr lang="tr-TR" sz="2400" dirty="0" err="1"/>
              <a:t>i</a:t>
            </a:r>
            <a:r>
              <a:rPr lang="tr-TR" sz="2400" dirty="0" err="1" smtClean="0"/>
              <a:t>nt</a:t>
            </a:r>
            <a:r>
              <a:rPr lang="tr-TR" sz="2400" dirty="0" smtClean="0"/>
              <a:t> a;</a:t>
            </a:r>
          </a:p>
          <a:p>
            <a:pPr marL="530352" lvl="1" indent="0">
              <a:buNone/>
            </a:pPr>
            <a:r>
              <a:rPr lang="tr-TR" sz="2400" dirty="0" err="1" smtClean="0"/>
              <a:t>for</a:t>
            </a:r>
            <a:r>
              <a:rPr lang="tr-TR" sz="2400" dirty="0" smtClean="0"/>
              <a:t> ( a = 0; </a:t>
            </a:r>
            <a:r>
              <a:rPr lang="tr-TR" sz="2400" smtClean="0"/>
              <a:t>a </a:t>
            </a:r>
            <a:r>
              <a:rPr lang="tr-TR" sz="2400"/>
              <a:t>&lt;</a:t>
            </a:r>
            <a:r>
              <a:rPr lang="tr-TR" sz="2400" smtClean="0"/>
              <a:t>10 </a:t>
            </a:r>
            <a:r>
              <a:rPr lang="tr-TR" sz="2400" dirty="0" smtClean="0"/>
              <a:t>; a++ )</a:t>
            </a:r>
          </a:p>
          <a:p>
            <a:pPr marL="530352" lvl="1" indent="0">
              <a:buNone/>
            </a:pPr>
            <a:r>
              <a:rPr lang="tr-TR" sz="2400" dirty="0" smtClean="0"/>
              <a:t>{</a:t>
            </a:r>
          </a:p>
          <a:p>
            <a:pPr marL="530352" lvl="1" indent="0">
              <a:buNone/>
            </a:pPr>
            <a:r>
              <a:rPr lang="tr-TR" sz="2400" dirty="0"/>
              <a:t>	</a:t>
            </a:r>
            <a:r>
              <a:rPr lang="tr-TR" sz="2400" dirty="0" err="1" smtClean="0"/>
              <a:t>Serial.print</a:t>
            </a:r>
            <a:r>
              <a:rPr lang="tr-TR" sz="2400" dirty="0" smtClean="0"/>
              <a:t> ( "</a:t>
            </a:r>
            <a:r>
              <a:rPr lang="tr-TR" sz="2400" dirty="0" err="1" smtClean="0"/>
              <a:t>Sayac</a:t>
            </a:r>
            <a:r>
              <a:rPr lang="tr-TR" sz="2400" dirty="0" smtClean="0"/>
              <a:t>:" ); </a:t>
            </a:r>
          </a:p>
          <a:p>
            <a:pPr marL="530352" lvl="1" indent="0">
              <a:buNone/>
            </a:pPr>
            <a:r>
              <a:rPr lang="tr-TR" sz="2400" dirty="0"/>
              <a:t>	</a:t>
            </a:r>
            <a:r>
              <a:rPr lang="tr-TR" sz="2400" dirty="0" err="1" smtClean="0"/>
              <a:t>Serial.println</a:t>
            </a:r>
            <a:r>
              <a:rPr lang="tr-TR" sz="2400" dirty="0" smtClean="0"/>
              <a:t>( a );</a:t>
            </a:r>
          </a:p>
          <a:p>
            <a:pPr marL="530352" lvl="1" indent="0">
              <a:buNone/>
            </a:pPr>
            <a:r>
              <a:rPr lang="tr-TR" sz="2400" dirty="0"/>
              <a:t>	</a:t>
            </a:r>
            <a:r>
              <a:rPr lang="tr-TR" sz="2400" dirty="0" err="1" smtClean="0"/>
              <a:t>delay</a:t>
            </a:r>
            <a:r>
              <a:rPr lang="tr-TR" sz="2400" dirty="0" smtClean="0"/>
              <a:t>(500);</a:t>
            </a:r>
          </a:p>
          <a:p>
            <a:pPr marL="530352" lvl="1" indent="0">
              <a:buNone/>
            </a:pPr>
            <a:r>
              <a:rPr lang="tr-TR" sz="2400" dirty="0"/>
              <a:t>}</a:t>
            </a:r>
            <a:endParaRPr lang="tr-TR" sz="2400" dirty="0" smtClean="0"/>
          </a:p>
        </p:txBody>
      </p:sp>
    </p:spTree>
    <p:extLst>
      <p:ext uri="{BB962C8B-B14F-4D97-AF65-F5344CB8AC3E}">
        <p14:creationId xmlns:p14="http://schemas.microsoft.com/office/powerpoint/2010/main" val="15195686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758952" y="0"/>
            <a:ext cx="11311128" cy="6858000"/>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tr-TR" sz="2400" b="1" dirty="0" err="1" smtClean="0"/>
              <a:t>for</a:t>
            </a:r>
            <a:r>
              <a:rPr lang="tr-TR" sz="2400" dirty="0" smtClean="0"/>
              <a:t> yapısı içerisinde kullanılan değişken dışarıda tanımlanabileceği gibi başlangıç işlemleri bölümünde de tanımlanabilir. Bu durumda tanımlanan değişken sadece döngü içerisinde tanımlıdır, döngü dışında ise kullanılmaz</a:t>
            </a:r>
            <a:endParaRPr lang="tr-TR" sz="2400" b="1" dirty="0" smtClean="0"/>
          </a:p>
          <a:p>
            <a:r>
              <a:rPr lang="tr-TR" sz="2400" dirty="0" smtClean="0"/>
              <a:t>Örnek</a:t>
            </a:r>
          </a:p>
          <a:p>
            <a:pPr marL="530352" lvl="1" indent="0">
              <a:buNone/>
            </a:pPr>
            <a:r>
              <a:rPr lang="tr-TR" sz="2400" dirty="0" smtClean="0"/>
              <a:t>// </a:t>
            </a:r>
            <a:r>
              <a:rPr lang="tr-TR" sz="2400" dirty="0" err="1" smtClean="0"/>
              <a:t>for</a:t>
            </a:r>
            <a:r>
              <a:rPr lang="tr-TR" sz="2400" dirty="0" smtClean="0"/>
              <a:t> döngüsü ile a değişkenine 0’dan 10’a kadar değerler atanıyor.</a:t>
            </a:r>
            <a:r>
              <a:rPr lang="tr-TR" sz="2400" dirty="0"/>
              <a:t> </a:t>
            </a:r>
            <a:r>
              <a:rPr lang="tr-TR" sz="2400" dirty="0" smtClean="0"/>
              <a:t>Döngü 10 kez çalıştırılıyor.</a:t>
            </a:r>
          </a:p>
          <a:p>
            <a:pPr marL="530352" lvl="1" indent="0">
              <a:buNone/>
            </a:pPr>
            <a:r>
              <a:rPr lang="tr-TR" sz="2400" dirty="0" err="1" smtClean="0"/>
              <a:t>for</a:t>
            </a:r>
            <a:r>
              <a:rPr lang="tr-TR" sz="2400" dirty="0" smtClean="0"/>
              <a:t> ( </a:t>
            </a:r>
            <a:r>
              <a:rPr lang="tr-TR" sz="2400" dirty="0" err="1" smtClean="0"/>
              <a:t>int</a:t>
            </a:r>
            <a:r>
              <a:rPr lang="tr-TR" sz="2400" dirty="0" smtClean="0"/>
              <a:t> a = 0; a &lt;10 ; a++ )</a:t>
            </a:r>
          </a:p>
          <a:p>
            <a:pPr marL="530352" lvl="1" indent="0">
              <a:buNone/>
            </a:pPr>
            <a:r>
              <a:rPr lang="tr-TR" sz="2400" dirty="0" smtClean="0"/>
              <a:t>{</a:t>
            </a:r>
          </a:p>
          <a:p>
            <a:pPr marL="530352" lvl="1" indent="0">
              <a:buNone/>
            </a:pPr>
            <a:r>
              <a:rPr lang="tr-TR" sz="2400" dirty="0"/>
              <a:t>	</a:t>
            </a:r>
            <a:r>
              <a:rPr lang="tr-TR" sz="2400" dirty="0" err="1" smtClean="0"/>
              <a:t>Serial.print</a:t>
            </a:r>
            <a:r>
              <a:rPr lang="tr-TR" sz="2400" dirty="0" smtClean="0"/>
              <a:t> ( "</a:t>
            </a:r>
            <a:r>
              <a:rPr lang="tr-TR" sz="2400" dirty="0" err="1" smtClean="0"/>
              <a:t>Sayac</a:t>
            </a:r>
            <a:r>
              <a:rPr lang="tr-TR" sz="2400" dirty="0" smtClean="0"/>
              <a:t>:" ); </a:t>
            </a:r>
          </a:p>
          <a:p>
            <a:pPr marL="530352" lvl="1" indent="0">
              <a:buNone/>
            </a:pPr>
            <a:r>
              <a:rPr lang="tr-TR" sz="2400" dirty="0"/>
              <a:t>	</a:t>
            </a:r>
            <a:r>
              <a:rPr lang="tr-TR" sz="2400" dirty="0" err="1" smtClean="0"/>
              <a:t>Serial.println</a:t>
            </a:r>
            <a:r>
              <a:rPr lang="tr-TR" sz="2400" dirty="0" smtClean="0"/>
              <a:t>( a );</a:t>
            </a:r>
          </a:p>
          <a:p>
            <a:pPr marL="530352" lvl="1" indent="0">
              <a:buNone/>
            </a:pPr>
            <a:r>
              <a:rPr lang="tr-TR" sz="2400" dirty="0"/>
              <a:t>	</a:t>
            </a:r>
            <a:r>
              <a:rPr lang="tr-TR" sz="2400" dirty="0" err="1" smtClean="0"/>
              <a:t>delay</a:t>
            </a:r>
            <a:r>
              <a:rPr lang="tr-TR" sz="2400" dirty="0" smtClean="0"/>
              <a:t>(500);</a:t>
            </a:r>
          </a:p>
          <a:p>
            <a:pPr marL="530352" lvl="1" indent="0">
              <a:buNone/>
            </a:pPr>
            <a:r>
              <a:rPr lang="tr-TR" sz="2400" dirty="0"/>
              <a:t>}</a:t>
            </a:r>
            <a:endParaRPr lang="tr-TR" sz="2400" dirty="0" smtClean="0"/>
          </a:p>
        </p:txBody>
      </p:sp>
    </p:spTree>
    <p:extLst>
      <p:ext uri="{BB962C8B-B14F-4D97-AF65-F5344CB8AC3E}">
        <p14:creationId xmlns:p14="http://schemas.microsoft.com/office/powerpoint/2010/main" val="29144962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758952" y="0"/>
            <a:ext cx="11311128" cy="6858000"/>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tr-TR" sz="2800" dirty="0" err="1" smtClean="0"/>
              <a:t>Arduino’da</a:t>
            </a:r>
            <a:r>
              <a:rPr lang="tr-TR" sz="2800" dirty="0" smtClean="0"/>
              <a:t> birden fazla giriş-çıkış </a:t>
            </a:r>
            <a:r>
              <a:rPr lang="tr-TR" sz="2800" dirty="0" err="1" smtClean="0"/>
              <a:t>pininin</a:t>
            </a:r>
            <a:r>
              <a:rPr lang="tr-TR" sz="2800" dirty="0" smtClean="0"/>
              <a:t> ayarlarını </a:t>
            </a:r>
            <a:r>
              <a:rPr lang="tr-TR" sz="2800" b="1" i="1" dirty="0" err="1" smtClean="0"/>
              <a:t>for</a:t>
            </a:r>
            <a:r>
              <a:rPr lang="tr-TR" sz="2800" dirty="0" smtClean="0"/>
              <a:t> döngüsü ile yapılabilir.</a:t>
            </a:r>
          </a:p>
          <a:p>
            <a:pPr lvl="1"/>
            <a:r>
              <a:rPr lang="tr-TR" sz="2800" i="1" dirty="0" smtClean="0"/>
              <a:t>Örnek</a:t>
            </a:r>
          </a:p>
          <a:p>
            <a:pPr marL="987552" lvl="2" indent="0">
              <a:buNone/>
            </a:pPr>
            <a:r>
              <a:rPr lang="tr-TR" sz="2400" i="1" dirty="0" err="1" smtClean="0"/>
              <a:t>const</a:t>
            </a:r>
            <a:r>
              <a:rPr lang="tr-TR" sz="2400" i="1" dirty="0" smtClean="0"/>
              <a:t> </a:t>
            </a:r>
            <a:r>
              <a:rPr lang="tr-TR" sz="2400" i="1" dirty="0" err="1" smtClean="0"/>
              <a:t>int</a:t>
            </a:r>
            <a:r>
              <a:rPr lang="tr-TR" sz="2400" i="1" dirty="0" smtClean="0"/>
              <a:t> </a:t>
            </a:r>
            <a:r>
              <a:rPr lang="tr-TR" sz="2400" i="1" dirty="0" err="1" smtClean="0"/>
              <a:t>ledPinler</a:t>
            </a:r>
            <a:r>
              <a:rPr lang="tr-TR" sz="2400" i="1" dirty="0" smtClean="0"/>
              <a:t>[ ] = { 8,9,10,11,12,13 };</a:t>
            </a:r>
          </a:p>
          <a:p>
            <a:pPr marL="987552" lvl="2" indent="0">
              <a:buNone/>
            </a:pPr>
            <a:endParaRPr lang="tr-TR" sz="2400" i="1" dirty="0"/>
          </a:p>
          <a:p>
            <a:pPr marL="987552" lvl="2" indent="0">
              <a:buNone/>
            </a:pPr>
            <a:r>
              <a:rPr lang="tr-TR" sz="2400" i="1" dirty="0" err="1" smtClean="0"/>
              <a:t>void</a:t>
            </a:r>
            <a:r>
              <a:rPr lang="tr-TR" sz="2400" i="1" dirty="0" smtClean="0"/>
              <a:t> </a:t>
            </a:r>
            <a:r>
              <a:rPr lang="tr-TR" sz="2400" i="1" dirty="0" err="1" smtClean="0"/>
              <a:t>setup</a:t>
            </a:r>
            <a:r>
              <a:rPr lang="tr-TR" sz="2400" i="1" dirty="0" smtClean="0"/>
              <a:t> ( ) {</a:t>
            </a:r>
          </a:p>
          <a:p>
            <a:pPr marL="987552" lvl="2" indent="0">
              <a:buNone/>
            </a:pPr>
            <a:r>
              <a:rPr lang="tr-TR" sz="2400" i="1" dirty="0" smtClean="0"/>
              <a:t>// 6 LED </a:t>
            </a:r>
            <a:r>
              <a:rPr lang="tr-TR" sz="2400" i="1" dirty="0" err="1" smtClean="0"/>
              <a:t>pinini</a:t>
            </a:r>
            <a:r>
              <a:rPr lang="tr-TR" sz="2400" i="1" dirty="0" smtClean="0"/>
              <a:t> de çıkış olarak ayarlıyoruz</a:t>
            </a:r>
          </a:p>
          <a:p>
            <a:pPr marL="987552" lvl="2" indent="0">
              <a:buNone/>
            </a:pPr>
            <a:r>
              <a:rPr lang="tr-TR" sz="2400" i="1" dirty="0" err="1" smtClean="0"/>
              <a:t>for</a:t>
            </a:r>
            <a:r>
              <a:rPr lang="tr-TR" sz="2400" i="1" dirty="0" smtClean="0"/>
              <a:t> ( </a:t>
            </a:r>
            <a:r>
              <a:rPr lang="tr-TR" sz="2400" i="1" dirty="0" err="1" smtClean="0"/>
              <a:t>int</a:t>
            </a:r>
            <a:r>
              <a:rPr lang="tr-TR" sz="2400" i="1" dirty="0" smtClean="0"/>
              <a:t> </a:t>
            </a:r>
            <a:r>
              <a:rPr lang="tr-TR" sz="2400" i="1" dirty="0" err="1" smtClean="0"/>
              <a:t>led</a:t>
            </a:r>
            <a:r>
              <a:rPr lang="tr-TR" sz="2400" i="1" dirty="0" smtClean="0"/>
              <a:t>=0; </a:t>
            </a:r>
            <a:r>
              <a:rPr lang="tr-TR" sz="2400" i="1" dirty="0" err="1" smtClean="0"/>
              <a:t>led</a:t>
            </a:r>
            <a:r>
              <a:rPr lang="tr-TR" sz="2400" i="1" dirty="0" smtClean="0"/>
              <a:t> &lt; 6; </a:t>
            </a:r>
            <a:r>
              <a:rPr lang="tr-TR" sz="2400" i="1" dirty="0" err="1" smtClean="0"/>
              <a:t>led</a:t>
            </a:r>
            <a:r>
              <a:rPr lang="tr-TR" sz="2400" i="1" dirty="0" smtClean="0"/>
              <a:t>++) {</a:t>
            </a:r>
          </a:p>
          <a:p>
            <a:pPr marL="987552" lvl="2" indent="0">
              <a:buNone/>
            </a:pPr>
            <a:r>
              <a:rPr lang="tr-TR" sz="2400" i="1" dirty="0"/>
              <a:t>	</a:t>
            </a:r>
            <a:r>
              <a:rPr lang="tr-TR" sz="2400" i="1" dirty="0" err="1" smtClean="0"/>
              <a:t>pinMode</a:t>
            </a:r>
            <a:r>
              <a:rPr lang="tr-TR" sz="2400" i="1" dirty="0" smtClean="0"/>
              <a:t>(</a:t>
            </a:r>
            <a:r>
              <a:rPr lang="tr-TR" sz="2400" i="1" dirty="0" err="1" smtClean="0"/>
              <a:t>ledPinleri</a:t>
            </a:r>
            <a:r>
              <a:rPr lang="tr-TR" sz="2400" i="1" dirty="0" smtClean="0"/>
              <a:t>[</a:t>
            </a:r>
            <a:r>
              <a:rPr lang="tr-TR" sz="2400" i="1" dirty="0" err="1" smtClean="0"/>
              <a:t>led</a:t>
            </a:r>
            <a:r>
              <a:rPr lang="tr-TR" sz="2400" i="1" dirty="0" smtClean="0"/>
              <a:t>], OUTPUT);</a:t>
            </a:r>
          </a:p>
          <a:p>
            <a:pPr marL="987552" lvl="2" indent="0">
              <a:buNone/>
            </a:pPr>
            <a:r>
              <a:rPr lang="tr-TR" sz="2400" i="1" dirty="0"/>
              <a:t>}</a:t>
            </a:r>
            <a:endParaRPr lang="tr-TR" sz="2400" i="1" dirty="0" smtClean="0"/>
          </a:p>
          <a:p>
            <a:pPr marL="987552" lvl="2" indent="0">
              <a:buNone/>
            </a:pPr>
            <a:endParaRPr lang="tr-TR" sz="2400" i="1" dirty="0" smtClean="0"/>
          </a:p>
        </p:txBody>
      </p:sp>
    </p:spTree>
    <p:extLst>
      <p:ext uri="{BB962C8B-B14F-4D97-AF65-F5344CB8AC3E}">
        <p14:creationId xmlns:p14="http://schemas.microsoft.com/office/powerpoint/2010/main" val="39265211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758952" y="0"/>
            <a:ext cx="11311128" cy="6858000"/>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tr-TR" sz="2400" dirty="0" smtClean="0"/>
              <a:t>Break ifadesi</a:t>
            </a:r>
          </a:p>
          <a:p>
            <a:pPr lvl="1"/>
            <a:r>
              <a:rPr lang="tr-TR" sz="2200" i="0" dirty="0" smtClean="0"/>
              <a:t>Döngüler içerisinde belirli bir durumda döngüden derhal çıkılması gereken durumlarda</a:t>
            </a:r>
            <a:r>
              <a:rPr lang="tr-TR" sz="2200" dirty="0" smtClean="0"/>
              <a:t> </a:t>
            </a:r>
            <a:r>
              <a:rPr lang="tr-TR" sz="2200" b="1" dirty="0" smtClean="0"/>
              <a:t>break</a:t>
            </a:r>
            <a:r>
              <a:rPr lang="tr-TR" sz="2200" i="0" dirty="0" smtClean="0"/>
              <a:t> deyimi kullanılır. </a:t>
            </a:r>
            <a:r>
              <a:rPr lang="tr-TR" sz="2200" b="1" dirty="0"/>
              <a:t>b</a:t>
            </a:r>
            <a:r>
              <a:rPr lang="tr-TR" sz="2200" b="1" dirty="0" smtClean="0"/>
              <a:t>reak</a:t>
            </a:r>
            <a:r>
              <a:rPr lang="tr-TR" sz="2200" i="0" dirty="0" smtClean="0"/>
              <a:t> deyimine gelindiğinde döngü sonlandırılır. Bu durum </a:t>
            </a:r>
            <a:r>
              <a:rPr lang="tr-TR" sz="2200" b="1" dirty="0" err="1" smtClean="0"/>
              <a:t>for</a:t>
            </a:r>
            <a:r>
              <a:rPr lang="tr-TR" sz="2200" b="1" dirty="0" smtClean="0"/>
              <a:t>, </a:t>
            </a:r>
            <a:r>
              <a:rPr lang="tr-TR" sz="2200" b="1" dirty="0" err="1" smtClean="0"/>
              <a:t>while</a:t>
            </a:r>
            <a:r>
              <a:rPr lang="tr-TR" sz="2200" b="1" dirty="0" smtClean="0"/>
              <a:t> </a:t>
            </a:r>
            <a:r>
              <a:rPr lang="tr-TR" sz="2200" i="0" dirty="0" smtClean="0"/>
              <a:t>ve </a:t>
            </a:r>
            <a:r>
              <a:rPr lang="tr-TR" sz="2200" b="1" dirty="0" smtClean="0"/>
              <a:t>do-</a:t>
            </a:r>
            <a:r>
              <a:rPr lang="tr-TR" sz="2200" b="1" dirty="0" err="1" smtClean="0"/>
              <a:t>while</a:t>
            </a:r>
            <a:r>
              <a:rPr lang="tr-TR" sz="2200" b="1" dirty="0" smtClean="0"/>
              <a:t> </a:t>
            </a:r>
            <a:r>
              <a:rPr lang="tr-TR" sz="2200" i="0" dirty="0" smtClean="0"/>
              <a:t>döngülerinin hepsi için geçerlidir.</a:t>
            </a:r>
          </a:p>
          <a:p>
            <a:pPr marL="530352" lvl="1" indent="0">
              <a:buNone/>
            </a:pPr>
            <a:endParaRPr lang="tr-TR" sz="2200" i="0" dirty="0"/>
          </a:p>
          <a:p>
            <a:pPr marL="530352" lvl="1" indent="0">
              <a:buNone/>
            </a:pPr>
            <a:r>
              <a:rPr lang="tr-TR" sz="2200" i="0" dirty="0" smtClean="0"/>
              <a:t>	</a:t>
            </a:r>
            <a:r>
              <a:rPr lang="tr-TR" sz="2200" i="0" dirty="0" err="1" smtClean="0"/>
              <a:t>for</a:t>
            </a:r>
            <a:r>
              <a:rPr lang="tr-TR" sz="2200" i="0" dirty="0" smtClean="0"/>
              <a:t> ( </a:t>
            </a:r>
            <a:r>
              <a:rPr lang="tr-TR" sz="2200" i="0" dirty="0" err="1" smtClean="0"/>
              <a:t>baslangic</a:t>
            </a:r>
            <a:r>
              <a:rPr lang="tr-TR" sz="2200" i="0" dirty="0" smtClean="0"/>
              <a:t> </a:t>
            </a:r>
            <a:r>
              <a:rPr lang="tr-TR" sz="2200" i="0" dirty="0" err="1"/>
              <a:t>islemi</a:t>
            </a:r>
            <a:r>
              <a:rPr lang="tr-TR" sz="2200" i="0" dirty="0"/>
              <a:t>; devam </a:t>
            </a:r>
            <a:r>
              <a:rPr lang="tr-TR" sz="2200" i="0" dirty="0" err="1"/>
              <a:t>sarti</a:t>
            </a:r>
            <a:r>
              <a:rPr lang="tr-TR" sz="2200" i="0" dirty="0"/>
              <a:t>; </a:t>
            </a:r>
            <a:r>
              <a:rPr lang="tr-TR" sz="2200" i="0" dirty="0" err="1" smtClean="0"/>
              <a:t>guncelleme</a:t>
            </a:r>
            <a:r>
              <a:rPr lang="tr-TR" sz="2200" i="0" dirty="0" smtClean="0"/>
              <a:t> </a:t>
            </a:r>
            <a:r>
              <a:rPr lang="tr-TR" sz="2200" i="0" dirty="0" err="1" smtClean="0"/>
              <a:t>islemi</a:t>
            </a:r>
            <a:r>
              <a:rPr lang="tr-TR" sz="2200" i="0" dirty="0" smtClean="0"/>
              <a:t> )</a:t>
            </a:r>
          </a:p>
          <a:p>
            <a:pPr marL="530352" lvl="1" indent="0">
              <a:buNone/>
            </a:pPr>
            <a:r>
              <a:rPr lang="tr-TR" sz="2200" i="0" dirty="0" smtClean="0"/>
              <a:t>	{</a:t>
            </a:r>
          </a:p>
          <a:p>
            <a:pPr marL="530352" lvl="1" indent="0">
              <a:buNone/>
            </a:pPr>
            <a:r>
              <a:rPr lang="tr-TR" sz="2200" i="0" dirty="0"/>
              <a:t>	</a:t>
            </a:r>
            <a:r>
              <a:rPr lang="tr-TR" sz="2200" i="0" dirty="0" smtClean="0"/>
              <a:t>	…………………………..</a:t>
            </a:r>
          </a:p>
          <a:p>
            <a:pPr marL="530352" lvl="1" indent="0">
              <a:buNone/>
            </a:pPr>
            <a:r>
              <a:rPr lang="tr-TR" sz="2200" i="0" dirty="0"/>
              <a:t>	</a:t>
            </a:r>
            <a:r>
              <a:rPr lang="tr-TR" sz="2200" i="0" dirty="0" smtClean="0"/>
              <a:t>	her bir çevrimde işletilecek kod parçası</a:t>
            </a:r>
          </a:p>
          <a:p>
            <a:pPr marL="530352" lvl="1" indent="0">
              <a:buNone/>
            </a:pPr>
            <a:r>
              <a:rPr lang="tr-TR" sz="2200" i="0" dirty="0"/>
              <a:t>	</a:t>
            </a:r>
            <a:r>
              <a:rPr lang="tr-TR" sz="2200" i="0" dirty="0" smtClean="0"/>
              <a:t>	</a:t>
            </a:r>
            <a:r>
              <a:rPr lang="tr-TR" sz="2200" i="0" dirty="0" err="1" smtClean="0"/>
              <a:t>if</a:t>
            </a:r>
            <a:r>
              <a:rPr lang="tr-TR" sz="2200" i="0" dirty="0" smtClean="0"/>
              <a:t> ( </a:t>
            </a:r>
            <a:r>
              <a:rPr lang="tr-TR" sz="2200" i="0" dirty="0" err="1" smtClean="0"/>
              <a:t>donguden</a:t>
            </a:r>
            <a:r>
              <a:rPr lang="tr-TR" sz="2200" i="0" dirty="0" smtClean="0"/>
              <a:t> </a:t>
            </a:r>
            <a:r>
              <a:rPr lang="tr-TR" sz="2200" i="0" dirty="0" err="1" smtClean="0"/>
              <a:t>cikilacak</a:t>
            </a:r>
            <a:r>
              <a:rPr lang="tr-TR" sz="2200" i="0" dirty="0" smtClean="0"/>
              <a:t> </a:t>
            </a:r>
            <a:r>
              <a:rPr lang="tr-TR" sz="2200" i="0" dirty="0" err="1" smtClean="0"/>
              <a:t>sart</a:t>
            </a:r>
            <a:r>
              <a:rPr lang="tr-TR" sz="2200" i="0" dirty="0" smtClean="0"/>
              <a:t> )</a:t>
            </a:r>
          </a:p>
          <a:p>
            <a:pPr marL="530352" lvl="1" indent="0">
              <a:buNone/>
            </a:pPr>
            <a:r>
              <a:rPr lang="tr-TR" sz="2200" i="0" dirty="0"/>
              <a:t>	</a:t>
            </a:r>
            <a:r>
              <a:rPr lang="tr-TR" sz="2200" i="0" dirty="0" smtClean="0"/>
              <a:t>	{</a:t>
            </a:r>
          </a:p>
          <a:p>
            <a:pPr marL="530352" lvl="1" indent="0">
              <a:buNone/>
            </a:pPr>
            <a:r>
              <a:rPr lang="tr-TR" sz="2200" i="0" dirty="0"/>
              <a:t>	</a:t>
            </a:r>
            <a:r>
              <a:rPr lang="tr-TR" sz="2200" i="0" dirty="0" smtClean="0"/>
              <a:t>		break;</a:t>
            </a:r>
          </a:p>
          <a:p>
            <a:pPr marL="530352" lvl="1" indent="0">
              <a:buNone/>
            </a:pPr>
            <a:r>
              <a:rPr lang="tr-TR" sz="2200" i="0" dirty="0"/>
              <a:t>	</a:t>
            </a:r>
            <a:r>
              <a:rPr lang="tr-TR" sz="2200" i="0" dirty="0" smtClean="0"/>
              <a:t>	} </a:t>
            </a:r>
          </a:p>
          <a:p>
            <a:pPr marL="530352" lvl="1" indent="0">
              <a:buNone/>
            </a:pPr>
            <a:r>
              <a:rPr lang="tr-TR" sz="2200" i="0" dirty="0"/>
              <a:t>	</a:t>
            </a:r>
            <a:r>
              <a:rPr lang="tr-TR" sz="2200" i="0" dirty="0" smtClean="0"/>
              <a:t>	…………………………..</a:t>
            </a:r>
          </a:p>
          <a:p>
            <a:pPr marL="530352" lvl="1" indent="0">
              <a:buNone/>
            </a:pPr>
            <a:r>
              <a:rPr lang="tr-TR" sz="2200" i="0" dirty="0"/>
              <a:t>	</a:t>
            </a:r>
            <a:r>
              <a:rPr lang="tr-TR" sz="2200" i="0" dirty="0" smtClean="0"/>
              <a:t>}</a:t>
            </a:r>
          </a:p>
        </p:txBody>
      </p:sp>
    </p:spTree>
    <p:extLst>
      <p:ext uri="{BB962C8B-B14F-4D97-AF65-F5344CB8AC3E}">
        <p14:creationId xmlns:p14="http://schemas.microsoft.com/office/powerpoint/2010/main" val="499691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758952" y="0"/>
            <a:ext cx="11311128" cy="6858000"/>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tr-TR" sz="1800" dirty="0" smtClean="0"/>
              <a:t>Örnek</a:t>
            </a:r>
          </a:p>
          <a:p>
            <a:pPr marL="530352" lvl="1" indent="0">
              <a:buNone/>
            </a:pPr>
            <a:r>
              <a:rPr lang="tr-TR" sz="1800" i="0" dirty="0" smtClean="0"/>
              <a:t>a değişkeni 10 değerine geldiğinde döngü sonlandırılarak </a:t>
            </a:r>
            <a:r>
              <a:rPr lang="tr-TR" sz="1800" i="0" dirty="0" err="1" smtClean="0"/>
              <a:t>while</a:t>
            </a:r>
            <a:r>
              <a:rPr lang="tr-TR" sz="1800" i="0" dirty="0" smtClean="0"/>
              <a:t> bloğu içinden çıkılacaktır.</a:t>
            </a:r>
          </a:p>
          <a:p>
            <a:pPr marL="530352" lvl="1" indent="0">
              <a:buNone/>
            </a:pPr>
            <a:endParaRPr lang="tr-TR" sz="1800" i="0" dirty="0"/>
          </a:p>
          <a:p>
            <a:pPr marL="530352" lvl="1" indent="0">
              <a:buNone/>
            </a:pPr>
            <a:r>
              <a:rPr lang="tr-TR" sz="1800" i="0" dirty="0" err="1" smtClean="0"/>
              <a:t>void</a:t>
            </a:r>
            <a:r>
              <a:rPr lang="tr-TR" sz="1800" i="0" dirty="0" smtClean="0"/>
              <a:t> </a:t>
            </a:r>
            <a:r>
              <a:rPr lang="tr-TR" sz="1800" i="0" dirty="0" err="1" smtClean="0"/>
              <a:t>setup</a:t>
            </a:r>
            <a:r>
              <a:rPr lang="tr-TR" sz="1800" i="0" dirty="0" smtClean="0"/>
              <a:t> ( ) {</a:t>
            </a:r>
          </a:p>
          <a:p>
            <a:pPr marL="530352" lvl="1" indent="0">
              <a:buNone/>
            </a:pPr>
            <a:r>
              <a:rPr lang="tr-TR" sz="1800" i="0" dirty="0" smtClean="0"/>
              <a:t>	// </a:t>
            </a:r>
            <a:r>
              <a:rPr lang="tr-TR" sz="1800" i="0" dirty="0" err="1" smtClean="0"/>
              <a:t>seriportu</a:t>
            </a:r>
            <a:r>
              <a:rPr lang="tr-TR" sz="1800" i="0" dirty="0" smtClean="0"/>
              <a:t> 9600 </a:t>
            </a:r>
            <a:r>
              <a:rPr lang="tr-TR" sz="1800" i="0" dirty="0" err="1" smtClean="0"/>
              <a:t>bps</a:t>
            </a:r>
            <a:r>
              <a:rPr lang="tr-TR" sz="1800" i="0" dirty="0" smtClean="0"/>
              <a:t> hızına ayarla</a:t>
            </a:r>
          </a:p>
          <a:p>
            <a:pPr marL="530352" lvl="1" indent="0">
              <a:buNone/>
            </a:pPr>
            <a:r>
              <a:rPr lang="tr-TR" sz="1800" i="0" dirty="0"/>
              <a:t>	</a:t>
            </a:r>
            <a:r>
              <a:rPr lang="tr-TR" sz="1800" i="0" dirty="0" err="1" smtClean="0"/>
              <a:t>Serial.begin</a:t>
            </a:r>
            <a:r>
              <a:rPr lang="tr-TR" sz="1800" i="0" dirty="0" smtClean="0"/>
              <a:t> ( 9600 );</a:t>
            </a:r>
          </a:p>
          <a:p>
            <a:pPr marL="530352" lvl="1" indent="0">
              <a:buNone/>
            </a:pPr>
            <a:r>
              <a:rPr lang="tr-TR" sz="1800" i="0" dirty="0" smtClean="0"/>
              <a:t>}</a:t>
            </a:r>
          </a:p>
          <a:p>
            <a:pPr marL="530352" lvl="1" indent="0">
              <a:buNone/>
            </a:pPr>
            <a:r>
              <a:rPr lang="tr-TR" sz="1800" i="0" dirty="0" err="1" smtClean="0"/>
              <a:t>void</a:t>
            </a:r>
            <a:r>
              <a:rPr lang="tr-TR" sz="1800" i="0" dirty="0" smtClean="0"/>
              <a:t> </a:t>
            </a:r>
            <a:r>
              <a:rPr lang="tr-TR" sz="1800" i="0" dirty="0" err="1" smtClean="0"/>
              <a:t>loop</a:t>
            </a:r>
            <a:r>
              <a:rPr lang="tr-TR" sz="1800" i="0" dirty="0"/>
              <a:t> </a:t>
            </a:r>
            <a:r>
              <a:rPr lang="tr-TR" sz="1800" i="0" dirty="0" smtClean="0"/>
              <a:t>() {</a:t>
            </a:r>
          </a:p>
          <a:p>
            <a:pPr marL="530352" lvl="1" indent="0">
              <a:buNone/>
            </a:pPr>
            <a:r>
              <a:rPr lang="tr-TR" sz="1800" i="0" dirty="0"/>
              <a:t>	</a:t>
            </a:r>
            <a:r>
              <a:rPr lang="tr-TR" sz="1800" i="0" dirty="0" err="1" smtClean="0"/>
              <a:t>int</a:t>
            </a:r>
            <a:r>
              <a:rPr lang="tr-TR" sz="1800" i="0" dirty="0" smtClean="0"/>
              <a:t> a = 0;</a:t>
            </a:r>
          </a:p>
          <a:p>
            <a:pPr marL="530352" lvl="1" indent="0">
              <a:buNone/>
            </a:pPr>
            <a:r>
              <a:rPr lang="tr-TR" sz="1800" i="0" dirty="0"/>
              <a:t>	</a:t>
            </a:r>
            <a:r>
              <a:rPr lang="tr-TR" sz="1800" i="0" dirty="0" err="1" smtClean="0"/>
              <a:t>while</a:t>
            </a:r>
            <a:r>
              <a:rPr lang="tr-TR" sz="1800" i="0" dirty="0" smtClean="0"/>
              <a:t> (a &lt; 100 )</a:t>
            </a:r>
          </a:p>
          <a:p>
            <a:pPr marL="530352" lvl="1" indent="0">
              <a:buNone/>
            </a:pPr>
            <a:r>
              <a:rPr lang="tr-TR" sz="1800" i="0" dirty="0" smtClean="0"/>
              <a:t>	{</a:t>
            </a:r>
          </a:p>
          <a:p>
            <a:pPr marL="530352" lvl="1" indent="0">
              <a:buNone/>
            </a:pPr>
            <a:r>
              <a:rPr lang="tr-TR" sz="1800" i="0" dirty="0"/>
              <a:t>	</a:t>
            </a:r>
            <a:r>
              <a:rPr lang="tr-TR" sz="1800" i="0" dirty="0" smtClean="0"/>
              <a:t>	</a:t>
            </a:r>
            <a:r>
              <a:rPr lang="tr-TR" sz="1800" i="0" dirty="0" err="1" smtClean="0"/>
              <a:t>if</a:t>
            </a:r>
            <a:r>
              <a:rPr lang="tr-TR" sz="1800" i="0" dirty="0" smtClean="0"/>
              <a:t> (a == 10)</a:t>
            </a:r>
          </a:p>
          <a:p>
            <a:pPr marL="530352" lvl="1" indent="0">
              <a:buNone/>
            </a:pPr>
            <a:r>
              <a:rPr lang="tr-TR" sz="1800" i="0" dirty="0"/>
              <a:t>	</a:t>
            </a:r>
            <a:r>
              <a:rPr lang="tr-TR" sz="1800" i="0" dirty="0" smtClean="0"/>
              <a:t>	{</a:t>
            </a:r>
          </a:p>
          <a:p>
            <a:pPr marL="530352" lvl="1" indent="0">
              <a:buNone/>
            </a:pPr>
            <a:r>
              <a:rPr lang="tr-TR" sz="1800" i="0" dirty="0"/>
              <a:t>	</a:t>
            </a:r>
            <a:r>
              <a:rPr lang="tr-TR" sz="1800" i="0" dirty="0" smtClean="0"/>
              <a:t>		break;</a:t>
            </a:r>
          </a:p>
          <a:p>
            <a:pPr marL="530352" lvl="1" indent="0">
              <a:buNone/>
            </a:pPr>
            <a:r>
              <a:rPr lang="tr-TR" sz="1800" i="0" dirty="0"/>
              <a:t>	</a:t>
            </a:r>
            <a:r>
              <a:rPr lang="tr-TR" sz="1800" i="0" dirty="0" smtClean="0"/>
              <a:t>	}</a:t>
            </a:r>
          </a:p>
          <a:p>
            <a:pPr marL="530352" lvl="1" indent="0">
              <a:buNone/>
            </a:pPr>
            <a:r>
              <a:rPr lang="tr-TR" sz="1800" i="0" dirty="0"/>
              <a:t>	</a:t>
            </a:r>
            <a:r>
              <a:rPr lang="tr-TR" sz="1800" i="0" dirty="0" smtClean="0"/>
              <a:t>	a = a + 1;</a:t>
            </a:r>
          </a:p>
          <a:p>
            <a:pPr marL="530352" lvl="1" indent="0">
              <a:buNone/>
            </a:pPr>
            <a:r>
              <a:rPr lang="tr-TR" sz="1800" i="0" dirty="0"/>
              <a:t>	</a:t>
            </a:r>
            <a:r>
              <a:rPr lang="tr-TR" sz="1800" i="0" dirty="0" smtClean="0"/>
              <a:t>	</a:t>
            </a:r>
            <a:r>
              <a:rPr lang="tr-TR" sz="1800" i="0" dirty="0" err="1" smtClean="0"/>
              <a:t>Serial.println</a:t>
            </a:r>
            <a:r>
              <a:rPr lang="tr-TR" sz="1800" i="0" dirty="0" smtClean="0"/>
              <a:t>(a);</a:t>
            </a:r>
          </a:p>
          <a:p>
            <a:pPr marL="530352" lvl="1" indent="0">
              <a:buNone/>
            </a:pPr>
            <a:r>
              <a:rPr lang="tr-TR" sz="1800" i="0" dirty="0"/>
              <a:t>	</a:t>
            </a:r>
            <a:r>
              <a:rPr lang="tr-TR" sz="1800" i="0" dirty="0" smtClean="0"/>
              <a:t>	</a:t>
            </a:r>
            <a:r>
              <a:rPr lang="tr-TR" sz="1800" i="0" dirty="0" err="1" smtClean="0"/>
              <a:t>delay</a:t>
            </a:r>
            <a:r>
              <a:rPr lang="tr-TR" sz="1800" i="0" dirty="0" smtClean="0"/>
              <a:t>(100);</a:t>
            </a:r>
          </a:p>
          <a:p>
            <a:pPr marL="530352" lvl="1" indent="0">
              <a:buNone/>
            </a:pPr>
            <a:r>
              <a:rPr lang="tr-TR" sz="1800" i="0" dirty="0"/>
              <a:t>	</a:t>
            </a:r>
            <a:r>
              <a:rPr lang="tr-TR" sz="1800" i="0" dirty="0" smtClean="0"/>
              <a:t>	</a:t>
            </a:r>
            <a:r>
              <a:rPr lang="tr-TR" sz="1800" i="0" dirty="0" err="1" smtClean="0"/>
              <a:t>while</a:t>
            </a:r>
            <a:r>
              <a:rPr lang="tr-TR" sz="1800" i="0" dirty="0" smtClean="0"/>
              <a:t> (1); // Programı </a:t>
            </a:r>
            <a:r>
              <a:rPr lang="tr-TR" sz="1800" i="0" dirty="0" err="1" smtClean="0"/>
              <a:t>burda</a:t>
            </a:r>
            <a:r>
              <a:rPr lang="tr-TR" sz="1800" i="0" dirty="0" smtClean="0"/>
              <a:t> kilitliyoruz</a:t>
            </a:r>
          </a:p>
          <a:p>
            <a:pPr marL="530352" lvl="1" indent="0">
              <a:buNone/>
            </a:pPr>
            <a:r>
              <a:rPr lang="tr-TR" sz="1800" i="0" dirty="0"/>
              <a:t>}</a:t>
            </a:r>
            <a:endParaRPr lang="tr-TR" sz="1800" i="0" dirty="0" smtClean="0"/>
          </a:p>
          <a:p>
            <a:pPr marL="530352" lvl="1" indent="0">
              <a:buNone/>
            </a:pPr>
            <a:endParaRPr lang="tr-TR" sz="1800" i="0" dirty="0" smtClean="0"/>
          </a:p>
        </p:txBody>
      </p:sp>
    </p:spTree>
    <p:extLst>
      <p:ext uri="{BB962C8B-B14F-4D97-AF65-F5344CB8AC3E}">
        <p14:creationId xmlns:p14="http://schemas.microsoft.com/office/powerpoint/2010/main" val="379400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5448"/>
            <a:ext cx="9601200" cy="1485900"/>
          </a:xfrm>
        </p:spPr>
        <p:txBody>
          <a:bodyPr/>
          <a:lstStyle/>
          <a:p>
            <a:r>
              <a:rPr lang="tr-TR" dirty="0" smtClean="0"/>
              <a:t>Kontrol Yapıları</a:t>
            </a:r>
            <a:endParaRPr lang="tr-TR" dirty="0"/>
          </a:p>
        </p:txBody>
      </p:sp>
      <p:sp>
        <p:nvSpPr>
          <p:cNvPr id="3" name="Content Placeholder 2"/>
          <p:cNvSpPr>
            <a:spLocks noGrp="1"/>
          </p:cNvSpPr>
          <p:nvPr>
            <p:ph idx="1"/>
          </p:nvPr>
        </p:nvSpPr>
        <p:spPr>
          <a:xfrm>
            <a:off x="1371600" y="822960"/>
            <a:ext cx="9601200" cy="5909144"/>
          </a:xfrm>
        </p:spPr>
        <p:txBody>
          <a:bodyPr>
            <a:normAutofit/>
          </a:bodyPr>
          <a:lstStyle/>
          <a:p>
            <a:r>
              <a:rPr lang="tr-TR" sz="2800" dirty="0" smtClean="0"/>
              <a:t>Programların akışını oluşturmakta kullanılacak ana öğelerden birisi de kontrol yapılarıdır. Verilerimizi değişkenlerde saklarken bu verilere göre hangi işlemlerin yapılacağı ve işlemlerin sonucuna göre ne tür kararlar alınacağı kontrol yapıları sayesinde oluşturulur. Kontrol yapıları içerisinde mantık ifadeleri kullanılır. Mantık önermelerinin sonucuna göre program akışları yön değiştirebilir.</a:t>
            </a:r>
          </a:p>
          <a:p>
            <a:r>
              <a:rPr lang="tr-TR" sz="2800" dirty="0" smtClean="0"/>
              <a:t>3 ana başlık altında incelenebilir.</a:t>
            </a:r>
          </a:p>
          <a:p>
            <a:pPr lvl="1"/>
            <a:r>
              <a:rPr lang="tr-TR" sz="2800" dirty="0" smtClean="0"/>
              <a:t>Karşılaştırma ve mantık ifadeleri</a:t>
            </a:r>
          </a:p>
          <a:p>
            <a:pPr lvl="1"/>
            <a:r>
              <a:rPr lang="tr-TR" sz="2800" dirty="0" smtClean="0"/>
              <a:t>Dallanma yapıları</a:t>
            </a:r>
          </a:p>
          <a:p>
            <a:pPr lvl="1"/>
            <a:r>
              <a:rPr lang="tr-TR" sz="2800" dirty="0" smtClean="0"/>
              <a:t>Döngüler</a:t>
            </a:r>
            <a:endParaRPr lang="tr-TR" sz="2800" dirty="0"/>
          </a:p>
        </p:txBody>
      </p:sp>
    </p:spTree>
    <p:extLst>
      <p:ext uri="{BB962C8B-B14F-4D97-AF65-F5344CB8AC3E}">
        <p14:creationId xmlns:p14="http://schemas.microsoft.com/office/powerpoint/2010/main" val="4860061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758952" y="1673352"/>
            <a:ext cx="11311128" cy="5184648"/>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tr-TR" sz="2400" dirty="0" err="1" smtClean="0"/>
              <a:t>Continue</a:t>
            </a:r>
            <a:r>
              <a:rPr lang="tr-TR" sz="2400" dirty="0" smtClean="0"/>
              <a:t> ifadesi</a:t>
            </a:r>
          </a:p>
          <a:p>
            <a:pPr lvl="1">
              <a:lnSpc>
                <a:spcPct val="200000"/>
              </a:lnSpc>
            </a:pPr>
            <a:r>
              <a:rPr lang="tr-TR" sz="2200" i="0" dirty="0" smtClean="0"/>
              <a:t>Bazı durumlarda döngü içerisindeki işlemlerden bir kısmının pas geçilerek diğer çevrime geçilmesi istenilebilir. Bu durumlarda </a:t>
            </a:r>
            <a:r>
              <a:rPr lang="tr-TR" sz="2200" b="1" i="0" dirty="0" err="1" smtClean="0"/>
              <a:t>continue</a:t>
            </a:r>
            <a:r>
              <a:rPr lang="tr-TR" sz="2200" i="0" dirty="0" smtClean="0"/>
              <a:t> ifadesi kullanılır. Bu durum </a:t>
            </a:r>
            <a:r>
              <a:rPr lang="tr-TR" sz="2200" b="1" dirty="0" err="1" smtClean="0"/>
              <a:t>for</a:t>
            </a:r>
            <a:r>
              <a:rPr lang="tr-TR" sz="2200" b="1" dirty="0" smtClean="0"/>
              <a:t>, </a:t>
            </a:r>
            <a:r>
              <a:rPr lang="tr-TR" sz="2200" b="1" dirty="0" err="1" smtClean="0"/>
              <a:t>while</a:t>
            </a:r>
            <a:r>
              <a:rPr lang="tr-TR" sz="2200" b="1" dirty="0" smtClean="0"/>
              <a:t> </a:t>
            </a:r>
            <a:r>
              <a:rPr lang="tr-TR" sz="2200" i="0" dirty="0" smtClean="0"/>
              <a:t>ve </a:t>
            </a:r>
            <a:r>
              <a:rPr lang="tr-TR" sz="2200" b="1" dirty="0" smtClean="0"/>
              <a:t>do-</a:t>
            </a:r>
            <a:r>
              <a:rPr lang="tr-TR" sz="2200" b="1" dirty="0" err="1" smtClean="0"/>
              <a:t>while</a:t>
            </a:r>
            <a:r>
              <a:rPr lang="tr-TR" sz="2200" b="1" dirty="0" smtClean="0"/>
              <a:t> </a:t>
            </a:r>
            <a:r>
              <a:rPr lang="tr-TR" sz="2200" i="0" dirty="0" smtClean="0"/>
              <a:t>döngülerinin hepsi için geçerlidir.</a:t>
            </a:r>
          </a:p>
          <a:p>
            <a:pPr marL="530352" lvl="1" indent="0">
              <a:buNone/>
            </a:pPr>
            <a:endParaRPr lang="tr-TR" sz="2200" i="0" dirty="0"/>
          </a:p>
          <a:p>
            <a:pPr marL="530352" lvl="1" indent="0">
              <a:buNone/>
            </a:pPr>
            <a:endParaRPr lang="tr-TR" sz="2200" i="0" dirty="0" smtClean="0"/>
          </a:p>
        </p:txBody>
      </p:sp>
    </p:spTree>
    <p:extLst>
      <p:ext uri="{BB962C8B-B14F-4D97-AF65-F5344CB8AC3E}">
        <p14:creationId xmlns:p14="http://schemas.microsoft.com/office/powerpoint/2010/main" val="10390407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758952" y="0"/>
            <a:ext cx="11311128" cy="6858000"/>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tr-TR" sz="1400" dirty="0" smtClean="0"/>
              <a:t>Örnek</a:t>
            </a:r>
          </a:p>
          <a:p>
            <a:pPr marL="530352" lvl="1" indent="0">
              <a:buNone/>
            </a:pPr>
            <a:r>
              <a:rPr lang="tr-TR" sz="1400" i="0" dirty="0" smtClean="0"/>
              <a:t>/*</a:t>
            </a:r>
          </a:p>
          <a:p>
            <a:pPr marL="530352" lvl="1" indent="0">
              <a:buNone/>
            </a:pPr>
            <a:r>
              <a:rPr lang="tr-TR" sz="1400" i="0" dirty="0"/>
              <a:t>	</a:t>
            </a:r>
            <a:r>
              <a:rPr lang="tr-TR" sz="1400" i="0" dirty="0" err="1" smtClean="0"/>
              <a:t>continue</a:t>
            </a:r>
            <a:r>
              <a:rPr lang="tr-TR" sz="1400" i="0" dirty="0" smtClean="0"/>
              <a:t> kullanımı</a:t>
            </a:r>
          </a:p>
          <a:p>
            <a:pPr marL="530352" lvl="1" indent="0">
              <a:buNone/>
            </a:pPr>
            <a:r>
              <a:rPr lang="tr-TR" sz="1400" i="0" dirty="0" smtClean="0"/>
              <a:t>*/</a:t>
            </a:r>
          </a:p>
          <a:p>
            <a:pPr marL="530352" lvl="1" indent="0">
              <a:buNone/>
            </a:pPr>
            <a:r>
              <a:rPr lang="tr-TR" sz="1400" i="0" dirty="0" err="1" smtClean="0"/>
              <a:t>void</a:t>
            </a:r>
            <a:r>
              <a:rPr lang="tr-TR" sz="1400" i="0" dirty="0" smtClean="0"/>
              <a:t> </a:t>
            </a:r>
            <a:r>
              <a:rPr lang="tr-TR" sz="1400" i="0" dirty="0" err="1" smtClean="0"/>
              <a:t>setup</a:t>
            </a:r>
            <a:r>
              <a:rPr lang="tr-TR" sz="1400" i="0" dirty="0" smtClean="0"/>
              <a:t> () {</a:t>
            </a:r>
          </a:p>
          <a:p>
            <a:pPr marL="530352" lvl="1" indent="0">
              <a:buNone/>
            </a:pPr>
            <a:r>
              <a:rPr lang="tr-TR" sz="1400" i="0" dirty="0"/>
              <a:t>	</a:t>
            </a:r>
            <a:r>
              <a:rPr lang="tr-TR" sz="1400" i="0" dirty="0" smtClean="0"/>
              <a:t>//</a:t>
            </a:r>
            <a:r>
              <a:rPr lang="tr-TR" sz="1400" i="0" dirty="0" err="1" smtClean="0"/>
              <a:t>seriportu</a:t>
            </a:r>
            <a:r>
              <a:rPr lang="tr-TR" sz="1400" i="0" dirty="0" smtClean="0"/>
              <a:t> 9600 </a:t>
            </a:r>
            <a:r>
              <a:rPr lang="tr-TR" sz="1400" i="0" dirty="0" err="1" smtClean="0"/>
              <a:t>bps</a:t>
            </a:r>
            <a:r>
              <a:rPr lang="tr-TR" sz="1400" i="0" dirty="0" smtClean="0"/>
              <a:t> hızına ayarla</a:t>
            </a:r>
          </a:p>
          <a:p>
            <a:pPr marL="530352" lvl="1" indent="0">
              <a:buNone/>
            </a:pPr>
            <a:r>
              <a:rPr lang="tr-TR" sz="1400" i="0" dirty="0"/>
              <a:t>	</a:t>
            </a:r>
            <a:r>
              <a:rPr lang="tr-TR" sz="1400" i="0" dirty="0" err="1" smtClean="0"/>
              <a:t>Serial.begin</a:t>
            </a:r>
            <a:r>
              <a:rPr lang="tr-TR" sz="1400" i="0" dirty="0" smtClean="0"/>
              <a:t>(9600);</a:t>
            </a:r>
          </a:p>
          <a:p>
            <a:pPr marL="530352" lvl="1" indent="0">
              <a:buNone/>
            </a:pPr>
            <a:r>
              <a:rPr lang="tr-TR" sz="1400" i="0" dirty="0" smtClean="0"/>
              <a:t>}</a:t>
            </a:r>
          </a:p>
          <a:p>
            <a:pPr marL="530352" lvl="1" indent="0">
              <a:buNone/>
            </a:pPr>
            <a:r>
              <a:rPr lang="tr-TR" sz="1400" i="0" dirty="0" err="1" smtClean="0"/>
              <a:t>void</a:t>
            </a:r>
            <a:r>
              <a:rPr lang="tr-TR" sz="1400" i="0" dirty="0" smtClean="0"/>
              <a:t> </a:t>
            </a:r>
            <a:r>
              <a:rPr lang="tr-TR" sz="1400" i="0" dirty="0" err="1" smtClean="0"/>
              <a:t>loop</a:t>
            </a:r>
            <a:r>
              <a:rPr lang="tr-TR" sz="1400" i="0" dirty="0" smtClean="0"/>
              <a:t> () {</a:t>
            </a:r>
            <a:r>
              <a:rPr lang="tr-TR" sz="1400" i="0" dirty="0"/>
              <a:t>	</a:t>
            </a:r>
            <a:endParaRPr lang="tr-TR" sz="1400" i="0" dirty="0" smtClean="0"/>
          </a:p>
          <a:p>
            <a:pPr marL="530352" lvl="1" indent="0">
              <a:buNone/>
            </a:pPr>
            <a:r>
              <a:rPr lang="tr-TR" sz="1400" i="0" dirty="0"/>
              <a:t>	</a:t>
            </a:r>
            <a:r>
              <a:rPr lang="tr-TR" sz="1400" i="0" dirty="0" err="1" smtClean="0"/>
              <a:t>int</a:t>
            </a:r>
            <a:r>
              <a:rPr lang="tr-TR" sz="1400" i="0" dirty="0" smtClean="0"/>
              <a:t> a = 0;</a:t>
            </a:r>
          </a:p>
          <a:p>
            <a:pPr marL="530352" lvl="1" indent="0">
              <a:buNone/>
            </a:pPr>
            <a:r>
              <a:rPr lang="tr-TR" sz="1400" i="0" dirty="0"/>
              <a:t>	</a:t>
            </a:r>
            <a:r>
              <a:rPr lang="tr-TR" sz="1400" i="0" dirty="0" err="1" smtClean="0"/>
              <a:t>while</a:t>
            </a:r>
            <a:r>
              <a:rPr lang="tr-TR" sz="1400" i="0" dirty="0" smtClean="0"/>
              <a:t> (a &lt; 100)</a:t>
            </a:r>
          </a:p>
          <a:p>
            <a:pPr marL="530352" lvl="1" indent="0">
              <a:buNone/>
            </a:pPr>
            <a:r>
              <a:rPr lang="tr-TR" sz="1400" i="0" dirty="0"/>
              <a:t>	</a:t>
            </a:r>
            <a:r>
              <a:rPr lang="tr-TR" sz="1400" i="0" dirty="0" smtClean="0"/>
              <a:t>{</a:t>
            </a:r>
          </a:p>
          <a:p>
            <a:pPr marL="530352" lvl="1" indent="0">
              <a:buNone/>
            </a:pPr>
            <a:r>
              <a:rPr lang="tr-TR" sz="1400" i="0" dirty="0"/>
              <a:t>	</a:t>
            </a:r>
            <a:r>
              <a:rPr lang="tr-TR" sz="1400" i="0" dirty="0" smtClean="0"/>
              <a:t>	a = a + 1;</a:t>
            </a:r>
          </a:p>
          <a:p>
            <a:pPr marL="530352" lvl="1" indent="0">
              <a:buNone/>
            </a:pPr>
            <a:r>
              <a:rPr lang="tr-TR" sz="1400" i="0" dirty="0"/>
              <a:t>	</a:t>
            </a:r>
            <a:r>
              <a:rPr lang="tr-TR" sz="1400" i="0" dirty="0" smtClean="0"/>
              <a:t>	</a:t>
            </a:r>
            <a:r>
              <a:rPr lang="tr-TR" sz="1400" i="0" dirty="0" err="1" smtClean="0"/>
              <a:t>if</a:t>
            </a:r>
            <a:r>
              <a:rPr lang="tr-TR" sz="1400" i="0" dirty="0" smtClean="0"/>
              <a:t>(a%2 == 0)</a:t>
            </a:r>
          </a:p>
          <a:p>
            <a:pPr marL="530352" lvl="1" indent="0">
              <a:buNone/>
            </a:pPr>
            <a:r>
              <a:rPr lang="tr-TR" sz="1400" i="0" dirty="0"/>
              <a:t>	</a:t>
            </a:r>
            <a:r>
              <a:rPr lang="tr-TR" sz="1400" i="0" dirty="0" smtClean="0"/>
              <a:t>	{</a:t>
            </a:r>
          </a:p>
          <a:p>
            <a:pPr marL="530352" lvl="1" indent="0">
              <a:buNone/>
            </a:pPr>
            <a:r>
              <a:rPr lang="tr-TR" sz="1400" i="0" dirty="0"/>
              <a:t>	</a:t>
            </a:r>
            <a:r>
              <a:rPr lang="tr-TR" sz="1400" i="0" dirty="0" smtClean="0"/>
              <a:t>		</a:t>
            </a:r>
            <a:r>
              <a:rPr lang="tr-TR" sz="1400" i="0" dirty="0" err="1" smtClean="0"/>
              <a:t>continue</a:t>
            </a:r>
            <a:r>
              <a:rPr lang="tr-TR" sz="1400" i="0" dirty="0" smtClean="0"/>
              <a:t>;</a:t>
            </a:r>
          </a:p>
          <a:p>
            <a:pPr marL="530352" lvl="1" indent="0">
              <a:buNone/>
            </a:pPr>
            <a:r>
              <a:rPr lang="tr-TR" sz="1400" i="0" dirty="0"/>
              <a:t>	</a:t>
            </a:r>
            <a:r>
              <a:rPr lang="tr-TR" sz="1400" i="0" dirty="0" smtClean="0"/>
              <a:t>	}</a:t>
            </a:r>
          </a:p>
          <a:p>
            <a:pPr marL="530352" lvl="1" indent="0">
              <a:buNone/>
            </a:pPr>
            <a:r>
              <a:rPr lang="tr-TR" sz="1400" i="0" dirty="0"/>
              <a:t>	</a:t>
            </a:r>
            <a:r>
              <a:rPr lang="tr-TR" sz="1400" i="0" dirty="0" smtClean="0"/>
              <a:t>	// çift sayılar için döngünün buradan sonraki kısmı işletilmez, başa dönülür</a:t>
            </a:r>
          </a:p>
          <a:p>
            <a:pPr marL="530352" lvl="1" indent="0">
              <a:buNone/>
            </a:pPr>
            <a:r>
              <a:rPr lang="tr-TR" sz="1400" i="0" dirty="0"/>
              <a:t>	</a:t>
            </a:r>
            <a:r>
              <a:rPr lang="tr-TR" sz="1400" i="0" dirty="0" smtClean="0"/>
              <a:t>	</a:t>
            </a:r>
            <a:r>
              <a:rPr lang="tr-TR" sz="1400" i="0" dirty="0" err="1" smtClean="0"/>
              <a:t>Serial.println</a:t>
            </a:r>
            <a:r>
              <a:rPr lang="tr-TR" sz="1400" i="0" dirty="0" smtClean="0"/>
              <a:t>(a);</a:t>
            </a:r>
          </a:p>
          <a:p>
            <a:pPr marL="530352" lvl="1" indent="0">
              <a:buNone/>
            </a:pPr>
            <a:r>
              <a:rPr lang="tr-TR" sz="1400" i="0" dirty="0"/>
              <a:t>	</a:t>
            </a:r>
            <a:r>
              <a:rPr lang="tr-TR" sz="1400" i="0" dirty="0" smtClean="0"/>
              <a:t>	</a:t>
            </a:r>
            <a:r>
              <a:rPr lang="tr-TR" sz="1400" i="0" dirty="0" err="1" smtClean="0"/>
              <a:t>delay</a:t>
            </a:r>
            <a:r>
              <a:rPr lang="tr-TR" sz="1400" i="0" dirty="0" smtClean="0"/>
              <a:t>(100);</a:t>
            </a:r>
          </a:p>
          <a:p>
            <a:pPr marL="530352" lvl="1" indent="0">
              <a:buNone/>
            </a:pPr>
            <a:r>
              <a:rPr lang="tr-TR" sz="1400" i="0" dirty="0"/>
              <a:t>	</a:t>
            </a:r>
            <a:r>
              <a:rPr lang="tr-TR" sz="1400" i="0" dirty="0" smtClean="0"/>
              <a:t>}</a:t>
            </a:r>
          </a:p>
          <a:p>
            <a:pPr marL="530352" lvl="1" indent="0">
              <a:buNone/>
            </a:pPr>
            <a:r>
              <a:rPr lang="tr-TR" sz="1400" i="0" dirty="0"/>
              <a:t>	</a:t>
            </a:r>
            <a:r>
              <a:rPr lang="tr-TR" sz="1400" i="0" dirty="0" err="1" smtClean="0"/>
              <a:t>Serial.println</a:t>
            </a:r>
            <a:r>
              <a:rPr lang="tr-TR" sz="1400" i="0" dirty="0" smtClean="0"/>
              <a:t>("Döngüden çıkıldı!");</a:t>
            </a:r>
          </a:p>
          <a:p>
            <a:pPr marL="530352" lvl="1" indent="0">
              <a:buNone/>
            </a:pPr>
            <a:r>
              <a:rPr lang="tr-TR" sz="1400" i="0" dirty="0"/>
              <a:t>	</a:t>
            </a:r>
            <a:r>
              <a:rPr lang="tr-TR" sz="1400" i="0" dirty="0" err="1" smtClean="0"/>
              <a:t>while</a:t>
            </a:r>
            <a:r>
              <a:rPr lang="tr-TR" sz="1400" i="0" dirty="0" smtClean="0"/>
              <a:t>(1); // Program </a:t>
            </a:r>
            <a:r>
              <a:rPr lang="tr-TR" sz="1400" i="0" dirty="0" err="1" smtClean="0"/>
              <a:t>burda</a:t>
            </a:r>
            <a:r>
              <a:rPr lang="tr-TR" sz="1400" i="0" dirty="0" smtClean="0"/>
              <a:t> kilitleniyor</a:t>
            </a:r>
          </a:p>
          <a:p>
            <a:pPr marL="530352" lvl="1" indent="0">
              <a:buNone/>
            </a:pPr>
            <a:r>
              <a:rPr lang="tr-TR" sz="1400" i="0" dirty="0"/>
              <a:t>}</a:t>
            </a:r>
            <a:endParaRPr lang="tr-TR" sz="1400" i="0" dirty="0" smtClean="0"/>
          </a:p>
          <a:p>
            <a:pPr marL="530352" lvl="1" indent="0">
              <a:buNone/>
            </a:pPr>
            <a:endParaRPr lang="tr-TR" sz="1400" i="0" dirty="0" smtClean="0"/>
          </a:p>
        </p:txBody>
      </p:sp>
    </p:spTree>
    <p:extLst>
      <p:ext uri="{BB962C8B-B14F-4D97-AF65-F5344CB8AC3E}">
        <p14:creationId xmlns:p14="http://schemas.microsoft.com/office/powerpoint/2010/main" val="41799114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758952" y="228600"/>
            <a:ext cx="11311128" cy="6629400"/>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tr-TR" sz="2400" dirty="0" smtClean="0"/>
              <a:t>FONKSİYONLAR</a:t>
            </a:r>
          </a:p>
          <a:p>
            <a:pPr lvl="1">
              <a:lnSpc>
                <a:spcPct val="200000"/>
              </a:lnSpc>
            </a:pPr>
            <a:r>
              <a:rPr lang="tr-TR" sz="2200" i="0" dirty="0" smtClean="0"/>
              <a:t>Programlarda kullanılan alt programlar da denilmektedir.</a:t>
            </a:r>
          </a:p>
          <a:p>
            <a:pPr lvl="1">
              <a:lnSpc>
                <a:spcPct val="200000"/>
              </a:lnSpc>
            </a:pPr>
            <a:r>
              <a:rPr lang="tr-TR" sz="2200" i="0" dirty="0" smtClean="0"/>
              <a:t>Program yazmayı hem kolaylaştırırlar</a:t>
            </a:r>
          </a:p>
          <a:p>
            <a:pPr lvl="1">
              <a:lnSpc>
                <a:spcPct val="200000"/>
              </a:lnSpc>
            </a:pPr>
            <a:r>
              <a:rPr lang="tr-TR" sz="2200" i="0" dirty="0" smtClean="0"/>
              <a:t>Programa ek yapma ve hata bulma daha kolay olur.</a:t>
            </a:r>
          </a:p>
          <a:p>
            <a:pPr lvl="1">
              <a:lnSpc>
                <a:spcPct val="200000"/>
              </a:lnSpc>
            </a:pPr>
            <a:r>
              <a:rPr lang="tr-TR" sz="2200" i="0" dirty="0" smtClean="0"/>
              <a:t>Programda tekrarlanması gereken işlemleri fonksiyonlara bölünerek, bu fonksiyonlar istenilen yerde çağırabilir. Aynı kodlar tekrar tekrar yazılması gerekmez.</a:t>
            </a:r>
          </a:p>
          <a:p>
            <a:pPr marL="530352" lvl="1" indent="0">
              <a:buNone/>
            </a:pPr>
            <a:endParaRPr lang="tr-TR" sz="2200" i="0" dirty="0"/>
          </a:p>
          <a:p>
            <a:pPr marL="530352" lvl="1" indent="0">
              <a:buNone/>
            </a:pPr>
            <a:endParaRPr lang="tr-TR" sz="2200" i="0" dirty="0" smtClean="0"/>
          </a:p>
        </p:txBody>
      </p:sp>
    </p:spTree>
    <p:extLst>
      <p:ext uri="{BB962C8B-B14F-4D97-AF65-F5344CB8AC3E}">
        <p14:creationId xmlns:p14="http://schemas.microsoft.com/office/powerpoint/2010/main" val="7325640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758952" y="228600"/>
            <a:ext cx="11311128" cy="6629400"/>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tr-TR" sz="2400" dirty="0" smtClean="0"/>
              <a:t>Temel olarak </a:t>
            </a:r>
            <a:r>
              <a:rPr lang="tr-TR" sz="2400" dirty="0" err="1" smtClean="0"/>
              <a:t>Fonksyonların</a:t>
            </a:r>
            <a:r>
              <a:rPr lang="tr-TR" sz="2400" dirty="0" smtClean="0"/>
              <a:t> faydaları:</a:t>
            </a:r>
          </a:p>
          <a:p>
            <a:pPr lvl="1"/>
            <a:r>
              <a:rPr lang="tr-TR" i="0" dirty="0" smtClean="0"/>
              <a:t>Programlarımızın daha düzenli ve anlaşılır olarak yazılmasını sağlarlar</a:t>
            </a:r>
          </a:p>
          <a:p>
            <a:pPr lvl="1">
              <a:lnSpc>
                <a:spcPct val="200000"/>
              </a:lnSpc>
            </a:pPr>
            <a:r>
              <a:rPr lang="tr-TR" sz="2200" i="0" dirty="0" smtClean="0"/>
              <a:t>Hata ayıklama işlemleri çok daha kolay bir şekilde yapılabilir. Sık tekrarlanan işlemler tek bir noktadan değiştirilebilir.</a:t>
            </a:r>
          </a:p>
          <a:p>
            <a:pPr lvl="1">
              <a:lnSpc>
                <a:spcPct val="200000"/>
              </a:lnSpc>
            </a:pPr>
            <a:r>
              <a:rPr lang="tr-TR" sz="2200" i="0" dirty="0" smtClean="0"/>
              <a:t>Zamanla sık kullanılan fonksiyonlardan bir fonksiyon kütüphanesi oluşturulabilir. Bu da program yazma süresini kısaltır.</a:t>
            </a:r>
          </a:p>
          <a:p>
            <a:pPr marL="530352" lvl="1" indent="0">
              <a:buNone/>
            </a:pPr>
            <a:endParaRPr lang="tr-TR" sz="2200" i="0" dirty="0"/>
          </a:p>
          <a:p>
            <a:pPr marL="530352" lvl="1" indent="0">
              <a:buNone/>
            </a:pPr>
            <a:endParaRPr lang="tr-TR" sz="2200" i="0" dirty="0" smtClean="0"/>
          </a:p>
        </p:txBody>
      </p:sp>
    </p:spTree>
    <p:extLst>
      <p:ext uri="{BB962C8B-B14F-4D97-AF65-F5344CB8AC3E}">
        <p14:creationId xmlns:p14="http://schemas.microsoft.com/office/powerpoint/2010/main" val="3516862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758952" y="228600"/>
            <a:ext cx="11311128" cy="6629400"/>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tr-TR" sz="2400" dirty="0" smtClean="0"/>
              <a:t>Fonksiyonların Tanımlanması</a:t>
            </a:r>
          </a:p>
          <a:p>
            <a:pPr lvl="1">
              <a:lnSpc>
                <a:spcPct val="200000"/>
              </a:lnSpc>
            </a:pPr>
            <a:r>
              <a:rPr lang="tr-TR" sz="2200" i="0" dirty="0" smtClean="0"/>
              <a:t>Fonksiyonlar başlıkları, döndürdükleri değişken tipi, aldıkları parametre ve isimden oluşur. Gövdesi içerisinde de fonksiyonun gerçekleştirdiği işlemler bulunur. Fonksiyon gövdeleri süslü parantezler ( {} ) arasında yer alır.</a:t>
            </a:r>
          </a:p>
          <a:p>
            <a:pPr lvl="1">
              <a:lnSpc>
                <a:spcPct val="200000"/>
              </a:lnSpc>
            </a:pPr>
            <a:r>
              <a:rPr lang="tr-TR" sz="2200" i="0" dirty="0" smtClean="0"/>
              <a:t>Fonksiyonları parametre almaları ve döndürdükleri değerler açısından 3 gruba ayırılabilir.</a:t>
            </a:r>
          </a:p>
          <a:p>
            <a:pPr lvl="2">
              <a:lnSpc>
                <a:spcPct val="200000"/>
              </a:lnSpc>
              <a:buFont typeface="+mj-lt"/>
              <a:buAutoNum type="arabicPeriod"/>
            </a:pPr>
            <a:r>
              <a:rPr lang="tr-TR" dirty="0" smtClean="0"/>
              <a:t>Parametre almayan ve değer döndürmeyen fonksiyonlar</a:t>
            </a:r>
          </a:p>
          <a:p>
            <a:pPr lvl="2">
              <a:lnSpc>
                <a:spcPct val="200000"/>
              </a:lnSpc>
              <a:buFont typeface="+mj-lt"/>
              <a:buAutoNum type="arabicPeriod"/>
            </a:pPr>
            <a:r>
              <a:rPr lang="tr-TR" i="0" dirty="0" smtClean="0"/>
              <a:t>Parametre alan ve değer döndürmeyen fonksiyonlar</a:t>
            </a:r>
          </a:p>
          <a:p>
            <a:pPr lvl="2">
              <a:lnSpc>
                <a:spcPct val="200000"/>
              </a:lnSpc>
              <a:buFont typeface="+mj-lt"/>
              <a:buAutoNum type="arabicPeriod"/>
            </a:pPr>
            <a:r>
              <a:rPr lang="tr-TR" dirty="0" smtClean="0"/>
              <a:t>Parametre almayan ve değer döndüren fonksiyonlar</a:t>
            </a:r>
          </a:p>
          <a:p>
            <a:pPr lvl="2">
              <a:lnSpc>
                <a:spcPct val="200000"/>
              </a:lnSpc>
              <a:buFont typeface="+mj-lt"/>
              <a:buAutoNum type="arabicPeriod"/>
            </a:pPr>
            <a:r>
              <a:rPr lang="tr-TR" i="0" dirty="0" smtClean="0"/>
              <a:t>Hem parametre alan hem de değer döndüren fonksiyonlar</a:t>
            </a:r>
          </a:p>
          <a:p>
            <a:pPr marL="530352" lvl="1" indent="0">
              <a:buNone/>
            </a:pPr>
            <a:endParaRPr lang="tr-TR" sz="2200" i="0" dirty="0"/>
          </a:p>
          <a:p>
            <a:pPr marL="530352" lvl="1" indent="0">
              <a:buNone/>
            </a:pPr>
            <a:endParaRPr lang="tr-TR" sz="2200" i="0" dirty="0" smtClean="0"/>
          </a:p>
        </p:txBody>
      </p:sp>
    </p:spTree>
    <p:extLst>
      <p:ext uri="{BB962C8B-B14F-4D97-AF65-F5344CB8AC3E}">
        <p14:creationId xmlns:p14="http://schemas.microsoft.com/office/powerpoint/2010/main" val="41317482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758952" y="1645920"/>
            <a:ext cx="11311128" cy="5212080"/>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tr-TR" sz="2400" dirty="0" smtClean="0"/>
              <a:t>Parametre almayan ve değer döndürmeyen fonksiyon tanımlaması:</a:t>
            </a:r>
          </a:p>
          <a:p>
            <a:pPr marL="0" indent="0">
              <a:buNone/>
            </a:pPr>
            <a:r>
              <a:rPr lang="tr-TR" sz="2400" i="0" dirty="0"/>
              <a:t>	</a:t>
            </a:r>
            <a:r>
              <a:rPr lang="tr-TR" sz="2400" i="0" dirty="0" err="1" smtClean="0"/>
              <a:t>void</a:t>
            </a:r>
            <a:r>
              <a:rPr lang="tr-TR" sz="2400" i="0" dirty="0" smtClean="0"/>
              <a:t> </a:t>
            </a:r>
            <a:r>
              <a:rPr lang="tr-TR" sz="2400" i="0" dirty="0" err="1" smtClean="0"/>
              <a:t>fonksiyon_adı</a:t>
            </a:r>
            <a:r>
              <a:rPr lang="tr-TR" sz="2400" i="0" dirty="0" smtClean="0"/>
              <a:t>()</a:t>
            </a:r>
          </a:p>
          <a:p>
            <a:pPr marL="0" indent="0">
              <a:buNone/>
            </a:pPr>
            <a:r>
              <a:rPr lang="tr-TR" sz="2400" dirty="0"/>
              <a:t>	</a:t>
            </a:r>
            <a:r>
              <a:rPr lang="tr-TR" sz="2400" dirty="0" smtClean="0"/>
              <a:t>{</a:t>
            </a:r>
          </a:p>
          <a:p>
            <a:pPr marL="0" indent="0">
              <a:buNone/>
            </a:pPr>
            <a:r>
              <a:rPr lang="tr-TR" sz="2400" i="0" dirty="0"/>
              <a:t>	</a:t>
            </a:r>
            <a:r>
              <a:rPr lang="tr-TR" sz="2400" i="0" dirty="0" smtClean="0"/>
              <a:t>	…………………..</a:t>
            </a:r>
          </a:p>
          <a:p>
            <a:pPr marL="0" indent="0">
              <a:buNone/>
            </a:pPr>
            <a:r>
              <a:rPr lang="tr-TR" sz="2400" dirty="0"/>
              <a:t>	</a:t>
            </a:r>
            <a:r>
              <a:rPr lang="tr-TR" sz="2400" dirty="0" smtClean="0"/>
              <a:t>	fonksiyon gövdesi</a:t>
            </a:r>
          </a:p>
          <a:p>
            <a:pPr marL="0" indent="0">
              <a:buNone/>
            </a:pPr>
            <a:r>
              <a:rPr lang="tr-TR" sz="2400" i="0" dirty="0"/>
              <a:t>	</a:t>
            </a:r>
            <a:r>
              <a:rPr lang="tr-TR" sz="2400" i="0" dirty="0" smtClean="0"/>
              <a:t>	…………………..</a:t>
            </a:r>
          </a:p>
          <a:p>
            <a:pPr marL="0" indent="0">
              <a:buNone/>
            </a:pPr>
            <a:r>
              <a:rPr lang="tr-TR" sz="2400" dirty="0"/>
              <a:t>	</a:t>
            </a:r>
            <a:r>
              <a:rPr lang="tr-TR" sz="2400" dirty="0" smtClean="0"/>
              <a:t>}</a:t>
            </a:r>
            <a:endParaRPr lang="tr-TR" sz="2200" i="0" dirty="0"/>
          </a:p>
        </p:txBody>
      </p:sp>
    </p:spTree>
    <p:extLst>
      <p:ext uri="{BB962C8B-B14F-4D97-AF65-F5344CB8AC3E}">
        <p14:creationId xmlns:p14="http://schemas.microsoft.com/office/powerpoint/2010/main" val="8202335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3232" y="914401"/>
            <a:ext cx="11478768" cy="4524315"/>
          </a:xfrm>
          <a:prstGeom prst="rect">
            <a:avLst/>
          </a:prstGeom>
        </p:spPr>
        <p:txBody>
          <a:bodyPr wrap="square">
            <a:spAutoFit/>
          </a:bodyPr>
          <a:lstStyle/>
          <a:p>
            <a:endParaRPr lang="tr-TR" sz="2400" dirty="0"/>
          </a:p>
          <a:p>
            <a:r>
              <a:rPr lang="tr-TR" sz="2400" dirty="0"/>
              <a:t>Parametre alan ve değer döndürmeyen fonksiyon tanımlaması</a:t>
            </a:r>
            <a:r>
              <a:rPr lang="tr-TR" sz="2400" dirty="0" smtClean="0"/>
              <a:t>:</a:t>
            </a:r>
          </a:p>
          <a:p>
            <a:endParaRPr lang="tr-TR" sz="2400" dirty="0"/>
          </a:p>
          <a:p>
            <a:r>
              <a:rPr lang="tr-TR" sz="2400" dirty="0"/>
              <a:t>	</a:t>
            </a:r>
            <a:r>
              <a:rPr lang="tr-TR" sz="2400" dirty="0" err="1"/>
              <a:t>void</a:t>
            </a:r>
            <a:r>
              <a:rPr lang="tr-TR" sz="2400" dirty="0"/>
              <a:t> </a:t>
            </a:r>
            <a:r>
              <a:rPr lang="tr-TR" sz="2400" dirty="0" err="1" smtClean="0"/>
              <a:t>fonksiyon_adı</a:t>
            </a:r>
            <a:r>
              <a:rPr lang="tr-TR" sz="2400" dirty="0" smtClean="0"/>
              <a:t>(parametre1_Tipi parametre1_Ismi,</a:t>
            </a:r>
          </a:p>
          <a:p>
            <a:r>
              <a:rPr lang="tr-TR" sz="2400" dirty="0"/>
              <a:t>	</a:t>
            </a:r>
            <a:r>
              <a:rPr lang="tr-TR" sz="2400" dirty="0" smtClean="0"/>
              <a:t>		  parametre2_Tipi parametre2_Ismi,</a:t>
            </a:r>
          </a:p>
          <a:p>
            <a:r>
              <a:rPr lang="tr-TR" sz="2400" dirty="0"/>
              <a:t>	</a:t>
            </a:r>
            <a:r>
              <a:rPr lang="tr-TR" sz="2400" dirty="0" smtClean="0"/>
              <a:t>		  …...................</a:t>
            </a:r>
          </a:p>
          <a:p>
            <a:r>
              <a:rPr lang="tr-TR" sz="2400" dirty="0"/>
              <a:t>	</a:t>
            </a:r>
            <a:r>
              <a:rPr lang="tr-TR" sz="2400" dirty="0" smtClean="0"/>
              <a:t>		  </a:t>
            </a:r>
            <a:r>
              <a:rPr lang="tr-TR" sz="2400" dirty="0" err="1" smtClean="0"/>
              <a:t>parametreN_Tipi</a:t>
            </a:r>
            <a:r>
              <a:rPr lang="tr-TR" sz="2400" dirty="0" smtClean="0"/>
              <a:t> </a:t>
            </a:r>
            <a:r>
              <a:rPr lang="tr-TR" sz="2400" dirty="0" err="1" smtClean="0"/>
              <a:t>parametreN_Ismi</a:t>
            </a:r>
            <a:r>
              <a:rPr lang="tr-TR" sz="2400" dirty="0" smtClean="0"/>
              <a:t>	)</a:t>
            </a:r>
            <a:endParaRPr lang="tr-TR" sz="2400" dirty="0"/>
          </a:p>
          <a:p>
            <a:r>
              <a:rPr lang="tr-TR" sz="2400" dirty="0"/>
              <a:t>	{</a:t>
            </a:r>
          </a:p>
          <a:p>
            <a:r>
              <a:rPr lang="tr-TR" sz="2400" dirty="0"/>
              <a:t>		…………………..</a:t>
            </a:r>
          </a:p>
          <a:p>
            <a:r>
              <a:rPr lang="tr-TR" sz="2400" dirty="0"/>
              <a:t>		fonksiyon gövdesi</a:t>
            </a:r>
          </a:p>
          <a:p>
            <a:r>
              <a:rPr lang="tr-TR" sz="2400" dirty="0"/>
              <a:t>		…………………..</a:t>
            </a:r>
          </a:p>
          <a:p>
            <a:r>
              <a:rPr lang="tr-TR" sz="2400" dirty="0"/>
              <a:t>	}</a:t>
            </a:r>
          </a:p>
        </p:txBody>
      </p:sp>
    </p:spTree>
    <p:extLst>
      <p:ext uri="{BB962C8B-B14F-4D97-AF65-F5344CB8AC3E}">
        <p14:creationId xmlns:p14="http://schemas.microsoft.com/office/powerpoint/2010/main" val="15314630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3232" y="1386531"/>
            <a:ext cx="11478768" cy="3785652"/>
          </a:xfrm>
          <a:prstGeom prst="rect">
            <a:avLst/>
          </a:prstGeom>
        </p:spPr>
        <p:txBody>
          <a:bodyPr wrap="square">
            <a:spAutoFit/>
          </a:bodyPr>
          <a:lstStyle/>
          <a:p>
            <a:endParaRPr lang="tr-TR" sz="2400" dirty="0"/>
          </a:p>
          <a:p>
            <a:r>
              <a:rPr lang="tr-TR" sz="2400" dirty="0"/>
              <a:t>Parametre </a:t>
            </a:r>
            <a:r>
              <a:rPr lang="tr-TR" sz="2400" dirty="0" smtClean="0"/>
              <a:t>almayan ve </a:t>
            </a:r>
            <a:r>
              <a:rPr lang="tr-TR" sz="2400" dirty="0"/>
              <a:t>değer </a:t>
            </a:r>
            <a:r>
              <a:rPr lang="tr-TR" sz="2400" dirty="0" smtClean="0"/>
              <a:t>döndüren fonksiyon </a:t>
            </a:r>
            <a:r>
              <a:rPr lang="tr-TR" sz="2400" dirty="0"/>
              <a:t>tanımlaması</a:t>
            </a:r>
            <a:r>
              <a:rPr lang="tr-TR" sz="2400" dirty="0" smtClean="0"/>
              <a:t>:</a:t>
            </a:r>
          </a:p>
          <a:p>
            <a:endParaRPr lang="tr-TR" sz="2400" dirty="0"/>
          </a:p>
          <a:p>
            <a:r>
              <a:rPr lang="tr-TR" sz="2400" dirty="0"/>
              <a:t>	</a:t>
            </a:r>
            <a:r>
              <a:rPr lang="tr-TR" sz="2400" dirty="0" err="1" smtClean="0"/>
              <a:t>Fonksiyonun_dondurduğu_tip</a:t>
            </a:r>
            <a:r>
              <a:rPr lang="tr-TR" sz="2400" dirty="0" smtClean="0"/>
              <a:t> </a:t>
            </a:r>
            <a:r>
              <a:rPr lang="tr-TR" sz="2400" dirty="0" err="1" smtClean="0"/>
              <a:t>fonksiyon_adı</a:t>
            </a:r>
            <a:r>
              <a:rPr lang="tr-TR" sz="2400" dirty="0"/>
              <a:t>()</a:t>
            </a:r>
          </a:p>
          <a:p>
            <a:r>
              <a:rPr lang="tr-TR" sz="2400" dirty="0"/>
              <a:t>	{</a:t>
            </a:r>
          </a:p>
          <a:p>
            <a:r>
              <a:rPr lang="tr-TR" sz="2400" dirty="0"/>
              <a:t>		…………………..</a:t>
            </a:r>
          </a:p>
          <a:p>
            <a:r>
              <a:rPr lang="tr-TR" sz="2400" dirty="0"/>
              <a:t>		fonksiyon gövdesi</a:t>
            </a:r>
          </a:p>
          <a:p>
            <a:r>
              <a:rPr lang="tr-TR" sz="2400" dirty="0"/>
              <a:t>		</a:t>
            </a:r>
            <a:r>
              <a:rPr lang="tr-TR" sz="2400" dirty="0" smtClean="0"/>
              <a:t>…………………..</a:t>
            </a:r>
          </a:p>
          <a:p>
            <a:r>
              <a:rPr lang="tr-TR" sz="2400" dirty="0"/>
              <a:t>	</a:t>
            </a:r>
            <a:r>
              <a:rPr lang="tr-TR" sz="2400" dirty="0" err="1" smtClean="0"/>
              <a:t>return</a:t>
            </a:r>
            <a:r>
              <a:rPr lang="tr-TR" sz="2400" dirty="0" smtClean="0"/>
              <a:t> </a:t>
            </a:r>
            <a:r>
              <a:rPr lang="tr-TR" sz="2400" dirty="0" err="1" smtClean="0"/>
              <a:t>dondurulen_Deger</a:t>
            </a:r>
            <a:r>
              <a:rPr lang="tr-TR" sz="2400" dirty="0" smtClean="0"/>
              <a:t>; // Değer döndüren fonksiyonlarda bulunur.</a:t>
            </a:r>
            <a:endParaRPr lang="tr-TR" sz="2400" dirty="0"/>
          </a:p>
          <a:p>
            <a:r>
              <a:rPr lang="tr-TR" sz="2400" dirty="0"/>
              <a:t>	}</a:t>
            </a:r>
          </a:p>
        </p:txBody>
      </p:sp>
    </p:spTree>
    <p:extLst>
      <p:ext uri="{BB962C8B-B14F-4D97-AF65-F5344CB8AC3E}">
        <p14:creationId xmlns:p14="http://schemas.microsoft.com/office/powerpoint/2010/main" val="37920251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3232" y="1386531"/>
            <a:ext cx="11478768" cy="4154984"/>
          </a:xfrm>
          <a:prstGeom prst="rect">
            <a:avLst/>
          </a:prstGeom>
        </p:spPr>
        <p:txBody>
          <a:bodyPr wrap="square">
            <a:spAutoFit/>
          </a:bodyPr>
          <a:lstStyle/>
          <a:p>
            <a:endParaRPr lang="tr-TR" sz="2400" dirty="0"/>
          </a:p>
          <a:p>
            <a:r>
              <a:rPr lang="tr-TR" sz="2400" dirty="0"/>
              <a:t>Parametre </a:t>
            </a:r>
            <a:r>
              <a:rPr lang="tr-TR" sz="2400" dirty="0" smtClean="0"/>
              <a:t>alan ve </a:t>
            </a:r>
            <a:r>
              <a:rPr lang="tr-TR" sz="2400" dirty="0"/>
              <a:t>değer </a:t>
            </a:r>
            <a:r>
              <a:rPr lang="tr-TR" sz="2400" dirty="0" smtClean="0"/>
              <a:t>döndüren fonksiyon </a:t>
            </a:r>
            <a:r>
              <a:rPr lang="tr-TR" sz="2400" dirty="0"/>
              <a:t>tanımlaması</a:t>
            </a:r>
            <a:r>
              <a:rPr lang="tr-TR" sz="2400" dirty="0" smtClean="0"/>
              <a:t>:</a:t>
            </a:r>
          </a:p>
          <a:p>
            <a:endParaRPr lang="tr-TR" sz="2400" dirty="0"/>
          </a:p>
          <a:p>
            <a:r>
              <a:rPr lang="tr-TR" sz="2400" dirty="0"/>
              <a:t>	</a:t>
            </a:r>
            <a:r>
              <a:rPr lang="tr-TR" sz="2400" dirty="0" err="1" smtClean="0"/>
              <a:t>Fonksiyonun_dondurduğu_tip</a:t>
            </a:r>
            <a:r>
              <a:rPr lang="tr-TR" sz="2400" dirty="0" smtClean="0"/>
              <a:t> </a:t>
            </a:r>
            <a:r>
              <a:rPr lang="tr-TR" sz="2400" dirty="0" err="1" smtClean="0"/>
              <a:t>fonksiyon_adı</a:t>
            </a:r>
            <a:r>
              <a:rPr lang="tr-TR" sz="2400" dirty="0" smtClean="0"/>
              <a:t>(fnk1_parametre1_Tipi parametre1, fnk1_parametre2_Tipi parametre2)</a:t>
            </a:r>
            <a:endParaRPr lang="tr-TR" sz="2400" dirty="0"/>
          </a:p>
          <a:p>
            <a:r>
              <a:rPr lang="tr-TR" sz="2400" dirty="0"/>
              <a:t>	{</a:t>
            </a:r>
          </a:p>
          <a:p>
            <a:r>
              <a:rPr lang="tr-TR" sz="2400" dirty="0"/>
              <a:t>		…………………..</a:t>
            </a:r>
          </a:p>
          <a:p>
            <a:r>
              <a:rPr lang="tr-TR" sz="2400" dirty="0"/>
              <a:t>		fonksiyon gövdesi</a:t>
            </a:r>
          </a:p>
          <a:p>
            <a:r>
              <a:rPr lang="tr-TR" sz="2400" dirty="0"/>
              <a:t>		</a:t>
            </a:r>
            <a:r>
              <a:rPr lang="tr-TR" sz="2400" dirty="0" smtClean="0"/>
              <a:t>…………………..</a:t>
            </a:r>
          </a:p>
          <a:p>
            <a:r>
              <a:rPr lang="tr-TR" sz="2400" dirty="0"/>
              <a:t>	</a:t>
            </a:r>
            <a:r>
              <a:rPr lang="tr-TR" sz="2400" dirty="0" err="1" smtClean="0"/>
              <a:t>return</a:t>
            </a:r>
            <a:r>
              <a:rPr lang="tr-TR" sz="2400" dirty="0" smtClean="0"/>
              <a:t> </a:t>
            </a:r>
            <a:r>
              <a:rPr lang="tr-TR" sz="2400" dirty="0" err="1" smtClean="0"/>
              <a:t>dondurulen_Deger</a:t>
            </a:r>
            <a:r>
              <a:rPr lang="tr-TR" sz="2400" dirty="0" smtClean="0"/>
              <a:t>; // Değer döndüren fonksiyonlarda bulunur.</a:t>
            </a:r>
            <a:endParaRPr lang="tr-TR" sz="2400" dirty="0"/>
          </a:p>
          <a:p>
            <a:r>
              <a:rPr lang="tr-TR" sz="2400" dirty="0"/>
              <a:t>	}</a:t>
            </a:r>
          </a:p>
        </p:txBody>
      </p:sp>
    </p:spTree>
    <p:extLst>
      <p:ext uri="{BB962C8B-B14F-4D97-AF65-F5344CB8AC3E}">
        <p14:creationId xmlns:p14="http://schemas.microsoft.com/office/powerpoint/2010/main" val="33748371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758952" y="847724"/>
            <a:ext cx="11311128" cy="6010275"/>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a:lnSpc>
                <a:spcPct val="200000"/>
              </a:lnSpc>
              <a:buFont typeface="Wingdings" panose="05000000000000000000" pitchFamily="2" charset="2"/>
              <a:buChar char="§"/>
            </a:pPr>
            <a:r>
              <a:rPr lang="tr-TR" sz="2200" i="0" dirty="0" smtClean="0"/>
              <a:t>Daha önce de bahsedildiği gibi </a:t>
            </a:r>
            <a:r>
              <a:rPr lang="tr-TR" sz="2200" i="0" dirty="0" err="1" smtClean="0"/>
              <a:t>arduino</a:t>
            </a:r>
            <a:r>
              <a:rPr lang="tr-TR" sz="2200" i="0" dirty="0" smtClean="0"/>
              <a:t> programlarında iki fonksiyon bulunur: </a:t>
            </a:r>
            <a:r>
              <a:rPr lang="tr-TR" sz="2200" i="0" dirty="0" err="1" smtClean="0"/>
              <a:t>setup</a:t>
            </a:r>
            <a:r>
              <a:rPr lang="tr-TR" sz="2200" i="0" dirty="0" smtClean="0"/>
              <a:t>() ve </a:t>
            </a:r>
            <a:r>
              <a:rPr lang="tr-TR" sz="2200" i="0" dirty="0" err="1" smtClean="0"/>
              <a:t>loop</a:t>
            </a:r>
            <a:r>
              <a:rPr lang="tr-TR" sz="2200" i="0" dirty="0" smtClean="0"/>
              <a:t>(). </a:t>
            </a:r>
            <a:r>
              <a:rPr lang="tr-TR" sz="2200" i="0" dirty="0" err="1" smtClean="0"/>
              <a:t>setup</a:t>
            </a:r>
            <a:r>
              <a:rPr lang="tr-TR" sz="2200" i="0" dirty="0" smtClean="0"/>
              <a:t>() fonksiyonu </a:t>
            </a:r>
            <a:r>
              <a:rPr lang="tr-TR" sz="2200" i="0" dirty="0" err="1" smtClean="0"/>
              <a:t>Arduino</a:t>
            </a:r>
            <a:r>
              <a:rPr lang="tr-TR" sz="2200" i="0" dirty="0" smtClean="0"/>
              <a:t> kartı çalışmaya başladıktan veya yeniden başlatıldıktan hemen sonra sadece 1 kere , </a:t>
            </a:r>
            <a:r>
              <a:rPr lang="tr-TR" sz="2200" i="0" dirty="0" err="1" smtClean="0"/>
              <a:t>loop</a:t>
            </a:r>
            <a:r>
              <a:rPr lang="tr-TR" sz="2200" i="0" dirty="0" smtClean="0"/>
              <a:t>() fonksiyonu ise çalışır durumd</a:t>
            </a:r>
            <a:r>
              <a:rPr lang="tr-TR" sz="2200" dirty="0" smtClean="0"/>
              <a:t>a olduğu süre içerisinde devamlı olarak çalıştırılır. Programımızda kendi oluşturduğumuz fonksiyonlar bu fonksiyonların dışında tanımlanırlar. Fonksiyon içerisinde başka bir fonksiyon tanımlaması yapılmaz. </a:t>
            </a:r>
            <a:endParaRPr lang="tr-TR" sz="2200" i="0" dirty="0"/>
          </a:p>
          <a:p>
            <a:pPr marL="530352" lvl="1" indent="0">
              <a:buNone/>
            </a:pPr>
            <a:endParaRPr lang="tr-TR" sz="2200" i="0" dirty="0" smtClean="0"/>
          </a:p>
        </p:txBody>
      </p:sp>
    </p:spTree>
    <p:extLst>
      <p:ext uri="{BB962C8B-B14F-4D97-AF65-F5344CB8AC3E}">
        <p14:creationId xmlns:p14="http://schemas.microsoft.com/office/powerpoint/2010/main" val="1095022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00584"/>
            <a:ext cx="9601200" cy="1485900"/>
          </a:xfrm>
        </p:spPr>
        <p:txBody>
          <a:bodyPr/>
          <a:lstStyle/>
          <a:p>
            <a:r>
              <a:rPr lang="tr-TR" dirty="0" smtClean="0"/>
              <a:t>Karşılaştırma ve Mantık İfadeleri</a:t>
            </a:r>
            <a:endParaRPr lang="tr-TR" dirty="0"/>
          </a:p>
        </p:txBody>
      </p:sp>
      <p:sp>
        <p:nvSpPr>
          <p:cNvPr id="3" name="Content Placeholder 2"/>
          <p:cNvSpPr>
            <a:spLocks noGrp="1"/>
          </p:cNvSpPr>
          <p:nvPr>
            <p:ph idx="1"/>
          </p:nvPr>
        </p:nvSpPr>
        <p:spPr>
          <a:xfrm>
            <a:off x="1371600" y="768096"/>
            <a:ext cx="9601200" cy="5099304"/>
          </a:xfrm>
        </p:spPr>
        <p:txBody>
          <a:bodyPr>
            <a:normAutofit/>
          </a:bodyPr>
          <a:lstStyle/>
          <a:p>
            <a:r>
              <a:rPr lang="tr-TR" sz="2800" dirty="0" smtClean="0"/>
              <a:t>Karşılaştırma ve mantık ifadeleri sonuç olarak </a:t>
            </a:r>
            <a:r>
              <a:rPr lang="tr-TR" sz="2800" dirty="0" err="1" smtClean="0"/>
              <a:t>true</a:t>
            </a:r>
            <a:r>
              <a:rPr lang="tr-TR" sz="2800" dirty="0" smtClean="0"/>
              <a:t> (doğru) veya </a:t>
            </a:r>
            <a:r>
              <a:rPr lang="tr-TR" sz="2800" dirty="0" err="1" smtClean="0"/>
              <a:t>false</a:t>
            </a:r>
            <a:r>
              <a:rPr lang="tr-TR" sz="2800" dirty="0" smtClean="0"/>
              <a:t> (yanlış) sonucunu döndüren mantık ifadeleridir.</a:t>
            </a:r>
          </a:p>
          <a:p>
            <a:r>
              <a:rPr lang="tr-TR" sz="2800" dirty="0" smtClean="0"/>
              <a:t>Başlıca karşılaştırma operatörleri</a:t>
            </a:r>
          </a:p>
          <a:p>
            <a:endParaRPr lang="tr-TR" sz="2800" dirty="0"/>
          </a:p>
          <a:p>
            <a:endParaRPr lang="tr-TR" sz="2800" dirty="0" smtClean="0"/>
          </a:p>
          <a:p>
            <a:endParaRPr lang="tr-TR" sz="2800" dirty="0"/>
          </a:p>
          <a:p>
            <a:endParaRPr lang="tr-TR" sz="2800" dirty="0" smtClean="0"/>
          </a:p>
          <a:p>
            <a:endParaRPr lang="tr-TR" sz="2800" dirty="0"/>
          </a:p>
          <a:p>
            <a:endParaRPr lang="tr-TR" sz="2800" dirty="0" smtClean="0"/>
          </a:p>
          <a:p>
            <a:endParaRPr lang="tr-TR" sz="2800" dirty="0" smtClean="0"/>
          </a:p>
          <a:p>
            <a:pPr marL="0" indent="0">
              <a:buNone/>
            </a:pPr>
            <a:endParaRPr lang="tr-TR" sz="2800" dirty="0"/>
          </a:p>
        </p:txBody>
      </p:sp>
      <p:graphicFrame>
        <p:nvGraphicFramePr>
          <p:cNvPr id="4" name="Table 3"/>
          <p:cNvGraphicFramePr>
            <a:graphicFrameLocks noGrp="1"/>
          </p:cNvGraphicFramePr>
          <p:nvPr>
            <p:extLst>
              <p:ext uri="{D42A27DB-BD31-4B8C-83A1-F6EECF244321}">
                <p14:modId xmlns:p14="http://schemas.microsoft.com/office/powerpoint/2010/main" val="27084038"/>
              </p:ext>
            </p:extLst>
          </p:nvPr>
        </p:nvGraphicFramePr>
        <p:xfrm>
          <a:off x="3363977" y="3070068"/>
          <a:ext cx="4348788" cy="2797332"/>
        </p:xfrm>
        <a:graphic>
          <a:graphicData uri="http://schemas.openxmlformats.org/drawingml/2006/table">
            <a:tbl>
              <a:tblPr firstRow="1" bandRow="1">
                <a:tableStyleId>{5940675A-B579-460E-94D1-54222C63F5DA}</a:tableStyleId>
              </a:tblPr>
              <a:tblGrid>
                <a:gridCol w="957820">
                  <a:extLst>
                    <a:ext uri="{9D8B030D-6E8A-4147-A177-3AD203B41FA5}">
                      <a16:colId xmlns="" xmlns:a16="http://schemas.microsoft.com/office/drawing/2014/main" val="2128195733"/>
                    </a:ext>
                  </a:extLst>
                </a:gridCol>
                <a:gridCol w="3390968">
                  <a:extLst>
                    <a:ext uri="{9D8B030D-6E8A-4147-A177-3AD203B41FA5}">
                      <a16:colId xmlns="" xmlns:a16="http://schemas.microsoft.com/office/drawing/2014/main" val="4031061805"/>
                    </a:ext>
                  </a:extLst>
                </a:gridCol>
              </a:tblGrid>
              <a:tr h="466222">
                <a:tc>
                  <a:txBody>
                    <a:bodyPr/>
                    <a:lstStyle/>
                    <a:p>
                      <a:r>
                        <a:rPr lang="tr-TR" sz="2000" dirty="0" smtClean="0"/>
                        <a:t>a==b</a:t>
                      </a:r>
                      <a:endParaRPr lang="tr-TR" sz="2000" dirty="0"/>
                    </a:p>
                  </a:txBody>
                  <a:tcPr/>
                </a:tc>
                <a:tc>
                  <a:txBody>
                    <a:bodyPr/>
                    <a:lstStyle/>
                    <a:p>
                      <a:r>
                        <a:rPr lang="tr-TR" sz="2000" dirty="0" smtClean="0"/>
                        <a:t>a eşittir</a:t>
                      </a:r>
                      <a:r>
                        <a:rPr lang="tr-TR" sz="2000" baseline="0" dirty="0" smtClean="0"/>
                        <a:t> b</a:t>
                      </a:r>
                      <a:endParaRPr lang="tr-TR" sz="2000" dirty="0"/>
                    </a:p>
                  </a:txBody>
                  <a:tcPr/>
                </a:tc>
                <a:extLst>
                  <a:ext uri="{0D108BD9-81ED-4DB2-BD59-A6C34878D82A}">
                    <a16:rowId xmlns="" xmlns:a16="http://schemas.microsoft.com/office/drawing/2014/main" val="3353891273"/>
                  </a:ext>
                </a:extLst>
              </a:tr>
              <a:tr h="466222">
                <a:tc>
                  <a:txBody>
                    <a:bodyPr/>
                    <a:lstStyle/>
                    <a:p>
                      <a:r>
                        <a:rPr lang="tr-TR" sz="2000" dirty="0" smtClean="0"/>
                        <a:t>a!=b</a:t>
                      </a:r>
                      <a:endParaRPr lang="tr-TR" sz="2000" dirty="0"/>
                    </a:p>
                  </a:txBody>
                  <a:tcPr/>
                </a:tc>
                <a:tc>
                  <a:txBody>
                    <a:bodyPr/>
                    <a:lstStyle/>
                    <a:p>
                      <a:r>
                        <a:rPr lang="tr-TR" sz="2000" dirty="0" smtClean="0"/>
                        <a:t>a eşit değildir b</a:t>
                      </a:r>
                      <a:endParaRPr lang="tr-TR" sz="2000" dirty="0"/>
                    </a:p>
                  </a:txBody>
                  <a:tcPr/>
                </a:tc>
                <a:extLst>
                  <a:ext uri="{0D108BD9-81ED-4DB2-BD59-A6C34878D82A}">
                    <a16:rowId xmlns="" xmlns:a16="http://schemas.microsoft.com/office/drawing/2014/main" val="2489760050"/>
                  </a:ext>
                </a:extLst>
              </a:tr>
              <a:tr h="466222">
                <a:tc>
                  <a:txBody>
                    <a:bodyPr/>
                    <a:lstStyle/>
                    <a:p>
                      <a:r>
                        <a:rPr lang="tr-TR" sz="2000" dirty="0" smtClean="0"/>
                        <a:t>a&lt;b</a:t>
                      </a:r>
                      <a:endParaRPr lang="tr-TR" sz="2000" dirty="0"/>
                    </a:p>
                  </a:txBody>
                  <a:tcPr/>
                </a:tc>
                <a:tc>
                  <a:txBody>
                    <a:bodyPr/>
                    <a:lstStyle/>
                    <a:p>
                      <a:r>
                        <a:rPr lang="tr-TR" sz="2000" dirty="0" smtClean="0"/>
                        <a:t>a küçüktür b</a:t>
                      </a:r>
                      <a:endParaRPr lang="tr-TR" sz="2000" dirty="0"/>
                    </a:p>
                  </a:txBody>
                  <a:tcPr/>
                </a:tc>
                <a:extLst>
                  <a:ext uri="{0D108BD9-81ED-4DB2-BD59-A6C34878D82A}">
                    <a16:rowId xmlns="" xmlns:a16="http://schemas.microsoft.com/office/drawing/2014/main" val="1138701368"/>
                  </a:ext>
                </a:extLst>
              </a:tr>
              <a:tr h="466222">
                <a:tc>
                  <a:txBody>
                    <a:bodyPr/>
                    <a:lstStyle/>
                    <a:p>
                      <a:r>
                        <a:rPr lang="tr-TR" sz="2000" dirty="0" smtClean="0"/>
                        <a:t>a&gt;b</a:t>
                      </a:r>
                      <a:endParaRPr lang="tr-TR" sz="2000" dirty="0"/>
                    </a:p>
                  </a:txBody>
                  <a:tcPr/>
                </a:tc>
                <a:tc>
                  <a:txBody>
                    <a:bodyPr/>
                    <a:lstStyle/>
                    <a:p>
                      <a:r>
                        <a:rPr lang="tr-TR" sz="2000" dirty="0" smtClean="0"/>
                        <a:t>a büyüktür a</a:t>
                      </a:r>
                      <a:endParaRPr lang="tr-TR" sz="2000" dirty="0"/>
                    </a:p>
                  </a:txBody>
                  <a:tcPr/>
                </a:tc>
                <a:extLst>
                  <a:ext uri="{0D108BD9-81ED-4DB2-BD59-A6C34878D82A}">
                    <a16:rowId xmlns="" xmlns:a16="http://schemas.microsoft.com/office/drawing/2014/main" val="3709819953"/>
                  </a:ext>
                </a:extLst>
              </a:tr>
              <a:tr h="466222">
                <a:tc>
                  <a:txBody>
                    <a:bodyPr/>
                    <a:lstStyle/>
                    <a:p>
                      <a:r>
                        <a:rPr lang="tr-TR" sz="2000" dirty="0" smtClean="0"/>
                        <a:t>a&lt;=b</a:t>
                      </a:r>
                      <a:endParaRPr lang="tr-TR" sz="2000" dirty="0"/>
                    </a:p>
                  </a:txBody>
                  <a:tcPr/>
                </a:tc>
                <a:tc>
                  <a:txBody>
                    <a:bodyPr/>
                    <a:lstStyle/>
                    <a:p>
                      <a:r>
                        <a:rPr lang="tr-TR" sz="2000" baseline="0" dirty="0" smtClean="0"/>
                        <a:t>a küçük-eşittir b</a:t>
                      </a:r>
                      <a:endParaRPr lang="tr-TR" sz="2000" dirty="0"/>
                    </a:p>
                  </a:txBody>
                  <a:tcPr/>
                </a:tc>
                <a:extLst>
                  <a:ext uri="{0D108BD9-81ED-4DB2-BD59-A6C34878D82A}">
                    <a16:rowId xmlns="" xmlns:a16="http://schemas.microsoft.com/office/drawing/2014/main" val="2126109985"/>
                  </a:ext>
                </a:extLst>
              </a:tr>
              <a:tr h="466222">
                <a:tc>
                  <a:txBody>
                    <a:bodyPr/>
                    <a:lstStyle/>
                    <a:p>
                      <a:r>
                        <a:rPr lang="tr-TR" sz="2000" dirty="0" smtClean="0"/>
                        <a:t>a&gt;=b</a:t>
                      </a:r>
                      <a:endParaRPr lang="tr-TR" sz="2000" dirty="0"/>
                    </a:p>
                  </a:txBody>
                  <a:tcPr/>
                </a:tc>
                <a:tc>
                  <a:txBody>
                    <a:bodyPr/>
                    <a:lstStyle/>
                    <a:p>
                      <a:r>
                        <a:rPr lang="tr-TR" sz="2000" dirty="0" smtClean="0"/>
                        <a:t>a büyük-eşittir b</a:t>
                      </a:r>
                      <a:endParaRPr lang="tr-TR" sz="2000" dirty="0"/>
                    </a:p>
                  </a:txBody>
                  <a:tcPr/>
                </a:tc>
                <a:extLst>
                  <a:ext uri="{0D108BD9-81ED-4DB2-BD59-A6C34878D82A}">
                    <a16:rowId xmlns="" xmlns:a16="http://schemas.microsoft.com/office/drawing/2014/main" val="1652913084"/>
                  </a:ext>
                </a:extLst>
              </a:tr>
            </a:tbl>
          </a:graphicData>
        </a:graphic>
      </p:graphicFrame>
    </p:spTree>
    <p:extLst>
      <p:ext uri="{BB962C8B-B14F-4D97-AF65-F5344CB8AC3E}">
        <p14:creationId xmlns:p14="http://schemas.microsoft.com/office/powerpoint/2010/main" val="30466033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758952" y="0"/>
            <a:ext cx="11311128" cy="6858000"/>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tr-TR" sz="1400" dirty="0" smtClean="0"/>
              <a:t>Örnek</a:t>
            </a:r>
          </a:p>
          <a:p>
            <a:pPr marL="530352" lvl="1" indent="0">
              <a:buNone/>
            </a:pPr>
            <a:r>
              <a:rPr lang="tr-TR" sz="1400" i="0" dirty="0" err="1" smtClean="0"/>
              <a:t>setup</a:t>
            </a:r>
            <a:r>
              <a:rPr lang="tr-TR" sz="1400" i="0" dirty="0" smtClean="0"/>
              <a:t> () {</a:t>
            </a:r>
          </a:p>
          <a:p>
            <a:pPr marL="530352" lvl="1" indent="0">
              <a:buNone/>
            </a:pPr>
            <a:r>
              <a:rPr lang="tr-TR" sz="1400" i="0" dirty="0" smtClean="0"/>
              <a:t>	// Bir kerelik yapılan ayarlamalarla ilgili işlemler</a:t>
            </a:r>
            <a:r>
              <a:rPr lang="tr-TR" sz="1400" i="0" dirty="0"/>
              <a:t>	</a:t>
            </a:r>
            <a:endParaRPr lang="tr-TR" sz="1400" i="0" dirty="0" smtClean="0"/>
          </a:p>
          <a:p>
            <a:pPr marL="530352" lvl="1" indent="0">
              <a:buNone/>
            </a:pPr>
            <a:r>
              <a:rPr lang="tr-TR" sz="1400" i="0" dirty="0" smtClean="0"/>
              <a:t>}</a:t>
            </a:r>
          </a:p>
          <a:p>
            <a:pPr marL="530352" lvl="1" indent="0">
              <a:buNone/>
            </a:pPr>
            <a:r>
              <a:rPr lang="tr-TR" sz="1400" i="0" dirty="0" err="1" smtClean="0"/>
              <a:t>void</a:t>
            </a:r>
            <a:r>
              <a:rPr lang="tr-TR" sz="1400" i="0" dirty="0" smtClean="0"/>
              <a:t> </a:t>
            </a:r>
            <a:r>
              <a:rPr lang="tr-TR" sz="1400" i="0" dirty="0" err="1" smtClean="0"/>
              <a:t>loop</a:t>
            </a:r>
            <a:r>
              <a:rPr lang="tr-TR" sz="1400" i="0" dirty="0" smtClean="0"/>
              <a:t> () {</a:t>
            </a:r>
            <a:r>
              <a:rPr lang="tr-TR" sz="1400" i="0" dirty="0"/>
              <a:t>	</a:t>
            </a:r>
            <a:endParaRPr lang="tr-TR" sz="1400" i="0" dirty="0" smtClean="0"/>
          </a:p>
          <a:p>
            <a:pPr marL="530352" lvl="1" indent="0">
              <a:buNone/>
            </a:pPr>
            <a:r>
              <a:rPr lang="tr-TR" sz="1400" i="0" dirty="0" smtClean="0"/>
              <a:t>	// Sürekli yapılan işlemler</a:t>
            </a:r>
            <a:endParaRPr lang="tr-TR" sz="1400" i="0" dirty="0"/>
          </a:p>
          <a:p>
            <a:pPr marL="530352" lvl="1" indent="0">
              <a:buNone/>
            </a:pPr>
            <a:endParaRPr lang="tr-TR" sz="1400" i="0" dirty="0" smtClean="0"/>
          </a:p>
          <a:p>
            <a:pPr marL="530352" lvl="1" indent="0">
              <a:buNone/>
            </a:pPr>
            <a:r>
              <a:rPr lang="tr-TR" sz="1400" i="0" dirty="0" smtClean="0"/>
              <a:t>	// Fonksiyon 1 çağırılıyor</a:t>
            </a:r>
          </a:p>
          <a:p>
            <a:pPr marL="530352" lvl="1" indent="0">
              <a:buNone/>
            </a:pPr>
            <a:r>
              <a:rPr lang="tr-TR" sz="1400" i="0" dirty="0"/>
              <a:t>	</a:t>
            </a:r>
            <a:r>
              <a:rPr lang="tr-TR" sz="1400" i="0" dirty="0" smtClean="0"/>
              <a:t>Fonksiyon1(parametre1Deger, parametre2Deger);</a:t>
            </a:r>
          </a:p>
          <a:p>
            <a:pPr marL="530352" lvl="1" indent="0">
              <a:buNone/>
            </a:pPr>
            <a:endParaRPr lang="tr-TR" sz="1400" i="0" dirty="0"/>
          </a:p>
          <a:p>
            <a:pPr marL="530352" lvl="1" indent="0">
              <a:buNone/>
            </a:pPr>
            <a:r>
              <a:rPr lang="tr-TR" sz="1400" i="0" dirty="0" smtClean="0"/>
              <a:t>	// Fonksiyon 2 çağırılıyor</a:t>
            </a:r>
          </a:p>
          <a:p>
            <a:pPr marL="530352" lvl="1" indent="0">
              <a:buNone/>
            </a:pPr>
            <a:r>
              <a:rPr lang="tr-TR" sz="1400" i="0" dirty="0"/>
              <a:t>	</a:t>
            </a:r>
            <a:r>
              <a:rPr lang="tr-TR" sz="1400" i="0" dirty="0" smtClean="0"/>
              <a:t>Fonksiyon2(parametre1Deger, parametre2Deger);</a:t>
            </a:r>
          </a:p>
          <a:p>
            <a:pPr marL="530352" lvl="1" indent="0">
              <a:buNone/>
            </a:pPr>
            <a:endParaRPr lang="tr-TR" sz="1400" i="0" dirty="0"/>
          </a:p>
          <a:p>
            <a:pPr marL="530352" lvl="1" indent="0">
              <a:buNone/>
            </a:pPr>
            <a:r>
              <a:rPr lang="tr-TR" sz="1400" i="0" dirty="0" smtClean="0"/>
              <a:t>	// Fonksiyon 3 çağırılıyor</a:t>
            </a:r>
          </a:p>
          <a:p>
            <a:pPr marL="530352" lvl="1" indent="0">
              <a:buNone/>
            </a:pPr>
            <a:r>
              <a:rPr lang="tr-TR" sz="1400" i="0" dirty="0"/>
              <a:t>	</a:t>
            </a:r>
            <a:r>
              <a:rPr lang="tr-TR" sz="1400" i="0" dirty="0" smtClean="0"/>
              <a:t>Fonksiyon3(parametre1Deger, parametre2Deger);</a:t>
            </a:r>
          </a:p>
          <a:p>
            <a:pPr marL="530352" lvl="1" indent="0">
              <a:buNone/>
            </a:pPr>
            <a:r>
              <a:rPr lang="tr-TR" sz="1400" i="0" dirty="0" smtClean="0"/>
              <a:t>}</a:t>
            </a:r>
          </a:p>
          <a:p>
            <a:pPr marL="530352" lvl="1" indent="0">
              <a:buNone/>
            </a:pPr>
            <a:r>
              <a:rPr lang="tr-TR" sz="1400" i="0" dirty="0" err="1" smtClean="0"/>
              <a:t>Dondurulen_Tip</a:t>
            </a:r>
            <a:r>
              <a:rPr lang="tr-TR" sz="1400" i="0" dirty="0" smtClean="0"/>
              <a:t> Fonksiyon1(fnk2_parametre1_Tipi parametre1, fnk1_parametre2_Tipi parametre2)</a:t>
            </a:r>
          </a:p>
          <a:p>
            <a:pPr marL="530352" lvl="1" indent="0">
              <a:buNone/>
            </a:pPr>
            <a:r>
              <a:rPr lang="tr-TR" sz="1400" i="0" dirty="0" smtClean="0"/>
              <a:t>{</a:t>
            </a:r>
          </a:p>
          <a:p>
            <a:pPr marL="530352" lvl="1" indent="0">
              <a:buNone/>
            </a:pPr>
            <a:r>
              <a:rPr lang="tr-TR" sz="1400" i="0" dirty="0"/>
              <a:t>	</a:t>
            </a:r>
            <a:r>
              <a:rPr lang="tr-TR" sz="1400" i="0" dirty="0" smtClean="0"/>
              <a:t>// Fonksiyon-1 gövdesi</a:t>
            </a:r>
          </a:p>
          <a:p>
            <a:pPr marL="530352" lvl="1" indent="0">
              <a:buNone/>
            </a:pPr>
            <a:r>
              <a:rPr lang="tr-TR" sz="1400" i="0" dirty="0" smtClean="0"/>
              <a:t>}</a:t>
            </a:r>
          </a:p>
          <a:p>
            <a:pPr marL="530352" lvl="1" indent="0">
              <a:buNone/>
            </a:pPr>
            <a:r>
              <a:rPr lang="tr-TR" sz="1400" i="0" dirty="0" smtClean="0"/>
              <a:t>…..</a:t>
            </a:r>
          </a:p>
        </p:txBody>
      </p:sp>
    </p:spTree>
    <p:extLst>
      <p:ext uri="{BB962C8B-B14F-4D97-AF65-F5344CB8AC3E}">
        <p14:creationId xmlns:p14="http://schemas.microsoft.com/office/powerpoint/2010/main" val="36448208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758952" y="0"/>
            <a:ext cx="11311128" cy="6857999"/>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a:lnSpc>
                <a:spcPct val="200000"/>
              </a:lnSpc>
              <a:buFont typeface="Wingdings" panose="05000000000000000000" pitchFamily="2" charset="2"/>
              <a:buChar char="§"/>
            </a:pPr>
            <a:r>
              <a:rPr lang="tr-TR" sz="2200" i="0" dirty="0" smtClean="0"/>
              <a:t>İki Tam Sayı Parametre Alıp Tam Sayı Döndüren Fonksiyon</a:t>
            </a:r>
          </a:p>
          <a:p>
            <a:pPr marL="530352" lvl="1" indent="0">
              <a:lnSpc>
                <a:spcPct val="200000"/>
              </a:lnSpc>
              <a:buNone/>
            </a:pPr>
            <a:r>
              <a:rPr lang="tr-TR" sz="2200" i="0" dirty="0" err="1" smtClean="0"/>
              <a:t>int</a:t>
            </a:r>
            <a:r>
              <a:rPr lang="tr-TR" sz="2200" i="0" dirty="0" smtClean="0"/>
              <a:t> </a:t>
            </a:r>
            <a:r>
              <a:rPr lang="tr-TR" sz="2200" i="0" dirty="0" err="1" smtClean="0"/>
              <a:t>degerleriTopla</a:t>
            </a:r>
            <a:r>
              <a:rPr lang="tr-TR" sz="2200" i="0" dirty="0" smtClean="0"/>
              <a:t> ( </a:t>
            </a:r>
            <a:r>
              <a:rPr lang="tr-TR" sz="2200" i="0" dirty="0" err="1" smtClean="0"/>
              <a:t>int</a:t>
            </a:r>
            <a:r>
              <a:rPr lang="tr-TR" sz="2200" i="0" dirty="0" smtClean="0"/>
              <a:t> sayi1, </a:t>
            </a:r>
            <a:r>
              <a:rPr lang="tr-TR" sz="2200" i="0" dirty="0" err="1" smtClean="0"/>
              <a:t>int</a:t>
            </a:r>
            <a:r>
              <a:rPr lang="tr-TR" sz="2200" i="0" dirty="0" smtClean="0"/>
              <a:t> sayi2 )</a:t>
            </a:r>
            <a:endParaRPr lang="tr-TR" sz="2200" i="0" dirty="0"/>
          </a:p>
          <a:p>
            <a:pPr marL="530352" lvl="1" indent="0">
              <a:buNone/>
            </a:pPr>
            <a:r>
              <a:rPr lang="tr-TR" sz="2200" i="0" dirty="0" smtClean="0"/>
              <a:t>{</a:t>
            </a:r>
          </a:p>
          <a:p>
            <a:pPr marL="530352" lvl="1" indent="0">
              <a:buNone/>
            </a:pPr>
            <a:r>
              <a:rPr lang="tr-TR" sz="2200" i="0" dirty="0"/>
              <a:t>	</a:t>
            </a:r>
            <a:r>
              <a:rPr lang="tr-TR" sz="2200" i="0" dirty="0" err="1" smtClean="0"/>
              <a:t>int</a:t>
            </a:r>
            <a:r>
              <a:rPr lang="tr-TR" sz="2200" i="0" dirty="0" smtClean="0"/>
              <a:t> </a:t>
            </a:r>
            <a:r>
              <a:rPr lang="tr-TR" sz="2200" i="0" dirty="0" err="1" smtClean="0"/>
              <a:t>toplamaSonuc</a:t>
            </a:r>
            <a:r>
              <a:rPr lang="tr-TR" sz="2200" i="0" dirty="0" smtClean="0"/>
              <a:t> = sayi1 + sayi2;</a:t>
            </a:r>
          </a:p>
          <a:p>
            <a:pPr marL="530352" lvl="1" indent="0">
              <a:buNone/>
            </a:pPr>
            <a:r>
              <a:rPr lang="tr-TR" sz="2200" i="0" dirty="0"/>
              <a:t>	</a:t>
            </a:r>
            <a:r>
              <a:rPr lang="tr-TR" sz="2200" i="0" dirty="0" err="1" smtClean="0"/>
              <a:t>return</a:t>
            </a:r>
            <a:r>
              <a:rPr lang="tr-TR" sz="2200" i="0" dirty="0" smtClean="0"/>
              <a:t> </a:t>
            </a:r>
            <a:r>
              <a:rPr lang="tr-TR" sz="2200" i="0" dirty="0" err="1" smtClean="0"/>
              <a:t>sonuc</a:t>
            </a:r>
            <a:r>
              <a:rPr lang="tr-TR" sz="2200" i="0" dirty="0" smtClean="0"/>
              <a:t>;</a:t>
            </a:r>
          </a:p>
          <a:p>
            <a:pPr marL="530352" lvl="1" indent="0">
              <a:buNone/>
            </a:pPr>
            <a:r>
              <a:rPr lang="tr-TR" sz="2200" i="0" dirty="0" smtClean="0"/>
              <a:t>}</a:t>
            </a:r>
          </a:p>
          <a:p>
            <a:pPr marL="530352" lvl="1" indent="0">
              <a:buNone/>
            </a:pPr>
            <a:endParaRPr lang="tr-TR" sz="2200" i="0" dirty="0"/>
          </a:p>
          <a:p>
            <a:pPr marL="530352" lvl="1" indent="0">
              <a:buNone/>
            </a:pPr>
            <a:r>
              <a:rPr lang="tr-TR" sz="2200" i="0" dirty="0" smtClean="0"/>
              <a:t>Fonksiyonda iki sayı toplanarak sonuç </a:t>
            </a:r>
            <a:r>
              <a:rPr lang="tr-TR" sz="2200" b="1" dirty="0" err="1" smtClean="0"/>
              <a:t>toplamaSonuc</a:t>
            </a:r>
            <a:r>
              <a:rPr lang="tr-TR" sz="2200" i="0" dirty="0" smtClean="0"/>
              <a:t> değişkenine aktarılıyor ve bu değer </a:t>
            </a:r>
            <a:r>
              <a:rPr lang="tr-TR" sz="2200" b="1" dirty="0" err="1" smtClean="0"/>
              <a:t>return</a:t>
            </a:r>
            <a:r>
              <a:rPr lang="tr-TR" sz="2200" b="1" dirty="0" smtClean="0"/>
              <a:t> </a:t>
            </a:r>
            <a:r>
              <a:rPr lang="tr-TR" sz="2200" i="0" dirty="0" smtClean="0"/>
              <a:t>ifadesi ile döndürülüyor. Fonksiyona verilen parametrelerin fonksiyon içerisinde kullanıldığına dikkat edilmelidir. Fonksiyon çağırılırken fonksiyona parametre olarak aktarılan değişkenlerin değerleri fonksiyon içerisindeki değişkenlere kopyalanırlar. Fonksiyon içerisinde parametre değişkenlerle yapılan değişiklikler orijinal değişkenlerin değerlerinde bir değişikliğe neden olmaz.</a:t>
            </a:r>
          </a:p>
        </p:txBody>
      </p:sp>
    </p:spTree>
    <p:extLst>
      <p:ext uri="{BB962C8B-B14F-4D97-AF65-F5344CB8AC3E}">
        <p14:creationId xmlns:p14="http://schemas.microsoft.com/office/powerpoint/2010/main" val="8701969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758952" y="0"/>
            <a:ext cx="11311128" cy="6857999"/>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a:lnSpc>
                <a:spcPct val="200000"/>
              </a:lnSpc>
              <a:buFont typeface="Wingdings" panose="05000000000000000000" pitchFamily="2" charset="2"/>
              <a:buChar char="§"/>
            </a:pPr>
            <a:r>
              <a:rPr lang="tr-TR" sz="2200" i="0" dirty="0" smtClean="0"/>
              <a:t>Parametre Almayan ve Ondalık Sayı (</a:t>
            </a:r>
            <a:r>
              <a:rPr lang="tr-TR" sz="2200" i="0" dirty="0" err="1" smtClean="0"/>
              <a:t>Float</a:t>
            </a:r>
            <a:r>
              <a:rPr lang="tr-TR" sz="2200" i="0" dirty="0" smtClean="0"/>
              <a:t>) Döndüren Fonksiyon</a:t>
            </a:r>
          </a:p>
          <a:p>
            <a:pPr marL="530352" lvl="1" indent="0">
              <a:lnSpc>
                <a:spcPct val="200000"/>
              </a:lnSpc>
              <a:buNone/>
            </a:pPr>
            <a:r>
              <a:rPr lang="tr-TR" sz="2200" i="0" dirty="0" err="1" smtClean="0"/>
              <a:t>float</a:t>
            </a:r>
            <a:r>
              <a:rPr lang="tr-TR" sz="2200" i="0" dirty="0" smtClean="0"/>
              <a:t> </a:t>
            </a:r>
            <a:r>
              <a:rPr lang="tr-TR" sz="2200" i="0" dirty="0" err="1" smtClean="0"/>
              <a:t>SensorGerilimiOku</a:t>
            </a:r>
            <a:r>
              <a:rPr lang="tr-TR" sz="2200" i="0" dirty="0" smtClean="0"/>
              <a:t>()</a:t>
            </a:r>
            <a:endParaRPr lang="tr-TR" sz="2200" i="0" dirty="0"/>
          </a:p>
          <a:p>
            <a:pPr marL="530352" lvl="1" indent="0">
              <a:buNone/>
            </a:pPr>
            <a:r>
              <a:rPr lang="tr-TR" sz="2200" i="0" dirty="0" smtClean="0"/>
              <a:t>{</a:t>
            </a:r>
          </a:p>
          <a:p>
            <a:pPr marL="530352" lvl="1" indent="0">
              <a:buNone/>
            </a:pPr>
            <a:r>
              <a:rPr lang="tr-TR" sz="2200" i="0" dirty="0"/>
              <a:t>	</a:t>
            </a:r>
            <a:r>
              <a:rPr lang="tr-TR" sz="2200" i="0" dirty="0" err="1" smtClean="0"/>
              <a:t>int</a:t>
            </a:r>
            <a:r>
              <a:rPr lang="tr-TR" sz="2200" i="0" dirty="0" smtClean="0"/>
              <a:t> </a:t>
            </a:r>
            <a:r>
              <a:rPr lang="tr-TR" sz="2200" i="0" dirty="0" err="1" smtClean="0"/>
              <a:t>sensorDeger</a:t>
            </a:r>
            <a:r>
              <a:rPr lang="tr-TR" sz="2200" i="0" dirty="0" smtClean="0"/>
              <a:t> = 0;</a:t>
            </a:r>
          </a:p>
          <a:p>
            <a:pPr marL="530352" lvl="1" indent="0">
              <a:buNone/>
            </a:pPr>
            <a:r>
              <a:rPr lang="tr-TR" sz="2200" i="0" dirty="0"/>
              <a:t>	</a:t>
            </a:r>
            <a:r>
              <a:rPr lang="tr-TR" sz="2200" i="0" dirty="0" err="1" smtClean="0"/>
              <a:t>int</a:t>
            </a:r>
            <a:r>
              <a:rPr lang="tr-TR" sz="2200" i="0" dirty="0" smtClean="0"/>
              <a:t> </a:t>
            </a:r>
            <a:r>
              <a:rPr lang="tr-TR" sz="2200" i="0" dirty="0" err="1" smtClean="0"/>
              <a:t>sensorGerilim</a:t>
            </a:r>
            <a:r>
              <a:rPr lang="tr-TR" sz="2200" i="0" dirty="0" smtClean="0"/>
              <a:t> = 0;</a:t>
            </a:r>
          </a:p>
          <a:p>
            <a:pPr marL="530352" lvl="1" indent="0">
              <a:buNone/>
            </a:pPr>
            <a:endParaRPr lang="tr-TR" sz="2200" i="0" dirty="0"/>
          </a:p>
          <a:p>
            <a:pPr marL="530352" lvl="1" indent="0">
              <a:buNone/>
            </a:pPr>
            <a:r>
              <a:rPr lang="tr-TR" sz="2200" i="0" dirty="0" smtClean="0"/>
              <a:t>	</a:t>
            </a:r>
            <a:r>
              <a:rPr lang="tr-TR" sz="2200" i="0" dirty="0" err="1" smtClean="0"/>
              <a:t>sensorDeger</a:t>
            </a:r>
            <a:r>
              <a:rPr lang="tr-TR" sz="2200" i="0" dirty="0" smtClean="0"/>
              <a:t> = </a:t>
            </a:r>
            <a:r>
              <a:rPr lang="tr-TR" sz="2200" i="0" dirty="0" err="1" smtClean="0"/>
              <a:t>AnalogRead</a:t>
            </a:r>
            <a:r>
              <a:rPr lang="tr-TR" sz="2200" i="0" dirty="0" smtClean="0"/>
              <a:t>(0);</a:t>
            </a:r>
          </a:p>
          <a:p>
            <a:pPr marL="530352" lvl="1" indent="0">
              <a:buNone/>
            </a:pPr>
            <a:r>
              <a:rPr lang="tr-TR" sz="2200" i="0" dirty="0"/>
              <a:t>	</a:t>
            </a:r>
            <a:r>
              <a:rPr lang="tr-TR" sz="2200" i="0" dirty="0" err="1" smtClean="0"/>
              <a:t>sensorGerilim</a:t>
            </a:r>
            <a:r>
              <a:rPr lang="tr-TR" sz="2200" i="0" dirty="0" smtClean="0"/>
              <a:t> = ( </a:t>
            </a:r>
            <a:r>
              <a:rPr lang="tr-TR" sz="2200" i="0" dirty="0" err="1" smtClean="0"/>
              <a:t>sensorDeger</a:t>
            </a:r>
            <a:r>
              <a:rPr lang="tr-TR" sz="2200" i="0" dirty="0" smtClean="0"/>
              <a:t> / 1023 ) * 5.0;</a:t>
            </a:r>
          </a:p>
          <a:p>
            <a:pPr marL="530352" lvl="1" indent="0">
              <a:buNone/>
            </a:pPr>
            <a:endParaRPr lang="tr-TR" sz="2200" i="0" dirty="0"/>
          </a:p>
          <a:p>
            <a:pPr marL="530352" lvl="1" indent="0">
              <a:buNone/>
            </a:pPr>
            <a:r>
              <a:rPr lang="tr-TR" sz="2200" i="0" dirty="0" smtClean="0"/>
              <a:t>	</a:t>
            </a:r>
            <a:r>
              <a:rPr lang="tr-TR" sz="2200" i="0" dirty="0" err="1" smtClean="0"/>
              <a:t>return</a:t>
            </a:r>
            <a:r>
              <a:rPr lang="tr-TR" sz="2200" i="0" dirty="0" smtClean="0"/>
              <a:t> </a:t>
            </a:r>
            <a:r>
              <a:rPr lang="tr-TR" sz="2200" i="0" dirty="0" err="1" smtClean="0"/>
              <a:t>sensorGerilim</a:t>
            </a:r>
            <a:r>
              <a:rPr lang="tr-TR" sz="2200" i="0" dirty="0" smtClean="0"/>
              <a:t>;</a:t>
            </a:r>
          </a:p>
          <a:p>
            <a:pPr marL="530352" lvl="1" indent="0">
              <a:buNone/>
            </a:pPr>
            <a:r>
              <a:rPr lang="tr-TR" sz="2200" i="0" dirty="0" smtClean="0"/>
              <a:t>}</a:t>
            </a:r>
          </a:p>
          <a:p>
            <a:pPr marL="530352" lvl="1" indent="0">
              <a:buNone/>
            </a:pPr>
            <a:r>
              <a:rPr lang="tr-TR" sz="2200" i="0" dirty="0" smtClean="0"/>
              <a:t>Bu fonksiyon parametre almıyor. Sensor girişinden okunan dijital değer gerilime çevriliyor ve değer </a:t>
            </a:r>
            <a:r>
              <a:rPr lang="tr-TR" sz="2200" b="1" dirty="0" err="1" smtClean="0"/>
              <a:t>float</a:t>
            </a:r>
            <a:r>
              <a:rPr lang="tr-TR" sz="2200" i="0" dirty="0" smtClean="0"/>
              <a:t> olarak döndürülüyor.</a:t>
            </a:r>
          </a:p>
        </p:txBody>
      </p:sp>
    </p:spTree>
    <p:extLst>
      <p:ext uri="{BB962C8B-B14F-4D97-AF65-F5344CB8AC3E}">
        <p14:creationId xmlns:p14="http://schemas.microsoft.com/office/powerpoint/2010/main" val="24206823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758952" y="0"/>
            <a:ext cx="11311128" cy="6857999"/>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a:lnSpc>
                <a:spcPct val="200000"/>
              </a:lnSpc>
              <a:buFont typeface="Wingdings" panose="05000000000000000000" pitchFamily="2" charset="2"/>
              <a:buChar char="§"/>
            </a:pPr>
            <a:r>
              <a:rPr lang="tr-TR" sz="2200" i="0" dirty="0" smtClean="0"/>
              <a:t>Parametre Almayan ve Değer Döndürmeyen Fonksiyon</a:t>
            </a:r>
          </a:p>
          <a:p>
            <a:pPr marL="530352" lvl="1" indent="0">
              <a:lnSpc>
                <a:spcPct val="200000"/>
              </a:lnSpc>
              <a:buNone/>
            </a:pPr>
            <a:r>
              <a:rPr lang="tr-TR" sz="2200" i="0" dirty="0" err="1"/>
              <a:t>v</a:t>
            </a:r>
            <a:r>
              <a:rPr lang="tr-TR" sz="2200" i="0" dirty="0" err="1" smtClean="0"/>
              <a:t>oid</a:t>
            </a:r>
            <a:r>
              <a:rPr lang="tr-TR" sz="2200" i="0" dirty="0" smtClean="0"/>
              <a:t> </a:t>
            </a:r>
            <a:r>
              <a:rPr lang="tr-TR" sz="2200" i="0" dirty="0" err="1" smtClean="0"/>
              <a:t>MesajYaz</a:t>
            </a:r>
            <a:r>
              <a:rPr lang="tr-TR" sz="2200" i="0" dirty="0" smtClean="0"/>
              <a:t>()</a:t>
            </a:r>
            <a:endParaRPr lang="tr-TR" sz="2200" i="0" dirty="0"/>
          </a:p>
          <a:p>
            <a:pPr marL="530352" lvl="1" indent="0">
              <a:buNone/>
            </a:pPr>
            <a:r>
              <a:rPr lang="tr-TR" sz="2200" i="0" dirty="0" smtClean="0"/>
              <a:t>{</a:t>
            </a:r>
          </a:p>
          <a:p>
            <a:pPr marL="530352" lvl="1" indent="0">
              <a:buNone/>
            </a:pPr>
            <a:r>
              <a:rPr lang="tr-TR" sz="2200" i="0" dirty="0"/>
              <a:t>	</a:t>
            </a:r>
            <a:r>
              <a:rPr lang="tr-TR" sz="2200" i="0" dirty="0" err="1" smtClean="0"/>
              <a:t>Serial.println</a:t>
            </a:r>
            <a:r>
              <a:rPr lang="tr-TR" sz="2200" i="0" dirty="0" smtClean="0"/>
              <a:t>("</a:t>
            </a:r>
            <a:r>
              <a:rPr lang="tr-TR" sz="2200" i="0" dirty="0" err="1" smtClean="0"/>
              <a:t>Arduino</a:t>
            </a:r>
            <a:r>
              <a:rPr lang="tr-TR" sz="2200" i="0" dirty="0" smtClean="0"/>
              <a:t> ile programlama harika!");</a:t>
            </a:r>
          </a:p>
          <a:p>
            <a:pPr marL="530352" lvl="1" indent="0">
              <a:buNone/>
            </a:pPr>
            <a:r>
              <a:rPr lang="tr-TR" sz="2200" i="0" dirty="0" smtClean="0"/>
              <a:t>}</a:t>
            </a:r>
          </a:p>
          <a:p>
            <a:pPr marL="530352" lvl="1" indent="0">
              <a:buNone/>
            </a:pPr>
            <a:r>
              <a:rPr lang="tr-TR" sz="2200" i="0" dirty="0" smtClean="0"/>
              <a:t>Parametre almayan fonksiyonlar çağırılırken yine parantezlerin kullanılması gerekir. Yukarıdaki fonksiyon şu şekilde çağırılabilir:</a:t>
            </a:r>
          </a:p>
          <a:p>
            <a:pPr marL="530352" lvl="1" indent="0">
              <a:buNone/>
            </a:pPr>
            <a:r>
              <a:rPr lang="tr-TR" sz="2200" i="0" dirty="0" err="1" smtClean="0"/>
              <a:t>MesajYaz</a:t>
            </a:r>
            <a:r>
              <a:rPr lang="tr-TR" sz="2200" i="0" dirty="0" smtClean="0"/>
              <a:t>();</a:t>
            </a:r>
          </a:p>
          <a:p>
            <a:pPr marL="530352" lvl="1" indent="0">
              <a:buNone/>
            </a:pPr>
            <a:r>
              <a:rPr lang="tr-TR" sz="2200" i="0" dirty="0" smtClean="0"/>
              <a:t>Son fonksiyonda </a:t>
            </a:r>
            <a:r>
              <a:rPr lang="tr-TR" sz="2200" i="0" dirty="0" err="1" smtClean="0"/>
              <a:t>seriport</a:t>
            </a:r>
            <a:r>
              <a:rPr lang="tr-TR" sz="2200" i="0" dirty="0" smtClean="0"/>
              <a:t> üzerinden bir mesaj yazdırılıyor. Parametre almıyor ve değer döndürmüyor. Değer döndürmeyen fonksiyonların başında </a:t>
            </a:r>
            <a:r>
              <a:rPr lang="tr-TR" sz="2200" b="1" dirty="0" err="1" smtClean="0"/>
              <a:t>void</a:t>
            </a:r>
            <a:r>
              <a:rPr lang="tr-TR" sz="2200" i="0" dirty="0" smtClean="0"/>
              <a:t> ifadesi bulunur.</a:t>
            </a:r>
          </a:p>
          <a:p>
            <a:pPr marL="530352" lvl="1" indent="0">
              <a:buNone/>
            </a:pPr>
            <a:endParaRPr lang="tr-TR" sz="2200" i="0" dirty="0" smtClean="0"/>
          </a:p>
        </p:txBody>
      </p:sp>
    </p:spTree>
    <p:extLst>
      <p:ext uri="{BB962C8B-B14F-4D97-AF65-F5344CB8AC3E}">
        <p14:creationId xmlns:p14="http://schemas.microsoft.com/office/powerpoint/2010/main" val="37875110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758952" y="0"/>
            <a:ext cx="11311128" cy="6857999"/>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a:lnSpc>
                <a:spcPct val="100000"/>
              </a:lnSpc>
              <a:buFont typeface="Wingdings" panose="05000000000000000000" pitchFamily="2" charset="2"/>
              <a:buChar char="§"/>
            </a:pPr>
            <a:r>
              <a:rPr lang="tr-TR" sz="2200" i="0" dirty="0" smtClean="0"/>
              <a:t>Fonksiyonlarda Değerle ve Referans İle Çağırma</a:t>
            </a:r>
            <a:endParaRPr lang="tr-TR" sz="2200" dirty="0"/>
          </a:p>
          <a:p>
            <a:pPr marL="0" indent="0">
              <a:lnSpc>
                <a:spcPct val="150000"/>
              </a:lnSpc>
              <a:buNone/>
            </a:pPr>
            <a:r>
              <a:rPr lang="tr-TR" sz="2200" i="0" dirty="0" smtClean="0"/>
              <a:t>	</a:t>
            </a:r>
            <a:r>
              <a:rPr lang="tr-TR" sz="2200" i="0" dirty="0" smtClean="0"/>
              <a:t>Parametre alan fonksiyonlara parametre olarak verdiğimiz değişkenlerin değerleri</a:t>
            </a:r>
            <a:r>
              <a:rPr lang="tr-TR" sz="2200" dirty="0"/>
              <a:t> </a:t>
            </a:r>
            <a:r>
              <a:rPr lang="tr-TR" sz="2200" dirty="0" smtClean="0"/>
              <a:t>fonksiyon içerisindeki değişkenlere kopyalanır (parametre değişkenleri) ve fonksiyon içerisindeki işlemler bu değişkenle yürütülür. Fonksiyona parametre olarak verilmiş değişkenlerin orijinal değerlerinde değişiklik olmaz. Buna fonksiyonları </a:t>
            </a:r>
            <a:r>
              <a:rPr lang="tr-TR" sz="2200" b="1" i="1" dirty="0" smtClean="0"/>
              <a:t>değerle çağırma</a:t>
            </a:r>
            <a:r>
              <a:rPr lang="tr-TR" sz="2200" dirty="0" smtClean="0"/>
              <a:t> adı verilir.</a:t>
            </a:r>
          </a:p>
          <a:p>
            <a:pPr marL="0" indent="0">
              <a:lnSpc>
                <a:spcPct val="100000"/>
              </a:lnSpc>
              <a:buNone/>
            </a:pPr>
            <a:r>
              <a:rPr lang="tr-TR" sz="2200" i="0" dirty="0" smtClean="0"/>
              <a:t>Ör:</a:t>
            </a:r>
          </a:p>
          <a:p>
            <a:pPr marL="0" indent="0">
              <a:lnSpc>
                <a:spcPct val="100000"/>
              </a:lnSpc>
              <a:buNone/>
            </a:pPr>
            <a:r>
              <a:rPr lang="tr-TR" sz="2200" dirty="0"/>
              <a:t>	</a:t>
            </a:r>
            <a:r>
              <a:rPr lang="tr-TR" sz="2200" dirty="0" err="1" smtClean="0"/>
              <a:t>int</a:t>
            </a:r>
            <a:r>
              <a:rPr lang="tr-TR" sz="2200" dirty="0" smtClean="0"/>
              <a:t> </a:t>
            </a:r>
            <a:r>
              <a:rPr lang="tr-TR" sz="2200" dirty="0" err="1" smtClean="0"/>
              <a:t>degerleriTopla</a:t>
            </a:r>
            <a:r>
              <a:rPr lang="tr-TR" sz="2200" dirty="0"/>
              <a:t> </a:t>
            </a:r>
            <a:r>
              <a:rPr lang="tr-TR" sz="2200" dirty="0" smtClean="0"/>
              <a:t>( </a:t>
            </a:r>
            <a:r>
              <a:rPr lang="tr-TR" sz="2200" dirty="0" err="1" smtClean="0"/>
              <a:t>int</a:t>
            </a:r>
            <a:r>
              <a:rPr lang="tr-TR" sz="2200" dirty="0" smtClean="0"/>
              <a:t> sayi1, </a:t>
            </a:r>
            <a:r>
              <a:rPr lang="tr-TR" sz="2200" dirty="0" err="1" smtClean="0"/>
              <a:t>int</a:t>
            </a:r>
            <a:r>
              <a:rPr lang="tr-TR" sz="2200" dirty="0" smtClean="0"/>
              <a:t> sayi2 )</a:t>
            </a:r>
          </a:p>
          <a:p>
            <a:pPr marL="0" indent="0">
              <a:lnSpc>
                <a:spcPct val="100000"/>
              </a:lnSpc>
              <a:buNone/>
            </a:pPr>
            <a:r>
              <a:rPr lang="tr-TR" sz="2200" i="0" dirty="0"/>
              <a:t>	</a:t>
            </a:r>
            <a:r>
              <a:rPr lang="tr-TR" sz="2200" i="0" dirty="0" smtClean="0"/>
              <a:t>{</a:t>
            </a:r>
          </a:p>
          <a:p>
            <a:pPr marL="0" indent="0">
              <a:lnSpc>
                <a:spcPct val="100000"/>
              </a:lnSpc>
              <a:buNone/>
            </a:pPr>
            <a:r>
              <a:rPr lang="tr-TR" sz="2200" dirty="0"/>
              <a:t>	</a:t>
            </a:r>
            <a:r>
              <a:rPr lang="tr-TR" sz="2200" dirty="0" smtClean="0"/>
              <a:t>	</a:t>
            </a:r>
            <a:r>
              <a:rPr lang="tr-TR" sz="2200" dirty="0" err="1" smtClean="0"/>
              <a:t>int</a:t>
            </a:r>
            <a:r>
              <a:rPr lang="tr-TR" sz="2200" dirty="0" smtClean="0"/>
              <a:t> toplam;</a:t>
            </a:r>
          </a:p>
          <a:p>
            <a:pPr marL="0" indent="0">
              <a:lnSpc>
                <a:spcPct val="100000"/>
              </a:lnSpc>
              <a:buNone/>
            </a:pPr>
            <a:r>
              <a:rPr lang="tr-TR" sz="2200" i="0" dirty="0"/>
              <a:t>	</a:t>
            </a:r>
            <a:r>
              <a:rPr lang="tr-TR" sz="2200" i="0" dirty="0" smtClean="0"/>
              <a:t>	toplam = sayi1 + sayi2;</a:t>
            </a:r>
          </a:p>
          <a:p>
            <a:pPr marL="0" indent="0">
              <a:lnSpc>
                <a:spcPct val="100000"/>
              </a:lnSpc>
              <a:buNone/>
            </a:pPr>
            <a:r>
              <a:rPr lang="tr-TR" sz="2200" dirty="0"/>
              <a:t>	</a:t>
            </a:r>
            <a:r>
              <a:rPr lang="tr-TR" sz="2200" dirty="0" smtClean="0"/>
              <a:t>	</a:t>
            </a:r>
            <a:r>
              <a:rPr lang="tr-TR" sz="2200" dirty="0" err="1" smtClean="0"/>
              <a:t>return</a:t>
            </a:r>
            <a:r>
              <a:rPr lang="tr-TR" sz="2200" dirty="0" smtClean="0"/>
              <a:t> toplam;</a:t>
            </a:r>
          </a:p>
          <a:p>
            <a:pPr marL="0" indent="0">
              <a:lnSpc>
                <a:spcPct val="100000"/>
              </a:lnSpc>
              <a:buNone/>
            </a:pPr>
            <a:r>
              <a:rPr lang="tr-TR" sz="2200" i="0" dirty="0"/>
              <a:t>	</a:t>
            </a:r>
            <a:r>
              <a:rPr lang="tr-TR" sz="2200" i="0" dirty="0" smtClean="0"/>
              <a:t>}</a:t>
            </a:r>
          </a:p>
        </p:txBody>
      </p:sp>
    </p:spTree>
    <p:extLst>
      <p:ext uri="{BB962C8B-B14F-4D97-AF65-F5344CB8AC3E}">
        <p14:creationId xmlns:p14="http://schemas.microsoft.com/office/powerpoint/2010/main" val="934513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758952" y="0"/>
            <a:ext cx="11311128" cy="6857999"/>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marL="530352" lvl="1" indent="0">
              <a:lnSpc>
                <a:spcPct val="150000"/>
              </a:lnSpc>
              <a:buNone/>
            </a:pPr>
            <a:r>
              <a:rPr lang="tr-TR" sz="2200" i="0" dirty="0" smtClean="0"/>
              <a:t>Fonksiyonlar tek bir değer döndürebilir. Ancak bazı durumlarda fonksiyonların birden fazla değer döndürmesini isteyebiliriz. Böyle durumlarda </a:t>
            </a:r>
            <a:r>
              <a:rPr lang="tr-TR" sz="2200" b="1" dirty="0" smtClean="0"/>
              <a:t>referans ile çağırma</a:t>
            </a:r>
            <a:r>
              <a:rPr lang="tr-TR" sz="2200" i="0" dirty="0" smtClean="0"/>
              <a:t> yöntemi uygulanır. Referansla çağırmada fonksiyona parametre olarak verilen değişkenlerin değerlerinin kopyalanması yerine bellekteki </a:t>
            </a:r>
            <a:r>
              <a:rPr lang="tr-TR" sz="2200" b="1" dirty="0" smtClean="0"/>
              <a:t>adresleri</a:t>
            </a:r>
            <a:r>
              <a:rPr lang="tr-TR" sz="2200" i="0" dirty="0" smtClean="0"/>
              <a:t> (referans) gönderilir. İşlemler bu adresler üzerinden yapıldığından değişkenlerin orijinal değerleri de değişmiş olur.</a:t>
            </a:r>
          </a:p>
          <a:p>
            <a:pPr marL="530352" lvl="1" indent="0">
              <a:buNone/>
            </a:pPr>
            <a:r>
              <a:rPr lang="tr-TR" sz="2200" i="0" dirty="0" smtClean="0"/>
              <a:t>Ör:</a:t>
            </a:r>
          </a:p>
          <a:p>
            <a:pPr marL="530352" lvl="1" indent="0">
              <a:buNone/>
            </a:pPr>
            <a:r>
              <a:rPr lang="tr-TR" sz="2200" i="0" dirty="0"/>
              <a:t>	</a:t>
            </a:r>
            <a:r>
              <a:rPr lang="tr-TR" sz="2200" i="0" dirty="0" err="1" smtClean="0"/>
              <a:t>void</a:t>
            </a:r>
            <a:r>
              <a:rPr lang="tr-TR" sz="2200" i="0" dirty="0" smtClean="0"/>
              <a:t> </a:t>
            </a:r>
            <a:r>
              <a:rPr lang="tr-TR" sz="2200" i="0" dirty="0" err="1" smtClean="0"/>
              <a:t>degerleriTopla</a:t>
            </a:r>
            <a:r>
              <a:rPr lang="tr-TR" sz="2200" i="0" dirty="0" smtClean="0"/>
              <a:t> ( </a:t>
            </a:r>
            <a:r>
              <a:rPr lang="tr-TR" sz="2200" i="0" dirty="0" err="1" smtClean="0"/>
              <a:t>int</a:t>
            </a:r>
            <a:r>
              <a:rPr lang="tr-TR" sz="2200" i="0" dirty="0" smtClean="0"/>
              <a:t> sayi1, </a:t>
            </a:r>
            <a:r>
              <a:rPr lang="tr-TR" sz="2200" i="0" dirty="0" err="1" smtClean="0"/>
              <a:t>int</a:t>
            </a:r>
            <a:r>
              <a:rPr lang="tr-TR" sz="2200" i="0" dirty="0" smtClean="0"/>
              <a:t> sayi2, </a:t>
            </a:r>
            <a:r>
              <a:rPr lang="tr-TR" sz="2200" i="0" dirty="0" err="1" smtClean="0"/>
              <a:t>int</a:t>
            </a:r>
            <a:r>
              <a:rPr lang="tr-TR" sz="2200" i="0" dirty="0" smtClean="0"/>
              <a:t> &amp;toplam)</a:t>
            </a:r>
          </a:p>
          <a:p>
            <a:pPr marL="530352" lvl="1" indent="0">
              <a:buNone/>
            </a:pPr>
            <a:r>
              <a:rPr lang="tr-TR" sz="2200" i="0" dirty="0" smtClean="0"/>
              <a:t>	{</a:t>
            </a:r>
          </a:p>
          <a:p>
            <a:pPr marL="530352" lvl="1" indent="0">
              <a:buNone/>
            </a:pPr>
            <a:r>
              <a:rPr lang="tr-TR" sz="2200" i="0" dirty="0" smtClean="0"/>
              <a:t>		toplam = sayi1 + sayi2;</a:t>
            </a:r>
          </a:p>
          <a:p>
            <a:pPr marL="530352" lvl="1" indent="0">
              <a:buNone/>
            </a:pPr>
            <a:r>
              <a:rPr lang="tr-TR" sz="2200" i="0" dirty="0"/>
              <a:t>	</a:t>
            </a:r>
            <a:r>
              <a:rPr lang="tr-TR" sz="2200" i="0" dirty="0" smtClean="0"/>
              <a:t>}</a:t>
            </a:r>
            <a:r>
              <a:rPr lang="tr-TR" sz="2200" i="0" dirty="0" smtClean="0"/>
              <a:t> </a:t>
            </a:r>
            <a:endParaRPr lang="tr-TR" sz="2200" i="0" dirty="0" smtClean="0"/>
          </a:p>
        </p:txBody>
      </p:sp>
    </p:spTree>
    <p:extLst>
      <p:ext uri="{BB962C8B-B14F-4D97-AF65-F5344CB8AC3E}">
        <p14:creationId xmlns:p14="http://schemas.microsoft.com/office/powerpoint/2010/main" val="26114614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758952" y="0"/>
            <a:ext cx="11311128" cy="6857999"/>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a:lnSpc>
                <a:spcPct val="100000"/>
              </a:lnSpc>
              <a:buFont typeface="Wingdings" panose="05000000000000000000" pitchFamily="2" charset="2"/>
              <a:buChar char="§"/>
            </a:pPr>
            <a:r>
              <a:rPr lang="tr-TR" sz="2200" i="0" dirty="0" smtClean="0"/>
              <a:t>Örnek fonksiyon değer döndürmeyen (</a:t>
            </a:r>
            <a:r>
              <a:rPr lang="tr-TR" sz="2200" i="0" dirty="0" err="1" smtClean="0"/>
              <a:t>void</a:t>
            </a:r>
            <a:r>
              <a:rPr lang="tr-TR" sz="2200" i="0" dirty="0" smtClean="0"/>
              <a:t>) bir fonksiyon olarak görülse de aslında sayi1 ve sayi2 adlı parametrelerin değerlerini toplayıp sonucu 3. parametre olan toplam değerine atanır. </a:t>
            </a:r>
          </a:p>
          <a:p>
            <a:pPr marL="0" indent="0">
              <a:lnSpc>
                <a:spcPct val="100000"/>
              </a:lnSpc>
              <a:spcBef>
                <a:spcPts val="0"/>
              </a:spcBef>
              <a:spcAft>
                <a:spcPts val="0"/>
              </a:spcAft>
              <a:buNone/>
            </a:pPr>
            <a:r>
              <a:rPr lang="tr-TR" sz="2200" dirty="0" smtClean="0"/>
              <a:t>Ör:</a:t>
            </a:r>
          </a:p>
          <a:p>
            <a:pPr marL="0" indent="0">
              <a:lnSpc>
                <a:spcPct val="100000"/>
              </a:lnSpc>
              <a:spcBef>
                <a:spcPts val="0"/>
              </a:spcBef>
              <a:spcAft>
                <a:spcPts val="0"/>
              </a:spcAft>
              <a:buNone/>
            </a:pPr>
            <a:r>
              <a:rPr lang="tr-TR" sz="2200" dirty="0"/>
              <a:t>	</a:t>
            </a:r>
            <a:r>
              <a:rPr lang="tr-TR" sz="2200" dirty="0" smtClean="0"/>
              <a:t>/* </a:t>
            </a:r>
            <a:r>
              <a:rPr lang="tr-TR" sz="2200" dirty="0" err="1" smtClean="0"/>
              <a:t>Fonksionları</a:t>
            </a:r>
            <a:r>
              <a:rPr lang="tr-TR" sz="2200" dirty="0" smtClean="0"/>
              <a:t> referans ile çağırma örneği */</a:t>
            </a:r>
          </a:p>
          <a:p>
            <a:pPr marL="0" indent="0">
              <a:lnSpc>
                <a:spcPct val="100000"/>
              </a:lnSpc>
              <a:spcBef>
                <a:spcPts val="0"/>
              </a:spcBef>
              <a:spcAft>
                <a:spcPts val="0"/>
              </a:spcAft>
              <a:buNone/>
            </a:pPr>
            <a:r>
              <a:rPr lang="tr-TR" sz="2200" dirty="0"/>
              <a:t>	</a:t>
            </a:r>
            <a:r>
              <a:rPr lang="tr-TR" sz="2200" dirty="0" err="1" smtClean="0"/>
              <a:t>void</a:t>
            </a:r>
            <a:r>
              <a:rPr lang="tr-TR" sz="2200" dirty="0" smtClean="0"/>
              <a:t> </a:t>
            </a:r>
            <a:r>
              <a:rPr lang="tr-TR" sz="2200" dirty="0" err="1" smtClean="0"/>
              <a:t>setup</a:t>
            </a:r>
            <a:r>
              <a:rPr lang="tr-TR" sz="2200" dirty="0" smtClean="0"/>
              <a:t>() {</a:t>
            </a:r>
          </a:p>
          <a:p>
            <a:pPr marL="0" indent="0">
              <a:lnSpc>
                <a:spcPct val="100000"/>
              </a:lnSpc>
              <a:spcBef>
                <a:spcPts val="0"/>
              </a:spcBef>
              <a:spcAft>
                <a:spcPts val="0"/>
              </a:spcAft>
              <a:buNone/>
            </a:pPr>
            <a:r>
              <a:rPr lang="tr-TR" sz="2200" dirty="0"/>
              <a:t>	</a:t>
            </a:r>
            <a:r>
              <a:rPr lang="tr-TR" sz="2200" dirty="0" smtClean="0"/>
              <a:t>	</a:t>
            </a:r>
            <a:r>
              <a:rPr lang="tr-TR" sz="2200" dirty="0" err="1" smtClean="0"/>
              <a:t>Serial.begin</a:t>
            </a:r>
            <a:r>
              <a:rPr lang="tr-TR" sz="2200" dirty="0" smtClean="0"/>
              <a:t>(9600);</a:t>
            </a:r>
          </a:p>
          <a:p>
            <a:pPr marL="0" indent="0">
              <a:lnSpc>
                <a:spcPct val="100000"/>
              </a:lnSpc>
              <a:spcBef>
                <a:spcPts val="0"/>
              </a:spcBef>
              <a:spcAft>
                <a:spcPts val="0"/>
              </a:spcAft>
              <a:buNone/>
            </a:pPr>
            <a:r>
              <a:rPr lang="tr-TR" sz="2200" dirty="0"/>
              <a:t>	</a:t>
            </a:r>
            <a:r>
              <a:rPr lang="tr-TR" sz="2200" dirty="0" smtClean="0"/>
              <a:t>}</a:t>
            </a:r>
          </a:p>
          <a:p>
            <a:pPr marL="0" indent="0">
              <a:lnSpc>
                <a:spcPct val="100000"/>
              </a:lnSpc>
              <a:spcBef>
                <a:spcPts val="0"/>
              </a:spcBef>
              <a:spcAft>
                <a:spcPts val="0"/>
              </a:spcAft>
              <a:buNone/>
            </a:pPr>
            <a:r>
              <a:rPr lang="tr-TR" sz="2200" dirty="0"/>
              <a:t>	</a:t>
            </a:r>
            <a:r>
              <a:rPr lang="tr-TR" sz="2200" dirty="0" err="1" smtClean="0"/>
              <a:t>void</a:t>
            </a:r>
            <a:r>
              <a:rPr lang="tr-TR" sz="2200" dirty="0" smtClean="0"/>
              <a:t> </a:t>
            </a:r>
            <a:r>
              <a:rPr lang="tr-TR" sz="2200" dirty="0" err="1" smtClean="0"/>
              <a:t>loop</a:t>
            </a:r>
            <a:r>
              <a:rPr lang="tr-TR" sz="2200" dirty="0" smtClean="0"/>
              <a:t>() {</a:t>
            </a:r>
          </a:p>
          <a:p>
            <a:pPr marL="0" indent="0">
              <a:lnSpc>
                <a:spcPct val="100000"/>
              </a:lnSpc>
              <a:spcBef>
                <a:spcPts val="0"/>
              </a:spcBef>
              <a:spcAft>
                <a:spcPts val="0"/>
              </a:spcAft>
              <a:buNone/>
            </a:pPr>
            <a:r>
              <a:rPr lang="tr-TR" sz="2200" dirty="0"/>
              <a:t>	</a:t>
            </a:r>
            <a:r>
              <a:rPr lang="tr-TR" sz="2200" dirty="0" smtClean="0"/>
              <a:t>	</a:t>
            </a:r>
            <a:r>
              <a:rPr lang="tr-TR" sz="2200" dirty="0" err="1" smtClean="0"/>
              <a:t>int</a:t>
            </a:r>
            <a:r>
              <a:rPr lang="tr-TR" sz="2200" dirty="0" smtClean="0"/>
              <a:t> a = 12;</a:t>
            </a:r>
          </a:p>
          <a:p>
            <a:pPr marL="0" indent="0">
              <a:lnSpc>
                <a:spcPct val="100000"/>
              </a:lnSpc>
              <a:spcBef>
                <a:spcPts val="0"/>
              </a:spcBef>
              <a:spcAft>
                <a:spcPts val="0"/>
              </a:spcAft>
              <a:buNone/>
            </a:pPr>
            <a:r>
              <a:rPr lang="tr-TR" sz="2200" dirty="0"/>
              <a:t>	</a:t>
            </a:r>
            <a:r>
              <a:rPr lang="tr-TR" sz="2200" dirty="0" smtClean="0"/>
              <a:t>	</a:t>
            </a:r>
            <a:r>
              <a:rPr lang="tr-TR" sz="2200" dirty="0" err="1" smtClean="0"/>
              <a:t>int</a:t>
            </a:r>
            <a:r>
              <a:rPr lang="tr-TR" sz="2200" dirty="0" smtClean="0"/>
              <a:t> b = 15;</a:t>
            </a:r>
          </a:p>
          <a:p>
            <a:pPr marL="0" indent="0">
              <a:lnSpc>
                <a:spcPct val="100000"/>
              </a:lnSpc>
              <a:spcBef>
                <a:spcPts val="0"/>
              </a:spcBef>
              <a:spcAft>
                <a:spcPts val="0"/>
              </a:spcAft>
              <a:buNone/>
            </a:pPr>
            <a:r>
              <a:rPr lang="tr-TR" sz="2200" dirty="0"/>
              <a:t>	</a:t>
            </a:r>
            <a:r>
              <a:rPr lang="tr-TR" sz="2200" dirty="0" smtClean="0"/>
              <a:t>	</a:t>
            </a:r>
            <a:r>
              <a:rPr lang="tr-TR" sz="2200" dirty="0" err="1" smtClean="0"/>
              <a:t>int</a:t>
            </a:r>
            <a:r>
              <a:rPr lang="tr-TR" sz="2200" dirty="0" smtClean="0"/>
              <a:t> c = 0;</a:t>
            </a:r>
          </a:p>
          <a:p>
            <a:pPr marL="0" indent="0">
              <a:lnSpc>
                <a:spcPct val="100000"/>
              </a:lnSpc>
              <a:spcBef>
                <a:spcPts val="0"/>
              </a:spcBef>
              <a:spcAft>
                <a:spcPts val="0"/>
              </a:spcAft>
              <a:buNone/>
            </a:pPr>
            <a:r>
              <a:rPr lang="tr-TR" sz="2200" dirty="0"/>
              <a:t>	</a:t>
            </a:r>
            <a:r>
              <a:rPr lang="tr-TR" sz="2200" dirty="0" smtClean="0"/>
              <a:t>	</a:t>
            </a:r>
            <a:r>
              <a:rPr lang="tr-TR" sz="2200" dirty="0" err="1" smtClean="0"/>
              <a:t>degerleriTopla</a:t>
            </a:r>
            <a:r>
              <a:rPr lang="tr-TR" sz="2200" dirty="0" smtClean="0"/>
              <a:t>(</a:t>
            </a:r>
            <a:r>
              <a:rPr lang="tr-TR" sz="2200" dirty="0" err="1" smtClean="0"/>
              <a:t>a,b,c</a:t>
            </a:r>
            <a:r>
              <a:rPr lang="tr-TR" sz="2200" dirty="0" smtClean="0"/>
              <a:t>);</a:t>
            </a:r>
          </a:p>
          <a:p>
            <a:pPr marL="0" indent="0">
              <a:lnSpc>
                <a:spcPct val="100000"/>
              </a:lnSpc>
              <a:spcBef>
                <a:spcPts val="0"/>
              </a:spcBef>
              <a:spcAft>
                <a:spcPts val="0"/>
              </a:spcAft>
              <a:buNone/>
            </a:pPr>
            <a:r>
              <a:rPr lang="tr-TR" sz="2200" dirty="0"/>
              <a:t>	</a:t>
            </a:r>
            <a:r>
              <a:rPr lang="tr-TR" sz="2200" dirty="0" smtClean="0"/>
              <a:t>	</a:t>
            </a:r>
            <a:r>
              <a:rPr lang="tr-TR" sz="2200" dirty="0" err="1" smtClean="0"/>
              <a:t>Serial.print</a:t>
            </a:r>
            <a:r>
              <a:rPr lang="tr-TR" sz="2200" dirty="0" smtClean="0"/>
              <a:t>("Sonuç:");</a:t>
            </a:r>
          </a:p>
          <a:p>
            <a:pPr marL="0" indent="0">
              <a:lnSpc>
                <a:spcPct val="100000"/>
              </a:lnSpc>
              <a:spcBef>
                <a:spcPts val="0"/>
              </a:spcBef>
              <a:spcAft>
                <a:spcPts val="0"/>
              </a:spcAft>
              <a:buNone/>
            </a:pPr>
            <a:r>
              <a:rPr lang="tr-TR" sz="2200" dirty="0"/>
              <a:t>	</a:t>
            </a:r>
            <a:r>
              <a:rPr lang="tr-TR" sz="2200" dirty="0" smtClean="0"/>
              <a:t>	</a:t>
            </a:r>
            <a:r>
              <a:rPr lang="tr-TR" sz="2200" dirty="0" err="1" smtClean="0"/>
              <a:t>Serial.println</a:t>
            </a:r>
            <a:r>
              <a:rPr lang="tr-TR" sz="2200" dirty="0" smtClean="0"/>
              <a:t>(c);</a:t>
            </a:r>
          </a:p>
          <a:p>
            <a:pPr marL="0" indent="0">
              <a:lnSpc>
                <a:spcPct val="100000"/>
              </a:lnSpc>
              <a:spcBef>
                <a:spcPts val="0"/>
              </a:spcBef>
              <a:spcAft>
                <a:spcPts val="0"/>
              </a:spcAft>
              <a:buNone/>
            </a:pPr>
            <a:r>
              <a:rPr lang="tr-TR" sz="2200" dirty="0"/>
              <a:t>	</a:t>
            </a:r>
            <a:r>
              <a:rPr lang="tr-TR" sz="2200" dirty="0" smtClean="0"/>
              <a:t>	</a:t>
            </a:r>
            <a:r>
              <a:rPr lang="tr-TR" sz="2200" dirty="0" err="1" smtClean="0"/>
              <a:t>while</a:t>
            </a:r>
            <a:r>
              <a:rPr lang="tr-TR" sz="2200" dirty="0" smtClean="0"/>
              <a:t>(</a:t>
            </a:r>
            <a:r>
              <a:rPr lang="tr-TR" sz="2200" dirty="0" err="1" smtClean="0"/>
              <a:t>true</a:t>
            </a:r>
            <a:r>
              <a:rPr lang="tr-TR" sz="2200" dirty="0" smtClean="0"/>
              <a:t>); // Programı </a:t>
            </a:r>
            <a:r>
              <a:rPr lang="tr-TR" sz="2200" dirty="0" err="1" smtClean="0"/>
              <a:t>burda</a:t>
            </a:r>
            <a:r>
              <a:rPr lang="tr-TR" sz="2200" dirty="0" smtClean="0"/>
              <a:t> kilitliyoruz</a:t>
            </a:r>
          </a:p>
          <a:p>
            <a:pPr marL="0" indent="0">
              <a:lnSpc>
                <a:spcPct val="100000"/>
              </a:lnSpc>
              <a:spcBef>
                <a:spcPts val="0"/>
              </a:spcBef>
              <a:spcAft>
                <a:spcPts val="0"/>
              </a:spcAft>
              <a:buNone/>
            </a:pPr>
            <a:r>
              <a:rPr lang="tr-TR" sz="2200" dirty="0"/>
              <a:t>	</a:t>
            </a:r>
            <a:r>
              <a:rPr lang="tr-TR" sz="2200" dirty="0" smtClean="0"/>
              <a:t>}</a:t>
            </a:r>
          </a:p>
          <a:p>
            <a:pPr marL="0" indent="0">
              <a:lnSpc>
                <a:spcPct val="100000"/>
              </a:lnSpc>
              <a:spcBef>
                <a:spcPts val="0"/>
              </a:spcBef>
              <a:spcAft>
                <a:spcPts val="0"/>
              </a:spcAft>
              <a:buNone/>
            </a:pPr>
            <a:r>
              <a:rPr lang="tr-TR" sz="2200" dirty="0"/>
              <a:t>	</a:t>
            </a:r>
            <a:r>
              <a:rPr lang="tr-TR" sz="2200" dirty="0" err="1" smtClean="0"/>
              <a:t>void</a:t>
            </a:r>
            <a:r>
              <a:rPr lang="tr-TR" sz="2200" dirty="0" smtClean="0"/>
              <a:t> </a:t>
            </a:r>
            <a:r>
              <a:rPr lang="tr-TR" sz="2200" dirty="0" err="1" smtClean="0"/>
              <a:t>degerleriTopla</a:t>
            </a:r>
            <a:r>
              <a:rPr lang="tr-TR" sz="2200" dirty="0" smtClean="0"/>
              <a:t>(</a:t>
            </a:r>
            <a:r>
              <a:rPr lang="tr-TR" sz="2200" dirty="0" err="1" smtClean="0"/>
              <a:t>int</a:t>
            </a:r>
            <a:r>
              <a:rPr lang="tr-TR" sz="2200" dirty="0" smtClean="0"/>
              <a:t> sayi1, </a:t>
            </a:r>
            <a:r>
              <a:rPr lang="tr-TR" sz="2200" dirty="0" err="1" smtClean="0"/>
              <a:t>int</a:t>
            </a:r>
            <a:r>
              <a:rPr lang="tr-TR" sz="2200" dirty="0" smtClean="0"/>
              <a:t> sayi2, </a:t>
            </a:r>
            <a:r>
              <a:rPr lang="tr-TR" sz="2200" dirty="0" err="1" smtClean="0"/>
              <a:t>int</a:t>
            </a:r>
            <a:r>
              <a:rPr lang="tr-TR" sz="2200" dirty="0" smtClean="0"/>
              <a:t> &amp;toplam) {</a:t>
            </a:r>
          </a:p>
          <a:p>
            <a:pPr marL="0" indent="0">
              <a:lnSpc>
                <a:spcPct val="100000"/>
              </a:lnSpc>
              <a:spcBef>
                <a:spcPts val="0"/>
              </a:spcBef>
              <a:spcAft>
                <a:spcPts val="0"/>
              </a:spcAft>
              <a:buNone/>
            </a:pPr>
            <a:r>
              <a:rPr lang="tr-TR" sz="2200" dirty="0"/>
              <a:t>	</a:t>
            </a:r>
            <a:r>
              <a:rPr lang="tr-TR" sz="2200" dirty="0" smtClean="0"/>
              <a:t>	toplam = sayi1 + sayi2;</a:t>
            </a:r>
          </a:p>
          <a:p>
            <a:pPr marL="0" indent="0">
              <a:lnSpc>
                <a:spcPct val="100000"/>
              </a:lnSpc>
              <a:spcBef>
                <a:spcPts val="0"/>
              </a:spcBef>
              <a:spcAft>
                <a:spcPts val="0"/>
              </a:spcAft>
              <a:buNone/>
            </a:pPr>
            <a:r>
              <a:rPr lang="tr-TR" sz="2200" dirty="0"/>
              <a:t>	</a:t>
            </a:r>
            <a:r>
              <a:rPr lang="tr-TR" sz="2200" dirty="0" smtClean="0"/>
              <a:t>}</a:t>
            </a:r>
          </a:p>
          <a:p>
            <a:pPr marL="0" indent="0">
              <a:lnSpc>
                <a:spcPct val="100000"/>
              </a:lnSpc>
              <a:buNone/>
            </a:pPr>
            <a:r>
              <a:rPr lang="tr-TR" sz="2200" i="0" dirty="0"/>
              <a:t>	</a:t>
            </a:r>
            <a:endParaRPr lang="tr-TR" sz="2200" i="0" dirty="0" smtClean="0"/>
          </a:p>
          <a:p>
            <a:pPr marL="530352" lvl="1" indent="0">
              <a:buNone/>
            </a:pPr>
            <a:endParaRPr lang="tr-TR" sz="2200" i="0" dirty="0" smtClean="0"/>
          </a:p>
        </p:txBody>
      </p:sp>
    </p:spTree>
    <p:extLst>
      <p:ext uri="{BB962C8B-B14F-4D97-AF65-F5344CB8AC3E}">
        <p14:creationId xmlns:p14="http://schemas.microsoft.com/office/powerpoint/2010/main" val="23396283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758952" y="0"/>
            <a:ext cx="11311128" cy="6857999"/>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a:lnSpc>
                <a:spcPct val="100000"/>
              </a:lnSpc>
              <a:buFont typeface="Wingdings" panose="05000000000000000000" pitchFamily="2" charset="2"/>
              <a:buChar char="§"/>
            </a:pPr>
            <a:r>
              <a:rPr lang="tr-TR" sz="2200" i="0" dirty="0" smtClean="0"/>
              <a:t>Fonksiyonlarla ilgili önemli noktalar:</a:t>
            </a:r>
          </a:p>
          <a:p>
            <a:pPr lvl="1">
              <a:lnSpc>
                <a:spcPct val="100000"/>
              </a:lnSpc>
              <a:buFont typeface="Wingdings" panose="05000000000000000000" pitchFamily="2" charset="2"/>
              <a:buChar char="§"/>
            </a:pPr>
            <a:r>
              <a:rPr lang="tr-TR" sz="2200" i="0" dirty="0" smtClean="0"/>
              <a:t>Fonksiyonlarda giriş parametresi almayacakları gibi birden fazla parametre de alabilirler</a:t>
            </a:r>
          </a:p>
          <a:p>
            <a:pPr lvl="1">
              <a:lnSpc>
                <a:spcPct val="100000"/>
              </a:lnSpc>
              <a:buFont typeface="Wingdings" panose="05000000000000000000" pitchFamily="2" charset="2"/>
              <a:buChar char="§"/>
            </a:pPr>
            <a:r>
              <a:rPr lang="tr-TR" sz="2200" i="0" dirty="0" smtClean="0"/>
              <a:t>Fonksiyonların her zaman değer döndürmesi gerekmez. Ancak sadece bir değer döndürebilirler</a:t>
            </a:r>
          </a:p>
          <a:p>
            <a:pPr lvl="1">
              <a:lnSpc>
                <a:spcPct val="100000"/>
              </a:lnSpc>
              <a:buFont typeface="Wingdings" panose="05000000000000000000" pitchFamily="2" charset="2"/>
              <a:buChar char="§"/>
            </a:pPr>
            <a:r>
              <a:rPr lang="tr-TR" sz="2200" i="0" dirty="0" smtClean="0"/>
              <a:t>Fonksiyonları çağırırken veri tipleri yazılmaz, sadece parametreler </a:t>
            </a:r>
            <a:r>
              <a:rPr lang="tr-TR" sz="2200" i="0" dirty="0" err="1" smtClean="0"/>
              <a:t>altarılır</a:t>
            </a:r>
            <a:r>
              <a:rPr lang="tr-TR" sz="2200" i="0" dirty="0" smtClean="0"/>
              <a:t>. Bu parametreler başka bir değişken olabileceği gibi direk olarak sabitler de olabilir; 12, 3.0, A gibi…</a:t>
            </a:r>
          </a:p>
          <a:p>
            <a:pPr lvl="1">
              <a:lnSpc>
                <a:spcPct val="100000"/>
              </a:lnSpc>
              <a:buFont typeface="Wingdings" panose="05000000000000000000" pitchFamily="2" charset="2"/>
              <a:buChar char="§"/>
            </a:pPr>
            <a:r>
              <a:rPr lang="tr-TR" sz="2200" i="0" dirty="0" smtClean="0"/>
              <a:t>Fonksiyonlara parametreler "değer ile çağırma" veya "referans ile çağırma" yöntemleriyle aktarılabilirler. Değer ile çağırmada parametre olarak verilen orijinal değerler değişmezken, referans ile çağırmada parametre orijinal değişkenlerin değerleri fonksiyon içerisinde değiştirilebilir.</a:t>
            </a:r>
            <a:endParaRPr lang="tr-TR" sz="2200" i="0" dirty="0" smtClean="0"/>
          </a:p>
          <a:p>
            <a:pPr marL="530352" lvl="1" indent="0">
              <a:lnSpc>
                <a:spcPct val="100000"/>
              </a:lnSpc>
              <a:buNone/>
            </a:pPr>
            <a:endParaRPr lang="tr-TR" sz="2200" i="0" dirty="0" smtClean="0"/>
          </a:p>
        </p:txBody>
      </p:sp>
    </p:spTree>
    <p:extLst>
      <p:ext uri="{BB962C8B-B14F-4D97-AF65-F5344CB8AC3E}">
        <p14:creationId xmlns:p14="http://schemas.microsoft.com/office/powerpoint/2010/main" val="20707285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758952" y="0"/>
            <a:ext cx="11311128" cy="6857999"/>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a:lnSpc>
                <a:spcPct val="150000"/>
              </a:lnSpc>
              <a:buFont typeface="Wingdings" panose="05000000000000000000" pitchFamily="2" charset="2"/>
              <a:buChar char="§"/>
            </a:pPr>
            <a:r>
              <a:rPr lang="tr-TR" sz="2200" i="0" dirty="0" smtClean="0"/>
              <a:t>Gecikme ve Zaman Fonksiyonlar</a:t>
            </a:r>
          </a:p>
          <a:p>
            <a:pPr lvl="1">
              <a:lnSpc>
                <a:spcPct val="150000"/>
              </a:lnSpc>
              <a:buFont typeface="Wingdings" panose="05000000000000000000" pitchFamily="2" charset="2"/>
              <a:buChar char="§"/>
            </a:pPr>
            <a:r>
              <a:rPr lang="tr-TR" sz="2200" i="0" dirty="0" smtClean="0"/>
              <a:t>Programlarda beklemeler koymak için bundan önce </a:t>
            </a:r>
            <a:r>
              <a:rPr lang="tr-TR" sz="2200" i="0" dirty="0" err="1" smtClean="0"/>
              <a:t>delay</a:t>
            </a:r>
            <a:r>
              <a:rPr lang="tr-TR" sz="2200" i="0" dirty="0" smtClean="0"/>
              <a:t>() fonksiyonunu öğrenmiştik. </a:t>
            </a:r>
            <a:r>
              <a:rPr lang="tr-TR" sz="2200" i="0" dirty="0" err="1" smtClean="0"/>
              <a:t>delay</a:t>
            </a:r>
            <a:r>
              <a:rPr lang="tr-TR" sz="2200" i="0" dirty="0" smtClean="0"/>
              <a:t>() fonksiyonuna parametre olarak milisaniye cinsinden zaman değeri vererek istenilen süre kadar beklemeler konulabilir.</a:t>
            </a:r>
          </a:p>
          <a:p>
            <a:pPr lvl="1">
              <a:lnSpc>
                <a:spcPct val="150000"/>
              </a:lnSpc>
              <a:buFont typeface="Wingdings" panose="05000000000000000000" pitchFamily="2" charset="2"/>
              <a:buChar char="§"/>
            </a:pPr>
            <a:r>
              <a:rPr lang="tr-TR" sz="2200" i="0" dirty="0" smtClean="0"/>
              <a:t>Eğer programlarda milisaniye değil de </a:t>
            </a:r>
            <a:r>
              <a:rPr lang="tr-TR" sz="2200" i="0" dirty="0" err="1" smtClean="0"/>
              <a:t>mikrosaniye</a:t>
            </a:r>
            <a:r>
              <a:rPr lang="tr-TR" sz="2200" i="0" dirty="0" smtClean="0"/>
              <a:t> mertebesinde beklemeler konulmak istenirse </a:t>
            </a:r>
            <a:r>
              <a:rPr lang="tr-TR" sz="2200" i="0" dirty="0" err="1" smtClean="0"/>
              <a:t>delayMicrosecond</a:t>
            </a:r>
            <a:r>
              <a:rPr lang="tr-TR" sz="2200" i="0" dirty="0" smtClean="0"/>
              <a:t>() fonksiyonu kullanılabilir.</a:t>
            </a:r>
            <a:endParaRPr lang="tr-TR" sz="2200" i="0" dirty="0"/>
          </a:p>
          <a:p>
            <a:pPr lvl="1">
              <a:lnSpc>
                <a:spcPct val="150000"/>
              </a:lnSpc>
              <a:buFont typeface="Wingdings" panose="05000000000000000000" pitchFamily="2" charset="2"/>
              <a:buChar char="§"/>
            </a:pPr>
            <a:r>
              <a:rPr lang="tr-TR" sz="2200" i="0" dirty="0" smtClean="0"/>
              <a:t>Eğer programda belirli bir noktada kilitlenmeden gecikmeler yaratmak istenirse bunun için </a:t>
            </a:r>
            <a:r>
              <a:rPr lang="tr-TR" sz="2200" i="0" dirty="0" err="1" smtClean="0"/>
              <a:t>millis</a:t>
            </a:r>
            <a:r>
              <a:rPr lang="tr-TR" sz="2200" i="0" dirty="0" smtClean="0"/>
              <a:t>() fonksiyonu kullanılabilir. </a:t>
            </a:r>
            <a:r>
              <a:rPr lang="tr-TR" sz="2200" i="0" dirty="0" err="1" smtClean="0"/>
              <a:t>millis</a:t>
            </a:r>
            <a:r>
              <a:rPr lang="tr-TR" sz="2200" i="0" dirty="0" smtClean="0"/>
              <a:t>() fonksiyonu </a:t>
            </a:r>
            <a:r>
              <a:rPr lang="tr-TR" sz="2200" i="0" dirty="0" err="1" smtClean="0"/>
              <a:t>Arduino</a:t>
            </a:r>
            <a:r>
              <a:rPr lang="tr-TR" sz="2200" i="0" dirty="0" smtClean="0"/>
              <a:t> çalışmaya başladıktan itibaren geçen zamanı milisaniye cinsinden döndürür.</a:t>
            </a:r>
            <a:endParaRPr lang="tr-TR" sz="2200" i="0" dirty="0" smtClean="0"/>
          </a:p>
        </p:txBody>
      </p:sp>
    </p:spTree>
    <p:extLst>
      <p:ext uri="{BB962C8B-B14F-4D97-AF65-F5344CB8AC3E}">
        <p14:creationId xmlns:p14="http://schemas.microsoft.com/office/powerpoint/2010/main" val="2442215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758952" y="0"/>
            <a:ext cx="11311128" cy="6857999"/>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a:lnSpc>
                <a:spcPct val="100000"/>
              </a:lnSpc>
              <a:buFont typeface="Wingdings" panose="05000000000000000000" pitchFamily="2" charset="2"/>
              <a:buChar char="§"/>
            </a:pPr>
            <a:r>
              <a:rPr lang="tr-TR" sz="2200" i="0" dirty="0" smtClean="0"/>
              <a:t>Ör:</a:t>
            </a:r>
          </a:p>
          <a:p>
            <a:pPr marL="0" indent="0">
              <a:lnSpc>
                <a:spcPct val="100000"/>
              </a:lnSpc>
              <a:spcBef>
                <a:spcPts val="0"/>
              </a:spcBef>
              <a:spcAft>
                <a:spcPts val="0"/>
              </a:spcAft>
              <a:buNone/>
            </a:pPr>
            <a:r>
              <a:rPr lang="tr-TR" sz="2200" i="0" dirty="0" smtClean="0"/>
              <a:t>	</a:t>
            </a:r>
            <a:r>
              <a:rPr lang="tr-TR" sz="2200" i="0" dirty="0" err="1" smtClean="0"/>
              <a:t>unsigned</a:t>
            </a:r>
            <a:r>
              <a:rPr lang="tr-TR" sz="2200" i="0" dirty="0" smtClean="0"/>
              <a:t> </a:t>
            </a:r>
            <a:r>
              <a:rPr lang="tr-TR" sz="2200" i="0" dirty="0" err="1" smtClean="0"/>
              <a:t>long</a:t>
            </a:r>
            <a:r>
              <a:rPr lang="tr-TR" sz="2200" i="0" dirty="0" smtClean="0"/>
              <a:t> zaman;</a:t>
            </a:r>
          </a:p>
          <a:p>
            <a:pPr marL="0" indent="0">
              <a:lnSpc>
                <a:spcPct val="100000"/>
              </a:lnSpc>
              <a:spcBef>
                <a:spcPts val="0"/>
              </a:spcBef>
              <a:spcAft>
                <a:spcPts val="0"/>
              </a:spcAft>
              <a:buNone/>
            </a:pPr>
            <a:r>
              <a:rPr lang="tr-TR" sz="2200" dirty="0"/>
              <a:t>	</a:t>
            </a:r>
            <a:r>
              <a:rPr lang="tr-TR" sz="2200" dirty="0" err="1" smtClean="0"/>
              <a:t>void</a:t>
            </a:r>
            <a:r>
              <a:rPr lang="tr-TR" sz="2200" dirty="0" smtClean="0"/>
              <a:t> </a:t>
            </a:r>
            <a:r>
              <a:rPr lang="tr-TR" sz="2200" dirty="0" err="1" smtClean="0"/>
              <a:t>setup</a:t>
            </a:r>
            <a:r>
              <a:rPr lang="tr-TR" sz="2200" dirty="0" smtClean="0"/>
              <a:t>() {</a:t>
            </a:r>
          </a:p>
          <a:p>
            <a:pPr marL="0" indent="0">
              <a:lnSpc>
                <a:spcPct val="100000"/>
              </a:lnSpc>
              <a:spcBef>
                <a:spcPts val="0"/>
              </a:spcBef>
              <a:spcAft>
                <a:spcPts val="0"/>
              </a:spcAft>
              <a:buNone/>
            </a:pPr>
            <a:r>
              <a:rPr lang="tr-TR" sz="2200" i="0" dirty="0"/>
              <a:t>	</a:t>
            </a:r>
            <a:r>
              <a:rPr lang="tr-TR" sz="2200" i="0" dirty="0" smtClean="0"/>
              <a:t>	</a:t>
            </a:r>
            <a:r>
              <a:rPr lang="tr-TR" sz="2200" i="0" dirty="0" err="1" smtClean="0"/>
              <a:t>Serial.begin</a:t>
            </a:r>
            <a:r>
              <a:rPr lang="tr-TR" sz="2200" i="0" dirty="0" smtClean="0"/>
              <a:t>(9600);</a:t>
            </a:r>
          </a:p>
          <a:p>
            <a:pPr marL="0" indent="0">
              <a:lnSpc>
                <a:spcPct val="100000"/>
              </a:lnSpc>
              <a:spcBef>
                <a:spcPts val="0"/>
              </a:spcBef>
              <a:spcAft>
                <a:spcPts val="0"/>
              </a:spcAft>
              <a:buNone/>
            </a:pPr>
            <a:r>
              <a:rPr lang="tr-TR" sz="2200" dirty="0"/>
              <a:t>	</a:t>
            </a:r>
            <a:r>
              <a:rPr lang="tr-TR" sz="2200" dirty="0" smtClean="0"/>
              <a:t>}</a:t>
            </a:r>
          </a:p>
          <a:p>
            <a:pPr marL="0" indent="0">
              <a:lnSpc>
                <a:spcPct val="100000"/>
              </a:lnSpc>
              <a:spcBef>
                <a:spcPts val="0"/>
              </a:spcBef>
              <a:spcAft>
                <a:spcPts val="0"/>
              </a:spcAft>
              <a:buNone/>
            </a:pPr>
            <a:r>
              <a:rPr lang="tr-TR" sz="2200" i="0" dirty="0"/>
              <a:t>	</a:t>
            </a:r>
            <a:r>
              <a:rPr lang="tr-TR" sz="2200" i="0" dirty="0" err="1" smtClean="0"/>
              <a:t>void</a:t>
            </a:r>
            <a:r>
              <a:rPr lang="tr-TR" sz="2200" i="0" dirty="0" smtClean="0"/>
              <a:t> </a:t>
            </a:r>
            <a:r>
              <a:rPr lang="tr-TR" sz="2200" i="0" dirty="0" err="1" smtClean="0"/>
              <a:t>loop</a:t>
            </a:r>
            <a:r>
              <a:rPr lang="tr-TR" sz="2200" i="0" dirty="0" smtClean="0"/>
              <a:t>() {</a:t>
            </a:r>
          </a:p>
          <a:p>
            <a:pPr marL="0" indent="0">
              <a:lnSpc>
                <a:spcPct val="100000"/>
              </a:lnSpc>
              <a:spcBef>
                <a:spcPts val="0"/>
              </a:spcBef>
              <a:spcAft>
                <a:spcPts val="0"/>
              </a:spcAft>
              <a:buNone/>
            </a:pPr>
            <a:r>
              <a:rPr lang="tr-TR" sz="2200" dirty="0"/>
              <a:t>	</a:t>
            </a:r>
            <a:r>
              <a:rPr lang="tr-TR" sz="2200" dirty="0" smtClean="0"/>
              <a:t>	</a:t>
            </a:r>
            <a:r>
              <a:rPr lang="tr-TR" sz="2200" dirty="0" err="1" smtClean="0"/>
              <a:t>Serial.print</a:t>
            </a:r>
            <a:r>
              <a:rPr lang="tr-TR" sz="2200" dirty="0" smtClean="0"/>
              <a:t>("Zaman: ");</a:t>
            </a:r>
          </a:p>
          <a:p>
            <a:pPr marL="0" indent="0">
              <a:lnSpc>
                <a:spcPct val="100000"/>
              </a:lnSpc>
              <a:spcBef>
                <a:spcPts val="0"/>
              </a:spcBef>
              <a:spcAft>
                <a:spcPts val="0"/>
              </a:spcAft>
              <a:buNone/>
            </a:pPr>
            <a:r>
              <a:rPr lang="tr-TR" sz="2200" i="0" dirty="0"/>
              <a:t>	</a:t>
            </a:r>
            <a:r>
              <a:rPr lang="tr-TR" sz="2200" i="0" dirty="0" smtClean="0"/>
              <a:t>	zaman = </a:t>
            </a:r>
            <a:r>
              <a:rPr lang="tr-TR" sz="2200" i="0" dirty="0" err="1" smtClean="0"/>
              <a:t>millis</a:t>
            </a:r>
            <a:r>
              <a:rPr lang="tr-TR" sz="2200" i="0" dirty="0" smtClean="0"/>
              <a:t>();</a:t>
            </a:r>
          </a:p>
          <a:p>
            <a:pPr marL="0" indent="0">
              <a:lnSpc>
                <a:spcPct val="100000"/>
              </a:lnSpc>
              <a:spcBef>
                <a:spcPts val="0"/>
              </a:spcBef>
              <a:spcAft>
                <a:spcPts val="0"/>
              </a:spcAft>
              <a:buNone/>
            </a:pPr>
            <a:r>
              <a:rPr lang="tr-TR" sz="2200" dirty="0"/>
              <a:t>	</a:t>
            </a:r>
            <a:r>
              <a:rPr lang="tr-TR" sz="2200" dirty="0" smtClean="0"/>
              <a:t>	// Program çalıştıktan itibaren geçen zaman </a:t>
            </a:r>
            <a:r>
              <a:rPr lang="tr-TR" sz="2200" dirty="0" err="1" smtClean="0"/>
              <a:t>seriporttan</a:t>
            </a:r>
            <a:r>
              <a:rPr lang="tr-TR" sz="2200" dirty="0" smtClean="0"/>
              <a:t> gönderiliyor.</a:t>
            </a:r>
          </a:p>
          <a:p>
            <a:pPr marL="0" indent="0">
              <a:lnSpc>
                <a:spcPct val="100000"/>
              </a:lnSpc>
              <a:spcBef>
                <a:spcPts val="0"/>
              </a:spcBef>
              <a:spcAft>
                <a:spcPts val="0"/>
              </a:spcAft>
              <a:buNone/>
            </a:pPr>
            <a:r>
              <a:rPr lang="tr-TR" sz="2200" i="0" dirty="0"/>
              <a:t>	</a:t>
            </a:r>
            <a:r>
              <a:rPr lang="tr-TR" sz="2200" i="0" dirty="0" smtClean="0"/>
              <a:t>	</a:t>
            </a:r>
            <a:r>
              <a:rPr lang="tr-TR" sz="2200" i="0" dirty="0" err="1" smtClean="0"/>
              <a:t>Serial.println</a:t>
            </a:r>
            <a:r>
              <a:rPr lang="tr-TR" sz="2200" i="0" dirty="0" smtClean="0"/>
              <a:t>(zaman);</a:t>
            </a:r>
          </a:p>
          <a:p>
            <a:pPr marL="0" indent="0">
              <a:lnSpc>
                <a:spcPct val="100000"/>
              </a:lnSpc>
              <a:spcBef>
                <a:spcPts val="0"/>
              </a:spcBef>
              <a:spcAft>
                <a:spcPts val="0"/>
              </a:spcAft>
              <a:buNone/>
            </a:pPr>
            <a:r>
              <a:rPr lang="tr-TR" sz="2200" dirty="0"/>
              <a:t>	</a:t>
            </a:r>
            <a:r>
              <a:rPr lang="tr-TR" sz="2200" dirty="0" smtClean="0"/>
              <a:t>	</a:t>
            </a:r>
            <a:r>
              <a:rPr lang="tr-TR" sz="2200" dirty="0" err="1" smtClean="0"/>
              <a:t>delay</a:t>
            </a:r>
            <a:r>
              <a:rPr lang="tr-TR" sz="2200" dirty="0" smtClean="0"/>
              <a:t>(1000);</a:t>
            </a:r>
          </a:p>
          <a:p>
            <a:pPr marL="0" indent="0">
              <a:lnSpc>
                <a:spcPct val="100000"/>
              </a:lnSpc>
              <a:spcBef>
                <a:spcPts val="0"/>
              </a:spcBef>
              <a:spcAft>
                <a:spcPts val="0"/>
              </a:spcAft>
              <a:buNone/>
            </a:pPr>
            <a:r>
              <a:rPr lang="tr-TR" sz="2200" dirty="0"/>
              <a:t>	</a:t>
            </a:r>
            <a:r>
              <a:rPr lang="tr-TR" sz="2200" dirty="0" smtClean="0"/>
              <a:t>}</a:t>
            </a:r>
          </a:p>
          <a:p>
            <a:pPr marL="0" indent="0">
              <a:lnSpc>
                <a:spcPct val="100000"/>
              </a:lnSpc>
              <a:spcBef>
                <a:spcPts val="0"/>
              </a:spcBef>
              <a:spcAft>
                <a:spcPts val="0"/>
              </a:spcAft>
              <a:buNone/>
            </a:pPr>
            <a:endParaRPr lang="tr-TR" sz="2200" dirty="0"/>
          </a:p>
          <a:p>
            <a:pPr marL="0" indent="0">
              <a:lnSpc>
                <a:spcPct val="100000"/>
              </a:lnSpc>
              <a:spcBef>
                <a:spcPts val="0"/>
              </a:spcBef>
              <a:spcAft>
                <a:spcPts val="0"/>
              </a:spcAft>
              <a:buNone/>
            </a:pPr>
            <a:r>
              <a:rPr lang="tr-TR" sz="2200" dirty="0" smtClean="0"/>
              <a:t>	Bu örnekte de görüldüğü gibi </a:t>
            </a:r>
            <a:r>
              <a:rPr lang="tr-TR" sz="2200" dirty="0" err="1" smtClean="0"/>
              <a:t>Arduino</a:t>
            </a:r>
            <a:r>
              <a:rPr lang="tr-TR" sz="2200" dirty="0" smtClean="0"/>
              <a:t> çalışmaya başladıktan sonra geçen zaman saniyede bir milisaniye cinsinden </a:t>
            </a:r>
            <a:r>
              <a:rPr lang="tr-TR" sz="2200" dirty="0" err="1" smtClean="0"/>
              <a:t>seriport</a:t>
            </a:r>
            <a:r>
              <a:rPr lang="tr-TR" sz="2200" dirty="0" smtClean="0"/>
              <a:t> üzerinden gönderiliyor.</a:t>
            </a:r>
          </a:p>
          <a:p>
            <a:pPr marL="0" indent="0">
              <a:lnSpc>
                <a:spcPct val="100000"/>
              </a:lnSpc>
              <a:spcBef>
                <a:spcPts val="0"/>
              </a:spcBef>
              <a:spcAft>
                <a:spcPts val="0"/>
              </a:spcAft>
              <a:buNone/>
            </a:pPr>
            <a:endParaRPr lang="tr-TR" sz="2200" i="0" dirty="0" smtClean="0"/>
          </a:p>
          <a:p>
            <a:pPr marL="530352" lvl="1" indent="0">
              <a:lnSpc>
                <a:spcPct val="100000"/>
              </a:lnSpc>
              <a:buNone/>
            </a:pPr>
            <a:endParaRPr lang="tr-TR" sz="2200" i="0" dirty="0" smtClean="0"/>
          </a:p>
        </p:txBody>
      </p:sp>
    </p:spTree>
    <p:extLst>
      <p:ext uri="{BB962C8B-B14F-4D97-AF65-F5344CB8AC3E}">
        <p14:creationId xmlns:p14="http://schemas.microsoft.com/office/powerpoint/2010/main" val="2764381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371600" y="128015"/>
            <a:ext cx="9601200" cy="6630593"/>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tr-TR" sz="2400" dirty="0" smtClean="0"/>
              <a:t>Karşılaştırma ifadelerine örnek. a, b ve c değişkenlerinin aşağıdaki değerlere sahip olduğunu varsayarak çeşitli karşılaştırma ifadelerinin sonuçları aşağıdaki tabloda verilmiştir.</a:t>
            </a:r>
          </a:p>
          <a:p>
            <a:pPr lvl="1"/>
            <a:r>
              <a:rPr lang="tr-TR" sz="2400" dirty="0" smtClean="0"/>
              <a:t>a = 12</a:t>
            </a:r>
          </a:p>
          <a:p>
            <a:pPr lvl="1"/>
            <a:r>
              <a:rPr lang="tr-TR" sz="2400" dirty="0"/>
              <a:t>b</a:t>
            </a:r>
            <a:r>
              <a:rPr lang="tr-TR" sz="2400" dirty="0" smtClean="0"/>
              <a:t> = 4</a:t>
            </a:r>
          </a:p>
          <a:p>
            <a:pPr lvl="1"/>
            <a:r>
              <a:rPr lang="tr-TR" sz="2400" dirty="0" smtClean="0"/>
              <a:t>c = 8</a:t>
            </a:r>
          </a:p>
          <a:p>
            <a:pPr marL="530352" lvl="1" indent="0">
              <a:buNone/>
            </a:pPr>
            <a:endParaRPr lang="tr-TR" sz="2400" dirty="0" smtClean="0"/>
          </a:p>
          <a:p>
            <a:endParaRPr lang="tr-TR" sz="2400" dirty="0" smtClean="0"/>
          </a:p>
          <a:p>
            <a:endParaRPr lang="tr-TR" sz="2400" dirty="0" smtClean="0"/>
          </a:p>
          <a:p>
            <a:endParaRPr lang="tr-TR" sz="2400" dirty="0" smtClean="0"/>
          </a:p>
          <a:p>
            <a:endParaRPr lang="tr-TR" sz="2400" dirty="0" smtClean="0"/>
          </a:p>
          <a:p>
            <a:r>
              <a:rPr lang="tr-TR" sz="2400" dirty="0" smtClean="0"/>
              <a:t>Şart ifadeleri oluştururken mantık operatörleri de kullanılır. Bu operatörlerle değişik şartları ifade edebiliriz. </a:t>
            </a:r>
          </a:p>
          <a:p>
            <a:endParaRPr lang="tr-TR" sz="2400" dirty="0" smtClean="0"/>
          </a:p>
          <a:p>
            <a:pPr marL="0" indent="0">
              <a:buFont typeface="Franklin Gothic Book" panose="020B0503020102020204" pitchFamily="34" charset="0"/>
              <a:buNone/>
            </a:pPr>
            <a:endParaRPr lang="tr-TR" sz="2400" dirty="0"/>
          </a:p>
        </p:txBody>
      </p:sp>
      <p:graphicFrame>
        <p:nvGraphicFramePr>
          <p:cNvPr id="5" name="Table 4"/>
          <p:cNvGraphicFramePr>
            <a:graphicFrameLocks noGrp="1"/>
          </p:cNvGraphicFramePr>
          <p:nvPr>
            <p:extLst>
              <p:ext uri="{D42A27DB-BD31-4B8C-83A1-F6EECF244321}">
                <p14:modId xmlns:p14="http://schemas.microsoft.com/office/powerpoint/2010/main" val="3151391689"/>
              </p:ext>
            </p:extLst>
          </p:nvPr>
        </p:nvGraphicFramePr>
        <p:xfrm>
          <a:off x="3167888" y="2748971"/>
          <a:ext cx="6135139" cy="2048315"/>
        </p:xfrm>
        <a:graphic>
          <a:graphicData uri="http://schemas.openxmlformats.org/drawingml/2006/table">
            <a:tbl>
              <a:tblPr firstRow="1" bandRow="1">
                <a:tableStyleId>{5940675A-B579-460E-94D1-54222C63F5DA}</a:tableStyleId>
              </a:tblPr>
              <a:tblGrid>
                <a:gridCol w="1465836">
                  <a:extLst>
                    <a:ext uri="{9D8B030D-6E8A-4147-A177-3AD203B41FA5}">
                      <a16:colId xmlns="" xmlns:a16="http://schemas.microsoft.com/office/drawing/2014/main" val="3911265720"/>
                    </a:ext>
                  </a:extLst>
                </a:gridCol>
                <a:gridCol w="3722959">
                  <a:extLst>
                    <a:ext uri="{9D8B030D-6E8A-4147-A177-3AD203B41FA5}">
                      <a16:colId xmlns="" xmlns:a16="http://schemas.microsoft.com/office/drawing/2014/main" val="2655752178"/>
                    </a:ext>
                  </a:extLst>
                </a:gridCol>
                <a:gridCol w="946344">
                  <a:extLst>
                    <a:ext uri="{9D8B030D-6E8A-4147-A177-3AD203B41FA5}">
                      <a16:colId xmlns="" xmlns:a16="http://schemas.microsoft.com/office/drawing/2014/main" val="3629936623"/>
                    </a:ext>
                  </a:extLst>
                </a:gridCol>
              </a:tblGrid>
              <a:tr h="409663">
                <a:tc>
                  <a:txBody>
                    <a:bodyPr/>
                    <a:lstStyle/>
                    <a:p>
                      <a:r>
                        <a:rPr lang="tr-TR" b="1" dirty="0" smtClean="0"/>
                        <a:t>İfade</a:t>
                      </a:r>
                      <a:endParaRPr lang="tr-TR" b="1" dirty="0"/>
                    </a:p>
                  </a:txBody>
                  <a:tcPr/>
                </a:tc>
                <a:tc>
                  <a:txBody>
                    <a:bodyPr/>
                    <a:lstStyle/>
                    <a:p>
                      <a:r>
                        <a:rPr lang="tr-TR" b="1" dirty="0" smtClean="0"/>
                        <a:t>Anlamı</a:t>
                      </a:r>
                      <a:endParaRPr lang="tr-TR" b="1" dirty="0"/>
                    </a:p>
                  </a:txBody>
                  <a:tcPr/>
                </a:tc>
                <a:tc>
                  <a:txBody>
                    <a:bodyPr/>
                    <a:lstStyle/>
                    <a:p>
                      <a:r>
                        <a:rPr lang="tr-TR" b="1" dirty="0" smtClean="0"/>
                        <a:t>Sonuç</a:t>
                      </a:r>
                      <a:endParaRPr lang="tr-TR" b="1" dirty="0"/>
                    </a:p>
                  </a:txBody>
                  <a:tcPr/>
                </a:tc>
                <a:extLst>
                  <a:ext uri="{0D108BD9-81ED-4DB2-BD59-A6C34878D82A}">
                    <a16:rowId xmlns="" xmlns:a16="http://schemas.microsoft.com/office/drawing/2014/main" val="3022038596"/>
                  </a:ext>
                </a:extLst>
              </a:tr>
              <a:tr h="409663">
                <a:tc>
                  <a:txBody>
                    <a:bodyPr/>
                    <a:lstStyle/>
                    <a:p>
                      <a:r>
                        <a:rPr lang="tr-TR" dirty="0" smtClean="0"/>
                        <a:t>a == b</a:t>
                      </a:r>
                      <a:endParaRPr lang="tr-TR" dirty="0"/>
                    </a:p>
                  </a:txBody>
                  <a:tcPr/>
                </a:tc>
                <a:tc>
                  <a:txBody>
                    <a:bodyPr/>
                    <a:lstStyle/>
                    <a:p>
                      <a:r>
                        <a:rPr lang="tr-TR" baseline="0" dirty="0" smtClean="0"/>
                        <a:t>a eşittir b</a:t>
                      </a:r>
                      <a:endParaRPr lang="tr-TR" dirty="0"/>
                    </a:p>
                  </a:txBody>
                  <a:tcPr/>
                </a:tc>
                <a:tc>
                  <a:txBody>
                    <a:bodyPr/>
                    <a:lstStyle/>
                    <a:p>
                      <a:r>
                        <a:rPr lang="tr-TR" dirty="0" smtClean="0"/>
                        <a:t>FALSE</a:t>
                      </a:r>
                      <a:endParaRPr lang="tr-TR" dirty="0"/>
                    </a:p>
                  </a:txBody>
                  <a:tcPr/>
                </a:tc>
                <a:extLst>
                  <a:ext uri="{0D108BD9-81ED-4DB2-BD59-A6C34878D82A}">
                    <a16:rowId xmlns="" xmlns:a16="http://schemas.microsoft.com/office/drawing/2014/main" val="2601465573"/>
                  </a:ext>
                </a:extLst>
              </a:tr>
              <a:tr h="409663">
                <a:tc>
                  <a:txBody>
                    <a:bodyPr/>
                    <a:lstStyle/>
                    <a:p>
                      <a:r>
                        <a:rPr lang="tr-TR" dirty="0" smtClean="0"/>
                        <a:t>c &gt; b</a:t>
                      </a:r>
                      <a:endParaRPr lang="tr-TR" dirty="0"/>
                    </a:p>
                  </a:txBody>
                  <a:tcPr/>
                </a:tc>
                <a:tc>
                  <a:txBody>
                    <a:bodyPr/>
                    <a:lstStyle/>
                    <a:p>
                      <a:r>
                        <a:rPr lang="tr-TR" dirty="0" smtClean="0"/>
                        <a:t>c büyüktür b</a:t>
                      </a:r>
                      <a:endParaRPr lang="tr-TR" dirty="0"/>
                    </a:p>
                  </a:txBody>
                  <a:tcPr/>
                </a:tc>
                <a:tc>
                  <a:txBody>
                    <a:bodyPr/>
                    <a:lstStyle/>
                    <a:p>
                      <a:r>
                        <a:rPr lang="tr-TR" dirty="0" smtClean="0"/>
                        <a:t>TRUE</a:t>
                      </a:r>
                      <a:endParaRPr lang="tr-TR" dirty="0"/>
                    </a:p>
                  </a:txBody>
                  <a:tcPr/>
                </a:tc>
                <a:extLst>
                  <a:ext uri="{0D108BD9-81ED-4DB2-BD59-A6C34878D82A}">
                    <a16:rowId xmlns="" xmlns:a16="http://schemas.microsoft.com/office/drawing/2014/main" val="940250593"/>
                  </a:ext>
                </a:extLst>
              </a:tr>
              <a:tr h="409663">
                <a:tc>
                  <a:txBody>
                    <a:bodyPr/>
                    <a:lstStyle/>
                    <a:p>
                      <a:r>
                        <a:rPr lang="tr-TR" dirty="0" smtClean="0"/>
                        <a:t>(b + c) == a</a:t>
                      </a:r>
                      <a:endParaRPr lang="tr-TR" dirty="0"/>
                    </a:p>
                  </a:txBody>
                  <a:tcPr/>
                </a:tc>
                <a:tc>
                  <a:txBody>
                    <a:bodyPr/>
                    <a:lstStyle/>
                    <a:p>
                      <a:r>
                        <a:rPr lang="tr-TR" dirty="0" smtClean="0"/>
                        <a:t>b ve c’nin toplamı eşittir a</a:t>
                      </a:r>
                      <a:endParaRPr lang="tr-TR" dirty="0"/>
                    </a:p>
                  </a:txBody>
                  <a:tcPr/>
                </a:tc>
                <a:tc>
                  <a:txBody>
                    <a:bodyPr/>
                    <a:lstStyle/>
                    <a:p>
                      <a:r>
                        <a:rPr lang="tr-TR" dirty="0" smtClean="0"/>
                        <a:t>TRUE</a:t>
                      </a:r>
                      <a:endParaRPr lang="tr-TR" dirty="0"/>
                    </a:p>
                  </a:txBody>
                  <a:tcPr/>
                </a:tc>
                <a:extLst>
                  <a:ext uri="{0D108BD9-81ED-4DB2-BD59-A6C34878D82A}">
                    <a16:rowId xmlns="" xmlns:a16="http://schemas.microsoft.com/office/drawing/2014/main" val="1749887431"/>
                  </a:ext>
                </a:extLst>
              </a:tr>
              <a:tr h="409663">
                <a:tc>
                  <a:txBody>
                    <a:bodyPr/>
                    <a:lstStyle/>
                    <a:p>
                      <a:r>
                        <a:rPr lang="tr-TR" dirty="0" smtClean="0"/>
                        <a:t>c != b</a:t>
                      </a:r>
                      <a:endParaRPr lang="tr-TR" dirty="0"/>
                    </a:p>
                  </a:txBody>
                  <a:tcPr/>
                </a:tc>
                <a:tc>
                  <a:txBody>
                    <a:bodyPr/>
                    <a:lstStyle/>
                    <a:p>
                      <a:r>
                        <a:rPr lang="tr-TR" dirty="0" smtClean="0"/>
                        <a:t>c eşit değildir a</a:t>
                      </a:r>
                      <a:endParaRPr lang="tr-TR" dirty="0"/>
                    </a:p>
                  </a:txBody>
                  <a:tcPr/>
                </a:tc>
                <a:tc>
                  <a:txBody>
                    <a:bodyPr/>
                    <a:lstStyle/>
                    <a:p>
                      <a:r>
                        <a:rPr lang="tr-TR" dirty="0" smtClean="0"/>
                        <a:t>TRUE</a:t>
                      </a:r>
                      <a:endParaRPr lang="tr-TR" dirty="0"/>
                    </a:p>
                  </a:txBody>
                  <a:tcPr/>
                </a:tc>
                <a:extLst>
                  <a:ext uri="{0D108BD9-81ED-4DB2-BD59-A6C34878D82A}">
                    <a16:rowId xmlns="" xmlns:a16="http://schemas.microsoft.com/office/drawing/2014/main" val="1838465517"/>
                  </a:ext>
                </a:extLst>
              </a:tr>
            </a:tbl>
          </a:graphicData>
        </a:graphic>
      </p:graphicFrame>
    </p:spTree>
    <p:extLst>
      <p:ext uri="{BB962C8B-B14F-4D97-AF65-F5344CB8AC3E}">
        <p14:creationId xmlns:p14="http://schemas.microsoft.com/office/powerpoint/2010/main" val="1830028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371600" y="128016"/>
            <a:ext cx="9601200" cy="5739384"/>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tr-TR" sz="2400" dirty="0"/>
              <a:t>Mantık kapılarının doğruluk </a:t>
            </a:r>
            <a:r>
              <a:rPr lang="tr-TR" sz="2400" dirty="0" smtClean="0"/>
              <a:t>tablosu</a:t>
            </a:r>
          </a:p>
          <a:p>
            <a:pPr lvl="1"/>
            <a:r>
              <a:rPr lang="tr-TR" sz="2400" dirty="0" smtClean="0"/>
              <a:t>AND (VE) Operatörü</a:t>
            </a:r>
          </a:p>
          <a:p>
            <a:pPr lvl="2"/>
            <a:r>
              <a:rPr lang="tr-TR" sz="2000" dirty="0" smtClean="0"/>
              <a:t>AND (VE) işlemine sokulan ifadelerden hepsinin TRUE (doğru) olması durumunda sonuç TRUE olur. Bunun dışındaki bütün durumlarda sonuç FALSE olur.</a:t>
            </a:r>
          </a:p>
          <a:p>
            <a:pPr lvl="2"/>
            <a:endParaRPr lang="tr-TR" sz="2000" dirty="0"/>
          </a:p>
          <a:p>
            <a:pPr lvl="2"/>
            <a:endParaRPr lang="tr-TR" sz="2000" dirty="0" smtClean="0"/>
          </a:p>
          <a:p>
            <a:pPr lvl="2"/>
            <a:endParaRPr lang="tr-TR" sz="2000" dirty="0"/>
          </a:p>
          <a:p>
            <a:pPr lvl="2"/>
            <a:endParaRPr lang="tr-TR" sz="2000" dirty="0" smtClean="0"/>
          </a:p>
          <a:p>
            <a:pPr lvl="2"/>
            <a:endParaRPr lang="tr-TR" sz="2000" dirty="0"/>
          </a:p>
          <a:p>
            <a:pPr lvl="2"/>
            <a:endParaRPr lang="tr-TR" sz="2000" dirty="0" smtClean="0"/>
          </a:p>
          <a:p>
            <a:pPr lvl="2"/>
            <a:endParaRPr lang="tr-TR" sz="2000" dirty="0" smtClean="0"/>
          </a:p>
          <a:p>
            <a:pPr marL="987552" lvl="2" indent="0">
              <a:buNone/>
            </a:pPr>
            <a:endParaRPr lang="tr-TR" sz="2000" dirty="0" smtClean="0"/>
          </a:p>
          <a:p>
            <a:pPr marL="0" indent="0">
              <a:buFont typeface="Franklin Gothic Book" panose="020B0503020102020204" pitchFamily="34" charset="0"/>
              <a:buNone/>
            </a:pPr>
            <a:endParaRPr lang="tr-TR" sz="2400" dirty="0"/>
          </a:p>
        </p:txBody>
      </p:sp>
      <p:graphicFrame>
        <p:nvGraphicFramePr>
          <p:cNvPr id="3" name="Table 2"/>
          <p:cNvGraphicFramePr>
            <a:graphicFrameLocks noGrp="1"/>
          </p:cNvGraphicFramePr>
          <p:nvPr>
            <p:extLst>
              <p:ext uri="{D42A27DB-BD31-4B8C-83A1-F6EECF244321}">
                <p14:modId xmlns:p14="http://schemas.microsoft.com/office/powerpoint/2010/main" val="2116578848"/>
              </p:ext>
            </p:extLst>
          </p:nvPr>
        </p:nvGraphicFramePr>
        <p:xfrm>
          <a:off x="2690546" y="2438398"/>
          <a:ext cx="6745002" cy="2252870"/>
        </p:xfrm>
        <a:graphic>
          <a:graphicData uri="http://schemas.openxmlformats.org/drawingml/2006/table">
            <a:tbl>
              <a:tblPr firstRow="1" bandRow="1">
                <a:tableStyleId>{5940675A-B579-460E-94D1-54222C63F5DA}</a:tableStyleId>
              </a:tblPr>
              <a:tblGrid>
                <a:gridCol w="2248334">
                  <a:extLst>
                    <a:ext uri="{9D8B030D-6E8A-4147-A177-3AD203B41FA5}">
                      <a16:colId xmlns="" xmlns:a16="http://schemas.microsoft.com/office/drawing/2014/main" val="1254036575"/>
                    </a:ext>
                  </a:extLst>
                </a:gridCol>
                <a:gridCol w="2248334">
                  <a:extLst>
                    <a:ext uri="{9D8B030D-6E8A-4147-A177-3AD203B41FA5}">
                      <a16:colId xmlns="" xmlns:a16="http://schemas.microsoft.com/office/drawing/2014/main" val="3379240585"/>
                    </a:ext>
                  </a:extLst>
                </a:gridCol>
                <a:gridCol w="2248334">
                  <a:extLst>
                    <a:ext uri="{9D8B030D-6E8A-4147-A177-3AD203B41FA5}">
                      <a16:colId xmlns="" xmlns:a16="http://schemas.microsoft.com/office/drawing/2014/main" val="3405072223"/>
                    </a:ext>
                  </a:extLst>
                </a:gridCol>
              </a:tblGrid>
              <a:tr h="450574">
                <a:tc>
                  <a:txBody>
                    <a:bodyPr/>
                    <a:lstStyle/>
                    <a:p>
                      <a:r>
                        <a:rPr lang="tr-TR" dirty="0" smtClean="0"/>
                        <a:t>İfade-1</a:t>
                      </a:r>
                      <a:endParaRPr lang="tr-TR" dirty="0"/>
                    </a:p>
                  </a:txBody>
                  <a:tcPr/>
                </a:tc>
                <a:tc>
                  <a:txBody>
                    <a:bodyPr/>
                    <a:lstStyle/>
                    <a:p>
                      <a:r>
                        <a:rPr lang="tr-TR" dirty="0" smtClean="0"/>
                        <a:t>İfade-2</a:t>
                      </a:r>
                      <a:endParaRPr lang="tr-TR" dirty="0"/>
                    </a:p>
                  </a:txBody>
                  <a:tcPr/>
                </a:tc>
                <a:tc>
                  <a:txBody>
                    <a:bodyPr/>
                    <a:lstStyle/>
                    <a:p>
                      <a:r>
                        <a:rPr lang="tr-TR" dirty="0" smtClean="0"/>
                        <a:t>İfade-1 &amp;&amp; İfade-2</a:t>
                      </a:r>
                      <a:endParaRPr lang="tr-TR" dirty="0"/>
                    </a:p>
                  </a:txBody>
                  <a:tcPr/>
                </a:tc>
                <a:extLst>
                  <a:ext uri="{0D108BD9-81ED-4DB2-BD59-A6C34878D82A}">
                    <a16:rowId xmlns="" xmlns:a16="http://schemas.microsoft.com/office/drawing/2014/main" val="1857149518"/>
                  </a:ext>
                </a:extLst>
              </a:tr>
              <a:tr h="450574">
                <a:tc>
                  <a:txBody>
                    <a:bodyPr/>
                    <a:lstStyle/>
                    <a:p>
                      <a:r>
                        <a:rPr lang="tr-TR" dirty="0" smtClean="0"/>
                        <a:t>TRUE</a:t>
                      </a:r>
                      <a:endParaRPr lang="tr-TR" dirty="0"/>
                    </a:p>
                  </a:txBody>
                  <a:tcPr/>
                </a:tc>
                <a:tc>
                  <a:txBody>
                    <a:bodyPr/>
                    <a:lstStyle/>
                    <a:p>
                      <a:r>
                        <a:rPr lang="tr-TR" dirty="0" smtClean="0"/>
                        <a:t>TRUE</a:t>
                      </a:r>
                      <a:endParaRPr lang="tr-TR" dirty="0"/>
                    </a:p>
                  </a:txBody>
                  <a:tcPr/>
                </a:tc>
                <a:tc>
                  <a:txBody>
                    <a:bodyPr/>
                    <a:lstStyle/>
                    <a:p>
                      <a:r>
                        <a:rPr lang="tr-TR" dirty="0" smtClean="0"/>
                        <a:t>TRUE</a:t>
                      </a:r>
                      <a:endParaRPr lang="tr-TR" dirty="0"/>
                    </a:p>
                  </a:txBody>
                  <a:tcPr/>
                </a:tc>
                <a:extLst>
                  <a:ext uri="{0D108BD9-81ED-4DB2-BD59-A6C34878D82A}">
                    <a16:rowId xmlns="" xmlns:a16="http://schemas.microsoft.com/office/drawing/2014/main" val="3771552333"/>
                  </a:ext>
                </a:extLst>
              </a:tr>
              <a:tr h="450574">
                <a:tc>
                  <a:txBody>
                    <a:bodyPr/>
                    <a:lstStyle/>
                    <a:p>
                      <a:r>
                        <a:rPr lang="tr-TR" dirty="0" smtClean="0"/>
                        <a:t>TRUE</a:t>
                      </a:r>
                      <a:endParaRPr lang="tr-TR" dirty="0"/>
                    </a:p>
                  </a:txBody>
                  <a:tcPr/>
                </a:tc>
                <a:tc>
                  <a:txBody>
                    <a:bodyPr/>
                    <a:lstStyle/>
                    <a:p>
                      <a:r>
                        <a:rPr lang="tr-TR" dirty="0" smtClean="0"/>
                        <a:t>FALSE</a:t>
                      </a:r>
                      <a:endParaRPr lang="tr-TR" dirty="0"/>
                    </a:p>
                  </a:txBody>
                  <a:tcPr/>
                </a:tc>
                <a:tc>
                  <a:txBody>
                    <a:bodyPr/>
                    <a:lstStyle/>
                    <a:p>
                      <a:r>
                        <a:rPr lang="tr-TR" dirty="0" smtClean="0"/>
                        <a:t>FALSE</a:t>
                      </a:r>
                      <a:endParaRPr lang="tr-TR" dirty="0"/>
                    </a:p>
                  </a:txBody>
                  <a:tcPr/>
                </a:tc>
                <a:extLst>
                  <a:ext uri="{0D108BD9-81ED-4DB2-BD59-A6C34878D82A}">
                    <a16:rowId xmlns="" xmlns:a16="http://schemas.microsoft.com/office/drawing/2014/main" val="1680269061"/>
                  </a:ext>
                </a:extLst>
              </a:tr>
              <a:tr h="450574">
                <a:tc>
                  <a:txBody>
                    <a:bodyPr/>
                    <a:lstStyle/>
                    <a:p>
                      <a:r>
                        <a:rPr lang="tr-TR" dirty="0" smtClean="0"/>
                        <a:t>FALSE</a:t>
                      </a:r>
                      <a:endParaRPr lang="tr-TR" dirty="0"/>
                    </a:p>
                  </a:txBody>
                  <a:tcPr/>
                </a:tc>
                <a:tc>
                  <a:txBody>
                    <a:bodyPr/>
                    <a:lstStyle/>
                    <a:p>
                      <a:r>
                        <a:rPr lang="tr-TR" dirty="0" smtClean="0"/>
                        <a:t>TRUE</a:t>
                      </a:r>
                      <a:endParaRPr lang="tr-TR" dirty="0"/>
                    </a:p>
                  </a:txBody>
                  <a:tcPr/>
                </a:tc>
                <a:tc>
                  <a:txBody>
                    <a:bodyPr/>
                    <a:lstStyle/>
                    <a:p>
                      <a:r>
                        <a:rPr lang="tr-TR" dirty="0" smtClean="0"/>
                        <a:t>FALSE</a:t>
                      </a:r>
                      <a:endParaRPr lang="tr-TR" dirty="0"/>
                    </a:p>
                  </a:txBody>
                  <a:tcPr/>
                </a:tc>
                <a:extLst>
                  <a:ext uri="{0D108BD9-81ED-4DB2-BD59-A6C34878D82A}">
                    <a16:rowId xmlns="" xmlns:a16="http://schemas.microsoft.com/office/drawing/2014/main" val="3464566241"/>
                  </a:ext>
                </a:extLst>
              </a:tr>
              <a:tr h="450574">
                <a:tc>
                  <a:txBody>
                    <a:bodyPr/>
                    <a:lstStyle/>
                    <a:p>
                      <a:r>
                        <a:rPr lang="tr-TR" dirty="0" smtClean="0"/>
                        <a:t>FALSE</a:t>
                      </a:r>
                      <a:endParaRPr lang="tr-TR" dirty="0"/>
                    </a:p>
                  </a:txBody>
                  <a:tcPr/>
                </a:tc>
                <a:tc>
                  <a:txBody>
                    <a:bodyPr/>
                    <a:lstStyle/>
                    <a:p>
                      <a:r>
                        <a:rPr lang="tr-TR" dirty="0" smtClean="0"/>
                        <a:t>FALSE</a:t>
                      </a:r>
                      <a:endParaRPr lang="tr-TR" dirty="0"/>
                    </a:p>
                  </a:txBody>
                  <a:tcPr/>
                </a:tc>
                <a:tc>
                  <a:txBody>
                    <a:bodyPr/>
                    <a:lstStyle/>
                    <a:p>
                      <a:r>
                        <a:rPr lang="tr-TR" dirty="0" smtClean="0"/>
                        <a:t>FALSE</a:t>
                      </a:r>
                      <a:endParaRPr lang="tr-TR" dirty="0"/>
                    </a:p>
                  </a:txBody>
                  <a:tcPr/>
                </a:tc>
                <a:extLst>
                  <a:ext uri="{0D108BD9-81ED-4DB2-BD59-A6C34878D82A}">
                    <a16:rowId xmlns="" xmlns:a16="http://schemas.microsoft.com/office/drawing/2014/main" val="1262055138"/>
                  </a:ext>
                </a:extLst>
              </a:tr>
            </a:tbl>
          </a:graphicData>
        </a:graphic>
      </p:graphicFrame>
    </p:spTree>
    <p:extLst>
      <p:ext uri="{BB962C8B-B14F-4D97-AF65-F5344CB8AC3E}">
        <p14:creationId xmlns:p14="http://schemas.microsoft.com/office/powerpoint/2010/main" val="2919279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371600" y="371060"/>
            <a:ext cx="9601200" cy="5496339"/>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lvl="1"/>
            <a:r>
              <a:rPr lang="tr-TR" sz="2800" dirty="0" smtClean="0"/>
              <a:t>OR (VEYA) Operatörü</a:t>
            </a:r>
          </a:p>
          <a:p>
            <a:pPr lvl="2"/>
            <a:r>
              <a:rPr lang="tr-TR" sz="2400" dirty="0" smtClean="0"/>
              <a:t>OR (VEYA) işlemine sokulan ifadelerden en az birisi TRUE (doğru) ise, sonuç TRUE olur.</a:t>
            </a:r>
          </a:p>
          <a:p>
            <a:pPr marL="987552" lvl="2" indent="0">
              <a:buNone/>
            </a:pPr>
            <a:endParaRPr lang="tr-TR" sz="2400" dirty="0"/>
          </a:p>
          <a:p>
            <a:pPr lvl="2"/>
            <a:endParaRPr lang="tr-TR" sz="2400" dirty="0" smtClean="0"/>
          </a:p>
          <a:p>
            <a:pPr lvl="2"/>
            <a:endParaRPr lang="tr-TR" sz="2400" dirty="0"/>
          </a:p>
          <a:p>
            <a:pPr lvl="2"/>
            <a:endParaRPr lang="tr-TR" sz="2400" dirty="0" smtClean="0"/>
          </a:p>
          <a:p>
            <a:pPr lvl="2"/>
            <a:endParaRPr lang="tr-TR" sz="2400" dirty="0"/>
          </a:p>
          <a:p>
            <a:pPr lvl="2"/>
            <a:endParaRPr lang="tr-TR" sz="2400" dirty="0" smtClean="0"/>
          </a:p>
          <a:p>
            <a:pPr lvl="2"/>
            <a:endParaRPr lang="tr-TR" sz="2400" dirty="0" smtClean="0"/>
          </a:p>
          <a:p>
            <a:pPr marL="987552" lvl="2" indent="0">
              <a:buNone/>
            </a:pPr>
            <a:endParaRPr lang="tr-TR" sz="2400" dirty="0" smtClean="0"/>
          </a:p>
          <a:p>
            <a:pPr marL="0" indent="0">
              <a:buFont typeface="Franklin Gothic Book" panose="020B0503020102020204" pitchFamily="34" charset="0"/>
              <a:buNone/>
            </a:pPr>
            <a:endParaRPr lang="tr-TR" sz="2800" dirty="0"/>
          </a:p>
        </p:txBody>
      </p:sp>
      <p:graphicFrame>
        <p:nvGraphicFramePr>
          <p:cNvPr id="3" name="Table 2"/>
          <p:cNvGraphicFramePr>
            <a:graphicFrameLocks noGrp="1"/>
          </p:cNvGraphicFramePr>
          <p:nvPr>
            <p:extLst>
              <p:ext uri="{D42A27DB-BD31-4B8C-83A1-F6EECF244321}">
                <p14:modId xmlns:p14="http://schemas.microsoft.com/office/powerpoint/2010/main" val="1973295785"/>
              </p:ext>
            </p:extLst>
          </p:nvPr>
        </p:nvGraphicFramePr>
        <p:xfrm>
          <a:off x="2549475" y="1795742"/>
          <a:ext cx="7245450" cy="1828800"/>
        </p:xfrm>
        <a:graphic>
          <a:graphicData uri="http://schemas.openxmlformats.org/drawingml/2006/table">
            <a:tbl>
              <a:tblPr firstRow="1" bandRow="1">
                <a:tableStyleId>{5940675A-B579-460E-94D1-54222C63F5DA}</a:tableStyleId>
              </a:tblPr>
              <a:tblGrid>
                <a:gridCol w="2415150">
                  <a:extLst>
                    <a:ext uri="{9D8B030D-6E8A-4147-A177-3AD203B41FA5}">
                      <a16:colId xmlns="" xmlns:a16="http://schemas.microsoft.com/office/drawing/2014/main" val="587719732"/>
                    </a:ext>
                  </a:extLst>
                </a:gridCol>
                <a:gridCol w="2415150">
                  <a:extLst>
                    <a:ext uri="{9D8B030D-6E8A-4147-A177-3AD203B41FA5}">
                      <a16:colId xmlns="" xmlns:a16="http://schemas.microsoft.com/office/drawing/2014/main" val="36704149"/>
                    </a:ext>
                  </a:extLst>
                </a:gridCol>
                <a:gridCol w="2415150">
                  <a:extLst>
                    <a:ext uri="{9D8B030D-6E8A-4147-A177-3AD203B41FA5}">
                      <a16:colId xmlns="" xmlns:a16="http://schemas.microsoft.com/office/drawing/2014/main" val="879166511"/>
                    </a:ext>
                  </a:extLst>
                </a:gridCol>
              </a:tblGrid>
              <a:tr h="343217">
                <a:tc>
                  <a:txBody>
                    <a:bodyPr/>
                    <a:lstStyle/>
                    <a:p>
                      <a:r>
                        <a:rPr lang="tr-TR" dirty="0" smtClean="0"/>
                        <a:t>İfade-1</a:t>
                      </a:r>
                      <a:endParaRPr lang="tr-TR" dirty="0"/>
                    </a:p>
                  </a:txBody>
                  <a:tcPr/>
                </a:tc>
                <a:tc>
                  <a:txBody>
                    <a:bodyPr/>
                    <a:lstStyle/>
                    <a:p>
                      <a:r>
                        <a:rPr lang="tr-TR" dirty="0" smtClean="0"/>
                        <a:t>İfade-2</a:t>
                      </a:r>
                      <a:endParaRPr lang="tr-TR" dirty="0"/>
                    </a:p>
                  </a:txBody>
                  <a:tcPr/>
                </a:tc>
                <a:tc>
                  <a:txBody>
                    <a:bodyPr/>
                    <a:lstStyle/>
                    <a:p>
                      <a:r>
                        <a:rPr lang="tr-TR" dirty="0" smtClean="0"/>
                        <a:t>İfade-1</a:t>
                      </a:r>
                      <a:r>
                        <a:rPr lang="tr-TR" baseline="0" dirty="0" smtClean="0"/>
                        <a:t> || İfade-2</a:t>
                      </a:r>
                      <a:endParaRPr lang="tr-TR" dirty="0"/>
                    </a:p>
                  </a:txBody>
                  <a:tcPr/>
                </a:tc>
                <a:extLst>
                  <a:ext uri="{0D108BD9-81ED-4DB2-BD59-A6C34878D82A}">
                    <a16:rowId xmlns="" xmlns:a16="http://schemas.microsoft.com/office/drawing/2014/main" val="221508425"/>
                  </a:ext>
                </a:extLst>
              </a:tr>
              <a:tr h="343217">
                <a:tc>
                  <a:txBody>
                    <a:bodyPr/>
                    <a:lstStyle/>
                    <a:p>
                      <a:r>
                        <a:rPr lang="tr-TR" dirty="0" smtClean="0"/>
                        <a:t>TRUE</a:t>
                      </a:r>
                      <a:endParaRPr lang="tr-TR" dirty="0"/>
                    </a:p>
                  </a:txBody>
                  <a:tcPr/>
                </a:tc>
                <a:tc>
                  <a:txBody>
                    <a:bodyPr/>
                    <a:lstStyle/>
                    <a:p>
                      <a:r>
                        <a:rPr lang="tr-TR" dirty="0" smtClean="0"/>
                        <a:t>TRUE</a:t>
                      </a:r>
                      <a:endParaRPr lang="tr-TR" dirty="0"/>
                    </a:p>
                  </a:txBody>
                  <a:tcPr/>
                </a:tc>
                <a:tc>
                  <a:txBody>
                    <a:bodyPr/>
                    <a:lstStyle/>
                    <a:p>
                      <a:r>
                        <a:rPr lang="tr-TR" dirty="0" smtClean="0"/>
                        <a:t>TRUE</a:t>
                      </a:r>
                      <a:endParaRPr lang="tr-TR" dirty="0"/>
                    </a:p>
                  </a:txBody>
                  <a:tcPr/>
                </a:tc>
                <a:extLst>
                  <a:ext uri="{0D108BD9-81ED-4DB2-BD59-A6C34878D82A}">
                    <a16:rowId xmlns="" xmlns:a16="http://schemas.microsoft.com/office/drawing/2014/main" val="2036251890"/>
                  </a:ext>
                </a:extLst>
              </a:tr>
              <a:tr h="343217">
                <a:tc>
                  <a:txBody>
                    <a:bodyPr/>
                    <a:lstStyle/>
                    <a:p>
                      <a:r>
                        <a:rPr lang="tr-TR" dirty="0" smtClean="0"/>
                        <a:t>TRUE</a:t>
                      </a:r>
                      <a:endParaRPr lang="tr-TR" dirty="0"/>
                    </a:p>
                  </a:txBody>
                  <a:tcPr/>
                </a:tc>
                <a:tc>
                  <a:txBody>
                    <a:bodyPr/>
                    <a:lstStyle/>
                    <a:p>
                      <a:r>
                        <a:rPr lang="tr-TR" dirty="0" smtClean="0"/>
                        <a:t>FALSE</a:t>
                      </a:r>
                      <a:endParaRPr lang="tr-TR" dirty="0"/>
                    </a:p>
                  </a:txBody>
                  <a:tcPr/>
                </a:tc>
                <a:tc>
                  <a:txBody>
                    <a:bodyPr/>
                    <a:lstStyle/>
                    <a:p>
                      <a:r>
                        <a:rPr lang="tr-TR" dirty="0" smtClean="0"/>
                        <a:t>TRUE</a:t>
                      </a:r>
                      <a:endParaRPr lang="tr-TR" dirty="0"/>
                    </a:p>
                  </a:txBody>
                  <a:tcPr/>
                </a:tc>
                <a:extLst>
                  <a:ext uri="{0D108BD9-81ED-4DB2-BD59-A6C34878D82A}">
                    <a16:rowId xmlns="" xmlns:a16="http://schemas.microsoft.com/office/drawing/2014/main" val="759620472"/>
                  </a:ext>
                </a:extLst>
              </a:tr>
              <a:tr h="343217">
                <a:tc>
                  <a:txBody>
                    <a:bodyPr/>
                    <a:lstStyle/>
                    <a:p>
                      <a:r>
                        <a:rPr lang="tr-TR" dirty="0" smtClean="0"/>
                        <a:t>TRUE</a:t>
                      </a:r>
                      <a:endParaRPr lang="tr-TR" dirty="0"/>
                    </a:p>
                  </a:txBody>
                  <a:tcPr/>
                </a:tc>
                <a:tc>
                  <a:txBody>
                    <a:bodyPr/>
                    <a:lstStyle/>
                    <a:p>
                      <a:r>
                        <a:rPr lang="tr-TR" dirty="0" smtClean="0"/>
                        <a:t>FALSE</a:t>
                      </a:r>
                      <a:endParaRPr lang="tr-TR" dirty="0"/>
                    </a:p>
                  </a:txBody>
                  <a:tcPr/>
                </a:tc>
                <a:tc>
                  <a:txBody>
                    <a:bodyPr/>
                    <a:lstStyle/>
                    <a:p>
                      <a:r>
                        <a:rPr lang="tr-TR" dirty="0" smtClean="0"/>
                        <a:t>TRUE</a:t>
                      </a:r>
                      <a:endParaRPr lang="tr-TR" dirty="0"/>
                    </a:p>
                  </a:txBody>
                  <a:tcPr/>
                </a:tc>
                <a:extLst>
                  <a:ext uri="{0D108BD9-81ED-4DB2-BD59-A6C34878D82A}">
                    <a16:rowId xmlns="" xmlns:a16="http://schemas.microsoft.com/office/drawing/2014/main" val="1934699457"/>
                  </a:ext>
                </a:extLst>
              </a:tr>
              <a:tr h="343217">
                <a:tc>
                  <a:txBody>
                    <a:bodyPr/>
                    <a:lstStyle/>
                    <a:p>
                      <a:r>
                        <a:rPr lang="tr-TR" dirty="0" smtClean="0"/>
                        <a:t>FALSE</a:t>
                      </a:r>
                      <a:endParaRPr lang="tr-TR" dirty="0"/>
                    </a:p>
                  </a:txBody>
                  <a:tcPr/>
                </a:tc>
                <a:tc>
                  <a:txBody>
                    <a:bodyPr/>
                    <a:lstStyle/>
                    <a:p>
                      <a:r>
                        <a:rPr lang="tr-TR" dirty="0" smtClean="0"/>
                        <a:t>FALSE</a:t>
                      </a:r>
                      <a:endParaRPr lang="tr-TR" dirty="0"/>
                    </a:p>
                  </a:txBody>
                  <a:tcPr/>
                </a:tc>
                <a:tc>
                  <a:txBody>
                    <a:bodyPr/>
                    <a:lstStyle/>
                    <a:p>
                      <a:r>
                        <a:rPr lang="tr-TR" dirty="0" smtClean="0"/>
                        <a:t>FALSE</a:t>
                      </a:r>
                      <a:endParaRPr lang="tr-TR" dirty="0"/>
                    </a:p>
                  </a:txBody>
                  <a:tcPr/>
                </a:tc>
                <a:extLst>
                  <a:ext uri="{0D108BD9-81ED-4DB2-BD59-A6C34878D82A}">
                    <a16:rowId xmlns="" xmlns:a16="http://schemas.microsoft.com/office/drawing/2014/main" val="642060416"/>
                  </a:ext>
                </a:extLst>
              </a:tr>
            </a:tbl>
          </a:graphicData>
        </a:graphic>
      </p:graphicFrame>
    </p:spTree>
    <p:extLst>
      <p:ext uri="{BB962C8B-B14F-4D97-AF65-F5344CB8AC3E}">
        <p14:creationId xmlns:p14="http://schemas.microsoft.com/office/powerpoint/2010/main" val="3108637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371600" y="128016"/>
            <a:ext cx="9601200" cy="5739384"/>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pPr lvl="1"/>
            <a:endParaRPr lang="tr-TR" sz="2800" dirty="0" smtClean="0"/>
          </a:p>
          <a:p>
            <a:pPr lvl="1"/>
            <a:r>
              <a:rPr lang="tr-TR" sz="2800" dirty="0" smtClean="0"/>
              <a:t>NOT (DEĞİL) Operatörü</a:t>
            </a:r>
          </a:p>
          <a:p>
            <a:pPr lvl="2"/>
            <a:r>
              <a:rPr lang="tr-TR" sz="2400" dirty="0" smtClean="0"/>
              <a:t>NOT (Değil) operatörüyle birlikte kullanılan ifadenin sonucu kendisinin tersi olur.</a:t>
            </a:r>
          </a:p>
          <a:p>
            <a:pPr marL="987552" lvl="2" indent="0">
              <a:buNone/>
            </a:pPr>
            <a:endParaRPr lang="tr-TR" sz="2400" dirty="0" smtClean="0"/>
          </a:p>
          <a:p>
            <a:pPr marL="987552" lvl="2" indent="0">
              <a:buNone/>
            </a:pPr>
            <a:endParaRPr lang="tr-TR" sz="2400" dirty="0"/>
          </a:p>
          <a:p>
            <a:pPr lvl="2"/>
            <a:endParaRPr lang="tr-TR" sz="2400" dirty="0" smtClean="0"/>
          </a:p>
          <a:p>
            <a:pPr lvl="2"/>
            <a:endParaRPr lang="tr-TR" sz="2400" dirty="0"/>
          </a:p>
          <a:p>
            <a:pPr lvl="2"/>
            <a:endParaRPr lang="tr-TR" sz="2400" dirty="0" smtClean="0"/>
          </a:p>
          <a:p>
            <a:pPr lvl="2"/>
            <a:endParaRPr lang="tr-TR" sz="2400" dirty="0"/>
          </a:p>
          <a:p>
            <a:pPr lvl="2"/>
            <a:endParaRPr lang="tr-TR" sz="2400" dirty="0" smtClean="0"/>
          </a:p>
          <a:p>
            <a:pPr lvl="2"/>
            <a:endParaRPr lang="tr-TR" sz="2400" dirty="0" smtClean="0"/>
          </a:p>
          <a:p>
            <a:pPr marL="987552" lvl="2" indent="0">
              <a:buNone/>
            </a:pPr>
            <a:endParaRPr lang="tr-TR" sz="2400" dirty="0" smtClean="0"/>
          </a:p>
          <a:p>
            <a:pPr marL="0" indent="0">
              <a:buFont typeface="Franklin Gothic Book" panose="020B0503020102020204" pitchFamily="34" charset="0"/>
              <a:buNone/>
            </a:pPr>
            <a:endParaRPr lang="tr-TR" sz="2800" dirty="0"/>
          </a:p>
        </p:txBody>
      </p:sp>
      <p:graphicFrame>
        <p:nvGraphicFramePr>
          <p:cNvPr id="3" name="Table 2"/>
          <p:cNvGraphicFramePr>
            <a:graphicFrameLocks noGrp="1"/>
          </p:cNvGraphicFramePr>
          <p:nvPr>
            <p:extLst>
              <p:ext uri="{D42A27DB-BD31-4B8C-83A1-F6EECF244321}">
                <p14:modId xmlns:p14="http://schemas.microsoft.com/office/powerpoint/2010/main" val="3748797799"/>
              </p:ext>
            </p:extLst>
          </p:nvPr>
        </p:nvGraphicFramePr>
        <p:xfrm>
          <a:off x="3975652" y="2612474"/>
          <a:ext cx="6260548" cy="1097280"/>
        </p:xfrm>
        <a:graphic>
          <a:graphicData uri="http://schemas.openxmlformats.org/drawingml/2006/table">
            <a:tbl>
              <a:tblPr firstRow="1" bandRow="1">
                <a:tableStyleId>{5940675A-B579-460E-94D1-54222C63F5DA}</a:tableStyleId>
              </a:tblPr>
              <a:tblGrid>
                <a:gridCol w="3130274">
                  <a:extLst>
                    <a:ext uri="{9D8B030D-6E8A-4147-A177-3AD203B41FA5}">
                      <a16:colId xmlns="" xmlns:a16="http://schemas.microsoft.com/office/drawing/2014/main" val="2772042935"/>
                    </a:ext>
                  </a:extLst>
                </a:gridCol>
                <a:gridCol w="3130274">
                  <a:extLst>
                    <a:ext uri="{9D8B030D-6E8A-4147-A177-3AD203B41FA5}">
                      <a16:colId xmlns="" xmlns:a16="http://schemas.microsoft.com/office/drawing/2014/main" val="860781798"/>
                    </a:ext>
                  </a:extLst>
                </a:gridCol>
              </a:tblGrid>
              <a:tr h="361628">
                <a:tc>
                  <a:txBody>
                    <a:bodyPr/>
                    <a:lstStyle/>
                    <a:p>
                      <a:r>
                        <a:rPr lang="tr-TR" dirty="0" smtClean="0"/>
                        <a:t>İfade</a:t>
                      </a:r>
                      <a:endParaRPr lang="tr-TR" dirty="0"/>
                    </a:p>
                  </a:txBody>
                  <a:tcPr/>
                </a:tc>
                <a:tc>
                  <a:txBody>
                    <a:bodyPr/>
                    <a:lstStyle/>
                    <a:p>
                      <a:r>
                        <a:rPr lang="tr-TR" dirty="0" smtClean="0"/>
                        <a:t>! (İfade)</a:t>
                      </a:r>
                      <a:endParaRPr lang="tr-TR" dirty="0"/>
                    </a:p>
                  </a:txBody>
                  <a:tcPr/>
                </a:tc>
                <a:extLst>
                  <a:ext uri="{0D108BD9-81ED-4DB2-BD59-A6C34878D82A}">
                    <a16:rowId xmlns="" xmlns:a16="http://schemas.microsoft.com/office/drawing/2014/main" val="2422326533"/>
                  </a:ext>
                </a:extLst>
              </a:tr>
              <a:tr h="361628">
                <a:tc>
                  <a:txBody>
                    <a:bodyPr/>
                    <a:lstStyle/>
                    <a:p>
                      <a:r>
                        <a:rPr lang="tr-TR" dirty="0" smtClean="0"/>
                        <a:t>TRUE</a:t>
                      </a:r>
                      <a:endParaRPr lang="tr-TR" dirty="0"/>
                    </a:p>
                  </a:txBody>
                  <a:tcPr/>
                </a:tc>
                <a:tc>
                  <a:txBody>
                    <a:bodyPr/>
                    <a:lstStyle/>
                    <a:p>
                      <a:r>
                        <a:rPr lang="tr-TR" dirty="0" smtClean="0"/>
                        <a:t>FALSE</a:t>
                      </a:r>
                      <a:endParaRPr lang="tr-TR" dirty="0"/>
                    </a:p>
                  </a:txBody>
                  <a:tcPr/>
                </a:tc>
                <a:extLst>
                  <a:ext uri="{0D108BD9-81ED-4DB2-BD59-A6C34878D82A}">
                    <a16:rowId xmlns="" xmlns:a16="http://schemas.microsoft.com/office/drawing/2014/main" val="3943645227"/>
                  </a:ext>
                </a:extLst>
              </a:tr>
              <a:tr h="361628">
                <a:tc>
                  <a:txBody>
                    <a:bodyPr/>
                    <a:lstStyle/>
                    <a:p>
                      <a:r>
                        <a:rPr lang="tr-TR" dirty="0" smtClean="0"/>
                        <a:t>FALSE</a:t>
                      </a:r>
                      <a:endParaRPr lang="tr-TR" dirty="0"/>
                    </a:p>
                  </a:txBody>
                  <a:tcPr/>
                </a:tc>
                <a:tc>
                  <a:txBody>
                    <a:bodyPr/>
                    <a:lstStyle/>
                    <a:p>
                      <a:r>
                        <a:rPr lang="tr-TR" dirty="0" smtClean="0"/>
                        <a:t>TRUE</a:t>
                      </a:r>
                      <a:endParaRPr lang="tr-TR" dirty="0"/>
                    </a:p>
                  </a:txBody>
                  <a:tcPr/>
                </a:tc>
                <a:extLst>
                  <a:ext uri="{0D108BD9-81ED-4DB2-BD59-A6C34878D82A}">
                    <a16:rowId xmlns="" xmlns:a16="http://schemas.microsoft.com/office/drawing/2014/main" val="2407538689"/>
                  </a:ext>
                </a:extLst>
              </a:tr>
            </a:tbl>
          </a:graphicData>
        </a:graphic>
      </p:graphicFrame>
    </p:spTree>
    <p:extLst>
      <p:ext uri="{BB962C8B-B14F-4D97-AF65-F5344CB8AC3E}">
        <p14:creationId xmlns:p14="http://schemas.microsoft.com/office/powerpoint/2010/main" val="34637172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371600" y="128016"/>
            <a:ext cx="9601200" cy="5739384"/>
          </a:xfrm>
          <a:prstGeom prst="rect">
            <a:avLst/>
          </a:prstGeom>
        </p:spPr>
        <p:txBody>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tr-TR" sz="2800" dirty="0" smtClean="0"/>
              <a:t>Örnek:</a:t>
            </a:r>
          </a:p>
          <a:p>
            <a:pPr lvl="1"/>
            <a:r>
              <a:rPr lang="tr-TR" sz="2800" dirty="0" smtClean="0"/>
              <a:t>a=10;</a:t>
            </a:r>
          </a:p>
          <a:p>
            <a:pPr lvl="1"/>
            <a:r>
              <a:rPr lang="tr-TR" sz="2800" dirty="0"/>
              <a:t>b</a:t>
            </a:r>
            <a:r>
              <a:rPr lang="tr-TR" sz="2800" dirty="0" smtClean="0"/>
              <a:t>=8;</a:t>
            </a:r>
          </a:p>
          <a:p>
            <a:pPr lvl="1"/>
            <a:r>
              <a:rPr lang="tr-TR" sz="2800" dirty="0" smtClean="0"/>
              <a:t>c=4; olduğunu kabul edelim:</a:t>
            </a:r>
          </a:p>
          <a:p>
            <a:pPr marL="987552" lvl="2" indent="0">
              <a:buNone/>
            </a:pPr>
            <a:r>
              <a:rPr lang="tr-TR" sz="2400" dirty="0" smtClean="0"/>
              <a:t>(!a==12) &amp;&amp; (b&gt;=c)</a:t>
            </a:r>
          </a:p>
          <a:p>
            <a:pPr marL="987552" lvl="2" indent="0">
              <a:buNone/>
            </a:pPr>
            <a:r>
              <a:rPr lang="tr-TR" sz="2400" dirty="0" smtClean="0"/>
              <a:t>Birinci ifadede a değişkeni 12’ye eşit olmadığından TRUE sonucunu döndürür. İkinci ifadede b değişkeni c’den büyük olduğu için TRUE döndürür.</a:t>
            </a:r>
          </a:p>
          <a:p>
            <a:pPr marL="987552" lvl="2" indent="0">
              <a:buNone/>
            </a:pPr>
            <a:r>
              <a:rPr lang="tr-TR" sz="2400" dirty="0" smtClean="0"/>
              <a:t>(TRUE) &amp;&amp; (TRUE) ifadesi AND operatörünün doğruluk tablosuna göre TRUE döndürür</a:t>
            </a:r>
          </a:p>
          <a:p>
            <a:pPr marL="987552" lvl="2" indent="0">
              <a:buNone/>
            </a:pPr>
            <a:r>
              <a:rPr lang="tr-TR" sz="2400" dirty="0" smtClean="0"/>
              <a:t>(!a==12) &amp;&amp; (b&gt;=c) </a:t>
            </a:r>
            <a:r>
              <a:rPr lang="tr-TR" sz="2400" smtClean="0">
                <a:sym typeface="Wingdings" panose="05000000000000000000" pitchFamily="2" charset="2"/>
              </a:rPr>
              <a:t> TRUE</a:t>
            </a:r>
            <a:endParaRPr lang="tr-TR" sz="2400" dirty="0" smtClean="0">
              <a:sym typeface="Wingdings" panose="05000000000000000000" pitchFamily="2" charset="2"/>
            </a:endParaRPr>
          </a:p>
          <a:p>
            <a:pPr marL="0" indent="0">
              <a:buFont typeface="Franklin Gothic Book" panose="020B0503020102020204" pitchFamily="34" charset="0"/>
              <a:buNone/>
            </a:pPr>
            <a:endParaRPr lang="tr-TR" sz="2800" dirty="0"/>
          </a:p>
        </p:txBody>
      </p:sp>
    </p:spTree>
    <p:extLst>
      <p:ext uri="{BB962C8B-B14F-4D97-AF65-F5344CB8AC3E}">
        <p14:creationId xmlns:p14="http://schemas.microsoft.com/office/powerpoint/2010/main" val="3210202352"/>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41E48DA62AC0E448C956EB14F38CE2B" ma:contentTypeVersion="" ma:contentTypeDescription="Create a new document." ma:contentTypeScope="" ma:versionID="14a9abc1860c1877134030c7048ee5a5">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2953692-7520-4925-8C98-C0810B47A6DD}"/>
</file>

<file path=customXml/itemProps2.xml><?xml version="1.0" encoding="utf-8"?>
<ds:datastoreItem xmlns:ds="http://schemas.openxmlformats.org/officeDocument/2006/customXml" ds:itemID="{A85B35DA-1B90-474E-B18F-6799A12D1D4B}"/>
</file>

<file path=customXml/itemProps3.xml><?xml version="1.0" encoding="utf-8"?>
<ds:datastoreItem xmlns:ds="http://schemas.openxmlformats.org/officeDocument/2006/customXml" ds:itemID="{D1995776-7C7D-48F9-9A80-3D07FE1F27ED}"/>
</file>

<file path=docProps/app.xml><?xml version="1.0" encoding="utf-8"?>
<Properties xmlns="http://schemas.openxmlformats.org/officeDocument/2006/extended-properties" xmlns:vt="http://schemas.openxmlformats.org/officeDocument/2006/docPropsVTypes">
  <Template>TM10001105[[fn=Crop]]</Template>
  <TotalTime>3472</TotalTime>
  <Words>1784</Words>
  <Application>Microsoft Office PowerPoint</Application>
  <PresentationFormat>Widescreen</PresentationFormat>
  <Paragraphs>572</Paragraphs>
  <Slides>49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49</vt:i4>
      </vt:variant>
    </vt:vector>
  </HeadingPairs>
  <TitlesOfParts>
    <vt:vector size="54" baseType="lpstr">
      <vt:lpstr>Arial</vt:lpstr>
      <vt:lpstr>Franklin Gothic Book</vt:lpstr>
      <vt:lpstr>Times New Roman</vt:lpstr>
      <vt:lpstr>Wingdings</vt:lpstr>
      <vt:lpstr>Crop</vt:lpstr>
      <vt:lpstr>EETE233 Mikrodenetleyiciler ArduIno ile Programlama</vt:lpstr>
      <vt:lpstr>Dersin Amacı</vt:lpstr>
      <vt:lpstr>Kontrol Yapıları</vt:lpstr>
      <vt:lpstr>Karşılaştırma ve Mantık İfadeleri</vt:lpstr>
      <vt:lpstr>PowerPoint Presentation</vt:lpstr>
      <vt:lpstr>PowerPoint Presentation</vt:lpstr>
      <vt:lpstr>PowerPoint Presentation</vt:lpstr>
      <vt:lpstr>PowerPoint Presentation</vt:lpstr>
      <vt:lpstr>PowerPoint Presentation</vt:lpstr>
      <vt:lpstr>Dallanma Yapıları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Döngüler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EETE233 Mikrodenetleyiciler Arduino ile Programlama</dc:title>
  <dc:creator>Ali Ozcanli</dc:creator>
  <cp:lastModifiedBy>user</cp:lastModifiedBy>
  <cp:revision>141</cp:revision>
  <dcterms:created xsi:type="dcterms:W3CDTF">2016-04-28T10:38:15Z</dcterms:created>
  <dcterms:modified xsi:type="dcterms:W3CDTF">2017-08-08T10:22:45Z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0x010100F41E48DA62AC0E448C956EB14F38CE2B</vt:lpwstr>
  </property>
</Properties>
</file>