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4" r:id="rId4"/>
    <p:sldId id="295" r:id="rId5"/>
    <p:sldId id="296" r:id="rId6"/>
    <p:sldId id="297" r:id="rId7"/>
    <p:sldId id="298" r:id="rId8"/>
    <p:sldId id="299" r:id="rId9"/>
    <p:sldId id="300" r:id="rId10"/>
    <p:sldId id="301" r:id="rId11"/>
    <p:sldId id="302" r:id="rId12"/>
    <p:sldId id="30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7" autoAdjust="0"/>
    <p:restoredTop sz="94660"/>
  </p:normalViewPr>
  <p:slideViewPr>
    <p:cSldViewPr snapToGrid="0">
      <p:cViewPr varScale="1">
        <p:scale>
          <a:sx n="105" d="100"/>
          <a:sy n="105" d="100"/>
        </p:scale>
        <p:origin x="144"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5E59203-970E-4572-9E92-8E70E8280F2B}" type="datetimeFigureOut">
              <a:rPr lang="tr-TR" smtClean="0"/>
              <a:t>30.10.2017</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7CCD08D-0A62-4879-B22E-81360FAF6CA6}"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573556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E59203-970E-4572-9E92-8E70E8280F2B}" type="datetimeFigureOut">
              <a:rPr lang="tr-TR" smtClean="0"/>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133151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E59203-970E-4572-9E92-8E70E8280F2B}" type="datetimeFigureOut">
              <a:rPr lang="tr-TR" smtClean="0"/>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335917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E59203-970E-4572-9E92-8E70E8280F2B}" type="datetimeFigureOut">
              <a:rPr lang="tr-TR" smtClean="0"/>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3304621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5E59203-970E-4572-9E92-8E70E8280F2B}" type="datetimeFigureOut">
              <a:rPr lang="tr-TR" smtClean="0"/>
              <a:t>30.10.2017</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7CCD08D-0A62-4879-B22E-81360FAF6CA6}"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36190979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E59203-970E-4572-9E92-8E70E8280F2B}" type="datetimeFigureOut">
              <a:rPr lang="tr-TR" smtClean="0"/>
              <a:t>30.10.2017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271439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E59203-970E-4572-9E92-8E70E8280F2B}" type="datetimeFigureOut">
              <a:rPr lang="tr-TR" smtClean="0"/>
              <a:t>30.10.2017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1390149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E59203-970E-4572-9E92-8E70E8280F2B}" type="datetimeFigureOut">
              <a:rPr lang="tr-TR" smtClean="0"/>
              <a:t>30.10.2017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125256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59203-970E-4572-9E92-8E70E8280F2B}" type="datetimeFigureOut">
              <a:rPr lang="tr-TR" smtClean="0"/>
              <a:t>30.10.2017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3166572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5E59203-970E-4572-9E92-8E70E8280F2B}" type="datetimeFigureOut">
              <a:rPr lang="tr-TR" smtClean="0"/>
              <a:t>30.10.2017</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7CCD08D-0A62-4879-B22E-81360FAF6CA6}"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7744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5E59203-970E-4572-9E92-8E70E8280F2B}" type="datetimeFigureOut">
              <a:rPr lang="tr-TR" smtClean="0"/>
              <a:t>30.10.2017</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7CCD08D-0A62-4879-B22E-81360FAF6CA6}"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6453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5E59203-970E-4572-9E92-8E70E8280F2B}" type="datetimeFigureOut">
              <a:rPr lang="tr-TR" smtClean="0"/>
              <a:t>30.10.2017</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7CCD08D-0A62-4879-B22E-81360FAF6CA6}"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3331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65293" y="986354"/>
            <a:ext cx="9144000" cy="1071563"/>
          </a:xfrm>
          <a:noFill/>
        </p:spPr>
        <p:txBody>
          <a:bodyPr>
            <a:spAutoFit/>
          </a:bodyPr>
          <a:lstStyle/>
          <a:p>
            <a:pPr>
              <a:spcBef>
                <a:spcPts val="0"/>
              </a:spcBef>
            </a:pPr>
            <a:r>
              <a:rPr lang="tr-TR" sz="3500" cap="none" dirty="0" smtClean="0">
                <a:solidFill>
                  <a:schemeClr val="tx1"/>
                </a:solidFill>
              </a:rPr>
              <a:t>Doğu Akdeniz Üniversitesi</a:t>
            </a:r>
            <a:br>
              <a:rPr lang="tr-TR" sz="3500" cap="none" dirty="0" smtClean="0">
                <a:solidFill>
                  <a:schemeClr val="tx1"/>
                </a:solidFill>
              </a:rPr>
            </a:br>
            <a:r>
              <a:rPr lang="tr-TR" sz="3500" cap="none" dirty="0" smtClean="0">
                <a:solidFill>
                  <a:schemeClr val="tx1"/>
                </a:solidFill>
              </a:rPr>
              <a:t>Bilgisayar Ve Teknoloji Yüksek Okulu</a:t>
            </a:r>
            <a:endParaRPr lang="tr-TR" sz="3500" cap="none" dirty="0">
              <a:solidFill>
                <a:schemeClr val="tx1"/>
              </a:solidFill>
            </a:endParaRPr>
          </a:p>
        </p:txBody>
      </p:sp>
      <p:sp>
        <p:nvSpPr>
          <p:cNvPr id="3" name="Subtitle 2"/>
          <p:cNvSpPr>
            <a:spLocks noGrp="1"/>
          </p:cNvSpPr>
          <p:nvPr>
            <p:ph type="subTitle" idx="1"/>
          </p:nvPr>
        </p:nvSpPr>
        <p:spPr>
          <a:xfrm>
            <a:off x="1524000" y="2305572"/>
            <a:ext cx="9144000" cy="1214868"/>
          </a:xfrm>
        </p:spPr>
        <p:txBody>
          <a:bodyPr vert="horz" lIns="91440" tIns="45720" rIns="91440" bIns="45720" rtlCol="0" anchor="b">
            <a:normAutofit fontScale="77500" lnSpcReduction="20000"/>
          </a:bodyPr>
          <a:lstStyle/>
          <a:p>
            <a:pPr>
              <a:lnSpc>
                <a:spcPct val="120000"/>
              </a:lnSpc>
              <a:spcBef>
                <a:spcPct val="0"/>
              </a:spcBef>
              <a:spcAft>
                <a:spcPts val="300"/>
              </a:spcAft>
            </a:pPr>
            <a:r>
              <a:rPr lang="tr-TR" sz="4500" cap="all" dirty="0" smtClean="0">
                <a:latin typeface="+mj-lt"/>
                <a:ea typeface="+mj-ea"/>
                <a:cs typeface="+mj-cs"/>
              </a:rPr>
              <a:t>ELET311 </a:t>
            </a:r>
            <a:r>
              <a:rPr lang="tr-TR" sz="4500" cap="all" dirty="0" err="1" smtClean="0">
                <a:latin typeface="+mj-lt"/>
                <a:ea typeface="+mj-ea"/>
                <a:cs typeface="+mj-cs"/>
              </a:rPr>
              <a:t>Mikrodenetleyici</a:t>
            </a:r>
            <a:r>
              <a:rPr lang="tr-TR" sz="4500" cap="all" dirty="0" smtClean="0">
                <a:latin typeface="+mj-lt"/>
                <a:ea typeface="+mj-ea"/>
                <a:cs typeface="+mj-cs"/>
              </a:rPr>
              <a:t> UYGULAMALARI</a:t>
            </a:r>
            <a:r>
              <a:rPr lang="tr-TR" sz="4500" cap="all" dirty="0">
                <a:latin typeface="+mj-lt"/>
                <a:ea typeface="+mj-ea"/>
                <a:cs typeface="+mj-cs"/>
              </a:rPr>
              <a:t/>
            </a:r>
            <a:br>
              <a:rPr lang="tr-TR" sz="4500" cap="all" dirty="0">
                <a:latin typeface="+mj-lt"/>
                <a:ea typeface="+mj-ea"/>
                <a:cs typeface="+mj-cs"/>
              </a:rPr>
            </a:br>
            <a:r>
              <a:rPr lang="tr-TR" sz="4500" cap="all" dirty="0" err="1">
                <a:latin typeface="+mj-lt"/>
                <a:ea typeface="+mj-ea"/>
                <a:cs typeface="+mj-cs"/>
              </a:rPr>
              <a:t>Arduino</a:t>
            </a:r>
            <a:r>
              <a:rPr lang="tr-TR" sz="4500" cap="all" dirty="0">
                <a:latin typeface="+mj-lt"/>
                <a:ea typeface="+mj-ea"/>
                <a:cs typeface="+mj-cs"/>
              </a:rPr>
              <a:t> ile Programlama</a:t>
            </a:r>
          </a:p>
        </p:txBody>
      </p:sp>
      <p:sp>
        <p:nvSpPr>
          <p:cNvPr id="4" name="Subtitle 2"/>
          <p:cNvSpPr txBox="1">
            <a:spLocks/>
          </p:cNvSpPr>
          <p:nvPr/>
        </p:nvSpPr>
        <p:spPr>
          <a:xfrm>
            <a:off x="1591819" y="4008391"/>
            <a:ext cx="9144000" cy="1368281"/>
          </a:xfrm>
          <a:prstGeom prst="rect">
            <a:avLst/>
          </a:prstGeom>
        </p:spPr>
        <p:txBody>
          <a:bodyPr vert="horz" lIns="91440" tIns="45720" rIns="91440" bIns="45720" rtlCol="0">
            <a:normAutofit/>
          </a:bodyPr>
          <a:lstStyle>
            <a:lvl1pPr indent="0" algn="ctr" defTabSz="914400">
              <a:lnSpc>
                <a:spcPct val="112000"/>
              </a:lnSpc>
              <a:spcBef>
                <a:spcPts val="0"/>
              </a:spcBef>
              <a:spcAft>
                <a:spcPts val="0"/>
              </a:spcAft>
              <a:buFont typeface="Franklin Gothic Book" panose="020B0503020102020204" pitchFamily="34" charset="0"/>
              <a:buNone/>
              <a:defRPr sz="3500" baseline="0">
                <a:solidFill>
                  <a:schemeClr val="tx2"/>
                </a:solidFill>
              </a:defRPr>
            </a:lvl1pPr>
            <a:lvl2pPr indent="0" algn="ctr" defTabSz="914400">
              <a:lnSpc>
                <a:spcPct val="94000"/>
              </a:lnSpc>
              <a:spcBef>
                <a:spcPts val="500"/>
              </a:spcBef>
              <a:spcAft>
                <a:spcPts val="200"/>
              </a:spcAft>
              <a:buFont typeface="Franklin Gothic Book" panose="020B0503020102020204" pitchFamily="34" charset="0"/>
              <a:buNone/>
              <a:defRPr sz="2000" i="1" baseline="0">
                <a:solidFill>
                  <a:schemeClr val="tx2"/>
                </a:solidFill>
              </a:defRPr>
            </a:lvl2pPr>
            <a:lvl3pPr indent="0" algn="ctr" defTabSz="914400">
              <a:lnSpc>
                <a:spcPct val="94000"/>
              </a:lnSpc>
              <a:spcBef>
                <a:spcPts val="500"/>
              </a:spcBef>
              <a:spcAft>
                <a:spcPts val="200"/>
              </a:spcAft>
              <a:buFont typeface="Franklin Gothic Book" panose="020B0503020102020204" pitchFamily="34" charset="0"/>
              <a:buNone/>
              <a:defRPr baseline="0">
                <a:solidFill>
                  <a:schemeClr val="tx2"/>
                </a:solidFill>
              </a:defRPr>
            </a:lvl3pPr>
            <a:lvl4pPr indent="0" algn="ctr" defTabSz="914400">
              <a:lnSpc>
                <a:spcPct val="94000"/>
              </a:lnSpc>
              <a:spcBef>
                <a:spcPts val="500"/>
              </a:spcBef>
              <a:spcAft>
                <a:spcPts val="200"/>
              </a:spcAft>
              <a:buFont typeface="Franklin Gothic Book" panose="020B0503020102020204" pitchFamily="34" charset="0"/>
              <a:buNone/>
              <a:defRPr sz="1600" i="1" baseline="0">
                <a:solidFill>
                  <a:schemeClr val="tx2"/>
                </a:solidFill>
              </a:defRPr>
            </a:lvl4pPr>
            <a:lvl5pPr indent="0" algn="ctr" defTabSz="914400">
              <a:lnSpc>
                <a:spcPct val="94000"/>
              </a:lnSpc>
              <a:spcBef>
                <a:spcPts val="500"/>
              </a:spcBef>
              <a:spcAft>
                <a:spcPts val="200"/>
              </a:spcAft>
              <a:buFont typeface="Franklin Gothic Book" panose="020B0503020102020204" pitchFamily="34" charset="0"/>
              <a:buNone/>
              <a:defRPr sz="1600" baseline="0">
                <a:solidFill>
                  <a:schemeClr val="tx2"/>
                </a:solidFill>
              </a:defRPr>
            </a:lvl5pPr>
            <a:lvl6pPr indent="0" algn="ctr" defTabSz="914400">
              <a:lnSpc>
                <a:spcPct val="94000"/>
              </a:lnSpc>
              <a:spcBef>
                <a:spcPts val="500"/>
              </a:spcBef>
              <a:spcAft>
                <a:spcPts val="200"/>
              </a:spcAft>
              <a:buFont typeface="Franklin Gothic Book" panose="020B0503020102020204" pitchFamily="34" charset="0"/>
              <a:buNone/>
              <a:defRPr sz="1600" i="1" baseline="0">
                <a:solidFill>
                  <a:schemeClr val="tx2"/>
                </a:solidFill>
              </a:defRPr>
            </a:lvl6pPr>
            <a:lvl7pPr indent="0" algn="ctr" defTabSz="914400">
              <a:lnSpc>
                <a:spcPct val="94000"/>
              </a:lnSpc>
              <a:spcBef>
                <a:spcPts val="500"/>
              </a:spcBef>
              <a:spcAft>
                <a:spcPts val="200"/>
              </a:spcAft>
              <a:buFont typeface="Franklin Gothic Book" panose="020B0503020102020204" pitchFamily="34" charset="0"/>
              <a:buNone/>
              <a:defRPr sz="1600" baseline="0">
                <a:solidFill>
                  <a:schemeClr val="tx2"/>
                </a:solidFill>
              </a:defRPr>
            </a:lvl7pPr>
            <a:lvl8pPr indent="0" algn="ctr" defTabSz="914400">
              <a:lnSpc>
                <a:spcPct val="94000"/>
              </a:lnSpc>
              <a:spcBef>
                <a:spcPts val="500"/>
              </a:spcBef>
              <a:spcAft>
                <a:spcPts val="200"/>
              </a:spcAft>
              <a:buFont typeface="Franklin Gothic Book" panose="020B0503020102020204" pitchFamily="34" charset="0"/>
              <a:buNone/>
              <a:defRPr sz="1600" i="1" baseline="0">
                <a:solidFill>
                  <a:schemeClr val="tx2"/>
                </a:solidFill>
              </a:defRPr>
            </a:lvl8pPr>
            <a:lvl9pPr indent="0" algn="ctr" defTabSz="914400">
              <a:lnSpc>
                <a:spcPct val="94000"/>
              </a:lnSpc>
              <a:spcBef>
                <a:spcPts val="500"/>
              </a:spcBef>
              <a:spcAft>
                <a:spcPts val="200"/>
              </a:spcAft>
              <a:buFont typeface="Franklin Gothic Book" panose="020B0503020102020204" pitchFamily="34" charset="0"/>
              <a:buNone/>
              <a:defRPr sz="1600" baseline="0">
                <a:solidFill>
                  <a:schemeClr val="tx2"/>
                </a:solidFill>
              </a:defRPr>
            </a:lvl9pPr>
          </a:lstStyle>
          <a:p>
            <a:r>
              <a:rPr lang="tr-TR" dirty="0"/>
              <a:t>Konu </a:t>
            </a:r>
            <a:r>
              <a:rPr lang="tr-TR" dirty="0"/>
              <a:t>3</a:t>
            </a:r>
            <a:endParaRPr lang="tr-TR" dirty="0"/>
          </a:p>
          <a:p>
            <a:r>
              <a:rPr lang="tr-TR" dirty="0" smtClean="0"/>
              <a:t>Seri Haberleşme</a:t>
            </a:r>
            <a:endParaRPr lang="tr-TR" dirty="0"/>
          </a:p>
        </p:txBody>
      </p:sp>
    </p:spTree>
    <p:extLst>
      <p:ext uri="{BB962C8B-B14F-4D97-AF65-F5344CB8AC3E}">
        <p14:creationId xmlns:p14="http://schemas.microsoft.com/office/powerpoint/2010/main" val="3849962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40664" y="73152"/>
            <a:ext cx="11356848" cy="6704165"/>
          </a:xfrm>
          <a:prstGeom prst="rect">
            <a:avLst/>
          </a:prstGeom>
        </p:spPr>
        <p:txBody>
          <a:bodyPr>
            <a:normAutofit fontScale="62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360000" lvl="3" indent="0">
              <a:lnSpc>
                <a:spcPct val="150000"/>
              </a:lnSpc>
              <a:buNone/>
            </a:pPr>
            <a:r>
              <a:rPr lang="tr-TR" sz="2800" b="1" u="sng" dirty="0" err="1" smtClean="0"/>
              <a:t>Serial.write</a:t>
            </a:r>
            <a:r>
              <a:rPr lang="tr-TR" sz="2800" b="1" u="sng" dirty="0" smtClean="0"/>
              <a:t>()</a:t>
            </a:r>
            <a:r>
              <a:rPr lang="tr-TR" sz="2800" i="0" dirty="0" smtClean="0"/>
              <a:t> Fonksiyonu</a:t>
            </a:r>
          </a:p>
          <a:p>
            <a:pPr marL="360000" lvl="3" indent="0">
              <a:lnSpc>
                <a:spcPct val="150000"/>
              </a:lnSpc>
              <a:buNone/>
            </a:pPr>
            <a:r>
              <a:rPr lang="tr-TR" sz="2800" i="0" dirty="0" smtClean="0"/>
              <a:t>	</a:t>
            </a:r>
            <a:r>
              <a:rPr lang="tr-TR" sz="2800" i="0" dirty="0" err="1" smtClean="0"/>
              <a:t>Println</a:t>
            </a:r>
            <a:r>
              <a:rPr lang="tr-TR" sz="2800" i="0" dirty="0" smtClean="0"/>
              <a:t>() fonksiyonlarıyla ASCII karakter formatında okunabilir karakter dizileri </a:t>
            </a:r>
            <a:r>
              <a:rPr lang="tr-TR" sz="2800" i="0" dirty="0" err="1" smtClean="0"/>
              <a:t>seriport</a:t>
            </a:r>
            <a:r>
              <a:rPr lang="tr-TR" sz="2800" i="0" dirty="0" smtClean="0"/>
              <a:t> üzerinden gönderilirken </a:t>
            </a:r>
            <a:r>
              <a:rPr lang="tr-TR" sz="2800" b="1" u="sng" dirty="0" err="1" smtClean="0"/>
              <a:t>write</a:t>
            </a:r>
            <a:r>
              <a:rPr lang="tr-TR" sz="2800" b="1" u="sng" dirty="0" smtClean="0"/>
              <a:t>()</a:t>
            </a:r>
            <a:r>
              <a:rPr lang="tr-TR" sz="2800" i="0" dirty="0" smtClean="0"/>
              <a:t> fonksiyonuyla ikili (</a:t>
            </a:r>
            <a:r>
              <a:rPr lang="tr-TR" sz="2800" i="0" dirty="0" err="1" smtClean="0"/>
              <a:t>binary</a:t>
            </a:r>
            <a:r>
              <a:rPr lang="tr-TR" sz="2800" i="0" dirty="0" smtClean="0"/>
              <a:t>) formatta veriler gönderilebilir. Bu fonksiyon daha çok ikili verilerin gönderildiği haberleşme projelerinde kullanılır.</a:t>
            </a:r>
          </a:p>
          <a:p>
            <a:pPr marL="360000" lvl="3" indent="0">
              <a:lnSpc>
                <a:spcPct val="150000"/>
              </a:lnSpc>
              <a:buNone/>
            </a:pPr>
            <a:r>
              <a:rPr lang="tr-TR" sz="2800" i="0" dirty="0"/>
              <a:t>	</a:t>
            </a:r>
            <a:r>
              <a:rPr lang="tr-TR" sz="2800" i="0" dirty="0" smtClean="0"/>
              <a:t>İkili formatta veri alışverişi ASCII formatından biraz daha karışıktır. ASCII formatında gönderilen verinin sonunu gösteren </a:t>
            </a:r>
            <a:r>
              <a:rPr lang="tr-TR" sz="2800" b="1" i="0" dirty="0" smtClean="0"/>
              <a:t>satır sonu </a:t>
            </a:r>
            <a:r>
              <a:rPr lang="tr-TR" sz="2800" i="0" dirty="0" smtClean="0"/>
              <a:t>gibi karakterler bulunurken ikili haberleşmede özel bir protokole uyması gerekiyor. Bir örnek verecek olursak 1234 sayısını ASCII olarak yolladığımızda sırasıyla 1,2,3,4 karakterlerinin ASCII kodları (her biri birer bayt) gönderilir. Bu durumda 1234 sayısı için 5 bayt veri gönderilir diyebiliriz. Ancak aynı sayının 2 bayt (16 bit) olduğu düşünülürse bunu ikili olarak 2 bayt halinde gönderilebilir. İşte bunun için </a:t>
            </a:r>
            <a:r>
              <a:rPr lang="tr-TR" sz="2800" i="0" dirty="0" err="1" smtClean="0"/>
              <a:t>Serial.write</a:t>
            </a:r>
            <a:r>
              <a:rPr lang="tr-TR" sz="2800" i="0" dirty="0" smtClean="0"/>
              <a:t>() fonksiyonu kullanılabilir:</a:t>
            </a:r>
          </a:p>
          <a:p>
            <a:pPr marL="360000" lvl="3" indent="0">
              <a:lnSpc>
                <a:spcPct val="150000"/>
              </a:lnSpc>
              <a:buNone/>
            </a:pPr>
            <a:r>
              <a:rPr lang="tr-TR" sz="2800" i="0" dirty="0"/>
              <a:t>	</a:t>
            </a:r>
            <a:r>
              <a:rPr lang="tr-TR" sz="2800" i="0" dirty="0" err="1" smtClean="0"/>
              <a:t>Serial.write</a:t>
            </a:r>
            <a:r>
              <a:rPr lang="tr-TR" sz="2800" i="0" dirty="0" smtClean="0"/>
              <a:t>(</a:t>
            </a:r>
            <a:r>
              <a:rPr lang="tr-TR" sz="2800" i="0" dirty="0" err="1" smtClean="0"/>
              <a:t>gönderilecek_veri_bayti</a:t>
            </a:r>
            <a:r>
              <a:rPr lang="tr-TR" sz="2800" i="0" dirty="0" smtClean="0"/>
              <a:t>);</a:t>
            </a:r>
          </a:p>
          <a:p>
            <a:pPr marL="360000" lvl="3" indent="0">
              <a:lnSpc>
                <a:spcPct val="150000"/>
              </a:lnSpc>
              <a:buNone/>
            </a:pPr>
            <a:r>
              <a:rPr lang="tr-TR" sz="2800" i="0" dirty="0"/>
              <a:t>	</a:t>
            </a:r>
            <a:r>
              <a:rPr lang="tr-TR" sz="2800" i="0" dirty="0" err="1" smtClean="0"/>
              <a:t>Serial.write</a:t>
            </a:r>
            <a:r>
              <a:rPr lang="tr-TR" sz="2800" i="0" dirty="0" smtClean="0"/>
              <a:t>(‘A’); </a:t>
            </a:r>
            <a:r>
              <a:rPr lang="tr-TR" sz="2800" i="0" dirty="0" smtClean="0">
                <a:sym typeface="Wingdings" panose="05000000000000000000" pitchFamily="2" charset="2"/>
              </a:rPr>
              <a:t> A karakteri yollanır.</a:t>
            </a:r>
          </a:p>
          <a:p>
            <a:pPr marL="360000" lvl="3" indent="0">
              <a:lnSpc>
                <a:spcPct val="150000"/>
              </a:lnSpc>
              <a:buNone/>
            </a:pPr>
            <a:r>
              <a:rPr lang="tr-TR" sz="2800" i="0" dirty="0" smtClean="0">
                <a:sym typeface="Wingdings" panose="05000000000000000000" pitchFamily="2" charset="2"/>
              </a:rPr>
              <a:t>1234 sayısı (0x04D2) 0x04 ve 0xD2 baylarından oluşur.</a:t>
            </a:r>
          </a:p>
          <a:p>
            <a:pPr marL="360000" lvl="3" indent="0">
              <a:lnSpc>
                <a:spcPct val="150000"/>
              </a:lnSpc>
              <a:buNone/>
            </a:pPr>
            <a:r>
              <a:rPr lang="tr-TR" sz="2800" i="0" dirty="0" err="1" smtClean="0">
                <a:sym typeface="Wingdings" panose="05000000000000000000" pitchFamily="2" charset="2"/>
              </a:rPr>
              <a:t>Serial.write</a:t>
            </a:r>
            <a:r>
              <a:rPr lang="tr-TR" sz="2800" i="0" dirty="0" smtClean="0">
                <a:sym typeface="Wingdings" panose="05000000000000000000" pitchFamily="2" charset="2"/>
              </a:rPr>
              <a:t>(</a:t>
            </a:r>
            <a:r>
              <a:rPr lang="tr-TR" sz="2800" i="0" dirty="0" err="1" smtClean="0">
                <a:sym typeface="Wingdings" panose="05000000000000000000" pitchFamily="2" charset="2"/>
              </a:rPr>
              <a:t>lowByte</a:t>
            </a:r>
            <a:r>
              <a:rPr lang="tr-TR" sz="2800" i="0" dirty="0" smtClean="0">
                <a:sym typeface="Wingdings" panose="05000000000000000000" pitchFamily="2" charset="2"/>
              </a:rPr>
              <a:t>(1234)); //1234 sayısının küçük baytını (0xD2 – 210) gönderir</a:t>
            </a:r>
          </a:p>
          <a:p>
            <a:pPr marL="360000" lvl="3" indent="0">
              <a:lnSpc>
                <a:spcPct val="150000"/>
              </a:lnSpc>
              <a:buNone/>
            </a:pPr>
            <a:r>
              <a:rPr lang="tr-TR" sz="2800" i="0" dirty="0" err="1" smtClean="0">
                <a:sym typeface="Wingdings" panose="05000000000000000000" pitchFamily="2" charset="2"/>
              </a:rPr>
              <a:t>Serial.write</a:t>
            </a:r>
            <a:r>
              <a:rPr lang="tr-TR" sz="2800" i="0" dirty="0" smtClean="0">
                <a:sym typeface="Wingdings" panose="05000000000000000000" pitchFamily="2" charset="2"/>
              </a:rPr>
              <a:t>(</a:t>
            </a:r>
            <a:r>
              <a:rPr lang="tr-TR" sz="2800" i="0" dirty="0" err="1" smtClean="0">
                <a:sym typeface="Wingdings" panose="05000000000000000000" pitchFamily="2" charset="2"/>
              </a:rPr>
              <a:t>highByte</a:t>
            </a:r>
            <a:r>
              <a:rPr lang="tr-TR" sz="2800" i="0" dirty="0" smtClean="0">
                <a:sym typeface="Wingdings" panose="05000000000000000000" pitchFamily="2" charset="2"/>
              </a:rPr>
              <a:t>(1234)); //1234 sayısının büyük baytını (0x04 – 4) gönderir</a:t>
            </a:r>
            <a:endParaRPr lang="tr-TR" sz="2800" i="0" dirty="0" smtClean="0"/>
          </a:p>
          <a:p>
            <a:pPr marL="360000" lvl="3" indent="0">
              <a:lnSpc>
                <a:spcPct val="150000"/>
              </a:lnSpc>
              <a:buNone/>
            </a:pPr>
            <a:r>
              <a:rPr lang="tr-TR" sz="2800" i="0" dirty="0" smtClean="0"/>
              <a:t>	</a:t>
            </a:r>
            <a:r>
              <a:rPr lang="tr-TR" sz="2800" i="0" dirty="0"/>
              <a:t>	</a:t>
            </a:r>
            <a:endParaRPr lang="tr-TR" sz="2800" i="0" dirty="0"/>
          </a:p>
        </p:txBody>
      </p:sp>
    </p:spTree>
    <p:extLst>
      <p:ext uri="{BB962C8B-B14F-4D97-AF65-F5344CB8AC3E}">
        <p14:creationId xmlns:p14="http://schemas.microsoft.com/office/powerpoint/2010/main" val="1535252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40664" y="73152"/>
            <a:ext cx="11356848" cy="6704165"/>
          </a:xfrm>
          <a:prstGeom prst="rect">
            <a:avLst/>
          </a:prstGeom>
        </p:spPr>
        <p:txBody>
          <a:bodyPr>
            <a:normAutofit fontScale="925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360000" lvl="3" indent="0">
              <a:lnSpc>
                <a:spcPct val="150000"/>
              </a:lnSpc>
              <a:buNone/>
            </a:pPr>
            <a:r>
              <a:rPr lang="tr-TR" sz="2800" b="1" u="sng" dirty="0" err="1" smtClean="0"/>
              <a:t>Serial.read</a:t>
            </a:r>
            <a:r>
              <a:rPr lang="tr-TR" sz="2800" b="1" u="sng" dirty="0" smtClean="0"/>
              <a:t>()</a:t>
            </a:r>
            <a:r>
              <a:rPr lang="tr-TR" sz="2800" i="0" dirty="0" smtClean="0"/>
              <a:t> Fonksiyonu</a:t>
            </a:r>
          </a:p>
          <a:p>
            <a:pPr marL="360000" lvl="3" indent="0">
              <a:lnSpc>
                <a:spcPct val="150000"/>
              </a:lnSpc>
              <a:buNone/>
            </a:pPr>
            <a:r>
              <a:rPr lang="tr-TR" sz="2800" i="0" dirty="0" smtClean="0"/>
              <a:t>	</a:t>
            </a:r>
            <a:r>
              <a:rPr lang="tr-TR" sz="2800" i="0" dirty="0" err="1" smtClean="0"/>
              <a:t>Arduino</a:t>
            </a:r>
            <a:r>
              <a:rPr lang="tr-TR" sz="2800" i="0" dirty="0" smtClean="0"/>
              <a:t> içerisinde seri birimden gelen veriler baytlar halinde alındıktan sonra seri haberleşme için ayrılmış </a:t>
            </a:r>
            <a:r>
              <a:rPr lang="tr-TR" sz="2800" b="1" i="0" dirty="0" smtClean="0"/>
              <a:t>tampon bellek</a:t>
            </a:r>
            <a:r>
              <a:rPr lang="tr-TR" sz="2800" i="0" dirty="0" smtClean="0"/>
              <a:t> bölgesine yazılır. Bu tampon belleği bir bayt dizisi olarak da düşünebiliriz. Programlarımızda gelen verileri kullanmak istediğimizde bu bellekten </a:t>
            </a:r>
            <a:r>
              <a:rPr lang="tr-TR" sz="2800" b="1" u="sng" dirty="0" err="1" smtClean="0"/>
              <a:t>Serial.read</a:t>
            </a:r>
            <a:r>
              <a:rPr lang="tr-TR" sz="2800" b="1" u="sng" dirty="0" smtClean="0"/>
              <a:t>()</a:t>
            </a:r>
            <a:r>
              <a:rPr lang="tr-TR" sz="2800" i="0" dirty="0" smtClean="0"/>
              <a:t> fonksiyonu ile okuruz. </a:t>
            </a:r>
            <a:r>
              <a:rPr lang="tr-TR" sz="2800" b="1" u="sng" dirty="0" err="1" smtClean="0"/>
              <a:t>Serial.read</a:t>
            </a:r>
            <a:r>
              <a:rPr lang="tr-TR" sz="2800" b="1" u="sng" dirty="0" smtClean="0"/>
              <a:t>()</a:t>
            </a:r>
            <a:r>
              <a:rPr lang="tr-TR" sz="2800" i="0" dirty="0" smtClean="0"/>
              <a:t> fonksiyonunu her çağırdığımızda gelen baytlardan birini tampondan okuyarak döndürür. Tampondan okuduğumuz baytlar silinir. Okuma sırası geliş sırasına göredir. Yani ilk gelen </a:t>
            </a:r>
            <a:r>
              <a:rPr lang="tr-TR" sz="2800" i="0" dirty="0" smtClean="0"/>
              <a:t>bayt ilk okunur. </a:t>
            </a:r>
            <a:endParaRPr lang="tr-TR" sz="2800" i="0" dirty="0"/>
          </a:p>
          <a:p>
            <a:pPr marL="360000" lvl="3" indent="0">
              <a:lnSpc>
                <a:spcPct val="150000"/>
              </a:lnSpc>
              <a:buNone/>
            </a:pPr>
            <a:r>
              <a:rPr lang="tr-TR" sz="2800" i="0" dirty="0"/>
              <a:t>	</a:t>
            </a:r>
            <a:r>
              <a:rPr lang="tr-TR" sz="2800" i="0" dirty="0" smtClean="0"/>
              <a:t>Eğer </a:t>
            </a:r>
            <a:r>
              <a:rPr lang="tr-TR" sz="2800" i="0" dirty="0" err="1" smtClean="0"/>
              <a:t>seriport</a:t>
            </a:r>
            <a:r>
              <a:rPr lang="tr-TR" sz="2800" i="0" dirty="0" smtClean="0"/>
              <a:t> tamponu boş ise </a:t>
            </a:r>
            <a:r>
              <a:rPr lang="tr-TR" sz="2800" i="0" dirty="0" err="1" smtClean="0"/>
              <a:t>read</a:t>
            </a:r>
            <a:r>
              <a:rPr lang="tr-TR" sz="2800" i="0" dirty="0" smtClean="0"/>
              <a:t>() fonksiyonu -1 değerini döndürür.</a:t>
            </a:r>
            <a:r>
              <a:rPr lang="tr-TR" sz="2800" i="0" dirty="0"/>
              <a:t>	</a:t>
            </a:r>
            <a:endParaRPr lang="tr-TR" sz="2800" i="0" dirty="0"/>
          </a:p>
        </p:txBody>
      </p:sp>
    </p:spTree>
    <p:extLst>
      <p:ext uri="{BB962C8B-B14F-4D97-AF65-F5344CB8AC3E}">
        <p14:creationId xmlns:p14="http://schemas.microsoft.com/office/powerpoint/2010/main" val="594680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40664" y="73152"/>
            <a:ext cx="11356848" cy="6704165"/>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360000" lvl="3" indent="0">
              <a:lnSpc>
                <a:spcPct val="150000"/>
              </a:lnSpc>
              <a:buNone/>
            </a:pPr>
            <a:r>
              <a:rPr lang="tr-TR" sz="2800" b="1" u="sng" dirty="0" err="1" smtClean="0"/>
              <a:t>Serial.avaliable</a:t>
            </a:r>
            <a:r>
              <a:rPr lang="tr-TR" sz="2800" b="1" u="sng" dirty="0" smtClean="0"/>
              <a:t>()</a:t>
            </a:r>
            <a:r>
              <a:rPr lang="tr-TR" sz="2800" i="0" dirty="0" smtClean="0"/>
              <a:t> Fonksiyonu</a:t>
            </a:r>
          </a:p>
          <a:p>
            <a:pPr marL="360000" lvl="3" indent="0">
              <a:lnSpc>
                <a:spcPct val="150000"/>
              </a:lnSpc>
              <a:buNone/>
            </a:pPr>
            <a:r>
              <a:rPr lang="tr-TR" sz="2800" i="0" dirty="0" smtClean="0"/>
              <a:t>	Seri porta gelmiş ve henüz okunmamış verilerin sayısını döndürür. Sıfır döndürdüğü taktirde seri port tamponu boş demektir. Seri port tamponunun boyutu sınırlı olduğundan gelen veriler belirli bir zaman aralığında okunmalıdır. Aksi taktirde yeni gelen veriler eskilerin </a:t>
            </a:r>
            <a:r>
              <a:rPr lang="tr-TR" sz="2800" i="0" smtClean="0"/>
              <a:t>üzerine yazılabilir.</a:t>
            </a:r>
            <a:r>
              <a:rPr lang="tr-TR" sz="2800" i="0" dirty="0"/>
              <a:t>	</a:t>
            </a:r>
            <a:endParaRPr lang="tr-TR" sz="2800" i="0" dirty="0"/>
          </a:p>
        </p:txBody>
      </p:sp>
    </p:spTree>
    <p:extLst>
      <p:ext uri="{BB962C8B-B14F-4D97-AF65-F5344CB8AC3E}">
        <p14:creationId xmlns:p14="http://schemas.microsoft.com/office/powerpoint/2010/main" val="763844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Dersin Amacı</a:t>
            </a:r>
            <a:endParaRPr lang="tr-TR" dirty="0"/>
          </a:p>
        </p:txBody>
      </p:sp>
      <p:sp>
        <p:nvSpPr>
          <p:cNvPr id="3" name="Content Placeholder 2"/>
          <p:cNvSpPr>
            <a:spLocks noGrp="1"/>
          </p:cNvSpPr>
          <p:nvPr>
            <p:ph idx="1"/>
          </p:nvPr>
        </p:nvSpPr>
        <p:spPr>
          <a:xfrm>
            <a:off x="1371600" y="1775791"/>
            <a:ext cx="9601200" cy="4770783"/>
          </a:xfrm>
        </p:spPr>
        <p:txBody>
          <a:bodyPr>
            <a:normAutofit/>
          </a:bodyPr>
          <a:lstStyle/>
          <a:p>
            <a:pPr marL="0" indent="0">
              <a:buNone/>
            </a:pPr>
            <a:r>
              <a:rPr lang="tr-TR" sz="3200" dirty="0" smtClean="0"/>
              <a:t>Bu dersin amacı,</a:t>
            </a:r>
          </a:p>
          <a:p>
            <a:r>
              <a:rPr lang="tr-TR" sz="3200" dirty="0" err="1" smtClean="0"/>
              <a:t>Arduino</a:t>
            </a:r>
            <a:r>
              <a:rPr lang="tr-TR" sz="3200" dirty="0" smtClean="0"/>
              <a:t> üzerindeki Seri Haberleşme</a:t>
            </a:r>
          </a:p>
          <a:p>
            <a:r>
              <a:rPr lang="tr-TR" sz="3200" dirty="0" smtClean="0"/>
              <a:t>Seri Haberleşmenin Donanım ve Yazılım Bileşenleri</a:t>
            </a:r>
            <a:endParaRPr lang="tr-TR" sz="3200" dirty="0" smtClean="0"/>
          </a:p>
          <a:p>
            <a:r>
              <a:rPr lang="tr-TR" sz="3200" dirty="0" err="1" smtClean="0"/>
              <a:t>Arduino</a:t>
            </a:r>
            <a:r>
              <a:rPr lang="tr-TR" sz="3200" dirty="0" smtClean="0"/>
              <a:t> </a:t>
            </a:r>
            <a:r>
              <a:rPr lang="tr-TR" sz="3200" dirty="0" err="1" smtClean="0"/>
              <a:t>Serial</a:t>
            </a:r>
            <a:r>
              <a:rPr lang="tr-TR" sz="3200" dirty="0" smtClean="0"/>
              <a:t> Haberleşme Fonksiyonları</a:t>
            </a:r>
            <a:endParaRPr lang="tr-TR" sz="3200" dirty="0" smtClean="0"/>
          </a:p>
        </p:txBody>
      </p:sp>
    </p:spTree>
    <p:extLst>
      <p:ext uri="{BB962C8B-B14F-4D97-AF65-F5344CB8AC3E}">
        <p14:creationId xmlns:p14="http://schemas.microsoft.com/office/powerpoint/2010/main" val="3284346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Seri Haberleşme</a:t>
            </a:r>
            <a:endParaRPr lang="tr-TR" dirty="0"/>
          </a:p>
        </p:txBody>
      </p:sp>
      <p:sp>
        <p:nvSpPr>
          <p:cNvPr id="3" name="Content Placeholder 2"/>
          <p:cNvSpPr>
            <a:spLocks noGrp="1"/>
          </p:cNvSpPr>
          <p:nvPr>
            <p:ph idx="1"/>
          </p:nvPr>
        </p:nvSpPr>
        <p:spPr>
          <a:xfrm>
            <a:off x="1371600" y="1389529"/>
            <a:ext cx="10158984" cy="5387789"/>
          </a:xfrm>
        </p:spPr>
        <p:txBody>
          <a:bodyPr>
            <a:normAutofit lnSpcReduction="10000"/>
          </a:bodyPr>
          <a:lstStyle/>
          <a:p>
            <a:r>
              <a:rPr lang="tr-TR" sz="3200" dirty="0" smtClean="0"/>
              <a:t>Elektronik birimler kendi başlarına çalışabildikleri gibi zaman zaman aralarında iletişim kurmaları da gereklidir. Bu durumda çeşitli haberleşme protokolleri üzerinden birbirleriyle haberleşirler. Protokol iki veya daha fazla birimin kendi aralarında haberleşmekte kullandıkları kurallar bütünüdür.</a:t>
            </a:r>
            <a:endParaRPr lang="tr-TR" sz="3200" dirty="0" smtClean="0"/>
          </a:p>
          <a:p>
            <a:r>
              <a:rPr lang="tr-TR" sz="3200" dirty="0" smtClean="0"/>
              <a:t>Dijital iletişimde temel olarak</a:t>
            </a:r>
          </a:p>
          <a:p>
            <a:pPr lvl="1"/>
            <a:r>
              <a:rPr lang="tr-TR" sz="3200" dirty="0" smtClean="0"/>
              <a:t>Seri</a:t>
            </a:r>
          </a:p>
          <a:p>
            <a:pPr lvl="1"/>
            <a:r>
              <a:rPr lang="tr-TR" sz="3200" dirty="0" smtClean="0"/>
              <a:t>Paralel haberleşme yöntemleri bulunur. </a:t>
            </a:r>
            <a:endParaRPr lang="tr-TR" sz="3200" dirty="0"/>
          </a:p>
          <a:p>
            <a:pPr marL="530352" lvl="1" indent="0">
              <a:buNone/>
            </a:pPr>
            <a:r>
              <a:rPr lang="tr-TR" sz="3200" i="0" dirty="0"/>
              <a:t>Daha az veri hattı gerektiğinde seri haberleşme elektronik projelerinde kullanılır. </a:t>
            </a:r>
          </a:p>
          <a:p>
            <a:pPr marL="530352" lvl="1" indent="0">
              <a:buNone/>
            </a:pPr>
            <a:endParaRPr lang="tr-TR" sz="3200" dirty="0" smtClean="0"/>
          </a:p>
        </p:txBody>
      </p:sp>
    </p:spTree>
    <p:extLst>
      <p:ext uri="{BB962C8B-B14F-4D97-AF65-F5344CB8AC3E}">
        <p14:creationId xmlns:p14="http://schemas.microsoft.com/office/powerpoint/2010/main" val="956001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40664" y="73152"/>
            <a:ext cx="11356848" cy="6704165"/>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360000" lvl="3" indent="0">
              <a:lnSpc>
                <a:spcPct val="150000"/>
              </a:lnSpc>
              <a:buNone/>
            </a:pPr>
            <a:r>
              <a:rPr lang="tr-TR" sz="2800" i="0" dirty="0" err="1" smtClean="0"/>
              <a:t>Arduino</a:t>
            </a:r>
            <a:r>
              <a:rPr lang="tr-TR" sz="2800" i="0" dirty="0" smtClean="0"/>
              <a:t> Üzerindeki Seri Haberleşme Birimi</a:t>
            </a:r>
          </a:p>
          <a:p>
            <a:pPr marL="360000" lvl="3" indent="0">
              <a:lnSpc>
                <a:spcPct val="150000"/>
              </a:lnSpc>
              <a:buNone/>
            </a:pPr>
            <a:r>
              <a:rPr lang="tr-TR" sz="2800" i="0" dirty="0" smtClean="0"/>
              <a:t>	</a:t>
            </a:r>
            <a:r>
              <a:rPr lang="tr-TR" sz="2800" i="0" dirty="0" err="1" smtClean="0"/>
              <a:t>Arduino</a:t>
            </a:r>
            <a:r>
              <a:rPr lang="tr-TR" sz="2800" i="0" dirty="0" smtClean="0"/>
              <a:t> üzerindeki seri haberleşme birimi bilgisayarımıza </a:t>
            </a:r>
            <a:r>
              <a:rPr lang="tr-TR" sz="2800" i="0" dirty="0" err="1" smtClean="0"/>
              <a:t>Arduino’yu</a:t>
            </a:r>
            <a:r>
              <a:rPr lang="tr-TR" sz="2800" i="0" dirty="0" smtClean="0"/>
              <a:t> bağlar bağlamaz görev yapmaya başlar. </a:t>
            </a:r>
            <a:r>
              <a:rPr lang="tr-TR" sz="2800" i="0" dirty="0" err="1" smtClean="0"/>
              <a:t>Arduino</a:t>
            </a:r>
            <a:r>
              <a:rPr lang="tr-TR" sz="2800" i="0" dirty="0" smtClean="0"/>
              <a:t> ile PC arasındaki haberleşme bu birim üzerinden gerçekleştirilir. Derlediğimiz programlar da yine </a:t>
            </a:r>
            <a:r>
              <a:rPr lang="tr-TR" sz="2800" i="0" dirty="0" err="1" smtClean="0"/>
              <a:t>Arduino’ya</a:t>
            </a:r>
            <a:r>
              <a:rPr lang="tr-TR" sz="2800" i="0" dirty="0" smtClean="0"/>
              <a:t> seri haberleşme üzerinden gönderilir.</a:t>
            </a:r>
          </a:p>
          <a:p>
            <a:pPr marL="360000" lvl="3" indent="0">
              <a:lnSpc>
                <a:spcPct val="150000"/>
              </a:lnSpc>
              <a:buNone/>
            </a:pPr>
            <a:r>
              <a:rPr lang="tr-TR" sz="2800" i="0" dirty="0"/>
              <a:t>	</a:t>
            </a:r>
            <a:r>
              <a:rPr lang="tr-TR" sz="2800" i="0" dirty="0" smtClean="0"/>
              <a:t>Geçmişte PC’lerde seri haberleşme için 9 </a:t>
            </a:r>
            <a:r>
              <a:rPr lang="tr-TR" sz="2800" i="0" dirty="0" err="1" smtClean="0"/>
              <a:t>pinli</a:t>
            </a:r>
            <a:r>
              <a:rPr lang="tr-TR" sz="2800" i="0" dirty="0" smtClean="0"/>
              <a:t> RS232 portu bulunmaktaydı. Artık günümüzde bu standart yerini USB’ye bırakmıştır. Ancak hala RS232 </a:t>
            </a:r>
            <a:r>
              <a:rPr lang="tr-TR" sz="2800" i="0" dirty="0" err="1" smtClean="0"/>
              <a:t>üserinden</a:t>
            </a:r>
            <a:r>
              <a:rPr lang="tr-TR" sz="2800" i="0" dirty="0" smtClean="0"/>
              <a:t> iletişim kuran cihazları </a:t>
            </a:r>
            <a:r>
              <a:rPr lang="tr-TR" sz="2800" i="0" dirty="0" err="1" smtClean="0"/>
              <a:t>kullanıbilmek</a:t>
            </a:r>
            <a:r>
              <a:rPr lang="tr-TR" sz="2800" i="0" dirty="0" smtClean="0"/>
              <a:t> için RS232-USB dönüştürücü elemanlar kullanılır. </a:t>
            </a:r>
            <a:endParaRPr lang="tr-TR" sz="2800" i="0" dirty="0"/>
          </a:p>
        </p:txBody>
      </p:sp>
    </p:spTree>
    <p:extLst>
      <p:ext uri="{BB962C8B-B14F-4D97-AF65-F5344CB8AC3E}">
        <p14:creationId xmlns:p14="http://schemas.microsoft.com/office/powerpoint/2010/main" val="3643238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40664" y="73152"/>
            <a:ext cx="11356848" cy="6704165"/>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360000" lvl="3" indent="0">
              <a:lnSpc>
                <a:spcPct val="150000"/>
              </a:lnSpc>
              <a:buNone/>
            </a:pPr>
            <a:r>
              <a:rPr lang="tr-TR" sz="2800" i="0" dirty="0" smtClean="0"/>
              <a:t>Seri Haberleşmenin Donanım ve Yazılım Bileşenleri</a:t>
            </a:r>
          </a:p>
          <a:p>
            <a:pPr marL="360000" lvl="3" indent="0">
              <a:lnSpc>
                <a:spcPct val="150000"/>
              </a:lnSpc>
              <a:buNone/>
            </a:pPr>
            <a:r>
              <a:rPr lang="tr-TR" sz="2800" i="0" dirty="0" smtClean="0"/>
              <a:t>	Seri haberleşme için </a:t>
            </a:r>
            <a:r>
              <a:rPr lang="tr-TR" sz="2800" i="0" dirty="0" err="1" smtClean="0"/>
              <a:t>Arduino</a:t>
            </a:r>
            <a:r>
              <a:rPr lang="tr-TR" sz="2800" i="0" dirty="0" smtClean="0"/>
              <a:t> üzerinde bulunan seri haberleşme ünitesine UART (Universal </a:t>
            </a:r>
            <a:r>
              <a:rPr lang="tr-TR" sz="2800" i="0" dirty="0" err="1" smtClean="0"/>
              <a:t>asynchronous</a:t>
            </a:r>
            <a:r>
              <a:rPr lang="tr-TR" sz="2800" i="0" dirty="0" smtClean="0"/>
              <a:t> </a:t>
            </a:r>
            <a:r>
              <a:rPr lang="tr-TR" sz="2800" i="0" dirty="0" err="1" smtClean="0"/>
              <a:t>receiver</a:t>
            </a:r>
            <a:r>
              <a:rPr lang="tr-TR" sz="2800" i="0" dirty="0" smtClean="0"/>
              <a:t>/</a:t>
            </a:r>
            <a:r>
              <a:rPr lang="tr-TR" sz="2800" i="0" dirty="0" err="1" smtClean="0"/>
              <a:t>transmitter</a:t>
            </a:r>
            <a:r>
              <a:rPr lang="tr-TR" sz="2800" i="0" dirty="0" smtClean="0"/>
              <a:t>: Evrensel asenkron alıcı / verici) adı verilir. </a:t>
            </a:r>
          </a:p>
          <a:p>
            <a:pPr marL="360000" lvl="3" indent="0">
              <a:lnSpc>
                <a:spcPct val="150000"/>
              </a:lnSpc>
              <a:buNone/>
            </a:pPr>
            <a:r>
              <a:rPr lang="tr-TR" sz="2800" i="0" dirty="0"/>
              <a:t>	</a:t>
            </a:r>
            <a:r>
              <a:rPr lang="tr-TR" sz="2800" i="0" dirty="0" smtClean="0"/>
              <a:t>Seri haberleşme için gönderme – TX ve alma – RX olmak üzere iki </a:t>
            </a:r>
            <a:r>
              <a:rPr lang="tr-TR" sz="2800" i="0" dirty="0" err="1" smtClean="0"/>
              <a:t>pin</a:t>
            </a:r>
            <a:r>
              <a:rPr lang="tr-TR" sz="2800" i="0" dirty="0" smtClean="0"/>
              <a:t> (D0, D1) kullanılır. </a:t>
            </a:r>
            <a:r>
              <a:rPr lang="tr-TR" sz="2800" i="0" dirty="0" err="1" smtClean="0"/>
              <a:t>Arduino</a:t>
            </a:r>
            <a:r>
              <a:rPr lang="tr-TR" sz="2800" i="0" dirty="0" smtClean="0"/>
              <a:t> UNO üzerinde bu </a:t>
            </a:r>
            <a:r>
              <a:rPr lang="tr-TR" sz="2800" i="0" dirty="0" err="1" smtClean="0"/>
              <a:t>pinler</a:t>
            </a:r>
            <a:r>
              <a:rPr lang="tr-TR" sz="2800" i="0" dirty="0" smtClean="0"/>
              <a:t> ayrıca TX, RX LED’lerine ve USB dönüştürücü çipe de bağlıdır. Programlama esnasında </a:t>
            </a:r>
            <a:r>
              <a:rPr lang="tr-TR" sz="2800" i="0" dirty="0" err="1" smtClean="0"/>
              <a:t>Arduino</a:t>
            </a:r>
            <a:r>
              <a:rPr lang="tr-TR" sz="2800" i="0" dirty="0" smtClean="0"/>
              <a:t> ile PC arasındaki iletişim bu </a:t>
            </a:r>
            <a:r>
              <a:rPr lang="tr-TR" sz="2800" i="0" dirty="0" err="1" smtClean="0"/>
              <a:t>pinler</a:t>
            </a:r>
            <a:r>
              <a:rPr lang="tr-TR" sz="2800" i="0" dirty="0" smtClean="0"/>
              <a:t> üzerinden sağlanır.</a:t>
            </a:r>
            <a:endParaRPr lang="tr-TR" sz="2800" i="0" dirty="0"/>
          </a:p>
        </p:txBody>
      </p:sp>
    </p:spTree>
    <p:extLst>
      <p:ext uri="{BB962C8B-B14F-4D97-AF65-F5344CB8AC3E}">
        <p14:creationId xmlns:p14="http://schemas.microsoft.com/office/powerpoint/2010/main" val="1232656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40664" y="73152"/>
            <a:ext cx="11356848" cy="6704165"/>
          </a:xfrm>
          <a:prstGeom prst="rect">
            <a:avLst/>
          </a:prstGeom>
        </p:spPr>
        <p:txBody>
          <a:bodyPr>
            <a:normAutofit fontScale="92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360000" lvl="3" indent="0">
              <a:lnSpc>
                <a:spcPct val="150000"/>
              </a:lnSpc>
              <a:buNone/>
            </a:pPr>
            <a:r>
              <a:rPr lang="tr-TR" sz="2800" i="0" dirty="0" err="1" smtClean="0"/>
              <a:t>Arduino</a:t>
            </a:r>
            <a:r>
              <a:rPr lang="tr-TR" sz="2800" i="0" dirty="0" smtClean="0"/>
              <a:t> </a:t>
            </a:r>
            <a:r>
              <a:rPr lang="tr-TR" sz="2800" i="0" dirty="0" err="1" smtClean="0"/>
              <a:t>Serial</a:t>
            </a:r>
            <a:r>
              <a:rPr lang="tr-TR" sz="2800" i="0" dirty="0" smtClean="0"/>
              <a:t> Haberleşme Fonksiyonları</a:t>
            </a:r>
          </a:p>
          <a:p>
            <a:pPr marL="360000" lvl="3" indent="0">
              <a:lnSpc>
                <a:spcPct val="150000"/>
              </a:lnSpc>
              <a:buNone/>
            </a:pPr>
            <a:r>
              <a:rPr lang="tr-TR" sz="2800" i="0" dirty="0" smtClean="0"/>
              <a:t>	</a:t>
            </a:r>
            <a:r>
              <a:rPr lang="tr-TR" sz="2800" i="0" dirty="0" err="1" smtClean="0"/>
              <a:t>Arduino’da</a:t>
            </a:r>
            <a:r>
              <a:rPr lang="tr-TR" sz="2800" i="0" dirty="0" smtClean="0"/>
              <a:t> seri haberleşmeyle ilgili olarak </a:t>
            </a:r>
            <a:r>
              <a:rPr lang="tr-TR" sz="2800" i="0" dirty="0" err="1" smtClean="0"/>
              <a:t>Serial</a:t>
            </a:r>
            <a:r>
              <a:rPr lang="tr-TR" sz="2800" i="0" dirty="0" smtClean="0"/>
              <a:t> nesnesi kullanılır. Bu nesneye ait fonksiyonlar:</a:t>
            </a:r>
          </a:p>
          <a:p>
            <a:pPr marL="360000" lvl="3" indent="0">
              <a:lnSpc>
                <a:spcPct val="150000"/>
              </a:lnSpc>
              <a:buNone/>
            </a:pPr>
            <a:r>
              <a:rPr lang="tr-TR" sz="2800" b="1" u="sng" dirty="0" err="1" smtClean="0"/>
              <a:t>Serial.begin</a:t>
            </a:r>
            <a:r>
              <a:rPr lang="tr-TR" sz="2800" b="1" u="sng" dirty="0" smtClean="0"/>
              <a:t>()</a:t>
            </a:r>
            <a:r>
              <a:rPr lang="tr-TR" sz="2800" i="0" dirty="0" smtClean="0"/>
              <a:t> ve </a:t>
            </a:r>
            <a:r>
              <a:rPr lang="tr-TR" sz="2800" b="1" u="sng" dirty="0" err="1" smtClean="0"/>
              <a:t>Serial.end</a:t>
            </a:r>
            <a:r>
              <a:rPr lang="tr-TR" sz="2800" b="1" u="sng" dirty="0" smtClean="0"/>
              <a:t>()</a:t>
            </a:r>
            <a:r>
              <a:rPr lang="tr-TR" sz="2800" i="0" dirty="0" smtClean="0"/>
              <a:t> Fonksiyonu</a:t>
            </a:r>
          </a:p>
          <a:p>
            <a:pPr marL="360000" lvl="3" indent="0">
              <a:lnSpc>
                <a:spcPct val="150000"/>
              </a:lnSpc>
              <a:buNone/>
            </a:pPr>
            <a:r>
              <a:rPr lang="tr-TR" sz="2800" i="0" dirty="0"/>
              <a:t>	</a:t>
            </a:r>
            <a:r>
              <a:rPr lang="tr-TR" sz="2800" b="1" u="sng" dirty="0" err="1" smtClean="0"/>
              <a:t>Serial.begin</a:t>
            </a:r>
            <a:r>
              <a:rPr lang="tr-TR" sz="2800" b="1" u="sng" dirty="0" smtClean="0"/>
              <a:t>()</a:t>
            </a:r>
            <a:r>
              <a:rPr lang="tr-TR" sz="2800" i="0" dirty="0" smtClean="0"/>
              <a:t> fonksiyonunu </a:t>
            </a:r>
            <a:r>
              <a:rPr lang="tr-TR" sz="2800" i="0" dirty="0" err="1" smtClean="0"/>
              <a:t>setup</a:t>
            </a:r>
            <a:r>
              <a:rPr lang="tr-TR" sz="2800" i="0" dirty="0" smtClean="0"/>
              <a:t>() fonksiyonu içinden çağırarak seri haberleşmenin başlatılması sağlanır. Bu fonksiyona parametre olarak 300, 1200, 2400, 4800, 9600, 14400, 19200, 28800, 38400, 57600, 115200 değerlerinden birisi verilebilir. Standart seri haberleşme hızları olan bu değerlerin birimi </a:t>
            </a:r>
            <a:r>
              <a:rPr lang="tr-TR" sz="2800" b="1" u="sng" dirty="0" err="1" smtClean="0"/>
              <a:t>bps</a:t>
            </a:r>
            <a:r>
              <a:rPr lang="tr-TR" sz="2800" i="0" dirty="0" err="1" smtClean="0"/>
              <a:t>’dir</a:t>
            </a:r>
            <a:r>
              <a:rPr lang="tr-TR" sz="2800" i="0" dirty="0"/>
              <a:t> </a:t>
            </a:r>
            <a:r>
              <a:rPr lang="tr-TR" sz="2800" i="0" dirty="0" smtClean="0"/>
              <a:t>(</a:t>
            </a:r>
            <a:r>
              <a:rPr lang="tr-TR" sz="2800" dirty="0" smtClean="0"/>
              <a:t>bit </a:t>
            </a:r>
            <a:r>
              <a:rPr lang="tr-TR" sz="2800" dirty="0" err="1" smtClean="0"/>
              <a:t>per</a:t>
            </a:r>
            <a:r>
              <a:rPr lang="tr-TR" sz="2800" dirty="0" smtClean="0"/>
              <a:t> </a:t>
            </a:r>
            <a:r>
              <a:rPr lang="tr-TR" sz="2800" dirty="0" err="1" smtClean="0"/>
              <a:t>second</a:t>
            </a:r>
            <a:r>
              <a:rPr lang="tr-TR" sz="2800" dirty="0" smtClean="0"/>
              <a:t>: saniye başına bit) ve </a:t>
            </a:r>
            <a:r>
              <a:rPr lang="tr-TR" sz="2800" b="1" u="sng" dirty="0" smtClean="0"/>
              <a:t>baud rate</a:t>
            </a:r>
            <a:r>
              <a:rPr lang="tr-TR" sz="2800" i="0" dirty="0" smtClean="0"/>
              <a:t> olarak bilinir. Her </a:t>
            </a:r>
            <a:r>
              <a:rPr lang="tr-TR" sz="2800" i="0" dirty="0" err="1" smtClean="0"/>
              <a:t>byte</a:t>
            </a:r>
            <a:r>
              <a:rPr lang="tr-TR" sz="2800" i="0" dirty="0" smtClean="0"/>
              <a:t> için 10 bit gönderildiğinden gönderilen bayt miktarı bu değerlerin 10’a bölümüyle bulunabilir.</a:t>
            </a:r>
          </a:p>
          <a:p>
            <a:pPr marL="360000" lvl="3" indent="0">
              <a:lnSpc>
                <a:spcPct val="150000"/>
              </a:lnSpc>
              <a:buNone/>
            </a:pPr>
            <a:r>
              <a:rPr lang="tr-TR" sz="2800" i="0" dirty="0" smtClean="0"/>
              <a:t>	</a:t>
            </a:r>
            <a:r>
              <a:rPr lang="tr-TR" sz="2800" i="0" dirty="0"/>
              <a:t>	</a:t>
            </a:r>
            <a:endParaRPr lang="tr-TR" sz="2800" i="0" dirty="0"/>
          </a:p>
        </p:txBody>
      </p:sp>
    </p:spTree>
    <p:extLst>
      <p:ext uri="{BB962C8B-B14F-4D97-AF65-F5344CB8AC3E}">
        <p14:creationId xmlns:p14="http://schemas.microsoft.com/office/powerpoint/2010/main" val="1591716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40664" y="73152"/>
            <a:ext cx="11356848" cy="6704165"/>
          </a:xfrm>
          <a:prstGeom prst="rect">
            <a:avLst/>
          </a:prstGeom>
        </p:spPr>
        <p:txBody>
          <a:bodyPr>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360000" lvl="3" indent="0">
              <a:lnSpc>
                <a:spcPct val="150000"/>
              </a:lnSpc>
              <a:buNone/>
            </a:pPr>
            <a:r>
              <a:rPr lang="tr-TR" sz="2800" b="1" u="sng" dirty="0" err="1" smtClean="0"/>
              <a:t>Serial.print</a:t>
            </a:r>
            <a:r>
              <a:rPr lang="tr-TR" sz="2800" b="1" u="sng" dirty="0" smtClean="0"/>
              <a:t>()</a:t>
            </a:r>
            <a:r>
              <a:rPr lang="tr-TR" sz="2800" i="0" dirty="0" smtClean="0"/>
              <a:t> ve </a:t>
            </a:r>
            <a:r>
              <a:rPr lang="tr-TR" sz="2800" b="1" u="sng" dirty="0" err="1" smtClean="0"/>
              <a:t>Serial.println</a:t>
            </a:r>
            <a:r>
              <a:rPr lang="tr-TR" sz="2800" b="1" u="sng" dirty="0" smtClean="0"/>
              <a:t>()</a:t>
            </a:r>
            <a:r>
              <a:rPr lang="tr-TR" sz="2800" i="0" dirty="0" smtClean="0"/>
              <a:t> Fonksiyonu</a:t>
            </a:r>
          </a:p>
          <a:p>
            <a:pPr marL="360000" lvl="3" indent="0">
              <a:lnSpc>
                <a:spcPct val="150000"/>
              </a:lnSpc>
              <a:buNone/>
            </a:pPr>
            <a:r>
              <a:rPr lang="tr-TR" sz="2800" i="0" dirty="0" smtClean="0"/>
              <a:t>	</a:t>
            </a:r>
            <a:r>
              <a:rPr lang="tr-TR" sz="2800" i="0" dirty="0" err="1" smtClean="0"/>
              <a:t>Arduino’dan</a:t>
            </a:r>
            <a:r>
              <a:rPr lang="tr-TR" sz="2800" i="0" dirty="0" smtClean="0"/>
              <a:t> ASCII karakter dizileri içeren veriler göndermek için </a:t>
            </a:r>
            <a:r>
              <a:rPr lang="tr-TR" sz="2800" b="1" u="sng" dirty="0" err="1" smtClean="0"/>
              <a:t>print</a:t>
            </a:r>
            <a:r>
              <a:rPr lang="tr-TR" sz="2800" i="0" dirty="0" smtClean="0"/>
              <a:t> ve </a:t>
            </a:r>
            <a:r>
              <a:rPr lang="tr-TR" sz="2800" b="1" u="sng" dirty="0" err="1" smtClean="0"/>
              <a:t>println</a:t>
            </a:r>
            <a:r>
              <a:rPr lang="tr-TR" sz="2800" i="0" dirty="0" smtClean="0"/>
              <a:t> fonksiyonları kullanılır. </a:t>
            </a:r>
            <a:r>
              <a:rPr lang="tr-TR" sz="2800" b="1" u="sng" dirty="0" err="1" smtClean="0"/>
              <a:t>println</a:t>
            </a:r>
            <a:r>
              <a:rPr lang="tr-TR" sz="2800" i="0" dirty="0" smtClean="0"/>
              <a:t> fonksiyonunun farkı her bir satırdan </a:t>
            </a:r>
            <a:r>
              <a:rPr lang="tr-TR" sz="2800" i="0" dirty="0" err="1" smtClean="0"/>
              <a:t>sonrayeni</a:t>
            </a:r>
            <a:r>
              <a:rPr lang="tr-TR" sz="2800" i="0" dirty="0" smtClean="0"/>
              <a:t> bir satıra geçilmesidir.</a:t>
            </a:r>
          </a:p>
          <a:p>
            <a:pPr marL="360000" lvl="3" indent="0">
              <a:lnSpc>
                <a:spcPct val="150000"/>
              </a:lnSpc>
              <a:buNone/>
            </a:pPr>
            <a:r>
              <a:rPr lang="tr-TR" sz="2800" i="0" dirty="0"/>
              <a:t>	</a:t>
            </a:r>
            <a:r>
              <a:rPr lang="tr-TR" sz="2800" i="0" dirty="0" err="1" smtClean="0"/>
              <a:t>Print</a:t>
            </a:r>
            <a:r>
              <a:rPr lang="tr-TR" sz="2800" i="0" dirty="0" smtClean="0"/>
              <a:t> ve </a:t>
            </a:r>
            <a:r>
              <a:rPr lang="tr-TR" sz="2800" i="0" dirty="0" err="1" smtClean="0"/>
              <a:t>println</a:t>
            </a:r>
            <a:r>
              <a:rPr lang="tr-TR" sz="2800" i="0" dirty="0" smtClean="0"/>
              <a:t> fonksiyonlarıyla değişik formatlarda çıktı almak da mümkündür. Sayılar karakter dizisi şeklinde veya 16’lı (</a:t>
            </a:r>
            <a:r>
              <a:rPr lang="tr-TR" sz="2800" i="0" dirty="0" err="1" smtClean="0"/>
              <a:t>hexadecimal</a:t>
            </a:r>
            <a:r>
              <a:rPr lang="tr-TR" sz="2800" i="0" dirty="0" smtClean="0"/>
              <a:t>), 8’li (</a:t>
            </a:r>
            <a:r>
              <a:rPr lang="tr-TR" sz="2800" i="0" dirty="0" err="1" smtClean="0"/>
              <a:t>octal</a:t>
            </a:r>
            <a:r>
              <a:rPr lang="tr-TR" sz="2800" i="0" dirty="0" smtClean="0"/>
              <a:t>) ve 2’li (</a:t>
            </a:r>
            <a:r>
              <a:rPr lang="tr-TR" sz="2800" i="0" dirty="0" err="1" smtClean="0"/>
              <a:t>binary</a:t>
            </a:r>
            <a:r>
              <a:rPr lang="tr-TR" sz="2800" i="0" dirty="0" smtClean="0"/>
              <a:t>) tabanda yazdırmak mümkündür. Ondalık sayılar virgülden sonra 2 hane olarak yazdırılabilir. Ancak istenildiği taktirde daha fazla hane yazdırılabilir.</a:t>
            </a:r>
          </a:p>
          <a:p>
            <a:pPr marL="360000" lvl="3" indent="0">
              <a:lnSpc>
                <a:spcPct val="150000"/>
              </a:lnSpc>
              <a:buNone/>
            </a:pPr>
            <a:r>
              <a:rPr lang="tr-TR" sz="2800" i="0" dirty="0" smtClean="0"/>
              <a:t>	</a:t>
            </a:r>
            <a:r>
              <a:rPr lang="tr-TR" sz="2800" i="0" dirty="0"/>
              <a:t>	</a:t>
            </a:r>
            <a:endParaRPr lang="tr-TR" sz="2800" i="0" dirty="0"/>
          </a:p>
        </p:txBody>
      </p:sp>
    </p:spTree>
    <p:extLst>
      <p:ext uri="{BB962C8B-B14F-4D97-AF65-F5344CB8AC3E}">
        <p14:creationId xmlns:p14="http://schemas.microsoft.com/office/powerpoint/2010/main" val="1024646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40664" y="73152"/>
            <a:ext cx="11356848" cy="6704165"/>
          </a:xfrm>
          <a:prstGeom prst="rect">
            <a:avLst/>
          </a:prstGeom>
        </p:spPr>
        <p:txBody>
          <a:bodyPr>
            <a:normAutofit fontScale="92500"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360000" lvl="3" indent="0">
              <a:lnSpc>
                <a:spcPct val="150000"/>
              </a:lnSpc>
              <a:buNone/>
            </a:pPr>
            <a:r>
              <a:rPr lang="tr-TR" sz="2800" i="0" dirty="0" smtClean="0"/>
              <a:t>Örnek:</a:t>
            </a:r>
          </a:p>
          <a:p>
            <a:pPr marL="360000" lvl="3" indent="0">
              <a:lnSpc>
                <a:spcPct val="150000"/>
              </a:lnSpc>
              <a:buNone/>
            </a:pPr>
            <a:r>
              <a:rPr lang="tr-TR" sz="2800" i="0" dirty="0" err="1" smtClean="0"/>
              <a:t>Serial.print</a:t>
            </a:r>
            <a:r>
              <a:rPr lang="tr-TR" sz="2800" i="0" dirty="0" smtClean="0"/>
              <a:t>(12) </a:t>
            </a:r>
            <a:r>
              <a:rPr lang="tr-TR" sz="2800" i="0" dirty="0" smtClean="0">
                <a:sym typeface="Wingdings" panose="05000000000000000000" pitchFamily="2" charset="2"/>
              </a:rPr>
              <a:t> 12 olarak yazdırılır.</a:t>
            </a:r>
          </a:p>
          <a:p>
            <a:pPr marL="360000" lvl="3" indent="0">
              <a:lnSpc>
                <a:spcPct val="150000"/>
              </a:lnSpc>
              <a:buNone/>
            </a:pPr>
            <a:r>
              <a:rPr lang="tr-TR" sz="2800" i="0" dirty="0" err="1" smtClean="0">
                <a:sym typeface="Wingdings" panose="05000000000000000000" pitchFamily="2" charset="2"/>
              </a:rPr>
              <a:t>Serial.print</a:t>
            </a:r>
            <a:r>
              <a:rPr lang="tr-TR" sz="2800" i="0" dirty="0" smtClean="0">
                <a:sym typeface="Wingdings" panose="05000000000000000000" pitchFamily="2" charset="2"/>
              </a:rPr>
              <a:t>(1.23456)  1.23 olarak yazdırılır.</a:t>
            </a:r>
          </a:p>
          <a:p>
            <a:pPr marL="360000" lvl="3" indent="0">
              <a:lnSpc>
                <a:spcPct val="150000"/>
              </a:lnSpc>
              <a:buNone/>
            </a:pPr>
            <a:r>
              <a:rPr lang="tr-TR" sz="2800" i="0" dirty="0" err="1" smtClean="0">
                <a:sym typeface="Wingdings" panose="05000000000000000000" pitchFamily="2" charset="2"/>
              </a:rPr>
              <a:t>Serial.print</a:t>
            </a:r>
            <a:r>
              <a:rPr lang="tr-TR" sz="2800" i="0" dirty="0" smtClean="0">
                <a:sym typeface="Wingdings" panose="05000000000000000000" pitchFamily="2" charset="2"/>
              </a:rPr>
              <a:t>(</a:t>
            </a:r>
            <a:r>
              <a:rPr lang="tr-TR" sz="2800" i="0" dirty="0" err="1" smtClean="0">
                <a:sym typeface="Wingdings" panose="05000000000000000000" pitchFamily="2" charset="2"/>
              </a:rPr>
              <a:t>byte</a:t>
            </a:r>
            <a:r>
              <a:rPr lang="tr-TR" sz="2800" i="0" dirty="0" smtClean="0">
                <a:sym typeface="Wingdings" panose="05000000000000000000" pitchFamily="2" charset="2"/>
              </a:rPr>
              <a:t>(78))  N(78 değerinden ASCII karakter karşılığı)</a:t>
            </a:r>
          </a:p>
          <a:p>
            <a:pPr marL="360000" lvl="3" indent="0">
              <a:lnSpc>
                <a:spcPct val="150000"/>
              </a:lnSpc>
              <a:buNone/>
            </a:pPr>
            <a:r>
              <a:rPr lang="tr-TR" sz="2800" i="0" dirty="0" err="1" smtClean="0">
                <a:sym typeface="Wingdings" panose="05000000000000000000" pitchFamily="2" charset="2"/>
              </a:rPr>
              <a:t>Serial.print</a:t>
            </a:r>
            <a:r>
              <a:rPr lang="tr-TR" sz="2800" i="0" dirty="0" smtClean="0">
                <a:sym typeface="Wingdings" panose="05000000000000000000" pitchFamily="2" charset="2"/>
              </a:rPr>
              <a:t>(‘N’)  N olarak yazdırılır.</a:t>
            </a:r>
          </a:p>
          <a:p>
            <a:pPr marL="360000" lvl="3" indent="0">
              <a:lnSpc>
                <a:spcPct val="150000"/>
              </a:lnSpc>
              <a:buNone/>
            </a:pPr>
            <a:r>
              <a:rPr lang="tr-TR" sz="2800" i="0" dirty="0" err="1" smtClean="0">
                <a:sym typeface="Wingdings" panose="05000000000000000000" pitchFamily="2" charset="2"/>
              </a:rPr>
              <a:t>Serial.print</a:t>
            </a:r>
            <a:r>
              <a:rPr lang="tr-TR" sz="2800" i="0" dirty="0" smtClean="0">
                <a:sym typeface="Wingdings" panose="05000000000000000000" pitchFamily="2" charset="2"/>
              </a:rPr>
              <a:t>("</a:t>
            </a:r>
            <a:r>
              <a:rPr lang="tr-TR" sz="2800" i="0" dirty="0" err="1" smtClean="0">
                <a:sym typeface="Wingdings" panose="05000000000000000000" pitchFamily="2" charset="2"/>
              </a:rPr>
              <a:t>Arduino</a:t>
            </a:r>
            <a:r>
              <a:rPr lang="tr-TR" sz="2800" i="0" dirty="0" smtClean="0">
                <a:sym typeface="Wingdings" panose="05000000000000000000" pitchFamily="2" charset="2"/>
              </a:rPr>
              <a:t>")  </a:t>
            </a:r>
            <a:r>
              <a:rPr lang="tr-TR" sz="2800" i="0" dirty="0" err="1" smtClean="0">
                <a:sym typeface="Wingdings" panose="05000000000000000000" pitchFamily="2" charset="2"/>
              </a:rPr>
              <a:t>Arduino</a:t>
            </a:r>
            <a:r>
              <a:rPr lang="tr-TR" sz="2800" i="0" dirty="0" smtClean="0">
                <a:sym typeface="Wingdings" panose="05000000000000000000" pitchFamily="2" charset="2"/>
              </a:rPr>
              <a:t> olarak </a:t>
            </a:r>
            <a:r>
              <a:rPr lang="tr-TR" sz="2800" i="0" dirty="0" err="1" smtClean="0">
                <a:sym typeface="Wingdings" panose="05000000000000000000" pitchFamily="2" charset="2"/>
              </a:rPr>
              <a:t>yazıdırılır</a:t>
            </a:r>
            <a:r>
              <a:rPr lang="tr-TR" sz="2800" i="0" dirty="0" smtClean="0">
                <a:sym typeface="Wingdings" panose="05000000000000000000" pitchFamily="2" charset="2"/>
              </a:rPr>
              <a:t>.</a:t>
            </a:r>
          </a:p>
          <a:p>
            <a:pPr marL="360000" lvl="3" indent="0">
              <a:lnSpc>
                <a:spcPct val="150000"/>
              </a:lnSpc>
              <a:buNone/>
            </a:pPr>
            <a:r>
              <a:rPr lang="tr-TR" sz="2800" i="0" dirty="0" smtClean="0">
                <a:sym typeface="Wingdings" panose="05000000000000000000" pitchFamily="2" charset="2"/>
              </a:rPr>
              <a:t>İstenilen tabanda çıktı alınabilir.</a:t>
            </a:r>
          </a:p>
          <a:p>
            <a:pPr marL="360000" lvl="3" indent="0">
              <a:lnSpc>
                <a:spcPct val="150000"/>
              </a:lnSpc>
              <a:buNone/>
            </a:pPr>
            <a:r>
              <a:rPr lang="tr-TR" sz="2800" i="0" dirty="0" smtClean="0">
                <a:sym typeface="Wingdings" panose="05000000000000000000" pitchFamily="2" charset="2"/>
              </a:rPr>
              <a:t>İkili tabanda çıktı</a:t>
            </a:r>
          </a:p>
          <a:p>
            <a:pPr marL="360000" lvl="3" indent="0">
              <a:lnSpc>
                <a:spcPct val="150000"/>
              </a:lnSpc>
              <a:buNone/>
            </a:pPr>
            <a:r>
              <a:rPr lang="tr-TR" sz="2800" i="0" dirty="0">
                <a:sym typeface="Wingdings" panose="05000000000000000000" pitchFamily="2" charset="2"/>
              </a:rPr>
              <a:t>	</a:t>
            </a:r>
            <a:r>
              <a:rPr lang="tr-TR" sz="2800" i="0" dirty="0" err="1" smtClean="0">
                <a:sym typeface="Wingdings" panose="05000000000000000000" pitchFamily="2" charset="2"/>
              </a:rPr>
              <a:t>Serial.print</a:t>
            </a:r>
            <a:r>
              <a:rPr lang="tr-TR" sz="2800" i="0" dirty="0" smtClean="0">
                <a:sym typeface="Wingdings" panose="05000000000000000000" pitchFamily="2" charset="2"/>
              </a:rPr>
              <a:t>(78, BIN)  1001110</a:t>
            </a:r>
            <a:endParaRPr lang="tr-TR" sz="2800" i="0" dirty="0" smtClean="0"/>
          </a:p>
          <a:p>
            <a:pPr marL="360000" lvl="3" indent="0">
              <a:lnSpc>
                <a:spcPct val="150000"/>
              </a:lnSpc>
              <a:buNone/>
            </a:pPr>
            <a:r>
              <a:rPr lang="tr-TR" sz="2800" i="0" dirty="0" smtClean="0"/>
              <a:t>	</a:t>
            </a:r>
            <a:r>
              <a:rPr lang="tr-TR" sz="2800" i="0" dirty="0"/>
              <a:t>	</a:t>
            </a:r>
            <a:endParaRPr lang="tr-TR" sz="2800" i="0" dirty="0"/>
          </a:p>
        </p:txBody>
      </p:sp>
    </p:spTree>
    <p:extLst>
      <p:ext uri="{BB962C8B-B14F-4D97-AF65-F5344CB8AC3E}">
        <p14:creationId xmlns:p14="http://schemas.microsoft.com/office/powerpoint/2010/main" val="3850551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40664" y="73152"/>
            <a:ext cx="11356848" cy="6704165"/>
          </a:xfrm>
          <a:prstGeom prst="rect">
            <a:avLst/>
          </a:prstGeom>
        </p:spPr>
        <p:txBody>
          <a:bodyPr>
            <a:normAutofit fontScale="700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360000" lvl="3" indent="0">
              <a:lnSpc>
                <a:spcPct val="150000"/>
              </a:lnSpc>
              <a:buNone/>
            </a:pPr>
            <a:r>
              <a:rPr lang="tr-TR" sz="2800" i="0" dirty="0" smtClean="0"/>
              <a:t>Örnek:</a:t>
            </a:r>
          </a:p>
          <a:p>
            <a:pPr marL="360000" lvl="3" indent="0">
              <a:lnSpc>
                <a:spcPct val="150000"/>
              </a:lnSpc>
              <a:buNone/>
            </a:pPr>
            <a:r>
              <a:rPr lang="tr-TR" sz="2800" i="0" dirty="0" smtClean="0">
                <a:sym typeface="Wingdings" panose="05000000000000000000" pitchFamily="2" charset="2"/>
              </a:rPr>
              <a:t>Sekizli tabanda çıktı</a:t>
            </a:r>
          </a:p>
          <a:p>
            <a:pPr marL="360000" lvl="3" indent="0">
              <a:lnSpc>
                <a:spcPct val="150000"/>
              </a:lnSpc>
              <a:buNone/>
            </a:pPr>
            <a:r>
              <a:rPr lang="tr-TR" sz="2800" i="0" dirty="0">
                <a:sym typeface="Wingdings" panose="05000000000000000000" pitchFamily="2" charset="2"/>
              </a:rPr>
              <a:t>	</a:t>
            </a:r>
            <a:r>
              <a:rPr lang="tr-TR" sz="2800" i="0" dirty="0" err="1" smtClean="0">
                <a:sym typeface="Wingdings" panose="05000000000000000000" pitchFamily="2" charset="2"/>
              </a:rPr>
              <a:t>Serial.print</a:t>
            </a:r>
            <a:r>
              <a:rPr lang="tr-TR" sz="2800" i="0" dirty="0" smtClean="0">
                <a:sym typeface="Wingdings" panose="05000000000000000000" pitchFamily="2" charset="2"/>
              </a:rPr>
              <a:t>(78, OCT)  116</a:t>
            </a:r>
          </a:p>
          <a:p>
            <a:pPr marL="360000" lvl="3" indent="0">
              <a:lnSpc>
                <a:spcPct val="150000"/>
              </a:lnSpc>
              <a:buNone/>
            </a:pPr>
            <a:r>
              <a:rPr lang="tr-TR" sz="2800" i="0" dirty="0" smtClean="0">
                <a:sym typeface="Wingdings" panose="05000000000000000000" pitchFamily="2" charset="2"/>
              </a:rPr>
              <a:t>Onluk tabanda çıktı</a:t>
            </a:r>
          </a:p>
          <a:p>
            <a:pPr marL="360000" lvl="3" indent="0">
              <a:lnSpc>
                <a:spcPct val="150000"/>
              </a:lnSpc>
              <a:buNone/>
            </a:pPr>
            <a:r>
              <a:rPr lang="tr-TR" sz="2800" i="0" dirty="0">
                <a:sym typeface="Wingdings" panose="05000000000000000000" pitchFamily="2" charset="2"/>
              </a:rPr>
              <a:t>	</a:t>
            </a:r>
            <a:r>
              <a:rPr lang="tr-TR" sz="2800" i="0" dirty="0" err="1" smtClean="0">
                <a:sym typeface="Wingdings" panose="05000000000000000000" pitchFamily="2" charset="2"/>
              </a:rPr>
              <a:t>Serial.print</a:t>
            </a:r>
            <a:r>
              <a:rPr lang="tr-TR" sz="2800" i="0" dirty="0" smtClean="0">
                <a:sym typeface="Wingdings" panose="05000000000000000000" pitchFamily="2" charset="2"/>
              </a:rPr>
              <a:t>(78, DEC)  78</a:t>
            </a:r>
          </a:p>
          <a:p>
            <a:pPr marL="360000" lvl="3" indent="0">
              <a:lnSpc>
                <a:spcPct val="150000"/>
              </a:lnSpc>
              <a:buNone/>
            </a:pPr>
            <a:r>
              <a:rPr lang="tr-TR" sz="2800" i="0" dirty="0" smtClean="0">
                <a:sym typeface="Wingdings" panose="05000000000000000000" pitchFamily="2" charset="2"/>
              </a:rPr>
              <a:t>16’lık tabanda çıktı</a:t>
            </a:r>
          </a:p>
          <a:p>
            <a:pPr marL="360000" lvl="3" indent="0">
              <a:lnSpc>
                <a:spcPct val="150000"/>
              </a:lnSpc>
              <a:buNone/>
            </a:pPr>
            <a:r>
              <a:rPr lang="tr-TR" sz="2800" i="0" dirty="0">
                <a:sym typeface="Wingdings" panose="05000000000000000000" pitchFamily="2" charset="2"/>
              </a:rPr>
              <a:t>	</a:t>
            </a:r>
            <a:r>
              <a:rPr lang="tr-TR" sz="2800" i="0" dirty="0" err="1" smtClean="0">
                <a:sym typeface="Wingdings" panose="05000000000000000000" pitchFamily="2" charset="2"/>
              </a:rPr>
              <a:t>Serial.print</a:t>
            </a:r>
            <a:r>
              <a:rPr lang="tr-TR" sz="2800" i="0" dirty="0" smtClean="0">
                <a:sym typeface="Wingdings" panose="05000000000000000000" pitchFamily="2" charset="2"/>
              </a:rPr>
              <a:t>(78, HEX)  4E</a:t>
            </a:r>
          </a:p>
          <a:p>
            <a:pPr marL="360000" lvl="3" indent="0">
              <a:lnSpc>
                <a:spcPct val="150000"/>
              </a:lnSpc>
              <a:buNone/>
            </a:pPr>
            <a:r>
              <a:rPr lang="tr-TR" sz="2800" i="0" dirty="0" smtClean="0">
                <a:sym typeface="Wingdings" panose="05000000000000000000" pitchFamily="2" charset="2"/>
              </a:rPr>
              <a:t>Ondalık sayılarda noktadan sonra yazdırılmak istenen hane sayısı parametre olarak verilebilir.</a:t>
            </a:r>
          </a:p>
          <a:p>
            <a:pPr marL="360000" lvl="3" indent="0">
              <a:lnSpc>
                <a:spcPct val="150000"/>
              </a:lnSpc>
              <a:buNone/>
            </a:pPr>
            <a:r>
              <a:rPr lang="tr-TR" sz="2800" i="0" dirty="0">
                <a:sym typeface="Wingdings" panose="05000000000000000000" pitchFamily="2" charset="2"/>
              </a:rPr>
              <a:t>	</a:t>
            </a:r>
            <a:r>
              <a:rPr lang="tr-TR" sz="2800" i="0" dirty="0" err="1" smtClean="0">
                <a:sym typeface="Wingdings" panose="05000000000000000000" pitchFamily="2" charset="2"/>
              </a:rPr>
              <a:t>Serial.println</a:t>
            </a:r>
            <a:r>
              <a:rPr lang="tr-TR" sz="2800" i="0" dirty="0" smtClean="0">
                <a:sym typeface="Wingdings" panose="05000000000000000000" pitchFamily="2" charset="2"/>
              </a:rPr>
              <a:t>(1.23456, 0)  1</a:t>
            </a:r>
          </a:p>
          <a:p>
            <a:pPr marL="360000" lvl="3" indent="0">
              <a:lnSpc>
                <a:spcPct val="150000"/>
              </a:lnSpc>
              <a:buNone/>
            </a:pPr>
            <a:r>
              <a:rPr lang="tr-TR" sz="2800" i="0" dirty="0" smtClean="0">
                <a:sym typeface="Wingdings" panose="05000000000000000000" pitchFamily="2" charset="2"/>
              </a:rPr>
              <a:t>	</a:t>
            </a:r>
            <a:r>
              <a:rPr lang="tr-TR" sz="2800" i="0" dirty="0" err="1" smtClean="0">
                <a:sym typeface="Wingdings" panose="05000000000000000000" pitchFamily="2" charset="2"/>
              </a:rPr>
              <a:t>Serial.println</a:t>
            </a:r>
            <a:r>
              <a:rPr lang="tr-TR" sz="2800" i="0" dirty="0" smtClean="0">
                <a:sym typeface="Wingdings" panose="05000000000000000000" pitchFamily="2" charset="2"/>
              </a:rPr>
              <a:t>(1.23456, 2)  1.23</a:t>
            </a:r>
          </a:p>
          <a:p>
            <a:pPr marL="360000" lvl="3" indent="0">
              <a:lnSpc>
                <a:spcPct val="150000"/>
              </a:lnSpc>
              <a:buNone/>
            </a:pPr>
            <a:r>
              <a:rPr lang="tr-TR" sz="2800" i="0" dirty="0">
                <a:sym typeface="Wingdings" panose="05000000000000000000" pitchFamily="2" charset="2"/>
              </a:rPr>
              <a:t>	</a:t>
            </a:r>
            <a:r>
              <a:rPr lang="tr-TR" sz="2800" i="0" dirty="0" err="1" smtClean="0">
                <a:sym typeface="Wingdings" panose="05000000000000000000" pitchFamily="2" charset="2"/>
              </a:rPr>
              <a:t>Serial.println</a:t>
            </a:r>
            <a:r>
              <a:rPr lang="tr-TR" sz="2800" i="0" dirty="0" smtClean="0">
                <a:sym typeface="Wingdings" panose="05000000000000000000" pitchFamily="2" charset="2"/>
              </a:rPr>
              <a:t>(1.23456, 4)  1.2346</a:t>
            </a:r>
            <a:endParaRPr lang="tr-TR" sz="2800" i="0" dirty="0" smtClean="0"/>
          </a:p>
          <a:p>
            <a:pPr marL="360000" lvl="3" indent="0">
              <a:lnSpc>
                <a:spcPct val="150000"/>
              </a:lnSpc>
              <a:buNone/>
            </a:pPr>
            <a:r>
              <a:rPr lang="tr-TR" sz="2800" i="0" dirty="0" smtClean="0"/>
              <a:t>	</a:t>
            </a:r>
            <a:r>
              <a:rPr lang="tr-TR" sz="2800" i="0" dirty="0"/>
              <a:t>	</a:t>
            </a:r>
            <a:endParaRPr lang="tr-TR" sz="2800" i="0" dirty="0"/>
          </a:p>
        </p:txBody>
      </p:sp>
    </p:spTree>
    <p:extLst>
      <p:ext uri="{BB962C8B-B14F-4D97-AF65-F5344CB8AC3E}">
        <p14:creationId xmlns:p14="http://schemas.microsoft.com/office/powerpoint/2010/main" val="297461336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41E48DA62AC0E448C956EB14F38CE2B" ma:contentTypeVersion="" ma:contentTypeDescription="Create a new document." ma:contentTypeScope="" ma:versionID="14a9abc1860c1877134030c7048ee5a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3B8D9A-F85C-4F22-A25A-9C9A335F426E}"/>
</file>

<file path=customXml/itemProps2.xml><?xml version="1.0" encoding="utf-8"?>
<ds:datastoreItem xmlns:ds="http://schemas.openxmlformats.org/officeDocument/2006/customXml" ds:itemID="{7C657D37-2899-4529-B61F-2F2424124FFC}"/>
</file>

<file path=customXml/itemProps3.xml><?xml version="1.0" encoding="utf-8"?>
<ds:datastoreItem xmlns:ds="http://schemas.openxmlformats.org/officeDocument/2006/customXml" ds:itemID="{F769CBE0-099F-42B1-BA5A-2FA66FA1F00E}"/>
</file>

<file path=docProps/app.xml><?xml version="1.0" encoding="utf-8"?>
<Properties xmlns="http://schemas.openxmlformats.org/officeDocument/2006/extended-properties" xmlns:vt="http://schemas.openxmlformats.org/officeDocument/2006/docPropsVTypes">
  <Template>TM10001105[[fn=Crop]]</Template>
  <TotalTime>1967</TotalTime>
  <Words>175</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Franklin Gothic Book</vt:lpstr>
      <vt:lpstr>Wingdings</vt:lpstr>
      <vt:lpstr>Crop</vt:lpstr>
      <vt:lpstr>Doğu Akdeniz Üniversitesi Bilgisayar Ve Teknoloji Yüksek Okulu</vt:lpstr>
      <vt:lpstr>Dersin Amacı</vt:lpstr>
      <vt:lpstr>Seri Haberleşme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Doğu Akdeniz Üniversitesi Bilgisayar ve Teknoloji Yüksek Okulu</dc:title>
  <dc:creator>Ali Ozcanli</dc:creator>
  <cp:lastModifiedBy>user</cp:lastModifiedBy>
  <cp:revision>104</cp:revision>
  <dcterms:created xsi:type="dcterms:W3CDTF">2016-05-11T11:38:11Z</dcterms:created>
  <dcterms:modified xsi:type="dcterms:W3CDTF">2017-10-30T14:47:30Z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0x010100F41E48DA62AC0E448C956EB14F38CE2B</vt:lpwstr>
  </property>
</Properties>
</file>