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6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613797-0559-48F5-BD3C-F131FB079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0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19698-9280-4D22-AE21-6B86A72AD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927FC-9BFD-42FB-87E1-AE90E825549C}" type="datetimeFigureOut">
              <a:rPr lang="tr-TR" smtClean="0"/>
              <a:t>08.05.2015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13457-AABF-41EB-A04B-6FEA23E7158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BMET 306</a:t>
            </a:r>
            <a:br>
              <a:rPr lang="tr-TR" dirty="0" smtClean="0"/>
            </a:br>
            <a:r>
              <a:rPr lang="tr-TR" dirty="0" smtClean="0"/>
              <a:t>Teşhis ve Takip Cihazları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^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6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İN</a:t>
            </a:r>
            <a:r>
              <a:rPr lang="en-US" b="1"/>
              <a:t>DİREKT YÖNTEMLER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7085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Osilometrik Yöntem: Osilometrik yöntem Şekil de gösterilmiştir. </a:t>
            </a:r>
            <a:endParaRPr lang="tr-TR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Sistolik basınç değerinin üzerine çıkarılan kaf basıncı azaltılırken, kaf basıncında osilasyonun başladığı değer sistolik basınç, osilasyonun maksimum olduğu değer ortalama basınç ve osilasyonun bittiği değer ise diyastolik basıncı verir.</a:t>
            </a:r>
          </a:p>
        </p:txBody>
      </p:sp>
      <p:pic>
        <p:nvPicPr>
          <p:cNvPr id="1536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8024" y="1484313"/>
            <a:ext cx="3516189" cy="4930709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551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İNDİREKT YÖNTEMLER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244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Flush Yöntemi: Üzerinde basınç ölçümü yapılacak, organ (kol, bacak) ucundan başlayarak band ile sıkıca sarılır ve böylece o bölge kansız bırakılır.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Organın ast kısmına kaf bağlanır ve basınç sistolik basıncın üzerine çıkarılır.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Band açılır ve kafin basıncı yavaşça azaltılır. Sistolik basınca ulaşılınca, kansız bölgeye kesikli olarak kan gelmeye başlar. 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Bu durum kansız organın renk değiştirmesi ve hastanın o bölgede bir sıcaklık duymasıyla belirlenir.</a:t>
            </a:r>
          </a:p>
        </p:txBody>
      </p:sp>
    </p:spTree>
    <p:extLst>
      <p:ext uri="{BB962C8B-B14F-4D97-AF65-F5344CB8AC3E}">
        <p14:creationId xmlns:p14="http://schemas.microsoft.com/office/powerpoint/2010/main" val="28499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b="1"/>
              <a:t>İNDİREKT YÖNTEMLER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7"/>
            <a:ext cx="7522995" cy="44460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 err="1"/>
              <a:t>Ultrasonik</a:t>
            </a:r>
            <a:r>
              <a:rPr lang="en-US" sz="2000" dirty="0"/>
              <a:t> </a:t>
            </a:r>
            <a:r>
              <a:rPr lang="en-US" sz="2000" dirty="0" err="1"/>
              <a:t>Yöntem</a:t>
            </a:r>
            <a:r>
              <a:rPr lang="en-US" sz="2000" dirty="0"/>
              <a:t>: </a:t>
            </a:r>
            <a:r>
              <a:rPr lang="en-US" sz="2000" dirty="0" err="1"/>
              <a:t>Ultrasonik</a:t>
            </a:r>
            <a:r>
              <a:rPr lang="en-US" sz="2000" dirty="0"/>
              <a:t> </a:t>
            </a:r>
            <a:r>
              <a:rPr lang="en-US" sz="2000" dirty="0" err="1"/>
              <a:t>yöntemle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basıncı</a:t>
            </a:r>
            <a:r>
              <a:rPr lang="en-US" sz="2000" dirty="0"/>
              <a:t>, hem </a:t>
            </a:r>
            <a:r>
              <a:rPr lang="en-US" sz="2000" dirty="0" err="1"/>
              <a:t>manuel</a:t>
            </a:r>
            <a:r>
              <a:rPr lang="en-US" sz="2000" dirty="0"/>
              <a:t> hem de </a:t>
            </a:r>
            <a:r>
              <a:rPr lang="en-US" sz="2000" dirty="0" err="1"/>
              <a:t>otomatik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ölçülebilir</a:t>
            </a:r>
            <a:r>
              <a:rPr lang="en-US" sz="2000" dirty="0"/>
              <a:t>.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böyle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gösterilmiştir</a:t>
            </a:r>
            <a:r>
              <a:rPr lang="en-US" sz="2000" dirty="0"/>
              <a:t>.</a:t>
            </a: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Piezoelektrik</a:t>
            </a:r>
            <a:r>
              <a:rPr lang="en-US" sz="2000" dirty="0"/>
              <a:t> </a:t>
            </a:r>
            <a:r>
              <a:rPr lang="en-US" sz="2000" dirty="0" err="1"/>
              <a:t>kristaller</a:t>
            </a:r>
            <a:r>
              <a:rPr lang="en-US" sz="2000" dirty="0"/>
              <a:t> hasta </a:t>
            </a:r>
            <a:r>
              <a:rPr lang="en-US" sz="2000" dirty="0" err="1"/>
              <a:t>kolu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kaf</a:t>
            </a:r>
            <a:r>
              <a:rPr lang="en-US" sz="2000" dirty="0"/>
              <a:t> </a:t>
            </a:r>
            <a:r>
              <a:rPr lang="en-US" sz="2000" dirty="0" err="1"/>
              <a:t>arasina</a:t>
            </a:r>
            <a:r>
              <a:rPr lang="en-US" sz="2000" dirty="0"/>
              <a:t> </a:t>
            </a:r>
            <a:r>
              <a:rPr lang="en-US" sz="2000" dirty="0" err="1"/>
              <a:t>yerleştirilmiştir</a:t>
            </a:r>
            <a:r>
              <a:rPr lang="en-US" sz="2000" dirty="0"/>
              <a:t>. </a:t>
            </a:r>
            <a:r>
              <a:rPr lang="en-US" sz="2000" dirty="0" err="1"/>
              <a:t>Damar</a:t>
            </a:r>
            <a:r>
              <a:rPr lang="en-US" sz="2000" dirty="0"/>
              <a:t> </a:t>
            </a:r>
            <a:r>
              <a:rPr lang="en-US" sz="2000" dirty="0" err="1"/>
              <a:t>duvarlarının</a:t>
            </a:r>
            <a:r>
              <a:rPr lang="en-US" sz="2000" dirty="0"/>
              <a:t>, </a:t>
            </a:r>
            <a:r>
              <a:rPr lang="en-US" sz="2000" dirty="0" err="1"/>
              <a:t>kaf</a:t>
            </a:r>
            <a:r>
              <a:rPr lang="en-US" sz="2000" dirty="0"/>
              <a:t> </a:t>
            </a:r>
            <a:r>
              <a:rPr lang="en-US" sz="2000" dirty="0" err="1"/>
              <a:t>basıncının</a:t>
            </a:r>
            <a:r>
              <a:rPr lang="en-US" sz="2000" dirty="0"/>
              <a:t> </a:t>
            </a:r>
            <a:r>
              <a:rPr lang="en-US" sz="2000" dirty="0" err="1"/>
              <a:t>sistolik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diyastolik</a:t>
            </a:r>
            <a:r>
              <a:rPr lang="en-US" sz="2000" dirty="0"/>
              <a:t> </a:t>
            </a:r>
            <a:r>
              <a:rPr lang="en-US" sz="2000" dirty="0" err="1"/>
              <a:t>basınca</a:t>
            </a:r>
            <a:r>
              <a:rPr lang="en-US" sz="2000" dirty="0"/>
              <a:t> </a:t>
            </a:r>
            <a:r>
              <a:rPr lang="en-US" sz="2000" dirty="0" err="1"/>
              <a:t>eşit</a:t>
            </a:r>
            <a:r>
              <a:rPr lang="en-US" sz="2000" dirty="0"/>
              <a:t> </a:t>
            </a:r>
            <a:r>
              <a:rPr lang="en-US" sz="2000" dirty="0" err="1"/>
              <a:t>olduğu</a:t>
            </a:r>
            <a:r>
              <a:rPr lang="en-US" sz="2000" dirty="0"/>
              <a:t> </a:t>
            </a:r>
            <a:r>
              <a:rPr lang="en-US" sz="2000" dirty="0" err="1"/>
              <a:t>anlarda,hareketli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r>
              <a:rPr lang="en-US" sz="2000" dirty="0"/>
              <a:t> </a:t>
            </a:r>
            <a:r>
              <a:rPr lang="en-US" sz="2000" dirty="0" err="1"/>
              <a:t>sonucu</a:t>
            </a:r>
            <a:r>
              <a:rPr lang="en-US" sz="2000" dirty="0"/>
              <a:t> </a:t>
            </a:r>
            <a:r>
              <a:rPr lang="en-US" sz="2000" dirty="0" err="1"/>
              <a:t>yansıyan</a:t>
            </a:r>
            <a:r>
              <a:rPr lang="en-US" sz="2000" dirty="0"/>
              <a:t> </a:t>
            </a:r>
            <a:r>
              <a:rPr lang="en-US" sz="2000" dirty="0" err="1"/>
              <a:t>ultrasonik</a:t>
            </a:r>
            <a:r>
              <a:rPr lang="en-US" sz="2000" dirty="0"/>
              <a:t> </a:t>
            </a:r>
            <a:r>
              <a:rPr lang="en-US" sz="2000" dirty="0" err="1"/>
              <a:t>dalganın</a:t>
            </a:r>
            <a:r>
              <a:rPr lang="en-US" sz="2000" dirty="0"/>
              <a:t> </a:t>
            </a:r>
            <a:r>
              <a:rPr lang="en-US" sz="2000" dirty="0" err="1"/>
              <a:t>frekansında</a:t>
            </a:r>
            <a:r>
              <a:rPr lang="en-US" sz="2000" dirty="0"/>
              <a:t>, Doppler </a:t>
            </a:r>
            <a:r>
              <a:rPr lang="en-US" sz="2000" dirty="0" err="1"/>
              <a:t>olayı</a:t>
            </a:r>
            <a:r>
              <a:rPr lang="en-US" sz="2000" dirty="0"/>
              <a:t> </a:t>
            </a:r>
            <a:r>
              <a:rPr lang="en-US" sz="2000" dirty="0" err="1"/>
              <a:t>nedeniyle</a:t>
            </a:r>
            <a:r>
              <a:rPr lang="en-US" sz="2000" dirty="0"/>
              <a:t> </a:t>
            </a:r>
            <a:r>
              <a:rPr lang="en-US" sz="2000" dirty="0" err="1"/>
              <a:t>kayma</a:t>
            </a:r>
            <a:r>
              <a:rPr lang="en-US" sz="2000" dirty="0"/>
              <a:t> </a:t>
            </a:r>
            <a:r>
              <a:rPr lang="en-US" sz="2000" dirty="0" err="1"/>
              <a:t>olur</a:t>
            </a:r>
            <a:r>
              <a:rPr lang="en-US" sz="2000" dirty="0"/>
              <a:t>.</a:t>
            </a: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Bu </a:t>
            </a:r>
            <a:r>
              <a:rPr lang="en-US" sz="2000" dirty="0" err="1"/>
              <a:t>değişim</a:t>
            </a:r>
            <a:r>
              <a:rPr lang="en-US" sz="2000" dirty="0"/>
              <a:t>,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akışının</a:t>
            </a:r>
            <a:r>
              <a:rPr lang="en-US" sz="2000" dirty="0"/>
              <a:t> </a:t>
            </a:r>
            <a:r>
              <a:rPr lang="en-US" sz="2000" dirty="0" err="1"/>
              <a:t>başlaması</a:t>
            </a:r>
            <a:r>
              <a:rPr lang="en-US" sz="2000" dirty="0"/>
              <a:t> </a:t>
            </a:r>
            <a:r>
              <a:rPr lang="en-US" sz="2000" dirty="0" err="1"/>
              <a:t>anında</a:t>
            </a:r>
            <a:r>
              <a:rPr lang="en-US" sz="2000" dirty="0"/>
              <a:t> 200-500 Hz, </a:t>
            </a:r>
            <a:r>
              <a:rPr lang="en-US" sz="2000" dirty="0" err="1"/>
              <a:t>akışın</a:t>
            </a:r>
            <a:r>
              <a:rPr lang="en-US" sz="2000" dirty="0"/>
              <a:t> </a:t>
            </a:r>
            <a:r>
              <a:rPr lang="en-US" sz="2000" dirty="0" err="1"/>
              <a:t>kesilmesi</a:t>
            </a:r>
            <a:r>
              <a:rPr lang="en-US" sz="2000" dirty="0"/>
              <a:t> </a:t>
            </a:r>
            <a:r>
              <a:rPr lang="en-US" sz="2000" dirty="0" err="1"/>
              <a:t>anında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25-100 Hz </a:t>
            </a:r>
            <a:r>
              <a:rPr lang="en-US" sz="2000" dirty="0" err="1"/>
              <a:t>kadardır</a:t>
            </a:r>
            <a:r>
              <a:rPr lang="en-US" sz="2000" dirty="0"/>
              <a:t>. </a:t>
            </a: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Bu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kaymasının</a:t>
            </a:r>
            <a:r>
              <a:rPr lang="en-US" sz="2000" dirty="0"/>
              <a:t> </a:t>
            </a:r>
            <a:r>
              <a:rPr lang="en-US" sz="2000" dirty="0" err="1"/>
              <a:t>detekte</a:t>
            </a:r>
            <a:r>
              <a:rPr lang="en-US" sz="2000" dirty="0"/>
              <a:t> </a:t>
            </a:r>
            <a:r>
              <a:rPr lang="en-US" sz="2000" dirty="0" err="1"/>
              <a:t>edildiği</a:t>
            </a:r>
            <a:r>
              <a:rPr lang="en-US" sz="2000" dirty="0"/>
              <a:t> </a:t>
            </a:r>
            <a:r>
              <a:rPr lang="en-US" sz="2000" dirty="0" err="1"/>
              <a:t>andaki</a:t>
            </a:r>
            <a:r>
              <a:rPr lang="en-US" sz="2000" dirty="0"/>
              <a:t> </a:t>
            </a:r>
            <a:r>
              <a:rPr lang="en-US" sz="2000" dirty="0" err="1"/>
              <a:t>basınç</a:t>
            </a:r>
            <a:r>
              <a:rPr lang="en-US" sz="2000" dirty="0"/>
              <a:t> </a:t>
            </a:r>
            <a:r>
              <a:rPr lang="en-US" sz="2000" dirty="0" err="1"/>
              <a:t>sistolik</a:t>
            </a:r>
            <a:r>
              <a:rPr lang="en-US" sz="2000" dirty="0"/>
              <a:t> </a:t>
            </a:r>
            <a:r>
              <a:rPr lang="en-US" sz="2000" dirty="0" err="1"/>
              <a:t>basınç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kaymasının</a:t>
            </a:r>
            <a:r>
              <a:rPr lang="en-US" sz="2000" dirty="0"/>
              <a:t> </a:t>
            </a:r>
            <a:r>
              <a:rPr lang="en-US" sz="2000" dirty="0" err="1"/>
              <a:t>bittiği</a:t>
            </a:r>
            <a:r>
              <a:rPr lang="en-US" sz="2000" dirty="0"/>
              <a:t> </a:t>
            </a:r>
            <a:r>
              <a:rPr lang="en-US" sz="2000" dirty="0" err="1"/>
              <a:t>andaki</a:t>
            </a:r>
            <a:r>
              <a:rPr lang="en-US" sz="2000" dirty="0"/>
              <a:t> </a:t>
            </a:r>
            <a:r>
              <a:rPr lang="en-US" sz="2000" dirty="0" err="1"/>
              <a:t>basınç</a:t>
            </a:r>
            <a:r>
              <a:rPr lang="en-US" sz="2000" dirty="0"/>
              <a:t>,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diyastolik</a:t>
            </a:r>
            <a:r>
              <a:rPr lang="en-US" sz="2000" dirty="0"/>
              <a:t> </a:t>
            </a:r>
            <a:r>
              <a:rPr lang="en-US" sz="2000" dirty="0" err="1"/>
              <a:t>basınçtır</a:t>
            </a:r>
            <a:r>
              <a:rPr lang="en-US" sz="2000" dirty="0"/>
              <a:t>.</a:t>
            </a: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7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7"/>
          </a:xfrm>
        </p:spPr>
        <p:txBody>
          <a:bodyPr/>
          <a:lstStyle/>
          <a:p>
            <a:r>
              <a:rPr lang="en-US" b="1" dirty="0"/>
              <a:t>İNDİREKT YÖNTEMLER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7606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tr-TR" sz="2200" dirty="0" smtClean="0"/>
              <a:t>Otomatik Ölçüm </a:t>
            </a:r>
            <a:r>
              <a:rPr lang="en-US" sz="2200" dirty="0" err="1" smtClean="0"/>
              <a:t>Sistemi</a:t>
            </a:r>
            <a:r>
              <a:rPr lang="tr-TR" sz="2200" dirty="0"/>
              <a:t>:</a:t>
            </a:r>
            <a:r>
              <a:rPr lang="en-US" sz="2200" dirty="0" smtClean="0"/>
              <a:t> </a:t>
            </a:r>
            <a:r>
              <a:rPr lang="en-US" sz="2200" dirty="0" err="1"/>
              <a:t>çalışması</a:t>
            </a:r>
            <a:r>
              <a:rPr lang="en-US" sz="2200" dirty="0"/>
              <a:t> </a:t>
            </a:r>
            <a:r>
              <a:rPr lang="en-US" sz="2200" dirty="0" err="1"/>
              <a:t>elektronik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sisteminden</a:t>
            </a:r>
            <a:r>
              <a:rPr lang="en-US" sz="2200" dirty="0"/>
              <a:t>, </a:t>
            </a:r>
            <a:r>
              <a:rPr lang="en-US" sz="2200" dirty="0" err="1"/>
              <a:t>kaf</a:t>
            </a:r>
            <a:r>
              <a:rPr lang="en-US" sz="2200" dirty="0"/>
              <a:t> </a:t>
            </a:r>
            <a:r>
              <a:rPr lang="en-US" sz="2200" dirty="0" err="1"/>
              <a:t>basıncını</a:t>
            </a:r>
            <a:r>
              <a:rPr lang="en-US" sz="2200" dirty="0"/>
              <a:t> </a:t>
            </a:r>
            <a:r>
              <a:rPr lang="en-US" sz="2200" dirty="0" err="1"/>
              <a:t>sağlayan</a:t>
            </a:r>
            <a:r>
              <a:rPr lang="en-US" sz="2200" dirty="0"/>
              <a:t> </a:t>
            </a:r>
            <a:r>
              <a:rPr lang="en-US" sz="2200" dirty="0" err="1"/>
              <a:t>pompayı</a:t>
            </a:r>
            <a:r>
              <a:rPr lang="en-US" sz="2200" dirty="0"/>
              <a:t> </a:t>
            </a:r>
            <a:r>
              <a:rPr lang="en-US" sz="2200" dirty="0" err="1"/>
              <a:t>çalıştıran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işaretin</a:t>
            </a:r>
            <a:r>
              <a:rPr lang="en-US" sz="2200" dirty="0"/>
              <a:t> </a:t>
            </a:r>
            <a:r>
              <a:rPr lang="en-US" sz="2200" dirty="0" err="1"/>
              <a:t>gelmesiyle</a:t>
            </a:r>
            <a:r>
              <a:rPr lang="en-US" sz="2200" dirty="0"/>
              <a:t> </a:t>
            </a:r>
            <a:r>
              <a:rPr lang="en-US" sz="2200" dirty="0" err="1"/>
              <a:t>başlar</a:t>
            </a:r>
            <a:r>
              <a:rPr lang="en-US" sz="2200" dirty="0"/>
              <a:t>. Bu </a:t>
            </a:r>
            <a:r>
              <a:rPr lang="en-US" sz="2200" dirty="0" err="1"/>
              <a:t>basınç</a:t>
            </a:r>
            <a:r>
              <a:rPr lang="en-US" sz="2200" dirty="0"/>
              <a:t> </a:t>
            </a:r>
            <a:r>
              <a:rPr lang="en-US" sz="2200" dirty="0" err="1"/>
              <a:t>önceden</a:t>
            </a:r>
            <a:r>
              <a:rPr lang="en-US" sz="2200" dirty="0"/>
              <a:t> </a:t>
            </a:r>
            <a:r>
              <a:rPr lang="en-US" sz="2200" dirty="0" err="1"/>
              <a:t>belirlenen</a:t>
            </a:r>
            <a:r>
              <a:rPr lang="en-US" sz="2200" dirty="0"/>
              <a:t> </a:t>
            </a:r>
            <a:r>
              <a:rPr lang="en-US" sz="2200" dirty="0" err="1"/>
              <a:t>seviyeye</a:t>
            </a:r>
            <a:r>
              <a:rPr lang="en-US" sz="2200" dirty="0"/>
              <a:t> </a:t>
            </a:r>
            <a:r>
              <a:rPr lang="en-US" sz="2200" dirty="0" err="1"/>
              <a:t>çıkar</a:t>
            </a:r>
            <a:r>
              <a:rPr lang="en-US" sz="2200" dirty="0"/>
              <a:t>, </a:t>
            </a:r>
            <a:r>
              <a:rPr lang="en-US" sz="2200" dirty="0" err="1"/>
              <a:t>ikinci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işareti</a:t>
            </a:r>
            <a:r>
              <a:rPr lang="en-US" sz="2200" dirty="0"/>
              <a:t> V1, </a:t>
            </a:r>
            <a:r>
              <a:rPr lang="en-US" sz="2200" dirty="0" err="1"/>
              <a:t>basınç</a:t>
            </a:r>
            <a:r>
              <a:rPr lang="en-US" sz="2200" dirty="0"/>
              <a:t> </a:t>
            </a:r>
            <a:r>
              <a:rPr lang="en-US" sz="2200" dirty="0" err="1"/>
              <a:t>azaltma</a:t>
            </a:r>
            <a:r>
              <a:rPr lang="en-US" sz="2200" dirty="0"/>
              <a:t> </a:t>
            </a:r>
            <a:r>
              <a:rPr lang="en-US" sz="2200" dirty="0" err="1"/>
              <a:t>vanasını</a:t>
            </a:r>
            <a:r>
              <a:rPr lang="en-US" sz="2200" dirty="0"/>
              <a:t> </a:t>
            </a:r>
            <a:r>
              <a:rPr lang="en-US" sz="2200" dirty="0" err="1"/>
              <a:t>açar</a:t>
            </a:r>
            <a:r>
              <a:rPr lang="en-US" sz="2200" dirty="0"/>
              <a:t>. </a:t>
            </a:r>
            <a:endParaRPr lang="tr-TR" sz="22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err="1"/>
              <a:t>Kaf</a:t>
            </a:r>
            <a:r>
              <a:rPr lang="en-US" sz="2200" dirty="0"/>
              <a:t> </a:t>
            </a:r>
            <a:r>
              <a:rPr lang="en-US" sz="2200" dirty="0" err="1"/>
              <a:t>basıncı</a:t>
            </a:r>
            <a:r>
              <a:rPr lang="en-US" sz="2200" dirty="0"/>
              <a:t> </a:t>
            </a:r>
            <a:r>
              <a:rPr lang="en-US" sz="2200" dirty="0" err="1"/>
              <a:t>sistolik</a:t>
            </a:r>
            <a:r>
              <a:rPr lang="en-US" sz="2200" dirty="0"/>
              <a:t> </a:t>
            </a:r>
            <a:r>
              <a:rPr lang="en-US" sz="2200" dirty="0" err="1"/>
              <a:t>basınca</a:t>
            </a:r>
            <a:r>
              <a:rPr lang="en-US" sz="2200" dirty="0"/>
              <a:t> </a:t>
            </a:r>
            <a:r>
              <a:rPr lang="en-US" sz="2200" dirty="0" err="1"/>
              <a:t>eşit</a:t>
            </a:r>
            <a:r>
              <a:rPr lang="en-US" sz="2200" dirty="0"/>
              <a:t> </a:t>
            </a:r>
            <a:r>
              <a:rPr lang="en-US" sz="2200" dirty="0" err="1"/>
              <a:t>olduğunda</a:t>
            </a:r>
            <a:r>
              <a:rPr lang="en-US" sz="2200" dirty="0"/>
              <a:t> Doppler </a:t>
            </a:r>
            <a:r>
              <a:rPr lang="en-US" sz="2200" dirty="0" err="1"/>
              <a:t>kayması</a:t>
            </a:r>
            <a:r>
              <a:rPr lang="en-US" sz="2200" dirty="0"/>
              <a:t> </a:t>
            </a:r>
            <a:r>
              <a:rPr lang="en-US" sz="2200" dirty="0" err="1"/>
              <a:t>oluşur</a:t>
            </a:r>
            <a:r>
              <a:rPr lang="en-US" sz="22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Bu </a:t>
            </a:r>
            <a:r>
              <a:rPr lang="en-US" sz="2200" dirty="0" err="1"/>
              <a:t>işaret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sistemi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algılanınca</a:t>
            </a:r>
            <a:r>
              <a:rPr lang="en-US" sz="2200" dirty="0"/>
              <a:t>, V2 </a:t>
            </a:r>
            <a:r>
              <a:rPr lang="en-US" sz="2200" dirty="0" err="1"/>
              <a:t>sistolik</a:t>
            </a:r>
            <a:r>
              <a:rPr lang="en-US" sz="2200" dirty="0"/>
              <a:t> </a:t>
            </a:r>
            <a:r>
              <a:rPr lang="en-US" sz="2200" dirty="0" err="1"/>
              <a:t>vanasını</a:t>
            </a:r>
            <a:r>
              <a:rPr lang="en-US" sz="2200" dirty="0"/>
              <a:t> </a:t>
            </a:r>
            <a:r>
              <a:rPr lang="en-US" sz="2200" dirty="0" err="1"/>
              <a:t>kapatan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işaret</a:t>
            </a:r>
            <a:r>
              <a:rPr lang="en-US" sz="2200" dirty="0"/>
              <a:t> </a:t>
            </a:r>
            <a:r>
              <a:rPr lang="en-US" sz="2200" dirty="0" err="1"/>
              <a:t>vanaya</a:t>
            </a:r>
            <a:r>
              <a:rPr lang="en-US" sz="2200" dirty="0"/>
              <a:t> </a:t>
            </a:r>
            <a:r>
              <a:rPr lang="en-US" sz="2200" dirty="0" err="1"/>
              <a:t>ulaşır</a:t>
            </a:r>
            <a:r>
              <a:rPr lang="en-US" sz="2200" dirty="0"/>
              <a:t>. </a:t>
            </a:r>
            <a:r>
              <a:rPr lang="en-US" sz="2200" dirty="0" err="1"/>
              <a:t>Kaf</a:t>
            </a:r>
            <a:r>
              <a:rPr lang="en-US" sz="2200" dirty="0"/>
              <a:t> </a:t>
            </a:r>
            <a:r>
              <a:rPr lang="en-US" sz="2200" dirty="0" err="1"/>
              <a:t>basincı</a:t>
            </a:r>
            <a:r>
              <a:rPr lang="en-US" sz="2200" dirty="0"/>
              <a:t> </a:t>
            </a:r>
            <a:r>
              <a:rPr lang="en-US" sz="2200" dirty="0" err="1"/>
              <a:t>diyastolik</a:t>
            </a:r>
            <a:r>
              <a:rPr lang="en-US" sz="2200" dirty="0"/>
              <a:t> </a:t>
            </a:r>
            <a:r>
              <a:rPr lang="en-US" sz="2200" dirty="0" err="1"/>
              <a:t>basınca</a:t>
            </a:r>
            <a:r>
              <a:rPr lang="en-US" sz="2200" dirty="0"/>
              <a:t> </a:t>
            </a:r>
            <a:r>
              <a:rPr lang="en-US" sz="2200" dirty="0" err="1"/>
              <a:t>ulaştığında</a:t>
            </a:r>
            <a:r>
              <a:rPr lang="en-US" sz="2200" dirty="0"/>
              <a:t> </a:t>
            </a:r>
            <a:r>
              <a:rPr lang="en-US" sz="2200" dirty="0" err="1"/>
              <a:t>ise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sistemi</a:t>
            </a:r>
            <a:r>
              <a:rPr lang="en-US" sz="2200" dirty="0"/>
              <a:t>, V3 </a:t>
            </a:r>
            <a:r>
              <a:rPr lang="en-US" sz="2200" dirty="0" err="1"/>
              <a:t>vanasını</a:t>
            </a:r>
            <a:r>
              <a:rPr lang="en-US" sz="2200" dirty="0"/>
              <a:t> </a:t>
            </a:r>
            <a:r>
              <a:rPr lang="en-US" sz="2200" dirty="0" err="1"/>
              <a:t>kapatır</a:t>
            </a:r>
            <a:r>
              <a:rPr lang="en-US" sz="2200" dirty="0"/>
              <a:t>. </a:t>
            </a:r>
            <a:endParaRPr lang="tr-TR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Son </a:t>
            </a:r>
            <a:r>
              <a:rPr lang="en-US" sz="2200" dirty="0" err="1"/>
              <a:t>üretilen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işareti</a:t>
            </a:r>
            <a:r>
              <a:rPr lang="en-US" sz="2200" dirty="0"/>
              <a:t> V4 </a:t>
            </a:r>
            <a:r>
              <a:rPr lang="en-US" sz="2200" dirty="0" err="1"/>
              <a:t>valfının</a:t>
            </a:r>
            <a:r>
              <a:rPr lang="en-US" sz="2200" dirty="0"/>
              <a:t> </a:t>
            </a:r>
            <a:r>
              <a:rPr lang="en-US" sz="2200" dirty="0" err="1"/>
              <a:t>açılmasını</a:t>
            </a:r>
            <a:r>
              <a:rPr lang="en-US" sz="2200" dirty="0"/>
              <a:t> </a:t>
            </a:r>
            <a:r>
              <a:rPr lang="en-US" sz="2200" dirty="0" err="1"/>
              <a:t>sağlar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kaf</a:t>
            </a:r>
            <a:r>
              <a:rPr lang="en-US" sz="2200" dirty="0"/>
              <a:t> </a:t>
            </a:r>
            <a:r>
              <a:rPr lang="en-US" sz="2200" dirty="0" err="1"/>
              <a:t>basıncı</a:t>
            </a:r>
            <a:r>
              <a:rPr lang="en-US" sz="2200" dirty="0"/>
              <a:t> </a:t>
            </a:r>
            <a:r>
              <a:rPr lang="en-US" sz="2200" dirty="0" err="1"/>
              <a:t>atmosfer</a:t>
            </a:r>
            <a:r>
              <a:rPr lang="en-US" sz="2200" dirty="0"/>
              <a:t> </a:t>
            </a:r>
            <a:r>
              <a:rPr lang="en-US" sz="2200" dirty="0" err="1"/>
              <a:t>basıncına</a:t>
            </a:r>
            <a:r>
              <a:rPr lang="en-US" sz="2200" dirty="0"/>
              <a:t> </a:t>
            </a:r>
            <a:r>
              <a:rPr lang="en-US" sz="2200" dirty="0" err="1"/>
              <a:t>düşer</a:t>
            </a:r>
            <a:r>
              <a:rPr lang="en-US" sz="2200" dirty="0"/>
              <a:t>.</a:t>
            </a:r>
            <a:endParaRPr lang="tr-TR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Bu </a:t>
            </a:r>
            <a:r>
              <a:rPr lang="en-US" sz="2200" dirty="0" err="1"/>
              <a:t>işlemler</a:t>
            </a:r>
            <a:r>
              <a:rPr lang="en-US" sz="2200" dirty="0"/>
              <a:t> </a:t>
            </a:r>
            <a:r>
              <a:rPr lang="en-US" sz="2200" dirty="0" err="1"/>
              <a:t>istenirse</a:t>
            </a:r>
            <a:r>
              <a:rPr lang="en-US" sz="2200" dirty="0"/>
              <a:t> </a:t>
            </a:r>
            <a:r>
              <a:rPr lang="en-US" sz="2200" dirty="0" err="1"/>
              <a:t>periyodik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tekrarlanabilir</a:t>
            </a:r>
            <a:r>
              <a:rPr lang="en-US" sz="2200" dirty="0"/>
              <a:t>. </a:t>
            </a:r>
            <a:r>
              <a:rPr lang="en-US" sz="2200" dirty="0" err="1"/>
              <a:t>Sistolik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diyastolik</a:t>
            </a:r>
            <a:r>
              <a:rPr lang="en-US" sz="2200" dirty="0"/>
              <a:t> </a:t>
            </a:r>
            <a:r>
              <a:rPr lang="en-US" sz="2200" dirty="0" err="1"/>
              <a:t>manometreler</a:t>
            </a:r>
            <a:r>
              <a:rPr lang="en-US" sz="2200" dirty="0"/>
              <a:t> </a:t>
            </a:r>
            <a:r>
              <a:rPr lang="en-US" sz="2200" dirty="0" err="1"/>
              <a:t>üzerinde</a:t>
            </a:r>
            <a:r>
              <a:rPr lang="en-US" sz="2200" dirty="0"/>
              <a:t> </a:t>
            </a:r>
            <a:r>
              <a:rPr lang="en-US" sz="2200" dirty="0" err="1"/>
              <a:t>basınçlar</a:t>
            </a:r>
            <a:r>
              <a:rPr lang="en-US" sz="2200" dirty="0"/>
              <a:t> </a:t>
            </a:r>
            <a:r>
              <a:rPr lang="en-US" sz="2200" dirty="0" err="1"/>
              <a:t>okunu</a:t>
            </a:r>
            <a:r>
              <a:rPr lang="tr-TR" sz="2000" dirty="0"/>
              <a:t>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19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tr-TR" dirty="0" smtClean="0"/>
              <a:t>İNDİREKT YÖNTEMLER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7632848" cy="6309320"/>
          </a:xfrm>
        </p:spPr>
        <p:txBody>
          <a:bodyPr>
            <a:normAutofit/>
          </a:bodyPr>
          <a:lstStyle/>
          <a:p>
            <a:r>
              <a:rPr lang="tr-TR" dirty="0"/>
              <a:t>Ameliyat sırasında anestezistler, hastanın dolaşım sisteminde bir anormallik </a:t>
            </a:r>
            <a:r>
              <a:rPr lang="tr-TR" dirty="0" smtClean="0"/>
              <a:t>olup olmadığını </a:t>
            </a:r>
            <a:r>
              <a:rPr lang="tr-TR" dirty="0"/>
              <a:t>anlamak için sürekli olarak ortalama kan basıncını gözlemek zorundadır. </a:t>
            </a:r>
            <a:endParaRPr lang="tr-TR" dirty="0" smtClean="0"/>
          </a:p>
          <a:p>
            <a:r>
              <a:rPr lang="tr-TR" dirty="0" smtClean="0"/>
              <a:t>Bubasıncın </a:t>
            </a:r>
            <a:r>
              <a:rPr lang="tr-TR" dirty="0"/>
              <a:t>normalden düşük olması, anestezi seviyesinin yüksek olmasını veya bir </a:t>
            </a:r>
            <a:r>
              <a:rPr lang="tr-TR" dirty="0" smtClean="0"/>
              <a:t>kanamayı göstermektedir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amaçla geliştirilen bir mikro işlemcili düzenin çalışması</a:t>
            </a:r>
            <a:r>
              <a:rPr lang="tr-TR"/>
              <a:t>, </a:t>
            </a:r>
            <a:r>
              <a:rPr lang="tr-TR" smtClean="0"/>
              <a:t>osilometrik yönteme </a:t>
            </a:r>
            <a:r>
              <a:rPr lang="tr-TR" dirty="0"/>
              <a:t>dayanmaktadır. Kaf basıncında maksimum osilasyon, kaf basıncının ortalama </a:t>
            </a:r>
            <a:r>
              <a:rPr lang="tr-TR" dirty="0" smtClean="0"/>
              <a:t>kan basıncına </a:t>
            </a:r>
            <a:r>
              <a:rPr lang="tr-TR" dirty="0"/>
              <a:t>eşit olması durumunda oluşur. </a:t>
            </a:r>
            <a:endParaRPr lang="tr-TR" dirty="0" smtClean="0"/>
          </a:p>
          <a:p>
            <a:r>
              <a:rPr lang="tr-TR" dirty="0" smtClean="0"/>
              <a:t>Kaf </a:t>
            </a:r>
            <a:r>
              <a:rPr lang="tr-TR" dirty="0"/>
              <a:t>basıncının taban değeri ve </a:t>
            </a:r>
            <a:r>
              <a:rPr lang="tr-TR" dirty="0" smtClean="0"/>
              <a:t>osilasyonların genliği </a:t>
            </a:r>
            <a:r>
              <a:rPr lang="tr-TR" dirty="0"/>
              <a:t>mikro işlemciyle örneklenir. Mikro işlemci aynı zamanda kaf basıncını kontrol </a:t>
            </a:r>
            <a:r>
              <a:rPr lang="tr-TR" dirty="0" smtClean="0"/>
              <a:t>eder,istenilen </a:t>
            </a:r>
            <a:r>
              <a:rPr lang="tr-TR" dirty="0"/>
              <a:t>lojik kararları verir ve sonuçların görüntülenmesini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31649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İNDİREKT YÖNTEMLER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21" y="1952956"/>
            <a:ext cx="6198958" cy="376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6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r>
              <a:rPr lang="tr-TR" dirty="0" smtClean="0"/>
              <a:t>İNDİREKT YÖNTEMLER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68760"/>
            <a:ext cx="7125112" cy="5112567"/>
          </a:xfrm>
        </p:spPr>
        <p:txBody>
          <a:bodyPr>
            <a:normAutofit lnSpcReduction="10000"/>
          </a:bodyPr>
          <a:lstStyle/>
          <a:p>
            <a:r>
              <a:rPr lang="tr-TR" sz="1900" dirty="0"/>
              <a:t>Kan basıncı ölçümünde kullanılan bir diğer metod da sistolik ve diastolik basıncın </a:t>
            </a:r>
            <a:r>
              <a:rPr lang="tr-TR" sz="1900" dirty="0" smtClean="0"/>
              <a:t>ayrı ayrı </a:t>
            </a:r>
            <a:r>
              <a:rPr lang="tr-TR" sz="1900" dirty="0"/>
              <a:t>ölçülmesidir. </a:t>
            </a:r>
            <a:endParaRPr lang="tr-TR" sz="1900" dirty="0" smtClean="0"/>
          </a:p>
          <a:p>
            <a:r>
              <a:rPr lang="tr-TR" sz="1900" dirty="0" smtClean="0"/>
              <a:t>Bunun </a:t>
            </a:r>
            <a:r>
              <a:rPr lang="tr-TR" sz="1900" dirty="0"/>
              <a:t>için arteriyel kan basıncı transdüserinden gelen elektriksel </a:t>
            </a:r>
            <a:r>
              <a:rPr lang="tr-TR" sz="1900" dirty="0" smtClean="0"/>
              <a:t>işaret enstrumentasyon </a:t>
            </a:r>
            <a:r>
              <a:rPr lang="tr-TR" sz="1900" dirty="0"/>
              <a:t>kuvvetlendiricisine girerek kuvvetlendirilir. </a:t>
            </a:r>
            <a:endParaRPr lang="tr-TR" sz="1900" dirty="0" smtClean="0"/>
          </a:p>
          <a:p>
            <a:r>
              <a:rPr lang="tr-TR" sz="1900" dirty="0" smtClean="0"/>
              <a:t>Kuvvetlendirilmiş </a:t>
            </a:r>
            <a:r>
              <a:rPr lang="tr-TR" sz="1900" dirty="0"/>
              <a:t>işaret </a:t>
            </a:r>
            <a:r>
              <a:rPr lang="tr-TR" sz="1900" dirty="0" smtClean="0"/>
              <a:t>daha sonra </a:t>
            </a:r>
            <a:r>
              <a:rPr lang="tr-TR" sz="1900" dirty="0"/>
              <a:t>filtrelenerek istenen bant genişliğine ayarlanır. Bu işaretten maksimum ve </a:t>
            </a:r>
            <a:r>
              <a:rPr lang="tr-TR" sz="1900" dirty="0" smtClean="0"/>
              <a:t>minimum olmak </a:t>
            </a:r>
            <a:r>
              <a:rPr lang="tr-TR" sz="1900" dirty="0"/>
              <a:t>üzere iki değer elde edilmek istendiğinden filtre çıkışı tepe dedektöründen geçirilir</a:t>
            </a:r>
            <a:r>
              <a:rPr lang="tr-TR" sz="1900" dirty="0" smtClean="0"/>
              <a:t>.</a:t>
            </a:r>
          </a:p>
          <a:p>
            <a:r>
              <a:rPr lang="tr-TR" sz="1900" dirty="0"/>
              <a:t>Burada elde edilen değer işaretin maksimum değeri yani sistolik basınçtır. Daha sonra </a:t>
            </a:r>
            <a:r>
              <a:rPr lang="tr-TR" sz="1900" dirty="0" smtClean="0"/>
              <a:t>filtre çıkışından </a:t>
            </a:r>
            <a:r>
              <a:rPr lang="tr-TR" sz="1900" dirty="0"/>
              <a:t>minimum basınç değerini yani diastolik basıncı elde etmek için işaret </a:t>
            </a:r>
            <a:r>
              <a:rPr lang="tr-TR" sz="1900" dirty="0" smtClean="0"/>
              <a:t>ters çevrilerek </a:t>
            </a:r>
            <a:r>
              <a:rPr lang="tr-TR" sz="1900" dirty="0"/>
              <a:t>başka bir tepe dedektörüne sokulur. </a:t>
            </a:r>
            <a:endParaRPr lang="tr-TR" sz="1900" dirty="0" smtClean="0"/>
          </a:p>
          <a:p>
            <a:r>
              <a:rPr lang="tr-TR" sz="1900" dirty="0" smtClean="0"/>
              <a:t>Böylece </a:t>
            </a:r>
            <a:r>
              <a:rPr lang="tr-TR" sz="1900" dirty="0"/>
              <a:t>maksimum ve minimum </a:t>
            </a:r>
            <a:r>
              <a:rPr lang="tr-TR" sz="1900" dirty="0" smtClean="0"/>
              <a:t>tepe dedektörü </a:t>
            </a:r>
            <a:r>
              <a:rPr lang="tr-TR" sz="1900" dirty="0"/>
              <a:t>elde edilir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1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İNDİREKT YÖNTEMLER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12470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5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125113" cy="924475"/>
          </a:xfrm>
        </p:spPr>
        <p:txBody>
          <a:bodyPr/>
          <a:lstStyle/>
          <a:p>
            <a:pPr algn="ctr"/>
            <a:r>
              <a:rPr lang="tr-TR" sz="2800" b="1" dirty="0"/>
              <a:t>Oksijen Saturasyonu </a:t>
            </a:r>
            <a:r>
              <a:rPr lang="tr-TR" sz="2800" b="1" dirty="0" smtClean="0"/>
              <a:t> </a:t>
            </a:r>
            <a:br>
              <a:rPr lang="tr-TR" sz="2800" b="1" dirty="0" smtClean="0"/>
            </a:br>
            <a:r>
              <a:rPr lang="tr-TR" sz="2800" b="1" dirty="0" smtClean="0"/>
              <a:t>(</a:t>
            </a:r>
            <a:r>
              <a:rPr lang="tr-TR" sz="2800" b="1" dirty="0"/>
              <a:t>Kandaki </a:t>
            </a:r>
            <a:r>
              <a:rPr lang="tr-TR" sz="2800" b="1" dirty="0" smtClean="0"/>
              <a:t>O</a:t>
            </a:r>
            <a:r>
              <a:rPr lang="tr-TR" sz="2000" b="1" dirty="0"/>
              <a:t>2</a:t>
            </a:r>
            <a:r>
              <a:rPr lang="tr-TR" sz="2800" b="1" dirty="0" smtClean="0"/>
              <a:t> Oranı</a:t>
            </a:r>
            <a:r>
              <a:rPr lang="tr-TR" sz="2800" b="1" dirty="0"/>
              <a:t>) Ve Vücut Isı Ölçümü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/>
              <a:t>Oksijen saturasyonu kandaki oksijene bağlanmış hemoglobinin toplam </a:t>
            </a:r>
            <a:r>
              <a:rPr lang="tr-TR" sz="2000" dirty="0" smtClean="0"/>
              <a:t>hemoglobine oranı </a:t>
            </a:r>
            <a:r>
              <a:rPr lang="tr-TR" sz="2000" dirty="0"/>
              <a:t>olarak tanımlanır. Saturasyon pulsoksimetri yöntemiyle ölçülür. </a:t>
            </a:r>
            <a:endParaRPr lang="tr-TR" sz="2000" dirty="0" smtClean="0"/>
          </a:p>
          <a:p>
            <a:pPr algn="just"/>
            <a:r>
              <a:rPr lang="tr-TR" sz="2000" dirty="0" smtClean="0"/>
              <a:t>Bu ölçüm hemoglobinin </a:t>
            </a:r>
            <a:r>
              <a:rPr lang="tr-TR" sz="2000" dirty="0"/>
              <a:t>oksijene olan doygunluğunu yüzde olarak gösteren non-invasive </a:t>
            </a:r>
            <a:r>
              <a:rPr lang="tr-TR" sz="2000" dirty="0" smtClean="0"/>
              <a:t>bir yöntemidir</a:t>
            </a:r>
            <a:r>
              <a:rPr lang="tr-TR" sz="2000" dirty="0"/>
              <a:t>. </a:t>
            </a:r>
            <a:endParaRPr lang="tr-TR" sz="2000" dirty="0" smtClean="0"/>
          </a:p>
          <a:p>
            <a:pPr algn="just"/>
            <a:r>
              <a:rPr lang="tr-TR" sz="2000" dirty="0" smtClean="0"/>
              <a:t>Pulsoksimetri </a:t>
            </a:r>
            <a:r>
              <a:rPr lang="tr-TR" sz="2000" dirty="0"/>
              <a:t>ölçümü yapan cihazlar, toplam hemoglobin ile oksi </a:t>
            </a:r>
            <a:r>
              <a:rPr lang="tr-TR" sz="2000" dirty="0" smtClean="0"/>
              <a:t>hemoglobinin iki </a:t>
            </a:r>
            <a:r>
              <a:rPr lang="tr-TR" sz="2000" dirty="0"/>
              <a:t>ışık dalga boyundaki soğurmalarının farkını ölçmektedir. </a:t>
            </a:r>
            <a:endParaRPr lang="tr-TR" sz="2000" dirty="0" smtClean="0"/>
          </a:p>
          <a:p>
            <a:pPr algn="just"/>
            <a:r>
              <a:rPr lang="tr-TR" sz="2000" dirty="0" smtClean="0"/>
              <a:t>Bir </a:t>
            </a:r>
            <a:r>
              <a:rPr lang="tr-TR" sz="2000" dirty="0"/>
              <a:t>ışık </a:t>
            </a:r>
            <a:r>
              <a:rPr lang="tr-TR" sz="2000" dirty="0" smtClean="0"/>
              <a:t>kaynağı ve fotodedektör </a:t>
            </a:r>
            <a:r>
              <a:rPr lang="tr-TR" sz="2000" dirty="0"/>
              <a:t>ile kanın rengini saptayarak anlık oksijen </a:t>
            </a:r>
            <a:r>
              <a:rPr lang="tr-TR" sz="2000" dirty="0" smtClean="0"/>
              <a:t>satürasyon </a:t>
            </a:r>
            <a:r>
              <a:rPr lang="tr-TR" sz="2000" dirty="0"/>
              <a:t>ölçümü </a:t>
            </a:r>
            <a:r>
              <a:rPr lang="tr-TR" sz="2000" dirty="0" smtClean="0"/>
              <a:t>yaparlar.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394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pPr algn="ctr"/>
            <a:r>
              <a:rPr lang="tr-TR" sz="2800" b="1" dirty="0">
                <a:solidFill>
                  <a:prstClr val="white"/>
                </a:solidFill>
              </a:rPr>
              <a:t>Oksijen Saturasyonu  </a:t>
            </a:r>
            <a:br>
              <a:rPr lang="tr-TR" sz="2800" b="1" dirty="0">
                <a:solidFill>
                  <a:prstClr val="white"/>
                </a:solidFill>
              </a:rPr>
            </a:br>
            <a:r>
              <a:rPr lang="tr-TR" sz="2800" b="1" dirty="0">
                <a:solidFill>
                  <a:prstClr val="white"/>
                </a:solidFill>
              </a:rPr>
              <a:t>(Kandaki O</a:t>
            </a:r>
            <a:r>
              <a:rPr lang="tr-TR" sz="2000" b="1" dirty="0">
                <a:solidFill>
                  <a:prstClr val="white"/>
                </a:solidFill>
              </a:rPr>
              <a:t>2</a:t>
            </a:r>
            <a:r>
              <a:rPr lang="tr-TR" sz="2800" b="1" dirty="0">
                <a:solidFill>
                  <a:prstClr val="white"/>
                </a:solidFill>
              </a:rPr>
              <a:t> Oranı) Ve Vücut Isı Ölçümü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920879" cy="5544617"/>
          </a:xfrm>
        </p:spPr>
        <p:txBody>
          <a:bodyPr>
            <a:normAutofit/>
          </a:bodyPr>
          <a:lstStyle/>
          <a:p>
            <a:r>
              <a:rPr lang="tr-TR" dirty="0"/>
              <a:t>İki </a:t>
            </a:r>
            <a:r>
              <a:rPr lang="tr-TR" dirty="0" smtClean="0"/>
              <a:t>tür hemoglobin </a:t>
            </a:r>
            <a:r>
              <a:rPr lang="tr-TR" dirty="0"/>
              <a:t>arasındaki ayrımı yapabilmek için </a:t>
            </a:r>
            <a:r>
              <a:rPr lang="tr-TR" dirty="0" smtClean="0"/>
              <a:t>soğurulmayı (emilim) </a:t>
            </a:r>
            <a:r>
              <a:rPr lang="tr-TR" dirty="0"/>
              <a:t>iki dalga boyunda </a:t>
            </a:r>
            <a:r>
              <a:rPr lang="tr-TR" dirty="0" smtClean="0"/>
              <a:t>ölçmek gerekir </a:t>
            </a:r>
            <a:r>
              <a:rPr lang="tr-TR" dirty="0"/>
              <a:t>bunun için biri kırmızı (yaklaşık 660 nm) </a:t>
            </a:r>
            <a:r>
              <a:rPr lang="tr-TR" dirty="0" smtClean="0"/>
              <a:t>diğeri infrared </a:t>
            </a:r>
            <a:r>
              <a:rPr lang="tr-TR" dirty="0"/>
              <a:t>(yaklaşık 940 nm) </a:t>
            </a:r>
            <a:r>
              <a:rPr lang="tr-TR" dirty="0" smtClean="0"/>
              <a:t>olmak üzere </a:t>
            </a:r>
            <a:r>
              <a:rPr lang="tr-TR" dirty="0"/>
              <a:t>farklı ışık yayan diod (led) içeren bir ışık kaynağı kullanılır. </a:t>
            </a:r>
            <a:endParaRPr lang="tr-TR" dirty="0" smtClean="0"/>
          </a:p>
          <a:p>
            <a:r>
              <a:rPr lang="tr-TR" dirty="0" smtClean="0"/>
              <a:t>Ölçümün </a:t>
            </a:r>
            <a:r>
              <a:rPr lang="tr-TR" dirty="0"/>
              <a:t>yapılacağı </a:t>
            </a:r>
            <a:r>
              <a:rPr lang="tr-TR" dirty="0" smtClean="0"/>
              <a:t>doku yatağının </a:t>
            </a:r>
            <a:r>
              <a:rPr lang="tr-TR" dirty="0"/>
              <a:t>aksi tarafında bulunan foto dedektör farklı dalga boylarını birbirinden </a:t>
            </a:r>
            <a:r>
              <a:rPr lang="tr-TR" dirty="0" smtClean="0"/>
              <a:t>ayrılması dolayısıyla </a:t>
            </a:r>
            <a:r>
              <a:rPr lang="tr-TR" dirty="0"/>
              <a:t>cihaz herhangi bir zamanda fotodedektöre ulaşan ışığın dalga boyunun, </a:t>
            </a:r>
            <a:r>
              <a:rPr lang="tr-TR" dirty="0" smtClean="0"/>
              <a:t>ledin yaydığı </a:t>
            </a:r>
            <a:r>
              <a:rPr lang="tr-TR" dirty="0"/>
              <a:t>ışığın dalga boyu ile aynı olduğunu varsayar</a:t>
            </a:r>
            <a:r>
              <a:rPr lang="tr-TR" dirty="0" smtClean="0"/>
              <a:t>.</a:t>
            </a:r>
          </a:p>
          <a:p>
            <a:r>
              <a:rPr lang="tr-TR" dirty="0"/>
              <a:t>Cihazın içinde bulunan mikro </a:t>
            </a:r>
            <a:r>
              <a:rPr lang="tr-TR" dirty="0" smtClean="0"/>
              <a:t>işlemci iki </a:t>
            </a:r>
            <a:r>
              <a:rPr lang="tr-TR" dirty="0"/>
              <a:t>dalga boyunun soğrulma hesabından hemoglobinin oksijene doygunluğunu hesaplar.</a:t>
            </a:r>
          </a:p>
          <a:p>
            <a:r>
              <a:rPr lang="tr-TR" dirty="0"/>
              <a:t>Oksijen saturasyonu kırmızı /</a:t>
            </a:r>
            <a:r>
              <a:rPr lang="tr-TR" dirty="0" smtClean="0"/>
              <a:t>infrared emilim </a:t>
            </a:r>
            <a:r>
              <a:rPr lang="tr-TR" dirty="0"/>
              <a:t>oranını </a:t>
            </a:r>
            <a:r>
              <a:rPr lang="tr-TR" dirty="0" smtClean="0"/>
              <a:t>saptar.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0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HASTA BAŞI MONİTÖR İLE TAKİP</a:t>
            </a:r>
            <a:br>
              <a:rPr lang="tr-TR" dirty="0"/>
            </a:br>
            <a:r>
              <a:rPr lang="tr-TR" dirty="0"/>
              <a:t>EDİLEN PARAMETRELER VE</a:t>
            </a:r>
            <a:br>
              <a:rPr lang="tr-TR" dirty="0"/>
            </a:br>
            <a:r>
              <a:rPr lang="tr-TR" dirty="0"/>
              <a:t>ÖLÇÜMLERİ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1.1. Kan Basıncı</a:t>
            </a:r>
          </a:p>
          <a:p>
            <a:pPr marL="0" indent="0">
              <a:buNone/>
            </a:pPr>
            <a:r>
              <a:rPr lang="tr-TR" sz="2800" dirty="0"/>
              <a:t>Kan basıncının parametrelerini ölçme yöntemleri</a:t>
            </a:r>
            <a:r>
              <a:rPr lang="tr-TR" sz="2800" dirty="0" smtClean="0"/>
              <a:t>;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954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r>
              <a:rPr lang="tr-TR" sz="2400" b="1" dirty="0"/>
              <a:t>SpO2 Yapısı ve Bağlantı Şekilleri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5472608"/>
          </a:xfrm>
        </p:spPr>
        <p:txBody>
          <a:bodyPr>
            <a:normAutofit/>
          </a:bodyPr>
          <a:lstStyle/>
          <a:p>
            <a:r>
              <a:rPr lang="tr-TR" dirty="0"/>
              <a:t>SPO2 probu hastanın kanındaki arterlerdeki oksijen saturasyonunu ölçmek </a:t>
            </a:r>
            <a:r>
              <a:rPr lang="tr-TR" dirty="0" smtClean="0"/>
              <a:t>için kullanılan </a:t>
            </a:r>
            <a:r>
              <a:rPr lang="tr-TR" dirty="0"/>
              <a:t>probtur. </a:t>
            </a:r>
            <a:endParaRPr lang="tr-TR" dirty="0" smtClean="0"/>
          </a:p>
          <a:p>
            <a:r>
              <a:rPr lang="tr-TR" dirty="0" smtClean="0"/>
              <a:t>Kandaki </a:t>
            </a:r>
            <a:r>
              <a:rPr lang="tr-TR" dirty="0"/>
              <a:t>oksijen saturasyonu miktarı ölçülerek rahatsızlığın </a:t>
            </a:r>
            <a:r>
              <a:rPr lang="tr-TR" dirty="0" smtClean="0"/>
              <a:t>giderilmesi kolaylaştırılır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Özellikle </a:t>
            </a:r>
            <a:r>
              <a:rPr lang="tr-TR" dirty="0"/>
              <a:t>kalple ve akciğerlerle ilgili olan çalışmalarda önemli bir </a:t>
            </a:r>
            <a:r>
              <a:rPr lang="tr-TR" dirty="0" smtClean="0"/>
              <a:t>yere sahiptir</a:t>
            </a:r>
            <a:r>
              <a:rPr lang="tr-TR" dirty="0"/>
              <a:t>. Kandaki oksijen saturasyonu bulunarak rahatsızlığın nerden </a:t>
            </a:r>
            <a:r>
              <a:rPr lang="tr-TR" dirty="0" smtClean="0"/>
              <a:t>kaynaklandığı bulunabilir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; kalbin sağ tarafında oksijen miktarı ölçülüp fazla olduğu </a:t>
            </a:r>
            <a:r>
              <a:rPr lang="tr-TR" dirty="0" smtClean="0"/>
              <a:t>görüldüğünde bunun </a:t>
            </a:r>
            <a:r>
              <a:rPr lang="tr-TR" dirty="0"/>
              <a:t>doğuştan gelen bir rahatsızlık olduğuna karar verilebilir. </a:t>
            </a:r>
            <a:endParaRPr lang="tr-TR" dirty="0" smtClean="0"/>
          </a:p>
          <a:p>
            <a:r>
              <a:rPr lang="tr-TR" dirty="0" smtClean="0"/>
              <a:t>Yine </a:t>
            </a:r>
            <a:r>
              <a:rPr lang="tr-TR" dirty="0"/>
              <a:t>aynı şekilde kalbin </a:t>
            </a:r>
            <a:r>
              <a:rPr lang="tr-TR" dirty="0" smtClean="0"/>
              <a:t>sol tarafında </a:t>
            </a:r>
            <a:r>
              <a:rPr lang="tr-TR" dirty="0"/>
              <a:t>oksijenin yetersizliği atardamarlarda ve kapakçıklarda sorun olduğu düşünülebilir.</a:t>
            </a:r>
          </a:p>
          <a:p>
            <a:r>
              <a:rPr lang="tr-TR" dirty="0"/>
              <a:t>Bu yüzden kandaki oksijen miktarının ölçümü hastaya teşhisin konmasında önemli bir </a:t>
            </a:r>
            <a:r>
              <a:rPr lang="tr-TR" dirty="0" smtClean="0"/>
              <a:t>payasahiptir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00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SpO2 Yapısı ve Bağlantı </a:t>
            </a:r>
            <a:r>
              <a:rPr lang="tr-TR" b="1" dirty="0" smtClean="0"/>
              <a:t>Şekilleri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Oksijen saturasyonu (%SpO2) kandaki oksijene bağlanmış hemoglobinin </a:t>
            </a:r>
            <a:r>
              <a:rPr lang="tr-TR" dirty="0" smtClean="0"/>
              <a:t>toplam hemoglobine </a:t>
            </a:r>
            <a:r>
              <a:rPr lang="tr-TR" dirty="0"/>
              <a:t>oranı olarak tanımlanır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lvl="1"/>
            <a:r>
              <a:rPr lang="nl-NL" dirty="0"/>
              <a:t>% SpO2 = 100 * HbO2 / (Toplam Hemoglobin</a:t>
            </a:r>
            <a:r>
              <a:rPr lang="nl-NL" dirty="0" smtClean="0"/>
              <a:t>.)</a:t>
            </a:r>
            <a:endParaRPr lang="tr-TR" dirty="0" smtClean="0"/>
          </a:p>
          <a:p>
            <a:pPr marL="457200" lvl="1" indent="0">
              <a:buNone/>
            </a:pPr>
            <a:endParaRPr lang="nl-NL" dirty="0"/>
          </a:p>
          <a:p>
            <a:r>
              <a:rPr lang="tr-TR" dirty="0"/>
              <a:t>Saturasyon pulsoksimetri yöntemi ile ölçülür. </a:t>
            </a:r>
            <a:endParaRPr lang="tr-TR" dirty="0" smtClean="0"/>
          </a:p>
          <a:p>
            <a:r>
              <a:rPr lang="tr-TR" dirty="0" smtClean="0"/>
              <a:t>Pulsoksimetri </a:t>
            </a:r>
            <a:r>
              <a:rPr lang="tr-TR" dirty="0"/>
              <a:t>yöntemi : </a:t>
            </a:r>
            <a:r>
              <a:rPr lang="tr-TR" dirty="0" smtClean="0"/>
              <a:t>Pulsoksimetri,hemoglobinin </a:t>
            </a:r>
            <a:r>
              <a:rPr lang="tr-TR" dirty="0"/>
              <a:t>(Hb) oksijene olan doygunluğunu yüzde değer olarak gösteren </a:t>
            </a:r>
            <a:r>
              <a:rPr lang="tr-TR" dirty="0" smtClean="0"/>
              <a:t>non-invasive bir </a:t>
            </a:r>
            <a:r>
              <a:rPr lang="tr-TR" dirty="0"/>
              <a:t>ölçüm yöntemidir.</a:t>
            </a:r>
          </a:p>
        </p:txBody>
      </p:sp>
    </p:spTree>
    <p:extLst>
      <p:ext uri="{BB962C8B-B14F-4D97-AF65-F5344CB8AC3E}">
        <p14:creationId xmlns:p14="http://schemas.microsoft.com/office/powerpoint/2010/main" val="40718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SpO2 Yapısı ve Bağlantı Şekilleri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40769"/>
            <a:ext cx="7125112" cy="4518030"/>
          </a:xfrm>
        </p:spPr>
        <p:txBody>
          <a:bodyPr>
            <a:normAutofit/>
          </a:bodyPr>
          <a:lstStyle/>
          <a:p>
            <a:r>
              <a:rPr lang="tr-TR" sz="2000" dirty="0"/>
              <a:t>Bazı çevre ve teknik durumlarda SPO2 değeri yanlış okunabilir. Bu durumlar</a:t>
            </a:r>
            <a:r>
              <a:rPr lang="tr-TR" sz="2000" dirty="0" smtClean="0"/>
              <a:t>:</a:t>
            </a:r>
          </a:p>
          <a:p>
            <a:pPr marL="457200" lvl="1" indent="0">
              <a:buNone/>
            </a:pPr>
            <a:endParaRPr lang="tr-TR" sz="2000" dirty="0"/>
          </a:p>
          <a:p>
            <a:pPr lvl="1"/>
            <a:r>
              <a:rPr lang="tr-TR" sz="2000" dirty="0" smtClean="0"/>
              <a:t>Operasyon </a:t>
            </a:r>
            <a:r>
              <a:rPr lang="tr-TR" sz="2000" dirty="0"/>
              <a:t>salonundaki çok parlak ışıklar (fazla aydınlatma gibi).</a:t>
            </a:r>
          </a:p>
          <a:p>
            <a:pPr lvl="1"/>
            <a:r>
              <a:rPr lang="tr-TR" sz="2000" dirty="0" smtClean="0"/>
              <a:t>Elektrokoter </a:t>
            </a:r>
            <a:r>
              <a:rPr lang="tr-TR" sz="2000" dirty="0"/>
              <a:t>cihazı çalışırken diyota sinyallerin ulaşımı engellenebilir.</a:t>
            </a:r>
          </a:p>
          <a:p>
            <a:pPr lvl="1"/>
            <a:r>
              <a:rPr lang="tr-TR" sz="2000" dirty="0" smtClean="0"/>
              <a:t>Ameliyat </a:t>
            </a:r>
            <a:r>
              <a:rPr lang="tr-TR" sz="2000" dirty="0"/>
              <a:t>salonunda bulunan ameliyat lambalarından yayılan </a:t>
            </a:r>
            <a:r>
              <a:rPr lang="tr-TR" sz="2000" dirty="0" smtClean="0"/>
              <a:t>ışıktan etkilenebilir</a:t>
            </a:r>
            <a:r>
              <a:rPr lang="tr-TR" sz="2000" dirty="0"/>
              <a:t>.</a:t>
            </a:r>
          </a:p>
          <a:p>
            <a:pPr lvl="1"/>
            <a:r>
              <a:rPr lang="tr-TR" sz="2000" dirty="0" smtClean="0"/>
              <a:t>Hastanın </a:t>
            </a:r>
            <a:r>
              <a:rPr lang="tr-TR" sz="2000" dirty="0"/>
              <a:t>tırnağının çok uzun, ojeli, kınalı, boyalı, vb. olması durumunda </a:t>
            </a:r>
            <a:r>
              <a:rPr lang="tr-TR" sz="2000" dirty="0" smtClean="0"/>
              <a:t>SpO2 değeri </a:t>
            </a:r>
            <a:r>
              <a:rPr lang="tr-TR" sz="2000" dirty="0"/>
              <a:t>ölçülemeyebilir veya yanlış okunabilir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0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SpO2 Yapısı ve Bağlantı Şekilleri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Ayrıca SpO2 probu hastaya bağlı iken monitörün gösterdiği SpO2 ve PR </a:t>
            </a:r>
            <a:r>
              <a:rPr lang="tr-TR" sz="2000" dirty="0" smtClean="0"/>
              <a:t>değerleridikkate </a:t>
            </a:r>
            <a:r>
              <a:rPr lang="tr-TR" sz="2000" dirty="0"/>
              <a:t>alınmalıdır. </a:t>
            </a:r>
            <a:endParaRPr lang="tr-TR" sz="2000" dirty="0" smtClean="0"/>
          </a:p>
          <a:p>
            <a:r>
              <a:rPr lang="tr-TR" sz="2000" dirty="0" smtClean="0"/>
              <a:t>Prob </a:t>
            </a:r>
            <a:r>
              <a:rPr lang="tr-TR" sz="2000" dirty="0"/>
              <a:t>hastaya bağlı değilken özellikle disposable SpO2 problarında, </a:t>
            </a:r>
            <a:r>
              <a:rPr lang="tr-TR" sz="2000" dirty="0" smtClean="0"/>
              <a:t>prob üzerinde </a:t>
            </a:r>
            <a:r>
              <a:rPr lang="tr-TR" sz="2000" dirty="0"/>
              <a:t>bulunan fotodiyota çevredeki diğer ışık kaynaklarından ve enterferanstan etkilenir.</a:t>
            </a:r>
          </a:p>
          <a:p>
            <a:r>
              <a:rPr lang="tr-TR" sz="2000" dirty="0"/>
              <a:t>Bu gibi durumlarda okunacak değerler dikkate alınmamalıdır. </a:t>
            </a:r>
            <a:endParaRPr lang="tr-TR" sz="2000" dirty="0" smtClean="0"/>
          </a:p>
          <a:p>
            <a:r>
              <a:rPr lang="tr-TR" sz="2000" dirty="0" smtClean="0"/>
              <a:t>SpO2 </a:t>
            </a:r>
            <a:r>
              <a:rPr lang="tr-TR" sz="2000" dirty="0"/>
              <a:t>probu </a:t>
            </a:r>
            <a:r>
              <a:rPr lang="tr-TR" sz="2000" dirty="0" smtClean="0"/>
              <a:t>süreklikullanımda </a:t>
            </a:r>
            <a:r>
              <a:rPr lang="tr-TR" sz="2000" dirty="0"/>
              <a:t>parmağa bir basınç uygular. Özellikle mikrosirkulasyon problemi olan </a:t>
            </a:r>
            <a:r>
              <a:rPr lang="tr-TR" sz="2000" dirty="0" smtClean="0"/>
              <a:t>hastalardadüzenli </a:t>
            </a:r>
            <a:r>
              <a:rPr lang="tr-TR" sz="2000" dirty="0"/>
              <a:t>olarak (en az iki saat arayla) parmak değiştirilmelidir. (Hastanın özel durumuna </a:t>
            </a:r>
            <a:r>
              <a:rPr lang="tr-TR" sz="2000" dirty="0" smtClean="0"/>
              <a:t>bağlı olarak </a:t>
            </a:r>
            <a:r>
              <a:rPr lang="tr-TR" sz="2000" dirty="0"/>
              <a:t>daha sık değiştirme gerekebilir.)</a:t>
            </a:r>
          </a:p>
        </p:txBody>
      </p:sp>
    </p:spTree>
    <p:extLst>
      <p:ext uri="{BB962C8B-B14F-4D97-AF65-F5344CB8AC3E}">
        <p14:creationId xmlns:p14="http://schemas.microsoft.com/office/powerpoint/2010/main" val="575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SpO2 Yapısı ve Bağlantı Şekilleri</a:t>
            </a:r>
            <a:endParaRPr lang="tr-T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1" y="1700808"/>
            <a:ext cx="266114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822" y="4077072"/>
            <a:ext cx="2436724" cy="232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99" y="4077072"/>
            <a:ext cx="262109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Vücut Isı Ölçümü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Vücut sıcaklığının ölçümünde sıcaklık algılayıcı transdüser kullanılır. </a:t>
            </a:r>
            <a:endParaRPr lang="tr-TR" sz="2000" dirty="0" smtClean="0"/>
          </a:p>
          <a:p>
            <a:r>
              <a:rPr lang="tr-TR" sz="2000" dirty="0" smtClean="0"/>
              <a:t>Transdüser</a:t>
            </a:r>
            <a:r>
              <a:rPr lang="tr-TR" sz="2000" dirty="0"/>
              <a:t> </a:t>
            </a:r>
            <a:r>
              <a:rPr lang="tr-TR" sz="2000" dirty="0" smtClean="0"/>
              <a:t>çıkışından </a:t>
            </a:r>
            <a:r>
              <a:rPr lang="tr-TR" sz="2000" dirty="0"/>
              <a:t>alınan elektriksel işaret önce belli oranda yükseltilir. Çünkü çok küçük </a:t>
            </a:r>
            <a:r>
              <a:rPr lang="tr-TR" sz="2000" dirty="0" smtClean="0"/>
              <a:t>birdeğerdir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Daha </a:t>
            </a:r>
            <a:r>
              <a:rPr lang="tr-TR" sz="2000" dirty="0"/>
              <a:t>sonra filtrelenerek işaretin işlenmesinde istenen frekans bandı ayarlanır. </a:t>
            </a:r>
            <a:endParaRPr lang="tr-TR" sz="2000" dirty="0" smtClean="0"/>
          </a:p>
          <a:p>
            <a:r>
              <a:rPr lang="tr-TR" sz="2000" dirty="0" smtClean="0"/>
              <a:t>Bu</a:t>
            </a:r>
            <a:r>
              <a:rPr lang="tr-TR" sz="2000" dirty="0"/>
              <a:t> </a:t>
            </a:r>
            <a:r>
              <a:rPr lang="tr-TR" sz="2000" dirty="0" smtClean="0"/>
              <a:t>ana </a:t>
            </a:r>
            <a:r>
              <a:rPr lang="tr-TR" sz="2000" dirty="0"/>
              <a:t>kadar analog olan sinyalin belli zaman aralıklarında örneği alınır. Bu işlem </a:t>
            </a:r>
            <a:r>
              <a:rPr lang="tr-TR" sz="2000" dirty="0" smtClean="0"/>
              <a:t>için sample/hold </a:t>
            </a:r>
            <a:r>
              <a:rPr lang="tr-TR" sz="2000" dirty="0"/>
              <a:t>devreleri kullanılır. Sample/ hold işlemi analog işareti dijitale çevirmek için </a:t>
            </a:r>
            <a:r>
              <a:rPr lang="tr-TR" sz="2000" dirty="0" smtClean="0"/>
              <a:t>ilk basamaktır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Daha </a:t>
            </a:r>
            <a:r>
              <a:rPr lang="tr-TR" sz="2000" dirty="0"/>
              <a:t>sonra işaret analog dijital çeviriciyle dijitale çevirilir</a:t>
            </a:r>
          </a:p>
        </p:txBody>
      </p:sp>
    </p:spTree>
    <p:extLst>
      <p:ext uri="{BB962C8B-B14F-4D97-AF65-F5344CB8AC3E}">
        <p14:creationId xmlns:p14="http://schemas.microsoft.com/office/powerpoint/2010/main" val="37739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Vücut Isı Ölçümü</a:t>
            </a:r>
            <a:endParaRPr lang="tr-TR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204864"/>
            <a:ext cx="720080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6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Vücut Isı </a:t>
            </a:r>
            <a:r>
              <a:rPr lang="tr-TR" b="1" dirty="0" smtClean="0"/>
              <a:t>Ölçümü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/>
          </a:bodyPr>
          <a:lstStyle/>
          <a:p>
            <a:r>
              <a:rPr lang="tr-TR" sz="2000" dirty="0"/>
              <a:t>Burada ise farklı bir yöntem kullanılmaktadır. Sıcaklık algılayıcı transdüser </a:t>
            </a:r>
            <a:r>
              <a:rPr lang="tr-TR" sz="2000" dirty="0" smtClean="0"/>
              <a:t>olarak LM35 </a:t>
            </a:r>
            <a:r>
              <a:rPr lang="tr-TR" sz="2000" dirty="0"/>
              <a:t>kullanıldı. Bu transdüser biomedikal cihazlarda kullanılan özel bir transdüserdir. </a:t>
            </a:r>
            <a:endParaRPr lang="tr-TR" sz="2000" dirty="0" smtClean="0"/>
          </a:p>
          <a:p>
            <a:r>
              <a:rPr lang="tr-TR" sz="2000" dirty="0" smtClean="0"/>
              <a:t>LM</a:t>
            </a:r>
            <a:r>
              <a:rPr lang="tr-TR" sz="2000" dirty="0"/>
              <a:t> </a:t>
            </a:r>
            <a:r>
              <a:rPr lang="tr-TR" sz="2000" dirty="0" smtClean="0"/>
              <a:t>35’ten </a:t>
            </a:r>
            <a:r>
              <a:rPr lang="tr-TR" sz="2000" dirty="0"/>
              <a:t>alınan elektriksel değer ise T1061 op-ampının girişine verilerek bir </a:t>
            </a:r>
            <a:r>
              <a:rPr lang="tr-TR" sz="2000" dirty="0" smtClean="0"/>
              <a:t>miktar </a:t>
            </a:r>
            <a:r>
              <a:rPr lang="tr-TR" sz="2000" dirty="0"/>
              <a:t>yükseltilir.</a:t>
            </a:r>
          </a:p>
          <a:p>
            <a:r>
              <a:rPr lang="tr-TR" sz="2000" dirty="0"/>
              <a:t>Projede asıl amaç ölçümü yapılacak parametrelerin kontrolünün ve gösteriminin </a:t>
            </a:r>
            <a:r>
              <a:rPr lang="tr-TR" sz="2000" dirty="0" smtClean="0"/>
              <a:t>bir mikrokontrolör </a:t>
            </a:r>
            <a:r>
              <a:rPr lang="tr-TR" sz="2000" dirty="0"/>
              <a:t>çerçevesinde yapımı olduğu için bu değer direkt displaya aktarılmaz. </a:t>
            </a:r>
            <a:endParaRPr lang="tr-TR" sz="2000" dirty="0" smtClean="0"/>
          </a:p>
          <a:p>
            <a:r>
              <a:rPr lang="tr-TR" sz="2000" dirty="0" smtClean="0"/>
              <a:t>Bu</a:t>
            </a:r>
            <a:r>
              <a:rPr lang="tr-TR" sz="2000" dirty="0"/>
              <a:t> </a:t>
            </a:r>
            <a:r>
              <a:rPr lang="tr-TR" sz="2000" dirty="0" smtClean="0"/>
              <a:t>bölümün </a:t>
            </a:r>
            <a:r>
              <a:rPr lang="tr-TR" sz="2000" dirty="0"/>
              <a:t>sonunda anlatılacağı gibi çeşitli devrelerden geçerek PIC16C84 </a:t>
            </a:r>
            <a:r>
              <a:rPr lang="tr-TR" sz="2000" dirty="0" smtClean="0"/>
              <a:t>mikrokontrolörüne girilir.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059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prstClr val="white"/>
                </a:solidFill>
              </a:rPr>
              <a:t>Vücut Isı Ölçümü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359795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23" y="2132856"/>
            <a:ext cx="445230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5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en-US" b="1" dirty="0"/>
              <a:t>KAN BASINCININ ÖLÇÜLMESİ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basıncının</a:t>
            </a:r>
            <a:r>
              <a:rPr lang="en-US" sz="2400" dirty="0"/>
              <a:t> </a:t>
            </a:r>
            <a:r>
              <a:rPr lang="en-US" sz="2400" dirty="0" err="1"/>
              <a:t>ölçülmesiyle</a:t>
            </a:r>
            <a:r>
              <a:rPr lang="en-US" sz="2400" dirty="0"/>
              <a:t>, </a:t>
            </a:r>
            <a:r>
              <a:rPr lang="en-US" sz="2400" dirty="0" err="1"/>
              <a:t>kalbin</a:t>
            </a:r>
            <a:r>
              <a:rPr lang="en-US" sz="2400" dirty="0"/>
              <a:t> </a:t>
            </a:r>
            <a:r>
              <a:rPr lang="en-US" sz="2400" dirty="0" err="1"/>
              <a:t>fonksiyonel</a:t>
            </a:r>
            <a:r>
              <a:rPr lang="en-US" sz="2400" dirty="0"/>
              <a:t> (</a:t>
            </a:r>
            <a:r>
              <a:rPr lang="en-US" sz="2400" dirty="0" err="1"/>
              <a:t>işlevsel</a:t>
            </a:r>
            <a:r>
              <a:rPr lang="en-US" sz="2400" dirty="0"/>
              <a:t>) </a:t>
            </a:r>
            <a:r>
              <a:rPr lang="en-US" sz="2400" dirty="0" err="1"/>
              <a:t>durumu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dolaşım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r>
              <a:rPr lang="en-US" sz="2400" dirty="0"/>
              <a:t> </a:t>
            </a:r>
            <a:r>
              <a:rPr lang="en-US" sz="2400" dirty="0" err="1"/>
              <a:t>hakkında</a:t>
            </a:r>
            <a:r>
              <a:rPr lang="en-US" sz="2400" dirty="0"/>
              <a:t>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bilgiler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</a:t>
            </a:r>
            <a:r>
              <a:rPr lang="en-US" sz="2400" dirty="0" err="1"/>
              <a:t>Özellikle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bilgiler</a:t>
            </a:r>
            <a:r>
              <a:rPr lang="en-US" sz="2400" dirty="0"/>
              <a:t> </a:t>
            </a:r>
            <a:r>
              <a:rPr lang="en-US" sz="2400" dirty="0" err="1"/>
              <a:t>kalp</a:t>
            </a:r>
            <a:r>
              <a:rPr lang="en-US" sz="2400" dirty="0"/>
              <a:t> </a:t>
            </a:r>
            <a:r>
              <a:rPr lang="en-US" sz="2400" dirty="0" err="1"/>
              <a:t>hastalıklarının</a:t>
            </a:r>
            <a:r>
              <a:rPr lang="en-US" sz="2400" dirty="0"/>
              <a:t> </a:t>
            </a:r>
            <a:r>
              <a:rPr lang="en-US" sz="2400" dirty="0" err="1"/>
              <a:t>belirlenmesinde</a:t>
            </a:r>
            <a:r>
              <a:rPr lang="en-US" sz="2400" dirty="0"/>
              <a:t> </a:t>
            </a:r>
            <a:r>
              <a:rPr lang="en-US" sz="2400" dirty="0" err="1"/>
              <a:t>yararlı</a:t>
            </a:r>
            <a:r>
              <a:rPr lang="en-US" sz="2400" dirty="0"/>
              <a:t> </a:t>
            </a:r>
            <a:r>
              <a:rPr lang="en-US" sz="2400" dirty="0" err="1"/>
              <a:t>olmaktadır</a:t>
            </a:r>
            <a:r>
              <a:rPr lang="en-US" sz="2400" dirty="0"/>
              <a:t>.</a:t>
            </a:r>
            <a:endParaRPr lang="tr-TR" sz="2400" dirty="0"/>
          </a:p>
          <a:p>
            <a:pPr>
              <a:lnSpc>
                <a:spcPct val="80000"/>
              </a:lnSpc>
              <a:buFontTx/>
              <a:buNone/>
            </a:pPr>
            <a:endParaRPr lang="tr-TR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basıncı</a:t>
            </a:r>
            <a:r>
              <a:rPr lang="en-US" sz="2400" dirty="0"/>
              <a:t> </a:t>
            </a:r>
            <a:r>
              <a:rPr lang="en-US" sz="2400" dirty="0" err="1"/>
              <a:t>ölçümlerinde</a:t>
            </a:r>
            <a:r>
              <a:rPr lang="en-US" sz="2400" dirty="0"/>
              <a:t>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a. </a:t>
            </a:r>
            <a:r>
              <a:rPr lang="en-US" sz="2000" dirty="0" err="1"/>
              <a:t>Sistolik</a:t>
            </a:r>
            <a:r>
              <a:rPr lang="en-US" sz="2000" dirty="0"/>
              <a:t> (</a:t>
            </a:r>
            <a:r>
              <a:rPr lang="en-US" sz="2000" dirty="0" err="1"/>
              <a:t>kalbin</a:t>
            </a:r>
            <a:r>
              <a:rPr lang="en-US" sz="2000" dirty="0"/>
              <a:t> </a:t>
            </a:r>
            <a:r>
              <a:rPr lang="en-US" sz="2000" dirty="0" err="1"/>
              <a:t>kasılması</a:t>
            </a:r>
            <a:r>
              <a:rPr lang="en-US" sz="2000" dirty="0"/>
              <a:t>) </a:t>
            </a:r>
            <a:r>
              <a:rPr lang="en-US" sz="2000" dirty="0" err="1"/>
              <a:t>basınç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b. </a:t>
            </a:r>
            <a:r>
              <a:rPr lang="en-US" sz="2000" dirty="0" err="1"/>
              <a:t>Diyastolik</a:t>
            </a:r>
            <a:r>
              <a:rPr lang="en-US" sz="2000" dirty="0"/>
              <a:t> (</a:t>
            </a:r>
            <a:r>
              <a:rPr lang="en-US" sz="2000" dirty="0" err="1"/>
              <a:t>kalbin</a:t>
            </a:r>
            <a:r>
              <a:rPr lang="en-US" sz="2000" dirty="0"/>
              <a:t> </a:t>
            </a:r>
            <a:r>
              <a:rPr lang="en-US" sz="2000" dirty="0" err="1"/>
              <a:t>gevşemesi</a:t>
            </a:r>
            <a:r>
              <a:rPr lang="en-US" sz="2000" dirty="0"/>
              <a:t>) </a:t>
            </a:r>
            <a:r>
              <a:rPr lang="en-US" sz="2000" dirty="0" err="1"/>
              <a:t>basıncın</a:t>
            </a:r>
            <a:endParaRPr lang="tr-TR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değersel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r>
              <a:rPr lang="en-US" sz="2400" dirty="0"/>
              <a:t> </a:t>
            </a:r>
            <a:r>
              <a:rPr lang="en-US" sz="2400" dirty="0" err="1"/>
              <a:t>önemlidir</a:t>
            </a:r>
            <a:r>
              <a:rPr lang="en-US" sz="2400" dirty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basıncının</a:t>
            </a:r>
            <a:r>
              <a:rPr lang="en-US" sz="2000" dirty="0"/>
              <a:t> </a:t>
            </a:r>
            <a:r>
              <a:rPr lang="en-US" sz="2000" dirty="0" err="1"/>
              <a:t>sistolik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diyastolik</a:t>
            </a:r>
            <a:r>
              <a:rPr lang="en-US" sz="2000" dirty="0"/>
              <a:t> </a:t>
            </a:r>
            <a:r>
              <a:rPr lang="en-US" sz="2000" dirty="0" err="1"/>
              <a:t>değerleri</a:t>
            </a:r>
            <a:r>
              <a:rPr lang="en-US" sz="2000" dirty="0"/>
              <a:t>, </a:t>
            </a:r>
            <a:r>
              <a:rPr lang="en-US" sz="2000" dirty="0" err="1"/>
              <a:t>yaşa</a:t>
            </a:r>
            <a:r>
              <a:rPr lang="en-US" sz="2000" dirty="0"/>
              <a:t>, </a:t>
            </a:r>
            <a:r>
              <a:rPr lang="en-US" sz="2000" dirty="0" err="1"/>
              <a:t>cinsiyete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bazı</a:t>
            </a:r>
            <a:r>
              <a:rPr lang="en-US" sz="2000" dirty="0"/>
              <a:t> </a:t>
            </a:r>
            <a:r>
              <a:rPr lang="en-US" sz="2000" dirty="0" err="1"/>
              <a:t>faktörlere</a:t>
            </a:r>
            <a:r>
              <a:rPr lang="en-US" sz="2000" dirty="0"/>
              <a:t> </a:t>
            </a:r>
            <a:r>
              <a:rPr lang="en-US" sz="2000" dirty="0" err="1"/>
              <a:t>bağlı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değişimler</a:t>
            </a:r>
            <a:r>
              <a:rPr lang="en-US" sz="2000" dirty="0"/>
              <a:t> </a:t>
            </a:r>
            <a:r>
              <a:rPr lang="en-US" sz="2000" dirty="0" err="1"/>
              <a:t>göstermesine</a:t>
            </a:r>
            <a:r>
              <a:rPr lang="en-US" sz="2000" dirty="0"/>
              <a:t> </a:t>
            </a:r>
            <a:r>
              <a:rPr lang="en-US" sz="2000" dirty="0" err="1"/>
              <a:t>rağmen</a:t>
            </a:r>
            <a:r>
              <a:rPr lang="en-US" sz="2000" dirty="0"/>
              <a:t> normal </a:t>
            </a:r>
            <a:r>
              <a:rPr lang="en-US" sz="2000" dirty="0" err="1"/>
              <a:t>yetişkin</a:t>
            </a:r>
            <a:r>
              <a:rPr lang="en-US" sz="2000" dirty="0"/>
              <a:t> </a:t>
            </a:r>
            <a:r>
              <a:rPr lang="en-US" sz="2000" dirty="0" err="1"/>
              <a:t>insanlar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,</a:t>
            </a:r>
            <a:endParaRPr lang="tr-TR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Sistolik</a:t>
            </a:r>
            <a:r>
              <a:rPr lang="en-US" sz="2000" dirty="0"/>
              <a:t> </a:t>
            </a:r>
            <a:r>
              <a:rPr lang="en-US" sz="2000" dirty="0" err="1"/>
              <a:t>basınç</a:t>
            </a:r>
            <a:r>
              <a:rPr lang="en-US" sz="2000" dirty="0"/>
              <a:t>: 95-130 mmHg (</a:t>
            </a:r>
            <a:r>
              <a:rPr lang="en-US" sz="2000" dirty="0" err="1"/>
              <a:t>ortalama</a:t>
            </a:r>
            <a:r>
              <a:rPr lang="en-US" sz="2000" dirty="0"/>
              <a:t> 120 mmHg)	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Diyastolik</a:t>
            </a:r>
            <a:r>
              <a:rPr lang="en-US" sz="2000" dirty="0"/>
              <a:t> </a:t>
            </a:r>
            <a:r>
              <a:rPr lang="en-US" sz="2000" dirty="0" err="1"/>
              <a:t>basınç</a:t>
            </a:r>
            <a:r>
              <a:rPr lang="en-US" sz="2000" dirty="0"/>
              <a:t>: 60-90 mmHg (</a:t>
            </a:r>
            <a:r>
              <a:rPr lang="en-US" sz="2000" dirty="0" err="1"/>
              <a:t>ortalama</a:t>
            </a:r>
            <a:r>
              <a:rPr lang="en-US" sz="2000" dirty="0"/>
              <a:t> 70 mmHg)</a:t>
            </a:r>
          </a:p>
        </p:txBody>
      </p:sp>
    </p:spTree>
    <p:extLst>
      <p:ext uri="{BB962C8B-B14F-4D97-AF65-F5344CB8AC3E}">
        <p14:creationId xmlns:p14="http://schemas.microsoft.com/office/powerpoint/2010/main" val="40137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600" b="1" dirty="0"/>
              <a:t>KAN BASINCININ ÖLÇÜLMESİ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Kan basıncı bu değerlerin oldukça üzerinde olan kimselere yüksek tansiyonlu ("hypertansive"), oldukça altında olan kimselere de düşük tansiyonlu ("hypotansive") denir.</a:t>
            </a:r>
            <a:endParaRPr lang="tr-TR" sz="2000"/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Her iki durum da, bir hastalığın belirtisi olabileceği gibi, yapısal nedenlerle normal olarak da kabul edilebilir. </a:t>
            </a:r>
            <a:endParaRPr lang="tr-TR" sz="2000"/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Kan basıncının ortalama değeri de, hücrelere verilen besin maddesi miktarını belirlediği için önemli bir büyüklüktür. </a:t>
            </a:r>
            <a:endParaRPr lang="tr-TR" sz="2000"/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Kan basıncının zamanın fonksiyonu olarak değişimi de, bazı hastalıkların belirlenmesinde yararlı olmaktadır.</a:t>
            </a:r>
            <a:endParaRPr lang="tr-TR" sz="2000"/>
          </a:p>
          <a:p>
            <a:pPr>
              <a:lnSpc>
                <a:spcPct val="80000"/>
              </a:lnSpc>
              <a:buFontTx/>
              <a:buNone/>
            </a:pPr>
            <a:endParaRPr lang="tr-TR" sz="2000"/>
          </a:p>
          <a:p>
            <a:pPr>
              <a:lnSpc>
                <a:spcPct val="80000"/>
              </a:lnSpc>
            </a:pPr>
            <a:r>
              <a:rPr lang="en-US" sz="2000"/>
              <a:t>Kan basıncının belirlenmesinde,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a. Direkt (doğrudan ölçüm - "invasive") yöntemler,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b. İndirekt (dolaylı - "noninvasive") yöntemler</a:t>
            </a:r>
          </a:p>
        </p:txBody>
      </p:sp>
    </p:spTree>
    <p:extLst>
      <p:ext uri="{BB962C8B-B14F-4D97-AF65-F5344CB8AC3E}">
        <p14:creationId xmlns:p14="http://schemas.microsoft.com/office/powerpoint/2010/main" val="37796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DİREKT YÖNTEMLER</a:t>
            </a:r>
            <a:r>
              <a:rPr lang="en-US"/>
              <a:t>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/>
              <a:t>Bir kateter yardımıyla arter veya ven içerisinden basıncın ölçüleceği noktaya ulaşılır ve ölçüm yapılır. Direkt yöntemde basınç ölçümü iki şekilde yapılabilir. </a:t>
            </a:r>
            <a:endParaRPr lang="tr-TR" sz="2000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1. Basınç dönüştürücüsü kateterin ucuna yerleştirilmiştir. Böylece basınç ölçülen noktada dönüşüm işlemi yapılır. Bu amaçla, çeşitli tipte minyatür dönüştürücüler kullanılabilir.</a:t>
            </a:r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3596208" cy="4525963"/>
          </a:xfrm>
        </p:spPr>
      </p:pic>
    </p:spTree>
    <p:extLst>
      <p:ext uri="{BB962C8B-B14F-4D97-AF65-F5344CB8AC3E}">
        <p14:creationId xmlns:p14="http://schemas.microsoft.com/office/powerpoint/2010/main" val="33294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</a:t>
            </a:r>
            <a:r>
              <a:rPr lang="en-US" b="1" dirty="0"/>
              <a:t>DİREKT YÖNTEMLER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(Noninvasive NIBP)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4374014"/>
          </a:xfrm>
        </p:spPr>
        <p:txBody>
          <a:bodyPr>
            <a:normAutofit/>
          </a:bodyPr>
          <a:lstStyle/>
          <a:p>
            <a:r>
              <a:rPr lang="tr-TR" sz="2000" dirty="0"/>
              <a:t>Kan basıncı, kan damarlarının duvarlarına uygulanan basınçtır.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Kan </a:t>
            </a:r>
            <a:r>
              <a:rPr lang="tr-TR" sz="2000" dirty="0"/>
              <a:t>basınç </a:t>
            </a:r>
            <a:r>
              <a:rPr lang="tr-TR" sz="2000" dirty="0" smtClean="0"/>
              <a:t>ölçümü hastanın </a:t>
            </a:r>
            <a:r>
              <a:rPr lang="tr-TR" sz="2000" dirty="0"/>
              <a:t>dolaşım sistemi hakkında bilgi verir ve bu ölçüm atar damarlarla yapılır.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Bu ölçümtemel </a:t>
            </a:r>
            <a:r>
              <a:rPr lang="tr-TR" sz="2000" dirty="0"/>
              <a:t>olarak atar damarın bir manşetle sıkılması ve bu sıkılmanın kan akımı </a:t>
            </a:r>
            <a:r>
              <a:rPr lang="tr-TR" sz="2000" dirty="0" smtClean="0"/>
              <a:t>üzerindeki etkilerinin </a:t>
            </a:r>
            <a:r>
              <a:rPr lang="tr-TR" sz="2000" dirty="0"/>
              <a:t>gözlenmesiyle elde edilir.</a:t>
            </a:r>
          </a:p>
        </p:txBody>
      </p:sp>
    </p:spTree>
    <p:extLst>
      <p:ext uri="{BB962C8B-B14F-4D97-AF65-F5344CB8AC3E}">
        <p14:creationId xmlns:p14="http://schemas.microsoft.com/office/powerpoint/2010/main" val="26986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r>
              <a:rPr lang="tr-TR" b="1" dirty="0"/>
              <a:t>İN</a:t>
            </a:r>
            <a:r>
              <a:rPr lang="en-US" b="1" dirty="0"/>
              <a:t>DİREKT </a:t>
            </a:r>
            <a:r>
              <a:rPr lang="en-US" b="1" dirty="0" smtClean="0"/>
              <a:t>YÖNTEMLER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/>
              <a:t>Noninvasive NIBP)</a:t>
            </a:r>
            <a:endParaRPr lang="en-US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İ</a:t>
            </a:r>
            <a:r>
              <a:rPr lang="en-US" sz="2400" dirty="0" err="1"/>
              <a:t>ndirekt</a:t>
            </a:r>
            <a:r>
              <a:rPr lang="en-US" sz="2400" dirty="0"/>
              <a:t> </a:t>
            </a:r>
            <a:r>
              <a:rPr lang="en-US" sz="2400" dirty="0" err="1"/>
              <a:t>yöntemlerde</a:t>
            </a:r>
            <a:r>
              <a:rPr lang="en-US" sz="2400" dirty="0"/>
              <a:t>, </a:t>
            </a:r>
            <a:r>
              <a:rPr lang="en-US" sz="2400" dirty="0" err="1"/>
              <a:t>kan</a:t>
            </a:r>
            <a:r>
              <a:rPr lang="en-US" sz="2400" dirty="0"/>
              <a:t> bas</a:t>
            </a:r>
            <a:r>
              <a:rPr lang="tr-TR" sz="2400" dirty="0"/>
              <a:t>ıncı</a:t>
            </a:r>
            <a:r>
              <a:rPr lang="en-US" sz="2400" dirty="0" err="1"/>
              <a:t>nın</a:t>
            </a:r>
            <a:r>
              <a:rPr lang="en-US" sz="2400" dirty="0"/>
              <a:t> </a:t>
            </a:r>
            <a:r>
              <a:rPr lang="en-US" sz="2400" dirty="0" err="1"/>
              <a:t>ölçülmesinde</a:t>
            </a:r>
            <a:r>
              <a:rPr lang="en-US" sz="2400" dirty="0"/>
              <a:t> </a:t>
            </a:r>
            <a:r>
              <a:rPr lang="en-US" sz="2400" dirty="0" err="1"/>
              <a:t>tıkayıcı</a:t>
            </a:r>
            <a:r>
              <a:rPr lang="en-US" sz="2400" dirty="0"/>
              <a:t> (</a:t>
            </a:r>
            <a:r>
              <a:rPr lang="en-US" sz="2400" dirty="0" err="1"/>
              <a:t>kapayıcı</a:t>
            </a:r>
            <a:r>
              <a:rPr lang="en-US" sz="2400" dirty="0"/>
              <a:t> -"occlusive") </a:t>
            </a:r>
            <a:r>
              <a:rPr lang="en-US" sz="2400" dirty="0" err="1"/>
              <a:t>düzenler</a:t>
            </a:r>
            <a:r>
              <a:rPr lang="en-US" sz="2400" dirty="0"/>
              <a:t> </a:t>
            </a:r>
            <a:r>
              <a:rPr lang="en-US" sz="2400" dirty="0" err="1"/>
              <a:t>kullandır</a:t>
            </a:r>
            <a:r>
              <a:rPr lang="en-US" sz="2400" dirty="0"/>
              <a:t>.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yaygın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kullanılan</a:t>
            </a:r>
            <a:r>
              <a:rPr lang="en-US" sz="2400" dirty="0"/>
              <a:t> </a:t>
            </a:r>
            <a:r>
              <a:rPr lang="en-US" sz="2400" dirty="0" err="1"/>
              <a:t>tıkayıcı</a:t>
            </a:r>
            <a:r>
              <a:rPr lang="en-US" sz="2400" dirty="0"/>
              <a:t> </a:t>
            </a:r>
            <a:r>
              <a:rPr lang="en-US" sz="2400" dirty="0" err="1"/>
              <a:t>düzen</a:t>
            </a:r>
            <a:r>
              <a:rPr lang="en-US" sz="2400" dirty="0"/>
              <a:t>, </a:t>
            </a:r>
            <a:r>
              <a:rPr lang="en-US" sz="2400" dirty="0" err="1"/>
              <a:t>kaf</a:t>
            </a:r>
            <a:r>
              <a:rPr lang="en-US" sz="2400" dirty="0"/>
              <a:t> (</a:t>
            </a:r>
            <a:r>
              <a:rPr lang="en-US" sz="2400" dirty="0" err="1"/>
              <a:t>kolluk</a:t>
            </a:r>
            <a:r>
              <a:rPr lang="en-US" sz="2400" dirty="0"/>
              <a:t> - "cuff")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,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hava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doldurulabilen</a:t>
            </a:r>
            <a:r>
              <a:rPr lang="en-US" sz="2400" dirty="0"/>
              <a:t>, </a:t>
            </a:r>
            <a:r>
              <a:rPr lang="en-US" sz="2400" dirty="0" err="1"/>
              <a:t>lastik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torbadır</a:t>
            </a:r>
            <a:r>
              <a:rPr lang="en-US" sz="2400" dirty="0"/>
              <a:t>. </a:t>
            </a:r>
            <a:endParaRPr lang="tr-TR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Hastanın</a:t>
            </a:r>
            <a:r>
              <a:rPr lang="en-US" sz="2400" dirty="0"/>
              <a:t> </a:t>
            </a:r>
            <a:r>
              <a:rPr lang="en-US" sz="2400" dirty="0" err="1"/>
              <a:t>yaşına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boyutlarda</a:t>
            </a:r>
            <a:r>
              <a:rPr lang="en-US" sz="2400" dirty="0"/>
              <a:t> </a:t>
            </a:r>
            <a:r>
              <a:rPr lang="en-US" sz="2400" dirty="0" err="1"/>
              <a:t>yapılır</a:t>
            </a:r>
            <a:r>
              <a:rPr lang="en-US" sz="2400" dirty="0"/>
              <a:t>.</a:t>
            </a:r>
            <a:endParaRPr lang="tr-TR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Bu </a:t>
            </a:r>
            <a:r>
              <a:rPr lang="en-US" sz="2400" dirty="0" err="1"/>
              <a:t>gruba</a:t>
            </a:r>
            <a:r>
              <a:rPr lang="en-US" sz="2400" dirty="0"/>
              <a:t> </a:t>
            </a:r>
            <a:r>
              <a:rPr lang="en-US" sz="2400" dirty="0" err="1"/>
              <a:t>giren</a:t>
            </a:r>
            <a:r>
              <a:rPr lang="en-US" sz="2400" dirty="0"/>
              <a:t> </a:t>
            </a:r>
            <a:r>
              <a:rPr lang="en-US" sz="2400" dirty="0" err="1"/>
              <a:t>beş</a:t>
            </a:r>
            <a:r>
              <a:rPr lang="en-US" sz="2400" dirty="0"/>
              <a:t> </a:t>
            </a:r>
            <a:r>
              <a:rPr lang="en-US" sz="2400" dirty="0" err="1"/>
              <a:t>yöntem</a:t>
            </a:r>
            <a:r>
              <a:rPr lang="en-US" sz="2400" dirty="0"/>
              <a:t> </a:t>
            </a:r>
            <a:r>
              <a:rPr lang="en-US" sz="2400" dirty="0" err="1"/>
              <a:t>vardır</a:t>
            </a:r>
            <a:r>
              <a:rPr lang="en-US" sz="2400" dirty="0"/>
              <a:t>. Bu </a:t>
            </a:r>
            <a:r>
              <a:rPr lang="en-US" sz="2400" dirty="0" err="1"/>
              <a:t>yöntemler</a:t>
            </a:r>
            <a:r>
              <a:rPr lang="en-US" sz="2400" dirty="0"/>
              <a:t>, </a:t>
            </a:r>
            <a:r>
              <a:rPr lang="en-US" sz="2400" dirty="0" err="1"/>
              <a:t>ölçebildiği</a:t>
            </a:r>
            <a:r>
              <a:rPr lang="en-US" sz="2400" dirty="0"/>
              <a:t> </a:t>
            </a:r>
            <a:r>
              <a:rPr lang="en-US" sz="2400" dirty="0" err="1"/>
              <a:t>arter</a:t>
            </a:r>
            <a:r>
              <a:rPr lang="en-US" sz="2400" dirty="0"/>
              <a:t> </a:t>
            </a:r>
            <a:r>
              <a:rPr lang="en-US" sz="2400" dirty="0" err="1"/>
              <a:t>basınç</a:t>
            </a:r>
            <a:r>
              <a:rPr lang="en-US" sz="2400" dirty="0"/>
              <a:t> </a:t>
            </a:r>
            <a:r>
              <a:rPr lang="en-US" sz="2400" dirty="0" err="1"/>
              <a:t>büyüklükleriyle</a:t>
            </a:r>
            <a:r>
              <a:rPr lang="en-US" sz="2400" dirty="0"/>
              <a:t> </a:t>
            </a:r>
            <a:r>
              <a:rPr lang="en-US" sz="2400" dirty="0" err="1"/>
              <a:t>Tabloda</a:t>
            </a:r>
            <a:r>
              <a:rPr lang="en-US" sz="2400" dirty="0"/>
              <a:t> </a:t>
            </a:r>
            <a:r>
              <a:rPr lang="en-US" sz="2400" dirty="0" err="1"/>
              <a:t>verilmiştir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3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İNDİREKT YÖNTEMLER</a:t>
            </a:r>
            <a:r>
              <a:rPr lang="en-US"/>
              <a:t> </a:t>
            </a:r>
          </a:p>
        </p:txBody>
      </p:sp>
      <p:graphicFrame>
        <p:nvGraphicFramePr>
          <p:cNvPr id="11306" name="Group 42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471678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Metodun Adı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Sistolik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Ortalama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Diyastolik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Dokunma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Osilometrik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Dinleme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Ultrasonik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Flush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Hayır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3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İN</a:t>
            </a:r>
            <a:r>
              <a:rPr lang="en-US" b="1"/>
              <a:t>DİREKT YÖNTEMLER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Dokunma ("Palpatory") Yöntemi: Şekilde bu yöntem gösterilmiştir.  Kafın basıncı sistolik basıncın üzerine çıkarılır.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/>
              <a:t>Basıncın zamana bağlı olarak</a:t>
            </a:r>
            <a:r>
              <a:rPr lang="tr-TR" sz="2400"/>
              <a:t> </a:t>
            </a:r>
            <a:r>
              <a:rPr lang="en-US" sz="2400"/>
              <a:t>azalması sağlanır. Kafın aşağısında (bilek), parmakla arterden darbelerin hissedildiği basınç sistolik basınç olarak belirlenir.</a:t>
            </a:r>
          </a:p>
        </p:txBody>
      </p:sp>
      <p:pic>
        <p:nvPicPr>
          <p:cNvPr id="1331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8" y="2348880"/>
            <a:ext cx="4038600" cy="288032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1455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C538C0-327A-489C-BF66-78C9BF445918}"/>
</file>

<file path=customXml/itemProps2.xml><?xml version="1.0" encoding="utf-8"?>
<ds:datastoreItem xmlns:ds="http://schemas.openxmlformats.org/officeDocument/2006/customXml" ds:itemID="{862B9451-6DB6-4154-BD0A-589B421C9671}"/>
</file>

<file path=customXml/itemProps3.xml><?xml version="1.0" encoding="utf-8"?>
<ds:datastoreItem xmlns:ds="http://schemas.openxmlformats.org/officeDocument/2006/customXml" ds:itemID="{242CEA28-F3BF-4E07-9829-3F8E95E7F01A}"/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320</TotalTime>
  <Words>1607</Words>
  <Application>Microsoft Office PowerPoint</Application>
  <PresentationFormat>On-screen Show (4:3)</PresentationFormat>
  <Paragraphs>170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Winter</vt:lpstr>
      <vt:lpstr> BMET 306 Teşhis ve Takip Cihazları </vt:lpstr>
      <vt:lpstr>HASTA BAŞI MONİTÖR İLE TAKİP EDİLEN PARAMETRELER VE ÖLÇÜMLERİ</vt:lpstr>
      <vt:lpstr>KAN BASINCININ ÖLÇÜLMESİ</vt:lpstr>
      <vt:lpstr>KAN BASINCININ ÖLÇÜLMESİ</vt:lpstr>
      <vt:lpstr>DİREKT YÖNTEMLER </vt:lpstr>
      <vt:lpstr>İNDİREKT YÖNTEMLER (Noninvasive NIBP)</vt:lpstr>
      <vt:lpstr>İNDİREKT YÖNTEMLER (Noninvasive NIBP)</vt:lpstr>
      <vt:lpstr>İNDİREKT YÖNTEMLER </vt:lpstr>
      <vt:lpstr>İNDİREKT YÖNTEMLER</vt:lpstr>
      <vt:lpstr>İNDİREKT YÖNTEMLER</vt:lpstr>
      <vt:lpstr>İNDİREKT YÖNTEMLER</vt:lpstr>
      <vt:lpstr>İNDİREKT YÖNTEMLER</vt:lpstr>
      <vt:lpstr>İNDİREKT YÖNTEMLER</vt:lpstr>
      <vt:lpstr>İNDİREKT YÖNTEMLER</vt:lpstr>
      <vt:lpstr>İNDİREKT YÖNTEMLER</vt:lpstr>
      <vt:lpstr>İNDİREKT YÖNTEMLER</vt:lpstr>
      <vt:lpstr>İNDİREKT YÖNTEMLER</vt:lpstr>
      <vt:lpstr>Oksijen Saturasyonu   (Kandaki O2 Oranı) Ve Vücut Isı Ölçümü</vt:lpstr>
      <vt:lpstr>Oksijen Saturasyonu   (Kandaki O2 Oranı) Ve Vücut Isı Ölçümü</vt:lpstr>
      <vt:lpstr>SpO2 Yapısı ve Bağlantı Şekilleri</vt:lpstr>
      <vt:lpstr>SpO2 Yapısı ve Bağlantı Şekilleri </vt:lpstr>
      <vt:lpstr>SpO2 Yapısı ve Bağlantı Şekilleri</vt:lpstr>
      <vt:lpstr>SpO2 Yapısı ve Bağlantı Şekilleri</vt:lpstr>
      <vt:lpstr>SpO2 Yapısı ve Bağlantı Şekilleri</vt:lpstr>
      <vt:lpstr>Vücut Isı Ölçümü</vt:lpstr>
      <vt:lpstr>Vücut Isı Ölçümü</vt:lpstr>
      <vt:lpstr>Vücut Isı Ölçümü</vt:lpstr>
      <vt:lpstr>Vücut Isı Ölçümü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BMET 306 Teşhis ve Takip Cihazları</dc:title>
  <dc:creator>staf</dc:creator>
  <cp:lastModifiedBy>staf</cp:lastModifiedBy>
  <cp:revision>17</cp:revision>
  <dcterms:created xsi:type="dcterms:W3CDTF">2014-02-25T09:16:15Z</dcterms:created>
  <dcterms:modified xsi:type="dcterms:W3CDTF">2015-05-08T11:44:43Z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