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DAB6C-DF82-448D-B48B-571940420AF0}" type="datetimeFigureOut">
              <a:rPr lang="tr-TR" smtClean="0"/>
              <a:t>10.03.2014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875DC-72AF-427F-BEDC-1D12BC061E7C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Solunum Sistemi Teşhis Cihazları ve Özellikleri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BMET 306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56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r>
              <a:rPr lang="tr-TR" b="1" dirty="0"/>
              <a:t>Döner pervaneli akış ölçerleri: </a:t>
            </a:r>
            <a:r>
              <a:rPr lang="tr-TR" dirty="0"/>
              <a:t>Dönen bir pervane vardır. Pervanenin dönüş sayısı ile akış hızı arasında bir ilişki kurulabilir.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Ultrasonik </a:t>
            </a:r>
            <a:r>
              <a:rPr lang="tr-TR" b="1" dirty="0"/>
              <a:t>akış ölçerler: </a:t>
            </a:r>
            <a:r>
              <a:rPr lang="tr-TR" dirty="0"/>
              <a:t>Alıcı ve verici ultrasonik dönüştürücüler arasındaki hava akışı ile iletim süresinin değişmesi temeline dayanırlar. İletim süresinin yalnızca akış hacmine değil ısıya da bağlı olması kullanımlarını sınırlamaktadır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Çoğu kez akış ölçerlerle birlikte pnömograf olarak isimlendirilen cihazlar da kullanılır. Bu cihazlar sadece solunumun algılanabilmesi için kullanılırlar ve solunumun mevcut olup olmadığını bildirirler.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686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51123"/>
            <a:ext cx="5547148" cy="450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712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pic>
        <p:nvPicPr>
          <p:cNvPr id="4" name="Picture 4" descr="http://patentimages.storage.googleapis.com/US20130023781A1/US20130023781A1-20130124-D0000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04864"/>
            <a:ext cx="5184576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27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empedans pnömografı, bir deneğin göğüs duvarındaki AC empedansın solunumdan kaynaklanan hareketlerle değiştiği prensibini göz önüne alarak çalışır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Bu </a:t>
            </a:r>
            <a:r>
              <a:rPr lang="tr-TR" dirty="0"/>
              <a:t>teknik birçok neonatal solunum monitöründe ve apnea alarm cihazında kullanılmaktadır. Empedans pnömografının blok diyagramı </a:t>
            </a:r>
            <a:r>
              <a:rPr lang="tr-TR" dirty="0" smtClean="0"/>
              <a:t>Şekilde </a:t>
            </a:r>
            <a:r>
              <a:rPr lang="tr-TR" dirty="0"/>
              <a:t>gösterilmiştir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cihazda, EKG görüntülemede kullanılan yüzey elektrotları yoluyla hastanın göğsüne düşük gerilimli 50-500 kHz'lik bir AC sinyali uygulanır.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08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Aslında bu monitörlerin birçoğu aynı zamanda EKG monitörüdür. Her elektroda seri bağlanmış yüksek değerli dirençler sabit bir AC akım kaynağı yaratır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AC </a:t>
            </a:r>
            <a:r>
              <a:rPr lang="tr-TR" dirty="0"/>
              <a:t>fark kuvvetlendiricisine uygulanan sinyal gerilimi, hastanın göğüs empedansını temsil eden dirençteki gerilim düşmesidir </a:t>
            </a:r>
            <a:endParaRPr lang="tr-TR" dirty="0"/>
          </a:p>
          <a:p>
            <a:r>
              <a:rPr lang="tr-TR" i="1" dirty="0" smtClean="0"/>
              <a:t>E</a:t>
            </a:r>
            <a:r>
              <a:rPr lang="tr-TR" dirty="0" smtClean="0"/>
              <a:t>0 </a:t>
            </a:r>
            <a:r>
              <a:rPr lang="tr-TR" dirty="0"/>
              <a:t>= </a:t>
            </a:r>
            <a:r>
              <a:rPr lang="tr-TR" i="1" dirty="0"/>
              <a:t>I </a:t>
            </a:r>
            <a:r>
              <a:rPr lang="tr-TR" dirty="0"/>
              <a:t>(</a:t>
            </a:r>
            <a:r>
              <a:rPr lang="tr-TR" i="1" dirty="0"/>
              <a:t>R</a:t>
            </a:r>
            <a:r>
              <a:rPr lang="tr-TR" dirty="0"/>
              <a:t>±</a:t>
            </a:r>
            <a:r>
              <a:rPr lang="el-GR" i="1" dirty="0"/>
              <a:t>Δ</a:t>
            </a:r>
            <a:r>
              <a:rPr lang="tr-TR" i="1" dirty="0"/>
              <a:t>R</a:t>
            </a:r>
            <a:r>
              <a:rPr lang="tr-TR" dirty="0"/>
              <a:t>) </a:t>
            </a:r>
            <a:endParaRPr lang="tr-TR" dirty="0"/>
          </a:p>
          <a:p>
            <a:r>
              <a:rPr lang="tr-TR" dirty="0" smtClean="0"/>
              <a:t>Yukarıdaki </a:t>
            </a:r>
            <a:r>
              <a:rPr lang="tr-TR" dirty="0"/>
              <a:t>ifadedeki E0 ; volt (V) cinsinden çıkış potansiyelini, I; amper (A) cinsinden göğüsteki akımı, R; ohm (</a:t>
            </a:r>
            <a:r>
              <a:rPr lang="el-GR" dirty="0"/>
              <a:t>Ω) </a:t>
            </a:r>
            <a:r>
              <a:rPr lang="tr-TR" dirty="0"/>
              <a:t>cinsinden solunum olmadığı durumdaki göğüs empedansını, </a:t>
            </a:r>
            <a:r>
              <a:rPr lang="el-GR" dirty="0"/>
              <a:t>Δ</a:t>
            </a:r>
            <a:r>
              <a:rPr lang="tr-TR" dirty="0"/>
              <a:t>R; ohm (</a:t>
            </a:r>
            <a:r>
              <a:rPr lang="el-GR" dirty="0"/>
              <a:t>Ω) </a:t>
            </a:r>
            <a:r>
              <a:rPr lang="tr-TR" dirty="0"/>
              <a:t>cinsinden R empedansındaki solunuma bağlı empedans değişimini göstermektedir.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1523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60848"/>
            <a:ext cx="370522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954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Solunumun olmadığı durumda hastanın göğsünden geçen akım çok küçüktür ve neredeyse sabittir.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nedeni E kaynak geriliminin sabit olması ve </a:t>
            </a:r>
            <a:r>
              <a:rPr lang="el-GR" dirty="0"/>
              <a:t>Δ</a:t>
            </a:r>
            <a:r>
              <a:rPr lang="tr-TR" dirty="0"/>
              <a:t>R teriminin R1+R2+R3e göre çok küçük olmasıdır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i="1" dirty="0" smtClean="0"/>
              <a:t>E</a:t>
            </a:r>
            <a:r>
              <a:rPr lang="tr-TR" dirty="0" smtClean="0"/>
              <a:t>0 </a:t>
            </a:r>
            <a:r>
              <a:rPr lang="tr-TR" dirty="0"/>
              <a:t>sinyali kuvvetlendirildikten sonra senkron sezicisine uygulanır. Solunum dalga biçimi </a:t>
            </a:r>
            <a:r>
              <a:rPr lang="tr-TR" i="1" dirty="0"/>
              <a:t>E</a:t>
            </a:r>
            <a:r>
              <a:rPr lang="tr-TR" dirty="0"/>
              <a:t>0daki (</a:t>
            </a:r>
            <a:r>
              <a:rPr lang="el-GR" dirty="0"/>
              <a:t>Δ</a:t>
            </a:r>
            <a:r>
              <a:rPr lang="tr-TR" dirty="0"/>
              <a:t>R'deki değişimlere bağlı olarak) genlik değişimlerinde kendini gösterir.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008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Daha sonra bir alçak-geçiren süzgeç ile artık taşıyıcı sinyal yok edilir ve bir DC kuvvetlendirici vasıtasıyla, sinyalin görüntülenmesi ve değerlendirilmesini sağlamak amacıyla istenen ölçeğe getirilir.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Empedans </a:t>
            </a:r>
            <a:r>
              <a:rPr lang="tr-TR" dirty="0"/>
              <a:t>pnömografının çıkışı yalnızca hız verisini içerir ve solunumun varlığına ilişkin bilgi taşır.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627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824"/>
            <a:ext cx="7343775" cy="452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819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/>
          <a:lstStyle/>
          <a:p>
            <a:r>
              <a:rPr lang="tr-TR" dirty="0"/>
              <a:t>Diğer tipteki piezorezistif "strain gage" algılayıcıda ise özel tipte bir tel, folyo veya yarı iletken piezorezistif elemanlar kullanılır.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Pnömograf </a:t>
            </a:r>
            <a:r>
              <a:rPr lang="tr-TR" dirty="0"/>
              <a:t>uygulamalarında, "strain gage" elemanı iki elastik bant arasına bağlanmıştır. Bu düzen hastanın göğsüne sarıldığında, "strain gage" elemanının direnci göğüs hareketleriyle </a:t>
            </a:r>
            <a:r>
              <a:rPr lang="tr-TR" dirty="0" smtClean="0"/>
              <a:t>değişir.</a:t>
            </a:r>
          </a:p>
          <a:p>
            <a:r>
              <a:rPr lang="tr-TR" dirty="0" smtClean="0"/>
              <a:t>Diğer </a:t>
            </a:r>
            <a:r>
              <a:rPr lang="tr-TR" dirty="0"/>
              <a:t>bir deyişle göğüs solunumla inip kalkarken bir </a:t>
            </a:r>
            <a:r>
              <a:rPr lang="el-GR" i="1" dirty="0"/>
              <a:t>Δ</a:t>
            </a:r>
            <a:r>
              <a:rPr lang="tr-TR" i="1" dirty="0"/>
              <a:t>R </a:t>
            </a:r>
            <a:r>
              <a:rPr lang="tr-TR" dirty="0"/>
              <a:t>bileşeni yaratılır ve bu bileşen değişken bir gerilim işaretine dönüştürülebilir. Bu durumda akış hacmine ilişkin hiçbir bilgi elde edilemez, yalnızca çıkış sinyali solunumun hızı ve varlığıyla ilgili bilgi taşır.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456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/>
              <a:t>Solunum Sistemi Üzerinde ve Akciğer İşlevleri İle İlgili Yapılan Ölçümler 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Solunuma </a:t>
            </a:r>
            <a:r>
              <a:rPr lang="tr-TR" dirty="0"/>
              <a:t>ilişkin parametrelerden ancak birkaçı doğrudan ölçülebilmektedir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Bunlar</a:t>
            </a:r>
            <a:r>
              <a:rPr lang="tr-TR" dirty="0"/>
              <a:t>; burun ve ağızdan akış hacmi, ağız, burun ve vücut yüzeyindeki basınç, solunan ve dışarı verilen havadaki gazların konsantrasyonları veya kısmi basınçlar ve sıcaklıktır.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/>
              <a:t>değişkenler bu ölçülebilenlerden elde edilirler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4184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23" y="2132856"/>
            <a:ext cx="528574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89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3810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861048"/>
            <a:ext cx="35242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686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Bazı pnömograflarda, termistörler de akış sezici olarak kullanılır. Örneğin bir algılayıcı tipinde hemen burun deliğine yerleştirilmiş, üzerinden sabit bir akım geçirilen çok küçük bir termistör kullanılır. 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Söz </a:t>
            </a:r>
            <a:r>
              <a:rPr lang="tr-TR" dirty="0"/>
              <a:t>konusu akımın değeri termistörün kendi kendini ısıtmasına yetecek şekilde sınırlandırılmıştır.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5930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Birçok termistörde bu değer 5-10 </a:t>
            </a:r>
            <a:r>
              <a:rPr lang="tr-TR" i="1" dirty="0"/>
              <a:t>mA </a:t>
            </a:r>
            <a:r>
              <a:rPr lang="tr-TR" dirty="0"/>
              <a:t>civarındadır.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Güç </a:t>
            </a:r>
            <a:r>
              <a:rPr lang="tr-TR" dirty="0"/>
              <a:t>yayınım değeri ise genellikle 40 </a:t>
            </a:r>
            <a:r>
              <a:rPr lang="tr-TR" i="1" dirty="0"/>
              <a:t>mW</a:t>
            </a:r>
            <a:r>
              <a:rPr lang="tr-TR" dirty="0"/>
              <a:t>'ın altında olacak şekilde seçilir.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nedeni ise hastanın </a:t>
            </a:r>
            <a:r>
              <a:rPr lang="tr-TR" dirty="0" smtClean="0"/>
              <a:t>rahatsız </a:t>
            </a:r>
            <a:r>
              <a:rPr lang="tr-TR" dirty="0"/>
              <a:t>olmasını ya da yaralanmasını engellemektir.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düzenekte termistörün direnci soluk alma ve verme arasındaki sıcaklık farkına göre değişir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098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/>
          </a:bodyPr>
          <a:lstStyle/>
          <a:p>
            <a:r>
              <a:rPr lang="tr-TR" dirty="0" smtClean="0"/>
              <a:t>Şekilde </a:t>
            </a:r>
            <a:r>
              <a:rPr lang="tr-TR" dirty="0"/>
              <a:t>endotrakeal (soluk borusu içi) bir tüp ve vantilatör veya respiratör ile birlikte kullanılabilecek bir termistör algılayıcı verilmiştir.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algılayıcıda bir T-parçanın (Tee-piece, solunum tedavilerinde kullanılan standart bir parça) içine yerleştirilmiş iki adet termistör kullanılır. </a:t>
            </a:r>
            <a:endParaRPr lang="tr-TR" dirty="0" smtClean="0"/>
          </a:p>
          <a:p>
            <a:endParaRPr lang="tr-TR" dirty="0" smtClean="0"/>
          </a:p>
          <a:p>
            <a:r>
              <a:rPr lang="tr-TR" i="1" dirty="0" smtClean="0"/>
              <a:t>R</a:t>
            </a:r>
            <a:r>
              <a:rPr lang="tr-TR" dirty="0" smtClean="0"/>
              <a:t>1 </a:t>
            </a:r>
            <a:r>
              <a:rPr lang="tr-TR" dirty="0"/>
              <a:t>termistörü solunan gazların akışı yönünde iken, çalkantısız ölü gaz boşluğundaki </a:t>
            </a:r>
            <a:r>
              <a:rPr lang="tr-TR" i="1" dirty="0"/>
              <a:t>R</a:t>
            </a:r>
            <a:r>
              <a:rPr lang="tr-TR" dirty="0"/>
              <a:t>2 termistörü ölçüm için bir dayanak noktası oluşturur. Dıştaki </a:t>
            </a:r>
            <a:r>
              <a:rPr lang="tr-TR" i="1" dirty="0"/>
              <a:t>R</a:t>
            </a:r>
            <a:r>
              <a:rPr lang="tr-TR" dirty="0"/>
              <a:t>3 ve </a:t>
            </a:r>
            <a:r>
              <a:rPr lang="tr-TR" i="1" dirty="0"/>
              <a:t>R</a:t>
            </a:r>
            <a:r>
              <a:rPr lang="tr-TR" dirty="0"/>
              <a:t>4 dirençleri ile Wheatstone köprüsünün diğer yarısı oluşturulur. </a:t>
            </a:r>
            <a:r>
              <a:rPr lang="tr-TR" i="1" dirty="0"/>
              <a:t>E</a:t>
            </a:r>
            <a:r>
              <a:rPr lang="tr-TR" dirty="0"/>
              <a:t>0 çıkış gerilimi gaz akışı olmadığında sıfır değerindedir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3271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br>
              <a:rPr lang="tr-TR" b="1" dirty="0"/>
            </a:b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275" y="1628800"/>
            <a:ext cx="3832473" cy="494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557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Apnea’nın Belirlenmesi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Apnea, solunumun geçici olarak (en az 10 s) kesilmesi demektir. Genellikle prematüre bebeklerde 9-16 haftalar arasında görülür. Fark edilmemesi durumunda çocuk ölebilir.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Şekilde </a:t>
            </a:r>
            <a:r>
              <a:rPr lang="tr-TR" dirty="0"/>
              <a:t>apneanın belirlenmesi için kullanılabilecek bir cihazı göstermektedir. Alçak ve yüksek geçiren filtreler, EKG ve empedans işaretlerinin ayrılmasını sağlamaktadır.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041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Apnea’nın Belirlenmesi 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5328592" cy="368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77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>
                <a:solidFill>
                  <a:prstClr val="white"/>
                </a:solidFill>
              </a:rPr>
              <a:t>Solunum Sistemi Üzerinde ve Akciğer İşlevleri İle İlgili Yapılan Ölçümler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/>
              <a:t>Maksimum istemli ventilasyon (MİV), </a:t>
            </a:r>
            <a:r>
              <a:rPr lang="tr-TR" dirty="0"/>
              <a:t>bir solunum hacim ölçme cihazı olan spirometre ile ölçülen derin hızlı solumadır.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Zorlanarak </a:t>
            </a:r>
            <a:r>
              <a:rPr lang="tr-TR" b="1" dirty="0"/>
              <a:t>soluk verme hacmi-1 (ZSVH1), </a:t>
            </a:r>
            <a:r>
              <a:rPr lang="tr-TR" dirty="0"/>
              <a:t>spirometre ile ölçülen hızlı soluk alıp vermedir.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Maksimum </a:t>
            </a:r>
            <a:r>
              <a:rPr lang="tr-TR" b="1" dirty="0"/>
              <a:t>soluk verme akış hızı (MSVAH), </a:t>
            </a:r>
            <a:r>
              <a:rPr lang="tr-TR" dirty="0"/>
              <a:t>bir akış ölçer olan pnömotakometre ile ölçülen zorlanmış soluk alıp vermedir.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492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>
                <a:solidFill>
                  <a:prstClr val="white"/>
                </a:solidFill>
              </a:rPr>
              <a:t>Solunum Sistemi Üzerinde ve Akciğer İşlevleri İle İlgili Yapılan Ölçümler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/>
              <a:t>Hava kesecikleri içi Basınç</a:t>
            </a:r>
            <a:r>
              <a:rPr lang="tr-TR" dirty="0"/>
              <a:t>, bir basınç kayıt cihazı olan vücut pletismografı ile ölçülen hava keseciği basıncıdır.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Kan </a:t>
            </a:r>
            <a:r>
              <a:rPr lang="tr-TR" b="1" dirty="0"/>
              <a:t>gazı ölçümü, </a:t>
            </a:r>
            <a:r>
              <a:rPr lang="tr-TR" dirty="0"/>
              <a:t>kan gazı analizörü ile ölçülebilen, kandaki </a:t>
            </a:r>
            <a:r>
              <a:rPr lang="tr-TR" i="1" dirty="0"/>
              <a:t>O</a:t>
            </a:r>
            <a:r>
              <a:rPr lang="tr-TR" dirty="0"/>
              <a:t>2 ve </a:t>
            </a:r>
            <a:r>
              <a:rPr lang="tr-TR" i="1" dirty="0"/>
              <a:t>CO</a:t>
            </a:r>
            <a:r>
              <a:rPr lang="tr-TR" dirty="0"/>
              <a:t>2 gazlarının kısmi basıncıdır.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Asit-baz </a:t>
            </a:r>
            <a:r>
              <a:rPr lang="tr-TR" b="1" dirty="0"/>
              <a:t>dengesi ölçümü </a:t>
            </a:r>
            <a:r>
              <a:rPr lang="tr-TR" dirty="0"/>
              <a:t>ise bir pH metre ile yapılır ve kandaki </a:t>
            </a:r>
            <a:r>
              <a:rPr lang="tr-TR" i="1" dirty="0"/>
              <a:t>CO</a:t>
            </a:r>
            <a:r>
              <a:rPr lang="tr-TR" dirty="0"/>
              <a:t>2 miktarının bir ölçüsüdür.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88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Solunumla İlgili Tıbbi Cihazlar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Solunum ölçümleri çok çeşitli olmamasına karşın bu ölçümlerde birbirinden farklı birçok algılayıcı kullanılır.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Solunum </a:t>
            </a:r>
            <a:r>
              <a:rPr lang="tr-TR" dirty="0"/>
              <a:t>cihazlarının bir tipi, solunumu sezmek için geliştirilmiş olan pnömograflardır. Ancak, pnömograflar sistem hakkında niceliksel bilgi vermez.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cihazlarda genellikle solunum hız ölçerleri olarak tanımlanabilecek pnömotakometreler kullanılır. Bunların en önemli uygulama alanı, yoğun bakım birimleridir. Bu birimlerde solunumun izlenmesi olayını gerçekleştirir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37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Solunumla İlgili Tıbbi Cihazlar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/>
          <a:lstStyle/>
          <a:p>
            <a:r>
              <a:rPr lang="tr-TR" dirty="0"/>
              <a:t>Akciğer hacimlerinin ölçülmesi yoluyla sistem hakkında niceliksel bilgi veren cihazlara spirometre adı verilir. </a:t>
            </a:r>
            <a:endParaRPr lang="tr-TR" dirty="0" smtClean="0"/>
          </a:p>
          <a:p>
            <a:r>
              <a:rPr lang="tr-TR" dirty="0" smtClean="0"/>
              <a:t>Spirometrelerin </a:t>
            </a:r>
            <a:r>
              <a:rPr lang="tr-TR" dirty="0"/>
              <a:t>hem elektronik, hem de mekanik modelleri mevcuttur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</a:t>
            </a:r>
            <a:r>
              <a:rPr lang="tr-TR" dirty="0"/>
              <a:t>cihazlarla ölçülebilen çeşitli hacimler, daha önce de belirtildiği gibi; tidal hacim (TH), soluk alma rezerv hacmi (SARH), soluk verme rezerv hacmi (SVRH) ve artık hacim (</a:t>
            </a:r>
            <a:r>
              <a:rPr lang="tr-TR" i="1" dirty="0"/>
              <a:t>AH</a:t>
            </a:r>
            <a:r>
              <a:rPr lang="tr-TR" dirty="0"/>
              <a:t>) dir. Bir de bunlara ek olarak dakika hacmi adı verilen ve bir dakikada </a:t>
            </a:r>
            <a:r>
              <a:rPr lang="tr-TR" dirty="0" smtClean="0"/>
              <a:t>solunan</a:t>
            </a:r>
            <a:r>
              <a:rPr lang="tr-TR" dirty="0"/>
              <a:t> havanın hacmini veren bir ölçüm söz konusudur.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normal TH'nin sonunda yapılan soluk vermede ortaya çıkan kan gazları ve </a:t>
            </a:r>
            <a:r>
              <a:rPr lang="tr-TR" i="1" dirty="0"/>
              <a:t>CO</a:t>
            </a:r>
            <a:r>
              <a:rPr lang="tr-TR" dirty="0"/>
              <a:t>2 de solunum ölçümlerinde göz önüne alınır.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691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Diğer birçok ölçme cihazında olduğu gibi solunumla ilgili cihazların da en önemli parçası algılayıcılardır. </a:t>
            </a:r>
            <a:r>
              <a:rPr lang="tr-TR" dirty="0" smtClean="0"/>
              <a:t>Hatta </a:t>
            </a:r>
            <a:r>
              <a:rPr lang="tr-TR" dirty="0"/>
              <a:t>çoğunlukla ölçme cihazları algılayıcılardan gelen veriyi kaydetmek dışında önemli bir görev üstlenmez.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Belki </a:t>
            </a:r>
            <a:r>
              <a:rPr lang="tr-TR" dirty="0"/>
              <a:t>bazı durumlarda basit bir DC kuvvetlendiriciye gereksinim duyulabilir. O hâlde, algılayıcıları cihazlardan ayrı tutmak pratik olarak çok zordur.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938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Akış ölçer adı verilen ölçü aletleri doğrudan solunum yoluna bağlandığından olabildiğince hava akımına az direnç göstermeli, kolay temizlenebilir ve dezenfekte edilebilir parçalardan oluşmalı, su buharı yoğun olan ortamda çalışabilmelidir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Kullanılan </a:t>
            </a:r>
            <a:r>
              <a:rPr lang="tr-TR" dirty="0"/>
              <a:t>başlıca akış ölçer tipleri; döner pervaneli, ultrasonik, ısıl dolaşım ve farksal basınç akış ölçerleridir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85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Solunum Algılayıcıları, Cihazları ve Akış Ölçerler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/>
              <a:t>Isıl dolaşım akış ölçerleri: </a:t>
            </a:r>
            <a:r>
              <a:rPr lang="tr-TR" dirty="0"/>
              <a:t>Metal tel, metal film ya da termistör gibi direnci ısıyla değişen elemanlarla yapılır. Uygun devreler kullanılarak solunum yoluna hemen hemen hiç direnç göstermeyen akış ölçerler yapılabilir.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Farksal </a:t>
            </a:r>
            <a:r>
              <a:rPr lang="tr-TR" b="1" dirty="0"/>
              <a:t>basınç akış ölçerleri: </a:t>
            </a:r>
            <a:r>
              <a:rPr lang="tr-TR" dirty="0"/>
              <a:t>Solunum yolu üstüne konulan bir hava direncinin iki tarafında oluşan basınç farkının bir basınç fark dönüştürücüsü ile algılanmasına dayanır. Bu tip akış ölçerlerin duyarlılıkları oldukça iyidir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410893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C1DC61D985D40B01048F163D2C600" ma:contentTypeVersion="" ma:contentTypeDescription="Create a new document." ma:contentTypeScope="" ma:versionID="6ca394f80d3a99a7a092595184e3b0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1A9F58-F985-48ED-9FC6-B9BCD01169D1}"/>
</file>

<file path=customXml/itemProps2.xml><?xml version="1.0" encoding="utf-8"?>
<ds:datastoreItem xmlns:ds="http://schemas.openxmlformats.org/officeDocument/2006/customXml" ds:itemID="{34517169-6F42-4CE3-BA6C-52F19BC8FC3E}"/>
</file>

<file path=customXml/itemProps3.xml><?xml version="1.0" encoding="utf-8"?>
<ds:datastoreItem xmlns:ds="http://schemas.openxmlformats.org/officeDocument/2006/customXml" ds:itemID="{5A85F7F1-33D4-42A7-897B-25A322801B43}"/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105</TotalTime>
  <Words>1308</Words>
  <Application>Microsoft Office PowerPoint</Application>
  <PresentationFormat>On-screen Show (4:3)</PresentationFormat>
  <Paragraphs>110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Winter</vt:lpstr>
      <vt:lpstr>Solunum Sistemi Teşhis Cihazları ve Özellikleri </vt:lpstr>
      <vt:lpstr>Solunum Sistemi Üzerinde ve Akciğer İşlevleri İle İlgili Yapılan Ölçümler </vt:lpstr>
      <vt:lpstr>Solunum Sistemi Üzerinde ve Akciğer İşlevleri İle İlgili Yapılan Ölçümler </vt:lpstr>
      <vt:lpstr>Solunum Sistemi Üzerinde ve Akciğer İşlevleri İle İlgili Yapılan Ölçümler </vt:lpstr>
      <vt:lpstr>Solunumla İlgili Tıbbi Cihazlar </vt:lpstr>
      <vt:lpstr>Solunumla İlgili Tıbbi Cihazlar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</vt:lpstr>
      <vt:lpstr>Solunum Algılayıcıları, Cihazları ve Akış Ölçerler  </vt:lpstr>
      <vt:lpstr>Solunum Algılayıcıları, Cihazları ve Akış Ölçerler  </vt:lpstr>
      <vt:lpstr>Solunum Algılayıcıları, Cihazları ve Akış Ölçerler  </vt:lpstr>
      <vt:lpstr>Apnea’nın Belirlenmesi </vt:lpstr>
      <vt:lpstr>Apnea’nın Belirlenmesi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Solunum Sistemi Teşhis Cihazları ve Özellikleri</dc:title>
  <dc:creator>staf</dc:creator>
  <cp:lastModifiedBy>staf</cp:lastModifiedBy>
  <cp:revision>10</cp:revision>
  <dcterms:created xsi:type="dcterms:W3CDTF">2014-03-10T13:54:25Z</dcterms:created>
  <dcterms:modified xsi:type="dcterms:W3CDTF">2014-03-10T15:40:24Z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0x0101008A6C1DC61D985D40B01048F163D2C600</vt:lpwstr>
  </property>
</Properties>
</file>