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76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89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18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58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15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55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89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71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73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86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43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2082-0518-45C1-8E00-080272439CB5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04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2.5. Seri Data </a:t>
            </a:r>
            <a:r>
              <a:rPr lang="en-US" sz="2400" b="1" dirty="0" err="1" smtClean="0"/>
              <a:t>Gönderilmesi</a:t>
            </a:r>
            <a:endParaRPr lang="tr-TR" sz="2400" b="1" dirty="0" smtClean="0"/>
          </a:p>
          <a:p>
            <a:endParaRPr lang="tr-TR" sz="2400" dirty="0"/>
          </a:p>
          <a:p>
            <a:pPr algn="just"/>
            <a:r>
              <a:rPr lang="en-US" sz="2400" b="1" dirty="0" err="1"/>
              <a:t>Sayısal</a:t>
            </a:r>
            <a:r>
              <a:rPr lang="en-US" sz="2400" b="1" dirty="0"/>
              <a:t> </a:t>
            </a:r>
            <a:r>
              <a:rPr lang="en-US" sz="2400" b="1" dirty="0" err="1"/>
              <a:t>haberleşme</a:t>
            </a:r>
            <a:r>
              <a:rPr lang="en-US" sz="2400" b="1" dirty="0"/>
              <a:t> </a:t>
            </a:r>
            <a:r>
              <a:rPr lang="en-US" sz="2400" b="1" dirty="0" err="1"/>
              <a:t>genel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i="1" u="sng" dirty="0" err="1"/>
              <a:t>seri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i="1" u="sng" dirty="0" err="1"/>
              <a:t>paralel</a:t>
            </a:r>
            <a:r>
              <a:rPr lang="en-US" sz="2400" b="1" dirty="0"/>
              <a:t> </a:t>
            </a:r>
            <a:r>
              <a:rPr lang="en-US" sz="2400" b="1" dirty="0" err="1"/>
              <a:t>olmak</a:t>
            </a:r>
            <a:r>
              <a:rPr lang="en-US" sz="2400" b="1" dirty="0"/>
              <a:t> </a:t>
            </a:r>
            <a:r>
              <a:rPr lang="en-US" sz="2400" b="1" dirty="0" err="1"/>
              <a:t>üzere</a:t>
            </a:r>
            <a:r>
              <a:rPr lang="en-US" sz="2400" b="1" dirty="0"/>
              <a:t> </a:t>
            </a:r>
            <a:r>
              <a:rPr lang="en-US" sz="2400" b="1" dirty="0" err="1"/>
              <a:t>iki</a:t>
            </a:r>
            <a:r>
              <a:rPr lang="en-US" sz="2400" b="1" dirty="0"/>
              <a:t> </a:t>
            </a:r>
            <a:r>
              <a:rPr lang="en-US" sz="2400" b="1" dirty="0" err="1"/>
              <a:t>şekilde</a:t>
            </a:r>
            <a:r>
              <a:rPr lang="en-US" sz="2400" b="1" dirty="0"/>
              <a:t> </a:t>
            </a:r>
            <a:r>
              <a:rPr lang="en-US" sz="2400" b="1" dirty="0" err="1"/>
              <a:t>yapılır</a:t>
            </a:r>
            <a:r>
              <a:rPr lang="en-US" sz="2400" b="1" dirty="0"/>
              <a:t>. Seri </a:t>
            </a:r>
            <a:r>
              <a:rPr lang="en-US" sz="2400" b="1" dirty="0" err="1"/>
              <a:t>haberleşme</a:t>
            </a:r>
            <a:r>
              <a:rPr lang="en-US" sz="2400" b="1" dirty="0"/>
              <a:t> </a:t>
            </a:r>
            <a:r>
              <a:rPr lang="en-US" sz="2400" b="1" dirty="0" err="1"/>
              <a:t>paralel</a:t>
            </a:r>
            <a:r>
              <a:rPr lang="en-US" sz="2400" b="1" dirty="0"/>
              <a:t> </a:t>
            </a:r>
            <a:r>
              <a:rPr lang="en-US" sz="2400" b="1" dirty="0" err="1"/>
              <a:t>haberleşmeye</a:t>
            </a:r>
            <a:r>
              <a:rPr lang="en-US" sz="2400" b="1" dirty="0"/>
              <a:t> </a:t>
            </a:r>
            <a:r>
              <a:rPr lang="en-US" sz="2400" b="1" dirty="0" err="1"/>
              <a:t>göre</a:t>
            </a:r>
            <a:r>
              <a:rPr lang="en-US" sz="2400" b="1" dirty="0"/>
              <a:t> hem </a:t>
            </a:r>
            <a:r>
              <a:rPr lang="en-US" sz="2400" b="1" dirty="0" err="1"/>
              <a:t>daha</a:t>
            </a:r>
            <a:r>
              <a:rPr lang="en-US" sz="2400" b="1" dirty="0"/>
              <a:t> </a:t>
            </a:r>
            <a:r>
              <a:rPr lang="en-US" sz="2400" b="1" dirty="0" err="1"/>
              <a:t>yavaş</a:t>
            </a:r>
            <a:r>
              <a:rPr lang="en-US" sz="2400" b="1" dirty="0"/>
              <a:t> hem de </a:t>
            </a:r>
            <a:r>
              <a:rPr lang="en-US" sz="2400" b="1" dirty="0" err="1"/>
              <a:t>yazılımsal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daha</a:t>
            </a:r>
            <a:r>
              <a:rPr lang="en-US" sz="2400" b="1" dirty="0"/>
              <a:t> </a:t>
            </a:r>
            <a:r>
              <a:rPr lang="en-US" sz="2400" b="1" dirty="0" err="1"/>
              <a:t>külfetlidir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 smtClean="0"/>
              <a:t>Seri </a:t>
            </a:r>
            <a:r>
              <a:rPr lang="en-US" sz="2400" b="1" dirty="0" err="1"/>
              <a:t>porta</a:t>
            </a:r>
            <a:r>
              <a:rPr lang="en-US" sz="2400" b="1" dirty="0"/>
              <a:t> </a:t>
            </a:r>
            <a:r>
              <a:rPr lang="en-US" sz="2400" b="1" dirty="0" err="1"/>
              <a:t>bağlanan</a:t>
            </a:r>
            <a:r>
              <a:rPr lang="en-US" sz="2400" b="1" dirty="0"/>
              <a:t> </a:t>
            </a:r>
            <a:r>
              <a:rPr lang="en-US" sz="2400" b="1" dirty="0" err="1"/>
              <a:t>bazı</a:t>
            </a:r>
            <a:r>
              <a:rPr lang="en-US" sz="2400" b="1" dirty="0"/>
              <a:t> </a:t>
            </a:r>
            <a:r>
              <a:rPr lang="en-US" sz="2400" b="1" dirty="0" err="1"/>
              <a:t>cihazlarla</a:t>
            </a:r>
            <a:r>
              <a:rPr lang="en-US" sz="2400" b="1" dirty="0"/>
              <a:t> </a:t>
            </a:r>
            <a:r>
              <a:rPr lang="en-US" sz="2400" b="1" dirty="0" err="1"/>
              <a:t>haberleşebilmek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</a:t>
            </a:r>
            <a:r>
              <a:rPr lang="en-US" sz="2400" b="1" dirty="0" err="1"/>
              <a:t>iletişimin</a:t>
            </a:r>
            <a:r>
              <a:rPr lang="en-US" sz="2400" b="1" dirty="0"/>
              <a:t> </a:t>
            </a:r>
            <a:r>
              <a:rPr lang="en-US" sz="2400" b="1" dirty="0" err="1"/>
              <a:t>paralele</a:t>
            </a:r>
            <a:r>
              <a:rPr lang="en-US" sz="2400" b="1" dirty="0"/>
              <a:t> </a:t>
            </a:r>
            <a:r>
              <a:rPr lang="en-US" sz="2400" b="1" dirty="0" err="1"/>
              <a:t>çevrilmesi</a:t>
            </a:r>
            <a:r>
              <a:rPr lang="en-US" sz="2400" b="1" dirty="0"/>
              <a:t> </a:t>
            </a:r>
            <a:r>
              <a:rPr lang="en-US" sz="2400" b="1" dirty="0" err="1"/>
              <a:t>gerekebilir</a:t>
            </a:r>
            <a:r>
              <a:rPr lang="en-US" sz="2400" b="1" dirty="0"/>
              <a:t>. </a:t>
            </a:r>
            <a:r>
              <a:rPr lang="en-US" sz="2400" b="1" dirty="0" err="1"/>
              <a:t>Bunun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de UART (Universal Asynchronous Receive Transmit) </a:t>
            </a:r>
            <a:r>
              <a:rPr lang="en-US" sz="2400" b="1" dirty="0" err="1"/>
              <a:t>tüm</a:t>
            </a:r>
            <a:r>
              <a:rPr lang="en-US" sz="2400" b="1" dirty="0"/>
              <a:t> </a:t>
            </a:r>
            <a:r>
              <a:rPr lang="en-US" sz="2400" b="1" dirty="0" err="1"/>
              <a:t>devreleri</a:t>
            </a:r>
            <a:r>
              <a:rPr lang="en-US" sz="2400" b="1" dirty="0"/>
              <a:t> </a:t>
            </a:r>
            <a:r>
              <a:rPr lang="en-US" sz="2400" b="1" dirty="0" err="1"/>
              <a:t>kullanılır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 smtClean="0"/>
          </a:p>
          <a:p>
            <a:pPr algn="just"/>
            <a:r>
              <a:rPr lang="en-US" sz="2400" b="1" dirty="0" smtClean="0"/>
              <a:t>Bu </a:t>
            </a:r>
            <a:r>
              <a:rPr lang="en-US" sz="2400" b="1" dirty="0" err="1"/>
              <a:t>sakıncalarına</a:t>
            </a:r>
            <a:r>
              <a:rPr lang="en-US" sz="2400" b="1" dirty="0"/>
              <a:t> </a:t>
            </a:r>
            <a:r>
              <a:rPr lang="en-US" sz="2400" b="1" dirty="0" err="1"/>
              <a:t>rağmen</a:t>
            </a:r>
            <a:r>
              <a:rPr lang="en-US" sz="2400" b="1" dirty="0"/>
              <a:t> </a:t>
            </a:r>
            <a:r>
              <a:rPr lang="en-US" sz="2400" b="1" i="1" dirty="0" err="1"/>
              <a:t>seri</a:t>
            </a:r>
            <a:r>
              <a:rPr lang="en-US" sz="2400" b="1" i="1" dirty="0"/>
              <a:t> </a:t>
            </a:r>
            <a:r>
              <a:rPr lang="en-US" sz="2400" b="1" i="1" dirty="0" err="1"/>
              <a:t>haberleşme</a:t>
            </a:r>
            <a:r>
              <a:rPr lang="en-US" sz="2400" b="1" i="1" dirty="0"/>
              <a:t> </a:t>
            </a:r>
            <a:r>
              <a:rPr lang="en-US" sz="2400" b="1" i="1" dirty="0" err="1"/>
              <a:t>neden</a:t>
            </a:r>
            <a:r>
              <a:rPr lang="en-US" sz="2400" b="1" dirty="0"/>
              <a:t> </a:t>
            </a:r>
            <a:r>
              <a:rPr lang="en-US" sz="2400" b="1" dirty="0" err="1"/>
              <a:t>kullanılıyor</a:t>
            </a:r>
            <a:r>
              <a:rPr lang="en-US" sz="2400" b="1" dirty="0"/>
              <a:t>. Bu </a:t>
            </a:r>
            <a:r>
              <a:rPr lang="en-US" sz="2400" b="1" dirty="0" err="1"/>
              <a:t>nedenleri</a:t>
            </a:r>
            <a:r>
              <a:rPr lang="en-US" sz="2400" b="1" dirty="0"/>
              <a:t> </a:t>
            </a:r>
            <a:r>
              <a:rPr lang="en-US" sz="2400" b="1" dirty="0" err="1"/>
              <a:t>şöyle</a:t>
            </a:r>
            <a:r>
              <a:rPr lang="en-US" sz="2400" b="1" dirty="0"/>
              <a:t> </a:t>
            </a:r>
            <a:r>
              <a:rPr lang="en-US" sz="2400" b="1" dirty="0" err="1"/>
              <a:t>sıralayabiliriz</a:t>
            </a:r>
            <a:r>
              <a:rPr lang="en-US" sz="2400" b="1" dirty="0" smtClean="0"/>
              <a:t>:</a:t>
            </a:r>
            <a:endParaRPr lang="tr-TR" sz="2400" b="1" dirty="0" smtClean="0"/>
          </a:p>
          <a:p>
            <a:pPr algn="just"/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07268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011291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8113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7544" y="332656"/>
                <a:ext cx="8352928" cy="5343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endParaRPr lang="tr-TR" sz="2400" b="1" dirty="0" smtClean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dirty="0" smtClean="0"/>
                  <a:t>5 </a:t>
                </a:r>
                <a:r>
                  <a:rPr lang="en-US" sz="2400" dirty="0" err="1"/>
                  <a:t>Volt’luk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sinyal</a:t>
                </a:r>
                <a:r>
                  <a:rPr lang="en-US" sz="2400" dirty="0"/>
                  <a:t> 1mV </a:t>
                </a:r>
                <a:r>
                  <a:rPr lang="en-US" sz="2400" dirty="0" err="1"/>
                  <a:t>aralıklarla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örneklenecek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için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kullanılacak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olan</a:t>
                </a:r>
                <a:r>
                  <a:rPr lang="en-US" sz="2400" dirty="0"/>
                  <a:t> bit </a:t>
                </a:r>
                <a:r>
                  <a:rPr lang="en-US" sz="2400" dirty="0" err="1"/>
                  <a:t>sayısını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bulunuz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algn="just"/>
                <a:r>
                  <a:rPr lang="en-US" sz="2400" b="1" dirty="0"/>
                  <a:t> </a:t>
                </a:r>
                <a:endParaRPr lang="tr-TR" sz="2400" dirty="0"/>
              </a:p>
              <a:p>
                <a:pPr algn="just"/>
                <a:r>
                  <a:rPr lang="en-US" sz="2400" b="1" dirty="0" err="1"/>
                  <a:t>Çözüm</a:t>
                </a:r>
                <a:r>
                  <a:rPr lang="en-US" sz="2400" b="1" dirty="0"/>
                  <a:t> </a:t>
                </a:r>
                <a:endParaRPr lang="tr-TR" sz="2400" b="1" dirty="0" smtClean="0"/>
              </a:p>
              <a:p>
                <a:pPr algn="just"/>
                <a:endParaRPr lang="tr-TR" sz="2400" dirty="0"/>
              </a:p>
              <a:p>
                <a:pPr algn="just"/>
                <a:r>
                  <a:rPr lang="en-US" sz="2400" dirty="0"/>
                  <a:t>a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/>
                        </m:ctrlPr>
                      </m:fPr>
                      <m:num>
                        <m:r>
                          <a:rPr lang="en-US" sz="2400" i="1"/>
                          <m:t>2</m:t>
                        </m:r>
                        <m:sSub>
                          <m:sSubPr>
                            <m:ctrlPr>
                              <a:rPr lang="tr-TR" sz="2400" i="1"/>
                            </m:ctrlPr>
                          </m:sSubPr>
                          <m:e>
                            <m:r>
                              <a:rPr lang="en-US" sz="2400" i="1"/>
                              <m:t>𝑉</m:t>
                            </m:r>
                          </m:e>
                          <m:sub>
                            <m:r>
                              <a:rPr lang="en-US" sz="2400" i="1"/>
                              <m:t>𝑚𝑎𝑥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tr-TR" sz="2400" i="1"/>
                            </m:ctrlPr>
                          </m:sSupPr>
                          <m:e>
                            <m:r>
                              <a:rPr lang="en-US" sz="2400" i="1"/>
                              <m:t>2</m:t>
                            </m:r>
                          </m:e>
                          <m:sup>
                            <m:r>
                              <a:rPr lang="en-US" sz="2400" i="1"/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yola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çıkarsak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max</a:t>
                </a:r>
                <a:r>
                  <a:rPr lang="en-US" sz="2400" dirty="0"/>
                  <a:t> = 5V, a = 1mV </a:t>
                </a:r>
                <a:r>
                  <a:rPr lang="en-US" sz="2400" dirty="0" err="1"/>
                  <a:t>dur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algn="ctr"/>
                <a:endParaRPr lang="tr-TR" sz="2400" dirty="0" smtClean="0"/>
              </a:p>
              <a:p>
                <a:pPr algn="ctr"/>
                <a:r>
                  <a:rPr lang="en-US" sz="2400" dirty="0" smtClean="0"/>
                  <a:t>2</a:t>
                </a:r>
                <a:r>
                  <a:rPr lang="en-US" sz="2400" baseline="30000" dirty="0" smtClean="0"/>
                  <a:t>n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/>
                        </m:ctrlPr>
                      </m:fPr>
                      <m:num>
                        <m:r>
                          <a:rPr lang="en-US" sz="2400" i="1"/>
                          <m:t>10000</m:t>
                        </m:r>
                      </m:num>
                      <m:den>
                        <m:r>
                          <a:rPr lang="en-US" sz="2400" i="1"/>
                          <m:t>1</m:t>
                        </m:r>
                      </m:den>
                    </m:f>
                  </m:oMath>
                </a14:m>
                <a:endParaRPr lang="tr-TR" sz="2400" dirty="0"/>
              </a:p>
              <a:p>
                <a:pPr algn="ctr"/>
                <a:endParaRPr lang="tr-TR" sz="2400" dirty="0" smtClean="0"/>
              </a:p>
              <a:p>
                <a:pPr algn="ctr"/>
                <a:r>
                  <a:rPr lang="en-US" sz="2400" dirty="0" smtClean="0"/>
                  <a:t>n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i="1"/>
                        </m:ctrlPr>
                      </m:funcPr>
                      <m:fName>
                        <m:sSub>
                          <m:sSubPr>
                            <m:ctrlPr>
                              <a:rPr lang="tr-TR" sz="24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/>
                              <m:t>log</m:t>
                            </m:r>
                          </m:e>
                          <m:sub>
                            <m:r>
                              <a:rPr lang="en-US" sz="2400" i="1"/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400" i="1"/>
                          <m:t>10000</m:t>
                        </m:r>
                      </m:e>
                    </m:func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/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/>
                          <m:t>log</m:t>
                        </m:r>
                        <m:r>
                          <a:rPr lang="en-US" sz="2400"/>
                          <m:t>10000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/>
                          <m:t>log</m:t>
                        </m:r>
                        <m:r>
                          <a:rPr lang="en-US" sz="2400"/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= 13 bit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2656"/>
                <a:ext cx="8352928" cy="5343066"/>
              </a:xfrm>
              <a:prstGeom prst="rect">
                <a:avLst/>
              </a:prstGeom>
              <a:blipFill rotWithShape="1">
                <a:blip r:embed="rId2"/>
                <a:stretch>
                  <a:fillRect l="-1168" t="-913" r="-10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748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11560" y="332656"/>
                <a:ext cx="8064896" cy="5836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endParaRPr lang="tr-TR" sz="2400" b="1" dirty="0" smtClean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b="1" dirty="0"/>
                  <a:t>10 </a:t>
                </a:r>
                <a:r>
                  <a:rPr lang="en-US" sz="2400" b="1" dirty="0" err="1"/>
                  <a:t>Voltluk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analog </a:t>
                </a:r>
                <a:r>
                  <a:rPr lang="en-US" sz="2400" b="1" dirty="0" err="1"/>
                  <a:t>sinyal</a:t>
                </a:r>
                <a:r>
                  <a:rPr lang="en-US" sz="2400" b="1" dirty="0"/>
                  <a:t> 8 bit </a:t>
                </a:r>
                <a:r>
                  <a:rPr lang="en-US" sz="2400" b="1" dirty="0" err="1"/>
                  <a:t>kullanan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PCM </a:t>
                </a:r>
                <a:r>
                  <a:rPr lang="en-US" sz="2400" b="1" dirty="0" err="1"/>
                  <a:t>dönüştürücü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gönderilmek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istendiğinde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sayısını</a:t>
                </a:r>
                <a:r>
                  <a:rPr lang="en-US" sz="2400" b="1" dirty="0"/>
                  <a:t>,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voltajını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bulunuz</a:t>
                </a:r>
                <a:endParaRPr lang="tr-TR" sz="2400" b="1" dirty="0"/>
              </a:p>
              <a:p>
                <a:pPr algn="just"/>
                <a:r>
                  <a:rPr lang="en-US" sz="2400" b="1" dirty="0"/>
                  <a:t> </a:t>
                </a:r>
                <a:endParaRPr lang="tr-TR" sz="2400" b="1" dirty="0"/>
              </a:p>
              <a:p>
                <a:pPr algn="just"/>
                <a:r>
                  <a:rPr lang="en-US" sz="2400" b="1" dirty="0" err="1"/>
                  <a:t>Çözüm</a:t>
                </a:r>
                <a:r>
                  <a:rPr lang="en-US" sz="2400" b="1" dirty="0"/>
                  <a:t> </a:t>
                </a:r>
                <a:endParaRPr lang="tr-TR" sz="2400" b="1" dirty="0" smtClean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b="1" dirty="0" err="1"/>
                  <a:t>Önce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sayısını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bulalım</a:t>
                </a:r>
                <a:r>
                  <a:rPr lang="en-US" sz="2400" b="1" dirty="0"/>
                  <a:t>;</a:t>
                </a:r>
                <a:endParaRPr lang="tr-TR" sz="2400" b="1" dirty="0"/>
              </a:p>
              <a:p>
                <a:pPr algn="just"/>
                <a:endParaRPr lang="tr-TR" sz="2400" b="1" dirty="0" smtClean="0"/>
              </a:p>
              <a:p>
                <a:pPr algn="ctr"/>
                <a:r>
                  <a:rPr lang="en-US" sz="2400" b="1" dirty="0" smtClean="0"/>
                  <a:t>Q </a:t>
                </a:r>
                <a:r>
                  <a:rPr lang="en-US" sz="2400" b="1" dirty="0"/>
                  <a:t>= 2</a:t>
                </a:r>
                <a:r>
                  <a:rPr lang="en-US" sz="2400" b="1" baseline="30000" dirty="0"/>
                  <a:t>n </a:t>
                </a:r>
                <a:r>
                  <a:rPr lang="en-US" sz="2400" b="1" dirty="0"/>
                  <a:t>, Q = 2</a:t>
                </a:r>
                <a:r>
                  <a:rPr lang="en-US" sz="2400" b="1" baseline="30000" dirty="0"/>
                  <a:t>8</a:t>
                </a:r>
                <a:r>
                  <a:rPr lang="en-US" sz="2400" b="1" dirty="0"/>
                  <a:t> = 256</a:t>
                </a:r>
                <a:endParaRPr lang="tr-TR" sz="2400" b="1" dirty="0"/>
              </a:p>
              <a:p>
                <a:pPr algn="just"/>
                <a:endParaRPr lang="tr-TR" sz="2400" b="1" dirty="0" smtClean="0"/>
              </a:p>
              <a:p>
                <a:pPr algn="just"/>
                <a:r>
                  <a:rPr lang="en-US" sz="2400" b="1" dirty="0" err="1" smtClean="0"/>
                  <a:t>Şimdi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voltajının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değerini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bulalım</a:t>
                </a:r>
                <a:r>
                  <a:rPr lang="en-US" sz="2400" b="1" dirty="0"/>
                  <a:t>;</a:t>
                </a:r>
                <a:endParaRPr lang="tr-TR" sz="2400" b="1" dirty="0"/>
              </a:p>
              <a:p>
                <a:pPr algn="ctr"/>
                <a:r>
                  <a:rPr lang="en-US" sz="2400" b="1" dirty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/>
                        </m:ctrlPr>
                      </m:fPr>
                      <m:num>
                        <m:sSub>
                          <m:sSubPr>
                            <m:ctrlPr>
                              <a:rPr lang="tr-TR" sz="2400" b="1" i="1"/>
                            </m:ctrlPr>
                          </m:sSubPr>
                          <m:e>
                            <m:r>
                              <a:rPr lang="en-US" sz="2400" b="1" i="1"/>
                              <m:t>𝟐</m:t>
                            </m:r>
                            <m:r>
                              <a:rPr lang="en-US" sz="2400" b="1" i="1"/>
                              <m:t>𝑽</m:t>
                            </m:r>
                          </m:e>
                          <m:sub>
                            <m:r>
                              <a:rPr lang="en-US" sz="2400" b="1" i="1"/>
                              <m:t>𝒎𝒂𝒙</m:t>
                            </m:r>
                          </m:sub>
                        </m:sSub>
                      </m:num>
                      <m:den>
                        <m:r>
                          <a:rPr lang="en-US" sz="2400" b="1" i="1"/>
                          <m:t>𝑸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/>
                        </m:ctrlPr>
                      </m:fPr>
                      <m:num>
                        <m:r>
                          <a:rPr lang="en-US" sz="2400" b="1" i="1"/>
                          <m:t>𝟐𝟎</m:t>
                        </m:r>
                        <m:r>
                          <a:rPr lang="en-US" sz="2400" b="1" i="1"/>
                          <m:t>𝑽</m:t>
                        </m:r>
                      </m:num>
                      <m:den>
                        <m:r>
                          <a:rPr lang="en-US" sz="2400" b="1" i="1"/>
                          <m:t>𝟐𝟓𝟔</m:t>
                        </m:r>
                      </m:den>
                    </m:f>
                  </m:oMath>
                </a14:m>
                <a:r>
                  <a:rPr lang="en-US" sz="2400" b="1" dirty="0"/>
                  <a:t> = 78 mV</a:t>
                </a:r>
                <a:endParaRPr lang="tr-TR" sz="2400" b="1" dirty="0"/>
              </a:p>
              <a:p>
                <a:pPr algn="just"/>
                <a:endParaRPr lang="tr-TR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32656"/>
                <a:ext cx="8064896" cy="5836726"/>
              </a:xfrm>
              <a:prstGeom prst="rect">
                <a:avLst/>
              </a:prstGeom>
              <a:blipFill rotWithShape="1">
                <a:blip r:embed="rId2"/>
                <a:stretch>
                  <a:fillRect l="-1134" t="-836" r="-120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01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7544" y="404664"/>
                <a:ext cx="8424936" cy="3990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endParaRPr lang="tr-TR" sz="2400" b="1" dirty="0" smtClean="0"/>
              </a:p>
              <a:p>
                <a:pPr algn="just"/>
                <a:r>
                  <a:rPr lang="en-US" sz="2400" b="1" dirty="0" err="1" smtClean="0"/>
                  <a:t>Bir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bilgi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işareti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</a:t>
                </a:r>
                <a:r>
                  <a:rPr lang="en-US" sz="2400" b="1" baseline="-25000" dirty="0" err="1"/>
                  <a:t>m</a:t>
                </a:r>
                <a:r>
                  <a:rPr lang="en-US" sz="2400" b="1" dirty="0"/>
                  <a:t> = 10 Sin 2000Πt (Volt), 8kHz </a:t>
                </a:r>
                <a:r>
                  <a:rPr lang="en-US" sz="2400" b="1" dirty="0" err="1"/>
                  <a:t>değerindeki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saat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darbeleri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3 </a:t>
                </a:r>
                <a:r>
                  <a:rPr lang="en-US" sz="2400" b="1" dirty="0" err="1"/>
                  <a:t>bitlik</a:t>
                </a:r>
                <a:r>
                  <a:rPr lang="en-US" sz="2400" b="1" dirty="0"/>
                  <a:t> PCM </a:t>
                </a:r>
                <a:r>
                  <a:rPr lang="en-US" sz="2400" b="1" dirty="0" err="1"/>
                  <a:t>işaretlerine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dönüştürülecektir</a:t>
                </a:r>
                <a:r>
                  <a:rPr lang="en-US" sz="2400" b="1" dirty="0"/>
                  <a:t>. . </a:t>
                </a:r>
                <a:r>
                  <a:rPr lang="en-US" sz="2400" b="1" dirty="0" err="1"/>
                  <a:t>Oluşacak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olan</a:t>
                </a:r>
                <a:r>
                  <a:rPr lang="en-US" sz="2400" b="1" dirty="0"/>
                  <a:t> PCM </a:t>
                </a:r>
                <a:r>
                  <a:rPr lang="en-US" sz="2400" b="1" dirty="0" err="1"/>
                  <a:t>işaretlerinin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kod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kelimelerini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bulunuz</a:t>
                </a:r>
                <a:r>
                  <a:rPr lang="en-US" sz="2400" b="1" dirty="0"/>
                  <a:t>. </a:t>
                </a:r>
                <a:endParaRPr lang="tr-TR" sz="2400" b="1" dirty="0"/>
              </a:p>
              <a:p>
                <a:pPr algn="just"/>
                <a:r>
                  <a:rPr lang="en-US" sz="2400" b="1" dirty="0"/>
                  <a:t> </a:t>
                </a:r>
                <a:endParaRPr lang="tr-TR" sz="2400" b="1" dirty="0"/>
              </a:p>
              <a:p>
                <a:pPr algn="just"/>
                <a:r>
                  <a:rPr lang="en-US" sz="2400" b="1" dirty="0" err="1"/>
                  <a:t>Çözüm</a:t>
                </a:r>
                <a:r>
                  <a:rPr lang="en-US" sz="2400" b="1" dirty="0"/>
                  <a:t> </a:t>
                </a:r>
                <a:endParaRPr lang="tr-TR" sz="2400" b="1" dirty="0" smtClean="0"/>
              </a:p>
              <a:p>
                <a:pPr algn="just"/>
                <a:r>
                  <a:rPr lang="en-US" sz="2400" b="1" dirty="0" err="1" smtClean="0"/>
                  <a:t>Önce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sayısını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bulalım</a:t>
                </a:r>
                <a:r>
                  <a:rPr lang="en-US" sz="2400" b="1" dirty="0"/>
                  <a:t>;</a:t>
                </a:r>
                <a:endParaRPr lang="tr-TR" sz="2400" b="1" dirty="0"/>
              </a:p>
              <a:p>
                <a:pPr algn="ctr"/>
                <a:r>
                  <a:rPr lang="en-US" sz="2400" b="1" dirty="0"/>
                  <a:t>Q = 2</a:t>
                </a:r>
                <a:r>
                  <a:rPr lang="en-US" sz="2400" b="1" baseline="30000" dirty="0"/>
                  <a:t>n </a:t>
                </a:r>
                <a:r>
                  <a:rPr lang="en-US" sz="2400" b="1" dirty="0"/>
                  <a:t>, Q = 2</a:t>
                </a:r>
                <a:r>
                  <a:rPr lang="en-US" sz="2400" b="1" baseline="30000" dirty="0"/>
                  <a:t>3</a:t>
                </a:r>
                <a:r>
                  <a:rPr lang="en-US" sz="2400" b="1" dirty="0"/>
                  <a:t> = 8</a:t>
                </a:r>
                <a:endParaRPr lang="tr-TR" sz="2400" b="1" dirty="0"/>
              </a:p>
              <a:p>
                <a:pPr algn="just"/>
                <a:r>
                  <a:rPr lang="en-US" sz="2400" b="1" dirty="0" err="1"/>
                  <a:t>Şimdi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voltajının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değerini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bulalım</a:t>
                </a:r>
                <a:r>
                  <a:rPr lang="en-US" sz="2400" b="1" dirty="0"/>
                  <a:t>;</a:t>
                </a:r>
                <a:endParaRPr lang="tr-TR" sz="2400" b="1" dirty="0"/>
              </a:p>
              <a:p>
                <a:pPr algn="ctr"/>
                <a:r>
                  <a:rPr lang="en-US" sz="2400" b="1" dirty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/>
                        </m:ctrlPr>
                      </m:fPr>
                      <m:num>
                        <m:sSub>
                          <m:sSubPr>
                            <m:ctrlPr>
                              <a:rPr lang="tr-TR" sz="2400" b="1" i="1"/>
                            </m:ctrlPr>
                          </m:sSubPr>
                          <m:e>
                            <m:r>
                              <a:rPr lang="en-US" sz="2400" b="1" i="1"/>
                              <m:t>𝟐</m:t>
                            </m:r>
                            <m:r>
                              <a:rPr lang="en-US" sz="2400" b="1" i="1"/>
                              <m:t>𝑽</m:t>
                            </m:r>
                          </m:e>
                          <m:sub>
                            <m:r>
                              <a:rPr lang="en-US" sz="2400" b="1" i="1"/>
                              <m:t>𝒎𝒂𝒙</m:t>
                            </m:r>
                          </m:sub>
                        </m:sSub>
                      </m:num>
                      <m:den>
                        <m:r>
                          <a:rPr lang="en-US" sz="2400" b="1" i="1"/>
                          <m:t>𝑸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/>
                        </m:ctrlPr>
                      </m:fPr>
                      <m:num>
                        <m:r>
                          <a:rPr lang="en-US" sz="2400" b="1" i="1"/>
                          <m:t>𝟐𝟎</m:t>
                        </m:r>
                        <m:r>
                          <a:rPr lang="en-US" sz="2400" b="1" i="1"/>
                          <m:t>𝑽</m:t>
                        </m:r>
                      </m:num>
                      <m:den>
                        <m:r>
                          <a:rPr lang="en-US" sz="2400" b="1" i="1"/>
                          <m:t>𝟖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:r>
                  <a:rPr lang="en-US" sz="2400" b="1" dirty="0" smtClean="0"/>
                  <a:t>2.5V</a:t>
                </a:r>
                <a:endParaRPr lang="tr-T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8424936" cy="3990067"/>
              </a:xfrm>
              <a:prstGeom prst="rect">
                <a:avLst/>
              </a:prstGeom>
              <a:blipFill rotWithShape="1">
                <a:blip r:embed="rId2"/>
                <a:stretch>
                  <a:fillRect l="-1158" t="-1221" r="-10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834430"/>
              </p:ext>
            </p:extLst>
          </p:nvPr>
        </p:nvGraphicFramePr>
        <p:xfrm>
          <a:off x="1475656" y="4394731"/>
          <a:ext cx="6120680" cy="1880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8999"/>
                <a:gridCol w="1458463"/>
                <a:gridCol w="1555693"/>
                <a:gridCol w="1427525"/>
              </a:tblGrid>
              <a:tr h="514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Kuantalama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Aralığı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endParaRPr lang="tr-TR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Volt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Kaynak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seviyesi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Kuantalama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Aralığı</a:t>
                      </a:r>
                      <a:endParaRPr lang="tr-TR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Volt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Kaynak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seviyesi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-10 - -7.5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m0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0 -  2.5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m4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-7.5 - -5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m1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2.5 - 5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m5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-5 -  -2.5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m2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 – 7.5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m6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-2.5 – 0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m3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7.5 - 10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m7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5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14"/>
          <p:cNvSpPr txBox="1"/>
          <p:nvPr/>
        </p:nvSpPr>
        <p:spPr>
          <a:xfrm>
            <a:off x="395536" y="975093"/>
            <a:ext cx="749056" cy="353446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Times New Roman"/>
                <a:ea typeface="Calibri"/>
                <a:cs typeface="Times New Roman"/>
              </a:rPr>
              <a:t>10V</a:t>
            </a:r>
            <a:endParaRPr lang="tr-TR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tr-TR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 smtClean="0">
                <a:effectLst/>
                <a:latin typeface="Times New Roman"/>
                <a:ea typeface="Calibri"/>
                <a:cs typeface="Times New Roman"/>
              </a:rPr>
              <a:t>0V</a:t>
            </a:r>
            <a:endParaRPr lang="tr-TR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tr-TR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Times New Roman"/>
                <a:ea typeface="Calibri"/>
                <a:cs typeface="Times New Roman"/>
              </a:rPr>
              <a:t>-10</a:t>
            </a:r>
            <a:r>
              <a:rPr lang="tr-TR" sz="1000" dirty="0">
                <a:effectLst/>
                <a:latin typeface="Times New Roman"/>
                <a:ea typeface="Calibri"/>
                <a:cs typeface="Times New Roman"/>
              </a:rPr>
              <a:t>V</a:t>
            </a:r>
            <a:endParaRPr lang="tr-TR" sz="1100" dirty="0">
              <a:effectLst/>
              <a:ea typeface="Calibri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18214" y="975093"/>
            <a:ext cx="6722137" cy="3194021"/>
            <a:chOff x="0" y="-805302"/>
            <a:chExt cx="5011434" cy="3014596"/>
          </a:xfrm>
        </p:grpSpPr>
        <p:sp>
          <p:nvSpPr>
            <p:cNvPr id="37" name="Freeform 36"/>
            <p:cNvSpPr/>
            <p:nvPr/>
          </p:nvSpPr>
          <p:spPr>
            <a:xfrm>
              <a:off x="0" y="-805302"/>
              <a:ext cx="2560320" cy="1480941"/>
            </a:xfrm>
            <a:custGeom>
              <a:avLst/>
              <a:gdLst>
                <a:gd name="connsiteX0" fmla="*/ 0 w 3236181"/>
                <a:gd name="connsiteY0" fmla="*/ 1097301 h 1097301"/>
                <a:gd name="connsiteX1" fmla="*/ 1614115 w 3236181"/>
                <a:gd name="connsiteY1" fmla="*/ 21 h 1097301"/>
                <a:gd name="connsiteX2" fmla="*/ 3236181 w 3236181"/>
                <a:gd name="connsiteY2" fmla="*/ 1073447 h 109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6181" h="1097301">
                  <a:moveTo>
                    <a:pt x="0" y="1097301"/>
                  </a:moveTo>
                  <a:cubicBezTo>
                    <a:pt x="537376" y="550649"/>
                    <a:pt x="1074752" y="3997"/>
                    <a:pt x="1614115" y="21"/>
                  </a:cubicBezTo>
                  <a:cubicBezTo>
                    <a:pt x="2153478" y="-3955"/>
                    <a:pt x="2694829" y="534746"/>
                    <a:pt x="3236181" y="107344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38" name="Freeform 37"/>
            <p:cNvSpPr/>
            <p:nvPr/>
          </p:nvSpPr>
          <p:spPr>
            <a:xfrm rot="10800000">
              <a:off x="2560319" y="628153"/>
              <a:ext cx="2451115" cy="1581141"/>
            </a:xfrm>
            <a:custGeom>
              <a:avLst/>
              <a:gdLst>
                <a:gd name="connsiteX0" fmla="*/ 0 w 3236181"/>
                <a:gd name="connsiteY0" fmla="*/ 1097301 h 1097301"/>
                <a:gd name="connsiteX1" fmla="*/ 1614115 w 3236181"/>
                <a:gd name="connsiteY1" fmla="*/ 21 h 1097301"/>
                <a:gd name="connsiteX2" fmla="*/ 3236181 w 3236181"/>
                <a:gd name="connsiteY2" fmla="*/ 1073447 h 109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6181" h="1097301">
                  <a:moveTo>
                    <a:pt x="0" y="1097301"/>
                  </a:moveTo>
                  <a:cubicBezTo>
                    <a:pt x="537376" y="550649"/>
                    <a:pt x="1074752" y="3997"/>
                    <a:pt x="1614115" y="21"/>
                  </a:cubicBezTo>
                  <a:cubicBezTo>
                    <a:pt x="2153478" y="-3955"/>
                    <a:pt x="2694829" y="534746"/>
                    <a:pt x="3236181" y="1073447"/>
                  </a:cubicBezTo>
                </a:path>
              </a:pathLst>
            </a:cu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V="1">
            <a:off x="1021127" y="2519180"/>
            <a:ext cx="7370210" cy="5046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98309" y="1268760"/>
            <a:ext cx="66612" cy="4213382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26" idx="2"/>
          </p:cNvCxnSpPr>
          <p:nvPr/>
        </p:nvCxnSpPr>
        <p:spPr>
          <a:xfrm flipH="1">
            <a:off x="1766911" y="1556792"/>
            <a:ext cx="52202" cy="3915105"/>
          </a:xfrm>
          <a:prstGeom prst="line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2647664" y="975093"/>
            <a:ext cx="87705" cy="4507049"/>
          </a:xfrm>
          <a:prstGeom prst="line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441889" y="2493593"/>
            <a:ext cx="12778" cy="2963315"/>
          </a:xfrm>
          <a:prstGeom prst="line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5210843" y="2551442"/>
            <a:ext cx="25556" cy="33005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6415" y="2536981"/>
            <a:ext cx="0" cy="33106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57209" y="2493593"/>
            <a:ext cx="0" cy="33005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536014" y="2551442"/>
            <a:ext cx="0" cy="2905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 Box 313"/>
          <p:cNvSpPr txBox="1"/>
          <p:nvPr/>
        </p:nvSpPr>
        <p:spPr>
          <a:xfrm>
            <a:off x="1018214" y="2684085"/>
            <a:ext cx="6494776" cy="254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000" dirty="0">
                <a:effectLst/>
                <a:ea typeface="Calibri"/>
                <a:cs typeface="Times New Roman"/>
              </a:rPr>
              <a:t>0             </a:t>
            </a:r>
            <a:r>
              <a:rPr lang="tr-TR" sz="1000" dirty="0" smtClean="0">
                <a:effectLst/>
                <a:ea typeface="Calibri"/>
                <a:cs typeface="Times New Roman"/>
              </a:rPr>
              <a:t>        0.125                      0.25                  </a:t>
            </a:r>
            <a:r>
              <a:rPr lang="tr-TR" sz="1000" dirty="0">
                <a:effectLst/>
                <a:ea typeface="Calibri"/>
                <a:cs typeface="Times New Roman"/>
              </a:rPr>
              <a:t>0.375               </a:t>
            </a:r>
            <a:r>
              <a:rPr lang="tr-TR" sz="1000" dirty="0" smtClean="0">
                <a:effectLst/>
                <a:ea typeface="Calibri"/>
                <a:cs typeface="Times New Roman"/>
              </a:rPr>
              <a:t>    </a:t>
            </a:r>
            <a:r>
              <a:rPr lang="tr-TR" sz="1000" dirty="0">
                <a:effectLst/>
                <a:ea typeface="Calibri"/>
                <a:cs typeface="Times New Roman"/>
              </a:rPr>
              <a:t>0.5           </a:t>
            </a:r>
            <a:r>
              <a:rPr lang="tr-TR" sz="1000" dirty="0" smtClean="0">
                <a:effectLst/>
                <a:ea typeface="Calibri"/>
                <a:cs typeface="Times New Roman"/>
              </a:rPr>
              <a:t>   </a:t>
            </a:r>
            <a:r>
              <a:rPr lang="tr-TR" sz="1000" dirty="0">
                <a:effectLst/>
                <a:ea typeface="Calibri"/>
                <a:cs typeface="Times New Roman"/>
              </a:rPr>
              <a:t>0.625           </a:t>
            </a:r>
            <a:r>
              <a:rPr lang="tr-TR" sz="1000" dirty="0" smtClean="0">
                <a:effectLst/>
                <a:ea typeface="Calibri"/>
                <a:cs typeface="Times New Roman"/>
              </a:rPr>
              <a:t>          0.75        </a:t>
            </a:r>
            <a:r>
              <a:rPr lang="tr-TR" sz="1000" dirty="0">
                <a:effectLst/>
                <a:ea typeface="Calibri"/>
                <a:cs typeface="Times New Roman"/>
              </a:rPr>
              <a:t>0.875                1 msan</a:t>
            </a:r>
            <a:endParaRPr lang="tr-TR" sz="1100" dirty="0">
              <a:effectLst/>
              <a:ea typeface="Calibri"/>
              <a:cs typeface="Times New Roman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892778" y="4245764"/>
            <a:ext cx="7443444" cy="2381162"/>
            <a:chOff x="944980" y="4619555"/>
            <a:chExt cx="7443444" cy="2381162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1018214" y="5805466"/>
              <a:ext cx="7370210" cy="5046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1787168" y="5270359"/>
              <a:ext cx="63889" cy="575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02589" y="4885752"/>
              <a:ext cx="60481" cy="9084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453234" y="5218386"/>
              <a:ext cx="63889" cy="575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29" name="Rectangle 28"/>
            <p:cNvSpPr/>
            <p:nvPr/>
          </p:nvSpPr>
          <p:spPr>
            <a:xfrm flipV="1">
              <a:off x="5210843" y="5796879"/>
              <a:ext cx="63889" cy="5551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30" name="Rectangle 29"/>
            <p:cNvSpPr/>
            <p:nvPr/>
          </p:nvSpPr>
          <p:spPr>
            <a:xfrm flipV="1">
              <a:off x="6016415" y="5796879"/>
              <a:ext cx="63889" cy="9084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31" name="Text Box 403"/>
            <p:cNvSpPr txBox="1"/>
            <p:nvPr/>
          </p:nvSpPr>
          <p:spPr>
            <a:xfrm>
              <a:off x="944980" y="5053425"/>
              <a:ext cx="792221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 dirty="0">
                  <a:effectLst/>
                  <a:ea typeface="Calibri"/>
                  <a:cs typeface="Times New Roman"/>
                </a:rPr>
                <a:t>7.06V</a:t>
              </a:r>
              <a:endParaRPr lang="tr-T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2" name="Text Box 404"/>
            <p:cNvSpPr txBox="1"/>
            <p:nvPr/>
          </p:nvSpPr>
          <p:spPr>
            <a:xfrm>
              <a:off x="2354728" y="4619555"/>
              <a:ext cx="792221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>
                  <a:effectLst/>
                  <a:ea typeface="Calibri"/>
                  <a:cs typeface="Times New Roman"/>
                </a:rPr>
                <a:t>10V</a:t>
              </a:r>
              <a:endParaRPr lang="tr-T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Text Box 405"/>
            <p:cNvSpPr txBox="1"/>
            <p:nvPr/>
          </p:nvSpPr>
          <p:spPr>
            <a:xfrm>
              <a:off x="3654626" y="5044839"/>
              <a:ext cx="792221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>
                  <a:effectLst/>
                  <a:ea typeface="Calibri"/>
                  <a:cs typeface="Times New Roman"/>
                </a:rPr>
                <a:t>7.06V</a:t>
              </a:r>
              <a:endParaRPr lang="tr-T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4" name="Text Box 406"/>
            <p:cNvSpPr txBox="1"/>
            <p:nvPr/>
          </p:nvSpPr>
          <p:spPr>
            <a:xfrm>
              <a:off x="4826366" y="6418759"/>
              <a:ext cx="792221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>
                  <a:effectLst/>
                  <a:ea typeface="Calibri"/>
                  <a:cs typeface="Times New Roman"/>
                </a:rPr>
                <a:t>-7.06V</a:t>
              </a:r>
              <a:endParaRPr lang="tr-T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5" name="Text Box 407"/>
            <p:cNvSpPr txBox="1"/>
            <p:nvPr/>
          </p:nvSpPr>
          <p:spPr>
            <a:xfrm>
              <a:off x="6107956" y="6708006"/>
              <a:ext cx="638888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>
                  <a:effectLst/>
                  <a:ea typeface="Calibri"/>
                  <a:cs typeface="Times New Roman"/>
                </a:rPr>
                <a:t>-10V</a:t>
              </a:r>
              <a:endParaRPr lang="tr-T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Text Box 408"/>
            <p:cNvSpPr txBox="1"/>
            <p:nvPr/>
          </p:nvSpPr>
          <p:spPr>
            <a:xfrm>
              <a:off x="6675518" y="6346447"/>
              <a:ext cx="792221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>
                  <a:effectLst/>
                  <a:ea typeface="Calibri"/>
                  <a:cs typeface="Times New Roman"/>
                </a:rPr>
                <a:t>-7.06V</a:t>
              </a:r>
              <a:endParaRPr lang="tr-T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682955" y="5776692"/>
              <a:ext cx="63889" cy="575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</p:grpSp>
      <p:cxnSp>
        <p:nvCxnSpPr>
          <p:cNvPr id="43" name="Straight Connector 42"/>
          <p:cNvCxnSpPr/>
          <p:nvPr/>
        </p:nvCxnSpPr>
        <p:spPr>
          <a:xfrm flipV="1">
            <a:off x="1118014" y="4188536"/>
            <a:ext cx="7158325" cy="9136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118015" y="3828052"/>
            <a:ext cx="7158325" cy="9136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035338" y="3369678"/>
            <a:ext cx="7158325" cy="9136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096026" y="2892402"/>
            <a:ext cx="7158325" cy="9136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054143" y="2132856"/>
            <a:ext cx="7158325" cy="9136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078322" y="1713951"/>
            <a:ext cx="7158325" cy="9136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099670" y="1268760"/>
            <a:ext cx="7158325" cy="9136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073807" y="897687"/>
            <a:ext cx="7158325" cy="9136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248008" y="386488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m0</a:t>
            </a:r>
            <a:endParaRPr lang="tr-TR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8248008" y="34425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m1</a:t>
            </a:r>
            <a:endParaRPr lang="tr-TR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8248008" y="298719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m2</a:t>
            </a:r>
            <a:endParaRPr lang="tr-TR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8263324" y="2569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m3</a:t>
            </a:r>
            <a:endParaRPr lang="tr-TR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8232132" y="216003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m4</a:t>
            </a:r>
            <a:endParaRPr lang="tr-TR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8236647" y="182518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m5</a:t>
            </a:r>
            <a:endParaRPr lang="tr-TR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8212468" y="94337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m7</a:t>
            </a:r>
            <a:endParaRPr lang="tr-TR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8248008" y="131444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m6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090709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70167"/>
              </p:ext>
            </p:extLst>
          </p:nvPr>
        </p:nvGraphicFramePr>
        <p:xfrm>
          <a:off x="1187624" y="1052736"/>
          <a:ext cx="7013009" cy="3489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597"/>
                <a:gridCol w="1934827"/>
                <a:gridCol w="1597581"/>
                <a:gridCol w="1599004"/>
              </a:tblGrid>
              <a:tr h="966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Örneklenmiş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gerilim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değeri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Kaynak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seviyesi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ve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Kod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Kelimesi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Örneklenmiş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gerilim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değeri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Kaynak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seviyesi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ve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Kod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Kelimesi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7.06V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m6                                 110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-7.06V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m1                              001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m7                                  111 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-10V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m0                              000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7.06V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m6                           110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-7.06V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m1                              001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m4                              100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m4                              100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26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Seri </a:t>
            </a:r>
            <a:r>
              <a:rPr lang="en-US" sz="2400" b="1" dirty="0" err="1"/>
              <a:t>kablolar</a:t>
            </a:r>
            <a:r>
              <a:rPr lang="en-US" sz="2400" b="1" dirty="0"/>
              <a:t> </a:t>
            </a:r>
            <a:r>
              <a:rPr lang="en-US" sz="2400" b="1" dirty="0" err="1"/>
              <a:t>paralel</a:t>
            </a:r>
            <a:r>
              <a:rPr lang="en-US" sz="2400" b="1" dirty="0"/>
              <a:t> </a:t>
            </a:r>
            <a:r>
              <a:rPr lang="en-US" sz="2400" b="1" dirty="0" err="1"/>
              <a:t>kablolara</a:t>
            </a:r>
            <a:r>
              <a:rPr lang="en-US" sz="2400" b="1" dirty="0"/>
              <a:t> </a:t>
            </a:r>
            <a:r>
              <a:rPr lang="en-US" sz="2400" b="1" dirty="0" err="1"/>
              <a:t>göre</a:t>
            </a:r>
            <a:r>
              <a:rPr lang="en-US" sz="2400" b="1" dirty="0"/>
              <a:t> </a:t>
            </a:r>
            <a:r>
              <a:rPr lang="en-US" sz="2400" b="1" dirty="0" err="1"/>
              <a:t>daha</a:t>
            </a:r>
            <a:r>
              <a:rPr lang="en-US" sz="2400" b="1" dirty="0"/>
              <a:t> </a:t>
            </a:r>
            <a:r>
              <a:rPr lang="en-US" sz="2400" b="1" dirty="0" err="1"/>
              <a:t>uzun</a:t>
            </a:r>
            <a:r>
              <a:rPr lang="en-US" sz="2400" b="1" dirty="0"/>
              <a:t> </a:t>
            </a:r>
            <a:r>
              <a:rPr lang="en-US" sz="2400" b="1" dirty="0" err="1"/>
              <a:t>olur</a:t>
            </a:r>
            <a:r>
              <a:rPr lang="en-US" sz="2400" b="1" dirty="0"/>
              <a:t>. </a:t>
            </a:r>
            <a:r>
              <a:rPr lang="en-US" sz="2400" b="1" dirty="0" err="1"/>
              <a:t>Bunun</a:t>
            </a:r>
            <a:r>
              <a:rPr lang="en-US" sz="2400" b="1" dirty="0"/>
              <a:t> </a:t>
            </a:r>
            <a:r>
              <a:rPr lang="en-US" sz="2400" b="1" dirty="0" err="1"/>
              <a:t>nedeni</a:t>
            </a:r>
            <a:r>
              <a:rPr lang="en-US" sz="2400" b="1" dirty="0"/>
              <a:t> </a:t>
            </a:r>
            <a:r>
              <a:rPr lang="en-US" sz="2400" b="1" dirty="0" err="1"/>
              <a:t>seri</a:t>
            </a:r>
            <a:r>
              <a:rPr lang="en-US" sz="2400" b="1" dirty="0"/>
              <a:t> </a:t>
            </a:r>
            <a:r>
              <a:rPr lang="en-US" sz="2400" b="1" dirty="0" err="1"/>
              <a:t>iletişimde</a:t>
            </a:r>
            <a:r>
              <a:rPr lang="en-US" sz="2400" b="1" dirty="0"/>
              <a:t> </a:t>
            </a:r>
            <a:r>
              <a:rPr lang="en-US" sz="2400" b="1" dirty="0" err="1"/>
              <a:t>lojik</a:t>
            </a:r>
            <a:r>
              <a:rPr lang="en-US" sz="2400" b="1" dirty="0"/>
              <a:t> 1 </a:t>
            </a:r>
            <a:r>
              <a:rPr lang="en-US" sz="2400" b="1" dirty="0" err="1"/>
              <a:t>seviyesinin</a:t>
            </a:r>
            <a:r>
              <a:rPr lang="en-US" sz="2400" b="1" dirty="0"/>
              <a:t> 3-25V </a:t>
            </a:r>
            <a:r>
              <a:rPr lang="en-US" sz="2400" b="1" dirty="0" err="1"/>
              <a:t>aralığında</a:t>
            </a:r>
            <a:r>
              <a:rPr lang="en-US" sz="2400" b="1" dirty="0"/>
              <a:t> </a:t>
            </a:r>
            <a:r>
              <a:rPr lang="en-US" sz="2400" b="1" dirty="0" err="1"/>
              <a:t>olmasıdır</a:t>
            </a:r>
            <a:r>
              <a:rPr lang="en-US" sz="2400" b="1" dirty="0"/>
              <a:t>. </a:t>
            </a:r>
            <a:r>
              <a:rPr lang="en-US" sz="2400" b="1" dirty="0" err="1"/>
              <a:t>Paralel</a:t>
            </a:r>
            <a:r>
              <a:rPr lang="en-US" sz="2400" b="1" dirty="0"/>
              <a:t> </a:t>
            </a:r>
            <a:r>
              <a:rPr lang="en-US" sz="2400" b="1" dirty="0" err="1"/>
              <a:t>haberleşmede</a:t>
            </a:r>
            <a:r>
              <a:rPr lang="en-US" sz="2400" b="1" dirty="0"/>
              <a:t> </a:t>
            </a:r>
            <a:r>
              <a:rPr lang="en-US" sz="2400" b="1" dirty="0" err="1"/>
              <a:t>ise</a:t>
            </a:r>
            <a:r>
              <a:rPr lang="en-US" sz="2400" b="1" dirty="0"/>
              <a:t> </a:t>
            </a:r>
            <a:r>
              <a:rPr lang="en-US" sz="2400" b="1" dirty="0" err="1"/>
              <a:t>bu</a:t>
            </a:r>
            <a:r>
              <a:rPr lang="en-US" sz="2400" b="1" dirty="0"/>
              <a:t> 5 V </a:t>
            </a:r>
            <a:r>
              <a:rPr lang="en-US" sz="2400" b="1" dirty="0" err="1"/>
              <a:t>ile</a:t>
            </a:r>
            <a:r>
              <a:rPr lang="en-US" sz="2400" b="1" dirty="0"/>
              <a:t> </a:t>
            </a:r>
            <a:r>
              <a:rPr lang="en-US" sz="2400" b="1" dirty="0" err="1"/>
              <a:t>iletilir</a:t>
            </a:r>
            <a:r>
              <a:rPr lang="en-US" sz="2400" b="1" dirty="0"/>
              <a:t>. </a:t>
            </a:r>
            <a:r>
              <a:rPr lang="en-US" sz="2400" b="1" dirty="0" err="1"/>
              <a:t>Dolayısıyla</a:t>
            </a:r>
            <a:r>
              <a:rPr lang="en-US" sz="2400" b="1" dirty="0"/>
              <a:t> </a:t>
            </a:r>
            <a:r>
              <a:rPr lang="en-US" sz="2400" b="1" dirty="0" err="1"/>
              <a:t>seri</a:t>
            </a:r>
            <a:r>
              <a:rPr lang="en-US" sz="2400" b="1" dirty="0"/>
              <a:t> </a:t>
            </a:r>
            <a:r>
              <a:rPr lang="en-US" sz="2400" b="1" dirty="0" err="1"/>
              <a:t>haberleşme</a:t>
            </a:r>
            <a:r>
              <a:rPr lang="en-US" sz="2400" b="1" dirty="0"/>
              <a:t> </a:t>
            </a:r>
            <a:r>
              <a:rPr lang="en-US" sz="2400" b="1" dirty="0" err="1"/>
              <a:t>kablo</a:t>
            </a:r>
            <a:r>
              <a:rPr lang="en-US" sz="2400" b="1" dirty="0"/>
              <a:t> </a:t>
            </a:r>
            <a:r>
              <a:rPr lang="en-US" sz="2400" b="1" dirty="0" err="1"/>
              <a:t>kayıplarından</a:t>
            </a:r>
            <a:r>
              <a:rPr lang="en-US" sz="2400" b="1" dirty="0"/>
              <a:t> </a:t>
            </a:r>
            <a:r>
              <a:rPr lang="en-US" sz="2400" b="1" dirty="0" err="1"/>
              <a:t>çok</a:t>
            </a:r>
            <a:r>
              <a:rPr lang="en-US" sz="2400" b="1" dirty="0"/>
              <a:t> </a:t>
            </a:r>
            <a:r>
              <a:rPr lang="en-US" sz="2400" b="1" dirty="0" err="1"/>
              <a:t>fazla</a:t>
            </a:r>
            <a:r>
              <a:rPr lang="en-US" sz="2400" b="1" dirty="0"/>
              <a:t> </a:t>
            </a:r>
            <a:r>
              <a:rPr lang="en-US" sz="2400" b="1" dirty="0" err="1"/>
              <a:t>etkilenmez</a:t>
            </a:r>
            <a:r>
              <a:rPr lang="en-US" sz="2400" b="1" dirty="0" smtClean="0"/>
              <a:t>.</a:t>
            </a:r>
            <a:endParaRPr lang="tr-TR" sz="2400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tr-TR" sz="24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Seri </a:t>
            </a:r>
            <a:r>
              <a:rPr lang="en-US" sz="2400" b="1" dirty="0" err="1"/>
              <a:t>iletişimde</a:t>
            </a:r>
            <a:r>
              <a:rPr lang="en-US" sz="2400" b="1" dirty="0"/>
              <a:t> </a:t>
            </a:r>
            <a:r>
              <a:rPr lang="en-US" sz="2400" b="1" dirty="0" err="1"/>
              <a:t>daha</a:t>
            </a:r>
            <a:r>
              <a:rPr lang="en-US" sz="2400" b="1" dirty="0"/>
              <a:t> </a:t>
            </a:r>
            <a:r>
              <a:rPr lang="en-US" sz="2400" b="1" dirty="0" err="1"/>
              <a:t>az</a:t>
            </a:r>
            <a:r>
              <a:rPr lang="en-US" sz="2400" b="1" dirty="0"/>
              <a:t> </a:t>
            </a:r>
            <a:r>
              <a:rPr lang="en-US" sz="2400" b="1" dirty="0" err="1"/>
              <a:t>telli</a:t>
            </a:r>
            <a:r>
              <a:rPr lang="en-US" sz="2400" b="1" dirty="0"/>
              <a:t> </a:t>
            </a:r>
            <a:r>
              <a:rPr lang="en-US" sz="2400" b="1" dirty="0" err="1"/>
              <a:t>kablolar</a:t>
            </a:r>
            <a:r>
              <a:rPr lang="en-US" sz="2400" b="1" dirty="0"/>
              <a:t> </a:t>
            </a:r>
            <a:r>
              <a:rPr lang="en-US" sz="2400" b="1" dirty="0" err="1"/>
              <a:t>kullanılır</a:t>
            </a:r>
            <a:r>
              <a:rPr lang="en-US" sz="2400" b="1" dirty="0"/>
              <a:t>.</a:t>
            </a:r>
            <a:endParaRPr lang="tr-TR" sz="2400" b="1" dirty="0"/>
          </a:p>
          <a:p>
            <a:pPr lvl="0" algn="just"/>
            <a:endParaRPr lang="tr-TR" sz="2400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Günümüzde</a:t>
            </a:r>
            <a:r>
              <a:rPr lang="en-US" sz="2400" b="1" dirty="0" smtClean="0"/>
              <a:t> </a:t>
            </a:r>
            <a:r>
              <a:rPr lang="en-US" sz="2400" b="1" dirty="0" err="1"/>
              <a:t>yaygın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kullanılan</a:t>
            </a:r>
            <a:r>
              <a:rPr lang="en-US" sz="2400" b="1" dirty="0"/>
              <a:t> </a:t>
            </a:r>
            <a:r>
              <a:rPr lang="en-US" sz="2400" b="1" dirty="0" err="1"/>
              <a:t>mikrodenetleyici</a:t>
            </a:r>
            <a:r>
              <a:rPr lang="en-US" sz="2400" b="1" dirty="0"/>
              <a:t> </a:t>
            </a:r>
            <a:r>
              <a:rPr lang="en-US" sz="2400" b="1" dirty="0" err="1"/>
              <a:t>entegreler</a:t>
            </a:r>
            <a:r>
              <a:rPr lang="en-US" sz="2400" b="1" dirty="0"/>
              <a:t> </a:t>
            </a:r>
            <a:r>
              <a:rPr lang="en-US" sz="2400" b="1" dirty="0" err="1"/>
              <a:t>dış</a:t>
            </a:r>
            <a:r>
              <a:rPr lang="en-US" sz="2400" b="1" dirty="0"/>
              <a:t> </a:t>
            </a:r>
            <a:r>
              <a:rPr lang="en-US" sz="2400" b="1" dirty="0" err="1"/>
              <a:t>ortamla</a:t>
            </a:r>
            <a:r>
              <a:rPr lang="en-US" sz="2400" b="1" dirty="0"/>
              <a:t> </a:t>
            </a:r>
            <a:r>
              <a:rPr lang="en-US" sz="2400" b="1" dirty="0" err="1"/>
              <a:t>haberleşmede</a:t>
            </a:r>
            <a:r>
              <a:rPr lang="en-US" sz="2400" b="1" dirty="0"/>
              <a:t> </a:t>
            </a:r>
            <a:r>
              <a:rPr lang="en-US" sz="2400" b="1" dirty="0" err="1"/>
              <a:t>seri</a:t>
            </a:r>
            <a:r>
              <a:rPr lang="en-US" sz="2400" b="1" dirty="0"/>
              <a:t> </a:t>
            </a:r>
            <a:r>
              <a:rPr lang="en-US" sz="2400" b="1" dirty="0" err="1"/>
              <a:t>iletişimi</a:t>
            </a:r>
            <a:r>
              <a:rPr lang="en-US" sz="2400" b="1" dirty="0"/>
              <a:t> </a:t>
            </a:r>
            <a:r>
              <a:rPr lang="en-US" sz="2400" b="1" dirty="0" err="1"/>
              <a:t>kullanmaktadır</a:t>
            </a:r>
            <a:r>
              <a:rPr lang="en-US" sz="2400" b="1" dirty="0"/>
              <a:t>. Seri </a:t>
            </a:r>
            <a:r>
              <a:rPr lang="en-US" sz="2400" b="1" dirty="0" err="1"/>
              <a:t>iletişim</a:t>
            </a:r>
            <a:r>
              <a:rPr lang="en-US" sz="2400" b="1" dirty="0"/>
              <a:t> </a:t>
            </a:r>
            <a:r>
              <a:rPr lang="en-US" sz="2400" b="1" dirty="0" err="1"/>
              <a:t>sayesinde</a:t>
            </a:r>
            <a:r>
              <a:rPr lang="en-US" sz="2400" b="1" dirty="0"/>
              <a:t> </a:t>
            </a:r>
            <a:r>
              <a:rPr lang="en-US" sz="2400" b="1" dirty="0" err="1"/>
              <a:t>entegrede</a:t>
            </a:r>
            <a:r>
              <a:rPr lang="en-US" sz="2400" b="1" dirty="0"/>
              <a:t> </a:t>
            </a:r>
            <a:r>
              <a:rPr lang="en-US" sz="2400" b="1" dirty="0" err="1"/>
              <a:t>kullanılan</a:t>
            </a:r>
            <a:r>
              <a:rPr lang="en-US" sz="2400" b="1" dirty="0"/>
              <a:t> </a:t>
            </a:r>
            <a:r>
              <a:rPr lang="en-US" sz="2400" b="1" dirty="0" err="1"/>
              <a:t>uç</a:t>
            </a:r>
            <a:r>
              <a:rPr lang="en-US" sz="2400" b="1" dirty="0"/>
              <a:t> </a:t>
            </a:r>
            <a:r>
              <a:rPr lang="en-US" sz="2400" b="1" dirty="0" err="1"/>
              <a:t>sayısı</a:t>
            </a:r>
            <a:r>
              <a:rPr lang="en-US" sz="2400" b="1" dirty="0"/>
              <a:t> </a:t>
            </a:r>
            <a:r>
              <a:rPr lang="en-US" sz="2400" b="1" dirty="0" err="1"/>
              <a:t>az</a:t>
            </a:r>
            <a:r>
              <a:rPr lang="en-US" sz="2400" b="1" dirty="0"/>
              <a:t> </a:t>
            </a:r>
            <a:r>
              <a:rPr lang="en-US" sz="2400" b="1" dirty="0" err="1"/>
              <a:t>olur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/>
          </a:p>
          <a:p>
            <a:pPr algn="just"/>
            <a:r>
              <a:rPr lang="en-US" sz="2400" dirty="0"/>
              <a:t>Seri </a:t>
            </a:r>
            <a:r>
              <a:rPr lang="en-US" sz="2400" dirty="0" err="1"/>
              <a:t>veri</a:t>
            </a:r>
            <a:r>
              <a:rPr lang="en-US" sz="2400" dirty="0"/>
              <a:t> </a:t>
            </a:r>
            <a:r>
              <a:rPr lang="en-US" sz="2400" dirty="0" err="1"/>
              <a:t>iletişimi</a:t>
            </a:r>
            <a:r>
              <a:rPr lang="en-US" sz="2400" dirty="0"/>
              <a:t> </a:t>
            </a:r>
            <a:r>
              <a:rPr lang="en-US" sz="2400" dirty="0" err="1"/>
              <a:t>yapısal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b="1" i="1" u="sng" dirty="0" err="1"/>
              <a:t>asenkron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b="1" i="1" u="sng" dirty="0" err="1"/>
              <a:t>senkron</a:t>
            </a:r>
            <a:r>
              <a:rPr lang="en-US" sz="2400" dirty="0"/>
              <a:t> </a:t>
            </a:r>
            <a:r>
              <a:rPr lang="en-US" sz="2400" dirty="0" err="1"/>
              <a:t>olmak</a:t>
            </a:r>
            <a:r>
              <a:rPr lang="en-US" sz="2400" dirty="0"/>
              <a:t> </a:t>
            </a:r>
            <a:r>
              <a:rPr lang="en-US" sz="2400" dirty="0" err="1"/>
              <a:t>üzere</a:t>
            </a:r>
            <a:r>
              <a:rPr lang="en-US" sz="2400" dirty="0"/>
              <a:t> </a:t>
            </a:r>
            <a:r>
              <a:rPr lang="en-US" sz="2400" dirty="0" err="1"/>
              <a:t>ikiye</a:t>
            </a:r>
            <a:r>
              <a:rPr lang="en-US" sz="2400" dirty="0"/>
              <a:t> </a:t>
            </a:r>
            <a:r>
              <a:rPr lang="en-US" sz="2400" dirty="0" err="1"/>
              <a:t>ayrılır</a:t>
            </a:r>
            <a:r>
              <a:rPr lang="en-US" sz="2400" dirty="0" smtClean="0"/>
              <a:t>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38634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2.5.1. </a:t>
            </a:r>
            <a:r>
              <a:rPr lang="en-US" sz="2400" b="1" dirty="0" err="1"/>
              <a:t>Asenkron</a:t>
            </a:r>
            <a:r>
              <a:rPr lang="en-US" sz="2400" b="1" dirty="0"/>
              <a:t> Seri Data </a:t>
            </a:r>
            <a:r>
              <a:rPr lang="en-US" sz="2400" b="1" dirty="0" err="1" smtClean="0"/>
              <a:t>Gönderimi</a:t>
            </a:r>
            <a:endParaRPr lang="tr-TR" sz="2400" b="1" dirty="0" smtClean="0"/>
          </a:p>
          <a:p>
            <a:endParaRPr lang="tr-TR" dirty="0"/>
          </a:p>
          <a:p>
            <a:pPr algn="just"/>
            <a:r>
              <a:rPr lang="en-US" sz="2400" b="1" dirty="0" err="1"/>
              <a:t>İletimin</a:t>
            </a:r>
            <a:r>
              <a:rPr lang="en-US" sz="2400" b="1" dirty="0"/>
              <a:t> </a:t>
            </a:r>
            <a:r>
              <a:rPr lang="en-US" sz="2400" b="1" i="1" dirty="0" err="1"/>
              <a:t>eş</a:t>
            </a:r>
            <a:r>
              <a:rPr lang="en-US" sz="2400" b="1" i="1" dirty="0"/>
              <a:t> </a:t>
            </a:r>
            <a:r>
              <a:rPr lang="en-US" sz="2400" b="1" i="1" dirty="0" err="1"/>
              <a:t>zamansız</a:t>
            </a:r>
            <a:r>
              <a:rPr lang="en-US" sz="2400" b="1" i="1" dirty="0"/>
              <a:t> </a:t>
            </a:r>
            <a:r>
              <a:rPr lang="en-US" sz="2400" b="1" dirty="0"/>
              <a:t>(</a:t>
            </a:r>
            <a:r>
              <a:rPr lang="en-US" sz="2400" b="1" i="1" dirty="0"/>
              <a:t>asynchronous</a:t>
            </a:r>
            <a:r>
              <a:rPr lang="en-US" sz="2400" b="1" dirty="0"/>
              <a:t>) </a:t>
            </a:r>
            <a:r>
              <a:rPr lang="en-US" sz="2400" b="1" dirty="0" err="1"/>
              <a:t>olması</a:t>
            </a:r>
            <a:r>
              <a:rPr lang="en-US" sz="2400" b="1" dirty="0"/>
              <a:t> </a:t>
            </a:r>
            <a:r>
              <a:rPr lang="en-US" sz="2400" b="1" dirty="0" err="1"/>
              <a:t>nedeniyle</a:t>
            </a:r>
            <a:r>
              <a:rPr lang="en-US" sz="2400" b="1" dirty="0"/>
              <a:t> </a:t>
            </a:r>
            <a:r>
              <a:rPr lang="en-US" sz="2400" b="1" dirty="0" err="1"/>
              <a:t>gönderici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alıcının</a:t>
            </a:r>
            <a:r>
              <a:rPr lang="en-US" sz="2400" b="1" dirty="0"/>
              <a:t> </a:t>
            </a:r>
            <a:r>
              <a:rPr lang="en-US" sz="2400" b="1" dirty="0" err="1"/>
              <a:t>koordine</a:t>
            </a:r>
            <a:r>
              <a:rPr lang="en-US" sz="2400" b="1" dirty="0"/>
              <a:t> </a:t>
            </a:r>
            <a:r>
              <a:rPr lang="en-US" sz="2400" b="1" dirty="0" err="1"/>
              <a:t>olması</a:t>
            </a:r>
            <a:r>
              <a:rPr lang="en-US" sz="2400" b="1" dirty="0"/>
              <a:t> </a:t>
            </a:r>
            <a:r>
              <a:rPr lang="en-US" sz="2400" b="1" dirty="0" err="1"/>
              <a:t>gerekmez</a:t>
            </a:r>
            <a:r>
              <a:rPr lang="en-US" sz="2400" b="1" dirty="0"/>
              <a:t>. </a:t>
            </a:r>
            <a:r>
              <a:rPr lang="en-US" sz="2400" b="1" dirty="0" err="1"/>
              <a:t>Gönderen</a:t>
            </a:r>
            <a:r>
              <a:rPr lang="en-US" sz="2400" b="1" dirty="0"/>
              <a:t> </a:t>
            </a:r>
            <a:r>
              <a:rPr lang="en-US" sz="2400" b="1" dirty="0" err="1"/>
              <a:t>birim</a:t>
            </a:r>
            <a:r>
              <a:rPr lang="en-US" sz="2400" b="1" dirty="0"/>
              <a:t> belli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formatta</a:t>
            </a:r>
            <a:r>
              <a:rPr lang="en-US" sz="2400" b="1" dirty="0"/>
              <a:t> </a:t>
            </a:r>
            <a:r>
              <a:rPr lang="en-US" sz="2400" b="1" dirty="0" err="1"/>
              <a:t>hazırlanan</a:t>
            </a:r>
            <a:r>
              <a:rPr lang="en-US" sz="2400" b="1" dirty="0"/>
              <a:t> </a:t>
            </a:r>
            <a:r>
              <a:rPr lang="en-US" sz="2400" b="1" dirty="0" err="1"/>
              <a:t>veriyi</a:t>
            </a:r>
            <a:r>
              <a:rPr lang="en-US" sz="2400" b="1" dirty="0"/>
              <a:t> </a:t>
            </a:r>
            <a:r>
              <a:rPr lang="en-US" sz="2400" b="1" dirty="0" err="1"/>
              <a:t>hatta</a:t>
            </a:r>
            <a:r>
              <a:rPr lang="en-US" sz="2400" b="1" dirty="0"/>
              <a:t> </a:t>
            </a:r>
            <a:r>
              <a:rPr lang="en-US" sz="2400" b="1" dirty="0" err="1"/>
              <a:t>aktarır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 err="1" smtClean="0"/>
              <a:t>Alıcı</a:t>
            </a:r>
            <a:r>
              <a:rPr lang="en-US" sz="2400" b="1" dirty="0" smtClean="0"/>
              <a:t> </a:t>
            </a:r>
            <a:r>
              <a:rPr lang="en-US" sz="2400" b="1" dirty="0" err="1"/>
              <a:t>ise</a:t>
            </a:r>
            <a:r>
              <a:rPr lang="en-US" sz="2400" b="1" dirty="0"/>
              <a:t> </a:t>
            </a:r>
            <a:r>
              <a:rPr lang="en-US" sz="2400" b="1" dirty="0" err="1"/>
              <a:t>devamlı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hattı</a:t>
            </a:r>
            <a:r>
              <a:rPr lang="en-US" sz="2400" b="1" dirty="0"/>
              <a:t> </a:t>
            </a:r>
            <a:r>
              <a:rPr lang="en-US" sz="2400" b="1" dirty="0" err="1"/>
              <a:t>dinlemektedir</a:t>
            </a:r>
            <a:r>
              <a:rPr lang="en-US" sz="2400" b="1" dirty="0"/>
              <a:t>, </a:t>
            </a:r>
            <a:r>
              <a:rPr lang="en-US" sz="2400" b="1" dirty="0" err="1"/>
              <a:t>verinin</a:t>
            </a:r>
            <a:r>
              <a:rPr lang="en-US" sz="2400" b="1" dirty="0"/>
              <a:t> </a:t>
            </a:r>
            <a:r>
              <a:rPr lang="en-US" sz="2400" b="1" dirty="0" err="1"/>
              <a:t>gelişini</a:t>
            </a:r>
            <a:r>
              <a:rPr lang="en-US" sz="2400" b="1" dirty="0"/>
              <a:t> </a:t>
            </a:r>
            <a:r>
              <a:rPr lang="en-US" sz="2400" b="1" dirty="0" err="1"/>
              <a:t>bildiren</a:t>
            </a:r>
            <a:r>
              <a:rPr lang="en-US" sz="2400" b="1" dirty="0"/>
              <a:t> </a:t>
            </a:r>
            <a:r>
              <a:rPr lang="en-US" sz="2400" b="1" dirty="0" err="1"/>
              <a:t>işareti</a:t>
            </a:r>
            <a:r>
              <a:rPr lang="en-US" sz="2400" b="1" dirty="0"/>
              <a:t> </a:t>
            </a:r>
            <a:r>
              <a:rPr lang="en-US" sz="2400" b="1" dirty="0" err="1"/>
              <a:t>aldıktan</a:t>
            </a:r>
            <a:r>
              <a:rPr lang="en-US" sz="2400" b="1" dirty="0"/>
              <a:t> </a:t>
            </a:r>
            <a:r>
              <a:rPr lang="en-US" sz="2400" b="1" dirty="0" err="1"/>
              <a:t>sonra</a:t>
            </a:r>
            <a:r>
              <a:rPr lang="en-US" sz="2400" b="1" dirty="0"/>
              <a:t> </a:t>
            </a:r>
            <a:r>
              <a:rPr lang="en-US" sz="2400" b="1" dirty="0" err="1"/>
              <a:t>gelen</a:t>
            </a:r>
            <a:r>
              <a:rPr lang="en-US" sz="2400" b="1" dirty="0"/>
              <a:t> </a:t>
            </a:r>
            <a:r>
              <a:rPr lang="en-US" sz="2400" b="1" dirty="0" err="1"/>
              <a:t>veriyi</a:t>
            </a:r>
            <a:r>
              <a:rPr lang="en-US" sz="2400" b="1" dirty="0"/>
              <a:t> </a:t>
            </a:r>
            <a:r>
              <a:rPr lang="en-US" sz="2400" b="1" dirty="0" err="1"/>
              <a:t>toplar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karakterleri</a:t>
            </a:r>
            <a:r>
              <a:rPr lang="en-US" sz="2400" b="1" dirty="0"/>
              <a:t> </a:t>
            </a:r>
            <a:r>
              <a:rPr lang="en-US" sz="2400" b="1" dirty="0" err="1"/>
              <a:t>oluşturur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 smtClean="0"/>
              <a:t>Her </a:t>
            </a:r>
            <a:r>
              <a:rPr lang="en-US" sz="2400" b="1" dirty="0" err="1"/>
              <a:t>karakterin</a:t>
            </a:r>
            <a:r>
              <a:rPr lang="en-US" sz="2400" b="1" dirty="0"/>
              <a:t> </a:t>
            </a:r>
            <a:r>
              <a:rPr lang="en-US" sz="2400" b="1" dirty="0" err="1"/>
              <a:t>yedi</a:t>
            </a:r>
            <a:r>
              <a:rPr lang="en-US" sz="2400" b="1" dirty="0"/>
              <a:t> bitten </a:t>
            </a:r>
            <a:r>
              <a:rPr lang="en-US" sz="2400" b="1" dirty="0" err="1"/>
              <a:t>oluşması</a:t>
            </a:r>
            <a:r>
              <a:rPr lang="en-US" sz="2400" b="1" dirty="0"/>
              <a:t> </a:t>
            </a:r>
            <a:r>
              <a:rPr lang="en-US" sz="2400" b="1" dirty="0" err="1"/>
              <a:t>gelen</a:t>
            </a:r>
            <a:r>
              <a:rPr lang="en-US" sz="2400" b="1" dirty="0"/>
              <a:t> </a:t>
            </a:r>
            <a:r>
              <a:rPr lang="en-US" sz="2400" b="1" dirty="0" err="1"/>
              <a:t>verinin</a:t>
            </a:r>
            <a:r>
              <a:rPr lang="en-US" sz="2400" b="1" dirty="0"/>
              <a:t> </a:t>
            </a:r>
            <a:r>
              <a:rPr lang="en-US" sz="2400" b="1" dirty="0" err="1"/>
              <a:t>işlenmesinde</a:t>
            </a:r>
            <a:r>
              <a:rPr lang="en-US" sz="2400" b="1" dirty="0"/>
              <a:t> </a:t>
            </a:r>
            <a:r>
              <a:rPr lang="en-US" sz="2400" b="1" dirty="0" err="1"/>
              <a:t>kolaylık</a:t>
            </a:r>
            <a:r>
              <a:rPr lang="en-US" sz="2400" b="1" dirty="0"/>
              <a:t> </a:t>
            </a:r>
            <a:r>
              <a:rPr lang="en-US" sz="2400" b="1" dirty="0" err="1"/>
              <a:t>sağlar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12661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Asenkron</a:t>
            </a:r>
            <a:r>
              <a:rPr lang="en-US" sz="2400" b="1" dirty="0"/>
              <a:t>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iletişiminde</a:t>
            </a:r>
            <a:r>
              <a:rPr lang="en-US" sz="2400" b="1" dirty="0"/>
              <a:t> her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karaktere</a:t>
            </a:r>
            <a:r>
              <a:rPr lang="en-US" sz="2400" b="1" dirty="0"/>
              <a:t> start </a:t>
            </a:r>
            <a:r>
              <a:rPr lang="en-US" sz="2400" b="1" dirty="0" err="1"/>
              <a:t>ve</a:t>
            </a:r>
            <a:r>
              <a:rPr lang="en-US" sz="2400" b="1" dirty="0"/>
              <a:t> stop </a:t>
            </a:r>
            <a:r>
              <a:rPr lang="en-US" sz="2400" b="1" dirty="0" err="1"/>
              <a:t>biti</a:t>
            </a:r>
            <a:r>
              <a:rPr lang="en-US" sz="2400" b="1" dirty="0"/>
              <a:t> </a:t>
            </a:r>
            <a:r>
              <a:rPr lang="en-US" sz="2400" b="1" dirty="0" err="1"/>
              <a:t>eşlik</a:t>
            </a:r>
            <a:r>
              <a:rPr lang="en-US" sz="2400" b="1" dirty="0"/>
              <a:t> </a:t>
            </a:r>
            <a:r>
              <a:rPr lang="en-US" sz="2400" b="1" dirty="0" err="1"/>
              <a:t>eder</a:t>
            </a:r>
            <a:r>
              <a:rPr lang="en-US" sz="2400" b="1" dirty="0"/>
              <a:t>. Stop </a:t>
            </a:r>
            <a:r>
              <a:rPr lang="en-US" sz="2400" b="1" dirty="0" err="1"/>
              <a:t>bitinden</a:t>
            </a:r>
            <a:r>
              <a:rPr lang="en-US" sz="2400" b="1" dirty="0"/>
              <a:t> </a:t>
            </a:r>
            <a:r>
              <a:rPr lang="en-US" sz="2400" b="1" dirty="0" err="1"/>
              <a:t>önce</a:t>
            </a:r>
            <a:r>
              <a:rPr lang="en-US" sz="2400" b="1" dirty="0"/>
              <a:t> </a:t>
            </a:r>
            <a:r>
              <a:rPr lang="en-US" sz="2400" b="1" dirty="0" err="1"/>
              <a:t>parite</a:t>
            </a:r>
            <a:r>
              <a:rPr lang="en-US" sz="2400" b="1" dirty="0"/>
              <a:t> </a:t>
            </a:r>
            <a:r>
              <a:rPr lang="en-US" sz="2400" b="1" dirty="0" err="1"/>
              <a:t>biti</a:t>
            </a:r>
            <a:r>
              <a:rPr lang="en-US" sz="2400" b="1" dirty="0"/>
              <a:t> </a:t>
            </a:r>
            <a:r>
              <a:rPr lang="en-US" sz="2400" b="1" dirty="0" err="1"/>
              <a:t>gönderilir</a:t>
            </a:r>
            <a:r>
              <a:rPr lang="en-US" sz="2400" b="1" dirty="0"/>
              <a:t>. </a:t>
            </a:r>
            <a:r>
              <a:rPr lang="en-US" sz="2400" b="1" dirty="0" err="1"/>
              <a:t>Başlangıç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bitiş</a:t>
            </a:r>
            <a:r>
              <a:rPr lang="en-US" sz="2400" b="1" dirty="0"/>
              <a:t> </a:t>
            </a:r>
            <a:r>
              <a:rPr lang="en-US" sz="2400" b="1" dirty="0" err="1"/>
              <a:t>bitleri</a:t>
            </a:r>
            <a:r>
              <a:rPr lang="en-US" sz="2400" b="1" dirty="0"/>
              <a:t> de </a:t>
            </a:r>
            <a:r>
              <a:rPr lang="en-US" sz="2400" b="1" dirty="0" err="1"/>
              <a:t>göz</a:t>
            </a:r>
            <a:r>
              <a:rPr lang="en-US" sz="2400" b="1" dirty="0"/>
              <a:t> </a:t>
            </a:r>
            <a:r>
              <a:rPr lang="en-US" sz="2400" b="1" dirty="0" err="1"/>
              <a:t>önüne</a:t>
            </a:r>
            <a:r>
              <a:rPr lang="en-US" sz="2400" b="1" dirty="0"/>
              <a:t> </a:t>
            </a:r>
            <a:r>
              <a:rPr lang="en-US" sz="2400" b="1" dirty="0" err="1"/>
              <a:t>alındığında</a:t>
            </a:r>
            <a:r>
              <a:rPr lang="en-US" sz="2400" b="1" dirty="0"/>
              <a:t>, </a:t>
            </a:r>
            <a:r>
              <a:rPr lang="en-US" sz="2400" b="1" dirty="0" err="1"/>
              <a:t>yedi</a:t>
            </a:r>
            <a:r>
              <a:rPr lang="en-US" sz="2400" b="1" dirty="0"/>
              <a:t> </a:t>
            </a:r>
            <a:r>
              <a:rPr lang="en-US" sz="2400" b="1" dirty="0" err="1"/>
              <a:t>bitlik</a:t>
            </a:r>
            <a:r>
              <a:rPr lang="en-US" sz="2400" b="1" dirty="0"/>
              <a:t> </a:t>
            </a:r>
            <a:r>
              <a:rPr lang="en-US" sz="2400" b="1" dirty="0" err="1"/>
              <a:t>karakter</a:t>
            </a:r>
            <a:r>
              <a:rPr lang="en-US" sz="2400" b="1" dirty="0"/>
              <a:t> </a:t>
            </a:r>
            <a:r>
              <a:rPr lang="en-US" sz="2400" b="1" dirty="0" err="1"/>
              <a:t>verisini</a:t>
            </a:r>
            <a:r>
              <a:rPr lang="en-US" sz="2400" b="1" dirty="0"/>
              <a:t> </a:t>
            </a:r>
            <a:r>
              <a:rPr lang="en-US" sz="2400" b="1" dirty="0" err="1"/>
              <a:t>taşımak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</a:t>
            </a:r>
            <a:r>
              <a:rPr lang="en-US" sz="2400" b="1" dirty="0" err="1"/>
              <a:t>dokuz</a:t>
            </a:r>
            <a:r>
              <a:rPr lang="en-US" sz="2400" b="1" dirty="0"/>
              <a:t> bit </a:t>
            </a:r>
            <a:r>
              <a:rPr lang="en-US" sz="2400" b="1" dirty="0" err="1"/>
              <a:t>göndermek</a:t>
            </a:r>
            <a:r>
              <a:rPr lang="en-US" sz="2400" b="1" dirty="0"/>
              <a:t> </a:t>
            </a:r>
            <a:r>
              <a:rPr lang="en-US" sz="2400" b="1" dirty="0" err="1"/>
              <a:t>gerekir</a:t>
            </a:r>
            <a:r>
              <a:rPr lang="en-US" sz="2400" b="1" dirty="0"/>
              <a:t>. </a:t>
            </a:r>
            <a:r>
              <a:rPr lang="en-US" sz="2400" b="1" dirty="0" err="1"/>
              <a:t>Eğer</a:t>
            </a:r>
            <a:r>
              <a:rPr lang="en-US" sz="2400" b="1" dirty="0"/>
              <a:t> </a:t>
            </a:r>
            <a:r>
              <a:rPr lang="en-US" sz="2400" b="1" dirty="0" err="1"/>
              <a:t>parite</a:t>
            </a:r>
            <a:r>
              <a:rPr lang="en-US" sz="2400" b="1" dirty="0"/>
              <a:t> </a:t>
            </a:r>
            <a:r>
              <a:rPr lang="en-US" sz="2400" b="1" dirty="0" err="1"/>
              <a:t>biti</a:t>
            </a:r>
            <a:r>
              <a:rPr lang="en-US" sz="2400" b="1" dirty="0"/>
              <a:t> de </a:t>
            </a:r>
            <a:r>
              <a:rPr lang="en-US" sz="2400" b="1" dirty="0" err="1"/>
              <a:t>varsa</a:t>
            </a:r>
            <a:r>
              <a:rPr lang="en-US" sz="2400" b="1" dirty="0"/>
              <a:t> </a:t>
            </a:r>
            <a:r>
              <a:rPr lang="en-US" sz="2400" b="1" dirty="0" err="1"/>
              <a:t>toplam</a:t>
            </a:r>
            <a:r>
              <a:rPr lang="en-US" sz="2400" b="1" dirty="0"/>
              <a:t> 10 bit </a:t>
            </a:r>
            <a:r>
              <a:rPr lang="en-US" sz="2400" b="1" dirty="0" err="1"/>
              <a:t>iletilir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8972"/>
            <a:ext cx="6145063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897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866" y="836712"/>
            <a:ext cx="83529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Asenkron</a:t>
            </a:r>
            <a:r>
              <a:rPr lang="en-US" sz="2400" b="1" dirty="0"/>
              <a:t> </a:t>
            </a:r>
            <a:r>
              <a:rPr lang="en-US" sz="2400" b="1" dirty="0" err="1"/>
              <a:t>seri</a:t>
            </a:r>
            <a:r>
              <a:rPr lang="en-US" sz="2400" b="1" dirty="0"/>
              <a:t> data </a:t>
            </a:r>
            <a:r>
              <a:rPr lang="en-US" sz="2400" b="1" dirty="0" err="1"/>
              <a:t>gönderiminde</a:t>
            </a:r>
            <a:r>
              <a:rPr lang="en-US" sz="2400" b="1" dirty="0"/>
              <a:t> 5 Volt (</a:t>
            </a:r>
            <a:r>
              <a:rPr lang="en-US" sz="2400" b="1" dirty="0" err="1"/>
              <a:t>Yüksek</a:t>
            </a:r>
            <a:r>
              <a:rPr lang="en-US" sz="2400" b="1" dirty="0"/>
              <a:t>), 0 Volt (</a:t>
            </a:r>
            <a:r>
              <a:rPr lang="en-US" sz="2400" b="1" dirty="0" err="1"/>
              <a:t>Düşük</a:t>
            </a:r>
            <a:r>
              <a:rPr lang="en-US" sz="2400" b="1" dirty="0"/>
              <a:t>) </a:t>
            </a:r>
            <a:r>
              <a:rPr lang="en-US" sz="2400" b="1" dirty="0" err="1"/>
              <a:t>seviyeyi</a:t>
            </a:r>
            <a:r>
              <a:rPr lang="en-US" sz="2400" b="1" dirty="0"/>
              <a:t> </a:t>
            </a:r>
            <a:r>
              <a:rPr lang="en-US" sz="2400" b="1" dirty="0" err="1"/>
              <a:t>gösterir</a:t>
            </a:r>
            <a:r>
              <a:rPr lang="en-US" sz="2400" b="1" dirty="0"/>
              <a:t>. Seri </a:t>
            </a:r>
            <a:r>
              <a:rPr lang="en-US" sz="2400" b="1" dirty="0" err="1"/>
              <a:t>veri</a:t>
            </a:r>
            <a:r>
              <a:rPr lang="en-US" sz="2400" b="1" dirty="0"/>
              <a:t>, </a:t>
            </a:r>
            <a:r>
              <a:rPr lang="en-US" sz="2400" b="1" dirty="0" err="1"/>
              <a:t>asenkron</a:t>
            </a:r>
            <a:r>
              <a:rPr lang="en-US" sz="2400" b="1" dirty="0"/>
              <a:t> RS-232 </a:t>
            </a:r>
            <a:r>
              <a:rPr lang="en-US" sz="2400" b="1" dirty="0" err="1"/>
              <a:t>standardında</a:t>
            </a:r>
            <a:r>
              <a:rPr lang="en-US" sz="2400" b="1" dirty="0"/>
              <a:t> </a:t>
            </a:r>
            <a:r>
              <a:rPr lang="en-US" sz="2400" b="1" dirty="0" err="1"/>
              <a:t>gönderildiği</a:t>
            </a:r>
            <a:r>
              <a:rPr lang="en-US" sz="2400" b="1" dirty="0"/>
              <a:t> </a:t>
            </a:r>
            <a:r>
              <a:rPr lang="en-US" sz="2400" b="1" dirty="0" err="1"/>
              <a:t>zaman</a:t>
            </a:r>
            <a:r>
              <a:rPr lang="en-US" sz="2400" b="1" dirty="0"/>
              <a:t> </a:t>
            </a:r>
            <a:r>
              <a:rPr lang="en-US" sz="2400" b="1" dirty="0" err="1"/>
              <a:t>voltaj</a:t>
            </a:r>
            <a:r>
              <a:rPr lang="en-US" sz="2400" b="1" dirty="0"/>
              <a:t> </a:t>
            </a:r>
            <a:r>
              <a:rPr lang="en-US" sz="2400" b="1" dirty="0" err="1"/>
              <a:t>polariteleri</a:t>
            </a:r>
            <a:r>
              <a:rPr lang="en-US" sz="2400" b="1" dirty="0"/>
              <a:t> </a:t>
            </a:r>
            <a:r>
              <a:rPr lang="en-US" sz="2400" b="1" dirty="0" err="1"/>
              <a:t>ters</a:t>
            </a:r>
            <a:r>
              <a:rPr lang="en-US" sz="2400" b="1" dirty="0"/>
              <a:t> </a:t>
            </a:r>
            <a:r>
              <a:rPr lang="en-US" sz="2400" b="1" dirty="0" err="1"/>
              <a:t>çevrilir</a:t>
            </a:r>
            <a:r>
              <a:rPr lang="en-US" sz="2400" b="1" dirty="0"/>
              <a:t> - 12 Volt (</a:t>
            </a:r>
            <a:r>
              <a:rPr lang="en-US" sz="2400" b="1" dirty="0" err="1"/>
              <a:t>Yüksek</a:t>
            </a:r>
            <a:r>
              <a:rPr lang="en-US" sz="2400" b="1" dirty="0"/>
              <a:t>), +12 Volt (</a:t>
            </a:r>
            <a:r>
              <a:rPr lang="en-US" sz="2400" b="1" dirty="0" err="1"/>
              <a:t>Düşük</a:t>
            </a:r>
            <a:r>
              <a:rPr lang="en-US" sz="2400" b="1" dirty="0"/>
              <a:t>) </a:t>
            </a:r>
            <a:r>
              <a:rPr lang="en-US" sz="2400" b="1" dirty="0" err="1"/>
              <a:t>seviyeyi</a:t>
            </a:r>
            <a:r>
              <a:rPr lang="en-US" sz="2400" b="1" dirty="0"/>
              <a:t> </a:t>
            </a:r>
            <a:r>
              <a:rPr lang="en-US" sz="2400" b="1" dirty="0" err="1"/>
              <a:t>gösterir</a:t>
            </a:r>
            <a:r>
              <a:rPr lang="en-US" sz="2400" b="1" dirty="0"/>
              <a:t>.</a:t>
            </a:r>
            <a:endParaRPr lang="tr-TR" sz="2400" b="1" dirty="0"/>
          </a:p>
          <a:p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573016"/>
            <a:ext cx="7992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Örnek</a:t>
            </a:r>
            <a:r>
              <a:rPr lang="en-US" sz="2400" b="1" dirty="0"/>
              <a:t> </a:t>
            </a:r>
            <a:endParaRPr lang="tr-TR" sz="2400" b="1" dirty="0"/>
          </a:p>
          <a:p>
            <a:pPr algn="just"/>
            <a:endParaRPr lang="tr-TR" sz="2400" b="1" dirty="0" smtClean="0"/>
          </a:p>
          <a:p>
            <a:pPr algn="just"/>
            <a:r>
              <a:rPr lang="en-US" sz="2400" b="1" dirty="0" smtClean="0"/>
              <a:t>g </a:t>
            </a:r>
            <a:r>
              <a:rPr lang="en-US" sz="2400" b="1" dirty="0"/>
              <a:t>(67H) </a:t>
            </a:r>
            <a:r>
              <a:rPr lang="en-US" sz="2400" b="1" dirty="0" err="1"/>
              <a:t>harfini</a:t>
            </a:r>
            <a:r>
              <a:rPr lang="en-US" sz="2400" b="1" dirty="0"/>
              <a:t> ASCII </a:t>
            </a:r>
            <a:r>
              <a:rPr lang="en-US" sz="2400" b="1" dirty="0" err="1"/>
              <a:t>koduyla</a:t>
            </a:r>
            <a:r>
              <a:rPr lang="en-US" sz="2400" b="1" dirty="0"/>
              <a:t> </a:t>
            </a:r>
            <a:r>
              <a:rPr lang="en-US" sz="2400" b="1" i="1" dirty="0"/>
              <a:t>binary </a:t>
            </a:r>
            <a:r>
              <a:rPr lang="en-US" sz="2400" b="1" i="1" dirty="0" err="1"/>
              <a:t>asenkron</a:t>
            </a:r>
            <a:r>
              <a:rPr lang="en-US" sz="2400" b="1" dirty="0"/>
              <a:t> , (1 start, 1 stop </a:t>
            </a:r>
            <a:r>
              <a:rPr lang="en-US" sz="2400" b="1" dirty="0" err="1"/>
              <a:t>tek</a:t>
            </a:r>
            <a:r>
              <a:rPr lang="en-US" sz="2400" b="1" dirty="0"/>
              <a:t> </a:t>
            </a:r>
            <a:r>
              <a:rPr lang="en-US" sz="2400" b="1" dirty="0" err="1"/>
              <a:t>parite</a:t>
            </a:r>
            <a:r>
              <a:rPr lang="en-US" sz="2400" b="1" dirty="0"/>
              <a:t> ) </a:t>
            </a:r>
            <a:r>
              <a:rPr lang="en-US" sz="2400" b="1" dirty="0" err="1"/>
              <a:t>ilettiğimizde</a:t>
            </a:r>
            <a:r>
              <a:rPr lang="en-US" sz="2400" b="1" dirty="0"/>
              <a:t> </a:t>
            </a:r>
            <a:r>
              <a:rPr lang="en-US" sz="2400" b="1" dirty="0" err="1"/>
              <a:t>elektriksel</a:t>
            </a:r>
            <a:r>
              <a:rPr lang="en-US" sz="2400" b="1" dirty="0"/>
              <a:t> </a:t>
            </a:r>
            <a:r>
              <a:rPr lang="en-US" sz="2400" b="1" dirty="0" err="1"/>
              <a:t>işaret</a:t>
            </a:r>
            <a:r>
              <a:rPr lang="en-US" sz="2400" b="1" dirty="0"/>
              <a:t> </a:t>
            </a:r>
            <a:r>
              <a:rPr lang="en-US" sz="2400" b="1" dirty="0" err="1"/>
              <a:t>dalga</a:t>
            </a:r>
            <a:r>
              <a:rPr lang="en-US" sz="2400" b="1" dirty="0"/>
              <a:t> </a:t>
            </a:r>
            <a:r>
              <a:rPr lang="en-US" sz="2400" b="1" dirty="0" err="1"/>
              <a:t>şeklini</a:t>
            </a:r>
            <a:r>
              <a:rPr lang="en-US" sz="2400" b="1" dirty="0"/>
              <a:t> </a:t>
            </a:r>
            <a:r>
              <a:rPr lang="en-US" sz="2400" b="1" dirty="0" err="1"/>
              <a:t>çiziniz</a:t>
            </a:r>
            <a:r>
              <a:rPr lang="en-US" sz="2400" b="1" dirty="0"/>
              <a:t>.</a:t>
            </a:r>
            <a:endParaRPr lang="tr-TR" sz="24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624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3265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Çözüm</a:t>
            </a: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 ( 1100111 ) ( g </a:t>
            </a:r>
            <a:r>
              <a:rPr kumimoji="0" lang="en-US" alt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nin</a:t>
            </a:r>
            <a:r>
              <a:rPr kumimoji="0" lang="en-US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tek</a:t>
            </a:r>
            <a:r>
              <a:rPr kumimoji="0" lang="en-US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paritesi</a:t>
            </a:r>
            <a:r>
              <a:rPr kumimoji="0" lang="en-US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0 </a:t>
            </a:r>
            <a:r>
              <a:rPr kumimoji="0" lang="en-US" alt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alt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ı</a:t>
            </a:r>
            <a:r>
              <a:rPr kumimoji="0" lang="en-US" alt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  <a:endParaRPr kumimoji="0" lang="tr-TR" alt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grpSp>
        <p:nvGrpSpPr>
          <p:cNvPr id="7" name="Group 6"/>
          <p:cNvGrpSpPr/>
          <p:nvPr/>
        </p:nvGrpSpPr>
        <p:grpSpPr>
          <a:xfrm>
            <a:off x="953763" y="1658605"/>
            <a:ext cx="7213413" cy="3828822"/>
            <a:chOff x="953763" y="1658605"/>
            <a:chExt cx="7213413" cy="3828822"/>
          </a:xfrm>
        </p:grpSpPr>
        <p:pic>
          <p:nvPicPr>
            <p:cNvPr id="1025" name="Picture 3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8260" y="1658605"/>
              <a:ext cx="693799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763" y="3111163"/>
              <a:ext cx="7213413" cy="237626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8537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İl</a:t>
            </a:r>
            <a:r>
              <a:rPr lang="en-US" sz="2400" b="1" dirty="0" err="1" smtClean="0"/>
              <a:t>etişim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kanalları</a:t>
            </a:r>
            <a:r>
              <a:rPr lang="tr-TR" sz="2400" b="1" dirty="0" smtClean="0"/>
              <a:t> kullanımlarına göre </a:t>
            </a:r>
            <a:r>
              <a:rPr lang="en-US" sz="2400" b="1" dirty="0" smtClean="0"/>
              <a:t> </a:t>
            </a:r>
            <a:r>
              <a:rPr lang="en-US" sz="2400" b="1" i="1" dirty="0"/>
              <a:t>simplex, half duplex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i="1" dirty="0"/>
              <a:t>full duplex </a:t>
            </a:r>
            <a:r>
              <a:rPr lang="en-US" sz="2400" b="1" dirty="0" err="1"/>
              <a:t>olmak</a:t>
            </a:r>
            <a:r>
              <a:rPr lang="en-US" sz="2400" b="1" dirty="0"/>
              <a:t> </a:t>
            </a:r>
            <a:r>
              <a:rPr lang="en-US" sz="2400" b="1" dirty="0" err="1"/>
              <a:t>üzere</a:t>
            </a:r>
            <a:r>
              <a:rPr lang="en-US" sz="2400" b="1" dirty="0"/>
              <a:t> </a:t>
            </a:r>
            <a:r>
              <a:rPr lang="en-US" sz="2400" b="1" dirty="0" err="1"/>
              <a:t>üçe</a:t>
            </a:r>
            <a:r>
              <a:rPr lang="en-US" sz="2400" b="1" dirty="0"/>
              <a:t> </a:t>
            </a:r>
            <a:r>
              <a:rPr lang="en-US" sz="2400" b="1" dirty="0" err="1"/>
              <a:t>ayrılır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 smtClean="0"/>
          </a:p>
          <a:p>
            <a:pPr algn="just"/>
            <a:r>
              <a:rPr lang="en-US" sz="2400" b="1" dirty="0" smtClean="0"/>
              <a:t>Seri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iletişimi</a:t>
            </a:r>
            <a:r>
              <a:rPr lang="en-US" sz="2400" b="1" dirty="0"/>
              <a:t> </a:t>
            </a:r>
            <a:r>
              <a:rPr lang="en-US" sz="2400" b="1" dirty="0" err="1"/>
              <a:t>tek</a:t>
            </a:r>
            <a:r>
              <a:rPr lang="en-US" sz="2400" b="1" dirty="0"/>
              <a:t> </a:t>
            </a:r>
            <a:r>
              <a:rPr lang="en-US" sz="2400" b="1" dirty="0" err="1"/>
              <a:t>yönlü</a:t>
            </a:r>
            <a:r>
              <a:rPr lang="en-US" sz="2400" b="1" dirty="0"/>
              <a:t> </a:t>
            </a:r>
            <a:r>
              <a:rPr lang="en-US" sz="2400" b="1" dirty="0" err="1"/>
              <a:t>oluyorsa</a:t>
            </a:r>
            <a:r>
              <a:rPr lang="en-US" sz="2400" b="1" dirty="0"/>
              <a:t>, </a:t>
            </a:r>
            <a:r>
              <a:rPr lang="en-US" sz="2400" b="1" dirty="0" err="1"/>
              <a:t>PC’den</a:t>
            </a:r>
            <a:r>
              <a:rPr lang="en-US" sz="2400" b="1" dirty="0"/>
              <a:t> </a:t>
            </a:r>
            <a:r>
              <a:rPr lang="en-US" sz="2400" b="1" dirty="0" err="1"/>
              <a:t>yazıcıya</a:t>
            </a:r>
            <a:r>
              <a:rPr lang="en-US" sz="2400" b="1" dirty="0"/>
              <a:t> </a:t>
            </a:r>
            <a:r>
              <a:rPr lang="en-US" sz="2400" b="1" dirty="0" err="1"/>
              <a:t>olduğu</a:t>
            </a:r>
            <a:r>
              <a:rPr lang="en-US" sz="2400" b="1" dirty="0"/>
              <a:t> </a:t>
            </a:r>
            <a:r>
              <a:rPr lang="en-US" sz="2400" b="1" dirty="0" err="1"/>
              <a:t>gibi</a:t>
            </a:r>
            <a:r>
              <a:rPr lang="en-US" sz="2400" b="1" dirty="0"/>
              <a:t>, </a:t>
            </a:r>
            <a:r>
              <a:rPr lang="en-US" sz="2400" b="1" dirty="0" err="1"/>
              <a:t>bu</a:t>
            </a:r>
            <a:r>
              <a:rPr lang="en-US" sz="2400" b="1" dirty="0"/>
              <a:t>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iletimi</a:t>
            </a:r>
            <a:r>
              <a:rPr lang="en-US" sz="2400" b="1" dirty="0"/>
              <a:t> </a:t>
            </a:r>
            <a:r>
              <a:rPr lang="en-US" sz="2400" b="1" i="1" u="sng" dirty="0"/>
              <a:t>simplex</a:t>
            </a:r>
            <a:r>
              <a:rPr lang="en-US" sz="2400" b="1" i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adlandırılır</a:t>
            </a:r>
            <a:r>
              <a:rPr lang="en-US" sz="2400" b="1" dirty="0"/>
              <a:t>. </a:t>
            </a:r>
            <a:r>
              <a:rPr lang="en-US" sz="2400" b="1" dirty="0" err="1"/>
              <a:t>Burada</a:t>
            </a:r>
            <a:r>
              <a:rPr lang="en-US" sz="2400" b="1" dirty="0"/>
              <a:t> </a:t>
            </a:r>
            <a:r>
              <a:rPr lang="en-US" sz="2400" b="1" dirty="0" err="1"/>
              <a:t>verici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alıcı</a:t>
            </a:r>
            <a:r>
              <a:rPr lang="en-US" sz="2400" b="1" dirty="0"/>
              <a:t> </a:t>
            </a:r>
            <a:r>
              <a:rPr lang="en-US" sz="2400" b="1" dirty="0" err="1"/>
              <a:t>arasında</a:t>
            </a:r>
            <a:r>
              <a:rPr lang="en-US" sz="2400" b="1" dirty="0"/>
              <a:t> </a:t>
            </a:r>
            <a:r>
              <a:rPr lang="en-US" sz="2400" b="1" dirty="0" err="1"/>
              <a:t>tek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hat </a:t>
            </a:r>
            <a:r>
              <a:rPr lang="en-US" sz="2400" b="1" dirty="0" err="1"/>
              <a:t>kullanılır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 err="1" smtClean="0"/>
              <a:t>Veri</a:t>
            </a:r>
            <a:r>
              <a:rPr lang="en-US" sz="2400" b="1" dirty="0" smtClean="0"/>
              <a:t> </a:t>
            </a:r>
            <a:r>
              <a:rPr lang="en-US" sz="2400" b="1" dirty="0" err="1"/>
              <a:t>karşılıklı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hem </a:t>
            </a:r>
            <a:r>
              <a:rPr lang="en-US" sz="2400" b="1" dirty="0" err="1"/>
              <a:t>gönderiliyor</a:t>
            </a:r>
            <a:r>
              <a:rPr lang="en-US" sz="2400" b="1" dirty="0"/>
              <a:t> hem </a:t>
            </a:r>
            <a:r>
              <a:rPr lang="en-US" sz="2400" b="1" dirty="0" err="1"/>
              <a:t>alınabiliyorsa</a:t>
            </a:r>
            <a:r>
              <a:rPr lang="en-US" sz="2400" b="1" dirty="0"/>
              <a:t> </a:t>
            </a:r>
            <a:r>
              <a:rPr lang="en-US" sz="2400" b="1" dirty="0" err="1"/>
              <a:t>bu</a:t>
            </a:r>
            <a:r>
              <a:rPr lang="en-US" sz="2400" b="1" dirty="0"/>
              <a:t> </a:t>
            </a:r>
            <a:r>
              <a:rPr lang="en-US" sz="2400" b="1" dirty="0" err="1"/>
              <a:t>yönteme</a:t>
            </a:r>
            <a:r>
              <a:rPr lang="en-US" sz="2400" b="1" dirty="0"/>
              <a:t> </a:t>
            </a:r>
            <a:r>
              <a:rPr lang="en-US" sz="2400" b="1" i="1" u="sng" dirty="0"/>
              <a:t>duplex </a:t>
            </a:r>
            <a:r>
              <a:rPr lang="en-US" sz="2400" b="1" dirty="0" err="1"/>
              <a:t>denir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r>
              <a:rPr lang="en-US" sz="2400" b="1" dirty="0"/>
              <a:t> </a:t>
            </a:r>
            <a:endParaRPr lang="tr-TR" sz="2400" b="1" dirty="0"/>
          </a:p>
          <a:p>
            <a:pPr algn="just"/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tarafın</a:t>
            </a:r>
            <a:r>
              <a:rPr lang="en-US" sz="2400" b="1" dirty="0"/>
              <a:t> </a:t>
            </a:r>
            <a:r>
              <a:rPr lang="en-US" sz="2400" b="1" dirty="0" err="1"/>
              <a:t>göndereceği</a:t>
            </a:r>
            <a:r>
              <a:rPr lang="en-US" sz="2400" b="1" dirty="0"/>
              <a:t>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bitmeden</a:t>
            </a:r>
            <a:r>
              <a:rPr lang="en-US" sz="2400" b="1" dirty="0"/>
              <a:t> </a:t>
            </a:r>
            <a:r>
              <a:rPr lang="en-US" sz="2400" b="1" dirty="0" err="1"/>
              <a:t>diğer</a:t>
            </a:r>
            <a:r>
              <a:rPr lang="en-US" sz="2400" b="1" dirty="0"/>
              <a:t> </a:t>
            </a:r>
            <a:r>
              <a:rPr lang="en-US" sz="2400" b="1" dirty="0" err="1"/>
              <a:t>tarafın</a:t>
            </a:r>
            <a:r>
              <a:rPr lang="en-US" sz="2400" b="1" dirty="0"/>
              <a:t> </a:t>
            </a:r>
            <a:r>
              <a:rPr lang="en-US" sz="2400" b="1" dirty="0" err="1"/>
              <a:t>gönderme</a:t>
            </a:r>
            <a:r>
              <a:rPr lang="en-US" sz="2400" b="1" dirty="0"/>
              <a:t> </a:t>
            </a:r>
            <a:r>
              <a:rPr lang="en-US" sz="2400" b="1" dirty="0" err="1"/>
              <a:t>yapamadığı</a:t>
            </a:r>
            <a:r>
              <a:rPr lang="en-US" sz="2400" b="1" dirty="0"/>
              <a:t>, </a:t>
            </a:r>
            <a:r>
              <a:rPr lang="en-US" sz="2400" b="1" i="1" dirty="0" err="1"/>
              <a:t>tek</a:t>
            </a:r>
            <a:r>
              <a:rPr lang="en-US" sz="2400" b="1" i="1" dirty="0"/>
              <a:t> </a:t>
            </a:r>
            <a:r>
              <a:rPr lang="en-US" sz="2400" b="1" i="1" dirty="0" err="1"/>
              <a:t>iletişim</a:t>
            </a:r>
            <a:r>
              <a:rPr lang="en-US" sz="2400" b="1" i="1" dirty="0"/>
              <a:t> </a:t>
            </a:r>
            <a:r>
              <a:rPr lang="en-US" sz="2400" b="1" i="1" dirty="0" err="1" smtClean="0"/>
              <a:t>hattını</a:t>
            </a:r>
            <a:r>
              <a:rPr lang="tr-TR" sz="2400" b="1" i="1" dirty="0" smtClean="0"/>
              <a:t>n</a:t>
            </a:r>
            <a:r>
              <a:rPr lang="en-US" sz="2400" b="1" i="1" dirty="0" smtClean="0"/>
              <a:t> </a:t>
            </a:r>
            <a:r>
              <a:rPr lang="en-US" sz="2400" b="1" dirty="0" err="1"/>
              <a:t>kullanıldığı</a:t>
            </a:r>
            <a:r>
              <a:rPr lang="en-US" sz="2400" b="1" dirty="0"/>
              <a:t> duplex </a:t>
            </a:r>
            <a:r>
              <a:rPr lang="en-US" sz="2400" b="1" dirty="0" err="1"/>
              <a:t>iletişime</a:t>
            </a:r>
            <a:r>
              <a:rPr lang="en-US" sz="2400" b="1" dirty="0"/>
              <a:t> </a:t>
            </a:r>
            <a:r>
              <a:rPr lang="en-US" sz="2400" b="1" i="1" u="sng" dirty="0"/>
              <a:t>half duplex </a:t>
            </a:r>
            <a:r>
              <a:rPr lang="en-US" sz="2400" b="1" i="1" u="sng" dirty="0" err="1"/>
              <a:t>haberleşme</a:t>
            </a:r>
            <a:r>
              <a:rPr lang="en-US" sz="2400" b="1" dirty="0"/>
              <a:t>, her </a:t>
            </a:r>
            <a:r>
              <a:rPr lang="en-US" sz="2400" b="1" dirty="0" err="1"/>
              <a:t>iki</a:t>
            </a:r>
            <a:r>
              <a:rPr lang="en-US" sz="2400" b="1" dirty="0"/>
              <a:t> </a:t>
            </a:r>
            <a:r>
              <a:rPr lang="en-US" sz="2400" b="1" dirty="0" err="1"/>
              <a:t>tarafında</a:t>
            </a:r>
            <a:r>
              <a:rPr lang="en-US" sz="2400" b="1" dirty="0"/>
              <a:t> </a:t>
            </a:r>
            <a:r>
              <a:rPr lang="en-US" sz="2400" b="1" dirty="0" err="1"/>
              <a:t>aynı</a:t>
            </a:r>
            <a:r>
              <a:rPr lang="en-US" sz="2400" b="1" dirty="0"/>
              <a:t> </a:t>
            </a:r>
            <a:r>
              <a:rPr lang="en-US" sz="2400" b="1" dirty="0" err="1"/>
              <a:t>anda</a:t>
            </a:r>
            <a:r>
              <a:rPr lang="en-US" sz="2400" b="1" dirty="0"/>
              <a:t> </a:t>
            </a:r>
            <a:r>
              <a:rPr lang="tr-TR" sz="2400" b="1" dirty="0" smtClean="0"/>
              <a:t>veri</a:t>
            </a:r>
            <a:r>
              <a:rPr lang="en-US" sz="2400" b="1" dirty="0" smtClean="0"/>
              <a:t> </a:t>
            </a:r>
            <a:r>
              <a:rPr lang="en-US" sz="2400" b="1" dirty="0" err="1"/>
              <a:t>gönderip</a:t>
            </a:r>
            <a:r>
              <a:rPr lang="en-US" sz="2400" b="1" dirty="0"/>
              <a:t> </a:t>
            </a:r>
            <a:r>
              <a:rPr lang="en-US" sz="2400" b="1" dirty="0" err="1"/>
              <a:t>alabildiği</a:t>
            </a:r>
            <a:r>
              <a:rPr lang="en-US" sz="2400" b="1" dirty="0"/>
              <a:t> </a:t>
            </a:r>
            <a:r>
              <a:rPr lang="en-US" sz="2400" b="1" i="1" dirty="0" err="1"/>
              <a:t>iki</a:t>
            </a:r>
            <a:r>
              <a:rPr lang="en-US" sz="2400" b="1" i="1" dirty="0"/>
              <a:t> </a:t>
            </a:r>
            <a:r>
              <a:rPr lang="en-US" sz="2400" b="1" i="1" dirty="0" err="1"/>
              <a:t>ayrı</a:t>
            </a:r>
            <a:r>
              <a:rPr lang="en-US" sz="2400" b="1" i="1" dirty="0"/>
              <a:t> </a:t>
            </a:r>
            <a:r>
              <a:rPr lang="en-US" sz="2400" b="1" i="1" dirty="0" err="1"/>
              <a:t>iletişim</a:t>
            </a:r>
            <a:r>
              <a:rPr lang="en-US" sz="2400" b="1" i="1" dirty="0"/>
              <a:t> </a:t>
            </a:r>
            <a:r>
              <a:rPr lang="en-US" sz="2400" b="1" dirty="0" err="1"/>
              <a:t>hattını</a:t>
            </a:r>
            <a:r>
              <a:rPr lang="en-US" sz="2400" b="1" dirty="0"/>
              <a:t> </a:t>
            </a:r>
            <a:r>
              <a:rPr lang="en-US" sz="2400" b="1" dirty="0" err="1"/>
              <a:t>kullanıldığı</a:t>
            </a:r>
            <a:r>
              <a:rPr lang="en-US" sz="2400" b="1" dirty="0"/>
              <a:t> duplex </a:t>
            </a:r>
            <a:r>
              <a:rPr lang="en-US" sz="2400" b="1" dirty="0" err="1"/>
              <a:t>haberleşmeye</a:t>
            </a:r>
            <a:r>
              <a:rPr lang="en-US" sz="2400" b="1" dirty="0"/>
              <a:t> de </a:t>
            </a:r>
            <a:r>
              <a:rPr lang="en-US" sz="2400" b="1" i="1" u="sng" dirty="0"/>
              <a:t>full duplex</a:t>
            </a:r>
            <a:r>
              <a:rPr lang="en-US" sz="2400" b="1" u="sng" dirty="0"/>
              <a:t> </a:t>
            </a:r>
            <a:r>
              <a:rPr lang="en-US" sz="2400" b="1" i="1" u="sng" dirty="0" err="1"/>
              <a:t>haberleşme</a:t>
            </a:r>
            <a:r>
              <a:rPr lang="en-US" sz="2400" b="1" i="1" u="sng" dirty="0"/>
              <a:t> </a:t>
            </a:r>
            <a:r>
              <a:rPr lang="en-US" sz="2400" b="1" dirty="0" err="1"/>
              <a:t>denir</a:t>
            </a:r>
            <a:r>
              <a:rPr lang="en-US" sz="2400" b="1" dirty="0"/>
              <a:t>.</a:t>
            </a:r>
            <a:endParaRPr lang="tr-TR" sz="24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75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909" y="260647"/>
            <a:ext cx="87129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2.5. </a:t>
            </a:r>
            <a:r>
              <a:rPr lang="en-US" sz="2400" b="1" dirty="0" err="1"/>
              <a:t>Darbe</a:t>
            </a:r>
            <a:r>
              <a:rPr lang="en-US" sz="2400" b="1" dirty="0"/>
              <a:t> </a:t>
            </a:r>
            <a:r>
              <a:rPr lang="en-US" sz="2400" b="1" dirty="0" err="1"/>
              <a:t>Kod</a:t>
            </a:r>
            <a:r>
              <a:rPr lang="en-US" sz="2400" b="1" dirty="0"/>
              <a:t> </a:t>
            </a:r>
            <a:r>
              <a:rPr lang="en-US" sz="2400" b="1" dirty="0" err="1"/>
              <a:t>Modülasyonu</a:t>
            </a:r>
            <a:r>
              <a:rPr lang="en-US" sz="2400" b="1" dirty="0"/>
              <a:t> (PCM: pulse Code Modulation)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Kodlama</a:t>
            </a:r>
            <a:r>
              <a:rPr lang="en-US" sz="2400" b="1" dirty="0"/>
              <a:t> </a:t>
            </a:r>
            <a:r>
              <a:rPr lang="en-US" sz="2400" b="1" dirty="0" err="1" smtClean="0"/>
              <a:t>Teknikleri</a:t>
            </a:r>
            <a:endParaRPr lang="tr-TR" sz="2400" b="1" dirty="0" smtClean="0"/>
          </a:p>
          <a:p>
            <a:endParaRPr lang="tr-TR" dirty="0"/>
          </a:p>
          <a:p>
            <a:pPr algn="just"/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sinyalinin</a:t>
            </a:r>
            <a:r>
              <a:rPr lang="en-US" sz="2400" b="1" dirty="0"/>
              <a:t> </a:t>
            </a:r>
            <a:r>
              <a:rPr lang="en-US" sz="2400" b="1" dirty="0" err="1"/>
              <a:t>frekansından</a:t>
            </a:r>
            <a:r>
              <a:rPr lang="en-US" sz="2400" b="1" dirty="0"/>
              <a:t> en </a:t>
            </a:r>
            <a:r>
              <a:rPr lang="en-US" sz="2400" b="1" dirty="0" err="1"/>
              <a:t>az</a:t>
            </a:r>
            <a:r>
              <a:rPr lang="en-US" sz="2400" b="1" dirty="0"/>
              <a:t> </a:t>
            </a:r>
            <a:r>
              <a:rPr lang="en-US" sz="2400" b="1" dirty="0" err="1"/>
              <a:t>iki</a:t>
            </a:r>
            <a:r>
              <a:rPr lang="en-US" sz="2400" b="1" dirty="0"/>
              <a:t> </a:t>
            </a:r>
            <a:r>
              <a:rPr lang="en-US" sz="2400" b="1" dirty="0" err="1"/>
              <a:t>katı</a:t>
            </a:r>
            <a:r>
              <a:rPr lang="en-US" sz="2400" b="1" dirty="0"/>
              <a:t> </a:t>
            </a:r>
            <a:r>
              <a:rPr lang="en-US" sz="2400" b="1" dirty="0" err="1"/>
              <a:t>frekansta</a:t>
            </a:r>
            <a:r>
              <a:rPr lang="en-US" sz="2400" b="1" dirty="0"/>
              <a:t> </a:t>
            </a:r>
            <a:r>
              <a:rPr lang="en-US" sz="2400" b="1" dirty="0" err="1"/>
              <a:t>belirli</a:t>
            </a:r>
            <a:r>
              <a:rPr lang="en-US" sz="2400" b="1" dirty="0"/>
              <a:t> </a:t>
            </a:r>
            <a:r>
              <a:rPr lang="en-US" sz="2400" b="1" dirty="0" err="1"/>
              <a:t>aralıklarla</a:t>
            </a:r>
            <a:r>
              <a:rPr lang="en-US" sz="2400" b="1" dirty="0"/>
              <a:t> </a:t>
            </a:r>
            <a:r>
              <a:rPr lang="en-US" sz="2400" b="1" dirty="0" err="1"/>
              <a:t>örnekler</a:t>
            </a:r>
            <a:r>
              <a:rPr lang="en-US" sz="2400" b="1" dirty="0"/>
              <a:t> </a:t>
            </a:r>
            <a:r>
              <a:rPr lang="en-US" sz="2400" b="1" dirty="0" err="1"/>
              <a:t>alınarak</a:t>
            </a:r>
            <a:r>
              <a:rPr lang="en-US" sz="2400" b="1" dirty="0"/>
              <a:t> </a:t>
            </a:r>
            <a:r>
              <a:rPr lang="en-US" sz="2400" b="1" dirty="0" err="1"/>
              <a:t>yine</a:t>
            </a:r>
            <a:r>
              <a:rPr lang="en-US" sz="2400" b="1" dirty="0"/>
              <a:t> </a:t>
            </a:r>
            <a:r>
              <a:rPr lang="en-US" sz="2400" b="1" dirty="0" err="1"/>
              <a:t>belirli</a:t>
            </a:r>
            <a:r>
              <a:rPr lang="en-US" sz="2400" b="1" dirty="0"/>
              <a:t> </a:t>
            </a:r>
            <a:r>
              <a:rPr lang="en-US" sz="2400" b="1" dirty="0" err="1"/>
              <a:t>basamaklar</a:t>
            </a:r>
            <a:r>
              <a:rPr lang="en-US" sz="2400" b="1" dirty="0"/>
              <a:t> </a:t>
            </a:r>
            <a:r>
              <a:rPr lang="en-US" sz="2400" b="1" dirty="0" err="1"/>
              <a:t>arasına</a:t>
            </a:r>
            <a:r>
              <a:rPr lang="en-US" sz="2400" b="1" dirty="0"/>
              <a:t> </a:t>
            </a:r>
            <a:r>
              <a:rPr lang="en-US" sz="2400" b="1" dirty="0" err="1"/>
              <a:t>yerleştirildikten</a:t>
            </a:r>
            <a:r>
              <a:rPr lang="en-US" sz="2400" b="1" dirty="0"/>
              <a:t> </a:t>
            </a:r>
            <a:r>
              <a:rPr lang="en-US" sz="2400" b="1" dirty="0" err="1"/>
              <a:t>sonra</a:t>
            </a:r>
            <a:r>
              <a:rPr lang="en-US" sz="2400" b="1" dirty="0"/>
              <a:t> </a:t>
            </a:r>
            <a:r>
              <a:rPr lang="en-US" sz="2400" b="1" dirty="0" err="1"/>
              <a:t>ikili</a:t>
            </a:r>
            <a:r>
              <a:rPr lang="en-US" sz="2400" b="1" dirty="0"/>
              <a:t> </a:t>
            </a:r>
            <a:r>
              <a:rPr lang="en-US" sz="2400" b="1" dirty="0" err="1"/>
              <a:t>sayı</a:t>
            </a:r>
            <a:r>
              <a:rPr lang="en-US" sz="2400" b="1" dirty="0"/>
              <a:t> </a:t>
            </a:r>
            <a:r>
              <a:rPr lang="en-US" sz="2400" b="1" dirty="0" err="1"/>
              <a:t>sistemi</a:t>
            </a:r>
            <a:r>
              <a:rPr lang="en-US" sz="2400" b="1" dirty="0"/>
              <a:t> </a:t>
            </a:r>
            <a:r>
              <a:rPr lang="en-US" sz="2400" b="1" dirty="0" err="1"/>
              <a:t>ile</a:t>
            </a:r>
            <a:r>
              <a:rPr lang="en-US" sz="2400" b="1" dirty="0"/>
              <a:t> </a:t>
            </a:r>
            <a:r>
              <a:rPr lang="en-US" sz="2400" b="1" dirty="0" err="1"/>
              <a:t>kodlama</a:t>
            </a:r>
            <a:r>
              <a:rPr lang="en-US" sz="2400" b="1" dirty="0"/>
              <a:t> </a:t>
            </a:r>
            <a:r>
              <a:rPr lang="en-US" sz="2400" b="1" dirty="0" err="1"/>
              <a:t>işlemine</a:t>
            </a:r>
            <a:r>
              <a:rPr lang="en-US" sz="2400" b="1" dirty="0"/>
              <a:t> </a:t>
            </a:r>
            <a:r>
              <a:rPr lang="en-US" sz="2400" b="1" dirty="0" err="1"/>
              <a:t>darbe</a:t>
            </a:r>
            <a:r>
              <a:rPr lang="en-US" sz="2400" b="1" dirty="0"/>
              <a:t> </a:t>
            </a:r>
            <a:r>
              <a:rPr lang="en-US" sz="2400" b="1" dirty="0" err="1"/>
              <a:t>kod</a:t>
            </a:r>
            <a:r>
              <a:rPr lang="en-US" sz="2400" b="1" dirty="0"/>
              <a:t> </a:t>
            </a:r>
            <a:r>
              <a:rPr lang="en-US" sz="2400" b="1" dirty="0" err="1"/>
              <a:t>modülasyonu</a:t>
            </a:r>
            <a:r>
              <a:rPr lang="en-US" sz="2400" b="1" dirty="0"/>
              <a:t> (PCM – Pulse Code Modulation) </a:t>
            </a:r>
            <a:r>
              <a:rPr lang="en-US" sz="2400" b="1" dirty="0" err="1"/>
              <a:t>denlir</a:t>
            </a:r>
            <a:r>
              <a:rPr lang="en-US" sz="2400" b="1" dirty="0"/>
              <a:t>.  PCM </a:t>
            </a:r>
            <a:r>
              <a:rPr lang="en-US" sz="2400" b="1" dirty="0" err="1"/>
              <a:t>üç</a:t>
            </a:r>
            <a:r>
              <a:rPr lang="en-US" sz="2400" b="1" dirty="0"/>
              <a:t> </a:t>
            </a:r>
            <a:r>
              <a:rPr lang="en-US" sz="2400" b="1" dirty="0" err="1"/>
              <a:t>safhada</a:t>
            </a:r>
            <a:r>
              <a:rPr lang="en-US" sz="2400" b="1" dirty="0"/>
              <a:t> </a:t>
            </a:r>
            <a:r>
              <a:rPr lang="en-US" sz="2400" b="1" dirty="0" err="1"/>
              <a:t>meydana</a:t>
            </a:r>
            <a:r>
              <a:rPr lang="en-US" sz="2400" b="1" dirty="0"/>
              <a:t> </a:t>
            </a:r>
            <a:r>
              <a:rPr lang="en-US" sz="2400" b="1" dirty="0" err="1"/>
              <a:t>gelir</a:t>
            </a:r>
            <a:r>
              <a:rPr lang="en-US" sz="2400" b="1" dirty="0" smtClean="0"/>
              <a:t>.</a:t>
            </a:r>
            <a:endParaRPr lang="tr-TR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675055" y="3429000"/>
            <a:ext cx="5894675" cy="1730367"/>
            <a:chOff x="0" y="-18207"/>
            <a:chExt cx="5213274" cy="727502"/>
          </a:xfrm>
        </p:grpSpPr>
        <p:sp>
          <p:nvSpPr>
            <p:cNvPr id="4" name="Text Box 20"/>
            <p:cNvSpPr txBox="1"/>
            <p:nvPr/>
          </p:nvSpPr>
          <p:spPr>
            <a:xfrm>
              <a:off x="436728" y="0"/>
              <a:ext cx="1132205" cy="70929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tr-TR" sz="1600" b="1" dirty="0" smtClean="0">
                <a:effectLst/>
                <a:latin typeface="Times New Roman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 dirty="0" err="1" smtClean="0">
                  <a:effectLst/>
                  <a:latin typeface="Times New Roman"/>
                  <a:ea typeface="Calibri"/>
                  <a:cs typeface="Times New Roman"/>
                </a:rPr>
                <a:t>Örnekleme</a:t>
              </a:r>
              <a:endParaRPr lang="tr-TR" sz="16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" name="Text Box 30"/>
            <p:cNvSpPr txBox="1"/>
            <p:nvPr/>
          </p:nvSpPr>
          <p:spPr>
            <a:xfrm>
              <a:off x="1938947" y="-18207"/>
              <a:ext cx="1132205" cy="70929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tr-TR" sz="1600" b="1" dirty="0" smtClean="0">
                <a:effectLst/>
                <a:latin typeface="Times New Roman"/>
                <a:ea typeface="BatangChe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600" b="1" dirty="0" smtClean="0">
                  <a:effectLst/>
                  <a:latin typeface="Times New Roman"/>
                  <a:ea typeface="BatangChe"/>
                  <a:cs typeface="Times New Roman"/>
                </a:rPr>
                <a:t>Kuantalama</a:t>
              </a:r>
              <a:endParaRPr lang="tr-TR" sz="16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Text Box 372"/>
            <p:cNvSpPr txBox="1"/>
            <p:nvPr/>
          </p:nvSpPr>
          <p:spPr>
            <a:xfrm>
              <a:off x="3657600" y="0"/>
              <a:ext cx="1132205" cy="70929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tr-TR" sz="2000" b="1" dirty="0" smtClean="0">
                <a:effectLst/>
                <a:latin typeface="Times New Roman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2000" b="1" dirty="0" smtClean="0">
                  <a:effectLst/>
                  <a:latin typeface="Times New Roman"/>
                  <a:ea typeface="Calibri"/>
                  <a:cs typeface="Times New Roman"/>
                </a:rPr>
                <a:t>Kodlama</a:t>
              </a:r>
              <a:endParaRPr lang="tr-TR" sz="20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1569493" y="327546"/>
              <a:ext cx="422910" cy="4508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3125337" y="354841"/>
              <a:ext cx="532130" cy="4508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0" y="272955"/>
              <a:ext cx="422910" cy="4508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790364" y="313898"/>
              <a:ext cx="422910" cy="4508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73252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9552" y="404664"/>
                <a:ext cx="8208912" cy="4963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i="1" dirty="0"/>
                  <a:t>V(t) </a:t>
                </a:r>
                <a:r>
                  <a:rPr lang="tr-TR" sz="2400" b="1" i="1" dirty="0" smtClean="0"/>
                  <a:t>giriş </a:t>
                </a:r>
                <a:r>
                  <a:rPr lang="en-US" sz="2400" b="1" dirty="0" err="1" smtClean="0"/>
                  <a:t>işaretinin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maksimum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ve</a:t>
                </a:r>
                <a:r>
                  <a:rPr lang="en-US" sz="2400" b="1" dirty="0"/>
                  <a:t> minimum </a:t>
                </a:r>
                <a:r>
                  <a:rPr lang="en-US" sz="2400" b="1" dirty="0" err="1"/>
                  <a:t>genlikleri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Vm</a:t>
                </a:r>
                <a:r>
                  <a:rPr lang="en-US" sz="2400" b="1" i="1" dirty="0" err="1"/>
                  <a:t>ax</a:t>
                </a:r>
                <a:r>
                  <a:rPr lang="en-US" sz="2400" b="1" i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</a:t>
                </a:r>
                <a:r>
                  <a:rPr lang="en-US" sz="2400" b="1" i="1" dirty="0"/>
                  <a:t>-</a:t>
                </a:r>
                <a:r>
                  <a:rPr lang="en-US" sz="2400" b="1" i="1" dirty="0" err="1" smtClean="0"/>
                  <a:t>Vm</a:t>
                </a:r>
                <a:r>
                  <a:rPr lang="tr-TR" sz="2400" b="1" i="1" dirty="0" smtClean="0"/>
                  <a:t>in</a:t>
                </a:r>
                <a:r>
                  <a:rPr lang="en-US" sz="2400" b="1" i="1" dirty="0" smtClean="0"/>
                  <a:t> </a:t>
                </a:r>
                <a:r>
                  <a:rPr lang="en-US" sz="2400" b="1" dirty="0" err="1" smtClean="0"/>
                  <a:t>arasında</a:t>
                </a:r>
                <a:r>
                  <a:rPr lang="tr-TR" sz="2400" b="1" dirty="0" smtClean="0"/>
                  <a:t> olsun.</a:t>
                </a:r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tr-TR" sz="2400" b="1" dirty="0" smtClean="0"/>
                  <a:t>PCM de n bit kodlama kullanılsın. </a:t>
                </a:r>
                <a:r>
                  <a:rPr lang="en-US" sz="2400" b="1" i="1" dirty="0" smtClean="0"/>
                  <a:t>Q </a:t>
                </a:r>
                <a:r>
                  <a:rPr lang="en-US" sz="2400" b="1" i="1" dirty="0"/>
                  <a:t>= 2</a:t>
                </a:r>
                <a:r>
                  <a:rPr lang="en-US" sz="2400" b="1" baseline="30000" dirty="0"/>
                  <a:t>n</a:t>
                </a:r>
                <a:r>
                  <a:rPr lang="en-US" sz="2400" b="1" i="1" dirty="0"/>
                  <a:t> </a:t>
                </a:r>
                <a:r>
                  <a:rPr lang="en-US" sz="2400" b="1" dirty="0" err="1"/>
                  <a:t>adet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eşit</a:t>
                </a:r>
                <a:r>
                  <a:rPr lang="en-US" sz="2400" b="1" dirty="0"/>
                  <a:t> </a:t>
                </a:r>
                <a:r>
                  <a:rPr lang="en-US" sz="2400" b="1" u="sng" dirty="0" err="1"/>
                  <a:t>kuanta</a:t>
                </a:r>
                <a:r>
                  <a:rPr lang="en-US" sz="2400" b="1" u="sng" dirty="0"/>
                  <a:t> </a:t>
                </a:r>
                <a:r>
                  <a:rPr lang="en-US" sz="2400" b="1" u="sng" dirty="0" err="1"/>
                  <a:t>seviyesine</a:t>
                </a:r>
                <a:r>
                  <a:rPr lang="en-US" sz="2400" b="1" dirty="0"/>
                  <a:t> </a:t>
                </a:r>
                <a:r>
                  <a:rPr lang="en-US" sz="2400" b="1" dirty="0" err="1" smtClean="0"/>
                  <a:t>bölün</a:t>
                </a:r>
                <a:r>
                  <a:rPr lang="tr-TR" sz="2400" b="1" dirty="0" smtClean="0"/>
                  <a:t>ür.</a:t>
                </a:r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tr-TR" sz="2400" b="1" dirty="0" smtClean="0"/>
                  <a:t>Herbir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 smtClean="0"/>
                  <a:t>aralığı</a:t>
                </a:r>
                <a:r>
                  <a:rPr lang="tr-TR" sz="2400" b="1" dirty="0" smtClean="0"/>
                  <a:t> </a:t>
                </a:r>
                <a:r>
                  <a:rPr lang="en-US" sz="2400" b="1" dirty="0" smtClean="0"/>
                  <a:t>a </a:t>
                </a:r>
                <a:r>
                  <a:rPr lang="en-US" sz="2400" b="1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/>
                        </m:ctrlPr>
                      </m:fPr>
                      <m:num>
                        <m:r>
                          <a:rPr lang="en-US" sz="2400" b="1" i="1"/>
                          <m:t>𝟐</m:t>
                        </m:r>
                        <m:sSub>
                          <m:sSubPr>
                            <m:ctrlPr>
                              <a:rPr lang="tr-TR" sz="2400" b="1" i="1"/>
                            </m:ctrlPr>
                          </m:sSubPr>
                          <m:e>
                            <m:r>
                              <a:rPr lang="en-US" sz="2400" b="1" i="1"/>
                              <m:t>𝑽</m:t>
                            </m:r>
                          </m:e>
                          <m:sub>
                            <m:r>
                              <a:rPr lang="en-US" sz="2400" b="1" i="1"/>
                              <m:t>𝒎𝒂𝒙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tr-TR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𝟐</m:t>
                            </m:r>
                          </m:e>
                          <m:sup>
                            <m:r>
                              <a:rPr lang="en-US" sz="2400" b="1" i="1"/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sz="2400" b="1" dirty="0" smtClean="0"/>
                  <a:t> değerinde olur.</a:t>
                </a:r>
                <a:endParaRPr lang="tr-TR" sz="2400" b="1" dirty="0"/>
              </a:p>
              <a:p>
                <a:pPr algn="ctr"/>
                <a:endParaRPr lang="tr-TR" sz="2400" b="1" dirty="0" smtClean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b="1" dirty="0" err="1" smtClean="0"/>
                  <a:t>Örneğin</a:t>
                </a:r>
                <a:r>
                  <a:rPr lang="en-US" sz="2400" b="1" dirty="0"/>
                  <a:t>, -8 </a:t>
                </a:r>
                <a:r>
                  <a:rPr lang="en-US" sz="2400" b="1" dirty="0" err="1"/>
                  <a:t>ve</a:t>
                </a:r>
                <a:r>
                  <a:rPr lang="en-US" sz="2400" b="1" dirty="0"/>
                  <a:t> +8 volt </a:t>
                </a:r>
                <a:r>
                  <a:rPr lang="en-US" sz="2400" b="1" dirty="0" err="1"/>
                  <a:t>arasında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değişen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i="1" dirty="0"/>
                  <a:t>V(t) </a:t>
                </a:r>
                <a:r>
                  <a:rPr lang="en-US" sz="2400" b="1" dirty="0" err="1"/>
                  <a:t>işaretini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ele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alalım</a:t>
                </a:r>
                <a:r>
                  <a:rPr lang="en-US" sz="2400" b="1" dirty="0"/>
                  <a:t>. </a:t>
                </a:r>
                <a:r>
                  <a:rPr lang="tr-TR" sz="2400" b="1" dirty="0" smtClean="0"/>
                  <a:t>3 bit PCM kullanılsın. K</a:t>
                </a:r>
                <a:r>
                  <a:rPr lang="en-US" sz="2400" b="1" dirty="0" err="1" smtClean="0"/>
                  <a:t>uanta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seviyesine</a:t>
                </a:r>
                <a:r>
                  <a:rPr lang="en-US" sz="2400" b="1" dirty="0"/>
                  <a:t> </a:t>
                </a:r>
                <a:r>
                  <a:rPr lang="tr-TR" sz="2400" b="1" dirty="0" smtClean="0"/>
                  <a:t>Q =</a:t>
                </a:r>
                <a:r>
                  <a:rPr lang="en-US" sz="2400" b="1" dirty="0" smtClean="0"/>
                  <a:t> </a:t>
                </a:r>
                <a:r>
                  <a:rPr lang="en-US" sz="2400" b="1" dirty="0"/>
                  <a:t>8 = 2</a:t>
                </a:r>
                <a:r>
                  <a:rPr lang="en-US" sz="2400" b="1" baseline="30000" dirty="0"/>
                  <a:t>3</a:t>
                </a:r>
                <a:r>
                  <a:rPr lang="en-US" sz="2400" b="1" dirty="0"/>
                  <a:t> </a:t>
                </a:r>
                <a:r>
                  <a:rPr lang="tr-TR" sz="2400" b="1" dirty="0" smtClean="0"/>
                  <a:t>olur.</a:t>
                </a:r>
                <a:r>
                  <a:rPr lang="en-US" sz="2400" b="1" dirty="0" smtClean="0"/>
                  <a:t>  </a:t>
                </a:r>
                <a:r>
                  <a:rPr lang="tr-TR" sz="2400" b="1" dirty="0" smtClean="0"/>
                  <a:t>K</a:t>
                </a:r>
                <a:r>
                  <a:rPr lang="en-US" sz="2400" b="1" dirty="0" err="1" smtClean="0"/>
                  <a:t>uantalama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aralığı</a:t>
                </a:r>
                <a:r>
                  <a:rPr lang="en-US" sz="2400" b="1" dirty="0"/>
                  <a:t> </a:t>
                </a:r>
                <a:r>
                  <a:rPr lang="en-US" sz="2400" b="1" i="1" dirty="0"/>
                  <a:t>a=(16/8)= 2 </a:t>
                </a:r>
                <a:r>
                  <a:rPr lang="tr-TR" sz="2400" b="1" i="1" dirty="0" smtClean="0"/>
                  <a:t>volt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olacaktır</a:t>
                </a:r>
                <a:r>
                  <a:rPr lang="en-US" sz="2400" b="1" dirty="0" smtClean="0"/>
                  <a:t>.</a:t>
                </a:r>
                <a:endParaRPr lang="tr-TR" sz="2400" b="1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4664"/>
                <a:ext cx="8208912" cy="4963731"/>
              </a:xfrm>
              <a:prstGeom prst="rect">
                <a:avLst/>
              </a:prstGeom>
              <a:blipFill rotWithShape="1">
                <a:blip r:embed="rId2"/>
                <a:stretch>
                  <a:fillRect l="-1189" t="-982" r="-11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93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6C1DC61D985D40B01048F163D2C600" ma:contentTypeVersion="" ma:contentTypeDescription="Create a new document." ma:contentTypeScope="" ma:versionID="6ca394f80d3a99a7a092595184e3b07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C59392-37DD-4313-A49B-53B038FFF64B}"/>
</file>

<file path=customXml/itemProps2.xml><?xml version="1.0" encoding="utf-8"?>
<ds:datastoreItem xmlns:ds="http://schemas.openxmlformats.org/officeDocument/2006/customXml" ds:itemID="{E3D47FC2-34E1-4326-AB12-AF52A0DA506A}"/>
</file>

<file path=customXml/itemProps3.xml><?xml version="1.0" encoding="utf-8"?>
<ds:datastoreItem xmlns:ds="http://schemas.openxmlformats.org/officeDocument/2006/customXml" ds:itemID="{284C3CF0-D505-474C-A44A-2C4DB39A9508}"/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759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alper</dc:creator>
  <cp:lastModifiedBy>alper</cp:lastModifiedBy>
  <cp:revision>19</cp:revision>
  <dcterms:created xsi:type="dcterms:W3CDTF">2016-01-30T09:11:41Z</dcterms:created>
  <dcterms:modified xsi:type="dcterms:W3CDTF">2016-01-30T12:46:14Z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0x0101008A6C1DC61D985D40B01048F163D2C600</vt:lpwstr>
  </property>
</Properties>
</file>