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80" r:id="rId13"/>
    <p:sldId id="271" r:id="rId14"/>
    <p:sldId id="273" r:id="rId15"/>
    <p:sldId id="268" r:id="rId16"/>
    <p:sldId id="269" r:id="rId17"/>
    <p:sldId id="281" r:id="rId18"/>
    <p:sldId id="276" r:id="rId19"/>
    <p:sldId id="277" r:id="rId20"/>
    <p:sldId id="278" r:id="rId21"/>
    <p:sldId id="279"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169477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144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3747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17.12.2021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5207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563-CB8B-4AA7-B52B-9DA58D09D050}" type="datetimeFigureOut">
              <a:rPr lang="tr-TR" smtClean="0"/>
              <a:t>17.12.2021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39782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37E2563-CB8B-4AA7-B52B-9DA58D09D050}" type="datetimeFigureOut">
              <a:rPr lang="tr-TR" smtClean="0"/>
              <a:t>17.12.2021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16025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37E2563-CB8B-4AA7-B52B-9DA58D09D050}" type="datetimeFigureOut">
              <a:rPr lang="tr-TR" smtClean="0"/>
              <a:t>17.12.2021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6037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37E2563-CB8B-4AA7-B52B-9DA58D09D050}" type="datetimeFigureOut">
              <a:rPr lang="tr-TR" smtClean="0"/>
              <a:t>17.12.2021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0045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563-CB8B-4AA7-B52B-9DA58D09D050}" type="datetimeFigureOut">
              <a:rPr lang="tr-TR" smtClean="0"/>
              <a:t>17.12.2021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9656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17.12.2021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2274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17.12.2021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98289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563-CB8B-4AA7-B52B-9DA58D09D050}" type="datetimeFigureOut">
              <a:rPr lang="tr-TR" smtClean="0"/>
              <a:t>17.12.2021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24940-1A40-4A34-BA56-0C68193F02E6}" type="slidenum">
              <a:rPr lang="tr-TR" smtClean="0"/>
              <a:t>‹#›</a:t>
            </a:fld>
            <a:endParaRPr lang="tr-TR"/>
          </a:p>
        </p:txBody>
      </p:sp>
    </p:spTree>
    <p:extLst>
      <p:ext uri="{BB962C8B-B14F-4D97-AF65-F5344CB8AC3E}">
        <p14:creationId xmlns:p14="http://schemas.microsoft.com/office/powerpoint/2010/main" val="232805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3245" y="211474"/>
            <a:ext cx="9144000" cy="1166566"/>
          </a:xfrm>
        </p:spPr>
        <p:txBody>
          <a:bodyPr/>
          <a:lstStyle/>
          <a:p>
            <a:r>
              <a:rPr lang="tr-TR" dirty="0" smtClean="0"/>
              <a:t>Transistör ve Yapısı</a:t>
            </a:r>
            <a:endParaRPr lang="tr-TR" dirty="0"/>
          </a:p>
        </p:txBody>
      </p:sp>
      <p:pic>
        <p:nvPicPr>
          <p:cNvPr id="4" name="Picture 3"/>
          <p:cNvPicPr>
            <a:picLocks noChangeAspect="1"/>
          </p:cNvPicPr>
          <p:nvPr/>
        </p:nvPicPr>
        <p:blipFill>
          <a:blip r:embed="rId2"/>
          <a:stretch>
            <a:fillRect/>
          </a:stretch>
        </p:blipFill>
        <p:spPr>
          <a:xfrm>
            <a:off x="3449996" y="1378040"/>
            <a:ext cx="5343525" cy="4772025"/>
          </a:xfrm>
          <a:prstGeom prst="rect">
            <a:avLst/>
          </a:prstGeom>
        </p:spPr>
      </p:pic>
    </p:spTree>
    <p:extLst>
      <p:ext uri="{BB962C8B-B14F-4D97-AF65-F5344CB8AC3E}">
        <p14:creationId xmlns:p14="http://schemas.microsoft.com/office/powerpoint/2010/main" val="3481183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577662" y="742682"/>
            <a:ext cx="8229600"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b="1" i="1" dirty="0" smtClean="0"/>
              <a:t>NPN ve PNP tipi transistörlerin yükselteç olarak çalıştırılması için gerekli polarma </a:t>
            </a:r>
            <a:r>
              <a:rPr lang="tr-TR" altLang="tr-TR" sz="2400" dirty="0" smtClean="0"/>
              <a:t>gerilimleri ve bu gerilimlerin polariteleri verilmiştir. </a:t>
            </a:r>
          </a:p>
          <a:p>
            <a:r>
              <a:rPr lang="tr-TR" altLang="tr-TR" sz="2400" b="1" i="1" dirty="0" smtClean="0"/>
              <a:t>NPN tipi bir transistörde; beyz-emiter </a:t>
            </a:r>
            <a:r>
              <a:rPr lang="tr-TR" altLang="tr-TR" sz="2400" dirty="0" smtClean="0"/>
              <a:t>jonksiyonu doğru yönde, beyz-kollektör jonksiyonu ise ters yönde polarmalanır. </a:t>
            </a:r>
          </a:p>
          <a:p>
            <a:r>
              <a:rPr lang="tr-TR" altLang="tr-TR" sz="2400" b="1" i="1" dirty="0" smtClean="0"/>
              <a:t>PNP </a:t>
            </a:r>
            <a:r>
              <a:rPr lang="tr-TR" altLang="tr-TR" sz="2400" b="1" i="1" dirty="0"/>
              <a:t>tipi bir transistörde; beyz-emiter </a:t>
            </a:r>
            <a:r>
              <a:rPr lang="tr-TR" altLang="tr-TR" sz="2400" dirty="0"/>
              <a:t>jonksiyonu </a:t>
            </a:r>
            <a:r>
              <a:rPr lang="tr-TR" altLang="tr-TR" sz="2400" dirty="0" smtClean="0"/>
              <a:t>ters yönde</a:t>
            </a:r>
            <a:r>
              <a:rPr lang="tr-TR" altLang="tr-TR" sz="2400" dirty="0"/>
              <a:t>, beyz-kollektör jonksiyonu ise </a:t>
            </a:r>
            <a:r>
              <a:rPr lang="tr-TR" altLang="tr-TR" sz="2400" dirty="0" smtClean="0"/>
              <a:t>doğru </a:t>
            </a:r>
            <a:r>
              <a:rPr lang="tr-TR" altLang="tr-TR" sz="2400" dirty="0"/>
              <a:t>yönde </a:t>
            </a:r>
            <a:r>
              <a:rPr lang="tr-TR" altLang="tr-TR" sz="2400" dirty="0" smtClean="0"/>
              <a:t>polarmalanır</a:t>
            </a:r>
          </a:p>
          <a:p>
            <a:r>
              <a:rPr lang="tr-TR" altLang="tr-TR" sz="2400" dirty="0" smtClean="0"/>
              <a:t>Her iki transistöründe çalışma ilkeleri aynıdır. Sadece polarma gerilimi ve akımlarının yönleri terstir.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837" y="4238357"/>
            <a:ext cx="3940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812" y="4238357"/>
            <a:ext cx="37242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13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223" y="868839"/>
            <a:ext cx="7672396" cy="4341114"/>
          </a:xfrm>
          <a:prstGeom prst="rect">
            <a:avLst/>
          </a:prstGeom>
        </p:spPr>
      </p:pic>
      <p:sp>
        <p:nvSpPr>
          <p:cNvPr id="3" name="TextBox 2"/>
          <p:cNvSpPr txBox="1"/>
          <p:nvPr/>
        </p:nvSpPr>
        <p:spPr>
          <a:xfrm>
            <a:off x="2704563" y="5460642"/>
            <a:ext cx="6014434" cy="400110"/>
          </a:xfrm>
          <a:prstGeom prst="rect">
            <a:avLst/>
          </a:prstGeom>
          <a:noFill/>
        </p:spPr>
        <p:txBody>
          <a:bodyPr wrap="square" rtlCol="0">
            <a:spAutoFit/>
          </a:bodyPr>
          <a:lstStyle/>
          <a:p>
            <a:pPr algn="ctr"/>
            <a:r>
              <a:rPr lang="tr-TR" sz="2000" b="1" dirty="0" smtClean="0"/>
              <a:t>Doğru </a:t>
            </a:r>
            <a:r>
              <a:rPr lang="tr-TR" sz="2000" b="1" dirty="0"/>
              <a:t>polarlanmış transistörlerde akım yönleri</a:t>
            </a:r>
          </a:p>
        </p:txBody>
      </p:sp>
    </p:spTree>
    <p:extLst>
      <p:ext uri="{BB962C8B-B14F-4D97-AF65-F5344CB8AC3E}">
        <p14:creationId xmlns:p14="http://schemas.microsoft.com/office/powerpoint/2010/main" val="32085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579863"/>
            <a:ext cx="10437541" cy="3139321"/>
          </a:xfrm>
          <a:prstGeom prst="rect">
            <a:avLst/>
          </a:prstGeom>
          <a:noFill/>
        </p:spPr>
        <p:txBody>
          <a:bodyPr wrap="square" rtlCol="0">
            <a:spAutoFit/>
          </a:bodyPr>
          <a:lstStyle/>
          <a:p>
            <a:r>
              <a:rPr lang="tr-TR" dirty="0" smtClean="0"/>
              <a:t>Bir transistör imal edilirken aşağıdaki noktalara dikkat edilir:</a:t>
            </a:r>
          </a:p>
          <a:p>
            <a:endParaRPr lang="tr-TR" dirty="0" smtClean="0"/>
          </a:p>
          <a:p>
            <a:pPr marL="285750" indent="-285750">
              <a:buFont typeface="Arial" panose="020B0604020202020204" pitchFamily="34" charset="0"/>
              <a:buChar char="•"/>
            </a:pPr>
            <a:r>
              <a:rPr lang="tr-TR" dirty="0" smtClean="0"/>
              <a:t>Her zaman için Emiter, Kollektöre göre daha çok katkılanır. Bundan dolayı Emiter akımı, kollektöre göre en büyük akımdır. Neden Emiter akımı en büyük akımdır?</a:t>
            </a:r>
          </a:p>
          <a:p>
            <a:r>
              <a:rPr lang="tr-TR" dirty="0" smtClean="0"/>
              <a:t> </a:t>
            </a:r>
            <a:endParaRPr lang="tr-TR" dirty="0"/>
          </a:p>
          <a:p>
            <a:pPr marL="285750" indent="-285750">
              <a:buFont typeface="Arial" panose="020B0604020202020204" pitchFamily="34" charset="0"/>
              <a:buChar char="•"/>
            </a:pPr>
            <a:r>
              <a:rPr lang="tr-TR" dirty="0" smtClean="0"/>
              <a:t>En küçük kesit alanına sahip bölge Baz bölgesidir. Bu bölgede taşıyıcı hareketleri az olacağından en küçük akım Baz akımıdır. </a:t>
            </a:r>
            <a:r>
              <a:rPr lang="tr-TR" smtClean="0"/>
              <a:t>Neden Baz akımı en küçük akımdır?</a:t>
            </a:r>
            <a:endParaRPr lang="tr-TR" dirty="0" smtClean="0"/>
          </a:p>
          <a:p>
            <a:endParaRPr lang="tr-TR" dirty="0"/>
          </a:p>
          <a:p>
            <a:endParaRPr lang="tr-TR" dirty="0" smtClean="0"/>
          </a:p>
          <a:p>
            <a:endParaRPr lang="tr-TR" dirty="0"/>
          </a:p>
          <a:p>
            <a:endParaRPr lang="en-US" dirty="0"/>
          </a:p>
        </p:txBody>
      </p:sp>
    </p:spTree>
    <p:extLst>
      <p:ext uri="{BB962C8B-B14F-4D97-AF65-F5344CB8AC3E}">
        <p14:creationId xmlns:p14="http://schemas.microsoft.com/office/powerpoint/2010/main" val="379793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İçerik Yer Tutucusu"/>
          <p:cNvSpPr>
            <a:spLocks noGrp="1"/>
          </p:cNvSpPr>
          <p:nvPr>
            <p:ph sz="quarter" idx="1"/>
          </p:nvPr>
        </p:nvSpPr>
        <p:spPr>
          <a:xfrm>
            <a:off x="654677" y="347730"/>
            <a:ext cx="6364309" cy="2416398"/>
          </a:xfrm>
        </p:spPr>
        <p:txBody>
          <a:bodyPr>
            <a:normAutofit fontScale="85000" lnSpcReduction="10000"/>
          </a:bodyPr>
          <a:lstStyle/>
          <a:p>
            <a:pPr algn="just" eaLnBrk="1" hangingPunct="1"/>
            <a:r>
              <a:rPr lang="tr-TR" altLang="tr-TR" i="1" dirty="0" smtClean="0"/>
              <a:t>NPN tipi bir transistörde beyz terminaline, emitere göre daha pozitif bir gerilim </a:t>
            </a:r>
            <a:r>
              <a:rPr lang="tr-TR" altLang="tr-TR" dirty="0" smtClean="0"/>
              <a:t>uygulandığında doğru polarma yapılmıştır. Bu polarma etkisiyle geçiş bölgesi daralmaktadır.</a:t>
            </a:r>
          </a:p>
          <a:p>
            <a:pPr algn="just" eaLnBrk="1" hangingPunct="1"/>
            <a:r>
              <a:rPr lang="tr-TR" altLang="tr-TR" dirty="0" smtClean="0"/>
              <a:t>Bu durumda </a:t>
            </a:r>
            <a:r>
              <a:rPr lang="tr-TR" altLang="tr-TR" i="1" dirty="0" smtClean="0"/>
              <a:t>P tipi maddedeki (beyz) çoğunluk akım taşıyıcıları, N tipi maddeye (emiter) </a:t>
            </a:r>
            <a:r>
              <a:rPr lang="tr-TR" altLang="tr-TR" dirty="0" smtClean="0"/>
              <a:t>geçmektedirler.</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937" y="347730"/>
            <a:ext cx="37147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İçerik Yer Tutucusu"/>
          <p:cNvSpPr txBox="1">
            <a:spLocks/>
          </p:cNvSpPr>
          <p:nvPr/>
        </p:nvSpPr>
        <p:spPr>
          <a:xfrm>
            <a:off x="513009" y="3303028"/>
            <a:ext cx="6505977" cy="355235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a:buFont typeface="Wingdings 3"/>
              <a:buChar char=""/>
              <a:defRPr/>
            </a:pPr>
            <a:r>
              <a:rPr lang="tr-TR" sz="8000" b="1" i="1" dirty="0" smtClean="0"/>
              <a:t>Emiter-beyz polarmasını iptal edip, beyz-kollektör arasına ters polarma uygulayalım. </a:t>
            </a:r>
          </a:p>
          <a:p>
            <a:pPr marL="274320" indent="-274320" algn="just">
              <a:buFont typeface="Wingdings 3"/>
              <a:buChar char=""/>
              <a:defRPr/>
            </a:pPr>
            <a:r>
              <a:rPr lang="tr-TR" sz="8000" b="1" i="1" dirty="0" smtClean="0"/>
              <a:t>Bu durumda çoğunluk akım taşıyıcıları sıfırlanacaktır. Çünkü geçiş bölgesinin kalınlığı artacaktır.</a:t>
            </a:r>
          </a:p>
          <a:p>
            <a:pPr marL="274320" indent="-274320" algn="just">
              <a:buFont typeface="Wingdings 3"/>
              <a:buChar char=""/>
              <a:defRPr/>
            </a:pPr>
            <a:r>
              <a:rPr lang="tr-TR" sz="8000" b="1" i="1" dirty="0" smtClean="0"/>
              <a:t>(Diyotun ters polarmadaki davranışını hatırlayın). </a:t>
            </a:r>
          </a:p>
          <a:p>
            <a:pPr marL="274320" indent="-274320" algn="just">
              <a:buFont typeface="Wingdings 3"/>
              <a:buChar char=""/>
              <a:defRPr/>
            </a:pPr>
            <a:r>
              <a:rPr lang="tr-TR" sz="8000" b="1" i="1" dirty="0" smtClean="0"/>
              <a:t>Azınlık taşıyıcıları, beyz-kollektör jonksiyonundan V</a:t>
            </a:r>
            <a:r>
              <a:rPr lang="tr-TR" sz="8000" b="1" i="1" baseline="-25000" dirty="0" smtClean="0"/>
              <a:t>CB</a:t>
            </a:r>
            <a:r>
              <a:rPr lang="tr-TR" sz="8000" b="1" i="1" dirty="0" smtClean="0"/>
              <a:t> kaynağına doğru akacaktır.</a:t>
            </a:r>
          </a:p>
          <a:p>
            <a:pPr marL="274320" indent="-274320" algn="just">
              <a:buFont typeface="Wingdings 3"/>
              <a:buChar char=""/>
              <a:defRPr/>
            </a:pPr>
            <a:r>
              <a:rPr lang="tr-TR" sz="8000" b="1" i="1" dirty="0" smtClean="0"/>
              <a:t>Özet olarak, yükselteç olarak çalıştırılacak bir transistörde; Beyz-emiter jonksiyonları doğru, beyz-kollektör jonksiyonları ise ters polarmaya tabi tutulur.</a:t>
            </a:r>
          </a:p>
          <a:p>
            <a:pPr marL="274320" indent="-274320">
              <a:buFont typeface="Wingdings 3"/>
              <a:buChar char=""/>
              <a:defRPr/>
            </a:pPr>
            <a:endParaRPr lang="tr-T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937" y="3090930"/>
            <a:ext cx="3928041" cy="27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9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İçerik Yer Tutucusu"/>
          <p:cNvSpPr>
            <a:spLocks noGrp="1"/>
          </p:cNvSpPr>
          <p:nvPr>
            <p:ph sz="quarter" idx="1"/>
          </p:nvPr>
        </p:nvSpPr>
        <p:spPr>
          <a:xfrm>
            <a:off x="1749380" y="330558"/>
            <a:ext cx="8229600" cy="2566988"/>
          </a:xfrm>
        </p:spPr>
        <p:txBody>
          <a:bodyPr>
            <a:normAutofit/>
          </a:bodyPr>
          <a:lstStyle/>
          <a:p>
            <a:pPr algn="just" eaLnBrk="1" hangingPunct="1"/>
            <a:r>
              <a:rPr lang="tr-TR" altLang="tr-TR" sz="2400" dirty="0" smtClean="0"/>
              <a:t>Transistörde oluşan çoğunluk ve azınlık akım taşıyıcıları ise şekil üzerinde gösterilmiştir.</a:t>
            </a:r>
          </a:p>
          <a:p>
            <a:pPr algn="just" eaLnBrk="1" hangingPunct="1"/>
            <a:r>
              <a:rPr lang="tr-TR" altLang="tr-TR" sz="2400" dirty="0" smtClean="0"/>
              <a:t>Transistörün hangi jonksiyonlarına doğru, hangilerime ters polarma uygulandığını şekil üzerindeki geçiş bölgelerinin kalınlığına bakarak anlaşılabilir.</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284" y="2537137"/>
            <a:ext cx="5489718" cy="33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18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914400" y="472226"/>
            <a:ext cx="9672034" cy="54649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dirty="0" smtClean="0"/>
              <a:t>Doğru yönde polarmalanan emiter-beyz jonksiyonu, çok sayıda çoğunluk taşıyıcısının </a:t>
            </a:r>
            <a:r>
              <a:rPr lang="tr-TR" altLang="tr-TR" b="1" i="1" dirty="0" smtClean="0"/>
              <a:t>P tipi </a:t>
            </a:r>
            <a:r>
              <a:rPr lang="tr-TR" altLang="tr-TR" dirty="0" smtClean="0"/>
              <a:t>malzemeye (beyze) ulaşmasını sağlar. </a:t>
            </a:r>
          </a:p>
          <a:p>
            <a:r>
              <a:rPr lang="tr-TR" altLang="tr-TR" dirty="0" smtClean="0"/>
              <a:t>Beyz bölgesinde toplanan taşıyıcılar nereye gidecektir. </a:t>
            </a:r>
            <a:r>
              <a:rPr lang="tr-TR" altLang="tr-TR" b="1" i="1" dirty="0" smtClean="0"/>
              <a:t>I</a:t>
            </a:r>
            <a:r>
              <a:rPr lang="tr-TR" altLang="tr-TR" b="1" i="1" baseline="-25000" dirty="0" smtClean="0"/>
              <a:t>B</a:t>
            </a:r>
          </a:p>
          <a:p>
            <a:r>
              <a:rPr lang="tr-TR" altLang="tr-TR" dirty="0" smtClean="0"/>
              <a:t>akımına katkıda mı bulunacaklardır yoksa </a:t>
            </a:r>
            <a:r>
              <a:rPr lang="tr-TR" altLang="tr-TR" b="1" i="1" dirty="0" smtClean="0"/>
              <a:t>N tipi malzemeye mi geçeceklerdir. </a:t>
            </a:r>
          </a:p>
          <a:p>
            <a:r>
              <a:rPr lang="tr-TR" altLang="tr-TR" b="1" i="1" dirty="0" smtClean="0"/>
              <a:t>Beyz bölgesinin </a:t>
            </a:r>
            <a:r>
              <a:rPr lang="tr-TR" altLang="tr-TR" dirty="0" smtClean="0"/>
              <a:t>(</a:t>
            </a:r>
            <a:r>
              <a:rPr lang="tr-TR" altLang="tr-TR" b="1" i="1" dirty="0" smtClean="0"/>
              <a:t>P tipi malzeme) iletkenliği düşüktür ve çok incedir. Bu nedenle; az sayıda taşıyıcı yüksek </a:t>
            </a:r>
            <a:r>
              <a:rPr lang="tr-TR" altLang="tr-TR" dirty="0" smtClean="0"/>
              <a:t>dirence sahip bu yolu izleyerek beyz ucuna ulaşacaktır. </a:t>
            </a:r>
          </a:p>
          <a:p>
            <a:r>
              <a:rPr lang="tr-TR" altLang="tr-TR" dirty="0" smtClean="0"/>
              <a:t>Dolayısıyla beyz akımı, emiter ve kollektör akımlarına kıyasla çok küçüktür.</a:t>
            </a:r>
          </a:p>
        </p:txBody>
      </p:sp>
    </p:spTree>
    <p:extLst>
      <p:ext uri="{BB962C8B-B14F-4D97-AF65-F5344CB8AC3E}">
        <p14:creationId xmlns:p14="http://schemas.microsoft.com/office/powerpoint/2010/main" val="47443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746975" y="871471"/>
            <a:ext cx="9543245" cy="501417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Font typeface="Wingdings 3"/>
              <a:buChar char=""/>
              <a:defRPr/>
            </a:pPr>
            <a:r>
              <a:rPr lang="tr-TR" dirty="0" smtClean="0"/>
              <a:t>Çoğunluk taşıyıcılarının çok büyük bir bölümü, ters polarmalı kolektör-beyz jonksiyonu üzerinden difüzyon yoluyla kollektör ucuna bağlı </a:t>
            </a:r>
            <a:r>
              <a:rPr lang="tr-TR" b="1" i="1" dirty="0" smtClean="0"/>
              <a:t>N-tipi malzemeye </a:t>
            </a:r>
            <a:r>
              <a:rPr lang="tr-TR" dirty="0" smtClean="0"/>
              <a:t>geçecektir. </a:t>
            </a:r>
          </a:p>
          <a:p>
            <a:pPr marL="274320" indent="-274320">
              <a:buFont typeface="Wingdings 3"/>
              <a:buChar char=""/>
              <a:defRPr/>
            </a:pPr>
            <a:r>
              <a:rPr lang="tr-TR" dirty="0" smtClean="0"/>
              <a:t>Çoğunluk taşıyıcılarının ters polarmalı jonksiyon üzerinden kolaylıkla geçmelerinin nedeni, </a:t>
            </a:r>
            <a:r>
              <a:rPr lang="tr-TR" b="1" i="1" dirty="0" smtClean="0"/>
              <a:t>N-tipi maddede (emiterde) bulunan oyuklardır. </a:t>
            </a:r>
          </a:p>
          <a:p>
            <a:pPr marL="274320" indent="-274320">
              <a:buFont typeface="Wingdings 3"/>
              <a:buChar char=""/>
              <a:defRPr/>
            </a:pPr>
            <a:r>
              <a:rPr lang="tr-TR" b="1" i="1" dirty="0" smtClean="0"/>
              <a:t>Bu durumda akım miktarı artacaktır.</a:t>
            </a:r>
          </a:p>
          <a:p>
            <a:pPr marL="274320" indent="-274320">
              <a:buFont typeface="Wingdings 3"/>
              <a:buChar char=""/>
              <a:defRPr/>
            </a:pPr>
            <a:r>
              <a:rPr lang="tr-TR" dirty="0" smtClean="0"/>
              <a:t>Sonuç kısaca özetlenecek olursa; emiterden enjekte edilen elektronların küçük bir miktarı ile beyz akımı oluşmaktadır. </a:t>
            </a:r>
          </a:p>
          <a:p>
            <a:pPr marL="274320" indent="-274320">
              <a:buFont typeface="Wingdings 3"/>
              <a:buChar char=""/>
              <a:defRPr/>
            </a:pPr>
            <a:r>
              <a:rPr lang="tr-TR" dirty="0" smtClean="0"/>
              <a:t>Elektronların geri kalan büyük bir kısmı ile kollektör akımı oluşmaktadır. </a:t>
            </a:r>
          </a:p>
          <a:p>
            <a:pPr marL="274320" indent="-274320">
              <a:buFont typeface="Wingdings 3"/>
              <a:buChar char=""/>
              <a:defRPr/>
            </a:pPr>
            <a:r>
              <a:rPr lang="tr-TR" dirty="0" smtClean="0"/>
              <a:t>Buradan hareketle; emiterden enjekte edilen elektronların miktarı, beyz ve kollektöre doğru akan elektronların toplamı kadar olduğu söylenebilir. </a:t>
            </a:r>
          </a:p>
          <a:p>
            <a:pPr marL="274320" indent="-274320">
              <a:buFont typeface="Wingdings 3"/>
              <a:buChar char=""/>
              <a:defRPr/>
            </a:pPr>
            <a:r>
              <a:rPr lang="tr-TR" dirty="0" smtClean="0"/>
              <a:t>Transistör akımları arasındaki ilişki aşağıdaki gibi tanımlanabilir.</a:t>
            </a:r>
            <a:endParaRPr lang="tr-TR" dirty="0"/>
          </a:p>
        </p:txBody>
      </p:sp>
      <p:sp>
        <p:nvSpPr>
          <p:cNvPr id="3" name="3 Dikdörtgen"/>
          <p:cNvSpPr>
            <a:spLocks noChangeArrowheads="1"/>
          </p:cNvSpPr>
          <p:nvPr/>
        </p:nvSpPr>
        <p:spPr bwMode="auto">
          <a:xfrm>
            <a:off x="4840734" y="5950039"/>
            <a:ext cx="135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i="1" dirty="0">
                <a:latin typeface="Gill Sans MT" panose="020B0502020104020203" pitchFamily="34" charset="0"/>
              </a:rPr>
              <a:t>IE = IC + IB</a:t>
            </a:r>
            <a:endParaRPr lang="tr-TR" altLang="tr-TR" dirty="0">
              <a:latin typeface="Gill Sans MT" panose="020B0502020104020203" pitchFamily="34" charset="0"/>
            </a:endParaRPr>
          </a:p>
        </p:txBody>
      </p:sp>
    </p:spTree>
    <p:extLst>
      <p:ext uri="{BB962C8B-B14F-4D97-AF65-F5344CB8AC3E}">
        <p14:creationId xmlns:p14="http://schemas.microsoft.com/office/powerpoint/2010/main" val="125240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3268" y="1014761"/>
            <a:ext cx="8274205" cy="6555641"/>
          </a:xfrm>
          <a:prstGeom prst="rect">
            <a:avLst/>
          </a:prstGeom>
          <a:noFill/>
        </p:spPr>
        <p:txBody>
          <a:bodyPr wrap="square" rtlCol="0">
            <a:spAutoFit/>
          </a:bodyPr>
          <a:lstStyle/>
          <a:p>
            <a:r>
              <a:rPr lang="tr-TR" sz="2400" dirty="0" smtClean="0"/>
              <a:t>Transistörün girişi her zaman B-E terminalidir. Bir transistörün B-E terminali diyot özelliği gösterir. Baz akımı akması için Vbe= 0.7 V veya 0.3 V olmalıdır.</a:t>
            </a:r>
          </a:p>
          <a:p>
            <a:endParaRPr lang="tr-TR" sz="2400" dirty="0"/>
          </a:p>
          <a:p>
            <a:r>
              <a:rPr lang="tr-TR" sz="2400" dirty="0" smtClean="0"/>
              <a:t>Transistörün Baz akımı ve Kollektör akımı arasındaki ilkişki;</a:t>
            </a:r>
          </a:p>
          <a:p>
            <a:endParaRPr lang="tr-TR" sz="2400" dirty="0"/>
          </a:p>
          <a:p>
            <a:r>
              <a:rPr lang="tr-TR" sz="2400" dirty="0" smtClean="0"/>
              <a:t>Ic / Ib = DC Akım kazancı dır. </a:t>
            </a:r>
          </a:p>
          <a:p>
            <a:r>
              <a:rPr lang="tr-TR" sz="2400" smtClean="0"/>
              <a:t>Bu değer </a:t>
            </a:r>
            <a:r>
              <a:rPr lang="tr-TR" sz="2400" dirty="0" smtClean="0"/>
              <a:t>sabit olup, üretici firmalar tarafından verilimektedir. Örneğin DC Akım kazancı 200 olan bir transistörde Baz akımı 0.3 mA ise Kollektör akımı kaç mA dir?</a:t>
            </a:r>
          </a:p>
          <a:p>
            <a:r>
              <a:rPr lang="tr-TR" sz="2400" dirty="0"/>
              <a:t>Ic / Ib = </a:t>
            </a:r>
            <a:r>
              <a:rPr lang="tr-TR" sz="2400" dirty="0" smtClean="0"/>
              <a:t>200   olduğundan ,    Ic = 200 x Ib = 200 x 0.3mA = 60 mA</a:t>
            </a:r>
            <a:endParaRPr lang="tr-TR" sz="2400" dirty="0"/>
          </a:p>
          <a:p>
            <a:endParaRPr lang="tr-TR" sz="2400" dirty="0" smtClean="0"/>
          </a:p>
          <a:p>
            <a:endParaRPr lang="tr-TR" sz="2400" dirty="0"/>
          </a:p>
          <a:p>
            <a:endParaRPr lang="tr-TR" dirty="0" smtClean="0"/>
          </a:p>
          <a:p>
            <a:endParaRPr lang="tr-TR" dirty="0"/>
          </a:p>
          <a:p>
            <a:endParaRPr lang="tr-TR" dirty="0" smtClean="0"/>
          </a:p>
          <a:p>
            <a:endParaRPr lang="tr-TR" dirty="0"/>
          </a:p>
          <a:p>
            <a:endParaRPr lang="tr-TR" dirty="0" smtClean="0"/>
          </a:p>
          <a:p>
            <a:endParaRPr lang="en-US" dirty="0"/>
          </a:p>
        </p:txBody>
      </p:sp>
    </p:spTree>
    <p:extLst>
      <p:ext uri="{BB962C8B-B14F-4D97-AF65-F5344CB8AC3E}">
        <p14:creationId xmlns:p14="http://schemas.microsoft.com/office/powerpoint/2010/main" val="293785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defRPr/>
            </a:pPr>
            <a:r>
              <a:rPr lang="tr-TR" dirty="0" smtClean="0"/>
              <a:t>Bir Transistörün Çalışması için Gerekli Şartları-Özet</a:t>
            </a:r>
            <a:endParaRPr lang="tr-TR" dirty="0"/>
          </a:p>
        </p:txBody>
      </p:sp>
      <p:sp>
        <p:nvSpPr>
          <p:cNvPr id="3" name="2 İçerik Yer Tutucusu"/>
          <p:cNvSpPr>
            <a:spLocks noGrp="1"/>
          </p:cNvSpPr>
          <p:nvPr>
            <p:ph sz="quarter" idx="1"/>
          </p:nvPr>
        </p:nvSpPr>
        <p:spPr>
          <a:xfrm>
            <a:off x="1390918" y="1690688"/>
            <a:ext cx="9013065" cy="4937125"/>
          </a:xfrm>
        </p:spPr>
        <p:txBody>
          <a:bodyPr>
            <a:normAutofit fontScale="92500" lnSpcReduction="20000"/>
          </a:bodyPr>
          <a:lstStyle/>
          <a:p>
            <a:pPr marL="274320" indent="-274320" algn="just">
              <a:buFont typeface="Wingdings 3"/>
              <a:buChar char=""/>
              <a:defRPr/>
            </a:pPr>
            <a:r>
              <a:rPr lang="tr-TR" dirty="0" err="1" smtClean="0"/>
              <a:t>Transistörün</a:t>
            </a:r>
            <a:r>
              <a:rPr lang="tr-TR" dirty="0" smtClean="0"/>
              <a:t> çalışabilmesi için; </a:t>
            </a:r>
            <a:r>
              <a:rPr lang="tr-TR" dirty="0" err="1" smtClean="0"/>
              <a:t>beyz</a:t>
            </a:r>
            <a:r>
              <a:rPr lang="tr-TR" dirty="0" smtClean="0"/>
              <a:t>-</a:t>
            </a:r>
            <a:r>
              <a:rPr lang="tr-TR" dirty="0" err="1" smtClean="0"/>
              <a:t>emiter</a:t>
            </a:r>
            <a:r>
              <a:rPr lang="tr-TR" dirty="0" smtClean="0"/>
              <a:t> </a:t>
            </a:r>
            <a:r>
              <a:rPr lang="tr-TR" dirty="0" err="1" smtClean="0"/>
              <a:t>jonksiyonu</a:t>
            </a:r>
            <a:r>
              <a:rPr lang="tr-TR" dirty="0" smtClean="0"/>
              <a:t> doğru yönde, </a:t>
            </a:r>
            <a:r>
              <a:rPr lang="tr-TR" dirty="0" err="1" smtClean="0"/>
              <a:t>beyz</a:t>
            </a:r>
            <a:r>
              <a:rPr lang="tr-TR" dirty="0" smtClean="0"/>
              <a:t>-</a:t>
            </a:r>
            <a:r>
              <a:rPr lang="tr-TR" dirty="0" err="1" smtClean="0"/>
              <a:t>kollektör</a:t>
            </a:r>
            <a:r>
              <a:rPr lang="tr-TR" dirty="0" smtClean="0"/>
              <a:t> </a:t>
            </a:r>
            <a:r>
              <a:rPr lang="tr-TR" dirty="0" err="1" smtClean="0"/>
              <a:t>jonksiyonu</a:t>
            </a:r>
            <a:r>
              <a:rPr lang="tr-TR" dirty="0" smtClean="0"/>
              <a:t> ise ters yönde </a:t>
            </a:r>
            <a:r>
              <a:rPr lang="tr-TR" dirty="0" err="1" smtClean="0"/>
              <a:t>polarmalandırılmalıdır</a:t>
            </a:r>
            <a:r>
              <a:rPr lang="tr-TR" dirty="0" smtClean="0"/>
              <a:t>. </a:t>
            </a:r>
          </a:p>
          <a:p>
            <a:pPr marL="274320" indent="-274320" algn="just">
              <a:buFont typeface="Wingdings 3"/>
              <a:buChar char=""/>
              <a:defRPr/>
            </a:pPr>
            <a:r>
              <a:rPr lang="tr-TR" dirty="0" smtClean="0"/>
              <a:t>Bu çalışma biçimine </a:t>
            </a:r>
            <a:r>
              <a:rPr lang="tr-TR" dirty="0" err="1" smtClean="0"/>
              <a:t>transistörün</a:t>
            </a:r>
            <a:r>
              <a:rPr lang="tr-TR" dirty="0" smtClean="0"/>
              <a:t> </a:t>
            </a:r>
            <a:r>
              <a:rPr lang="tr-TR" b="1" i="1" dirty="0" smtClean="0"/>
              <a:t>aktif bölgede </a:t>
            </a:r>
            <a:r>
              <a:rPr lang="tr-TR" dirty="0" smtClean="0"/>
              <a:t>çalışması denir.</a:t>
            </a:r>
          </a:p>
          <a:p>
            <a:pPr marL="274320" indent="-274320" algn="just">
              <a:buFont typeface="Wingdings 3"/>
              <a:buChar char=""/>
              <a:defRPr/>
            </a:pPr>
            <a:r>
              <a:rPr lang="tr-TR" dirty="0" err="1" smtClean="0">
                <a:solidFill>
                  <a:srgbClr val="FF0000"/>
                </a:solidFill>
              </a:rPr>
              <a:t>Beyz</a:t>
            </a:r>
            <a:r>
              <a:rPr lang="tr-TR" dirty="0" smtClean="0">
                <a:solidFill>
                  <a:srgbClr val="FF0000"/>
                </a:solidFill>
              </a:rPr>
              <a:t> akımı olmadan</a:t>
            </a:r>
            <a:r>
              <a:rPr lang="tr-TR" dirty="0" smtClean="0"/>
              <a:t>, </a:t>
            </a:r>
            <a:r>
              <a:rPr lang="tr-TR" dirty="0" err="1" smtClean="0"/>
              <a:t>emiter</a:t>
            </a:r>
            <a:r>
              <a:rPr lang="tr-TR" dirty="0" smtClean="0"/>
              <a:t>-</a:t>
            </a:r>
            <a:r>
              <a:rPr lang="tr-TR" dirty="0" err="1" smtClean="0"/>
              <a:t>kollektör</a:t>
            </a:r>
            <a:r>
              <a:rPr lang="tr-TR" dirty="0" smtClean="0"/>
              <a:t> </a:t>
            </a:r>
            <a:r>
              <a:rPr lang="tr-TR" dirty="0" err="1" smtClean="0"/>
              <a:t>jonksiyonlarından</a:t>
            </a:r>
            <a:r>
              <a:rPr lang="tr-TR" dirty="0" smtClean="0"/>
              <a:t> akım akmaz, </a:t>
            </a:r>
            <a:r>
              <a:rPr lang="tr-TR" dirty="0" err="1" smtClean="0">
                <a:solidFill>
                  <a:srgbClr val="FF0000"/>
                </a:solidFill>
              </a:rPr>
              <a:t>transistör</a:t>
            </a:r>
            <a:r>
              <a:rPr lang="tr-TR" dirty="0" smtClean="0">
                <a:solidFill>
                  <a:srgbClr val="FF0000"/>
                </a:solidFill>
              </a:rPr>
              <a:t> kesimdedir</a:t>
            </a:r>
            <a:r>
              <a:rPr lang="tr-TR" dirty="0" smtClean="0"/>
              <a:t>.</a:t>
            </a:r>
          </a:p>
          <a:p>
            <a:pPr marL="274320" indent="-274320" algn="just">
              <a:buFont typeface="Wingdings 3"/>
              <a:buChar char=""/>
              <a:defRPr/>
            </a:pPr>
            <a:r>
              <a:rPr lang="tr-TR" dirty="0" smtClean="0"/>
              <a:t>Farklı bir ifadeyle; </a:t>
            </a:r>
            <a:r>
              <a:rPr lang="tr-TR" dirty="0" err="1" smtClean="0"/>
              <a:t>beyz</a:t>
            </a:r>
            <a:r>
              <a:rPr lang="tr-TR" dirty="0" smtClean="0"/>
              <a:t> akımı küçük olmasına rağmen </a:t>
            </a:r>
            <a:r>
              <a:rPr lang="tr-TR" dirty="0" err="1" smtClean="0"/>
              <a:t>transistörün</a:t>
            </a:r>
            <a:r>
              <a:rPr lang="tr-TR" dirty="0" smtClean="0"/>
              <a:t> çalışması için çok önemlidir.</a:t>
            </a:r>
          </a:p>
          <a:p>
            <a:pPr marL="274320" indent="-274320" algn="just">
              <a:buFont typeface="Wingdings 3"/>
              <a:buChar char=""/>
              <a:defRPr/>
            </a:pPr>
            <a:r>
              <a:rPr lang="tr-TR" dirty="0" smtClean="0"/>
              <a:t>PN </a:t>
            </a:r>
            <a:r>
              <a:rPr lang="tr-TR" dirty="0" err="1" smtClean="0"/>
              <a:t>jonksiyonlarının</a:t>
            </a:r>
            <a:r>
              <a:rPr lang="tr-TR" dirty="0" smtClean="0"/>
              <a:t> karakteristikleri </a:t>
            </a:r>
            <a:r>
              <a:rPr lang="tr-TR" dirty="0" err="1" smtClean="0"/>
              <a:t>transistörün</a:t>
            </a:r>
            <a:r>
              <a:rPr lang="tr-TR" dirty="0" smtClean="0"/>
              <a:t> çalışmasını belirler. Örneğin; </a:t>
            </a:r>
            <a:r>
              <a:rPr lang="tr-TR" dirty="0" err="1" smtClean="0"/>
              <a:t>transistör</a:t>
            </a:r>
            <a:r>
              <a:rPr lang="tr-TR" dirty="0" smtClean="0"/>
              <a:t>, VBE olarak tanımlanan </a:t>
            </a:r>
            <a:r>
              <a:rPr lang="tr-TR" dirty="0" err="1" smtClean="0"/>
              <a:t>beyz</a:t>
            </a:r>
            <a:r>
              <a:rPr lang="tr-TR" dirty="0" smtClean="0"/>
              <a:t>-</a:t>
            </a:r>
            <a:r>
              <a:rPr lang="tr-TR" dirty="0" err="1" smtClean="0"/>
              <a:t>emiter</a:t>
            </a:r>
            <a:r>
              <a:rPr lang="tr-TR" dirty="0" smtClean="0"/>
              <a:t> </a:t>
            </a:r>
            <a:r>
              <a:rPr lang="tr-TR" dirty="0" err="1" smtClean="0"/>
              <a:t>jonksiyonuna</a:t>
            </a:r>
            <a:r>
              <a:rPr lang="tr-TR" dirty="0" smtClean="0"/>
              <a:t> doğru yönde bir başlangıç gerilimi uygulanmasına gereksinim duyar. </a:t>
            </a:r>
          </a:p>
          <a:p>
            <a:pPr marL="274320" indent="-274320" algn="just">
              <a:buFont typeface="Wingdings 3"/>
              <a:buChar char=""/>
              <a:defRPr/>
            </a:pPr>
            <a:r>
              <a:rPr lang="tr-TR" dirty="0" smtClean="0"/>
              <a:t>Bu gerilimin değeri silisyum </a:t>
            </a:r>
            <a:r>
              <a:rPr lang="tr-TR" dirty="0" err="1" smtClean="0"/>
              <a:t>transistörlerde</a:t>
            </a:r>
            <a:r>
              <a:rPr lang="tr-TR" dirty="0" smtClean="0"/>
              <a:t> 0,7 V, germanyum </a:t>
            </a:r>
            <a:r>
              <a:rPr lang="tr-TR" dirty="0" err="1" smtClean="0"/>
              <a:t>transistörlerde</a:t>
            </a:r>
            <a:r>
              <a:rPr lang="tr-TR" dirty="0" smtClean="0"/>
              <a:t> ise 0,3 V civarındadır.</a:t>
            </a:r>
          </a:p>
          <a:p>
            <a:pPr marL="274320" indent="-274320">
              <a:buFont typeface="Wingdings 3"/>
              <a:buChar char=""/>
              <a:defRPr/>
            </a:pPr>
            <a:endParaRPr lang="tr-TR" dirty="0"/>
          </a:p>
        </p:txBody>
      </p:sp>
    </p:spTree>
    <p:extLst>
      <p:ext uri="{BB962C8B-B14F-4D97-AF65-F5344CB8AC3E}">
        <p14:creationId xmlns:p14="http://schemas.microsoft.com/office/powerpoint/2010/main" val="418896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eaLnBrk="1" hangingPunct="1"/>
            <a:r>
              <a:rPr lang="tr-TR" altLang="tr-TR" smtClean="0"/>
              <a:t>Transistörün Anahtar Olarak Çalışması</a:t>
            </a:r>
          </a:p>
        </p:txBody>
      </p:sp>
      <p:sp>
        <p:nvSpPr>
          <p:cNvPr id="3" name="2 İçerik Yer Tutucusu"/>
          <p:cNvSpPr>
            <a:spLocks noGrp="1"/>
          </p:cNvSpPr>
          <p:nvPr>
            <p:ph sz="quarter" idx="1"/>
          </p:nvPr>
        </p:nvSpPr>
        <p:spPr>
          <a:xfrm>
            <a:off x="1981200" y="1566931"/>
            <a:ext cx="8229600" cy="4937125"/>
          </a:xfrm>
        </p:spPr>
        <p:txBody>
          <a:bodyPr>
            <a:normAutofit fontScale="92500" lnSpcReduction="20000"/>
          </a:bodyPr>
          <a:lstStyle/>
          <a:p>
            <a:pPr marL="274320" indent="-274320">
              <a:buFont typeface="Wingdings 3"/>
              <a:buChar char=""/>
              <a:defRPr/>
            </a:pPr>
            <a:r>
              <a:rPr lang="tr-TR" dirty="0" err="1" smtClean="0"/>
              <a:t>Transistörlerin</a:t>
            </a:r>
            <a:r>
              <a:rPr lang="tr-TR" dirty="0" smtClean="0"/>
              <a:t> en popüler uygulama alanlarına örnek olarak yükselteç ve anahtarlama devrelerini verebiliriz. </a:t>
            </a:r>
          </a:p>
          <a:p>
            <a:pPr marL="274320" indent="-274320">
              <a:buFont typeface="Wingdings 3"/>
              <a:buChar char=""/>
              <a:defRPr/>
            </a:pPr>
            <a:r>
              <a:rPr lang="tr-TR" dirty="0" err="1" smtClean="0"/>
              <a:t>Transistörün</a:t>
            </a:r>
            <a:r>
              <a:rPr lang="tr-TR" dirty="0" smtClean="0"/>
              <a:t> elektronik anahtar olarak kullanılmasında kesim ve doyum bölgelerinde çalışmasından yararlanılır.</a:t>
            </a:r>
          </a:p>
          <a:p>
            <a:pPr marL="274320" indent="-274320">
              <a:buFont typeface="Wingdings 3"/>
              <a:buChar char=""/>
              <a:defRPr/>
            </a:pPr>
            <a:r>
              <a:rPr lang="tr-TR" dirty="0" smtClean="0"/>
              <a:t>İdeal bir anahtar, açık olduğunda direnci sonsuzdur. Üzerinden akım akmasına izin vermez.</a:t>
            </a:r>
          </a:p>
          <a:p>
            <a:pPr marL="274320" indent="-274320">
              <a:buFont typeface="Wingdings 3"/>
              <a:buChar char=""/>
              <a:defRPr/>
            </a:pPr>
            <a:r>
              <a:rPr lang="tr-TR" dirty="0" smtClean="0"/>
              <a:t>Kapalı konuma alındığında ise direnci sıfırdır ve üzerinde gerilim düşümü olmaz. </a:t>
            </a:r>
          </a:p>
          <a:p>
            <a:pPr marL="274320" indent="-274320">
              <a:buFont typeface="Wingdings 3"/>
              <a:buChar char=""/>
              <a:defRPr/>
            </a:pPr>
            <a:r>
              <a:rPr lang="tr-TR" dirty="0" smtClean="0"/>
              <a:t>Ayrıca anahtar bir durumdan, diğer duruma zaman kaybı olmadan geçebilmelidir. </a:t>
            </a:r>
          </a:p>
          <a:p>
            <a:pPr marL="274320" indent="-274320">
              <a:buFont typeface="Wingdings 3"/>
              <a:buChar char=""/>
              <a:defRPr/>
            </a:pPr>
            <a:r>
              <a:rPr lang="tr-TR" dirty="0" err="1" smtClean="0"/>
              <a:t>Transistörle</a:t>
            </a:r>
            <a:r>
              <a:rPr lang="tr-TR" dirty="0" smtClean="0"/>
              <a:t> gerçekleştirilen elektronik anahtar, ideal bir anahtar değildir. </a:t>
            </a:r>
          </a:p>
          <a:p>
            <a:pPr marL="274320" indent="-274320">
              <a:buFont typeface="Wingdings 3"/>
              <a:buChar char=""/>
              <a:defRPr/>
            </a:pPr>
            <a:r>
              <a:rPr lang="tr-TR" dirty="0" smtClean="0"/>
              <a:t>Fakat </a:t>
            </a:r>
            <a:r>
              <a:rPr lang="tr-TR" dirty="0" err="1" smtClean="0"/>
              <a:t>transistör</a:t>
            </a:r>
            <a:r>
              <a:rPr lang="tr-TR" dirty="0" smtClean="0"/>
              <a:t> küçük bir güç kaybı ile anahtar olarak çalışabilir.</a:t>
            </a:r>
            <a:endParaRPr lang="tr-TR" dirty="0"/>
          </a:p>
        </p:txBody>
      </p:sp>
    </p:spTree>
    <p:extLst>
      <p:ext uri="{BB962C8B-B14F-4D97-AF65-F5344CB8AC3E}">
        <p14:creationId xmlns:p14="http://schemas.microsoft.com/office/powerpoint/2010/main" val="281821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882" y="206062"/>
            <a:ext cx="4404574" cy="461665"/>
          </a:xfrm>
          <a:prstGeom prst="rect">
            <a:avLst/>
          </a:prstGeom>
          <a:noFill/>
        </p:spPr>
        <p:txBody>
          <a:bodyPr wrap="square" rtlCol="0">
            <a:spAutoFit/>
          </a:bodyPr>
          <a:lstStyle/>
          <a:p>
            <a:r>
              <a:rPr lang="tr-TR" sz="2400" b="1" dirty="0" smtClean="0"/>
              <a:t>Giriş</a:t>
            </a:r>
            <a:endParaRPr lang="tr-TR" sz="2400" b="1" dirty="0"/>
          </a:p>
        </p:txBody>
      </p:sp>
      <p:sp>
        <p:nvSpPr>
          <p:cNvPr id="3" name="TextBox 2"/>
          <p:cNvSpPr txBox="1"/>
          <p:nvPr/>
        </p:nvSpPr>
        <p:spPr>
          <a:xfrm>
            <a:off x="656823" y="1030310"/>
            <a:ext cx="10650828" cy="5170646"/>
          </a:xfrm>
          <a:prstGeom prst="rect">
            <a:avLst/>
          </a:prstGeom>
          <a:noFill/>
        </p:spPr>
        <p:txBody>
          <a:bodyPr wrap="square" rtlCol="0">
            <a:spAutoFit/>
          </a:bodyPr>
          <a:lstStyle/>
          <a:p>
            <a:r>
              <a:rPr lang="tr-TR" sz="2400" dirty="0"/>
              <a:t>Transistör ilk olarak 1947 yılında Bell Telefon Laboratuvarında çalışan üç bilim adamı tarafından icat edildi. İlk transistör, </a:t>
            </a:r>
            <a:r>
              <a:rPr lang="tr-TR" sz="2400" b="1" dirty="0"/>
              <a:t>“nokta temaslı”</a:t>
            </a:r>
            <a:r>
              <a:rPr lang="tr-TR" sz="2400" dirty="0"/>
              <a:t> olup, germanium dan yapılmıştı. Bu transistörlerin artan çevre ısısı ile akımları da artmaktaydı. Nokta temaslı olmalarından dolayı, bağlantıların olduğu yerlerdeki kapasitelerin yüksek değerli olması devrede istenmeyen salınımların (osilasyon) meydana gelmesine neden oluyordu. Daha sonraki yıllarda, germanium transistörlerin yerlerini silisyum transistörlerin alması ile ortaya çıkan birçok sakınca giderilmiş oldu.</a:t>
            </a:r>
          </a:p>
          <a:p>
            <a:r>
              <a:rPr lang="tr-TR" sz="2400" dirty="0"/>
              <a:t>	Bugünün teknolojisi ile </a:t>
            </a:r>
            <a:r>
              <a:rPr lang="tr-TR" sz="2400" b="1" dirty="0"/>
              <a:t>“nokta temaslı”</a:t>
            </a:r>
            <a:r>
              <a:rPr lang="tr-TR" sz="2400" dirty="0"/>
              <a:t> transistörlerin yerine </a:t>
            </a:r>
            <a:r>
              <a:rPr lang="tr-TR" sz="2400" b="1" dirty="0"/>
              <a:t>“iki polarmalı yüzey temaslı” </a:t>
            </a:r>
            <a:r>
              <a:rPr lang="tr-TR" sz="2400" dirty="0"/>
              <a:t>transistörler üretilmektedir. İki polarmalı yüzey temaslı transistörler, teknik ifadelerde </a:t>
            </a:r>
            <a:r>
              <a:rPr lang="tr-TR" sz="2400" b="1" dirty="0"/>
              <a:t>BJT</a:t>
            </a:r>
            <a:r>
              <a:rPr lang="tr-TR" sz="2400" dirty="0"/>
              <a:t> ( </a:t>
            </a:r>
            <a:r>
              <a:rPr lang="tr-TR" sz="2400" b="1" dirty="0"/>
              <a:t>B</a:t>
            </a:r>
            <a:r>
              <a:rPr lang="tr-TR" sz="2400" dirty="0"/>
              <a:t>ipolar </a:t>
            </a:r>
            <a:r>
              <a:rPr lang="tr-TR" sz="2400" b="1" dirty="0"/>
              <a:t>J</a:t>
            </a:r>
            <a:r>
              <a:rPr lang="tr-TR" sz="2400" dirty="0"/>
              <a:t>unction </a:t>
            </a:r>
            <a:r>
              <a:rPr lang="tr-TR" sz="2400" b="1" dirty="0"/>
              <a:t>T</a:t>
            </a:r>
            <a:r>
              <a:rPr lang="tr-TR" sz="2400" dirty="0"/>
              <a:t>ransistör) olarak adlandırılmaktadır.</a:t>
            </a:r>
          </a:p>
          <a:p>
            <a:r>
              <a:rPr lang="tr-TR" sz="2400" dirty="0"/>
              <a:t>	Transistör birçok elektronik devrede uygulama bulan işaret yükseltme işlemi veya anahtar olarak görev yapmaktadır. Bu kısımda ve ilerleyen kısımlarda bu konuları ayrıntılı olarak işleyeceğiz. </a:t>
            </a:r>
          </a:p>
          <a:p>
            <a:endParaRPr lang="tr-TR" dirty="0"/>
          </a:p>
        </p:txBody>
      </p:sp>
    </p:spTree>
    <p:extLst>
      <p:ext uri="{BB962C8B-B14F-4D97-AF65-F5344CB8AC3E}">
        <p14:creationId xmlns:p14="http://schemas.microsoft.com/office/powerpoint/2010/main" val="382715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eaLnBrk="1" hangingPunct="1"/>
            <a:r>
              <a:rPr lang="tr-TR" altLang="tr-TR" smtClean="0"/>
              <a:t>Transistörün Anahtar Olarak Çalışması</a:t>
            </a:r>
          </a:p>
        </p:txBody>
      </p:sp>
      <p:sp>
        <p:nvSpPr>
          <p:cNvPr id="26627" name="2 İçerik Yer Tutucusu"/>
          <p:cNvSpPr>
            <a:spLocks noGrp="1"/>
          </p:cNvSpPr>
          <p:nvPr>
            <p:ph sz="quarter" idx="1"/>
          </p:nvPr>
        </p:nvSpPr>
        <p:spPr>
          <a:xfrm>
            <a:off x="838200" y="1408114"/>
            <a:ext cx="8229600" cy="4937125"/>
          </a:xfrm>
        </p:spPr>
        <p:txBody>
          <a:bodyPr/>
          <a:lstStyle/>
          <a:p>
            <a:pPr eaLnBrk="1" hangingPunct="1"/>
            <a:r>
              <a:rPr lang="tr-TR" altLang="tr-TR" dirty="0" smtClean="0"/>
              <a:t>Transistörün bir anahtar olarak transistörün beyz-emiter jonksiyonu ters yönde kutuplanırsa transistör kesimdedir. </a:t>
            </a:r>
          </a:p>
          <a:p>
            <a:pPr eaLnBrk="1" hangingPunct="1"/>
            <a:r>
              <a:rPr lang="tr-TR" altLang="tr-TR" dirty="0" smtClean="0"/>
              <a:t>Kollektör-emiter arası ideal olarak açık devredir.</a:t>
            </a:r>
          </a:p>
          <a:p>
            <a:pPr eaLnBrk="1" hangingPunct="1"/>
            <a:r>
              <a:rPr lang="tr-TR" altLang="tr-TR" dirty="0" smtClean="0"/>
              <a:t>Transistör bu durumda açık bir anahtar olarak davranır.</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461" y="3693197"/>
            <a:ext cx="4138678" cy="286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53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eaLnBrk="1" hangingPunct="1"/>
            <a:r>
              <a:rPr lang="tr-TR" altLang="tr-TR" smtClean="0"/>
              <a:t>Transistörün Anahtar Olarak Çalışması</a:t>
            </a:r>
          </a:p>
        </p:txBody>
      </p:sp>
      <p:sp>
        <p:nvSpPr>
          <p:cNvPr id="27651" name="2 İçerik Yer Tutucusu"/>
          <p:cNvSpPr>
            <a:spLocks noGrp="1"/>
          </p:cNvSpPr>
          <p:nvPr>
            <p:ph sz="quarter" idx="1"/>
          </p:nvPr>
        </p:nvSpPr>
        <p:spPr>
          <a:xfrm>
            <a:off x="1981200" y="1219201"/>
            <a:ext cx="8229600" cy="4937125"/>
          </a:xfrm>
        </p:spPr>
        <p:txBody>
          <a:bodyPr/>
          <a:lstStyle/>
          <a:p>
            <a:pPr eaLnBrk="1" hangingPunct="1"/>
            <a:r>
              <a:rPr lang="tr-TR" altLang="tr-TR" smtClean="0"/>
              <a:t>Transistörün beyz-emiter jonksiyonu doğru yönde kutuplandırıldığında beyz akımı yeterli derecede büyük olursa transistör doyum bölgesinde çalışacaktır.</a:t>
            </a:r>
          </a:p>
          <a:p>
            <a:pPr eaLnBrk="1" hangingPunct="1"/>
            <a:r>
              <a:rPr lang="tr-TR" altLang="tr-TR" smtClean="0"/>
              <a:t>Kollektör akımı maksimum olacak ve transistörün kollektör-emiter arası ideal olarak kısa devre olacaktır. </a:t>
            </a:r>
          </a:p>
          <a:p>
            <a:pPr eaLnBrk="1" hangingPunct="1"/>
            <a:r>
              <a:rPr lang="tr-TR" altLang="tr-TR" smtClean="0"/>
              <a:t>Transistör bu durumda kapalı bir anahtar gibi davranır.</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3786189"/>
            <a:ext cx="4214813"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526146" y="794197"/>
            <a:ext cx="8229600"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Transistör, bir grup elektronik devre elemanına verilen temel addır. Transistörler yapılan ve işlevlerine bağlı olarak kendi aralarında gruplara ayrılırlar. </a:t>
            </a:r>
          </a:p>
          <a:p>
            <a:r>
              <a:rPr lang="tr-TR" altLang="tr-TR" b="1" i="1" smtClean="0"/>
              <a:t>BJT (Bipolar Jonksiyon Transistör), FET, MOSFET, UJT v.b gibi... Elektronik endüstrisinde her bir transistör tipi kendi adı ile </a:t>
            </a:r>
            <a:r>
              <a:rPr lang="tr-TR" altLang="tr-TR" smtClean="0"/>
              <a:t>anılır. </a:t>
            </a:r>
            <a:r>
              <a:rPr lang="tr-TR" altLang="tr-TR" b="1" i="1" smtClean="0"/>
              <a:t>FET, UJT, MOSFET... gibi.</a:t>
            </a:r>
            <a:endParaRPr lang="tr-TR" altLang="tr-TR"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221" y="3649908"/>
            <a:ext cx="80105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80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6" y="270456"/>
            <a:ext cx="9427335" cy="800219"/>
          </a:xfrm>
          <a:prstGeom prst="rect">
            <a:avLst/>
          </a:prstGeom>
          <a:noFill/>
        </p:spPr>
        <p:txBody>
          <a:bodyPr wrap="square" rtlCol="0">
            <a:spAutoFit/>
          </a:bodyPr>
          <a:lstStyle/>
          <a:p>
            <a:r>
              <a:rPr lang="tr-TR" sz="2800" b="1" dirty="0"/>
              <a:t>Transistör Yapıları</a:t>
            </a:r>
          </a:p>
          <a:p>
            <a:endParaRPr lang="tr-TR" dirty="0"/>
          </a:p>
        </p:txBody>
      </p:sp>
      <p:sp>
        <p:nvSpPr>
          <p:cNvPr id="3" name="2 İçerik Yer Tutucusu"/>
          <p:cNvSpPr txBox="1">
            <a:spLocks/>
          </p:cNvSpPr>
          <p:nvPr/>
        </p:nvSpPr>
        <p:spPr>
          <a:xfrm>
            <a:off x="386365" y="897228"/>
            <a:ext cx="7637173"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dirty="0" smtClean="0"/>
              <a:t>Transistörler, katı-hal "solid-state" devre elemanlarıdır. Transistör yapımında silisyum, germanyum ya da uygun yarıiletken karışımlar kullanılmaktadır.</a:t>
            </a:r>
          </a:p>
          <a:p>
            <a:r>
              <a:rPr lang="tr-TR" altLang="tr-TR" sz="2400" dirty="0" smtClean="0"/>
              <a:t>Bipolar Transistörler </a:t>
            </a:r>
            <a:r>
              <a:rPr lang="tr-TR" altLang="tr-TR" sz="2400" b="1" i="1" dirty="0" smtClean="0"/>
              <a:t>NPN ve PNP olmak üzere iki temel yapıda üretilirler. Bipolar Jonksiyon Transistör (BJT) elektronik endüstrisinin en temel yarıiletken devre </a:t>
            </a:r>
            <a:r>
              <a:rPr lang="tr-TR" altLang="tr-TR" sz="2400" dirty="0" smtClean="0"/>
              <a:t>elemanlarındandır. </a:t>
            </a:r>
          </a:p>
          <a:p>
            <a:r>
              <a:rPr lang="tr-TR" altLang="tr-TR" sz="2400" b="1" i="1" dirty="0" smtClean="0"/>
              <a:t>BJT; anlam olarak “Çift kutuplu yüzey birleşimli transistör” ifadesini ortaya </a:t>
            </a:r>
            <a:r>
              <a:rPr lang="tr-TR" altLang="tr-TR" sz="2400" dirty="0" smtClean="0"/>
              <a:t>çıkarır. </a:t>
            </a:r>
            <a:r>
              <a:rPr lang="tr-TR" altLang="tr-TR" sz="2400" b="1" i="1" dirty="0" smtClean="0"/>
              <a:t>BJT içinde hem çoğunluk taşıyıcıları, hem de azınlık taşıyıcıları görev yapar. </a:t>
            </a:r>
            <a:r>
              <a:rPr lang="tr-TR" altLang="tr-TR" sz="2400" dirty="0" smtClean="0"/>
              <a:t>Bundan</a:t>
            </a:r>
            <a:r>
              <a:rPr lang="tr-TR" altLang="tr-TR" sz="2400" b="1" i="1" dirty="0" smtClean="0"/>
              <a:t> </a:t>
            </a:r>
            <a:r>
              <a:rPr lang="tr-TR" altLang="tr-TR" sz="2400" dirty="0" smtClean="0"/>
              <a:t>dolayı bipolar (çift kutuplu) sözcüğü kullanılır.  </a:t>
            </a:r>
          </a:p>
          <a:p>
            <a:r>
              <a:rPr lang="tr-TR" altLang="tr-TR" sz="2400" dirty="0" smtClean="0"/>
              <a:t>Transistör ilk icat edildiğinde yarı iletken maddeler birbirlerine nokta temaslı olarak monte edilirlerdi. Bu nedenle onlara "Nokta Temaslı </a:t>
            </a:r>
            <a:r>
              <a:rPr lang="pt-BR" altLang="tr-TR" sz="2400" dirty="0" smtClean="0"/>
              <a:t>Transistör" denirdi. </a:t>
            </a:r>
            <a:endParaRPr lang="tr-TR" altLang="tr-TR"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538" y="1455313"/>
            <a:ext cx="3851275" cy="338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9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txBox="1">
            <a:spLocks/>
          </p:cNvSpPr>
          <p:nvPr/>
        </p:nvSpPr>
        <p:spPr>
          <a:xfrm>
            <a:off x="431443" y="373487"/>
            <a:ext cx="10541357" cy="5808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Font typeface="Wingdings 3"/>
              <a:buChar char=""/>
              <a:defRPr/>
            </a:pPr>
            <a:r>
              <a:rPr lang="pt-BR" sz="2400" dirty="0" smtClean="0"/>
              <a:t>Günümüzde transistorler, yapım itibari ile bir tost görünümündedir.</a:t>
            </a:r>
            <a:endParaRPr lang="tr-TR" sz="2400" dirty="0" smtClean="0"/>
          </a:p>
          <a:p>
            <a:pPr marL="274320" indent="-274320">
              <a:buFont typeface="Wingdings 3"/>
              <a:buChar char=""/>
              <a:defRPr/>
            </a:pPr>
            <a:r>
              <a:rPr lang="tr-TR" sz="2400" dirty="0" smtClean="0"/>
              <a:t>Transistör imalatında kullanılan yarı iletkenler, birbirlerine yüzey birleşimli olarak üretilmektedir.  </a:t>
            </a:r>
          </a:p>
          <a:p>
            <a:pPr marL="274320" indent="-274320">
              <a:buFont typeface="Wingdings 3"/>
              <a:buChar char=""/>
              <a:defRPr/>
            </a:pPr>
            <a:r>
              <a:rPr lang="tr-TR" sz="2400" dirty="0" smtClean="0"/>
              <a:t>Bu nedenle “Bipolar Jonksiyon Transistör” olarak adlandırılırlar. </a:t>
            </a:r>
          </a:p>
          <a:p>
            <a:pPr marL="274320" indent="-274320">
              <a:buFont typeface="Wingdings 3"/>
              <a:buChar char=""/>
              <a:defRPr/>
            </a:pPr>
            <a:r>
              <a:rPr lang="tr-TR" sz="2400" b="1" i="1" dirty="0" smtClean="0"/>
              <a:t>BJT transistörler katkılandırılmış P ve N tipi malzeme kullanılarak üretilir. </a:t>
            </a:r>
            <a:r>
              <a:rPr lang="tr-TR" sz="2400" i="1" dirty="0" smtClean="0">
                <a:solidFill>
                  <a:srgbClr val="FF0000"/>
                </a:solidFill>
              </a:rPr>
              <a:t>NPN ve PNP </a:t>
            </a:r>
            <a:r>
              <a:rPr lang="tr-TR" sz="2400" dirty="0" smtClean="0">
                <a:solidFill>
                  <a:srgbClr val="FF0000"/>
                </a:solidFill>
              </a:rPr>
              <a:t>olmak üzere başlıca iki tipi vardır. </a:t>
            </a:r>
          </a:p>
          <a:p>
            <a:pPr marL="274320" indent="-274320">
              <a:buFont typeface="Wingdings 3"/>
              <a:buChar char=""/>
              <a:defRPr/>
            </a:pPr>
            <a:r>
              <a:rPr lang="tr-TR" sz="2400" b="1" i="1" dirty="0" smtClean="0"/>
              <a:t>NPN transistörde 2 adet N tipi yarıiletken madde arasına 1 </a:t>
            </a:r>
            <a:r>
              <a:rPr lang="tr-TR" sz="2400" dirty="0" smtClean="0"/>
              <a:t>adet </a:t>
            </a:r>
            <a:r>
              <a:rPr lang="tr-TR" sz="2400" b="1" i="1" dirty="0" smtClean="0"/>
              <a:t>P tipi yarıiletken madde konur. </a:t>
            </a:r>
          </a:p>
          <a:p>
            <a:pPr marL="274320" indent="-274320">
              <a:buFont typeface="Wingdings 3"/>
              <a:buChar char=""/>
              <a:defRPr/>
            </a:pPr>
            <a:r>
              <a:rPr lang="tr-TR" sz="2400" b="1" i="1" dirty="0" smtClean="0"/>
              <a:t>PNP tipi transistörde ise, 2 adet P tipi yarıiletken madde </a:t>
            </a:r>
            <a:r>
              <a:rPr lang="tr-TR" sz="2400" dirty="0" smtClean="0"/>
              <a:t>arasına </a:t>
            </a:r>
            <a:r>
              <a:rPr lang="tr-TR" sz="2400" b="1" i="1" dirty="0" smtClean="0"/>
              <a:t>1 adet N tipi yarıiletken madde konur. </a:t>
            </a:r>
          </a:p>
          <a:p>
            <a:pPr marL="274320" indent="-274320">
              <a:buFont typeface="Wingdings 3"/>
              <a:buChar char=""/>
              <a:defRPr/>
            </a:pPr>
            <a:r>
              <a:rPr lang="tr-TR" sz="2400" b="1" i="1" dirty="0" smtClean="0"/>
              <a:t>Dolayısıyla transistör </a:t>
            </a:r>
            <a:r>
              <a:rPr lang="tr-TR" sz="2400" i="1" dirty="0" smtClean="0">
                <a:solidFill>
                  <a:srgbClr val="FF0000"/>
                </a:solidFill>
              </a:rPr>
              <a:t>3 adet katmana veya </a:t>
            </a:r>
            <a:r>
              <a:rPr lang="tr-TR" sz="2400" dirty="0" smtClean="0">
                <a:solidFill>
                  <a:srgbClr val="FF0000"/>
                </a:solidFill>
              </a:rPr>
              <a:t>terminale sahiptir </a:t>
            </a:r>
            <a:r>
              <a:rPr lang="tr-TR" sz="2400" dirty="0" smtClean="0"/>
              <a:t>diyebiliriz.</a:t>
            </a:r>
            <a:endParaRPr lang="tr-TR" sz="2400" dirty="0"/>
          </a:p>
        </p:txBody>
      </p:sp>
    </p:spTree>
    <p:extLst>
      <p:ext uri="{BB962C8B-B14F-4D97-AF65-F5344CB8AC3E}">
        <p14:creationId xmlns:p14="http://schemas.microsoft.com/office/powerpoint/2010/main" val="146887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068946" y="446468"/>
            <a:ext cx="10135674" cy="3468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altLang="tr-TR" sz="2400" dirty="0" smtClean="0"/>
              <a:t>Transistörün her bir terminale işlevlerinden ötürü; Emiter (</a:t>
            </a:r>
            <a:r>
              <a:rPr lang="tr-TR" altLang="tr-TR" sz="2400" b="1" i="1" dirty="0" smtClean="0"/>
              <a:t>Emiter), Beyz (Base) ve Kollektör </a:t>
            </a:r>
            <a:r>
              <a:rPr lang="tr-TR" altLang="tr-TR" sz="2400" dirty="0" smtClean="0"/>
              <a:t>(</a:t>
            </a:r>
            <a:r>
              <a:rPr lang="tr-TR" altLang="tr-TR" sz="2400" b="1" i="1" dirty="0" smtClean="0"/>
              <a:t>Collector) adları verilir. Bu terminaller; genelde E, B ve C harfleri ile sembolize edilirler.</a:t>
            </a:r>
          </a:p>
          <a:p>
            <a:pPr algn="just"/>
            <a:r>
              <a:rPr lang="tr-TR" altLang="tr-TR" sz="2400" dirty="0" smtClean="0"/>
              <a:t>Fiziksel yapıdan da görüldüğü gibi transistörün iki jonksiyonu vardır. </a:t>
            </a:r>
          </a:p>
          <a:p>
            <a:pPr algn="just"/>
            <a:r>
              <a:rPr lang="tr-TR" altLang="tr-TR" sz="2400" dirty="0" smtClean="0"/>
              <a:t>Bunlardan beyz-emiter arasındaki bölge “beyz-emiter jonksiyonu”, beyz-kollektör arasındaki bölge ise “ beyzkollektör jonksiyonu” olarak adlandırılır. </a:t>
            </a:r>
          </a:p>
          <a:p>
            <a:pPr algn="just"/>
            <a:r>
              <a:rPr lang="tr-TR" altLang="tr-TR" sz="2400" dirty="0" smtClean="0"/>
              <a:t>Transistörlerde beyz bölgesi; kollektör ve emiter bölgelerine göre daha az katkılandırılır. Ayrıca beyz bölgesi; kollektör ve emiter bölgesine nazaran çok daha dar tutulur.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858" y="3915177"/>
            <a:ext cx="8441849" cy="267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32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206062"/>
            <a:ext cx="11565228" cy="3785652"/>
          </a:xfrm>
          <a:prstGeom prst="rect">
            <a:avLst/>
          </a:prstGeom>
          <a:noFill/>
        </p:spPr>
        <p:txBody>
          <a:bodyPr wrap="square" rtlCol="0">
            <a:spAutoFit/>
          </a:bodyPr>
          <a:lstStyle/>
          <a:p>
            <a:pPr algn="just"/>
            <a:r>
              <a:rPr lang="tr-TR" sz="2400" dirty="0"/>
              <a:t>Bir transistörün baz terminaline bir gerilim uygulandığında, C-E terminalleri arasındaki bölgenin direnç değeri azalarak akım geçirir. C-E arasından akan akımın değeri baz terminalinden uygulanan akımın değerine bağlıdır. Baz terminalinden uygulanan akım değeri artırılırsa, C-E bölgesinin direnç değeri azalarak daha fazla akımın akmasına sebebiyet vermektedir. Ayni şekilde, baz terminalinden uygulanan akım değeri azalırsa, C-E bölgesinin direnç değeri artarak daha az akımın akmasına sebebiyet vermektedir.</a:t>
            </a:r>
          </a:p>
          <a:p>
            <a:pPr algn="just"/>
            <a:r>
              <a:rPr lang="tr-TR" sz="2400" dirty="0"/>
              <a:t>	Sonuç olarak şunu söyleyebiliriz. Transistör akım kontrollü bir yarı iletkendir. Bu akımın kontrolü ise baz terminalinden yapılmaktadır. Bu durumu daha iyi kavramanız için Şekil 3.3 deki transistör-musluk eşdeğerini inceleyelim.</a:t>
            </a:r>
          </a:p>
          <a:p>
            <a:pPr algn="just"/>
            <a:endParaRPr lang="tr-TR"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050" y="3676954"/>
            <a:ext cx="7823984" cy="2723809"/>
          </a:xfrm>
          <a:prstGeom prst="rect">
            <a:avLst/>
          </a:prstGeom>
        </p:spPr>
      </p:pic>
    </p:spTree>
    <p:extLst>
      <p:ext uri="{BB962C8B-B14F-4D97-AF65-F5344CB8AC3E}">
        <p14:creationId xmlns:p14="http://schemas.microsoft.com/office/powerpoint/2010/main" val="2590473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257577"/>
            <a:ext cx="11346287" cy="5170646"/>
          </a:xfrm>
          <a:prstGeom prst="rect">
            <a:avLst/>
          </a:prstGeom>
          <a:noFill/>
        </p:spPr>
        <p:txBody>
          <a:bodyPr wrap="square" rtlCol="0">
            <a:spAutoFit/>
          </a:bodyPr>
          <a:lstStyle/>
          <a:p>
            <a:pPr algn="just"/>
            <a:r>
              <a:rPr lang="tr-TR" sz="2400" dirty="0"/>
              <a:t>Şekil 3.3 de B noktasından akan su miktarı , yay ile tutturulmuş kolu aşağıya doğru iterek C deposundan yayılan ve E deposunda toplanan su miktarını kontrol etmektedir</a:t>
            </a:r>
            <a:r>
              <a:rPr lang="tr-TR" sz="2400" dirty="0" smtClean="0"/>
              <a:t>.</a:t>
            </a:r>
          </a:p>
          <a:p>
            <a:pPr algn="just"/>
            <a:endParaRPr lang="tr-TR" sz="2400" dirty="0"/>
          </a:p>
          <a:p>
            <a:pPr algn="just"/>
            <a:r>
              <a:rPr lang="tr-TR" sz="2400" dirty="0" smtClean="0"/>
              <a:t>Dolayısı </a:t>
            </a:r>
            <a:r>
              <a:rPr lang="tr-TR" sz="2400" dirty="0"/>
              <a:t>ile B noktasından akıtılan su miktarı artırılırsa, yay ile tutturulmuş kol aşağıya doğru itilerek C deposundan E deposuna akan su miktarı artmaktadır. B girişine akıtılan su miktarı azalırsa, yay kolu yukarıya doğru çekerek C deposundan E deposuna akan su miktarı  azalacaktır. Eğer B girişine su verilmezse, C deposundan E deposuna hiçbir şekilde su akmayacaktır. Sonuç olarak, C deposundan E deposuna akan su miktarı B girişine verilin su miktarı ile kontrol edilmektedir.  </a:t>
            </a:r>
            <a:endParaRPr lang="tr-TR" sz="2400" dirty="0" smtClean="0"/>
          </a:p>
          <a:p>
            <a:pPr algn="just"/>
            <a:endParaRPr lang="tr-TR" sz="2400" dirty="0"/>
          </a:p>
          <a:p>
            <a:pPr algn="just"/>
            <a:r>
              <a:rPr lang="tr-TR" sz="2400" dirty="0"/>
              <a:t>	Şekil 3.3 de akan su miktarını,akım; B su girişi transistörün baz terminalini; E deposu, transistörün emiter terminalini; C deposu, transistörün kollektör terminalini temsil ettiğini düşünürsek, transistörün çalışma ilkelesini kolaylıkla anlamış oluruz.</a:t>
            </a:r>
          </a:p>
          <a:p>
            <a:endParaRPr lang="tr-TR" dirty="0"/>
          </a:p>
        </p:txBody>
      </p:sp>
    </p:spTree>
    <p:extLst>
      <p:ext uri="{BB962C8B-B14F-4D97-AF65-F5344CB8AC3E}">
        <p14:creationId xmlns:p14="http://schemas.microsoft.com/office/powerpoint/2010/main" val="24618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96214"/>
            <a:ext cx="11616744" cy="800219"/>
          </a:xfrm>
          <a:prstGeom prst="rect">
            <a:avLst/>
          </a:prstGeom>
          <a:noFill/>
        </p:spPr>
        <p:txBody>
          <a:bodyPr wrap="square" rtlCol="0">
            <a:spAutoFit/>
          </a:bodyPr>
          <a:lstStyle/>
          <a:p>
            <a:r>
              <a:rPr lang="tr-TR" sz="2800" b="1" dirty="0"/>
              <a:t>Transistörün Çalışma İlkesi</a:t>
            </a:r>
            <a:endParaRPr lang="tr-TR" sz="2800" dirty="0"/>
          </a:p>
          <a:p>
            <a:endParaRPr lang="tr-TR" dirty="0"/>
          </a:p>
        </p:txBody>
      </p:sp>
      <p:sp>
        <p:nvSpPr>
          <p:cNvPr id="3" name="2 İçerik Yer Tutucusu"/>
          <p:cNvSpPr txBox="1">
            <a:spLocks/>
          </p:cNvSpPr>
          <p:nvPr/>
        </p:nvSpPr>
        <p:spPr>
          <a:xfrm>
            <a:off x="1101143" y="1096433"/>
            <a:ext cx="9008771" cy="5330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buFont typeface="Wingdings 3"/>
              <a:buChar char=""/>
              <a:defRPr/>
            </a:pPr>
            <a:r>
              <a:rPr lang="tr-TR" dirty="0" smtClean="0"/>
              <a:t>Bipolar transistörlerin genelde </a:t>
            </a:r>
            <a:r>
              <a:rPr lang="tr-TR" u="sng" dirty="0" smtClean="0">
                <a:solidFill>
                  <a:srgbClr val="FF0000"/>
                </a:solidFill>
              </a:rPr>
              <a:t>iki çalışma modu </a:t>
            </a:r>
            <a:r>
              <a:rPr lang="tr-TR" dirty="0" smtClean="0"/>
              <a:t>vardır. Bunlar, </a:t>
            </a:r>
            <a:r>
              <a:rPr lang="tr-TR" b="1" i="1" u="sng" dirty="0" smtClean="0">
                <a:solidFill>
                  <a:srgbClr val="FF0000"/>
                </a:solidFill>
              </a:rPr>
              <a:t>yükselteç (amplifier</a:t>
            </a:r>
            <a:r>
              <a:rPr lang="tr-TR" b="1" i="1" dirty="0" smtClean="0"/>
              <a:t>) ve </a:t>
            </a:r>
            <a:r>
              <a:rPr lang="tr-TR" i="1" u="sng" dirty="0" smtClean="0">
                <a:solidFill>
                  <a:srgbClr val="FF0000"/>
                </a:solidFill>
              </a:rPr>
              <a:t>anahtar</a:t>
            </a:r>
            <a:r>
              <a:rPr lang="tr-TR" b="1" i="1" dirty="0" smtClean="0"/>
              <a:t> olarak çalışma modlarıdır. </a:t>
            </a:r>
          </a:p>
          <a:p>
            <a:pPr marL="274320" indent="-274320">
              <a:buFont typeface="Wingdings 3"/>
              <a:buChar char=""/>
              <a:defRPr/>
            </a:pPr>
            <a:r>
              <a:rPr lang="tr-TR" b="1" i="1" dirty="0" smtClean="0"/>
              <a:t>Transistör, her iki çalışma modunda da </a:t>
            </a:r>
            <a:r>
              <a:rPr lang="tr-TR" b="1" i="1" dirty="0" smtClean="0">
                <a:solidFill>
                  <a:srgbClr val="FF0000"/>
                </a:solidFill>
              </a:rPr>
              <a:t>harici DC besleme </a:t>
            </a:r>
            <a:r>
              <a:rPr lang="tr-TR" dirty="0" smtClean="0"/>
              <a:t>gerilimlerine gereksinim duyar.</a:t>
            </a:r>
          </a:p>
          <a:p>
            <a:pPr marL="274320" indent="-274320">
              <a:buFont typeface="Wingdings 3"/>
              <a:buChar char=""/>
              <a:defRPr/>
            </a:pPr>
            <a:r>
              <a:rPr lang="tr-TR" dirty="0" smtClean="0"/>
              <a:t>Transistörler genellikle çalışma bölgelerine göre sınıflandırılarak incelenebilir. </a:t>
            </a:r>
          </a:p>
          <a:p>
            <a:pPr marL="274320" indent="-274320">
              <a:buFont typeface="Wingdings 3"/>
              <a:buChar char=""/>
              <a:defRPr/>
            </a:pPr>
            <a:r>
              <a:rPr lang="tr-TR" dirty="0" smtClean="0"/>
              <a:t>Transistörün çalışma bölgeleri; </a:t>
            </a:r>
            <a:r>
              <a:rPr lang="tr-TR" b="1" i="1" u="sng" dirty="0" smtClean="0">
                <a:solidFill>
                  <a:srgbClr val="FF0000"/>
                </a:solidFill>
              </a:rPr>
              <a:t>kesim, doyum ve aktif bölge </a:t>
            </a:r>
            <a:r>
              <a:rPr lang="tr-TR" b="1" i="1" dirty="0" smtClean="0"/>
              <a:t>olarak adlandırılır. </a:t>
            </a:r>
          </a:p>
          <a:p>
            <a:pPr marL="274320" indent="-274320">
              <a:buFont typeface="Wingdings 3"/>
              <a:buChar char=""/>
              <a:defRPr/>
            </a:pPr>
            <a:r>
              <a:rPr lang="tr-TR" b="1" i="1" dirty="0" smtClean="0"/>
              <a:t>Transistör; </a:t>
            </a:r>
            <a:r>
              <a:rPr lang="tr-TR" b="1" i="1" u="sng" dirty="0" smtClean="0">
                <a:solidFill>
                  <a:srgbClr val="FF0000"/>
                </a:solidFill>
              </a:rPr>
              <a:t>kesim ve doyum </a:t>
            </a:r>
            <a:r>
              <a:rPr lang="tr-TR" u="sng" dirty="0" smtClean="0">
                <a:solidFill>
                  <a:srgbClr val="FF0000"/>
                </a:solidFill>
              </a:rPr>
              <a:t>bölgelerinde </a:t>
            </a:r>
            <a:r>
              <a:rPr lang="tr-TR" dirty="0" smtClean="0"/>
              <a:t>bir </a:t>
            </a:r>
            <a:r>
              <a:rPr lang="tr-TR" b="1" i="1" u="sng" dirty="0" smtClean="0">
                <a:solidFill>
                  <a:srgbClr val="FF0000"/>
                </a:solidFill>
              </a:rPr>
              <a:t>anahtar işlevi </a:t>
            </a:r>
            <a:r>
              <a:rPr lang="tr-TR" b="1" i="1" dirty="0" smtClean="0"/>
              <a:t>görür. </a:t>
            </a:r>
          </a:p>
          <a:p>
            <a:pPr marL="274320" indent="-274320">
              <a:buFont typeface="Wingdings 3"/>
              <a:buChar char=""/>
              <a:defRPr/>
            </a:pPr>
            <a:r>
              <a:rPr lang="tr-TR" b="1" i="1" dirty="0" smtClean="0"/>
              <a:t>Özellikle sayısal sistemlerin tasarımında transistörün bu </a:t>
            </a:r>
            <a:r>
              <a:rPr lang="tr-TR" dirty="0" smtClean="0"/>
              <a:t>özelliğinden yararlanılır ve anahtar olarak kullanılır. </a:t>
            </a:r>
          </a:p>
          <a:p>
            <a:pPr marL="274320" indent="-274320">
              <a:buFont typeface="Wingdings 3"/>
              <a:buChar char=""/>
              <a:defRPr/>
            </a:pPr>
            <a:r>
              <a:rPr lang="tr-TR" dirty="0" smtClean="0"/>
              <a:t>Transistörün çok yaygın olarak kullanılan bir diğer özelliği ise </a:t>
            </a:r>
            <a:r>
              <a:rPr lang="tr-TR" b="1" i="1" dirty="0" smtClean="0"/>
              <a:t>yükselteç olarak kullanılmasıdır. </a:t>
            </a:r>
            <a:r>
              <a:rPr lang="tr-TR" b="1" i="1" u="sng" dirty="0" smtClean="0">
                <a:solidFill>
                  <a:srgbClr val="FF0000"/>
                </a:solidFill>
              </a:rPr>
              <a:t>Yükselteç olarak kullanılacak bir </a:t>
            </a:r>
            <a:r>
              <a:rPr lang="tr-TR" u="sng" dirty="0" smtClean="0">
                <a:solidFill>
                  <a:srgbClr val="FF0000"/>
                </a:solidFill>
              </a:rPr>
              <a:t>transistör </a:t>
            </a:r>
            <a:r>
              <a:rPr lang="tr-TR" b="1" i="1" u="sng" dirty="0" smtClean="0">
                <a:solidFill>
                  <a:srgbClr val="FF0000"/>
                </a:solidFill>
              </a:rPr>
              <a:t>aktif bölgede çalıştırılır. </a:t>
            </a:r>
          </a:p>
          <a:p>
            <a:pPr marL="274320" indent="-274320">
              <a:buFont typeface="Wingdings 3"/>
              <a:buChar char=""/>
              <a:defRPr/>
            </a:pPr>
            <a:r>
              <a:rPr lang="tr-TR" b="1" i="1" dirty="0" smtClean="0"/>
              <a:t>Yükselteç olarak çalıştırılacak bir transistörün PN </a:t>
            </a:r>
            <a:r>
              <a:rPr lang="tr-TR" dirty="0" smtClean="0"/>
              <a:t>jonksiyonları uygun şekilde polarmalandırılmalıdır.</a:t>
            </a:r>
            <a:endParaRPr lang="tr-TR" dirty="0"/>
          </a:p>
        </p:txBody>
      </p:sp>
    </p:spTree>
    <p:extLst>
      <p:ext uri="{BB962C8B-B14F-4D97-AF65-F5344CB8AC3E}">
        <p14:creationId xmlns:p14="http://schemas.microsoft.com/office/powerpoint/2010/main" val="234097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6C1DC61D985D40B01048F163D2C600" ma:contentTypeVersion="" ma:contentTypeDescription="Create a new document." ma:contentTypeScope="" ma:versionID="6ca394f80d3a99a7a092595184e3b070">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D5034E-2414-4128-8D48-6D47B791FD56}"/>
</file>

<file path=customXml/itemProps2.xml><?xml version="1.0" encoding="utf-8"?>
<ds:datastoreItem xmlns:ds="http://schemas.openxmlformats.org/officeDocument/2006/customXml" ds:itemID="{E1561A2F-848F-41B7-B0D1-005A154C7707}"/>
</file>

<file path=customXml/itemProps3.xml><?xml version="1.0" encoding="utf-8"?>
<ds:datastoreItem xmlns:ds="http://schemas.openxmlformats.org/officeDocument/2006/customXml" ds:itemID="{03458ED7-2DFA-41C5-92BF-EAFDB222EA67}"/>
</file>

<file path=docProps/app.xml><?xml version="1.0" encoding="utf-8"?>
<Properties xmlns="http://schemas.openxmlformats.org/officeDocument/2006/extended-properties" xmlns:vt="http://schemas.openxmlformats.org/officeDocument/2006/docPropsVTypes">
  <TotalTime>706</TotalTime>
  <Words>1554</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Wingdings 3</vt:lpstr>
      <vt:lpstr>Office Theme</vt:lpstr>
      <vt:lpstr>Transistör ve Yapısı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 Transistörün Çalışması için Gerekli Şartları-Özet</vt:lpstr>
      <vt:lpstr>Transistörün Anahtar Olarak Çalışması</vt:lpstr>
      <vt:lpstr>Transistörün Anahtar Olarak Çalışması</vt:lpstr>
      <vt:lpstr>Transistörün Anahtar Olarak Çalışması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Diyot ve Çeşitleri</dc:title>
  <dc:creator>alper</dc:creator>
  <cp:lastModifiedBy>Alper DOGANALP</cp:lastModifiedBy>
  <cp:revision>87</cp:revision>
  <dcterms:created xsi:type="dcterms:W3CDTF">2016-07-18T06:05:43Z</dcterms:created>
  <dcterms:modified xsi:type="dcterms:W3CDTF">2021-12-17T15:08:40Z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0x0101008A6C1DC61D985D40B01048F163D2C600</vt:lpwstr>
  </property>
</Properties>
</file>