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53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56.xml" ContentType="application/vnd.openxmlformats-officedocument.presentationml.slide+xml"/>
  <Override PartName="/ppt/slides/slide54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55.xml" ContentType="application/vnd.openxmlformats-officedocument.presentationml.slide+xml"/>
  <Override PartName="/ppt/slides/slide5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5" r:id="rId16"/>
    <p:sldId id="270" r:id="rId17"/>
    <p:sldId id="269" r:id="rId18"/>
    <p:sldId id="272" r:id="rId19"/>
    <p:sldId id="271" r:id="rId20"/>
    <p:sldId id="276" r:id="rId21"/>
    <p:sldId id="277" r:id="rId22"/>
    <p:sldId id="278" r:id="rId23"/>
    <p:sldId id="279" r:id="rId24"/>
    <p:sldId id="280" r:id="rId25"/>
    <p:sldId id="316" r:id="rId26"/>
    <p:sldId id="317" r:id="rId27"/>
    <p:sldId id="318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1" r:id="rId38"/>
    <p:sldId id="295" r:id="rId39"/>
    <p:sldId id="292" r:id="rId40"/>
    <p:sldId id="293" r:id="rId41"/>
    <p:sldId id="294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11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2" r:id="rId59"/>
    <p:sldId id="313" r:id="rId60"/>
    <p:sldId id="315" r:id="rId61"/>
    <p:sldId id="314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presProps" Target="presProps.xml"/><Relationship Id="rId68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69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wmf"/><Relationship Id="rId1" Type="http://schemas.openxmlformats.org/officeDocument/2006/relationships/image" Target="../media/image15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3E24-7A07-408B-9EBC-58557F01DE1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E2C0-BE05-42C3-B39A-815D1354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6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3E24-7A07-408B-9EBC-58557F01DE1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E2C0-BE05-42C3-B39A-815D1354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1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3E24-7A07-408B-9EBC-58557F01DE1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E2C0-BE05-42C3-B39A-815D1354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60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96851" y="539751"/>
            <a:ext cx="11785600" cy="5637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0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3E24-7A07-408B-9EBC-58557F01DE1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E2C0-BE05-42C3-B39A-815D1354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7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3E24-7A07-408B-9EBC-58557F01DE1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E2C0-BE05-42C3-B39A-815D1354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8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3E24-7A07-408B-9EBC-58557F01DE1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E2C0-BE05-42C3-B39A-815D1354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3E24-7A07-408B-9EBC-58557F01DE1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E2C0-BE05-42C3-B39A-815D1354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9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3E24-7A07-408B-9EBC-58557F01DE1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E2C0-BE05-42C3-B39A-815D1354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4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3E24-7A07-408B-9EBC-58557F01DE1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E2C0-BE05-42C3-B39A-815D1354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3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3E24-7A07-408B-9EBC-58557F01DE1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E2C0-BE05-42C3-B39A-815D1354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9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3E24-7A07-408B-9EBC-58557F01DE1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E2C0-BE05-42C3-B39A-815D1354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6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3E24-7A07-408B-9EBC-58557F01DE1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3E2C0-BE05-42C3-B39A-815D1354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2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2.png"/><Relationship Id="rId4" Type="http://schemas.openxmlformats.org/officeDocument/2006/relationships/image" Target="../media/image7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7.png"/><Relationship Id="rId4" Type="http://schemas.openxmlformats.org/officeDocument/2006/relationships/image" Target="../media/image8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3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02.png"/><Relationship Id="rId10" Type="http://schemas.openxmlformats.org/officeDocument/2006/relationships/image" Target="../media/image98.wmf"/><Relationship Id="rId4" Type="http://schemas.openxmlformats.org/officeDocument/2006/relationships/image" Target="../media/image101.png"/><Relationship Id="rId9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7" Type="http://schemas.openxmlformats.org/officeDocument/2006/relationships/image" Target="../media/image1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52.wmf"/><Relationship Id="rId4" Type="http://schemas.openxmlformats.org/officeDocument/2006/relationships/oleObject" Target="../embeddings/oleObject11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61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17" Type="http://schemas.openxmlformats.org/officeDocument/2006/relationships/image" Target="../media/image177.png"/><Relationship Id="rId2" Type="http://schemas.openxmlformats.org/officeDocument/2006/relationships/image" Target="../media/image162.png"/><Relationship Id="rId16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5" Type="http://schemas.openxmlformats.org/officeDocument/2006/relationships/image" Target="../media/image17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191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12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.png"/><Relationship Id="rId11" Type="http://schemas.openxmlformats.org/officeDocument/2006/relationships/image" Target="../media/image189.png"/><Relationship Id="rId5" Type="http://schemas.openxmlformats.org/officeDocument/2006/relationships/image" Target="../media/image183.png"/><Relationship Id="rId15" Type="http://schemas.openxmlformats.org/officeDocument/2006/relationships/image" Target="../media/image193.png"/><Relationship Id="rId10" Type="http://schemas.openxmlformats.org/officeDocument/2006/relationships/image" Target="../media/image188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Relationship Id="rId14" Type="http://schemas.openxmlformats.org/officeDocument/2006/relationships/image" Target="../media/image19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197.png"/><Relationship Id="rId7" Type="http://schemas.openxmlformats.org/officeDocument/2006/relationships/image" Target="../media/image201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208.png"/><Relationship Id="rId7" Type="http://schemas.openxmlformats.org/officeDocument/2006/relationships/image" Target="../media/image212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Relationship Id="rId9" Type="http://schemas.openxmlformats.org/officeDocument/2006/relationships/image" Target="../media/image2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8.png"/><Relationship Id="rId4" Type="http://schemas.openxmlformats.org/officeDocument/2006/relationships/image" Target="../media/image21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3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13" Type="http://schemas.openxmlformats.org/officeDocument/2006/relationships/image" Target="../media/image251.png"/><Relationship Id="rId3" Type="http://schemas.openxmlformats.org/officeDocument/2006/relationships/image" Target="../media/image241.png"/><Relationship Id="rId7" Type="http://schemas.openxmlformats.org/officeDocument/2006/relationships/image" Target="../media/image245.png"/><Relationship Id="rId12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4.png"/><Relationship Id="rId11" Type="http://schemas.openxmlformats.org/officeDocument/2006/relationships/image" Target="../media/image249.png"/><Relationship Id="rId5" Type="http://schemas.openxmlformats.org/officeDocument/2006/relationships/image" Target="../media/image243.png"/><Relationship Id="rId10" Type="http://schemas.openxmlformats.org/officeDocument/2006/relationships/image" Target="../media/image248.png"/><Relationship Id="rId4" Type="http://schemas.openxmlformats.org/officeDocument/2006/relationships/image" Target="../media/image242.png"/><Relationship Id="rId9" Type="http://schemas.openxmlformats.org/officeDocument/2006/relationships/image" Target="../media/image24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3" Type="http://schemas.openxmlformats.org/officeDocument/2006/relationships/image" Target="../media/image253.png"/><Relationship Id="rId7" Type="http://schemas.openxmlformats.org/officeDocument/2006/relationships/image" Target="../media/image241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6.png"/><Relationship Id="rId5" Type="http://schemas.openxmlformats.org/officeDocument/2006/relationships/image" Target="../media/image255.png"/><Relationship Id="rId4" Type="http://schemas.openxmlformats.org/officeDocument/2006/relationships/image" Target="../media/image25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 Power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Chapter #11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308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76" y="194519"/>
            <a:ext cx="3245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11.3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60852" y="191612"/>
            <a:ext cx="87232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200" dirty="0" smtClean="0"/>
              <a:t>For </a:t>
            </a:r>
            <a:r>
              <a:rPr lang="en-US" sz="2200" dirty="0" smtClean="0"/>
              <a:t>the circuit</a:t>
            </a:r>
            <a:r>
              <a:rPr lang="tr-TR" sz="2200" dirty="0" smtClean="0"/>
              <a:t> below</a:t>
            </a:r>
            <a:r>
              <a:rPr lang="en-US" sz="2200" dirty="0" smtClean="0"/>
              <a:t>, calculate the average power absorbed by the resistor and inductor. Find the average power supplied by the voltage source.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57" y="1083302"/>
            <a:ext cx="4494400" cy="2152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134" y="1424884"/>
            <a:ext cx="5791283" cy="6682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75055" y="3106361"/>
            <a:ext cx="9251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Determine the </a:t>
            </a:r>
            <a:r>
              <a:rPr lang="en-US" sz="2400" b="1" dirty="0" smtClean="0">
                <a:solidFill>
                  <a:srgbClr val="FF0000"/>
                </a:solidFill>
              </a:rPr>
              <a:t>average power </a:t>
            </a:r>
            <a:r>
              <a:rPr lang="en-US" sz="2400" dirty="0" smtClean="0"/>
              <a:t>generated by each source and the average power absorbed by each passive element</a:t>
            </a:r>
            <a:r>
              <a:rPr lang="tr-TR" sz="2400" dirty="0" smtClean="0"/>
              <a:t>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2119" y="3099900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Example: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638" y="3853953"/>
            <a:ext cx="6166993" cy="234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20" y="214005"/>
            <a:ext cx="7038866" cy="22085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2486" y="109314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Solution: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335" y="340146"/>
            <a:ext cx="1257300" cy="47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9792" y="358491"/>
            <a:ext cx="1062441" cy="42497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9674632" y="459208"/>
            <a:ext cx="487519" cy="238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8267" y="861068"/>
            <a:ext cx="1152525" cy="4572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9700159" y="995158"/>
            <a:ext cx="487519" cy="238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9052" y="1417202"/>
            <a:ext cx="3901446" cy="4497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8097" y="1919074"/>
            <a:ext cx="2888056" cy="5400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5180" y="2419343"/>
            <a:ext cx="2468486" cy="6300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3234" y="3143485"/>
            <a:ext cx="2199706" cy="483705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1040553" y="6281562"/>
            <a:ext cx="487519" cy="238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539" y="2343582"/>
            <a:ext cx="6234326" cy="9175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026" y="3169629"/>
            <a:ext cx="7145408" cy="5219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6317" y="3723227"/>
            <a:ext cx="4827548" cy="4701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5350" y="4187799"/>
            <a:ext cx="6186663" cy="9749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9000" y="5965358"/>
            <a:ext cx="2857127" cy="8705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32099" y="5099273"/>
            <a:ext cx="6852472" cy="5369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17282" y="5636264"/>
            <a:ext cx="4662510" cy="8834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139" y="5162740"/>
            <a:ext cx="1704975" cy="342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50147" y="5115115"/>
            <a:ext cx="2200275" cy="4381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1539" y="5483087"/>
            <a:ext cx="1485900" cy="5048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57700" y="5401627"/>
            <a:ext cx="1162050" cy="533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451747" y="4655771"/>
            <a:ext cx="10763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3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12" y="115911"/>
            <a:ext cx="7375973" cy="2294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0761" y="2640169"/>
            <a:ext cx="11294771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Notice that the inductor and the capacitor </a:t>
            </a:r>
            <a:r>
              <a:rPr lang="en-US" sz="2000" dirty="0" smtClean="0">
                <a:solidFill>
                  <a:srgbClr val="FF0000"/>
                </a:solidFill>
              </a:rPr>
              <a:t>absorb zero average power </a:t>
            </a:r>
            <a:r>
              <a:rPr lang="en-US" sz="2000" dirty="0" smtClean="0"/>
              <a:t>and that the total power supplied by the current source equals the power absorbed by the resistor and the voltage source</a:t>
            </a:r>
            <a:r>
              <a:rPr lang="tr-TR" sz="2000" dirty="0" smtClean="0"/>
              <a:t> OR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02" y="3837904"/>
            <a:ext cx="9919636" cy="6520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0761" y="4719742"/>
            <a:ext cx="3761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indicating that power is </a:t>
            </a:r>
            <a:r>
              <a:rPr lang="en-US" sz="2000" dirty="0" smtClean="0">
                <a:solidFill>
                  <a:srgbClr val="FF0000"/>
                </a:solidFill>
              </a:rPr>
              <a:t>conserved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165" y="162823"/>
            <a:ext cx="3658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11.4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9055" y="837737"/>
            <a:ext cx="10032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C</a:t>
            </a:r>
            <a:r>
              <a:rPr lang="en-US" sz="2400" dirty="0"/>
              <a:t>alculate the average power absorbed by each of the five elements </a:t>
            </a:r>
            <a:r>
              <a:rPr lang="en-US" sz="2400" dirty="0" smtClean="0"/>
              <a:t>in</a:t>
            </a:r>
            <a:r>
              <a:rPr lang="tr-TR" sz="2400" dirty="0" smtClean="0"/>
              <a:t> the circuit shown below</a:t>
            </a:r>
            <a:r>
              <a:rPr lang="tr-TR" sz="2000" dirty="0" smtClean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371" y="2013866"/>
            <a:ext cx="7276009" cy="2549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56" y="4562944"/>
            <a:ext cx="10509459" cy="105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2"/>
          <p:cNvGrpSpPr>
            <a:grpSpLocks/>
          </p:cNvGrpSpPr>
          <p:nvPr/>
        </p:nvGrpSpPr>
        <p:grpSpPr bwMode="auto">
          <a:xfrm>
            <a:off x="570192" y="1748661"/>
            <a:ext cx="8615362" cy="2514600"/>
            <a:chOff x="96" y="1368"/>
            <a:chExt cx="5571" cy="1777"/>
          </a:xfrm>
        </p:grpSpPr>
        <p:grpSp>
          <p:nvGrpSpPr>
            <p:cNvPr id="125955" name="Group 3"/>
            <p:cNvGrpSpPr>
              <a:grpSpLocks/>
            </p:cNvGrpSpPr>
            <p:nvPr/>
          </p:nvGrpSpPr>
          <p:grpSpPr bwMode="auto">
            <a:xfrm>
              <a:off x="2628" y="1368"/>
              <a:ext cx="3039" cy="1777"/>
              <a:chOff x="1155" y="2278"/>
              <a:chExt cx="3447" cy="1777"/>
            </a:xfrm>
          </p:grpSpPr>
          <p:sp>
            <p:nvSpPr>
              <p:cNvPr id="125956" name="Freeform 4"/>
              <p:cNvSpPr>
                <a:spLocks/>
              </p:cNvSpPr>
              <p:nvPr/>
            </p:nvSpPr>
            <p:spPr bwMode="auto">
              <a:xfrm>
                <a:off x="3487" y="2506"/>
                <a:ext cx="329" cy="1"/>
              </a:xfrm>
              <a:custGeom>
                <a:avLst/>
                <a:gdLst>
                  <a:gd name="T0" fmla="*/ 0 w 329"/>
                  <a:gd name="T1" fmla="*/ 329 w 329"/>
                  <a:gd name="T2" fmla="*/ 0 w 329"/>
                  <a:gd name="T3" fmla="*/ 0 w 3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29">
                    <a:moveTo>
                      <a:pt x="0" y="0"/>
                    </a:moveTo>
                    <a:lnTo>
                      <a:pt x="32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57" name="Freeform 5"/>
              <p:cNvSpPr>
                <a:spLocks/>
              </p:cNvSpPr>
              <p:nvPr/>
            </p:nvSpPr>
            <p:spPr bwMode="auto">
              <a:xfrm>
                <a:off x="3784" y="2468"/>
                <a:ext cx="178" cy="82"/>
              </a:xfrm>
              <a:custGeom>
                <a:avLst/>
                <a:gdLst>
                  <a:gd name="T0" fmla="*/ 0 w 178"/>
                  <a:gd name="T1" fmla="*/ 82 h 82"/>
                  <a:gd name="T2" fmla="*/ 178 w 178"/>
                  <a:gd name="T3" fmla="*/ 38 h 82"/>
                  <a:gd name="T4" fmla="*/ 0 w 178"/>
                  <a:gd name="T5" fmla="*/ 0 h 82"/>
                  <a:gd name="T6" fmla="*/ 0 w 178"/>
                  <a:gd name="T7" fmla="*/ 82 h 82"/>
                  <a:gd name="T8" fmla="*/ 0 w 178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82">
                    <a:moveTo>
                      <a:pt x="0" y="82"/>
                    </a:moveTo>
                    <a:lnTo>
                      <a:pt x="178" y="38"/>
                    </a:lnTo>
                    <a:lnTo>
                      <a:pt x="0" y="0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58" name="Freeform 6"/>
              <p:cNvSpPr>
                <a:spLocks/>
              </p:cNvSpPr>
              <p:nvPr/>
            </p:nvSpPr>
            <p:spPr bwMode="auto">
              <a:xfrm>
                <a:off x="3658" y="2278"/>
                <a:ext cx="95" cy="127"/>
              </a:xfrm>
              <a:custGeom>
                <a:avLst/>
                <a:gdLst>
                  <a:gd name="T0" fmla="*/ 0 w 95"/>
                  <a:gd name="T1" fmla="*/ 127 h 127"/>
                  <a:gd name="T2" fmla="*/ 57 w 95"/>
                  <a:gd name="T3" fmla="*/ 127 h 127"/>
                  <a:gd name="T4" fmla="*/ 57 w 95"/>
                  <a:gd name="T5" fmla="*/ 120 h 127"/>
                  <a:gd name="T6" fmla="*/ 50 w 95"/>
                  <a:gd name="T7" fmla="*/ 120 h 127"/>
                  <a:gd name="T8" fmla="*/ 44 w 95"/>
                  <a:gd name="T9" fmla="*/ 114 h 127"/>
                  <a:gd name="T10" fmla="*/ 44 w 95"/>
                  <a:gd name="T11" fmla="*/ 108 h 127"/>
                  <a:gd name="T12" fmla="*/ 44 w 95"/>
                  <a:gd name="T13" fmla="*/ 101 h 127"/>
                  <a:gd name="T14" fmla="*/ 76 w 95"/>
                  <a:gd name="T15" fmla="*/ 19 h 127"/>
                  <a:gd name="T16" fmla="*/ 82 w 95"/>
                  <a:gd name="T17" fmla="*/ 6 h 127"/>
                  <a:gd name="T18" fmla="*/ 95 w 95"/>
                  <a:gd name="T19" fmla="*/ 0 h 127"/>
                  <a:gd name="T20" fmla="*/ 95 w 95"/>
                  <a:gd name="T21" fmla="*/ 0 h 127"/>
                  <a:gd name="T22" fmla="*/ 38 w 95"/>
                  <a:gd name="T23" fmla="*/ 0 h 127"/>
                  <a:gd name="T24" fmla="*/ 38 w 95"/>
                  <a:gd name="T25" fmla="*/ 0 h 127"/>
                  <a:gd name="T26" fmla="*/ 44 w 95"/>
                  <a:gd name="T27" fmla="*/ 0 h 127"/>
                  <a:gd name="T28" fmla="*/ 50 w 95"/>
                  <a:gd name="T29" fmla="*/ 13 h 127"/>
                  <a:gd name="T30" fmla="*/ 50 w 95"/>
                  <a:gd name="T31" fmla="*/ 19 h 127"/>
                  <a:gd name="T32" fmla="*/ 50 w 95"/>
                  <a:gd name="T33" fmla="*/ 19 h 127"/>
                  <a:gd name="T34" fmla="*/ 19 w 95"/>
                  <a:gd name="T35" fmla="*/ 108 h 127"/>
                  <a:gd name="T36" fmla="*/ 12 w 95"/>
                  <a:gd name="T37" fmla="*/ 120 h 127"/>
                  <a:gd name="T38" fmla="*/ 0 w 95"/>
                  <a:gd name="T39" fmla="*/ 120 h 127"/>
                  <a:gd name="T40" fmla="*/ 0 w 95"/>
                  <a:gd name="T41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" h="127">
                    <a:moveTo>
                      <a:pt x="0" y="127"/>
                    </a:moveTo>
                    <a:lnTo>
                      <a:pt x="57" y="127"/>
                    </a:lnTo>
                    <a:lnTo>
                      <a:pt x="57" y="120"/>
                    </a:lnTo>
                    <a:lnTo>
                      <a:pt x="50" y="120"/>
                    </a:lnTo>
                    <a:lnTo>
                      <a:pt x="44" y="114"/>
                    </a:lnTo>
                    <a:lnTo>
                      <a:pt x="44" y="108"/>
                    </a:lnTo>
                    <a:lnTo>
                      <a:pt x="44" y="101"/>
                    </a:lnTo>
                    <a:lnTo>
                      <a:pt x="76" y="19"/>
                    </a:lnTo>
                    <a:lnTo>
                      <a:pt x="82" y="6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0" y="13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19" y="108"/>
                    </a:lnTo>
                    <a:lnTo>
                      <a:pt x="12" y="120"/>
                    </a:lnTo>
                    <a:lnTo>
                      <a:pt x="0" y="120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59" name="Freeform 7"/>
              <p:cNvSpPr>
                <a:spLocks/>
              </p:cNvSpPr>
              <p:nvPr/>
            </p:nvSpPr>
            <p:spPr bwMode="auto">
              <a:xfrm>
                <a:off x="1155" y="3056"/>
                <a:ext cx="165" cy="133"/>
              </a:xfrm>
              <a:custGeom>
                <a:avLst/>
                <a:gdLst>
                  <a:gd name="T0" fmla="*/ 165 w 165"/>
                  <a:gd name="T1" fmla="*/ 0 h 133"/>
                  <a:gd name="T2" fmla="*/ 114 w 165"/>
                  <a:gd name="T3" fmla="*/ 0 h 133"/>
                  <a:gd name="T4" fmla="*/ 114 w 165"/>
                  <a:gd name="T5" fmla="*/ 0 h 133"/>
                  <a:gd name="T6" fmla="*/ 127 w 165"/>
                  <a:gd name="T7" fmla="*/ 6 h 133"/>
                  <a:gd name="T8" fmla="*/ 133 w 165"/>
                  <a:gd name="T9" fmla="*/ 13 h 133"/>
                  <a:gd name="T10" fmla="*/ 133 w 165"/>
                  <a:gd name="T11" fmla="*/ 19 h 133"/>
                  <a:gd name="T12" fmla="*/ 127 w 165"/>
                  <a:gd name="T13" fmla="*/ 25 h 133"/>
                  <a:gd name="T14" fmla="*/ 95 w 165"/>
                  <a:gd name="T15" fmla="*/ 89 h 133"/>
                  <a:gd name="T16" fmla="*/ 70 w 165"/>
                  <a:gd name="T17" fmla="*/ 25 h 133"/>
                  <a:gd name="T18" fmla="*/ 63 w 165"/>
                  <a:gd name="T19" fmla="*/ 19 h 133"/>
                  <a:gd name="T20" fmla="*/ 57 w 165"/>
                  <a:gd name="T21" fmla="*/ 13 h 133"/>
                  <a:gd name="T22" fmla="*/ 63 w 165"/>
                  <a:gd name="T23" fmla="*/ 0 h 133"/>
                  <a:gd name="T24" fmla="*/ 82 w 165"/>
                  <a:gd name="T25" fmla="*/ 0 h 133"/>
                  <a:gd name="T26" fmla="*/ 82 w 165"/>
                  <a:gd name="T27" fmla="*/ 0 h 133"/>
                  <a:gd name="T28" fmla="*/ 0 w 165"/>
                  <a:gd name="T29" fmla="*/ 0 h 133"/>
                  <a:gd name="T30" fmla="*/ 0 w 165"/>
                  <a:gd name="T31" fmla="*/ 0 h 133"/>
                  <a:gd name="T32" fmla="*/ 13 w 165"/>
                  <a:gd name="T33" fmla="*/ 6 h 133"/>
                  <a:gd name="T34" fmla="*/ 19 w 165"/>
                  <a:gd name="T35" fmla="*/ 13 h 133"/>
                  <a:gd name="T36" fmla="*/ 82 w 165"/>
                  <a:gd name="T37" fmla="*/ 133 h 133"/>
                  <a:gd name="T38" fmla="*/ 89 w 165"/>
                  <a:gd name="T39" fmla="*/ 133 h 133"/>
                  <a:gd name="T40" fmla="*/ 139 w 165"/>
                  <a:gd name="T41" fmla="*/ 19 h 133"/>
                  <a:gd name="T42" fmla="*/ 152 w 165"/>
                  <a:gd name="T43" fmla="*/ 6 h 133"/>
                  <a:gd name="T44" fmla="*/ 165 w 165"/>
                  <a:gd name="T45" fmla="*/ 0 h 133"/>
                  <a:gd name="T46" fmla="*/ 165 w 165"/>
                  <a:gd name="T4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5" h="133">
                    <a:moveTo>
                      <a:pt x="165" y="0"/>
                    </a:moveTo>
                    <a:lnTo>
                      <a:pt x="114" y="0"/>
                    </a:lnTo>
                    <a:lnTo>
                      <a:pt x="114" y="0"/>
                    </a:lnTo>
                    <a:lnTo>
                      <a:pt x="127" y="6"/>
                    </a:lnTo>
                    <a:lnTo>
                      <a:pt x="133" y="13"/>
                    </a:lnTo>
                    <a:lnTo>
                      <a:pt x="133" y="19"/>
                    </a:lnTo>
                    <a:lnTo>
                      <a:pt x="127" y="25"/>
                    </a:lnTo>
                    <a:lnTo>
                      <a:pt x="95" y="89"/>
                    </a:lnTo>
                    <a:lnTo>
                      <a:pt x="70" y="25"/>
                    </a:lnTo>
                    <a:lnTo>
                      <a:pt x="63" y="19"/>
                    </a:lnTo>
                    <a:lnTo>
                      <a:pt x="57" y="13"/>
                    </a:lnTo>
                    <a:lnTo>
                      <a:pt x="6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6"/>
                    </a:lnTo>
                    <a:lnTo>
                      <a:pt x="19" y="13"/>
                    </a:lnTo>
                    <a:lnTo>
                      <a:pt x="82" y="133"/>
                    </a:lnTo>
                    <a:lnTo>
                      <a:pt x="89" y="133"/>
                    </a:lnTo>
                    <a:lnTo>
                      <a:pt x="139" y="19"/>
                    </a:lnTo>
                    <a:lnTo>
                      <a:pt x="152" y="6"/>
                    </a:lnTo>
                    <a:lnTo>
                      <a:pt x="165" y="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0" name="Freeform 8"/>
              <p:cNvSpPr>
                <a:spLocks/>
              </p:cNvSpPr>
              <p:nvPr/>
            </p:nvSpPr>
            <p:spPr bwMode="auto">
              <a:xfrm>
                <a:off x="1326" y="3138"/>
                <a:ext cx="101" cy="95"/>
              </a:xfrm>
              <a:custGeom>
                <a:avLst/>
                <a:gdLst>
                  <a:gd name="T0" fmla="*/ 76 w 101"/>
                  <a:gd name="T1" fmla="*/ 95 h 95"/>
                  <a:gd name="T2" fmla="*/ 63 w 101"/>
                  <a:gd name="T3" fmla="*/ 89 h 95"/>
                  <a:gd name="T4" fmla="*/ 57 w 101"/>
                  <a:gd name="T5" fmla="*/ 76 h 95"/>
                  <a:gd name="T6" fmla="*/ 57 w 101"/>
                  <a:gd name="T7" fmla="*/ 7 h 95"/>
                  <a:gd name="T8" fmla="*/ 70 w 101"/>
                  <a:gd name="T9" fmla="*/ 7 h 95"/>
                  <a:gd name="T10" fmla="*/ 89 w 101"/>
                  <a:gd name="T11" fmla="*/ 7 h 95"/>
                  <a:gd name="T12" fmla="*/ 95 w 101"/>
                  <a:gd name="T13" fmla="*/ 13 h 95"/>
                  <a:gd name="T14" fmla="*/ 95 w 101"/>
                  <a:gd name="T15" fmla="*/ 26 h 95"/>
                  <a:gd name="T16" fmla="*/ 101 w 101"/>
                  <a:gd name="T17" fmla="*/ 26 h 95"/>
                  <a:gd name="T18" fmla="*/ 101 w 101"/>
                  <a:gd name="T19" fmla="*/ 0 h 95"/>
                  <a:gd name="T20" fmla="*/ 0 w 101"/>
                  <a:gd name="T21" fmla="*/ 0 h 95"/>
                  <a:gd name="T22" fmla="*/ 0 w 101"/>
                  <a:gd name="T23" fmla="*/ 26 h 95"/>
                  <a:gd name="T24" fmla="*/ 0 w 101"/>
                  <a:gd name="T25" fmla="*/ 26 h 95"/>
                  <a:gd name="T26" fmla="*/ 6 w 101"/>
                  <a:gd name="T27" fmla="*/ 13 h 95"/>
                  <a:gd name="T28" fmla="*/ 13 w 101"/>
                  <a:gd name="T29" fmla="*/ 7 h 95"/>
                  <a:gd name="T30" fmla="*/ 32 w 101"/>
                  <a:gd name="T31" fmla="*/ 7 h 95"/>
                  <a:gd name="T32" fmla="*/ 38 w 101"/>
                  <a:gd name="T33" fmla="*/ 7 h 95"/>
                  <a:gd name="T34" fmla="*/ 38 w 101"/>
                  <a:gd name="T35" fmla="*/ 76 h 95"/>
                  <a:gd name="T36" fmla="*/ 38 w 101"/>
                  <a:gd name="T37" fmla="*/ 89 h 95"/>
                  <a:gd name="T38" fmla="*/ 25 w 101"/>
                  <a:gd name="T39" fmla="*/ 95 h 95"/>
                  <a:gd name="T40" fmla="*/ 25 w 101"/>
                  <a:gd name="T41" fmla="*/ 95 h 95"/>
                  <a:gd name="T42" fmla="*/ 76 w 101"/>
                  <a:gd name="T43" fmla="*/ 95 h 95"/>
                  <a:gd name="T44" fmla="*/ 76 w 101"/>
                  <a:gd name="T4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1" h="95">
                    <a:moveTo>
                      <a:pt x="76" y="95"/>
                    </a:moveTo>
                    <a:lnTo>
                      <a:pt x="63" y="89"/>
                    </a:lnTo>
                    <a:lnTo>
                      <a:pt x="57" y="76"/>
                    </a:lnTo>
                    <a:lnTo>
                      <a:pt x="57" y="7"/>
                    </a:lnTo>
                    <a:lnTo>
                      <a:pt x="70" y="7"/>
                    </a:lnTo>
                    <a:lnTo>
                      <a:pt x="89" y="7"/>
                    </a:lnTo>
                    <a:lnTo>
                      <a:pt x="95" y="13"/>
                    </a:lnTo>
                    <a:lnTo>
                      <a:pt x="95" y="26"/>
                    </a:lnTo>
                    <a:lnTo>
                      <a:pt x="101" y="26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6" y="13"/>
                    </a:lnTo>
                    <a:lnTo>
                      <a:pt x="13" y="7"/>
                    </a:lnTo>
                    <a:lnTo>
                      <a:pt x="32" y="7"/>
                    </a:lnTo>
                    <a:lnTo>
                      <a:pt x="38" y="7"/>
                    </a:lnTo>
                    <a:lnTo>
                      <a:pt x="38" y="76"/>
                    </a:lnTo>
                    <a:lnTo>
                      <a:pt x="38" y="89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76" y="95"/>
                    </a:lnTo>
                    <a:lnTo>
                      <a:pt x="7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1" name="Freeform 9"/>
              <p:cNvSpPr>
                <a:spLocks/>
              </p:cNvSpPr>
              <p:nvPr/>
            </p:nvSpPr>
            <p:spPr bwMode="auto">
              <a:xfrm>
                <a:off x="1434" y="3132"/>
                <a:ext cx="82" cy="101"/>
              </a:xfrm>
              <a:custGeom>
                <a:avLst/>
                <a:gdLst>
                  <a:gd name="T0" fmla="*/ 82 w 82"/>
                  <a:gd name="T1" fmla="*/ 101 h 101"/>
                  <a:gd name="T2" fmla="*/ 76 w 82"/>
                  <a:gd name="T3" fmla="*/ 95 h 101"/>
                  <a:gd name="T4" fmla="*/ 69 w 82"/>
                  <a:gd name="T5" fmla="*/ 89 h 101"/>
                  <a:gd name="T6" fmla="*/ 69 w 82"/>
                  <a:gd name="T7" fmla="*/ 57 h 101"/>
                  <a:gd name="T8" fmla="*/ 69 w 82"/>
                  <a:gd name="T9" fmla="*/ 44 h 101"/>
                  <a:gd name="T10" fmla="*/ 63 w 82"/>
                  <a:gd name="T11" fmla="*/ 38 h 101"/>
                  <a:gd name="T12" fmla="*/ 50 w 82"/>
                  <a:gd name="T13" fmla="*/ 32 h 101"/>
                  <a:gd name="T14" fmla="*/ 38 w 82"/>
                  <a:gd name="T15" fmla="*/ 38 h 101"/>
                  <a:gd name="T16" fmla="*/ 25 w 82"/>
                  <a:gd name="T17" fmla="*/ 44 h 101"/>
                  <a:gd name="T18" fmla="*/ 25 w 82"/>
                  <a:gd name="T19" fmla="*/ 44 h 101"/>
                  <a:gd name="T20" fmla="*/ 25 w 82"/>
                  <a:gd name="T21" fmla="*/ 0 h 101"/>
                  <a:gd name="T22" fmla="*/ 25 w 82"/>
                  <a:gd name="T23" fmla="*/ 0 h 101"/>
                  <a:gd name="T24" fmla="*/ 12 w 82"/>
                  <a:gd name="T25" fmla="*/ 6 h 101"/>
                  <a:gd name="T26" fmla="*/ 0 w 82"/>
                  <a:gd name="T27" fmla="*/ 6 h 101"/>
                  <a:gd name="T28" fmla="*/ 0 w 82"/>
                  <a:gd name="T29" fmla="*/ 13 h 101"/>
                  <a:gd name="T30" fmla="*/ 0 w 82"/>
                  <a:gd name="T31" fmla="*/ 13 h 101"/>
                  <a:gd name="T32" fmla="*/ 6 w 82"/>
                  <a:gd name="T33" fmla="*/ 13 h 101"/>
                  <a:gd name="T34" fmla="*/ 6 w 82"/>
                  <a:gd name="T35" fmla="*/ 19 h 101"/>
                  <a:gd name="T36" fmla="*/ 6 w 82"/>
                  <a:gd name="T37" fmla="*/ 89 h 101"/>
                  <a:gd name="T38" fmla="*/ 6 w 82"/>
                  <a:gd name="T39" fmla="*/ 95 h 101"/>
                  <a:gd name="T40" fmla="*/ 0 w 82"/>
                  <a:gd name="T41" fmla="*/ 101 h 101"/>
                  <a:gd name="T42" fmla="*/ 0 w 82"/>
                  <a:gd name="T43" fmla="*/ 101 h 101"/>
                  <a:gd name="T44" fmla="*/ 38 w 82"/>
                  <a:gd name="T45" fmla="*/ 101 h 101"/>
                  <a:gd name="T46" fmla="*/ 38 w 82"/>
                  <a:gd name="T47" fmla="*/ 101 h 101"/>
                  <a:gd name="T48" fmla="*/ 25 w 82"/>
                  <a:gd name="T49" fmla="*/ 95 h 101"/>
                  <a:gd name="T50" fmla="*/ 25 w 82"/>
                  <a:gd name="T51" fmla="*/ 89 h 101"/>
                  <a:gd name="T52" fmla="*/ 25 w 82"/>
                  <a:gd name="T53" fmla="*/ 51 h 101"/>
                  <a:gd name="T54" fmla="*/ 38 w 82"/>
                  <a:gd name="T55" fmla="*/ 44 h 101"/>
                  <a:gd name="T56" fmla="*/ 44 w 82"/>
                  <a:gd name="T57" fmla="*/ 44 h 101"/>
                  <a:gd name="T58" fmla="*/ 50 w 82"/>
                  <a:gd name="T59" fmla="*/ 51 h 101"/>
                  <a:gd name="T60" fmla="*/ 57 w 82"/>
                  <a:gd name="T61" fmla="*/ 57 h 101"/>
                  <a:gd name="T62" fmla="*/ 57 w 82"/>
                  <a:gd name="T63" fmla="*/ 89 h 101"/>
                  <a:gd name="T64" fmla="*/ 50 w 82"/>
                  <a:gd name="T65" fmla="*/ 95 h 101"/>
                  <a:gd name="T66" fmla="*/ 44 w 82"/>
                  <a:gd name="T67" fmla="*/ 101 h 101"/>
                  <a:gd name="T68" fmla="*/ 44 w 82"/>
                  <a:gd name="T69" fmla="*/ 101 h 101"/>
                  <a:gd name="T70" fmla="*/ 82 w 82"/>
                  <a:gd name="T71" fmla="*/ 101 h 101"/>
                  <a:gd name="T72" fmla="*/ 82 w 82"/>
                  <a:gd name="T73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2" h="101">
                    <a:moveTo>
                      <a:pt x="82" y="101"/>
                    </a:moveTo>
                    <a:lnTo>
                      <a:pt x="76" y="95"/>
                    </a:lnTo>
                    <a:lnTo>
                      <a:pt x="69" y="89"/>
                    </a:lnTo>
                    <a:lnTo>
                      <a:pt x="69" y="57"/>
                    </a:lnTo>
                    <a:lnTo>
                      <a:pt x="69" y="44"/>
                    </a:lnTo>
                    <a:lnTo>
                      <a:pt x="63" y="38"/>
                    </a:lnTo>
                    <a:lnTo>
                      <a:pt x="50" y="32"/>
                    </a:lnTo>
                    <a:lnTo>
                      <a:pt x="38" y="38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6" y="19"/>
                    </a:lnTo>
                    <a:lnTo>
                      <a:pt x="6" y="89"/>
                    </a:lnTo>
                    <a:lnTo>
                      <a:pt x="6" y="95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38" y="101"/>
                    </a:lnTo>
                    <a:lnTo>
                      <a:pt x="38" y="101"/>
                    </a:lnTo>
                    <a:lnTo>
                      <a:pt x="25" y="95"/>
                    </a:lnTo>
                    <a:lnTo>
                      <a:pt x="25" y="89"/>
                    </a:lnTo>
                    <a:lnTo>
                      <a:pt x="25" y="51"/>
                    </a:lnTo>
                    <a:lnTo>
                      <a:pt x="38" y="44"/>
                    </a:lnTo>
                    <a:lnTo>
                      <a:pt x="44" y="44"/>
                    </a:lnTo>
                    <a:lnTo>
                      <a:pt x="50" y="51"/>
                    </a:lnTo>
                    <a:lnTo>
                      <a:pt x="57" y="57"/>
                    </a:lnTo>
                    <a:lnTo>
                      <a:pt x="57" y="89"/>
                    </a:lnTo>
                    <a:lnTo>
                      <a:pt x="50" y="95"/>
                    </a:lnTo>
                    <a:lnTo>
                      <a:pt x="44" y="101"/>
                    </a:lnTo>
                    <a:lnTo>
                      <a:pt x="44" y="101"/>
                    </a:lnTo>
                    <a:lnTo>
                      <a:pt x="82" y="101"/>
                    </a:lnTo>
                    <a:lnTo>
                      <a:pt x="82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2" name="Freeform 10"/>
              <p:cNvSpPr>
                <a:spLocks/>
              </p:cNvSpPr>
              <p:nvPr/>
            </p:nvSpPr>
            <p:spPr bwMode="auto">
              <a:xfrm>
                <a:off x="2340" y="2303"/>
                <a:ext cx="139" cy="133"/>
              </a:xfrm>
              <a:custGeom>
                <a:avLst/>
                <a:gdLst>
                  <a:gd name="T0" fmla="*/ 139 w 139"/>
                  <a:gd name="T1" fmla="*/ 83 h 133"/>
                  <a:gd name="T2" fmla="*/ 133 w 139"/>
                  <a:gd name="T3" fmla="*/ 83 h 133"/>
                  <a:gd name="T4" fmla="*/ 120 w 139"/>
                  <a:gd name="T5" fmla="*/ 108 h 133"/>
                  <a:gd name="T6" fmla="*/ 101 w 139"/>
                  <a:gd name="T7" fmla="*/ 121 h 133"/>
                  <a:gd name="T8" fmla="*/ 76 w 139"/>
                  <a:gd name="T9" fmla="*/ 127 h 133"/>
                  <a:gd name="T10" fmla="*/ 44 w 139"/>
                  <a:gd name="T11" fmla="*/ 127 h 133"/>
                  <a:gd name="T12" fmla="*/ 133 w 139"/>
                  <a:gd name="T13" fmla="*/ 7 h 133"/>
                  <a:gd name="T14" fmla="*/ 133 w 139"/>
                  <a:gd name="T15" fmla="*/ 0 h 133"/>
                  <a:gd name="T16" fmla="*/ 12 w 139"/>
                  <a:gd name="T17" fmla="*/ 0 h 133"/>
                  <a:gd name="T18" fmla="*/ 6 w 139"/>
                  <a:gd name="T19" fmla="*/ 38 h 133"/>
                  <a:gd name="T20" fmla="*/ 12 w 139"/>
                  <a:gd name="T21" fmla="*/ 38 h 133"/>
                  <a:gd name="T22" fmla="*/ 25 w 139"/>
                  <a:gd name="T23" fmla="*/ 26 h 133"/>
                  <a:gd name="T24" fmla="*/ 31 w 139"/>
                  <a:gd name="T25" fmla="*/ 19 h 133"/>
                  <a:gd name="T26" fmla="*/ 44 w 139"/>
                  <a:gd name="T27" fmla="*/ 13 h 133"/>
                  <a:gd name="T28" fmla="*/ 57 w 139"/>
                  <a:gd name="T29" fmla="*/ 7 h 133"/>
                  <a:gd name="T30" fmla="*/ 69 w 139"/>
                  <a:gd name="T31" fmla="*/ 7 h 133"/>
                  <a:gd name="T32" fmla="*/ 88 w 139"/>
                  <a:gd name="T33" fmla="*/ 7 h 133"/>
                  <a:gd name="T34" fmla="*/ 0 w 139"/>
                  <a:gd name="T35" fmla="*/ 127 h 133"/>
                  <a:gd name="T36" fmla="*/ 0 w 139"/>
                  <a:gd name="T37" fmla="*/ 133 h 133"/>
                  <a:gd name="T38" fmla="*/ 133 w 139"/>
                  <a:gd name="T39" fmla="*/ 133 h 133"/>
                  <a:gd name="T40" fmla="*/ 139 w 139"/>
                  <a:gd name="T41" fmla="*/ 8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9" h="133">
                    <a:moveTo>
                      <a:pt x="139" y="83"/>
                    </a:moveTo>
                    <a:lnTo>
                      <a:pt x="133" y="83"/>
                    </a:lnTo>
                    <a:lnTo>
                      <a:pt x="120" y="108"/>
                    </a:lnTo>
                    <a:lnTo>
                      <a:pt x="101" y="121"/>
                    </a:lnTo>
                    <a:lnTo>
                      <a:pt x="76" y="127"/>
                    </a:lnTo>
                    <a:lnTo>
                      <a:pt x="44" y="127"/>
                    </a:lnTo>
                    <a:lnTo>
                      <a:pt x="133" y="7"/>
                    </a:lnTo>
                    <a:lnTo>
                      <a:pt x="133" y="0"/>
                    </a:lnTo>
                    <a:lnTo>
                      <a:pt x="12" y="0"/>
                    </a:lnTo>
                    <a:lnTo>
                      <a:pt x="6" y="38"/>
                    </a:lnTo>
                    <a:lnTo>
                      <a:pt x="12" y="38"/>
                    </a:lnTo>
                    <a:lnTo>
                      <a:pt x="25" y="26"/>
                    </a:lnTo>
                    <a:lnTo>
                      <a:pt x="31" y="19"/>
                    </a:lnTo>
                    <a:lnTo>
                      <a:pt x="44" y="13"/>
                    </a:lnTo>
                    <a:lnTo>
                      <a:pt x="57" y="7"/>
                    </a:lnTo>
                    <a:lnTo>
                      <a:pt x="69" y="7"/>
                    </a:lnTo>
                    <a:lnTo>
                      <a:pt x="88" y="7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133" y="133"/>
                    </a:lnTo>
                    <a:lnTo>
                      <a:pt x="139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3" name="Freeform 11"/>
              <p:cNvSpPr>
                <a:spLocks/>
              </p:cNvSpPr>
              <p:nvPr/>
            </p:nvSpPr>
            <p:spPr bwMode="auto">
              <a:xfrm>
                <a:off x="2505" y="2386"/>
                <a:ext cx="101" cy="95"/>
              </a:xfrm>
              <a:custGeom>
                <a:avLst/>
                <a:gdLst>
                  <a:gd name="T0" fmla="*/ 76 w 101"/>
                  <a:gd name="T1" fmla="*/ 95 h 95"/>
                  <a:gd name="T2" fmla="*/ 63 w 101"/>
                  <a:gd name="T3" fmla="*/ 88 h 95"/>
                  <a:gd name="T4" fmla="*/ 57 w 101"/>
                  <a:gd name="T5" fmla="*/ 82 h 95"/>
                  <a:gd name="T6" fmla="*/ 57 w 101"/>
                  <a:gd name="T7" fmla="*/ 6 h 95"/>
                  <a:gd name="T8" fmla="*/ 69 w 101"/>
                  <a:gd name="T9" fmla="*/ 6 h 95"/>
                  <a:gd name="T10" fmla="*/ 88 w 101"/>
                  <a:gd name="T11" fmla="*/ 12 h 95"/>
                  <a:gd name="T12" fmla="*/ 95 w 101"/>
                  <a:gd name="T13" fmla="*/ 25 h 95"/>
                  <a:gd name="T14" fmla="*/ 101 w 101"/>
                  <a:gd name="T15" fmla="*/ 25 h 95"/>
                  <a:gd name="T16" fmla="*/ 101 w 101"/>
                  <a:gd name="T17" fmla="*/ 0 h 95"/>
                  <a:gd name="T18" fmla="*/ 0 w 101"/>
                  <a:gd name="T19" fmla="*/ 0 h 95"/>
                  <a:gd name="T20" fmla="*/ 0 w 101"/>
                  <a:gd name="T21" fmla="*/ 25 h 95"/>
                  <a:gd name="T22" fmla="*/ 6 w 101"/>
                  <a:gd name="T23" fmla="*/ 25 h 95"/>
                  <a:gd name="T24" fmla="*/ 12 w 101"/>
                  <a:gd name="T25" fmla="*/ 12 h 95"/>
                  <a:gd name="T26" fmla="*/ 31 w 101"/>
                  <a:gd name="T27" fmla="*/ 6 h 95"/>
                  <a:gd name="T28" fmla="*/ 44 w 101"/>
                  <a:gd name="T29" fmla="*/ 6 h 95"/>
                  <a:gd name="T30" fmla="*/ 44 w 101"/>
                  <a:gd name="T31" fmla="*/ 82 h 95"/>
                  <a:gd name="T32" fmla="*/ 38 w 101"/>
                  <a:gd name="T33" fmla="*/ 88 h 95"/>
                  <a:gd name="T34" fmla="*/ 25 w 101"/>
                  <a:gd name="T35" fmla="*/ 95 h 95"/>
                  <a:gd name="T36" fmla="*/ 25 w 101"/>
                  <a:gd name="T37" fmla="*/ 95 h 95"/>
                  <a:gd name="T38" fmla="*/ 76 w 101"/>
                  <a:gd name="T39" fmla="*/ 95 h 95"/>
                  <a:gd name="T40" fmla="*/ 76 w 101"/>
                  <a:gd name="T41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1" h="95">
                    <a:moveTo>
                      <a:pt x="76" y="95"/>
                    </a:moveTo>
                    <a:lnTo>
                      <a:pt x="63" y="88"/>
                    </a:lnTo>
                    <a:lnTo>
                      <a:pt x="57" y="82"/>
                    </a:lnTo>
                    <a:lnTo>
                      <a:pt x="57" y="6"/>
                    </a:lnTo>
                    <a:lnTo>
                      <a:pt x="69" y="6"/>
                    </a:lnTo>
                    <a:lnTo>
                      <a:pt x="88" y="12"/>
                    </a:lnTo>
                    <a:lnTo>
                      <a:pt x="95" y="25"/>
                    </a:lnTo>
                    <a:lnTo>
                      <a:pt x="101" y="25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6" y="25"/>
                    </a:lnTo>
                    <a:lnTo>
                      <a:pt x="12" y="12"/>
                    </a:lnTo>
                    <a:lnTo>
                      <a:pt x="31" y="6"/>
                    </a:lnTo>
                    <a:lnTo>
                      <a:pt x="44" y="6"/>
                    </a:lnTo>
                    <a:lnTo>
                      <a:pt x="44" y="82"/>
                    </a:lnTo>
                    <a:lnTo>
                      <a:pt x="38" y="88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76" y="95"/>
                    </a:lnTo>
                    <a:lnTo>
                      <a:pt x="7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4" name="Freeform 12"/>
              <p:cNvSpPr>
                <a:spLocks/>
              </p:cNvSpPr>
              <p:nvPr/>
            </p:nvSpPr>
            <p:spPr bwMode="auto">
              <a:xfrm>
                <a:off x="2612" y="2386"/>
                <a:ext cx="83" cy="95"/>
              </a:xfrm>
              <a:custGeom>
                <a:avLst/>
                <a:gdLst>
                  <a:gd name="T0" fmla="*/ 83 w 83"/>
                  <a:gd name="T1" fmla="*/ 95 h 95"/>
                  <a:gd name="T2" fmla="*/ 76 w 83"/>
                  <a:gd name="T3" fmla="*/ 95 h 95"/>
                  <a:gd name="T4" fmla="*/ 70 w 83"/>
                  <a:gd name="T5" fmla="*/ 82 h 95"/>
                  <a:gd name="T6" fmla="*/ 70 w 83"/>
                  <a:gd name="T7" fmla="*/ 57 h 95"/>
                  <a:gd name="T8" fmla="*/ 70 w 83"/>
                  <a:gd name="T9" fmla="*/ 44 h 95"/>
                  <a:gd name="T10" fmla="*/ 64 w 83"/>
                  <a:gd name="T11" fmla="*/ 38 h 95"/>
                  <a:gd name="T12" fmla="*/ 51 w 83"/>
                  <a:gd name="T13" fmla="*/ 31 h 95"/>
                  <a:gd name="T14" fmla="*/ 38 w 83"/>
                  <a:gd name="T15" fmla="*/ 38 h 95"/>
                  <a:gd name="T16" fmla="*/ 26 w 83"/>
                  <a:gd name="T17" fmla="*/ 44 h 95"/>
                  <a:gd name="T18" fmla="*/ 26 w 83"/>
                  <a:gd name="T19" fmla="*/ 44 h 95"/>
                  <a:gd name="T20" fmla="*/ 26 w 83"/>
                  <a:gd name="T21" fmla="*/ 0 h 95"/>
                  <a:gd name="T22" fmla="*/ 26 w 83"/>
                  <a:gd name="T23" fmla="*/ 0 h 95"/>
                  <a:gd name="T24" fmla="*/ 13 w 83"/>
                  <a:gd name="T25" fmla="*/ 0 h 95"/>
                  <a:gd name="T26" fmla="*/ 0 w 83"/>
                  <a:gd name="T27" fmla="*/ 6 h 95"/>
                  <a:gd name="T28" fmla="*/ 0 w 83"/>
                  <a:gd name="T29" fmla="*/ 6 h 95"/>
                  <a:gd name="T30" fmla="*/ 0 w 83"/>
                  <a:gd name="T31" fmla="*/ 6 h 95"/>
                  <a:gd name="T32" fmla="*/ 7 w 83"/>
                  <a:gd name="T33" fmla="*/ 12 h 95"/>
                  <a:gd name="T34" fmla="*/ 7 w 83"/>
                  <a:gd name="T35" fmla="*/ 12 h 95"/>
                  <a:gd name="T36" fmla="*/ 7 w 83"/>
                  <a:gd name="T37" fmla="*/ 82 h 95"/>
                  <a:gd name="T38" fmla="*/ 7 w 83"/>
                  <a:gd name="T39" fmla="*/ 95 h 95"/>
                  <a:gd name="T40" fmla="*/ 0 w 83"/>
                  <a:gd name="T41" fmla="*/ 95 h 95"/>
                  <a:gd name="T42" fmla="*/ 0 w 83"/>
                  <a:gd name="T43" fmla="*/ 95 h 95"/>
                  <a:gd name="T44" fmla="*/ 38 w 83"/>
                  <a:gd name="T45" fmla="*/ 95 h 95"/>
                  <a:gd name="T46" fmla="*/ 38 w 83"/>
                  <a:gd name="T47" fmla="*/ 95 h 95"/>
                  <a:gd name="T48" fmla="*/ 26 w 83"/>
                  <a:gd name="T49" fmla="*/ 95 h 95"/>
                  <a:gd name="T50" fmla="*/ 26 w 83"/>
                  <a:gd name="T51" fmla="*/ 82 h 95"/>
                  <a:gd name="T52" fmla="*/ 26 w 83"/>
                  <a:gd name="T53" fmla="*/ 50 h 95"/>
                  <a:gd name="T54" fmla="*/ 38 w 83"/>
                  <a:gd name="T55" fmla="*/ 38 h 95"/>
                  <a:gd name="T56" fmla="*/ 45 w 83"/>
                  <a:gd name="T57" fmla="*/ 38 h 95"/>
                  <a:gd name="T58" fmla="*/ 51 w 83"/>
                  <a:gd name="T59" fmla="*/ 44 h 95"/>
                  <a:gd name="T60" fmla="*/ 57 w 83"/>
                  <a:gd name="T61" fmla="*/ 57 h 95"/>
                  <a:gd name="T62" fmla="*/ 57 w 83"/>
                  <a:gd name="T63" fmla="*/ 82 h 95"/>
                  <a:gd name="T64" fmla="*/ 51 w 83"/>
                  <a:gd name="T65" fmla="*/ 95 h 95"/>
                  <a:gd name="T66" fmla="*/ 45 w 83"/>
                  <a:gd name="T67" fmla="*/ 95 h 95"/>
                  <a:gd name="T68" fmla="*/ 45 w 83"/>
                  <a:gd name="T69" fmla="*/ 95 h 95"/>
                  <a:gd name="T70" fmla="*/ 83 w 83"/>
                  <a:gd name="T71" fmla="*/ 95 h 95"/>
                  <a:gd name="T72" fmla="*/ 83 w 83"/>
                  <a:gd name="T7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3" h="95">
                    <a:moveTo>
                      <a:pt x="83" y="95"/>
                    </a:moveTo>
                    <a:lnTo>
                      <a:pt x="76" y="95"/>
                    </a:lnTo>
                    <a:lnTo>
                      <a:pt x="70" y="82"/>
                    </a:lnTo>
                    <a:lnTo>
                      <a:pt x="70" y="57"/>
                    </a:lnTo>
                    <a:lnTo>
                      <a:pt x="70" y="44"/>
                    </a:lnTo>
                    <a:lnTo>
                      <a:pt x="64" y="38"/>
                    </a:lnTo>
                    <a:lnTo>
                      <a:pt x="51" y="31"/>
                    </a:lnTo>
                    <a:lnTo>
                      <a:pt x="38" y="38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82"/>
                    </a:lnTo>
                    <a:lnTo>
                      <a:pt x="7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38" y="95"/>
                    </a:lnTo>
                    <a:lnTo>
                      <a:pt x="38" y="95"/>
                    </a:lnTo>
                    <a:lnTo>
                      <a:pt x="26" y="95"/>
                    </a:lnTo>
                    <a:lnTo>
                      <a:pt x="26" y="82"/>
                    </a:lnTo>
                    <a:lnTo>
                      <a:pt x="26" y="50"/>
                    </a:lnTo>
                    <a:lnTo>
                      <a:pt x="38" y="38"/>
                    </a:lnTo>
                    <a:lnTo>
                      <a:pt x="45" y="38"/>
                    </a:lnTo>
                    <a:lnTo>
                      <a:pt x="51" y="44"/>
                    </a:lnTo>
                    <a:lnTo>
                      <a:pt x="57" y="57"/>
                    </a:lnTo>
                    <a:lnTo>
                      <a:pt x="57" y="82"/>
                    </a:lnTo>
                    <a:lnTo>
                      <a:pt x="51" y="95"/>
                    </a:lnTo>
                    <a:lnTo>
                      <a:pt x="45" y="95"/>
                    </a:lnTo>
                    <a:lnTo>
                      <a:pt x="45" y="95"/>
                    </a:lnTo>
                    <a:lnTo>
                      <a:pt x="83" y="95"/>
                    </a:lnTo>
                    <a:lnTo>
                      <a:pt x="8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5" name="Freeform 13"/>
              <p:cNvSpPr>
                <a:spLocks/>
              </p:cNvSpPr>
              <p:nvPr/>
            </p:nvSpPr>
            <p:spPr bwMode="auto">
              <a:xfrm>
                <a:off x="2733" y="3891"/>
                <a:ext cx="57" cy="164"/>
              </a:xfrm>
              <a:custGeom>
                <a:avLst/>
                <a:gdLst>
                  <a:gd name="T0" fmla="*/ 57 w 57"/>
                  <a:gd name="T1" fmla="*/ 0 h 164"/>
                  <a:gd name="T2" fmla="*/ 31 w 57"/>
                  <a:gd name="T3" fmla="*/ 13 h 164"/>
                  <a:gd name="T4" fmla="*/ 12 w 57"/>
                  <a:gd name="T5" fmla="*/ 32 h 164"/>
                  <a:gd name="T6" fmla="*/ 6 w 57"/>
                  <a:gd name="T7" fmla="*/ 51 h 164"/>
                  <a:gd name="T8" fmla="*/ 0 w 57"/>
                  <a:gd name="T9" fmla="*/ 76 h 164"/>
                  <a:gd name="T10" fmla="*/ 0 w 57"/>
                  <a:gd name="T11" fmla="*/ 95 h 164"/>
                  <a:gd name="T12" fmla="*/ 6 w 57"/>
                  <a:gd name="T13" fmla="*/ 114 h 164"/>
                  <a:gd name="T14" fmla="*/ 19 w 57"/>
                  <a:gd name="T15" fmla="*/ 133 h 164"/>
                  <a:gd name="T16" fmla="*/ 38 w 57"/>
                  <a:gd name="T17" fmla="*/ 152 h 164"/>
                  <a:gd name="T18" fmla="*/ 57 w 57"/>
                  <a:gd name="T19" fmla="*/ 164 h 164"/>
                  <a:gd name="T20" fmla="*/ 57 w 57"/>
                  <a:gd name="T21" fmla="*/ 158 h 164"/>
                  <a:gd name="T22" fmla="*/ 38 w 57"/>
                  <a:gd name="T23" fmla="*/ 139 h 164"/>
                  <a:gd name="T24" fmla="*/ 25 w 57"/>
                  <a:gd name="T25" fmla="*/ 120 h 164"/>
                  <a:gd name="T26" fmla="*/ 19 w 57"/>
                  <a:gd name="T27" fmla="*/ 95 h 164"/>
                  <a:gd name="T28" fmla="*/ 19 w 57"/>
                  <a:gd name="T29" fmla="*/ 76 h 164"/>
                  <a:gd name="T30" fmla="*/ 25 w 57"/>
                  <a:gd name="T31" fmla="*/ 44 h 164"/>
                  <a:gd name="T32" fmla="*/ 31 w 57"/>
                  <a:gd name="T33" fmla="*/ 25 h 164"/>
                  <a:gd name="T34" fmla="*/ 44 w 57"/>
                  <a:gd name="T35" fmla="*/ 13 h 164"/>
                  <a:gd name="T36" fmla="*/ 57 w 57"/>
                  <a:gd name="T37" fmla="*/ 0 h 164"/>
                  <a:gd name="T38" fmla="*/ 57 w 57"/>
                  <a:gd name="T39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7" h="164">
                    <a:moveTo>
                      <a:pt x="57" y="0"/>
                    </a:moveTo>
                    <a:lnTo>
                      <a:pt x="31" y="13"/>
                    </a:lnTo>
                    <a:lnTo>
                      <a:pt x="12" y="32"/>
                    </a:lnTo>
                    <a:lnTo>
                      <a:pt x="6" y="51"/>
                    </a:lnTo>
                    <a:lnTo>
                      <a:pt x="0" y="76"/>
                    </a:lnTo>
                    <a:lnTo>
                      <a:pt x="0" y="95"/>
                    </a:lnTo>
                    <a:lnTo>
                      <a:pt x="6" y="114"/>
                    </a:lnTo>
                    <a:lnTo>
                      <a:pt x="19" y="133"/>
                    </a:lnTo>
                    <a:lnTo>
                      <a:pt x="38" y="152"/>
                    </a:lnTo>
                    <a:lnTo>
                      <a:pt x="57" y="164"/>
                    </a:lnTo>
                    <a:lnTo>
                      <a:pt x="57" y="158"/>
                    </a:lnTo>
                    <a:lnTo>
                      <a:pt x="38" y="139"/>
                    </a:lnTo>
                    <a:lnTo>
                      <a:pt x="25" y="120"/>
                    </a:lnTo>
                    <a:lnTo>
                      <a:pt x="19" y="95"/>
                    </a:lnTo>
                    <a:lnTo>
                      <a:pt x="19" y="76"/>
                    </a:lnTo>
                    <a:lnTo>
                      <a:pt x="25" y="44"/>
                    </a:lnTo>
                    <a:lnTo>
                      <a:pt x="31" y="25"/>
                    </a:lnTo>
                    <a:lnTo>
                      <a:pt x="44" y="13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6" name="Freeform 14"/>
              <p:cNvSpPr>
                <a:spLocks noEditPoints="1"/>
              </p:cNvSpPr>
              <p:nvPr/>
            </p:nvSpPr>
            <p:spPr bwMode="auto">
              <a:xfrm>
                <a:off x="2802" y="3885"/>
                <a:ext cx="108" cy="139"/>
              </a:xfrm>
              <a:custGeom>
                <a:avLst/>
                <a:gdLst>
                  <a:gd name="T0" fmla="*/ 32 w 108"/>
                  <a:gd name="T1" fmla="*/ 75 h 139"/>
                  <a:gd name="T2" fmla="*/ 38 w 108"/>
                  <a:gd name="T3" fmla="*/ 69 h 139"/>
                  <a:gd name="T4" fmla="*/ 45 w 108"/>
                  <a:gd name="T5" fmla="*/ 63 h 139"/>
                  <a:gd name="T6" fmla="*/ 57 w 108"/>
                  <a:gd name="T7" fmla="*/ 57 h 139"/>
                  <a:gd name="T8" fmla="*/ 70 w 108"/>
                  <a:gd name="T9" fmla="*/ 63 h 139"/>
                  <a:gd name="T10" fmla="*/ 83 w 108"/>
                  <a:gd name="T11" fmla="*/ 69 h 139"/>
                  <a:gd name="T12" fmla="*/ 89 w 108"/>
                  <a:gd name="T13" fmla="*/ 94 h 139"/>
                  <a:gd name="T14" fmla="*/ 83 w 108"/>
                  <a:gd name="T15" fmla="*/ 120 h 139"/>
                  <a:gd name="T16" fmla="*/ 76 w 108"/>
                  <a:gd name="T17" fmla="*/ 126 h 139"/>
                  <a:gd name="T18" fmla="*/ 57 w 108"/>
                  <a:gd name="T19" fmla="*/ 132 h 139"/>
                  <a:gd name="T20" fmla="*/ 45 w 108"/>
                  <a:gd name="T21" fmla="*/ 126 h 139"/>
                  <a:gd name="T22" fmla="*/ 38 w 108"/>
                  <a:gd name="T23" fmla="*/ 126 h 139"/>
                  <a:gd name="T24" fmla="*/ 32 w 108"/>
                  <a:gd name="T25" fmla="*/ 120 h 139"/>
                  <a:gd name="T26" fmla="*/ 32 w 108"/>
                  <a:gd name="T27" fmla="*/ 75 h 139"/>
                  <a:gd name="T28" fmla="*/ 13 w 108"/>
                  <a:gd name="T29" fmla="*/ 126 h 139"/>
                  <a:gd name="T30" fmla="*/ 19 w 108"/>
                  <a:gd name="T31" fmla="*/ 132 h 139"/>
                  <a:gd name="T32" fmla="*/ 26 w 108"/>
                  <a:gd name="T33" fmla="*/ 132 h 139"/>
                  <a:gd name="T34" fmla="*/ 51 w 108"/>
                  <a:gd name="T35" fmla="*/ 139 h 139"/>
                  <a:gd name="T36" fmla="*/ 76 w 108"/>
                  <a:gd name="T37" fmla="*/ 132 h 139"/>
                  <a:gd name="T38" fmla="*/ 95 w 108"/>
                  <a:gd name="T39" fmla="*/ 120 h 139"/>
                  <a:gd name="T40" fmla="*/ 108 w 108"/>
                  <a:gd name="T41" fmla="*/ 107 h 139"/>
                  <a:gd name="T42" fmla="*/ 108 w 108"/>
                  <a:gd name="T43" fmla="*/ 88 h 139"/>
                  <a:gd name="T44" fmla="*/ 95 w 108"/>
                  <a:gd name="T45" fmla="*/ 57 h 139"/>
                  <a:gd name="T46" fmla="*/ 83 w 108"/>
                  <a:gd name="T47" fmla="*/ 50 h 139"/>
                  <a:gd name="T48" fmla="*/ 64 w 108"/>
                  <a:gd name="T49" fmla="*/ 44 h 139"/>
                  <a:gd name="T50" fmla="*/ 38 w 108"/>
                  <a:gd name="T51" fmla="*/ 50 h 139"/>
                  <a:gd name="T52" fmla="*/ 32 w 108"/>
                  <a:gd name="T53" fmla="*/ 63 h 139"/>
                  <a:gd name="T54" fmla="*/ 32 w 108"/>
                  <a:gd name="T55" fmla="*/ 63 h 139"/>
                  <a:gd name="T56" fmla="*/ 32 w 108"/>
                  <a:gd name="T57" fmla="*/ 6 h 139"/>
                  <a:gd name="T58" fmla="*/ 32 w 108"/>
                  <a:gd name="T59" fmla="*/ 0 h 139"/>
                  <a:gd name="T60" fmla="*/ 13 w 108"/>
                  <a:gd name="T61" fmla="*/ 6 h 139"/>
                  <a:gd name="T62" fmla="*/ 0 w 108"/>
                  <a:gd name="T63" fmla="*/ 12 h 139"/>
                  <a:gd name="T64" fmla="*/ 0 w 108"/>
                  <a:gd name="T65" fmla="*/ 12 h 139"/>
                  <a:gd name="T66" fmla="*/ 0 w 108"/>
                  <a:gd name="T67" fmla="*/ 12 h 139"/>
                  <a:gd name="T68" fmla="*/ 13 w 108"/>
                  <a:gd name="T69" fmla="*/ 19 h 139"/>
                  <a:gd name="T70" fmla="*/ 13 w 108"/>
                  <a:gd name="T71" fmla="*/ 25 h 139"/>
                  <a:gd name="T72" fmla="*/ 13 w 108"/>
                  <a:gd name="T73" fmla="*/ 12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" h="139">
                    <a:moveTo>
                      <a:pt x="32" y="75"/>
                    </a:moveTo>
                    <a:lnTo>
                      <a:pt x="38" y="69"/>
                    </a:lnTo>
                    <a:lnTo>
                      <a:pt x="45" y="63"/>
                    </a:lnTo>
                    <a:lnTo>
                      <a:pt x="57" y="57"/>
                    </a:lnTo>
                    <a:lnTo>
                      <a:pt x="70" y="63"/>
                    </a:lnTo>
                    <a:lnTo>
                      <a:pt x="83" y="69"/>
                    </a:lnTo>
                    <a:lnTo>
                      <a:pt x="89" y="94"/>
                    </a:lnTo>
                    <a:lnTo>
                      <a:pt x="83" y="120"/>
                    </a:lnTo>
                    <a:lnTo>
                      <a:pt x="76" y="126"/>
                    </a:lnTo>
                    <a:lnTo>
                      <a:pt x="57" y="132"/>
                    </a:lnTo>
                    <a:lnTo>
                      <a:pt x="45" y="126"/>
                    </a:lnTo>
                    <a:lnTo>
                      <a:pt x="38" y="126"/>
                    </a:lnTo>
                    <a:lnTo>
                      <a:pt x="32" y="120"/>
                    </a:lnTo>
                    <a:lnTo>
                      <a:pt x="32" y="75"/>
                    </a:lnTo>
                    <a:close/>
                    <a:moveTo>
                      <a:pt x="13" y="126"/>
                    </a:moveTo>
                    <a:lnTo>
                      <a:pt x="19" y="132"/>
                    </a:lnTo>
                    <a:lnTo>
                      <a:pt x="26" y="132"/>
                    </a:lnTo>
                    <a:lnTo>
                      <a:pt x="51" y="139"/>
                    </a:lnTo>
                    <a:lnTo>
                      <a:pt x="76" y="132"/>
                    </a:lnTo>
                    <a:lnTo>
                      <a:pt x="95" y="120"/>
                    </a:lnTo>
                    <a:lnTo>
                      <a:pt x="108" y="107"/>
                    </a:lnTo>
                    <a:lnTo>
                      <a:pt x="108" y="88"/>
                    </a:lnTo>
                    <a:lnTo>
                      <a:pt x="95" y="57"/>
                    </a:lnTo>
                    <a:lnTo>
                      <a:pt x="83" y="50"/>
                    </a:lnTo>
                    <a:lnTo>
                      <a:pt x="64" y="44"/>
                    </a:lnTo>
                    <a:lnTo>
                      <a:pt x="38" y="50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32" y="6"/>
                    </a:lnTo>
                    <a:lnTo>
                      <a:pt x="32" y="0"/>
                    </a:lnTo>
                    <a:lnTo>
                      <a:pt x="13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3" y="19"/>
                    </a:lnTo>
                    <a:lnTo>
                      <a:pt x="13" y="25"/>
                    </a:lnTo>
                    <a:lnTo>
                      <a:pt x="13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7" name="Freeform 15"/>
              <p:cNvSpPr>
                <a:spLocks/>
              </p:cNvSpPr>
              <p:nvPr/>
            </p:nvSpPr>
            <p:spPr bwMode="auto">
              <a:xfrm>
                <a:off x="2923" y="3891"/>
                <a:ext cx="63" cy="164"/>
              </a:xfrm>
              <a:custGeom>
                <a:avLst/>
                <a:gdLst>
                  <a:gd name="T0" fmla="*/ 0 w 63"/>
                  <a:gd name="T1" fmla="*/ 164 h 164"/>
                  <a:gd name="T2" fmla="*/ 25 w 63"/>
                  <a:gd name="T3" fmla="*/ 145 h 164"/>
                  <a:gd name="T4" fmla="*/ 44 w 63"/>
                  <a:gd name="T5" fmla="*/ 126 h 164"/>
                  <a:gd name="T6" fmla="*/ 57 w 63"/>
                  <a:gd name="T7" fmla="*/ 107 h 164"/>
                  <a:gd name="T8" fmla="*/ 63 w 63"/>
                  <a:gd name="T9" fmla="*/ 82 h 164"/>
                  <a:gd name="T10" fmla="*/ 57 w 63"/>
                  <a:gd name="T11" fmla="*/ 51 h 164"/>
                  <a:gd name="T12" fmla="*/ 44 w 63"/>
                  <a:gd name="T13" fmla="*/ 25 h 164"/>
                  <a:gd name="T14" fmla="*/ 25 w 63"/>
                  <a:gd name="T15" fmla="*/ 13 h 164"/>
                  <a:gd name="T16" fmla="*/ 6 w 63"/>
                  <a:gd name="T17" fmla="*/ 0 h 164"/>
                  <a:gd name="T18" fmla="*/ 0 w 63"/>
                  <a:gd name="T19" fmla="*/ 0 h 164"/>
                  <a:gd name="T20" fmla="*/ 25 w 63"/>
                  <a:gd name="T21" fmla="*/ 19 h 164"/>
                  <a:gd name="T22" fmla="*/ 31 w 63"/>
                  <a:gd name="T23" fmla="*/ 44 h 164"/>
                  <a:gd name="T24" fmla="*/ 38 w 63"/>
                  <a:gd name="T25" fmla="*/ 63 h 164"/>
                  <a:gd name="T26" fmla="*/ 38 w 63"/>
                  <a:gd name="T27" fmla="*/ 82 h 164"/>
                  <a:gd name="T28" fmla="*/ 38 w 63"/>
                  <a:gd name="T29" fmla="*/ 114 h 164"/>
                  <a:gd name="T30" fmla="*/ 25 w 63"/>
                  <a:gd name="T31" fmla="*/ 139 h 164"/>
                  <a:gd name="T32" fmla="*/ 12 w 63"/>
                  <a:gd name="T33" fmla="*/ 152 h 164"/>
                  <a:gd name="T34" fmla="*/ 0 w 63"/>
                  <a:gd name="T35" fmla="*/ 158 h 164"/>
                  <a:gd name="T36" fmla="*/ 0 w 63"/>
                  <a:gd name="T37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3" h="164">
                    <a:moveTo>
                      <a:pt x="0" y="164"/>
                    </a:moveTo>
                    <a:lnTo>
                      <a:pt x="25" y="145"/>
                    </a:lnTo>
                    <a:lnTo>
                      <a:pt x="44" y="126"/>
                    </a:lnTo>
                    <a:lnTo>
                      <a:pt x="57" y="107"/>
                    </a:lnTo>
                    <a:lnTo>
                      <a:pt x="63" y="82"/>
                    </a:lnTo>
                    <a:lnTo>
                      <a:pt x="57" y="51"/>
                    </a:lnTo>
                    <a:lnTo>
                      <a:pt x="44" y="25"/>
                    </a:lnTo>
                    <a:lnTo>
                      <a:pt x="25" y="1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5" y="19"/>
                    </a:lnTo>
                    <a:lnTo>
                      <a:pt x="31" y="44"/>
                    </a:lnTo>
                    <a:lnTo>
                      <a:pt x="38" y="63"/>
                    </a:lnTo>
                    <a:lnTo>
                      <a:pt x="38" y="82"/>
                    </a:lnTo>
                    <a:lnTo>
                      <a:pt x="38" y="114"/>
                    </a:lnTo>
                    <a:lnTo>
                      <a:pt x="25" y="139"/>
                    </a:lnTo>
                    <a:lnTo>
                      <a:pt x="12" y="152"/>
                    </a:lnTo>
                    <a:lnTo>
                      <a:pt x="0" y="158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8" name="Freeform 16"/>
              <p:cNvSpPr>
                <a:spLocks/>
              </p:cNvSpPr>
              <p:nvPr/>
            </p:nvSpPr>
            <p:spPr bwMode="auto">
              <a:xfrm>
                <a:off x="4348" y="3043"/>
                <a:ext cx="146" cy="133"/>
              </a:xfrm>
              <a:custGeom>
                <a:avLst/>
                <a:gdLst>
                  <a:gd name="T0" fmla="*/ 146 w 146"/>
                  <a:gd name="T1" fmla="*/ 83 h 133"/>
                  <a:gd name="T2" fmla="*/ 140 w 146"/>
                  <a:gd name="T3" fmla="*/ 83 h 133"/>
                  <a:gd name="T4" fmla="*/ 127 w 146"/>
                  <a:gd name="T5" fmla="*/ 108 h 133"/>
                  <a:gd name="T6" fmla="*/ 108 w 146"/>
                  <a:gd name="T7" fmla="*/ 121 h 133"/>
                  <a:gd name="T8" fmla="*/ 83 w 146"/>
                  <a:gd name="T9" fmla="*/ 127 h 133"/>
                  <a:gd name="T10" fmla="*/ 51 w 146"/>
                  <a:gd name="T11" fmla="*/ 127 h 133"/>
                  <a:gd name="T12" fmla="*/ 140 w 146"/>
                  <a:gd name="T13" fmla="*/ 0 h 133"/>
                  <a:gd name="T14" fmla="*/ 140 w 146"/>
                  <a:gd name="T15" fmla="*/ 0 h 133"/>
                  <a:gd name="T16" fmla="*/ 13 w 146"/>
                  <a:gd name="T17" fmla="*/ 0 h 133"/>
                  <a:gd name="T18" fmla="*/ 13 w 146"/>
                  <a:gd name="T19" fmla="*/ 38 h 133"/>
                  <a:gd name="T20" fmla="*/ 19 w 146"/>
                  <a:gd name="T21" fmla="*/ 38 h 133"/>
                  <a:gd name="T22" fmla="*/ 26 w 146"/>
                  <a:gd name="T23" fmla="*/ 26 h 133"/>
                  <a:gd name="T24" fmla="*/ 45 w 146"/>
                  <a:gd name="T25" fmla="*/ 7 h 133"/>
                  <a:gd name="T26" fmla="*/ 51 w 146"/>
                  <a:gd name="T27" fmla="*/ 7 h 133"/>
                  <a:gd name="T28" fmla="*/ 57 w 146"/>
                  <a:gd name="T29" fmla="*/ 7 h 133"/>
                  <a:gd name="T30" fmla="*/ 70 w 146"/>
                  <a:gd name="T31" fmla="*/ 7 h 133"/>
                  <a:gd name="T32" fmla="*/ 95 w 146"/>
                  <a:gd name="T33" fmla="*/ 7 h 133"/>
                  <a:gd name="T34" fmla="*/ 0 w 146"/>
                  <a:gd name="T35" fmla="*/ 127 h 133"/>
                  <a:gd name="T36" fmla="*/ 0 w 146"/>
                  <a:gd name="T37" fmla="*/ 133 h 133"/>
                  <a:gd name="T38" fmla="*/ 140 w 146"/>
                  <a:gd name="T39" fmla="*/ 133 h 133"/>
                  <a:gd name="T40" fmla="*/ 146 w 146"/>
                  <a:gd name="T41" fmla="*/ 8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33">
                    <a:moveTo>
                      <a:pt x="146" y="83"/>
                    </a:moveTo>
                    <a:lnTo>
                      <a:pt x="140" y="83"/>
                    </a:lnTo>
                    <a:lnTo>
                      <a:pt x="127" y="108"/>
                    </a:lnTo>
                    <a:lnTo>
                      <a:pt x="108" y="121"/>
                    </a:lnTo>
                    <a:lnTo>
                      <a:pt x="83" y="127"/>
                    </a:lnTo>
                    <a:lnTo>
                      <a:pt x="51" y="127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3" y="0"/>
                    </a:lnTo>
                    <a:lnTo>
                      <a:pt x="13" y="38"/>
                    </a:lnTo>
                    <a:lnTo>
                      <a:pt x="19" y="38"/>
                    </a:lnTo>
                    <a:lnTo>
                      <a:pt x="26" y="26"/>
                    </a:lnTo>
                    <a:lnTo>
                      <a:pt x="45" y="7"/>
                    </a:lnTo>
                    <a:lnTo>
                      <a:pt x="51" y="7"/>
                    </a:lnTo>
                    <a:lnTo>
                      <a:pt x="57" y="7"/>
                    </a:lnTo>
                    <a:lnTo>
                      <a:pt x="70" y="7"/>
                    </a:lnTo>
                    <a:lnTo>
                      <a:pt x="95" y="7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140" y="133"/>
                    </a:lnTo>
                    <a:lnTo>
                      <a:pt x="146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9" name="Freeform 17"/>
              <p:cNvSpPr>
                <a:spLocks/>
              </p:cNvSpPr>
              <p:nvPr/>
            </p:nvSpPr>
            <p:spPr bwMode="auto">
              <a:xfrm>
                <a:off x="4500" y="3126"/>
                <a:ext cx="102" cy="95"/>
              </a:xfrm>
              <a:custGeom>
                <a:avLst/>
                <a:gdLst>
                  <a:gd name="T0" fmla="*/ 70 w 102"/>
                  <a:gd name="T1" fmla="*/ 0 h 95"/>
                  <a:gd name="T2" fmla="*/ 26 w 102"/>
                  <a:gd name="T3" fmla="*/ 0 h 95"/>
                  <a:gd name="T4" fmla="*/ 26 w 102"/>
                  <a:gd name="T5" fmla="*/ 6 h 95"/>
                  <a:gd name="T6" fmla="*/ 32 w 102"/>
                  <a:gd name="T7" fmla="*/ 6 h 95"/>
                  <a:gd name="T8" fmla="*/ 38 w 102"/>
                  <a:gd name="T9" fmla="*/ 12 h 95"/>
                  <a:gd name="T10" fmla="*/ 38 w 102"/>
                  <a:gd name="T11" fmla="*/ 19 h 95"/>
                  <a:gd name="T12" fmla="*/ 38 w 102"/>
                  <a:gd name="T13" fmla="*/ 19 h 95"/>
                  <a:gd name="T14" fmla="*/ 13 w 102"/>
                  <a:gd name="T15" fmla="*/ 82 h 95"/>
                  <a:gd name="T16" fmla="*/ 7 w 102"/>
                  <a:gd name="T17" fmla="*/ 95 h 95"/>
                  <a:gd name="T18" fmla="*/ 0 w 102"/>
                  <a:gd name="T19" fmla="*/ 95 h 95"/>
                  <a:gd name="T20" fmla="*/ 0 w 102"/>
                  <a:gd name="T21" fmla="*/ 95 h 95"/>
                  <a:gd name="T22" fmla="*/ 89 w 102"/>
                  <a:gd name="T23" fmla="*/ 95 h 95"/>
                  <a:gd name="T24" fmla="*/ 102 w 102"/>
                  <a:gd name="T25" fmla="*/ 69 h 95"/>
                  <a:gd name="T26" fmla="*/ 95 w 102"/>
                  <a:gd name="T27" fmla="*/ 69 h 95"/>
                  <a:gd name="T28" fmla="*/ 76 w 102"/>
                  <a:gd name="T29" fmla="*/ 88 h 95"/>
                  <a:gd name="T30" fmla="*/ 51 w 102"/>
                  <a:gd name="T31" fmla="*/ 95 h 95"/>
                  <a:gd name="T32" fmla="*/ 38 w 102"/>
                  <a:gd name="T33" fmla="*/ 95 h 95"/>
                  <a:gd name="T34" fmla="*/ 32 w 102"/>
                  <a:gd name="T35" fmla="*/ 82 h 95"/>
                  <a:gd name="T36" fmla="*/ 32 w 102"/>
                  <a:gd name="T37" fmla="*/ 82 h 95"/>
                  <a:gd name="T38" fmla="*/ 57 w 102"/>
                  <a:gd name="T39" fmla="*/ 12 h 95"/>
                  <a:gd name="T40" fmla="*/ 64 w 102"/>
                  <a:gd name="T41" fmla="*/ 6 h 95"/>
                  <a:gd name="T42" fmla="*/ 70 w 102"/>
                  <a:gd name="T43" fmla="*/ 6 h 95"/>
                  <a:gd name="T44" fmla="*/ 70 w 102"/>
                  <a:gd name="T4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2" h="95">
                    <a:moveTo>
                      <a:pt x="70" y="0"/>
                    </a:moveTo>
                    <a:lnTo>
                      <a:pt x="26" y="0"/>
                    </a:lnTo>
                    <a:lnTo>
                      <a:pt x="26" y="6"/>
                    </a:lnTo>
                    <a:lnTo>
                      <a:pt x="32" y="6"/>
                    </a:lnTo>
                    <a:lnTo>
                      <a:pt x="38" y="12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13" y="82"/>
                    </a:lnTo>
                    <a:lnTo>
                      <a:pt x="7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89" y="95"/>
                    </a:lnTo>
                    <a:lnTo>
                      <a:pt x="102" y="69"/>
                    </a:lnTo>
                    <a:lnTo>
                      <a:pt x="95" y="69"/>
                    </a:lnTo>
                    <a:lnTo>
                      <a:pt x="76" y="88"/>
                    </a:lnTo>
                    <a:lnTo>
                      <a:pt x="51" y="95"/>
                    </a:lnTo>
                    <a:lnTo>
                      <a:pt x="38" y="95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57" y="12"/>
                    </a:lnTo>
                    <a:lnTo>
                      <a:pt x="64" y="6"/>
                    </a:lnTo>
                    <a:lnTo>
                      <a:pt x="70" y="6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0" name="Freeform 18"/>
              <p:cNvSpPr>
                <a:spLocks/>
              </p:cNvSpPr>
              <p:nvPr/>
            </p:nvSpPr>
            <p:spPr bwMode="auto">
              <a:xfrm>
                <a:off x="2929" y="3594"/>
                <a:ext cx="1166" cy="1"/>
              </a:xfrm>
              <a:custGeom>
                <a:avLst/>
                <a:gdLst>
                  <a:gd name="T0" fmla="*/ 0 w 1166"/>
                  <a:gd name="T1" fmla="*/ 1166 w 1166"/>
                  <a:gd name="T2" fmla="*/ 0 w 1166"/>
                  <a:gd name="T3" fmla="*/ 0 w 116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166">
                    <a:moveTo>
                      <a:pt x="0" y="0"/>
                    </a:moveTo>
                    <a:lnTo>
                      <a:pt x="116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1" name="Freeform 19"/>
              <p:cNvSpPr>
                <a:spLocks noEditPoints="1"/>
              </p:cNvSpPr>
              <p:nvPr/>
            </p:nvSpPr>
            <p:spPr bwMode="auto">
              <a:xfrm>
                <a:off x="4095" y="2651"/>
                <a:ext cx="1" cy="943"/>
              </a:xfrm>
              <a:custGeom>
                <a:avLst/>
                <a:gdLst>
                  <a:gd name="T0" fmla="*/ 943 h 943"/>
                  <a:gd name="T1" fmla="*/ 0 h 943"/>
                  <a:gd name="T2" fmla="*/ 943 h 943"/>
                  <a:gd name="T3" fmla="*/ 943 h 943"/>
                  <a:gd name="T4" fmla="*/ 943 h 943"/>
                  <a:gd name="T5" fmla="*/ 943 h 943"/>
                  <a:gd name="T6" fmla="*/ 943 h 9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943">
                    <a:moveTo>
                      <a:pt x="0" y="943"/>
                    </a:moveTo>
                    <a:lnTo>
                      <a:pt x="0" y="0"/>
                    </a:lnTo>
                    <a:lnTo>
                      <a:pt x="0" y="943"/>
                    </a:lnTo>
                    <a:lnTo>
                      <a:pt x="0" y="943"/>
                    </a:lnTo>
                    <a:close/>
                    <a:moveTo>
                      <a:pt x="0" y="943"/>
                    </a:moveTo>
                    <a:lnTo>
                      <a:pt x="0" y="943"/>
                    </a:lnTo>
                    <a:lnTo>
                      <a:pt x="0" y="9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2" name="Freeform 20"/>
              <p:cNvSpPr>
                <a:spLocks noEditPoints="1"/>
              </p:cNvSpPr>
              <p:nvPr/>
            </p:nvSpPr>
            <p:spPr bwMode="auto">
              <a:xfrm>
                <a:off x="1820" y="2651"/>
                <a:ext cx="2275" cy="1"/>
              </a:xfrm>
              <a:custGeom>
                <a:avLst/>
                <a:gdLst>
                  <a:gd name="T0" fmla="*/ 2275 w 2275"/>
                  <a:gd name="T1" fmla="*/ 0 w 2275"/>
                  <a:gd name="T2" fmla="*/ 2275 w 2275"/>
                  <a:gd name="T3" fmla="*/ 2275 w 2275"/>
                  <a:gd name="T4" fmla="*/ 2275 w 2275"/>
                  <a:gd name="T5" fmla="*/ 2275 w 2275"/>
                  <a:gd name="T6" fmla="*/ 2275 w 227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275">
                    <a:moveTo>
                      <a:pt x="2275" y="0"/>
                    </a:moveTo>
                    <a:lnTo>
                      <a:pt x="0" y="0"/>
                    </a:lnTo>
                    <a:lnTo>
                      <a:pt x="2275" y="0"/>
                    </a:lnTo>
                    <a:lnTo>
                      <a:pt x="2275" y="0"/>
                    </a:lnTo>
                    <a:close/>
                    <a:moveTo>
                      <a:pt x="2275" y="0"/>
                    </a:moveTo>
                    <a:lnTo>
                      <a:pt x="2275" y="0"/>
                    </a:lnTo>
                    <a:lnTo>
                      <a:pt x="22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3" name="Freeform 21"/>
              <p:cNvSpPr>
                <a:spLocks noEditPoints="1"/>
              </p:cNvSpPr>
              <p:nvPr/>
            </p:nvSpPr>
            <p:spPr bwMode="auto">
              <a:xfrm>
                <a:off x="1820" y="2651"/>
                <a:ext cx="1" cy="943"/>
              </a:xfrm>
              <a:custGeom>
                <a:avLst/>
                <a:gdLst>
                  <a:gd name="T0" fmla="*/ 0 h 943"/>
                  <a:gd name="T1" fmla="*/ 943 h 943"/>
                  <a:gd name="T2" fmla="*/ 0 h 943"/>
                  <a:gd name="T3" fmla="*/ 0 h 943"/>
                  <a:gd name="T4" fmla="*/ 0 h 943"/>
                  <a:gd name="T5" fmla="*/ 0 h 943"/>
                  <a:gd name="T6" fmla="*/ 0 h 9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943">
                    <a:moveTo>
                      <a:pt x="0" y="0"/>
                    </a:moveTo>
                    <a:lnTo>
                      <a:pt x="0" y="94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4" name="Freeform 22"/>
              <p:cNvSpPr>
                <a:spLocks noEditPoints="1"/>
              </p:cNvSpPr>
              <p:nvPr/>
            </p:nvSpPr>
            <p:spPr bwMode="auto">
              <a:xfrm>
                <a:off x="1820" y="3594"/>
                <a:ext cx="1109" cy="1"/>
              </a:xfrm>
              <a:custGeom>
                <a:avLst/>
                <a:gdLst>
                  <a:gd name="T0" fmla="*/ 0 w 1109"/>
                  <a:gd name="T1" fmla="*/ 1109 w 1109"/>
                  <a:gd name="T2" fmla="*/ 0 w 1109"/>
                  <a:gd name="T3" fmla="*/ 0 w 1109"/>
                  <a:gd name="T4" fmla="*/ 0 w 1109"/>
                  <a:gd name="T5" fmla="*/ 0 w 1109"/>
                  <a:gd name="T6" fmla="*/ 0 w 11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109">
                    <a:moveTo>
                      <a:pt x="0" y="0"/>
                    </a:moveTo>
                    <a:lnTo>
                      <a:pt x="110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5" name="Freeform 23"/>
              <p:cNvSpPr>
                <a:spLocks/>
              </p:cNvSpPr>
              <p:nvPr/>
            </p:nvSpPr>
            <p:spPr bwMode="auto">
              <a:xfrm>
                <a:off x="2929" y="3594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6" name="Freeform 24"/>
              <p:cNvSpPr>
                <a:spLocks/>
              </p:cNvSpPr>
              <p:nvPr/>
            </p:nvSpPr>
            <p:spPr bwMode="auto">
              <a:xfrm>
                <a:off x="3233" y="2601"/>
                <a:ext cx="108" cy="88"/>
              </a:xfrm>
              <a:custGeom>
                <a:avLst/>
                <a:gdLst>
                  <a:gd name="T0" fmla="*/ 57 w 108"/>
                  <a:gd name="T1" fmla="*/ 88 h 88"/>
                  <a:gd name="T2" fmla="*/ 38 w 108"/>
                  <a:gd name="T3" fmla="*/ 88 h 88"/>
                  <a:gd name="T4" fmla="*/ 19 w 108"/>
                  <a:gd name="T5" fmla="*/ 76 h 88"/>
                  <a:gd name="T6" fmla="*/ 6 w 108"/>
                  <a:gd name="T7" fmla="*/ 63 h 88"/>
                  <a:gd name="T8" fmla="*/ 0 w 108"/>
                  <a:gd name="T9" fmla="*/ 44 h 88"/>
                  <a:gd name="T10" fmla="*/ 6 w 108"/>
                  <a:gd name="T11" fmla="*/ 25 h 88"/>
                  <a:gd name="T12" fmla="*/ 19 w 108"/>
                  <a:gd name="T13" fmla="*/ 12 h 88"/>
                  <a:gd name="T14" fmla="*/ 38 w 108"/>
                  <a:gd name="T15" fmla="*/ 6 h 88"/>
                  <a:gd name="T16" fmla="*/ 57 w 108"/>
                  <a:gd name="T17" fmla="*/ 0 h 88"/>
                  <a:gd name="T18" fmla="*/ 76 w 108"/>
                  <a:gd name="T19" fmla="*/ 6 h 88"/>
                  <a:gd name="T20" fmla="*/ 95 w 108"/>
                  <a:gd name="T21" fmla="*/ 12 h 88"/>
                  <a:gd name="T22" fmla="*/ 102 w 108"/>
                  <a:gd name="T23" fmla="*/ 25 h 88"/>
                  <a:gd name="T24" fmla="*/ 108 w 108"/>
                  <a:gd name="T25" fmla="*/ 44 h 88"/>
                  <a:gd name="T26" fmla="*/ 102 w 108"/>
                  <a:gd name="T27" fmla="*/ 63 h 88"/>
                  <a:gd name="T28" fmla="*/ 95 w 108"/>
                  <a:gd name="T29" fmla="*/ 76 h 88"/>
                  <a:gd name="T30" fmla="*/ 76 w 108"/>
                  <a:gd name="T31" fmla="*/ 88 h 88"/>
                  <a:gd name="T32" fmla="*/ 57 w 108"/>
                  <a:gd name="T33" fmla="*/ 88 h 88"/>
                  <a:gd name="T34" fmla="*/ 57 w 108"/>
                  <a:gd name="T35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8" h="88">
                    <a:moveTo>
                      <a:pt x="57" y="88"/>
                    </a:moveTo>
                    <a:lnTo>
                      <a:pt x="38" y="88"/>
                    </a:lnTo>
                    <a:lnTo>
                      <a:pt x="19" y="76"/>
                    </a:lnTo>
                    <a:lnTo>
                      <a:pt x="6" y="63"/>
                    </a:lnTo>
                    <a:lnTo>
                      <a:pt x="0" y="44"/>
                    </a:lnTo>
                    <a:lnTo>
                      <a:pt x="6" y="25"/>
                    </a:lnTo>
                    <a:lnTo>
                      <a:pt x="19" y="12"/>
                    </a:lnTo>
                    <a:lnTo>
                      <a:pt x="38" y="6"/>
                    </a:lnTo>
                    <a:lnTo>
                      <a:pt x="57" y="0"/>
                    </a:lnTo>
                    <a:lnTo>
                      <a:pt x="76" y="6"/>
                    </a:lnTo>
                    <a:lnTo>
                      <a:pt x="95" y="12"/>
                    </a:lnTo>
                    <a:lnTo>
                      <a:pt x="102" y="25"/>
                    </a:lnTo>
                    <a:lnTo>
                      <a:pt x="108" y="44"/>
                    </a:lnTo>
                    <a:lnTo>
                      <a:pt x="102" y="63"/>
                    </a:lnTo>
                    <a:lnTo>
                      <a:pt x="95" y="76"/>
                    </a:lnTo>
                    <a:lnTo>
                      <a:pt x="76" y="88"/>
                    </a:lnTo>
                    <a:lnTo>
                      <a:pt x="57" y="88"/>
                    </a:lnTo>
                    <a:lnTo>
                      <a:pt x="57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7" name="Freeform 25"/>
              <p:cNvSpPr>
                <a:spLocks/>
              </p:cNvSpPr>
              <p:nvPr/>
            </p:nvSpPr>
            <p:spPr bwMode="auto">
              <a:xfrm>
                <a:off x="3233" y="2645"/>
                <a:ext cx="57" cy="44"/>
              </a:xfrm>
              <a:custGeom>
                <a:avLst/>
                <a:gdLst>
                  <a:gd name="T0" fmla="*/ 57 w 57"/>
                  <a:gd name="T1" fmla="*/ 44 h 44"/>
                  <a:gd name="T2" fmla="*/ 38 w 57"/>
                  <a:gd name="T3" fmla="*/ 44 h 44"/>
                  <a:gd name="T4" fmla="*/ 19 w 57"/>
                  <a:gd name="T5" fmla="*/ 32 h 44"/>
                  <a:gd name="T6" fmla="*/ 6 w 57"/>
                  <a:gd name="T7" fmla="*/ 19 h 44"/>
                  <a:gd name="T8" fmla="*/ 0 w 57"/>
                  <a:gd name="T9" fmla="*/ 0 h 44"/>
                  <a:gd name="T10" fmla="*/ 0 w 57"/>
                  <a:gd name="T11" fmla="*/ 0 h 44"/>
                  <a:gd name="T12" fmla="*/ 6 w 57"/>
                  <a:gd name="T13" fmla="*/ 19 h 44"/>
                  <a:gd name="T14" fmla="*/ 19 w 57"/>
                  <a:gd name="T15" fmla="*/ 32 h 44"/>
                  <a:gd name="T16" fmla="*/ 38 w 57"/>
                  <a:gd name="T17" fmla="*/ 44 h 44"/>
                  <a:gd name="T18" fmla="*/ 57 w 57"/>
                  <a:gd name="T19" fmla="*/ 44 h 44"/>
                  <a:gd name="T20" fmla="*/ 57 w 57"/>
                  <a:gd name="T2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44">
                    <a:moveTo>
                      <a:pt x="57" y="44"/>
                    </a:moveTo>
                    <a:lnTo>
                      <a:pt x="38" y="44"/>
                    </a:lnTo>
                    <a:lnTo>
                      <a:pt x="19" y="32"/>
                    </a:lnTo>
                    <a:lnTo>
                      <a:pt x="6" y="1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9"/>
                    </a:lnTo>
                    <a:lnTo>
                      <a:pt x="19" y="32"/>
                    </a:lnTo>
                    <a:lnTo>
                      <a:pt x="38" y="44"/>
                    </a:lnTo>
                    <a:lnTo>
                      <a:pt x="57" y="44"/>
                    </a:lnTo>
                    <a:lnTo>
                      <a:pt x="57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8" name="Freeform 26"/>
              <p:cNvSpPr>
                <a:spLocks noEditPoints="1"/>
              </p:cNvSpPr>
              <p:nvPr/>
            </p:nvSpPr>
            <p:spPr bwMode="auto">
              <a:xfrm>
                <a:off x="3233" y="2601"/>
                <a:ext cx="57" cy="44"/>
              </a:xfrm>
              <a:custGeom>
                <a:avLst/>
                <a:gdLst>
                  <a:gd name="T0" fmla="*/ 0 w 57"/>
                  <a:gd name="T1" fmla="*/ 44 h 44"/>
                  <a:gd name="T2" fmla="*/ 6 w 57"/>
                  <a:gd name="T3" fmla="*/ 25 h 44"/>
                  <a:gd name="T4" fmla="*/ 19 w 57"/>
                  <a:gd name="T5" fmla="*/ 12 h 44"/>
                  <a:gd name="T6" fmla="*/ 38 w 57"/>
                  <a:gd name="T7" fmla="*/ 6 h 44"/>
                  <a:gd name="T8" fmla="*/ 57 w 57"/>
                  <a:gd name="T9" fmla="*/ 0 h 44"/>
                  <a:gd name="T10" fmla="*/ 57 w 57"/>
                  <a:gd name="T11" fmla="*/ 0 h 44"/>
                  <a:gd name="T12" fmla="*/ 38 w 57"/>
                  <a:gd name="T13" fmla="*/ 6 h 44"/>
                  <a:gd name="T14" fmla="*/ 19 w 57"/>
                  <a:gd name="T15" fmla="*/ 12 h 44"/>
                  <a:gd name="T16" fmla="*/ 6 w 57"/>
                  <a:gd name="T17" fmla="*/ 25 h 44"/>
                  <a:gd name="T18" fmla="*/ 0 w 57"/>
                  <a:gd name="T19" fmla="*/ 44 h 44"/>
                  <a:gd name="T20" fmla="*/ 0 w 57"/>
                  <a:gd name="T21" fmla="*/ 44 h 44"/>
                  <a:gd name="T22" fmla="*/ 0 w 57"/>
                  <a:gd name="T23" fmla="*/ 44 h 44"/>
                  <a:gd name="T24" fmla="*/ 0 w 57"/>
                  <a:gd name="T25" fmla="*/ 44 h 44"/>
                  <a:gd name="T26" fmla="*/ 0 w 57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44">
                    <a:moveTo>
                      <a:pt x="0" y="44"/>
                    </a:moveTo>
                    <a:lnTo>
                      <a:pt x="6" y="25"/>
                    </a:lnTo>
                    <a:lnTo>
                      <a:pt x="19" y="12"/>
                    </a:lnTo>
                    <a:lnTo>
                      <a:pt x="38" y="6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38" y="6"/>
                    </a:lnTo>
                    <a:lnTo>
                      <a:pt x="19" y="12"/>
                    </a:lnTo>
                    <a:lnTo>
                      <a:pt x="6" y="25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  <a:moveTo>
                      <a:pt x="0" y="44"/>
                    </a:move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9" name="Freeform 27"/>
              <p:cNvSpPr>
                <a:spLocks noEditPoints="1"/>
              </p:cNvSpPr>
              <p:nvPr/>
            </p:nvSpPr>
            <p:spPr bwMode="auto">
              <a:xfrm>
                <a:off x="3290" y="2601"/>
                <a:ext cx="51" cy="44"/>
              </a:xfrm>
              <a:custGeom>
                <a:avLst/>
                <a:gdLst>
                  <a:gd name="T0" fmla="*/ 0 w 51"/>
                  <a:gd name="T1" fmla="*/ 0 h 44"/>
                  <a:gd name="T2" fmla="*/ 19 w 51"/>
                  <a:gd name="T3" fmla="*/ 6 h 44"/>
                  <a:gd name="T4" fmla="*/ 38 w 51"/>
                  <a:gd name="T5" fmla="*/ 12 h 44"/>
                  <a:gd name="T6" fmla="*/ 45 w 51"/>
                  <a:gd name="T7" fmla="*/ 25 h 44"/>
                  <a:gd name="T8" fmla="*/ 51 w 51"/>
                  <a:gd name="T9" fmla="*/ 44 h 44"/>
                  <a:gd name="T10" fmla="*/ 51 w 51"/>
                  <a:gd name="T11" fmla="*/ 44 h 44"/>
                  <a:gd name="T12" fmla="*/ 45 w 51"/>
                  <a:gd name="T13" fmla="*/ 25 h 44"/>
                  <a:gd name="T14" fmla="*/ 38 w 51"/>
                  <a:gd name="T15" fmla="*/ 12 h 44"/>
                  <a:gd name="T16" fmla="*/ 19 w 51"/>
                  <a:gd name="T17" fmla="*/ 6 h 44"/>
                  <a:gd name="T18" fmla="*/ 0 w 51"/>
                  <a:gd name="T19" fmla="*/ 0 h 44"/>
                  <a:gd name="T20" fmla="*/ 0 w 51"/>
                  <a:gd name="T21" fmla="*/ 0 h 44"/>
                  <a:gd name="T22" fmla="*/ 0 w 51"/>
                  <a:gd name="T23" fmla="*/ 0 h 44"/>
                  <a:gd name="T24" fmla="*/ 0 w 51"/>
                  <a:gd name="T25" fmla="*/ 0 h 44"/>
                  <a:gd name="T26" fmla="*/ 0 w 51"/>
                  <a:gd name="T2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44">
                    <a:moveTo>
                      <a:pt x="0" y="0"/>
                    </a:moveTo>
                    <a:lnTo>
                      <a:pt x="19" y="6"/>
                    </a:lnTo>
                    <a:lnTo>
                      <a:pt x="38" y="12"/>
                    </a:lnTo>
                    <a:lnTo>
                      <a:pt x="45" y="25"/>
                    </a:lnTo>
                    <a:lnTo>
                      <a:pt x="51" y="44"/>
                    </a:lnTo>
                    <a:lnTo>
                      <a:pt x="51" y="44"/>
                    </a:lnTo>
                    <a:lnTo>
                      <a:pt x="45" y="25"/>
                    </a:lnTo>
                    <a:lnTo>
                      <a:pt x="38" y="12"/>
                    </a:lnTo>
                    <a:lnTo>
                      <a:pt x="19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80" name="Freeform 28"/>
              <p:cNvSpPr>
                <a:spLocks noEditPoints="1"/>
              </p:cNvSpPr>
              <p:nvPr/>
            </p:nvSpPr>
            <p:spPr bwMode="auto">
              <a:xfrm>
                <a:off x="3290" y="2645"/>
                <a:ext cx="51" cy="44"/>
              </a:xfrm>
              <a:custGeom>
                <a:avLst/>
                <a:gdLst>
                  <a:gd name="T0" fmla="*/ 51 w 51"/>
                  <a:gd name="T1" fmla="*/ 0 h 44"/>
                  <a:gd name="T2" fmla="*/ 45 w 51"/>
                  <a:gd name="T3" fmla="*/ 19 h 44"/>
                  <a:gd name="T4" fmla="*/ 38 w 51"/>
                  <a:gd name="T5" fmla="*/ 32 h 44"/>
                  <a:gd name="T6" fmla="*/ 19 w 51"/>
                  <a:gd name="T7" fmla="*/ 44 h 44"/>
                  <a:gd name="T8" fmla="*/ 0 w 51"/>
                  <a:gd name="T9" fmla="*/ 44 h 44"/>
                  <a:gd name="T10" fmla="*/ 0 w 51"/>
                  <a:gd name="T11" fmla="*/ 44 h 44"/>
                  <a:gd name="T12" fmla="*/ 19 w 51"/>
                  <a:gd name="T13" fmla="*/ 44 h 44"/>
                  <a:gd name="T14" fmla="*/ 38 w 51"/>
                  <a:gd name="T15" fmla="*/ 32 h 44"/>
                  <a:gd name="T16" fmla="*/ 45 w 51"/>
                  <a:gd name="T17" fmla="*/ 19 h 44"/>
                  <a:gd name="T18" fmla="*/ 51 w 51"/>
                  <a:gd name="T19" fmla="*/ 0 h 44"/>
                  <a:gd name="T20" fmla="*/ 51 w 51"/>
                  <a:gd name="T21" fmla="*/ 0 h 44"/>
                  <a:gd name="T22" fmla="*/ 51 w 51"/>
                  <a:gd name="T23" fmla="*/ 0 h 44"/>
                  <a:gd name="T24" fmla="*/ 51 w 51"/>
                  <a:gd name="T25" fmla="*/ 0 h 44"/>
                  <a:gd name="T26" fmla="*/ 51 w 51"/>
                  <a:gd name="T2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44">
                    <a:moveTo>
                      <a:pt x="51" y="0"/>
                    </a:moveTo>
                    <a:lnTo>
                      <a:pt x="45" y="19"/>
                    </a:lnTo>
                    <a:lnTo>
                      <a:pt x="38" y="32"/>
                    </a:lnTo>
                    <a:lnTo>
                      <a:pt x="19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9" y="44"/>
                    </a:lnTo>
                    <a:lnTo>
                      <a:pt x="38" y="32"/>
                    </a:lnTo>
                    <a:lnTo>
                      <a:pt x="45" y="19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  <a:moveTo>
                      <a:pt x="51" y="0"/>
                    </a:move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81" name="Freeform 29"/>
              <p:cNvSpPr>
                <a:spLocks/>
              </p:cNvSpPr>
              <p:nvPr/>
            </p:nvSpPr>
            <p:spPr bwMode="auto">
              <a:xfrm>
                <a:off x="3290" y="2689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82" name="Freeform 30"/>
              <p:cNvSpPr>
                <a:spLocks/>
              </p:cNvSpPr>
              <p:nvPr/>
            </p:nvSpPr>
            <p:spPr bwMode="auto">
              <a:xfrm>
                <a:off x="3233" y="3556"/>
                <a:ext cx="108" cy="88"/>
              </a:xfrm>
              <a:custGeom>
                <a:avLst/>
                <a:gdLst>
                  <a:gd name="T0" fmla="*/ 57 w 108"/>
                  <a:gd name="T1" fmla="*/ 88 h 88"/>
                  <a:gd name="T2" fmla="*/ 38 w 108"/>
                  <a:gd name="T3" fmla="*/ 88 h 88"/>
                  <a:gd name="T4" fmla="*/ 19 w 108"/>
                  <a:gd name="T5" fmla="*/ 76 h 88"/>
                  <a:gd name="T6" fmla="*/ 6 w 108"/>
                  <a:gd name="T7" fmla="*/ 63 h 88"/>
                  <a:gd name="T8" fmla="*/ 0 w 108"/>
                  <a:gd name="T9" fmla="*/ 44 h 88"/>
                  <a:gd name="T10" fmla="*/ 6 w 108"/>
                  <a:gd name="T11" fmla="*/ 25 h 88"/>
                  <a:gd name="T12" fmla="*/ 19 w 108"/>
                  <a:gd name="T13" fmla="*/ 12 h 88"/>
                  <a:gd name="T14" fmla="*/ 38 w 108"/>
                  <a:gd name="T15" fmla="*/ 6 h 88"/>
                  <a:gd name="T16" fmla="*/ 57 w 108"/>
                  <a:gd name="T17" fmla="*/ 0 h 88"/>
                  <a:gd name="T18" fmla="*/ 76 w 108"/>
                  <a:gd name="T19" fmla="*/ 6 h 88"/>
                  <a:gd name="T20" fmla="*/ 95 w 108"/>
                  <a:gd name="T21" fmla="*/ 12 h 88"/>
                  <a:gd name="T22" fmla="*/ 102 w 108"/>
                  <a:gd name="T23" fmla="*/ 25 h 88"/>
                  <a:gd name="T24" fmla="*/ 108 w 108"/>
                  <a:gd name="T25" fmla="*/ 44 h 88"/>
                  <a:gd name="T26" fmla="*/ 102 w 108"/>
                  <a:gd name="T27" fmla="*/ 63 h 88"/>
                  <a:gd name="T28" fmla="*/ 95 w 108"/>
                  <a:gd name="T29" fmla="*/ 76 h 88"/>
                  <a:gd name="T30" fmla="*/ 76 w 108"/>
                  <a:gd name="T31" fmla="*/ 88 h 88"/>
                  <a:gd name="T32" fmla="*/ 57 w 108"/>
                  <a:gd name="T33" fmla="*/ 88 h 88"/>
                  <a:gd name="T34" fmla="*/ 57 w 108"/>
                  <a:gd name="T35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8" h="88">
                    <a:moveTo>
                      <a:pt x="57" y="88"/>
                    </a:moveTo>
                    <a:lnTo>
                      <a:pt x="38" y="88"/>
                    </a:lnTo>
                    <a:lnTo>
                      <a:pt x="19" y="76"/>
                    </a:lnTo>
                    <a:lnTo>
                      <a:pt x="6" y="63"/>
                    </a:lnTo>
                    <a:lnTo>
                      <a:pt x="0" y="44"/>
                    </a:lnTo>
                    <a:lnTo>
                      <a:pt x="6" y="25"/>
                    </a:lnTo>
                    <a:lnTo>
                      <a:pt x="19" y="12"/>
                    </a:lnTo>
                    <a:lnTo>
                      <a:pt x="38" y="6"/>
                    </a:lnTo>
                    <a:lnTo>
                      <a:pt x="57" y="0"/>
                    </a:lnTo>
                    <a:lnTo>
                      <a:pt x="76" y="6"/>
                    </a:lnTo>
                    <a:lnTo>
                      <a:pt x="95" y="12"/>
                    </a:lnTo>
                    <a:lnTo>
                      <a:pt x="102" y="25"/>
                    </a:lnTo>
                    <a:lnTo>
                      <a:pt x="108" y="44"/>
                    </a:lnTo>
                    <a:lnTo>
                      <a:pt x="102" y="63"/>
                    </a:lnTo>
                    <a:lnTo>
                      <a:pt x="95" y="76"/>
                    </a:lnTo>
                    <a:lnTo>
                      <a:pt x="76" y="88"/>
                    </a:lnTo>
                    <a:lnTo>
                      <a:pt x="57" y="88"/>
                    </a:lnTo>
                    <a:lnTo>
                      <a:pt x="57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83" name="Freeform 31"/>
              <p:cNvSpPr>
                <a:spLocks/>
              </p:cNvSpPr>
              <p:nvPr/>
            </p:nvSpPr>
            <p:spPr bwMode="auto">
              <a:xfrm>
                <a:off x="3233" y="3600"/>
                <a:ext cx="57" cy="44"/>
              </a:xfrm>
              <a:custGeom>
                <a:avLst/>
                <a:gdLst>
                  <a:gd name="T0" fmla="*/ 57 w 57"/>
                  <a:gd name="T1" fmla="*/ 44 h 44"/>
                  <a:gd name="T2" fmla="*/ 38 w 57"/>
                  <a:gd name="T3" fmla="*/ 44 h 44"/>
                  <a:gd name="T4" fmla="*/ 19 w 57"/>
                  <a:gd name="T5" fmla="*/ 32 h 44"/>
                  <a:gd name="T6" fmla="*/ 6 w 57"/>
                  <a:gd name="T7" fmla="*/ 19 h 44"/>
                  <a:gd name="T8" fmla="*/ 0 w 57"/>
                  <a:gd name="T9" fmla="*/ 0 h 44"/>
                  <a:gd name="T10" fmla="*/ 0 w 57"/>
                  <a:gd name="T11" fmla="*/ 0 h 44"/>
                  <a:gd name="T12" fmla="*/ 6 w 57"/>
                  <a:gd name="T13" fmla="*/ 19 h 44"/>
                  <a:gd name="T14" fmla="*/ 19 w 57"/>
                  <a:gd name="T15" fmla="*/ 32 h 44"/>
                  <a:gd name="T16" fmla="*/ 38 w 57"/>
                  <a:gd name="T17" fmla="*/ 44 h 44"/>
                  <a:gd name="T18" fmla="*/ 57 w 57"/>
                  <a:gd name="T19" fmla="*/ 44 h 44"/>
                  <a:gd name="T20" fmla="*/ 57 w 57"/>
                  <a:gd name="T2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44">
                    <a:moveTo>
                      <a:pt x="57" y="44"/>
                    </a:moveTo>
                    <a:lnTo>
                      <a:pt x="38" y="44"/>
                    </a:lnTo>
                    <a:lnTo>
                      <a:pt x="19" y="32"/>
                    </a:lnTo>
                    <a:lnTo>
                      <a:pt x="6" y="1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9"/>
                    </a:lnTo>
                    <a:lnTo>
                      <a:pt x="19" y="32"/>
                    </a:lnTo>
                    <a:lnTo>
                      <a:pt x="38" y="44"/>
                    </a:lnTo>
                    <a:lnTo>
                      <a:pt x="57" y="44"/>
                    </a:lnTo>
                    <a:lnTo>
                      <a:pt x="57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84" name="Freeform 32"/>
              <p:cNvSpPr>
                <a:spLocks noEditPoints="1"/>
              </p:cNvSpPr>
              <p:nvPr/>
            </p:nvSpPr>
            <p:spPr bwMode="auto">
              <a:xfrm>
                <a:off x="3233" y="3556"/>
                <a:ext cx="57" cy="44"/>
              </a:xfrm>
              <a:custGeom>
                <a:avLst/>
                <a:gdLst>
                  <a:gd name="T0" fmla="*/ 0 w 57"/>
                  <a:gd name="T1" fmla="*/ 44 h 44"/>
                  <a:gd name="T2" fmla="*/ 6 w 57"/>
                  <a:gd name="T3" fmla="*/ 25 h 44"/>
                  <a:gd name="T4" fmla="*/ 19 w 57"/>
                  <a:gd name="T5" fmla="*/ 12 h 44"/>
                  <a:gd name="T6" fmla="*/ 38 w 57"/>
                  <a:gd name="T7" fmla="*/ 6 h 44"/>
                  <a:gd name="T8" fmla="*/ 57 w 57"/>
                  <a:gd name="T9" fmla="*/ 0 h 44"/>
                  <a:gd name="T10" fmla="*/ 57 w 57"/>
                  <a:gd name="T11" fmla="*/ 0 h 44"/>
                  <a:gd name="T12" fmla="*/ 38 w 57"/>
                  <a:gd name="T13" fmla="*/ 6 h 44"/>
                  <a:gd name="T14" fmla="*/ 19 w 57"/>
                  <a:gd name="T15" fmla="*/ 12 h 44"/>
                  <a:gd name="T16" fmla="*/ 6 w 57"/>
                  <a:gd name="T17" fmla="*/ 25 h 44"/>
                  <a:gd name="T18" fmla="*/ 0 w 57"/>
                  <a:gd name="T19" fmla="*/ 44 h 44"/>
                  <a:gd name="T20" fmla="*/ 0 w 57"/>
                  <a:gd name="T21" fmla="*/ 44 h 44"/>
                  <a:gd name="T22" fmla="*/ 0 w 57"/>
                  <a:gd name="T23" fmla="*/ 44 h 44"/>
                  <a:gd name="T24" fmla="*/ 0 w 57"/>
                  <a:gd name="T25" fmla="*/ 44 h 44"/>
                  <a:gd name="T26" fmla="*/ 0 w 57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44">
                    <a:moveTo>
                      <a:pt x="0" y="44"/>
                    </a:moveTo>
                    <a:lnTo>
                      <a:pt x="6" y="25"/>
                    </a:lnTo>
                    <a:lnTo>
                      <a:pt x="19" y="12"/>
                    </a:lnTo>
                    <a:lnTo>
                      <a:pt x="38" y="6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38" y="6"/>
                    </a:lnTo>
                    <a:lnTo>
                      <a:pt x="19" y="12"/>
                    </a:lnTo>
                    <a:lnTo>
                      <a:pt x="6" y="25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  <a:moveTo>
                      <a:pt x="0" y="44"/>
                    </a:move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85" name="Freeform 33"/>
              <p:cNvSpPr>
                <a:spLocks noEditPoints="1"/>
              </p:cNvSpPr>
              <p:nvPr/>
            </p:nvSpPr>
            <p:spPr bwMode="auto">
              <a:xfrm>
                <a:off x="3290" y="3556"/>
                <a:ext cx="51" cy="44"/>
              </a:xfrm>
              <a:custGeom>
                <a:avLst/>
                <a:gdLst>
                  <a:gd name="T0" fmla="*/ 0 w 51"/>
                  <a:gd name="T1" fmla="*/ 0 h 44"/>
                  <a:gd name="T2" fmla="*/ 19 w 51"/>
                  <a:gd name="T3" fmla="*/ 6 h 44"/>
                  <a:gd name="T4" fmla="*/ 38 w 51"/>
                  <a:gd name="T5" fmla="*/ 12 h 44"/>
                  <a:gd name="T6" fmla="*/ 45 w 51"/>
                  <a:gd name="T7" fmla="*/ 25 h 44"/>
                  <a:gd name="T8" fmla="*/ 51 w 51"/>
                  <a:gd name="T9" fmla="*/ 44 h 44"/>
                  <a:gd name="T10" fmla="*/ 51 w 51"/>
                  <a:gd name="T11" fmla="*/ 44 h 44"/>
                  <a:gd name="T12" fmla="*/ 45 w 51"/>
                  <a:gd name="T13" fmla="*/ 25 h 44"/>
                  <a:gd name="T14" fmla="*/ 38 w 51"/>
                  <a:gd name="T15" fmla="*/ 12 h 44"/>
                  <a:gd name="T16" fmla="*/ 19 w 51"/>
                  <a:gd name="T17" fmla="*/ 6 h 44"/>
                  <a:gd name="T18" fmla="*/ 0 w 51"/>
                  <a:gd name="T19" fmla="*/ 0 h 44"/>
                  <a:gd name="T20" fmla="*/ 0 w 51"/>
                  <a:gd name="T21" fmla="*/ 0 h 44"/>
                  <a:gd name="T22" fmla="*/ 0 w 51"/>
                  <a:gd name="T23" fmla="*/ 0 h 44"/>
                  <a:gd name="T24" fmla="*/ 0 w 51"/>
                  <a:gd name="T25" fmla="*/ 0 h 44"/>
                  <a:gd name="T26" fmla="*/ 0 w 51"/>
                  <a:gd name="T2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44">
                    <a:moveTo>
                      <a:pt x="0" y="0"/>
                    </a:moveTo>
                    <a:lnTo>
                      <a:pt x="19" y="6"/>
                    </a:lnTo>
                    <a:lnTo>
                      <a:pt x="38" y="12"/>
                    </a:lnTo>
                    <a:lnTo>
                      <a:pt x="45" y="25"/>
                    </a:lnTo>
                    <a:lnTo>
                      <a:pt x="51" y="44"/>
                    </a:lnTo>
                    <a:lnTo>
                      <a:pt x="51" y="44"/>
                    </a:lnTo>
                    <a:lnTo>
                      <a:pt x="45" y="25"/>
                    </a:lnTo>
                    <a:lnTo>
                      <a:pt x="38" y="12"/>
                    </a:lnTo>
                    <a:lnTo>
                      <a:pt x="19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86" name="Freeform 34"/>
              <p:cNvSpPr>
                <a:spLocks noEditPoints="1"/>
              </p:cNvSpPr>
              <p:nvPr/>
            </p:nvSpPr>
            <p:spPr bwMode="auto">
              <a:xfrm>
                <a:off x="3290" y="3600"/>
                <a:ext cx="51" cy="44"/>
              </a:xfrm>
              <a:custGeom>
                <a:avLst/>
                <a:gdLst>
                  <a:gd name="T0" fmla="*/ 51 w 51"/>
                  <a:gd name="T1" fmla="*/ 0 h 44"/>
                  <a:gd name="T2" fmla="*/ 45 w 51"/>
                  <a:gd name="T3" fmla="*/ 19 h 44"/>
                  <a:gd name="T4" fmla="*/ 38 w 51"/>
                  <a:gd name="T5" fmla="*/ 32 h 44"/>
                  <a:gd name="T6" fmla="*/ 19 w 51"/>
                  <a:gd name="T7" fmla="*/ 44 h 44"/>
                  <a:gd name="T8" fmla="*/ 0 w 51"/>
                  <a:gd name="T9" fmla="*/ 44 h 44"/>
                  <a:gd name="T10" fmla="*/ 0 w 51"/>
                  <a:gd name="T11" fmla="*/ 44 h 44"/>
                  <a:gd name="T12" fmla="*/ 19 w 51"/>
                  <a:gd name="T13" fmla="*/ 44 h 44"/>
                  <a:gd name="T14" fmla="*/ 38 w 51"/>
                  <a:gd name="T15" fmla="*/ 32 h 44"/>
                  <a:gd name="T16" fmla="*/ 45 w 51"/>
                  <a:gd name="T17" fmla="*/ 19 h 44"/>
                  <a:gd name="T18" fmla="*/ 51 w 51"/>
                  <a:gd name="T19" fmla="*/ 0 h 44"/>
                  <a:gd name="T20" fmla="*/ 51 w 51"/>
                  <a:gd name="T21" fmla="*/ 0 h 44"/>
                  <a:gd name="T22" fmla="*/ 51 w 51"/>
                  <a:gd name="T23" fmla="*/ 0 h 44"/>
                  <a:gd name="T24" fmla="*/ 51 w 51"/>
                  <a:gd name="T25" fmla="*/ 0 h 44"/>
                  <a:gd name="T26" fmla="*/ 51 w 51"/>
                  <a:gd name="T2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44">
                    <a:moveTo>
                      <a:pt x="51" y="0"/>
                    </a:moveTo>
                    <a:lnTo>
                      <a:pt x="45" y="19"/>
                    </a:lnTo>
                    <a:lnTo>
                      <a:pt x="38" y="32"/>
                    </a:lnTo>
                    <a:lnTo>
                      <a:pt x="19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9" y="44"/>
                    </a:lnTo>
                    <a:lnTo>
                      <a:pt x="38" y="32"/>
                    </a:lnTo>
                    <a:lnTo>
                      <a:pt x="45" y="19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  <a:moveTo>
                      <a:pt x="51" y="0"/>
                    </a:move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87" name="Freeform 35"/>
              <p:cNvSpPr>
                <a:spLocks/>
              </p:cNvSpPr>
              <p:nvPr/>
            </p:nvSpPr>
            <p:spPr bwMode="auto">
              <a:xfrm>
                <a:off x="3290" y="3644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88" name="Freeform 36"/>
              <p:cNvSpPr>
                <a:spLocks/>
              </p:cNvSpPr>
              <p:nvPr/>
            </p:nvSpPr>
            <p:spPr bwMode="auto">
              <a:xfrm>
                <a:off x="3968" y="2841"/>
                <a:ext cx="254" cy="569"/>
              </a:xfrm>
              <a:custGeom>
                <a:avLst/>
                <a:gdLst>
                  <a:gd name="T0" fmla="*/ 254 w 254"/>
                  <a:gd name="T1" fmla="*/ 569 h 569"/>
                  <a:gd name="T2" fmla="*/ 254 w 254"/>
                  <a:gd name="T3" fmla="*/ 0 h 569"/>
                  <a:gd name="T4" fmla="*/ 0 w 254"/>
                  <a:gd name="T5" fmla="*/ 0 h 569"/>
                  <a:gd name="T6" fmla="*/ 0 w 254"/>
                  <a:gd name="T7" fmla="*/ 569 h 569"/>
                  <a:gd name="T8" fmla="*/ 254 w 254"/>
                  <a:gd name="T9" fmla="*/ 569 h 569"/>
                  <a:gd name="T10" fmla="*/ 254 w 254"/>
                  <a:gd name="T11" fmla="*/ 56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4" h="569">
                    <a:moveTo>
                      <a:pt x="254" y="569"/>
                    </a:moveTo>
                    <a:lnTo>
                      <a:pt x="254" y="0"/>
                    </a:lnTo>
                    <a:lnTo>
                      <a:pt x="0" y="0"/>
                    </a:lnTo>
                    <a:lnTo>
                      <a:pt x="0" y="569"/>
                    </a:lnTo>
                    <a:lnTo>
                      <a:pt x="254" y="569"/>
                    </a:lnTo>
                    <a:lnTo>
                      <a:pt x="254" y="569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89" name="Freeform 37"/>
              <p:cNvSpPr>
                <a:spLocks/>
              </p:cNvSpPr>
              <p:nvPr/>
            </p:nvSpPr>
            <p:spPr bwMode="auto">
              <a:xfrm>
                <a:off x="4222" y="2841"/>
                <a:ext cx="1" cy="569"/>
              </a:xfrm>
              <a:custGeom>
                <a:avLst/>
                <a:gdLst>
                  <a:gd name="T0" fmla="*/ 569 h 569"/>
                  <a:gd name="T1" fmla="*/ 0 h 569"/>
                  <a:gd name="T2" fmla="*/ 569 h 569"/>
                  <a:gd name="T3" fmla="*/ 569 h 56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69">
                    <a:moveTo>
                      <a:pt x="0" y="569"/>
                    </a:moveTo>
                    <a:lnTo>
                      <a:pt x="0" y="0"/>
                    </a:lnTo>
                    <a:lnTo>
                      <a:pt x="0" y="569"/>
                    </a:lnTo>
                    <a:lnTo>
                      <a:pt x="0" y="5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90" name="Freeform 38"/>
              <p:cNvSpPr>
                <a:spLocks noEditPoints="1"/>
              </p:cNvSpPr>
              <p:nvPr/>
            </p:nvSpPr>
            <p:spPr bwMode="auto">
              <a:xfrm>
                <a:off x="3968" y="2841"/>
                <a:ext cx="254" cy="1"/>
              </a:xfrm>
              <a:custGeom>
                <a:avLst/>
                <a:gdLst>
                  <a:gd name="T0" fmla="*/ 254 w 254"/>
                  <a:gd name="T1" fmla="*/ 0 w 254"/>
                  <a:gd name="T2" fmla="*/ 254 w 254"/>
                  <a:gd name="T3" fmla="*/ 254 w 254"/>
                  <a:gd name="T4" fmla="*/ 254 w 254"/>
                  <a:gd name="T5" fmla="*/ 254 w 254"/>
                  <a:gd name="T6" fmla="*/ 254 w 2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54">
                    <a:moveTo>
                      <a:pt x="254" y="0"/>
                    </a:moveTo>
                    <a:lnTo>
                      <a:pt x="0" y="0"/>
                    </a:lnTo>
                    <a:lnTo>
                      <a:pt x="254" y="0"/>
                    </a:lnTo>
                    <a:lnTo>
                      <a:pt x="254" y="0"/>
                    </a:lnTo>
                    <a:close/>
                    <a:moveTo>
                      <a:pt x="254" y="0"/>
                    </a:moveTo>
                    <a:lnTo>
                      <a:pt x="254" y="0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91" name="Freeform 39"/>
              <p:cNvSpPr>
                <a:spLocks noEditPoints="1"/>
              </p:cNvSpPr>
              <p:nvPr/>
            </p:nvSpPr>
            <p:spPr bwMode="auto">
              <a:xfrm>
                <a:off x="3968" y="2841"/>
                <a:ext cx="1" cy="569"/>
              </a:xfrm>
              <a:custGeom>
                <a:avLst/>
                <a:gdLst>
                  <a:gd name="T0" fmla="*/ 0 h 569"/>
                  <a:gd name="T1" fmla="*/ 569 h 569"/>
                  <a:gd name="T2" fmla="*/ 0 h 569"/>
                  <a:gd name="T3" fmla="*/ 0 h 569"/>
                  <a:gd name="T4" fmla="*/ 0 h 569"/>
                  <a:gd name="T5" fmla="*/ 0 h 569"/>
                  <a:gd name="T6" fmla="*/ 0 h 56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569">
                    <a:moveTo>
                      <a:pt x="0" y="0"/>
                    </a:moveTo>
                    <a:lnTo>
                      <a:pt x="0" y="56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92" name="Freeform 40"/>
              <p:cNvSpPr>
                <a:spLocks noEditPoints="1"/>
              </p:cNvSpPr>
              <p:nvPr/>
            </p:nvSpPr>
            <p:spPr bwMode="auto">
              <a:xfrm>
                <a:off x="3968" y="3410"/>
                <a:ext cx="254" cy="1"/>
              </a:xfrm>
              <a:custGeom>
                <a:avLst/>
                <a:gdLst>
                  <a:gd name="T0" fmla="*/ 0 w 254"/>
                  <a:gd name="T1" fmla="*/ 254 w 254"/>
                  <a:gd name="T2" fmla="*/ 0 w 254"/>
                  <a:gd name="T3" fmla="*/ 0 w 254"/>
                  <a:gd name="T4" fmla="*/ 0 w 254"/>
                  <a:gd name="T5" fmla="*/ 0 w 254"/>
                  <a:gd name="T6" fmla="*/ 0 w 2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54">
                    <a:moveTo>
                      <a:pt x="0" y="0"/>
                    </a:moveTo>
                    <a:lnTo>
                      <a:pt x="25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93" name="Freeform 41"/>
              <p:cNvSpPr>
                <a:spLocks/>
              </p:cNvSpPr>
              <p:nvPr/>
            </p:nvSpPr>
            <p:spPr bwMode="auto">
              <a:xfrm>
                <a:off x="4222" y="341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94" name="Freeform 42"/>
              <p:cNvSpPr>
                <a:spLocks/>
              </p:cNvSpPr>
              <p:nvPr/>
            </p:nvSpPr>
            <p:spPr bwMode="auto">
              <a:xfrm>
                <a:off x="2200" y="2544"/>
                <a:ext cx="691" cy="209"/>
              </a:xfrm>
              <a:custGeom>
                <a:avLst/>
                <a:gdLst>
                  <a:gd name="T0" fmla="*/ 691 w 691"/>
                  <a:gd name="T1" fmla="*/ 0 h 209"/>
                  <a:gd name="T2" fmla="*/ 0 w 691"/>
                  <a:gd name="T3" fmla="*/ 0 h 209"/>
                  <a:gd name="T4" fmla="*/ 0 w 691"/>
                  <a:gd name="T5" fmla="*/ 209 h 209"/>
                  <a:gd name="T6" fmla="*/ 691 w 691"/>
                  <a:gd name="T7" fmla="*/ 209 h 209"/>
                  <a:gd name="T8" fmla="*/ 691 w 691"/>
                  <a:gd name="T9" fmla="*/ 0 h 209"/>
                  <a:gd name="T10" fmla="*/ 691 w 691"/>
                  <a:gd name="T1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1" h="209">
                    <a:moveTo>
                      <a:pt x="691" y="0"/>
                    </a:moveTo>
                    <a:lnTo>
                      <a:pt x="0" y="0"/>
                    </a:lnTo>
                    <a:lnTo>
                      <a:pt x="0" y="209"/>
                    </a:lnTo>
                    <a:lnTo>
                      <a:pt x="691" y="209"/>
                    </a:lnTo>
                    <a:lnTo>
                      <a:pt x="691" y="0"/>
                    </a:lnTo>
                    <a:lnTo>
                      <a:pt x="691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95" name="Freeform 43"/>
              <p:cNvSpPr>
                <a:spLocks/>
              </p:cNvSpPr>
              <p:nvPr/>
            </p:nvSpPr>
            <p:spPr bwMode="auto">
              <a:xfrm>
                <a:off x="2200" y="2544"/>
                <a:ext cx="691" cy="1"/>
              </a:xfrm>
              <a:custGeom>
                <a:avLst/>
                <a:gdLst>
                  <a:gd name="T0" fmla="*/ 691 w 691"/>
                  <a:gd name="T1" fmla="*/ 0 w 691"/>
                  <a:gd name="T2" fmla="*/ 691 w 691"/>
                  <a:gd name="T3" fmla="*/ 691 w 6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91">
                    <a:moveTo>
                      <a:pt x="691" y="0"/>
                    </a:moveTo>
                    <a:lnTo>
                      <a:pt x="0" y="0"/>
                    </a:lnTo>
                    <a:lnTo>
                      <a:pt x="691" y="0"/>
                    </a:lnTo>
                    <a:lnTo>
                      <a:pt x="6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96" name="Freeform 44"/>
              <p:cNvSpPr>
                <a:spLocks noEditPoints="1"/>
              </p:cNvSpPr>
              <p:nvPr/>
            </p:nvSpPr>
            <p:spPr bwMode="auto">
              <a:xfrm>
                <a:off x="2200" y="2544"/>
                <a:ext cx="1" cy="209"/>
              </a:xfrm>
              <a:custGeom>
                <a:avLst/>
                <a:gdLst>
                  <a:gd name="T0" fmla="*/ 0 h 209"/>
                  <a:gd name="T1" fmla="*/ 209 h 209"/>
                  <a:gd name="T2" fmla="*/ 0 h 209"/>
                  <a:gd name="T3" fmla="*/ 0 h 209"/>
                  <a:gd name="T4" fmla="*/ 0 h 209"/>
                  <a:gd name="T5" fmla="*/ 0 h 209"/>
                  <a:gd name="T6" fmla="*/ 0 h 20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09">
                    <a:moveTo>
                      <a:pt x="0" y="0"/>
                    </a:moveTo>
                    <a:lnTo>
                      <a:pt x="0" y="20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97" name="Freeform 45"/>
              <p:cNvSpPr>
                <a:spLocks noEditPoints="1"/>
              </p:cNvSpPr>
              <p:nvPr/>
            </p:nvSpPr>
            <p:spPr bwMode="auto">
              <a:xfrm>
                <a:off x="2200" y="2753"/>
                <a:ext cx="691" cy="1"/>
              </a:xfrm>
              <a:custGeom>
                <a:avLst/>
                <a:gdLst>
                  <a:gd name="T0" fmla="*/ 0 w 691"/>
                  <a:gd name="T1" fmla="*/ 691 w 691"/>
                  <a:gd name="T2" fmla="*/ 0 w 691"/>
                  <a:gd name="T3" fmla="*/ 0 w 691"/>
                  <a:gd name="T4" fmla="*/ 0 w 691"/>
                  <a:gd name="T5" fmla="*/ 0 w 691"/>
                  <a:gd name="T6" fmla="*/ 0 w 6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691">
                    <a:moveTo>
                      <a:pt x="0" y="0"/>
                    </a:moveTo>
                    <a:lnTo>
                      <a:pt x="69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98" name="Freeform 46"/>
              <p:cNvSpPr>
                <a:spLocks noEditPoints="1"/>
              </p:cNvSpPr>
              <p:nvPr/>
            </p:nvSpPr>
            <p:spPr bwMode="auto">
              <a:xfrm>
                <a:off x="2891" y="2544"/>
                <a:ext cx="1" cy="209"/>
              </a:xfrm>
              <a:custGeom>
                <a:avLst/>
                <a:gdLst>
                  <a:gd name="T0" fmla="*/ 209 h 209"/>
                  <a:gd name="T1" fmla="*/ 0 h 209"/>
                  <a:gd name="T2" fmla="*/ 209 h 209"/>
                  <a:gd name="T3" fmla="*/ 209 h 209"/>
                  <a:gd name="T4" fmla="*/ 209 h 209"/>
                  <a:gd name="T5" fmla="*/ 209 h 209"/>
                  <a:gd name="T6" fmla="*/ 209 h 20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09">
                    <a:moveTo>
                      <a:pt x="0" y="209"/>
                    </a:moveTo>
                    <a:lnTo>
                      <a:pt x="0" y="0"/>
                    </a:lnTo>
                    <a:lnTo>
                      <a:pt x="0" y="209"/>
                    </a:lnTo>
                    <a:lnTo>
                      <a:pt x="0" y="209"/>
                    </a:lnTo>
                    <a:close/>
                    <a:moveTo>
                      <a:pt x="0" y="209"/>
                    </a:moveTo>
                    <a:lnTo>
                      <a:pt x="0" y="209"/>
                    </a:lnTo>
                    <a:lnTo>
                      <a:pt x="0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99" name="Freeform 47"/>
              <p:cNvSpPr>
                <a:spLocks/>
              </p:cNvSpPr>
              <p:nvPr/>
            </p:nvSpPr>
            <p:spPr bwMode="auto">
              <a:xfrm>
                <a:off x="2891" y="2544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00" name="Freeform 48"/>
              <p:cNvSpPr>
                <a:spLocks/>
              </p:cNvSpPr>
              <p:nvPr/>
            </p:nvSpPr>
            <p:spPr bwMode="auto">
              <a:xfrm>
                <a:off x="1624" y="2974"/>
                <a:ext cx="399" cy="329"/>
              </a:xfrm>
              <a:custGeom>
                <a:avLst/>
                <a:gdLst>
                  <a:gd name="T0" fmla="*/ 196 w 399"/>
                  <a:gd name="T1" fmla="*/ 329 h 329"/>
                  <a:gd name="T2" fmla="*/ 241 w 399"/>
                  <a:gd name="T3" fmla="*/ 322 h 329"/>
                  <a:gd name="T4" fmla="*/ 279 w 399"/>
                  <a:gd name="T5" fmla="*/ 316 h 329"/>
                  <a:gd name="T6" fmla="*/ 342 w 399"/>
                  <a:gd name="T7" fmla="*/ 278 h 329"/>
                  <a:gd name="T8" fmla="*/ 367 w 399"/>
                  <a:gd name="T9" fmla="*/ 253 h 329"/>
                  <a:gd name="T10" fmla="*/ 386 w 399"/>
                  <a:gd name="T11" fmla="*/ 228 h 329"/>
                  <a:gd name="T12" fmla="*/ 393 w 399"/>
                  <a:gd name="T13" fmla="*/ 196 h 329"/>
                  <a:gd name="T14" fmla="*/ 399 w 399"/>
                  <a:gd name="T15" fmla="*/ 164 h 329"/>
                  <a:gd name="T16" fmla="*/ 393 w 399"/>
                  <a:gd name="T17" fmla="*/ 133 h 329"/>
                  <a:gd name="T18" fmla="*/ 386 w 399"/>
                  <a:gd name="T19" fmla="*/ 101 h 329"/>
                  <a:gd name="T20" fmla="*/ 367 w 399"/>
                  <a:gd name="T21" fmla="*/ 76 h 329"/>
                  <a:gd name="T22" fmla="*/ 342 w 399"/>
                  <a:gd name="T23" fmla="*/ 50 h 329"/>
                  <a:gd name="T24" fmla="*/ 279 w 399"/>
                  <a:gd name="T25" fmla="*/ 13 h 329"/>
                  <a:gd name="T26" fmla="*/ 241 w 399"/>
                  <a:gd name="T27" fmla="*/ 6 h 329"/>
                  <a:gd name="T28" fmla="*/ 196 w 399"/>
                  <a:gd name="T29" fmla="*/ 0 h 329"/>
                  <a:gd name="T30" fmla="*/ 158 w 399"/>
                  <a:gd name="T31" fmla="*/ 6 h 329"/>
                  <a:gd name="T32" fmla="*/ 120 w 399"/>
                  <a:gd name="T33" fmla="*/ 13 h 329"/>
                  <a:gd name="T34" fmla="*/ 57 w 399"/>
                  <a:gd name="T35" fmla="*/ 50 h 329"/>
                  <a:gd name="T36" fmla="*/ 32 w 399"/>
                  <a:gd name="T37" fmla="*/ 76 h 329"/>
                  <a:gd name="T38" fmla="*/ 13 w 399"/>
                  <a:gd name="T39" fmla="*/ 101 h 329"/>
                  <a:gd name="T40" fmla="*/ 6 w 399"/>
                  <a:gd name="T41" fmla="*/ 133 h 329"/>
                  <a:gd name="T42" fmla="*/ 0 w 399"/>
                  <a:gd name="T43" fmla="*/ 164 h 329"/>
                  <a:gd name="T44" fmla="*/ 6 w 399"/>
                  <a:gd name="T45" fmla="*/ 196 h 329"/>
                  <a:gd name="T46" fmla="*/ 13 w 399"/>
                  <a:gd name="T47" fmla="*/ 228 h 329"/>
                  <a:gd name="T48" fmla="*/ 32 w 399"/>
                  <a:gd name="T49" fmla="*/ 253 h 329"/>
                  <a:gd name="T50" fmla="*/ 57 w 399"/>
                  <a:gd name="T51" fmla="*/ 278 h 329"/>
                  <a:gd name="T52" fmla="*/ 120 w 399"/>
                  <a:gd name="T53" fmla="*/ 316 h 329"/>
                  <a:gd name="T54" fmla="*/ 158 w 399"/>
                  <a:gd name="T55" fmla="*/ 322 h 329"/>
                  <a:gd name="T56" fmla="*/ 196 w 399"/>
                  <a:gd name="T57" fmla="*/ 329 h 329"/>
                  <a:gd name="T58" fmla="*/ 196 w 399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99" h="329">
                    <a:moveTo>
                      <a:pt x="196" y="329"/>
                    </a:moveTo>
                    <a:lnTo>
                      <a:pt x="241" y="322"/>
                    </a:lnTo>
                    <a:lnTo>
                      <a:pt x="279" y="316"/>
                    </a:lnTo>
                    <a:lnTo>
                      <a:pt x="342" y="278"/>
                    </a:lnTo>
                    <a:lnTo>
                      <a:pt x="367" y="253"/>
                    </a:lnTo>
                    <a:lnTo>
                      <a:pt x="386" y="228"/>
                    </a:lnTo>
                    <a:lnTo>
                      <a:pt x="393" y="196"/>
                    </a:lnTo>
                    <a:lnTo>
                      <a:pt x="399" y="164"/>
                    </a:lnTo>
                    <a:lnTo>
                      <a:pt x="393" y="133"/>
                    </a:lnTo>
                    <a:lnTo>
                      <a:pt x="386" y="101"/>
                    </a:lnTo>
                    <a:lnTo>
                      <a:pt x="367" y="76"/>
                    </a:lnTo>
                    <a:lnTo>
                      <a:pt x="342" y="50"/>
                    </a:lnTo>
                    <a:lnTo>
                      <a:pt x="279" y="13"/>
                    </a:lnTo>
                    <a:lnTo>
                      <a:pt x="241" y="6"/>
                    </a:lnTo>
                    <a:lnTo>
                      <a:pt x="196" y="0"/>
                    </a:lnTo>
                    <a:lnTo>
                      <a:pt x="158" y="6"/>
                    </a:lnTo>
                    <a:lnTo>
                      <a:pt x="120" y="13"/>
                    </a:lnTo>
                    <a:lnTo>
                      <a:pt x="57" y="50"/>
                    </a:lnTo>
                    <a:lnTo>
                      <a:pt x="32" y="76"/>
                    </a:lnTo>
                    <a:lnTo>
                      <a:pt x="13" y="101"/>
                    </a:lnTo>
                    <a:lnTo>
                      <a:pt x="6" y="133"/>
                    </a:lnTo>
                    <a:lnTo>
                      <a:pt x="0" y="164"/>
                    </a:lnTo>
                    <a:lnTo>
                      <a:pt x="6" y="196"/>
                    </a:lnTo>
                    <a:lnTo>
                      <a:pt x="13" y="228"/>
                    </a:lnTo>
                    <a:lnTo>
                      <a:pt x="32" y="253"/>
                    </a:lnTo>
                    <a:lnTo>
                      <a:pt x="57" y="278"/>
                    </a:lnTo>
                    <a:lnTo>
                      <a:pt x="120" y="316"/>
                    </a:lnTo>
                    <a:lnTo>
                      <a:pt x="158" y="322"/>
                    </a:lnTo>
                    <a:lnTo>
                      <a:pt x="196" y="329"/>
                    </a:lnTo>
                    <a:lnTo>
                      <a:pt x="196" y="329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01" name="Freeform 49"/>
              <p:cNvSpPr>
                <a:spLocks/>
              </p:cNvSpPr>
              <p:nvPr/>
            </p:nvSpPr>
            <p:spPr bwMode="auto">
              <a:xfrm>
                <a:off x="1820" y="3138"/>
                <a:ext cx="203" cy="165"/>
              </a:xfrm>
              <a:custGeom>
                <a:avLst/>
                <a:gdLst>
                  <a:gd name="T0" fmla="*/ 0 w 203"/>
                  <a:gd name="T1" fmla="*/ 165 h 165"/>
                  <a:gd name="T2" fmla="*/ 45 w 203"/>
                  <a:gd name="T3" fmla="*/ 158 h 165"/>
                  <a:gd name="T4" fmla="*/ 83 w 203"/>
                  <a:gd name="T5" fmla="*/ 152 h 165"/>
                  <a:gd name="T6" fmla="*/ 146 w 203"/>
                  <a:gd name="T7" fmla="*/ 114 h 165"/>
                  <a:gd name="T8" fmla="*/ 171 w 203"/>
                  <a:gd name="T9" fmla="*/ 89 h 165"/>
                  <a:gd name="T10" fmla="*/ 190 w 203"/>
                  <a:gd name="T11" fmla="*/ 64 h 165"/>
                  <a:gd name="T12" fmla="*/ 197 w 203"/>
                  <a:gd name="T13" fmla="*/ 32 h 165"/>
                  <a:gd name="T14" fmla="*/ 203 w 203"/>
                  <a:gd name="T15" fmla="*/ 0 h 165"/>
                  <a:gd name="T16" fmla="*/ 203 w 203"/>
                  <a:gd name="T17" fmla="*/ 0 h 165"/>
                  <a:gd name="T18" fmla="*/ 197 w 203"/>
                  <a:gd name="T19" fmla="*/ 32 h 165"/>
                  <a:gd name="T20" fmla="*/ 190 w 203"/>
                  <a:gd name="T21" fmla="*/ 64 h 165"/>
                  <a:gd name="T22" fmla="*/ 171 w 203"/>
                  <a:gd name="T23" fmla="*/ 89 h 165"/>
                  <a:gd name="T24" fmla="*/ 146 w 203"/>
                  <a:gd name="T25" fmla="*/ 114 h 165"/>
                  <a:gd name="T26" fmla="*/ 83 w 203"/>
                  <a:gd name="T27" fmla="*/ 152 h 165"/>
                  <a:gd name="T28" fmla="*/ 45 w 203"/>
                  <a:gd name="T29" fmla="*/ 158 h 165"/>
                  <a:gd name="T30" fmla="*/ 0 w 203"/>
                  <a:gd name="T31" fmla="*/ 165 h 165"/>
                  <a:gd name="T32" fmla="*/ 0 w 203"/>
                  <a:gd name="T33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3" h="165">
                    <a:moveTo>
                      <a:pt x="0" y="165"/>
                    </a:moveTo>
                    <a:lnTo>
                      <a:pt x="45" y="158"/>
                    </a:lnTo>
                    <a:lnTo>
                      <a:pt x="83" y="152"/>
                    </a:lnTo>
                    <a:lnTo>
                      <a:pt x="146" y="114"/>
                    </a:lnTo>
                    <a:lnTo>
                      <a:pt x="171" y="89"/>
                    </a:lnTo>
                    <a:lnTo>
                      <a:pt x="190" y="64"/>
                    </a:lnTo>
                    <a:lnTo>
                      <a:pt x="197" y="32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32"/>
                    </a:lnTo>
                    <a:lnTo>
                      <a:pt x="190" y="64"/>
                    </a:lnTo>
                    <a:lnTo>
                      <a:pt x="171" y="89"/>
                    </a:lnTo>
                    <a:lnTo>
                      <a:pt x="146" y="114"/>
                    </a:lnTo>
                    <a:lnTo>
                      <a:pt x="83" y="152"/>
                    </a:lnTo>
                    <a:lnTo>
                      <a:pt x="45" y="158"/>
                    </a:lnTo>
                    <a:lnTo>
                      <a:pt x="0" y="165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02" name="Freeform 50"/>
              <p:cNvSpPr>
                <a:spLocks noEditPoints="1"/>
              </p:cNvSpPr>
              <p:nvPr/>
            </p:nvSpPr>
            <p:spPr bwMode="auto">
              <a:xfrm>
                <a:off x="1820" y="2974"/>
                <a:ext cx="203" cy="164"/>
              </a:xfrm>
              <a:custGeom>
                <a:avLst/>
                <a:gdLst>
                  <a:gd name="T0" fmla="*/ 203 w 203"/>
                  <a:gd name="T1" fmla="*/ 164 h 164"/>
                  <a:gd name="T2" fmla="*/ 197 w 203"/>
                  <a:gd name="T3" fmla="*/ 133 h 164"/>
                  <a:gd name="T4" fmla="*/ 190 w 203"/>
                  <a:gd name="T5" fmla="*/ 101 h 164"/>
                  <a:gd name="T6" fmla="*/ 171 w 203"/>
                  <a:gd name="T7" fmla="*/ 76 h 164"/>
                  <a:gd name="T8" fmla="*/ 146 w 203"/>
                  <a:gd name="T9" fmla="*/ 50 h 164"/>
                  <a:gd name="T10" fmla="*/ 83 w 203"/>
                  <a:gd name="T11" fmla="*/ 13 h 164"/>
                  <a:gd name="T12" fmla="*/ 45 w 203"/>
                  <a:gd name="T13" fmla="*/ 6 h 164"/>
                  <a:gd name="T14" fmla="*/ 0 w 203"/>
                  <a:gd name="T15" fmla="*/ 0 h 164"/>
                  <a:gd name="T16" fmla="*/ 0 w 203"/>
                  <a:gd name="T17" fmla="*/ 0 h 164"/>
                  <a:gd name="T18" fmla="*/ 45 w 203"/>
                  <a:gd name="T19" fmla="*/ 6 h 164"/>
                  <a:gd name="T20" fmla="*/ 83 w 203"/>
                  <a:gd name="T21" fmla="*/ 13 h 164"/>
                  <a:gd name="T22" fmla="*/ 146 w 203"/>
                  <a:gd name="T23" fmla="*/ 50 h 164"/>
                  <a:gd name="T24" fmla="*/ 171 w 203"/>
                  <a:gd name="T25" fmla="*/ 76 h 164"/>
                  <a:gd name="T26" fmla="*/ 190 w 203"/>
                  <a:gd name="T27" fmla="*/ 101 h 164"/>
                  <a:gd name="T28" fmla="*/ 197 w 203"/>
                  <a:gd name="T29" fmla="*/ 133 h 164"/>
                  <a:gd name="T30" fmla="*/ 203 w 203"/>
                  <a:gd name="T31" fmla="*/ 164 h 164"/>
                  <a:gd name="T32" fmla="*/ 203 w 203"/>
                  <a:gd name="T33" fmla="*/ 164 h 164"/>
                  <a:gd name="T34" fmla="*/ 203 w 203"/>
                  <a:gd name="T35" fmla="*/ 164 h 164"/>
                  <a:gd name="T36" fmla="*/ 203 w 203"/>
                  <a:gd name="T37" fmla="*/ 164 h 164"/>
                  <a:gd name="T38" fmla="*/ 203 w 203"/>
                  <a:gd name="T39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3" h="164">
                    <a:moveTo>
                      <a:pt x="203" y="164"/>
                    </a:moveTo>
                    <a:lnTo>
                      <a:pt x="197" y="133"/>
                    </a:lnTo>
                    <a:lnTo>
                      <a:pt x="190" y="101"/>
                    </a:lnTo>
                    <a:lnTo>
                      <a:pt x="171" y="76"/>
                    </a:lnTo>
                    <a:lnTo>
                      <a:pt x="146" y="50"/>
                    </a:lnTo>
                    <a:lnTo>
                      <a:pt x="83" y="13"/>
                    </a:lnTo>
                    <a:lnTo>
                      <a:pt x="45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5" y="6"/>
                    </a:lnTo>
                    <a:lnTo>
                      <a:pt x="83" y="13"/>
                    </a:lnTo>
                    <a:lnTo>
                      <a:pt x="146" y="50"/>
                    </a:lnTo>
                    <a:lnTo>
                      <a:pt x="171" y="76"/>
                    </a:lnTo>
                    <a:lnTo>
                      <a:pt x="190" y="101"/>
                    </a:lnTo>
                    <a:lnTo>
                      <a:pt x="197" y="133"/>
                    </a:lnTo>
                    <a:lnTo>
                      <a:pt x="203" y="164"/>
                    </a:lnTo>
                    <a:lnTo>
                      <a:pt x="203" y="164"/>
                    </a:lnTo>
                    <a:close/>
                    <a:moveTo>
                      <a:pt x="203" y="164"/>
                    </a:moveTo>
                    <a:lnTo>
                      <a:pt x="203" y="164"/>
                    </a:lnTo>
                    <a:lnTo>
                      <a:pt x="203" y="1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03" name="Freeform 51"/>
              <p:cNvSpPr>
                <a:spLocks noEditPoints="1"/>
              </p:cNvSpPr>
              <p:nvPr/>
            </p:nvSpPr>
            <p:spPr bwMode="auto">
              <a:xfrm>
                <a:off x="1624" y="2974"/>
                <a:ext cx="196" cy="164"/>
              </a:xfrm>
              <a:custGeom>
                <a:avLst/>
                <a:gdLst>
                  <a:gd name="T0" fmla="*/ 196 w 196"/>
                  <a:gd name="T1" fmla="*/ 0 h 164"/>
                  <a:gd name="T2" fmla="*/ 158 w 196"/>
                  <a:gd name="T3" fmla="*/ 6 h 164"/>
                  <a:gd name="T4" fmla="*/ 120 w 196"/>
                  <a:gd name="T5" fmla="*/ 13 h 164"/>
                  <a:gd name="T6" fmla="*/ 57 w 196"/>
                  <a:gd name="T7" fmla="*/ 50 h 164"/>
                  <a:gd name="T8" fmla="*/ 32 w 196"/>
                  <a:gd name="T9" fmla="*/ 76 h 164"/>
                  <a:gd name="T10" fmla="*/ 13 w 196"/>
                  <a:gd name="T11" fmla="*/ 101 h 164"/>
                  <a:gd name="T12" fmla="*/ 6 w 196"/>
                  <a:gd name="T13" fmla="*/ 133 h 164"/>
                  <a:gd name="T14" fmla="*/ 0 w 196"/>
                  <a:gd name="T15" fmla="*/ 164 h 164"/>
                  <a:gd name="T16" fmla="*/ 0 w 196"/>
                  <a:gd name="T17" fmla="*/ 164 h 164"/>
                  <a:gd name="T18" fmla="*/ 6 w 196"/>
                  <a:gd name="T19" fmla="*/ 133 h 164"/>
                  <a:gd name="T20" fmla="*/ 13 w 196"/>
                  <a:gd name="T21" fmla="*/ 101 h 164"/>
                  <a:gd name="T22" fmla="*/ 32 w 196"/>
                  <a:gd name="T23" fmla="*/ 76 h 164"/>
                  <a:gd name="T24" fmla="*/ 57 w 196"/>
                  <a:gd name="T25" fmla="*/ 50 h 164"/>
                  <a:gd name="T26" fmla="*/ 120 w 196"/>
                  <a:gd name="T27" fmla="*/ 13 h 164"/>
                  <a:gd name="T28" fmla="*/ 158 w 196"/>
                  <a:gd name="T29" fmla="*/ 6 h 164"/>
                  <a:gd name="T30" fmla="*/ 196 w 196"/>
                  <a:gd name="T31" fmla="*/ 0 h 164"/>
                  <a:gd name="T32" fmla="*/ 196 w 196"/>
                  <a:gd name="T33" fmla="*/ 0 h 164"/>
                  <a:gd name="T34" fmla="*/ 196 w 196"/>
                  <a:gd name="T35" fmla="*/ 0 h 164"/>
                  <a:gd name="T36" fmla="*/ 196 w 196"/>
                  <a:gd name="T37" fmla="*/ 0 h 164"/>
                  <a:gd name="T38" fmla="*/ 196 w 196"/>
                  <a:gd name="T39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6" h="164">
                    <a:moveTo>
                      <a:pt x="196" y="0"/>
                    </a:moveTo>
                    <a:lnTo>
                      <a:pt x="158" y="6"/>
                    </a:lnTo>
                    <a:lnTo>
                      <a:pt x="120" y="13"/>
                    </a:lnTo>
                    <a:lnTo>
                      <a:pt x="57" y="50"/>
                    </a:lnTo>
                    <a:lnTo>
                      <a:pt x="32" y="76"/>
                    </a:lnTo>
                    <a:lnTo>
                      <a:pt x="13" y="101"/>
                    </a:lnTo>
                    <a:lnTo>
                      <a:pt x="6" y="133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6" y="133"/>
                    </a:lnTo>
                    <a:lnTo>
                      <a:pt x="13" y="101"/>
                    </a:lnTo>
                    <a:lnTo>
                      <a:pt x="32" y="76"/>
                    </a:lnTo>
                    <a:lnTo>
                      <a:pt x="57" y="50"/>
                    </a:lnTo>
                    <a:lnTo>
                      <a:pt x="120" y="13"/>
                    </a:lnTo>
                    <a:lnTo>
                      <a:pt x="158" y="6"/>
                    </a:lnTo>
                    <a:lnTo>
                      <a:pt x="196" y="0"/>
                    </a:lnTo>
                    <a:lnTo>
                      <a:pt x="196" y="0"/>
                    </a:lnTo>
                    <a:close/>
                    <a:moveTo>
                      <a:pt x="196" y="0"/>
                    </a:moveTo>
                    <a:lnTo>
                      <a:pt x="196" y="0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04" name="Freeform 52"/>
              <p:cNvSpPr>
                <a:spLocks noEditPoints="1"/>
              </p:cNvSpPr>
              <p:nvPr/>
            </p:nvSpPr>
            <p:spPr bwMode="auto">
              <a:xfrm>
                <a:off x="1624" y="3138"/>
                <a:ext cx="196" cy="165"/>
              </a:xfrm>
              <a:custGeom>
                <a:avLst/>
                <a:gdLst>
                  <a:gd name="T0" fmla="*/ 0 w 196"/>
                  <a:gd name="T1" fmla="*/ 0 h 165"/>
                  <a:gd name="T2" fmla="*/ 6 w 196"/>
                  <a:gd name="T3" fmla="*/ 32 h 165"/>
                  <a:gd name="T4" fmla="*/ 13 w 196"/>
                  <a:gd name="T5" fmla="*/ 64 h 165"/>
                  <a:gd name="T6" fmla="*/ 32 w 196"/>
                  <a:gd name="T7" fmla="*/ 89 h 165"/>
                  <a:gd name="T8" fmla="*/ 57 w 196"/>
                  <a:gd name="T9" fmla="*/ 114 h 165"/>
                  <a:gd name="T10" fmla="*/ 120 w 196"/>
                  <a:gd name="T11" fmla="*/ 152 h 165"/>
                  <a:gd name="T12" fmla="*/ 158 w 196"/>
                  <a:gd name="T13" fmla="*/ 158 h 165"/>
                  <a:gd name="T14" fmla="*/ 196 w 196"/>
                  <a:gd name="T15" fmla="*/ 165 h 165"/>
                  <a:gd name="T16" fmla="*/ 196 w 196"/>
                  <a:gd name="T17" fmla="*/ 165 h 165"/>
                  <a:gd name="T18" fmla="*/ 158 w 196"/>
                  <a:gd name="T19" fmla="*/ 158 h 165"/>
                  <a:gd name="T20" fmla="*/ 120 w 196"/>
                  <a:gd name="T21" fmla="*/ 152 h 165"/>
                  <a:gd name="T22" fmla="*/ 57 w 196"/>
                  <a:gd name="T23" fmla="*/ 114 h 165"/>
                  <a:gd name="T24" fmla="*/ 32 w 196"/>
                  <a:gd name="T25" fmla="*/ 89 h 165"/>
                  <a:gd name="T26" fmla="*/ 13 w 196"/>
                  <a:gd name="T27" fmla="*/ 64 h 165"/>
                  <a:gd name="T28" fmla="*/ 6 w 196"/>
                  <a:gd name="T29" fmla="*/ 32 h 165"/>
                  <a:gd name="T30" fmla="*/ 0 w 196"/>
                  <a:gd name="T31" fmla="*/ 0 h 165"/>
                  <a:gd name="T32" fmla="*/ 0 w 196"/>
                  <a:gd name="T33" fmla="*/ 0 h 165"/>
                  <a:gd name="T34" fmla="*/ 0 w 196"/>
                  <a:gd name="T35" fmla="*/ 0 h 165"/>
                  <a:gd name="T36" fmla="*/ 0 w 196"/>
                  <a:gd name="T37" fmla="*/ 0 h 165"/>
                  <a:gd name="T38" fmla="*/ 0 w 196"/>
                  <a:gd name="T39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6" h="165">
                    <a:moveTo>
                      <a:pt x="0" y="0"/>
                    </a:moveTo>
                    <a:lnTo>
                      <a:pt x="6" y="32"/>
                    </a:lnTo>
                    <a:lnTo>
                      <a:pt x="13" y="64"/>
                    </a:lnTo>
                    <a:lnTo>
                      <a:pt x="32" y="89"/>
                    </a:lnTo>
                    <a:lnTo>
                      <a:pt x="57" y="114"/>
                    </a:lnTo>
                    <a:lnTo>
                      <a:pt x="120" y="152"/>
                    </a:lnTo>
                    <a:lnTo>
                      <a:pt x="158" y="158"/>
                    </a:lnTo>
                    <a:lnTo>
                      <a:pt x="196" y="165"/>
                    </a:lnTo>
                    <a:lnTo>
                      <a:pt x="196" y="165"/>
                    </a:lnTo>
                    <a:lnTo>
                      <a:pt x="158" y="158"/>
                    </a:lnTo>
                    <a:lnTo>
                      <a:pt x="120" y="152"/>
                    </a:lnTo>
                    <a:lnTo>
                      <a:pt x="57" y="114"/>
                    </a:lnTo>
                    <a:lnTo>
                      <a:pt x="32" y="89"/>
                    </a:lnTo>
                    <a:lnTo>
                      <a:pt x="13" y="64"/>
                    </a:lnTo>
                    <a:lnTo>
                      <a:pt x="6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05" name="Freeform 53"/>
              <p:cNvSpPr>
                <a:spLocks/>
              </p:cNvSpPr>
              <p:nvPr/>
            </p:nvSpPr>
            <p:spPr bwMode="auto">
              <a:xfrm>
                <a:off x="1820" y="330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06" name="Freeform 54"/>
              <p:cNvSpPr>
                <a:spLocks/>
              </p:cNvSpPr>
              <p:nvPr/>
            </p:nvSpPr>
            <p:spPr bwMode="auto">
              <a:xfrm>
                <a:off x="1763" y="3031"/>
                <a:ext cx="114" cy="95"/>
              </a:xfrm>
              <a:custGeom>
                <a:avLst/>
                <a:gdLst>
                  <a:gd name="T0" fmla="*/ 51 w 114"/>
                  <a:gd name="T1" fmla="*/ 44 h 95"/>
                  <a:gd name="T2" fmla="*/ 0 w 114"/>
                  <a:gd name="T3" fmla="*/ 44 h 95"/>
                  <a:gd name="T4" fmla="*/ 0 w 114"/>
                  <a:gd name="T5" fmla="*/ 57 h 95"/>
                  <a:gd name="T6" fmla="*/ 51 w 114"/>
                  <a:gd name="T7" fmla="*/ 57 h 95"/>
                  <a:gd name="T8" fmla="*/ 51 w 114"/>
                  <a:gd name="T9" fmla="*/ 95 h 95"/>
                  <a:gd name="T10" fmla="*/ 64 w 114"/>
                  <a:gd name="T11" fmla="*/ 95 h 95"/>
                  <a:gd name="T12" fmla="*/ 64 w 114"/>
                  <a:gd name="T13" fmla="*/ 57 h 95"/>
                  <a:gd name="T14" fmla="*/ 114 w 114"/>
                  <a:gd name="T15" fmla="*/ 57 h 95"/>
                  <a:gd name="T16" fmla="*/ 114 w 114"/>
                  <a:gd name="T17" fmla="*/ 44 h 95"/>
                  <a:gd name="T18" fmla="*/ 64 w 114"/>
                  <a:gd name="T19" fmla="*/ 44 h 95"/>
                  <a:gd name="T20" fmla="*/ 64 w 114"/>
                  <a:gd name="T21" fmla="*/ 0 h 95"/>
                  <a:gd name="T22" fmla="*/ 51 w 114"/>
                  <a:gd name="T23" fmla="*/ 0 h 95"/>
                  <a:gd name="T24" fmla="*/ 51 w 114"/>
                  <a:gd name="T25" fmla="*/ 4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4" h="95">
                    <a:moveTo>
                      <a:pt x="51" y="44"/>
                    </a:moveTo>
                    <a:lnTo>
                      <a:pt x="0" y="44"/>
                    </a:lnTo>
                    <a:lnTo>
                      <a:pt x="0" y="57"/>
                    </a:lnTo>
                    <a:lnTo>
                      <a:pt x="51" y="57"/>
                    </a:lnTo>
                    <a:lnTo>
                      <a:pt x="51" y="95"/>
                    </a:lnTo>
                    <a:lnTo>
                      <a:pt x="64" y="95"/>
                    </a:lnTo>
                    <a:lnTo>
                      <a:pt x="64" y="57"/>
                    </a:lnTo>
                    <a:lnTo>
                      <a:pt x="114" y="57"/>
                    </a:lnTo>
                    <a:lnTo>
                      <a:pt x="114" y="44"/>
                    </a:lnTo>
                    <a:lnTo>
                      <a:pt x="64" y="44"/>
                    </a:lnTo>
                    <a:lnTo>
                      <a:pt x="64" y="0"/>
                    </a:lnTo>
                    <a:lnTo>
                      <a:pt x="51" y="0"/>
                    </a:lnTo>
                    <a:lnTo>
                      <a:pt x="51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07" name="Rectangle 55"/>
              <p:cNvSpPr>
                <a:spLocks noChangeArrowheads="1"/>
              </p:cNvSpPr>
              <p:nvPr/>
            </p:nvSpPr>
            <p:spPr bwMode="auto">
              <a:xfrm>
                <a:off x="1757" y="3208"/>
                <a:ext cx="127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008" name="Group 56"/>
            <p:cNvGrpSpPr>
              <a:grpSpLocks/>
            </p:cNvGrpSpPr>
            <p:nvPr/>
          </p:nvGrpSpPr>
          <p:grpSpPr bwMode="auto">
            <a:xfrm>
              <a:off x="96" y="1392"/>
              <a:ext cx="2289" cy="1733"/>
              <a:chOff x="1586" y="248"/>
              <a:chExt cx="2553" cy="1733"/>
            </a:xfrm>
          </p:grpSpPr>
          <p:sp>
            <p:nvSpPr>
              <p:cNvPr id="126009" name="Freeform 57"/>
              <p:cNvSpPr>
                <a:spLocks/>
              </p:cNvSpPr>
              <p:nvPr/>
            </p:nvSpPr>
            <p:spPr bwMode="auto">
              <a:xfrm>
                <a:off x="3886" y="824"/>
                <a:ext cx="145" cy="132"/>
              </a:xfrm>
              <a:custGeom>
                <a:avLst/>
                <a:gdLst>
                  <a:gd name="T0" fmla="*/ 145 w 145"/>
                  <a:gd name="T1" fmla="*/ 88 h 132"/>
                  <a:gd name="T2" fmla="*/ 139 w 145"/>
                  <a:gd name="T3" fmla="*/ 88 h 132"/>
                  <a:gd name="T4" fmla="*/ 126 w 145"/>
                  <a:gd name="T5" fmla="*/ 113 h 132"/>
                  <a:gd name="T6" fmla="*/ 107 w 145"/>
                  <a:gd name="T7" fmla="*/ 120 h 132"/>
                  <a:gd name="T8" fmla="*/ 82 w 145"/>
                  <a:gd name="T9" fmla="*/ 126 h 132"/>
                  <a:gd name="T10" fmla="*/ 50 w 145"/>
                  <a:gd name="T11" fmla="*/ 126 h 132"/>
                  <a:gd name="T12" fmla="*/ 139 w 145"/>
                  <a:gd name="T13" fmla="*/ 6 h 132"/>
                  <a:gd name="T14" fmla="*/ 139 w 145"/>
                  <a:gd name="T15" fmla="*/ 0 h 132"/>
                  <a:gd name="T16" fmla="*/ 12 w 145"/>
                  <a:gd name="T17" fmla="*/ 0 h 132"/>
                  <a:gd name="T18" fmla="*/ 6 w 145"/>
                  <a:gd name="T19" fmla="*/ 44 h 132"/>
                  <a:gd name="T20" fmla="*/ 12 w 145"/>
                  <a:gd name="T21" fmla="*/ 44 h 132"/>
                  <a:gd name="T22" fmla="*/ 25 w 145"/>
                  <a:gd name="T23" fmla="*/ 25 h 132"/>
                  <a:gd name="T24" fmla="*/ 44 w 145"/>
                  <a:gd name="T25" fmla="*/ 12 h 132"/>
                  <a:gd name="T26" fmla="*/ 57 w 145"/>
                  <a:gd name="T27" fmla="*/ 12 h 132"/>
                  <a:gd name="T28" fmla="*/ 69 w 145"/>
                  <a:gd name="T29" fmla="*/ 12 h 132"/>
                  <a:gd name="T30" fmla="*/ 88 w 145"/>
                  <a:gd name="T31" fmla="*/ 6 h 132"/>
                  <a:gd name="T32" fmla="*/ 0 w 145"/>
                  <a:gd name="T33" fmla="*/ 132 h 132"/>
                  <a:gd name="T34" fmla="*/ 0 w 145"/>
                  <a:gd name="T35" fmla="*/ 132 h 132"/>
                  <a:gd name="T36" fmla="*/ 139 w 145"/>
                  <a:gd name="T37" fmla="*/ 132 h 132"/>
                  <a:gd name="T38" fmla="*/ 145 w 145"/>
                  <a:gd name="T39" fmla="*/ 8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5" h="132">
                    <a:moveTo>
                      <a:pt x="145" y="88"/>
                    </a:moveTo>
                    <a:lnTo>
                      <a:pt x="139" y="88"/>
                    </a:lnTo>
                    <a:lnTo>
                      <a:pt x="126" y="113"/>
                    </a:lnTo>
                    <a:lnTo>
                      <a:pt x="107" y="120"/>
                    </a:lnTo>
                    <a:lnTo>
                      <a:pt x="82" y="126"/>
                    </a:lnTo>
                    <a:lnTo>
                      <a:pt x="50" y="126"/>
                    </a:lnTo>
                    <a:lnTo>
                      <a:pt x="139" y="6"/>
                    </a:lnTo>
                    <a:lnTo>
                      <a:pt x="139" y="0"/>
                    </a:lnTo>
                    <a:lnTo>
                      <a:pt x="12" y="0"/>
                    </a:lnTo>
                    <a:lnTo>
                      <a:pt x="6" y="44"/>
                    </a:lnTo>
                    <a:lnTo>
                      <a:pt x="12" y="44"/>
                    </a:lnTo>
                    <a:lnTo>
                      <a:pt x="25" y="25"/>
                    </a:lnTo>
                    <a:lnTo>
                      <a:pt x="44" y="12"/>
                    </a:lnTo>
                    <a:lnTo>
                      <a:pt x="57" y="12"/>
                    </a:lnTo>
                    <a:lnTo>
                      <a:pt x="69" y="12"/>
                    </a:lnTo>
                    <a:lnTo>
                      <a:pt x="88" y="6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139" y="132"/>
                    </a:lnTo>
                    <a:lnTo>
                      <a:pt x="145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10" name="Freeform 58"/>
              <p:cNvSpPr>
                <a:spLocks/>
              </p:cNvSpPr>
              <p:nvPr/>
            </p:nvSpPr>
            <p:spPr bwMode="auto">
              <a:xfrm>
                <a:off x="4038" y="912"/>
                <a:ext cx="101" cy="95"/>
              </a:xfrm>
              <a:custGeom>
                <a:avLst/>
                <a:gdLst>
                  <a:gd name="T0" fmla="*/ 69 w 101"/>
                  <a:gd name="T1" fmla="*/ 0 h 95"/>
                  <a:gd name="T2" fmla="*/ 25 w 101"/>
                  <a:gd name="T3" fmla="*/ 0 h 95"/>
                  <a:gd name="T4" fmla="*/ 25 w 101"/>
                  <a:gd name="T5" fmla="*/ 0 h 95"/>
                  <a:gd name="T6" fmla="*/ 31 w 101"/>
                  <a:gd name="T7" fmla="*/ 0 h 95"/>
                  <a:gd name="T8" fmla="*/ 38 w 101"/>
                  <a:gd name="T9" fmla="*/ 6 h 95"/>
                  <a:gd name="T10" fmla="*/ 38 w 101"/>
                  <a:gd name="T11" fmla="*/ 13 h 95"/>
                  <a:gd name="T12" fmla="*/ 31 w 101"/>
                  <a:gd name="T13" fmla="*/ 13 h 95"/>
                  <a:gd name="T14" fmla="*/ 12 w 101"/>
                  <a:gd name="T15" fmla="*/ 82 h 95"/>
                  <a:gd name="T16" fmla="*/ 6 w 101"/>
                  <a:gd name="T17" fmla="*/ 89 h 95"/>
                  <a:gd name="T18" fmla="*/ 0 w 101"/>
                  <a:gd name="T19" fmla="*/ 89 h 95"/>
                  <a:gd name="T20" fmla="*/ 0 w 101"/>
                  <a:gd name="T21" fmla="*/ 95 h 95"/>
                  <a:gd name="T22" fmla="*/ 88 w 101"/>
                  <a:gd name="T23" fmla="*/ 95 h 95"/>
                  <a:gd name="T24" fmla="*/ 101 w 101"/>
                  <a:gd name="T25" fmla="*/ 70 h 95"/>
                  <a:gd name="T26" fmla="*/ 95 w 101"/>
                  <a:gd name="T27" fmla="*/ 63 h 95"/>
                  <a:gd name="T28" fmla="*/ 88 w 101"/>
                  <a:gd name="T29" fmla="*/ 76 h 95"/>
                  <a:gd name="T30" fmla="*/ 76 w 101"/>
                  <a:gd name="T31" fmla="*/ 89 h 95"/>
                  <a:gd name="T32" fmla="*/ 44 w 101"/>
                  <a:gd name="T33" fmla="*/ 89 h 95"/>
                  <a:gd name="T34" fmla="*/ 31 w 101"/>
                  <a:gd name="T35" fmla="*/ 89 h 95"/>
                  <a:gd name="T36" fmla="*/ 31 w 101"/>
                  <a:gd name="T37" fmla="*/ 89 h 95"/>
                  <a:gd name="T38" fmla="*/ 31 w 101"/>
                  <a:gd name="T39" fmla="*/ 82 h 95"/>
                  <a:gd name="T40" fmla="*/ 31 w 101"/>
                  <a:gd name="T41" fmla="*/ 76 h 95"/>
                  <a:gd name="T42" fmla="*/ 50 w 101"/>
                  <a:gd name="T43" fmla="*/ 13 h 95"/>
                  <a:gd name="T44" fmla="*/ 63 w 101"/>
                  <a:gd name="T45" fmla="*/ 0 h 95"/>
                  <a:gd name="T46" fmla="*/ 69 w 101"/>
                  <a:gd name="T47" fmla="*/ 0 h 95"/>
                  <a:gd name="T48" fmla="*/ 69 w 101"/>
                  <a:gd name="T4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1" h="95">
                    <a:moveTo>
                      <a:pt x="69" y="0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6"/>
                    </a:lnTo>
                    <a:lnTo>
                      <a:pt x="38" y="13"/>
                    </a:lnTo>
                    <a:lnTo>
                      <a:pt x="31" y="13"/>
                    </a:lnTo>
                    <a:lnTo>
                      <a:pt x="12" y="82"/>
                    </a:lnTo>
                    <a:lnTo>
                      <a:pt x="6" y="89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88" y="95"/>
                    </a:lnTo>
                    <a:lnTo>
                      <a:pt x="101" y="70"/>
                    </a:lnTo>
                    <a:lnTo>
                      <a:pt x="95" y="63"/>
                    </a:lnTo>
                    <a:lnTo>
                      <a:pt x="88" y="76"/>
                    </a:lnTo>
                    <a:lnTo>
                      <a:pt x="76" y="89"/>
                    </a:lnTo>
                    <a:lnTo>
                      <a:pt x="44" y="89"/>
                    </a:lnTo>
                    <a:lnTo>
                      <a:pt x="31" y="89"/>
                    </a:lnTo>
                    <a:lnTo>
                      <a:pt x="31" y="89"/>
                    </a:lnTo>
                    <a:lnTo>
                      <a:pt x="31" y="82"/>
                    </a:lnTo>
                    <a:lnTo>
                      <a:pt x="31" y="76"/>
                    </a:lnTo>
                    <a:lnTo>
                      <a:pt x="50" y="13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11" name="Freeform 59"/>
              <p:cNvSpPr>
                <a:spLocks/>
              </p:cNvSpPr>
              <p:nvPr/>
            </p:nvSpPr>
            <p:spPr bwMode="auto">
              <a:xfrm>
                <a:off x="2739" y="1810"/>
                <a:ext cx="57" cy="171"/>
              </a:xfrm>
              <a:custGeom>
                <a:avLst/>
                <a:gdLst>
                  <a:gd name="T0" fmla="*/ 57 w 57"/>
                  <a:gd name="T1" fmla="*/ 0 h 171"/>
                  <a:gd name="T2" fmla="*/ 32 w 57"/>
                  <a:gd name="T3" fmla="*/ 19 h 171"/>
                  <a:gd name="T4" fmla="*/ 13 w 57"/>
                  <a:gd name="T5" fmla="*/ 38 h 171"/>
                  <a:gd name="T6" fmla="*/ 6 w 57"/>
                  <a:gd name="T7" fmla="*/ 57 h 171"/>
                  <a:gd name="T8" fmla="*/ 0 w 57"/>
                  <a:gd name="T9" fmla="*/ 82 h 171"/>
                  <a:gd name="T10" fmla="*/ 6 w 57"/>
                  <a:gd name="T11" fmla="*/ 114 h 171"/>
                  <a:gd name="T12" fmla="*/ 19 w 57"/>
                  <a:gd name="T13" fmla="*/ 139 h 171"/>
                  <a:gd name="T14" fmla="*/ 38 w 57"/>
                  <a:gd name="T15" fmla="*/ 158 h 171"/>
                  <a:gd name="T16" fmla="*/ 57 w 57"/>
                  <a:gd name="T17" fmla="*/ 171 h 171"/>
                  <a:gd name="T18" fmla="*/ 57 w 57"/>
                  <a:gd name="T19" fmla="*/ 165 h 171"/>
                  <a:gd name="T20" fmla="*/ 38 w 57"/>
                  <a:gd name="T21" fmla="*/ 146 h 171"/>
                  <a:gd name="T22" fmla="*/ 25 w 57"/>
                  <a:gd name="T23" fmla="*/ 127 h 171"/>
                  <a:gd name="T24" fmla="*/ 19 w 57"/>
                  <a:gd name="T25" fmla="*/ 101 h 171"/>
                  <a:gd name="T26" fmla="*/ 19 w 57"/>
                  <a:gd name="T27" fmla="*/ 82 h 171"/>
                  <a:gd name="T28" fmla="*/ 25 w 57"/>
                  <a:gd name="T29" fmla="*/ 51 h 171"/>
                  <a:gd name="T30" fmla="*/ 32 w 57"/>
                  <a:gd name="T31" fmla="*/ 32 h 171"/>
                  <a:gd name="T32" fmla="*/ 44 w 57"/>
                  <a:gd name="T33" fmla="*/ 19 h 171"/>
                  <a:gd name="T34" fmla="*/ 57 w 57"/>
                  <a:gd name="T35" fmla="*/ 6 h 171"/>
                  <a:gd name="T36" fmla="*/ 57 w 57"/>
                  <a:gd name="T3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171">
                    <a:moveTo>
                      <a:pt x="57" y="0"/>
                    </a:moveTo>
                    <a:lnTo>
                      <a:pt x="32" y="19"/>
                    </a:lnTo>
                    <a:lnTo>
                      <a:pt x="13" y="38"/>
                    </a:lnTo>
                    <a:lnTo>
                      <a:pt x="6" y="57"/>
                    </a:lnTo>
                    <a:lnTo>
                      <a:pt x="0" y="82"/>
                    </a:lnTo>
                    <a:lnTo>
                      <a:pt x="6" y="114"/>
                    </a:lnTo>
                    <a:lnTo>
                      <a:pt x="19" y="139"/>
                    </a:lnTo>
                    <a:lnTo>
                      <a:pt x="38" y="158"/>
                    </a:lnTo>
                    <a:lnTo>
                      <a:pt x="57" y="171"/>
                    </a:lnTo>
                    <a:lnTo>
                      <a:pt x="57" y="165"/>
                    </a:lnTo>
                    <a:lnTo>
                      <a:pt x="38" y="146"/>
                    </a:lnTo>
                    <a:lnTo>
                      <a:pt x="25" y="127"/>
                    </a:lnTo>
                    <a:lnTo>
                      <a:pt x="19" y="101"/>
                    </a:lnTo>
                    <a:lnTo>
                      <a:pt x="19" y="82"/>
                    </a:lnTo>
                    <a:lnTo>
                      <a:pt x="25" y="51"/>
                    </a:lnTo>
                    <a:lnTo>
                      <a:pt x="32" y="32"/>
                    </a:lnTo>
                    <a:lnTo>
                      <a:pt x="44" y="19"/>
                    </a:lnTo>
                    <a:lnTo>
                      <a:pt x="57" y="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12" name="Freeform 60"/>
              <p:cNvSpPr>
                <a:spLocks noEditPoints="1"/>
              </p:cNvSpPr>
              <p:nvPr/>
            </p:nvSpPr>
            <p:spPr bwMode="auto">
              <a:xfrm>
                <a:off x="2815" y="1854"/>
                <a:ext cx="95" cy="89"/>
              </a:xfrm>
              <a:custGeom>
                <a:avLst/>
                <a:gdLst>
                  <a:gd name="T0" fmla="*/ 57 w 95"/>
                  <a:gd name="T1" fmla="*/ 64 h 89"/>
                  <a:gd name="T2" fmla="*/ 57 w 95"/>
                  <a:gd name="T3" fmla="*/ 70 h 89"/>
                  <a:gd name="T4" fmla="*/ 51 w 95"/>
                  <a:gd name="T5" fmla="*/ 76 h 89"/>
                  <a:gd name="T6" fmla="*/ 44 w 95"/>
                  <a:gd name="T7" fmla="*/ 83 h 89"/>
                  <a:gd name="T8" fmla="*/ 38 w 95"/>
                  <a:gd name="T9" fmla="*/ 83 h 89"/>
                  <a:gd name="T10" fmla="*/ 25 w 95"/>
                  <a:gd name="T11" fmla="*/ 76 h 89"/>
                  <a:gd name="T12" fmla="*/ 19 w 95"/>
                  <a:gd name="T13" fmla="*/ 64 h 89"/>
                  <a:gd name="T14" fmla="*/ 19 w 95"/>
                  <a:gd name="T15" fmla="*/ 64 h 89"/>
                  <a:gd name="T16" fmla="*/ 25 w 95"/>
                  <a:gd name="T17" fmla="*/ 51 h 89"/>
                  <a:gd name="T18" fmla="*/ 38 w 95"/>
                  <a:gd name="T19" fmla="*/ 45 h 89"/>
                  <a:gd name="T20" fmla="*/ 57 w 95"/>
                  <a:gd name="T21" fmla="*/ 38 h 89"/>
                  <a:gd name="T22" fmla="*/ 57 w 95"/>
                  <a:gd name="T23" fmla="*/ 64 h 89"/>
                  <a:gd name="T24" fmla="*/ 95 w 95"/>
                  <a:gd name="T25" fmla="*/ 76 h 89"/>
                  <a:gd name="T26" fmla="*/ 89 w 95"/>
                  <a:gd name="T27" fmla="*/ 83 h 89"/>
                  <a:gd name="T28" fmla="*/ 82 w 95"/>
                  <a:gd name="T29" fmla="*/ 83 h 89"/>
                  <a:gd name="T30" fmla="*/ 76 w 95"/>
                  <a:gd name="T31" fmla="*/ 76 h 89"/>
                  <a:gd name="T32" fmla="*/ 76 w 95"/>
                  <a:gd name="T33" fmla="*/ 70 h 89"/>
                  <a:gd name="T34" fmla="*/ 76 w 95"/>
                  <a:gd name="T35" fmla="*/ 32 h 89"/>
                  <a:gd name="T36" fmla="*/ 70 w 95"/>
                  <a:gd name="T37" fmla="*/ 13 h 89"/>
                  <a:gd name="T38" fmla="*/ 63 w 95"/>
                  <a:gd name="T39" fmla="*/ 7 h 89"/>
                  <a:gd name="T40" fmla="*/ 44 w 95"/>
                  <a:gd name="T41" fmla="*/ 0 h 89"/>
                  <a:gd name="T42" fmla="*/ 25 w 95"/>
                  <a:gd name="T43" fmla="*/ 0 h 89"/>
                  <a:gd name="T44" fmla="*/ 13 w 95"/>
                  <a:gd name="T45" fmla="*/ 7 h 89"/>
                  <a:gd name="T46" fmla="*/ 6 w 95"/>
                  <a:gd name="T47" fmla="*/ 19 h 89"/>
                  <a:gd name="T48" fmla="*/ 6 w 95"/>
                  <a:gd name="T49" fmla="*/ 26 h 89"/>
                  <a:gd name="T50" fmla="*/ 13 w 95"/>
                  <a:gd name="T51" fmla="*/ 32 h 89"/>
                  <a:gd name="T52" fmla="*/ 19 w 95"/>
                  <a:gd name="T53" fmla="*/ 26 h 89"/>
                  <a:gd name="T54" fmla="*/ 25 w 95"/>
                  <a:gd name="T55" fmla="*/ 19 h 89"/>
                  <a:gd name="T56" fmla="*/ 25 w 95"/>
                  <a:gd name="T57" fmla="*/ 19 h 89"/>
                  <a:gd name="T58" fmla="*/ 25 w 95"/>
                  <a:gd name="T59" fmla="*/ 13 h 89"/>
                  <a:gd name="T60" fmla="*/ 32 w 95"/>
                  <a:gd name="T61" fmla="*/ 7 h 89"/>
                  <a:gd name="T62" fmla="*/ 38 w 95"/>
                  <a:gd name="T63" fmla="*/ 7 h 89"/>
                  <a:gd name="T64" fmla="*/ 51 w 95"/>
                  <a:gd name="T65" fmla="*/ 7 h 89"/>
                  <a:gd name="T66" fmla="*/ 57 w 95"/>
                  <a:gd name="T67" fmla="*/ 19 h 89"/>
                  <a:gd name="T68" fmla="*/ 57 w 95"/>
                  <a:gd name="T69" fmla="*/ 32 h 89"/>
                  <a:gd name="T70" fmla="*/ 32 w 95"/>
                  <a:gd name="T71" fmla="*/ 38 h 89"/>
                  <a:gd name="T72" fmla="*/ 13 w 95"/>
                  <a:gd name="T73" fmla="*/ 51 h 89"/>
                  <a:gd name="T74" fmla="*/ 6 w 95"/>
                  <a:gd name="T75" fmla="*/ 57 h 89"/>
                  <a:gd name="T76" fmla="*/ 0 w 95"/>
                  <a:gd name="T77" fmla="*/ 70 h 89"/>
                  <a:gd name="T78" fmla="*/ 6 w 95"/>
                  <a:gd name="T79" fmla="*/ 83 h 89"/>
                  <a:gd name="T80" fmla="*/ 25 w 95"/>
                  <a:gd name="T81" fmla="*/ 89 h 89"/>
                  <a:gd name="T82" fmla="*/ 44 w 95"/>
                  <a:gd name="T83" fmla="*/ 83 h 89"/>
                  <a:gd name="T84" fmla="*/ 57 w 95"/>
                  <a:gd name="T85" fmla="*/ 76 h 89"/>
                  <a:gd name="T86" fmla="*/ 63 w 95"/>
                  <a:gd name="T87" fmla="*/ 89 h 89"/>
                  <a:gd name="T88" fmla="*/ 76 w 95"/>
                  <a:gd name="T89" fmla="*/ 89 h 89"/>
                  <a:gd name="T90" fmla="*/ 82 w 95"/>
                  <a:gd name="T91" fmla="*/ 89 h 89"/>
                  <a:gd name="T92" fmla="*/ 95 w 95"/>
                  <a:gd name="T93" fmla="*/ 83 h 89"/>
                  <a:gd name="T94" fmla="*/ 95 w 95"/>
                  <a:gd name="T95" fmla="*/ 7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5" h="89">
                    <a:moveTo>
                      <a:pt x="57" y="64"/>
                    </a:moveTo>
                    <a:lnTo>
                      <a:pt x="57" y="70"/>
                    </a:lnTo>
                    <a:lnTo>
                      <a:pt x="51" y="76"/>
                    </a:lnTo>
                    <a:lnTo>
                      <a:pt x="44" y="83"/>
                    </a:lnTo>
                    <a:lnTo>
                      <a:pt x="38" y="83"/>
                    </a:lnTo>
                    <a:lnTo>
                      <a:pt x="25" y="76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25" y="51"/>
                    </a:lnTo>
                    <a:lnTo>
                      <a:pt x="38" y="45"/>
                    </a:lnTo>
                    <a:lnTo>
                      <a:pt x="57" y="38"/>
                    </a:lnTo>
                    <a:lnTo>
                      <a:pt x="57" y="64"/>
                    </a:lnTo>
                    <a:close/>
                    <a:moveTo>
                      <a:pt x="95" y="76"/>
                    </a:moveTo>
                    <a:lnTo>
                      <a:pt x="89" y="83"/>
                    </a:lnTo>
                    <a:lnTo>
                      <a:pt x="82" y="83"/>
                    </a:lnTo>
                    <a:lnTo>
                      <a:pt x="76" y="76"/>
                    </a:lnTo>
                    <a:lnTo>
                      <a:pt x="76" y="70"/>
                    </a:lnTo>
                    <a:lnTo>
                      <a:pt x="76" y="32"/>
                    </a:lnTo>
                    <a:lnTo>
                      <a:pt x="70" y="13"/>
                    </a:lnTo>
                    <a:lnTo>
                      <a:pt x="63" y="7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6" y="19"/>
                    </a:lnTo>
                    <a:lnTo>
                      <a:pt x="6" y="26"/>
                    </a:lnTo>
                    <a:lnTo>
                      <a:pt x="13" y="32"/>
                    </a:lnTo>
                    <a:lnTo>
                      <a:pt x="19" y="26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5" y="13"/>
                    </a:lnTo>
                    <a:lnTo>
                      <a:pt x="32" y="7"/>
                    </a:lnTo>
                    <a:lnTo>
                      <a:pt x="38" y="7"/>
                    </a:lnTo>
                    <a:lnTo>
                      <a:pt x="51" y="7"/>
                    </a:lnTo>
                    <a:lnTo>
                      <a:pt x="57" y="19"/>
                    </a:lnTo>
                    <a:lnTo>
                      <a:pt x="57" y="32"/>
                    </a:lnTo>
                    <a:lnTo>
                      <a:pt x="32" y="38"/>
                    </a:lnTo>
                    <a:lnTo>
                      <a:pt x="13" y="51"/>
                    </a:lnTo>
                    <a:lnTo>
                      <a:pt x="6" y="57"/>
                    </a:lnTo>
                    <a:lnTo>
                      <a:pt x="0" y="70"/>
                    </a:lnTo>
                    <a:lnTo>
                      <a:pt x="6" y="83"/>
                    </a:lnTo>
                    <a:lnTo>
                      <a:pt x="25" y="89"/>
                    </a:lnTo>
                    <a:lnTo>
                      <a:pt x="44" y="83"/>
                    </a:lnTo>
                    <a:lnTo>
                      <a:pt x="57" y="76"/>
                    </a:lnTo>
                    <a:lnTo>
                      <a:pt x="63" y="89"/>
                    </a:lnTo>
                    <a:lnTo>
                      <a:pt x="76" y="89"/>
                    </a:lnTo>
                    <a:lnTo>
                      <a:pt x="82" y="89"/>
                    </a:lnTo>
                    <a:lnTo>
                      <a:pt x="95" y="83"/>
                    </a:lnTo>
                    <a:lnTo>
                      <a:pt x="95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13" name="Freeform 61"/>
              <p:cNvSpPr>
                <a:spLocks/>
              </p:cNvSpPr>
              <p:nvPr/>
            </p:nvSpPr>
            <p:spPr bwMode="auto">
              <a:xfrm>
                <a:off x="2916" y="1810"/>
                <a:ext cx="64" cy="171"/>
              </a:xfrm>
              <a:custGeom>
                <a:avLst/>
                <a:gdLst>
                  <a:gd name="T0" fmla="*/ 0 w 64"/>
                  <a:gd name="T1" fmla="*/ 171 h 171"/>
                  <a:gd name="T2" fmla="*/ 26 w 64"/>
                  <a:gd name="T3" fmla="*/ 152 h 171"/>
                  <a:gd name="T4" fmla="*/ 45 w 64"/>
                  <a:gd name="T5" fmla="*/ 133 h 171"/>
                  <a:gd name="T6" fmla="*/ 57 w 64"/>
                  <a:gd name="T7" fmla="*/ 114 h 171"/>
                  <a:gd name="T8" fmla="*/ 64 w 64"/>
                  <a:gd name="T9" fmla="*/ 89 h 171"/>
                  <a:gd name="T10" fmla="*/ 57 w 64"/>
                  <a:gd name="T11" fmla="*/ 57 h 171"/>
                  <a:gd name="T12" fmla="*/ 45 w 64"/>
                  <a:gd name="T13" fmla="*/ 32 h 171"/>
                  <a:gd name="T14" fmla="*/ 26 w 64"/>
                  <a:gd name="T15" fmla="*/ 13 h 171"/>
                  <a:gd name="T16" fmla="*/ 0 w 64"/>
                  <a:gd name="T17" fmla="*/ 0 h 171"/>
                  <a:gd name="T18" fmla="*/ 0 w 64"/>
                  <a:gd name="T19" fmla="*/ 6 h 171"/>
                  <a:gd name="T20" fmla="*/ 26 w 64"/>
                  <a:gd name="T21" fmla="*/ 25 h 171"/>
                  <a:gd name="T22" fmla="*/ 32 w 64"/>
                  <a:gd name="T23" fmla="*/ 51 h 171"/>
                  <a:gd name="T24" fmla="*/ 38 w 64"/>
                  <a:gd name="T25" fmla="*/ 70 h 171"/>
                  <a:gd name="T26" fmla="*/ 38 w 64"/>
                  <a:gd name="T27" fmla="*/ 89 h 171"/>
                  <a:gd name="T28" fmla="*/ 38 w 64"/>
                  <a:gd name="T29" fmla="*/ 120 h 171"/>
                  <a:gd name="T30" fmla="*/ 26 w 64"/>
                  <a:gd name="T31" fmla="*/ 139 h 171"/>
                  <a:gd name="T32" fmla="*/ 13 w 64"/>
                  <a:gd name="T33" fmla="*/ 152 h 171"/>
                  <a:gd name="T34" fmla="*/ 0 w 64"/>
                  <a:gd name="T35" fmla="*/ 165 h 171"/>
                  <a:gd name="T36" fmla="*/ 0 w 64"/>
                  <a:gd name="T37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171">
                    <a:moveTo>
                      <a:pt x="0" y="171"/>
                    </a:moveTo>
                    <a:lnTo>
                      <a:pt x="26" y="152"/>
                    </a:lnTo>
                    <a:lnTo>
                      <a:pt x="45" y="133"/>
                    </a:lnTo>
                    <a:lnTo>
                      <a:pt x="57" y="114"/>
                    </a:lnTo>
                    <a:lnTo>
                      <a:pt x="64" y="89"/>
                    </a:lnTo>
                    <a:lnTo>
                      <a:pt x="57" y="57"/>
                    </a:lnTo>
                    <a:lnTo>
                      <a:pt x="45" y="32"/>
                    </a:lnTo>
                    <a:lnTo>
                      <a:pt x="26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6" y="25"/>
                    </a:lnTo>
                    <a:lnTo>
                      <a:pt x="32" y="51"/>
                    </a:lnTo>
                    <a:lnTo>
                      <a:pt x="38" y="70"/>
                    </a:lnTo>
                    <a:lnTo>
                      <a:pt x="38" y="89"/>
                    </a:lnTo>
                    <a:lnTo>
                      <a:pt x="38" y="120"/>
                    </a:lnTo>
                    <a:lnTo>
                      <a:pt x="26" y="139"/>
                    </a:lnTo>
                    <a:lnTo>
                      <a:pt x="13" y="152"/>
                    </a:lnTo>
                    <a:lnTo>
                      <a:pt x="0" y="165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14" name="Freeform 62"/>
              <p:cNvSpPr>
                <a:spLocks/>
              </p:cNvSpPr>
              <p:nvPr/>
            </p:nvSpPr>
            <p:spPr bwMode="auto">
              <a:xfrm>
                <a:off x="2714" y="431"/>
                <a:ext cx="918" cy="7"/>
              </a:xfrm>
              <a:custGeom>
                <a:avLst/>
                <a:gdLst>
                  <a:gd name="T0" fmla="*/ 0 w 918"/>
                  <a:gd name="T1" fmla="*/ 7 h 7"/>
                  <a:gd name="T2" fmla="*/ 918 w 918"/>
                  <a:gd name="T3" fmla="*/ 0 h 7"/>
                  <a:gd name="T4" fmla="*/ 0 w 918"/>
                  <a:gd name="T5" fmla="*/ 7 h 7"/>
                  <a:gd name="T6" fmla="*/ 0 w 918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8" h="7">
                    <a:moveTo>
                      <a:pt x="0" y="7"/>
                    </a:moveTo>
                    <a:lnTo>
                      <a:pt x="918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15" name="Freeform 63"/>
              <p:cNvSpPr>
                <a:spLocks noEditPoints="1"/>
              </p:cNvSpPr>
              <p:nvPr/>
            </p:nvSpPr>
            <p:spPr bwMode="auto">
              <a:xfrm>
                <a:off x="3632" y="431"/>
                <a:ext cx="1" cy="949"/>
              </a:xfrm>
              <a:custGeom>
                <a:avLst/>
                <a:gdLst>
                  <a:gd name="T0" fmla="*/ 0 h 949"/>
                  <a:gd name="T1" fmla="*/ 949 h 949"/>
                  <a:gd name="T2" fmla="*/ 0 h 949"/>
                  <a:gd name="T3" fmla="*/ 0 h 949"/>
                  <a:gd name="T4" fmla="*/ 0 h 949"/>
                  <a:gd name="T5" fmla="*/ 0 h 949"/>
                  <a:gd name="T6" fmla="*/ 0 h 9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949">
                    <a:moveTo>
                      <a:pt x="0" y="0"/>
                    </a:moveTo>
                    <a:lnTo>
                      <a:pt x="0" y="94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16" name="Freeform 64"/>
              <p:cNvSpPr>
                <a:spLocks noEditPoints="1"/>
              </p:cNvSpPr>
              <p:nvPr/>
            </p:nvSpPr>
            <p:spPr bwMode="auto">
              <a:xfrm>
                <a:off x="2714" y="1380"/>
                <a:ext cx="918" cy="1"/>
              </a:xfrm>
              <a:custGeom>
                <a:avLst/>
                <a:gdLst>
                  <a:gd name="T0" fmla="*/ 918 w 918"/>
                  <a:gd name="T1" fmla="*/ 0 w 918"/>
                  <a:gd name="T2" fmla="*/ 918 w 918"/>
                  <a:gd name="T3" fmla="*/ 918 w 918"/>
                  <a:gd name="T4" fmla="*/ 918 w 918"/>
                  <a:gd name="T5" fmla="*/ 918 w 918"/>
                  <a:gd name="T6" fmla="*/ 918 w 9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918">
                    <a:moveTo>
                      <a:pt x="918" y="0"/>
                    </a:moveTo>
                    <a:lnTo>
                      <a:pt x="0" y="0"/>
                    </a:lnTo>
                    <a:lnTo>
                      <a:pt x="918" y="0"/>
                    </a:lnTo>
                    <a:lnTo>
                      <a:pt x="918" y="0"/>
                    </a:lnTo>
                    <a:close/>
                    <a:moveTo>
                      <a:pt x="918" y="0"/>
                    </a:moveTo>
                    <a:lnTo>
                      <a:pt x="918" y="0"/>
                    </a:lnTo>
                    <a:lnTo>
                      <a:pt x="9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17" name="Freeform 65"/>
              <p:cNvSpPr>
                <a:spLocks/>
              </p:cNvSpPr>
              <p:nvPr/>
            </p:nvSpPr>
            <p:spPr bwMode="auto">
              <a:xfrm>
                <a:off x="3106" y="387"/>
                <a:ext cx="108" cy="89"/>
              </a:xfrm>
              <a:custGeom>
                <a:avLst/>
                <a:gdLst>
                  <a:gd name="T0" fmla="*/ 57 w 108"/>
                  <a:gd name="T1" fmla="*/ 89 h 89"/>
                  <a:gd name="T2" fmla="*/ 38 w 108"/>
                  <a:gd name="T3" fmla="*/ 89 h 89"/>
                  <a:gd name="T4" fmla="*/ 19 w 108"/>
                  <a:gd name="T5" fmla="*/ 76 h 89"/>
                  <a:gd name="T6" fmla="*/ 7 w 108"/>
                  <a:gd name="T7" fmla="*/ 63 h 89"/>
                  <a:gd name="T8" fmla="*/ 0 w 108"/>
                  <a:gd name="T9" fmla="*/ 44 h 89"/>
                  <a:gd name="T10" fmla="*/ 7 w 108"/>
                  <a:gd name="T11" fmla="*/ 25 h 89"/>
                  <a:gd name="T12" fmla="*/ 19 w 108"/>
                  <a:gd name="T13" fmla="*/ 13 h 89"/>
                  <a:gd name="T14" fmla="*/ 38 w 108"/>
                  <a:gd name="T15" fmla="*/ 6 h 89"/>
                  <a:gd name="T16" fmla="*/ 57 w 108"/>
                  <a:gd name="T17" fmla="*/ 0 h 89"/>
                  <a:gd name="T18" fmla="*/ 76 w 108"/>
                  <a:gd name="T19" fmla="*/ 6 h 89"/>
                  <a:gd name="T20" fmla="*/ 95 w 108"/>
                  <a:gd name="T21" fmla="*/ 13 h 89"/>
                  <a:gd name="T22" fmla="*/ 102 w 108"/>
                  <a:gd name="T23" fmla="*/ 25 h 89"/>
                  <a:gd name="T24" fmla="*/ 108 w 108"/>
                  <a:gd name="T25" fmla="*/ 44 h 89"/>
                  <a:gd name="T26" fmla="*/ 102 w 108"/>
                  <a:gd name="T27" fmla="*/ 63 h 89"/>
                  <a:gd name="T28" fmla="*/ 95 w 108"/>
                  <a:gd name="T29" fmla="*/ 76 h 89"/>
                  <a:gd name="T30" fmla="*/ 76 w 108"/>
                  <a:gd name="T31" fmla="*/ 89 h 89"/>
                  <a:gd name="T32" fmla="*/ 57 w 108"/>
                  <a:gd name="T33" fmla="*/ 89 h 89"/>
                  <a:gd name="T34" fmla="*/ 57 w 108"/>
                  <a:gd name="T3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8" h="89">
                    <a:moveTo>
                      <a:pt x="57" y="89"/>
                    </a:moveTo>
                    <a:lnTo>
                      <a:pt x="38" y="89"/>
                    </a:lnTo>
                    <a:lnTo>
                      <a:pt x="19" y="76"/>
                    </a:lnTo>
                    <a:lnTo>
                      <a:pt x="7" y="63"/>
                    </a:lnTo>
                    <a:lnTo>
                      <a:pt x="0" y="44"/>
                    </a:lnTo>
                    <a:lnTo>
                      <a:pt x="7" y="25"/>
                    </a:lnTo>
                    <a:lnTo>
                      <a:pt x="19" y="13"/>
                    </a:lnTo>
                    <a:lnTo>
                      <a:pt x="38" y="6"/>
                    </a:lnTo>
                    <a:lnTo>
                      <a:pt x="57" y="0"/>
                    </a:lnTo>
                    <a:lnTo>
                      <a:pt x="76" y="6"/>
                    </a:lnTo>
                    <a:lnTo>
                      <a:pt x="95" y="13"/>
                    </a:lnTo>
                    <a:lnTo>
                      <a:pt x="102" y="25"/>
                    </a:lnTo>
                    <a:lnTo>
                      <a:pt x="108" y="44"/>
                    </a:lnTo>
                    <a:lnTo>
                      <a:pt x="102" y="63"/>
                    </a:lnTo>
                    <a:lnTo>
                      <a:pt x="95" y="76"/>
                    </a:lnTo>
                    <a:lnTo>
                      <a:pt x="76" y="89"/>
                    </a:lnTo>
                    <a:lnTo>
                      <a:pt x="57" y="89"/>
                    </a:lnTo>
                    <a:lnTo>
                      <a:pt x="57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18" name="Freeform 66"/>
              <p:cNvSpPr>
                <a:spLocks/>
              </p:cNvSpPr>
              <p:nvPr/>
            </p:nvSpPr>
            <p:spPr bwMode="auto">
              <a:xfrm>
                <a:off x="3106" y="431"/>
                <a:ext cx="57" cy="45"/>
              </a:xfrm>
              <a:custGeom>
                <a:avLst/>
                <a:gdLst>
                  <a:gd name="T0" fmla="*/ 57 w 57"/>
                  <a:gd name="T1" fmla="*/ 45 h 45"/>
                  <a:gd name="T2" fmla="*/ 38 w 57"/>
                  <a:gd name="T3" fmla="*/ 45 h 45"/>
                  <a:gd name="T4" fmla="*/ 19 w 57"/>
                  <a:gd name="T5" fmla="*/ 32 h 45"/>
                  <a:gd name="T6" fmla="*/ 7 w 57"/>
                  <a:gd name="T7" fmla="*/ 19 h 45"/>
                  <a:gd name="T8" fmla="*/ 0 w 57"/>
                  <a:gd name="T9" fmla="*/ 0 h 45"/>
                  <a:gd name="T10" fmla="*/ 0 w 57"/>
                  <a:gd name="T11" fmla="*/ 0 h 45"/>
                  <a:gd name="T12" fmla="*/ 7 w 57"/>
                  <a:gd name="T13" fmla="*/ 19 h 45"/>
                  <a:gd name="T14" fmla="*/ 19 w 57"/>
                  <a:gd name="T15" fmla="*/ 32 h 45"/>
                  <a:gd name="T16" fmla="*/ 38 w 57"/>
                  <a:gd name="T17" fmla="*/ 45 h 45"/>
                  <a:gd name="T18" fmla="*/ 57 w 57"/>
                  <a:gd name="T19" fmla="*/ 45 h 45"/>
                  <a:gd name="T20" fmla="*/ 57 w 57"/>
                  <a:gd name="T2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45">
                    <a:moveTo>
                      <a:pt x="57" y="45"/>
                    </a:moveTo>
                    <a:lnTo>
                      <a:pt x="38" y="45"/>
                    </a:lnTo>
                    <a:lnTo>
                      <a:pt x="19" y="32"/>
                    </a:lnTo>
                    <a:lnTo>
                      <a:pt x="7" y="1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19"/>
                    </a:lnTo>
                    <a:lnTo>
                      <a:pt x="19" y="32"/>
                    </a:lnTo>
                    <a:lnTo>
                      <a:pt x="38" y="45"/>
                    </a:lnTo>
                    <a:lnTo>
                      <a:pt x="57" y="45"/>
                    </a:lnTo>
                    <a:lnTo>
                      <a:pt x="57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19" name="Freeform 67"/>
              <p:cNvSpPr>
                <a:spLocks noEditPoints="1"/>
              </p:cNvSpPr>
              <p:nvPr/>
            </p:nvSpPr>
            <p:spPr bwMode="auto">
              <a:xfrm>
                <a:off x="3106" y="387"/>
                <a:ext cx="57" cy="44"/>
              </a:xfrm>
              <a:custGeom>
                <a:avLst/>
                <a:gdLst>
                  <a:gd name="T0" fmla="*/ 0 w 57"/>
                  <a:gd name="T1" fmla="*/ 44 h 44"/>
                  <a:gd name="T2" fmla="*/ 7 w 57"/>
                  <a:gd name="T3" fmla="*/ 25 h 44"/>
                  <a:gd name="T4" fmla="*/ 19 w 57"/>
                  <a:gd name="T5" fmla="*/ 13 h 44"/>
                  <a:gd name="T6" fmla="*/ 38 w 57"/>
                  <a:gd name="T7" fmla="*/ 6 h 44"/>
                  <a:gd name="T8" fmla="*/ 57 w 57"/>
                  <a:gd name="T9" fmla="*/ 0 h 44"/>
                  <a:gd name="T10" fmla="*/ 57 w 57"/>
                  <a:gd name="T11" fmla="*/ 0 h 44"/>
                  <a:gd name="T12" fmla="*/ 38 w 57"/>
                  <a:gd name="T13" fmla="*/ 6 h 44"/>
                  <a:gd name="T14" fmla="*/ 19 w 57"/>
                  <a:gd name="T15" fmla="*/ 13 h 44"/>
                  <a:gd name="T16" fmla="*/ 7 w 57"/>
                  <a:gd name="T17" fmla="*/ 25 h 44"/>
                  <a:gd name="T18" fmla="*/ 0 w 57"/>
                  <a:gd name="T19" fmla="*/ 44 h 44"/>
                  <a:gd name="T20" fmla="*/ 0 w 57"/>
                  <a:gd name="T21" fmla="*/ 44 h 44"/>
                  <a:gd name="T22" fmla="*/ 0 w 57"/>
                  <a:gd name="T23" fmla="*/ 44 h 44"/>
                  <a:gd name="T24" fmla="*/ 0 w 57"/>
                  <a:gd name="T25" fmla="*/ 44 h 44"/>
                  <a:gd name="T26" fmla="*/ 0 w 57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44">
                    <a:moveTo>
                      <a:pt x="0" y="44"/>
                    </a:moveTo>
                    <a:lnTo>
                      <a:pt x="7" y="25"/>
                    </a:lnTo>
                    <a:lnTo>
                      <a:pt x="19" y="13"/>
                    </a:lnTo>
                    <a:lnTo>
                      <a:pt x="38" y="6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38" y="6"/>
                    </a:lnTo>
                    <a:lnTo>
                      <a:pt x="19" y="13"/>
                    </a:lnTo>
                    <a:lnTo>
                      <a:pt x="7" y="25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  <a:moveTo>
                      <a:pt x="0" y="44"/>
                    </a:move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20" name="Freeform 68"/>
              <p:cNvSpPr>
                <a:spLocks noEditPoints="1"/>
              </p:cNvSpPr>
              <p:nvPr/>
            </p:nvSpPr>
            <p:spPr bwMode="auto">
              <a:xfrm>
                <a:off x="3163" y="387"/>
                <a:ext cx="51" cy="44"/>
              </a:xfrm>
              <a:custGeom>
                <a:avLst/>
                <a:gdLst>
                  <a:gd name="T0" fmla="*/ 0 w 51"/>
                  <a:gd name="T1" fmla="*/ 0 h 44"/>
                  <a:gd name="T2" fmla="*/ 19 w 51"/>
                  <a:gd name="T3" fmla="*/ 6 h 44"/>
                  <a:gd name="T4" fmla="*/ 38 w 51"/>
                  <a:gd name="T5" fmla="*/ 13 h 44"/>
                  <a:gd name="T6" fmla="*/ 45 w 51"/>
                  <a:gd name="T7" fmla="*/ 25 h 44"/>
                  <a:gd name="T8" fmla="*/ 51 w 51"/>
                  <a:gd name="T9" fmla="*/ 44 h 44"/>
                  <a:gd name="T10" fmla="*/ 51 w 51"/>
                  <a:gd name="T11" fmla="*/ 44 h 44"/>
                  <a:gd name="T12" fmla="*/ 45 w 51"/>
                  <a:gd name="T13" fmla="*/ 25 h 44"/>
                  <a:gd name="T14" fmla="*/ 38 w 51"/>
                  <a:gd name="T15" fmla="*/ 13 h 44"/>
                  <a:gd name="T16" fmla="*/ 19 w 51"/>
                  <a:gd name="T17" fmla="*/ 6 h 44"/>
                  <a:gd name="T18" fmla="*/ 0 w 51"/>
                  <a:gd name="T19" fmla="*/ 0 h 44"/>
                  <a:gd name="T20" fmla="*/ 0 w 51"/>
                  <a:gd name="T21" fmla="*/ 0 h 44"/>
                  <a:gd name="T22" fmla="*/ 0 w 51"/>
                  <a:gd name="T23" fmla="*/ 0 h 44"/>
                  <a:gd name="T24" fmla="*/ 0 w 51"/>
                  <a:gd name="T25" fmla="*/ 0 h 44"/>
                  <a:gd name="T26" fmla="*/ 0 w 51"/>
                  <a:gd name="T2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44">
                    <a:moveTo>
                      <a:pt x="0" y="0"/>
                    </a:moveTo>
                    <a:lnTo>
                      <a:pt x="19" y="6"/>
                    </a:lnTo>
                    <a:lnTo>
                      <a:pt x="38" y="13"/>
                    </a:lnTo>
                    <a:lnTo>
                      <a:pt x="45" y="25"/>
                    </a:lnTo>
                    <a:lnTo>
                      <a:pt x="51" y="44"/>
                    </a:lnTo>
                    <a:lnTo>
                      <a:pt x="51" y="44"/>
                    </a:lnTo>
                    <a:lnTo>
                      <a:pt x="45" y="25"/>
                    </a:lnTo>
                    <a:lnTo>
                      <a:pt x="38" y="13"/>
                    </a:lnTo>
                    <a:lnTo>
                      <a:pt x="19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21" name="Freeform 69"/>
              <p:cNvSpPr>
                <a:spLocks noEditPoints="1"/>
              </p:cNvSpPr>
              <p:nvPr/>
            </p:nvSpPr>
            <p:spPr bwMode="auto">
              <a:xfrm>
                <a:off x="3163" y="431"/>
                <a:ext cx="51" cy="45"/>
              </a:xfrm>
              <a:custGeom>
                <a:avLst/>
                <a:gdLst>
                  <a:gd name="T0" fmla="*/ 51 w 51"/>
                  <a:gd name="T1" fmla="*/ 0 h 45"/>
                  <a:gd name="T2" fmla="*/ 45 w 51"/>
                  <a:gd name="T3" fmla="*/ 19 h 45"/>
                  <a:gd name="T4" fmla="*/ 38 w 51"/>
                  <a:gd name="T5" fmla="*/ 32 h 45"/>
                  <a:gd name="T6" fmla="*/ 19 w 51"/>
                  <a:gd name="T7" fmla="*/ 45 h 45"/>
                  <a:gd name="T8" fmla="*/ 0 w 51"/>
                  <a:gd name="T9" fmla="*/ 45 h 45"/>
                  <a:gd name="T10" fmla="*/ 0 w 51"/>
                  <a:gd name="T11" fmla="*/ 45 h 45"/>
                  <a:gd name="T12" fmla="*/ 19 w 51"/>
                  <a:gd name="T13" fmla="*/ 45 h 45"/>
                  <a:gd name="T14" fmla="*/ 38 w 51"/>
                  <a:gd name="T15" fmla="*/ 32 h 45"/>
                  <a:gd name="T16" fmla="*/ 45 w 51"/>
                  <a:gd name="T17" fmla="*/ 19 h 45"/>
                  <a:gd name="T18" fmla="*/ 51 w 51"/>
                  <a:gd name="T19" fmla="*/ 0 h 45"/>
                  <a:gd name="T20" fmla="*/ 51 w 51"/>
                  <a:gd name="T21" fmla="*/ 0 h 45"/>
                  <a:gd name="T22" fmla="*/ 51 w 51"/>
                  <a:gd name="T23" fmla="*/ 0 h 45"/>
                  <a:gd name="T24" fmla="*/ 51 w 51"/>
                  <a:gd name="T25" fmla="*/ 0 h 45"/>
                  <a:gd name="T26" fmla="*/ 51 w 51"/>
                  <a:gd name="T2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45">
                    <a:moveTo>
                      <a:pt x="51" y="0"/>
                    </a:moveTo>
                    <a:lnTo>
                      <a:pt x="45" y="19"/>
                    </a:lnTo>
                    <a:lnTo>
                      <a:pt x="38" y="32"/>
                    </a:lnTo>
                    <a:lnTo>
                      <a:pt x="19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9" y="45"/>
                    </a:lnTo>
                    <a:lnTo>
                      <a:pt x="38" y="32"/>
                    </a:lnTo>
                    <a:lnTo>
                      <a:pt x="45" y="19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  <a:moveTo>
                      <a:pt x="51" y="0"/>
                    </a:move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22" name="Freeform 70"/>
              <p:cNvSpPr>
                <a:spLocks/>
              </p:cNvSpPr>
              <p:nvPr/>
            </p:nvSpPr>
            <p:spPr bwMode="auto">
              <a:xfrm>
                <a:off x="3163" y="47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23" name="Freeform 71"/>
              <p:cNvSpPr>
                <a:spLocks/>
              </p:cNvSpPr>
              <p:nvPr/>
            </p:nvSpPr>
            <p:spPr bwMode="auto">
              <a:xfrm>
                <a:off x="3163" y="1336"/>
                <a:ext cx="57" cy="88"/>
              </a:xfrm>
              <a:custGeom>
                <a:avLst/>
                <a:gdLst>
                  <a:gd name="T0" fmla="*/ 0 w 57"/>
                  <a:gd name="T1" fmla="*/ 0 h 88"/>
                  <a:gd name="T2" fmla="*/ 26 w 57"/>
                  <a:gd name="T3" fmla="*/ 6 h 88"/>
                  <a:gd name="T4" fmla="*/ 38 w 57"/>
                  <a:gd name="T5" fmla="*/ 12 h 88"/>
                  <a:gd name="T6" fmla="*/ 51 w 57"/>
                  <a:gd name="T7" fmla="*/ 25 h 88"/>
                  <a:gd name="T8" fmla="*/ 57 w 57"/>
                  <a:gd name="T9" fmla="*/ 44 h 88"/>
                  <a:gd name="T10" fmla="*/ 51 w 57"/>
                  <a:gd name="T11" fmla="*/ 63 h 88"/>
                  <a:gd name="T12" fmla="*/ 38 w 57"/>
                  <a:gd name="T13" fmla="*/ 76 h 88"/>
                  <a:gd name="T14" fmla="*/ 26 w 57"/>
                  <a:gd name="T15" fmla="*/ 88 h 88"/>
                  <a:gd name="T16" fmla="*/ 0 w 57"/>
                  <a:gd name="T17" fmla="*/ 88 h 88"/>
                  <a:gd name="T18" fmla="*/ 0 w 57"/>
                  <a:gd name="T19" fmla="*/ 0 h 88"/>
                  <a:gd name="T20" fmla="*/ 0 w 57"/>
                  <a:gd name="T2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88">
                    <a:moveTo>
                      <a:pt x="0" y="0"/>
                    </a:moveTo>
                    <a:lnTo>
                      <a:pt x="26" y="6"/>
                    </a:lnTo>
                    <a:lnTo>
                      <a:pt x="38" y="12"/>
                    </a:lnTo>
                    <a:lnTo>
                      <a:pt x="51" y="25"/>
                    </a:lnTo>
                    <a:lnTo>
                      <a:pt x="57" y="44"/>
                    </a:lnTo>
                    <a:lnTo>
                      <a:pt x="51" y="63"/>
                    </a:lnTo>
                    <a:lnTo>
                      <a:pt x="38" y="76"/>
                    </a:lnTo>
                    <a:lnTo>
                      <a:pt x="26" y="88"/>
                    </a:lnTo>
                    <a:lnTo>
                      <a:pt x="0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24" name="Freeform 72"/>
              <p:cNvSpPr>
                <a:spLocks/>
              </p:cNvSpPr>
              <p:nvPr/>
            </p:nvSpPr>
            <p:spPr bwMode="auto">
              <a:xfrm>
                <a:off x="3163" y="1336"/>
                <a:ext cx="57" cy="44"/>
              </a:xfrm>
              <a:custGeom>
                <a:avLst/>
                <a:gdLst>
                  <a:gd name="T0" fmla="*/ 0 w 57"/>
                  <a:gd name="T1" fmla="*/ 0 h 44"/>
                  <a:gd name="T2" fmla="*/ 26 w 57"/>
                  <a:gd name="T3" fmla="*/ 6 h 44"/>
                  <a:gd name="T4" fmla="*/ 38 w 57"/>
                  <a:gd name="T5" fmla="*/ 12 h 44"/>
                  <a:gd name="T6" fmla="*/ 51 w 57"/>
                  <a:gd name="T7" fmla="*/ 25 h 44"/>
                  <a:gd name="T8" fmla="*/ 57 w 57"/>
                  <a:gd name="T9" fmla="*/ 44 h 44"/>
                  <a:gd name="T10" fmla="*/ 57 w 57"/>
                  <a:gd name="T11" fmla="*/ 44 h 44"/>
                  <a:gd name="T12" fmla="*/ 51 w 57"/>
                  <a:gd name="T13" fmla="*/ 25 h 44"/>
                  <a:gd name="T14" fmla="*/ 38 w 57"/>
                  <a:gd name="T15" fmla="*/ 12 h 44"/>
                  <a:gd name="T16" fmla="*/ 26 w 57"/>
                  <a:gd name="T17" fmla="*/ 6 h 44"/>
                  <a:gd name="T18" fmla="*/ 0 w 57"/>
                  <a:gd name="T19" fmla="*/ 0 h 44"/>
                  <a:gd name="T20" fmla="*/ 0 w 57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44">
                    <a:moveTo>
                      <a:pt x="0" y="0"/>
                    </a:moveTo>
                    <a:lnTo>
                      <a:pt x="26" y="6"/>
                    </a:lnTo>
                    <a:lnTo>
                      <a:pt x="38" y="12"/>
                    </a:lnTo>
                    <a:lnTo>
                      <a:pt x="51" y="25"/>
                    </a:lnTo>
                    <a:lnTo>
                      <a:pt x="57" y="44"/>
                    </a:lnTo>
                    <a:lnTo>
                      <a:pt x="57" y="44"/>
                    </a:lnTo>
                    <a:lnTo>
                      <a:pt x="51" y="25"/>
                    </a:lnTo>
                    <a:lnTo>
                      <a:pt x="38" y="12"/>
                    </a:lnTo>
                    <a:lnTo>
                      <a:pt x="2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25" name="Freeform 73"/>
              <p:cNvSpPr>
                <a:spLocks noEditPoints="1"/>
              </p:cNvSpPr>
              <p:nvPr/>
            </p:nvSpPr>
            <p:spPr bwMode="auto">
              <a:xfrm>
                <a:off x="3163" y="1380"/>
                <a:ext cx="57" cy="44"/>
              </a:xfrm>
              <a:custGeom>
                <a:avLst/>
                <a:gdLst>
                  <a:gd name="T0" fmla="*/ 57 w 57"/>
                  <a:gd name="T1" fmla="*/ 0 h 44"/>
                  <a:gd name="T2" fmla="*/ 51 w 57"/>
                  <a:gd name="T3" fmla="*/ 19 h 44"/>
                  <a:gd name="T4" fmla="*/ 38 w 57"/>
                  <a:gd name="T5" fmla="*/ 32 h 44"/>
                  <a:gd name="T6" fmla="*/ 26 w 57"/>
                  <a:gd name="T7" fmla="*/ 44 h 44"/>
                  <a:gd name="T8" fmla="*/ 0 w 57"/>
                  <a:gd name="T9" fmla="*/ 44 h 44"/>
                  <a:gd name="T10" fmla="*/ 0 w 57"/>
                  <a:gd name="T11" fmla="*/ 44 h 44"/>
                  <a:gd name="T12" fmla="*/ 26 w 57"/>
                  <a:gd name="T13" fmla="*/ 44 h 44"/>
                  <a:gd name="T14" fmla="*/ 38 w 57"/>
                  <a:gd name="T15" fmla="*/ 32 h 44"/>
                  <a:gd name="T16" fmla="*/ 51 w 57"/>
                  <a:gd name="T17" fmla="*/ 19 h 44"/>
                  <a:gd name="T18" fmla="*/ 57 w 57"/>
                  <a:gd name="T19" fmla="*/ 0 h 44"/>
                  <a:gd name="T20" fmla="*/ 57 w 57"/>
                  <a:gd name="T21" fmla="*/ 0 h 44"/>
                  <a:gd name="T22" fmla="*/ 57 w 57"/>
                  <a:gd name="T23" fmla="*/ 0 h 44"/>
                  <a:gd name="T24" fmla="*/ 57 w 57"/>
                  <a:gd name="T25" fmla="*/ 0 h 44"/>
                  <a:gd name="T26" fmla="*/ 57 w 57"/>
                  <a:gd name="T2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44">
                    <a:moveTo>
                      <a:pt x="57" y="0"/>
                    </a:moveTo>
                    <a:lnTo>
                      <a:pt x="51" y="19"/>
                    </a:lnTo>
                    <a:lnTo>
                      <a:pt x="38" y="32"/>
                    </a:lnTo>
                    <a:lnTo>
                      <a:pt x="26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6" y="44"/>
                    </a:lnTo>
                    <a:lnTo>
                      <a:pt x="38" y="32"/>
                    </a:lnTo>
                    <a:lnTo>
                      <a:pt x="51" y="19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26" name="Freeform 74"/>
              <p:cNvSpPr>
                <a:spLocks/>
              </p:cNvSpPr>
              <p:nvPr/>
            </p:nvSpPr>
            <p:spPr bwMode="auto">
              <a:xfrm>
                <a:off x="3113" y="1336"/>
                <a:ext cx="50" cy="88"/>
              </a:xfrm>
              <a:custGeom>
                <a:avLst/>
                <a:gdLst>
                  <a:gd name="T0" fmla="*/ 50 w 50"/>
                  <a:gd name="T1" fmla="*/ 88 h 88"/>
                  <a:gd name="T2" fmla="*/ 31 w 50"/>
                  <a:gd name="T3" fmla="*/ 88 h 88"/>
                  <a:gd name="T4" fmla="*/ 19 w 50"/>
                  <a:gd name="T5" fmla="*/ 76 h 88"/>
                  <a:gd name="T6" fmla="*/ 6 w 50"/>
                  <a:gd name="T7" fmla="*/ 63 h 88"/>
                  <a:gd name="T8" fmla="*/ 0 w 50"/>
                  <a:gd name="T9" fmla="*/ 44 h 88"/>
                  <a:gd name="T10" fmla="*/ 6 w 50"/>
                  <a:gd name="T11" fmla="*/ 25 h 88"/>
                  <a:gd name="T12" fmla="*/ 19 w 50"/>
                  <a:gd name="T13" fmla="*/ 12 h 88"/>
                  <a:gd name="T14" fmla="*/ 31 w 50"/>
                  <a:gd name="T15" fmla="*/ 6 h 88"/>
                  <a:gd name="T16" fmla="*/ 50 w 50"/>
                  <a:gd name="T17" fmla="*/ 0 h 88"/>
                  <a:gd name="T18" fmla="*/ 50 w 50"/>
                  <a:gd name="T19" fmla="*/ 88 h 88"/>
                  <a:gd name="T20" fmla="*/ 50 w 50"/>
                  <a:gd name="T21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88">
                    <a:moveTo>
                      <a:pt x="50" y="88"/>
                    </a:moveTo>
                    <a:lnTo>
                      <a:pt x="31" y="88"/>
                    </a:lnTo>
                    <a:lnTo>
                      <a:pt x="19" y="76"/>
                    </a:lnTo>
                    <a:lnTo>
                      <a:pt x="6" y="63"/>
                    </a:lnTo>
                    <a:lnTo>
                      <a:pt x="0" y="44"/>
                    </a:lnTo>
                    <a:lnTo>
                      <a:pt x="6" y="25"/>
                    </a:lnTo>
                    <a:lnTo>
                      <a:pt x="19" y="12"/>
                    </a:lnTo>
                    <a:lnTo>
                      <a:pt x="31" y="6"/>
                    </a:lnTo>
                    <a:lnTo>
                      <a:pt x="50" y="0"/>
                    </a:lnTo>
                    <a:lnTo>
                      <a:pt x="50" y="88"/>
                    </a:lnTo>
                    <a:lnTo>
                      <a:pt x="50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27" name="Freeform 75"/>
              <p:cNvSpPr>
                <a:spLocks/>
              </p:cNvSpPr>
              <p:nvPr/>
            </p:nvSpPr>
            <p:spPr bwMode="auto">
              <a:xfrm>
                <a:off x="3113" y="1380"/>
                <a:ext cx="50" cy="44"/>
              </a:xfrm>
              <a:custGeom>
                <a:avLst/>
                <a:gdLst>
                  <a:gd name="T0" fmla="*/ 50 w 50"/>
                  <a:gd name="T1" fmla="*/ 44 h 44"/>
                  <a:gd name="T2" fmla="*/ 31 w 50"/>
                  <a:gd name="T3" fmla="*/ 44 h 44"/>
                  <a:gd name="T4" fmla="*/ 19 w 50"/>
                  <a:gd name="T5" fmla="*/ 32 h 44"/>
                  <a:gd name="T6" fmla="*/ 6 w 50"/>
                  <a:gd name="T7" fmla="*/ 19 h 44"/>
                  <a:gd name="T8" fmla="*/ 0 w 50"/>
                  <a:gd name="T9" fmla="*/ 0 h 44"/>
                  <a:gd name="T10" fmla="*/ 0 w 50"/>
                  <a:gd name="T11" fmla="*/ 0 h 44"/>
                  <a:gd name="T12" fmla="*/ 6 w 50"/>
                  <a:gd name="T13" fmla="*/ 19 h 44"/>
                  <a:gd name="T14" fmla="*/ 19 w 50"/>
                  <a:gd name="T15" fmla="*/ 32 h 44"/>
                  <a:gd name="T16" fmla="*/ 31 w 50"/>
                  <a:gd name="T17" fmla="*/ 44 h 44"/>
                  <a:gd name="T18" fmla="*/ 50 w 50"/>
                  <a:gd name="T19" fmla="*/ 44 h 44"/>
                  <a:gd name="T20" fmla="*/ 50 w 50"/>
                  <a:gd name="T2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44">
                    <a:moveTo>
                      <a:pt x="50" y="44"/>
                    </a:moveTo>
                    <a:lnTo>
                      <a:pt x="31" y="44"/>
                    </a:lnTo>
                    <a:lnTo>
                      <a:pt x="19" y="32"/>
                    </a:lnTo>
                    <a:lnTo>
                      <a:pt x="6" y="1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9"/>
                    </a:lnTo>
                    <a:lnTo>
                      <a:pt x="19" y="32"/>
                    </a:lnTo>
                    <a:lnTo>
                      <a:pt x="31" y="44"/>
                    </a:lnTo>
                    <a:lnTo>
                      <a:pt x="50" y="44"/>
                    </a:lnTo>
                    <a:lnTo>
                      <a:pt x="50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28" name="Freeform 76"/>
              <p:cNvSpPr>
                <a:spLocks noEditPoints="1"/>
              </p:cNvSpPr>
              <p:nvPr/>
            </p:nvSpPr>
            <p:spPr bwMode="auto">
              <a:xfrm>
                <a:off x="3113" y="1336"/>
                <a:ext cx="50" cy="44"/>
              </a:xfrm>
              <a:custGeom>
                <a:avLst/>
                <a:gdLst>
                  <a:gd name="T0" fmla="*/ 0 w 50"/>
                  <a:gd name="T1" fmla="*/ 44 h 44"/>
                  <a:gd name="T2" fmla="*/ 6 w 50"/>
                  <a:gd name="T3" fmla="*/ 25 h 44"/>
                  <a:gd name="T4" fmla="*/ 19 w 50"/>
                  <a:gd name="T5" fmla="*/ 12 h 44"/>
                  <a:gd name="T6" fmla="*/ 31 w 50"/>
                  <a:gd name="T7" fmla="*/ 6 h 44"/>
                  <a:gd name="T8" fmla="*/ 50 w 50"/>
                  <a:gd name="T9" fmla="*/ 0 h 44"/>
                  <a:gd name="T10" fmla="*/ 50 w 50"/>
                  <a:gd name="T11" fmla="*/ 0 h 44"/>
                  <a:gd name="T12" fmla="*/ 31 w 50"/>
                  <a:gd name="T13" fmla="*/ 6 h 44"/>
                  <a:gd name="T14" fmla="*/ 19 w 50"/>
                  <a:gd name="T15" fmla="*/ 12 h 44"/>
                  <a:gd name="T16" fmla="*/ 6 w 50"/>
                  <a:gd name="T17" fmla="*/ 25 h 44"/>
                  <a:gd name="T18" fmla="*/ 0 w 50"/>
                  <a:gd name="T19" fmla="*/ 44 h 44"/>
                  <a:gd name="T20" fmla="*/ 0 w 50"/>
                  <a:gd name="T21" fmla="*/ 44 h 44"/>
                  <a:gd name="T22" fmla="*/ 0 w 50"/>
                  <a:gd name="T23" fmla="*/ 44 h 44"/>
                  <a:gd name="T24" fmla="*/ 0 w 50"/>
                  <a:gd name="T25" fmla="*/ 44 h 44"/>
                  <a:gd name="T26" fmla="*/ 0 w 50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44">
                    <a:moveTo>
                      <a:pt x="0" y="44"/>
                    </a:moveTo>
                    <a:lnTo>
                      <a:pt x="6" y="25"/>
                    </a:lnTo>
                    <a:lnTo>
                      <a:pt x="19" y="12"/>
                    </a:lnTo>
                    <a:lnTo>
                      <a:pt x="31" y="6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31" y="6"/>
                    </a:lnTo>
                    <a:lnTo>
                      <a:pt x="19" y="12"/>
                    </a:lnTo>
                    <a:lnTo>
                      <a:pt x="6" y="25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  <a:moveTo>
                      <a:pt x="0" y="44"/>
                    </a:move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29" name="Freeform 77"/>
              <p:cNvSpPr>
                <a:spLocks/>
              </p:cNvSpPr>
              <p:nvPr/>
            </p:nvSpPr>
            <p:spPr bwMode="auto">
              <a:xfrm>
                <a:off x="3506" y="621"/>
                <a:ext cx="253" cy="569"/>
              </a:xfrm>
              <a:custGeom>
                <a:avLst/>
                <a:gdLst>
                  <a:gd name="T0" fmla="*/ 253 w 253"/>
                  <a:gd name="T1" fmla="*/ 569 h 569"/>
                  <a:gd name="T2" fmla="*/ 253 w 253"/>
                  <a:gd name="T3" fmla="*/ 0 h 569"/>
                  <a:gd name="T4" fmla="*/ 0 w 253"/>
                  <a:gd name="T5" fmla="*/ 0 h 569"/>
                  <a:gd name="T6" fmla="*/ 0 w 253"/>
                  <a:gd name="T7" fmla="*/ 569 h 569"/>
                  <a:gd name="T8" fmla="*/ 253 w 253"/>
                  <a:gd name="T9" fmla="*/ 569 h 569"/>
                  <a:gd name="T10" fmla="*/ 253 w 253"/>
                  <a:gd name="T11" fmla="*/ 56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3" h="569">
                    <a:moveTo>
                      <a:pt x="253" y="569"/>
                    </a:moveTo>
                    <a:lnTo>
                      <a:pt x="253" y="0"/>
                    </a:lnTo>
                    <a:lnTo>
                      <a:pt x="0" y="0"/>
                    </a:lnTo>
                    <a:lnTo>
                      <a:pt x="0" y="569"/>
                    </a:lnTo>
                    <a:lnTo>
                      <a:pt x="253" y="569"/>
                    </a:lnTo>
                    <a:lnTo>
                      <a:pt x="253" y="569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30" name="Freeform 78"/>
              <p:cNvSpPr>
                <a:spLocks/>
              </p:cNvSpPr>
              <p:nvPr/>
            </p:nvSpPr>
            <p:spPr bwMode="auto">
              <a:xfrm>
                <a:off x="3759" y="621"/>
                <a:ext cx="1" cy="569"/>
              </a:xfrm>
              <a:custGeom>
                <a:avLst/>
                <a:gdLst>
                  <a:gd name="T0" fmla="*/ 569 h 569"/>
                  <a:gd name="T1" fmla="*/ 0 h 569"/>
                  <a:gd name="T2" fmla="*/ 569 h 569"/>
                  <a:gd name="T3" fmla="*/ 569 h 56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69">
                    <a:moveTo>
                      <a:pt x="0" y="569"/>
                    </a:moveTo>
                    <a:lnTo>
                      <a:pt x="0" y="0"/>
                    </a:lnTo>
                    <a:lnTo>
                      <a:pt x="0" y="569"/>
                    </a:lnTo>
                    <a:lnTo>
                      <a:pt x="0" y="5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31" name="Freeform 79"/>
              <p:cNvSpPr>
                <a:spLocks noEditPoints="1"/>
              </p:cNvSpPr>
              <p:nvPr/>
            </p:nvSpPr>
            <p:spPr bwMode="auto">
              <a:xfrm>
                <a:off x="3506" y="621"/>
                <a:ext cx="253" cy="1"/>
              </a:xfrm>
              <a:custGeom>
                <a:avLst/>
                <a:gdLst>
                  <a:gd name="T0" fmla="*/ 253 w 253"/>
                  <a:gd name="T1" fmla="*/ 0 w 253"/>
                  <a:gd name="T2" fmla="*/ 253 w 253"/>
                  <a:gd name="T3" fmla="*/ 253 w 253"/>
                  <a:gd name="T4" fmla="*/ 253 w 253"/>
                  <a:gd name="T5" fmla="*/ 253 w 253"/>
                  <a:gd name="T6" fmla="*/ 253 w 2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53">
                    <a:moveTo>
                      <a:pt x="253" y="0"/>
                    </a:moveTo>
                    <a:lnTo>
                      <a:pt x="0" y="0"/>
                    </a:lnTo>
                    <a:lnTo>
                      <a:pt x="253" y="0"/>
                    </a:lnTo>
                    <a:lnTo>
                      <a:pt x="253" y="0"/>
                    </a:lnTo>
                    <a:close/>
                    <a:moveTo>
                      <a:pt x="253" y="0"/>
                    </a:moveTo>
                    <a:lnTo>
                      <a:pt x="253" y="0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32" name="Freeform 80"/>
              <p:cNvSpPr>
                <a:spLocks noEditPoints="1"/>
              </p:cNvSpPr>
              <p:nvPr/>
            </p:nvSpPr>
            <p:spPr bwMode="auto">
              <a:xfrm>
                <a:off x="3506" y="621"/>
                <a:ext cx="1" cy="569"/>
              </a:xfrm>
              <a:custGeom>
                <a:avLst/>
                <a:gdLst>
                  <a:gd name="T0" fmla="*/ 0 h 569"/>
                  <a:gd name="T1" fmla="*/ 569 h 569"/>
                  <a:gd name="T2" fmla="*/ 0 h 569"/>
                  <a:gd name="T3" fmla="*/ 0 h 569"/>
                  <a:gd name="T4" fmla="*/ 0 h 569"/>
                  <a:gd name="T5" fmla="*/ 0 h 569"/>
                  <a:gd name="T6" fmla="*/ 0 h 56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569">
                    <a:moveTo>
                      <a:pt x="0" y="0"/>
                    </a:moveTo>
                    <a:lnTo>
                      <a:pt x="0" y="56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33" name="Freeform 81"/>
              <p:cNvSpPr>
                <a:spLocks noEditPoints="1"/>
              </p:cNvSpPr>
              <p:nvPr/>
            </p:nvSpPr>
            <p:spPr bwMode="auto">
              <a:xfrm>
                <a:off x="3506" y="1190"/>
                <a:ext cx="253" cy="1"/>
              </a:xfrm>
              <a:custGeom>
                <a:avLst/>
                <a:gdLst>
                  <a:gd name="T0" fmla="*/ 0 w 253"/>
                  <a:gd name="T1" fmla="*/ 253 w 253"/>
                  <a:gd name="T2" fmla="*/ 0 w 253"/>
                  <a:gd name="T3" fmla="*/ 0 w 253"/>
                  <a:gd name="T4" fmla="*/ 0 w 253"/>
                  <a:gd name="T5" fmla="*/ 0 w 253"/>
                  <a:gd name="T6" fmla="*/ 0 w 2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53">
                    <a:moveTo>
                      <a:pt x="0" y="0"/>
                    </a:moveTo>
                    <a:lnTo>
                      <a:pt x="25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34" name="Freeform 82"/>
              <p:cNvSpPr>
                <a:spLocks/>
              </p:cNvSpPr>
              <p:nvPr/>
            </p:nvSpPr>
            <p:spPr bwMode="auto">
              <a:xfrm>
                <a:off x="3759" y="119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35" name="Freeform 83"/>
              <p:cNvSpPr>
                <a:spLocks/>
              </p:cNvSpPr>
              <p:nvPr/>
            </p:nvSpPr>
            <p:spPr bwMode="auto">
              <a:xfrm>
                <a:off x="1586" y="248"/>
                <a:ext cx="1185" cy="1315"/>
              </a:xfrm>
              <a:custGeom>
                <a:avLst/>
                <a:gdLst>
                  <a:gd name="T0" fmla="*/ 1185 w 1185"/>
                  <a:gd name="T1" fmla="*/ 1315 h 1315"/>
                  <a:gd name="T2" fmla="*/ 1185 w 1185"/>
                  <a:gd name="T3" fmla="*/ 0 h 1315"/>
                  <a:gd name="T4" fmla="*/ 0 w 1185"/>
                  <a:gd name="T5" fmla="*/ 0 h 1315"/>
                  <a:gd name="T6" fmla="*/ 0 w 1185"/>
                  <a:gd name="T7" fmla="*/ 1315 h 1315"/>
                  <a:gd name="T8" fmla="*/ 1185 w 1185"/>
                  <a:gd name="T9" fmla="*/ 1315 h 1315"/>
                  <a:gd name="T10" fmla="*/ 1185 w 1185"/>
                  <a:gd name="T11" fmla="*/ 1315 h 1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5" h="1315">
                    <a:moveTo>
                      <a:pt x="1185" y="1315"/>
                    </a:moveTo>
                    <a:lnTo>
                      <a:pt x="1185" y="0"/>
                    </a:lnTo>
                    <a:lnTo>
                      <a:pt x="0" y="0"/>
                    </a:lnTo>
                    <a:lnTo>
                      <a:pt x="0" y="1315"/>
                    </a:lnTo>
                    <a:lnTo>
                      <a:pt x="1185" y="1315"/>
                    </a:lnTo>
                    <a:lnTo>
                      <a:pt x="1185" y="13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36" name="Freeform 84"/>
              <p:cNvSpPr>
                <a:spLocks/>
              </p:cNvSpPr>
              <p:nvPr/>
            </p:nvSpPr>
            <p:spPr bwMode="auto">
              <a:xfrm>
                <a:off x="2771" y="248"/>
                <a:ext cx="1" cy="1315"/>
              </a:xfrm>
              <a:custGeom>
                <a:avLst/>
                <a:gdLst>
                  <a:gd name="T0" fmla="*/ 1315 h 1315"/>
                  <a:gd name="T1" fmla="*/ 0 h 1315"/>
                  <a:gd name="T2" fmla="*/ 1315 h 1315"/>
                  <a:gd name="T3" fmla="*/ 1315 h 13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315">
                    <a:moveTo>
                      <a:pt x="0" y="1315"/>
                    </a:moveTo>
                    <a:lnTo>
                      <a:pt x="0" y="0"/>
                    </a:lnTo>
                    <a:lnTo>
                      <a:pt x="0" y="1315"/>
                    </a:lnTo>
                    <a:lnTo>
                      <a:pt x="0" y="1315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37" name="Freeform 85"/>
              <p:cNvSpPr>
                <a:spLocks noEditPoints="1"/>
              </p:cNvSpPr>
              <p:nvPr/>
            </p:nvSpPr>
            <p:spPr bwMode="auto">
              <a:xfrm>
                <a:off x="1586" y="248"/>
                <a:ext cx="1185" cy="1"/>
              </a:xfrm>
              <a:custGeom>
                <a:avLst/>
                <a:gdLst>
                  <a:gd name="T0" fmla="*/ 1185 w 1185"/>
                  <a:gd name="T1" fmla="*/ 0 w 1185"/>
                  <a:gd name="T2" fmla="*/ 1185 w 1185"/>
                  <a:gd name="T3" fmla="*/ 1185 w 1185"/>
                  <a:gd name="T4" fmla="*/ 1185 w 1185"/>
                  <a:gd name="T5" fmla="*/ 1185 w 1185"/>
                  <a:gd name="T6" fmla="*/ 1185 w 118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185">
                    <a:moveTo>
                      <a:pt x="1185" y="0"/>
                    </a:moveTo>
                    <a:lnTo>
                      <a:pt x="0" y="0"/>
                    </a:lnTo>
                    <a:lnTo>
                      <a:pt x="1185" y="0"/>
                    </a:lnTo>
                    <a:lnTo>
                      <a:pt x="1185" y="0"/>
                    </a:lnTo>
                    <a:close/>
                    <a:moveTo>
                      <a:pt x="1185" y="0"/>
                    </a:moveTo>
                    <a:lnTo>
                      <a:pt x="1185" y="0"/>
                    </a:lnTo>
                    <a:lnTo>
                      <a:pt x="1185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38" name="Freeform 86"/>
              <p:cNvSpPr>
                <a:spLocks noEditPoints="1"/>
              </p:cNvSpPr>
              <p:nvPr/>
            </p:nvSpPr>
            <p:spPr bwMode="auto">
              <a:xfrm>
                <a:off x="1586" y="248"/>
                <a:ext cx="1" cy="1315"/>
              </a:xfrm>
              <a:custGeom>
                <a:avLst/>
                <a:gdLst>
                  <a:gd name="T0" fmla="*/ 0 h 1315"/>
                  <a:gd name="T1" fmla="*/ 1315 h 1315"/>
                  <a:gd name="T2" fmla="*/ 0 h 1315"/>
                  <a:gd name="T3" fmla="*/ 0 h 1315"/>
                  <a:gd name="T4" fmla="*/ 0 h 1315"/>
                  <a:gd name="T5" fmla="*/ 0 h 1315"/>
                  <a:gd name="T6" fmla="*/ 0 h 13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315">
                    <a:moveTo>
                      <a:pt x="0" y="0"/>
                    </a:moveTo>
                    <a:lnTo>
                      <a:pt x="0" y="13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39" name="Freeform 87"/>
              <p:cNvSpPr>
                <a:spLocks noEditPoints="1"/>
              </p:cNvSpPr>
              <p:nvPr/>
            </p:nvSpPr>
            <p:spPr bwMode="auto">
              <a:xfrm>
                <a:off x="1586" y="1563"/>
                <a:ext cx="1185" cy="1"/>
              </a:xfrm>
              <a:custGeom>
                <a:avLst/>
                <a:gdLst>
                  <a:gd name="T0" fmla="*/ 0 w 1185"/>
                  <a:gd name="T1" fmla="*/ 1185 w 1185"/>
                  <a:gd name="T2" fmla="*/ 0 w 1185"/>
                  <a:gd name="T3" fmla="*/ 0 w 1185"/>
                  <a:gd name="T4" fmla="*/ 0 w 1185"/>
                  <a:gd name="T5" fmla="*/ 0 w 1185"/>
                  <a:gd name="T6" fmla="*/ 0 w 118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185">
                    <a:moveTo>
                      <a:pt x="0" y="0"/>
                    </a:moveTo>
                    <a:lnTo>
                      <a:pt x="118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40" name="Freeform 88"/>
              <p:cNvSpPr>
                <a:spLocks/>
              </p:cNvSpPr>
              <p:nvPr/>
            </p:nvSpPr>
            <p:spPr bwMode="auto">
              <a:xfrm>
                <a:off x="2771" y="156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41" name="Freeform 89"/>
              <p:cNvSpPr>
                <a:spLocks/>
              </p:cNvSpPr>
              <p:nvPr/>
            </p:nvSpPr>
            <p:spPr bwMode="auto">
              <a:xfrm>
                <a:off x="1846" y="729"/>
                <a:ext cx="139" cy="126"/>
              </a:xfrm>
              <a:custGeom>
                <a:avLst/>
                <a:gdLst>
                  <a:gd name="T0" fmla="*/ 69 w 139"/>
                  <a:gd name="T1" fmla="*/ 0 h 126"/>
                  <a:gd name="T2" fmla="*/ 0 w 139"/>
                  <a:gd name="T3" fmla="*/ 0 h 126"/>
                  <a:gd name="T4" fmla="*/ 0 w 139"/>
                  <a:gd name="T5" fmla="*/ 6 h 126"/>
                  <a:gd name="T6" fmla="*/ 12 w 139"/>
                  <a:gd name="T7" fmla="*/ 6 h 126"/>
                  <a:gd name="T8" fmla="*/ 19 w 139"/>
                  <a:gd name="T9" fmla="*/ 19 h 126"/>
                  <a:gd name="T10" fmla="*/ 19 w 139"/>
                  <a:gd name="T11" fmla="*/ 107 h 126"/>
                  <a:gd name="T12" fmla="*/ 19 w 139"/>
                  <a:gd name="T13" fmla="*/ 120 h 126"/>
                  <a:gd name="T14" fmla="*/ 12 w 139"/>
                  <a:gd name="T15" fmla="*/ 126 h 126"/>
                  <a:gd name="T16" fmla="*/ 0 w 139"/>
                  <a:gd name="T17" fmla="*/ 126 h 126"/>
                  <a:gd name="T18" fmla="*/ 0 w 139"/>
                  <a:gd name="T19" fmla="*/ 126 h 126"/>
                  <a:gd name="T20" fmla="*/ 126 w 139"/>
                  <a:gd name="T21" fmla="*/ 126 h 126"/>
                  <a:gd name="T22" fmla="*/ 139 w 139"/>
                  <a:gd name="T23" fmla="*/ 95 h 126"/>
                  <a:gd name="T24" fmla="*/ 133 w 139"/>
                  <a:gd name="T25" fmla="*/ 95 h 126"/>
                  <a:gd name="T26" fmla="*/ 120 w 139"/>
                  <a:gd name="T27" fmla="*/ 107 h 126"/>
                  <a:gd name="T28" fmla="*/ 107 w 139"/>
                  <a:gd name="T29" fmla="*/ 120 h 126"/>
                  <a:gd name="T30" fmla="*/ 69 w 139"/>
                  <a:gd name="T31" fmla="*/ 120 h 126"/>
                  <a:gd name="T32" fmla="*/ 50 w 139"/>
                  <a:gd name="T33" fmla="*/ 120 h 126"/>
                  <a:gd name="T34" fmla="*/ 44 w 139"/>
                  <a:gd name="T35" fmla="*/ 114 h 126"/>
                  <a:gd name="T36" fmla="*/ 44 w 139"/>
                  <a:gd name="T37" fmla="*/ 19 h 126"/>
                  <a:gd name="T38" fmla="*/ 50 w 139"/>
                  <a:gd name="T39" fmla="*/ 6 h 126"/>
                  <a:gd name="T40" fmla="*/ 69 w 139"/>
                  <a:gd name="T41" fmla="*/ 6 h 126"/>
                  <a:gd name="T42" fmla="*/ 69 w 139"/>
                  <a:gd name="T4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9" h="126">
                    <a:moveTo>
                      <a:pt x="69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19" y="19"/>
                    </a:lnTo>
                    <a:lnTo>
                      <a:pt x="19" y="107"/>
                    </a:lnTo>
                    <a:lnTo>
                      <a:pt x="19" y="120"/>
                    </a:lnTo>
                    <a:lnTo>
                      <a:pt x="12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126" y="126"/>
                    </a:lnTo>
                    <a:lnTo>
                      <a:pt x="139" y="95"/>
                    </a:lnTo>
                    <a:lnTo>
                      <a:pt x="133" y="95"/>
                    </a:lnTo>
                    <a:lnTo>
                      <a:pt x="120" y="107"/>
                    </a:lnTo>
                    <a:lnTo>
                      <a:pt x="107" y="120"/>
                    </a:lnTo>
                    <a:lnTo>
                      <a:pt x="69" y="120"/>
                    </a:lnTo>
                    <a:lnTo>
                      <a:pt x="50" y="120"/>
                    </a:lnTo>
                    <a:lnTo>
                      <a:pt x="44" y="114"/>
                    </a:lnTo>
                    <a:lnTo>
                      <a:pt x="44" y="19"/>
                    </a:lnTo>
                    <a:lnTo>
                      <a:pt x="50" y="6"/>
                    </a:lnTo>
                    <a:lnTo>
                      <a:pt x="69" y="6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42" name="Freeform 90"/>
              <p:cNvSpPr>
                <a:spLocks noEditPoints="1"/>
              </p:cNvSpPr>
              <p:nvPr/>
            </p:nvSpPr>
            <p:spPr bwMode="auto">
              <a:xfrm>
                <a:off x="1991" y="722"/>
                <a:ext cx="57" cy="133"/>
              </a:xfrm>
              <a:custGeom>
                <a:avLst/>
                <a:gdLst>
                  <a:gd name="T0" fmla="*/ 0 w 57"/>
                  <a:gd name="T1" fmla="*/ 133 h 133"/>
                  <a:gd name="T2" fmla="*/ 57 w 57"/>
                  <a:gd name="T3" fmla="*/ 133 h 133"/>
                  <a:gd name="T4" fmla="*/ 57 w 57"/>
                  <a:gd name="T5" fmla="*/ 133 h 133"/>
                  <a:gd name="T6" fmla="*/ 45 w 57"/>
                  <a:gd name="T7" fmla="*/ 133 h 133"/>
                  <a:gd name="T8" fmla="*/ 38 w 57"/>
                  <a:gd name="T9" fmla="*/ 127 h 133"/>
                  <a:gd name="T10" fmla="*/ 38 w 57"/>
                  <a:gd name="T11" fmla="*/ 114 h 133"/>
                  <a:gd name="T12" fmla="*/ 38 w 57"/>
                  <a:gd name="T13" fmla="*/ 45 h 133"/>
                  <a:gd name="T14" fmla="*/ 38 w 57"/>
                  <a:gd name="T15" fmla="*/ 45 h 133"/>
                  <a:gd name="T16" fmla="*/ 19 w 57"/>
                  <a:gd name="T17" fmla="*/ 51 h 133"/>
                  <a:gd name="T18" fmla="*/ 0 w 57"/>
                  <a:gd name="T19" fmla="*/ 57 h 133"/>
                  <a:gd name="T20" fmla="*/ 0 w 57"/>
                  <a:gd name="T21" fmla="*/ 57 h 133"/>
                  <a:gd name="T22" fmla="*/ 7 w 57"/>
                  <a:gd name="T23" fmla="*/ 57 h 133"/>
                  <a:gd name="T24" fmla="*/ 13 w 57"/>
                  <a:gd name="T25" fmla="*/ 57 h 133"/>
                  <a:gd name="T26" fmla="*/ 19 w 57"/>
                  <a:gd name="T27" fmla="*/ 57 h 133"/>
                  <a:gd name="T28" fmla="*/ 19 w 57"/>
                  <a:gd name="T29" fmla="*/ 70 h 133"/>
                  <a:gd name="T30" fmla="*/ 19 w 57"/>
                  <a:gd name="T31" fmla="*/ 114 h 133"/>
                  <a:gd name="T32" fmla="*/ 19 w 57"/>
                  <a:gd name="T33" fmla="*/ 127 h 133"/>
                  <a:gd name="T34" fmla="*/ 13 w 57"/>
                  <a:gd name="T35" fmla="*/ 133 h 133"/>
                  <a:gd name="T36" fmla="*/ 0 w 57"/>
                  <a:gd name="T37" fmla="*/ 133 h 133"/>
                  <a:gd name="T38" fmla="*/ 0 w 57"/>
                  <a:gd name="T39" fmla="*/ 133 h 133"/>
                  <a:gd name="T40" fmla="*/ 13 w 57"/>
                  <a:gd name="T41" fmla="*/ 13 h 133"/>
                  <a:gd name="T42" fmla="*/ 19 w 57"/>
                  <a:gd name="T43" fmla="*/ 19 h 133"/>
                  <a:gd name="T44" fmla="*/ 26 w 57"/>
                  <a:gd name="T45" fmla="*/ 19 h 133"/>
                  <a:gd name="T46" fmla="*/ 32 w 57"/>
                  <a:gd name="T47" fmla="*/ 19 h 133"/>
                  <a:gd name="T48" fmla="*/ 38 w 57"/>
                  <a:gd name="T49" fmla="*/ 13 h 133"/>
                  <a:gd name="T50" fmla="*/ 32 w 57"/>
                  <a:gd name="T51" fmla="*/ 7 h 133"/>
                  <a:gd name="T52" fmla="*/ 26 w 57"/>
                  <a:gd name="T53" fmla="*/ 0 h 133"/>
                  <a:gd name="T54" fmla="*/ 19 w 57"/>
                  <a:gd name="T55" fmla="*/ 7 h 133"/>
                  <a:gd name="T56" fmla="*/ 13 w 57"/>
                  <a:gd name="T57" fmla="*/ 13 h 133"/>
                  <a:gd name="T58" fmla="*/ 13 w 57"/>
                  <a:gd name="T59" fmla="*/ 1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7" h="133">
                    <a:moveTo>
                      <a:pt x="0" y="133"/>
                    </a:moveTo>
                    <a:lnTo>
                      <a:pt x="57" y="133"/>
                    </a:lnTo>
                    <a:lnTo>
                      <a:pt x="57" y="133"/>
                    </a:lnTo>
                    <a:lnTo>
                      <a:pt x="45" y="133"/>
                    </a:lnTo>
                    <a:lnTo>
                      <a:pt x="38" y="127"/>
                    </a:lnTo>
                    <a:lnTo>
                      <a:pt x="38" y="114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19" y="51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7" y="57"/>
                    </a:lnTo>
                    <a:lnTo>
                      <a:pt x="13" y="57"/>
                    </a:lnTo>
                    <a:lnTo>
                      <a:pt x="19" y="57"/>
                    </a:lnTo>
                    <a:lnTo>
                      <a:pt x="19" y="70"/>
                    </a:lnTo>
                    <a:lnTo>
                      <a:pt x="19" y="114"/>
                    </a:lnTo>
                    <a:lnTo>
                      <a:pt x="19" y="127"/>
                    </a:lnTo>
                    <a:lnTo>
                      <a:pt x="13" y="133"/>
                    </a:lnTo>
                    <a:lnTo>
                      <a:pt x="0" y="133"/>
                    </a:lnTo>
                    <a:lnTo>
                      <a:pt x="0" y="133"/>
                    </a:lnTo>
                    <a:close/>
                    <a:moveTo>
                      <a:pt x="13" y="13"/>
                    </a:moveTo>
                    <a:lnTo>
                      <a:pt x="19" y="19"/>
                    </a:lnTo>
                    <a:lnTo>
                      <a:pt x="26" y="19"/>
                    </a:lnTo>
                    <a:lnTo>
                      <a:pt x="32" y="19"/>
                    </a:lnTo>
                    <a:lnTo>
                      <a:pt x="38" y="13"/>
                    </a:lnTo>
                    <a:lnTo>
                      <a:pt x="32" y="7"/>
                    </a:lnTo>
                    <a:lnTo>
                      <a:pt x="26" y="0"/>
                    </a:lnTo>
                    <a:lnTo>
                      <a:pt x="19" y="7"/>
                    </a:lnTo>
                    <a:lnTo>
                      <a:pt x="13" y="13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43" name="Freeform 91"/>
              <p:cNvSpPr>
                <a:spLocks/>
              </p:cNvSpPr>
              <p:nvPr/>
            </p:nvSpPr>
            <p:spPr bwMode="auto">
              <a:xfrm>
                <a:off x="2055" y="767"/>
                <a:ext cx="114" cy="88"/>
              </a:xfrm>
              <a:custGeom>
                <a:avLst/>
                <a:gdLst>
                  <a:gd name="T0" fmla="*/ 19 w 114"/>
                  <a:gd name="T1" fmla="*/ 69 h 88"/>
                  <a:gd name="T2" fmla="*/ 12 w 114"/>
                  <a:gd name="T3" fmla="*/ 82 h 88"/>
                  <a:gd name="T4" fmla="*/ 0 w 114"/>
                  <a:gd name="T5" fmla="*/ 88 h 88"/>
                  <a:gd name="T6" fmla="*/ 0 w 114"/>
                  <a:gd name="T7" fmla="*/ 88 h 88"/>
                  <a:gd name="T8" fmla="*/ 50 w 114"/>
                  <a:gd name="T9" fmla="*/ 88 h 88"/>
                  <a:gd name="T10" fmla="*/ 50 w 114"/>
                  <a:gd name="T11" fmla="*/ 88 h 88"/>
                  <a:gd name="T12" fmla="*/ 38 w 114"/>
                  <a:gd name="T13" fmla="*/ 82 h 88"/>
                  <a:gd name="T14" fmla="*/ 38 w 114"/>
                  <a:gd name="T15" fmla="*/ 76 h 88"/>
                  <a:gd name="T16" fmla="*/ 38 w 114"/>
                  <a:gd name="T17" fmla="*/ 25 h 88"/>
                  <a:gd name="T18" fmla="*/ 50 w 114"/>
                  <a:gd name="T19" fmla="*/ 12 h 88"/>
                  <a:gd name="T20" fmla="*/ 63 w 114"/>
                  <a:gd name="T21" fmla="*/ 12 h 88"/>
                  <a:gd name="T22" fmla="*/ 76 w 114"/>
                  <a:gd name="T23" fmla="*/ 19 h 88"/>
                  <a:gd name="T24" fmla="*/ 76 w 114"/>
                  <a:gd name="T25" fmla="*/ 31 h 88"/>
                  <a:gd name="T26" fmla="*/ 76 w 114"/>
                  <a:gd name="T27" fmla="*/ 69 h 88"/>
                  <a:gd name="T28" fmla="*/ 76 w 114"/>
                  <a:gd name="T29" fmla="*/ 82 h 88"/>
                  <a:gd name="T30" fmla="*/ 69 w 114"/>
                  <a:gd name="T31" fmla="*/ 88 h 88"/>
                  <a:gd name="T32" fmla="*/ 63 w 114"/>
                  <a:gd name="T33" fmla="*/ 88 h 88"/>
                  <a:gd name="T34" fmla="*/ 63 w 114"/>
                  <a:gd name="T35" fmla="*/ 88 h 88"/>
                  <a:gd name="T36" fmla="*/ 114 w 114"/>
                  <a:gd name="T37" fmla="*/ 88 h 88"/>
                  <a:gd name="T38" fmla="*/ 114 w 114"/>
                  <a:gd name="T39" fmla="*/ 88 h 88"/>
                  <a:gd name="T40" fmla="*/ 101 w 114"/>
                  <a:gd name="T41" fmla="*/ 82 h 88"/>
                  <a:gd name="T42" fmla="*/ 95 w 114"/>
                  <a:gd name="T43" fmla="*/ 76 h 88"/>
                  <a:gd name="T44" fmla="*/ 95 w 114"/>
                  <a:gd name="T45" fmla="*/ 31 h 88"/>
                  <a:gd name="T46" fmla="*/ 95 w 114"/>
                  <a:gd name="T47" fmla="*/ 19 h 88"/>
                  <a:gd name="T48" fmla="*/ 88 w 114"/>
                  <a:gd name="T49" fmla="*/ 6 h 88"/>
                  <a:gd name="T50" fmla="*/ 69 w 114"/>
                  <a:gd name="T51" fmla="*/ 0 h 88"/>
                  <a:gd name="T52" fmla="*/ 57 w 114"/>
                  <a:gd name="T53" fmla="*/ 6 h 88"/>
                  <a:gd name="T54" fmla="*/ 38 w 114"/>
                  <a:gd name="T55" fmla="*/ 19 h 88"/>
                  <a:gd name="T56" fmla="*/ 38 w 114"/>
                  <a:gd name="T57" fmla="*/ 0 h 88"/>
                  <a:gd name="T58" fmla="*/ 31 w 114"/>
                  <a:gd name="T59" fmla="*/ 0 h 88"/>
                  <a:gd name="T60" fmla="*/ 19 w 114"/>
                  <a:gd name="T61" fmla="*/ 6 h 88"/>
                  <a:gd name="T62" fmla="*/ 0 w 114"/>
                  <a:gd name="T63" fmla="*/ 12 h 88"/>
                  <a:gd name="T64" fmla="*/ 0 w 114"/>
                  <a:gd name="T65" fmla="*/ 12 h 88"/>
                  <a:gd name="T66" fmla="*/ 6 w 114"/>
                  <a:gd name="T67" fmla="*/ 12 h 88"/>
                  <a:gd name="T68" fmla="*/ 6 w 114"/>
                  <a:gd name="T69" fmla="*/ 12 h 88"/>
                  <a:gd name="T70" fmla="*/ 12 w 114"/>
                  <a:gd name="T71" fmla="*/ 12 h 88"/>
                  <a:gd name="T72" fmla="*/ 19 w 114"/>
                  <a:gd name="T73" fmla="*/ 25 h 88"/>
                  <a:gd name="T74" fmla="*/ 19 w 114"/>
                  <a:gd name="T75" fmla="*/ 6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4" h="88">
                    <a:moveTo>
                      <a:pt x="19" y="69"/>
                    </a:moveTo>
                    <a:lnTo>
                      <a:pt x="12" y="82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50" y="88"/>
                    </a:lnTo>
                    <a:lnTo>
                      <a:pt x="50" y="88"/>
                    </a:lnTo>
                    <a:lnTo>
                      <a:pt x="38" y="82"/>
                    </a:lnTo>
                    <a:lnTo>
                      <a:pt x="38" y="76"/>
                    </a:lnTo>
                    <a:lnTo>
                      <a:pt x="38" y="25"/>
                    </a:lnTo>
                    <a:lnTo>
                      <a:pt x="50" y="12"/>
                    </a:lnTo>
                    <a:lnTo>
                      <a:pt x="63" y="12"/>
                    </a:lnTo>
                    <a:lnTo>
                      <a:pt x="76" y="19"/>
                    </a:lnTo>
                    <a:lnTo>
                      <a:pt x="76" y="31"/>
                    </a:lnTo>
                    <a:lnTo>
                      <a:pt x="76" y="69"/>
                    </a:lnTo>
                    <a:lnTo>
                      <a:pt x="76" y="82"/>
                    </a:lnTo>
                    <a:lnTo>
                      <a:pt x="69" y="88"/>
                    </a:lnTo>
                    <a:lnTo>
                      <a:pt x="63" y="88"/>
                    </a:lnTo>
                    <a:lnTo>
                      <a:pt x="63" y="88"/>
                    </a:lnTo>
                    <a:lnTo>
                      <a:pt x="114" y="88"/>
                    </a:lnTo>
                    <a:lnTo>
                      <a:pt x="114" y="88"/>
                    </a:lnTo>
                    <a:lnTo>
                      <a:pt x="101" y="82"/>
                    </a:lnTo>
                    <a:lnTo>
                      <a:pt x="95" y="76"/>
                    </a:lnTo>
                    <a:lnTo>
                      <a:pt x="95" y="31"/>
                    </a:lnTo>
                    <a:lnTo>
                      <a:pt x="95" y="19"/>
                    </a:lnTo>
                    <a:lnTo>
                      <a:pt x="88" y="6"/>
                    </a:lnTo>
                    <a:lnTo>
                      <a:pt x="69" y="0"/>
                    </a:lnTo>
                    <a:lnTo>
                      <a:pt x="57" y="6"/>
                    </a:lnTo>
                    <a:lnTo>
                      <a:pt x="38" y="19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19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9" y="25"/>
                    </a:lnTo>
                    <a:lnTo>
                      <a:pt x="19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44" name="Freeform 92"/>
              <p:cNvSpPr>
                <a:spLocks noEditPoints="1"/>
              </p:cNvSpPr>
              <p:nvPr/>
            </p:nvSpPr>
            <p:spPr bwMode="auto">
              <a:xfrm>
                <a:off x="2175" y="767"/>
                <a:ext cx="95" cy="94"/>
              </a:xfrm>
              <a:custGeom>
                <a:avLst/>
                <a:gdLst>
                  <a:gd name="T0" fmla="*/ 89 w 95"/>
                  <a:gd name="T1" fmla="*/ 57 h 94"/>
                  <a:gd name="T2" fmla="*/ 82 w 95"/>
                  <a:gd name="T3" fmla="*/ 69 h 94"/>
                  <a:gd name="T4" fmla="*/ 57 w 95"/>
                  <a:gd name="T5" fmla="*/ 76 h 94"/>
                  <a:gd name="T6" fmla="*/ 32 w 95"/>
                  <a:gd name="T7" fmla="*/ 69 h 94"/>
                  <a:gd name="T8" fmla="*/ 25 w 95"/>
                  <a:gd name="T9" fmla="*/ 57 h 94"/>
                  <a:gd name="T10" fmla="*/ 19 w 95"/>
                  <a:gd name="T11" fmla="*/ 38 h 94"/>
                  <a:gd name="T12" fmla="*/ 89 w 95"/>
                  <a:gd name="T13" fmla="*/ 38 h 94"/>
                  <a:gd name="T14" fmla="*/ 89 w 95"/>
                  <a:gd name="T15" fmla="*/ 19 h 94"/>
                  <a:gd name="T16" fmla="*/ 76 w 95"/>
                  <a:gd name="T17" fmla="*/ 12 h 94"/>
                  <a:gd name="T18" fmla="*/ 51 w 95"/>
                  <a:gd name="T19" fmla="*/ 0 h 94"/>
                  <a:gd name="T20" fmla="*/ 38 w 95"/>
                  <a:gd name="T21" fmla="*/ 0 h 94"/>
                  <a:gd name="T22" fmla="*/ 19 w 95"/>
                  <a:gd name="T23" fmla="*/ 12 h 94"/>
                  <a:gd name="T24" fmla="*/ 6 w 95"/>
                  <a:gd name="T25" fmla="*/ 25 h 94"/>
                  <a:gd name="T26" fmla="*/ 0 w 95"/>
                  <a:gd name="T27" fmla="*/ 50 h 94"/>
                  <a:gd name="T28" fmla="*/ 6 w 95"/>
                  <a:gd name="T29" fmla="*/ 69 h 94"/>
                  <a:gd name="T30" fmla="*/ 13 w 95"/>
                  <a:gd name="T31" fmla="*/ 82 h 94"/>
                  <a:gd name="T32" fmla="*/ 25 w 95"/>
                  <a:gd name="T33" fmla="*/ 94 h 94"/>
                  <a:gd name="T34" fmla="*/ 44 w 95"/>
                  <a:gd name="T35" fmla="*/ 94 h 94"/>
                  <a:gd name="T36" fmla="*/ 70 w 95"/>
                  <a:gd name="T37" fmla="*/ 88 h 94"/>
                  <a:gd name="T38" fmla="*/ 82 w 95"/>
                  <a:gd name="T39" fmla="*/ 76 h 94"/>
                  <a:gd name="T40" fmla="*/ 95 w 95"/>
                  <a:gd name="T41" fmla="*/ 63 h 94"/>
                  <a:gd name="T42" fmla="*/ 95 w 95"/>
                  <a:gd name="T43" fmla="*/ 57 h 94"/>
                  <a:gd name="T44" fmla="*/ 89 w 95"/>
                  <a:gd name="T45" fmla="*/ 57 h 94"/>
                  <a:gd name="T46" fmla="*/ 19 w 95"/>
                  <a:gd name="T47" fmla="*/ 31 h 94"/>
                  <a:gd name="T48" fmla="*/ 32 w 95"/>
                  <a:gd name="T49" fmla="*/ 12 h 94"/>
                  <a:gd name="T50" fmla="*/ 44 w 95"/>
                  <a:gd name="T51" fmla="*/ 6 h 94"/>
                  <a:gd name="T52" fmla="*/ 57 w 95"/>
                  <a:gd name="T53" fmla="*/ 6 h 94"/>
                  <a:gd name="T54" fmla="*/ 63 w 95"/>
                  <a:gd name="T55" fmla="*/ 12 h 94"/>
                  <a:gd name="T56" fmla="*/ 70 w 95"/>
                  <a:gd name="T57" fmla="*/ 31 h 94"/>
                  <a:gd name="T58" fmla="*/ 19 w 95"/>
                  <a:gd name="T59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5" h="94">
                    <a:moveTo>
                      <a:pt x="89" y="57"/>
                    </a:moveTo>
                    <a:lnTo>
                      <a:pt x="82" y="69"/>
                    </a:lnTo>
                    <a:lnTo>
                      <a:pt x="57" y="76"/>
                    </a:lnTo>
                    <a:lnTo>
                      <a:pt x="32" y="69"/>
                    </a:lnTo>
                    <a:lnTo>
                      <a:pt x="25" y="57"/>
                    </a:lnTo>
                    <a:lnTo>
                      <a:pt x="19" y="38"/>
                    </a:lnTo>
                    <a:lnTo>
                      <a:pt x="89" y="38"/>
                    </a:lnTo>
                    <a:lnTo>
                      <a:pt x="89" y="19"/>
                    </a:lnTo>
                    <a:lnTo>
                      <a:pt x="76" y="12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19" y="12"/>
                    </a:lnTo>
                    <a:lnTo>
                      <a:pt x="6" y="25"/>
                    </a:lnTo>
                    <a:lnTo>
                      <a:pt x="0" y="50"/>
                    </a:lnTo>
                    <a:lnTo>
                      <a:pt x="6" y="69"/>
                    </a:lnTo>
                    <a:lnTo>
                      <a:pt x="13" y="82"/>
                    </a:lnTo>
                    <a:lnTo>
                      <a:pt x="25" y="94"/>
                    </a:lnTo>
                    <a:lnTo>
                      <a:pt x="44" y="94"/>
                    </a:lnTo>
                    <a:lnTo>
                      <a:pt x="70" y="88"/>
                    </a:lnTo>
                    <a:lnTo>
                      <a:pt x="82" y="76"/>
                    </a:lnTo>
                    <a:lnTo>
                      <a:pt x="95" y="63"/>
                    </a:lnTo>
                    <a:lnTo>
                      <a:pt x="95" y="57"/>
                    </a:lnTo>
                    <a:lnTo>
                      <a:pt x="89" y="57"/>
                    </a:lnTo>
                    <a:close/>
                    <a:moveTo>
                      <a:pt x="19" y="31"/>
                    </a:moveTo>
                    <a:lnTo>
                      <a:pt x="32" y="12"/>
                    </a:lnTo>
                    <a:lnTo>
                      <a:pt x="44" y="6"/>
                    </a:lnTo>
                    <a:lnTo>
                      <a:pt x="57" y="6"/>
                    </a:lnTo>
                    <a:lnTo>
                      <a:pt x="63" y="12"/>
                    </a:lnTo>
                    <a:lnTo>
                      <a:pt x="70" y="31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45" name="Freeform 93"/>
              <p:cNvSpPr>
                <a:spLocks noEditPoints="1"/>
              </p:cNvSpPr>
              <p:nvPr/>
            </p:nvSpPr>
            <p:spPr bwMode="auto">
              <a:xfrm>
                <a:off x="2283" y="767"/>
                <a:ext cx="95" cy="94"/>
              </a:xfrm>
              <a:custGeom>
                <a:avLst/>
                <a:gdLst>
                  <a:gd name="T0" fmla="*/ 57 w 95"/>
                  <a:gd name="T1" fmla="*/ 63 h 94"/>
                  <a:gd name="T2" fmla="*/ 57 w 95"/>
                  <a:gd name="T3" fmla="*/ 69 h 94"/>
                  <a:gd name="T4" fmla="*/ 50 w 95"/>
                  <a:gd name="T5" fmla="*/ 76 h 94"/>
                  <a:gd name="T6" fmla="*/ 44 w 95"/>
                  <a:gd name="T7" fmla="*/ 82 h 94"/>
                  <a:gd name="T8" fmla="*/ 38 w 95"/>
                  <a:gd name="T9" fmla="*/ 82 h 94"/>
                  <a:gd name="T10" fmla="*/ 25 w 95"/>
                  <a:gd name="T11" fmla="*/ 76 h 94"/>
                  <a:gd name="T12" fmla="*/ 19 w 95"/>
                  <a:gd name="T13" fmla="*/ 63 h 94"/>
                  <a:gd name="T14" fmla="*/ 19 w 95"/>
                  <a:gd name="T15" fmla="*/ 63 h 94"/>
                  <a:gd name="T16" fmla="*/ 25 w 95"/>
                  <a:gd name="T17" fmla="*/ 50 h 94"/>
                  <a:gd name="T18" fmla="*/ 38 w 95"/>
                  <a:gd name="T19" fmla="*/ 44 h 94"/>
                  <a:gd name="T20" fmla="*/ 57 w 95"/>
                  <a:gd name="T21" fmla="*/ 38 h 94"/>
                  <a:gd name="T22" fmla="*/ 57 w 95"/>
                  <a:gd name="T23" fmla="*/ 63 h 94"/>
                  <a:gd name="T24" fmla="*/ 95 w 95"/>
                  <a:gd name="T25" fmla="*/ 76 h 94"/>
                  <a:gd name="T26" fmla="*/ 95 w 95"/>
                  <a:gd name="T27" fmla="*/ 82 h 94"/>
                  <a:gd name="T28" fmla="*/ 88 w 95"/>
                  <a:gd name="T29" fmla="*/ 82 h 94"/>
                  <a:gd name="T30" fmla="*/ 76 w 95"/>
                  <a:gd name="T31" fmla="*/ 76 h 94"/>
                  <a:gd name="T32" fmla="*/ 76 w 95"/>
                  <a:gd name="T33" fmla="*/ 69 h 94"/>
                  <a:gd name="T34" fmla="*/ 76 w 95"/>
                  <a:gd name="T35" fmla="*/ 31 h 94"/>
                  <a:gd name="T36" fmla="*/ 69 w 95"/>
                  <a:gd name="T37" fmla="*/ 12 h 94"/>
                  <a:gd name="T38" fmla="*/ 63 w 95"/>
                  <a:gd name="T39" fmla="*/ 6 h 94"/>
                  <a:gd name="T40" fmla="*/ 44 w 95"/>
                  <a:gd name="T41" fmla="*/ 0 h 94"/>
                  <a:gd name="T42" fmla="*/ 19 w 95"/>
                  <a:gd name="T43" fmla="*/ 6 h 94"/>
                  <a:gd name="T44" fmla="*/ 6 w 95"/>
                  <a:gd name="T45" fmla="*/ 25 h 94"/>
                  <a:gd name="T46" fmla="*/ 6 w 95"/>
                  <a:gd name="T47" fmla="*/ 31 h 94"/>
                  <a:gd name="T48" fmla="*/ 12 w 95"/>
                  <a:gd name="T49" fmla="*/ 31 h 94"/>
                  <a:gd name="T50" fmla="*/ 19 w 95"/>
                  <a:gd name="T51" fmla="*/ 31 h 94"/>
                  <a:gd name="T52" fmla="*/ 25 w 95"/>
                  <a:gd name="T53" fmla="*/ 25 h 94"/>
                  <a:gd name="T54" fmla="*/ 25 w 95"/>
                  <a:gd name="T55" fmla="*/ 19 h 94"/>
                  <a:gd name="T56" fmla="*/ 25 w 95"/>
                  <a:gd name="T57" fmla="*/ 12 h 94"/>
                  <a:gd name="T58" fmla="*/ 31 w 95"/>
                  <a:gd name="T59" fmla="*/ 6 h 94"/>
                  <a:gd name="T60" fmla="*/ 44 w 95"/>
                  <a:gd name="T61" fmla="*/ 6 h 94"/>
                  <a:gd name="T62" fmla="*/ 50 w 95"/>
                  <a:gd name="T63" fmla="*/ 6 h 94"/>
                  <a:gd name="T64" fmla="*/ 57 w 95"/>
                  <a:gd name="T65" fmla="*/ 19 h 94"/>
                  <a:gd name="T66" fmla="*/ 57 w 95"/>
                  <a:gd name="T67" fmla="*/ 31 h 94"/>
                  <a:gd name="T68" fmla="*/ 31 w 95"/>
                  <a:gd name="T69" fmla="*/ 38 h 94"/>
                  <a:gd name="T70" fmla="*/ 12 w 95"/>
                  <a:gd name="T71" fmla="*/ 50 h 94"/>
                  <a:gd name="T72" fmla="*/ 6 w 95"/>
                  <a:gd name="T73" fmla="*/ 57 h 94"/>
                  <a:gd name="T74" fmla="*/ 0 w 95"/>
                  <a:gd name="T75" fmla="*/ 69 h 94"/>
                  <a:gd name="T76" fmla="*/ 6 w 95"/>
                  <a:gd name="T77" fmla="*/ 88 h 94"/>
                  <a:gd name="T78" fmla="*/ 25 w 95"/>
                  <a:gd name="T79" fmla="*/ 94 h 94"/>
                  <a:gd name="T80" fmla="*/ 44 w 95"/>
                  <a:gd name="T81" fmla="*/ 88 h 94"/>
                  <a:gd name="T82" fmla="*/ 63 w 95"/>
                  <a:gd name="T83" fmla="*/ 76 h 94"/>
                  <a:gd name="T84" fmla="*/ 63 w 95"/>
                  <a:gd name="T85" fmla="*/ 88 h 94"/>
                  <a:gd name="T86" fmla="*/ 69 w 95"/>
                  <a:gd name="T87" fmla="*/ 94 h 94"/>
                  <a:gd name="T88" fmla="*/ 76 w 95"/>
                  <a:gd name="T89" fmla="*/ 94 h 94"/>
                  <a:gd name="T90" fmla="*/ 88 w 95"/>
                  <a:gd name="T91" fmla="*/ 94 h 94"/>
                  <a:gd name="T92" fmla="*/ 95 w 95"/>
                  <a:gd name="T93" fmla="*/ 82 h 94"/>
                  <a:gd name="T94" fmla="*/ 95 w 95"/>
                  <a:gd name="T95" fmla="*/ 7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5" h="94">
                    <a:moveTo>
                      <a:pt x="57" y="63"/>
                    </a:moveTo>
                    <a:lnTo>
                      <a:pt x="57" y="69"/>
                    </a:lnTo>
                    <a:lnTo>
                      <a:pt x="50" y="76"/>
                    </a:lnTo>
                    <a:lnTo>
                      <a:pt x="44" y="82"/>
                    </a:lnTo>
                    <a:lnTo>
                      <a:pt x="38" y="82"/>
                    </a:lnTo>
                    <a:lnTo>
                      <a:pt x="25" y="76"/>
                    </a:lnTo>
                    <a:lnTo>
                      <a:pt x="19" y="63"/>
                    </a:lnTo>
                    <a:lnTo>
                      <a:pt x="19" y="63"/>
                    </a:lnTo>
                    <a:lnTo>
                      <a:pt x="25" y="50"/>
                    </a:lnTo>
                    <a:lnTo>
                      <a:pt x="38" y="44"/>
                    </a:lnTo>
                    <a:lnTo>
                      <a:pt x="57" y="38"/>
                    </a:lnTo>
                    <a:lnTo>
                      <a:pt x="57" y="63"/>
                    </a:lnTo>
                    <a:close/>
                    <a:moveTo>
                      <a:pt x="95" y="76"/>
                    </a:moveTo>
                    <a:lnTo>
                      <a:pt x="95" y="82"/>
                    </a:lnTo>
                    <a:lnTo>
                      <a:pt x="88" y="82"/>
                    </a:lnTo>
                    <a:lnTo>
                      <a:pt x="76" y="76"/>
                    </a:lnTo>
                    <a:lnTo>
                      <a:pt x="76" y="69"/>
                    </a:lnTo>
                    <a:lnTo>
                      <a:pt x="76" y="31"/>
                    </a:lnTo>
                    <a:lnTo>
                      <a:pt x="69" y="12"/>
                    </a:lnTo>
                    <a:lnTo>
                      <a:pt x="63" y="6"/>
                    </a:lnTo>
                    <a:lnTo>
                      <a:pt x="44" y="0"/>
                    </a:lnTo>
                    <a:lnTo>
                      <a:pt x="19" y="6"/>
                    </a:lnTo>
                    <a:lnTo>
                      <a:pt x="6" y="25"/>
                    </a:lnTo>
                    <a:lnTo>
                      <a:pt x="6" y="31"/>
                    </a:lnTo>
                    <a:lnTo>
                      <a:pt x="12" y="31"/>
                    </a:lnTo>
                    <a:lnTo>
                      <a:pt x="19" y="31"/>
                    </a:lnTo>
                    <a:lnTo>
                      <a:pt x="25" y="25"/>
                    </a:lnTo>
                    <a:lnTo>
                      <a:pt x="25" y="19"/>
                    </a:lnTo>
                    <a:lnTo>
                      <a:pt x="25" y="12"/>
                    </a:lnTo>
                    <a:lnTo>
                      <a:pt x="31" y="6"/>
                    </a:lnTo>
                    <a:lnTo>
                      <a:pt x="44" y="6"/>
                    </a:lnTo>
                    <a:lnTo>
                      <a:pt x="50" y="6"/>
                    </a:lnTo>
                    <a:lnTo>
                      <a:pt x="57" y="19"/>
                    </a:lnTo>
                    <a:lnTo>
                      <a:pt x="57" y="31"/>
                    </a:lnTo>
                    <a:lnTo>
                      <a:pt x="31" y="38"/>
                    </a:lnTo>
                    <a:lnTo>
                      <a:pt x="12" y="50"/>
                    </a:lnTo>
                    <a:lnTo>
                      <a:pt x="6" y="57"/>
                    </a:lnTo>
                    <a:lnTo>
                      <a:pt x="0" y="69"/>
                    </a:lnTo>
                    <a:lnTo>
                      <a:pt x="6" y="88"/>
                    </a:lnTo>
                    <a:lnTo>
                      <a:pt x="25" y="94"/>
                    </a:lnTo>
                    <a:lnTo>
                      <a:pt x="44" y="88"/>
                    </a:lnTo>
                    <a:lnTo>
                      <a:pt x="63" y="76"/>
                    </a:lnTo>
                    <a:lnTo>
                      <a:pt x="63" y="88"/>
                    </a:lnTo>
                    <a:lnTo>
                      <a:pt x="69" y="94"/>
                    </a:lnTo>
                    <a:lnTo>
                      <a:pt x="76" y="94"/>
                    </a:lnTo>
                    <a:lnTo>
                      <a:pt x="88" y="94"/>
                    </a:lnTo>
                    <a:lnTo>
                      <a:pt x="95" y="82"/>
                    </a:lnTo>
                    <a:lnTo>
                      <a:pt x="95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46" name="Freeform 94"/>
              <p:cNvSpPr>
                <a:spLocks/>
              </p:cNvSpPr>
              <p:nvPr/>
            </p:nvSpPr>
            <p:spPr bwMode="auto">
              <a:xfrm>
                <a:off x="2384" y="767"/>
                <a:ext cx="76" cy="88"/>
              </a:xfrm>
              <a:custGeom>
                <a:avLst/>
                <a:gdLst>
                  <a:gd name="T0" fmla="*/ 13 w 76"/>
                  <a:gd name="T1" fmla="*/ 76 h 88"/>
                  <a:gd name="T2" fmla="*/ 13 w 76"/>
                  <a:gd name="T3" fmla="*/ 82 h 88"/>
                  <a:gd name="T4" fmla="*/ 0 w 76"/>
                  <a:gd name="T5" fmla="*/ 88 h 88"/>
                  <a:gd name="T6" fmla="*/ 0 w 76"/>
                  <a:gd name="T7" fmla="*/ 88 h 88"/>
                  <a:gd name="T8" fmla="*/ 51 w 76"/>
                  <a:gd name="T9" fmla="*/ 88 h 88"/>
                  <a:gd name="T10" fmla="*/ 51 w 76"/>
                  <a:gd name="T11" fmla="*/ 88 h 88"/>
                  <a:gd name="T12" fmla="*/ 38 w 76"/>
                  <a:gd name="T13" fmla="*/ 88 h 88"/>
                  <a:gd name="T14" fmla="*/ 32 w 76"/>
                  <a:gd name="T15" fmla="*/ 82 h 88"/>
                  <a:gd name="T16" fmla="*/ 32 w 76"/>
                  <a:gd name="T17" fmla="*/ 69 h 88"/>
                  <a:gd name="T18" fmla="*/ 32 w 76"/>
                  <a:gd name="T19" fmla="*/ 31 h 88"/>
                  <a:gd name="T20" fmla="*/ 38 w 76"/>
                  <a:gd name="T21" fmla="*/ 19 h 88"/>
                  <a:gd name="T22" fmla="*/ 51 w 76"/>
                  <a:gd name="T23" fmla="*/ 12 h 88"/>
                  <a:gd name="T24" fmla="*/ 57 w 76"/>
                  <a:gd name="T25" fmla="*/ 19 h 88"/>
                  <a:gd name="T26" fmla="*/ 63 w 76"/>
                  <a:gd name="T27" fmla="*/ 19 h 88"/>
                  <a:gd name="T28" fmla="*/ 70 w 76"/>
                  <a:gd name="T29" fmla="*/ 19 h 88"/>
                  <a:gd name="T30" fmla="*/ 76 w 76"/>
                  <a:gd name="T31" fmla="*/ 12 h 88"/>
                  <a:gd name="T32" fmla="*/ 70 w 76"/>
                  <a:gd name="T33" fmla="*/ 6 h 88"/>
                  <a:gd name="T34" fmla="*/ 63 w 76"/>
                  <a:gd name="T35" fmla="*/ 0 h 88"/>
                  <a:gd name="T36" fmla="*/ 51 w 76"/>
                  <a:gd name="T37" fmla="*/ 6 h 88"/>
                  <a:gd name="T38" fmla="*/ 32 w 76"/>
                  <a:gd name="T39" fmla="*/ 19 h 88"/>
                  <a:gd name="T40" fmla="*/ 32 w 76"/>
                  <a:gd name="T41" fmla="*/ 19 h 88"/>
                  <a:gd name="T42" fmla="*/ 32 w 76"/>
                  <a:gd name="T43" fmla="*/ 0 h 88"/>
                  <a:gd name="T44" fmla="*/ 32 w 76"/>
                  <a:gd name="T45" fmla="*/ 0 h 88"/>
                  <a:gd name="T46" fmla="*/ 13 w 76"/>
                  <a:gd name="T47" fmla="*/ 6 h 88"/>
                  <a:gd name="T48" fmla="*/ 0 w 76"/>
                  <a:gd name="T49" fmla="*/ 12 h 88"/>
                  <a:gd name="T50" fmla="*/ 0 w 76"/>
                  <a:gd name="T51" fmla="*/ 12 h 88"/>
                  <a:gd name="T52" fmla="*/ 0 w 76"/>
                  <a:gd name="T53" fmla="*/ 12 h 88"/>
                  <a:gd name="T54" fmla="*/ 6 w 76"/>
                  <a:gd name="T55" fmla="*/ 12 h 88"/>
                  <a:gd name="T56" fmla="*/ 13 w 76"/>
                  <a:gd name="T57" fmla="*/ 12 h 88"/>
                  <a:gd name="T58" fmla="*/ 13 w 76"/>
                  <a:gd name="T59" fmla="*/ 25 h 88"/>
                  <a:gd name="T60" fmla="*/ 13 w 76"/>
                  <a:gd name="T61" fmla="*/ 7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88">
                    <a:moveTo>
                      <a:pt x="13" y="76"/>
                    </a:moveTo>
                    <a:lnTo>
                      <a:pt x="13" y="82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51" y="88"/>
                    </a:lnTo>
                    <a:lnTo>
                      <a:pt x="51" y="88"/>
                    </a:lnTo>
                    <a:lnTo>
                      <a:pt x="38" y="88"/>
                    </a:lnTo>
                    <a:lnTo>
                      <a:pt x="32" y="82"/>
                    </a:lnTo>
                    <a:lnTo>
                      <a:pt x="32" y="69"/>
                    </a:lnTo>
                    <a:lnTo>
                      <a:pt x="32" y="31"/>
                    </a:lnTo>
                    <a:lnTo>
                      <a:pt x="38" y="19"/>
                    </a:lnTo>
                    <a:lnTo>
                      <a:pt x="51" y="12"/>
                    </a:lnTo>
                    <a:lnTo>
                      <a:pt x="57" y="19"/>
                    </a:lnTo>
                    <a:lnTo>
                      <a:pt x="63" y="19"/>
                    </a:lnTo>
                    <a:lnTo>
                      <a:pt x="70" y="19"/>
                    </a:lnTo>
                    <a:lnTo>
                      <a:pt x="76" y="12"/>
                    </a:lnTo>
                    <a:lnTo>
                      <a:pt x="70" y="6"/>
                    </a:lnTo>
                    <a:lnTo>
                      <a:pt x="63" y="0"/>
                    </a:lnTo>
                    <a:lnTo>
                      <a:pt x="51" y="6"/>
                    </a:lnTo>
                    <a:lnTo>
                      <a:pt x="32" y="19"/>
                    </a:lnTo>
                    <a:lnTo>
                      <a:pt x="32" y="19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13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3" y="12"/>
                    </a:lnTo>
                    <a:lnTo>
                      <a:pt x="13" y="25"/>
                    </a:lnTo>
                    <a:lnTo>
                      <a:pt x="13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47" name="Freeform 95"/>
              <p:cNvSpPr>
                <a:spLocks/>
              </p:cNvSpPr>
              <p:nvPr/>
            </p:nvSpPr>
            <p:spPr bwMode="auto">
              <a:xfrm>
                <a:off x="1852" y="1001"/>
                <a:ext cx="89" cy="88"/>
              </a:xfrm>
              <a:custGeom>
                <a:avLst/>
                <a:gdLst>
                  <a:gd name="T0" fmla="*/ 82 w 89"/>
                  <a:gd name="T1" fmla="*/ 57 h 88"/>
                  <a:gd name="T2" fmla="*/ 70 w 89"/>
                  <a:gd name="T3" fmla="*/ 69 h 88"/>
                  <a:gd name="T4" fmla="*/ 51 w 89"/>
                  <a:gd name="T5" fmla="*/ 76 h 88"/>
                  <a:gd name="T6" fmla="*/ 25 w 89"/>
                  <a:gd name="T7" fmla="*/ 69 h 88"/>
                  <a:gd name="T8" fmla="*/ 19 w 89"/>
                  <a:gd name="T9" fmla="*/ 57 h 88"/>
                  <a:gd name="T10" fmla="*/ 13 w 89"/>
                  <a:gd name="T11" fmla="*/ 38 h 88"/>
                  <a:gd name="T12" fmla="*/ 19 w 89"/>
                  <a:gd name="T13" fmla="*/ 25 h 88"/>
                  <a:gd name="T14" fmla="*/ 25 w 89"/>
                  <a:gd name="T15" fmla="*/ 12 h 88"/>
                  <a:gd name="T16" fmla="*/ 38 w 89"/>
                  <a:gd name="T17" fmla="*/ 6 h 88"/>
                  <a:gd name="T18" fmla="*/ 44 w 89"/>
                  <a:gd name="T19" fmla="*/ 6 h 88"/>
                  <a:gd name="T20" fmla="*/ 57 w 89"/>
                  <a:gd name="T21" fmla="*/ 6 h 88"/>
                  <a:gd name="T22" fmla="*/ 63 w 89"/>
                  <a:gd name="T23" fmla="*/ 12 h 88"/>
                  <a:gd name="T24" fmla="*/ 63 w 89"/>
                  <a:gd name="T25" fmla="*/ 19 h 88"/>
                  <a:gd name="T26" fmla="*/ 70 w 89"/>
                  <a:gd name="T27" fmla="*/ 25 h 88"/>
                  <a:gd name="T28" fmla="*/ 76 w 89"/>
                  <a:gd name="T29" fmla="*/ 25 h 88"/>
                  <a:gd name="T30" fmla="*/ 82 w 89"/>
                  <a:gd name="T31" fmla="*/ 25 h 88"/>
                  <a:gd name="T32" fmla="*/ 82 w 89"/>
                  <a:gd name="T33" fmla="*/ 19 h 88"/>
                  <a:gd name="T34" fmla="*/ 82 w 89"/>
                  <a:gd name="T35" fmla="*/ 12 h 88"/>
                  <a:gd name="T36" fmla="*/ 76 w 89"/>
                  <a:gd name="T37" fmla="*/ 6 h 88"/>
                  <a:gd name="T38" fmla="*/ 63 w 89"/>
                  <a:gd name="T39" fmla="*/ 0 h 88"/>
                  <a:gd name="T40" fmla="*/ 51 w 89"/>
                  <a:gd name="T41" fmla="*/ 0 h 88"/>
                  <a:gd name="T42" fmla="*/ 19 w 89"/>
                  <a:gd name="T43" fmla="*/ 12 h 88"/>
                  <a:gd name="T44" fmla="*/ 6 w 89"/>
                  <a:gd name="T45" fmla="*/ 25 h 88"/>
                  <a:gd name="T46" fmla="*/ 0 w 89"/>
                  <a:gd name="T47" fmla="*/ 44 h 88"/>
                  <a:gd name="T48" fmla="*/ 6 w 89"/>
                  <a:gd name="T49" fmla="*/ 63 h 88"/>
                  <a:gd name="T50" fmla="*/ 13 w 89"/>
                  <a:gd name="T51" fmla="*/ 76 h 88"/>
                  <a:gd name="T52" fmla="*/ 44 w 89"/>
                  <a:gd name="T53" fmla="*/ 88 h 88"/>
                  <a:gd name="T54" fmla="*/ 70 w 89"/>
                  <a:gd name="T55" fmla="*/ 82 h 88"/>
                  <a:gd name="T56" fmla="*/ 82 w 89"/>
                  <a:gd name="T57" fmla="*/ 76 h 88"/>
                  <a:gd name="T58" fmla="*/ 89 w 89"/>
                  <a:gd name="T59" fmla="*/ 57 h 88"/>
                  <a:gd name="T60" fmla="*/ 82 w 89"/>
                  <a:gd name="T61" fmla="*/ 5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9" h="88">
                    <a:moveTo>
                      <a:pt x="82" y="57"/>
                    </a:moveTo>
                    <a:lnTo>
                      <a:pt x="70" y="69"/>
                    </a:lnTo>
                    <a:lnTo>
                      <a:pt x="51" y="76"/>
                    </a:lnTo>
                    <a:lnTo>
                      <a:pt x="25" y="69"/>
                    </a:lnTo>
                    <a:lnTo>
                      <a:pt x="19" y="57"/>
                    </a:lnTo>
                    <a:lnTo>
                      <a:pt x="13" y="38"/>
                    </a:lnTo>
                    <a:lnTo>
                      <a:pt x="19" y="25"/>
                    </a:lnTo>
                    <a:lnTo>
                      <a:pt x="25" y="12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57" y="6"/>
                    </a:lnTo>
                    <a:lnTo>
                      <a:pt x="63" y="12"/>
                    </a:lnTo>
                    <a:lnTo>
                      <a:pt x="63" y="19"/>
                    </a:lnTo>
                    <a:lnTo>
                      <a:pt x="70" y="25"/>
                    </a:lnTo>
                    <a:lnTo>
                      <a:pt x="76" y="25"/>
                    </a:lnTo>
                    <a:lnTo>
                      <a:pt x="82" y="25"/>
                    </a:lnTo>
                    <a:lnTo>
                      <a:pt x="82" y="19"/>
                    </a:lnTo>
                    <a:lnTo>
                      <a:pt x="82" y="12"/>
                    </a:lnTo>
                    <a:lnTo>
                      <a:pt x="76" y="6"/>
                    </a:lnTo>
                    <a:lnTo>
                      <a:pt x="63" y="0"/>
                    </a:lnTo>
                    <a:lnTo>
                      <a:pt x="51" y="0"/>
                    </a:lnTo>
                    <a:lnTo>
                      <a:pt x="19" y="12"/>
                    </a:lnTo>
                    <a:lnTo>
                      <a:pt x="6" y="25"/>
                    </a:lnTo>
                    <a:lnTo>
                      <a:pt x="0" y="44"/>
                    </a:lnTo>
                    <a:lnTo>
                      <a:pt x="6" y="63"/>
                    </a:lnTo>
                    <a:lnTo>
                      <a:pt x="13" y="76"/>
                    </a:lnTo>
                    <a:lnTo>
                      <a:pt x="44" y="88"/>
                    </a:lnTo>
                    <a:lnTo>
                      <a:pt x="70" y="82"/>
                    </a:lnTo>
                    <a:lnTo>
                      <a:pt x="82" y="76"/>
                    </a:lnTo>
                    <a:lnTo>
                      <a:pt x="89" y="57"/>
                    </a:lnTo>
                    <a:lnTo>
                      <a:pt x="82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48" name="Freeform 96"/>
              <p:cNvSpPr>
                <a:spLocks noEditPoints="1"/>
              </p:cNvSpPr>
              <p:nvPr/>
            </p:nvSpPr>
            <p:spPr bwMode="auto">
              <a:xfrm>
                <a:off x="1953" y="956"/>
                <a:ext cx="57" cy="133"/>
              </a:xfrm>
              <a:custGeom>
                <a:avLst/>
                <a:gdLst>
                  <a:gd name="T0" fmla="*/ 0 w 57"/>
                  <a:gd name="T1" fmla="*/ 133 h 133"/>
                  <a:gd name="T2" fmla="*/ 57 w 57"/>
                  <a:gd name="T3" fmla="*/ 133 h 133"/>
                  <a:gd name="T4" fmla="*/ 57 w 57"/>
                  <a:gd name="T5" fmla="*/ 127 h 133"/>
                  <a:gd name="T6" fmla="*/ 45 w 57"/>
                  <a:gd name="T7" fmla="*/ 127 h 133"/>
                  <a:gd name="T8" fmla="*/ 38 w 57"/>
                  <a:gd name="T9" fmla="*/ 127 h 133"/>
                  <a:gd name="T10" fmla="*/ 38 w 57"/>
                  <a:gd name="T11" fmla="*/ 114 h 133"/>
                  <a:gd name="T12" fmla="*/ 38 w 57"/>
                  <a:gd name="T13" fmla="*/ 45 h 133"/>
                  <a:gd name="T14" fmla="*/ 38 w 57"/>
                  <a:gd name="T15" fmla="*/ 45 h 133"/>
                  <a:gd name="T16" fmla="*/ 19 w 57"/>
                  <a:gd name="T17" fmla="*/ 51 h 133"/>
                  <a:gd name="T18" fmla="*/ 0 w 57"/>
                  <a:gd name="T19" fmla="*/ 51 h 133"/>
                  <a:gd name="T20" fmla="*/ 0 w 57"/>
                  <a:gd name="T21" fmla="*/ 57 h 133"/>
                  <a:gd name="T22" fmla="*/ 7 w 57"/>
                  <a:gd name="T23" fmla="*/ 57 h 133"/>
                  <a:gd name="T24" fmla="*/ 7 w 57"/>
                  <a:gd name="T25" fmla="*/ 57 h 133"/>
                  <a:gd name="T26" fmla="*/ 13 w 57"/>
                  <a:gd name="T27" fmla="*/ 57 h 133"/>
                  <a:gd name="T28" fmla="*/ 19 w 57"/>
                  <a:gd name="T29" fmla="*/ 70 h 133"/>
                  <a:gd name="T30" fmla="*/ 19 w 57"/>
                  <a:gd name="T31" fmla="*/ 114 h 133"/>
                  <a:gd name="T32" fmla="*/ 13 w 57"/>
                  <a:gd name="T33" fmla="*/ 127 h 133"/>
                  <a:gd name="T34" fmla="*/ 0 w 57"/>
                  <a:gd name="T35" fmla="*/ 127 h 133"/>
                  <a:gd name="T36" fmla="*/ 0 w 57"/>
                  <a:gd name="T37" fmla="*/ 133 h 133"/>
                  <a:gd name="T38" fmla="*/ 13 w 57"/>
                  <a:gd name="T39" fmla="*/ 13 h 133"/>
                  <a:gd name="T40" fmla="*/ 19 w 57"/>
                  <a:gd name="T41" fmla="*/ 19 h 133"/>
                  <a:gd name="T42" fmla="*/ 26 w 57"/>
                  <a:gd name="T43" fmla="*/ 19 h 133"/>
                  <a:gd name="T44" fmla="*/ 32 w 57"/>
                  <a:gd name="T45" fmla="*/ 19 h 133"/>
                  <a:gd name="T46" fmla="*/ 38 w 57"/>
                  <a:gd name="T47" fmla="*/ 13 h 133"/>
                  <a:gd name="T48" fmla="*/ 32 w 57"/>
                  <a:gd name="T49" fmla="*/ 7 h 133"/>
                  <a:gd name="T50" fmla="*/ 26 w 57"/>
                  <a:gd name="T51" fmla="*/ 0 h 133"/>
                  <a:gd name="T52" fmla="*/ 19 w 57"/>
                  <a:gd name="T53" fmla="*/ 7 h 133"/>
                  <a:gd name="T54" fmla="*/ 13 w 57"/>
                  <a:gd name="T55" fmla="*/ 13 h 133"/>
                  <a:gd name="T56" fmla="*/ 13 w 57"/>
                  <a:gd name="T57" fmla="*/ 1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" h="133">
                    <a:moveTo>
                      <a:pt x="0" y="133"/>
                    </a:moveTo>
                    <a:lnTo>
                      <a:pt x="57" y="133"/>
                    </a:lnTo>
                    <a:lnTo>
                      <a:pt x="57" y="127"/>
                    </a:lnTo>
                    <a:lnTo>
                      <a:pt x="45" y="127"/>
                    </a:lnTo>
                    <a:lnTo>
                      <a:pt x="38" y="127"/>
                    </a:lnTo>
                    <a:lnTo>
                      <a:pt x="38" y="114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19" y="51"/>
                    </a:lnTo>
                    <a:lnTo>
                      <a:pt x="0" y="51"/>
                    </a:lnTo>
                    <a:lnTo>
                      <a:pt x="0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13" y="57"/>
                    </a:lnTo>
                    <a:lnTo>
                      <a:pt x="19" y="70"/>
                    </a:lnTo>
                    <a:lnTo>
                      <a:pt x="19" y="114"/>
                    </a:lnTo>
                    <a:lnTo>
                      <a:pt x="13" y="127"/>
                    </a:lnTo>
                    <a:lnTo>
                      <a:pt x="0" y="127"/>
                    </a:lnTo>
                    <a:lnTo>
                      <a:pt x="0" y="133"/>
                    </a:lnTo>
                    <a:close/>
                    <a:moveTo>
                      <a:pt x="13" y="13"/>
                    </a:moveTo>
                    <a:lnTo>
                      <a:pt x="19" y="19"/>
                    </a:lnTo>
                    <a:lnTo>
                      <a:pt x="26" y="19"/>
                    </a:lnTo>
                    <a:lnTo>
                      <a:pt x="32" y="19"/>
                    </a:lnTo>
                    <a:lnTo>
                      <a:pt x="38" y="13"/>
                    </a:lnTo>
                    <a:lnTo>
                      <a:pt x="32" y="7"/>
                    </a:lnTo>
                    <a:lnTo>
                      <a:pt x="26" y="0"/>
                    </a:lnTo>
                    <a:lnTo>
                      <a:pt x="19" y="7"/>
                    </a:lnTo>
                    <a:lnTo>
                      <a:pt x="13" y="13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49" name="Freeform 97"/>
              <p:cNvSpPr>
                <a:spLocks/>
              </p:cNvSpPr>
              <p:nvPr/>
            </p:nvSpPr>
            <p:spPr bwMode="auto">
              <a:xfrm>
                <a:off x="2017" y="1001"/>
                <a:ext cx="76" cy="88"/>
              </a:xfrm>
              <a:custGeom>
                <a:avLst/>
                <a:gdLst>
                  <a:gd name="T0" fmla="*/ 12 w 76"/>
                  <a:gd name="T1" fmla="*/ 69 h 88"/>
                  <a:gd name="T2" fmla="*/ 12 w 76"/>
                  <a:gd name="T3" fmla="*/ 82 h 88"/>
                  <a:gd name="T4" fmla="*/ 0 w 76"/>
                  <a:gd name="T5" fmla="*/ 82 h 88"/>
                  <a:gd name="T6" fmla="*/ 0 w 76"/>
                  <a:gd name="T7" fmla="*/ 88 h 88"/>
                  <a:gd name="T8" fmla="*/ 57 w 76"/>
                  <a:gd name="T9" fmla="*/ 88 h 88"/>
                  <a:gd name="T10" fmla="*/ 57 w 76"/>
                  <a:gd name="T11" fmla="*/ 82 h 88"/>
                  <a:gd name="T12" fmla="*/ 38 w 76"/>
                  <a:gd name="T13" fmla="*/ 82 h 88"/>
                  <a:gd name="T14" fmla="*/ 31 w 76"/>
                  <a:gd name="T15" fmla="*/ 69 h 88"/>
                  <a:gd name="T16" fmla="*/ 31 w 76"/>
                  <a:gd name="T17" fmla="*/ 25 h 88"/>
                  <a:gd name="T18" fmla="*/ 38 w 76"/>
                  <a:gd name="T19" fmla="*/ 19 h 88"/>
                  <a:gd name="T20" fmla="*/ 50 w 76"/>
                  <a:gd name="T21" fmla="*/ 12 h 88"/>
                  <a:gd name="T22" fmla="*/ 57 w 76"/>
                  <a:gd name="T23" fmla="*/ 19 h 88"/>
                  <a:gd name="T24" fmla="*/ 69 w 76"/>
                  <a:gd name="T25" fmla="*/ 19 h 88"/>
                  <a:gd name="T26" fmla="*/ 76 w 76"/>
                  <a:gd name="T27" fmla="*/ 12 h 88"/>
                  <a:gd name="T28" fmla="*/ 76 w 76"/>
                  <a:gd name="T29" fmla="*/ 6 h 88"/>
                  <a:gd name="T30" fmla="*/ 69 w 76"/>
                  <a:gd name="T31" fmla="*/ 0 h 88"/>
                  <a:gd name="T32" fmla="*/ 63 w 76"/>
                  <a:gd name="T33" fmla="*/ 0 h 88"/>
                  <a:gd name="T34" fmla="*/ 50 w 76"/>
                  <a:gd name="T35" fmla="*/ 0 h 88"/>
                  <a:gd name="T36" fmla="*/ 44 w 76"/>
                  <a:gd name="T37" fmla="*/ 6 h 88"/>
                  <a:gd name="T38" fmla="*/ 38 w 76"/>
                  <a:gd name="T39" fmla="*/ 19 h 88"/>
                  <a:gd name="T40" fmla="*/ 31 w 76"/>
                  <a:gd name="T41" fmla="*/ 19 h 88"/>
                  <a:gd name="T42" fmla="*/ 31 w 76"/>
                  <a:gd name="T43" fmla="*/ 0 h 88"/>
                  <a:gd name="T44" fmla="*/ 31 w 76"/>
                  <a:gd name="T45" fmla="*/ 0 h 88"/>
                  <a:gd name="T46" fmla="*/ 19 w 76"/>
                  <a:gd name="T47" fmla="*/ 6 h 88"/>
                  <a:gd name="T48" fmla="*/ 0 w 76"/>
                  <a:gd name="T49" fmla="*/ 6 h 88"/>
                  <a:gd name="T50" fmla="*/ 0 w 76"/>
                  <a:gd name="T51" fmla="*/ 12 h 88"/>
                  <a:gd name="T52" fmla="*/ 6 w 76"/>
                  <a:gd name="T53" fmla="*/ 12 h 88"/>
                  <a:gd name="T54" fmla="*/ 6 w 76"/>
                  <a:gd name="T55" fmla="*/ 12 h 88"/>
                  <a:gd name="T56" fmla="*/ 12 w 76"/>
                  <a:gd name="T57" fmla="*/ 12 h 88"/>
                  <a:gd name="T58" fmla="*/ 12 w 76"/>
                  <a:gd name="T59" fmla="*/ 25 h 88"/>
                  <a:gd name="T60" fmla="*/ 12 w 76"/>
                  <a:gd name="T61" fmla="*/ 6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88">
                    <a:moveTo>
                      <a:pt x="12" y="69"/>
                    </a:moveTo>
                    <a:lnTo>
                      <a:pt x="12" y="82"/>
                    </a:lnTo>
                    <a:lnTo>
                      <a:pt x="0" y="82"/>
                    </a:lnTo>
                    <a:lnTo>
                      <a:pt x="0" y="88"/>
                    </a:lnTo>
                    <a:lnTo>
                      <a:pt x="57" y="88"/>
                    </a:lnTo>
                    <a:lnTo>
                      <a:pt x="57" y="82"/>
                    </a:lnTo>
                    <a:lnTo>
                      <a:pt x="38" y="82"/>
                    </a:lnTo>
                    <a:lnTo>
                      <a:pt x="31" y="69"/>
                    </a:lnTo>
                    <a:lnTo>
                      <a:pt x="31" y="25"/>
                    </a:lnTo>
                    <a:lnTo>
                      <a:pt x="38" y="19"/>
                    </a:lnTo>
                    <a:lnTo>
                      <a:pt x="50" y="12"/>
                    </a:lnTo>
                    <a:lnTo>
                      <a:pt x="57" y="19"/>
                    </a:lnTo>
                    <a:lnTo>
                      <a:pt x="69" y="19"/>
                    </a:lnTo>
                    <a:lnTo>
                      <a:pt x="76" y="12"/>
                    </a:lnTo>
                    <a:lnTo>
                      <a:pt x="76" y="6"/>
                    </a:lnTo>
                    <a:lnTo>
                      <a:pt x="69" y="0"/>
                    </a:lnTo>
                    <a:lnTo>
                      <a:pt x="63" y="0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8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19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12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50" name="Freeform 98"/>
              <p:cNvSpPr>
                <a:spLocks/>
              </p:cNvSpPr>
              <p:nvPr/>
            </p:nvSpPr>
            <p:spPr bwMode="auto">
              <a:xfrm>
                <a:off x="2099" y="1001"/>
                <a:ext cx="89" cy="88"/>
              </a:xfrm>
              <a:custGeom>
                <a:avLst/>
                <a:gdLst>
                  <a:gd name="T0" fmla="*/ 89 w 89"/>
                  <a:gd name="T1" fmla="*/ 57 h 88"/>
                  <a:gd name="T2" fmla="*/ 70 w 89"/>
                  <a:gd name="T3" fmla="*/ 69 h 88"/>
                  <a:gd name="T4" fmla="*/ 51 w 89"/>
                  <a:gd name="T5" fmla="*/ 76 h 88"/>
                  <a:gd name="T6" fmla="*/ 25 w 89"/>
                  <a:gd name="T7" fmla="*/ 69 h 88"/>
                  <a:gd name="T8" fmla="*/ 19 w 89"/>
                  <a:gd name="T9" fmla="*/ 38 h 88"/>
                  <a:gd name="T10" fmla="*/ 25 w 89"/>
                  <a:gd name="T11" fmla="*/ 25 h 88"/>
                  <a:gd name="T12" fmla="*/ 32 w 89"/>
                  <a:gd name="T13" fmla="*/ 12 h 88"/>
                  <a:gd name="T14" fmla="*/ 44 w 89"/>
                  <a:gd name="T15" fmla="*/ 6 h 88"/>
                  <a:gd name="T16" fmla="*/ 57 w 89"/>
                  <a:gd name="T17" fmla="*/ 6 h 88"/>
                  <a:gd name="T18" fmla="*/ 63 w 89"/>
                  <a:gd name="T19" fmla="*/ 12 h 88"/>
                  <a:gd name="T20" fmla="*/ 63 w 89"/>
                  <a:gd name="T21" fmla="*/ 19 h 88"/>
                  <a:gd name="T22" fmla="*/ 70 w 89"/>
                  <a:gd name="T23" fmla="*/ 25 h 88"/>
                  <a:gd name="T24" fmla="*/ 76 w 89"/>
                  <a:gd name="T25" fmla="*/ 25 h 88"/>
                  <a:gd name="T26" fmla="*/ 82 w 89"/>
                  <a:gd name="T27" fmla="*/ 25 h 88"/>
                  <a:gd name="T28" fmla="*/ 89 w 89"/>
                  <a:gd name="T29" fmla="*/ 19 h 88"/>
                  <a:gd name="T30" fmla="*/ 82 w 89"/>
                  <a:gd name="T31" fmla="*/ 12 h 88"/>
                  <a:gd name="T32" fmla="*/ 76 w 89"/>
                  <a:gd name="T33" fmla="*/ 6 h 88"/>
                  <a:gd name="T34" fmla="*/ 63 w 89"/>
                  <a:gd name="T35" fmla="*/ 0 h 88"/>
                  <a:gd name="T36" fmla="*/ 51 w 89"/>
                  <a:gd name="T37" fmla="*/ 0 h 88"/>
                  <a:gd name="T38" fmla="*/ 19 w 89"/>
                  <a:gd name="T39" fmla="*/ 12 h 88"/>
                  <a:gd name="T40" fmla="*/ 6 w 89"/>
                  <a:gd name="T41" fmla="*/ 25 h 88"/>
                  <a:gd name="T42" fmla="*/ 0 w 89"/>
                  <a:gd name="T43" fmla="*/ 44 h 88"/>
                  <a:gd name="T44" fmla="*/ 6 w 89"/>
                  <a:gd name="T45" fmla="*/ 63 h 88"/>
                  <a:gd name="T46" fmla="*/ 13 w 89"/>
                  <a:gd name="T47" fmla="*/ 76 h 88"/>
                  <a:gd name="T48" fmla="*/ 44 w 89"/>
                  <a:gd name="T49" fmla="*/ 88 h 88"/>
                  <a:gd name="T50" fmla="*/ 70 w 89"/>
                  <a:gd name="T51" fmla="*/ 82 h 88"/>
                  <a:gd name="T52" fmla="*/ 82 w 89"/>
                  <a:gd name="T53" fmla="*/ 76 h 88"/>
                  <a:gd name="T54" fmla="*/ 89 w 89"/>
                  <a:gd name="T55" fmla="*/ 57 h 88"/>
                  <a:gd name="T56" fmla="*/ 89 w 89"/>
                  <a:gd name="T57" fmla="*/ 5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9" h="88">
                    <a:moveTo>
                      <a:pt x="89" y="57"/>
                    </a:moveTo>
                    <a:lnTo>
                      <a:pt x="70" y="69"/>
                    </a:lnTo>
                    <a:lnTo>
                      <a:pt x="51" y="76"/>
                    </a:lnTo>
                    <a:lnTo>
                      <a:pt x="25" y="69"/>
                    </a:lnTo>
                    <a:lnTo>
                      <a:pt x="19" y="38"/>
                    </a:lnTo>
                    <a:lnTo>
                      <a:pt x="25" y="25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7" y="6"/>
                    </a:lnTo>
                    <a:lnTo>
                      <a:pt x="63" y="12"/>
                    </a:lnTo>
                    <a:lnTo>
                      <a:pt x="63" y="19"/>
                    </a:lnTo>
                    <a:lnTo>
                      <a:pt x="70" y="25"/>
                    </a:lnTo>
                    <a:lnTo>
                      <a:pt x="76" y="25"/>
                    </a:lnTo>
                    <a:lnTo>
                      <a:pt x="82" y="25"/>
                    </a:lnTo>
                    <a:lnTo>
                      <a:pt x="89" y="19"/>
                    </a:lnTo>
                    <a:lnTo>
                      <a:pt x="82" y="12"/>
                    </a:lnTo>
                    <a:lnTo>
                      <a:pt x="76" y="6"/>
                    </a:lnTo>
                    <a:lnTo>
                      <a:pt x="63" y="0"/>
                    </a:lnTo>
                    <a:lnTo>
                      <a:pt x="51" y="0"/>
                    </a:lnTo>
                    <a:lnTo>
                      <a:pt x="19" y="12"/>
                    </a:lnTo>
                    <a:lnTo>
                      <a:pt x="6" y="25"/>
                    </a:lnTo>
                    <a:lnTo>
                      <a:pt x="0" y="44"/>
                    </a:lnTo>
                    <a:lnTo>
                      <a:pt x="6" y="63"/>
                    </a:lnTo>
                    <a:lnTo>
                      <a:pt x="13" y="76"/>
                    </a:lnTo>
                    <a:lnTo>
                      <a:pt x="44" y="88"/>
                    </a:lnTo>
                    <a:lnTo>
                      <a:pt x="70" y="82"/>
                    </a:lnTo>
                    <a:lnTo>
                      <a:pt x="82" y="76"/>
                    </a:lnTo>
                    <a:lnTo>
                      <a:pt x="89" y="57"/>
                    </a:lnTo>
                    <a:lnTo>
                      <a:pt x="89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51" name="Freeform 99"/>
              <p:cNvSpPr>
                <a:spLocks/>
              </p:cNvSpPr>
              <p:nvPr/>
            </p:nvSpPr>
            <p:spPr bwMode="auto">
              <a:xfrm>
                <a:off x="2200" y="1001"/>
                <a:ext cx="108" cy="88"/>
              </a:xfrm>
              <a:custGeom>
                <a:avLst/>
                <a:gdLst>
                  <a:gd name="T0" fmla="*/ 108 w 108"/>
                  <a:gd name="T1" fmla="*/ 76 h 88"/>
                  <a:gd name="T2" fmla="*/ 95 w 108"/>
                  <a:gd name="T3" fmla="*/ 76 h 88"/>
                  <a:gd name="T4" fmla="*/ 95 w 108"/>
                  <a:gd name="T5" fmla="*/ 69 h 88"/>
                  <a:gd name="T6" fmla="*/ 95 w 108"/>
                  <a:gd name="T7" fmla="*/ 0 h 88"/>
                  <a:gd name="T8" fmla="*/ 57 w 108"/>
                  <a:gd name="T9" fmla="*/ 0 h 88"/>
                  <a:gd name="T10" fmla="*/ 57 w 108"/>
                  <a:gd name="T11" fmla="*/ 6 h 88"/>
                  <a:gd name="T12" fmla="*/ 70 w 108"/>
                  <a:gd name="T13" fmla="*/ 6 h 88"/>
                  <a:gd name="T14" fmla="*/ 76 w 108"/>
                  <a:gd name="T15" fmla="*/ 6 h 88"/>
                  <a:gd name="T16" fmla="*/ 76 w 108"/>
                  <a:gd name="T17" fmla="*/ 19 h 88"/>
                  <a:gd name="T18" fmla="*/ 76 w 108"/>
                  <a:gd name="T19" fmla="*/ 63 h 88"/>
                  <a:gd name="T20" fmla="*/ 76 w 108"/>
                  <a:gd name="T21" fmla="*/ 69 h 88"/>
                  <a:gd name="T22" fmla="*/ 70 w 108"/>
                  <a:gd name="T23" fmla="*/ 69 h 88"/>
                  <a:gd name="T24" fmla="*/ 64 w 108"/>
                  <a:gd name="T25" fmla="*/ 76 h 88"/>
                  <a:gd name="T26" fmla="*/ 51 w 108"/>
                  <a:gd name="T27" fmla="*/ 76 h 88"/>
                  <a:gd name="T28" fmla="*/ 38 w 108"/>
                  <a:gd name="T29" fmla="*/ 76 h 88"/>
                  <a:gd name="T30" fmla="*/ 32 w 108"/>
                  <a:gd name="T31" fmla="*/ 69 h 88"/>
                  <a:gd name="T32" fmla="*/ 32 w 108"/>
                  <a:gd name="T33" fmla="*/ 63 h 88"/>
                  <a:gd name="T34" fmla="*/ 32 w 108"/>
                  <a:gd name="T35" fmla="*/ 0 h 88"/>
                  <a:gd name="T36" fmla="*/ 0 w 108"/>
                  <a:gd name="T37" fmla="*/ 0 h 88"/>
                  <a:gd name="T38" fmla="*/ 0 w 108"/>
                  <a:gd name="T39" fmla="*/ 6 h 88"/>
                  <a:gd name="T40" fmla="*/ 7 w 108"/>
                  <a:gd name="T41" fmla="*/ 6 h 88"/>
                  <a:gd name="T42" fmla="*/ 13 w 108"/>
                  <a:gd name="T43" fmla="*/ 19 h 88"/>
                  <a:gd name="T44" fmla="*/ 13 w 108"/>
                  <a:gd name="T45" fmla="*/ 63 h 88"/>
                  <a:gd name="T46" fmla="*/ 19 w 108"/>
                  <a:gd name="T47" fmla="*/ 76 h 88"/>
                  <a:gd name="T48" fmla="*/ 26 w 108"/>
                  <a:gd name="T49" fmla="*/ 82 h 88"/>
                  <a:gd name="T50" fmla="*/ 38 w 108"/>
                  <a:gd name="T51" fmla="*/ 88 h 88"/>
                  <a:gd name="T52" fmla="*/ 51 w 108"/>
                  <a:gd name="T53" fmla="*/ 88 h 88"/>
                  <a:gd name="T54" fmla="*/ 64 w 108"/>
                  <a:gd name="T55" fmla="*/ 82 h 88"/>
                  <a:gd name="T56" fmla="*/ 76 w 108"/>
                  <a:gd name="T57" fmla="*/ 76 h 88"/>
                  <a:gd name="T58" fmla="*/ 76 w 108"/>
                  <a:gd name="T59" fmla="*/ 88 h 88"/>
                  <a:gd name="T60" fmla="*/ 76 w 108"/>
                  <a:gd name="T61" fmla="*/ 88 h 88"/>
                  <a:gd name="T62" fmla="*/ 95 w 108"/>
                  <a:gd name="T63" fmla="*/ 88 h 88"/>
                  <a:gd name="T64" fmla="*/ 108 w 108"/>
                  <a:gd name="T65" fmla="*/ 82 h 88"/>
                  <a:gd name="T66" fmla="*/ 108 w 108"/>
                  <a:gd name="T67" fmla="*/ 7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8" h="88">
                    <a:moveTo>
                      <a:pt x="108" y="76"/>
                    </a:moveTo>
                    <a:lnTo>
                      <a:pt x="95" y="76"/>
                    </a:lnTo>
                    <a:lnTo>
                      <a:pt x="95" y="69"/>
                    </a:lnTo>
                    <a:lnTo>
                      <a:pt x="95" y="0"/>
                    </a:lnTo>
                    <a:lnTo>
                      <a:pt x="57" y="0"/>
                    </a:lnTo>
                    <a:lnTo>
                      <a:pt x="57" y="6"/>
                    </a:lnTo>
                    <a:lnTo>
                      <a:pt x="70" y="6"/>
                    </a:lnTo>
                    <a:lnTo>
                      <a:pt x="76" y="6"/>
                    </a:lnTo>
                    <a:lnTo>
                      <a:pt x="76" y="19"/>
                    </a:lnTo>
                    <a:lnTo>
                      <a:pt x="76" y="63"/>
                    </a:lnTo>
                    <a:lnTo>
                      <a:pt x="76" y="69"/>
                    </a:lnTo>
                    <a:lnTo>
                      <a:pt x="70" y="69"/>
                    </a:lnTo>
                    <a:lnTo>
                      <a:pt x="64" y="76"/>
                    </a:lnTo>
                    <a:lnTo>
                      <a:pt x="51" y="76"/>
                    </a:lnTo>
                    <a:lnTo>
                      <a:pt x="38" y="76"/>
                    </a:lnTo>
                    <a:lnTo>
                      <a:pt x="32" y="69"/>
                    </a:lnTo>
                    <a:lnTo>
                      <a:pt x="32" y="63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13" y="19"/>
                    </a:lnTo>
                    <a:lnTo>
                      <a:pt x="13" y="63"/>
                    </a:lnTo>
                    <a:lnTo>
                      <a:pt x="19" y="76"/>
                    </a:lnTo>
                    <a:lnTo>
                      <a:pt x="26" y="82"/>
                    </a:lnTo>
                    <a:lnTo>
                      <a:pt x="38" y="88"/>
                    </a:lnTo>
                    <a:lnTo>
                      <a:pt x="51" y="88"/>
                    </a:lnTo>
                    <a:lnTo>
                      <a:pt x="64" y="82"/>
                    </a:lnTo>
                    <a:lnTo>
                      <a:pt x="76" y="76"/>
                    </a:lnTo>
                    <a:lnTo>
                      <a:pt x="76" y="88"/>
                    </a:lnTo>
                    <a:lnTo>
                      <a:pt x="76" y="88"/>
                    </a:lnTo>
                    <a:lnTo>
                      <a:pt x="95" y="88"/>
                    </a:lnTo>
                    <a:lnTo>
                      <a:pt x="108" y="82"/>
                    </a:lnTo>
                    <a:lnTo>
                      <a:pt x="108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52" name="Freeform 100"/>
              <p:cNvSpPr>
                <a:spLocks noEditPoints="1"/>
              </p:cNvSpPr>
              <p:nvPr/>
            </p:nvSpPr>
            <p:spPr bwMode="auto">
              <a:xfrm>
                <a:off x="2321" y="956"/>
                <a:ext cx="50" cy="133"/>
              </a:xfrm>
              <a:custGeom>
                <a:avLst/>
                <a:gdLst>
                  <a:gd name="T0" fmla="*/ 0 w 50"/>
                  <a:gd name="T1" fmla="*/ 133 h 133"/>
                  <a:gd name="T2" fmla="*/ 50 w 50"/>
                  <a:gd name="T3" fmla="*/ 133 h 133"/>
                  <a:gd name="T4" fmla="*/ 50 w 50"/>
                  <a:gd name="T5" fmla="*/ 127 h 133"/>
                  <a:gd name="T6" fmla="*/ 38 w 50"/>
                  <a:gd name="T7" fmla="*/ 127 h 133"/>
                  <a:gd name="T8" fmla="*/ 38 w 50"/>
                  <a:gd name="T9" fmla="*/ 114 h 133"/>
                  <a:gd name="T10" fmla="*/ 38 w 50"/>
                  <a:gd name="T11" fmla="*/ 45 h 133"/>
                  <a:gd name="T12" fmla="*/ 31 w 50"/>
                  <a:gd name="T13" fmla="*/ 45 h 133"/>
                  <a:gd name="T14" fmla="*/ 19 w 50"/>
                  <a:gd name="T15" fmla="*/ 51 h 133"/>
                  <a:gd name="T16" fmla="*/ 0 w 50"/>
                  <a:gd name="T17" fmla="*/ 51 h 133"/>
                  <a:gd name="T18" fmla="*/ 0 w 50"/>
                  <a:gd name="T19" fmla="*/ 57 h 133"/>
                  <a:gd name="T20" fmla="*/ 6 w 50"/>
                  <a:gd name="T21" fmla="*/ 57 h 133"/>
                  <a:gd name="T22" fmla="*/ 6 w 50"/>
                  <a:gd name="T23" fmla="*/ 57 h 133"/>
                  <a:gd name="T24" fmla="*/ 12 w 50"/>
                  <a:gd name="T25" fmla="*/ 57 h 133"/>
                  <a:gd name="T26" fmla="*/ 19 w 50"/>
                  <a:gd name="T27" fmla="*/ 70 h 133"/>
                  <a:gd name="T28" fmla="*/ 19 w 50"/>
                  <a:gd name="T29" fmla="*/ 114 h 133"/>
                  <a:gd name="T30" fmla="*/ 12 w 50"/>
                  <a:gd name="T31" fmla="*/ 127 h 133"/>
                  <a:gd name="T32" fmla="*/ 0 w 50"/>
                  <a:gd name="T33" fmla="*/ 127 h 133"/>
                  <a:gd name="T34" fmla="*/ 0 w 50"/>
                  <a:gd name="T35" fmla="*/ 133 h 133"/>
                  <a:gd name="T36" fmla="*/ 12 w 50"/>
                  <a:gd name="T37" fmla="*/ 13 h 133"/>
                  <a:gd name="T38" fmla="*/ 12 w 50"/>
                  <a:gd name="T39" fmla="*/ 19 h 133"/>
                  <a:gd name="T40" fmla="*/ 25 w 50"/>
                  <a:gd name="T41" fmla="*/ 19 h 133"/>
                  <a:gd name="T42" fmla="*/ 31 w 50"/>
                  <a:gd name="T43" fmla="*/ 19 h 133"/>
                  <a:gd name="T44" fmla="*/ 38 w 50"/>
                  <a:gd name="T45" fmla="*/ 13 h 133"/>
                  <a:gd name="T46" fmla="*/ 31 w 50"/>
                  <a:gd name="T47" fmla="*/ 7 h 133"/>
                  <a:gd name="T48" fmla="*/ 25 w 50"/>
                  <a:gd name="T49" fmla="*/ 0 h 133"/>
                  <a:gd name="T50" fmla="*/ 12 w 50"/>
                  <a:gd name="T51" fmla="*/ 7 h 133"/>
                  <a:gd name="T52" fmla="*/ 12 w 50"/>
                  <a:gd name="T53" fmla="*/ 13 h 133"/>
                  <a:gd name="T54" fmla="*/ 12 w 50"/>
                  <a:gd name="T55" fmla="*/ 1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0" h="133">
                    <a:moveTo>
                      <a:pt x="0" y="133"/>
                    </a:moveTo>
                    <a:lnTo>
                      <a:pt x="50" y="133"/>
                    </a:lnTo>
                    <a:lnTo>
                      <a:pt x="50" y="127"/>
                    </a:lnTo>
                    <a:lnTo>
                      <a:pt x="38" y="127"/>
                    </a:lnTo>
                    <a:lnTo>
                      <a:pt x="38" y="114"/>
                    </a:lnTo>
                    <a:lnTo>
                      <a:pt x="38" y="45"/>
                    </a:lnTo>
                    <a:lnTo>
                      <a:pt x="31" y="45"/>
                    </a:lnTo>
                    <a:lnTo>
                      <a:pt x="19" y="51"/>
                    </a:lnTo>
                    <a:lnTo>
                      <a:pt x="0" y="51"/>
                    </a:lnTo>
                    <a:lnTo>
                      <a:pt x="0" y="57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12" y="57"/>
                    </a:lnTo>
                    <a:lnTo>
                      <a:pt x="19" y="70"/>
                    </a:lnTo>
                    <a:lnTo>
                      <a:pt x="19" y="114"/>
                    </a:lnTo>
                    <a:lnTo>
                      <a:pt x="12" y="127"/>
                    </a:lnTo>
                    <a:lnTo>
                      <a:pt x="0" y="127"/>
                    </a:lnTo>
                    <a:lnTo>
                      <a:pt x="0" y="133"/>
                    </a:lnTo>
                    <a:close/>
                    <a:moveTo>
                      <a:pt x="12" y="13"/>
                    </a:moveTo>
                    <a:lnTo>
                      <a:pt x="12" y="19"/>
                    </a:lnTo>
                    <a:lnTo>
                      <a:pt x="25" y="19"/>
                    </a:lnTo>
                    <a:lnTo>
                      <a:pt x="31" y="19"/>
                    </a:lnTo>
                    <a:lnTo>
                      <a:pt x="38" y="13"/>
                    </a:lnTo>
                    <a:lnTo>
                      <a:pt x="31" y="7"/>
                    </a:lnTo>
                    <a:lnTo>
                      <a:pt x="25" y="0"/>
                    </a:lnTo>
                    <a:lnTo>
                      <a:pt x="12" y="7"/>
                    </a:lnTo>
                    <a:lnTo>
                      <a:pt x="12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53" name="Freeform 101"/>
              <p:cNvSpPr>
                <a:spLocks/>
              </p:cNvSpPr>
              <p:nvPr/>
            </p:nvSpPr>
            <p:spPr bwMode="auto">
              <a:xfrm>
                <a:off x="2384" y="975"/>
                <a:ext cx="63" cy="114"/>
              </a:xfrm>
              <a:custGeom>
                <a:avLst/>
                <a:gdLst>
                  <a:gd name="T0" fmla="*/ 57 w 63"/>
                  <a:gd name="T1" fmla="*/ 26 h 114"/>
                  <a:gd name="T2" fmla="*/ 32 w 63"/>
                  <a:gd name="T3" fmla="*/ 26 h 114"/>
                  <a:gd name="T4" fmla="*/ 32 w 63"/>
                  <a:gd name="T5" fmla="*/ 7 h 114"/>
                  <a:gd name="T6" fmla="*/ 32 w 63"/>
                  <a:gd name="T7" fmla="*/ 0 h 114"/>
                  <a:gd name="T8" fmla="*/ 32 w 63"/>
                  <a:gd name="T9" fmla="*/ 0 h 114"/>
                  <a:gd name="T10" fmla="*/ 19 w 63"/>
                  <a:gd name="T11" fmla="*/ 13 h 114"/>
                  <a:gd name="T12" fmla="*/ 6 w 63"/>
                  <a:gd name="T13" fmla="*/ 26 h 114"/>
                  <a:gd name="T14" fmla="*/ 6 w 63"/>
                  <a:gd name="T15" fmla="*/ 32 h 114"/>
                  <a:gd name="T16" fmla="*/ 0 w 63"/>
                  <a:gd name="T17" fmla="*/ 32 h 114"/>
                  <a:gd name="T18" fmla="*/ 0 w 63"/>
                  <a:gd name="T19" fmla="*/ 32 h 114"/>
                  <a:gd name="T20" fmla="*/ 13 w 63"/>
                  <a:gd name="T21" fmla="*/ 32 h 114"/>
                  <a:gd name="T22" fmla="*/ 13 w 63"/>
                  <a:gd name="T23" fmla="*/ 89 h 114"/>
                  <a:gd name="T24" fmla="*/ 19 w 63"/>
                  <a:gd name="T25" fmla="*/ 108 h 114"/>
                  <a:gd name="T26" fmla="*/ 32 w 63"/>
                  <a:gd name="T27" fmla="*/ 114 h 114"/>
                  <a:gd name="T28" fmla="*/ 51 w 63"/>
                  <a:gd name="T29" fmla="*/ 108 h 114"/>
                  <a:gd name="T30" fmla="*/ 63 w 63"/>
                  <a:gd name="T31" fmla="*/ 102 h 114"/>
                  <a:gd name="T32" fmla="*/ 57 w 63"/>
                  <a:gd name="T33" fmla="*/ 102 h 114"/>
                  <a:gd name="T34" fmla="*/ 51 w 63"/>
                  <a:gd name="T35" fmla="*/ 108 h 114"/>
                  <a:gd name="T36" fmla="*/ 44 w 63"/>
                  <a:gd name="T37" fmla="*/ 108 h 114"/>
                  <a:gd name="T38" fmla="*/ 32 w 63"/>
                  <a:gd name="T39" fmla="*/ 102 h 114"/>
                  <a:gd name="T40" fmla="*/ 32 w 63"/>
                  <a:gd name="T41" fmla="*/ 89 h 114"/>
                  <a:gd name="T42" fmla="*/ 32 w 63"/>
                  <a:gd name="T43" fmla="*/ 32 h 114"/>
                  <a:gd name="T44" fmla="*/ 57 w 63"/>
                  <a:gd name="T45" fmla="*/ 32 h 114"/>
                  <a:gd name="T46" fmla="*/ 57 w 63"/>
                  <a:gd name="T47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" h="114">
                    <a:moveTo>
                      <a:pt x="57" y="26"/>
                    </a:moveTo>
                    <a:lnTo>
                      <a:pt x="32" y="26"/>
                    </a:lnTo>
                    <a:lnTo>
                      <a:pt x="32" y="7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19" y="13"/>
                    </a:lnTo>
                    <a:lnTo>
                      <a:pt x="6" y="26"/>
                    </a:lnTo>
                    <a:lnTo>
                      <a:pt x="6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3" y="32"/>
                    </a:lnTo>
                    <a:lnTo>
                      <a:pt x="13" y="89"/>
                    </a:lnTo>
                    <a:lnTo>
                      <a:pt x="19" y="108"/>
                    </a:lnTo>
                    <a:lnTo>
                      <a:pt x="32" y="114"/>
                    </a:lnTo>
                    <a:lnTo>
                      <a:pt x="51" y="108"/>
                    </a:lnTo>
                    <a:lnTo>
                      <a:pt x="63" y="102"/>
                    </a:lnTo>
                    <a:lnTo>
                      <a:pt x="57" y="102"/>
                    </a:lnTo>
                    <a:lnTo>
                      <a:pt x="51" y="108"/>
                    </a:lnTo>
                    <a:lnTo>
                      <a:pt x="44" y="108"/>
                    </a:lnTo>
                    <a:lnTo>
                      <a:pt x="32" y="102"/>
                    </a:lnTo>
                    <a:lnTo>
                      <a:pt x="32" y="89"/>
                    </a:lnTo>
                    <a:lnTo>
                      <a:pt x="32" y="32"/>
                    </a:lnTo>
                    <a:lnTo>
                      <a:pt x="57" y="32"/>
                    </a:lnTo>
                    <a:lnTo>
                      <a:pt x="57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6058" name="Text Box 106"/>
          <p:cNvSpPr txBox="1">
            <a:spLocks noChangeArrowheads="1"/>
          </p:cNvSpPr>
          <p:nvPr/>
        </p:nvSpPr>
        <p:spPr bwMode="auto">
          <a:xfrm>
            <a:off x="913586" y="4326715"/>
            <a:ext cx="3200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</a:rPr>
              <a:t>a) Circuit with a load</a:t>
            </a:r>
          </a:p>
        </p:txBody>
      </p:sp>
      <p:sp>
        <p:nvSpPr>
          <p:cNvPr id="126059" name="Text Box 107"/>
          <p:cNvSpPr txBox="1">
            <a:spLocks noChangeArrowheads="1"/>
          </p:cNvSpPr>
          <p:nvPr/>
        </p:nvSpPr>
        <p:spPr bwMode="auto">
          <a:xfrm>
            <a:off x="6850003" y="4403443"/>
            <a:ext cx="41148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</a:rPr>
              <a:t>b) </a:t>
            </a:r>
            <a:r>
              <a:rPr lang="en-US" altLang="en-US" dirty="0" err="1">
                <a:solidFill>
                  <a:srgbClr val="0000FF"/>
                </a:solidFill>
              </a:rPr>
              <a:t>Thevenin</a:t>
            </a:r>
            <a:r>
              <a:rPr lang="en-US" altLang="en-US" dirty="0">
                <a:solidFill>
                  <a:srgbClr val="0000FF"/>
                </a:solidFill>
              </a:rPr>
              <a:t> Equivalent circuit </a:t>
            </a:r>
          </a:p>
        </p:txBody>
      </p:sp>
      <p:sp>
        <p:nvSpPr>
          <p:cNvPr id="126060" name="Text Box 108"/>
          <p:cNvSpPr txBox="1">
            <a:spLocks noChangeArrowheads="1"/>
          </p:cNvSpPr>
          <p:nvPr/>
        </p:nvSpPr>
        <p:spPr bwMode="auto">
          <a:xfrm>
            <a:off x="342279" y="1034620"/>
            <a:ext cx="112716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dirty="0"/>
              <a:t> </a:t>
            </a:r>
            <a:r>
              <a:rPr lang="en-US" altLang="en-US" sz="2000" dirty="0">
                <a:solidFill>
                  <a:schemeClr val="tx2"/>
                </a:solidFill>
              </a:rPr>
              <a:t>Finding the maximum average power </a:t>
            </a:r>
            <a:r>
              <a:rPr lang="tr-TR" altLang="en-US" sz="2000" dirty="0">
                <a:solidFill>
                  <a:schemeClr val="tx2"/>
                </a:solidFill>
              </a:rPr>
              <a:t>which</a:t>
            </a:r>
            <a:r>
              <a:rPr lang="en-US" altLang="en-US" sz="2000" dirty="0">
                <a:solidFill>
                  <a:schemeClr val="tx2"/>
                </a:solidFill>
              </a:rPr>
              <a:t> can be transferred from a linear circuit to a Load connected.</a:t>
            </a:r>
            <a:r>
              <a:rPr lang="en-US" altLang="en-US" sz="2000" dirty="0"/>
              <a:t> </a:t>
            </a:r>
          </a:p>
        </p:txBody>
      </p:sp>
      <p:sp>
        <p:nvSpPr>
          <p:cNvPr id="126067" name="Rectangle 115"/>
          <p:cNvSpPr>
            <a:spLocks noChangeArrowheads="1"/>
          </p:cNvSpPr>
          <p:nvPr/>
        </p:nvSpPr>
        <p:spPr bwMode="auto">
          <a:xfrm>
            <a:off x="958906" y="4703562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sz="2000" dirty="0"/>
              <a:t>Represent the circuit to the left of the load by its </a:t>
            </a:r>
            <a:r>
              <a:rPr lang="en-US" altLang="en-US" sz="2000" dirty="0" err="1"/>
              <a:t>Thev</a:t>
            </a:r>
            <a:r>
              <a:rPr lang="tr-TR" altLang="en-US" sz="2000" dirty="0"/>
              <a:t>enin </a:t>
            </a:r>
            <a:r>
              <a:rPr lang="en-US" altLang="en-US" sz="2000" dirty="0"/>
              <a:t>equiv.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altLang="en-US" sz="2000" dirty="0"/>
              <a:t> Load </a:t>
            </a:r>
            <a:r>
              <a:rPr lang="en-US" altLang="en-US" sz="2000" i="1" dirty="0"/>
              <a:t>Z</a:t>
            </a:r>
            <a:r>
              <a:rPr lang="en-US" altLang="en-US" sz="2000" i="1" baseline="-25000" dirty="0"/>
              <a:t>L</a:t>
            </a:r>
            <a:r>
              <a:rPr lang="en-US" altLang="en-US" sz="2000" i="1" dirty="0"/>
              <a:t> </a:t>
            </a:r>
            <a:r>
              <a:rPr lang="en-US" altLang="en-US" sz="2000" dirty="0"/>
              <a:t>represents any element that is absorbing the power generated by the circuit.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altLang="en-US" sz="2000" dirty="0"/>
              <a:t> Find the load </a:t>
            </a:r>
            <a:r>
              <a:rPr lang="en-US" altLang="en-US" sz="2000" i="1" dirty="0"/>
              <a:t>Z</a:t>
            </a:r>
            <a:r>
              <a:rPr lang="en-US" altLang="en-US" sz="2000" i="1" baseline="-25000" dirty="0"/>
              <a:t>L</a:t>
            </a:r>
            <a:r>
              <a:rPr lang="en-US" altLang="en-US" sz="2000" dirty="0"/>
              <a:t> that will </a:t>
            </a:r>
            <a:r>
              <a:rPr lang="tr-TR" altLang="en-US" sz="2000" dirty="0"/>
              <a:t>absorb</a:t>
            </a:r>
            <a:r>
              <a:rPr lang="en-US" altLang="en-US" sz="2000" dirty="0"/>
              <a:t> the </a:t>
            </a:r>
            <a:r>
              <a:rPr lang="en-US" altLang="en-US" sz="2000" b="1" dirty="0">
                <a:solidFill>
                  <a:srgbClr val="0000FF"/>
                </a:solidFill>
              </a:rPr>
              <a:t>Maximum Average Power</a:t>
            </a:r>
            <a:r>
              <a:rPr lang="en-US" altLang="en-US" sz="2000" dirty="0"/>
              <a:t> </a:t>
            </a:r>
            <a:r>
              <a:rPr lang="tr-TR" altLang="en-US" sz="2000" dirty="0"/>
              <a:t>from the circuit to which it is connected.</a:t>
            </a:r>
            <a:endParaRPr lang="en-US" altLang="en-US" sz="2000" dirty="0"/>
          </a:p>
        </p:txBody>
      </p:sp>
      <p:sp>
        <p:nvSpPr>
          <p:cNvPr id="107" name="Rectangle 106"/>
          <p:cNvSpPr/>
          <p:nvPr/>
        </p:nvSpPr>
        <p:spPr>
          <a:xfrm>
            <a:off x="342279" y="217800"/>
            <a:ext cx="7693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 smtClean="0">
                <a:solidFill>
                  <a:srgbClr val="0070C0"/>
                </a:solidFill>
              </a:rPr>
              <a:t>11.2</a:t>
            </a:r>
            <a:r>
              <a:rPr lang="tr-TR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Maximum </a:t>
            </a:r>
            <a:r>
              <a:rPr lang="en-US" sz="3600" b="1" dirty="0">
                <a:solidFill>
                  <a:srgbClr val="FF0000"/>
                </a:solidFill>
              </a:rPr>
              <a:t>Average Power Transfer</a:t>
            </a:r>
          </a:p>
        </p:txBody>
      </p:sp>
    </p:spTree>
    <p:extLst>
      <p:ext uri="{BB962C8B-B14F-4D97-AF65-F5344CB8AC3E}">
        <p14:creationId xmlns:p14="http://schemas.microsoft.com/office/powerpoint/2010/main" val="305593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673994" y="265113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Average Power Transfer Condition</a:t>
            </a:r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673994" y="892936"/>
            <a:ext cx="1109729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dirty="0"/>
              <a:t> </a:t>
            </a:r>
            <a:r>
              <a:rPr lang="en-US" altLang="en-US" sz="2000" dirty="0">
                <a:solidFill>
                  <a:schemeClr val="tx2"/>
                </a:solidFill>
              </a:rPr>
              <a:t>For Maximum average power transfer to a load impedance </a:t>
            </a:r>
            <a:r>
              <a:rPr lang="en-US" altLang="en-US" sz="2000" b="1" dirty="0">
                <a:solidFill>
                  <a:schemeClr val="tx2"/>
                </a:solidFill>
              </a:rPr>
              <a:t>Z</a:t>
            </a:r>
            <a:r>
              <a:rPr lang="en-US" altLang="en-US" sz="2000" b="1" baseline="-25000" dirty="0">
                <a:solidFill>
                  <a:schemeClr val="tx2"/>
                </a:solidFill>
              </a:rPr>
              <a:t>L</a:t>
            </a:r>
            <a:r>
              <a:rPr lang="en-US" altLang="en-US" sz="2000" baseline="-25000" dirty="0">
                <a:solidFill>
                  <a:schemeClr val="tx2"/>
                </a:solidFill>
              </a:rPr>
              <a:t> </a:t>
            </a:r>
            <a:r>
              <a:rPr lang="tr-TR" altLang="en-US" sz="2000" baseline="-25000" dirty="0" smtClean="0">
                <a:solidFill>
                  <a:schemeClr val="tx2"/>
                </a:solidFill>
              </a:rPr>
              <a:t>, </a:t>
            </a:r>
            <a:r>
              <a:rPr lang="en-US" altLang="en-US" sz="2000" dirty="0" smtClean="0">
                <a:solidFill>
                  <a:schemeClr val="tx2"/>
                </a:solidFill>
              </a:rPr>
              <a:t>we </a:t>
            </a:r>
            <a:r>
              <a:rPr lang="en-US" altLang="en-US" sz="2000" dirty="0">
                <a:solidFill>
                  <a:schemeClr val="tx2"/>
                </a:solidFill>
              </a:rPr>
              <a:t>must choose </a:t>
            </a:r>
            <a:r>
              <a:rPr lang="en-US" altLang="en-US" sz="2000" b="1" dirty="0">
                <a:solidFill>
                  <a:schemeClr val="tx2"/>
                </a:solidFill>
              </a:rPr>
              <a:t>Z</a:t>
            </a:r>
            <a:r>
              <a:rPr lang="en-US" altLang="en-US" sz="2000" baseline="-25000" dirty="0">
                <a:solidFill>
                  <a:schemeClr val="tx2"/>
                </a:solidFill>
              </a:rPr>
              <a:t>L</a:t>
            </a:r>
            <a:r>
              <a:rPr lang="en-US" altLang="en-US" sz="2000" dirty="0">
                <a:solidFill>
                  <a:schemeClr val="tx2"/>
                </a:solidFill>
              </a:rPr>
              <a:t> as the complex </a:t>
            </a:r>
            <a:r>
              <a:rPr lang="tr-TR" altLang="en-US" sz="2000" dirty="0" smtClean="0">
                <a:solidFill>
                  <a:schemeClr val="tx2"/>
                </a:solidFill>
              </a:rPr>
              <a:t>   </a:t>
            </a:r>
          </a:p>
          <a:p>
            <a:pPr algn="just">
              <a:spcBef>
                <a:spcPct val="50000"/>
              </a:spcBef>
              <a:buClr>
                <a:srgbClr val="0000FF"/>
              </a:buClr>
            </a:pPr>
            <a:r>
              <a:rPr lang="tr-TR" altLang="en-US" sz="2000" dirty="0">
                <a:solidFill>
                  <a:schemeClr val="tx2"/>
                </a:solidFill>
              </a:rPr>
              <a:t> </a:t>
            </a:r>
            <a:r>
              <a:rPr lang="tr-TR" altLang="en-US" sz="2000" dirty="0" smtClean="0">
                <a:solidFill>
                  <a:schemeClr val="tx2"/>
                </a:solidFill>
              </a:rPr>
              <a:t>   </a:t>
            </a:r>
            <a:r>
              <a:rPr lang="en-US" altLang="en-US" sz="2000" dirty="0" smtClean="0">
                <a:solidFill>
                  <a:schemeClr val="tx2"/>
                </a:solidFill>
              </a:rPr>
              <a:t>conjugate </a:t>
            </a:r>
            <a:r>
              <a:rPr lang="en-US" altLang="en-US" sz="2000" dirty="0">
                <a:solidFill>
                  <a:schemeClr val="tx2"/>
                </a:solidFill>
              </a:rPr>
              <a:t>of </a:t>
            </a:r>
            <a:r>
              <a:rPr lang="en-US" altLang="en-US" sz="2000" dirty="0" smtClean="0">
                <a:solidFill>
                  <a:schemeClr val="tx2"/>
                </a:solidFill>
              </a:rPr>
              <a:t>the</a:t>
            </a:r>
            <a:r>
              <a:rPr lang="tr-TR" altLang="en-US" sz="2000" dirty="0" smtClean="0">
                <a:solidFill>
                  <a:schemeClr val="tx2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Thevenin</a:t>
            </a:r>
            <a:r>
              <a:rPr lang="en-US" altLang="en-US" sz="2000" dirty="0" smtClean="0">
                <a:solidFill>
                  <a:schemeClr val="tx2"/>
                </a:solidFill>
              </a:rPr>
              <a:t> </a:t>
            </a:r>
            <a:r>
              <a:rPr lang="en-US" altLang="en-US" sz="2000" dirty="0">
                <a:solidFill>
                  <a:schemeClr val="tx2"/>
                </a:solidFill>
              </a:rPr>
              <a:t>impedance </a:t>
            </a:r>
            <a:r>
              <a:rPr lang="en-US" altLang="en-US" sz="2000" b="1" dirty="0" err="1">
                <a:solidFill>
                  <a:schemeClr val="tx2"/>
                </a:solidFill>
              </a:rPr>
              <a:t>Z</a:t>
            </a:r>
            <a:r>
              <a:rPr lang="en-US" altLang="en-US" sz="2000" b="1" baseline="-25000" dirty="0" err="1">
                <a:solidFill>
                  <a:schemeClr val="tx2"/>
                </a:solidFill>
              </a:rPr>
              <a:t>Th</a:t>
            </a:r>
            <a:r>
              <a:rPr lang="en-US" altLang="en-US" sz="2000" dirty="0">
                <a:solidFill>
                  <a:schemeClr val="tx2"/>
                </a:solidFill>
              </a:rPr>
              <a:t>. </a:t>
            </a:r>
            <a:endParaRPr lang="en-US" altLang="en-US" sz="2000" dirty="0"/>
          </a:p>
        </p:txBody>
      </p:sp>
      <p:graphicFrame>
        <p:nvGraphicFramePr>
          <p:cNvPr id="179205" name="Object 5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818248009"/>
              </p:ext>
            </p:extLst>
          </p:nvPr>
        </p:nvGraphicFramePr>
        <p:xfrm>
          <a:off x="3232597" y="2331076"/>
          <a:ext cx="4967288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3" imgW="2095200" imgH="736560" progId="Equation.DSMT4">
                  <p:embed/>
                </p:oleObj>
              </mc:Choice>
              <mc:Fallback>
                <p:oleObj name="Equation" r:id="rId3" imgW="2095200" imgH="7365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597" y="2331076"/>
                        <a:ext cx="4967288" cy="17462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254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860" y="4849298"/>
            <a:ext cx="514947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032" y="5392552"/>
            <a:ext cx="5034012" cy="1336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9693"/>
            <a:ext cx="4242435" cy="22551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798" y="3691177"/>
            <a:ext cx="6966316" cy="1263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8210" y="1583702"/>
            <a:ext cx="3387047" cy="21961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5376" y="680140"/>
            <a:ext cx="111129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Determine the </a:t>
            </a:r>
            <a:r>
              <a:rPr lang="en-US" sz="2000" b="1" dirty="0">
                <a:solidFill>
                  <a:srgbClr val="FF0000"/>
                </a:solidFill>
              </a:rPr>
              <a:t>load impedance that maximizes the average power </a:t>
            </a:r>
            <a:r>
              <a:rPr lang="en-US" sz="2000" dirty="0"/>
              <a:t>drawn from the circuit </a:t>
            </a:r>
            <a:r>
              <a:rPr lang="tr-TR" sz="2000" dirty="0" smtClean="0"/>
              <a:t>shown below</a:t>
            </a:r>
            <a:r>
              <a:rPr lang="en-US" sz="2000" dirty="0" smtClean="0"/>
              <a:t>. </a:t>
            </a:r>
            <a:r>
              <a:rPr lang="en-US" sz="2000" dirty="0"/>
              <a:t>What is the </a:t>
            </a:r>
            <a:r>
              <a:rPr lang="en-US" sz="2000" b="1" dirty="0">
                <a:solidFill>
                  <a:srgbClr val="FF0000"/>
                </a:solidFill>
              </a:rPr>
              <a:t>maximum average power</a:t>
            </a:r>
            <a:r>
              <a:rPr lang="en-US" sz="2000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376" y="218475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Example: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8210" y="1352870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Solution: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6694" y="1412236"/>
            <a:ext cx="1635151" cy="402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5257" y="1834828"/>
            <a:ext cx="3083092" cy="668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5257" y="2513422"/>
            <a:ext cx="2919336" cy="1028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5257" y="3303242"/>
            <a:ext cx="3341538" cy="762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385098"/>
            <a:ext cx="4082603" cy="2062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376" y="3684406"/>
            <a:ext cx="1987149" cy="6209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2589" y="4954435"/>
            <a:ext cx="4011927" cy="62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5757" y="686043"/>
            <a:ext cx="10315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For the circuit </a:t>
            </a:r>
            <a:r>
              <a:rPr lang="en-US" sz="2400" dirty="0" smtClean="0"/>
              <a:t>shown</a:t>
            </a:r>
            <a:r>
              <a:rPr lang="tr-TR" sz="2400" dirty="0" smtClean="0"/>
              <a:t> below</a:t>
            </a:r>
            <a:r>
              <a:rPr lang="en-US" sz="2400" dirty="0" smtClean="0"/>
              <a:t>, </a:t>
            </a:r>
            <a:r>
              <a:rPr lang="en-US" sz="2400" dirty="0"/>
              <a:t>find the load impedance </a:t>
            </a:r>
            <a:r>
              <a:rPr lang="en-US" sz="2400" b="1" dirty="0">
                <a:solidFill>
                  <a:srgbClr val="FF0000"/>
                </a:solidFill>
              </a:rPr>
              <a:t>that absorbs the maximum average power</a:t>
            </a:r>
            <a:r>
              <a:rPr lang="en-US" sz="2400" dirty="0"/>
              <a:t>. Calculate that </a:t>
            </a:r>
            <a:r>
              <a:rPr lang="en-US" sz="2400" b="1" dirty="0">
                <a:solidFill>
                  <a:srgbClr val="FF0000"/>
                </a:solidFill>
              </a:rPr>
              <a:t>maximum </a:t>
            </a:r>
            <a:r>
              <a:rPr lang="en-US" sz="2400" b="1" dirty="0" smtClean="0">
                <a:solidFill>
                  <a:srgbClr val="FF0000"/>
                </a:solidFill>
              </a:rPr>
              <a:t>average </a:t>
            </a:r>
            <a:r>
              <a:rPr lang="en-US" sz="2400" b="1" dirty="0">
                <a:solidFill>
                  <a:srgbClr val="FF0000"/>
                </a:solidFill>
              </a:rPr>
              <a:t>power</a:t>
            </a:r>
            <a:r>
              <a:rPr lang="en-US" sz="24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165" y="162823"/>
            <a:ext cx="3645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</a:t>
            </a:r>
            <a:r>
              <a:rPr lang="en-US" sz="2800" b="1" dirty="0" smtClean="0">
                <a:solidFill>
                  <a:srgbClr val="0070C0"/>
                </a:solidFill>
              </a:rPr>
              <a:t> 11</a:t>
            </a:r>
            <a:r>
              <a:rPr lang="tr-TR" sz="2800" b="1" dirty="0" smtClean="0">
                <a:solidFill>
                  <a:srgbClr val="0070C0"/>
                </a:solidFill>
              </a:rPr>
              <a:t>.5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275" y="2263291"/>
            <a:ext cx="5140943" cy="2318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65" y="5118480"/>
            <a:ext cx="5162110" cy="76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"/>
          <p:cNvSpPr>
            <a:spLocks noChangeArrowheads="1"/>
          </p:cNvSpPr>
          <p:nvPr/>
        </p:nvSpPr>
        <p:spPr bwMode="auto">
          <a:xfrm>
            <a:off x="982014" y="345338"/>
            <a:ext cx="7772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Average Power for Resistive Load</a:t>
            </a:r>
          </a:p>
        </p:txBody>
      </p:sp>
      <p:sp>
        <p:nvSpPr>
          <p:cNvPr id="4" name="Text Box 105"/>
          <p:cNvSpPr txBox="1">
            <a:spLocks noChangeArrowheads="1"/>
          </p:cNvSpPr>
          <p:nvPr/>
        </p:nvSpPr>
        <p:spPr bwMode="auto">
          <a:xfrm>
            <a:off x="528032" y="1413508"/>
            <a:ext cx="1106295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dirty="0"/>
              <a:t> </a:t>
            </a:r>
            <a:r>
              <a:rPr lang="en-US" altLang="en-US" sz="2400" dirty="0"/>
              <a:t>When the load is </a:t>
            </a:r>
            <a:r>
              <a:rPr lang="en-US" altLang="en-US" sz="2400" b="1" dirty="0">
                <a:solidFill>
                  <a:srgbClr val="FF0000"/>
                </a:solidFill>
              </a:rPr>
              <a:t>PURELY RESISTIVE</a:t>
            </a:r>
            <a:r>
              <a:rPr lang="en-US" altLang="en-US" sz="2400" dirty="0">
                <a:solidFill>
                  <a:schemeClr val="tx2"/>
                </a:solidFill>
              </a:rPr>
              <a:t>, the condition for maximum power transfer is:</a:t>
            </a:r>
            <a:r>
              <a:rPr lang="en-US" altLang="en-US" sz="2400" dirty="0"/>
              <a:t> </a:t>
            </a:r>
          </a:p>
          <a:p>
            <a:pPr algn="just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altLang="en-US" sz="2400" dirty="0"/>
          </a:p>
          <a:p>
            <a:pPr algn="l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altLang="en-US" sz="2000" dirty="0"/>
          </a:p>
          <a:p>
            <a:pPr algn="just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 </a:t>
            </a:r>
            <a:r>
              <a:rPr lang="en-US" altLang="en-US" sz="2400" dirty="0"/>
              <a:t>Now the </a:t>
            </a:r>
            <a:r>
              <a:rPr lang="en-US" altLang="en-US" sz="2400" dirty="0">
                <a:solidFill>
                  <a:srgbClr val="FF0000"/>
                </a:solidFill>
              </a:rPr>
              <a:t>maximum power can not be obtained from the </a:t>
            </a:r>
            <a:r>
              <a:rPr lang="en-US" altLang="en-US" sz="2400" dirty="0" err="1">
                <a:solidFill>
                  <a:srgbClr val="FF0000"/>
                </a:solidFill>
              </a:rPr>
              <a:t>P</a:t>
            </a:r>
            <a:r>
              <a:rPr lang="en-US" altLang="en-US" sz="2400" baseline="-25000" dirty="0" err="1">
                <a:solidFill>
                  <a:srgbClr val="FF0000"/>
                </a:solidFill>
              </a:rPr>
              <a:t>max</a:t>
            </a:r>
            <a:r>
              <a:rPr lang="en-US" altLang="en-US" sz="2400" dirty="0">
                <a:solidFill>
                  <a:srgbClr val="FF0000"/>
                </a:solidFill>
              </a:rPr>
              <a:t> formula given before</a:t>
            </a:r>
            <a:r>
              <a:rPr lang="en-US" altLang="en-US" sz="2400" dirty="0"/>
              <a:t>.</a:t>
            </a:r>
          </a:p>
          <a:p>
            <a:pPr algn="just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400" dirty="0"/>
              <a:t> Maximum power can be calculated by finding the power of R</a:t>
            </a:r>
            <a:r>
              <a:rPr lang="en-US" altLang="en-US" sz="2400" baseline="-25000" dirty="0"/>
              <a:t>L </a:t>
            </a:r>
            <a:r>
              <a:rPr lang="en-US" altLang="en-US" sz="2400" dirty="0"/>
              <a:t>when X</a:t>
            </a:r>
            <a:r>
              <a:rPr lang="en-US" altLang="en-US" sz="2400" baseline="-25000" dirty="0"/>
              <a:t>L</a:t>
            </a:r>
            <a:r>
              <a:rPr lang="tr-TR" altLang="en-US" sz="2400" dirty="0"/>
              <a:t>=0.</a:t>
            </a:r>
            <a:endParaRPr lang="en-US" altLang="en-US" sz="2400" dirty="0"/>
          </a:p>
        </p:txBody>
      </p:sp>
      <p:graphicFrame>
        <p:nvGraphicFramePr>
          <p:cNvPr id="5" name="Object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456805"/>
              </p:ext>
            </p:extLst>
          </p:nvPr>
        </p:nvGraphicFramePr>
        <p:xfrm>
          <a:off x="1079678" y="2009104"/>
          <a:ext cx="10371417" cy="697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3" imgW="4343400" imgH="291960" progId="Equation.DSMT4">
                  <p:embed/>
                </p:oleObj>
              </mc:Choice>
              <mc:Fallback>
                <p:oleObj name="Equation" r:id="rId3" imgW="4343400" imgH="2919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678" y="2009104"/>
                        <a:ext cx="10371417" cy="697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042" y="4430333"/>
            <a:ext cx="7473634" cy="175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592" y="4937662"/>
            <a:ext cx="5936835" cy="1288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337" y="3013033"/>
            <a:ext cx="7920022" cy="9977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376" y="218475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Example: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0159" y="218475"/>
            <a:ext cx="9923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In the circuit </a:t>
            </a:r>
            <a:r>
              <a:rPr lang="tr-TR" sz="2400" dirty="0" smtClean="0"/>
              <a:t>shown below</a:t>
            </a:r>
            <a:r>
              <a:rPr lang="en-US" sz="2400" dirty="0" smtClean="0"/>
              <a:t>, </a:t>
            </a:r>
            <a:r>
              <a:rPr lang="en-US" sz="2400" dirty="0"/>
              <a:t>find the value of that will absorb the </a:t>
            </a:r>
            <a:r>
              <a:rPr lang="en-US" sz="2400" dirty="0">
                <a:solidFill>
                  <a:srgbClr val="FF0000"/>
                </a:solidFill>
              </a:rPr>
              <a:t>maximum average power.</a:t>
            </a:r>
            <a:r>
              <a:rPr lang="en-US" sz="2400" dirty="0"/>
              <a:t> Calculate that </a:t>
            </a:r>
            <a:r>
              <a:rPr lang="en-US" sz="2400" dirty="0">
                <a:solidFill>
                  <a:srgbClr val="FF0000"/>
                </a:solidFill>
              </a:rPr>
              <a:t>power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3398" y="1375127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Solution: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9" y="1023831"/>
            <a:ext cx="5006686" cy="2176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2287" y="1964300"/>
            <a:ext cx="6491578" cy="1009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376" y="3896546"/>
            <a:ext cx="7277923" cy="4590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376" y="4564616"/>
            <a:ext cx="6310070" cy="659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231" y="5432878"/>
            <a:ext cx="5661361" cy="87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717997" y="1115443"/>
            <a:ext cx="94949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tr-TR" altLang="en-US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Comic Sans MS" panose="030F0702030302020204" pitchFamily="66" charset="0"/>
              </a:rPr>
              <a:t>the </a:t>
            </a:r>
            <a:r>
              <a:rPr lang="en-US" altLang="en-US" sz="2400" dirty="0">
                <a:latin typeface="Comic Sans MS" panose="030F0702030302020204" pitchFamily="66" charset="0"/>
              </a:rPr>
              <a:t>difference between instantaneous power and average power 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Comic Sans MS" panose="030F0702030302020204" pitchFamily="66" charset="0"/>
              </a:rPr>
              <a:t>the </a:t>
            </a:r>
            <a:r>
              <a:rPr lang="en-US" altLang="en-US" sz="2400" dirty="0">
                <a:latin typeface="Comic Sans MS" panose="030F0702030302020204" pitchFamily="66" charset="0"/>
              </a:rPr>
              <a:t>AC version of maximum power transfer theorem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Comic Sans MS" panose="030F0702030302020204" pitchFamily="66" charset="0"/>
              </a:rPr>
              <a:t>about </a:t>
            </a:r>
            <a:r>
              <a:rPr lang="en-US" altLang="en-US" sz="2400" dirty="0">
                <a:latin typeface="Comic Sans MS" panose="030F0702030302020204" pitchFamily="66" charset="0"/>
              </a:rPr>
              <a:t>the concepts of effective or </a:t>
            </a:r>
            <a:r>
              <a:rPr lang="en-US" altLang="en-US" sz="2400" dirty="0" err="1">
                <a:latin typeface="Comic Sans MS" panose="030F0702030302020204" pitchFamily="66" charset="0"/>
              </a:rPr>
              <a:t>rms</a:t>
            </a:r>
            <a:r>
              <a:rPr lang="en-US" altLang="en-US" sz="2400" dirty="0">
                <a:latin typeface="Comic Sans MS" panose="030F0702030302020204" pitchFamily="66" charset="0"/>
              </a:rPr>
              <a:t> value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Comic Sans MS" panose="030F0702030302020204" pitchFamily="66" charset="0"/>
              </a:rPr>
              <a:t>about </a:t>
            </a:r>
            <a:r>
              <a:rPr lang="en-US" altLang="en-US" sz="2400" dirty="0">
                <a:latin typeface="Comic Sans MS" panose="030F0702030302020204" pitchFamily="66" charset="0"/>
              </a:rPr>
              <a:t>the complex power, apparent power and power factor  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omic Sans MS" panose="030F0702030302020204" pitchFamily="66" charset="0"/>
              </a:rPr>
              <a:t>Understand the principle of conservation of AC power 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Comic Sans MS" panose="030F0702030302020204" pitchFamily="66" charset="0"/>
              </a:rPr>
              <a:t>about </a:t>
            </a:r>
            <a:r>
              <a:rPr lang="en-US" altLang="en-US" sz="2400" dirty="0">
                <a:latin typeface="Comic Sans MS" panose="030F0702030302020204" pitchFamily="66" charset="0"/>
              </a:rPr>
              <a:t>power factor correction  </a:t>
            </a:r>
            <a:br>
              <a:rPr lang="en-US" altLang="en-US" sz="2400" dirty="0">
                <a:latin typeface="Comic Sans MS" panose="030F0702030302020204" pitchFamily="66" charset="0"/>
              </a:rPr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717997" y="477039"/>
            <a:ext cx="7693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ckwell" panose="02060603020205020403"/>
              </a:rPr>
              <a:t>After completing this chapter, you will</a:t>
            </a:r>
            <a:r>
              <a:rPr kumimoji="0" lang="tr-T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ckwell" panose="02060603020205020403"/>
              </a:rPr>
              <a:t> learn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491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164" y="162823"/>
            <a:ext cx="510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11.6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57" y="953036"/>
            <a:ext cx="11058478" cy="4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8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6" y="204921"/>
            <a:ext cx="5432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 smtClean="0">
                <a:solidFill>
                  <a:srgbClr val="0070C0"/>
                </a:solidFill>
              </a:rPr>
              <a:t>11.3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Effective </a:t>
            </a:r>
            <a:r>
              <a:rPr lang="en-US" sz="3600" b="1" dirty="0">
                <a:solidFill>
                  <a:srgbClr val="FF0000"/>
                </a:solidFill>
              </a:rPr>
              <a:t>or RMS Value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5828" y="851252"/>
            <a:ext cx="9419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The effective value of a periodic current is the dc current that </a:t>
            </a:r>
            <a:r>
              <a:rPr lang="en-US" sz="2000" dirty="0" smtClean="0"/>
              <a:t>delivers </a:t>
            </a:r>
            <a:r>
              <a:rPr lang="en-US" sz="2000" dirty="0"/>
              <a:t>the same average power to a resistor as the periodic current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5003" y="851252"/>
            <a:ext cx="1493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Definition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918951" y="1866915"/>
            <a:ext cx="7263685" cy="2125140"/>
            <a:chOff x="36" y="1332"/>
            <a:chExt cx="5604" cy="1842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36" y="1344"/>
              <a:ext cx="2702" cy="1813"/>
              <a:chOff x="0" y="144"/>
              <a:chExt cx="2702" cy="1813"/>
            </a:xfrm>
          </p:grpSpPr>
          <p:sp>
            <p:nvSpPr>
              <p:cNvPr id="57" name="Freeform 4"/>
              <p:cNvSpPr>
                <a:spLocks/>
              </p:cNvSpPr>
              <p:nvPr/>
            </p:nvSpPr>
            <p:spPr bwMode="auto">
              <a:xfrm>
                <a:off x="2409" y="538"/>
                <a:ext cx="1" cy="1099"/>
              </a:xfrm>
              <a:custGeom>
                <a:avLst/>
                <a:gdLst>
                  <a:gd name="T0" fmla="*/ 1099 h 1099"/>
                  <a:gd name="T1" fmla="*/ 0 h 1099"/>
                  <a:gd name="T2" fmla="*/ 1099 h 1099"/>
                  <a:gd name="T3" fmla="*/ 1099 h 109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099">
                    <a:moveTo>
                      <a:pt x="0" y="1099"/>
                    </a:moveTo>
                    <a:lnTo>
                      <a:pt x="0" y="0"/>
                    </a:lnTo>
                    <a:lnTo>
                      <a:pt x="0" y="1099"/>
                    </a:lnTo>
                    <a:lnTo>
                      <a:pt x="0" y="10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"/>
              <p:cNvSpPr>
                <a:spLocks noEditPoints="1"/>
              </p:cNvSpPr>
              <p:nvPr/>
            </p:nvSpPr>
            <p:spPr bwMode="auto">
              <a:xfrm>
                <a:off x="576" y="538"/>
                <a:ext cx="1833" cy="1"/>
              </a:xfrm>
              <a:custGeom>
                <a:avLst/>
                <a:gdLst>
                  <a:gd name="T0" fmla="*/ 2093 w 2093"/>
                  <a:gd name="T1" fmla="*/ 0 w 2093"/>
                  <a:gd name="T2" fmla="*/ 2093 w 2093"/>
                  <a:gd name="T3" fmla="*/ 2093 w 2093"/>
                  <a:gd name="T4" fmla="*/ 2093 w 2093"/>
                  <a:gd name="T5" fmla="*/ 2093 w 2093"/>
                  <a:gd name="T6" fmla="*/ 2093 w 209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093">
                    <a:moveTo>
                      <a:pt x="2093" y="0"/>
                    </a:moveTo>
                    <a:lnTo>
                      <a:pt x="0" y="0"/>
                    </a:lnTo>
                    <a:lnTo>
                      <a:pt x="2093" y="0"/>
                    </a:lnTo>
                    <a:lnTo>
                      <a:pt x="2093" y="0"/>
                    </a:lnTo>
                    <a:close/>
                    <a:moveTo>
                      <a:pt x="2093" y="0"/>
                    </a:moveTo>
                    <a:lnTo>
                      <a:pt x="2093" y="0"/>
                    </a:lnTo>
                    <a:lnTo>
                      <a:pt x="20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6"/>
              <p:cNvSpPr>
                <a:spLocks noEditPoints="1"/>
              </p:cNvSpPr>
              <p:nvPr/>
            </p:nvSpPr>
            <p:spPr bwMode="auto">
              <a:xfrm>
                <a:off x="576" y="538"/>
                <a:ext cx="1" cy="1099"/>
              </a:xfrm>
              <a:custGeom>
                <a:avLst/>
                <a:gdLst>
                  <a:gd name="T0" fmla="*/ 0 h 1099"/>
                  <a:gd name="T1" fmla="*/ 1099 h 1099"/>
                  <a:gd name="T2" fmla="*/ 0 h 1099"/>
                  <a:gd name="T3" fmla="*/ 0 h 1099"/>
                  <a:gd name="T4" fmla="*/ 0 h 1099"/>
                  <a:gd name="T5" fmla="*/ 0 h 1099"/>
                  <a:gd name="T6" fmla="*/ 0 h 109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099">
                    <a:moveTo>
                      <a:pt x="0" y="0"/>
                    </a:moveTo>
                    <a:lnTo>
                      <a:pt x="0" y="10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7"/>
              <p:cNvSpPr>
                <a:spLocks noEditPoints="1"/>
              </p:cNvSpPr>
              <p:nvPr/>
            </p:nvSpPr>
            <p:spPr bwMode="auto">
              <a:xfrm>
                <a:off x="576" y="1637"/>
                <a:ext cx="1833" cy="1"/>
              </a:xfrm>
              <a:custGeom>
                <a:avLst/>
                <a:gdLst>
                  <a:gd name="T0" fmla="*/ 0 w 2093"/>
                  <a:gd name="T1" fmla="*/ 2093 w 2093"/>
                  <a:gd name="T2" fmla="*/ 0 w 2093"/>
                  <a:gd name="T3" fmla="*/ 0 w 2093"/>
                  <a:gd name="T4" fmla="*/ 0 w 2093"/>
                  <a:gd name="T5" fmla="*/ 0 w 2093"/>
                  <a:gd name="T6" fmla="*/ 0 w 209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093">
                    <a:moveTo>
                      <a:pt x="0" y="0"/>
                    </a:moveTo>
                    <a:lnTo>
                      <a:pt x="209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8"/>
              <p:cNvSpPr>
                <a:spLocks/>
              </p:cNvSpPr>
              <p:nvPr/>
            </p:nvSpPr>
            <p:spPr bwMode="auto">
              <a:xfrm>
                <a:off x="2409" y="163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9"/>
              <p:cNvSpPr>
                <a:spLocks noEditPoints="1"/>
              </p:cNvSpPr>
              <p:nvPr/>
            </p:nvSpPr>
            <p:spPr bwMode="auto">
              <a:xfrm>
                <a:off x="2577" y="1016"/>
                <a:ext cx="125" cy="131"/>
              </a:xfrm>
              <a:custGeom>
                <a:avLst/>
                <a:gdLst>
                  <a:gd name="T0" fmla="*/ 137 w 143"/>
                  <a:gd name="T1" fmla="*/ 125 h 131"/>
                  <a:gd name="T2" fmla="*/ 125 w 143"/>
                  <a:gd name="T3" fmla="*/ 119 h 131"/>
                  <a:gd name="T4" fmla="*/ 119 w 143"/>
                  <a:gd name="T5" fmla="*/ 113 h 131"/>
                  <a:gd name="T6" fmla="*/ 95 w 143"/>
                  <a:gd name="T7" fmla="*/ 65 h 131"/>
                  <a:gd name="T8" fmla="*/ 119 w 143"/>
                  <a:gd name="T9" fmla="*/ 59 h 131"/>
                  <a:gd name="T10" fmla="*/ 131 w 143"/>
                  <a:gd name="T11" fmla="*/ 47 h 131"/>
                  <a:gd name="T12" fmla="*/ 143 w 143"/>
                  <a:gd name="T13" fmla="*/ 41 h 131"/>
                  <a:gd name="T14" fmla="*/ 143 w 143"/>
                  <a:gd name="T15" fmla="*/ 30 h 131"/>
                  <a:gd name="T16" fmla="*/ 137 w 143"/>
                  <a:gd name="T17" fmla="*/ 12 h 131"/>
                  <a:gd name="T18" fmla="*/ 119 w 143"/>
                  <a:gd name="T19" fmla="*/ 6 h 131"/>
                  <a:gd name="T20" fmla="*/ 107 w 143"/>
                  <a:gd name="T21" fmla="*/ 0 h 131"/>
                  <a:gd name="T22" fmla="*/ 95 w 143"/>
                  <a:gd name="T23" fmla="*/ 0 h 131"/>
                  <a:gd name="T24" fmla="*/ 35 w 143"/>
                  <a:gd name="T25" fmla="*/ 0 h 131"/>
                  <a:gd name="T26" fmla="*/ 35 w 143"/>
                  <a:gd name="T27" fmla="*/ 0 h 131"/>
                  <a:gd name="T28" fmla="*/ 47 w 143"/>
                  <a:gd name="T29" fmla="*/ 6 h 131"/>
                  <a:gd name="T30" fmla="*/ 53 w 143"/>
                  <a:gd name="T31" fmla="*/ 12 h 131"/>
                  <a:gd name="T32" fmla="*/ 53 w 143"/>
                  <a:gd name="T33" fmla="*/ 18 h 131"/>
                  <a:gd name="T34" fmla="*/ 47 w 143"/>
                  <a:gd name="T35" fmla="*/ 24 h 131"/>
                  <a:gd name="T36" fmla="*/ 23 w 143"/>
                  <a:gd name="T37" fmla="*/ 113 h 131"/>
                  <a:gd name="T38" fmla="*/ 11 w 143"/>
                  <a:gd name="T39" fmla="*/ 125 h 131"/>
                  <a:gd name="T40" fmla="*/ 0 w 143"/>
                  <a:gd name="T41" fmla="*/ 125 h 131"/>
                  <a:gd name="T42" fmla="*/ 0 w 143"/>
                  <a:gd name="T43" fmla="*/ 131 h 131"/>
                  <a:gd name="T44" fmla="*/ 59 w 143"/>
                  <a:gd name="T45" fmla="*/ 131 h 131"/>
                  <a:gd name="T46" fmla="*/ 59 w 143"/>
                  <a:gd name="T47" fmla="*/ 125 h 131"/>
                  <a:gd name="T48" fmla="*/ 47 w 143"/>
                  <a:gd name="T49" fmla="*/ 125 h 131"/>
                  <a:gd name="T50" fmla="*/ 41 w 143"/>
                  <a:gd name="T51" fmla="*/ 119 h 131"/>
                  <a:gd name="T52" fmla="*/ 41 w 143"/>
                  <a:gd name="T53" fmla="*/ 113 h 131"/>
                  <a:gd name="T54" fmla="*/ 47 w 143"/>
                  <a:gd name="T55" fmla="*/ 107 h 131"/>
                  <a:gd name="T56" fmla="*/ 59 w 143"/>
                  <a:gd name="T57" fmla="*/ 65 h 131"/>
                  <a:gd name="T58" fmla="*/ 77 w 143"/>
                  <a:gd name="T59" fmla="*/ 65 h 131"/>
                  <a:gd name="T60" fmla="*/ 101 w 143"/>
                  <a:gd name="T61" fmla="*/ 131 h 131"/>
                  <a:gd name="T62" fmla="*/ 137 w 143"/>
                  <a:gd name="T63" fmla="*/ 131 h 131"/>
                  <a:gd name="T64" fmla="*/ 137 w 143"/>
                  <a:gd name="T65" fmla="*/ 125 h 131"/>
                  <a:gd name="T66" fmla="*/ 77 w 143"/>
                  <a:gd name="T67" fmla="*/ 12 h 131"/>
                  <a:gd name="T68" fmla="*/ 77 w 143"/>
                  <a:gd name="T69" fmla="*/ 6 h 131"/>
                  <a:gd name="T70" fmla="*/ 89 w 143"/>
                  <a:gd name="T71" fmla="*/ 6 h 131"/>
                  <a:gd name="T72" fmla="*/ 107 w 143"/>
                  <a:gd name="T73" fmla="*/ 12 h 131"/>
                  <a:gd name="T74" fmla="*/ 119 w 143"/>
                  <a:gd name="T75" fmla="*/ 18 h 131"/>
                  <a:gd name="T76" fmla="*/ 119 w 143"/>
                  <a:gd name="T77" fmla="*/ 30 h 131"/>
                  <a:gd name="T78" fmla="*/ 107 w 143"/>
                  <a:gd name="T79" fmla="*/ 47 h 131"/>
                  <a:gd name="T80" fmla="*/ 95 w 143"/>
                  <a:gd name="T81" fmla="*/ 59 h 131"/>
                  <a:gd name="T82" fmla="*/ 77 w 143"/>
                  <a:gd name="T83" fmla="*/ 59 h 131"/>
                  <a:gd name="T84" fmla="*/ 59 w 143"/>
                  <a:gd name="T85" fmla="*/ 59 h 131"/>
                  <a:gd name="T86" fmla="*/ 77 w 143"/>
                  <a:gd name="T87" fmla="*/ 1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3" h="131">
                    <a:moveTo>
                      <a:pt x="137" y="125"/>
                    </a:moveTo>
                    <a:lnTo>
                      <a:pt x="125" y="119"/>
                    </a:lnTo>
                    <a:lnTo>
                      <a:pt x="119" y="113"/>
                    </a:lnTo>
                    <a:lnTo>
                      <a:pt x="95" y="65"/>
                    </a:lnTo>
                    <a:lnTo>
                      <a:pt x="119" y="59"/>
                    </a:lnTo>
                    <a:lnTo>
                      <a:pt x="131" y="47"/>
                    </a:lnTo>
                    <a:lnTo>
                      <a:pt x="143" y="41"/>
                    </a:lnTo>
                    <a:lnTo>
                      <a:pt x="143" y="30"/>
                    </a:lnTo>
                    <a:lnTo>
                      <a:pt x="137" y="12"/>
                    </a:lnTo>
                    <a:lnTo>
                      <a:pt x="119" y="6"/>
                    </a:lnTo>
                    <a:lnTo>
                      <a:pt x="107" y="0"/>
                    </a:lnTo>
                    <a:lnTo>
                      <a:pt x="9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7" y="6"/>
                    </a:lnTo>
                    <a:lnTo>
                      <a:pt x="53" y="12"/>
                    </a:lnTo>
                    <a:lnTo>
                      <a:pt x="53" y="18"/>
                    </a:lnTo>
                    <a:lnTo>
                      <a:pt x="47" y="24"/>
                    </a:lnTo>
                    <a:lnTo>
                      <a:pt x="23" y="113"/>
                    </a:lnTo>
                    <a:lnTo>
                      <a:pt x="11" y="125"/>
                    </a:lnTo>
                    <a:lnTo>
                      <a:pt x="0" y="125"/>
                    </a:lnTo>
                    <a:lnTo>
                      <a:pt x="0" y="131"/>
                    </a:lnTo>
                    <a:lnTo>
                      <a:pt x="59" y="131"/>
                    </a:lnTo>
                    <a:lnTo>
                      <a:pt x="59" y="125"/>
                    </a:lnTo>
                    <a:lnTo>
                      <a:pt x="47" y="125"/>
                    </a:lnTo>
                    <a:lnTo>
                      <a:pt x="41" y="119"/>
                    </a:lnTo>
                    <a:lnTo>
                      <a:pt x="41" y="113"/>
                    </a:lnTo>
                    <a:lnTo>
                      <a:pt x="47" y="107"/>
                    </a:lnTo>
                    <a:lnTo>
                      <a:pt x="59" y="65"/>
                    </a:lnTo>
                    <a:lnTo>
                      <a:pt x="77" y="65"/>
                    </a:lnTo>
                    <a:lnTo>
                      <a:pt x="101" y="131"/>
                    </a:lnTo>
                    <a:lnTo>
                      <a:pt x="137" y="131"/>
                    </a:lnTo>
                    <a:lnTo>
                      <a:pt x="137" y="125"/>
                    </a:lnTo>
                    <a:close/>
                    <a:moveTo>
                      <a:pt x="77" y="12"/>
                    </a:moveTo>
                    <a:lnTo>
                      <a:pt x="77" y="6"/>
                    </a:lnTo>
                    <a:lnTo>
                      <a:pt x="89" y="6"/>
                    </a:lnTo>
                    <a:lnTo>
                      <a:pt x="107" y="12"/>
                    </a:lnTo>
                    <a:lnTo>
                      <a:pt x="119" y="18"/>
                    </a:lnTo>
                    <a:lnTo>
                      <a:pt x="119" y="30"/>
                    </a:lnTo>
                    <a:lnTo>
                      <a:pt x="107" y="47"/>
                    </a:lnTo>
                    <a:lnTo>
                      <a:pt x="95" y="59"/>
                    </a:lnTo>
                    <a:lnTo>
                      <a:pt x="77" y="59"/>
                    </a:lnTo>
                    <a:lnTo>
                      <a:pt x="59" y="59"/>
                    </a:lnTo>
                    <a:lnTo>
                      <a:pt x="77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0"/>
              <p:cNvSpPr>
                <a:spLocks/>
              </p:cNvSpPr>
              <p:nvPr/>
            </p:nvSpPr>
            <p:spPr bwMode="auto">
              <a:xfrm>
                <a:off x="408" y="926"/>
                <a:ext cx="346" cy="341"/>
              </a:xfrm>
              <a:custGeom>
                <a:avLst/>
                <a:gdLst>
                  <a:gd name="T0" fmla="*/ 198 w 395"/>
                  <a:gd name="T1" fmla="*/ 341 h 341"/>
                  <a:gd name="T2" fmla="*/ 240 w 395"/>
                  <a:gd name="T3" fmla="*/ 335 h 341"/>
                  <a:gd name="T4" fmla="*/ 276 w 395"/>
                  <a:gd name="T5" fmla="*/ 329 h 341"/>
                  <a:gd name="T6" fmla="*/ 335 w 395"/>
                  <a:gd name="T7" fmla="*/ 293 h 341"/>
                  <a:gd name="T8" fmla="*/ 359 w 395"/>
                  <a:gd name="T9" fmla="*/ 263 h 341"/>
                  <a:gd name="T10" fmla="*/ 377 w 395"/>
                  <a:gd name="T11" fmla="*/ 239 h 341"/>
                  <a:gd name="T12" fmla="*/ 389 w 395"/>
                  <a:gd name="T13" fmla="*/ 209 h 341"/>
                  <a:gd name="T14" fmla="*/ 395 w 395"/>
                  <a:gd name="T15" fmla="*/ 173 h 341"/>
                  <a:gd name="T16" fmla="*/ 389 w 395"/>
                  <a:gd name="T17" fmla="*/ 137 h 341"/>
                  <a:gd name="T18" fmla="*/ 377 w 395"/>
                  <a:gd name="T19" fmla="*/ 108 h 341"/>
                  <a:gd name="T20" fmla="*/ 359 w 395"/>
                  <a:gd name="T21" fmla="*/ 78 h 341"/>
                  <a:gd name="T22" fmla="*/ 335 w 395"/>
                  <a:gd name="T23" fmla="*/ 54 h 341"/>
                  <a:gd name="T24" fmla="*/ 276 w 395"/>
                  <a:gd name="T25" fmla="*/ 12 h 341"/>
                  <a:gd name="T26" fmla="*/ 240 w 395"/>
                  <a:gd name="T27" fmla="*/ 6 h 341"/>
                  <a:gd name="T28" fmla="*/ 198 w 395"/>
                  <a:gd name="T29" fmla="*/ 0 h 341"/>
                  <a:gd name="T30" fmla="*/ 156 w 395"/>
                  <a:gd name="T31" fmla="*/ 6 h 341"/>
                  <a:gd name="T32" fmla="*/ 120 w 395"/>
                  <a:gd name="T33" fmla="*/ 12 h 341"/>
                  <a:gd name="T34" fmla="*/ 60 w 395"/>
                  <a:gd name="T35" fmla="*/ 54 h 341"/>
                  <a:gd name="T36" fmla="*/ 36 w 395"/>
                  <a:gd name="T37" fmla="*/ 78 h 341"/>
                  <a:gd name="T38" fmla="*/ 18 w 395"/>
                  <a:gd name="T39" fmla="*/ 108 h 341"/>
                  <a:gd name="T40" fmla="*/ 6 w 395"/>
                  <a:gd name="T41" fmla="*/ 137 h 341"/>
                  <a:gd name="T42" fmla="*/ 0 w 395"/>
                  <a:gd name="T43" fmla="*/ 173 h 341"/>
                  <a:gd name="T44" fmla="*/ 6 w 395"/>
                  <a:gd name="T45" fmla="*/ 209 h 341"/>
                  <a:gd name="T46" fmla="*/ 18 w 395"/>
                  <a:gd name="T47" fmla="*/ 239 h 341"/>
                  <a:gd name="T48" fmla="*/ 36 w 395"/>
                  <a:gd name="T49" fmla="*/ 263 h 341"/>
                  <a:gd name="T50" fmla="*/ 60 w 395"/>
                  <a:gd name="T51" fmla="*/ 293 h 341"/>
                  <a:gd name="T52" fmla="*/ 120 w 395"/>
                  <a:gd name="T53" fmla="*/ 329 h 341"/>
                  <a:gd name="T54" fmla="*/ 156 w 395"/>
                  <a:gd name="T55" fmla="*/ 335 h 341"/>
                  <a:gd name="T56" fmla="*/ 198 w 395"/>
                  <a:gd name="T57" fmla="*/ 341 h 341"/>
                  <a:gd name="T58" fmla="*/ 198 w 395"/>
                  <a:gd name="T59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95" h="341">
                    <a:moveTo>
                      <a:pt x="198" y="341"/>
                    </a:moveTo>
                    <a:lnTo>
                      <a:pt x="240" y="335"/>
                    </a:lnTo>
                    <a:lnTo>
                      <a:pt x="276" y="329"/>
                    </a:lnTo>
                    <a:lnTo>
                      <a:pt x="335" y="293"/>
                    </a:lnTo>
                    <a:lnTo>
                      <a:pt x="359" y="263"/>
                    </a:lnTo>
                    <a:lnTo>
                      <a:pt x="377" y="239"/>
                    </a:lnTo>
                    <a:lnTo>
                      <a:pt x="389" y="209"/>
                    </a:lnTo>
                    <a:lnTo>
                      <a:pt x="395" y="173"/>
                    </a:lnTo>
                    <a:lnTo>
                      <a:pt x="389" y="137"/>
                    </a:lnTo>
                    <a:lnTo>
                      <a:pt x="377" y="108"/>
                    </a:lnTo>
                    <a:lnTo>
                      <a:pt x="359" y="78"/>
                    </a:lnTo>
                    <a:lnTo>
                      <a:pt x="335" y="54"/>
                    </a:lnTo>
                    <a:lnTo>
                      <a:pt x="276" y="12"/>
                    </a:lnTo>
                    <a:lnTo>
                      <a:pt x="240" y="6"/>
                    </a:lnTo>
                    <a:lnTo>
                      <a:pt x="198" y="0"/>
                    </a:lnTo>
                    <a:lnTo>
                      <a:pt x="156" y="6"/>
                    </a:lnTo>
                    <a:lnTo>
                      <a:pt x="120" y="12"/>
                    </a:lnTo>
                    <a:lnTo>
                      <a:pt x="60" y="54"/>
                    </a:lnTo>
                    <a:lnTo>
                      <a:pt x="36" y="78"/>
                    </a:lnTo>
                    <a:lnTo>
                      <a:pt x="18" y="108"/>
                    </a:lnTo>
                    <a:lnTo>
                      <a:pt x="6" y="137"/>
                    </a:lnTo>
                    <a:lnTo>
                      <a:pt x="0" y="173"/>
                    </a:lnTo>
                    <a:lnTo>
                      <a:pt x="6" y="209"/>
                    </a:lnTo>
                    <a:lnTo>
                      <a:pt x="18" y="239"/>
                    </a:lnTo>
                    <a:lnTo>
                      <a:pt x="36" y="263"/>
                    </a:lnTo>
                    <a:lnTo>
                      <a:pt x="60" y="293"/>
                    </a:lnTo>
                    <a:lnTo>
                      <a:pt x="120" y="329"/>
                    </a:lnTo>
                    <a:lnTo>
                      <a:pt x="156" y="335"/>
                    </a:lnTo>
                    <a:lnTo>
                      <a:pt x="198" y="341"/>
                    </a:lnTo>
                    <a:lnTo>
                      <a:pt x="198" y="341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1"/>
              <p:cNvSpPr>
                <a:spLocks/>
              </p:cNvSpPr>
              <p:nvPr/>
            </p:nvSpPr>
            <p:spPr bwMode="auto">
              <a:xfrm>
                <a:off x="581" y="1099"/>
                <a:ext cx="173" cy="168"/>
              </a:xfrm>
              <a:custGeom>
                <a:avLst/>
                <a:gdLst>
                  <a:gd name="T0" fmla="*/ 0 w 197"/>
                  <a:gd name="T1" fmla="*/ 168 h 168"/>
                  <a:gd name="T2" fmla="*/ 42 w 197"/>
                  <a:gd name="T3" fmla="*/ 162 h 168"/>
                  <a:gd name="T4" fmla="*/ 78 w 197"/>
                  <a:gd name="T5" fmla="*/ 156 h 168"/>
                  <a:gd name="T6" fmla="*/ 137 w 197"/>
                  <a:gd name="T7" fmla="*/ 120 h 168"/>
                  <a:gd name="T8" fmla="*/ 161 w 197"/>
                  <a:gd name="T9" fmla="*/ 90 h 168"/>
                  <a:gd name="T10" fmla="*/ 179 w 197"/>
                  <a:gd name="T11" fmla="*/ 66 h 168"/>
                  <a:gd name="T12" fmla="*/ 191 w 197"/>
                  <a:gd name="T13" fmla="*/ 36 h 168"/>
                  <a:gd name="T14" fmla="*/ 197 w 197"/>
                  <a:gd name="T15" fmla="*/ 0 h 168"/>
                  <a:gd name="T16" fmla="*/ 197 w 197"/>
                  <a:gd name="T17" fmla="*/ 0 h 168"/>
                  <a:gd name="T18" fmla="*/ 191 w 197"/>
                  <a:gd name="T19" fmla="*/ 36 h 168"/>
                  <a:gd name="T20" fmla="*/ 179 w 197"/>
                  <a:gd name="T21" fmla="*/ 66 h 168"/>
                  <a:gd name="T22" fmla="*/ 161 w 197"/>
                  <a:gd name="T23" fmla="*/ 90 h 168"/>
                  <a:gd name="T24" fmla="*/ 137 w 197"/>
                  <a:gd name="T25" fmla="*/ 120 h 168"/>
                  <a:gd name="T26" fmla="*/ 78 w 197"/>
                  <a:gd name="T27" fmla="*/ 156 h 168"/>
                  <a:gd name="T28" fmla="*/ 42 w 197"/>
                  <a:gd name="T29" fmla="*/ 162 h 168"/>
                  <a:gd name="T30" fmla="*/ 0 w 197"/>
                  <a:gd name="T31" fmla="*/ 168 h 168"/>
                  <a:gd name="T32" fmla="*/ 0 w 197"/>
                  <a:gd name="T3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7" h="168">
                    <a:moveTo>
                      <a:pt x="0" y="168"/>
                    </a:moveTo>
                    <a:lnTo>
                      <a:pt x="42" y="162"/>
                    </a:lnTo>
                    <a:lnTo>
                      <a:pt x="78" y="156"/>
                    </a:lnTo>
                    <a:lnTo>
                      <a:pt x="137" y="120"/>
                    </a:lnTo>
                    <a:lnTo>
                      <a:pt x="161" y="90"/>
                    </a:lnTo>
                    <a:lnTo>
                      <a:pt x="179" y="66"/>
                    </a:lnTo>
                    <a:lnTo>
                      <a:pt x="191" y="36"/>
                    </a:lnTo>
                    <a:lnTo>
                      <a:pt x="197" y="0"/>
                    </a:lnTo>
                    <a:lnTo>
                      <a:pt x="197" y="0"/>
                    </a:lnTo>
                    <a:lnTo>
                      <a:pt x="191" y="36"/>
                    </a:lnTo>
                    <a:lnTo>
                      <a:pt x="179" y="66"/>
                    </a:lnTo>
                    <a:lnTo>
                      <a:pt x="161" y="90"/>
                    </a:lnTo>
                    <a:lnTo>
                      <a:pt x="137" y="120"/>
                    </a:lnTo>
                    <a:lnTo>
                      <a:pt x="78" y="156"/>
                    </a:lnTo>
                    <a:lnTo>
                      <a:pt x="42" y="162"/>
                    </a:lnTo>
                    <a:lnTo>
                      <a:pt x="0" y="16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2"/>
              <p:cNvSpPr>
                <a:spLocks noEditPoints="1"/>
              </p:cNvSpPr>
              <p:nvPr/>
            </p:nvSpPr>
            <p:spPr bwMode="auto">
              <a:xfrm>
                <a:off x="581" y="926"/>
                <a:ext cx="173" cy="173"/>
              </a:xfrm>
              <a:custGeom>
                <a:avLst/>
                <a:gdLst>
                  <a:gd name="T0" fmla="*/ 197 w 197"/>
                  <a:gd name="T1" fmla="*/ 173 h 173"/>
                  <a:gd name="T2" fmla="*/ 191 w 197"/>
                  <a:gd name="T3" fmla="*/ 137 h 173"/>
                  <a:gd name="T4" fmla="*/ 179 w 197"/>
                  <a:gd name="T5" fmla="*/ 108 h 173"/>
                  <a:gd name="T6" fmla="*/ 161 w 197"/>
                  <a:gd name="T7" fmla="*/ 78 h 173"/>
                  <a:gd name="T8" fmla="*/ 137 w 197"/>
                  <a:gd name="T9" fmla="*/ 54 h 173"/>
                  <a:gd name="T10" fmla="*/ 78 w 197"/>
                  <a:gd name="T11" fmla="*/ 12 h 173"/>
                  <a:gd name="T12" fmla="*/ 42 w 197"/>
                  <a:gd name="T13" fmla="*/ 6 h 173"/>
                  <a:gd name="T14" fmla="*/ 0 w 197"/>
                  <a:gd name="T15" fmla="*/ 0 h 173"/>
                  <a:gd name="T16" fmla="*/ 0 w 197"/>
                  <a:gd name="T17" fmla="*/ 0 h 173"/>
                  <a:gd name="T18" fmla="*/ 42 w 197"/>
                  <a:gd name="T19" fmla="*/ 6 h 173"/>
                  <a:gd name="T20" fmla="*/ 78 w 197"/>
                  <a:gd name="T21" fmla="*/ 12 h 173"/>
                  <a:gd name="T22" fmla="*/ 137 w 197"/>
                  <a:gd name="T23" fmla="*/ 54 h 173"/>
                  <a:gd name="T24" fmla="*/ 161 w 197"/>
                  <a:gd name="T25" fmla="*/ 78 h 173"/>
                  <a:gd name="T26" fmla="*/ 179 w 197"/>
                  <a:gd name="T27" fmla="*/ 108 h 173"/>
                  <a:gd name="T28" fmla="*/ 191 w 197"/>
                  <a:gd name="T29" fmla="*/ 137 h 173"/>
                  <a:gd name="T30" fmla="*/ 197 w 197"/>
                  <a:gd name="T31" fmla="*/ 173 h 173"/>
                  <a:gd name="T32" fmla="*/ 197 w 197"/>
                  <a:gd name="T33" fmla="*/ 173 h 173"/>
                  <a:gd name="T34" fmla="*/ 197 w 197"/>
                  <a:gd name="T35" fmla="*/ 173 h 173"/>
                  <a:gd name="T36" fmla="*/ 197 w 197"/>
                  <a:gd name="T37" fmla="*/ 173 h 173"/>
                  <a:gd name="T38" fmla="*/ 197 w 197"/>
                  <a:gd name="T3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7" h="173">
                    <a:moveTo>
                      <a:pt x="197" y="173"/>
                    </a:moveTo>
                    <a:lnTo>
                      <a:pt x="191" y="137"/>
                    </a:lnTo>
                    <a:lnTo>
                      <a:pt x="179" y="108"/>
                    </a:lnTo>
                    <a:lnTo>
                      <a:pt x="161" y="78"/>
                    </a:lnTo>
                    <a:lnTo>
                      <a:pt x="137" y="54"/>
                    </a:lnTo>
                    <a:lnTo>
                      <a:pt x="78" y="12"/>
                    </a:lnTo>
                    <a:lnTo>
                      <a:pt x="4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2" y="6"/>
                    </a:lnTo>
                    <a:lnTo>
                      <a:pt x="78" y="12"/>
                    </a:lnTo>
                    <a:lnTo>
                      <a:pt x="137" y="54"/>
                    </a:lnTo>
                    <a:lnTo>
                      <a:pt x="161" y="78"/>
                    </a:lnTo>
                    <a:lnTo>
                      <a:pt x="179" y="108"/>
                    </a:lnTo>
                    <a:lnTo>
                      <a:pt x="191" y="137"/>
                    </a:lnTo>
                    <a:lnTo>
                      <a:pt x="197" y="173"/>
                    </a:lnTo>
                    <a:lnTo>
                      <a:pt x="197" y="173"/>
                    </a:lnTo>
                    <a:close/>
                    <a:moveTo>
                      <a:pt x="197" y="173"/>
                    </a:moveTo>
                    <a:lnTo>
                      <a:pt x="197" y="173"/>
                    </a:lnTo>
                    <a:lnTo>
                      <a:pt x="197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13"/>
              <p:cNvSpPr>
                <a:spLocks noEditPoints="1"/>
              </p:cNvSpPr>
              <p:nvPr/>
            </p:nvSpPr>
            <p:spPr bwMode="auto">
              <a:xfrm>
                <a:off x="408" y="926"/>
                <a:ext cx="173" cy="173"/>
              </a:xfrm>
              <a:custGeom>
                <a:avLst/>
                <a:gdLst>
                  <a:gd name="T0" fmla="*/ 198 w 198"/>
                  <a:gd name="T1" fmla="*/ 0 h 173"/>
                  <a:gd name="T2" fmla="*/ 156 w 198"/>
                  <a:gd name="T3" fmla="*/ 6 h 173"/>
                  <a:gd name="T4" fmla="*/ 120 w 198"/>
                  <a:gd name="T5" fmla="*/ 12 h 173"/>
                  <a:gd name="T6" fmla="*/ 60 w 198"/>
                  <a:gd name="T7" fmla="*/ 54 h 173"/>
                  <a:gd name="T8" fmla="*/ 36 w 198"/>
                  <a:gd name="T9" fmla="*/ 78 h 173"/>
                  <a:gd name="T10" fmla="*/ 18 w 198"/>
                  <a:gd name="T11" fmla="*/ 108 h 173"/>
                  <a:gd name="T12" fmla="*/ 6 w 198"/>
                  <a:gd name="T13" fmla="*/ 137 h 173"/>
                  <a:gd name="T14" fmla="*/ 0 w 198"/>
                  <a:gd name="T15" fmla="*/ 173 h 173"/>
                  <a:gd name="T16" fmla="*/ 0 w 198"/>
                  <a:gd name="T17" fmla="*/ 173 h 173"/>
                  <a:gd name="T18" fmla="*/ 6 w 198"/>
                  <a:gd name="T19" fmla="*/ 137 h 173"/>
                  <a:gd name="T20" fmla="*/ 18 w 198"/>
                  <a:gd name="T21" fmla="*/ 108 h 173"/>
                  <a:gd name="T22" fmla="*/ 36 w 198"/>
                  <a:gd name="T23" fmla="*/ 78 h 173"/>
                  <a:gd name="T24" fmla="*/ 60 w 198"/>
                  <a:gd name="T25" fmla="*/ 54 h 173"/>
                  <a:gd name="T26" fmla="*/ 120 w 198"/>
                  <a:gd name="T27" fmla="*/ 12 h 173"/>
                  <a:gd name="T28" fmla="*/ 156 w 198"/>
                  <a:gd name="T29" fmla="*/ 6 h 173"/>
                  <a:gd name="T30" fmla="*/ 198 w 198"/>
                  <a:gd name="T31" fmla="*/ 0 h 173"/>
                  <a:gd name="T32" fmla="*/ 198 w 198"/>
                  <a:gd name="T33" fmla="*/ 0 h 173"/>
                  <a:gd name="T34" fmla="*/ 198 w 198"/>
                  <a:gd name="T35" fmla="*/ 0 h 173"/>
                  <a:gd name="T36" fmla="*/ 198 w 198"/>
                  <a:gd name="T37" fmla="*/ 0 h 173"/>
                  <a:gd name="T38" fmla="*/ 198 w 198"/>
                  <a:gd name="T3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8" h="173">
                    <a:moveTo>
                      <a:pt x="198" y="0"/>
                    </a:moveTo>
                    <a:lnTo>
                      <a:pt x="156" y="6"/>
                    </a:lnTo>
                    <a:lnTo>
                      <a:pt x="120" y="12"/>
                    </a:lnTo>
                    <a:lnTo>
                      <a:pt x="60" y="54"/>
                    </a:lnTo>
                    <a:lnTo>
                      <a:pt x="36" y="78"/>
                    </a:lnTo>
                    <a:lnTo>
                      <a:pt x="18" y="108"/>
                    </a:lnTo>
                    <a:lnTo>
                      <a:pt x="6" y="137"/>
                    </a:lnTo>
                    <a:lnTo>
                      <a:pt x="0" y="173"/>
                    </a:lnTo>
                    <a:lnTo>
                      <a:pt x="0" y="173"/>
                    </a:lnTo>
                    <a:lnTo>
                      <a:pt x="6" y="137"/>
                    </a:lnTo>
                    <a:lnTo>
                      <a:pt x="18" y="108"/>
                    </a:lnTo>
                    <a:lnTo>
                      <a:pt x="36" y="78"/>
                    </a:lnTo>
                    <a:lnTo>
                      <a:pt x="60" y="54"/>
                    </a:lnTo>
                    <a:lnTo>
                      <a:pt x="120" y="12"/>
                    </a:lnTo>
                    <a:lnTo>
                      <a:pt x="156" y="6"/>
                    </a:lnTo>
                    <a:lnTo>
                      <a:pt x="198" y="0"/>
                    </a:lnTo>
                    <a:lnTo>
                      <a:pt x="198" y="0"/>
                    </a:lnTo>
                    <a:close/>
                    <a:moveTo>
                      <a:pt x="198" y="0"/>
                    </a:moveTo>
                    <a:lnTo>
                      <a:pt x="198" y="0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14"/>
              <p:cNvSpPr>
                <a:spLocks noEditPoints="1"/>
              </p:cNvSpPr>
              <p:nvPr/>
            </p:nvSpPr>
            <p:spPr bwMode="auto">
              <a:xfrm>
                <a:off x="408" y="1099"/>
                <a:ext cx="173" cy="168"/>
              </a:xfrm>
              <a:custGeom>
                <a:avLst/>
                <a:gdLst>
                  <a:gd name="T0" fmla="*/ 0 w 198"/>
                  <a:gd name="T1" fmla="*/ 0 h 168"/>
                  <a:gd name="T2" fmla="*/ 6 w 198"/>
                  <a:gd name="T3" fmla="*/ 36 h 168"/>
                  <a:gd name="T4" fmla="*/ 18 w 198"/>
                  <a:gd name="T5" fmla="*/ 66 h 168"/>
                  <a:gd name="T6" fmla="*/ 36 w 198"/>
                  <a:gd name="T7" fmla="*/ 90 h 168"/>
                  <a:gd name="T8" fmla="*/ 60 w 198"/>
                  <a:gd name="T9" fmla="*/ 120 h 168"/>
                  <a:gd name="T10" fmla="*/ 120 w 198"/>
                  <a:gd name="T11" fmla="*/ 156 h 168"/>
                  <a:gd name="T12" fmla="*/ 156 w 198"/>
                  <a:gd name="T13" fmla="*/ 162 h 168"/>
                  <a:gd name="T14" fmla="*/ 198 w 198"/>
                  <a:gd name="T15" fmla="*/ 168 h 168"/>
                  <a:gd name="T16" fmla="*/ 198 w 198"/>
                  <a:gd name="T17" fmla="*/ 168 h 168"/>
                  <a:gd name="T18" fmla="*/ 156 w 198"/>
                  <a:gd name="T19" fmla="*/ 162 h 168"/>
                  <a:gd name="T20" fmla="*/ 120 w 198"/>
                  <a:gd name="T21" fmla="*/ 156 h 168"/>
                  <a:gd name="T22" fmla="*/ 60 w 198"/>
                  <a:gd name="T23" fmla="*/ 120 h 168"/>
                  <a:gd name="T24" fmla="*/ 36 w 198"/>
                  <a:gd name="T25" fmla="*/ 90 h 168"/>
                  <a:gd name="T26" fmla="*/ 18 w 198"/>
                  <a:gd name="T27" fmla="*/ 66 h 168"/>
                  <a:gd name="T28" fmla="*/ 6 w 198"/>
                  <a:gd name="T29" fmla="*/ 36 h 168"/>
                  <a:gd name="T30" fmla="*/ 0 w 198"/>
                  <a:gd name="T31" fmla="*/ 0 h 168"/>
                  <a:gd name="T32" fmla="*/ 0 w 198"/>
                  <a:gd name="T33" fmla="*/ 0 h 168"/>
                  <a:gd name="T34" fmla="*/ 0 w 198"/>
                  <a:gd name="T35" fmla="*/ 0 h 168"/>
                  <a:gd name="T36" fmla="*/ 0 w 198"/>
                  <a:gd name="T37" fmla="*/ 0 h 168"/>
                  <a:gd name="T38" fmla="*/ 0 w 198"/>
                  <a:gd name="T3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8" h="168">
                    <a:moveTo>
                      <a:pt x="0" y="0"/>
                    </a:moveTo>
                    <a:lnTo>
                      <a:pt x="6" y="36"/>
                    </a:lnTo>
                    <a:lnTo>
                      <a:pt x="18" y="66"/>
                    </a:lnTo>
                    <a:lnTo>
                      <a:pt x="36" y="90"/>
                    </a:lnTo>
                    <a:lnTo>
                      <a:pt x="60" y="120"/>
                    </a:lnTo>
                    <a:lnTo>
                      <a:pt x="120" y="156"/>
                    </a:lnTo>
                    <a:lnTo>
                      <a:pt x="156" y="162"/>
                    </a:lnTo>
                    <a:lnTo>
                      <a:pt x="198" y="168"/>
                    </a:lnTo>
                    <a:lnTo>
                      <a:pt x="198" y="168"/>
                    </a:lnTo>
                    <a:lnTo>
                      <a:pt x="156" y="162"/>
                    </a:lnTo>
                    <a:lnTo>
                      <a:pt x="120" y="156"/>
                    </a:lnTo>
                    <a:lnTo>
                      <a:pt x="60" y="120"/>
                    </a:lnTo>
                    <a:lnTo>
                      <a:pt x="36" y="90"/>
                    </a:lnTo>
                    <a:lnTo>
                      <a:pt x="18" y="66"/>
                    </a:lnTo>
                    <a:lnTo>
                      <a:pt x="6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15"/>
              <p:cNvSpPr>
                <a:spLocks/>
              </p:cNvSpPr>
              <p:nvPr/>
            </p:nvSpPr>
            <p:spPr bwMode="auto">
              <a:xfrm>
                <a:off x="581" y="126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16"/>
              <p:cNvSpPr>
                <a:spLocks/>
              </p:cNvSpPr>
              <p:nvPr/>
            </p:nvSpPr>
            <p:spPr bwMode="auto">
              <a:xfrm>
                <a:off x="524" y="986"/>
                <a:ext cx="105" cy="101"/>
              </a:xfrm>
              <a:custGeom>
                <a:avLst/>
                <a:gdLst>
                  <a:gd name="T0" fmla="*/ 54 w 120"/>
                  <a:gd name="T1" fmla="*/ 42 h 101"/>
                  <a:gd name="T2" fmla="*/ 0 w 120"/>
                  <a:gd name="T3" fmla="*/ 42 h 101"/>
                  <a:gd name="T4" fmla="*/ 0 w 120"/>
                  <a:gd name="T5" fmla="*/ 54 h 101"/>
                  <a:gd name="T6" fmla="*/ 54 w 120"/>
                  <a:gd name="T7" fmla="*/ 54 h 101"/>
                  <a:gd name="T8" fmla="*/ 54 w 120"/>
                  <a:gd name="T9" fmla="*/ 101 h 101"/>
                  <a:gd name="T10" fmla="*/ 72 w 120"/>
                  <a:gd name="T11" fmla="*/ 101 h 101"/>
                  <a:gd name="T12" fmla="*/ 72 w 120"/>
                  <a:gd name="T13" fmla="*/ 54 h 101"/>
                  <a:gd name="T14" fmla="*/ 120 w 120"/>
                  <a:gd name="T15" fmla="*/ 54 h 101"/>
                  <a:gd name="T16" fmla="*/ 120 w 120"/>
                  <a:gd name="T17" fmla="*/ 42 h 101"/>
                  <a:gd name="T18" fmla="*/ 72 w 120"/>
                  <a:gd name="T19" fmla="*/ 42 h 101"/>
                  <a:gd name="T20" fmla="*/ 72 w 120"/>
                  <a:gd name="T21" fmla="*/ 0 h 101"/>
                  <a:gd name="T22" fmla="*/ 54 w 120"/>
                  <a:gd name="T23" fmla="*/ 0 h 101"/>
                  <a:gd name="T24" fmla="*/ 54 w 120"/>
                  <a:gd name="T25" fmla="*/ 4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" h="101">
                    <a:moveTo>
                      <a:pt x="54" y="42"/>
                    </a:moveTo>
                    <a:lnTo>
                      <a:pt x="0" y="42"/>
                    </a:lnTo>
                    <a:lnTo>
                      <a:pt x="0" y="54"/>
                    </a:lnTo>
                    <a:lnTo>
                      <a:pt x="54" y="54"/>
                    </a:lnTo>
                    <a:lnTo>
                      <a:pt x="54" y="101"/>
                    </a:lnTo>
                    <a:lnTo>
                      <a:pt x="72" y="101"/>
                    </a:lnTo>
                    <a:lnTo>
                      <a:pt x="72" y="54"/>
                    </a:lnTo>
                    <a:lnTo>
                      <a:pt x="120" y="54"/>
                    </a:lnTo>
                    <a:lnTo>
                      <a:pt x="120" y="42"/>
                    </a:lnTo>
                    <a:lnTo>
                      <a:pt x="72" y="42"/>
                    </a:lnTo>
                    <a:lnTo>
                      <a:pt x="72" y="0"/>
                    </a:lnTo>
                    <a:lnTo>
                      <a:pt x="54" y="0"/>
                    </a:lnTo>
                    <a:lnTo>
                      <a:pt x="54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Rectangle 17"/>
              <p:cNvSpPr>
                <a:spLocks noChangeArrowheads="1"/>
              </p:cNvSpPr>
              <p:nvPr/>
            </p:nvSpPr>
            <p:spPr bwMode="auto">
              <a:xfrm>
                <a:off x="524" y="1165"/>
                <a:ext cx="105" cy="1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18"/>
              <p:cNvSpPr>
                <a:spLocks/>
              </p:cNvSpPr>
              <p:nvPr/>
            </p:nvSpPr>
            <p:spPr bwMode="auto">
              <a:xfrm>
                <a:off x="2382" y="884"/>
                <a:ext cx="48" cy="406"/>
              </a:xfrm>
              <a:custGeom>
                <a:avLst/>
                <a:gdLst>
                  <a:gd name="T0" fmla="*/ 54 w 54"/>
                  <a:gd name="T1" fmla="*/ 406 h 406"/>
                  <a:gd name="T2" fmla="*/ 0 w 54"/>
                  <a:gd name="T3" fmla="*/ 406 h 406"/>
                  <a:gd name="T4" fmla="*/ 0 w 54"/>
                  <a:gd name="T5" fmla="*/ 0 h 406"/>
                  <a:gd name="T6" fmla="*/ 54 w 54"/>
                  <a:gd name="T7" fmla="*/ 0 h 406"/>
                  <a:gd name="T8" fmla="*/ 54 w 54"/>
                  <a:gd name="T9" fmla="*/ 406 h 406"/>
                  <a:gd name="T10" fmla="*/ 54 w 54"/>
                  <a:gd name="T11" fmla="*/ 40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406">
                    <a:moveTo>
                      <a:pt x="54" y="406"/>
                    </a:moveTo>
                    <a:lnTo>
                      <a:pt x="0" y="406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406"/>
                    </a:lnTo>
                    <a:lnTo>
                      <a:pt x="54" y="4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19"/>
              <p:cNvSpPr>
                <a:spLocks/>
              </p:cNvSpPr>
              <p:nvPr/>
            </p:nvSpPr>
            <p:spPr bwMode="auto">
              <a:xfrm>
                <a:off x="2403" y="878"/>
                <a:ext cx="63" cy="24"/>
              </a:xfrm>
              <a:custGeom>
                <a:avLst/>
                <a:gdLst>
                  <a:gd name="T0" fmla="*/ 0 w 72"/>
                  <a:gd name="T1" fmla="*/ 0 h 24"/>
                  <a:gd name="T2" fmla="*/ 72 w 72"/>
                  <a:gd name="T3" fmla="*/ 24 h 24"/>
                  <a:gd name="T4" fmla="*/ 0 w 72"/>
                  <a:gd name="T5" fmla="*/ 0 h 24"/>
                  <a:gd name="T6" fmla="*/ 0 w 7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24">
                    <a:moveTo>
                      <a:pt x="0" y="0"/>
                    </a:moveTo>
                    <a:lnTo>
                      <a:pt x="72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20"/>
              <p:cNvSpPr>
                <a:spLocks noEditPoints="1"/>
              </p:cNvSpPr>
              <p:nvPr/>
            </p:nvSpPr>
            <p:spPr bwMode="auto">
              <a:xfrm>
                <a:off x="2403" y="902"/>
                <a:ext cx="63" cy="30"/>
              </a:xfrm>
              <a:custGeom>
                <a:avLst/>
                <a:gdLst>
                  <a:gd name="T0" fmla="*/ 72 w 72"/>
                  <a:gd name="T1" fmla="*/ 0 h 30"/>
                  <a:gd name="T2" fmla="*/ 0 w 72"/>
                  <a:gd name="T3" fmla="*/ 30 h 30"/>
                  <a:gd name="T4" fmla="*/ 72 w 72"/>
                  <a:gd name="T5" fmla="*/ 0 h 30"/>
                  <a:gd name="T6" fmla="*/ 72 w 72"/>
                  <a:gd name="T7" fmla="*/ 0 h 30"/>
                  <a:gd name="T8" fmla="*/ 72 w 72"/>
                  <a:gd name="T9" fmla="*/ 0 h 30"/>
                  <a:gd name="T10" fmla="*/ 72 w 72"/>
                  <a:gd name="T11" fmla="*/ 0 h 30"/>
                  <a:gd name="T12" fmla="*/ 72 w 72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30">
                    <a:moveTo>
                      <a:pt x="72" y="0"/>
                    </a:moveTo>
                    <a:lnTo>
                      <a:pt x="0" y="30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  <a:moveTo>
                      <a:pt x="72" y="0"/>
                    </a:move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21"/>
              <p:cNvSpPr>
                <a:spLocks noEditPoints="1"/>
              </p:cNvSpPr>
              <p:nvPr/>
            </p:nvSpPr>
            <p:spPr bwMode="auto">
              <a:xfrm>
                <a:off x="2340" y="932"/>
                <a:ext cx="63" cy="24"/>
              </a:xfrm>
              <a:custGeom>
                <a:avLst/>
                <a:gdLst>
                  <a:gd name="T0" fmla="*/ 72 w 72"/>
                  <a:gd name="T1" fmla="*/ 0 h 24"/>
                  <a:gd name="T2" fmla="*/ 0 w 72"/>
                  <a:gd name="T3" fmla="*/ 24 h 24"/>
                  <a:gd name="T4" fmla="*/ 72 w 72"/>
                  <a:gd name="T5" fmla="*/ 0 h 24"/>
                  <a:gd name="T6" fmla="*/ 72 w 72"/>
                  <a:gd name="T7" fmla="*/ 0 h 24"/>
                  <a:gd name="T8" fmla="*/ 72 w 72"/>
                  <a:gd name="T9" fmla="*/ 0 h 24"/>
                  <a:gd name="T10" fmla="*/ 72 w 72"/>
                  <a:gd name="T11" fmla="*/ 0 h 24"/>
                  <a:gd name="T12" fmla="*/ 72 w 72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24">
                    <a:moveTo>
                      <a:pt x="72" y="0"/>
                    </a:moveTo>
                    <a:lnTo>
                      <a:pt x="0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  <a:moveTo>
                      <a:pt x="72" y="0"/>
                    </a:move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22"/>
              <p:cNvSpPr>
                <a:spLocks noEditPoints="1"/>
              </p:cNvSpPr>
              <p:nvPr/>
            </p:nvSpPr>
            <p:spPr bwMode="auto">
              <a:xfrm>
                <a:off x="2340" y="956"/>
                <a:ext cx="63" cy="24"/>
              </a:xfrm>
              <a:custGeom>
                <a:avLst/>
                <a:gdLst>
                  <a:gd name="T0" fmla="*/ 0 w 72"/>
                  <a:gd name="T1" fmla="*/ 0 h 24"/>
                  <a:gd name="T2" fmla="*/ 72 w 72"/>
                  <a:gd name="T3" fmla="*/ 24 h 24"/>
                  <a:gd name="T4" fmla="*/ 0 w 72"/>
                  <a:gd name="T5" fmla="*/ 0 h 24"/>
                  <a:gd name="T6" fmla="*/ 0 w 72"/>
                  <a:gd name="T7" fmla="*/ 0 h 24"/>
                  <a:gd name="T8" fmla="*/ 0 w 72"/>
                  <a:gd name="T9" fmla="*/ 0 h 24"/>
                  <a:gd name="T10" fmla="*/ 0 w 72"/>
                  <a:gd name="T11" fmla="*/ 0 h 24"/>
                  <a:gd name="T12" fmla="*/ 0 w 72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24">
                    <a:moveTo>
                      <a:pt x="0" y="0"/>
                    </a:moveTo>
                    <a:lnTo>
                      <a:pt x="72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23"/>
              <p:cNvSpPr>
                <a:spLocks noEditPoints="1"/>
              </p:cNvSpPr>
              <p:nvPr/>
            </p:nvSpPr>
            <p:spPr bwMode="auto">
              <a:xfrm>
                <a:off x="2403" y="980"/>
                <a:ext cx="1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  <a:gd name="T4" fmla="*/ 0 h 6"/>
                  <a:gd name="T5" fmla="*/ 0 h 6"/>
                  <a:gd name="T6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24"/>
              <p:cNvSpPr>
                <a:spLocks noEditPoints="1"/>
              </p:cNvSpPr>
              <p:nvPr/>
            </p:nvSpPr>
            <p:spPr bwMode="auto">
              <a:xfrm>
                <a:off x="2403" y="986"/>
                <a:ext cx="63" cy="24"/>
              </a:xfrm>
              <a:custGeom>
                <a:avLst/>
                <a:gdLst>
                  <a:gd name="T0" fmla="*/ 0 w 72"/>
                  <a:gd name="T1" fmla="*/ 0 h 24"/>
                  <a:gd name="T2" fmla="*/ 72 w 72"/>
                  <a:gd name="T3" fmla="*/ 24 h 24"/>
                  <a:gd name="T4" fmla="*/ 0 w 72"/>
                  <a:gd name="T5" fmla="*/ 0 h 24"/>
                  <a:gd name="T6" fmla="*/ 0 w 72"/>
                  <a:gd name="T7" fmla="*/ 0 h 24"/>
                  <a:gd name="T8" fmla="*/ 0 w 72"/>
                  <a:gd name="T9" fmla="*/ 0 h 24"/>
                  <a:gd name="T10" fmla="*/ 0 w 72"/>
                  <a:gd name="T11" fmla="*/ 0 h 24"/>
                  <a:gd name="T12" fmla="*/ 0 w 72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24">
                    <a:moveTo>
                      <a:pt x="0" y="0"/>
                    </a:moveTo>
                    <a:lnTo>
                      <a:pt x="72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25"/>
              <p:cNvSpPr>
                <a:spLocks noEditPoints="1"/>
              </p:cNvSpPr>
              <p:nvPr/>
            </p:nvSpPr>
            <p:spPr bwMode="auto">
              <a:xfrm>
                <a:off x="2403" y="1010"/>
                <a:ext cx="63" cy="24"/>
              </a:xfrm>
              <a:custGeom>
                <a:avLst/>
                <a:gdLst>
                  <a:gd name="T0" fmla="*/ 72 w 72"/>
                  <a:gd name="T1" fmla="*/ 0 h 24"/>
                  <a:gd name="T2" fmla="*/ 0 w 72"/>
                  <a:gd name="T3" fmla="*/ 24 h 24"/>
                  <a:gd name="T4" fmla="*/ 72 w 72"/>
                  <a:gd name="T5" fmla="*/ 0 h 24"/>
                  <a:gd name="T6" fmla="*/ 72 w 72"/>
                  <a:gd name="T7" fmla="*/ 0 h 24"/>
                  <a:gd name="T8" fmla="*/ 72 w 72"/>
                  <a:gd name="T9" fmla="*/ 0 h 24"/>
                  <a:gd name="T10" fmla="*/ 72 w 72"/>
                  <a:gd name="T11" fmla="*/ 0 h 24"/>
                  <a:gd name="T12" fmla="*/ 72 w 72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24">
                    <a:moveTo>
                      <a:pt x="72" y="0"/>
                    </a:moveTo>
                    <a:lnTo>
                      <a:pt x="0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  <a:moveTo>
                      <a:pt x="72" y="0"/>
                    </a:move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26"/>
              <p:cNvSpPr>
                <a:spLocks noEditPoints="1"/>
              </p:cNvSpPr>
              <p:nvPr/>
            </p:nvSpPr>
            <p:spPr bwMode="auto">
              <a:xfrm>
                <a:off x="2340" y="1034"/>
                <a:ext cx="63" cy="29"/>
              </a:xfrm>
              <a:custGeom>
                <a:avLst/>
                <a:gdLst>
                  <a:gd name="T0" fmla="*/ 72 w 72"/>
                  <a:gd name="T1" fmla="*/ 0 h 29"/>
                  <a:gd name="T2" fmla="*/ 0 w 72"/>
                  <a:gd name="T3" fmla="*/ 29 h 29"/>
                  <a:gd name="T4" fmla="*/ 72 w 72"/>
                  <a:gd name="T5" fmla="*/ 0 h 29"/>
                  <a:gd name="T6" fmla="*/ 72 w 72"/>
                  <a:gd name="T7" fmla="*/ 0 h 29"/>
                  <a:gd name="T8" fmla="*/ 72 w 72"/>
                  <a:gd name="T9" fmla="*/ 0 h 29"/>
                  <a:gd name="T10" fmla="*/ 72 w 72"/>
                  <a:gd name="T11" fmla="*/ 0 h 29"/>
                  <a:gd name="T12" fmla="*/ 72 w 72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29">
                    <a:moveTo>
                      <a:pt x="72" y="0"/>
                    </a:moveTo>
                    <a:lnTo>
                      <a:pt x="0" y="29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  <a:moveTo>
                      <a:pt x="72" y="0"/>
                    </a:move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27"/>
              <p:cNvSpPr>
                <a:spLocks noEditPoints="1"/>
              </p:cNvSpPr>
              <p:nvPr/>
            </p:nvSpPr>
            <p:spPr bwMode="auto">
              <a:xfrm>
                <a:off x="2340" y="1063"/>
                <a:ext cx="63" cy="24"/>
              </a:xfrm>
              <a:custGeom>
                <a:avLst/>
                <a:gdLst>
                  <a:gd name="T0" fmla="*/ 0 w 72"/>
                  <a:gd name="T1" fmla="*/ 0 h 24"/>
                  <a:gd name="T2" fmla="*/ 72 w 72"/>
                  <a:gd name="T3" fmla="*/ 24 h 24"/>
                  <a:gd name="T4" fmla="*/ 0 w 72"/>
                  <a:gd name="T5" fmla="*/ 0 h 24"/>
                  <a:gd name="T6" fmla="*/ 0 w 72"/>
                  <a:gd name="T7" fmla="*/ 0 h 24"/>
                  <a:gd name="T8" fmla="*/ 0 w 72"/>
                  <a:gd name="T9" fmla="*/ 0 h 24"/>
                  <a:gd name="T10" fmla="*/ 0 w 72"/>
                  <a:gd name="T11" fmla="*/ 0 h 24"/>
                  <a:gd name="T12" fmla="*/ 0 w 72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24">
                    <a:moveTo>
                      <a:pt x="0" y="0"/>
                    </a:moveTo>
                    <a:lnTo>
                      <a:pt x="72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28"/>
              <p:cNvSpPr>
                <a:spLocks noEditPoints="1"/>
              </p:cNvSpPr>
              <p:nvPr/>
            </p:nvSpPr>
            <p:spPr bwMode="auto">
              <a:xfrm>
                <a:off x="2403" y="1087"/>
                <a:ext cx="63" cy="24"/>
              </a:xfrm>
              <a:custGeom>
                <a:avLst/>
                <a:gdLst>
                  <a:gd name="T0" fmla="*/ 0 w 72"/>
                  <a:gd name="T1" fmla="*/ 0 h 24"/>
                  <a:gd name="T2" fmla="*/ 72 w 72"/>
                  <a:gd name="T3" fmla="*/ 24 h 24"/>
                  <a:gd name="T4" fmla="*/ 0 w 72"/>
                  <a:gd name="T5" fmla="*/ 0 h 24"/>
                  <a:gd name="T6" fmla="*/ 0 w 72"/>
                  <a:gd name="T7" fmla="*/ 0 h 24"/>
                  <a:gd name="T8" fmla="*/ 0 w 72"/>
                  <a:gd name="T9" fmla="*/ 0 h 24"/>
                  <a:gd name="T10" fmla="*/ 0 w 72"/>
                  <a:gd name="T11" fmla="*/ 0 h 24"/>
                  <a:gd name="T12" fmla="*/ 0 w 72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24">
                    <a:moveTo>
                      <a:pt x="0" y="0"/>
                    </a:moveTo>
                    <a:lnTo>
                      <a:pt x="72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29"/>
              <p:cNvSpPr>
                <a:spLocks noEditPoints="1"/>
              </p:cNvSpPr>
              <p:nvPr/>
            </p:nvSpPr>
            <p:spPr bwMode="auto">
              <a:xfrm>
                <a:off x="2403" y="1111"/>
                <a:ext cx="63" cy="30"/>
              </a:xfrm>
              <a:custGeom>
                <a:avLst/>
                <a:gdLst>
                  <a:gd name="T0" fmla="*/ 72 w 72"/>
                  <a:gd name="T1" fmla="*/ 0 h 30"/>
                  <a:gd name="T2" fmla="*/ 0 w 72"/>
                  <a:gd name="T3" fmla="*/ 30 h 30"/>
                  <a:gd name="T4" fmla="*/ 72 w 72"/>
                  <a:gd name="T5" fmla="*/ 0 h 30"/>
                  <a:gd name="T6" fmla="*/ 72 w 72"/>
                  <a:gd name="T7" fmla="*/ 0 h 30"/>
                  <a:gd name="T8" fmla="*/ 72 w 72"/>
                  <a:gd name="T9" fmla="*/ 0 h 30"/>
                  <a:gd name="T10" fmla="*/ 72 w 72"/>
                  <a:gd name="T11" fmla="*/ 0 h 30"/>
                  <a:gd name="T12" fmla="*/ 72 w 72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30">
                    <a:moveTo>
                      <a:pt x="72" y="0"/>
                    </a:moveTo>
                    <a:lnTo>
                      <a:pt x="0" y="30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  <a:moveTo>
                      <a:pt x="72" y="0"/>
                    </a:move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30"/>
              <p:cNvSpPr>
                <a:spLocks noEditPoints="1"/>
              </p:cNvSpPr>
              <p:nvPr/>
            </p:nvSpPr>
            <p:spPr bwMode="auto">
              <a:xfrm>
                <a:off x="2340" y="1141"/>
                <a:ext cx="63" cy="24"/>
              </a:xfrm>
              <a:custGeom>
                <a:avLst/>
                <a:gdLst>
                  <a:gd name="T0" fmla="*/ 72 w 72"/>
                  <a:gd name="T1" fmla="*/ 0 h 24"/>
                  <a:gd name="T2" fmla="*/ 0 w 72"/>
                  <a:gd name="T3" fmla="*/ 24 h 24"/>
                  <a:gd name="T4" fmla="*/ 72 w 72"/>
                  <a:gd name="T5" fmla="*/ 0 h 24"/>
                  <a:gd name="T6" fmla="*/ 72 w 72"/>
                  <a:gd name="T7" fmla="*/ 0 h 24"/>
                  <a:gd name="T8" fmla="*/ 72 w 72"/>
                  <a:gd name="T9" fmla="*/ 0 h 24"/>
                  <a:gd name="T10" fmla="*/ 72 w 72"/>
                  <a:gd name="T11" fmla="*/ 0 h 24"/>
                  <a:gd name="T12" fmla="*/ 72 w 72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24">
                    <a:moveTo>
                      <a:pt x="72" y="0"/>
                    </a:moveTo>
                    <a:lnTo>
                      <a:pt x="0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  <a:moveTo>
                      <a:pt x="72" y="0"/>
                    </a:move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31"/>
              <p:cNvSpPr>
                <a:spLocks noEditPoints="1"/>
              </p:cNvSpPr>
              <p:nvPr/>
            </p:nvSpPr>
            <p:spPr bwMode="auto">
              <a:xfrm>
                <a:off x="2340" y="1165"/>
                <a:ext cx="63" cy="30"/>
              </a:xfrm>
              <a:custGeom>
                <a:avLst/>
                <a:gdLst>
                  <a:gd name="T0" fmla="*/ 0 w 72"/>
                  <a:gd name="T1" fmla="*/ 0 h 30"/>
                  <a:gd name="T2" fmla="*/ 72 w 72"/>
                  <a:gd name="T3" fmla="*/ 30 h 30"/>
                  <a:gd name="T4" fmla="*/ 0 w 72"/>
                  <a:gd name="T5" fmla="*/ 0 h 30"/>
                  <a:gd name="T6" fmla="*/ 0 w 72"/>
                  <a:gd name="T7" fmla="*/ 0 h 30"/>
                  <a:gd name="T8" fmla="*/ 0 w 72"/>
                  <a:gd name="T9" fmla="*/ 0 h 30"/>
                  <a:gd name="T10" fmla="*/ 0 w 72"/>
                  <a:gd name="T11" fmla="*/ 0 h 30"/>
                  <a:gd name="T12" fmla="*/ 0 w 72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30">
                    <a:moveTo>
                      <a:pt x="0" y="0"/>
                    </a:moveTo>
                    <a:lnTo>
                      <a:pt x="72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32"/>
              <p:cNvSpPr>
                <a:spLocks noEditPoints="1"/>
              </p:cNvSpPr>
              <p:nvPr/>
            </p:nvSpPr>
            <p:spPr bwMode="auto">
              <a:xfrm>
                <a:off x="2403" y="1195"/>
                <a:ext cx="63" cy="24"/>
              </a:xfrm>
              <a:custGeom>
                <a:avLst/>
                <a:gdLst>
                  <a:gd name="T0" fmla="*/ 0 w 72"/>
                  <a:gd name="T1" fmla="*/ 0 h 24"/>
                  <a:gd name="T2" fmla="*/ 72 w 72"/>
                  <a:gd name="T3" fmla="*/ 24 h 24"/>
                  <a:gd name="T4" fmla="*/ 0 w 72"/>
                  <a:gd name="T5" fmla="*/ 0 h 24"/>
                  <a:gd name="T6" fmla="*/ 0 w 72"/>
                  <a:gd name="T7" fmla="*/ 0 h 24"/>
                  <a:gd name="T8" fmla="*/ 0 w 72"/>
                  <a:gd name="T9" fmla="*/ 0 h 24"/>
                  <a:gd name="T10" fmla="*/ 0 w 72"/>
                  <a:gd name="T11" fmla="*/ 0 h 24"/>
                  <a:gd name="T12" fmla="*/ 0 w 72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24">
                    <a:moveTo>
                      <a:pt x="0" y="0"/>
                    </a:moveTo>
                    <a:lnTo>
                      <a:pt x="72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33"/>
              <p:cNvSpPr>
                <a:spLocks noEditPoints="1"/>
              </p:cNvSpPr>
              <p:nvPr/>
            </p:nvSpPr>
            <p:spPr bwMode="auto">
              <a:xfrm>
                <a:off x="2403" y="1219"/>
                <a:ext cx="63" cy="24"/>
              </a:xfrm>
              <a:custGeom>
                <a:avLst/>
                <a:gdLst>
                  <a:gd name="T0" fmla="*/ 72 w 72"/>
                  <a:gd name="T1" fmla="*/ 0 h 24"/>
                  <a:gd name="T2" fmla="*/ 0 w 72"/>
                  <a:gd name="T3" fmla="*/ 24 h 24"/>
                  <a:gd name="T4" fmla="*/ 72 w 72"/>
                  <a:gd name="T5" fmla="*/ 0 h 24"/>
                  <a:gd name="T6" fmla="*/ 72 w 72"/>
                  <a:gd name="T7" fmla="*/ 0 h 24"/>
                  <a:gd name="T8" fmla="*/ 72 w 72"/>
                  <a:gd name="T9" fmla="*/ 0 h 24"/>
                  <a:gd name="T10" fmla="*/ 72 w 72"/>
                  <a:gd name="T11" fmla="*/ 0 h 24"/>
                  <a:gd name="T12" fmla="*/ 72 w 72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24">
                    <a:moveTo>
                      <a:pt x="72" y="0"/>
                    </a:moveTo>
                    <a:lnTo>
                      <a:pt x="0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  <a:moveTo>
                      <a:pt x="72" y="0"/>
                    </a:move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34"/>
              <p:cNvSpPr>
                <a:spLocks noEditPoints="1"/>
              </p:cNvSpPr>
              <p:nvPr/>
            </p:nvSpPr>
            <p:spPr bwMode="auto">
              <a:xfrm>
                <a:off x="2340" y="1243"/>
                <a:ext cx="63" cy="29"/>
              </a:xfrm>
              <a:custGeom>
                <a:avLst/>
                <a:gdLst>
                  <a:gd name="T0" fmla="*/ 72 w 72"/>
                  <a:gd name="T1" fmla="*/ 0 h 29"/>
                  <a:gd name="T2" fmla="*/ 0 w 72"/>
                  <a:gd name="T3" fmla="*/ 29 h 29"/>
                  <a:gd name="T4" fmla="*/ 72 w 72"/>
                  <a:gd name="T5" fmla="*/ 0 h 29"/>
                  <a:gd name="T6" fmla="*/ 72 w 72"/>
                  <a:gd name="T7" fmla="*/ 0 h 29"/>
                  <a:gd name="T8" fmla="*/ 72 w 72"/>
                  <a:gd name="T9" fmla="*/ 0 h 29"/>
                  <a:gd name="T10" fmla="*/ 72 w 72"/>
                  <a:gd name="T11" fmla="*/ 0 h 29"/>
                  <a:gd name="T12" fmla="*/ 72 w 72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29">
                    <a:moveTo>
                      <a:pt x="72" y="0"/>
                    </a:moveTo>
                    <a:lnTo>
                      <a:pt x="0" y="29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  <a:moveTo>
                      <a:pt x="72" y="0"/>
                    </a:move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 noEditPoints="1"/>
              </p:cNvSpPr>
              <p:nvPr/>
            </p:nvSpPr>
            <p:spPr bwMode="auto">
              <a:xfrm>
                <a:off x="2340" y="1272"/>
                <a:ext cx="69" cy="24"/>
              </a:xfrm>
              <a:custGeom>
                <a:avLst/>
                <a:gdLst>
                  <a:gd name="T0" fmla="*/ 0 w 78"/>
                  <a:gd name="T1" fmla="*/ 0 h 24"/>
                  <a:gd name="T2" fmla="*/ 78 w 78"/>
                  <a:gd name="T3" fmla="*/ 24 h 24"/>
                  <a:gd name="T4" fmla="*/ 0 w 78"/>
                  <a:gd name="T5" fmla="*/ 0 h 24"/>
                  <a:gd name="T6" fmla="*/ 0 w 78"/>
                  <a:gd name="T7" fmla="*/ 0 h 24"/>
                  <a:gd name="T8" fmla="*/ 0 w 78"/>
                  <a:gd name="T9" fmla="*/ 0 h 24"/>
                  <a:gd name="T10" fmla="*/ 0 w 78"/>
                  <a:gd name="T11" fmla="*/ 0 h 24"/>
                  <a:gd name="T12" fmla="*/ 0 w 7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24">
                    <a:moveTo>
                      <a:pt x="0" y="0"/>
                    </a:moveTo>
                    <a:lnTo>
                      <a:pt x="78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36"/>
              <p:cNvSpPr>
                <a:spLocks/>
              </p:cNvSpPr>
              <p:nvPr/>
            </p:nvSpPr>
            <p:spPr bwMode="auto">
              <a:xfrm>
                <a:off x="1210" y="389"/>
                <a:ext cx="340" cy="1"/>
              </a:xfrm>
              <a:custGeom>
                <a:avLst/>
                <a:gdLst>
                  <a:gd name="T0" fmla="*/ 0 w 388"/>
                  <a:gd name="T1" fmla="*/ 388 w 388"/>
                  <a:gd name="T2" fmla="*/ 0 w 388"/>
                  <a:gd name="T3" fmla="*/ 0 w 3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88">
                    <a:moveTo>
                      <a:pt x="0" y="0"/>
                    </a:moveTo>
                    <a:lnTo>
                      <a:pt x="38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37"/>
              <p:cNvSpPr>
                <a:spLocks/>
              </p:cNvSpPr>
              <p:nvPr/>
            </p:nvSpPr>
            <p:spPr bwMode="auto">
              <a:xfrm>
                <a:off x="1518" y="347"/>
                <a:ext cx="158" cy="83"/>
              </a:xfrm>
              <a:custGeom>
                <a:avLst/>
                <a:gdLst>
                  <a:gd name="T0" fmla="*/ 0 w 180"/>
                  <a:gd name="T1" fmla="*/ 83 h 83"/>
                  <a:gd name="T2" fmla="*/ 180 w 180"/>
                  <a:gd name="T3" fmla="*/ 42 h 83"/>
                  <a:gd name="T4" fmla="*/ 0 w 180"/>
                  <a:gd name="T5" fmla="*/ 0 h 83"/>
                  <a:gd name="T6" fmla="*/ 0 w 180"/>
                  <a:gd name="T7" fmla="*/ 83 h 83"/>
                  <a:gd name="T8" fmla="*/ 0 w 180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83">
                    <a:moveTo>
                      <a:pt x="0" y="83"/>
                    </a:moveTo>
                    <a:lnTo>
                      <a:pt x="180" y="42"/>
                    </a:lnTo>
                    <a:lnTo>
                      <a:pt x="0" y="0"/>
                    </a:lnTo>
                    <a:lnTo>
                      <a:pt x="0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38"/>
              <p:cNvSpPr>
                <a:spLocks noEditPoints="1"/>
              </p:cNvSpPr>
              <p:nvPr/>
            </p:nvSpPr>
            <p:spPr bwMode="auto">
              <a:xfrm>
                <a:off x="1319" y="150"/>
                <a:ext cx="43" cy="131"/>
              </a:xfrm>
              <a:custGeom>
                <a:avLst/>
                <a:gdLst>
                  <a:gd name="T0" fmla="*/ 42 w 48"/>
                  <a:gd name="T1" fmla="*/ 107 h 131"/>
                  <a:gd name="T2" fmla="*/ 30 w 48"/>
                  <a:gd name="T3" fmla="*/ 119 h 131"/>
                  <a:gd name="T4" fmla="*/ 24 w 48"/>
                  <a:gd name="T5" fmla="*/ 125 h 131"/>
                  <a:gd name="T6" fmla="*/ 18 w 48"/>
                  <a:gd name="T7" fmla="*/ 125 h 131"/>
                  <a:gd name="T8" fmla="*/ 18 w 48"/>
                  <a:gd name="T9" fmla="*/ 119 h 131"/>
                  <a:gd name="T10" fmla="*/ 18 w 48"/>
                  <a:gd name="T11" fmla="*/ 113 h 131"/>
                  <a:gd name="T12" fmla="*/ 24 w 48"/>
                  <a:gd name="T13" fmla="*/ 107 h 131"/>
                  <a:gd name="T14" fmla="*/ 42 w 48"/>
                  <a:gd name="T15" fmla="*/ 42 h 131"/>
                  <a:gd name="T16" fmla="*/ 42 w 48"/>
                  <a:gd name="T17" fmla="*/ 42 h 131"/>
                  <a:gd name="T18" fmla="*/ 24 w 48"/>
                  <a:gd name="T19" fmla="*/ 48 h 131"/>
                  <a:gd name="T20" fmla="*/ 6 w 48"/>
                  <a:gd name="T21" fmla="*/ 48 h 131"/>
                  <a:gd name="T22" fmla="*/ 6 w 48"/>
                  <a:gd name="T23" fmla="*/ 48 h 131"/>
                  <a:gd name="T24" fmla="*/ 18 w 48"/>
                  <a:gd name="T25" fmla="*/ 54 h 131"/>
                  <a:gd name="T26" fmla="*/ 18 w 48"/>
                  <a:gd name="T27" fmla="*/ 54 h 131"/>
                  <a:gd name="T28" fmla="*/ 18 w 48"/>
                  <a:gd name="T29" fmla="*/ 65 h 131"/>
                  <a:gd name="T30" fmla="*/ 12 w 48"/>
                  <a:gd name="T31" fmla="*/ 89 h 131"/>
                  <a:gd name="T32" fmla="*/ 6 w 48"/>
                  <a:gd name="T33" fmla="*/ 107 h 131"/>
                  <a:gd name="T34" fmla="*/ 0 w 48"/>
                  <a:gd name="T35" fmla="*/ 119 h 131"/>
                  <a:gd name="T36" fmla="*/ 0 w 48"/>
                  <a:gd name="T37" fmla="*/ 125 h 131"/>
                  <a:gd name="T38" fmla="*/ 12 w 48"/>
                  <a:gd name="T39" fmla="*/ 131 h 131"/>
                  <a:gd name="T40" fmla="*/ 30 w 48"/>
                  <a:gd name="T41" fmla="*/ 125 h 131"/>
                  <a:gd name="T42" fmla="*/ 42 w 48"/>
                  <a:gd name="T43" fmla="*/ 107 h 131"/>
                  <a:gd name="T44" fmla="*/ 42 w 48"/>
                  <a:gd name="T45" fmla="*/ 107 h 131"/>
                  <a:gd name="T46" fmla="*/ 48 w 48"/>
                  <a:gd name="T47" fmla="*/ 12 h 131"/>
                  <a:gd name="T48" fmla="*/ 48 w 48"/>
                  <a:gd name="T49" fmla="*/ 6 h 131"/>
                  <a:gd name="T50" fmla="*/ 36 w 48"/>
                  <a:gd name="T51" fmla="*/ 0 h 131"/>
                  <a:gd name="T52" fmla="*/ 30 w 48"/>
                  <a:gd name="T53" fmla="*/ 0 h 131"/>
                  <a:gd name="T54" fmla="*/ 30 w 48"/>
                  <a:gd name="T55" fmla="*/ 12 h 131"/>
                  <a:gd name="T56" fmla="*/ 30 w 48"/>
                  <a:gd name="T57" fmla="*/ 18 h 131"/>
                  <a:gd name="T58" fmla="*/ 36 w 48"/>
                  <a:gd name="T59" fmla="*/ 18 h 131"/>
                  <a:gd name="T60" fmla="*/ 48 w 48"/>
                  <a:gd name="T61" fmla="*/ 18 h 131"/>
                  <a:gd name="T62" fmla="*/ 48 w 48"/>
                  <a:gd name="T63" fmla="*/ 12 h 131"/>
                  <a:gd name="T64" fmla="*/ 48 w 48"/>
                  <a:gd name="T65" fmla="*/ 1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" h="131">
                    <a:moveTo>
                      <a:pt x="42" y="107"/>
                    </a:moveTo>
                    <a:lnTo>
                      <a:pt x="30" y="119"/>
                    </a:lnTo>
                    <a:lnTo>
                      <a:pt x="24" y="125"/>
                    </a:lnTo>
                    <a:lnTo>
                      <a:pt x="18" y="125"/>
                    </a:lnTo>
                    <a:lnTo>
                      <a:pt x="18" y="119"/>
                    </a:lnTo>
                    <a:lnTo>
                      <a:pt x="18" y="113"/>
                    </a:lnTo>
                    <a:lnTo>
                      <a:pt x="24" y="107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24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8" y="65"/>
                    </a:lnTo>
                    <a:lnTo>
                      <a:pt x="12" y="89"/>
                    </a:lnTo>
                    <a:lnTo>
                      <a:pt x="6" y="107"/>
                    </a:lnTo>
                    <a:lnTo>
                      <a:pt x="0" y="119"/>
                    </a:lnTo>
                    <a:lnTo>
                      <a:pt x="0" y="125"/>
                    </a:lnTo>
                    <a:lnTo>
                      <a:pt x="12" y="131"/>
                    </a:lnTo>
                    <a:lnTo>
                      <a:pt x="30" y="125"/>
                    </a:lnTo>
                    <a:lnTo>
                      <a:pt x="42" y="107"/>
                    </a:lnTo>
                    <a:lnTo>
                      <a:pt x="42" y="107"/>
                    </a:lnTo>
                    <a:close/>
                    <a:moveTo>
                      <a:pt x="48" y="12"/>
                    </a:moveTo>
                    <a:lnTo>
                      <a:pt x="48" y="6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30" y="12"/>
                    </a:lnTo>
                    <a:lnTo>
                      <a:pt x="30" y="18"/>
                    </a:lnTo>
                    <a:lnTo>
                      <a:pt x="36" y="18"/>
                    </a:lnTo>
                    <a:lnTo>
                      <a:pt x="48" y="18"/>
                    </a:lnTo>
                    <a:lnTo>
                      <a:pt x="48" y="12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39"/>
              <p:cNvSpPr>
                <a:spLocks/>
              </p:cNvSpPr>
              <p:nvPr/>
            </p:nvSpPr>
            <p:spPr bwMode="auto">
              <a:xfrm>
                <a:off x="1393" y="144"/>
                <a:ext cx="53" cy="173"/>
              </a:xfrm>
              <a:custGeom>
                <a:avLst/>
                <a:gdLst>
                  <a:gd name="T0" fmla="*/ 54 w 60"/>
                  <a:gd name="T1" fmla="*/ 0 h 173"/>
                  <a:gd name="T2" fmla="*/ 30 w 60"/>
                  <a:gd name="T3" fmla="*/ 18 h 173"/>
                  <a:gd name="T4" fmla="*/ 12 w 60"/>
                  <a:gd name="T5" fmla="*/ 36 h 173"/>
                  <a:gd name="T6" fmla="*/ 6 w 60"/>
                  <a:gd name="T7" fmla="*/ 60 h 173"/>
                  <a:gd name="T8" fmla="*/ 0 w 60"/>
                  <a:gd name="T9" fmla="*/ 83 h 173"/>
                  <a:gd name="T10" fmla="*/ 0 w 60"/>
                  <a:gd name="T11" fmla="*/ 101 h 173"/>
                  <a:gd name="T12" fmla="*/ 6 w 60"/>
                  <a:gd name="T13" fmla="*/ 119 h 173"/>
                  <a:gd name="T14" fmla="*/ 18 w 60"/>
                  <a:gd name="T15" fmla="*/ 143 h 173"/>
                  <a:gd name="T16" fmla="*/ 36 w 60"/>
                  <a:gd name="T17" fmla="*/ 161 h 173"/>
                  <a:gd name="T18" fmla="*/ 54 w 60"/>
                  <a:gd name="T19" fmla="*/ 173 h 173"/>
                  <a:gd name="T20" fmla="*/ 60 w 60"/>
                  <a:gd name="T21" fmla="*/ 167 h 173"/>
                  <a:gd name="T22" fmla="*/ 36 w 60"/>
                  <a:gd name="T23" fmla="*/ 149 h 173"/>
                  <a:gd name="T24" fmla="*/ 24 w 60"/>
                  <a:gd name="T25" fmla="*/ 125 h 173"/>
                  <a:gd name="T26" fmla="*/ 18 w 60"/>
                  <a:gd name="T27" fmla="*/ 101 h 173"/>
                  <a:gd name="T28" fmla="*/ 18 w 60"/>
                  <a:gd name="T29" fmla="*/ 83 h 173"/>
                  <a:gd name="T30" fmla="*/ 24 w 60"/>
                  <a:gd name="T31" fmla="*/ 48 h 173"/>
                  <a:gd name="T32" fmla="*/ 30 w 60"/>
                  <a:gd name="T33" fmla="*/ 30 h 173"/>
                  <a:gd name="T34" fmla="*/ 48 w 60"/>
                  <a:gd name="T35" fmla="*/ 18 h 173"/>
                  <a:gd name="T36" fmla="*/ 60 w 60"/>
                  <a:gd name="T37" fmla="*/ 6 h 173"/>
                  <a:gd name="T38" fmla="*/ 54 w 60"/>
                  <a:gd name="T3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" h="173">
                    <a:moveTo>
                      <a:pt x="54" y="0"/>
                    </a:moveTo>
                    <a:lnTo>
                      <a:pt x="30" y="18"/>
                    </a:lnTo>
                    <a:lnTo>
                      <a:pt x="12" y="36"/>
                    </a:lnTo>
                    <a:lnTo>
                      <a:pt x="6" y="60"/>
                    </a:lnTo>
                    <a:lnTo>
                      <a:pt x="0" y="83"/>
                    </a:lnTo>
                    <a:lnTo>
                      <a:pt x="0" y="101"/>
                    </a:lnTo>
                    <a:lnTo>
                      <a:pt x="6" y="119"/>
                    </a:lnTo>
                    <a:lnTo>
                      <a:pt x="18" y="143"/>
                    </a:lnTo>
                    <a:lnTo>
                      <a:pt x="36" y="161"/>
                    </a:lnTo>
                    <a:lnTo>
                      <a:pt x="54" y="173"/>
                    </a:lnTo>
                    <a:lnTo>
                      <a:pt x="60" y="167"/>
                    </a:lnTo>
                    <a:lnTo>
                      <a:pt x="36" y="149"/>
                    </a:lnTo>
                    <a:lnTo>
                      <a:pt x="24" y="125"/>
                    </a:lnTo>
                    <a:lnTo>
                      <a:pt x="18" y="101"/>
                    </a:lnTo>
                    <a:lnTo>
                      <a:pt x="18" y="83"/>
                    </a:lnTo>
                    <a:lnTo>
                      <a:pt x="24" y="48"/>
                    </a:lnTo>
                    <a:lnTo>
                      <a:pt x="30" y="30"/>
                    </a:lnTo>
                    <a:lnTo>
                      <a:pt x="48" y="18"/>
                    </a:lnTo>
                    <a:lnTo>
                      <a:pt x="60" y="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40"/>
              <p:cNvSpPr>
                <a:spLocks/>
              </p:cNvSpPr>
              <p:nvPr/>
            </p:nvSpPr>
            <p:spPr bwMode="auto">
              <a:xfrm>
                <a:off x="1456" y="168"/>
                <a:ext cx="52" cy="113"/>
              </a:xfrm>
              <a:custGeom>
                <a:avLst/>
                <a:gdLst>
                  <a:gd name="T0" fmla="*/ 59 w 59"/>
                  <a:gd name="T1" fmla="*/ 24 h 113"/>
                  <a:gd name="T2" fmla="*/ 41 w 59"/>
                  <a:gd name="T3" fmla="*/ 24 h 113"/>
                  <a:gd name="T4" fmla="*/ 47 w 59"/>
                  <a:gd name="T5" fmla="*/ 6 h 113"/>
                  <a:gd name="T6" fmla="*/ 47 w 59"/>
                  <a:gd name="T7" fmla="*/ 6 h 113"/>
                  <a:gd name="T8" fmla="*/ 47 w 59"/>
                  <a:gd name="T9" fmla="*/ 0 h 113"/>
                  <a:gd name="T10" fmla="*/ 47 w 59"/>
                  <a:gd name="T11" fmla="*/ 6 h 113"/>
                  <a:gd name="T12" fmla="*/ 41 w 59"/>
                  <a:gd name="T13" fmla="*/ 6 h 113"/>
                  <a:gd name="T14" fmla="*/ 30 w 59"/>
                  <a:gd name="T15" fmla="*/ 18 h 113"/>
                  <a:gd name="T16" fmla="*/ 18 w 59"/>
                  <a:gd name="T17" fmla="*/ 24 h 113"/>
                  <a:gd name="T18" fmla="*/ 12 w 59"/>
                  <a:gd name="T19" fmla="*/ 30 h 113"/>
                  <a:gd name="T20" fmla="*/ 6 w 59"/>
                  <a:gd name="T21" fmla="*/ 30 h 113"/>
                  <a:gd name="T22" fmla="*/ 6 w 59"/>
                  <a:gd name="T23" fmla="*/ 30 h 113"/>
                  <a:gd name="T24" fmla="*/ 24 w 59"/>
                  <a:gd name="T25" fmla="*/ 30 h 113"/>
                  <a:gd name="T26" fmla="*/ 6 w 59"/>
                  <a:gd name="T27" fmla="*/ 89 h 113"/>
                  <a:gd name="T28" fmla="*/ 6 w 59"/>
                  <a:gd name="T29" fmla="*/ 95 h 113"/>
                  <a:gd name="T30" fmla="*/ 0 w 59"/>
                  <a:gd name="T31" fmla="*/ 107 h 113"/>
                  <a:gd name="T32" fmla="*/ 6 w 59"/>
                  <a:gd name="T33" fmla="*/ 113 h 113"/>
                  <a:gd name="T34" fmla="*/ 12 w 59"/>
                  <a:gd name="T35" fmla="*/ 113 h 113"/>
                  <a:gd name="T36" fmla="*/ 30 w 59"/>
                  <a:gd name="T37" fmla="*/ 107 h 113"/>
                  <a:gd name="T38" fmla="*/ 47 w 59"/>
                  <a:gd name="T39" fmla="*/ 89 h 113"/>
                  <a:gd name="T40" fmla="*/ 41 w 59"/>
                  <a:gd name="T41" fmla="*/ 89 h 113"/>
                  <a:gd name="T42" fmla="*/ 36 w 59"/>
                  <a:gd name="T43" fmla="*/ 101 h 113"/>
                  <a:gd name="T44" fmla="*/ 24 w 59"/>
                  <a:gd name="T45" fmla="*/ 107 h 113"/>
                  <a:gd name="T46" fmla="*/ 24 w 59"/>
                  <a:gd name="T47" fmla="*/ 107 h 113"/>
                  <a:gd name="T48" fmla="*/ 18 w 59"/>
                  <a:gd name="T49" fmla="*/ 101 h 113"/>
                  <a:gd name="T50" fmla="*/ 18 w 59"/>
                  <a:gd name="T51" fmla="*/ 101 h 113"/>
                  <a:gd name="T52" fmla="*/ 41 w 59"/>
                  <a:gd name="T53" fmla="*/ 30 h 113"/>
                  <a:gd name="T54" fmla="*/ 59 w 59"/>
                  <a:gd name="T55" fmla="*/ 30 h 113"/>
                  <a:gd name="T56" fmla="*/ 59 w 59"/>
                  <a:gd name="T57" fmla="*/ 2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9" h="113">
                    <a:moveTo>
                      <a:pt x="59" y="24"/>
                    </a:moveTo>
                    <a:lnTo>
                      <a:pt x="41" y="2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0"/>
                    </a:lnTo>
                    <a:lnTo>
                      <a:pt x="47" y="6"/>
                    </a:lnTo>
                    <a:lnTo>
                      <a:pt x="41" y="6"/>
                    </a:lnTo>
                    <a:lnTo>
                      <a:pt x="30" y="18"/>
                    </a:lnTo>
                    <a:lnTo>
                      <a:pt x="18" y="24"/>
                    </a:lnTo>
                    <a:lnTo>
                      <a:pt x="12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24" y="30"/>
                    </a:lnTo>
                    <a:lnTo>
                      <a:pt x="6" y="89"/>
                    </a:lnTo>
                    <a:lnTo>
                      <a:pt x="6" y="95"/>
                    </a:lnTo>
                    <a:lnTo>
                      <a:pt x="0" y="107"/>
                    </a:lnTo>
                    <a:lnTo>
                      <a:pt x="6" y="113"/>
                    </a:lnTo>
                    <a:lnTo>
                      <a:pt x="12" y="113"/>
                    </a:lnTo>
                    <a:lnTo>
                      <a:pt x="30" y="107"/>
                    </a:lnTo>
                    <a:lnTo>
                      <a:pt x="47" y="89"/>
                    </a:lnTo>
                    <a:lnTo>
                      <a:pt x="41" y="89"/>
                    </a:lnTo>
                    <a:lnTo>
                      <a:pt x="36" y="101"/>
                    </a:lnTo>
                    <a:lnTo>
                      <a:pt x="24" y="107"/>
                    </a:lnTo>
                    <a:lnTo>
                      <a:pt x="24" y="107"/>
                    </a:lnTo>
                    <a:lnTo>
                      <a:pt x="18" y="101"/>
                    </a:lnTo>
                    <a:lnTo>
                      <a:pt x="18" y="101"/>
                    </a:lnTo>
                    <a:lnTo>
                      <a:pt x="41" y="30"/>
                    </a:lnTo>
                    <a:lnTo>
                      <a:pt x="59" y="30"/>
                    </a:lnTo>
                    <a:lnTo>
                      <a:pt x="59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41"/>
              <p:cNvSpPr>
                <a:spLocks/>
              </p:cNvSpPr>
              <p:nvPr/>
            </p:nvSpPr>
            <p:spPr bwMode="auto">
              <a:xfrm>
                <a:off x="1513" y="144"/>
                <a:ext cx="53" cy="173"/>
              </a:xfrm>
              <a:custGeom>
                <a:avLst/>
                <a:gdLst>
                  <a:gd name="T0" fmla="*/ 0 w 60"/>
                  <a:gd name="T1" fmla="*/ 173 h 173"/>
                  <a:gd name="T2" fmla="*/ 24 w 60"/>
                  <a:gd name="T3" fmla="*/ 155 h 173"/>
                  <a:gd name="T4" fmla="*/ 42 w 60"/>
                  <a:gd name="T5" fmla="*/ 137 h 173"/>
                  <a:gd name="T6" fmla="*/ 54 w 60"/>
                  <a:gd name="T7" fmla="*/ 113 h 173"/>
                  <a:gd name="T8" fmla="*/ 60 w 60"/>
                  <a:gd name="T9" fmla="*/ 89 h 173"/>
                  <a:gd name="T10" fmla="*/ 60 w 60"/>
                  <a:gd name="T11" fmla="*/ 71 h 173"/>
                  <a:gd name="T12" fmla="*/ 54 w 60"/>
                  <a:gd name="T13" fmla="*/ 54 h 173"/>
                  <a:gd name="T14" fmla="*/ 42 w 60"/>
                  <a:gd name="T15" fmla="*/ 30 h 173"/>
                  <a:gd name="T16" fmla="*/ 24 w 60"/>
                  <a:gd name="T17" fmla="*/ 12 h 173"/>
                  <a:gd name="T18" fmla="*/ 0 w 60"/>
                  <a:gd name="T19" fmla="*/ 0 h 173"/>
                  <a:gd name="T20" fmla="*/ 0 w 60"/>
                  <a:gd name="T21" fmla="*/ 6 h 173"/>
                  <a:gd name="T22" fmla="*/ 24 w 60"/>
                  <a:gd name="T23" fmla="*/ 24 h 173"/>
                  <a:gd name="T24" fmla="*/ 30 w 60"/>
                  <a:gd name="T25" fmla="*/ 48 h 173"/>
                  <a:gd name="T26" fmla="*/ 36 w 60"/>
                  <a:gd name="T27" fmla="*/ 71 h 173"/>
                  <a:gd name="T28" fmla="*/ 36 w 60"/>
                  <a:gd name="T29" fmla="*/ 89 h 173"/>
                  <a:gd name="T30" fmla="*/ 36 w 60"/>
                  <a:gd name="T31" fmla="*/ 125 h 173"/>
                  <a:gd name="T32" fmla="*/ 24 w 60"/>
                  <a:gd name="T33" fmla="*/ 143 h 173"/>
                  <a:gd name="T34" fmla="*/ 12 w 60"/>
                  <a:gd name="T35" fmla="*/ 155 h 173"/>
                  <a:gd name="T36" fmla="*/ 0 w 60"/>
                  <a:gd name="T37" fmla="*/ 167 h 173"/>
                  <a:gd name="T38" fmla="*/ 0 w 60"/>
                  <a:gd name="T3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" h="173">
                    <a:moveTo>
                      <a:pt x="0" y="173"/>
                    </a:moveTo>
                    <a:lnTo>
                      <a:pt x="24" y="155"/>
                    </a:lnTo>
                    <a:lnTo>
                      <a:pt x="42" y="137"/>
                    </a:lnTo>
                    <a:lnTo>
                      <a:pt x="54" y="113"/>
                    </a:lnTo>
                    <a:lnTo>
                      <a:pt x="60" y="89"/>
                    </a:lnTo>
                    <a:lnTo>
                      <a:pt x="60" y="71"/>
                    </a:lnTo>
                    <a:lnTo>
                      <a:pt x="54" y="54"/>
                    </a:lnTo>
                    <a:lnTo>
                      <a:pt x="42" y="30"/>
                    </a:lnTo>
                    <a:lnTo>
                      <a:pt x="24" y="12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30" y="48"/>
                    </a:lnTo>
                    <a:lnTo>
                      <a:pt x="36" y="71"/>
                    </a:lnTo>
                    <a:lnTo>
                      <a:pt x="36" y="89"/>
                    </a:lnTo>
                    <a:lnTo>
                      <a:pt x="36" y="125"/>
                    </a:lnTo>
                    <a:lnTo>
                      <a:pt x="24" y="143"/>
                    </a:lnTo>
                    <a:lnTo>
                      <a:pt x="12" y="155"/>
                    </a:lnTo>
                    <a:lnTo>
                      <a:pt x="0" y="167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42"/>
              <p:cNvSpPr>
                <a:spLocks/>
              </p:cNvSpPr>
              <p:nvPr/>
            </p:nvSpPr>
            <p:spPr bwMode="auto">
              <a:xfrm>
                <a:off x="0" y="1063"/>
                <a:ext cx="79" cy="90"/>
              </a:xfrm>
              <a:custGeom>
                <a:avLst/>
                <a:gdLst>
                  <a:gd name="T0" fmla="*/ 0 w 90"/>
                  <a:gd name="T1" fmla="*/ 6 h 90"/>
                  <a:gd name="T2" fmla="*/ 12 w 90"/>
                  <a:gd name="T3" fmla="*/ 6 h 90"/>
                  <a:gd name="T4" fmla="*/ 18 w 90"/>
                  <a:gd name="T5" fmla="*/ 12 h 90"/>
                  <a:gd name="T6" fmla="*/ 24 w 90"/>
                  <a:gd name="T7" fmla="*/ 24 h 90"/>
                  <a:gd name="T8" fmla="*/ 24 w 90"/>
                  <a:gd name="T9" fmla="*/ 36 h 90"/>
                  <a:gd name="T10" fmla="*/ 30 w 90"/>
                  <a:gd name="T11" fmla="*/ 54 h 90"/>
                  <a:gd name="T12" fmla="*/ 30 w 90"/>
                  <a:gd name="T13" fmla="*/ 84 h 90"/>
                  <a:gd name="T14" fmla="*/ 30 w 90"/>
                  <a:gd name="T15" fmla="*/ 90 h 90"/>
                  <a:gd name="T16" fmla="*/ 30 w 90"/>
                  <a:gd name="T17" fmla="*/ 90 h 90"/>
                  <a:gd name="T18" fmla="*/ 36 w 90"/>
                  <a:gd name="T19" fmla="*/ 84 h 90"/>
                  <a:gd name="T20" fmla="*/ 42 w 90"/>
                  <a:gd name="T21" fmla="*/ 78 h 90"/>
                  <a:gd name="T22" fmla="*/ 54 w 90"/>
                  <a:gd name="T23" fmla="*/ 72 h 90"/>
                  <a:gd name="T24" fmla="*/ 60 w 90"/>
                  <a:gd name="T25" fmla="*/ 60 h 90"/>
                  <a:gd name="T26" fmla="*/ 72 w 90"/>
                  <a:gd name="T27" fmla="*/ 48 h 90"/>
                  <a:gd name="T28" fmla="*/ 84 w 90"/>
                  <a:gd name="T29" fmla="*/ 30 h 90"/>
                  <a:gd name="T30" fmla="*/ 90 w 90"/>
                  <a:gd name="T31" fmla="*/ 12 h 90"/>
                  <a:gd name="T32" fmla="*/ 84 w 90"/>
                  <a:gd name="T33" fmla="*/ 6 h 90"/>
                  <a:gd name="T34" fmla="*/ 78 w 90"/>
                  <a:gd name="T35" fmla="*/ 0 h 90"/>
                  <a:gd name="T36" fmla="*/ 72 w 90"/>
                  <a:gd name="T37" fmla="*/ 6 h 90"/>
                  <a:gd name="T38" fmla="*/ 72 w 90"/>
                  <a:gd name="T39" fmla="*/ 6 h 90"/>
                  <a:gd name="T40" fmla="*/ 72 w 90"/>
                  <a:gd name="T41" fmla="*/ 12 h 90"/>
                  <a:gd name="T42" fmla="*/ 78 w 90"/>
                  <a:gd name="T43" fmla="*/ 18 h 90"/>
                  <a:gd name="T44" fmla="*/ 78 w 90"/>
                  <a:gd name="T45" fmla="*/ 18 h 90"/>
                  <a:gd name="T46" fmla="*/ 78 w 90"/>
                  <a:gd name="T47" fmla="*/ 24 h 90"/>
                  <a:gd name="T48" fmla="*/ 78 w 90"/>
                  <a:gd name="T49" fmla="*/ 30 h 90"/>
                  <a:gd name="T50" fmla="*/ 66 w 90"/>
                  <a:gd name="T51" fmla="*/ 42 h 90"/>
                  <a:gd name="T52" fmla="*/ 48 w 90"/>
                  <a:gd name="T53" fmla="*/ 66 h 90"/>
                  <a:gd name="T54" fmla="*/ 42 w 90"/>
                  <a:gd name="T55" fmla="*/ 72 h 90"/>
                  <a:gd name="T56" fmla="*/ 42 w 90"/>
                  <a:gd name="T57" fmla="*/ 42 h 90"/>
                  <a:gd name="T58" fmla="*/ 30 w 90"/>
                  <a:gd name="T59" fmla="*/ 6 h 90"/>
                  <a:gd name="T60" fmla="*/ 30 w 90"/>
                  <a:gd name="T61" fmla="*/ 0 h 90"/>
                  <a:gd name="T62" fmla="*/ 30 w 90"/>
                  <a:gd name="T63" fmla="*/ 0 h 90"/>
                  <a:gd name="T64" fmla="*/ 24 w 90"/>
                  <a:gd name="T65" fmla="*/ 6 h 90"/>
                  <a:gd name="T66" fmla="*/ 0 w 90"/>
                  <a:gd name="T67" fmla="*/ 6 h 90"/>
                  <a:gd name="T68" fmla="*/ 0 w 90"/>
                  <a:gd name="T69" fmla="*/ 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0" h="90">
                    <a:moveTo>
                      <a:pt x="0" y="6"/>
                    </a:moveTo>
                    <a:lnTo>
                      <a:pt x="12" y="6"/>
                    </a:lnTo>
                    <a:lnTo>
                      <a:pt x="18" y="12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30" y="54"/>
                    </a:lnTo>
                    <a:lnTo>
                      <a:pt x="30" y="84"/>
                    </a:lnTo>
                    <a:lnTo>
                      <a:pt x="30" y="90"/>
                    </a:lnTo>
                    <a:lnTo>
                      <a:pt x="30" y="90"/>
                    </a:lnTo>
                    <a:lnTo>
                      <a:pt x="36" y="84"/>
                    </a:lnTo>
                    <a:lnTo>
                      <a:pt x="42" y="78"/>
                    </a:lnTo>
                    <a:lnTo>
                      <a:pt x="54" y="72"/>
                    </a:lnTo>
                    <a:lnTo>
                      <a:pt x="60" y="60"/>
                    </a:lnTo>
                    <a:lnTo>
                      <a:pt x="72" y="48"/>
                    </a:lnTo>
                    <a:lnTo>
                      <a:pt x="84" y="30"/>
                    </a:lnTo>
                    <a:lnTo>
                      <a:pt x="90" y="12"/>
                    </a:lnTo>
                    <a:lnTo>
                      <a:pt x="84" y="6"/>
                    </a:lnTo>
                    <a:lnTo>
                      <a:pt x="78" y="0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12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8" y="24"/>
                    </a:lnTo>
                    <a:lnTo>
                      <a:pt x="78" y="30"/>
                    </a:lnTo>
                    <a:lnTo>
                      <a:pt x="66" y="42"/>
                    </a:lnTo>
                    <a:lnTo>
                      <a:pt x="48" y="66"/>
                    </a:lnTo>
                    <a:lnTo>
                      <a:pt x="42" y="72"/>
                    </a:lnTo>
                    <a:lnTo>
                      <a:pt x="42" y="42"/>
                    </a:lnTo>
                    <a:lnTo>
                      <a:pt x="30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43"/>
              <p:cNvSpPr>
                <a:spLocks/>
              </p:cNvSpPr>
              <p:nvPr/>
            </p:nvSpPr>
            <p:spPr bwMode="auto">
              <a:xfrm>
                <a:off x="110" y="1010"/>
                <a:ext cx="52" cy="173"/>
              </a:xfrm>
              <a:custGeom>
                <a:avLst/>
                <a:gdLst>
                  <a:gd name="T0" fmla="*/ 59 w 59"/>
                  <a:gd name="T1" fmla="*/ 0 h 173"/>
                  <a:gd name="T2" fmla="*/ 35 w 59"/>
                  <a:gd name="T3" fmla="*/ 18 h 173"/>
                  <a:gd name="T4" fmla="*/ 18 w 59"/>
                  <a:gd name="T5" fmla="*/ 36 h 173"/>
                  <a:gd name="T6" fmla="*/ 6 w 59"/>
                  <a:gd name="T7" fmla="*/ 59 h 173"/>
                  <a:gd name="T8" fmla="*/ 0 w 59"/>
                  <a:gd name="T9" fmla="*/ 83 h 173"/>
                  <a:gd name="T10" fmla="*/ 0 w 59"/>
                  <a:gd name="T11" fmla="*/ 101 h 173"/>
                  <a:gd name="T12" fmla="*/ 6 w 59"/>
                  <a:gd name="T13" fmla="*/ 119 h 173"/>
                  <a:gd name="T14" fmla="*/ 18 w 59"/>
                  <a:gd name="T15" fmla="*/ 143 h 173"/>
                  <a:gd name="T16" fmla="*/ 35 w 59"/>
                  <a:gd name="T17" fmla="*/ 161 h 173"/>
                  <a:gd name="T18" fmla="*/ 53 w 59"/>
                  <a:gd name="T19" fmla="*/ 173 h 173"/>
                  <a:gd name="T20" fmla="*/ 59 w 59"/>
                  <a:gd name="T21" fmla="*/ 167 h 173"/>
                  <a:gd name="T22" fmla="*/ 35 w 59"/>
                  <a:gd name="T23" fmla="*/ 149 h 173"/>
                  <a:gd name="T24" fmla="*/ 24 w 59"/>
                  <a:gd name="T25" fmla="*/ 125 h 173"/>
                  <a:gd name="T26" fmla="*/ 18 w 59"/>
                  <a:gd name="T27" fmla="*/ 101 h 173"/>
                  <a:gd name="T28" fmla="*/ 18 w 59"/>
                  <a:gd name="T29" fmla="*/ 83 h 173"/>
                  <a:gd name="T30" fmla="*/ 24 w 59"/>
                  <a:gd name="T31" fmla="*/ 47 h 173"/>
                  <a:gd name="T32" fmla="*/ 29 w 59"/>
                  <a:gd name="T33" fmla="*/ 30 h 173"/>
                  <a:gd name="T34" fmla="*/ 47 w 59"/>
                  <a:gd name="T35" fmla="*/ 18 h 173"/>
                  <a:gd name="T36" fmla="*/ 59 w 59"/>
                  <a:gd name="T37" fmla="*/ 6 h 173"/>
                  <a:gd name="T38" fmla="*/ 59 w 59"/>
                  <a:gd name="T3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" h="173">
                    <a:moveTo>
                      <a:pt x="59" y="0"/>
                    </a:moveTo>
                    <a:lnTo>
                      <a:pt x="35" y="18"/>
                    </a:lnTo>
                    <a:lnTo>
                      <a:pt x="18" y="36"/>
                    </a:lnTo>
                    <a:lnTo>
                      <a:pt x="6" y="59"/>
                    </a:lnTo>
                    <a:lnTo>
                      <a:pt x="0" y="83"/>
                    </a:lnTo>
                    <a:lnTo>
                      <a:pt x="0" y="101"/>
                    </a:lnTo>
                    <a:lnTo>
                      <a:pt x="6" y="119"/>
                    </a:lnTo>
                    <a:lnTo>
                      <a:pt x="18" y="143"/>
                    </a:lnTo>
                    <a:lnTo>
                      <a:pt x="35" y="161"/>
                    </a:lnTo>
                    <a:lnTo>
                      <a:pt x="53" y="173"/>
                    </a:lnTo>
                    <a:lnTo>
                      <a:pt x="59" y="167"/>
                    </a:lnTo>
                    <a:lnTo>
                      <a:pt x="35" y="149"/>
                    </a:lnTo>
                    <a:lnTo>
                      <a:pt x="24" y="125"/>
                    </a:lnTo>
                    <a:lnTo>
                      <a:pt x="18" y="101"/>
                    </a:lnTo>
                    <a:lnTo>
                      <a:pt x="18" y="83"/>
                    </a:lnTo>
                    <a:lnTo>
                      <a:pt x="24" y="47"/>
                    </a:lnTo>
                    <a:lnTo>
                      <a:pt x="29" y="30"/>
                    </a:lnTo>
                    <a:lnTo>
                      <a:pt x="47" y="18"/>
                    </a:lnTo>
                    <a:lnTo>
                      <a:pt x="59" y="6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44"/>
              <p:cNvSpPr>
                <a:spLocks/>
              </p:cNvSpPr>
              <p:nvPr/>
            </p:nvSpPr>
            <p:spPr bwMode="auto">
              <a:xfrm>
                <a:off x="178" y="1040"/>
                <a:ext cx="52" cy="107"/>
              </a:xfrm>
              <a:custGeom>
                <a:avLst/>
                <a:gdLst>
                  <a:gd name="T0" fmla="*/ 60 w 60"/>
                  <a:gd name="T1" fmla="*/ 23 h 107"/>
                  <a:gd name="T2" fmla="*/ 36 w 60"/>
                  <a:gd name="T3" fmla="*/ 23 h 107"/>
                  <a:gd name="T4" fmla="*/ 48 w 60"/>
                  <a:gd name="T5" fmla="*/ 0 h 107"/>
                  <a:gd name="T6" fmla="*/ 48 w 60"/>
                  <a:gd name="T7" fmla="*/ 0 h 107"/>
                  <a:gd name="T8" fmla="*/ 42 w 60"/>
                  <a:gd name="T9" fmla="*/ 0 h 107"/>
                  <a:gd name="T10" fmla="*/ 42 w 60"/>
                  <a:gd name="T11" fmla="*/ 0 h 107"/>
                  <a:gd name="T12" fmla="*/ 42 w 60"/>
                  <a:gd name="T13" fmla="*/ 0 h 107"/>
                  <a:gd name="T14" fmla="*/ 30 w 60"/>
                  <a:gd name="T15" fmla="*/ 12 h 107"/>
                  <a:gd name="T16" fmla="*/ 12 w 60"/>
                  <a:gd name="T17" fmla="*/ 17 h 107"/>
                  <a:gd name="T18" fmla="*/ 6 w 60"/>
                  <a:gd name="T19" fmla="*/ 23 h 107"/>
                  <a:gd name="T20" fmla="*/ 0 w 60"/>
                  <a:gd name="T21" fmla="*/ 23 h 107"/>
                  <a:gd name="T22" fmla="*/ 0 w 60"/>
                  <a:gd name="T23" fmla="*/ 23 h 107"/>
                  <a:gd name="T24" fmla="*/ 0 w 60"/>
                  <a:gd name="T25" fmla="*/ 29 h 107"/>
                  <a:gd name="T26" fmla="*/ 18 w 60"/>
                  <a:gd name="T27" fmla="*/ 29 h 107"/>
                  <a:gd name="T28" fmla="*/ 0 w 60"/>
                  <a:gd name="T29" fmla="*/ 83 h 107"/>
                  <a:gd name="T30" fmla="*/ 0 w 60"/>
                  <a:gd name="T31" fmla="*/ 89 h 107"/>
                  <a:gd name="T32" fmla="*/ 0 w 60"/>
                  <a:gd name="T33" fmla="*/ 101 h 107"/>
                  <a:gd name="T34" fmla="*/ 6 w 60"/>
                  <a:gd name="T35" fmla="*/ 107 h 107"/>
                  <a:gd name="T36" fmla="*/ 6 w 60"/>
                  <a:gd name="T37" fmla="*/ 107 h 107"/>
                  <a:gd name="T38" fmla="*/ 24 w 60"/>
                  <a:gd name="T39" fmla="*/ 101 h 107"/>
                  <a:gd name="T40" fmla="*/ 42 w 60"/>
                  <a:gd name="T41" fmla="*/ 83 h 107"/>
                  <a:gd name="T42" fmla="*/ 36 w 60"/>
                  <a:gd name="T43" fmla="*/ 83 h 107"/>
                  <a:gd name="T44" fmla="*/ 30 w 60"/>
                  <a:gd name="T45" fmla="*/ 95 h 107"/>
                  <a:gd name="T46" fmla="*/ 18 w 60"/>
                  <a:gd name="T47" fmla="*/ 101 h 107"/>
                  <a:gd name="T48" fmla="*/ 18 w 60"/>
                  <a:gd name="T49" fmla="*/ 101 h 107"/>
                  <a:gd name="T50" fmla="*/ 18 w 60"/>
                  <a:gd name="T51" fmla="*/ 95 h 107"/>
                  <a:gd name="T52" fmla="*/ 18 w 60"/>
                  <a:gd name="T53" fmla="*/ 95 h 107"/>
                  <a:gd name="T54" fmla="*/ 36 w 60"/>
                  <a:gd name="T55" fmla="*/ 29 h 107"/>
                  <a:gd name="T56" fmla="*/ 54 w 60"/>
                  <a:gd name="T57" fmla="*/ 29 h 107"/>
                  <a:gd name="T58" fmla="*/ 60 w 60"/>
                  <a:gd name="T59" fmla="*/ 2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0" h="107">
                    <a:moveTo>
                      <a:pt x="60" y="23"/>
                    </a:moveTo>
                    <a:lnTo>
                      <a:pt x="36" y="23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0" y="12"/>
                    </a:lnTo>
                    <a:lnTo>
                      <a:pt x="12" y="17"/>
                    </a:lnTo>
                    <a:lnTo>
                      <a:pt x="6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18" y="29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0" y="101"/>
                    </a:lnTo>
                    <a:lnTo>
                      <a:pt x="6" y="107"/>
                    </a:lnTo>
                    <a:lnTo>
                      <a:pt x="6" y="107"/>
                    </a:lnTo>
                    <a:lnTo>
                      <a:pt x="24" y="101"/>
                    </a:lnTo>
                    <a:lnTo>
                      <a:pt x="42" y="83"/>
                    </a:lnTo>
                    <a:lnTo>
                      <a:pt x="36" y="83"/>
                    </a:lnTo>
                    <a:lnTo>
                      <a:pt x="30" y="95"/>
                    </a:lnTo>
                    <a:lnTo>
                      <a:pt x="18" y="101"/>
                    </a:lnTo>
                    <a:lnTo>
                      <a:pt x="18" y="101"/>
                    </a:lnTo>
                    <a:lnTo>
                      <a:pt x="18" y="95"/>
                    </a:lnTo>
                    <a:lnTo>
                      <a:pt x="18" y="95"/>
                    </a:lnTo>
                    <a:lnTo>
                      <a:pt x="36" y="29"/>
                    </a:lnTo>
                    <a:lnTo>
                      <a:pt x="54" y="29"/>
                    </a:lnTo>
                    <a:lnTo>
                      <a:pt x="6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45"/>
              <p:cNvSpPr>
                <a:spLocks/>
              </p:cNvSpPr>
              <p:nvPr/>
            </p:nvSpPr>
            <p:spPr bwMode="auto">
              <a:xfrm>
                <a:off x="230" y="1010"/>
                <a:ext cx="53" cy="173"/>
              </a:xfrm>
              <a:custGeom>
                <a:avLst/>
                <a:gdLst>
                  <a:gd name="T0" fmla="*/ 0 w 60"/>
                  <a:gd name="T1" fmla="*/ 173 h 173"/>
                  <a:gd name="T2" fmla="*/ 24 w 60"/>
                  <a:gd name="T3" fmla="*/ 155 h 173"/>
                  <a:gd name="T4" fmla="*/ 42 w 60"/>
                  <a:gd name="T5" fmla="*/ 137 h 173"/>
                  <a:gd name="T6" fmla="*/ 54 w 60"/>
                  <a:gd name="T7" fmla="*/ 113 h 173"/>
                  <a:gd name="T8" fmla="*/ 60 w 60"/>
                  <a:gd name="T9" fmla="*/ 89 h 173"/>
                  <a:gd name="T10" fmla="*/ 60 w 60"/>
                  <a:gd name="T11" fmla="*/ 71 h 173"/>
                  <a:gd name="T12" fmla="*/ 54 w 60"/>
                  <a:gd name="T13" fmla="*/ 53 h 173"/>
                  <a:gd name="T14" fmla="*/ 42 w 60"/>
                  <a:gd name="T15" fmla="*/ 30 h 173"/>
                  <a:gd name="T16" fmla="*/ 24 w 60"/>
                  <a:gd name="T17" fmla="*/ 18 h 173"/>
                  <a:gd name="T18" fmla="*/ 6 w 60"/>
                  <a:gd name="T19" fmla="*/ 0 h 173"/>
                  <a:gd name="T20" fmla="*/ 0 w 60"/>
                  <a:gd name="T21" fmla="*/ 6 h 173"/>
                  <a:gd name="T22" fmla="*/ 24 w 60"/>
                  <a:gd name="T23" fmla="*/ 24 h 173"/>
                  <a:gd name="T24" fmla="*/ 36 w 60"/>
                  <a:gd name="T25" fmla="*/ 47 h 173"/>
                  <a:gd name="T26" fmla="*/ 42 w 60"/>
                  <a:gd name="T27" fmla="*/ 71 h 173"/>
                  <a:gd name="T28" fmla="*/ 42 w 60"/>
                  <a:gd name="T29" fmla="*/ 89 h 173"/>
                  <a:gd name="T30" fmla="*/ 36 w 60"/>
                  <a:gd name="T31" fmla="*/ 125 h 173"/>
                  <a:gd name="T32" fmla="*/ 30 w 60"/>
                  <a:gd name="T33" fmla="*/ 143 h 173"/>
                  <a:gd name="T34" fmla="*/ 12 w 60"/>
                  <a:gd name="T35" fmla="*/ 155 h 173"/>
                  <a:gd name="T36" fmla="*/ 0 w 60"/>
                  <a:gd name="T37" fmla="*/ 167 h 173"/>
                  <a:gd name="T38" fmla="*/ 0 w 60"/>
                  <a:gd name="T3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" h="173">
                    <a:moveTo>
                      <a:pt x="0" y="173"/>
                    </a:moveTo>
                    <a:lnTo>
                      <a:pt x="24" y="155"/>
                    </a:lnTo>
                    <a:lnTo>
                      <a:pt x="42" y="137"/>
                    </a:lnTo>
                    <a:lnTo>
                      <a:pt x="54" y="113"/>
                    </a:lnTo>
                    <a:lnTo>
                      <a:pt x="60" y="89"/>
                    </a:lnTo>
                    <a:lnTo>
                      <a:pt x="60" y="71"/>
                    </a:lnTo>
                    <a:lnTo>
                      <a:pt x="54" y="53"/>
                    </a:lnTo>
                    <a:lnTo>
                      <a:pt x="42" y="30"/>
                    </a:lnTo>
                    <a:lnTo>
                      <a:pt x="24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36" y="47"/>
                    </a:lnTo>
                    <a:lnTo>
                      <a:pt x="42" y="71"/>
                    </a:lnTo>
                    <a:lnTo>
                      <a:pt x="42" y="89"/>
                    </a:lnTo>
                    <a:lnTo>
                      <a:pt x="36" y="125"/>
                    </a:lnTo>
                    <a:lnTo>
                      <a:pt x="30" y="143"/>
                    </a:lnTo>
                    <a:lnTo>
                      <a:pt x="12" y="155"/>
                    </a:lnTo>
                    <a:lnTo>
                      <a:pt x="0" y="167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46"/>
              <p:cNvSpPr>
                <a:spLocks/>
              </p:cNvSpPr>
              <p:nvPr/>
            </p:nvSpPr>
            <p:spPr bwMode="auto">
              <a:xfrm>
                <a:off x="1241" y="1790"/>
                <a:ext cx="52" cy="167"/>
              </a:xfrm>
              <a:custGeom>
                <a:avLst/>
                <a:gdLst>
                  <a:gd name="T0" fmla="*/ 60 w 60"/>
                  <a:gd name="T1" fmla="*/ 0 h 167"/>
                  <a:gd name="T2" fmla="*/ 36 w 60"/>
                  <a:gd name="T3" fmla="*/ 17 h 167"/>
                  <a:gd name="T4" fmla="*/ 12 w 60"/>
                  <a:gd name="T5" fmla="*/ 35 h 167"/>
                  <a:gd name="T6" fmla="*/ 6 w 60"/>
                  <a:gd name="T7" fmla="*/ 59 h 167"/>
                  <a:gd name="T8" fmla="*/ 0 w 60"/>
                  <a:gd name="T9" fmla="*/ 83 h 167"/>
                  <a:gd name="T10" fmla="*/ 6 w 60"/>
                  <a:gd name="T11" fmla="*/ 113 h 167"/>
                  <a:gd name="T12" fmla="*/ 18 w 60"/>
                  <a:gd name="T13" fmla="*/ 137 h 167"/>
                  <a:gd name="T14" fmla="*/ 36 w 60"/>
                  <a:gd name="T15" fmla="*/ 155 h 167"/>
                  <a:gd name="T16" fmla="*/ 54 w 60"/>
                  <a:gd name="T17" fmla="*/ 167 h 167"/>
                  <a:gd name="T18" fmla="*/ 60 w 60"/>
                  <a:gd name="T19" fmla="*/ 167 h 167"/>
                  <a:gd name="T20" fmla="*/ 36 w 60"/>
                  <a:gd name="T21" fmla="*/ 149 h 167"/>
                  <a:gd name="T22" fmla="*/ 24 w 60"/>
                  <a:gd name="T23" fmla="*/ 125 h 167"/>
                  <a:gd name="T24" fmla="*/ 18 w 60"/>
                  <a:gd name="T25" fmla="*/ 101 h 167"/>
                  <a:gd name="T26" fmla="*/ 18 w 60"/>
                  <a:gd name="T27" fmla="*/ 77 h 167"/>
                  <a:gd name="T28" fmla="*/ 24 w 60"/>
                  <a:gd name="T29" fmla="*/ 47 h 167"/>
                  <a:gd name="T30" fmla="*/ 30 w 60"/>
                  <a:gd name="T31" fmla="*/ 23 h 167"/>
                  <a:gd name="T32" fmla="*/ 48 w 60"/>
                  <a:gd name="T33" fmla="*/ 11 h 167"/>
                  <a:gd name="T34" fmla="*/ 60 w 60"/>
                  <a:gd name="T35" fmla="*/ 0 h 167"/>
                  <a:gd name="T36" fmla="*/ 60 w 60"/>
                  <a:gd name="T3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" h="167">
                    <a:moveTo>
                      <a:pt x="60" y="0"/>
                    </a:moveTo>
                    <a:lnTo>
                      <a:pt x="36" y="17"/>
                    </a:lnTo>
                    <a:lnTo>
                      <a:pt x="12" y="35"/>
                    </a:lnTo>
                    <a:lnTo>
                      <a:pt x="6" y="59"/>
                    </a:lnTo>
                    <a:lnTo>
                      <a:pt x="0" y="83"/>
                    </a:lnTo>
                    <a:lnTo>
                      <a:pt x="6" y="113"/>
                    </a:lnTo>
                    <a:lnTo>
                      <a:pt x="18" y="137"/>
                    </a:lnTo>
                    <a:lnTo>
                      <a:pt x="36" y="155"/>
                    </a:lnTo>
                    <a:lnTo>
                      <a:pt x="54" y="167"/>
                    </a:lnTo>
                    <a:lnTo>
                      <a:pt x="60" y="167"/>
                    </a:lnTo>
                    <a:lnTo>
                      <a:pt x="36" y="149"/>
                    </a:lnTo>
                    <a:lnTo>
                      <a:pt x="24" y="125"/>
                    </a:lnTo>
                    <a:lnTo>
                      <a:pt x="18" y="101"/>
                    </a:lnTo>
                    <a:lnTo>
                      <a:pt x="18" y="77"/>
                    </a:lnTo>
                    <a:lnTo>
                      <a:pt x="24" y="47"/>
                    </a:lnTo>
                    <a:lnTo>
                      <a:pt x="30" y="23"/>
                    </a:lnTo>
                    <a:lnTo>
                      <a:pt x="48" y="11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47"/>
              <p:cNvSpPr>
                <a:spLocks noEditPoints="1"/>
              </p:cNvSpPr>
              <p:nvPr/>
            </p:nvSpPr>
            <p:spPr bwMode="auto">
              <a:xfrm>
                <a:off x="1304" y="1831"/>
                <a:ext cx="84" cy="96"/>
              </a:xfrm>
              <a:custGeom>
                <a:avLst/>
                <a:gdLst>
                  <a:gd name="T0" fmla="*/ 60 w 96"/>
                  <a:gd name="T1" fmla="*/ 66 h 96"/>
                  <a:gd name="T2" fmla="*/ 60 w 96"/>
                  <a:gd name="T3" fmla="*/ 72 h 96"/>
                  <a:gd name="T4" fmla="*/ 54 w 96"/>
                  <a:gd name="T5" fmla="*/ 78 h 96"/>
                  <a:gd name="T6" fmla="*/ 48 w 96"/>
                  <a:gd name="T7" fmla="*/ 84 h 96"/>
                  <a:gd name="T8" fmla="*/ 36 w 96"/>
                  <a:gd name="T9" fmla="*/ 84 h 96"/>
                  <a:gd name="T10" fmla="*/ 30 w 96"/>
                  <a:gd name="T11" fmla="*/ 78 h 96"/>
                  <a:gd name="T12" fmla="*/ 24 w 96"/>
                  <a:gd name="T13" fmla="*/ 66 h 96"/>
                  <a:gd name="T14" fmla="*/ 24 w 96"/>
                  <a:gd name="T15" fmla="*/ 66 h 96"/>
                  <a:gd name="T16" fmla="*/ 24 w 96"/>
                  <a:gd name="T17" fmla="*/ 60 h 96"/>
                  <a:gd name="T18" fmla="*/ 30 w 96"/>
                  <a:gd name="T19" fmla="*/ 54 h 96"/>
                  <a:gd name="T20" fmla="*/ 42 w 96"/>
                  <a:gd name="T21" fmla="*/ 48 h 96"/>
                  <a:gd name="T22" fmla="*/ 60 w 96"/>
                  <a:gd name="T23" fmla="*/ 36 h 96"/>
                  <a:gd name="T24" fmla="*/ 60 w 96"/>
                  <a:gd name="T25" fmla="*/ 66 h 96"/>
                  <a:gd name="T26" fmla="*/ 96 w 96"/>
                  <a:gd name="T27" fmla="*/ 78 h 96"/>
                  <a:gd name="T28" fmla="*/ 90 w 96"/>
                  <a:gd name="T29" fmla="*/ 84 h 96"/>
                  <a:gd name="T30" fmla="*/ 84 w 96"/>
                  <a:gd name="T31" fmla="*/ 84 h 96"/>
                  <a:gd name="T32" fmla="*/ 78 w 96"/>
                  <a:gd name="T33" fmla="*/ 78 h 96"/>
                  <a:gd name="T34" fmla="*/ 78 w 96"/>
                  <a:gd name="T35" fmla="*/ 72 h 96"/>
                  <a:gd name="T36" fmla="*/ 78 w 96"/>
                  <a:gd name="T37" fmla="*/ 30 h 96"/>
                  <a:gd name="T38" fmla="*/ 72 w 96"/>
                  <a:gd name="T39" fmla="*/ 12 h 96"/>
                  <a:gd name="T40" fmla="*/ 66 w 96"/>
                  <a:gd name="T41" fmla="*/ 6 h 96"/>
                  <a:gd name="T42" fmla="*/ 48 w 96"/>
                  <a:gd name="T43" fmla="*/ 0 h 96"/>
                  <a:gd name="T44" fmla="*/ 30 w 96"/>
                  <a:gd name="T45" fmla="*/ 0 h 96"/>
                  <a:gd name="T46" fmla="*/ 18 w 96"/>
                  <a:gd name="T47" fmla="*/ 6 h 96"/>
                  <a:gd name="T48" fmla="*/ 6 w 96"/>
                  <a:gd name="T49" fmla="*/ 24 h 96"/>
                  <a:gd name="T50" fmla="*/ 12 w 96"/>
                  <a:gd name="T51" fmla="*/ 30 h 96"/>
                  <a:gd name="T52" fmla="*/ 18 w 96"/>
                  <a:gd name="T53" fmla="*/ 30 h 96"/>
                  <a:gd name="T54" fmla="*/ 24 w 96"/>
                  <a:gd name="T55" fmla="*/ 30 h 96"/>
                  <a:gd name="T56" fmla="*/ 30 w 96"/>
                  <a:gd name="T57" fmla="*/ 24 h 96"/>
                  <a:gd name="T58" fmla="*/ 30 w 96"/>
                  <a:gd name="T59" fmla="*/ 18 h 96"/>
                  <a:gd name="T60" fmla="*/ 24 w 96"/>
                  <a:gd name="T61" fmla="*/ 12 h 96"/>
                  <a:gd name="T62" fmla="*/ 30 w 96"/>
                  <a:gd name="T63" fmla="*/ 6 h 96"/>
                  <a:gd name="T64" fmla="*/ 42 w 96"/>
                  <a:gd name="T65" fmla="*/ 6 h 96"/>
                  <a:gd name="T66" fmla="*/ 54 w 96"/>
                  <a:gd name="T67" fmla="*/ 6 h 96"/>
                  <a:gd name="T68" fmla="*/ 60 w 96"/>
                  <a:gd name="T69" fmla="*/ 12 h 96"/>
                  <a:gd name="T70" fmla="*/ 60 w 96"/>
                  <a:gd name="T71" fmla="*/ 24 h 96"/>
                  <a:gd name="T72" fmla="*/ 60 w 96"/>
                  <a:gd name="T73" fmla="*/ 36 h 96"/>
                  <a:gd name="T74" fmla="*/ 36 w 96"/>
                  <a:gd name="T75" fmla="*/ 42 h 96"/>
                  <a:gd name="T76" fmla="*/ 18 w 96"/>
                  <a:gd name="T77" fmla="*/ 54 h 96"/>
                  <a:gd name="T78" fmla="*/ 6 w 96"/>
                  <a:gd name="T79" fmla="*/ 60 h 96"/>
                  <a:gd name="T80" fmla="*/ 0 w 96"/>
                  <a:gd name="T81" fmla="*/ 72 h 96"/>
                  <a:gd name="T82" fmla="*/ 6 w 96"/>
                  <a:gd name="T83" fmla="*/ 90 h 96"/>
                  <a:gd name="T84" fmla="*/ 30 w 96"/>
                  <a:gd name="T85" fmla="*/ 96 h 96"/>
                  <a:gd name="T86" fmla="*/ 48 w 96"/>
                  <a:gd name="T87" fmla="*/ 90 h 96"/>
                  <a:gd name="T88" fmla="*/ 60 w 96"/>
                  <a:gd name="T89" fmla="*/ 78 h 96"/>
                  <a:gd name="T90" fmla="*/ 60 w 96"/>
                  <a:gd name="T91" fmla="*/ 90 h 96"/>
                  <a:gd name="T92" fmla="*/ 66 w 96"/>
                  <a:gd name="T93" fmla="*/ 96 h 96"/>
                  <a:gd name="T94" fmla="*/ 78 w 96"/>
                  <a:gd name="T95" fmla="*/ 96 h 96"/>
                  <a:gd name="T96" fmla="*/ 84 w 96"/>
                  <a:gd name="T97" fmla="*/ 96 h 96"/>
                  <a:gd name="T98" fmla="*/ 96 w 96"/>
                  <a:gd name="T99" fmla="*/ 84 h 96"/>
                  <a:gd name="T100" fmla="*/ 96 w 96"/>
                  <a:gd name="T101" fmla="*/ 7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6" h="96">
                    <a:moveTo>
                      <a:pt x="60" y="66"/>
                    </a:moveTo>
                    <a:lnTo>
                      <a:pt x="60" y="72"/>
                    </a:lnTo>
                    <a:lnTo>
                      <a:pt x="54" y="78"/>
                    </a:lnTo>
                    <a:lnTo>
                      <a:pt x="48" y="84"/>
                    </a:lnTo>
                    <a:lnTo>
                      <a:pt x="36" y="84"/>
                    </a:lnTo>
                    <a:lnTo>
                      <a:pt x="30" y="78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4" y="60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60" y="36"/>
                    </a:lnTo>
                    <a:lnTo>
                      <a:pt x="60" y="66"/>
                    </a:lnTo>
                    <a:close/>
                    <a:moveTo>
                      <a:pt x="96" y="78"/>
                    </a:moveTo>
                    <a:lnTo>
                      <a:pt x="90" y="84"/>
                    </a:lnTo>
                    <a:lnTo>
                      <a:pt x="84" y="84"/>
                    </a:lnTo>
                    <a:lnTo>
                      <a:pt x="78" y="78"/>
                    </a:lnTo>
                    <a:lnTo>
                      <a:pt x="78" y="72"/>
                    </a:lnTo>
                    <a:lnTo>
                      <a:pt x="78" y="30"/>
                    </a:lnTo>
                    <a:lnTo>
                      <a:pt x="72" y="12"/>
                    </a:lnTo>
                    <a:lnTo>
                      <a:pt x="66" y="6"/>
                    </a:lnTo>
                    <a:lnTo>
                      <a:pt x="48" y="0"/>
                    </a:lnTo>
                    <a:lnTo>
                      <a:pt x="30" y="0"/>
                    </a:lnTo>
                    <a:lnTo>
                      <a:pt x="18" y="6"/>
                    </a:lnTo>
                    <a:lnTo>
                      <a:pt x="6" y="24"/>
                    </a:lnTo>
                    <a:lnTo>
                      <a:pt x="12" y="30"/>
                    </a:lnTo>
                    <a:lnTo>
                      <a:pt x="18" y="30"/>
                    </a:lnTo>
                    <a:lnTo>
                      <a:pt x="24" y="30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42" y="6"/>
                    </a:lnTo>
                    <a:lnTo>
                      <a:pt x="54" y="6"/>
                    </a:lnTo>
                    <a:lnTo>
                      <a:pt x="60" y="12"/>
                    </a:lnTo>
                    <a:lnTo>
                      <a:pt x="60" y="24"/>
                    </a:lnTo>
                    <a:lnTo>
                      <a:pt x="60" y="36"/>
                    </a:lnTo>
                    <a:lnTo>
                      <a:pt x="36" y="42"/>
                    </a:lnTo>
                    <a:lnTo>
                      <a:pt x="18" y="54"/>
                    </a:lnTo>
                    <a:lnTo>
                      <a:pt x="6" y="60"/>
                    </a:lnTo>
                    <a:lnTo>
                      <a:pt x="0" y="72"/>
                    </a:lnTo>
                    <a:lnTo>
                      <a:pt x="6" y="90"/>
                    </a:lnTo>
                    <a:lnTo>
                      <a:pt x="30" y="96"/>
                    </a:lnTo>
                    <a:lnTo>
                      <a:pt x="48" y="90"/>
                    </a:lnTo>
                    <a:lnTo>
                      <a:pt x="60" y="78"/>
                    </a:lnTo>
                    <a:lnTo>
                      <a:pt x="60" y="90"/>
                    </a:lnTo>
                    <a:lnTo>
                      <a:pt x="66" y="96"/>
                    </a:lnTo>
                    <a:lnTo>
                      <a:pt x="78" y="96"/>
                    </a:lnTo>
                    <a:lnTo>
                      <a:pt x="84" y="96"/>
                    </a:lnTo>
                    <a:lnTo>
                      <a:pt x="96" y="84"/>
                    </a:lnTo>
                    <a:lnTo>
                      <a:pt x="96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48"/>
              <p:cNvSpPr>
                <a:spLocks/>
              </p:cNvSpPr>
              <p:nvPr/>
            </p:nvSpPr>
            <p:spPr bwMode="auto">
              <a:xfrm>
                <a:off x="1393" y="1790"/>
                <a:ext cx="53" cy="167"/>
              </a:xfrm>
              <a:custGeom>
                <a:avLst/>
                <a:gdLst>
                  <a:gd name="T0" fmla="*/ 6 w 60"/>
                  <a:gd name="T1" fmla="*/ 167 h 167"/>
                  <a:gd name="T2" fmla="*/ 30 w 60"/>
                  <a:gd name="T3" fmla="*/ 149 h 167"/>
                  <a:gd name="T4" fmla="*/ 48 w 60"/>
                  <a:gd name="T5" fmla="*/ 131 h 167"/>
                  <a:gd name="T6" fmla="*/ 54 w 60"/>
                  <a:gd name="T7" fmla="*/ 107 h 167"/>
                  <a:gd name="T8" fmla="*/ 60 w 60"/>
                  <a:gd name="T9" fmla="*/ 83 h 167"/>
                  <a:gd name="T10" fmla="*/ 54 w 60"/>
                  <a:gd name="T11" fmla="*/ 53 h 167"/>
                  <a:gd name="T12" fmla="*/ 42 w 60"/>
                  <a:gd name="T13" fmla="*/ 29 h 167"/>
                  <a:gd name="T14" fmla="*/ 24 w 60"/>
                  <a:gd name="T15" fmla="*/ 11 h 167"/>
                  <a:gd name="T16" fmla="*/ 6 w 60"/>
                  <a:gd name="T17" fmla="*/ 0 h 167"/>
                  <a:gd name="T18" fmla="*/ 0 w 60"/>
                  <a:gd name="T19" fmla="*/ 0 h 167"/>
                  <a:gd name="T20" fmla="*/ 24 w 60"/>
                  <a:gd name="T21" fmla="*/ 23 h 167"/>
                  <a:gd name="T22" fmla="*/ 36 w 60"/>
                  <a:gd name="T23" fmla="*/ 47 h 167"/>
                  <a:gd name="T24" fmla="*/ 42 w 60"/>
                  <a:gd name="T25" fmla="*/ 71 h 167"/>
                  <a:gd name="T26" fmla="*/ 42 w 60"/>
                  <a:gd name="T27" fmla="*/ 89 h 167"/>
                  <a:gd name="T28" fmla="*/ 36 w 60"/>
                  <a:gd name="T29" fmla="*/ 119 h 167"/>
                  <a:gd name="T30" fmla="*/ 30 w 60"/>
                  <a:gd name="T31" fmla="*/ 143 h 167"/>
                  <a:gd name="T32" fmla="*/ 12 w 60"/>
                  <a:gd name="T33" fmla="*/ 155 h 167"/>
                  <a:gd name="T34" fmla="*/ 0 w 60"/>
                  <a:gd name="T35" fmla="*/ 167 h 167"/>
                  <a:gd name="T36" fmla="*/ 6 w 60"/>
                  <a:gd name="T37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" h="167">
                    <a:moveTo>
                      <a:pt x="6" y="167"/>
                    </a:moveTo>
                    <a:lnTo>
                      <a:pt x="30" y="149"/>
                    </a:lnTo>
                    <a:lnTo>
                      <a:pt x="48" y="131"/>
                    </a:lnTo>
                    <a:lnTo>
                      <a:pt x="54" y="107"/>
                    </a:lnTo>
                    <a:lnTo>
                      <a:pt x="60" y="83"/>
                    </a:lnTo>
                    <a:lnTo>
                      <a:pt x="54" y="53"/>
                    </a:lnTo>
                    <a:lnTo>
                      <a:pt x="42" y="29"/>
                    </a:lnTo>
                    <a:lnTo>
                      <a:pt x="24" y="1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4" y="23"/>
                    </a:lnTo>
                    <a:lnTo>
                      <a:pt x="36" y="47"/>
                    </a:lnTo>
                    <a:lnTo>
                      <a:pt x="42" y="71"/>
                    </a:lnTo>
                    <a:lnTo>
                      <a:pt x="42" y="89"/>
                    </a:lnTo>
                    <a:lnTo>
                      <a:pt x="36" y="119"/>
                    </a:lnTo>
                    <a:lnTo>
                      <a:pt x="30" y="143"/>
                    </a:lnTo>
                    <a:lnTo>
                      <a:pt x="12" y="155"/>
                    </a:lnTo>
                    <a:lnTo>
                      <a:pt x="0" y="167"/>
                    </a:lnTo>
                    <a:lnTo>
                      <a:pt x="6" y="1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49"/>
            <p:cNvGrpSpPr>
              <a:grpSpLocks/>
            </p:cNvGrpSpPr>
            <p:nvPr/>
          </p:nvGrpSpPr>
          <p:grpSpPr bwMode="auto">
            <a:xfrm>
              <a:off x="3011" y="1332"/>
              <a:ext cx="2629" cy="1842"/>
              <a:chOff x="47" y="2256"/>
              <a:chExt cx="2629" cy="1842"/>
            </a:xfrm>
          </p:grpSpPr>
          <p:sp>
            <p:nvSpPr>
              <p:cNvPr id="8" name="Freeform 50"/>
              <p:cNvSpPr>
                <a:spLocks/>
              </p:cNvSpPr>
              <p:nvPr/>
            </p:nvSpPr>
            <p:spPr bwMode="auto">
              <a:xfrm>
                <a:off x="2382" y="2674"/>
                <a:ext cx="1" cy="1105"/>
              </a:xfrm>
              <a:custGeom>
                <a:avLst/>
                <a:gdLst>
                  <a:gd name="T0" fmla="*/ 1105 h 1105"/>
                  <a:gd name="T1" fmla="*/ 0 h 1105"/>
                  <a:gd name="T2" fmla="*/ 1105 h 1105"/>
                  <a:gd name="T3" fmla="*/ 1105 h 110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105">
                    <a:moveTo>
                      <a:pt x="0" y="1105"/>
                    </a:moveTo>
                    <a:lnTo>
                      <a:pt x="0" y="0"/>
                    </a:lnTo>
                    <a:lnTo>
                      <a:pt x="0" y="1105"/>
                    </a:lnTo>
                    <a:lnTo>
                      <a:pt x="0" y="11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51"/>
              <p:cNvSpPr>
                <a:spLocks noEditPoints="1"/>
              </p:cNvSpPr>
              <p:nvPr/>
            </p:nvSpPr>
            <p:spPr bwMode="auto">
              <a:xfrm>
                <a:off x="550" y="2674"/>
                <a:ext cx="1832" cy="1"/>
              </a:xfrm>
              <a:custGeom>
                <a:avLst/>
                <a:gdLst>
                  <a:gd name="T0" fmla="*/ 2093 w 2093"/>
                  <a:gd name="T1" fmla="*/ 0 w 2093"/>
                  <a:gd name="T2" fmla="*/ 2093 w 2093"/>
                  <a:gd name="T3" fmla="*/ 2093 w 2093"/>
                  <a:gd name="T4" fmla="*/ 2093 w 2093"/>
                  <a:gd name="T5" fmla="*/ 2093 w 2093"/>
                  <a:gd name="T6" fmla="*/ 2093 w 209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093">
                    <a:moveTo>
                      <a:pt x="2093" y="0"/>
                    </a:moveTo>
                    <a:lnTo>
                      <a:pt x="0" y="0"/>
                    </a:lnTo>
                    <a:lnTo>
                      <a:pt x="2093" y="0"/>
                    </a:lnTo>
                    <a:lnTo>
                      <a:pt x="2093" y="0"/>
                    </a:lnTo>
                    <a:close/>
                    <a:moveTo>
                      <a:pt x="2093" y="0"/>
                    </a:moveTo>
                    <a:lnTo>
                      <a:pt x="2093" y="0"/>
                    </a:lnTo>
                    <a:lnTo>
                      <a:pt x="20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52"/>
              <p:cNvSpPr>
                <a:spLocks noEditPoints="1"/>
              </p:cNvSpPr>
              <p:nvPr/>
            </p:nvSpPr>
            <p:spPr bwMode="auto">
              <a:xfrm>
                <a:off x="550" y="2674"/>
                <a:ext cx="1" cy="1105"/>
              </a:xfrm>
              <a:custGeom>
                <a:avLst/>
                <a:gdLst>
                  <a:gd name="T0" fmla="*/ 0 h 1105"/>
                  <a:gd name="T1" fmla="*/ 1105 h 1105"/>
                  <a:gd name="T2" fmla="*/ 0 h 1105"/>
                  <a:gd name="T3" fmla="*/ 0 h 1105"/>
                  <a:gd name="T4" fmla="*/ 0 h 1105"/>
                  <a:gd name="T5" fmla="*/ 0 h 1105"/>
                  <a:gd name="T6" fmla="*/ 0 h 110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105">
                    <a:moveTo>
                      <a:pt x="0" y="0"/>
                    </a:moveTo>
                    <a:lnTo>
                      <a:pt x="0" y="11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53"/>
              <p:cNvSpPr>
                <a:spLocks noEditPoints="1"/>
              </p:cNvSpPr>
              <p:nvPr/>
            </p:nvSpPr>
            <p:spPr bwMode="auto">
              <a:xfrm>
                <a:off x="550" y="3779"/>
                <a:ext cx="1832" cy="1"/>
              </a:xfrm>
              <a:custGeom>
                <a:avLst/>
                <a:gdLst>
                  <a:gd name="T0" fmla="*/ 0 w 2093"/>
                  <a:gd name="T1" fmla="*/ 2093 w 2093"/>
                  <a:gd name="T2" fmla="*/ 0 w 2093"/>
                  <a:gd name="T3" fmla="*/ 0 w 2093"/>
                  <a:gd name="T4" fmla="*/ 0 w 2093"/>
                  <a:gd name="T5" fmla="*/ 0 w 2093"/>
                  <a:gd name="T6" fmla="*/ 0 w 209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093">
                    <a:moveTo>
                      <a:pt x="0" y="0"/>
                    </a:moveTo>
                    <a:lnTo>
                      <a:pt x="209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4"/>
              <p:cNvSpPr>
                <a:spLocks/>
              </p:cNvSpPr>
              <p:nvPr/>
            </p:nvSpPr>
            <p:spPr bwMode="auto">
              <a:xfrm>
                <a:off x="2382" y="3779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5"/>
              <p:cNvSpPr>
                <a:spLocks noEditPoints="1"/>
              </p:cNvSpPr>
              <p:nvPr/>
            </p:nvSpPr>
            <p:spPr bwMode="auto">
              <a:xfrm>
                <a:off x="2556" y="3134"/>
                <a:ext cx="120" cy="132"/>
              </a:xfrm>
              <a:custGeom>
                <a:avLst/>
                <a:gdLst>
                  <a:gd name="T0" fmla="*/ 131 w 137"/>
                  <a:gd name="T1" fmla="*/ 126 h 132"/>
                  <a:gd name="T2" fmla="*/ 119 w 137"/>
                  <a:gd name="T3" fmla="*/ 120 h 132"/>
                  <a:gd name="T4" fmla="*/ 113 w 137"/>
                  <a:gd name="T5" fmla="*/ 114 h 132"/>
                  <a:gd name="T6" fmla="*/ 89 w 137"/>
                  <a:gd name="T7" fmla="*/ 60 h 132"/>
                  <a:gd name="T8" fmla="*/ 113 w 137"/>
                  <a:gd name="T9" fmla="*/ 60 h 132"/>
                  <a:gd name="T10" fmla="*/ 125 w 137"/>
                  <a:gd name="T11" fmla="*/ 48 h 132"/>
                  <a:gd name="T12" fmla="*/ 137 w 137"/>
                  <a:gd name="T13" fmla="*/ 42 h 132"/>
                  <a:gd name="T14" fmla="*/ 137 w 137"/>
                  <a:gd name="T15" fmla="*/ 30 h 132"/>
                  <a:gd name="T16" fmla="*/ 131 w 137"/>
                  <a:gd name="T17" fmla="*/ 12 h 132"/>
                  <a:gd name="T18" fmla="*/ 113 w 137"/>
                  <a:gd name="T19" fmla="*/ 6 h 132"/>
                  <a:gd name="T20" fmla="*/ 101 w 137"/>
                  <a:gd name="T21" fmla="*/ 0 h 132"/>
                  <a:gd name="T22" fmla="*/ 89 w 137"/>
                  <a:gd name="T23" fmla="*/ 0 h 132"/>
                  <a:gd name="T24" fmla="*/ 29 w 137"/>
                  <a:gd name="T25" fmla="*/ 0 h 132"/>
                  <a:gd name="T26" fmla="*/ 29 w 137"/>
                  <a:gd name="T27" fmla="*/ 0 h 132"/>
                  <a:gd name="T28" fmla="*/ 41 w 137"/>
                  <a:gd name="T29" fmla="*/ 0 h 132"/>
                  <a:gd name="T30" fmla="*/ 47 w 137"/>
                  <a:gd name="T31" fmla="*/ 12 h 132"/>
                  <a:gd name="T32" fmla="*/ 47 w 137"/>
                  <a:gd name="T33" fmla="*/ 18 h 132"/>
                  <a:gd name="T34" fmla="*/ 47 w 137"/>
                  <a:gd name="T35" fmla="*/ 24 h 132"/>
                  <a:gd name="T36" fmla="*/ 18 w 137"/>
                  <a:gd name="T37" fmla="*/ 114 h 132"/>
                  <a:gd name="T38" fmla="*/ 12 w 137"/>
                  <a:gd name="T39" fmla="*/ 126 h 132"/>
                  <a:gd name="T40" fmla="*/ 0 w 137"/>
                  <a:gd name="T41" fmla="*/ 126 h 132"/>
                  <a:gd name="T42" fmla="*/ 0 w 137"/>
                  <a:gd name="T43" fmla="*/ 132 h 132"/>
                  <a:gd name="T44" fmla="*/ 53 w 137"/>
                  <a:gd name="T45" fmla="*/ 132 h 132"/>
                  <a:gd name="T46" fmla="*/ 53 w 137"/>
                  <a:gd name="T47" fmla="*/ 126 h 132"/>
                  <a:gd name="T48" fmla="*/ 41 w 137"/>
                  <a:gd name="T49" fmla="*/ 126 h 132"/>
                  <a:gd name="T50" fmla="*/ 35 w 137"/>
                  <a:gd name="T51" fmla="*/ 120 h 132"/>
                  <a:gd name="T52" fmla="*/ 35 w 137"/>
                  <a:gd name="T53" fmla="*/ 114 h 132"/>
                  <a:gd name="T54" fmla="*/ 41 w 137"/>
                  <a:gd name="T55" fmla="*/ 108 h 132"/>
                  <a:gd name="T56" fmla="*/ 53 w 137"/>
                  <a:gd name="T57" fmla="*/ 66 h 132"/>
                  <a:gd name="T58" fmla="*/ 71 w 137"/>
                  <a:gd name="T59" fmla="*/ 66 h 132"/>
                  <a:gd name="T60" fmla="*/ 95 w 137"/>
                  <a:gd name="T61" fmla="*/ 132 h 132"/>
                  <a:gd name="T62" fmla="*/ 131 w 137"/>
                  <a:gd name="T63" fmla="*/ 132 h 132"/>
                  <a:gd name="T64" fmla="*/ 131 w 137"/>
                  <a:gd name="T65" fmla="*/ 126 h 132"/>
                  <a:gd name="T66" fmla="*/ 71 w 137"/>
                  <a:gd name="T67" fmla="*/ 12 h 132"/>
                  <a:gd name="T68" fmla="*/ 77 w 137"/>
                  <a:gd name="T69" fmla="*/ 6 h 132"/>
                  <a:gd name="T70" fmla="*/ 83 w 137"/>
                  <a:gd name="T71" fmla="*/ 6 h 132"/>
                  <a:gd name="T72" fmla="*/ 107 w 137"/>
                  <a:gd name="T73" fmla="*/ 6 h 132"/>
                  <a:gd name="T74" fmla="*/ 113 w 137"/>
                  <a:gd name="T75" fmla="*/ 12 h 132"/>
                  <a:gd name="T76" fmla="*/ 113 w 137"/>
                  <a:gd name="T77" fmla="*/ 24 h 132"/>
                  <a:gd name="T78" fmla="*/ 113 w 137"/>
                  <a:gd name="T79" fmla="*/ 36 h 132"/>
                  <a:gd name="T80" fmla="*/ 107 w 137"/>
                  <a:gd name="T81" fmla="*/ 48 h 132"/>
                  <a:gd name="T82" fmla="*/ 95 w 137"/>
                  <a:gd name="T83" fmla="*/ 60 h 132"/>
                  <a:gd name="T84" fmla="*/ 71 w 137"/>
                  <a:gd name="T85" fmla="*/ 60 h 132"/>
                  <a:gd name="T86" fmla="*/ 65 w 137"/>
                  <a:gd name="T87" fmla="*/ 60 h 132"/>
                  <a:gd name="T88" fmla="*/ 59 w 137"/>
                  <a:gd name="T89" fmla="*/ 54 h 132"/>
                  <a:gd name="T90" fmla="*/ 71 w 137"/>
                  <a:gd name="T91" fmla="*/ 1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7" h="132">
                    <a:moveTo>
                      <a:pt x="131" y="126"/>
                    </a:moveTo>
                    <a:lnTo>
                      <a:pt x="119" y="120"/>
                    </a:lnTo>
                    <a:lnTo>
                      <a:pt x="113" y="114"/>
                    </a:lnTo>
                    <a:lnTo>
                      <a:pt x="89" y="60"/>
                    </a:lnTo>
                    <a:lnTo>
                      <a:pt x="113" y="60"/>
                    </a:lnTo>
                    <a:lnTo>
                      <a:pt x="125" y="48"/>
                    </a:lnTo>
                    <a:lnTo>
                      <a:pt x="137" y="42"/>
                    </a:lnTo>
                    <a:lnTo>
                      <a:pt x="137" y="30"/>
                    </a:lnTo>
                    <a:lnTo>
                      <a:pt x="131" y="12"/>
                    </a:lnTo>
                    <a:lnTo>
                      <a:pt x="113" y="6"/>
                    </a:lnTo>
                    <a:lnTo>
                      <a:pt x="101" y="0"/>
                    </a:lnTo>
                    <a:lnTo>
                      <a:pt x="8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47" y="12"/>
                    </a:lnTo>
                    <a:lnTo>
                      <a:pt x="47" y="18"/>
                    </a:lnTo>
                    <a:lnTo>
                      <a:pt x="47" y="24"/>
                    </a:lnTo>
                    <a:lnTo>
                      <a:pt x="18" y="114"/>
                    </a:lnTo>
                    <a:lnTo>
                      <a:pt x="12" y="126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53" y="132"/>
                    </a:lnTo>
                    <a:lnTo>
                      <a:pt x="53" y="126"/>
                    </a:lnTo>
                    <a:lnTo>
                      <a:pt x="41" y="126"/>
                    </a:lnTo>
                    <a:lnTo>
                      <a:pt x="35" y="120"/>
                    </a:lnTo>
                    <a:lnTo>
                      <a:pt x="35" y="114"/>
                    </a:lnTo>
                    <a:lnTo>
                      <a:pt x="41" y="108"/>
                    </a:lnTo>
                    <a:lnTo>
                      <a:pt x="53" y="66"/>
                    </a:lnTo>
                    <a:lnTo>
                      <a:pt x="71" y="66"/>
                    </a:lnTo>
                    <a:lnTo>
                      <a:pt x="95" y="132"/>
                    </a:lnTo>
                    <a:lnTo>
                      <a:pt x="131" y="132"/>
                    </a:lnTo>
                    <a:lnTo>
                      <a:pt x="131" y="126"/>
                    </a:lnTo>
                    <a:close/>
                    <a:moveTo>
                      <a:pt x="71" y="12"/>
                    </a:moveTo>
                    <a:lnTo>
                      <a:pt x="77" y="6"/>
                    </a:lnTo>
                    <a:lnTo>
                      <a:pt x="83" y="6"/>
                    </a:lnTo>
                    <a:lnTo>
                      <a:pt x="107" y="6"/>
                    </a:lnTo>
                    <a:lnTo>
                      <a:pt x="113" y="12"/>
                    </a:lnTo>
                    <a:lnTo>
                      <a:pt x="113" y="24"/>
                    </a:lnTo>
                    <a:lnTo>
                      <a:pt x="113" y="36"/>
                    </a:lnTo>
                    <a:lnTo>
                      <a:pt x="107" y="48"/>
                    </a:lnTo>
                    <a:lnTo>
                      <a:pt x="95" y="60"/>
                    </a:lnTo>
                    <a:lnTo>
                      <a:pt x="71" y="60"/>
                    </a:lnTo>
                    <a:lnTo>
                      <a:pt x="65" y="60"/>
                    </a:lnTo>
                    <a:lnTo>
                      <a:pt x="59" y="54"/>
                    </a:lnTo>
                    <a:lnTo>
                      <a:pt x="71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56"/>
              <p:cNvSpPr>
                <a:spLocks/>
              </p:cNvSpPr>
              <p:nvPr/>
            </p:nvSpPr>
            <p:spPr bwMode="auto">
              <a:xfrm>
                <a:off x="2356" y="3027"/>
                <a:ext cx="53" cy="406"/>
              </a:xfrm>
              <a:custGeom>
                <a:avLst/>
                <a:gdLst>
                  <a:gd name="T0" fmla="*/ 60 w 60"/>
                  <a:gd name="T1" fmla="*/ 406 h 406"/>
                  <a:gd name="T2" fmla="*/ 0 w 60"/>
                  <a:gd name="T3" fmla="*/ 406 h 406"/>
                  <a:gd name="T4" fmla="*/ 0 w 60"/>
                  <a:gd name="T5" fmla="*/ 0 h 406"/>
                  <a:gd name="T6" fmla="*/ 60 w 60"/>
                  <a:gd name="T7" fmla="*/ 0 h 406"/>
                  <a:gd name="T8" fmla="*/ 60 w 60"/>
                  <a:gd name="T9" fmla="*/ 406 h 406"/>
                  <a:gd name="T10" fmla="*/ 60 w 60"/>
                  <a:gd name="T11" fmla="*/ 40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06">
                    <a:moveTo>
                      <a:pt x="60" y="406"/>
                    </a:moveTo>
                    <a:lnTo>
                      <a:pt x="0" y="406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406"/>
                    </a:lnTo>
                    <a:lnTo>
                      <a:pt x="60" y="4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7"/>
              <p:cNvSpPr>
                <a:spLocks/>
              </p:cNvSpPr>
              <p:nvPr/>
            </p:nvSpPr>
            <p:spPr bwMode="auto">
              <a:xfrm>
                <a:off x="2377" y="3021"/>
                <a:ext cx="63" cy="24"/>
              </a:xfrm>
              <a:custGeom>
                <a:avLst/>
                <a:gdLst>
                  <a:gd name="T0" fmla="*/ 0 w 72"/>
                  <a:gd name="T1" fmla="*/ 0 h 24"/>
                  <a:gd name="T2" fmla="*/ 72 w 72"/>
                  <a:gd name="T3" fmla="*/ 24 h 24"/>
                  <a:gd name="T4" fmla="*/ 0 w 72"/>
                  <a:gd name="T5" fmla="*/ 0 h 24"/>
                  <a:gd name="T6" fmla="*/ 0 w 7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24">
                    <a:moveTo>
                      <a:pt x="0" y="0"/>
                    </a:moveTo>
                    <a:lnTo>
                      <a:pt x="72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58"/>
              <p:cNvSpPr>
                <a:spLocks noEditPoints="1"/>
              </p:cNvSpPr>
              <p:nvPr/>
            </p:nvSpPr>
            <p:spPr bwMode="auto">
              <a:xfrm>
                <a:off x="2377" y="3045"/>
                <a:ext cx="63" cy="23"/>
              </a:xfrm>
              <a:custGeom>
                <a:avLst/>
                <a:gdLst>
                  <a:gd name="T0" fmla="*/ 72 w 72"/>
                  <a:gd name="T1" fmla="*/ 0 h 23"/>
                  <a:gd name="T2" fmla="*/ 0 w 72"/>
                  <a:gd name="T3" fmla="*/ 23 h 23"/>
                  <a:gd name="T4" fmla="*/ 72 w 72"/>
                  <a:gd name="T5" fmla="*/ 0 h 23"/>
                  <a:gd name="T6" fmla="*/ 72 w 72"/>
                  <a:gd name="T7" fmla="*/ 0 h 23"/>
                  <a:gd name="T8" fmla="*/ 72 w 72"/>
                  <a:gd name="T9" fmla="*/ 0 h 23"/>
                  <a:gd name="T10" fmla="*/ 72 w 72"/>
                  <a:gd name="T11" fmla="*/ 0 h 23"/>
                  <a:gd name="T12" fmla="*/ 72 w 72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23">
                    <a:moveTo>
                      <a:pt x="72" y="0"/>
                    </a:moveTo>
                    <a:lnTo>
                      <a:pt x="0" y="23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  <a:moveTo>
                      <a:pt x="72" y="0"/>
                    </a:move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9"/>
              <p:cNvSpPr>
                <a:spLocks noEditPoints="1"/>
              </p:cNvSpPr>
              <p:nvPr/>
            </p:nvSpPr>
            <p:spPr bwMode="auto">
              <a:xfrm>
                <a:off x="2319" y="3068"/>
                <a:ext cx="58" cy="30"/>
              </a:xfrm>
              <a:custGeom>
                <a:avLst/>
                <a:gdLst>
                  <a:gd name="T0" fmla="*/ 66 w 66"/>
                  <a:gd name="T1" fmla="*/ 0 h 30"/>
                  <a:gd name="T2" fmla="*/ 0 w 66"/>
                  <a:gd name="T3" fmla="*/ 30 h 30"/>
                  <a:gd name="T4" fmla="*/ 66 w 66"/>
                  <a:gd name="T5" fmla="*/ 0 h 30"/>
                  <a:gd name="T6" fmla="*/ 66 w 66"/>
                  <a:gd name="T7" fmla="*/ 0 h 30"/>
                  <a:gd name="T8" fmla="*/ 66 w 66"/>
                  <a:gd name="T9" fmla="*/ 0 h 30"/>
                  <a:gd name="T10" fmla="*/ 66 w 66"/>
                  <a:gd name="T11" fmla="*/ 0 h 30"/>
                  <a:gd name="T12" fmla="*/ 66 w 66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30">
                    <a:moveTo>
                      <a:pt x="66" y="0"/>
                    </a:moveTo>
                    <a:lnTo>
                      <a:pt x="0" y="3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  <a:moveTo>
                      <a:pt x="66" y="0"/>
                    </a:move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60"/>
              <p:cNvSpPr>
                <a:spLocks noEditPoints="1"/>
              </p:cNvSpPr>
              <p:nvPr/>
            </p:nvSpPr>
            <p:spPr bwMode="auto">
              <a:xfrm>
                <a:off x="2319" y="3098"/>
                <a:ext cx="58" cy="24"/>
              </a:xfrm>
              <a:custGeom>
                <a:avLst/>
                <a:gdLst>
                  <a:gd name="T0" fmla="*/ 0 w 66"/>
                  <a:gd name="T1" fmla="*/ 0 h 24"/>
                  <a:gd name="T2" fmla="*/ 66 w 66"/>
                  <a:gd name="T3" fmla="*/ 24 h 24"/>
                  <a:gd name="T4" fmla="*/ 0 w 66"/>
                  <a:gd name="T5" fmla="*/ 0 h 24"/>
                  <a:gd name="T6" fmla="*/ 0 w 66"/>
                  <a:gd name="T7" fmla="*/ 0 h 24"/>
                  <a:gd name="T8" fmla="*/ 0 w 66"/>
                  <a:gd name="T9" fmla="*/ 0 h 24"/>
                  <a:gd name="T10" fmla="*/ 0 w 66"/>
                  <a:gd name="T11" fmla="*/ 0 h 24"/>
                  <a:gd name="T12" fmla="*/ 0 w 66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24">
                    <a:moveTo>
                      <a:pt x="0" y="0"/>
                    </a:moveTo>
                    <a:lnTo>
                      <a:pt x="66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61"/>
              <p:cNvSpPr>
                <a:spLocks noEditPoints="1"/>
              </p:cNvSpPr>
              <p:nvPr/>
            </p:nvSpPr>
            <p:spPr bwMode="auto">
              <a:xfrm>
                <a:off x="2377" y="3122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62"/>
              <p:cNvSpPr>
                <a:spLocks noEditPoints="1"/>
              </p:cNvSpPr>
              <p:nvPr/>
            </p:nvSpPr>
            <p:spPr bwMode="auto">
              <a:xfrm>
                <a:off x="2377" y="3122"/>
                <a:ext cx="63" cy="30"/>
              </a:xfrm>
              <a:custGeom>
                <a:avLst/>
                <a:gdLst>
                  <a:gd name="T0" fmla="*/ 0 w 72"/>
                  <a:gd name="T1" fmla="*/ 0 h 30"/>
                  <a:gd name="T2" fmla="*/ 72 w 72"/>
                  <a:gd name="T3" fmla="*/ 30 h 30"/>
                  <a:gd name="T4" fmla="*/ 0 w 72"/>
                  <a:gd name="T5" fmla="*/ 0 h 30"/>
                  <a:gd name="T6" fmla="*/ 0 w 72"/>
                  <a:gd name="T7" fmla="*/ 0 h 30"/>
                  <a:gd name="T8" fmla="*/ 0 w 72"/>
                  <a:gd name="T9" fmla="*/ 0 h 30"/>
                  <a:gd name="T10" fmla="*/ 0 w 72"/>
                  <a:gd name="T11" fmla="*/ 0 h 30"/>
                  <a:gd name="T12" fmla="*/ 0 w 72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30">
                    <a:moveTo>
                      <a:pt x="0" y="0"/>
                    </a:moveTo>
                    <a:lnTo>
                      <a:pt x="72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63"/>
              <p:cNvSpPr>
                <a:spLocks noEditPoints="1"/>
              </p:cNvSpPr>
              <p:nvPr/>
            </p:nvSpPr>
            <p:spPr bwMode="auto">
              <a:xfrm>
                <a:off x="2377" y="3152"/>
                <a:ext cx="63" cy="24"/>
              </a:xfrm>
              <a:custGeom>
                <a:avLst/>
                <a:gdLst>
                  <a:gd name="T0" fmla="*/ 72 w 72"/>
                  <a:gd name="T1" fmla="*/ 0 h 24"/>
                  <a:gd name="T2" fmla="*/ 0 w 72"/>
                  <a:gd name="T3" fmla="*/ 24 h 24"/>
                  <a:gd name="T4" fmla="*/ 72 w 72"/>
                  <a:gd name="T5" fmla="*/ 0 h 24"/>
                  <a:gd name="T6" fmla="*/ 72 w 72"/>
                  <a:gd name="T7" fmla="*/ 0 h 24"/>
                  <a:gd name="T8" fmla="*/ 72 w 72"/>
                  <a:gd name="T9" fmla="*/ 0 h 24"/>
                  <a:gd name="T10" fmla="*/ 72 w 72"/>
                  <a:gd name="T11" fmla="*/ 0 h 24"/>
                  <a:gd name="T12" fmla="*/ 72 w 72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24">
                    <a:moveTo>
                      <a:pt x="72" y="0"/>
                    </a:moveTo>
                    <a:lnTo>
                      <a:pt x="0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  <a:moveTo>
                      <a:pt x="72" y="0"/>
                    </a:move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64"/>
              <p:cNvSpPr>
                <a:spLocks noEditPoints="1"/>
              </p:cNvSpPr>
              <p:nvPr/>
            </p:nvSpPr>
            <p:spPr bwMode="auto">
              <a:xfrm>
                <a:off x="2319" y="3176"/>
                <a:ext cx="58" cy="24"/>
              </a:xfrm>
              <a:custGeom>
                <a:avLst/>
                <a:gdLst>
                  <a:gd name="T0" fmla="*/ 66 w 66"/>
                  <a:gd name="T1" fmla="*/ 0 h 24"/>
                  <a:gd name="T2" fmla="*/ 0 w 66"/>
                  <a:gd name="T3" fmla="*/ 24 h 24"/>
                  <a:gd name="T4" fmla="*/ 66 w 66"/>
                  <a:gd name="T5" fmla="*/ 0 h 24"/>
                  <a:gd name="T6" fmla="*/ 66 w 66"/>
                  <a:gd name="T7" fmla="*/ 0 h 24"/>
                  <a:gd name="T8" fmla="*/ 66 w 66"/>
                  <a:gd name="T9" fmla="*/ 0 h 24"/>
                  <a:gd name="T10" fmla="*/ 66 w 66"/>
                  <a:gd name="T11" fmla="*/ 0 h 24"/>
                  <a:gd name="T12" fmla="*/ 66 w 66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24">
                    <a:moveTo>
                      <a:pt x="66" y="0"/>
                    </a:moveTo>
                    <a:lnTo>
                      <a:pt x="0" y="24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  <a:moveTo>
                      <a:pt x="66" y="0"/>
                    </a:move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65"/>
              <p:cNvSpPr>
                <a:spLocks noEditPoints="1"/>
              </p:cNvSpPr>
              <p:nvPr/>
            </p:nvSpPr>
            <p:spPr bwMode="auto">
              <a:xfrm>
                <a:off x="2319" y="3200"/>
                <a:ext cx="58" cy="30"/>
              </a:xfrm>
              <a:custGeom>
                <a:avLst/>
                <a:gdLst>
                  <a:gd name="T0" fmla="*/ 0 w 66"/>
                  <a:gd name="T1" fmla="*/ 0 h 30"/>
                  <a:gd name="T2" fmla="*/ 66 w 66"/>
                  <a:gd name="T3" fmla="*/ 30 h 30"/>
                  <a:gd name="T4" fmla="*/ 0 w 66"/>
                  <a:gd name="T5" fmla="*/ 0 h 30"/>
                  <a:gd name="T6" fmla="*/ 0 w 66"/>
                  <a:gd name="T7" fmla="*/ 0 h 30"/>
                  <a:gd name="T8" fmla="*/ 0 w 66"/>
                  <a:gd name="T9" fmla="*/ 0 h 30"/>
                  <a:gd name="T10" fmla="*/ 0 w 66"/>
                  <a:gd name="T11" fmla="*/ 0 h 30"/>
                  <a:gd name="T12" fmla="*/ 0 w 66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30">
                    <a:moveTo>
                      <a:pt x="0" y="0"/>
                    </a:moveTo>
                    <a:lnTo>
                      <a:pt x="66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66"/>
              <p:cNvSpPr>
                <a:spLocks noEditPoints="1"/>
              </p:cNvSpPr>
              <p:nvPr/>
            </p:nvSpPr>
            <p:spPr bwMode="auto">
              <a:xfrm>
                <a:off x="2377" y="3230"/>
                <a:ext cx="63" cy="24"/>
              </a:xfrm>
              <a:custGeom>
                <a:avLst/>
                <a:gdLst>
                  <a:gd name="T0" fmla="*/ 0 w 72"/>
                  <a:gd name="T1" fmla="*/ 0 h 24"/>
                  <a:gd name="T2" fmla="*/ 72 w 72"/>
                  <a:gd name="T3" fmla="*/ 24 h 24"/>
                  <a:gd name="T4" fmla="*/ 0 w 72"/>
                  <a:gd name="T5" fmla="*/ 0 h 24"/>
                  <a:gd name="T6" fmla="*/ 0 w 72"/>
                  <a:gd name="T7" fmla="*/ 0 h 24"/>
                  <a:gd name="T8" fmla="*/ 0 w 72"/>
                  <a:gd name="T9" fmla="*/ 0 h 24"/>
                  <a:gd name="T10" fmla="*/ 0 w 72"/>
                  <a:gd name="T11" fmla="*/ 0 h 24"/>
                  <a:gd name="T12" fmla="*/ 0 w 72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24">
                    <a:moveTo>
                      <a:pt x="0" y="0"/>
                    </a:moveTo>
                    <a:lnTo>
                      <a:pt x="72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67"/>
              <p:cNvSpPr>
                <a:spLocks noEditPoints="1"/>
              </p:cNvSpPr>
              <p:nvPr/>
            </p:nvSpPr>
            <p:spPr bwMode="auto">
              <a:xfrm>
                <a:off x="2377" y="3254"/>
                <a:ext cx="63" cy="23"/>
              </a:xfrm>
              <a:custGeom>
                <a:avLst/>
                <a:gdLst>
                  <a:gd name="T0" fmla="*/ 72 w 72"/>
                  <a:gd name="T1" fmla="*/ 0 h 23"/>
                  <a:gd name="T2" fmla="*/ 0 w 72"/>
                  <a:gd name="T3" fmla="*/ 23 h 23"/>
                  <a:gd name="T4" fmla="*/ 72 w 72"/>
                  <a:gd name="T5" fmla="*/ 0 h 23"/>
                  <a:gd name="T6" fmla="*/ 72 w 72"/>
                  <a:gd name="T7" fmla="*/ 0 h 23"/>
                  <a:gd name="T8" fmla="*/ 72 w 72"/>
                  <a:gd name="T9" fmla="*/ 0 h 23"/>
                  <a:gd name="T10" fmla="*/ 72 w 72"/>
                  <a:gd name="T11" fmla="*/ 0 h 23"/>
                  <a:gd name="T12" fmla="*/ 72 w 72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23">
                    <a:moveTo>
                      <a:pt x="72" y="0"/>
                    </a:moveTo>
                    <a:lnTo>
                      <a:pt x="0" y="23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  <a:moveTo>
                      <a:pt x="72" y="0"/>
                    </a:move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68"/>
              <p:cNvSpPr>
                <a:spLocks noEditPoints="1"/>
              </p:cNvSpPr>
              <p:nvPr/>
            </p:nvSpPr>
            <p:spPr bwMode="auto">
              <a:xfrm>
                <a:off x="2319" y="3277"/>
                <a:ext cx="58" cy="30"/>
              </a:xfrm>
              <a:custGeom>
                <a:avLst/>
                <a:gdLst>
                  <a:gd name="T0" fmla="*/ 66 w 66"/>
                  <a:gd name="T1" fmla="*/ 0 h 30"/>
                  <a:gd name="T2" fmla="*/ 0 w 66"/>
                  <a:gd name="T3" fmla="*/ 30 h 30"/>
                  <a:gd name="T4" fmla="*/ 66 w 66"/>
                  <a:gd name="T5" fmla="*/ 0 h 30"/>
                  <a:gd name="T6" fmla="*/ 66 w 66"/>
                  <a:gd name="T7" fmla="*/ 0 h 30"/>
                  <a:gd name="T8" fmla="*/ 66 w 66"/>
                  <a:gd name="T9" fmla="*/ 0 h 30"/>
                  <a:gd name="T10" fmla="*/ 66 w 66"/>
                  <a:gd name="T11" fmla="*/ 0 h 30"/>
                  <a:gd name="T12" fmla="*/ 66 w 66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30">
                    <a:moveTo>
                      <a:pt x="66" y="0"/>
                    </a:moveTo>
                    <a:lnTo>
                      <a:pt x="0" y="3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  <a:moveTo>
                      <a:pt x="66" y="0"/>
                    </a:move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69"/>
              <p:cNvSpPr>
                <a:spLocks noEditPoints="1"/>
              </p:cNvSpPr>
              <p:nvPr/>
            </p:nvSpPr>
            <p:spPr bwMode="auto">
              <a:xfrm>
                <a:off x="2319" y="3307"/>
                <a:ext cx="58" cy="24"/>
              </a:xfrm>
              <a:custGeom>
                <a:avLst/>
                <a:gdLst>
                  <a:gd name="T0" fmla="*/ 0 w 66"/>
                  <a:gd name="T1" fmla="*/ 0 h 24"/>
                  <a:gd name="T2" fmla="*/ 66 w 66"/>
                  <a:gd name="T3" fmla="*/ 24 h 24"/>
                  <a:gd name="T4" fmla="*/ 0 w 66"/>
                  <a:gd name="T5" fmla="*/ 0 h 24"/>
                  <a:gd name="T6" fmla="*/ 0 w 66"/>
                  <a:gd name="T7" fmla="*/ 0 h 24"/>
                  <a:gd name="T8" fmla="*/ 0 w 66"/>
                  <a:gd name="T9" fmla="*/ 0 h 24"/>
                  <a:gd name="T10" fmla="*/ 0 w 66"/>
                  <a:gd name="T11" fmla="*/ 0 h 24"/>
                  <a:gd name="T12" fmla="*/ 0 w 66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24">
                    <a:moveTo>
                      <a:pt x="0" y="0"/>
                    </a:moveTo>
                    <a:lnTo>
                      <a:pt x="66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70"/>
              <p:cNvSpPr>
                <a:spLocks noEditPoints="1"/>
              </p:cNvSpPr>
              <p:nvPr/>
            </p:nvSpPr>
            <p:spPr bwMode="auto">
              <a:xfrm>
                <a:off x="2377" y="3331"/>
                <a:ext cx="63" cy="30"/>
              </a:xfrm>
              <a:custGeom>
                <a:avLst/>
                <a:gdLst>
                  <a:gd name="T0" fmla="*/ 0 w 72"/>
                  <a:gd name="T1" fmla="*/ 0 h 30"/>
                  <a:gd name="T2" fmla="*/ 72 w 72"/>
                  <a:gd name="T3" fmla="*/ 30 h 30"/>
                  <a:gd name="T4" fmla="*/ 0 w 72"/>
                  <a:gd name="T5" fmla="*/ 0 h 30"/>
                  <a:gd name="T6" fmla="*/ 0 w 72"/>
                  <a:gd name="T7" fmla="*/ 0 h 30"/>
                  <a:gd name="T8" fmla="*/ 0 w 72"/>
                  <a:gd name="T9" fmla="*/ 0 h 30"/>
                  <a:gd name="T10" fmla="*/ 0 w 72"/>
                  <a:gd name="T11" fmla="*/ 0 h 30"/>
                  <a:gd name="T12" fmla="*/ 0 w 72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30">
                    <a:moveTo>
                      <a:pt x="0" y="0"/>
                    </a:moveTo>
                    <a:lnTo>
                      <a:pt x="72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71"/>
              <p:cNvSpPr>
                <a:spLocks noEditPoints="1"/>
              </p:cNvSpPr>
              <p:nvPr/>
            </p:nvSpPr>
            <p:spPr bwMode="auto">
              <a:xfrm>
                <a:off x="2377" y="3361"/>
                <a:ext cx="63" cy="24"/>
              </a:xfrm>
              <a:custGeom>
                <a:avLst/>
                <a:gdLst>
                  <a:gd name="T0" fmla="*/ 72 w 72"/>
                  <a:gd name="T1" fmla="*/ 0 h 24"/>
                  <a:gd name="T2" fmla="*/ 0 w 72"/>
                  <a:gd name="T3" fmla="*/ 24 h 24"/>
                  <a:gd name="T4" fmla="*/ 72 w 72"/>
                  <a:gd name="T5" fmla="*/ 0 h 24"/>
                  <a:gd name="T6" fmla="*/ 72 w 72"/>
                  <a:gd name="T7" fmla="*/ 0 h 24"/>
                  <a:gd name="T8" fmla="*/ 72 w 72"/>
                  <a:gd name="T9" fmla="*/ 0 h 24"/>
                  <a:gd name="T10" fmla="*/ 72 w 72"/>
                  <a:gd name="T11" fmla="*/ 0 h 24"/>
                  <a:gd name="T12" fmla="*/ 72 w 72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24">
                    <a:moveTo>
                      <a:pt x="72" y="0"/>
                    </a:moveTo>
                    <a:lnTo>
                      <a:pt x="0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  <a:moveTo>
                      <a:pt x="72" y="0"/>
                    </a:move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72"/>
              <p:cNvSpPr>
                <a:spLocks noEditPoints="1"/>
              </p:cNvSpPr>
              <p:nvPr/>
            </p:nvSpPr>
            <p:spPr bwMode="auto">
              <a:xfrm>
                <a:off x="2319" y="3385"/>
                <a:ext cx="58" cy="24"/>
              </a:xfrm>
              <a:custGeom>
                <a:avLst/>
                <a:gdLst>
                  <a:gd name="T0" fmla="*/ 66 w 66"/>
                  <a:gd name="T1" fmla="*/ 0 h 24"/>
                  <a:gd name="T2" fmla="*/ 0 w 66"/>
                  <a:gd name="T3" fmla="*/ 24 h 24"/>
                  <a:gd name="T4" fmla="*/ 66 w 66"/>
                  <a:gd name="T5" fmla="*/ 0 h 24"/>
                  <a:gd name="T6" fmla="*/ 66 w 66"/>
                  <a:gd name="T7" fmla="*/ 0 h 24"/>
                  <a:gd name="T8" fmla="*/ 66 w 66"/>
                  <a:gd name="T9" fmla="*/ 0 h 24"/>
                  <a:gd name="T10" fmla="*/ 66 w 66"/>
                  <a:gd name="T11" fmla="*/ 0 h 24"/>
                  <a:gd name="T12" fmla="*/ 66 w 66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24">
                    <a:moveTo>
                      <a:pt x="66" y="0"/>
                    </a:moveTo>
                    <a:lnTo>
                      <a:pt x="0" y="24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  <a:moveTo>
                      <a:pt x="66" y="0"/>
                    </a:move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73"/>
              <p:cNvSpPr>
                <a:spLocks noEditPoints="1"/>
              </p:cNvSpPr>
              <p:nvPr/>
            </p:nvSpPr>
            <p:spPr bwMode="auto">
              <a:xfrm>
                <a:off x="2319" y="3409"/>
                <a:ext cx="63" cy="30"/>
              </a:xfrm>
              <a:custGeom>
                <a:avLst/>
                <a:gdLst>
                  <a:gd name="T0" fmla="*/ 0 w 72"/>
                  <a:gd name="T1" fmla="*/ 0 h 30"/>
                  <a:gd name="T2" fmla="*/ 72 w 72"/>
                  <a:gd name="T3" fmla="*/ 30 h 30"/>
                  <a:gd name="T4" fmla="*/ 0 w 72"/>
                  <a:gd name="T5" fmla="*/ 0 h 30"/>
                  <a:gd name="T6" fmla="*/ 0 w 72"/>
                  <a:gd name="T7" fmla="*/ 0 h 30"/>
                  <a:gd name="T8" fmla="*/ 0 w 72"/>
                  <a:gd name="T9" fmla="*/ 0 h 30"/>
                  <a:gd name="T10" fmla="*/ 0 w 72"/>
                  <a:gd name="T11" fmla="*/ 0 h 30"/>
                  <a:gd name="T12" fmla="*/ 0 w 72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30">
                    <a:moveTo>
                      <a:pt x="0" y="0"/>
                    </a:moveTo>
                    <a:lnTo>
                      <a:pt x="72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74"/>
              <p:cNvSpPr>
                <a:spLocks/>
              </p:cNvSpPr>
              <p:nvPr/>
            </p:nvSpPr>
            <p:spPr bwMode="auto">
              <a:xfrm>
                <a:off x="1184" y="2531"/>
                <a:ext cx="339" cy="1"/>
              </a:xfrm>
              <a:custGeom>
                <a:avLst/>
                <a:gdLst>
                  <a:gd name="T0" fmla="*/ 0 w 388"/>
                  <a:gd name="T1" fmla="*/ 388 w 388"/>
                  <a:gd name="T2" fmla="*/ 0 w 388"/>
                  <a:gd name="T3" fmla="*/ 0 w 3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88">
                    <a:moveTo>
                      <a:pt x="0" y="0"/>
                    </a:moveTo>
                    <a:lnTo>
                      <a:pt x="38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75"/>
              <p:cNvSpPr>
                <a:spLocks/>
              </p:cNvSpPr>
              <p:nvPr/>
            </p:nvSpPr>
            <p:spPr bwMode="auto">
              <a:xfrm>
                <a:off x="1492" y="2489"/>
                <a:ext cx="158" cy="84"/>
              </a:xfrm>
              <a:custGeom>
                <a:avLst/>
                <a:gdLst>
                  <a:gd name="T0" fmla="*/ 0 w 180"/>
                  <a:gd name="T1" fmla="*/ 84 h 84"/>
                  <a:gd name="T2" fmla="*/ 180 w 180"/>
                  <a:gd name="T3" fmla="*/ 42 h 84"/>
                  <a:gd name="T4" fmla="*/ 0 w 180"/>
                  <a:gd name="T5" fmla="*/ 0 h 84"/>
                  <a:gd name="T6" fmla="*/ 0 w 180"/>
                  <a:gd name="T7" fmla="*/ 84 h 84"/>
                  <a:gd name="T8" fmla="*/ 0 w 180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84">
                    <a:moveTo>
                      <a:pt x="0" y="84"/>
                    </a:moveTo>
                    <a:lnTo>
                      <a:pt x="180" y="42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76"/>
              <p:cNvSpPr>
                <a:spLocks/>
              </p:cNvSpPr>
              <p:nvPr/>
            </p:nvSpPr>
            <p:spPr bwMode="auto">
              <a:xfrm>
                <a:off x="1283" y="2256"/>
                <a:ext cx="79" cy="132"/>
              </a:xfrm>
              <a:custGeom>
                <a:avLst/>
                <a:gdLst>
                  <a:gd name="T0" fmla="*/ 0 w 90"/>
                  <a:gd name="T1" fmla="*/ 132 h 132"/>
                  <a:gd name="T2" fmla="*/ 54 w 90"/>
                  <a:gd name="T3" fmla="*/ 132 h 132"/>
                  <a:gd name="T4" fmla="*/ 54 w 90"/>
                  <a:gd name="T5" fmla="*/ 126 h 132"/>
                  <a:gd name="T6" fmla="*/ 48 w 90"/>
                  <a:gd name="T7" fmla="*/ 126 h 132"/>
                  <a:gd name="T8" fmla="*/ 42 w 90"/>
                  <a:gd name="T9" fmla="*/ 120 h 132"/>
                  <a:gd name="T10" fmla="*/ 42 w 90"/>
                  <a:gd name="T11" fmla="*/ 114 h 132"/>
                  <a:gd name="T12" fmla="*/ 42 w 90"/>
                  <a:gd name="T13" fmla="*/ 108 h 132"/>
                  <a:gd name="T14" fmla="*/ 72 w 90"/>
                  <a:gd name="T15" fmla="*/ 18 h 132"/>
                  <a:gd name="T16" fmla="*/ 78 w 90"/>
                  <a:gd name="T17" fmla="*/ 6 h 132"/>
                  <a:gd name="T18" fmla="*/ 90 w 90"/>
                  <a:gd name="T19" fmla="*/ 0 h 132"/>
                  <a:gd name="T20" fmla="*/ 90 w 90"/>
                  <a:gd name="T21" fmla="*/ 0 h 132"/>
                  <a:gd name="T22" fmla="*/ 30 w 90"/>
                  <a:gd name="T23" fmla="*/ 0 h 132"/>
                  <a:gd name="T24" fmla="*/ 30 w 90"/>
                  <a:gd name="T25" fmla="*/ 0 h 132"/>
                  <a:gd name="T26" fmla="*/ 42 w 90"/>
                  <a:gd name="T27" fmla="*/ 0 h 132"/>
                  <a:gd name="T28" fmla="*/ 48 w 90"/>
                  <a:gd name="T29" fmla="*/ 12 h 132"/>
                  <a:gd name="T30" fmla="*/ 48 w 90"/>
                  <a:gd name="T31" fmla="*/ 18 h 132"/>
                  <a:gd name="T32" fmla="*/ 48 w 90"/>
                  <a:gd name="T33" fmla="*/ 24 h 132"/>
                  <a:gd name="T34" fmla="*/ 18 w 90"/>
                  <a:gd name="T35" fmla="*/ 114 h 132"/>
                  <a:gd name="T36" fmla="*/ 12 w 90"/>
                  <a:gd name="T37" fmla="*/ 126 h 132"/>
                  <a:gd name="T38" fmla="*/ 0 w 90"/>
                  <a:gd name="T39" fmla="*/ 126 h 132"/>
                  <a:gd name="T40" fmla="*/ 0 w 90"/>
                  <a:gd name="T4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132">
                    <a:moveTo>
                      <a:pt x="0" y="132"/>
                    </a:moveTo>
                    <a:lnTo>
                      <a:pt x="54" y="132"/>
                    </a:lnTo>
                    <a:lnTo>
                      <a:pt x="54" y="126"/>
                    </a:lnTo>
                    <a:lnTo>
                      <a:pt x="48" y="126"/>
                    </a:lnTo>
                    <a:lnTo>
                      <a:pt x="42" y="120"/>
                    </a:lnTo>
                    <a:lnTo>
                      <a:pt x="42" y="114"/>
                    </a:lnTo>
                    <a:lnTo>
                      <a:pt x="42" y="108"/>
                    </a:lnTo>
                    <a:lnTo>
                      <a:pt x="72" y="18"/>
                    </a:lnTo>
                    <a:lnTo>
                      <a:pt x="78" y="6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48" y="12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18" y="114"/>
                    </a:lnTo>
                    <a:lnTo>
                      <a:pt x="12" y="126"/>
                    </a:lnTo>
                    <a:lnTo>
                      <a:pt x="0" y="126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77"/>
              <p:cNvSpPr>
                <a:spLocks noEditPoints="1"/>
              </p:cNvSpPr>
              <p:nvPr/>
            </p:nvSpPr>
            <p:spPr bwMode="auto">
              <a:xfrm>
                <a:off x="1356" y="2364"/>
                <a:ext cx="58" cy="71"/>
              </a:xfrm>
              <a:custGeom>
                <a:avLst/>
                <a:gdLst>
                  <a:gd name="T0" fmla="*/ 66 w 66"/>
                  <a:gd name="T1" fmla="*/ 48 h 71"/>
                  <a:gd name="T2" fmla="*/ 54 w 66"/>
                  <a:gd name="T3" fmla="*/ 59 h 71"/>
                  <a:gd name="T4" fmla="*/ 36 w 66"/>
                  <a:gd name="T5" fmla="*/ 65 h 71"/>
                  <a:gd name="T6" fmla="*/ 24 w 66"/>
                  <a:gd name="T7" fmla="*/ 59 h 71"/>
                  <a:gd name="T8" fmla="*/ 18 w 66"/>
                  <a:gd name="T9" fmla="*/ 48 h 71"/>
                  <a:gd name="T10" fmla="*/ 12 w 66"/>
                  <a:gd name="T11" fmla="*/ 30 h 71"/>
                  <a:gd name="T12" fmla="*/ 66 w 66"/>
                  <a:gd name="T13" fmla="*/ 30 h 71"/>
                  <a:gd name="T14" fmla="*/ 60 w 66"/>
                  <a:gd name="T15" fmla="*/ 6 h 71"/>
                  <a:gd name="T16" fmla="*/ 36 w 66"/>
                  <a:gd name="T17" fmla="*/ 0 h 71"/>
                  <a:gd name="T18" fmla="*/ 12 w 66"/>
                  <a:gd name="T19" fmla="*/ 12 h 71"/>
                  <a:gd name="T20" fmla="*/ 6 w 66"/>
                  <a:gd name="T21" fmla="*/ 24 h 71"/>
                  <a:gd name="T22" fmla="*/ 0 w 66"/>
                  <a:gd name="T23" fmla="*/ 42 h 71"/>
                  <a:gd name="T24" fmla="*/ 6 w 66"/>
                  <a:gd name="T25" fmla="*/ 65 h 71"/>
                  <a:gd name="T26" fmla="*/ 30 w 66"/>
                  <a:gd name="T27" fmla="*/ 71 h 71"/>
                  <a:gd name="T28" fmla="*/ 48 w 66"/>
                  <a:gd name="T29" fmla="*/ 71 h 71"/>
                  <a:gd name="T30" fmla="*/ 60 w 66"/>
                  <a:gd name="T31" fmla="*/ 59 h 71"/>
                  <a:gd name="T32" fmla="*/ 66 w 66"/>
                  <a:gd name="T33" fmla="*/ 48 h 71"/>
                  <a:gd name="T34" fmla="*/ 66 w 66"/>
                  <a:gd name="T35" fmla="*/ 48 h 71"/>
                  <a:gd name="T36" fmla="*/ 12 w 66"/>
                  <a:gd name="T37" fmla="*/ 24 h 71"/>
                  <a:gd name="T38" fmla="*/ 18 w 66"/>
                  <a:gd name="T39" fmla="*/ 12 h 71"/>
                  <a:gd name="T40" fmla="*/ 30 w 66"/>
                  <a:gd name="T41" fmla="*/ 6 h 71"/>
                  <a:gd name="T42" fmla="*/ 42 w 66"/>
                  <a:gd name="T43" fmla="*/ 12 h 71"/>
                  <a:gd name="T44" fmla="*/ 48 w 66"/>
                  <a:gd name="T45" fmla="*/ 24 h 71"/>
                  <a:gd name="T46" fmla="*/ 12 w 66"/>
                  <a:gd name="T47" fmla="*/ 2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" h="71">
                    <a:moveTo>
                      <a:pt x="66" y="48"/>
                    </a:moveTo>
                    <a:lnTo>
                      <a:pt x="54" y="59"/>
                    </a:lnTo>
                    <a:lnTo>
                      <a:pt x="36" y="65"/>
                    </a:lnTo>
                    <a:lnTo>
                      <a:pt x="24" y="59"/>
                    </a:lnTo>
                    <a:lnTo>
                      <a:pt x="18" y="48"/>
                    </a:lnTo>
                    <a:lnTo>
                      <a:pt x="12" y="30"/>
                    </a:lnTo>
                    <a:lnTo>
                      <a:pt x="66" y="30"/>
                    </a:lnTo>
                    <a:lnTo>
                      <a:pt x="60" y="6"/>
                    </a:lnTo>
                    <a:lnTo>
                      <a:pt x="36" y="0"/>
                    </a:lnTo>
                    <a:lnTo>
                      <a:pt x="12" y="12"/>
                    </a:lnTo>
                    <a:lnTo>
                      <a:pt x="6" y="24"/>
                    </a:lnTo>
                    <a:lnTo>
                      <a:pt x="0" y="42"/>
                    </a:lnTo>
                    <a:lnTo>
                      <a:pt x="6" y="65"/>
                    </a:lnTo>
                    <a:lnTo>
                      <a:pt x="30" y="71"/>
                    </a:lnTo>
                    <a:lnTo>
                      <a:pt x="48" y="71"/>
                    </a:lnTo>
                    <a:lnTo>
                      <a:pt x="60" y="59"/>
                    </a:lnTo>
                    <a:lnTo>
                      <a:pt x="66" y="48"/>
                    </a:lnTo>
                    <a:lnTo>
                      <a:pt x="66" y="48"/>
                    </a:lnTo>
                    <a:close/>
                    <a:moveTo>
                      <a:pt x="12" y="24"/>
                    </a:moveTo>
                    <a:lnTo>
                      <a:pt x="18" y="12"/>
                    </a:lnTo>
                    <a:lnTo>
                      <a:pt x="30" y="6"/>
                    </a:lnTo>
                    <a:lnTo>
                      <a:pt x="42" y="12"/>
                    </a:lnTo>
                    <a:lnTo>
                      <a:pt x="48" y="24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78"/>
              <p:cNvSpPr>
                <a:spLocks/>
              </p:cNvSpPr>
              <p:nvPr/>
            </p:nvSpPr>
            <p:spPr bwMode="auto">
              <a:xfrm>
                <a:off x="1425" y="2334"/>
                <a:ext cx="52" cy="101"/>
              </a:xfrm>
              <a:custGeom>
                <a:avLst/>
                <a:gdLst>
                  <a:gd name="T0" fmla="*/ 48 w 60"/>
                  <a:gd name="T1" fmla="*/ 36 h 101"/>
                  <a:gd name="T2" fmla="*/ 24 w 60"/>
                  <a:gd name="T3" fmla="*/ 36 h 101"/>
                  <a:gd name="T4" fmla="*/ 24 w 60"/>
                  <a:gd name="T5" fmla="*/ 18 h 101"/>
                  <a:gd name="T6" fmla="*/ 30 w 60"/>
                  <a:gd name="T7" fmla="*/ 12 h 101"/>
                  <a:gd name="T8" fmla="*/ 36 w 60"/>
                  <a:gd name="T9" fmla="*/ 6 h 101"/>
                  <a:gd name="T10" fmla="*/ 48 w 60"/>
                  <a:gd name="T11" fmla="*/ 12 h 101"/>
                  <a:gd name="T12" fmla="*/ 54 w 60"/>
                  <a:gd name="T13" fmla="*/ 12 h 101"/>
                  <a:gd name="T14" fmla="*/ 60 w 60"/>
                  <a:gd name="T15" fmla="*/ 12 h 101"/>
                  <a:gd name="T16" fmla="*/ 60 w 60"/>
                  <a:gd name="T17" fmla="*/ 6 h 101"/>
                  <a:gd name="T18" fmla="*/ 54 w 60"/>
                  <a:gd name="T19" fmla="*/ 6 h 101"/>
                  <a:gd name="T20" fmla="*/ 42 w 60"/>
                  <a:gd name="T21" fmla="*/ 0 h 101"/>
                  <a:gd name="T22" fmla="*/ 24 w 60"/>
                  <a:gd name="T23" fmla="*/ 6 h 101"/>
                  <a:gd name="T24" fmla="*/ 18 w 60"/>
                  <a:gd name="T25" fmla="*/ 12 h 101"/>
                  <a:gd name="T26" fmla="*/ 12 w 60"/>
                  <a:gd name="T27" fmla="*/ 36 h 101"/>
                  <a:gd name="T28" fmla="*/ 0 w 60"/>
                  <a:gd name="T29" fmla="*/ 36 h 101"/>
                  <a:gd name="T30" fmla="*/ 0 w 60"/>
                  <a:gd name="T31" fmla="*/ 42 h 101"/>
                  <a:gd name="T32" fmla="*/ 12 w 60"/>
                  <a:gd name="T33" fmla="*/ 42 h 101"/>
                  <a:gd name="T34" fmla="*/ 12 w 60"/>
                  <a:gd name="T35" fmla="*/ 89 h 101"/>
                  <a:gd name="T36" fmla="*/ 12 w 60"/>
                  <a:gd name="T37" fmla="*/ 95 h 101"/>
                  <a:gd name="T38" fmla="*/ 0 w 60"/>
                  <a:gd name="T39" fmla="*/ 101 h 101"/>
                  <a:gd name="T40" fmla="*/ 0 w 60"/>
                  <a:gd name="T41" fmla="*/ 101 h 101"/>
                  <a:gd name="T42" fmla="*/ 42 w 60"/>
                  <a:gd name="T43" fmla="*/ 101 h 101"/>
                  <a:gd name="T44" fmla="*/ 42 w 60"/>
                  <a:gd name="T45" fmla="*/ 101 h 101"/>
                  <a:gd name="T46" fmla="*/ 30 w 60"/>
                  <a:gd name="T47" fmla="*/ 95 h 101"/>
                  <a:gd name="T48" fmla="*/ 30 w 60"/>
                  <a:gd name="T49" fmla="*/ 89 h 101"/>
                  <a:gd name="T50" fmla="*/ 30 w 60"/>
                  <a:gd name="T51" fmla="*/ 42 h 101"/>
                  <a:gd name="T52" fmla="*/ 48 w 60"/>
                  <a:gd name="T53" fmla="*/ 42 h 101"/>
                  <a:gd name="T54" fmla="*/ 48 w 60"/>
                  <a:gd name="T55" fmla="*/ 3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0" h="101">
                    <a:moveTo>
                      <a:pt x="48" y="36"/>
                    </a:moveTo>
                    <a:lnTo>
                      <a:pt x="24" y="36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6" y="6"/>
                    </a:lnTo>
                    <a:lnTo>
                      <a:pt x="48" y="12"/>
                    </a:lnTo>
                    <a:lnTo>
                      <a:pt x="54" y="12"/>
                    </a:lnTo>
                    <a:lnTo>
                      <a:pt x="60" y="12"/>
                    </a:lnTo>
                    <a:lnTo>
                      <a:pt x="60" y="6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12" y="36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12" y="42"/>
                    </a:lnTo>
                    <a:lnTo>
                      <a:pt x="12" y="89"/>
                    </a:lnTo>
                    <a:lnTo>
                      <a:pt x="12" y="95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42" y="101"/>
                    </a:lnTo>
                    <a:lnTo>
                      <a:pt x="42" y="101"/>
                    </a:lnTo>
                    <a:lnTo>
                      <a:pt x="30" y="95"/>
                    </a:lnTo>
                    <a:lnTo>
                      <a:pt x="30" y="89"/>
                    </a:lnTo>
                    <a:lnTo>
                      <a:pt x="30" y="42"/>
                    </a:lnTo>
                    <a:lnTo>
                      <a:pt x="48" y="42"/>
                    </a:lnTo>
                    <a:lnTo>
                      <a:pt x="48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79"/>
              <p:cNvSpPr>
                <a:spLocks/>
              </p:cNvSpPr>
              <p:nvPr/>
            </p:nvSpPr>
            <p:spPr bwMode="auto">
              <a:xfrm>
                <a:off x="1472" y="2334"/>
                <a:ext cx="51" cy="101"/>
              </a:xfrm>
              <a:custGeom>
                <a:avLst/>
                <a:gdLst>
                  <a:gd name="T0" fmla="*/ 47 w 59"/>
                  <a:gd name="T1" fmla="*/ 36 h 101"/>
                  <a:gd name="T2" fmla="*/ 29 w 59"/>
                  <a:gd name="T3" fmla="*/ 36 h 101"/>
                  <a:gd name="T4" fmla="*/ 29 w 59"/>
                  <a:gd name="T5" fmla="*/ 18 h 101"/>
                  <a:gd name="T6" fmla="*/ 29 w 59"/>
                  <a:gd name="T7" fmla="*/ 12 h 101"/>
                  <a:gd name="T8" fmla="*/ 35 w 59"/>
                  <a:gd name="T9" fmla="*/ 6 h 101"/>
                  <a:gd name="T10" fmla="*/ 47 w 59"/>
                  <a:gd name="T11" fmla="*/ 12 h 101"/>
                  <a:gd name="T12" fmla="*/ 53 w 59"/>
                  <a:gd name="T13" fmla="*/ 12 h 101"/>
                  <a:gd name="T14" fmla="*/ 59 w 59"/>
                  <a:gd name="T15" fmla="*/ 12 h 101"/>
                  <a:gd name="T16" fmla="*/ 59 w 59"/>
                  <a:gd name="T17" fmla="*/ 6 h 101"/>
                  <a:gd name="T18" fmla="*/ 53 w 59"/>
                  <a:gd name="T19" fmla="*/ 6 h 101"/>
                  <a:gd name="T20" fmla="*/ 41 w 59"/>
                  <a:gd name="T21" fmla="*/ 0 h 101"/>
                  <a:gd name="T22" fmla="*/ 23 w 59"/>
                  <a:gd name="T23" fmla="*/ 6 h 101"/>
                  <a:gd name="T24" fmla="*/ 18 w 59"/>
                  <a:gd name="T25" fmla="*/ 12 h 101"/>
                  <a:gd name="T26" fmla="*/ 12 w 59"/>
                  <a:gd name="T27" fmla="*/ 36 h 101"/>
                  <a:gd name="T28" fmla="*/ 0 w 59"/>
                  <a:gd name="T29" fmla="*/ 36 h 101"/>
                  <a:gd name="T30" fmla="*/ 0 w 59"/>
                  <a:gd name="T31" fmla="*/ 42 h 101"/>
                  <a:gd name="T32" fmla="*/ 12 w 59"/>
                  <a:gd name="T33" fmla="*/ 42 h 101"/>
                  <a:gd name="T34" fmla="*/ 12 w 59"/>
                  <a:gd name="T35" fmla="*/ 89 h 101"/>
                  <a:gd name="T36" fmla="*/ 12 w 59"/>
                  <a:gd name="T37" fmla="*/ 95 h 101"/>
                  <a:gd name="T38" fmla="*/ 0 w 59"/>
                  <a:gd name="T39" fmla="*/ 101 h 101"/>
                  <a:gd name="T40" fmla="*/ 0 w 59"/>
                  <a:gd name="T41" fmla="*/ 101 h 101"/>
                  <a:gd name="T42" fmla="*/ 41 w 59"/>
                  <a:gd name="T43" fmla="*/ 101 h 101"/>
                  <a:gd name="T44" fmla="*/ 41 w 59"/>
                  <a:gd name="T45" fmla="*/ 101 h 101"/>
                  <a:gd name="T46" fmla="*/ 29 w 59"/>
                  <a:gd name="T47" fmla="*/ 95 h 101"/>
                  <a:gd name="T48" fmla="*/ 29 w 59"/>
                  <a:gd name="T49" fmla="*/ 89 h 101"/>
                  <a:gd name="T50" fmla="*/ 29 w 59"/>
                  <a:gd name="T51" fmla="*/ 42 h 101"/>
                  <a:gd name="T52" fmla="*/ 47 w 59"/>
                  <a:gd name="T53" fmla="*/ 42 h 101"/>
                  <a:gd name="T54" fmla="*/ 47 w 59"/>
                  <a:gd name="T55" fmla="*/ 3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9" h="101">
                    <a:moveTo>
                      <a:pt x="47" y="36"/>
                    </a:moveTo>
                    <a:lnTo>
                      <a:pt x="29" y="36"/>
                    </a:lnTo>
                    <a:lnTo>
                      <a:pt x="29" y="18"/>
                    </a:lnTo>
                    <a:lnTo>
                      <a:pt x="29" y="12"/>
                    </a:lnTo>
                    <a:lnTo>
                      <a:pt x="35" y="6"/>
                    </a:lnTo>
                    <a:lnTo>
                      <a:pt x="47" y="12"/>
                    </a:lnTo>
                    <a:lnTo>
                      <a:pt x="53" y="12"/>
                    </a:lnTo>
                    <a:lnTo>
                      <a:pt x="59" y="12"/>
                    </a:lnTo>
                    <a:lnTo>
                      <a:pt x="59" y="6"/>
                    </a:lnTo>
                    <a:lnTo>
                      <a:pt x="53" y="6"/>
                    </a:lnTo>
                    <a:lnTo>
                      <a:pt x="41" y="0"/>
                    </a:lnTo>
                    <a:lnTo>
                      <a:pt x="23" y="6"/>
                    </a:lnTo>
                    <a:lnTo>
                      <a:pt x="18" y="12"/>
                    </a:lnTo>
                    <a:lnTo>
                      <a:pt x="12" y="36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12" y="42"/>
                    </a:lnTo>
                    <a:lnTo>
                      <a:pt x="12" y="89"/>
                    </a:lnTo>
                    <a:lnTo>
                      <a:pt x="12" y="95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41" y="101"/>
                    </a:lnTo>
                    <a:lnTo>
                      <a:pt x="41" y="101"/>
                    </a:lnTo>
                    <a:lnTo>
                      <a:pt x="29" y="95"/>
                    </a:lnTo>
                    <a:lnTo>
                      <a:pt x="29" y="89"/>
                    </a:lnTo>
                    <a:lnTo>
                      <a:pt x="29" y="42"/>
                    </a:lnTo>
                    <a:lnTo>
                      <a:pt x="47" y="42"/>
                    </a:lnTo>
                    <a:lnTo>
                      <a:pt x="47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80"/>
              <p:cNvSpPr>
                <a:spLocks/>
              </p:cNvSpPr>
              <p:nvPr/>
            </p:nvSpPr>
            <p:spPr bwMode="auto">
              <a:xfrm>
                <a:off x="47" y="3134"/>
                <a:ext cx="125" cy="132"/>
              </a:xfrm>
              <a:custGeom>
                <a:avLst/>
                <a:gdLst>
                  <a:gd name="T0" fmla="*/ 143 w 143"/>
                  <a:gd name="T1" fmla="*/ 0 h 132"/>
                  <a:gd name="T2" fmla="*/ 101 w 143"/>
                  <a:gd name="T3" fmla="*/ 0 h 132"/>
                  <a:gd name="T4" fmla="*/ 101 w 143"/>
                  <a:gd name="T5" fmla="*/ 0 h 132"/>
                  <a:gd name="T6" fmla="*/ 107 w 143"/>
                  <a:gd name="T7" fmla="*/ 0 h 132"/>
                  <a:gd name="T8" fmla="*/ 113 w 143"/>
                  <a:gd name="T9" fmla="*/ 6 h 132"/>
                  <a:gd name="T10" fmla="*/ 107 w 143"/>
                  <a:gd name="T11" fmla="*/ 18 h 132"/>
                  <a:gd name="T12" fmla="*/ 107 w 143"/>
                  <a:gd name="T13" fmla="*/ 30 h 132"/>
                  <a:gd name="T14" fmla="*/ 101 w 143"/>
                  <a:gd name="T15" fmla="*/ 30 h 132"/>
                  <a:gd name="T16" fmla="*/ 54 w 143"/>
                  <a:gd name="T17" fmla="*/ 102 h 132"/>
                  <a:gd name="T18" fmla="*/ 54 w 143"/>
                  <a:gd name="T19" fmla="*/ 102 h 132"/>
                  <a:gd name="T20" fmla="*/ 42 w 143"/>
                  <a:gd name="T21" fmla="*/ 12 h 132"/>
                  <a:gd name="T22" fmla="*/ 42 w 143"/>
                  <a:gd name="T23" fmla="*/ 6 h 132"/>
                  <a:gd name="T24" fmla="*/ 42 w 143"/>
                  <a:gd name="T25" fmla="*/ 6 h 132"/>
                  <a:gd name="T26" fmla="*/ 60 w 143"/>
                  <a:gd name="T27" fmla="*/ 0 h 132"/>
                  <a:gd name="T28" fmla="*/ 60 w 143"/>
                  <a:gd name="T29" fmla="*/ 0 h 132"/>
                  <a:gd name="T30" fmla="*/ 0 w 143"/>
                  <a:gd name="T31" fmla="*/ 0 h 132"/>
                  <a:gd name="T32" fmla="*/ 0 w 143"/>
                  <a:gd name="T33" fmla="*/ 0 h 132"/>
                  <a:gd name="T34" fmla="*/ 12 w 143"/>
                  <a:gd name="T35" fmla="*/ 6 h 132"/>
                  <a:gd name="T36" fmla="*/ 12 w 143"/>
                  <a:gd name="T37" fmla="*/ 18 h 132"/>
                  <a:gd name="T38" fmla="*/ 18 w 143"/>
                  <a:gd name="T39" fmla="*/ 30 h 132"/>
                  <a:gd name="T40" fmla="*/ 42 w 143"/>
                  <a:gd name="T41" fmla="*/ 132 h 132"/>
                  <a:gd name="T42" fmla="*/ 42 w 143"/>
                  <a:gd name="T43" fmla="*/ 132 h 132"/>
                  <a:gd name="T44" fmla="*/ 131 w 143"/>
                  <a:gd name="T45" fmla="*/ 12 h 132"/>
                  <a:gd name="T46" fmla="*/ 137 w 143"/>
                  <a:gd name="T47" fmla="*/ 6 h 132"/>
                  <a:gd name="T48" fmla="*/ 143 w 143"/>
                  <a:gd name="T49" fmla="*/ 0 h 132"/>
                  <a:gd name="T50" fmla="*/ 143 w 143"/>
                  <a:gd name="T5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3" h="132">
                    <a:moveTo>
                      <a:pt x="143" y="0"/>
                    </a:moveTo>
                    <a:lnTo>
                      <a:pt x="101" y="0"/>
                    </a:lnTo>
                    <a:lnTo>
                      <a:pt x="101" y="0"/>
                    </a:lnTo>
                    <a:lnTo>
                      <a:pt x="107" y="0"/>
                    </a:lnTo>
                    <a:lnTo>
                      <a:pt x="113" y="6"/>
                    </a:lnTo>
                    <a:lnTo>
                      <a:pt x="107" y="18"/>
                    </a:lnTo>
                    <a:lnTo>
                      <a:pt x="107" y="30"/>
                    </a:lnTo>
                    <a:lnTo>
                      <a:pt x="101" y="30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42" y="12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18"/>
                    </a:lnTo>
                    <a:lnTo>
                      <a:pt x="18" y="30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131" y="12"/>
                    </a:lnTo>
                    <a:lnTo>
                      <a:pt x="137" y="6"/>
                    </a:lnTo>
                    <a:lnTo>
                      <a:pt x="143" y="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81"/>
              <p:cNvSpPr>
                <a:spLocks noEditPoints="1"/>
              </p:cNvSpPr>
              <p:nvPr/>
            </p:nvSpPr>
            <p:spPr bwMode="auto">
              <a:xfrm>
                <a:off x="141" y="3248"/>
                <a:ext cx="63" cy="65"/>
              </a:xfrm>
              <a:custGeom>
                <a:avLst/>
                <a:gdLst>
                  <a:gd name="T0" fmla="*/ 66 w 72"/>
                  <a:gd name="T1" fmla="*/ 41 h 65"/>
                  <a:gd name="T2" fmla="*/ 54 w 72"/>
                  <a:gd name="T3" fmla="*/ 53 h 65"/>
                  <a:gd name="T4" fmla="*/ 42 w 72"/>
                  <a:gd name="T5" fmla="*/ 59 h 65"/>
                  <a:gd name="T6" fmla="*/ 24 w 72"/>
                  <a:gd name="T7" fmla="*/ 53 h 65"/>
                  <a:gd name="T8" fmla="*/ 18 w 72"/>
                  <a:gd name="T9" fmla="*/ 41 h 65"/>
                  <a:gd name="T10" fmla="*/ 12 w 72"/>
                  <a:gd name="T11" fmla="*/ 23 h 65"/>
                  <a:gd name="T12" fmla="*/ 66 w 72"/>
                  <a:gd name="T13" fmla="*/ 23 h 65"/>
                  <a:gd name="T14" fmla="*/ 60 w 72"/>
                  <a:gd name="T15" fmla="*/ 6 h 65"/>
                  <a:gd name="T16" fmla="*/ 36 w 72"/>
                  <a:gd name="T17" fmla="*/ 0 h 65"/>
                  <a:gd name="T18" fmla="*/ 12 w 72"/>
                  <a:gd name="T19" fmla="*/ 6 h 65"/>
                  <a:gd name="T20" fmla="*/ 6 w 72"/>
                  <a:gd name="T21" fmla="*/ 18 h 65"/>
                  <a:gd name="T22" fmla="*/ 0 w 72"/>
                  <a:gd name="T23" fmla="*/ 35 h 65"/>
                  <a:gd name="T24" fmla="*/ 6 w 72"/>
                  <a:gd name="T25" fmla="*/ 59 h 65"/>
                  <a:gd name="T26" fmla="*/ 30 w 72"/>
                  <a:gd name="T27" fmla="*/ 65 h 65"/>
                  <a:gd name="T28" fmla="*/ 48 w 72"/>
                  <a:gd name="T29" fmla="*/ 65 h 65"/>
                  <a:gd name="T30" fmla="*/ 60 w 72"/>
                  <a:gd name="T31" fmla="*/ 53 h 65"/>
                  <a:gd name="T32" fmla="*/ 72 w 72"/>
                  <a:gd name="T33" fmla="*/ 41 h 65"/>
                  <a:gd name="T34" fmla="*/ 66 w 72"/>
                  <a:gd name="T35" fmla="*/ 41 h 65"/>
                  <a:gd name="T36" fmla="*/ 12 w 72"/>
                  <a:gd name="T37" fmla="*/ 18 h 65"/>
                  <a:gd name="T38" fmla="*/ 18 w 72"/>
                  <a:gd name="T39" fmla="*/ 6 h 65"/>
                  <a:gd name="T40" fmla="*/ 30 w 72"/>
                  <a:gd name="T41" fmla="*/ 0 h 65"/>
                  <a:gd name="T42" fmla="*/ 42 w 72"/>
                  <a:gd name="T43" fmla="*/ 0 h 65"/>
                  <a:gd name="T44" fmla="*/ 48 w 72"/>
                  <a:gd name="T45" fmla="*/ 6 h 65"/>
                  <a:gd name="T46" fmla="*/ 48 w 72"/>
                  <a:gd name="T47" fmla="*/ 18 h 65"/>
                  <a:gd name="T48" fmla="*/ 12 w 72"/>
                  <a:gd name="T49" fmla="*/ 1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2" h="65">
                    <a:moveTo>
                      <a:pt x="66" y="41"/>
                    </a:moveTo>
                    <a:lnTo>
                      <a:pt x="54" y="53"/>
                    </a:lnTo>
                    <a:lnTo>
                      <a:pt x="42" y="59"/>
                    </a:lnTo>
                    <a:lnTo>
                      <a:pt x="24" y="53"/>
                    </a:lnTo>
                    <a:lnTo>
                      <a:pt x="18" y="41"/>
                    </a:lnTo>
                    <a:lnTo>
                      <a:pt x="12" y="23"/>
                    </a:lnTo>
                    <a:lnTo>
                      <a:pt x="66" y="23"/>
                    </a:lnTo>
                    <a:lnTo>
                      <a:pt x="60" y="6"/>
                    </a:lnTo>
                    <a:lnTo>
                      <a:pt x="36" y="0"/>
                    </a:lnTo>
                    <a:lnTo>
                      <a:pt x="12" y="6"/>
                    </a:lnTo>
                    <a:lnTo>
                      <a:pt x="6" y="18"/>
                    </a:lnTo>
                    <a:lnTo>
                      <a:pt x="0" y="35"/>
                    </a:lnTo>
                    <a:lnTo>
                      <a:pt x="6" y="59"/>
                    </a:lnTo>
                    <a:lnTo>
                      <a:pt x="30" y="65"/>
                    </a:lnTo>
                    <a:lnTo>
                      <a:pt x="48" y="65"/>
                    </a:lnTo>
                    <a:lnTo>
                      <a:pt x="60" y="53"/>
                    </a:lnTo>
                    <a:lnTo>
                      <a:pt x="72" y="41"/>
                    </a:lnTo>
                    <a:lnTo>
                      <a:pt x="66" y="41"/>
                    </a:lnTo>
                    <a:close/>
                    <a:moveTo>
                      <a:pt x="12" y="18"/>
                    </a:moveTo>
                    <a:lnTo>
                      <a:pt x="18" y="6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48" y="6"/>
                    </a:lnTo>
                    <a:lnTo>
                      <a:pt x="48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82"/>
              <p:cNvSpPr>
                <a:spLocks/>
              </p:cNvSpPr>
              <p:nvPr/>
            </p:nvSpPr>
            <p:spPr bwMode="auto">
              <a:xfrm>
                <a:off x="209" y="3212"/>
                <a:ext cx="53" cy="101"/>
              </a:xfrm>
              <a:custGeom>
                <a:avLst/>
                <a:gdLst>
                  <a:gd name="T0" fmla="*/ 48 w 60"/>
                  <a:gd name="T1" fmla="*/ 36 h 101"/>
                  <a:gd name="T2" fmla="*/ 30 w 60"/>
                  <a:gd name="T3" fmla="*/ 36 h 101"/>
                  <a:gd name="T4" fmla="*/ 30 w 60"/>
                  <a:gd name="T5" fmla="*/ 18 h 101"/>
                  <a:gd name="T6" fmla="*/ 30 w 60"/>
                  <a:gd name="T7" fmla="*/ 12 h 101"/>
                  <a:gd name="T8" fmla="*/ 36 w 60"/>
                  <a:gd name="T9" fmla="*/ 6 h 101"/>
                  <a:gd name="T10" fmla="*/ 48 w 60"/>
                  <a:gd name="T11" fmla="*/ 12 h 101"/>
                  <a:gd name="T12" fmla="*/ 54 w 60"/>
                  <a:gd name="T13" fmla="*/ 12 h 101"/>
                  <a:gd name="T14" fmla="*/ 60 w 60"/>
                  <a:gd name="T15" fmla="*/ 12 h 101"/>
                  <a:gd name="T16" fmla="*/ 60 w 60"/>
                  <a:gd name="T17" fmla="*/ 6 h 101"/>
                  <a:gd name="T18" fmla="*/ 54 w 60"/>
                  <a:gd name="T19" fmla="*/ 6 h 101"/>
                  <a:gd name="T20" fmla="*/ 42 w 60"/>
                  <a:gd name="T21" fmla="*/ 0 h 101"/>
                  <a:gd name="T22" fmla="*/ 24 w 60"/>
                  <a:gd name="T23" fmla="*/ 6 h 101"/>
                  <a:gd name="T24" fmla="*/ 18 w 60"/>
                  <a:gd name="T25" fmla="*/ 12 h 101"/>
                  <a:gd name="T26" fmla="*/ 12 w 60"/>
                  <a:gd name="T27" fmla="*/ 36 h 101"/>
                  <a:gd name="T28" fmla="*/ 0 w 60"/>
                  <a:gd name="T29" fmla="*/ 36 h 101"/>
                  <a:gd name="T30" fmla="*/ 0 w 60"/>
                  <a:gd name="T31" fmla="*/ 42 h 101"/>
                  <a:gd name="T32" fmla="*/ 12 w 60"/>
                  <a:gd name="T33" fmla="*/ 42 h 101"/>
                  <a:gd name="T34" fmla="*/ 12 w 60"/>
                  <a:gd name="T35" fmla="*/ 89 h 101"/>
                  <a:gd name="T36" fmla="*/ 12 w 60"/>
                  <a:gd name="T37" fmla="*/ 101 h 101"/>
                  <a:gd name="T38" fmla="*/ 0 w 60"/>
                  <a:gd name="T39" fmla="*/ 101 h 101"/>
                  <a:gd name="T40" fmla="*/ 0 w 60"/>
                  <a:gd name="T41" fmla="*/ 101 h 101"/>
                  <a:gd name="T42" fmla="*/ 42 w 60"/>
                  <a:gd name="T43" fmla="*/ 101 h 101"/>
                  <a:gd name="T44" fmla="*/ 42 w 60"/>
                  <a:gd name="T45" fmla="*/ 101 h 101"/>
                  <a:gd name="T46" fmla="*/ 30 w 60"/>
                  <a:gd name="T47" fmla="*/ 95 h 101"/>
                  <a:gd name="T48" fmla="*/ 30 w 60"/>
                  <a:gd name="T49" fmla="*/ 89 h 101"/>
                  <a:gd name="T50" fmla="*/ 30 w 60"/>
                  <a:gd name="T51" fmla="*/ 42 h 101"/>
                  <a:gd name="T52" fmla="*/ 48 w 60"/>
                  <a:gd name="T53" fmla="*/ 42 h 101"/>
                  <a:gd name="T54" fmla="*/ 48 w 60"/>
                  <a:gd name="T55" fmla="*/ 3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0" h="101">
                    <a:moveTo>
                      <a:pt x="48" y="36"/>
                    </a:moveTo>
                    <a:lnTo>
                      <a:pt x="30" y="36"/>
                    </a:lnTo>
                    <a:lnTo>
                      <a:pt x="30" y="18"/>
                    </a:lnTo>
                    <a:lnTo>
                      <a:pt x="30" y="12"/>
                    </a:lnTo>
                    <a:lnTo>
                      <a:pt x="36" y="6"/>
                    </a:lnTo>
                    <a:lnTo>
                      <a:pt x="48" y="12"/>
                    </a:lnTo>
                    <a:lnTo>
                      <a:pt x="54" y="12"/>
                    </a:lnTo>
                    <a:lnTo>
                      <a:pt x="60" y="12"/>
                    </a:lnTo>
                    <a:lnTo>
                      <a:pt x="60" y="6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12" y="36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12" y="42"/>
                    </a:lnTo>
                    <a:lnTo>
                      <a:pt x="12" y="89"/>
                    </a:lnTo>
                    <a:lnTo>
                      <a:pt x="12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42" y="101"/>
                    </a:lnTo>
                    <a:lnTo>
                      <a:pt x="42" y="101"/>
                    </a:lnTo>
                    <a:lnTo>
                      <a:pt x="30" y="95"/>
                    </a:lnTo>
                    <a:lnTo>
                      <a:pt x="30" y="89"/>
                    </a:lnTo>
                    <a:lnTo>
                      <a:pt x="30" y="42"/>
                    </a:lnTo>
                    <a:lnTo>
                      <a:pt x="48" y="42"/>
                    </a:lnTo>
                    <a:lnTo>
                      <a:pt x="48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83"/>
              <p:cNvSpPr>
                <a:spLocks/>
              </p:cNvSpPr>
              <p:nvPr/>
            </p:nvSpPr>
            <p:spPr bwMode="auto">
              <a:xfrm>
                <a:off x="257" y="3212"/>
                <a:ext cx="52" cy="101"/>
              </a:xfrm>
              <a:custGeom>
                <a:avLst/>
                <a:gdLst>
                  <a:gd name="T0" fmla="*/ 48 w 60"/>
                  <a:gd name="T1" fmla="*/ 36 h 101"/>
                  <a:gd name="T2" fmla="*/ 30 w 60"/>
                  <a:gd name="T3" fmla="*/ 36 h 101"/>
                  <a:gd name="T4" fmla="*/ 30 w 60"/>
                  <a:gd name="T5" fmla="*/ 18 h 101"/>
                  <a:gd name="T6" fmla="*/ 30 w 60"/>
                  <a:gd name="T7" fmla="*/ 12 h 101"/>
                  <a:gd name="T8" fmla="*/ 36 w 60"/>
                  <a:gd name="T9" fmla="*/ 6 h 101"/>
                  <a:gd name="T10" fmla="*/ 48 w 60"/>
                  <a:gd name="T11" fmla="*/ 12 h 101"/>
                  <a:gd name="T12" fmla="*/ 54 w 60"/>
                  <a:gd name="T13" fmla="*/ 12 h 101"/>
                  <a:gd name="T14" fmla="*/ 60 w 60"/>
                  <a:gd name="T15" fmla="*/ 12 h 101"/>
                  <a:gd name="T16" fmla="*/ 60 w 60"/>
                  <a:gd name="T17" fmla="*/ 6 h 101"/>
                  <a:gd name="T18" fmla="*/ 54 w 60"/>
                  <a:gd name="T19" fmla="*/ 6 h 101"/>
                  <a:gd name="T20" fmla="*/ 42 w 60"/>
                  <a:gd name="T21" fmla="*/ 0 h 101"/>
                  <a:gd name="T22" fmla="*/ 24 w 60"/>
                  <a:gd name="T23" fmla="*/ 6 h 101"/>
                  <a:gd name="T24" fmla="*/ 18 w 60"/>
                  <a:gd name="T25" fmla="*/ 12 h 101"/>
                  <a:gd name="T26" fmla="*/ 12 w 60"/>
                  <a:gd name="T27" fmla="*/ 36 h 101"/>
                  <a:gd name="T28" fmla="*/ 0 w 60"/>
                  <a:gd name="T29" fmla="*/ 36 h 101"/>
                  <a:gd name="T30" fmla="*/ 0 w 60"/>
                  <a:gd name="T31" fmla="*/ 42 h 101"/>
                  <a:gd name="T32" fmla="*/ 12 w 60"/>
                  <a:gd name="T33" fmla="*/ 42 h 101"/>
                  <a:gd name="T34" fmla="*/ 12 w 60"/>
                  <a:gd name="T35" fmla="*/ 89 h 101"/>
                  <a:gd name="T36" fmla="*/ 12 w 60"/>
                  <a:gd name="T37" fmla="*/ 101 h 101"/>
                  <a:gd name="T38" fmla="*/ 0 w 60"/>
                  <a:gd name="T39" fmla="*/ 101 h 101"/>
                  <a:gd name="T40" fmla="*/ 0 w 60"/>
                  <a:gd name="T41" fmla="*/ 101 h 101"/>
                  <a:gd name="T42" fmla="*/ 42 w 60"/>
                  <a:gd name="T43" fmla="*/ 101 h 101"/>
                  <a:gd name="T44" fmla="*/ 42 w 60"/>
                  <a:gd name="T45" fmla="*/ 101 h 101"/>
                  <a:gd name="T46" fmla="*/ 30 w 60"/>
                  <a:gd name="T47" fmla="*/ 95 h 101"/>
                  <a:gd name="T48" fmla="*/ 30 w 60"/>
                  <a:gd name="T49" fmla="*/ 89 h 101"/>
                  <a:gd name="T50" fmla="*/ 30 w 60"/>
                  <a:gd name="T51" fmla="*/ 42 h 101"/>
                  <a:gd name="T52" fmla="*/ 48 w 60"/>
                  <a:gd name="T53" fmla="*/ 42 h 101"/>
                  <a:gd name="T54" fmla="*/ 48 w 60"/>
                  <a:gd name="T55" fmla="*/ 3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0" h="101">
                    <a:moveTo>
                      <a:pt x="48" y="36"/>
                    </a:moveTo>
                    <a:lnTo>
                      <a:pt x="30" y="36"/>
                    </a:lnTo>
                    <a:lnTo>
                      <a:pt x="30" y="18"/>
                    </a:lnTo>
                    <a:lnTo>
                      <a:pt x="30" y="12"/>
                    </a:lnTo>
                    <a:lnTo>
                      <a:pt x="36" y="6"/>
                    </a:lnTo>
                    <a:lnTo>
                      <a:pt x="48" y="12"/>
                    </a:lnTo>
                    <a:lnTo>
                      <a:pt x="54" y="12"/>
                    </a:lnTo>
                    <a:lnTo>
                      <a:pt x="60" y="12"/>
                    </a:lnTo>
                    <a:lnTo>
                      <a:pt x="60" y="6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12" y="36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12" y="42"/>
                    </a:lnTo>
                    <a:lnTo>
                      <a:pt x="12" y="89"/>
                    </a:lnTo>
                    <a:lnTo>
                      <a:pt x="12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42" y="101"/>
                    </a:lnTo>
                    <a:lnTo>
                      <a:pt x="42" y="101"/>
                    </a:lnTo>
                    <a:lnTo>
                      <a:pt x="30" y="95"/>
                    </a:lnTo>
                    <a:lnTo>
                      <a:pt x="30" y="89"/>
                    </a:lnTo>
                    <a:lnTo>
                      <a:pt x="30" y="42"/>
                    </a:lnTo>
                    <a:lnTo>
                      <a:pt x="48" y="42"/>
                    </a:lnTo>
                    <a:lnTo>
                      <a:pt x="48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84"/>
              <p:cNvSpPr>
                <a:spLocks/>
              </p:cNvSpPr>
              <p:nvPr/>
            </p:nvSpPr>
            <p:spPr bwMode="auto">
              <a:xfrm>
                <a:off x="1235" y="3925"/>
                <a:ext cx="53" cy="173"/>
              </a:xfrm>
              <a:custGeom>
                <a:avLst/>
                <a:gdLst>
                  <a:gd name="T0" fmla="*/ 54 w 60"/>
                  <a:gd name="T1" fmla="*/ 0 h 173"/>
                  <a:gd name="T2" fmla="*/ 30 w 60"/>
                  <a:gd name="T3" fmla="*/ 18 h 173"/>
                  <a:gd name="T4" fmla="*/ 12 w 60"/>
                  <a:gd name="T5" fmla="*/ 36 h 173"/>
                  <a:gd name="T6" fmla="*/ 6 w 60"/>
                  <a:gd name="T7" fmla="*/ 60 h 173"/>
                  <a:gd name="T8" fmla="*/ 0 w 60"/>
                  <a:gd name="T9" fmla="*/ 83 h 173"/>
                  <a:gd name="T10" fmla="*/ 0 w 60"/>
                  <a:gd name="T11" fmla="*/ 101 h 173"/>
                  <a:gd name="T12" fmla="*/ 6 w 60"/>
                  <a:gd name="T13" fmla="*/ 119 h 173"/>
                  <a:gd name="T14" fmla="*/ 18 w 60"/>
                  <a:gd name="T15" fmla="*/ 143 h 173"/>
                  <a:gd name="T16" fmla="*/ 36 w 60"/>
                  <a:gd name="T17" fmla="*/ 161 h 173"/>
                  <a:gd name="T18" fmla="*/ 54 w 60"/>
                  <a:gd name="T19" fmla="*/ 173 h 173"/>
                  <a:gd name="T20" fmla="*/ 60 w 60"/>
                  <a:gd name="T21" fmla="*/ 173 h 173"/>
                  <a:gd name="T22" fmla="*/ 36 w 60"/>
                  <a:gd name="T23" fmla="*/ 149 h 173"/>
                  <a:gd name="T24" fmla="*/ 24 w 60"/>
                  <a:gd name="T25" fmla="*/ 125 h 173"/>
                  <a:gd name="T26" fmla="*/ 18 w 60"/>
                  <a:gd name="T27" fmla="*/ 101 h 173"/>
                  <a:gd name="T28" fmla="*/ 18 w 60"/>
                  <a:gd name="T29" fmla="*/ 83 h 173"/>
                  <a:gd name="T30" fmla="*/ 24 w 60"/>
                  <a:gd name="T31" fmla="*/ 48 h 173"/>
                  <a:gd name="T32" fmla="*/ 30 w 60"/>
                  <a:gd name="T33" fmla="*/ 30 h 173"/>
                  <a:gd name="T34" fmla="*/ 48 w 60"/>
                  <a:gd name="T35" fmla="*/ 18 h 173"/>
                  <a:gd name="T36" fmla="*/ 60 w 60"/>
                  <a:gd name="T37" fmla="*/ 6 h 173"/>
                  <a:gd name="T38" fmla="*/ 54 w 60"/>
                  <a:gd name="T3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" h="173">
                    <a:moveTo>
                      <a:pt x="54" y="0"/>
                    </a:moveTo>
                    <a:lnTo>
                      <a:pt x="30" y="18"/>
                    </a:lnTo>
                    <a:lnTo>
                      <a:pt x="12" y="36"/>
                    </a:lnTo>
                    <a:lnTo>
                      <a:pt x="6" y="60"/>
                    </a:lnTo>
                    <a:lnTo>
                      <a:pt x="0" y="83"/>
                    </a:lnTo>
                    <a:lnTo>
                      <a:pt x="0" y="101"/>
                    </a:lnTo>
                    <a:lnTo>
                      <a:pt x="6" y="119"/>
                    </a:lnTo>
                    <a:lnTo>
                      <a:pt x="18" y="143"/>
                    </a:lnTo>
                    <a:lnTo>
                      <a:pt x="36" y="161"/>
                    </a:lnTo>
                    <a:lnTo>
                      <a:pt x="54" y="173"/>
                    </a:lnTo>
                    <a:lnTo>
                      <a:pt x="60" y="173"/>
                    </a:lnTo>
                    <a:lnTo>
                      <a:pt x="36" y="149"/>
                    </a:lnTo>
                    <a:lnTo>
                      <a:pt x="24" y="125"/>
                    </a:lnTo>
                    <a:lnTo>
                      <a:pt x="18" y="101"/>
                    </a:lnTo>
                    <a:lnTo>
                      <a:pt x="18" y="83"/>
                    </a:lnTo>
                    <a:lnTo>
                      <a:pt x="24" y="48"/>
                    </a:lnTo>
                    <a:lnTo>
                      <a:pt x="30" y="30"/>
                    </a:lnTo>
                    <a:lnTo>
                      <a:pt x="48" y="18"/>
                    </a:lnTo>
                    <a:lnTo>
                      <a:pt x="60" y="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5"/>
              <p:cNvSpPr>
                <a:spLocks noEditPoints="1"/>
              </p:cNvSpPr>
              <p:nvPr/>
            </p:nvSpPr>
            <p:spPr bwMode="auto">
              <a:xfrm>
                <a:off x="1293" y="3925"/>
                <a:ext cx="95" cy="137"/>
              </a:xfrm>
              <a:custGeom>
                <a:avLst/>
                <a:gdLst>
                  <a:gd name="T0" fmla="*/ 36 w 108"/>
                  <a:gd name="T1" fmla="*/ 72 h 137"/>
                  <a:gd name="T2" fmla="*/ 42 w 108"/>
                  <a:gd name="T3" fmla="*/ 66 h 137"/>
                  <a:gd name="T4" fmla="*/ 48 w 108"/>
                  <a:gd name="T5" fmla="*/ 60 h 137"/>
                  <a:gd name="T6" fmla="*/ 60 w 108"/>
                  <a:gd name="T7" fmla="*/ 60 h 137"/>
                  <a:gd name="T8" fmla="*/ 72 w 108"/>
                  <a:gd name="T9" fmla="*/ 66 h 137"/>
                  <a:gd name="T10" fmla="*/ 84 w 108"/>
                  <a:gd name="T11" fmla="*/ 72 h 137"/>
                  <a:gd name="T12" fmla="*/ 90 w 108"/>
                  <a:gd name="T13" fmla="*/ 95 h 137"/>
                  <a:gd name="T14" fmla="*/ 84 w 108"/>
                  <a:gd name="T15" fmla="*/ 119 h 137"/>
                  <a:gd name="T16" fmla="*/ 78 w 108"/>
                  <a:gd name="T17" fmla="*/ 131 h 137"/>
                  <a:gd name="T18" fmla="*/ 60 w 108"/>
                  <a:gd name="T19" fmla="*/ 131 h 137"/>
                  <a:gd name="T20" fmla="*/ 48 w 108"/>
                  <a:gd name="T21" fmla="*/ 131 h 137"/>
                  <a:gd name="T22" fmla="*/ 42 w 108"/>
                  <a:gd name="T23" fmla="*/ 131 h 137"/>
                  <a:gd name="T24" fmla="*/ 36 w 108"/>
                  <a:gd name="T25" fmla="*/ 125 h 137"/>
                  <a:gd name="T26" fmla="*/ 36 w 108"/>
                  <a:gd name="T27" fmla="*/ 72 h 137"/>
                  <a:gd name="T28" fmla="*/ 18 w 108"/>
                  <a:gd name="T29" fmla="*/ 125 h 137"/>
                  <a:gd name="T30" fmla="*/ 24 w 108"/>
                  <a:gd name="T31" fmla="*/ 131 h 137"/>
                  <a:gd name="T32" fmla="*/ 30 w 108"/>
                  <a:gd name="T33" fmla="*/ 137 h 137"/>
                  <a:gd name="T34" fmla="*/ 54 w 108"/>
                  <a:gd name="T35" fmla="*/ 137 h 137"/>
                  <a:gd name="T36" fmla="*/ 78 w 108"/>
                  <a:gd name="T37" fmla="*/ 131 h 137"/>
                  <a:gd name="T38" fmla="*/ 96 w 108"/>
                  <a:gd name="T39" fmla="*/ 119 h 137"/>
                  <a:gd name="T40" fmla="*/ 108 w 108"/>
                  <a:gd name="T41" fmla="*/ 107 h 137"/>
                  <a:gd name="T42" fmla="*/ 108 w 108"/>
                  <a:gd name="T43" fmla="*/ 89 h 137"/>
                  <a:gd name="T44" fmla="*/ 96 w 108"/>
                  <a:gd name="T45" fmla="*/ 60 h 137"/>
                  <a:gd name="T46" fmla="*/ 84 w 108"/>
                  <a:gd name="T47" fmla="*/ 54 h 137"/>
                  <a:gd name="T48" fmla="*/ 66 w 108"/>
                  <a:gd name="T49" fmla="*/ 48 h 137"/>
                  <a:gd name="T50" fmla="*/ 42 w 108"/>
                  <a:gd name="T51" fmla="*/ 54 h 137"/>
                  <a:gd name="T52" fmla="*/ 36 w 108"/>
                  <a:gd name="T53" fmla="*/ 60 h 137"/>
                  <a:gd name="T54" fmla="*/ 36 w 108"/>
                  <a:gd name="T55" fmla="*/ 60 h 137"/>
                  <a:gd name="T56" fmla="*/ 36 w 108"/>
                  <a:gd name="T57" fmla="*/ 0 h 137"/>
                  <a:gd name="T58" fmla="*/ 36 w 108"/>
                  <a:gd name="T59" fmla="*/ 0 h 137"/>
                  <a:gd name="T60" fmla="*/ 18 w 108"/>
                  <a:gd name="T61" fmla="*/ 6 h 137"/>
                  <a:gd name="T62" fmla="*/ 0 w 108"/>
                  <a:gd name="T63" fmla="*/ 6 h 137"/>
                  <a:gd name="T64" fmla="*/ 0 w 108"/>
                  <a:gd name="T65" fmla="*/ 12 h 137"/>
                  <a:gd name="T66" fmla="*/ 6 w 108"/>
                  <a:gd name="T67" fmla="*/ 12 h 137"/>
                  <a:gd name="T68" fmla="*/ 6 w 108"/>
                  <a:gd name="T69" fmla="*/ 12 h 137"/>
                  <a:gd name="T70" fmla="*/ 18 w 108"/>
                  <a:gd name="T71" fmla="*/ 18 h 137"/>
                  <a:gd name="T72" fmla="*/ 18 w 108"/>
                  <a:gd name="T73" fmla="*/ 24 h 137"/>
                  <a:gd name="T74" fmla="*/ 18 w 108"/>
                  <a:gd name="T75" fmla="*/ 12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8" h="137">
                    <a:moveTo>
                      <a:pt x="36" y="72"/>
                    </a:moveTo>
                    <a:lnTo>
                      <a:pt x="42" y="66"/>
                    </a:lnTo>
                    <a:lnTo>
                      <a:pt x="48" y="60"/>
                    </a:lnTo>
                    <a:lnTo>
                      <a:pt x="60" y="60"/>
                    </a:lnTo>
                    <a:lnTo>
                      <a:pt x="72" y="66"/>
                    </a:lnTo>
                    <a:lnTo>
                      <a:pt x="84" y="72"/>
                    </a:lnTo>
                    <a:lnTo>
                      <a:pt x="90" y="95"/>
                    </a:lnTo>
                    <a:lnTo>
                      <a:pt x="84" y="119"/>
                    </a:lnTo>
                    <a:lnTo>
                      <a:pt x="78" y="131"/>
                    </a:lnTo>
                    <a:lnTo>
                      <a:pt x="60" y="131"/>
                    </a:lnTo>
                    <a:lnTo>
                      <a:pt x="48" y="131"/>
                    </a:lnTo>
                    <a:lnTo>
                      <a:pt x="42" y="131"/>
                    </a:lnTo>
                    <a:lnTo>
                      <a:pt x="36" y="125"/>
                    </a:lnTo>
                    <a:lnTo>
                      <a:pt x="36" y="72"/>
                    </a:lnTo>
                    <a:close/>
                    <a:moveTo>
                      <a:pt x="18" y="125"/>
                    </a:moveTo>
                    <a:lnTo>
                      <a:pt x="24" y="131"/>
                    </a:lnTo>
                    <a:lnTo>
                      <a:pt x="30" y="137"/>
                    </a:lnTo>
                    <a:lnTo>
                      <a:pt x="54" y="137"/>
                    </a:lnTo>
                    <a:lnTo>
                      <a:pt x="78" y="131"/>
                    </a:lnTo>
                    <a:lnTo>
                      <a:pt x="96" y="119"/>
                    </a:lnTo>
                    <a:lnTo>
                      <a:pt x="108" y="107"/>
                    </a:lnTo>
                    <a:lnTo>
                      <a:pt x="108" y="89"/>
                    </a:lnTo>
                    <a:lnTo>
                      <a:pt x="96" y="60"/>
                    </a:lnTo>
                    <a:lnTo>
                      <a:pt x="84" y="54"/>
                    </a:lnTo>
                    <a:lnTo>
                      <a:pt x="66" y="48"/>
                    </a:lnTo>
                    <a:lnTo>
                      <a:pt x="42" y="54"/>
                    </a:lnTo>
                    <a:lnTo>
                      <a:pt x="36" y="60"/>
                    </a:lnTo>
                    <a:lnTo>
                      <a:pt x="36" y="6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8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18" y="18"/>
                    </a:lnTo>
                    <a:lnTo>
                      <a:pt x="18" y="24"/>
                    </a:lnTo>
                    <a:lnTo>
                      <a:pt x="18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86"/>
              <p:cNvSpPr>
                <a:spLocks/>
              </p:cNvSpPr>
              <p:nvPr/>
            </p:nvSpPr>
            <p:spPr bwMode="auto">
              <a:xfrm>
                <a:off x="1404" y="3925"/>
                <a:ext cx="52" cy="173"/>
              </a:xfrm>
              <a:custGeom>
                <a:avLst/>
                <a:gdLst>
                  <a:gd name="T0" fmla="*/ 0 w 60"/>
                  <a:gd name="T1" fmla="*/ 173 h 173"/>
                  <a:gd name="T2" fmla="*/ 24 w 60"/>
                  <a:gd name="T3" fmla="*/ 155 h 173"/>
                  <a:gd name="T4" fmla="*/ 42 w 60"/>
                  <a:gd name="T5" fmla="*/ 137 h 173"/>
                  <a:gd name="T6" fmla="*/ 54 w 60"/>
                  <a:gd name="T7" fmla="*/ 113 h 173"/>
                  <a:gd name="T8" fmla="*/ 60 w 60"/>
                  <a:gd name="T9" fmla="*/ 89 h 173"/>
                  <a:gd name="T10" fmla="*/ 60 w 60"/>
                  <a:gd name="T11" fmla="*/ 72 h 173"/>
                  <a:gd name="T12" fmla="*/ 54 w 60"/>
                  <a:gd name="T13" fmla="*/ 54 h 173"/>
                  <a:gd name="T14" fmla="*/ 36 w 60"/>
                  <a:gd name="T15" fmla="*/ 36 h 173"/>
                  <a:gd name="T16" fmla="*/ 18 w 60"/>
                  <a:gd name="T17" fmla="*/ 18 h 173"/>
                  <a:gd name="T18" fmla="*/ 0 w 60"/>
                  <a:gd name="T19" fmla="*/ 0 h 173"/>
                  <a:gd name="T20" fmla="*/ 0 w 60"/>
                  <a:gd name="T21" fmla="*/ 6 h 173"/>
                  <a:gd name="T22" fmla="*/ 24 w 60"/>
                  <a:gd name="T23" fmla="*/ 24 h 173"/>
                  <a:gd name="T24" fmla="*/ 30 w 60"/>
                  <a:gd name="T25" fmla="*/ 48 h 173"/>
                  <a:gd name="T26" fmla="*/ 36 w 60"/>
                  <a:gd name="T27" fmla="*/ 72 h 173"/>
                  <a:gd name="T28" fmla="*/ 36 w 60"/>
                  <a:gd name="T29" fmla="*/ 89 h 173"/>
                  <a:gd name="T30" fmla="*/ 30 w 60"/>
                  <a:gd name="T31" fmla="*/ 125 h 173"/>
                  <a:gd name="T32" fmla="*/ 24 w 60"/>
                  <a:gd name="T33" fmla="*/ 149 h 173"/>
                  <a:gd name="T34" fmla="*/ 12 w 60"/>
                  <a:gd name="T35" fmla="*/ 161 h 173"/>
                  <a:gd name="T36" fmla="*/ 0 w 60"/>
                  <a:gd name="T37" fmla="*/ 173 h 173"/>
                  <a:gd name="T38" fmla="*/ 0 w 60"/>
                  <a:gd name="T3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" h="173">
                    <a:moveTo>
                      <a:pt x="0" y="173"/>
                    </a:moveTo>
                    <a:lnTo>
                      <a:pt x="24" y="155"/>
                    </a:lnTo>
                    <a:lnTo>
                      <a:pt x="42" y="137"/>
                    </a:lnTo>
                    <a:lnTo>
                      <a:pt x="54" y="113"/>
                    </a:lnTo>
                    <a:lnTo>
                      <a:pt x="60" y="89"/>
                    </a:lnTo>
                    <a:lnTo>
                      <a:pt x="60" y="72"/>
                    </a:lnTo>
                    <a:lnTo>
                      <a:pt x="54" y="54"/>
                    </a:lnTo>
                    <a:lnTo>
                      <a:pt x="36" y="36"/>
                    </a:lnTo>
                    <a:lnTo>
                      <a:pt x="18" y="18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30" y="48"/>
                    </a:lnTo>
                    <a:lnTo>
                      <a:pt x="36" y="72"/>
                    </a:lnTo>
                    <a:lnTo>
                      <a:pt x="36" y="89"/>
                    </a:lnTo>
                    <a:lnTo>
                      <a:pt x="30" y="125"/>
                    </a:lnTo>
                    <a:lnTo>
                      <a:pt x="24" y="149"/>
                    </a:lnTo>
                    <a:lnTo>
                      <a:pt x="12" y="161"/>
                    </a:lnTo>
                    <a:lnTo>
                      <a:pt x="0" y="173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87"/>
              <p:cNvSpPr>
                <a:spLocks/>
              </p:cNvSpPr>
              <p:nvPr/>
            </p:nvSpPr>
            <p:spPr bwMode="auto">
              <a:xfrm>
                <a:off x="141" y="2877"/>
                <a:ext cx="105" cy="102"/>
              </a:xfrm>
              <a:custGeom>
                <a:avLst/>
                <a:gdLst>
                  <a:gd name="T0" fmla="*/ 48 w 120"/>
                  <a:gd name="T1" fmla="*/ 42 h 102"/>
                  <a:gd name="T2" fmla="*/ 0 w 120"/>
                  <a:gd name="T3" fmla="*/ 42 h 102"/>
                  <a:gd name="T4" fmla="*/ 0 w 120"/>
                  <a:gd name="T5" fmla="*/ 54 h 102"/>
                  <a:gd name="T6" fmla="*/ 48 w 120"/>
                  <a:gd name="T7" fmla="*/ 54 h 102"/>
                  <a:gd name="T8" fmla="*/ 48 w 120"/>
                  <a:gd name="T9" fmla="*/ 102 h 102"/>
                  <a:gd name="T10" fmla="*/ 66 w 120"/>
                  <a:gd name="T11" fmla="*/ 102 h 102"/>
                  <a:gd name="T12" fmla="*/ 66 w 120"/>
                  <a:gd name="T13" fmla="*/ 54 h 102"/>
                  <a:gd name="T14" fmla="*/ 120 w 120"/>
                  <a:gd name="T15" fmla="*/ 54 h 102"/>
                  <a:gd name="T16" fmla="*/ 120 w 120"/>
                  <a:gd name="T17" fmla="*/ 42 h 102"/>
                  <a:gd name="T18" fmla="*/ 66 w 120"/>
                  <a:gd name="T19" fmla="*/ 42 h 102"/>
                  <a:gd name="T20" fmla="*/ 66 w 120"/>
                  <a:gd name="T21" fmla="*/ 0 h 102"/>
                  <a:gd name="T22" fmla="*/ 48 w 120"/>
                  <a:gd name="T23" fmla="*/ 0 h 102"/>
                  <a:gd name="T24" fmla="*/ 48 w 120"/>
                  <a:gd name="T25" fmla="*/ 4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" h="102">
                    <a:moveTo>
                      <a:pt x="48" y="42"/>
                    </a:moveTo>
                    <a:lnTo>
                      <a:pt x="0" y="42"/>
                    </a:lnTo>
                    <a:lnTo>
                      <a:pt x="0" y="54"/>
                    </a:lnTo>
                    <a:lnTo>
                      <a:pt x="48" y="54"/>
                    </a:lnTo>
                    <a:lnTo>
                      <a:pt x="48" y="102"/>
                    </a:lnTo>
                    <a:lnTo>
                      <a:pt x="66" y="102"/>
                    </a:lnTo>
                    <a:lnTo>
                      <a:pt x="66" y="54"/>
                    </a:lnTo>
                    <a:lnTo>
                      <a:pt x="120" y="54"/>
                    </a:lnTo>
                    <a:lnTo>
                      <a:pt x="120" y="42"/>
                    </a:lnTo>
                    <a:lnTo>
                      <a:pt x="66" y="42"/>
                    </a:lnTo>
                    <a:lnTo>
                      <a:pt x="66" y="0"/>
                    </a:lnTo>
                    <a:lnTo>
                      <a:pt x="48" y="0"/>
                    </a:lnTo>
                    <a:lnTo>
                      <a:pt x="48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88"/>
              <p:cNvSpPr>
                <a:spLocks/>
              </p:cNvSpPr>
              <p:nvPr/>
            </p:nvSpPr>
            <p:spPr bwMode="auto">
              <a:xfrm>
                <a:off x="471" y="3200"/>
                <a:ext cx="158" cy="60"/>
              </a:xfrm>
              <a:custGeom>
                <a:avLst/>
                <a:gdLst>
                  <a:gd name="T0" fmla="*/ 0 w 180"/>
                  <a:gd name="T1" fmla="*/ 60 h 60"/>
                  <a:gd name="T2" fmla="*/ 0 w 180"/>
                  <a:gd name="T3" fmla="*/ 0 h 60"/>
                  <a:gd name="T4" fmla="*/ 180 w 180"/>
                  <a:gd name="T5" fmla="*/ 0 h 60"/>
                  <a:gd name="T6" fmla="*/ 180 w 180"/>
                  <a:gd name="T7" fmla="*/ 60 h 60"/>
                  <a:gd name="T8" fmla="*/ 0 w 180"/>
                  <a:gd name="T9" fmla="*/ 60 h 60"/>
                  <a:gd name="T10" fmla="*/ 0 w 180"/>
                  <a:gd name="T1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60">
                    <a:moveTo>
                      <a:pt x="0" y="60"/>
                    </a:moveTo>
                    <a:lnTo>
                      <a:pt x="0" y="0"/>
                    </a:lnTo>
                    <a:lnTo>
                      <a:pt x="180" y="0"/>
                    </a:lnTo>
                    <a:lnTo>
                      <a:pt x="180" y="60"/>
                    </a:lnTo>
                    <a:lnTo>
                      <a:pt x="0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89"/>
              <p:cNvSpPr>
                <a:spLocks/>
              </p:cNvSpPr>
              <p:nvPr/>
            </p:nvSpPr>
            <p:spPr bwMode="auto">
              <a:xfrm>
                <a:off x="550" y="3200"/>
                <a:ext cx="136" cy="1"/>
              </a:xfrm>
              <a:custGeom>
                <a:avLst/>
                <a:gdLst>
                  <a:gd name="T0" fmla="*/ 0 w 155"/>
                  <a:gd name="T1" fmla="*/ 155 w 155"/>
                  <a:gd name="T2" fmla="*/ 0 w 155"/>
                  <a:gd name="T3" fmla="*/ 0 w 15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5">
                    <a:moveTo>
                      <a:pt x="0" y="0"/>
                    </a:moveTo>
                    <a:lnTo>
                      <a:pt x="15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90"/>
              <p:cNvSpPr>
                <a:spLocks/>
              </p:cNvSpPr>
              <p:nvPr/>
            </p:nvSpPr>
            <p:spPr bwMode="auto">
              <a:xfrm>
                <a:off x="550" y="3260"/>
                <a:ext cx="84" cy="1"/>
              </a:xfrm>
              <a:custGeom>
                <a:avLst/>
                <a:gdLst>
                  <a:gd name="T0" fmla="*/ 0 w 96"/>
                  <a:gd name="T1" fmla="*/ 96 w 96"/>
                  <a:gd name="T2" fmla="*/ 0 w 96"/>
                  <a:gd name="T3" fmla="*/ 0 w 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6">
                    <a:moveTo>
                      <a:pt x="0" y="0"/>
                    </a:moveTo>
                    <a:lnTo>
                      <a:pt x="9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91"/>
              <p:cNvSpPr>
                <a:spLocks/>
              </p:cNvSpPr>
              <p:nvPr/>
            </p:nvSpPr>
            <p:spPr bwMode="auto">
              <a:xfrm>
                <a:off x="408" y="3200"/>
                <a:ext cx="142" cy="1"/>
              </a:xfrm>
              <a:custGeom>
                <a:avLst/>
                <a:gdLst>
                  <a:gd name="T0" fmla="*/ 162 w 162"/>
                  <a:gd name="T1" fmla="*/ 0 w 162"/>
                  <a:gd name="T2" fmla="*/ 162 w 162"/>
                  <a:gd name="T3" fmla="*/ 162 w 16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62">
                    <a:moveTo>
                      <a:pt x="162" y="0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92"/>
              <p:cNvSpPr>
                <a:spLocks/>
              </p:cNvSpPr>
              <p:nvPr/>
            </p:nvSpPr>
            <p:spPr bwMode="auto">
              <a:xfrm>
                <a:off x="466" y="3260"/>
                <a:ext cx="84" cy="1"/>
              </a:xfrm>
              <a:custGeom>
                <a:avLst/>
                <a:gdLst>
                  <a:gd name="T0" fmla="*/ 96 w 96"/>
                  <a:gd name="T1" fmla="*/ 0 w 96"/>
                  <a:gd name="T2" fmla="*/ 96 w 96"/>
                  <a:gd name="T3" fmla="*/ 96 w 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6">
                    <a:moveTo>
                      <a:pt x="96" y="0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Rectangle 93"/>
              <p:cNvSpPr>
                <a:spLocks noChangeArrowheads="1"/>
              </p:cNvSpPr>
              <p:nvPr/>
            </p:nvSpPr>
            <p:spPr bwMode="auto">
              <a:xfrm>
                <a:off x="141" y="3469"/>
                <a:ext cx="105" cy="1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4"/>
              <p:cNvSpPr>
                <a:spLocks/>
              </p:cNvSpPr>
              <p:nvPr/>
            </p:nvSpPr>
            <p:spPr bwMode="auto">
              <a:xfrm>
                <a:off x="471" y="3200"/>
                <a:ext cx="158" cy="60"/>
              </a:xfrm>
              <a:custGeom>
                <a:avLst/>
                <a:gdLst>
                  <a:gd name="T0" fmla="*/ 0 w 180"/>
                  <a:gd name="T1" fmla="*/ 60 h 60"/>
                  <a:gd name="T2" fmla="*/ 0 w 180"/>
                  <a:gd name="T3" fmla="*/ 0 h 60"/>
                  <a:gd name="T4" fmla="*/ 180 w 180"/>
                  <a:gd name="T5" fmla="*/ 0 h 60"/>
                  <a:gd name="T6" fmla="*/ 180 w 180"/>
                  <a:gd name="T7" fmla="*/ 60 h 60"/>
                  <a:gd name="T8" fmla="*/ 0 w 180"/>
                  <a:gd name="T9" fmla="*/ 60 h 60"/>
                  <a:gd name="T10" fmla="*/ 0 w 180"/>
                  <a:gd name="T1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60">
                    <a:moveTo>
                      <a:pt x="0" y="60"/>
                    </a:moveTo>
                    <a:lnTo>
                      <a:pt x="0" y="0"/>
                    </a:lnTo>
                    <a:lnTo>
                      <a:pt x="180" y="0"/>
                    </a:lnTo>
                    <a:lnTo>
                      <a:pt x="180" y="60"/>
                    </a:lnTo>
                    <a:lnTo>
                      <a:pt x="0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95"/>
              <p:cNvSpPr>
                <a:spLocks/>
              </p:cNvSpPr>
              <p:nvPr/>
            </p:nvSpPr>
            <p:spPr bwMode="auto">
              <a:xfrm>
                <a:off x="550" y="3200"/>
                <a:ext cx="136" cy="1"/>
              </a:xfrm>
              <a:custGeom>
                <a:avLst/>
                <a:gdLst>
                  <a:gd name="T0" fmla="*/ 0 w 155"/>
                  <a:gd name="T1" fmla="*/ 155 w 155"/>
                  <a:gd name="T2" fmla="*/ 0 w 155"/>
                  <a:gd name="T3" fmla="*/ 0 w 15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5">
                    <a:moveTo>
                      <a:pt x="0" y="0"/>
                    </a:moveTo>
                    <a:lnTo>
                      <a:pt x="15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96"/>
              <p:cNvSpPr>
                <a:spLocks/>
              </p:cNvSpPr>
              <p:nvPr/>
            </p:nvSpPr>
            <p:spPr bwMode="auto">
              <a:xfrm>
                <a:off x="550" y="3260"/>
                <a:ext cx="84" cy="1"/>
              </a:xfrm>
              <a:custGeom>
                <a:avLst/>
                <a:gdLst>
                  <a:gd name="T0" fmla="*/ 0 w 96"/>
                  <a:gd name="T1" fmla="*/ 96 w 96"/>
                  <a:gd name="T2" fmla="*/ 0 w 96"/>
                  <a:gd name="T3" fmla="*/ 0 w 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6">
                    <a:moveTo>
                      <a:pt x="0" y="0"/>
                    </a:moveTo>
                    <a:lnTo>
                      <a:pt x="9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97"/>
              <p:cNvSpPr>
                <a:spLocks/>
              </p:cNvSpPr>
              <p:nvPr/>
            </p:nvSpPr>
            <p:spPr bwMode="auto">
              <a:xfrm>
                <a:off x="408" y="3200"/>
                <a:ext cx="142" cy="1"/>
              </a:xfrm>
              <a:custGeom>
                <a:avLst/>
                <a:gdLst>
                  <a:gd name="T0" fmla="*/ 162 w 162"/>
                  <a:gd name="T1" fmla="*/ 0 w 162"/>
                  <a:gd name="T2" fmla="*/ 162 w 162"/>
                  <a:gd name="T3" fmla="*/ 162 w 16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62">
                    <a:moveTo>
                      <a:pt x="162" y="0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98"/>
              <p:cNvSpPr>
                <a:spLocks/>
              </p:cNvSpPr>
              <p:nvPr/>
            </p:nvSpPr>
            <p:spPr bwMode="auto">
              <a:xfrm>
                <a:off x="466" y="3260"/>
                <a:ext cx="84" cy="1"/>
              </a:xfrm>
              <a:custGeom>
                <a:avLst/>
                <a:gdLst>
                  <a:gd name="T0" fmla="*/ 96 w 96"/>
                  <a:gd name="T1" fmla="*/ 0 w 96"/>
                  <a:gd name="T2" fmla="*/ 96 w 96"/>
                  <a:gd name="T3" fmla="*/ 96 w 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6">
                    <a:moveTo>
                      <a:pt x="96" y="0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103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317517"/>
              </p:ext>
            </p:extLst>
          </p:nvPr>
        </p:nvGraphicFramePr>
        <p:xfrm>
          <a:off x="2217013" y="4306097"/>
          <a:ext cx="64928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Equation" r:id="rId3" imgW="2958840" imgH="393480" progId="Equation.DSMT4">
                  <p:embed/>
                </p:oleObj>
              </mc:Choice>
              <mc:Fallback>
                <p:oleObj name="Equation" r:id="rId3" imgW="295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013" y="4306097"/>
                        <a:ext cx="649287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846047"/>
              </p:ext>
            </p:extLst>
          </p:nvPr>
        </p:nvGraphicFramePr>
        <p:xfrm>
          <a:off x="2092882" y="5483739"/>
          <a:ext cx="73152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name="Equation" r:id="rId5" imgW="3466800" imgH="444240" progId="Equation.DSMT4">
                  <p:embed/>
                </p:oleObj>
              </mc:Choice>
              <mc:Fallback>
                <p:oleObj name="Equation" r:id="rId5" imgW="3466800" imgH="4442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882" y="5483739"/>
                        <a:ext cx="7315200" cy="9382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6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393" y="192041"/>
            <a:ext cx="2176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For the sinusoid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566" y="192041"/>
            <a:ext cx="2247662" cy="659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37" y="824867"/>
            <a:ext cx="4258547" cy="1173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750" y="569676"/>
            <a:ext cx="5010420" cy="1173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490" y="1922923"/>
            <a:ext cx="4348738" cy="659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2006" y="1619690"/>
            <a:ext cx="1916269" cy="1266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982" y="2885796"/>
            <a:ext cx="9877823" cy="1190375"/>
          </a:xfrm>
          <a:prstGeom prst="rect">
            <a:avLst/>
          </a:prstGeom>
        </p:spPr>
      </p:pic>
      <p:sp>
        <p:nvSpPr>
          <p:cNvPr id="9" name="Text Box 114"/>
          <p:cNvSpPr txBox="1">
            <a:spLocks noChangeArrowheads="1"/>
          </p:cNvSpPr>
          <p:nvPr/>
        </p:nvSpPr>
        <p:spPr bwMode="auto">
          <a:xfrm>
            <a:off x="219393" y="3711279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dirty="0"/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The average power for resistive loads using the (RMS) value is</a:t>
            </a:r>
            <a:r>
              <a:rPr lang="en-US" altLang="en-US" sz="2400" b="1" dirty="0"/>
              <a:t>:</a:t>
            </a:r>
          </a:p>
        </p:txBody>
      </p:sp>
      <p:graphicFrame>
        <p:nvGraphicFramePr>
          <p:cNvPr id="10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344393"/>
              </p:ext>
            </p:extLst>
          </p:nvPr>
        </p:nvGraphicFramePr>
        <p:xfrm>
          <a:off x="4814484" y="5375370"/>
          <a:ext cx="304800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Equation" r:id="rId9" imgW="1206360" imgH="419040" progId="Equation.DSMT4">
                  <p:embed/>
                </p:oleObj>
              </mc:Choice>
              <mc:Fallback>
                <p:oleObj name="Equation" r:id="rId9" imgW="1206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484" y="5375370"/>
                        <a:ext cx="3048000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951328"/>
              </p:ext>
            </p:extLst>
          </p:nvPr>
        </p:nvGraphicFramePr>
        <p:xfrm>
          <a:off x="2863403" y="4360554"/>
          <a:ext cx="66929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Equation" r:id="rId11" imgW="2730240" imgH="228600" progId="Equation.DSMT4">
                  <p:embed/>
                </p:oleObj>
              </mc:Choice>
              <mc:Fallback>
                <p:oleObj name="Equation" r:id="rId11" imgW="273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403" y="4360554"/>
                        <a:ext cx="6692900" cy="5603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48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76" y="218475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Example: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7325" y="1294633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Solution: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4433" y="278970"/>
            <a:ext cx="98535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Determine the </a:t>
            </a:r>
            <a:r>
              <a:rPr lang="en-US" sz="2000" b="1" dirty="0" err="1">
                <a:solidFill>
                  <a:srgbClr val="FF0000"/>
                </a:solidFill>
              </a:rPr>
              <a:t>rms</a:t>
            </a:r>
            <a:r>
              <a:rPr lang="en-US" sz="2000" b="1" dirty="0">
                <a:solidFill>
                  <a:srgbClr val="FF0000"/>
                </a:solidFill>
              </a:rPr>
              <a:t> value of the current waveform </a:t>
            </a:r>
            <a:r>
              <a:rPr lang="en-US" sz="2000" dirty="0"/>
              <a:t>in </a:t>
            </a:r>
            <a:r>
              <a:rPr lang="tr-TR" sz="2000" dirty="0" smtClean="0"/>
              <a:t>figue below</a:t>
            </a:r>
            <a:r>
              <a:rPr lang="en-US" sz="2000" dirty="0" smtClean="0"/>
              <a:t>. </a:t>
            </a:r>
            <a:r>
              <a:rPr lang="en-US" sz="2000" dirty="0"/>
              <a:t>If the current is passed through a </a:t>
            </a:r>
            <a:r>
              <a:rPr lang="tr-TR" sz="2000" dirty="0" smtClean="0"/>
              <a:t> 2 Ohm </a:t>
            </a:r>
            <a:r>
              <a:rPr lang="en-US" sz="2000" dirty="0" smtClean="0"/>
              <a:t>resistor</a:t>
            </a:r>
            <a:r>
              <a:rPr lang="en-US" sz="2000" dirty="0"/>
              <a:t>, find </a:t>
            </a:r>
            <a:r>
              <a:rPr lang="en-US" sz="2000" b="1" dirty="0">
                <a:solidFill>
                  <a:srgbClr val="FF0000"/>
                </a:solidFill>
              </a:rPr>
              <a:t>the average power</a:t>
            </a:r>
            <a:r>
              <a:rPr lang="en-US" sz="2000" b="1" dirty="0"/>
              <a:t> </a:t>
            </a:r>
            <a:r>
              <a:rPr lang="en-US" sz="2000" dirty="0"/>
              <a:t>absorbed by the resistor.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22" y="1320621"/>
            <a:ext cx="4627403" cy="2916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886" y="1756298"/>
            <a:ext cx="3760894" cy="1132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876" y="1361134"/>
            <a:ext cx="586457" cy="365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042" y="1792969"/>
            <a:ext cx="2727698" cy="985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7325" y="2699179"/>
            <a:ext cx="5426856" cy="1303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1311" y="4134119"/>
            <a:ext cx="7383678" cy="1017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3883" y="5387472"/>
            <a:ext cx="4334880" cy="63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9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165" y="162823"/>
            <a:ext cx="415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11.7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165" y="803685"/>
            <a:ext cx="11311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Find the </a:t>
            </a:r>
            <a:r>
              <a:rPr lang="en-US" sz="2000" b="1" dirty="0" err="1">
                <a:solidFill>
                  <a:srgbClr val="FF0000"/>
                </a:solidFill>
              </a:rPr>
              <a:t>rms</a:t>
            </a:r>
            <a:r>
              <a:rPr lang="en-US" sz="2000" b="1" dirty="0">
                <a:solidFill>
                  <a:srgbClr val="FF0000"/>
                </a:solidFill>
              </a:rPr>
              <a:t> value of the current </a:t>
            </a:r>
            <a:r>
              <a:rPr lang="en-US" sz="2000" dirty="0"/>
              <a:t>waveform </a:t>
            </a:r>
            <a:r>
              <a:rPr lang="tr-TR" sz="2000" dirty="0" smtClean="0"/>
              <a:t>shown below</a:t>
            </a:r>
            <a:r>
              <a:rPr lang="en-US" sz="2000" dirty="0" smtClean="0"/>
              <a:t>. </a:t>
            </a:r>
            <a:r>
              <a:rPr lang="en-US" sz="2000" dirty="0"/>
              <a:t>If the current </a:t>
            </a:r>
            <a:r>
              <a:rPr lang="en-US" sz="2000" dirty="0" smtClean="0"/>
              <a:t>flows </a:t>
            </a:r>
            <a:r>
              <a:rPr lang="en-US" sz="2000" dirty="0"/>
              <a:t>through a </a:t>
            </a:r>
            <a:r>
              <a:rPr lang="tr-TR" sz="2000" dirty="0" smtClean="0"/>
              <a:t>      </a:t>
            </a:r>
            <a:r>
              <a:rPr lang="en-US" sz="2000" dirty="0" smtClean="0"/>
              <a:t>resistor</a:t>
            </a:r>
            <a:r>
              <a:rPr lang="en-US" sz="2000" dirty="0"/>
              <a:t>, calculate </a:t>
            </a:r>
            <a:r>
              <a:rPr lang="en-US" sz="2000" b="1" dirty="0">
                <a:solidFill>
                  <a:srgbClr val="FF0000"/>
                </a:solidFill>
              </a:rPr>
              <a:t>the average power </a:t>
            </a:r>
            <a:r>
              <a:rPr lang="en-US" sz="2000" dirty="0"/>
              <a:t>absorbed by the resistor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787" y="862353"/>
            <a:ext cx="466725" cy="295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758" y="1157628"/>
            <a:ext cx="4476750" cy="2466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65" y="1853711"/>
            <a:ext cx="4114800" cy="714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81728"/>
            <a:ext cx="6629400" cy="876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4165" y="2788523"/>
            <a:ext cx="415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11.8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129" y="3919878"/>
            <a:ext cx="4925764" cy="25467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97" y="5169355"/>
            <a:ext cx="38576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163" y="246725"/>
            <a:ext cx="11479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H</a:t>
            </a:r>
            <a:r>
              <a:rPr lang="en-US" sz="2800" dirty="0" smtClean="0"/>
              <a:t>ow </a:t>
            </a:r>
            <a:r>
              <a:rPr lang="en-US" sz="2800" dirty="0"/>
              <a:t>to determine the </a:t>
            </a:r>
            <a:r>
              <a:rPr lang="en-US" sz="2800" dirty="0" err="1"/>
              <a:t>rms</a:t>
            </a:r>
            <a:r>
              <a:rPr lang="en-US" sz="2800" dirty="0"/>
              <a:t> value of the sum of multiple </a:t>
            </a:r>
            <a:r>
              <a:rPr lang="en-US" sz="2800" dirty="0" smtClean="0"/>
              <a:t>currents</a:t>
            </a:r>
            <a:r>
              <a:rPr lang="tr-TR" sz="2800" dirty="0" smtClean="0"/>
              <a:t> or voltages ?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22" y="1420030"/>
            <a:ext cx="7896225" cy="1390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163" y="833377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Example: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163" y="2810680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Solution: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105" y="2957747"/>
            <a:ext cx="6353175" cy="819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105" y="4206979"/>
            <a:ext cx="66865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11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228" y="102964"/>
            <a:ext cx="8382000" cy="2505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163" y="266707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Example: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163" y="2810680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Solution: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228" y="2608039"/>
            <a:ext cx="100012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15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902" y="337764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Example: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02" y="2516306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Solution: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879" y="2977971"/>
            <a:ext cx="10163175" cy="3324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437" y="196671"/>
            <a:ext cx="73533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49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52" y="62021"/>
            <a:ext cx="7689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 smtClean="0">
                <a:solidFill>
                  <a:srgbClr val="0070C0"/>
                </a:solidFill>
              </a:rPr>
              <a:t>11.4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Apparent </a:t>
            </a:r>
            <a:r>
              <a:rPr lang="en-US" sz="3600" b="1" dirty="0">
                <a:solidFill>
                  <a:srgbClr val="FF0000"/>
                </a:solidFill>
              </a:rPr>
              <a:t>Power and Power Factor</a:t>
            </a: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143108" y="747040"/>
            <a:ext cx="112383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 The </a:t>
            </a:r>
            <a:r>
              <a:rPr lang="en-US" altLang="en-US" sz="2000" b="1" dirty="0">
                <a:solidFill>
                  <a:srgbClr val="FF0000"/>
                </a:solidFill>
              </a:rPr>
              <a:t>A</a:t>
            </a:r>
            <a:r>
              <a:rPr lang="tr-TR" altLang="en-US" sz="2000" b="1" dirty="0">
                <a:solidFill>
                  <a:srgbClr val="FF0000"/>
                </a:solidFill>
              </a:rPr>
              <a:t>verage</a:t>
            </a:r>
            <a:r>
              <a:rPr lang="en-US" altLang="en-US" sz="2000" b="1" dirty="0">
                <a:solidFill>
                  <a:srgbClr val="FF0000"/>
                </a:solidFill>
              </a:rPr>
              <a:t> Power </a:t>
            </a:r>
            <a:r>
              <a:rPr lang="tr-TR" altLang="en-US" sz="2000" dirty="0"/>
              <a:t>depends on </a:t>
            </a:r>
            <a:r>
              <a:rPr lang="en-US" altLang="en-US" sz="2000" dirty="0"/>
              <a:t>the </a:t>
            </a:r>
            <a:r>
              <a:rPr lang="tr-TR" altLang="en-US" sz="2000" dirty="0" smtClean="0"/>
              <a:t>r</a:t>
            </a:r>
            <a:r>
              <a:rPr lang="en-US" altLang="en-US" sz="2000" dirty="0" err="1" smtClean="0"/>
              <a:t>ms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value of voltage and current</a:t>
            </a:r>
            <a:r>
              <a:rPr lang="tr-TR" altLang="en-US" sz="2000" dirty="0"/>
              <a:t> and the phase angle between them</a:t>
            </a:r>
            <a:r>
              <a:rPr lang="en-US" altLang="en-US" sz="2000" dirty="0"/>
              <a:t>.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437423"/>
              </p:ext>
            </p:extLst>
          </p:nvPr>
        </p:nvGraphicFramePr>
        <p:xfrm>
          <a:off x="2619006" y="1258638"/>
          <a:ext cx="67056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7" name="Equation" r:id="rId3" imgW="2730240" imgH="228600" progId="Equation.DSMT4">
                  <p:embed/>
                </p:oleObj>
              </mc:Choice>
              <mc:Fallback>
                <p:oleObj name="Equation" r:id="rId3" imgW="2730240" imgH="228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006" y="1258638"/>
                        <a:ext cx="67056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352625" y="1966524"/>
            <a:ext cx="1081932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altLang="en-US" sz="2000" dirty="0"/>
              <a:t> </a:t>
            </a:r>
            <a:r>
              <a:rPr lang="en-US" altLang="en-US" sz="2000" dirty="0"/>
              <a:t>The </a:t>
            </a:r>
            <a:r>
              <a:rPr lang="en-US" altLang="en-US" sz="2000" b="1" dirty="0">
                <a:solidFill>
                  <a:srgbClr val="FF0000"/>
                </a:solidFill>
              </a:rPr>
              <a:t>Apparent Power </a:t>
            </a:r>
            <a:r>
              <a:rPr lang="tr-TR" altLang="en-US" sz="2000" b="1" dirty="0" smtClean="0">
                <a:solidFill>
                  <a:srgbClr val="FF0000"/>
                </a:solidFill>
              </a:rPr>
              <a:t>( </a:t>
            </a:r>
            <a:r>
              <a:rPr lang="tr-TR" altLang="en-US" sz="2400" b="1" i="1" dirty="0" smtClean="0">
                <a:solidFill>
                  <a:srgbClr val="0070C0"/>
                </a:solidFill>
              </a:rPr>
              <a:t>S </a:t>
            </a:r>
            <a:r>
              <a:rPr lang="tr-TR" altLang="en-US" sz="2000" b="1" dirty="0" smtClean="0">
                <a:solidFill>
                  <a:srgbClr val="FF0000"/>
                </a:solidFill>
              </a:rPr>
              <a:t>) </a:t>
            </a:r>
            <a:r>
              <a:rPr lang="en-US" altLang="en-US" sz="2000" dirty="0" smtClean="0"/>
              <a:t>is </a:t>
            </a:r>
            <a:r>
              <a:rPr lang="en-US" altLang="en-US" sz="2000" dirty="0"/>
              <a:t>the product of the </a:t>
            </a:r>
            <a:r>
              <a:rPr lang="tr-TR" altLang="en-US" sz="2000" dirty="0" smtClean="0"/>
              <a:t>r</a:t>
            </a:r>
            <a:r>
              <a:rPr lang="en-US" altLang="en-US" sz="2000" dirty="0" err="1" smtClean="0"/>
              <a:t>ms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value of voltage and current. It is measured in Volt amperes </a:t>
            </a:r>
            <a:r>
              <a:rPr lang="tr-TR" altLang="en-US" sz="2000" dirty="0"/>
              <a:t>(</a:t>
            </a:r>
            <a:r>
              <a:rPr lang="en-US" altLang="en-US" sz="2000" dirty="0">
                <a:solidFill>
                  <a:srgbClr val="FF0000"/>
                </a:solidFill>
              </a:rPr>
              <a:t>VA</a:t>
            </a:r>
            <a:r>
              <a:rPr lang="tr-TR" altLang="en-US" sz="2000" dirty="0"/>
              <a:t>).</a:t>
            </a:r>
            <a:endParaRPr lang="en-US" altLang="en-US" sz="2000" dirty="0"/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912601"/>
              </p:ext>
            </p:extLst>
          </p:nvPr>
        </p:nvGraphicFramePr>
        <p:xfrm>
          <a:off x="4135559" y="2735965"/>
          <a:ext cx="3433763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8" name="Equation" r:id="rId5" imgW="1320480" imgH="393480" progId="Equation.DSMT4">
                  <p:embed/>
                </p:oleObj>
              </mc:Choice>
              <mc:Fallback>
                <p:oleObj name="Equation" r:id="rId5" imgW="1320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559" y="2735965"/>
                        <a:ext cx="3433763" cy="10255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52625" y="3891657"/>
            <a:ext cx="1123836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altLang="en-US" sz="2000" dirty="0"/>
              <a:t> </a:t>
            </a:r>
            <a:r>
              <a:rPr lang="en-US" altLang="en-US" sz="2000" dirty="0"/>
              <a:t>The </a:t>
            </a:r>
            <a:r>
              <a:rPr lang="en-US" altLang="en-US" sz="2000" b="1" dirty="0">
                <a:solidFill>
                  <a:srgbClr val="FF0000"/>
                </a:solidFill>
              </a:rPr>
              <a:t>Power Factor </a:t>
            </a:r>
            <a:r>
              <a:rPr lang="en-US" altLang="en-US" sz="2000" dirty="0">
                <a:solidFill>
                  <a:srgbClr val="0000FF"/>
                </a:solidFill>
              </a:rPr>
              <a:t>(pf)</a:t>
            </a:r>
            <a:r>
              <a:rPr lang="en-US" altLang="en-US" sz="2000" dirty="0"/>
              <a:t> is the cosine of the phase difference between voltage and current. It is </a:t>
            </a:r>
            <a:r>
              <a:rPr lang="en-US" altLang="en-US" sz="2000" b="1" i="1" u="sng" dirty="0">
                <a:solidFill>
                  <a:srgbClr val="FF0000"/>
                </a:solidFill>
              </a:rPr>
              <a:t>also the cosine of the angle of load impedance. </a:t>
            </a:r>
            <a:r>
              <a:rPr lang="en-US" altLang="en-US" sz="2000" dirty="0"/>
              <a:t>The power factor may also be regarded as the ratio of the real power dissipated to the apparent power of the load.</a:t>
            </a:r>
          </a:p>
        </p:txBody>
      </p:sp>
      <p:graphicFrame>
        <p:nvGraphicFramePr>
          <p:cNvPr id="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854666"/>
              </p:ext>
            </p:extLst>
          </p:nvPr>
        </p:nvGraphicFramePr>
        <p:xfrm>
          <a:off x="2619006" y="5172696"/>
          <a:ext cx="5537200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9" name="Equation" r:id="rId7" imgW="2768400" imgH="634680" progId="Equation.DSMT4">
                  <p:embed/>
                </p:oleObj>
              </mc:Choice>
              <mc:Fallback>
                <p:oleObj name="Equation" r:id="rId7" imgW="27684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006" y="5172696"/>
                        <a:ext cx="5537200" cy="12684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49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711" y="253554"/>
            <a:ext cx="7603834" cy="52614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460" y="5514975"/>
            <a:ext cx="9998742" cy="112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531" y="127647"/>
            <a:ext cx="7641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 smtClean="0">
                <a:solidFill>
                  <a:srgbClr val="00B0F0"/>
                </a:solidFill>
              </a:rPr>
              <a:t>11.1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Instantaneous and Average Power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4406" y="757324"/>
            <a:ext cx="7976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The instantaneous power</a:t>
            </a:r>
            <a:r>
              <a:rPr lang="tr-TR" sz="2000" i="1" dirty="0"/>
              <a:t>,</a:t>
            </a:r>
            <a:r>
              <a:rPr lang="tr-TR" sz="2000" i="1" dirty="0" smtClean="0"/>
              <a:t> p(t)</a:t>
            </a:r>
            <a:r>
              <a:rPr lang="en-US" sz="2000" i="1" dirty="0" smtClean="0"/>
              <a:t> (in watts) is the power at any instant of time.</a:t>
            </a:r>
            <a:endParaRPr lang="en-US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21972" y="788102"/>
            <a:ext cx="1442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u="sng" dirty="0" smtClean="0">
                <a:solidFill>
                  <a:srgbClr val="00B050"/>
                </a:solidFill>
              </a:rPr>
              <a:t>Definition</a:t>
            </a:r>
            <a:endParaRPr lang="en-US" sz="2000" b="1" u="sng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2486" y="1356356"/>
            <a:ext cx="5265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It is the rate at which an element absorbs energy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365" y="1086431"/>
            <a:ext cx="2289737" cy="806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89" y="1625589"/>
            <a:ext cx="3665176" cy="1601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2081" y="2109147"/>
            <a:ext cx="6871410" cy="3171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2081" y="2381972"/>
            <a:ext cx="7178048" cy="8992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8073" y="2957452"/>
            <a:ext cx="7145418" cy="6967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73" y="3226989"/>
            <a:ext cx="3428721" cy="564731"/>
          </a:xfrm>
          <a:prstGeom prst="rect">
            <a:avLst/>
          </a:prstGeom>
        </p:spPr>
      </p:pic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750852"/>
              </p:ext>
            </p:extLst>
          </p:nvPr>
        </p:nvGraphicFramePr>
        <p:xfrm>
          <a:off x="1980664" y="3791720"/>
          <a:ext cx="754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Equation" r:id="rId9" imgW="3771720" imgH="393480" progId="Equation.DSMT4">
                  <p:embed/>
                </p:oleObj>
              </mc:Choice>
              <mc:Fallback>
                <p:oleObj name="Equation" r:id="rId9" imgW="3771720" imgH="3934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664" y="3791720"/>
                        <a:ext cx="7543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37940" y="5462748"/>
            <a:ext cx="815340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7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661115" y="41641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 </a:t>
            </a:r>
            <a:r>
              <a:rPr lang="en-US" altLang="en-US" sz="2400" dirty="0"/>
              <a:t>Not all the apparent power is consumed if the circuit is partly reactive</a:t>
            </a:r>
            <a:r>
              <a:rPr lang="tr-TR" altLang="en-US" sz="2400" dirty="0"/>
              <a:t>.</a:t>
            </a:r>
            <a:endParaRPr lang="en-US" altLang="en-US" sz="2400" dirty="0"/>
          </a:p>
        </p:txBody>
      </p:sp>
      <p:graphicFrame>
        <p:nvGraphicFramePr>
          <p:cNvPr id="244812" name="Group 76"/>
          <p:cNvGraphicFramePr>
            <a:graphicFrameLocks noGrp="1"/>
          </p:cNvGraphicFramePr>
          <p:nvPr>
            <p:ph/>
          </p:nvPr>
        </p:nvGraphicFramePr>
        <p:xfrm>
          <a:off x="1828800" y="1447800"/>
          <a:ext cx="8610600" cy="4419601"/>
        </p:xfrm>
        <a:graphic>
          <a:graphicData uri="http://schemas.openxmlformats.org/drawingml/2006/table">
            <a:tbl>
              <a:tblPr/>
              <a:tblGrid>
                <a:gridCol w="2171700"/>
                <a:gridCol w="2792413"/>
                <a:gridCol w="3646487"/>
              </a:tblGrid>
              <a:tr h="10937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Purely resistive load (R)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kumimoji="0" lang="en-US" altLang="en-US" sz="2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kumimoji="0" lang="en-US" altLang="en-US" sz="2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0,   Pf = 1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P/S = 1, all power are consumed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88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Purely reactive load (L or C)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kumimoji="0" lang="en-US" altLang="en-US" sz="2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kumimoji="0" lang="en-US" altLang="en-US" sz="2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Myriad Condensed Web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   pf = 0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= 0, no real power consumption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69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Resistive and reactive load  (R and L/C)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kumimoji="0" lang="en-US" altLang="en-US" sz="2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kumimoji="0" lang="en-US" altLang="en-US" sz="2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kumimoji="0" lang="en-US" altLang="en-US" sz="2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θ</a:t>
                      </a:r>
                      <a:r>
                        <a:rPr kumimoji="0" lang="en-US" altLang="en-US" sz="2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0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Lagging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inductive load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Leading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capacitive load</a:t>
                      </a:r>
                    </a:p>
                    <a:p>
                      <a:pPr marL="174625" marR="0" lvl="0" indent="-1746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P/S &lt; 1, Part of the apparent power is consumed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0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835" y="3444774"/>
            <a:ext cx="2827547" cy="10865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688" y="4280594"/>
            <a:ext cx="5254312" cy="1018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495" y="806423"/>
            <a:ext cx="3590352" cy="400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990" y="1875711"/>
            <a:ext cx="8067946" cy="11508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4647" y="680140"/>
            <a:ext cx="116596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 series-connected load draws a current </a:t>
            </a:r>
            <a:r>
              <a:rPr lang="tr-TR" sz="2000" dirty="0" smtClean="0"/>
              <a:t>                                                                </a:t>
            </a:r>
            <a:r>
              <a:rPr lang="en-US" sz="2000" dirty="0" smtClean="0"/>
              <a:t>when </a:t>
            </a:r>
            <a:r>
              <a:rPr lang="en-US" sz="2000" dirty="0"/>
              <a:t>the applied voltage is </a:t>
            </a:r>
            <a:r>
              <a:rPr lang="tr-TR" sz="2000" dirty="0" smtClean="0"/>
              <a:t>      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tr-TR" sz="2000" dirty="0"/>
              <a:t> </a:t>
            </a:r>
            <a:r>
              <a:rPr lang="tr-TR" sz="2000" dirty="0" smtClean="0"/>
              <a:t>                                                                   </a:t>
            </a:r>
            <a:r>
              <a:rPr lang="en-US" sz="2000" dirty="0" smtClean="0"/>
              <a:t>Find </a:t>
            </a:r>
            <a:r>
              <a:rPr lang="en-US" sz="2000" dirty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apparent power </a:t>
            </a:r>
            <a:r>
              <a:rPr lang="en-US" sz="2000" dirty="0"/>
              <a:t>and the </a:t>
            </a:r>
            <a:r>
              <a:rPr lang="en-US" sz="2000" b="1" dirty="0">
                <a:solidFill>
                  <a:srgbClr val="FF0000"/>
                </a:solidFill>
              </a:rPr>
              <a:t>power factor</a:t>
            </a:r>
            <a:r>
              <a:rPr lang="en-US" sz="2000" b="1" dirty="0"/>
              <a:t> </a:t>
            </a:r>
            <a:r>
              <a:rPr lang="en-US" sz="2000" dirty="0"/>
              <a:t>of the load. Determine </a:t>
            </a:r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element </a:t>
            </a:r>
            <a:r>
              <a:rPr lang="en-US" sz="2000" b="1" dirty="0">
                <a:solidFill>
                  <a:srgbClr val="FF0000"/>
                </a:solidFill>
              </a:rPr>
              <a:t>values </a:t>
            </a:r>
            <a:r>
              <a:rPr lang="en-US" sz="2000" dirty="0"/>
              <a:t>that form the series-connected load</a:t>
            </a:r>
            <a:r>
              <a:rPr lang="en-US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376" y="218475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Example: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647" y="2157468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Solution: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647" y="1267511"/>
            <a:ext cx="3824687" cy="302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781" y="2904149"/>
            <a:ext cx="10185460" cy="645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846" y="3353039"/>
            <a:ext cx="7532975" cy="6408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846" y="4084017"/>
            <a:ext cx="6804049" cy="20776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6651" y="5263885"/>
            <a:ext cx="3910523" cy="147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833" y="1064966"/>
            <a:ext cx="3967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11.9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63" y="2089840"/>
            <a:ext cx="9484780" cy="1375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33" y="3785785"/>
            <a:ext cx="44577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454" y="979413"/>
            <a:ext cx="5744328" cy="22552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376" y="218475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Example: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376" y="3303132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Solution: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7658" y="95347"/>
            <a:ext cx="103846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Determine </a:t>
            </a:r>
            <a:r>
              <a:rPr lang="en-US" sz="2000" b="1" dirty="0"/>
              <a:t>the power factor </a:t>
            </a:r>
            <a:r>
              <a:rPr lang="en-US" sz="2000" dirty="0"/>
              <a:t>of the entire circuit </a:t>
            </a:r>
            <a:r>
              <a:rPr lang="tr-TR" sz="2000" dirty="0" smtClean="0"/>
              <a:t>below</a:t>
            </a:r>
            <a:r>
              <a:rPr lang="en-US" sz="2000" dirty="0" smtClean="0"/>
              <a:t> </a:t>
            </a:r>
            <a:r>
              <a:rPr lang="en-US" sz="2000" b="1" dirty="0">
                <a:solidFill>
                  <a:srgbClr val="FF0000"/>
                </a:solidFill>
              </a:rPr>
              <a:t>as seen by the source</a:t>
            </a:r>
            <a:r>
              <a:rPr lang="en-US" sz="2000" dirty="0"/>
              <a:t>. Calculate the </a:t>
            </a:r>
            <a:r>
              <a:rPr lang="en-US" sz="2000" b="1" dirty="0">
                <a:solidFill>
                  <a:srgbClr val="FF0000"/>
                </a:solidFill>
              </a:rPr>
              <a:t>average power delivered by the source</a:t>
            </a:r>
            <a:r>
              <a:rPr lang="en-US" sz="20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87264"/>
            <a:ext cx="6765503" cy="767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10" y="5194486"/>
            <a:ext cx="5234599" cy="1026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483" y="1521014"/>
            <a:ext cx="6504537" cy="606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127" y="2004757"/>
            <a:ext cx="5731923" cy="11039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6050" y="2955870"/>
            <a:ext cx="5972394" cy="9156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0185" y="3827762"/>
            <a:ext cx="382806" cy="5742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3659" y="4401971"/>
            <a:ext cx="4694705" cy="124891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8229600" y="5650883"/>
            <a:ext cx="2743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865305" y="2059715"/>
            <a:ext cx="2743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18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1691" y="785750"/>
            <a:ext cx="9839992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b="1" dirty="0"/>
              <a:t>Calculate </a:t>
            </a:r>
            <a:r>
              <a:rPr lang="en-US" sz="2000" b="1" dirty="0">
                <a:solidFill>
                  <a:srgbClr val="FF0000"/>
                </a:solidFill>
              </a:rPr>
              <a:t>the power factor </a:t>
            </a:r>
            <a:r>
              <a:rPr lang="en-US" sz="2000" b="1" dirty="0"/>
              <a:t>of the entire circuit </a:t>
            </a:r>
            <a:r>
              <a:rPr lang="tr-TR" sz="2000" b="1" dirty="0" smtClean="0"/>
              <a:t>below</a:t>
            </a:r>
            <a:r>
              <a:rPr lang="en-US" sz="2000" b="1" dirty="0" smtClean="0"/>
              <a:t> </a:t>
            </a:r>
            <a:r>
              <a:rPr lang="en-US" sz="2000" b="1" dirty="0"/>
              <a:t>as seen by the source. </a:t>
            </a:r>
            <a:endParaRPr lang="tr-TR" sz="2000" b="1" dirty="0" smtClean="0"/>
          </a:p>
          <a:p>
            <a:pPr algn="just">
              <a:lnSpc>
                <a:spcPct val="200000"/>
              </a:lnSpc>
            </a:pPr>
            <a:r>
              <a:rPr lang="en-US" sz="2000" b="1" dirty="0" smtClean="0"/>
              <a:t>What </a:t>
            </a:r>
            <a:r>
              <a:rPr lang="en-US" sz="2000" b="1" dirty="0"/>
              <a:t>is </a:t>
            </a:r>
            <a:r>
              <a:rPr lang="en-US" sz="2000" b="1" dirty="0">
                <a:solidFill>
                  <a:srgbClr val="FF0000"/>
                </a:solidFill>
              </a:rPr>
              <a:t>the average power supplied by the source</a:t>
            </a:r>
            <a:r>
              <a:rPr lang="en-US" sz="2000" b="1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407" y="240718"/>
            <a:ext cx="4147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11.10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139" y="2295603"/>
            <a:ext cx="5877095" cy="2272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07" y="4840444"/>
            <a:ext cx="5689244" cy="73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114" y="717109"/>
            <a:ext cx="10977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Complex power </a:t>
            </a:r>
            <a:r>
              <a:rPr lang="tr-TR" sz="2400" b="1" dirty="0" smtClean="0"/>
              <a:t>S </a:t>
            </a:r>
            <a:r>
              <a:rPr lang="en-US" sz="2400" b="1" dirty="0" smtClean="0"/>
              <a:t>is </a:t>
            </a:r>
            <a:r>
              <a:rPr lang="en-US" sz="2400" b="1" dirty="0"/>
              <a:t>important in power analysis because </a:t>
            </a:r>
            <a:r>
              <a:rPr lang="en-US" sz="2400" b="1" dirty="0">
                <a:solidFill>
                  <a:srgbClr val="FF0000"/>
                </a:solidFill>
              </a:rPr>
              <a:t>it contains all the information pertaining to the power absorbed by a given load.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114" y="127647"/>
            <a:ext cx="42114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 smtClean="0">
                <a:solidFill>
                  <a:srgbClr val="0070C0"/>
                </a:solidFill>
              </a:rPr>
              <a:t>11. 5 </a:t>
            </a:r>
            <a:r>
              <a:rPr lang="en-US" sz="3600" b="1" dirty="0" smtClean="0">
                <a:solidFill>
                  <a:srgbClr val="FF0000"/>
                </a:solidFill>
              </a:rPr>
              <a:t>Complex </a:t>
            </a:r>
            <a:r>
              <a:rPr lang="en-US" sz="3600" b="1" dirty="0">
                <a:solidFill>
                  <a:srgbClr val="FF0000"/>
                </a:solidFill>
              </a:rPr>
              <a:t>Power</a:t>
            </a:r>
          </a:p>
        </p:txBody>
      </p:sp>
      <p:pic>
        <p:nvPicPr>
          <p:cNvPr id="4" name="Picture 4" descr="ale63317_11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460" y="1548106"/>
            <a:ext cx="1963704" cy="2480575"/>
          </a:xfrm>
          <a:prstGeom prst="rect">
            <a:avLst/>
          </a:prstGeom>
          <a:solidFill>
            <a:srgbClr val="CCFFFF">
              <a:alpha val="36000"/>
            </a:srgbClr>
          </a:solidFill>
        </p:spPr>
      </p:pic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831792"/>
              </p:ext>
            </p:extLst>
          </p:nvPr>
        </p:nvGraphicFramePr>
        <p:xfrm>
          <a:off x="856445" y="1808230"/>
          <a:ext cx="6555638" cy="1128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" name="Equation" r:id="rId4" imgW="2438280" imgH="419040" progId="Equation.DSMT4">
                  <p:embed/>
                </p:oleObj>
              </mc:Choice>
              <mc:Fallback>
                <p:oleObj name="Equation" r:id="rId4" imgW="2438280" imgH="419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445" y="1808230"/>
                        <a:ext cx="6555638" cy="1128154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116983"/>
              </p:ext>
            </p:extLst>
          </p:nvPr>
        </p:nvGraphicFramePr>
        <p:xfrm>
          <a:off x="993552" y="3591294"/>
          <a:ext cx="882015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" name="Equation" r:id="rId6" imgW="3708360" imgH="914400" progId="Equation.DSMT4">
                  <p:embed/>
                </p:oleObj>
              </mc:Choice>
              <mc:Fallback>
                <p:oleObj name="Equation" r:id="rId6" imgW="370836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552" y="3591294"/>
                        <a:ext cx="8820150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0813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12124" y="170645"/>
            <a:ext cx="1106295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 </a:t>
            </a:r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0000FF"/>
                </a:solidFill>
              </a:rPr>
              <a:t>REAL Power</a:t>
            </a:r>
            <a:r>
              <a:rPr lang="en-US" altLang="en-US" sz="2400" dirty="0"/>
              <a:t> is the </a:t>
            </a:r>
            <a:r>
              <a:rPr lang="en-US" altLang="en-US" sz="2400" b="1" i="1" u="sng" dirty="0"/>
              <a:t>only useful power delivered to the load</a:t>
            </a:r>
            <a:r>
              <a:rPr lang="en-US" altLang="en-US" sz="2400" dirty="0"/>
              <a:t>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0000FF"/>
                </a:solidFill>
              </a:rPr>
              <a:t>REACTIVE Power</a:t>
            </a:r>
            <a:r>
              <a:rPr lang="en-US" altLang="en-US" sz="2400" dirty="0"/>
              <a:t> </a:t>
            </a:r>
            <a:r>
              <a:rPr lang="en-US" altLang="en-US" sz="2400" b="1" i="1" u="sng" dirty="0"/>
              <a:t>represents the energy exchange between the source and reactive part of the load.</a:t>
            </a:r>
            <a:r>
              <a:rPr lang="en-US" altLang="en-US" sz="2400" dirty="0"/>
              <a:t> It is being transferred </a:t>
            </a:r>
            <a:r>
              <a:rPr lang="en-US" altLang="en-US" sz="2400" b="1" i="1" dirty="0">
                <a:solidFill>
                  <a:srgbClr val="FF0000"/>
                </a:solidFill>
              </a:rPr>
              <a:t>back and forth </a:t>
            </a:r>
            <a:r>
              <a:rPr lang="en-US" altLang="en-US" sz="2400" dirty="0"/>
              <a:t>between the load and the source</a:t>
            </a:r>
          </a:p>
          <a:p>
            <a:pPr algn="just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400" dirty="0"/>
              <a:t>The unit of </a:t>
            </a:r>
            <a:r>
              <a:rPr lang="en-US" altLang="en-US" sz="2400" b="1" dirty="0">
                <a:solidFill>
                  <a:srgbClr val="FF0000"/>
                </a:solidFill>
              </a:rPr>
              <a:t>Q </a:t>
            </a:r>
            <a:r>
              <a:rPr lang="en-US" altLang="en-US" sz="2400" dirty="0"/>
              <a:t>is volt-ampere reactive (</a:t>
            </a:r>
            <a:r>
              <a:rPr lang="en-US" altLang="en-US" sz="2400" b="1" dirty="0">
                <a:solidFill>
                  <a:srgbClr val="FF0000"/>
                </a:solidFill>
              </a:rPr>
              <a:t>VAR</a:t>
            </a:r>
            <a:r>
              <a:rPr lang="en-US" altLang="en-US" sz="2400" dirty="0"/>
              <a:t>)</a:t>
            </a: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985603"/>
              </p:ext>
            </p:extLst>
          </p:nvPr>
        </p:nvGraphicFramePr>
        <p:xfrm>
          <a:off x="2786128" y="4190353"/>
          <a:ext cx="5562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9" name="Equation" r:id="rId3" imgW="2247840" imgH="241200" progId="Equation.DSMT4">
                  <p:embed/>
                </p:oleObj>
              </mc:Choice>
              <mc:Fallback>
                <p:oleObj name="Equation" r:id="rId3" imgW="2247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128" y="4190353"/>
                        <a:ext cx="55626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948059"/>
              </p:ext>
            </p:extLst>
          </p:nvPr>
        </p:nvGraphicFramePr>
        <p:xfrm>
          <a:off x="2452753" y="3140050"/>
          <a:ext cx="58959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0" name="Equation" r:id="rId5" imgW="2539800" imgH="431640" progId="Equation.DSMT4">
                  <p:embed/>
                </p:oleObj>
              </mc:Choice>
              <mc:Fallback>
                <p:oleObj name="Equation" r:id="rId5" imgW="2539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753" y="3140050"/>
                        <a:ext cx="589597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707340"/>
              </p:ext>
            </p:extLst>
          </p:nvPr>
        </p:nvGraphicFramePr>
        <p:xfrm>
          <a:off x="2452753" y="5069258"/>
          <a:ext cx="6792913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1" name="Equation" r:id="rId7" imgW="2514600" imgH="482400" progId="Equation.DSMT4">
                  <p:embed/>
                </p:oleObj>
              </mc:Choice>
              <mc:Fallback>
                <p:oleObj name="Equation" r:id="rId7" imgW="2514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753" y="5069258"/>
                        <a:ext cx="6792913" cy="13033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02329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969176"/>
              </p:ext>
            </p:extLst>
          </p:nvPr>
        </p:nvGraphicFramePr>
        <p:xfrm>
          <a:off x="1297546" y="325907"/>
          <a:ext cx="8610600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Equation" r:id="rId3" imgW="3504960" imgH="1562040" progId="Equation.DSMT4">
                  <p:embed/>
                </p:oleObj>
              </mc:Choice>
              <mc:Fallback>
                <p:oleObj name="Equation" r:id="rId3" imgW="3504960" imgH="1562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7546" y="325907"/>
                        <a:ext cx="8610600" cy="3835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297546" y="4597757"/>
            <a:ext cx="8763000" cy="158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  <a:buClr>
                <a:srgbClr val="0000FF"/>
              </a:buClr>
              <a:buFontTx/>
              <a:buChar char="•"/>
            </a:pPr>
            <a:r>
              <a:rPr lang="en-US" altLang="en-US" sz="2000" dirty="0"/>
              <a:t> </a:t>
            </a:r>
            <a:r>
              <a:rPr lang="en-US" altLang="en-US" sz="2000" b="1" dirty="0"/>
              <a:t>Real Power is the actual power </a:t>
            </a:r>
            <a:r>
              <a:rPr lang="en-US" altLang="en-US" sz="2000" b="1" dirty="0">
                <a:solidFill>
                  <a:srgbClr val="FF0000"/>
                </a:solidFill>
              </a:rPr>
              <a:t>dissipated</a:t>
            </a:r>
            <a:r>
              <a:rPr lang="en-US" altLang="en-US" sz="2000" b="1" dirty="0"/>
              <a:t> by the load.</a:t>
            </a:r>
          </a:p>
          <a:p>
            <a:pPr algn="l">
              <a:lnSpc>
                <a:spcPct val="150000"/>
              </a:lnSpc>
              <a:spcBef>
                <a:spcPct val="50000"/>
              </a:spcBef>
              <a:buClr>
                <a:srgbClr val="0000FF"/>
              </a:buClr>
              <a:buFontTx/>
              <a:buChar char="•"/>
            </a:pPr>
            <a:r>
              <a:rPr lang="en-US" altLang="en-US" sz="2000" b="1" dirty="0"/>
              <a:t> Reactive Power is a measure of the </a:t>
            </a:r>
            <a:r>
              <a:rPr lang="en-US" altLang="en-US" sz="2000" b="1" dirty="0">
                <a:solidFill>
                  <a:srgbClr val="FF0000"/>
                </a:solidFill>
              </a:rPr>
              <a:t>energy exchange</a:t>
            </a:r>
            <a:r>
              <a:rPr lang="en-US" altLang="en-US" sz="2000" b="1" dirty="0"/>
              <a:t> between source and reactive part of the load.</a:t>
            </a:r>
          </a:p>
        </p:txBody>
      </p:sp>
    </p:spTree>
    <p:extLst>
      <p:ext uri="{BB962C8B-B14F-4D97-AF65-F5344CB8AC3E}">
        <p14:creationId xmlns:p14="http://schemas.microsoft.com/office/powerpoint/2010/main" val="1291511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7" name="Picture 3" descr="ale63317_1102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792" y="1670050"/>
            <a:ext cx="4419600" cy="2795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28" name="Picture 4" descr="ale63317_110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409" y="1427162"/>
            <a:ext cx="3200400" cy="319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1429" name="Group 5"/>
          <p:cNvGrpSpPr>
            <a:grpSpLocks/>
          </p:cNvGrpSpPr>
          <p:nvPr/>
        </p:nvGrpSpPr>
        <p:grpSpPr bwMode="auto">
          <a:xfrm>
            <a:off x="1614152" y="4668948"/>
            <a:ext cx="8534400" cy="396875"/>
            <a:chOff x="0" y="2304"/>
            <a:chExt cx="5376" cy="250"/>
          </a:xfrm>
        </p:grpSpPr>
        <p:sp>
          <p:nvSpPr>
            <p:cNvPr id="231430" name="Text Box 6"/>
            <p:cNvSpPr txBox="1">
              <a:spLocks noChangeArrowheads="1"/>
            </p:cNvSpPr>
            <p:nvPr/>
          </p:nvSpPr>
          <p:spPr bwMode="auto">
            <a:xfrm>
              <a:off x="0" y="2304"/>
              <a:ext cx="1584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0000FF"/>
                  </a:solidFill>
                </a:rPr>
                <a:t>a) Power Triangle</a:t>
              </a:r>
            </a:p>
          </p:txBody>
        </p:sp>
        <p:sp>
          <p:nvSpPr>
            <p:cNvPr id="231431" name="Text Box 7"/>
            <p:cNvSpPr txBox="1">
              <a:spLocks noChangeArrowheads="1"/>
            </p:cNvSpPr>
            <p:nvPr/>
          </p:nvSpPr>
          <p:spPr bwMode="auto">
            <a:xfrm>
              <a:off x="1536" y="2304"/>
              <a:ext cx="172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b) Impedance Triangle</a:t>
              </a:r>
            </a:p>
          </p:txBody>
        </p:sp>
        <p:sp>
          <p:nvSpPr>
            <p:cNvPr id="231432" name="Text Box 8"/>
            <p:cNvSpPr txBox="1">
              <a:spLocks noChangeArrowheads="1"/>
            </p:cNvSpPr>
            <p:nvPr/>
          </p:nvSpPr>
          <p:spPr bwMode="auto">
            <a:xfrm>
              <a:off x="3648" y="2304"/>
              <a:ext cx="172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 Power Triangle</a:t>
              </a:r>
            </a:p>
          </p:txBody>
        </p:sp>
      </p:grpSp>
      <p:sp>
        <p:nvSpPr>
          <p:cNvPr id="231433" name="Text Box 9"/>
          <p:cNvSpPr txBox="1">
            <a:spLocks noChangeArrowheads="1"/>
          </p:cNvSpPr>
          <p:nvPr/>
        </p:nvSpPr>
        <p:spPr bwMode="auto">
          <a:xfrm>
            <a:off x="176012" y="275491"/>
            <a:ext cx="111187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 </a:t>
            </a:r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0000FF"/>
                </a:solidFill>
              </a:rPr>
              <a:t>COMPLEX Power</a:t>
            </a:r>
            <a:r>
              <a:rPr lang="en-US" altLang="en-US" sz="2400" dirty="0"/>
              <a:t> is represented by the </a:t>
            </a:r>
            <a:r>
              <a:rPr lang="en-US" altLang="en-US" sz="2400" dirty="0">
                <a:solidFill>
                  <a:srgbClr val="0000FF"/>
                </a:solidFill>
              </a:rPr>
              <a:t>POWER TRIANGLE</a:t>
            </a:r>
            <a:r>
              <a:rPr lang="en-US" altLang="en-US" sz="2400" dirty="0"/>
              <a:t> similar to </a:t>
            </a:r>
            <a:r>
              <a:rPr lang="en-US" altLang="en-US" sz="2400" dirty="0">
                <a:solidFill>
                  <a:srgbClr val="0000FF"/>
                </a:solidFill>
              </a:rPr>
              <a:t>IMPEDANCE TRIANGLE. </a:t>
            </a:r>
            <a:r>
              <a:rPr lang="en-US" altLang="en-US" sz="2400" dirty="0"/>
              <a:t>Power triangle has four items: P, Q, S and </a:t>
            </a:r>
            <a:r>
              <a:rPr lang="el-GR" altLang="en-US" sz="2400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endParaRPr lang="el-GR" altLang="en-US" sz="2400" dirty="0">
              <a:cs typeface="Times New Roman" panose="02020603050405020304" pitchFamily="18" charset="0"/>
            </a:endParaRPr>
          </a:p>
        </p:txBody>
      </p:sp>
      <p:graphicFrame>
        <p:nvGraphicFramePr>
          <p:cNvPr id="2314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340293"/>
              </p:ext>
            </p:extLst>
          </p:nvPr>
        </p:nvGraphicFramePr>
        <p:xfrm>
          <a:off x="3148527" y="5269133"/>
          <a:ext cx="43180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Equation" r:id="rId5" imgW="2565360" imgH="660240" progId="Equation.DSMT4">
                  <p:embed/>
                </p:oleObj>
              </mc:Choice>
              <mc:Fallback>
                <p:oleObj name="Equation" r:id="rId5" imgW="256536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527" y="5269133"/>
                        <a:ext cx="4318000" cy="11112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5154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76" y="218475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Example: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376" y="1971027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Solution: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738" y="218475"/>
            <a:ext cx="9253757" cy="19389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370490" y="664821"/>
            <a:ext cx="31682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67658" y="1345255"/>
            <a:ext cx="31682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10" y="2442557"/>
            <a:ext cx="2430574" cy="3871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9041" y="2197430"/>
            <a:ext cx="6804596" cy="85744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801905" y="2589057"/>
            <a:ext cx="1210614" cy="193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09" y="2906241"/>
            <a:ext cx="2552453" cy="542114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801905" y="3074159"/>
            <a:ext cx="1210614" cy="193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8059" y="2906241"/>
            <a:ext cx="3157575" cy="618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376" y="3613635"/>
            <a:ext cx="2596119" cy="559164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2801905" y="3796424"/>
            <a:ext cx="1210614" cy="193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8059" y="3598060"/>
            <a:ext cx="7106561" cy="6429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776" y="4338079"/>
            <a:ext cx="2315442" cy="4854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9153" y="4329133"/>
            <a:ext cx="1583504" cy="6540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95334" y="4458393"/>
            <a:ext cx="2622007" cy="4060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9029" y="4341480"/>
            <a:ext cx="2437347" cy="6293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8019" y="4865430"/>
            <a:ext cx="2217827" cy="4414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01905" y="4920287"/>
            <a:ext cx="3615736" cy="5562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1859" y="4917777"/>
            <a:ext cx="5818375" cy="5378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6209" y="5532385"/>
            <a:ext cx="7385917" cy="110545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17341" y="5768524"/>
            <a:ext cx="4722624" cy="727655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7799029" y="5455610"/>
            <a:ext cx="41396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51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08597" y="402465"/>
            <a:ext cx="8250238" cy="3065463"/>
            <a:chOff x="221" y="879"/>
            <a:chExt cx="5293" cy="2555"/>
          </a:xfrm>
        </p:grpSpPr>
        <p:sp>
          <p:nvSpPr>
            <p:cNvPr id="3" name="Freeform 3"/>
            <p:cNvSpPr>
              <a:spLocks/>
            </p:cNvSpPr>
            <p:nvPr/>
          </p:nvSpPr>
          <p:spPr bwMode="auto">
            <a:xfrm>
              <a:off x="556" y="980"/>
              <a:ext cx="1" cy="2030"/>
            </a:xfrm>
            <a:custGeom>
              <a:avLst/>
              <a:gdLst>
                <a:gd name="T0" fmla="*/ 0 h 2030"/>
                <a:gd name="T1" fmla="*/ 2030 h 2030"/>
                <a:gd name="T2" fmla="*/ 0 h 2030"/>
                <a:gd name="T3" fmla="*/ 0 h 20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30">
                  <a:moveTo>
                    <a:pt x="0" y="0"/>
                  </a:moveTo>
                  <a:lnTo>
                    <a:pt x="0" y="20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514" y="891"/>
              <a:ext cx="84" cy="125"/>
            </a:xfrm>
            <a:custGeom>
              <a:avLst/>
              <a:gdLst>
                <a:gd name="T0" fmla="*/ 42 w 84"/>
                <a:gd name="T1" fmla="*/ 0 h 125"/>
                <a:gd name="T2" fmla="*/ 84 w 84"/>
                <a:gd name="T3" fmla="*/ 125 h 125"/>
                <a:gd name="T4" fmla="*/ 42 w 84"/>
                <a:gd name="T5" fmla="*/ 95 h 125"/>
                <a:gd name="T6" fmla="*/ 0 w 84"/>
                <a:gd name="T7" fmla="*/ 125 h 125"/>
                <a:gd name="T8" fmla="*/ 42 w 84"/>
                <a:gd name="T9" fmla="*/ 0 h 125"/>
                <a:gd name="T10" fmla="*/ 42 w 84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25">
                  <a:moveTo>
                    <a:pt x="42" y="0"/>
                  </a:moveTo>
                  <a:lnTo>
                    <a:pt x="84" y="125"/>
                  </a:lnTo>
                  <a:lnTo>
                    <a:pt x="42" y="95"/>
                  </a:lnTo>
                  <a:lnTo>
                    <a:pt x="0" y="125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50" y="3004"/>
              <a:ext cx="4886" cy="1"/>
            </a:xfrm>
            <a:custGeom>
              <a:avLst/>
              <a:gdLst>
                <a:gd name="T0" fmla="*/ 4886 w 4886"/>
                <a:gd name="T1" fmla="*/ 0 w 4886"/>
                <a:gd name="T2" fmla="*/ 4886 w 4886"/>
                <a:gd name="T3" fmla="*/ 4886 w 488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86">
                  <a:moveTo>
                    <a:pt x="4886" y="0"/>
                  </a:moveTo>
                  <a:lnTo>
                    <a:pt x="0" y="0"/>
                  </a:lnTo>
                  <a:lnTo>
                    <a:pt x="4886" y="0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406" y="2951"/>
              <a:ext cx="102" cy="101"/>
            </a:xfrm>
            <a:custGeom>
              <a:avLst/>
              <a:gdLst>
                <a:gd name="T0" fmla="*/ 102 w 102"/>
                <a:gd name="T1" fmla="*/ 53 h 101"/>
                <a:gd name="T2" fmla="*/ 0 w 102"/>
                <a:gd name="T3" fmla="*/ 101 h 101"/>
                <a:gd name="T4" fmla="*/ 24 w 102"/>
                <a:gd name="T5" fmla="*/ 53 h 101"/>
                <a:gd name="T6" fmla="*/ 0 w 102"/>
                <a:gd name="T7" fmla="*/ 0 h 101"/>
                <a:gd name="T8" fmla="*/ 102 w 102"/>
                <a:gd name="T9" fmla="*/ 53 h 101"/>
                <a:gd name="T10" fmla="*/ 102 w 102"/>
                <a:gd name="T11" fmla="*/ 5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01">
                  <a:moveTo>
                    <a:pt x="102" y="53"/>
                  </a:moveTo>
                  <a:lnTo>
                    <a:pt x="0" y="101"/>
                  </a:lnTo>
                  <a:lnTo>
                    <a:pt x="24" y="53"/>
                  </a:lnTo>
                  <a:lnTo>
                    <a:pt x="0" y="0"/>
                  </a:lnTo>
                  <a:lnTo>
                    <a:pt x="102" y="53"/>
                  </a:lnTo>
                  <a:lnTo>
                    <a:pt x="102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514" y="3106"/>
              <a:ext cx="78" cy="137"/>
            </a:xfrm>
            <a:custGeom>
              <a:avLst/>
              <a:gdLst>
                <a:gd name="T0" fmla="*/ 36 w 78"/>
                <a:gd name="T1" fmla="*/ 6 h 137"/>
                <a:gd name="T2" fmla="*/ 48 w 78"/>
                <a:gd name="T3" fmla="*/ 12 h 137"/>
                <a:gd name="T4" fmla="*/ 60 w 78"/>
                <a:gd name="T5" fmla="*/ 36 h 137"/>
                <a:gd name="T6" fmla="*/ 60 w 78"/>
                <a:gd name="T7" fmla="*/ 54 h 137"/>
                <a:gd name="T8" fmla="*/ 60 w 78"/>
                <a:gd name="T9" fmla="*/ 71 h 137"/>
                <a:gd name="T10" fmla="*/ 60 w 78"/>
                <a:gd name="T11" fmla="*/ 89 h 137"/>
                <a:gd name="T12" fmla="*/ 60 w 78"/>
                <a:gd name="T13" fmla="*/ 107 h 137"/>
                <a:gd name="T14" fmla="*/ 48 w 78"/>
                <a:gd name="T15" fmla="*/ 125 h 137"/>
                <a:gd name="T16" fmla="*/ 36 w 78"/>
                <a:gd name="T17" fmla="*/ 131 h 137"/>
                <a:gd name="T18" fmla="*/ 24 w 78"/>
                <a:gd name="T19" fmla="*/ 125 h 137"/>
                <a:gd name="T20" fmla="*/ 18 w 78"/>
                <a:gd name="T21" fmla="*/ 107 h 137"/>
                <a:gd name="T22" fmla="*/ 18 w 78"/>
                <a:gd name="T23" fmla="*/ 89 h 137"/>
                <a:gd name="T24" fmla="*/ 18 w 78"/>
                <a:gd name="T25" fmla="*/ 71 h 137"/>
                <a:gd name="T26" fmla="*/ 18 w 78"/>
                <a:gd name="T27" fmla="*/ 54 h 137"/>
                <a:gd name="T28" fmla="*/ 18 w 78"/>
                <a:gd name="T29" fmla="*/ 36 h 137"/>
                <a:gd name="T30" fmla="*/ 24 w 78"/>
                <a:gd name="T31" fmla="*/ 12 h 137"/>
                <a:gd name="T32" fmla="*/ 36 w 78"/>
                <a:gd name="T33" fmla="*/ 6 h 137"/>
                <a:gd name="T34" fmla="*/ 36 w 78"/>
                <a:gd name="T35" fmla="*/ 6 h 137"/>
                <a:gd name="T36" fmla="*/ 36 w 78"/>
                <a:gd name="T37" fmla="*/ 0 h 137"/>
                <a:gd name="T38" fmla="*/ 18 w 78"/>
                <a:gd name="T39" fmla="*/ 6 h 137"/>
                <a:gd name="T40" fmla="*/ 6 w 78"/>
                <a:gd name="T41" fmla="*/ 30 h 137"/>
                <a:gd name="T42" fmla="*/ 0 w 78"/>
                <a:gd name="T43" fmla="*/ 48 h 137"/>
                <a:gd name="T44" fmla="*/ 0 w 78"/>
                <a:gd name="T45" fmla="*/ 71 h 137"/>
                <a:gd name="T46" fmla="*/ 0 w 78"/>
                <a:gd name="T47" fmla="*/ 89 h 137"/>
                <a:gd name="T48" fmla="*/ 6 w 78"/>
                <a:gd name="T49" fmla="*/ 113 h 137"/>
                <a:gd name="T50" fmla="*/ 18 w 78"/>
                <a:gd name="T51" fmla="*/ 131 h 137"/>
                <a:gd name="T52" fmla="*/ 36 w 78"/>
                <a:gd name="T53" fmla="*/ 137 h 137"/>
                <a:gd name="T54" fmla="*/ 60 w 78"/>
                <a:gd name="T55" fmla="*/ 131 h 137"/>
                <a:gd name="T56" fmla="*/ 72 w 78"/>
                <a:gd name="T57" fmla="*/ 113 h 137"/>
                <a:gd name="T58" fmla="*/ 78 w 78"/>
                <a:gd name="T59" fmla="*/ 89 h 137"/>
                <a:gd name="T60" fmla="*/ 78 w 78"/>
                <a:gd name="T61" fmla="*/ 71 h 137"/>
                <a:gd name="T62" fmla="*/ 78 w 78"/>
                <a:gd name="T63" fmla="*/ 48 h 137"/>
                <a:gd name="T64" fmla="*/ 72 w 78"/>
                <a:gd name="T65" fmla="*/ 30 h 137"/>
                <a:gd name="T66" fmla="*/ 60 w 78"/>
                <a:gd name="T67" fmla="*/ 6 h 137"/>
                <a:gd name="T68" fmla="*/ 36 w 78"/>
                <a:gd name="T69" fmla="*/ 0 h 137"/>
                <a:gd name="T70" fmla="*/ 36 w 78"/>
                <a:gd name="T7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" h="137">
                  <a:moveTo>
                    <a:pt x="36" y="6"/>
                  </a:moveTo>
                  <a:lnTo>
                    <a:pt x="48" y="12"/>
                  </a:lnTo>
                  <a:lnTo>
                    <a:pt x="60" y="36"/>
                  </a:lnTo>
                  <a:lnTo>
                    <a:pt x="60" y="54"/>
                  </a:lnTo>
                  <a:lnTo>
                    <a:pt x="60" y="71"/>
                  </a:lnTo>
                  <a:lnTo>
                    <a:pt x="60" y="89"/>
                  </a:lnTo>
                  <a:lnTo>
                    <a:pt x="60" y="107"/>
                  </a:lnTo>
                  <a:lnTo>
                    <a:pt x="48" y="125"/>
                  </a:lnTo>
                  <a:lnTo>
                    <a:pt x="36" y="131"/>
                  </a:lnTo>
                  <a:lnTo>
                    <a:pt x="24" y="125"/>
                  </a:lnTo>
                  <a:lnTo>
                    <a:pt x="18" y="107"/>
                  </a:lnTo>
                  <a:lnTo>
                    <a:pt x="18" y="89"/>
                  </a:lnTo>
                  <a:lnTo>
                    <a:pt x="18" y="71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24" y="12"/>
                  </a:lnTo>
                  <a:lnTo>
                    <a:pt x="36" y="6"/>
                  </a:lnTo>
                  <a:lnTo>
                    <a:pt x="36" y="6"/>
                  </a:lnTo>
                  <a:close/>
                  <a:moveTo>
                    <a:pt x="36" y="0"/>
                  </a:moveTo>
                  <a:lnTo>
                    <a:pt x="18" y="6"/>
                  </a:lnTo>
                  <a:lnTo>
                    <a:pt x="6" y="30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89"/>
                  </a:lnTo>
                  <a:lnTo>
                    <a:pt x="6" y="113"/>
                  </a:lnTo>
                  <a:lnTo>
                    <a:pt x="18" y="131"/>
                  </a:lnTo>
                  <a:lnTo>
                    <a:pt x="36" y="137"/>
                  </a:lnTo>
                  <a:lnTo>
                    <a:pt x="60" y="131"/>
                  </a:lnTo>
                  <a:lnTo>
                    <a:pt x="72" y="113"/>
                  </a:lnTo>
                  <a:lnTo>
                    <a:pt x="78" y="89"/>
                  </a:lnTo>
                  <a:lnTo>
                    <a:pt x="78" y="71"/>
                  </a:lnTo>
                  <a:lnTo>
                    <a:pt x="78" y="48"/>
                  </a:lnTo>
                  <a:lnTo>
                    <a:pt x="72" y="30"/>
                  </a:lnTo>
                  <a:lnTo>
                    <a:pt x="60" y="6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965" y="2563"/>
              <a:ext cx="233" cy="95"/>
            </a:xfrm>
            <a:custGeom>
              <a:avLst/>
              <a:gdLst>
                <a:gd name="T0" fmla="*/ 233 w 233"/>
                <a:gd name="T1" fmla="*/ 0 h 95"/>
                <a:gd name="T2" fmla="*/ 0 w 233"/>
                <a:gd name="T3" fmla="*/ 95 h 95"/>
                <a:gd name="T4" fmla="*/ 233 w 233"/>
                <a:gd name="T5" fmla="*/ 0 h 95"/>
                <a:gd name="T6" fmla="*/ 233 w 233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" h="95">
                  <a:moveTo>
                    <a:pt x="233" y="0"/>
                  </a:moveTo>
                  <a:lnTo>
                    <a:pt x="0" y="95"/>
                  </a:lnTo>
                  <a:lnTo>
                    <a:pt x="233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899" y="2622"/>
              <a:ext cx="90" cy="60"/>
            </a:xfrm>
            <a:custGeom>
              <a:avLst/>
              <a:gdLst>
                <a:gd name="T0" fmla="*/ 78 w 90"/>
                <a:gd name="T1" fmla="*/ 0 h 60"/>
                <a:gd name="T2" fmla="*/ 0 w 90"/>
                <a:gd name="T3" fmla="*/ 60 h 60"/>
                <a:gd name="T4" fmla="*/ 90 w 90"/>
                <a:gd name="T5" fmla="*/ 54 h 60"/>
                <a:gd name="T6" fmla="*/ 78 w 90"/>
                <a:gd name="T7" fmla="*/ 0 h 60"/>
                <a:gd name="T8" fmla="*/ 78 w 9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0">
                  <a:moveTo>
                    <a:pt x="78" y="0"/>
                  </a:moveTo>
                  <a:lnTo>
                    <a:pt x="0" y="60"/>
                  </a:lnTo>
                  <a:lnTo>
                    <a:pt x="90" y="54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318" y="2443"/>
              <a:ext cx="102" cy="137"/>
            </a:xfrm>
            <a:custGeom>
              <a:avLst/>
              <a:gdLst>
                <a:gd name="T0" fmla="*/ 102 w 102"/>
                <a:gd name="T1" fmla="*/ 0 h 137"/>
                <a:gd name="T2" fmla="*/ 72 w 102"/>
                <a:gd name="T3" fmla="*/ 0 h 137"/>
                <a:gd name="T4" fmla="*/ 72 w 102"/>
                <a:gd name="T5" fmla="*/ 6 h 137"/>
                <a:gd name="T6" fmla="*/ 78 w 102"/>
                <a:gd name="T7" fmla="*/ 6 h 137"/>
                <a:gd name="T8" fmla="*/ 84 w 102"/>
                <a:gd name="T9" fmla="*/ 12 h 137"/>
                <a:gd name="T10" fmla="*/ 78 w 102"/>
                <a:gd name="T11" fmla="*/ 24 h 137"/>
                <a:gd name="T12" fmla="*/ 72 w 102"/>
                <a:gd name="T13" fmla="*/ 36 h 137"/>
                <a:gd name="T14" fmla="*/ 42 w 102"/>
                <a:gd name="T15" fmla="*/ 102 h 137"/>
                <a:gd name="T16" fmla="*/ 42 w 102"/>
                <a:gd name="T17" fmla="*/ 102 h 137"/>
                <a:gd name="T18" fmla="*/ 30 w 102"/>
                <a:gd name="T19" fmla="*/ 18 h 137"/>
                <a:gd name="T20" fmla="*/ 30 w 102"/>
                <a:gd name="T21" fmla="*/ 6 h 137"/>
                <a:gd name="T22" fmla="*/ 42 w 102"/>
                <a:gd name="T23" fmla="*/ 6 h 137"/>
                <a:gd name="T24" fmla="*/ 42 w 102"/>
                <a:gd name="T25" fmla="*/ 0 h 137"/>
                <a:gd name="T26" fmla="*/ 0 w 102"/>
                <a:gd name="T27" fmla="*/ 0 h 137"/>
                <a:gd name="T28" fmla="*/ 0 w 102"/>
                <a:gd name="T29" fmla="*/ 6 h 137"/>
                <a:gd name="T30" fmla="*/ 12 w 102"/>
                <a:gd name="T31" fmla="*/ 12 h 137"/>
                <a:gd name="T32" fmla="*/ 12 w 102"/>
                <a:gd name="T33" fmla="*/ 18 h 137"/>
                <a:gd name="T34" fmla="*/ 12 w 102"/>
                <a:gd name="T35" fmla="*/ 30 h 137"/>
                <a:gd name="T36" fmla="*/ 30 w 102"/>
                <a:gd name="T37" fmla="*/ 137 h 137"/>
                <a:gd name="T38" fmla="*/ 30 w 102"/>
                <a:gd name="T39" fmla="*/ 137 h 137"/>
                <a:gd name="T40" fmla="*/ 96 w 102"/>
                <a:gd name="T41" fmla="*/ 12 h 137"/>
                <a:gd name="T42" fmla="*/ 96 w 102"/>
                <a:gd name="T43" fmla="*/ 12 h 137"/>
                <a:gd name="T44" fmla="*/ 102 w 102"/>
                <a:gd name="T45" fmla="*/ 6 h 137"/>
                <a:gd name="T46" fmla="*/ 102 w 102"/>
                <a:gd name="T4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137">
                  <a:moveTo>
                    <a:pt x="102" y="0"/>
                  </a:moveTo>
                  <a:lnTo>
                    <a:pt x="72" y="0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78" y="24"/>
                  </a:lnTo>
                  <a:lnTo>
                    <a:pt x="72" y="36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30" y="18"/>
                  </a:lnTo>
                  <a:lnTo>
                    <a:pt x="30" y="6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30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396" y="2557"/>
              <a:ext cx="89" cy="65"/>
            </a:xfrm>
            <a:custGeom>
              <a:avLst/>
              <a:gdLst>
                <a:gd name="T0" fmla="*/ 83 w 89"/>
                <a:gd name="T1" fmla="*/ 47 h 65"/>
                <a:gd name="T2" fmla="*/ 83 w 89"/>
                <a:gd name="T3" fmla="*/ 53 h 65"/>
                <a:gd name="T4" fmla="*/ 77 w 89"/>
                <a:gd name="T5" fmla="*/ 59 h 65"/>
                <a:gd name="T6" fmla="*/ 71 w 89"/>
                <a:gd name="T7" fmla="*/ 59 h 65"/>
                <a:gd name="T8" fmla="*/ 71 w 89"/>
                <a:gd name="T9" fmla="*/ 59 h 65"/>
                <a:gd name="T10" fmla="*/ 71 w 89"/>
                <a:gd name="T11" fmla="*/ 53 h 65"/>
                <a:gd name="T12" fmla="*/ 77 w 89"/>
                <a:gd name="T13" fmla="*/ 35 h 65"/>
                <a:gd name="T14" fmla="*/ 83 w 89"/>
                <a:gd name="T15" fmla="*/ 23 h 65"/>
                <a:gd name="T16" fmla="*/ 83 w 89"/>
                <a:gd name="T17" fmla="*/ 11 h 65"/>
                <a:gd name="T18" fmla="*/ 83 w 89"/>
                <a:gd name="T19" fmla="*/ 6 h 65"/>
                <a:gd name="T20" fmla="*/ 77 w 89"/>
                <a:gd name="T21" fmla="*/ 0 h 65"/>
                <a:gd name="T22" fmla="*/ 65 w 89"/>
                <a:gd name="T23" fmla="*/ 6 h 65"/>
                <a:gd name="T24" fmla="*/ 47 w 89"/>
                <a:gd name="T25" fmla="*/ 29 h 65"/>
                <a:gd name="T26" fmla="*/ 47 w 89"/>
                <a:gd name="T27" fmla="*/ 29 h 65"/>
                <a:gd name="T28" fmla="*/ 53 w 89"/>
                <a:gd name="T29" fmla="*/ 17 h 65"/>
                <a:gd name="T30" fmla="*/ 53 w 89"/>
                <a:gd name="T31" fmla="*/ 11 h 65"/>
                <a:gd name="T32" fmla="*/ 53 w 89"/>
                <a:gd name="T33" fmla="*/ 6 h 65"/>
                <a:gd name="T34" fmla="*/ 47 w 89"/>
                <a:gd name="T35" fmla="*/ 0 h 65"/>
                <a:gd name="T36" fmla="*/ 41 w 89"/>
                <a:gd name="T37" fmla="*/ 6 h 65"/>
                <a:gd name="T38" fmla="*/ 30 w 89"/>
                <a:gd name="T39" fmla="*/ 11 h 65"/>
                <a:gd name="T40" fmla="*/ 24 w 89"/>
                <a:gd name="T41" fmla="*/ 23 h 65"/>
                <a:gd name="T42" fmla="*/ 18 w 89"/>
                <a:gd name="T43" fmla="*/ 29 h 65"/>
                <a:gd name="T44" fmla="*/ 18 w 89"/>
                <a:gd name="T45" fmla="*/ 29 h 65"/>
                <a:gd name="T46" fmla="*/ 24 w 89"/>
                <a:gd name="T47" fmla="*/ 0 h 65"/>
                <a:gd name="T48" fmla="*/ 24 w 89"/>
                <a:gd name="T49" fmla="*/ 0 h 65"/>
                <a:gd name="T50" fmla="*/ 18 w 89"/>
                <a:gd name="T51" fmla="*/ 6 h 65"/>
                <a:gd name="T52" fmla="*/ 6 w 89"/>
                <a:gd name="T53" fmla="*/ 6 h 65"/>
                <a:gd name="T54" fmla="*/ 6 w 89"/>
                <a:gd name="T55" fmla="*/ 6 h 65"/>
                <a:gd name="T56" fmla="*/ 12 w 89"/>
                <a:gd name="T57" fmla="*/ 11 h 65"/>
                <a:gd name="T58" fmla="*/ 12 w 89"/>
                <a:gd name="T59" fmla="*/ 11 h 65"/>
                <a:gd name="T60" fmla="*/ 12 w 89"/>
                <a:gd name="T61" fmla="*/ 23 h 65"/>
                <a:gd name="T62" fmla="*/ 6 w 89"/>
                <a:gd name="T63" fmla="*/ 41 h 65"/>
                <a:gd name="T64" fmla="*/ 6 w 89"/>
                <a:gd name="T65" fmla="*/ 53 h 65"/>
                <a:gd name="T66" fmla="*/ 0 w 89"/>
                <a:gd name="T67" fmla="*/ 65 h 65"/>
                <a:gd name="T68" fmla="*/ 12 w 89"/>
                <a:gd name="T69" fmla="*/ 65 h 65"/>
                <a:gd name="T70" fmla="*/ 18 w 89"/>
                <a:gd name="T71" fmla="*/ 47 h 65"/>
                <a:gd name="T72" fmla="*/ 24 w 89"/>
                <a:gd name="T73" fmla="*/ 29 h 65"/>
                <a:gd name="T74" fmla="*/ 30 w 89"/>
                <a:gd name="T75" fmla="*/ 17 h 65"/>
                <a:gd name="T76" fmla="*/ 41 w 89"/>
                <a:gd name="T77" fmla="*/ 11 h 65"/>
                <a:gd name="T78" fmla="*/ 41 w 89"/>
                <a:gd name="T79" fmla="*/ 11 h 65"/>
                <a:gd name="T80" fmla="*/ 41 w 89"/>
                <a:gd name="T81" fmla="*/ 23 h 65"/>
                <a:gd name="T82" fmla="*/ 36 w 89"/>
                <a:gd name="T83" fmla="*/ 35 h 65"/>
                <a:gd name="T84" fmla="*/ 36 w 89"/>
                <a:gd name="T85" fmla="*/ 53 h 65"/>
                <a:gd name="T86" fmla="*/ 30 w 89"/>
                <a:gd name="T87" fmla="*/ 65 h 65"/>
                <a:gd name="T88" fmla="*/ 41 w 89"/>
                <a:gd name="T89" fmla="*/ 65 h 65"/>
                <a:gd name="T90" fmla="*/ 47 w 89"/>
                <a:gd name="T91" fmla="*/ 47 h 65"/>
                <a:gd name="T92" fmla="*/ 53 w 89"/>
                <a:gd name="T93" fmla="*/ 29 h 65"/>
                <a:gd name="T94" fmla="*/ 65 w 89"/>
                <a:gd name="T95" fmla="*/ 17 h 65"/>
                <a:gd name="T96" fmla="*/ 71 w 89"/>
                <a:gd name="T97" fmla="*/ 11 h 65"/>
                <a:gd name="T98" fmla="*/ 71 w 89"/>
                <a:gd name="T99" fmla="*/ 11 h 65"/>
                <a:gd name="T100" fmla="*/ 71 w 89"/>
                <a:gd name="T101" fmla="*/ 23 h 65"/>
                <a:gd name="T102" fmla="*/ 71 w 89"/>
                <a:gd name="T103" fmla="*/ 35 h 65"/>
                <a:gd name="T104" fmla="*/ 65 w 89"/>
                <a:gd name="T105" fmla="*/ 53 h 65"/>
                <a:gd name="T106" fmla="*/ 65 w 89"/>
                <a:gd name="T107" fmla="*/ 59 h 65"/>
                <a:gd name="T108" fmla="*/ 65 w 89"/>
                <a:gd name="T109" fmla="*/ 65 h 65"/>
                <a:gd name="T110" fmla="*/ 71 w 89"/>
                <a:gd name="T111" fmla="*/ 65 h 65"/>
                <a:gd name="T112" fmla="*/ 83 w 89"/>
                <a:gd name="T113" fmla="*/ 59 h 65"/>
                <a:gd name="T114" fmla="*/ 89 w 89"/>
                <a:gd name="T115" fmla="*/ 53 h 65"/>
                <a:gd name="T116" fmla="*/ 89 w 89"/>
                <a:gd name="T117" fmla="*/ 53 h 65"/>
                <a:gd name="T118" fmla="*/ 83 w 89"/>
                <a:gd name="T119" fmla="*/ 4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" h="65">
                  <a:moveTo>
                    <a:pt x="83" y="47"/>
                  </a:moveTo>
                  <a:lnTo>
                    <a:pt x="83" y="53"/>
                  </a:lnTo>
                  <a:lnTo>
                    <a:pt x="77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53"/>
                  </a:lnTo>
                  <a:lnTo>
                    <a:pt x="77" y="35"/>
                  </a:lnTo>
                  <a:lnTo>
                    <a:pt x="83" y="23"/>
                  </a:lnTo>
                  <a:lnTo>
                    <a:pt x="83" y="11"/>
                  </a:lnTo>
                  <a:lnTo>
                    <a:pt x="83" y="6"/>
                  </a:lnTo>
                  <a:lnTo>
                    <a:pt x="77" y="0"/>
                  </a:lnTo>
                  <a:lnTo>
                    <a:pt x="65" y="6"/>
                  </a:lnTo>
                  <a:lnTo>
                    <a:pt x="47" y="29"/>
                  </a:lnTo>
                  <a:lnTo>
                    <a:pt x="47" y="29"/>
                  </a:lnTo>
                  <a:lnTo>
                    <a:pt x="53" y="17"/>
                  </a:lnTo>
                  <a:lnTo>
                    <a:pt x="53" y="11"/>
                  </a:lnTo>
                  <a:lnTo>
                    <a:pt x="53" y="6"/>
                  </a:lnTo>
                  <a:lnTo>
                    <a:pt x="47" y="0"/>
                  </a:lnTo>
                  <a:lnTo>
                    <a:pt x="41" y="6"/>
                  </a:lnTo>
                  <a:lnTo>
                    <a:pt x="30" y="11"/>
                  </a:lnTo>
                  <a:lnTo>
                    <a:pt x="24" y="23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23"/>
                  </a:lnTo>
                  <a:lnTo>
                    <a:pt x="6" y="41"/>
                  </a:lnTo>
                  <a:lnTo>
                    <a:pt x="6" y="53"/>
                  </a:lnTo>
                  <a:lnTo>
                    <a:pt x="0" y="65"/>
                  </a:lnTo>
                  <a:lnTo>
                    <a:pt x="12" y="65"/>
                  </a:lnTo>
                  <a:lnTo>
                    <a:pt x="18" y="47"/>
                  </a:lnTo>
                  <a:lnTo>
                    <a:pt x="24" y="29"/>
                  </a:lnTo>
                  <a:lnTo>
                    <a:pt x="30" y="17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23"/>
                  </a:lnTo>
                  <a:lnTo>
                    <a:pt x="36" y="35"/>
                  </a:lnTo>
                  <a:lnTo>
                    <a:pt x="36" y="53"/>
                  </a:lnTo>
                  <a:lnTo>
                    <a:pt x="30" y="65"/>
                  </a:lnTo>
                  <a:lnTo>
                    <a:pt x="41" y="65"/>
                  </a:lnTo>
                  <a:lnTo>
                    <a:pt x="47" y="47"/>
                  </a:lnTo>
                  <a:lnTo>
                    <a:pt x="53" y="29"/>
                  </a:lnTo>
                  <a:lnTo>
                    <a:pt x="65" y="17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23"/>
                  </a:lnTo>
                  <a:lnTo>
                    <a:pt x="71" y="35"/>
                  </a:lnTo>
                  <a:lnTo>
                    <a:pt x="65" y="53"/>
                  </a:lnTo>
                  <a:lnTo>
                    <a:pt x="65" y="59"/>
                  </a:lnTo>
                  <a:lnTo>
                    <a:pt x="65" y="65"/>
                  </a:lnTo>
                  <a:lnTo>
                    <a:pt x="71" y="65"/>
                  </a:lnTo>
                  <a:lnTo>
                    <a:pt x="83" y="59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497" y="2443"/>
              <a:ext cx="66" cy="131"/>
            </a:xfrm>
            <a:custGeom>
              <a:avLst/>
              <a:gdLst>
                <a:gd name="T0" fmla="*/ 0 w 66"/>
                <a:gd name="T1" fmla="*/ 131 h 131"/>
                <a:gd name="T2" fmla="*/ 42 w 66"/>
                <a:gd name="T3" fmla="*/ 131 h 131"/>
                <a:gd name="T4" fmla="*/ 42 w 66"/>
                <a:gd name="T5" fmla="*/ 125 h 131"/>
                <a:gd name="T6" fmla="*/ 36 w 66"/>
                <a:gd name="T7" fmla="*/ 125 h 131"/>
                <a:gd name="T8" fmla="*/ 30 w 66"/>
                <a:gd name="T9" fmla="*/ 120 h 131"/>
                <a:gd name="T10" fmla="*/ 30 w 66"/>
                <a:gd name="T11" fmla="*/ 114 h 131"/>
                <a:gd name="T12" fmla="*/ 30 w 66"/>
                <a:gd name="T13" fmla="*/ 108 h 131"/>
                <a:gd name="T14" fmla="*/ 54 w 66"/>
                <a:gd name="T15" fmla="*/ 18 h 131"/>
                <a:gd name="T16" fmla="*/ 54 w 66"/>
                <a:gd name="T17" fmla="*/ 6 h 131"/>
                <a:gd name="T18" fmla="*/ 66 w 66"/>
                <a:gd name="T19" fmla="*/ 6 h 131"/>
                <a:gd name="T20" fmla="*/ 66 w 66"/>
                <a:gd name="T21" fmla="*/ 0 h 131"/>
                <a:gd name="T22" fmla="*/ 24 w 66"/>
                <a:gd name="T23" fmla="*/ 0 h 131"/>
                <a:gd name="T24" fmla="*/ 24 w 66"/>
                <a:gd name="T25" fmla="*/ 6 h 131"/>
                <a:gd name="T26" fmla="*/ 30 w 66"/>
                <a:gd name="T27" fmla="*/ 6 h 131"/>
                <a:gd name="T28" fmla="*/ 36 w 66"/>
                <a:gd name="T29" fmla="*/ 12 h 131"/>
                <a:gd name="T30" fmla="*/ 36 w 66"/>
                <a:gd name="T31" fmla="*/ 18 h 131"/>
                <a:gd name="T32" fmla="*/ 36 w 66"/>
                <a:gd name="T33" fmla="*/ 24 h 131"/>
                <a:gd name="T34" fmla="*/ 12 w 66"/>
                <a:gd name="T35" fmla="*/ 114 h 131"/>
                <a:gd name="T36" fmla="*/ 6 w 66"/>
                <a:gd name="T37" fmla="*/ 125 h 131"/>
                <a:gd name="T38" fmla="*/ 0 w 66"/>
                <a:gd name="T39" fmla="*/ 125 h 131"/>
                <a:gd name="T40" fmla="*/ 0 w 66"/>
                <a:gd name="T4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131">
                  <a:moveTo>
                    <a:pt x="0" y="131"/>
                  </a:moveTo>
                  <a:lnTo>
                    <a:pt x="42" y="131"/>
                  </a:lnTo>
                  <a:lnTo>
                    <a:pt x="42" y="125"/>
                  </a:lnTo>
                  <a:lnTo>
                    <a:pt x="36" y="125"/>
                  </a:lnTo>
                  <a:lnTo>
                    <a:pt x="30" y="120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54" y="18"/>
                  </a:lnTo>
                  <a:lnTo>
                    <a:pt x="54" y="6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12" y="114"/>
                  </a:lnTo>
                  <a:lnTo>
                    <a:pt x="6" y="125"/>
                  </a:lnTo>
                  <a:lnTo>
                    <a:pt x="0" y="125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557" y="2557"/>
              <a:ext cx="84" cy="65"/>
            </a:xfrm>
            <a:custGeom>
              <a:avLst/>
              <a:gdLst>
                <a:gd name="T0" fmla="*/ 84 w 84"/>
                <a:gd name="T1" fmla="*/ 47 h 65"/>
                <a:gd name="T2" fmla="*/ 78 w 84"/>
                <a:gd name="T3" fmla="*/ 53 h 65"/>
                <a:gd name="T4" fmla="*/ 72 w 84"/>
                <a:gd name="T5" fmla="*/ 59 h 65"/>
                <a:gd name="T6" fmla="*/ 72 w 84"/>
                <a:gd name="T7" fmla="*/ 59 h 65"/>
                <a:gd name="T8" fmla="*/ 72 w 84"/>
                <a:gd name="T9" fmla="*/ 53 h 65"/>
                <a:gd name="T10" fmla="*/ 78 w 84"/>
                <a:gd name="T11" fmla="*/ 35 h 65"/>
                <a:gd name="T12" fmla="*/ 78 w 84"/>
                <a:gd name="T13" fmla="*/ 23 h 65"/>
                <a:gd name="T14" fmla="*/ 78 w 84"/>
                <a:gd name="T15" fmla="*/ 11 h 65"/>
                <a:gd name="T16" fmla="*/ 78 w 84"/>
                <a:gd name="T17" fmla="*/ 6 h 65"/>
                <a:gd name="T18" fmla="*/ 72 w 84"/>
                <a:gd name="T19" fmla="*/ 0 h 65"/>
                <a:gd name="T20" fmla="*/ 60 w 84"/>
                <a:gd name="T21" fmla="*/ 6 h 65"/>
                <a:gd name="T22" fmla="*/ 48 w 84"/>
                <a:gd name="T23" fmla="*/ 29 h 65"/>
                <a:gd name="T24" fmla="*/ 48 w 84"/>
                <a:gd name="T25" fmla="*/ 29 h 65"/>
                <a:gd name="T26" fmla="*/ 48 w 84"/>
                <a:gd name="T27" fmla="*/ 17 h 65"/>
                <a:gd name="T28" fmla="*/ 48 w 84"/>
                <a:gd name="T29" fmla="*/ 11 h 65"/>
                <a:gd name="T30" fmla="*/ 48 w 84"/>
                <a:gd name="T31" fmla="*/ 6 h 65"/>
                <a:gd name="T32" fmla="*/ 42 w 84"/>
                <a:gd name="T33" fmla="*/ 0 h 65"/>
                <a:gd name="T34" fmla="*/ 36 w 84"/>
                <a:gd name="T35" fmla="*/ 6 h 65"/>
                <a:gd name="T36" fmla="*/ 24 w 84"/>
                <a:gd name="T37" fmla="*/ 11 h 65"/>
                <a:gd name="T38" fmla="*/ 18 w 84"/>
                <a:gd name="T39" fmla="*/ 23 h 65"/>
                <a:gd name="T40" fmla="*/ 18 w 84"/>
                <a:gd name="T41" fmla="*/ 29 h 65"/>
                <a:gd name="T42" fmla="*/ 18 w 84"/>
                <a:gd name="T43" fmla="*/ 29 h 65"/>
                <a:gd name="T44" fmla="*/ 24 w 84"/>
                <a:gd name="T45" fmla="*/ 0 h 65"/>
                <a:gd name="T46" fmla="*/ 24 w 84"/>
                <a:gd name="T47" fmla="*/ 0 h 65"/>
                <a:gd name="T48" fmla="*/ 12 w 84"/>
                <a:gd name="T49" fmla="*/ 6 h 65"/>
                <a:gd name="T50" fmla="*/ 0 w 84"/>
                <a:gd name="T51" fmla="*/ 6 h 65"/>
                <a:gd name="T52" fmla="*/ 0 w 84"/>
                <a:gd name="T53" fmla="*/ 6 h 65"/>
                <a:gd name="T54" fmla="*/ 6 w 84"/>
                <a:gd name="T55" fmla="*/ 11 h 65"/>
                <a:gd name="T56" fmla="*/ 12 w 84"/>
                <a:gd name="T57" fmla="*/ 11 h 65"/>
                <a:gd name="T58" fmla="*/ 12 w 84"/>
                <a:gd name="T59" fmla="*/ 23 h 65"/>
                <a:gd name="T60" fmla="*/ 6 w 84"/>
                <a:gd name="T61" fmla="*/ 41 h 65"/>
                <a:gd name="T62" fmla="*/ 0 w 84"/>
                <a:gd name="T63" fmla="*/ 53 h 65"/>
                <a:gd name="T64" fmla="*/ 0 w 84"/>
                <a:gd name="T65" fmla="*/ 65 h 65"/>
                <a:gd name="T66" fmla="*/ 6 w 84"/>
                <a:gd name="T67" fmla="*/ 65 h 65"/>
                <a:gd name="T68" fmla="*/ 12 w 84"/>
                <a:gd name="T69" fmla="*/ 47 h 65"/>
                <a:gd name="T70" fmla="*/ 18 w 84"/>
                <a:gd name="T71" fmla="*/ 29 h 65"/>
                <a:gd name="T72" fmla="*/ 30 w 84"/>
                <a:gd name="T73" fmla="*/ 17 h 65"/>
                <a:gd name="T74" fmla="*/ 36 w 84"/>
                <a:gd name="T75" fmla="*/ 11 h 65"/>
                <a:gd name="T76" fmla="*/ 42 w 84"/>
                <a:gd name="T77" fmla="*/ 11 h 65"/>
                <a:gd name="T78" fmla="*/ 42 w 84"/>
                <a:gd name="T79" fmla="*/ 11 h 65"/>
                <a:gd name="T80" fmla="*/ 42 w 84"/>
                <a:gd name="T81" fmla="*/ 23 h 65"/>
                <a:gd name="T82" fmla="*/ 36 w 84"/>
                <a:gd name="T83" fmla="*/ 35 h 65"/>
                <a:gd name="T84" fmla="*/ 30 w 84"/>
                <a:gd name="T85" fmla="*/ 53 h 65"/>
                <a:gd name="T86" fmla="*/ 30 w 84"/>
                <a:gd name="T87" fmla="*/ 65 h 65"/>
                <a:gd name="T88" fmla="*/ 36 w 84"/>
                <a:gd name="T89" fmla="*/ 65 h 65"/>
                <a:gd name="T90" fmla="*/ 42 w 84"/>
                <a:gd name="T91" fmla="*/ 47 h 65"/>
                <a:gd name="T92" fmla="*/ 48 w 84"/>
                <a:gd name="T93" fmla="*/ 29 h 65"/>
                <a:gd name="T94" fmla="*/ 60 w 84"/>
                <a:gd name="T95" fmla="*/ 17 h 65"/>
                <a:gd name="T96" fmla="*/ 66 w 84"/>
                <a:gd name="T97" fmla="*/ 11 h 65"/>
                <a:gd name="T98" fmla="*/ 72 w 84"/>
                <a:gd name="T99" fmla="*/ 11 h 65"/>
                <a:gd name="T100" fmla="*/ 72 w 84"/>
                <a:gd name="T101" fmla="*/ 11 h 65"/>
                <a:gd name="T102" fmla="*/ 72 w 84"/>
                <a:gd name="T103" fmla="*/ 23 h 65"/>
                <a:gd name="T104" fmla="*/ 66 w 84"/>
                <a:gd name="T105" fmla="*/ 35 h 65"/>
                <a:gd name="T106" fmla="*/ 60 w 84"/>
                <a:gd name="T107" fmla="*/ 53 h 65"/>
                <a:gd name="T108" fmla="*/ 60 w 84"/>
                <a:gd name="T109" fmla="*/ 59 h 65"/>
                <a:gd name="T110" fmla="*/ 60 w 84"/>
                <a:gd name="T111" fmla="*/ 65 h 65"/>
                <a:gd name="T112" fmla="*/ 66 w 84"/>
                <a:gd name="T113" fmla="*/ 65 h 65"/>
                <a:gd name="T114" fmla="*/ 78 w 84"/>
                <a:gd name="T115" fmla="*/ 59 h 65"/>
                <a:gd name="T116" fmla="*/ 84 w 84"/>
                <a:gd name="T117" fmla="*/ 53 h 65"/>
                <a:gd name="T118" fmla="*/ 84 w 84"/>
                <a:gd name="T119" fmla="*/ 53 h 65"/>
                <a:gd name="T120" fmla="*/ 84 w 84"/>
                <a:gd name="T121" fmla="*/ 4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" h="65">
                  <a:moveTo>
                    <a:pt x="84" y="47"/>
                  </a:moveTo>
                  <a:lnTo>
                    <a:pt x="78" y="53"/>
                  </a:lnTo>
                  <a:lnTo>
                    <a:pt x="72" y="59"/>
                  </a:lnTo>
                  <a:lnTo>
                    <a:pt x="72" y="59"/>
                  </a:lnTo>
                  <a:lnTo>
                    <a:pt x="72" y="53"/>
                  </a:lnTo>
                  <a:lnTo>
                    <a:pt x="78" y="35"/>
                  </a:lnTo>
                  <a:lnTo>
                    <a:pt x="78" y="23"/>
                  </a:lnTo>
                  <a:lnTo>
                    <a:pt x="78" y="11"/>
                  </a:lnTo>
                  <a:lnTo>
                    <a:pt x="78" y="6"/>
                  </a:lnTo>
                  <a:lnTo>
                    <a:pt x="72" y="0"/>
                  </a:lnTo>
                  <a:lnTo>
                    <a:pt x="60" y="6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17"/>
                  </a:lnTo>
                  <a:lnTo>
                    <a:pt x="48" y="11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24" y="11"/>
                  </a:lnTo>
                  <a:lnTo>
                    <a:pt x="18" y="23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11"/>
                  </a:lnTo>
                  <a:lnTo>
                    <a:pt x="12" y="11"/>
                  </a:lnTo>
                  <a:lnTo>
                    <a:pt x="12" y="23"/>
                  </a:lnTo>
                  <a:lnTo>
                    <a:pt x="6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6" y="65"/>
                  </a:lnTo>
                  <a:lnTo>
                    <a:pt x="12" y="47"/>
                  </a:lnTo>
                  <a:lnTo>
                    <a:pt x="18" y="29"/>
                  </a:lnTo>
                  <a:lnTo>
                    <a:pt x="30" y="17"/>
                  </a:lnTo>
                  <a:lnTo>
                    <a:pt x="36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2" y="23"/>
                  </a:lnTo>
                  <a:lnTo>
                    <a:pt x="36" y="35"/>
                  </a:lnTo>
                  <a:lnTo>
                    <a:pt x="30" y="53"/>
                  </a:lnTo>
                  <a:lnTo>
                    <a:pt x="30" y="65"/>
                  </a:lnTo>
                  <a:lnTo>
                    <a:pt x="36" y="65"/>
                  </a:lnTo>
                  <a:lnTo>
                    <a:pt x="42" y="47"/>
                  </a:lnTo>
                  <a:lnTo>
                    <a:pt x="48" y="29"/>
                  </a:lnTo>
                  <a:lnTo>
                    <a:pt x="60" y="17"/>
                  </a:lnTo>
                  <a:lnTo>
                    <a:pt x="66" y="11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72" y="23"/>
                  </a:lnTo>
                  <a:lnTo>
                    <a:pt x="66" y="35"/>
                  </a:lnTo>
                  <a:lnTo>
                    <a:pt x="60" y="53"/>
                  </a:lnTo>
                  <a:lnTo>
                    <a:pt x="60" y="59"/>
                  </a:lnTo>
                  <a:lnTo>
                    <a:pt x="60" y="65"/>
                  </a:lnTo>
                  <a:lnTo>
                    <a:pt x="66" y="65"/>
                  </a:lnTo>
                  <a:lnTo>
                    <a:pt x="78" y="59"/>
                  </a:lnTo>
                  <a:lnTo>
                    <a:pt x="84" y="53"/>
                  </a:lnTo>
                  <a:lnTo>
                    <a:pt x="84" y="53"/>
                  </a:lnTo>
                  <a:lnTo>
                    <a:pt x="84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719" y="2485"/>
              <a:ext cx="65" cy="89"/>
            </a:xfrm>
            <a:custGeom>
              <a:avLst/>
              <a:gdLst>
                <a:gd name="T0" fmla="*/ 59 w 65"/>
                <a:gd name="T1" fmla="*/ 60 h 89"/>
                <a:gd name="T2" fmla="*/ 53 w 65"/>
                <a:gd name="T3" fmla="*/ 72 h 89"/>
                <a:gd name="T4" fmla="*/ 35 w 65"/>
                <a:gd name="T5" fmla="*/ 78 h 89"/>
                <a:gd name="T6" fmla="*/ 29 w 65"/>
                <a:gd name="T7" fmla="*/ 78 h 89"/>
                <a:gd name="T8" fmla="*/ 18 w 65"/>
                <a:gd name="T9" fmla="*/ 66 h 89"/>
                <a:gd name="T10" fmla="*/ 12 w 65"/>
                <a:gd name="T11" fmla="*/ 42 h 89"/>
                <a:gd name="T12" fmla="*/ 18 w 65"/>
                <a:gd name="T13" fmla="*/ 24 h 89"/>
                <a:gd name="T14" fmla="*/ 24 w 65"/>
                <a:gd name="T15" fmla="*/ 12 h 89"/>
                <a:gd name="T16" fmla="*/ 35 w 65"/>
                <a:gd name="T17" fmla="*/ 6 h 89"/>
                <a:gd name="T18" fmla="*/ 41 w 65"/>
                <a:gd name="T19" fmla="*/ 6 h 89"/>
                <a:gd name="T20" fmla="*/ 47 w 65"/>
                <a:gd name="T21" fmla="*/ 12 h 89"/>
                <a:gd name="T22" fmla="*/ 47 w 65"/>
                <a:gd name="T23" fmla="*/ 18 h 89"/>
                <a:gd name="T24" fmla="*/ 47 w 65"/>
                <a:gd name="T25" fmla="*/ 24 h 89"/>
                <a:gd name="T26" fmla="*/ 53 w 65"/>
                <a:gd name="T27" fmla="*/ 30 h 89"/>
                <a:gd name="T28" fmla="*/ 59 w 65"/>
                <a:gd name="T29" fmla="*/ 24 h 89"/>
                <a:gd name="T30" fmla="*/ 59 w 65"/>
                <a:gd name="T31" fmla="*/ 18 h 89"/>
                <a:gd name="T32" fmla="*/ 59 w 65"/>
                <a:gd name="T33" fmla="*/ 12 h 89"/>
                <a:gd name="T34" fmla="*/ 53 w 65"/>
                <a:gd name="T35" fmla="*/ 6 h 89"/>
                <a:gd name="T36" fmla="*/ 47 w 65"/>
                <a:gd name="T37" fmla="*/ 0 h 89"/>
                <a:gd name="T38" fmla="*/ 35 w 65"/>
                <a:gd name="T39" fmla="*/ 0 h 89"/>
                <a:gd name="T40" fmla="*/ 24 w 65"/>
                <a:gd name="T41" fmla="*/ 0 h 89"/>
                <a:gd name="T42" fmla="*/ 12 w 65"/>
                <a:gd name="T43" fmla="*/ 12 h 89"/>
                <a:gd name="T44" fmla="*/ 6 w 65"/>
                <a:gd name="T45" fmla="*/ 24 h 89"/>
                <a:gd name="T46" fmla="*/ 0 w 65"/>
                <a:gd name="T47" fmla="*/ 48 h 89"/>
                <a:gd name="T48" fmla="*/ 6 w 65"/>
                <a:gd name="T49" fmla="*/ 66 h 89"/>
                <a:gd name="T50" fmla="*/ 12 w 65"/>
                <a:gd name="T51" fmla="*/ 78 h 89"/>
                <a:gd name="T52" fmla="*/ 29 w 65"/>
                <a:gd name="T53" fmla="*/ 89 h 89"/>
                <a:gd name="T54" fmla="*/ 47 w 65"/>
                <a:gd name="T55" fmla="*/ 83 h 89"/>
                <a:gd name="T56" fmla="*/ 59 w 65"/>
                <a:gd name="T57" fmla="*/ 78 h 89"/>
                <a:gd name="T58" fmla="*/ 65 w 65"/>
                <a:gd name="T59" fmla="*/ 60 h 89"/>
                <a:gd name="T60" fmla="*/ 59 w 65"/>
                <a:gd name="T61" fmla="*/ 6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5" h="89">
                  <a:moveTo>
                    <a:pt x="59" y="60"/>
                  </a:moveTo>
                  <a:lnTo>
                    <a:pt x="53" y="72"/>
                  </a:lnTo>
                  <a:lnTo>
                    <a:pt x="35" y="78"/>
                  </a:lnTo>
                  <a:lnTo>
                    <a:pt x="29" y="78"/>
                  </a:lnTo>
                  <a:lnTo>
                    <a:pt x="18" y="66"/>
                  </a:lnTo>
                  <a:lnTo>
                    <a:pt x="12" y="42"/>
                  </a:lnTo>
                  <a:lnTo>
                    <a:pt x="18" y="24"/>
                  </a:lnTo>
                  <a:lnTo>
                    <a:pt x="24" y="12"/>
                  </a:lnTo>
                  <a:lnTo>
                    <a:pt x="35" y="6"/>
                  </a:lnTo>
                  <a:lnTo>
                    <a:pt x="41" y="6"/>
                  </a:lnTo>
                  <a:lnTo>
                    <a:pt x="47" y="12"/>
                  </a:lnTo>
                  <a:lnTo>
                    <a:pt x="47" y="18"/>
                  </a:lnTo>
                  <a:lnTo>
                    <a:pt x="47" y="24"/>
                  </a:lnTo>
                  <a:lnTo>
                    <a:pt x="53" y="30"/>
                  </a:lnTo>
                  <a:lnTo>
                    <a:pt x="59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7" y="0"/>
                  </a:lnTo>
                  <a:lnTo>
                    <a:pt x="35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48"/>
                  </a:lnTo>
                  <a:lnTo>
                    <a:pt x="6" y="66"/>
                  </a:lnTo>
                  <a:lnTo>
                    <a:pt x="12" y="78"/>
                  </a:lnTo>
                  <a:lnTo>
                    <a:pt x="29" y="89"/>
                  </a:lnTo>
                  <a:lnTo>
                    <a:pt x="47" y="83"/>
                  </a:lnTo>
                  <a:lnTo>
                    <a:pt x="59" y="78"/>
                  </a:lnTo>
                  <a:lnTo>
                    <a:pt x="65" y="60"/>
                  </a:lnTo>
                  <a:lnTo>
                    <a:pt x="59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4796" y="2485"/>
              <a:ext cx="72" cy="89"/>
            </a:xfrm>
            <a:custGeom>
              <a:avLst/>
              <a:gdLst>
                <a:gd name="T0" fmla="*/ 36 w 72"/>
                <a:gd name="T1" fmla="*/ 0 h 89"/>
                <a:gd name="T2" fmla="*/ 18 w 72"/>
                <a:gd name="T3" fmla="*/ 6 h 89"/>
                <a:gd name="T4" fmla="*/ 12 w 72"/>
                <a:gd name="T5" fmla="*/ 12 h 89"/>
                <a:gd name="T6" fmla="*/ 0 w 72"/>
                <a:gd name="T7" fmla="*/ 42 h 89"/>
                <a:gd name="T8" fmla="*/ 12 w 72"/>
                <a:gd name="T9" fmla="*/ 78 h 89"/>
                <a:gd name="T10" fmla="*/ 18 w 72"/>
                <a:gd name="T11" fmla="*/ 83 h 89"/>
                <a:gd name="T12" fmla="*/ 36 w 72"/>
                <a:gd name="T13" fmla="*/ 89 h 89"/>
                <a:gd name="T14" fmla="*/ 54 w 72"/>
                <a:gd name="T15" fmla="*/ 83 h 89"/>
                <a:gd name="T16" fmla="*/ 66 w 72"/>
                <a:gd name="T17" fmla="*/ 78 h 89"/>
                <a:gd name="T18" fmla="*/ 72 w 72"/>
                <a:gd name="T19" fmla="*/ 42 h 89"/>
                <a:gd name="T20" fmla="*/ 72 w 72"/>
                <a:gd name="T21" fmla="*/ 24 h 89"/>
                <a:gd name="T22" fmla="*/ 60 w 72"/>
                <a:gd name="T23" fmla="*/ 12 h 89"/>
                <a:gd name="T24" fmla="*/ 48 w 72"/>
                <a:gd name="T25" fmla="*/ 6 h 89"/>
                <a:gd name="T26" fmla="*/ 36 w 72"/>
                <a:gd name="T27" fmla="*/ 0 h 89"/>
                <a:gd name="T28" fmla="*/ 36 w 72"/>
                <a:gd name="T29" fmla="*/ 0 h 89"/>
                <a:gd name="T30" fmla="*/ 36 w 72"/>
                <a:gd name="T31" fmla="*/ 83 h 89"/>
                <a:gd name="T32" fmla="*/ 24 w 72"/>
                <a:gd name="T33" fmla="*/ 78 h 89"/>
                <a:gd name="T34" fmla="*/ 18 w 72"/>
                <a:gd name="T35" fmla="*/ 66 h 89"/>
                <a:gd name="T36" fmla="*/ 12 w 72"/>
                <a:gd name="T37" fmla="*/ 48 h 89"/>
                <a:gd name="T38" fmla="*/ 12 w 72"/>
                <a:gd name="T39" fmla="*/ 36 h 89"/>
                <a:gd name="T40" fmla="*/ 12 w 72"/>
                <a:gd name="T41" fmla="*/ 24 h 89"/>
                <a:gd name="T42" fmla="*/ 18 w 72"/>
                <a:gd name="T43" fmla="*/ 12 h 89"/>
                <a:gd name="T44" fmla="*/ 30 w 72"/>
                <a:gd name="T45" fmla="*/ 6 h 89"/>
                <a:gd name="T46" fmla="*/ 42 w 72"/>
                <a:gd name="T47" fmla="*/ 12 h 89"/>
                <a:gd name="T48" fmla="*/ 48 w 72"/>
                <a:gd name="T49" fmla="*/ 18 h 89"/>
                <a:gd name="T50" fmla="*/ 54 w 72"/>
                <a:gd name="T51" fmla="*/ 48 h 89"/>
                <a:gd name="T52" fmla="*/ 54 w 72"/>
                <a:gd name="T53" fmla="*/ 66 h 89"/>
                <a:gd name="T54" fmla="*/ 48 w 72"/>
                <a:gd name="T55" fmla="*/ 78 h 89"/>
                <a:gd name="T56" fmla="*/ 36 w 72"/>
                <a:gd name="T57" fmla="*/ 83 h 89"/>
                <a:gd name="T58" fmla="*/ 36 w 72"/>
                <a:gd name="T59" fmla="*/ 8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9">
                  <a:moveTo>
                    <a:pt x="36" y="0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0" y="42"/>
                  </a:lnTo>
                  <a:lnTo>
                    <a:pt x="12" y="78"/>
                  </a:lnTo>
                  <a:lnTo>
                    <a:pt x="18" y="83"/>
                  </a:lnTo>
                  <a:lnTo>
                    <a:pt x="36" y="89"/>
                  </a:lnTo>
                  <a:lnTo>
                    <a:pt x="54" y="83"/>
                  </a:lnTo>
                  <a:lnTo>
                    <a:pt x="66" y="78"/>
                  </a:lnTo>
                  <a:lnTo>
                    <a:pt x="72" y="42"/>
                  </a:lnTo>
                  <a:lnTo>
                    <a:pt x="72" y="24"/>
                  </a:lnTo>
                  <a:lnTo>
                    <a:pt x="60" y="12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36" y="0"/>
                  </a:lnTo>
                  <a:close/>
                  <a:moveTo>
                    <a:pt x="36" y="83"/>
                  </a:moveTo>
                  <a:lnTo>
                    <a:pt x="24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8" y="12"/>
                  </a:lnTo>
                  <a:lnTo>
                    <a:pt x="30" y="6"/>
                  </a:lnTo>
                  <a:lnTo>
                    <a:pt x="42" y="12"/>
                  </a:lnTo>
                  <a:lnTo>
                    <a:pt x="48" y="18"/>
                  </a:lnTo>
                  <a:lnTo>
                    <a:pt x="54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6" y="83"/>
                  </a:lnTo>
                  <a:lnTo>
                    <a:pt x="36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4880" y="2485"/>
              <a:ext cx="48" cy="89"/>
            </a:xfrm>
            <a:custGeom>
              <a:avLst/>
              <a:gdLst>
                <a:gd name="T0" fmla="*/ 42 w 48"/>
                <a:gd name="T1" fmla="*/ 30 h 89"/>
                <a:gd name="T2" fmla="*/ 42 w 48"/>
                <a:gd name="T3" fmla="*/ 0 h 89"/>
                <a:gd name="T4" fmla="*/ 42 w 48"/>
                <a:gd name="T5" fmla="*/ 0 h 89"/>
                <a:gd name="T6" fmla="*/ 42 w 48"/>
                <a:gd name="T7" fmla="*/ 0 h 89"/>
                <a:gd name="T8" fmla="*/ 24 w 48"/>
                <a:gd name="T9" fmla="*/ 0 h 89"/>
                <a:gd name="T10" fmla="*/ 6 w 48"/>
                <a:gd name="T11" fmla="*/ 6 h 89"/>
                <a:gd name="T12" fmla="*/ 0 w 48"/>
                <a:gd name="T13" fmla="*/ 24 h 89"/>
                <a:gd name="T14" fmla="*/ 6 w 48"/>
                <a:gd name="T15" fmla="*/ 42 h 89"/>
                <a:gd name="T16" fmla="*/ 18 w 48"/>
                <a:gd name="T17" fmla="*/ 54 h 89"/>
                <a:gd name="T18" fmla="*/ 30 w 48"/>
                <a:gd name="T19" fmla="*/ 60 h 89"/>
                <a:gd name="T20" fmla="*/ 36 w 48"/>
                <a:gd name="T21" fmla="*/ 66 h 89"/>
                <a:gd name="T22" fmla="*/ 36 w 48"/>
                <a:gd name="T23" fmla="*/ 72 h 89"/>
                <a:gd name="T24" fmla="*/ 30 w 48"/>
                <a:gd name="T25" fmla="*/ 83 h 89"/>
                <a:gd name="T26" fmla="*/ 24 w 48"/>
                <a:gd name="T27" fmla="*/ 89 h 89"/>
                <a:gd name="T28" fmla="*/ 12 w 48"/>
                <a:gd name="T29" fmla="*/ 89 h 89"/>
                <a:gd name="T30" fmla="*/ 6 w 48"/>
                <a:gd name="T31" fmla="*/ 78 h 89"/>
                <a:gd name="T32" fmla="*/ 6 w 48"/>
                <a:gd name="T33" fmla="*/ 60 h 89"/>
                <a:gd name="T34" fmla="*/ 0 w 48"/>
                <a:gd name="T35" fmla="*/ 60 h 89"/>
                <a:gd name="T36" fmla="*/ 0 w 48"/>
                <a:gd name="T37" fmla="*/ 89 h 89"/>
                <a:gd name="T38" fmla="*/ 0 w 48"/>
                <a:gd name="T39" fmla="*/ 89 h 89"/>
                <a:gd name="T40" fmla="*/ 6 w 48"/>
                <a:gd name="T41" fmla="*/ 89 h 89"/>
                <a:gd name="T42" fmla="*/ 6 w 48"/>
                <a:gd name="T43" fmla="*/ 89 h 89"/>
                <a:gd name="T44" fmla="*/ 24 w 48"/>
                <a:gd name="T45" fmla="*/ 89 h 89"/>
                <a:gd name="T46" fmla="*/ 42 w 48"/>
                <a:gd name="T47" fmla="*/ 83 h 89"/>
                <a:gd name="T48" fmla="*/ 48 w 48"/>
                <a:gd name="T49" fmla="*/ 66 h 89"/>
                <a:gd name="T50" fmla="*/ 42 w 48"/>
                <a:gd name="T51" fmla="*/ 54 h 89"/>
                <a:gd name="T52" fmla="*/ 36 w 48"/>
                <a:gd name="T53" fmla="*/ 42 h 89"/>
                <a:gd name="T54" fmla="*/ 18 w 48"/>
                <a:gd name="T55" fmla="*/ 30 h 89"/>
                <a:gd name="T56" fmla="*/ 12 w 48"/>
                <a:gd name="T57" fmla="*/ 24 h 89"/>
                <a:gd name="T58" fmla="*/ 12 w 48"/>
                <a:gd name="T59" fmla="*/ 18 h 89"/>
                <a:gd name="T60" fmla="*/ 12 w 48"/>
                <a:gd name="T61" fmla="*/ 12 h 89"/>
                <a:gd name="T62" fmla="*/ 24 w 48"/>
                <a:gd name="T63" fmla="*/ 6 h 89"/>
                <a:gd name="T64" fmla="*/ 36 w 48"/>
                <a:gd name="T65" fmla="*/ 12 h 89"/>
                <a:gd name="T66" fmla="*/ 36 w 48"/>
                <a:gd name="T67" fmla="*/ 18 h 89"/>
                <a:gd name="T68" fmla="*/ 42 w 48"/>
                <a:gd name="T69" fmla="*/ 30 h 89"/>
                <a:gd name="T70" fmla="*/ 42 w 48"/>
                <a:gd name="T71" fmla="*/ 3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89">
                  <a:moveTo>
                    <a:pt x="42" y="3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6" y="6"/>
                  </a:lnTo>
                  <a:lnTo>
                    <a:pt x="0" y="24"/>
                  </a:lnTo>
                  <a:lnTo>
                    <a:pt x="6" y="42"/>
                  </a:lnTo>
                  <a:lnTo>
                    <a:pt x="18" y="54"/>
                  </a:lnTo>
                  <a:lnTo>
                    <a:pt x="30" y="60"/>
                  </a:lnTo>
                  <a:lnTo>
                    <a:pt x="36" y="66"/>
                  </a:lnTo>
                  <a:lnTo>
                    <a:pt x="36" y="72"/>
                  </a:lnTo>
                  <a:lnTo>
                    <a:pt x="30" y="83"/>
                  </a:lnTo>
                  <a:lnTo>
                    <a:pt x="24" y="89"/>
                  </a:lnTo>
                  <a:lnTo>
                    <a:pt x="12" y="89"/>
                  </a:lnTo>
                  <a:lnTo>
                    <a:pt x="6" y="78"/>
                  </a:lnTo>
                  <a:lnTo>
                    <a:pt x="6" y="60"/>
                  </a:lnTo>
                  <a:lnTo>
                    <a:pt x="0" y="60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6" y="89"/>
                  </a:lnTo>
                  <a:lnTo>
                    <a:pt x="6" y="89"/>
                  </a:lnTo>
                  <a:lnTo>
                    <a:pt x="24" y="89"/>
                  </a:lnTo>
                  <a:lnTo>
                    <a:pt x="42" y="83"/>
                  </a:lnTo>
                  <a:lnTo>
                    <a:pt x="48" y="66"/>
                  </a:lnTo>
                  <a:lnTo>
                    <a:pt x="42" y="54"/>
                  </a:lnTo>
                  <a:lnTo>
                    <a:pt x="36" y="42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24" y="6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42" y="30"/>
                  </a:lnTo>
                  <a:lnTo>
                    <a:pt x="4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958" y="2443"/>
              <a:ext cx="42" cy="167"/>
            </a:xfrm>
            <a:custGeom>
              <a:avLst/>
              <a:gdLst>
                <a:gd name="T0" fmla="*/ 42 w 42"/>
                <a:gd name="T1" fmla="*/ 0 h 167"/>
                <a:gd name="T2" fmla="*/ 24 w 42"/>
                <a:gd name="T3" fmla="*/ 18 h 167"/>
                <a:gd name="T4" fmla="*/ 12 w 42"/>
                <a:gd name="T5" fmla="*/ 36 h 167"/>
                <a:gd name="T6" fmla="*/ 0 w 42"/>
                <a:gd name="T7" fmla="*/ 78 h 167"/>
                <a:gd name="T8" fmla="*/ 0 w 42"/>
                <a:gd name="T9" fmla="*/ 96 h 167"/>
                <a:gd name="T10" fmla="*/ 6 w 42"/>
                <a:gd name="T11" fmla="*/ 114 h 167"/>
                <a:gd name="T12" fmla="*/ 12 w 42"/>
                <a:gd name="T13" fmla="*/ 137 h 167"/>
                <a:gd name="T14" fmla="*/ 24 w 42"/>
                <a:gd name="T15" fmla="*/ 155 h 167"/>
                <a:gd name="T16" fmla="*/ 42 w 42"/>
                <a:gd name="T17" fmla="*/ 167 h 167"/>
                <a:gd name="T18" fmla="*/ 42 w 42"/>
                <a:gd name="T19" fmla="*/ 161 h 167"/>
                <a:gd name="T20" fmla="*/ 24 w 42"/>
                <a:gd name="T21" fmla="*/ 143 h 167"/>
                <a:gd name="T22" fmla="*/ 18 w 42"/>
                <a:gd name="T23" fmla="*/ 120 h 167"/>
                <a:gd name="T24" fmla="*/ 12 w 42"/>
                <a:gd name="T25" fmla="*/ 96 h 167"/>
                <a:gd name="T26" fmla="*/ 12 w 42"/>
                <a:gd name="T27" fmla="*/ 78 h 167"/>
                <a:gd name="T28" fmla="*/ 18 w 42"/>
                <a:gd name="T29" fmla="*/ 48 h 167"/>
                <a:gd name="T30" fmla="*/ 24 w 42"/>
                <a:gd name="T31" fmla="*/ 24 h 167"/>
                <a:gd name="T32" fmla="*/ 30 w 42"/>
                <a:gd name="T33" fmla="*/ 12 h 167"/>
                <a:gd name="T34" fmla="*/ 42 w 42"/>
                <a:gd name="T35" fmla="*/ 0 h 167"/>
                <a:gd name="T36" fmla="*/ 42 w 42"/>
                <a:gd name="T3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167">
                  <a:moveTo>
                    <a:pt x="42" y="0"/>
                  </a:moveTo>
                  <a:lnTo>
                    <a:pt x="24" y="18"/>
                  </a:lnTo>
                  <a:lnTo>
                    <a:pt x="12" y="36"/>
                  </a:lnTo>
                  <a:lnTo>
                    <a:pt x="0" y="78"/>
                  </a:lnTo>
                  <a:lnTo>
                    <a:pt x="0" y="96"/>
                  </a:lnTo>
                  <a:lnTo>
                    <a:pt x="6" y="114"/>
                  </a:lnTo>
                  <a:lnTo>
                    <a:pt x="12" y="137"/>
                  </a:lnTo>
                  <a:lnTo>
                    <a:pt x="24" y="155"/>
                  </a:lnTo>
                  <a:lnTo>
                    <a:pt x="42" y="167"/>
                  </a:lnTo>
                  <a:lnTo>
                    <a:pt x="42" y="161"/>
                  </a:lnTo>
                  <a:lnTo>
                    <a:pt x="24" y="143"/>
                  </a:lnTo>
                  <a:lnTo>
                    <a:pt x="18" y="120"/>
                  </a:lnTo>
                  <a:lnTo>
                    <a:pt x="12" y="96"/>
                  </a:lnTo>
                  <a:lnTo>
                    <a:pt x="12" y="78"/>
                  </a:lnTo>
                  <a:lnTo>
                    <a:pt x="18" y="48"/>
                  </a:lnTo>
                  <a:lnTo>
                    <a:pt x="24" y="24"/>
                  </a:lnTo>
                  <a:lnTo>
                    <a:pt x="30" y="12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018" y="2473"/>
              <a:ext cx="65" cy="101"/>
            </a:xfrm>
            <a:custGeom>
              <a:avLst/>
              <a:gdLst>
                <a:gd name="T0" fmla="*/ 65 w 65"/>
                <a:gd name="T1" fmla="*/ 101 h 101"/>
                <a:gd name="T2" fmla="*/ 65 w 65"/>
                <a:gd name="T3" fmla="*/ 0 h 101"/>
                <a:gd name="T4" fmla="*/ 53 w 65"/>
                <a:gd name="T5" fmla="*/ 0 h 101"/>
                <a:gd name="T6" fmla="*/ 53 w 65"/>
                <a:gd name="T7" fmla="*/ 54 h 101"/>
                <a:gd name="T8" fmla="*/ 47 w 65"/>
                <a:gd name="T9" fmla="*/ 78 h 101"/>
                <a:gd name="T10" fmla="*/ 41 w 65"/>
                <a:gd name="T11" fmla="*/ 90 h 101"/>
                <a:gd name="T12" fmla="*/ 30 w 65"/>
                <a:gd name="T13" fmla="*/ 90 h 101"/>
                <a:gd name="T14" fmla="*/ 18 w 65"/>
                <a:gd name="T15" fmla="*/ 84 h 101"/>
                <a:gd name="T16" fmla="*/ 12 w 65"/>
                <a:gd name="T17" fmla="*/ 66 h 101"/>
                <a:gd name="T18" fmla="*/ 12 w 65"/>
                <a:gd name="T19" fmla="*/ 0 h 101"/>
                <a:gd name="T20" fmla="*/ 0 w 65"/>
                <a:gd name="T21" fmla="*/ 0 h 101"/>
                <a:gd name="T22" fmla="*/ 0 w 65"/>
                <a:gd name="T23" fmla="*/ 72 h 101"/>
                <a:gd name="T24" fmla="*/ 0 w 65"/>
                <a:gd name="T25" fmla="*/ 90 h 101"/>
                <a:gd name="T26" fmla="*/ 6 w 65"/>
                <a:gd name="T27" fmla="*/ 95 h 101"/>
                <a:gd name="T28" fmla="*/ 24 w 65"/>
                <a:gd name="T29" fmla="*/ 101 h 101"/>
                <a:gd name="T30" fmla="*/ 41 w 65"/>
                <a:gd name="T31" fmla="*/ 95 h 101"/>
                <a:gd name="T32" fmla="*/ 53 w 65"/>
                <a:gd name="T33" fmla="*/ 84 h 101"/>
                <a:gd name="T34" fmla="*/ 53 w 65"/>
                <a:gd name="T35" fmla="*/ 84 h 101"/>
                <a:gd name="T36" fmla="*/ 53 w 65"/>
                <a:gd name="T37" fmla="*/ 101 h 101"/>
                <a:gd name="T38" fmla="*/ 65 w 65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101">
                  <a:moveTo>
                    <a:pt x="65" y="101"/>
                  </a:moveTo>
                  <a:lnTo>
                    <a:pt x="65" y="0"/>
                  </a:lnTo>
                  <a:lnTo>
                    <a:pt x="53" y="0"/>
                  </a:lnTo>
                  <a:lnTo>
                    <a:pt x="53" y="54"/>
                  </a:lnTo>
                  <a:lnTo>
                    <a:pt x="47" y="78"/>
                  </a:lnTo>
                  <a:lnTo>
                    <a:pt x="41" y="90"/>
                  </a:lnTo>
                  <a:lnTo>
                    <a:pt x="30" y="90"/>
                  </a:lnTo>
                  <a:lnTo>
                    <a:pt x="18" y="84"/>
                  </a:lnTo>
                  <a:lnTo>
                    <a:pt x="12" y="6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90"/>
                  </a:lnTo>
                  <a:lnTo>
                    <a:pt x="6" y="95"/>
                  </a:lnTo>
                  <a:lnTo>
                    <a:pt x="24" y="101"/>
                  </a:lnTo>
                  <a:lnTo>
                    <a:pt x="41" y="95"/>
                  </a:lnTo>
                  <a:lnTo>
                    <a:pt x="53" y="84"/>
                  </a:lnTo>
                  <a:lnTo>
                    <a:pt x="53" y="84"/>
                  </a:lnTo>
                  <a:lnTo>
                    <a:pt x="53" y="101"/>
                  </a:lnTo>
                  <a:lnTo>
                    <a:pt x="65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101" y="2563"/>
              <a:ext cx="48" cy="65"/>
            </a:xfrm>
            <a:custGeom>
              <a:avLst/>
              <a:gdLst>
                <a:gd name="T0" fmla="*/ 0 w 48"/>
                <a:gd name="T1" fmla="*/ 5 h 65"/>
                <a:gd name="T2" fmla="*/ 6 w 48"/>
                <a:gd name="T3" fmla="*/ 5 h 65"/>
                <a:gd name="T4" fmla="*/ 12 w 48"/>
                <a:gd name="T5" fmla="*/ 17 h 65"/>
                <a:gd name="T6" fmla="*/ 12 w 48"/>
                <a:gd name="T7" fmla="*/ 41 h 65"/>
                <a:gd name="T8" fmla="*/ 12 w 48"/>
                <a:gd name="T9" fmla="*/ 59 h 65"/>
                <a:gd name="T10" fmla="*/ 12 w 48"/>
                <a:gd name="T11" fmla="*/ 65 h 65"/>
                <a:gd name="T12" fmla="*/ 12 w 48"/>
                <a:gd name="T13" fmla="*/ 65 h 65"/>
                <a:gd name="T14" fmla="*/ 18 w 48"/>
                <a:gd name="T15" fmla="*/ 59 h 65"/>
                <a:gd name="T16" fmla="*/ 24 w 48"/>
                <a:gd name="T17" fmla="*/ 53 h 65"/>
                <a:gd name="T18" fmla="*/ 30 w 48"/>
                <a:gd name="T19" fmla="*/ 47 h 65"/>
                <a:gd name="T20" fmla="*/ 36 w 48"/>
                <a:gd name="T21" fmla="*/ 35 h 65"/>
                <a:gd name="T22" fmla="*/ 48 w 48"/>
                <a:gd name="T23" fmla="*/ 23 h 65"/>
                <a:gd name="T24" fmla="*/ 48 w 48"/>
                <a:gd name="T25" fmla="*/ 11 h 65"/>
                <a:gd name="T26" fmla="*/ 48 w 48"/>
                <a:gd name="T27" fmla="*/ 5 h 65"/>
                <a:gd name="T28" fmla="*/ 42 w 48"/>
                <a:gd name="T29" fmla="*/ 0 h 65"/>
                <a:gd name="T30" fmla="*/ 36 w 48"/>
                <a:gd name="T31" fmla="*/ 0 h 65"/>
                <a:gd name="T32" fmla="*/ 36 w 48"/>
                <a:gd name="T33" fmla="*/ 5 h 65"/>
                <a:gd name="T34" fmla="*/ 42 w 48"/>
                <a:gd name="T35" fmla="*/ 11 h 65"/>
                <a:gd name="T36" fmla="*/ 42 w 48"/>
                <a:gd name="T37" fmla="*/ 17 h 65"/>
                <a:gd name="T38" fmla="*/ 36 w 48"/>
                <a:gd name="T39" fmla="*/ 35 h 65"/>
                <a:gd name="T40" fmla="*/ 24 w 48"/>
                <a:gd name="T41" fmla="*/ 47 h 65"/>
                <a:gd name="T42" fmla="*/ 18 w 48"/>
                <a:gd name="T43" fmla="*/ 53 h 65"/>
                <a:gd name="T44" fmla="*/ 18 w 48"/>
                <a:gd name="T45" fmla="*/ 41 h 65"/>
                <a:gd name="T46" fmla="*/ 18 w 48"/>
                <a:gd name="T47" fmla="*/ 29 h 65"/>
                <a:gd name="T48" fmla="*/ 12 w 48"/>
                <a:gd name="T49" fmla="*/ 5 h 65"/>
                <a:gd name="T50" fmla="*/ 12 w 48"/>
                <a:gd name="T51" fmla="*/ 0 h 65"/>
                <a:gd name="T52" fmla="*/ 12 w 48"/>
                <a:gd name="T53" fmla="*/ 0 h 65"/>
                <a:gd name="T54" fmla="*/ 6 w 48"/>
                <a:gd name="T55" fmla="*/ 0 h 65"/>
                <a:gd name="T56" fmla="*/ 0 w 48"/>
                <a:gd name="T57" fmla="*/ 5 h 65"/>
                <a:gd name="T58" fmla="*/ 0 w 48"/>
                <a:gd name="T59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" h="65">
                  <a:moveTo>
                    <a:pt x="0" y="5"/>
                  </a:moveTo>
                  <a:lnTo>
                    <a:pt x="6" y="5"/>
                  </a:lnTo>
                  <a:lnTo>
                    <a:pt x="12" y="17"/>
                  </a:lnTo>
                  <a:lnTo>
                    <a:pt x="12" y="41"/>
                  </a:lnTo>
                  <a:lnTo>
                    <a:pt x="12" y="59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8" y="59"/>
                  </a:lnTo>
                  <a:lnTo>
                    <a:pt x="24" y="53"/>
                  </a:lnTo>
                  <a:lnTo>
                    <a:pt x="30" y="47"/>
                  </a:lnTo>
                  <a:lnTo>
                    <a:pt x="36" y="35"/>
                  </a:lnTo>
                  <a:lnTo>
                    <a:pt x="48" y="23"/>
                  </a:lnTo>
                  <a:lnTo>
                    <a:pt x="48" y="11"/>
                  </a:lnTo>
                  <a:lnTo>
                    <a:pt x="48" y="5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6" y="5"/>
                  </a:lnTo>
                  <a:lnTo>
                    <a:pt x="42" y="11"/>
                  </a:lnTo>
                  <a:lnTo>
                    <a:pt x="42" y="17"/>
                  </a:lnTo>
                  <a:lnTo>
                    <a:pt x="36" y="35"/>
                  </a:lnTo>
                  <a:lnTo>
                    <a:pt x="24" y="47"/>
                  </a:lnTo>
                  <a:lnTo>
                    <a:pt x="18" y="53"/>
                  </a:lnTo>
                  <a:lnTo>
                    <a:pt x="18" y="41"/>
                  </a:lnTo>
                  <a:lnTo>
                    <a:pt x="18" y="29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5197" y="2515"/>
              <a:ext cx="84" cy="1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335" y="2473"/>
              <a:ext cx="71" cy="101"/>
            </a:xfrm>
            <a:custGeom>
              <a:avLst/>
              <a:gdLst>
                <a:gd name="T0" fmla="*/ 71 w 71"/>
                <a:gd name="T1" fmla="*/ 101 h 101"/>
                <a:gd name="T2" fmla="*/ 71 w 71"/>
                <a:gd name="T3" fmla="*/ 0 h 101"/>
                <a:gd name="T4" fmla="*/ 59 w 71"/>
                <a:gd name="T5" fmla="*/ 0 h 101"/>
                <a:gd name="T6" fmla="*/ 59 w 71"/>
                <a:gd name="T7" fmla="*/ 54 h 101"/>
                <a:gd name="T8" fmla="*/ 53 w 71"/>
                <a:gd name="T9" fmla="*/ 78 h 101"/>
                <a:gd name="T10" fmla="*/ 47 w 71"/>
                <a:gd name="T11" fmla="*/ 90 h 101"/>
                <a:gd name="T12" fmla="*/ 35 w 71"/>
                <a:gd name="T13" fmla="*/ 90 h 101"/>
                <a:gd name="T14" fmla="*/ 24 w 71"/>
                <a:gd name="T15" fmla="*/ 84 h 101"/>
                <a:gd name="T16" fmla="*/ 18 w 71"/>
                <a:gd name="T17" fmla="*/ 66 h 101"/>
                <a:gd name="T18" fmla="*/ 18 w 71"/>
                <a:gd name="T19" fmla="*/ 0 h 101"/>
                <a:gd name="T20" fmla="*/ 0 w 71"/>
                <a:gd name="T21" fmla="*/ 0 h 101"/>
                <a:gd name="T22" fmla="*/ 0 w 71"/>
                <a:gd name="T23" fmla="*/ 72 h 101"/>
                <a:gd name="T24" fmla="*/ 6 w 71"/>
                <a:gd name="T25" fmla="*/ 90 h 101"/>
                <a:gd name="T26" fmla="*/ 12 w 71"/>
                <a:gd name="T27" fmla="*/ 95 h 101"/>
                <a:gd name="T28" fmla="*/ 30 w 71"/>
                <a:gd name="T29" fmla="*/ 101 h 101"/>
                <a:gd name="T30" fmla="*/ 47 w 71"/>
                <a:gd name="T31" fmla="*/ 95 h 101"/>
                <a:gd name="T32" fmla="*/ 59 w 71"/>
                <a:gd name="T33" fmla="*/ 84 h 101"/>
                <a:gd name="T34" fmla="*/ 59 w 71"/>
                <a:gd name="T35" fmla="*/ 84 h 101"/>
                <a:gd name="T36" fmla="*/ 59 w 71"/>
                <a:gd name="T37" fmla="*/ 101 h 101"/>
                <a:gd name="T38" fmla="*/ 71 w 71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101">
                  <a:moveTo>
                    <a:pt x="71" y="101"/>
                  </a:moveTo>
                  <a:lnTo>
                    <a:pt x="71" y="0"/>
                  </a:lnTo>
                  <a:lnTo>
                    <a:pt x="59" y="0"/>
                  </a:lnTo>
                  <a:lnTo>
                    <a:pt x="59" y="54"/>
                  </a:lnTo>
                  <a:lnTo>
                    <a:pt x="53" y="78"/>
                  </a:lnTo>
                  <a:lnTo>
                    <a:pt x="47" y="90"/>
                  </a:lnTo>
                  <a:lnTo>
                    <a:pt x="35" y="90"/>
                  </a:lnTo>
                  <a:lnTo>
                    <a:pt x="24" y="84"/>
                  </a:lnTo>
                  <a:lnTo>
                    <a:pt x="18" y="6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6" y="90"/>
                  </a:lnTo>
                  <a:lnTo>
                    <a:pt x="12" y="95"/>
                  </a:lnTo>
                  <a:lnTo>
                    <a:pt x="30" y="101"/>
                  </a:lnTo>
                  <a:lnTo>
                    <a:pt x="47" y="95"/>
                  </a:lnTo>
                  <a:lnTo>
                    <a:pt x="59" y="84"/>
                  </a:lnTo>
                  <a:lnTo>
                    <a:pt x="59" y="84"/>
                  </a:lnTo>
                  <a:lnTo>
                    <a:pt x="59" y="101"/>
                  </a:lnTo>
                  <a:lnTo>
                    <a:pt x="71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5424" y="2527"/>
              <a:ext cx="30" cy="95"/>
            </a:xfrm>
            <a:custGeom>
              <a:avLst/>
              <a:gdLst>
                <a:gd name="T0" fmla="*/ 24 w 30"/>
                <a:gd name="T1" fmla="*/ 77 h 95"/>
                <a:gd name="T2" fmla="*/ 18 w 30"/>
                <a:gd name="T3" fmla="*/ 89 h 95"/>
                <a:gd name="T4" fmla="*/ 12 w 30"/>
                <a:gd name="T5" fmla="*/ 89 h 95"/>
                <a:gd name="T6" fmla="*/ 12 w 30"/>
                <a:gd name="T7" fmla="*/ 89 h 95"/>
                <a:gd name="T8" fmla="*/ 12 w 30"/>
                <a:gd name="T9" fmla="*/ 83 h 95"/>
                <a:gd name="T10" fmla="*/ 12 w 30"/>
                <a:gd name="T11" fmla="*/ 77 h 95"/>
                <a:gd name="T12" fmla="*/ 24 w 30"/>
                <a:gd name="T13" fmla="*/ 30 h 95"/>
                <a:gd name="T14" fmla="*/ 24 w 30"/>
                <a:gd name="T15" fmla="*/ 30 h 95"/>
                <a:gd name="T16" fmla="*/ 12 w 30"/>
                <a:gd name="T17" fmla="*/ 36 h 95"/>
                <a:gd name="T18" fmla="*/ 0 w 30"/>
                <a:gd name="T19" fmla="*/ 36 h 95"/>
                <a:gd name="T20" fmla="*/ 0 w 30"/>
                <a:gd name="T21" fmla="*/ 36 h 95"/>
                <a:gd name="T22" fmla="*/ 6 w 30"/>
                <a:gd name="T23" fmla="*/ 36 h 95"/>
                <a:gd name="T24" fmla="*/ 12 w 30"/>
                <a:gd name="T25" fmla="*/ 41 h 95"/>
                <a:gd name="T26" fmla="*/ 12 w 30"/>
                <a:gd name="T27" fmla="*/ 53 h 95"/>
                <a:gd name="T28" fmla="*/ 6 w 30"/>
                <a:gd name="T29" fmla="*/ 65 h 95"/>
                <a:gd name="T30" fmla="*/ 0 w 30"/>
                <a:gd name="T31" fmla="*/ 83 h 95"/>
                <a:gd name="T32" fmla="*/ 0 w 30"/>
                <a:gd name="T33" fmla="*/ 89 h 95"/>
                <a:gd name="T34" fmla="*/ 0 w 30"/>
                <a:gd name="T35" fmla="*/ 95 h 95"/>
                <a:gd name="T36" fmla="*/ 6 w 30"/>
                <a:gd name="T37" fmla="*/ 95 h 95"/>
                <a:gd name="T38" fmla="*/ 18 w 30"/>
                <a:gd name="T39" fmla="*/ 89 h 95"/>
                <a:gd name="T40" fmla="*/ 24 w 30"/>
                <a:gd name="T41" fmla="*/ 83 h 95"/>
                <a:gd name="T42" fmla="*/ 24 w 30"/>
                <a:gd name="T43" fmla="*/ 77 h 95"/>
                <a:gd name="T44" fmla="*/ 30 w 30"/>
                <a:gd name="T45" fmla="*/ 6 h 95"/>
                <a:gd name="T46" fmla="*/ 24 w 30"/>
                <a:gd name="T47" fmla="*/ 6 h 95"/>
                <a:gd name="T48" fmla="*/ 18 w 30"/>
                <a:gd name="T49" fmla="*/ 0 h 95"/>
                <a:gd name="T50" fmla="*/ 18 w 30"/>
                <a:gd name="T51" fmla="*/ 0 h 95"/>
                <a:gd name="T52" fmla="*/ 12 w 30"/>
                <a:gd name="T53" fmla="*/ 6 h 95"/>
                <a:gd name="T54" fmla="*/ 18 w 30"/>
                <a:gd name="T55" fmla="*/ 12 h 95"/>
                <a:gd name="T56" fmla="*/ 18 w 30"/>
                <a:gd name="T57" fmla="*/ 18 h 95"/>
                <a:gd name="T58" fmla="*/ 24 w 30"/>
                <a:gd name="T59" fmla="*/ 12 h 95"/>
                <a:gd name="T60" fmla="*/ 30 w 30"/>
                <a:gd name="T61" fmla="*/ 6 h 95"/>
                <a:gd name="T62" fmla="*/ 30 w 30"/>
                <a:gd name="T63" fmla="*/ 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" h="95">
                  <a:moveTo>
                    <a:pt x="24" y="77"/>
                  </a:moveTo>
                  <a:lnTo>
                    <a:pt x="18" y="89"/>
                  </a:lnTo>
                  <a:lnTo>
                    <a:pt x="12" y="89"/>
                  </a:lnTo>
                  <a:lnTo>
                    <a:pt x="12" y="89"/>
                  </a:lnTo>
                  <a:lnTo>
                    <a:pt x="12" y="83"/>
                  </a:lnTo>
                  <a:lnTo>
                    <a:pt x="12" y="77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41"/>
                  </a:lnTo>
                  <a:lnTo>
                    <a:pt x="12" y="53"/>
                  </a:lnTo>
                  <a:lnTo>
                    <a:pt x="6" y="65"/>
                  </a:lnTo>
                  <a:lnTo>
                    <a:pt x="0" y="83"/>
                  </a:lnTo>
                  <a:lnTo>
                    <a:pt x="0" y="89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18" y="89"/>
                  </a:lnTo>
                  <a:lnTo>
                    <a:pt x="24" y="83"/>
                  </a:lnTo>
                  <a:lnTo>
                    <a:pt x="24" y="77"/>
                  </a:lnTo>
                  <a:close/>
                  <a:moveTo>
                    <a:pt x="30" y="6"/>
                  </a:moveTo>
                  <a:lnTo>
                    <a:pt x="24" y="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472" y="2443"/>
              <a:ext cx="42" cy="167"/>
            </a:xfrm>
            <a:custGeom>
              <a:avLst/>
              <a:gdLst>
                <a:gd name="T0" fmla="*/ 0 w 42"/>
                <a:gd name="T1" fmla="*/ 167 h 167"/>
                <a:gd name="T2" fmla="*/ 30 w 42"/>
                <a:gd name="T3" fmla="*/ 131 h 167"/>
                <a:gd name="T4" fmla="*/ 42 w 42"/>
                <a:gd name="T5" fmla="*/ 108 h 167"/>
                <a:gd name="T6" fmla="*/ 42 w 42"/>
                <a:gd name="T7" fmla="*/ 84 h 167"/>
                <a:gd name="T8" fmla="*/ 36 w 42"/>
                <a:gd name="T9" fmla="*/ 54 h 167"/>
                <a:gd name="T10" fmla="*/ 30 w 42"/>
                <a:gd name="T11" fmla="*/ 30 h 167"/>
                <a:gd name="T12" fmla="*/ 18 w 42"/>
                <a:gd name="T13" fmla="*/ 12 h 167"/>
                <a:gd name="T14" fmla="*/ 0 w 42"/>
                <a:gd name="T15" fmla="*/ 0 h 167"/>
                <a:gd name="T16" fmla="*/ 0 w 42"/>
                <a:gd name="T17" fmla="*/ 0 h 167"/>
                <a:gd name="T18" fmla="*/ 12 w 42"/>
                <a:gd name="T19" fmla="*/ 18 h 167"/>
                <a:gd name="T20" fmla="*/ 24 w 42"/>
                <a:gd name="T21" fmla="*/ 42 h 167"/>
                <a:gd name="T22" fmla="*/ 24 w 42"/>
                <a:gd name="T23" fmla="*/ 66 h 167"/>
                <a:gd name="T24" fmla="*/ 24 w 42"/>
                <a:gd name="T25" fmla="*/ 84 h 167"/>
                <a:gd name="T26" fmla="*/ 24 w 42"/>
                <a:gd name="T27" fmla="*/ 120 h 167"/>
                <a:gd name="T28" fmla="*/ 18 w 42"/>
                <a:gd name="T29" fmla="*/ 137 h 167"/>
                <a:gd name="T30" fmla="*/ 12 w 42"/>
                <a:gd name="T31" fmla="*/ 149 h 167"/>
                <a:gd name="T32" fmla="*/ 0 w 42"/>
                <a:gd name="T33" fmla="*/ 161 h 167"/>
                <a:gd name="T34" fmla="*/ 0 w 42"/>
                <a:gd name="T35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167">
                  <a:moveTo>
                    <a:pt x="0" y="167"/>
                  </a:moveTo>
                  <a:lnTo>
                    <a:pt x="30" y="131"/>
                  </a:lnTo>
                  <a:lnTo>
                    <a:pt x="42" y="108"/>
                  </a:lnTo>
                  <a:lnTo>
                    <a:pt x="42" y="84"/>
                  </a:lnTo>
                  <a:lnTo>
                    <a:pt x="36" y="54"/>
                  </a:lnTo>
                  <a:lnTo>
                    <a:pt x="30" y="30"/>
                  </a:lnTo>
                  <a:lnTo>
                    <a:pt x="18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24" y="42"/>
                  </a:lnTo>
                  <a:lnTo>
                    <a:pt x="24" y="66"/>
                  </a:lnTo>
                  <a:lnTo>
                    <a:pt x="24" y="84"/>
                  </a:lnTo>
                  <a:lnTo>
                    <a:pt x="24" y="120"/>
                  </a:lnTo>
                  <a:lnTo>
                    <a:pt x="18" y="137"/>
                  </a:lnTo>
                  <a:lnTo>
                    <a:pt x="12" y="149"/>
                  </a:lnTo>
                  <a:lnTo>
                    <a:pt x="0" y="161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1483" y="1685"/>
              <a:ext cx="102" cy="137"/>
            </a:xfrm>
            <a:custGeom>
              <a:avLst/>
              <a:gdLst>
                <a:gd name="T0" fmla="*/ 102 w 102"/>
                <a:gd name="T1" fmla="*/ 0 h 137"/>
                <a:gd name="T2" fmla="*/ 72 w 102"/>
                <a:gd name="T3" fmla="*/ 0 h 137"/>
                <a:gd name="T4" fmla="*/ 72 w 102"/>
                <a:gd name="T5" fmla="*/ 6 h 137"/>
                <a:gd name="T6" fmla="*/ 78 w 102"/>
                <a:gd name="T7" fmla="*/ 6 h 137"/>
                <a:gd name="T8" fmla="*/ 84 w 102"/>
                <a:gd name="T9" fmla="*/ 12 h 137"/>
                <a:gd name="T10" fmla="*/ 78 w 102"/>
                <a:gd name="T11" fmla="*/ 24 h 137"/>
                <a:gd name="T12" fmla="*/ 72 w 102"/>
                <a:gd name="T13" fmla="*/ 36 h 137"/>
                <a:gd name="T14" fmla="*/ 42 w 102"/>
                <a:gd name="T15" fmla="*/ 107 h 137"/>
                <a:gd name="T16" fmla="*/ 42 w 102"/>
                <a:gd name="T17" fmla="*/ 107 h 137"/>
                <a:gd name="T18" fmla="*/ 30 w 102"/>
                <a:gd name="T19" fmla="*/ 18 h 137"/>
                <a:gd name="T20" fmla="*/ 36 w 102"/>
                <a:gd name="T21" fmla="*/ 6 h 137"/>
                <a:gd name="T22" fmla="*/ 42 w 102"/>
                <a:gd name="T23" fmla="*/ 6 h 137"/>
                <a:gd name="T24" fmla="*/ 42 w 102"/>
                <a:gd name="T25" fmla="*/ 0 h 137"/>
                <a:gd name="T26" fmla="*/ 0 w 102"/>
                <a:gd name="T27" fmla="*/ 0 h 137"/>
                <a:gd name="T28" fmla="*/ 0 w 102"/>
                <a:gd name="T29" fmla="*/ 6 h 137"/>
                <a:gd name="T30" fmla="*/ 12 w 102"/>
                <a:gd name="T31" fmla="*/ 12 h 137"/>
                <a:gd name="T32" fmla="*/ 12 w 102"/>
                <a:gd name="T33" fmla="*/ 18 h 137"/>
                <a:gd name="T34" fmla="*/ 18 w 102"/>
                <a:gd name="T35" fmla="*/ 30 h 137"/>
                <a:gd name="T36" fmla="*/ 30 w 102"/>
                <a:gd name="T37" fmla="*/ 137 h 137"/>
                <a:gd name="T38" fmla="*/ 30 w 102"/>
                <a:gd name="T39" fmla="*/ 137 h 137"/>
                <a:gd name="T40" fmla="*/ 96 w 102"/>
                <a:gd name="T41" fmla="*/ 12 h 137"/>
                <a:gd name="T42" fmla="*/ 96 w 102"/>
                <a:gd name="T43" fmla="*/ 12 h 137"/>
                <a:gd name="T44" fmla="*/ 102 w 102"/>
                <a:gd name="T45" fmla="*/ 6 h 137"/>
                <a:gd name="T46" fmla="*/ 102 w 102"/>
                <a:gd name="T4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137">
                  <a:moveTo>
                    <a:pt x="102" y="0"/>
                  </a:moveTo>
                  <a:lnTo>
                    <a:pt x="72" y="0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78" y="24"/>
                  </a:lnTo>
                  <a:lnTo>
                    <a:pt x="72" y="36"/>
                  </a:lnTo>
                  <a:lnTo>
                    <a:pt x="42" y="107"/>
                  </a:lnTo>
                  <a:lnTo>
                    <a:pt x="42" y="107"/>
                  </a:lnTo>
                  <a:lnTo>
                    <a:pt x="30" y="18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30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561" y="1798"/>
              <a:ext cx="89" cy="66"/>
            </a:xfrm>
            <a:custGeom>
              <a:avLst/>
              <a:gdLst>
                <a:gd name="T0" fmla="*/ 89 w 89"/>
                <a:gd name="T1" fmla="*/ 48 h 66"/>
                <a:gd name="T2" fmla="*/ 83 w 89"/>
                <a:gd name="T3" fmla="*/ 60 h 66"/>
                <a:gd name="T4" fmla="*/ 77 w 89"/>
                <a:gd name="T5" fmla="*/ 60 h 66"/>
                <a:gd name="T6" fmla="*/ 77 w 89"/>
                <a:gd name="T7" fmla="*/ 60 h 66"/>
                <a:gd name="T8" fmla="*/ 72 w 89"/>
                <a:gd name="T9" fmla="*/ 60 h 66"/>
                <a:gd name="T10" fmla="*/ 72 w 89"/>
                <a:gd name="T11" fmla="*/ 54 h 66"/>
                <a:gd name="T12" fmla="*/ 77 w 89"/>
                <a:gd name="T13" fmla="*/ 36 h 66"/>
                <a:gd name="T14" fmla="*/ 83 w 89"/>
                <a:gd name="T15" fmla="*/ 24 h 66"/>
                <a:gd name="T16" fmla="*/ 83 w 89"/>
                <a:gd name="T17" fmla="*/ 12 h 66"/>
                <a:gd name="T18" fmla="*/ 83 w 89"/>
                <a:gd name="T19" fmla="*/ 6 h 66"/>
                <a:gd name="T20" fmla="*/ 77 w 89"/>
                <a:gd name="T21" fmla="*/ 0 h 66"/>
                <a:gd name="T22" fmla="*/ 72 w 89"/>
                <a:gd name="T23" fmla="*/ 6 h 66"/>
                <a:gd name="T24" fmla="*/ 66 w 89"/>
                <a:gd name="T25" fmla="*/ 12 h 66"/>
                <a:gd name="T26" fmla="*/ 48 w 89"/>
                <a:gd name="T27" fmla="*/ 30 h 66"/>
                <a:gd name="T28" fmla="*/ 48 w 89"/>
                <a:gd name="T29" fmla="*/ 30 h 66"/>
                <a:gd name="T30" fmla="*/ 54 w 89"/>
                <a:gd name="T31" fmla="*/ 18 h 66"/>
                <a:gd name="T32" fmla="*/ 54 w 89"/>
                <a:gd name="T33" fmla="*/ 12 h 66"/>
                <a:gd name="T34" fmla="*/ 54 w 89"/>
                <a:gd name="T35" fmla="*/ 6 h 66"/>
                <a:gd name="T36" fmla="*/ 48 w 89"/>
                <a:gd name="T37" fmla="*/ 0 h 66"/>
                <a:gd name="T38" fmla="*/ 42 w 89"/>
                <a:gd name="T39" fmla="*/ 6 h 66"/>
                <a:gd name="T40" fmla="*/ 30 w 89"/>
                <a:gd name="T41" fmla="*/ 12 h 66"/>
                <a:gd name="T42" fmla="*/ 24 w 89"/>
                <a:gd name="T43" fmla="*/ 24 h 66"/>
                <a:gd name="T44" fmla="*/ 18 w 89"/>
                <a:gd name="T45" fmla="*/ 30 h 66"/>
                <a:gd name="T46" fmla="*/ 18 w 89"/>
                <a:gd name="T47" fmla="*/ 30 h 66"/>
                <a:gd name="T48" fmla="*/ 24 w 89"/>
                <a:gd name="T49" fmla="*/ 0 h 66"/>
                <a:gd name="T50" fmla="*/ 24 w 89"/>
                <a:gd name="T51" fmla="*/ 0 h 66"/>
                <a:gd name="T52" fmla="*/ 18 w 89"/>
                <a:gd name="T53" fmla="*/ 6 h 66"/>
                <a:gd name="T54" fmla="*/ 6 w 89"/>
                <a:gd name="T55" fmla="*/ 6 h 66"/>
                <a:gd name="T56" fmla="*/ 6 w 89"/>
                <a:gd name="T57" fmla="*/ 6 h 66"/>
                <a:gd name="T58" fmla="*/ 12 w 89"/>
                <a:gd name="T59" fmla="*/ 12 h 66"/>
                <a:gd name="T60" fmla="*/ 12 w 89"/>
                <a:gd name="T61" fmla="*/ 12 h 66"/>
                <a:gd name="T62" fmla="*/ 12 w 89"/>
                <a:gd name="T63" fmla="*/ 24 h 66"/>
                <a:gd name="T64" fmla="*/ 6 w 89"/>
                <a:gd name="T65" fmla="*/ 42 h 66"/>
                <a:gd name="T66" fmla="*/ 6 w 89"/>
                <a:gd name="T67" fmla="*/ 54 h 66"/>
                <a:gd name="T68" fmla="*/ 0 w 89"/>
                <a:gd name="T69" fmla="*/ 66 h 66"/>
                <a:gd name="T70" fmla="*/ 12 w 89"/>
                <a:gd name="T71" fmla="*/ 66 h 66"/>
                <a:gd name="T72" fmla="*/ 18 w 89"/>
                <a:gd name="T73" fmla="*/ 48 h 66"/>
                <a:gd name="T74" fmla="*/ 24 w 89"/>
                <a:gd name="T75" fmla="*/ 30 h 66"/>
                <a:gd name="T76" fmla="*/ 36 w 89"/>
                <a:gd name="T77" fmla="*/ 18 h 66"/>
                <a:gd name="T78" fmla="*/ 42 w 89"/>
                <a:gd name="T79" fmla="*/ 12 h 66"/>
                <a:gd name="T80" fmla="*/ 48 w 89"/>
                <a:gd name="T81" fmla="*/ 12 h 66"/>
                <a:gd name="T82" fmla="*/ 48 w 89"/>
                <a:gd name="T83" fmla="*/ 12 h 66"/>
                <a:gd name="T84" fmla="*/ 48 w 89"/>
                <a:gd name="T85" fmla="*/ 24 h 66"/>
                <a:gd name="T86" fmla="*/ 42 w 89"/>
                <a:gd name="T87" fmla="*/ 36 h 66"/>
                <a:gd name="T88" fmla="*/ 36 w 89"/>
                <a:gd name="T89" fmla="*/ 54 h 66"/>
                <a:gd name="T90" fmla="*/ 36 w 89"/>
                <a:gd name="T91" fmla="*/ 66 h 66"/>
                <a:gd name="T92" fmla="*/ 42 w 89"/>
                <a:gd name="T93" fmla="*/ 66 h 66"/>
                <a:gd name="T94" fmla="*/ 48 w 89"/>
                <a:gd name="T95" fmla="*/ 48 h 66"/>
                <a:gd name="T96" fmla="*/ 54 w 89"/>
                <a:gd name="T97" fmla="*/ 30 h 66"/>
                <a:gd name="T98" fmla="*/ 66 w 89"/>
                <a:gd name="T99" fmla="*/ 18 h 66"/>
                <a:gd name="T100" fmla="*/ 72 w 89"/>
                <a:gd name="T101" fmla="*/ 12 h 66"/>
                <a:gd name="T102" fmla="*/ 77 w 89"/>
                <a:gd name="T103" fmla="*/ 12 h 66"/>
                <a:gd name="T104" fmla="*/ 77 w 89"/>
                <a:gd name="T105" fmla="*/ 12 h 66"/>
                <a:gd name="T106" fmla="*/ 77 w 89"/>
                <a:gd name="T107" fmla="*/ 24 h 66"/>
                <a:gd name="T108" fmla="*/ 72 w 89"/>
                <a:gd name="T109" fmla="*/ 36 h 66"/>
                <a:gd name="T110" fmla="*/ 66 w 89"/>
                <a:gd name="T111" fmla="*/ 54 h 66"/>
                <a:gd name="T112" fmla="*/ 66 w 89"/>
                <a:gd name="T113" fmla="*/ 60 h 66"/>
                <a:gd name="T114" fmla="*/ 66 w 89"/>
                <a:gd name="T115" fmla="*/ 66 h 66"/>
                <a:gd name="T116" fmla="*/ 72 w 89"/>
                <a:gd name="T117" fmla="*/ 66 h 66"/>
                <a:gd name="T118" fmla="*/ 83 w 89"/>
                <a:gd name="T119" fmla="*/ 60 h 66"/>
                <a:gd name="T120" fmla="*/ 89 w 89"/>
                <a:gd name="T121" fmla="*/ 54 h 66"/>
                <a:gd name="T122" fmla="*/ 89 w 89"/>
                <a:gd name="T123" fmla="*/ 54 h 66"/>
                <a:gd name="T124" fmla="*/ 89 w 89"/>
                <a:gd name="T125" fmla="*/ 4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" h="66">
                  <a:moveTo>
                    <a:pt x="89" y="48"/>
                  </a:moveTo>
                  <a:lnTo>
                    <a:pt x="83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2" y="60"/>
                  </a:lnTo>
                  <a:lnTo>
                    <a:pt x="72" y="54"/>
                  </a:lnTo>
                  <a:lnTo>
                    <a:pt x="77" y="36"/>
                  </a:lnTo>
                  <a:lnTo>
                    <a:pt x="83" y="24"/>
                  </a:lnTo>
                  <a:lnTo>
                    <a:pt x="83" y="12"/>
                  </a:lnTo>
                  <a:lnTo>
                    <a:pt x="83" y="6"/>
                  </a:lnTo>
                  <a:lnTo>
                    <a:pt x="77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54" y="18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6" y="42"/>
                  </a:lnTo>
                  <a:lnTo>
                    <a:pt x="6" y="54"/>
                  </a:lnTo>
                  <a:lnTo>
                    <a:pt x="0" y="66"/>
                  </a:lnTo>
                  <a:lnTo>
                    <a:pt x="12" y="66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36" y="18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42" y="36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54" y="30"/>
                  </a:lnTo>
                  <a:lnTo>
                    <a:pt x="66" y="18"/>
                  </a:lnTo>
                  <a:lnTo>
                    <a:pt x="72" y="12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7" y="24"/>
                  </a:lnTo>
                  <a:lnTo>
                    <a:pt x="72" y="36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72" y="66"/>
                  </a:lnTo>
                  <a:lnTo>
                    <a:pt x="83" y="60"/>
                  </a:lnTo>
                  <a:lnTo>
                    <a:pt x="89" y="54"/>
                  </a:lnTo>
                  <a:lnTo>
                    <a:pt x="89" y="54"/>
                  </a:lnTo>
                  <a:lnTo>
                    <a:pt x="89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662" y="1685"/>
              <a:ext cx="66" cy="131"/>
            </a:xfrm>
            <a:custGeom>
              <a:avLst/>
              <a:gdLst>
                <a:gd name="T0" fmla="*/ 0 w 66"/>
                <a:gd name="T1" fmla="*/ 131 h 131"/>
                <a:gd name="T2" fmla="*/ 42 w 66"/>
                <a:gd name="T3" fmla="*/ 131 h 131"/>
                <a:gd name="T4" fmla="*/ 42 w 66"/>
                <a:gd name="T5" fmla="*/ 125 h 131"/>
                <a:gd name="T6" fmla="*/ 36 w 66"/>
                <a:gd name="T7" fmla="*/ 125 h 131"/>
                <a:gd name="T8" fmla="*/ 30 w 66"/>
                <a:gd name="T9" fmla="*/ 119 h 131"/>
                <a:gd name="T10" fmla="*/ 30 w 66"/>
                <a:gd name="T11" fmla="*/ 113 h 131"/>
                <a:gd name="T12" fmla="*/ 30 w 66"/>
                <a:gd name="T13" fmla="*/ 107 h 131"/>
                <a:gd name="T14" fmla="*/ 54 w 66"/>
                <a:gd name="T15" fmla="*/ 18 h 131"/>
                <a:gd name="T16" fmla="*/ 60 w 66"/>
                <a:gd name="T17" fmla="*/ 6 h 131"/>
                <a:gd name="T18" fmla="*/ 66 w 66"/>
                <a:gd name="T19" fmla="*/ 6 h 131"/>
                <a:gd name="T20" fmla="*/ 66 w 66"/>
                <a:gd name="T21" fmla="*/ 0 h 131"/>
                <a:gd name="T22" fmla="*/ 24 w 66"/>
                <a:gd name="T23" fmla="*/ 0 h 131"/>
                <a:gd name="T24" fmla="*/ 24 w 66"/>
                <a:gd name="T25" fmla="*/ 6 h 131"/>
                <a:gd name="T26" fmla="*/ 30 w 66"/>
                <a:gd name="T27" fmla="*/ 6 h 131"/>
                <a:gd name="T28" fmla="*/ 36 w 66"/>
                <a:gd name="T29" fmla="*/ 12 h 131"/>
                <a:gd name="T30" fmla="*/ 36 w 66"/>
                <a:gd name="T31" fmla="*/ 18 h 131"/>
                <a:gd name="T32" fmla="*/ 36 w 66"/>
                <a:gd name="T33" fmla="*/ 24 h 131"/>
                <a:gd name="T34" fmla="*/ 12 w 66"/>
                <a:gd name="T35" fmla="*/ 113 h 131"/>
                <a:gd name="T36" fmla="*/ 6 w 66"/>
                <a:gd name="T37" fmla="*/ 125 h 131"/>
                <a:gd name="T38" fmla="*/ 0 w 66"/>
                <a:gd name="T39" fmla="*/ 125 h 131"/>
                <a:gd name="T40" fmla="*/ 0 w 66"/>
                <a:gd name="T4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131">
                  <a:moveTo>
                    <a:pt x="0" y="131"/>
                  </a:moveTo>
                  <a:lnTo>
                    <a:pt x="42" y="131"/>
                  </a:lnTo>
                  <a:lnTo>
                    <a:pt x="42" y="125"/>
                  </a:lnTo>
                  <a:lnTo>
                    <a:pt x="36" y="125"/>
                  </a:lnTo>
                  <a:lnTo>
                    <a:pt x="30" y="119"/>
                  </a:lnTo>
                  <a:lnTo>
                    <a:pt x="30" y="113"/>
                  </a:lnTo>
                  <a:lnTo>
                    <a:pt x="30" y="107"/>
                  </a:lnTo>
                  <a:lnTo>
                    <a:pt x="54" y="18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12" y="113"/>
                  </a:lnTo>
                  <a:lnTo>
                    <a:pt x="6" y="125"/>
                  </a:lnTo>
                  <a:lnTo>
                    <a:pt x="0" y="125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1722" y="1798"/>
              <a:ext cx="84" cy="66"/>
            </a:xfrm>
            <a:custGeom>
              <a:avLst/>
              <a:gdLst>
                <a:gd name="T0" fmla="*/ 84 w 84"/>
                <a:gd name="T1" fmla="*/ 48 h 66"/>
                <a:gd name="T2" fmla="*/ 78 w 84"/>
                <a:gd name="T3" fmla="*/ 60 h 66"/>
                <a:gd name="T4" fmla="*/ 72 w 84"/>
                <a:gd name="T5" fmla="*/ 60 h 66"/>
                <a:gd name="T6" fmla="*/ 72 w 84"/>
                <a:gd name="T7" fmla="*/ 60 h 66"/>
                <a:gd name="T8" fmla="*/ 72 w 84"/>
                <a:gd name="T9" fmla="*/ 54 h 66"/>
                <a:gd name="T10" fmla="*/ 78 w 84"/>
                <a:gd name="T11" fmla="*/ 36 h 66"/>
                <a:gd name="T12" fmla="*/ 84 w 84"/>
                <a:gd name="T13" fmla="*/ 24 h 66"/>
                <a:gd name="T14" fmla="*/ 84 w 84"/>
                <a:gd name="T15" fmla="*/ 12 h 66"/>
                <a:gd name="T16" fmla="*/ 78 w 84"/>
                <a:gd name="T17" fmla="*/ 6 h 66"/>
                <a:gd name="T18" fmla="*/ 72 w 84"/>
                <a:gd name="T19" fmla="*/ 0 h 66"/>
                <a:gd name="T20" fmla="*/ 66 w 84"/>
                <a:gd name="T21" fmla="*/ 6 h 66"/>
                <a:gd name="T22" fmla="*/ 60 w 84"/>
                <a:gd name="T23" fmla="*/ 12 h 66"/>
                <a:gd name="T24" fmla="*/ 48 w 84"/>
                <a:gd name="T25" fmla="*/ 30 h 66"/>
                <a:gd name="T26" fmla="*/ 48 w 84"/>
                <a:gd name="T27" fmla="*/ 30 h 66"/>
                <a:gd name="T28" fmla="*/ 54 w 84"/>
                <a:gd name="T29" fmla="*/ 18 h 66"/>
                <a:gd name="T30" fmla="*/ 54 w 84"/>
                <a:gd name="T31" fmla="*/ 12 h 66"/>
                <a:gd name="T32" fmla="*/ 48 w 84"/>
                <a:gd name="T33" fmla="*/ 6 h 66"/>
                <a:gd name="T34" fmla="*/ 42 w 84"/>
                <a:gd name="T35" fmla="*/ 0 h 66"/>
                <a:gd name="T36" fmla="*/ 36 w 84"/>
                <a:gd name="T37" fmla="*/ 6 h 66"/>
                <a:gd name="T38" fmla="*/ 30 w 84"/>
                <a:gd name="T39" fmla="*/ 12 h 66"/>
                <a:gd name="T40" fmla="*/ 24 w 84"/>
                <a:gd name="T41" fmla="*/ 24 h 66"/>
                <a:gd name="T42" fmla="*/ 18 w 84"/>
                <a:gd name="T43" fmla="*/ 30 h 66"/>
                <a:gd name="T44" fmla="*/ 18 w 84"/>
                <a:gd name="T45" fmla="*/ 30 h 66"/>
                <a:gd name="T46" fmla="*/ 24 w 84"/>
                <a:gd name="T47" fmla="*/ 0 h 66"/>
                <a:gd name="T48" fmla="*/ 24 w 84"/>
                <a:gd name="T49" fmla="*/ 0 h 66"/>
                <a:gd name="T50" fmla="*/ 18 w 84"/>
                <a:gd name="T51" fmla="*/ 6 h 66"/>
                <a:gd name="T52" fmla="*/ 6 w 84"/>
                <a:gd name="T53" fmla="*/ 6 h 66"/>
                <a:gd name="T54" fmla="*/ 6 w 84"/>
                <a:gd name="T55" fmla="*/ 6 h 66"/>
                <a:gd name="T56" fmla="*/ 12 w 84"/>
                <a:gd name="T57" fmla="*/ 12 h 66"/>
                <a:gd name="T58" fmla="*/ 12 w 84"/>
                <a:gd name="T59" fmla="*/ 12 h 66"/>
                <a:gd name="T60" fmla="*/ 12 w 84"/>
                <a:gd name="T61" fmla="*/ 24 h 66"/>
                <a:gd name="T62" fmla="*/ 6 w 84"/>
                <a:gd name="T63" fmla="*/ 42 h 66"/>
                <a:gd name="T64" fmla="*/ 0 w 84"/>
                <a:gd name="T65" fmla="*/ 54 h 66"/>
                <a:gd name="T66" fmla="*/ 0 w 84"/>
                <a:gd name="T67" fmla="*/ 66 h 66"/>
                <a:gd name="T68" fmla="*/ 6 w 84"/>
                <a:gd name="T69" fmla="*/ 66 h 66"/>
                <a:gd name="T70" fmla="*/ 12 w 84"/>
                <a:gd name="T71" fmla="*/ 48 h 66"/>
                <a:gd name="T72" fmla="*/ 18 w 84"/>
                <a:gd name="T73" fmla="*/ 30 h 66"/>
                <a:gd name="T74" fmla="*/ 30 w 84"/>
                <a:gd name="T75" fmla="*/ 18 h 66"/>
                <a:gd name="T76" fmla="*/ 42 w 84"/>
                <a:gd name="T77" fmla="*/ 12 h 66"/>
                <a:gd name="T78" fmla="*/ 42 w 84"/>
                <a:gd name="T79" fmla="*/ 12 h 66"/>
                <a:gd name="T80" fmla="*/ 42 w 84"/>
                <a:gd name="T81" fmla="*/ 24 h 66"/>
                <a:gd name="T82" fmla="*/ 36 w 84"/>
                <a:gd name="T83" fmla="*/ 36 h 66"/>
                <a:gd name="T84" fmla="*/ 36 w 84"/>
                <a:gd name="T85" fmla="*/ 54 h 66"/>
                <a:gd name="T86" fmla="*/ 30 w 84"/>
                <a:gd name="T87" fmla="*/ 66 h 66"/>
                <a:gd name="T88" fmla="*/ 42 w 84"/>
                <a:gd name="T89" fmla="*/ 66 h 66"/>
                <a:gd name="T90" fmla="*/ 48 w 84"/>
                <a:gd name="T91" fmla="*/ 48 h 66"/>
                <a:gd name="T92" fmla="*/ 54 w 84"/>
                <a:gd name="T93" fmla="*/ 30 h 66"/>
                <a:gd name="T94" fmla="*/ 60 w 84"/>
                <a:gd name="T95" fmla="*/ 18 h 66"/>
                <a:gd name="T96" fmla="*/ 72 w 84"/>
                <a:gd name="T97" fmla="*/ 12 h 66"/>
                <a:gd name="T98" fmla="*/ 72 w 84"/>
                <a:gd name="T99" fmla="*/ 12 h 66"/>
                <a:gd name="T100" fmla="*/ 72 w 84"/>
                <a:gd name="T101" fmla="*/ 24 h 66"/>
                <a:gd name="T102" fmla="*/ 66 w 84"/>
                <a:gd name="T103" fmla="*/ 36 h 66"/>
                <a:gd name="T104" fmla="*/ 60 w 84"/>
                <a:gd name="T105" fmla="*/ 54 h 66"/>
                <a:gd name="T106" fmla="*/ 60 w 84"/>
                <a:gd name="T107" fmla="*/ 60 h 66"/>
                <a:gd name="T108" fmla="*/ 60 w 84"/>
                <a:gd name="T109" fmla="*/ 66 h 66"/>
                <a:gd name="T110" fmla="*/ 66 w 84"/>
                <a:gd name="T111" fmla="*/ 66 h 66"/>
                <a:gd name="T112" fmla="*/ 78 w 84"/>
                <a:gd name="T113" fmla="*/ 60 h 66"/>
                <a:gd name="T114" fmla="*/ 84 w 84"/>
                <a:gd name="T115" fmla="*/ 54 h 66"/>
                <a:gd name="T116" fmla="*/ 84 w 84"/>
                <a:gd name="T117" fmla="*/ 54 h 66"/>
                <a:gd name="T118" fmla="*/ 84 w 84"/>
                <a:gd name="T119" fmla="*/ 4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4" h="66">
                  <a:moveTo>
                    <a:pt x="84" y="48"/>
                  </a:moveTo>
                  <a:lnTo>
                    <a:pt x="78" y="60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54"/>
                  </a:lnTo>
                  <a:lnTo>
                    <a:pt x="78" y="36"/>
                  </a:lnTo>
                  <a:lnTo>
                    <a:pt x="84" y="24"/>
                  </a:lnTo>
                  <a:lnTo>
                    <a:pt x="84" y="12"/>
                  </a:lnTo>
                  <a:lnTo>
                    <a:pt x="78" y="6"/>
                  </a:lnTo>
                  <a:lnTo>
                    <a:pt x="72" y="0"/>
                  </a:lnTo>
                  <a:lnTo>
                    <a:pt x="66" y="6"/>
                  </a:lnTo>
                  <a:lnTo>
                    <a:pt x="60" y="12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54" y="18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6" y="42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2" y="48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24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0" y="66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54" y="30"/>
                  </a:lnTo>
                  <a:lnTo>
                    <a:pt x="60" y="18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24"/>
                  </a:lnTo>
                  <a:lnTo>
                    <a:pt x="66" y="36"/>
                  </a:lnTo>
                  <a:lnTo>
                    <a:pt x="60" y="54"/>
                  </a:lnTo>
                  <a:lnTo>
                    <a:pt x="60" y="60"/>
                  </a:lnTo>
                  <a:lnTo>
                    <a:pt x="60" y="66"/>
                  </a:lnTo>
                  <a:lnTo>
                    <a:pt x="66" y="6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4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3887" y="2407"/>
              <a:ext cx="1" cy="466"/>
            </a:xfrm>
            <a:custGeom>
              <a:avLst/>
              <a:gdLst>
                <a:gd name="T0" fmla="*/ 0 h 466"/>
                <a:gd name="T1" fmla="*/ 466 h 466"/>
                <a:gd name="T2" fmla="*/ 0 h 466"/>
                <a:gd name="T3" fmla="*/ 0 h 46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66">
                  <a:moveTo>
                    <a:pt x="0" y="0"/>
                  </a:moveTo>
                  <a:lnTo>
                    <a:pt x="0" y="4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3851" y="2843"/>
              <a:ext cx="66" cy="155"/>
            </a:xfrm>
            <a:custGeom>
              <a:avLst/>
              <a:gdLst>
                <a:gd name="T0" fmla="*/ 0 w 66"/>
                <a:gd name="T1" fmla="*/ 0 h 155"/>
                <a:gd name="T2" fmla="*/ 36 w 66"/>
                <a:gd name="T3" fmla="*/ 155 h 155"/>
                <a:gd name="T4" fmla="*/ 66 w 66"/>
                <a:gd name="T5" fmla="*/ 0 h 155"/>
                <a:gd name="T6" fmla="*/ 0 w 66"/>
                <a:gd name="T7" fmla="*/ 0 h 155"/>
                <a:gd name="T8" fmla="*/ 0 w 66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55">
                  <a:moveTo>
                    <a:pt x="0" y="0"/>
                  </a:moveTo>
                  <a:lnTo>
                    <a:pt x="36" y="155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851" y="2276"/>
              <a:ext cx="66" cy="149"/>
            </a:xfrm>
            <a:custGeom>
              <a:avLst/>
              <a:gdLst>
                <a:gd name="T0" fmla="*/ 0 w 66"/>
                <a:gd name="T1" fmla="*/ 149 h 149"/>
                <a:gd name="T2" fmla="*/ 36 w 66"/>
                <a:gd name="T3" fmla="*/ 0 h 149"/>
                <a:gd name="T4" fmla="*/ 66 w 66"/>
                <a:gd name="T5" fmla="*/ 149 h 149"/>
                <a:gd name="T6" fmla="*/ 0 w 66"/>
                <a:gd name="T7" fmla="*/ 149 h 149"/>
                <a:gd name="T8" fmla="*/ 0 w 66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49">
                  <a:moveTo>
                    <a:pt x="0" y="149"/>
                  </a:moveTo>
                  <a:lnTo>
                    <a:pt x="36" y="0"/>
                  </a:lnTo>
                  <a:lnTo>
                    <a:pt x="66" y="149"/>
                  </a:lnTo>
                  <a:lnTo>
                    <a:pt x="0" y="149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304" y="1410"/>
              <a:ext cx="1" cy="729"/>
            </a:xfrm>
            <a:custGeom>
              <a:avLst/>
              <a:gdLst>
                <a:gd name="T0" fmla="*/ 0 h 729"/>
                <a:gd name="T1" fmla="*/ 729 h 729"/>
                <a:gd name="T2" fmla="*/ 0 h 729"/>
                <a:gd name="T3" fmla="*/ 0 h 7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29">
                  <a:moveTo>
                    <a:pt x="0" y="0"/>
                  </a:moveTo>
                  <a:lnTo>
                    <a:pt x="0" y="7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1268" y="2109"/>
              <a:ext cx="71" cy="155"/>
            </a:xfrm>
            <a:custGeom>
              <a:avLst/>
              <a:gdLst>
                <a:gd name="T0" fmla="*/ 0 w 71"/>
                <a:gd name="T1" fmla="*/ 0 h 155"/>
                <a:gd name="T2" fmla="*/ 36 w 71"/>
                <a:gd name="T3" fmla="*/ 155 h 155"/>
                <a:gd name="T4" fmla="*/ 71 w 71"/>
                <a:gd name="T5" fmla="*/ 0 h 155"/>
                <a:gd name="T6" fmla="*/ 0 w 71"/>
                <a:gd name="T7" fmla="*/ 0 h 155"/>
                <a:gd name="T8" fmla="*/ 0 w 71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55">
                  <a:moveTo>
                    <a:pt x="0" y="0"/>
                  </a:moveTo>
                  <a:lnTo>
                    <a:pt x="36" y="155"/>
                  </a:lnTo>
                  <a:lnTo>
                    <a:pt x="7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268" y="1273"/>
              <a:ext cx="65" cy="149"/>
            </a:xfrm>
            <a:custGeom>
              <a:avLst/>
              <a:gdLst>
                <a:gd name="T0" fmla="*/ 0 w 65"/>
                <a:gd name="T1" fmla="*/ 149 h 149"/>
                <a:gd name="T2" fmla="*/ 36 w 65"/>
                <a:gd name="T3" fmla="*/ 0 h 149"/>
                <a:gd name="T4" fmla="*/ 65 w 65"/>
                <a:gd name="T5" fmla="*/ 149 h 149"/>
                <a:gd name="T6" fmla="*/ 0 w 65"/>
                <a:gd name="T7" fmla="*/ 149 h 149"/>
                <a:gd name="T8" fmla="*/ 0 w 65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49">
                  <a:moveTo>
                    <a:pt x="0" y="149"/>
                  </a:moveTo>
                  <a:lnTo>
                    <a:pt x="36" y="0"/>
                  </a:lnTo>
                  <a:lnTo>
                    <a:pt x="65" y="149"/>
                  </a:lnTo>
                  <a:lnTo>
                    <a:pt x="0" y="149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221" y="927"/>
              <a:ext cx="90" cy="125"/>
            </a:xfrm>
            <a:custGeom>
              <a:avLst/>
              <a:gdLst>
                <a:gd name="T0" fmla="*/ 72 w 90"/>
                <a:gd name="T1" fmla="*/ 23 h 125"/>
                <a:gd name="T2" fmla="*/ 66 w 90"/>
                <a:gd name="T3" fmla="*/ 65 h 125"/>
                <a:gd name="T4" fmla="*/ 54 w 90"/>
                <a:gd name="T5" fmla="*/ 77 h 125"/>
                <a:gd name="T6" fmla="*/ 36 w 90"/>
                <a:gd name="T7" fmla="*/ 83 h 125"/>
                <a:gd name="T8" fmla="*/ 30 w 90"/>
                <a:gd name="T9" fmla="*/ 83 h 125"/>
                <a:gd name="T10" fmla="*/ 30 w 90"/>
                <a:gd name="T11" fmla="*/ 77 h 125"/>
                <a:gd name="T12" fmla="*/ 36 w 90"/>
                <a:gd name="T13" fmla="*/ 53 h 125"/>
                <a:gd name="T14" fmla="*/ 42 w 90"/>
                <a:gd name="T15" fmla="*/ 29 h 125"/>
                <a:gd name="T16" fmla="*/ 48 w 90"/>
                <a:gd name="T17" fmla="*/ 12 h 125"/>
                <a:gd name="T18" fmla="*/ 60 w 90"/>
                <a:gd name="T19" fmla="*/ 6 h 125"/>
                <a:gd name="T20" fmla="*/ 72 w 90"/>
                <a:gd name="T21" fmla="*/ 12 h 125"/>
                <a:gd name="T22" fmla="*/ 72 w 90"/>
                <a:gd name="T23" fmla="*/ 23 h 125"/>
                <a:gd name="T24" fmla="*/ 72 w 90"/>
                <a:gd name="T25" fmla="*/ 23 h 125"/>
                <a:gd name="T26" fmla="*/ 18 w 90"/>
                <a:gd name="T27" fmla="*/ 6 h 125"/>
                <a:gd name="T28" fmla="*/ 24 w 90"/>
                <a:gd name="T29" fmla="*/ 6 h 125"/>
                <a:gd name="T30" fmla="*/ 30 w 90"/>
                <a:gd name="T31" fmla="*/ 6 h 125"/>
                <a:gd name="T32" fmla="*/ 30 w 90"/>
                <a:gd name="T33" fmla="*/ 12 h 125"/>
                <a:gd name="T34" fmla="*/ 30 w 90"/>
                <a:gd name="T35" fmla="*/ 17 h 125"/>
                <a:gd name="T36" fmla="*/ 30 w 90"/>
                <a:gd name="T37" fmla="*/ 23 h 125"/>
                <a:gd name="T38" fmla="*/ 24 w 90"/>
                <a:gd name="T39" fmla="*/ 53 h 125"/>
                <a:gd name="T40" fmla="*/ 18 w 90"/>
                <a:gd name="T41" fmla="*/ 89 h 125"/>
                <a:gd name="T42" fmla="*/ 12 w 90"/>
                <a:gd name="T43" fmla="*/ 113 h 125"/>
                <a:gd name="T44" fmla="*/ 12 w 90"/>
                <a:gd name="T45" fmla="*/ 119 h 125"/>
                <a:gd name="T46" fmla="*/ 0 w 90"/>
                <a:gd name="T47" fmla="*/ 119 h 125"/>
                <a:gd name="T48" fmla="*/ 0 w 90"/>
                <a:gd name="T49" fmla="*/ 125 h 125"/>
                <a:gd name="T50" fmla="*/ 30 w 90"/>
                <a:gd name="T51" fmla="*/ 125 h 125"/>
                <a:gd name="T52" fmla="*/ 30 w 90"/>
                <a:gd name="T53" fmla="*/ 119 h 125"/>
                <a:gd name="T54" fmla="*/ 24 w 90"/>
                <a:gd name="T55" fmla="*/ 119 h 125"/>
                <a:gd name="T56" fmla="*/ 18 w 90"/>
                <a:gd name="T57" fmla="*/ 113 h 125"/>
                <a:gd name="T58" fmla="*/ 18 w 90"/>
                <a:gd name="T59" fmla="*/ 107 h 125"/>
                <a:gd name="T60" fmla="*/ 24 w 90"/>
                <a:gd name="T61" fmla="*/ 101 h 125"/>
                <a:gd name="T62" fmla="*/ 24 w 90"/>
                <a:gd name="T63" fmla="*/ 89 h 125"/>
                <a:gd name="T64" fmla="*/ 24 w 90"/>
                <a:gd name="T65" fmla="*/ 83 h 125"/>
                <a:gd name="T66" fmla="*/ 30 w 90"/>
                <a:gd name="T67" fmla="*/ 89 h 125"/>
                <a:gd name="T68" fmla="*/ 36 w 90"/>
                <a:gd name="T69" fmla="*/ 89 h 125"/>
                <a:gd name="T70" fmla="*/ 54 w 90"/>
                <a:gd name="T71" fmla="*/ 83 h 125"/>
                <a:gd name="T72" fmla="*/ 72 w 90"/>
                <a:gd name="T73" fmla="*/ 65 h 125"/>
                <a:gd name="T74" fmla="*/ 84 w 90"/>
                <a:gd name="T75" fmla="*/ 47 h 125"/>
                <a:gd name="T76" fmla="*/ 90 w 90"/>
                <a:gd name="T77" fmla="*/ 23 h 125"/>
                <a:gd name="T78" fmla="*/ 84 w 90"/>
                <a:gd name="T79" fmla="*/ 6 h 125"/>
                <a:gd name="T80" fmla="*/ 66 w 90"/>
                <a:gd name="T81" fmla="*/ 0 h 125"/>
                <a:gd name="T82" fmla="*/ 48 w 90"/>
                <a:gd name="T83" fmla="*/ 6 h 125"/>
                <a:gd name="T84" fmla="*/ 42 w 90"/>
                <a:gd name="T85" fmla="*/ 17 h 125"/>
                <a:gd name="T86" fmla="*/ 42 w 90"/>
                <a:gd name="T87" fmla="*/ 17 h 125"/>
                <a:gd name="T88" fmla="*/ 42 w 90"/>
                <a:gd name="T89" fmla="*/ 0 h 125"/>
                <a:gd name="T90" fmla="*/ 42 w 90"/>
                <a:gd name="T91" fmla="*/ 0 h 125"/>
                <a:gd name="T92" fmla="*/ 42 w 90"/>
                <a:gd name="T93" fmla="*/ 0 h 125"/>
                <a:gd name="T94" fmla="*/ 18 w 90"/>
                <a:gd name="T95" fmla="*/ 0 h 125"/>
                <a:gd name="T96" fmla="*/ 18 w 90"/>
                <a:gd name="T97" fmla="*/ 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" h="125">
                  <a:moveTo>
                    <a:pt x="72" y="23"/>
                  </a:moveTo>
                  <a:lnTo>
                    <a:pt x="66" y="65"/>
                  </a:lnTo>
                  <a:lnTo>
                    <a:pt x="54" y="77"/>
                  </a:lnTo>
                  <a:lnTo>
                    <a:pt x="36" y="83"/>
                  </a:lnTo>
                  <a:lnTo>
                    <a:pt x="30" y="83"/>
                  </a:lnTo>
                  <a:lnTo>
                    <a:pt x="30" y="77"/>
                  </a:lnTo>
                  <a:lnTo>
                    <a:pt x="36" y="53"/>
                  </a:lnTo>
                  <a:lnTo>
                    <a:pt x="42" y="29"/>
                  </a:lnTo>
                  <a:lnTo>
                    <a:pt x="48" y="12"/>
                  </a:lnTo>
                  <a:lnTo>
                    <a:pt x="60" y="6"/>
                  </a:lnTo>
                  <a:lnTo>
                    <a:pt x="72" y="12"/>
                  </a:lnTo>
                  <a:lnTo>
                    <a:pt x="72" y="23"/>
                  </a:lnTo>
                  <a:lnTo>
                    <a:pt x="72" y="23"/>
                  </a:lnTo>
                  <a:close/>
                  <a:moveTo>
                    <a:pt x="18" y="6"/>
                  </a:moveTo>
                  <a:lnTo>
                    <a:pt x="24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24" y="53"/>
                  </a:lnTo>
                  <a:lnTo>
                    <a:pt x="18" y="89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30" y="125"/>
                  </a:lnTo>
                  <a:lnTo>
                    <a:pt x="30" y="119"/>
                  </a:lnTo>
                  <a:lnTo>
                    <a:pt x="24" y="119"/>
                  </a:lnTo>
                  <a:lnTo>
                    <a:pt x="18" y="113"/>
                  </a:lnTo>
                  <a:lnTo>
                    <a:pt x="18" y="107"/>
                  </a:lnTo>
                  <a:lnTo>
                    <a:pt x="24" y="101"/>
                  </a:lnTo>
                  <a:lnTo>
                    <a:pt x="24" y="89"/>
                  </a:lnTo>
                  <a:lnTo>
                    <a:pt x="24" y="83"/>
                  </a:lnTo>
                  <a:lnTo>
                    <a:pt x="30" y="89"/>
                  </a:lnTo>
                  <a:lnTo>
                    <a:pt x="36" y="89"/>
                  </a:lnTo>
                  <a:lnTo>
                    <a:pt x="54" y="83"/>
                  </a:lnTo>
                  <a:lnTo>
                    <a:pt x="72" y="65"/>
                  </a:lnTo>
                  <a:lnTo>
                    <a:pt x="84" y="47"/>
                  </a:lnTo>
                  <a:lnTo>
                    <a:pt x="90" y="23"/>
                  </a:lnTo>
                  <a:lnTo>
                    <a:pt x="84" y="6"/>
                  </a:lnTo>
                  <a:lnTo>
                    <a:pt x="66" y="0"/>
                  </a:lnTo>
                  <a:lnTo>
                    <a:pt x="48" y="6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18" y="0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323" y="879"/>
              <a:ext cx="42" cy="167"/>
            </a:xfrm>
            <a:custGeom>
              <a:avLst/>
              <a:gdLst>
                <a:gd name="T0" fmla="*/ 42 w 42"/>
                <a:gd name="T1" fmla="*/ 0 h 167"/>
                <a:gd name="T2" fmla="*/ 24 w 42"/>
                <a:gd name="T3" fmla="*/ 18 h 167"/>
                <a:gd name="T4" fmla="*/ 12 w 42"/>
                <a:gd name="T5" fmla="*/ 36 h 167"/>
                <a:gd name="T6" fmla="*/ 0 w 42"/>
                <a:gd name="T7" fmla="*/ 83 h 167"/>
                <a:gd name="T8" fmla="*/ 6 w 42"/>
                <a:gd name="T9" fmla="*/ 113 h 167"/>
                <a:gd name="T10" fmla="*/ 12 w 42"/>
                <a:gd name="T11" fmla="*/ 137 h 167"/>
                <a:gd name="T12" fmla="*/ 24 w 42"/>
                <a:gd name="T13" fmla="*/ 155 h 167"/>
                <a:gd name="T14" fmla="*/ 42 w 42"/>
                <a:gd name="T15" fmla="*/ 167 h 167"/>
                <a:gd name="T16" fmla="*/ 42 w 42"/>
                <a:gd name="T17" fmla="*/ 167 h 167"/>
                <a:gd name="T18" fmla="*/ 24 w 42"/>
                <a:gd name="T19" fmla="*/ 149 h 167"/>
                <a:gd name="T20" fmla="*/ 18 w 42"/>
                <a:gd name="T21" fmla="*/ 125 h 167"/>
                <a:gd name="T22" fmla="*/ 12 w 42"/>
                <a:gd name="T23" fmla="*/ 101 h 167"/>
                <a:gd name="T24" fmla="*/ 12 w 42"/>
                <a:gd name="T25" fmla="*/ 77 h 167"/>
                <a:gd name="T26" fmla="*/ 18 w 42"/>
                <a:gd name="T27" fmla="*/ 48 h 167"/>
                <a:gd name="T28" fmla="*/ 24 w 42"/>
                <a:gd name="T29" fmla="*/ 24 h 167"/>
                <a:gd name="T30" fmla="*/ 30 w 42"/>
                <a:gd name="T31" fmla="*/ 12 h 167"/>
                <a:gd name="T32" fmla="*/ 42 w 42"/>
                <a:gd name="T33" fmla="*/ 0 h 167"/>
                <a:gd name="T34" fmla="*/ 42 w 42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167">
                  <a:moveTo>
                    <a:pt x="42" y="0"/>
                  </a:moveTo>
                  <a:lnTo>
                    <a:pt x="24" y="18"/>
                  </a:lnTo>
                  <a:lnTo>
                    <a:pt x="12" y="36"/>
                  </a:lnTo>
                  <a:lnTo>
                    <a:pt x="0" y="83"/>
                  </a:lnTo>
                  <a:lnTo>
                    <a:pt x="6" y="113"/>
                  </a:lnTo>
                  <a:lnTo>
                    <a:pt x="12" y="137"/>
                  </a:lnTo>
                  <a:lnTo>
                    <a:pt x="24" y="155"/>
                  </a:lnTo>
                  <a:lnTo>
                    <a:pt x="42" y="167"/>
                  </a:lnTo>
                  <a:lnTo>
                    <a:pt x="42" y="167"/>
                  </a:lnTo>
                  <a:lnTo>
                    <a:pt x="24" y="149"/>
                  </a:lnTo>
                  <a:lnTo>
                    <a:pt x="18" y="125"/>
                  </a:lnTo>
                  <a:lnTo>
                    <a:pt x="12" y="101"/>
                  </a:lnTo>
                  <a:lnTo>
                    <a:pt x="12" y="77"/>
                  </a:lnTo>
                  <a:lnTo>
                    <a:pt x="18" y="48"/>
                  </a:lnTo>
                  <a:lnTo>
                    <a:pt x="24" y="24"/>
                  </a:lnTo>
                  <a:lnTo>
                    <a:pt x="30" y="12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377" y="903"/>
              <a:ext cx="41" cy="113"/>
            </a:xfrm>
            <a:custGeom>
              <a:avLst/>
              <a:gdLst>
                <a:gd name="T0" fmla="*/ 41 w 41"/>
                <a:gd name="T1" fmla="*/ 24 h 113"/>
                <a:gd name="T2" fmla="*/ 29 w 41"/>
                <a:gd name="T3" fmla="*/ 24 h 113"/>
                <a:gd name="T4" fmla="*/ 35 w 41"/>
                <a:gd name="T5" fmla="*/ 6 h 113"/>
                <a:gd name="T6" fmla="*/ 35 w 41"/>
                <a:gd name="T7" fmla="*/ 0 h 113"/>
                <a:gd name="T8" fmla="*/ 29 w 41"/>
                <a:gd name="T9" fmla="*/ 0 h 113"/>
                <a:gd name="T10" fmla="*/ 29 w 41"/>
                <a:gd name="T11" fmla="*/ 0 h 113"/>
                <a:gd name="T12" fmla="*/ 29 w 41"/>
                <a:gd name="T13" fmla="*/ 6 h 113"/>
                <a:gd name="T14" fmla="*/ 12 w 41"/>
                <a:gd name="T15" fmla="*/ 24 h 113"/>
                <a:gd name="T16" fmla="*/ 6 w 41"/>
                <a:gd name="T17" fmla="*/ 24 h 113"/>
                <a:gd name="T18" fmla="*/ 0 w 41"/>
                <a:gd name="T19" fmla="*/ 30 h 113"/>
                <a:gd name="T20" fmla="*/ 0 w 41"/>
                <a:gd name="T21" fmla="*/ 30 h 113"/>
                <a:gd name="T22" fmla="*/ 12 w 41"/>
                <a:gd name="T23" fmla="*/ 30 h 113"/>
                <a:gd name="T24" fmla="*/ 0 w 41"/>
                <a:gd name="T25" fmla="*/ 83 h 113"/>
                <a:gd name="T26" fmla="*/ 0 w 41"/>
                <a:gd name="T27" fmla="*/ 95 h 113"/>
                <a:gd name="T28" fmla="*/ 0 w 41"/>
                <a:gd name="T29" fmla="*/ 101 h 113"/>
                <a:gd name="T30" fmla="*/ 6 w 41"/>
                <a:gd name="T31" fmla="*/ 107 h 113"/>
                <a:gd name="T32" fmla="*/ 6 w 41"/>
                <a:gd name="T33" fmla="*/ 113 h 113"/>
                <a:gd name="T34" fmla="*/ 17 w 41"/>
                <a:gd name="T35" fmla="*/ 107 h 113"/>
                <a:gd name="T36" fmla="*/ 29 w 41"/>
                <a:gd name="T37" fmla="*/ 89 h 113"/>
                <a:gd name="T38" fmla="*/ 29 w 41"/>
                <a:gd name="T39" fmla="*/ 83 h 113"/>
                <a:gd name="T40" fmla="*/ 23 w 41"/>
                <a:gd name="T41" fmla="*/ 95 h 113"/>
                <a:gd name="T42" fmla="*/ 12 w 41"/>
                <a:gd name="T43" fmla="*/ 101 h 113"/>
                <a:gd name="T44" fmla="*/ 12 w 41"/>
                <a:gd name="T45" fmla="*/ 101 h 113"/>
                <a:gd name="T46" fmla="*/ 12 w 41"/>
                <a:gd name="T47" fmla="*/ 95 h 113"/>
                <a:gd name="T48" fmla="*/ 12 w 41"/>
                <a:gd name="T49" fmla="*/ 95 h 113"/>
                <a:gd name="T50" fmla="*/ 23 w 41"/>
                <a:gd name="T51" fmla="*/ 30 h 113"/>
                <a:gd name="T52" fmla="*/ 41 w 41"/>
                <a:gd name="T53" fmla="*/ 30 h 113"/>
                <a:gd name="T54" fmla="*/ 41 w 41"/>
                <a:gd name="T55" fmla="*/ 2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" h="113">
                  <a:moveTo>
                    <a:pt x="41" y="24"/>
                  </a:moveTo>
                  <a:lnTo>
                    <a:pt x="29" y="24"/>
                  </a:lnTo>
                  <a:lnTo>
                    <a:pt x="35" y="6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6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2" y="30"/>
                  </a:lnTo>
                  <a:lnTo>
                    <a:pt x="0" y="83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6" y="107"/>
                  </a:lnTo>
                  <a:lnTo>
                    <a:pt x="6" y="113"/>
                  </a:lnTo>
                  <a:lnTo>
                    <a:pt x="17" y="107"/>
                  </a:lnTo>
                  <a:lnTo>
                    <a:pt x="29" y="89"/>
                  </a:lnTo>
                  <a:lnTo>
                    <a:pt x="29" y="83"/>
                  </a:lnTo>
                  <a:lnTo>
                    <a:pt x="23" y="95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23" y="30"/>
                  </a:lnTo>
                  <a:lnTo>
                    <a:pt x="41" y="30"/>
                  </a:lnTo>
                  <a:lnTo>
                    <a:pt x="4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418" y="879"/>
              <a:ext cx="42" cy="167"/>
            </a:xfrm>
            <a:custGeom>
              <a:avLst/>
              <a:gdLst>
                <a:gd name="T0" fmla="*/ 6 w 42"/>
                <a:gd name="T1" fmla="*/ 167 h 167"/>
                <a:gd name="T2" fmla="*/ 36 w 42"/>
                <a:gd name="T3" fmla="*/ 131 h 167"/>
                <a:gd name="T4" fmla="*/ 42 w 42"/>
                <a:gd name="T5" fmla="*/ 83 h 167"/>
                <a:gd name="T6" fmla="*/ 36 w 42"/>
                <a:gd name="T7" fmla="*/ 54 h 167"/>
                <a:gd name="T8" fmla="*/ 30 w 42"/>
                <a:gd name="T9" fmla="*/ 30 h 167"/>
                <a:gd name="T10" fmla="*/ 18 w 42"/>
                <a:gd name="T11" fmla="*/ 12 h 167"/>
                <a:gd name="T12" fmla="*/ 6 w 42"/>
                <a:gd name="T13" fmla="*/ 0 h 167"/>
                <a:gd name="T14" fmla="*/ 0 w 42"/>
                <a:gd name="T15" fmla="*/ 0 h 167"/>
                <a:gd name="T16" fmla="*/ 18 w 42"/>
                <a:gd name="T17" fmla="*/ 24 h 167"/>
                <a:gd name="T18" fmla="*/ 24 w 42"/>
                <a:gd name="T19" fmla="*/ 48 h 167"/>
                <a:gd name="T20" fmla="*/ 30 w 42"/>
                <a:gd name="T21" fmla="*/ 71 h 167"/>
                <a:gd name="T22" fmla="*/ 30 w 42"/>
                <a:gd name="T23" fmla="*/ 89 h 167"/>
                <a:gd name="T24" fmla="*/ 30 w 42"/>
                <a:gd name="T25" fmla="*/ 119 h 167"/>
                <a:gd name="T26" fmla="*/ 18 w 42"/>
                <a:gd name="T27" fmla="*/ 143 h 167"/>
                <a:gd name="T28" fmla="*/ 12 w 42"/>
                <a:gd name="T29" fmla="*/ 155 h 167"/>
                <a:gd name="T30" fmla="*/ 0 w 42"/>
                <a:gd name="T31" fmla="*/ 167 h 167"/>
                <a:gd name="T32" fmla="*/ 6 w 42"/>
                <a:gd name="T3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67">
                  <a:moveTo>
                    <a:pt x="6" y="167"/>
                  </a:moveTo>
                  <a:lnTo>
                    <a:pt x="36" y="131"/>
                  </a:lnTo>
                  <a:lnTo>
                    <a:pt x="42" y="83"/>
                  </a:lnTo>
                  <a:lnTo>
                    <a:pt x="36" y="54"/>
                  </a:lnTo>
                  <a:lnTo>
                    <a:pt x="30" y="30"/>
                  </a:lnTo>
                  <a:lnTo>
                    <a:pt x="18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18" y="24"/>
                  </a:lnTo>
                  <a:lnTo>
                    <a:pt x="24" y="48"/>
                  </a:lnTo>
                  <a:lnTo>
                    <a:pt x="30" y="71"/>
                  </a:lnTo>
                  <a:lnTo>
                    <a:pt x="30" y="89"/>
                  </a:lnTo>
                  <a:lnTo>
                    <a:pt x="30" y="119"/>
                  </a:lnTo>
                  <a:lnTo>
                    <a:pt x="18" y="143"/>
                  </a:lnTo>
                  <a:lnTo>
                    <a:pt x="12" y="155"/>
                  </a:lnTo>
                  <a:lnTo>
                    <a:pt x="0" y="167"/>
                  </a:lnTo>
                  <a:lnTo>
                    <a:pt x="6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2033" y="2909"/>
              <a:ext cx="1" cy="83"/>
            </a:xfrm>
            <a:custGeom>
              <a:avLst/>
              <a:gdLst>
                <a:gd name="T0" fmla="*/ 0 h 83"/>
                <a:gd name="T1" fmla="*/ 83 h 83"/>
                <a:gd name="T2" fmla="*/ 0 h 83"/>
                <a:gd name="T3" fmla="*/ 0 h 8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3">
                  <a:moveTo>
                    <a:pt x="0" y="0"/>
                  </a:moveTo>
                  <a:lnTo>
                    <a:pt x="0" y="8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3714" y="2909"/>
              <a:ext cx="1" cy="83"/>
            </a:xfrm>
            <a:custGeom>
              <a:avLst/>
              <a:gdLst>
                <a:gd name="T0" fmla="*/ 0 h 83"/>
                <a:gd name="T1" fmla="*/ 83 h 83"/>
                <a:gd name="T2" fmla="*/ 0 h 83"/>
                <a:gd name="T3" fmla="*/ 0 h 8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3">
                  <a:moveTo>
                    <a:pt x="0" y="0"/>
                  </a:moveTo>
                  <a:lnTo>
                    <a:pt x="0" y="8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1985" y="3106"/>
              <a:ext cx="96" cy="131"/>
            </a:xfrm>
            <a:custGeom>
              <a:avLst/>
              <a:gdLst>
                <a:gd name="T0" fmla="*/ 96 w 96"/>
                <a:gd name="T1" fmla="*/ 0 h 131"/>
                <a:gd name="T2" fmla="*/ 6 w 96"/>
                <a:gd name="T3" fmla="*/ 0 h 131"/>
                <a:gd name="T4" fmla="*/ 0 w 96"/>
                <a:gd name="T5" fmla="*/ 30 h 131"/>
                <a:gd name="T6" fmla="*/ 6 w 96"/>
                <a:gd name="T7" fmla="*/ 36 h 131"/>
                <a:gd name="T8" fmla="*/ 12 w 96"/>
                <a:gd name="T9" fmla="*/ 24 h 131"/>
                <a:gd name="T10" fmla="*/ 18 w 96"/>
                <a:gd name="T11" fmla="*/ 18 h 131"/>
                <a:gd name="T12" fmla="*/ 42 w 96"/>
                <a:gd name="T13" fmla="*/ 12 h 131"/>
                <a:gd name="T14" fmla="*/ 18 w 96"/>
                <a:gd name="T15" fmla="*/ 113 h 131"/>
                <a:gd name="T16" fmla="*/ 12 w 96"/>
                <a:gd name="T17" fmla="*/ 125 h 131"/>
                <a:gd name="T18" fmla="*/ 0 w 96"/>
                <a:gd name="T19" fmla="*/ 125 h 131"/>
                <a:gd name="T20" fmla="*/ 0 w 96"/>
                <a:gd name="T21" fmla="*/ 131 h 131"/>
                <a:gd name="T22" fmla="*/ 48 w 96"/>
                <a:gd name="T23" fmla="*/ 131 h 131"/>
                <a:gd name="T24" fmla="*/ 48 w 96"/>
                <a:gd name="T25" fmla="*/ 125 h 131"/>
                <a:gd name="T26" fmla="*/ 36 w 96"/>
                <a:gd name="T27" fmla="*/ 125 h 131"/>
                <a:gd name="T28" fmla="*/ 36 w 96"/>
                <a:gd name="T29" fmla="*/ 119 h 131"/>
                <a:gd name="T30" fmla="*/ 36 w 96"/>
                <a:gd name="T31" fmla="*/ 113 h 131"/>
                <a:gd name="T32" fmla="*/ 36 w 96"/>
                <a:gd name="T33" fmla="*/ 107 h 131"/>
                <a:gd name="T34" fmla="*/ 60 w 96"/>
                <a:gd name="T35" fmla="*/ 12 h 131"/>
                <a:gd name="T36" fmla="*/ 72 w 96"/>
                <a:gd name="T37" fmla="*/ 12 h 131"/>
                <a:gd name="T38" fmla="*/ 84 w 96"/>
                <a:gd name="T39" fmla="*/ 18 h 131"/>
                <a:gd name="T40" fmla="*/ 90 w 96"/>
                <a:gd name="T41" fmla="*/ 24 h 131"/>
                <a:gd name="T42" fmla="*/ 90 w 96"/>
                <a:gd name="T43" fmla="*/ 36 h 131"/>
                <a:gd name="T44" fmla="*/ 90 w 96"/>
                <a:gd name="T45" fmla="*/ 36 h 131"/>
                <a:gd name="T46" fmla="*/ 96 w 96"/>
                <a:gd name="T4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31">
                  <a:moveTo>
                    <a:pt x="96" y="0"/>
                  </a:moveTo>
                  <a:lnTo>
                    <a:pt x="6" y="0"/>
                  </a:lnTo>
                  <a:lnTo>
                    <a:pt x="0" y="30"/>
                  </a:lnTo>
                  <a:lnTo>
                    <a:pt x="6" y="36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42" y="12"/>
                  </a:lnTo>
                  <a:lnTo>
                    <a:pt x="18" y="113"/>
                  </a:lnTo>
                  <a:lnTo>
                    <a:pt x="12" y="125"/>
                  </a:lnTo>
                  <a:lnTo>
                    <a:pt x="0" y="125"/>
                  </a:lnTo>
                  <a:lnTo>
                    <a:pt x="0" y="131"/>
                  </a:lnTo>
                  <a:lnTo>
                    <a:pt x="48" y="131"/>
                  </a:lnTo>
                  <a:lnTo>
                    <a:pt x="48" y="125"/>
                  </a:lnTo>
                  <a:lnTo>
                    <a:pt x="36" y="125"/>
                  </a:lnTo>
                  <a:lnTo>
                    <a:pt x="36" y="119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60" y="12"/>
                  </a:lnTo>
                  <a:lnTo>
                    <a:pt x="72" y="12"/>
                  </a:lnTo>
                  <a:lnTo>
                    <a:pt x="84" y="18"/>
                  </a:lnTo>
                  <a:lnTo>
                    <a:pt x="90" y="24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997" y="3303"/>
              <a:ext cx="78" cy="131"/>
            </a:xfrm>
            <a:custGeom>
              <a:avLst/>
              <a:gdLst>
                <a:gd name="T0" fmla="*/ 78 w 78"/>
                <a:gd name="T1" fmla="*/ 107 h 131"/>
                <a:gd name="T2" fmla="*/ 72 w 78"/>
                <a:gd name="T3" fmla="*/ 101 h 131"/>
                <a:gd name="T4" fmla="*/ 66 w 78"/>
                <a:gd name="T5" fmla="*/ 113 h 131"/>
                <a:gd name="T6" fmla="*/ 60 w 78"/>
                <a:gd name="T7" fmla="*/ 119 h 131"/>
                <a:gd name="T8" fmla="*/ 18 w 78"/>
                <a:gd name="T9" fmla="*/ 119 h 131"/>
                <a:gd name="T10" fmla="*/ 48 w 78"/>
                <a:gd name="T11" fmla="*/ 83 h 131"/>
                <a:gd name="T12" fmla="*/ 60 w 78"/>
                <a:gd name="T13" fmla="*/ 60 h 131"/>
                <a:gd name="T14" fmla="*/ 66 w 78"/>
                <a:gd name="T15" fmla="*/ 36 h 131"/>
                <a:gd name="T16" fmla="*/ 60 w 78"/>
                <a:gd name="T17" fmla="*/ 12 h 131"/>
                <a:gd name="T18" fmla="*/ 36 w 78"/>
                <a:gd name="T19" fmla="*/ 0 h 131"/>
                <a:gd name="T20" fmla="*/ 18 w 78"/>
                <a:gd name="T21" fmla="*/ 6 h 131"/>
                <a:gd name="T22" fmla="*/ 6 w 78"/>
                <a:gd name="T23" fmla="*/ 18 h 131"/>
                <a:gd name="T24" fmla="*/ 0 w 78"/>
                <a:gd name="T25" fmla="*/ 36 h 131"/>
                <a:gd name="T26" fmla="*/ 6 w 78"/>
                <a:gd name="T27" fmla="*/ 36 h 131"/>
                <a:gd name="T28" fmla="*/ 12 w 78"/>
                <a:gd name="T29" fmla="*/ 24 h 131"/>
                <a:gd name="T30" fmla="*/ 18 w 78"/>
                <a:gd name="T31" fmla="*/ 18 h 131"/>
                <a:gd name="T32" fmla="*/ 30 w 78"/>
                <a:gd name="T33" fmla="*/ 12 h 131"/>
                <a:gd name="T34" fmla="*/ 42 w 78"/>
                <a:gd name="T35" fmla="*/ 18 h 131"/>
                <a:gd name="T36" fmla="*/ 48 w 78"/>
                <a:gd name="T37" fmla="*/ 24 h 131"/>
                <a:gd name="T38" fmla="*/ 54 w 78"/>
                <a:gd name="T39" fmla="*/ 42 h 131"/>
                <a:gd name="T40" fmla="*/ 48 w 78"/>
                <a:gd name="T41" fmla="*/ 66 h 131"/>
                <a:gd name="T42" fmla="*/ 30 w 78"/>
                <a:gd name="T43" fmla="*/ 89 h 131"/>
                <a:gd name="T44" fmla="*/ 0 w 78"/>
                <a:gd name="T45" fmla="*/ 131 h 131"/>
                <a:gd name="T46" fmla="*/ 0 w 78"/>
                <a:gd name="T47" fmla="*/ 131 h 131"/>
                <a:gd name="T48" fmla="*/ 66 w 78"/>
                <a:gd name="T49" fmla="*/ 131 h 131"/>
                <a:gd name="T50" fmla="*/ 78 w 78"/>
                <a:gd name="T51" fmla="*/ 10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" h="131">
                  <a:moveTo>
                    <a:pt x="78" y="107"/>
                  </a:moveTo>
                  <a:lnTo>
                    <a:pt x="72" y="101"/>
                  </a:lnTo>
                  <a:lnTo>
                    <a:pt x="66" y="113"/>
                  </a:lnTo>
                  <a:lnTo>
                    <a:pt x="60" y="119"/>
                  </a:lnTo>
                  <a:lnTo>
                    <a:pt x="18" y="119"/>
                  </a:lnTo>
                  <a:lnTo>
                    <a:pt x="48" y="83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8" y="6"/>
                  </a:lnTo>
                  <a:lnTo>
                    <a:pt x="6" y="18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54" y="42"/>
                  </a:lnTo>
                  <a:lnTo>
                    <a:pt x="48" y="66"/>
                  </a:lnTo>
                  <a:lnTo>
                    <a:pt x="30" y="89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66" y="131"/>
                  </a:lnTo>
                  <a:lnTo>
                    <a:pt x="78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1985" y="3267"/>
              <a:ext cx="96" cy="1"/>
            </a:xfrm>
            <a:custGeom>
              <a:avLst/>
              <a:gdLst>
                <a:gd name="T0" fmla="*/ 0 w 96"/>
                <a:gd name="T1" fmla="*/ 96 w 96"/>
                <a:gd name="T2" fmla="*/ 0 w 96"/>
                <a:gd name="T3" fmla="*/ 0 w 9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6">
                  <a:moveTo>
                    <a:pt x="0" y="0"/>
                  </a:moveTo>
                  <a:lnTo>
                    <a:pt x="9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3678" y="3106"/>
              <a:ext cx="96" cy="131"/>
            </a:xfrm>
            <a:custGeom>
              <a:avLst/>
              <a:gdLst>
                <a:gd name="T0" fmla="*/ 96 w 96"/>
                <a:gd name="T1" fmla="*/ 0 h 131"/>
                <a:gd name="T2" fmla="*/ 6 w 96"/>
                <a:gd name="T3" fmla="*/ 0 h 131"/>
                <a:gd name="T4" fmla="*/ 0 w 96"/>
                <a:gd name="T5" fmla="*/ 30 h 131"/>
                <a:gd name="T6" fmla="*/ 0 w 96"/>
                <a:gd name="T7" fmla="*/ 30 h 131"/>
                <a:gd name="T8" fmla="*/ 6 w 96"/>
                <a:gd name="T9" fmla="*/ 18 h 131"/>
                <a:gd name="T10" fmla="*/ 18 w 96"/>
                <a:gd name="T11" fmla="*/ 12 h 131"/>
                <a:gd name="T12" fmla="*/ 30 w 96"/>
                <a:gd name="T13" fmla="*/ 6 h 131"/>
                <a:gd name="T14" fmla="*/ 42 w 96"/>
                <a:gd name="T15" fmla="*/ 6 h 131"/>
                <a:gd name="T16" fmla="*/ 18 w 96"/>
                <a:gd name="T17" fmla="*/ 113 h 131"/>
                <a:gd name="T18" fmla="*/ 12 w 96"/>
                <a:gd name="T19" fmla="*/ 125 h 131"/>
                <a:gd name="T20" fmla="*/ 0 w 96"/>
                <a:gd name="T21" fmla="*/ 125 h 131"/>
                <a:gd name="T22" fmla="*/ 0 w 96"/>
                <a:gd name="T23" fmla="*/ 131 h 131"/>
                <a:gd name="T24" fmla="*/ 48 w 96"/>
                <a:gd name="T25" fmla="*/ 131 h 131"/>
                <a:gd name="T26" fmla="*/ 48 w 96"/>
                <a:gd name="T27" fmla="*/ 125 h 131"/>
                <a:gd name="T28" fmla="*/ 36 w 96"/>
                <a:gd name="T29" fmla="*/ 125 h 131"/>
                <a:gd name="T30" fmla="*/ 30 w 96"/>
                <a:gd name="T31" fmla="*/ 119 h 131"/>
                <a:gd name="T32" fmla="*/ 30 w 96"/>
                <a:gd name="T33" fmla="*/ 113 h 131"/>
                <a:gd name="T34" fmla="*/ 36 w 96"/>
                <a:gd name="T35" fmla="*/ 107 h 131"/>
                <a:gd name="T36" fmla="*/ 60 w 96"/>
                <a:gd name="T37" fmla="*/ 6 h 131"/>
                <a:gd name="T38" fmla="*/ 66 w 96"/>
                <a:gd name="T39" fmla="*/ 6 h 131"/>
                <a:gd name="T40" fmla="*/ 78 w 96"/>
                <a:gd name="T41" fmla="*/ 12 h 131"/>
                <a:gd name="T42" fmla="*/ 84 w 96"/>
                <a:gd name="T43" fmla="*/ 30 h 131"/>
                <a:gd name="T44" fmla="*/ 84 w 96"/>
                <a:gd name="T45" fmla="*/ 36 h 131"/>
                <a:gd name="T46" fmla="*/ 96 w 96"/>
                <a:gd name="T4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31">
                  <a:moveTo>
                    <a:pt x="96" y="0"/>
                  </a:move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" y="18"/>
                  </a:lnTo>
                  <a:lnTo>
                    <a:pt x="18" y="12"/>
                  </a:lnTo>
                  <a:lnTo>
                    <a:pt x="30" y="6"/>
                  </a:lnTo>
                  <a:lnTo>
                    <a:pt x="42" y="6"/>
                  </a:lnTo>
                  <a:lnTo>
                    <a:pt x="18" y="113"/>
                  </a:lnTo>
                  <a:lnTo>
                    <a:pt x="12" y="125"/>
                  </a:lnTo>
                  <a:lnTo>
                    <a:pt x="0" y="125"/>
                  </a:lnTo>
                  <a:lnTo>
                    <a:pt x="0" y="131"/>
                  </a:lnTo>
                  <a:lnTo>
                    <a:pt x="48" y="131"/>
                  </a:lnTo>
                  <a:lnTo>
                    <a:pt x="48" y="125"/>
                  </a:lnTo>
                  <a:lnTo>
                    <a:pt x="36" y="125"/>
                  </a:lnTo>
                  <a:lnTo>
                    <a:pt x="30" y="119"/>
                  </a:lnTo>
                  <a:lnTo>
                    <a:pt x="30" y="113"/>
                  </a:lnTo>
                  <a:lnTo>
                    <a:pt x="36" y="107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8" y="12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5406" y="3130"/>
              <a:ext cx="42" cy="107"/>
            </a:xfrm>
            <a:custGeom>
              <a:avLst/>
              <a:gdLst>
                <a:gd name="T0" fmla="*/ 42 w 42"/>
                <a:gd name="T1" fmla="*/ 24 h 107"/>
                <a:gd name="T2" fmla="*/ 30 w 42"/>
                <a:gd name="T3" fmla="*/ 24 h 107"/>
                <a:gd name="T4" fmla="*/ 30 w 42"/>
                <a:gd name="T5" fmla="*/ 0 h 107"/>
                <a:gd name="T6" fmla="*/ 30 w 42"/>
                <a:gd name="T7" fmla="*/ 0 h 107"/>
                <a:gd name="T8" fmla="*/ 30 w 42"/>
                <a:gd name="T9" fmla="*/ 0 h 107"/>
                <a:gd name="T10" fmla="*/ 24 w 42"/>
                <a:gd name="T11" fmla="*/ 12 h 107"/>
                <a:gd name="T12" fmla="*/ 12 w 42"/>
                <a:gd name="T13" fmla="*/ 18 h 107"/>
                <a:gd name="T14" fmla="*/ 6 w 42"/>
                <a:gd name="T15" fmla="*/ 24 h 107"/>
                <a:gd name="T16" fmla="*/ 0 w 42"/>
                <a:gd name="T17" fmla="*/ 24 h 107"/>
                <a:gd name="T18" fmla="*/ 0 w 42"/>
                <a:gd name="T19" fmla="*/ 24 h 107"/>
                <a:gd name="T20" fmla="*/ 0 w 42"/>
                <a:gd name="T21" fmla="*/ 30 h 107"/>
                <a:gd name="T22" fmla="*/ 12 w 42"/>
                <a:gd name="T23" fmla="*/ 30 h 107"/>
                <a:gd name="T24" fmla="*/ 0 w 42"/>
                <a:gd name="T25" fmla="*/ 83 h 107"/>
                <a:gd name="T26" fmla="*/ 0 w 42"/>
                <a:gd name="T27" fmla="*/ 89 h 107"/>
                <a:gd name="T28" fmla="*/ 0 w 42"/>
                <a:gd name="T29" fmla="*/ 101 h 107"/>
                <a:gd name="T30" fmla="*/ 0 w 42"/>
                <a:gd name="T31" fmla="*/ 107 h 107"/>
                <a:gd name="T32" fmla="*/ 6 w 42"/>
                <a:gd name="T33" fmla="*/ 107 h 107"/>
                <a:gd name="T34" fmla="*/ 18 w 42"/>
                <a:gd name="T35" fmla="*/ 101 h 107"/>
                <a:gd name="T36" fmla="*/ 30 w 42"/>
                <a:gd name="T37" fmla="*/ 83 h 107"/>
                <a:gd name="T38" fmla="*/ 30 w 42"/>
                <a:gd name="T39" fmla="*/ 83 h 107"/>
                <a:gd name="T40" fmla="*/ 24 w 42"/>
                <a:gd name="T41" fmla="*/ 89 h 107"/>
                <a:gd name="T42" fmla="*/ 12 w 42"/>
                <a:gd name="T43" fmla="*/ 95 h 107"/>
                <a:gd name="T44" fmla="*/ 12 w 42"/>
                <a:gd name="T45" fmla="*/ 95 h 107"/>
                <a:gd name="T46" fmla="*/ 12 w 42"/>
                <a:gd name="T47" fmla="*/ 95 h 107"/>
                <a:gd name="T48" fmla="*/ 24 w 42"/>
                <a:gd name="T49" fmla="*/ 30 h 107"/>
                <a:gd name="T50" fmla="*/ 42 w 42"/>
                <a:gd name="T51" fmla="*/ 30 h 107"/>
                <a:gd name="T52" fmla="*/ 42 w 42"/>
                <a:gd name="T53" fmla="*/ 2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107">
                  <a:moveTo>
                    <a:pt x="42" y="24"/>
                  </a:moveTo>
                  <a:lnTo>
                    <a:pt x="30" y="2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12" y="30"/>
                  </a:lnTo>
                  <a:lnTo>
                    <a:pt x="0" y="83"/>
                  </a:lnTo>
                  <a:lnTo>
                    <a:pt x="0" y="89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6" y="107"/>
                  </a:lnTo>
                  <a:lnTo>
                    <a:pt x="18" y="101"/>
                  </a:lnTo>
                  <a:lnTo>
                    <a:pt x="30" y="83"/>
                  </a:lnTo>
                  <a:lnTo>
                    <a:pt x="30" y="83"/>
                  </a:lnTo>
                  <a:lnTo>
                    <a:pt x="24" y="89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24" y="30"/>
                  </a:lnTo>
                  <a:lnTo>
                    <a:pt x="42" y="30"/>
                  </a:lnTo>
                  <a:lnTo>
                    <a:pt x="42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1405" y="1631"/>
              <a:ext cx="36" cy="102"/>
            </a:xfrm>
            <a:custGeom>
              <a:avLst/>
              <a:gdLst>
                <a:gd name="T0" fmla="*/ 0 w 36"/>
                <a:gd name="T1" fmla="*/ 102 h 102"/>
                <a:gd name="T2" fmla="*/ 36 w 36"/>
                <a:gd name="T3" fmla="*/ 102 h 102"/>
                <a:gd name="T4" fmla="*/ 36 w 36"/>
                <a:gd name="T5" fmla="*/ 102 h 102"/>
                <a:gd name="T6" fmla="*/ 24 w 36"/>
                <a:gd name="T7" fmla="*/ 96 h 102"/>
                <a:gd name="T8" fmla="*/ 24 w 36"/>
                <a:gd name="T9" fmla="*/ 90 h 102"/>
                <a:gd name="T10" fmla="*/ 24 w 36"/>
                <a:gd name="T11" fmla="*/ 0 h 102"/>
                <a:gd name="T12" fmla="*/ 24 w 36"/>
                <a:gd name="T13" fmla="*/ 0 h 102"/>
                <a:gd name="T14" fmla="*/ 0 w 36"/>
                <a:gd name="T15" fmla="*/ 18 h 102"/>
                <a:gd name="T16" fmla="*/ 0 w 36"/>
                <a:gd name="T17" fmla="*/ 18 h 102"/>
                <a:gd name="T18" fmla="*/ 6 w 36"/>
                <a:gd name="T19" fmla="*/ 12 h 102"/>
                <a:gd name="T20" fmla="*/ 12 w 36"/>
                <a:gd name="T21" fmla="*/ 12 h 102"/>
                <a:gd name="T22" fmla="*/ 12 w 36"/>
                <a:gd name="T23" fmla="*/ 18 h 102"/>
                <a:gd name="T24" fmla="*/ 12 w 36"/>
                <a:gd name="T25" fmla="*/ 18 h 102"/>
                <a:gd name="T26" fmla="*/ 12 w 36"/>
                <a:gd name="T27" fmla="*/ 90 h 102"/>
                <a:gd name="T28" fmla="*/ 6 w 36"/>
                <a:gd name="T29" fmla="*/ 102 h 102"/>
                <a:gd name="T30" fmla="*/ 0 w 36"/>
                <a:gd name="T31" fmla="*/ 102 h 102"/>
                <a:gd name="T32" fmla="*/ 0 w 36"/>
                <a:gd name="T3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102">
                  <a:moveTo>
                    <a:pt x="0" y="102"/>
                  </a:moveTo>
                  <a:lnTo>
                    <a:pt x="36" y="102"/>
                  </a:lnTo>
                  <a:lnTo>
                    <a:pt x="36" y="102"/>
                  </a:lnTo>
                  <a:lnTo>
                    <a:pt x="24" y="96"/>
                  </a:lnTo>
                  <a:lnTo>
                    <a:pt x="24" y="9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90"/>
                  </a:lnTo>
                  <a:lnTo>
                    <a:pt x="6" y="102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1393" y="1792"/>
              <a:ext cx="60" cy="102"/>
            </a:xfrm>
            <a:custGeom>
              <a:avLst/>
              <a:gdLst>
                <a:gd name="T0" fmla="*/ 60 w 60"/>
                <a:gd name="T1" fmla="*/ 84 h 102"/>
                <a:gd name="T2" fmla="*/ 54 w 60"/>
                <a:gd name="T3" fmla="*/ 78 h 102"/>
                <a:gd name="T4" fmla="*/ 48 w 60"/>
                <a:gd name="T5" fmla="*/ 90 h 102"/>
                <a:gd name="T6" fmla="*/ 42 w 60"/>
                <a:gd name="T7" fmla="*/ 90 h 102"/>
                <a:gd name="T8" fmla="*/ 12 w 60"/>
                <a:gd name="T9" fmla="*/ 90 h 102"/>
                <a:gd name="T10" fmla="*/ 36 w 60"/>
                <a:gd name="T11" fmla="*/ 66 h 102"/>
                <a:gd name="T12" fmla="*/ 48 w 60"/>
                <a:gd name="T13" fmla="*/ 48 h 102"/>
                <a:gd name="T14" fmla="*/ 54 w 60"/>
                <a:gd name="T15" fmla="*/ 30 h 102"/>
                <a:gd name="T16" fmla="*/ 48 w 60"/>
                <a:gd name="T17" fmla="*/ 6 h 102"/>
                <a:gd name="T18" fmla="*/ 30 w 60"/>
                <a:gd name="T19" fmla="*/ 0 h 102"/>
                <a:gd name="T20" fmla="*/ 12 w 60"/>
                <a:gd name="T21" fmla="*/ 6 h 102"/>
                <a:gd name="T22" fmla="*/ 6 w 60"/>
                <a:gd name="T23" fmla="*/ 18 h 102"/>
                <a:gd name="T24" fmla="*/ 0 w 60"/>
                <a:gd name="T25" fmla="*/ 30 h 102"/>
                <a:gd name="T26" fmla="*/ 6 w 60"/>
                <a:gd name="T27" fmla="*/ 30 h 102"/>
                <a:gd name="T28" fmla="*/ 12 w 60"/>
                <a:gd name="T29" fmla="*/ 18 h 102"/>
                <a:gd name="T30" fmla="*/ 24 w 60"/>
                <a:gd name="T31" fmla="*/ 12 h 102"/>
                <a:gd name="T32" fmla="*/ 36 w 60"/>
                <a:gd name="T33" fmla="*/ 18 h 102"/>
                <a:gd name="T34" fmla="*/ 42 w 60"/>
                <a:gd name="T35" fmla="*/ 36 h 102"/>
                <a:gd name="T36" fmla="*/ 36 w 60"/>
                <a:gd name="T37" fmla="*/ 54 h 102"/>
                <a:gd name="T38" fmla="*/ 24 w 60"/>
                <a:gd name="T39" fmla="*/ 72 h 102"/>
                <a:gd name="T40" fmla="*/ 0 w 60"/>
                <a:gd name="T41" fmla="*/ 102 h 102"/>
                <a:gd name="T42" fmla="*/ 0 w 60"/>
                <a:gd name="T43" fmla="*/ 102 h 102"/>
                <a:gd name="T44" fmla="*/ 54 w 60"/>
                <a:gd name="T45" fmla="*/ 102 h 102"/>
                <a:gd name="T46" fmla="*/ 60 w 60"/>
                <a:gd name="T47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" h="102">
                  <a:moveTo>
                    <a:pt x="60" y="84"/>
                  </a:moveTo>
                  <a:lnTo>
                    <a:pt x="54" y="78"/>
                  </a:lnTo>
                  <a:lnTo>
                    <a:pt x="48" y="90"/>
                  </a:lnTo>
                  <a:lnTo>
                    <a:pt x="42" y="90"/>
                  </a:lnTo>
                  <a:lnTo>
                    <a:pt x="12" y="90"/>
                  </a:lnTo>
                  <a:lnTo>
                    <a:pt x="36" y="66"/>
                  </a:lnTo>
                  <a:lnTo>
                    <a:pt x="48" y="48"/>
                  </a:lnTo>
                  <a:lnTo>
                    <a:pt x="54" y="30"/>
                  </a:lnTo>
                  <a:lnTo>
                    <a:pt x="48" y="6"/>
                  </a:lnTo>
                  <a:lnTo>
                    <a:pt x="30" y="0"/>
                  </a:lnTo>
                  <a:lnTo>
                    <a:pt x="12" y="6"/>
                  </a:lnTo>
                  <a:lnTo>
                    <a:pt x="6" y="18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18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36"/>
                  </a:lnTo>
                  <a:lnTo>
                    <a:pt x="36" y="54"/>
                  </a:lnTo>
                  <a:lnTo>
                    <a:pt x="24" y="7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54" y="102"/>
                  </a:lnTo>
                  <a:lnTo>
                    <a:pt x="60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1393" y="1762"/>
              <a:ext cx="60" cy="1"/>
            </a:xfrm>
            <a:custGeom>
              <a:avLst/>
              <a:gdLst>
                <a:gd name="T0" fmla="*/ 0 w 60"/>
                <a:gd name="T1" fmla="*/ 60 w 60"/>
                <a:gd name="T2" fmla="*/ 0 w 60"/>
                <a:gd name="T3" fmla="*/ 0 w 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0">
                  <a:moveTo>
                    <a:pt x="0" y="0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4246" y="2389"/>
              <a:ext cx="36" cy="102"/>
            </a:xfrm>
            <a:custGeom>
              <a:avLst/>
              <a:gdLst>
                <a:gd name="T0" fmla="*/ 0 w 36"/>
                <a:gd name="T1" fmla="*/ 102 h 102"/>
                <a:gd name="T2" fmla="*/ 36 w 36"/>
                <a:gd name="T3" fmla="*/ 102 h 102"/>
                <a:gd name="T4" fmla="*/ 36 w 36"/>
                <a:gd name="T5" fmla="*/ 102 h 102"/>
                <a:gd name="T6" fmla="*/ 30 w 36"/>
                <a:gd name="T7" fmla="*/ 102 h 102"/>
                <a:gd name="T8" fmla="*/ 24 w 36"/>
                <a:gd name="T9" fmla="*/ 90 h 102"/>
                <a:gd name="T10" fmla="*/ 24 w 36"/>
                <a:gd name="T11" fmla="*/ 0 h 102"/>
                <a:gd name="T12" fmla="*/ 24 w 36"/>
                <a:gd name="T13" fmla="*/ 0 h 102"/>
                <a:gd name="T14" fmla="*/ 0 w 36"/>
                <a:gd name="T15" fmla="*/ 18 h 102"/>
                <a:gd name="T16" fmla="*/ 0 w 36"/>
                <a:gd name="T17" fmla="*/ 18 h 102"/>
                <a:gd name="T18" fmla="*/ 6 w 36"/>
                <a:gd name="T19" fmla="*/ 12 h 102"/>
                <a:gd name="T20" fmla="*/ 12 w 36"/>
                <a:gd name="T21" fmla="*/ 12 h 102"/>
                <a:gd name="T22" fmla="*/ 12 w 36"/>
                <a:gd name="T23" fmla="*/ 18 h 102"/>
                <a:gd name="T24" fmla="*/ 12 w 36"/>
                <a:gd name="T25" fmla="*/ 24 h 102"/>
                <a:gd name="T26" fmla="*/ 12 w 36"/>
                <a:gd name="T27" fmla="*/ 90 h 102"/>
                <a:gd name="T28" fmla="*/ 12 w 36"/>
                <a:gd name="T29" fmla="*/ 102 h 102"/>
                <a:gd name="T30" fmla="*/ 0 w 36"/>
                <a:gd name="T31" fmla="*/ 102 h 102"/>
                <a:gd name="T32" fmla="*/ 0 w 36"/>
                <a:gd name="T3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102">
                  <a:moveTo>
                    <a:pt x="0" y="102"/>
                  </a:moveTo>
                  <a:lnTo>
                    <a:pt x="36" y="102"/>
                  </a:lnTo>
                  <a:lnTo>
                    <a:pt x="36" y="102"/>
                  </a:lnTo>
                  <a:lnTo>
                    <a:pt x="30" y="102"/>
                  </a:lnTo>
                  <a:lnTo>
                    <a:pt x="24" y="9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90"/>
                  </a:lnTo>
                  <a:lnTo>
                    <a:pt x="12" y="102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4240" y="2551"/>
              <a:ext cx="54" cy="101"/>
            </a:xfrm>
            <a:custGeom>
              <a:avLst/>
              <a:gdLst>
                <a:gd name="T0" fmla="*/ 54 w 54"/>
                <a:gd name="T1" fmla="*/ 83 h 101"/>
                <a:gd name="T2" fmla="*/ 54 w 54"/>
                <a:gd name="T3" fmla="*/ 83 h 101"/>
                <a:gd name="T4" fmla="*/ 48 w 54"/>
                <a:gd name="T5" fmla="*/ 89 h 101"/>
                <a:gd name="T6" fmla="*/ 42 w 54"/>
                <a:gd name="T7" fmla="*/ 89 h 101"/>
                <a:gd name="T8" fmla="*/ 12 w 54"/>
                <a:gd name="T9" fmla="*/ 89 h 101"/>
                <a:gd name="T10" fmla="*/ 30 w 54"/>
                <a:gd name="T11" fmla="*/ 65 h 101"/>
                <a:gd name="T12" fmla="*/ 42 w 54"/>
                <a:gd name="T13" fmla="*/ 47 h 101"/>
                <a:gd name="T14" fmla="*/ 48 w 54"/>
                <a:gd name="T15" fmla="*/ 29 h 101"/>
                <a:gd name="T16" fmla="*/ 42 w 54"/>
                <a:gd name="T17" fmla="*/ 6 h 101"/>
                <a:gd name="T18" fmla="*/ 24 w 54"/>
                <a:gd name="T19" fmla="*/ 0 h 101"/>
                <a:gd name="T20" fmla="*/ 6 w 54"/>
                <a:gd name="T21" fmla="*/ 6 h 101"/>
                <a:gd name="T22" fmla="*/ 0 w 54"/>
                <a:gd name="T23" fmla="*/ 17 h 101"/>
                <a:gd name="T24" fmla="*/ 0 w 54"/>
                <a:gd name="T25" fmla="*/ 29 h 101"/>
                <a:gd name="T26" fmla="*/ 0 w 54"/>
                <a:gd name="T27" fmla="*/ 29 h 101"/>
                <a:gd name="T28" fmla="*/ 6 w 54"/>
                <a:gd name="T29" fmla="*/ 17 h 101"/>
                <a:gd name="T30" fmla="*/ 18 w 54"/>
                <a:gd name="T31" fmla="*/ 12 h 101"/>
                <a:gd name="T32" fmla="*/ 30 w 54"/>
                <a:gd name="T33" fmla="*/ 12 h 101"/>
                <a:gd name="T34" fmla="*/ 36 w 54"/>
                <a:gd name="T35" fmla="*/ 17 h 101"/>
                <a:gd name="T36" fmla="*/ 36 w 54"/>
                <a:gd name="T37" fmla="*/ 35 h 101"/>
                <a:gd name="T38" fmla="*/ 30 w 54"/>
                <a:gd name="T39" fmla="*/ 53 h 101"/>
                <a:gd name="T40" fmla="*/ 18 w 54"/>
                <a:gd name="T41" fmla="*/ 71 h 101"/>
                <a:gd name="T42" fmla="*/ 0 w 54"/>
                <a:gd name="T43" fmla="*/ 101 h 101"/>
                <a:gd name="T44" fmla="*/ 0 w 54"/>
                <a:gd name="T45" fmla="*/ 101 h 101"/>
                <a:gd name="T46" fmla="*/ 48 w 54"/>
                <a:gd name="T47" fmla="*/ 101 h 101"/>
                <a:gd name="T48" fmla="*/ 54 w 54"/>
                <a:gd name="T49" fmla="*/ 8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101">
                  <a:moveTo>
                    <a:pt x="54" y="83"/>
                  </a:moveTo>
                  <a:lnTo>
                    <a:pt x="54" y="83"/>
                  </a:lnTo>
                  <a:lnTo>
                    <a:pt x="48" y="89"/>
                  </a:lnTo>
                  <a:lnTo>
                    <a:pt x="42" y="89"/>
                  </a:lnTo>
                  <a:lnTo>
                    <a:pt x="12" y="89"/>
                  </a:lnTo>
                  <a:lnTo>
                    <a:pt x="30" y="65"/>
                  </a:lnTo>
                  <a:lnTo>
                    <a:pt x="42" y="47"/>
                  </a:lnTo>
                  <a:lnTo>
                    <a:pt x="48" y="29"/>
                  </a:lnTo>
                  <a:lnTo>
                    <a:pt x="42" y="6"/>
                  </a:lnTo>
                  <a:lnTo>
                    <a:pt x="24" y="0"/>
                  </a:lnTo>
                  <a:lnTo>
                    <a:pt x="6" y="6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6" y="17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6" y="17"/>
                  </a:lnTo>
                  <a:lnTo>
                    <a:pt x="36" y="35"/>
                  </a:lnTo>
                  <a:lnTo>
                    <a:pt x="30" y="53"/>
                  </a:lnTo>
                  <a:lnTo>
                    <a:pt x="18" y="71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48" y="101"/>
                  </a:lnTo>
                  <a:lnTo>
                    <a:pt x="54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4240" y="2521"/>
              <a:ext cx="54" cy="1"/>
            </a:xfrm>
            <a:custGeom>
              <a:avLst/>
              <a:gdLst>
                <a:gd name="T0" fmla="*/ 0 w 54"/>
                <a:gd name="T1" fmla="*/ 54 w 54"/>
                <a:gd name="T2" fmla="*/ 0 w 54"/>
                <a:gd name="T3" fmla="*/ 0 w 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4">
                  <a:moveTo>
                    <a:pt x="0" y="0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4156" y="1285"/>
              <a:ext cx="270" cy="460"/>
            </a:xfrm>
            <a:custGeom>
              <a:avLst/>
              <a:gdLst>
                <a:gd name="T0" fmla="*/ 270 w 270"/>
                <a:gd name="T1" fmla="*/ 460 h 460"/>
                <a:gd name="T2" fmla="*/ 216 w 270"/>
                <a:gd name="T3" fmla="*/ 292 h 460"/>
                <a:gd name="T4" fmla="*/ 186 w 270"/>
                <a:gd name="T5" fmla="*/ 215 h 460"/>
                <a:gd name="T6" fmla="*/ 150 w 270"/>
                <a:gd name="T7" fmla="*/ 143 h 460"/>
                <a:gd name="T8" fmla="*/ 114 w 270"/>
                <a:gd name="T9" fmla="*/ 83 h 460"/>
                <a:gd name="T10" fmla="*/ 78 w 270"/>
                <a:gd name="T11" fmla="*/ 42 h 460"/>
                <a:gd name="T12" fmla="*/ 42 w 270"/>
                <a:gd name="T13" fmla="*/ 12 h 460"/>
                <a:gd name="T14" fmla="*/ 0 w 270"/>
                <a:gd name="T15" fmla="*/ 0 h 460"/>
                <a:gd name="T16" fmla="*/ 0 w 270"/>
                <a:gd name="T17" fmla="*/ 0 h 460"/>
                <a:gd name="T18" fmla="*/ 42 w 270"/>
                <a:gd name="T19" fmla="*/ 12 h 460"/>
                <a:gd name="T20" fmla="*/ 78 w 270"/>
                <a:gd name="T21" fmla="*/ 42 h 460"/>
                <a:gd name="T22" fmla="*/ 114 w 270"/>
                <a:gd name="T23" fmla="*/ 83 h 460"/>
                <a:gd name="T24" fmla="*/ 150 w 270"/>
                <a:gd name="T25" fmla="*/ 143 h 460"/>
                <a:gd name="T26" fmla="*/ 186 w 270"/>
                <a:gd name="T27" fmla="*/ 215 h 460"/>
                <a:gd name="T28" fmla="*/ 216 w 270"/>
                <a:gd name="T29" fmla="*/ 292 h 460"/>
                <a:gd name="T30" fmla="*/ 270 w 270"/>
                <a:gd name="T31" fmla="*/ 460 h 460"/>
                <a:gd name="T32" fmla="*/ 270 w 270"/>
                <a:gd name="T33" fmla="*/ 4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460">
                  <a:moveTo>
                    <a:pt x="270" y="460"/>
                  </a:moveTo>
                  <a:lnTo>
                    <a:pt x="216" y="292"/>
                  </a:lnTo>
                  <a:lnTo>
                    <a:pt x="186" y="215"/>
                  </a:lnTo>
                  <a:lnTo>
                    <a:pt x="150" y="143"/>
                  </a:lnTo>
                  <a:lnTo>
                    <a:pt x="114" y="83"/>
                  </a:lnTo>
                  <a:lnTo>
                    <a:pt x="78" y="42"/>
                  </a:lnTo>
                  <a:lnTo>
                    <a:pt x="42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2" y="12"/>
                  </a:lnTo>
                  <a:lnTo>
                    <a:pt x="78" y="42"/>
                  </a:lnTo>
                  <a:lnTo>
                    <a:pt x="114" y="83"/>
                  </a:lnTo>
                  <a:lnTo>
                    <a:pt x="150" y="143"/>
                  </a:lnTo>
                  <a:lnTo>
                    <a:pt x="186" y="215"/>
                  </a:lnTo>
                  <a:lnTo>
                    <a:pt x="216" y="292"/>
                  </a:lnTo>
                  <a:lnTo>
                    <a:pt x="270" y="460"/>
                  </a:lnTo>
                  <a:lnTo>
                    <a:pt x="270" y="46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 noEditPoints="1"/>
            </p:cNvSpPr>
            <p:nvPr/>
          </p:nvSpPr>
          <p:spPr bwMode="auto">
            <a:xfrm>
              <a:off x="3714" y="1285"/>
              <a:ext cx="442" cy="973"/>
            </a:xfrm>
            <a:custGeom>
              <a:avLst/>
              <a:gdLst>
                <a:gd name="T0" fmla="*/ 442 w 442"/>
                <a:gd name="T1" fmla="*/ 0 h 973"/>
                <a:gd name="T2" fmla="*/ 401 w 442"/>
                <a:gd name="T3" fmla="*/ 12 h 973"/>
                <a:gd name="T4" fmla="*/ 365 w 442"/>
                <a:gd name="T5" fmla="*/ 42 h 973"/>
                <a:gd name="T6" fmla="*/ 323 w 442"/>
                <a:gd name="T7" fmla="*/ 89 h 973"/>
                <a:gd name="T8" fmla="*/ 281 w 442"/>
                <a:gd name="T9" fmla="*/ 155 h 973"/>
                <a:gd name="T10" fmla="*/ 245 w 442"/>
                <a:gd name="T11" fmla="*/ 227 h 973"/>
                <a:gd name="T12" fmla="*/ 209 w 442"/>
                <a:gd name="T13" fmla="*/ 310 h 973"/>
                <a:gd name="T14" fmla="*/ 143 w 442"/>
                <a:gd name="T15" fmla="*/ 489 h 973"/>
                <a:gd name="T16" fmla="*/ 84 w 442"/>
                <a:gd name="T17" fmla="*/ 663 h 973"/>
                <a:gd name="T18" fmla="*/ 60 w 442"/>
                <a:gd name="T19" fmla="*/ 746 h 973"/>
                <a:gd name="T20" fmla="*/ 42 w 442"/>
                <a:gd name="T21" fmla="*/ 824 h 973"/>
                <a:gd name="T22" fmla="*/ 24 w 442"/>
                <a:gd name="T23" fmla="*/ 883 h 973"/>
                <a:gd name="T24" fmla="*/ 12 w 442"/>
                <a:gd name="T25" fmla="*/ 931 h 973"/>
                <a:gd name="T26" fmla="*/ 0 w 442"/>
                <a:gd name="T27" fmla="*/ 961 h 973"/>
                <a:gd name="T28" fmla="*/ 0 w 442"/>
                <a:gd name="T29" fmla="*/ 973 h 973"/>
                <a:gd name="T30" fmla="*/ 0 w 442"/>
                <a:gd name="T31" fmla="*/ 973 h 973"/>
                <a:gd name="T32" fmla="*/ 0 w 442"/>
                <a:gd name="T33" fmla="*/ 961 h 973"/>
                <a:gd name="T34" fmla="*/ 12 w 442"/>
                <a:gd name="T35" fmla="*/ 931 h 973"/>
                <a:gd name="T36" fmla="*/ 24 w 442"/>
                <a:gd name="T37" fmla="*/ 883 h 973"/>
                <a:gd name="T38" fmla="*/ 42 w 442"/>
                <a:gd name="T39" fmla="*/ 824 h 973"/>
                <a:gd name="T40" fmla="*/ 60 w 442"/>
                <a:gd name="T41" fmla="*/ 746 h 973"/>
                <a:gd name="T42" fmla="*/ 84 w 442"/>
                <a:gd name="T43" fmla="*/ 663 h 973"/>
                <a:gd name="T44" fmla="*/ 143 w 442"/>
                <a:gd name="T45" fmla="*/ 489 h 973"/>
                <a:gd name="T46" fmla="*/ 209 w 442"/>
                <a:gd name="T47" fmla="*/ 310 h 973"/>
                <a:gd name="T48" fmla="*/ 245 w 442"/>
                <a:gd name="T49" fmla="*/ 227 h 973"/>
                <a:gd name="T50" fmla="*/ 281 w 442"/>
                <a:gd name="T51" fmla="*/ 155 h 973"/>
                <a:gd name="T52" fmla="*/ 323 w 442"/>
                <a:gd name="T53" fmla="*/ 89 h 973"/>
                <a:gd name="T54" fmla="*/ 365 w 442"/>
                <a:gd name="T55" fmla="*/ 42 h 973"/>
                <a:gd name="T56" fmla="*/ 401 w 442"/>
                <a:gd name="T57" fmla="*/ 12 h 973"/>
                <a:gd name="T58" fmla="*/ 442 w 442"/>
                <a:gd name="T59" fmla="*/ 0 h 973"/>
                <a:gd name="T60" fmla="*/ 442 w 442"/>
                <a:gd name="T61" fmla="*/ 0 h 973"/>
                <a:gd name="T62" fmla="*/ 442 w 442"/>
                <a:gd name="T63" fmla="*/ 0 h 973"/>
                <a:gd name="T64" fmla="*/ 442 w 442"/>
                <a:gd name="T65" fmla="*/ 0 h 973"/>
                <a:gd name="T66" fmla="*/ 442 w 442"/>
                <a:gd name="T67" fmla="*/ 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2" h="973">
                  <a:moveTo>
                    <a:pt x="442" y="0"/>
                  </a:moveTo>
                  <a:lnTo>
                    <a:pt x="401" y="12"/>
                  </a:lnTo>
                  <a:lnTo>
                    <a:pt x="365" y="42"/>
                  </a:lnTo>
                  <a:lnTo>
                    <a:pt x="323" y="89"/>
                  </a:lnTo>
                  <a:lnTo>
                    <a:pt x="281" y="155"/>
                  </a:lnTo>
                  <a:lnTo>
                    <a:pt x="245" y="227"/>
                  </a:lnTo>
                  <a:lnTo>
                    <a:pt x="209" y="310"/>
                  </a:lnTo>
                  <a:lnTo>
                    <a:pt x="143" y="489"/>
                  </a:lnTo>
                  <a:lnTo>
                    <a:pt x="84" y="663"/>
                  </a:lnTo>
                  <a:lnTo>
                    <a:pt x="60" y="746"/>
                  </a:lnTo>
                  <a:lnTo>
                    <a:pt x="42" y="824"/>
                  </a:lnTo>
                  <a:lnTo>
                    <a:pt x="24" y="883"/>
                  </a:lnTo>
                  <a:lnTo>
                    <a:pt x="12" y="931"/>
                  </a:lnTo>
                  <a:lnTo>
                    <a:pt x="0" y="961"/>
                  </a:lnTo>
                  <a:lnTo>
                    <a:pt x="0" y="973"/>
                  </a:lnTo>
                  <a:lnTo>
                    <a:pt x="0" y="973"/>
                  </a:lnTo>
                  <a:lnTo>
                    <a:pt x="0" y="961"/>
                  </a:lnTo>
                  <a:lnTo>
                    <a:pt x="12" y="931"/>
                  </a:lnTo>
                  <a:lnTo>
                    <a:pt x="24" y="883"/>
                  </a:lnTo>
                  <a:lnTo>
                    <a:pt x="42" y="824"/>
                  </a:lnTo>
                  <a:lnTo>
                    <a:pt x="60" y="746"/>
                  </a:lnTo>
                  <a:lnTo>
                    <a:pt x="84" y="663"/>
                  </a:lnTo>
                  <a:lnTo>
                    <a:pt x="143" y="489"/>
                  </a:lnTo>
                  <a:lnTo>
                    <a:pt x="209" y="310"/>
                  </a:lnTo>
                  <a:lnTo>
                    <a:pt x="245" y="227"/>
                  </a:lnTo>
                  <a:lnTo>
                    <a:pt x="281" y="155"/>
                  </a:lnTo>
                  <a:lnTo>
                    <a:pt x="323" y="89"/>
                  </a:lnTo>
                  <a:lnTo>
                    <a:pt x="365" y="42"/>
                  </a:lnTo>
                  <a:lnTo>
                    <a:pt x="401" y="12"/>
                  </a:lnTo>
                  <a:lnTo>
                    <a:pt x="442" y="0"/>
                  </a:lnTo>
                  <a:lnTo>
                    <a:pt x="442" y="0"/>
                  </a:lnTo>
                  <a:close/>
                  <a:moveTo>
                    <a:pt x="442" y="0"/>
                  </a:moveTo>
                  <a:lnTo>
                    <a:pt x="442" y="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3"/>
            <p:cNvSpPr>
              <a:spLocks noEditPoints="1"/>
            </p:cNvSpPr>
            <p:nvPr/>
          </p:nvSpPr>
          <p:spPr bwMode="auto">
            <a:xfrm>
              <a:off x="3319" y="2258"/>
              <a:ext cx="395" cy="991"/>
            </a:xfrm>
            <a:custGeom>
              <a:avLst/>
              <a:gdLst>
                <a:gd name="T0" fmla="*/ 395 w 395"/>
                <a:gd name="T1" fmla="*/ 0 h 991"/>
                <a:gd name="T2" fmla="*/ 389 w 395"/>
                <a:gd name="T3" fmla="*/ 36 h 991"/>
                <a:gd name="T4" fmla="*/ 377 w 395"/>
                <a:gd name="T5" fmla="*/ 84 h 991"/>
                <a:gd name="T6" fmla="*/ 365 w 395"/>
                <a:gd name="T7" fmla="*/ 149 h 991"/>
                <a:gd name="T8" fmla="*/ 347 w 395"/>
                <a:gd name="T9" fmla="*/ 221 h 991"/>
                <a:gd name="T10" fmla="*/ 329 w 395"/>
                <a:gd name="T11" fmla="*/ 299 h 991"/>
                <a:gd name="T12" fmla="*/ 311 w 395"/>
                <a:gd name="T13" fmla="*/ 382 h 991"/>
                <a:gd name="T14" fmla="*/ 263 w 395"/>
                <a:gd name="T15" fmla="*/ 549 h 991"/>
                <a:gd name="T16" fmla="*/ 233 w 395"/>
                <a:gd name="T17" fmla="*/ 639 h 991"/>
                <a:gd name="T18" fmla="*/ 209 w 395"/>
                <a:gd name="T19" fmla="*/ 716 h 991"/>
                <a:gd name="T20" fmla="*/ 174 w 395"/>
                <a:gd name="T21" fmla="*/ 794 h 991"/>
                <a:gd name="T22" fmla="*/ 144 w 395"/>
                <a:gd name="T23" fmla="*/ 860 h 991"/>
                <a:gd name="T24" fmla="*/ 108 w 395"/>
                <a:gd name="T25" fmla="*/ 914 h 991"/>
                <a:gd name="T26" fmla="*/ 72 w 395"/>
                <a:gd name="T27" fmla="*/ 955 h 991"/>
                <a:gd name="T28" fmla="*/ 36 w 395"/>
                <a:gd name="T29" fmla="*/ 979 h 991"/>
                <a:gd name="T30" fmla="*/ 0 w 395"/>
                <a:gd name="T31" fmla="*/ 991 h 991"/>
                <a:gd name="T32" fmla="*/ 0 w 395"/>
                <a:gd name="T33" fmla="*/ 991 h 991"/>
                <a:gd name="T34" fmla="*/ 36 w 395"/>
                <a:gd name="T35" fmla="*/ 979 h 991"/>
                <a:gd name="T36" fmla="*/ 72 w 395"/>
                <a:gd name="T37" fmla="*/ 955 h 991"/>
                <a:gd name="T38" fmla="*/ 108 w 395"/>
                <a:gd name="T39" fmla="*/ 914 h 991"/>
                <a:gd name="T40" fmla="*/ 144 w 395"/>
                <a:gd name="T41" fmla="*/ 860 h 991"/>
                <a:gd name="T42" fmla="*/ 174 w 395"/>
                <a:gd name="T43" fmla="*/ 794 h 991"/>
                <a:gd name="T44" fmla="*/ 209 w 395"/>
                <a:gd name="T45" fmla="*/ 716 h 991"/>
                <a:gd name="T46" fmla="*/ 233 w 395"/>
                <a:gd name="T47" fmla="*/ 639 h 991"/>
                <a:gd name="T48" fmla="*/ 263 w 395"/>
                <a:gd name="T49" fmla="*/ 549 h 991"/>
                <a:gd name="T50" fmla="*/ 311 w 395"/>
                <a:gd name="T51" fmla="*/ 382 h 991"/>
                <a:gd name="T52" fmla="*/ 329 w 395"/>
                <a:gd name="T53" fmla="*/ 299 h 991"/>
                <a:gd name="T54" fmla="*/ 347 w 395"/>
                <a:gd name="T55" fmla="*/ 221 h 991"/>
                <a:gd name="T56" fmla="*/ 365 w 395"/>
                <a:gd name="T57" fmla="*/ 149 h 991"/>
                <a:gd name="T58" fmla="*/ 377 w 395"/>
                <a:gd name="T59" fmla="*/ 84 h 991"/>
                <a:gd name="T60" fmla="*/ 389 w 395"/>
                <a:gd name="T61" fmla="*/ 36 h 991"/>
                <a:gd name="T62" fmla="*/ 395 w 395"/>
                <a:gd name="T63" fmla="*/ 0 h 991"/>
                <a:gd name="T64" fmla="*/ 395 w 395"/>
                <a:gd name="T65" fmla="*/ 0 h 991"/>
                <a:gd name="T66" fmla="*/ 395 w 395"/>
                <a:gd name="T67" fmla="*/ 0 h 991"/>
                <a:gd name="T68" fmla="*/ 395 w 395"/>
                <a:gd name="T69" fmla="*/ 0 h 991"/>
                <a:gd name="T70" fmla="*/ 395 w 395"/>
                <a:gd name="T71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5" h="991">
                  <a:moveTo>
                    <a:pt x="395" y="0"/>
                  </a:moveTo>
                  <a:lnTo>
                    <a:pt x="389" y="36"/>
                  </a:lnTo>
                  <a:lnTo>
                    <a:pt x="377" y="84"/>
                  </a:lnTo>
                  <a:lnTo>
                    <a:pt x="365" y="149"/>
                  </a:lnTo>
                  <a:lnTo>
                    <a:pt x="347" y="221"/>
                  </a:lnTo>
                  <a:lnTo>
                    <a:pt x="329" y="299"/>
                  </a:lnTo>
                  <a:lnTo>
                    <a:pt x="311" y="382"/>
                  </a:lnTo>
                  <a:lnTo>
                    <a:pt x="263" y="549"/>
                  </a:lnTo>
                  <a:lnTo>
                    <a:pt x="233" y="639"/>
                  </a:lnTo>
                  <a:lnTo>
                    <a:pt x="209" y="716"/>
                  </a:lnTo>
                  <a:lnTo>
                    <a:pt x="174" y="794"/>
                  </a:lnTo>
                  <a:lnTo>
                    <a:pt x="144" y="860"/>
                  </a:lnTo>
                  <a:lnTo>
                    <a:pt x="108" y="914"/>
                  </a:lnTo>
                  <a:lnTo>
                    <a:pt x="72" y="955"/>
                  </a:lnTo>
                  <a:lnTo>
                    <a:pt x="36" y="979"/>
                  </a:lnTo>
                  <a:lnTo>
                    <a:pt x="0" y="991"/>
                  </a:lnTo>
                  <a:lnTo>
                    <a:pt x="0" y="991"/>
                  </a:lnTo>
                  <a:lnTo>
                    <a:pt x="36" y="979"/>
                  </a:lnTo>
                  <a:lnTo>
                    <a:pt x="72" y="955"/>
                  </a:lnTo>
                  <a:lnTo>
                    <a:pt x="108" y="914"/>
                  </a:lnTo>
                  <a:lnTo>
                    <a:pt x="144" y="860"/>
                  </a:lnTo>
                  <a:lnTo>
                    <a:pt x="174" y="794"/>
                  </a:lnTo>
                  <a:lnTo>
                    <a:pt x="209" y="716"/>
                  </a:lnTo>
                  <a:lnTo>
                    <a:pt x="233" y="639"/>
                  </a:lnTo>
                  <a:lnTo>
                    <a:pt x="263" y="549"/>
                  </a:lnTo>
                  <a:lnTo>
                    <a:pt x="311" y="382"/>
                  </a:lnTo>
                  <a:lnTo>
                    <a:pt x="329" y="299"/>
                  </a:lnTo>
                  <a:lnTo>
                    <a:pt x="347" y="221"/>
                  </a:lnTo>
                  <a:lnTo>
                    <a:pt x="365" y="149"/>
                  </a:lnTo>
                  <a:lnTo>
                    <a:pt x="377" y="84"/>
                  </a:lnTo>
                  <a:lnTo>
                    <a:pt x="389" y="36"/>
                  </a:lnTo>
                  <a:lnTo>
                    <a:pt x="395" y="0"/>
                  </a:lnTo>
                  <a:lnTo>
                    <a:pt x="395" y="0"/>
                  </a:lnTo>
                  <a:close/>
                  <a:moveTo>
                    <a:pt x="395" y="0"/>
                  </a:moveTo>
                  <a:lnTo>
                    <a:pt x="395" y="0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4"/>
            <p:cNvSpPr>
              <a:spLocks noEditPoints="1"/>
            </p:cNvSpPr>
            <p:nvPr/>
          </p:nvSpPr>
          <p:spPr bwMode="auto">
            <a:xfrm>
              <a:off x="2877" y="2270"/>
              <a:ext cx="442" cy="979"/>
            </a:xfrm>
            <a:custGeom>
              <a:avLst/>
              <a:gdLst>
                <a:gd name="T0" fmla="*/ 442 w 442"/>
                <a:gd name="T1" fmla="*/ 979 h 979"/>
                <a:gd name="T2" fmla="*/ 400 w 442"/>
                <a:gd name="T3" fmla="*/ 967 h 979"/>
                <a:gd name="T4" fmla="*/ 364 w 442"/>
                <a:gd name="T5" fmla="*/ 937 h 979"/>
                <a:gd name="T6" fmla="*/ 322 w 442"/>
                <a:gd name="T7" fmla="*/ 890 h 979"/>
                <a:gd name="T8" fmla="*/ 281 w 442"/>
                <a:gd name="T9" fmla="*/ 824 h 979"/>
                <a:gd name="T10" fmla="*/ 245 w 442"/>
                <a:gd name="T11" fmla="*/ 752 h 979"/>
                <a:gd name="T12" fmla="*/ 209 w 442"/>
                <a:gd name="T13" fmla="*/ 669 h 979"/>
                <a:gd name="T14" fmla="*/ 143 w 442"/>
                <a:gd name="T15" fmla="*/ 490 h 979"/>
                <a:gd name="T16" fmla="*/ 83 w 442"/>
                <a:gd name="T17" fmla="*/ 310 h 979"/>
                <a:gd name="T18" fmla="*/ 59 w 442"/>
                <a:gd name="T19" fmla="*/ 227 h 979"/>
                <a:gd name="T20" fmla="*/ 41 w 442"/>
                <a:gd name="T21" fmla="*/ 155 h 979"/>
                <a:gd name="T22" fmla="*/ 23 w 442"/>
                <a:gd name="T23" fmla="*/ 90 h 979"/>
                <a:gd name="T24" fmla="*/ 11 w 442"/>
                <a:gd name="T25" fmla="*/ 42 h 979"/>
                <a:gd name="T26" fmla="*/ 0 w 442"/>
                <a:gd name="T27" fmla="*/ 12 h 979"/>
                <a:gd name="T28" fmla="*/ 0 w 442"/>
                <a:gd name="T29" fmla="*/ 0 h 979"/>
                <a:gd name="T30" fmla="*/ 0 w 442"/>
                <a:gd name="T31" fmla="*/ 0 h 979"/>
                <a:gd name="T32" fmla="*/ 0 w 442"/>
                <a:gd name="T33" fmla="*/ 12 h 979"/>
                <a:gd name="T34" fmla="*/ 11 w 442"/>
                <a:gd name="T35" fmla="*/ 42 h 979"/>
                <a:gd name="T36" fmla="*/ 23 w 442"/>
                <a:gd name="T37" fmla="*/ 90 h 979"/>
                <a:gd name="T38" fmla="*/ 41 w 442"/>
                <a:gd name="T39" fmla="*/ 155 h 979"/>
                <a:gd name="T40" fmla="*/ 59 w 442"/>
                <a:gd name="T41" fmla="*/ 227 h 979"/>
                <a:gd name="T42" fmla="*/ 83 w 442"/>
                <a:gd name="T43" fmla="*/ 310 h 979"/>
                <a:gd name="T44" fmla="*/ 143 w 442"/>
                <a:gd name="T45" fmla="*/ 490 h 979"/>
                <a:gd name="T46" fmla="*/ 209 w 442"/>
                <a:gd name="T47" fmla="*/ 669 h 979"/>
                <a:gd name="T48" fmla="*/ 245 w 442"/>
                <a:gd name="T49" fmla="*/ 752 h 979"/>
                <a:gd name="T50" fmla="*/ 281 w 442"/>
                <a:gd name="T51" fmla="*/ 824 h 979"/>
                <a:gd name="T52" fmla="*/ 322 w 442"/>
                <a:gd name="T53" fmla="*/ 890 h 979"/>
                <a:gd name="T54" fmla="*/ 364 w 442"/>
                <a:gd name="T55" fmla="*/ 937 h 979"/>
                <a:gd name="T56" fmla="*/ 400 w 442"/>
                <a:gd name="T57" fmla="*/ 967 h 979"/>
                <a:gd name="T58" fmla="*/ 442 w 442"/>
                <a:gd name="T59" fmla="*/ 979 h 979"/>
                <a:gd name="T60" fmla="*/ 442 w 442"/>
                <a:gd name="T61" fmla="*/ 979 h 979"/>
                <a:gd name="T62" fmla="*/ 442 w 442"/>
                <a:gd name="T63" fmla="*/ 979 h 979"/>
                <a:gd name="T64" fmla="*/ 442 w 442"/>
                <a:gd name="T65" fmla="*/ 979 h 979"/>
                <a:gd name="T66" fmla="*/ 442 w 442"/>
                <a:gd name="T67" fmla="*/ 979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2" h="979">
                  <a:moveTo>
                    <a:pt x="442" y="979"/>
                  </a:moveTo>
                  <a:lnTo>
                    <a:pt x="400" y="967"/>
                  </a:lnTo>
                  <a:lnTo>
                    <a:pt x="364" y="937"/>
                  </a:lnTo>
                  <a:lnTo>
                    <a:pt x="322" y="890"/>
                  </a:lnTo>
                  <a:lnTo>
                    <a:pt x="281" y="824"/>
                  </a:lnTo>
                  <a:lnTo>
                    <a:pt x="245" y="752"/>
                  </a:lnTo>
                  <a:lnTo>
                    <a:pt x="209" y="669"/>
                  </a:lnTo>
                  <a:lnTo>
                    <a:pt x="143" y="490"/>
                  </a:lnTo>
                  <a:lnTo>
                    <a:pt x="83" y="310"/>
                  </a:lnTo>
                  <a:lnTo>
                    <a:pt x="59" y="227"/>
                  </a:lnTo>
                  <a:lnTo>
                    <a:pt x="41" y="155"/>
                  </a:lnTo>
                  <a:lnTo>
                    <a:pt x="23" y="90"/>
                  </a:lnTo>
                  <a:lnTo>
                    <a:pt x="11" y="4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1" y="42"/>
                  </a:lnTo>
                  <a:lnTo>
                    <a:pt x="23" y="90"/>
                  </a:lnTo>
                  <a:lnTo>
                    <a:pt x="41" y="155"/>
                  </a:lnTo>
                  <a:lnTo>
                    <a:pt x="59" y="227"/>
                  </a:lnTo>
                  <a:lnTo>
                    <a:pt x="83" y="310"/>
                  </a:lnTo>
                  <a:lnTo>
                    <a:pt x="143" y="490"/>
                  </a:lnTo>
                  <a:lnTo>
                    <a:pt x="209" y="669"/>
                  </a:lnTo>
                  <a:lnTo>
                    <a:pt x="245" y="752"/>
                  </a:lnTo>
                  <a:lnTo>
                    <a:pt x="281" y="824"/>
                  </a:lnTo>
                  <a:lnTo>
                    <a:pt x="322" y="890"/>
                  </a:lnTo>
                  <a:lnTo>
                    <a:pt x="364" y="937"/>
                  </a:lnTo>
                  <a:lnTo>
                    <a:pt x="400" y="967"/>
                  </a:lnTo>
                  <a:lnTo>
                    <a:pt x="442" y="979"/>
                  </a:lnTo>
                  <a:lnTo>
                    <a:pt x="442" y="979"/>
                  </a:lnTo>
                  <a:close/>
                  <a:moveTo>
                    <a:pt x="442" y="979"/>
                  </a:moveTo>
                  <a:lnTo>
                    <a:pt x="442" y="979"/>
                  </a:lnTo>
                  <a:lnTo>
                    <a:pt x="442" y="979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5"/>
            <p:cNvSpPr>
              <a:spLocks noEditPoints="1"/>
            </p:cNvSpPr>
            <p:nvPr/>
          </p:nvSpPr>
          <p:spPr bwMode="auto">
            <a:xfrm>
              <a:off x="2482" y="1285"/>
              <a:ext cx="395" cy="985"/>
            </a:xfrm>
            <a:custGeom>
              <a:avLst/>
              <a:gdLst>
                <a:gd name="T0" fmla="*/ 395 w 395"/>
                <a:gd name="T1" fmla="*/ 985 h 985"/>
                <a:gd name="T2" fmla="*/ 389 w 395"/>
                <a:gd name="T3" fmla="*/ 949 h 985"/>
                <a:gd name="T4" fmla="*/ 377 w 395"/>
                <a:gd name="T5" fmla="*/ 901 h 985"/>
                <a:gd name="T6" fmla="*/ 365 w 395"/>
                <a:gd name="T7" fmla="*/ 842 h 985"/>
                <a:gd name="T8" fmla="*/ 347 w 395"/>
                <a:gd name="T9" fmla="*/ 770 h 985"/>
                <a:gd name="T10" fmla="*/ 329 w 395"/>
                <a:gd name="T11" fmla="*/ 692 h 985"/>
                <a:gd name="T12" fmla="*/ 311 w 395"/>
                <a:gd name="T13" fmla="*/ 609 h 985"/>
                <a:gd name="T14" fmla="*/ 263 w 395"/>
                <a:gd name="T15" fmla="*/ 436 h 985"/>
                <a:gd name="T16" fmla="*/ 233 w 395"/>
                <a:gd name="T17" fmla="*/ 352 h 985"/>
                <a:gd name="T18" fmla="*/ 203 w 395"/>
                <a:gd name="T19" fmla="*/ 274 h 985"/>
                <a:gd name="T20" fmla="*/ 173 w 395"/>
                <a:gd name="T21" fmla="*/ 197 h 985"/>
                <a:gd name="T22" fmla="*/ 143 w 395"/>
                <a:gd name="T23" fmla="*/ 131 h 985"/>
                <a:gd name="T24" fmla="*/ 107 w 395"/>
                <a:gd name="T25" fmla="*/ 77 h 985"/>
                <a:gd name="T26" fmla="*/ 72 w 395"/>
                <a:gd name="T27" fmla="*/ 36 h 985"/>
                <a:gd name="T28" fmla="*/ 36 w 395"/>
                <a:gd name="T29" fmla="*/ 12 h 985"/>
                <a:gd name="T30" fmla="*/ 0 w 395"/>
                <a:gd name="T31" fmla="*/ 0 h 985"/>
                <a:gd name="T32" fmla="*/ 0 w 395"/>
                <a:gd name="T33" fmla="*/ 0 h 985"/>
                <a:gd name="T34" fmla="*/ 36 w 395"/>
                <a:gd name="T35" fmla="*/ 12 h 985"/>
                <a:gd name="T36" fmla="*/ 72 w 395"/>
                <a:gd name="T37" fmla="*/ 36 h 985"/>
                <a:gd name="T38" fmla="*/ 107 w 395"/>
                <a:gd name="T39" fmla="*/ 77 h 985"/>
                <a:gd name="T40" fmla="*/ 143 w 395"/>
                <a:gd name="T41" fmla="*/ 131 h 985"/>
                <a:gd name="T42" fmla="*/ 173 w 395"/>
                <a:gd name="T43" fmla="*/ 197 h 985"/>
                <a:gd name="T44" fmla="*/ 203 w 395"/>
                <a:gd name="T45" fmla="*/ 274 h 985"/>
                <a:gd name="T46" fmla="*/ 233 w 395"/>
                <a:gd name="T47" fmla="*/ 352 h 985"/>
                <a:gd name="T48" fmla="*/ 263 w 395"/>
                <a:gd name="T49" fmla="*/ 436 h 985"/>
                <a:gd name="T50" fmla="*/ 311 w 395"/>
                <a:gd name="T51" fmla="*/ 609 h 985"/>
                <a:gd name="T52" fmla="*/ 329 w 395"/>
                <a:gd name="T53" fmla="*/ 692 h 985"/>
                <a:gd name="T54" fmla="*/ 347 w 395"/>
                <a:gd name="T55" fmla="*/ 770 h 985"/>
                <a:gd name="T56" fmla="*/ 365 w 395"/>
                <a:gd name="T57" fmla="*/ 842 h 985"/>
                <a:gd name="T58" fmla="*/ 377 w 395"/>
                <a:gd name="T59" fmla="*/ 901 h 985"/>
                <a:gd name="T60" fmla="*/ 389 w 395"/>
                <a:gd name="T61" fmla="*/ 949 h 985"/>
                <a:gd name="T62" fmla="*/ 395 w 395"/>
                <a:gd name="T63" fmla="*/ 985 h 985"/>
                <a:gd name="T64" fmla="*/ 395 w 395"/>
                <a:gd name="T65" fmla="*/ 985 h 985"/>
                <a:gd name="T66" fmla="*/ 395 w 395"/>
                <a:gd name="T67" fmla="*/ 985 h 985"/>
                <a:gd name="T68" fmla="*/ 395 w 395"/>
                <a:gd name="T69" fmla="*/ 985 h 985"/>
                <a:gd name="T70" fmla="*/ 395 w 395"/>
                <a:gd name="T71" fmla="*/ 985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5" h="985">
                  <a:moveTo>
                    <a:pt x="395" y="985"/>
                  </a:moveTo>
                  <a:lnTo>
                    <a:pt x="389" y="949"/>
                  </a:lnTo>
                  <a:lnTo>
                    <a:pt x="377" y="901"/>
                  </a:lnTo>
                  <a:lnTo>
                    <a:pt x="365" y="842"/>
                  </a:lnTo>
                  <a:lnTo>
                    <a:pt x="347" y="770"/>
                  </a:lnTo>
                  <a:lnTo>
                    <a:pt x="329" y="692"/>
                  </a:lnTo>
                  <a:lnTo>
                    <a:pt x="311" y="609"/>
                  </a:lnTo>
                  <a:lnTo>
                    <a:pt x="263" y="436"/>
                  </a:lnTo>
                  <a:lnTo>
                    <a:pt x="233" y="352"/>
                  </a:lnTo>
                  <a:lnTo>
                    <a:pt x="203" y="274"/>
                  </a:lnTo>
                  <a:lnTo>
                    <a:pt x="173" y="197"/>
                  </a:lnTo>
                  <a:lnTo>
                    <a:pt x="143" y="131"/>
                  </a:lnTo>
                  <a:lnTo>
                    <a:pt x="107" y="77"/>
                  </a:lnTo>
                  <a:lnTo>
                    <a:pt x="72" y="36"/>
                  </a:lnTo>
                  <a:lnTo>
                    <a:pt x="36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72" y="36"/>
                  </a:lnTo>
                  <a:lnTo>
                    <a:pt x="107" y="77"/>
                  </a:lnTo>
                  <a:lnTo>
                    <a:pt x="143" y="131"/>
                  </a:lnTo>
                  <a:lnTo>
                    <a:pt x="173" y="197"/>
                  </a:lnTo>
                  <a:lnTo>
                    <a:pt x="203" y="274"/>
                  </a:lnTo>
                  <a:lnTo>
                    <a:pt x="233" y="352"/>
                  </a:lnTo>
                  <a:lnTo>
                    <a:pt x="263" y="436"/>
                  </a:lnTo>
                  <a:lnTo>
                    <a:pt x="311" y="609"/>
                  </a:lnTo>
                  <a:lnTo>
                    <a:pt x="329" y="692"/>
                  </a:lnTo>
                  <a:lnTo>
                    <a:pt x="347" y="770"/>
                  </a:lnTo>
                  <a:lnTo>
                    <a:pt x="365" y="842"/>
                  </a:lnTo>
                  <a:lnTo>
                    <a:pt x="377" y="901"/>
                  </a:lnTo>
                  <a:lnTo>
                    <a:pt x="389" y="949"/>
                  </a:lnTo>
                  <a:lnTo>
                    <a:pt x="395" y="985"/>
                  </a:lnTo>
                  <a:lnTo>
                    <a:pt x="395" y="985"/>
                  </a:lnTo>
                  <a:close/>
                  <a:moveTo>
                    <a:pt x="395" y="985"/>
                  </a:moveTo>
                  <a:lnTo>
                    <a:pt x="395" y="985"/>
                  </a:lnTo>
                  <a:lnTo>
                    <a:pt x="395" y="985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6"/>
            <p:cNvSpPr>
              <a:spLocks noEditPoints="1"/>
            </p:cNvSpPr>
            <p:nvPr/>
          </p:nvSpPr>
          <p:spPr bwMode="auto">
            <a:xfrm>
              <a:off x="2033" y="1285"/>
              <a:ext cx="449" cy="985"/>
            </a:xfrm>
            <a:custGeom>
              <a:avLst/>
              <a:gdLst>
                <a:gd name="T0" fmla="*/ 449 w 449"/>
                <a:gd name="T1" fmla="*/ 0 h 985"/>
                <a:gd name="T2" fmla="*/ 407 w 449"/>
                <a:gd name="T3" fmla="*/ 12 h 985"/>
                <a:gd name="T4" fmla="*/ 371 w 449"/>
                <a:gd name="T5" fmla="*/ 36 h 985"/>
                <a:gd name="T6" fmla="*/ 329 w 449"/>
                <a:gd name="T7" fmla="*/ 77 h 985"/>
                <a:gd name="T8" fmla="*/ 293 w 449"/>
                <a:gd name="T9" fmla="*/ 131 h 985"/>
                <a:gd name="T10" fmla="*/ 257 w 449"/>
                <a:gd name="T11" fmla="*/ 197 h 985"/>
                <a:gd name="T12" fmla="*/ 222 w 449"/>
                <a:gd name="T13" fmla="*/ 274 h 985"/>
                <a:gd name="T14" fmla="*/ 192 w 449"/>
                <a:gd name="T15" fmla="*/ 352 h 985"/>
                <a:gd name="T16" fmla="*/ 162 w 449"/>
                <a:gd name="T17" fmla="*/ 436 h 985"/>
                <a:gd name="T18" fmla="*/ 108 w 449"/>
                <a:gd name="T19" fmla="*/ 609 h 985"/>
                <a:gd name="T20" fmla="*/ 84 w 449"/>
                <a:gd name="T21" fmla="*/ 692 h 985"/>
                <a:gd name="T22" fmla="*/ 60 w 449"/>
                <a:gd name="T23" fmla="*/ 770 h 985"/>
                <a:gd name="T24" fmla="*/ 42 w 449"/>
                <a:gd name="T25" fmla="*/ 842 h 985"/>
                <a:gd name="T26" fmla="*/ 24 w 449"/>
                <a:gd name="T27" fmla="*/ 901 h 985"/>
                <a:gd name="T28" fmla="*/ 12 w 449"/>
                <a:gd name="T29" fmla="*/ 949 h 985"/>
                <a:gd name="T30" fmla="*/ 0 w 449"/>
                <a:gd name="T31" fmla="*/ 985 h 985"/>
                <a:gd name="T32" fmla="*/ 0 w 449"/>
                <a:gd name="T33" fmla="*/ 985 h 985"/>
                <a:gd name="T34" fmla="*/ 12 w 449"/>
                <a:gd name="T35" fmla="*/ 949 h 985"/>
                <a:gd name="T36" fmla="*/ 24 w 449"/>
                <a:gd name="T37" fmla="*/ 901 h 985"/>
                <a:gd name="T38" fmla="*/ 42 w 449"/>
                <a:gd name="T39" fmla="*/ 842 h 985"/>
                <a:gd name="T40" fmla="*/ 60 w 449"/>
                <a:gd name="T41" fmla="*/ 770 h 985"/>
                <a:gd name="T42" fmla="*/ 84 w 449"/>
                <a:gd name="T43" fmla="*/ 692 h 985"/>
                <a:gd name="T44" fmla="*/ 108 w 449"/>
                <a:gd name="T45" fmla="*/ 609 h 985"/>
                <a:gd name="T46" fmla="*/ 162 w 449"/>
                <a:gd name="T47" fmla="*/ 436 h 985"/>
                <a:gd name="T48" fmla="*/ 192 w 449"/>
                <a:gd name="T49" fmla="*/ 352 h 985"/>
                <a:gd name="T50" fmla="*/ 222 w 449"/>
                <a:gd name="T51" fmla="*/ 274 h 985"/>
                <a:gd name="T52" fmla="*/ 257 w 449"/>
                <a:gd name="T53" fmla="*/ 197 h 985"/>
                <a:gd name="T54" fmla="*/ 293 w 449"/>
                <a:gd name="T55" fmla="*/ 131 h 985"/>
                <a:gd name="T56" fmla="*/ 329 w 449"/>
                <a:gd name="T57" fmla="*/ 77 h 985"/>
                <a:gd name="T58" fmla="*/ 371 w 449"/>
                <a:gd name="T59" fmla="*/ 36 h 985"/>
                <a:gd name="T60" fmla="*/ 407 w 449"/>
                <a:gd name="T61" fmla="*/ 12 h 985"/>
                <a:gd name="T62" fmla="*/ 449 w 449"/>
                <a:gd name="T63" fmla="*/ 0 h 985"/>
                <a:gd name="T64" fmla="*/ 449 w 449"/>
                <a:gd name="T65" fmla="*/ 0 h 985"/>
                <a:gd name="T66" fmla="*/ 449 w 449"/>
                <a:gd name="T67" fmla="*/ 0 h 985"/>
                <a:gd name="T68" fmla="*/ 449 w 449"/>
                <a:gd name="T69" fmla="*/ 0 h 985"/>
                <a:gd name="T70" fmla="*/ 449 w 449"/>
                <a:gd name="T71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9" h="985">
                  <a:moveTo>
                    <a:pt x="449" y="0"/>
                  </a:moveTo>
                  <a:lnTo>
                    <a:pt x="407" y="12"/>
                  </a:lnTo>
                  <a:lnTo>
                    <a:pt x="371" y="36"/>
                  </a:lnTo>
                  <a:lnTo>
                    <a:pt x="329" y="77"/>
                  </a:lnTo>
                  <a:lnTo>
                    <a:pt x="293" y="131"/>
                  </a:lnTo>
                  <a:lnTo>
                    <a:pt x="257" y="197"/>
                  </a:lnTo>
                  <a:lnTo>
                    <a:pt x="222" y="274"/>
                  </a:lnTo>
                  <a:lnTo>
                    <a:pt x="192" y="352"/>
                  </a:lnTo>
                  <a:lnTo>
                    <a:pt x="162" y="436"/>
                  </a:lnTo>
                  <a:lnTo>
                    <a:pt x="108" y="609"/>
                  </a:lnTo>
                  <a:lnTo>
                    <a:pt x="84" y="692"/>
                  </a:lnTo>
                  <a:lnTo>
                    <a:pt x="60" y="770"/>
                  </a:lnTo>
                  <a:lnTo>
                    <a:pt x="42" y="842"/>
                  </a:lnTo>
                  <a:lnTo>
                    <a:pt x="24" y="901"/>
                  </a:lnTo>
                  <a:lnTo>
                    <a:pt x="12" y="949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12" y="949"/>
                  </a:lnTo>
                  <a:lnTo>
                    <a:pt x="24" y="901"/>
                  </a:lnTo>
                  <a:lnTo>
                    <a:pt x="42" y="842"/>
                  </a:lnTo>
                  <a:lnTo>
                    <a:pt x="60" y="770"/>
                  </a:lnTo>
                  <a:lnTo>
                    <a:pt x="84" y="692"/>
                  </a:lnTo>
                  <a:lnTo>
                    <a:pt x="108" y="609"/>
                  </a:lnTo>
                  <a:lnTo>
                    <a:pt x="162" y="436"/>
                  </a:lnTo>
                  <a:lnTo>
                    <a:pt x="192" y="352"/>
                  </a:lnTo>
                  <a:lnTo>
                    <a:pt x="222" y="274"/>
                  </a:lnTo>
                  <a:lnTo>
                    <a:pt x="257" y="197"/>
                  </a:lnTo>
                  <a:lnTo>
                    <a:pt x="293" y="131"/>
                  </a:lnTo>
                  <a:lnTo>
                    <a:pt x="329" y="77"/>
                  </a:lnTo>
                  <a:lnTo>
                    <a:pt x="371" y="36"/>
                  </a:lnTo>
                  <a:lnTo>
                    <a:pt x="407" y="12"/>
                  </a:lnTo>
                  <a:lnTo>
                    <a:pt x="449" y="0"/>
                  </a:lnTo>
                  <a:lnTo>
                    <a:pt x="449" y="0"/>
                  </a:lnTo>
                  <a:close/>
                  <a:moveTo>
                    <a:pt x="449" y="0"/>
                  </a:moveTo>
                  <a:lnTo>
                    <a:pt x="449" y="0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7"/>
            <p:cNvSpPr>
              <a:spLocks noEditPoints="1"/>
            </p:cNvSpPr>
            <p:nvPr/>
          </p:nvSpPr>
          <p:spPr bwMode="auto">
            <a:xfrm>
              <a:off x="1638" y="2270"/>
              <a:ext cx="395" cy="979"/>
            </a:xfrm>
            <a:custGeom>
              <a:avLst/>
              <a:gdLst>
                <a:gd name="T0" fmla="*/ 395 w 395"/>
                <a:gd name="T1" fmla="*/ 0 h 979"/>
                <a:gd name="T2" fmla="*/ 395 w 395"/>
                <a:gd name="T3" fmla="*/ 12 h 979"/>
                <a:gd name="T4" fmla="*/ 389 w 395"/>
                <a:gd name="T5" fmla="*/ 42 h 979"/>
                <a:gd name="T6" fmla="*/ 377 w 395"/>
                <a:gd name="T7" fmla="*/ 90 h 979"/>
                <a:gd name="T8" fmla="*/ 365 w 395"/>
                <a:gd name="T9" fmla="*/ 155 h 979"/>
                <a:gd name="T10" fmla="*/ 347 w 395"/>
                <a:gd name="T11" fmla="*/ 227 h 979"/>
                <a:gd name="T12" fmla="*/ 323 w 395"/>
                <a:gd name="T13" fmla="*/ 310 h 979"/>
                <a:gd name="T14" fmla="*/ 276 w 395"/>
                <a:gd name="T15" fmla="*/ 490 h 979"/>
                <a:gd name="T16" fmla="*/ 216 w 395"/>
                <a:gd name="T17" fmla="*/ 669 h 979"/>
                <a:gd name="T18" fmla="*/ 180 w 395"/>
                <a:gd name="T19" fmla="*/ 752 h 979"/>
                <a:gd name="T20" fmla="*/ 150 w 395"/>
                <a:gd name="T21" fmla="*/ 824 h 979"/>
                <a:gd name="T22" fmla="*/ 114 w 395"/>
                <a:gd name="T23" fmla="*/ 890 h 979"/>
                <a:gd name="T24" fmla="*/ 78 w 395"/>
                <a:gd name="T25" fmla="*/ 937 h 979"/>
                <a:gd name="T26" fmla="*/ 36 w 395"/>
                <a:gd name="T27" fmla="*/ 967 h 979"/>
                <a:gd name="T28" fmla="*/ 0 w 395"/>
                <a:gd name="T29" fmla="*/ 979 h 979"/>
                <a:gd name="T30" fmla="*/ 0 w 395"/>
                <a:gd name="T31" fmla="*/ 979 h 979"/>
                <a:gd name="T32" fmla="*/ 36 w 395"/>
                <a:gd name="T33" fmla="*/ 967 h 979"/>
                <a:gd name="T34" fmla="*/ 78 w 395"/>
                <a:gd name="T35" fmla="*/ 937 h 979"/>
                <a:gd name="T36" fmla="*/ 114 w 395"/>
                <a:gd name="T37" fmla="*/ 890 h 979"/>
                <a:gd name="T38" fmla="*/ 150 w 395"/>
                <a:gd name="T39" fmla="*/ 824 h 979"/>
                <a:gd name="T40" fmla="*/ 180 w 395"/>
                <a:gd name="T41" fmla="*/ 752 h 979"/>
                <a:gd name="T42" fmla="*/ 216 w 395"/>
                <a:gd name="T43" fmla="*/ 669 h 979"/>
                <a:gd name="T44" fmla="*/ 276 w 395"/>
                <a:gd name="T45" fmla="*/ 490 h 979"/>
                <a:gd name="T46" fmla="*/ 323 w 395"/>
                <a:gd name="T47" fmla="*/ 310 h 979"/>
                <a:gd name="T48" fmla="*/ 347 w 395"/>
                <a:gd name="T49" fmla="*/ 227 h 979"/>
                <a:gd name="T50" fmla="*/ 365 w 395"/>
                <a:gd name="T51" fmla="*/ 155 h 979"/>
                <a:gd name="T52" fmla="*/ 377 w 395"/>
                <a:gd name="T53" fmla="*/ 90 h 979"/>
                <a:gd name="T54" fmla="*/ 389 w 395"/>
                <a:gd name="T55" fmla="*/ 42 h 979"/>
                <a:gd name="T56" fmla="*/ 395 w 395"/>
                <a:gd name="T57" fmla="*/ 12 h 979"/>
                <a:gd name="T58" fmla="*/ 395 w 395"/>
                <a:gd name="T59" fmla="*/ 0 h 979"/>
                <a:gd name="T60" fmla="*/ 395 w 395"/>
                <a:gd name="T61" fmla="*/ 0 h 979"/>
                <a:gd name="T62" fmla="*/ 395 w 395"/>
                <a:gd name="T63" fmla="*/ 0 h 979"/>
                <a:gd name="T64" fmla="*/ 395 w 395"/>
                <a:gd name="T65" fmla="*/ 0 h 979"/>
                <a:gd name="T66" fmla="*/ 395 w 395"/>
                <a:gd name="T67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5" h="979">
                  <a:moveTo>
                    <a:pt x="395" y="0"/>
                  </a:moveTo>
                  <a:lnTo>
                    <a:pt x="395" y="12"/>
                  </a:lnTo>
                  <a:lnTo>
                    <a:pt x="389" y="42"/>
                  </a:lnTo>
                  <a:lnTo>
                    <a:pt x="377" y="90"/>
                  </a:lnTo>
                  <a:lnTo>
                    <a:pt x="365" y="155"/>
                  </a:lnTo>
                  <a:lnTo>
                    <a:pt x="347" y="227"/>
                  </a:lnTo>
                  <a:lnTo>
                    <a:pt x="323" y="310"/>
                  </a:lnTo>
                  <a:lnTo>
                    <a:pt x="276" y="490"/>
                  </a:lnTo>
                  <a:lnTo>
                    <a:pt x="216" y="669"/>
                  </a:lnTo>
                  <a:lnTo>
                    <a:pt x="180" y="752"/>
                  </a:lnTo>
                  <a:lnTo>
                    <a:pt x="150" y="824"/>
                  </a:lnTo>
                  <a:lnTo>
                    <a:pt x="114" y="890"/>
                  </a:lnTo>
                  <a:lnTo>
                    <a:pt x="78" y="937"/>
                  </a:lnTo>
                  <a:lnTo>
                    <a:pt x="36" y="967"/>
                  </a:lnTo>
                  <a:lnTo>
                    <a:pt x="0" y="979"/>
                  </a:lnTo>
                  <a:lnTo>
                    <a:pt x="0" y="979"/>
                  </a:lnTo>
                  <a:lnTo>
                    <a:pt x="36" y="967"/>
                  </a:lnTo>
                  <a:lnTo>
                    <a:pt x="78" y="937"/>
                  </a:lnTo>
                  <a:lnTo>
                    <a:pt x="114" y="890"/>
                  </a:lnTo>
                  <a:lnTo>
                    <a:pt x="150" y="824"/>
                  </a:lnTo>
                  <a:lnTo>
                    <a:pt x="180" y="752"/>
                  </a:lnTo>
                  <a:lnTo>
                    <a:pt x="216" y="669"/>
                  </a:lnTo>
                  <a:lnTo>
                    <a:pt x="276" y="490"/>
                  </a:lnTo>
                  <a:lnTo>
                    <a:pt x="323" y="310"/>
                  </a:lnTo>
                  <a:lnTo>
                    <a:pt x="347" y="227"/>
                  </a:lnTo>
                  <a:lnTo>
                    <a:pt x="365" y="155"/>
                  </a:lnTo>
                  <a:lnTo>
                    <a:pt x="377" y="90"/>
                  </a:lnTo>
                  <a:lnTo>
                    <a:pt x="389" y="42"/>
                  </a:lnTo>
                  <a:lnTo>
                    <a:pt x="395" y="12"/>
                  </a:lnTo>
                  <a:lnTo>
                    <a:pt x="395" y="0"/>
                  </a:lnTo>
                  <a:lnTo>
                    <a:pt x="395" y="0"/>
                  </a:lnTo>
                  <a:close/>
                  <a:moveTo>
                    <a:pt x="395" y="0"/>
                  </a:moveTo>
                  <a:lnTo>
                    <a:pt x="395" y="0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8"/>
            <p:cNvSpPr>
              <a:spLocks noEditPoints="1"/>
            </p:cNvSpPr>
            <p:nvPr/>
          </p:nvSpPr>
          <p:spPr bwMode="auto">
            <a:xfrm>
              <a:off x="1202" y="2270"/>
              <a:ext cx="436" cy="979"/>
            </a:xfrm>
            <a:custGeom>
              <a:avLst/>
              <a:gdLst>
                <a:gd name="T0" fmla="*/ 436 w 436"/>
                <a:gd name="T1" fmla="*/ 979 h 979"/>
                <a:gd name="T2" fmla="*/ 395 w 436"/>
                <a:gd name="T3" fmla="*/ 967 h 979"/>
                <a:gd name="T4" fmla="*/ 359 w 436"/>
                <a:gd name="T5" fmla="*/ 937 h 979"/>
                <a:gd name="T6" fmla="*/ 317 w 436"/>
                <a:gd name="T7" fmla="*/ 890 h 979"/>
                <a:gd name="T8" fmla="*/ 275 w 436"/>
                <a:gd name="T9" fmla="*/ 824 h 979"/>
                <a:gd name="T10" fmla="*/ 239 w 436"/>
                <a:gd name="T11" fmla="*/ 752 h 979"/>
                <a:gd name="T12" fmla="*/ 203 w 436"/>
                <a:gd name="T13" fmla="*/ 669 h 979"/>
                <a:gd name="T14" fmla="*/ 137 w 436"/>
                <a:gd name="T15" fmla="*/ 490 h 979"/>
                <a:gd name="T16" fmla="*/ 84 w 436"/>
                <a:gd name="T17" fmla="*/ 310 h 979"/>
                <a:gd name="T18" fmla="*/ 60 w 436"/>
                <a:gd name="T19" fmla="*/ 227 h 979"/>
                <a:gd name="T20" fmla="*/ 36 w 436"/>
                <a:gd name="T21" fmla="*/ 155 h 979"/>
                <a:gd name="T22" fmla="*/ 24 w 436"/>
                <a:gd name="T23" fmla="*/ 90 h 979"/>
                <a:gd name="T24" fmla="*/ 12 w 436"/>
                <a:gd name="T25" fmla="*/ 42 h 979"/>
                <a:gd name="T26" fmla="*/ 0 w 436"/>
                <a:gd name="T27" fmla="*/ 12 h 979"/>
                <a:gd name="T28" fmla="*/ 0 w 436"/>
                <a:gd name="T29" fmla="*/ 0 h 979"/>
                <a:gd name="T30" fmla="*/ 0 w 436"/>
                <a:gd name="T31" fmla="*/ 0 h 979"/>
                <a:gd name="T32" fmla="*/ 0 w 436"/>
                <a:gd name="T33" fmla="*/ 12 h 979"/>
                <a:gd name="T34" fmla="*/ 12 w 436"/>
                <a:gd name="T35" fmla="*/ 42 h 979"/>
                <a:gd name="T36" fmla="*/ 24 w 436"/>
                <a:gd name="T37" fmla="*/ 90 h 979"/>
                <a:gd name="T38" fmla="*/ 36 w 436"/>
                <a:gd name="T39" fmla="*/ 155 h 979"/>
                <a:gd name="T40" fmla="*/ 60 w 436"/>
                <a:gd name="T41" fmla="*/ 227 h 979"/>
                <a:gd name="T42" fmla="*/ 84 w 436"/>
                <a:gd name="T43" fmla="*/ 310 h 979"/>
                <a:gd name="T44" fmla="*/ 137 w 436"/>
                <a:gd name="T45" fmla="*/ 490 h 979"/>
                <a:gd name="T46" fmla="*/ 203 w 436"/>
                <a:gd name="T47" fmla="*/ 669 h 979"/>
                <a:gd name="T48" fmla="*/ 239 w 436"/>
                <a:gd name="T49" fmla="*/ 752 h 979"/>
                <a:gd name="T50" fmla="*/ 275 w 436"/>
                <a:gd name="T51" fmla="*/ 824 h 979"/>
                <a:gd name="T52" fmla="*/ 317 w 436"/>
                <a:gd name="T53" fmla="*/ 890 h 979"/>
                <a:gd name="T54" fmla="*/ 359 w 436"/>
                <a:gd name="T55" fmla="*/ 937 h 979"/>
                <a:gd name="T56" fmla="*/ 395 w 436"/>
                <a:gd name="T57" fmla="*/ 967 h 979"/>
                <a:gd name="T58" fmla="*/ 436 w 436"/>
                <a:gd name="T59" fmla="*/ 979 h 979"/>
                <a:gd name="T60" fmla="*/ 436 w 436"/>
                <a:gd name="T61" fmla="*/ 979 h 979"/>
                <a:gd name="T62" fmla="*/ 436 w 436"/>
                <a:gd name="T63" fmla="*/ 979 h 979"/>
                <a:gd name="T64" fmla="*/ 436 w 436"/>
                <a:gd name="T65" fmla="*/ 979 h 979"/>
                <a:gd name="T66" fmla="*/ 436 w 436"/>
                <a:gd name="T67" fmla="*/ 979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6" h="979">
                  <a:moveTo>
                    <a:pt x="436" y="979"/>
                  </a:moveTo>
                  <a:lnTo>
                    <a:pt x="395" y="967"/>
                  </a:lnTo>
                  <a:lnTo>
                    <a:pt x="359" y="937"/>
                  </a:lnTo>
                  <a:lnTo>
                    <a:pt x="317" y="890"/>
                  </a:lnTo>
                  <a:lnTo>
                    <a:pt x="275" y="824"/>
                  </a:lnTo>
                  <a:lnTo>
                    <a:pt x="239" y="752"/>
                  </a:lnTo>
                  <a:lnTo>
                    <a:pt x="203" y="669"/>
                  </a:lnTo>
                  <a:lnTo>
                    <a:pt x="137" y="490"/>
                  </a:lnTo>
                  <a:lnTo>
                    <a:pt x="84" y="310"/>
                  </a:lnTo>
                  <a:lnTo>
                    <a:pt x="60" y="227"/>
                  </a:lnTo>
                  <a:lnTo>
                    <a:pt x="36" y="155"/>
                  </a:lnTo>
                  <a:lnTo>
                    <a:pt x="24" y="90"/>
                  </a:lnTo>
                  <a:lnTo>
                    <a:pt x="12" y="4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42"/>
                  </a:lnTo>
                  <a:lnTo>
                    <a:pt x="24" y="90"/>
                  </a:lnTo>
                  <a:lnTo>
                    <a:pt x="36" y="155"/>
                  </a:lnTo>
                  <a:lnTo>
                    <a:pt x="60" y="227"/>
                  </a:lnTo>
                  <a:lnTo>
                    <a:pt x="84" y="310"/>
                  </a:lnTo>
                  <a:lnTo>
                    <a:pt x="137" y="490"/>
                  </a:lnTo>
                  <a:lnTo>
                    <a:pt x="203" y="669"/>
                  </a:lnTo>
                  <a:lnTo>
                    <a:pt x="239" y="752"/>
                  </a:lnTo>
                  <a:lnTo>
                    <a:pt x="275" y="824"/>
                  </a:lnTo>
                  <a:lnTo>
                    <a:pt x="317" y="890"/>
                  </a:lnTo>
                  <a:lnTo>
                    <a:pt x="359" y="937"/>
                  </a:lnTo>
                  <a:lnTo>
                    <a:pt x="395" y="967"/>
                  </a:lnTo>
                  <a:lnTo>
                    <a:pt x="436" y="979"/>
                  </a:lnTo>
                  <a:lnTo>
                    <a:pt x="436" y="979"/>
                  </a:lnTo>
                  <a:close/>
                  <a:moveTo>
                    <a:pt x="436" y="979"/>
                  </a:moveTo>
                  <a:lnTo>
                    <a:pt x="436" y="979"/>
                  </a:lnTo>
                  <a:lnTo>
                    <a:pt x="436" y="979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9"/>
            <p:cNvSpPr>
              <a:spLocks noEditPoints="1"/>
            </p:cNvSpPr>
            <p:nvPr/>
          </p:nvSpPr>
          <p:spPr bwMode="auto">
            <a:xfrm>
              <a:off x="801" y="1285"/>
              <a:ext cx="401" cy="985"/>
            </a:xfrm>
            <a:custGeom>
              <a:avLst/>
              <a:gdLst>
                <a:gd name="T0" fmla="*/ 401 w 401"/>
                <a:gd name="T1" fmla="*/ 985 h 985"/>
                <a:gd name="T2" fmla="*/ 395 w 401"/>
                <a:gd name="T3" fmla="*/ 949 h 985"/>
                <a:gd name="T4" fmla="*/ 383 w 401"/>
                <a:gd name="T5" fmla="*/ 901 h 985"/>
                <a:gd name="T6" fmla="*/ 371 w 401"/>
                <a:gd name="T7" fmla="*/ 842 h 985"/>
                <a:gd name="T8" fmla="*/ 353 w 401"/>
                <a:gd name="T9" fmla="*/ 770 h 985"/>
                <a:gd name="T10" fmla="*/ 335 w 401"/>
                <a:gd name="T11" fmla="*/ 692 h 985"/>
                <a:gd name="T12" fmla="*/ 311 w 401"/>
                <a:gd name="T13" fmla="*/ 609 h 985"/>
                <a:gd name="T14" fmla="*/ 263 w 401"/>
                <a:gd name="T15" fmla="*/ 436 h 985"/>
                <a:gd name="T16" fmla="*/ 233 w 401"/>
                <a:gd name="T17" fmla="*/ 352 h 985"/>
                <a:gd name="T18" fmla="*/ 210 w 401"/>
                <a:gd name="T19" fmla="*/ 274 h 985"/>
                <a:gd name="T20" fmla="*/ 174 w 401"/>
                <a:gd name="T21" fmla="*/ 197 h 985"/>
                <a:gd name="T22" fmla="*/ 144 w 401"/>
                <a:gd name="T23" fmla="*/ 131 h 985"/>
                <a:gd name="T24" fmla="*/ 108 w 401"/>
                <a:gd name="T25" fmla="*/ 77 h 985"/>
                <a:gd name="T26" fmla="*/ 72 w 401"/>
                <a:gd name="T27" fmla="*/ 36 h 985"/>
                <a:gd name="T28" fmla="*/ 36 w 401"/>
                <a:gd name="T29" fmla="*/ 12 h 985"/>
                <a:gd name="T30" fmla="*/ 0 w 401"/>
                <a:gd name="T31" fmla="*/ 0 h 985"/>
                <a:gd name="T32" fmla="*/ 0 w 401"/>
                <a:gd name="T33" fmla="*/ 0 h 985"/>
                <a:gd name="T34" fmla="*/ 36 w 401"/>
                <a:gd name="T35" fmla="*/ 12 h 985"/>
                <a:gd name="T36" fmla="*/ 72 w 401"/>
                <a:gd name="T37" fmla="*/ 36 h 985"/>
                <a:gd name="T38" fmla="*/ 108 w 401"/>
                <a:gd name="T39" fmla="*/ 77 h 985"/>
                <a:gd name="T40" fmla="*/ 144 w 401"/>
                <a:gd name="T41" fmla="*/ 131 h 985"/>
                <a:gd name="T42" fmla="*/ 174 w 401"/>
                <a:gd name="T43" fmla="*/ 197 h 985"/>
                <a:gd name="T44" fmla="*/ 210 w 401"/>
                <a:gd name="T45" fmla="*/ 274 h 985"/>
                <a:gd name="T46" fmla="*/ 233 w 401"/>
                <a:gd name="T47" fmla="*/ 352 h 985"/>
                <a:gd name="T48" fmla="*/ 263 w 401"/>
                <a:gd name="T49" fmla="*/ 436 h 985"/>
                <a:gd name="T50" fmla="*/ 311 w 401"/>
                <a:gd name="T51" fmla="*/ 609 h 985"/>
                <a:gd name="T52" fmla="*/ 335 w 401"/>
                <a:gd name="T53" fmla="*/ 692 h 985"/>
                <a:gd name="T54" fmla="*/ 353 w 401"/>
                <a:gd name="T55" fmla="*/ 770 h 985"/>
                <a:gd name="T56" fmla="*/ 371 w 401"/>
                <a:gd name="T57" fmla="*/ 842 h 985"/>
                <a:gd name="T58" fmla="*/ 383 w 401"/>
                <a:gd name="T59" fmla="*/ 901 h 985"/>
                <a:gd name="T60" fmla="*/ 395 w 401"/>
                <a:gd name="T61" fmla="*/ 949 h 985"/>
                <a:gd name="T62" fmla="*/ 401 w 401"/>
                <a:gd name="T63" fmla="*/ 985 h 985"/>
                <a:gd name="T64" fmla="*/ 401 w 401"/>
                <a:gd name="T65" fmla="*/ 985 h 985"/>
                <a:gd name="T66" fmla="*/ 401 w 401"/>
                <a:gd name="T67" fmla="*/ 985 h 985"/>
                <a:gd name="T68" fmla="*/ 401 w 401"/>
                <a:gd name="T69" fmla="*/ 985 h 985"/>
                <a:gd name="T70" fmla="*/ 401 w 401"/>
                <a:gd name="T71" fmla="*/ 985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1" h="985">
                  <a:moveTo>
                    <a:pt x="401" y="985"/>
                  </a:moveTo>
                  <a:lnTo>
                    <a:pt x="395" y="949"/>
                  </a:lnTo>
                  <a:lnTo>
                    <a:pt x="383" y="901"/>
                  </a:lnTo>
                  <a:lnTo>
                    <a:pt x="371" y="842"/>
                  </a:lnTo>
                  <a:lnTo>
                    <a:pt x="353" y="770"/>
                  </a:lnTo>
                  <a:lnTo>
                    <a:pt x="335" y="692"/>
                  </a:lnTo>
                  <a:lnTo>
                    <a:pt x="311" y="609"/>
                  </a:lnTo>
                  <a:lnTo>
                    <a:pt x="263" y="436"/>
                  </a:lnTo>
                  <a:lnTo>
                    <a:pt x="233" y="352"/>
                  </a:lnTo>
                  <a:lnTo>
                    <a:pt x="210" y="274"/>
                  </a:lnTo>
                  <a:lnTo>
                    <a:pt x="174" y="197"/>
                  </a:lnTo>
                  <a:lnTo>
                    <a:pt x="144" y="131"/>
                  </a:lnTo>
                  <a:lnTo>
                    <a:pt x="108" y="77"/>
                  </a:lnTo>
                  <a:lnTo>
                    <a:pt x="72" y="36"/>
                  </a:lnTo>
                  <a:lnTo>
                    <a:pt x="36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72" y="36"/>
                  </a:lnTo>
                  <a:lnTo>
                    <a:pt x="108" y="77"/>
                  </a:lnTo>
                  <a:lnTo>
                    <a:pt x="144" y="131"/>
                  </a:lnTo>
                  <a:lnTo>
                    <a:pt x="174" y="197"/>
                  </a:lnTo>
                  <a:lnTo>
                    <a:pt x="210" y="274"/>
                  </a:lnTo>
                  <a:lnTo>
                    <a:pt x="233" y="352"/>
                  </a:lnTo>
                  <a:lnTo>
                    <a:pt x="263" y="436"/>
                  </a:lnTo>
                  <a:lnTo>
                    <a:pt x="311" y="609"/>
                  </a:lnTo>
                  <a:lnTo>
                    <a:pt x="335" y="692"/>
                  </a:lnTo>
                  <a:lnTo>
                    <a:pt x="353" y="770"/>
                  </a:lnTo>
                  <a:lnTo>
                    <a:pt x="371" y="842"/>
                  </a:lnTo>
                  <a:lnTo>
                    <a:pt x="383" y="901"/>
                  </a:lnTo>
                  <a:lnTo>
                    <a:pt x="395" y="949"/>
                  </a:lnTo>
                  <a:lnTo>
                    <a:pt x="401" y="985"/>
                  </a:lnTo>
                  <a:lnTo>
                    <a:pt x="401" y="985"/>
                  </a:lnTo>
                  <a:close/>
                  <a:moveTo>
                    <a:pt x="401" y="985"/>
                  </a:moveTo>
                  <a:lnTo>
                    <a:pt x="401" y="985"/>
                  </a:lnTo>
                  <a:lnTo>
                    <a:pt x="401" y="985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0"/>
            <p:cNvSpPr>
              <a:spLocks noEditPoints="1"/>
            </p:cNvSpPr>
            <p:nvPr/>
          </p:nvSpPr>
          <p:spPr bwMode="auto">
            <a:xfrm>
              <a:off x="359" y="1285"/>
              <a:ext cx="442" cy="985"/>
            </a:xfrm>
            <a:custGeom>
              <a:avLst/>
              <a:gdLst>
                <a:gd name="T0" fmla="*/ 442 w 442"/>
                <a:gd name="T1" fmla="*/ 0 h 985"/>
                <a:gd name="T2" fmla="*/ 400 w 442"/>
                <a:gd name="T3" fmla="*/ 12 h 985"/>
                <a:gd name="T4" fmla="*/ 364 w 442"/>
                <a:gd name="T5" fmla="*/ 36 h 985"/>
                <a:gd name="T6" fmla="*/ 323 w 442"/>
                <a:gd name="T7" fmla="*/ 77 h 985"/>
                <a:gd name="T8" fmla="*/ 287 w 442"/>
                <a:gd name="T9" fmla="*/ 131 h 985"/>
                <a:gd name="T10" fmla="*/ 251 w 442"/>
                <a:gd name="T11" fmla="*/ 197 h 985"/>
                <a:gd name="T12" fmla="*/ 221 w 442"/>
                <a:gd name="T13" fmla="*/ 274 h 985"/>
                <a:gd name="T14" fmla="*/ 185 w 442"/>
                <a:gd name="T15" fmla="*/ 352 h 985"/>
                <a:gd name="T16" fmla="*/ 155 w 442"/>
                <a:gd name="T17" fmla="*/ 436 h 985"/>
                <a:gd name="T18" fmla="*/ 101 w 442"/>
                <a:gd name="T19" fmla="*/ 609 h 985"/>
                <a:gd name="T20" fmla="*/ 77 w 442"/>
                <a:gd name="T21" fmla="*/ 692 h 985"/>
                <a:gd name="T22" fmla="*/ 53 w 442"/>
                <a:gd name="T23" fmla="*/ 770 h 985"/>
                <a:gd name="T24" fmla="*/ 35 w 442"/>
                <a:gd name="T25" fmla="*/ 842 h 985"/>
                <a:gd name="T26" fmla="*/ 24 w 442"/>
                <a:gd name="T27" fmla="*/ 901 h 985"/>
                <a:gd name="T28" fmla="*/ 12 w 442"/>
                <a:gd name="T29" fmla="*/ 949 h 985"/>
                <a:gd name="T30" fmla="*/ 0 w 442"/>
                <a:gd name="T31" fmla="*/ 985 h 985"/>
                <a:gd name="T32" fmla="*/ 0 w 442"/>
                <a:gd name="T33" fmla="*/ 985 h 985"/>
                <a:gd name="T34" fmla="*/ 12 w 442"/>
                <a:gd name="T35" fmla="*/ 949 h 985"/>
                <a:gd name="T36" fmla="*/ 24 w 442"/>
                <a:gd name="T37" fmla="*/ 901 h 985"/>
                <a:gd name="T38" fmla="*/ 35 w 442"/>
                <a:gd name="T39" fmla="*/ 842 h 985"/>
                <a:gd name="T40" fmla="*/ 53 w 442"/>
                <a:gd name="T41" fmla="*/ 770 h 985"/>
                <a:gd name="T42" fmla="*/ 77 w 442"/>
                <a:gd name="T43" fmla="*/ 692 h 985"/>
                <a:gd name="T44" fmla="*/ 101 w 442"/>
                <a:gd name="T45" fmla="*/ 609 h 985"/>
                <a:gd name="T46" fmla="*/ 155 w 442"/>
                <a:gd name="T47" fmla="*/ 436 h 985"/>
                <a:gd name="T48" fmla="*/ 185 w 442"/>
                <a:gd name="T49" fmla="*/ 352 h 985"/>
                <a:gd name="T50" fmla="*/ 221 w 442"/>
                <a:gd name="T51" fmla="*/ 274 h 985"/>
                <a:gd name="T52" fmla="*/ 251 w 442"/>
                <a:gd name="T53" fmla="*/ 197 h 985"/>
                <a:gd name="T54" fmla="*/ 287 w 442"/>
                <a:gd name="T55" fmla="*/ 131 h 985"/>
                <a:gd name="T56" fmla="*/ 323 w 442"/>
                <a:gd name="T57" fmla="*/ 77 h 985"/>
                <a:gd name="T58" fmla="*/ 364 w 442"/>
                <a:gd name="T59" fmla="*/ 36 h 985"/>
                <a:gd name="T60" fmla="*/ 400 w 442"/>
                <a:gd name="T61" fmla="*/ 12 h 985"/>
                <a:gd name="T62" fmla="*/ 442 w 442"/>
                <a:gd name="T63" fmla="*/ 0 h 985"/>
                <a:gd name="T64" fmla="*/ 442 w 442"/>
                <a:gd name="T65" fmla="*/ 0 h 985"/>
                <a:gd name="T66" fmla="*/ 442 w 442"/>
                <a:gd name="T67" fmla="*/ 0 h 985"/>
                <a:gd name="T68" fmla="*/ 442 w 442"/>
                <a:gd name="T69" fmla="*/ 0 h 985"/>
                <a:gd name="T70" fmla="*/ 442 w 442"/>
                <a:gd name="T71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2" h="985">
                  <a:moveTo>
                    <a:pt x="442" y="0"/>
                  </a:moveTo>
                  <a:lnTo>
                    <a:pt x="400" y="12"/>
                  </a:lnTo>
                  <a:lnTo>
                    <a:pt x="364" y="36"/>
                  </a:lnTo>
                  <a:lnTo>
                    <a:pt x="323" y="77"/>
                  </a:lnTo>
                  <a:lnTo>
                    <a:pt x="287" y="131"/>
                  </a:lnTo>
                  <a:lnTo>
                    <a:pt x="251" y="197"/>
                  </a:lnTo>
                  <a:lnTo>
                    <a:pt x="221" y="274"/>
                  </a:lnTo>
                  <a:lnTo>
                    <a:pt x="185" y="352"/>
                  </a:lnTo>
                  <a:lnTo>
                    <a:pt x="155" y="436"/>
                  </a:lnTo>
                  <a:lnTo>
                    <a:pt x="101" y="609"/>
                  </a:lnTo>
                  <a:lnTo>
                    <a:pt x="77" y="692"/>
                  </a:lnTo>
                  <a:lnTo>
                    <a:pt x="53" y="770"/>
                  </a:lnTo>
                  <a:lnTo>
                    <a:pt x="35" y="842"/>
                  </a:lnTo>
                  <a:lnTo>
                    <a:pt x="24" y="901"/>
                  </a:lnTo>
                  <a:lnTo>
                    <a:pt x="12" y="949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12" y="949"/>
                  </a:lnTo>
                  <a:lnTo>
                    <a:pt x="24" y="901"/>
                  </a:lnTo>
                  <a:lnTo>
                    <a:pt x="35" y="842"/>
                  </a:lnTo>
                  <a:lnTo>
                    <a:pt x="53" y="770"/>
                  </a:lnTo>
                  <a:lnTo>
                    <a:pt x="77" y="692"/>
                  </a:lnTo>
                  <a:lnTo>
                    <a:pt x="101" y="609"/>
                  </a:lnTo>
                  <a:lnTo>
                    <a:pt x="155" y="436"/>
                  </a:lnTo>
                  <a:lnTo>
                    <a:pt x="185" y="352"/>
                  </a:lnTo>
                  <a:lnTo>
                    <a:pt x="221" y="274"/>
                  </a:lnTo>
                  <a:lnTo>
                    <a:pt x="251" y="197"/>
                  </a:lnTo>
                  <a:lnTo>
                    <a:pt x="287" y="131"/>
                  </a:lnTo>
                  <a:lnTo>
                    <a:pt x="323" y="77"/>
                  </a:lnTo>
                  <a:lnTo>
                    <a:pt x="364" y="36"/>
                  </a:lnTo>
                  <a:lnTo>
                    <a:pt x="400" y="12"/>
                  </a:lnTo>
                  <a:lnTo>
                    <a:pt x="442" y="0"/>
                  </a:lnTo>
                  <a:lnTo>
                    <a:pt x="442" y="0"/>
                  </a:lnTo>
                  <a:close/>
                  <a:moveTo>
                    <a:pt x="442" y="0"/>
                  </a:moveTo>
                  <a:lnTo>
                    <a:pt x="442" y="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353" y="2270"/>
              <a:ext cx="12" cy="1"/>
            </a:xfrm>
            <a:custGeom>
              <a:avLst/>
              <a:gdLst>
                <a:gd name="T0" fmla="*/ 0 w 12"/>
                <a:gd name="T1" fmla="*/ 12 w 12"/>
                <a:gd name="T2" fmla="*/ 0 w 12"/>
                <a:gd name="T3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2"/>
            <p:cNvSpPr>
              <a:spLocks noEditPoints="1"/>
            </p:cNvSpPr>
            <p:nvPr/>
          </p:nvSpPr>
          <p:spPr bwMode="auto">
            <a:xfrm>
              <a:off x="383" y="2270"/>
              <a:ext cx="47" cy="1"/>
            </a:xfrm>
            <a:custGeom>
              <a:avLst/>
              <a:gdLst>
                <a:gd name="T0" fmla="*/ 0 w 47"/>
                <a:gd name="T1" fmla="*/ 17 w 47"/>
                <a:gd name="T2" fmla="*/ 0 w 47"/>
                <a:gd name="T3" fmla="*/ 0 w 47"/>
                <a:gd name="T4" fmla="*/ 29 w 47"/>
                <a:gd name="T5" fmla="*/ 47 w 47"/>
                <a:gd name="T6" fmla="*/ 29 w 47"/>
                <a:gd name="T7" fmla="*/ 29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9" y="0"/>
                  </a:moveTo>
                  <a:lnTo>
                    <a:pt x="47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 noEditPoints="1"/>
            </p:cNvSpPr>
            <p:nvPr/>
          </p:nvSpPr>
          <p:spPr bwMode="auto">
            <a:xfrm>
              <a:off x="442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6 w 48"/>
                <a:gd name="T5" fmla="*/ 48 w 48"/>
                <a:gd name="T6" fmla="*/ 36 w 48"/>
                <a:gd name="T7" fmla="*/ 36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4"/>
            <p:cNvSpPr>
              <a:spLocks noEditPoints="1"/>
            </p:cNvSpPr>
            <p:nvPr/>
          </p:nvSpPr>
          <p:spPr bwMode="auto">
            <a:xfrm>
              <a:off x="508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5"/>
            <p:cNvSpPr>
              <a:spLocks noEditPoints="1"/>
            </p:cNvSpPr>
            <p:nvPr/>
          </p:nvSpPr>
          <p:spPr bwMode="auto">
            <a:xfrm>
              <a:off x="574" y="2270"/>
              <a:ext cx="48" cy="1"/>
            </a:xfrm>
            <a:custGeom>
              <a:avLst/>
              <a:gdLst>
                <a:gd name="T0" fmla="*/ 0 w 48"/>
                <a:gd name="T1" fmla="*/ 12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6"/>
            <p:cNvSpPr>
              <a:spLocks noEditPoints="1"/>
            </p:cNvSpPr>
            <p:nvPr/>
          </p:nvSpPr>
          <p:spPr bwMode="auto">
            <a:xfrm>
              <a:off x="634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6 w 48"/>
                <a:gd name="T5" fmla="*/ 48 w 48"/>
                <a:gd name="T6" fmla="*/ 36 w 48"/>
                <a:gd name="T7" fmla="*/ 36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7"/>
            <p:cNvSpPr>
              <a:spLocks noEditPoints="1"/>
            </p:cNvSpPr>
            <p:nvPr/>
          </p:nvSpPr>
          <p:spPr bwMode="auto">
            <a:xfrm>
              <a:off x="700" y="2270"/>
              <a:ext cx="47" cy="1"/>
            </a:xfrm>
            <a:custGeom>
              <a:avLst/>
              <a:gdLst>
                <a:gd name="T0" fmla="*/ 0 w 47"/>
                <a:gd name="T1" fmla="*/ 17 w 47"/>
                <a:gd name="T2" fmla="*/ 0 w 47"/>
                <a:gd name="T3" fmla="*/ 0 w 47"/>
                <a:gd name="T4" fmla="*/ 29 w 47"/>
                <a:gd name="T5" fmla="*/ 47 w 47"/>
                <a:gd name="T6" fmla="*/ 29 w 47"/>
                <a:gd name="T7" fmla="*/ 29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9" y="0"/>
                  </a:moveTo>
                  <a:lnTo>
                    <a:pt x="47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8"/>
            <p:cNvSpPr>
              <a:spLocks noEditPoints="1"/>
            </p:cNvSpPr>
            <p:nvPr/>
          </p:nvSpPr>
          <p:spPr bwMode="auto">
            <a:xfrm>
              <a:off x="765" y="2270"/>
              <a:ext cx="48" cy="1"/>
            </a:xfrm>
            <a:custGeom>
              <a:avLst/>
              <a:gdLst>
                <a:gd name="T0" fmla="*/ 0 w 48"/>
                <a:gd name="T1" fmla="*/ 12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9"/>
            <p:cNvSpPr>
              <a:spLocks noEditPoints="1"/>
            </p:cNvSpPr>
            <p:nvPr/>
          </p:nvSpPr>
          <p:spPr bwMode="auto">
            <a:xfrm>
              <a:off x="825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6 w 48"/>
                <a:gd name="T5" fmla="*/ 48 w 48"/>
                <a:gd name="T6" fmla="*/ 36 w 48"/>
                <a:gd name="T7" fmla="*/ 36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0"/>
            <p:cNvSpPr>
              <a:spLocks noEditPoints="1"/>
            </p:cNvSpPr>
            <p:nvPr/>
          </p:nvSpPr>
          <p:spPr bwMode="auto">
            <a:xfrm>
              <a:off x="891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1"/>
            <p:cNvSpPr>
              <a:spLocks noEditPoints="1"/>
            </p:cNvSpPr>
            <p:nvPr/>
          </p:nvSpPr>
          <p:spPr bwMode="auto">
            <a:xfrm>
              <a:off x="957" y="2270"/>
              <a:ext cx="48" cy="1"/>
            </a:xfrm>
            <a:custGeom>
              <a:avLst/>
              <a:gdLst>
                <a:gd name="T0" fmla="*/ 0 w 48"/>
                <a:gd name="T1" fmla="*/ 12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2"/>
            <p:cNvSpPr>
              <a:spLocks noEditPoints="1"/>
            </p:cNvSpPr>
            <p:nvPr/>
          </p:nvSpPr>
          <p:spPr bwMode="auto">
            <a:xfrm>
              <a:off x="1016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6 w 48"/>
                <a:gd name="T5" fmla="*/ 48 w 48"/>
                <a:gd name="T6" fmla="*/ 36 w 48"/>
                <a:gd name="T7" fmla="*/ 36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 noEditPoints="1"/>
            </p:cNvSpPr>
            <p:nvPr/>
          </p:nvSpPr>
          <p:spPr bwMode="auto">
            <a:xfrm>
              <a:off x="1082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 noEditPoints="1"/>
            </p:cNvSpPr>
            <p:nvPr/>
          </p:nvSpPr>
          <p:spPr bwMode="auto">
            <a:xfrm>
              <a:off x="1148" y="2270"/>
              <a:ext cx="48" cy="1"/>
            </a:xfrm>
            <a:custGeom>
              <a:avLst/>
              <a:gdLst>
                <a:gd name="T0" fmla="*/ 0 w 48"/>
                <a:gd name="T1" fmla="*/ 12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 noEditPoints="1"/>
            </p:cNvSpPr>
            <p:nvPr/>
          </p:nvSpPr>
          <p:spPr bwMode="auto">
            <a:xfrm>
              <a:off x="1208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6 w 48"/>
                <a:gd name="T5" fmla="*/ 48 w 48"/>
                <a:gd name="T6" fmla="*/ 36 w 48"/>
                <a:gd name="T7" fmla="*/ 36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6"/>
            <p:cNvSpPr>
              <a:spLocks noEditPoints="1"/>
            </p:cNvSpPr>
            <p:nvPr/>
          </p:nvSpPr>
          <p:spPr bwMode="auto">
            <a:xfrm>
              <a:off x="1274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7"/>
            <p:cNvSpPr>
              <a:spLocks noEditPoints="1"/>
            </p:cNvSpPr>
            <p:nvPr/>
          </p:nvSpPr>
          <p:spPr bwMode="auto">
            <a:xfrm>
              <a:off x="1339" y="2270"/>
              <a:ext cx="48" cy="1"/>
            </a:xfrm>
            <a:custGeom>
              <a:avLst/>
              <a:gdLst>
                <a:gd name="T0" fmla="*/ 0 w 48"/>
                <a:gd name="T1" fmla="*/ 12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8"/>
            <p:cNvSpPr>
              <a:spLocks noEditPoints="1"/>
            </p:cNvSpPr>
            <p:nvPr/>
          </p:nvSpPr>
          <p:spPr bwMode="auto">
            <a:xfrm>
              <a:off x="1399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6 w 48"/>
                <a:gd name="T5" fmla="*/ 48 w 48"/>
                <a:gd name="T6" fmla="*/ 36 w 48"/>
                <a:gd name="T7" fmla="*/ 36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9"/>
            <p:cNvSpPr>
              <a:spLocks noEditPoints="1"/>
            </p:cNvSpPr>
            <p:nvPr/>
          </p:nvSpPr>
          <p:spPr bwMode="auto">
            <a:xfrm>
              <a:off x="1465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0"/>
            <p:cNvSpPr>
              <a:spLocks noEditPoints="1"/>
            </p:cNvSpPr>
            <p:nvPr/>
          </p:nvSpPr>
          <p:spPr bwMode="auto">
            <a:xfrm>
              <a:off x="1531" y="2270"/>
              <a:ext cx="48" cy="1"/>
            </a:xfrm>
            <a:custGeom>
              <a:avLst/>
              <a:gdLst>
                <a:gd name="T0" fmla="*/ 0 w 48"/>
                <a:gd name="T1" fmla="*/ 12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1"/>
            <p:cNvSpPr>
              <a:spLocks noEditPoints="1"/>
            </p:cNvSpPr>
            <p:nvPr/>
          </p:nvSpPr>
          <p:spPr bwMode="auto">
            <a:xfrm>
              <a:off x="1591" y="2270"/>
              <a:ext cx="47" cy="1"/>
            </a:xfrm>
            <a:custGeom>
              <a:avLst/>
              <a:gdLst>
                <a:gd name="T0" fmla="*/ 0 w 47"/>
                <a:gd name="T1" fmla="*/ 18 w 47"/>
                <a:gd name="T2" fmla="*/ 0 w 47"/>
                <a:gd name="T3" fmla="*/ 0 w 47"/>
                <a:gd name="T4" fmla="*/ 36 w 47"/>
                <a:gd name="T5" fmla="*/ 47 w 47"/>
                <a:gd name="T6" fmla="*/ 36 w 47"/>
                <a:gd name="T7" fmla="*/ 36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6" y="0"/>
                  </a:moveTo>
                  <a:lnTo>
                    <a:pt x="47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2"/>
            <p:cNvSpPr>
              <a:spLocks noEditPoints="1"/>
            </p:cNvSpPr>
            <p:nvPr/>
          </p:nvSpPr>
          <p:spPr bwMode="auto">
            <a:xfrm>
              <a:off x="1656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3"/>
            <p:cNvSpPr>
              <a:spLocks noEditPoints="1"/>
            </p:cNvSpPr>
            <p:nvPr/>
          </p:nvSpPr>
          <p:spPr bwMode="auto">
            <a:xfrm>
              <a:off x="1722" y="2270"/>
              <a:ext cx="48" cy="1"/>
            </a:xfrm>
            <a:custGeom>
              <a:avLst/>
              <a:gdLst>
                <a:gd name="T0" fmla="*/ 0 w 48"/>
                <a:gd name="T1" fmla="*/ 12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4"/>
            <p:cNvSpPr>
              <a:spLocks noEditPoints="1"/>
            </p:cNvSpPr>
            <p:nvPr/>
          </p:nvSpPr>
          <p:spPr bwMode="auto">
            <a:xfrm>
              <a:off x="1782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5"/>
            <p:cNvSpPr>
              <a:spLocks noEditPoints="1"/>
            </p:cNvSpPr>
            <p:nvPr/>
          </p:nvSpPr>
          <p:spPr bwMode="auto">
            <a:xfrm>
              <a:off x="1848" y="2270"/>
              <a:ext cx="48" cy="1"/>
            </a:xfrm>
            <a:custGeom>
              <a:avLst/>
              <a:gdLst>
                <a:gd name="T0" fmla="*/ 0 w 48"/>
                <a:gd name="T1" fmla="*/ 12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6"/>
            <p:cNvSpPr>
              <a:spLocks noEditPoints="1"/>
            </p:cNvSpPr>
            <p:nvPr/>
          </p:nvSpPr>
          <p:spPr bwMode="auto">
            <a:xfrm>
              <a:off x="1908" y="2270"/>
              <a:ext cx="47" cy="1"/>
            </a:xfrm>
            <a:custGeom>
              <a:avLst/>
              <a:gdLst>
                <a:gd name="T0" fmla="*/ 0 w 47"/>
                <a:gd name="T1" fmla="*/ 18 w 47"/>
                <a:gd name="T2" fmla="*/ 0 w 47"/>
                <a:gd name="T3" fmla="*/ 0 w 47"/>
                <a:gd name="T4" fmla="*/ 36 w 47"/>
                <a:gd name="T5" fmla="*/ 47 w 47"/>
                <a:gd name="T6" fmla="*/ 36 w 47"/>
                <a:gd name="T7" fmla="*/ 36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6" y="0"/>
                  </a:moveTo>
                  <a:lnTo>
                    <a:pt x="47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7"/>
            <p:cNvSpPr>
              <a:spLocks noEditPoints="1"/>
            </p:cNvSpPr>
            <p:nvPr/>
          </p:nvSpPr>
          <p:spPr bwMode="auto">
            <a:xfrm>
              <a:off x="1973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8"/>
            <p:cNvSpPr>
              <a:spLocks noEditPoints="1"/>
            </p:cNvSpPr>
            <p:nvPr/>
          </p:nvSpPr>
          <p:spPr bwMode="auto">
            <a:xfrm>
              <a:off x="2039" y="2270"/>
              <a:ext cx="48" cy="1"/>
            </a:xfrm>
            <a:custGeom>
              <a:avLst/>
              <a:gdLst>
                <a:gd name="T0" fmla="*/ 0 w 48"/>
                <a:gd name="T1" fmla="*/ 12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9"/>
            <p:cNvSpPr>
              <a:spLocks noEditPoints="1"/>
            </p:cNvSpPr>
            <p:nvPr/>
          </p:nvSpPr>
          <p:spPr bwMode="auto">
            <a:xfrm>
              <a:off x="2099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6 w 48"/>
                <a:gd name="T5" fmla="*/ 48 w 48"/>
                <a:gd name="T6" fmla="*/ 36 w 48"/>
                <a:gd name="T7" fmla="*/ 36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90"/>
            <p:cNvSpPr>
              <a:spLocks noEditPoints="1"/>
            </p:cNvSpPr>
            <p:nvPr/>
          </p:nvSpPr>
          <p:spPr bwMode="auto">
            <a:xfrm>
              <a:off x="2165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1"/>
            <p:cNvSpPr>
              <a:spLocks noEditPoints="1"/>
            </p:cNvSpPr>
            <p:nvPr/>
          </p:nvSpPr>
          <p:spPr bwMode="auto">
            <a:xfrm>
              <a:off x="2231" y="2270"/>
              <a:ext cx="47" cy="1"/>
            </a:xfrm>
            <a:custGeom>
              <a:avLst/>
              <a:gdLst>
                <a:gd name="T0" fmla="*/ 0 w 47"/>
                <a:gd name="T1" fmla="*/ 12 w 47"/>
                <a:gd name="T2" fmla="*/ 0 w 47"/>
                <a:gd name="T3" fmla="*/ 0 w 47"/>
                <a:gd name="T4" fmla="*/ 29 w 47"/>
                <a:gd name="T5" fmla="*/ 47 w 47"/>
                <a:gd name="T6" fmla="*/ 29 w 47"/>
                <a:gd name="T7" fmla="*/ 29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9" y="0"/>
                  </a:moveTo>
                  <a:lnTo>
                    <a:pt x="47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2"/>
            <p:cNvSpPr>
              <a:spLocks noEditPoints="1"/>
            </p:cNvSpPr>
            <p:nvPr/>
          </p:nvSpPr>
          <p:spPr bwMode="auto">
            <a:xfrm>
              <a:off x="2290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6 w 48"/>
                <a:gd name="T5" fmla="*/ 48 w 48"/>
                <a:gd name="T6" fmla="*/ 36 w 48"/>
                <a:gd name="T7" fmla="*/ 36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3"/>
            <p:cNvSpPr>
              <a:spLocks noEditPoints="1"/>
            </p:cNvSpPr>
            <p:nvPr/>
          </p:nvSpPr>
          <p:spPr bwMode="auto">
            <a:xfrm>
              <a:off x="2356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4"/>
            <p:cNvSpPr>
              <a:spLocks noEditPoints="1"/>
            </p:cNvSpPr>
            <p:nvPr/>
          </p:nvSpPr>
          <p:spPr bwMode="auto">
            <a:xfrm>
              <a:off x="2422" y="2270"/>
              <a:ext cx="48" cy="1"/>
            </a:xfrm>
            <a:custGeom>
              <a:avLst/>
              <a:gdLst>
                <a:gd name="T0" fmla="*/ 0 w 48"/>
                <a:gd name="T1" fmla="*/ 12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5"/>
            <p:cNvSpPr>
              <a:spLocks noEditPoints="1"/>
            </p:cNvSpPr>
            <p:nvPr/>
          </p:nvSpPr>
          <p:spPr bwMode="auto">
            <a:xfrm>
              <a:off x="2482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6 w 48"/>
                <a:gd name="T5" fmla="*/ 48 w 48"/>
                <a:gd name="T6" fmla="*/ 36 w 48"/>
                <a:gd name="T7" fmla="*/ 36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6"/>
            <p:cNvSpPr>
              <a:spLocks noEditPoints="1"/>
            </p:cNvSpPr>
            <p:nvPr/>
          </p:nvSpPr>
          <p:spPr bwMode="auto">
            <a:xfrm>
              <a:off x="2548" y="2270"/>
              <a:ext cx="47" cy="1"/>
            </a:xfrm>
            <a:custGeom>
              <a:avLst/>
              <a:gdLst>
                <a:gd name="T0" fmla="*/ 0 w 47"/>
                <a:gd name="T1" fmla="*/ 18 w 47"/>
                <a:gd name="T2" fmla="*/ 0 w 47"/>
                <a:gd name="T3" fmla="*/ 0 w 47"/>
                <a:gd name="T4" fmla="*/ 29 w 47"/>
                <a:gd name="T5" fmla="*/ 47 w 47"/>
                <a:gd name="T6" fmla="*/ 29 w 47"/>
                <a:gd name="T7" fmla="*/ 29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9" y="0"/>
                  </a:moveTo>
                  <a:lnTo>
                    <a:pt x="47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7"/>
            <p:cNvSpPr>
              <a:spLocks noEditPoints="1"/>
            </p:cNvSpPr>
            <p:nvPr/>
          </p:nvSpPr>
          <p:spPr bwMode="auto">
            <a:xfrm>
              <a:off x="2613" y="2270"/>
              <a:ext cx="48" cy="1"/>
            </a:xfrm>
            <a:custGeom>
              <a:avLst/>
              <a:gdLst>
                <a:gd name="T0" fmla="*/ 0 w 48"/>
                <a:gd name="T1" fmla="*/ 12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8"/>
            <p:cNvSpPr>
              <a:spLocks noEditPoints="1"/>
            </p:cNvSpPr>
            <p:nvPr/>
          </p:nvSpPr>
          <p:spPr bwMode="auto">
            <a:xfrm>
              <a:off x="2673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6 w 48"/>
                <a:gd name="T5" fmla="*/ 48 w 48"/>
                <a:gd name="T6" fmla="*/ 36 w 48"/>
                <a:gd name="T7" fmla="*/ 36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9"/>
            <p:cNvSpPr>
              <a:spLocks noEditPoints="1"/>
            </p:cNvSpPr>
            <p:nvPr/>
          </p:nvSpPr>
          <p:spPr bwMode="auto">
            <a:xfrm>
              <a:off x="2739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00"/>
            <p:cNvSpPr>
              <a:spLocks noEditPoints="1"/>
            </p:cNvSpPr>
            <p:nvPr/>
          </p:nvSpPr>
          <p:spPr bwMode="auto">
            <a:xfrm>
              <a:off x="2805" y="2270"/>
              <a:ext cx="48" cy="1"/>
            </a:xfrm>
            <a:custGeom>
              <a:avLst/>
              <a:gdLst>
                <a:gd name="T0" fmla="*/ 0 w 48"/>
                <a:gd name="T1" fmla="*/ 12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01"/>
            <p:cNvSpPr>
              <a:spLocks noEditPoints="1"/>
            </p:cNvSpPr>
            <p:nvPr/>
          </p:nvSpPr>
          <p:spPr bwMode="auto">
            <a:xfrm>
              <a:off x="2865" y="2270"/>
              <a:ext cx="47" cy="1"/>
            </a:xfrm>
            <a:custGeom>
              <a:avLst/>
              <a:gdLst>
                <a:gd name="T0" fmla="*/ 0 w 47"/>
                <a:gd name="T1" fmla="*/ 17 w 47"/>
                <a:gd name="T2" fmla="*/ 0 w 47"/>
                <a:gd name="T3" fmla="*/ 0 w 47"/>
                <a:gd name="T4" fmla="*/ 35 w 47"/>
                <a:gd name="T5" fmla="*/ 47 w 47"/>
                <a:gd name="T6" fmla="*/ 35 w 47"/>
                <a:gd name="T7" fmla="*/ 35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5" y="0"/>
                  </a:moveTo>
                  <a:lnTo>
                    <a:pt x="47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02"/>
            <p:cNvSpPr>
              <a:spLocks noEditPoints="1"/>
            </p:cNvSpPr>
            <p:nvPr/>
          </p:nvSpPr>
          <p:spPr bwMode="auto">
            <a:xfrm>
              <a:off x="2930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03"/>
            <p:cNvSpPr>
              <a:spLocks noEditPoints="1"/>
            </p:cNvSpPr>
            <p:nvPr/>
          </p:nvSpPr>
          <p:spPr bwMode="auto">
            <a:xfrm>
              <a:off x="2996" y="2270"/>
              <a:ext cx="48" cy="1"/>
            </a:xfrm>
            <a:custGeom>
              <a:avLst/>
              <a:gdLst>
                <a:gd name="T0" fmla="*/ 0 w 48"/>
                <a:gd name="T1" fmla="*/ 12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4"/>
            <p:cNvSpPr>
              <a:spLocks noEditPoints="1"/>
            </p:cNvSpPr>
            <p:nvPr/>
          </p:nvSpPr>
          <p:spPr bwMode="auto">
            <a:xfrm>
              <a:off x="3062" y="2270"/>
              <a:ext cx="48" cy="1"/>
            </a:xfrm>
            <a:custGeom>
              <a:avLst/>
              <a:gdLst>
                <a:gd name="T0" fmla="*/ 0 w 48"/>
                <a:gd name="T1" fmla="*/ 12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05"/>
            <p:cNvSpPr>
              <a:spLocks noEditPoints="1"/>
            </p:cNvSpPr>
            <p:nvPr/>
          </p:nvSpPr>
          <p:spPr bwMode="auto">
            <a:xfrm>
              <a:off x="3122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6 w 48"/>
                <a:gd name="T5" fmla="*/ 48 w 48"/>
                <a:gd name="T6" fmla="*/ 36 w 48"/>
                <a:gd name="T7" fmla="*/ 36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06"/>
            <p:cNvSpPr>
              <a:spLocks noEditPoints="1"/>
            </p:cNvSpPr>
            <p:nvPr/>
          </p:nvSpPr>
          <p:spPr bwMode="auto">
            <a:xfrm>
              <a:off x="3188" y="2270"/>
              <a:ext cx="47" cy="1"/>
            </a:xfrm>
            <a:custGeom>
              <a:avLst/>
              <a:gdLst>
                <a:gd name="T0" fmla="*/ 0 w 47"/>
                <a:gd name="T1" fmla="*/ 17 w 47"/>
                <a:gd name="T2" fmla="*/ 0 w 47"/>
                <a:gd name="T3" fmla="*/ 0 w 47"/>
                <a:gd name="T4" fmla="*/ 29 w 47"/>
                <a:gd name="T5" fmla="*/ 47 w 47"/>
                <a:gd name="T6" fmla="*/ 29 w 47"/>
                <a:gd name="T7" fmla="*/ 29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9" y="0"/>
                  </a:moveTo>
                  <a:lnTo>
                    <a:pt x="47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07"/>
            <p:cNvSpPr>
              <a:spLocks noEditPoints="1"/>
            </p:cNvSpPr>
            <p:nvPr/>
          </p:nvSpPr>
          <p:spPr bwMode="auto">
            <a:xfrm>
              <a:off x="3253" y="2270"/>
              <a:ext cx="48" cy="1"/>
            </a:xfrm>
            <a:custGeom>
              <a:avLst/>
              <a:gdLst>
                <a:gd name="T0" fmla="*/ 0 w 48"/>
                <a:gd name="T1" fmla="*/ 12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8"/>
            <p:cNvSpPr>
              <a:spLocks noEditPoints="1"/>
            </p:cNvSpPr>
            <p:nvPr/>
          </p:nvSpPr>
          <p:spPr bwMode="auto">
            <a:xfrm>
              <a:off x="3313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6 w 48"/>
                <a:gd name="T5" fmla="*/ 48 w 48"/>
                <a:gd name="T6" fmla="*/ 36 w 48"/>
                <a:gd name="T7" fmla="*/ 36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09"/>
            <p:cNvSpPr>
              <a:spLocks noEditPoints="1"/>
            </p:cNvSpPr>
            <p:nvPr/>
          </p:nvSpPr>
          <p:spPr bwMode="auto">
            <a:xfrm>
              <a:off x="3379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10"/>
            <p:cNvSpPr>
              <a:spLocks noEditPoints="1"/>
            </p:cNvSpPr>
            <p:nvPr/>
          </p:nvSpPr>
          <p:spPr bwMode="auto">
            <a:xfrm>
              <a:off x="3445" y="2270"/>
              <a:ext cx="48" cy="1"/>
            </a:xfrm>
            <a:custGeom>
              <a:avLst/>
              <a:gdLst>
                <a:gd name="T0" fmla="*/ 0 w 48"/>
                <a:gd name="T1" fmla="*/ 12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11"/>
            <p:cNvSpPr>
              <a:spLocks noEditPoints="1"/>
            </p:cNvSpPr>
            <p:nvPr/>
          </p:nvSpPr>
          <p:spPr bwMode="auto">
            <a:xfrm>
              <a:off x="3504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6 w 48"/>
                <a:gd name="T5" fmla="*/ 48 w 48"/>
                <a:gd name="T6" fmla="*/ 36 w 48"/>
                <a:gd name="T7" fmla="*/ 36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12"/>
            <p:cNvSpPr>
              <a:spLocks noEditPoints="1"/>
            </p:cNvSpPr>
            <p:nvPr/>
          </p:nvSpPr>
          <p:spPr bwMode="auto">
            <a:xfrm>
              <a:off x="3570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13"/>
            <p:cNvSpPr>
              <a:spLocks noEditPoints="1"/>
            </p:cNvSpPr>
            <p:nvPr/>
          </p:nvSpPr>
          <p:spPr bwMode="auto">
            <a:xfrm>
              <a:off x="3636" y="2270"/>
              <a:ext cx="48" cy="1"/>
            </a:xfrm>
            <a:custGeom>
              <a:avLst/>
              <a:gdLst>
                <a:gd name="T0" fmla="*/ 0 w 48"/>
                <a:gd name="T1" fmla="*/ 12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14"/>
            <p:cNvSpPr>
              <a:spLocks noEditPoints="1"/>
            </p:cNvSpPr>
            <p:nvPr/>
          </p:nvSpPr>
          <p:spPr bwMode="auto">
            <a:xfrm>
              <a:off x="3696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6 w 48"/>
                <a:gd name="T5" fmla="*/ 48 w 48"/>
                <a:gd name="T6" fmla="*/ 36 w 48"/>
                <a:gd name="T7" fmla="*/ 36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15"/>
            <p:cNvSpPr>
              <a:spLocks noEditPoints="1"/>
            </p:cNvSpPr>
            <p:nvPr/>
          </p:nvSpPr>
          <p:spPr bwMode="auto">
            <a:xfrm>
              <a:off x="3762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16"/>
            <p:cNvSpPr>
              <a:spLocks noEditPoints="1"/>
            </p:cNvSpPr>
            <p:nvPr/>
          </p:nvSpPr>
          <p:spPr bwMode="auto">
            <a:xfrm>
              <a:off x="3827" y="2270"/>
              <a:ext cx="48" cy="1"/>
            </a:xfrm>
            <a:custGeom>
              <a:avLst/>
              <a:gdLst>
                <a:gd name="T0" fmla="*/ 0 w 48"/>
                <a:gd name="T1" fmla="*/ 12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17"/>
            <p:cNvSpPr>
              <a:spLocks noEditPoints="1"/>
            </p:cNvSpPr>
            <p:nvPr/>
          </p:nvSpPr>
          <p:spPr bwMode="auto">
            <a:xfrm>
              <a:off x="3887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6 w 48"/>
                <a:gd name="T5" fmla="*/ 48 w 48"/>
                <a:gd name="T6" fmla="*/ 36 w 48"/>
                <a:gd name="T7" fmla="*/ 36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18"/>
            <p:cNvSpPr>
              <a:spLocks noEditPoints="1"/>
            </p:cNvSpPr>
            <p:nvPr/>
          </p:nvSpPr>
          <p:spPr bwMode="auto">
            <a:xfrm>
              <a:off x="3953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19"/>
            <p:cNvSpPr>
              <a:spLocks noEditPoints="1"/>
            </p:cNvSpPr>
            <p:nvPr/>
          </p:nvSpPr>
          <p:spPr bwMode="auto">
            <a:xfrm>
              <a:off x="4019" y="2270"/>
              <a:ext cx="48" cy="1"/>
            </a:xfrm>
            <a:custGeom>
              <a:avLst/>
              <a:gdLst>
                <a:gd name="T0" fmla="*/ 0 w 48"/>
                <a:gd name="T1" fmla="*/ 12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20"/>
            <p:cNvSpPr>
              <a:spLocks noEditPoints="1"/>
            </p:cNvSpPr>
            <p:nvPr/>
          </p:nvSpPr>
          <p:spPr bwMode="auto">
            <a:xfrm>
              <a:off x="4079" y="2270"/>
              <a:ext cx="47" cy="1"/>
            </a:xfrm>
            <a:custGeom>
              <a:avLst/>
              <a:gdLst>
                <a:gd name="T0" fmla="*/ 0 w 47"/>
                <a:gd name="T1" fmla="*/ 18 w 47"/>
                <a:gd name="T2" fmla="*/ 0 w 47"/>
                <a:gd name="T3" fmla="*/ 0 w 47"/>
                <a:gd name="T4" fmla="*/ 36 w 47"/>
                <a:gd name="T5" fmla="*/ 47 w 47"/>
                <a:gd name="T6" fmla="*/ 36 w 47"/>
                <a:gd name="T7" fmla="*/ 36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6" y="0"/>
                  </a:moveTo>
                  <a:lnTo>
                    <a:pt x="47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21"/>
            <p:cNvSpPr>
              <a:spLocks noEditPoints="1"/>
            </p:cNvSpPr>
            <p:nvPr/>
          </p:nvSpPr>
          <p:spPr bwMode="auto">
            <a:xfrm>
              <a:off x="4144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22"/>
            <p:cNvSpPr>
              <a:spLocks noEditPoints="1"/>
            </p:cNvSpPr>
            <p:nvPr/>
          </p:nvSpPr>
          <p:spPr bwMode="auto">
            <a:xfrm>
              <a:off x="4210" y="2270"/>
              <a:ext cx="48" cy="1"/>
            </a:xfrm>
            <a:custGeom>
              <a:avLst/>
              <a:gdLst>
                <a:gd name="T0" fmla="*/ 0 w 48"/>
                <a:gd name="T1" fmla="*/ 12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23"/>
            <p:cNvSpPr>
              <a:spLocks noEditPoints="1"/>
            </p:cNvSpPr>
            <p:nvPr/>
          </p:nvSpPr>
          <p:spPr bwMode="auto">
            <a:xfrm>
              <a:off x="4270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6 w 48"/>
                <a:gd name="T5" fmla="*/ 48 w 48"/>
                <a:gd name="T6" fmla="*/ 36 w 48"/>
                <a:gd name="T7" fmla="*/ 36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24"/>
            <p:cNvSpPr>
              <a:spLocks noEditPoints="1"/>
            </p:cNvSpPr>
            <p:nvPr/>
          </p:nvSpPr>
          <p:spPr bwMode="auto">
            <a:xfrm>
              <a:off x="4336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0 w 48"/>
                <a:gd name="T5" fmla="*/ 48 w 48"/>
                <a:gd name="T6" fmla="*/ 30 w 48"/>
                <a:gd name="T7" fmla="*/ 3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25"/>
            <p:cNvSpPr>
              <a:spLocks noEditPoints="1"/>
            </p:cNvSpPr>
            <p:nvPr/>
          </p:nvSpPr>
          <p:spPr bwMode="auto">
            <a:xfrm>
              <a:off x="4402" y="2270"/>
              <a:ext cx="47" cy="1"/>
            </a:xfrm>
            <a:custGeom>
              <a:avLst/>
              <a:gdLst>
                <a:gd name="T0" fmla="*/ 0 w 47"/>
                <a:gd name="T1" fmla="*/ 12 w 47"/>
                <a:gd name="T2" fmla="*/ 0 w 47"/>
                <a:gd name="T3" fmla="*/ 0 w 47"/>
                <a:gd name="T4" fmla="*/ 30 w 47"/>
                <a:gd name="T5" fmla="*/ 47 w 47"/>
                <a:gd name="T6" fmla="*/ 30 w 47"/>
                <a:gd name="T7" fmla="*/ 3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0"/>
                  </a:moveTo>
                  <a:lnTo>
                    <a:pt x="4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26"/>
            <p:cNvSpPr>
              <a:spLocks noEditPoints="1"/>
            </p:cNvSpPr>
            <p:nvPr/>
          </p:nvSpPr>
          <p:spPr bwMode="auto">
            <a:xfrm>
              <a:off x="4461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6 w 48"/>
                <a:gd name="T5" fmla="*/ 48 w 48"/>
                <a:gd name="T6" fmla="*/ 36 w 48"/>
                <a:gd name="T7" fmla="*/ 36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27"/>
            <p:cNvSpPr>
              <a:spLocks noEditPoints="1"/>
            </p:cNvSpPr>
            <p:nvPr/>
          </p:nvSpPr>
          <p:spPr bwMode="auto">
            <a:xfrm>
              <a:off x="4527" y="2270"/>
              <a:ext cx="48" cy="1"/>
            </a:xfrm>
            <a:custGeom>
              <a:avLst/>
              <a:gdLst>
                <a:gd name="T0" fmla="*/ 0 w 48"/>
                <a:gd name="T1" fmla="*/ 18 w 48"/>
                <a:gd name="T2" fmla="*/ 0 w 48"/>
                <a:gd name="T3" fmla="*/ 0 w 48"/>
                <a:gd name="T4" fmla="*/ 36 w 48"/>
                <a:gd name="T5" fmla="*/ 48 w 48"/>
                <a:gd name="T6" fmla="*/ 36 w 48"/>
                <a:gd name="T7" fmla="*/ 36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4593" y="2270"/>
              <a:ext cx="6" cy="1"/>
            </a:xfrm>
            <a:custGeom>
              <a:avLst/>
              <a:gdLst>
                <a:gd name="T0" fmla="*/ 0 w 6"/>
                <a:gd name="T1" fmla="*/ 6 w 6"/>
                <a:gd name="T2" fmla="*/ 0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" name="Rectangle 128"/>
          <p:cNvSpPr/>
          <p:nvPr/>
        </p:nvSpPr>
        <p:spPr>
          <a:xfrm>
            <a:off x="1064046" y="3762727"/>
            <a:ext cx="9930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100" b="1" dirty="0" smtClean="0"/>
              <a:t>When p(t) is positive, </a:t>
            </a:r>
            <a:r>
              <a:rPr lang="en-US" sz="2100" b="1" dirty="0" smtClean="0">
                <a:solidFill>
                  <a:srgbClr val="FF0000"/>
                </a:solidFill>
              </a:rPr>
              <a:t>power is absorbed by the </a:t>
            </a:r>
            <a:r>
              <a:rPr lang="en-US" sz="2100" b="1" dirty="0" smtClean="0">
                <a:solidFill>
                  <a:srgbClr val="FF0000"/>
                </a:solidFill>
              </a:rPr>
              <a:t>circuit</a:t>
            </a:r>
            <a:r>
              <a:rPr lang="tr-TR" sz="2100" b="1" dirty="0" smtClean="0">
                <a:solidFill>
                  <a:srgbClr val="FF0000"/>
                </a:solidFill>
              </a:rPr>
              <a:t>;</a:t>
            </a:r>
            <a:r>
              <a:rPr lang="en-US" sz="2100" b="1" dirty="0"/>
              <a:t> that is, power is transferred from the </a:t>
            </a:r>
            <a:r>
              <a:rPr lang="tr-TR" sz="2100" b="1" dirty="0" smtClean="0"/>
              <a:t>source</a:t>
            </a:r>
            <a:r>
              <a:rPr lang="en-US" sz="2100" b="1" dirty="0" smtClean="0"/>
              <a:t> </a:t>
            </a:r>
            <a:r>
              <a:rPr lang="en-US" sz="2100" b="1" dirty="0"/>
              <a:t>to the </a:t>
            </a:r>
            <a:r>
              <a:rPr lang="tr-TR" sz="2100" b="1" smtClean="0"/>
              <a:t>circuit</a:t>
            </a:r>
            <a:r>
              <a:rPr lang="en-US" sz="2100" b="1" dirty="0" smtClean="0"/>
              <a:t>. </a:t>
            </a:r>
            <a:r>
              <a:rPr lang="en-US" sz="2100" b="1" dirty="0" smtClean="0"/>
              <a:t>When p(t) is negative, power is </a:t>
            </a:r>
            <a:r>
              <a:rPr lang="en-US" sz="2100" b="1" dirty="0" smtClean="0">
                <a:solidFill>
                  <a:srgbClr val="FF0000"/>
                </a:solidFill>
              </a:rPr>
              <a:t>absorbed by the source</a:t>
            </a:r>
            <a:r>
              <a:rPr lang="en-US" sz="2100" b="1" dirty="0" smtClean="0"/>
              <a:t>; that is, power is transferred from the circuit to the source. This is possible because of the storage elements (capacitors and inductors) in the circuit</a:t>
            </a:r>
            <a:r>
              <a:rPr lang="tr-TR" sz="2100" b="1" dirty="0" smtClean="0"/>
              <a:t>.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352049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407" y="240718"/>
            <a:ext cx="4417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11.11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51" y="1133342"/>
            <a:ext cx="10073480" cy="1519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51" y="3543233"/>
            <a:ext cx="9091067" cy="119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477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098" y="3739570"/>
            <a:ext cx="2929128" cy="6375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775" y="4237726"/>
            <a:ext cx="7581900" cy="990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376" y="218475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Example: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719" y="1713448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Solution: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344" y="515155"/>
            <a:ext cx="9099952" cy="1303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1001" y="1713448"/>
            <a:ext cx="5969724" cy="499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292" y="2158662"/>
            <a:ext cx="2066925" cy="2505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5644" y="2318332"/>
            <a:ext cx="1963021" cy="5302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8942" y="2212907"/>
            <a:ext cx="5523831" cy="478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8941" y="2650543"/>
            <a:ext cx="5738483" cy="5305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9412" y="3222465"/>
            <a:ext cx="3259247" cy="5411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7925" y="3236465"/>
            <a:ext cx="4993701" cy="590902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5768659" y="3441391"/>
            <a:ext cx="818996" cy="230793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80725" y="4961204"/>
            <a:ext cx="2621892" cy="5675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1957" y="5638685"/>
            <a:ext cx="4861972" cy="5512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754" y="5074096"/>
            <a:ext cx="6326302" cy="10876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1210" y="6212829"/>
            <a:ext cx="4637731" cy="42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238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12" y="1429556"/>
            <a:ext cx="10116333" cy="14987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683" y="633690"/>
            <a:ext cx="4237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11.12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410" y="3888279"/>
            <a:ext cx="8879509" cy="67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465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114" y="127647"/>
            <a:ext cx="6067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 smtClean="0">
                <a:solidFill>
                  <a:srgbClr val="0070C0"/>
                </a:solidFill>
              </a:rPr>
              <a:t>3. 6  </a:t>
            </a:r>
            <a:r>
              <a:rPr lang="en-US" sz="3600" b="1" dirty="0" smtClean="0">
                <a:solidFill>
                  <a:srgbClr val="FF0000"/>
                </a:solidFill>
              </a:rPr>
              <a:t>Conservation </a:t>
            </a:r>
            <a:r>
              <a:rPr lang="en-US" sz="3600" b="1" dirty="0">
                <a:solidFill>
                  <a:srgbClr val="FF0000"/>
                </a:solidFill>
              </a:rPr>
              <a:t>of AC </a:t>
            </a:r>
            <a:r>
              <a:rPr lang="en-US" sz="3600" b="1" dirty="0" smtClean="0">
                <a:solidFill>
                  <a:srgbClr val="FF0000"/>
                </a:solidFill>
              </a:rPr>
              <a:t>Power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872" y="716890"/>
            <a:ext cx="12034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smtClean="0"/>
              <a:t>C</a:t>
            </a:r>
            <a:r>
              <a:rPr lang="en-US" sz="2000" dirty="0" err="1" smtClean="0"/>
              <a:t>onsider</a:t>
            </a:r>
            <a:r>
              <a:rPr lang="en-US" sz="2000" dirty="0" smtClean="0"/>
              <a:t> </a:t>
            </a:r>
            <a:r>
              <a:rPr lang="en-US" sz="2000" dirty="0"/>
              <a:t>the </a:t>
            </a:r>
            <a:r>
              <a:rPr lang="en-US" sz="2000" dirty="0" smtClean="0"/>
              <a:t>circuit</a:t>
            </a:r>
            <a:r>
              <a:rPr lang="tr-TR" sz="2000" dirty="0" smtClean="0"/>
              <a:t> below </a:t>
            </a:r>
            <a:r>
              <a:rPr lang="en-US" sz="2000" dirty="0"/>
              <a:t>where two load impedances </a:t>
            </a:r>
            <a:r>
              <a:rPr lang="tr-TR" sz="2000" dirty="0" smtClean="0"/>
              <a:t>Z 1 </a:t>
            </a:r>
            <a:r>
              <a:rPr lang="en-US" sz="2000" dirty="0" smtClean="0"/>
              <a:t>and </a:t>
            </a:r>
            <a:r>
              <a:rPr lang="tr-TR" sz="2000" dirty="0" smtClean="0"/>
              <a:t>Z2 </a:t>
            </a:r>
            <a:r>
              <a:rPr lang="en-US" sz="2000" dirty="0" smtClean="0"/>
              <a:t>are </a:t>
            </a:r>
            <a:r>
              <a:rPr lang="en-US" sz="2000" dirty="0"/>
              <a:t>connected in parallel across an ac source V</a:t>
            </a:r>
            <a:r>
              <a:rPr lang="tr-TR" sz="2000" dirty="0" smtClean="0"/>
              <a:t>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43" y="1117000"/>
            <a:ext cx="2979743" cy="2047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17" y="3051246"/>
            <a:ext cx="3246194" cy="1829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639" y="1219122"/>
            <a:ext cx="1653093" cy="627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686" y="1999138"/>
            <a:ext cx="6073119" cy="77499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666187" y="2176530"/>
            <a:ext cx="815662" cy="180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66185" y="3117152"/>
            <a:ext cx="79763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If the loads are connected in series with the voltage source, as </a:t>
            </a:r>
            <a:r>
              <a:rPr lang="en-US" sz="2000" dirty="0" smtClean="0"/>
              <a:t>shown</a:t>
            </a:r>
            <a:r>
              <a:rPr lang="tr-TR" sz="2000" dirty="0" smtClean="0"/>
              <a:t> below.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639" y="3536305"/>
            <a:ext cx="1715641" cy="6217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6687" y="4158081"/>
            <a:ext cx="6422138" cy="722838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666185" y="4396663"/>
            <a:ext cx="923240" cy="202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8631" y="4994480"/>
            <a:ext cx="8410194" cy="123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636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1001" y="273464"/>
            <a:ext cx="100186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Figure </a:t>
            </a:r>
            <a:r>
              <a:rPr lang="tr-TR" sz="2000" dirty="0" smtClean="0"/>
              <a:t>below </a:t>
            </a:r>
            <a:r>
              <a:rPr lang="en-US" sz="2000" dirty="0" smtClean="0"/>
              <a:t>shows </a:t>
            </a:r>
            <a:r>
              <a:rPr lang="en-US" sz="2000" dirty="0"/>
              <a:t>a load being fed by a voltage source through a transmission line. The impedance of the line is represented by the impedance and a return path. Find the </a:t>
            </a:r>
            <a:r>
              <a:rPr lang="en-US" sz="2000" dirty="0">
                <a:solidFill>
                  <a:srgbClr val="FF0000"/>
                </a:solidFill>
              </a:rPr>
              <a:t>real power </a:t>
            </a:r>
            <a:r>
              <a:rPr lang="en-US" sz="2000" dirty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reactive </a:t>
            </a:r>
            <a:r>
              <a:rPr lang="en-US" sz="2000" dirty="0">
                <a:solidFill>
                  <a:srgbClr val="FF0000"/>
                </a:solidFill>
              </a:rPr>
              <a:t>power </a:t>
            </a:r>
            <a:r>
              <a:rPr lang="en-US" sz="2000" dirty="0"/>
              <a:t>absorbed by: (a) </a:t>
            </a:r>
            <a:r>
              <a:rPr lang="en-US" sz="2000" b="1" dirty="0"/>
              <a:t>the source</a:t>
            </a:r>
            <a:r>
              <a:rPr lang="en-US" sz="2000" dirty="0"/>
              <a:t>, (b) </a:t>
            </a:r>
            <a:r>
              <a:rPr lang="en-US" sz="2000" b="1" dirty="0"/>
              <a:t>the line</a:t>
            </a:r>
            <a:r>
              <a:rPr lang="en-US" sz="2000" dirty="0"/>
              <a:t>, and (c) </a:t>
            </a:r>
            <a:r>
              <a:rPr lang="en-US" sz="2000" b="1" dirty="0"/>
              <a:t>the load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376" y="218475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Example: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719" y="4192465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Solution: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752" y="1703086"/>
            <a:ext cx="6494032" cy="2489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036" y="4338988"/>
            <a:ext cx="8841463" cy="419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953" y="4905357"/>
            <a:ext cx="7061217" cy="10961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103" y="5164428"/>
            <a:ext cx="3508070" cy="60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363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5" y="128789"/>
            <a:ext cx="4785519" cy="5151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954" y="128789"/>
            <a:ext cx="5850966" cy="1060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257" y="1189351"/>
            <a:ext cx="9973396" cy="594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46" y="1783457"/>
            <a:ext cx="2404911" cy="691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8264" y="1783457"/>
            <a:ext cx="7858619" cy="2981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82" y="4639479"/>
            <a:ext cx="641631" cy="627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3220" y="4765184"/>
            <a:ext cx="8156433" cy="6536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476" y="5615189"/>
            <a:ext cx="10610407" cy="7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994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86" y="167426"/>
            <a:ext cx="2083159" cy="7220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045" y="0"/>
            <a:ext cx="8914617" cy="2597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032" y="2316319"/>
            <a:ext cx="10019630" cy="896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4349" y="3419676"/>
            <a:ext cx="7212566" cy="79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954" y="260203"/>
            <a:ext cx="4027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11.13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2954" y="783423"/>
            <a:ext cx="11359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In the </a:t>
            </a:r>
            <a:r>
              <a:rPr lang="en-US" sz="2400" dirty="0" smtClean="0"/>
              <a:t>circuit</a:t>
            </a:r>
            <a:r>
              <a:rPr lang="tr-TR" sz="2400" dirty="0" smtClean="0"/>
              <a:t> shown below</a:t>
            </a:r>
            <a:r>
              <a:rPr lang="en-US" sz="2400" dirty="0" smtClean="0"/>
              <a:t>, </a:t>
            </a:r>
            <a:r>
              <a:rPr lang="en-US" sz="2400" dirty="0"/>
              <a:t>the </a:t>
            </a:r>
            <a:r>
              <a:rPr lang="tr-TR" sz="2400" dirty="0" smtClean="0"/>
              <a:t>             </a:t>
            </a:r>
            <a:r>
              <a:rPr lang="en-US" sz="2400" dirty="0" smtClean="0"/>
              <a:t>resistor </a:t>
            </a:r>
            <a:r>
              <a:rPr lang="en-US" sz="2400" dirty="0"/>
              <a:t>absorbs an average power of 240 W. Find </a:t>
            </a:r>
            <a:r>
              <a:rPr lang="en-US" sz="2400" b="1" dirty="0"/>
              <a:t>V</a:t>
            </a:r>
            <a:r>
              <a:rPr lang="en-US" sz="2400" dirty="0"/>
              <a:t> and the complex power of each branch of the </a:t>
            </a:r>
            <a:r>
              <a:rPr lang="en-US" sz="2400" dirty="0" smtClean="0"/>
              <a:t>circuit</a:t>
            </a:r>
            <a:r>
              <a:rPr lang="en-US" sz="2400" dirty="0"/>
              <a:t>. What is the overall complex power of the circuit? (Assume the current through the resistor has no phase shift.)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609" y="2537749"/>
            <a:ext cx="4812203" cy="2585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74" y="5123410"/>
            <a:ext cx="9013535" cy="1237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282" y="914400"/>
            <a:ext cx="685396" cy="38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024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76" y="218475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Example: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376" y="1771236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Solution: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001" y="218475"/>
            <a:ext cx="10160933" cy="1391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995" y="1652309"/>
            <a:ext cx="5323889" cy="2540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32901"/>
            <a:ext cx="5462438" cy="130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76" y="3514515"/>
            <a:ext cx="5233778" cy="1297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376" y="4811871"/>
            <a:ext cx="6907567" cy="1095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8330" y="4001816"/>
            <a:ext cx="6551736" cy="6832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0126" y="4685051"/>
            <a:ext cx="5161874" cy="7634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5110" y="5628569"/>
            <a:ext cx="5203859" cy="81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185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597" y="59908"/>
            <a:ext cx="7118498" cy="1109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838" y="1169696"/>
            <a:ext cx="10086536" cy="513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4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608" y="182124"/>
            <a:ext cx="114235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The instantaneous power changes with time and is therefore </a:t>
            </a:r>
            <a:r>
              <a:rPr lang="en-US" sz="2000" b="1" dirty="0" smtClean="0">
                <a:solidFill>
                  <a:srgbClr val="FF0000"/>
                </a:solidFill>
              </a:rPr>
              <a:t>difficult to measure</a:t>
            </a:r>
            <a:r>
              <a:rPr lang="en-US" sz="2000" dirty="0" smtClean="0"/>
              <a:t>. The average power is more convenient to measure. In</a:t>
            </a:r>
            <a:r>
              <a:rPr lang="tr-TR" sz="2000" dirty="0" smtClean="0"/>
              <a:t> </a:t>
            </a:r>
            <a:r>
              <a:rPr lang="en-US" sz="2000" dirty="0" smtClean="0"/>
              <a:t>fact, the wattmeter, the instrument for measuring power, </a:t>
            </a:r>
            <a:r>
              <a:rPr lang="en-US" sz="2000" b="1" dirty="0" smtClean="0">
                <a:solidFill>
                  <a:srgbClr val="FF0000"/>
                </a:solidFill>
              </a:rPr>
              <a:t>responds to</a:t>
            </a:r>
            <a:r>
              <a:rPr lang="tr-TR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average power.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3906" y="1659452"/>
            <a:ext cx="9556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 smtClean="0"/>
              <a:t>The average power, in watts, is the average of the instantaneous power over one period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0760" y="1705618"/>
            <a:ext cx="1442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u="sng" dirty="0" smtClean="0">
                <a:solidFill>
                  <a:srgbClr val="00B050"/>
                </a:solidFill>
              </a:rPr>
              <a:t>Definition</a:t>
            </a:r>
            <a:endParaRPr lang="en-US" sz="2000" b="1" u="sng" dirty="0">
              <a:solidFill>
                <a:srgbClr val="00B05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20545" y="2167283"/>
            <a:ext cx="10015944" cy="4517934"/>
            <a:chOff x="475846" y="2151894"/>
            <a:chExt cx="10015944" cy="4517934"/>
          </a:xfrm>
        </p:grpSpPr>
        <p:grpSp>
          <p:nvGrpSpPr>
            <p:cNvPr id="9" name="Group 8"/>
            <p:cNvGrpSpPr/>
            <p:nvPr/>
          </p:nvGrpSpPr>
          <p:grpSpPr>
            <a:xfrm>
              <a:off x="592428" y="2151894"/>
              <a:ext cx="9899362" cy="4517934"/>
              <a:chOff x="360608" y="2116186"/>
              <a:chExt cx="9899362" cy="4517934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72538" y="2116186"/>
                <a:ext cx="8064638" cy="1714905"/>
                <a:chOff x="883879" y="2151894"/>
                <a:chExt cx="8064638" cy="1714905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883879" y="2151894"/>
                  <a:ext cx="6109349" cy="1714905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95006" y="2919194"/>
                  <a:ext cx="2753511" cy="857453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608" y="3311179"/>
                <a:ext cx="3198029" cy="61315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0180" y="3730481"/>
                <a:ext cx="6169790" cy="1753785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67210" y="5345285"/>
                <a:ext cx="4849515" cy="1288835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5846" y="2744128"/>
              <a:ext cx="2962275" cy="444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117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2" name="Picture 4" descr="AAGWHAO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792" y="1066334"/>
            <a:ext cx="5410200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3173" name="Picture 5" descr="AAGWHAP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194" y="3943082"/>
            <a:ext cx="4572000" cy="271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3174" name="Object 6"/>
          <p:cNvGraphicFramePr>
            <a:graphicFrameLocks noGrp="1" noChangeAspect="1"/>
          </p:cNvGraphicFramePr>
          <p:nvPr>
            <p:ph/>
          </p:nvPr>
        </p:nvGraphicFramePr>
        <p:xfrm>
          <a:off x="300507" y="4117181"/>
          <a:ext cx="4572000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5" imgW="2095200" imgH="685800" progId="Equation.DSMT4">
                  <p:embed/>
                </p:oleObj>
              </mc:Choice>
              <mc:Fallback>
                <p:oleObj name="Equation" r:id="rId5" imgW="2095200" imgH="6858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07" y="4117181"/>
                        <a:ext cx="4572000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3177" name="Text Box 9"/>
          <p:cNvSpPr txBox="1">
            <a:spLocks noChangeArrowheads="1"/>
          </p:cNvSpPr>
          <p:nvPr/>
        </p:nvSpPr>
        <p:spPr bwMode="auto">
          <a:xfrm>
            <a:off x="1755820" y="283265"/>
            <a:ext cx="876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0000FF"/>
              </a:buClr>
            </a:pPr>
            <a:r>
              <a:rPr lang="en-US" altLang="en-US" sz="2000" dirty="0" smtClean="0"/>
              <a:t>F</a:t>
            </a:r>
            <a:r>
              <a:rPr lang="tr-TR" altLang="en-US" sz="2000" dirty="0"/>
              <a:t>inding the total </a:t>
            </a:r>
            <a:r>
              <a:rPr lang="en-US" altLang="en-US" sz="2000" dirty="0">
                <a:solidFill>
                  <a:srgbClr val="0000FF"/>
                </a:solidFill>
              </a:rPr>
              <a:t>COMPLEX Power</a:t>
            </a:r>
            <a:r>
              <a:rPr lang="tr-TR" altLang="en-US" sz="2000" dirty="0">
                <a:solidFill>
                  <a:srgbClr val="0000FF"/>
                </a:solidFill>
              </a:rPr>
              <a:t> </a:t>
            </a:r>
            <a:r>
              <a:rPr lang="tr-TR" altLang="en-US" sz="2000" dirty="0"/>
              <a:t>of the three loads.</a:t>
            </a:r>
            <a:endParaRPr lang="el-GR" altLang="en-US" sz="2000" dirty="0"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376" y="218475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Example: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376" y="1144304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Solution: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463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954" y="260203"/>
            <a:ext cx="3786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11.14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69" y="1030310"/>
            <a:ext cx="9583739" cy="141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96" y="2807595"/>
            <a:ext cx="7684016" cy="83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193" y="320830"/>
            <a:ext cx="5510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 smtClean="0">
                <a:solidFill>
                  <a:srgbClr val="00B0F0"/>
                </a:solidFill>
              </a:rPr>
              <a:t>3.7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Power </a:t>
            </a:r>
            <a:r>
              <a:rPr lang="en-US" sz="3600" b="1" dirty="0">
                <a:solidFill>
                  <a:srgbClr val="FF0000"/>
                </a:solidFill>
              </a:rPr>
              <a:t>Factor Correction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85193" y="1616826"/>
            <a:ext cx="11489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Most domestic loads (such as washing machines, air conditioners, and refrigerators) and industrial loads (such as induction motors) are </a:t>
            </a:r>
            <a:r>
              <a:rPr lang="en-US" sz="2000" dirty="0" smtClean="0"/>
              <a:t>inductive </a:t>
            </a:r>
            <a:r>
              <a:rPr lang="en-US" sz="2000" dirty="0"/>
              <a:t>and operate at a low lagging power factor. Although the inductive nature of the load cannot be changed, we can increase its power </a:t>
            </a:r>
            <a:r>
              <a:rPr lang="en-US" sz="2000" dirty="0" smtClean="0"/>
              <a:t>factor</a:t>
            </a:r>
            <a:r>
              <a:rPr lang="tr-TR" sz="2000" dirty="0" smtClean="0"/>
              <a:t>. </a:t>
            </a:r>
            <a:r>
              <a:rPr lang="en-US" sz="2000" dirty="0" smtClean="0"/>
              <a:t>Since </a:t>
            </a:r>
            <a:r>
              <a:rPr lang="en-US" sz="2000" dirty="0"/>
              <a:t>most loads are inductive, </a:t>
            </a:r>
            <a:r>
              <a:rPr lang="en-US" sz="2000" dirty="0" smtClean="0"/>
              <a:t>a </a:t>
            </a:r>
            <a:r>
              <a:rPr lang="en-US" sz="2000" dirty="0"/>
              <a:t>load’s power factor is improved or corrected by deliberately installing a </a:t>
            </a:r>
            <a:r>
              <a:rPr lang="en-US" sz="2000" b="1" dirty="0">
                <a:solidFill>
                  <a:srgbClr val="FF0000"/>
                </a:solidFill>
              </a:rPr>
              <a:t>capacitor in parallel with the load</a:t>
            </a:r>
            <a:r>
              <a:rPr lang="en-US" sz="2000" dirty="0"/>
              <a:t>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878" y="4205483"/>
            <a:ext cx="9737943" cy="98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511" y="2658094"/>
            <a:ext cx="5004315" cy="37620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80" y="164903"/>
            <a:ext cx="6237889" cy="2861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80" y="4971245"/>
            <a:ext cx="4842000" cy="131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810" y="4814746"/>
            <a:ext cx="6379437" cy="13141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64" y="102931"/>
            <a:ext cx="4171950" cy="3600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64" y="3703381"/>
            <a:ext cx="3743325" cy="504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278" y="528527"/>
            <a:ext cx="6843236" cy="728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769" y="1107599"/>
            <a:ext cx="2361077" cy="870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9631" y="1652806"/>
            <a:ext cx="4695200" cy="675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7256" y="2139441"/>
            <a:ext cx="5279279" cy="859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9145" y="2810203"/>
            <a:ext cx="4360284" cy="8252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1810" y="3459807"/>
            <a:ext cx="4541572" cy="11065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9631" y="83434"/>
            <a:ext cx="2188131" cy="66381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0406" y="455610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In this case, an inductor should be connected across the load for power factor correction. </a:t>
            </a:r>
            <a:r>
              <a:rPr lang="en-US" sz="2000" dirty="0">
                <a:solidFill>
                  <a:srgbClr val="FF0000"/>
                </a:solidFill>
              </a:rPr>
              <a:t>The required shunt inductance L can be calculated from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494727" y="5344732"/>
            <a:ext cx="1065794" cy="227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9314" y="5571772"/>
            <a:ext cx="2103932" cy="6111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0406" y="6335566"/>
            <a:ext cx="62293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76" y="218475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Example: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960" y="1125705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Solution: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9808" y="218475"/>
            <a:ext cx="9959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When connected to a 120-V (</a:t>
            </a:r>
            <a:r>
              <a:rPr lang="en-US" sz="2400" dirty="0" err="1"/>
              <a:t>rms</a:t>
            </a:r>
            <a:r>
              <a:rPr lang="en-US" sz="2400" dirty="0"/>
              <a:t>), 60-Hz power line, a load absorbs 4 kW at a lagging power factor of 0.8. Find the value of capacitance necessary to raise the pf to 0.95.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76" y="1543259"/>
            <a:ext cx="5917827" cy="1957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012" y="1356538"/>
            <a:ext cx="4617768" cy="1360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012" y="2331679"/>
            <a:ext cx="5056676" cy="926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7012" y="3258355"/>
            <a:ext cx="4283793" cy="729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6803" y="3953990"/>
            <a:ext cx="6856968" cy="7644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766" y="3500694"/>
            <a:ext cx="4000228" cy="30907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0514" y="4737242"/>
            <a:ext cx="5684266" cy="15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9853" y="1293081"/>
            <a:ext cx="10341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Find the value of parallel capacitance needed to correct a load of 140 </a:t>
            </a:r>
            <a:r>
              <a:rPr lang="en-US" sz="2400" dirty="0" err="1"/>
              <a:t>kVAR</a:t>
            </a:r>
            <a:r>
              <a:rPr lang="en-US" sz="2400" dirty="0"/>
              <a:t> at 0.85 lagging pf </a:t>
            </a:r>
            <a:r>
              <a:rPr lang="en-US" sz="2400" b="1" i="1" u="sng" dirty="0">
                <a:solidFill>
                  <a:srgbClr val="FF0000"/>
                </a:solidFill>
              </a:rPr>
              <a:t>to unity pf</a:t>
            </a:r>
            <a:r>
              <a:rPr lang="en-US" sz="2400" dirty="0"/>
              <a:t>. Assume that the load is </a:t>
            </a:r>
            <a:r>
              <a:rPr lang="en-US" sz="2400" dirty="0" smtClean="0"/>
              <a:t>supplied </a:t>
            </a:r>
            <a:r>
              <a:rPr lang="en-US" sz="2400" dirty="0"/>
              <a:t>by a 110-V (</a:t>
            </a:r>
            <a:r>
              <a:rPr lang="en-US" sz="2400" dirty="0" err="1"/>
              <a:t>rms</a:t>
            </a:r>
            <a:r>
              <a:rPr lang="en-US" sz="2400" dirty="0"/>
              <a:t>), 60-Hz line.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8712" y="582175"/>
            <a:ext cx="3709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11.15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8712" y="3167061"/>
            <a:ext cx="3287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Answer</a:t>
            </a:r>
            <a:r>
              <a:rPr lang="en-US" sz="3200" dirty="0"/>
              <a:t>: 30.69 mF.</a:t>
            </a:r>
          </a:p>
        </p:txBody>
      </p:sp>
    </p:spTree>
    <p:extLst>
      <p:ext uri="{BB962C8B-B14F-4D97-AF65-F5344CB8AC3E}">
        <p14:creationId xmlns:p14="http://schemas.microsoft.com/office/powerpoint/2010/main" val="3320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071" y="218475"/>
            <a:ext cx="9822489" cy="32920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376" y="218475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Example: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969" y="3510530"/>
            <a:ext cx="4868147" cy="314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296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112" y="95395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Solution: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56" y="557060"/>
            <a:ext cx="8060860" cy="4726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853" y="3381741"/>
            <a:ext cx="4868147" cy="3146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6204" y="521172"/>
            <a:ext cx="2831308" cy="23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424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90220" cy="665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7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340" y="230678"/>
            <a:ext cx="4140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Consider two special cases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22" y="630788"/>
            <a:ext cx="1805323" cy="5466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829" y="341218"/>
            <a:ext cx="5810325" cy="12062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722" y="1236860"/>
            <a:ext cx="5963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This implies a purely resistive circuit or resistive load </a:t>
            </a:r>
            <a:r>
              <a:rPr lang="tr-TR" sz="2000" b="1" i="1" dirty="0" smtClean="0"/>
              <a:t>R</a:t>
            </a:r>
            <a:endParaRPr lang="en-US" sz="20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22" y="1636970"/>
            <a:ext cx="2194104" cy="40189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039414" y="785611"/>
            <a:ext cx="3052293" cy="244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22" y="2230694"/>
            <a:ext cx="2971397" cy="4165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6517" y="2871637"/>
            <a:ext cx="6053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/>
              <a:t>This implies </a:t>
            </a:r>
            <a:r>
              <a:rPr lang="en-US" sz="2000" b="1" dirty="0" smtClean="0"/>
              <a:t>we have a purely reactive circuit</a:t>
            </a:r>
            <a:r>
              <a:rPr lang="tr-TR" sz="2000" dirty="0" smtClean="0"/>
              <a:t>.</a:t>
            </a:r>
            <a:endParaRPr lang="en-US" sz="2000" dirty="0"/>
          </a:p>
        </p:txBody>
      </p:sp>
      <p:sp>
        <p:nvSpPr>
          <p:cNvPr id="11" name="Right Arrow 10"/>
          <p:cNvSpPr/>
          <p:nvPr/>
        </p:nvSpPr>
        <p:spPr>
          <a:xfrm>
            <a:off x="3624196" y="2392393"/>
            <a:ext cx="3052293" cy="244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944" y="4210550"/>
            <a:ext cx="9145505" cy="118651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759665" y="1840135"/>
            <a:ext cx="4935532" cy="1354852"/>
            <a:chOff x="6823225" y="1885667"/>
            <a:chExt cx="4935532" cy="135485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23225" y="1885667"/>
              <a:ext cx="4935532" cy="135485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7482625" y="2481653"/>
              <a:ext cx="29621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828986" y="2481653"/>
              <a:ext cx="29621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05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01" y="181759"/>
            <a:ext cx="9893221" cy="5394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613" y="5576553"/>
            <a:ext cx="25812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44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02" y="953038"/>
            <a:ext cx="11418431" cy="460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87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94" y="462225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Example: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369" y="1598194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Solution: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180" y="397270"/>
            <a:ext cx="7538352" cy="553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1798" y="1074573"/>
            <a:ext cx="10242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/>
              <a:t>F</a:t>
            </a:r>
            <a:r>
              <a:rPr lang="en-US" sz="2000" dirty="0" err="1" smtClean="0"/>
              <a:t>ind</a:t>
            </a:r>
            <a:r>
              <a:rPr lang="en-US" sz="2000" dirty="0" smtClean="0"/>
              <a:t> the </a:t>
            </a:r>
            <a:r>
              <a:rPr lang="en-US" sz="2000" b="1" dirty="0" smtClean="0">
                <a:solidFill>
                  <a:srgbClr val="FF0000"/>
                </a:solidFill>
              </a:rPr>
              <a:t>instantaneous power </a:t>
            </a:r>
            <a:r>
              <a:rPr lang="en-US" sz="2000" dirty="0" smtClean="0"/>
              <a:t>and the </a:t>
            </a:r>
            <a:r>
              <a:rPr lang="en-US" sz="2000" b="1" dirty="0" smtClean="0">
                <a:solidFill>
                  <a:srgbClr val="FF0000"/>
                </a:solidFill>
              </a:rPr>
              <a:t>average power</a:t>
            </a:r>
            <a:r>
              <a:rPr lang="en-US" sz="2000" dirty="0" smtClean="0"/>
              <a:t> absorbed by the passive linear network</a:t>
            </a:r>
            <a:r>
              <a:rPr lang="tr-TR" sz="2000" dirty="0" smtClean="0"/>
              <a:t>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080" y="532941"/>
            <a:ext cx="1181100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080" y="1521015"/>
            <a:ext cx="6601769" cy="644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94" y="2052140"/>
            <a:ext cx="5095129" cy="629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220" y="2580177"/>
            <a:ext cx="5314005" cy="858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7859" y="3337308"/>
            <a:ext cx="5194209" cy="541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9613" y="3607974"/>
            <a:ext cx="409038" cy="6953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4080" y="3878640"/>
            <a:ext cx="7645070" cy="264497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240925" y="6282597"/>
            <a:ext cx="4572000" cy="386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5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35" y="155441"/>
            <a:ext cx="3423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11.1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925" y="62899"/>
            <a:ext cx="8865075" cy="1574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35" y="1560857"/>
            <a:ext cx="6995344" cy="746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119" y="2449755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Example: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708" y="3354891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Solution: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401" y="2449755"/>
            <a:ext cx="10017545" cy="9932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110" y="4868214"/>
            <a:ext cx="9048932" cy="189963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999348" y="3413501"/>
            <a:ext cx="8587602" cy="1682796"/>
            <a:chOff x="2012227" y="3361452"/>
            <a:chExt cx="8587602" cy="168279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12227" y="3361452"/>
              <a:ext cx="8587602" cy="1682796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671256" y="4868214"/>
              <a:ext cx="103031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952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483" y="2841372"/>
            <a:ext cx="6669517" cy="1086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77470"/>
            <a:ext cx="3506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11.2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907" y="184058"/>
            <a:ext cx="8719878" cy="1003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65" y="1166637"/>
            <a:ext cx="2820473" cy="7776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165" y="1944244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Example: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4182" y="2775241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Solution: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7841" y="1944244"/>
            <a:ext cx="8169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For the circuit shown in </a:t>
            </a:r>
            <a:r>
              <a:rPr lang="tr-TR" sz="2400" dirty="0" smtClean="0"/>
              <a:t>below</a:t>
            </a:r>
            <a:r>
              <a:rPr lang="en-US" sz="2400" dirty="0" smtClean="0"/>
              <a:t>, find the </a:t>
            </a:r>
            <a:r>
              <a:rPr lang="en-US" sz="2400" b="1" dirty="0" smtClean="0">
                <a:solidFill>
                  <a:srgbClr val="FF0000"/>
                </a:solidFill>
              </a:rPr>
              <a:t>average power </a:t>
            </a:r>
            <a:r>
              <a:rPr lang="en-US" sz="2400" dirty="0" smtClean="0"/>
              <a:t>supplied by the source and the </a:t>
            </a:r>
            <a:r>
              <a:rPr lang="en-US" sz="2400" b="1" dirty="0" smtClean="0">
                <a:solidFill>
                  <a:srgbClr val="FF0000"/>
                </a:solidFill>
              </a:rPr>
              <a:t>average power </a:t>
            </a:r>
            <a:r>
              <a:rPr lang="en-US" sz="2400" dirty="0" smtClean="0"/>
              <a:t>absorbed by the resistor.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165" y="2775241"/>
            <a:ext cx="4420017" cy="23010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4182" y="3836591"/>
            <a:ext cx="6743081" cy="4626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9888" y="4264122"/>
            <a:ext cx="5427375" cy="10658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603" y="4906851"/>
            <a:ext cx="3356803" cy="1515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7714" y="5276183"/>
            <a:ext cx="4837340" cy="4364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35722" y="5076250"/>
            <a:ext cx="4011063" cy="10100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6406" y="6051768"/>
            <a:ext cx="5466218" cy="5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95E181FA316E4CB223777B08F96716" ma:contentTypeVersion="" ma:contentTypeDescription="Create a new document." ma:contentTypeScope="" ma:versionID="694fdbe7b87007c796a30bd9aae62a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02B211A-3F95-4A1A-8145-BAD08BB9C4A0}"/>
</file>

<file path=customXml/itemProps2.xml><?xml version="1.0" encoding="utf-8"?>
<ds:datastoreItem xmlns:ds="http://schemas.openxmlformats.org/officeDocument/2006/customXml" ds:itemID="{0B28432C-4F3E-46A3-82A6-CCAA32352138}"/>
</file>

<file path=customXml/itemProps3.xml><?xml version="1.0" encoding="utf-8"?>
<ds:datastoreItem xmlns:ds="http://schemas.openxmlformats.org/officeDocument/2006/customXml" ds:itemID="{5160E40F-413A-4CAD-B5BB-8EA53FD2B32A}"/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1675</Words>
  <Application>Microsoft Office PowerPoint</Application>
  <PresentationFormat>Widescreen</PresentationFormat>
  <Paragraphs>153</Paragraphs>
  <Slides>61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Arial</vt:lpstr>
      <vt:lpstr>Calibri</vt:lpstr>
      <vt:lpstr>Calibri Light</vt:lpstr>
      <vt:lpstr>Comic Sans MS</vt:lpstr>
      <vt:lpstr>Myriad Condensed Web</vt:lpstr>
      <vt:lpstr>Rockwell</vt:lpstr>
      <vt:lpstr>Times New Roman</vt:lpstr>
      <vt:lpstr>Wingdings</vt:lpstr>
      <vt:lpstr>Office Theme</vt:lpstr>
      <vt:lpstr>Equation</vt:lpstr>
      <vt:lpstr>AC Power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 Power Analysis</dc:title>
  <dc:creator>Alper DOGANALP</dc:creator>
  <cp:lastModifiedBy>Alper DOGANALP</cp:lastModifiedBy>
  <cp:revision>106</cp:revision>
  <dcterms:created xsi:type="dcterms:W3CDTF">2022-07-10T11:35:02Z</dcterms:created>
  <dcterms:modified xsi:type="dcterms:W3CDTF">2022-09-18T11:32:33Z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0x010100E595E181FA316E4CB223777B08F96716</vt:lpwstr>
  </property>
</Properties>
</file>