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8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0.xml" ContentType="application/vnd.openxmlformats-officedocument.presentationml.slide+xml"/>
  <Override PartName="/ppt/slides/slide37.xml" ContentType="application/vnd.openxmlformats-officedocument.presentationml.slide+xml"/>
  <Override PartName="/ppt/slides/slide52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8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70.xml" ContentType="application/vnd.openxmlformats-officedocument.presentationml.slide+xml"/>
  <Override PartName="/ppt/slides/slide51.xml" ContentType="application/vnd.openxmlformats-officedocument.presentationml.slide+xml"/>
  <Override PartName="/ppt/slides/slide68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60.xml" ContentType="application/vnd.openxmlformats-officedocument.presentationml.slide+xml"/>
  <Override PartName="/ppt/slides/slide69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7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sldIdLst>
    <p:sldId id="256" r:id="rId2"/>
    <p:sldId id="257" r:id="rId3"/>
    <p:sldId id="258" r:id="rId4"/>
    <p:sldId id="259" r:id="rId5"/>
    <p:sldId id="260" r:id="rId6"/>
    <p:sldId id="261" r:id="rId7"/>
    <p:sldId id="349" r:id="rId8"/>
    <p:sldId id="318" r:id="rId9"/>
    <p:sldId id="262" r:id="rId10"/>
    <p:sldId id="263" r:id="rId11"/>
    <p:sldId id="335" r:id="rId12"/>
    <p:sldId id="336" r:id="rId13"/>
    <p:sldId id="264" r:id="rId14"/>
    <p:sldId id="265" r:id="rId15"/>
    <p:sldId id="266" r:id="rId16"/>
    <p:sldId id="316" r:id="rId17"/>
    <p:sldId id="317" r:id="rId18"/>
    <p:sldId id="341" r:id="rId19"/>
    <p:sldId id="350" r:id="rId20"/>
    <p:sldId id="355" r:id="rId21"/>
    <p:sldId id="356" r:id="rId22"/>
    <p:sldId id="357" r:id="rId23"/>
    <p:sldId id="268" r:id="rId24"/>
    <p:sldId id="269" r:id="rId25"/>
    <p:sldId id="267" r:id="rId26"/>
    <p:sldId id="270" r:id="rId27"/>
    <p:sldId id="271" r:id="rId28"/>
    <p:sldId id="319" r:id="rId29"/>
    <p:sldId id="272" r:id="rId30"/>
    <p:sldId id="273" r:id="rId31"/>
    <p:sldId id="274" r:id="rId32"/>
    <p:sldId id="275" r:id="rId33"/>
    <p:sldId id="276" r:id="rId34"/>
    <p:sldId id="277" r:id="rId35"/>
    <p:sldId id="320" r:id="rId36"/>
    <p:sldId id="321" r:id="rId37"/>
    <p:sldId id="279" r:id="rId38"/>
    <p:sldId id="278" r:id="rId39"/>
    <p:sldId id="280" r:id="rId40"/>
    <p:sldId id="337" r:id="rId41"/>
    <p:sldId id="322" r:id="rId42"/>
    <p:sldId id="338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323" r:id="rId51"/>
    <p:sldId id="351" r:id="rId52"/>
    <p:sldId id="352" r:id="rId53"/>
    <p:sldId id="288" r:id="rId54"/>
    <p:sldId id="289" r:id="rId55"/>
    <p:sldId id="326" r:id="rId56"/>
    <p:sldId id="290" r:id="rId57"/>
    <p:sldId id="291" r:id="rId58"/>
    <p:sldId id="293" r:id="rId59"/>
    <p:sldId id="294" r:id="rId60"/>
    <p:sldId id="342" r:id="rId61"/>
    <p:sldId id="298" r:id="rId62"/>
    <p:sldId id="295" r:id="rId63"/>
    <p:sldId id="296" r:id="rId64"/>
    <p:sldId id="297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299" r:id="rId73"/>
    <p:sldId id="300" r:id="rId74"/>
    <p:sldId id="301" r:id="rId75"/>
    <p:sldId id="302" r:id="rId76"/>
    <p:sldId id="334" r:id="rId77"/>
    <p:sldId id="343" r:id="rId78"/>
    <p:sldId id="345" r:id="rId79"/>
    <p:sldId id="303" r:id="rId80"/>
    <p:sldId id="304" r:id="rId81"/>
    <p:sldId id="305" r:id="rId82"/>
    <p:sldId id="306" r:id="rId83"/>
    <p:sldId id="344" r:id="rId84"/>
    <p:sldId id="346" r:id="rId85"/>
    <p:sldId id="347" r:id="rId86"/>
    <p:sldId id="348" r:id="rId87"/>
    <p:sldId id="353" r:id="rId88"/>
    <p:sldId id="354" r:id="rId8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microsoft.com/office/2016/11/relationships/changesInfo" Target="changesInfos/changesInfo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9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theme" Target="theme/theme1.xml"/><Relationship Id="rId98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sut Yakup" userId="2a8d2809-051b-4e88-aaae-3cc88f98af08" providerId="ADAL" clId="{ACFDF7A3-167F-44AC-AB8E-ABB6FE7551E7}"/>
    <pc:docChg chg="undo custSel addSld delSld modSld">
      <pc:chgData name="Mesut Yakup" userId="2a8d2809-051b-4e88-aaae-3cc88f98af08" providerId="ADAL" clId="{ACFDF7A3-167F-44AC-AB8E-ABB6FE7551E7}" dt="2022-06-07T16:59:43.598" v="6923" actId="113"/>
      <pc:docMkLst>
        <pc:docMk/>
      </pc:docMkLst>
      <pc:sldChg chg="modSp mod">
        <pc:chgData name="Mesut Yakup" userId="2a8d2809-051b-4e88-aaae-3cc88f98af08" providerId="ADAL" clId="{ACFDF7A3-167F-44AC-AB8E-ABB6FE7551E7}" dt="2022-06-07T16:59:43.598" v="6923" actId="113"/>
        <pc:sldMkLst>
          <pc:docMk/>
          <pc:sldMk cId="184347240" sldId="256"/>
        </pc:sldMkLst>
        <pc:spChg chg="mod">
          <ac:chgData name="Mesut Yakup" userId="2a8d2809-051b-4e88-aaae-3cc88f98af08" providerId="ADAL" clId="{ACFDF7A3-167F-44AC-AB8E-ABB6FE7551E7}" dt="2022-06-07T16:59:43.598" v="6923" actId="113"/>
          <ac:spMkLst>
            <pc:docMk/>
            <pc:sldMk cId="184347240" sldId="256"/>
            <ac:spMk id="2" creationId="{9624FCF3-34A5-7C84-32B1-23F0613ADE49}"/>
          </ac:spMkLst>
        </pc:sp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2767201879" sldId="257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2767201879" sldId="257"/>
            <ac:spMk id="2" creationId="{8CFBFEE5-80BD-2EC4-BC21-10C5F743BE0A}"/>
          </ac:spMkLst>
        </pc:spChg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2767201879" sldId="257"/>
            <ac:spMk id="9" creationId="{8BA72D79-5F52-6659-F334-150AA3E95B7A}"/>
          </ac:spMkLst>
        </pc:sp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1786047214" sldId="258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1786047214" sldId="258"/>
            <ac:spMk id="3" creationId="{86A807B6-074E-D47C-B446-98BD1D80B730}"/>
          </ac:spMkLst>
        </pc:sp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1690830922" sldId="259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1690830922" sldId="259"/>
            <ac:spMk id="2" creationId="{E88BA836-2787-67DD-8C89-D2EA7B969D21}"/>
          </ac:spMkLst>
        </pc:spChg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1690830922" sldId="259"/>
            <ac:spMk id="3" creationId="{24AE81BB-F7D9-9DD1-10BE-FA1B6A025248}"/>
          </ac:spMkLst>
        </pc:sp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790909520" sldId="261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790909520" sldId="261"/>
            <ac:spMk id="3" creationId="{212A9BDA-7837-2FD7-2563-3D0DC4B87D58}"/>
          </ac:spMkLst>
        </pc:sp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1781787549" sldId="262"/>
        </pc:sldMkLst>
        <pc:picChg chg="mod">
          <ac:chgData name="Mesut Yakup" userId="2a8d2809-051b-4e88-aaae-3cc88f98af08" providerId="ADAL" clId="{ACFDF7A3-167F-44AC-AB8E-ABB6FE7551E7}" dt="2022-05-22T06:33:01.034" v="3465"/>
          <ac:picMkLst>
            <pc:docMk/>
            <pc:sldMk cId="1781787549" sldId="262"/>
            <ac:picMk id="5" creationId="{8E5086BD-A62D-B0F1-0B0E-2392B72EBACC}"/>
          </ac:picMkLst>
        </pc:pic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1940595166" sldId="263"/>
        </pc:sldMkLst>
        <pc:picChg chg="mod">
          <ac:chgData name="Mesut Yakup" userId="2a8d2809-051b-4e88-aaae-3cc88f98af08" providerId="ADAL" clId="{ACFDF7A3-167F-44AC-AB8E-ABB6FE7551E7}" dt="2022-05-22T06:33:01.034" v="3465"/>
          <ac:picMkLst>
            <pc:docMk/>
            <pc:sldMk cId="1940595166" sldId="263"/>
            <ac:picMk id="5" creationId="{ABE971C7-965E-6C08-FFA8-8DE6740FC26F}"/>
          </ac:picMkLst>
        </pc:pic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3579142212" sldId="264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3579142212" sldId="264"/>
            <ac:spMk id="2" creationId="{9CBE08AC-5D43-5FCB-9AB6-813EA68311B6}"/>
          </ac:spMkLst>
        </pc:sp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4271054692" sldId="265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4271054692" sldId="265"/>
            <ac:spMk id="7" creationId="{493EB2EE-89CA-B670-6E7C-1CE529427756}"/>
          </ac:spMkLst>
        </pc:sp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1084748288" sldId="266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1084748288" sldId="266"/>
            <ac:spMk id="3" creationId="{DAC58024-5824-6816-ED74-AC293A8A4BD1}"/>
          </ac:spMkLst>
        </pc:sp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2783213620" sldId="267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2783213620" sldId="267"/>
            <ac:spMk id="2" creationId="{A9E309B0-DC8E-F9F4-A301-6C7DAC48AB75}"/>
          </ac:spMkLst>
        </pc:spChg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2783213620" sldId="267"/>
            <ac:spMk id="3" creationId="{52DE8983-C2C7-B116-8227-F4ABB9C98E42}"/>
          </ac:spMkLst>
        </pc:sp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1194400457" sldId="268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1194400457" sldId="268"/>
            <ac:spMk id="2" creationId="{01AE2239-4D96-DF1A-2B35-B1C62710E9A1}"/>
          </ac:spMkLst>
        </pc:spChg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1194400457" sldId="268"/>
            <ac:spMk id="3" creationId="{B7C3ECB0-FDE1-7331-4EDD-02246AD18F27}"/>
          </ac:spMkLst>
        </pc:sp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1197936731" sldId="269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1197936731" sldId="269"/>
            <ac:spMk id="3" creationId="{673D72C9-246B-7809-28B1-5A16D2D1F923}"/>
          </ac:spMkLst>
        </pc:sp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495894282" sldId="270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495894282" sldId="270"/>
            <ac:spMk id="3" creationId="{B0AF19A6-E13D-A378-848C-B7221D02D736}"/>
          </ac:spMkLst>
        </pc:sp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4161051317" sldId="271"/>
        </pc:sldMkLst>
        <pc:picChg chg="mod">
          <ac:chgData name="Mesut Yakup" userId="2a8d2809-051b-4e88-aaae-3cc88f98af08" providerId="ADAL" clId="{ACFDF7A3-167F-44AC-AB8E-ABB6FE7551E7}" dt="2022-05-22T06:33:01.034" v="3465"/>
          <ac:picMkLst>
            <pc:docMk/>
            <pc:sldMk cId="4161051317" sldId="271"/>
            <ac:picMk id="5" creationId="{F9D221FB-96C5-93A3-D284-75A1C5B9169D}"/>
          </ac:picMkLst>
        </pc:pic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2528998081" sldId="272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2528998081" sldId="272"/>
            <ac:spMk id="2" creationId="{4C33E84D-4CAC-48C6-73CC-9ECE244B2AD4}"/>
          </ac:spMkLst>
        </pc:spChg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2528998081" sldId="272"/>
            <ac:spMk id="3" creationId="{DF938C82-40A8-29DD-EAB9-5F05222E6393}"/>
          </ac:spMkLst>
        </pc:sp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2730816810" sldId="273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2730816810" sldId="273"/>
            <ac:spMk id="2" creationId="{61777CA6-F06B-0FAC-6AC5-F6C6EE01FE08}"/>
          </ac:spMkLst>
        </pc:spChg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2730816810" sldId="273"/>
            <ac:spMk id="3" creationId="{B2FD2187-717A-35A4-8D0C-7C1C06DE0B9F}"/>
          </ac:spMkLst>
        </pc:sp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909486422" sldId="274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909486422" sldId="274"/>
            <ac:spMk id="3" creationId="{C362F8E4-2CCB-18DC-C443-6A445530B818}"/>
          </ac:spMkLst>
        </pc:spChg>
      </pc:sldChg>
      <pc:sldChg chg="modSp">
        <pc:chgData name="Mesut Yakup" userId="2a8d2809-051b-4e88-aaae-3cc88f98af08" providerId="ADAL" clId="{ACFDF7A3-167F-44AC-AB8E-ABB6FE7551E7}" dt="2022-05-22T06:33:01.034" v="3465"/>
        <pc:sldMkLst>
          <pc:docMk/>
          <pc:sldMk cId="533528796" sldId="276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533528796" sldId="276"/>
            <ac:spMk id="3" creationId="{7CE0C3A1-CF8C-22BD-175E-E25017A87CDE}"/>
          </ac:spMkLst>
        </pc:spChg>
      </pc:sldChg>
      <pc:sldChg chg="addSp modSp mod">
        <pc:chgData name="Mesut Yakup" userId="2a8d2809-051b-4e88-aaae-3cc88f98af08" providerId="ADAL" clId="{ACFDF7A3-167F-44AC-AB8E-ABB6FE7551E7}" dt="2022-05-22T17:54:19.108" v="3748" actId="20577"/>
        <pc:sldMkLst>
          <pc:docMk/>
          <pc:sldMk cId="1845051563" sldId="278"/>
        </pc:sldMkLst>
        <pc:spChg chg="add mod">
          <ac:chgData name="Mesut Yakup" userId="2a8d2809-051b-4e88-aaae-3cc88f98af08" providerId="ADAL" clId="{ACFDF7A3-167F-44AC-AB8E-ABB6FE7551E7}" dt="2022-05-22T17:54:19.108" v="3748" actId="20577"/>
          <ac:spMkLst>
            <pc:docMk/>
            <pc:sldMk cId="1845051563" sldId="278"/>
            <ac:spMk id="4" creationId="{1CE5D8E0-449E-61CB-00F1-FD0513046259}"/>
          </ac:spMkLst>
        </pc:spChg>
        <pc:spChg chg="mod">
          <ac:chgData name="Mesut Yakup" userId="2a8d2809-051b-4e88-aaae-3cc88f98af08" providerId="ADAL" clId="{ACFDF7A3-167F-44AC-AB8E-ABB6FE7551E7}" dt="2022-05-22T17:53:20.415" v="3734" actId="1076"/>
          <ac:spMkLst>
            <pc:docMk/>
            <pc:sldMk cId="1845051563" sldId="278"/>
            <ac:spMk id="6" creationId="{A569CA8F-0D60-1624-A46B-11060BF05A88}"/>
          </ac:spMkLst>
        </pc:spChg>
        <pc:spChg chg="add mod">
          <ac:chgData name="Mesut Yakup" userId="2a8d2809-051b-4e88-aaae-3cc88f98af08" providerId="ADAL" clId="{ACFDF7A3-167F-44AC-AB8E-ABB6FE7551E7}" dt="2022-05-22T17:54:14.111" v="3747" actId="20577"/>
          <ac:spMkLst>
            <pc:docMk/>
            <pc:sldMk cId="1845051563" sldId="278"/>
            <ac:spMk id="7" creationId="{4DC6CC42-3AF6-C933-A53A-ED06A7F6A82D}"/>
          </ac:spMkLst>
        </pc:spChg>
        <pc:picChg chg="mod">
          <ac:chgData name="Mesut Yakup" userId="2a8d2809-051b-4e88-aaae-3cc88f98af08" providerId="ADAL" clId="{ACFDF7A3-167F-44AC-AB8E-ABB6FE7551E7}" dt="2022-05-22T17:53:23.698" v="3735" actId="1076"/>
          <ac:picMkLst>
            <pc:docMk/>
            <pc:sldMk cId="1845051563" sldId="278"/>
            <ac:picMk id="5" creationId="{A77FF737-FC0D-C8E0-BCDD-133C12FAF1A8}"/>
          </ac:picMkLst>
        </pc:picChg>
      </pc:sldChg>
      <pc:sldChg chg="delSp modSp mod">
        <pc:chgData name="Mesut Yakup" userId="2a8d2809-051b-4e88-aaae-3cc88f98af08" providerId="ADAL" clId="{ACFDF7A3-167F-44AC-AB8E-ABB6FE7551E7}" dt="2022-05-22T17:53:50.704" v="3736" actId="21"/>
        <pc:sldMkLst>
          <pc:docMk/>
          <pc:sldMk cId="1743522530" sldId="279"/>
        </pc:sldMkLst>
        <pc:spChg chg="del">
          <ac:chgData name="Mesut Yakup" userId="2a8d2809-051b-4e88-aaae-3cc88f98af08" providerId="ADAL" clId="{ACFDF7A3-167F-44AC-AB8E-ABB6FE7551E7}" dt="2022-05-22T17:53:50.704" v="3736" actId="21"/>
          <ac:spMkLst>
            <pc:docMk/>
            <pc:sldMk cId="1743522530" sldId="279"/>
            <ac:spMk id="2" creationId="{3CF4590A-7BCE-6F11-F52C-A9D6001E7579}"/>
          </ac:spMkLst>
        </pc:spChg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1743522530" sldId="279"/>
            <ac:spMk id="3" creationId="{ABEDEB2A-3D5F-F152-FEB5-AB3E91A8EF7C}"/>
          </ac:spMkLst>
        </pc:spChg>
      </pc:sldChg>
      <pc:sldChg chg="addSp delSp modSp mod">
        <pc:chgData name="Mesut Yakup" userId="2a8d2809-051b-4e88-aaae-3cc88f98af08" providerId="ADAL" clId="{ACFDF7A3-167F-44AC-AB8E-ABB6FE7551E7}" dt="2022-05-24T17:57:30.452" v="4935" actId="20577"/>
        <pc:sldMkLst>
          <pc:docMk/>
          <pc:sldMk cId="1300531057" sldId="280"/>
        </pc:sldMkLst>
        <pc:spChg chg="mod">
          <ac:chgData name="Mesut Yakup" userId="2a8d2809-051b-4e88-aaae-3cc88f98af08" providerId="ADAL" clId="{ACFDF7A3-167F-44AC-AB8E-ABB6FE7551E7}" dt="2022-05-22T06:33:01.034" v="3465"/>
          <ac:spMkLst>
            <pc:docMk/>
            <pc:sldMk cId="1300531057" sldId="280"/>
            <ac:spMk id="2" creationId="{7F40AD9B-C7C1-8992-3134-0814878D9ED6}"/>
          </ac:spMkLst>
        </pc:spChg>
        <pc:spChg chg="mod">
          <ac:chgData name="Mesut Yakup" userId="2a8d2809-051b-4e88-aaae-3cc88f98af08" providerId="ADAL" clId="{ACFDF7A3-167F-44AC-AB8E-ABB6FE7551E7}" dt="2022-05-24T17:57:30.452" v="4935" actId="20577"/>
          <ac:spMkLst>
            <pc:docMk/>
            <pc:sldMk cId="1300531057" sldId="280"/>
            <ac:spMk id="3" creationId="{96EBC5A2-BBBF-891E-397F-3C8D64E27E20}"/>
          </ac:spMkLst>
        </pc:spChg>
        <pc:spChg chg="add del mod">
          <ac:chgData name="Mesut Yakup" userId="2a8d2809-051b-4e88-aaae-3cc88f98af08" providerId="ADAL" clId="{ACFDF7A3-167F-44AC-AB8E-ABB6FE7551E7}" dt="2022-05-22T17:52:20.106" v="3732"/>
          <ac:spMkLst>
            <pc:docMk/>
            <pc:sldMk cId="1300531057" sldId="280"/>
            <ac:spMk id="4" creationId="{DB0593B1-617A-8815-F06C-215CFB259E08}"/>
          </ac:spMkLst>
        </pc:spChg>
      </pc:sldChg>
      <pc:sldChg chg="modSp del mod">
        <pc:chgData name="Mesut Yakup" userId="2a8d2809-051b-4e88-aaae-3cc88f98af08" providerId="ADAL" clId="{ACFDF7A3-167F-44AC-AB8E-ABB6FE7551E7}" dt="2022-05-21T13:02:09.067" v="72" actId="2696"/>
        <pc:sldMkLst>
          <pc:docMk/>
          <pc:sldMk cId="3322338980" sldId="281"/>
        </pc:sldMkLst>
        <pc:spChg chg="mod">
          <ac:chgData name="Mesut Yakup" userId="2a8d2809-051b-4e88-aaae-3cc88f98af08" providerId="ADAL" clId="{ACFDF7A3-167F-44AC-AB8E-ABB6FE7551E7}" dt="2022-05-21T13:02:02.525" v="71" actId="1076"/>
          <ac:spMkLst>
            <pc:docMk/>
            <pc:sldMk cId="3322338980" sldId="281"/>
            <ac:spMk id="3" creationId="{DEE1A6F6-61EF-5AC8-FB8B-8141CA3DCD24}"/>
          </ac:spMkLst>
        </pc:spChg>
      </pc:sldChg>
      <pc:sldChg chg="addSp modSp new mod modClrScheme chgLayout">
        <pc:chgData name="Mesut Yakup" userId="2a8d2809-051b-4e88-aaae-3cc88f98af08" providerId="ADAL" clId="{ACFDF7A3-167F-44AC-AB8E-ABB6FE7551E7}" dt="2022-05-22T13:56:23.995" v="3591" actId="1076"/>
        <pc:sldMkLst>
          <pc:docMk/>
          <pc:sldMk cId="3625640818" sldId="281"/>
        </pc:sldMkLst>
        <pc:spChg chg="mod ord">
          <ac:chgData name="Mesut Yakup" userId="2a8d2809-051b-4e88-aaae-3cc88f98af08" providerId="ADAL" clId="{ACFDF7A3-167F-44AC-AB8E-ABB6FE7551E7}" dt="2022-05-22T13:56:23.995" v="3591" actId="1076"/>
          <ac:spMkLst>
            <pc:docMk/>
            <pc:sldMk cId="3625640818" sldId="281"/>
            <ac:spMk id="2" creationId="{D34DFCE4-A81F-DF04-61EF-8120038616A3}"/>
          </ac:spMkLst>
        </pc:spChg>
        <pc:spChg chg="mod ord">
          <ac:chgData name="Mesut Yakup" userId="2a8d2809-051b-4e88-aaae-3cc88f98af08" providerId="ADAL" clId="{ACFDF7A3-167F-44AC-AB8E-ABB6FE7551E7}" dt="2022-05-22T06:33:01.034" v="3465"/>
          <ac:spMkLst>
            <pc:docMk/>
            <pc:sldMk cId="3625640818" sldId="281"/>
            <ac:spMk id="3" creationId="{81FEB669-35FF-C1C0-5C53-7A6E2D4552DE}"/>
          </ac:spMkLst>
        </pc:spChg>
        <pc:spChg chg="add mod">
          <ac:chgData name="Mesut Yakup" userId="2a8d2809-051b-4e88-aaae-3cc88f98af08" providerId="ADAL" clId="{ACFDF7A3-167F-44AC-AB8E-ABB6FE7551E7}" dt="2022-05-21T13:36:03.762" v="214" actId="20577"/>
          <ac:spMkLst>
            <pc:docMk/>
            <pc:sldMk cId="3625640818" sldId="281"/>
            <ac:spMk id="6" creationId="{70A7EB1A-CB38-7172-85D8-724B69DB5419}"/>
          </ac:spMkLst>
        </pc:spChg>
        <pc:spChg chg="add mod">
          <ac:chgData name="Mesut Yakup" userId="2a8d2809-051b-4e88-aaae-3cc88f98af08" providerId="ADAL" clId="{ACFDF7A3-167F-44AC-AB8E-ABB6FE7551E7}" dt="2022-05-21T14:02:45.276" v="664" actId="21"/>
          <ac:spMkLst>
            <pc:docMk/>
            <pc:sldMk cId="3625640818" sldId="281"/>
            <ac:spMk id="8" creationId="{7F812BDB-E4DD-067C-BF36-CCB4E60356DF}"/>
          </ac:spMkLst>
        </pc:spChg>
        <pc:picChg chg="add mod">
          <ac:chgData name="Mesut Yakup" userId="2a8d2809-051b-4e88-aaae-3cc88f98af08" providerId="ADAL" clId="{ACFDF7A3-167F-44AC-AB8E-ABB6FE7551E7}" dt="2022-05-21T13:04:16.976" v="139" actId="1076"/>
          <ac:picMkLst>
            <pc:docMk/>
            <pc:sldMk cId="3625640818" sldId="281"/>
            <ac:picMk id="4" creationId="{4868FD87-4391-C2E1-4E92-9B5B74EC74FC}"/>
          </ac:picMkLst>
        </pc:picChg>
        <pc:picChg chg="add mod">
          <ac:chgData name="Mesut Yakup" userId="2a8d2809-051b-4e88-aaae-3cc88f98af08" providerId="ADAL" clId="{ACFDF7A3-167F-44AC-AB8E-ABB6FE7551E7}" dt="2022-05-21T13:04:22.076" v="141" actId="14100"/>
          <ac:picMkLst>
            <pc:docMk/>
            <pc:sldMk cId="3625640818" sldId="281"/>
            <ac:picMk id="5" creationId="{AF77EECF-1E7F-8EE7-C79A-AE6FA44153C8}"/>
          </ac:picMkLst>
        </pc:picChg>
      </pc:sldChg>
      <pc:sldChg chg="delSp modSp new mod modClrScheme chgLayout">
        <pc:chgData name="Mesut Yakup" userId="2a8d2809-051b-4e88-aaae-3cc88f98af08" providerId="ADAL" clId="{ACFDF7A3-167F-44AC-AB8E-ABB6FE7551E7}" dt="2022-05-25T07:46:30.103" v="4938" actId="20577"/>
        <pc:sldMkLst>
          <pc:docMk/>
          <pc:sldMk cId="4108988298" sldId="282"/>
        </pc:sldMkLst>
        <pc:spChg chg="del">
          <ac:chgData name="Mesut Yakup" userId="2a8d2809-051b-4e88-aaae-3cc88f98af08" providerId="ADAL" clId="{ACFDF7A3-167F-44AC-AB8E-ABB6FE7551E7}" dt="2022-05-21T13:36:37.814" v="225" actId="478"/>
          <ac:spMkLst>
            <pc:docMk/>
            <pc:sldMk cId="4108988298" sldId="282"/>
            <ac:spMk id="2" creationId="{822DFF31-2ABC-DB6E-60B2-BC961ACFD191}"/>
          </ac:spMkLst>
        </pc:spChg>
        <pc:spChg chg="mod ord">
          <ac:chgData name="Mesut Yakup" userId="2a8d2809-051b-4e88-aaae-3cc88f98af08" providerId="ADAL" clId="{ACFDF7A3-167F-44AC-AB8E-ABB6FE7551E7}" dt="2022-05-25T07:46:30.103" v="4938" actId="20577"/>
          <ac:spMkLst>
            <pc:docMk/>
            <pc:sldMk cId="4108988298" sldId="282"/>
            <ac:spMk id="3" creationId="{7DE9A724-167E-EF63-B5D2-49843B7EF62B}"/>
          </ac:spMkLst>
        </pc:spChg>
      </pc:sldChg>
      <pc:sldChg chg="addSp delSp modSp new mod modClrScheme chgLayout">
        <pc:chgData name="Mesut Yakup" userId="2a8d2809-051b-4e88-aaae-3cc88f98af08" providerId="ADAL" clId="{ACFDF7A3-167F-44AC-AB8E-ABB6FE7551E7}" dt="2022-05-22T06:33:01.034" v="3465"/>
        <pc:sldMkLst>
          <pc:docMk/>
          <pc:sldMk cId="2311507719" sldId="283"/>
        </pc:sldMkLst>
        <pc:spChg chg="mod ord">
          <ac:chgData name="Mesut Yakup" userId="2a8d2809-051b-4e88-aaae-3cc88f98af08" providerId="ADAL" clId="{ACFDF7A3-167F-44AC-AB8E-ABB6FE7551E7}" dt="2022-05-22T06:33:01.034" v="3465"/>
          <ac:spMkLst>
            <pc:docMk/>
            <pc:sldMk cId="2311507719" sldId="283"/>
            <ac:spMk id="2" creationId="{F67EE627-988B-905C-B2D4-10F5AABD9A08}"/>
          </ac:spMkLst>
        </pc:spChg>
        <pc:spChg chg="del">
          <ac:chgData name="Mesut Yakup" userId="2a8d2809-051b-4e88-aaae-3cc88f98af08" providerId="ADAL" clId="{ACFDF7A3-167F-44AC-AB8E-ABB6FE7551E7}" dt="2022-05-21T15:07:11.916" v="1017" actId="700"/>
          <ac:spMkLst>
            <pc:docMk/>
            <pc:sldMk cId="2311507719" sldId="283"/>
            <ac:spMk id="3" creationId="{78BE09D8-8C10-D307-4ABA-3D9659A30F5E}"/>
          </ac:spMkLst>
        </pc:spChg>
        <pc:spChg chg="add mod">
          <ac:chgData name="Mesut Yakup" userId="2a8d2809-051b-4e88-aaae-3cc88f98af08" providerId="ADAL" clId="{ACFDF7A3-167F-44AC-AB8E-ABB6FE7551E7}" dt="2022-05-21T15:31:13.995" v="1196" actId="1076"/>
          <ac:spMkLst>
            <pc:docMk/>
            <pc:sldMk cId="2311507719" sldId="283"/>
            <ac:spMk id="7" creationId="{F8D097AA-4F4B-62C0-B991-3A5099B08C2C}"/>
          </ac:spMkLst>
        </pc:spChg>
        <pc:grpChg chg="add mod">
          <ac:chgData name="Mesut Yakup" userId="2a8d2809-051b-4e88-aaae-3cc88f98af08" providerId="ADAL" clId="{ACFDF7A3-167F-44AC-AB8E-ABB6FE7551E7}" dt="2022-05-21T15:25:54.990" v="1040" actId="1076"/>
          <ac:grpSpMkLst>
            <pc:docMk/>
            <pc:sldMk cId="2311507719" sldId="283"/>
            <ac:grpSpMk id="4" creationId="{20210740-1645-C50D-F4DE-111D954C42E1}"/>
          </ac:grpSpMkLst>
        </pc:grpChg>
        <pc:picChg chg="add mod">
          <ac:chgData name="Mesut Yakup" userId="2a8d2809-051b-4e88-aaae-3cc88f98af08" providerId="ADAL" clId="{ACFDF7A3-167F-44AC-AB8E-ABB6FE7551E7}" dt="2022-05-21T15:25:54.990" v="1040" actId="1076"/>
          <ac:picMkLst>
            <pc:docMk/>
            <pc:sldMk cId="2311507719" sldId="283"/>
            <ac:picMk id="5" creationId="{5D27E1A0-E525-FC3F-AFFA-333F310133B3}"/>
          </ac:picMkLst>
        </pc:picChg>
        <pc:picChg chg="add mod">
          <ac:chgData name="Mesut Yakup" userId="2a8d2809-051b-4e88-aaae-3cc88f98af08" providerId="ADAL" clId="{ACFDF7A3-167F-44AC-AB8E-ABB6FE7551E7}" dt="2022-05-21T15:25:54.990" v="1040" actId="1076"/>
          <ac:picMkLst>
            <pc:docMk/>
            <pc:sldMk cId="2311507719" sldId="283"/>
            <ac:picMk id="6" creationId="{C1DA515F-5AA3-8752-8523-FDA9BB15ECF3}"/>
          </ac:picMkLst>
        </pc:picChg>
      </pc:sldChg>
      <pc:sldChg chg="delSp modSp new mod modClrScheme chgLayout">
        <pc:chgData name="Mesut Yakup" userId="2a8d2809-051b-4e88-aaae-3cc88f98af08" providerId="ADAL" clId="{ACFDF7A3-167F-44AC-AB8E-ABB6FE7551E7}" dt="2022-05-22T06:33:01.034" v="3465"/>
        <pc:sldMkLst>
          <pc:docMk/>
          <pc:sldMk cId="2350374953" sldId="284"/>
        </pc:sldMkLst>
        <pc:spChg chg="del">
          <ac:chgData name="Mesut Yakup" userId="2a8d2809-051b-4e88-aaae-3cc88f98af08" providerId="ADAL" clId="{ACFDF7A3-167F-44AC-AB8E-ABB6FE7551E7}" dt="2022-05-21T15:19:09.176" v="1025" actId="478"/>
          <ac:spMkLst>
            <pc:docMk/>
            <pc:sldMk cId="2350374953" sldId="284"/>
            <ac:spMk id="2" creationId="{B3C853E9-6488-D545-2CF6-1FF9A154593E}"/>
          </ac:spMkLst>
        </pc:spChg>
        <pc:spChg chg="mod ord">
          <ac:chgData name="Mesut Yakup" userId="2a8d2809-051b-4e88-aaae-3cc88f98af08" providerId="ADAL" clId="{ACFDF7A3-167F-44AC-AB8E-ABB6FE7551E7}" dt="2022-05-22T06:33:01.034" v="3465"/>
          <ac:spMkLst>
            <pc:docMk/>
            <pc:sldMk cId="2350374953" sldId="284"/>
            <ac:spMk id="3" creationId="{6DF1EEB1-4939-AA01-D5D4-C2D97E056EF9}"/>
          </ac:spMkLst>
        </pc:spChg>
      </pc:sldChg>
      <pc:sldChg chg="addSp delSp modSp new mod modClrScheme chgLayout">
        <pc:chgData name="Mesut Yakup" userId="2a8d2809-051b-4e88-aaae-3cc88f98af08" providerId="ADAL" clId="{ACFDF7A3-167F-44AC-AB8E-ABB6FE7551E7}" dt="2022-05-22T06:33:01.034" v="3465"/>
        <pc:sldMkLst>
          <pc:docMk/>
          <pc:sldMk cId="3147313371" sldId="285"/>
        </pc:sldMkLst>
        <pc:spChg chg="del">
          <ac:chgData name="Mesut Yakup" userId="2a8d2809-051b-4e88-aaae-3cc88f98af08" providerId="ADAL" clId="{ACFDF7A3-167F-44AC-AB8E-ABB6FE7551E7}" dt="2022-05-21T15:39:09.170" v="1199" actId="478"/>
          <ac:spMkLst>
            <pc:docMk/>
            <pc:sldMk cId="3147313371" sldId="285"/>
            <ac:spMk id="2" creationId="{3BB5539C-263B-BCCC-5EF0-DA2D789D47C1}"/>
          </ac:spMkLst>
        </pc:spChg>
        <pc:spChg chg="mod ord">
          <ac:chgData name="Mesut Yakup" userId="2a8d2809-051b-4e88-aaae-3cc88f98af08" providerId="ADAL" clId="{ACFDF7A3-167F-44AC-AB8E-ABB6FE7551E7}" dt="2022-05-22T06:33:01.034" v="3465"/>
          <ac:spMkLst>
            <pc:docMk/>
            <pc:sldMk cId="3147313371" sldId="285"/>
            <ac:spMk id="3" creationId="{A0193690-45C6-F1A7-C678-1DAA9B10E5F1}"/>
          </ac:spMkLst>
        </pc:spChg>
        <pc:spChg chg="add mod">
          <ac:chgData name="Mesut Yakup" userId="2a8d2809-051b-4e88-aaae-3cc88f98af08" providerId="ADAL" clId="{ACFDF7A3-167F-44AC-AB8E-ABB6FE7551E7}" dt="2022-05-21T15:55:04.038" v="1775" actId="1076"/>
          <ac:spMkLst>
            <pc:docMk/>
            <pc:sldMk cId="3147313371" sldId="285"/>
            <ac:spMk id="9" creationId="{FE72273D-918E-0CDB-B835-1C96F75D4882}"/>
          </ac:spMkLst>
        </pc:spChg>
        <pc:spChg chg="add mod">
          <ac:chgData name="Mesut Yakup" userId="2a8d2809-051b-4e88-aaae-3cc88f98af08" providerId="ADAL" clId="{ACFDF7A3-167F-44AC-AB8E-ABB6FE7551E7}" dt="2022-05-21T18:28:40.246" v="2356" actId="20577"/>
          <ac:spMkLst>
            <pc:docMk/>
            <pc:sldMk cId="3147313371" sldId="285"/>
            <ac:spMk id="10" creationId="{A7F0B7B3-2AF0-DBF7-3423-A7527DCEB955}"/>
          </ac:spMkLst>
        </pc:spChg>
        <pc:picChg chg="add del mod">
          <ac:chgData name="Mesut Yakup" userId="2a8d2809-051b-4e88-aaae-3cc88f98af08" providerId="ADAL" clId="{ACFDF7A3-167F-44AC-AB8E-ABB6FE7551E7}" dt="2022-05-21T15:43:31.597" v="1409" actId="478"/>
          <ac:picMkLst>
            <pc:docMk/>
            <pc:sldMk cId="3147313371" sldId="285"/>
            <ac:picMk id="5" creationId="{118CEFDC-ED5C-357B-197D-B242DB9416AB}"/>
          </ac:picMkLst>
        </pc:picChg>
        <pc:picChg chg="add del mod">
          <ac:chgData name="Mesut Yakup" userId="2a8d2809-051b-4e88-aaae-3cc88f98af08" providerId="ADAL" clId="{ACFDF7A3-167F-44AC-AB8E-ABB6FE7551E7}" dt="2022-05-21T15:49:55.842" v="1701" actId="478"/>
          <ac:picMkLst>
            <pc:docMk/>
            <pc:sldMk cId="3147313371" sldId="285"/>
            <ac:picMk id="7" creationId="{F86F3F4F-C4FE-DA9F-3352-96B30DA401D4}"/>
          </ac:picMkLst>
        </pc:picChg>
        <pc:picChg chg="add mod">
          <ac:chgData name="Mesut Yakup" userId="2a8d2809-051b-4e88-aaae-3cc88f98af08" providerId="ADAL" clId="{ACFDF7A3-167F-44AC-AB8E-ABB6FE7551E7}" dt="2022-05-21T15:55:00.608" v="1774" actId="1076"/>
          <ac:picMkLst>
            <pc:docMk/>
            <pc:sldMk cId="3147313371" sldId="285"/>
            <ac:picMk id="8" creationId="{17D4829C-2944-A8E5-0092-91D37887889F}"/>
          </ac:picMkLst>
        </pc:picChg>
      </pc:sldChg>
      <pc:sldChg chg="addSp delSp modSp new mod modClrScheme chgLayout">
        <pc:chgData name="Mesut Yakup" userId="2a8d2809-051b-4e88-aaae-3cc88f98af08" providerId="ADAL" clId="{ACFDF7A3-167F-44AC-AB8E-ABB6FE7551E7}" dt="2022-05-25T08:05:38.055" v="4951" actId="20577"/>
        <pc:sldMkLst>
          <pc:docMk/>
          <pc:sldMk cId="1596447739" sldId="286"/>
        </pc:sldMkLst>
        <pc:spChg chg="mod ord">
          <ac:chgData name="Mesut Yakup" userId="2a8d2809-051b-4e88-aaae-3cc88f98af08" providerId="ADAL" clId="{ACFDF7A3-167F-44AC-AB8E-ABB6FE7551E7}" dt="2022-05-22T06:33:01.034" v="3465"/>
          <ac:spMkLst>
            <pc:docMk/>
            <pc:sldMk cId="1596447739" sldId="286"/>
            <ac:spMk id="2" creationId="{311A4DB9-A326-0798-A627-CC9C7F504775}"/>
          </ac:spMkLst>
        </pc:spChg>
        <pc:spChg chg="del">
          <ac:chgData name="Mesut Yakup" userId="2a8d2809-051b-4e88-aaae-3cc88f98af08" providerId="ADAL" clId="{ACFDF7A3-167F-44AC-AB8E-ABB6FE7551E7}" dt="2022-05-21T18:38:01.753" v="2362"/>
          <ac:spMkLst>
            <pc:docMk/>
            <pc:sldMk cId="1596447739" sldId="286"/>
            <ac:spMk id="3" creationId="{BD2CE76A-D3C0-199A-6631-93590B13F3BD}"/>
          </ac:spMkLst>
        </pc:spChg>
        <pc:spChg chg="add mod">
          <ac:chgData name="Mesut Yakup" userId="2a8d2809-051b-4e88-aaae-3cc88f98af08" providerId="ADAL" clId="{ACFDF7A3-167F-44AC-AB8E-ABB6FE7551E7}" dt="2022-05-21T18:46:01.752" v="2421" actId="1076"/>
          <ac:spMkLst>
            <pc:docMk/>
            <pc:sldMk cId="1596447739" sldId="286"/>
            <ac:spMk id="5" creationId="{1EF42DCC-D238-FCB0-D543-2C63F2AA25E6}"/>
          </ac:spMkLst>
        </pc:spChg>
        <pc:spChg chg="add mod">
          <ac:chgData name="Mesut Yakup" userId="2a8d2809-051b-4e88-aaae-3cc88f98af08" providerId="ADAL" clId="{ACFDF7A3-167F-44AC-AB8E-ABB6FE7551E7}" dt="2022-05-25T08:05:38.055" v="4951" actId="20577"/>
          <ac:spMkLst>
            <pc:docMk/>
            <pc:sldMk cId="1596447739" sldId="286"/>
            <ac:spMk id="7" creationId="{E07022D1-2191-1C9D-E0FB-70B62BE1DD4E}"/>
          </ac:spMkLst>
        </pc:spChg>
        <pc:picChg chg="add mod ord">
          <ac:chgData name="Mesut Yakup" userId="2a8d2809-051b-4e88-aaae-3cc88f98af08" providerId="ADAL" clId="{ACFDF7A3-167F-44AC-AB8E-ABB6FE7551E7}" dt="2022-05-22T06:33:01.034" v="3465"/>
          <ac:picMkLst>
            <pc:docMk/>
            <pc:sldMk cId="1596447739" sldId="286"/>
            <ac:picMk id="4" creationId="{1580CBF8-B552-D904-BCC0-151804F7195E}"/>
          </ac:picMkLst>
        </pc:picChg>
        <pc:picChg chg="add del mod">
          <ac:chgData name="Mesut Yakup" userId="2a8d2809-051b-4e88-aaae-3cc88f98af08" providerId="ADAL" clId="{ACFDF7A3-167F-44AC-AB8E-ABB6FE7551E7}" dt="2022-05-21T19:00:41.918" v="3151" actId="478"/>
          <ac:picMkLst>
            <pc:docMk/>
            <pc:sldMk cId="1596447739" sldId="286"/>
            <ac:picMk id="9" creationId="{6FAB9BB3-56F3-2378-0406-8062560C5ED4}"/>
          </ac:picMkLst>
        </pc:picChg>
      </pc:sldChg>
      <pc:sldChg chg="addSp delSp modSp new mod modClrScheme chgLayout">
        <pc:chgData name="Mesut Yakup" userId="2a8d2809-051b-4e88-aaae-3cc88f98af08" providerId="ADAL" clId="{ACFDF7A3-167F-44AC-AB8E-ABB6FE7551E7}" dt="2022-05-22T18:02:12.894" v="3789" actId="20577"/>
        <pc:sldMkLst>
          <pc:docMk/>
          <pc:sldMk cId="3986476723" sldId="287"/>
        </pc:sldMkLst>
        <pc:spChg chg="del">
          <ac:chgData name="Mesut Yakup" userId="2a8d2809-051b-4e88-aaae-3cc88f98af08" providerId="ADAL" clId="{ACFDF7A3-167F-44AC-AB8E-ABB6FE7551E7}" dt="2022-05-21T19:01:33.393" v="3154" actId="478"/>
          <ac:spMkLst>
            <pc:docMk/>
            <pc:sldMk cId="3986476723" sldId="287"/>
            <ac:spMk id="2" creationId="{CA99D3F3-6DB4-BC3F-FD9F-43635FDC4414}"/>
          </ac:spMkLst>
        </pc:spChg>
        <pc:spChg chg="mod ord">
          <ac:chgData name="Mesut Yakup" userId="2a8d2809-051b-4e88-aaae-3cc88f98af08" providerId="ADAL" clId="{ACFDF7A3-167F-44AC-AB8E-ABB6FE7551E7}" dt="2022-05-22T06:33:01.034" v="3465"/>
          <ac:spMkLst>
            <pc:docMk/>
            <pc:sldMk cId="3986476723" sldId="287"/>
            <ac:spMk id="3" creationId="{AA7E0071-9299-C6D4-CAF2-4B5EB23C7FF7}"/>
          </ac:spMkLst>
        </pc:spChg>
        <pc:spChg chg="add mod">
          <ac:chgData name="Mesut Yakup" userId="2a8d2809-051b-4e88-aaae-3cc88f98af08" providerId="ADAL" clId="{ACFDF7A3-167F-44AC-AB8E-ABB6FE7551E7}" dt="2022-05-22T18:01:49.896" v="3780" actId="1076"/>
          <ac:spMkLst>
            <pc:docMk/>
            <pc:sldMk cId="3986476723" sldId="287"/>
            <ac:spMk id="4" creationId="{0D4D923A-0300-0979-D11A-AA6251124059}"/>
          </ac:spMkLst>
        </pc:spChg>
        <pc:spChg chg="add mod">
          <ac:chgData name="Mesut Yakup" userId="2a8d2809-051b-4e88-aaae-3cc88f98af08" providerId="ADAL" clId="{ACFDF7A3-167F-44AC-AB8E-ABB6FE7551E7}" dt="2022-05-22T18:01:52.797" v="3781" actId="1076"/>
          <ac:spMkLst>
            <pc:docMk/>
            <pc:sldMk cId="3986476723" sldId="287"/>
            <ac:spMk id="5" creationId="{39E29037-DCBF-E337-C568-FE9E7A553B46}"/>
          </ac:spMkLst>
        </pc:spChg>
        <pc:spChg chg="add del mod">
          <ac:chgData name="Mesut Yakup" userId="2a8d2809-051b-4e88-aaae-3cc88f98af08" providerId="ADAL" clId="{ACFDF7A3-167F-44AC-AB8E-ABB6FE7551E7}" dt="2022-05-22T18:00:46.426" v="3771" actId="478"/>
          <ac:spMkLst>
            <pc:docMk/>
            <pc:sldMk cId="3986476723" sldId="287"/>
            <ac:spMk id="6" creationId="{704273A6-6DE3-729D-C4EB-C5FF80F41A89}"/>
          </ac:spMkLst>
        </pc:spChg>
        <pc:spChg chg="add mod">
          <ac:chgData name="Mesut Yakup" userId="2a8d2809-051b-4e88-aaae-3cc88f98af08" providerId="ADAL" clId="{ACFDF7A3-167F-44AC-AB8E-ABB6FE7551E7}" dt="2022-05-22T18:01:58.251" v="3782" actId="1076"/>
          <ac:spMkLst>
            <pc:docMk/>
            <pc:sldMk cId="3986476723" sldId="287"/>
            <ac:spMk id="7" creationId="{0537F259-A8C1-CA87-DC67-E3721A1FAD73}"/>
          </ac:spMkLst>
        </pc:spChg>
        <pc:spChg chg="add mod">
          <ac:chgData name="Mesut Yakup" userId="2a8d2809-051b-4e88-aaae-3cc88f98af08" providerId="ADAL" clId="{ACFDF7A3-167F-44AC-AB8E-ABB6FE7551E7}" dt="2022-05-22T18:02:12.894" v="3789" actId="20577"/>
          <ac:spMkLst>
            <pc:docMk/>
            <pc:sldMk cId="3986476723" sldId="287"/>
            <ac:spMk id="8" creationId="{33930FA9-897B-AC2E-B4EA-FC821CF34F16}"/>
          </ac:spMkLst>
        </pc:spChg>
      </pc:sldChg>
      <pc:sldChg chg="addSp delSp modSp new mod modClrScheme chgLayout">
        <pc:chgData name="Mesut Yakup" userId="2a8d2809-051b-4e88-aaae-3cc88f98af08" providerId="ADAL" clId="{ACFDF7A3-167F-44AC-AB8E-ABB6FE7551E7}" dt="2022-05-22T06:41:21.441" v="3561" actId="1076"/>
        <pc:sldMkLst>
          <pc:docMk/>
          <pc:sldMk cId="2652551512" sldId="288"/>
        </pc:sldMkLst>
        <pc:spChg chg="mod ord">
          <ac:chgData name="Mesut Yakup" userId="2a8d2809-051b-4e88-aaae-3cc88f98af08" providerId="ADAL" clId="{ACFDF7A3-167F-44AC-AB8E-ABB6FE7551E7}" dt="2022-05-22T06:35:49.432" v="3546" actId="1076"/>
          <ac:spMkLst>
            <pc:docMk/>
            <pc:sldMk cId="2652551512" sldId="288"/>
            <ac:spMk id="2" creationId="{23195635-494F-81E3-CABF-9A3E30CC719C}"/>
          </ac:spMkLst>
        </pc:spChg>
        <pc:spChg chg="mod ord">
          <ac:chgData name="Mesut Yakup" userId="2a8d2809-051b-4e88-aaae-3cc88f98af08" providerId="ADAL" clId="{ACFDF7A3-167F-44AC-AB8E-ABB6FE7551E7}" dt="2022-05-22T06:35:44.167" v="3544" actId="14100"/>
          <ac:spMkLst>
            <pc:docMk/>
            <pc:sldMk cId="2652551512" sldId="288"/>
            <ac:spMk id="3" creationId="{C76DB8FF-9AE3-1ECD-1D94-B78BBDD52B5A}"/>
          </ac:spMkLst>
        </pc:spChg>
        <pc:grpChg chg="add del mod">
          <ac:chgData name="Mesut Yakup" userId="2a8d2809-051b-4e88-aaae-3cc88f98af08" providerId="ADAL" clId="{ACFDF7A3-167F-44AC-AB8E-ABB6FE7551E7}" dt="2022-05-22T06:36:43.371" v="3549" actId="478"/>
          <ac:grpSpMkLst>
            <pc:docMk/>
            <pc:sldMk cId="2652551512" sldId="288"/>
            <ac:grpSpMk id="4" creationId="{377C533A-BC81-7CF8-155B-2034A5733F31}"/>
          </ac:grpSpMkLst>
        </pc:grpChg>
        <pc:grpChg chg="add mod">
          <ac:chgData name="Mesut Yakup" userId="2a8d2809-051b-4e88-aaae-3cc88f98af08" providerId="ADAL" clId="{ACFDF7A3-167F-44AC-AB8E-ABB6FE7551E7}" dt="2022-05-22T06:33:03.253" v="3466"/>
          <ac:grpSpMkLst>
            <pc:docMk/>
            <pc:sldMk cId="2652551512" sldId="288"/>
            <ac:grpSpMk id="7" creationId="{286B0966-D519-B07E-E94D-F47A2BC8482B}"/>
          </ac:grpSpMkLst>
        </pc:grpChg>
        <pc:grpChg chg="add mod">
          <ac:chgData name="Mesut Yakup" userId="2a8d2809-051b-4e88-aaae-3cc88f98af08" providerId="ADAL" clId="{ACFDF7A3-167F-44AC-AB8E-ABB6FE7551E7}" dt="2022-05-22T06:41:21.441" v="3561" actId="1076"/>
          <ac:grpSpMkLst>
            <pc:docMk/>
            <pc:sldMk cId="2652551512" sldId="288"/>
            <ac:grpSpMk id="10" creationId="{A1DED0FC-7B6E-2460-1AF1-B74A4A869B15}"/>
          </ac:grpSpMkLst>
        </pc:grpChg>
        <pc:picChg chg="add mod">
          <ac:chgData name="Mesut Yakup" userId="2a8d2809-051b-4e88-aaae-3cc88f98af08" providerId="ADAL" clId="{ACFDF7A3-167F-44AC-AB8E-ABB6FE7551E7}" dt="2022-05-22T06:35:46.190" v="3545" actId="1076"/>
          <ac:picMkLst>
            <pc:docMk/>
            <pc:sldMk cId="2652551512" sldId="288"/>
            <ac:picMk id="5" creationId="{EBED17C0-FAD2-F6E3-E478-2ECD6B5960C2}"/>
          </ac:picMkLst>
        </pc:picChg>
        <pc:picChg chg="add mod">
          <ac:chgData name="Mesut Yakup" userId="2a8d2809-051b-4e88-aaae-3cc88f98af08" providerId="ADAL" clId="{ACFDF7A3-167F-44AC-AB8E-ABB6FE7551E7}" dt="2022-05-22T06:35:46.190" v="3545" actId="1076"/>
          <ac:picMkLst>
            <pc:docMk/>
            <pc:sldMk cId="2652551512" sldId="288"/>
            <ac:picMk id="6" creationId="{E041833A-190D-E614-D20D-010F5E4F8A1A}"/>
          </ac:picMkLst>
        </pc:picChg>
        <pc:picChg chg="add mod">
          <ac:chgData name="Mesut Yakup" userId="2a8d2809-051b-4e88-aaae-3cc88f98af08" providerId="ADAL" clId="{ACFDF7A3-167F-44AC-AB8E-ABB6FE7551E7}" dt="2022-05-22T06:33:03.253" v="3466"/>
          <ac:picMkLst>
            <pc:docMk/>
            <pc:sldMk cId="2652551512" sldId="288"/>
            <ac:picMk id="8" creationId="{1A592E69-9F72-2D1B-2ACE-576FF97B9D65}"/>
          </ac:picMkLst>
        </pc:picChg>
        <pc:picChg chg="add mod">
          <ac:chgData name="Mesut Yakup" userId="2a8d2809-051b-4e88-aaae-3cc88f98af08" providerId="ADAL" clId="{ACFDF7A3-167F-44AC-AB8E-ABB6FE7551E7}" dt="2022-05-22T06:33:03.253" v="3466"/>
          <ac:picMkLst>
            <pc:docMk/>
            <pc:sldMk cId="2652551512" sldId="288"/>
            <ac:picMk id="9" creationId="{1C7FA5B6-50BC-507F-E0DB-D56F39244E68}"/>
          </ac:picMkLst>
        </pc:picChg>
        <pc:picChg chg="add mod">
          <ac:chgData name="Mesut Yakup" userId="2a8d2809-051b-4e88-aaae-3cc88f98af08" providerId="ADAL" clId="{ACFDF7A3-167F-44AC-AB8E-ABB6FE7551E7}" dt="2022-05-22T06:41:21.441" v="3561" actId="1076"/>
          <ac:picMkLst>
            <pc:docMk/>
            <pc:sldMk cId="2652551512" sldId="288"/>
            <ac:picMk id="11" creationId="{49E60A25-034D-7563-991D-ECB2E73CE150}"/>
          </ac:picMkLst>
        </pc:picChg>
        <pc:picChg chg="add mod">
          <ac:chgData name="Mesut Yakup" userId="2a8d2809-051b-4e88-aaae-3cc88f98af08" providerId="ADAL" clId="{ACFDF7A3-167F-44AC-AB8E-ABB6FE7551E7}" dt="2022-05-22T06:41:21.441" v="3561" actId="1076"/>
          <ac:picMkLst>
            <pc:docMk/>
            <pc:sldMk cId="2652551512" sldId="288"/>
            <ac:picMk id="12" creationId="{75D0057D-35C9-A805-A2AD-907AB9B228F4}"/>
          </ac:picMkLst>
        </pc:picChg>
      </pc:sldChg>
      <pc:sldChg chg="addSp delSp modSp new mod modClrScheme chgLayout">
        <pc:chgData name="Mesut Yakup" userId="2a8d2809-051b-4e88-aaae-3cc88f98af08" providerId="ADAL" clId="{ACFDF7A3-167F-44AC-AB8E-ABB6FE7551E7}" dt="2022-05-22T18:04:29.892" v="3800" actId="1076"/>
        <pc:sldMkLst>
          <pc:docMk/>
          <pc:sldMk cId="984676654" sldId="289"/>
        </pc:sldMkLst>
        <pc:spChg chg="add del">
          <ac:chgData name="Mesut Yakup" userId="2a8d2809-051b-4e88-aaae-3cc88f98af08" providerId="ADAL" clId="{ACFDF7A3-167F-44AC-AB8E-ABB6FE7551E7}" dt="2022-05-22T14:02:01.095" v="3592" actId="478"/>
          <ac:spMkLst>
            <pc:docMk/>
            <pc:sldMk cId="984676654" sldId="289"/>
            <ac:spMk id="2" creationId="{5F1BE9F9-BCA0-0479-5DC5-7679A6B91D05}"/>
          </ac:spMkLst>
        </pc:spChg>
        <pc:spChg chg="del">
          <ac:chgData name="Mesut Yakup" userId="2a8d2809-051b-4e88-aaae-3cc88f98af08" providerId="ADAL" clId="{ACFDF7A3-167F-44AC-AB8E-ABB6FE7551E7}" dt="2022-05-22T06:36:39.680" v="3548"/>
          <ac:spMkLst>
            <pc:docMk/>
            <pc:sldMk cId="984676654" sldId="289"/>
            <ac:spMk id="3" creationId="{BFDB0F1E-1B6F-C018-F4DF-7328F5DDB9E2}"/>
          </ac:spMkLst>
        </pc:spChg>
        <pc:spChg chg="add mod">
          <ac:chgData name="Mesut Yakup" userId="2a8d2809-051b-4e88-aaae-3cc88f98af08" providerId="ADAL" clId="{ACFDF7A3-167F-44AC-AB8E-ABB6FE7551E7}" dt="2022-05-22T18:04:13.420" v="3798" actId="20577"/>
          <ac:spMkLst>
            <pc:docMk/>
            <pc:sldMk cId="984676654" sldId="289"/>
            <ac:spMk id="5" creationId="{38BA54EE-14F2-1E54-8EA6-43AF94D52EBE}"/>
          </ac:spMkLst>
        </pc:spChg>
        <pc:spChg chg="add mod ord">
          <ac:chgData name="Mesut Yakup" userId="2a8d2809-051b-4e88-aaae-3cc88f98af08" providerId="ADAL" clId="{ACFDF7A3-167F-44AC-AB8E-ABB6FE7551E7}" dt="2022-05-22T14:30:45.964" v="3727" actId="113"/>
          <ac:spMkLst>
            <pc:docMk/>
            <pc:sldMk cId="984676654" sldId="289"/>
            <ac:spMk id="6" creationId="{0CB618F2-1229-172D-56B9-FBB01F11C4A6}"/>
          </ac:spMkLst>
        </pc:spChg>
        <pc:spChg chg="add del mod">
          <ac:chgData name="Mesut Yakup" userId="2a8d2809-051b-4e88-aaae-3cc88f98af08" providerId="ADAL" clId="{ACFDF7A3-167F-44AC-AB8E-ABB6FE7551E7}" dt="2022-05-22T06:44:07.012" v="3585" actId="478"/>
          <ac:spMkLst>
            <pc:docMk/>
            <pc:sldMk cId="984676654" sldId="289"/>
            <ac:spMk id="7" creationId="{DC1D872E-CB19-B1F4-1B7B-9614790BA959}"/>
          </ac:spMkLst>
        </pc:spChg>
        <pc:spChg chg="add mod">
          <ac:chgData name="Mesut Yakup" userId="2a8d2809-051b-4e88-aaae-3cc88f98af08" providerId="ADAL" clId="{ACFDF7A3-167F-44AC-AB8E-ABB6FE7551E7}" dt="2022-05-22T18:04:29.892" v="3800" actId="1076"/>
          <ac:spMkLst>
            <pc:docMk/>
            <pc:sldMk cId="984676654" sldId="289"/>
            <ac:spMk id="7" creationId="{FC56DA57-4457-0E6A-DFC4-466EE4736DDD}"/>
          </ac:spMkLst>
        </pc:spChg>
        <pc:spChg chg="add del mod">
          <ac:chgData name="Mesut Yakup" userId="2a8d2809-051b-4e88-aaae-3cc88f98af08" providerId="ADAL" clId="{ACFDF7A3-167F-44AC-AB8E-ABB6FE7551E7}" dt="2022-05-22T06:43:20.006" v="3578" actId="478"/>
          <ac:spMkLst>
            <pc:docMk/>
            <pc:sldMk cId="984676654" sldId="289"/>
            <ac:spMk id="9" creationId="{052B90F7-9E9E-6092-156A-BB38C327B614}"/>
          </ac:spMkLst>
        </pc:spChg>
        <pc:picChg chg="add del mod">
          <ac:chgData name="Mesut Yakup" userId="2a8d2809-051b-4e88-aaae-3cc88f98af08" providerId="ADAL" clId="{ACFDF7A3-167F-44AC-AB8E-ABB6FE7551E7}" dt="2022-05-22T06:41:25.519" v="3562" actId="478"/>
          <ac:picMkLst>
            <pc:docMk/>
            <pc:sldMk cId="984676654" sldId="289"/>
            <ac:picMk id="4" creationId="{EFAB9F03-5A21-12AC-50C8-92510DDF82C1}"/>
          </ac:picMkLst>
        </pc:picChg>
        <pc:picChg chg="add del mod">
          <ac:chgData name="Mesut Yakup" userId="2a8d2809-051b-4e88-aaae-3cc88f98af08" providerId="ADAL" clId="{ACFDF7A3-167F-44AC-AB8E-ABB6FE7551E7}" dt="2022-05-22T06:43:51.522" v="3584" actId="478"/>
          <ac:picMkLst>
            <pc:docMk/>
            <pc:sldMk cId="984676654" sldId="289"/>
            <ac:picMk id="8" creationId="{E54683A8-F56B-5903-74F0-F71A93FC6C2B}"/>
          </ac:picMkLst>
        </pc:picChg>
        <pc:picChg chg="add mod">
          <ac:chgData name="Mesut Yakup" userId="2a8d2809-051b-4e88-aaae-3cc88f98af08" providerId="ADAL" clId="{ACFDF7A3-167F-44AC-AB8E-ABB6FE7551E7}" dt="2022-05-22T14:05:11.270" v="3602" actId="1076"/>
          <ac:picMkLst>
            <pc:docMk/>
            <pc:sldMk cId="984676654" sldId="289"/>
            <ac:picMk id="10" creationId="{34C94467-6DBF-B813-675F-DF70C728474E}"/>
          </ac:picMkLst>
        </pc:picChg>
      </pc:sldChg>
      <pc:sldChg chg="addSp delSp modSp new mod modClrScheme chgLayout">
        <pc:chgData name="Mesut Yakup" userId="2a8d2809-051b-4e88-aaae-3cc88f98af08" providerId="ADAL" clId="{ACFDF7A3-167F-44AC-AB8E-ABB6FE7551E7}" dt="2022-05-23T15:00:06.229" v="4928" actId="27636"/>
        <pc:sldMkLst>
          <pc:docMk/>
          <pc:sldMk cId="248244426" sldId="290"/>
        </pc:sldMkLst>
        <pc:spChg chg="mod ord">
          <ac:chgData name="Mesut Yakup" userId="2a8d2809-051b-4e88-aaae-3cc88f98af08" providerId="ADAL" clId="{ACFDF7A3-167F-44AC-AB8E-ABB6FE7551E7}" dt="2022-05-23T12:07:54.801" v="3880" actId="1076"/>
          <ac:spMkLst>
            <pc:docMk/>
            <pc:sldMk cId="248244426" sldId="290"/>
            <ac:spMk id="2" creationId="{4AAF0AAE-D98D-213C-A475-34D1F9B0D269}"/>
          </ac:spMkLst>
        </pc:spChg>
        <pc:spChg chg="mod ord">
          <ac:chgData name="Mesut Yakup" userId="2a8d2809-051b-4e88-aaae-3cc88f98af08" providerId="ADAL" clId="{ACFDF7A3-167F-44AC-AB8E-ABB6FE7551E7}" dt="2022-05-23T15:00:06.229" v="4928" actId="27636"/>
          <ac:spMkLst>
            <pc:docMk/>
            <pc:sldMk cId="248244426" sldId="290"/>
            <ac:spMk id="3" creationId="{F8F13CCC-B918-4135-9381-505526C54BE2}"/>
          </ac:spMkLst>
        </pc:spChg>
        <pc:spChg chg="add mod">
          <ac:chgData name="Mesut Yakup" userId="2a8d2809-051b-4e88-aaae-3cc88f98af08" providerId="ADAL" clId="{ACFDF7A3-167F-44AC-AB8E-ABB6FE7551E7}" dt="2022-05-23T12:09:35.086" v="3943" actId="122"/>
          <ac:spMkLst>
            <pc:docMk/>
            <pc:sldMk cId="248244426" sldId="290"/>
            <ac:spMk id="5" creationId="{62E01C8E-117C-6F87-AD32-A77E0F76D305}"/>
          </ac:spMkLst>
        </pc:spChg>
        <pc:spChg chg="add mod">
          <ac:chgData name="Mesut Yakup" userId="2a8d2809-051b-4e88-aaae-3cc88f98af08" providerId="ADAL" clId="{ACFDF7A3-167F-44AC-AB8E-ABB6FE7551E7}" dt="2022-05-23T14:40:47.452" v="4926" actId="1076"/>
          <ac:spMkLst>
            <pc:docMk/>
            <pc:sldMk cId="248244426" sldId="290"/>
            <ac:spMk id="8" creationId="{C2A64018-CB95-0E66-EC74-7DECC3321F27}"/>
          </ac:spMkLst>
        </pc:spChg>
        <pc:picChg chg="add mod">
          <ac:chgData name="Mesut Yakup" userId="2a8d2809-051b-4e88-aaae-3cc88f98af08" providerId="ADAL" clId="{ACFDF7A3-167F-44AC-AB8E-ABB6FE7551E7}" dt="2022-05-23T12:08:39.637" v="3889" actId="1076"/>
          <ac:picMkLst>
            <pc:docMk/>
            <pc:sldMk cId="248244426" sldId="290"/>
            <ac:picMk id="4" creationId="{E68D67D3-A6CA-5C0C-6312-5D869CD69EDB}"/>
          </ac:picMkLst>
        </pc:picChg>
        <pc:picChg chg="add del mod">
          <ac:chgData name="Mesut Yakup" userId="2a8d2809-051b-4e88-aaae-3cc88f98af08" providerId="ADAL" clId="{ACFDF7A3-167F-44AC-AB8E-ABB6FE7551E7}" dt="2022-05-23T13:42:27.300" v="4903" actId="478"/>
          <ac:picMkLst>
            <pc:docMk/>
            <pc:sldMk cId="248244426" sldId="290"/>
            <ac:picMk id="7" creationId="{3F982279-0F0F-6527-B851-14B34638FC2A}"/>
          </ac:picMkLst>
        </pc:picChg>
      </pc:sldChg>
      <pc:sldChg chg="addSp modSp new mod modClrScheme chgLayout">
        <pc:chgData name="Mesut Yakup" userId="2a8d2809-051b-4e88-aaae-3cc88f98af08" providerId="ADAL" clId="{ACFDF7A3-167F-44AC-AB8E-ABB6FE7551E7}" dt="2022-05-23T15:00:09.767" v="4930" actId="20577"/>
        <pc:sldMkLst>
          <pc:docMk/>
          <pc:sldMk cId="3039340451" sldId="291"/>
        </pc:sldMkLst>
        <pc:spChg chg="mod ord">
          <ac:chgData name="Mesut Yakup" userId="2a8d2809-051b-4e88-aaae-3cc88f98af08" providerId="ADAL" clId="{ACFDF7A3-167F-44AC-AB8E-ABB6FE7551E7}" dt="2022-05-23T12:19:18.066" v="4194" actId="1076"/>
          <ac:spMkLst>
            <pc:docMk/>
            <pc:sldMk cId="3039340451" sldId="291"/>
            <ac:spMk id="2" creationId="{730D8F8F-9FDE-79E2-245F-D3BA74799C83}"/>
          </ac:spMkLst>
        </pc:spChg>
        <pc:spChg chg="mod ord">
          <ac:chgData name="Mesut Yakup" userId="2a8d2809-051b-4e88-aaae-3cc88f98af08" providerId="ADAL" clId="{ACFDF7A3-167F-44AC-AB8E-ABB6FE7551E7}" dt="2022-05-23T12:22:51.978" v="4296" actId="20577"/>
          <ac:spMkLst>
            <pc:docMk/>
            <pc:sldMk cId="3039340451" sldId="291"/>
            <ac:spMk id="3" creationId="{F6F41BA8-53EE-1427-ED38-114FDEB2ACA4}"/>
          </ac:spMkLst>
        </pc:spChg>
        <pc:spChg chg="add mod">
          <ac:chgData name="Mesut Yakup" userId="2a8d2809-051b-4e88-aaae-3cc88f98af08" providerId="ADAL" clId="{ACFDF7A3-167F-44AC-AB8E-ABB6FE7551E7}" dt="2022-05-23T12:35:21.909" v="4456" actId="1076"/>
          <ac:spMkLst>
            <pc:docMk/>
            <pc:sldMk cId="3039340451" sldId="291"/>
            <ac:spMk id="7" creationId="{EEF61F6F-594C-401A-D915-AADA3588E594}"/>
          </ac:spMkLst>
        </pc:spChg>
        <pc:spChg chg="add mod">
          <ac:chgData name="Mesut Yakup" userId="2a8d2809-051b-4e88-aaae-3cc88f98af08" providerId="ADAL" clId="{ACFDF7A3-167F-44AC-AB8E-ABB6FE7551E7}" dt="2022-05-23T15:00:09.767" v="4930" actId="20577"/>
          <ac:spMkLst>
            <pc:docMk/>
            <pc:sldMk cId="3039340451" sldId="291"/>
            <ac:spMk id="8" creationId="{50F76237-61D8-239A-9069-7CCCD502837C}"/>
          </ac:spMkLst>
        </pc:spChg>
        <pc:grpChg chg="add mod">
          <ac:chgData name="Mesut Yakup" userId="2a8d2809-051b-4e88-aaae-3cc88f98af08" providerId="ADAL" clId="{ACFDF7A3-167F-44AC-AB8E-ABB6FE7551E7}" dt="2022-05-23T12:18:58.354" v="4190" actId="1076"/>
          <ac:grpSpMkLst>
            <pc:docMk/>
            <pc:sldMk cId="3039340451" sldId="291"/>
            <ac:grpSpMk id="4" creationId="{25FC4405-B8F6-8AF9-8B3B-6941D759CFDA}"/>
          </ac:grpSpMkLst>
        </pc:grpChg>
        <pc:picChg chg="add mod">
          <ac:chgData name="Mesut Yakup" userId="2a8d2809-051b-4e88-aaae-3cc88f98af08" providerId="ADAL" clId="{ACFDF7A3-167F-44AC-AB8E-ABB6FE7551E7}" dt="2022-05-23T12:18:58.354" v="4190" actId="1076"/>
          <ac:picMkLst>
            <pc:docMk/>
            <pc:sldMk cId="3039340451" sldId="291"/>
            <ac:picMk id="5" creationId="{8564F671-7427-DCF0-C60C-BEF37D59264C}"/>
          </ac:picMkLst>
        </pc:picChg>
        <pc:picChg chg="add mod">
          <ac:chgData name="Mesut Yakup" userId="2a8d2809-051b-4e88-aaae-3cc88f98af08" providerId="ADAL" clId="{ACFDF7A3-167F-44AC-AB8E-ABB6FE7551E7}" dt="2022-05-23T12:18:58.354" v="4190" actId="1076"/>
          <ac:picMkLst>
            <pc:docMk/>
            <pc:sldMk cId="3039340451" sldId="291"/>
            <ac:picMk id="6" creationId="{7375FABE-8E6D-B6D0-D69B-010F38756E55}"/>
          </ac:picMkLst>
        </pc:picChg>
      </pc:sldChg>
      <pc:sldChg chg="addSp modSp new mod modClrScheme chgLayout">
        <pc:chgData name="Mesut Yakup" userId="2a8d2809-051b-4e88-aaae-3cc88f98af08" providerId="ADAL" clId="{ACFDF7A3-167F-44AC-AB8E-ABB6FE7551E7}" dt="2022-05-23T13:01:36.263" v="4690" actId="1076"/>
        <pc:sldMkLst>
          <pc:docMk/>
          <pc:sldMk cId="2938378141" sldId="292"/>
        </pc:sldMkLst>
        <pc:spChg chg="mod ord">
          <ac:chgData name="Mesut Yakup" userId="2a8d2809-051b-4e88-aaae-3cc88f98af08" providerId="ADAL" clId="{ACFDF7A3-167F-44AC-AB8E-ABB6FE7551E7}" dt="2022-05-23T12:46:07.230" v="4458" actId="1076"/>
          <ac:spMkLst>
            <pc:docMk/>
            <pc:sldMk cId="2938378141" sldId="292"/>
            <ac:spMk id="2" creationId="{893A996D-EC53-16C4-9049-5294F000004A}"/>
          </ac:spMkLst>
        </pc:spChg>
        <pc:spChg chg="mod ord">
          <ac:chgData name="Mesut Yakup" userId="2a8d2809-051b-4e88-aaae-3cc88f98af08" providerId="ADAL" clId="{ACFDF7A3-167F-44AC-AB8E-ABB6FE7551E7}" dt="2022-05-23T12:58:36.266" v="4564" actId="20577"/>
          <ac:spMkLst>
            <pc:docMk/>
            <pc:sldMk cId="2938378141" sldId="292"/>
            <ac:spMk id="3" creationId="{5F9AA25B-8688-7C2E-BAD5-4FA413A58806}"/>
          </ac:spMkLst>
        </pc:spChg>
        <pc:spChg chg="add mod">
          <ac:chgData name="Mesut Yakup" userId="2a8d2809-051b-4e88-aaae-3cc88f98af08" providerId="ADAL" clId="{ACFDF7A3-167F-44AC-AB8E-ABB6FE7551E7}" dt="2022-05-23T13:01:36.263" v="4690" actId="1076"/>
          <ac:spMkLst>
            <pc:docMk/>
            <pc:sldMk cId="2938378141" sldId="292"/>
            <ac:spMk id="7" creationId="{F83D9273-7F86-DB1E-D4DA-0CD25D508FF8}"/>
          </ac:spMkLst>
        </pc:spChg>
        <pc:grpChg chg="add mod">
          <ac:chgData name="Mesut Yakup" userId="2a8d2809-051b-4e88-aaae-3cc88f98af08" providerId="ADAL" clId="{ACFDF7A3-167F-44AC-AB8E-ABB6FE7551E7}" dt="2022-05-23T12:47:18.027" v="4465" actId="1076"/>
          <ac:grpSpMkLst>
            <pc:docMk/>
            <pc:sldMk cId="2938378141" sldId="292"/>
            <ac:grpSpMk id="4" creationId="{AB678B91-2042-E512-55F3-97BF4737B2A4}"/>
          </ac:grpSpMkLst>
        </pc:grpChg>
        <pc:picChg chg="add mod">
          <ac:chgData name="Mesut Yakup" userId="2a8d2809-051b-4e88-aaae-3cc88f98af08" providerId="ADAL" clId="{ACFDF7A3-167F-44AC-AB8E-ABB6FE7551E7}" dt="2022-05-23T12:47:18.027" v="4465" actId="1076"/>
          <ac:picMkLst>
            <pc:docMk/>
            <pc:sldMk cId="2938378141" sldId="292"/>
            <ac:picMk id="5" creationId="{8FE398F4-C845-20AC-AA23-A4A5132BE676}"/>
          </ac:picMkLst>
        </pc:picChg>
        <pc:picChg chg="add mod">
          <ac:chgData name="Mesut Yakup" userId="2a8d2809-051b-4e88-aaae-3cc88f98af08" providerId="ADAL" clId="{ACFDF7A3-167F-44AC-AB8E-ABB6FE7551E7}" dt="2022-05-23T12:47:18.027" v="4465" actId="1076"/>
          <ac:picMkLst>
            <pc:docMk/>
            <pc:sldMk cId="2938378141" sldId="292"/>
            <ac:picMk id="6" creationId="{D6E79889-9280-8BF0-0D28-CF879FCC9572}"/>
          </ac:picMkLst>
        </pc:picChg>
      </pc:sldChg>
      <pc:sldChg chg="addSp modSp mod">
        <pc:chgData name="Mesut Yakup" userId="2a8d2809-051b-4e88-aaae-3cc88f98af08" providerId="ADAL" clId="{ACFDF7A3-167F-44AC-AB8E-ABB6FE7551E7}" dt="2022-05-31T17:12:13.193" v="5632" actId="14100"/>
        <pc:sldMkLst>
          <pc:docMk/>
          <pc:sldMk cId="3831182434" sldId="298"/>
        </pc:sldMkLst>
        <pc:spChg chg="add mod">
          <ac:chgData name="Mesut Yakup" userId="2a8d2809-051b-4e88-aaae-3cc88f98af08" providerId="ADAL" clId="{ACFDF7A3-167F-44AC-AB8E-ABB6FE7551E7}" dt="2022-05-31T11:19:17.627" v="4969" actId="20577"/>
          <ac:spMkLst>
            <pc:docMk/>
            <pc:sldMk cId="3831182434" sldId="298"/>
            <ac:spMk id="10" creationId="{333C972B-4CAD-6912-B149-56FEA706683E}"/>
          </ac:spMkLst>
        </pc:spChg>
        <pc:picChg chg="mod">
          <ac:chgData name="Mesut Yakup" userId="2a8d2809-051b-4e88-aaae-3cc88f98af08" providerId="ADAL" clId="{ACFDF7A3-167F-44AC-AB8E-ABB6FE7551E7}" dt="2022-05-31T17:12:13.193" v="5632" actId="14100"/>
          <ac:picMkLst>
            <pc:docMk/>
            <pc:sldMk cId="3831182434" sldId="298"/>
            <ac:picMk id="7" creationId="{B6AF0271-E6EC-DB74-C6A4-41400C1DBE62}"/>
          </ac:picMkLst>
        </pc:picChg>
      </pc:sldChg>
      <pc:sldChg chg="addSp modSp new mod modClrScheme chgLayout">
        <pc:chgData name="Mesut Yakup" userId="2a8d2809-051b-4e88-aaae-3cc88f98af08" providerId="ADAL" clId="{ACFDF7A3-167F-44AC-AB8E-ABB6FE7551E7}" dt="2022-05-31T18:57:48.061" v="6235" actId="1076"/>
        <pc:sldMkLst>
          <pc:docMk/>
          <pc:sldMk cId="4043475472" sldId="299"/>
        </pc:sldMkLst>
        <pc:spChg chg="mod ord">
          <ac:chgData name="Mesut Yakup" userId="2a8d2809-051b-4e88-aaae-3cc88f98af08" providerId="ADAL" clId="{ACFDF7A3-167F-44AC-AB8E-ABB6FE7551E7}" dt="2022-05-31T16:18:38.718" v="5044" actId="1076"/>
          <ac:spMkLst>
            <pc:docMk/>
            <pc:sldMk cId="4043475472" sldId="299"/>
            <ac:spMk id="2" creationId="{5C5BDD00-401D-6810-CF7D-6665101CB86A}"/>
          </ac:spMkLst>
        </pc:spChg>
        <pc:spChg chg="mod ord">
          <ac:chgData name="Mesut Yakup" userId="2a8d2809-051b-4e88-aaae-3cc88f98af08" providerId="ADAL" clId="{ACFDF7A3-167F-44AC-AB8E-ABB6FE7551E7}" dt="2022-05-31T16:22:27.609" v="5065" actId="14100"/>
          <ac:spMkLst>
            <pc:docMk/>
            <pc:sldMk cId="4043475472" sldId="299"/>
            <ac:spMk id="3" creationId="{AD465363-8516-44D4-443F-D1ADB40CA254}"/>
          </ac:spMkLst>
        </pc:spChg>
        <pc:spChg chg="add mod">
          <ac:chgData name="Mesut Yakup" userId="2a8d2809-051b-4e88-aaae-3cc88f98af08" providerId="ADAL" clId="{ACFDF7A3-167F-44AC-AB8E-ABB6FE7551E7}" dt="2022-05-31T18:57:48.061" v="6235" actId="1076"/>
          <ac:spMkLst>
            <pc:docMk/>
            <pc:sldMk cId="4043475472" sldId="299"/>
            <ac:spMk id="6" creationId="{DB86DAA5-116F-D326-D244-DF3AC8B34F6F}"/>
          </ac:spMkLst>
        </pc:spChg>
        <pc:picChg chg="add mod">
          <ac:chgData name="Mesut Yakup" userId="2a8d2809-051b-4e88-aaae-3cc88f98af08" providerId="ADAL" clId="{ACFDF7A3-167F-44AC-AB8E-ABB6FE7551E7}" dt="2022-05-31T16:22:32.873" v="5066" actId="1076"/>
          <ac:picMkLst>
            <pc:docMk/>
            <pc:sldMk cId="4043475472" sldId="299"/>
            <ac:picMk id="5" creationId="{A1A3BB28-3748-A6FC-6339-C51A9D95E500}"/>
          </ac:picMkLst>
        </pc:picChg>
      </pc:sldChg>
      <pc:sldChg chg="addSp delSp modSp new mod modClrScheme chgLayout">
        <pc:chgData name="Mesut Yakup" userId="2a8d2809-051b-4e88-aaae-3cc88f98af08" providerId="ADAL" clId="{ACFDF7A3-167F-44AC-AB8E-ABB6FE7551E7}" dt="2022-05-31T18:59:29.739" v="6283" actId="1076"/>
        <pc:sldMkLst>
          <pc:docMk/>
          <pc:sldMk cId="299174545" sldId="300"/>
        </pc:sldMkLst>
        <pc:spChg chg="del mod">
          <ac:chgData name="Mesut Yakup" userId="2a8d2809-051b-4e88-aaae-3cc88f98af08" providerId="ADAL" clId="{ACFDF7A3-167F-44AC-AB8E-ABB6FE7551E7}" dt="2022-05-31T16:31:44.789" v="5114" actId="478"/>
          <ac:spMkLst>
            <pc:docMk/>
            <pc:sldMk cId="299174545" sldId="300"/>
            <ac:spMk id="2" creationId="{43326A53-B1B3-3601-5300-39F9340B1F40}"/>
          </ac:spMkLst>
        </pc:spChg>
        <pc:spChg chg="del mod ord">
          <ac:chgData name="Mesut Yakup" userId="2a8d2809-051b-4e88-aaae-3cc88f98af08" providerId="ADAL" clId="{ACFDF7A3-167F-44AC-AB8E-ABB6FE7551E7}" dt="2022-05-31T16:35:18.975" v="5156" actId="478"/>
          <ac:spMkLst>
            <pc:docMk/>
            <pc:sldMk cId="299174545" sldId="300"/>
            <ac:spMk id="3" creationId="{AD360C56-22A1-87F7-7C2C-9D1246CCBFFD}"/>
          </ac:spMkLst>
        </pc:spChg>
        <pc:spChg chg="add mod">
          <ac:chgData name="Mesut Yakup" userId="2a8d2809-051b-4e88-aaae-3cc88f98af08" providerId="ADAL" clId="{ACFDF7A3-167F-44AC-AB8E-ABB6FE7551E7}" dt="2022-05-31T16:40:05.525" v="5160" actId="20577"/>
          <ac:spMkLst>
            <pc:docMk/>
            <pc:sldMk cId="299174545" sldId="300"/>
            <ac:spMk id="7" creationId="{0646EE8E-5857-611A-E671-90A9EC9ED30B}"/>
          </ac:spMkLst>
        </pc:spChg>
        <pc:spChg chg="add mod">
          <ac:chgData name="Mesut Yakup" userId="2a8d2809-051b-4e88-aaae-3cc88f98af08" providerId="ADAL" clId="{ACFDF7A3-167F-44AC-AB8E-ABB6FE7551E7}" dt="2022-05-31T18:59:29.739" v="6283" actId="1076"/>
          <ac:spMkLst>
            <pc:docMk/>
            <pc:sldMk cId="299174545" sldId="300"/>
            <ac:spMk id="8" creationId="{04B38AC0-0D1F-7E81-EC14-5A9221AD3B28}"/>
          </ac:spMkLst>
        </pc:spChg>
        <pc:picChg chg="add mod">
          <ac:chgData name="Mesut Yakup" userId="2a8d2809-051b-4e88-aaae-3cc88f98af08" providerId="ADAL" clId="{ACFDF7A3-167F-44AC-AB8E-ABB6FE7551E7}" dt="2022-05-31T16:35:30.772" v="5159" actId="1076"/>
          <ac:picMkLst>
            <pc:docMk/>
            <pc:sldMk cId="299174545" sldId="300"/>
            <ac:picMk id="5" creationId="{72768BBB-11F8-1EB6-226E-2343D98A4496}"/>
          </ac:picMkLst>
        </pc:picChg>
      </pc:sldChg>
      <pc:sldChg chg="addSp delSp modSp new mod modClrScheme chgLayout">
        <pc:chgData name="Mesut Yakup" userId="2a8d2809-051b-4e88-aaae-3cc88f98af08" providerId="ADAL" clId="{ACFDF7A3-167F-44AC-AB8E-ABB6FE7551E7}" dt="2022-05-31T19:01:33.132" v="6347" actId="1076"/>
        <pc:sldMkLst>
          <pc:docMk/>
          <pc:sldMk cId="3911631572" sldId="301"/>
        </pc:sldMkLst>
        <pc:spChg chg="mod ord">
          <ac:chgData name="Mesut Yakup" userId="2a8d2809-051b-4e88-aaae-3cc88f98af08" providerId="ADAL" clId="{ACFDF7A3-167F-44AC-AB8E-ABB6FE7551E7}" dt="2022-05-31T16:46:16.399" v="5167" actId="1076"/>
          <ac:spMkLst>
            <pc:docMk/>
            <pc:sldMk cId="3911631572" sldId="301"/>
            <ac:spMk id="2" creationId="{C5D22A9E-1427-0BD6-A785-30658FE898E2}"/>
          </ac:spMkLst>
        </pc:spChg>
        <pc:spChg chg="del">
          <ac:chgData name="Mesut Yakup" userId="2a8d2809-051b-4e88-aaae-3cc88f98af08" providerId="ADAL" clId="{ACFDF7A3-167F-44AC-AB8E-ABB6FE7551E7}" dt="2022-05-31T16:46:12.876" v="5166" actId="700"/>
          <ac:spMkLst>
            <pc:docMk/>
            <pc:sldMk cId="3911631572" sldId="301"/>
            <ac:spMk id="3" creationId="{09E884A0-4552-EE4F-CDE8-DC0FDA811FE4}"/>
          </ac:spMkLst>
        </pc:spChg>
        <pc:spChg chg="add mod">
          <ac:chgData name="Mesut Yakup" userId="2a8d2809-051b-4e88-aaae-3cc88f98af08" providerId="ADAL" clId="{ACFDF7A3-167F-44AC-AB8E-ABB6FE7551E7}" dt="2022-05-31T17:06:51.041" v="5540" actId="20577"/>
          <ac:spMkLst>
            <pc:docMk/>
            <pc:sldMk cId="3911631572" sldId="301"/>
            <ac:spMk id="7" creationId="{534F069B-A526-ACF7-7994-D9FDCE94FC99}"/>
          </ac:spMkLst>
        </pc:spChg>
        <pc:spChg chg="add mod">
          <ac:chgData name="Mesut Yakup" userId="2a8d2809-051b-4e88-aaae-3cc88f98af08" providerId="ADAL" clId="{ACFDF7A3-167F-44AC-AB8E-ABB6FE7551E7}" dt="2022-05-31T19:01:33.132" v="6347" actId="1076"/>
          <ac:spMkLst>
            <pc:docMk/>
            <pc:sldMk cId="3911631572" sldId="301"/>
            <ac:spMk id="8" creationId="{DCE64713-0A82-402C-AECB-8CCE2C5D0F22}"/>
          </ac:spMkLst>
        </pc:spChg>
        <pc:picChg chg="add mod">
          <ac:chgData name="Mesut Yakup" userId="2a8d2809-051b-4e88-aaae-3cc88f98af08" providerId="ADAL" clId="{ACFDF7A3-167F-44AC-AB8E-ABB6FE7551E7}" dt="2022-05-31T17:03:05.944" v="5481" actId="1076"/>
          <ac:picMkLst>
            <pc:docMk/>
            <pc:sldMk cId="3911631572" sldId="301"/>
            <ac:picMk id="5" creationId="{426C4102-5B62-7C3B-3626-AEBDB81C9DDA}"/>
          </ac:picMkLst>
        </pc:picChg>
      </pc:sldChg>
      <pc:sldChg chg="delSp modSp new mod modClrScheme chgLayout">
        <pc:chgData name="Mesut Yakup" userId="2a8d2809-051b-4e88-aaae-3cc88f98af08" providerId="ADAL" clId="{ACFDF7A3-167F-44AC-AB8E-ABB6FE7551E7}" dt="2022-05-31T17:25:59.942" v="5790" actId="20577"/>
        <pc:sldMkLst>
          <pc:docMk/>
          <pc:sldMk cId="1596630521" sldId="302"/>
        </pc:sldMkLst>
        <pc:spChg chg="del">
          <ac:chgData name="Mesut Yakup" userId="2a8d2809-051b-4e88-aaae-3cc88f98af08" providerId="ADAL" clId="{ACFDF7A3-167F-44AC-AB8E-ABB6FE7551E7}" dt="2022-05-31T17:03:56.910" v="5484" actId="478"/>
          <ac:spMkLst>
            <pc:docMk/>
            <pc:sldMk cId="1596630521" sldId="302"/>
            <ac:spMk id="2" creationId="{B58EB3B1-FB00-3E4F-CA8D-2FC47F590172}"/>
          </ac:spMkLst>
        </pc:spChg>
        <pc:spChg chg="mod ord">
          <ac:chgData name="Mesut Yakup" userId="2a8d2809-051b-4e88-aaae-3cc88f98af08" providerId="ADAL" clId="{ACFDF7A3-167F-44AC-AB8E-ABB6FE7551E7}" dt="2022-05-31T17:25:59.942" v="5790" actId="20577"/>
          <ac:spMkLst>
            <pc:docMk/>
            <pc:sldMk cId="1596630521" sldId="302"/>
            <ac:spMk id="3" creationId="{6280BA58-C532-5DCA-52FD-027AB3746929}"/>
          </ac:spMkLst>
        </pc:spChg>
      </pc:sldChg>
      <pc:sldChg chg="addSp delSp modSp new mod modClrScheme chgLayout">
        <pc:chgData name="Mesut Yakup" userId="2a8d2809-051b-4e88-aaae-3cc88f98af08" providerId="ADAL" clId="{ACFDF7A3-167F-44AC-AB8E-ABB6FE7551E7}" dt="2022-05-31T19:03:46.719" v="6417" actId="14100"/>
        <pc:sldMkLst>
          <pc:docMk/>
          <pc:sldMk cId="3703194401" sldId="303"/>
        </pc:sldMkLst>
        <pc:spChg chg="mod ord">
          <ac:chgData name="Mesut Yakup" userId="2a8d2809-051b-4e88-aaae-3cc88f98af08" providerId="ADAL" clId="{ACFDF7A3-167F-44AC-AB8E-ABB6FE7551E7}" dt="2022-05-31T19:02:24.811" v="6349" actId="166"/>
          <ac:spMkLst>
            <pc:docMk/>
            <pc:sldMk cId="3703194401" sldId="303"/>
            <ac:spMk id="2" creationId="{4875971C-2491-2A85-53F4-7505678E1624}"/>
          </ac:spMkLst>
        </pc:spChg>
        <pc:spChg chg="del">
          <ac:chgData name="Mesut Yakup" userId="2a8d2809-051b-4e88-aaae-3cc88f98af08" providerId="ADAL" clId="{ACFDF7A3-167F-44AC-AB8E-ABB6FE7551E7}" dt="2022-05-31T17:31:51.978" v="5797"/>
          <ac:spMkLst>
            <pc:docMk/>
            <pc:sldMk cId="3703194401" sldId="303"/>
            <ac:spMk id="3" creationId="{EAD284DC-D928-0442-066D-D5D7C321D975}"/>
          </ac:spMkLst>
        </pc:spChg>
        <pc:spChg chg="add mod">
          <ac:chgData name="Mesut Yakup" userId="2a8d2809-051b-4e88-aaae-3cc88f98af08" providerId="ADAL" clId="{ACFDF7A3-167F-44AC-AB8E-ABB6FE7551E7}" dt="2022-05-31T19:03:46.719" v="6417" actId="14100"/>
          <ac:spMkLst>
            <pc:docMk/>
            <pc:sldMk cId="3703194401" sldId="303"/>
            <ac:spMk id="6" creationId="{61AC42ED-BD59-DAEB-3939-764B5B0E8EE8}"/>
          </ac:spMkLst>
        </pc:spChg>
        <pc:picChg chg="add mod ord">
          <ac:chgData name="Mesut Yakup" userId="2a8d2809-051b-4e88-aaae-3cc88f98af08" providerId="ADAL" clId="{ACFDF7A3-167F-44AC-AB8E-ABB6FE7551E7}" dt="2022-05-31T19:02:27.151" v="6350" actId="1076"/>
          <ac:picMkLst>
            <pc:docMk/>
            <pc:sldMk cId="3703194401" sldId="303"/>
            <ac:picMk id="5" creationId="{B5A008C2-B522-A096-3760-8A2636F3EDB6}"/>
          </ac:picMkLst>
        </pc:picChg>
      </pc:sldChg>
      <pc:sldChg chg="addSp delSp modSp new mod modClrScheme chgLayout">
        <pc:chgData name="Mesut Yakup" userId="2a8d2809-051b-4e88-aaae-3cc88f98af08" providerId="ADAL" clId="{ACFDF7A3-167F-44AC-AB8E-ABB6FE7551E7}" dt="2022-05-31T19:06:57.869" v="6485" actId="20577"/>
        <pc:sldMkLst>
          <pc:docMk/>
          <pc:sldMk cId="2245324691" sldId="304"/>
        </pc:sldMkLst>
        <pc:spChg chg="mod ord">
          <ac:chgData name="Mesut Yakup" userId="2a8d2809-051b-4e88-aaae-3cc88f98af08" providerId="ADAL" clId="{ACFDF7A3-167F-44AC-AB8E-ABB6FE7551E7}" dt="2022-05-31T17:37:06.853" v="5823" actId="1076"/>
          <ac:spMkLst>
            <pc:docMk/>
            <pc:sldMk cId="2245324691" sldId="304"/>
            <ac:spMk id="2" creationId="{3AD3EBC9-334A-6EA4-C048-F081E0A08F93}"/>
          </ac:spMkLst>
        </pc:spChg>
        <pc:spChg chg="del mod">
          <ac:chgData name="Mesut Yakup" userId="2a8d2809-051b-4e88-aaae-3cc88f98af08" providerId="ADAL" clId="{ACFDF7A3-167F-44AC-AB8E-ABB6FE7551E7}" dt="2022-05-31T17:36:49.792" v="5818" actId="478"/>
          <ac:spMkLst>
            <pc:docMk/>
            <pc:sldMk cId="2245324691" sldId="304"/>
            <ac:spMk id="3" creationId="{080A4B34-6FB1-AFCD-1300-F99C6842EF74}"/>
          </ac:spMkLst>
        </pc:spChg>
        <pc:spChg chg="add mod">
          <ac:chgData name="Mesut Yakup" userId="2a8d2809-051b-4e88-aaae-3cc88f98af08" providerId="ADAL" clId="{ACFDF7A3-167F-44AC-AB8E-ABB6FE7551E7}" dt="2022-05-31T18:10:00.227" v="5897" actId="1076"/>
          <ac:spMkLst>
            <pc:docMk/>
            <pc:sldMk cId="2245324691" sldId="304"/>
            <ac:spMk id="6" creationId="{E45F3CD0-8797-F217-B48D-011913672DF5}"/>
          </ac:spMkLst>
        </pc:spChg>
        <pc:spChg chg="add mod">
          <ac:chgData name="Mesut Yakup" userId="2a8d2809-051b-4e88-aaae-3cc88f98af08" providerId="ADAL" clId="{ACFDF7A3-167F-44AC-AB8E-ABB6FE7551E7}" dt="2022-05-31T18:10:04.627" v="5898" actId="1076"/>
          <ac:spMkLst>
            <pc:docMk/>
            <pc:sldMk cId="2245324691" sldId="304"/>
            <ac:spMk id="8" creationId="{D9F40796-13DA-A95C-623B-4E4F8CB6015A}"/>
          </ac:spMkLst>
        </pc:spChg>
        <pc:spChg chg="add mod">
          <ac:chgData name="Mesut Yakup" userId="2a8d2809-051b-4e88-aaae-3cc88f98af08" providerId="ADAL" clId="{ACFDF7A3-167F-44AC-AB8E-ABB6FE7551E7}" dt="2022-05-31T18:11:57.154" v="5918" actId="20577"/>
          <ac:spMkLst>
            <pc:docMk/>
            <pc:sldMk cId="2245324691" sldId="304"/>
            <ac:spMk id="10" creationId="{4ADEAF46-50FD-2970-27DF-DB4D32ED67B0}"/>
          </ac:spMkLst>
        </pc:spChg>
        <pc:spChg chg="add mod">
          <ac:chgData name="Mesut Yakup" userId="2a8d2809-051b-4e88-aaae-3cc88f98af08" providerId="ADAL" clId="{ACFDF7A3-167F-44AC-AB8E-ABB6FE7551E7}" dt="2022-05-31T19:06:57.869" v="6485" actId="20577"/>
          <ac:spMkLst>
            <pc:docMk/>
            <pc:sldMk cId="2245324691" sldId="304"/>
            <ac:spMk id="11" creationId="{E527F515-AE17-1179-41EE-DF4BE5B013C3}"/>
          </ac:spMkLst>
        </pc:spChg>
        <pc:graphicFrameChg chg="add mod">
          <ac:chgData name="Mesut Yakup" userId="2a8d2809-051b-4e88-aaae-3cc88f98af08" providerId="ADAL" clId="{ACFDF7A3-167F-44AC-AB8E-ABB6FE7551E7}" dt="2022-05-31T19:04:43.375" v="6418" actId="1076"/>
          <ac:graphicFrameMkLst>
            <pc:docMk/>
            <pc:sldMk cId="2245324691" sldId="304"/>
            <ac:graphicFrameMk id="4" creationId="{A7813387-6728-0EC8-46B1-2EE6EFBD0A6F}"/>
          </ac:graphicFrameMkLst>
        </pc:graphicFrameChg>
      </pc:sldChg>
      <pc:sldChg chg="new del">
        <pc:chgData name="Mesut Yakup" userId="2a8d2809-051b-4e88-aaae-3cc88f98af08" providerId="ADAL" clId="{ACFDF7A3-167F-44AC-AB8E-ABB6FE7551E7}" dt="2022-05-31T17:33:35.372" v="5810" actId="680"/>
        <pc:sldMkLst>
          <pc:docMk/>
          <pc:sldMk cId="2516579461" sldId="304"/>
        </pc:sldMkLst>
      </pc:sldChg>
      <pc:sldChg chg="delSp modSp new mod modClrScheme chgLayout">
        <pc:chgData name="Mesut Yakup" userId="2a8d2809-051b-4e88-aaae-3cc88f98af08" providerId="ADAL" clId="{ACFDF7A3-167F-44AC-AB8E-ABB6FE7551E7}" dt="2022-05-31T18:32:25.482" v="6189" actId="20577"/>
        <pc:sldMkLst>
          <pc:docMk/>
          <pc:sldMk cId="539546827" sldId="305"/>
        </pc:sldMkLst>
        <pc:spChg chg="del">
          <ac:chgData name="Mesut Yakup" userId="2a8d2809-051b-4e88-aaae-3cc88f98af08" providerId="ADAL" clId="{ACFDF7A3-167F-44AC-AB8E-ABB6FE7551E7}" dt="2022-05-31T18:19:26.426" v="5923" actId="478"/>
          <ac:spMkLst>
            <pc:docMk/>
            <pc:sldMk cId="539546827" sldId="305"/>
            <ac:spMk id="2" creationId="{0225E727-B782-AD36-2937-024939375675}"/>
          </ac:spMkLst>
        </pc:spChg>
        <pc:spChg chg="mod ord">
          <ac:chgData name="Mesut Yakup" userId="2a8d2809-051b-4e88-aaae-3cc88f98af08" providerId="ADAL" clId="{ACFDF7A3-167F-44AC-AB8E-ABB6FE7551E7}" dt="2022-05-31T18:32:25.482" v="6189" actId="20577"/>
          <ac:spMkLst>
            <pc:docMk/>
            <pc:sldMk cId="539546827" sldId="305"/>
            <ac:spMk id="3" creationId="{6829EFDD-AC70-F6C1-435D-43D81F240EC2}"/>
          </ac:spMkLst>
        </pc:spChg>
      </pc:sldChg>
      <pc:sldChg chg="new del">
        <pc:chgData name="Mesut Yakup" userId="2a8d2809-051b-4e88-aaae-3cc88f98af08" providerId="ADAL" clId="{ACFDF7A3-167F-44AC-AB8E-ABB6FE7551E7}" dt="2022-05-31T18:19:05.372" v="5920" actId="680"/>
        <pc:sldMkLst>
          <pc:docMk/>
          <pc:sldMk cId="4119555930" sldId="305"/>
        </pc:sldMkLst>
      </pc:sldChg>
      <pc:sldChg chg="delSp modSp new mod modClrScheme chgLayout">
        <pc:chgData name="Mesut Yakup" userId="2a8d2809-051b-4e88-aaae-3cc88f98af08" providerId="ADAL" clId="{ACFDF7A3-167F-44AC-AB8E-ABB6FE7551E7}" dt="2022-05-31T18:40:09.133" v="6198" actId="14100"/>
        <pc:sldMkLst>
          <pc:docMk/>
          <pc:sldMk cId="817975013" sldId="306"/>
        </pc:sldMkLst>
        <pc:spChg chg="del">
          <ac:chgData name="Mesut Yakup" userId="2a8d2809-051b-4e88-aaae-3cc88f98af08" providerId="ADAL" clId="{ACFDF7A3-167F-44AC-AB8E-ABB6FE7551E7}" dt="2022-05-31T18:34:20.764" v="6191" actId="478"/>
          <ac:spMkLst>
            <pc:docMk/>
            <pc:sldMk cId="817975013" sldId="306"/>
            <ac:spMk id="2" creationId="{891ACD39-F93A-A52F-B395-3BCFE6DD0203}"/>
          </ac:spMkLst>
        </pc:spChg>
        <pc:spChg chg="mod ord">
          <ac:chgData name="Mesut Yakup" userId="2a8d2809-051b-4e88-aaae-3cc88f98af08" providerId="ADAL" clId="{ACFDF7A3-167F-44AC-AB8E-ABB6FE7551E7}" dt="2022-05-31T18:40:09.133" v="6198" actId="14100"/>
          <ac:spMkLst>
            <pc:docMk/>
            <pc:sldMk cId="817975013" sldId="306"/>
            <ac:spMk id="3" creationId="{F106A239-066E-9A43-D064-F0053AE10ADF}"/>
          </ac:spMkLst>
        </pc:spChg>
      </pc:sldChg>
      <pc:sldChg chg="addSp modSp new mod modClrScheme chgLayout">
        <pc:chgData name="Mesut Yakup" userId="2a8d2809-051b-4e88-aaae-3cc88f98af08" providerId="ADAL" clId="{ACFDF7A3-167F-44AC-AB8E-ABB6FE7551E7}" dt="2022-05-31T19:21:25.564" v="6588" actId="1076"/>
        <pc:sldMkLst>
          <pc:docMk/>
          <pc:sldMk cId="2483940713" sldId="307"/>
        </pc:sldMkLst>
        <pc:spChg chg="mod ord">
          <ac:chgData name="Mesut Yakup" userId="2a8d2809-051b-4e88-aaae-3cc88f98af08" providerId="ADAL" clId="{ACFDF7A3-167F-44AC-AB8E-ABB6FE7551E7}" dt="2022-05-31T19:09:01.631" v="6491" actId="1076"/>
          <ac:spMkLst>
            <pc:docMk/>
            <pc:sldMk cId="2483940713" sldId="307"/>
            <ac:spMk id="2" creationId="{AB4A76DD-22AC-7576-A858-DBFD2D5AC8BC}"/>
          </ac:spMkLst>
        </pc:spChg>
        <pc:spChg chg="mod ord">
          <ac:chgData name="Mesut Yakup" userId="2a8d2809-051b-4e88-aaae-3cc88f98af08" providerId="ADAL" clId="{ACFDF7A3-167F-44AC-AB8E-ABB6FE7551E7}" dt="2022-05-31T19:13:56.778" v="6492" actId="123"/>
          <ac:spMkLst>
            <pc:docMk/>
            <pc:sldMk cId="2483940713" sldId="307"/>
            <ac:spMk id="3" creationId="{7F726C95-529B-3481-AD25-BDB1610D548A}"/>
          </ac:spMkLst>
        </pc:spChg>
        <pc:spChg chg="add mod">
          <ac:chgData name="Mesut Yakup" userId="2a8d2809-051b-4e88-aaae-3cc88f98af08" providerId="ADAL" clId="{ACFDF7A3-167F-44AC-AB8E-ABB6FE7551E7}" dt="2022-05-31T19:21:25.564" v="6588" actId="1076"/>
          <ac:spMkLst>
            <pc:docMk/>
            <pc:sldMk cId="2483940713" sldId="307"/>
            <ac:spMk id="6" creationId="{1BF7A8CD-1B4E-BD3A-4674-F1A6DBA97698}"/>
          </ac:spMkLst>
        </pc:spChg>
        <pc:picChg chg="add mod ord">
          <ac:chgData name="Mesut Yakup" userId="2a8d2809-051b-4e88-aaae-3cc88f98af08" providerId="ADAL" clId="{ACFDF7A3-167F-44AC-AB8E-ABB6FE7551E7}" dt="2022-05-31T19:21:21.802" v="6587" actId="1076"/>
          <ac:picMkLst>
            <pc:docMk/>
            <pc:sldMk cId="2483940713" sldId="307"/>
            <ac:picMk id="5" creationId="{F409D9B7-3DBC-31B1-BC73-ACB2E1361677}"/>
          </ac:picMkLst>
        </pc:picChg>
      </pc:sldChg>
      <pc:sldChg chg="addSp delSp modSp new mod modClrScheme chgLayout">
        <pc:chgData name="Mesut Yakup" userId="2a8d2809-051b-4e88-aaae-3cc88f98af08" providerId="ADAL" clId="{ACFDF7A3-167F-44AC-AB8E-ABB6FE7551E7}" dt="2022-05-31T19:35:26.251" v="6676" actId="1076"/>
        <pc:sldMkLst>
          <pc:docMk/>
          <pc:sldMk cId="2325836985" sldId="308"/>
        </pc:sldMkLst>
        <pc:spChg chg="mod ord">
          <ac:chgData name="Mesut Yakup" userId="2a8d2809-051b-4e88-aaae-3cc88f98af08" providerId="ADAL" clId="{ACFDF7A3-167F-44AC-AB8E-ABB6FE7551E7}" dt="2022-05-31T19:34:14.994" v="6672" actId="14100"/>
          <ac:spMkLst>
            <pc:docMk/>
            <pc:sldMk cId="2325836985" sldId="308"/>
            <ac:spMk id="2" creationId="{83A8ADA8-65E9-D7D6-C639-47098E4F84BF}"/>
          </ac:spMkLst>
        </pc:spChg>
        <pc:spChg chg="del mod ord">
          <ac:chgData name="Mesut Yakup" userId="2a8d2809-051b-4e88-aaae-3cc88f98af08" providerId="ADAL" clId="{ACFDF7A3-167F-44AC-AB8E-ABB6FE7551E7}" dt="2022-05-31T19:35:22.223" v="6675" actId="21"/>
          <ac:spMkLst>
            <pc:docMk/>
            <pc:sldMk cId="2325836985" sldId="308"/>
            <ac:spMk id="3" creationId="{C1536434-FCE8-010E-6FA6-E08DC7986156}"/>
          </ac:spMkLst>
        </pc:spChg>
        <pc:graphicFrameChg chg="add mod">
          <ac:chgData name="Mesut Yakup" userId="2a8d2809-051b-4e88-aaae-3cc88f98af08" providerId="ADAL" clId="{ACFDF7A3-167F-44AC-AB8E-ABB6FE7551E7}" dt="2022-05-31T19:35:26.251" v="6676" actId="1076"/>
          <ac:graphicFrameMkLst>
            <pc:docMk/>
            <pc:sldMk cId="2325836985" sldId="308"/>
            <ac:graphicFrameMk id="4" creationId="{5D4AA3B0-3DBE-1CC4-924E-CB529F9B9E29}"/>
          </ac:graphicFrameMkLst>
        </pc:graphicFrameChg>
      </pc:sldChg>
      <pc:sldChg chg="addSp delSp modSp new mod modClrScheme chgLayout">
        <pc:chgData name="Mesut Yakup" userId="2a8d2809-051b-4e88-aaae-3cc88f98af08" providerId="ADAL" clId="{ACFDF7A3-167F-44AC-AB8E-ABB6FE7551E7}" dt="2022-05-31T19:36:27.217" v="6685" actId="14100"/>
        <pc:sldMkLst>
          <pc:docMk/>
          <pc:sldMk cId="2555996494" sldId="309"/>
        </pc:sldMkLst>
        <pc:spChg chg="add del mod">
          <ac:chgData name="Mesut Yakup" userId="2a8d2809-051b-4e88-aaae-3cc88f98af08" providerId="ADAL" clId="{ACFDF7A3-167F-44AC-AB8E-ABB6FE7551E7}" dt="2022-05-31T19:36:14.891" v="6682" actId="478"/>
          <ac:spMkLst>
            <pc:docMk/>
            <pc:sldMk cId="2555996494" sldId="309"/>
            <ac:spMk id="2" creationId="{8B6613BB-4A7F-8E3E-2FFA-DABD9996F696}"/>
          </ac:spMkLst>
        </pc:spChg>
        <pc:spChg chg="add del mod">
          <ac:chgData name="Mesut Yakup" userId="2a8d2809-051b-4e88-aaae-3cc88f98af08" providerId="ADAL" clId="{ACFDF7A3-167F-44AC-AB8E-ABB6FE7551E7}" dt="2022-05-31T19:35:47.943" v="6679"/>
          <ac:spMkLst>
            <pc:docMk/>
            <pc:sldMk cId="2555996494" sldId="309"/>
            <ac:spMk id="3" creationId="{271523EA-E575-70AC-3CA8-ED6CF956C1D5}"/>
          </ac:spMkLst>
        </pc:spChg>
        <pc:spChg chg="add mod ord">
          <ac:chgData name="Mesut Yakup" userId="2a8d2809-051b-4e88-aaae-3cc88f98af08" providerId="ADAL" clId="{ACFDF7A3-167F-44AC-AB8E-ABB6FE7551E7}" dt="2022-05-31T19:36:27.217" v="6685" actId="14100"/>
          <ac:spMkLst>
            <pc:docMk/>
            <pc:sldMk cId="2555996494" sldId="309"/>
            <ac:spMk id="4" creationId="{1A896F5B-8BCB-88FB-52E7-941BB35A7D75}"/>
          </ac:spMkLst>
        </pc:spChg>
      </pc:sldChg>
      <pc:sldChg chg="delSp modSp new mod modClrScheme chgLayout">
        <pc:chgData name="Mesut Yakup" userId="2a8d2809-051b-4e88-aaae-3cc88f98af08" providerId="ADAL" clId="{ACFDF7A3-167F-44AC-AB8E-ABB6FE7551E7}" dt="2022-05-31T19:42:25.741" v="6779" actId="20577"/>
        <pc:sldMkLst>
          <pc:docMk/>
          <pc:sldMk cId="1593757695" sldId="310"/>
        </pc:sldMkLst>
        <pc:spChg chg="del">
          <ac:chgData name="Mesut Yakup" userId="2a8d2809-051b-4e88-aaae-3cc88f98af08" providerId="ADAL" clId="{ACFDF7A3-167F-44AC-AB8E-ABB6FE7551E7}" dt="2022-05-31T19:41:36.746" v="6689" actId="478"/>
          <ac:spMkLst>
            <pc:docMk/>
            <pc:sldMk cId="1593757695" sldId="310"/>
            <ac:spMk id="2" creationId="{4B2E2084-C912-E4E6-502C-64B377E9B14E}"/>
          </ac:spMkLst>
        </pc:spChg>
        <pc:spChg chg="mod ord">
          <ac:chgData name="Mesut Yakup" userId="2a8d2809-051b-4e88-aaae-3cc88f98af08" providerId="ADAL" clId="{ACFDF7A3-167F-44AC-AB8E-ABB6FE7551E7}" dt="2022-05-31T19:42:25.741" v="6779" actId="20577"/>
          <ac:spMkLst>
            <pc:docMk/>
            <pc:sldMk cId="1593757695" sldId="310"/>
            <ac:spMk id="3" creationId="{1B40F3E2-7333-0DCD-AFD6-7B6526B4FE54}"/>
          </ac:spMkLst>
        </pc:spChg>
      </pc:sldChg>
      <pc:sldChg chg="addSp modSp new mod">
        <pc:chgData name="Mesut Yakup" userId="2a8d2809-051b-4e88-aaae-3cc88f98af08" providerId="ADAL" clId="{ACFDF7A3-167F-44AC-AB8E-ABB6FE7551E7}" dt="2022-05-31T19:59:20.677" v="6823" actId="1076"/>
        <pc:sldMkLst>
          <pc:docMk/>
          <pc:sldMk cId="439210148" sldId="311"/>
        </pc:sldMkLst>
        <pc:spChg chg="mod">
          <ac:chgData name="Mesut Yakup" userId="2a8d2809-051b-4e88-aaae-3cc88f98af08" providerId="ADAL" clId="{ACFDF7A3-167F-44AC-AB8E-ABB6FE7551E7}" dt="2022-05-31T19:54:26.607" v="6784" actId="14100"/>
          <ac:spMkLst>
            <pc:docMk/>
            <pc:sldMk cId="439210148" sldId="311"/>
            <ac:spMk id="2" creationId="{74CF8838-057A-12A8-01E8-63ABFA16A97D}"/>
          </ac:spMkLst>
        </pc:spChg>
        <pc:spChg chg="mod">
          <ac:chgData name="Mesut Yakup" userId="2a8d2809-051b-4e88-aaae-3cc88f98af08" providerId="ADAL" clId="{ACFDF7A3-167F-44AC-AB8E-ABB6FE7551E7}" dt="2022-05-31T19:57:03.813" v="6785"/>
          <ac:spMkLst>
            <pc:docMk/>
            <pc:sldMk cId="439210148" sldId="311"/>
            <ac:spMk id="3" creationId="{C002A231-158F-171C-9D95-D8861E80FD93}"/>
          </ac:spMkLst>
        </pc:spChg>
        <pc:spChg chg="add mod">
          <ac:chgData name="Mesut Yakup" userId="2a8d2809-051b-4e88-aaae-3cc88f98af08" providerId="ADAL" clId="{ACFDF7A3-167F-44AC-AB8E-ABB6FE7551E7}" dt="2022-05-31T19:59:20.677" v="6823" actId="1076"/>
          <ac:spMkLst>
            <pc:docMk/>
            <pc:sldMk cId="439210148" sldId="311"/>
            <ac:spMk id="5" creationId="{939455FA-14B2-9340-DF25-DAFF158575E0}"/>
          </ac:spMkLst>
        </pc:spChg>
        <pc:picChg chg="add mod">
          <ac:chgData name="Mesut Yakup" userId="2a8d2809-051b-4e88-aaae-3cc88f98af08" providerId="ADAL" clId="{ACFDF7A3-167F-44AC-AB8E-ABB6FE7551E7}" dt="2022-05-31T19:57:22.199" v="6788" actId="1076"/>
          <ac:picMkLst>
            <pc:docMk/>
            <pc:sldMk cId="439210148" sldId="311"/>
            <ac:picMk id="4" creationId="{A6C56BC8-E39F-E36C-DE65-8D74A28F533B}"/>
          </ac:picMkLst>
        </pc:picChg>
      </pc:sldChg>
      <pc:sldChg chg="addSp delSp modSp new mod modClrScheme chgLayout">
        <pc:chgData name="Mesut Yakup" userId="2a8d2809-051b-4e88-aaae-3cc88f98af08" providerId="ADAL" clId="{ACFDF7A3-167F-44AC-AB8E-ABB6FE7551E7}" dt="2022-05-31T20:05:21.563" v="6849" actId="1076"/>
        <pc:sldMkLst>
          <pc:docMk/>
          <pc:sldMk cId="1179158210" sldId="312"/>
        </pc:sldMkLst>
        <pc:spChg chg="mod ord">
          <ac:chgData name="Mesut Yakup" userId="2a8d2809-051b-4e88-aaae-3cc88f98af08" providerId="ADAL" clId="{ACFDF7A3-167F-44AC-AB8E-ABB6FE7551E7}" dt="2022-05-31T20:03:53.884" v="6837" actId="1076"/>
          <ac:spMkLst>
            <pc:docMk/>
            <pc:sldMk cId="1179158210" sldId="312"/>
            <ac:spMk id="2" creationId="{7B7CB66A-6FAF-39FC-2A4D-E057762EA9F2}"/>
          </ac:spMkLst>
        </pc:spChg>
        <pc:spChg chg="del">
          <ac:chgData name="Mesut Yakup" userId="2a8d2809-051b-4e88-aaae-3cc88f98af08" providerId="ADAL" clId="{ACFDF7A3-167F-44AC-AB8E-ABB6FE7551E7}" dt="2022-05-31T20:03:35.737" v="6832" actId="478"/>
          <ac:spMkLst>
            <pc:docMk/>
            <pc:sldMk cId="1179158210" sldId="312"/>
            <ac:spMk id="3" creationId="{54969757-CBA7-AEF2-C8E7-AC98B471A5B5}"/>
          </ac:spMkLst>
        </pc:spChg>
        <pc:spChg chg="add mod">
          <ac:chgData name="Mesut Yakup" userId="2a8d2809-051b-4e88-aaae-3cc88f98af08" providerId="ADAL" clId="{ACFDF7A3-167F-44AC-AB8E-ABB6FE7551E7}" dt="2022-05-31T20:05:21.563" v="6849" actId="1076"/>
          <ac:spMkLst>
            <pc:docMk/>
            <pc:sldMk cId="1179158210" sldId="312"/>
            <ac:spMk id="6" creationId="{ECC421B0-A28D-E062-3899-AFFC0E9EA051}"/>
          </ac:spMkLst>
        </pc:spChg>
        <pc:graphicFrameChg chg="add mod">
          <ac:chgData name="Mesut Yakup" userId="2a8d2809-051b-4e88-aaae-3cc88f98af08" providerId="ADAL" clId="{ACFDF7A3-167F-44AC-AB8E-ABB6FE7551E7}" dt="2022-05-31T20:05:18.658" v="6848" actId="1076"/>
          <ac:graphicFrameMkLst>
            <pc:docMk/>
            <pc:sldMk cId="1179158210" sldId="312"/>
            <ac:graphicFrameMk id="4" creationId="{62392983-1E8C-E02D-7FBB-5F15117A05AE}"/>
          </ac:graphicFrameMkLst>
        </pc:graphicFrameChg>
      </pc:sldChg>
      <pc:sldChg chg="delSp modSp new mod modClrScheme chgLayout">
        <pc:chgData name="Mesut Yakup" userId="2a8d2809-051b-4e88-aaae-3cc88f98af08" providerId="ADAL" clId="{ACFDF7A3-167F-44AC-AB8E-ABB6FE7551E7}" dt="2022-05-31T20:12:06.868" v="6858" actId="255"/>
        <pc:sldMkLst>
          <pc:docMk/>
          <pc:sldMk cId="539729186" sldId="313"/>
        </pc:sldMkLst>
        <pc:spChg chg="del">
          <ac:chgData name="Mesut Yakup" userId="2a8d2809-051b-4e88-aaae-3cc88f98af08" providerId="ADAL" clId="{ACFDF7A3-167F-44AC-AB8E-ABB6FE7551E7}" dt="2022-05-31T20:04:41.026" v="6842" actId="478"/>
          <ac:spMkLst>
            <pc:docMk/>
            <pc:sldMk cId="539729186" sldId="313"/>
            <ac:spMk id="2" creationId="{2AE3CF77-5AB2-F261-5455-67C86A097E87}"/>
          </ac:spMkLst>
        </pc:spChg>
        <pc:spChg chg="mod ord">
          <ac:chgData name="Mesut Yakup" userId="2a8d2809-051b-4e88-aaae-3cc88f98af08" providerId="ADAL" clId="{ACFDF7A3-167F-44AC-AB8E-ABB6FE7551E7}" dt="2022-05-31T20:12:06.868" v="6858" actId="255"/>
          <ac:spMkLst>
            <pc:docMk/>
            <pc:sldMk cId="539729186" sldId="313"/>
            <ac:spMk id="3" creationId="{EF6CE964-6703-2904-D69E-093886E919B7}"/>
          </ac:spMkLst>
        </pc:spChg>
      </pc:sldChg>
      <pc:sldChg chg="addSp delSp modSp new mod modClrScheme chgLayout">
        <pc:chgData name="Mesut Yakup" userId="2a8d2809-051b-4e88-aaae-3cc88f98af08" providerId="ADAL" clId="{ACFDF7A3-167F-44AC-AB8E-ABB6FE7551E7}" dt="2022-05-31T20:23:50.007" v="6880" actId="6549"/>
        <pc:sldMkLst>
          <pc:docMk/>
          <pc:sldMk cId="3084407134" sldId="314"/>
        </pc:sldMkLst>
        <pc:spChg chg="del">
          <ac:chgData name="Mesut Yakup" userId="2a8d2809-051b-4e88-aaae-3cc88f98af08" providerId="ADAL" clId="{ACFDF7A3-167F-44AC-AB8E-ABB6FE7551E7}" dt="2022-05-31T20:20:23.394" v="6860" actId="478"/>
          <ac:spMkLst>
            <pc:docMk/>
            <pc:sldMk cId="3084407134" sldId="314"/>
            <ac:spMk id="2" creationId="{7A127117-BD98-F45D-45A6-BC6D6437F7E3}"/>
          </ac:spMkLst>
        </pc:spChg>
        <pc:spChg chg="mod ord">
          <ac:chgData name="Mesut Yakup" userId="2a8d2809-051b-4e88-aaae-3cc88f98af08" providerId="ADAL" clId="{ACFDF7A3-167F-44AC-AB8E-ABB6FE7551E7}" dt="2022-05-31T20:23:50.007" v="6880" actId="6549"/>
          <ac:spMkLst>
            <pc:docMk/>
            <pc:sldMk cId="3084407134" sldId="314"/>
            <ac:spMk id="3" creationId="{3F9B75F5-5C90-2DA7-9816-A7A214B23F69}"/>
          </ac:spMkLst>
        </pc:spChg>
        <pc:spChg chg="add del mod">
          <ac:chgData name="Mesut Yakup" userId="2a8d2809-051b-4e88-aaae-3cc88f98af08" providerId="ADAL" clId="{ACFDF7A3-167F-44AC-AB8E-ABB6FE7551E7}" dt="2022-05-31T20:21:44.836" v="6872"/>
          <ac:spMkLst>
            <pc:docMk/>
            <pc:sldMk cId="3084407134" sldId="314"/>
            <ac:spMk id="4" creationId="{49C4DA70-9C14-04EC-04FE-43BFD3A81F75}"/>
          </ac:spMkLst>
        </pc:spChg>
        <pc:spChg chg="add del mod">
          <ac:chgData name="Mesut Yakup" userId="2a8d2809-051b-4e88-aaae-3cc88f98af08" providerId="ADAL" clId="{ACFDF7A3-167F-44AC-AB8E-ABB6FE7551E7}" dt="2022-05-31T20:21:44.836" v="6872"/>
          <ac:spMkLst>
            <pc:docMk/>
            <pc:sldMk cId="3084407134" sldId="314"/>
            <ac:spMk id="6" creationId="{6BDE4F7E-E58C-71D9-0079-65AC3BE5B4B9}"/>
          </ac:spMkLst>
        </pc:spChg>
        <pc:spChg chg="add del mod">
          <ac:chgData name="Mesut Yakup" userId="2a8d2809-051b-4e88-aaae-3cc88f98af08" providerId="ADAL" clId="{ACFDF7A3-167F-44AC-AB8E-ABB6FE7551E7}" dt="2022-05-31T20:22:07.485" v="6875" actId="478"/>
          <ac:spMkLst>
            <pc:docMk/>
            <pc:sldMk cId="3084407134" sldId="314"/>
            <ac:spMk id="7" creationId="{ECD78B15-7134-5E68-9B98-9ECD539CE73E}"/>
          </ac:spMkLst>
        </pc:spChg>
        <pc:spChg chg="add del mod">
          <ac:chgData name="Mesut Yakup" userId="2a8d2809-051b-4e88-aaae-3cc88f98af08" providerId="ADAL" clId="{ACFDF7A3-167F-44AC-AB8E-ABB6FE7551E7}" dt="2022-05-31T20:22:07.485" v="6875" actId="478"/>
          <ac:spMkLst>
            <pc:docMk/>
            <pc:sldMk cId="3084407134" sldId="314"/>
            <ac:spMk id="9" creationId="{31605AA6-CD90-8FD6-241A-7CE7D15A1A06}"/>
          </ac:spMkLst>
        </pc:spChg>
        <pc:graphicFrameChg chg="add del mod">
          <ac:chgData name="Mesut Yakup" userId="2a8d2809-051b-4e88-aaae-3cc88f98af08" providerId="ADAL" clId="{ACFDF7A3-167F-44AC-AB8E-ABB6FE7551E7}" dt="2022-05-31T20:21:44.836" v="6872"/>
          <ac:graphicFrameMkLst>
            <pc:docMk/>
            <pc:sldMk cId="3084407134" sldId="314"/>
            <ac:graphicFrameMk id="5" creationId="{C41434ED-D9D4-3A28-E3ED-3275D8FB603A}"/>
          </ac:graphicFrameMkLst>
        </pc:graphicFrameChg>
        <pc:graphicFrameChg chg="add del mod">
          <ac:chgData name="Mesut Yakup" userId="2a8d2809-051b-4e88-aaae-3cc88f98af08" providerId="ADAL" clId="{ACFDF7A3-167F-44AC-AB8E-ABB6FE7551E7}" dt="2022-05-31T20:22:07.485" v="6875" actId="478"/>
          <ac:graphicFrameMkLst>
            <pc:docMk/>
            <pc:sldMk cId="3084407134" sldId="314"/>
            <ac:graphicFrameMk id="8" creationId="{D13145A4-C42F-7DB3-5A19-7D6D48E4BA9C}"/>
          </ac:graphicFrameMkLst>
        </pc:graphicFrameChg>
      </pc:sldChg>
      <pc:sldChg chg="addSp delSp modSp new mod modClrScheme chgLayout">
        <pc:chgData name="Mesut Yakup" userId="2a8d2809-051b-4e88-aaae-3cc88f98af08" providerId="ADAL" clId="{ACFDF7A3-167F-44AC-AB8E-ABB6FE7551E7}" dt="2022-05-31T20:26:40.814" v="6921" actId="20577"/>
        <pc:sldMkLst>
          <pc:docMk/>
          <pc:sldMk cId="2290571095" sldId="315"/>
        </pc:sldMkLst>
        <pc:spChg chg="del">
          <ac:chgData name="Mesut Yakup" userId="2a8d2809-051b-4e88-aaae-3cc88f98af08" providerId="ADAL" clId="{ACFDF7A3-167F-44AC-AB8E-ABB6FE7551E7}" dt="2022-05-31T20:24:19.221" v="6882" actId="478"/>
          <ac:spMkLst>
            <pc:docMk/>
            <pc:sldMk cId="2290571095" sldId="315"/>
            <ac:spMk id="2" creationId="{D622CFC2-9CA5-91F9-F846-44658986AB66}"/>
          </ac:spMkLst>
        </pc:spChg>
        <pc:spChg chg="mod ord">
          <ac:chgData name="Mesut Yakup" userId="2a8d2809-051b-4e88-aaae-3cc88f98af08" providerId="ADAL" clId="{ACFDF7A3-167F-44AC-AB8E-ABB6FE7551E7}" dt="2022-05-31T20:26:40.814" v="6921" actId="20577"/>
          <ac:spMkLst>
            <pc:docMk/>
            <pc:sldMk cId="2290571095" sldId="315"/>
            <ac:spMk id="3" creationId="{408DB5C8-F198-B53E-3305-F5F99549EE38}"/>
          </ac:spMkLst>
        </pc:spChg>
        <pc:graphicFrameChg chg="add mod">
          <ac:chgData name="Mesut Yakup" userId="2a8d2809-051b-4e88-aaae-3cc88f98af08" providerId="ADAL" clId="{ACFDF7A3-167F-44AC-AB8E-ABB6FE7551E7}" dt="2022-05-31T20:26:36.385" v="6920" actId="1076"/>
          <ac:graphicFrameMkLst>
            <pc:docMk/>
            <pc:sldMk cId="2290571095" sldId="315"/>
            <ac:graphicFrameMk id="4" creationId="{1676B77E-2643-893C-F5AF-FAA308A42323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3817-4485-4F9B-BD39-B7BDAF7A4446}" type="datetimeFigureOut">
              <a:rPr lang="tr-TR" smtClean="0"/>
              <a:t>30.04.2023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70C35-C8BE-4789-B14E-AB075E9ADF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51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2C49-4438-4521-993A-7E1108385CA5}" type="datetime1">
              <a:rPr lang="tr-TR" smtClean="0"/>
              <a:t>30.04.2023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54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FDDC-C0AC-4033-AA01-8A6BAD3CE433}" type="datetime1">
              <a:rPr lang="tr-TR" smtClean="0"/>
              <a:t>30.04.2023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66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BAF9-F533-4644-A1CE-88784AEBCF26}" type="datetime1">
              <a:rPr lang="tr-TR" smtClean="0"/>
              <a:t>30.04.2023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846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4FB8-BDDF-4E15-BE1A-472E8F1FD0AE}" type="datetime1">
              <a:rPr lang="tr-TR" smtClean="0"/>
              <a:t>30.04.2023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72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5D4F-F468-42B1-8BF5-0623BB09B33D}" type="datetime1">
              <a:rPr lang="tr-TR" smtClean="0"/>
              <a:t>30.04.2023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67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6A0A-B101-4898-AA2B-F4BCB3197D1B}" type="datetime1">
              <a:rPr lang="tr-TR" smtClean="0"/>
              <a:t>30.04.2023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31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5759-99E7-4865-B43A-FAE48B256286}" type="datetime1">
              <a:rPr lang="tr-TR" smtClean="0"/>
              <a:t>30.04.2023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4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0636-F424-43D0-8C42-6F345F212FDE}" type="datetime1">
              <a:rPr lang="tr-TR" smtClean="0"/>
              <a:t>30.04.2023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21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0548-CB15-4CB2-984D-9582729F25E8}" type="datetime1">
              <a:rPr lang="tr-TR" smtClean="0"/>
              <a:t>30.04.2023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25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5B2657-C0B8-4BDB-AD97-2786BAF5157B}" type="datetime1">
              <a:rPr lang="tr-TR" smtClean="0"/>
              <a:t>30.04.2023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EA9DF1-4AF5-4B80-B00D-BAC9ECBDC0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639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C79E-692C-43BA-ACE9-1334E046384D}" type="datetime1">
              <a:rPr lang="tr-TR" smtClean="0"/>
              <a:t>30.04.2023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5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E37067-0D3B-45A3-97B4-BCADE55DF123}" type="datetime1">
              <a:rPr lang="tr-TR" smtClean="0"/>
              <a:t>30.04.2023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7EA9DF1-4AF5-4B80-B00D-BAC9ECBDC014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85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image" Target="../media/image810.png"/><Relationship Id="rId7" Type="http://schemas.openxmlformats.org/officeDocument/2006/relationships/image" Target="../media/image8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0.png"/><Relationship Id="rId11" Type="http://schemas.openxmlformats.org/officeDocument/2006/relationships/image" Target="../media/image821.png"/><Relationship Id="rId5" Type="http://schemas.openxmlformats.org/officeDocument/2006/relationships/image" Target="../media/image830.png"/><Relationship Id="rId10" Type="http://schemas.openxmlformats.org/officeDocument/2006/relationships/image" Target="../media/image880.png"/><Relationship Id="rId4" Type="http://schemas.openxmlformats.org/officeDocument/2006/relationships/image" Target="../media/image820.png"/><Relationship Id="rId9" Type="http://schemas.openxmlformats.org/officeDocument/2006/relationships/image" Target="../media/image8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1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3" Type="http://schemas.openxmlformats.org/officeDocument/2006/relationships/image" Target="../media/image117.png"/><Relationship Id="rId7" Type="http://schemas.openxmlformats.org/officeDocument/2006/relationships/image" Target="../media/image117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0.png"/><Relationship Id="rId5" Type="http://schemas.openxmlformats.org/officeDocument/2006/relationships/image" Target="../media/image118.png"/><Relationship Id="rId4" Type="http://schemas.openxmlformats.org/officeDocument/2006/relationships/image" Target="../media/image114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0.png"/><Relationship Id="rId5" Type="http://schemas.openxmlformats.org/officeDocument/2006/relationships/image" Target="../media/image1220.png"/><Relationship Id="rId4" Type="http://schemas.openxmlformats.org/officeDocument/2006/relationships/image" Target="../media/image12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0.png"/><Relationship Id="rId5" Type="http://schemas.openxmlformats.org/officeDocument/2006/relationships/image" Target="../media/image1120.png"/><Relationship Id="rId4" Type="http://schemas.openxmlformats.org/officeDocument/2006/relationships/image" Target="../media/image123.w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4.png"/><Relationship Id="rId7" Type="http://schemas.openxmlformats.org/officeDocument/2006/relationships/image" Target="../media/image137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28.png"/><Relationship Id="rId4" Type="http://schemas.openxmlformats.org/officeDocument/2006/relationships/image" Target="../media/image135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0.png"/><Relationship Id="rId7" Type="http://schemas.openxmlformats.org/officeDocument/2006/relationships/image" Target="../media/image141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24FCF3-34A5-7C84-32B1-23F0613AD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870300"/>
            <a:ext cx="10058400" cy="3566160"/>
          </a:xfrm>
        </p:spPr>
        <p:txBody>
          <a:bodyPr/>
          <a:lstStyle/>
          <a:p>
            <a:r>
              <a:rPr lang="tr-TR" sz="5400" b="1" dirty="0" err="1">
                <a:solidFill>
                  <a:schemeClr val="tx1"/>
                </a:solidFill>
              </a:rPr>
              <a:t>Bipolar</a:t>
            </a:r>
            <a:r>
              <a:rPr lang="tr-TR" sz="5400" b="1" dirty="0">
                <a:solidFill>
                  <a:schemeClr val="tx1"/>
                </a:solidFill>
              </a:rPr>
              <a:t> </a:t>
            </a:r>
            <a:r>
              <a:rPr lang="tr-TR" sz="5400" b="1" dirty="0" err="1">
                <a:solidFill>
                  <a:schemeClr val="tx1"/>
                </a:solidFill>
              </a:rPr>
              <a:t>junction</a:t>
            </a:r>
            <a:r>
              <a:rPr lang="tr-TR" sz="5400" b="1" dirty="0">
                <a:solidFill>
                  <a:schemeClr val="tx1"/>
                </a:solidFill>
              </a:rPr>
              <a:t> (BJT) </a:t>
            </a:r>
            <a:r>
              <a:rPr lang="tr-TR" sz="5400" b="1" dirty="0" err="1">
                <a:solidFill>
                  <a:schemeClr val="tx1"/>
                </a:solidFill>
              </a:rPr>
              <a:t>Transistors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D8D52EC-FD45-1E63-D44B-F80E5B04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1</a:t>
            </a:fld>
            <a:endParaRPr lang="tr-TR"/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4A730EBB-CB01-4697-9695-0AAE4AA6A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/>
          <a:lstStyle/>
          <a:p>
            <a:r>
              <a:rPr lang="tr-TR" b="1" dirty="0" smtClean="0"/>
              <a:t>Lecture-4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43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="" xmlns:a16="http://schemas.microsoft.com/office/drawing/2014/main" id="{812304D4-2D39-9F32-471C-D9FC12458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28" y="578477"/>
            <a:ext cx="4406560" cy="3710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BCD866DC-D381-C712-D402-5E928339BB37}"/>
                  </a:ext>
                </a:extLst>
              </p:cNvPr>
              <p:cNvSpPr txBox="1"/>
              <p:nvPr/>
            </p:nvSpPr>
            <p:spPr>
              <a:xfrm>
                <a:off x="347561" y="239126"/>
                <a:ext cx="6318363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sz="2000" dirty="0"/>
                  <a:t>For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BJT transistor </a:t>
                </a:r>
                <a:r>
                  <a:rPr lang="tr-TR" sz="2000" dirty="0" err="1"/>
                  <a:t>to</a:t>
                </a:r>
                <a:r>
                  <a:rPr lang="tr-TR" sz="2000" dirty="0"/>
                  <a:t> </a:t>
                </a:r>
                <a:r>
                  <a:rPr lang="tr-TR" sz="2000" dirty="0" err="1"/>
                  <a:t>operate</a:t>
                </a:r>
                <a:r>
                  <a:rPr lang="tr-TR" sz="2000" dirty="0"/>
                  <a:t> in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>
                    <a:solidFill>
                      <a:srgbClr val="0070C0"/>
                    </a:solidFill>
                  </a:rPr>
                  <a:t>active</a:t>
                </a:r>
                <a:r>
                  <a:rPr lang="tr-TR" sz="2000" dirty="0">
                    <a:solidFill>
                      <a:srgbClr val="0070C0"/>
                    </a:solidFill>
                  </a:rPr>
                  <a:t> </a:t>
                </a:r>
                <a:r>
                  <a:rPr lang="tr-TR" sz="2000" dirty="0" err="1">
                    <a:solidFill>
                      <a:srgbClr val="0070C0"/>
                    </a:solidFill>
                  </a:rPr>
                  <a:t>mode</a:t>
                </a:r>
                <a:r>
                  <a:rPr lang="tr-TR" sz="2000" dirty="0">
                    <a:solidFill>
                      <a:srgbClr val="FF0000"/>
                    </a:solidFill>
                  </a:rPr>
                  <a:t>, </a:t>
                </a:r>
                <a:r>
                  <a:rPr lang="tr-TR" sz="2000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sz="2000" b="1" dirty="0">
                    <a:solidFill>
                      <a:srgbClr val="FF0000"/>
                    </a:solidFill>
                  </a:rPr>
                  <a:t> CBJ </a:t>
                </a:r>
                <a:r>
                  <a:rPr lang="tr-TR" sz="2000" b="1" dirty="0" err="1">
                    <a:solidFill>
                      <a:srgbClr val="FF0000"/>
                    </a:solidFill>
                  </a:rPr>
                  <a:t>must</a:t>
                </a:r>
                <a:r>
                  <a:rPr lang="tr-TR" sz="2000" b="1" dirty="0">
                    <a:solidFill>
                      <a:srgbClr val="FF0000"/>
                    </a:solidFill>
                  </a:rPr>
                  <a:t> be </a:t>
                </a:r>
                <a:r>
                  <a:rPr lang="tr-TR" sz="2000" b="1" dirty="0" err="1">
                    <a:solidFill>
                      <a:srgbClr val="FF0000"/>
                    </a:solidFill>
                  </a:rPr>
                  <a:t>reversed</a:t>
                </a:r>
                <a:r>
                  <a:rPr lang="tr-TR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000" b="1" dirty="0" err="1">
                    <a:solidFill>
                      <a:srgbClr val="FF0000"/>
                    </a:solidFill>
                  </a:rPr>
                  <a:t>biase</a:t>
                </a:r>
                <a:r>
                  <a:rPr lang="tr-TR" sz="2000" dirty="0" err="1">
                    <a:solidFill>
                      <a:srgbClr val="FF0000"/>
                    </a:solidFill>
                  </a:rPr>
                  <a:t>d</a:t>
                </a:r>
                <a:r>
                  <a:rPr lang="tr-TR" sz="2000" dirty="0">
                    <a:solidFill>
                      <a:srgbClr val="FF0000"/>
                    </a:solidFill>
                  </a:rPr>
                  <a:t>. </a:t>
                </a:r>
                <a:r>
                  <a:rPr lang="tr-TR" sz="2000" dirty="0" err="1"/>
                  <a:t>So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  <m:r>
                      <a:rPr lang="tr-T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tr-TR" sz="2000" dirty="0"/>
                  <a:t> </a:t>
                </a:r>
                <a:r>
                  <a:rPr lang="tr-TR" sz="2000" dirty="0" err="1"/>
                  <a:t>however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pn</a:t>
                </a:r>
                <a:r>
                  <a:rPr lang="tr-TR" sz="2000" dirty="0"/>
                  <a:t> </a:t>
                </a:r>
                <a:r>
                  <a:rPr lang="tr-TR" sz="2000" dirty="0" err="1"/>
                  <a:t>junction</a:t>
                </a:r>
                <a:r>
                  <a:rPr lang="tr-TR" sz="2000" dirty="0"/>
                  <a:t> </a:t>
                </a:r>
                <a:r>
                  <a:rPr lang="tr-TR" sz="2000" dirty="0" err="1"/>
                  <a:t>does</a:t>
                </a:r>
                <a:r>
                  <a:rPr lang="tr-TR" sz="2000" dirty="0"/>
                  <a:t> not </a:t>
                </a:r>
                <a:r>
                  <a:rPr lang="tr-TR" sz="2000" dirty="0" err="1"/>
                  <a:t>effectively</a:t>
                </a:r>
                <a:r>
                  <a:rPr lang="tr-TR" sz="2000" dirty="0"/>
                  <a:t> </a:t>
                </a:r>
                <a:r>
                  <a:rPr lang="tr-TR" sz="2000" dirty="0" err="1"/>
                  <a:t>become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forward</a:t>
                </a:r>
                <a:r>
                  <a:rPr lang="tr-TR" sz="2000" dirty="0"/>
                  <a:t> </a:t>
                </a:r>
                <a:r>
                  <a:rPr lang="tr-TR" sz="2000" dirty="0" err="1"/>
                  <a:t>biased</a:t>
                </a:r>
                <a:r>
                  <a:rPr lang="tr-TR" sz="2000" dirty="0"/>
                  <a:t> </a:t>
                </a:r>
                <a:r>
                  <a:rPr lang="tr-TR" sz="2000" dirty="0" err="1"/>
                  <a:t>until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forward</a:t>
                </a:r>
                <a:r>
                  <a:rPr lang="tr-TR" sz="2000" dirty="0"/>
                  <a:t> </a:t>
                </a:r>
                <a:r>
                  <a:rPr lang="tr-TR" sz="2000" dirty="0" err="1"/>
                  <a:t>voltage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across</a:t>
                </a:r>
                <a:r>
                  <a:rPr lang="tr-TR" sz="2000" dirty="0"/>
                  <a:t> it </a:t>
                </a:r>
                <a:r>
                  <a:rPr lang="tr-TR" sz="2000" dirty="0" err="1"/>
                  <a:t>exceeds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approximatelly</a:t>
                </a:r>
                <a:r>
                  <a:rPr lang="tr-TR" sz="2000" dirty="0"/>
                  <a:t> 0.4V. So </a:t>
                </a:r>
                <a:r>
                  <a:rPr lang="tr-TR" sz="2000" dirty="0" smtClean="0"/>
                  <a:t>the </a:t>
                </a:r>
                <a:r>
                  <a:rPr lang="tr-TR" sz="2000" dirty="0"/>
                  <a:t>active mode can be maintained for the operation of the npn transistor for negative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</m:oMath>
                </a14:m>
                <a:r>
                  <a:rPr lang="tr-TR" sz="2000" dirty="0"/>
                  <a:t> </a:t>
                </a:r>
                <a:r>
                  <a:rPr lang="tr-TR" sz="2000" dirty="0" err="1"/>
                  <a:t>down</a:t>
                </a:r>
                <a:r>
                  <a:rPr lang="tr-TR" sz="2000" dirty="0"/>
                  <a:t> </a:t>
                </a:r>
                <a:r>
                  <a:rPr lang="tr-TR" sz="2000" dirty="0" err="1"/>
                  <a:t>approximatelly</a:t>
                </a:r>
                <a:r>
                  <a:rPr lang="tr-TR" sz="2000" dirty="0"/>
                  <a:t> -0.4V. </a:t>
                </a:r>
                <a:r>
                  <a:rPr lang="tr-TR" sz="2000" dirty="0" err="1"/>
                  <a:t>So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this</a:t>
                </a:r>
                <a:r>
                  <a:rPr lang="tr-TR" sz="2000" dirty="0"/>
                  <a:t> is </a:t>
                </a:r>
                <a:r>
                  <a:rPr lang="tr-TR" sz="2000" dirty="0" err="1"/>
                  <a:t>illustrated</a:t>
                </a:r>
                <a:r>
                  <a:rPr lang="tr-TR" sz="2000" dirty="0"/>
                  <a:t> in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following</a:t>
                </a:r>
                <a:r>
                  <a:rPr lang="tr-TR" sz="2000" dirty="0"/>
                  <a:t> </a:t>
                </a:r>
                <a:r>
                  <a:rPr lang="tr-TR" sz="2000" dirty="0" err="1"/>
                  <a:t>figure</a:t>
                </a:r>
                <a:endParaRPr lang="tr-TR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CD866DC-D381-C712-D402-5E928339B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61" y="239126"/>
                <a:ext cx="6318363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965" r="-1062" b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54F10058-F748-C009-788E-20387AE39A5E}"/>
                  </a:ext>
                </a:extLst>
              </p:cNvPr>
              <p:cNvSpPr txBox="1"/>
              <p:nvPr/>
            </p:nvSpPr>
            <p:spPr>
              <a:xfrm>
                <a:off x="8004047" y="4459491"/>
                <a:ext cx="3208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Fig.5.9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</m:oMath>
                </a14:m>
                <a:r>
                  <a:rPr lang="tr-TR" dirty="0"/>
                  <a:t>Characteristic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4F10058-F748-C009-788E-20387AE39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047" y="4459491"/>
                <a:ext cx="320843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2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B7B03DF-1F35-7625-4173-490CCEA7176A}"/>
              </a:ext>
            </a:extLst>
          </p:cNvPr>
          <p:cNvSpPr txBox="1"/>
          <p:nvPr/>
        </p:nvSpPr>
        <p:spPr>
          <a:xfrm>
            <a:off x="347561" y="4024778"/>
            <a:ext cx="6098344" cy="2569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-v</a:t>
            </a:r>
            <a:r>
              <a:rPr lang="en-US" sz="24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CB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 of an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npn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transistor fed with a constant emitter current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transistor enters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saturation mode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operation for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CB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0.4 V, and the collector current diminishes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7109A3D-8312-1F88-3739-79B0D300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10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6947726" y="5090306"/>
            <a:ext cx="4317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/>
              <a:t>I</a:t>
            </a:r>
            <a:r>
              <a:rPr lang="en-US" sz="1200" dirty="0" smtClean="0"/>
              <a:t>C</a:t>
            </a:r>
            <a:r>
              <a:rPr lang="en-US" dirty="0" smtClean="0"/>
              <a:t> </a:t>
            </a:r>
            <a:r>
              <a:rPr lang="en-US" dirty="0"/>
              <a:t>is independent of</a:t>
            </a:r>
            <a:r>
              <a:rPr lang="en-US" sz="2400" dirty="0"/>
              <a:t> </a:t>
            </a:r>
            <a:r>
              <a:rPr lang="en-US" sz="2400" dirty="0" err="1" smtClean="0"/>
              <a:t>v</a:t>
            </a:r>
            <a:r>
              <a:rPr lang="en-US" sz="1200" dirty="0" err="1" smtClean="0"/>
              <a:t>CB</a:t>
            </a:r>
            <a:r>
              <a:rPr lang="en-US" dirty="0" smtClean="0"/>
              <a:t> </a:t>
            </a:r>
            <a:r>
              <a:rPr lang="en-US" dirty="0"/>
              <a:t>in the active mode</a:t>
            </a:r>
          </a:p>
        </p:txBody>
      </p:sp>
    </p:spTree>
    <p:extLst>
      <p:ext uri="{BB962C8B-B14F-4D97-AF65-F5344CB8AC3E}">
        <p14:creationId xmlns:p14="http://schemas.microsoft.com/office/powerpoint/2010/main" val="19405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11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59752" y="230677"/>
            <a:ext cx="5827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Operation in the Saturation Mode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752" y="770159"/>
            <a:ext cx="11295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F</a:t>
            </a:r>
            <a:r>
              <a:rPr lang="en-US" sz="2000" dirty="0" smtClean="0"/>
              <a:t>or </a:t>
            </a:r>
            <a:r>
              <a:rPr lang="en-US" sz="2400" dirty="0" err="1" smtClean="0"/>
              <a:t>v</a:t>
            </a:r>
            <a:r>
              <a:rPr lang="en-US" sz="2000" baseline="-25000" dirty="0" err="1" smtClean="0"/>
              <a:t>CB</a:t>
            </a:r>
            <a:r>
              <a:rPr lang="tr-TR" sz="2000" baseline="-25000" dirty="0" smtClean="0"/>
              <a:t> </a:t>
            </a:r>
            <a:r>
              <a:rPr lang="en-US" sz="2000" baseline="-25000" dirty="0" smtClean="0"/>
              <a:t> </a:t>
            </a:r>
            <a:r>
              <a:rPr lang="en-US" sz="2000" dirty="0"/>
              <a:t>going negative to approximately −0.4 </a:t>
            </a:r>
            <a:r>
              <a:rPr lang="en-US" sz="2000" dirty="0" smtClean="0"/>
              <a:t>V</a:t>
            </a:r>
            <a:r>
              <a:rPr lang="tr-TR" sz="2000" dirty="0" smtClean="0"/>
              <a:t>,</a:t>
            </a:r>
            <a:r>
              <a:rPr lang="en-US" sz="2000" dirty="0" smtClean="0"/>
              <a:t> </a:t>
            </a:r>
            <a:r>
              <a:rPr lang="tr-TR" sz="2000" dirty="0" smtClean="0"/>
              <a:t>b</a:t>
            </a:r>
            <a:r>
              <a:rPr lang="en-US" sz="2000" dirty="0" err="1" smtClean="0"/>
              <a:t>elow</a:t>
            </a:r>
            <a:r>
              <a:rPr lang="en-US" sz="2000" dirty="0" smtClean="0"/>
              <a:t> </a:t>
            </a:r>
            <a:r>
              <a:rPr lang="en-US" sz="2000" dirty="0"/>
              <a:t>this value of </a:t>
            </a:r>
            <a:r>
              <a:rPr lang="en-US" sz="2400" dirty="0" err="1" smtClean="0"/>
              <a:t>v</a:t>
            </a:r>
            <a:r>
              <a:rPr lang="en-US" sz="2000" baseline="-25000" dirty="0" err="1" smtClean="0"/>
              <a:t>CB</a:t>
            </a:r>
            <a:r>
              <a:rPr lang="tr-TR" sz="2000" baseline="-25000" dirty="0" smtClean="0"/>
              <a:t> </a:t>
            </a:r>
            <a:r>
              <a:rPr lang="en-US" sz="2000" dirty="0" smtClean="0"/>
              <a:t>, </a:t>
            </a:r>
            <a:r>
              <a:rPr lang="en-US" sz="2000" dirty="0"/>
              <a:t>the CBJ begins to conduct sufficiently that the transistor leaves the active mode and enters the saturation mode of operation, where </a:t>
            </a:r>
            <a:r>
              <a:rPr lang="tr-TR" sz="2000" dirty="0" err="1"/>
              <a:t>I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decreases.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752" y="2264031"/>
            <a:ext cx="11102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We observe that this ratio will be lower than the value of β. Furthermore, the ratio will decrease as </a:t>
            </a:r>
            <a:r>
              <a:rPr lang="en-US" sz="2800" dirty="0" err="1" smtClean="0"/>
              <a:t>v</a:t>
            </a:r>
            <a:r>
              <a:rPr lang="en-US" sz="2000" baseline="-25000" dirty="0" err="1" smtClean="0"/>
              <a:t>BC</a:t>
            </a:r>
            <a:r>
              <a:rPr lang="en-US" sz="2000" dirty="0" smtClean="0"/>
              <a:t> </a:t>
            </a:r>
            <a:r>
              <a:rPr lang="en-US" sz="2000" dirty="0"/>
              <a:t>is increased and the transistor is driven deeper into saturation.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752" y="3388572"/>
            <a:ext cx="10954922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Because </a:t>
            </a:r>
            <a:r>
              <a:rPr lang="tr-TR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/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B</a:t>
            </a:r>
            <a:r>
              <a:rPr lang="tr-TR" sz="2000" dirty="0" smtClean="0"/>
              <a:t> ), </a:t>
            </a:r>
            <a:r>
              <a:rPr lang="en-US" sz="2000" dirty="0"/>
              <a:t>of a saturated transistor can be set to any desired value lower than β by adjusting </a:t>
            </a:r>
            <a:r>
              <a:rPr lang="en-US" sz="3200" b="1" dirty="0" smtClean="0"/>
              <a:t>v</a:t>
            </a:r>
            <a:r>
              <a:rPr lang="tr-TR" sz="3200" b="1" dirty="0" smtClean="0"/>
              <a:t> </a:t>
            </a:r>
            <a:r>
              <a:rPr lang="en-US" sz="2000" baseline="-25000" dirty="0" smtClean="0"/>
              <a:t>BC</a:t>
            </a:r>
            <a:r>
              <a:rPr lang="en-US" sz="2000" dirty="0"/>
              <a:t>, 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this </a:t>
            </a:r>
            <a:r>
              <a:rPr lang="en-US" sz="2000" dirty="0"/>
              <a:t>ratio is known as </a:t>
            </a:r>
            <a:r>
              <a:rPr lang="en-US" sz="2000" b="1" dirty="0">
                <a:solidFill>
                  <a:srgbClr val="FF0000"/>
                </a:solidFill>
              </a:rPr>
              <a:t>forced β</a:t>
            </a:r>
            <a:r>
              <a:rPr lang="en-US" sz="2000" dirty="0"/>
              <a:t> and denoted </a:t>
            </a:r>
            <a:r>
              <a:rPr lang="en-US" sz="2000" dirty="0" smtClean="0"/>
              <a:t>β</a:t>
            </a:r>
            <a:r>
              <a:rPr lang="tr-TR" sz="2000" dirty="0" smtClean="0"/>
              <a:t> </a:t>
            </a:r>
            <a:r>
              <a:rPr lang="en-US" sz="2000" baseline="-25000" dirty="0" smtClean="0"/>
              <a:t>forced</a:t>
            </a:r>
            <a:r>
              <a:rPr lang="tr-TR" sz="2000" baseline="-25000" dirty="0" smtClean="0"/>
              <a:t> </a:t>
            </a:r>
            <a:r>
              <a:rPr lang="en-US" sz="2000" dirty="0" smtClean="0"/>
              <a:t> </a:t>
            </a:r>
            <a:r>
              <a:rPr lang="tr-TR" sz="2000" dirty="0" smtClean="0"/>
              <a:t>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577" y="4684455"/>
            <a:ext cx="3154064" cy="12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12</a:t>
            </a:fld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48" y="373488"/>
            <a:ext cx="11648571" cy="53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BE08AC-5D43-5FCB-9AB6-813EA68311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895" y="221046"/>
            <a:ext cx="5922963" cy="701675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2. Current </a:t>
            </a:r>
            <a:r>
              <a:rPr lang="tr-TR" sz="3600" b="1" dirty="0">
                <a:solidFill>
                  <a:srgbClr val="FF0000"/>
                </a:solidFill>
              </a:rPr>
              <a:t>–voltage characteristic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71F97A-6D72-FB83-E2CC-045D8D29B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38" y="1540420"/>
            <a:ext cx="4138571" cy="3012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163879C-5B2F-A479-488B-3ACA447C9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193" y="1316406"/>
            <a:ext cx="5714141" cy="3535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6E506CA-3F16-FC29-AC77-94CA839F6B61}"/>
              </a:ext>
            </a:extLst>
          </p:cNvPr>
          <p:cNvSpPr txBox="1"/>
          <p:nvPr/>
        </p:nvSpPr>
        <p:spPr>
          <a:xfrm>
            <a:off x="815925" y="4852031"/>
            <a:ext cx="415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5.13 </a:t>
            </a:r>
            <a:r>
              <a:rPr lang="tr-TR" dirty="0" err="1"/>
              <a:t>Circuit</a:t>
            </a:r>
            <a:r>
              <a:rPr lang="tr-TR" dirty="0"/>
              <a:t> </a:t>
            </a:r>
            <a:r>
              <a:rPr lang="tr-TR" dirty="0" err="1"/>
              <a:t>symbols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BJT </a:t>
            </a:r>
            <a:r>
              <a:rPr lang="tr-TR" dirty="0" err="1"/>
              <a:t>transistors</a:t>
            </a:r>
            <a:endParaRPr lang="tr-TR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F5E6BF6-1234-96A1-16B1-C3A0CACAE7B4}"/>
              </a:ext>
            </a:extLst>
          </p:cNvPr>
          <p:cNvSpPr txBox="1"/>
          <p:nvPr/>
        </p:nvSpPr>
        <p:spPr>
          <a:xfrm>
            <a:off x="6542805" y="5009576"/>
            <a:ext cx="482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5.14 </a:t>
            </a:r>
            <a:r>
              <a:rPr lang="tr-TR" dirty="0" err="1"/>
              <a:t>Voltage</a:t>
            </a:r>
            <a:r>
              <a:rPr lang="tr-TR" dirty="0"/>
              <a:t> </a:t>
            </a:r>
            <a:r>
              <a:rPr lang="tr-TR" dirty="0" err="1"/>
              <a:t>polarities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flow</a:t>
            </a:r>
            <a:r>
              <a:rPr lang="tr-TR" dirty="0"/>
              <a:t> in a transistor </a:t>
            </a:r>
            <a:r>
              <a:rPr lang="tr-TR" dirty="0" err="1"/>
              <a:t>operating</a:t>
            </a:r>
            <a:r>
              <a:rPr lang="tr-TR" dirty="0"/>
              <a:t> in </a:t>
            </a:r>
            <a:r>
              <a:rPr lang="tr-TR" dirty="0" err="1">
                <a:solidFill>
                  <a:srgbClr val="FF0000"/>
                </a:solidFill>
              </a:rPr>
              <a:t>active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region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5B5DEFD-ACE0-A2E4-5A2E-DD64EEBE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1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="" xmlns:a16="http://schemas.microsoft.com/office/drawing/2014/main" id="{493EB2EE-89CA-B670-6E7C-1CE52942775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77371" y="481920"/>
                <a:ext cx="11161486" cy="5410880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The </a:t>
                </a:r>
                <a:r>
                  <a:rPr lang="tr-TR" dirty="0" err="1"/>
                  <a:t>polarity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device</a:t>
                </a:r>
                <a:r>
                  <a:rPr lang="tr-TR" dirty="0"/>
                  <a:t> – </a:t>
                </a:r>
                <a:r>
                  <a:rPr lang="tr-TR" i="1" dirty="0" err="1"/>
                  <a:t>npn</a:t>
                </a:r>
                <a:r>
                  <a:rPr lang="tr-TR" dirty="0"/>
                  <a:t> </a:t>
                </a:r>
                <a:r>
                  <a:rPr lang="tr-TR" dirty="0" err="1"/>
                  <a:t>or</a:t>
                </a:r>
                <a:r>
                  <a:rPr lang="tr-TR" dirty="0"/>
                  <a:t> </a:t>
                </a:r>
                <a:r>
                  <a:rPr lang="tr-TR" i="1" dirty="0" err="1"/>
                  <a:t>pnp</a:t>
                </a:r>
                <a:r>
                  <a:rPr lang="tr-TR" dirty="0"/>
                  <a:t> – is </a:t>
                </a:r>
                <a:r>
                  <a:rPr lang="tr-TR" dirty="0" err="1"/>
                  <a:t>indicated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direction</a:t>
                </a:r>
                <a:r>
                  <a:rPr lang="tr-TR" dirty="0"/>
                  <a:t> of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arrow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head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on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emitter</a:t>
                </a:r>
                <a:r>
                  <a:rPr lang="tr-TR" dirty="0"/>
                  <a:t>.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arrowhead</a:t>
                </a:r>
                <a:r>
                  <a:rPr lang="tr-TR" dirty="0"/>
                  <a:t> </a:t>
                </a:r>
                <a:r>
                  <a:rPr lang="tr-TR" dirty="0" err="1"/>
                  <a:t>points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direction</a:t>
                </a:r>
                <a:r>
                  <a:rPr lang="tr-TR" dirty="0"/>
                  <a:t> of normal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flow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emitter</a:t>
                </a:r>
                <a:r>
                  <a:rPr lang="tr-TR" dirty="0"/>
                  <a:t>, </a:t>
                </a:r>
                <a:r>
                  <a:rPr lang="tr-TR" dirty="0" err="1"/>
                  <a:t>which</a:t>
                </a:r>
                <a:r>
                  <a:rPr lang="tr-TR" dirty="0"/>
                  <a:t> is </a:t>
                </a:r>
                <a:r>
                  <a:rPr lang="tr-TR" dirty="0" err="1"/>
                  <a:t>also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forward</a:t>
                </a:r>
                <a:r>
                  <a:rPr lang="tr-TR" dirty="0"/>
                  <a:t> </a:t>
                </a:r>
                <a:r>
                  <a:rPr lang="tr-TR" dirty="0" err="1"/>
                  <a:t>direction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base</a:t>
                </a:r>
                <a:r>
                  <a:rPr lang="tr-TR" dirty="0"/>
                  <a:t> – </a:t>
                </a:r>
                <a:r>
                  <a:rPr lang="tr-TR" dirty="0" err="1"/>
                  <a:t>emitter</a:t>
                </a:r>
                <a:r>
                  <a:rPr lang="tr-TR" dirty="0"/>
                  <a:t> </a:t>
                </a:r>
                <a:r>
                  <a:rPr lang="tr-TR" dirty="0" err="1"/>
                  <a:t>junction</a:t>
                </a:r>
                <a:r>
                  <a:rPr lang="tr-TR" dirty="0"/>
                  <a:t>. Since </a:t>
                </a: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have</a:t>
                </a:r>
                <a:r>
                  <a:rPr lang="tr-TR" dirty="0"/>
                  <a:t> </a:t>
                </a:r>
                <a:r>
                  <a:rPr lang="tr-TR" dirty="0" err="1"/>
                  <a:t>adoped</a:t>
                </a:r>
                <a:r>
                  <a:rPr lang="tr-TR" dirty="0"/>
                  <a:t> a </a:t>
                </a:r>
                <a:r>
                  <a:rPr lang="tr-TR" dirty="0" err="1"/>
                  <a:t>drawing</a:t>
                </a:r>
                <a:r>
                  <a:rPr lang="tr-TR" dirty="0"/>
                  <a:t> </a:t>
                </a:r>
                <a:r>
                  <a:rPr lang="tr-TR" dirty="0" err="1"/>
                  <a:t>convention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which</a:t>
                </a:r>
                <a:r>
                  <a:rPr lang="tr-TR" dirty="0"/>
                  <a:t> </a:t>
                </a:r>
                <a:r>
                  <a:rPr lang="tr-TR" dirty="0" err="1"/>
                  <a:t>currents</a:t>
                </a:r>
                <a:r>
                  <a:rPr lang="tr-TR" dirty="0"/>
                  <a:t> </a:t>
                </a:r>
                <a:r>
                  <a:rPr lang="tr-TR" dirty="0" err="1"/>
                  <a:t>flow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top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bottom</a:t>
                </a:r>
                <a:r>
                  <a:rPr lang="tr-TR" dirty="0"/>
                  <a:t>, </a:t>
                </a: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always</a:t>
                </a:r>
                <a:r>
                  <a:rPr lang="tr-TR" dirty="0"/>
                  <a:t> </a:t>
                </a:r>
                <a:r>
                  <a:rPr lang="tr-TR" dirty="0" err="1"/>
                  <a:t>draw</a:t>
                </a:r>
                <a:r>
                  <a:rPr lang="tr-TR" dirty="0"/>
                  <a:t> </a:t>
                </a:r>
                <a:r>
                  <a:rPr lang="tr-TR" dirty="0" err="1"/>
                  <a:t>pnp</a:t>
                </a:r>
                <a:r>
                  <a:rPr lang="tr-TR" dirty="0"/>
                  <a:t> </a:t>
                </a:r>
                <a:r>
                  <a:rPr lang="tr-TR" dirty="0" err="1"/>
                  <a:t>transistors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manner</a:t>
                </a:r>
                <a:r>
                  <a:rPr lang="tr-TR" dirty="0"/>
                  <a:t> </a:t>
                </a:r>
                <a:r>
                  <a:rPr lang="tr-TR" dirty="0" err="1"/>
                  <a:t>shown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Fig</a:t>
                </a:r>
                <a:r>
                  <a:rPr lang="tr-TR" dirty="0"/>
                  <a:t>. 5.14(b).</a:t>
                </a:r>
              </a:p>
              <a:p>
                <a:pPr algn="just">
                  <a:lnSpc>
                    <a:spcPct val="150000"/>
                  </a:lnSpc>
                </a:pPr>
                <a:endParaRPr lang="tr-TR" dirty="0"/>
              </a:p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Fig.5.14 </a:t>
                </a:r>
                <a:r>
                  <a:rPr lang="tr-TR" dirty="0" err="1"/>
                  <a:t>shows</a:t>
                </a:r>
                <a:r>
                  <a:rPr lang="tr-TR" dirty="0"/>
                  <a:t>  </a:t>
                </a:r>
                <a:r>
                  <a:rPr lang="tr-TR" i="1" dirty="0" err="1"/>
                  <a:t>npn</a:t>
                </a:r>
                <a:r>
                  <a:rPr lang="tr-TR" dirty="0"/>
                  <a:t> 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i="1" dirty="0" err="1"/>
                  <a:t>pnp</a:t>
                </a:r>
                <a:r>
                  <a:rPr lang="tr-TR" i="1" dirty="0"/>
                  <a:t> </a:t>
                </a:r>
                <a:r>
                  <a:rPr lang="tr-TR" dirty="0"/>
                  <a:t>transistor </a:t>
                </a:r>
                <a:r>
                  <a:rPr lang="tr-TR" dirty="0" err="1"/>
                  <a:t>connected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a dc </a:t>
                </a:r>
                <a:r>
                  <a:rPr lang="tr-TR" dirty="0" err="1"/>
                  <a:t>sources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operate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active</a:t>
                </a:r>
                <a:r>
                  <a:rPr lang="tr-TR" dirty="0"/>
                  <a:t> </a:t>
                </a:r>
                <a:r>
                  <a:rPr lang="tr-TR" dirty="0" err="1"/>
                  <a:t>mode</a:t>
                </a:r>
                <a:r>
                  <a:rPr lang="tr-TR" dirty="0"/>
                  <a:t>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figure</a:t>
                </a:r>
                <a:r>
                  <a:rPr lang="tr-TR" dirty="0"/>
                  <a:t> </a:t>
                </a:r>
                <a:r>
                  <a:rPr lang="tr-TR" dirty="0" err="1"/>
                  <a:t>also</a:t>
                </a:r>
                <a:r>
                  <a:rPr lang="tr-TR" dirty="0"/>
                  <a:t> </a:t>
                </a:r>
                <a:r>
                  <a:rPr lang="tr-TR" dirty="0" err="1"/>
                  <a:t>indicates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refference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i="1" dirty="0" err="1">
                    <a:solidFill>
                      <a:srgbClr val="FF0000"/>
                    </a:solidFill>
                  </a:rPr>
                  <a:t>actual</a:t>
                </a:r>
                <a:r>
                  <a:rPr lang="tr-TR" i="1" dirty="0">
                    <a:solidFill>
                      <a:srgbClr val="FF0000"/>
                    </a:solidFill>
                  </a:rPr>
                  <a:t> </a:t>
                </a:r>
                <a:r>
                  <a:rPr lang="tr-TR" i="1" dirty="0" err="1">
                    <a:solidFill>
                      <a:srgbClr val="FF0000"/>
                    </a:solidFill>
                  </a:rPr>
                  <a:t>directions</a:t>
                </a:r>
                <a:r>
                  <a:rPr lang="tr-TR" i="1" dirty="0">
                    <a:solidFill>
                      <a:srgbClr val="FF0000"/>
                    </a:solidFill>
                  </a:rPr>
                  <a:t> of </a:t>
                </a:r>
                <a:r>
                  <a:rPr lang="tr-TR" i="1" dirty="0" err="1">
                    <a:solidFill>
                      <a:srgbClr val="FF0000"/>
                    </a:solidFill>
                  </a:rPr>
                  <a:t>current</a:t>
                </a:r>
                <a:r>
                  <a:rPr lang="tr-TR" i="1" dirty="0">
                    <a:solidFill>
                      <a:srgbClr val="FF0000"/>
                    </a:solidFill>
                  </a:rPr>
                  <a:t> </a:t>
                </a:r>
                <a:r>
                  <a:rPr lang="tr-TR" i="1" dirty="0" err="1">
                    <a:solidFill>
                      <a:srgbClr val="FF0000"/>
                    </a:solidFill>
                  </a:rPr>
                  <a:t>flow</a:t>
                </a:r>
                <a:r>
                  <a:rPr lang="tr-TR" i="1" dirty="0">
                    <a:solidFill>
                      <a:srgbClr val="FF0000"/>
                    </a:solidFill>
                  </a:rPr>
                  <a:t> </a:t>
                </a:r>
                <a:r>
                  <a:rPr lang="tr-TR" i="1" dirty="0" err="1">
                    <a:solidFill>
                      <a:srgbClr val="FF0000"/>
                    </a:solidFill>
                  </a:rPr>
                  <a:t>throughout</a:t>
                </a:r>
                <a:r>
                  <a:rPr lang="tr-TR" i="1" dirty="0">
                    <a:solidFill>
                      <a:srgbClr val="FF0000"/>
                    </a:solidFill>
                  </a:rPr>
                  <a:t> </a:t>
                </a:r>
                <a:r>
                  <a:rPr lang="tr-TR" i="1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i="1" dirty="0">
                    <a:solidFill>
                      <a:srgbClr val="FF0000"/>
                    </a:solidFill>
                  </a:rPr>
                  <a:t> transistor</a:t>
                </a:r>
                <a:r>
                  <a:rPr lang="tr-TR" dirty="0"/>
                  <a:t>. </a:t>
                </a:r>
                <a:r>
                  <a:rPr lang="tr-TR" dirty="0" err="1"/>
                  <a:t>Our</a:t>
                </a:r>
                <a:r>
                  <a:rPr lang="tr-TR" dirty="0"/>
                  <a:t> </a:t>
                </a:r>
                <a:r>
                  <a:rPr lang="tr-TR" dirty="0" err="1"/>
                  <a:t>convenience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take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reference</a:t>
                </a:r>
                <a:r>
                  <a:rPr lang="tr-TR" dirty="0"/>
                  <a:t> </a:t>
                </a:r>
                <a:r>
                  <a:rPr lang="tr-TR" dirty="0" err="1"/>
                  <a:t>direction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coincide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normal </a:t>
                </a:r>
                <a:r>
                  <a:rPr lang="tr-TR" dirty="0" err="1"/>
                  <a:t>direction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flow</a:t>
                </a:r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according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point</a:t>
                </a:r>
                <a:r>
                  <a:rPr lang="tr-TR" dirty="0"/>
                  <a:t> of </a:t>
                </a:r>
                <a:r>
                  <a:rPr lang="tr-TR" dirty="0" err="1"/>
                  <a:t>wiev</a:t>
                </a:r>
                <a:r>
                  <a:rPr lang="tr-TR" dirty="0"/>
                  <a:t> </a:t>
                </a: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should</a:t>
                </a:r>
                <a:r>
                  <a:rPr lang="tr-TR" dirty="0"/>
                  <a:t> not </a:t>
                </a:r>
                <a:r>
                  <a:rPr lang="tr-TR" dirty="0" err="1"/>
                  <a:t>get</a:t>
                </a:r>
                <a:r>
                  <a:rPr lang="tr-TR" dirty="0"/>
                  <a:t> a </a:t>
                </a:r>
                <a:r>
                  <a:rPr lang="tr-TR" dirty="0" err="1"/>
                  <a:t>negative</a:t>
                </a:r>
                <a:r>
                  <a:rPr lang="tr-TR" dirty="0"/>
                  <a:t> </a:t>
                </a:r>
                <a:r>
                  <a:rPr lang="tr-TR" dirty="0" err="1"/>
                  <a:t>value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or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dirty="0"/>
                  <a:t>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3EB2EE-89CA-B670-6E7C-1CE5294277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77371" y="481920"/>
                <a:ext cx="11161486" cy="5410880"/>
              </a:xfrm>
              <a:blipFill rotWithShape="0">
                <a:blip r:embed="rId2"/>
                <a:stretch>
                  <a:fillRect l="-601" r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1520639-60A1-B45E-0944-00397171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0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DAC58024-5824-6816-ED74-AC293A8A4BD1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49282" y="314904"/>
                <a:ext cx="10363201" cy="5294765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The </a:t>
                </a:r>
                <a:r>
                  <a:rPr lang="tr-TR" dirty="0" smtClean="0"/>
                  <a:t>arrow head </a:t>
                </a:r>
                <a:r>
                  <a:rPr lang="tr-TR" dirty="0"/>
                  <a:t>on the emitter also implies the polarity of the emitter – base voltage that should be applied in order to forward bias the emitter – base junjtion. </a:t>
                </a:r>
                <a:r>
                  <a:rPr lang="tr-TR" dirty="0" err="1"/>
                  <a:t>According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</a:t>
                </a:r>
                <a:r>
                  <a:rPr lang="tr-TR" dirty="0" err="1"/>
                  <a:t>symbol</a:t>
                </a:r>
                <a:r>
                  <a:rPr lang="tr-TR" dirty="0"/>
                  <a:t> </a:t>
                </a: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should</a:t>
                </a:r>
                <a:r>
                  <a:rPr lang="tr-TR" dirty="0"/>
                  <a:t> </a:t>
                </a:r>
                <a:r>
                  <a:rPr lang="tr-TR" dirty="0" err="1"/>
                  <a:t>make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emitter</a:t>
                </a:r>
                <a:r>
                  <a:rPr lang="tr-TR" dirty="0"/>
                  <a:t> </a:t>
                </a:r>
                <a:r>
                  <a:rPr lang="tr-TR" dirty="0" err="1"/>
                  <a:t>higher</a:t>
                </a:r>
                <a:r>
                  <a:rPr lang="tr-TR" dirty="0"/>
                  <a:t> in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than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base</a:t>
                </a:r>
                <a:r>
                  <a:rPr lang="tr-TR" dirty="0"/>
                  <a:t> (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𝐸𝐵</m:t>
                        </m:r>
                      </m:sub>
                    </m:sSub>
                  </m:oMath>
                </a14:m>
                <a:r>
                  <a:rPr lang="tr-TR" dirty="0"/>
                  <a:t>) in </a:t>
                </a:r>
                <a:r>
                  <a:rPr lang="tr-TR" dirty="0" err="1"/>
                  <a:t>order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make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flow</a:t>
                </a:r>
                <a:r>
                  <a:rPr lang="tr-TR" dirty="0"/>
                  <a:t> in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emitter</a:t>
                </a:r>
                <a:r>
                  <a:rPr lang="tr-TR" dirty="0"/>
                  <a:t>. </a:t>
                </a: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should</a:t>
                </a:r>
                <a:r>
                  <a:rPr lang="tr-TR" dirty="0"/>
                  <a:t> </a:t>
                </a:r>
                <a:r>
                  <a:rPr lang="tr-TR" dirty="0" err="1"/>
                  <a:t>note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𝐸𝐵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means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 </a:t>
                </a:r>
                <a:r>
                  <a:rPr lang="tr-TR" dirty="0" err="1"/>
                  <a:t>which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emitter</a:t>
                </a:r>
                <a:r>
                  <a:rPr lang="tr-TR" dirty="0"/>
                  <a:t> is </a:t>
                </a:r>
                <a:r>
                  <a:rPr lang="tr-TR" dirty="0" err="1"/>
                  <a:t>higher</a:t>
                </a:r>
                <a:r>
                  <a:rPr lang="tr-TR" dirty="0"/>
                  <a:t> </a:t>
                </a:r>
                <a:r>
                  <a:rPr lang="tr-TR" dirty="0" err="1"/>
                  <a:t>tahn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base</a:t>
                </a:r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we</a:t>
                </a:r>
                <a:r>
                  <a:rPr lang="tr-TR" dirty="0"/>
                  <a:t> can say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for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pnp</a:t>
                </a:r>
                <a:r>
                  <a:rPr lang="tr-TR" dirty="0">
                    <a:solidFill>
                      <a:srgbClr val="FF0000"/>
                    </a:solidFill>
                  </a:rPr>
                  <a:t> transistor </a:t>
                </a:r>
                <a:r>
                  <a:rPr lang="tr-TR" dirty="0" err="1"/>
                  <a:t>operating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active</a:t>
                </a:r>
                <a:r>
                  <a:rPr lang="tr-TR" dirty="0"/>
                  <a:t> </a:t>
                </a:r>
                <a:r>
                  <a:rPr lang="tr-TR" dirty="0" err="1"/>
                  <a:t>mode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tr-T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𝑬𝑩</m:t>
                        </m:r>
                      </m:sub>
                    </m:sSub>
                  </m:oMath>
                </a14:m>
                <a:r>
                  <a:rPr lang="tr-TR" b="1" dirty="0">
                    <a:solidFill>
                      <a:srgbClr val="FF0000"/>
                    </a:solidFill>
                  </a:rPr>
                  <a:t> is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positive</a:t>
                </a:r>
                <a:r>
                  <a:rPr lang="tr-TR" dirty="0"/>
                  <a:t>, </a:t>
                </a:r>
                <a:r>
                  <a:rPr lang="tr-TR" dirty="0" err="1"/>
                  <a:t>while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b="1" dirty="0" smtClean="0">
                    <a:solidFill>
                      <a:srgbClr val="0070C0"/>
                    </a:solidFill>
                  </a:rPr>
                  <a:t>npn</a:t>
                </a:r>
                <a:r>
                  <a:rPr lang="tr-TR" b="1" dirty="0">
                    <a:solidFill>
                      <a:srgbClr val="0070C0"/>
                    </a:solidFill>
                  </a:rPr>
                  <a:t> transistor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tr-T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tr-T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tr-TR" b="1" dirty="0">
                    <a:solidFill>
                      <a:srgbClr val="0070C0"/>
                    </a:solidFill>
                  </a:rPr>
                  <a:t> is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positive</a:t>
                </a:r>
                <a:r>
                  <a:rPr lang="tr-T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AC58024-5824-6816-ED74-AC293A8A4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49282" y="314904"/>
                <a:ext cx="10363201" cy="5294765"/>
              </a:xfrm>
              <a:blipFill rotWithShape="0">
                <a:blip r:embed="rId2"/>
                <a:stretch>
                  <a:fillRect l="-588" r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F235DC5-BFE2-D9B2-32AA-958C933A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7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16</a:t>
            </a:fld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321972" y="218941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 4.1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0416" y="231820"/>
            <a:ext cx="10101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/>
              <a:t>D</a:t>
            </a:r>
            <a:r>
              <a:rPr lang="en-US" sz="2400" dirty="0" err="1" smtClean="0"/>
              <a:t>etermine</a:t>
            </a:r>
            <a:r>
              <a:rPr lang="en-US" sz="2400" dirty="0" smtClean="0"/>
              <a:t> </a:t>
            </a:r>
            <a:r>
              <a:rPr lang="en-US" sz="2400" dirty="0"/>
              <a:t>all node voltages and branch currents. We will assume that β </a:t>
            </a:r>
            <a:r>
              <a:rPr lang="tr-TR" sz="2400" dirty="0" smtClean="0"/>
              <a:t>=</a:t>
            </a:r>
            <a:r>
              <a:rPr lang="en-US" sz="2400" dirty="0" smtClean="0"/>
              <a:t>100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706364"/>
            <a:ext cx="3065172" cy="3639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1364" y="706364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 4.1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5218" y="752530"/>
            <a:ext cx="4082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A</a:t>
            </a:r>
            <a:r>
              <a:rPr lang="en-US" dirty="0" err="1" smtClean="0"/>
              <a:t>ssuming</a:t>
            </a:r>
            <a:r>
              <a:rPr lang="en-US" dirty="0" smtClean="0"/>
              <a:t> </a:t>
            </a:r>
            <a:r>
              <a:rPr lang="en-US" dirty="0"/>
              <a:t>that </a:t>
            </a:r>
            <a:r>
              <a:rPr lang="en-US" sz="2000" dirty="0" smtClean="0"/>
              <a:t>V</a:t>
            </a:r>
            <a:r>
              <a:rPr lang="tr-TR" sz="2000" dirty="0" smtClean="0"/>
              <a:t> </a:t>
            </a:r>
            <a:r>
              <a:rPr lang="en-US" sz="2000" b="1" baseline="-25000" dirty="0" smtClean="0"/>
              <a:t>BE</a:t>
            </a:r>
            <a:r>
              <a:rPr lang="en-US" sz="2000" dirty="0" smtClean="0"/>
              <a:t> </a:t>
            </a:r>
            <a:r>
              <a:rPr lang="en-US" dirty="0"/>
              <a:t>is approximately 0.7 V</a:t>
            </a:r>
          </a:p>
        </p:txBody>
      </p:sp>
      <p:sp>
        <p:nvSpPr>
          <p:cNvPr id="9" name="Rectangle 8"/>
          <p:cNvSpPr/>
          <p:nvPr/>
        </p:nvSpPr>
        <p:spPr>
          <a:xfrm>
            <a:off x="3849221" y="1227074"/>
            <a:ext cx="268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emitter voltage will be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57" y="1211685"/>
            <a:ext cx="3529202" cy="4661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49221" y="1677806"/>
            <a:ext cx="2254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tr-TR" dirty="0" smtClean="0"/>
              <a:t>emitter </a:t>
            </a:r>
            <a:r>
              <a:rPr lang="en-US" dirty="0" smtClean="0"/>
              <a:t>current </a:t>
            </a:r>
            <a:r>
              <a:rPr lang="en-US" sz="2400" dirty="0" smtClean="0"/>
              <a:t>I</a:t>
            </a:r>
            <a:r>
              <a:rPr lang="en-US" sz="2400" b="1" baseline="-25000" dirty="0" smtClean="0"/>
              <a:t>E</a:t>
            </a:r>
            <a:endParaRPr lang="en-US" sz="2400" b="1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707" y="1670840"/>
            <a:ext cx="2878967" cy="77025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6604090" y="1344025"/>
            <a:ext cx="1212760" cy="151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604090" y="1861898"/>
            <a:ext cx="1212760" cy="151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49221" y="2523150"/>
            <a:ext cx="4210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W</a:t>
            </a:r>
            <a:r>
              <a:rPr lang="en-US" dirty="0" smtClean="0"/>
              <a:t>e </a:t>
            </a:r>
            <a:r>
              <a:rPr lang="en-US" dirty="0"/>
              <a:t>can evaluate the collector current from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707" y="2427087"/>
            <a:ext cx="1110803" cy="6803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49221" y="3342092"/>
            <a:ext cx="3112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value of α is obtained from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8707" y="3107454"/>
            <a:ext cx="2619217" cy="8386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707" y="3915252"/>
            <a:ext cx="2924483" cy="5525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49221" y="4006862"/>
            <a:ext cx="238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T</a:t>
            </a:r>
            <a:r>
              <a:rPr lang="en-US" dirty="0"/>
              <a:t>he </a:t>
            </a:r>
            <a:r>
              <a:rPr lang="tr-TR" dirty="0" smtClean="0"/>
              <a:t>collector </a:t>
            </a:r>
            <a:r>
              <a:rPr lang="en-US" dirty="0"/>
              <a:t>current </a:t>
            </a:r>
            <a:r>
              <a:rPr lang="en-US" sz="2400" b="1" dirty="0" smtClean="0"/>
              <a:t>I</a:t>
            </a:r>
            <a:r>
              <a:rPr lang="tr-TR" sz="2400" b="1" baseline="-25000" dirty="0" smtClean="0"/>
              <a:t>C</a:t>
            </a:r>
            <a:endParaRPr lang="en-US" sz="2400" b="1" baseline="-25000" dirty="0"/>
          </a:p>
        </p:txBody>
      </p:sp>
      <p:sp>
        <p:nvSpPr>
          <p:cNvPr id="21" name="Right Arrow 20"/>
          <p:cNvSpPr/>
          <p:nvPr/>
        </p:nvSpPr>
        <p:spPr>
          <a:xfrm>
            <a:off x="6354847" y="4161033"/>
            <a:ext cx="1591418" cy="184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21822" y="4510906"/>
            <a:ext cx="41572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We are now in a position to use Ohm’s law </a:t>
            </a:r>
            <a:endParaRPr lang="tr-TR" dirty="0" smtClean="0"/>
          </a:p>
          <a:p>
            <a:pPr algn="just"/>
            <a:r>
              <a:rPr lang="en-US" dirty="0" smtClean="0"/>
              <a:t>to </a:t>
            </a:r>
            <a:r>
              <a:rPr lang="en-US" dirty="0"/>
              <a:t>determine the collector voltage </a:t>
            </a:r>
            <a:r>
              <a:rPr lang="en-US" sz="2400" b="1" dirty="0" smtClean="0"/>
              <a:t>V</a:t>
            </a:r>
            <a:r>
              <a:rPr lang="en-US" sz="2400" b="1" baseline="-25000" dirty="0" smtClean="0"/>
              <a:t>C</a:t>
            </a:r>
            <a:endParaRPr lang="en-US" sz="2400" b="1" baseline="-25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8621" y="4433071"/>
            <a:ext cx="5323379" cy="711761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6009740" y="4829104"/>
            <a:ext cx="858881" cy="178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40932" y="5373043"/>
            <a:ext cx="2016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T</a:t>
            </a:r>
            <a:r>
              <a:rPr lang="en-US" dirty="0"/>
              <a:t>he </a:t>
            </a:r>
            <a:r>
              <a:rPr lang="tr-TR" dirty="0" smtClean="0"/>
              <a:t>base </a:t>
            </a:r>
            <a:r>
              <a:rPr lang="en-US" dirty="0"/>
              <a:t>current </a:t>
            </a:r>
            <a:r>
              <a:rPr lang="en-US" sz="2400" b="1" dirty="0" smtClean="0"/>
              <a:t>I</a:t>
            </a:r>
            <a:r>
              <a:rPr lang="tr-TR" sz="2400" b="1" baseline="-25000" dirty="0"/>
              <a:t>B</a:t>
            </a:r>
            <a:endParaRPr lang="en-US" sz="2400" b="1" baseline="-25000" dirty="0"/>
          </a:p>
        </p:txBody>
      </p:sp>
      <p:sp>
        <p:nvSpPr>
          <p:cNvPr id="26" name="Right Arrow 25"/>
          <p:cNvSpPr/>
          <p:nvPr/>
        </p:nvSpPr>
        <p:spPr>
          <a:xfrm>
            <a:off x="5175161" y="5567768"/>
            <a:ext cx="1591418" cy="184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1624" y="5144832"/>
            <a:ext cx="4186050" cy="11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17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90152" y="218941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 4.2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285" y="218941"/>
            <a:ext cx="1003264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transistor in the circuit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below has </a:t>
            </a:r>
            <a:r>
              <a:rPr lang="tr-T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100 and exibits a </a:t>
            </a:r>
            <a:r>
              <a:rPr lang="tr-T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tr-TR" sz="20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0.7 V at </a:t>
            </a:r>
            <a:r>
              <a:rPr lang="tr-T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0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 mA. Design, the circuit so that a current of 2 mA flows through the collector and a voltage of +5 V appears at the collector.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709684"/>
            <a:ext cx="1407017" cy="3939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716" y="1444794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 4.2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511" y="1299237"/>
            <a:ext cx="3175917" cy="43710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87321" y="1885886"/>
                <a:ext cx="7471342" cy="1100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m:rPr>
                        <m:nor/>
                      </m:rPr>
                      <a:rPr lang="tr-TR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tr-TR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tr-TR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</m:t>
                    </m:r>
                  </m:oMath>
                </a14:m>
                <a:r>
                  <a:rPr lang="tr-T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15−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m:rPr>
                        <m:nor/>
                      </m:rPr>
                      <a:rPr lang="tr-TR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tr-TR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4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tr-TR" sz="2400" i="1" baseline="-2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0.7 V at </a:t>
                </a:r>
                <a:r>
                  <a:rPr lang="tr-TR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tr-TR" sz="2400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 mA</a:t>
                </a:r>
                <a:r>
                  <a:rPr lang="tr-T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tr-T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tr-T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=0.7+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tr-TR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=0.717</m:t>
                    </m:r>
                    <m:r>
                      <m:rPr>
                        <m:nor/>
                      </m:rPr>
                      <a:rPr lang="tr-TR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321" y="1885886"/>
                <a:ext cx="7471342" cy="1100366"/>
              </a:xfrm>
              <a:prstGeom prst="rect">
                <a:avLst/>
              </a:prstGeom>
              <a:blipFill rotWithShape="0">
                <a:blip r:embed="rId4"/>
                <a:stretch>
                  <a:fillRect l="-1223" b="-7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39403" y="4220639"/>
                <a:ext cx="7674184" cy="1641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tr-TR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      </m:t>
                    </m:r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tr-TR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−0.717</m:t>
                    </m:r>
                    <m:r>
                      <m:rPr>
                        <m:nor/>
                      </m:rPr>
                      <a:rPr lang="tr-TR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endParaRPr lang="en-US" sz="2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tr-TR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b>
                      </m:sSub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0.99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=2.02</m:t>
                      </m:r>
                      <m:r>
                        <m:rPr>
                          <m:nor/>
                        </m:rPr>
                        <a:rPr lang="tr-TR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tr-TR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mA</m:t>
                      </m:r>
                      <m:r>
                        <a:rPr lang="tr-TR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 </m:t>
                      </m:r>
                      <m:r>
                        <a:rPr lang="tr-TR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b>
                      </m:sSub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−(−15)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−0.717+15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2.02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=7.07</m:t>
                      </m:r>
                      <m:r>
                        <m:rPr>
                          <m:nor/>
                        </m:rPr>
                        <a:rPr lang="tr-TR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tr-TR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tr-TR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03" y="4220639"/>
                <a:ext cx="7674184" cy="1641988"/>
              </a:xfrm>
              <a:prstGeom prst="rect">
                <a:avLst/>
              </a:prstGeom>
              <a:blipFill rotWithShape="0">
                <a:blip r:embed="rId5"/>
                <a:stretch>
                  <a:fillRect t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18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2695976" y="167814"/>
            <a:ext cx="8011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Determine all node voltages and branch currents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tr-T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transistors are operating in cut-off, saturation or </a:t>
            </a: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lang="tr-T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152" y="218941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 4.3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8780" y="1046808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 4.6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814145"/>
            <a:ext cx="7819144" cy="372330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39" y="4839907"/>
            <a:ext cx="4943475" cy="552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508" y="4636045"/>
            <a:ext cx="4933950" cy="1362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296" y="1557769"/>
            <a:ext cx="4351746" cy="1754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8466" y="567561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19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141668" y="167425"/>
            <a:ext cx="3254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4.2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690645"/>
            <a:ext cx="10144125" cy="122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741" y="1919370"/>
            <a:ext cx="54864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FBFEE5-80BD-2EC4-BC21-10C5F743BE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6537" y="120034"/>
            <a:ext cx="10058400" cy="889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1. BJT Devices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8BA72D79-5F52-6659-F334-150AA3E95B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8181" y="1219881"/>
            <a:ext cx="11080334" cy="40227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As </a:t>
            </a:r>
            <a:r>
              <a:rPr lang="tr-TR" dirty="0" err="1"/>
              <a:t>shown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Fig</a:t>
            </a:r>
            <a:r>
              <a:rPr lang="tr-TR" dirty="0"/>
              <a:t>. 5.1 </a:t>
            </a:r>
            <a:r>
              <a:rPr lang="tr-TR" dirty="0" err="1"/>
              <a:t>the</a:t>
            </a:r>
            <a:r>
              <a:rPr lang="tr-TR" dirty="0"/>
              <a:t> BJT transistor </a:t>
            </a:r>
            <a:r>
              <a:rPr lang="tr-TR" dirty="0" err="1"/>
              <a:t>consist</a:t>
            </a:r>
            <a:r>
              <a:rPr lang="tr-TR" dirty="0"/>
              <a:t> of </a:t>
            </a:r>
            <a:r>
              <a:rPr lang="tr-TR" dirty="0" err="1">
                <a:solidFill>
                  <a:srgbClr val="FF0000"/>
                </a:solidFill>
              </a:rPr>
              <a:t>three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semiconductor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regions</a:t>
            </a:r>
            <a:r>
              <a:rPr lang="tr-TR" dirty="0"/>
              <a:t>: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emitter</a:t>
            </a:r>
            <a:r>
              <a:rPr lang="tr-TR" dirty="0"/>
              <a:t> </a:t>
            </a:r>
            <a:r>
              <a:rPr lang="tr-TR" dirty="0" err="1"/>
              <a:t>region</a:t>
            </a:r>
            <a:r>
              <a:rPr lang="tr-TR" dirty="0"/>
              <a:t> (</a:t>
            </a:r>
            <a:r>
              <a:rPr lang="tr-TR" i="1" dirty="0"/>
              <a:t>n </a:t>
            </a:r>
            <a:r>
              <a:rPr lang="tr-TR" dirty="0" err="1"/>
              <a:t>type</a:t>
            </a:r>
            <a:r>
              <a:rPr lang="tr-TR" dirty="0"/>
              <a:t>)</a:t>
            </a:r>
            <a:r>
              <a:rPr lang="tr-TR" i="1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base</a:t>
            </a:r>
            <a:r>
              <a:rPr lang="tr-TR" dirty="0"/>
              <a:t> </a:t>
            </a:r>
            <a:r>
              <a:rPr lang="tr-TR" dirty="0" err="1"/>
              <a:t>region</a:t>
            </a:r>
            <a:r>
              <a:rPr lang="tr-TR" dirty="0"/>
              <a:t> (</a:t>
            </a:r>
            <a:r>
              <a:rPr lang="tr-TR" i="1" dirty="0"/>
              <a:t>p</a:t>
            </a:r>
            <a:r>
              <a:rPr lang="tr-TR" dirty="0"/>
              <a:t> </a:t>
            </a:r>
            <a:r>
              <a:rPr lang="tr-TR" dirty="0" err="1"/>
              <a:t>type</a:t>
            </a:r>
            <a:r>
              <a:rPr lang="tr-TR" dirty="0"/>
              <a:t>),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collector</a:t>
            </a:r>
            <a:r>
              <a:rPr lang="tr-TR" dirty="0"/>
              <a:t> </a:t>
            </a:r>
            <a:r>
              <a:rPr lang="tr-TR" dirty="0" err="1"/>
              <a:t>region</a:t>
            </a:r>
            <a:r>
              <a:rPr lang="tr-TR" dirty="0"/>
              <a:t> (</a:t>
            </a:r>
            <a:r>
              <a:rPr lang="tr-TR" i="1" dirty="0"/>
              <a:t>n</a:t>
            </a:r>
            <a:r>
              <a:rPr lang="tr-TR" dirty="0"/>
              <a:t> </a:t>
            </a:r>
            <a:r>
              <a:rPr lang="tr-TR" dirty="0" err="1"/>
              <a:t>type</a:t>
            </a:r>
            <a:r>
              <a:rPr lang="tr-TR" dirty="0"/>
              <a:t>). </a:t>
            </a:r>
            <a:r>
              <a:rPr lang="tr-TR" dirty="0" err="1"/>
              <a:t>Such</a:t>
            </a:r>
            <a:r>
              <a:rPr lang="tr-TR" dirty="0"/>
              <a:t> a transistor is </a:t>
            </a:r>
            <a:r>
              <a:rPr lang="tr-TR" dirty="0" err="1"/>
              <a:t>called</a:t>
            </a:r>
            <a:r>
              <a:rPr lang="tr-TR" dirty="0"/>
              <a:t> an </a:t>
            </a:r>
            <a:r>
              <a:rPr lang="tr-TR" b="1" dirty="0" err="1">
                <a:solidFill>
                  <a:srgbClr val="FF0000"/>
                </a:solidFill>
              </a:rPr>
              <a:t>npn</a:t>
            </a:r>
            <a:r>
              <a:rPr lang="tr-TR" b="1" dirty="0">
                <a:solidFill>
                  <a:srgbClr val="FF0000"/>
                </a:solidFill>
              </a:rPr>
              <a:t> transistor</a:t>
            </a:r>
            <a:r>
              <a:rPr lang="tr-TR" b="1" dirty="0"/>
              <a:t>.</a:t>
            </a:r>
            <a:r>
              <a:rPr lang="tr-TR" dirty="0"/>
              <a:t> </a:t>
            </a:r>
            <a:r>
              <a:rPr lang="tr-TR" dirty="0" err="1"/>
              <a:t>Another</a:t>
            </a:r>
            <a:r>
              <a:rPr lang="tr-TR" dirty="0"/>
              <a:t> transistor, a </a:t>
            </a:r>
            <a:r>
              <a:rPr lang="tr-TR" dirty="0" err="1"/>
              <a:t>dual</a:t>
            </a:r>
            <a:r>
              <a:rPr lang="tr-TR" dirty="0"/>
              <a:t> of </a:t>
            </a:r>
            <a:r>
              <a:rPr lang="tr-TR" dirty="0" err="1"/>
              <a:t>npn</a:t>
            </a:r>
            <a:r>
              <a:rPr lang="tr-TR" dirty="0"/>
              <a:t> as </a:t>
            </a:r>
            <a:r>
              <a:rPr lang="tr-TR" dirty="0" err="1"/>
              <a:t>shown</a:t>
            </a:r>
            <a:r>
              <a:rPr lang="tr-TR" dirty="0"/>
              <a:t> in </a:t>
            </a:r>
            <a:r>
              <a:rPr lang="tr-TR" dirty="0" err="1"/>
              <a:t>Fig</a:t>
            </a:r>
            <a:r>
              <a:rPr lang="tr-TR" dirty="0"/>
              <a:t>. 5.3, has a </a:t>
            </a:r>
            <a:r>
              <a:rPr lang="tr-TR" i="1" dirty="0"/>
              <a:t>p</a:t>
            </a:r>
            <a:r>
              <a:rPr lang="tr-TR" dirty="0"/>
              <a:t>-</a:t>
            </a:r>
            <a:r>
              <a:rPr lang="tr-TR" dirty="0" err="1"/>
              <a:t>type</a:t>
            </a:r>
            <a:r>
              <a:rPr lang="tr-TR" dirty="0"/>
              <a:t> </a:t>
            </a:r>
            <a:r>
              <a:rPr lang="tr-TR" dirty="0" err="1"/>
              <a:t>emitter</a:t>
            </a:r>
            <a:r>
              <a:rPr lang="tr-TR" dirty="0"/>
              <a:t>, an </a:t>
            </a:r>
            <a:r>
              <a:rPr lang="tr-TR" i="1" dirty="0"/>
              <a:t>n</a:t>
            </a:r>
            <a:r>
              <a:rPr lang="tr-TR" dirty="0"/>
              <a:t>-</a:t>
            </a:r>
            <a:r>
              <a:rPr lang="tr-TR" dirty="0" err="1"/>
              <a:t>type</a:t>
            </a:r>
            <a:r>
              <a:rPr lang="tr-TR" dirty="0"/>
              <a:t> </a:t>
            </a:r>
            <a:r>
              <a:rPr lang="tr-TR" dirty="0" err="1"/>
              <a:t>base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a </a:t>
            </a:r>
            <a:r>
              <a:rPr lang="tr-TR" i="1" dirty="0"/>
              <a:t>p</a:t>
            </a:r>
            <a:r>
              <a:rPr lang="tr-TR" dirty="0"/>
              <a:t>-</a:t>
            </a:r>
            <a:r>
              <a:rPr lang="tr-TR" dirty="0" err="1"/>
              <a:t>type</a:t>
            </a:r>
            <a:r>
              <a:rPr lang="tr-TR" dirty="0"/>
              <a:t> </a:t>
            </a:r>
            <a:r>
              <a:rPr lang="tr-TR" dirty="0" err="1"/>
              <a:t>collector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is </a:t>
            </a:r>
            <a:r>
              <a:rPr lang="tr-TR" dirty="0" err="1"/>
              <a:t>appropriatelly</a:t>
            </a:r>
            <a:r>
              <a:rPr lang="tr-TR" dirty="0"/>
              <a:t>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b="1" i="1" dirty="0" err="1">
                <a:solidFill>
                  <a:srgbClr val="FF0000"/>
                </a:solidFill>
              </a:rPr>
              <a:t>pnp</a:t>
            </a:r>
            <a:r>
              <a:rPr lang="tr-TR" b="1" dirty="0">
                <a:solidFill>
                  <a:srgbClr val="FF0000"/>
                </a:solidFill>
              </a:rPr>
              <a:t> transistor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9F39608-A2EB-9D3F-5A9A-0D7C3835F64A}"/>
              </a:ext>
            </a:extLst>
          </p:cNvPr>
          <p:cNvSpPr txBox="1"/>
          <p:nvPr/>
        </p:nvSpPr>
        <p:spPr>
          <a:xfrm>
            <a:off x="1814286" y="5638119"/>
            <a:ext cx="263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Fig.5.1 </a:t>
            </a:r>
            <a:r>
              <a:rPr lang="tr-TR" i="1" dirty="0" err="1"/>
              <a:t>npn</a:t>
            </a:r>
            <a:r>
              <a:rPr lang="tr-TR" dirty="0"/>
              <a:t> </a:t>
            </a:r>
            <a:r>
              <a:rPr lang="tr-TR" dirty="0" err="1"/>
              <a:t>type</a:t>
            </a:r>
            <a:r>
              <a:rPr lang="tr-TR" dirty="0"/>
              <a:t> transistor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16FE7BF-515F-0468-86A4-404713CC0C17}"/>
              </a:ext>
            </a:extLst>
          </p:cNvPr>
          <p:cNvSpPr txBox="1"/>
          <p:nvPr/>
        </p:nvSpPr>
        <p:spPr>
          <a:xfrm>
            <a:off x="7916163" y="5453453"/>
            <a:ext cx="263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Fig.5.2 </a:t>
            </a:r>
            <a:r>
              <a:rPr lang="tr-TR" i="1" dirty="0" err="1"/>
              <a:t>pnp</a:t>
            </a:r>
            <a:r>
              <a:rPr lang="tr-TR" dirty="0"/>
              <a:t> </a:t>
            </a:r>
            <a:r>
              <a:rPr lang="tr-TR" dirty="0" err="1"/>
              <a:t>type</a:t>
            </a:r>
            <a:r>
              <a:rPr lang="tr-TR" dirty="0"/>
              <a:t> transistor</a:t>
            </a:r>
          </a:p>
        </p:txBody>
      </p:sp>
      <p:pic>
        <p:nvPicPr>
          <p:cNvPr id="19" name="Picture 18" descr="Chart&#10;&#10;Description automatically generated">
            <a:extLst>
              <a:ext uri="{FF2B5EF4-FFF2-40B4-BE49-F238E27FC236}">
                <a16:creationId xmlns="" xmlns:a16="http://schemas.microsoft.com/office/drawing/2014/main" id="{36C975F9-63C6-3BC3-80C3-13FA58571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19" y="3318776"/>
            <a:ext cx="5691649" cy="2151237"/>
          </a:xfrm>
          <a:prstGeom prst="rect">
            <a:avLst/>
          </a:prstGeom>
        </p:spPr>
      </p:pic>
      <p:pic>
        <p:nvPicPr>
          <p:cNvPr id="21" name="Picture 20" descr="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D9B20197-41F5-1B29-4DF1-C0F82A05C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9" y="3111851"/>
            <a:ext cx="5937051" cy="24423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7E8BBE8-D7B6-6159-74AD-70CCA5E2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2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20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141668" y="167425"/>
            <a:ext cx="1993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4.4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668" y="690645"/>
            <a:ext cx="3767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following BJT transistor circuit.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1668" y="1092485"/>
                <a:ext cx="6096000" cy="9814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all the dc bias voltages </a:t>
                </a:r>
                <a:r>
                  <a:rPr lang="tr-TR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currents </a:t>
                </a:r>
                <a:r>
                  <a:rPr lang="tr-TR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following cascaded BJT transistor circuit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" y="1092485"/>
                <a:ext cx="6096000" cy="981423"/>
              </a:xfrm>
              <a:prstGeom prst="rect">
                <a:avLst/>
              </a:prstGeom>
              <a:blipFill rotWithShape="0">
                <a:blip r:embed="rId2"/>
                <a:stretch>
                  <a:fillRect l="-800" t="-2484" r="-1400" b="-7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41668" y="2249345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Write </a:t>
            </a:r>
            <a:r>
              <a:rPr lang="tr-T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transistors are operating in cut-off, saturation or </a:t>
            </a: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active </a:t>
            </a:r>
            <a:r>
              <a:rPr lang="tr-T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069" y="3109841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 4.4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1683" y="3721994"/>
                <a:ext cx="6468976" cy="1471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applying Thevenin equivalent to the base of Q1</a:t>
                </a:r>
              </a:p>
              <a:p>
                <a:r>
                  <a:rPr lang="en-US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r>
                  <a:rPr lang="en-US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endParaRPr lang="tr-TR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tr-TR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50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||</m:t>
                    </m:r>
                  </m:oMath>
                </a14:m>
                <a:r>
                  <a:rPr lang="tr-TR" dirty="0" smtClean="0"/>
                  <a:t>100 k= 33.33k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83" y="3721994"/>
                <a:ext cx="6468976" cy="1471685"/>
              </a:xfrm>
              <a:prstGeom prst="rect">
                <a:avLst/>
              </a:prstGeom>
              <a:blipFill rotWithShape="0">
                <a:blip r:embed="rId3"/>
                <a:stretch>
                  <a:fillRect l="-754" t="-2490" b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751" y="463036"/>
            <a:ext cx="4448175" cy="4257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1069" y="372199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a)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18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21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83863" y="331430"/>
                <a:ext cx="6096000" cy="34612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 defTabSz="9144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800350" algn="l"/>
                  </a:tabLst>
                </a:pPr>
                <a:r>
                  <a:rPr lang="tr-TR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Apply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KVL</a:t>
                </a:r>
                <a:r>
                  <a:rPr lang="tr-TR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to the B-E loop of Q1</a:t>
                </a:r>
              </a:p>
              <a:p>
                <a:pPr lvl="0" algn="ctr" defTabSz="9144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800350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tr-T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𝐵𝐸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den>
                    </m:f>
                  </m:oMath>
                </a14:m>
                <a:r>
                  <a:rPr lang="tr-T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0.7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33.33 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101</m:t>
                            </m:r>
                          </m:den>
                        </m:f>
                      </m:den>
                    </m:f>
                  </m:oMath>
                </a14:m>
                <a:r>
                  <a:rPr lang="tr-TR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1.29mA</a:t>
                </a:r>
              </a:p>
              <a:p>
                <a:pPr lvl="0" algn="ctr" defTabSz="9144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800350" algn="l"/>
                  </a:tabLst>
                </a:pPr>
                <a:r>
                  <a:rPr lang="tr-TR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tr-TR" sz="20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B1</a:t>
                </a:r>
                <a:r>
                  <a:rPr lang="tr-TR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1.29 </a:t>
                </a: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</a:t>
                </a:r>
                <a:r>
                  <a:rPr lang="tr-TR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/101= 12.8uA; </a:t>
                </a:r>
                <a:r>
                  <a:rPr lang="tr-TR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tr-TR" sz="20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C1</a:t>
                </a:r>
                <a:r>
                  <a:rPr lang="tr-TR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100x12.8uA=1.28mA</a:t>
                </a:r>
              </a:p>
              <a:p>
                <a:pPr lvl="0" algn="just" defTabSz="9144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800350" algn="l"/>
                  </a:tabLst>
                </a:pPr>
                <a:r>
                  <a:rPr lang="tr-TR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tr-TR" sz="20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E1</a:t>
                </a:r>
                <a:r>
                  <a:rPr lang="tr-TR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1.29mA x 3k</a:t>
                </a:r>
                <a:r>
                  <a:rPr lang="el-GR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</a:t>
                </a:r>
                <a:r>
                  <a:rPr lang="tr-TR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=3.87V ; </a:t>
                </a:r>
                <a:r>
                  <a:rPr lang="tr-TR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tr-TR" sz="20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B1</a:t>
                </a:r>
                <a:r>
                  <a:rPr lang="tr-TR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3.87V+0.7V=4.57V</a:t>
                </a:r>
              </a:p>
              <a:p>
                <a:pPr lvl="0" algn="just" defTabSz="9144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800350" algn="l"/>
                  </a:tabLst>
                </a:pPr>
                <a:r>
                  <a:rPr lang="tr-TR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tr-TR" sz="20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C1</a:t>
                </a:r>
                <a:r>
                  <a:rPr lang="tr-TR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15V-(1.28mA x 5k</a:t>
                </a:r>
                <a:r>
                  <a:rPr lang="el-GR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</a:t>
                </a:r>
                <a:r>
                  <a:rPr lang="tr-TR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)=8.6V = </a:t>
                </a:r>
                <a:r>
                  <a:rPr lang="tr-TR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tr-TR" sz="2000" b="1" baseline="-25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B2</a:t>
                </a:r>
                <a:endParaRPr lang="tr-TR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863" y="331430"/>
                <a:ext cx="6096000" cy="3461204"/>
              </a:xfrm>
              <a:prstGeom prst="rect">
                <a:avLst/>
              </a:prstGeom>
              <a:blipFill rotWithShape="0">
                <a:blip r:embed="rId2"/>
                <a:stretch>
                  <a:fillRect l="-1100" b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5592" y="4158734"/>
                <a:ext cx="9513117" cy="766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tr-TR" b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tr-TR" b="1" baseline="-25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tr-T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V</a:t>
                </a:r>
                <a:r>
                  <a:rPr lang="tr-TR" baseline="-25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C1</a:t>
                </a:r>
                <a:r>
                  <a:rPr lang="tr-T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+ 0.7 V = 8.6V+0.7 V= 9.3 V; </a:t>
                </a:r>
                <a:r>
                  <a:rPr lang="tr-TR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tr-TR" b="1" baseline="-25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E2</a:t>
                </a:r>
                <a:r>
                  <a:rPr lang="tr-T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−9.3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tr-TR" dirty="0" smtClean="0"/>
                  <a:t> = 2.85 mA ; </a:t>
                </a:r>
                <a:r>
                  <a:rPr lang="tr-TR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tr-TR" b="1" baseline="-25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B2</a:t>
                </a:r>
                <a:r>
                  <a:rPr lang="tr-TR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tr-T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2.85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</a:t>
                </a:r>
                <a:r>
                  <a:rPr lang="tr-T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/101= </a:t>
                </a:r>
                <a:r>
                  <a:rPr lang="tr-T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28.2uA and </a:t>
                </a:r>
              </a:p>
              <a:p>
                <a:r>
                  <a:rPr lang="tr-TR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tr-TR" b="1" baseline="-25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C2</a:t>
                </a:r>
                <a:r>
                  <a:rPr lang="tr-TR" dirty="0" smtClean="0"/>
                  <a:t> = 100 x 28.uA=2.82mA ; </a:t>
                </a:r>
                <a:r>
                  <a:rPr lang="tr-TR" b="1" dirty="0" smtClean="0">
                    <a:solidFill>
                      <a:srgbClr val="0070C0"/>
                    </a:solidFill>
                  </a:rPr>
                  <a:t>V</a:t>
                </a:r>
                <a:r>
                  <a:rPr lang="tr-TR" b="1" baseline="-25000" dirty="0" smtClean="0">
                    <a:solidFill>
                      <a:srgbClr val="0070C0"/>
                    </a:solidFill>
                  </a:rPr>
                  <a:t>C2</a:t>
                </a:r>
                <a:r>
                  <a:rPr lang="tr-TR" baseline="-25000" dirty="0" smtClean="0"/>
                  <a:t> </a:t>
                </a:r>
                <a:r>
                  <a:rPr lang="tr-TR" dirty="0" smtClean="0"/>
                  <a:t>= 2.82 mA x 2.7k = 7.62V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92" y="4158734"/>
                <a:ext cx="9513117" cy="766428"/>
              </a:xfrm>
              <a:prstGeom prst="rect">
                <a:avLst/>
              </a:prstGeom>
              <a:blipFill rotWithShape="0">
                <a:blip r:embed="rId3"/>
                <a:stretch>
                  <a:fillRect l="-512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92" y="470484"/>
            <a:ext cx="43243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4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22</a:t>
            </a:fld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408342" y="360608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00B050"/>
                </a:solidFill>
              </a:rPr>
              <a:t>b</a:t>
            </a:r>
            <a:r>
              <a:rPr lang="tr-TR" b="1" dirty="0" smtClean="0">
                <a:solidFill>
                  <a:srgbClr val="00B050"/>
                </a:solidFill>
              </a:rPr>
              <a:t>)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3493" y="566670"/>
                <a:ext cx="878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dirty="0" smtClean="0"/>
                  <a:t>V</a:t>
                </a:r>
                <a:r>
                  <a:rPr lang="tr-TR" baseline="-25000" dirty="0" smtClean="0"/>
                  <a:t>CE1</a:t>
                </a:r>
                <a:r>
                  <a:rPr lang="tr-TR" dirty="0" smtClean="0"/>
                  <a:t> = V</a:t>
                </a:r>
                <a:r>
                  <a:rPr lang="tr-TR" baseline="-25000" dirty="0" smtClean="0"/>
                  <a:t>C1 –</a:t>
                </a:r>
                <a:r>
                  <a:rPr lang="tr-TR" dirty="0" smtClean="0"/>
                  <a:t> V</a:t>
                </a:r>
                <a:r>
                  <a:rPr lang="tr-TR" baseline="-25000" dirty="0" smtClean="0"/>
                  <a:t>E1</a:t>
                </a:r>
                <a:r>
                  <a:rPr lang="tr-TR" dirty="0" smtClean="0"/>
                  <a:t> = 8.6V – 3.87 V= 4.73 V  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tr-T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tr-T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tr-T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𝒊𝒔</m:t>
                    </m:r>
                    <m:r>
                      <a:rPr lang="tr-T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𝒂𝒕</m:t>
                    </m:r>
                    <m:r>
                      <a:rPr lang="tr-T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𝒂𝒄𝒕𝒊𝒗𝒆</m:t>
                    </m:r>
                    <m:r>
                      <a:rPr lang="tr-T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𝒎𝒐𝒅𝒆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493" y="566670"/>
                <a:ext cx="8783392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98414" y="1789022"/>
                <a:ext cx="82335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dirty="0" smtClean="0">
                    <a:solidFill>
                      <a:srgbClr val="000000"/>
                    </a:solidFill>
                  </a:rPr>
                  <a:t>V</a:t>
                </a:r>
                <a:r>
                  <a:rPr lang="tr-TR" baseline="-25000" dirty="0" smtClean="0">
                    <a:solidFill>
                      <a:srgbClr val="000000"/>
                    </a:solidFill>
                  </a:rPr>
                  <a:t>EC2</a:t>
                </a:r>
                <a:r>
                  <a:rPr lang="tr-TR" dirty="0" smtClean="0">
                    <a:solidFill>
                      <a:srgbClr val="000000"/>
                    </a:solidFill>
                  </a:rPr>
                  <a:t> </a:t>
                </a:r>
                <a:r>
                  <a:rPr lang="tr-TR" dirty="0">
                    <a:solidFill>
                      <a:srgbClr val="000000"/>
                    </a:solidFill>
                  </a:rPr>
                  <a:t>= </a:t>
                </a:r>
                <a:r>
                  <a:rPr lang="tr-TR" dirty="0" smtClean="0">
                    <a:solidFill>
                      <a:srgbClr val="000000"/>
                    </a:solidFill>
                  </a:rPr>
                  <a:t>V</a:t>
                </a:r>
                <a:r>
                  <a:rPr lang="tr-TR" baseline="-25000" dirty="0">
                    <a:solidFill>
                      <a:srgbClr val="000000"/>
                    </a:solidFill>
                  </a:rPr>
                  <a:t>E</a:t>
                </a:r>
                <a:r>
                  <a:rPr lang="tr-TR" baseline="-25000" dirty="0" smtClean="0">
                    <a:solidFill>
                      <a:srgbClr val="000000"/>
                    </a:solidFill>
                  </a:rPr>
                  <a:t>2 </a:t>
                </a:r>
                <a:r>
                  <a:rPr lang="tr-TR" baseline="-25000" dirty="0">
                    <a:solidFill>
                      <a:srgbClr val="000000"/>
                    </a:solidFill>
                  </a:rPr>
                  <a:t>–</a:t>
                </a:r>
                <a:r>
                  <a:rPr lang="tr-TR" dirty="0">
                    <a:solidFill>
                      <a:srgbClr val="000000"/>
                    </a:solidFill>
                  </a:rPr>
                  <a:t> </a:t>
                </a:r>
                <a:r>
                  <a:rPr lang="tr-TR" dirty="0" smtClean="0">
                    <a:solidFill>
                      <a:srgbClr val="000000"/>
                    </a:solidFill>
                  </a:rPr>
                  <a:t>V</a:t>
                </a:r>
                <a:r>
                  <a:rPr lang="tr-TR" baseline="-25000" dirty="0" smtClean="0">
                    <a:solidFill>
                      <a:srgbClr val="000000"/>
                    </a:solidFill>
                  </a:rPr>
                  <a:t>C</a:t>
                </a:r>
                <a:r>
                  <a:rPr lang="tr-TR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tr-TR" dirty="0" smtClean="0">
                    <a:solidFill>
                      <a:srgbClr val="000000"/>
                    </a:solidFill>
                  </a:rPr>
                  <a:t> </a:t>
                </a:r>
                <a:r>
                  <a:rPr lang="tr-TR" dirty="0">
                    <a:solidFill>
                      <a:srgbClr val="000000"/>
                    </a:solidFill>
                  </a:rPr>
                  <a:t>= </a:t>
                </a:r>
                <a:r>
                  <a:rPr lang="tr-TR" dirty="0" smtClean="0">
                    <a:solidFill>
                      <a:srgbClr val="000000"/>
                    </a:solidFill>
                  </a:rPr>
                  <a:t>9.3 V – 7.62 V = 1.68 V    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tr-T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tr-T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tr-T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𝒊𝒔</m:t>
                    </m:r>
                    <m:r>
                      <a:rPr lang="tr-T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𝒂𝒕</m:t>
                    </m:r>
                    <m:r>
                      <a:rPr lang="tr-T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𝒂𝒄𝒕𝒊𝒗𝒆</m:t>
                    </m:r>
                    <m:r>
                      <a:rPr lang="tr-T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𝒎𝒐𝒅𝒆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pPr lvl="0"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414" y="1789022"/>
                <a:ext cx="8233550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5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E2239-4D96-DF1A-2B35-B1C62710E9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5527" y="388938"/>
            <a:ext cx="6798157" cy="571500"/>
          </a:xfrm>
        </p:spPr>
        <p:txBody>
          <a:bodyPr>
            <a:noAutofit/>
          </a:bodyPr>
          <a:lstStyle/>
          <a:p>
            <a:r>
              <a:rPr lang="tr-TR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tr-TR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-Base </a:t>
            </a:r>
            <a:r>
              <a:rPr lang="tr-TR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r>
              <a:rPr lang="tr-TR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2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800" b="1" i="1" u="sng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tr-TR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tr-TR" sz="2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tr-TR" sz="2800" b="1" i="1" u="sng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CB</a:t>
            </a:r>
            <a:r>
              <a:rPr lang="tr-TR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7C3ECB0-FDE1-7331-4EDD-02246AD18F2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65496" y="960438"/>
                <a:ext cx="11218472" cy="4854648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One </a:t>
                </a:r>
                <a:r>
                  <a:rPr lang="tr-TR" dirty="0" err="1"/>
                  <a:t>way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explain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operation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transistor is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plot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versus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</m:oMath>
                </a14:m>
                <a:r>
                  <a:rPr lang="tr-TR" dirty="0"/>
                  <a:t> 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various</a:t>
                </a:r>
                <a:r>
                  <a:rPr lang="tr-TR" dirty="0"/>
                  <a:t> </a:t>
                </a:r>
                <a:r>
                  <a:rPr lang="tr-TR" dirty="0" err="1"/>
                  <a:t>values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In</a:t>
                </a:r>
                <a:r>
                  <a:rPr lang="tr-TR" dirty="0"/>
                  <a:t> </a:t>
                </a:r>
                <a:r>
                  <a:rPr lang="tr-TR" dirty="0" err="1"/>
                  <a:t>Fig</a:t>
                </a:r>
                <a:r>
                  <a:rPr lang="tr-TR" dirty="0"/>
                  <a:t>. 5.18 </a:t>
                </a:r>
                <a:r>
                  <a:rPr lang="tr-TR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base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voltage</a:t>
                </a:r>
                <a:r>
                  <a:rPr lang="tr-TR" dirty="0">
                    <a:solidFill>
                      <a:srgbClr val="FF0000"/>
                    </a:solidFill>
                  </a:rPr>
                  <a:t> is </a:t>
                </a:r>
                <a:r>
                  <a:rPr lang="tr-TR" dirty="0" err="1">
                    <a:solidFill>
                      <a:srgbClr val="FF0000"/>
                    </a:solidFill>
                  </a:rPr>
                  <a:t>kept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constant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/>
                  <a:t>on </a:t>
                </a:r>
                <a:r>
                  <a:rPr lang="tr-TR" dirty="0" err="1"/>
                  <a:t>ground</a:t>
                </a:r>
                <a:r>
                  <a:rPr lang="tr-TR" dirty="0"/>
                  <a:t> </a:t>
                </a:r>
                <a:r>
                  <a:rPr lang="tr-TR" dirty="0" err="1"/>
                  <a:t>level</a:t>
                </a:r>
                <a:r>
                  <a:rPr lang="tr-TR" dirty="0"/>
                  <a:t>. Here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base</a:t>
                </a:r>
                <a:r>
                  <a:rPr lang="tr-TR" dirty="0"/>
                  <a:t> </a:t>
                </a:r>
                <a:r>
                  <a:rPr lang="tr-TR" dirty="0" err="1"/>
                  <a:t>serves</a:t>
                </a:r>
                <a:r>
                  <a:rPr lang="tr-TR" dirty="0"/>
                  <a:t> as </a:t>
                </a:r>
                <a:r>
                  <a:rPr lang="tr-TR" dirty="0" err="1"/>
                  <a:t>common</a:t>
                </a:r>
                <a:r>
                  <a:rPr lang="tr-TR" dirty="0"/>
                  <a:t> terminal </a:t>
                </a:r>
                <a:r>
                  <a:rPr lang="tr-TR" dirty="0" err="1"/>
                  <a:t>between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input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output</a:t>
                </a:r>
                <a:r>
                  <a:rPr lang="tr-TR" dirty="0"/>
                  <a:t> terminal.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resulting</a:t>
                </a:r>
                <a:r>
                  <a:rPr lang="tr-TR" dirty="0"/>
                  <a:t> </a:t>
                </a:r>
                <a:r>
                  <a:rPr lang="tr-TR" dirty="0" err="1"/>
                  <a:t>characteristics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known</a:t>
                </a:r>
                <a:r>
                  <a:rPr lang="tr-TR" dirty="0"/>
                  <a:t> as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common</a:t>
                </a:r>
                <a:r>
                  <a:rPr lang="tr-TR" dirty="0"/>
                  <a:t> </a:t>
                </a:r>
                <a:r>
                  <a:rPr lang="tr-TR" dirty="0" err="1"/>
                  <a:t>base</a:t>
                </a:r>
                <a:r>
                  <a:rPr lang="tr-TR" dirty="0"/>
                  <a:t> </a:t>
                </a:r>
                <a:r>
                  <a:rPr lang="tr-TR" dirty="0" err="1"/>
                  <a:t>characteristics</a:t>
                </a:r>
                <a:r>
                  <a:rPr lang="tr-T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C3ECB0-FDE1-7331-4EDD-02246AD18F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65496" y="960438"/>
                <a:ext cx="11218472" cy="4854648"/>
              </a:xfrm>
              <a:blipFill rotWithShape="0">
                <a:blip r:embed="rId2"/>
                <a:stretch>
                  <a:fillRect l="-543" r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7EF680EA-0BFB-891B-F679-9E5A212C9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38" y="2503722"/>
            <a:ext cx="6819113" cy="3633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CDAA6DE9-F1DB-74AD-03CD-A740FE8B9524}"/>
                  </a:ext>
                </a:extLst>
              </p:cNvPr>
              <p:cNvSpPr txBox="1"/>
              <p:nvPr/>
            </p:nvSpPr>
            <p:spPr>
              <a:xfrm>
                <a:off x="165496" y="4120777"/>
                <a:ext cx="48991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Fig. 5.18 (a) </a:t>
                </a:r>
                <a:r>
                  <a:rPr lang="tr-TR" dirty="0" err="1"/>
                  <a:t>comon</a:t>
                </a:r>
                <a:r>
                  <a:rPr lang="tr-TR" dirty="0"/>
                  <a:t> </a:t>
                </a:r>
                <a:r>
                  <a:rPr lang="tr-TR" dirty="0" err="1"/>
                  <a:t>base</a:t>
                </a:r>
                <a:r>
                  <a:rPr lang="tr-TR" dirty="0"/>
                  <a:t> </a:t>
                </a:r>
                <a:r>
                  <a:rPr lang="tr-TR" dirty="0" err="1"/>
                  <a:t>experimental</a:t>
                </a:r>
                <a:r>
                  <a:rPr lang="tr-TR" dirty="0"/>
                  <a:t>  </a:t>
                </a:r>
                <a:r>
                  <a:rPr lang="tr-TR" dirty="0" err="1"/>
                  <a:t>circuit</a:t>
                </a:r>
                <a:r>
                  <a:rPr lang="tr-TR" dirty="0"/>
                  <a:t>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characteristic</a:t>
                </a:r>
                <a:r>
                  <a:rPr lang="tr-TR" dirty="0"/>
                  <a:t> of a </a:t>
                </a:r>
                <a:r>
                  <a:rPr lang="tr-TR" i="1" dirty="0" err="1"/>
                  <a:t>npn</a:t>
                </a:r>
                <a:r>
                  <a:rPr lang="tr-TR" dirty="0"/>
                  <a:t> transistor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AA6DE9-F1DB-74AD-03CD-A740FE8B9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96" y="4120777"/>
                <a:ext cx="4899142" cy="646331"/>
              </a:xfrm>
              <a:prstGeom prst="rect">
                <a:avLst/>
              </a:prstGeom>
              <a:blipFill>
                <a:blip r:embed="rId4"/>
                <a:stretch>
                  <a:fillRect l="-995" t="-5660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A9EF0D5-5427-89A5-FD7E-9BC7AF34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4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73D72C9-246B-7809-28B1-5A16D2D1F92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09934" y="298195"/>
                <a:ext cx="10396487" cy="5690480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sz="2900" dirty="0"/>
                  <a:t>As indicated in </a:t>
                </a:r>
                <a:r>
                  <a:rPr lang="tr-TR" sz="2900" dirty="0" smtClean="0"/>
                  <a:t>Fig </a:t>
                </a:r>
                <a:r>
                  <a:rPr lang="tr-TR" sz="2900" dirty="0"/>
                  <a:t>5.18 (b) each characteristic curves intersects the vertical axis at a current level equal to  </a:t>
                </a:r>
                <a14:m>
                  <m:oMath xmlns:m="http://schemas.openxmlformats.org/officeDocument/2006/math">
                    <m:r>
                      <a:rPr lang="tr-TR" sz="2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tr-TR" sz="2900" dirty="0"/>
                  <a:t>, </a:t>
                </a:r>
                <a:r>
                  <a:rPr lang="tr-TR" sz="2900" dirty="0" err="1"/>
                  <a:t>where</a:t>
                </a:r>
                <a:r>
                  <a:rPr lang="tr-TR" sz="2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tr-TR" sz="2900" dirty="0"/>
                  <a:t> is </a:t>
                </a:r>
                <a:r>
                  <a:rPr lang="tr-TR" sz="2900" dirty="0" err="1"/>
                  <a:t>the</a:t>
                </a:r>
                <a:r>
                  <a:rPr lang="tr-TR" sz="2900" dirty="0"/>
                  <a:t> </a:t>
                </a:r>
                <a:r>
                  <a:rPr lang="tr-TR" sz="2900" dirty="0" err="1"/>
                  <a:t>constant</a:t>
                </a:r>
                <a:r>
                  <a:rPr lang="tr-TR" sz="2900" dirty="0"/>
                  <a:t> </a:t>
                </a:r>
                <a:r>
                  <a:rPr lang="tr-TR" sz="2900" dirty="0" err="1"/>
                  <a:t>emitter</a:t>
                </a:r>
                <a:r>
                  <a:rPr lang="tr-TR" sz="2900" dirty="0"/>
                  <a:t> </a:t>
                </a:r>
                <a:r>
                  <a:rPr lang="tr-TR" sz="2900" dirty="0" err="1"/>
                  <a:t>current</a:t>
                </a:r>
                <a:r>
                  <a:rPr lang="tr-TR" sz="2900" dirty="0"/>
                  <a:t> at </a:t>
                </a:r>
                <a:r>
                  <a:rPr lang="tr-TR" sz="2900" dirty="0" err="1"/>
                  <a:t>which</a:t>
                </a:r>
                <a:r>
                  <a:rPr lang="tr-TR" sz="2900" dirty="0"/>
                  <a:t> </a:t>
                </a:r>
                <a:r>
                  <a:rPr lang="tr-TR" sz="2900" dirty="0" err="1"/>
                  <a:t>the</a:t>
                </a:r>
                <a:r>
                  <a:rPr lang="tr-TR" sz="2900" dirty="0"/>
                  <a:t> </a:t>
                </a:r>
                <a:r>
                  <a:rPr lang="tr-TR" sz="2900" dirty="0" err="1"/>
                  <a:t>particular</a:t>
                </a:r>
                <a:r>
                  <a:rPr lang="tr-TR" sz="2900" dirty="0"/>
                  <a:t> </a:t>
                </a:r>
                <a:r>
                  <a:rPr lang="tr-TR" sz="2900" dirty="0" err="1"/>
                  <a:t>curve</a:t>
                </a:r>
                <a:r>
                  <a:rPr lang="tr-TR" sz="2900" dirty="0"/>
                  <a:t> is </a:t>
                </a:r>
                <a:r>
                  <a:rPr lang="tr-TR" sz="2900" dirty="0" err="1"/>
                  <a:t>measured</a:t>
                </a:r>
                <a:r>
                  <a:rPr lang="tr-TR" sz="2900" dirty="0"/>
                  <a:t>. </a:t>
                </a:r>
                <a:r>
                  <a:rPr lang="tr-TR" sz="2900" dirty="0" err="1"/>
                  <a:t>The</a:t>
                </a:r>
                <a:r>
                  <a:rPr lang="tr-TR" sz="2900" dirty="0"/>
                  <a:t> </a:t>
                </a:r>
                <a:r>
                  <a:rPr lang="tr-TR" sz="2900" dirty="0" err="1"/>
                  <a:t>resulting</a:t>
                </a:r>
                <a:r>
                  <a:rPr lang="tr-TR" sz="2900" dirty="0"/>
                  <a:t> </a:t>
                </a:r>
                <a:r>
                  <a:rPr lang="tr-TR" sz="2900" dirty="0" err="1"/>
                  <a:t>value</a:t>
                </a:r>
                <a:r>
                  <a:rPr lang="tr-TR" sz="2900" dirty="0"/>
                  <a:t> of 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 is a total </a:t>
                </a:r>
                <a:r>
                  <a:rPr lang="tr-TR" sz="29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large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tr-TR" sz="29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signal</a:t>
                </a:r>
                <a:r>
                  <a:rPr lang="tr-TR" sz="2900" dirty="0"/>
                  <a:t> 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𝛼; </a:t>
                </a:r>
                <a:r>
                  <a:rPr lang="tr-TR" sz="29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is, </a:t>
                </a:r>
                <a14:m>
                  <m:oMath xmlns:m="http://schemas.openxmlformats.org/officeDocument/2006/math">
                    <m:r>
                      <a:rPr lang="tr-TR" sz="2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tr-TR" sz="29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tr-TR" sz="2900" dirty="0"/>
                  <a:t> </a:t>
                </a:r>
                <a:r>
                  <a:rPr lang="tr-TR" sz="2900" dirty="0" err="1"/>
                  <a:t>denote</a:t>
                </a:r>
                <a:r>
                  <a:rPr lang="tr-TR" sz="2900" dirty="0"/>
                  <a:t> total </a:t>
                </a:r>
                <a:r>
                  <a:rPr lang="tr-TR" sz="2900" dirty="0" err="1"/>
                  <a:t>collector</a:t>
                </a:r>
                <a:r>
                  <a:rPr lang="tr-TR" sz="2900" dirty="0"/>
                  <a:t> </a:t>
                </a:r>
                <a:r>
                  <a:rPr lang="tr-TR" sz="2900" dirty="0" err="1"/>
                  <a:t>and</a:t>
                </a:r>
                <a:r>
                  <a:rPr lang="tr-TR" sz="2900" dirty="0"/>
                  <a:t> </a:t>
                </a:r>
                <a:r>
                  <a:rPr lang="tr-TR" sz="2900" dirty="0" err="1"/>
                  <a:t>emitter</a:t>
                </a:r>
                <a:r>
                  <a:rPr lang="tr-TR" sz="2900" dirty="0"/>
                  <a:t> </a:t>
                </a:r>
                <a:r>
                  <a:rPr lang="tr-TR" sz="2900" dirty="0" err="1"/>
                  <a:t>currents</a:t>
                </a:r>
                <a:r>
                  <a:rPr lang="tr-TR" sz="2900" dirty="0"/>
                  <a:t>, </a:t>
                </a:r>
                <a:r>
                  <a:rPr lang="tr-TR" sz="2900" dirty="0" err="1"/>
                  <a:t>respectively</a:t>
                </a:r>
                <a:r>
                  <a:rPr lang="tr-TR" sz="2900" dirty="0"/>
                  <a:t>. Here </a:t>
                </a:r>
                <a:r>
                  <a:rPr lang="tr-TR" sz="2900" dirty="0" err="1"/>
                  <a:t>we</a:t>
                </a:r>
                <a:r>
                  <a:rPr lang="tr-TR" sz="2900" dirty="0"/>
                  <a:t> </a:t>
                </a:r>
                <a:r>
                  <a:rPr lang="tr-TR" sz="2900" dirty="0" err="1"/>
                  <a:t>recall</a:t>
                </a:r>
                <a:r>
                  <a:rPr lang="tr-TR" sz="2900" dirty="0"/>
                  <a:t> </a:t>
                </a:r>
                <a:r>
                  <a:rPr lang="tr-TR" sz="2900" dirty="0" err="1"/>
                  <a:t>that</a:t>
                </a:r>
                <a:r>
                  <a:rPr lang="tr-TR" sz="2900" dirty="0"/>
                  <a:t> 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 is </a:t>
                </a:r>
                <a:r>
                  <a:rPr lang="tr-TR" sz="29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called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29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29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common</a:t>
                </a:r>
                <a:r>
                  <a:rPr lang="tr-TR" sz="29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29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base</a:t>
                </a:r>
                <a:r>
                  <a:rPr lang="tr-TR" sz="29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29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current</a:t>
                </a:r>
                <a:r>
                  <a:rPr lang="tr-TR" sz="29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29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gain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An </a:t>
                </a:r>
                <a:r>
                  <a:rPr lang="tr-TR" sz="29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incremental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29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29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small-signal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𝛼 can be </a:t>
                </a:r>
                <a:r>
                  <a:rPr lang="tr-TR" sz="29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determined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29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29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measuring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29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sz="29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change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sz="2900" dirty="0"/>
                  <a:t>, </a:t>
                </a:r>
                <a:r>
                  <a:rPr lang="el-GR" sz="2900" dirty="0"/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sz="2900" dirty="0"/>
                  <a:t>, </a:t>
                </a:r>
                <a:r>
                  <a:rPr lang="tr-TR" sz="2900" dirty="0" err="1"/>
                  <a:t>obtained</a:t>
                </a:r>
                <a:r>
                  <a:rPr lang="tr-TR" sz="2900" dirty="0"/>
                  <a:t> as a </a:t>
                </a:r>
                <a:r>
                  <a:rPr lang="tr-TR" sz="2900" dirty="0" err="1"/>
                  <a:t>result</a:t>
                </a:r>
                <a:r>
                  <a:rPr lang="tr-TR" sz="2900" dirty="0"/>
                  <a:t> of </a:t>
                </a:r>
                <a:r>
                  <a:rPr lang="tr-TR" sz="2900" dirty="0" err="1"/>
                  <a:t>changing</a:t>
                </a:r>
                <a:r>
                  <a:rPr lang="tr-TR" sz="2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tr-TR" sz="2900" dirty="0"/>
                  <a:t> </a:t>
                </a:r>
                <a:r>
                  <a:rPr lang="tr-TR" sz="2900" dirty="0" err="1"/>
                  <a:t>by</a:t>
                </a:r>
                <a:r>
                  <a:rPr lang="tr-TR" sz="2900" dirty="0"/>
                  <a:t> an </a:t>
                </a:r>
                <a:r>
                  <a:rPr lang="tr-TR" sz="2900" dirty="0" err="1"/>
                  <a:t>increment</a:t>
                </a:r>
                <a:r>
                  <a:rPr lang="tr-TR" sz="2900" dirty="0"/>
                  <a:t> </a:t>
                </a:r>
                <a:r>
                  <a:rPr lang="el-GR" sz="2900" dirty="0"/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tr-TR" sz="2900" dirty="0"/>
                  <a:t>,       </a:t>
                </a:r>
                <a:r>
                  <a:rPr lang="tr-TR" sz="2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</a:t>
                </a:r>
                <a14:m>
                  <m:oMath xmlns:m="http://schemas.openxmlformats.org/officeDocument/2006/math">
                    <m:r>
                      <a:rPr lang="tr-TR" sz="2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type m:val="lin"/>
                        <m:ctrlPr>
                          <a:rPr lang="tr-TR" sz="2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tr-TR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tr-TR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900" dirty="0"/>
                  <a:t>. </a:t>
                </a:r>
                <a:r>
                  <a:rPr lang="tr-TR" sz="2900" dirty="0" err="1"/>
                  <a:t>This</a:t>
                </a:r>
                <a:r>
                  <a:rPr lang="tr-TR" sz="2900" dirty="0"/>
                  <a:t> </a:t>
                </a:r>
                <a:r>
                  <a:rPr lang="tr-TR" sz="2900" dirty="0" err="1"/>
                  <a:t>measurments</a:t>
                </a:r>
                <a:r>
                  <a:rPr lang="tr-TR" sz="2900" dirty="0"/>
                  <a:t> is </a:t>
                </a:r>
                <a:r>
                  <a:rPr lang="tr-TR" sz="2900" dirty="0" err="1"/>
                  <a:t>usually</a:t>
                </a:r>
                <a:r>
                  <a:rPr lang="tr-TR" sz="2900" dirty="0"/>
                  <a:t> </a:t>
                </a:r>
                <a:r>
                  <a:rPr lang="tr-TR" sz="2900" dirty="0" err="1"/>
                  <a:t>made</a:t>
                </a:r>
                <a:r>
                  <a:rPr lang="tr-TR" sz="2900" dirty="0"/>
                  <a:t> at </a:t>
                </a:r>
                <a:r>
                  <a:rPr lang="tr-TR" sz="2900" dirty="0" err="1"/>
                  <a:t>costant</a:t>
                </a:r>
                <a:r>
                  <a:rPr lang="tr-TR" sz="2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</m:oMath>
                </a14:m>
                <a:r>
                  <a:rPr lang="tr-TR" sz="2900" dirty="0"/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tr-T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Large-signal</a:t>
                </a:r>
                <a:r>
                  <a:rPr lang="tr-T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3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tr-T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        </a:t>
                </a:r>
                <a14:m>
                  <m:oMath xmlns:m="http://schemas.openxmlformats.org/officeDocument/2006/math">
                    <m:r>
                      <a:rPr lang="tr-T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tr-T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tr-T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Small-</a:t>
                </a:r>
                <a:r>
                  <a:rPr lang="tr-TR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signal</a:t>
                </a:r>
                <a:r>
                  <a:rPr lang="tr-T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3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tr-TR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        </a:t>
                </a:r>
                <a14:m>
                  <m:oMath xmlns:m="http://schemas.openxmlformats.org/officeDocument/2006/math">
                    <m:r>
                      <a:rPr lang="tr-T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tr-T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tr-T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tr-T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tr-T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tr-T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tr-T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tr-T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sub>
                        </m:sSub>
                        <m:r>
                          <a:rPr lang="tr-T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sub>
                        </m:sSub>
                      </m:sub>
                    </m:sSub>
                    <m:r>
                      <a:rPr lang="tr-T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r>
                      <a:rPr lang="tr-T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sSub>
                      <m:sSubPr>
                        <m:ctrlPr>
                          <a:rPr lang="tr-T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tr-T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tr-T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tr-T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tr-T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tr-TR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Saturation</a:t>
                </a:r>
                <a:r>
                  <a:rPr lang="tr-TR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region</a:t>
                </a:r>
                <a:r>
                  <a:rPr lang="tr-TR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tr-T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tr-T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tr-T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sz="2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tr-TR" sz="2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sub>
                            </m:sSub>
                          </m:den>
                        </m:f>
                        <m: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tr-T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sub>
                        </m:sSub>
                        <m:r>
                          <a:rPr lang="tr-T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tr-T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</m:oMath>
                </a14:m>
                <a:r>
                  <a:rPr lang="tr-TR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</a:t>
                </a:r>
                <a:endParaRPr lang="tr-TR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3D72C9-246B-7809-28B1-5A16D2D1F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9934" y="298195"/>
                <a:ext cx="10396487" cy="5690480"/>
              </a:xfrm>
              <a:blipFill rotWithShape="0">
                <a:blip r:embed="rId2"/>
                <a:stretch>
                  <a:fillRect l="-762" r="-5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CD90068-FD4D-C5A2-6CC6-10928278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9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9E309B0-DC8E-F9F4-A301-6C7DAC48AB75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148634" y="-23038"/>
                <a:ext cx="8623300" cy="585788"/>
              </a:xfrm>
            </p:spPr>
            <p:txBody>
              <a:bodyPr>
                <a:normAutofit/>
              </a:bodyPr>
              <a:lstStyle/>
              <a:p>
                <a:r>
                  <a:rPr lang="tr-TR" sz="2400" b="1" dirty="0" smtClean="0">
                    <a:solidFill>
                      <a:srgbClr val="FF0000"/>
                    </a:solidFill>
                  </a:rPr>
                  <a:t>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tr-TR" sz="2400" b="1" dirty="0">
                    <a:solidFill>
                      <a:srgbClr val="FF0000"/>
                    </a:solidFill>
                  </a:rPr>
                  <a:t> on </a:t>
                </a:r>
                <a:r>
                  <a:rPr lang="tr-TR" sz="2400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FF0000"/>
                    </a:solidFill>
                  </a:rPr>
                  <a:t>Collector</a:t>
                </a:r>
                <a:r>
                  <a:rPr lang="tr-TR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FF0000"/>
                    </a:solidFill>
                  </a:rPr>
                  <a:t>voltage</a:t>
                </a:r>
                <a:r>
                  <a:rPr lang="tr-TR" sz="2400" b="1" dirty="0">
                    <a:solidFill>
                      <a:srgbClr val="FF0000"/>
                    </a:solidFill>
                  </a:rPr>
                  <a:t> – </a:t>
                </a:r>
                <a:r>
                  <a:rPr lang="tr-TR" sz="2400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FF0000"/>
                    </a:solidFill>
                  </a:rPr>
                  <a:t>Early</a:t>
                </a:r>
                <a:r>
                  <a:rPr lang="tr-TR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FF0000"/>
                    </a:solidFill>
                  </a:rPr>
                  <a:t>Effect</a:t>
                </a:r>
                <a:endParaRPr lang="tr-T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E309B0-DC8E-F9F4-A301-6C7DAC48A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48634" y="-23038"/>
                <a:ext cx="8623300" cy="585788"/>
              </a:xfrm>
              <a:blipFill rotWithShape="0">
                <a:blip r:embed="rId2"/>
                <a:stretch>
                  <a:fillRect l="-1060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2DE8983-C2C7-B116-8227-F4ABB9C98E4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48634" y="597219"/>
                <a:ext cx="6928757" cy="5320348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sz="1800" dirty="0" smtClean="0"/>
                  <a:t>When operated in active region, practical BJT’s show </a:t>
                </a:r>
                <a:r>
                  <a:rPr lang="tr-TR" sz="1800" dirty="0"/>
                  <a:t>some dependence of the collector current on the collector Voltage, with the result that, unlike the graph Fig. </a:t>
                </a:r>
                <a:r>
                  <a:rPr lang="tr-TR" sz="1800" dirty="0" smtClean="0"/>
                  <a:t>5.19 </a:t>
                </a:r>
                <a:r>
                  <a:rPr lang="tr-TR" sz="1800" dirty="0"/>
                  <a:t>their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sz="1800" dirty="0"/>
                  <a:t> </a:t>
                </a:r>
                <a:r>
                  <a:rPr lang="tr-TR" sz="1800" dirty="0" err="1"/>
                  <a:t>characteristics</a:t>
                </a:r>
                <a:r>
                  <a:rPr lang="tr-TR" sz="1800" dirty="0"/>
                  <a:t> </a:t>
                </a:r>
                <a:r>
                  <a:rPr lang="tr-TR" sz="1800" dirty="0" err="1"/>
                  <a:t>are</a:t>
                </a:r>
                <a:r>
                  <a:rPr lang="tr-TR" sz="1800" dirty="0"/>
                  <a:t> not </a:t>
                </a:r>
                <a:r>
                  <a:rPr lang="tr-TR" sz="1800" dirty="0" err="1"/>
                  <a:t>perfectly</a:t>
                </a:r>
                <a:r>
                  <a:rPr lang="tr-TR" sz="1800" dirty="0"/>
                  <a:t> </a:t>
                </a:r>
                <a:r>
                  <a:rPr lang="tr-TR" sz="1800" dirty="0" err="1"/>
                  <a:t>horizontal</a:t>
                </a:r>
                <a:r>
                  <a:rPr lang="tr-TR" sz="1800" dirty="0"/>
                  <a:t> </a:t>
                </a:r>
                <a:r>
                  <a:rPr lang="tr-TR" sz="1800" dirty="0" err="1"/>
                  <a:t>straight</a:t>
                </a:r>
                <a:r>
                  <a:rPr lang="tr-TR" sz="1800" dirty="0"/>
                  <a:t> </a:t>
                </a:r>
                <a:r>
                  <a:rPr lang="tr-TR" sz="1800" dirty="0" err="1"/>
                  <a:t>lines</a:t>
                </a:r>
                <a:r>
                  <a:rPr lang="tr-TR" sz="1800" dirty="0"/>
                  <a:t>. </a:t>
                </a:r>
                <a:r>
                  <a:rPr lang="tr-TR" sz="1800" dirty="0" err="1"/>
                  <a:t>To</a:t>
                </a:r>
                <a:r>
                  <a:rPr lang="tr-TR" sz="1800" dirty="0"/>
                  <a:t> </a:t>
                </a:r>
                <a:r>
                  <a:rPr lang="tr-TR" sz="1800" dirty="0" err="1"/>
                  <a:t>see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dependence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more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clearly</a:t>
                </a:r>
                <a:r>
                  <a:rPr lang="tr-TR" sz="1800" dirty="0"/>
                  <a:t> </a:t>
                </a:r>
                <a:r>
                  <a:rPr lang="tr-TR" sz="1800" dirty="0" err="1"/>
                  <a:t>concider</a:t>
                </a:r>
                <a:r>
                  <a:rPr lang="tr-TR" sz="1800" dirty="0"/>
                  <a:t>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circuit</a:t>
                </a:r>
                <a:r>
                  <a:rPr lang="tr-TR" sz="1800" dirty="0"/>
                  <a:t> </a:t>
                </a:r>
                <a:r>
                  <a:rPr lang="tr-TR" sz="1800" dirty="0" err="1"/>
                  <a:t>shown</a:t>
                </a:r>
                <a:r>
                  <a:rPr lang="tr-TR" sz="1800" dirty="0"/>
                  <a:t> in </a:t>
                </a:r>
                <a:r>
                  <a:rPr lang="tr-TR" sz="1800" dirty="0" err="1"/>
                  <a:t>Fig</a:t>
                </a:r>
                <a:r>
                  <a:rPr lang="tr-TR" sz="1800" dirty="0"/>
                  <a:t>. 5.19 (a).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transistor is </a:t>
                </a:r>
                <a:r>
                  <a:rPr lang="tr-TR" sz="1800" dirty="0" err="1"/>
                  <a:t>connected</a:t>
                </a:r>
                <a:r>
                  <a:rPr lang="tr-TR" sz="1800" dirty="0"/>
                  <a:t> in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</a:t>
                </a:r>
                <a:r>
                  <a:rPr lang="tr-TR" sz="1800" b="1" dirty="0" err="1"/>
                  <a:t>common</a:t>
                </a:r>
                <a:r>
                  <a:rPr lang="tr-TR" sz="1800" b="1" dirty="0"/>
                  <a:t> – </a:t>
                </a:r>
                <a:r>
                  <a:rPr lang="tr-TR" sz="1800" b="1" dirty="0" err="1"/>
                  <a:t>emtter</a:t>
                </a:r>
                <a:r>
                  <a:rPr lang="tr-TR" sz="1800" b="1" dirty="0"/>
                  <a:t> </a:t>
                </a:r>
                <a:r>
                  <a:rPr lang="tr-TR" sz="1800" b="1" dirty="0" err="1"/>
                  <a:t>configuration</a:t>
                </a:r>
                <a:r>
                  <a:rPr lang="tr-TR" sz="1800" dirty="0"/>
                  <a:t>; </a:t>
                </a:r>
                <a:r>
                  <a:rPr lang="tr-TR" sz="1800" dirty="0" err="1"/>
                  <a:t>that</a:t>
                </a:r>
                <a:r>
                  <a:rPr lang="tr-TR" sz="1800" dirty="0"/>
                  <a:t> is here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emitter</a:t>
                </a:r>
                <a:r>
                  <a:rPr lang="tr-TR" sz="1800" dirty="0"/>
                  <a:t> </a:t>
                </a:r>
                <a:r>
                  <a:rPr lang="tr-TR" sz="1800" dirty="0" err="1"/>
                  <a:t>serves</a:t>
                </a:r>
                <a:r>
                  <a:rPr lang="tr-TR" sz="1800" dirty="0"/>
                  <a:t> as a </a:t>
                </a:r>
                <a:r>
                  <a:rPr lang="tr-TR" sz="1800" dirty="0" err="1"/>
                  <a:t>common</a:t>
                </a:r>
                <a:r>
                  <a:rPr lang="tr-TR" sz="1800" dirty="0"/>
                  <a:t> terminal </a:t>
                </a:r>
                <a:r>
                  <a:rPr lang="tr-TR" sz="1800" dirty="0" err="1"/>
                  <a:t>between</a:t>
                </a:r>
                <a:r>
                  <a:rPr lang="tr-TR" sz="1800" dirty="0"/>
                  <a:t>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input</a:t>
                </a:r>
                <a:r>
                  <a:rPr lang="tr-TR" sz="1800" dirty="0"/>
                  <a:t> </a:t>
                </a:r>
                <a:r>
                  <a:rPr lang="tr-TR" sz="1800" dirty="0" err="1"/>
                  <a:t>and</a:t>
                </a:r>
                <a:r>
                  <a:rPr lang="tr-TR" sz="1800" dirty="0"/>
                  <a:t> </a:t>
                </a:r>
                <a:r>
                  <a:rPr lang="tr-TR" sz="1800" dirty="0" err="1"/>
                  <a:t>output</a:t>
                </a:r>
                <a:r>
                  <a:rPr lang="tr-TR" sz="1800" dirty="0"/>
                  <a:t> </a:t>
                </a:r>
                <a:r>
                  <a:rPr lang="tr-TR" sz="1800" dirty="0" err="1"/>
                  <a:t>ports</a:t>
                </a:r>
                <a:r>
                  <a:rPr lang="tr-TR" sz="1800" dirty="0"/>
                  <a:t>.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voltage</a:t>
                </a:r>
                <a:r>
                  <a:rPr lang="tr-T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tr-TR" sz="1800" dirty="0"/>
                  <a:t> can be set </a:t>
                </a:r>
                <a:r>
                  <a:rPr lang="tr-TR" sz="1800" dirty="0" err="1"/>
                  <a:t>to</a:t>
                </a:r>
                <a:r>
                  <a:rPr lang="tr-TR" sz="1800" dirty="0"/>
                  <a:t> </a:t>
                </a:r>
                <a:r>
                  <a:rPr lang="tr-TR" sz="1800" dirty="0" err="1"/>
                  <a:t>any</a:t>
                </a:r>
                <a:r>
                  <a:rPr lang="tr-TR" sz="1800" dirty="0"/>
                  <a:t> </a:t>
                </a:r>
                <a:r>
                  <a:rPr lang="tr-TR" sz="1800" dirty="0" err="1"/>
                  <a:t>desired</a:t>
                </a:r>
                <a:r>
                  <a:rPr lang="tr-TR" sz="1800" dirty="0"/>
                  <a:t> </a:t>
                </a:r>
                <a:r>
                  <a:rPr lang="tr-TR" sz="1800" dirty="0" err="1"/>
                  <a:t>value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by</a:t>
                </a:r>
                <a:r>
                  <a:rPr lang="tr-TR" sz="1800" dirty="0"/>
                  <a:t> </a:t>
                </a:r>
                <a:r>
                  <a:rPr lang="tr-TR" sz="1800" dirty="0" err="1"/>
                  <a:t>adjusting</a:t>
                </a:r>
                <a:r>
                  <a:rPr lang="tr-TR" sz="1800" dirty="0"/>
                  <a:t>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dc </a:t>
                </a:r>
                <a:r>
                  <a:rPr lang="tr-TR" sz="1800" dirty="0" err="1"/>
                  <a:t>source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connected</a:t>
                </a:r>
                <a:r>
                  <a:rPr lang="tr-TR" sz="1800" dirty="0"/>
                  <a:t> </a:t>
                </a:r>
                <a:r>
                  <a:rPr lang="tr-TR" sz="1800" dirty="0" err="1"/>
                  <a:t>between</a:t>
                </a:r>
                <a:r>
                  <a:rPr lang="tr-TR" sz="1800" dirty="0"/>
                  <a:t> </a:t>
                </a:r>
                <a:r>
                  <a:rPr lang="tr-TR" sz="1800" dirty="0" err="1"/>
                  <a:t>base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and</a:t>
                </a:r>
                <a:r>
                  <a:rPr lang="tr-TR" sz="1800" dirty="0"/>
                  <a:t> </a:t>
                </a:r>
                <a:r>
                  <a:rPr lang="tr-TR" sz="1800" dirty="0" err="1"/>
                  <a:t>emitter</a:t>
                </a:r>
                <a:r>
                  <a:rPr lang="tr-TR" sz="1800" dirty="0"/>
                  <a:t>. At </a:t>
                </a:r>
                <a:r>
                  <a:rPr lang="tr-TR" sz="1800" dirty="0" err="1"/>
                  <a:t>each</a:t>
                </a:r>
                <a:r>
                  <a:rPr lang="tr-TR" sz="1800" dirty="0"/>
                  <a:t> </a:t>
                </a:r>
                <a:r>
                  <a:rPr lang="tr-TR" sz="1800" dirty="0" err="1"/>
                  <a:t>value</a:t>
                </a:r>
                <a:r>
                  <a:rPr lang="tr-TR" sz="18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tr-TR" sz="1800" dirty="0"/>
                  <a:t>,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corresponding</a:t>
                </a:r>
                <a:r>
                  <a:rPr lang="tr-T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 −  </m:t>
                    </m:r>
                    <m:sSub>
                      <m:sSub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sz="1800" dirty="0"/>
                  <a:t> </a:t>
                </a:r>
                <a:r>
                  <a:rPr lang="tr-TR" sz="1800" dirty="0" err="1"/>
                  <a:t>characteristic</a:t>
                </a:r>
                <a:r>
                  <a:rPr lang="tr-TR" sz="1800" dirty="0"/>
                  <a:t> </a:t>
                </a:r>
                <a:r>
                  <a:rPr lang="tr-TR" sz="1800" dirty="0" err="1"/>
                  <a:t>curve</a:t>
                </a:r>
                <a:r>
                  <a:rPr lang="tr-TR" sz="1800" dirty="0"/>
                  <a:t> can be </a:t>
                </a:r>
                <a:r>
                  <a:rPr lang="tr-TR" sz="1800" dirty="0" err="1"/>
                  <a:t>measured</a:t>
                </a:r>
                <a:r>
                  <a:rPr lang="tr-TR" sz="1800" dirty="0"/>
                  <a:t> </a:t>
                </a:r>
                <a:r>
                  <a:rPr lang="tr-TR" sz="1800" dirty="0" err="1"/>
                  <a:t>point</a:t>
                </a:r>
                <a:r>
                  <a:rPr lang="tr-TR" sz="1800" dirty="0"/>
                  <a:t> </a:t>
                </a:r>
                <a:r>
                  <a:rPr lang="tr-TR" sz="1800" dirty="0" err="1"/>
                  <a:t>by</a:t>
                </a:r>
                <a:r>
                  <a:rPr lang="tr-TR" sz="1800" dirty="0"/>
                  <a:t> </a:t>
                </a:r>
                <a:r>
                  <a:rPr lang="tr-TR" sz="1800" dirty="0" err="1"/>
                  <a:t>point</a:t>
                </a:r>
                <a:r>
                  <a:rPr lang="tr-TR" sz="1800" dirty="0"/>
                  <a:t> </a:t>
                </a:r>
                <a:r>
                  <a:rPr lang="tr-TR" sz="1800" dirty="0" err="1"/>
                  <a:t>by</a:t>
                </a:r>
                <a:r>
                  <a:rPr lang="tr-TR" sz="1800" dirty="0"/>
                  <a:t> </a:t>
                </a:r>
                <a:r>
                  <a:rPr lang="tr-TR" sz="1800" dirty="0" err="1"/>
                  <a:t>varying</a:t>
                </a:r>
                <a:r>
                  <a:rPr lang="tr-TR" sz="1800" dirty="0"/>
                  <a:t>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dc </a:t>
                </a:r>
                <a:r>
                  <a:rPr lang="tr-TR" sz="1800" dirty="0" err="1"/>
                  <a:t>source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connected</a:t>
                </a:r>
                <a:r>
                  <a:rPr lang="tr-TR" sz="1800" dirty="0"/>
                  <a:t> </a:t>
                </a:r>
                <a:r>
                  <a:rPr lang="tr-TR" sz="1800" dirty="0" err="1"/>
                  <a:t>between</a:t>
                </a:r>
                <a:r>
                  <a:rPr lang="tr-TR" sz="1800" dirty="0"/>
                  <a:t> </a:t>
                </a:r>
                <a:r>
                  <a:rPr lang="tr-TR" sz="1800" dirty="0" err="1"/>
                  <a:t>collector</a:t>
                </a:r>
                <a:r>
                  <a:rPr lang="tr-TR" sz="1800" dirty="0"/>
                  <a:t> </a:t>
                </a:r>
                <a:r>
                  <a:rPr lang="tr-TR" sz="1800" dirty="0" err="1"/>
                  <a:t>and</a:t>
                </a:r>
                <a:r>
                  <a:rPr lang="tr-TR" sz="1800" dirty="0"/>
                  <a:t> </a:t>
                </a:r>
                <a:r>
                  <a:rPr lang="tr-TR" sz="1800" dirty="0" err="1"/>
                  <a:t>emitter</a:t>
                </a:r>
                <a:r>
                  <a:rPr lang="tr-TR" sz="1800" dirty="0"/>
                  <a:t> </a:t>
                </a:r>
                <a:r>
                  <a:rPr lang="tr-TR" sz="1800" dirty="0" err="1"/>
                  <a:t>and</a:t>
                </a:r>
                <a:r>
                  <a:rPr lang="tr-TR" sz="1800" dirty="0"/>
                  <a:t> </a:t>
                </a:r>
                <a:r>
                  <a:rPr lang="tr-TR" sz="1800" dirty="0" err="1"/>
                  <a:t>measuring</a:t>
                </a:r>
                <a:r>
                  <a:rPr lang="tr-TR" sz="1800" dirty="0"/>
                  <a:t>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corresponding</a:t>
                </a:r>
                <a:r>
                  <a:rPr lang="tr-TR" sz="1800" dirty="0"/>
                  <a:t> </a:t>
                </a:r>
                <a:r>
                  <a:rPr lang="tr-TR" sz="1800" dirty="0" err="1"/>
                  <a:t>collector</a:t>
                </a:r>
                <a:r>
                  <a:rPr lang="tr-TR" sz="1800" dirty="0"/>
                  <a:t> </a:t>
                </a:r>
                <a:r>
                  <a:rPr lang="tr-TR" sz="1800" dirty="0" err="1"/>
                  <a:t>current</a:t>
                </a:r>
                <a:r>
                  <a:rPr lang="tr-TR" sz="1800" dirty="0"/>
                  <a:t>.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result</a:t>
                </a:r>
                <a:r>
                  <a:rPr lang="tr-TR" sz="1800" dirty="0"/>
                  <a:t> is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family</a:t>
                </a:r>
                <a:r>
                  <a:rPr lang="tr-TR" sz="18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 −  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sz="1800" dirty="0"/>
                  <a:t> </a:t>
                </a:r>
                <a:r>
                  <a:rPr lang="tr-TR" sz="1800" dirty="0" err="1"/>
                  <a:t>characteristic</a:t>
                </a:r>
                <a:r>
                  <a:rPr lang="tr-TR" sz="1800" dirty="0"/>
                  <a:t> </a:t>
                </a:r>
                <a:r>
                  <a:rPr lang="tr-TR" sz="1800" dirty="0" err="1"/>
                  <a:t>curves</a:t>
                </a:r>
                <a:r>
                  <a:rPr lang="tr-TR" sz="1800" dirty="0"/>
                  <a:t> </a:t>
                </a:r>
                <a:r>
                  <a:rPr lang="tr-TR" sz="1800" dirty="0" err="1"/>
                  <a:t>shown</a:t>
                </a:r>
                <a:r>
                  <a:rPr lang="tr-TR" sz="1800" dirty="0"/>
                  <a:t> in </a:t>
                </a:r>
                <a:r>
                  <a:rPr lang="tr-TR" sz="1800" dirty="0" err="1"/>
                  <a:t>Fig</a:t>
                </a:r>
                <a:r>
                  <a:rPr lang="tr-TR" sz="1800" dirty="0"/>
                  <a:t>. 5.19(b) </a:t>
                </a:r>
                <a:r>
                  <a:rPr lang="tr-TR" sz="1800" dirty="0" err="1"/>
                  <a:t>and</a:t>
                </a:r>
                <a:r>
                  <a:rPr lang="tr-TR" sz="1800" dirty="0"/>
                  <a:t> </a:t>
                </a:r>
                <a:r>
                  <a:rPr lang="tr-TR" sz="1800" dirty="0" err="1"/>
                  <a:t>known</a:t>
                </a:r>
                <a:r>
                  <a:rPr lang="tr-TR" sz="1800" dirty="0"/>
                  <a:t> as </a:t>
                </a:r>
                <a:r>
                  <a:rPr lang="tr-TR" sz="1800" b="1" dirty="0" err="1">
                    <a:solidFill>
                      <a:srgbClr val="FF0000"/>
                    </a:solidFill>
                  </a:rPr>
                  <a:t>common</a:t>
                </a:r>
                <a:r>
                  <a:rPr lang="tr-TR" sz="1800" b="1" dirty="0">
                    <a:solidFill>
                      <a:srgbClr val="FF0000"/>
                    </a:solidFill>
                  </a:rPr>
                  <a:t> – </a:t>
                </a:r>
                <a:r>
                  <a:rPr lang="tr-TR" sz="1800" b="1" dirty="0" err="1">
                    <a:solidFill>
                      <a:srgbClr val="FF0000"/>
                    </a:solidFill>
                  </a:rPr>
                  <a:t>emitter</a:t>
                </a:r>
                <a:r>
                  <a:rPr lang="tr-TR" sz="18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800" b="1" dirty="0" err="1">
                    <a:solidFill>
                      <a:srgbClr val="FF0000"/>
                    </a:solidFill>
                  </a:rPr>
                  <a:t>characteristics</a:t>
                </a:r>
                <a:r>
                  <a:rPr lang="tr-TR" sz="18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2DE8983-C2C7-B116-8227-F4ABB9C98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8634" y="597219"/>
                <a:ext cx="6928757" cy="5320348"/>
              </a:xfrm>
              <a:blipFill rotWithShape="0">
                <a:blip r:embed="rId3"/>
                <a:stretch>
                  <a:fillRect l="-704" r="-2023" b="-10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Diagram, schematic&#10;&#10;Description automatically generated">
            <a:extLst>
              <a:ext uri="{FF2B5EF4-FFF2-40B4-BE49-F238E27FC236}">
                <a16:creationId xmlns="" xmlns:a16="http://schemas.microsoft.com/office/drawing/2014/main" id="{F1C036DE-A90B-8957-4870-ABB0D0208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73" y="993366"/>
            <a:ext cx="4953227" cy="31024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6ACA01E4-2DF7-DE4A-7C0E-79EC548F53DE}"/>
                  </a:ext>
                </a:extLst>
              </p:cNvPr>
              <p:cNvSpPr txBox="1"/>
              <p:nvPr/>
            </p:nvSpPr>
            <p:spPr>
              <a:xfrm>
                <a:off x="7706721" y="4716027"/>
                <a:ext cx="43366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/>
                  <a:t>Fig</a:t>
                </a:r>
                <a:r>
                  <a:rPr lang="tr-TR" dirty="0"/>
                  <a:t>. 5.19 (a) </a:t>
                </a:r>
                <a:r>
                  <a:rPr lang="tr-TR" dirty="0" err="1"/>
                  <a:t>Concept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measure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− 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characteristic</a:t>
                </a:r>
                <a:r>
                  <a:rPr lang="tr-TR" dirty="0"/>
                  <a:t>.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− 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characteristics</a:t>
                </a:r>
                <a:r>
                  <a:rPr lang="tr-TR" dirty="0"/>
                  <a:t> of BJT transistor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CA01E4-2DF7-DE4A-7C0E-79EC548F5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721" y="4716027"/>
                <a:ext cx="4336645" cy="923330"/>
              </a:xfrm>
              <a:prstGeom prst="rect">
                <a:avLst/>
              </a:prstGeom>
              <a:blipFill>
                <a:blip r:embed="rId5"/>
                <a:stretch>
                  <a:fillRect l="-1124" t="-3974" b="-99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F24077-F927-E4E4-B6FA-0B3B9130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2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0AF19A6-E13D-A378-848C-B7221D02D73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041043" y="264911"/>
                <a:ext cx="10058400" cy="5644448"/>
              </a:xfrm>
            </p:spPr>
            <p:txBody>
              <a:bodyPr>
                <a:noAutofit/>
              </a:bodyPr>
              <a:lstStyle/>
              <a:p>
                <a:r>
                  <a:rPr lang="tr-TR" sz="1800" dirty="0"/>
                  <a:t>The </a:t>
                </a:r>
                <a:r>
                  <a:rPr lang="tr-TR" sz="1800" dirty="0" err="1"/>
                  <a:t>collector</a:t>
                </a:r>
                <a:r>
                  <a:rPr lang="tr-TR" sz="1800" dirty="0"/>
                  <a:t> </a:t>
                </a:r>
                <a:r>
                  <a:rPr lang="tr-TR" sz="1800" dirty="0" err="1"/>
                  <a:t>current</a:t>
                </a:r>
                <a:r>
                  <a:rPr lang="tr-TR" sz="1800" dirty="0"/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𝐵𝐸</m:t>
                            </m:r>
                          </m:sub>
                        </m:s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𝐶𝐸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(5.36)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voltage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a positive number and it is a parameter for the particular BJT, with </a:t>
                </a:r>
                <a:r>
                  <a:rPr lang="tr-TR" sz="18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typical 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values in the range of 10 to </a:t>
                </a:r>
                <a:r>
                  <a:rPr lang="tr-TR" sz="18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100V.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tr-TR" sz="18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called </a:t>
                </a:r>
                <a:r>
                  <a:rPr lang="tr-TR" sz="1800" b="1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Early voltage</a:t>
                </a:r>
                <a:r>
                  <a:rPr lang="tr-TR" sz="18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resistance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tr-T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𝐶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tr-T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𝐶𝐸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sSub>
                                  <m:sSubPr>
                                    <m:ctrlP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𝐵𝐸</m:t>
                                    </m:r>
                                  </m:sub>
                                </m:sSub>
                                <m: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𝑐𝑜𝑛𝑠𝑡</m:t>
                                </m:r>
                                <m: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(5.37)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tr-T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1800" dirty="0"/>
                  <a:t>                                                                                      (5.38)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800" dirty="0"/>
                  <a:t>                                                                        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 b="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tr-TR" sz="18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sz="18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tr-TR" sz="18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tr-TR" sz="1800" dirty="0"/>
                  <a:t>                                                                                           (5.38a)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800" dirty="0" smtClean="0"/>
                  <a:t>where</a:t>
                </a:r>
                <a:endParaRPr lang="tr-TR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AF19A6-E13D-A378-848C-B7221D02D7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41043" y="264911"/>
                <a:ext cx="10058400" cy="5644448"/>
              </a:xfrm>
              <a:blipFill rotWithShape="0">
                <a:blip r:embed="rId2"/>
                <a:stretch>
                  <a:fillRect l="-545" t="-972" r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975CC93-2872-EE58-B683-C5F4A44C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26</a:t>
            </a:fld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047" y="5366434"/>
            <a:ext cx="18573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="" xmlns:a16="http://schemas.microsoft.com/office/drawing/2014/main" id="{F9D221FB-96C5-93A3-D284-75A1C5B916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18" y="759854"/>
            <a:ext cx="9781188" cy="328871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EFA385E8-FBD9-F832-5905-317EB9039FCC}"/>
                  </a:ext>
                </a:extLst>
              </p:cNvPr>
              <p:cNvSpPr txBox="1"/>
              <p:nvPr/>
            </p:nvSpPr>
            <p:spPr>
              <a:xfrm>
                <a:off x="1194818" y="4601029"/>
                <a:ext cx="9802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/>
                  <a:t>Fig. 5.20 </a:t>
                </a:r>
                <a:r>
                  <a:rPr lang="tr-TR" dirty="0" err="1"/>
                  <a:t>Large</a:t>
                </a:r>
                <a:r>
                  <a:rPr lang="tr-TR" dirty="0"/>
                  <a:t> </a:t>
                </a:r>
                <a:r>
                  <a:rPr lang="tr-TR" dirty="0" err="1"/>
                  <a:t>signal</a:t>
                </a:r>
                <a:r>
                  <a:rPr lang="tr-TR" dirty="0"/>
                  <a:t> </a:t>
                </a:r>
                <a:r>
                  <a:rPr lang="tr-TR" dirty="0" err="1"/>
                  <a:t>equivalent</a:t>
                </a:r>
                <a:r>
                  <a:rPr lang="tr-TR" dirty="0"/>
                  <a:t> model </a:t>
                </a:r>
                <a:r>
                  <a:rPr lang="tr-TR" dirty="0" err="1"/>
                  <a:t>for</a:t>
                </a:r>
                <a:r>
                  <a:rPr lang="tr-TR" dirty="0"/>
                  <a:t> a BJT </a:t>
                </a:r>
                <a:r>
                  <a:rPr lang="tr-TR" dirty="0" err="1"/>
                  <a:t>npn</a:t>
                </a:r>
                <a:r>
                  <a:rPr lang="tr-TR" dirty="0"/>
                  <a:t> transistor </a:t>
                </a:r>
                <a:r>
                  <a:rPr lang="tr-TR" dirty="0" err="1"/>
                  <a:t>operating</a:t>
                </a:r>
                <a:r>
                  <a:rPr lang="tr-TR" dirty="0"/>
                  <a:t> in </a:t>
                </a:r>
                <a:r>
                  <a:rPr lang="tr-TR" dirty="0" err="1"/>
                  <a:t>active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 </a:t>
                </a:r>
                <a:r>
                  <a:rPr lang="tr-TR" dirty="0" err="1"/>
                  <a:t>including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A385E8-FBD9-F832-5905-317EB9039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818" y="4601029"/>
                <a:ext cx="9802363" cy="369332"/>
              </a:xfrm>
              <a:prstGeom prst="rect">
                <a:avLst/>
              </a:prstGeom>
              <a:blipFill>
                <a:blip r:embed="rId3"/>
                <a:stretch>
                  <a:fillRect l="-498" t="-1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4FAD2E6-6232-3E2F-79AC-1F32F4D6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28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90152" y="218941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 4.3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1779" y="218941"/>
            <a:ext cx="8555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Find the output resistance of a BJT for which V</a:t>
            </a:r>
            <a:r>
              <a:rPr lang="en-US" sz="2800" baseline="-25000" dirty="0"/>
              <a:t>A </a:t>
            </a:r>
            <a:r>
              <a:rPr lang="en-US" sz="2000" dirty="0"/>
              <a:t>= 100 V at I</a:t>
            </a:r>
            <a:r>
              <a:rPr lang="en-US" sz="2400" baseline="-25000" dirty="0"/>
              <a:t>C</a:t>
            </a:r>
            <a:r>
              <a:rPr lang="en-US" sz="2000" dirty="0"/>
              <a:t> = </a:t>
            </a:r>
            <a:r>
              <a:rPr lang="en-US" sz="2000" dirty="0" smtClean="0"/>
              <a:t>0.1mA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779" y="619676"/>
            <a:ext cx="6915150" cy="1228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52" y="722672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 4.2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" y="1865069"/>
            <a:ext cx="4705350" cy="581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949" y="2529133"/>
            <a:ext cx="7734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33E84D-4CAC-48C6-73CC-9ECE244B2A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2857" y="377112"/>
            <a:ext cx="5896275" cy="344105"/>
          </a:xfrm>
        </p:spPr>
        <p:txBody>
          <a:bodyPr>
            <a:no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Comon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emitter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characteristics</a:t>
            </a:r>
            <a:endParaRPr lang="tr-TR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DF938C82-40A8-29DD-EAB9-5F05222E639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62857" y="1053939"/>
                <a:ext cx="10058400" cy="4024312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An </a:t>
                </a:r>
                <a:r>
                  <a:rPr lang="tr-TR" dirty="0" err="1"/>
                  <a:t>alternative</a:t>
                </a:r>
                <a:r>
                  <a:rPr lang="tr-TR" dirty="0"/>
                  <a:t> </a:t>
                </a:r>
                <a:r>
                  <a:rPr lang="tr-TR" dirty="0" err="1"/>
                  <a:t>way</a:t>
                </a:r>
                <a:r>
                  <a:rPr lang="tr-TR" dirty="0"/>
                  <a:t> of </a:t>
                </a:r>
                <a:r>
                  <a:rPr lang="tr-TR" dirty="0" err="1"/>
                  <a:t>expressing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transistor </a:t>
                </a:r>
                <a:r>
                  <a:rPr lang="tr-TR" dirty="0" err="1"/>
                  <a:t>common</a:t>
                </a:r>
                <a:r>
                  <a:rPr lang="tr-TR" dirty="0"/>
                  <a:t> – </a:t>
                </a:r>
                <a:r>
                  <a:rPr lang="tr-TR" dirty="0" err="1"/>
                  <a:t>emitter</a:t>
                </a:r>
                <a:r>
                  <a:rPr lang="tr-TR" dirty="0"/>
                  <a:t> </a:t>
                </a:r>
                <a:r>
                  <a:rPr lang="tr-TR" dirty="0" err="1"/>
                  <a:t>characteristics</a:t>
                </a:r>
                <a:r>
                  <a:rPr lang="tr-TR" dirty="0"/>
                  <a:t> is </a:t>
                </a:r>
                <a:r>
                  <a:rPr lang="tr-TR" dirty="0" err="1"/>
                  <a:t>illutrated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 5:21.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base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current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rather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than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base</a:t>
                </a:r>
                <a:r>
                  <a:rPr lang="tr-TR" dirty="0">
                    <a:solidFill>
                      <a:srgbClr val="FF0000"/>
                    </a:solidFill>
                  </a:rPr>
                  <a:t> - </a:t>
                </a:r>
                <a:r>
                  <a:rPr lang="tr-TR" dirty="0" err="1">
                    <a:solidFill>
                      <a:srgbClr val="FF0000"/>
                    </a:solidFill>
                  </a:rPr>
                  <a:t>emitter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voltage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tr-TR" dirty="0"/>
                  <a:t>  as a </a:t>
                </a:r>
                <a:r>
                  <a:rPr lang="tr-TR" dirty="0" err="1"/>
                  <a:t>parameter</a:t>
                </a:r>
                <a:r>
                  <a:rPr lang="tr-TR" dirty="0"/>
                  <a:t>. </a:t>
                </a:r>
                <a:r>
                  <a:rPr lang="tr-TR" dirty="0" err="1"/>
                  <a:t>That</a:t>
                </a:r>
                <a:r>
                  <a:rPr lang="tr-TR" dirty="0"/>
                  <a:t> is </a:t>
                </a:r>
                <a:r>
                  <a:rPr lang="tr-TR" dirty="0" err="1"/>
                  <a:t>each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curve</a:t>
                </a:r>
                <a:r>
                  <a:rPr lang="tr-TR" dirty="0"/>
                  <a:t> is </a:t>
                </a:r>
                <a:r>
                  <a:rPr lang="tr-TR" dirty="0" err="1"/>
                  <a:t>measured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 err="1"/>
                  <a:t>constant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F938C82-40A8-29DD-EAB9-5F05222E6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62857" y="1053939"/>
                <a:ext cx="10058400" cy="4024312"/>
              </a:xfrm>
              <a:blipFill rotWithShape="0">
                <a:blip r:embed="rId2"/>
                <a:stretch>
                  <a:fillRect l="-667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ECD9F56A-1AB4-DAC5-7950-AB8830F48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57" y="2520423"/>
            <a:ext cx="6098968" cy="3795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9AFCB89-962F-3FAF-890F-64DEF279981F}"/>
              </a:ext>
            </a:extLst>
          </p:cNvPr>
          <p:cNvSpPr txBox="1"/>
          <p:nvPr/>
        </p:nvSpPr>
        <p:spPr>
          <a:xfrm>
            <a:off x="997020" y="4708919"/>
            <a:ext cx="402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5.21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emitter</a:t>
            </a:r>
            <a:r>
              <a:rPr lang="tr-TR" dirty="0"/>
              <a:t> </a:t>
            </a:r>
            <a:r>
              <a:rPr lang="tr-TR" dirty="0" err="1"/>
              <a:t>characteristics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78506E-2267-BDF7-6A6B-C3C310AA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9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807B6-074E-D47C-B446-98BD1D80B7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0" y="656092"/>
            <a:ext cx="11084673" cy="49899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The</a:t>
            </a:r>
            <a:r>
              <a:rPr lang="tr-TR" dirty="0"/>
              <a:t> transistor </a:t>
            </a:r>
            <a:r>
              <a:rPr lang="tr-TR" dirty="0" err="1"/>
              <a:t>consist</a:t>
            </a:r>
            <a:r>
              <a:rPr lang="tr-TR" dirty="0"/>
              <a:t> of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i="1" dirty="0" err="1">
                <a:solidFill>
                  <a:srgbClr val="FF0000"/>
                </a:solidFill>
              </a:rPr>
              <a:t>pn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junjtions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 err="1"/>
              <a:t>emitter-base</a:t>
            </a:r>
            <a:r>
              <a:rPr lang="tr-TR" b="1" dirty="0"/>
              <a:t>  </a:t>
            </a:r>
            <a:r>
              <a:rPr lang="tr-TR" b="1" dirty="0" err="1"/>
              <a:t>junction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b="1" dirty="0">
                <a:solidFill>
                  <a:srgbClr val="FF0000"/>
                </a:solidFill>
              </a:rPr>
              <a:t>EBJ</a:t>
            </a:r>
            <a:r>
              <a:rPr lang="tr-TR" dirty="0"/>
              <a:t>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 err="1"/>
              <a:t>collector-base</a:t>
            </a:r>
            <a:r>
              <a:rPr lang="tr-TR" b="1" dirty="0"/>
              <a:t> </a:t>
            </a:r>
            <a:r>
              <a:rPr lang="tr-TR" b="1" dirty="0" err="1"/>
              <a:t>junction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b="1" dirty="0">
                <a:solidFill>
                  <a:srgbClr val="FF0000"/>
                </a:solidFill>
              </a:rPr>
              <a:t>CBJ</a:t>
            </a:r>
            <a:r>
              <a:rPr lang="tr-TR" dirty="0"/>
              <a:t>). </a:t>
            </a:r>
            <a:r>
              <a:rPr lang="tr-TR" dirty="0" err="1"/>
              <a:t>Depending</a:t>
            </a:r>
            <a:r>
              <a:rPr lang="tr-TR" dirty="0"/>
              <a:t> on </a:t>
            </a:r>
            <a:r>
              <a:rPr lang="tr-TR" dirty="0" err="1"/>
              <a:t>bias</a:t>
            </a:r>
            <a:r>
              <a:rPr lang="tr-TR" dirty="0"/>
              <a:t> </a:t>
            </a:r>
            <a:r>
              <a:rPr lang="tr-TR" dirty="0" err="1"/>
              <a:t>condition</a:t>
            </a:r>
            <a:r>
              <a:rPr lang="tr-TR" dirty="0"/>
              <a:t> (</a:t>
            </a:r>
            <a:r>
              <a:rPr lang="tr-TR" dirty="0" err="1"/>
              <a:t>forward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reverse</a:t>
            </a:r>
            <a:r>
              <a:rPr lang="tr-TR" dirty="0"/>
              <a:t>) of </a:t>
            </a:r>
            <a:r>
              <a:rPr lang="tr-TR" dirty="0" err="1"/>
              <a:t>each</a:t>
            </a:r>
            <a:r>
              <a:rPr lang="tr-TR" dirty="0"/>
              <a:t> of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junction</a:t>
            </a:r>
            <a:r>
              <a:rPr lang="tr-TR" dirty="0"/>
              <a:t>,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modes</a:t>
            </a:r>
            <a:r>
              <a:rPr lang="tr-TR" dirty="0"/>
              <a:t> of </a:t>
            </a:r>
            <a:r>
              <a:rPr lang="tr-TR" dirty="0" err="1"/>
              <a:t>operation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BJT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obtained</a:t>
            </a:r>
            <a:r>
              <a:rPr lang="tr-TR" dirty="0"/>
              <a:t>, as </a:t>
            </a:r>
            <a:r>
              <a:rPr lang="tr-TR" dirty="0" err="1"/>
              <a:t>shown</a:t>
            </a:r>
            <a:r>
              <a:rPr lang="tr-TR" dirty="0"/>
              <a:t> in </a:t>
            </a:r>
            <a:r>
              <a:rPr lang="tr-TR" dirty="0" err="1"/>
              <a:t>Table</a:t>
            </a:r>
            <a:r>
              <a:rPr lang="tr-TR" dirty="0"/>
              <a:t> 5.1.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active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mode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dirty="0" err="1"/>
              <a:t>forward</a:t>
            </a:r>
            <a:r>
              <a:rPr lang="tr-TR" dirty="0"/>
              <a:t> </a:t>
            </a:r>
            <a:r>
              <a:rPr lang="tr-TR" dirty="0" err="1"/>
              <a:t>active</a:t>
            </a:r>
            <a:r>
              <a:rPr lang="tr-TR" dirty="0"/>
              <a:t> </a:t>
            </a:r>
            <a:r>
              <a:rPr lang="tr-TR" dirty="0" err="1"/>
              <a:t>mode</a:t>
            </a:r>
            <a:r>
              <a:rPr lang="tr-TR" dirty="0"/>
              <a:t>,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transistor is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operate</a:t>
            </a:r>
            <a:r>
              <a:rPr lang="tr-TR" dirty="0"/>
              <a:t> as an </a:t>
            </a:r>
            <a:r>
              <a:rPr lang="tr-TR" b="1" i="1" dirty="0" err="1">
                <a:solidFill>
                  <a:srgbClr val="FF0000"/>
                </a:solidFill>
              </a:rPr>
              <a:t>amplifier</a:t>
            </a:r>
            <a:r>
              <a:rPr lang="tr-TR" dirty="0"/>
              <a:t>. </a:t>
            </a:r>
            <a:r>
              <a:rPr lang="tr-TR" b="1" i="1" dirty="0">
                <a:solidFill>
                  <a:srgbClr val="FF0000"/>
                </a:solidFill>
              </a:rPr>
              <a:t>Switching applications </a:t>
            </a:r>
            <a:r>
              <a:rPr lang="tr-TR" dirty="0"/>
              <a:t>utilize both the </a:t>
            </a:r>
            <a:r>
              <a:rPr lang="tr-TR" b="1" dirty="0">
                <a:solidFill>
                  <a:srgbClr val="FF0000"/>
                </a:solidFill>
              </a:rPr>
              <a:t>cutt off </a:t>
            </a:r>
            <a:r>
              <a:rPr lang="tr-TR" dirty="0"/>
              <a:t>mode and the </a:t>
            </a:r>
            <a:r>
              <a:rPr lang="tr-TR" b="1" dirty="0">
                <a:solidFill>
                  <a:srgbClr val="FF0000"/>
                </a:solidFill>
              </a:rPr>
              <a:t>saturation mode</a:t>
            </a:r>
            <a:r>
              <a:rPr lang="tr-TR" dirty="0"/>
              <a:t>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749BA7A-F3EF-F14F-A164-01FA45B1D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40308"/>
              </p:ext>
            </p:extLst>
          </p:nvPr>
        </p:nvGraphicFramePr>
        <p:xfrm>
          <a:off x="4245540" y="3835550"/>
          <a:ext cx="4870325" cy="130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380">
                  <a:extLst>
                    <a:ext uri="{9D8B030D-6E8A-4147-A177-3AD203B41FA5}">
                      <a16:colId xmlns="" xmlns:a16="http://schemas.microsoft.com/office/drawing/2014/main" val="1435421127"/>
                    </a:ext>
                  </a:extLst>
                </a:gridCol>
                <a:gridCol w="1322363">
                  <a:extLst>
                    <a:ext uri="{9D8B030D-6E8A-4147-A177-3AD203B41FA5}">
                      <a16:colId xmlns="" xmlns:a16="http://schemas.microsoft.com/office/drawing/2014/main" val="2214426368"/>
                    </a:ext>
                  </a:extLst>
                </a:gridCol>
                <a:gridCol w="1575582">
                  <a:extLst>
                    <a:ext uri="{9D8B030D-6E8A-4147-A177-3AD203B41FA5}">
                      <a16:colId xmlns="" xmlns:a16="http://schemas.microsoft.com/office/drawing/2014/main" val="783538452"/>
                    </a:ext>
                  </a:extLst>
                </a:gridCol>
              </a:tblGrid>
              <a:tr h="298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err="1">
                          <a:effectLst/>
                        </a:rPr>
                        <a:t>Mode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EBJ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CBJ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44126943"/>
                  </a:ext>
                </a:extLst>
              </a:tr>
              <a:tr h="2712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err="1">
                          <a:effectLst/>
                        </a:rPr>
                        <a:t>Cutoff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err="1">
                          <a:effectLst/>
                        </a:rPr>
                        <a:t>Reverse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Reverse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02482388"/>
                  </a:ext>
                </a:extLst>
              </a:tr>
              <a:tr h="2712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Active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err="1">
                          <a:effectLst/>
                        </a:rPr>
                        <a:t>Forward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>
                          <a:effectLst/>
                        </a:rPr>
                        <a:t>Reverse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34628041"/>
                  </a:ext>
                </a:extLst>
              </a:tr>
              <a:tr h="2712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err="1">
                          <a:effectLst/>
                        </a:rPr>
                        <a:t>Saturation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err="1">
                          <a:effectLst/>
                        </a:rPr>
                        <a:t>Forward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err="1">
                          <a:effectLst/>
                        </a:rPr>
                        <a:t>Forward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174351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1713CB-A8C8-6FC3-2366-B24091735C88}"/>
              </a:ext>
            </a:extLst>
          </p:cNvPr>
          <p:cNvSpPr txBox="1"/>
          <p:nvPr/>
        </p:nvSpPr>
        <p:spPr>
          <a:xfrm>
            <a:off x="6168574" y="5587500"/>
            <a:ext cx="102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Table</a:t>
            </a:r>
            <a:r>
              <a:rPr lang="tr-TR" dirty="0"/>
              <a:t> 5.1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C7697A9-F08D-0503-C239-ADAF5095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0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777CA6-F06B-0FAC-6AC5-F6C6EE01FE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884" y="234092"/>
            <a:ext cx="6656527" cy="686728"/>
          </a:xfrm>
        </p:spPr>
        <p:txBody>
          <a:bodyPr>
            <a:norm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The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Common</a:t>
            </a:r>
            <a:r>
              <a:rPr lang="tr-TR" sz="3200" b="1" dirty="0">
                <a:solidFill>
                  <a:srgbClr val="FF0000"/>
                </a:solidFill>
              </a:rPr>
              <a:t> - </a:t>
            </a:r>
            <a:r>
              <a:rPr lang="tr-TR" sz="3200" b="1" dirty="0" err="1">
                <a:solidFill>
                  <a:srgbClr val="FF0000"/>
                </a:solidFill>
              </a:rPr>
              <a:t>Emitter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Current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Gain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𝛽</a:t>
            </a:r>
            <a:endParaRPr lang="tr-TR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2FD2187-717A-35A4-8D0C-7C1C06DE0B9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29884" y="1044404"/>
                <a:ext cx="11061894" cy="494843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An </a:t>
                </a:r>
                <a:r>
                  <a:rPr lang="tr-TR" dirty="0" err="1"/>
                  <a:t>important</a:t>
                </a:r>
                <a:r>
                  <a:rPr lang="tr-TR" dirty="0"/>
                  <a:t> </a:t>
                </a:r>
                <a:r>
                  <a:rPr lang="tr-TR" dirty="0" err="1"/>
                  <a:t>parameter</a:t>
                </a:r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common</a:t>
                </a:r>
                <a:r>
                  <a:rPr lang="tr-TR" dirty="0"/>
                  <a:t> </a:t>
                </a:r>
                <a:r>
                  <a:rPr lang="tr-TR" dirty="0" err="1"/>
                  <a:t>emitter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gain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which</a:t>
                </a:r>
                <a:r>
                  <a:rPr lang="tr-TR" dirty="0"/>
                  <a:t> is </a:t>
                </a:r>
                <a:r>
                  <a:rPr lang="tr-TR" dirty="0" err="1"/>
                  <a:t>simply</a:t>
                </a:r>
                <a:r>
                  <a:rPr lang="tr-TR" dirty="0"/>
                  <a:t> </a:t>
                </a:r>
                <a:r>
                  <a:rPr lang="tr-TR" dirty="0" err="1"/>
                  <a:t>called</a:t>
                </a:r>
                <a:r>
                  <a:rPr lang="tr-TR" dirty="0"/>
                  <a:t> 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𝛽.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We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have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defined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𝛽 as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ratio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of total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current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of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collector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total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current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of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base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𝛽 is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assumed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be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constant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for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given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transistor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and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independent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for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opperating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conditions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Let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concider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 transistor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operating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in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active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region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at a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point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where the collector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𝐶𝑄</m:t>
                        </m:r>
                      </m:sub>
                    </m:sSub>
                  </m:oMath>
                </a14:m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base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current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𝐵𝑄</m:t>
                        </m:r>
                      </m:sub>
                    </m:sSub>
                  </m:oMath>
                </a14:m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and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collector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emitter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voltage</a:t>
                </a:r>
                <a:r>
                  <a:rPr lang="tr-T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𝐶𝐸𝑄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</m:sub>
                    </m:sSub>
                  </m:oMath>
                </a14:m>
                <a:endParaRPr lang="tr-TR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tr-TR" dirty="0">
                    <a:cs typeface="Calibri" panose="020F0502020204030204" pitchFamily="34" charset="0"/>
                  </a:rPr>
                  <a:t>             </a:t>
                </a:r>
                <a:r>
                  <a:rPr lang="tr-TR" dirty="0" err="1">
                    <a:cs typeface="Calibri" panose="020F0502020204030204" pitchFamily="34" charset="0"/>
                  </a:rPr>
                  <a:t>Large</a:t>
                </a:r>
                <a:r>
                  <a:rPr lang="tr-TR" dirty="0">
                    <a:cs typeface="Calibri" panose="020F0502020204030204" pitchFamily="34" charset="0"/>
                  </a:rPr>
                  <a:t> </a:t>
                </a:r>
                <a:r>
                  <a:rPr lang="tr-TR" dirty="0" err="1">
                    <a:cs typeface="Calibri" panose="020F0502020204030204" pitchFamily="34" charset="0"/>
                  </a:rPr>
                  <a:t>signal</a:t>
                </a:r>
                <a:r>
                  <a:rPr lang="tr-TR" dirty="0">
                    <a:cs typeface="Calibri" panose="020F0502020204030204" pitchFamily="34" charset="0"/>
                  </a:rPr>
                  <a:t> (DC) 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𝛽</a:t>
                </a:r>
                <a:r>
                  <a:rPr lang="tr-TR" dirty="0">
                    <a:cs typeface="Calibri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𝑑𝑐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𝐶𝑄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𝐵𝑄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						(5.39)  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  <a:r>
                  <a:rPr lang="tr-T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Incremental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(AC) 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𝛽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𝑎𝑐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tr-T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Δ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𝐶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Δ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𝐶𝐸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𝑐𝑜𝑛𝑠𝑟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.</m:t>
                            </m:r>
                          </m:sub>
                        </m:sSub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𝑓𝑒</m:t>
                        </m:r>
                      </m:sub>
                    </m:sSub>
                  </m:oMath>
                </a14:m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		(5.40)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FD2187-717A-35A4-8D0C-7C1C06DE0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29884" y="1044404"/>
                <a:ext cx="11061894" cy="4948433"/>
              </a:xfrm>
              <a:blipFill>
                <a:blip r:embed="rId2"/>
                <a:stretch>
                  <a:fillRect l="-606" r="-75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618302-EA77-05A0-2037-43E9E1CB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8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362F8E4-2CCB-18DC-C443-6A445530B81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066800" y="664577"/>
                <a:ext cx="10058400" cy="5528846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The </a:t>
                </a:r>
                <a:r>
                  <a:rPr lang="tr-TR" dirty="0" err="1"/>
                  <a:t>magnitudes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tr-T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differs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10% </a:t>
                </a:r>
                <a:r>
                  <a:rPr lang="tr-TR" dirty="0" err="1"/>
                  <a:t>to</a:t>
                </a:r>
                <a:r>
                  <a:rPr lang="tr-TR" dirty="0"/>
                  <a:t> 20%.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small</a:t>
                </a:r>
                <a:r>
                  <a:rPr lang="tr-TR" dirty="0"/>
                  <a:t> – </a:t>
                </a:r>
                <a:r>
                  <a:rPr lang="tr-TR" dirty="0" err="1"/>
                  <a:t>signal</a:t>
                </a:r>
                <a:r>
                  <a:rPr lang="tr-TR" dirty="0"/>
                  <a:t> 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𝛽 </a:t>
                </a:r>
                <a:r>
                  <a:rPr lang="tr-T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also</a:t>
                </a:r>
                <a:r>
                  <a:rPr lang="tr-TR" dirty="0"/>
                  <a:t> </a:t>
                </a:r>
                <a:r>
                  <a:rPr lang="tr-TR" dirty="0" err="1"/>
                  <a:t>known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𝑓𝑒</m:t>
                        </m:r>
                      </m:sub>
                    </m:sSub>
                  </m:oMath>
                </a14:m>
                <a:r>
                  <a:rPr lang="tr-TR" dirty="0"/>
                  <a:t>. Since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𝛽 is </a:t>
                </a:r>
                <a:r>
                  <a:rPr lang="tr-T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defined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measured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 </a:t>
                </a:r>
                <a:r>
                  <a:rPr lang="tr-T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constant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 err="1"/>
                  <a:t>zero</a:t>
                </a:r>
                <a:r>
                  <a:rPr lang="tr-TR" dirty="0"/>
                  <a:t> </a:t>
                </a:r>
                <a:r>
                  <a:rPr lang="tr-TR" dirty="0" err="1"/>
                  <a:t>signal</a:t>
                </a:r>
                <a:r>
                  <a:rPr lang="tr-TR" dirty="0"/>
                  <a:t> </a:t>
                </a:r>
                <a:r>
                  <a:rPr lang="tr-TR" dirty="0" err="1"/>
                  <a:t>component</a:t>
                </a:r>
                <a:r>
                  <a:rPr lang="tr-TR" dirty="0"/>
                  <a:t> </a:t>
                </a:r>
                <a:r>
                  <a:rPr lang="tr-TR" dirty="0" err="1"/>
                  <a:t>between</a:t>
                </a:r>
                <a:r>
                  <a:rPr lang="tr-TR" dirty="0"/>
                  <a:t> </a:t>
                </a:r>
                <a:r>
                  <a:rPr lang="tr-TR" dirty="0" err="1"/>
                  <a:t>collector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emmiter</a:t>
                </a:r>
                <a:r>
                  <a:rPr lang="tr-TR" dirty="0"/>
                  <a:t> – it is </a:t>
                </a:r>
                <a:r>
                  <a:rPr lang="tr-TR" dirty="0" err="1"/>
                  <a:t>known</a:t>
                </a:r>
                <a:r>
                  <a:rPr lang="tr-TR" dirty="0"/>
                  <a:t> as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short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common-emitter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current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gain</a:t>
                </a:r>
                <a:r>
                  <a:rPr lang="tr-TR" b="1" dirty="0">
                    <a:solidFill>
                      <a:srgbClr val="FF0000"/>
                    </a:solidFill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b="1" i="1" dirty="0" smtClean="0"/>
                  <a:t>The </a:t>
                </a:r>
                <a:r>
                  <a:rPr lang="tr-TR" b="1" i="1" dirty="0"/>
                  <a:t>Saturation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𝑪𝑬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𝒔𝒂𝒕</m:t>
                        </m:r>
                      </m:sub>
                    </m:sSub>
                  </m:oMath>
                </a14:m>
                <a:r>
                  <a:rPr lang="tr-TR" b="1" i="1" dirty="0"/>
                  <a:t> </a:t>
                </a:r>
                <a:r>
                  <a:rPr lang="tr-TR" b="1" i="1" dirty="0" err="1"/>
                  <a:t>and</a:t>
                </a:r>
                <a:r>
                  <a:rPr lang="tr-TR" b="1" i="1" dirty="0"/>
                  <a:t> </a:t>
                </a:r>
                <a:r>
                  <a:rPr lang="tr-TR" b="1" i="1" dirty="0" err="1"/>
                  <a:t>Saturation</a:t>
                </a:r>
                <a:r>
                  <a:rPr lang="tr-TR" b="1" i="1" dirty="0"/>
                  <a:t> </a:t>
                </a:r>
                <a:r>
                  <a:rPr lang="tr-TR" b="1" i="1" dirty="0" err="1"/>
                  <a:t>Resistance</a:t>
                </a:r>
                <a:r>
                  <a:rPr lang="tr-TR" b="1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𝑪𝑬</m:t>
                        </m:r>
                        <m:r>
                          <a:rPr lang="tr-TR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𝒔𝒂𝒕</m:t>
                        </m:r>
                      </m:sub>
                    </m:sSub>
                  </m:oMath>
                </a14:m>
                <a:endParaRPr lang="tr-TR" b="1" i="1" dirty="0"/>
              </a:p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The «</a:t>
                </a:r>
                <a:r>
                  <a:rPr lang="tr-TR" b="1" dirty="0">
                    <a:solidFill>
                      <a:srgbClr val="FF0000"/>
                    </a:solidFill>
                  </a:rPr>
                  <a:t>bunching together</a:t>
                </a:r>
                <a:r>
                  <a:rPr lang="tr-TR" dirty="0"/>
                  <a:t>» of the curves in the saturation region </a:t>
                </a:r>
                <a:r>
                  <a:rPr lang="tr-TR" dirty="0" smtClean="0"/>
                  <a:t>implies </a:t>
                </a:r>
                <a:r>
                  <a:rPr lang="tr-TR" dirty="0"/>
                  <a:t>that the incremental 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𝛽 is lower </a:t>
                </a:r>
                <a:r>
                  <a:rPr lang="tr-T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than 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the active </a:t>
                </a:r>
                <a:r>
                  <a:rPr lang="tr-T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region. A 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possible operating point in the saturation region is that labeled X. </a:t>
                </a:r>
                <a:r>
                  <a:rPr lang="tr-T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It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tr-T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characterized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:r>
                  <a:rPr lang="tr-T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base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current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dirty="0"/>
                  <a:t>, a </a:t>
                </a:r>
                <a:r>
                  <a:rPr lang="tr-TR" dirty="0" err="1"/>
                  <a:t>collector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a </a:t>
                </a:r>
                <a:r>
                  <a:rPr lang="tr-TR" dirty="0" err="1"/>
                  <a:t>collector-emitter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𝐶𝐸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dirty="0"/>
                  <a:t>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𝑓𝑜𝑐𝑒𝑑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𝑓𝑜𝑐𝑒𝑑</m:t>
                        </m:r>
                      </m:sub>
                    </m:sSub>
                  </m:oMath>
                </a14:m>
                <a:r>
                  <a:rPr lang="tr-TR" dirty="0"/>
                  <a:t>&lt;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𝛽.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362F8E4-2CCB-18DC-C443-6A445530B8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66800" y="664577"/>
                <a:ext cx="10058400" cy="5528846"/>
              </a:xfrm>
              <a:blipFill rotWithShape="0">
                <a:blip r:embed="rId2"/>
                <a:stretch>
                  <a:fillRect l="-606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1D550EB-9C67-7DCE-50AE-1037BCC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4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BFE494BC-C55D-0E41-99E1-134CE9B7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3" y="283278"/>
            <a:ext cx="6074104" cy="4739483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="" xmlns:a16="http://schemas.microsoft.com/office/drawing/2014/main" id="{F0841898-2961-08CE-3886-C77288ABA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36" y="283278"/>
            <a:ext cx="4758470" cy="4562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D53509-7623-38AE-BBDA-85AC54925F8B}"/>
              </a:ext>
            </a:extLst>
          </p:cNvPr>
          <p:cNvSpPr txBox="1"/>
          <p:nvPr/>
        </p:nvSpPr>
        <p:spPr>
          <a:xfrm>
            <a:off x="1828800" y="5148775"/>
            <a:ext cx="956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Fig.5.23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emitter</a:t>
            </a:r>
            <a:r>
              <a:rPr lang="tr-TR" dirty="0"/>
              <a:t> </a:t>
            </a:r>
            <a:r>
              <a:rPr lang="tr-TR" dirty="0" err="1"/>
              <a:t>characteristic</a:t>
            </a:r>
            <a:r>
              <a:rPr lang="tr-TR" dirty="0"/>
              <a:t> (a) Basic C. E. </a:t>
            </a:r>
            <a:r>
              <a:rPr lang="tr-TR" dirty="0" err="1"/>
              <a:t>circuit</a:t>
            </a:r>
            <a:r>
              <a:rPr lang="tr-TR" dirty="0"/>
              <a:t> (b) </a:t>
            </a:r>
            <a:r>
              <a:rPr lang="tr-TR" dirty="0" err="1"/>
              <a:t>Expanded</a:t>
            </a:r>
            <a:r>
              <a:rPr lang="tr-TR" dirty="0"/>
              <a:t> </a:t>
            </a:r>
            <a:r>
              <a:rPr lang="tr-TR" dirty="0" err="1"/>
              <a:t>scale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Show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detail</a:t>
            </a:r>
            <a:r>
              <a:rPr lang="tr-TR" dirty="0"/>
              <a:t> in </a:t>
            </a:r>
            <a:r>
              <a:rPr lang="tr-TR" dirty="0" err="1"/>
              <a:t>saturation</a:t>
            </a:r>
            <a:r>
              <a:rPr lang="tr-TR" dirty="0"/>
              <a:t> </a:t>
            </a:r>
            <a:r>
              <a:rPr lang="tr-TR" dirty="0" err="1"/>
              <a:t>region</a:t>
            </a:r>
            <a:r>
              <a:rPr lang="tr-TR" dirty="0"/>
              <a:t> (c) A 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greater</a:t>
            </a:r>
            <a:r>
              <a:rPr lang="tr-TR" dirty="0"/>
              <a:t> </a:t>
            </a:r>
            <a:r>
              <a:rPr lang="tr-TR" dirty="0" err="1"/>
              <a:t>expansion</a:t>
            </a:r>
            <a:r>
              <a:rPr lang="tr-TR" dirty="0"/>
              <a:t> is </a:t>
            </a:r>
            <a:r>
              <a:rPr lang="tr-TR" dirty="0" err="1"/>
              <a:t>seen</a:t>
            </a:r>
            <a:r>
              <a:rPr lang="tr-TR" dirty="0"/>
              <a:t> on 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928E992-EE37-95B7-2675-352DFCCF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3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7CE0C3A1-CF8C-22BD-175E-E25017A87CD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05840" y="370145"/>
                <a:ext cx="10780319" cy="5875909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sz="80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8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r>
                  <a:rPr lang="tr-TR" sz="8000" dirty="0"/>
                  <a:t> is </a:t>
                </a:r>
                <a:r>
                  <a:rPr lang="tr-TR" sz="8000" dirty="0" smtClean="0"/>
                  <a:t>established </a:t>
                </a:r>
                <a:r>
                  <a:rPr lang="tr-TR" sz="8000" dirty="0"/>
                  <a:t>by the </a:t>
                </a:r>
                <a:r>
                  <a:rPr lang="tr-TR" sz="8000" dirty="0" smtClean="0"/>
                  <a:t>designer</a:t>
                </a:r>
                <a:r>
                  <a:rPr lang="tr-TR" sz="8000" dirty="0"/>
                  <a:t>, a saturated transistor is said to be operating at a forced </a:t>
                </a:r>
                <a:r>
                  <a:rPr lang="tr-TR" sz="8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𝛽 given by,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8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8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𝑓𝑜𝑟𝑐𝑒𝑑</m:t>
                        </m:r>
                      </m:sub>
                    </m:sSub>
                    <m:r>
                      <a:rPr lang="tr-TR" sz="8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8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8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sz="8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tr-TR" sz="8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sz="8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𝑠𝑎𝑡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8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8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sz="8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8000" dirty="0"/>
                  <a:t>                                                                                (5.41)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tr-TR" sz="8000" dirty="0" err="1"/>
                  <a:t>Thus</a:t>
                </a:r>
                <a:r>
                  <a:rPr lang="tr-TR" sz="8000" dirty="0"/>
                  <a:t>,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8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8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𝑓𝑜𝑟𝑐𝑒𝑑</m:t>
                        </m:r>
                      </m:sub>
                    </m:sSub>
                    <m:r>
                      <a:rPr lang="tr-TR" sz="8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tr-TR" sz="8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8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8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tr-TR" sz="8000" dirty="0"/>
                  <a:t>                                                                                     (5.42)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sz="8000" dirty="0" err="1"/>
                  <a:t>The</a:t>
                </a:r>
                <a:r>
                  <a:rPr lang="tr-TR" sz="8000" dirty="0"/>
                  <a:t> </a:t>
                </a:r>
                <a:r>
                  <a:rPr lang="tr-TR" sz="8000" dirty="0" err="1"/>
                  <a:t>ratio</a:t>
                </a:r>
                <a:r>
                  <a:rPr lang="tr-TR" sz="80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8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8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tr-TR" sz="8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8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8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8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𝑓𝑜𝑟𝑐𝑒𝑑</m:t>
                        </m:r>
                      </m:sub>
                    </m:sSub>
                  </m:oMath>
                </a14:m>
                <a:r>
                  <a:rPr lang="tr-TR" sz="8000" dirty="0"/>
                  <a:t> is </a:t>
                </a:r>
                <a:r>
                  <a:rPr lang="tr-TR" sz="8000" dirty="0" err="1"/>
                  <a:t>known</a:t>
                </a:r>
                <a:r>
                  <a:rPr lang="tr-TR" sz="8000" dirty="0"/>
                  <a:t> as </a:t>
                </a:r>
                <a:r>
                  <a:rPr lang="tr-TR" sz="8000" dirty="0" err="1"/>
                  <a:t>the</a:t>
                </a:r>
                <a:r>
                  <a:rPr lang="tr-TR" sz="8000" dirty="0"/>
                  <a:t> </a:t>
                </a:r>
                <a:r>
                  <a:rPr lang="tr-TR" sz="8000" b="1" dirty="0" err="1">
                    <a:solidFill>
                      <a:srgbClr val="FF0000"/>
                    </a:solidFill>
                  </a:rPr>
                  <a:t>overdrive</a:t>
                </a:r>
                <a:r>
                  <a:rPr lang="tr-TR" sz="80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8000" b="1" dirty="0" err="1">
                    <a:solidFill>
                      <a:srgbClr val="FF0000"/>
                    </a:solidFill>
                  </a:rPr>
                  <a:t>factor</a:t>
                </a:r>
                <a:r>
                  <a:rPr lang="tr-TR" sz="8000" b="1" dirty="0">
                    <a:solidFill>
                      <a:srgbClr val="FF0000"/>
                    </a:solidFill>
                  </a:rPr>
                  <a:t>. </a:t>
                </a:r>
                <a:r>
                  <a:rPr lang="tr-TR" sz="8000" dirty="0" err="1"/>
                  <a:t>The</a:t>
                </a:r>
                <a:r>
                  <a:rPr lang="tr-TR" sz="8000" dirty="0"/>
                  <a:t> </a:t>
                </a:r>
                <a:r>
                  <a:rPr lang="tr-TR" sz="8000" dirty="0" err="1"/>
                  <a:t>greater</a:t>
                </a:r>
                <a:r>
                  <a:rPr lang="tr-TR" sz="8000" dirty="0"/>
                  <a:t> </a:t>
                </a:r>
                <a:r>
                  <a:rPr lang="tr-TR" sz="8000" dirty="0" err="1"/>
                  <a:t>the</a:t>
                </a:r>
                <a:r>
                  <a:rPr lang="tr-TR" sz="8000" dirty="0"/>
                  <a:t> </a:t>
                </a:r>
                <a:r>
                  <a:rPr lang="tr-TR" sz="8000" dirty="0" err="1"/>
                  <a:t>overdrive</a:t>
                </a:r>
                <a:r>
                  <a:rPr lang="tr-TR" sz="8000" dirty="0"/>
                  <a:t> </a:t>
                </a:r>
                <a:r>
                  <a:rPr lang="tr-TR" sz="8000" dirty="0" err="1"/>
                  <a:t>factor</a:t>
                </a:r>
                <a:r>
                  <a:rPr lang="tr-TR" sz="8000" dirty="0"/>
                  <a:t>, </a:t>
                </a:r>
                <a:r>
                  <a:rPr lang="tr-TR" sz="8000" dirty="0" err="1"/>
                  <a:t>the</a:t>
                </a:r>
                <a:r>
                  <a:rPr lang="tr-TR" sz="8000" dirty="0"/>
                  <a:t> </a:t>
                </a:r>
                <a:r>
                  <a:rPr lang="tr-TR" sz="8000" dirty="0" err="1"/>
                  <a:t>deeper</a:t>
                </a:r>
                <a:r>
                  <a:rPr lang="tr-TR" sz="8000" dirty="0"/>
                  <a:t> </a:t>
                </a:r>
                <a:r>
                  <a:rPr lang="tr-TR" sz="8000" dirty="0" err="1"/>
                  <a:t>the</a:t>
                </a:r>
                <a:r>
                  <a:rPr lang="tr-TR" sz="8000" dirty="0"/>
                  <a:t> transistor is </a:t>
                </a:r>
                <a:r>
                  <a:rPr lang="tr-TR" sz="8000" dirty="0" err="1"/>
                  <a:t>driven</a:t>
                </a:r>
                <a:r>
                  <a:rPr lang="tr-TR" sz="8000" dirty="0"/>
                  <a:t> in </a:t>
                </a:r>
                <a:r>
                  <a:rPr lang="tr-TR" sz="8000" dirty="0" err="1"/>
                  <a:t>to</a:t>
                </a:r>
                <a:r>
                  <a:rPr lang="tr-TR" sz="8000" dirty="0"/>
                  <a:t> </a:t>
                </a:r>
                <a:r>
                  <a:rPr lang="tr-TR" sz="8000" dirty="0" err="1"/>
                  <a:t>saturation</a:t>
                </a:r>
                <a:r>
                  <a:rPr lang="tr-TR" sz="8000" dirty="0"/>
                  <a:t> </a:t>
                </a:r>
                <a:r>
                  <a:rPr lang="tr-TR" sz="8000" dirty="0" err="1"/>
                  <a:t>and</a:t>
                </a:r>
                <a:r>
                  <a:rPr lang="tr-TR" sz="8000" dirty="0"/>
                  <a:t> </a:t>
                </a:r>
                <a:r>
                  <a:rPr lang="tr-TR" sz="8000" dirty="0" err="1"/>
                  <a:t>the</a:t>
                </a:r>
                <a:r>
                  <a:rPr lang="tr-TR" sz="8000" dirty="0"/>
                  <a:t> </a:t>
                </a:r>
                <a:r>
                  <a:rPr lang="tr-TR" sz="8000" dirty="0" err="1"/>
                  <a:t>lower</a:t>
                </a:r>
                <a:r>
                  <a:rPr lang="tr-TR" sz="8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8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r>
                  <a:rPr lang="tr-TR" sz="8000" dirty="0"/>
                  <a:t> </a:t>
                </a:r>
                <a:r>
                  <a:rPr lang="tr-TR" sz="8000" dirty="0" err="1"/>
                  <a:t>becomes</a:t>
                </a:r>
                <a:r>
                  <a:rPr lang="tr-TR" sz="8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tr-TR" sz="8000" dirty="0"/>
              </a:p>
              <a:p>
                <a:pPr>
                  <a:lnSpc>
                    <a:spcPct val="150000"/>
                  </a:lnSpc>
                </a:pPr>
                <a:r>
                  <a:rPr lang="tr-TR" sz="8000" dirty="0" err="1"/>
                  <a:t>The</a:t>
                </a:r>
                <a:r>
                  <a:rPr lang="tr-TR" sz="8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8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8000" b="0" i="1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tr-TR" sz="8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sz="8000" dirty="0"/>
                  <a:t> </a:t>
                </a:r>
                <a:r>
                  <a:rPr lang="tr-TR" sz="8000" dirty="0" err="1"/>
                  <a:t>curves</a:t>
                </a:r>
                <a:r>
                  <a:rPr lang="tr-TR" sz="8000" dirty="0"/>
                  <a:t> in </a:t>
                </a:r>
                <a:r>
                  <a:rPr lang="tr-TR" sz="8000" dirty="0" err="1"/>
                  <a:t>saturation</a:t>
                </a:r>
                <a:r>
                  <a:rPr lang="tr-TR" sz="8000" dirty="0"/>
                  <a:t> </a:t>
                </a:r>
                <a:r>
                  <a:rPr lang="tr-TR" sz="8000" dirty="0" err="1"/>
                  <a:t>are</a:t>
                </a:r>
                <a:r>
                  <a:rPr lang="tr-TR" sz="8000" dirty="0"/>
                  <a:t> </a:t>
                </a:r>
                <a:r>
                  <a:rPr lang="tr-TR" sz="8000" dirty="0" err="1"/>
                  <a:t>rather</a:t>
                </a:r>
                <a:r>
                  <a:rPr lang="tr-TR" sz="8000" dirty="0"/>
                  <a:t> </a:t>
                </a:r>
                <a:r>
                  <a:rPr lang="tr-TR" sz="8000" dirty="0" err="1"/>
                  <a:t>steep</a:t>
                </a:r>
                <a:r>
                  <a:rPr lang="tr-TR" sz="8000" dirty="0"/>
                  <a:t>, </a:t>
                </a:r>
                <a:r>
                  <a:rPr lang="tr-TR" sz="8000" dirty="0" err="1"/>
                  <a:t>indicating</a:t>
                </a:r>
                <a:r>
                  <a:rPr lang="tr-TR" sz="8000" dirty="0"/>
                  <a:t> </a:t>
                </a:r>
                <a:r>
                  <a:rPr lang="tr-TR" sz="8000" dirty="0" err="1"/>
                  <a:t>that</a:t>
                </a:r>
                <a:r>
                  <a:rPr lang="tr-TR" sz="8000" dirty="0"/>
                  <a:t> </a:t>
                </a:r>
                <a:r>
                  <a:rPr lang="tr-TR" sz="8000" dirty="0" err="1"/>
                  <a:t>the</a:t>
                </a:r>
                <a:r>
                  <a:rPr lang="tr-TR" sz="8000" dirty="0"/>
                  <a:t> </a:t>
                </a:r>
                <a:r>
                  <a:rPr lang="tr-TR" sz="8000" dirty="0" err="1"/>
                  <a:t>saturated</a:t>
                </a:r>
                <a:r>
                  <a:rPr lang="tr-TR" sz="8000" dirty="0"/>
                  <a:t> transistor </a:t>
                </a:r>
                <a:r>
                  <a:rPr lang="tr-TR" sz="8000" dirty="0" err="1"/>
                  <a:t>exhibits</a:t>
                </a:r>
                <a:r>
                  <a:rPr lang="tr-TR" sz="8000" dirty="0"/>
                  <a:t> a </a:t>
                </a:r>
                <a:r>
                  <a:rPr lang="tr-TR" sz="8000" dirty="0" err="1"/>
                  <a:t>low</a:t>
                </a:r>
                <a:r>
                  <a:rPr lang="tr-TR" sz="8000" dirty="0"/>
                  <a:t> </a:t>
                </a:r>
                <a:r>
                  <a:rPr lang="tr-TR" sz="8000" dirty="0" err="1"/>
                  <a:t>collector</a:t>
                </a:r>
                <a:r>
                  <a:rPr lang="tr-TR" sz="8000" dirty="0"/>
                  <a:t>—</a:t>
                </a:r>
                <a:r>
                  <a:rPr lang="tr-TR" sz="8000" dirty="0" err="1"/>
                  <a:t>to-emitter</a:t>
                </a:r>
                <a:r>
                  <a:rPr lang="tr-TR" sz="8000" dirty="0"/>
                  <a:t> </a:t>
                </a:r>
                <a:r>
                  <a:rPr lang="tr-TR" sz="8000" dirty="0" err="1"/>
                  <a:t>resistance</a:t>
                </a:r>
                <a:r>
                  <a:rPr lang="tr-TR" sz="8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8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tr-TR" sz="8000" dirty="0"/>
              </a:p>
              <a:p>
                <a:pPr marL="0" indent="0" algn="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8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tr-TR" sz="8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tr-TR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tr-TR" sz="8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8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8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8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sz="8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tr-TR" sz="8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𝐶𝐸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sz="8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8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sz="8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tr-TR" sz="8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eqArr>
                          <m:eqArrPr>
                            <m:ctrlPr>
                              <a:rPr lang="tr-TR" sz="8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tr-TR" sz="8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8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tr-TR" sz="8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tr-TR" sz="8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sz="8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8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tr-TR" sz="8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tr-TR" sz="8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8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tr-TR" sz="8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tr-TR" sz="8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sz="8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8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tr-TR" sz="8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tr-TR" sz="8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sz="8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𝑠𝑎𝑡</m:t>
                                </m:r>
                              </m:sub>
                            </m:sSub>
                          </m:e>
                        </m:eqArr>
                      </m:sub>
                    </m:sSub>
                  </m:oMath>
                </a14:m>
                <a:r>
                  <a:rPr lang="tr-TR" sz="8000" dirty="0"/>
                  <a:t>                                                                               (5.43)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tr-TR" sz="8000" dirty="0" err="1"/>
                  <a:t>Typically</a:t>
                </a:r>
                <a:r>
                  <a:rPr lang="tr-TR" sz="8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8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,,</m:t>
                        </m:r>
                        <m:r>
                          <a:rPr lang="tr-TR" sz="8000" b="0" i="1" smtClean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r>
                  <a:rPr lang="tr-TR" sz="8000" dirty="0"/>
                  <a:t> </a:t>
                </a:r>
                <a:r>
                  <a:rPr lang="tr-TR" sz="8000" dirty="0" err="1"/>
                  <a:t>ranges</a:t>
                </a:r>
                <a:r>
                  <a:rPr lang="tr-TR" sz="8000" dirty="0"/>
                  <a:t> </a:t>
                </a:r>
                <a:r>
                  <a:rPr lang="tr-TR" sz="8000" dirty="0" err="1"/>
                  <a:t>from</a:t>
                </a:r>
                <a:r>
                  <a:rPr lang="tr-TR" sz="8000" dirty="0"/>
                  <a:t> </a:t>
                </a:r>
                <a:r>
                  <a:rPr lang="tr-TR" sz="8000" dirty="0" err="1"/>
                  <a:t>few</a:t>
                </a:r>
                <a:r>
                  <a:rPr lang="tr-TR" sz="8000" dirty="0"/>
                  <a:t> </a:t>
                </a:r>
                <a:r>
                  <a:rPr lang="tr-TR" sz="8000" dirty="0" err="1"/>
                  <a:t>ohms</a:t>
                </a:r>
                <a:r>
                  <a:rPr lang="tr-TR" sz="8000" dirty="0"/>
                  <a:t> </a:t>
                </a:r>
                <a:r>
                  <a:rPr lang="tr-TR" sz="8000" dirty="0" err="1"/>
                  <a:t>to</a:t>
                </a:r>
                <a:r>
                  <a:rPr lang="tr-TR" sz="8000" dirty="0"/>
                  <a:t> </a:t>
                </a:r>
                <a:r>
                  <a:rPr lang="tr-TR" sz="8000" dirty="0" err="1"/>
                  <a:t>few</a:t>
                </a:r>
                <a:r>
                  <a:rPr lang="tr-TR" sz="8000" dirty="0"/>
                  <a:t> </a:t>
                </a:r>
                <a:r>
                  <a:rPr lang="tr-TR" sz="8000" dirty="0" err="1"/>
                  <a:t>tens</a:t>
                </a:r>
                <a:r>
                  <a:rPr lang="tr-TR" sz="8000" dirty="0"/>
                  <a:t> of </a:t>
                </a:r>
                <a:r>
                  <a:rPr lang="tr-TR" sz="8000" dirty="0" err="1"/>
                  <a:t>ohms</a:t>
                </a:r>
                <a:r>
                  <a:rPr lang="tr-TR" sz="8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E0C3A1-CF8C-22BD-175E-E25017A87C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05840" y="370145"/>
                <a:ext cx="10780319" cy="5875909"/>
              </a:xfrm>
              <a:blipFill rotWithShape="0">
                <a:blip r:embed="rId2"/>
                <a:stretch>
                  <a:fillRect l="-1471" r="-1414" b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9F8E24-B62F-7572-9EFD-CA3D20F9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5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">
            <a:extLst>
              <a:ext uri="{FF2B5EF4-FFF2-40B4-BE49-F238E27FC236}">
                <a16:creationId xmlns="" xmlns:a16="http://schemas.microsoft.com/office/drawing/2014/main" id="{0AC9CA0E-266A-F032-B0CB-8763084DF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10" y="95607"/>
            <a:ext cx="7143236" cy="59769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23E8F94-8F39-7EB2-A865-78D1D209F90F}"/>
              </a:ext>
            </a:extLst>
          </p:cNvPr>
          <p:cNvSpPr txBox="1"/>
          <p:nvPr/>
        </p:nvSpPr>
        <p:spPr>
          <a:xfrm>
            <a:off x="547102" y="2600703"/>
            <a:ext cx="3176899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Transistor operated in saturation mode with a constant base current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1800" i="1" kern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C8BA416-6C9C-BECF-AE25-AEFC53AE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1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35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90152" y="606852"/>
            <a:ext cx="10513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For the circuit </a:t>
            </a:r>
            <a:r>
              <a:rPr lang="tr-TR" dirty="0" smtClean="0"/>
              <a:t>shown below</a:t>
            </a:r>
            <a:r>
              <a:rPr lang="en-US" dirty="0" smtClean="0"/>
              <a:t>, </a:t>
            </a:r>
            <a:r>
              <a:rPr lang="en-US" dirty="0"/>
              <a:t>it is required to determine the value of the voltage VBB that results in the transistor operating (a) in the active mode with </a:t>
            </a:r>
            <a:r>
              <a:rPr lang="en-US" dirty="0" smtClean="0"/>
              <a:t>V</a:t>
            </a:r>
            <a:r>
              <a:rPr lang="en-US" sz="2400" baseline="-25000" dirty="0" smtClean="0"/>
              <a:t>CE</a:t>
            </a:r>
            <a:r>
              <a:rPr lang="en-US" dirty="0" smtClean="0"/>
              <a:t> </a:t>
            </a:r>
            <a:r>
              <a:rPr lang="en-US" dirty="0"/>
              <a:t>= 5 V (b) at the edge of saturation (c) deep in saturation with </a:t>
            </a:r>
            <a:r>
              <a:rPr lang="en-US" dirty="0" smtClean="0"/>
              <a:t>β</a:t>
            </a:r>
            <a:r>
              <a:rPr lang="tr-TR" dirty="0" smtClean="0"/>
              <a:t> </a:t>
            </a:r>
            <a:r>
              <a:rPr lang="en-US" baseline="-25000" dirty="0" smtClean="0"/>
              <a:t>forced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10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r>
              <a:rPr lang="en-US" dirty="0"/>
              <a:t>For simplicity, assume that VBE remains constant at 0.7 V. The transistor β is specified to be 50.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152" y="218941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 4.4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348" y="1870922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 4.2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89" y="2270461"/>
            <a:ext cx="3868649" cy="3754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021" y="1898986"/>
            <a:ext cx="4505325" cy="371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021" y="2332587"/>
            <a:ext cx="3111255" cy="2314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021" y="4556787"/>
            <a:ext cx="5292089" cy="16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36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39075" cy="3248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8025"/>
            <a:ext cx="4752304" cy="65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543" y="3215553"/>
            <a:ext cx="2524125" cy="824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40203"/>
            <a:ext cx="9219953" cy="224575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712890" y="476518"/>
            <a:ext cx="2266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2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BEDEB2A-3D5F-F152-FEB5-AB3E91A8EF7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97923" y="1236327"/>
                <a:ext cx="10796154" cy="4911255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There are two major application </a:t>
                </a:r>
                <a:r>
                  <a:rPr lang="tr-TR" dirty="0" smtClean="0"/>
                  <a:t>areas of transistor; </a:t>
                </a:r>
                <a:r>
                  <a:rPr lang="tr-TR" dirty="0">
                    <a:solidFill>
                      <a:srgbClr val="FF0000"/>
                    </a:solidFill>
                  </a:rPr>
                  <a:t>as an amplifier</a:t>
                </a:r>
                <a:r>
                  <a:rPr lang="tr-TR" dirty="0"/>
                  <a:t>, and as a </a:t>
                </a:r>
                <a:r>
                  <a:rPr lang="tr-TR" dirty="0">
                    <a:solidFill>
                      <a:srgbClr val="FF0000"/>
                    </a:solidFill>
                  </a:rPr>
                  <a:t>digital circuit switch</a:t>
                </a:r>
                <a:r>
                  <a:rPr lang="tr-TR" dirty="0"/>
                  <a:t>. </a:t>
                </a:r>
                <a:r>
                  <a:rPr lang="tr-TR" dirty="0" err="1"/>
                  <a:t>When</a:t>
                </a:r>
                <a:r>
                  <a:rPr lang="tr-TR" dirty="0"/>
                  <a:t> BJT </a:t>
                </a:r>
                <a:r>
                  <a:rPr lang="tr-TR" dirty="0" err="1"/>
                  <a:t>operated</a:t>
                </a:r>
                <a:r>
                  <a:rPr lang="tr-TR" dirty="0"/>
                  <a:t> in </a:t>
                </a:r>
                <a:r>
                  <a:rPr lang="tr-TR" dirty="0" err="1"/>
                  <a:t>active</a:t>
                </a:r>
                <a:r>
                  <a:rPr lang="tr-TR" dirty="0"/>
                  <a:t> </a:t>
                </a:r>
                <a:r>
                  <a:rPr lang="tr-TR" dirty="0" err="1"/>
                  <a:t>mode</a:t>
                </a:r>
                <a:r>
                  <a:rPr lang="tr-TR" dirty="0"/>
                  <a:t>, it </a:t>
                </a:r>
                <a:r>
                  <a:rPr lang="tr-TR" dirty="0" err="1"/>
                  <a:t>act</a:t>
                </a:r>
                <a:r>
                  <a:rPr lang="tr-TR" dirty="0"/>
                  <a:t> as a </a:t>
                </a:r>
                <a:r>
                  <a:rPr lang="tr-TR" dirty="0" err="1"/>
                  <a:t>voltage-controlled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source</a:t>
                </a:r>
                <a:r>
                  <a:rPr lang="tr-TR" dirty="0"/>
                  <a:t>. </a:t>
                </a:r>
                <a:r>
                  <a:rPr lang="tr-TR" dirty="0" err="1"/>
                  <a:t>Changes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base-emitter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give</a:t>
                </a:r>
                <a:r>
                  <a:rPr lang="tr-TR" dirty="0"/>
                  <a:t> </a:t>
                </a:r>
                <a:r>
                  <a:rPr lang="tr-TR" dirty="0" err="1"/>
                  <a:t>rise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changes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collector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,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active</a:t>
                </a:r>
                <a:r>
                  <a:rPr lang="tr-TR" dirty="0"/>
                  <a:t> </a:t>
                </a:r>
                <a:r>
                  <a:rPr lang="tr-TR" dirty="0" err="1"/>
                  <a:t>mode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BJT can be </a:t>
                </a:r>
                <a:r>
                  <a:rPr lang="tr-TR" dirty="0" err="1"/>
                  <a:t>used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implement</a:t>
                </a:r>
                <a:r>
                  <a:rPr lang="tr-TR" dirty="0"/>
                  <a:t> a </a:t>
                </a:r>
                <a:r>
                  <a:rPr lang="tr-TR" dirty="0" err="1"/>
                  <a:t>transconductance</a:t>
                </a:r>
                <a:r>
                  <a:rPr lang="tr-TR" dirty="0"/>
                  <a:t> </a:t>
                </a:r>
                <a:r>
                  <a:rPr lang="tr-TR" dirty="0" err="1"/>
                  <a:t>amplifier</a:t>
                </a:r>
                <a:r>
                  <a:rPr lang="tr-TR" dirty="0"/>
                  <a:t>. Voltage amplification can be obtained </a:t>
                </a:r>
                <a:r>
                  <a:rPr lang="tr-TR" dirty="0" smtClean="0"/>
                  <a:t>simply </a:t>
                </a:r>
                <a:r>
                  <a:rPr lang="tr-TR" dirty="0"/>
                  <a:t>by passing the collector current through a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tr-TR" dirty="0"/>
                  <a:t>  1. </a:t>
                </a:r>
                <a:r>
                  <a:rPr lang="tr-TR" dirty="0" err="1">
                    <a:solidFill>
                      <a:srgbClr val="FF0000"/>
                    </a:solidFill>
                  </a:rPr>
                  <a:t>Cutoff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Region</a:t>
                </a:r>
                <a:r>
                  <a:rPr lang="tr-TR" dirty="0"/>
                  <a:t>: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&lt;0.5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tr-TR" dirty="0"/>
                  <a:t>                  transistor in </a:t>
                </a:r>
                <a:r>
                  <a:rPr lang="tr-TR" dirty="0" err="1"/>
                  <a:t>cutoff</a:t>
                </a:r>
                <a:r>
                  <a:rPr lang="tr-TR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endParaRPr lang="tr-TR" dirty="0"/>
              </a:p>
              <a:p>
                <a:pPr algn="just">
                  <a:lnSpc>
                    <a:spcPct val="100000"/>
                  </a:lnSpc>
                </a:pPr>
                <a:r>
                  <a:rPr lang="tr-TR" dirty="0"/>
                  <a:t>  2. </a:t>
                </a:r>
                <a:r>
                  <a:rPr lang="tr-TR" dirty="0">
                    <a:solidFill>
                      <a:srgbClr val="FF0000"/>
                    </a:solidFill>
                  </a:rPr>
                  <a:t>Active region</a:t>
                </a:r>
                <a:r>
                  <a:rPr lang="tr-TR" dirty="0"/>
                  <a:t>:           </a:t>
                </a:r>
                <a:r>
                  <a:rPr lang="tr-TR" dirty="0" smtClean="0"/>
                  <a:t>Load </a:t>
                </a:r>
                <a:r>
                  <a:rPr lang="tr-TR" dirty="0"/>
                  <a:t>line equation: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 </m:t>
                    </m:r>
                  </m:oMath>
                </a14:m>
                <a:r>
                  <a:rPr lang="tr-TR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                                                        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(5.50)</a:t>
                </a:r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 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𝐵𝐸</m:t>
                            </m:r>
                          </m:sub>
                        </m:s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  </m:t>
                    </m:r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 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</m:oMath>
                </a14:m>
                <a:r>
                  <a:rPr lang="tr-TR" dirty="0"/>
                  <a:t>                                                                                (5.51)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tr-TR" dirty="0"/>
                  <a:t> 3. </a:t>
                </a:r>
                <a:r>
                  <a:rPr lang="tr-TR" dirty="0" err="1">
                    <a:solidFill>
                      <a:srgbClr val="FF0000"/>
                    </a:solidFill>
                  </a:rPr>
                  <a:t>Saturation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region</a:t>
                </a:r>
                <a:r>
                  <a:rPr lang="tr-TR" dirty="0"/>
                  <a:t>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EDEB2A-3D5F-F152-FEB5-AB3E91A8EF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97923" y="1236327"/>
                <a:ext cx="10796154" cy="4911255"/>
              </a:xfrm>
              <a:blipFill rotWithShape="0">
                <a:blip r:embed="rId2"/>
                <a:stretch>
                  <a:fillRect l="-1298" r="-1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>
            <a:extLst>
              <a:ext uri="{FF2B5EF4-FFF2-40B4-BE49-F238E27FC236}">
                <a16:creationId xmlns="" xmlns:a16="http://schemas.microsoft.com/office/drawing/2014/main" id="{3EAAFAD2-A22D-2B95-3DC3-D26F59C3F429}"/>
              </a:ext>
            </a:extLst>
          </p:cNvPr>
          <p:cNvSpPr txBox="1">
            <a:spLocks/>
          </p:cNvSpPr>
          <p:nvPr/>
        </p:nvSpPr>
        <p:spPr>
          <a:xfrm>
            <a:off x="304095" y="534652"/>
            <a:ext cx="8834438" cy="701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r-TR" sz="2800" b="1" dirty="0" smtClean="0">
                <a:solidFill>
                  <a:srgbClr val="0070C0"/>
                </a:solidFill>
              </a:rPr>
              <a:t>3. BJT </a:t>
            </a:r>
            <a:r>
              <a:rPr lang="tr-TR" sz="2800" b="1" dirty="0">
                <a:solidFill>
                  <a:srgbClr val="0070C0"/>
                </a:solidFill>
              </a:rPr>
              <a:t>as an Amplifier and as a Switch </a:t>
            </a:r>
            <a:r>
              <a:rPr lang="tr-TR" sz="2400" b="1" dirty="0">
                <a:solidFill>
                  <a:srgbClr val="FF0000"/>
                </a:solidFill>
              </a:rPr>
              <a:t/>
            </a:r>
            <a:br>
              <a:rPr lang="tr-TR" sz="2400" b="1" dirty="0">
                <a:solidFill>
                  <a:srgbClr val="FF0000"/>
                </a:solidFill>
              </a:rPr>
            </a:br>
            <a:r>
              <a:rPr lang="tr-TR" sz="2400" b="1" dirty="0">
                <a:solidFill>
                  <a:srgbClr val="FF0000"/>
                </a:solidFill>
              </a:rPr>
              <a:t>Large signal operation and transfer characteristic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2F643AB-429C-A942-ABE6-B0491B71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5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="" xmlns:a16="http://schemas.microsoft.com/office/drawing/2014/main" id="{A77FF737-FC0D-C8E0-BCDD-133C12FAF1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9" y="151521"/>
            <a:ext cx="8398085" cy="5901549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69CA8F-0D60-1624-A46B-11060BF05A88}"/>
              </a:ext>
            </a:extLst>
          </p:cNvPr>
          <p:cNvSpPr txBox="1"/>
          <p:nvPr/>
        </p:nvSpPr>
        <p:spPr>
          <a:xfrm>
            <a:off x="8771749" y="443669"/>
            <a:ext cx="3420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/>
              <a:t>Fig</a:t>
            </a:r>
            <a:r>
              <a:rPr lang="tr-TR" dirty="0"/>
              <a:t>. 5.26 (a) Basic </a:t>
            </a:r>
            <a:r>
              <a:rPr lang="tr-TR" dirty="0" smtClean="0"/>
              <a:t>Common-emitter amplifier </a:t>
            </a:r>
            <a:r>
              <a:rPr lang="tr-TR" dirty="0"/>
              <a:t>circuit (b) Transfer characteristic of the circuit operated at point Q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96ABE5E-610C-8304-7266-19207BA2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38</a:t>
            </a:fld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133" y="4066952"/>
            <a:ext cx="2314575" cy="523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133" y="3364660"/>
            <a:ext cx="20383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40AD9B-C7C1-8992-3134-0814878D9E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669" y="115513"/>
            <a:ext cx="4999038" cy="464747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Small Signal Amplifier </a:t>
            </a:r>
            <a:r>
              <a:rPr lang="tr-TR" sz="2800" b="1" dirty="0">
                <a:solidFill>
                  <a:srgbClr val="FF0000"/>
                </a:solidFill>
              </a:rPr>
              <a:t>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6EBC5A2-BBBF-891E-397F-3C8D64E27E2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96669" y="772208"/>
                <a:ext cx="10733649" cy="5081637"/>
              </a:xfrm>
            </p:spPr>
            <p:txBody>
              <a:bodyPr>
                <a:normAutofit fontScale="925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 smtClean="0"/>
                  <a:t>To </a:t>
                </a:r>
                <a:r>
                  <a:rPr lang="tr-TR" dirty="0" err="1"/>
                  <a:t>operate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transistor as a </a:t>
                </a:r>
                <a:r>
                  <a:rPr lang="tr-TR" dirty="0" err="1"/>
                  <a:t>linear</a:t>
                </a:r>
                <a:r>
                  <a:rPr lang="tr-TR" dirty="0"/>
                  <a:t> </a:t>
                </a:r>
                <a:r>
                  <a:rPr lang="tr-TR" dirty="0" err="1"/>
                  <a:t>amplifier</a:t>
                </a:r>
                <a:r>
                  <a:rPr lang="tr-TR" dirty="0"/>
                  <a:t>, </a:t>
                </a:r>
                <a:r>
                  <a:rPr lang="tr-TR" b="1" dirty="0">
                    <a:solidFill>
                      <a:srgbClr val="FF0000"/>
                    </a:solidFill>
                  </a:rPr>
                  <a:t>it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must</a:t>
                </a:r>
                <a:r>
                  <a:rPr lang="tr-TR" b="1" dirty="0">
                    <a:solidFill>
                      <a:srgbClr val="FF0000"/>
                    </a:solidFill>
                  </a:rPr>
                  <a:t> be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biased</a:t>
                </a:r>
                <a:r>
                  <a:rPr lang="tr-TR" b="1" dirty="0">
                    <a:solidFill>
                      <a:srgbClr val="FF0000"/>
                    </a:solidFill>
                  </a:rPr>
                  <a:t> at a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point</a:t>
                </a:r>
                <a:r>
                  <a:rPr lang="tr-TR" b="1" dirty="0">
                    <a:solidFill>
                      <a:srgbClr val="FF0000"/>
                    </a:solidFill>
                  </a:rPr>
                  <a:t> in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active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region</a:t>
                </a:r>
                <a:r>
                  <a:rPr lang="tr-TR" dirty="0"/>
                  <a:t>. Fig.5.26(b) </a:t>
                </a:r>
                <a:r>
                  <a:rPr lang="tr-TR" dirty="0" err="1"/>
                  <a:t>shows</a:t>
                </a:r>
                <a:r>
                  <a:rPr lang="tr-TR" dirty="0"/>
                  <a:t> </a:t>
                </a:r>
                <a:r>
                  <a:rPr lang="tr-TR" dirty="0" err="1"/>
                  <a:t>such</a:t>
                </a:r>
                <a:r>
                  <a:rPr lang="tr-TR" dirty="0"/>
                  <a:t> a </a:t>
                </a:r>
                <a:r>
                  <a:rPr lang="tr-TR" dirty="0" err="1"/>
                  <a:t>bias</a:t>
                </a:r>
                <a:r>
                  <a:rPr lang="tr-TR" dirty="0"/>
                  <a:t> </a:t>
                </a:r>
                <a:r>
                  <a:rPr lang="tr-TR" dirty="0" err="1"/>
                  <a:t>point</a:t>
                </a:r>
                <a:r>
                  <a:rPr lang="tr-TR" dirty="0"/>
                  <a:t>, </a:t>
                </a:r>
                <a:r>
                  <a:rPr lang="tr-TR" dirty="0" err="1"/>
                  <a:t>labeled</a:t>
                </a:r>
                <a:r>
                  <a:rPr lang="tr-TR" dirty="0"/>
                  <a:t> Q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characterized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a </a:t>
                </a:r>
                <a:r>
                  <a:rPr lang="tr-TR" b="1" dirty="0"/>
                  <a:t>dc </a:t>
                </a:r>
                <a:r>
                  <a:rPr lang="tr-TR" b="1" dirty="0" err="1"/>
                  <a:t>base</a:t>
                </a:r>
                <a:r>
                  <a:rPr lang="tr-TR" b="1" dirty="0"/>
                  <a:t> – </a:t>
                </a:r>
                <a:r>
                  <a:rPr lang="tr-TR" b="1" dirty="0" err="1"/>
                  <a:t>emitter</a:t>
                </a:r>
                <a:r>
                  <a:rPr lang="tr-TR" b="1" dirty="0"/>
                  <a:t> </a:t>
                </a:r>
                <a:r>
                  <a:rPr lang="tr-TR" b="1" dirty="0" err="1"/>
                  <a:t>voltage</a:t>
                </a:r>
                <a:r>
                  <a:rPr lang="tr-TR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𝑩𝑬</m:t>
                        </m:r>
                      </m:sub>
                    </m:sSub>
                  </m:oMath>
                </a14:m>
                <a:r>
                  <a:rPr lang="tr-TR" b="1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a dc </a:t>
                </a:r>
                <a:r>
                  <a:rPr lang="tr-TR" b="1" dirty="0">
                    <a:solidFill>
                      <a:schemeClr val="tx1"/>
                    </a:solidFill>
                  </a:rPr>
                  <a:t>collector-emitter </a:t>
                </a:r>
                <a:r>
                  <a:rPr lang="tr-TR" b="1" dirty="0" err="1">
                    <a:solidFill>
                      <a:schemeClr val="tx1"/>
                    </a:solidFill>
                  </a:rPr>
                  <a:t>voltage</a:t>
                </a:r>
                <a:r>
                  <a:rPr lang="tr-T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tr-T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tr-T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If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collector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at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value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denoted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is,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                    Q-</a:t>
                </a:r>
                <a:r>
                  <a:rPr lang="tr-TR" sz="1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point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</m:t>
                    </m:r>
                  </m:oMath>
                </a14:m>
                <a:r>
                  <a:rPr lang="tr-T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𝐵𝐸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tr-TR" dirty="0"/>
                  <a:t>                                                          (5.53)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>
                    <a:effectLst/>
                  </a:rPr>
                  <a:t>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dirty="0"/>
                  <a:t>                                                                                                       (5.54)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Small-signal gain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𝐵𝐸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dirty="0"/>
                  <a:t>                                                                               (5.55)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000" dirty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</m:oMath>
                </a14:m>
                <a:r>
                  <a:rPr lang="tr-TR" dirty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tr-TR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tr-TR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𝐵𝐸</m:t>
                            </m:r>
                          </m:sub>
                        </m:s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tr-TR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tr-TR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/>
                  <a:t>  </a:t>
                </a:r>
                <a:r>
                  <a:rPr lang="tr-TR" dirty="0" smtClean="0"/>
                  <a:t>=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𝐶𝐶</m:t>
                            </m:r>
                          </m:sub>
                        </m:sSub>
                        <m:r>
                          <a:rPr lang="tr-TR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tr-TR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 smtClean="0"/>
                  <a:t>                            </a:t>
                </a:r>
                <a:r>
                  <a:rPr lang="tr-TR" dirty="0"/>
                  <a:t>(5.56)</a:t>
                </a:r>
              </a:p>
              <a:p>
                <a:pPr>
                  <a:lnSpc>
                    <a:spcPct val="150000"/>
                  </a:lnSpc>
                </a:pPr>
                <a:endParaRPr lang="tr-TR" dirty="0"/>
              </a:p>
              <a:p>
                <a:pPr>
                  <a:lnSpc>
                    <a:spcPct val="100000"/>
                  </a:lnSpc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6EBC5A2-BBBF-891E-397F-3C8D64E27E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6669" y="772208"/>
                <a:ext cx="10733649" cy="5081637"/>
              </a:xfrm>
              <a:blipFill rotWithShape="0">
                <a:blip r:embed="rId2"/>
                <a:stretch>
                  <a:fillRect l="-511" r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B6B2289-2AD3-84D0-146E-54FC919C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5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8BA836-2787-67DD-8C89-D2EA7B969D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252" y="162448"/>
            <a:ext cx="8879717" cy="5429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Operation of the </a:t>
            </a:r>
            <a:r>
              <a:rPr lang="en-US" sz="3200" b="1" dirty="0" err="1">
                <a:solidFill>
                  <a:srgbClr val="FF0000"/>
                </a:solidFill>
              </a:rPr>
              <a:t>npn</a:t>
            </a:r>
            <a:r>
              <a:rPr lang="en-US" sz="3200" b="1" dirty="0">
                <a:solidFill>
                  <a:srgbClr val="FF0000"/>
                </a:solidFill>
              </a:rPr>
              <a:t> Transistor in the Active </a:t>
            </a:r>
            <a:r>
              <a:rPr lang="en-US" sz="3200" b="1" dirty="0" smtClean="0">
                <a:solidFill>
                  <a:srgbClr val="FF0000"/>
                </a:solidFill>
              </a:rPr>
              <a:t>Mode</a:t>
            </a:r>
            <a:endParaRPr lang="tr-TR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24AE81BB-F7D9-9DD1-10BE-FA1B6A02524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90039" y="821744"/>
                <a:ext cx="11545646" cy="5240526"/>
              </a:xfrm>
            </p:spPr>
            <p:txBody>
              <a:bodyPr>
                <a:noAutofit/>
              </a:bodyPr>
              <a:lstStyle/>
              <a:p>
                <a:r>
                  <a:rPr lang="tr-TR" b="1" u="sng" dirty="0">
                    <a:solidFill>
                      <a:srgbClr val="FF0000"/>
                    </a:solidFill>
                  </a:rPr>
                  <a:t>The </a:t>
                </a:r>
                <a:r>
                  <a:rPr lang="tr-TR" b="1" u="sng" dirty="0" err="1">
                    <a:solidFill>
                      <a:srgbClr val="FF0000"/>
                    </a:solidFill>
                  </a:rPr>
                  <a:t>current</a:t>
                </a:r>
                <a:r>
                  <a:rPr lang="tr-TR" b="1" u="sng" dirty="0">
                    <a:solidFill>
                      <a:srgbClr val="FF0000"/>
                    </a:solidFill>
                  </a:rPr>
                  <a:t> </a:t>
                </a:r>
                <a:r>
                  <a:rPr lang="tr-TR" b="1" u="sng" dirty="0" err="1">
                    <a:solidFill>
                      <a:srgbClr val="FF0000"/>
                    </a:solidFill>
                  </a:rPr>
                  <a:t>flow</a:t>
                </a:r>
                <a:r>
                  <a:rPr lang="tr-TR" b="1" u="sng" dirty="0">
                    <a:solidFill>
                      <a:srgbClr val="FF0000"/>
                    </a:solidFill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flow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a </a:t>
                </a:r>
                <a:r>
                  <a:rPr lang="tr-TR" dirty="0" err="1"/>
                  <a:t>forward</a:t>
                </a:r>
                <a:r>
                  <a:rPr lang="tr-TR" dirty="0"/>
                  <a:t> </a:t>
                </a:r>
                <a:r>
                  <a:rPr lang="tr-TR" dirty="0" err="1"/>
                  <a:t>bias</a:t>
                </a:r>
                <a:r>
                  <a:rPr lang="tr-TR" dirty="0"/>
                  <a:t> </a:t>
                </a:r>
                <a:r>
                  <a:rPr lang="tr-TR" dirty="0" err="1"/>
                  <a:t>pn</a:t>
                </a:r>
                <a:r>
                  <a:rPr lang="tr-TR" dirty="0"/>
                  <a:t> </a:t>
                </a:r>
                <a:r>
                  <a:rPr lang="tr-TR" dirty="0" err="1"/>
                  <a:t>junction</a:t>
                </a:r>
                <a:r>
                  <a:rPr lang="tr-TR" dirty="0"/>
                  <a:t>, </a:t>
                </a: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know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electron</a:t>
                </a:r>
                <a:r>
                  <a:rPr lang="tr-TR" dirty="0"/>
                  <a:t> </a:t>
                </a:r>
                <a:r>
                  <a:rPr lang="tr-TR" dirty="0" err="1"/>
                  <a:t>component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will </a:t>
                </a:r>
                <a:r>
                  <a:rPr lang="tr-TR" dirty="0"/>
                  <a:t>be </a:t>
                </a:r>
                <a:r>
                  <a:rPr lang="tr-TR" dirty="0" err="1"/>
                  <a:t>propotrional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𝐵𝐸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tr-TR" dirty="0"/>
                  <a:t> , </a:t>
                </a: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forward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base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–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emitter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junjtion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thermal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voltage</a:t>
                </a:r>
                <a:r>
                  <a:rPr lang="tr-TR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Now lets focus on first current </a:t>
                </a:r>
                <a:r>
                  <a:rPr lang="tr-TR" dirty="0" smtClean="0"/>
                  <a:t>component </a:t>
                </a:r>
                <a:r>
                  <a:rPr lang="tr-TR" dirty="0"/>
                  <a:t>that </a:t>
                </a:r>
                <a:r>
                  <a:rPr lang="tr-TR" dirty="0" smtClean="0"/>
                  <a:t>carried </a:t>
                </a:r>
                <a:r>
                  <a:rPr lang="tr-TR" dirty="0"/>
                  <a:t>by </a:t>
                </a:r>
                <a:r>
                  <a:rPr lang="tr-TR" b="1" dirty="0">
                    <a:solidFill>
                      <a:srgbClr val="00B0F0"/>
                    </a:solidFill>
                  </a:rPr>
                  <a:t>electrons injected from the emitter </a:t>
                </a:r>
                <a:r>
                  <a:rPr lang="tr-TR" b="1" dirty="0" smtClean="0">
                    <a:solidFill>
                      <a:srgbClr val="00B0F0"/>
                    </a:solidFill>
                  </a:rPr>
                  <a:t>into </a:t>
                </a:r>
                <a:r>
                  <a:rPr lang="tr-TR" b="1" dirty="0">
                    <a:solidFill>
                      <a:srgbClr val="00B0F0"/>
                    </a:solidFill>
                  </a:rPr>
                  <a:t>the base</a:t>
                </a:r>
                <a:r>
                  <a:rPr lang="tr-TR" dirty="0"/>
                  <a:t>. </a:t>
                </a:r>
                <a:r>
                  <a:rPr lang="tr-TR" dirty="0" err="1"/>
                  <a:t>These</a:t>
                </a:r>
                <a:r>
                  <a:rPr lang="tr-TR" dirty="0"/>
                  <a:t> </a:t>
                </a:r>
                <a:r>
                  <a:rPr lang="tr-TR" dirty="0" err="1"/>
                  <a:t>electrons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</a:t>
                </a:r>
                <a:r>
                  <a:rPr lang="tr-TR" b="1" dirty="0"/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minority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carriers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/>
                  <a:t>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i="1" dirty="0"/>
                  <a:t>p</a:t>
                </a:r>
                <a:r>
                  <a:rPr lang="tr-TR" dirty="0"/>
                  <a:t>-</a:t>
                </a:r>
                <a:r>
                  <a:rPr lang="tr-TR" dirty="0" err="1"/>
                  <a:t>type</a:t>
                </a:r>
                <a:r>
                  <a:rPr lang="tr-TR" dirty="0"/>
                  <a:t> </a:t>
                </a:r>
                <a:r>
                  <a:rPr lang="tr-TR" dirty="0" err="1"/>
                  <a:t>base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. Because their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concentration will be highest at </a:t>
                </a:r>
                <a:r>
                  <a:rPr lang="tr-TR" dirty="0">
                    <a:solidFill>
                      <a:srgbClr val="FF0000"/>
                    </a:solidFill>
                  </a:rPr>
                  <a:t>the emitter side</a:t>
                </a:r>
                <a:r>
                  <a:rPr lang="tr-TR" dirty="0"/>
                  <a:t> of the base, </a:t>
                </a:r>
                <a:r>
                  <a:rPr lang="tr-TR" b="1" dirty="0">
                    <a:solidFill>
                      <a:srgbClr val="00B0F0"/>
                    </a:solidFill>
                  </a:rPr>
                  <a:t>the injected electrons will diffuse through the base region toward the </a:t>
                </a:r>
                <a:r>
                  <a:rPr lang="tr-TR" b="1" dirty="0" smtClean="0">
                    <a:solidFill>
                      <a:srgbClr val="00B0F0"/>
                    </a:solidFill>
                  </a:rPr>
                  <a:t>collector</a:t>
                </a:r>
                <a:r>
                  <a:rPr lang="tr-TR" dirty="0"/>
                  <a:t>.  </a:t>
                </a:r>
                <a:r>
                  <a:rPr lang="tr-TR" dirty="0" err="1"/>
                  <a:t>While</a:t>
                </a:r>
                <a:r>
                  <a:rPr lang="tr-TR" dirty="0"/>
                  <a:t> </a:t>
                </a:r>
                <a:r>
                  <a:rPr lang="tr-TR" dirty="0" err="1"/>
                  <a:t>they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flowing</a:t>
                </a:r>
                <a:r>
                  <a:rPr lang="tr-TR" dirty="0"/>
                  <a:t> </a:t>
                </a:r>
                <a:r>
                  <a:rPr lang="tr-TR" dirty="0" err="1"/>
                  <a:t>towards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collector</a:t>
                </a:r>
                <a:r>
                  <a:rPr lang="tr-TR" dirty="0"/>
                  <a:t> </a:t>
                </a:r>
                <a:r>
                  <a:rPr lang="tr-TR" dirty="0" err="1"/>
                  <a:t>some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electrons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combine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 err="1"/>
                  <a:t>holes</a:t>
                </a:r>
                <a:r>
                  <a:rPr lang="tr-TR" dirty="0"/>
                  <a:t>; </a:t>
                </a:r>
                <a:r>
                  <a:rPr lang="tr-TR" dirty="0" err="1"/>
                  <a:t>which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majority</a:t>
                </a:r>
                <a:r>
                  <a:rPr lang="tr-TR" dirty="0"/>
                  <a:t> </a:t>
                </a:r>
                <a:r>
                  <a:rPr lang="tr-TR" dirty="0" err="1"/>
                  <a:t>cariers</a:t>
                </a:r>
                <a:r>
                  <a:rPr lang="tr-TR" dirty="0"/>
                  <a:t> in </a:t>
                </a:r>
                <a:r>
                  <a:rPr lang="tr-TR" dirty="0" err="1"/>
                  <a:t>base</a:t>
                </a:r>
                <a:r>
                  <a:rPr lang="tr-TR" dirty="0"/>
                  <a:t> . </a:t>
                </a:r>
                <a:r>
                  <a:rPr lang="tr-TR" dirty="0" err="1"/>
                  <a:t>However</a:t>
                </a:r>
                <a:r>
                  <a:rPr lang="tr-TR" dirty="0"/>
                  <a:t> , since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b="1" i="1" dirty="0" err="1">
                    <a:solidFill>
                      <a:srgbClr val="00B0F0"/>
                    </a:solidFill>
                  </a:rPr>
                  <a:t>base</a:t>
                </a:r>
                <a:r>
                  <a:rPr lang="tr-TR" b="1" i="1" dirty="0">
                    <a:solidFill>
                      <a:srgbClr val="00B0F0"/>
                    </a:solidFill>
                  </a:rPr>
                  <a:t> is </a:t>
                </a:r>
                <a:r>
                  <a:rPr lang="tr-TR" b="1" i="1" dirty="0" err="1">
                    <a:solidFill>
                      <a:srgbClr val="00B0F0"/>
                    </a:solidFill>
                  </a:rPr>
                  <a:t>usually</a:t>
                </a:r>
                <a:r>
                  <a:rPr lang="tr-TR" b="1" i="1" dirty="0">
                    <a:solidFill>
                      <a:srgbClr val="00B0F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B0F0"/>
                    </a:solidFill>
                  </a:rPr>
                  <a:t>very</a:t>
                </a:r>
                <a:r>
                  <a:rPr lang="tr-TR" b="1" i="1" dirty="0">
                    <a:solidFill>
                      <a:srgbClr val="00B0F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B0F0"/>
                    </a:solidFill>
                  </a:rPr>
                  <a:t>thin</a:t>
                </a:r>
                <a:r>
                  <a:rPr lang="tr-TR" b="1" i="1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,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proportion</a:t>
                </a:r>
                <a:r>
                  <a:rPr lang="tr-TR" dirty="0"/>
                  <a:t> of </a:t>
                </a:r>
                <a:r>
                  <a:rPr lang="tr-TR" dirty="0" err="1"/>
                  <a:t>electrons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«</a:t>
                </a:r>
                <a:r>
                  <a:rPr lang="tr-TR" dirty="0" err="1"/>
                  <a:t>lost</a:t>
                </a:r>
                <a:r>
                  <a:rPr lang="tr-TR" dirty="0"/>
                  <a:t>» </a:t>
                </a:r>
                <a:r>
                  <a:rPr lang="tr-TR" dirty="0" err="1"/>
                  <a:t>through</a:t>
                </a:r>
                <a:r>
                  <a:rPr lang="tr-TR" dirty="0"/>
                  <a:t>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recombination</a:t>
                </a:r>
                <a:r>
                  <a:rPr lang="tr-TR" dirty="0"/>
                  <a:t> </a:t>
                </a:r>
                <a:r>
                  <a:rPr lang="tr-TR" dirty="0" err="1"/>
                  <a:t>process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 </a:t>
                </a:r>
                <a:r>
                  <a:rPr lang="tr-TR" dirty="0" err="1"/>
                  <a:t>quite</a:t>
                </a:r>
                <a:r>
                  <a:rPr lang="tr-TR" dirty="0"/>
                  <a:t> </a:t>
                </a:r>
                <a:r>
                  <a:rPr lang="tr-TR" dirty="0" err="1"/>
                  <a:t>small</a:t>
                </a:r>
                <a:r>
                  <a:rPr lang="tr-TR" dirty="0"/>
                  <a:t>. </a:t>
                </a:r>
                <a:r>
                  <a:rPr lang="tr-TR" dirty="0" err="1"/>
                  <a:t>Thus</a:t>
                </a:r>
                <a:r>
                  <a:rPr lang="tr-TR" dirty="0"/>
                  <a:t>, </a:t>
                </a:r>
                <a:r>
                  <a:rPr lang="tr-TR" dirty="0" err="1"/>
                  <a:t>most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diffusing</a:t>
                </a:r>
                <a:r>
                  <a:rPr lang="tr-TR" dirty="0"/>
                  <a:t> </a:t>
                </a:r>
                <a:r>
                  <a:rPr lang="tr-TR" dirty="0" err="1"/>
                  <a:t>electrons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reach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boundary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collector-base</a:t>
                </a:r>
                <a:r>
                  <a:rPr lang="tr-TR" dirty="0"/>
                  <a:t> </a:t>
                </a:r>
                <a:r>
                  <a:rPr lang="tr-TR" dirty="0" err="1"/>
                  <a:t>deplation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4AE81BB-F7D9-9DD1-10BE-FA1B6A025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90039" y="821744"/>
                <a:ext cx="11545646" cy="5240526"/>
              </a:xfrm>
              <a:blipFill rotWithShape="0">
                <a:blip r:embed="rId2"/>
                <a:stretch>
                  <a:fillRect l="-581" t="-1281" r="-1320" b="-2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CCB923-7C11-3223-2D1E-335FDFA7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8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40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04799" y="130815"/>
            <a:ext cx="9921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The expression is used </a:t>
            </a:r>
            <a:r>
              <a:rPr lang="en-US" sz="2000" dirty="0" smtClean="0"/>
              <a:t>to </a:t>
            </a:r>
            <a:r>
              <a:rPr lang="en-US" sz="2000" dirty="0"/>
              <a:t>obtain the small-signal voltage gain of the BJT amplifier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1571223"/>
            <a:ext cx="10624822" cy="2306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558" y="727908"/>
            <a:ext cx="3619525" cy="1162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662" y="4721332"/>
            <a:ext cx="2619315" cy="10998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8756" y="4075000"/>
            <a:ext cx="9415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W</a:t>
            </a:r>
            <a:r>
              <a:rPr lang="en-US" dirty="0" smtClean="0"/>
              <a:t>e </a:t>
            </a:r>
            <a:r>
              <a:rPr lang="en-US" dirty="0"/>
              <a:t>see that maximum gain is achieved when V</a:t>
            </a:r>
            <a:r>
              <a:rPr lang="en-US" b="1" baseline="-25000" dirty="0"/>
              <a:t>CE</a:t>
            </a:r>
            <a:r>
              <a:rPr lang="en-US" dirty="0"/>
              <a:t> is at its minimum value of about 0.3 V,</a:t>
            </a:r>
          </a:p>
        </p:txBody>
      </p:sp>
    </p:spTree>
    <p:extLst>
      <p:ext uri="{BB962C8B-B14F-4D97-AF65-F5344CB8AC3E}">
        <p14:creationId xmlns:p14="http://schemas.microsoft.com/office/powerpoint/2010/main" val="15172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41</a:t>
            </a:fld>
            <a:endParaRPr lang="tr-TR"/>
          </a:p>
        </p:txBody>
      </p:sp>
      <p:pic>
        <p:nvPicPr>
          <p:cNvPr id="3" name="Picture 3" descr="c:\ch05_conv\sedr42021_0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6" y="455053"/>
            <a:ext cx="3281363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1719" y="202795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Consider an amplifier circuit using a BJT having </a:t>
            </a:r>
            <a:r>
              <a:rPr lang="en-US" sz="2400" dirty="0"/>
              <a:t>I</a:t>
            </a:r>
            <a:r>
              <a:rPr lang="en-US" sz="2400" b="1" baseline="-25000" dirty="0"/>
              <a:t>S</a:t>
            </a:r>
            <a:r>
              <a:rPr lang="en-US" dirty="0"/>
              <a:t> = </a:t>
            </a:r>
            <a:r>
              <a:rPr lang="en-US" dirty="0" smtClean="0"/>
              <a:t>10</a:t>
            </a:r>
            <a:r>
              <a:rPr lang="tr-TR" dirty="0" smtClean="0"/>
              <a:t> </a:t>
            </a:r>
            <a:r>
              <a:rPr lang="en-US" baseline="30000" dirty="0" smtClean="0"/>
              <a:t>−</a:t>
            </a:r>
            <a:r>
              <a:rPr lang="en-US" baseline="30000" dirty="0"/>
              <a:t>15 </a:t>
            </a:r>
            <a:r>
              <a:rPr lang="en-US" dirty="0"/>
              <a:t>A, a collector resistance R</a:t>
            </a:r>
            <a:r>
              <a:rPr lang="en-US" baseline="-25000" dirty="0"/>
              <a:t>C</a:t>
            </a:r>
            <a:r>
              <a:rPr lang="en-US" dirty="0"/>
              <a:t> = 6.8 </a:t>
            </a:r>
            <a:r>
              <a:rPr lang="en-US" dirty="0" smtClean="0"/>
              <a:t>k</a:t>
            </a:r>
            <a:r>
              <a:rPr lang="el-GR" dirty="0" smtClean="0"/>
              <a:t>Ω</a:t>
            </a:r>
            <a:r>
              <a:rPr lang="en-US" dirty="0" smtClean="0"/>
              <a:t>, </a:t>
            </a:r>
            <a:r>
              <a:rPr lang="en-US" dirty="0"/>
              <a:t>and a power supply V</a:t>
            </a:r>
            <a:r>
              <a:rPr lang="en-US" baseline="-25000" dirty="0"/>
              <a:t>CC </a:t>
            </a:r>
            <a:r>
              <a:rPr lang="en-US" dirty="0"/>
              <a:t>= 10 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152" y="218941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 4.5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304" y="3583861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 4.5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1923" y="1083164"/>
            <a:ext cx="77831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(a)</a:t>
            </a:r>
            <a:r>
              <a:rPr lang="en-US" dirty="0"/>
              <a:t> Determine the value of the bias voltage </a:t>
            </a:r>
            <a:r>
              <a:rPr lang="en-US" dirty="0" smtClean="0"/>
              <a:t>V</a:t>
            </a:r>
            <a:r>
              <a:rPr lang="tr-TR" dirty="0" smtClean="0"/>
              <a:t> </a:t>
            </a:r>
            <a:r>
              <a:rPr lang="en-US" sz="2400" baseline="-25000" dirty="0" smtClean="0"/>
              <a:t>BE</a:t>
            </a:r>
            <a:r>
              <a:rPr lang="en-US" dirty="0" smtClean="0"/>
              <a:t> </a:t>
            </a:r>
            <a:r>
              <a:rPr lang="en-US" dirty="0"/>
              <a:t>required to operate the transistor at V</a:t>
            </a:r>
            <a:r>
              <a:rPr lang="en-US" baseline="-25000" dirty="0"/>
              <a:t>CE</a:t>
            </a:r>
            <a:r>
              <a:rPr lang="en-US" dirty="0"/>
              <a:t> = 3.2 V. What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corresponding value of I</a:t>
            </a:r>
            <a:r>
              <a:rPr lang="en-US" baseline="-25000" dirty="0"/>
              <a:t>C</a:t>
            </a:r>
            <a:r>
              <a:rPr lang="en-US" dirty="0"/>
              <a:t>?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(b)</a:t>
            </a:r>
            <a:r>
              <a:rPr lang="en-US" dirty="0"/>
              <a:t> Find the voltage gain Av at this bias point. If an input sine-wave signal of 5-mV peak amplitude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superimposed </a:t>
            </a:r>
            <a:r>
              <a:rPr lang="en-US" dirty="0"/>
              <a:t>on </a:t>
            </a:r>
            <a:r>
              <a:rPr lang="en-US" dirty="0" smtClean="0"/>
              <a:t>V</a:t>
            </a:r>
            <a:r>
              <a:rPr lang="tr-TR" dirty="0" smtClean="0"/>
              <a:t> </a:t>
            </a:r>
            <a:r>
              <a:rPr lang="en-US" sz="2400" baseline="-25000" dirty="0" smtClean="0"/>
              <a:t>BE</a:t>
            </a:r>
            <a:r>
              <a:rPr lang="en-US" dirty="0"/>
              <a:t>, find the amplitude of the output sine-wave signal (assume linear operation).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75753" y="3331603"/>
            <a:ext cx="4968941" cy="2753900"/>
            <a:chOff x="2021189" y="3410380"/>
            <a:chExt cx="4968941" cy="27539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9409" y="3410380"/>
              <a:ext cx="4176273" cy="9222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1189" y="4332593"/>
              <a:ext cx="4968941" cy="183168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334" y="3227527"/>
            <a:ext cx="4435343" cy="29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42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90152" y="218941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B0F0"/>
                </a:solidFill>
              </a:rPr>
              <a:t>Practice Problem 4.3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680606"/>
            <a:ext cx="10947765" cy="18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4DFCE4-A81F-DF04-61EF-8120038616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7657" y="343128"/>
            <a:ext cx="5280074" cy="458787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Graphical </a:t>
            </a:r>
            <a:r>
              <a:rPr lang="tr-TR" sz="3200" b="1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FEB669-35FF-C1C0-5C53-7A6E2D4552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7657" y="1091520"/>
            <a:ext cx="10058400" cy="4022725"/>
          </a:xfrm>
        </p:spPr>
        <p:txBody>
          <a:bodyPr/>
          <a:lstStyle/>
          <a:p>
            <a:r>
              <a:rPr lang="tr-TR" dirty="0" err="1"/>
              <a:t>Consider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follofing</a:t>
            </a:r>
            <a:r>
              <a:rPr lang="tr-TR" dirty="0"/>
              <a:t> </a:t>
            </a:r>
            <a:r>
              <a:rPr lang="tr-TR" dirty="0" err="1"/>
              <a:t>circuit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68FD87-4391-C2E1-4E92-9B5B74EC7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1" y="1752382"/>
            <a:ext cx="2862909" cy="251012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F77EECF-1E7F-8EE7-C79A-AE6FA4415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73" y="1965288"/>
            <a:ext cx="3713167" cy="25101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A7EB1A-CB38-7172-85D8-724B69DB5419}"/>
              </a:ext>
            </a:extLst>
          </p:cNvPr>
          <p:cNvSpPr txBox="1"/>
          <p:nvPr/>
        </p:nvSpPr>
        <p:spPr>
          <a:xfrm>
            <a:off x="414997" y="5200556"/>
            <a:ext cx="301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5.27 Basic amplifier to be </a:t>
            </a:r>
            <a:r>
              <a:rPr lang="tr-TR" dirty="0" smtClean="0"/>
              <a:t>analysed</a:t>
            </a:r>
            <a:endParaRPr lang="tr-TR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812BDB-E4DD-067C-BF36-CCB4E60356DF}"/>
              </a:ext>
            </a:extLst>
          </p:cNvPr>
          <p:cNvSpPr txBox="1"/>
          <p:nvPr/>
        </p:nvSpPr>
        <p:spPr>
          <a:xfrm>
            <a:off x="3840273" y="5040319"/>
            <a:ext cx="3292047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5.28 Grafical constuction for the determination of </a:t>
            </a:r>
            <a:r>
              <a:rPr lang="tr-TR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 point of base current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="" xmlns:a16="http://schemas.microsoft.com/office/drawing/2014/main" id="{BE0AD75E-BA33-24AB-1009-436B16679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40" y="1965288"/>
            <a:ext cx="4364209" cy="27016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4FDD590-654F-F90E-3B29-92998B05036E}"/>
              </a:ext>
            </a:extLst>
          </p:cNvPr>
          <p:cNvSpPr txBox="1"/>
          <p:nvPr/>
        </p:nvSpPr>
        <p:spPr>
          <a:xfrm>
            <a:off x="7934178" y="5219184"/>
            <a:ext cx="337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Fig.5.29 </a:t>
            </a:r>
            <a:r>
              <a:rPr lang="tr-TR" dirty="0" err="1"/>
              <a:t>Load</a:t>
            </a:r>
            <a:r>
              <a:rPr lang="tr-TR" dirty="0"/>
              <a:t> </a:t>
            </a:r>
            <a:r>
              <a:rPr lang="tr-TR" dirty="0" err="1"/>
              <a:t>line</a:t>
            </a:r>
            <a:r>
              <a:rPr lang="tr-TR" dirty="0"/>
              <a:t> of BJT transistor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4AFEDA-7CB2-8771-4DDD-61B0C552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6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7DE9A724-167E-EF63-B5D2-49843B7EF62B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37029" y="699634"/>
                <a:ext cx="10784114" cy="534947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Lets </a:t>
                </a:r>
                <a:r>
                  <a:rPr lang="tr-TR" dirty="0" err="1"/>
                  <a:t>concider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. 5.27. First </a:t>
                </a: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have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find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dc </a:t>
                </a:r>
                <a:r>
                  <a:rPr lang="tr-TR" dirty="0" err="1"/>
                  <a:t>bias</a:t>
                </a:r>
                <a:r>
                  <a:rPr lang="tr-TR" dirty="0"/>
                  <a:t> </a:t>
                </a:r>
                <a:r>
                  <a:rPr lang="tr-TR" dirty="0" err="1"/>
                  <a:t>point</a:t>
                </a:r>
                <a:r>
                  <a:rPr lang="tr-TR" dirty="0"/>
                  <a:t>. </a:t>
                </a:r>
                <a:r>
                  <a:rPr lang="tr-TR" dirty="0" err="1"/>
                  <a:t>Toward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end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setting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,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dirty="0"/>
                  <a:t> base current </a:t>
                </a:r>
                <a:r>
                  <a:rPr lang="tr-TR" dirty="0" err="1"/>
                  <a:t>should</a:t>
                </a:r>
                <a:r>
                  <a:rPr lang="tr-TR" dirty="0"/>
                  <a:t> be </a:t>
                </a:r>
                <a:r>
                  <a:rPr lang="tr-TR" dirty="0" err="1"/>
                  <a:t>found</a:t>
                </a:r>
                <a:r>
                  <a:rPr lang="tr-TR" dirty="0"/>
                  <a:t>. Then we should </a:t>
                </a:r>
                <a:r>
                  <a:rPr lang="tr-TR" dirty="0" smtClean="0"/>
                  <a:t>consider </a:t>
                </a:r>
                <a:r>
                  <a:rPr lang="tr-TR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characteristic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find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operating</a:t>
                </a:r>
                <a:r>
                  <a:rPr lang="tr-TR" dirty="0"/>
                  <a:t> </a:t>
                </a:r>
                <a:r>
                  <a:rPr lang="tr-TR" dirty="0" err="1"/>
                  <a:t>point</a:t>
                </a:r>
                <a:r>
                  <a:rPr lang="tr-TR" dirty="0"/>
                  <a:t> </a:t>
                </a:r>
                <a:r>
                  <a:rPr lang="tr-TR" dirty="0" err="1"/>
                  <a:t>corresponding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base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Load line: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Intersec</a:t>
                </a:r>
                <a:r>
                  <a:rPr lang="tr-TR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tion</a:t>
                </a:r>
                <a:r>
                  <a:rPr lang="tr-TR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with</a:t>
                </a:r>
                <a:r>
                  <a:rPr lang="tr-TR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nput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characteristic determines the quiescent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tr-TR" dirty="0"/>
                  <a:t> for the </a:t>
                </a:r>
                <a:r>
                  <a:rPr lang="tr-TR" dirty="0" smtClean="0"/>
                  <a:t>Fig</a:t>
                </a:r>
                <a:r>
                  <a:rPr lang="tr-TR" dirty="0"/>
                  <a:t>. 5.28.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The load line for </a:t>
                </a:r>
                <a:r>
                  <a:rPr lang="tr-TR" dirty="0" smtClean="0"/>
                  <a:t>Fig</a:t>
                </a:r>
                <a:r>
                  <a:rPr lang="tr-TR" dirty="0"/>
                  <a:t>. 5.29 can be </a:t>
                </a:r>
                <a:r>
                  <a:rPr lang="tr-TR" dirty="0" err="1"/>
                  <a:t>foud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,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Intersec</a:t>
                </a:r>
                <a:r>
                  <a:rPr lang="tr-TR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tion</a:t>
                </a:r>
                <a:r>
                  <a:rPr lang="tr-TR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with</a:t>
                </a:r>
                <a:r>
                  <a:rPr lang="tr-TR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output</a:t>
                </a:r>
                <a:r>
                  <a:rPr lang="en-US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characteristics determines the quiescent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   </a:t>
                </a:r>
                <a:r>
                  <a:rPr lang="tr-TR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Which</a:t>
                </a:r>
                <a:r>
                  <a:rPr lang="tr-TR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we</a:t>
                </a:r>
                <a:r>
                  <a:rPr lang="tr-TR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can </a:t>
                </a:r>
                <a:r>
                  <a:rPr lang="tr-TR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write</a:t>
                </a:r>
                <a:r>
                  <a:rPr lang="tr-TR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𝐶𝐶</m:t>
                            </m:r>
                          </m:sub>
                        </m:sSub>
                        <m:r>
                          <a:rPr lang="tr-T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where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tr-T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which</a:t>
                </a:r>
                <a:r>
                  <a:rPr lang="tr-TR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represents</a:t>
                </a:r>
                <a:r>
                  <a:rPr lang="tr-TR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linear</a:t>
                </a:r>
                <a:r>
                  <a:rPr lang="tr-TR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relation</a:t>
                </a:r>
                <a:r>
                  <a:rPr lang="tr-TR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ship</a:t>
                </a:r>
                <a:r>
                  <a:rPr lang="tr-TR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between</a:t>
                </a:r>
                <a:r>
                  <a:rPr lang="tr-TR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tr-TR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dirty="0"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/>
                  <a:t> is known as the </a:t>
                </a:r>
                <a:r>
                  <a:rPr lang="tr-TR" dirty="0">
                    <a:solidFill>
                      <a:srgbClr val="FF0000"/>
                    </a:solidFill>
                  </a:rPr>
                  <a:t>load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line gradient</a:t>
                </a:r>
                <a:r>
                  <a:rPr lang="tr-TR" dirty="0" smtClean="0"/>
                  <a:t>.</a:t>
                </a:r>
                <a:endParaRPr lang="tr-TR" dirty="0"/>
              </a:p>
              <a:p>
                <a:pPr>
                  <a:lnSpc>
                    <a:spcPct val="150000"/>
                  </a:lnSpc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E9A724-167E-EF63-B5D2-49843B7EF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7029" y="699634"/>
                <a:ext cx="10784114" cy="5349474"/>
              </a:xfrm>
              <a:blipFill rotWithShape="0">
                <a:blip r:embed="rId2"/>
                <a:stretch>
                  <a:fillRect l="-565" r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AF8F37A-EAD6-7BD7-53C9-0382D621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988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EE627-988B-905C-B2D4-10F5AABD9A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417" y="180168"/>
            <a:ext cx="10058400" cy="701675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Small </a:t>
            </a:r>
            <a:r>
              <a:rPr lang="tr-TR" sz="2800" b="1" dirty="0">
                <a:solidFill>
                  <a:srgbClr val="FF0000"/>
                </a:solidFill>
              </a:rPr>
              <a:t>signal operation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0210740-1645-C50D-F4DE-111D954C42E1}"/>
              </a:ext>
            </a:extLst>
          </p:cNvPr>
          <p:cNvGrpSpPr/>
          <p:nvPr/>
        </p:nvGrpSpPr>
        <p:grpSpPr bwMode="auto">
          <a:xfrm>
            <a:off x="1153551" y="1097280"/>
            <a:ext cx="8859073" cy="4392470"/>
            <a:chOff x="0" y="0"/>
            <a:chExt cx="5472" cy="280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D27E1A0-E525-FC3F-AFFA-333F31013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94" cy="2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C1DA515F-5AA3-8752-8523-FDA9BB15E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" y="4"/>
              <a:ext cx="2824" cy="2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F8D097AA-4F4B-62C0-B991-3A5099B08C2C}"/>
                  </a:ext>
                </a:extLst>
              </p:cNvPr>
              <p:cNvSpPr txBox="1"/>
              <p:nvPr/>
            </p:nvSpPr>
            <p:spPr>
              <a:xfrm>
                <a:off x="1651318" y="5598017"/>
                <a:ext cx="88893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Fig. 5.30. </a:t>
                </a:r>
                <a:r>
                  <a:rPr lang="tr-TR" dirty="0" err="1"/>
                  <a:t>Grafical</a:t>
                </a:r>
                <a:r>
                  <a:rPr lang="tr-TR" dirty="0"/>
                  <a:t> </a:t>
                </a:r>
                <a:r>
                  <a:rPr lang="tr-TR" dirty="0" err="1"/>
                  <a:t>representation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when</a:t>
                </a:r>
                <a:r>
                  <a:rPr lang="tr-TR" dirty="0"/>
                  <a:t> a </a:t>
                </a:r>
                <a:r>
                  <a:rPr lang="tr-TR" dirty="0" err="1"/>
                  <a:t>signal</a:t>
                </a:r>
                <a:r>
                  <a:rPr lang="tr-TR" dirty="0"/>
                  <a:t> </a:t>
                </a:r>
                <a:r>
                  <a:rPr lang="tr-TR" dirty="0" err="1"/>
                  <a:t>component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is </a:t>
                </a:r>
                <a:r>
                  <a:rPr lang="tr-TR" dirty="0" err="1"/>
                  <a:t>superimposed</a:t>
                </a:r>
                <a:r>
                  <a:rPr lang="tr-TR" dirty="0"/>
                  <a:t> on </a:t>
                </a:r>
                <a:r>
                  <a:rPr lang="tr-TR" dirty="0" err="1"/>
                  <a:t>the</a:t>
                </a:r>
                <a:r>
                  <a:rPr lang="tr-TR" dirty="0"/>
                  <a:t> dc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𝐵𝐵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D097AA-4F4B-62C0-B991-3A5099B08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318" y="5598017"/>
                <a:ext cx="8889363" cy="646331"/>
              </a:xfrm>
              <a:prstGeom prst="rect">
                <a:avLst/>
              </a:prstGeom>
              <a:blipFill>
                <a:blip r:embed="rId4"/>
                <a:stretch>
                  <a:fillRect l="-617" t="-4717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710BC5B-BDA3-603A-A8EE-4ACBE01D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507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DF1EEB1-4939-AA01-D5D4-C2D97E056EF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40898" y="692712"/>
                <a:ext cx="10850879" cy="5103177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 circuit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   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small</m:t>
                    </m:r>
                    <m:r>
                      <m:rPr>
                        <m:nor/>
                      </m:rP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signal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input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voltage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be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amplified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𝑏𝑒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𝑏𝑒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small</m:t>
                    </m:r>
                    <m:r>
                      <m:rPr>
                        <m:nor/>
                      </m:rP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signal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component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base</m:t>
                    </m:r>
                    <m:r>
                      <m:rPr>
                        <m:nor/>
                      </m:rP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emitter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voltage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    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small</m:t>
                    </m:r>
                    <m:r>
                      <m:rPr>
                        <m:nor/>
                      </m:rP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signal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component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base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current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 circuit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    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small</m:t>
                    </m:r>
                    <m:r>
                      <m:rPr>
                        <m:nor/>
                      </m:rP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signal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component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collector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current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𝑐𝑒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small</m:t>
                    </m:r>
                    <m:r>
                      <m:rPr>
                        <m:nor/>
                      </m:rP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signal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component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collector</m:t>
                    </m:r>
                    <m:r>
                      <m:rPr>
                        <m:nor/>
                      </m:rP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emitter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voltage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amplified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signal</m:t>
                    </m:r>
                    <m:r>
                      <m:rPr>
                        <m:nor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F1EEB1-4939-AA01-D5D4-C2D97E056E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40898" y="692712"/>
                <a:ext cx="10850879" cy="5103177"/>
              </a:xfrm>
              <a:blipFill rotWithShape="0">
                <a:blip r:embed="rId2"/>
                <a:stretch>
                  <a:fillRect l="-506" t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0DF3AF6-A68A-54A9-3535-54A13074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0374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0193690-45C6-F1A7-C678-1DAA9B10E5F1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51543" y="264143"/>
                <a:ext cx="10815152" cy="524229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The </a:t>
                </a:r>
                <a:r>
                  <a:rPr lang="tr-TR" dirty="0" err="1"/>
                  <a:t>location</a:t>
                </a:r>
                <a:r>
                  <a:rPr lang="tr-TR" dirty="0"/>
                  <a:t> of dc </a:t>
                </a:r>
                <a:r>
                  <a:rPr lang="tr-TR" dirty="0" err="1"/>
                  <a:t>bias</a:t>
                </a:r>
                <a:r>
                  <a:rPr lang="tr-TR" dirty="0"/>
                  <a:t> </a:t>
                </a:r>
                <a:r>
                  <a:rPr lang="tr-TR" dirty="0" err="1"/>
                  <a:t>point</a:t>
                </a:r>
                <a:r>
                  <a:rPr lang="tr-TR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dirty="0"/>
                  <a:t> plane significantly effects the maximum allowable signal swing at the collector. </a:t>
                </a:r>
                <a:r>
                  <a:rPr lang="tr-TR" dirty="0" smtClean="0"/>
                  <a:t>In </a:t>
                </a:r>
                <a:r>
                  <a:rPr lang="tr-TR" dirty="0"/>
                  <a:t>Fig.5.30 (b) the positive peaks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dirty="0"/>
                  <a:t>  can not </a:t>
                </a:r>
                <a:r>
                  <a:rPr lang="tr-TR" dirty="0" err="1"/>
                  <a:t>go</a:t>
                </a:r>
                <a:r>
                  <a:rPr lang="tr-TR" dirty="0"/>
                  <a:t> </a:t>
                </a:r>
                <a:r>
                  <a:rPr lang="tr-TR" dirty="0" err="1"/>
                  <a:t>beyond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:r>
                  <a:rPr lang="tr-TR" dirty="0" err="1"/>
                  <a:t>otherwise</a:t>
                </a:r>
                <a:r>
                  <a:rPr lang="tr-TR" dirty="0"/>
                  <a:t> transistor </a:t>
                </a:r>
                <a:r>
                  <a:rPr lang="tr-TR" dirty="0" err="1"/>
                  <a:t>enter</a:t>
                </a:r>
                <a:r>
                  <a:rPr lang="tr-TR" dirty="0"/>
                  <a:t> in </a:t>
                </a:r>
                <a:r>
                  <a:rPr lang="tr-TR" dirty="0" err="1"/>
                  <a:t>cutoff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. </a:t>
                </a:r>
                <a:r>
                  <a:rPr lang="tr-TR" dirty="0" err="1"/>
                  <a:t>Similarly</a:t>
                </a:r>
                <a:r>
                  <a:rPr lang="tr-TR" dirty="0"/>
                  <a:t>,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negative</a:t>
                </a:r>
                <a:r>
                  <a:rPr lang="tr-TR" dirty="0"/>
                  <a:t> </a:t>
                </a:r>
                <a:r>
                  <a:rPr lang="tr-TR" dirty="0" err="1"/>
                  <a:t>peaks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dirty="0"/>
                  <a:t> can not be </a:t>
                </a:r>
                <a:r>
                  <a:rPr lang="tr-TR" dirty="0" err="1"/>
                  <a:t>below</a:t>
                </a:r>
                <a:r>
                  <a:rPr lang="tr-TR" dirty="0"/>
                  <a:t> a </a:t>
                </a:r>
                <a:r>
                  <a:rPr lang="tr-TR" dirty="0" err="1"/>
                  <a:t>few</a:t>
                </a:r>
                <a:r>
                  <a:rPr lang="tr-TR" dirty="0"/>
                  <a:t> </a:t>
                </a:r>
                <a:r>
                  <a:rPr lang="tr-TR" dirty="0" err="1"/>
                  <a:t>tenths</a:t>
                </a:r>
                <a:r>
                  <a:rPr lang="tr-TR" dirty="0"/>
                  <a:t> of </a:t>
                </a:r>
                <a:r>
                  <a:rPr lang="tr-TR" dirty="0" err="1"/>
                  <a:t>volts</a:t>
                </a:r>
                <a:r>
                  <a:rPr lang="tr-TR" dirty="0"/>
                  <a:t> (</a:t>
                </a:r>
                <a:r>
                  <a:rPr lang="tr-TR" dirty="0" err="1"/>
                  <a:t>usualy</a:t>
                </a:r>
                <a:r>
                  <a:rPr lang="tr-TR" dirty="0"/>
                  <a:t> 0.3V), </a:t>
                </a:r>
                <a:r>
                  <a:rPr lang="tr-TR" dirty="0" err="1"/>
                  <a:t>otherwise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transistor </a:t>
                </a:r>
                <a:r>
                  <a:rPr lang="tr-TR" dirty="0" err="1"/>
                  <a:t>enters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saturation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bias</a:t>
                </a:r>
                <a:r>
                  <a:rPr lang="tr-TR" dirty="0"/>
                  <a:t> </a:t>
                </a:r>
                <a:r>
                  <a:rPr lang="tr-TR" dirty="0" err="1"/>
                  <a:t>point</a:t>
                </a:r>
                <a:r>
                  <a:rPr lang="tr-TR" dirty="0"/>
                  <a:t> on fig:5.30(b) </a:t>
                </a:r>
                <a:r>
                  <a:rPr lang="tr-TR" dirty="0" err="1"/>
                  <a:t>allows</a:t>
                </a:r>
                <a:r>
                  <a:rPr lang="tr-TR" dirty="0"/>
                  <a:t> </a:t>
                </a:r>
                <a:r>
                  <a:rPr lang="tr-TR" dirty="0" err="1"/>
                  <a:t>equal</a:t>
                </a:r>
                <a:r>
                  <a:rPr lang="tr-TR" dirty="0"/>
                  <a:t> </a:t>
                </a:r>
                <a:r>
                  <a:rPr lang="tr-TR" dirty="0" err="1"/>
                  <a:t>swing</a:t>
                </a:r>
                <a:r>
                  <a:rPr lang="tr-TR" dirty="0"/>
                  <a:t> in </a:t>
                </a:r>
                <a:r>
                  <a:rPr lang="tr-TR" dirty="0" err="1"/>
                  <a:t>each</a:t>
                </a:r>
                <a:r>
                  <a:rPr lang="tr-TR" dirty="0"/>
                  <a:t> </a:t>
                </a:r>
                <a:r>
                  <a:rPr lang="tr-TR" dirty="0" err="1"/>
                  <a:t>direction</a:t>
                </a:r>
                <a:r>
                  <a:rPr lang="tr-T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0193690-45C6-F1A7-C678-1DAA9B10E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51543" y="264143"/>
                <a:ext cx="10815152" cy="5242291"/>
              </a:xfrm>
              <a:blipFill rotWithShape="0">
                <a:blip r:embed="rId2"/>
                <a:stretch>
                  <a:fillRect l="-563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7D4829C-2944-A8E5-0092-91D378878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77" y="2300271"/>
            <a:ext cx="3600806" cy="331248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72273D-918E-0CDB-B835-1C96F75D4882}"/>
              </a:ext>
            </a:extLst>
          </p:cNvPr>
          <p:cNvSpPr txBox="1"/>
          <p:nvPr/>
        </p:nvSpPr>
        <p:spPr>
          <a:xfrm flipH="1">
            <a:off x="7512148" y="5707134"/>
            <a:ext cx="385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 5.31 </a:t>
            </a:r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bias</a:t>
            </a:r>
            <a:r>
              <a:rPr lang="tr-TR" dirty="0"/>
              <a:t> </a:t>
            </a:r>
            <a:r>
              <a:rPr lang="tr-TR" dirty="0" err="1"/>
              <a:t>point</a:t>
            </a:r>
            <a:r>
              <a:rPr lang="tr-TR" dirty="0"/>
              <a:t> </a:t>
            </a:r>
            <a:r>
              <a:rPr lang="tr-TR" dirty="0" err="1"/>
              <a:t>location</a:t>
            </a:r>
            <a:r>
              <a:rPr lang="tr-TR" dirty="0"/>
              <a:t> on </a:t>
            </a:r>
            <a:r>
              <a:rPr lang="tr-TR" dirty="0" err="1"/>
              <a:t>allowable</a:t>
            </a:r>
            <a:r>
              <a:rPr lang="tr-TR" dirty="0"/>
              <a:t> </a:t>
            </a:r>
            <a:r>
              <a:rPr lang="tr-TR" dirty="0" err="1"/>
              <a:t>signal</a:t>
            </a:r>
            <a:r>
              <a:rPr lang="tr-TR" dirty="0"/>
              <a:t> </a:t>
            </a:r>
            <a:r>
              <a:rPr lang="tr-TR" dirty="0" err="1"/>
              <a:t>swing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A7F0B7B3-2AF0-DBF7-3423-A7527DCEB955}"/>
                  </a:ext>
                </a:extLst>
              </p:cNvPr>
              <p:cNvSpPr txBox="1"/>
              <p:nvPr/>
            </p:nvSpPr>
            <p:spPr>
              <a:xfrm>
                <a:off x="551543" y="2885288"/>
                <a:ext cx="626481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 smtClean="0"/>
                  <a:t>Consider </a:t>
                </a:r>
                <a:r>
                  <a:rPr lang="tr-TR" dirty="0"/>
                  <a:t>the fig.5.31 Load line A corresponds small collector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results</a:t>
                </a:r>
                <a:r>
                  <a:rPr lang="tr-TR" dirty="0"/>
                  <a:t> an </a:t>
                </a:r>
                <a:r>
                  <a:rPr lang="tr-TR" dirty="0" err="1"/>
                  <a:t>operating</a:t>
                </a:r>
                <a:r>
                  <a:rPr lang="tr-TR" dirty="0"/>
                  <a:t> </a:t>
                </a:r>
                <a:r>
                  <a:rPr lang="tr-TR" dirty="0" err="1"/>
                  <a:t>point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close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positve</a:t>
                </a:r>
                <a:r>
                  <a:rPr lang="tr-TR" dirty="0"/>
                  <a:t> </a:t>
                </a:r>
                <a:r>
                  <a:rPr lang="tr-TR" dirty="0" err="1"/>
                  <a:t>swing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𝑐𝑒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 </a:t>
                </a:r>
                <a:r>
                  <a:rPr lang="tr-TR" dirty="0" err="1"/>
                  <a:t>limited</a:t>
                </a:r>
                <a:r>
                  <a:rPr lang="tr-TR" dirty="0"/>
                  <a:t>. </a:t>
                </a:r>
                <a:r>
                  <a:rPr lang="tr-TR" dirty="0" err="1"/>
                  <a:t>Similarly</a:t>
                </a:r>
                <a:r>
                  <a:rPr lang="tr-TR" dirty="0"/>
                  <a:t> </a:t>
                </a:r>
                <a:r>
                  <a:rPr lang="tr-TR" dirty="0" err="1"/>
                  <a:t>load</a:t>
                </a:r>
                <a:r>
                  <a:rPr lang="tr-TR" dirty="0"/>
                  <a:t> </a:t>
                </a:r>
                <a:r>
                  <a:rPr lang="tr-TR" dirty="0" err="1"/>
                  <a:t>line</a:t>
                </a:r>
                <a:r>
                  <a:rPr lang="tr-TR" dirty="0"/>
                  <a:t> B </a:t>
                </a:r>
                <a:r>
                  <a:rPr lang="tr-TR" dirty="0" err="1"/>
                  <a:t>corresponds</a:t>
                </a:r>
                <a:r>
                  <a:rPr lang="tr-TR" dirty="0"/>
                  <a:t> </a:t>
                </a:r>
                <a:r>
                  <a:rPr lang="tr-TR" dirty="0" err="1"/>
                  <a:t>large</a:t>
                </a:r>
                <a:r>
                  <a:rPr lang="tr-TR" dirty="0"/>
                  <a:t>  </a:t>
                </a:r>
                <a:r>
                  <a:rPr lang="tr-TR" dirty="0" err="1"/>
                  <a:t>collector</a:t>
                </a:r>
                <a:r>
                  <a:rPr lang="tr-TR" dirty="0"/>
                  <a:t> </a:t>
                </a:r>
                <a:r>
                  <a:rPr lang="tr-TR" dirty="0" err="1"/>
                  <a:t>resistance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results</a:t>
                </a:r>
                <a:r>
                  <a:rPr lang="tr-TR" dirty="0"/>
                  <a:t> an </a:t>
                </a:r>
                <a:r>
                  <a:rPr lang="tr-TR" dirty="0" err="1"/>
                  <a:t>operating</a:t>
                </a:r>
                <a:r>
                  <a:rPr lang="tr-TR" dirty="0"/>
                  <a:t> </a:t>
                </a:r>
                <a:r>
                  <a:rPr lang="tr-TR" dirty="0" err="1"/>
                  <a:t>point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too</a:t>
                </a:r>
                <a:r>
                  <a:rPr lang="tr-TR" dirty="0"/>
                  <a:t> </a:t>
                </a:r>
                <a:r>
                  <a:rPr lang="tr-TR" dirty="0" err="1"/>
                  <a:t>low</a:t>
                </a:r>
                <a:r>
                  <a:rPr lang="tr-TR" dirty="0"/>
                  <a:t>.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negative</a:t>
                </a:r>
                <a:r>
                  <a:rPr lang="tr-TR" dirty="0"/>
                  <a:t> </a:t>
                </a:r>
                <a:r>
                  <a:rPr lang="tr-TR" dirty="0" err="1"/>
                  <a:t>swing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𝑐𝑒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also</a:t>
                </a:r>
                <a:r>
                  <a:rPr lang="tr-TR" dirty="0"/>
                  <a:t> </a:t>
                </a:r>
                <a:r>
                  <a:rPr lang="tr-TR" dirty="0" err="1"/>
                  <a:t>limited</a:t>
                </a:r>
                <a:r>
                  <a:rPr lang="tr-TR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7F0B7B3-2AF0-DBF7-3423-A7527DCEB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2885288"/>
                <a:ext cx="6264812" cy="2585323"/>
              </a:xfrm>
              <a:prstGeom prst="rect">
                <a:avLst/>
              </a:prstGeom>
              <a:blipFill rotWithShape="0">
                <a:blip r:embed="rId4"/>
                <a:stretch>
                  <a:fillRect l="-778" r="-875" b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199844A-F091-9D1B-E1AD-6AD9917C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313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1A4DB9-A326-0798-A627-CC9C7F5047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071" y="141960"/>
            <a:ext cx="5120929" cy="47307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Operation as a Switch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580CBF8-B552-D904-BCC0-151804F7195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832985"/>
            <a:ext cx="3494523" cy="298427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F42DCC-D238-FCB0-D543-2C63F2AA25E6}"/>
              </a:ext>
            </a:extLst>
          </p:cNvPr>
          <p:cNvSpPr txBox="1"/>
          <p:nvPr/>
        </p:nvSpPr>
        <p:spPr>
          <a:xfrm>
            <a:off x="7782561" y="4455886"/>
            <a:ext cx="383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5.32 </a:t>
            </a:r>
            <a:r>
              <a:rPr lang="tr-TR" dirty="0" smtClean="0"/>
              <a:t>Basic </a:t>
            </a:r>
            <a:r>
              <a:rPr lang="tr-TR" dirty="0"/>
              <a:t>Common emitter circuit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E07022D1-2191-1C9D-E0FB-70B62BE1DD4E}"/>
                  </a:ext>
                </a:extLst>
              </p:cNvPr>
              <p:cNvSpPr txBox="1"/>
              <p:nvPr/>
            </p:nvSpPr>
            <p:spPr>
              <a:xfrm>
                <a:off x="485071" y="692308"/>
                <a:ext cx="6436234" cy="5609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Cutoff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saturation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modes are utilized in operation as a switch.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Now </a:t>
                </a:r>
                <a:r>
                  <a:rPr lang="tr-TR" sz="1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 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following common emitter circuit which the input varies.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Suppose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voltage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less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0.5V,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transistor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will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 in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cutoff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means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that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tr-TR" sz="18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tr-TR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tr-TR" sz="18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tr-TR" sz="18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 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node C is disconnected from the ground</a:t>
                </a:r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which the switch is </a:t>
                </a:r>
                <a:r>
                  <a:rPr lang="tr-TR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open </a:t>
                </a:r>
                <a:r>
                  <a:rPr lang="tr-TR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posiiton or OFF position</a:t>
                </a:r>
                <a:r>
                  <a:rPr lang="tr-TR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turn the transistor </a:t>
                </a:r>
                <a:r>
                  <a:rPr lang="tr-TR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ON, </a:t>
                </a:r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have to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obove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0.5V. </a:t>
                </a:r>
                <a:r>
                  <a:rPr lang="tr-TR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order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tr-TR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resonable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current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flow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should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 </a:t>
                </a:r>
                <a:r>
                  <a:rPr lang="tr-TR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arround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0.7V </a:t>
                </a:r>
                <a:r>
                  <a:rPr lang="tr-TR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tr-TR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higher</a:t>
                </a:r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tr-TR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base</a:t>
                </a:r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current</a:t>
                </a:r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will</a:t>
                </a:r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be,</a:t>
                </a:r>
              </a:p>
              <a:p>
                <a:pPr algn="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(5.60)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tr-TR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collector</a:t>
                </a:r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current</a:t>
                </a:r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(5.61)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07022D1-2191-1C9D-E0FB-70B62BE1D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71" y="692308"/>
                <a:ext cx="6436234" cy="5609805"/>
              </a:xfrm>
              <a:prstGeom prst="rect">
                <a:avLst/>
              </a:prstGeom>
              <a:blipFill rotWithShape="0">
                <a:blip r:embed="rId3"/>
                <a:stretch>
                  <a:fillRect l="-853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6521A0-11AB-C64D-E97E-68188AAF6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447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A7E0071-9299-C6D4-CAF2-4B5EB23C7FF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57568" y="683952"/>
                <a:ext cx="10058400" cy="4022725"/>
              </a:xfrm>
            </p:spPr>
            <p:txBody>
              <a:bodyPr/>
              <a:lstStyle/>
              <a:p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</a:t>
                </a:r>
                <a:r>
                  <a:rPr lang="tr-TR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active</a:t>
                </a:r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</a:t>
                </a:r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0.4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endParaRPr lang="tr-TR" dirty="0"/>
              </a:p>
              <a:p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edge</a:t>
                </a:r>
                <a:r>
                  <a:rPr lang="tr-TR" dirty="0"/>
                  <a:t> of </a:t>
                </a:r>
                <a:r>
                  <a:rPr lang="tr-TR" dirty="0" err="1"/>
                  <a:t>saturation</a:t>
                </a:r>
                <a:r>
                  <a:rPr lang="tr-TR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=−0.4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V</m:t>
                    </m:r>
                    <m:r>
                      <m:rPr>
                        <m:nor/>
                      </m:rPr>
                      <a:rPr lang="en-US"/>
                      <m:t>   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−0.4=0.7−0.4=0.3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V</m:t>
                    </m:r>
                  </m:oMath>
                </a14:m>
                <a:r>
                  <a:rPr lang="en-US" dirty="0"/>
                  <a:t> </a:t>
                </a:r>
                <a:endParaRPr lang="tr-TR" dirty="0"/>
              </a:p>
              <a:p>
                <a:endParaRPr lang="tr-TR" sz="1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𝐸𝑂𝑆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𝐶𝐶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−0.3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r>
                      <a:rPr lang="tr-TR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𝐸𝑂𝑆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𝐸𝑂𝑆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tr-TR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𝐸𝑂𝑆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𝐸𝑂𝑆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endParaRPr lang="tr-T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𝐶𝑠𝑎𝑡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𝐶𝐶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𝐶𝐸𝑠𝑎𝑡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𝑓𝑜𝑟𝑐𝑒𝑑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𝐶𝑠𝑎𝑡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A7E0071-9299-C6D4-CAF2-4B5EB23C7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57568" y="683952"/>
                <a:ext cx="10058400" cy="4022725"/>
              </a:xfrm>
              <a:blipFill rotWithShape="0">
                <a:blip r:embed="rId2"/>
                <a:stretch>
                  <a:fillRect l="-667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9DE62D3-DB17-452D-80BA-2187E51B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318118"/>
            <a:ext cx="1312025" cy="365125"/>
          </a:xfrm>
        </p:spPr>
        <p:txBody>
          <a:bodyPr/>
          <a:lstStyle/>
          <a:p>
            <a:fld id="{17EA9DF1-4AF5-4B80-B00D-BAC9ECBDC014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647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7F9ADFCB-A7CE-80BE-5476-C1E8643B68D0}"/>
                  </a:ext>
                </a:extLst>
              </p:cNvPr>
              <p:cNvSpPr txBox="1"/>
              <p:nvPr/>
            </p:nvSpPr>
            <p:spPr>
              <a:xfrm>
                <a:off x="840543" y="602099"/>
                <a:ext cx="10287001" cy="879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sz="1800" dirty="0"/>
                  <a:t>Because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collector</a:t>
                </a:r>
                <a:r>
                  <a:rPr lang="tr-TR" sz="1800" dirty="0"/>
                  <a:t> is </a:t>
                </a:r>
                <a:r>
                  <a:rPr lang="tr-TR" sz="1800" dirty="0" err="1"/>
                  <a:t>more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positive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than</a:t>
                </a:r>
                <a:r>
                  <a:rPr lang="tr-TR" sz="1800" dirty="0"/>
                  <a:t>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base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these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successful</a:t>
                </a:r>
                <a:r>
                  <a:rPr lang="tr-TR" sz="1800" dirty="0"/>
                  <a:t> </a:t>
                </a:r>
                <a:r>
                  <a:rPr lang="tr-TR" sz="1800" dirty="0" err="1"/>
                  <a:t>electrons</a:t>
                </a:r>
                <a:r>
                  <a:rPr lang="tr-TR" sz="1800" dirty="0"/>
                  <a:t> </a:t>
                </a:r>
                <a:r>
                  <a:rPr lang="tr-TR" sz="1800" dirty="0" err="1"/>
                  <a:t>will</a:t>
                </a:r>
                <a:r>
                  <a:rPr lang="tr-TR" sz="1800" dirty="0"/>
                  <a:t> be </a:t>
                </a:r>
                <a:r>
                  <a:rPr lang="tr-TR" sz="1800" dirty="0" err="1"/>
                  <a:t>swept</a:t>
                </a:r>
                <a:r>
                  <a:rPr lang="tr-TR" sz="1800" dirty="0"/>
                  <a:t> </a:t>
                </a:r>
                <a:r>
                  <a:rPr lang="tr-TR" sz="1800" dirty="0" err="1"/>
                  <a:t>across</a:t>
                </a:r>
                <a:r>
                  <a:rPr lang="tr-TR" sz="1800" dirty="0"/>
                  <a:t>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CBJ </a:t>
                </a:r>
                <a:r>
                  <a:rPr lang="tr-TR" sz="1800" dirty="0" err="1"/>
                  <a:t>deplation</a:t>
                </a:r>
                <a:r>
                  <a:rPr lang="tr-TR" sz="1800" dirty="0"/>
                  <a:t> </a:t>
                </a:r>
                <a:r>
                  <a:rPr lang="tr-TR" sz="1800" dirty="0" err="1"/>
                  <a:t>region</a:t>
                </a:r>
                <a:r>
                  <a:rPr lang="tr-TR" sz="1800" dirty="0"/>
                  <a:t> in </a:t>
                </a:r>
                <a:r>
                  <a:rPr lang="tr-TR" sz="1800" dirty="0" err="1"/>
                  <a:t>to</a:t>
                </a:r>
                <a:r>
                  <a:rPr lang="tr-TR" sz="1800" dirty="0"/>
                  <a:t> </a:t>
                </a:r>
                <a:r>
                  <a:rPr lang="tr-TR" sz="1800" dirty="0" err="1"/>
                  <a:t>the</a:t>
                </a:r>
                <a:r>
                  <a:rPr lang="tr-TR" sz="1800" dirty="0"/>
                  <a:t> </a:t>
                </a:r>
                <a:r>
                  <a:rPr lang="tr-TR" sz="1800" dirty="0" err="1"/>
                  <a:t>collector</a:t>
                </a:r>
                <a:r>
                  <a:rPr lang="tr-TR" sz="1800" dirty="0"/>
                  <a:t>. </a:t>
                </a:r>
                <a:r>
                  <a:rPr lang="tr-TR" sz="1800" dirty="0" err="1"/>
                  <a:t>They</a:t>
                </a:r>
                <a:r>
                  <a:rPr lang="tr-TR" sz="1800" dirty="0"/>
                  <a:t> </a:t>
                </a:r>
                <a:r>
                  <a:rPr lang="tr-TR" sz="1800" dirty="0" err="1"/>
                  <a:t>will</a:t>
                </a:r>
                <a:r>
                  <a:rPr lang="tr-TR" sz="1800" dirty="0"/>
                  <a:t> </a:t>
                </a:r>
                <a:r>
                  <a:rPr lang="tr-TR" sz="1800" dirty="0" err="1"/>
                  <a:t>thus</a:t>
                </a:r>
                <a:r>
                  <a:rPr lang="tr-TR" sz="1800" dirty="0"/>
                  <a:t> </a:t>
                </a:r>
                <a:r>
                  <a:rPr lang="tr-TR" sz="1800" dirty="0" err="1"/>
                  <a:t>get</a:t>
                </a:r>
                <a:r>
                  <a:rPr lang="tr-TR" sz="1800" dirty="0"/>
                  <a:t> </a:t>
                </a:r>
                <a:r>
                  <a:rPr lang="tr-TR" sz="1800" b="1" dirty="0" smtClean="0">
                    <a:solidFill>
                      <a:srgbClr val="00B0F0"/>
                    </a:solidFill>
                  </a:rPr>
                  <a:t>collected</a:t>
                </a:r>
                <a:r>
                  <a:rPr lang="tr-TR" sz="1800" b="1" dirty="0">
                    <a:solidFill>
                      <a:srgbClr val="00B0F0"/>
                    </a:solidFill>
                  </a:rPr>
                  <a:t> </a:t>
                </a:r>
                <a:r>
                  <a:rPr lang="tr-TR" sz="1800" b="1" dirty="0" err="1">
                    <a:solidFill>
                      <a:srgbClr val="00B0F0"/>
                    </a:solidFill>
                  </a:rPr>
                  <a:t>and</a:t>
                </a:r>
                <a:r>
                  <a:rPr lang="tr-TR" sz="1800" b="1" dirty="0">
                    <a:solidFill>
                      <a:srgbClr val="00B0F0"/>
                    </a:solidFill>
                  </a:rPr>
                  <a:t> </a:t>
                </a:r>
                <a:r>
                  <a:rPr lang="tr-TR" sz="1800" b="1" dirty="0" err="1">
                    <a:solidFill>
                      <a:srgbClr val="00B0F0"/>
                    </a:solidFill>
                  </a:rPr>
                  <a:t>constitute</a:t>
                </a:r>
                <a:r>
                  <a:rPr lang="tr-TR" sz="1800" b="1" dirty="0">
                    <a:solidFill>
                      <a:srgbClr val="00B0F0"/>
                    </a:solidFill>
                  </a:rPr>
                  <a:t> </a:t>
                </a:r>
                <a:r>
                  <a:rPr lang="tr-TR" sz="1800" b="1" dirty="0" err="1">
                    <a:solidFill>
                      <a:srgbClr val="00B0F0"/>
                    </a:solidFill>
                  </a:rPr>
                  <a:t>the</a:t>
                </a:r>
                <a:r>
                  <a:rPr lang="tr-TR" sz="1800" b="1" dirty="0">
                    <a:solidFill>
                      <a:srgbClr val="00B0F0"/>
                    </a:solidFill>
                  </a:rPr>
                  <a:t> </a:t>
                </a:r>
                <a:r>
                  <a:rPr lang="tr-TR" sz="1800" b="1" dirty="0" err="1">
                    <a:solidFill>
                      <a:srgbClr val="00B0F0"/>
                    </a:solidFill>
                  </a:rPr>
                  <a:t>collector</a:t>
                </a:r>
                <a:r>
                  <a:rPr lang="tr-TR" sz="1800" b="1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tr-TR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endParaRPr lang="tr-TR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9ADFCB-A7CE-80BE-5476-C1E8643B6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43" y="602099"/>
                <a:ext cx="10287001" cy="879664"/>
              </a:xfrm>
              <a:prstGeom prst="rect">
                <a:avLst/>
              </a:prstGeom>
              <a:blipFill rotWithShape="0">
                <a:blip r:embed="rId2"/>
                <a:stretch>
                  <a:fillRect l="-53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68535E7-998D-28DC-73B2-0514ADB82E13}"/>
              </a:ext>
            </a:extLst>
          </p:cNvPr>
          <p:cNvSpPr txBox="1"/>
          <p:nvPr/>
        </p:nvSpPr>
        <p:spPr>
          <a:xfrm>
            <a:off x="2011680" y="5598942"/>
            <a:ext cx="756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5.3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flow</a:t>
            </a:r>
            <a:r>
              <a:rPr lang="tr-TR" dirty="0"/>
              <a:t> in an </a:t>
            </a:r>
            <a:r>
              <a:rPr lang="tr-TR" i="1" dirty="0" err="1"/>
              <a:t>npn</a:t>
            </a:r>
            <a:r>
              <a:rPr lang="tr-TR" dirty="0"/>
              <a:t> transistor </a:t>
            </a:r>
            <a:r>
              <a:rPr lang="tr-TR" dirty="0" err="1"/>
              <a:t>biased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operateing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active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mode</a:t>
            </a:r>
            <a:r>
              <a:rPr lang="tr-TR" dirty="0"/>
              <a:t>.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="" xmlns:a16="http://schemas.microsoft.com/office/drawing/2014/main" id="{8763E18A-B33B-D46A-6538-D830CF7C0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68" y="1455567"/>
            <a:ext cx="7296150" cy="41433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26C9AA0-6ED9-2E96-02BF-FC917AD8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55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50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90152" y="218941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 4.5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2146" y="1737616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 4.5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30569" y="307119"/>
                <a:ext cx="92838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50&lt;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&lt;150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Find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</a:t>
                </a:r>
                <a:r>
                  <a:rPr lang="en-US" sz="2400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that results in </a:t>
                </a:r>
                <a:r>
                  <a:rPr lang="en-US" sz="24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saturation with overdrive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at least 10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69" y="307119"/>
                <a:ext cx="928387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985" t="-6569" b="-14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:\ch05_conv\sedr42021_053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" y="1737616"/>
            <a:ext cx="2999785" cy="25696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089" y="2627088"/>
            <a:ext cx="81343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51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51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13309" y="117964"/>
            <a:ext cx="280788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Problem </a:t>
            </a:r>
            <a:r>
              <a:rPr lang="tr-TR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4.4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309" y="703503"/>
            <a:ext cx="10766016" cy="291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BJT in the circuit below has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100 ,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0.7 V and </a:t>
            </a:r>
            <a:r>
              <a:rPr lang="en-GB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CEsat</a:t>
            </a:r>
            <a:r>
              <a:rPr lang="en-GB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0.2 V.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3810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 V find the collector voltage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collector current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 base current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whether the transistor is active, in saturation or in cut-off.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3810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 V find the collector voltage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collector current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 base current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whether the transistor is active, in saturation or in cut-off.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3810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Calculate the overdrive factors for (a) and (b) if the transistor is in saturation.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676585"/>
              </p:ext>
            </p:extLst>
          </p:nvPr>
        </p:nvGraphicFramePr>
        <p:xfrm>
          <a:off x="7596695" y="2771356"/>
          <a:ext cx="4027912" cy="342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r:id="rId3" imgW="5400000" imgH="4590000" progId="">
                  <p:embed/>
                </p:oleObj>
              </mc:Choice>
              <mc:Fallback>
                <p:oleObj r:id="rId3" imgW="5400000" imgH="459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695" y="2771356"/>
                        <a:ext cx="4027912" cy="342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342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52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7526" y="742437"/>
                <a:ext cx="11183156" cy="1841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BJT in the circuit shown has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≅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CEsat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0.2 V. At the edge of conduction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0.5 V. For active operation and saturation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0.7 V.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  <a:tabLst>
                    <a:tab pos="381000" algn="l"/>
                  </a:tabLs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 V, find the collector and emitter voltages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  <a:tabLst>
                    <a:tab pos="381000" algn="l"/>
                  </a:tabLs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the value of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at which the transistor enters </a:t>
                </a:r>
                <a:r>
                  <a:rPr lang="en-US" sz="2000" b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cut-off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  <a:tabLst>
                    <a:tab pos="381000" algn="l"/>
                  </a:tabLs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the value of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at which the transistor enters </a:t>
                </a:r>
                <a:r>
                  <a:rPr lang="en-US" sz="2000" b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saturation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26" y="742437"/>
                <a:ext cx="11183156" cy="1841530"/>
              </a:xfrm>
              <a:prstGeom prst="rect">
                <a:avLst/>
              </a:prstGeom>
              <a:blipFill rotWithShape="0">
                <a:blip r:embed="rId3"/>
                <a:stretch>
                  <a:fillRect l="-545" t="-1987" r="-545"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3309" y="117964"/>
            <a:ext cx="280788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Problem </a:t>
            </a:r>
            <a:r>
              <a:rPr lang="tr-TR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4.5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993721"/>
              </p:ext>
            </p:extLst>
          </p:nvPr>
        </p:nvGraphicFramePr>
        <p:xfrm>
          <a:off x="7253981" y="1704433"/>
          <a:ext cx="3255179" cy="3966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r:id="rId4" imgW="4950000" imgH="6030000" progId="">
                  <p:embed/>
                </p:oleObj>
              </mc:Choice>
              <mc:Fallback>
                <p:oleObj r:id="rId4" imgW="4950000" imgH="603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981" y="1704433"/>
                        <a:ext cx="3255179" cy="3966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6066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195635-494F-81E3-CABF-9A3E30CC71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9244" y="982058"/>
            <a:ext cx="4235450" cy="5302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sz="3100" b="1" dirty="0" err="1">
                <a:solidFill>
                  <a:srgbClr val="FF0000"/>
                </a:solidFill>
              </a:rPr>
              <a:t>Biasing</a:t>
            </a:r>
            <a:r>
              <a:rPr lang="tr-TR" sz="3100" b="1" dirty="0">
                <a:solidFill>
                  <a:srgbClr val="FF0000"/>
                </a:solidFill>
              </a:rPr>
              <a:t> </a:t>
            </a:r>
            <a:r>
              <a:rPr lang="tr-TR" sz="3100" b="1" dirty="0" err="1">
                <a:solidFill>
                  <a:srgbClr val="FF0000"/>
                </a:solidFill>
              </a:rPr>
              <a:t>the</a:t>
            </a:r>
            <a:r>
              <a:rPr lang="tr-TR" sz="3100" b="1" dirty="0">
                <a:solidFill>
                  <a:srgbClr val="FF0000"/>
                </a:solidFill>
              </a:rPr>
              <a:t> BJT </a:t>
            </a:r>
            <a:r>
              <a:rPr lang="tr-TR" sz="3100" b="1" dirty="0" err="1">
                <a:solidFill>
                  <a:srgbClr val="FF0000"/>
                </a:solidFill>
              </a:rPr>
              <a:t>Amplifiers</a:t>
            </a:r>
            <a:r>
              <a:rPr lang="tr-TR" sz="2400" b="1" dirty="0">
                <a:solidFill>
                  <a:schemeClr val="tx1"/>
                </a:solidFill>
              </a:rPr>
              <a:t/>
            </a:r>
            <a:br>
              <a:rPr lang="tr-TR" sz="2400" b="1" dirty="0">
                <a:solidFill>
                  <a:schemeClr val="tx1"/>
                </a:solidFill>
              </a:rPr>
            </a:br>
            <a:r>
              <a:rPr lang="tr-TR" sz="2400" b="1" dirty="0" err="1">
                <a:solidFill>
                  <a:srgbClr val="0070C0"/>
                </a:solidFill>
              </a:rPr>
              <a:t>Classical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Biasing</a:t>
            </a:r>
            <a:endParaRPr lang="tr-TR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76DB8FF-9AE3-1ECD-1D94-B78BBDD52B5A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33212" y="1824641"/>
                <a:ext cx="11001828" cy="3463852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07000"/>
                  </a:lnSpc>
                  <a:buNone/>
                  <a:tabLst>
                    <a:tab pos="2800350" algn="l"/>
                  </a:tabLst>
                </a:pPr>
                <a:r>
                  <a:rPr lang="tr-TR" sz="1800" i="1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There</a:t>
                </a:r>
                <a:r>
                  <a:rPr lang="tr-TR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i="1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</a:t>
                </a:r>
                <a:r>
                  <a:rPr lang="tr-TR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b="1" i="1" u="sng" dirty="0" err="1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two</a:t>
                </a:r>
                <a:r>
                  <a:rPr lang="tr-TR" sz="1800" b="1" i="1" u="sng" dirty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b="1" i="1" u="sng" dirty="0" err="1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type</a:t>
                </a:r>
                <a:r>
                  <a:rPr lang="tr-TR" sz="1800" b="1" i="1" u="sng" dirty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r>
                  <a:rPr lang="tr-TR" sz="1800" b="1" i="1" u="sng" dirty="0" err="1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biasing</a:t>
                </a:r>
                <a:r>
                  <a:rPr lang="tr-TR" sz="1800" b="1" i="1" u="sng" dirty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tr-TR" sz="1800" b="1" i="1" u="sng" dirty="0" err="1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classical</a:t>
                </a:r>
                <a:r>
                  <a:rPr lang="tr-TR" sz="1800" b="1" i="1" u="sng" dirty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b="1" i="1" u="sng" dirty="0" err="1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biasing</a:t>
                </a:r>
                <a:endParaRPr lang="tr-TR" sz="1800" b="1" i="1" u="sng" dirty="0">
                  <a:solidFill>
                    <a:srgbClr val="00B05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07000"/>
                  </a:lnSpc>
                  <a:buNone/>
                  <a:tabLst>
                    <a:tab pos="2800350" algn="l"/>
                  </a:tabLst>
                </a:pPr>
                <a:r>
                  <a:rPr lang="tr-TR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In</a:t>
                </a:r>
                <a:r>
                  <a:rPr lang="tr-TR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circuit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fixed. 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07000"/>
                  </a:lnSpc>
                  <a:buNone/>
                  <a:tabLst>
                    <a:tab pos="2800350" algn="l"/>
                  </a:tabLst>
                </a:pPr>
                <a:r>
                  <a:rPr lang="tr-TR" sz="18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In</a:t>
                </a:r>
                <a:r>
                  <a:rPr lang="tr-TR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circuit</a:t>
                </a:r>
                <a:r>
                  <a:rPr lang="tr-TR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fixed.</a:t>
                </a:r>
                <a:endParaRPr lang="tr-TR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07000"/>
                  </a:lnSpc>
                  <a:buNone/>
                  <a:tabLst>
                    <a:tab pos="280035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These biasing schemes lead to wide variations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07000"/>
                  </a:lnSpc>
                  <a:buNone/>
                  <a:tabLst>
                    <a:tab pos="280035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Bias point dependent on device characteristics and temperature.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6DB8FF-9AE3-1ECD-1D94-B78BBDD52B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33212" y="1824641"/>
                <a:ext cx="11001828" cy="3463852"/>
              </a:xfrm>
              <a:blipFill rotWithShape="0">
                <a:blip r:embed="rId2"/>
                <a:stretch>
                  <a:fillRect l="-1274" t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DED0FC-7B6E-2460-1AF1-B74A4A869B15}"/>
              </a:ext>
            </a:extLst>
          </p:cNvPr>
          <p:cNvGrpSpPr/>
          <p:nvPr/>
        </p:nvGrpSpPr>
        <p:grpSpPr bwMode="auto">
          <a:xfrm>
            <a:off x="7005711" y="2090969"/>
            <a:ext cx="4692803" cy="2931197"/>
            <a:chOff x="0" y="0"/>
            <a:chExt cx="3085" cy="2050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49E60A25-034D-7563-991D-ECB2E73CE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5B9BD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6" cy="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75D0057D-35C9-A805-A2AD-907AB9B22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5B9BD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1261" cy="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F74D767-373C-834D-B0D3-A1408962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25515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id="{0CB618F2-1229-172D-56B9-FBB01F11C4A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67534" y="511712"/>
                <a:ext cx="6564786" cy="5804682"/>
              </a:xfrm>
            </p:spPr>
            <p:txBody>
              <a:bodyPr>
                <a:no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00350" algn="l"/>
                  </a:tabLst>
                </a:pPr>
                <a:r>
                  <a:rPr kumimoji="0" lang="en-US" altLang="tr-T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Biasing circuit using a single power supply.</a:t>
                </a:r>
                <a:endParaRPr kumimoji="0" lang="tr-TR" altLang="tr-T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>
                    <a:tab pos="2800350" algn="l"/>
                  </a:tabLst>
                </a:pPr>
                <a:r>
                  <a:rPr kumimoji="0" lang="tr-TR" altLang="tr-T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tr-T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Biasing circuit with emitter resistance added to </a:t>
                </a:r>
                <a:r>
                  <a:rPr kumimoji="0" lang="en-US" altLang="tr-TR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improve stability </a:t>
                </a:r>
                <a:r>
                  <a:rPr kumimoji="0" lang="en-US" altLang="tr-T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the bias point.  </a:t>
                </a:r>
                <a:endParaRPr kumimoji="0" lang="tr-TR" altLang="tr-T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>
                    <a:tab pos="2800350" algn="l"/>
                  </a:tabLst>
                </a:pPr>
                <a:r>
                  <a:rPr kumimoji="0" lang="tr-TR" altLang="tr-T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tr-T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Thevenin equivalent of the base circuit.</a:t>
                </a:r>
                <a:endParaRPr kumimoji="0" lang="tr-TR" altLang="tr-T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00350" algn="l"/>
                  </a:tabLst>
                </a:pPr>
                <a:r>
                  <a:rPr kumimoji="0" lang="en-US" altLang="tr-T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Reduced dependence of bias point on device characteristics and temperature compared to previous </a:t>
                </a:r>
                <a:r>
                  <a:rPr kumimoji="0" lang="en-US" altLang="tr-TR" sz="1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circu</a:t>
                </a:r>
                <a:r>
                  <a:rPr kumimoji="0" lang="tr-TR" altLang="tr-T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it.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00350" algn="l"/>
                  </a:tabLst>
                </a:pPr>
                <a:r>
                  <a:rPr lang="en-US" sz="1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Thevenin equivalent:</a:t>
                </a:r>
                <a:r>
                  <a:rPr lang="en-US" sz="1800" b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0035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KVL: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𝐵𝐵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den>
                    </m:f>
                  </m:oMath>
                </a14:m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00350" algn="l"/>
                  </a:tabLst>
                </a:pP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Design constraints (</a:t>
                </a:r>
                <a:r>
                  <a:rPr lang="en-US" sz="1800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bias stability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≫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endParaRPr lang="tr-TR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0035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endParaRPr lang="tr-TR" sz="18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CB618F2-1229-172D-56B9-FBB01F11C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67534" y="511712"/>
                <a:ext cx="6564786" cy="5804682"/>
              </a:xfrm>
              <a:blipFill rotWithShape="0">
                <a:blip r:embed="rId2"/>
                <a:stretch>
                  <a:fillRect l="-2136" r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4C94467-6DBF-B813-675F-DF70C7284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932" y="511712"/>
            <a:ext cx="4158211" cy="2599007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B608A2A-3AF0-0776-D027-6E5DCE83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4676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55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6" y="598507"/>
            <a:ext cx="2105025" cy="2847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52" y="218941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 4.7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025" y="1045385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 4.7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7385" y="218941"/>
            <a:ext cx="10011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D</a:t>
            </a:r>
            <a:r>
              <a:rPr lang="en-US" dirty="0" err="1" smtClean="0"/>
              <a:t>esign</a:t>
            </a:r>
            <a:r>
              <a:rPr lang="en-US" dirty="0" smtClean="0"/>
              <a:t> </a:t>
            </a:r>
            <a:r>
              <a:rPr lang="en-US" dirty="0"/>
              <a:t>the bias network of the amplifier </a:t>
            </a:r>
            <a:r>
              <a:rPr lang="tr-TR" dirty="0" smtClean="0"/>
              <a:t>shown below</a:t>
            </a:r>
            <a:r>
              <a:rPr lang="en-US" dirty="0" smtClean="0"/>
              <a:t> </a:t>
            </a:r>
            <a:r>
              <a:rPr lang="en-US" dirty="0"/>
              <a:t>to establish a current I</a:t>
            </a:r>
            <a:r>
              <a:rPr lang="en-US" sz="2000" b="1" baseline="-25000" dirty="0"/>
              <a:t>E</a:t>
            </a:r>
            <a:r>
              <a:rPr lang="en-US" dirty="0"/>
              <a:t> = 1 mA using a power supply </a:t>
            </a:r>
            <a:r>
              <a:rPr lang="en-US" dirty="0" smtClean="0"/>
              <a:t>V</a:t>
            </a:r>
            <a:r>
              <a:rPr lang="en-US" sz="2400" b="1" baseline="-25000" dirty="0" smtClean="0"/>
              <a:t>CC</a:t>
            </a:r>
            <a:r>
              <a:rPr lang="en-US" b="1" dirty="0" smtClean="0"/>
              <a:t> </a:t>
            </a:r>
            <a:r>
              <a:rPr lang="tr-TR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+12 V. The transistor is specified to have a nominal β value of 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74825" y="996332"/>
                <a:ext cx="7002430" cy="559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280035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Rule of thumb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25" y="996332"/>
                <a:ext cx="7002430" cy="559769"/>
              </a:xfrm>
              <a:prstGeom prst="rect">
                <a:avLst/>
              </a:prstGeom>
              <a:blipFill rotWithShape="0">
                <a:blip r:embed="rId3"/>
                <a:stretch>
                  <a:fillRect l="-1394" t="-1087"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864618" y="1736214"/>
            <a:ext cx="998394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tabLst>
                <a:tab pos="2800350" algn="l"/>
              </a:tabLst>
            </a:pPr>
            <a:r>
              <a:rPr lang="en-US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This rule allows an </a:t>
            </a:r>
            <a:r>
              <a:rPr lang="en-US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 voltage swing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one third of the power supply in small signal operation.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8003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05025" y="2223503"/>
                <a:ext cx="8164483" cy="527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=4−0.7=3.3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3.3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=3.3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25" y="2223503"/>
                <a:ext cx="8164483" cy="527580"/>
              </a:xfrm>
              <a:prstGeom prst="rect">
                <a:avLst/>
              </a:prstGeom>
              <a:blipFill rotWithShape="0"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35485" y="2972308"/>
                <a:ext cx="31616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=120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485" y="2972308"/>
                <a:ext cx="3161635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385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780980" y="2968694"/>
            <a:ext cx="83227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8003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Then,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53223" y="2913125"/>
                <a:ext cx="5590954" cy="565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base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current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neglected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223" y="2913125"/>
                <a:ext cx="5590954" cy="5659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8389" y="3708173"/>
                <a:ext cx="4958730" cy="526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×120=40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 ⇒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=80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89" y="3708173"/>
                <a:ext cx="4958730" cy="526298"/>
              </a:xfrm>
              <a:prstGeom prst="rect">
                <a:avLst/>
              </a:prstGeom>
              <a:blipFill rotWithShape="0">
                <a:blip r:embed="rId7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1042" y="4422098"/>
            <a:ext cx="398923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8003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base current is taken into account,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9356" y="4926700"/>
                <a:ext cx="4223016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4−0.7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3.3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𝛺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(80||40)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101</m:t>
                            </m:r>
                          </m:den>
                        </m:f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=0.93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6" y="4926700"/>
                <a:ext cx="4223016" cy="7786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09356" y="5821281"/>
            <a:ext cx="330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This value is not the target value.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12158" y="3696725"/>
                <a:ext cx="6822246" cy="388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28003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more accurate value for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can be obtained by choosing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m:rPr>
                        <m:nor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158" y="3696725"/>
                <a:ext cx="6822246" cy="388696"/>
              </a:xfrm>
              <a:prstGeom prst="rect">
                <a:avLst/>
              </a:prstGeom>
              <a:blipFill rotWithShape="0">
                <a:blip r:embed="rId9"/>
                <a:stretch>
                  <a:fillRect l="-715" t="-781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Up Arrow 17"/>
          <p:cNvSpPr/>
          <p:nvPr/>
        </p:nvSpPr>
        <p:spPr>
          <a:xfrm>
            <a:off x="4662186" y="5096524"/>
            <a:ext cx="237588" cy="9987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695842" y="4449740"/>
            <a:ext cx="576631" cy="261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512158" y="4263510"/>
                <a:ext cx="33843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=0.99×1=0.99</m:t>
                    </m:r>
                    <m:r>
                      <m:rPr>
                        <m:nor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158" y="4263510"/>
                <a:ext cx="338438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02688" y="4926700"/>
                <a:ext cx="4180183" cy="663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400" b="1" i="1" baseline="-25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𝐶𝐶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12−</m:t>
                        </m:r>
                        <m:r>
                          <a:rPr lang="tr-TR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7.3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0.99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≅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tr-TR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.7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688" y="4926700"/>
                <a:ext cx="4180183" cy="66300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5280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AF0AAE-D98D-213C-A475-34D1F9B0D2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9882" y="182931"/>
            <a:ext cx="5526974" cy="571500"/>
          </a:xfrm>
        </p:spPr>
        <p:txBody>
          <a:bodyPr>
            <a:no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Two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Power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supply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Bias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Agremenrt</a:t>
            </a:r>
            <a:endParaRPr lang="tr-TR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8F13CCC-B918-4135-9381-505526C54BE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29882" y="1094471"/>
                <a:ext cx="8190525" cy="4669056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sz="2200" dirty="0">
                    <a:solidFill>
                      <a:schemeClr val="tx1"/>
                    </a:solidFill>
                  </a:rPr>
                  <a:t>Lets </a:t>
                </a:r>
                <a:r>
                  <a:rPr lang="tr-TR" sz="2200" dirty="0" smtClean="0">
                    <a:solidFill>
                      <a:schemeClr val="tx1"/>
                    </a:solidFill>
                  </a:rPr>
                  <a:t>consider </a:t>
                </a:r>
                <a:r>
                  <a:rPr lang="tr-TR" sz="2200" dirty="0">
                    <a:solidFill>
                      <a:schemeClr val="tx1"/>
                    </a:solidFill>
                  </a:rPr>
                  <a:t>the following circuit, </a:t>
                </a:r>
                <a:r>
                  <a:rPr lang="tr-TR" sz="2200" dirty="0" smtClean="0">
                    <a:solidFill>
                      <a:schemeClr val="tx1"/>
                    </a:solidFill>
                  </a:rPr>
                  <a:t>by writing </a:t>
                </a:r>
                <a:r>
                  <a:rPr lang="tr-TR" sz="2200" dirty="0">
                    <a:solidFill>
                      <a:schemeClr val="tx1"/>
                    </a:solidFill>
                  </a:rPr>
                  <a:t>the KVL equation for the loop «L».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Note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that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if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the</a:t>
                </a:r>
                <a:r>
                  <a:rPr lang="tr-TR" sz="2200" dirty="0">
                    <a:solidFill>
                      <a:schemeClr val="tx1"/>
                    </a:solidFill>
                  </a:rPr>
                  <a:t> transistor is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to</a:t>
                </a:r>
                <a:r>
                  <a:rPr lang="tr-TR" sz="2200" dirty="0">
                    <a:solidFill>
                      <a:schemeClr val="tx1"/>
                    </a:solidFill>
                  </a:rPr>
                  <a:t> be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used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base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grounded</a:t>
                </a:r>
                <a:r>
                  <a:rPr lang="tr-TR" sz="2200" dirty="0">
                    <a:solidFill>
                      <a:schemeClr val="tx1"/>
                    </a:solidFill>
                  </a:rPr>
                  <a:t>,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then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sz="2200" dirty="0">
                    <a:solidFill>
                      <a:schemeClr val="tx1"/>
                    </a:solidFill>
                  </a:rPr>
                  <a:t> can be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eliminated</a:t>
                </a:r>
                <a:r>
                  <a:rPr lang="tr-TR" sz="2200" dirty="0">
                    <a:solidFill>
                      <a:schemeClr val="tx1"/>
                    </a:solidFill>
                  </a:rPr>
                  <a:t>. On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the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other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hand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if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the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input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signal</a:t>
                </a:r>
                <a:r>
                  <a:rPr lang="tr-TR" sz="2200" dirty="0">
                    <a:solidFill>
                      <a:schemeClr val="tx1"/>
                    </a:solidFill>
                  </a:rPr>
                  <a:t> is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to</a:t>
                </a:r>
                <a:r>
                  <a:rPr lang="tr-TR" sz="2200" dirty="0">
                    <a:solidFill>
                      <a:schemeClr val="tx1"/>
                    </a:solidFill>
                  </a:rPr>
                  <a:t> be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coupled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to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the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base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than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the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base</a:t>
                </a:r>
                <a:r>
                  <a:rPr lang="tr-TR" sz="2200" dirty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resistance</a:t>
                </a:r>
                <a:r>
                  <a:rPr lang="tr-TR" sz="2200" dirty="0">
                    <a:solidFill>
                      <a:schemeClr val="tx1"/>
                    </a:solidFill>
                  </a:rPr>
                  <a:t> is </a:t>
                </a:r>
                <a:r>
                  <a:rPr lang="tr-TR" sz="2200" dirty="0" err="1">
                    <a:solidFill>
                      <a:schemeClr val="tx1"/>
                    </a:solidFill>
                  </a:rPr>
                  <a:t>needed</a:t>
                </a:r>
                <a:r>
                  <a:rPr lang="tr-TR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tr-TR" sz="22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tr-TR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sSub>
                      <m:sSubPr>
                        <m:ctrlPr>
                          <a:rPr lang="tr-TR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𝐸𝐸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sz="2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tr-TR" sz="2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𝐸𝐸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den>
                    </m:f>
                  </m:oMath>
                </a14:m>
                <a:r>
                  <a:rPr lang="tr-TR" sz="2200" dirty="0"/>
                  <a:t>                                 (5.73)</a:t>
                </a:r>
              </a:p>
              <a:p>
                <a:pPr>
                  <a:lnSpc>
                    <a:spcPct val="150000"/>
                  </a:lnSpc>
                </a:pPr>
                <a:endParaRPr lang="tr-TR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8F13CCC-B918-4135-9381-505526C54B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9882" y="1094471"/>
                <a:ext cx="8190525" cy="4669056"/>
              </a:xfrm>
              <a:blipFill rotWithShape="0">
                <a:blip r:embed="rId2"/>
                <a:stretch>
                  <a:fillRect l="-745" r="-1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8D67D3-A6CA-5C0C-6312-5D869CD69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545" y="1213013"/>
            <a:ext cx="2272484" cy="400312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2E01C8E-117C-6F87-AD32-A77E0F76D305}"/>
              </a:ext>
            </a:extLst>
          </p:cNvPr>
          <p:cNvSpPr txBox="1"/>
          <p:nvPr/>
        </p:nvSpPr>
        <p:spPr>
          <a:xfrm>
            <a:off x="8318063" y="5440362"/>
            <a:ext cx="372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Fig</a:t>
            </a:r>
            <a:r>
              <a:rPr lang="tr-TR" dirty="0"/>
              <a:t>. 5.45 </a:t>
            </a:r>
            <a:r>
              <a:rPr lang="tr-TR" dirty="0" err="1"/>
              <a:t>Biasing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BJT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powersupply</a:t>
            </a:r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40FD17-103D-8511-426D-31663F2F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444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0D8F8F-9FDE-79E2-245F-D3BA74799C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469" y="192689"/>
            <a:ext cx="5798529" cy="701675"/>
          </a:xfrm>
        </p:spPr>
        <p:txBody>
          <a:bodyPr>
            <a:no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Collector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to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base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feedback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resistor</a:t>
            </a:r>
            <a:endParaRPr lang="tr-TR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6F41BA8-53EE-1427-ED38-114FDEB2ACA4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26155" y="1136927"/>
                <a:ext cx="5798529" cy="4873550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chemeClr val="tx1"/>
                    </a:solidFill>
                  </a:rPr>
                  <a:t>Considering </a:t>
                </a:r>
                <a:r>
                  <a:rPr lang="tr-TR" dirty="0">
                    <a:solidFill>
                      <a:schemeClr val="tx1"/>
                    </a:solidFill>
                  </a:rPr>
                  <a:t>the following circuit,</a:t>
                </a: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KVL equation loop:</a:t>
                </a:r>
                <a:endParaRPr lang="tr-TR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" indent="0" algn="just">
                  <a:lnSpc>
                    <a:spcPct val="107000"/>
                  </a:lnSpc>
                  <a:buNone/>
                  <a:tabLst>
                    <a:tab pos="2800350" algn="l"/>
                  </a:tabLst>
                </a:pPr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tr-TR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tr-TR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" indent="0" algn="just">
                  <a:lnSpc>
                    <a:spcPct val="107000"/>
                  </a:lnSpc>
                  <a:buNone/>
                  <a:tabLst>
                    <a:tab pos="2800350" algn="l"/>
                  </a:tabLst>
                </a:pPr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𝐶𝐶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den>
                    </m:f>
                  </m:oMath>
                </a14:m>
                <a:r>
                  <a:rPr lang="tr-TR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(5.74)</a:t>
                </a: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2800350" algn="l"/>
                  </a:tabLst>
                </a:pPr>
                <a:endParaRPr lang="tr-TR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2800350" algn="l"/>
                  </a:tabLst>
                </a:pPr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bias stability 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tr-T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tr-TR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6F41BA8-53EE-1427-ED38-114FDEB2A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6155" y="1136927"/>
                <a:ext cx="5798529" cy="4873550"/>
              </a:xfrm>
              <a:blipFill rotWithShape="0">
                <a:blip r:embed="rId2"/>
                <a:stretch>
                  <a:fillRect l="-1052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5FC4405-B8F6-8AF9-8B3B-6941D759CFDA}"/>
              </a:ext>
            </a:extLst>
          </p:cNvPr>
          <p:cNvGrpSpPr/>
          <p:nvPr/>
        </p:nvGrpSpPr>
        <p:grpSpPr bwMode="auto">
          <a:xfrm>
            <a:off x="6424247" y="1845734"/>
            <a:ext cx="5767753" cy="3348110"/>
            <a:chOff x="0" y="0"/>
            <a:chExt cx="3450" cy="184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564F671-7427-DCF0-C60C-BEF37D592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2" cy="1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7375FABE-8E6D-B6D0-D69B-010F38756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3"/>
              <a:ext cx="2010" cy="1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F61F6F-594C-401A-D915-AADA3588E594}"/>
              </a:ext>
            </a:extLst>
          </p:cNvPr>
          <p:cNvSpPr txBox="1"/>
          <p:nvPr/>
        </p:nvSpPr>
        <p:spPr>
          <a:xfrm>
            <a:off x="5559992" y="5641145"/>
            <a:ext cx="654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5.46 A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emitter</a:t>
            </a:r>
            <a:r>
              <a:rPr lang="tr-TR" dirty="0"/>
              <a:t> </a:t>
            </a:r>
            <a:r>
              <a:rPr lang="tr-TR" dirty="0" err="1"/>
              <a:t>amplifier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a </a:t>
            </a:r>
            <a:r>
              <a:rPr lang="tr-TR" dirty="0" err="1"/>
              <a:t>feedback</a:t>
            </a:r>
            <a:r>
              <a:rPr lang="tr-TR" dirty="0"/>
              <a:t> </a:t>
            </a:r>
            <a:r>
              <a:rPr lang="tr-TR" dirty="0" err="1"/>
              <a:t>base</a:t>
            </a:r>
            <a:r>
              <a:rPr lang="tr-TR" dirty="0"/>
              <a:t> </a:t>
            </a:r>
            <a:r>
              <a:rPr lang="tr-TR" dirty="0" err="1"/>
              <a:t>resistor</a:t>
            </a:r>
            <a:endParaRPr lang="tr-T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25A2D10-B13B-7E1B-2E38-E28399E5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3404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16353440-D415-7B19-08FE-D04093D1731A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66275" y="622951"/>
                <a:ext cx="10919432" cy="4598307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First of all the dc bias conditions are </a:t>
                </a:r>
                <a:r>
                  <a:rPr lang="tr-TR" dirty="0" smtClean="0"/>
                  <a:t>considered. This </a:t>
                </a:r>
                <a:r>
                  <a:rPr lang="tr-TR" dirty="0"/>
                  <a:t>is done </a:t>
                </a:r>
                <a:r>
                  <a:rPr lang="tr-TR" dirty="0" smtClean="0"/>
                  <a:t>by </a:t>
                </a:r>
                <a:r>
                  <a:rPr lang="tr-TR" dirty="0"/>
                  <a:t>setting the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𝑏𝑒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zero</a:t>
                </a:r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</a:t>
                </a:r>
                <a:r>
                  <a:rPr lang="tr-TR" dirty="0" err="1"/>
                  <a:t>reduces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. 5.48 (b),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following</a:t>
                </a:r>
                <a:r>
                  <a:rPr lang="tr-TR" dirty="0"/>
                  <a:t> </a:t>
                </a:r>
                <a:r>
                  <a:rPr lang="tr-TR" dirty="0" err="1"/>
                  <a:t>relationship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dc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voltages</a:t>
                </a:r>
                <a:r>
                  <a:rPr lang="tr-TR" dirty="0"/>
                  <a:t> can be </a:t>
                </a:r>
                <a:r>
                  <a:rPr lang="tr-TR" dirty="0" err="1"/>
                  <a:t>written</a:t>
                </a:r>
                <a:r>
                  <a:rPr lang="tr-TR" dirty="0"/>
                  <a:t> as </a:t>
                </a:r>
                <a:r>
                  <a:rPr lang="tr-TR" dirty="0" err="1"/>
                  <a:t>follows</a:t>
                </a:r>
                <a:r>
                  <a:rPr lang="tr-TR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𝐵𝐸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tr-TR" dirty="0"/>
                  <a:t>                                                                                                   (5.78)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tr-TR" dirty="0"/>
                  <a:t>                                                                                                           (5.79)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tr-TR" dirty="0"/>
                  <a:t>                                                                                                           (5.80)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dirty="0"/>
                  <a:t>                                                                                    (5.81)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     </a:t>
                </a:r>
                <a:r>
                  <a:rPr lang="tr-TR" dirty="0" err="1">
                    <a:solidFill>
                      <a:srgbClr val="FF0000"/>
                    </a:solidFill>
                  </a:rPr>
                  <a:t>For</a:t>
                </a:r>
                <a:r>
                  <a:rPr lang="tr-TR" dirty="0">
                    <a:solidFill>
                      <a:srgbClr val="FF0000"/>
                    </a:solidFill>
                  </a:rPr>
                  <a:t> BJT </a:t>
                </a:r>
                <a:r>
                  <a:rPr lang="tr-TR" dirty="0" err="1">
                    <a:solidFill>
                      <a:srgbClr val="FF0000"/>
                    </a:solidFill>
                  </a:rPr>
                  <a:t>operate</a:t>
                </a:r>
                <a:r>
                  <a:rPr lang="tr-TR" dirty="0">
                    <a:solidFill>
                      <a:srgbClr val="FF0000"/>
                    </a:solidFill>
                  </a:rPr>
                  <a:t> in </a:t>
                </a:r>
                <a:r>
                  <a:rPr lang="tr-TR" dirty="0" err="1">
                    <a:solidFill>
                      <a:srgbClr val="FF0000"/>
                    </a:solidFill>
                  </a:rPr>
                  <a:t>active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region</a:t>
                </a:r>
                <a:r>
                  <a:rPr lang="tr-TR" dirty="0">
                    <a:solidFill>
                      <a:srgbClr val="FF0000"/>
                    </a:solidFill>
                  </a:rPr>
                  <a:t>    </a:t>
                </a:r>
                <a:r>
                  <a:rPr lang="tr-TR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−0.4</m:t>
                    </m:r>
                  </m:oMath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6353440-D415-7B19-08FE-D04093D17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66275" y="622951"/>
                <a:ext cx="10919432" cy="4598307"/>
              </a:xfrm>
              <a:blipFill rotWithShape="0">
                <a:blip r:embed="rId2"/>
                <a:stretch>
                  <a:fillRect l="-614" r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93CFBAB-EC60-4E44-5C29-5663D88D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58</a:t>
            </a:fld>
            <a:endParaRPr lang="tr-TR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F460197-5507-6AE0-0AC9-E56B9EDE21C3}"/>
              </a:ext>
            </a:extLst>
          </p:cNvPr>
          <p:cNvSpPr txBox="1">
            <a:spLocks/>
          </p:cNvSpPr>
          <p:nvPr/>
        </p:nvSpPr>
        <p:spPr>
          <a:xfrm>
            <a:off x="174494" y="174957"/>
            <a:ext cx="3263900" cy="4587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rgbClr val="FF0000"/>
                </a:solidFill>
              </a:rPr>
              <a:t/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00B0F0"/>
                </a:solidFill>
              </a:rPr>
              <a:t>Small Signal Operation</a:t>
            </a:r>
            <a:endParaRPr lang="tr-T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004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66B722-C3ED-28DA-D787-25DE6DFB93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2529" y="235823"/>
            <a:ext cx="10058400" cy="598487"/>
          </a:xfrm>
        </p:spPr>
        <p:txBody>
          <a:bodyPr>
            <a:normAutofit/>
          </a:bodyPr>
          <a:lstStyle/>
          <a:p>
            <a:r>
              <a:rPr lang="tr-TR" sz="2400" dirty="0" err="1">
                <a:solidFill>
                  <a:schemeClr val="tx1"/>
                </a:solidFill>
              </a:rPr>
              <a:t>Collector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current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and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transconductance</a:t>
            </a: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="" xmlns:a16="http://schemas.microsoft.com/office/drawing/2014/main" id="{8AF85A3A-677F-B886-2CDC-0AA8D1D2F83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63" y="1498652"/>
            <a:ext cx="6860380" cy="338467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A8876CA-369E-EA39-371D-76E38580CEC6}"/>
                  </a:ext>
                </a:extLst>
              </p:cNvPr>
              <p:cNvSpPr txBox="1"/>
              <p:nvPr/>
            </p:nvSpPr>
            <p:spPr>
              <a:xfrm>
                <a:off x="1927274" y="4937760"/>
                <a:ext cx="61897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Fig 5.48 (a)</a:t>
                </a:r>
                <a:r>
                  <a:rPr lang="tr-TR" dirty="0" err="1"/>
                  <a:t>Common</a:t>
                </a:r>
                <a:r>
                  <a:rPr lang="tr-TR" dirty="0"/>
                  <a:t> </a:t>
                </a:r>
                <a:r>
                  <a:rPr lang="tr-TR" dirty="0" err="1"/>
                  <a:t>emitter</a:t>
                </a:r>
                <a:r>
                  <a:rPr lang="tr-TR" dirty="0"/>
                  <a:t> BJT </a:t>
                </a:r>
                <a:r>
                  <a:rPr lang="tr-TR" dirty="0" err="1"/>
                  <a:t>amplifier</a:t>
                </a:r>
                <a:r>
                  <a:rPr lang="tr-TR" dirty="0"/>
                  <a:t> (b) </a:t>
                </a:r>
                <a:r>
                  <a:rPr lang="tr-TR" dirty="0" err="1"/>
                  <a:t>the</a:t>
                </a:r>
                <a:r>
                  <a:rPr lang="tr-TR" dirty="0"/>
                  <a:t> BJT </a:t>
                </a:r>
                <a:r>
                  <a:rPr lang="tr-TR" dirty="0" err="1"/>
                  <a:t>operate</a:t>
                </a:r>
                <a:r>
                  <a:rPr lang="tr-TR" dirty="0"/>
                  <a:t> as an </a:t>
                </a:r>
                <a:r>
                  <a:rPr lang="tr-TR" dirty="0" err="1"/>
                  <a:t>amplifier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 err="1"/>
                  <a:t>eliminated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𝑏𝑒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8876CA-369E-EA39-371D-76E38580C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274" y="4937760"/>
                <a:ext cx="6189784" cy="646331"/>
              </a:xfrm>
              <a:prstGeom prst="rect">
                <a:avLst/>
              </a:prstGeom>
              <a:blipFill>
                <a:blip r:embed="rId3"/>
                <a:stretch>
                  <a:fillRect l="-787" t="-4717" r="-394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029DAA2-F479-2F6E-0F45-951951E6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16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212A9BDA-7837-2FD7-2563-3D0DC4B87D5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81354" y="422031"/>
                <a:ext cx="11633981" cy="5598941"/>
              </a:xfrm>
            </p:spPr>
            <p:txBody>
              <a:bodyPr>
                <a:normAutofit fontScale="550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sz="3800" b="1" dirty="0">
                    <a:solidFill>
                      <a:srgbClr val="FF0000"/>
                    </a:solidFill>
                  </a:rPr>
                  <a:t>Collector </a:t>
                </a:r>
                <a:r>
                  <a:rPr lang="tr-TR" sz="3800" b="1" dirty="0" err="1">
                    <a:solidFill>
                      <a:srgbClr val="FF0000"/>
                    </a:solidFill>
                  </a:rPr>
                  <a:t>Current</a:t>
                </a:r>
                <a:r>
                  <a:rPr lang="tr-TR" sz="3800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collectro</a:t>
                </a:r>
                <a:r>
                  <a:rPr lang="tr-TR" sz="3600" dirty="0"/>
                  <a:t> </a:t>
                </a:r>
                <a:r>
                  <a:rPr lang="tr-TR" sz="3600" dirty="0" err="1"/>
                  <a:t>current</a:t>
                </a:r>
                <a:r>
                  <a:rPr lang="tr-TR" sz="3600" dirty="0"/>
                  <a:t> is </a:t>
                </a:r>
                <a:r>
                  <a:rPr lang="tr-TR" sz="3600" dirty="0" err="1"/>
                  <a:t>carreid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by</a:t>
                </a:r>
                <a:r>
                  <a:rPr lang="tr-TR" sz="3600" dirty="0"/>
                  <a:t> </a:t>
                </a:r>
                <a:r>
                  <a:rPr lang="tr-TR" sz="3600" dirty="0" err="1"/>
                  <a:t>electrons</a:t>
                </a:r>
                <a:r>
                  <a:rPr lang="tr-TR" sz="3600" dirty="0"/>
                  <a:t> </a:t>
                </a:r>
                <a:r>
                  <a:rPr lang="tr-TR" sz="3600" dirty="0" err="1"/>
                  <a:t>and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reach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to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collector</a:t>
                </a:r>
                <a:r>
                  <a:rPr lang="tr-TR" sz="3600" dirty="0"/>
                  <a:t> </a:t>
                </a:r>
                <a:r>
                  <a:rPr lang="tr-TR" sz="3600" dirty="0" err="1"/>
                  <a:t>region</a:t>
                </a:r>
                <a:r>
                  <a:rPr lang="tr-TR" sz="3600" dirty="0"/>
                  <a:t>. </a:t>
                </a:r>
                <a:r>
                  <a:rPr lang="tr-TR" sz="3600" dirty="0" err="1"/>
                  <a:t>Its</a:t>
                </a:r>
                <a:r>
                  <a:rPr lang="tr-TR" sz="3600" dirty="0"/>
                  <a:t> </a:t>
                </a:r>
                <a:r>
                  <a:rPr lang="tr-TR" sz="3600" dirty="0" err="1"/>
                  <a:t>direction</a:t>
                </a:r>
                <a:r>
                  <a:rPr lang="tr-TR" sz="3600" dirty="0"/>
                  <a:t> </a:t>
                </a:r>
                <a:r>
                  <a:rPr lang="tr-TR" sz="3600" dirty="0" err="1"/>
                  <a:t>will</a:t>
                </a:r>
                <a:r>
                  <a:rPr lang="tr-TR" sz="3600" dirty="0"/>
                  <a:t> be  </a:t>
                </a:r>
                <a:r>
                  <a:rPr lang="tr-TR" sz="3600" dirty="0" err="1"/>
                  <a:t>opposite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to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that</a:t>
                </a:r>
                <a:r>
                  <a:rPr lang="tr-TR" sz="3600" dirty="0"/>
                  <a:t> of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flow</a:t>
                </a:r>
                <a:r>
                  <a:rPr lang="tr-TR" sz="3600" dirty="0"/>
                  <a:t> of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electrons</a:t>
                </a:r>
                <a:r>
                  <a:rPr lang="tr-TR" sz="3600" dirty="0"/>
                  <a:t>, </a:t>
                </a:r>
                <a:r>
                  <a:rPr lang="tr-TR" sz="3600" dirty="0" err="1"/>
                  <a:t>and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thus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to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collector</a:t>
                </a:r>
                <a:r>
                  <a:rPr lang="tr-TR" sz="3600" dirty="0"/>
                  <a:t> </a:t>
                </a:r>
                <a:r>
                  <a:rPr lang="tr-TR" sz="3600" dirty="0" err="1"/>
                  <a:t>region</a:t>
                </a:r>
                <a:r>
                  <a:rPr lang="tr-TR" sz="3600" dirty="0"/>
                  <a:t>. </a:t>
                </a:r>
                <a:r>
                  <a:rPr lang="tr-TR" sz="3600" dirty="0" err="1"/>
                  <a:t>Its</a:t>
                </a:r>
                <a:r>
                  <a:rPr lang="tr-TR" sz="3600" dirty="0"/>
                  <a:t> </a:t>
                </a:r>
                <a:r>
                  <a:rPr lang="tr-TR" sz="3600" dirty="0" err="1"/>
                  <a:t>magnitude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will</a:t>
                </a:r>
                <a:r>
                  <a:rPr lang="tr-TR" sz="3600" dirty="0"/>
                  <a:t> be </a:t>
                </a:r>
                <a:r>
                  <a:rPr lang="tr-TR" sz="3600" dirty="0" err="1"/>
                  <a:t>proportional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to</a:t>
                </a:r>
                <a:r>
                  <a:rPr lang="tr-TR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3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tr-TR" sz="3600" b="0" i="1" smtClean="0">
                                    <a:latin typeface="Cambria Math" panose="02040503050406030204" pitchFamily="18" charset="0"/>
                                  </a:rPr>
                                  <m:t>𝐵𝐸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3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sz="3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tr-TR" sz="3600" dirty="0"/>
                  <a:t>, </a:t>
                </a:r>
                <a:r>
                  <a:rPr lang="tr-TR" sz="3600" dirty="0" err="1"/>
                  <a:t>thus</a:t>
                </a:r>
                <a:endParaRPr lang="tr-TR" sz="3600" dirty="0"/>
              </a:p>
              <a:p>
                <a:pPr>
                  <a:lnSpc>
                    <a:spcPct val="150000"/>
                  </a:lnSpc>
                </a:pPr>
                <a:r>
                  <a:rPr lang="tr-TR" sz="3600" b="1" dirty="0" err="1">
                    <a:solidFill>
                      <a:srgbClr val="FF0000"/>
                    </a:solidFill>
                  </a:rPr>
                  <a:t>Collector</a:t>
                </a:r>
                <a:r>
                  <a:rPr lang="tr-TR" sz="36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3600" b="1" dirty="0" err="1">
                    <a:solidFill>
                      <a:srgbClr val="FF0000"/>
                    </a:solidFill>
                  </a:rPr>
                  <a:t>current</a:t>
                </a:r>
                <a:r>
                  <a:rPr lang="tr-TR" sz="3600" b="1" dirty="0">
                    <a:solidFill>
                      <a:srgbClr val="FF000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tr-T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tr-TR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tr-TR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𝐵𝐸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tr-TR" sz="3600" dirty="0">
                    <a:solidFill>
                      <a:schemeClr val="tx1"/>
                    </a:solidFill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sz="3600" dirty="0">
                    <a:solidFill>
                      <a:schemeClr val="tx1"/>
                    </a:solidFill>
                  </a:rPr>
                  <a:t>: </a:t>
                </a:r>
                <a:r>
                  <a:rPr lang="tr-TR" sz="3600" dirty="0" err="1">
                    <a:solidFill>
                      <a:schemeClr val="tx1"/>
                    </a:solidFill>
                  </a:rPr>
                  <a:t>Saturation</a:t>
                </a:r>
                <a:r>
                  <a:rPr lang="tr-TR" sz="3600" dirty="0">
                    <a:solidFill>
                      <a:schemeClr val="tx1"/>
                    </a:solidFill>
                  </a:rPr>
                  <a:t> </a:t>
                </a:r>
                <a:r>
                  <a:rPr lang="tr-TR" sz="3600" dirty="0" err="1">
                    <a:solidFill>
                      <a:schemeClr val="tx1"/>
                    </a:solidFill>
                  </a:rPr>
                  <a:t>current</a:t>
                </a:r>
                <a:r>
                  <a:rPr lang="tr-TR" sz="3800" dirty="0">
                    <a:solidFill>
                      <a:schemeClr val="tx1"/>
                    </a:solidFill>
                  </a:rPr>
                  <a:t>	          		                             </a:t>
                </a:r>
                <a:r>
                  <a:rPr lang="tr-TR" sz="3800" dirty="0"/>
                  <a:t>(5.3)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sz="3600" b="1" dirty="0">
                    <a:solidFill>
                      <a:srgbClr val="0070C0"/>
                    </a:solidFill>
                  </a:rPr>
                  <a:t>Base </a:t>
                </a:r>
                <a:r>
                  <a:rPr lang="tr-TR" sz="3600" b="1" dirty="0" err="1">
                    <a:solidFill>
                      <a:srgbClr val="0070C0"/>
                    </a:solidFill>
                  </a:rPr>
                  <a:t>current</a:t>
                </a:r>
                <a:r>
                  <a:rPr lang="tr-TR" sz="3600" dirty="0">
                    <a:solidFill>
                      <a:schemeClr val="tx1"/>
                    </a:solidFill>
                  </a:rPr>
                  <a:t>: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tr-T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tr-TR" sz="3600" dirty="0"/>
                  <a:t>                  </a:t>
                </a:r>
                <a:r>
                  <a:rPr lang="tr-T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𝛽: </a:t>
                </a:r>
                <a:r>
                  <a:rPr lang="tr-TR" sz="36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common</a:t>
                </a:r>
                <a:r>
                  <a:rPr lang="tr-TR" sz="3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tr-TR" sz="36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emitter</a:t>
                </a:r>
                <a:r>
                  <a:rPr lang="tr-TR" sz="3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tr-TR" sz="3600" b="1" i="1" dirty="0" err="1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current</a:t>
                </a:r>
                <a:r>
                  <a:rPr lang="tr-TR" sz="3600" b="1" i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tr-TR" sz="3600" b="1" i="1" dirty="0" err="1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gain</a:t>
                </a:r>
                <a:r>
                  <a:rPr lang="tr-TR" sz="3600" b="1" i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                                                        </a:t>
                </a:r>
                <a:r>
                  <a:rPr lang="tr-TR" sz="3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(5.10)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sz="36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The </a:t>
                </a:r>
                <a:r>
                  <a:rPr lang="tr-TR" sz="3600" b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Emiter </a:t>
                </a:r>
                <a:r>
                  <a:rPr lang="tr-TR" sz="36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current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tr-TR" sz="36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tr-TR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tr-TR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tr-TR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</m:e>
                    </m:d>
                    <m:r>
                      <a:rPr lang="tr-TR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tr-TR" sz="3600" dirty="0">
                    <a:solidFill>
                      <a:schemeClr val="tx1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tr-TR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tr-TR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tr-TR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tr-TR" sz="3600" dirty="0">
                    <a:solidFill>
                      <a:schemeClr val="tx1"/>
                    </a:solidFill>
                  </a:rPr>
                  <a:t>                          (5.13)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2A9BDA-7837-2FD7-2563-3D0DC4B87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81354" y="422031"/>
                <a:ext cx="11633981" cy="5598941"/>
              </a:xfrm>
              <a:blipFill rotWithShape="0">
                <a:blip r:embed="rId2"/>
                <a:stretch>
                  <a:fillRect l="-629" r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559CDB1-2FB4-E02A-504B-BC9EED1F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6</a:t>
            </a:fld>
            <a:endParaRPr lang="tr-TR"/>
          </a:p>
        </p:txBody>
      </p:sp>
      <p:sp>
        <p:nvSpPr>
          <p:cNvPr id="4" name="Rectangle 3"/>
          <p:cNvSpPr/>
          <p:nvPr/>
        </p:nvSpPr>
        <p:spPr>
          <a:xfrm>
            <a:off x="8288085" y="3411759"/>
            <a:ext cx="2621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β is in the range 50 to 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106038" y="4944345"/>
                <a:ext cx="34504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r-TR" dirty="0" smtClean="0"/>
                  <a:t> is the common base </a:t>
                </a:r>
                <a:r>
                  <a:rPr lang="tr-TR" b="1" dirty="0" smtClean="0">
                    <a:solidFill>
                      <a:srgbClr val="FF0000"/>
                    </a:solidFill>
                  </a:rPr>
                  <a:t>current gain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038" y="4944345"/>
                <a:ext cx="34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10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9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60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2549243" y="330870"/>
            <a:ext cx="6216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Basic </a:t>
            </a:r>
            <a:r>
              <a:rPr lang="tr-TR" sz="2800" b="1" dirty="0" smtClean="0">
                <a:solidFill>
                  <a:srgbClr val="FF0000"/>
                </a:solidFill>
              </a:rPr>
              <a:t>Transistor Amplifier </a:t>
            </a:r>
            <a:r>
              <a:rPr lang="en-US" sz="2800" b="1" dirty="0" smtClean="0">
                <a:solidFill>
                  <a:srgbClr val="FF0000"/>
                </a:solidFill>
              </a:rPr>
              <a:t>Configurations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8" y="792534"/>
            <a:ext cx="10714955" cy="42859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919" y="5278570"/>
            <a:ext cx="11532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Our next step is to replace the transistor in each of the </a:t>
            </a:r>
            <a:r>
              <a:rPr lang="tr-TR" dirty="0" smtClean="0"/>
              <a:t>three</a:t>
            </a:r>
            <a:r>
              <a:rPr lang="en-US" dirty="0" smtClean="0"/>
              <a:t> </a:t>
            </a:r>
            <a:r>
              <a:rPr lang="en-US" dirty="0"/>
              <a:t>circuits </a:t>
            </a:r>
            <a:r>
              <a:rPr lang="en-US" dirty="0" smtClean="0"/>
              <a:t>by </a:t>
            </a:r>
            <a:r>
              <a:rPr lang="en-US" dirty="0"/>
              <a:t>an appropriate equivalent-circuit model </a:t>
            </a:r>
            <a:r>
              <a:rPr lang="en-US" dirty="0" smtClean="0"/>
              <a:t>and </a:t>
            </a:r>
            <a:r>
              <a:rPr lang="en-US" dirty="0"/>
              <a:t>analyze the resulting circuits to determine important characteristic parameters of the particular amplifier configuration.</a:t>
            </a:r>
          </a:p>
        </p:txBody>
      </p:sp>
    </p:spTree>
    <p:extLst>
      <p:ext uri="{BB962C8B-B14F-4D97-AF65-F5344CB8AC3E}">
        <p14:creationId xmlns:p14="http://schemas.microsoft.com/office/powerpoint/2010/main" val="29257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378CD-605C-781D-A0D3-FF0830913A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8229" y="476024"/>
            <a:ext cx="6400800" cy="444500"/>
          </a:xfrm>
        </p:spPr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Hybrid-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 (Small-signal BJT equivalent circuit)</a:t>
            </a: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2ACF244-8795-BA22-EDFB-C1190A4E724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96686" y="1306513"/>
            <a:ext cx="2798763" cy="2774950"/>
          </a:xfrm>
        </p:spPr>
      </p:pic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="" xmlns:a16="http://schemas.microsoft.com/office/drawing/2014/main" id="{B6AF0271-E6EC-DB74-C6A4-41400C1DB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54" y="1521278"/>
            <a:ext cx="7561476" cy="25601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1F796E77-9931-8D40-E3F4-8BBF46CDEA77}"/>
                  </a:ext>
                </a:extLst>
              </p:cNvPr>
              <p:cNvSpPr txBox="1"/>
              <p:nvPr/>
            </p:nvSpPr>
            <p:spPr>
              <a:xfrm>
                <a:off x="696686" y="4818391"/>
                <a:ext cx="42129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Fig. 5.50 </a:t>
                </a:r>
                <a:r>
                  <a:rPr lang="tr-TR" dirty="0" err="1"/>
                  <a:t>The</a:t>
                </a:r>
                <a:r>
                  <a:rPr lang="tr-TR" dirty="0"/>
                  <a:t> BJT </a:t>
                </a:r>
                <a:r>
                  <a:rPr lang="tr-TR" dirty="0" err="1"/>
                  <a:t>amplifier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 5.48(a) </a:t>
                </a:r>
                <a:r>
                  <a:rPr lang="tr-TR" dirty="0" err="1"/>
                  <a:t>with</a:t>
                </a:r>
                <a:r>
                  <a:rPr lang="tr-TR" dirty="0"/>
                  <a:t> dc </a:t>
                </a:r>
                <a:r>
                  <a:rPr lang="tr-TR" dirty="0" err="1"/>
                  <a:t>sources</a:t>
                </a:r>
                <a:r>
                  <a:rPr lang="tr-TR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eliminated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796E77-9931-8D40-E3F4-8BBF46CDE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6" y="4818391"/>
                <a:ext cx="4212939" cy="646331"/>
              </a:xfrm>
              <a:prstGeom prst="rect">
                <a:avLst/>
              </a:prstGeom>
              <a:blipFill>
                <a:blip r:embed="rId4"/>
                <a:stretch>
                  <a:fillRect l="-1158" t="-4717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9933EB4-3EC6-0F48-B235-858BF57E2593}"/>
              </a:ext>
            </a:extLst>
          </p:cNvPr>
          <p:cNvSpPr txBox="1"/>
          <p:nvPr/>
        </p:nvSpPr>
        <p:spPr>
          <a:xfrm>
            <a:off x="5291141" y="4820716"/>
            <a:ext cx="565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5.51 (a) </a:t>
            </a:r>
            <a:r>
              <a:rPr lang="tr-TR" b="1" dirty="0" err="1">
                <a:solidFill>
                  <a:srgbClr val="0070C0"/>
                </a:solidFill>
              </a:rPr>
              <a:t>the</a:t>
            </a:r>
            <a:r>
              <a:rPr lang="tr-TR" b="1" dirty="0">
                <a:solidFill>
                  <a:srgbClr val="0070C0"/>
                </a:solidFill>
              </a:rPr>
              <a:t> BJT </a:t>
            </a:r>
            <a:r>
              <a:rPr lang="tr-TR" b="1" dirty="0" err="1">
                <a:solidFill>
                  <a:srgbClr val="0070C0"/>
                </a:solidFill>
              </a:rPr>
              <a:t>operates</a:t>
            </a:r>
            <a:r>
              <a:rPr lang="tr-TR" b="1" dirty="0">
                <a:solidFill>
                  <a:srgbClr val="0070C0"/>
                </a:solidFill>
              </a:rPr>
              <a:t> as </a:t>
            </a:r>
            <a:r>
              <a:rPr lang="tr-TR" b="1" dirty="0" err="1">
                <a:solidFill>
                  <a:srgbClr val="0070C0"/>
                </a:solidFill>
              </a:rPr>
              <a:t>voltage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controled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current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source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dirty="0"/>
              <a:t>(b) </a:t>
            </a:r>
            <a:r>
              <a:rPr lang="tr-TR" b="1" dirty="0" err="1">
                <a:solidFill>
                  <a:srgbClr val="FF0000"/>
                </a:solidFill>
              </a:rPr>
              <a:t>the</a:t>
            </a:r>
            <a:r>
              <a:rPr lang="tr-TR" b="1" dirty="0">
                <a:solidFill>
                  <a:srgbClr val="FF0000"/>
                </a:solidFill>
              </a:rPr>
              <a:t> BJT</a:t>
            </a:r>
            <a:r>
              <a:rPr lang="tr-T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as </a:t>
            </a:r>
            <a:r>
              <a:rPr lang="tr-TR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current</a:t>
            </a:r>
            <a:r>
              <a:rPr lang="tr-T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controled</a:t>
            </a:r>
            <a:r>
              <a:rPr lang="tr-T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current</a:t>
            </a:r>
            <a:r>
              <a:rPr lang="tr-T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source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A4F7C9A-8BED-BD94-14BE-DBB3C691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1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15A9D44-0186-F98E-1C15-C74C5889954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76299" y="329142"/>
                <a:ext cx="10536702" cy="5441584"/>
              </a:xfrm>
            </p:spPr>
            <p:txBody>
              <a:bodyPr>
                <a:normAutofit fontScale="55000" lnSpcReduction="20000"/>
              </a:bodyPr>
              <a:lstStyle/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tr-TR" sz="3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Instantaneous</a:t>
                </a:r>
                <a:r>
                  <a:rPr lang="tr-T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3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base-emitter</a:t>
                </a:r>
                <a:r>
                  <a:rPr lang="tr-T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3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voltage</a:t>
                </a:r>
                <a:r>
                  <a:rPr lang="tr-T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tr-TR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tr-TR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</a:t>
                </a:r>
                <a:endParaRPr lang="tr-TR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tr-TR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𝑏𝑒</m:t>
                        </m:r>
                      </m:sub>
                    </m:sSub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tr-TR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" indent="0" algn="just">
                  <a:lnSpc>
                    <a:spcPct val="107000"/>
                  </a:lnSpc>
                  <a:buNone/>
                  <a:tabLst>
                    <a:tab pos="2800350" algn="l"/>
                  </a:tabLst>
                </a:pPr>
                <a:endParaRPr lang="tr-TR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en-US" sz="4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𝐵𝐸</m:t>
                            </m:r>
                          </m:sub>
                        </m:s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𝐵𝐸</m:t>
                            </m:r>
                          </m:sub>
                        </m:s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𝑏𝑒</m:t>
                            </m:r>
                          </m:sub>
                        </m:s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)/</m:t>
                        </m:r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𝐵𝐸</m:t>
                            </m:r>
                          </m:sub>
                        </m:s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𝑏𝑒</m:t>
                            </m:r>
                          </m:sub>
                        </m:s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𝑏𝑒</m:t>
                            </m:r>
                          </m:sub>
                        </m:s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</m:oMath>
                </a14:m>
                <a:r>
                  <a:rPr lang="tr-TR" sz="4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tr-TR" sz="33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(5.82)</a:t>
                </a: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tr-TR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en-US" sz="4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(1+</m:t>
                    </m:r>
                    <m:f>
                      <m:f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small-signal approximation</a:t>
                </a:r>
                <a:r>
                  <a:rPr lang="tr-TR" sz="4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</a:t>
                </a:r>
                <a:r>
                  <a:rPr lang="tr-TR" sz="33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(5.83)</a:t>
                </a:r>
                <a:endParaRPr lang="tr-TR" sz="3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tr-TR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𝑏𝑒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𝑏𝑒</m:t>
                        </m:r>
                      </m:sub>
                    </m:sSub>
                    <m:r>
                      <m:rPr>
                        <m:nor/>
                      </m:rP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</m:t>
                    </m:r>
                    <m:r>
                      <m:rPr>
                        <m:nor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tr-TR" sz="42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</a:t>
                </a:r>
                <a:r>
                  <a:rPr lang="tr-TR" sz="33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(5.86)</a:t>
                </a: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4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tr-TR" sz="4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4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tr-TR" sz="4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4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𝐵𝐸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m:rPr>
                        <m:nor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transconductance</m:t>
                    </m:r>
                  </m:oMath>
                </a14:m>
                <a:r>
                  <a:rPr lang="tr-TR" sz="4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</a:t>
                </a:r>
                <a:r>
                  <a:rPr lang="tr-TR" sz="33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(5.87)</a:t>
                </a: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2800350" algn="l"/>
                  </a:tabLst>
                </a:pPr>
                <a:r>
                  <a:rPr lang="en-US" sz="2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tr-TR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15A9D44-0186-F98E-1C15-C74C58899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76299" y="329142"/>
                <a:ext cx="10536702" cy="5441584"/>
              </a:xfrm>
              <a:blipFill rotWithShape="0">
                <a:blip r:embed="rId2"/>
                <a:stretch>
                  <a:fillRect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4DEC5AA-1B7C-68F3-BE27-CA703299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1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C81B2F4-3A24-74DA-0E0E-C9B650295AD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87679" y="509832"/>
                <a:ext cx="10991557" cy="5539276"/>
              </a:xfrm>
            </p:spPr>
            <p:txBody>
              <a:bodyPr>
                <a:normAutofit/>
              </a:bodyPr>
              <a:lstStyle/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𝑏𝑒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tr-TR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</a:t>
                </a:r>
                <a:endParaRPr lang="tr-TR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𝐵𝐸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transconductance</m:t>
                    </m:r>
                  </m:oMath>
                </a14:m>
                <a:r>
                  <a:rPr lang="tr-T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tr-TR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endParaRPr lang="tr-TR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en-US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Small-signal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base-emitter resistance</a:t>
                </a:r>
                <a:r>
                  <a:rPr lang="tr-T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tr-T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≜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</a:t>
                </a:r>
                <a:r>
                  <a:rPr lang="tr-T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tr-TR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en-US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Small-signal emitter current</a:t>
                </a:r>
                <a:r>
                  <a:rPr lang="tr-T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tr-TR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≜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r>
                      <m:rPr>
                        <m:nor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emitter</m:t>
                    </m:r>
                    <m:r>
                      <m:rPr>
                        <m:nor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input</m:t>
                    </m:r>
                    <m:r>
                      <m:rPr>
                        <m:nor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resistance</m:t>
                    </m:r>
                    <m:r>
                      <m:rPr>
                        <m:nor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</m:oMath>
                </a14:m>
                <a:endParaRPr lang="tr-TR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𝑏𝑒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tr-TR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C81B2F4-3A24-74DA-0E0E-C9B650295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87679" y="509832"/>
                <a:ext cx="10991557" cy="553927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026B136-3917-AF2C-5397-992450C9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0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44E388-CCD3-D140-9F7F-31365B0F0D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143" y="273270"/>
            <a:ext cx="2982913" cy="444500"/>
          </a:xfrm>
        </p:spPr>
        <p:txBody>
          <a:bodyPr>
            <a:noAutofit/>
          </a:bodyPr>
          <a:lstStyle/>
          <a:p>
            <a:pPr marL="365760" marR="0" lvl="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tabLst>
                <a:tab pos="28003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Voltage Gain</a:t>
            </a:r>
            <a:endParaRPr lang="tr-TR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14E44124-191B-C2A1-E2F3-944466B478F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42143" y="1077006"/>
                <a:ext cx="10983800" cy="4801280"/>
              </a:xfrm>
            </p:spPr>
            <p:txBody>
              <a:bodyPr>
                <a:normAutofit/>
              </a:bodyPr>
              <a:lstStyle/>
              <a:p>
                <a:pPr marL="365760" indent="0" algn="just">
                  <a:lnSpc>
                    <a:spcPct val="107000"/>
                  </a:lnSpc>
                  <a:buNone/>
                  <a:tabLst>
                    <a:tab pos="280035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Total collector voltage,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(5.101)</a:t>
                </a: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1800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the DC bias voltage at the collector.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Small-signal collector voltage, 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𝑏𝑒</m:t>
                        </m:r>
                      </m:sub>
                    </m:sSub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</a:t>
                </a:r>
                <a:r>
                  <a:rPr lang="tr-TR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(5.102)</a:t>
                </a:r>
              </a:p>
              <a:p>
                <a:pPr marL="457200" algn="just">
                  <a:lnSpc>
                    <a:spcPct val="107000"/>
                  </a:lnSpc>
                  <a:tabLst>
                    <a:tab pos="280035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Amplifier voltage gain,  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2800350" algn="l"/>
                  </a:tabLs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≜</m:t>
                    </m:r>
                    <m:f>
                      <m:f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𝑏𝑒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  (5.103)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44124-191B-C2A1-E2F3-944466B478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42143" y="1077006"/>
                <a:ext cx="10983800" cy="4801280"/>
              </a:xfrm>
              <a:blipFill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A2A9BB-40D6-A971-4970-655CC1C4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9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65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90152" y="218941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 4.</a:t>
            </a: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ch05_conv\sedr42021_0553a.jpg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9" y="798491"/>
            <a:ext cx="2833429" cy="27857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 descr="c:\ch05_conv\sedr42021_0553b.jpg"/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98" y="721728"/>
            <a:ext cx="2800726" cy="29392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 descr="c:\ch05_conv\sedr42021_0553c.jpg"/>
          <p:cNvPicPr/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00" y="798491"/>
            <a:ext cx="4836187" cy="286248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20002" y="3660973"/>
            <a:ext cx="235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Basic amplifier circuit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38088" y="3660973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DC bias circuit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64620" y="3660973"/>
            <a:ext cx="307167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Small-signal equivalent circuit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66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867" y="535758"/>
            <a:ext cx="7839075" cy="3143250"/>
          </a:xfrm>
          <a:prstGeom prst="rect">
            <a:avLst/>
          </a:prstGeom>
        </p:spPr>
      </p:pic>
      <p:pic>
        <p:nvPicPr>
          <p:cNvPr id="4" name="Picture 3" descr="c:\ch05_conv\sedr42021_0553b.jpg"/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2" y="399246"/>
            <a:ext cx="3406033" cy="341627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492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67</a:t>
            </a:fld>
            <a:endParaRPr lang="tr-TR"/>
          </a:p>
        </p:txBody>
      </p:sp>
      <p:pic>
        <p:nvPicPr>
          <p:cNvPr id="4" name="Picture 3" descr="c:\ch05_conv\sedr42021_0553c.jpg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279"/>
            <a:ext cx="4163297" cy="26435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298" y="489397"/>
            <a:ext cx="8113566" cy="46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68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465217" y="507413"/>
            <a:ext cx="407515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Assume that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a triangular waveform: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ch05_conv\sedr42021_0554a.jpg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31" y="105086"/>
            <a:ext cx="6490952" cy="158204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7" y="1848722"/>
            <a:ext cx="9724958" cy="347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69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4" y="166284"/>
            <a:ext cx="1704975" cy="52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814" y="0"/>
            <a:ext cx="8629650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78" y="3028950"/>
            <a:ext cx="10441286" cy="32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7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141668" y="167425"/>
            <a:ext cx="3254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4.1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1078218"/>
            <a:ext cx="11191875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0" y="2780241"/>
            <a:ext cx="109156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70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57293" cy="3477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09870"/>
            <a:ext cx="9088593" cy="322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71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274767" y="130843"/>
            <a:ext cx="422423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Small-signal Model with Output Resistance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127046"/>
              </p:ext>
            </p:extLst>
          </p:nvPr>
        </p:nvGraphicFramePr>
        <p:xfrm>
          <a:off x="3636115" y="1094744"/>
          <a:ext cx="4657879" cy="23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r:id="rId3" imgW="4590000" imgH="2340000" progId="">
                  <p:embed/>
                </p:oleObj>
              </mc:Choice>
              <mc:Fallback>
                <p:oleObj r:id="rId3" imgW="4590000" imgH="234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115" y="1094744"/>
                        <a:ext cx="4657879" cy="23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28995" y="3658760"/>
            <a:ext cx="63756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Small-signal parameters: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983678"/>
              </p:ext>
            </p:extLst>
          </p:nvPr>
        </p:nvGraphicFramePr>
        <p:xfrm>
          <a:off x="6454432" y="3658760"/>
          <a:ext cx="3446026" cy="110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r:id="rId5" imgW="1993900" imgH="635000" progId="Equation.DSMT4">
                  <p:embed/>
                </p:oleObj>
              </mc:Choice>
              <mc:Fallback>
                <p:oleObj r:id="rId5" imgW="1993900" imgH="63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432" y="3658760"/>
                        <a:ext cx="3446026" cy="1104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473752" y="5416139"/>
            <a:ext cx="18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tr-TR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Early voltage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5BDD00-401D-6810-CF7D-6665101CB8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0843" y="343608"/>
            <a:ext cx="4432300" cy="571500"/>
          </a:xfrm>
        </p:spPr>
        <p:txBody>
          <a:bodyPr>
            <a:norm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Single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Stage</a:t>
            </a:r>
            <a:r>
              <a:rPr lang="tr-TR" sz="2800" b="1" dirty="0">
                <a:solidFill>
                  <a:srgbClr val="FF0000"/>
                </a:solidFill>
              </a:rPr>
              <a:t> BJT </a:t>
            </a:r>
            <a:r>
              <a:rPr lang="tr-TR" sz="2800" b="1" dirty="0" err="1">
                <a:solidFill>
                  <a:srgbClr val="FF0000"/>
                </a:solidFill>
              </a:rPr>
              <a:t>Amplifier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465363-8516-44D4-443F-D1ADB40CA2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7680" y="1417637"/>
            <a:ext cx="6391422" cy="4022725"/>
          </a:xfrm>
        </p:spPr>
        <p:txBody>
          <a:bodyPr/>
          <a:lstStyle/>
          <a:p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Basic </a:t>
            </a:r>
            <a:r>
              <a:rPr lang="tr-TR" dirty="0" err="1">
                <a:solidFill>
                  <a:schemeClr val="tx1"/>
                </a:solidFill>
              </a:rPr>
              <a:t>stucture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amplifier</a:t>
            </a:r>
            <a:endParaRPr lang="tr-TR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basic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analyzing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configurations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BJT </a:t>
            </a: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amplifiers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Common-emitter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Common-base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CB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Common-collector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CC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04800" algn="just">
              <a:lnSpc>
                <a:spcPct val="107000"/>
              </a:lnSpc>
            </a:pP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04800" algn="just">
              <a:lnSpc>
                <a:spcPct val="107000"/>
              </a:lnSpc>
              <a:spcAft>
                <a:spcPts val="800"/>
              </a:spcAft>
            </a:pP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Current-source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biasing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tr-T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1A3BB28-3748-A6FC-6339-C51A9D95E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61" y="1417637"/>
            <a:ext cx="4135099" cy="3402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86DAA5-116F-D326-D244-DF3AC8B34F6F}"/>
              </a:ext>
            </a:extLst>
          </p:cNvPr>
          <p:cNvSpPr txBox="1"/>
          <p:nvPr/>
        </p:nvSpPr>
        <p:spPr>
          <a:xfrm>
            <a:off x="6500123" y="5440362"/>
            <a:ext cx="554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5.59 Basic </a:t>
            </a:r>
            <a:r>
              <a:rPr lang="tr-TR" dirty="0" err="1"/>
              <a:t>stucture</a:t>
            </a:r>
            <a:r>
              <a:rPr lang="tr-TR" dirty="0"/>
              <a:t> of </a:t>
            </a:r>
            <a:r>
              <a:rPr lang="tr-TR" dirty="0" err="1"/>
              <a:t>Common-Emitter</a:t>
            </a:r>
            <a:r>
              <a:rPr lang="tr-TR" dirty="0"/>
              <a:t> (CE) </a:t>
            </a:r>
            <a:r>
              <a:rPr lang="tr-TR" dirty="0" err="1"/>
              <a:t>Amplifier</a:t>
            </a:r>
            <a:endParaRPr lang="tr-T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D6EB13-7FF6-B696-C8FC-65784E40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72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34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768BBB-11F8-1EB6-226E-2343D98A4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49" y="1068299"/>
            <a:ext cx="4900510" cy="3407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46EE8E-5857-611A-E671-90A9EC9ED30B}"/>
              </a:ext>
            </a:extLst>
          </p:cNvPr>
          <p:cNvSpPr txBox="1"/>
          <p:nvPr/>
        </p:nvSpPr>
        <p:spPr>
          <a:xfrm>
            <a:off x="304897" y="591781"/>
            <a:ext cx="6098344" cy="3784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Steps for </a:t>
            </a:r>
            <a:r>
              <a:rPr lang="tr-T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small-signal analysis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057650" algn="l"/>
              </a:tabLst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Short-circuit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DC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64260" algn="just">
              <a:lnSpc>
                <a:spcPct val="107000"/>
              </a:lnSpc>
              <a:tabLst>
                <a:tab pos="4057650" algn="l"/>
              </a:tabLs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057650" algn="l"/>
              </a:tabLs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Open-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circuit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64260" algn="just">
              <a:lnSpc>
                <a:spcPct val="107000"/>
              </a:lnSpc>
              <a:tabLst>
                <a:tab pos="4057650" algn="l"/>
              </a:tabLs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057650" algn="l"/>
                <a:tab pos="4114800" algn="l"/>
              </a:tabLst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Short-circuit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coupling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tr-TR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tr-TR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tr-TR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tr-TR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emitter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bypass (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tr-TR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capacitors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64260" algn="just">
              <a:lnSpc>
                <a:spcPct val="107000"/>
              </a:lnSpc>
              <a:tabLst>
                <a:tab pos="4057650" algn="l"/>
                <a:tab pos="4114800" algn="l"/>
              </a:tabLs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057650" algn="l"/>
                <a:tab pos="4114800" algn="l"/>
              </a:tabLst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Replace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BJT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small-signal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equivalent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algn="just">
              <a:lnSpc>
                <a:spcPct val="107000"/>
              </a:lnSpc>
              <a:tabLst>
                <a:tab pos="4057650" algn="l"/>
                <a:tab pos="4114800" algn="l"/>
              </a:tabLs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  <a:tabLst>
                <a:tab pos="4057650" algn="l"/>
                <a:tab pos="4114800" algn="l"/>
              </a:tabLst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small-signal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equivalent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circuit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amplifier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B38AC0-0D1F-7E81-EC14-5A9221AD3B28}"/>
              </a:ext>
            </a:extLst>
          </p:cNvPr>
          <p:cNvSpPr txBox="1"/>
          <p:nvPr/>
        </p:nvSpPr>
        <p:spPr>
          <a:xfrm>
            <a:off x="7058527" y="5197642"/>
            <a:ext cx="380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5.60 (a)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Emitter</a:t>
            </a:r>
            <a:r>
              <a:rPr lang="tr-TR" dirty="0"/>
              <a:t> </a:t>
            </a:r>
            <a:r>
              <a:rPr lang="tr-TR" dirty="0" err="1"/>
              <a:t>amplifier</a:t>
            </a:r>
            <a:endParaRPr lang="tr-T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DC59018-A053-92DA-920C-72E8D7F0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73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D22A9E-1427-0BD6-A785-30658FE898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26" y="185599"/>
            <a:ext cx="6653213" cy="492125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Small-signal </a:t>
            </a:r>
            <a:r>
              <a:rPr lang="tr-T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equivalent circuit of the CE amplifier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="" xmlns:a16="http://schemas.microsoft.com/office/drawing/2014/main" id="{426C4102-5B62-7C3B-3626-AEBDB81C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83" y="1648496"/>
            <a:ext cx="5476407" cy="2248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534F069B-A526-ACF7-7994-D9FDCE94FC99}"/>
                  </a:ext>
                </a:extLst>
              </p:cNvPr>
              <p:cNvSpPr txBox="1"/>
              <p:nvPr/>
            </p:nvSpPr>
            <p:spPr>
              <a:xfrm>
                <a:off x="48126" y="908139"/>
                <a:ext cx="6093500" cy="4739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b="1" u="sng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</a:t>
                </a:r>
                <a:r>
                  <a:rPr lang="tr-TR" sz="1800" b="1" u="sng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b="1" u="sng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Resistance</a:t>
                </a:r>
                <a:r>
                  <a:rPr lang="tr-TR" sz="18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𝑖𝑏</m:t>
                        </m:r>
                      </m:sub>
                    </m:sSub>
                  </m:oMath>
                </a14:m>
                <a:r>
                  <a:rPr lang="tr-T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(5.109)      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𝑖𝑏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tr-T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(5.110)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(a few k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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tr-TR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1800" b="1" u="sng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Voltage Gain:</a:t>
                </a:r>
                <a:r>
                  <a:rPr lang="en-US" sz="18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16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tr-TR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lang="tr-TR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tr-TR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m:rPr>
                        <m:nor/>
                      </m:rPr>
                      <a:rPr lang="tr-TR" sz="1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tr-TR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(5.116)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b="1" u="sng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Open-</a:t>
                </a:r>
                <a:r>
                  <a:rPr lang="tr-TR" sz="1800" b="1" u="sng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Circuit</a:t>
                </a:r>
                <a:r>
                  <a:rPr lang="en-US" sz="1800" b="1" u="sng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Voltage Gain</a:t>
                </a:r>
                <a:r>
                  <a:rPr lang="en-US" sz="1800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𝑣𝑜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tr-TR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tr-TR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=∞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dirty="0"/>
                  <a:t>                                              (5.117)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4F069B-A526-ACF7-7994-D9FDCE94F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" y="908139"/>
                <a:ext cx="6093500" cy="4739054"/>
              </a:xfrm>
              <a:prstGeom prst="rect">
                <a:avLst/>
              </a:prstGeom>
              <a:blipFill rotWithShape="0">
                <a:blip r:embed="rId3"/>
                <a:stretch>
                  <a:fillRect r="-300" b="-2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E64713-0A82-402C-AECB-8CCE2C5D0F22}"/>
              </a:ext>
            </a:extLst>
          </p:cNvPr>
          <p:cNvSpPr txBox="1"/>
          <p:nvPr/>
        </p:nvSpPr>
        <p:spPr>
          <a:xfrm>
            <a:off x="7130007" y="4630366"/>
            <a:ext cx="4372184" cy="65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5.60 (b) </a:t>
            </a:r>
            <a:r>
              <a:rPr lang="tr-TR" dirty="0" err="1"/>
              <a:t>Equivqlent</a:t>
            </a:r>
            <a:r>
              <a:rPr lang="tr-TR" dirty="0"/>
              <a:t> </a:t>
            </a:r>
            <a:r>
              <a:rPr lang="tr-TR" dirty="0" err="1"/>
              <a:t>circuit</a:t>
            </a:r>
            <a:r>
              <a:rPr lang="tr-TR" dirty="0"/>
              <a:t> </a:t>
            </a:r>
            <a:r>
              <a:rPr lang="tr-TR" dirty="0" err="1"/>
              <a:t>obtaine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replacinh</a:t>
            </a:r>
            <a:r>
              <a:rPr lang="tr-TR" dirty="0"/>
              <a:t> </a:t>
            </a:r>
            <a:r>
              <a:rPr lang="tr-TR" dirty="0" err="1"/>
              <a:t>Hyprid</a:t>
            </a:r>
            <a:r>
              <a:rPr lang="tr-TR" dirty="0"/>
              <a:t> </a:t>
            </a:r>
            <a:r>
              <a:rPr lang="tr-TR" dirty="0">
                <a:latin typeface="Cambria Math" panose="02040503050406030204" pitchFamily="18" charset="0"/>
                <a:ea typeface="Cambria Math" panose="02040503050406030204" pitchFamily="18" charset="0"/>
              </a:rPr>
              <a:t>𝜋 model</a:t>
            </a:r>
            <a:endParaRPr lang="tr-T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D96C05A-3A7B-EC59-598B-C4F92E98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74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16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280BA58-C532-5DCA-52FD-027AB374692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83933" y="360271"/>
                <a:ext cx="10058400" cy="5848024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u="sng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 Resistance:</a:t>
                </a:r>
                <a:r>
                  <a:rPr lang="en-US" sz="18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found looking into the output terminals while </a:t>
                </a:r>
                <a:r>
                  <a:rPr lang="tr-TR" sz="1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tr-TR" sz="1800" i="1" baseline="-2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sig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short-circuited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𝑠𝑖𝑔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tr-TR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tr-TR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tr-TR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controlled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current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source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becomes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open-circuit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tr-T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𝑜𝑢𝑡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tr-T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(5.119)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1800" b="1" u="sng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Overall voltage Gain</a:t>
                </a:r>
                <a:r>
                  <a:rPr lang="en-US" sz="1800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tr-T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   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tr-TR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eqArr>
                              <m:eqArr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</m:eqAr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dirty="0"/>
                  <a:t>                  (5.121)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u="sng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Short-Circuit Current Gain</a:t>
                </a:r>
                <a:r>
                  <a:rPr lang="en-US" sz="1800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𝑖𝑠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tr-T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𝑜𝑠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𝑖𝑠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tr-T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𝑖𝑠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(5.124)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80BA58-C532-5DCA-52FD-027AB37469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83933" y="360271"/>
                <a:ext cx="10058400" cy="5848024"/>
              </a:xfrm>
              <a:blipFill rotWithShape="0">
                <a:blip r:embed="rId2"/>
                <a:stretch>
                  <a:fillRect l="-545" r="-424" b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8C70F81-A614-F52A-3CDD-5B5591FD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75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6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76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63" y="389060"/>
            <a:ext cx="4495800" cy="2981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52" y="218941"/>
            <a:ext cx="280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 4.</a:t>
            </a: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43525" y="1182597"/>
            <a:ext cx="1113692" cy="391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186" y="3460029"/>
            <a:ext cx="4446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V</a:t>
            </a:r>
            <a:r>
              <a:rPr lang="tr-TR" baseline="-25000" dirty="0" smtClean="0"/>
              <a:t>CC </a:t>
            </a:r>
            <a:r>
              <a:rPr lang="tr-TR" dirty="0" smtClean="0"/>
              <a:t> = 12 V , </a:t>
            </a:r>
            <a:r>
              <a:rPr lang="nn-NO" dirty="0" smtClean="0"/>
              <a:t>βo </a:t>
            </a:r>
            <a:r>
              <a:rPr lang="nn-NO" dirty="0"/>
              <a:t>= 100, </a:t>
            </a:r>
            <a:r>
              <a:rPr lang="nn-NO" dirty="0" smtClean="0"/>
              <a:t>V</a:t>
            </a:r>
            <a:r>
              <a:rPr lang="tr-TR" dirty="0" smtClean="0"/>
              <a:t> </a:t>
            </a:r>
            <a:r>
              <a:rPr lang="nn-NO" sz="2000" baseline="-25000" dirty="0" smtClean="0"/>
              <a:t>T</a:t>
            </a:r>
            <a:r>
              <a:rPr lang="nn-NO" dirty="0" smtClean="0"/>
              <a:t> </a:t>
            </a:r>
            <a:r>
              <a:rPr lang="nn-NO" dirty="0"/>
              <a:t>= 25 </a:t>
            </a:r>
            <a:r>
              <a:rPr lang="nn-NO" dirty="0" smtClean="0"/>
              <a:t>mV</a:t>
            </a:r>
            <a:r>
              <a:rPr lang="tr-TR" dirty="0" smtClean="0"/>
              <a:t>, V</a:t>
            </a:r>
            <a:r>
              <a:rPr lang="tr-TR" baseline="-25000" dirty="0" smtClean="0"/>
              <a:t>A</a:t>
            </a:r>
            <a:r>
              <a:rPr lang="tr-TR" dirty="0" smtClean="0"/>
              <a:t> = 100 V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657" y="127005"/>
            <a:ext cx="259080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9548" y="4417453"/>
                <a:ext cx="3524235" cy="530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+160 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12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=4.17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48" y="4417453"/>
                <a:ext cx="3524235" cy="5305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48" y="5144707"/>
            <a:ext cx="3038475" cy="514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16517" y="3648518"/>
                <a:ext cx="4380110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tr-TR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.17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−0.7</m:t>
                        </m:r>
                      </m:num>
                      <m:den>
                        <m:r>
                          <a:rPr lang="tr-TR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𝛺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tr-TR" sz="2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tr-TR" sz="2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.34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101</m:t>
                            </m:r>
                          </m:den>
                        </m:f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</m:t>
                    </m:r>
                    <m:r>
                      <m:rPr>
                        <m:nor/>
                      </m:rPr>
                      <a:rPr lang="tr-TR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247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517" y="3648518"/>
                <a:ext cx="4380110" cy="7786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93941" y="4519706"/>
                <a:ext cx="3638895" cy="526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0.247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𝑚𝐴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101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=2.445</m:t>
                    </m:r>
                  </m:oMath>
                </a14:m>
                <a:r>
                  <a:rPr lang="tr-TR" sz="2000" dirty="0" smtClean="0"/>
                  <a:t>uA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941" y="4519706"/>
                <a:ext cx="3638895" cy="526683"/>
              </a:xfrm>
              <a:prstGeom prst="rect">
                <a:avLst/>
              </a:prstGeom>
              <a:blipFill rotWithShape="0">
                <a:blip r:embed="rId7"/>
                <a:stretch>
                  <a:fillRect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93941" y="5359753"/>
                <a:ext cx="37625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sz="2400" dirty="0" smtClean="0"/>
                  <a:t> 100 x 2.445uA= 0.245mA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941" y="5359753"/>
                <a:ext cx="376256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917" t="-24590" r="-389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7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77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586" y="1065079"/>
            <a:ext cx="4752975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33" y="3442852"/>
            <a:ext cx="10597204" cy="1807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32" y="753573"/>
            <a:ext cx="5859036" cy="2430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0158" y="5508258"/>
                <a:ext cx="2509085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0.245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𝑚𝐴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𝑚𝑉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=9.8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58" y="5508258"/>
                <a:ext cx="2509085" cy="5260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95481" y="5511046"/>
                <a:ext cx="2513124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0.245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𝑚𝐴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=408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481" y="5511046"/>
                <a:ext cx="2513124" cy="5204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6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78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9452" y="510330"/>
                <a:ext cx="8825004" cy="413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Voltage Gain: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1600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tr-T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tr-T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tr-T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tr-T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tr-TR" sz="1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16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tr-TR" sz="16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tr-T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Because ro is higher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52" y="510330"/>
                <a:ext cx="8825004" cy="413383"/>
              </a:xfrm>
              <a:prstGeom prst="rect">
                <a:avLst/>
              </a:prstGeom>
              <a:blipFill rotWithShape="0">
                <a:blip r:embed="rId2"/>
                <a:stretch>
                  <a:fillRect l="-622" t="-11765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78050" y="1120461"/>
                <a:ext cx="4062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=−9.8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18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=−176.4</m:t>
                    </m:r>
                  </m:oMath>
                </a14:m>
                <a:r>
                  <a:rPr lang="tr-TR" dirty="0" smtClean="0"/>
                  <a:t> V/V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050" y="1120461"/>
                <a:ext cx="406233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102" t="-28889" r="-2853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22104" y="1982205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Overall voltage Gain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86928" y="1854348"/>
                <a:ext cx="6502999" cy="745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6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tr-TR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0.902 x -176.4 = - 159.11 V/V</a:t>
                </a:r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928" y="1854348"/>
                <a:ext cx="6502999" cy="745204"/>
              </a:xfrm>
              <a:prstGeom prst="rect">
                <a:avLst/>
              </a:prstGeom>
              <a:blipFill rotWithShape="0">
                <a:blip r:embed="rId4"/>
                <a:stretch>
                  <a:fillRect l="-469" b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89452" y="2847567"/>
                <a:ext cx="3801618" cy="562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9.29 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9.29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=0.902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52" y="2847567"/>
                <a:ext cx="3801618" cy="562462"/>
              </a:xfrm>
              <a:prstGeom prst="rect">
                <a:avLst/>
              </a:prstGeom>
              <a:blipFill rotWithShape="0"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0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="" xmlns:a16="http://schemas.microsoft.com/office/drawing/2014/main" id="{B5A008C2-B522-A096-3760-8A2636F3ED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35" y="642029"/>
            <a:ext cx="5762474" cy="4690687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75971C-2491-2A85-53F4-7505678E16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698" y="89736"/>
            <a:ext cx="8860666" cy="449262"/>
          </a:xfrm>
        </p:spPr>
        <p:txBody>
          <a:bodyPr>
            <a:noAutofit/>
          </a:bodyPr>
          <a:lstStyle/>
          <a:p>
            <a:r>
              <a:rPr lang="tr-T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Common-Emitter</a:t>
            </a:r>
            <a:r>
              <a:rPr lang="tr-T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(CE) </a:t>
            </a:r>
            <a:r>
              <a:rPr lang="tr-T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Amplifier</a:t>
            </a:r>
            <a:r>
              <a:rPr lang="tr-T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tr-T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Emitter</a:t>
            </a:r>
            <a:r>
              <a:rPr lang="tr-T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AC42ED-BD59-DAEB-3939-764B5B0E8EE8}"/>
              </a:ext>
            </a:extLst>
          </p:cNvPr>
          <p:cNvSpPr txBox="1"/>
          <p:nvPr/>
        </p:nvSpPr>
        <p:spPr>
          <a:xfrm>
            <a:off x="1620251" y="5229684"/>
            <a:ext cx="527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5.61(a)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Emitter</a:t>
            </a:r>
            <a:r>
              <a:rPr lang="tr-TR" dirty="0"/>
              <a:t> </a:t>
            </a:r>
            <a:r>
              <a:rPr lang="tr-TR" dirty="0" err="1"/>
              <a:t>amplifier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emitter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resistance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07A8E9-637B-8A1D-05DC-65D5592C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79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31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51574" y="1116519"/>
                <a:ext cx="3746282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tr-T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574" y="1116519"/>
                <a:ext cx="3746282" cy="6820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14648" y="285363"/>
            <a:ext cx="1066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Consider an </a:t>
            </a:r>
            <a:r>
              <a:rPr lang="en-US" sz="2000" dirty="0" err="1">
                <a:solidFill>
                  <a:srgbClr val="FF0000"/>
                </a:solidFill>
              </a:rPr>
              <a:t>npn</a:t>
            </a:r>
            <a:r>
              <a:rPr lang="en-US" sz="2000" dirty="0"/>
              <a:t> transistor with </a:t>
            </a:r>
            <a:r>
              <a:rPr lang="en-US" sz="2000" dirty="0" err="1" smtClean="0"/>
              <a:t>v</a:t>
            </a:r>
            <a:r>
              <a:rPr lang="en-US" sz="2000" b="1" baseline="-25000" dirty="0" err="1" smtClean="0"/>
              <a:t>BE</a:t>
            </a:r>
            <a:r>
              <a:rPr lang="en-US" sz="2000" dirty="0" smtClean="0"/>
              <a:t> </a:t>
            </a:r>
            <a:r>
              <a:rPr lang="en-US" sz="2000" dirty="0"/>
              <a:t>= 0.7 V at </a:t>
            </a:r>
            <a:r>
              <a:rPr lang="en-US" sz="2000" dirty="0" err="1" smtClean="0"/>
              <a:t>i</a:t>
            </a:r>
            <a:r>
              <a:rPr lang="tr-TR" sz="2000" dirty="0" smtClean="0"/>
              <a:t> </a:t>
            </a:r>
            <a:r>
              <a:rPr lang="en-US" sz="2000" b="1" baseline="-25000" dirty="0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= 1 mA. Find </a:t>
            </a:r>
            <a:r>
              <a:rPr lang="en-US" sz="2800" dirty="0" err="1"/>
              <a:t>v</a:t>
            </a:r>
            <a:r>
              <a:rPr lang="en-US" sz="2000" b="1" baseline="-25000" dirty="0" err="1"/>
              <a:t>BE</a:t>
            </a:r>
            <a:r>
              <a:rPr lang="en-US" sz="2000" dirty="0" smtClean="0"/>
              <a:t> </a:t>
            </a:r>
            <a:r>
              <a:rPr lang="en-US" sz="2000" dirty="0"/>
              <a:t>at </a:t>
            </a:r>
            <a:r>
              <a:rPr lang="en-US" sz="2000" dirty="0" err="1" smtClean="0"/>
              <a:t>i</a:t>
            </a:r>
            <a:r>
              <a:rPr lang="tr-TR" sz="2000" dirty="0" smtClean="0"/>
              <a:t> </a:t>
            </a:r>
            <a:r>
              <a:rPr lang="en-US" sz="2000" b="1" baseline="-25000" dirty="0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= 0.1 mA and 10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23857" y="2419056"/>
                <a:ext cx="6146619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0.7 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tr-T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25 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𝑚𝑉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tr-T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0.1 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𝑚𝐴</m:t>
                                </m:r>
                              </m:num>
                              <m:den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1 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𝑚𝐴</m:t>
                                </m:r>
                              </m:den>
                            </m:f>
                          </m:e>
                        </m:d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=0.64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857" y="2419056"/>
                <a:ext cx="6146619" cy="645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70345" y="3623040"/>
                <a:ext cx="6100131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0.7 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tr-T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25 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𝑚𝑉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tr-T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10 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𝑚𝐴</m:t>
                                </m:r>
                              </m:num>
                              <m:den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1 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𝑚𝐴</m:t>
                                </m:r>
                              </m:den>
                            </m:f>
                          </m:e>
                        </m:d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=0.76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345" y="3623040"/>
                <a:ext cx="6100131" cy="6450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903373" y="1116519"/>
            <a:ext cx="3994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 you know how to derive it?</a:t>
            </a:r>
          </a:p>
        </p:txBody>
      </p:sp>
      <p:sp>
        <p:nvSpPr>
          <p:cNvPr id="8" name="Left Arrow 7"/>
          <p:cNvSpPr/>
          <p:nvPr/>
        </p:nvSpPr>
        <p:spPr>
          <a:xfrm>
            <a:off x="7443989" y="1578184"/>
            <a:ext cx="1442434" cy="405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D3EBC9-334A-6EA4-C048-F081E0A08F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1449" y="257257"/>
            <a:ext cx="4448633" cy="482600"/>
          </a:xfrm>
        </p:spPr>
        <p:txBody>
          <a:bodyPr>
            <a:noAutofit/>
          </a:bodyPr>
          <a:lstStyle/>
          <a:p>
            <a:r>
              <a:rPr lang="tr-TR" sz="24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small-signal</a:t>
            </a:r>
            <a:r>
              <a:rPr lang="tr-TR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equivalent</a:t>
            </a:r>
            <a:r>
              <a:rPr lang="tr-TR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circuit</a:t>
            </a:r>
            <a:r>
              <a:rPr lang="tr-TR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tr-TR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A7813387-6728-0EC8-46B1-2EE6EFBD0A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250536"/>
              </p:ext>
            </p:extLst>
          </p:nvPr>
        </p:nvGraphicFramePr>
        <p:xfrm>
          <a:off x="5875517" y="850149"/>
          <a:ext cx="5744553" cy="343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r:id="rId3" imgW="9180000" imgH="4860000" progId="">
                  <p:embed/>
                </p:oleObj>
              </mc:Choice>
              <mc:Fallback>
                <p:oleObj r:id="rId3" imgW="9180000" imgH="486000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="" xmlns:a16="http://schemas.microsoft.com/office/drawing/2014/main" id="{A7813387-6728-0EC8-46B1-2EE6EFBD0A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517" y="850149"/>
                        <a:ext cx="5744553" cy="3433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5F3CD0-8797-F217-B48D-011913672DF5}"/>
              </a:ext>
            </a:extLst>
          </p:cNvPr>
          <p:cNvSpPr txBox="1"/>
          <p:nvPr/>
        </p:nvSpPr>
        <p:spPr>
          <a:xfrm>
            <a:off x="571930" y="1112164"/>
            <a:ext cx="4982745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</a:t>
            </a:r>
            <a:r>
              <a:rPr lang="tr-T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</a:t>
            </a:r>
            <a:r>
              <a:rPr lang="tr-T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BJT is </a:t>
            </a:r>
            <a:r>
              <a:rPr lang="tr-T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omitted</a:t>
            </a:r>
            <a:r>
              <a:rPr lang="tr-T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simplify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D9F40796-13DA-A95C-623B-4E4F8CB6015A}"/>
                  </a:ext>
                </a:extLst>
              </p:cNvPr>
              <p:cNvSpPr txBox="1"/>
              <p:nvPr/>
            </p:nvSpPr>
            <p:spPr>
              <a:xfrm>
                <a:off x="571930" y="2047948"/>
                <a:ext cx="4661903" cy="544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r-TR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u="sng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</a:t>
                </a:r>
                <a:r>
                  <a:rPr lang="tr-TR" sz="18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u="sng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Resistance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𝑖𝑏</m:t>
                        </m:r>
                      </m:sub>
                    </m:sSub>
                  </m:oMath>
                </a14:m>
                <a:endParaRPr lang="tr-TR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F40796-13DA-A95C-623B-4E4F8CB60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30" y="2047948"/>
                <a:ext cx="4661903" cy="544188"/>
              </a:xfrm>
              <a:prstGeom prst="rect">
                <a:avLst/>
              </a:prstGeom>
              <a:blipFill rotWithShape="0">
                <a:blip r:embed="rId5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4ADEAF46-50FD-2970-27DF-DB4D32ED67B0}"/>
                  </a:ext>
                </a:extLst>
              </p:cNvPr>
              <p:cNvSpPr txBox="1"/>
              <p:nvPr/>
            </p:nvSpPr>
            <p:spPr>
              <a:xfrm>
                <a:off x="351449" y="2854151"/>
                <a:ext cx="5985184" cy="2979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tr-T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𝑖𝑏</m:t>
                        </m:r>
                      </m:sub>
                    </m:sSub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   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tr-TR" sz="2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+(1+</m:t>
                        </m:r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tr-TR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𝑖𝑏</m:t>
                        </m:r>
                      </m:sub>
                    </m:sSub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tr-TR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  <m:d>
                      <m:dPr>
                        <m:ctrlPr>
                          <a:rPr lang="tr-TR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tr-TR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endParaRPr lang="tr-TR" sz="2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b>
                          </m:sSub>
                        </m:num>
                        <m:den>
                          <m:r>
                            <a:rPr lang="tr-T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tr-T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DEAF46-50FD-2970-27DF-DB4D32ED6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49" y="2854151"/>
                <a:ext cx="5985184" cy="29790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27F515-AE17-1179-41EE-DF4BE5B013C3}"/>
              </a:ext>
            </a:extLst>
          </p:cNvPr>
          <p:cNvSpPr txBox="1"/>
          <p:nvPr/>
        </p:nvSpPr>
        <p:spPr>
          <a:xfrm>
            <a:off x="6096000" y="4545175"/>
            <a:ext cx="527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5.61(b)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Emitter</a:t>
            </a:r>
            <a:r>
              <a:rPr lang="tr-TR" dirty="0"/>
              <a:t> </a:t>
            </a:r>
            <a:r>
              <a:rPr lang="tr-TR" dirty="0" err="1"/>
              <a:t>amplifier</a:t>
            </a:r>
            <a:r>
              <a:rPr lang="tr-TR" dirty="0"/>
              <a:t> </a:t>
            </a:r>
            <a:r>
              <a:rPr lang="tr-TR" dirty="0" err="1"/>
              <a:t>replacing</a:t>
            </a:r>
            <a:r>
              <a:rPr lang="tr-TR" dirty="0"/>
              <a:t> </a:t>
            </a:r>
            <a:r>
              <a:rPr lang="tr-TR" dirty="0" err="1"/>
              <a:t>hybrit</a:t>
            </a:r>
            <a:r>
              <a:rPr lang="tr-TR" dirty="0"/>
              <a:t> </a:t>
            </a:r>
            <a:r>
              <a:rPr lang="tr-TR" dirty="0">
                <a:latin typeface="Cambria Math" panose="02040503050406030204" pitchFamily="18" charset="0"/>
                <a:ea typeface="Cambria Math" panose="02040503050406030204" pitchFamily="18" charset="0"/>
              </a:rPr>
              <a:t>𝜋  model </a:t>
            </a:r>
            <a:r>
              <a:rPr lang="tr-T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ommiting</a:t>
            </a:r>
            <a:r>
              <a:rPr lang="tr-T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output</a:t>
            </a:r>
            <a:r>
              <a:rPr lang="tr-T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dirty="0" err="1"/>
              <a:t>resistance</a:t>
            </a:r>
            <a:endParaRPr lang="tr-TR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E53B44C5-92E1-B069-B999-5F074B5E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80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3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829EFDD-AC70-F6C1-435D-43D81F240EC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82315" y="707273"/>
                <a:ext cx="10539663" cy="5869990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Voltage Gain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)   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𝑖𝑏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≅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tr-TR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(5.129)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tr-TR" sz="24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Open-</a:t>
                </a:r>
                <a:r>
                  <a:rPr lang="tr-TR" sz="2400" u="sng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Circuit</a:t>
                </a:r>
                <a:r>
                  <a:rPr lang="en-US" sz="24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Voltage Gain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𝑣𝑜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Resist</a:t>
                </a:r>
                <a:r>
                  <a:rPr lang="tr-TR" sz="24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ance</a:t>
                </a: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𝑜𝑢𝑡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tr-TR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(5.153)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Overall voltage Gain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400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29EFDD-AC70-F6C1-435D-43D81F240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82315" y="707273"/>
                <a:ext cx="10539663" cy="5869990"/>
              </a:xfrm>
              <a:blipFill rotWithShape="0">
                <a:blip r:embed="rId2"/>
                <a:stretch>
                  <a:fillRect l="-231" r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34C5ACE-88EB-D725-16C5-758F7B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81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5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106A239-066E-9A43-D064-F0053AE10AD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45430" y="530810"/>
                <a:ext cx="11325727" cy="5452895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Short-Circuit Current Gain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𝑖𝑠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𝑜𝑠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𝑖𝑠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𝑖𝑏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𝑖𝑏</m:t>
                            </m:r>
                          </m:sub>
                        </m:sSub>
                      </m:den>
                    </m:f>
                  </m:oMath>
                </a14:m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𝑖𝑏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   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𝑖𝑠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𝑖𝑏</m:t>
                            </m:r>
                          </m:sub>
                        </m:sSub>
                      </m:den>
                    </m:f>
                  </m:oMath>
                </a14:m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</a:t>
                </a:r>
                <a:r>
                  <a:rPr lang="tr-T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𝑖𝑏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𝑖𝑠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≅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106A239-066E-9A43-D064-F0053AE10A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45430" y="530810"/>
                <a:ext cx="11325727" cy="5452895"/>
              </a:xfrm>
              <a:blipFill rotWithShape="0">
                <a:blip r:embed="rId2"/>
                <a:stretch>
                  <a:fillRect l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6EF312-312E-E48B-635B-24D4039D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82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9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83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131" y="165579"/>
            <a:ext cx="5253441" cy="3321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05" y="2065785"/>
            <a:ext cx="2543175" cy="3705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457" y="3465960"/>
            <a:ext cx="51339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84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53058" y="682580"/>
                <a:ext cx="3267754" cy="530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+47 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10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=1.75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58" y="682580"/>
                <a:ext cx="3267754" cy="5305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3058" y="2688369"/>
                <a:ext cx="3638895" cy="526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1.056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𝑚𝐴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151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=6.</m:t>
                    </m:r>
                  </m:oMath>
                </a14:m>
                <a:r>
                  <a:rPr lang="tr-TR" sz="2000" dirty="0" smtClean="0"/>
                  <a:t>993uA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58" y="2688369"/>
                <a:ext cx="3638895" cy="526683"/>
              </a:xfrm>
              <a:prstGeom prst="rect">
                <a:avLst/>
              </a:prstGeom>
              <a:blipFill rotWithShape="0">
                <a:blip r:embed="rId3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3058" y="3429012"/>
                <a:ext cx="37625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sz="2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sz="2400" dirty="0" smtClean="0"/>
                  <a:t> 150 x 6.993uA= 1.049mA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58" y="3429012"/>
                <a:ext cx="376256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755" t="-26667" r="-405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13" y="371267"/>
            <a:ext cx="2543175" cy="3705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66778" y="1690412"/>
                <a:ext cx="4566058" cy="78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effectLst/>
                            <a:latin typeface="Cambria Math" panose="02040503050406030204" pitchFamily="18" charset="0"/>
                          </a:rPr>
                          <m:t>1.75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−0.7</m:t>
                        </m:r>
                      </m:num>
                      <m:den>
                        <m:r>
                          <a:rPr lang="tr-TR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0.94 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𝛺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tr-TR" sz="2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47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||</m:t>
                            </m:r>
                            <m:r>
                              <a:rPr lang="tr-TR" sz="2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0)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tr-TR" sz="2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tr-TR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56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778" y="1690412"/>
                <a:ext cx="4566058" cy="783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3700" y="4863665"/>
                <a:ext cx="2384051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1.05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𝑚𝐴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𝑚𝑉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=42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700" y="4863665"/>
                <a:ext cx="2384051" cy="5260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71205" y="4825671"/>
                <a:ext cx="2002600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=3.57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05" y="4825671"/>
                <a:ext cx="2002600" cy="5241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8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85</a:t>
            </a:fld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69" y="426546"/>
            <a:ext cx="5133975" cy="2305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44" y="154452"/>
            <a:ext cx="6057900" cy="3333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D9F40796-13DA-A95C-623B-4E4F8CB6015A}"/>
                  </a:ext>
                </a:extLst>
              </p:cNvPr>
              <p:cNvSpPr txBox="1"/>
              <p:nvPr/>
            </p:nvSpPr>
            <p:spPr>
              <a:xfrm>
                <a:off x="377904" y="3488202"/>
                <a:ext cx="7491088" cy="544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r-TR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 Resistance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𝑖𝑏</m:t>
                        </m:r>
                      </m:sub>
                    </m:sSub>
                  </m:oMath>
                </a14:m>
                <a:r>
                  <a:rPr lang="tr-TR" sz="2000" dirty="0" smtClean="0"/>
                  <a:t>= 8.25k||74.54k = 7.42k</a:t>
                </a:r>
                <a:endParaRPr lang="tr-TR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F40796-13DA-A95C-623B-4E4F8CB60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04" y="3488202"/>
                <a:ext cx="7491088" cy="544188"/>
              </a:xfrm>
              <a:prstGeom prst="rect">
                <a:avLst/>
              </a:prstGeom>
              <a:blipFill rotWithShape="0">
                <a:blip r:embed="rId4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7904" y="4032390"/>
                <a:ext cx="60215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𝑤h𝑒𝑟𝑒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𝑖𝑏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tr-TR" dirty="0" smtClean="0"/>
                  <a:t>= 3.57k+(151 x 0.47k) = 74.54 k</a:t>
                </a:r>
                <a:r>
                  <a:rPr lang="el-GR" dirty="0" smtClean="0"/>
                  <a:t>Ω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04" y="4032390"/>
                <a:ext cx="602158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3061" y="4788996"/>
                <a:ext cx="8799728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Voltage Gain</a:t>
                </a:r>
                <a:r>
                  <a:rPr lang="en-US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𝑖𝑏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𝑖𝑏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=−150 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4.27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74.54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=−8.59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61" y="4788996"/>
                <a:ext cx="8799728" cy="535531"/>
              </a:xfrm>
              <a:prstGeom prst="rect">
                <a:avLst/>
              </a:prstGeom>
              <a:blipFill rotWithShape="0">
                <a:blip r:embed="rId6"/>
                <a:stretch>
                  <a:fillRect l="-624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40946" y="2975019"/>
                <a:ext cx="20165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8CA58B5-2D07-4D2A-AFE6-BA6A472A16BB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946" y="2975019"/>
                <a:ext cx="201657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323" r="-271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3113" y="5696014"/>
                <a:ext cx="41093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Resist</a:t>
                </a:r>
                <a:r>
                  <a:rPr lang="tr-TR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ance</a:t>
                </a:r>
                <a:r>
                  <a:rPr lang="tr-T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𝑜𝑢𝑡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tr-TR" dirty="0" smtClean="0"/>
                  <a:t>= 4.27 k</a:t>
                </a:r>
                <a:r>
                  <a:rPr lang="el-GR" dirty="0" smtClean="0"/>
                  <a:t>Ω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13" y="5696014"/>
                <a:ext cx="410939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87" t="-9836" r="-44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6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86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4156" y="552329"/>
                <a:ext cx="6305737" cy="550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Overall voltage Gain</a:t>
                </a:r>
                <a:r>
                  <a:rPr lang="en-US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6" y="552329"/>
                <a:ext cx="6305737" cy="550279"/>
              </a:xfrm>
              <a:prstGeom prst="rect">
                <a:avLst/>
              </a:prstGeom>
              <a:blipFill rotWithShape="0">
                <a:blip r:embed="rId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11403" y="552329"/>
                <a:ext cx="3271344" cy="530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7.42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0.6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+7.42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−8.59=− 7.94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403" y="552329"/>
                <a:ext cx="3271344" cy="5305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20652" y="1674253"/>
                <a:ext cx="3326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𝑚𝑉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−7.94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=79.4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652" y="1674253"/>
                <a:ext cx="33264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099" r="-128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6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87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13309" y="117964"/>
            <a:ext cx="280788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Problem </a:t>
            </a:r>
            <a:r>
              <a:rPr lang="tr-TR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4.6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783" y="2640169"/>
            <a:ext cx="4848189" cy="3375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59" y="689222"/>
            <a:ext cx="9530309" cy="22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88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7" y="1130859"/>
            <a:ext cx="11036906" cy="40464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2250" y="182358"/>
            <a:ext cx="280788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Problem </a:t>
            </a:r>
            <a:r>
              <a:rPr lang="tr-TR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4.7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D328D80F-7FB1-0C82-129A-E15ABC2B3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529" y="3190709"/>
            <a:ext cx="4142468" cy="3036146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="" xmlns:a16="http://schemas.microsoft.com/office/drawing/2014/main" id="{6150D773-CD3D-4712-A6A3-3150C43CF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6" y="3556443"/>
            <a:ext cx="3840480" cy="2493907"/>
          </a:xfrm>
          <a:prstGeom prst="rect">
            <a:avLst/>
          </a:prstGeom>
        </p:spPr>
      </p:pic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="" xmlns:a16="http://schemas.microsoft.com/office/drawing/2014/main" id="{8E5086BD-A62D-B0F1-0B0E-2392B72EBAC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662" y="57717"/>
            <a:ext cx="2390311" cy="2914845"/>
          </a:xfr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="" xmlns:a16="http://schemas.microsoft.com/office/drawing/2014/main" id="{495A1C22-A3F8-5E60-49B2-50EE0F4A8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6" y="116477"/>
            <a:ext cx="2896828" cy="35851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D05BB2-355C-C7C9-31D1-24BEF6FF0792}"/>
              </a:ext>
            </a:extLst>
          </p:cNvPr>
          <p:cNvSpPr txBox="1"/>
          <p:nvPr/>
        </p:nvSpPr>
        <p:spPr>
          <a:xfrm>
            <a:off x="4058339" y="2378227"/>
            <a:ext cx="3853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ts val="660"/>
              </a:spcBef>
            </a:pP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Large-signal equivalent-circuit models of the </a:t>
            </a:r>
            <a:r>
              <a:rPr lang="en-US" sz="18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npn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BJT operating in the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forward active mode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tr-T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D367663-2BF3-06E1-CEC5-3D073569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9DF1-4AF5-4B80-B00D-BAC9ECBDC01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7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95E181FA316E4CB223777B08F96716" ma:contentTypeVersion="" ma:contentTypeDescription="Create a new document." ma:contentTypeScope="" ma:versionID="694fdbe7b87007c796a30bd9aae62a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B181E08-E716-4A80-AF61-D55C9E974BB5}"/>
</file>

<file path=customXml/itemProps2.xml><?xml version="1.0" encoding="utf-8"?>
<ds:datastoreItem xmlns:ds="http://schemas.openxmlformats.org/officeDocument/2006/customXml" ds:itemID="{3854C9C0-A3AF-4815-9035-04E9829696E9}"/>
</file>

<file path=customXml/itemProps3.xml><?xml version="1.0" encoding="utf-8"?>
<ds:datastoreItem xmlns:ds="http://schemas.openxmlformats.org/officeDocument/2006/customXml" ds:itemID="{9AA20CFC-E38A-4838-BED3-C6459A3F88C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5600</TotalTime>
  <Words>2768</Words>
  <Application>Microsoft Office PowerPoint</Application>
  <PresentationFormat>Widescreen</PresentationFormat>
  <Paragraphs>493</Paragraphs>
  <Slides>88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Arial</vt:lpstr>
      <vt:lpstr>Calibri</vt:lpstr>
      <vt:lpstr>Calibri Light</vt:lpstr>
      <vt:lpstr>Cambria Math</vt:lpstr>
      <vt:lpstr>Symbol</vt:lpstr>
      <vt:lpstr>Times New Roman</vt:lpstr>
      <vt:lpstr>Retrospect</vt:lpstr>
      <vt:lpstr>Equation.DSMT4</vt:lpstr>
      <vt:lpstr>Bipolar junction (BJT) Transistors  </vt:lpstr>
      <vt:lpstr>1. BJT Devices</vt:lpstr>
      <vt:lpstr>PowerPoint Presentation</vt:lpstr>
      <vt:lpstr>Operation of the npn Transistor in the Active Mode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Current –voltage characteristic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Common-Base Characteristics (iC – vCB)</vt:lpstr>
      <vt:lpstr>PowerPoint Presentation</vt:lpstr>
      <vt:lpstr>Dependence of i_C on the Collector voltage – The Early Effect</vt:lpstr>
      <vt:lpstr>PowerPoint Presentation</vt:lpstr>
      <vt:lpstr>PowerPoint Presentation</vt:lpstr>
      <vt:lpstr>PowerPoint Presentation</vt:lpstr>
      <vt:lpstr>Comon emitter characteristics</vt:lpstr>
      <vt:lpstr>The Common - Emitter Current Gain 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Signal Amplifier Gain</vt:lpstr>
      <vt:lpstr>PowerPoint Presentation</vt:lpstr>
      <vt:lpstr>PowerPoint Presentation</vt:lpstr>
      <vt:lpstr>PowerPoint Presentation</vt:lpstr>
      <vt:lpstr>Graphical Analysis</vt:lpstr>
      <vt:lpstr>PowerPoint Presentation</vt:lpstr>
      <vt:lpstr>Small signal operation</vt:lpstr>
      <vt:lpstr>PowerPoint Presentation</vt:lpstr>
      <vt:lpstr>PowerPoint Presentation</vt:lpstr>
      <vt:lpstr>Operation as a Switch</vt:lpstr>
      <vt:lpstr>PowerPoint Presentation</vt:lpstr>
      <vt:lpstr>PowerPoint Presentation</vt:lpstr>
      <vt:lpstr>PowerPoint Presentation</vt:lpstr>
      <vt:lpstr>PowerPoint Presentation</vt:lpstr>
      <vt:lpstr>Biasing the BJT Amplifiers Classical Biasing</vt:lpstr>
      <vt:lpstr>PowerPoint Presentation</vt:lpstr>
      <vt:lpstr>PowerPoint Presentation</vt:lpstr>
      <vt:lpstr>Two Power supply Bias Agremenrt</vt:lpstr>
      <vt:lpstr>Collector to base feedback resistor</vt:lpstr>
      <vt:lpstr>PowerPoint Presentation</vt:lpstr>
      <vt:lpstr>Collector current and transconductance</vt:lpstr>
      <vt:lpstr>PowerPoint Presentation</vt:lpstr>
      <vt:lpstr>The Hybrid- Model (Small-signal BJT equivalent circuit)</vt:lpstr>
      <vt:lpstr>PowerPoint Presentation</vt:lpstr>
      <vt:lpstr>PowerPoint Presentation</vt:lpstr>
      <vt:lpstr>Voltage Gain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 Stage BJT Amplifier</vt:lpstr>
      <vt:lpstr>PowerPoint Presentation</vt:lpstr>
      <vt:lpstr>Small-signal equivalent circuit of the CE amplifier</vt:lpstr>
      <vt:lpstr>PowerPoint Presentation</vt:lpstr>
      <vt:lpstr>PowerPoint Presentation</vt:lpstr>
      <vt:lpstr>PowerPoint Presentation</vt:lpstr>
      <vt:lpstr>PowerPoint Presentation</vt:lpstr>
      <vt:lpstr>The Common-Emitter (CE) Amplifier with an Emitter Resistance</vt:lpstr>
      <vt:lpstr>small-signal equivalent circuit: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Bipolar junction (BJT) Transistors</dc:title>
  <dc:creator>Mesut Yakup</dc:creator>
  <cp:lastModifiedBy>Alper DOGANALP</cp:lastModifiedBy>
  <cp:revision>235</cp:revision>
  <dcterms:created xsi:type="dcterms:W3CDTF">2022-05-09T12:01:40Z</dcterms:created>
  <dcterms:modified xsi:type="dcterms:W3CDTF">2023-04-30T12:25:58Z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0x010100E595E181FA316E4CB223777B08F96716</vt:lpwstr>
  </property>
</Properties>
</file>