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8.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9" r:id="rId18"/>
    <p:sldId id="280" r:id="rId19"/>
    <p:sldId id="281" r:id="rId20"/>
    <p:sldId id="282" r:id="rId21"/>
    <p:sldId id="283" r:id="rId22"/>
    <p:sldId id="284" r:id="rId23"/>
    <p:sldId id="285" r:id="rId24"/>
    <p:sldId id="286" r:id="rId25"/>
    <p:sldId id="273" r:id="rId26"/>
    <p:sldId id="274" r:id="rId27"/>
    <p:sldId id="275" r:id="rId28"/>
    <p:sldId id="276" r:id="rId29"/>
    <p:sldId id="277" r:id="rId30"/>
    <p:sldId id="278" r:id="rId31"/>
    <p:sldId id="287" r:id="rId32"/>
    <p:sldId id="288" r:id="rId33"/>
    <p:sldId id="289" r:id="rId34"/>
    <p:sldId id="290" r:id="rId35"/>
    <p:sldId id="291" r:id="rId36"/>
    <p:sldId id="293" r:id="rId37"/>
    <p:sldId id="292"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3859F3-6DB4-4642-9CEC-00FE2BE7AD0C}"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2043C-E8F9-4D8E-AE2E-1911EAD76AFF}" type="slidenum">
              <a:rPr lang="en-US" smtClean="0"/>
              <a:t>‹#›</a:t>
            </a:fld>
            <a:endParaRPr lang="en-US"/>
          </a:p>
        </p:txBody>
      </p:sp>
    </p:spTree>
    <p:extLst>
      <p:ext uri="{BB962C8B-B14F-4D97-AF65-F5344CB8AC3E}">
        <p14:creationId xmlns:p14="http://schemas.microsoft.com/office/powerpoint/2010/main" val="3165273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859F3-6DB4-4642-9CEC-00FE2BE7AD0C}"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2043C-E8F9-4D8E-AE2E-1911EAD76AFF}" type="slidenum">
              <a:rPr lang="en-US" smtClean="0"/>
              <a:t>‹#›</a:t>
            </a:fld>
            <a:endParaRPr lang="en-US"/>
          </a:p>
        </p:txBody>
      </p:sp>
    </p:spTree>
    <p:extLst>
      <p:ext uri="{BB962C8B-B14F-4D97-AF65-F5344CB8AC3E}">
        <p14:creationId xmlns:p14="http://schemas.microsoft.com/office/powerpoint/2010/main" val="419049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859F3-6DB4-4642-9CEC-00FE2BE7AD0C}"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2043C-E8F9-4D8E-AE2E-1911EAD76AFF}" type="slidenum">
              <a:rPr lang="en-US" smtClean="0"/>
              <a:t>‹#›</a:t>
            </a:fld>
            <a:endParaRPr lang="en-US"/>
          </a:p>
        </p:txBody>
      </p:sp>
    </p:spTree>
    <p:extLst>
      <p:ext uri="{BB962C8B-B14F-4D97-AF65-F5344CB8AC3E}">
        <p14:creationId xmlns:p14="http://schemas.microsoft.com/office/powerpoint/2010/main" val="454041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859F3-6DB4-4642-9CEC-00FE2BE7AD0C}"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2043C-E8F9-4D8E-AE2E-1911EAD76AFF}" type="slidenum">
              <a:rPr lang="en-US" smtClean="0"/>
              <a:t>‹#›</a:t>
            </a:fld>
            <a:endParaRPr lang="en-US"/>
          </a:p>
        </p:txBody>
      </p:sp>
    </p:spTree>
    <p:extLst>
      <p:ext uri="{BB962C8B-B14F-4D97-AF65-F5344CB8AC3E}">
        <p14:creationId xmlns:p14="http://schemas.microsoft.com/office/powerpoint/2010/main" val="131303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859F3-6DB4-4642-9CEC-00FE2BE7AD0C}"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2043C-E8F9-4D8E-AE2E-1911EAD76AFF}" type="slidenum">
              <a:rPr lang="en-US" smtClean="0"/>
              <a:t>‹#›</a:t>
            </a:fld>
            <a:endParaRPr lang="en-US"/>
          </a:p>
        </p:txBody>
      </p:sp>
    </p:spTree>
    <p:extLst>
      <p:ext uri="{BB962C8B-B14F-4D97-AF65-F5344CB8AC3E}">
        <p14:creationId xmlns:p14="http://schemas.microsoft.com/office/powerpoint/2010/main" val="4286910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3859F3-6DB4-4642-9CEC-00FE2BE7AD0C}"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2043C-E8F9-4D8E-AE2E-1911EAD76AFF}" type="slidenum">
              <a:rPr lang="en-US" smtClean="0"/>
              <a:t>‹#›</a:t>
            </a:fld>
            <a:endParaRPr lang="en-US"/>
          </a:p>
        </p:txBody>
      </p:sp>
    </p:spTree>
    <p:extLst>
      <p:ext uri="{BB962C8B-B14F-4D97-AF65-F5344CB8AC3E}">
        <p14:creationId xmlns:p14="http://schemas.microsoft.com/office/powerpoint/2010/main" val="2958183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3859F3-6DB4-4642-9CEC-00FE2BE7AD0C}" type="datetimeFigureOut">
              <a:rPr lang="en-US" smtClean="0"/>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C2043C-E8F9-4D8E-AE2E-1911EAD76AFF}" type="slidenum">
              <a:rPr lang="en-US" smtClean="0"/>
              <a:t>‹#›</a:t>
            </a:fld>
            <a:endParaRPr lang="en-US"/>
          </a:p>
        </p:txBody>
      </p:sp>
    </p:spTree>
    <p:extLst>
      <p:ext uri="{BB962C8B-B14F-4D97-AF65-F5344CB8AC3E}">
        <p14:creationId xmlns:p14="http://schemas.microsoft.com/office/powerpoint/2010/main" val="58527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3859F3-6DB4-4642-9CEC-00FE2BE7AD0C}" type="datetimeFigureOut">
              <a:rPr lang="en-US" smtClean="0"/>
              <a:t>3/23/2022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C2043C-E8F9-4D8E-AE2E-1911EAD76AFF}" type="slidenum">
              <a:rPr lang="en-US" smtClean="0"/>
              <a:t>‹#›</a:t>
            </a:fld>
            <a:endParaRPr lang="en-US"/>
          </a:p>
        </p:txBody>
      </p:sp>
    </p:spTree>
    <p:extLst>
      <p:ext uri="{BB962C8B-B14F-4D97-AF65-F5344CB8AC3E}">
        <p14:creationId xmlns:p14="http://schemas.microsoft.com/office/powerpoint/2010/main" val="303657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859F3-6DB4-4642-9CEC-00FE2BE7AD0C}" type="datetimeFigureOut">
              <a:rPr lang="en-US" smtClean="0"/>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C2043C-E8F9-4D8E-AE2E-1911EAD76AFF}" type="slidenum">
              <a:rPr lang="en-US" smtClean="0"/>
              <a:t>‹#›</a:t>
            </a:fld>
            <a:endParaRPr lang="en-US"/>
          </a:p>
        </p:txBody>
      </p:sp>
    </p:spTree>
    <p:extLst>
      <p:ext uri="{BB962C8B-B14F-4D97-AF65-F5344CB8AC3E}">
        <p14:creationId xmlns:p14="http://schemas.microsoft.com/office/powerpoint/2010/main" val="2597006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859F3-6DB4-4642-9CEC-00FE2BE7AD0C}"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2043C-E8F9-4D8E-AE2E-1911EAD76AFF}" type="slidenum">
              <a:rPr lang="en-US" smtClean="0"/>
              <a:t>‹#›</a:t>
            </a:fld>
            <a:endParaRPr lang="en-US"/>
          </a:p>
        </p:txBody>
      </p:sp>
    </p:spTree>
    <p:extLst>
      <p:ext uri="{BB962C8B-B14F-4D97-AF65-F5344CB8AC3E}">
        <p14:creationId xmlns:p14="http://schemas.microsoft.com/office/powerpoint/2010/main" val="269932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859F3-6DB4-4642-9CEC-00FE2BE7AD0C}"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2043C-E8F9-4D8E-AE2E-1911EAD76AFF}" type="slidenum">
              <a:rPr lang="en-US" smtClean="0"/>
              <a:t>‹#›</a:t>
            </a:fld>
            <a:endParaRPr lang="en-US"/>
          </a:p>
        </p:txBody>
      </p:sp>
    </p:spTree>
    <p:extLst>
      <p:ext uri="{BB962C8B-B14F-4D97-AF65-F5344CB8AC3E}">
        <p14:creationId xmlns:p14="http://schemas.microsoft.com/office/powerpoint/2010/main" val="241641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859F3-6DB4-4642-9CEC-00FE2BE7AD0C}" type="datetimeFigureOut">
              <a:rPr lang="en-US" smtClean="0"/>
              <a:t>3/23/2022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2043C-E8F9-4D8E-AE2E-1911EAD76AFF}" type="slidenum">
              <a:rPr lang="en-US" smtClean="0"/>
              <a:t>‹#›</a:t>
            </a:fld>
            <a:endParaRPr lang="en-US"/>
          </a:p>
        </p:txBody>
      </p:sp>
    </p:spTree>
    <p:extLst>
      <p:ext uri="{BB962C8B-B14F-4D97-AF65-F5344CB8AC3E}">
        <p14:creationId xmlns:p14="http://schemas.microsoft.com/office/powerpoint/2010/main" val="222157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881" y="179162"/>
            <a:ext cx="6891438" cy="584775"/>
          </a:xfrm>
          <a:prstGeom prst="rect">
            <a:avLst/>
          </a:prstGeom>
        </p:spPr>
        <p:txBody>
          <a:bodyPr wrap="none">
            <a:spAutoFit/>
          </a:bodyPr>
          <a:lstStyle/>
          <a:p>
            <a:r>
              <a:rPr lang="en-US" sz="3200" dirty="0" smtClean="0">
                <a:solidFill>
                  <a:srgbClr val="FF0000"/>
                </a:solidFill>
              </a:rPr>
              <a:t>Chapter 3 – Capacitance and Inductance</a:t>
            </a:r>
            <a:endParaRPr lang="en-US" sz="3200" dirty="0">
              <a:solidFill>
                <a:srgbClr val="FF0000"/>
              </a:solidFill>
            </a:endParaRPr>
          </a:p>
        </p:txBody>
      </p:sp>
      <p:sp>
        <p:nvSpPr>
          <p:cNvPr id="3" name="Rectangle 2"/>
          <p:cNvSpPr/>
          <p:nvPr/>
        </p:nvSpPr>
        <p:spPr>
          <a:xfrm>
            <a:off x="2094964" y="1344391"/>
            <a:ext cx="6096000" cy="4031873"/>
          </a:xfrm>
          <a:prstGeom prst="rect">
            <a:avLst/>
          </a:prstGeom>
        </p:spPr>
        <p:txBody>
          <a:bodyPr>
            <a:spAutoFit/>
          </a:bodyPr>
          <a:lstStyle/>
          <a:p>
            <a:r>
              <a:rPr lang="en-US" sz="2800" dirty="0" smtClean="0"/>
              <a:t>In this chapter, you will...</a:t>
            </a:r>
            <a:endParaRPr lang="tr-TR" sz="2800" dirty="0" smtClean="0"/>
          </a:p>
          <a:p>
            <a:endParaRPr lang="en-US" dirty="0" smtClean="0"/>
          </a:p>
          <a:p>
            <a:pPr marL="457200" indent="-457200">
              <a:lnSpc>
                <a:spcPct val="150000"/>
              </a:lnSpc>
              <a:buFont typeface="Wingdings" panose="05000000000000000000" pitchFamily="2" charset="2"/>
              <a:buChar char="q"/>
            </a:pPr>
            <a:r>
              <a:rPr lang="en-US" sz="2800" dirty="0" smtClean="0"/>
              <a:t>Learn about capacitors.</a:t>
            </a:r>
          </a:p>
          <a:p>
            <a:pPr marL="457200" indent="-457200">
              <a:lnSpc>
                <a:spcPct val="150000"/>
              </a:lnSpc>
              <a:buFont typeface="Wingdings" panose="05000000000000000000" pitchFamily="2" charset="2"/>
              <a:buChar char="q"/>
            </a:pPr>
            <a:r>
              <a:rPr lang="en-US" sz="2800" dirty="0" smtClean="0"/>
              <a:t>Look at magnetism and inductance.</a:t>
            </a:r>
          </a:p>
          <a:p>
            <a:pPr marL="457200" indent="-457200">
              <a:lnSpc>
                <a:spcPct val="150000"/>
              </a:lnSpc>
              <a:buFont typeface="Wingdings" panose="05000000000000000000" pitchFamily="2" charset="2"/>
              <a:buChar char="q"/>
            </a:pPr>
            <a:r>
              <a:rPr lang="en-US" sz="2800" dirty="0" smtClean="0"/>
              <a:t>Explore the properties of capacitors.</a:t>
            </a:r>
          </a:p>
          <a:p>
            <a:pPr marL="457200" indent="-457200">
              <a:lnSpc>
                <a:spcPct val="150000"/>
              </a:lnSpc>
              <a:buFont typeface="Wingdings" panose="05000000000000000000" pitchFamily="2" charset="2"/>
              <a:buChar char="q"/>
            </a:pPr>
            <a:r>
              <a:rPr lang="en-US" sz="2800" dirty="0" smtClean="0"/>
              <a:t>Learn about the Right Hand Rule.</a:t>
            </a:r>
          </a:p>
          <a:p>
            <a:pPr marL="457200" indent="-457200">
              <a:lnSpc>
                <a:spcPct val="150000"/>
              </a:lnSpc>
              <a:buFont typeface="Wingdings" panose="05000000000000000000" pitchFamily="2" charset="2"/>
              <a:buChar char="q"/>
            </a:pPr>
            <a:r>
              <a:rPr lang="en-US" sz="2800" dirty="0" smtClean="0"/>
              <a:t>Discover transformer theory.</a:t>
            </a:r>
            <a:endParaRPr lang="en-US" sz="2800" dirty="0"/>
          </a:p>
        </p:txBody>
      </p:sp>
    </p:spTree>
    <p:extLst>
      <p:ext uri="{BB962C8B-B14F-4D97-AF65-F5344CB8AC3E}">
        <p14:creationId xmlns:p14="http://schemas.microsoft.com/office/powerpoint/2010/main" val="2332392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59316" y="991675"/>
            <a:ext cx="7753082" cy="1471478"/>
          </a:xfrm>
          <a:prstGeom prst="rect">
            <a:avLst/>
          </a:prstGeom>
        </p:spPr>
      </p:pic>
      <p:sp>
        <p:nvSpPr>
          <p:cNvPr id="3" name="Rectangle 2"/>
          <p:cNvSpPr/>
          <p:nvPr/>
        </p:nvSpPr>
        <p:spPr>
          <a:xfrm>
            <a:off x="772732" y="2989718"/>
            <a:ext cx="10625071" cy="2251065"/>
          </a:xfrm>
          <a:prstGeom prst="rect">
            <a:avLst/>
          </a:prstGeom>
        </p:spPr>
        <p:txBody>
          <a:bodyPr wrap="square">
            <a:spAutoFit/>
          </a:bodyPr>
          <a:lstStyle/>
          <a:p>
            <a:pPr algn="just">
              <a:lnSpc>
                <a:spcPct val="150000"/>
              </a:lnSpc>
            </a:pPr>
            <a:r>
              <a:rPr lang="en-US" sz="2400" dirty="0"/>
              <a:t>Power supplies are a common place to find banks of capacitors for filtering DC. Capacitors can </a:t>
            </a:r>
            <a:r>
              <a:rPr lang="en-US" sz="2400" dirty="0" smtClean="0"/>
              <a:t>discharge </a:t>
            </a:r>
            <a:r>
              <a:rPr lang="en-US" sz="2400" dirty="0"/>
              <a:t>very quickly, producing huge current impulses. Therefore, capacitor banks are also used in </a:t>
            </a:r>
            <a:r>
              <a:rPr lang="en-US" sz="2400" dirty="0" smtClean="0"/>
              <a:t>pulse </a:t>
            </a:r>
            <a:r>
              <a:rPr lang="en-US" sz="2400" dirty="0"/>
              <a:t>circuits to achieve very high current, high speed discharges, such as in a rail-gun system.</a:t>
            </a:r>
          </a:p>
        </p:txBody>
      </p:sp>
    </p:spTree>
    <p:extLst>
      <p:ext uri="{BB962C8B-B14F-4D97-AF65-F5344CB8AC3E}">
        <p14:creationId xmlns:p14="http://schemas.microsoft.com/office/powerpoint/2010/main" val="3528848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6" y="323998"/>
            <a:ext cx="11410682" cy="584775"/>
          </a:xfrm>
          <a:prstGeom prst="rect">
            <a:avLst/>
          </a:prstGeom>
        </p:spPr>
        <p:txBody>
          <a:bodyPr wrap="square">
            <a:spAutoFit/>
          </a:bodyPr>
          <a:lstStyle/>
          <a:p>
            <a:r>
              <a:rPr lang="en-US" sz="3200" dirty="0">
                <a:solidFill>
                  <a:srgbClr val="FF0000"/>
                </a:solidFill>
              </a:rPr>
              <a:t>Chapter 3.3: Capacitor Charge, Discharge, and the RC Time Constant</a:t>
            </a:r>
          </a:p>
        </p:txBody>
      </p:sp>
      <p:sp>
        <p:nvSpPr>
          <p:cNvPr id="3" name="Rectangle 2"/>
          <p:cNvSpPr/>
          <p:nvPr/>
        </p:nvSpPr>
        <p:spPr>
          <a:xfrm>
            <a:off x="270456" y="1057888"/>
            <a:ext cx="11410682" cy="1429622"/>
          </a:xfrm>
          <a:prstGeom prst="rect">
            <a:avLst/>
          </a:prstGeom>
        </p:spPr>
        <p:txBody>
          <a:bodyPr wrap="square">
            <a:spAutoFit/>
          </a:bodyPr>
          <a:lstStyle/>
          <a:p>
            <a:pPr algn="just">
              <a:lnSpc>
                <a:spcPct val="150000"/>
              </a:lnSpc>
            </a:pPr>
            <a:r>
              <a:rPr lang="en-US" sz="2000" dirty="0"/>
              <a:t>When we charge or discharge capacitors, they do not charge or discharge instantly. They take a </a:t>
            </a:r>
            <a:r>
              <a:rPr lang="en-US" sz="2000" dirty="0" smtClean="0"/>
              <a:t>certain </a:t>
            </a:r>
            <a:r>
              <a:rPr lang="en-US" sz="2000" dirty="0"/>
              <a:t>amount of time to charge or discharge completely. The amount of time to charge a capacitor </a:t>
            </a:r>
            <a:r>
              <a:rPr lang="en-US" sz="2000" dirty="0" smtClean="0"/>
              <a:t>depends </a:t>
            </a:r>
            <a:r>
              <a:rPr lang="en-US" sz="2000" dirty="0"/>
              <a:t>on the capacitance and the resistance in the circuit. Take a look at Figure </a:t>
            </a:r>
            <a:r>
              <a:rPr lang="en-US" sz="2000" dirty="0" smtClean="0"/>
              <a:t>3</a:t>
            </a:r>
            <a:r>
              <a:rPr lang="tr-TR" sz="2000" dirty="0" smtClean="0"/>
              <a:t>.3</a:t>
            </a:r>
            <a:r>
              <a:rPr lang="en-US" sz="2000" dirty="0" smtClean="0"/>
              <a:t>, </a:t>
            </a:r>
            <a:r>
              <a:rPr lang="en-US" sz="2000" dirty="0"/>
              <a:t>shown below.</a:t>
            </a:r>
          </a:p>
        </p:txBody>
      </p:sp>
      <p:pic>
        <p:nvPicPr>
          <p:cNvPr id="4" name="Picture 3"/>
          <p:cNvPicPr>
            <a:picLocks noChangeAspect="1"/>
          </p:cNvPicPr>
          <p:nvPr/>
        </p:nvPicPr>
        <p:blipFill>
          <a:blip r:embed="rId2"/>
          <a:stretch>
            <a:fillRect/>
          </a:stretch>
        </p:blipFill>
        <p:spPr>
          <a:xfrm>
            <a:off x="1941290" y="2636625"/>
            <a:ext cx="9017630" cy="3822333"/>
          </a:xfrm>
          <a:prstGeom prst="rect">
            <a:avLst/>
          </a:prstGeom>
        </p:spPr>
      </p:pic>
    </p:spTree>
    <p:extLst>
      <p:ext uri="{BB962C8B-B14F-4D97-AF65-F5344CB8AC3E}">
        <p14:creationId xmlns:p14="http://schemas.microsoft.com/office/powerpoint/2010/main" val="897762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972" y="252648"/>
            <a:ext cx="10895527" cy="2814617"/>
          </a:xfrm>
          <a:prstGeom prst="rect">
            <a:avLst/>
          </a:prstGeom>
        </p:spPr>
        <p:txBody>
          <a:bodyPr wrap="square">
            <a:spAutoFit/>
          </a:bodyPr>
          <a:lstStyle/>
          <a:p>
            <a:pPr algn="just">
              <a:lnSpc>
                <a:spcPct val="150000"/>
              </a:lnSpc>
            </a:pPr>
            <a:r>
              <a:rPr lang="en-US" sz="2000" dirty="0"/>
              <a:t>When we depress and hold the push-button switch SW1, the capacitor begins charging (the schematic</a:t>
            </a:r>
          </a:p>
          <a:p>
            <a:pPr algn="just">
              <a:lnSpc>
                <a:spcPct val="150000"/>
              </a:lnSpc>
            </a:pPr>
            <a:r>
              <a:rPr lang="en-US" sz="2000" dirty="0"/>
              <a:t>at left.) Instantaneously, the capacitor begins to flood with charges, and looks like a dead short. The </a:t>
            </a:r>
          </a:p>
          <a:p>
            <a:pPr algn="just">
              <a:lnSpc>
                <a:spcPct val="150000"/>
              </a:lnSpc>
            </a:pPr>
            <a:r>
              <a:rPr lang="en-US" sz="2000" dirty="0"/>
              <a:t>only thing limiting current at this point is the resistor. As the charge begins to build up in the capacitor, </a:t>
            </a:r>
          </a:p>
          <a:p>
            <a:pPr algn="just">
              <a:lnSpc>
                <a:spcPct val="150000"/>
              </a:lnSpc>
            </a:pPr>
            <a:r>
              <a:rPr lang="en-US" sz="2000" dirty="0"/>
              <a:t>the current decreases. Finally, after a certain amount of time, the current stops altogether and the </a:t>
            </a:r>
          </a:p>
          <a:p>
            <a:pPr algn="just">
              <a:lnSpc>
                <a:spcPct val="150000"/>
              </a:lnSpc>
            </a:pPr>
            <a:r>
              <a:rPr lang="en-US" sz="2000" dirty="0"/>
              <a:t>capacitor is fully charged. The amount of time it takes to do this depends on the time constant of the </a:t>
            </a:r>
          </a:p>
          <a:p>
            <a:pPr algn="just">
              <a:lnSpc>
                <a:spcPct val="150000"/>
              </a:lnSpc>
            </a:pPr>
            <a:r>
              <a:rPr lang="en-US" sz="2000" dirty="0"/>
              <a:t>capacitor and resistor, called the RC time constant, which we will now define.</a:t>
            </a:r>
          </a:p>
        </p:txBody>
      </p:sp>
      <p:pic>
        <p:nvPicPr>
          <p:cNvPr id="3" name="Picture 2"/>
          <p:cNvPicPr>
            <a:picLocks noChangeAspect="1"/>
          </p:cNvPicPr>
          <p:nvPr/>
        </p:nvPicPr>
        <p:blipFill>
          <a:blip r:embed="rId2"/>
          <a:stretch>
            <a:fillRect/>
          </a:stretch>
        </p:blipFill>
        <p:spPr>
          <a:xfrm>
            <a:off x="2682775" y="4265001"/>
            <a:ext cx="6483014" cy="1716900"/>
          </a:xfrm>
          <a:prstGeom prst="rect">
            <a:avLst/>
          </a:prstGeom>
        </p:spPr>
      </p:pic>
    </p:spTree>
    <p:extLst>
      <p:ext uri="{BB962C8B-B14F-4D97-AF65-F5344CB8AC3E}">
        <p14:creationId xmlns:p14="http://schemas.microsoft.com/office/powerpoint/2010/main" val="4258786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127235"/>
            <a:ext cx="11500833" cy="2352952"/>
          </a:xfrm>
          <a:prstGeom prst="rect">
            <a:avLst/>
          </a:prstGeom>
        </p:spPr>
        <p:txBody>
          <a:bodyPr wrap="square">
            <a:spAutoFit/>
          </a:bodyPr>
          <a:lstStyle/>
          <a:p>
            <a:pPr algn="just">
              <a:lnSpc>
                <a:spcPct val="150000"/>
              </a:lnSpc>
            </a:pPr>
            <a:r>
              <a:rPr lang="en-US" sz="2000" dirty="0"/>
              <a:t>The Greek letter τ (lowercase tau) is used to represent the time constant R * C, and is measured in </a:t>
            </a:r>
            <a:r>
              <a:rPr lang="en-US" sz="2000" dirty="0" smtClean="0"/>
              <a:t>seconds</a:t>
            </a:r>
            <a:r>
              <a:rPr lang="en-US" sz="2000" dirty="0"/>
              <a:t>. After the switch SW1 in Figure </a:t>
            </a:r>
            <a:r>
              <a:rPr lang="en-US" sz="2000" dirty="0" smtClean="0"/>
              <a:t>3</a:t>
            </a:r>
            <a:r>
              <a:rPr lang="tr-TR" sz="2000" dirty="0" smtClean="0"/>
              <a:t>.3</a:t>
            </a:r>
            <a:r>
              <a:rPr lang="en-US" sz="2000" dirty="0" smtClean="0"/>
              <a:t> </a:t>
            </a:r>
            <a:r>
              <a:rPr lang="en-US" sz="2000" dirty="0"/>
              <a:t>is pressed and held, the capacitor is said to be fully </a:t>
            </a:r>
            <a:r>
              <a:rPr lang="en-US" sz="2000" dirty="0" smtClean="0"/>
              <a:t>charged </a:t>
            </a:r>
            <a:r>
              <a:rPr lang="en-US" sz="2000" dirty="0"/>
              <a:t>after about 5τ, or “five tau.” If we release switch SW1 at this point, the capacitor will retain </a:t>
            </a:r>
            <a:r>
              <a:rPr lang="en-US" sz="2000" dirty="0" smtClean="0"/>
              <a:t>the</a:t>
            </a:r>
            <a:r>
              <a:rPr lang="tr-TR" sz="2000" dirty="0" smtClean="0"/>
              <a:t> </a:t>
            </a:r>
            <a:r>
              <a:rPr lang="en-US" sz="2000" dirty="0" smtClean="0"/>
              <a:t>charge </a:t>
            </a:r>
            <a:r>
              <a:rPr lang="en-US" sz="2000" dirty="0"/>
              <a:t>until a discharge path is created. We will now give the capacitor charging function for the </a:t>
            </a:r>
            <a:r>
              <a:rPr lang="en-US" sz="2000" dirty="0" smtClean="0"/>
              <a:t>voltage </a:t>
            </a:r>
            <a:r>
              <a:rPr lang="en-US" sz="2000" dirty="0"/>
              <a:t>across a capacitor with respect to time. </a:t>
            </a:r>
          </a:p>
        </p:txBody>
      </p:sp>
      <p:pic>
        <p:nvPicPr>
          <p:cNvPr id="3" name="Picture 2"/>
          <p:cNvPicPr>
            <a:picLocks noChangeAspect="1"/>
          </p:cNvPicPr>
          <p:nvPr/>
        </p:nvPicPr>
        <p:blipFill>
          <a:blip r:embed="rId2"/>
          <a:stretch>
            <a:fillRect/>
          </a:stretch>
        </p:blipFill>
        <p:spPr>
          <a:xfrm>
            <a:off x="1367450" y="2480187"/>
            <a:ext cx="9178056" cy="2919015"/>
          </a:xfrm>
          <a:prstGeom prst="rect">
            <a:avLst/>
          </a:prstGeom>
        </p:spPr>
      </p:pic>
    </p:spTree>
    <p:extLst>
      <p:ext uri="{BB962C8B-B14F-4D97-AF65-F5344CB8AC3E}">
        <p14:creationId xmlns:p14="http://schemas.microsoft.com/office/powerpoint/2010/main" val="3207348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4" y="243145"/>
            <a:ext cx="11153104" cy="2352952"/>
          </a:xfrm>
          <a:prstGeom prst="rect">
            <a:avLst/>
          </a:prstGeom>
        </p:spPr>
        <p:txBody>
          <a:bodyPr wrap="square">
            <a:spAutoFit/>
          </a:bodyPr>
          <a:lstStyle/>
          <a:p>
            <a:pPr algn="just">
              <a:lnSpc>
                <a:spcPct val="150000"/>
              </a:lnSpc>
            </a:pPr>
            <a:r>
              <a:rPr lang="en-US" sz="2000" dirty="0"/>
              <a:t>When we discharge a capacitor, it begins to dump its stored charge into the discharge path, acting as </a:t>
            </a:r>
            <a:r>
              <a:rPr lang="en-US" sz="2000" dirty="0" smtClean="0"/>
              <a:t>a </a:t>
            </a:r>
            <a:r>
              <a:rPr lang="en-US" sz="2000" dirty="0"/>
              <a:t>temporary voltage source. In Figure </a:t>
            </a:r>
            <a:r>
              <a:rPr lang="en-US" sz="2000" dirty="0" smtClean="0"/>
              <a:t>3</a:t>
            </a:r>
            <a:r>
              <a:rPr lang="tr-TR" sz="2000" dirty="0" smtClean="0"/>
              <a:t>.</a:t>
            </a:r>
            <a:r>
              <a:rPr lang="en-US" sz="2000" dirty="0" smtClean="0"/>
              <a:t>4</a:t>
            </a:r>
            <a:r>
              <a:rPr lang="en-US" sz="2000" dirty="0"/>
              <a:t>, look at the schematic on the right. If we depress and hold </a:t>
            </a:r>
            <a:r>
              <a:rPr lang="en-US" sz="2000" dirty="0" smtClean="0"/>
              <a:t>switch </a:t>
            </a:r>
            <a:r>
              <a:rPr lang="en-US" sz="2000" dirty="0"/>
              <a:t>SW2, the charge stored in the capacitor is given a discharge path through the resistor. Once </a:t>
            </a:r>
            <a:r>
              <a:rPr lang="en-US" sz="2000" dirty="0" smtClean="0"/>
              <a:t>again</a:t>
            </a:r>
            <a:r>
              <a:rPr lang="en-US" sz="2000" dirty="0"/>
              <a:t>, it takes about 5τ to discharge the capacitor to 0 V. We now give the capacitor discharging </a:t>
            </a:r>
            <a:r>
              <a:rPr lang="en-US" sz="2000" dirty="0" smtClean="0"/>
              <a:t>function </a:t>
            </a:r>
            <a:r>
              <a:rPr lang="en-US" sz="2000" dirty="0"/>
              <a:t>for voltage across a capacitor with respect to time</a:t>
            </a:r>
          </a:p>
        </p:txBody>
      </p:sp>
      <p:pic>
        <p:nvPicPr>
          <p:cNvPr id="3" name="Picture 2"/>
          <p:cNvPicPr>
            <a:picLocks noChangeAspect="1"/>
          </p:cNvPicPr>
          <p:nvPr/>
        </p:nvPicPr>
        <p:blipFill>
          <a:blip r:embed="rId2"/>
          <a:stretch>
            <a:fillRect/>
          </a:stretch>
        </p:blipFill>
        <p:spPr>
          <a:xfrm>
            <a:off x="1399237" y="2781837"/>
            <a:ext cx="9055838" cy="2622729"/>
          </a:xfrm>
          <a:prstGeom prst="rect">
            <a:avLst/>
          </a:prstGeom>
        </p:spPr>
      </p:pic>
    </p:spTree>
    <p:extLst>
      <p:ext uri="{BB962C8B-B14F-4D97-AF65-F5344CB8AC3E}">
        <p14:creationId xmlns:p14="http://schemas.microsoft.com/office/powerpoint/2010/main" val="361091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529647"/>
            <a:ext cx="5679583" cy="4708981"/>
          </a:xfrm>
          <a:prstGeom prst="rect">
            <a:avLst/>
          </a:prstGeom>
        </p:spPr>
        <p:txBody>
          <a:bodyPr wrap="square">
            <a:spAutoFit/>
          </a:bodyPr>
          <a:lstStyle/>
          <a:p>
            <a:pPr algn="just">
              <a:lnSpc>
                <a:spcPct val="150000"/>
              </a:lnSpc>
            </a:pPr>
            <a:r>
              <a:rPr lang="en-US" sz="2000" dirty="0"/>
              <a:t>What do you suppose happens to the energy when the capacitor discharges? </a:t>
            </a:r>
            <a:r>
              <a:rPr lang="en-US" sz="2000" dirty="0">
                <a:solidFill>
                  <a:srgbClr val="FF0000"/>
                </a:solidFill>
              </a:rPr>
              <a:t>It is dissipated as heat </a:t>
            </a:r>
            <a:r>
              <a:rPr lang="en-US" sz="2000" dirty="0" smtClean="0">
                <a:solidFill>
                  <a:srgbClr val="FF0000"/>
                </a:solidFill>
              </a:rPr>
              <a:t>by </a:t>
            </a:r>
            <a:r>
              <a:rPr lang="en-US" sz="2000" dirty="0">
                <a:solidFill>
                  <a:srgbClr val="FF0000"/>
                </a:solidFill>
              </a:rPr>
              <a:t>the resistor in the discharge path. </a:t>
            </a:r>
            <a:r>
              <a:rPr lang="en-US" sz="2000" dirty="0"/>
              <a:t>Therefore, both energy and charge are conserved. Capacitors </a:t>
            </a:r>
            <a:r>
              <a:rPr lang="en-US" sz="2000" dirty="0" smtClean="0"/>
              <a:t>are </a:t>
            </a:r>
            <a:r>
              <a:rPr lang="en-US" sz="2000" dirty="0"/>
              <a:t>said to resist changes in voltage. This is due to their being able to store charges when the </a:t>
            </a:r>
            <a:r>
              <a:rPr lang="en-US" sz="2000" dirty="0" smtClean="0"/>
              <a:t>applied</a:t>
            </a:r>
            <a:r>
              <a:rPr lang="tr-TR" sz="2000" dirty="0" smtClean="0"/>
              <a:t> </a:t>
            </a:r>
            <a:r>
              <a:rPr lang="en-US" sz="2000" dirty="0" smtClean="0"/>
              <a:t>voltage </a:t>
            </a:r>
            <a:r>
              <a:rPr lang="en-US" sz="2000" dirty="0"/>
              <a:t>increases, and to deliver those stored charges when the applied voltage decreases. This is </a:t>
            </a:r>
            <a:r>
              <a:rPr lang="en-US" sz="2000" dirty="0" smtClean="0"/>
              <a:t>what </a:t>
            </a:r>
            <a:r>
              <a:rPr lang="en-US" sz="2000" dirty="0"/>
              <a:t>makes them useful for filtering. They also block DC, since no current flows when fully charged</a:t>
            </a:r>
          </a:p>
        </p:txBody>
      </p:sp>
      <p:pic>
        <p:nvPicPr>
          <p:cNvPr id="3" name="Picture 2"/>
          <p:cNvPicPr>
            <a:picLocks noChangeAspect="1"/>
          </p:cNvPicPr>
          <p:nvPr/>
        </p:nvPicPr>
        <p:blipFill>
          <a:blip r:embed="rId2"/>
          <a:stretch>
            <a:fillRect/>
          </a:stretch>
        </p:blipFill>
        <p:spPr>
          <a:xfrm>
            <a:off x="6148092" y="759854"/>
            <a:ext cx="5826489" cy="4478774"/>
          </a:xfrm>
          <a:prstGeom prst="rect">
            <a:avLst/>
          </a:prstGeom>
        </p:spPr>
      </p:pic>
    </p:spTree>
    <p:extLst>
      <p:ext uri="{BB962C8B-B14F-4D97-AF65-F5344CB8AC3E}">
        <p14:creationId xmlns:p14="http://schemas.microsoft.com/office/powerpoint/2010/main" val="1626649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6" y="355680"/>
            <a:ext cx="10586434" cy="2400657"/>
          </a:xfrm>
          <a:prstGeom prst="rect">
            <a:avLst/>
          </a:prstGeom>
        </p:spPr>
        <p:txBody>
          <a:bodyPr wrap="square">
            <a:spAutoFit/>
          </a:bodyPr>
          <a:lstStyle/>
          <a:p>
            <a:pPr algn="just">
              <a:lnSpc>
                <a:spcPct val="150000"/>
              </a:lnSpc>
            </a:pPr>
            <a:r>
              <a:rPr lang="en-US" sz="2000" dirty="0"/>
              <a:t>We just described the functions for charging and discharging capacitors with a series resistance. </a:t>
            </a:r>
            <a:r>
              <a:rPr lang="en-US" sz="2000" dirty="0" smtClean="0"/>
              <a:t>Let's look </a:t>
            </a:r>
            <a:r>
              <a:rPr lang="en-US" sz="2000" dirty="0"/>
              <a:t>at Figure </a:t>
            </a:r>
            <a:r>
              <a:rPr lang="en-US" sz="2000" dirty="0" smtClean="0"/>
              <a:t>3</a:t>
            </a:r>
            <a:r>
              <a:rPr lang="tr-TR" sz="2000" dirty="0" smtClean="0"/>
              <a:t>.4</a:t>
            </a:r>
            <a:r>
              <a:rPr lang="en-US" sz="2000" dirty="0" smtClean="0"/>
              <a:t>, </a:t>
            </a:r>
            <a:r>
              <a:rPr lang="en-US" sz="2000" dirty="0"/>
              <a:t>shown above. We can clearly see the exponential nature of charge and discharge </a:t>
            </a:r>
            <a:r>
              <a:rPr lang="en-US" sz="2000" dirty="0" smtClean="0"/>
              <a:t>curves </a:t>
            </a:r>
            <a:r>
              <a:rPr lang="en-US" sz="2000" dirty="0"/>
              <a:t>in this graph. After a time of 1τ, a charging capacitor is charged to about 63% of the applied </a:t>
            </a:r>
            <a:r>
              <a:rPr lang="en-US" sz="2000" dirty="0" smtClean="0"/>
              <a:t>voltage</a:t>
            </a:r>
            <a:r>
              <a:rPr lang="en-US" sz="2000" dirty="0"/>
              <a:t>, while a discharging capacitor is discharged to about 36% of its initial voltage. We may use </a:t>
            </a:r>
            <a:r>
              <a:rPr lang="en-US" sz="2000" dirty="0" smtClean="0"/>
              <a:t>these </a:t>
            </a:r>
            <a:r>
              <a:rPr lang="en-US" sz="2000" dirty="0"/>
              <a:t>facts to measure an unknown capacitance if the series resistance is known</a:t>
            </a:r>
            <a:r>
              <a:rPr lang="en-US" sz="2000"/>
              <a:t>. </a:t>
            </a:r>
            <a:endParaRPr lang="en-US" sz="2000" dirty="0"/>
          </a:p>
        </p:txBody>
      </p:sp>
    </p:spTree>
    <p:extLst>
      <p:ext uri="{BB962C8B-B14F-4D97-AF65-F5344CB8AC3E}">
        <p14:creationId xmlns:p14="http://schemas.microsoft.com/office/powerpoint/2010/main" val="2474477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783" y="217799"/>
            <a:ext cx="6516912" cy="584775"/>
          </a:xfrm>
          <a:prstGeom prst="rect">
            <a:avLst/>
          </a:prstGeom>
        </p:spPr>
        <p:txBody>
          <a:bodyPr wrap="none">
            <a:spAutoFit/>
          </a:bodyPr>
          <a:lstStyle/>
          <a:p>
            <a:r>
              <a:rPr lang="en-US" sz="3200" dirty="0">
                <a:solidFill>
                  <a:srgbClr val="FF0000"/>
                </a:solidFill>
              </a:rPr>
              <a:t>Chapter 3.4: Introduction to Inductors</a:t>
            </a:r>
          </a:p>
        </p:txBody>
      </p:sp>
      <p:sp>
        <p:nvSpPr>
          <p:cNvPr id="3" name="Rectangle 2"/>
          <p:cNvSpPr/>
          <p:nvPr/>
        </p:nvSpPr>
        <p:spPr>
          <a:xfrm>
            <a:off x="166783" y="802574"/>
            <a:ext cx="11527234" cy="2400657"/>
          </a:xfrm>
          <a:prstGeom prst="rect">
            <a:avLst/>
          </a:prstGeom>
        </p:spPr>
        <p:txBody>
          <a:bodyPr wrap="square">
            <a:spAutoFit/>
          </a:bodyPr>
          <a:lstStyle/>
          <a:p>
            <a:pPr algn="just">
              <a:lnSpc>
                <a:spcPct val="150000"/>
              </a:lnSpc>
            </a:pPr>
            <a:r>
              <a:rPr lang="en-US" sz="2000" dirty="0"/>
              <a:t>An inductor is nothing more than a coil of wire. It might be an air-core inductor, or have a solid core of </a:t>
            </a:r>
            <a:r>
              <a:rPr lang="en-US" sz="2000" dirty="0" smtClean="0">
                <a:solidFill>
                  <a:srgbClr val="FF0000"/>
                </a:solidFill>
              </a:rPr>
              <a:t>iron </a:t>
            </a:r>
            <a:r>
              <a:rPr lang="en-US" sz="2000" dirty="0">
                <a:solidFill>
                  <a:srgbClr val="FF0000"/>
                </a:solidFill>
              </a:rPr>
              <a:t>or ferrite</a:t>
            </a:r>
            <a:r>
              <a:rPr lang="en-US" sz="2000" dirty="0"/>
              <a:t>. Ferrites are made from a magnetic powder that is pressed into either a cylinder shape </a:t>
            </a:r>
            <a:r>
              <a:rPr lang="en-US" sz="2000" dirty="0" smtClean="0"/>
              <a:t>or </a:t>
            </a:r>
            <a:r>
              <a:rPr lang="en-US" sz="2000" dirty="0"/>
              <a:t>a doughnut shape called a toroid. Inductors use the properties of electricity and certain materials </a:t>
            </a:r>
            <a:r>
              <a:rPr lang="en-US" sz="2000" dirty="0" smtClean="0"/>
              <a:t>to</a:t>
            </a:r>
            <a:r>
              <a:rPr lang="tr-TR" sz="2000" dirty="0" smtClean="0"/>
              <a:t> </a:t>
            </a:r>
            <a:r>
              <a:rPr lang="en-US" sz="2000" dirty="0" smtClean="0"/>
              <a:t>concentrate </a:t>
            </a:r>
            <a:r>
              <a:rPr lang="en-US" sz="2000" dirty="0"/>
              <a:t>a magnetic field. Inductance is measured in </a:t>
            </a:r>
            <a:r>
              <a:rPr lang="en-US" sz="2000" dirty="0" err="1"/>
              <a:t>henries</a:t>
            </a:r>
            <a:r>
              <a:rPr lang="en-US" sz="2000" dirty="0"/>
              <a:t>, represented by a capital H, and </a:t>
            </a:r>
            <a:r>
              <a:rPr lang="en-US" sz="2000" dirty="0" smtClean="0"/>
              <a:t>come </a:t>
            </a:r>
            <a:r>
              <a:rPr lang="en-US" sz="2000" dirty="0"/>
              <a:t>in values from a few </a:t>
            </a:r>
            <a:r>
              <a:rPr lang="en-US" sz="2000" dirty="0" err="1"/>
              <a:t>microhenries</a:t>
            </a:r>
            <a:r>
              <a:rPr lang="en-US" sz="2000" dirty="0"/>
              <a:t> (</a:t>
            </a:r>
            <a:r>
              <a:rPr lang="en-US" sz="2000" dirty="0" err="1"/>
              <a:t>μH</a:t>
            </a:r>
            <a:r>
              <a:rPr lang="en-US" sz="2000" dirty="0"/>
              <a:t>) to tens of </a:t>
            </a:r>
            <a:r>
              <a:rPr lang="en-US" sz="2000" dirty="0" err="1"/>
              <a:t>henries</a:t>
            </a:r>
            <a:r>
              <a:rPr lang="en-US" sz="2000" dirty="0"/>
              <a:t>.</a:t>
            </a:r>
          </a:p>
        </p:txBody>
      </p:sp>
      <p:sp>
        <p:nvSpPr>
          <p:cNvPr id="4" name="Rectangle 3"/>
          <p:cNvSpPr/>
          <p:nvPr/>
        </p:nvSpPr>
        <p:spPr>
          <a:xfrm>
            <a:off x="166783" y="3298812"/>
            <a:ext cx="11316778" cy="1477328"/>
          </a:xfrm>
          <a:prstGeom prst="rect">
            <a:avLst/>
          </a:prstGeom>
        </p:spPr>
        <p:txBody>
          <a:bodyPr wrap="square">
            <a:spAutoFit/>
          </a:bodyPr>
          <a:lstStyle/>
          <a:p>
            <a:pPr algn="just">
              <a:lnSpc>
                <a:spcPct val="150000"/>
              </a:lnSpc>
            </a:pPr>
            <a:r>
              <a:rPr lang="en-US" sz="2000" dirty="0"/>
              <a:t>Any wire with a current flowing through it generates a magnetic field. This is due to a physical law </a:t>
            </a:r>
            <a:r>
              <a:rPr lang="en-US" sz="2000" dirty="0" smtClean="0"/>
              <a:t>that</a:t>
            </a:r>
            <a:r>
              <a:rPr lang="tr-TR" sz="2000" dirty="0" smtClean="0"/>
              <a:t> </a:t>
            </a:r>
            <a:r>
              <a:rPr lang="en-US" sz="2000" dirty="0" smtClean="0"/>
              <a:t>states </a:t>
            </a:r>
            <a:r>
              <a:rPr lang="en-US" sz="2000" dirty="0"/>
              <a:t>that charges in motion must develop a magnetic field. Therefore, we refer to this phenomenon </a:t>
            </a:r>
            <a:r>
              <a:rPr lang="en-US" sz="2000" dirty="0" smtClean="0"/>
              <a:t>as </a:t>
            </a:r>
            <a:r>
              <a:rPr lang="en-US" sz="2000" dirty="0">
                <a:solidFill>
                  <a:srgbClr val="FF0000"/>
                </a:solidFill>
              </a:rPr>
              <a:t>electromagnetism</a:t>
            </a:r>
            <a:r>
              <a:rPr lang="en-US" sz="2000" dirty="0"/>
              <a:t>, as both electricity and magnetism are intimately linked.</a:t>
            </a:r>
          </a:p>
        </p:txBody>
      </p:sp>
    </p:spTree>
    <p:extLst>
      <p:ext uri="{BB962C8B-B14F-4D97-AF65-F5344CB8AC3E}">
        <p14:creationId xmlns:p14="http://schemas.microsoft.com/office/powerpoint/2010/main" val="1740698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2073" y="846988"/>
            <a:ext cx="5155951" cy="3078051"/>
          </a:xfrm>
          <a:prstGeom prst="rect">
            <a:avLst/>
          </a:prstGeom>
        </p:spPr>
      </p:pic>
      <p:sp>
        <p:nvSpPr>
          <p:cNvPr id="3" name="Rectangle 2"/>
          <p:cNvSpPr/>
          <p:nvPr/>
        </p:nvSpPr>
        <p:spPr>
          <a:xfrm>
            <a:off x="5569710" y="415546"/>
            <a:ext cx="6253095" cy="4247317"/>
          </a:xfrm>
          <a:prstGeom prst="rect">
            <a:avLst/>
          </a:prstGeom>
        </p:spPr>
        <p:txBody>
          <a:bodyPr wrap="square">
            <a:spAutoFit/>
          </a:bodyPr>
          <a:lstStyle/>
          <a:p>
            <a:pPr algn="just">
              <a:lnSpc>
                <a:spcPct val="150000"/>
              </a:lnSpc>
            </a:pPr>
            <a:r>
              <a:rPr lang="en-US" sz="2000" dirty="0"/>
              <a:t>We may understand the relationship between current flow and magnetic fields by using the </a:t>
            </a:r>
            <a:r>
              <a:rPr lang="en-US" sz="2000" dirty="0">
                <a:solidFill>
                  <a:srgbClr val="FF0000"/>
                </a:solidFill>
              </a:rPr>
              <a:t>Right </a:t>
            </a:r>
            <a:r>
              <a:rPr lang="en-US" sz="2000" dirty="0" smtClean="0">
                <a:solidFill>
                  <a:srgbClr val="FF0000"/>
                </a:solidFill>
              </a:rPr>
              <a:t>Hand </a:t>
            </a:r>
            <a:r>
              <a:rPr lang="en-US" sz="2000" dirty="0">
                <a:solidFill>
                  <a:srgbClr val="FF0000"/>
                </a:solidFill>
              </a:rPr>
              <a:t>Rule</a:t>
            </a:r>
            <a:r>
              <a:rPr lang="en-US" sz="2000" dirty="0"/>
              <a:t>. In Figure </a:t>
            </a:r>
            <a:r>
              <a:rPr lang="en-US" sz="2000" dirty="0" smtClean="0"/>
              <a:t>3</a:t>
            </a:r>
            <a:r>
              <a:rPr lang="tr-TR" sz="2000" dirty="0" smtClean="0"/>
              <a:t>.5</a:t>
            </a:r>
            <a:r>
              <a:rPr lang="en-US" sz="2000" dirty="0" smtClean="0"/>
              <a:t>, </a:t>
            </a:r>
            <a:r>
              <a:rPr lang="en-US" sz="2000" dirty="0"/>
              <a:t>above, observe the conductor on the left. A current is shown flowing in the </a:t>
            </a:r>
            <a:r>
              <a:rPr lang="en-US" sz="2000" dirty="0" smtClean="0"/>
              <a:t>upward </a:t>
            </a:r>
            <a:r>
              <a:rPr lang="en-US" sz="2000" dirty="0"/>
              <a:t>direction. Now, imagine grasping this conductor with your right hand, with your thumb </a:t>
            </a:r>
            <a:r>
              <a:rPr lang="en-US" sz="2000" dirty="0" smtClean="0"/>
              <a:t>pointing</a:t>
            </a:r>
            <a:r>
              <a:rPr lang="tr-TR" sz="2000" dirty="0" smtClean="0"/>
              <a:t> </a:t>
            </a:r>
            <a:r>
              <a:rPr lang="en-US" sz="2000" dirty="0" smtClean="0"/>
              <a:t>in </a:t>
            </a:r>
            <a:r>
              <a:rPr lang="en-US" sz="2000" dirty="0"/>
              <a:t>the direction of current flow, and observe the curl of your fingers. Your fingers will curl in the </a:t>
            </a:r>
            <a:r>
              <a:rPr lang="en-US" sz="2000" dirty="0" smtClean="0"/>
              <a:t>direction </a:t>
            </a:r>
            <a:r>
              <a:rPr lang="en-US" sz="2000" dirty="0"/>
              <a:t>of the circular magnetic field around the conductor. </a:t>
            </a:r>
          </a:p>
        </p:txBody>
      </p:sp>
      <p:sp>
        <p:nvSpPr>
          <p:cNvPr id="4" name="Rectangle 3"/>
          <p:cNvSpPr/>
          <p:nvPr/>
        </p:nvSpPr>
        <p:spPr>
          <a:xfrm>
            <a:off x="291920" y="4755725"/>
            <a:ext cx="10886941" cy="1477328"/>
          </a:xfrm>
          <a:prstGeom prst="rect">
            <a:avLst/>
          </a:prstGeom>
        </p:spPr>
        <p:txBody>
          <a:bodyPr wrap="square">
            <a:spAutoFit/>
          </a:bodyPr>
          <a:lstStyle/>
          <a:p>
            <a:pPr algn="just">
              <a:lnSpc>
                <a:spcPct val="150000"/>
              </a:lnSpc>
            </a:pPr>
            <a:r>
              <a:rPr lang="en-US" sz="2000" dirty="0"/>
              <a:t> If we bend a straight conductor into a circle, we have essentially created a one-turn coil. Coils </a:t>
            </a:r>
            <a:r>
              <a:rPr lang="tr-TR" sz="2000" dirty="0" smtClean="0"/>
              <a:t> </a:t>
            </a:r>
            <a:r>
              <a:rPr lang="en-US" sz="2000" dirty="0" smtClean="0"/>
              <a:t>concentrate </a:t>
            </a:r>
            <a:r>
              <a:rPr lang="en-US" sz="2000" dirty="0"/>
              <a:t>the circular magnetic field, leading to a north-south polarization. Observe the coil on the </a:t>
            </a:r>
          </a:p>
          <a:p>
            <a:pPr algn="just">
              <a:lnSpc>
                <a:spcPct val="150000"/>
              </a:lnSpc>
            </a:pPr>
            <a:r>
              <a:rPr lang="en-US" sz="2000" dirty="0"/>
              <a:t>right, and pay attention to the circular field lines, with arrows depicting the direction of the field. </a:t>
            </a:r>
          </a:p>
        </p:txBody>
      </p:sp>
    </p:spTree>
    <p:extLst>
      <p:ext uri="{BB962C8B-B14F-4D97-AF65-F5344CB8AC3E}">
        <p14:creationId xmlns:p14="http://schemas.microsoft.com/office/powerpoint/2010/main" val="1732380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6313" y="631065"/>
            <a:ext cx="11543765" cy="1938992"/>
          </a:xfrm>
          <a:prstGeom prst="rect">
            <a:avLst/>
          </a:prstGeom>
        </p:spPr>
        <p:txBody>
          <a:bodyPr wrap="square">
            <a:spAutoFit/>
          </a:bodyPr>
          <a:lstStyle/>
          <a:p>
            <a:pPr algn="just">
              <a:lnSpc>
                <a:spcPct val="150000"/>
              </a:lnSpc>
            </a:pPr>
            <a:r>
              <a:rPr lang="en-US" sz="2000" dirty="0"/>
              <a:t>When </a:t>
            </a:r>
            <a:r>
              <a:rPr lang="en-US" sz="2000" dirty="0" smtClean="0"/>
              <a:t>arranged </a:t>
            </a:r>
            <a:r>
              <a:rPr lang="en-US" sz="2000" dirty="0"/>
              <a:t>in a coil, the field lines appear to come out of the bottom of the coil, and move toward the </a:t>
            </a:r>
            <a:r>
              <a:rPr lang="en-US" sz="2000" dirty="0" smtClean="0"/>
              <a:t>top</a:t>
            </a:r>
            <a:r>
              <a:rPr lang="tr-TR" sz="2000" dirty="0" smtClean="0"/>
              <a:t> </a:t>
            </a:r>
            <a:r>
              <a:rPr lang="en-US" sz="2000" dirty="0" smtClean="0"/>
              <a:t>of </a:t>
            </a:r>
            <a:r>
              <a:rPr lang="en-US" sz="2000" dirty="0"/>
              <a:t>the coil. If we reverse the direction of current flow in this coil, </a:t>
            </a:r>
            <a:r>
              <a:rPr lang="en-US" sz="2000" dirty="0" smtClean="0"/>
              <a:t>the</a:t>
            </a:r>
            <a:r>
              <a:rPr lang="tr-TR" sz="2000" dirty="0" smtClean="0"/>
              <a:t> </a:t>
            </a:r>
            <a:r>
              <a:rPr lang="en-US" sz="2000" dirty="0" smtClean="0"/>
              <a:t>direction </a:t>
            </a:r>
            <a:r>
              <a:rPr lang="en-US" sz="2000" dirty="0"/>
              <a:t>of the magnetic field will </a:t>
            </a:r>
            <a:r>
              <a:rPr lang="en-US" sz="2000" dirty="0" smtClean="0"/>
              <a:t>change</a:t>
            </a:r>
            <a:r>
              <a:rPr lang="en-US" sz="2000" dirty="0"/>
              <a:t>, leading to a north magnetic pole at the top of the coil, and a south magnetic pole at the </a:t>
            </a:r>
            <a:r>
              <a:rPr lang="en-US" sz="2000" dirty="0" smtClean="0"/>
              <a:t>bottom </a:t>
            </a:r>
            <a:r>
              <a:rPr lang="en-US" sz="2000" dirty="0"/>
              <a:t>of the coil.</a:t>
            </a:r>
          </a:p>
        </p:txBody>
      </p:sp>
      <p:sp>
        <p:nvSpPr>
          <p:cNvPr id="3" name="Rectangle 2"/>
          <p:cNvSpPr/>
          <p:nvPr/>
        </p:nvSpPr>
        <p:spPr>
          <a:xfrm>
            <a:off x="356313" y="3123345"/>
            <a:ext cx="11414976" cy="1938992"/>
          </a:xfrm>
          <a:prstGeom prst="rect">
            <a:avLst/>
          </a:prstGeom>
        </p:spPr>
        <p:txBody>
          <a:bodyPr wrap="square">
            <a:spAutoFit/>
          </a:bodyPr>
          <a:lstStyle/>
          <a:p>
            <a:pPr algn="just">
              <a:lnSpc>
                <a:spcPct val="150000"/>
              </a:lnSpc>
            </a:pPr>
            <a:r>
              <a:rPr lang="en-US" sz="2000" dirty="0"/>
              <a:t>Computing the inductance of a coil is beyond the scope of this text, and can be rather involved </a:t>
            </a:r>
            <a:r>
              <a:rPr lang="en-US" sz="2000" dirty="0" smtClean="0"/>
              <a:t>depending </a:t>
            </a:r>
            <a:r>
              <a:rPr lang="en-US" sz="2000" dirty="0"/>
              <a:t>on the material used for the core, the number of turns of the coil, the geometric </a:t>
            </a:r>
            <a:r>
              <a:rPr lang="en-US" sz="2000" dirty="0" smtClean="0"/>
              <a:t>configuration</a:t>
            </a:r>
            <a:r>
              <a:rPr lang="en-US" sz="2000" dirty="0"/>
              <a:t>, etc. Even the physical proximity of one coil to another can give rise to mutual </a:t>
            </a:r>
            <a:r>
              <a:rPr lang="en-US" sz="2000" dirty="0" smtClean="0"/>
              <a:t>inductance</a:t>
            </a:r>
            <a:r>
              <a:rPr lang="en-US" sz="2000" dirty="0"/>
              <a:t>, further complicating matters. Therefore, we will place more stress on the uses of </a:t>
            </a:r>
            <a:r>
              <a:rPr lang="en-US" sz="2000" dirty="0" smtClean="0"/>
              <a:t>inductors </a:t>
            </a:r>
            <a:r>
              <a:rPr lang="en-US" sz="2000" dirty="0"/>
              <a:t>rather than going heavily into theory</a:t>
            </a:r>
          </a:p>
        </p:txBody>
      </p:sp>
    </p:spTree>
    <p:extLst>
      <p:ext uri="{BB962C8B-B14F-4D97-AF65-F5344CB8AC3E}">
        <p14:creationId xmlns:p14="http://schemas.microsoft.com/office/powerpoint/2010/main" val="3238607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488" y="171794"/>
            <a:ext cx="11230378" cy="5355312"/>
          </a:xfrm>
          <a:prstGeom prst="rect">
            <a:avLst/>
          </a:prstGeom>
        </p:spPr>
        <p:txBody>
          <a:bodyPr wrap="square">
            <a:spAutoFit/>
          </a:bodyPr>
          <a:lstStyle/>
          <a:p>
            <a:pPr algn="just">
              <a:lnSpc>
                <a:spcPct val="150000"/>
              </a:lnSpc>
            </a:pPr>
            <a:r>
              <a:rPr lang="en-US" sz="2400" dirty="0" smtClean="0"/>
              <a:t>You learned about your first passive component in the last chapter: </a:t>
            </a:r>
            <a:r>
              <a:rPr lang="en-US" sz="2400" dirty="0" smtClean="0">
                <a:solidFill>
                  <a:srgbClr val="FF0000"/>
                </a:solidFill>
              </a:rPr>
              <a:t>the resistor</a:t>
            </a:r>
            <a:r>
              <a:rPr lang="en-US" sz="2400" dirty="0" smtClean="0"/>
              <a:t>. Now you will learn about </a:t>
            </a:r>
            <a:r>
              <a:rPr lang="en-US" sz="2400" dirty="0" smtClean="0">
                <a:solidFill>
                  <a:srgbClr val="FF0000"/>
                </a:solidFill>
              </a:rPr>
              <a:t>capacitors, inductors, and transformers</a:t>
            </a:r>
            <a:r>
              <a:rPr lang="en-US" sz="2400" dirty="0" smtClean="0"/>
              <a:t>.</a:t>
            </a:r>
            <a:endParaRPr lang="tr-TR" sz="2400" dirty="0" smtClean="0"/>
          </a:p>
          <a:p>
            <a:pPr algn="just">
              <a:lnSpc>
                <a:spcPct val="150000"/>
              </a:lnSpc>
            </a:pPr>
            <a:endParaRPr lang="en-US" sz="2000" dirty="0" smtClean="0"/>
          </a:p>
          <a:p>
            <a:pPr algn="just">
              <a:lnSpc>
                <a:spcPct val="150000"/>
              </a:lnSpc>
            </a:pPr>
            <a:r>
              <a:rPr lang="en-US" sz="2000" dirty="0" smtClean="0"/>
              <a:t>A capacitor is a component that can store charge. The amount of charge a capacitor can store is called its capacitance. Inductors are electromagnetic components that can also store energy. But instead of storing charge, they store energy in a magnetic field. Transformers can convert from one AC voltage to another by using an internal magnetic field.</a:t>
            </a:r>
            <a:endParaRPr lang="tr-TR" sz="2000" dirty="0" smtClean="0"/>
          </a:p>
          <a:p>
            <a:pPr algn="just">
              <a:lnSpc>
                <a:spcPct val="150000"/>
              </a:lnSpc>
            </a:pPr>
            <a:endParaRPr lang="en-US" sz="2000" dirty="0" smtClean="0"/>
          </a:p>
          <a:p>
            <a:pPr algn="just">
              <a:lnSpc>
                <a:spcPct val="150000"/>
              </a:lnSpc>
            </a:pPr>
            <a:r>
              <a:rPr lang="en-US" sz="2000" dirty="0" smtClean="0"/>
              <a:t>These components are used in electronics to smooth waveforms, block DC or AC, to convert from one AC voltage to another, and in filters. A filter is a circuit that removes unwanted frequencies</a:t>
            </a:r>
            <a:r>
              <a:rPr lang="tr-TR" sz="2000" dirty="0" smtClean="0"/>
              <a:t> </a:t>
            </a:r>
            <a:r>
              <a:rPr lang="en-US" sz="2000" dirty="0" smtClean="0"/>
              <a:t>from a signal, or selects a narrow band of signals from a wider spectrum. Your radio tuner works by using a filter. </a:t>
            </a:r>
            <a:endParaRPr lang="en-US" sz="2000" dirty="0"/>
          </a:p>
        </p:txBody>
      </p:sp>
    </p:spTree>
    <p:extLst>
      <p:ext uri="{BB962C8B-B14F-4D97-AF65-F5344CB8AC3E}">
        <p14:creationId xmlns:p14="http://schemas.microsoft.com/office/powerpoint/2010/main" val="2304196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808" y="1263069"/>
            <a:ext cx="6229350" cy="3790950"/>
          </a:xfrm>
          <a:prstGeom prst="rect">
            <a:avLst/>
          </a:prstGeom>
        </p:spPr>
      </p:pic>
      <p:sp>
        <p:nvSpPr>
          <p:cNvPr id="3" name="Rectangle 2"/>
          <p:cNvSpPr/>
          <p:nvPr/>
        </p:nvSpPr>
        <p:spPr>
          <a:xfrm>
            <a:off x="6583384" y="1172917"/>
            <a:ext cx="5033360" cy="4247317"/>
          </a:xfrm>
          <a:prstGeom prst="rect">
            <a:avLst/>
          </a:prstGeom>
        </p:spPr>
        <p:txBody>
          <a:bodyPr wrap="square">
            <a:spAutoFit/>
          </a:bodyPr>
          <a:lstStyle/>
          <a:p>
            <a:pPr algn="just">
              <a:lnSpc>
                <a:spcPct val="150000"/>
              </a:lnSpc>
            </a:pPr>
            <a:r>
              <a:rPr lang="tr-TR" sz="2000" dirty="0" smtClean="0"/>
              <a:t>I</a:t>
            </a:r>
            <a:r>
              <a:rPr lang="en-US" sz="2000" dirty="0" smtClean="0"/>
              <a:t>n </a:t>
            </a:r>
            <a:r>
              <a:rPr lang="en-US" sz="2000" dirty="0"/>
              <a:t>Figure </a:t>
            </a:r>
            <a:r>
              <a:rPr lang="en-US" sz="2000" dirty="0" smtClean="0"/>
              <a:t>3</a:t>
            </a:r>
            <a:r>
              <a:rPr lang="tr-TR" sz="2000" dirty="0" smtClean="0"/>
              <a:t>.5.1</a:t>
            </a:r>
            <a:r>
              <a:rPr lang="en-US" sz="2000" dirty="0" smtClean="0"/>
              <a:t>, </a:t>
            </a:r>
            <a:r>
              <a:rPr lang="en-US" sz="2000" dirty="0"/>
              <a:t>we have some examples of the inductors you will come across. A </a:t>
            </a:r>
            <a:r>
              <a:rPr lang="en-US" sz="2000" dirty="0" smtClean="0"/>
              <a:t>transformer </a:t>
            </a:r>
            <a:r>
              <a:rPr lang="en-US" sz="2000" dirty="0"/>
              <a:t>is also shown, because it is also a device that uses electromagnetism. Transformers </a:t>
            </a:r>
            <a:r>
              <a:rPr lang="en-US" sz="2000" dirty="0" smtClean="0"/>
              <a:t>“</a:t>
            </a:r>
            <a:r>
              <a:rPr lang="en-US" sz="2000" dirty="0"/>
              <a:t>transform” one voltage to another, and to provide isolation. Transformers are just one example of the </a:t>
            </a:r>
            <a:r>
              <a:rPr lang="en-US" sz="2000" dirty="0" smtClean="0"/>
              <a:t>many </a:t>
            </a:r>
            <a:r>
              <a:rPr lang="en-US" sz="2000" dirty="0"/>
              <a:t>types and styles of inductors you might come across. Let's look at a few of them</a:t>
            </a:r>
          </a:p>
        </p:txBody>
      </p:sp>
    </p:spTree>
    <p:extLst>
      <p:ext uri="{BB962C8B-B14F-4D97-AF65-F5344CB8AC3E}">
        <p14:creationId xmlns:p14="http://schemas.microsoft.com/office/powerpoint/2010/main" val="1627958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6" y="149824"/>
            <a:ext cx="11462198" cy="2308324"/>
          </a:xfrm>
          <a:prstGeom prst="rect">
            <a:avLst/>
          </a:prstGeom>
        </p:spPr>
        <p:txBody>
          <a:bodyPr wrap="square">
            <a:spAutoFit/>
          </a:bodyPr>
          <a:lstStyle/>
          <a:p>
            <a:r>
              <a:rPr lang="en-US" sz="2400" dirty="0">
                <a:solidFill>
                  <a:srgbClr val="FF0000"/>
                </a:solidFill>
              </a:rPr>
              <a:t>RF Inductors</a:t>
            </a:r>
          </a:p>
          <a:p>
            <a:pPr algn="just">
              <a:lnSpc>
                <a:spcPct val="150000"/>
              </a:lnSpc>
            </a:pPr>
            <a:r>
              <a:rPr lang="en-US" sz="2000" dirty="0"/>
              <a:t>Radio frequency (RF) inductors are found in high frequency circuits such as communications </a:t>
            </a:r>
            <a:r>
              <a:rPr lang="en-US" sz="2000" dirty="0" smtClean="0"/>
              <a:t>equipment</a:t>
            </a:r>
            <a:r>
              <a:rPr lang="en-US" sz="2000" dirty="0"/>
              <a:t>. They are typically wound on cardboard, ferrite, or have a wax, plastic, or air core. These </a:t>
            </a:r>
            <a:r>
              <a:rPr lang="en-US" sz="2000" dirty="0" smtClean="0"/>
              <a:t>have </a:t>
            </a:r>
            <a:r>
              <a:rPr lang="en-US" sz="2000" dirty="0"/>
              <a:t>small inductance values, and are used in conjunction with capacitors to make RF filters. These </a:t>
            </a:r>
            <a:r>
              <a:rPr lang="en-US" sz="2000" dirty="0" smtClean="0"/>
              <a:t>are </a:t>
            </a:r>
            <a:r>
              <a:rPr lang="en-US" sz="2000" dirty="0"/>
              <a:t>usually in the </a:t>
            </a:r>
            <a:r>
              <a:rPr lang="en-US" sz="2000" dirty="0" err="1"/>
              <a:t>millihenry</a:t>
            </a:r>
            <a:r>
              <a:rPr lang="en-US" sz="2000" dirty="0"/>
              <a:t> (</a:t>
            </a:r>
            <a:r>
              <a:rPr lang="en-US" sz="2000" dirty="0" err="1"/>
              <a:t>mH</a:t>
            </a:r>
            <a:r>
              <a:rPr lang="en-US" sz="2000" dirty="0"/>
              <a:t>) or </a:t>
            </a:r>
            <a:r>
              <a:rPr lang="en-US" sz="2000" dirty="0" err="1"/>
              <a:t>microhenry</a:t>
            </a:r>
            <a:r>
              <a:rPr lang="en-US" sz="2000" dirty="0"/>
              <a:t> (</a:t>
            </a:r>
            <a:r>
              <a:rPr lang="en-US" sz="2000" dirty="0" err="1"/>
              <a:t>μH</a:t>
            </a:r>
            <a:r>
              <a:rPr lang="en-US" sz="2000" dirty="0"/>
              <a:t>) range.</a:t>
            </a:r>
          </a:p>
        </p:txBody>
      </p:sp>
      <p:sp>
        <p:nvSpPr>
          <p:cNvPr id="3" name="Rectangle 2"/>
          <p:cNvSpPr/>
          <p:nvPr/>
        </p:nvSpPr>
        <p:spPr>
          <a:xfrm>
            <a:off x="279041" y="2689925"/>
            <a:ext cx="11337703" cy="3231654"/>
          </a:xfrm>
          <a:prstGeom prst="rect">
            <a:avLst/>
          </a:prstGeom>
        </p:spPr>
        <p:txBody>
          <a:bodyPr wrap="square">
            <a:spAutoFit/>
          </a:bodyPr>
          <a:lstStyle/>
          <a:p>
            <a:r>
              <a:rPr lang="en-US" sz="2400" dirty="0">
                <a:solidFill>
                  <a:srgbClr val="FF0000"/>
                </a:solidFill>
              </a:rPr>
              <a:t>Chokes</a:t>
            </a:r>
          </a:p>
          <a:p>
            <a:pPr algn="just">
              <a:lnSpc>
                <a:spcPct val="150000"/>
              </a:lnSpc>
            </a:pPr>
            <a:r>
              <a:rPr lang="en-US" sz="2000" dirty="0" smtClean="0"/>
              <a:t>Chokes are high-current inductors that have a low inductance. They are used for cleaning up AC power lines by “choking off” high frequency signals, and to keep these unwanted signals from being wicked into sensitive electronics. The ferrite core coil and toroid in Figure 3</a:t>
            </a:r>
            <a:r>
              <a:rPr lang="tr-TR" sz="2000" dirty="0" smtClean="0"/>
              <a:t>.5.1</a:t>
            </a:r>
            <a:r>
              <a:rPr lang="en-US" sz="2000" dirty="0" smtClean="0"/>
              <a:t> are examples of chokes,</a:t>
            </a:r>
            <a:r>
              <a:rPr lang="tr-TR" sz="2000" dirty="0" smtClean="0"/>
              <a:t> </a:t>
            </a:r>
            <a:r>
              <a:rPr lang="en-US" sz="2000" dirty="0" smtClean="0"/>
              <a:t>though some may actually look more like transformers with only one winding. They are typically wound with large diameter magnet wire on powdered ferrite cores. Larger, heavier inductors are used in power conditioning equipment and in heavy industrial applications, and have iron cores.</a:t>
            </a:r>
            <a:endParaRPr lang="en-US" sz="2000" dirty="0"/>
          </a:p>
        </p:txBody>
      </p:sp>
    </p:spTree>
    <p:extLst>
      <p:ext uri="{BB962C8B-B14F-4D97-AF65-F5344CB8AC3E}">
        <p14:creationId xmlns:p14="http://schemas.microsoft.com/office/powerpoint/2010/main" val="1149281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850" y="329510"/>
            <a:ext cx="11140227" cy="5078313"/>
          </a:xfrm>
          <a:prstGeom prst="rect">
            <a:avLst/>
          </a:prstGeom>
        </p:spPr>
        <p:txBody>
          <a:bodyPr wrap="square">
            <a:spAutoFit/>
          </a:bodyPr>
          <a:lstStyle/>
          <a:p>
            <a:r>
              <a:rPr lang="en-US" sz="2400" dirty="0">
                <a:solidFill>
                  <a:srgbClr val="FF0000"/>
                </a:solidFill>
              </a:rPr>
              <a:t>Transformers</a:t>
            </a:r>
          </a:p>
          <a:p>
            <a:pPr algn="just">
              <a:lnSpc>
                <a:spcPct val="150000"/>
              </a:lnSpc>
            </a:pPr>
            <a:r>
              <a:rPr lang="en-US" sz="2000" dirty="0"/>
              <a:t>Transformers use mutual inductance to convert one AC voltage to another. They are created by </a:t>
            </a:r>
            <a:r>
              <a:rPr lang="en-US" sz="2000" dirty="0" smtClean="0"/>
              <a:t>winding </a:t>
            </a:r>
            <a:r>
              <a:rPr lang="en-US" sz="2000" dirty="0"/>
              <a:t>a coil called the primary winding on a magnetic core, and then winding an electrically isolated </a:t>
            </a:r>
            <a:r>
              <a:rPr lang="en-US" sz="2000" dirty="0" smtClean="0"/>
              <a:t>coil </a:t>
            </a:r>
            <a:r>
              <a:rPr lang="en-US" sz="2000" dirty="0"/>
              <a:t>on top of the first called the secondary winding. As the magnetic field from the primary winding </a:t>
            </a:r>
            <a:r>
              <a:rPr lang="en-US" sz="2000" dirty="0" smtClean="0"/>
              <a:t>expands</a:t>
            </a:r>
            <a:r>
              <a:rPr lang="en-US" sz="2000" dirty="0"/>
              <a:t>, it induces electromotive force in the secondary. That is, the magnetic field lines cut across </a:t>
            </a:r>
            <a:r>
              <a:rPr lang="en-US" sz="2000" dirty="0" smtClean="0"/>
              <a:t>the </a:t>
            </a:r>
            <a:r>
              <a:rPr lang="en-US" sz="2000" dirty="0"/>
              <a:t>secondary, and the moving magnetic field gives rise to current flow in the secondary via magnetic </a:t>
            </a:r>
            <a:r>
              <a:rPr lang="en-US" sz="2000" dirty="0" smtClean="0"/>
              <a:t>induction</a:t>
            </a:r>
            <a:r>
              <a:rPr lang="en-US" sz="2000" dirty="0"/>
              <a:t>. </a:t>
            </a:r>
          </a:p>
          <a:p>
            <a:pPr algn="just">
              <a:lnSpc>
                <a:spcPct val="150000"/>
              </a:lnSpc>
            </a:pPr>
            <a:endParaRPr lang="tr-TR" sz="2000" dirty="0" smtClean="0"/>
          </a:p>
          <a:p>
            <a:pPr algn="just">
              <a:lnSpc>
                <a:spcPct val="150000"/>
              </a:lnSpc>
            </a:pPr>
            <a:r>
              <a:rPr lang="en-US" sz="2000" dirty="0" smtClean="0"/>
              <a:t>There </a:t>
            </a:r>
            <a:r>
              <a:rPr lang="en-US" sz="2000" dirty="0"/>
              <a:t>are many types of transformers. Some tiny transformers are used in high frequency </a:t>
            </a:r>
            <a:r>
              <a:rPr lang="en-US" sz="2000" dirty="0" smtClean="0"/>
              <a:t>communications </a:t>
            </a:r>
            <a:r>
              <a:rPr lang="en-US" sz="2000" dirty="0"/>
              <a:t>circuits (RF transformers.) Larger transformers are used for power supplies, </a:t>
            </a:r>
            <a:r>
              <a:rPr lang="en-US" sz="2000" dirty="0" smtClean="0"/>
              <a:t>providing </a:t>
            </a:r>
            <a:r>
              <a:rPr lang="en-US" sz="2000" dirty="0"/>
              <a:t>safer voltages and isolation from power lines. Some types of transformers do not isolate </a:t>
            </a:r>
            <a:r>
              <a:rPr lang="en-US" sz="2000" dirty="0" err="1" smtClean="0"/>
              <a:t>thesecondary</a:t>
            </a:r>
            <a:r>
              <a:rPr lang="en-US" sz="2000" dirty="0" smtClean="0"/>
              <a:t> </a:t>
            </a:r>
            <a:r>
              <a:rPr lang="en-US" sz="2000" dirty="0"/>
              <a:t>winding and primary, but integrate the two in series. These are called autotransformers.</a:t>
            </a:r>
          </a:p>
        </p:txBody>
      </p:sp>
    </p:spTree>
    <p:extLst>
      <p:ext uri="{BB962C8B-B14F-4D97-AF65-F5344CB8AC3E}">
        <p14:creationId xmlns:p14="http://schemas.microsoft.com/office/powerpoint/2010/main" val="3833857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526" y="179162"/>
            <a:ext cx="6513578" cy="523220"/>
          </a:xfrm>
          <a:prstGeom prst="rect">
            <a:avLst/>
          </a:prstGeom>
        </p:spPr>
        <p:txBody>
          <a:bodyPr wrap="none">
            <a:spAutoFit/>
          </a:bodyPr>
          <a:lstStyle/>
          <a:p>
            <a:r>
              <a:rPr lang="en-US" sz="2800" dirty="0">
                <a:solidFill>
                  <a:srgbClr val="FF0000"/>
                </a:solidFill>
              </a:rPr>
              <a:t>Chapter 3.5: Inductors in Series and Parallel</a:t>
            </a:r>
          </a:p>
        </p:txBody>
      </p:sp>
      <p:sp>
        <p:nvSpPr>
          <p:cNvPr id="3" name="Rectangle 2"/>
          <p:cNvSpPr/>
          <p:nvPr/>
        </p:nvSpPr>
        <p:spPr>
          <a:xfrm>
            <a:off x="227525" y="810020"/>
            <a:ext cx="11582401" cy="707886"/>
          </a:xfrm>
          <a:prstGeom prst="rect">
            <a:avLst/>
          </a:prstGeom>
        </p:spPr>
        <p:txBody>
          <a:bodyPr wrap="square">
            <a:spAutoFit/>
          </a:bodyPr>
          <a:lstStyle/>
          <a:p>
            <a:pPr algn="just"/>
            <a:r>
              <a:rPr lang="en-US" sz="2000" dirty="0"/>
              <a:t>We will start with series-connected inductors that are not magnetically coupled. As it turns out, </a:t>
            </a:r>
            <a:r>
              <a:rPr lang="en-US" sz="2000" dirty="0" smtClean="0"/>
              <a:t>inductors </a:t>
            </a:r>
            <a:r>
              <a:rPr lang="en-US" sz="2000" dirty="0"/>
              <a:t>add together in series just as resistors do. We will now define the equation for adding </a:t>
            </a:r>
            <a:r>
              <a:rPr lang="en-US" sz="2000" dirty="0" smtClean="0"/>
              <a:t>inductors </a:t>
            </a:r>
            <a:r>
              <a:rPr lang="en-US" sz="2000" dirty="0"/>
              <a:t>in series.</a:t>
            </a:r>
          </a:p>
        </p:txBody>
      </p:sp>
      <p:pic>
        <p:nvPicPr>
          <p:cNvPr id="4" name="Picture 3"/>
          <p:cNvPicPr>
            <a:picLocks noChangeAspect="1"/>
          </p:cNvPicPr>
          <p:nvPr/>
        </p:nvPicPr>
        <p:blipFill>
          <a:blip r:embed="rId2"/>
          <a:stretch>
            <a:fillRect/>
          </a:stretch>
        </p:blipFill>
        <p:spPr>
          <a:xfrm>
            <a:off x="906323" y="1625544"/>
            <a:ext cx="9718881" cy="1615091"/>
          </a:xfrm>
          <a:prstGeom prst="rect">
            <a:avLst/>
          </a:prstGeom>
        </p:spPr>
      </p:pic>
      <p:sp>
        <p:nvSpPr>
          <p:cNvPr id="5" name="Rectangle 4"/>
          <p:cNvSpPr/>
          <p:nvPr/>
        </p:nvSpPr>
        <p:spPr>
          <a:xfrm>
            <a:off x="227524" y="3348273"/>
            <a:ext cx="10951337" cy="400110"/>
          </a:xfrm>
          <a:prstGeom prst="rect">
            <a:avLst/>
          </a:prstGeom>
        </p:spPr>
        <p:txBody>
          <a:bodyPr wrap="square">
            <a:spAutoFit/>
          </a:bodyPr>
          <a:lstStyle/>
          <a:p>
            <a:r>
              <a:rPr lang="en-US" sz="2000" dirty="0"/>
              <a:t>For inductors in parallel with no coupling, the equation has the same form as for resistors in </a:t>
            </a:r>
            <a:r>
              <a:rPr lang="en-US" sz="2000" dirty="0" smtClean="0"/>
              <a:t>parallel</a:t>
            </a:r>
            <a:r>
              <a:rPr lang="tr-TR" sz="2000" dirty="0" smtClean="0"/>
              <a:t>.</a:t>
            </a:r>
            <a:endParaRPr lang="en-US" sz="2000" dirty="0"/>
          </a:p>
        </p:txBody>
      </p:sp>
      <p:pic>
        <p:nvPicPr>
          <p:cNvPr id="6" name="Picture 5"/>
          <p:cNvPicPr>
            <a:picLocks noChangeAspect="1"/>
          </p:cNvPicPr>
          <p:nvPr/>
        </p:nvPicPr>
        <p:blipFill>
          <a:blip r:embed="rId3"/>
          <a:stretch>
            <a:fillRect/>
          </a:stretch>
        </p:blipFill>
        <p:spPr>
          <a:xfrm>
            <a:off x="1279768" y="4034182"/>
            <a:ext cx="8511097" cy="1852344"/>
          </a:xfrm>
          <a:prstGeom prst="rect">
            <a:avLst/>
          </a:prstGeom>
        </p:spPr>
      </p:pic>
    </p:spTree>
    <p:extLst>
      <p:ext uri="{BB962C8B-B14F-4D97-AF65-F5344CB8AC3E}">
        <p14:creationId xmlns:p14="http://schemas.microsoft.com/office/powerpoint/2010/main" val="329345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5459" y="452786"/>
            <a:ext cx="10354613" cy="400110"/>
          </a:xfrm>
          <a:prstGeom prst="rect">
            <a:avLst/>
          </a:prstGeom>
        </p:spPr>
        <p:txBody>
          <a:bodyPr wrap="square">
            <a:spAutoFit/>
          </a:bodyPr>
          <a:lstStyle/>
          <a:p>
            <a:r>
              <a:rPr lang="en-US" sz="2000" dirty="0"/>
              <a:t>And, of course, our quick trick for resistors in parallel works for inductors of equal value in parallel.</a:t>
            </a:r>
          </a:p>
        </p:txBody>
      </p:sp>
      <p:pic>
        <p:nvPicPr>
          <p:cNvPr id="3" name="Picture 2"/>
          <p:cNvPicPr>
            <a:picLocks noChangeAspect="1"/>
          </p:cNvPicPr>
          <p:nvPr/>
        </p:nvPicPr>
        <p:blipFill>
          <a:blip r:embed="rId2"/>
          <a:stretch>
            <a:fillRect/>
          </a:stretch>
        </p:blipFill>
        <p:spPr>
          <a:xfrm>
            <a:off x="1959581" y="1184856"/>
            <a:ext cx="8458086" cy="2099525"/>
          </a:xfrm>
          <a:prstGeom prst="rect">
            <a:avLst/>
          </a:prstGeom>
        </p:spPr>
      </p:pic>
    </p:spTree>
    <p:extLst>
      <p:ext uri="{BB962C8B-B14F-4D97-AF65-F5344CB8AC3E}">
        <p14:creationId xmlns:p14="http://schemas.microsoft.com/office/powerpoint/2010/main" val="3969711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607" y="298241"/>
            <a:ext cx="10805375" cy="553998"/>
          </a:xfrm>
          <a:prstGeom prst="rect">
            <a:avLst/>
          </a:prstGeom>
        </p:spPr>
        <p:txBody>
          <a:bodyPr wrap="square">
            <a:spAutoFit/>
          </a:bodyPr>
          <a:lstStyle/>
          <a:p>
            <a:r>
              <a:rPr lang="en-US" sz="3000" dirty="0">
                <a:solidFill>
                  <a:srgbClr val="FF0000"/>
                </a:solidFill>
              </a:rPr>
              <a:t>Chapter 3.6: Inductor Charge, Discharge, and the RL </a:t>
            </a:r>
            <a:r>
              <a:rPr lang="en-US" sz="3000" dirty="0" smtClean="0">
                <a:solidFill>
                  <a:srgbClr val="FF0000"/>
                </a:solidFill>
              </a:rPr>
              <a:t>Time</a:t>
            </a:r>
            <a:r>
              <a:rPr lang="tr-TR" sz="3000" dirty="0" smtClean="0">
                <a:solidFill>
                  <a:srgbClr val="FF0000"/>
                </a:solidFill>
              </a:rPr>
              <a:t> </a:t>
            </a:r>
            <a:r>
              <a:rPr lang="en-US" sz="3000" dirty="0" smtClean="0">
                <a:solidFill>
                  <a:srgbClr val="FF0000"/>
                </a:solidFill>
              </a:rPr>
              <a:t>Constant</a:t>
            </a:r>
            <a:endParaRPr lang="en-US" sz="3000" dirty="0">
              <a:solidFill>
                <a:srgbClr val="FF0000"/>
              </a:solidFill>
            </a:endParaRPr>
          </a:p>
        </p:txBody>
      </p:sp>
      <p:sp>
        <p:nvSpPr>
          <p:cNvPr id="3" name="Rectangle 2"/>
          <p:cNvSpPr/>
          <p:nvPr/>
        </p:nvSpPr>
        <p:spPr>
          <a:xfrm>
            <a:off x="360605" y="919072"/>
            <a:ext cx="11088711" cy="1938992"/>
          </a:xfrm>
          <a:prstGeom prst="rect">
            <a:avLst/>
          </a:prstGeom>
        </p:spPr>
        <p:txBody>
          <a:bodyPr wrap="square">
            <a:spAutoFit/>
          </a:bodyPr>
          <a:lstStyle/>
          <a:p>
            <a:pPr algn="just">
              <a:lnSpc>
                <a:spcPct val="150000"/>
              </a:lnSpc>
            </a:pPr>
            <a:r>
              <a:rPr lang="en-US" sz="2000" dirty="0"/>
              <a:t>Inductors do not store energy in the form of charges like capacitors do. Instead, inductors store </a:t>
            </a:r>
            <a:r>
              <a:rPr lang="en-US" sz="2000" dirty="0" smtClean="0"/>
              <a:t>energy </a:t>
            </a:r>
            <a:r>
              <a:rPr lang="en-US" sz="2000" dirty="0"/>
              <a:t>in the magnetic field that they produce. Even though a capacitor can store charge for a long </a:t>
            </a:r>
            <a:r>
              <a:rPr lang="en-US" sz="2000" dirty="0" smtClean="0"/>
              <a:t>time</a:t>
            </a:r>
            <a:r>
              <a:rPr lang="en-US" sz="2000" dirty="0"/>
              <a:t>, inductors cannot do so. As soon as current is removed, the magnetic field invariably begins to </a:t>
            </a:r>
            <a:r>
              <a:rPr lang="en-US" sz="2000" dirty="0" smtClean="0"/>
              <a:t>collapse</a:t>
            </a:r>
            <a:r>
              <a:rPr lang="en-US" sz="2000" dirty="0"/>
              <a:t>. If there is no path for the discharge, very high “kickback” voltages can be generated!</a:t>
            </a:r>
          </a:p>
        </p:txBody>
      </p:sp>
      <p:sp>
        <p:nvSpPr>
          <p:cNvPr id="4" name="Rectangle 3"/>
          <p:cNvSpPr/>
          <p:nvPr/>
        </p:nvSpPr>
        <p:spPr>
          <a:xfrm>
            <a:off x="360605" y="3247915"/>
            <a:ext cx="11243260" cy="2400657"/>
          </a:xfrm>
          <a:prstGeom prst="rect">
            <a:avLst/>
          </a:prstGeom>
        </p:spPr>
        <p:txBody>
          <a:bodyPr wrap="square">
            <a:spAutoFit/>
          </a:bodyPr>
          <a:lstStyle/>
          <a:p>
            <a:pPr algn="just">
              <a:lnSpc>
                <a:spcPct val="150000"/>
              </a:lnSpc>
            </a:pPr>
            <a:r>
              <a:rPr lang="en-US" sz="2000" dirty="0"/>
              <a:t>Inductors resist changes in current (remember that capacitors resist changes in voltage.) Therefore, </a:t>
            </a:r>
            <a:r>
              <a:rPr lang="tr-TR" sz="2000" dirty="0" smtClean="0"/>
              <a:t> </a:t>
            </a:r>
            <a:r>
              <a:rPr lang="en-US" sz="2000" dirty="0" smtClean="0"/>
              <a:t>when </a:t>
            </a:r>
            <a:r>
              <a:rPr lang="en-US" sz="2000" dirty="0"/>
              <a:t>the field collapses, a back EMF is generated, as the inductor is trying to continue current flow in </a:t>
            </a:r>
            <a:r>
              <a:rPr lang="en-US" sz="2000" dirty="0" smtClean="0"/>
              <a:t>the </a:t>
            </a:r>
            <a:r>
              <a:rPr lang="en-US" sz="2000" dirty="0"/>
              <a:t>same direction. It is the collapsing magnetic field that generates this back EMF by cutting across </a:t>
            </a:r>
            <a:r>
              <a:rPr lang="en-US" sz="2000" dirty="0" smtClean="0"/>
              <a:t>the </a:t>
            </a:r>
            <a:r>
              <a:rPr lang="en-US" sz="2000" dirty="0"/>
              <a:t>coil as it collapses. So the voltage across the inductor reverses during discharge to keep current </a:t>
            </a:r>
            <a:r>
              <a:rPr lang="en-US" sz="2000" dirty="0" smtClean="0"/>
              <a:t>flowing </a:t>
            </a:r>
            <a:r>
              <a:rPr lang="en-US" sz="2000" dirty="0"/>
              <a:t>in the same direction in the inductor. Let's take a closer look at how this works in Figure </a:t>
            </a:r>
            <a:r>
              <a:rPr lang="en-US" sz="2000" dirty="0" smtClean="0"/>
              <a:t>3</a:t>
            </a:r>
            <a:r>
              <a:rPr lang="tr-TR" sz="2000" dirty="0" smtClean="0"/>
              <a:t>.5</a:t>
            </a:r>
            <a:r>
              <a:rPr lang="en-US" sz="2000" dirty="0" smtClean="0"/>
              <a:t>.</a:t>
            </a:r>
            <a:endParaRPr lang="en-US" sz="2000" dirty="0"/>
          </a:p>
        </p:txBody>
      </p:sp>
    </p:spTree>
    <p:extLst>
      <p:ext uri="{BB962C8B-B14F-4D97-AF65-F5344CB8AC3E}">
        <p14:creationId xmlns:p14="http://schemas.microsoft.com/office/powerpoint/2010/main" val="2075854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30007" y="470347"/>
            <a:ext cx="8248650" cy="3238500"/>
          </a:xfrm>
          <a:prstGeom prst="rect">
            <a:avLst/>
          </a:prstGeom>
        </p:spPr>
      </p:pic>
      <p:sp>
        <p:nvSpPr>
          <p:cNvPr id="3" name="Rectangle 2"/>
          <p:cNvSpPr/>
          <p:nvPr/>
        </p:nvSpPr>
        <p:spPr>
          <a:xfrm>
            <a:off x="480811" y="3971682"/>
            <a:ext cx="10947042" cy="1891287"/>
          </a:xfrm>
          <a:prstGeom prst="rect">
            <a:avLst/>
          </a:prstGeom>
        </p:spPr>
        <p:txBody>
          <a:bodyPr wrap="square">
            <a:spAutoFit/>
          </a:bodyPr>
          <a:lstStyle/>
          <a:p>
            <a:pPr algn="just">
              <a:lnSpc>
                <a:spcPct val="150000"/>
              </a:lnSpc>
            </a:pPr>
            <a:r>
              <a:rPr lang="en-US" sz="2000" dirty="0"/>
              <a:t>Look at the switch in the middle of the schematic, shown above. We are going to make this switch </a:t>
            </a:r>
          </a:p>
          <a:p>
            <a:pPr algn="just">
              <a:lnSpc>
                <a:spcPct val="150000"/>
              </a:lnSpc>
            </a:pPr>
            <a:r>
              <a:rPr lang="en-US" sz="2000" dirty="0"/>
              <a:t>infinitely fast for our discussion. When the switch is flipped over to the voltage source, no current </a:t>
            </a:r>
          </a:p>
          <a:p>
            <a:pPr algn="just">
              <a:lnSpc>
                <a:spcPct val="150000"/>
              </a:lnSpc>
            </a:pPr>
            <a:r>
              <a:rPr lang="en-US" sz="2000" dirty="0"/>
              <a:t>flows at first. The inductor is resisting the sudden increase in current. The inductor appears as an </a:t>
            </a:r>
          </a:p>
          <a:p>
            <a:pPr algn="just">
              <a:lnSpc>
                <a:spcPct val="150000"/>
              </a:lnSpc>
            </a:pPr>
            <a:r>
              <a:rPr lang="en-US" sz="2000" dirty="0"/>
              <a:t>open circuit, and drops all the voltage from the power supply. </a:t>
            </a:r>
          </a:p>
        </p:txBody>
      </p:sp>
    </p:spTree>
    <p:extLst>
      <p:ext uri="{BB962C8B-B14F-4D97-AF65-F5344CB8AC3E}">
        <p14:creationId xmlns:p14="http://schemas.microsoft.com/office/powerpoint/2010/main" val="2638782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6" y="268283"/>
            <a:ext cx="11359167" cy="3323987"/>
          </a:xfrm>
          <a:prstGeom prst="rect">
            <a:avLst/>
          </a:prstGeom>
        </p:spPr>
        <p:txBody>
          <a:bodyPr wrap="square">
            <a:spAutoFit/>
          </a:bodyPr>
          <a:lstStyle/>
          <a:p>
            <a:pPr algn="just">
              <a:lnSpc>
                <a:spcPct val="150000"/>
              </a:lnSpc>
            </a:pPr>
            <a:r>
              <a:rPr lang="en-US" sz="2000" dirty="0" smtClean="0"/>
              <a:t>As </a:t>
            </a:r>
            <a:r>
              <a:rPr lang="en-US" sz="2000" dirty="0"/>
              <a:t>the magnetic field builds in the </a:t>
            </a:r>
            <a:r>
              <a:rPr lang="en-US" sz="2000" dirty="0" smtClean="0"/>
              <a:t>inductor</a:t>
            </a:r>
            <a:r>
              <a:rPr lang="en-US" sz="2000" dirty="0"/>
              <a:t>, current slowly increases until maximum current is achieved. Following the current flow from </a:t>
            </a:r>
            <a:r>
              <a:rPr lang="en-US" sz="2000" dirty="0" smtClean="0"/>
              <a:t>the </a:t>
            </a:r>
            <a:r>
              <a:rPr lang="en-US" sz="2000" dirty="0"/>
              <a:t>power supply, it moves down through the inductor (down the page) and the resistor towards the </a:t>
            </a:r>
            <a:r>
              <a:rPr lang="en-US" sz="2000" dirty="0" smtClean="0"/>
              <a:t>negative </a:t>
            </a:r>
            <a:r>
              <a:rPr lang="en-US" sz="2000" dirty="0"/>
              <a:t>terminal of the power supply. When maximum current is established, the inductor looks like </a:t>
            </a:r>
            <a:r>
              <a:rPr lang="en-US" sz="2000" dirty="0" smtClean="0"/>
              <a:t>a</a:t>
            </a:r>
            <a:r>
              <a:rPr lang="tr-TR" sz="2000" dirty="0" smtClean="0"/>
              <a:t> </a:t>
            </a:r>
            <a:r>
              <a:rPr lang="en-US" sz="2000" dirty="0" smtClean="0"/>
              <a:t>short </a:t>
            </a:r>
            <a:r>
              <a:rPr lang="en-US" sz="2000" dirty="0"/>
              <a:t>circuit and drops no voltage, and the only resistance in the circuit is provided by the resistor. As </a:t>
            </a:r>
            <a:r>
              <a:rPr lang="en-US" sz="2000" dirty="0" smtClean="0"/>
              <a:t>it </a:t>
            </a:r>
            <a:r>
              <a:rPr lang="en-US" sz="2000" dirty="0"/>
              <a:t>turns out, RL circuits have a time constant as well as RC circuits, which is also called tau (τ.) It </a:t>
            </a:r>
            <a:r>
              <a:rPr lang="en-US" sz="2000" dirty="0" smtClean="0"/>
              <a:t>takes</a:t>
            </a:r>
            <a:r>
              <a:rPr lang="tr-TR" sz="2000" dirty="0" smtClean="0"/>
              <a:t> </a:t>
            </a:r>
            <a:r>
              <a:rPr lang="en-US" sz="2000" dirty="0" smtClean="0"/>
              <a:t>about </a:t>
            </a:r>
            <a:r>
              <a:rPr lang="en-US" sz="2000" dirty="0"/>
              <a:t>5τ for the current to reach maximum for a series RL circuit. We define the RL time </a:t>
            </a:r>
            <a:r>
              <a:rPr lang="en-US" sz="2000" dirty="0" smtClean="0"/>
              <a:t>constant</a:t>
            </a:r>
            <a:r>
              <a:rPr lang="tr-TR" sz="2000" dirty="0" smtClean="0"/>
              <a:t> </a:t>
            </a:r>
            <a:r>
              <a:rPr lang="en-US" sz="2000" dirty="0" smtClean="0"/>
              <a:t>below</a:t>
            </a:r>
            <a:r>
              <a:rPr lang="en-US" sz="2000" dirty="0"/>
              <a:t>.</a:t>
            </a:r>
          </a:p>
        </p:txBody>
      </p:sp>
      <p:pic>
        <p:nvPicPr>
          <p:cNvPr id="3" name="Picture 2"/>
          <p:cNvPicPr>
            <a:picLocks noChangeAspect="1"/>
          </p:cNvPicPr>
          <p:nvPr/>
        </p:nvPicPr>
        <p:blipFill>
          <a:blip r:embed="rId2"/>
          <a:stretch>
            <a:fillRect/>
          </a:stretch>
        </p:blipFill>
        <p:spPr>
          <a:xfrm>
            <a:off x="2988033" y="3850783"/>
            <a:ext cx="5706434" cy="1775607"/>
          </a:xfrm>
          <a:prstGeom prst="rect">
            <a:avLst/>
          </a:prstGeom>
        </p:spPr>
      </p:pic>
    </p:spTree>
    <p:extLst>
      <p:ext uri="{BB962C8B-B14F-4D97-AF65-F5344CB8AC3E}">
        <p14:creationId xmlns:p14="http://schemas.microsoft.com/office/powerpoint/2010/main" val="592556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404" y="198377"/>
            <a:ext cx="11324823" cy="1015663"/>
          </a:xfrm>
          <a:prstGeom prst="rect">
            <a:avLst/>
          </a:prstGeom>
        </p:spPr>
        <p:txBody>
          <a:bodyPr wrap="square">
            <a:spAutoFit/>
          </a:bodyPr>
          <a:lstStyle/>
          <a:p>
            <a:pPr algn="just">
              <a:lnSpc>
                <a:spcPct val="150000"/>
              </a:lnSpc>
            </a:pPr>
            <a:r>
              <a:rPr lang="en-US" sz="2000" dirty="0"/>
              <a:t>We will now give the inductor charging function for inductor current with respect to time, given a </a:t>
            </a:r>
            <a:r>
              <a:rPr lang="en-US" sz="2000" dirty="0" err="1" smtClean="0"/>
              <a:t>seriesresistance</a:t>
            </a:r>
            <a:r>
              <a:rPr lang="en-US" sz="2000" dirty="0" smtClean="0"/>
              <a:t> </a:t>
            </a:r>
            <a:r>
              <a:rPr lang="en-US" sz="2000" dirty="0"/>
              <a:t>R in the current path, as in Figure </a:t>
            </a:r>
            <a:r>
              <a:rPr lang="en-US" sz="2000" dirty="0" smtClean="0"/>
              <a:t>3</a:t>
            </a:r>
            <a:r>
              <a:rPr lang="tr-TR" sz="2000" dirty="0" smtClean="0"/>
              <a:t>.5</a:t>
            </a:r>
            <a:r>
              <a:rPr lang="en-US" sz="2000" dirty="0" smtClean="0"/>
              <a:t>.</a:t>
            </a:r>
            <a:endParaRPr lang="en-US" sz="2000" dirty="0"/>
          </a:p>
        </p:txBody>
      </p:sp>
      <p:pic>
        <p:nvPicPr>
          <p:cNvPr id="3" name="Picture 2"/>
          <p:cNvPicPr>
            <a:picLocks noChangeAspect="1"/>
          </p:cNvPicPr>
          <p:nvPr/>
        </p:nvPicPr>
        <p:blipFill>
          <a:blip r:embed="rId2"/>
          <a:stretch>
            <a:fillRect/>
          </a:stretch>
        </p:blipFill>
        <p:spPr>
          <a:xfrm>
            <a:off x="2034863" y="1532586"/>
            <a:ext cx="8233088" cy="2924913"/>
          </a:xfrm>
          <a:prstGeom prst="rect">
            <a:avLst/>
          </a:prstGeom>
        </p:spPr>
      </p:pic>
      <p:sp>
        <p:nvSpPr>
          <p:cNvPr id="4" name="Rectangle 3"/>
          <p:cNvSpPr/>
          <p:nvPr/>
        </p:nvSpPr>
        <p:spPr>
          <a:xfrm>
            <a:off x="399245" y="4612457"/>
            <a:ext cx="11165982" cy="1429622"/>
          </a:xfrm>
          <a:prstGeom prst="rect">
            <a:avLst/>
          </a:prstGeom>
        </p:spPr>
        <p:txBody>
          <a:bodyPr wrap="square">
            <a:spAutoFit/>
          </a:bodyPr>
          <a:lstStyle/>
          <a:p>
            <a:pPr algn="just">
              <a:lnSpc>
                <a:spcPct val="150000"/>
              </a:lnSpc>
            </a:pPr>
            <a:r>
              <a:rPr lang="en-US" sz="2000" dirty="0"/>
              <a:t>When our infinitely fast switch is flipped to the other position, the inductor suddenly creates a back </a:t>
            </a:r>
            <a:r>
              <a:rPr lang="en-US" sz="2000" dirty="0" smtClean="0"/>
              <a:t>EMF </a:t>
            </a:r>
            <a:r>
              <a:rPr lang="en-US" sz="2000" dirty="0"/>
              <a:t>to resist the reduction of current. It acts as a temporary voltage source of opposite polarity, </a:t>
            </a:r>
            <a:r>
              <a:rPr lang="en-US" sz="2000" dirty="0" smtClean="0"/>
              <a:t>trying</a:t>
            </a:r>
            <a:r>
              <a:rPr lang="tr-TR" sz="2000" dirty="0" smtClean="0"/>
              <a:t> </a:t>
            </a:r>
            <a:r>
              <a:rPr lang="en-US" sz="2000" dirty="0" smtClean="0"/>
              <a:t>to </a:t>
            </a:r>
            <a:r>
              <a:rPr lang="en-US" sz="2000" dirty="0"/>
              <a:t>continue the current flow down the page. It has a discharge path through the resistor, and the</a:t>
            </a:r>
          </a:p>
        </p:txBody>
      </p:sp>
    </p:spTree>
    <p:extLst>
      <p:ext uri="{BB962C8B-B14F-4D97-AF65-F5344CB8AC3E}">
        <p14:creationId xmlns:p14="http://schemas.microsoft.com/office/powerpoint/2010/main" val="699371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973" y="294865"/>
            <a:ext cx="11346286" cy="1477328"/>
          </a:xfrm>
          <a:prstGeom prst="rect">
            <a:avLst/>
          </a:prstGeom>
        </p:spPr>
        <p:txBody>
          <a:bodyPr wrap="square">
            <a:spAutoFit/>
          </a:bodyPr>
          <a:lstStyle/>
          <a:p>
            <a:pPr algn="just">
              <a:lnSpc>
                <a:spcPct val="150000"/>
              </a:lnSpc>
            </a:pPr>
            <a:r>
              <a:rPr lang="en-US" sz="2000" dirty="0"/>
              <a:t>current decays exponentially to zero. Where does the energy from the magnetic field go? It is </a:t>
            </a:r>
            <a:r>
              <a:rPr lang="en-US" sz="2000" dirty="0" smtClean="0"/>
              <a:t>dissipated </a:t>
            </a:r>
            <a:r>
              <a:rPr lang="en-US" sz="2000" dirty="0"/>
              <a:t>by the resistor as heat. Therefore, energy is conserved here, too. Again, the discharge of </a:t>
            </a:r>
          </a:p>
          <a:p>
            <a:pPr algn="just">
              <a:lnSpc>
                <a:spcPct val="150000"/>
              </a:lnSpc>
            </a:pPr>
            <a:r>
              <a:rPr lang="en-US" sz="2000" dirty="0"/>
              <a:t>the inductor takes about 5τ.</a:t>
            </a:r>
          </a:p>
        </p:txBody>
      </p:sp>
      <p:sp>
        <p:nvSpPr>
          <p:cNvPr id="3" name="Rectangle 2"/>
          <p:cNvSpPr/>
          <p:nvPr/>
        </p:nvSpPr>
        <p:spPr>
          <a:xfrm>
            <a:off x="321973" y="1988540"/>
            <a:ext cx="10470523" cy="707886"/>
          </a:xfrm>
          <a:prstGeom prst="rect">
            <a:avLst/>
          </a:prstGeom>
        </p:spPr>
        <p:txBody>
          <a:bodyPr wrap="square">
            <a:spAutoFit/>
          </a:bodyPr>
          <a:lstStyle/>
          <a:p>
            <a:pPr algn="just"/>
            <a:r>
              <a:rPr lang="en-US" sz="2000" dirty="0"/>
              <a:t>We now give the inductor discharging function for current through an inductor with respect to time, </a:t>
            </a:r>
            <a:r>
              <a:rPr lang="en-US" sz="2000" dirty="0" smtClean="0"/>
              <a:t>given </a:t>
            </a:r>
            <a:r>
              <a:rPr lang="en-US" sz="2000" dirty="0"/>
              <a:t>a series resistor R in the discharge path as in Figure </a:t>
            </a:r>
            <a:r>
              <a:rPr lang="en-US" sz="2000" dirty="0" smtClean="0"/>
              <a:t>3.</a:t>
            </a:r>
            <a:r>
              <a:rPr lang="tr-TR" sz="2000" dirty="0" smtClean="0"/>
              <a:t>6</a:t>
            </a:r>
            <a:endParaRPr lang="en-US" sz="2000" dirty="0"/>
          </a:p>
        </p:txBody>
      </p:sp>
      <p:pic>
        <p:nvPicPr>
          <p:cNvPr id="4" name="Picture 3"/>
          <p:cNvPicPr>
            <a:picLocks noChangeAspect="1"/>
          </p:cNvPicPr>
          <p:nvPr/>
        </p:nvPicPr>
        <p:blipFill>
          <a:blip r:embed="rId2"/>
          <a:stretch>
            <a:fillRect/>
          </a:stretch>
        </p:blipFill>
        <p:spPr>
          <a:xfrm>
            <a:off x="1624348" y="3144594"/>
            <a:ext cx="8719496" cy="2503262"/>
          </a:xfrm>
          <a:prstGeom prst="rect">
            <a:avLst/>
          </a:prstGeom>
        </p:spPr>
      </p:pic>
    </p:spTree>
    <p:extLst>
      <p:ext uri="{BB962C8B-B14F-4D97-AF65-F5344CB8AC3E}">
        <p14:creationId xmlns:p14="http://schemas.microsoft.com/office/powerpoint/2010/main" val="790707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724" y="230677"/>
            <a:ext cx="6688434" cy="584775"/>
          </a:xfrm>
          <a:prstGeom prst="rect">
            <a:avLst/>
          </a:prstGeom>
        </p:spPr>
        <p:txBody>
          <a:bodyPr wrap="none">
            <a:spAutoFit/>
          </a:bodyPr>
          <a:lstStyle/>
          <a:p>
            <a:r>
              <a:rPr lang="en-US" sz="3200" dirty="0" smtClean="0">
                <a:solidFill>
                  <a:srgbClr val="FF0000"/>
                </a:solidFill>
              </a:rPr>
              <a:t>Chapter 3.1: Introduction to Capacitors</a:t>
            </a:r>
            <a:endParaRPr lang="en-US" sz="3200" dirty="0">
              <a:solidFill>
                <a:srgbClr val="FF0000"/>
              </a:solidFill>
            </a:endParaRPr>
          </a:p>
        </p:txBody>
      </p:sp>
      <p:sp>
        <p:nvSpPr>
          <p:cNvPr id="3" name="Rectangle 2"/>
          <p:cNvSpPr/>
          <p:nvPr/>
        </p:nvSpPr>
        <p:spPr>
          <a:xfrm>
            <a:off x="543696" y="815452"/>
            <a:ext cx="11397802" cy="3323987"/>
          </a:xfrm>
          <a:prstGeom prst="rect">
            <a:avLst/>
          </a:prstGeom>
        </p:spPr>
        <p:txBody>
          <a:bodyPr wrap="square">
            <a:spAutoFit/>
          </a:bodyPr>
          <a:lstStyle/>
          <a:p>
            <a:pPr algn="just">
              <a:lnSpc>
                <a:spcPct val="150000"/>
              </a:lnSpc>
            </a:pPr>
            <a:r>
              <a:rPr lang="en-US" sz="2000" dirty="0" smtClean="0"/>
              <a:t>A capacitor is a component that can store </a:t>
            </a:r>
            <a:r>
              <a:rPr lang="en-US" sz="2000" dirty="0" smtClean="0">
                <a:solidFill>
                  <a:srgbClr val="FF0000"/>
                </a:solidFill>
              </a:rPr>
              <a:t>electric charge</a:t>
            </a:r>
            <a:r>
              <a:rPr lang="en-US" sz="2000" dirty="0" smtClean="0"/>
              <a:t>. In their simplest possible form, capacitors are nothing more than two conductive plates separated by empty space, air, or some insulating material called a </a:t>
            </a:r>
            <a:r>
              <a:rPr lang="en-US" sz="2000" b="1" u="sng" dirty="0" smtClean="0">
                <a:solidFill>
                  <a:srgbClr val="FF0000"/>
                </a:solidFill>
              </a:rPr>
              <a:t>dielectric</a:t>
            </a:r>
            <a:r>
              <a:rPr lang="en-US" sz="2000" dirty="0" smtClean="0"/>
              <a:t>. If we apply an electric field to the plates with a potential difference, negative charges will build on the negative side, and positive charges will build up on the positive side by charge induction. </a:t>
            </a:r>
            <a:r>
              <a:rPr lang="en-US" sz="2000" dirty="0" smtClean="0">
                <a:solidFill>
                  <a:srgbClr val="FF0000"/>
                </a:solidFill>
              </a:rPr>
              <a:t>If we then remove the potential difference, the capacitor will remain in a charged state </a:t>
            </a:r>
            <a:r>
              <a:rPr lang="en-US" sz="2000" dirty="0" smtClean="0"/>
              <a:t>since the charges on the plates cannot equalize due to the insulating gap. </a:t>
            </a:r>
            <a:r>
              <a:rPr lang="en-US" sz="2000" dirty="0" smtClean="0">
                <a:solidFill>
                  <a:srgbClr val="FF0000"/>
                </a:solidFill>
              </a:rPr>
              <a:t>The energy is stored in the electric field </a:t>
            </a:r>
            <a:r>
              <a:rPr lang="en-US" sz="2000" dirty="0" smtClean="0"/>
              <a:t>between the plates. Let's take a look at Figure 3</a:t>
            </a:r>
            <a:r>
              <a:rPr lang="tr-TR" sz="2000" dirty="0" smtClean="0"/>
              <a:t>.1</a:t>
            </a:r>
            <a:r>
              <a:rPr lang="en-US" sz="2000" dirty="0" smtClean="0"/>
              <a:t>, below. </a:t>
            </a:r>
            <a:endParaRPr lang="en-US" sz="2000" dirty="0"/>
          </a:p>
        </p:txBody>
      </p:sp>
      <p:pic>
        <p:nvPicPr>
          <p:cNvPr id="4" name="Picture 3"/>
          <p:cNvPicPr>
            <a:picLocks noChangeAspect="1"/>
          </p:cNvPicPr>
          <p:nvPr/>
        </p:nvPicPr>
        <p:blipFill>
          <a:blip r:embed="rId2"/>
          <a:stretch>
            <a:fillRect/>
          </a:stretch>
        </p:blipFill>
        <p:spPr>
          <a:xfrm>
            <a:off x="6140511" y="3802963"/>
            <a:ext cx="5244413" cy="2630034"/>
          </a:xfrm>
          <a:prstGeom prst="rect">
            <a:avLst/>
          </a:prstGeom>
        </p:spPr>
      </p:pic>
    </p:spTree>
    <p:extLst>
      <p:ext uri="{BB962C8B-B14F-4D97-AF65-F5344CB8AC3E}">
        <p14:creationId xmlns:p14="http://schemas.microsoft.com/office/powerpoint/2010/main" val="31523946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467" y="240182"/>
            <a:ext cx="11247549" cy="646331"/>
          </a:xfrm>
          <a:prstGeom prst="rect">
            <a:avLst/>
          </a:prstGeom>
        </p:spPr>
        <p:txBody>
          <a:bodyPr wrap="square">
            <a:spAutoFit/>
          </a:bodyPr>
          <a:lstStyle/>
          <a:p>
            <a:r>
              <a:rPr lang="en-US" dirty="0"/>
              <a:t>In Figure </a:t>
            </a:r>
            <a:r>
              <a:rPr lang="en-US" dirty="0" smtClean="0"/>
              <a:t>3</a:t>
            </a:r>
            <a:r>
              <a:rPr lang="tr-TR" dirty="0" smtClean="0"/>
              <a:t>.6</a:t>
            </a:r>
            <a:r>
              <a:rPr lang="en-US" dirty="0" smtClean="0"/>
              <a:t>, </a:t>
            </a:r>
            <a:r>
              <a:rPr lang="en-US" dirty="0"/>
              <a:t>we show the charge and discharge curves for inductor current with respect to time. And </a:t>
            </a:r>
            <a:r>
              <a:rPr lang="en-US" dirty="0" smtClean="0"/>
              <a:t>inductors </a:t>
            </a:r>
            <a:r>
              <a:rPr lang="en-US" dirty="0"/>
              <a:t>will reach about 63% of maximum current in one tau when charging.</a:t>
            </a:r>
          </a:p>
        </p:txBody>
      </p:sp>
      <p:pic>
        <p:nvPicPr>
          <p:cNvPr id="3" name="Picture 2"/>
          <p:cNvPicPr>
            <a:picLocks noChangeAspect="1"/>
          </p:cNvPicPr>
          <p:nvPr/>
        </p:nvPicPr>
        <p:blipFill>
          <a:blip r:embed="rId2"/>
          <a:stretch>
            <a:fillRect/>
          </a:stretch>
        </p:blipFill>
        <p:spPr>
          <a:xfrm>
            <a:off x="3219719" y="886513"/>
            <a:ext cx="5173751" cy="4089107"/>
          </a:xfrm>
          <a:prstGeom prst="rect">
            <a:avLst/>
          </a:prstGeom>
        </p:spPr>
      </p:pic>
    </p:spTree>
    <p:extLst>
      <p:ext uri="{BB962C8B-B14F-4D97-AF65-F5344CB8AC3E}">
        <p14:creationId xmlns:p14="http://schemas.microsoft.com/office/powerpoint/2010/main" val="4158623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881" y="204920"/>
            <a:ext cx="7344575" cy="646331"/>
          </a:xfrm>
          <a:prstGeom prst="rect">
            <a:avLst/>
          </a:prstGeom>
        </p:spPr>
        <p:txBody>
          <a:bodyPr wrap="none">
            <a:spAutoFit/>
          </a:bodyPr>
          <a:lstStyle/>
          <a:p>
            <a:r>
              <a:rPr lang="en-US" sz="3600" dirty="0">
                <a:solidFill>
                  <a:srgbClr val="FF0000"/>
                </a:solidFill>
              </a:rPr>
              <a:t>Chapter 3.7: Basic Transformer Theory</a:t>
            </a:r>
          </a:p>
        </p:txBody>
      </p:sp>
      <p:sp>
        <p:nvSpPr>
          <p:cNvPr id="3" name="Rectangle 2"/>
          <p:cNvSpPr/>
          <p:nvPr/>
        </p:nvSpPr>
        <p:spPr>
          <a:xfrm>
            <a:off x="304800" y="980614"/>
            <a:ext cx="11350580" cy="1846659"/>
          </a:xfrm>
          <a:prstGeom prst="rect">
            <a:avLst/>
          </a:prstGeom>
        </p:spPr>
        <p:txBody>
          <a:bodyPr wrap="square">
            <a:spAutoFit/>
          </a:bodyPr>
          <a:lstStyle/>
          <a:p>
            <a:r>
              <a:rPr lang="en-US" sz="2400" dirty="0">
                <a:solidFill>
                  <a:srgbClr val="FF0000"/>
                </a:solidFill>
              </a:rPr>
              <a:t>Transformer Turns Ratio</a:t>
            </a:r>
          </a:p>
          <a:p>
            <a:pPr algn="just">
              <a:lnSpc>
                <a:spcPct val="150000"/>
              </a:lnSpc>
            </a:pPr>
            <a:r>
              <a:rPr lang="en-US" sz="2000" dirty="0"/>
              <a:t>It was stated earlier in this chapter that transformers use mutual inductance to transform one AC </a:t>
            </a:r>
          </a:p>
          <a:p>
            <a:pPr algn="just">
              <a:lnSpc>
                <a:spcPct val="150000"/>
              </a:lnSpc>
            </a:pPr>
            <a:r>
              <a:rPr lang="en-US" sz="2000" dirty="0"/>
              <a:t>voltage to another. We will now take a closer look at transformers and give some useful hints on how </a:t>
            </a:r>
          </a:p>
          <a:p>
            <a:pPr algn="just">
              <a:lnSpc>
                <a:spcPct val="150000"/>
              </a:lnSpc>
            </a:pPr>
            <a:r>
              <a:rPr lang="en-US" sz="2000" dirty="0"/>
              <a:t>to use them. Let's look at </a:t>
            </a:r>
            <a:r>
              <a:rPr lang="en-US" sz="2000" dirty="0" smtClean="0"/>
              <a:t>Figure</a:t>
            </a:r>
            <a:r>
              <a:rPr lang="tr-TR" sz="2000" dirty="0" smtClean="0"/>
              <a:t> 3.7</a:t>
            </a:r>
            <a:r>
              <a:rPr lang="en-US" sz="2000" dirty="0" smtClean="0"/>
              <a:t>0</a:t>
            </a:r>
            <a:r>
              <a:rPr lang="en-US" sz="2000" dirty="0"/>
              <a:t>, shown below</a:t>
            </a:r>
          </a:p>
        </p:txBody>
      </p:sp>
      <p:pic>
        <p:nvPicPr>
          <p:cNvPr id="4" name="Picture 3"/>
          <p:cNvPicPr>
            <a:picLocks noChangeAspect="1"/>
          </p:cNvPicPr>
          <p:nvPr/>
        </p:nvPicPr>
        <p:blipFill>
          <a:blip r:embed="rId2"/>
          <a:stretch>
            <a:fillRect/>
          </a:stretch>
        </p:blipFill>
        <p:spPr>
          <a:xfrm>
            <a:off x="304800" y="2956636"/>
            <a:ext cx="6133839" cy="3413615"/>
          </a:xfrm>
          <a:prstGeom prst="rect">
            <a:avLst/>
          </a:prstGeom>
        </p:spPr>
      </p:pic>
      <p:sp>
        <p:nvSpPr>
          <p:cNvPr id="5" name="Rectangle 4"/>
          <p:cNvSpPr/>
          <p:nvPr/>
        </p:nvSpPr>
        <p:spPr>
          <a:xfrm>
            <a:off x="6538175" y="2956636"/>
            <a:ext cx="5117205" cy="2862322"/>
          </a:xfrm>
          <a:prstGeom prst="rect">
            <a:avLst/>
          </a:prstGeom>
        </p:spPr>
        <p:txBody>
          <a:bodyPr wrap="square">
            <a:spAutoFit/>
          </a:bodyPr>
          <a:lstStyle/>
          <a:p>
            <a:pPr algn="just">
              <a:lnSpc>
                <a:spcPct val="150000"/>
              </a:lnSpc>
            </a:pPr>
            <a:r>
              <a:rPr lang="en-US" sz="2000" dirty="0"/>
              <a:t>Whether transformers step an input AC voltage </a:t>
            </a:r>
            <a:r>
              <a:rPr lang="en-US" sz="2000" dirty="0">
                <a:solidFill>
                  <a:srgbClr val="FF0000"/>
                </a:solidFill>
              </a:rPr>
              <a:t>up or down based the turns ratio </a:t>
            </a:r>
            <a:r>
              <a:rPr lang="en-US" sz="2000" dirty="0"/>
              <a:t>of the secondary to </a:t>
            </a:r>
            <a:r>
              <a:rPr lang="en-US" sz="2000" dirty="0" smtClean="0"/>
              <a:t>the </a:t>
            </a:r>
            <a:r>
              <a:rPr lang="en-US" sz="2000" dirty="0"/>
              <a:t>primary windings. On the left side of the diagram above, an AC input waveform is being applied </a:t>
            </a:r>
            <a:r>
              <a:rPr lang="en-US" sz="2000" dirty="0" smtClean="0"/>
              <a:t>to</a:t>
            </a:r>
            <a:r>
              <a:rPr lang="tr-TR" sz="2000" dirty="0" smtClean="0"/>
              <a:t> </a:t>
            </a:r>
            <a:r>
              <a:rPr lang="en-US" sz="2000" dirty="0" smtClean="0"/>
              <a:t>the </a:t>
            </a:r>
            <a:r>
              <a:rPr lang="en-US" sz="2000" dirty="0"/>
              <a:t>primary, shown in red</a:t>
            </a:r>
          </a:p>
        </p:txBody>
      </p:sp>
    </p:spTree>
    <p:extLst>
      <p:ext uri="{BB962C8B-B14F-4D97-AF65-F5344CB8AC3E}">
        <p14:creationId xmlns:p14="http://schemas.microsoft.com/office/powerpoint/2010/main" val="1474107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527" y="117730"/>
            <a:ext cx="11608158" cy="1429622"/>
          </a:xfrm>
          <a:prstGeom prst="rect">
            <a:avLst/>
          </a:prstGeom>
        </p:spPr>
        <p:txBody>
          <a:bodyPr wrap="square">
            <a:spAutoFit/>
          </a:bodyPr>
          <a:lstStyle/>
          <a:p>
            <a:pPr algn="just">
              <a:lnSpc>
                <a:spcPct val="150000"/>
              </a:lnSpc>
            </a:pPr>
            <a:r>
              <a:rPr lang="en-US" sz="2000" dirty="0" smtClean="0"/>
              <a:t>The magnetic field created by this alternating current is confined to the core</a:t>
            </a:r>
            <a:r>
              <a:rPr lang="en-US" sz="2000" dirty="0"/>
              <a:t>, which is represented by the gray square in the diagram. The flux in the core induces current </a:t>
            </a:r>
            <a:r>
              <a:rPr lang="en-US" sz="2000" dirty="0" smtClean="0"/>
              <a:t>flow </a:t>
            </a:r>
            <a:r>
              <a:rPr lang="en-US" sz="2000" dirty="0"/>
              <a:t>in the secondary, </a:t>
            </a:r>
            <a:r>
              <a:rPr lang="en-US" sz="2000" dirty="0" smtClean="0"/>
              <a:t>shown </a:t>
            </a:r>
            <a:r>
              <a:rPr lang="en-US" sz="2000" dirty="0"/>
              <a:t>in blue. We now state a relationship between turns ratio and voltage.</a:t>
            </a:r>
          </a:p>
        </p:txBody>
      </p:sp>
      <p:pic>
        <p:nvPicPr>
          <p:cNvPr id="3" name="Picture 2"/>
          <p:cNvPicPr>
            <a:picLocks noChangeAspect="1"/>
          </p:cNvPicPr>
          <p:nvPr/>
        </p:nvPicPr>
        <p:blipFill>
          <a:blip r:embed="rId2"/>
          <a:stretch>
            <a:fillRect/>
          </a:stretch>
        </p:blipFill>
        <p:spPr>
          <a:xfrm>
            <a:off x="1242989" y="2125014"/>
            <a:ext cx="9577233" cy="3103473"/>
          </a:xfrm>
          <a:prstGeom prst="rect">
            <a:avLst/>
          </a:prstGeom>
        </p:spPr>
      </p:pic>
    </p:spTree>
    <p:extLst>
      <p:ext uri="{BB962C8B-B14F-4D97-AF65-F5344CB8AC3E}">
        <p14:creationId xmlns:p14="http://schemas.microsoft.com/office/powerpoint/2010/main" val="2467772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010" y="256023"/>
            <a:ext cx="11067245" cy="2369880"/>
          </a:xfrm>
          <a:prstGeom prst="rect">
            <a:avLst/>
          </a:prstGeom>
        </p:spPr>
        <p:txBody>
          <a:bodyPr wrap="square">
            <a:spAutoFit/>
          </a:bodyPr>
          <a:lstStyle/>
          <a:p>
            <a:r>
              <a:rPr lang="en-US" sz="2800" dirty="0">
                <a:solidFill>
                  <a:srgbClr val="FF0000"/>
                </a:solidFill>
              </a:rPr>
              <a:t>Transformer Power Capacity</a:t>
            </a:r>
          </a:p>
          <a:p>
            <a:pPr algn="just">
              <a:lnSpc>
                <a:spcPct val="150000"/>
              </a:lnSpc>
            </a:pPr>
            <a:r>
              <a:rPr lang="en-US" sz="2000" dirty="0"/>
              <a:t>Transformers are rated according to how much power they can deliver to a load. This is referred to as</a:t>
            </a:r>
          </a:p>
          <a:p>
            <a:pPr algn="just">
              <a:lnSpc>
                <a:spcPct val="150000"/>
              </a:lnSpc>
            </a:pPr>
            <a:r>
              <a:rPr lang="en-US" sz="2000" dirty="0"/>
              <a:t>a transformer's volt-ampere characteristic. Let's say we have a transformer with a VA rating of 100 </a:t>
            </a:r>
            <a:r>
              <a:rPr lang="en-US" sz="2000" dirty="0" smtClean="0"/>
              <a:t>VA</a:t>
            </a:r>
            <a:r>
              <a:rPr lang="en-US" sz="2000" dirty="0"/>
              <a:t>, and a secondary voltage of 10 VAC. Dividing the volt-ampere rating by the primary or secondary </a:t>
            </a:r>
            <a:r>
              <a:rPr lang="en-US" sz="2000" dirty="0" smtClean="0"/>
              <a:t>operating </a:t>
            </a:r>
            <a:r>
              <a:rPr lang="en-US" sz="2000" dirty="0"/>
              <a:t>voltages will yield the maximum current the primary and secondary can handle.</a:t>
            </a:r>
          </a:p>
        </p:txBody>
      </p:sp>
      <p:sp>
        <p:nvSpPr>
          <p:cNvPr id="3" name="Rectangle 2"/>
          <p:cNvSpPr/>
          <p:nvPr/>
        </p:nvSpPr>
        <p:spPr>
          <a:xfrm>
            <a:off x="176010" y="2735515"/>
            <a:ext cx="11183155" cy="967957"/>
          </a:xfrm>
          <a:prstGeom prst="rect">
            <a:avLst/>
          </a:prstGeom>
        </p:spPr>
        <p:txBody>
          <a:bodyPr wrap="square">
            <a:spAutoFit/>
          </a:bodyPr>
          <a:lstStyle/>
          <a:p>
            <a:pPr algn="just">
              <a:lnSpc>
                <a:spcPct val="150000"/>
              </a:lnSpc>
            </a:pPr>
            <a:r>
              <a:rPr lang="en-US" sz="2000" dirty="0"/>
              <a:t>Consider a transformer with a VA rating of 100 VA, a primary voltage rating of 100 VAC, and a secondary voltage of 10 VAC. For the secondary the maximum current is,</a:t>
            </a:r>
          </a:p>
        </p:txBody>
      </p:sp>
      <p:sp>
        <p:nvSpPr>
          <p:cNvPr id="4" name="Rectangle 3"/>
          <p:cNvSpPr/>
          <p:nvPr/>
        </p:nvSpPr>
        <p:spPr>
          <a:xfrm>
            <a:off x="326818" y="4622374"/>
            <a:ext cx="4900637" cy="400110"/>
          </a:xfrm>
          <a:prstGeom prst="rect">
            <a:avLst/>
          </a:prstGeom>
        </p:spPr>
        <p:txBody>
          <a:bodyPr wrap="none">
            <a:spAutoFit/>
          </a:bodyPr>
          <a:lstStyle/>
          <a:p>
            <a:r>
              <a:rPr lang="en-US" sz="2000" dirty="0"/>
              <a:t>And for the primary, the maximum current is,</a:t>
            </a:r>
          </a:p>
        </p:txBody>
      </p:sp>
      <p:pic>
        <p:nvPicPr>
          <p:cNvPr id="5" name="Picture 4"/>
          <p:cNvPicPr>
            <a:picLocks noChangeAspect="1"/>
          </p:cNvPicPr>
          <p:nvPr/>
        </p:nvPicPr>
        <p:blipFill>
          <a:blip r:embed="rId2"/>
          <a:stretch>
            <a:fillRect/>
          </a:stretch>
        </p:blipFill>
        <p:spPr>
          <a:xfrm>
            <a:off x="4426911" y="3813084"/>
            <a:ext cx="3250427" cy="809290"/>
          </a:xfrm>
          <a:prstGeom prst="rect">
            <a:avLst/>
          </a:prstGeom>
        </p:spPr>
      </p:pic>
      <p:pic>
        <p:nvPicPr>
          <p:cNvPr id="6" name="Picture 5"/>
          <p:cNvPicPr>
            <a:picLocks noChangeAspect="1"/>
          </p:cNvPicPr>
          <p:nvPr/>
        </p:nvPicPr>
        <p:blipFill>
          <a:blip r:embed="rId3"/>
          <a:stretch>
            <a:fillRect/>
          </a:stretch>
        </p:blipFill>
        <p:spPr>
          <a:xfrm>
            <a:off x="4426911" y="5229012"/>
            <a:ext cx="3062306" cy="1205523"/>
          </a:xfrm>
          <a:prstGeom prst="rect">
            <a:avLst/>
          </a:prstGeom>
        </p:spPr>
      </p:pic>
    </p:spTree>
    <p:extLst>
      <p:ext uri="{BB962C8B-B14F-4D97-AF65-F5344CB8AC3E}">
        <p14:creationId xmlns:p14="http://schemas.microsoft.com/office/powerpoint/2010/main" val="1251996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675" y="217799"/>
            <a:ext cx="3454600" cy="461665"/>
          </a:xfrm>
          <a:prstGeom prst="rect">
            <a:avLst/>
          </a:prstGeom>
        </p:spPr>
        <p:txBody>
          <a:bodyPr wrap="none">
            <a:spAutoFit/>
          </a:bodyPr>
          <a:lstStyle/>
          <a:p>
            <a:r>
              <a:rPr lang="en-US" sz="2400" dirty="0">
                <a:solidFill>
                  <a:srgbClr val="FF0000"/>
                </a:solidFill>
              </a:rPr>
              <a:t>Transformer Load Transfer</a:t>
            </a:r>
          </a:p>
        </p:txBody>
      </p:sp>
      <p:sp>
        <p:nvSpPr>
          <p:cNvPr id="3" name="Rectangle 2"/>
          <p:cNvSpPr/>
          <p:nvPr/>
        </p:nvSpPr>
        <p:spPr>
          <a:xfrm>
            <a:off x="282675" y="790601"/>
            <a:ext cx="11509420" cy="1938992"/>
          </a:xfrm>
          <a:prstGeom prst="rect">
            <a:avLst/>
          </a:prstGeom>
        </p:spPr>
        <p:txBody>
          <a:bodyPr wrap="square">
            <a:spAutoFit/>
          </a:bodyPr>
          <a:lstStyle/>
          <a:p>
            <a:pPr algn="just">
              <a:lnSpc>
                <a:spcPct val="150000"/>
              </a:lnSpc>
            </a:pPr>
            <a:r>
              <a:rPr lang="en-US" sz="2000" dirty="0"/>
              <a:t>If given the secondary voltage and current (in RMS AC volts and amperes, which we will cover later) </a:t>
            </a:r>
            <a:r>
              <a:rPr lang="en-US" sz="2000" dirty="0" smtClean="0"/>
              <a:t>we </a:t>
            </a:r>
            <a:r>
              <a:rPr lang="en-US" sz="2000" dirty="0"/>
              <a:t>can compute the unknown current in the primary via load transfer. This works because of the law </a:t>
            </a:r>
            <a:r>
              <a:rPr lang="en-US" sz="2000" dirty="0" smtClean="0"/>
              <a:t>of </a:t>
            </a:r>
            <a:r>
              <a:rPr lang="en-US" sz="2000" dirty="0"/>
              <a:t>conservation of energy. If power is being delivered to the load via the secondary winding, then the </a:t>
            </a:r>
            <a:r>
              <a:rPr lang="en-US" sz="2000" dirty="0" smtClean="0"/>
              <a:t>primary </a:t>
            </a:r>
            <a:r>
              <a:rPr lang="en-US" sz="2000" dirty="0"/>
              <a:t>sees this load as an impedance.</a:t>
            </a:r>
          </a:p>
        </p:txBody>
      </p:sp>
      <p:pic>
        <p:nvPicPr>
          <p:cNvPr id="4" name="Picture 3"/>
          <p:cNvPicPr>
            <a:picLocks noChangeAspect="1"/>
          </p:cNvPicPr>
          <p:nvPr/>
        </p:nvPicPr>
        <p:blipFill>
          <a:blip r:embed="rId2"/>
          <a:stretch>
            <a:fillRect/>
          </a:stretch>
        </p:blipFill>
        <p:spPr>
          <a:xfrm>
            <a:off x="1760626" y="2614412"/>
            <a:ext cx="9426127" cy="1906073"/>
          </a:xfrm>
          <a:prstGeom prst="rect">
            <a:avLst/>
          </a:prstGeom>
        </p:spPr>
      </p:pic>
      <p:sp>
        <p:nvSpPr>
          <p:cNvPr id="5" name="Rectangle 4"/>
          <p:cNvSpPr/>
          <p:nvPr/>
        </p:nvSpPr>
        <p:spPr>
          <a:xfrm>
            <a:off x="282675" y="4667346"/>
            <a:ext cx="11303449" cy="967957"/>
          </a:xfrm>
          <a:prstGeom prst="rect">
            <a:avLst/>
          </a:prstGeom>
        </p:spPr>
        <p:txBody>
          <a:bodyPr wrap="square">
            <a:spAutoFit/>
          </a:bodyPr>
          <a:lstStyle/>
          <a:p>
            <a:pPr algn="just">
              <a:lnSpc>
                <a:spcPct val="150000"/>
              </a:lnSpc>
            </a:pPr>
            <a:r>
              <a:rPr lang="en-US" sz="2000" dirty="0"/>
              <a:t>From the equation, we can calculate for an unknown primary current by solving for it in terms of the known primary voltage, the secondary voltage, and the secondary current</a:t>
            </a:r>
          </a:p>
        </p:txBody>
      </p:sp>
    </p:spTree>
    <p:extLst>
      <p:ext uri="{BB962C8B-B14F-4D97-AF65-F5344CB8AC3E}">
        <p14:creationId xmlns:p14="http://schemas.microsoft.com/office/powerpoint/2010/main" val="28846585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588" y="362635"/>
            <a:ext cx="9418750" cy="400110"/>
          </a:xfrm>
          <a:prstGeom prst="rect">
            <a:avLst/>
          </a:prstGeom>
        </p:spPr>
        <p:txBody>
          <a:bodyPr wrap="square">
            <a:spAutoFit/>
          </a:bodyPr>
          <a:lstStyle/>
          <a:p>
            <a:pPr algn="just"/>
            <a:r>
              <a:rPr lang="en-US" sz="2000" dirty="0"/>
              <a:t>Solving for the primary current transferred via the secondary and load</a:t>
            </a:r>
            <a:r>
              <a:rPr lang="en-US" dirty="0"/>
              <a:t>,</a:t>
            </a:r>
          </a:p>
        </p:txBody>
      </p:sp>
      <p:pic>
        <p:nvPicPr>
          <p:cNvPr id="3" name="Picture 2"/>
          <p:cNvPicPr>
            <a:picLocks noChangeAspect="1"/>
          </p:cNvPicPr>
          <p:nvPr/>
        </p:nvPicPr>
        <p:blipFill>
          <a:blip r:embed="rId2"/>
          <a:stretch>
            <a:fillRect/>
          </a:stretch>
        </p:blipFill>
        <p:spPr>
          <a:xfrm>
            <a:off x="3432356" y="762745"/>
            <a:ext cx="3741176" cy="1342652"/>
          </a:xfrm>
          <a:prstGeom prst="rect">
            <a:avLst/>
          </a:prstGeom>
        </p:spPr>
      </p:pic>
      <p:sp>
        <p:nvSpPr>
          <p:cNvPr id="4" name="Rectangle 3"/>
          <p:cNvSpPr/>
          <p:nvPr/>
        </p:nvSpPr>
        <p:spPr>
          <a:xfrm>
            <a:off x="334850" y="2105397"/>
            <a:ext cx="11204619" cy="1429622"/>
          </a:xfrm>
          <a:prstGeom prst="rect">
            <a:avLst/>
          </a:prstGeom>
        </p:spPr>
        <p:txBody>
          <a:bodyPr wrap="square">
            <a:spAutoFit/>
          </a:bodyPr>
          <a:lstStyle/>
          <a:p>
            <a:pPr algn="just">
              <a:lnSpc>
                <a:spcPct val="150000"/>
              </a:lnSpc>
            </a:pPr>
            <a:r>
              <a:rPr lang="en-US" sz="2000" dirty="0"/>
              <a:t>As long as the load doesn't draw more than the maximum, then the transformer will perform as expected. However, exceeding this maximum current will cause heating in the transformer, possible shorting in the windings, and reduce the life of the transformer</a:t>
            </a:r>
          </a:p>
        </p:txBody>
      </p:sp>
    </p:spTree>
    <p:extLst>
      <p:ext uri="{BB962C8B-B14F-4D97-AF65-F5344CB8AC3E}">
        <p14:creationId xmlns:p14="http://schemas.microsoft.com/office/powerpoint/2010/main" val="2225460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13645" y="696890"/>
            <a:ext cx="8945451" cy="5516361"/>
          </a:xfrm>
          <a:prstGeom prst="rect">
            <a:avLst/>
          </a:prstGeom>
        </p:spPr>
      </p:pic>
    </p:spTree>
    <p:extLst>
      <p:ext uri="{BB962C8B-B14F-4D97-AF65-F5344CB8AC3E}">
        <p14:creationId xmlns:p14="http://schemas.microsoft.com/office/powerpoint/2010/main" val="18399840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9465" y="597040"/>
            <a:ext cx="10170907" cy="5272776"/>
          </a:xfrm>
          <a:prstGeom prst="rect">
            <a:avLst/>
          </a:prstGeom>
        </p:spPr>
      </p:pic>
    </p:spTree>
    <p:extLst>
      <p:ext uri="{BB962C8B-B14F-4D97-AF65-F5344CB8AC3E}">
        <p14:creationId xmlns:p14="http://schemas.microsoft.com/office/powerpoint/2010/main" val="12062499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13645" y="766322"/>
            <a:ext cx="9567125" cy="5785356"/>
          </a:xfrm>
          <a:prstGeom prst="rect">
            <a:avLst/>
          </a:prstGeom>
        </p:spPr>
      </p:pic>
      <p:pic>
        <p:nvPicPr>
          <p:cNvPr id="3" name="Picture 2"/>
          <p:cNvPicPr>
            <a:picLocks noChangeAspect="1"/>
          </p:cNvPicPr>
          <p:nvPr/>
        </p:nvPicPr>
        <p:blipFill>
          <a:blip r:embed="rId3"/>
          <a:stretch>
            <a:fillRect/>
          </a:stretch>
        </p:blipFill>
        <p:spPr>
          <a:xfrm>
            <a:off x="231819" y="173121"/>
            <a:ext cx="1604592" cy="754158"/>
          </a:xfrm>
          <a:prstGeom prst="rect">
            <a:avLst/>
          </a:prstGeom>
        </p:spPr>
      </p:pic>
    </p:spTree>
    <p:extLst>
      <p:ext uri="{BB962C8B-B14F-4D97-AF65-F5344CB8AC3E}">
        <p14:creationId xmlns:p14="http://schemas.microsoft.com/office/powerpoint/2010/main" val="4022082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225" y="355886"/>
            <a:ext cx="11054366" cy="1938992"/>
          </a:xfrm>
          <a:prstGeom prst="rect">
            <a:avLst/>
          </a:prstGeom>
        </p:spPr>
        <p:txBody>
          <a:bodyPr wrap="square">
            <a:spAutoFit/>
          </a:bodyPr>
          <a:lstStyle/>
          <a:p>
            <a:pPr algn="just">
              <a:lnSpc>
                <a:spcPct val="150000"/>
              </a:lnSpc>
            </a:pPr>
            <a:r>
              <a:rPr lang="tr-TR" sz="2000" dirty="0" smtClean="0"/>
              <a:t>A</a:t>
            </a:r>
            <a:r>
              <a:rPr lang="en-US" sz="2000" dirty="0" smtClean="0"/>
              <a:t> capacitor</a:t>
            </a:r>
            <a:r>
              <a:rPr lang="tr-TR" sz="2000" dirty="0" smtClean="0"/>
              <a:t> have</a:t>
            </a:r>
            <a:r>
              <a:rPr lang="en-US" sz="2000" dirty="0" smtClean="0"/>
              <a:t> ability to store charge depends on </a:t>
            </a:r>
            <a:r>
              <a:rPr lang="en-US" sz="2000" dirty="0" smtClean="0">
                <a:solidFill>
                  <a:srgbClr val="FF0000"/>
                </a:solidFill>
              </a:rPr>
              <a:t>how close the plates are</a:t>
            </a:r>
            <a:r>
              <a:rPr lang="en-US" sz="2000" dirty="0" smtClean="0"/>
              <a:t>, </a:t>
            </a:r>
            <a:r>
              <a:rPr lang="en-US" sz="2000" dirty="0" smtClean="0">
                <a:solidFill>
                  <a:srgbClr val="FF0000"/>
                </a:solidFill>
              </a:rPr>
              <a:t>the properties of</a:t>
            </a:r>
            <a:r>
              <a:rPr lang="tr-TR" sz="2000" dirty="0" smtClean="0">
                <a:solidFill>
                  <a:srgbClr val="FF0000"/>
                </a:solidFill>
              </a:rPr>
              <a:t> </a:t>
            </a:r>
            <a:r>
              <a:rPr lang="en-US" sz="2000" dirty="0" smtClean="0">
                <a:solidFill>
                  <a:srgbClr val="FF0000"/>
                </a:solidFill>
              </a:rPr>
              <a:t>the insulator between the plates</a:t>
            </a:r>
            <a:r>
              <a:rPr lang="en-US" sz="2000" dirty="0" smtClean="0"/>
              <a:t>, and </a:t>
            </a:r>
            <a:r>
              <a:rPr lang="en-US" sz="2000" dirty="0" smtClean="0">
                <a:solidFill>
                  <a:srgbClr val="FF0000"/>
                </a:solidFill>
              </a:rPr>
              <a:t>the surface area of the plates</a:t>
            </a:r>
            <a:r>
              <a:rPr lang="en-US" sz="2000" dirty="0" smtClean="0"/>
              <a:t>. Bigger plates, closer distances, and better insulators all contribute to </a:t>
            </a:r>
            <a:r>
              <a:rPr lang="en-US" sz="2000" b="1" dirty="0" smtClean="0">
                <a:solidFill>
                  <a:srgbClr val="FF0000"/>
                </a:solidFill>
              </a:rPr>
              <a:t>higher capacitance</a:t>
            </a:r>
            <a:r>
              <a:rPr lang="en-US" sz="2000" dirty="0" smtClean="0"/>
              <a:t>. Advances in the material sciences have produced better insulators, making modern capacitors much smaller and more reliable.</a:t>
            </a:r>
            <a:endParaRPr lang="en-US" sz="2000" dirty="0"/>
          </a:p>
        </p:txBody>
      </p:sp>
      <p:sp>
        <p:nvSpPr>
          <p:cNvPr id="3" name="Rectangle 2"/>
          <p:cNvSpPr/>
          <p:nvPr/>
        </p:nvSpPr>
        <p:spPr>
          <a:xfrm>
            <a:off x="517300" y="2318690"/>
            <a:ext cx="11208913" cy="2400657"/>
          </a:xfrm>
          <a:prstGeom prst="rect">
            <a:avLst/>
          </a:prstGeom>
        </p:spPr>
        <p:txBody>
          <a:bodyPr wrap="square">
            <a:spAutoFit/>
          </a:bodyPr>
          <a:lstStyle/>
          <a:p>
            <a:pPr algn="just">
              <a:lnSpc>
                <a:spcPct val="150000"/>
              </a:lnSpc>
            </a:pPr>
            <a:r>
              <a:rPr lang="en-US" sz="2000" dirty="0" smtClean="0"/>
              <a:t>Capacitors have a unit of measure called the </a:t>
            </a:r>
            <a:r>
              <a:rPr lang="en-US" sz="2000" b="1" dirty="0" smtClean="0">
                <a:solidFill>
                  <a:srgbClr val="FF0000"/>
                </a:solidFill>
              </a:rPr>
              <a:t>farad</a:t>
            </a:r>
            <a:r>
              <a:rPr lang="en-US" sz="2000" dirty="0" smtClean="0"/>
              <a:t>. But a farad is quite large, so we use usually use microfarads (abbreviated </a:t>
            </a:r>
            <a:r>
              <a:rPr lang="en-US" sz="2000" dirty="0" err="1" smtClean="0"/>
              <a:t>μF</a:t>
            </a:r>
            <a:r>
              <a:rPr lang="en-US" sz="2000" dirty="0" smtClean="0"/>
              <a:t>.) A microfarad is one millionth of a farad, or 1×10−6</a:t>
            </a:r>
            <a:r>
              <a:rPr lang="tr-TR" sz="2000" dirty="0" smtClean="0"/>
              <a:t> </a:t>
            </a:r>
            <a:r>
              <a:rPr lang="en-US" sz="2000" dirty="0" smtClean="0"/>
              <a:t>F.</a:t>
            </a:r>
          </a:p>
          <a:p>
            <a:pPr algn="just">
              <a:lnSpc>
                <a:spcPct val="150000"/>
              </a:lnSpc>
            </a:pPr>
            <a:r>
              <a:rPr lang="en-US" sz="2000" dirty="0" smtClean="0"/>
              <a:t>Capacitors are commercially available from tens of farads (the so-called “super caps”) down to fractions of a </a:t>
            </a:r>
            <a:r>
              <a:rPr lang="en-US" sz="2000" dirty="0" err="1" smtClean="0"/>
              <a:t>picofarad</a:t>
            </a:r>
            <a:r>
              <a:rPr lang="en-US" sz="2000" dirty="0" smtClean="0"/>
              <a:t> (as low as 5×10−14 F! ) Capacitors are rated for their </a:t>
            </a:r>
            <a:r>
              <a:rPr lang="en-US" sz="2000" dirty="0" smtClean="0">
                <a:solidFill>
                  <a:srgbClr val="FF0000"/>
                </a:solidFill>
              </a:rPr>
              <a:t>working voltage</a:t>
            </a:r>
            <a:r>
              <a:rPr lang="en-US" sz="2000" dirty="0" smtClean="0"/>
              <a:t>. If a capacitor's working voltage is exceeded, there is risk of failure called dielectric breakdown.</a:t>
            </a:r>
            <a:endParaRPr lang="en-US" sz="2000" dirty="0"/>
          </a:p>
        </p:txBody>
      </p:sp>
      <p:sp>
        <p:nvSpPr>
          <p:cNvPr id="4" name="Rectangle 3"/>
          <p:cNvSpPr/>
          <p:nvPr/>
        </p:nvSpPr>
        <p:spPr>
          <a:xfrm>
            <a:off x="472225" y="4671642"/>
            <a:ext cx="11299065" cy="1477328"/>
          </a:xfrm>
          <a:prstGeom prst="rect">
            <a:avLst/>
          </a:prstGeom>
        </p:spPr>
        <p:txBody>
          <a:bodyPr wrap="square">
            <a:spAutoFit/>
          </a:bodyPr>
          <a:lstStyle/>
          <a:p>
            <a:pPr algn="just">
              <a:lnSpc>
                <a:spcPct val="150000"/>
              </a:lnSpc>
            </a:pPr>
            <a:r>
              <a:rPr lang="en-US" sz="2000" dirty="0" smtClean="0"/>
              <a:t>Capacitors come in a dizzying array of types and styles. But you will most commonly encounter the </a:t>
            </a:r>
            <a:r>
              <a:rPr lang="tr-TR" sz="2000" dirty="0" smtClean="0"/>
              <a:t> </a:t>
            </a:r>
            <a:r>
              <a:rPr lang="en-US" sz="2000" dirty="0" smtClean="0"/>
              <a:t>capacitors shown in Figure 3</a:t>
            </a:r>
            <a:r>
              <a:rPr lang="tr-TR" sz="2000" dirty="0" smtClean="0"/>
              <a:t>.2</a:t>
            </a:r>
            <a:r>
              <a:rPr lang="en-US" sz="2000" dirty="0" smtClean="0"/>
              <a:t>, above. These are the </a:t>
            </a:r>
            <a:r>
              <a:rPr lang="en-US" sz="2000" b="1" i="1" dirty="0" smtClean="0">
                <a:solidFill>
                  <a:srgbClr val="FF0000"/>
                </a:solidFill>
              </a:rPr>
              <a:t>electrolytic capacitor</a:t>
            </a:r>
            <a:r>
              <a:rPr lang="en-US" sz="2000" dirty="0" smtClean="0"/>
              <a:t>, </a:t>
            </a:r>
            <a:r>
              <a:rPr lang="en-US" sz="2000" b="1" i="1" dirty="0" smtClean="0">
                <a:solidFill>
                  <a:srgbClr val="FF0000"/>
                </a:solidFill>
              </a:rPr>
              <a:t>tantalum capacitor</a:t>
            </a:r>
            <a:r>
              <a:rPr lang="en-US" sz="2000" dirty="0" smtClean="0"/>
              <a:t>, </a:t>
            </a:r>
            <a:r>
              <a:rPr lang="en-US" sz="2000" b="1" i="1" dirty="0" smtClean="0">
                <a:solidFill>
                  <a:srgbClr val="FF0000"/>
                </a:solidFill>
              </a:rPr>
              <a:t>polypropylene capacitor</a:t>
            </a:r>
            <a:r>
              <a:rPr lang="en-US" sz="2000" dirty="0" smtClean="0"/>
              <a:t>, </a:t>
            </a:r>
            <a:r>
              <a:rPr lang="en-US" sz="2000" b="1" i="1" dirty="0" err="1" smtClean="0">
                <a:solidFill>
                  <a:srgbClr val="FF0000"/>
                </a:solidFill>
              </a:rPr>
              <a:t>mylar</a:t>
            </a:r>
            <a:r>
              <a:rPr lang="en-US" sz="2000" b="1" i="1" dirty="0" smtClean="0">
                <a:solidFill>
                  <a:srgbClr val="FF0000"/>
                </a:solidFill>
              </a:rPr>
              <a:t> capacitor</a:t>
            </a:r>
            <a:r>
              <a:rPr lang="en-US" sz="2000" dirty="0" smtClean="0"/>
              <a:t>, and the </a:t>
            </a:r>
            <a:r>
              <a:rPr lang="en-US" sz="2000" b="1" i="1" dirty="0" smtClean="0">
                <a:solidFill>
                  <a:srgbClr val="FF0000"/>
                </a:solidFill>
              </a:rPr>
              <a:t>ceramic disc capacitor</a:t>
            </a:r>
            <a:r>
              <a:rPr lang="en-US" sz="2000" b="1" i="1" dirty="0" smtClean="0"/>
              <a:t>.</a:t>
            </a:r>
            <a:endParaRPr lang="en-US" sz="2000" b="1" i="1" dirty="0"/>
          </a:p>
        </p:txBody>
      </p:sp>
    </p:spTree>
    <p:extLst>
      <p:ext uri="{BB962C8B-B14F-4D97-AF65-F5344CB8AC3E}">
        <p14:creationId xmlns:p14="http://schemas.microsoft.com/office/powerpoint/2010/main" val="104031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95875" y="193652"/>
            <a:ext cx="7096125" cy="4410075"/>
          </a:xfrm>
          <a:prstGeom prst="rect">
            <a:avLst/>
          </a:prstGeom>
        </p:spPr>
      </p:pic>
      <p:sp>
        <p:nvSpPr>
          <p:cNvPr id="3" name="Rectangle 2"/>
          <p:cNvSpPr/>
          <p:nvPr/>
        </p:nvSpPr>
        <p:spPr>
          <a:xfrm>
            <a:off x="266162" y="811369"/>
            <a:ext cx="4692203" cy="4985980"/>
          </a:xfrm>
          <a:prstGeom prst="rect">
            <a:avLst/>
          </a:prstGeom>
        </p:spPr>
        <p:txBody>
          <a:bodyPr wrap="square">
            <a:spAutoFit/>
          </a:bodyPr>
          <a:lstStyle/>
          <a:p>
            <a:r>
              <a:rPr lang="en-US" sz="2000" dirty="0" smtClean="0">
                <a:solidFill>
                  <a:srgbClr val="FF0000"/>
                </a:solidFill>
              </a:rPr>
              <a:t>Aluminum Electrolytic Capacitors</a:t>
            </a:r>
            <a:endParaRPr lang="tr-TR" sz="2000" dirty="0" smtClean="0">
              <a:solidFill>
                <a:srgbClr val="FF0000"/>
              </a:solidFill>
            </a:endParaRPr>
          </a:p>
          <a:p>
            <a:endParaRPr lang="en-US" dirty="0" smtClean="0"/>
          </a:p>
          <a:p>
            <a:pPr algn="just"/>
            <a:r>
              <a:rPr lang="en-US" sz="2000" dirty="0" smtClean="0"/>
              <a:t>Aluminum electrolytic capacitors are made by rolling plates of aluminum foil together with an electrolyte-impregnated tissue to separate the plates. They are typically dark blue (but occasionally other colors) and cylindrical in shape. These capacitors are polarized. That is, they have a negative lead (marked by a stripe) and a positive lead. This has to do with the internal chemistry of the capacitor. Charging these capacitors backwards may result in permanent damage to the capacitor and a face-full of stinky smoke. They range from one microfarad to thousands of microfarads. </a:t>
            </a:r>
          </a:p>
        </p:txBody>
      </p:sp>
      <p:sp>
        <p:nvSpPr>
          <p:cNvPr id="4" name="Rectangle 3"/>
          <p:cNvSpPr/>
          <p:nvPr/>
        </p:nvSpPr>
        <p:spPr>
          <a:xfrm>
            <a:off x="5340439" y="4603727"/>
            <a:ext cx="6096000" cy="1323439"/>
          </a:xfrm>
          <a:prstGeom prst="rect">
            <a:avLst/>
          </a:prstGeom>
        </p:spPr>
        <p:txBody>
          <a:bodyPr>
            <a:spAutoFit/>
          </a:bodyPr>
          <a:lstStyle/>
          <a:p>
            <a:r>
              <a:rPr lang="en-US" sz="2000" dirty="0" smtClean="0"/>
              <a:t>Because of their </a:t>
            </a:r>
            <a:r>
              <a:rPr lang="en-US" sz="2000" dirty="0" smtClean="0">
                <a:solidFill>
                  <a:srgbClr val="FF0000"/>
                </a:solidFill>
              </a:rPr>
              <a:t>leakage and poor tolerance</a:t>
            </a:r>
            <a:r>
              <a:rPr lang="en-US" sz="2000" dirty="0" smtClean="0"/>
              <a:t>, they are </a:t>
            </a:r>
            <a:r>
              <a:rPr lang="en-US" sz="2000" dirty="0" smtClean="0">
                <a:solidFill>
                  <a:srgbClr val="FF0000"/>
                </a:solidFill>
              </a:rPr>
              <a:t>mainly used for power supply filtering and low </a:t>
            </a:r>
          </a:p>
          <a:p>
            <a:r>
              <a:rPr lang="en-US" sz="2000" dirty="0" smtClean="0">
                <a:solidFill>
                  <a:srgbClr val="FF0000"/>
                </a:solidFill>
              </a:rPr>
              <a:t>frequency applications. They are also rated at lower working voltages than other types</a:t>
            </a:r>
            <a:r>
              <a:rPr lang="en-US" dirty="0" smtClean="0"/>
              <a:t>.</a:t>
            </a:r>
            <a:endParaRPr lang="en-US" dirty="0"/>
          </a:p>
        </p:txBody>
      </p:sp>
    </p:spTree>
    <p:extLst>
      <p:ext uri="{BB962C8B-B14F-4D97-AF65-F5344CB8AC3E}">
        <p14:creationId xmlns:p14="http://schemas.microsoft.com/office/powerpoint/2010/main" val="2751021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184" y="243557"/>
            <a:ext cx="2715295" cy="461665"/>
          </a:xfrm>
          <a:prstGeom prst="rect">
            <a:avLst/>
          </a:prstGeom>
        </p:spPr>
        <p:txBody>
          <a:bodyPr wrap="none">
            <a:spAutoFit/>
          </a:bodyPr>
          <a:lstStyle/>
          <a:p>
            <a:r>
              <a:rPr lang="en-US" sz="2400" dirty="0" smtClean="0">
                <a:solidFill>
                  <a:srgbClr val="FF0000"/>
                </a:solidFill>
              </a:rPr>
              <a:t>Tantalum Capacitors</a:t>
            </a:r>
            <a:endParaRPr lang="en-US" sz="2400" dirty="0">
              <a:solidFill>
                <a:srgbClr val="FF0000"/>
              </a:solidFill>
            </a:endParaRPr>
          </a:p>
        </p:txBody>
      </p:sp>
      <p:sp>
        <p:nvSpPr>
          <p:cNvPr id="3" name="Rectangle 2"/>
          <p:cNvSpPr/>
          <p:nvPr/>
        </p:nvSpPr>
        <p:spPr>
          <a:xfrm>
            <a:off x="275184" y="705222"/>
            <a:ext cx="11363458" cy="2862322"/>
          </a:xfrm>
          <a:prstGeom prst="rect">
            <a:avLst/>
          </a:prstGeom>
        </p:spPr>
        <p:txBody>
          <a:bodyPr wrap="square">
            <a:spAutoFit/>
          </a:bodyPr>
          <a:lstStyle/>
          <a:p>
            <a:pPr algn="just">
              <a:lnSpc>
                <a:spcPct val="150000"/>
              </a:lnSpc>
            </a:pPr>
            <a:r>
              <a:rPr lang="en-US" sz="2000" dirty="0" smtClean="0"/>
              <a:t>Tantalum capacitors are very small, but offer increased capacitance for their size. They are much smaller than electrolytic capacitors, making them ideal for use in circuits where </a:t>
            </a:r>
            <a:r>
              <a:rPr lang="en-US" sz="2000" dirty="0" smtClean="0">
                <a:solidFill>
                  <a:srgbClr val="FF0000"/>
                </a:solidFill>
              </a:rPr>
              <a:t>size is a factor</a:t>
            </a:r>
            <a:r>
              <a:rPr lang="en-US" sz="2000" dirty="0" smtClean="0"/>
              <a:t>. Like electrolytic capacitors, they are polarized. And like aluminum electrolytic capacitors, </a:t>
            </a:r>
            <a:r>
              <a:rPr lang="en-US" sz="2000" dirty="0" smtClean="0">
                <a:solidFill>
                  <a:srgbClr val="FF0000"/>
                </a:solidFill>
              </a:rPr>
              <a:t>they do not like</a:t>
            </a:r>
            <a:r>
              <a:rPr lang="tr-TR" sz="2000" dirty="0">
                <a:solidFill>
                  <a:srgbClr val="FF0000"/>
                </a:solidFill>
              </a:rPr>
              <a:t> </a:t>
            </a:r>
            <a:r>
              <a:rPr lang="en-US" sz="2000" dirty="0" smtClean="0">
                <a:solidFill>
                  <a:srgbClr val="FF0000"/>
                </a:solidFill>
              </a:rPr>
              <a:t>reverse voltage</a:t>
            </a:r>
            <a:r>
              <a:rPr lang="en-US" sz="2000" dirty="0" smtClean="0"/>
              <a:t>. In fact, tantalum capacitors have a nickname: “bullet caps.” They will self-destruct rather spectacularly if inserted into a circuit backwards, often exploding. Therefore, pay attention to the little plus sign on these capacitors, as that tells you which lead is the positive lead.</a:t>
            </a:r>
            <a:endParaRPr lang="en-US" sz="2000" dirty="0"/>
          </a:p>
        </p:txBody>
      </p:sp>
      <p:sp>
        <p:nvSpPr>
          <p:cNvPr id="4" name="Rectangle 3"/>
          <p:cNvSpPr/>
          <p:nvPr/>
        </p:nvSpPr>
        <p:spPr>
          <a:xfrm>
            <a:off x="275184" y="3743030"/>
            <a:ext cx="11363458" cy="2369880"/>
          </a:xfrm>
          <a:prstGeom prst="rect">
            <a:avLst/>
          </a:prstGeom>
        </p:spPr>
        <p:txBody>
          <a:bodyPr wrap="square">
            <a:spAutoFit/>
          </a:bodyPr>
          <a:lstStyle/>
          <a:p>
            <a:r>
              <a:rPr lang="en-US" sz="2800" dirty="0" smtClean="0">
                <a:solidFill>
                  <a:srgbClr val="FF0000"/>
                </a:solidFill>
              </a:rPr>
              <a:t>Film Capacitors</a:t>
            </a:r>
          </a:p>
          <a:p>
            <a:pPr algn="just">
              <a:lnSpc>
                <a:spcPct val="150000"/>
              </a:lnSpc>
            </a:pPr>
            <a:r>
              <a:rPr lang="en-US" sz="2000" dirty="0" smtClean="0"/>
              <a:t>Polypropylene capacitors, or “poly caps,” are made using a thin sheet of plastic material as the insulating dielectric. They are usually red and rectangular in shape. They come in ranges from tens of</a:t>
            </a:r>
            <a:r>
              <a:rPr lang="tr-TR" sz="2000" dirty="0" smtClean="0"/>
              <a:t> </a:t>
            </a:r>
            <a:r>
              <a:rPr lang="en-US" sz="2000" dirty="0" smtClean="0"/>
              <a:t>microfarads to fractions of a microfarad. These capacitors have improved tolerance and better characteristics than their </a:t>
            </a:r>
            <a:r>
              <a:rPr lang="en-US" sz="2000" dirty="0" err="1" smtClean="0"/>
              <a:t>mylar</a:t>
            </a:r>
            <a:r>
              <a:rPr lang="en-US" sz="2000" dirty="0" smtClean="0"/>
              <a:t> cousins</a:t>
            </a:r>
            <a:endParaRPr lang="en-US" sz="2000" dirty="0"/>
          </a:p>
        </p:txBody>
      </p:sp>
    </p:spTree>
    <p:extLst>
      <p:ext uri="{BB962C8B-B14F-4D97-AF65-F5344CB8AC3E}">
        <p14:creationId xmlns:p14="http://schemas.microsoft.com/office/powerpoint/2010/main" val="4275371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83" y="274825"/>
            <a:ext cx="11324824" cy="2400657"/>
          </a:xfrm>
          <a:prstGeom prst="rect">
            <a:avLst/>
          </a:prstGeom>
        </p:spPr>
        <p:txBody>
          <a:bodyPr wrap="square">
            <a:spAutoFit/>
          </a:bodyPr>
          <a:lstStyle/>
          <a:p>
            <a:pPr algn="just">
              <a:lnSpc>
                <a:spcPct val="150000"/>
              </a:lnSpc>
            </a:pPr>
            <a:r>
              <a:rPr lang="en-US" sz="2000" dirty="0" smtClean="0"/>
              <a:t>They are non-polarized, and have a wider range of applications due to their better all-around ratings. </a:t>
            </a:r>
            <a:r>
              <a:rPr lang="en-US" sz="2000" b="1" dirty="0" smtClean="0">
                <a:solidFill>
                  <a:srgbClr val="FF0000"/>
                </a:solidFill>
              </a:rPr>
              <a:t>These capacitors do not vary as much due to temperature and voltage applied, and are a better choice for audio applications</a:t>
            </a:r>
            <a:r>
              <a:rPr lang="en-US" sz="2000" dirty="0" smtClean="0"/>
              <a:t>. Mylar capacitors can be recognized by their green rectangular packaging. They suffer from dielectric absorption, and do not</a:t>
            </a:r>
            <a:r>
              <a:rPr lang="tr-TR" sz="2000" dirty="0" smtClean="0"/>
              <a:t> </a:t>
            </a:r>
            <a:r>
              <a:rPr lang="en-US" sz="2000" dirty="0" smtClean="0"/>
              <a:t>perform as well as polypropylene capacitors. However, they are cheaper than polypropylene capacitors. They are useful for non-critical applications where cost is a factor.</a:t>
            </a:r>
            <a:endParaRPr lang="en-US" sz="2000" dirty="0"/>
          </a:p>
        </p:txBody>
      </p:sp>
      <p:sp>
        <p:nvSpPr>
          <p:cNvPr id="3" name="Rectangle 2"/>
          <p:cNvSpPr/>
          <p:nvPr/>
        </p:nvSpPr>
        <p:spPr>
          <a:xfrm>
            <a:off x="253282" y="2898233"/>
            <a:ext cx="11492249" cy="3508653"/>
          </a:xfrm>
          <a:prstGeom prst="rect">
            <a:avLst/>
          </a:prstGeom>
        </p:spPr>
        <p:txBody>
          <a:bodyPr wrap="square">
            <a:spAutoFit/>
          </a:bodyPr>
          <a:lstStyle/>
          <a:p>
            <a:r>
              <a:rPr lang="en-US" sz="2400" dirty="0" smtClean="0">
                <a:solidFill>
                  <a:srgbClr val="FF0000"/>
                </a:solidFill>
              </a:rPr>
              <a:t>Ceramic Disc Capacitors</a:t>
            </a:r>
          </a:p>
          <a:p>
            <a:endParaRPr lang="tr-TR" dirty="0" smtClean="0"/>
          </a:p>
          <a:p>
            <a:pPr>
              <a:lnSpc>
                <a:spcPct val="150000"/>
              </a:lnSpc>
            </a:pPr>
            <a:r>
              <a:rPr lang="en-US" sz="2000" dirty="0" smtClean="0"/>
              <a:t>These capacitors are easy to recognize due to their familiar round shape, flat profile, and their yellow, orange, or red coloring. They are cheap, dependable, and are by far the most commonly used type of capacitor. </a:t>
            </a:r>
            <a:r>
              <a:rPr lang="en-US" sz="2000" dirty="0" smtClean="0">
                <a:solidFill>
                  <a:srgbClr val="FF0000"/>
                </a:solidFill>
              </a:rPr>
              <a:t>They offer good performance well into RF (radio frequency) ranges</a:t>
            </a:r>
            <a:r>
              <a:rPr lang="en-US" sz="2000" dirty="0" smtClean="0"/>
              <a:t>. They typically come in values from </a:t>
            </a:r>
            <a:r>
              <a:rPr lang="en-US" sz="2000" dirty="0" err="1" smtClean="0"/>
              <a:t>picofarads</a:t>
            </a:r>
            <a:r>
              <a:rPr lang="en-US" sz="2000" dirty="0" smtClean="0"/>
              <a:t> (0.000001 microfarads) up to 0.1 microfarads. These capacitors also have extraordinarily high working voltages, from hundreds to thousands of volts. As such, they can be used</a:t>
            </a:r>
            <a:r>
              <a:rPr lang="tr-TR" sz="2000" dirty="0" smtClean="0"/>
              <a:t> </a:t>
            </a:r>
            <a:r>
              <a:rPr lang="en-US" sz="2000" dirty="0" smtClean="0"/>
              <a:t>for high voltage applications such as voltage multiplier circuits.</a:t>
            </a:r>
            <a:endParaRPr lang="en-US" sz="2000" dirty="0"/>
          </a:p>
        </p:txBody>
      </p:sp>
    </p:spTree>
    <p:extLst>
      <p:ext uri="{BB962C8B-B14F-4D97-AF65-F5344CB8AC3E}">
        <p14:creationId xmlns:p14="http://schemas.microsoft.com/office/powerpoint/2010/main" val="1949171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899" y="140526"/>
            <a:ext cx="8505534" cy="646331"/>
          </a:xfrm>
          <a:prstGeom prst="rect">
            <a:avLst/>
          </a:prstGeom>
        </p:spPr>
        <p:txBody>
          <a:bodyPr wrap="none">
            <a:spAutoFit/>
          </a:bodyPr>
          <a:lstStyle/>
          <a:p>
            <a:r>
              <a:rPr lang="en-US" sz="3600" dirty="0">
                <a:solidFill>
                  <a:srgbClr val="FF0000"/>
                </a:solidFill>
              </a:rPr>
              <a:t>Chapter 3.2: Capacitors in Series and Parallel</a:t>
            </a:r>
          </a:p>
        </p:txBody>
      </p:sp>
      <p:sp>
        <p:nvSpPr>
          <p:cNvPr id="3" name="Rectangle 2"/>
          <p:cNvSpPr/>
          <p:nvPr/>
        </p:nvSpPr>
        <p:spPr>
          <a:xfrm>
            <a:off x="234899" y="786857"/>
            <a:ext cx="11797048" cy="967957"/>
          </a:xfrm>
          <a:prstGeom prst="rect">
            <a:avLst/>
          </a:prstGeom>
        </p:spPr>
        <p:txBody>
          <a:bodyPr wrap="square">
            <a:spAutoFit/>
          </a:bodyPr>
          <a:lstStyle/>
          <a:p>
            <a:pPr algn="just">
              <a:lnSpc>
                <a:spcPct val="150000"/>
              </a:lnSpc>
            </a:pPr>
            <a:r>
              <a:rPr lang="en-US" sz="2000" dirty="0"/>
              <a:t>We will start with series-connected capacitors. It seems counter-intuitive, but capacitors do not add up when placed in series as resistors do. Let's look at the equation to gain some insight</a:t>
            </a:r>
          </a:p>
        </p:txBody>
      </p:sp>
      <p:pic>
        <p:nvPicPr>
          <p:cNvPr id="4" name="Picture 3"/>
          <p:cNvPicPr>
            <a:picLocks noChangeAspect="1"/>
          </p:cNvPicPr>
          <p:nvPr/>
        </p:nvPicPr>
        <p:blipFill>
          <a:blip r:embed="rId2"/>
          <a:stretch>
            <a:fillRect/>
          </a:stretch>
        </p:blipFill>
        <p:spPr>
          <a:xfrm>
            <a:off x="2373396" y="1778145"/>
            <a:ext cx="7520054" cy="2032447"/>
          </a:xfrm>
          <a:prstGeom prst="rect">
            <a:avLst/>
          </a:prstGeom>
        </p:spPr>
      </p:pic>
      <p:sp>
        <p:nvSpPr>
          <p:cNvPr id="5" name="Rectangle 4"/>
          <p:cNvSpPr/>
          <p:nvPr/>
        </p:nvSpPr>
        <p:spPr>
          <a:xfrm>
            <a:off x="420710" y="3810592"/>
            <a:ext cx="11080124" cy="2352952"/>
          </a:xfrm>
          <a:prstGeom prst="rect">
            <a:avLst/>
          </a:prstGeom>
        </p:spPr>
        <p:txBody>
          <a:bodyPr wrap="square">
            <a:spAutoFit/>
          </a:bodyPr>
          <a:lstStyle/>
          <a:p>
            <a:pPr algn="just">
              <a:lnSpc>
                <a:spcPct val="150000"/>
              </a:lnSpc>
            </a:pPr>
            <a:r>
              <a:rPr lang="en-US" sz="2000" dirty="0"/>
              <a:t>The equivalent capacitance for series-connected capacitors will be lower than the lowest capacitor's </a:t>
            </a:r>
          </a:p>
          <a:p>
            <a:pPr algn="just">
              <a:lnSpc>
                <a:spcPct val="150000"/>
              </a:lnSpc>
            </a:pPr>
            <a:r>
              <a:rPr lang="en-US" sz="2000" dirty="0"/>
              <a:t>value. Why? Remember that the closer the plates of a capacitor are, the higher the capacitance. By </a:t>
            </a:r>
          </a:p>
          <a:p>
            <a:pPr algn="just">
              <a:lnSpc>
                <a:spcPct val="150000"/>
              </a:lnSpc>
            </a:pPr>
            <a:r>
              <a:rPr lang="en-US" sz="2000" dirty="0"/>
              <a:t>placing capacitors in series, we are increasing the effective plate distance of the equivalent capacitor, </a:t>
            </a:r>
          </a:p>
          <a:p>
            <a:pPr algn="just">
              <a:lnSpc>
                <a:spcPct val="150000"/>
              </a:lnSpc>
            </a:pPr>
            <a:r>
              <a:rPr lang="en-US" sz="2000" dirty="0"/>
              <a:t>thereby reducing the overall capacitance! Our quick trick for resistors in parallel will also work for </a:t>
            </a:r>
          </a:p>
          <a:p>
            <a:pPr algn="just">
              <a:lnSpc>
                <a:spcPct val="150000"/>
              </a:lnSpc>
            </a:pPr>
            <a:r>
              <a:rPr lang="en-US" sz="2000" dirty="0"/>
              <a:t>capacitors in series.</a:t>
            </a:r>
          </a:p>
        </p:txBody>
      </p:sp>
    </p:spTree>
    <p:extLst>
      <p:ext uri="{BB962C8B-B14F-4D97-AF65-F5344CB8AC3E}">
        <p14:creationId xmlns:p14="http://schemas.microsoft.com/office/powerpoint/2010/main" val="1659250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114356"/>
            <a:ext cx="11359166" cy="2352952"/>
          </a:xfrm>
          <a:prstGeom prst="rect">
            <a:avLst/>
          </a:prstGeom>
        </p:spPr>
        <p:txBody>
          <a:bodyPr wrap="square">
            <a:spAutoFit/>
          </a:bodyPr>
          <a:lstStyle/>
          <a:p>
            <a:pPr algn="just">
              <a:lnSpc>
                <a:spcPct val="150000"/>
              </a:lnSpc>
            </a:pPr>
            <a:r>
              <a:rPr lang="en-US" sz="2000" dirty="0"/>
              <a:t>The equivalent capacitance for series-connected capacitors will be lower than the lowest capacitor's </a:t>
            </a:r>
            <a:r>
              <a:rPr lang="en-US" sz="2000" dirty="0" smtClean="0"/>
              <a:t>value</a:t>
            </a:r>
            <a:r>
              <a:rPr lang="en-US" sz="2000" dirty="0"/>
              <a:t>. Why? Remember that the closer the plates of a capacitor are, the higher the capacitance. By </a:t>
            </a:r>
            <a:r>
              <a:rPr lang="en-US" sz="2000" dirty="0" smtClean="0"/>
              <a:t>placing </a:t>
            </a:r>
            <a:r>
              <a:rPr lang="en-US" sz="2000" dirty="0"/>
              <a:t>capacitors in series, we are increasing the effective plate distance of the equivalent capacitor, </a:t>
            </a:r>
            <a:r>
              <a:rPr lang="en-US" sz="2000" dirty="0" smtClean="0"/>
              <a:t>thereby </a:t>
            </a:r>
            <a:r>
              <a:rPr lang="en-US" sz="2000" dirty="0"/>
              <a:t>reducing the overall capacitance! Our quick trick for resistors in parallel will also work for </a:t>
            </a:r>
            <a:r>
              <a:rPr lang="en-US" sz="2000" dirty="0" smtClean="0"/>
              <a:t>capacitors </a:t>
            </a:r>
            <a:r>
              <a:rPr lang="en-US" sz="2000" dirty="0"/>
              <a:t>in series.</a:t>
            </a:r>
          </a:p>
        </p:txBody>
      </p:sp>
      <p:pic>
        <p:nvPicPr>
          <p:cNvPr id="3" name="Picture 2"/>
          <p:cNvPicPr>
            <a:picLocks noChangeAspect="1"/>
          </p:cNvPicPr>
          <p:nvPr/>
        </p:nvPicPr>
        <p:blipFill>
          <a:blip r:embed="rId2"/>
          <a:stretch>
            <a:fillRect/>
          </a:stretch>
        </p:blipFill>
        <p:spPr>
          <a:xfrm>
            <a:off x="1930888" y="2467308"/>
            <a:ext cx="8089817" cy="1676067"/>
          </a:xfrm>
          <a:prstGeom prst="rect">
            <a:avLst/>
          </a:prstGeom>
        </p:spPr>
      </p:pic>
      <p:sp>
        <p:nvSpPr>
          <p:cNvPr id="4" name="Rectangle 3"/>
          <p:cNvSpPr/>
          <p:nvPr/>
        </p:nvSpPr>
        <p:spPr>
          <a:xfrm>
            <a:off x="296214" y="4312428"/>
            <a:ext cx="10577848" cy="1429622"/>
          </a:xfrm>
          <a:prstGeom prst="rect">
            <a:avLst/>
          </a:prstGeom>
        </p:spPr>
        <p:txBody>
          <a:bodyPr wrap="square">
            <a:spAutoFit/>
          </a:bodyPr>
          <a:lstStyle/>
          <a:p>
            <a:pPr algn="just">
              <a:lnSpc>
                <a:spcPct val="150000"/>
              </a:lnSpc>
            </a:pPr>
            <a:r>
              <a:rPr lang="en-US" sz="2000" dirty="0"/>
              <a:t>We now turn our attention to capacitors in parallel. This configuration is so common that it has a </a:t>
            </a:r>
          </a:p>
          <a:p>
            <a:pPr algn="just">
              <a:lnSpc>
                <a:spcPct val="150000"/>
              </a:lnSpc>
            </a:pPr>
            <a:r>
              <a:rPr lang="en-US" sz="2000" dirty="0"/>
              <a:t>special term: capacitor bank. Capacitors in parallel add together (due to the increased effective plate </a:t>
            </a:r>
          </a:p>
          <a:p>
            <a:pPr algn="just">
              <a:lnSpc>
                <a:spcPct val="150000"/>
              </a:lnSpc>
            </a:pPr>
            <a:r>
              <a:rPr lang="en-US" sz="2000" dirty="0"/>
              <a:t>area.) Therefore, computing equivalent capacitance for capacitors in parallel is quite easy.</a:t>
            </a:r>
          </a:p>
        </p:txBody>
      </p:sp>
    </p:spTree>
    <p:extLst>
      <p:ext uri="{BB962C8B-B14F-4D97-AF65-F5344CB8AC3E}">
        <p14:creationId xmlns:p14="http://schemas.microsoft.com/office/powerpoint/2010/main" val="58251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95E181FA316E4CB223777B08F96716" ma:contentTypeVersion="" ma:contentTypeDescription="Create a new document." ma:contentTypeScope="" ma:versionID="694fdbe7b87007c796a30bd9aae62a7f">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184356C-1EAA-4AC9-8300-6FBCE5004301}"/>
</file>

<file path=customXml/itemProps2.xml><?xml version="1.0" encoding="utf-8"?>
<ds:datastoreItem xmlns:ds="http://schemas.openxmlformats.org/officeDocument/2006/customXml" ds:itemID="{B8C30F75-3588-4070-B2F1-251C16C5540C}"/>
</file>

<file path=customXml/itemProps3.xml><?xml version="1.0" encoding="utf-8"?>
<ds:datastoreItem xmlns:ds="http://schemas.openxmlformats.org/officeDocument/2006/customXml" ds:itemID="{08853E3C-64BB-45AF-8583-2FF3AFAB01BA}"/>
</file>

<file path=docProps/app.xml><?xml version="1.0" encoding="utf-8"?>
<Properties xmlns="http://schemas.openxmlformats.org/officeDocument/2006/extended-properties" xmlns:vt="http://schemas.openxmlformats.org/officeDocument/2006/docPropsVTypes">
  <TotalTime>335</TotalTime>
  <Words>3867</Words>
  <Application>Microsoft Office PowerPoint</Application>
  <PresentationFormat>Widescreen</PresentationFormat>
  <Paragraphs>108</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Alper DOGANALP</dc:creator>
  <cp:lastModifiedBy>Alper DOGANALP</cp:lastModifiedBy>
  <cp:revision>41</cp:revision>
  <dcterms:created xsi:type="dcterms:W3CDTF">2022-02-24T12:22:54Z</dcterms:created>
  <dcterms:modified xsi:type="dcterms:W3CDTF">2022-03-23T08:39:23Z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0x010100E595E181FA316E4CB223777B08F96716</vt:lpwstr>
  </property>
</Properties>
</file>