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0" r:id="rId19"/>
    <p:sldId id="275" r:id="rId20"/>
    <p:sldId id="276"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 id="295"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277" r:id="rId52"/>
    <p:sldId id="278" r:id="rId53"/>
    <p:sldId id="279" r:id="rId54"/>
    <p:sldId id="280" r:id="rId55"/>
    <p:sldId id="281" r:id="rId56"/>
    <p:sldId id="282" r:id="rId57"/>
    <p:sldId id="28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45479-3EE8-488A-9F20-98287F0AEDA2}"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262908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5479-3EE8-488A-9F20-98287F0AEDA2}"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140146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5479-3EE8-488A-9F20-98287F0AEDA2}"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2537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5479-3EE8-488A-9F20-98287F0AEDA2}"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11626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45479-3EE8-488A-9F20-98287F0AEDA2}"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366567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45479-3EE8-488A-9F20-98287F0AEDA2}"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6764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45479-3EE8-488A-9F20-98287F0AEDA2}"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92527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45479-3EE8-488A-9F20-98287F0AEDA2}"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18662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45479-3EE8-488A-9F20-98287F0AEDA2}"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422321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45479-3EE8-488A-9F20-98287F0AEDA2}"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275583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45479-3EE8-488A-9F20-98287F0AEDA2}"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DB815-DB0D-4967-A305-29832A12ADDF}" type="slidenum">
              <a:rPr lang="en-US" smtClean="0"/>
              <a:t>‹#›</a:t>
            </a:fld>
            <a:endParaRPr lang="en-US"/>
          </a:p>
        </p:txBody>
      </p:sp>
    </p:spTree>
    <p:extLst>
      <p:ext uri="{BB962C8B-B14F-4D97-AF65-F5344CB8AC3E}">
        <p14:creationId xmlns:p14="http://schemas.microsoft.com/office/powerpoint/2010/main" val="198515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45479-3EE8-488A-9F20-98287F0AEDA2}" type="datetimeFigureOut">
              <a:rPr lang="en-US" smtClean="0"/>
              <a:t>5/19/2022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DB815-DB0D-4967-A305-29832A12ADDF}" type="slidenum">
              <a:rPr lang="en-US" smtClean="0"/>
              <a:t>‹#›</a:t>
            </a:fld>
            <a:endParaRPr lang="en-US"/>
          </a:p>
        </p:txBody>
      </p:sp>
    </p:spTree>
    <p:extLst>
      <p:ext uri="{BB962C8B-B14F-4D97-AF65-F5344CB8AC3E}">
        <p14:creationId xmlns:p14="http://schemas.microsoft.com/office/powerpoint/2010/main" val="323105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59" y="101889"/>
            <a:ext cx="4334072" cy="584775"/>
          </a:xfrm>
          <a:prstGeom prst="rect">
            <a:avLst/>
          </a:prstGeom>
        </p:spPr>
        <p:txBody>
          <a:bodyPr wrap="none">
            <a:spAutoFit/>
          </a:bodyPr>
          <a:lstStyle/>
          <a:p>
            <a:r>
              <a:rPr lang="tr-TR" sz="3200" dirty="0" smtClean="0">
                <a:solidFill>
                  <a:srgbClr val="FF0000"/>
                </a:solidFill>
              </a:rPr>
              <a:t>7. </a:t>
            </a:r>
            <a:r>
              <a:rPr lang="en-US" sz="3200" dirty="0" smtClean="0">
                <a:solidFill>
                  <a:srgbClr val="FF0000"/>
                </a:solidFill>
              </a:rPr>
              <a:t>Fundamentals of Logic</a:t>
            </a:r>
            <a:endParaRPr lang="en-US" sz="3200" dirty="0">
              <a:solidFill>
                <a:srgbClr val="FF0000"/>
              </a:solidFill>
            </a:endParaRPr>
          </a:p>
        </p:txBody>
      </p:sp>
      <p:sp>
        <p:nvSpPr>
          <p:cNvPr id="3" name="Rectangle 2"/>
          <p:cNvSpPr/>
          <p:nvPr/>
        </p:nvSpPr>
        <p:spPr>
          <a:xfrm>
            <a:off x="304800" y="686664"/>
            <a:ext cx="11080124" cy="4359335"/>
          </a:xfrm>
          <a:prstGeom prst="rect">
            <a:avLst/>
          </a:prstGeom>
        </p:spPr>
        <p:txBody>
          <a:bodyPr wrap="square">
            <a:spAutoFit/>
          </a:bodyPr>
          <a:lstStyle/>
          <a:p>
            <a:pPr>
              <a:lnSpc>
                <a:spcPct val="200000"/>
              </a:lnSpc>
            </a:pPr>
            <a:r>
              <a:rPr lang="en-US" sz="2200" dirty="0" smtClean="0"/>
              <a:t>After completing this chapter, you will be able to:</a:t>
            </a:r>
          </a:p>
          <a:p>
            <a:pPr algn="just">
              <a:lnSpc>
                <a:spcPct val="200000"/>
              </a:lnSpc>
            </a:pPr>
            <a:r>
              <a:rPr lang="en-US" sz="2400" dirty="0" smtClean="0"/>
              <a:t>• Describe the binary concept and the functions of gates</a:t>
            </a:r>
          </a:p>
          <a:p>
            <a:pPr algn="just">
              <a:lnSpc>
                <a:spcPct val="200000"/>
              </a:lnSpc>
            </a:pPr>
            <a:r>
              <a:rPr lang="en-US" sz="2400" dirty="0" smtClean="0"/>
              <a:t>• Draw the logic symbol, construct a truth table, and state the Boolean equation for the AND, OR, and NOT functions</a:t>
            </a:r>
          </a:p>
          <a:p>
            <a:pPr algn="just">
              <a:lnSpc>
                <a:spcPct val="200000"/>
              </a:lnSpc>
            </a:pPr>
            <a:r>
              <a:rPr lang="en-US" sz="2400" dirty="0" smtClean="0"/>
              <a:t>• Construct circuits from Boolean expressions and derive Boolean equations for given logic circuits</a:t>
            </a:r>
            <a:endParaRPr lang="en-US" sz="2400" dirty="0"/>
          </a:p>
        </p:txBody>
      </p:sp>
    </p:spTree>
    <p:extLst>
      <p:ext uri="{BB962C8B-B14F-4D97-AF65-F5344CB8AC3E}">
        <p14:creationId xmlns:p14="http://schemas.microsoft.com/office/powerpoint/2010/main" val="298853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0" y="117730"/>
            <a:ext cx="11762705" cy="1563377"/>
          </a:xfrm>
          <a:prstGeom prst="rect">
            <a:avLst/>
          </a:prstGeom>
        </p:spPr>
        <p:txBody>
          <a:bodyPr wrap="square">
            <a:spAutoFit/>
          </a:bodyPr>
          <a:lstStyle/>
          <a:p>
            <a:pPr algn="just">
              <a:lnSpc>
                <a:spcPct val="150000"/>
              </a:lnSpc>
            </a:pPr>
            <a:r>
              <a:rPr lang="en-US" sz="2200" dirty="0" smtClean="0"/>
              <a:t>The NOT function is most often used in conjunction with the AND or the OR gate. Figure </a:t>
            </a:r>
            <a:r>
              <a:rPr lang="tr-TR" sz="2200" dirty="0" smtClean="0"/>
              <a:t>7.8</a:t>
            </a:r>
            <a:r>
              <a:rPr lang="en-US" sz="2200" dirty="0" smtClean="0"/>
              <a:t> shows the NOT function connected to one input of an AND gate for a low</a:t>
            </a:r>
            <a:r>
              <a:rPr lang="tr-TR" sz="2200" dirty="0" smtClean="0"/>
              <a:t> </a:t>
            </a:r>
            <a:r>
              <a:rPr lang="en-US" sz="2200" dirty="0" smtClean="0"/>
              <a:t>pressure indicator circuit. If the power is on (1) and the pressure switch is not closed (0), the warning light will be on (1).</a:t>
            </a:r>
            <a:endParaRPr lang="en-US" sz="2200" dirty="0"/>
          </a:p>
        </p:txBody>
      </p:sp>
      <p:pic>
        <p:nvPicPr>
          <p:cNvPr id="3" name="Picture 2"/>
          <p:cNvPicPr>
            <a:picLocks noChangeAspect="1"/>
          </p:cNvPicPr>
          <p:nvPr/>
        </p:nvPicPr>
        <p:blipFill>
          <a:blip r:embed="rId2"/>
          <a:stretch>
            <a:fillRect/>
          </a:stretch>
        </p:blipFill>
        <p:spPr>
          <a:xfrm>
            <a:off x="176010" y="1571176"/>
            <a:ext cx="5155844" cy="5286824"/>
          </a:xfrm>
          <a:prstGeom prst="rect">
            <a:avLst/>
          </a:prstGeom>
        </p:spPr>
      </p:pic>
      <p:sp>
        <p:nvSpPr>
          <p:cNvPr id="4" name="Rectangle 3"/>
          <p:cNvSpPr/>
          <p:nvPr/>
        </p:nvSpPr>
        <p:spPr>
          <a:xfrm>
            <a:off x="5587284" y="2220155"/>
            <a:ext cx="6096000" cy="3647152"/>
          </a:xfrm>
          <a:prstGeom prst="rect">
            <a:avLst/>
          </a:prstGeom>
        </p:spPr>
        <p:txBody>
          <a:bodyPr>
            <a:spAutoFit/>
          </a:bodyPr>
          <a:lstStyle/>
          <a:p>
            <a:pPr algn="just">
              <a:lnSpc>
                <a:spcPct val="150000"/>
              </a:lnSpc>
            </a:pPr>
            <a:r>
              <a:rPr lang="en-US" sz="2200" dirty="0" smtClean="0"/>
              <a:t>The NOT symbol placed at the output of an AND gate would invert the normal output result. </a:t>
            </a:r>
            <a:r>
              <a:rPr lang="en-US" sz="2200" dirty="0" smtClean="0">
                <a:solidFill>
                  <a:srgbClr val="FF0000"/>
                </a:solidFill>
              </a:rPr>
              <a:t>An AND gate with an inverted output is called a NAND gate. </a:t>
            </a:r>
            <a:r>
              <a:rPr lang="en-US" sz="2200" dirty="0" smtClean="0"/>
              <a:t>The NAND gate symbol and truth table are shown in Figure </a:t>
            </a:r>
            <a:r>
              <a:rPr lang="tr-TR" sz="2200" dirty="0" smtClean="0"/>
              <a:t>7.9</a:t>
            </a:r>
            <a:r>
              <a:rPr lang="en-US" sz="2200" dirty="0" smtClean="0"/>
              <a:t>. The NAND function is often used in integrated circuit logic arrays and can be used in programmable controllers to solve complex logic.</a:t>
            </a:r>
            <a:endParaRPr lang="en-US" sz="2200" dirty="0"/>
          </a:p>
        </p:txBody>
      </p:sp>
    </p:spTree>
    <p:extLst>
      <p:ext uri="{BB962C8B-B14F-4D97-AF65-F5344CB8AC3E}">
        <p14:creationId xmlns:p14="http://schemas.microsoft.com/office/powerpoint/2010/main" val="39108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648" y="412124"/>
            <a:ext cx="5884840" cy="2633817"/>
          </a:xfrm>
          <a:prstGeom prst="rect">
            <a:avLst/>
          </a:prstGeom>
        </p:spPr>
      </p:pic>
      <p:pic>
        <p:nvPicPr>
          <p:cNvPr id="3" name="Picture 2"/>
          <p:cNvPicPr>
            <a:picLocks noChangeAspect="1"/>
          </p:cNvPicPr>
          <p:nvPr/>
        </p:nvPicPr>
        <p:blipFill>
          <a:blip r:embed="rId3"/>
          <a:stretch>
            <a:fillRect/>
          </a:stretch>
        </p:blipFill>
        <p:spPr>
          <a:xfrm>
            <a:off x="5359538" y="3045941"/>
            <a:ext cx="6832462" cy="3071611"/>
          </a:xfrm>
          <a:prstGeom prst="rect">
            <a:avLst/>
          </a:prstGeom>
        </p:spPr>
      </p:pic>
      <p:sp>
        <p:nvSpPr>
          <p:cNvPr id="4" name="Rectangle 3"/>
          <p:cNvSpPr/>
          <p:nvPr/>
        </p:nvSpPr>
        <p:spPr>
          <a:xfrm>
            <a:off x="6332113" y="412124"/>
            <a:ext cx="5258873" cy="2071208"/>
          </a:xfrm>
          <a:prstGeom prst="rect">
            <a:avLst/>
          </a:prstGeom>
        </p:spPr>
        <p:txBody>
          <a:bodyPr wrap="square">
            <a:spAutoFit/>
          </a:bodyPr>
          <a:lstStyle/>
          <a:p>
            <a:pPr algn="just">
              <a:lnSpc>
                <a:spcPct val="150000"/>
              </a:lnSpc>
            </a:pPr>
            <a:r>
              <a:rPr lang="en-US" sz="2200" dirty="0"/>
              <a:t>The </a:t>
            </a:r>
            <a:r>
              <a:rPr lang="en-US" sz="2200" dirty="0" smtClean="0"/>
              <a:t>NAND </a:t>
            </a:r>
            <a:r>
              <a:rPr lang="en-US" sz="2200" dirty="0"/>
              <a:t>function is often used in integrated circuit logic </a:t>
            </a:r>
            <a:r>
              <a:rPr lang="en-US" sz="2200" dirty="0" smtClean="0"/>
              <a:t>arrays </a:t>
            </a:r>
            <a:r>
              <a:rPr lang="en-US" sz="2200" dirty="0"/>
              <a:t>and can be used in programmable controllers to </a:t>
            </a:r>
            <a:r>
              <a:rPr lang="en-US" sz="2200" dirty="0" smtClean="0"/>
              <a:t>solve </a:t>
            </a:r>
            <a:r>
              <a:rPr lang="en-US" sz="2200" dirty="0"/>
              <a:t>complex logic</a:t>
            </a:r>
            <a:r>
              <a:rPr lang="en-US" sz="2200" dirty="0" smtClean="0"/>
              <a:t>.</a:t>
            </a:r>
            <a:endParaRPr lang="en-US" sz="2200" dirty="0"/>
          </a:p>
        </p:txBody>
      </p:sp>
      <p:sp>
        <p:nvSpPr>
          <p:cNvPr id="5" name="Rectangle 4"/>
          <p:cNvSpPr/>
          <p:nvPr/>
        </p:nvSpPr>
        <p:spPr>
          <a:xfrm>
            <a:off x="145961" y="3231249"/>
            <a:ext cx="6096000" cy="3139321"/>
          </a:xfrm>
          <a:prstGeom prst="rect">
            <a:avLst/>
          </a:prstGeom>
        </p:spPr>
        <p:txBody>
          <a:bodyPr>
            <a:spAutoFit/>
          </a:bodyPr>
          <a:lstStyle/>
          <a:p>
            <a:pPr algn="just">
              <a:lnSpc>
                <a:spcPct val="150000"/>
              </a:lnSpc>
            </a:pPr>
            <a:r>
              <a:rPr lang="en-US" sz="2200" dirty="0"/>
              <a:t>The same rule about inverting the normal output result </a:t>
            </a:r>
            <a:r>
              <a:rPr lang="en-US" sz="2200" dirty="0" smtClean="0"/>
              <a:t>applies </a:t>
            </a:r>
            <a:r>
              <a:rPr lang="en-US" sz="2200" dirty="0"/>
              <a:t>if a NOT symbol is placed at the output of the OR </a:t>
            </a:r>
            <a:r>
              <a:rPr lang="en-US" sz="2200" dirty="0" smtClean="0"/>
              <a:t>gate</a:t>
            </a:r>
            <a:r>
              <a:rPr lang="en-US" sz="2200" dirty="0"/>
              <a:t>. The normal output is inverted, and the function is </a:t>
            </a:r>
            <a:r>
              <a:rPr lang="en-US" sz="2200" dirty="0" smtClean="0">
                <a:solidFill>
                  <a:srgbClr val="FF0000"/>
                </a:solidFill>
              </a:rPr>
              <a:t>referred </a:t>
            </a:r>
            <a:r>
              <a:rPr lang="en-US" sz="2200" dirty="0">
                <a:solidFill>
                  <a:srgbClr val="FF0000"/>
                </a:solidFill>
              </a:rPr>
              <a:t>to as a NOR </a:t>
            </a:r>
            <a:r>
              <a:rPr lang="en-US" sz="2200" dirty="0"/>
              <a:t>gate. The NOR gate symbol and truth </a:t>
            </a:r>
          </a:p>
          <a:p>
            <a:pPr algn="just">
              <a:lnSpc>
                <a:spcPct val="150000"/>
              </a:lnSpc>
            </a:pPr>
            <a:r>
              <a:rPr lang="en-US" sz="2200" dirty="0"/>
              <a:t>table are shown in Figure </a:t>
            </a:r>
            <a:r>
              <a:rPr lang="tr-TR" sz="2200" dirty="0" smtClean="0"/>
              <a:t>7.10</a:t>
            </a:r>
            <a:r>
              <a:rPr lang="en-US" sz="2200" dirty="0" smtClean="0"/>
              <a:t>.</a:t>
            </a:r>
            <a:endParaRPr lang="en-US" sz="2200" dirty="0"/>
          </a:p>
        </p:txBody>
      </p:sp>
    </p:spTree>
    <p:extLst>
      <p:ext uri="{BB962C8B-B14F-4D97-AF65-F5344CB8AC3E}">
        <p14:creationId xmlns:p14="http://schemas.microsoft.com/office/powerpoint/2010/main" val="358265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6" y="492003"/>
            <a:ext cx="11646795" cy="2554545"/>
          </a:xfrm>
          <a:prstGeom prst="rect">
            <a:avLst/>
          </a:prstGeom>
        </p:spPr>
        <p:txBody>
          <a:bodyPr wrap="square">
            <a:spAutoFit/>
          </a:bodyPr>
          <a:lstStyle/>
          <a:p>
            <a:r>
              <a:rPr lang="en-US" sz="2800" dirty="0">
                <a:solidFill>
                  <a:srgbClr val="FF0000"/>
                </a:solidFill>
              </a:rPr>
              <a:t>The Exclusive-OR (XOR) Function</a:t>
            </a:r>
          </a:p>
          <a:p>
            <a:pPr algn="just">
              <a:lnSpc>
                <a:spcPct val="150000"/>
              </a:lnSpc>
            </a:pPr>
            <a:r>
              <a:rPr lang="en-US" sz="2200" dirty="0"/>
              <a:t>An often-used combination of gates is the </a:t>
            </a:r>
            <a:r>
              <a:rPr lang="en-US" sz="2200" dirty="0">
                <a:solidFill>
                  <a:srgbClr val="FF0000"/>
                </a:solidFill>
              </a:rPr>
              <a:t>exclusive-OR </a:t>
            </a:r>
            <a:r>
              <a:rPr lang="en-US" sz="2200" dirty="0" smtClean="0">
                <a:solidFill>
                  <a:srgbClr val="FF0000"/>
                </a:solidFill>
              </a:rPr>
              <a:t>(</a:t>
            </a:r>
            <a:r>
              <a:rPr lang="en-US" sz="2200" dirty="0">
                <a:solidFill>
                  <a:srgbClr val="FF0000"/>
                </a:solidFill>
              </a:rPr>
              <a:t>XOR) function</a:t>
            </a:r>
            <a:r>
              <a:rPr lang="en-US" sz="2200" dirty="0"/>
              <a:t>. The XOR gate symbol and truth table are </a:t>
            </a:r>
            <a:r>
              <a:rPr lang="en-US" sz="2200" dirty="0" smtClean="0"/>
              <a:t>shown </a:t>
            </a:r>
            <a:r>
              <a:rPr lang="en-US" sz="2200" dirty="0"/>
              <a:t>in Figure </a:t>
            </a:r>
            <a:r>
              <a:rPr lang="tr-TR" sz="2200" dirty="0" smtClean="0"/>
              <a:t>7.11</a:t>
            </a:r>
            <a:r>
              <a:rPr lang="en-US" sz="2200" dirty="0" smtClean="0"/>
              <a:t>. </a:t>
            </a:r>
            <a:r>
              <a:rPr lang="en-US" sz="2200" dirty="0"/>
              <a:t>The output of this circuit is HIGH </a:t>
            </a:r>
            <a:r>
              <a:rPr lang="en-US" sz="2200" dirty="0" smtClean="0"/>
              <a:t>only </a:t>
            </a:r>
            <a:r>
              <a:rPr lang="en-US" sz="2200" dirty="0"/>
              <a:t>when one input or the other is HIGH, but not both. </a:t>
            </a:r>
            <a:r>
              <a:rPr lang="en-US" sz="2200" dirty="0" smtClean="0"/>
              <a:t>The </a:t>
            </a:r>
            <a:r>
              <a:rPr lang="en-US" sz="2200" dirty="0"/>
              <a:t>exclusive-OR gate is commonly used for the </a:t>
            </a:r>
            <a:r>
              <a:rPr lang="en-US" sz="2200" dirty="0" smtClean="0"/>
              <a:t>comparison </a:t>
            </a:r>
            <a:r>
              <a:rPr lang="en-US" sz="2200" dirty="0"/>
              <a:t>of two binary numbers.</a:t>
            </a:r>
          </a:p>
        </p:txBody>
      </p:sp>
      <p:pic>
        <p:nvPicPr>
          <p:cNvPr id="3" name="Picture 2"/>
          <p:cNvPicPr>
            <a:picLocks noChangeAspect="1"/>
          </p:cNvPicPr>
          <p:nvPr/>
        </p:nvPicPr>
        <p:blipFill>
          <a:blip r:embed="rId2"/>
          <a:stretch>
            <a:fillRect/>
          </a:stretch>
        </p:blipFill>
        <p:spPr>
          <a:xfrm>
            <a:off x="3033535" y="2678807"/>
            <a:ext cx="6266595" cy="3321876"/>
          </a:xfrm>
          <a:prstGeom prst="rect">
            <a:avLst/>
          </a:prstGeom>
        </p:spPr>
      </p:pic>
    </p:spTree>
    <p:extLst>
      <p:ext uri="{BB962C8B-B14F-4D97-AF65-F5344CB8AC3E}">
        <p14:creationId xmlns:p14="http://schemas.microsoft.com/office/powerpoint/2010/main" val="133007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152" y="140525"/>
            <a:ext cx="4361771" cy="707886"/>
          </a:xfrm>
          <a:prstGeom prst="rect">
            <a:avLst/>
          </a:prstGeom>
        </p:spPr>
        <p:txBody>
          <a:bodyPr wrap="none">
            <a:spAutoFit/>
          </a:bodyPr>
          <a:lstStyle/>
          <a:p>
            <a:r>
              <a:rPr lang="tr-TR" sz="4000" dirty="0" smtClean="0">
                <a:solidFill>
                  <a:srgbClr val="FF0000"/>
                </a:solidFill>
              </a:rPr>
              <a:t>7.2</a:t>
            </a:r>
            <a:r>
              <a:rPr lang="en-US" sz="4000" dirty="0" smtClean="0">
                <a:solidFill>
                  <a:srgbClr val="FF0000"/>
                </a:solidFill>
              </a:rPr>
              <a:t> </a:t>
            </a:r>
            <a:r>
              <a:rPr lang="en-US" sz="4000" dirty="0">
                <a:solidFill>
                  <a:srgbClr val="FF0000"/>
                </a:solidFill>
              </a:rPr>
              <a:t>Boolean Algebra</a:t>
            </a:r>
          </a:p>
        </p:txBody>
      </p:sp>
      <p:sp>
        <p:nvSpPr>
          <p:cNvPr id="3" name="Rectangle 2"/>
          <p:cNvSpPr/>
          <p:nvPr/>
        </p:nvSpPr>
        <p:spPr>
          <a:xfrm>
            <a:off x="90784" y="859695"/>
            <a:ext cx="11822174" cy="2071208"/>
          </a:xfrm>
          <a:prstGeom prst="rect">
            <a:avLst/>
          </a:prstGeom>
        </p:spPr>
        <p:txBody>
          <a:bodyPr wrap="square">
            <a:spAutoFit/>
          </a:bodyPr>
          <a:lstStyle/>
          <a:p>
            <a:pPr algn="just">
              <a:lnSpc>
                <a:spcPct val="150000"/>
              </a:lnSpc>
            </a:pPr>
            <a:r>
              <a:rPr lang="en-US" sz="2200" dirty="0"/>
              <a:t>The mathematical study of the binary number system </a:t>
            </a:r>
            <a:r>
              <a:rPr lang="en-US" sz="2200" dirty="0" smtClean="0"/>
              <a:t>and </a:t>
            </a:r>
            <a:r>
              <a:rPr lang="en-US" sz="2200" dirty="0"/>
              <a:t>logic is called Boolean algebra. The purpose of this </a:t>
            </a:r>
            <a:r>
              <a:rPr lang="en-US" sz="2200" dirty="0" smtClean="0"/>
              <a:t>algebra </a:t>
            </a:r>
            <a:r>
              <a:rPr lang="en-US" sz="2200" dirty="0"/>
              <a:t>is to provide a simple way of writing complicated </a:t>
            </a:r>
            <a:r>
              <a:rPr lang="en-US" sz="2200" dirty="0" smtClean="0"/>
              <a:t>combinations </a:t>
            </a:r>
            <a:r>
              <a:rPr lang="en-US" sz="2200" dirty="0"/>
              <a:t>of logic statements. There are many </a:t>
            </a:r>
            <a:r>
              <a:rPr lang="en-US" sz="2200" dirty="0" smtClean="0"/>
              <a:t>applications </a:t>
            </a:r>
            <a:r>
              <a:rPr lang="en-US" sz="2200" dirty="0"/>
              <a:t>where Boolean algebra could be applied to </a:t>
            </a:r>
            <a:r>
              <a:rPr lang="en-US" sz="2200" dirty="0" smtClean="0"/>
              <a:t>solving </a:t>
            </a:r>
            <a:r>
              <a:rPr lang="en-US" sz="2200" dirty="0"/>
              <a:t>PLC programming problems</a:t>
            </a:r>
          </a:p>
        </p:txBody>
      </p:sp>
      <p:sp>
        <p:nvSpPr>
          <p:cNvPr id="4" name="Rectangle 3"/>
          <p:cNvSpPr/>
          <p:nvPr/>
        </p:nvSpPr>
        <p:spPr>
          <a:xfrm>
            <a:off x="245014" y="3156745"/>
            <a:ext cx="11513713" cy="2677656"/>
          </a:xfrm>
          <a:prstGeom prst="rect">
            <a:avLst/>
          </a:prstGeom>
        </p:spPr>
        <p:txBody>
          <a:bodyPr wrap="square">
            <a:spAutoFit/>
          </a:bodyPr>
          <a:lstStyle/>
          <a:p>
            <a:pPr algn="just">
              <a:lnSpc>
                <a:spcPct val="150000"/>
              </a:lnSpc>
            </a:pPr>
            <a:r>
              <a:rPr lang="en-US" sz="2200" dirty="0"/>
              <a:t>Figure </a:t>
            </a:r>
            <a:r>
              <a:rPr lang="tr-TR" sz="2200" dirty="0" smtClean="0"/>
              <a:t>7.12</a:t>
            </a:r>
            <a:r>
              <a:rPr lang="en-US" sz="2200" dirty="0" smtClean="0"/>
              <a:t> </a:t>
            </a:r>
            <a:r>
              <a:rPr lang="en-US" sz="2200" dirty="0"/>
              <a:t>summarizes the basic operators of </a:t>
            </a:r>
            <a:r>
              <a:rPr lang="en-US" sz="2200" dirty="0" smtClean="0"/>
              <a:t>Boolean </a:t>
            </a:r>
            <a:r>
              <a:rPr lang="en-US" sz="2200" dirty="0"/>
              <a:t>algebra as they relate to the basic AND, OR, and </a:t>
            </a:r>
            <a:r>
              <a:rPr lang="en-US" sz="2200" dirty="0" smtClean="0"/>
              <a:t>NOT </a:t>
            </a:r>
            <a:r>
              <a:rPr lang="en-US" sz="2200" dirty="0"/>
              <a:t>functions. Inputs are represented by capital letters </a:t>
            </a:r>
            <a:r>
              <a:rPr lang="en-US" sz="2200" dirty="0" smtClean="0"/>
              <a:t>A</a:t>
            </a:r>
            <a:r>
              <a:rPr lang="en-US" sz="2200" dirty="0"/>
              <a:t>, B, C, and so on, and the output by a capital Y. The </a:t>
            </a:r>
            <a:r>
              <a:rPr lang="en-US" sz="2200" dirty="0" smtClean="0"/>
              <a:t>dot </a:t>
            </a:r>
            <a:r>
              <a:rPr lang="en-US" sz="2200" dirty="0"/>
              <a:t>(•), or no symbol, represents the AND operation, </a:t>
            </a:r>
            <a:r>
              <a:rPr lang="en-US" sz="2200" dirty="0" smtClean="0"/>
              <a:t>an </a:t>
            </a:r>
            <a:r>
              <a:rPr lang="en-US" sz="2200" dirty="0"/>
              <a:t>addition sign (+) represents the OR operation, the </a:t>
            </a:r>
            <a:r>
              <a:rPr lang="en-US" sz="2200" dirty="0" smtClean="0"/>
              <a:t>circle </a:t>
            </a:r>
            <a:r>
              <a:rPr lang="en-US" sz="2200" dirty="0"/>
              <a:t>with an addition sign </a:t>
            </a:r>
            <a:r>
              <a:rPr lang="tr-TR" sz="2200" dirty="0" smtClean="0"/>
              <a:t>   </a:t>
            </a:r>
            <a:r>
              <a:rPr lang="en-US" sz="2200" dirty="0" smtClean="0"/>
              <a:t> </a:t>
            </a:r>
            <a:r>
              <a:rPr lang="tr-TR" sz="2200" dirty="0" smtClean="0"/>
              <a:t>  </a:t>
            </a:r>
            <a:r>
              <a:rPr lang="en-US" sz="2200" dirty="0" smtClean="0"/>
              <a:t>represents </a:t>
            </a:r>
            <a:r>
              <a:rPr lang="en-US" sz="2200" dirty="0"/>
              <a:t>the </a:t>
            </a:r>
            <a:r>
              <a:rPr lang="en-US" sz="2200" dirty="0" smtClean="0"/>
              <a:t>exclusive</a:t>
            </a:r>
            <a:r>
              <a:rPr lang="tr-TR" sz="2200" dirty="0" smtClean="0"/>
              <a:t>-</a:t>
            </a:r>
            <a:r>
              <a:rPr lang="en-US" sz="2200" dirty="0" smtClean="0"/>
              <a:t>OR </a:t>
            </a:r>
            <a:r>
              <a:rPr lang="en-US" sz="2200" dirty="0"/>
              <a:t>operation, and a bar over the letter </a:t>
            </a:r>
            <a:r>
              <a:rPr lang="tr-TR" sz="2200" dirty="0" smtClean="0"/>
              <a:t>        </a:t>
            </a:r>
            <a:r>
              <a:rPr lang="en-US" sz="2200" dirty="0" smtClean="0"/>
              <a:t>represents </a:t>
            </a:r>
            <a:r>
              <a:rPr lang="en-US" sz="2400" dirty="0"/>
              <a:t>the NOT operation.</a:t>
            </a:r>
            <a:endParaRPr lang="en-US" sz="2200" dirty="0"/>
          </a:p>
        </p:txBody>
      </p:sp>
      <p:pic>
        <p:nvPicPr>
          <p:cNvPr id="5" name="Picture 4"/>
          <p:cNvPicPr>
            <a:picLocks noChangeAspect="1"/>
          </p:cNvPicPr>
          <p:nvPr/>
        </p:nvPicPr>
        <p:blipFill>
          <a:blip r:embed="rId2"/>
          <a:stretch>
            <a:fillRect/>
          </a:stretch>
        </p:blipFill>
        <p:spPr>
          <a:xfrm>
            <a:off x="2447078" y="5271844"/>
            <a:ext cx="421918" cy="562557"/>
          </a:xfrm>
          <a:prstGeom prst="rect">
            <a:avLst/>
          </a:prstGeom>
        </p:spPr>
      </p:pic>
      <p:pic>
        <p:nvPicPr>
          <p:cNvPr id="6" name="Picture 5"/>
          <p:cNvPicPr>
            <a:picLocks noChangeAspect="1"/>
          </p:cNvPicPr>
          <p:nvPr/>
        </p:nvPicPr>
        <p:blipFill>
          <a:blip r:embed="rId3"/>
          <a:stretch>
            <a:fillRect/>
          </a:stretch>
        </p:blipFill>
        <p:spPr>
          <a:xfrm>
            <a:off x="6119678" y="4820571"/>
            <a:ext cx="390525" cy="371475"/>
          </a:xfrm>
          <a:prstGeom prst="rect">
            <a:avLst/>
          </a:prstGeom>
        </p:spPr>
      </p:pic>
    </p:spTree>
    <p:extLst>
      <p:ext uri="{BB962C8B-B14F-4D97-AF65-F5344CB8AC3E}">
        <p14:creationId xmlns:p14="http://schemas.microsoft.com/office/powerpoint/2010/main" val="42934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93" y="130600"/>
            <a:ext cx="6267718" cy="6537034"/>
          </a:xfrm>
          <a:prstGeom prst="rect">
            <a:avLst/>
          </a:prstGeom>
        </p:spPr>
      </p:pic>
      <p:pic>
        <p:nvPicPr>
          <p:cNvPr id="3" name="Picture 2"/>
          <p:cNvPicPr>
            <a:picLocks noChangeAspect="1"/>
          </p:cNvPicPr>
          <p:nvPr/>
        </p:nvPicPr>
        <p:blipFill>
          <a:blip r:embed="rId3"/>
          <a:stretch>
            <a:fillRect/>
          </a:stretch>
        </p:blipFill>
        <p:spPr>
          <a:xfrm>
            <a:off x="7605711" y="3094317"/>
            <a:ext cx="2466975" cy="304800"/>
          </a:xfrm>
          <a:prstGeom prst="rect">
            <a:avLst/>
          </a:prstGeom>
        </p:spPr>
      </p:pic>
    </p:spTree>
    <p:extLst>
      <p:ext uri="{BB962C8B-B14F-4D97-AF65-F5344CB8AC3E}">
        <p14:creationId xmlns:p14="http://schemas.microsoft.com/office/powerpoint/2010/main" val="190710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13" y="159536"/>
            <a:ext cx="11144519" cy="1107996"/>
          </a:xfrm>
          <a:prstGeom prst="rect">
            <a:avLst/>
          </a:prstGeom>
        </p:spPr>
        <p:txBody>
          <a:bodyPr wrap="square">
            <a:spAutoFit/>
          </a:bodyPr>
          <a:lstStyle/>
          <a:p>
            <a:pPr algn="just"/>
            <a:r>
              <a:rPr lang="en-US" sz="2200" dirty="0"/>
              <a:t>An understanding of the technique of writing </a:t>
            </a:r>
            <a:r>
              <a:rPr lang="en-US" sz="2200" dirty="0" smtClean="0"/>
              <a:t>simplified </a:t>
            </a:r>
            <a:r>
              <a:rPr lang="en-US" sz="2200" dirty="0">
                <a:solidFill>
                  <a:srgbClr val="FF0000"/>
                </a:solidFill>
              </a:rPr>
              <a:t>Boolean equations </a:t>
            </a:r>
            <a:r>
              <a:rPr lang="en-US" sz="2200" dirty="0"/>
              <a:t>for complex logical statements is </a:t>
            </a:r>
            <a:r>
              <a:rPr lang="en-US" sz="2200" dirty="0" smtClean="0"/>
              <a:t>a </a:t>
            </a:r>
            <a:r>
              <a:rPr lang="en-US" sz="2200" dirty="0"/>
              <a:t>useful tool when creating </a:t>
            </a:r>
            <a:r>
              <a:rPr lang="en-US" sz="2200" dirty="0" smtClean="0"/>
              <a:t> </a:t>
            </a:r>
            <a:r>
              <a:rPr lang="tr-TR" sz="2200" dirty="0" smtClean="0"/>
              <a:t> digital circuits</a:t>
            </a:r>
            <a:r>
              <a:rPr lang="en-US" sz="2200" dirty="0" smtClean="0"/>
              <a:t>. </a:t>
            </a:r>
            <a:r>
              <a:rPr lang="en-US" sz="2200" dirty="0"/>
              <a:t>Some </a:t>
            </a:r>
            <a:r>
              <a:rPr lang="en-US" sz="2200" dirty="0" smtClean="0"/>
              <a:t>laws </a:t>
            </a:r>
            <a:r>
              <a:rPr lang="en-US" sz="2200" dirty="0"/>
              <a:t>of Boolean algebra are different from those of </a:t>
            </a:r>
            <a:r>
              <a:rPr lang="en-US" sz="2200" dirty="0" smtClean="0"/>
              <a:t>ordinary </a:t>
            </a:r>
            <a:r>
              <a:rPr lang="en-US" sz="2200" dirty="0"/>
              <a:t>algebra. </a:t>
            </a:r>
          </a:p>
        </p:txBody>
      </p:sp>
      <p:pic>
        <p:nvPicPr>
          <p:cNvPr id="3" name="Picture 2"/>
          <p:cNvPicPr>
            <a:picLocks noChangeAspect="1"/>
          </p:cNvPicPr>
          <p:nvPr/>
        </p:nvPicPr>
        <p:blipFill>
          <a:blip r:embed="rId2"/>
          <a:stretch>
            <a:fillRect/>
          </a:stretch>
        </p:blipFill>
        <p:spPr>
          <a:xfrm>
            <a:off x="356313" y="1267532"/>
            <a:ext cx="11490147" cy="4958322"/>
          </a:xfrm>
          <a:prstGeom prst="rect">
            <a:avLst/>
          </a:prstGeom>
        </p:spPr>
      </p:pic>
    </p:spTree>
    <p:extLst>
      <p:ext uri="{BB962C8B-B14F-4D97-AF65-F5344CB8AC3E}">
        <p14:creationId xmlns:p14="http://schemas.microsoft.com/office/powerpoint/2010/main" val="1100905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2179"/>
            <a:ext cx="10938456" cy="584775"/>
          </a:xfrm>
          <a:prstGeom prst="rect">
            <a:avLst/>
          </a:prstGeom>
        </p:spPr>
        <p:txBody>
          <a:bodyPr wrap="square">
            <a:spAutoFit/>
          </a:bodyPr>
          <a:lstStyle/>
          <a:p>
            <a:r>
              <a:rPr lang="tr-TR" sz="3200" dirty="0" smtClean="0">
                <a:solidFill>
                  <a:srgbClr val="FF0000"/>
                </a:solidFill>
              </a:rPr>
              <a:t>7.3 </a:t>
            </a:r>
            <a:r>
              <a:rPr lang="en-US" sz="3200" dirty="0" smtClean="0">
                <a:solidFill>
                  <a:srgbClr val="FF0000"/>
                </a:solidFill>
              </a:rPr>
              <a:t>Developing </a:t>
            </a:r>
            <a:r>
              <a:rPr lang="en-US" sz="3200" dirty="0">
                <a:solidFill>
                  <a:srgbClr val="FF0000"/>
                </a:solidFill>
              </a:rPr>
              <a:t>Logic Gate Circuits </a:t>
            </a:r>
            <a:r>
              <a:rPr lang="en-US" sz="3200" dirty="0" smtClean="0">
                <a:solidFill>
                  <a:srgbClr val="FF0000"/>
                </a:solidFill>
              </a:rPr>
              <a:t>from </a:t>
            </a:r>
            <a:r>
              <a:rPr lang="en-US" sz="3200" dirty="0">
                <a:solidFill>
                  <a:srgbClr val="FF0000"/>
                </a:solidFill>
              </a:rPr>
              <a:t>Boolean Expressions</a:t>
            </a:r>
          </a:p>
        </p:txBody>
      </p:sp>
      <p:sp>
        <p:nvSpPr>
          <p:cNvPr id="3" name="Rectangle 2"/>
          <p:cNvSpPr/>
          <p:nvPr/>
        </p:nvSpPr>
        <p:spPr>
          <a:xfrm>
            <a:off x="268175" y="589388"/>
            <a:ext cx="11453611" cy="1563377"/>
          </a:xfrm>
          <a:prstGeom prst="rect">
            <a:avLst/>
          </a:prstGeom>
        </p:spPr>
        <p:txBody>
          <a:bodyPr wrap="square">
            <a:spAutoFit/>
          </a:bodyPr>
          <a:lstStyle/>
          <a:p>
            <a:pPr algn="just">
              <a:lnSpc>
                <a:spcPct val="150000"/>
              </a:lnSpc>
            </a:pPr>
            <a:r>
              <a:rPr lang="en-US" sz="2200" dirty="0"/>
              <a:t>As logic gate circuits become more complex, the need to </a:t>
            </a:r>
            <a:r>
              <a:rPr lang="en-US" sz="2200" dirty="0" smtClean="0"/>
              <a:t>express </a:t>
            </a:r>
            <a:r>
              <a:rPr lang="en-US" sz="2200" dirty="0"/>
              <a:t>these circuits in Boolean form becomes greater. </a:t>
            </a:r>
            <a:r>
              <a:rPr lang="en-US" sz="2200" dirty="0" smtClean="0"/>
              <a:t>Figure </a:t>
            </a:r>
            <a:r>
              <a:rPr lang="tr-TR" sz="2200" dirty="0" smtClean="0"/>
              <a:t>7.14</a:t>
            </a:r>
            <a:r>
              <a:rPr lang="en-US" sz="2200" dirty="0" smtClean="0"/>
              <a:t> </a:t>
            </a:r>
            <a:r>
              <a:rPr lang="en-US" sz="2200" dirty="0"/>
              <a:t>shows a logic gate circuit developed from the </a:t>
            </a:r>
            <a:r>
              <a:rPr lang="en-US" sz="2200" dirty="0" smtClean="0"/>
              <a:t>Boolean </a:t>
            </a:r>
            <a:r>
              <a:rPr lang="en-US" sz="2200" dirty="0"/>
              <a:t>expression Y = AB + C. The procedure is as </a:t>
            </a:r>
            <a:r>
              <a:rPr lang="en-US" sz="2200" dirty="0" smtClean="0"/>
              <a:t>follows</a:t>
            </a:r>
            <a:r>
              <a:rPr lang="en-US" sz="2200" dirty="0"/>
              <a:t>:</a:t>
            </a:r>
          </a:p>
        </p:txBody>
      </p:sp>
      <p:sp>
        <p:nvSpPr>
          <p:cNvPr id="4" name="Rectangle 3"/>
          <p:cNvSpPr/>
          <p:nvPr/>
        </p:nvSpPr>
        <p:spPr>
          <a:xfrm>
            <a:off x="474238" y="2951255"/>
            <a:ext cx="6354665" cy="2031325"/>
          </a:xfrm>
          <a:prstGeom prst="rect">
            <a:avLst/>
          </a:prstGeom>
        </p:spPr>
        <p:txBody>
          <a:bodyPr>
            <a:spAutoFit/>
          </a:bodyPr>
          <a:lstStyle/>
          <a:p>
            <a:pPr>
              <a:lnSpc>
                <a:spcPct val="150000"/>
              </a:lnSpc>
            </a:pPr>
            <a:r>
              <a:rPr lang="en-US" sz="2200" dirty="0"/>
              <a:t>Boolean expression: </a:t>
            </a:r>
            <a:r>
              <a:rPr lang="en-US" sz="2200" dirty="0">
                <a:solidFill>
                  <a:srgbClr val="FF0000"/>
                </a:solidFill>
              </a:rPr>
              <a:t>Y = AB + C</a:t>
            </a:r>
          </a:p>
          <a:p>
            <a:pPr>
              <a:lnSpc>
                <a:spcPct val="150000"/>
              </a:lnSpc>
            </a:pPr>
            <a:r>
              <a:rPr lang="en-US" sz="2200" dirty="0"/>
              <a:t>Gates required: (by inspection)</a:t>
            </a:r>
          </a:p>
          <a:p>
            <a:pPr>
              <a:lnSpc>
                <a:spcPct val="150000"/>
              </a:lnSpc>
            </a:pPr>
            <a:r>
              <a:rPr lang="en-US" sz="2000" dirty="0"/>
              <a:t>1 - AND gate with input A and </a:t>
            </a:r>
            <a:r>
              <a:rPr lang="en-US" sz="2000" dirty="0" smtClean="0"/>
              <a:t>B</a:t>
            </a:r>
            <a:endParaRPr lang="tr-TR" sz="2000" dirty="0" smtClean="0"/>
          </a:p>
          <a:p>
            <a:pPr>
              <a:lnSpc>
                <a:spcPct val="150000"/>
              </a:lnSpc>
            </a:pPr>
            <a:r>
              <a:rPr lang="en-US" sz="2000" dirty="0"/>
              <a:t>1 - OR gate with input C and output from previous AND gate</a:t>
            </a:r>
          </a:p>
        </p:txBody>
      </p:sp>
      <p:pic>
        <p:nvPicPr>
          <p:cNvPr id="5" name="Picture 4"/>
          <p:cNvPicPr>
            <a:picLocks noChangeAspect="1"/>
          </p:cNvPicPr>
          <p:nvPr/>
        </p:nvPicPr>
        <p:blipFill>
          <a:blip r:embed="rId2"/>
          <a:stretch>
            <a:fillRect/>
          </a:stretch>
        </p:blipFill>
        <p:spPr>
          <a:xfrm>
            <a:off x="5208409" y="1852508"/>
            <a:ext cx="5880301" cy="2764165"/>
          </a:xfrm>
          <a:prstGeom prst="rect">
            <a:avLst/>
          </a:prstGeom>
        </p:spPr>
      </p:pic>
    </p:spTree>
    <p:extLst>
      <p:ext uri="{BB962C8B-B14F-4D97-AF65-F5344CB8AC3E}">
        <p14:creationId xmlns:p14="http://schemas.microsoft.com/office/powerpoint/2010/main" val="66934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91" y="1299212"/>
            <a:ext cx="6096000" cy="3477875"/>
          </a:xfrm>
          <a:prstGeom prst="rect">
            <a:avLst/>
          </a:prstGeom>
        </p:spPr>
        <p:txBody>
          <a:bodyPr>
            <a:spAutoFit/>
          </a:bodyPr>
          <a:lstStyle/>
          <a:p>
            <a:r>
              <a:rPr lang="en-US" sz="2200" dirty="0"/>
              <a:t>Figure </a:t>
            </a:r>
            <a:r>
              <a:rPr lang="tr-TR" sz="2200" dirty="0" smtClean="0"/>
              <a:t>7.15</a:t>
            </a:r>
            <a:r>
              <a:rPr lang="en-US" sz="2200" dirty="0" smtClean="0"/>
              <a:t> </a:t>
            </a:r>
            <a:r>
              <a:rPr lang="en-US" sz="2200" dirty="0"/>
              <a:t>shows a logic gate circuit developed from </a:t>
            </a:r>
            <a:r>
              <a:rPr lang="en-US" sz="2200" dirty="0" smtClean="0"/>
              <a:t>the </a:t>
            </a:r>
            <a:r>
              <a:rPr lang="en-US" sz="2200" dirty="0"/>
              <a:t>Boolean expression </a:t>
            </a:r>
            <a:r>
              <a:rPr lang="en-US" sz="2200" dirty="0">
                <a:solidFill>
                  <a:srgbClr val="FF0000"/>
                </a:solidFill>
              </a:rPr>
              <a:t>Y = A(BC + D). </a:t>
            </a:r>
            <a:endParaRPr lang="tr-TR" sz="2200" dirty="0" smtClean="0">
              <a:solidFill>
                <a:srgbClr val="FF0000"/>
              </a:solidFill>
            </a:endParaRPr>
          </a:p>
          <a:p>
            <a:r>
              <a:rPr lang="en-US" sz="2200" dirty="0" smtClean="0"/>
              <a:t>The </a:t>
            </a:r>
            <a:r>
              <a:rPr lang="en-US" sz="2200" dirty="0"/>
              <a:t>procedure </a:t>
            </a:r>
            <a:r>
              <a:rPr lang="en-US" sz="2200" dirty="0" smtClean="0"/>
              <a:t>is </a:t>
            </a:r>
            <a:r>
              <a:rPr lang="en-US" sz="2200" dirty="0"/>
              <a:t>as follows:</a:t>
            </a:r>
          </a:p>
          <a:p>
            <a:pPr algn="just">
              <a:lnSpc>
                <a:spcPct val="150000"/>
              </a:lnSpc>
            </a:pPr>
            <a:r>
              <a:rPr lang="en-US" sz="2200" dirty="0"/>
              <a:t>Boolean expression: </a:t>
            </a:r>
            <a:r>
              <a:rPr lang="en-US" sz="2200" dirty="0">
                <a:solidFill>
                  <a:srgbClr val="FF0000"/>
                </a:solidFill>
              </a:rPr>
              <a:t>Y = A(BC + D)</a:t>
            </a:r>
          </a:p>
          <a:p>
            <a:pPr algn="just">
              <a:lnSpc>
                <a:spcPct val="150000"/>
              </a:lnSpc>
            </a:pPr>
            <a:r>
              <a:rPr lang="en-US" sz="2200" dirty="0"/>
              <a:t>Gates required: (by inspection)</a:t>
            </a:r>
          </a:p>
          <a:p>
            <a:r>
              <a:rPr lang="en-US" sz="2200" dirty="0"/>
              <a:t>1 - AND gate with inputs B and C</a:t>
            </a:r>
          </a:p>
          <a:p>
            <a:r>
              <a:rPr lang="en-US" sz="2200" dirty="0"/>
              <a:t>1 - OR gate with inputs BC and D</a:t>
            </a:r>
          </a:p>
          <a:p>
            <a:r>
              <a:rPr lang="en-US" sz="2200" dirty="0"/>
              <a:t>1 - AND gate with input A and the output from the </a:t>
            </a:r>
          </a:p>
          <a:p>
            <a:r>
              <a:rPr lang="en-US" sz="2200" dirty="0"/>
              <a:t>OR gate</a:t>
            </a:r>
          </a:p>
        </p:txBody>
      </p:sp>
      <p:pic>
        <p:nvPicPr>
          <p:cNvPr id="3" name="Picture 2"/>
          <p:cNvPicPr>
            <a:picLocks noChangeAspect="1"/>
          </p:cNvPicPr>
          <p:nvPr/>
        </p:nvPicPr>
        <p:blipFill>
          <a:blip r:embed="rId2"/>
          <a:stretch>
            <a:fillRect/>
          </a:stretch>
        </p:blipFill>
        <p:spPr>
          <a:xfrm>
            <a:off x="6305391" y="1004552"/>
            <a:ext cx="5756210" cy="4623515"/>
          </a:xfrm>
          <a:prstGeom prst="rect">
            <a:avLst/>
          </a:prstGeom>
        </p:spPr>
      </p:pic>
    </p:spTree>
    <p:extLst>
      <p:ext uri="{BB962C8B-B14F-4D97-AF65-F5344CB8AC3E}">
        <p14:creationId xmlns:p14="http://schemas.microsoft.com/office/powerpoint/2010/main" val="390724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4" y="542940"/>
            <a:ext cx="11621036" cy="430887"/>
          </a:xfrm>
          <a:prstGeom prst="rect">
            <a:avLst/>
          </a:prstGeom>
        </p:spPr>
        <p:txBody>
          <a:bodyPr wrap="square">
            <a:spAutoFit/>
          </a:bodyPr>
          <a:lstStyle/>
          <a:p>
            <a:pPr algn="just"/>
            <a:r>
              <a:rPr lang="en-US" sz="2200" dirty="0"/>
              <a:t>Figure </a:t>
            </a:r>
            <a:r>
              <a:rPr lang="en-US" sz="2200" dirty="0" smtClean="0"/>
              <a:t>7</a:t>
            </a:r>
            <a:r>
              <a:rPr lang="tr-TR" sz="2200" dirty="0" smtClean="0"/>
              <a:t>.13</a:t>
            </a:r>
            <a:r>
              <a:rPr lang="en-US" sz="2200" dirty="0" smtClean="0"/>
              <a:t> </a:t>
            </a:r>
            <a:r>
              <a:rPr lang="en-US" sz="2200" dirty="0"/>
              <a:t>illustrates how basic logic </a:t>
            </a:r>
            <a:r>
              <a:rPr lang="en-US" sz="2200" dirty="0" smtClean="0"/>
              <a:t>operators </a:t>
            </a:r>
            <a:r>
              <a:rPr lang="en-US" sz="2200" dirty="0"/>
              <a:t>are used in combination to form Boolean equation</a:t>
            </a:r>
          </a:p>
        </p:txBody>
      </p:sp>
      <p:pic>
        <p:nvPicPr>
          <p:cNvPr id="3" name="Picture 2"/>
          <p:cNvPicPr>
            <a:picLocks noChangeAspect="1"/>
          </p:cNvPicPr>
          <p:nvPr/>
        </p:nvPicPr>
        <p:blipFill>
          <a:blip r:embed="rId2"/>
          <a:stretch>
            <a:fillRect/>
          </a:stretch>
        </p:blipFill>
        <p:spPr>
          <a:xfrm>
            <a:off x="1234091" y="1429556"/>
            <a:ext cx="10101236" cy="3163574"/>
          </a:xfrm>
          <a:prstGeom prst="rect">
            <a:avLst/>
          </a:prstGeom>
        </p:spPr>
      </p:pic>
    </p:spTree>
    <p:extLst>
      <p:ext uri="{BB962C8B-B14F-4D97-AF65-F5344CB8AC3E}">
        <p14:creationId xmlns:p14="http://schemas.microsoft.com/office/powerpoint/2010/main" val="2082242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124" y="243557"/>
            <a:ext cx="11064247" cy="584775"/>
          </a:xfrm>
          <a:prstGeom prst="rect">
            <a:avLst/>
          </a:prstGeom>
        </p:spPr>
        <p:txBody>
          <a:bodyPr wrap="none">
            <a:spAutoFit/>
          </a:bodyPr>
          <a:lstStyle/>
          <a:p>
            <a:r>
              <a:rPr lang="tr-TR" sz="3200" dirty="0" smtClean="0">
                <a:solidFill>
                  <a:srgbClr val="FF0000"/>
                </a:solidFill>
              </a:rPr>
              <a:t>7.4 </a:t>
            </a:r>
            <a:r>
              <a:rPr lang="en-US" sz="3200" dirty="0" smtClean="0">
                <a:solidFill>
                  <a:srgbClr val="FF0000"/>
                </a:solidFill>
              </a:rPr>
              <a:t>Producing </a:t>
            </a:r>
            <a:r>
              <a:rPr lang="en-US" sz="3200" dirty="0">
                <a:solidFill>
                  <a:srgbClr val="FF0000"/>
                </a:solidFill>
              </a:rPr>
              <a:t>the Boolean Equation for a Given Logic Gate Circuit</a:t>
            </a:r>
          </a:p>
        </p:txBody>
      </p:sp>
      <p:sp>
        <p:nvSpPr>
          <p:cNvPr id="3" name="Rectangle 2"/>
          <p:cNvSpPr/>
          <p:nvPr/>
        </p:nvSpPr>
        <p:spPr>
          <a:xfrm>
            <a:off x="487124" y="828332"/>
            <a:ext cx="11232651" cy="1107996"/>
          </a:xfrm>
          <a:prstGeom prst="rect">
            <a:avLst/>
          </a:prstGeom>
        </p:spPr>
        <p:txBody>
          <a:bodyPr wrap="square">
            <a:spAutoFit/>
          </a:bodyPr>
          <a:lstStyle/>
          <a:p>
            <a:pPr algn="just"/>
            <a:r>
              <a:rPr lang="en-US" sz="2200" dirty="0"/>
              <a:t>A simple logic gate is quite straightforward in its </a:t>
            </a:r>
            <a:r>
              <a:rPr lang="en-US" sz="2200" dirty="0" smtClean="0"/>
              <a:t>operation</a:t>
            </a:r>
            <a:r>
              <a:rPr lang="en-US" sz="2200" dirty="0"/>
              <a:t>. However, by grouping these gates into combinations, </a:t>
            </a:r>
            <a:r>
              <a:rPr lang="en-US" sz="2200" dirty="0" smtClean="0"/>
              <a:t>it </a:t>
            </a:r>
            <a:r>
              <a:rPr lang="en-US" sz="2200" dirty="0"/>
              <a:t>becomes more difficult to determine which combinations </a:t>
            </a:r>
            <a:r>
              <a:rPr lang="en-US" sz="2200" dirty="0" smtClean="0"/>
              <a:t>of </a:t>
            </a:r>
            <a:r>
              <a:rPr lang="en-US" sz="2200" dirty="0"/>
              <a:t>inputs will produce an output. The Boolean equation for </a:t>
            </a:r>
            <a:r>
              <a:rPr lang="en-US" sz="2200" dirty="0" smtClean="0"/>
              <a:t>the </a:t>
            </a:r>
            <a:r>
              <a:rPr lang="en-US" sz="2200" dirty="0"/>
              <a:t>logic circuit of Figure </a:t>
            </a:r>
            <a:r>
              <a:rPr lang="tr-TR" sz="2200" dirty="0" smtClean="0"/>
              <a:t>7.16</a:t>
            </a:r>
            <a:r>
              <a:rPr lang="en-US" sz="2200" dirty="0" smtClean="0"/>
              <a:t> </a:t>
            </a:r>
            <a:r>
              <a:rPr lang="en-US" sz="2200" dirty="0"/>
              <a:t>is determined as follows:</a:t>
            </a:r>
          </a:p>
        </p:txBody>
      </p:sp>
      <p:pic>
        <p:nvPicPr>
          <p:cNvPr id="4" name="Picture 3"/>
          <p:cNvPicPr>
            <a:picLocks noChangeAspect="1"/>
          </p:cNvPicPr>
          <p:nvPr/>
        </p:nvPicPr>
        <p:blipFill>
          <a:blip r:embed="rId2"/>
          <a:stretch>
            <a:fillRect/>
          </a:stretch>
        </p:blipFill>
        <p:spPr>
          <a:xfrm>
            <a:off x="641599" y="2219650"/>
            <a:ext cx="5629275" cy="1724025"/>
          </a:xfrm>
          <a:prstGeom prst="rect">
            <a:avLst/>
          </a:prstGeom>
        </p:spPr>
      </p:pic>
      <p:pic>
        <p:nvPicPr>
          <p:cNvPr id="5" name="Picture 4"/>
          <p:cNvPicPr>
            <a:picLocks noChangeAspect="1"/>
          </p:cNvPicPr>
          <p:nvPr/>
        </p:nvPicPr>
        <p:blipFill>
          <a:blip r:embed="rId3"/>
          <a:stretch>
            <a:fillRect/>
          </a:stretch>
        </p:blipFill>
        <p:spPr>
          <a:xfrm>
            <a:off x="5755381" y="3636739"/>
            <a:ext cx="6067425" cy="2752725"/>
          </a:xfrm>
          <a:prstGeom prst="rect">
            <a:avLst/>
          </a:prstGeom>
        </p:spPr>
      </p:pic>
    </p:spTree>
    <p:extLst>
      <p:ext uri="{BB962C8B-B14F-4D97-AF65-F5344CB8AC3E}">
        <p14:creationId xmlns:p14="http://schemas.microsoft.com/office/powerpoint/2010/main" val="356993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421" y="866968"/>
            <a:ext cx="9968247" cy="3139321"/>
          </a:xfrm>
          <a:prstGeom prst="rect">
            <a:avLst/>
          </a:prstGeom>
        </p:spPr>
        <p:txBody>
          <a:bodyPr wrap="square">
            <a:spAutoFit/>
          </a:bodyPr>
          <a:lstStyle/>
          <a:p>
            <a:pPr algn="just">
              <a:lnSpc>
                <a:spcPct val="150000"/>
              </a:lnSpc>
            </a:pPr>
            <a:r>
              <a:rPr lang="en-US" sz="2200" dirty="0" smtClean="0"/>
              <a:t>The term </a:t>
            </a:r>
            <a:r>
              <a:rPr lang="en-US" sz="2200" dirty="0" smtClean="0">
                <a:solidFill>
                  <a:srgbClr val="FF0000"/>
                </a:solidFill>
              </a:rPr>
              <a:t>binary principle </a:t>
            </a:r>
            <a:r>
              <a:rPr lang="en-US" sz="2200" dirty="0" smtClean="0"/>
              <a:t>refers to the idea that many things can be thought of as existing in </a:t>
            </a:r>
            <a:r>
              <a:rPr lang="en-US" sz="2200" dirty="0" smtClean="0">
                <a:solidFill>
                  <a:srgbClr val="FF0000"/>
                </a:solidFill>
              </a:rPr>
              <a:t>only one of two states</a:t>
            </a:r>
            <a:r>
              <a:rPr lang="en-US" sz="2200" dirty="0" smtClean="0"/>
              <a:t>. These states are </a:t>
            </a:r>
            <a:r>
              <a:rPr lang="en-US" sz="2200" dirty="0" smtClean="0">
                <a:solidFill>
                  <a:srgbClr val="FF0000"/>
                </a:solidFill>
              </a:rPr>
              <a:t>1 </a:t>
            </a:r>
            <a:r>
              <a:rPr lang="en-US" sz="2200" dirty="0" smtClean="0"/>
              <a:t>and </a:t>
            </a:r>
            <a:r>
              <a:rPr lang="en-US" sz="2200" dirty="0" smtClean="0">
                <a:solidFill>
                  <a:srgbClr val="FF0000"/>
                </a:solidFill>
              </a:rPr>
              <a:t>0</a:t>
            </a:r>
            <a:r>
              <a:rPr lang="en-US" sz="2200" dirty="0" smtClean="0"/>
              <a:t>. The 1 and 0 can represent </a:t>
            </a:r>
            <a:r>
              <a:rPr lang="en-US" sz="2200" dirty="0" smtClean="0">
                <a:solidFill>
                  <a:srgbClr val="FF0000"/>
                </a:solidFill>
              </a:rPr>
              <a:t>ON </a:t>
            </a:r>
            <a:r>
              <a:rPr lang="en-US" sz="2200" dirty="0" smtClean="0"/>
              <a:t>or </a:t>
            </a:r>
            <a:r>
              <a:rPr lang="en-US" sz="2200" dirty="0" smtClean="0">
                <a:solidFill>
                  <a:srgbClr val="FF0000"/>
                </a:solidFill>
              </a:rPr>
              <a:t>OFF</a:t>
            </a:r>
            <a:r>
              <a:rPr lang="en-US" sz="2200" dirty="0" smtClean="0"/>
              <a:t>, </a:t>
            </a:r>
            <a:r>
              <a:rPr lang="en-US" sz="2200" dirty="0" smtClean="0">
                <a:solidFill>
                  <a:srgbClr val="FF0000"/>
                </a:solidFill>
              </a:rPr>
              <a:t>open</a:t>
            </a:r>
            <a:r>
              <a:rPr lang="en-US" sz="2200" dirty="0" smtClean="0"/>
              <a:t> or </a:t>
            </a:r>
            <a:r>
              <a:rPr lang="en-US" sz="2200" dirty="0" smtClean="0">
                <a:solidFill>
                  <a:srgbClr val="FF0000"/>
                </a:solidFill>
              </a:rPr>
              <a:t>closed</a:t>
            </a:r>
            <a:r>
              <a:rPr lang="en-US" sz="2200" dirty="0" smtClean="0"/>
              <a:t>, </a:t>
            </a:r>
            <a:r>
              <a:rPr lang="en-US" sz="2200" dirty="0" smtClean="0">
                <a:solidFill>
                  <a:srgbClr val="FF0000"/>
                </a:solidFill>
              </a:rPr>
              <a:t>true or false</a:t>
            </a:r>
            <a:r>
              <a:rPr lang="en-US" sz="2200" dirty="0" smtClean="0"/>
              <a:t>, </a:t>
            </a:r>
            <a:r>
              <a:rPr lang="en-US" sz="2200" dirty="0" smtClean="0">
                <a:solidFill>
                  <a:srgbClr val="FF0000"/>
                </a:solidFill>
              </a:rPr>
              <a:t>high</a:t>
            </a:r>
            <a:r>
              <a:rPr lang="en-US" sz="2200" dirty="0" smtClean="0"/>
              <a:t> or </a:t>
            </a:r>
            <a:r>
              <a:rPr lang="en-US" sz="2200" dirty="0" smtClean="0">
                <a:solidFill>
                  <a:srgbClr val="FF0000"/>
                </a:solidFill>
              </a:rPr>
              <a:t>low,</a:t>
            </a:r>
            <a:r>
              <a:rPr lang="en-US" sz="2200" dirty="0" smtClean="0"/>
              <a:t> or any other two conditions. The key to the speed and accuracy with which binary information can be processed is that </a:t>
            </a:r>
            <a:r>
              <a:rPr lang="en-US" sz="2200" dirty="0" smtClean="0">
                <a:solidFill>
                  <a:srgbClr val="FF0000"/>
                </a:solidFill>
              </a:rPr>
              <a:t>there are only two states</a:t>
            </a:r>
            <a:r>
              <a:rPr lang="en-US" sz="2200" dirty="0" smtClean="0"/>
              <a:t>, each of which is distinctly different. There is no in-between state so when information is processed the </a:t>
            </a:r>
            <a:r>
              <a:rPr lang="en-US" sz="2200" dirty="0" smtClean="0">
                <a:solidFill>
                  <a:srgbClr val="FF0000"/>
                </a:solidFill>
              </a:rPr>
              <a:t>outcome is either yes or no</a:t>
            </a:r>
            <a:r>
              <a:rPr lang="en-US" sz="2200" dirty="0" smtClean="0"/>
              <a:t>.</a:t>
            </a:r>
            <a:endParaRPr lang="en-US" sz="2200" dirty="0"/>
          </a:p>
        </p:txBody>
      </p:sp>
      <p:sp>
        <p:nvSpPr>
          <p:cNvPr id="3" name="Rectangle 2"/>
          <p:cNvSpPr/>
          <p:nvPr/>
        </p:nvSpPr>
        <p:spPr>
          <a:xfrm>
            <a:off x="375421" y="282193"/>
            <a:ext cx="4048096" cy="584775"/>
          </a:xfrm>
          <a:prstGeom prst="rect">
            <a:avLst/>
          </a:prstGeom>
        </p:spPr>
        <p:txBody>
          <a:bodyPr wrap="none">
            <a:spAutoFit/>
          </a:bodyPr>
          <a:lstStyle/>
          <a:p>
            <a:r>
              <a:rPr lang="tr-TR" sz="3200" dirty="0" smtClean="0">
                <a:solidFill>
                  <a:srgbClr val="FF0000"/>
                </a:solidFill>
              </a:rPr>
              <a:t>7.1 </a:t>
            </a:r>
            <a:r>
              <a:rPr lang="en-US" sz="3200" dirty="0" smtClean="0">
                <a:solidFill>
                  <a:srgbClr val="FF0000"/>
                </a:solidFill>
              </a:rPr>
              <a:t>The Binary Concept</a:t>
            </a:r>
            <a:endParaRPr lang="en-US" sz="3200" dirty="0">
              <a:solidFill>
                <a:srgbClr val="FF0000"/>
              </a:solidFill>
            </a:endParaRPr>
          </a:p>
        </p:txBody>
      </p:sp>
      <p:sp>
        <p:nvSpPr>
          <p:cNvPr id="4" name="Rectangle 3"/>
          <p:cNvSpPr/>
          <p:nvPr/>
        </p:nvSpPr>
        <p:spPr>
          <a:xfrm>
            <a:off x="375421" y="3981491"/>
            <a:ext cx="10172376" cy="1615827"/>
          </a:xfrm>
          <a:prstGeom prst="rect">
            <a:avLst/>
          </a:prstGeom>
        </p:spPr>
        <p:txBody>
          <a:bodyPr wrap="square">
            <a:spAutoFit/>
          </a:bodyPr>
          <a:lstStyle/>
          <a:p>
            <a:pPr algn="just">
              <a:lnSpc>
                <a:spcPct val="150000"/>
              </a:lnSpc>
            </a:pPr>
            <a:r>
              <a:rPr lang="en-US" sz="2200" dirty="0" smtClean="0"/>
              <a:t>A logic gate is a circuit with several inputs but only one output that is activated by particular combinations of input conditions. The two-state binary concept, applied </a:t>
            </a:r>
          </a:p>
          <a:p>
            <a:pPr algn="just">
              <a:lnSpc>
                <a:spcPct val="150000"/>
              </a:lnSpc>
            </a:pPr>
            <a:r>
              <a:rPr lang="en-US" sz="2200" dirty="0" smtClean="0"/>
              <a:t>to gates, can be the basis for making decisions. </a:t>
            </a:r>
            <a:endParaRPr lang="en-US" sz="2200" dirty="0"/>
          </a:p>
        </p:txBody>
      </p:sp>
    </p:spTree>
    <p:extLst>
      <p:ext uri="{BB962C8B-B14F-4D97-AF65-F5344CB8AC3E}">
        <p14:creationId xmlns:p14="http://schemas.microsoft.com/office/powerpoint/2010/main" val="245710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910" y="115909"/>
            <a:ext cx="5579109" cy="2769629"/>
          </a:xfrm>
          <a:prstGeom prst="rect">
            <a:avLst/>
          </a:prstGeom>
        </p:spPr>
      </p:pic>
      <p:pic>
        <p:nvPicPr>
          <p:cNvPr id="3" name="Picture 2"/>
          <p:cNvPicPr>
            <a:picLocks noChangeAspect="1"/>
          </p:cNvPicPr>
          <p:nvPr/>
        </p:nvPicPr>
        <p:blipFill>
          <a:blip r:embed="rId3"/>
          <a:stretch>
            <a:fillRect/>
          </a:stretch>
        </p:blipFill>
        <p:spPr>
          <a:xfrm>
            <a:off x="5543282" y="231820"/>
            <a:ext cx="6320581" cy="2537809"/>
          </a:xfrm>
          <a:prstGeom prst="rect">
            <a:avLst/>
          </a:prstGeom>
        </p:spPr>
      </p:pic>
    </p:spTree>
    <p:extLst>
      <p:ext uri="{BB962C8B-B14F-4D97-AF65-F5344CB8AC3E}">
        <p14:creationId xmlns:p14="http://schemas.microsoft.com/office/powerpoint/2010/main" val="350456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1" y="117936"/>
            <a:ext cx="8040710" cy="584775"/>
          </a:xfrm>
          <a:prstGeom prst="rect">
            <a:avLst/>
          </a:prstGeom>
        </p:spPr>
        <p:txBody>
          <a:bodyPr wrap="square">
            <a:spAutoFit/>
          </a:bodyPr>
          <a:lstStyle/>
          <a:p>
            <a:r>
              <a:rPr lang="tr-TR" sz="3200" dirty="0" smtClean="0">
                <a:solidFill>
                  <a:srgbClr val="FF0000"/>
                </a:solidFill>
              </a:rPr>
              <a:t>7.5 </a:t>
            </a:r>
            <a:r>
              <a:rPr lang="en-US" sz="3200" dirty="0" smtClean="0">
                <a:solidFill>
                  <a:srgbClr val="FF0000"/>
                </a:solidFill>
              </a:rPr>
              <a:t>Logic </a:t>
            </a:r>
            <a:r>
              <a:rPr lang="en-US" sz="3200" dirty="0" err="1">
                <a:solidFill>
                  <a:srgbClr val="FF0000"/>
                </a:solidFill>
              </a:rPr>
              <a:t>Simplication</a:t>
            </a:r>
            <a:r>
              <a:rPr lang="en-US" sz="3200" dirty="0">
                <a:solidFill>
                  <a:srgbClr val="FF0000"/>
                </a:solidFill>
              </a:rPr>
              <a:t> </a:t>
            </a:r>
            <a:r>
              <a:rPr lang="en-US" sz="3200" dirty="0" smtClean="0">
                <a:solidFill>
                  <a:srgbClr val="FF0000"/>
                </a:solidFill>
              </a:rPr>
              <a:t>&amp;</a:t>
            </a:r>
            <a:r>
              <a:rPr lang="tr-TR" sz="3200" dirty="0" smtClean="0">
                <a:solidFill>
                  <a:srgbClr val="FF0000"/>
                </a:solidFill>
              </a:rPr>
              <a:t> </a:t>
            </a:r>
            <a:r>
              <a:rPr lang="en-US" sz="3200" dirty="0" err="1" smtClean="0">
                <a:solidFill>
                  <a:srgbClr val="FF0000"/>
                </a:solidFill>
              </a:rPr>
              <a:t>Karnaugh</a:t>
            </a:r>
            <a:r>
              <a:rPr lang="en-US" sz="3200" dirty="0" smtClean="0">
                <a:solidFill>
                  <a:srgbClr val="FF0000"/>
                </a:solidFill>
              </a:rPr>
              <a:t> </a:t>
            </a:r>
            <a:r>
              <a:rPr lang="en-US" sz="3200" dirty="0">
                <a:solidFill>
                  <a:srgbClr val="FF0000"/>
                </a:solidFill>
              </a:rPr>
              <a:t>Map</a:t>
            </a:r>
          </a:p>
        </p:txBody>
      </p:sp>
      <p:pic>
        <p:nvPicPr>
          <p:cNvPr id="3" name="Picture 2"/>
          <p:cNvPicPr>
            <a:picLocks noChangeAspect="1"/>
          </p:cNvPicPr>
          <p:nvPr/>
        </p:nvPicPr>
        <p:blipFill>
          <a:blip r:embed="rId2"/>
          <a:stretch>
            <a:fillRect/>
          </a:stretch>
        </p:blipFill>
        <p:spPr>
          <a:xfrm>
            <a:off x="940158" y="950123"/>
            <a:ext cx="9762185" cy="5578392"/>
          </a:xfrm>
          <a:prstGeom prst="rect">
            <a:avLst/>
          </a:prstGeom>
        </p:spPr>
      </p:pic>
    </p:spTree>
    <p:extLst>
      <p:ext uri="{BB962C8B-B14F-4D97-AF65-F5344CB8AC3E}">
        <p14:creationId xmlns:p14="http://schemas.microsoft.com/office/powerpoint/2010/main" val="3016409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633" y="566671"/>
            <a:ext cx="11046803" cy="5463527"/>
          </a:xfrm>
          <a:prstGeom prst="rect">
            <a:avLst/>
          </a:prstGeom>
        </p:spPr>
      </p:pic>
    </p:spTree>
    <p:extLst>
      <p:ext uri="{BB962C8B-B14F-4D97-AF65-F5344CB8AC3E}">
        <p14:creationId xmlns:p14="http://schemas.microsoft.com/office/powerpoint/2010/main" val="1238927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10" y="231700"/>
            <a:ext cx="9530366" cy="5769084"/>
          </a:xfrm>
          <a:prstGeom prst="rect">
            <a:avLst/>
          </a:prstGeom>
        </p:spPr>
      </p:pic>
    </p:spTree>
    <p:extLst>
      <p:ext uri="{BB962C8B-B14F-4D97-AF65-F5344CB8AC3E}">
        <p14:creationId xmlns:p14="http://schemas.microsoft.com/office/powerpoint/2010/main" val="981516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282" y="231820"/>
            <a:ext cx="9322443" cy="6174951"/>
          </a:xfrm>
          <a:prstGeom prst="rect">
            <a:avLst/>
          </a:prstGeom>
        </p:spPr>
      </p:pic>
    </p:spTree>
    <p:extLst>
      <p:ext uri="{BB962C8B-B14F-4D97-AF65-F5344CB8AC3E}">
        <p14:creationId xmlns:p14="http://schemas.microsoft.com/office/powerpoint/2010/main" val="183918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32" y="128788"/>
            <a:ext cx="9639418" cy="1566930"/>
          </a:xfrm>
          <a:prstGeom prst="rect">
            <a:avLst/>
          </a:prstGeom>
        </p:spPr>
      </p:pic>
      <p:pic>
        <p:nvPicPr>
          <p:cNvPr id="3" name="Picture 2"/>
          <p:cNvPicPr>
            <a:picLocks noChangeAspect="1"/>
          </p:cNvPicPr>
          <p:nvPr/>
        </p:nvPicPr>
        <p:blipFill>
          <a:blip r:embed="rId3"/>
          <a:stretch>
            <a:fillRect/>
          </a:stretch>
        </p:blipFill>
        <p:spPr>
          <a:xfrm>
            <a:off x="773724" y="1347988"/>
            <a:ext cx="10109220" cy="5117206"/>
          </a:xfrm>
          <a:prstGeom prst="rect">
            <a:avLst/>
          </a:prstGeom>
        </p:spPr>
      </p:pic>
    </p:spTree>
    <p:extLst>
      <p:ext uri="{BB962C8B-B14F-4D97-AF65-F5344CB8AC3E}">
        <p14:creationId xmlns:p14="http://schemas.microsoft.com/office/powerpoint/2010/main" val="263765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248" y="329741"/>
            <a:ext cx="10428902" cy="5993785"/>
          </a:xfrm>
          <a:prstGeom prst="rect">
            <a:avLst/>
          </a:prstGeom>
        </p:spPr>
      </p:pic>
    </p:spTree>
    <p:extLst>
      <p:ext uri="{BB962C8B-B14F-4D97-AF65-F5344CB8AC3E}">
        <p14:creationId xmlns:p14="http://schemas.microsoft.com/office/powerpoint/2010/main" val="3618978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62" y="154195"/>
            <a:ext cx="11420209" cy="6349636"/>
          </a:xfrm>
          <a:prstGeom prst="rect">
            <a:avLst/>
          </a:prstGeom>
        </p:spPr>
      </p:pic>
    </p:spTree>
    <p:extLst>
      <p:ext uri="{BB962C8B-B14F-4D97-AF65-F5344CB8AC3E}">
        <p14:creationId xmlns:p14="http://schemas.microsoft.com/office/powerpoint/2010/main" val="177253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614" y="859627"/>
            <a:ext cx="9224761" cy="5664327"/>
          </a:xfrm>
          <a:prstGeom prst="rect">
            <a:avLst/>
          </a:prstGeom>
        </p:spPr>
      </p:pic>
    </p:spTree>
    <p:extLst>
      <p:ext uri="{BB962C8B-B14F-4D97-AF65-F5344CB8AC3E}">
        <p14:creationId xmlns:p14="http://schemas.microsoft.com/office/powerpoint/2010/main" val="343944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9098" y="251305"/>
            <a:ext cx="10006885" cy="6291140"/>
          </a:xfrm>
          <a:prstGeom prst="rect">
            <a:avLst/>
          </a:prstGeom>
        </p:spPr>
      </p:pic>
    </p:spTree>
    <p:extLst>
      <p:ext uri="{BB962C8B-B14F-4D97-AF65-F5344CB8AC3E}">
        <p14:creationId xmlns:p14="http://schemas.microsoft.com/office/powerpoint/2010/main" val="75989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41" y="188667"/>
            <a:ext cx="11595279" cy="1615827"/>
          </a:xfrm>
          <a:prstGeom prst="rect">
            <a:avLst/>
          </a:prstGeom>
        </p:spPr>
        <p:txBody>
          <a:bodyPr wrap="square">
            <a:spAutoFit/>
          </a:bodyPr>
          <a:lstStyle/>
          <a:p>
            <a:pPr algn="just">
              <a:lnSpc>
                <a:spcPct val="150000"/>
              </a:lnSpc>
            </a:pPr>
            <a:r>
              <a:rPr lang="en-US" sz="2200" dirty="0" smtClean="0"/>
              <a:t>The high beam automobile lighting circuit of Figure </a:t>
            </a:r>
            <a:r>
              <a:rPr lang="tr-TR" sz="2200" dirty="0" smtClean="0"/>
              <a:t>7</a:t>
            </a:r>
            <a:r>
              <a:rPr lang="en-US" sz="2200" dirty="0" smtClean="0"/>
              <a:t>.1 is an example of a logical </a:t>
            </a:r>
            <a:r>
              <a:rPr lang="en-US" sz="2200" dirty="0" smtClean="0">
                <a:solidFill>
                  <a:srgbClr val="FF0000"/>
                </a:solidFill>
              </a:rPr>
              <a:t>AND</a:t>
            </a:r>
            <a:r>
              <a:rPr lang="en-US" sz="2200" dirty="0" smtClean="0"/>
              <a:t> decision. For this application, the high beam light can be turned on only when the light switch AND the high beam switch are closed.</a:t>
            </a:r>
            <a:endParaRPr lang="en-US" sz="2200" dirty="0"/>
          </a:p>
        </p:txBody>
      </p:sp>
      <p:sp>
        <p:nvSpPr>
          <p:cNvPr id="3" name="Rectangle 2"/>
          <p:cNvSpPr/>
          <p:nvPr/>
        </p:nvSpPr>
        <p:spPr>
          <a:xfrm>
            <a:off x="369194" y="3137929"/>
            <a:ext cx="11505125" cy="1615827"/>
          </a:xfrm>
          <a:prstGeom prst="rect">
            <a:avLst/>
          </a:prstGeom>
        </p:spPr>
        <p:txBody>
          <a:bodyPr wrap="square">
            <a:spAutoFit/>
          </a:bodyPr>
          <a:lstStyle/>
          <a:p>
            <a:pPr algn="just">
              <a:lnSpc>
                <a:spcPct val="150000"/>
              </a:lnSpc>
            </a:pPr>
            <a:r>
              <a:rPr lang="en-US" sz="2200" dirty="0" smtClean="0"/>
              <a:t>The dome light automobile circuit of Figure</a:t>
            </a:r>
            <a:r>
              <a:rPr lang="tr-TR" sz="2200" dirty="0" smtClean="0"/>
              <a:t>7.2</a:t>
            </a:r>
            <a:r>
              <a:rPr lang="en-US" sz="2200" dirty="0" smtClean="0"/>
              <a:t> is an example of a logical OR decision. For this application, the dome light will be turned on whenever the passenger door witch </a:t>
            </a:r>
            <a:r>
              <a:rPr lang="en-US" sz="2200" dirty="0" smtClean="0">
                <a:solidFill>
                  <a:srgbClr val="FF0000"/>
                </a:solidFill>
              </a:rPr>
              <a:t>OR</a:t>
            </a:r>
            <a:r>
              <a:rPr lang="en-US" sz="2200" dirty="0" smtClean="0"/>
              <a:t> the driver door switch is activated.</a:t>
            </a:r>
            <a:endParaRPr lang="en-US" sz="2200" dirty="0"/>
          </a:p>
        </p:txBody>
      </p:sp>
      <p:pic>
        <p:nvPicPr>
          <p:cNvPr id="4" name="Picture 3"/>
          <p:cNvPicPr>
            <a:picLocks noChangeAspect="1"/>
          </p:cNvPicPr>
          <p:nvPr/>
        </p:nvPicPr>
        <p:blipFill>
          <a:blip r:embed="rId2"/>
          <a:stretch>
            <a:fillRect/>
          </a:stretch>
        </p:blipFill>
        <p:spPr>
          <a:xfrm>
            <a:off x="3872918" y="1133341"/>
            <a:ext cx="4421076" cy="2050019"/>
          </a:xfrm>
          <a:prstGeom prst="rect">
            <a:avLst/>
          </a:prstGeom>
        </p:spPr>
      </p:pic>
      <p:pic>
        <p:nvPicPr>
          <p:cNvPr id="5" name="Picture 4"/>
          <p:cNvPicPr>
            <a:picLocks noChangeAspect="1"/>
          </p:cNvPicPr>
          <p:nvPr/>
        </p:nvPicPr>
        <p:blipFill>
          <a:blip r:embed="rId3"/>
          <a:stretch>
            <a:fillRect/>
          </a:stretch>
        </p:blipFill>
        <p:spPr>
          <a:xfrm>
            <a:off x="3872918" y="4128034"/>
            <a:ext cx="6125014" cy="2440795"/>
          </a:xfrm>
          <a:prstGeom prst="rect">
            <a:avLst/>
          </a:prstGeom>
        </p:spPr>
      </p:pic>
    </p:spTree>
    <p:extLst>
      <p:ext uri="{BB962C8B-B14F-4D97-AF65-F5344CB8AC3E}">
        <p14:creationId xmlns:p14="http://schemas.microsoft.com/office/powerpoint/2010/main" val="96127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367" y="231821"/>
            <a:ext cx="11610873" cy="6156100"/>
          </a:xfrm>
          <a:prstGeom prst="rect">
            <a:avLst/>
          </a:prstGeom>
        </p:spPr>
      </p:pic>
    </p:spTree>
    <p:extLst>
      <p:ext uri="{BB962C8B-B14F-4D97-AF65-F5344CB8AC3E}">
        <p14:creationId xmlns:p14="http://schemas.microsoft.com/office/powerpoint/2010/main" val="402124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519" y="476518"/>
            <a:ext cx="11447994" cy="6065950"/>
          </a:xfrm>
          <a:prstGeom prst="rect">
            <a:avLst/>
          </a:prstGeom>
        </p:spPr>
      </p:pic>
    </p:spTree>
    <p:extLst>
      <p:ext uri="{BB962C8B-B14F-4D97-AF65-F5344CB8AC3E}">
        <p14:creationId xmlns:p14="http://schemas.microsoft.com/office/powerpoint/2010/main" val="314863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551" y="236783"/>
            <a:ext cx="10187189" cy="6350625"/>
          </a:xfrm>
          <a:prstGeom prst="rect">
            <a:avLst/>
          </a:prstGeom>
        </p:spPr>
      </p:pic>
    </p:spTree>
    <p:extLst>
      <p:ext uri="{BB962C8B-B14F-4D97-AF65-F5344CB8AC3E}">
        <p14:creationId xmlns:p14="http://schemas.microsoft.com/office/powerpoint/2010/main" val="3941420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3718" y="547351"/>
            <a:ext cx="9604547" cy="6091708"/>
          </a:xfrm>
          <a:prstGeom prst="rect">
            <a:avLst/>
          </a:prstGeom>
        </p:spPr>
      </p:pic>
    </p:spTree>
    <p:extLst>
      <p:ext uri="{BB962C8B-B14F-4D97-AF65-F5344CB8AC3E}">
        <p14:creationId xmlns:p14="http://schemas.microsoft.com/office/powerpoint/2010/main" val="326697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857" y="50780"/>
            <a:ext cx="10676586" cy="6807220"/>
          </a:xfrm>
          <a:prstGeom prst="rect">
            <a:avLst/>
          </a:prstGeom>
        </p:spPr>
      </p:pic>
    </p:spTree>
    <p:extLst>
      <p:ext uri="{BB962C8B-B14F-4D97-AF65-F5344CB8AC3E}">
        <p14:creationId xmlns:p14="http://schemas.microsoft.com/office/powerpoint/2010/main" val="2287229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339" y="94617"/>
            <a:ext cx="10831132" cy="6596072"/>
          </a:xfrm>
          <a:prstGeom prst="rect">
            <a:avLst/>
          </a:prstGeom>
        </p:spPr>
      </p:pic>
    </p:spTree>
    <p:extLst>
      <p:ext uri="{BB962C8B-B14F-4D97-AF65-F5344CB8AC3E}">
        <p14:creationId xmlns:p14="http://schemas.microsoft.com/office/powerpoint/2010/main" val="122059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856" y="198739"/>
            <a:ext cx="10135674" cy="6659261"/>
          </a:xfrm>
          <a:prstGeom prst="rect">
            <a:avLst/>
          </a:prstGeom>
        </p:spPr>
      </p:pic>
      <p:pic>
        <p:nvPicPr>
          <p:cNvPr id="3" name="Picture 2"/>
          <p:cNvPicPr>
            <a:picLocks noChangeAspect="1"/>
          </p:cNvPicPr>
          <p:nvPr/>
        </p:nvPicPr>
        <p:blipFill>
          <a:blip r:embed="rId3"/>
          <a:stretch>
            <a:fillRect/>
          </a:stretch>
        </p:blipFill>
        <p:spPr>
          <a:xfrm>
            <a:off x="3094149" y="297756"/>
            <a:ext cx="5334000" cy="904875"/>
          </a:xfrm>
          <a:prstGeom prst="rect">
            <a:avLst/>
          </a:prstGeom>
        </p:spPr>
      </p:pic>
    </p:spTree>
    <p:extLst>
      <p:ext uri="{BB962C8B-B14F-4D97-AF65-F5344CB8AC3E}">
        <p14:creationId xmlns:p14="http://schemas.microsoft.com/office/powerpoint/2010/main" val="45344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429" y="0"/>
            <a:ext cx="11320530" cy="6553173"/>
          </a:xfrm>
          <a:prstGeom prst="rect">
            <a:avLst/>
          </a:prstGeom>
        </p:spPr>
      </p:pic>
    </p:spTree>
    <p:extLst>
      <p:ext uri="{BB962C8B-B14F-4D97-AF65-F5344CB8AC3E}">
        <p14:creationId xmlns:p14="http://schemas.microsoft.com/office/powerpoint/2010/main" val="3861782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2276" y="637984"/>
            <a:ext cx="10740979" cy="6220016"/>
          </a:xfrm>
          <a:prstGeom prst="rect">
            <a:avLst/>
          </a:prstGeom>
        </p:spPr>
      </p:pic>
      <p:pic>
        <p:nvPicPr>
          <p:cNvPr id="4" name="Picture 3"/>
          <p:cNvPicPr>
            <a:picLocks noChangeAspect="1"/>
          </p:cNvPicPr>
          <p:nvPr/>
        </p:nvPicPr>
        <p:blipFill>
          <a:blip r:embed="rId3"/>
          <a:stretch>
            <a:fillRect/>
          </a:stretch>
        </p:blipFill>
        <p:spPr>
          <a:xfrm>
            <a:off x="2547841" y="185546"/>
            <a:ext cx="6649847" cy="1128099"/>
          </a:xfrm>
          <a:prstGeom prst="rect">
            <a:avLst/>
          </a:prstGeom>
        </p:spPr>
      </p:pic>
    </p:spTree>
    <p:extLst>
      <p:ext uri="{BB962C8B-B14F-4D97-AF65-F5344CB8AC3E}">
        <p14:creationId xmlns:p14="http://schemas.microsoft.com/office/powerpoint/2010/main" val="3053827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763" y="352175"/>
            <a:ext cx="10625070" cy="6071469"/>
          </a:xfrm>
          <a:prstGeom prst="rect">
            <a:avLst/>
          </a:prstGeom>
        </p:spPr>
      </p:pic>
    </p:spTree>
    <p:extLst>
      <p:ext uri="{BB962C8B-B14F-4D97-AF65-F5344CB8AC3E}">
        <p14:creationId xmlns:p14="http://schemas.microsoft.com/office/powerpoint/2010/main" val="238497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77" y="617044"/>
            <a:ext cx="5591980" cy="584775"/>
          </a:xfrm>
          <a:prstGeom prst="rect">
            <a:avLst/>
          </a:prstGeom>
        </p:spPr>
        <p:txBody>
          <a:bodyPr wrap="none">
            <a:spAutoFit/>
          </a:bodyPr>
          <a:lstStyle/>
          <a:p>
            <a:r>
              <a:rPr lang="tr-TR" sz="3200" dirty="0" smtClean="0">
                <a:solidFill>
                  <a:srgbClr val="FF0000"/>
                </a:solidFill>
              </a:rPr>
              <a:t>7</a:t>
            </a:r>
            <a:r>
              <a:rPr lang="en-US" sz="3200" dirty="0" smtClean="0">
                <a:solidFill>
                  <a:srgbClr val="FF0000"/>
                </a:solidFill>
              </a:rPr>
              <a:t>.2 AND, OR, and NOT Functions</a:t>
            </a:r>
            <a:endParaRPr lang="en-US" sz="3200" dirty="0">
              <a:solidFill>
                <a:srgbClr val="FF0000"/>
              </a:solidFill>
            </a:endParaRPr>
          </a:p>
        </p:txBody>
      </p:sp>
      <p:sp>
        <p:nvSpPr>
          <p:cNvPr id="3" name="Rectangle 2"/>
          <p:cNvSpPr/>
          <p:nvPr/>
        </p:nvSpPr>
        <p:spPr>
          <a:xfrm>
            <a:off x="293901" y="1349166"/>
            <a:ext cx="11807947" cy="4420890"/>
          </a:xfrm>
          <a:prstGeom prst="rect">
            <a:avLst/>
          </a:prstGeom>
        </p:spPr>
        <p:txBody>
          <a:bodyPr wrap="square">
            <a:spAutoFit/>
          </a:bodyPr>
          <a:lstStyle/>
          <a:p>
            <a:pPr algn="just">
              <a:lnSpc>
                <a:spcPct val="200000"/>
              </a:lnSpc>
            </a:pPr>
            <a:r>
              <a:rPr lang="en-US" sz="2400" dirty="0" smtClean="0"/>
              <a:t>The operations performed by digital equipment are based on </a:t>
            </a:r>
            <a:r>
              <a:rPr lang="en-US" sz="2400" dirty="0" smtClean="0">
                <a:solidFill>
                  <a:srgbClr val="FF0000"/>
                </a:solidFill>
              </a:rPr>
              <a:t>three fundamental logic functions</a:t>
            </a:r>
            <a:r>
              <a:rPr lang="en-US" sz="2400" dirty="0" smtClean="0"/>
              <a:t>: </a:t>
            </a:r>
            <a:r>
              <a:rPr lang="en-US" sz="2400" dirty="0" smtClean="0">
                <a:solidFill>
                  <a:srgbClr val="FF0000"/>
                </a:solidFill>
              </a:rPr>
              <a:t>AND</a:t>
            </a:r>
            <a:r>
              <a:rPr lang="en-US" sz="2400" dirty="0" smtClean="0"/>
              <a:t>, </a:t>
            </a:r>
            <a:r>
              <a:rPr lang="en-US" sz="2400" dirty="0" smtClean="0">
                <a:solidFill>
                  <a:srgbClr val="FF0000"/>
                </a:solidFill>
              </a:rPr>
              <a:t>OR</a:t>
            </a:r>
            <a:r>
              <a:rPr lang="en-US" sz="2400" dirty="0" smtClean="0"/>
              <a:t>, and </a:t>
            </a:r>
            <a:r>
              <a:rPr lang="en-US" sz="2400" dirty="0" smtClean="0">
                <a:solidFill>
                  <a:srgbClr val="FF0000"/>
                </a:solidFill>
              </a:rPr>
              <a:t>NOT</a:t>
            </a:r>
            <a:r>
              <a:rPr lang="en-US" sz="2400" dirty="0" smtClean="0"/>
              <a:t>. </a:t>
            </a:r>
            <a:r>
              <a:rPr lang="en-US" sz="2400" dirty="0" smtClean="0">
                <a:solidFill>
                  <a:srgbClr val="FF0000"/>
                </a:solidFill>
              </a:rPr>
              <a:t>Each function has a rule </a:t>
            </a:r>
            <a:r>
              <a:rPr lang="en-US" sz="2400" dirty="0" smtClean="0"/>
              <a:t>that will determine</a:t>
            </a:r>
            <a:r>
              <a:rPr lang="tr-TR" sz="2400" dirty="0" smtClean="0"/>
              <a:t> </a:t>
            </a:r>
            <a:r>
              <a:rPr lang="en-US" sz="2400" dirty="0" smtClean="0"/>
              <a:t>the outcome and a symbol that represents the operation. For the purpose of this discussion, the outcome or </a:t>
            </a:r>
            <a:r>
              <a:rPr lang="en-US" sz="2400" dirty="0" smtClean="0">
                <a:solidFill>
                  <a:srgbClr val="FF0000"/>
                </a:solidFill>
              </a:rPr>
              <a:t>output is called Y </a:t>
            </a:r>
            <a:r>
              <a:rPr lang="en-US" sz="2400" dirty="0" smtClean="0"/>
              <a:t>and the signal </a:t>
            </a:r>
            <a:r>
              <a:rPr lang="en-US" sz="2400" dirty="0" smtClean="0">
                <a:solidFill>
                  <a:srgbClr val="FF0000"/>
                </a:solidFill>
              </a:rPr>
              <a:t>inputs are called A, B, C,</a:t>
            </a:r>
            <a:r>
              <a:rPr lang="tr-TR" sz="2400" dirty="0" smtClean="0">
                <a:solidFill>
                  <a:srgbClr val="FF0000"/>
                </a:solidFill>
              </a:rPr>
              <a:t> </a:t>
            </a:r>
            <a:r>
              <a:rPr lang="en-US" sz="2400" dirty="0" smtClean="0">
                <a:solidFill>
                  <a:srgbClr val="FF0000"/>
                </a:solidFill>
              </a:rPr>
              <a:t>and so on</a:t>
            </a:r>
            <a:r>
              <a:rPr lang="en-US" sz="2400" dirty="0" smtClean="0"/>
              <a:t>. Also, </a:t>
            </a:r>
            <a:r>
              <a:rPr lang="en-US" sz="2400" dirty="0" smtClean="0">
                <a:solidFill>
                  <a:srgbClr val="FF0000"/>
                </a:solidFill>
              </a:rPr>
              <a:t>binary 1 represents the presence of a signal or the occurrence of some event,</a:t>
            </a:r>
            <a:r>
              <a:rPr lang="en-US" sz="2400" dirty="0" smtClean="0"/>
              <a:t> and </a:t>
            </a:r>
            <a:r>
              <a:rPr lang="en-US" sz="2400" dirty="0" smtClean="0">
                <a:solidFill>
                  <a:srgbClr val="FF0000"/>
                </a:solidFill>
              </a:rPr>
              <a:t>binary 0 represents the absence of the signal or nonoccurrence of the event</a:t>
            </a:r>
            <a:endParaRPr lang="en-US" sz="2400" dirty="0">
              <a:solidFill>
                <a:srgbClr val="FF0000"/>
              </a:solidFill>
            </a:endParaRPr>
          </a:p>
        </p:txBody>
      </p:sp>
    </p:spTree>
    <p:extLst>
      <p:ext uri="{BB962C8B-B14F-4D97-AF65-F5344CB8AC3E}">
        <p14:creationId xmlns:p14="http://schemas.microsoft.com/office/powerpoint/2010/main" val="2157803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764" y="188293"/>
            <a:ext cx="9749307" cy="5937161"/>
          </a:xfrm>
          <a:prstGeom prst="rect">
            <a:avLst/>
          </a:prstGeom>
        </p:spPr>
      </p:pic>
    </p:spTree>
    <p:extLst>
      <p:ext uri="{BB962C8B-B14F-4D97-AF65-F5344CB8AC3E}">
        <p14:creationId xmlns:p14="http://schemas.microsoft.com/office/powerpoint/2010/main" val="341064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4406" y="561620"/>
            <a:ext cx="8505288" cy="6083811"/>
          </a:xfrm>
          <a:prstGeom prst="rect">
            <a:avLst/>
          </a:prstGeom>
        </p:spPr>
      </p:pic>
    </p:spTree>
    <p:extLst>
      <p:ext uri="{BB962C8B-B14F-4D97-AF65-F5344CB8AC3E}">
        <p14:creationId xmlns:p14="http://schemas.microsoft.com/office/powerpoint/2010/main" val="137157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4101" y="439671"/>
            <a:ext cx="8537955" cy="6261167"/>
          </a:xfrm>
          <a:prstGeom prst="rect">
            <a:avLst/>
          </a:prstGeom>
        </p:spPr>
      </p:pic>
    </p:spTree>
    <p:extLst>
      <p:ext uri="{BB962C8B-B14F-4D97-AF65-F5344CB8AC3E}">
        <p14:creationId xmlns:p14="http://schemas.microsoft.com/office/powerpoint/2010/main" val="3751931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588" y="433259"/>
            <a:ext cx="7549703" cy="5939100"/>
          </a:xfrm>
          <a:prstGeom prst="rect">
            <a:avLst/>
          </a:prstGeom>
        </p:spPr>
      </p:pic>
    </p:spTree>
    <p:extLst>
      <p:ext uri="{BB962C8B-B14F-4D97-AF65-F5344CB8AC3E}">
        <p14:creationId xmlns:p14="http://schemas.microsoft.com/office/powerpoint/2010/main" val="777168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76" y="372787"/>
            <a:ext cx="9293515" cy="6225020"/>
          </a:xfrm>
          <a:prstGeom prst="rect">
            <a:avLst/>
          </a:prstGeom>
        </p:spPr>
      </p:pic>
    </p:spTree>
    <p:extLst>
      <p:ext uri="{BB962C8B-B14F-4D97-AF65-F5344CB8AC3E}">
        <p14:creationId xmlns:p14="http://schemas.microsoft.com/office/powerpoint/2010/main" val="3167251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217970"/>
            <a:ext cx="7360947" cy="6640030"/>
          </a:xfrm>
          <a:prstGeom prst="rect">
            <a:avLst/>
          </a:prstGeom>
        </p:spPr>
      </p:pic>
    </p:spTree>
    <p:extLst>
      <p:ext uri="{BB962C8B-B14F-4D97-AF65-F5344CB8AC3E}">
        <p14:creationId xmlns:p14="http://schemas.microsoft.com/office/powerpoint/2010/main" val="1783794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615" y="272333"/>
            <a:ext cx="9465502" cy="6293880"/>
          </a:xfrm>
          <a:prstGeom prst="rect">
            <a:avLst/>
          </a:prstGeom>
        </p:spPr>
      </p:pic>
    </p:spTree>
    <p:extLst>
      <p:ext uri="{BB962C8B-B14F-4D97-AF65-F5344CB8AC3E}">
        <p14:creationId xmlns:p14="http://schemas.microsoft.com/office/powerpoint/2010/main" val="67700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494" y="173642"/>
            <a:ext cx="9644062" cy="6433690"/>
          </a:xfrm>
          <a:prstGeom prst="rect">
            <a:avLst/>
          </a:prstGeom>
        </p:spPr>
      </p:pic>
    </p:spTree>
    <p:extLst>
      <p:ext uri="{BB962C8B-B14F-4D97-AF65-F5344CB8AC3E}">
        <p14:creationId xmlns:p14="http://schemas.microsoft.com/office/powerpoint/2010/main" val="3934440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281" y="425272"/>
            <a:ext cx="9180423" cy="6050453"/>
          </a:xfrm>
          <a:prstGeom prst="rect">
            <a:avLst/>
          </a:prstGeom>
        </p:spPr>
      </p:pic>
    </p:spTree>
    <p:extLst>
      <p:ext uri="{BB962C8B-B14F-4D97-AF65-F5344CB8AC3E}">
        <p14:creationId xmlns:p14="http://schemas.microsoft.com/office/powerpoint/2010/main" val="2381213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2732"/>
            <a:ext cx="11704213" cy="5431263"/>
          </a:xfrm>
          <a:prstGeom prst="rect">
            <a:avLst/>
          </a:prstGeom>
        </p:spPr>
      </p:pic>
    </p:spTree>
    <p:extLst>
      <p:ext uri="{BB962C8B-B14F-4D97-AF65-F5344CB8AC3E}">
        <p14:creationId xmlns:p14="http://schemas.microsoft.com/office/powerpoint/2010/main" val="302957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75" y="320830"/>
            <a:ext cx="3206327" cy="584775"/>
          </a:xfrm>
          <a:prstGeom prst="rect">
            <a:avLst/>
          </a:prstGeom>
        </p:spPr>
        <p:txBody>
          <a:bodyPr wrap="none">
            <a:spAutoFit/>
          </a:bodyPr>
          <a:lstStyle/>
          <a:p>
            <a:r>
              <a:rPr lang="en-US" sz="3200" dirty="0" smtClean="0">
                <a:solidFill>
                  <a:srgbClr val="FF0000"/>
                </a:solidFill>
              </a:rPr>
              <a:t>The AND Function</a:t>
            </a:r>
            <a:endParaRPr lang="en-US" sz="3200" dirty="0">
              <a:solidFill>
                <a:srgbClr val="FF0000"/>
              </a:solidFill>
            </a:endParaRPr>
          </a:p>
        </p:txBody>
      </p:sp>
      <p:sp>
        <p:nvSpPr>
          <p:cNvPr id="3" name="Rectangle 2"/>
          <p:cNvSpPr/>
          <p:nvPr/>
        </p:nvSpPr>
        <p:spPr>
          <a:xfrm>
            <a:off x="141668" y="905605"/>
            <a:ext cx="11642501" cy="2631490"/>
          </a:xfrm>
          <a:prstGeom prst="rect">
            <a:avLst/>
          </a:prstGeom>
        </p:spPr>
        <p:txBody>
          <a:bodyPr wrap="square">
            <a:spAutoFit/>
          </a:bodyPr>
          <a:lstStyle/>
          <a:p>
            <a:pPr algn="just">
              <a:lnSpc>
                <a:spcPct val="150000"/>
              </a:lnSpc>
            </a:pPr>
            <a:r>
              <a:rPr lang="en-US" sz="2200" dirty="0" smtClean="0"/>
              <a:t>The symbol drawn in Figure </a:t>
            </a:r>
            <a:r>
              <a:rPr lang="tr-TR" sz="2200" dirty="0" smtClean="0"/>
              <a:t>7.3</a:t>
            </a:r>
            <a:r>
              <a:rPr lang="en-US" sz="2200" dirty="0" smtClean="0"/>
              <a:t> is that of an AND gate. An AND gate is a device with two or more inputs and one output. </a:t>
            </a:r>
            <a:r>
              <a:rPr lang="en-US" sz="2200" dirty="0" smtClean="0">
                <a:solidFill>
                  <a:srgbClr val="FF0000"/>
                </a:solidFill>
              </a:rPr>
              <a:t>The AND gate output is 1 only if all inputs are 1</a:t>
            </a:r>
            <a:r>
              <a:rPr lang="en-US" sz="2200" dirty="0" smtClean="0"/>
              <a:t>. The AND </a:t>
            </a:r>
            <a:r>
              <a:rPr lang="en-US" sz="2200" b="1" dirty="0" smtClean="0">
                <a:solidFill>
                  <a:srgbClr val="FF0000"/>
                </a:solidFill>
              </a:rPr>
              <a:t>truth table </a:t>
            </a:r>
            <a:r>
              <a:rPr lang="en-US" sz="2200" dirty="0" smtClean="0"/>
              <a:t>in Figure </a:t>
            </a:r>
            <a:r>
              <a:rPr lang="tr-TR" sz="2200" dirty="0" smtClean="0"/>
              <a:t>7.</a:t>
            </a:r>
            <a:r>
              <a:rPr lang="en-US" sz="2200" dirty="0" smtClean="0"/>
              <a:t>3 shows the resulting output from each of the possible input combinations.</a:t>
            </a:r>
          </a:p>
          <a:p>
            <a:pPr algn="just">
              <a:lnSpc>
                <a:spcPct val="150000"/>
              </a:lnSpc>
            </a:pPr>
            <a:r>
              <a:rPr lang="en-US" sz="2200" dirty="0" smtClean="0"/>
              <a:t>Logic gate </a:t>
            </a:r>
            <a:r>
              <a:rPr lang="en-US" sz="2200" dirty="0" smtClean="0">
                <a:solidFill>
                  <a:srgbClr val="FF0000"/>
                </a:solidFill>
              </a:rPr>
              <a:t>truth tables show each possible input </a:t>
            </a:r>
            <a:r>
              <a:rPr lang="en-US" sz="2200" dirty="0" smtClean="0"/>
              <a:t>to the gate or circuit and the resultant output depending upon the combination of the input(s).</a:t>
            </a:r>
            <a:endParaRPr lang="en-US" sz="2200" dirty="0"/>
          </a:p>
        </p:txBody>
      </p:sp>
      <p:pic>
        <p:nvPicPr>
          <p:cNvPr id="4" name="Picture 3"/>
          <p:cNvPicPr>
            <a:picLocks noChangeAspect="1"/>
          </p:cNvPicPr>
          <p:nvPr/>
        </p:nvPicPr>
        <p:blipFill>
          <a:blip r:embed="rId2"/>
          <a:stretch>
            <a:fillRect/>
          </a:stretch>
        </p:blipFill>
        <p:spPr>
          <a:xfrm>
            <a:off x="6095943" y="3263090"/>
            <a:ext cx="6096057" cy="2905495"/>
          </a:xfrm>
          <a:prstGeom prst="rect">
            <a:avLst/>
          </a:prstGeom>
        </p:spPr>
      </p:pic>
      <p:sp>
        <p:nvSpPr>
          <p:cNvPr id="5" name="Rectangle 4"/>
          <p:cNvSpPr/>
          <p:nvPr/>
        </p:nvSpPr>
        <p:spPr>
          <a:xfrm>
            <a:off x="141668" y="3537095"/>
            <a:ext cx="6096000" cy="3086871"/>
          </a:xfrm>
          <a:prstGeom prst="rect">
            <a:avLst/>
          </a:prstGeom>
        </p:spPr>
        <p:txBody>
          <a:bodyPr>
            <a:spAutoFit/>
          </a:bodyPr>
          <a:lstStyle/>
          <a:p>
            <a:pPr algn="just">
              <a:lnSpc>
                <a:spcPct val="150000"/>
              </a:lnSpc>
            </a:pPr>
            <a:r>
              <a:rPr lang="en-US" sz="2200" dirty="0" smtClean="0"/>
              <a:t>Since logic gates are digital ICs (Integrated Circuits) </a:t>
            </a:r>
          </a:p>
          <a:p>
            <a:pPr algn="just">
              <a:lnSpc>
                <a:spcPct val="150000"/>
              </a:lnSpc>
            </a:pPr>
            <a:r>
              <a:rPr lang="en-US" sz="2200" dirty="0" smtClean="0"/>
              <a:t>their input and output signals can be in only one of two possible digital states, i.e., logic 0 or logic 1. Thus, the logic state of the output of a logic gate depends on the logic states of each of its individual inputs.</a:t>
            </a:r>
            <a:endParaRPr lang="en-US" sz="2200" dirty="0"/>
          </a:p>
        </p:txBody>
      </p:sp>
    </p:spTree>
    <p:extLst>
      <p:ext uri="{BB962C8B-B14F-4D97-AF65-F5344CB8AC3E}">
        <p14:creationId xmlns:p14="http://schemas.microsoft.com/office/powerpoint/2010/main" val="1737420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147" y="693434"/>
            <a:ext cx="11084688" cy="5694487"/>
          </a:xfrm>
          <a:prstGeom prst="rect">
            <a:avLst/>
          </a:prstGeom>
        </p:spPr>
      </p:pic>
    </p:spTree>
    <p:extLst>
      <p:ext uri="{BB962C8B-B14F-4D97-AF65-F5344CB8AC3E}">
        <p14:creationId xmlns:p14="http://schemas.microsoft.com/office/powerpoint/2010/main" val="4206426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76" y="217798"/>
            <a:ext cx="3555332" cy="584775"/>
          </a:xfrm>
          <a:prstGeom prst="rect">
            <a:avLst/>
          </a:prstGeom>
        </p:spPr>
        <p:txBody>
          <a:bodyPr wrap="none">
            <a:spAutoFit/>
          </a:bodyPr>
          <a:lstStyle/>
          <a:p>
            <a:r>
              <a:rPr lang="en-US" sz="3200" dirty="0">
                <a:solidFill>
                  <a:srgbClr val="FF0000"/>
                </a:solidFill>
              </a:rPr>
              <a:t>REVIEW QUESTIONS</a:t>
            </a:r>
          </a:p>
        </p:txBody>
      </p:sp>
      <p:sp>
        <p:nvSpPr>
          <p:cNvPr id="3" name="Rectangle 2"/>
          <p:cNvSpPr/>
          <p:nvPr/>
        </p:nvSpPr>
        <p:spPr>
          <a:xfrm>
            <a:off x="267276" y="893631"/>
            <a:ext cx="6096000" cy="2246769"/>
          </a:xfrm>
          <a:prstGeom prst="rect">
            <a:avLst/>
          </a:prstGeom>
        </p:spPr>
        <p:txBody>
          <a:bodyPr>
            <a:spAutoFit/>
          </a:bodyPr>
          <a:lstStyle/>
          <a:p>
            <a:r>
              <a:rPr lang="tr-TR" sz="2000" dirty="0" smtClean="0">
                <a:solidFill>
                  <a:srgbClr val="FF0000"/>
                </a:solidFill>
              </a:rPr>
              <a:t>1</a:t>
            </a:r>
            <a:r>
              <a:rPr lang="tr-TR" sz="2000" dirty="0" smtClean="0"/>
              <a:t>.</a:t>
            </a:r>
            <a:r>
              <a:rPr lang="en-US" sz="2000" dirty="0" smtClean="0"/>
              <a:t>Draw </a:t>
            </a:r>
            <a:r>
              <a:rPr lang="en-US" sz="2000" dirty="0"/>
              <a:t>the logic symbol, construct a truth table, and </a:t>
            </a:r>
          </a:p>
          <a:p>
            <a:r>
              <a:rPr lang="en-US" sz="2000" dirty="0"/>
              <a:t>state the Boolean equation for each of the </a:t>
            </a:r>
          </a:p>
          <a:p>
            <a:r>
              <a:rPr lang="en-US" sz="2000" dirty="0"/>
              <a:t>following:</a:t>
            </a:r>
          </a:p>
          <a:p>
            <a:r>
              <a:rPr lang="en-US" sz="2000" dirty="0"/>
              <a:t>a. Two-input AND gate</a:t>
            </a:r>
          </a:p>
          <a:p>
            <a:r>
              <a:rPr lang="en-US" sz="2000" dirty="0"/>
              <a:t>b. NOT function</a:t>
            </a:r>
          </a:p>
          <a:p>
            <a:r>
              <a:rPr lang="en-US" sz="2000" dirty="0"/>
              <a:t>c. Three-input OR gate</a:t>
            </a:r>
          </a:p>
          <a:p>
            <a:r>
              <a:rPr lang="en-US" sz="2000" dirty="0"/>
              <a:t>d. XOR function</a:t>
            </a:r>
          </a:p>
        </p:txBody>
      </p:sp>
      <p:pic>
        <p:nvPicPr>
          <p:cNvPr id="7" name="Picture 6"/>
          <p:cNvPicPr>
            <a:picLocks noChangeAspect="1"/>
          </p:cNvPicPr>
          <p:nvPr/>
        </p:nvPicPr>
        <p:blipFill>
          <a:blip r:embed="rId2"/>
          <a:stretch>
            <a:fillRect/>
          </a:stretch>
        </p:blipFill>
        <p:spPr>
          <a:xfrm>
            <a:off x="5817183" y="3670478"/>
            <a:ext cx="6248019" cy="2362200"/>
          </a:xfrm>
          <a:prstGeom prst="rect">
            <a:avLst/>
          </a:prstGeom>
        </p:spPr>
      </p:pic>
      <p:pic>
        <p:nvPicPr>
          <p:cNvPr id="8" name="Picture 7"/>
          <p:cNvPicPr>
            <a:picLocks noChangeAspect="1"/>
          </p:cNvPicPr>
          <p:nvPr/>
        </p:nvPicPr>
        <p:blipFill>
          <a:blip r:embed="rId3"/>
          <a:stretch>
            <a:fillRect/>
          </a:stretch>
        </p:blipFill>
        <p:spPr>
          <a:xfrm>
            <a:off x="6363276" y="5917843"/>
            <a:ext cx="3075657" cy="940157"/>
          </a:xfrm>
          <a:prstGeom prst="rect">
            <a:avLst/>
          </a:prstGeom>
        </p:spPr>
      </p:pic>
      <p:pic>
        <p:nvPicPr>
          <p:cNvPr id="4" name="Picture 3"/>
          <p:cNvPicPr>
            <a:picLocks noChangeAspect="1"/>
          </p:cNvPicPr>
          <p:nvPr/>
        </p:nvPicPr>
        <p:blipFill>
          <a:blip r:embed="rId4"/>
          <a:stretch>
            <a:fillRect/>
          </a:stretch>
        </p:blipFill>
        <p:spPr>
          <a:xfrm>
            <a:off x="6363276" y="682950"/>
            <a:ext cx="4991100" cy="2457450"/>
          </a:xfrm>
          <a:prstGeom prst="rect">
            <a:avLst/>
          </a:prstGeom>
        </p:spPr>
      </p:pic>
    </p:spTree>
    <p:extLst>
      <p:ext uri="{BB962C8B-B14F-4D97-AF65-F5344CB8AC3E}">
        <p14:creationId xmlns:p14="http://schemas.microsoft.com/office/powerpoint/2010/main" val="4215533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2" y="630089"/>
            <a:ext cx="11286186" cy="430887"/>
          </a:xfrm>
          <a:prstGeom prst="rect">
            <a:avLst/>
          </a:prstGeom>
        </p:spPr>
        <p:txBody>
          <a:bodyPr wrap="square">
            <a:spAutoFit/>
          </a:bodyPr>
          <a:lstStyle/>
          <a:p>
            <a:pPr algn="just"/>
            <a:r>
              <a:rPr lang="tr-TR" sz="2200" dirty="0" smtClean="0">
                <a:solidFill>
                  <a:srgbClr val="FF0000"/>
                </a:solidFill>
              </a:rPr>
              <a:t>5</a:t>
            </a:r>
            <a:r>
              <a:rPr lang="tr-TR" sz="2200" dirty="0" smtClean="0"/>
              <a:t>. </a:t>
            </a:r>
            <a:r>
              <a:rPr lang="en-US" sz="2200" dirty="0" smtClean="0"/>
              <a:t>For </a:t>
            </a:r>
            <a:r>
              <a:rPr lang="en-US" sz="2200" dirty="0"/>
              <a:t>the logic gate circuit shown in Figure </a:t>
            </a:r>
            <a:r>
              <a:rPr lang="tr-TR" sz="2200" dirty="0" smtClean="0"/>
              <a:t>7.18, 7.19</a:t>
            </a:r>
            <a:r>
              <a:rPr lang="en-US" sz="2200" dirty="0" smtClean="0"/>
              <a:t> </a:t>
            </a:r>
            <a:r>
              <a:rPr lang="en-US" sz="2200" dirty="0"/>
              <a:t>Determine the Boolean equation. </a:t>
            </a:r>
          </a:p>
        </p:txBody>
      </p:sp>
      <p:pic>
        <p:nvPicPr>
          <p:cNvPr id="3" name="Picture 2"/>
          <p:cNvPicPr>
            <a:picLocks noChangeAspect="1"/>
          </p:cNvPicPr>
          <p:nvPr/>
        </p:nvPicPr>
        <p:blipFill>
          <a:blip r:embed="rId2"/>
          <a:stretch>
            <a:fillRect/>
          </a:stretch>
        </p:blipFill>
        <p:spPr>
          <a:xfrm>
            <a:off x="6170769" y="1399530"/>
            <a:ext cx="5888178" cy="2762914"/>
          </a:xfrm>
          <a:prstGeom prst="rect">
            <a:avLst/>
          </a:prstGeom>
        </p:spPr>
      </p:pic>
      <p:pic>
        <p:nvPicPr>
          <p:cNvPr id="4" name="Picture 3"/>
          <p:cNvPicPr>
            <a:picLocks noChangeAspect="1"/>
          </p:cNvPicPr>
          <p:nvPr/>
        </p:nvPicPr>
        <p:blipFill>
          <a:blip r:embed="rId3"/>
          <a:stretch>
            <a:fillRect/>
          </a:stretch>
        </p:blipFill>
        <p:spPr>
          <a:xfrm>
            <a:off x="492011" y="1635617"/>
            <a:ext cx="5678758" cy="2394800"/>
          </a:xfrm>
          <a:prstGeom prst="rect">
            <a:avLst/>
          </a:prstGeom>
        </p:spPr>
      </p:pic>
    </p:spTree>
    <p:extLst>
      <p:ext uri="{BB962C8B-B14F-4D97-AF65-F5344CB8AC3E}">
        <p14:creationId xmlns:p14="http://schemas.microsoft.com/office/powerpoint/2010/main" val="1927554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1" y="360608"/>
            <a:ext cx="10693759" cy="2400657"/>
          </a:xfrm>
          <a:prstGeom prst="rect">
            <a:avLst/>
          </a:prstGeom>
        </p:spPr>
        <p:txBody>
          <a:bodyPr wrap="square">
            <a:spAutoFit/>
          </a:bodyPr>
          <a:lstStyle/>
          <a:p>
            <a:pPr>
              <a:lnSpc>
                <a:spcPct val="150000"/>
              </a:lnSpc>
            </a:pPr>
            <a:r>
              <a:rPr lang="tr-TR" dirty="0" smtClean="0">
                <a:solidFill>
                  <a:srgbClr val="FF0000"/>
                </a:solidFill>
              </a:rPr>
              <a:t>6</a:t>
            </a:r>
            <a:r>
              <a:rPr lang="tr-TR" sz="2000" dirty="0" smtClean="0">
                <a:solidFill>
                  <a:srgbClr val="FF0000"/>
                </a:solidFill>
              </a:rPr>
              <a:t>. </a:t>
            </a:r>
            <a:r>
              <a:rPr lang="en-US" sz="2000" dirty="0" smtClean="0"/>
              <a:t>It </a:t>
            </a:r>
            <a:r>
              <a:rPr lang="en-US" sz="2000" dirty="0"/>
              <a:t>is required to have a pilot light come on when </a:t>
            </a:r>
            <a:r>
              <a:rPr lang="en-US" sz="2000" dirty="0">
                <a:solidFill>
                  <a:srgbClr val="FF0000"/>
                </a:solidFill>
              </a:rPr>
              <a:t>all </a:t>
            </a:r>
            <a:r>
              <a:rPr lang="en-US" sz="2000" dirty="0" smtClean="0">
                <a:solidFill>
                  <a:srgbClr val="FF0000"/>
                </a:solidFill>
              </a:rPr>
              <a:t>of </a:t>
            </a:r>
            <a:r>
              <a:rPr lang="en-US" sz="2000" dirty="0">
                <a:solidFill>
                  <a:srgbClr val="FF0000"/>
                </a:solidFill>
              </a:rPr>
              <a:t>the following circuit requirements are m</a:t>
            </a:r>
            <a:r>
              <a:rPr lang="en-US" sz="2000" dirty="0"/>
              <a:t>et:</a:t>
            </a:r>
          </a:p>
          <a:p>
            <a:pPr>
              <a:lnSpc>
                <a:spcPct val="150000"/>
              </a:lnSpc>
            </a:pPr>
            <a:r>
              <a:rPr lang="en-US" sz="2000" dirty="0"/>
              <a:t>• All four circuit pressure switches must be closed.</a:t>
            </a:r>
          </a:p>
          <a:p>
            <a:pPr>
              <a:lnSpc>
                <a:spcPct val="150000"/>
              </a:lnSpc>
            </a:pPr>
            <a:r>
              <a:rPr lang="en-US" sz="2000" dirty="0"/>
              <a:t>• At least two out of three circuit limit switches </a:t>
            </a:r>
            <a:r>
              <a:rPr lang="en-US" sz="2000" dirty="0" smtClean="0"/>
              <a:t>must </a:t>
            </a:r>
            <a:r>
              <a:rPr lang="en-US" sz="2000" dirty="0"/>
              <a:t>be closed.</a:t>
            </a:r>
          </a:p>
          <a:p>
            <a:pPr>
              <a:lnSpc>
                <a:spcPct val="150000"/>
              </a:lnSpc>
            </a:pPr>
            <a:r>
              <a:rPr lang="en-US" sz="2000" dirty="0"/>
              <a:t>• The reset switch must not be closed.</a:t>
            </a:r>
          </a:p>
          <a:p>
            <a:pPr>
              <a:lnSpc>
                <a:spcPct val="150000"/>
              </a:lnSpc>
            </a:pPr>
            <a:r>
              <a:rPr lang="en-US" sz="2000" dirty="0"/>
              <a:t> Using AND, OR, and NOT gates, design a </a:t>
            </a:r>
            <a:r>
              <a:rPr lang="en-US" sz="2000" dirty="0" smtClean="0"/>
              <a:t>logic </a:t>
            </a:r>
            <a:r>
              <a:rPr lang="en-US" sz="2000" dirty="0"/>
              <a:t>circuit that will solve this hypothetical </a:t>
            </a:r>
            <a:r>
              <a:rPr lang="en-US" sz="2000" dirty="0" smtClean="0"/>
              <a:t>problem</a:t>
            </a:r>
            <a:r>
              <a:rPr lang="en-US" sz="2000" dirty="0"/>
              <a:t>.</a:t>
            </a:r>
          </a:p>
        </p:txBody>
      </p:sp>
      <p:sp>
        <p:nvSpPr>
          <p:cNvPr id="3" name="Rectangle 2"/>
          <p:cNvSpPr/>
          <p:nvPr/>
        </p:nvSpPr>
        <p:spPr>
          <a:xfrm>
            <a:off x="394951" y="2883726"/>
            <a:ext cx="6821483" cy="400110"/>
          </a:xfrm>
          <a:prstGeom prst="rect">
            <a:avLst/>
          </a:prstGeom>
        </p:spPr>
        <p:txBody>
          <a:bodyPr wrap="none">
            <a:spAutoFit/>
          </a:bodyPr>
          <a:lstStyle/>
          <a:p>
            <a:r>
              <a:rPr lang="tr-TR" sz="2000" dirty="0" smtClean="0">
                <a:solidFill>
                  <a:srgbClr val="FF0000"/>
                </a:solidFill>
              </a:rPr>
              <a:t>7</a:t>
            </a:r>
            <a:r>
              <a:rPr lang="tr-TR" sz="2000" dirty="0" smtClean="0"/>
              <a:t>. </a:t>
            </a:r>
            <a:r>
              <a:rPr lang="en-US" sz="2000" dirty="0" smtClean="0"/>
              <a:t>Write </a:t>
            </a:r>
            <a:r>
              <a:rPr lang="en-US" sz="2000" dirty="0"/>
              <a:t>the Boolean equation for each of the logic gate circuits </a:t>
            </a:r>
          </a:p>
        </p:txBody>
      </p:sp>
      <p:pic>
        <p:nvPicPr>
          <p:cNvPr id="4" name="Picture 3"/>
          <p:cNvPicPr>
            <a:picLocks noChangeAspect="1"/>
          </p:cNvPicPr>
          <p:nvPr/>
        </p:nvPicPr>
        <p:blipFill>
          <a:blip r:embed="rId2"/>
          <a:stretch>
            <a:fillRect/>
          </a:stretch>
        </p:blipFill>
        <p:spPr>
          <a:xfrm>
            <a:off x="7383350" y="3083781"/>
            <a:ext cx="4529607" cy="3708217"/>
          </a:xfrm>
          <a:prstGeom prst="rect">
            <a:avLst/>
          </a:prstGeom>
        </p:spPr>
      </p:pic>
      <p:pic>
        <p:nvPicPr>
          <p:cNvPr id="5" name="Picture 4"/>
          <p:cNvPicPr>
            <a:picLocks noChangeAspect="1"/>
          </p:cNvPicPr>
          <p:nvPr/>
        </p:nvPicPr>
        <p:blipFill>
          <a:blip r:embed="rId3"/>
          <a:stretch>
            <a:fillRect/>
          </a:stretch>
        </p:blipFill>
        <p:spPr>
          <a:xfrm>
            <a:off x="736644" y="3645021"/>
            <a:ext cx="5367942" cy="2379876"/>
          </a:xfrm>
          <a:prstGeom prst="rect">
            <a:avLst/>
          </a:prstGeom>
        </p:spPr>
      </p:pic>
    </p:spTree>
    <p:extLst>
      <p:ext uri="{BB962C8B-B14F-4D97-AF65-F5344CB8AC3E}">
        <p14:creationId xmlns:p14="http://schemas.microsoft.com/office/powerpoint/2010/main" val="4128019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39" y="0"/>
            <a:ext cx="5887868" cy="3634794"/>
          </a:xfrm>
          <a:prstGeom prst="rect">
            <a:avLst/>
          </a:prstGeom>
        </p:spPr>
      </p:pic>
      <p:pic>
        <p:nvPicPr>
          <p:cNvPr id="3" name="Picture 2"/>
          <p:cNvPicPr>
            <a:picLocks noChangeAspect="1"/>
          </p:cNvPicPr>
          <p:nvPr/>
        </p:nvPicPr>
        <p:blipFill>
          <a:blip r:embed="rId3"/>
          <a:stretch>
            <a:fillRect/>
          </a:stretch>
        </p:blipFill>
        <p:spPr>
          <a:xfrm>
            <a:off x="6649924" y="491980"/>
            <a:ext cx="5119897" cy="2650834"/>
          </a:xfrm>
          <a:prstGeom prst="rect">
            <a:avLst/>
          </a:prstGeom>
        </p:spPr>
      </p:pic>
      <p:pic>
        <p:nvPicPr>
          <p:cNvPr id="4" name="Picture 3"/>
          <p:cNvPicPr>
            <a:picLocks noChangeAspect="1"/>
          </p:cNvPicPr>
          <p:nvPr/>
        </p:nvPicPr>
        <p:blipFill>
          <a:blip r:embed="rId4"/>
          <a:stretch>
            <a:fillRect/>
          </a:stretch>
        </p:blipFill>
        <p:spPr>
          <a:xfrm>
            <a:off x="4548053" y="3142814"/>
            <a:ext cx="5517869" cy="3358703"/>
          </a:xfrm>
          <a:prstGeom prst="rect">
            <a:avLst/>
          </a:prstGeom>
        </p:spPr>
      </p:pic>
    </p:spTree>
    <p:extLst>
      <p:ext uri="{BB962C8B-B14F-4D97-AF65-F5344CB8AC3E}">
        <p14:creationId xmlns:p14="http://schemas.microsoft.com/office/powerpoint/2010/main" val="644619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6" y="162910"/>
            <a:ext cx="11556642" cy="707886"/>
          </a:xfrm>
          <a:prstGeom prst="rect">
            <a:avLst/>
          </a:prstGeom>
        </p:spPr>
        <p:txBody>
          <a:bodyPr wrap="square">
            <a:spAutoFit/>
          </a:bodyPr>
          <a:lstStyle/>
          <a:p>
            <a:r>
              <a:rPr lang="tr-TR" sz="2000" dirty="0" smtClean="0">
                <a:solidFill>
                  <a:srgbClr val="FF0000"/>
                </a:solidFill>
              </a:rPr>
              <a:t>7.</a:t>
            </a:r>
            <a:r>
              <a:rPr lang="en-US" sz="2000" dirty="0" smtClean="0"/>
              <a:t>The </a:t>
            </a:r>
            <a:r>
              <a:rPr lang="en-US" sz="2000" dirty="0"/>
              <a:t>logic circuit of Figure </a:t>
            </a:r>
            <a:r>
              <a:rPr lang="tr-TR" sz="2000" dirty="0" smtClean="0"/>
              <a:t>7.20</a:t>
            </a:r>
            <a:r>
              <a:rPr lang="en-US" sz="2000" dirty="0" smtClean="0"/>
              <a:t> </a:t>
            </a:r>
            <a:r>
              <a:rPr lang="en-US" sz="2000" dirty="0"/>
              <a:t>is used to activate an alarm when its output Y is logic HIGH or 1. Draw a truth table for the circuit showing the resulting </a:t>
            </a:r>
            <a:r>
              <a:rPr lang="en-US" sz="2000" dirty="0" smtClean="0"/>
              <a:t>output </a:t>
            </a:r>
            <a:r>
              <a:rPr lang="en-US" sz="2000" dirty="0"/>
              <a:t>for all 16 of the possible input conditions.</a:t>
            </a:r>
          </a:p>
        </p:txBody>
      </p:sp>
      <p:pic>
        <p:nvPicPr>
          <p:cNvPr id="3" name="Picture 2"/>
          <p:cNvPicPr>
            <a:picLocks noChangeAspect="1"/>
          </p:cNvPicPr>
          <p:nvPr/>
        </p:nvPicPr>
        <p:blipFill>
          <a:blip r:embed="rId2"/>
          <a:stretch>
            <a:fillRect/>
          </a:stretch>
        </p:blipFill>
        <p:spPr>
          <a:xfrm>
            <a:off x="3117387" y="759853"/>
            <a:ext cx="5802680" cy="2388629"/>
          </a:xfrm>
          <a:prstGeom prst="rect">
            <a:avLst/>
          </a:prstGeom>
        </p:spPr>
      </p:pic>
      <p:sp>
        <p:nvSpPr>
          <p:cNvPr id="4" name="Rectangle 3"/>
          <p:cNvSpPr/>
          <p:nvPr/>
        </p:nvSpPr>
        <p:spPr>
          <a:xfrm>
            <a:off x="240406" y="3148482"/>
            <a:ext cx="11556642" cy="707886"/>
          </a:xfrm>
          <a:prstGeom prst="rect">
            <a:avLst/>
          </a:prstGeom>
        </p:spPr>
        <p:txBody>
          <a:bodyPr wrap="square">
            <a:spAutoFit/>
          </a:bodyPr>
          <a:lstStyle/>
          <a:p>
            <a:pPr algn="just"/>
            <a:r>
              <a:rPr lang="tr-TR" sz="2000" dirty="0" smtClean="0">
                <a:solidFill>
                  <a:srgbClr val="FF0000"/>
                </a:solidFill>
              </a:rPr>
              <a:t>8.</a:t>
            </a:r>
            <a:r>
              <a:rPr lang="en-US" sz="2000" dirty="0" smtClean="0"/>
              <a:t>What </a:t>
            </a:r>
            <a:r>
              <a:rPr lang="en-US" sz="2000" dirty="0"/>
              <a:t>will be the data stored in the destination address of Figure </a:t>
            </a:r>
            <a:r>
              <a:rPr lang="tr-TR" sz="2000" dirty="0" smtClean="0"/>
              <a:t>7.21</a:t>
            </a:r>
            <a:r>
              <a:rPr lang="en-US" sz="2000" dirty="0" smtClean="0"/>
              <a:t> </a:t>
            </a:r>
            <a:r>
              <a:rPr lang="en-US" sz="2000" dirty="0"/>
              <a:t>for each of the following logical operations? </a:t>
            </a:r>
            <a:r>
              <a:rPr lang="tr-TR" sz="2000" dirty="0" smtClean="0"/>
              <a:t>   </a:t>
            </a:r>
            <a:r>
              <a:rPr lang="en-US" sz="2000" dirty="0" smtClean="0"/>
              <a:t>a</a:t>
            </a:r>
            <a:r>
              <a:rPr lang="en-US" sz="2000" dirty="0"/>
              <a:t>. AND operation </a:t>
            </a:r>
            <a:r>
              <a:rPr lang="tr-TR" sz="2000" dirty="0" smtClean="0"/>
              <a:t>    </a:t>
            </a:r>
            <a:r>
              <a:rPr lang="en-US" sz="2000" dirty="0" smtClean="0"/>
              <a:t>b</a:t>
            </a:r>
            <a:r>
              <a:rPr lang="en-US" sz="2000" dirty="0"/>
              <a:t>. OR operation </a:t>
            </a:r>
            <a:r>
              <a:rPr lang="tr-TR" sz="2000" dirty="0" smtClean="0"/>
              <a:t>      </a:t>
            </a:r>
            <a:r>
              <a:rPr lang="en-US" sz="2000" dirty="0" smtClean="0"/>
              <a:t>c</a:t>
            </a:r>
            <a:r>
              <a:rPr lang="en-US" sz="2000" dirty="0"/>
              <a:t>. XOR operation</a:t>
            </a:r>
          </a:p>
        </p:txBody>
      </p:sp>
      <p:pic>
        <p:nvPicPr>
          <p:cNvPr id="5" name="Picture 4"/>
          <p:cNvPicPr>
            <a:picLocks noChangeAspect="1"/>
          </p:cNvPicPr>
          <p:nvPr/>
        </p:nvPicPr>
        <p:blipFill>
          <a:blip r:embed="rId3"/>
          <a:stretch>
            <a:fillRect/>
          </a:stretch>
        </p:blipFill>
        <p:spPr>
          <a:xfrm>
            <a:off x="3117387" y="3856368"/>
            <a:ext cx="5152850" cy="2928518"/>
          </a:xfrm>
          <a:prstGeom prst="rect">
            <a:avLst/>
          </a:prstGeom>
        </p:spPr>
      </p:pic>
    </p:spTree>
    <p:extLst>
      <p:ext uri="{BB962C8B-B14F-4D97-AF65-F5344CB8AC3E}">
        <p14:creationId xmlns:p14="http://schemas.microsoft.com/office/powerpoint/2010/main" val="1119996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14" y="362429"/>
            <a:ext cx="10899820" cy="2246769"/>
          </a:xfrm>
          <a:prstGeom prst="rect">
            <a:avLst/>
          </a:prstGeom>
        </p:spPr>
        <p:txBody>
          <a:bodyPr wrap="square">
            <a:spAutoFit/>
          </a:bodyPr>
          <a:lstStyle/>
          <a:p>
            <a:pPr algn="just"/>
            <a:r>
              <a:rPr lang="tr-TR" sz="2000" dirty="0" smtClean="0">
                <a:solidFill>
                  <a:srgbClr val="FF0000"/>
                </a:solidFill>
              </a:rPr>
              <a:t>9. </a:t>
            </a:r>
          </a:p>
          <a:p>
            <a:pPr algn="just"/>
            <a:r>
              <a:rPr lang="en-US" sz="2000" dirty="0" smtClean="0"/>
              <a:t>Write </a:t>
            </a:r>
            <a:r>
              <a:rPr lang="en-US" sz="2000" dirty="0"/>
              <a:t>the </a:t>
            </a:r>
            <a:r>
              <a:rPr lang="en-US" sz="2000" dirty="0">
                <a:solidFill>
                  <a:srgbClr val="FF0000"/>
                </a:solidFill>
              </a:rPr>
              <a:t>Boolean expression </a:t>
            </a:r>
            <a:r>
              <a:rPr lang="en-US" sz="2000" dirty="0"/>
              <a:t>and </a:t>
            </a:r>
            <a:r>
              <a:rPr lang="en-US" sz="2000" dirty="0">
                <a:solidFill>
                  <a:srgbClr val="FF0000"/>
                </a:solidFill>
              </a:rPr>
              <a:t>draw the gate logic diagram </a:t>
            </a:r>
            <a:r>
              <a:rPr lang="tr-TR" sz="2000" dirty="0" smtClean="0">
                <a:solidFill>
                  <a:srgbClr val="FF0000"/>
                </a:solidFill>
              </a:rPr>
              <a:t>f</a:t>
            </a:r>
            <a:r>
              <a:rPr lang="en-US" sz="2000" dirty="0" smtClean="0"/>
              <a:t>or </a:t>
            </a:r>
            <a:r>
              <a:rPr lang="en-US" sz="2000" dirty="0"/>
              <a:t>a control system wherein a fan is to run only when </a:t>
            </a:r>
            <a:r>
              <a:rPr lang="en-US" sz="2000" dirty="0">
                <a:solidFill>
                  <a:srgbClr val="FF0000"/>
                </a:solidFill>
              </a:rPr>
              <a:t>all of the following conditions are met</a:t>
            </a:r>
            <a:r>
              <a:rPr lang="en-US" sz="2000" dirty="0"/>
              <a:t>: </a:t>
            </a:r>
            <a:endParaRPr lang="tr-TR" sz="2000" dirty="0" smtClean="0"/>
          </a:p>
          <a:p>
            <a:pPr algn="just"/>
            <a:r>
              <a:rPr lang="en-US" sz="2000" dirty="0" smtClean="0"/>
              <a:t>• </a:t>
            </a:r>
            <a:r>
              <a:rPr lang="en-US" sz="2000" dirty="0"/>
              <a:t>Input A is OFF </a:t>
            </a:r>
            <a:endParaRPr lang="tr-TR" sz="2000" dirty="0" smtClean="0"/>
          </a:p>
          <a:p>
            <a:pPr algn="just"/>
            <a:r>
              <a:rPr lang="en-US" sz="2000" dirty="0" smtClean="0"/>
              <a:t>• </a:t>
            </a:r>
            <a:r>
              <a:rPr lang="en-US" sz="2000" dirty="0"/>
              <a:t>Input B is ON or input C is ON, or both B and C are </a:t>
            </a:r>
            <a:r>
              <a:rPr lang="en-US" sz="2000" dirty="0" smtClean="0"/>
              <a:t>ON</a:t>
            </a:r>
            <a:endParaRPr lang="tr-TR" sz="2000" dirty="0" smtClean="0"/>
          </a:p>
          <a:p>
            <a:pPr algn="just"/>
            <a:r>
              <a:rPr lang="en-US" sz="2000" dirty="0" smtClean="0"/>
              <a:t>• </a:t>
            </a:r>
            <a:r>
              <a:rPr lang="en-US" sz="2000" dirty="0"/>
              <a:t>Inputs D and E are both ON </a:t>
            </a:r>
            <a:endParaRPr lang="tr-TR" sz="2000" dirty="0" smtClean="0"/>
          </a:p>
          <a:p>
            <a:pPr algn="just"/>
            <a:r>
              <a:rPr lang="en-US" sz="2000" dirty="0" smtClean="0"/>
              <a:t>• </a:t>
            </a:r>
            <a:r>
              <a:rPr lang="en-US" sz="2000" dirty="0"/>
              <a:t>One or more of inputs F, G, or H are ON</a:t>
            </a:r>
          </a:p>
        </p:txBody>
      </p:sp>
      <p:sp>
        <p:nvSpPr>
          <p:cNvPr id="3" name="Rectangle 2"/>
          <p:cNvSpPr/>
          <p:nvPr/>
        </p:nvSpPr>
        <p:spPr>
          <a:xfrm>
            <a:off x="601014" y="2609198"/>
            <a:ext cx="5969711" cy="984885"/>
          </a:xfrm>
          <a:prstGeom prst="rect">
            <a:avLst/>
          </a:prstGeom>
        </p:spPr>
        <p:txBody>
          <a:bodyPr wrap="none">
            <a:spAutoFit/>
          </a:bodyPr>
          <a:lstStyle/>
          <a:p>
            <a:endParaRPr lang="tr-TR" dirty="0" smtClean="0"/>
          </a:p>
          <a:p>
            <a:r>
              <a:rPr lang="tr-TR" sz="2000" dirty="0" smtClean="0">
                <a:solidFill>
                  <a:srgbClr val="FF0000"/>
                </a:solidFill>
              </a:rPr>
              <a:t>10.</a:t>
            </a:r>
          </a:p>
          <a:p>
            <a:r>
              <a:rPr lang="en-US" sz="2000" dirty="0" smtClean="0"/>
              <a:t>Identify </a:t>
            </a:r>
            <a:r>
              <a:rPr lang="en-US" sz="2000" dirty="0"/>
              <a:t>the function which generates the K-map shown</a:t>
            </a:r>
          </a:p>
        </p:txBody>
      </p:sp>
      <p:pic>
        <p:nvPicPr>
          <p:cNvPr id="5" name="Picture 4"/>
          <p:cNvPicPr>
            <a:picLocks noChangeAspect="1"/>
          </p:cNvPicPr>
          <p:nvPr/>
        </p:nvPicPr>
        <p:blipFill>
          <a:blip r:embed="rId2"/>
          <a:stretch>
            <a:fillRect/>
          </a:stretch>
        </p:blipFill>
        <p:spPr>
          <a:xfrm>
            <a:off x="388110" y="3747617"/>
            <a:ext cx="2838450" cy="1809750"/>
          </a:xfrm>
          <a:prstGeom prst="rect">
            <a:avLst/>
          </a:prstGeom>
        </p:spPr>
      </p:pic>
      <p:pic>
        <p:nvPicPr>
          <p:cNvPr id="6" name="Picture 5"/>
          <p:cNvPicPr>
            <a:picLocks noChangeAspect="1"/>
          </p:cNvPicPr>
          <p:nvPr/>
        </p:nvPicPr>
        <p:blipFill>
          <a:blip r:embed="rId3"/>
          <a:stretch>
            <a:fillRect/>
          </a:stretch>
        </p:blipFill>
        <p:spPr>
          <a:xfrm>
            <a:off x="4075175" y="3793318"/>
            <a:ext cx="2495550" cy="2009775"/>
          </a:xfrm>
          <a:prstGeom prst="rect">
            <a:avLst/>
          </a:prstGeom>
        </p:spPr>
      </p:pic>
      <p:pic>
        <p:nvPicPr>
          <p:cNvPr id="7" name="Picture 6"/>
          <p:cNvPicPr>
            <a:picLocks noChangeAspect="1"/>
          </p:cNvPicPr>
          <p:nvPr/>
        </p:nvPicPr>
        <p:blipFill>
          <a:blip r:embed="rId4"/>
          <a:stretch>
            <a:fillRect/>
          </a:stretch>
        </p:blipFill>
        <p:spPr>
          <a:xfrm>
            <a:off x="8182244" y="3726643"/>
            <a:ext cx="2266950" cy="2076450"/>
          </a:xfrm>
          <a:prstGeom prst="rect">
            <a:avLst/>
          </a:prstGeom>
        </p:spPr>
      </p:pic>
    </p:spTree>
    <p:extLst>
      <p:ext uri="{BB962C8B-B14F-4D97-AF65-F5344CB8AC3E}">
        <p14:creationId xmlns:p14="http://schemas.microsoft.com/office/powerpoint/2010/main" val="3082131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683" y="347731"/>
            <a:ext cx="10706786" cy="2145606"/>
          </a:xfrm>
          <a:prstGeom prst="rect">
            <a:avLst/>
          </a:prstGeom>
        </p:spPr>
      </p:pic>
    </p:spTree>
    <p:extLst>
      <p:ext uri="{BB962C8B-B14F-4D97-AF65-F5344CB8AC3E}">
        <p14:creationId xmlns:p14="http://schemas.microsoft.com/office/powerpoint/2010/main" val="268496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8" y="201339"/>
            <a:ext cx="11363459" cy="2123658"/>
          </a:xfrm>
          <a:prstGeom prst="rect">
            <a:avLst/>
          </a:prstGeom>
        </p:spPr>
        <p:txBody>
          <a:bodyPr wrap="square">
            <a:spAutoFit/>
          </a:bodyPr>
          <a:lstStyle/>
          <a:p>
            <a:pPr algn="just"/>
            <a:r>
              <a:rPr lang="en-US" sz="2200" dirty="0" smtClean="0"/>
              <a:t>The basic rules that apply to an AND </a:t>
            </a:r>
            <a:r>
              <a:rPr lang="tr-TR" sz="2200" dirty="0" smtClean="0"/>
              <a:t> </a:t>
            </a:r>
            <a:r>
              <a:rPr lang="en-US" sz="2200" dirty="0" smtClean="0"/>
              <a:t>gate are:</a:t>
            </a:r>
          </a:p>
          <a:p>
            <a:pPr algn="ctr">
              <a:lnSpc>
                <a:spcPct val="150000"/>
              </a:lnSpc>
            </a:pPr>
            <a:r>
              <a:rPr lang="en-US" sz="2200" dirty="0" smtClean="0"/>
              <a:t>• If all inputs are 1, the output will be 1.</a:t>
            </a:r>
          </a:p>
          <a:p>
            <a:pPr algn="just">
              <a:lnSpc>
                <a:spcPct val="150000"/>
              </a:lnSpc>
            </a:pPr>
            <a:r>
              <a:rPr lang="tr-TR" sz="2200" dirty="0" smtClean="0"/>
              <a:t>                                                    </a:t>
            </a:r>
            <a:r>
              <a:rPr lang="en-US" sz="2200" dirty="0" smtClean="0"/>
              <a:t>• If any input is 0, the output will be 0.</a:t>
            </a:r>
          </a:p>
          <a:p>
            <a:pPr algn="just"/>
            <a:r>
              <a:rPr lang="en-US" sz="2200" dirty="0" smtClean="0"/>
              <a:t>The AND logic gate operates similarly to control devices connected in series, as illustrated in Figure </a:t>
            </a:r>
            <a:r>
              <a:rPr lang="tr-TR" sz="2200" dirty="0" smtClean="0"/>
              <a:t>7.4</a:t>
            </a:r>
            <a:r>
              <a:rPr lang="en-US" sz="2200" dirty="0" smtClean="0"/>
              <a:t>. The light will be on only when both switch A and switch B are closed.</a:t>
            </a:r>
            <a:endParaRPr lang="en-US" sz="2200" dirty="0"/>
          </a:p>
        </p:txBody>
      </p:sp>
      <p:pic>
        <p:nvPicPr>
          <p:cNvPr id="3" name="Picture 2"/>
          <p:cNvPicPr>
            <a:picLocks noChangeAspect="1"/>
          </p:cNvPicPr>
          <p:nvPr/>
        </p:nvPicPr>
        <p:blipFill>
          <a:blip r:embed="rId2"/>
          <a:stretch>
            <a:fillRect/>
          </a:stretch>
        </p:blipFill>
        <p:spPr>
          <a:xfrm>
            <a:off x="0" y="2653048"/>
            <a:ext cx="12148752" cy="3135535"/>
          </a:xfrm>
          <a:prstGeom prst="rect">
            <a:avLst/>
          </a:prstGeom>
        </p:spPr>
      </p:pic>
    </p:spTree>
    <p:extLst>
      <p:ext uri="{BB962C8B-B14F-4D97-AF65-F5344CB8AC3E}">
        <p14:creationId xmlns:p14="http://schemas.microsoft.com/office/powerpoint/2010/main" val="363052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15" y="682581"/>
            <a:ext cx="11608158" cy="2108269"/>
          </a:xfrm>
          <a:prstGeom prst="rect">
            <a:avLst/>
          </a:prstGeom>
        </p:spPr>
        <p:txBody>
          <a:bodyPr wrap="square">
            <a:spAutoFit/>
          </a:bodyPr>
          <a:lstStyle/>
          <a:p>
            <a:r>
              <a:rPr lang="en-US" sz="3200" dirty="0" smtClean="0">
                <a:solidFill>
                  <a:srgbClr val="FF0000"/>
                </a:solidFill>
              </a:rPr>
              <a:t>The OR Function</a:t>
            </a:r>
          </a:p>
          <a:p>
            <a:pPr algn="just">
              <a:lnSpc>
                <a:spcPct val="150000"/>
              </a:lnSpc>
            </a:pPr>
            <a:r>
              <a:rPr lang="en-US" sz="2200" dirty="0" smtClean="0"/>
              <a:t>The symbol drawn in Figure </a:t>
            </a:r>
            <a:r>
              <a:rPr lang="tr-TR" sz="2200" dirty="0" smtClean="0"/>
              <a:t>7.5</a:t>
            </a:r>
            <a:r>
              <a:rPr lang="en-US" sz="2200" dirty="0" smtClean="0"/>
              <a:t> is that of an </a:t>
            </a:r>
            <a:r>
              <a:rPr lang="en-US" sz="2200" dirty="0" smtClean="0">
                <a:solidFill>
                  <a:srgbClr val="FF0000"/>
                </a:solidFill>
              </a:rPr>
              <a:t>OR gate</a:t>
            </a:r>
            <a:r>
              <a:rPr lang="en-US" sz="2200" dirty="0" smtClean="0"/>
              <a:t>. An OR gate can have any number of inputs but only one output. The OR gate </a:t>
            </a:r>
            <a:r>
              <a:rPr lang="en-US" sz="2200" dirty="0" smtClean="0">
                <a:solidFill>
                  <a:srgbClr val="FF0000"/>
                </a:solidFill>
              </a:rPr>
              <a:t>output is 1 </a:t>
            </a:r>
            <a:r>
              <a:rPr lang="en-US" sz="2200" dirty="0" smtClean="0"/>
              <a:t>if </a:t>
            </a:r>
            <a:r>
              <a:rPr lang="en-US" sz="2200" dirty="0" smtClean="0">
                <a:solidFill>
                  <a:srgbClr val="FF0000"/>
                </a:solidFill>
              </a:rPr>
              <a:t>one or more inputs are </a:t>
            </a:r>
            <a:r>
              <a:rPr lang="en-US" sz="2200" dirty="0" smtClean="0"/>
              <a:t>1. The </a:t>
            </a:r>
            <a:r>
              <a:rPr lang="en-US" sz="2200" dirty="0" smtClean="0">
                <a:solidFill>
                  <a:srgbClr val="FF0000"/>
                </a:solidFill>
              </a:rPr>
              <a:t>truth table </a:t>
            </a:r>
            <a:r>
              <a:rPr lang="en-US" sz="2200" dirty="0" smtClean="0"/>
              <a:t>in Figure </a:t>
            </a:r>
            <a:r>
              <a:rPr lang="tr-TR" sz="2200" dirty="0" smtClean="0"/>
              <a:t>7.5</a:t>
            </a:r>
            <a:r>
              <a:rPr lang="en-US" sz="2200" dirty="0" smtClean="0"/>
              <a:t> shows the resulting output Y from each possible input combination.</a:t>
            </a:r>
            <a:endParaRPr lang="en-US" sz="2200" dirty="0"/>
          </a:p>
        </p:txBody>
      </p:sp>
      <p:pic>
        <p:nvPicPr>
          <p:cNvPr id="3" name="Picture 2"/>
          <p:cNvPicPr>
            <a:picLocks noChangeAspect="1"/>
          </p:cNvPicPr>
          <p:nvPr/>
        </p:nvPicPr>
        <p:blipFill>
          <a:blip r:embed="rId2"/>
          <a:stretch>
            <a:fillRect/>
          </a:stretch>
        </p:blipFill>
        <p:spPr>
          <a:xfrm>
            <a:off x="2960216" y="3099943"/>
            <a:ext cx="5398402" cy="2603654"/>
          </a:xfrm>
          <a:prstGeom prst="rect">
            <a:avLst/>
          </a:prstGeom>
        </p:spPr>
      </p:pic>
    </p:spTree>
    <p:extLst>
      <p:ext uri="{BB962C8B-B14F-4D97-AF65-F5344CB8AC3E}">
        <p14:creationId xmlns:p14="http://schemas.microsoft.com/office/powerpoint/2010/main" val="348376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6" y="128789"/>
            <a:ext cx="11286187" cy="2462213"/>
          </a:xfrm>
          <a:prstGeom prst="rect">
            <a:avLst/>
          </a:prstGeom>
        </p:spPr>
        <p:txBody>
          <a:bodyPr wrap="square">
            <a:spAutoFit/>
          </a:bodyPr>
          <a:lstStyle/>
          <a:p>
            <a:pPr algn="just"/>
            <a:r>
              <a:rPr lang="en-US" sz="2200" dirty="0" smtClean="0"/>
              <a:t>Figure </a:t>
            </a:r>
            <a:r>
              <a:rPr lang="tr-TR" sz="2200" dirty="0" smtClean="0"/>
              <a:t>7.6</a:t>
            </a:r>
            <a:r>
              <a:rPr lang="en-US" sz="2200" dirty="0" smtClean="0"/>
              <a:t> illustrates the four possible combinations of inputs for a 2-input OR gate. The basic rules that apply to an OR gate are:</a:t>
            </a:r>
          </a:p>
          <a:p>
            <a:pPr algn="ctr">
              <a:lnSpc>
                <a:spcPct val="150000"/>
              </a:lnSpc>
            </a:pPr>
            <a:r>
              <a:rPr lang="en-US" sz="2200" dirty="0" smtClean="0"/>
              <a:t>• If one or more inputs are 1, the output is 1.</a:t>
            </a:r>
          </a:p>
          <a:p>
            <a:pPr algn="ctr">
              <a:lnSpc>
                <a:spcPct val="150000"/>
              </a:lnSpc>
            </a:pPr>
            <a:r>
              <a:rPr lang="en-US" sz="2200" dirty="0" smtClean="0"/>
              <a:t>• If all inputs are 0, the output will be 0.</a:t>
            </a:r>
          </a:p>
          <a:p>
            <a:pPr algn="just"/>
            <a:r>
              <a:rPr lang="en-US" sz="2200" dirty="0" smtClean="0"/>
              <a:t>The OR logic gate operates similarly to control devices connected in parallel, as illustrated in Figure </a:t>
            </a:r>
            <a:r>
              <a:rPr lang="tr-TR" sz="2200" dirty="0" smtClean="0"/>
              <a:t>7.6</a:t>
            </a:r>
            <a:r>
              <a:rPr lang="en-US" sz="2200" dirty="0" smtClean="0"/>
              <a:t>. The light will be on if switch A or switch B or both are closed</a:t>
            </a:r>
            <a:endParaRPr lang="en-US" sz="2200" dirty="0"/>
          </a:p>
        </p:txBody>
      </p:sp>
      <p:pic>
        <p:nvPicPr>
          <p:cNvPr id="3" name="Picture 2"/>
          <p:cNvPicPr>
            <a:picLocks noChangeAspect="1"/>
          </p:cNvPicPr>
          <p:nvPr/>
        </p:nvPicPr>
        <p:blipFill>
          <a:blip r:embed="rId2"/>
          <a:stretch>
            <a:fillRect/>
          </a:stretch>
        </p:blipFill>
        <p:spPr>
          <a:xfrm>
            <a:off x="475745" y="3103810"/>
            <a:ext cx="10995808" cy="3169610"/>
          </a:xfrm>
          <a:prstGeom prst="rect">
            <a:avLst/>
          </a:prstGeom>
        </p:spPr>
      </p:pic>
    </p:spTree>
    <p:extLst>
      <p:ext uri="{BB962C8B-B14F-4D97-AF65-F5344CB8AC3E}">
        <p14:creationId xmlns:p14="http://schemas.microsoft.com/office/powerpoint/2010/main" val="270200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3" y="243557"/>
            <a:ext cx="2800767" cy="523220"/>
          </a:xfrm>
          <a:prstGeom prst="rect">
            <a:avLst/>
          </a:prstGeom>
        </p:spPr>
        <p:txBody>
          <a:bodyPr wrap="none">
            <a:spAutoFit/>
          </a:bodyPr>
          <a:lstStyle/>
          <a:p>
            <a:r>
              <a:rPr lang="en-US" sz="2800" dirty="0" smtClean="0">
                <a:solidFill>
                  <a:srgbClr val="FF0000"/>
                </a:solidFill>
              </a:rPr>
              <a:t>The NOT Function</a:t>
            </a:r>
            <a:endParaRPr lang="en-US" sz="2800" dirty="0">
              <a:solidFill>
                <a:srgbClr val="FF0000"/>
              </a:solidFill>
            </a:endParaRPr>
          </a:p>
        </p:txBody>
      </p:sp>
      <p:sp>
        <p:nvSpPr>
          <p:cNvPr id="3" name="Rectangle 2"/>
          <p:cNvSpPr/>
          <p:nvPr/>
        </p:nvSpPr>
        <p:spPr>
          <a:xfrm>
            <a:off x="206063" y="766777"/>
            <a:ext cx="11629622" cy="3139321"/>
          </a:xfrm>
          <a:prstGeom prst="rect">
            <a:avLst/>
          </a:prstGeom>
        </p:spPr>
        <p:txBody>
          <a:bodyPr wrap="square">
            <a:spAutoFit/>
          </a:bodyPr>
          <a:lstStyle/>
          <a:p>
            <a:pPr algn="just">
              <a:lnSpc>
                <a:spcPct val="150000"/>
              </a:lnSpc>
            </a:pPr>
            <a:r>
              <a:rPr lang="en-US" sz="2200" dirty="0" smtClean="0"/>
              <a:t>The symbol drawn in Figure </a:t>
            </a:r>
            <a:r>
              <a:rPr lang="tr-TR" sz="2200" dirty="0" smtClean="0"/>
              <a:t>7.7</a:t>
            </a:r>
            <a:r>
              <a:rPr lang="en-US" sz="2200" dirty="0" smtClean="0"/>
              <a:t> is that of a NOT function. Unlike the AND </a:t>
            </a:r>
            <a:r>
              <a:rPr lang="en-US" sz="2200" dirty="0" err="1" smtClean="0"/>
              <a:t>and</a:t>
            </a:r>
            <a:r>
              <a:rPr lang="en-US" sz="2200" dirty="0" smtClean="0"/>
              <a:t> OR functions, the NOT function can have only one input. The NOT output is 1 if the input is 0. The output is 0 if the input is 1. The result of the NOT operation is always the inverse of the input, and the NOT function is, therefore, called an inverter. The NOT function is often depicted by using a bar across the top of the letter, indicating an inverted output. The small circle at the output of the inverter is referred to as a bubble and indicates that an inversion of the logical function has taken place</a:t>
            </a:r>
            <a:r>
              <a:rPr lang="tr-TR" sz="2200" dirty="0" smtClean="0"/>
              <a:t>.</a:t>
            </a:r>
            <a:endParaRPr lang="en-US" sz="2200" dirty="0"/>
          </a:p>
        </p:txBody>
      </p:sp>
      <p:pic>
        <p:nvPicPr>
          <p:cNvPr id="4" name="Picture 3"/>
          <p:cNvPicPr>
            <a:picLocks noChangeAspect="1"/>
          </p:cNvPicPr>
          <p:nvPr/>
        </p:nvPicPr>
        <p:blipFill>
          <a:blip r:embed="rId2"/>
          <a:stretch>
            <a:fillRect/>
          </a:stretch>
        </p:blipFill>
        <p:spPr>
          <a:xfrm>
            <a:off x="2290345" y="3906098"/>
            <a:ext cx="7461058" cy="2620775"/>
          </a:xfrm>
          <a:prstGeom prst="rect">
            <a:avLst/>
          </a:prstGeom>
        </p:spPr>
      </p:pic>
    </p:spTree>
    <p:extLst>
      <p:ext uri="{BB962C8B-B14F-4D97-AF65-F5344CB8AC3E}">
        <p14:creationId xmlns:p14="http://schemas.microsoft.com/office/powerpoint/2010/main" val="312940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33E22BB-CE79-4736-A238-ABCEFC1E30A6}"/>
</file>

<file path=customXml/itemProps2.xml><?xml version="1.0" encoding="utf-8"?>
<ds:datastoreItem xmlns:ds="http://schemas.openxmlformats.org/officeDocument/2006/customXml" ds:itemID="{40DA5474-91DD-4780-913F-C3F0E159037D}"/>
</file>

<file path=customXml/itemProps3.xml><?xml version="1.0" encoding="utf-8"?>
<ds:datastoreItem xmlns:ds="http://schemas.openxmlformats.org/officeDocument/2006/customXml" ds:itemID="{D4A857E4-07B4-4BBD-8E9D-5E9551A1306E}"/>
</file>

<file path=docProps/app.xml><?xml version="1.0" encoding="utf-8"?>
<Properties xmlns="http://schemas.openxmlformats.org/officeDocument/2006/extended-properties" xmlns:vt="http://schemas.openxmlformats.org/officeDocument/2006/docPropsVTypes">
  <TotalTime>320</TotalTime>
  <Words>1920</Words>
  <Application>Microsoft Office PowerPoint</Application>
  <PresentationFormat>Widescreen</PresentationFormat>
  <Paragraphs>85</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Alper DOGANALP</dc:creator>
  <cp:lastModifiedBy>Alper DOGANALP</cp:lastModifiedBy>
  <cp:revision>35</cp:revision>
  <dcterms:created xsi:type="dcterms:W3CDTF">2022-03-11T08:43:03Z</dcterms:created>
  <dcterms:modified xsi:type="dcterms:W3CDTF">2022-05-19T13:32:27Z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