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4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63"/>
  </p:notesMasterIdLst>
  <p:handoutMasterIdLst>
    <p:handoutMasterId r:id="rId64"/>
  </p:handoutMasterIdLst>
  <p:sldIdLst>
    <p:sldId id="286" r:id="rId2"/>
    <p:sldId id="389" r:id="rId3"/>
    <p:sldId id="288" r:id="rId4"/>
    <p:sldId id="341" r:id="rId5"/>
    <p:sldId id="342" r:id="rId6"/>
    <p:sldId id="289" r:id="rId7"/>
    <p:sldId id="343" r:id="rId8"/>
    <p:sldId id="290" r:id="rId9"/>
    <p:sldId id="345" r:id="rId10"/>
    <p:sldId id="292" r:id="rId11"/>
    <p:sldId id="369" r:id="rId12"/>
    <p:sldId id="294" r:id="rId13"/>
    <p:sldId id="346" r:id="rId14"/>
    <p:sldId id="295" r:id="rId15"/>
    <p:sldId id="347" r:id="rId16"/>
    <p:sldId id="296" r:id="rId17"/>
    <p:sldId id="348" r:id="rId18"/>
    <p:sldId id="349" r:id="rId19"/>
    <p:sldId id="350" r:id="rId20"/>
    <p:sldId id="351" r:id="rId21"/>
    <p:sldId id="370" r:id="rId22"/>
    <p:sldId id="298" r:id="rId23"/>
    <p:sldId id="352" r:id="rId24"/>
    <p:sldId id="299" r:id="rId25"/>
    <p:sldId id="300" r:id="rId26"/>
    <p:sldId id="371" r:id="rId27"/>
    <p:sldId id="355" r:id="rId28"/>
    <p:sldId id="373" r:id="rId29"/>
    <p:sldId id="391" r:id="rId30"/>
    <p:sldId id="392" r:id="rId31"/>
    <p:sldId id="393" r:id="rId32"/>
    <p:sldId id="374" r:id="rId33"/>
    <p:sldId id="390" r:id="rId34"/>
    <p:sldId id="375" r:id="rId35"/>
    <p:sldId id="378" r:id="rId36"/>
    <p:sldId id="377" r:id="rId37"/>
    <p:sldId id="362" r:id="rId38"/>
    <p:sldId id="363" r:id="rId39"/>
    <p:sldId id="307" r:id="rId40"/>
    <p:sldId id="364" r:id="rId41"/>
    <p:sldId id="365" r:id="rId42"/>
    <p:sldId id="308" r:id="rId43"/>
    <p:sldId id="379" r:id="rId44"/>
    <p:sldId id="368" r:id="rId45"/>
    <p:sldId id="380" r:id="rId46"/>
    <p:sldId id="310" r:id="rId47"/>
    <p:sldId id="311" r:id="rId48"/>
    <p:sldId id="312" r:id="rId49"/>
    <p:sldId id="381" r:id="rId50"/>
    <p:sldId id="382" r:id="rId51"/>
    <p:sldId id="383" r:id="rId52"/>
    <p:sldId id="367" r:id="rId53"/>
    <p:sldId id="387" r:id="rId54"/>
    <p:sldId id="399" r:id="rId55"/>
    <p:sldId id="388" r:id="rId56"/>
    <p:sldId id="394" r:id="rId57"/>
    <p:sldId id="395" r:id="rId58"/>
    <p:sldId id="315" r:id="rId59"/>
    <p:sldId id="396" r:id="rId60"/>
    <p:sldId id="397" r:id="rId61"/>
    <p:sldId id="398" r:id="rId6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0929"/>
  </p:normalViewPr>
  <p:slideViewPr>
    <p:cSldViewPr>
      <p:cViewPr varScale="1">
        <p:scale>
          <a:sx n="68" d="100"/>
          <a:sy n="68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8.xml"/><Relationship Id="rId18" Type="http://schemas.openxmlformats.org/officeDocument/2006/relationships/slide" Target="slides/slide27.xml"/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12" Type="http://schemas.openxmlformats.org/officeDocument/2006/relationships/slide" Target="slides/slide17.xml"/><Relationship Id="rId17" Type="http://schemas.openxmlformats.org/officeDocument/2006/relationships/slide" Target="slides/slide25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5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10" Type="http://schemas.openxmlformats.org/officeDocument/2006/relationships/slide" Target="slides/slide14.xml"/><Relationship Id="rId4" Type="http://schemas.openxmlformats.org/officeDocument/2006/relationships/slide" Target="slides/slide5.xml"/><Relationship Id="rId9" Type="http://schemas.openxmlformats.org/officeDocument/2006/relationships/slide" Target="slides/slide13.xml"/><Relationship Id="rId14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4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144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30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5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30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5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7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900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19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01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61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05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097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588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50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497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022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451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140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40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71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59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40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91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05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28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36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63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98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60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65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0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2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42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4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6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3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70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dirty="0"/>
              <a:t>24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lang="en-US" sz="1200" b="0" kern="1200" dirty="0" smtClean="0">
              <a:solidFill>
                <a:schemeClr val="tx1"/>
              </a:solidFill>
              <a:latin typeface="Times New Roman" pitchFamily="-1" charset="0"/>
              <a:ea typeface="ＭＳ Ｐゴシック" pitchFamily="-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8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E72B3C-D85A-45C4-916E-7B905628C612}" type="datetime1">
              <a:rPr lang="en-US" smtClean="0"/>
              <a:t>3/30/2022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195EAB-24FB-45D8-9A26-81B7057CA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125E8D58-CC8E-4E16-A963-FE0EC2C0ACDE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B2D5DFB-129B-4C59-90A7-674CEF311028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CF9C-2D91-48F0-A3DD-8464C2517AFD}" type="datetime1">
              <a:rPr lang="en-US" smtClean="0"/>
              <a:t>3/30/2022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51255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A3B7-A2A9-4D93-953E-493CD78BB0FC}" type="datetime1">
              <a:rPr lang="en-US" smtClean="0"/>
              <a:t>3/30/2022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48028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2F72F92-ECFB-4E8C-B5E1-C305D1CEE041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34076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BA0524E2-6A57-46D8-A85C-7592AC2E42E2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D01F143-EEFA-404C-AF2F-C1DE2762AFA7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360077C0-3C50-455D-B6EB-B1C225E1207B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8C4EA5C-5D89-4DBA-8DC0-05BDB540AD05}" type="datetime1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4A63BE0-749D-462B-9A47-43353F60D776}" type="datetime1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C51CF00-853A-486A-9F9A-875E5FA7C7CF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61DB7365-A3DD-4941-9307-58D7024C4162}" type="datetime1">
              <a:rPr lang="en-US" smtClean="0"/>
              <a:t>3/30/2022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F313A9A3-5EBC-47E2-9752-7FC53C309E91}" type="datetime1">
              <a:rPr lang="en-US" smtClean="0"/>
              <a:t>3/30/2022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spd="slow"/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36512" y="1628800"/>
            <a:ext cx="9071992" cy="64807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Architecture and Hardware (</a:t>
            </a:r>
            <a:r>
              <a:rPr lang="tr-T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ITEC5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82</a:t>
            </a:r>
            <a:r>
              <a:rPr lang="tr-T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)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0" y="4293096"/>
            <a:ext cx="9144000" cy="792088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Chapter </a:t>
            </a:r>
            <a:r>
              <a:rPr lang="tr-TR" sz="2400" b="1" dirty="0" smtClean="0">
                <a:solidFill>
                  <a:srgbClr val="FF0000"/>
                </a:solidFill>
              </a:rPr>
              <a:t>14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Processor Structure and Function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32656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Eastern Mediterranean University</a:t>
            </a:r>
          </a:p>
          <a:p>
            <a:pPr algn="ctr"/>
            <a:r>
              <a:rPr lang="tr-T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School of Computing and Technology</a:t>
            </a:r>
          </a:p>
          <a:p>
            <a:pPr algn="ctr"/>
            <a:r>
              <a:rPr lang="tr-T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Master </a:t>
            </a:r>
            <a:r>
              <a:rPr lang="tr-TR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of  Technology</a:t>
            </a:r>
            <a:endParaRPr lang="tr-TR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10" name="Picture 9" descr="emu_3d_300x293_72dp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378" y="332656"/>
            <a:ext cx="1253382" cy="1224136"/>
          </a:xfrm>
          <a:prstGeom prst="rect">
            <a:avLst/>
          </a:prstGeom>
        </p:spPr>
      </p:pic>
      <p:pic>
        <p:nvPicPr>
          <p:cNvPr id="2050" name="Picture 2" descr="http://sct.emu.edu.tr/courses/mtit/itec582/userfiles/images/hardw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81" y="2287375"/>
            <a:ext cx="1861705" cy="18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User-Visible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user-visible register </a:t>
            </a:r>
            <a:r>
              <a:rPr lang="en-US" dirty="0"/>
              <a:t>is one that may be referenced by means of the machine </a:t>
            </a:r>
            <a:r>
              <a:rPr lang="en-US" dirty="0" smtClean="0"/>
              <a:t>language that </a:t>
            </a:r>
            <a:r>
              <a:rPr lang="en-US" dirty="0"/>
              <a:t>the processor executes.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B050"/>
                </a:solidFill>
              </a:rPr>
              <a:t>What categories of data are commonly supported by </a:t>
            </a:r>
            <a:r>
              <a:rPr lang="en-US" b="1" u="sng" dirty="0">
                <a:solidFill>
                  <a:srgbClr val="00B050"/>
                </a:solidFill>
              </a:rPr>
              <a:t>user-visible registers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characterize these in the following categories:</a:t>
            </a:r>
          </a:p>
          <a:p>
            <a:pPr lvl="1"/>
            <a:r>
              <a:rPr lang="en-US" dirty="0" smtClean="0"/>
              <a:t>General purpose </a:t>
            </a:r>
            <a:r>
              <a:rPr lang="tr-TR" dirty="0" smtClean="0"/>
              <a:t>registers</a:t>
            </a:r>
            <a:r>
              <a:rPr lang="en-US" dirty="0" smtClean="0"/>
              <a:t>(data, address)</a:t>
            </a:r>
            <a:endParaRPr lang="en-US" dirty="0"/>
          </a:p>
          <a:p>
            <a:pPr lvl="1"/>
            <a:r>
              <a:rPr lang="en-US" dirty="0" smtClean="0"/>
              <a:t>Data</a:t>
            </a:r>
            <a:r>
              <a:rPr lang="tr-TR" dirty="0" smtClean="0"/>
              <a:t> registers</a:t>
            </a:r>
            <a:endParaRPr lang="en-US" dirty="0" smtClean="0"/>
          </a:p>
          <a:p>
            <a:pPr lvl="1"/>
            <a:r>
              <a:rPr lang="en-US" dirty="0" smtClean="0"/>
              <a:t>Address</a:t>
            </a:r>
            <a:r>
              <a:rPr lang="tr-TR" dirty="0" smtClean="0"/>
              <a:t> registers</a:t>
            </a:r>
            <a:endParaRPr lang="en-US" dirty="0" smtClean="0"/>
          </a:p>
          <a:p>
            <a:pPr lvl="1"/>
            <a:r>
              <a:rPr lang="en-US" dirty="0" smtClean="0"/>
              <a:t>Condition codes (flags)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0069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323528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 Registers or General Purpose Registers </a:t>
            </a:r>
            <a:r>
              <a:rPr lang="en-US" dirty="0"/>
              <a:t>are a kind of registers which can store both </a:t>
            </a:r>
            <a:r>
              <a:rPr lang="en-US" b="1" u="sng" dirty="0">
                <a:solidFill>
                  <a:srgbClr val="00B050"/>
                </a:solidFill>
              </a:rPr>
              <a:t>data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00B050"/>
                </a:solidFill>
              </a:rPr>
              <a:t>addresses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124744"/>
            <a:ext cx="8251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Data registers </a:t>
            </a:r>
            <a:r>
              <a:rPr lang="en-US" dirty="0"/>
              <a:t>may be used </a:t>
            </a:r>
            <a:r>
              <a:rPr lang="tr-TR" dirty="0" smtClean="0"/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only </a:t>
            </a:r>
            <a:r>
              <a:rPr lang="en-US" b="1" u="sng" dirty="0">
                <a:solidFill>
                  <a:srgbClr val="00B050"/>
                </a:solidFill>
              </a:rPr>
              <a:t>to hold data </a:t>
            </a:r>
            <a:r>
              <a:rPr lang="en-US" dirty="0"/>
              <a:t>and cannot be employed in the calculation of an operand address.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942" y="20608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Address registers </a:t>
            </a:r>
            <a:r>
              <a:rPr lang="en-US" dirty="0"/>
              <a:t>may themselves be somewhat general purpose, or they may be </a:t>
            </a:r>
            <a:r>
              <a:rPr lang="en-US" u="sng" dirty="0" smtClean="0">
                <a:solidFill>
                  <a:srgbClr val="00B050"/>
                </a:solidFill>
              </a:rPr>
              <a:t>devoted </a:t>
            </a:r>
            <a:r>
              <a:rPr lang="en-US" u="sng" dirty="0">
                <a:solidFill>
                  <a:srgbClr val="00B050"/>
                </a:solidFill>
              </a:rPr>
              <a:t>to a particular addressing mode</a:t>
            </a:r>
            <a:r>
              <a:rPr lang="en-US" dirty="0"/>
              <a:t>. Examples include the following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3343056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Segment pointers: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8646" y="3343055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Index registers</a:t>
            </a:r>
            <a:r>
              <a:rPr lang="en-US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1926" y="3366283"/>
            <a:ext cx="181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Stack pointer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4302388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ondition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670" y="472514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They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>
                <a:solidFill>
                  <a:srgbClr val="FF0000"/>
                </a:solidFill>
              </a:rPr>
              <a:t>bits </a:t>
            </a:r>
            <a:r>
              <a:rPr lang="en-US" dirty="0"/>
              <a:t>set by the </a:t>
            </a:r>
            <a:r>
              <a:rPr lang="en-US" dirty="0" smtClean="0"/>
              <a:t>processor </a:t>
            </a:r>
            <a:r>
              <a:rPr lang="en-US" dirty="0"/>
              <a:t>hardware as the result of operations. For example, an arithmetic operation </a:t>
            </a:r>
            <a:r>
              <a:rPr lang="tr-TR" dirty="0" smtClean="0"/>
              <a:t> </a:t>
            </a:r>
            <a:r>
              <a:rPr lang="en-US" dirty="0" smtClean="0"/>
              <a:t>may </a:t>
            </a:r>
            <a:r>
              <a:rPr lang="en-US" dirty="0"/>
              <a:t>produce a positive, negative, zero, or overflow result.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9712" y="3923764"/>
            <a:ext cx="6170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What is the function of condition codes?</a:t>
            </a:r>
          </a:p>
        </p:txBody>
      </p:sp>
    </p:spTree>
    <p:extLst>
      <p:ext uri="{BB962C8B-B14F-4D97-AF65-F5344CB8AC3E}">
        <p14:creationId xmlns:p14="http://schemas.microsoft.com/office/powerpoint/2010/main" val="4190565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Four registers </a:t>
            </a:r>
            <a:r>
              <a:rPr lang="en-US" sz="2800" dirty="0"/>
              <a:t>are </a:t>
            </a:r>
            <a:r>
              <a:rPr lang="en-US" sz="2800" b="1" u="sng" dirty="0">
                <a:solidFill>
                  <a:srgbClr val="00B050"/>
                </a:solidFill>
              </a:rPr>
              <a:t>essential</a:t>
            </a:r>
            <a:r>
              <a:rPr lang="en-US" sz="2800" b="1" u="sng" dirty="0">
                <a:solidFill>
                  <a:srgbClr val="FF0000"/>
                </a:solidFill>
              </a:rPr>
              <a:t> to instruction execution</a:t>
            </a:r>
            <a:r>
              <a:rPr lang="en-US" sz="2800" b="1" u="sng" dirty="0" smtClean="0">
                <a:solidFill>
                  <a:srgbClr val="FF0000"/>
                </a:solidFill>
              </a:rPr>
              <a:t>: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Program counter (PC): </a:t>
            </a:r>
            <a:r>
              <a:rPr lang="tr-TR" dirty="0" smtClean="0"/>
              <a:t>hold</a:t>
            </a:r>
            <a:r>
              <a:rPr lang="en-US" dirty="0" smtClean="0"/>
              <a:t>s the </a:t>
            </a:r>
            <a:r>
              <a:rPr lang="en-US" b="1" u="sng" dirty="0" smtClean="0">
                <a:solidFill>
                  <a:srgbClr val="00B050"/>
                </a:solidFill>
              </a:rPr>
              <a:t>address of </a:t>
            </a:r>
            <a:r>
              <a:rPr lang="tr-TR" b="1" u="sng" dirty="0" smtClean="0">
                <a:solidFill>
                  <a:srgbClr val="00B050"/>
                </a:solidFill>
              </a:rPr>
              <a:t>the next </a:t>
            </a:r>
            <a:r>
              <a:rPr lang="en-US" b="1" u="sng" dirty="0" smtClean="0">
                <a:solidFill>
                  <a:srgbClr val="00B050"/>
                </a:solidFill>
              </a:rPr>
              <a:t>instruction </a:t>
            </a:r>
            <a:r>
              <a:rPr lang="en-US" dirty="0" smtClean="0"/>
              <a:t>to be fetched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Instruction register (IR): </a:t>
            </a:r>
            <a:r>
              <a:rPr lang="en-US" b="1" u="sng" dirty="0">
                <a:solidFill>
                  <a:srgbClr val="00B050"/>
                </a:solidFill>
              </a:rPr>
              <a:t>holds the opcode </a:t>
            </a:r>
            <a:r>
              <a:rPr lang="en-US" dirty="0"/>
              <a:t>which defines the type of instruction.</a:t>
            </a:r>
            <a:endParaRPr lang="tr-TR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Memory address register (MAR</a:t>
            </a:r>
            <a:r>
              <a:rPr lang="en-US" b="1" dirty="0" smtClean="0"/>
              <a:t>):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Contains the address of a location in memory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Memory buffer register (MBR): </a:t>
            </a:r>
            <a:r>
              <a:rPr lang="en-US" b="1" u="sng" dirty="0" smtClean="0">
                <a:solidFill>
                  <a:srgbClr val="00B050"/>
                </a:solidFill>
              </a:rPr>
              <a:t>Contains a word of data </a:t>
            </a:r>
            <a:r>
              <a:rPr lang="en-US" dirty="0" smtClean="0"/>
              <a:t>to be written to memory or the word most recently read</a:t>
            </a:r>
            <a:endParaRPr lang="en-US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Registers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0014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Typically, the processor updates the PC after each instruction fetch so that </a:t>
            </a:r>
            <a:r>
              <a:rPr lang="en-US" sz="2600" dirty="0" smtClean="0"/>
              <a:t>the PC </a:t>
            </a:r>
            <a:r>
              <a:rPr lang="en-US" sz="2600" dirty="0"/>
              <a:t>always points to the next instruction to be executed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A </a:t>
            </a:r>
            <a:r>
              <a:rPr lang="en-US" sz="2600" dirty="0">
                <a:solidFill>
                  <a:srgbClr val="FF0000"/>
                </a:solidFill>
              </a:rPr>
              <a:t>branch or skip </a:t>
            </a:r>
            <a:r>
              <a:rPr lang="en-US" sz="2600" dirty="0" smtClean="0"/>
              <a:t>instruction will </a:t>
            </a:r>
            <a:r>
              <a:rPr lang="en-US" sz="2600" dirty="0"/>
              <a:t>also modify the contents of the PC</a:t>
            </a:r>
            <a:r>
              <a:rPr lang="en-US" sz="2600" dirty="0" smtClean="0"/>
              <a:t>. 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fetched instruction is loaded into an </a:t>
            </a:r>
            <a:r>
              <a:rPr lang="en-US" sz="2600" dirty="0" smtClean="0"/>
              <a:t>IR, where </a:t>
            </a:r>
            <a:r>
              <a:rPr lang="en-US" sz="2600" dirty="0"/>
              <a:t>the opcode and operand specifiers are analyzed. </a:t>
            </a:r>
            <a:endParaRPr lang="en-US" sz="2600" dirty="0" smtClean="0"/>
          </a:p>
          <a:p>
            <a:r>
              <a:rPr lang="en-US" sz="2600" dirty="0" smtClean="0"/>
              <a:t>Data </a:t>
            </a:r>
            <a:r>
              <a:rPr lang="en-US" sz="2600" dirty="0"/>
              <a:t>are exchanged </a:t>
            </a:r>
            <a:r>
              <a:rPr lang="en-US" sz="2600" dirty="0" smtClean="0"/>
              <a:t>with memory </a:t>
            </a:r>
            <a:r>
              <a:rPr lang="en-US" sz="2600" dirty="0"/>
              <a:t>using the MAR and MBR.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Registers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6257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Status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(PSW)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What is a program status word?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Many </a:t>
            </a:r>
            <a:r>
              <a:rPr lang="en-US" dirty="0"/>
              <a:t>processor designs include a register or set of registers, often known </a:t>
            </a:r>
            <a:r>
              <a:rPr lang="en-US" dirty="0" smtClean="0"/>
              <a:t>as the </a:t>
            </a:r>
            <a:r>
              <a:rPr lang="en-US" b="1" dirty="0">
                <a:solidFill>
                  <a:srgbClr val="FF0000"/>
                </a:solidFill>
              </a:rPr>
              <a:t>program status </a:t>
            </a:r>
            <a:r>
              <a:rPr lang="en-US" b="1" dirty="0" smtClean="0">
                <a:solidFill>
                  <a:srgbClr val="FF0000"/>
                </a:solidFill>
              </a:rPr>
              <a:t>word (</a:t>
            </a:r>
            <a:r>
              <a:rPr lang="en-US" b="1" dirty="0">
                <a:solidFill>
                  <a:srgbClr val="FF0000"/>
                </a:solidFill>
              </a:rPr>
              <a:t>PSW)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that contain </a:t>
            </a:r>
            <a:r>
              <a:rPr lang="en-US" b="1" dirty="0">
                <a:solidFill>
                  <a:srgbClr val="00B0F0"/>
                </a:solidFill>
              </a:rPr>
              <a:t>status information. 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PSW </a:t>
            </a:r>
            <a:r>
              <a:rPr lang="en-US" dirty="0" smtClean="0"/>
              <a:t>typically contains </a:t>
            </a:r>
            <a:r>
              <a:rPr lang="en-US" dirty="0"/>
              <a:t>condition codes plus other status information.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895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Status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(PSW)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Common </a:t>
            </a:r>
            <a:r>
              <a:rPr lang="en-US" sz="2600" dirty="0"/>
              <a:t>fields or flags include the following: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Sign</a:t>
            </a:r>
            <a:r>
              <a:rPr lang="en-US" sz="2200" b="1" dirty="0" smtClean="0"/>
              <a:t> </a:t>
            </a:r>
            <a:r>
              <a:rPr lang="en-US" sz="2200" dirty="0" smtClean="0"/>
              <a:t>(sign bit of the last arithmetic operation)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Zero</a:t>
            </a:r>
            <a:r>
              <a:rPr lang="en-US" sz="2200" b="1" dirty="0" smtClean="0"/>
              <a:t> </a:t>
            </a:r>
            <a:r>
              <a:rPr lang="en-US" sz="2200" dirty="0" smtClean="0"/>
              <a:t>(set when the result is 0)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Carry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(set </a:t>
            </a:r>
            <a:r>
              <a:rPr lang="en-US" sz="2200" dirty="0"/>
              <a:t>if an operation resulted in a </a:t>
            </a:r>
            <a:r>
              <a:rPr lang="en-US" sz="2200" dirty="0" smtClean="0"/>
              <a:t>carry)</a:t>
            </a:r>
            <a:endParaRPr lang="en-US" sz="2200" dirty="0"/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Equal</a:t>
            </a:r>
            <a:r>
              <a:rPr lang="en-US" sz="2200" b="1" dirty="0" smtClean="0"/>
              <a:t> </a:t>
            </a:r>
            <a:r>
              <a:rPr lang="en-US" sz="2200" dirty="0" smtClean="0"/>
              <a:t>(set </a:t>
            </a:r>
            <a:r>
              <a:rPr lang="en-US" sz="2200" dirty="0"/>
              <a:t>if a logical compare result is </a:t>
            </a:r>
            <a:r>
              <a:rPr lang="en-US" sz="2200" dirty="0" smtClean="0"/>
              <a:t>equality)</a:t>
            </a:r>
            <a:endParaRPr lang="en-US" sz="2200" dirty="0"/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Overflow</a:t>
            </a:r>
            <a:r>
              <a:rPr lang="en-US" sz="2200" b="1" dirty="0" smtClean="0"/>
              <a:t> </a:t>
            </a:r>
            <a:r>
              <a:rPr lang="en-US" sz="2200" dirty="0" smtClean="0"/>
              <a:t>(used </a:t>
            </a:r>
            <a:r>
              <a:rPr lang="en-US" sz="2200" dirty="0"/>
              <a:t>to indicate arithmetic </a:t>
            </a:r>
            <a:r>
              <a:rPr lang="en-US" sz="2200" dirty="0" smtClean="0"/>
              <a:t>overflow)</a:t>
            </a:r>
            <a:endParaRPr lang="en-US" sz="2200" dirty="0"/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Interrupt Enable/Disable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(used </a:t>
            </a:r>
            <a:r>
              <a:rPr lang="en-US" sz="2200" dirty="0"/>
              <a:t>to enable or disable </a:t>
            </a:r>
            <a:r>
              <a:rPr lang="en-US" sz="2200" dirty="0" smtClean="0"/>
              <a:t>interrupts)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Supervisor</a:t>
            </a:r>
            <a:r>
              <a:rPr lang="en-US" sz="2200" dirty="0" smtClean="0"/>
              <a:t> (used to indicate supervisor or user mode)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6197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Examples to Register Organizations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pic>
        <p:nvPicPr>
          <p:cNvPr id="4" name="Picture 3" descr="f3.pdf"/>
          <p:cNvPicPr>
            <a:picLocks noChangeAspect="1"/>
          </p:cNvPicPr>
          <p:nvPr/>
        </p:nvPicPr>
        <p:blipFill rotWithShape="1">
          <a:blip r:embed="rId3"/>
          <a:srcRect t="5301" b="17199"/>
          <a:stretch/>
        </p:blipFill>
        <p:spPr>
          <a:xfrm>
            <a:off x="-188259" y="1234007"/>
            <a:ext cx="8875059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2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Examples to Register Organizations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r>
              <a:rPr lang="en-US" sz="2600" dirty="0"/>
              <a:t>The </a:t>
            </a:r>
            <a:r>
              <a:rPr lang="en-US" sz="2600" b="1" dirty="0" smtClean="0"/>
              <a:t>Motorola MC68000 </a:t>
            </a:r>
            <a:r>
              <a:rPr lang="en-US" sz="2600" dirty="0" smtClean="0"/>
              <a:t>(16-bit microprocessor) partitions </a:t>
            </a:r>
            <a:r>
              <a:rPr lang="en-US" sz="2600" dirty="0"/>
              <a:t>its 32-bit registers into eight data registers and nine address registers. </a:t>
            </a:r>
            <a:endParaRPr lang="en-US" sz="2600" dirty="0" smtClean="0"/>
          </a:p>
          <a:p>
            <a:r>
              <a:rPr lang="en-US" sz="2600" dirty="0" smtClean="0"/>
              <a:t>Data </a:t>
            </a:r>
            <a:r>
              <a:rPr lang="en-US" sz="2600" dirty="0"/>
              <a:t>registers are used primarily for data manipulation </a:t>
            </a:r>
            <a:r>
              <a:rPr lang="en-US" sz="2600" dirty="0" smtClean="0"/>
              <a:t>and are </a:t>
            </a:r>
            <a:r>
              <a:rPr lang="en-US" sz="2600" dirty="0"/>
              <a:t>also used in addressing as index registers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The width of the registers allows 8-, 16-, and 32-bit data operations, determined by </a:t>
            </a:r>
            <a:r>
              <a:rPr lang="en-US" sz="2600" dirty="0" err="1"/>
              <a:t>opcode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The </a:t>
            </a:r>
            <a:r>
              <a:rPr lang="en-US" sz="2600" dirty="0" smtClean="0"/>
              <a:t>MC68000 also </a:t>
            </a:r>
            <a:r>
              <a:rPr lang="en-US" sz="2600" dirty="0"/>
              <a:t>includes a 32-bit program counter and a 16-bit status register.</a:t>
            </a:r>
          </a:p>
        </p:txBody>
      </p:sp>
    </p:spTree>
    <p:extLst>
      <p:ext uri="{BB962C8B-B14F-4D97-AF65-F5344CB8AC3E}">
        <p14:creationId xmlns:p14="http://schemas.microsoft.com/office/powerpoint/2010/main" val="3538765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Examples to Register Organizations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The </a:t>
            </a:r>
            <a:r>
              <a:rPr lang="en-US" sz="2600" b="1" dirty="0"/>
              <a:t>Intel 8086</a:t>
            </a:r>
            <a:r>
              <a:rPr lang="en-US" sz="2600" dirty="0"/>
              <a:t> (16-bit microprocessor) takes a different approach to register organization. Every register is special purpose, although some registers are also usable as general purpose.</a:t>
            </a:r>
          </a:p>
          <a:p>
            <a:r>
              <a:rPr lang="en-US" sz="2600" dirty="0"/>
              <a:t>The 8086 contains four 16-bit data </a:t>
            </a:r>
            <a:r>
              <a:rPr lang="en-US" sz="2600" dirty="0" smtClean="0"/>
              <a:t>registers. The </a:t>
            </a:r>
            <a:r>
              <a:rPr lang="en-US" sz="2600" dirty="0"/>
              <a:t>data registers can be used </a:t>
            </a:r>
            <a:r>
              <a:rPr lang="en-US" sz="2600" dirty="0" smtClean="0"/>
              <a:t>as general </a:t>
            </a:r>
            <a:r>
              <a:rPr lang="en-US" sz="2600" dirty="0"/>
              <a:t>purpose in some </a:t>
            </a:r>
            <a:r>
              <a:rPr lang="en-US" sz="2600" dirty="0" smtClean="0"/>
              <a:t>instructions.</a:t>
            </a:r>
          </a:p>
          <a:p>
            <a:r>
              <a:rPr lang="en-US" sz="2600" dirty="0"/>
              <a:t>Three of the four segment </a:t>
            </a:r>
            <a:r>
              <a:rPr lang="en-US" sz="2600" dirty="0" smtClean="0"/>
              <a:t>registers are </a:t>
            </a:r>
            <a:r>
              <a:rPr lang="en-US" sz="2600" dirty="0"/>
              <a:t>used in  to point to the segment of the current </a:t>
            </a:r>
            <a:r>
              <a:rPr lang="en-US" sz="2600" dirty="0" smtClean="0"/>
              <a:t>instruction.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24240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Examples to Register Organizations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The </a:t>
            </a:r>
            <a:r>
              <a:rPr lang="en-US" sz="2600" b="1" dirty="0" smtClean="0"/>
              <a:t>Intel 80386-Pentium 4</a:t>
            </a:r>
            <a:r>
              <a:rPr lang="en-US" sz="2600" dirty="0" smtClean="0"/>
              <a:t>  (32-bit microprocessors) </a:t>
            </a:r>
            <a:r>
              <a:rPr lang="en-US" sz="2600" dirty="0"/>
              <a:t>uses 32-bit registers. </a:t>
            </a:r>
            <a:endParaRPr lang="en-US" sz="2600" dirty="0" smtClean="0"/>
          </a:p>
          <a:p>
            <a:r>
              <a:rPr lang="en-US" sz="2600" dirty="0" smtClean="0"/>
              <a:t>However</a:t>
            </a:r>
            <a:r>
              <a:rPr lang="en-US" sz="2600" dirty="0"/>
              <a:t>, to provide upward compatibility </a:t>
            </a:r>
            <a:r>
              <a:rPr lang="en-US" sz="2600" dirty="0" smtClean="0"/>
              <a:t>for programs </a:t>
            </a:r>
            <a:r>
              <a:rPr lang="en-US" sz="2600" dirty="0"/>
              <a:t>written on the earlier machine, the 80386 retains the original register organization embedded in the new organization. </a:t>
            </a:r>
            <a:endParaRPr lang="en-US" sz="2600" dirty="0" smtClean="0"/>
          </a:p>
          <a:p>
            <a:r>
              <a:rPr lang="en-US" sz="2600" dirty="0" smtClean="0"/>
              <a:t>Given </a:t>
            </a:r>
            <a:r>
              <a:rPr lang="en-US" sz="2600" dirty="0"/>
              <a:t>this design constraint, the </a:t>
            </a:r>
            <a:r>
              <a:rPr lang="en-US" sz="2600" dirty="0" smtClean="0"/>
              <a:t>architects of </a:t>
            </a:r>
            <a:r>
              <a:rPr lang="en-US" sz="2600" dirty="0"/>
              <a:t>the 32-bit processors had limited flexibility in designing the register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645591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483993" y="1412776"/>
            <a:ext cx="8179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After studying this chapter, you should be able to:</a:t>
            </a:r>
          </a:p>
          <a:p>
            <a:endParaRPr lang="tr-TR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Distinguish </a:t>
            </a:r>
            <a:r>
              <a:rPr lang="en-US" dirty="0"/>
              <a:t>between </a:t>
            </a:r>
            <a:r>
              <a:rPr lang="en-US" dirty="0">
                <a:solidFill>
                  <a:srgbClr val="FF0000"/>
                </a:solidFill>
              </a:rPr>
              <a:t>user-visible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control/status registers</a:t>
            </a:r>
            <a:r>
              <a:rPr lang="en-US" dirty="0"/>
              <a:t>, and discuss the </a:t>
            </a:r>
            <a:r>
              <a:rPr lang="en-US" dirty="0" smtClean="0">
                <a:solidFill>
                  <a:srgbClr val="FF0000"/>
                </a:solidFill>
              </a:rPr>
              <a:t>purposes of registers </a:t>
            </a:r>
            <a:r>
              <a:rPr lang="en-US" dirty="0" smtClean="0"/>
              <a:t>in </a:t>
            </a:r>
            <a:r>
              <a:rPr lang="en-US" dirty="0"/>
              <a:t>each category.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Summarize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instruction cycle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Discuss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principle behind instruction pipelining and how it works in </a:t>
            </a:r>
            <a:r>
              <a:rPr lang="en-US" dirty="0" smtClean="0">
                <a:solidFill>
                  <a:srgbClr val="FF0000"/>
                </a:solidFill>
              </a:rPr>
              <a:t>practice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Compare </a:t>
            </a:r>
            <a:r>
              <a:rPr lang="en-US" dirty="0"/>
              <a:t>and contrast the </a:t>
            </a:r>
            <a:r>
              <a:rPr lang="en-US" dirty="0">
                <a:solidFill>
                  <a:srgbClr val="FF0000"/>
                </a:solidFill>
              </a:rPr>
              <a:t>various forms of pipeline hazards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325651"/>
            <a:ext cx="4915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567909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Instruction Cycle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An </a:t>
            </a:r>
            <a:r>
              <a:rPr lang="en-US" sz="2600" dirty="0"/>
              <a:t>instruction cycle includes the following stages</a:t>
            </a:r>
            <a:r>
              <a:rPr lang="en-US" sz="2600" dirty="0" smtClean="0"/>
              <a:t>:</a:t>
            </a:r>
            <a:endParaRPr lang="tr-TR" sz="2600" dirty="0" smtClean="0"/>
          </a:p>
          <a:p>
            <a:endParaRPr lang="en-US" sz="2600" dirty="0"/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Fetch</a:t>
            </a:r>
            <a:r>
              <a:rPr lang="en-US" sz="2200" b="1" dirty="0" smtClean="0"/>
              <a:t>:</a:t>
            </a:r>
            <a:r>
              <a:rPr lang="en-US" sz="2200" dirty="0" smtClean="0"/>
              <a:t> Read </a:t>
            </a:r>
            <a:r>
              <a:rPr lang="en-US" sz="2200" dirty="0"/>
              <a:t>the next instruction from memory into the </a:t>
            </a:r>
            <a:r>
              <a:rPr lang="en-US" sz="2200" dirty="0" smtClean="0"/>
              <a:t>processor.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Execute: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Interpret </a:t>
            </a:r>
            <a:r>
              <a:rPr lang="en-US" sz="2200" dirty="0"/>
              <a:t>the </a:t>
            </a:r>
            <a:r>
              <a:rPr lang="en-US" sz="2200" dirty="0" err="1"/>
              <a:t>opcode</a:t>
            </a:r>
            <a:r>
              <a:rPr lang="en-US" sz="2200" dirty="0"/>
              <a:t> and perform the indicated </a:t>
            </a:r>
            <a:r>
              <a:rPr lang="en-US" sz="2200" dirty="0" smtClean="0"/>
              <a:t>operation.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</a:rPr>
              <a:t>nterrupt</a:t>
            </a:r>
            <a:r>
              <a:rPr lang="en-US" sz="2200" b="1" dirty="0" smtClean="0"/>
              <a:t>:</a:t>
            </a:r>
            <a:r>
              <a:rPr lang="en-US" sz="2200" dirty="0" smtClean="0"/>
              <a:t> If </a:t>
            </a:r>
            <a:r>
              <a:rPr lang="en-US" sz="2200" dirty="0"/>
              <a:t>interrupts are enabled and an interrupt has occurred, save </a:t>
            </a:r>
            <a:r>
              <a:rPr lang="en-US" sz="2200" dirty="0" smtClean="0"/>
              <a:t>the current </a:t>
            </a:r>
            <a:r>
              <a:rPr lang="en-US" sz="2200" dirty="0"/>
              <a:t>process state and service the interrupt</a:t>
            </a:r>
            <a:r>
              <a:rPr lang="en-US" sz="2200" dirty="0" smtClean="0"/>
              <a:t>.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78557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130968" y="89532"/>
            <a:ext cx="9013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We are now </a:t>
            </a:r>
            <a:r>
              <a:rPr lang="en-US" dirty="0" smtClean="0"/>
              <a:t>introduce </a:t>
            </a:r>
            <a:r>
              <a:rPr lang="en-US" dirty="0">
                <a:solidFill>
                  <a:srgbClr val="FF0000"/>
                </a:solidFill>
              </a:rPr>
              <a:t>one additional stage</a:t>
            </a:r>
            <a:r>
              <a:rPr lang="en-US" dirty="0"/>
              <a:t>, known as the </a:t>
            </a:r>
            <a:r>
              <a:rPr lang="en-US" b="1" dirty="0">
                <a:solidFill>
                  <a:srgbClr val="00B050"/>
                </a:solidFill>
              </a:rPr>
              <a:t>indirect 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401" y="858778"/>
            <a:ext cx="2639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Indirect 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640" y="1437359"/>
            <a:ext cx="8395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if </a:t>
            </a:r>
            <a:r>
              <a:rPr lang="en-US" dirty="0" smtClean="0">
                <a:solidFill>
                  <a:srgbClr val="FF0000"/>
                </a:solidFill>
              </a:rPr>
              <a:t>indirect </a:t>
            </a:r>
            <a:r>
              <a:rPr lang="en-US" dirty="0">
                <a:solidFill>
                  <a:srgbClr val="FF0000"/>
                </a:solidFill>
              </a:rPr>
              <a:t>addressing </a:t>
            </a:r>
            <a:r>
              <a:rPr lang="en-US" dirty="0"/>
              <a:t>is used, then additional memory accesses are required.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2551355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After an instruction is </a:t>
            </a:r>
            <a:r>
              <a:rPr lang="en-US" dirty="0" smtClean="0"/>
              <a:t>fetched</a:t>
            </a:r>
            <a:r>
              <a:rPr lang="en-US" dirty="0"/>
              <a:t>, it is examined to determine if any indirect addressing is involved. If so, the </a:t>
            </a:r>
            <a:r>
              <a:rPr lang="en-US" dirty="0" smtClean="0"/>
              <a:t>required </a:t>
            </a:r>
            <a:r>
              <a:rPr lang="en-US" dirty="0"/>
              <a:t>operands are fetched using indirect addressing. Following execution, an </a:t>
            </a:r>
            <a:r>
              <a:rPr lang="tr-TR" dirty="0" smtClean="0"/>
              <a:t> </a:t>
            </a:r>
            <a:r>
              <a:rPr lang="en-US" dirty="0" smtClean="0"/>
              <a:t>interrupt </a:t>
            </a:r>
            <a:r>
              <a:rPr lang="en-US" dirty="0"/>
              <a:t>may be processed before the next instruction fetch</a:t>
            </a:r>
          </a:p>
        </p:txBody>
      </p:sp>
    </p:spTree>
    <p:extLst>
      <p:ext uri="{BB962C8B-B14F-4D97-AF65-F5344CB8AC3E}">
        <p14:creationId xmlns:p14="http://schemas.microsoft.com/office/powerpoint/2010/main" val="3447206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4.pdf"/>
          <p:cNvPicPr>
            <a:picLocks noChangeAspect="1"/>
          </p:cNvPicPr>
          <p:nvPr/>
        </p:nvPicPr>
        <p:blipFill rotWithShape="1">
          <a:blip r:embed="rId3"/>
          <a:srcRect l="15455" t="15157" r="18182" b="28554"/>
          <a:stretch/>
        </p:blipFill>
        <p:spPr>
          <a:xfrm>
            <a:off x="1115616" y="1557873"/>
            <a:ext cx="6810059" cy="4463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5815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Instruction Cycle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Once </a:t>
            </a:r>
            <a:r>
              <a:rPr lang="en-US" sz="2600" dirty="0"/>
              <a:t>an instruction is fetched, its operand specifiers must be identified. </a:t>
            </a:r>
            <a:r>
              <a:rPr lang="en-US" sz="2600" dirty="0" smtClean="0"/>
              <a:t>Each input </a:t>
            </a:r>
            <a:r>
              <a:rPr lang="en-US" sz="2600" dirty="0"/>
              <a:t>operand in memory is then fetched, and this process may require indirect addressing. </a:t>
            </a:r>
            <a:endParaRPr lang="en-US" sz="2600" dirty="0" smtClean="0"/>
          </a:p>
          <a:p>
            <a:r>
              <a:rPr lang="en-US" sz="2600" dirty="0" smtClean="0">
                <a:solidFill>
                  <a:srgbClr val="FF0000"/>
                </a:solidFill>
              </a:rPr>
              <a:t>Register-based </a:t>
            </a:r>
            <a:r>
              <a:rPr lang="en-US" sz="2600" dirty="0">
                <a:solidFill>
                  <a:srgbClr val="FF0000"/>
                </a:solidFill>
              </a:rPr>
              <a:t>operands need not be fetched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smtClean="0"/>
              <a:t>Once </a:t>
            </a:r>
            <a:r>
              <a:rPr lang="en-US" sz="2600" dirty="0"/>
              <a:t>the </a:t>
            </a:r>
            <a:r>
              <a:rPr lang="en-US" sz="2600" dirty="0" smtClean="0"/>
              <a:t>opcode </a:t>
            </a:r>
            <a:r>
              <a:rPr lang="en-US" sz="2600" dirty="0"/>
              <a:t>is executed</a:t>
            </a:r>
            <a:r>
              <a:rPr lang="en-US" sz="2600" dirty="0" smtClean="0"/>
              <a:t>, a </a:t>
            </a:r>
            <a:r>
              <a:rPr lang="en-US" sz="2600" dirty="0"/>
              <a:t>similar process may be needed to store the result in main memory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Following execution, an interrupt may be processed before the next instruction fetch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82979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pic>
        <p:nvPicPr>
          <p:cNvPr id="6" name="Picture 5" descr="f5.pdf"/>
          <p:cNvPicPr>
            <a:picLocks noChangeAspect="1"/>
          </p:cNvPicPr>
          <p:nvPr/>
        </p:nvPicPr>
        <p:blipFill rotWithShape="1">
          <a:blip r:embed="rId3"/>
          <a:srcRect l="5815" t="22144" r="7901" b="26148"/>
          <a:stretch/>
        </p:blipFill>
        <p:spPr>
          <a:xfrm>
            <a:off x="179512" y="1556792"/>
            <a:ext cx="8885583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5696" y="5703639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Instruction Cycle State Diagram</a:t>
            </a:r>
          </a:p>
        </p:txBody>
      </p:sp>
    </p:spTree>
    <p:extLst>
      <p:ext uri="{BB962C8B-B14F-4D97-AF65-F5344CB8AC3E}">
        <p14:creationId xmlns:p14="http://schemas.microsoft.com/office/powerpoint/2010/main" val="1141505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Flow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fetch cycle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sp>
        <p:nvSpPr>
          <p:cNvPr id="2" name="Rectangle 1"/>
          <p:cNvSpPr/>
          <p:nvPr/>
        </p:nvSpPr>
        <p:spPr>
          <a:xfrm>
            <a:off x="335881" y="1451316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During the fetch </a:t>
            </a:r>
            <a:r>
              <a:rPr lang="en-US" dirty="0" smtClean="0"/>
              <a:t>cycle</a:t>
            </a:r>
            <a:r>
              <a:rPr lang="tr-TR" dirty="0" smtClean="0"/>
              <a:t>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193955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200" dirty="0"/>
              <a:t>The PC contains the address of the next </a:t>
            </a:r>
            <a:r>
              <a:rPr lang="en-US" sz="2200" dirty="0" smtClean="0"/>
              <a:t>instruction </a:t>
            </a:r>
            <a:r>
              <a:rPr lang="en-US" sz="2200" dirty="0"/>
              <a:t>to be fetched. This address is moved to the </a:t>
            </a:r>
            <a:r>
              <a:rPr lang="en-US" sz="2200" dirty="0">
                <a:solidFill>
                  <a:srgbClr val="FF0000"/>
                </a:solidFill>
              </a:rPr>
              <a:t>MAR</a:t>
            </a:r>
            <a:r>
              <a:rPr lang="en-US" sz="2200" dirty="0"/>
              <a:t> and placed on the address </a:t>
            </a:r>
            <a:r>
              <a:rPr lang="en-US" sz="2200" dirty="0" smtClean="0"/>
              <a:t>bus</a:t>
            </a:r>
            <a:r>
              <a:rPr lang="en-US" sz="2200" dirty="0"/>
              <a:t>. The control unit requests a </a:t>
            </a:r>
            <a:r>
              <a:rPr lang="en-US" sz="2200" dirty="0">
                <a:solidFill>
                  <a:srgbClr val="FF0000"/>
                </a:solidFill>
              </a:rPr>
              <a:t>memory read</a:t>
            </a:r>
            <a:r>
              <a:rPr lang="en-US" sz="2200" dirty="0"/>
              <a:t>, and the result is placed on the data </a:t>
            </a:r>
            <a:r>
              <a:rPr lang="en-US" sz="2200" dirty="0" smtClean="0"/>
              <a:t>bus </a:t>
            </a:r>
            <a:r>
              <a:rPr lang="en-US" sz="2200" dirty="0"/>
              <a:t>and copied into the </a:t>
            </a:r>
            <a:r>
              <a:rPr lang="en-US" sz="2200" dirty="0">
                <a:solidFill>
                  <a:srgbClr val="FF0000"/>
                </a:solidFill>
              </a:rPr>
              <a:t>MBR</a:t>
            </a:r>
            <a:r>
              <a:rPr lang="en-US" sz="2200" dirty="0"/>
              <a:t> and then moved to the </a:t>
            </a:r>
            <a:r>
              <a:rPr lang="en-US" sz="2200" dirty="0">
                <a:solidFill>
                  <a:srgbClr val="FF0000"/>
                </a:solidFill>
              </a:rPr>
              <a:t>IR.</a:t>
            </a:r>
            <a:r>
              <a:rPr lang="en-US" sz="2200" dirty="0"/>
              <a:t> Meanwhile, the PC is </a:t>
            </a:r>
            <a:r>
              <a:rPr lang="en-US" sz="2200" dirty="0" smtClean="0"/>
              <a:t>incremented </a:t>
            </a:r>
            <a:r>
              <a:rPr lang="en-US" sz="2200" dirty="0"/>
              <a:t>by 1, </a:t>
            </a:r>
            <a:r>
              <a:rPr lang="en-US" sz="2200" dirty="0">
                <a:solidFill>
                  <a:srgbClr val="FF0000"/>
                </a:solidFill>
              </a:rPr>
              <a:t>preparatory for the next fetch.</a:t>
            </a:r>
          </a:p>
        </p:txBody>
      </p:sp>
      <p:pic>
        <p:nvPicPr>
          <p:cNvPr id="8" name="Picture 7" descr="f6.pdf"/>
          <p:cNvPicPr>
            <a:picLocks noChangeAspect="1"/>
          </p:cNvPicPr>
          <p:nvPr/>
        </p:nvPicPr>
        <p:blipFill rotWithShape="1">
          <a:blip r:embed="rId3"/>
          <a:srcRect t="24337" b="33707"/>
          <a:stretch/>
        </p:blipFill>
        <p:spPr>
          <a:xfrm>
            <a:off x="4611111" y="1772816"/>
            <a:ext cx="4401921" cy="38963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15816" y="5605090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Fetch </a:t>
            </a:r>
            <a:r>
              <a:rPr lang="en-US" b="1" dirty="0">
                <a:solidFill>
                  <a:srgbClr val="FF0000"/>
                </a:solidFill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1122218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  <p:pic>
        <p:nvPicPr>
          <p:cNvPr id="5" name="Picture 4" descr="f7.pdf"/>
          <p:cNvPicPr>
            <a:picLocks noChangeAspect="1"/>
          </p:cNvPicPr>
          <p:nvPr/>
        </p:nvPicPr>
        <p:blipFill rotWithShape="1">
          <a:blip r:embed="rId2"/>
          <a:srcRect l="6963" t="24736" r="6427" b="33225"/>
          <a:stretch/>
        </p:blipFill>
        <p:spPr>
          <a:xfrm>
            <a:off x="539551" y="2545292"/>
            <a:ext cx="6392249" cy="4015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8184" y="5682126"/>
            <a:ext cx="2049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Indirect Cycle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538" y="24631"/>
            <a:ext cx="8632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Once the fetch cycle is over, the control unit examines the contents of the IR </a:t>
            </a:r>
            <a:r>
              <a:rPr lang="en-US" dirty="0" smtClean="0"/>
              <a:t>to </a:t>
            </a:r>
            <a:r>
              <a:rPr lang="en-US" dirty="0"/>
              <a:t>determine if it contains an </a:t>
            </a:r>
            <a:r>
              <a:rPr lang="en-US" dirty="0">
                <a:solidFill>
                  <a:srgbClr val="FF0000"/>
                </a:solidFill>
              </a:rPr>
              <a:t>operand specifier using indirect addressing</a:t>
            </a:r>
            <a:r>
              <a:rPr lang="en-US" dirty="0"/>
              <a:t>. If so, </a:t>
            </a:r>
            <a:r>
              <a:rPr lang="en-US" dirty="0" smtClean="0"/>
              <a:t>an</a:t>
            </a:r>
            <a:r>
              <a:rPr lang="tr-TR" dirty="0" smtClean="0"/>
              <a:t> </a:t>
            </a:r>
            <a:r>
              <a:rPr lang="en-US" dirty="0"/>
              <a:t>indirect cycle is performed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871" y="1284961"/>
            <a:ext cx="8888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rightmost N bits of the MBR, which contain the address reference, are transferred to the MAR. </a:t>
            </a:r>
            <a:r>
              <a:rPr lang="en-US" dirty="0" smtClean="0"/>
              <a:t>Then </a:t>
            </a:r>
            <a:r>
              <a:rPr lang="en-US" dirty="0"/>
              <a:t>the control unit requests a memory read, to get the desired address of the operand into the MBR.</a:t>
            </a:r>
          </a:p>
        </p:txBody>
      </p:sp>
    </p:spTree>
    <p:extLst>
      <p:ext uri="{BB962C8B-B14F-4D97-AF65-F5344CB8AC3E}">
        <p14:creationId xmlns:p14="http://schemas.microsoft.com/office/powerpoint/2010/main" val="3788670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 cycle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b="1" dirty="0">
                <a:solidFill>
                  <a:srgbClr val="FF0000"/>
                </a:solidFill>
              </a:rPr>
              <a:t>execute </a:t>
            </a:r>
            <a:r>
              <a:rPr lang="en-US" sz="2600" b="1" dirty="0" smtClean="0">
                <a:solidFill>
                  <a:srgbClr val="FF0000"/>
                </a:solidFill>
              </a:rPr>
              <a:t>cycle </a:t>
            </a:r>
            <a:r>
              <a:rPr lang="en-US" sz="2600" dirty="0" smtClean="0"/>
              <a:t>takes </a:t>
            </a:r>
            <a:r>
              <a:rPr lang="en-US" sz="2600" dirty="0"/>
              <a:t>many forms; the form depends on which of the various machine instructions </a:t>
            </a:r>
            <a:r>
              <a:rPr lang="en-US" sz="2600" dirty="0" smtClean="0"/>
              <a:t>is in </a:t>
            </a:r>
            <a:r>
              <a:rPr lang="en-US" sz="2600" dirty="0"/>
              <a:t>the IR</a:t>
            </a:r>
            <a:r>
              <a:rPr lang="en-US" sz="2600" dirty="0" smtClean="0"/>
              <a:t>.</a:t>
            </a:r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600" dirty="0" smtClean="0"/>
              <a:t>This </a:t>
            </a:r>
            <a:r>
              <a:rPr lang="en-US" sz="2600" dirty="0"/>
              <a:t>cycle may involve </a:t>
            </a:r>
            <a:r>
              <a:rPr lang="en-US" sz="2600" dirty="0">
                <a:solidFill>
                  <a:srgbClr val="FF0000"/>
                </a:solidFill>
              </a:rPr>
              <a:t>transferring data among registers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B050"/>
                </a:solidFill>
              </a:rPr>
              <a:t>read </a:t>
            </a:r>
            <a:r>
              <a:rPr lang="en-US" sz="2600" dirty="0"/>
              <a:t>or </a:t>
            </a:r>
            <a:r>
              <a:rPr lang="en-US" sz="2600" dirty="0" smtClean="0">
                <a:solidFill>
                  <a:srgbClr val="00B050"/>
                </a:solidFill>
              </a:rPr>
              <a:t>write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from </a:t>
            </a:r>
            <a:r>
              <a:rPr lang="en-US" sz="2600" dirty="0">
                <a:solidFill>
                  <a:srgbClr val="FF0000"/>
                </a:solidFill>
              </a:rPr>
              <a:t>memory </a:t>
            </a:r>
            <a:r>
              <a:rPr lang="en-US" sz="2600" dirty="0"/>
              <a:t>or </a:t>
            </a:r>
            <a:r>
              <a:rPr lang="en-US" sz="2600" dirty="0">
                <a:solidFill>
                  <a:srgbClr val="FF0000"/>
                </a:solidFill>
              </a:rPr>
              <a:t>I/O,</a:t>
            </a:r>
            <a:r>
              <a:rPr lang="en-US" sz="2600" dirty="0"/>
              <a:t> and/or the invocation of the ALU.</a:t>
            </a:r>
          </a:p>
        </p:txBody>
      </p:sp>
    </p:spTree>
    <p:extLst>
      <p:ext uri="{BB962C8B-B14F-4D97-AF65-F5344CB8AC3E}">
        <p14:creationId xmlns:p14="http://schemas.microsoft.com/office/powerpoint/2010/main" val="202612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The current contents of the PC </a:t>
            </a:r>
            <a:r>
              <a:rPr lang="en-US" sz="2200" dirty="0">
                <a:solidFill>
                  <a:srgbClr val="FF0000"/>
                </a:solidFill>
              </a:rPr>
              <a:t>must be saved </a:t>
            </a:r>
            <a:r>
              <a:rPr lang="en-US" sz="2200" dirty="0"/>
              <a:t>so that the processor </a:t>
            </a:r>
            <a:r>
              <a:rPr lang="en-US" sz="2200" dirty="0" smtClean="0"/>
              <a:t>can </a:t>
            </a:r>
            <a:r>
              <a:rPr lang="en-US" sz="2200" dirty="0">
                <a:solidFill>
                  <a:srgbClr val="FF0000"/>
                </a:solidFill>
              </a:rPr>
              <a:t>resume</a:t>
            </a:r>
            <a:r>
              <a:rPr lang="en-US" sz="2200" dirty="0"/>
              <a:t> normal activity after the interrupt. Thus, the contents of the PC are </a:t>
            </a:r>
            <a:r>
              <a:rPr lang="tr-TR" sz="2200" dirty="0" smtClean="0"/>
              <a:t> </a:t>
            </a:r>
            <a:r>
              <a:rPr lang="en-US" sz="2200" dirty="0" smtClean="0"/>
              <a:t>transferred </a:t>
            </a:r>
            <a:r>
              <a:rPr lang="en-US" sz="2200" dirty="0"/>
              <a:t>to the MBR to be written into memory. The special memory location </a:t>
            </a:r>
            <a:r>
              <a:rPr lang="en-US" sz="2200" dirty="0" smtClean="0"/>
              <a:t>reserved </a:t>
            </a:r>
            <a:r>
              <a:rPr lang="en-US" sz="2200" dirty="0"/>
              <a:t>for this purpose is loaded into the MAR from the control unit. It might, </a:t>
            </a:r>
            <a:r>
              <a:rPr lang="en-US" sz="2200" dirty="0" smtClean="0"/>
              <a:t>for </a:t>
            </a:r>
            <a:r>
              <a:rPr lang="en-US" sz="2200" dirty="0"/>
              <a:t>example, be a </a:t>
            </a:r>
            <a:r>
              <a:rPr lang="en-US" sz="2200" dirty="0">
                <a:solidFill>
                  <a:srgbClr val="FF0000"/>
                </a:solidFill>
              </a:rPr>
              <a:t>stack pointer</a:t>
            </a:r>
            <a:r>
              <a:rPr lang="en-US" sz="2200" dirty="0"/>
              <a:t>. The PC is loaded with the address of the interrupt </a:t>
            </a:r>
            <a:r>
              <a:rPr lang="en-US" sz="2200" dirty="0" smtClean="0"/>
              <a:t>routine</a:t>
            </a:r>
            <a:r>
              <a:rPr lang="en-US" sz="2200" dirty="0"/>
              <a:t>. As a result, the next instruction cycle will begin by fetching the appropriate </a:t>
            </a:r>
            <a:r>
              <a:rPr lang="tr-TR" sz="2200" dirty="0" smtClean="0"/>
              <a:t> </a:t>
            </a:r>
            <a:r>
              <a:rPr lang="en-US" sz="2200" dirty="0" smtClean="0"/>
              <a:t>instruction</a:t>
            </a:r>
            <a:endParaRPr lang="en-US" sz="2200" dirty="0"/>
          </a:p>
        </p:txBody>
      </p:sp>
      <p:pic>
        <p:nvPicPr>
          <p:cNvPr id="4" name="Picture 3" descr="f8.pdf"/>
          <p:cNvPicPr>
            <a:picLocks noChangeAspect="1"/>
          </p:cNvPicPr>
          <p:nvPr/>
        </p:nvPicPr>
        <p:blipFill rotWithShape="1">
          <a:blip r:embed="rId2"/>
          <a:srcRect l="8163" t="24258" r="6377" b="33360"/>
          <a:stretch/>
        </p:blipFill>
        <p:spPr>
          <a:xfrm>
            <a:off x="3160661" y="2829619"/>
            <a:ext cx="5822566" cy="3736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022" y="3933056"/>
            <a:ext cx="29626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Data flow of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Interrupt Cycle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2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457200" y="1166843"/>
            <a:ext cx="81900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improve the performance of a CPU we have two options</a:t>
            </a:r>
            <a:r>
              <a:rPr lang="en-US" dirty="0" smtClean="0"/>
              <a:t>:</a:t>
            </a:r>
            <a:endParaRPr lang="tr-TR" dirty="0" smtClean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1) Improve the hardware by </a:t>
            </a:r>
            <a:r>
              <a:rPr lang="en-US" dirty="0">
                <a:solidFill>
                  <a:srgbClr val="FF0000"/>
                </a:solidFill>
              </a:rPr>
              <a:t>introducing faster circuits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2) Arrange the hardware such that </a:t>
            </a:r>
            <a:r>
              <a:rPr lang="en-US" dirty="0">
                <a:solidFill>
                  <a:srgbClr val="FF0000"/>
                </a:solidFill>
              </a:rPr>
              <a:t>more than one operation can be performed at the same time.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Since</a:t>
            </a:r>
            <a:r>
              <a:rPr lang="en-US" dirty="0"/>
              <a:t>, there is a limit on the speed of hardware and the cost of faster circuits is quite high, we have to adopt the </a:t>
            </a:r>
            <a:r>
              <a:rPr lang="en-US" dirty="0">
                <a:solidFill>
                  <a:srgbClr val="FF0000"/>
                </a:solidFill>
              </a:rPr>
              <a:t>2nd option</a:t>
            </a:r>
            <a:r>
              <a:rPr lang="en-US" dirty="0"/>
              <a:t>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Pipelining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404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2234283"/>
            <a:ext cx="8229600" cy="4525963"/>
          </a:xfrm>
        </p:spPr>
        <p:txBody>
          <a:bodyPr>
            <a:normAutofit/>
          </a:bodyPr>
          <a:lstStyle/>
          <a:p>
            <a:pPr lvl="1" algn="just"/>
            <a:r>
              <a:rPr lang="en-US" b="1" dirty="0" smtClean="0">
                <a:solidFill>
                  <a:srgbClr val="FF0000"/>
                </a:solidFill>
              </a:rPr>
              <a:t>Fetch instruction</a:t>
            </a:r>
            <a:r>
              <a:rPr lang="en-US" b="1" dirty="0" smtClean="0"/>
              <a:t>: </a:t>
            </a:r>
            <a:r>
              <a:rPr lang="en-US" dirty="0" smtClean="0"/>
              <a:t>The processor reads an instruction from memory (register, cache, main memory)</a:t>
            </a:r>
          </a:p>
          <a:p>
            <a:pPr lvl="1" algn="just"/>
            <a:r>
              <a:rPr lang="en-US" b="1" dirty="0" smtClean="0">
                <a:solidFill>
                  <a:srgbClr val="FF0000"/>
                </a:solidFill>
              </a:rPr>
              <a:t>Interpret instruction</a:t>
            </a:r>
            <a:r>
              <a:rPr lang="en-US" b="1" dirty="0" smtClean="0"/>
              <a:t>:</a:t>
            </a:r>
            <a:r>
              <a:rPr lang="en-US" dirty="0" smtClean="0"/>
              <a:t> The instruction is decoded to determine what action is required</a:t>
            </a:r>
          </a:p>
          <a:p>
            <a:pPr lvl="1" algn="just"/>
            <a:r>
              <a:rPr lang="en-US" b="1" dirty="0" smtClean="0">
                <a:solidFill>
                  <a:srgbClr val="FF0000"/>
                </a:solidFill>
              </a:rPr>
              <a:t>Fetch data</a:t>
            </a:r>
            <a:r>
              <a:rPr lang="en-US" b="1" dirty="0" smtClean="0"/>
              <a:t>:</a:t>
            </a:r>
            <a:r>
              <a:rPr lang="en-US" dirty="0" smtClean="0"/>
              <a:t> The execution of an instruction may require reading data from memory or an I/O module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Organization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457200" y="145106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B050"/>
                </a:solidFill>
              </a:rPr>
              <a:t>What are the tasks that a processor must accomplish?</a:t>
            </a:r>
          </a:p>
        </p:txBody>
      </p:sp>
    </p:spTree>
    <p:extLst>
      <p:ext uri="{BB962C8B-B14F-4D97-AF65-F5344CB8AC3E}">
        <p14:creationId xmlns:p14="http://schemas.microsoft.com/office/powerpoint/2010/main" val="556099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539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Pipelining is a process of arrangement of hardware elements of the CPU such that its overall performance is increased. </a:t>
            </a:r>
            <a:r>
              <a:rPr lang="en-US" dirty="0">
                <a:solidFill>
                  <a:srgbClr val="FF0000"/>
                </a:solidFill>
              </a:rPr>
              <a:t>Simultaneous execution of more than one instruction takes place in a pipelined processor.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016" y="2348880"/>
            <a:ext cx="8503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Let us see a real life example that works on the concept of pipelined operation. Consider a water bottle packaging plant. Let there be 3 stages that a bottle should pass through, </a:t>
            </a:r>
            <a:r>
              <a:rPr lang="en-US" dirty="0">
                <a:solidFill>
                  <a:srgbClr val="00B050"/>
                </a:solidFill>
              </a:rPr>
              <a:t>Inserting the </a:t>
            </a:r>
            <a:r>
              <a:rPr lang="en-US" dirty="0" smtClean="0">
                <a:solidFill>
                  <a:srgbClr val="00B050"/>
                </a:solidFill>
              </a:rPr>
              <a:t>bottle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), </a:t>
            </a:r>
            <a:r>
              <a:rPr lang="en-US" dirty="0">
                <a:solidFill>
                  <a:srgbClr val="00B050"/>
                </a:solidFill>
              </a:rPr>
              <a:t>Filling water in the </a:t>
            </a:r>
            <a:r>
              <a:rPr lang="en-US" dirty="0" smtClean="0">
                <a:solidFill>
                  <a:srgbClr val="00B050"/>
                </a:solidFill>
              </a:rPr>
              <a:t>bottle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), and </a:t>
            </a:r>
            <a:r>
              <a:rPr lang="en-US" dirty="0">
                <a:solidFill>
                  <a:srgbClr val="00B050"/>
                </a:solidFill>
              </a:rPr>
              <a:t>Sealing the </a:t>
            </a:r>
            <a:r>
              <a:rPr lang="en-US" dirty="0" smtClean="0">
                <a:solidFill>
                  <a:srgbClr val="00B050"/>
                </a:solidFill>
              </a:rPr>
              <a:t>bottle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). Let us consider these stages as stage 1, stage 2 and stage 3 respectively. Let each stage take 1 minute to complete its operation.</a:t>
            </a:r>
          </a:p>
        </p:txBody>
      </p:sp>
    </p:spTree>
    <p:extLst>
      <p:ext uri="{BB962C8B-B14F-4D97-AF65-F5344CB8AC3E}">
        <p14:creationId xmlns:p14="http://schemas.microsoft.com/office/powerpoint/2010/main" val="2661583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31</a:t>
            </a:fld>
            <a:endParaRPr kumimoji="0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4812434" cy="4438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013176"/>
            <a:ext cx="8647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Thus, pipelined operation </a:t>
            </a:r>
            <a:r>
              <a:rPr lang="en-US" b="1" u="sng" dirty="0">
                <a:solidFill>
                  <a:srgbClr val="FF0000"/>
                </a:solidFill>
              </a:rPr>
              <a:t>increases the efficiency of a system.</a:t>
            </a:r>
          </a:p>
        </p:txBody>
      </p:sp>
    </p:spTree>
    <p:extLst>
      <p:ext uri="{BB962C8B-B14F-4D97-AF65-F5344CB8AC3E}">
        <p14:creationId xmlns:p14="http://schemas.microsoft.com/office/powerpoint/2010/main" val="2496200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32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35030" y="116632"/>
            <a:ext cx="8978001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As a simple approach, consider subdividing instruction processing into two </a:t>
            </a:r>
            <a:r>
              <a:rPr lang="en-US" dirty="0" smtClean="0"/>
              <a:t>stages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fetch instruction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execute instruction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24" y="1246587"/>
            <a:ext cx="878472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There are times during the </a:t>
            </a:r>
            <a:r>
              <a:rPr lang="en-US" dirty="0" smtClean="0"/>
              <a:t>execution </a:t>
            </a:r>
            <a:r>
              <a:rPr lang="en-US" dirty="0"/>
              <a:t>of an instruction when main memory is not being accessed. This time could be </a:t>
            </a:r>
            <a:r>
              <a:rPr lang="en-US" dirty="0" smtClean="0"/>
              <a:t>used </a:t>
            </a:r>
            <a:r>
              <a:rPr lang="en-US" dirty="0"/>
              <a:t>to fetch the next instruction in parallel with the execution of the current one.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429" y="2986074"/>
            <a:ext cx="86767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The pipeline has two independent stages. The </a:t>
            </a:r>
            <a:r>
              <a:rPr lang="tr-TR" dirty="0" smtClean="0"/>
              <a:t>f</a:t>
            </a:r>
            <a:r>
              <a:rPr lang="en-US" dirty="0" err="1" smtClean="0"/>
              <a:t>irst</a:t>
            </a:r>
            <a:r>
              <a:rPr lang="en-US" dirty="0" smtClean="0"/>
              <a:t> </a:t>
            </a:r>
            <a:r>
              <a:rPr lang="en-US" dirty="0"/>
              <a:t>stage fetches an instruction and </a:t>
            </a:r>
            <a:r>
              <a:rPr lang="en-US" dirty="0">
                <a:solidFill>
                  <a:srgbClr val="FF0000"/>
                </a:solidFill>
              </a:rPr>
              <a:t>buffers it</a:t>
            </a:r>
            <a:r>
              <a:rPr lang="en-US" dirty="0"/>
              <a:t>. When the second stage is free, the </a:t>
            </a:r>
            <a:r>
              <a:rPr lang="en-US" dirty="0" smtClean="0"/>
              <a:t>first </a:t>
            </a:r>
            <a:r>
              <a:rPr lang="en-US" dirty="0"/>
              <a:t>stage passes it the buffered instruction. While the second stage is executing the </a:t>
            </a:r>
            <a:r>
              <a:rPr lang="en-US" dirty="0" smtClean="0"/>
              <a:t>instruction</a:t>
            </a:r>
            <a:r>
              <a:rPr lang="en-US" dirty="0"/>
              <a:t>, the first stage takes advantage of any unused memory cycles to fetch and buffer the next instruction. This </a:t>
            </a:r>
            <a:r>
              <a:rPr lang="tr-TR" dirty="0" smtClean="0"/>
              <a:t>      			</a:t>
            </a:r>
            <a:r>
              <a:rPr lang="en-US" dirty="0" smtClean="0"/>
              <a:t>is </a:t>
            </a:r>
            <a:r>
              <a:rPr lang="en-US" dirty="0"/>
              <a:t>called </a:t>
            </a:r>
            <a:r>
              <a:rPr lang="en-US" b="1" i="1" dirty="0">
                <a:solidFill>
                  <a:srgbClr val="FF0000"/>
                </a:solidFill>
              </a:rPr>
              <a:t>instruction </a:t>
            </a:r>
            <a:r>
              <a:rPr lang="en-US" b="1" i="1" dirty="0" err="1">
                <a:solidFill>
                  <a:srgbClr val="FF0000"/>
                </a:solidFill>
              </a:rPr>
              <a:t>prefetch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FF0000"/>
                </a:solidFill>
              </a:rPr>
              <a:t>fetch overlap</a:t>
            </a:r>
          </a:p>
        </p:txBody>
      </p:sp>
    </p:spTree>
    <p:extLst>
      <p:ext uri="{BB962C8B-B14F-4D97-AF65-F5344CB8AC3E}">
        <p14:creationId xmlns:p14="http://schemas.microsoft.com/office/powerpoint/2010/main" val="1485163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33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325325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should be clear that this process will </a:t>
            </a:r>
            <a:r>
              <a:rPr lang="en-US" dirty="0">
                <a:solidFill>
                  <a:srgbClr val="FF0000"/>
                </a:solidFill>
              </a:rPr>
              <a:t>speed up instruction execution</a:t>
            </a:r>
            <a:r>
              <a:rPr lang="en-US" dirty="0"/>
              <a:t>. If the </a:t>
            </a:r>
            <a:r>
              <a:rPr lang="en-US" dirty="0" smtClean="0"/>
              <a:t>fetch </a:t>
            </a:r>
            <a:r>
              <a:rPr lang="en-US" dirty="0"/>
              <a:t>and execute stages were of equal duration, the instruction cycle time would be </a:t>
            </a:r>
            <a:r>
              <a:rPr lang="en-US" dirty="0" smtClean="0">
                <a:solidFill>
                  <a:srgbClr val="FF0000"/>
                </a:solidFill>
              </a:rPr>
              <a:t>halved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f9.pdf"/>
          <p:cNvPicPr>
            <a:picLocks noChangeAspect="1"/>
          </p:cNvPicPr>
          <p:nvPr/>
        </p:nvPicPr>
        <p:blipFill rotWithShape="1">
          <a:blip r:embed="rId2"/>
          <a:srcRect l="10909" t="20452" r="20000" b="28763"/>
          <a:stretch/>
        </p:blipFill>
        <p:spPr>
          <a:xfrm>
            <a:off x="1311615" y="2163997"/>
            <a:ext cx="7832385" cy="4448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72" y="3573016"/>
            <a:ext cx="3567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Two-Stage Instruction Pipeline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75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34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78320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Note that this approach, which involves instruction buffering, requires more </a:t>
            </a:r>
            <a:r>
              <a:rPr lang="en-US" dirty="0" smtClean="0">
                <a:solidFill>
                  <a:srgbClr val="FF0000"/>
                </a:solidFill>
              </a:rPr>
              <a:t>registers</a:t>
            </a:r>
            <a:r>
              <a:rPr lang="en-US" dirty="0"/>
              <a:t>. In general, pipelining requires registers to store data </a:t>
            </a:r>
            <a:r>
              <a:rPr lang="en-US" dirty="0" smtClean="0"/>
              <a:t>be</a:t>
            </a:r>
            <a:r>
              <a:rPr lang="tr-TR" dirty="0" smtClean="0"/>
              <a:t>tween stages.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985"/>
            <a:ext cx="9144000" cy="34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44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35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138641" y="23167"/>
            <a:ext cx="8509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gain further speedup, the pipeline must have more stages</a:t>
            </a:r>
            <a:r>
              <a:rPr lang="en-US" dirty="0" smtClean="0"/>
              <a:t>.</a:t>
            </a:r>
            <a:r>
              <a:rPr lang="tr-TR" dirty="0" smtClean="0"/>
              <a:t>(6th stage pipeline)</a:t>
            </a:r>
            <a:endParaRPr lang="en-US" dirty="0"/>
          </a:p>
          <a:p>
            <a:r>
              <a:rPr lang="en-US" dirty="0" smtClean="0"/>
              <a:t>Consider </a:t>
            </a:r>
            <a:r>
              <a:rPr lang="en-US" dirty="0"/>
              <a:t>the following </a:t>
            </a:r>
            <a:r>
              <a:rPr lang="en-US" dirty="0" smtClean="0"/>
              <a:t>decomposition </a:t>
            </a:r>
            <a:r>
              <a:rPr lang="en-US" dirty="0"/>
              <a:t>of the </a:t>
            </a:r>
            <a:r>
              <a:rPr lang="en-US" dirty="0" smtClean="0"/>
              <a:t>instruction</a:t>
            </a:r>
            <a:r>
              <a:rPr lang="tr-TR" dirty="0" smtClean="0"/>
              <a:t> </a:t>
            </a:r>
            <a:r>
              <a:rPr lang="en-US" dirty="0" smtClean="0"/>
              <a:t>processing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Fetch instruction (</a:t>
            </a:r>
            <a:r>
              <a:rPr lang="en-US" b="1" dirty="0">
                <a:solidFill>
                  <a:srgbClr val="FF0000"/>
                </a:solidFill>
              </a:rPr>
              <a:t>FI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Read the next expected instruction into a buffer</a:t>
            </a:r>
          </a:p>
          <a:p>
            <a:pPr lvl="1"/>
            <a:r>
              <a:rPr lang="en-US" b="1" dirty="0"/>
              <a:t>Decode instruction (</a:t>
            </a:r>
            <a:r>
              <a:rPr lang="en-US" b="1" dirty="0">
                <a:solidFill>
                  <a:srgbClr val="FF0000"/>
                </a:solidFill>
              </a:rPr>
              <a:t>DI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Determine the opcode and the operand specifiers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687" y="2700823"/>
            <a:ext cx="9115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Calculate operands (</a:t>
            </a:r>
            <a:r>
              <a:rPr lang="en-US" b="1" dirty="0">
                <a:solidFill>
                  <a:srgbClr val="FF0000"/>
                </a:solidFill>
              </a:rPr>
              <a:t>CO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Calculate the </a:t>
            </a:r>
            <a:r>
              <a:rPr lang="en-US" dirty="0">
                <a:solidFill>
                  <a:srgbClr val="FF0000"/>
                </a:solidFill>
              </a:rPr>
              <a:t>effective address </a:t>
            </a:r>
            <a:r>
              <a:rPr lang="en-US" dirty="0"/>
              <a:t>of each source operand</a:t>
            </a:r>
          </a:p>
          <a:p>
            <a:pPr lvl="1"/>
            <a:r>
              <a:rPr lang="en-US" b="1" dirty="0"/>
              <a:t>Fetch operands (</a:t>
            </a:r>
            <a:r>
              <a:rPr lang="en-US" b="1" dirty="0">
                <a:solidFill>
                  <a:srgbClr val="FF0000"/>
                </a:solidFill>
              </a:rPr>
              <a:t>FO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Fetch each operand from </a:t>
            </a:r>
            <a:r>
              <a:rPr lang="en-US" dirty="0" smtClean="0"/>
              <a:t>memory</a:t>
            </a:r>
            <a:r>
              <a:rPr lang="tr-TR" dirty="0" smtClean="0"/>
              <a:t>,</a:t>
            </a:r>
            <a:r>
              <a:rPr lang="en-US" dirty="0" smtClean="0"/>
              <a:t>Operands </a:t>
            </a:r>
            <a:r>
              <a:rPr lang="en-US" dirty="0"/>
              <a:t>in registers need not be fetched</a:t>
            </a:r>
          </a:p>
          <a:p>
            <a:pPr lvl="1"/>
            <a:r>
              <a:rPr lang="en-US" b="1" dirty="0"/>
              <a:t>Execute instruction (</a:t>
            </a:r>
            <a:r>
              <a:rPr lang="en-US" b="1" dirty="0">
                <a:solidFill>
                  <a:srgbClr val="FF0000"/>
                </a:solidFill>
              </a:rPr>
              <a:t>EI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Perform the indicated operation and store the result, if any, in the specified destination operand location</a:t>
            </a:r>
          </a:p>
          <a:p>
            <a:pPr lvl="1"/>
            <a:r>
              <a:rPr lang="en-US" b="1" dirty="0"/>
              <a:t>Write operand (</a:t>
            </a:r>
            <a:r>
              <a:rPr lang="en-US" b="1" dirty="0">
                <a:solidFill>
                  <a:srgbClr val="FF0000"/>
                </a:solidFill>
              </a:rPr>
              <a:t>WO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Store the result in memory</a:t>
            </a:r>
          </a:p>
        </p:txBody>
      </p:sp>
    </p:spTree>
    <p:extLst>
      <p:ext uri="{BB962C8B-B14F-4D97-AF65-F5344CB8AC3E}">
        <p14:creationId xmlns:p14="http://schemas.microsoft.com/office/powerpoint/2010/main" val="984396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36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539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With this decomposition, the various stages will be of more nearly equal </a:t>
            </a:r>
            <a:r>
              <a:rPr lang="en-US" dirty="0" smtClean="0"/>
              <a:t>duration</a:t>
            </a:r>
            <a:r>
              <a:rPr lang="en-US" dirty="0"/>
              <a:t>. For the sake of illustration, let us assume equal duration. Using this </a:t>
            </a:r>
            <a:r>
              <a:rPr lang="en-US" dirty="0" smtClean="0"/>
              <a:t>assumption</a:t>
            </a:r>
            <a:r>
              <a:rPr lang="en-US" dirty="0"/>
              <a:t>, Figure </a:t>
            </a:r>
            <a:r>
              <a:rPr lang="tr-TR" dirty="0" smtClean="0"/>
              <a:t>below</a:t>
            </a:r>
            <a:r>
              <a:rPr lang="en-US" dirty="0" smtClean="0"/>
              <a:t> </a:t>
            </a:r>
            <a:r>
              <a:rPr lang="en-US" dirty="0"/>
              <a:t>shows that a </a:t>
            </a:r>
            <a:r>
              <a:rPr lang="en-US" b="1" i="1" u="sng" dirty="0">
                <a:solidFill>
                  <a:srgbClr val="00B050"/>
                </a:solidFill>
              </a:rPr>
              <a:t>six-stage pipeline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can reduce the execution time for </a:t>
            </a:r>
            <a:r>
              <a:rPr lang="en-US" b="1" dirty="0">
                <a:solidFill>
                  <a:srgbClr val="FF0000"/>
                </a:solidFill>
              </a:rPr>
              <a:t>9 instructions from 54 time units to 14 time units</a:t>
            </a: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p:blipFill rotWithShape="1">
          <a:blip r:embed="rId2"/>
          <a:srcRect l="10000" t="3529" r="6364" b="28563"/>
          <a:stretch/>
        </p:blipFill>
        <p:spPr>
          <a:xfrm>
            <a:off x="2080564" y="1877752"/>
            <a:ext cx="6747918" cy="4233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16" y="3994616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Timing diagram for instruction pipeline operation with 9 instructions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205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diagram assumes that each </a:t>
            </a:r>
            <a:r>
              <a:rPr lang="en-US" dirty="0" smtClean="0"/>
              <a:t>instruction goes </a:t>
            </a:r>
            <a:r>
              <a:rPr lang="en-US" dirty="0"/>
              <a:t>through all six stages of the </a:t>
            </a:r>
            <a:r>
              <a:rPr lang="en-US" dirty="0" smtClean="0"/>
              <a:t>pipeline where each step has </a:t>
            </a:r>
            <a:r>
              <a:rPr lang="en-US" b="1" i="1" dirty="0" smtClean="0">
                <a:solidFill>
                  <a:srgbClr val="FF0000"/>
                </a:solidFill>
              </a:rPr>
              <a:t>equal duration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</a:t>
            </a:r>
            <a:r>
              <a:rPr lang="en-US" dirty="0"/>
              <a:t>particular, it is assumed that </a:t>
            </a:r>
            <a:r>
              <a:rPr lang="en-US" dirty="0">
                <a:solidFill>
                  <a:srgbClr val="FF0000"/>
                </a:solidFill>
              </a:rPr>
              <a:t>there are no memory conflicts.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the </a:t>
            </a:r>
            <a:r>
              <a:rPr lang="en-US" dirty="0" smtClean="0">
                <a:solidFill>
                  <a:srgbClr val="FF0000"/>
                </a:solidFill>
              </a:rPr>
              <a:t>FI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FO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WO</a:t>
            </a:r>
            <a:r>
              <a:rPr lang="en-US" dirty="0"/>
              <a:t> stages </a:t>
            </a:r>
            <a:r>
              <a:rPr lang="en-US" dirty="0">
                <a:solidFill>
                  <a:srgbClr val="FF0000"/>
                </a:solidFill>
              </a:rPr>
              <a:t>involve a memory access</a:t>
            </a:r>
            <a:r>
              <a:rPr lang="en-US" dirty="0"/>
              <a:t>. </a:t>
            </a:r>
            <a:r>
              <a:rPr lang="en-US" dirty="0" smtClean="0"/>
              <a:t>However</a:t>
            </a:r>
            <a:r>
              <a:rPr lang="en-US" dirty="0"/>
              <a:t>, the desired value may be in cache, or the FO or WO stage may be null. </a:t>
            </a:r>
            <a:endParaRPr lang="en-US" dirty="0" smtClean="0"/>
          </a:p>
          <a:p>
            <a:pPr lvl="1"/>
            <a:r>
              <a:rPr lang="en-US" dirty="0" smtClean="0"/>
              <a:t>Thus, much </a:t>
            </a:r>
            <a:r>
              <a:rPr lang="en-US" dirty="0"/>
              <a:t>of the time, memory conflicts will not slow down the </a:t>
            </a:r>
            <a:r>
              <a:rPr lang="en-US" dirty="0" smtClean="0"/>
              <a:t>pipeline.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Pipelining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4169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possible difficulty is the </a:t>
            </a:r>
            <a:r>
              <a:rPr lang="en-US" dirty="0"/>
              <a:t>conditional </a:t>
            </a:r>
            <a:r>
              <a:rPr lang="en-US" b="1" i="1" dirty="0">
                <a:solidFill>
                  <a:srgbClr val="00B050"/>
                </a:solidFill>
              </a:rPr>
              <a:t>branch instruction</a:t>
            </a:r>
            <a:r>
              <a:rPr lang="en-US" dirty="0"/>
              <a:t>, which can invalidate several instruction fetches.</a:t>
            </a:r>
          </a:p>
          <a:p>
            <a:r>
              <a:rPr lang="en-US" dirty="0" smtClean="0"/>
              <a:t>A similar </a:t>
            </a:r>
            <a:r>
              <a:rPr lang="en-US" dirty="0"/>
              <a:t>unpredictable event is an </a:t>
            </a:r>
            <a:r>
              <a:rPr lang="en-US" b="1" dirty="0">
                <a:solidFill>
                  <a:srgbClr val="FF0000"/>
                </a:solidFill>
              </a:rPr>
              <a:t>interrupt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  <a:p>
            <a:r>
              <a:rPr lang="en-US" b="1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number of stalls </a:t>
            </a:r>
            <a:r>
              <a:rPr lang="en-US" b="1" dirty="0"/>
              <a:t>introduced during the branch operations in the pipelined</a:t>
            </a:r>
            <a:r>
              <a:rPr lang="en-US" dirty="0"/>
              <a:t> processor is known as </a:t>
            </a:r>
            <a:r>
              <a:rPr lang="en-US" b="1" i="1" dirty="0">
                <a:solidFill>
                  <a:srgbClr val="FF0000"/>
                </a:solidFill>
              </a:rPr>
              <a:t>branch penalty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Pipelining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363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Example</a:t>
            </a:r>
            <a:r>
              <a:rPr lang="en-US" sz="2000" b="1" dirty="0" smtClean="0"/>
              <a:t>:</a:t>
            </a:r>
            <a:r>
              <a:rPr lang="en-US" sz="2000" dirty="0" smtClean="0"/>
              <a:t> The </a:t>
            </a:r>
            <a:r>
              <a:rPr lang="en-US" sz="2000" b="1" i="1" dirty="0" smtClean="0">
                <a:solidFill>
                  <a:srgbClr val="00B050"/>
                </a:solidFill>
              </a:rPr>
              <a:t>effect of a conditional branch </a:t>
            </a:r>
            <a:r>
              <a:rPr lang="en-US" sz="2000" dirty="0" smtClean="0"/>
              <a:t>on instruction pipeline operation.</a:t>
            </a:r>
            <a:endParaRPr lang="en-US" sz="2000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Pipelining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f11.pdf"/>
          <p:cNvPicPr>
            <a:picLocks noChangeAspect="1"/>
          </p:cNvPicPr>
          <p:nvPr/>
        </p:nvPicPr>
        <p:blipFill rotWithShape="1">
          <a:blip r:embed="rId3"/>
          <a:srcRect l="8182" t="4768" r="7684" b="28315"/>
          <a:stretch/>
        </p:blipFill>
        <p:spPr>
          <a:xfrm>
            <a:off x="1117734" y="1993354"/>
            <a:ext cx="6788016" cy="4171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2950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Process data</a:t>
            </a:r>
            <a:r>
              <a:rPr lang="en-US" b="1" dirty="0" smtClean="0"/>
              <a:t>: </a:t>
            </a:r>
            <a:r>
              <a:rPr lang="en-US" dirty="0" smtClean="0"/>
              <a:t>The execution of an instruction may require performing some arithmetic or logical operation on data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Write data</a:t>
            </a:r>
            <a:r>
              <a:rPr lang="en-US" b="1" dirty="0" smtClean="0"/>
              <a:t>: </a:t>
            </a:r>
            <a:r>
              <a:rPr lang="en-US" dirty="0" smtClean="0"/>
              <a:t>The results of an execution may require writing data to memory or an I/O module</a:t>
            </a:r>
          </a:p>
          <a:p>
            <a:endParaRPr lang="en-US" dirty="0" smtClean="0"/>
          </a:p>
          <a:p>
            <a:r>
              <a:rPr lang="en-US" dirty="0" smtClean="0"/>
              <a:t>In order to do these things the processor needs to store some data </a:t>
            </a:r>
            <a:r>
              <a:rPr lang="en-US" b="1" dirty="0" smtClean="0">
                <a:solidFill>
                  <a:srgbClr val="00B050"/>
                </a:solidFill>
              </a:rPr>
              <a:t>temporarily</a:t>
            </a:r>
            <a:r>
              <a:rPr lang="en-US" dirty="0" smtClean="0"/>
              <a:t> and therefore needs a </a:t>
            </a:r>
            <a:r>
              <a:rPr lang="en-US" b="1" i="1" dirty="0" smtClean="0">
                <a:solidFill>
                  <a:srgbClr val="FF0000"/>
                </a:solidFill>
              </a:rPr>
              <a:t>small internal memory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These s</a:t>
            </a:r>
            <a:r>
              <a:rPr lang="en-US" dirty="0" err="1" smtClean="0"/>
              <a:t>torage</a:t>
            </a:r>
            <a:r>
              <a:rPr lang="en-US" dirty="0" smtClean="0"/>
              <a:t> locations</a:t>
            </a:r>
            <a:r>
              <a:rPr lang="tr-TR" dirty="0" smtClean="0"/>
              <a:t> are</a:t>
            </a:r>
            <a:r>
              <a:rPr lang="en-US" dirty="0" smtClean="0"/>
              <a:t> </a:t>
            </a: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registers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Organization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5728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 that instruction 3 is a conditional branch to instruction 15.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Until </a:t>
            </a:r>
            <a:r>
              <a:rPr lang="en-US" dirty="0">
                <a:solidFill>
                  <a:srgbClr val="FF0000"/>
                </a:solidFill>
              </a:rPr>
              <a:t>the instruction is executed, there is no way of knowing which instruction will come next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pipeline, in </a:t>
            </a:r>
            <a:r>
              <a:rPr lang="en-US" dirty="0" smtClean="0"/>
              <a:t>this example</a:t>
            </a:r>
            <a:r>
              <a:rPr lang="en-US" dirty="0"/>
              <a:t>, simply loads the next instruction in sequence (</a:t>
            </a:r>
            <a:r>
              <a:rPr lang="en-US" dirty="0">
                <a:solidFill>
                  <a:srgbClr val="FF0000"/>
                </a:solidFill>
              </a:rPr>
              <a:t>instruction 4) and proceeds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Pipelining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6997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is not determined </a:t>
            </a:r>
            <a:r>
              <a:rPr lang="en-US" dirty="0" smtClean="0">
                <a:solidFill>
                  <a:srgbClr val="FF0000"/>
                </a:solidFill>
              </a:rPr>
              <a:t>until t=7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 </a:t>
            </a:r>
            <a:r>
              <a:rPr lang="en-US" dirty="0"/>
              <a:t>this point, the pipeline must be cleared of instructions </a:t>
            </a:r>
            <a:r>
              <a:rPr lang="en-US" dirty="0" smtClean="0"/>
              <a:t>that are </a:t>
            </a:r>
            <a:r>
              <a:rPr lang="en-US" dirty="0"/>
              <a:t>not useful. </a:t>
            </a:r>
            <a:endParaRPr lang="en-US" dirty="0" smtClean="0"/>
          </a:p>
          <a:p>
            <a:r>
              <a:rPr lang="en-US" dirty="0" smtClean="0"/>
              <a:t>During t=8</a:t>
            </a:r>
            <a:r>
              <a:rPr lang="en-US" dirty="0"/>
              <a:t>, instruction 15 enters the pipeline. </a:t>
            </a:r>
            <a:endParaRPr lang="en-US" dirty="0" smtClean="0"/>
          </a:p>
          <a:p>
            <a:r>
              <a:rPr lang="en-US" dirty="0" smtClean="0"/>
              <a:t>No instructions complete </a:t>
            </a:r>
            <a:r>
              <a:rPr lang="en-US" dirty="0"/>
              <a:t>during time units 9 through 12; </a:t>
            </a:r>
            <a:r>
              <a:rPr lang="en-US" i="1" dirty="0">
                <a:solidFill>
                  <a:srgbClr val="FF0000"/>
                </a:solidFill>
              </a:rPr>
              <a:t>this is the performance penalty </a:t>
            </a:r>
            <a:r>
              <a:rPr lang="en-US" i="1" dirty="0" smtClean="0">
                <a:solidFill>
                  <a:srgbClr val="FF0000"/>
                </a:solidFill>
              </a:rPr>
              <a:t>incurred because </a:t>
            </a:r>
            <a:r>
              <a:rPr lang="en-US" i="1" dirty="0">
                <a:solidFill>
                  <a:srgbClr val="FF0000"/>
                </a:solidFill>
              </a:rPr>
              <a:t>we could not anticipate the branch.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Pipelining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2807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42</a:t>
            </a:fld>
            <a:endParaRPr kumimoji="0"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44016" y="1481138"/>
            <a:ext cx="3707904" cy="4525962"/>
          </a:xfrm>
        </p:spPr>
        <p:txBody>
          <a:bodyPr/>
          <a:lstStyle/>
          <a:p>
            <a:r>
              <a:rPr lang="en-US" dirty="0" smtClean="0"/>
              <a:t>Figure indicates </a:t>
            </a:r>
            <a:r>
              <a:rPr lang="en-US" dirty="0"/>
              <a:t>the logic </a:t>
            </a:r>
            <a:r>
              <a:rPr lang="en-US" dirty="0" smtClean="0"/>
              <a:t>needed for </a:t>
            </a:r>
            <a:r>
              <a:rPr lang="en-US" dirty="0"/>
              <a:t>pipelining to account for branches and </a:t>
            </a:r>
            <a:r>
              <a:rPr lang="en-US" dirty="0" smtClean="0"/>
              <a:t>interrupts.</a:t>
            </a:r>
            <a:endParaRPr lang="en-US" dirty="0"/>
          </a:p>
        </p:txBody>
      </p:sp>
      <p:pic>
        <p:nvPicPr>
          <p:cNvPr id="4" name="Picture 3" descr="f12.pdf"/>
          <p:cNvPicPr>
            <a:picLocks noChangeAspect="1"/>
          </p:cNvPicPr>
          <p:nvPr/>
        </p:nvPicPr>
        <p:blipFill rotWithShape="1">
          <a:blip r:embed="rId3"/>
          <a:srcRect l="12209" t="2737" r="6746" b="8041"/>
          <a:stretch/>
        </p:blipFill>
        <p:spPr>
          <a:xfrm>
            <a:off x="4024064" y="82629"/>
            <a:ext cx="4724400" cy="673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95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</a:t>
            </a:r>
            <a:r>
              <a:rPr lang="tr-T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Performance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393375"/>
            <a:ext cx="8647272" cy="1247786"/>
            <a:chOff x="216982" y="746864"/>
            <a:chExt cx="8647272" cy="1247786"/>
          </a:xfrm>
        </p:grpSpPr>
        <p:sp>
          <p:nvSpPr>
            <p:cNvPr id="7" name="Rectangle 6"/>
            <p:cNvSpPr/>
            <p:nvPr/>
          </p:nvSpPr>
          <p:spPr>
            <a:xfrm>
              <a:off x="216982" y="794321"/>
              <a:ext cx="86472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/>
                <a:t>The cycle time </a:t>
              </a:r>
              <a:r>
                <a:rPr lang="en-US" dirty="0" smtClean="0"/>
                <a:t> </a:t>
              </a:r>
              <a:r>
                <a:rPr lang="tr-TR" dirty="0" smtClean="0"/>
                <a:t> </a:t>
              </a:r>
              <a:r>
                <a:rPr lang="en-US" dirty="0" smtClean="0"/>
                <a:t>of </a:t>
              </a:r>
              <a:r>
                <a:rPr lang="en-US" dirty="0"/>
                <a:t>an </a:t>
              </a:r>
              <a:r>
                <a:rPr lang="tr-TR" dirty="0" smtClean="0"/>
                <a:t> </a:t>
              </a:r>
              <a:r>
                <a:rPr lang="en-US" dirty="0" smtClean="0"/>
                <a:t>instruction </a:t>
              </a:r>
              <a:r>
                <a:rPr lang="en-US" dirty="0"/>
                <a:t>pipeline is the time needed to advance a set of instructions one stage </a:t>
              </a:r>
              <a:r>
                <a:rPr lang="tr-TR" dirty="0" smtClean="0"/>
                <a:t> </a:t>
              </a:r>
              <a:r>
                <a:rPr lang="en-US" dirty="0" smtClean="0"/>
                <a:t>through </a:t>
              </a:r>
              <a:r>
                <a:rPr lang="en-US" dirty="0"/>
                <a:t>the </a:t>
              </a:r>
              <a:r>
                <a:rPr lang="en-US" dirty="0" smtClean="0"/>
                <a:t>pipeline</a:t>
              </a:r>
              <a:r>
                <a:rPr lang="tr-TR" dirty="0" smtClean="0"/>
                <a:t>.</a:t>
              </a:r>
              <a:r>
                <a:rPr lang="en-US" dirty="0"/>
                <a:t> The cycle time can be determined as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5736" y="746864"/>
              <a:ext cx="341123" cy="573087"/>
            </a:xfrm>
            <a:prstGeom prst="rect">
              <a:avLst/>
            </a:prstGeom>
          </p:spPr>
        </p:pic>
      </p:grp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05449" y="2669916"/>
            <a:ext cx="7350773" cy="941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3429000"/>
            <a:ext cx="864096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22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44</a:t>
            </a:fld>
            <a:endParaRPr kumimoji="0"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5216" y="332656"/>
            <a:ext cx="8424936" cy="1058087"/>
            <a:chOff x="405216" y="332656"/>
            <a:chExt cx="8424936" cy="10580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873541"/>
              <a:ext cx="1222477" cy="51720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05216" y="332656"/>
              <a:ext cx="8424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 general, the time delay d is equivalent to a clock pulse </a:t>
              </a:r>
              <a:r>
                <a:rPr lang="en-US" dirty="0" smtClean="0"/>
                <a:t>and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1365" y="1469963"/>
            <a:ext cx="8508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Now suppose that n instructions are processed, with no branches.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87" y="2066385"/>
            <a:ext cx="806088" cy="5701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608" y="2100871"/>
            <a:ext cx="8830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Let              </a:t>
            </a:r>
            <a:r>
              <a:rPr lang="en-US" dirty="0" smtClean="0"/>
              <a:t>be </a:t>
            </a:r>
            <a:r>
              <a:rPr lang="en-US" dirty="0"/>
              <a:t>the total time required for a pipeline with k stages to execute n instructions. Then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130116"/>
            <a:ext cx="4421015" cy="7713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9972" y="3977973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For example, t</a:t>
            </a:r>
            <a:r>
              <a:rPr lang="en-US" dirty="0" smtClean="0"/>
              <a:t>he </a:t>
            </a:r>
            <a:r>
              <a:rPr lang="en-US" dirty="0"/>
              <a:t>ninth instruction completes at time cycle 14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673" y="4653136"/>
            <a:ext cx="4227906" cy="9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2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45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356672" y="188640"/>
            <a:ext cx="8473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speedup factor </a:t>
            </a:r>
            <a:r>
              <a:rPr lang="en-US" dirty="0"/>
              <a:t>for the instruction pipeline compared to execution without the pipeline is defined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8" y="1054026"/>
            <a:ext cx="8911304" cy="1628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672" y="26377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 might be expected, at the </a:t>
            </a:r>
            <a:r>
              <a:rPr lang="en-US" dirty="0" smtClean="0"/>
              <a:t>limit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72" y="2608448"/>
            <a:ext cx="1240334" cy="596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0366" y="3234371"/>
            <a:ext cx="3328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have a k-fold speedup</a:t>
            </a:r>
          </a:p>
        </p:txBody>
      </p:sp>
    </p:spTree>
    <p:extLst>
      <p:ext uri="{BB962C8B-B14F-4D97-AF65-F5344CB8AC3E}">
        <p14:creationId xmlns:p14="http://schemas.microsoft.com/office/powerpoint/2010/main" val="2344699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46</a:t>
            </a:fld>
            <a:endParaRPr kumimoji="0"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7626" y="991270"/>
            <a:ext cx="3098230" cy="4525962"/>
          </a:xfrm>
        </p:spPr>
        <p:txBody>
          <a:bodyPr>
            <a:normAutofit/>
          </a:bodyPr>
          <a:lstStyle/>
          <a:p>
            <a:r>
              <a:rPr lang="en-US" sz="2400" dirty="0"/>
              <a:t>Instruction pipelining is a powerful technique for enhancing performance but requires careful design to achieve optimum results with reasonable complexity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f14.pdf"/>
          <p:cNvPicPr>
            <a:picLocks noChangeAspect="1"/>
          </p:cNvPicPr>
          <p:nvPr/>
        </p:nvPicPr>
        <p:blipFill rotWithShape="1">
          <a:blip r:embed="rId3"/>
          <a:srcRect l="10118" t="10807" r="16168" b="25952"/>
          <a:stretch/>
        </p:blipFill>
        <p:spPr>
          <a:xfrm>
            <a:off x="3491880" y="404664"/>
            <a:ext cx="5511165" cy="6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6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Hazards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47</a:t>
            </a:fld>
            <a:endParaRPr kumimoji="0"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7544" y="1481328"/>
            <a:ext cx="8229600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endParaRPr lang="tr-TR" dirty="0" smtClean="0"/>
          </a:p>
          <a:p>
            <a:pPr lvl="0"/>
            <a:r>
              <a:rPr lang="en-US" dirty="0" smtClean="0"/>
              <a:t>Occur </a:t>
            </a:r>
            <a:r>
              <a:rPr lang="en-US" dirty="0"/>
              <a:t>when the pipeline, or some portion of the pipeline, </a:t>
            </a:r>
            <a:r>
              <a:rPr lang="en-US" dirty="0">
                <a:solidFill>
                  <a:srgbClr val="FF0000"/>
                </a:solidFill>
              </a:rPr>
              <a:t>must stall </a:t>
            </a:r>
            <a:r>
              <a:rPr lang="en-US" dirty="0"/>
              <a:t>because conditions do not permit continued </a:t>
            </a:r>
            <a:r>
              <a:rPr lang="en-US" dirty="0" smtClean="0"/>
              <a:t>execution.</a:t>
            </a:r>
            <a:endParaRPr lang="en-US" dirty="0"/>
          </a:p>
          <a:p>
            <a:pPr lvl="0"/>
            <a:r>
              <a:rPr lang="en-GB" dirty="0" smtClean="0"/>
              <a:t>Also </a:t>
            </a:r>
            <a:r>
              <a:rPr lang="en-GB" dirty="0"/>
              <a:t>referred to as a </a:t>
            </a:r>
            <a:r>
              <a:rPr lang="en-GB" i="1" dirty="0">
                <a:solidFill>
                  <a:srgbClr val="FF0000"/>
                </a:solidFill>
              </a:rPr>
              <a:t>pipeline </a:t>
            </a:r>
            <a:r>
              <a:rPr lang="en-GB" i="1" dirty="0" smtClean="0">
                <a:solidFill>
                  <a:srgbClr val="FF0000"/>
                </a:solidFill>
              </a:rPr>
              <a:t>bubble</a:t>
            </a:r>
            <a:r>
              <a:rPr lang="en-GB" i="1" dirty="0" smtClean="0"/>
              <a:t>.</a:t>
            </a:r>
            <a:endParaRPr lang="en-GB" i="1" dirty="0"/>
          </a:p>
          <a:p>
            <a:pPr lvl="0"/>
            <a:r>
              <a:rPr lang="en-US" b="1" u="sng" dirty="0">
                <a:solidFill>
                  <a:srgbClr val="00B050"/>
                </a:solidFill>
              </a:rPr>
              <a:t>Any condition that causes a stall in the pipeline operations can be called a </a:t>
            </a:r>
            <a:r>
              <a:rPr lang="en-US" dirty="0">
                <a:solidFill>
                  <a:srgbClr val="FF0000"/>
                </a:solidFill>
              </a:rPr>
              <a:t>hazard.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b="1" u="sng" dirty="0">
                <a:solidFill>
                  <a:srgbClr val="FF0000"/>
                </a:solidFill>
              </a:rPr>
              <a:t>three types of hazards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Resource</a:t>
            </a:r>
            <a:r>
              <a:rPr lang="tr-TR" dirty="0" smtClean="0"/>
              <a:t> hazard</a:t>
            </a:r>
            <a:endParaRPr lang="en-US" dirty="0"/>
          </a:p>
          <a:p>
            <a:pPr lvl="1"/>
            <a:r>
              <a:rPr lang="en-US" dirty="0" smtClean="0"/>
              <a:t>Data</a:t>
            </a:r>
            <a:r>
              <a:rPr lang="tr-TR" dirty="0" smtClean="0"/>
              <a:t> hazard</a:t>
            </a:r>
            <a:endParaRPr lang="en-US" dirty="0"/>
          </a:p>
          <a:p>
            <a:pPr lvl="1"/>
            <a:r>
              <a:rPr lang="en-US" dirty="0" smtClean="0"/>
              <a:t>Control</a:t>
            </a:r>
            <a:r>
              <a:rPr lang="tr-TR" dirty="0" smtClean="0"/>
              <a:t> hazard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25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resource hazard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occurs when two or more instructions that are already in the pipeline need the same resource.</a:t>
            </a:r>
          </a:p>
          <a:p>
            <a:endParaRPr lang="en-US" dirty="0" smtClean="0"/>
          </a:p>
          <a:p>
            <a:r>
              <a:rPr lang="en-US" dirty="0" smtClean="0"/>
              <a:t>The result is that the </a:t>
            </a:r>
            <a:r>
              <a:rPr lang="en-US" b="1" dirty="0" smtClean="0">
                <a:solidFill>
                  <a:srgbClr val="00B050"/>
                </a:solidFill>
              </a:rPr>
              <a:t>instructions must be executed in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serial </a:t>
            </a:r>
            <a:r>
              <a:rPr lang="en-US" dirty="0" smtClean="0"/>
              <a:t>rather than </a:t>
            </a:r>
            <a:r>
              <a:rPr lang="en-US" i="1" dirty="0" smtClean="0">
                <a:solidFill>
                  <a:srgbClr val="FF0000"/>
                </a:solidFill>
              </a:rPr>
              <a:t>parallel</a:t>
            </a:r>
            <a:r>
              <a:rPr lang="en-US" dirty="0" smtClean="0"/>
              <a:t> for a portion of the pipeline.</a:t>
            </a:r>
          </a:p>
          <a:p>
            <a:endParaRPr lang="en-US" dirty="0" smtClean="0"/>
          </a:p>
          <a:p>
            <a:r>
              <a:rPr lang="en-US" dirty="0" smtClean="0"/>
              <a:t>A resource hazard is sometimes referred to as a </a:t>
            </a:r>
            <a:r>
              <a:rPr lang="en-US" i="1" dirty="0" smtClean="0">
                <a:solidFill>
                  <a:srgbClr val="FF0000"/>
                </a:solidFill>
              </a:rPr>
              <a:t>structural hazard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48</a:t>
            </a:fld>
            <a:endParaRPr kumimoji="0"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Hazards</a:t>
            </a:r>
          </a:p>
        </p:txBody>
      </p:sp>
    </p:spTree>
    <p:extLst>
      <p:ext uri="{BB962C8B-B14F-4D97-AF65-F5344CB8AC3E}">
        <p14:creationId xmlns:p14="http://schemas.microsoft.com/office/powerpoint/2010/main" val="3636159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49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107504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Let us consider a simple example of a </a:t>
            </a:r>
            <a:r>
              <a:rPr lang="en-US" i="1" dirty="0">
                <a:solidFill>
                  <a:srgbClr val="FF0000"/>
                </a:solidFill>
              </a:rPr>
              <a:t>resource hazard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/>
              <a:t>Assume a simplified five-stage pipeline, in which each stage takes one clock cycle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/>
              <a:t>Figure </a:t>
            </a:r>
            <a:r>
              <a:rPr lang="tr-TR" dirty="0" smtClean="0"/>
              <a:t>below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shows the ideal case</a:t>
            </a:r>
            <a:r>
              <a:rPr lang="en-US" dirty="0"/>
              <a:t>, in which a new instruction enters the pipeline each clock cycle.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2"/>
            <a:ext cx="5682849" cy="30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39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that the major </a:t>
            </a:r>
            <a:r>
              <a:rPr lang="en-US" dirty="0"/>
              <a:t>components of the processor are an </a:t>
            </a:r>
            <a:r>
              <a:rPr lang="en-US" b="1" u="sng" dirty="0">
                <a:solidFill>
                  <a:srgbClr val="00B050"/>
                </a:solidFill>
              </a:rPr>
              <a:t>arithmetic and logic </a:t>
            </a:r>
            <a:r>
              <a:rPr lang="en-US" b="1" u="sng" dirty="0" smtClean="0">
                <a:solidFill>
                  <a:srgbClr val="00B050"/>
                </a:solidFill>
              </a:rPr>
              <a:t>unit</a:t>
            </a:r>
            <a:r>
              <a:rPr lang="tr-TR" b="1" u="sng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ALU</a:t>
            </a:r>
            <a:r>
              <a:rPr lang="en-US" dirty="0"/>
              <a:t>) and </a:t>
            </a:r>
            <a:r>
              <a:rPr lang="en-US" dirty="0" smtClean="0"/>
              <a:t>a control unit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CU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ALU does the actual computation or processing of data. </a:t>
            </a:r>
            <a:endParaRPr lang="tr-TR" dirty="0"/>
          </a:p>
          <a:p>
            <a:pPr lvl="1"/>
            <a:endParaRPr lang="tr-TR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rgbClr val="00B050"/>
                </a:solidFill>
              </a:rPr>
              <a:t> What are the functions of control unit?</a:t>
            </a:r>
          </a:p>
          <a:p>
            <a:pPr marL="393192" lvl="1" indent="0">
              <a:buNone/>
            </a:pPr>
            <a:endParaRPr lang="tr-TR" sz="2800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The control </a:t>
            </a:r>
            <a:r>
              <a:rPr lang="en-US" dirty="0"/>
              <a:t>unit controls the </a:t>
            </a:r>
            <a:r>
              <a:rPr lang="en-US" b="1" dirty="0">
                <a:solidFill>
                  <a:srgbClr val="00B050"/>
                </a:solidFill>
              </a:rPr>
              <a:t>movement of data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instructions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into and out </a:t>
            </a:r>
            <a:r>
              <a:rPr lang="en-US" dirty="0"/>
              <a:t>of </a:t>
            </a:r>
            <a:r>
              <a:rPr lang="en-US" dirty="0" smtClean="0"/>
              <a:t>the processor </a:t>
            </a:r>
            <a:r>
              <a:rPr lang="en-US" dirty="0"/>
              <a:t>and controls the </a:t>
            </a:r>
            <a:r>
              <a:rPr lang="en-US" b="1" dirty="0">
                <a:solidFill>
                  <a:srgbClr val="00B050"/>
                </a:solidFill>
              </a:rPr>
              <a:t>operation of the ALU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Organization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8176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50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281263" y="188640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Now </a:t>
            </a:r>
            <a:r>
              <a:rPr lang="en-US" dirty="0" smtClean="0"/>
              <a:t>assume </a:t>
            </a:r>
            <a:r>
              <a:rPr lang="en-US" dirty="0"/>
              <a:t>that main memory has </a:t>
            </a:r>
            <a:r>
              <a:rPr lang="en-US" dirty="0">
                <a:solidFill>
                  <a:srgbClr val="FF0000"/>
                </a:solidFill>
              </a:rPr>
              <a:t>a single port </a:t>
            </a:r>
            <a:r>
              <a:rPr lang="en-US" dirty="0"/>
              <a:t>and that all instruction fetches and </a:t>
            </a:r>
            <a:r>
              <a:rPr lang="en-US" dirty="0">
                <a:solidFill>
                  <a:srgbClr val="FF0000"/>
                </a:solidFill>
              </a:rPr>
              <a:t>data </a:t>
            </a:r>
            <a:r>
              <a:rPr lang="en-US" dirty="0" smtClean="0">
                <a:solidFill>
                  <a:srgbClr val="FF0000"/>
                </a:solidFill>
              </a:rPr>
              <a:t>reads </a:t>
            </a:r>
            <a:r>
              <a:rPr lang="en-US" dirty="0">
                <a:solidFill>
                  <a:srgbClr val="FF0000"/>
                </a:solidFill>
              </a:rPr>
              <a:t>and writes must be performed one at a time.</a:t>
            </a:r>
            <a:r>
              <a:rPr lang="en-US" dirty="0"/>
              <a:t> Further, ignore the </a:t>
            </a:r>
            <a:r>
              <a:rPr lang="en-US" dirty="0" smtClean="0"/>
              <a:t>cache.</a:t>
            </a:r>
            <a:r>
              <a:rPr lang="tr-TR" dirty="0"/>
              <a:t> </a:t>
            </a:r>
            <a:r>
              <a:rPr lang="en-US" dirty="0" smtClean="0"/>
              <a:t>In </a:t>
            </a:r>
            <a:r>
              <a:rPr lang="en-US" dirty="0"/>
              <a:t>this case, an </a:t>
            </a:r>
            <a:r>
              <a:rPr lang="en-US" i="1" dirty="0">
                <a:solidFill>
                  <a:srgbClr val="FF0000"/>
                </a:solidFill>
              </a:rPr>
              <a:t>operand read to or write from memory </a:t>
            </a:r>
            <a:r>
              <a:rPr lang="en-US" dirty="0">
                <a:solidFill>
                  <a:srgbClr val="0070C0"/>
                </a:solidFill>
              </a:rPr>
              <a:t>cannot be performed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parallel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with an instruction fetch.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651631"/>
            <a:ext cx="5620651" cy="37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51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395536" y="18864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This is illustrated in </a:t>
            </a:r>
            <a:r>
              <a:rPr lang="en-US" dirty="0" smtClean="0"/>
              <a:t>figure</a:t>
            </a:r>
            <a:r>
              <a:rPr lang="tr-TR" dirty="0" smtClean="0"/>
              <a:t> shown</a:t>
            </a:r>
            <a:r>
              <a:rPr lang="en-US" dirty="0"/>
              <a:t> 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</a:rPr>
              <a:t>which assumes that the source operand for instruction I1 is in memory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rather than a register</a:t>
            </a:r>
            <a:r>
              <a:rPr lang="en-US" dirty="0"/>
              <a:t>. Therefore, the fetch instruction stage of the pipeline must </a:t>
            </a:r>
            <a:r>
              <a:rPr lang="en-US" b="1" i="1" dirty="0">
                <a:solidFill>
                  <a:srgbClr val="00B050"/>
                </a:solidFill>
              </a:rPr>
              <a:t>idle</a:t>
            </a:r>
            <a:r>
              <a:rPr lang="en-US" dirty="0"/>
              <a:t> for one cycle before beginning the instruction fetch for instruction I3. The figure assumes that </a:t>
            </a:r>
            <a:r>
              <a:rPr lang="en-US" dirty="0">
                <a:solidFill>
                  <a:srgbClr val="FF0000"/>
                </a:solidFill>
              </a:rPr>
              <a:t>all other operands are in registers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179910"/>
            <a:ext cx="4680520" cy="30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5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data hazard </a:t>
            </a:r>
            <a:r>
              <a:rPr lang="en-US" sz="2800" dirty="0"/>
              <a:t>occurs </a:t>
            </a:r>
            <a:r>
              <a:rPr lang="en-US" sz="2800" b="1" dirty="0">
                <a:solidFill>
                  <a:srgbClr val="FF0000"/>
                </a:solidFill>
              </a:rPr>
              <a:t>when there is a </a:t>
            </a:r>
            <a:r>
              <a:rPr lang="en-US" sz="2800" b="1" u="sng" dirty="0">
                <a:solidFill>
                  <a:srgbClr val="FF0000"/>
                </a:solidFill>
              </a:rPr>
              <a:t>conflict</a:t>
            </a:r>
            <a:r>
              <a:rPr lang="en-US" sz="2800" b="1" dirty="0">
                <a:solidFill>
                  <a:srgbClr val="FF0000"/>
                </a:solidFill>
              </a:rPr>
              <a:t> in the access of an operand location. </a:t>
            </a:r>
          </a:p>
          <a:p>
            <a:r>
              <a:rPr lang="en-US" sz="2800" dirty="0" smtClean="0"/>
              <a:t>Assume that two </a:t>
            </a:r>
            <a:r>
              <a:rPr lang="en-US" sz="2800" dirty="0"/>
              <a:t>instructions in a program are to be executed in sequence and both access a particular memory or register operand. </a:t>
            </a:r>
          </a:p>
          <a:p>
            <a:pPr lvl="1"/>
            <a:r>
              <a:rPr lang="en-US" sz="2400" dirty="0"/>
              <a:t>If the two instructions are executed </a:t>
            </a:r>
            <a:r>
              <a:rPr lang="en-US" sz="2400" dirty="0">
                <a:solidFill>
                  <a:srgbClr val="FF0000"/>
                </a:solidFill>
              </a:rPr>
              <a:t>in strict sequence</a:t>
            </a:r>
            <a:r>
              <a:rPr lang="en-US" sz="2400" dirty="0"/>
              <a:t>, no problem occurs. </a:t>
            </a:r>
            <a:r>
              <a:rPr lang="tr-TR" sz="2400" dirty="0" smtClean="0"/>
              <a:t>[ A=A+3 ; B= 4*A ]</a:t>
            </a:r>
            <a:endParaRPr lang="en-US" sz="2400" dirty="0"/>
          </a:p>
          <a:p>
            <a:pPr lvl="1"/>
            <a:r>
              <a:rPr lang="en-US" sz="2400" dirty="0"/>
              <a:t>However, if the instructions are </a:t>
            </a:r>
            <a:r>
              <a:rPr lang="en-US" sz="2400" dirty="0">
                <a:solidFill>
                  <a:srgbClr val="FF0000"/>
                </a:solidFill>
              </a:rPr>
              <a:t>executed in a pipeline</a:t>
            </a:r>
            <a:r>
              <a:rPr lang="en-US" sz="2400" dirty="0"/>
              <a:t>, then it is possible for the operand value to be updated in such a way as to produce a different result than would occur with strict sequential execution.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In other words, the program produces an incorrect result because of the use of </a:t>
            </a:r>
            <a:r>
              <a:rPr lang="en-US" sz="2400" dirty="0" smtClean="0">
                <a:solidFill>
                  <a:srgbClr val="FF0000"/>
                </a:solidFill>
              </a:rPr>
              <a:t>pipelining.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52</a:t>
            </a:fld>
            <a:endParaRPr kumimoji="0"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Hazards</a:t>
            </a:r>
          </a:p>
        </p:txBody>
      </p:sp>
    </p:spTree>
    <p:extLst>
      <p:ext uri="{BB962C8B-B14F-4D97-AF65-F5344CB8AC3E}">
        <p14:creationId xmlns:p14="http://schemas.microsoft.com/office/powerpoint/2010/main" val="1861869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53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251520" y="188640"/>
            <a:ext cx="59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three types of </a:t>
            </a:r>
            <a:r>
              <a:rPr lang="en-US" dirty="0">
                <a:solidFill>
                  <a:srgbClr val="FF0000"/>
                </a:solidFill>
              </a:rPr>
              <a:t>data hazards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836712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Read after write (</a:t>
            </a:r>
            <a:r>
              <a:rPr lang="en-US" dirty="0" smtClean="0">
                <a:solidFill>
                  <a:srgbClr val="FF0000"/>
                </a:solidFill>
              </a:rPr>
              <a:t>RAW)</a:t>
            </a:r>
            <a:r>
              <a:rPr lang="en-US" dirty="0" smtClean="0"/>
              <a:t>: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hazard </a:t>
            </a:r>
            <a:r>
              <a:rPr lang="en-US" dirty="0" smtClean="0"/>
              <a:t>occurs</a:t>
            </a:r>
            <a:r>
              <a:rPr lang="tr-TR" dirty="0" smtClean="0"/>
              <a:t> </a:t>
            </a:r>
            <a:r>
              <a:rPr lang="en-US" dirty="0" smtClean="0"/>
              <a:t>when </a:t>
            </a:r>
            <a:r>
              <a:rPr lang="en-US" dirty="0"/>
              <a:t>the value produced by an instruction is required </a:t>
            </a:r>
            <a:r>
              <a:rPr lang="en-US" dirty="0" smtClean="0"/>
              <a:t>by </a:t>
            </a:r>
            <a:r>
              <a:rPr lang="en-US" dirty="0"/>
              <a:t>a </a:t>
            </a:r>
            <a:r>
              <a:rPr lang="en-US" dirty="0" smtClean="0">
                <a:solidFill>
                  <a:srgbClr val="FF0000"/>
                </a:solidFill>
              </a:rPr>
              <a:t>subsequent </a:t>
            </a:r>
            <a:r>
              <a:rPr lang="en-US" dirty="0">
                <a:solidFill>
                  <a:srgbClr val="FF0000"/>
                </a:solidFill>
              </a:rPr>
              <a:t>instruction</a:t>
            </a:r>
            <a:r>
              <a:rPr lang="en-US" dirty="0"/>
              <a:t>. For example</a:t>
            </a:r>
            <a:r>
              <a:rPr lang="en-US" dirty="0" smtClean="0"/>
              <a:t>,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ctr">
              <a:lnSpc>
                <a:spcPct val="150000"/>
              </a:lnSpc>
            </a:pPr>
            <a:r>
              <a:rPr lang="tr-TR" dirty="0"/>
              <a:t>ADD R1, --, --;</a:t>
            </a:r>
          </a:p>
          <a:p>
            <a:pPr algn="ctr">
              <a:lnSpc>
                <a:spcPct val="150000"/>
              </a:lnSpc>
            </a:pPr>
            <a:r>
              <a:rPr lang="tr-TR" dirty="0"/>
              <a:t>SUB --, R1, --;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84507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54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365760" y="188640"/>
            <a:ext cx="86472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Write after read (WAR): 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A hazard occurs</a:t>
            </a:r>
            <a:r>
              <a:rPr lang="tr-TR" dirty="0" smtClean="0"/>
              <a:t> </a:t>
            </a:r>
            <a:r>
              <a:rPr lang="en-US" dirty="0"/>
              <a:t>when the output register of an instruction is used right after read by a previous instruction. For example,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ADD </a:t>
            </a:r>
            <a:r>
              <a:rPr lang="en-US" dirty="0"/>
              <a:t>--, R1, --;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SUB R1, --, --;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Write </a:t>
            </a:r>
            <a:r>
              <a:rPr lang="en-US" dirty="0">
                <a:solidFill>
                  <a:srgbClr val="FF0000"/>
                </a:solidFill>
              </a:rPr>
              <a:t>after write (WAW): </a:t>
            </a:r>
            <a:r>
              <a:rPr lang="en-US" dirty="0"/>
              <a:t>Two instructions both write to the same location. These hazards occur when the output register of an instruction is used for write </a:t>
            </a:r>
            <a:r>
              <a:rPr lang="en-US" dirty="0">
                <a:solidFill>
                  <a:srgbClr val="FF0000"/>
                </a:solidFill>
              </a:rPr>
              <a:t>after written by previous instruction</a:t>
            </a:r>
            <a:r>
              <a:rPr lang="en-US" dirty="0"/>
              <a:t>. For example</a:t>
            </a:r>
            <a:r>
              <a:rPr lang="en-US" dirty="0" smtClean="0"/>
              <a:t>,</a:t>
            </a:r>
            <a:r>
              <a:rPr lang="tr-TR" dirty="0" smtClean="0"/>
              <a:t> (second instruction must be delayed until first one is finished)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/>
              <a:t>ADD R1, --, --;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SUB R1, --, --;</a:t>
            </a:r>
          </a:p>
        </p:txBody>
      </p:sp>
    </p:spTree>
    <p:extLst>
      <p:ext uri="{BB962C8B-B14F-4D97-AF65-F5344CB8AC3E}">
        <p14:creationId xmlns:p14="http://schemas.microsoft.com/office/powerpoint/2010/main" val="2788306476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55</a:t>
            </a:fld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8987505" cy="43990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33871"/>
            <a:ext cx="3648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Read after write (RAW)</a:t>
            </a:r>
            <a:r>
              <a:rPr lang="en-US" dirty="0"/>
              <a:t>: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9200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56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611560" y="116632"/>
            <a:ext cx="756084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As an example, consider the following x86 machine instruction sequence</a:t>
            </a:r>
            <a:r>
              <a:rPr lang="en-US" dirty="0" smtClean="0"/>
              <a:t>: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/>
              <a:t>ADD EAX, EBX /* EAX = EAX + EBX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SUB ECX, EAX /* ECX = ECX – EAX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121" y="3140968"/>
            <a:ext cx="7776864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first instruction adds the contents of the 32-bit registers EAX and EBX </a:t>
            </a:r>
            <a:r>
              <a:rPr lang="en-US" dirty="0" smtClean="0"/>
              <a:t>and </a:t>
            </a:r>
            <a:r>
              <a:rPr lang="en-US" dirty="0"/>
              <a:t>stores the result in EAX. The second instruction subtracts the contents of EAX </a:t>
            </a:r>
            <a:r>
              <a:rPr lang="en-US" dirty="0" smtClean="0"/>
              <a:t>from </a:t>
            </a:r>
            <a:r>
              <a:rPr lang="en-US" dirty="0"/>
              <a:t>ECX and stores the result in ECX.</a:t>
            </a:r>
          </a:p>
        </p:txBody>
      </p:sp>
    </p:spTree>
    <p:extLst>
      <p:ext uri="{BB962C8B-B14F-4D97-AF65-F5344CB8AC3E}">
        <p14:creationId xmlns:p14="http://schemas.microsoft.com/office/powerpoint/2010/main" val="765247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57</a:t>
            </a:fld>
            <a:endParaRPr kumimoji="0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48" y="-27384"/>
            <a:ext cx="7028754" cy="345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058" y="335699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ADD instruction does not update register EAX </a:t>
            </a:r>
            <a:r>
              <a:rPr lang="en-US" dirty="0">
                <a:solidFill>
                  <a:srgbClr val="FF0000"/>
                </a:solidFill>
              </a:rPr>
              <a:t>until the end of stage 5,</a:t>
            </a:r>
            <a:r>
              <a:rPr lang="en-US" dirty="0"/>
              <a:t> which </a:t>
            </a:r>
            <a:r>
              <a:rPr lang="en-US" dirty="0" smtClean="0"/>
              <a:t>occurs </a:t>
            </a:r>
            <a:r>
              <a:rPr lang="en-US" dirty="0"/>
              <a:t>at clock cycle 5. But the SUB instruction needs that value at the beginning of </a:t>
            </a:r>
            <a:r>
              <a:rPr lang="en-US" dirty="0" smtClean="0"/>
              <a:t>its </a:t>
            </a:r>
            <a:r>
              <a:rPr lang="en-US" dirty="0"/>
              <a:t>stage 2, which occurs at clock cycle 4. </a:t>
            </a:r>
            <a:r>
              <a:rPr lang="en-US" dirty="0">
                <a:solidFill>
                  <a:srgbClr val="FF0000"/>
                </a:solidFill>
              </a:rPr>
              <a:t>To maintain correct operation, the pipeline </a:t>
            </a:r>
          </a:p>
          <a:p>
            <a:r>
              <a:rPr lang="en-US" dirty="0">
                <a:solidFill>
                  <a:srgbClr val="FF0000"/>
                </a:solidFill>
              </a:rPr>
              <a:t>must stall for two clocks cycles</a:t>
            </a:r>
            <a:r>
              <a:rPr lang="en-US" dirty="0"/>
              <a:t>. Thus, in the absence of special hardware and </a:t>
            </a:r>
            <a:r>
              <a:rPr lang="en-US" dirty="0" smtClean="0"/>
              <a:t>specific </a:t>
            </a:r>
            <a:r>
              <a:rPr lang="en-US" dirty="0"/>
              <a:t>avoidance algorithms, such a data hazard results in inefficient pipeline usage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204864"/>
            <a:ext cx="176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RAW hazard</a:t>
            </a:r>
          </a:p>
        </p:txBody>
      </p:sp>
    </p:spTree>
    <p:extLst>
      <p:ext uri="{BB962C8B-B14F-4D97-AF65-F5344CB8AC3E}">
        <p14:creationId xmlns:p14="http://schemas.microsoft.com/office/powerpoint/2010/main" val="3376701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Control hazard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occurs </a:t>
            </a:r>
            <a:r>
              <a:rPr lang="en-GB" dirty="0" smtClean="0">
                <a:solidFill>
                  <a:srgbClr val="FF0000"/>
                </a:solidFill>
              </a:rPr>
              <a:t>when the pipeline makes the wrong decision on a branch prediction and therefore brings instructions into the pipeline</a:t>
            </a:r>
            <a:r>
              <a:rPr lang="en-GB" dirty="0" smtClean="0"/>
              <a:t> that must subsequently be discarded.</a:t>
            </a:r>
          </a:p>
          <a:p>
            <a:endParaRPr lang="en-GB" dirty="0" smtClean="0"/>
          </a:p>
          <a:p>
            <a:r>
              <a:rPr lang="en-GB" dirty="0" smtClean="0"/>
              <a:t>Also </a:t>
            </a:r>
            <a:r>
              <a:rPr lang="en-GB" dirty="0"/>
              <a:t>known as </a:t>
            </a:r>
            <a:r>
              <a:rPr lang="en-GB" b="1" i="1" dirty="0" smtClean="0">
                <a:solidFill>
                  <a:srgbClr val="FF0000"/>
                </a:solidFill>
              </a:rPr>
              <a:t>branch hazard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 Hazards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8005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59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395536" y="260648"/>
            <a:ext cx="3655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Dealing with Branches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497" y="808344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primary impediment, as </a:t>
            </a:r>
            <a:r>
              <a:rPr lang="en-US" dirty="0" smtClean="0"/>
              <a:t>we </a:t>
            </a:r>
            <a:r>
              <a:rPr lang="en-US" dirty="0"/>
              <a:t>have seen, is the </a:t>
            </a:r>
            <a:r>
              <a:rPr lang="en-US" dirty="0">
                <a:solidFill>
                  <a:srgbClr val="FF0000"/>
                </a:solidFill>
              </a:rPr>
              <a:t>conditional branch instruction</a:t>
            </a:r>
            <a:r>
              <a:rPr lang="en-US" dirty="0"/>
              <a:t>. Until the instruction is actually </a:t>
            </a:r>
            <a:r>
              <a:rPr lang="en-US" dirty="0" smtClean="0"/>
              <a:t>executed</a:t>
            </a:r>
            <a:r>
              <a:rPr lang="en-US" dirty="0"/>
              <a:t>, it is </a:t>
            </a:r>
            <a:r>
              <a:rPr lang="en-US" dirty="0">
                <a:solidFill>
                  <a:srgbClr val="FF0000"/>
                </a:solidFill>
              </a:rPr>
              <a:t>impossible to determine whether the branch will be taken or not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096" y="2237094"/>
            <a:ext cx="8833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variety of </a:t>
            </a:r>
            <a:r>
              <a:rPr lang="en-US" dirty="0">
                <a:solidFill>
                  <a:srgbClr val="FF0000"/>
                </a:solidFill>
              </a:rPr>
              <a:t>approaches </a:t>
            </a:r>
            <a:r>
              <a:rPr lang="en-US" dirty="0"/>
              <a:t>have been taken for dealing with conditional branches: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3143101"/>
            <a:ext cx="4572000" cy="27959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■ Multiple streams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■ </a:t>
            </a:r>
            <a:r>
              <a:rPr lang="en-US" dirty="0" err="1"/>
              <a:t>Prefetch</a:t>
            </a:r>
            <a:r>
              <a:rPr lang="en-US" dirty="0"/>
              <a:t> branch target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■ </a:t>
            </a:r>
            <a:r>
              <a:rPr lang="en-US" dirty="0"/>
              <a:t>Loop buffer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■ </a:t>
            </a:r>
            <a:r>
              <a:rPr lang="en-US" dirty="0"/>
              <a:t>Branch prediction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■ </a:t>
            </a:r>
            <a:r>
              <a:rPr lang="en-US" dirty="0"/>
              <a:t>Delayed branch</a:t>
            </a:r>
          </a:p>
        </p:txBody>
      </p:sp>
    </p:spTree>
    <p:extLst>
      <p:ext uri="{BB962C8B-B14F-4D97-AF65-F5344CB8AC3E}">
        <p14:creationId xmlns:p14="http://schemas.microsoft.com/office/powerpoint/2010/main" val="2389011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Organization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18" y="1417638"/>
            <a:ext cx="5500964" cy="475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-684584" y="5445224"/>
            <a:ext cx="8229600" cy="4355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CPU with the system bus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4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60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Delayed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Branching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336" y="908720"/>
            <a:ext cx="8424936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idea is that a branch instruction does not cause an immediate branch, </a:t>
            </a:r>
            <a:r>
              <a:rPr lang="en-US" dirty="0">
                <a:solidFill>
                  <a:srgbClr val="FF0000"/>
                </a:solidFill>
              </a:rPr>
              <a:t>but is delayed by some number of cycles</a:t>
            </a:r>
            <a:r>
              <a:rPr lang="en-US" dirty="0"/>
              <a:t>, depending on the length of the pipeline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471" y="2783090"/>
            <a:ext cx="8251736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 this case, the instruction immediately following the branch is always executed regardless of the result of the branch. </a:t>
            </a:r>
            <a:r>
              <a:rPr lang="en-US" dirty="0">
                <a:solidFill>
                  <a:srgbClr val="FF0000"/>
                </a:solidFill>
              </a:rPr>
              <a:t>The compiler will generally generate code in which each branch is followed by a </a:t>
            </a:r>
            <a:r>
              <a:rPr lang="en-US" dirty="0" smtClean="0">
                <a:solidFill>
                  <a:srgbClr val="FF0000"/>
                </a:solidFill>
              </a:rPr>
              <a:t>NOOP </a:t>
            </a:r>
            <a:r>
              <a:rPr lang="en-US" dirty="0">
                <a:solidFill>
                  <a:srgbClr val="FF0000"/>
                </a:solidFill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3150527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61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2843808" y="332656"/>
            <a:ext cx="4572000" cy="22419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ADD R2, R3, R4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CMP </a:t>
            </a:r>
            <a:r>
              <a:rPr lang="pt-BR" dirty="0"/>
              <a:t>R1,0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JNE </a:t>
            </a:r>
            <a:r>
              <a:rPr lang="pt-BR" dirty="0"/>
              <a:t>somewhere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NOOP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096" y="2602327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compiler can now rearrange the code by observing that the ADD need not be computed before the CMP — it can be moved after the JNE, replacing the </a:t>
            </a:r>
            <a:r>
              <a:rPr lang="en-US" dirty="0" smtClean="0"/>
              <a:t>NOOP</a:t>
            </a:r>
            <a:r>
              <a:rPr lang="en-US" dirty="0"/>
              <a:t>, safe in the knowledge that it will be executed.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564" y="4719981"/>
            <a:ext cx="4572000" cy="168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    </a:t>
            </a:r>
            <a:r>
              <a:rPr lang="pt-BR" dirty="0" smtClean="0"/>
              <a:t>CMP </a:t>
            </a:r>
            <a:r>
              <a:rPr lang="pt-BR" dirty="0"/>
              <a:t>R1,0</a:t>
            </a:r>
          </a:p>
          <a:p>
            <a:pPr>
              <a:lnSpc>
                <a:spcPct val="150000"/>
              </a:lnSpc>
            </a:pPr>
            <a:r>
              <a:rPr lang="pt-BR" dirty="0"/>
              <a:t>    JNE somewhere</a:t>
            </a:r>
          </a:p>
          <a:p>
            <a:pPr>
              <a:lnSpc>
                <a:spcPct val="150000"/>
              </a:lnSpc>
            </a:pPr>
            <a:r>
              <a:rPr lang="pt-BR" dirty="0"/>
              <a:t>    ADD R2, R3, R4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20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ALU operates </a:t>
            </a:r>
            <a:r>
              <a:rPr lang="en-US" b="1" dirty="0">
                <a:solidFill>
                  <a:srgbClr val="FF0000"/>
                </a:solidFill>
              </a:rPr>
              <a:t>only</a:t>
            </a:r>
            <a:r>
              <a:rPr lang="en-US" dirty="0"/>
              <a:t> on data in the internal </a:t>
            </a:r>
            <a:r>
              <a:rPr lang="en-US" dirty="0" smtClean="0"/>
              <a:t>processor memory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Thus, data </a:t>
            </a:r>
            <a:r>
              <a:rPr lang="en-US" dirty="0"/>
              <a:t>transfer </a:t>
            </a:r>
            <a:r>
              <a:rPr lang="en-US" dirty="0" smtClean="0"/>
              <a:t>between </a:t>
            </a:r>
            <a:r>
              <a:rPr lang="en-US" dirty="0"/>
              <a:t>the various registers </a:t>
            </a:r>
            <a:r>
              <a:rPr lang="en-US" dirty="0" smtClean="0"/>
              <a:t>and ALU is needed which is the responsibility of </a:t>
            </a:r>
            <a:r>
              <a:rPr lang="en-US" b="1" dirty="0" smtClean="0">
                <a:solidFill>
                  <a:srgbClr val="FF0000"/>
                </a:solidFill>
              </a:rPr>
              <a:t>internal </a:t>
            </a:r>
            <a:r>
              <a:rPr lang="en-US" b="1" dirty="0">
                <a:solidFill>
                  <a:srgbClr val="FF0000"/>
                </a:solidFill>
              </a:rPr>
              <a:t>processor bus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Organization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7148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75" y="1412776"/>
            <a:ext cx="588170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698426" y="6150446"/>
            <a:ext cx="8229600" cy="4355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Internal structure of the CPU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51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registers in the processor perform </a:t>
            </a:r>
            <a:r>
              <a:rPr lang="en-US" b="1" dirty="0">
                <a:solidFill>
                  <a:srgbClr val="FF0000"/>
                </a:solidFill>
              </a:rPr>
              <a:t>two </a:t>
            </a:r>
            <a:r>
              <a:rPr lang="en-US" b="1" dirty="0" smtClean="0">
                <a:solidFill>
                  <a:srgbClr val="FF0000"/>
                </a:solidFill>
              </a:rPr>
              <a:t>roles: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User-visible </a:t>
            </a:r>
            <a:r>
              <a:rPr lang="en-US" sz="2400" b="1" dirty="0">
                <a:solidFill>
                  <a:srgbClr val="FF0000"/>
                </a:solidFill>
              </a:rPr>
              <a:t>registers</a:t>
            </a:r>
            <a:r>
              <a:rPr lang="en-US" sz="2400" b="1" dirty="0"/>
              <a:t>: </a:t>
            </a:r>
            <a:r>
              <a:rPr lang="en-US" sz="2400" dirty="0"/>
              <a:t>Enable the machine- or assembly language programmer to </a:t>
            </a:r>
            <a:r>
              <a:rPr lang="en-US" sz="2400" dirty="0">
                <a:solidFill>
                  <a:srgbClr val="FF0000"/>
                </a:solidFill>
              </a:rPr>
              <a:t>minimize main memory references </a:t>
            </a:r>
            <a:r>
              <a:rPr lang="en-US" sz="2400" dirty="0"/>
              <a:t>by optimizing use of </a:t>
            </a:r>
            <a:r>
              <a:rPr lang="en-US" sz="2400" dirty="0" smtClean="0"/>
              <a:t>registers.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Control </a:t>
            </a:r>
            <a:r>
              <a:rPr lang="en-US" sz="2400" b="1" dirty="0">
                <a:solidFill>
                  <a:srgbClr val="FF0000"/>
                </a:solidFill>
              </a:rPr>
              <a:t>and status registers</a:t>
            </a:r>
            <a:r>
              <a:rPr lang="en-US" sz="2400" b="1" dirty="0"/>
              <a:t>:</a:t>
            </a:r>
            <a:r>
              <a:rPr lang="en-US" sz="2400" dirty="0"/>
              <a:t> Used by the control unit to </a:t>
            </a:r>
            <a:r>
              <a:rPr lang="en-US" sz="2400" b="1" u="sng" dirty="0">
                <a:solidFill>
                  <a:srgbClr val="00B050"/>
                </a:solidFill>
              </a:rPr>
              <a:t>control the operation of the </a:t>
            </a:r>
            <a:r>
              <a:rPr lang="en-US" sz="2400" b="1" u="sng" dirty="0" smtClean="0">
                <a:solidFill>
                  <a:srgbClr val="00B050"/>
                </a:solidFill>
              </a:rPr>
              <a:t>processor</a:t>
            </a:r>
            <a:r>
              <a:rPr lang="tr-TR" sz="2400" b="1" u="sng" dirty="0">
                <a:solidFill>
                  <a:srgbClr val="00B050"/>
                </a:solidFill>
              </a:rPr>
              <a:t> </a:t>
            </a:r>
            <a:r>
              <a:rPr lang="tr-TR" sz="2400" dirty="0" smtClean="0"/>
              <a:t>and</a:t>
            </a:r>
            <a:r>
              <a:rPr lang="en-US" sz="2400" dirty="0" smtClean="0"/>
              <a:t> operating </a:t>
            </a:r>
            <a:r>
              <a:rPr lang="en-US" sz="2400" dirty="0"/>
              <a:t>system programs to </a:t>
            </a:r>
            <a:r>
              <a:rPr lang="en-US" sz="2400" b="1" u="sng" dirty="0">
                <a:solidFill>
                  <a:srgbClr val="00B050"/>
                </a:solidFill>
              </a:rPr>
              <a:t>control the execution of programs</a:t>
            </a:r>
            <a:r>
              <a:rPr lang="en-US" sz="2400" b="1" u="sng" dirty="0" smtClean="0">
                <a:solidFill>
                  <a:srgbClr val="00B050"/>
                </a:solidFill>
              </a:rPr>
              <a:t>.</a:t>
            </a:r>
            <a:endParaRPr lang="en-US" sz="2400" b="1" u="sng" dirty="0">
              <a:solidFill>
                <a:srgbClr val="00B050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0816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 Organization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431800" y="881163"/>
            <a:ext cx="8215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B050"/>
                </a:solidFill>
              </a:rPr>
              <a:t>What general </a:t>
            </a:r>
            <a:r>
              <a:rPr lang="en-US" b="1" dirty="0">
                <a:solidFill>
                  <a:srgbClr val="FF0000"/>
                </a:solidFill>
              </a:rPr>
              <a:t>roles</a:t>
            </a:r>
            <a:r>
              <a:rPr lang="en-US" b="1" dirty="0">
                <a:solidFill>
                  <a:srgbClr val="00B050"/>
                </a:solidFill>
              </a:rPr>
              <a:t> are performed by processor registers?</a:t>
            </a:r>
          </a:p>
        </p:txBody>
      </p:sp>
    </p:spTree>
    <p:extLst>
      <p:ext uri="{BB962C8B-B14F-4D97-AF65-F5344CB8AC3E}">
        <p14:creationId xmlns:p14="http://schemas.microsoft.com/office/powerpoint/2010/main" val="3242485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C36AA0-1F98-48E9-8063-9CFB696C3E09}"/>
</file>

<file path=customXml/itemProps2.xml><?xml version="1.0" encoding="utf-8"?>
<ds:datastoreItem xmlns:ds="http://schemas.openxmlformats.org/officeDocument/2006/customXml" ds:itemID="{FADC43C0-0783-4238-8AAF-B4F92236FBE0}"/>
</file>

<file path=customXml/itemProps3.xml><?xml version="1.0" encoding="utf-8"?>
<ds:datastoreItem xmlns:ds="http://schemas.openxmlformats.org/officeDocument/2006/customXml" ds:itemID="{7E7E76E2-8AD4-4C33-B248-82B3A49A93D3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2623</TotalTime>
  <Words>3480</Words>
  <Application>Microsoft Office PowerPoint</Application>
  <PresentationFormat>On-screen Show (4:3)</PresentationFormat>
  <Paragraphs>348</Paragraphs>
  <Slides>61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Architecture and Hardware (ITEC582 )</vt:lpstr>
      <vt:lpstr>PowerPoint Presentation</vt:lpstr>
      <vt:lpstr>1.Processor Organization</vt:lpstr>
      <vt:lpstr>1.Processor Organization</vt:lpstr>
      <vt:lpstr>1.Processor Organization</vt:lpstr>
      <vt:lpstr>Processor Organization</vt:lpstr>
      <vt:lpstr>1.Processor Organization</vt:lpstr>
      <vt:lpstr>1.Processor Organization</vt:lpstr>
      <vt:lpstr>2.Register Organization</vt:lpstr>
      <vt:lpstr>User-Visible Registers</vt:lpstr>
      <vt:lpstr>PowerPoint Presentation</vt:lpstr>
      <vt:lpstr>Control and Status Registers</vt:lpstr>
      <vt:lpstr>Control and Status Registers</vt:lpstr>
      <vt:lpstr>Program Status Word (PSW)</vt:lpstr>
      <vt:lpstr>Program Status Word (PSW)</vt:lpstr>
      <vt:lpstr>Examples to Register Organizations</vt:lpstr>
      <vt:lpstr>Examples to Register Organizations</vt:lpstr>
      <vt:lpstr>Examples to Register Organizations</vt:lpstr>
      <vt:lpstr>Examples to Register Organizations</vt:lpstr>
      <vt:lpstr>2.Instruction Cycle</vt:lpstr>
      <vt:lpstr>PowerPoint Presentation</vt:lpstr>
      <vt:lpstr>Instruction Cycle</vt:lpstr>
      <vt:lpstr>Instruction Cycle</vt:lpstr>
      <vt:lpstr>Instruction Cycle</vt:lpstr>
      <vt:lpstr>Data Flow fetch cycle</vt:lpstr>
      <vt:lpstr>PowerPoint Presentation</vt:lpstr>
      <vt:lpstr>Data Flow of execute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Pipelining Strategy</vt:lpstr>
      <vt:lpstr>Pipelining Strategy</vt:lpstr>
      <vt:lpstr>Pipelining Strategy</vt:lpstr>
      <vt:lpstr>Pipelining Strategy</vt:lpstr>
      <vt:lpstr>Pipelining Strategy</vt:lpstr>
      <vt:lpstr>PowerPoint Presentation</vt:lpstr>
      <vt:lpstr>Pipeline Performance</vt:lpstr>
      <vt:lpstr>PowerPoint Presentation</vt:lpstr>
      <vt:lpstr>PowerPoint Presentation</vt:lpstr>
      <vt:lpstr>PowerPoint Presentation</vt:lpstr>
      <vt:lpstr>Pipeline Hazards</vt:lpstr>
      <vt:lpstr>Pipeline Hazards</vt:lpstr>
      <vt:lpstr>PowerPoint Presentation</vt:lpstr>
      <vt:lpstr>PowerPoint Presentation</vt:lpstr>
      <vt:lpstr>PowerPoint Presentation</vt:lpstr>
      <vt:lpstr>Pipeline Hazards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Pipeline Hazards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Processor Structure and Function</dc:title>
  <dc:creator>Husnu Bayramoglu</dc:creator>
  <cp:lastModifiedBy>Alper DOGANALP</cp:lastModifiedBy>
  <cp:revision>229</cp:revision>
  <dcterms:created xsi:type="dcterms:W3CDTF">1998-10-08T12:50:13Z</dcterms:created>
  <dcterms:modified xsi:type="dcterms:W3CDTF">2022-03-30T09:11:06Z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