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36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60"/>
  </p:notesMasterIdLst>
  <p:handoutMasterIdLst>
    <p:handoutMasterId r:id="rId61"/>
  </p:handoutMasterIdLst>
  <p:sldIdLst>
    <p:sldId id="286" r:id="rId2"/>
    <p:sldId id="395" r:id="rId3"/>
    <p:sldId id="394" r:id="rId4"/>
    <p:sldId id="352" r:id="rId5"/>
    <p:sldId id="353" r:id="rId6"/>
    <p:sldId id="354" r:id="rId7"/>
    <p:sldId id="289" r:id="rId8"/>
    <p:sldId id="355" r:id="rId9"/>
    <p:sldId id="356" r:id="rId10"/>
    <p:sldId id="396" r:id="rId11"/>
    <p:sldId id="357" r:id="rId12"/>
    <p:sldId id="397" r:id="rId13"/>
    <p:sldId id="359" r:id="rId14"/>
    <p:sldId id="358" r:id="rId15"/>
    <p:sldId id="360" r:id="rId16"/>
    <p:sldId id="291" r:id="rId17"/>
    <p:sldId id="333" r:id="rId18"/>
    <p:sldId id="334" r:id="rId19"/>
    <p:sldId id="292" r:id="rId20"/>
    <p:sldId id="392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39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06" r:id="rId38"/>
    <p:sldId id="340" r:id="rId39"/>
    <p:sldId id="341" r:id="rId40"/>
    <p:sldId id="379" r:id="rId41"/>
    <p:sldId id="376" r:id="rId42"/>
    <p:sldId id="380" r:id="rId43"/>
    <p:sldId id="381" r:id="rId44"/>
    <p:sldId id="377" r:id="rId45"/>
    <p:sldId id="382" r:id="rId46"/>
    <p:sldId id="378" r:id="rId47"/>
    <p:sldId id="351" r:id="rId48"/>
    <p:sldId id="308" r:id="rId49"/>
    <p:sldId id="383" r:id="rId50"/>
    <p:sldId id="384" r:id="rId51"/>
    <p:sldId id="385" r:id="rId52"/>
    <p:sldId id="386" r:id="rId53"/>
    <p:sldId id="387" r:id="rId54"/>
    <p:sldId id="399" r:id="rId55"/>
    <p:sldId id="398" r:id="rId56"/>
    <p:sldId id="325" r:id="rId57"/>
    <p:sldId id="400" r:id="rId58"/>
    <p:sldId id="350" r:id="rId5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0929"/>
  </p:normalViewPr>
  <p:slideViewPr>
    <p:cSldViewPr>
      <p:cViewPr varScale="1">
        <p:scale>
          <a:sx n="68" d="100"/>
          <a:sy n="68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68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1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7.xml"/><Relationship Id="rId3" Type="http://schemas.openxmlformats.org/officeDocument/2006/relationships/slide" Target="slides/slide19.xml"/><Relationship Id="rId7" Type="http://schemas.openxmlformats.org/officeDocument/2006/relationships/slide" Target="slides/slide39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6" Type="http://schemas.openxmlformats.org/officeDocument/2006/relationships/slide" Target="slides/slide38.xml"/><Relationship Id="rId11" Type="http://schemas.openxmlformats.org/officeDocument/2006/relationships/slide" Target="slides/slide58.xml"/><Relationship Id="rId5" Type="http://schemas.openxmlformats.org/officeDocument/2006/relationships/slide" Target="slides/slide37.xml"/><Relationship Id="rId10" Type="http://schemas.openxmlformats.org/officeDocument/2006/relationships/slide" Target="slides/slide56.xml"/><Relationship Id="rId4" Type="http://schemas.openxmlformats.org/officeDocument/2006/relationships/slide" Target="slides/slide29.xml"/><Relationship Id="rId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4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14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825FF1B-9B04-C341-B940-D33CBAD517F9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713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CD9146A-9853-7B48-9CA9-2AC8A50050CF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669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6851C19B-9F2D-9D46-8046-6C82B841F14C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60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E0F7C502-9076-6648-BD20-127DD19AEC77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6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E0F7C502-9076-6648-BD20-127DD19AEC77}" type="slidenum">
              <a:rPr lang="en-US"/>
              <a:pPr/>
              <a:t>58</a:t>
            </a:fld>
            <a:endParaRPr lang="en-US" dirty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16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31577D9-0524-5645-AC23-0529879BD33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8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C76E9C9-1785-8A43-9998-D636E20504C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C76E9C9-1785-8A43-9998-D636E20504C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0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C76E9C9-1785-8A43-9998-D636E20504C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92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E8302BF-246B-E54C-B8FF-9D101BCE7DD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690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922CCC8-0ED2-2A4E-84C7-3221B763ACBB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21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EF8BC74-0DB4-504A-8047-10192376C5FF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081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825FF1B-9B04-C341-B940-D33CBAD517F9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01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23D2A0-22AD-42B2-B91A-3010D107108C}" type="datetime1">
              <a:rPr lang="en-US" smtClean="0"/>
              <a:t>4/6/2022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95EAB-24FB-45D8-9A26-81B7057CA5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543B489-047F-4439-82D8-F85B1F64D383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82427A8-3728-4033-8477-4C603FFD7DC7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BFAB-CA8B-41A3-B4E0-87820E7D321B}" type="datetime1">
              <a:rPr lang="en-US" smtClean="0"/>
              <a:t>4/6/2022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75125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A2A2-5678-4E06-A257-7B60087C789F}" type="datetime1">
              <a:rPr lang="en-US" smtClean="0"/>
              <a:t>4/6/2022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028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54BF6F9-24CB-438B-B666-B9A0D039E42F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D21100F-B219-46D2-9AA1-B2487DC390B6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F20B626-0A22-439B-B5B2-EB63DEB32ADF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1E30655-D7D8-4F25-A1AD-08BB78F435DE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38F45A2D-197C-40BE-8EA1-901AE4EBC9FC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DB340BB-B900-4867-8B52-4AA3EF23762B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60DFCF81-9847-49C4-AC65-AE7DFA552F31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1E5ACD5C-1813-4765-A419-7C07F8FF2691}" type="datetime1">
              <a:rPr lang="en-US" smtClean="0"/>
              <a:t>4/6/2022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341F78D6-5C26-41D1-B200-D3E409F7695D}" type="datetime1">
              <a:rPr lang="en-US" smtClean="0"/>
              <a:t>4/6/2022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ransition spd="slow"/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36512" y="1628800"/>
            <a:ext cx="9071992" cy="6480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Architecture and Hardware (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ITEC5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82</a:t>
            </a:r>
            <a:r>
              <a:rPr lang="tr-T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</a:t>
            </a:r>
            <a:endParaRPr lang="tr-T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0" y="4293096"/>
            <a:ext cx="9144000" cy="792088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tr-TR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Reduced Instruction Set Computers (RISC)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332656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Eastern Mediterranean University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School of Computing and Technology</a:t>
            </a:r>
          </a:p>
          <a:p>
            <a:pPr algn="ctr"/>
            <a:r>
              <a:rPr lang="tr-T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Master </a:t>
            </a:r>
            <a:r>
              <a:rPr lang="tr-TR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of  Technology</a:t>
            </a:r>
            <a:endParaRPr lang="tr-T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0" name="Picture 9" descr="emu_3d_300x293_72dp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8378" y="332656"/>
            <a:ext cx="1253382" cy="1224136"/>
          </a:xfrm>
          <a:prstGeom prst="rect">
            <a:avLst/>
          </a:prstGeom>
        </p:spPr>
      </p:pic>
      <p:pic>
        <p:nvPicPr>
          <p:cNvPr id="2050" name="Picture 2" descr="http://sct.emu.edu.tr/courses/mtit/itec582/userfiles/images/hardw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81" y="2287375"/>
            <a:ext cx="1861705" cy="186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133" y="476672"/>
            <a:ext cx="6315075" cy="3267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035" y="4607843"/>
            <a:ext cx="864727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Symptoms of this gap are alleged to include </a:t>
            </a:r>
            <a:r>
              <a:rPr lang="en-US" dirty="0">
                <a:solidFill>
                  <a:srgbClr val="FF0000"/>
                </a:solidFill>
              </a:rPr>
              <a:t>execution inefficiency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excessive machine program size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compiler </a:t>
            </a:r>
            <a:r>
              <a:rPr lang="en-US" dirty="0" smtClean="0">
                <a:solidFill>
                  <a:srgbClr val="FF0000"/>
                </a:solidFill>
              </a:rPr>
              <a:t>com</a:t>
            </a:r>
            <a:r>
              <a:rPr lang="tr-TR" dirty="0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lexity</a:t>
            </a:r>
            <a:r>
              <a:rPr lang="en-US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3743747"/>
            <a:ext cx="8436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What </a:t>
            </a:r>
            <a:r>
              <a:rPr lang="en-US" dirty="0" smtClean="0">
                <a:solidFill>
                  <a:srgbClr val="00B050"/>
                </a:solidFill>
              </a:rPr>
              <a:t>are</a:t>
            </a:r>
            <a:r>
              <a:rPr lang="tr-TR" dirty="0" smtClean="0">
                <a:solidFill>
                  <a:srgbClr val="00B050"/>
                </a:solidFill>
              </a:rPr>
              <a:t> the symptoms of semantic gap?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0538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79694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Designers responded with </a:t>
            </a:r>
            <a:r>
              <a:rPr lang="en-US" dirty="0">
                <a:solidFill>
                  <a:srgbClr val="FF0000"/>
                </a:solidFill>
              </a:rPr>
              <a:t>architectures intended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close this gap</a:t>
            </a:r>
            <a:r>
              <a:rPr lang="en-US" dirty="0"/>
              <a:t>. Key </a:t>
            </a:r>
            <a:r>
              <a:rPr lang="en-US" dirty="0" smtClean="0"/>
              <a:t>features </a:t>
            </a:r>
            <a:r>
              <a:rPr lang="tr-TR" dirty="0" smtClean="0"/>
              <a:t>are;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include </a:t>
            </a:r>
            <a:r>
              <a:rPr lang="en-US" dirty="0"/>
              <a:t>large instruction sets,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dozens </a:t>
            </a:r>
            <a:r>
              <a:rPr lang="en-US" dirty="0"/>
              <a:t>of addressing modes, and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various </a:t>
            </a:r>
            <a:r>
              <a:rPr lang="en-US" dirty="0"/>
              <a:t>HLL statements implemented in hardware.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760737"/>
            <a:ext cx="8689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rgbClr val="00B050"/>
                </a:solidFill>
              </a:rPr>
              <a:t> What is the purpose of developing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complex instruction sets </a:t>
            </a:r>
            <a:r>
              <a:rPr lang="tr-TR" b="1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r>
              <a:rPr lang="tr-TR" dirty="0" smtClean="0"/>
              <a:t>( </a:t>
            </a:r>
            <a:r>
              <a:rPr lang="tr-TR" b="1" dirty="0" smtClean="0">
                <a:solidFill>
                  <a:srgbClr val="00B0F0"/>
                </a:solidFill>
              </a:rPr>
              <a:t>Intention of CISC</a:t>
            </a:r>
            <a:r>
              <a:rPr lang="tr-TR" dirty="0" smtClean="0"/>
              <a:t>)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Ease </a:t>
            </a:r>
            <a:r>
              <a:rPr lang="en-US" dirty="0">
                <a:solidFill>
                  <a:srgbClr val="FF0000"/>
                </a:solidFill>
              </a:rPr>
              <a:t>the task of the compiler writer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Improve </a:t>
            </a:r>
            <a:r>
              <a:rPr lang="en-US" dirty="0">
                <a:solidFill>
                  <a:srgbClr val="FF0000"/>
                </a:solidFill>
              </a:rPr>
              <a:t>execution efficiency</a:t>
            </a:r>
            <a:r>
              <a:rPr lang="en-US" dirty="0"/>
              <a:t>, because complex sequences of operations can </a:t>
            </a:r>
            <a:r>
              <a:rPr lang="en-US" dirty="0" smtClean="0"/>
              <a:t>be </a:t>
            </a:r>
            <a:r>
              <a:rPr lang="en-US" dirty="0"/>
              <a:t>implemented </a:t>
            </a:r>
            <a:r>
              <a:rPr lang="en-US" dirty="0">
                <a:solidFill>
                  <a:srgbClr val="FF0000"/>
                </a:solidFill>
              </a:rPr>
              <a:t>in microcode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Provide </a:t>
            </a:r>
            <a:r>
              <a:rPr lang="en-US" dirty="0">
                <a:solidFill>
                  <a:srgbClr val="FF0000"/>
                </a:solidFill>
              </a:rPr>
              <a:t>support for even more complex and sophisticated HLLs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131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4943"/>
            <a:ext cx="7632848" cy="640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2878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7487" y="41416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various </a:t>
            </a:r>
            <a:r>
              <a:rPr lang="en-US" dirty="0" smtClean="0"/>
              <a:t>programs </a:t>
            </a:r>
            <a:r>
              <a:rPr lang="en-US" dirty="0"/>
              <a:t>in High level languages are analyzed in CISC computers</a:t>
            </a:r>
            <a:r>
              <a:rPr lang="en-US" dirty="0" smtClean="0"/>
              <a:t>.</a:t>
            </a:r>
            <a:r>
              <a:rPr lang="tr-TR" dirty="0" smtClean="0"/>
              <a:t> Let us </a:t>
            </a:r>
            <a:r>
              <a:rPr lang="en-US" dirty="0" smtClean="0"/>
              <a:t>review</a:t>
            </a:r>
            <a:r>
              <a:rPr lang="tr-TR" dirty="0" smtClean="0"/>
              <a:t> these analyzes;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078" y="1494655"/>
            <a:ext cx="3239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Operations performed</a:t>
            </a:r>
            <a:r>
              <a:rPr lang="en-US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045" y="1989998"/>
            <a:ext cx="8467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These determine the </a:t>
            </a:r>
            <a:r>
              <a:rPr lang="en-US" dirty="0">
                <a:solidFill>
                  <a:srgbClr val="0070C0"/>
                </a:solidFill>
              </a:rPr>
              <a:t>functions to be performed by the processor </a:t>
            </a:r>
            <a:r>
              <a:rPr lang="en-US" dirty="0"/>
              <a:t>and its </a:t>
            </a:r>
            <a:r>
              <a:rPr lang="en-US" dirty="0">
                <a:solidFill>
                  <a:srgbClr val="0070C0"/>
                </a:solidFill>
              </a:rPr>
              <a:t>interaction with memory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■ </a:t>
            </a:r>
            <a:r>
              <a:rPr lang="en-US" dirty="0">
                <a:solidFill>
                  <a:srgbClr val="FF0000"/>
                </a:solidFill>
              </a:rPr>
              <a:t>Operands used</a:t>
            </a:r>
            <a:r>
              <a:rPr lang="en-US" dirty="0"/>
              <a:t>: </a:t>
            </a:r>
            <a:endParaRPr lang="tr-TR" dirty="0" smtClean="0"/>
          </a:p>
          <a:p>
            <a:r>
              <a:rPr lang="en-US" dirty="0"/>
              <a:t>The types of operands and the </a:t>
            </a:r>
            <a:r>
              <a:rPr lang="en-US" dirty="0">
                <a:solidFill>
                  <a:srgbClr val="0070C0"/>
                </a:solidFill>
              </a:rPr>
              <a:t>frequency of their use </a:t>
            </a:r>
            <a:r>
              <a:rPr lang="en-US" dirty="0" smtClean="0"/>
              <a:t>determine </a:t>
            </a:r>
            <a:r>
              <a:rPr lang="en-US" dirty="0"/>
              <a:t>the memory organization for storing them and </a:t>
            </a:r>
            <a:r>
              <a:rPr lang="en-US" dirty="0">
                <a:solidFill>
                  <a:srgbClr val="0070C0"/>
                </a:solidFill>
              </a:rPr>
              <a:t>the addressing modes for </a:t>
            </a:r>
            <a:r>
              <a:rPr lang="en-US" dirty="0" smtClean="0">
                <a:solidFill>
                  <a:srgbClr val="0070C0"/>
                </a:solidFill>
              </a:rPr>
              <a:t>accessing </a:t>
            </a:r>
            <a:r>
              <a:rPr lang="en-US" dirty="0">
                <a:solidFill>
                  <a:srgbClr val="0070C0"/>
                </a:solidFill>
              </a:rPr>
              <a:t>them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8254" y="4337469"/>
            <a:ext cx="8080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■ Execution sequencing</a:t>
            </a:r>
            <a:r>
              <a:rPr lang="en-US" dirty="0"/>
              <a:t>: This determines the </a:t>
            </a:r>
            <a:r>
              <a:rPr lang="en-US" dirty="0">
                <a:solidFill>
                  <a:srgbClr val="0070C0"/>
                </a:solidFill>
              </a:rPr>
              <a:t>control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pipeline organization</a:t>
            </a:r>
          </a:p>
        </p:txBody>
      </p:sp>
    </p:spTree>
    <p:extLst>
      <p:ext uri="{BB962C8B-B14F-4D97-AF65-F5344CB8AC3E}">
        <p14:creationId xmlns:p14="http://schemas.microsoft.com/office/powerpoint/2010/main" val="4083326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827584" y="404664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Operations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9162" y="1412776"/>
            <a:ext cx="85233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Assignment statements </a:t>
            </a:r>
            <a:r>
              <a:rPr lang="en-US" dirty="0"/>
              <a:t>predominate, suggesting that the simple </a:t>
            </a:r>
            <a:r>
              <a:rPr lang="en-US" dirty="0" smtClean="0"/>
              <a:t>movement </a:t>
            </a:r>
            <a:r>
              <a:rPr lang="en-US" dirty="0"/>
              <a:t>of data is of high importance.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i.e </a:t>
            </a:r>
            <a:r>
              <a:rPr lang="tr-TR" dirty="0" smtClean="0">
                <a:solidFill>
                  <a:srgbClr val="FF0000"/>
                </a:solidFill>
              </a:rPr>
              <a:t>data movement instructions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i="1" dirty="0" smtClean="0">
                <a:solidFill>
                  <a:srgbClr val="0070C0"/>
                </a:solidFill>
              </a:rPr>
              <a:t>C</a:t>
            </a:r>
            <a:r>
              <a:rPr lang="en-US" b="1" i="1" dirty="0" err="1" smtClean="0">
                <a:solidFill>
                  <a:srgbClr val="0070C0"/>
                </a:solidFill>
              </a:rPr>
              <a:t>onditional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statements </a:t>
            </a:r>
            <a:r>
              <a:rPr lang="en-US" dirty="0"/>
              <a:t>(IF, LOOP). These statements are implemented in machine language with some sort of compare and </a:t>
            </a:r>
            <a:r>
              <a:rPr lang="en-US" dirty="0">
                <a:solidFill>
                  <a:srgbClr val="FF0000"/>
                </a:solidFill>
              </a:rPr>
              <a:t>branch instruction</a:t>
            </a:r>
            <a:r>
              <a:rPr lang="en-US" dirty="0"/>
              <a:t>. This suggests that the sequence control mechanism of the instruction set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26842854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51881" y="332656"/>
            <a:ext cx="8323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>
                <a:solidFill>
                  <a:srgbClr val="0070C0"/>
                </a:solidFill>
              </a:rPr>
              <a:t>The questions for the machine instruction set designer is </a:t>
            </a:r>
            <a:r>
              <a:rPr lang="en-US" dirty="0" smtClean="0">
                <a:solidFill>
                  <a:srgbClr val="0070C0"/>
                </a:solidFill>
              </a:rPr>
              <a:t>that</a:t>
            </a:r>
            <a:r>
              <a:rPr lang="en-US" dirty="0" smtClean="0"/>
              <a:t>:</a:t>
            </a:r>
            <a:endParaRPr lang="tr-TR" dirty="0" smtClean="0"/>
          </a:p>
          <a:p>
            <a:pPr lvl="0" algn="just"/>
            <a:endParaRPr lang="tr-TR" dirty="0" smtClean="0"/>
          </a:p>
          <a:p>
            <a:pPr lvl="0" algn="just"/>
            <a:r>
              <a:rPr lang="en-US" sz="2800" dirty="0" smtClean="0"/>
              <a:t>Given </a:t>
            </a:r>
            <a:r>
              <a:rPr lang="en-US" sz="2800" dirty="0"/>
              <a:t>a compiled machine language program, which statements in the source language cause the execution of the most machine-language instructions?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70892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To get at this underlying phenomenon, the Patterson programs [PATT82a] were compiled on the VAX, PDP-11, and Motorola 68000 to determine the </a:t>
            </a:r>
            <a:r>
              <a:rPr lang="en-US" dirty="0">
                <a:solidFill>
                  <a:srgbClr val="FF0000"/>
                </a:solidFill>
              </a:rPr>
              <a:t>average number of machine instructions and memory references per statement type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613094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864" y="5445224"/>
            <a:ext cx="8229600" cy="41805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000" b="1" dirty="0"/>
              <a:t>Weighted Relative Dynamic Frequency of HLL Operations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43574" y="1946374"/>
            <a:ext cx="8792922" cy="349885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64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second and third columns </a:t>
            </a:r>
            <a:r>
              <a:rPr lang="en-US" sz="2400" dirty="0" smtClean="0"/>
              <a:t>in the table shows the </a:t>
            </a:r>
            <a:r>
              <a:rPr lang="en-US" sz="2400" dirty="0" smtClean="0">
                <a:solidFill>
                  <a:srgbClr val="FF0000"/>
                </a:solidFill>
              </a:rPr>
              <a:t>relative frequency of occurrence </a:t>
            </a:r>
            <a:r>
              <a:rPr lang="en-US" sz="2400" dirty="0" smtClean="0"/>
              <a:t>of various </a:t>
            </a:r>
            <a:r>
              <a:rPr lang="en-US" sz="2400" dirty="0"/>
              <a:t>HLL instructions in a variety of programs. </a:t>
            </a:r>
            <a:endParaRPr lang="en-US" sz="2400" dirty="0" smtClean="0"/>
          </a:p>
          <a:p>
            <a:r>
              <a:rPr lang="en-US" sz="2400" dirty="0"/>
              <a:t>To obtain the data in columns </a:t>
            </a:r>
            <a:r>
              <a:rPr lang="en-US" sz="2400" dirty="0" smtClean="0"/>
              <a:t>four and </a:t>
            </a:r>
            <a:r>
              <a:rPr lang="en-US" sz="2400" dirty="0"/>
              <a:t>five (</a:t>
            </a:r>
            <a:r>
              <a:rPr lang="en-US" sz="2400" b="1" i="1" dirty="0">
                <a:solidFill>
                  <a:srgbClr val="00B050"/>
                </a:solidFill>
              </a:rPr>
              <a:t>machine-instruction weighted</a:t>
            </a:r>
            <a:r>
              <a:rPr lang="en-US" sz="2400" dirty="0"/>
              <a:t>), each value in the second and </a:t>
            </a:r>
            <a:r>
              <a:rPr lang="en-US" sz="2400" dirty="0" smtClean="0"/>
              <a:t>third columns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multiplied by the number of machine instructions produced by the compiler.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These </a:t>
            </a:r>
            <a:r>
              <a:rPr lang="en-US" sz="2400" dirty="0"/>
              <a:t>results are then normalized so that columns four and five </a:t>
            </a:r>
            <a:r>
              <a:rPr lang="en-US" sz="2400" dirty="0">
                <a:solidFill>
                  <a:srgbClr val="FF0000"/>
                </a:solidFill>
              </a:rPr>
              <a:t>show the relative frequency of occurrence</a:t>
            </a:r>
            <a:r>
              <a:rPr lang="en-US" sz="2400" dirty="0"/>
              <a:t>, weighted by the number of machine instructions </a:t>
            </a:r>
            <a:r>
              <a:rPr lang="en-US" sz="2400" dirty="0" smtClean="0"/>
              <a:t>per HLL statement.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886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Similarly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the sixth and seventh columns </a:t>
            </a:r>
            <a:r>
              <a:rPr lang="en-US" sz="2400" dirty="0"/>
              <a:t>are obtained </a:t>
            </a:r>
            <a:r>
              <a:rPr lang="en-US" sz="2400" dirty="0">
                <a:solidFill>
                  <a:srgbClr val="FF0000"/>
                </a:solidFill>
              </a:rPr>
              <a:t>by multiplying the frequency of occurrence of each statement type by the relative number </a:t>
            </a:r>
            <a:r>
              <a:rPr lang="en-US" sz="2400" dirty="0" smtClean="0">
                <a:solidFill>
                  <a:srgbClr val="FF0000"/>
                </a:solidFill>
              </a:rPr>
              <a:t>of memory </a:t>
            </a:r>
            <a:r>
              <a:rPr lang="en-US" sz="2400" dirty="0">
                <a:solidFill>
                  <a:srgbClr val="FF0000"/>
                </a:solidFill>
              </a:rPr>
              <a:t>references caused by each statement.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data in columns four </a:t>
            </a:r>
            <a:r>
              <a:rPr lang="en-US" sz="2400" dirty="0" smtClean="0"/>
              <a:t>through seven </a:t>
            </a:r>
            <a:r>
              <a:rPr lang="en-US" sz="2400" dirty="0"/>
              <a:t>provide </a:t>
            </a:r>
            <a:r>
              <a:rPr lang="en-US" sz="2400" dirty="0" smtClean="0"/>
              <a:t>measures </a:t>
            </a:r>
            <a:r>
              <a:rPr lang="en-US" sz="2400" dirty="0"/>
              <a:t>of the </a:t>
            </a:r>
            <a:r>
              <a:rPr lang="en-US" sz="2400" b="1" i="1" dirty="0">
                <a:solidFill>
                  <a:srgbClr val="0070C0"/>
                </a:solidFill>
              </a:rPr>
              <a:t>actual time spent executing the </a:t>
            </a:r>
            <a:r>
              <a:rPr lang="en-US" sz="2400" b="1" i="1" dirty="0" smtClean="0">
                <a:solidFill>
                  <a:srgbClr val="0070C0"/>
                </a:solidFill>
              </a:rPr>
              <a:t>various statement </a:t>
            </a:r>
            <a:r>
              <a:rPr lang="en-US" sz="2400" b="1" i="1" dirty="0">
                <a:solidFill>
                  <a:srgbClr val="0070C0"/>
                </a:solidFill>
              </a:rPr>
              <a:t>types. 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results suggest that the procedure call/return is the most </a:t>
            </a:r>
            <a:r>
              <a:rPr lang="en-US" sz="2400" b="1" dirty="0" smtClean="0">
                <a:solidFill>
                  <a:srgbClr val="FF0000"/>
                </a:solidFill>
              </a:rPr>
              <a:t>time consuming </a:t>
            </a:r>
            <a:r>
              <a:rPr lang="en-US" sz="2400" b="1" dirty="0">
                <a:solidFill>
                  <a:srgbClr val="FF0000"/>
                </a:solidFill>
              </a:rPr>
              <a:t>operation in typical HLL </a:t>
            </a:r>
            <a:r>
              <a:rPr lang="en-US" sz="2400" b="1" dirty="0" smtClean="0">
                <a:solidFill>
                  <a:srgbClr val="FF0000"/>
                </a:solidFill>
              </a:rPr>
              <a:t>programs.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98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Patterson </a:t>
            </a:r>
            <a:r>
              <a:rPr lang="en-US" sz="2800" dirty="0" smtClean="0"/>
              <a:t>also </a:t>
            </a:r>
            <a:r>
              <a:rPr lang="en-US" sz="2800" dirty="0"/>
              <a:t>looked at the </a:t>
            </a:r>
            <a:r>
              <a:rPr lang="en-US" sz="2800" dirty="0" smtClean="0">
                <a:solidFill>
                  <a:srgbClr val="FF0000"/>
                </a:solidFill>
              </a:rPr>
              <a:t>dynamic frequency </a:t>
            </a:r>
            <a:r>
              <a:rPr lang="en-US" sz="2800" dirty="0">
                <a:solidFill>
                  <a:srgbClr val="FF0000"/>
                </a:solidFill>
              </a:rPr>
              <a:t>of occurrence</a:t>
            </a:r>
            <a:r>
              <a:rPr lang="en-US" sz="2800" dirty="0"/>
              <a:t> of classes of </a:t>
            </a:r>
            <a:r>
              <a:rPr lang="en-US" sz="2800" dirty="0" smtClean="0"/>
              <a:t>variables. </a:t>
            </a:r>
          </a:p>
          <a:p>
            <a:r>
              <a:rPr lang="en-US" sz="2800" dirty="0" smtClean="0"/>
              <a:t>The results show </a:t>
            </a:r>
            <a:r>
              <a:rPr lang="en-US" sz="2800" dirty="0"/>
              <a:t>that the majority of references are to </a:t>
            </a:r>
            <a:r>
              <a:rPr lang="en-US" sz="2800" dirty="0" smtClean="0"/>
              <a:t>simple scalar </a:t>
            </a:r>
            <a:r>
              <a:rPr lang="en-US" sz="2800" dirty="0"/>
              <a:t>variables.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Operands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20280" y="594928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Dynamic </a:t>
            </a:r>
            <a:r>
              <a:rPr lang="en-US" sz="2000" b="1" dirty="0">
                <a:latin typeface="+mn-lt"/>
              </a:rPr>
              <a:t>Percentage of Operands</a:t>
            </a:r>
            <a:r>
              <a:rPr lang="en-US" sz="2000" b="1" dirty="0" smtClean="0">
                <a:latin typeface="+mn-lt"/>
              </a:rPr>
              <a:t> </a:t>
            </a:r>
            <a:endParaRPr lang="en-US" sz="2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31" y="3789040"/>
            <a:ext cx="7273893" cy="20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601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07504" y="404664"/>
            <a:ext cx="8905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After studying this chapter, you should be able to</a:t>
            </a:r>
            <a:r>
              <a:rPr lang="en-US" dirty="0" smtClean="0"/>
              <a:t>:</a:t>
            </a:r>
            <a:endParaRPr lang="tr-TR" dirty="0" smtClean="0"/>
          </a:p>
          <a:p>
            <a:endParaRPr lang="en-US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Provide an overview research results on instruction execution characteristics </a:t>
            </a:r>
            <a:r>
              <a:rPr lang="en-US" dirty="0" smtClean="0"/>
              <a:t>that </a:t>
            </a:r>
            <a:r>
              <a:rPr lang="en-US" dirty="0">
                <a:solidFill>
                  <a:srgbClr val="FF0000"/>
                </a:solidFill>
              </a:rPr>
              <a:t>motivated the development of the RISC approach.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Summarize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key characteristics of RISC machines</a:t>
            </a:r>
            <a:r>
              <a:rPr lang="en-US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Discuss </a:t>
            </a:r>
            <a:r>
              <a:rPr lang="en-US" dirty="0"/>
              <a:t>the implication of a </a:t>
            </a:r>
            <a:r>
              <a:rPr lang="en-US" dirty="0">
                <a:solidFill>
                  <a:srgbClr val="FF0000"/>
                </a:solidFill>
              </a:rPr>
              <a:t>RISC architecture for pipeline design and </a:t>
            </a:r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677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Calls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80728"/>
            <a:ext cx="81900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have seen that procedure calls and returns are an important aspect of HLL </a:t>
            </a:r>
            <a:r>
              <a:rPr lang="en-US" dirty="0" smtClean="0"/>
              <a:t>programs</a:t>
            </a:r>
            <a:r>
              <a:rPr lang="en-US" dirty="0"/>
              <a:t>. The evidence </a:t>
            </a:r>
            <a:r>
              <a:rPr lang="en-US" dirty="0" smtClean="0"/>
              <a:t>(</a:t>
            </a:r>
            <a:r>
              <a:rPr lang="tr-TR" dirty="0" smtClean="0"/>
              <a:t>From </a:t>
            </a:r>
            <a:r>
              <a:rPr lang="en-US" dirty="0" smtClean="0"/>
              <a:t>Table</a:t>
            </a:r>
            <a:r>
              <a:rPr lang="tr-TR" dirty="0" smtClean="0"/>
              <a:t>s</a:t>
            </a:r>
            <a:r>
              <a:rPr lang="en-US" dirty="0" smtClean="0"/>
              <a:t> ) </a:t>
            </a:r>
            <a:r>
              <a:rPr lang="en-US" dirty="0"/>
              <a:t>suggests that these are the </a:t>
            </a:r>
            <a:r>
              <a:rPr lang="en-US" dirty="0">
                <a:solidFill>
                  <a:srgbClr val="FF0000"/>
                </a:solidFill>
              </a:rPr>
              <a:t>most time-consuming </a:t>
            </a:r>
            <a:r>
              <a:rPr lang="en-US" dirty="0" smtClean="0">
                <a:solidFill>
                  <a:srgbClr val="FF0000"/>
                </a:solidFill>
              </a:rPr>
              <a:t>operations </a:t>
            </a:r>
            <a:r>
              <a:rPr lang="en-US" dirty="0">
                <a:solidFill>
                  <a:srgbClr val="FF0000"/>
                </a:solidFill>
              </a:rPr>
              <a:t>in compiled HLL programs.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708920"/>
            <a:ext cx="8190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Thus, it will be profitable to consider ways </a:t>
            </a:r>
            <a:r>
              <a:rPr lang="en-US" dirty="0" smtClean="0"/>
              <a:t>of </a:t>
            </a:r>
            <a:r>
              <a:rPr lang="en-US" dirty="0"/>
              <a:t>implementing these operations efficiently.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838" y="3855255"/>
            <a:ext cx="8647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Two aspects are significant </a:t>
            </a:r>
            <a:r>
              <a:rPr lang="en-US" dirty="0"/>
              <a:t>for the procedure calls: </a:t>
            </a:r>
            <a:endParaRPr lang="tr-TR" dirty="0" smtClean="0"/>
          </a:p>
          <a:p>
            <a:pPr algn="just"/>
            <a:r>
              <a:rPr lang="tr-TR" dirty="0" smtClean="0"/>
              <a:t>(</a:t>
            </a:r>
            <a:r>
              <a:rPr lang="tr-TR" dirty="0">
                <a:solidFill>
                  <a:srgbClr val="FF0000"/>
                </a:solidFill>
              </a:rPr>
              <a:t>i</a:t>
            </a:r>
            <a:r>
              <a:rPr lang="tr-TR" dirty="0"/>
              <a:t>)</a:t>
            </a:r>
            <a:r>
              <a:rPr lang="en-US" dirty="0"/>
              <a:t>the number of parameters and variables that a procedure deals with, </a:t>
            </a:r>
            <a:r>
              <a:rPr lang="en-US" dirty="0" smtClean="0"/>
              <a:t>and</a:t>
            </a:r>
            <a:endParaRPr lang="tr-TR" dirty="0" smtClean="0"/>
          </a:p>
          <a:p>
            <a:pPr algn="just"/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ii</a:t>
            </a:r>
            <a:r>
              <a:rPr lang="tr-TR" dirty="0"/>
              <a:t>)</a:t>
            </a:r>
            <a:r>
              <a:rPr lang="en-US" dirty="0"/>
              <a:t> the depth of nesting.</a:t>
            </a:r>
          </a:p>
        </p:txBody>
      </p:sp>
    </p:spTree>
    <p:extLst>
      <p:ext uri="{BB962C8B-B14F-4D97-AF65-F5344CB8AC3E}">
        <p14:creationId xmlns:p14="http://schemas.microsoft.com/office/powerpoint/2010/main" val="248111512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1520" y="188640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692696"/>
            <a:ext cx="7380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Generalizing from the work of a number of researchers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949" y="1407604"/>
            <a:ext cx="8676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>
                <a:solidFill>
                  <a:srgbClr val="00B050"/>
                </a:solidFill>
              </a:rPr>
              <a:t>U</a:t>
            </a:r>
            <a:r>
              <a:rPr lang="en-US" dirty="0" smtClean="0">
                <a:solidFill>
                  <a:srgbClr val="00B050"/>
                </a:solidFill>
              </a:rPr>
              <a:t>se </a:t>
            </a:r>
            <a:r>
              <a:rPr lang="en-US" dirty="0">
                <a:solidFill>
                  <a:srgbClr val="00B050"/>
                </a:solidFill>
              </a:rPr>
              <a:t>a large number of </a:t>
            </a:r>
            <a:r>
              <a:rPr lang="en-US" dirty="0" smtClean="0">
                <a:solidFill>
                  <a:srgbClr val="00B050"/>
                </a:solidFill>
              </a:rPr>
              <a:t>registers </a:t>
            </a:r>
            <a:r>
              <a:rPr lang="en-US" dirty="0">
                <a:solidFill>
                  <a:srgbClr val="00B050"/>
                </a:solidFill>
              </a:rPr>
              <a:t>or use a compiler to optimize register usage</a:t>
            </a:r>
            <a:r>
              <a:rPr lang="en-US" dirty="0" smtClean="0"/>
              <a:t>.</a:t>
            </a:r>
            <a:r>
              <a:rPr lang="tr-TR" dirty="0" smtClean="0"/>
              <a:t> ( i.e quick access to operands)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64" y="2487369"/>
            <a:ext cx="8244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This is intended </a:t>
            </a:r>
            <a:r>
              <a:rPr lang="en-US" dirty="0">
                <a:solidFill>
                  <a:srgbClr val="FF0000"/>
                </a:solidFill>
              </a:rPr>
              <a:t>to optimize operand referencing</a:t>
            </a:r>
            <a:r>
              <a:rPr lang="en-US" dirty="0"/>
              <a:t>. </a:t>
            </a:r>
            <a:r>
              <a:rPr lang="en-US" dirty="0" smtClean="0"/>
              <a:t>This</a:t>
            </a:r>
            <a:r>
              <a:rPr lang="en-US" dirty="0"/>
              <a:t>, coupled with the locality and predominance of scalar references, suggests that </a:t>
            </a:r>
            <a:r>
              <a:rPr lang="en-US" dirty="0">
                <a:solidFill>
                  <a:srgbClr val="FF0000"/>
                </a:solidFill>
              </a:rPr>
              <a:t>performance can be improved by reducing memory references at the expense of more register references</a:t>
            </a:r>
            <a:r>
              <a:rPr lang="en-US" dirty="0"/>
              <a:t>. Because of the locality of these references, an expanded register set seems practical.</a:t>
            </a:r>
          </a:p>
        </p:txBody>
      </p:sp>
    </p:spTree>
    <p:extLst>
      <p:ext uri="{BB962C8B-B14F-4D97-AF65-F5344CB8AC3E}">
        <p14:creationId xmlns:p14="http://schemas.microsoft.com/office/powerpoint/2010/main" val="34341181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83122" y="97532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dirty="0" smtClean="0">
                <a:solidFill>
                  <a:srgbClr val="00B050"/>
                </a:solidFill>
              </a:rPr>
              <a:t>C</a:t>
            </a:r>
            <a:r>
              <a:rPr lang="en-US" dirty="0" err="1" smtClean="0">
                <a:solidFill>
                  <a:srgbClr val="00B050"/>
                </a:solidFill>
              </a:rPr>
              <a:t>areful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attention needs to be paid to the design of instruction </a:t>
            </a:r>
            <a:r>
              <a:rPr lang="en-US" dirty="0" smtClean="0">
                <a:solidFill>
                  <a:srgbClr val="00B050"/>
                </a:solidFill>
              </a:rPr>
              <a:t>pipelines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622" y="2066421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Because </a:t>
            </a:r>
            <a:r>
              <a:rPr lang="en-US" dirty="0"/>
              <a:t>of the high proportion of conditional branch and procedure call instructions,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602" y="357301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tr-TR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n </a:t>
            </a:r>
            <a:r>
              <a:rPr lang="en-US" dirty="0">
                <a:solidFill>
                  <a:srgbClr val="00B050"/>
                </a:solidFill>
              </a:rPr>
              <a:t>instruction set consisting of high- performance primitives </a:t>
            </a:r>
            <a:r>
              <a:rPr lang="tr-TR" dirty="0" smtClean="0">
                <a:solidFill>
                  <a:srgbClr val="00B050"/>
                </a:solidFill>
              </a:rPr>
              <a:t>.e.g RISC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2575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17672" y="1052736"/>
            <a:ext cx="7819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results summarized in </a:t>
            </a:r>
            <a:r>
              <a:rPr lang="tr-TR" dirty="0" smtClean="0"/>
              <a:t>previous section</a:t>
            </a:r>
            <a:r>
              <a:rPr lang="en-US" dirty="0" smtClean="0"/>
              <a:t> </a:t>
            </a:r>
            <a:r>
              <a:rPr lang="en-US" dirty="0"/>
              <a:t>point out the desirability of </a:t>
            </a:r>
            <a:r>
              <a:rPr lang="en-US" b="1" i="1" dirty="0">
                <a:solidFill>
                  <a:srgbClr val="00B050"/>
                </a:solidFill>
              </a:rPr>
              <a:t>quick access to operands</a:t>
            </a:r>
            <a:r>
              <a:rPr lang="en-US" dirty="0"/>
              <a:t>. We have seen that there is a large proportion of assignment statements in HLL programs, and many of these are of the simple form A </a:t>
            </a:r>
            <a:r>
              <a:rPr lang="en-US" dirty="0" smtClean="0"/>
              <a:t> </a:t>
            </a:r>
            <a:r>
              <a:rPr lang="tr-TR" dirty="0" smtClean="0"/>
              <a:t>     </a:t>
            </a:r>
            <a:r>
              <a:rPr lang="en-US" dirty="0" smtClean="0"/>
              <a:t>B.</a:t>
            </a:r>
            <a:r>
              <a:rPr lang="tr-TR" dirty="0" smtClean="0"/>
              <a:t>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4288" y="2348880"/>
            <a:ext cx="3600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7672" y="26064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GB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a Large Register File</a:t>
            </a:r>
            <a:endParaRPr lang="en-GB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672" y="2693948"/>
            <a:ext cx="7819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reason that register storage is indicated is that it is the </a:t>
            </a:r>
            <a:r>
              <a:rPr lang="en-US" i="1" dirty="0">
                <a:solidFill>
                  <a:srgbClr val="FF0000"/>
                </a:solidFill>
              </a:rPr>
              <a:t>fastest available </a:t>
            </a:r>
            <a:r>
              <a:rPr lang="en-US" i="1" dirty="0" smtClean="0">
                <a:solidFill>
                  <a:srgbClr val="FF0000"/>
                </a:solidFill>
              </a:rPr>
              <a:t>storage </a:t>
            </a:r>
            <a:r>
              <a:rPr lang="en-US" i="1" dirty="0">
                <a:solidFill>
                  <a:srgbClr val="FF0000"/>
                </a:solidFill>
              </a:rPr>
              <a:t>device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faster than both main memory and cache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7672" y="4077072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register file is physically small, on the same chip as the ALU and control unit, and employs </a:t>
            </a:r>
            <a:r>
              <a:rPr lang="en-US" b="1" i="1" dirty="0">
                <a:solidFill>
                  <a:srgbClr val="FF0000"/>
                </a:solidFill>
              </a:rPr>
              <a:t>much shorter addresses </a:t>
            </a:r>
            <a:r>
              <a:rPr lang="en-US" dirty="0"/>
              <a:t>than </a:t>
            </a:r>
            <a:r>
              <a:rPr lang="en-US" b="1" i="1" dirty="0">
                <a:solidFill>
                  <a:srgbClr val="FF0000"/>
                </a:solidFill>
              </a:rPr>
              <a:t>addresses for cache and memory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55240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28916" y="9108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Thus</a:t>
            </a:r>
            <a:r>
              <a:rPr lang="en-US" dirty="0"/>
              <a:t>, a strategy is needed that will allow the most frequently accessed operands to be kept in registers and </a:t>
            </a:r>
            <a:r>
              <a:rPr lang="en-US" b="1" i="1" dirty="0">
                <a:solidFill>
                  <a:srgbClr val="FF0000"/>
                </a:solidFill>
              </a:rPr>
              <a:t>to minimize register-memory operations.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110204"/>
            <a:ext cx="8179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Two basic approaches are possible, one based </a:t>
            </a:r>
            <a:r>
              <a:rPr lang="en-US" b="1" i="1" dirty="0">
                <a:solidFill>
                  <a:srgbClr val="FF0000"/>
                </a:solidFill>
              </a:rPr>
              <a:t>on software </a:t>
            </a:r>
            <a:r>
              <a:rPr lang="en-US" dirty="0"/>
              <a:t>and the other </a:t>
            </a:r>
            <a:r>
              <a:rPr lang="en-US" b="1" i="1" dirty="0" smtClean="0">
                <a:solidFill>
                  <a:srgbClr val="FF0000"/>
                </a:solidFill>
              </a:rPr>
              <a:t>on </a:t>
            </a:r>
            <a:r>
              <a:rPr lang="en-US" b="1" i="1" dirty="0">
                <a:solidFill>
                  <a:srgbClr val="FF0000"/>
                </a:solidFill>
              </a:rPr>
              <a:t>hardware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software approach </a:t>
            </a:r>
            <a:r>
              <a:rPr lang="en-US" dirty="0"/>
              <a:t>is to </a:t>
            </a:r>
            <a:r>
              <a:rPr lang="en-US" b="1" u="sng" dirty="0">
                <a:solidFill>
                  <a:srgbClr val="FF0000"/>
                </a:solidFill>
              </a:rPr>
              <a:t>rely on the compiler to maximize </a:t>
            </a:r>
            <a:r>
              <a:rPr lang="en-US" b="1" u="sng" dirty="0" smtClean="0">
                <a:solidFill>
                  <a:srgbClr val="FF0000"/>
                </a:solidFill>
              </a:rPr>
              <a:t>register usage</a:t>
            </a:r>
            <a:r>
              <a:rPr lang="tr-TR" dirty="0" smtClean="0"/>
              <a:t>. </a:t>
            </a:r>
            <a:r>
              <a:rPr lang="en-US" dirty="0"/>
              <a:t>The compiler will attempt to assign registers to those variables that will be used the most in a given time period. This approach requires the use of sophisticated program-analysis algorithms.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240" y="515719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rgbClr val="FF0000"/>
                </a:solidFill>
              </a:rPr>
              <a:t>The hardware approach </a:t>
            </a:r>
            <a:r>
              <a:rPr lang="en-US" dirty="0"/>
              <a:t>is simply </a:t>
            </a:r>
            <a:r>
              <a:rPr lang="en-US" dirty="0" smtClean="0"/>
              <a:t>to </a:t>
            </a:r>
            <a:r>
              <a:rPr lang="en-US" dirty="0"/>
              <a:t>use more registers so that more variables can be held in registers for longer </a:t>
            </a:r>
            <a:r>
              <a:rPr lang="en-US" dirty="0" smtClean="0"/>
              <a:t>periods </a:t>
            </a:r>
            <a:r>
              <a:rPr lang="en-US" dirty="0"/>
              <a:t>of </a:t>
            </a:r>
            <a:r>
              <a:rPr lang="en-US" dirty="0" smtClean="0"/>
              <a:t>time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227" y="1318594"/>
            <a:ext cx="8663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Briefly explain the two basic approaches used to minimize register-memory </a:t>
            </a:r>
            <a:r>
              <a:rPr lang="en-US" dirty="0" smtClean="0">
                <a:solidFill>
                  <a:srgbClr val="00B050"/>
                </a:solidFill>
              </a:rPr>
              <a:t>operations </a:t>
            </a:r>
            <a:r>
              <a:rPr lang="en-US" dirty="0">
                <a:solidFill>
                  <a:srgbClr val="00B050"/>
                </a:solidFill>
              </a:rPr>
              <a:t>on RISC machine</a:t>
            </a:r>
          </a:p>
        </p:txBody>
      </p:sp>
    </p:spTree>
    <p:extLst>
      <p:ext uri="{BB962C8B-B14F-4D97-AF65-F5344CB8AC3E}">
        <p14:creationId xmlns:p14="http://schemas.microsoft.com/office/powerpoint/2010/main" val="3246053315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82283" y="1628800"/>
            <a:ext cx="8395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problem is that the definition of local changes with each procedure call and return, operations that occur frequently. </a:t>
            </a:r>
            <a:endParaRPr lang="tr-TR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00B050"/>
                </a:solidFill>
              </a:rPr>
              <a:t>How registers are used in </a:t>
            </a:r>
            <a:r>
              <a:rPr lang="en-US" dirty="0">
                <a:solidFill>
                  <a:srgbClr val="00B050"/>
                </a:solidFill>
              </a:rPr>
              <a:t>procedure call and </a:t>
            </a:r>
            <a:r>
              <a:rPr lang="en-US" dirty="0" smtClean="0">
                <a:solidFill>
                  <a:srgbClr val="00B050"/>
                </a:solidFill>
              </a:rPr>
              <a:t>return</a:t>
            </a:r>
            <a:r>
              <a:rPr lang="tr-TR" dirty="0" smtClean="0">
                <a:solidFill>
                  <a:srgbClr val="00B050"/>
                </a:solidFill>
              </a:rPr>
              <a:t> opertaions?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every call</a:t>
            </a:r>
            <a:r>
              <a:rPr lang="en-US" dirty="0"/>
              <a:t>, local variables must be saved </a:t>
            </a:r>
            <a:r>
              <a:rPr lang="en-US" dirty="0">
                <a:solidFill>
                  <a:srgbClr val="FF0000"/>
                </a:solidFill>
              </a:rPr>
              <a:t>from the registers into memory,</a:t>
            </a:r>
            <a:r>
              <a:rPr lang="en-US" dirty="0"/>
              <a:t> so that the registers can be reused by the called procedure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n-US" dirty="0"/>
              <a:t>, the </a:t>
            </a:r>
            <a:r>
              <a:rPr lang="en-US" dirty="0" smtClean="0"/>
              <a:t>variables </a:t>
            </a:r>
            <a:r>
              <a:rPr lang="en-US" dirty="0"/>
              <a:t>of the calling procedure must be restored (loaded back into registers) and results must be passed back to the calling procedure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930" y="260648"/>
            <a:ext cx="8430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use of a large set of registers should decrease the need to access </a:t>
            </a:r>
            <a:r>
              <a:rPr lang="en-US" dirty="0" smtClean="0"/>
              <a:t>memory</a:t>
            </a:r>
            <a:r>
              <a:rPr lang="en-US" dirty="0"/>
              <a:t>. The design task is to organize the registers in such a fashion that this goal </a:t>
            </a:r>
            <a:r>
              <a:rPr lang="en-US" dirty="0" smtClean="0"/>
              <a:t>is realized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98055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260648"/>
            <a:ext cx="8229600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3.Reduced Instructions Set Architecture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80675"/>
            <a:ext cx="2419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Why CISC ?</a:t>
            </a:r>
            <a:endParaRPr lang="en-US" sz="32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55588" indent="-255588" fontAlgn="auto">
              <a:spcBef>
                <a:spcPts val="0"/>
              </a:spcBef>
            </a:pPr>
            <a:endParaRPr lang="en-GB" dirty="0" smtClean="0"/>
          </a:p>
          <a:p>
            <a:pPr marL="255588" indent="-255588" fontAlgn="auto">
              <a:spcBef>
                <a:spcPts val="0"/>
              </a:spcBef>
            </a:pPr>
            <a:r>
              <a:rPr lang="en-GB" dirty="0" smtClean="0"/>
              <a:t>There is a trend to richer instruction sets which </a:t>
            </a:r>
            <a:r>
              <a:rPr lang="en-GB" dirty="0" smtClean="0">
                <a:solidFill>
                  <a:srgbClr val="FF0000"/>
                </a:solidFill>
              </a:rPr>
              <a:t>include a larger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more complex number of instructions</a:t>
            </a:r>
          </a:p>
          <a:p>
            <a:pPr marL="255588" indent="-255588" fontAlgn="auto">
              <a:spcBef>
                <a:spcPts val="0"/>
              </a:spcBef>
            </a:pPr>
            <a:endParaRPr lang="en-GB" dirty="0" smtClean="0"/>
          </a:p>
          <a:p>
            <a:pPr marL="255588" indent="-255588" fontAlgn="auto"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</a:rPr>
              <a:t>Two principal reasons </a:t>
            </a:r>
            <a:r>
              <a:rPr lang="en-GB" dirty="0" smtClean="0"/>
              <a:t>for this trend:</a:t>
            </a:r>
          </a:p>
          <a:p>
            <a:pPr marL="511620" lvl="1" indent="-255588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A desire to </a:t>
            </a:r>
            <a:r>
              <a:rPr lang="en-GB" b="1" dirty="0" smtClean="0">
                <a:solidFill>
                  <a:srgbClr val="00B0F0"/>
                </a:solidFill>
              </a:rPr>
              <a:t>simplify compilers</a:t>
            </a:r>
          </a:p>
          <a:p>
            <a:pPr marL="511620" lvl="1" indent="-255588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A desire to </a:t>
            </a:r>
            <a:r>
              <a:rPr lang="en-GB" b="1" dirty="0" smtClean="0">
                <a:solidFill>
                  <a:srgbClr val="00B0F0"/>
                </a:solidFill>
              </a:rPr>
              <a:t>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1169530051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not the intent of this chapter to say that the CISC designers took the </a:t>
            </a:r>
            <a:r>
              <a:rPr lang="en-US" dirty="0" smtClean="0">
                <a:solidFill>
                  <a:srgbClr val="FF0000"/>
                </a:solidFill>
              </a:rPr>
              <a:t>wrong </a:t>
            </a:r>
            <a:r>
              <a:rPr lang="en-US" dirty="0">
                <a:solidFill>
                  <a:srgbClr val="FF0000"/>
                </a:solidFill>
              </a:rPr>
              <a:t>direction</a:t>
            </a:r>
            <a:r>
              <a:rPr lang="en-US" dirty="0"/>
              <a:t>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imply </a:t>
            </a:r>
            <a:r>
              <a:rPr lang="en-US" dirty="0">
                <a:solidFill>
                  <a:srgbClr val="FF0000"/>
                </a:solidFill>
              </a:rPr>
              <a:t>meant </a:t>
            </a:r>
            <a:r>
              <a:rPr lang="en-US" dirty="0"/>
              <a:t>to point out some of the potential pitfalls in the CISC approach and to </a:t>
            </a:r>
            <a:r>
              <a:rPr lang="en-US" dirty="0" smtClean="0"/>
              <a:t>provide </a:t>
            </a:r>
            <a:r>
              <a:rPr lang="en-US" dirty="0"/>
              <a:t>some understanding of the motivation of the RISC adherents.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910" y="3255367"/>
            <a:ext cx="8108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first of the reasons cited, </a:t>
            </a:r>
            <a:r>
              <a:rPr lang="en-US" dirty="0">
                <a:solidFill>
                  <a:srgbClr val="FF0000"/>
                </a:solidFill>
              </a:rPr>
              <a:t>compiler </a:t>
            </a:r>
            <a:r>
              <a:rPr lang="en-US" dirty="0" smtClean="0">
                <a:solidFill>
                  <a:srgbClr val="FF0000"/>
                </a:solidFill>
              </a:rPr>
              <a:t>simplification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298" y="3717032"/>
            <a:ext cx="8481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task of the compiler writer is to build a compiler that generates good </a:t>
            </a:r>
            <a:r>
              <a:rPr lang="en-US" dirty="0" smtClean="0"/>
              <a:t>sequences </a:t>
            </a:r>
            <a:r>
              <a:rPr lang="en-US" dirty="0"/>
              <a:t>of machine instructions for HLL programs (i.e</a:t>
            </a:r>
            <a:r>
              <a:rPr lang="en-US" dirty="0" smtClean="0"/>
              <a:t>.,</a:t>
            </a:r>
            <a:r>
              <a:rPr lang="en-US" dirty="0"/>
              <a:t> (fast, </a:t>
            </a:r>
            <a:r>
              <a:rPr lang="en-US" dirty="0" smtClean="0"/>
              <a:t>small</a:t>
            </a:r>
            <a:r>
              <a:rPr lang="en-US" dirty="0"/>
              <a:t>, fast and small)</a:t>
            </a:r>
            <a:r>
              <a:rPr lang="en-US" dirty="0" smtClean="0"/>
              <a:t> If </a:t>
            </a:r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machine instructions that resemble HLL statements, this task is </a:t>
            </a:r>
            <a:r>
              <a:rPr lang="en-US" dirty="0" smtClean="0">
                <a:solidFill>
                  <a:srgbClr val="FF0000"/>
                </a:solidFill>
              </a:rPr>
              <a:t>simplified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153592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260648"/>
            <a:ext cx="865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RISC researchers</a:t>
            </a:r>
            <a:r>
              <a:rPr lang="en-US" dirty="0" smtClean="0"/>
              <a:t> </a:t>
            </a:r>
            <a:r>
              <a:rPr lang="en-US" dirty="0"/>
              <a:t>found that complex machine instructions are </a:t>
            </a:r>
            <a:r>
              <a:rPr lang="en-US" dirty="0" smtClean="0">
                <a:solidFill>
                  <a:srgbClr val="FF0000"/>
                </a:solidFill>
              </a:rPr>
              <a:t>often </a:t>
            </a:r>
            <a:r>
              <a:rPr lang="en-US" dirty="0">
                <a:solidFill>
                  <a:srgbClr val="FF0000"/>
                </a:solidFill>
              </a:rPr>
              <a:t>hard to exploit </a:t>
            </a:r>
            <a:r>
              <a:rPr lang="en-US" dirty="0"/>
              <a:t>because the compiler must find those cases that </a:t>
            </a:r>
            <a:r>
              <a:rPr lang="en-US" dirty="0">
                <a:solidFill>
                  <a:srgbClr val="FF0000"/>
                </a:solidFill>
              </a:rPr>
              <a:t>exactly fit </a:t>
            </a:r>
            <a:r>
              <a:rPr lang="en-US" dirty="0" smtClean="0">
                <a:solidFill>
                  <a:srgbClr val="FF0000"/>
                </a:solidFill>
              </a:rPr>
              <a:t>the construct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460977"/>
            <a:ext cx="8833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The task of optimizing the generated code to </a:t>
            </a:r>
            <a:r>
              <a:rPr lang="en-US" dirty="0">
                <a:solidFill>
                  <a:srgbClr val="FF0000"/>
                </a:solidFill>
              </a:rPr>
              <a:t>minimize code size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reduce </a:t>
            </a:r>
            <a:r>
              <a:rPr lang="en-US" dirty="0">
                <a:solidFill>
                  <a:srgbClr val="FF0000"/>
                </a:solidFill>
              </a:rPr>
              <a:t>instruction execution count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enhance pipelining</a:t>
            </a:r>
            <a:r>
              <a:rPr lang="en-US" dirty="0"/>
              <a:t> is much more difficult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b="1" u="sng" dirty="0">
                <a:solidFill>
                  <a:srgbClr val="00B050"/>
                </a:solidFill>
              </a:rPr>
              <a:t>complex instruction set.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88785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As </a:t>
            </a:r>
            <a:r>
              <a:rPr lang="tr-TR" dirty="0" smtClean="0"/>
              <a:t>a </a:t>
            </a:r>
            <a:r>
              <a:rPr lang="en-US" dirty="0" smtClean="0"/>
              <a:t>evidence </a:t>
            </a:r>
            <a:r>
              <a:rPr lang="en-US" dirty="0"/>
              <a:t>of </a:t>
            </a:r>
            <a:r>
              <a:rPr lang="tr-TR" dirty="0" smtClean="0"/>
              <a:t>s</a:t>
            </a:r>
            <a:r>
              <a:rPr lang="en-US" dirty="0" smtClean="0"/>
              <a:t>t</a:t>
            </a:r>
            <a:r>
              <a:rPr lang="tr-TR" dirty="0" smtClean="0"/>
              <a:t>ud</a:t>
            </a:r>
            <a:r>
              <a:rPr lang="en-US" dirty="0" err="1" smtClean="0"/>
              <a:t>ies</a:t>
            </a:r>
            <a:r>
              <a:rPr lang="en-US" dirty="0" smtClean="0"/>
              <a:t> </a:t>
            </a:r>
            <a:r>
              <a:rPr lang="en-US" dirty="0"/>
              <a:t>cited </a:t>
            </a:r>
            <a:r>
              <a:rPr lang="en-US" dirty="0" smtClean="0"/>
              <a:t>earlier</a:t>
            </a:r>
            <a:r>
              <a:rPr lang="tr-TR" dirty="0" smtClean="0"/>
              <a:t> shows </a:t>
            </a:r>
            <a:r>
              <a:rPr lang="en-US" dirty="0" smtClean="0"/>
              <a:t>that </a:t>
            </a:r>
            <a:r>
              <a:rPr lang="en-US" dirty="0"/>
              <a:t>most of the instructions in a compiled </a:t>
            </a:r>
            <a:r>
              <a:rPr lang="en-US" dirty="0" smtClean="0"/>
              <a:t>program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are the </a:t>
            </a:r>
            <a:r>
              <a:rPr lang="en-US" dirty="0">
                <a:solidFill>
                  <a:srgbClr val="FF0000"/>
                </a:solidFill>
              </a:rPr>
              <a:t>relatively simple ones</a:t>
            </a:r>
            <a:r>
              <a:rPr lang="en-US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1200" y="3861635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other major reason cited is the expectation that a CISC will yield </a:t>
            </a:r>
            <a:r>
              <a:rPr lang="en-US" dirty="0">
                <a:solidFill>
                  <a:srgbClr val="FF0000"/>
                </a:solidFill>
              </a:rPr>
              <a:t>smaller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faster </a:t>
            </a:r>
            <a:r>
              <a:rPr lang="en-US" dirty="0">
                <a:solidFill>
                  <a:srgbClr val="FF0000"/>
                </a:solidFill>
              </a:rPr>
              <a:t>programs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 smtClean="0"/>
              <a:t>Let </a:t>
            </a:r>
            <a:r>
              <a:rPr lang="en-US" dirty="0"/>
              <a:t>us examine both aspects of this </a:t>
            </a:r>
            <a:r>
              <a:rPr lang="en-US" dirty="0" smtClean="0"/>
              <a:t>assertion </a:t>
            </a:r>
            <a:r>
              <a:rPr lang="en-US" dirty="0"/>
              <a:t>that programs will be </a:t>
            </a:r>
            <a:r>
              <a:rPr lang="en-US" dirty="0" smtClean="0"/>
              <a:t>smaller </a:t>
            </a:r>
            <a:r>
              <a:rPr lang="en-US" dirty="0"/>
              <a:t>and that they will execute faster.</a:t>
            </a:r>
          </a:p>
        </p:txBody>
      </p:sp>
    </p:spTree>
    <p:extLst>
      <p:ext uri="{BB962C8B-B14F-4D97-AF65-F5344CB8AC3E}">
        <p14:creationId xmlns:p14="http://schemas.microsoft.com/office/powerpoint/2010/main" val="1327187283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2000"/>
              </a:spcBef>
            </a:pPr>
            <a:r>
              <a:rPr lang="en-GB" dirty="0" smtClean="0"/>
              <a:t>There are </a:t>
            </a:r>
            <a:r>
              <a:rPr lang="en-GB" dirty="0" smtClean="0">
                <a:solidFill>
                  <a:srgbClr val="FF0000"/>
                </a:solidFill>
              </a:rPr>
              <a:t>two advantages </a:t>
            </a:r>
            <a:r>
              <a:rPr lang="en-GB" dirty="0" smtClean="0"/>
              <a:t>to smaller</a:t>
            </a:r>
            <a:r>
              <a:rPr lang="tr-TR" dirty="0" smtClean="0"/>
              <a:t> </a:t>
            </a:r>
            <a:r>
              <a:rPr lang="en-GB" dirty="0"/>
              <a:t>programs :</a:t>
            </a:r>
            <a:endParaRPr lang="en-GB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GB" sz="2400" dirty="0" smtClean="0"/>
              <a:t>The program </a:t>
            </a:r>
            <a:r>
              <a:rPr lang="en-GB" sz="2400" b="1" dirty="0" smtClean="0">
                <a:solidFill>
                  <a:srgbClr val="00B050"/>
                </a:solidFill>
              </a:rPr>
              <a:t>takes up less memory</a:t>
            </a:r>
            <a:endParaRPr lang="tr-TR" sz="2400" b="1" dirty="0" smtClean="0">
              <a:solidFill>
                <a:srgbClr val="00B050"/>
              </a:solidFill>
            </a:endParaRPr>
          </a:p>
          <a:p>
            <a:pPr marL="393192" lvl="1" indent="0">
              <a:buNone/>
            </a:pPr>
            <a:r>
              <a:rPr lang="tr-TR" sz="2400" dirty="0" smtClean="0"/>
              <a:t>	</a:t>
            </a:r>
            <a:r>
              <a:rPr lang="tr-TR" sz="2000" dirty="0" smtClean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a savings in that resource.</a:t>
            </a:r>
            <a:endParaRPr lang="en-GB" sz="2000" dirty="0" smtClean="0"/>
          </a:p>
          <a:p>
            <a:pPr marL="393192" lvl="1" indent="0">
              <a:buNone/>
            </a:pPr>
            <a:r>
              <a:rPr lang="tr-TR" sz="2400" dirty="0" smtClean="0">
                <a:solidFill>
                  <a:srgbClr val="00B0F0"/>
                </a:solidFill>
              </a:rPr>
              <a:t>2</a:t>
            </a:r>
            <a:r>
              <a:rPr lang="tr-TR" sz="2400" dirty="0" smtClean="0"/>
              <a:t>. </a:t>
            </a:r>
            <a:r>
              <a:rPr lang="en-GB" sz="2400" dirty="0" smtClean="0"/>
              <a:t>Should </a:t>
            </a:r>
            <a:r>
              <a:rPr lang="en-GB" sz="2400" b="1" dirty="0" smtClean="0">
                <a:solidFill>
                  <a:srgbClr val="00B050"/>
                </a:solidFill>
              </a:rPr>
              <a:t>improve performance</a:t>
            </a:r>
            <a:r>
              <a:rPr lang="tr-TR" sz="2400" dirty="0" smtClean="0"/>
              <a:t>. T</a:t>
            </a:r>
            <a:r>
              <a:rPr lang="en-US" sz="2400" dirty="0" smtClean="0"/>
              <a:t>his </a:t>
            </a:r>
            <a:r>
              <a:rPr lang="en-US" sz="2400" dirty="0"/>
              <a:t>will happen </a:t>
            </a:r>
            <a:r>
              <a:rPr lang="tr-TR" sz="2400" dirty="0" smtClean="0"/>
              <a:t>     	</a:t>
            </a:r>
            <a:r>
              <a:rPr lang="en-US" sz="2400" dirty="0" smtClean="0"/>
              <a:t>in </a:t>
            </a:r>
            <a:r>
              <a:rPr lang="en-US" sz="2400" dirty="0">
                <a:solidFill>
                  <a:srgbClr val="FF0000"/>
                </a:solidFill>
              </a:rPr>
              <a:t>three ways</a:t>
            </a:r>
            <a:endParaRPr lang="en-GB" sz="2400" dirty="0" smtClean="0">
              <a:solidFill>
                <a:srgbClr val="FF0000"/>
              </a:solidFill>
            </a:endParaRPr>
          </a:p>
          <a:p>
            <a:pPr lvl="2"/>
            <a:r>
              <a:rPr lang="en-GB" sz="2000" dirty="0" smtClean="0"/>
              <a:t>Fewer instructions means </a:t>
            </a:r>
            <a:r>
              <a:rPr lang="en-GB" sz="2000" dirty="0" smtClean="0">
                <a:solidFill>
                  <a:srgbClr val="FF0000"/>
                </a:solidFill>
              </a:rPr>
              <a:t>fewer instruction bytes to be fetched</a:t>
            </a:r>
          </a:p>
          <a:p>
            <a:pPr lvl="2"/>
            <a:r>
              <a:rPr lang="en-GB" sz="2000" dirty="0" smtClean="0"/>
              <a:t>In a paging environment </a:t>
            </a:r>
            <a:r>
              <a:rPr lang="en-GB" sz="2000" dirty="0" smtClean="0">
                <a:solidFill>
                  <a:srgbClr val="FF0000"/>
                </a:solidFill>
              </a:rPr>
              <a:t>smaller programs occupy fewer pages, reducing page faults</a:t>
            </a:r>
          </a:p>
          <a:p>
            <a:pPr lvl="2"/>
            <a:r>
              <a:rPr lang="en-GB" sz="2000" dirty="0" smtClean="0">
                <a:solidFill>
                  <a:srgbClr val="FF0000"/>
                </a:solidFill>
              </a:rPr>
              <a:t>More instructions fit in cache(s)</a:t>
            </a:r>
          </a:p>
          <a:p>
            <a:pPr lvl="1"/>
            <a:endParaRPr lang="en-GB" sz="2000" dirty="0"/>
          </a:p>
          <a:p>
            <a:endParaRPr lang="en-GB" sz="2000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</a:t>
            </a:r>
            <a:r>
              <a:rPr lang="en-GB" dirty="0" smtClean="0"/>
              <a:t>CISC ?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381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07504" y="116632"/>
            <a:ext cx="8316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Since the development of the </a:t>
            </a:r>
            <a:r>
              <a:rPr lang="en-US" dirty="0">
                <a:solidFill>
                  <a:srgbClr val="FF0000"/>
                </a:solidFill>
              </a:rPr>
              <a:t>stored-program computer </a:t>
            </a:r>
            <a:r>
              <a:rPr lang="en-US" dirty="0"/>
              <a:t>around 1950, there have </a:t>
            </a:r>
            <a:r>
              <a:rPr lang="en-US" dirty="0" smtClean="0"/>
              <a:t>been </a:t>
            </a:r>
            <a:r>
              <a:rPr lang="en-US" dirty="0"/>
              <a:t>remarkably few true </a:t>
            </a:r>
            <a:r>
              <a:rPr lang="en-US" dirty="0">
                <a:solidFill>
                  <a:srgbClr val="FF0000"/>
                </a:solidFill>
              </a:rPr>
              <a:t>innovations </a:t>
            </a:r>
            <a:r>
              <a:rPr lang="en-US" dirty="0"/>
              <a:t>in the areas of computer organization and </a:t>
            </a:r>
            <a:r>
              <a:rPr lang="en-US" dirty="0" smtClean="0"/>
              <a:t>architecture</a:t>
            </a:r>
            <a:r>
              <a:rPr lang="en-US" dirty="0"/>
              <a:t>. The following are some of the major advances since the birth of the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235859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/>
              <a:t>The family concept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/>
              <a:t>Microprogrammed control unit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/>
              <a:t>Cache memory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 smtClean="0"/>
              <a:t>Pipelining                                             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tr-TR" b="1" dirty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/>
              <a:t>Multiple processors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b="1" dirty="0"/>
              <a:t>Reduced instruction set computer (</a:t>
            </a:r>
            <a:r>
              <a:rPr lang="tr-TR" b="1" dirty="0" smtClean="0"/>
              <a:t>RISC) architecture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63954236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07379" y="404664"/>
            <a:ext cx="8208912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problem with this line of reasoning is that it is far from certain that </a:t>
            </a:r>
            <a:r>
              <a:rPr lang="en-US" b="1" i="1" dirty="0">
                <a:solidFill>
                  <a:srgbClr val="FF0000"/>
                </a:solidFill>
              </a:rPr>
              <a:t>a CISC </a:t>
            </a:r>
            <a:r>
              <a:rPr lang="en-US" b="1" i="1" dirty="0" smtClean="0">
                <a:solidFill>
                  <a:srgbClr val="FF0000"/>
                </a:solidFill>
              </a:rPr>
              <a:t>program </a:t>
            </a:r>
            <a:r>
              <a:rPr lang="en-US" b="1" i="1" dirty="0">
                <a:solidFill>
                  <a:srgbClr val="FF0000"/>
                </a:solidFill>
              </a:rPr>
              <a:t>will be smaller than a corresponding RISC program. </a:t>
            </a:r>
            <a:endParaRPr lang="tr-TR" b="1" i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many cases, the </a:t>
            </a:r>
            <a:r>
              <a:rPr lang="en-US" dirty="0" smtClean="0"/>
              <a:t>CISC </a:t>
            </a:r>
            <a:r>
              <a:rPr lang="en-US" dirty="0"/>
              <a:t>program, expressed in symbolic machine language, may be shorter (i.e., fewer </a:t>
            </a:r>
            <a:r>
              <a:rPr lang="en-US" dirty="0" smtClean="0"/>
              <a:t>instructions</a:t>
            </a:r>
            <a:r>
              <a:rPr lang="en-US" dirty="0"/>
              <a:t>), but </a:t>
            </a:r>
            <a:r>
              <a:rPr lang="en-US" b="1" i="1" dirty="0">
                <a:solidFill>
                  <a:srgbClr val="FF0000"/>
                </a:solidFill>
              </a:rPr>
              <a:t>the number of bits of memory occupied may not be noticeably </a:t>
            </a:r>
          </a:p>
          <a:p>
            <a:pPr algn="just">
              <a:lnSpc>
                <a:spcPct val="150000"/>
              </a:lnSpc>
            </a:pPr>
            <a:r>
              <a:rPr lang="en-US" b="1" i="1" dirty="0">
                <a:solidFill>
                  <a:srgbClr val="FF0000"/>
                </a:solidFill>
              </a:rPr>
              <a:t>smaller.</a:t>
            </a:r>
          </a:p>
        </p:txBody>
      </p:sp>
    </p:spTree>
    <p:extLst>
      <p:ext uri="{BB962C8B-B14F-4D97-AF65-F5344CB8AC3E}">
        <p14:creationId xmlns:p14="http://schemas.microsoft.com/office/powerpoint/2010/main" val="830406535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46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are several reasons for these rather </a:t>
            </a:r>
            <a:r>
              <a:rPr lang="en-US" b="1" i="1" dirty="0">
                <a:solidFill>
                  <a:srgbClr val="FF0000"/>
                </a:solidFill>
              </a:rPr>
              <a:t>surprising results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908720"/>
            <a:ext cx="7632848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CISCs </a:t>
            </a:r>
            <a:r>
              <a:rPr lang="en-US" dirty="0"/>
              <a:t>tend to favor simpler instructions, so that the </a:t>
            </a:r>
            <a:r>
              <a:rPr lang="en-US" dirty="0" smtClean="0"/>
              <a:t>con</a:t>
            </a:r>
            <a:r>
              <a:rPr lang="tr-TR" dirty="0"/>
              <a:t>c</a:t>
            </a:r>
            <a:r>
              <a:rPr lang="en-US" dirty="0" err="1" smtClean="0"/>
              <a:t>iseness</a:t>
            </a:r>
            <a:r>
              <a:rPr lang="en-US" dirty="0" smtClean="0"/>
              <a:t> </a:t>
            </a:r>
            <a:r>
              <a:rPr lang="en-US" dirty="0"/>
              <a:t>of the complex instructions seldom comes into play.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here are </a:t>
            </a:r>
            <a:r>
              <a:rPr lang="en-US" dirty="0"/>
              <a:t>more instructions on a CISC, longer opcodes are required, producing longer </a:t>
            </a:r>
            <a:r>
              <a:rPr lang="en-US" dirty="0" smtClean="0"/>
              <a:t>instructions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512" y="4293096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Finally, </a:t>
            </a:r>
            <a:r>
              <a:rPr lang="en-US" b="1" dirty="0">
                <a:solidFill>
                  <a:srgbClr val="FF0000"/>
                </a:solidFill>
              </a:rPr>
              <a:t>RISCs tend to emphasize register rather than memory </a:t>
            </a:r>
            <a:r>
              <a:rPr lang="en-US" b="1" dirty="0" smtClean="0">
                <a:solidFill>
                  <a:srgbClr val="FF0000"/>
                </a:solidFill>
              </a:rPr>
              <a:t>references</a:t>
            </a:r>
            <a:r>
              <a:rPr lang="en-US" b="1" dirty="0">
                <a:solidFill>
                  <a:srgbClr val="FF0000"/>
                </a:solidFill>
              </a:rPr>
              <a:t>, and the former require fewer bits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59623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85170" y="476672"/>
            <a:ext cx="8820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second motivating factor for increasingly complex instruction sets was that </a:t>
            </a:r>
            <a:r>
              <a:rPr lang="en-US" i="1" dirty="0">
                <a:solidFill>
                  <a:srgbClr val="FF0000"/>
                </a:solidFill>
              </a:rPr>
              <a:t>instruction execution would be faster</a:t>
            </a:r>
            <a:r>
              <a:rPr lang="en-US" dirty="0"/>
              <a:t>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entire </a:t>
            </a:r>
            <a:r>
              <a:rPr lang="en-US" dirty="0">
                <a:solidFill>
                  <a:srgbClr val="FF0000"/>
                </a:solidFill>
              </a:rPr>
              <a:t>control unit must be made more complex</a:t>
            </a:r>
            <a:r>
              <a:rPr lang="en-US" dirty="0"/>
              <a:t>, and/or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>
                <a:solidFill>
                  <a:srgbClr val="FF0000"/>
                </a:solidFill>
              </a:rPr>
              <a:t>microprogram </a:t>
            </a:r>
            <a:r>
              <a:rPr lang="en-US" dirty="0" smtClean="0">
                <a:solidFill>
                  <a:srgbClr val="FF0000"/>
                </a:solidFill>
              </a:rPr>
              <a:t>control </a:t>
            </a:r>
            <a:r>
              <a:rPr lang="en-US" dirty="0">
                <a:solidFill>
                  <a:srgbClr val="FF0000"/>
                </a:solidFill>
              </a:rPr>
              <a:t>store must be made larger, to accommodate a richer instruction set</a:t>
            </a:r>
            <a:endParaRPr lang="tr-TR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dirty="0"/>
              <a:t>Either factor increases the execution time of the simple instructions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20064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38925" y="1320258"/>
            <a:ext cx="8248676" cy="1028848"/>
            <a:chOff x="338925" y="1320258"/>
            <a:chExt cx="8248676" cy="1028848"/>
          </a:xfrm>
        </p:grpSpPr>
        <p:grpSp>
          <p:nvGrpSpPr>
            <p:cNvPr id="3" name="Group 2"/>
            <p:cNvGrpSpPr/>
            <p:nvPr/>
          </p:nvGrpSpPr>
          <p:grpSpPr>
            <a:xfrm>
              <a:off x="3320657" y="1449208"/>
              <a:ext cx="5266944" cy="823078"/>
              <a:chOff x="2962655" y="104054"/>
              <a:chExt cx="5266944" cy="823078"/>
            </a:xfrm>
          </p:grpSpPr>
          <p:sp>
            <p:nvSpPr>
              <p:cNvPr id="7" name="Round Same Side Corner Rectangle 6"/>
              <p:cNvSpPr/>
              <p:nvPr/>
            </p:nvSpPr>
            <p:spPr>
              <a:xfrm rot="5400000">
                <a:off x="5184588" y="-2117879"/>
                <a:ext cx="823078" cy="5266944"/>
              </a:xfrm>
              <a:prstGeom prst="round2Same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 Same Side Corner Rectangle 4"/>
              <p:cNvSpPr/>
              <p:nvPr/>
            </p:nvSpPr>
            <p:spPr>
              <a:xfrm>
                <a:off x="2962656" y="144232"/>
                <a:ext cx="5226765" cy="7427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171450" lvl="1" indent="-171450" algn="l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i="1" kern="1200" dirty="0" smtClean="0">
                    <a:solidFill>
                      <a:srgbClr val="FF0000"/>
                    </a:solidFill>
                  </a:rPr>
                  <a:t>Machine cycle  </a:t>
                </a:r>
                <a:r>
                  <a:rPr lang="en-US" sz="1600" i="1" kern="1200" dirty="0" smtClean="0"/>
                  <a:t>is </a:t>
                </a:r>
                <a:r>
                  <a:rPr lang="en-US" sz="1600" kern="1200" dirty="0" smtClean="0"/>
                  <a:t>the time it takes to fetch two operands from registers, perform an ALU operation, and store the result in a register.</a:t>
                </a:r>
                <a:endParaRPr lang="en-US" sz="1600" kern="12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38925" y="1320258"/>
              <a:ext cx="2962656" cy="1028848"/>
              <a:chOff x="0" y="1168"/>
              <a:chExt cx="2962656" cy="1028848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0" y="1168"/>
                <a:ext cx="2962656" cy="1028848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6"/>
              <p:cNvSpPr/>
              <p:nvPr/>
            </p:nvSpPr>
            <p:spPr>
              <a:xfrm>
                <a:off x="50224" y="51392"/>
                <a:ext cx="2862208" cy="9284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34290" rIns="68580" bIns="34290" numCol="1" spcCol="1270" anchor="ctr" anchorCtr="0">
                <a:noAutofit/>
              </a:bodyPr>
              <a:lstStyle/>
              <a:p>
                <a:pPr lvl="0" algn="ctr" defTabSz="8001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800" kern="1200" dirty="0" smtClean="0"/>
                  <a:t>One machine instruction per machine cycle</a:t>
                </a:r>
                <a:endParaRPr lang="en-US" sz="1800" kern="1200" dirty="0"/>
              </a:p>
            </p:txBody>
          </p:sp>
        </p:grp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73431" y="28605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Reduced Instruction Set Architectures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733" y="2463258"/>
            <a:ext cx="86844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With </a:t>
            </a:r>
            <a:r>
              <a:rPr lang="en-US" dirty="0"/>
              <a:t>one-cycle instructions,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little or no need for microcode</a:t>
            </a:r>
            <a:r>
              <a:rPr lang="en-US" dirty="0"/>
              <a:t>;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machine </a:t>
            </a:r>
            <a:r>
              <a:rPr lang="en-US" dirty="0" smtClean="0">
                <a:solidFill>
                  <a:srgbClr val="FF0000"/>
                </a:solidFill>
              </a:rPr>
              <a:t>instructions </a:t>
            </a:r>
            <a:r>
              <a:rPr lang="en-US" dirty="0">
                <a:solidFill>
                  <a:srgbClr val="FF0000"/>
                </a:solidFill>
              </a:rPr>
              <a:t>can be </a:t>
            </a:r>
            <a:r>
              <a:rPr lang="en-US" dirty="0" smtClean="0">
                <a:solidFill>
                  <a:srgbClr val="FF0000"/>
                </a:solidFill>
              </a:rPr>
              <a:t>hardwire</a:t>
            </a:r>
            <a:r>
              <a:rPr lang="tr-TR" dirty="0" smtClean="0"/>
              <a:t>;</a:t>
            </a:r>
            <a:r>
              <a:rPr lang="en-US" dirty="0" smtClean="0"/>
              <a:t>. Such </a:t>
            </a:r>
            <a:r>
              <a:rPr lang="en-US" dirty="0"/>
              <a:t>instructions </a:t>
            </a:r>
            <a:r>
              <a:rPr lang="en-US" dirty="0" smtClean="0"/>
              <a:t>should</a:t>
            </a:r>
            <a:r>
              <a:rPr lang="tr-TR" dirty="0" smtClean="0"/>
              <a:t> </a:t>
            </a:r>
            <a:r>
              <a:rPr lang="en-US" dirty="0" smtClean="0"/>
              <a:t>execute </a:t>
            </a:r>
            <a:r>
              <a:rPr lang="en-US" dirty="0"/>
              <a:t>faster than </a:t>
            </a:r>
            <a:r>
              <a:rPr lang="en-US" dirty="0" smtClean="0"/>
              <a:t>comparable </a:t>
            </a:r>
            <a:r>
              <a:rPr lang="en-US" dirty="0"/>
              <a:t>machine instructions on other machines, </a:t>
            </a:r>
            <a:r>
              <a:rPr lang="en-US" dirty="0" smtClean="0"/>
              <a:t>because </a:t>
            </a:r>
            <a:r>
              <a:rPr lang="en-US" dirty="0"/>
              <a:t>it is not necessary to access a </a:t>
            </a:r>
            <a:r>
              <a:rPr lang="en-US" dirty="0" smtClean="0"/>
              <a:t>microprogram control</a:t>
            </a:r>
            <a:r>
              <a:rPr lang="tr-TR" dirty="0"/>
              <a:t> </a:t>
            </a:r>
            <a:r>
              <a:rPr lang="en-US" dirty="0" smtClean="0"/>
              <a:t>store </a:t>
            </a:r>
            <a:r>
              <a:rPr lang="en-US" dirty="0"/>
              <a:t>during instruction execution</a:t>
            </a:r>
          </a:p>
        </p:txBody>
      </p:sp>
    </p:spTree>
    <p:extLst>
      <p:ext uri="{BB962C8B-B14F-4D97-AF65-F5344CB8AC3E}">
        <p14:creationId xmlns:p14="http://schemas.microsoft.com/office/powerpoint/2010/main" val="126426290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  <p:grpSp>
        <p:nvGrpSpPr>
          <p:cNvPr id="9" name="Group 8"/>
          <p:cNvGrpSpPr/>
          <p:nvPr/>
        </p:nvGrpSpPr>
        <p:grpSpPr>
          <a:xfrm>
            <a:off x="482029" y="764704"/>
            <a:ext cx="8229600" cy="1318361"/>
            <a:chOff x="457200" y="2769819"/>
            <a:chExt cx="8229600" cy="1318361"/>
          </a:xfrm>
        </p:grpSpPr>
        <p:grpSp>
          <p:nvGrpSpPr>
            <p:cNvPr id="3" name="Group 2"/>
            <p:cNvGrpSpPr/>
            <p:nvPr/>
          </p:nvGrpSpPr>
          <p:grpSpPr>
            <a:xfrm>
              <a:off x="3419856" y="2901656"/>
              <a:ext cx="5266944" cy="1054689"/>
              <a:chOff x="2962656" y="136028"/>
              <a:chExt cx="5266944" cy="1054689"/>
            </a:xfrm>
          </p:grpSpPr>
          <p:sp>
            <p:nvSpPr>
              <p:cNvPr id="7" name="Round Same Side Corner Rectangle 6"/>
              <p:cNvSpPr/>
              <p:nvPr/>
            </p:nvSpPr>
            <p:spPr>
              <a:xfrm rot="5400000">
                <a:off x="5068783" y="-1970099"/>
                <a:ext cx="1054689" cy="5266944"/>
              </a:xfrm>
              <a:prstGeom prst="round2Same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 Same Side Corner Rectangle 4"/>
              <p:cNvSpPr/>
              <p:nvPr/>
            </p:nvSpPr>
            <p:spPr>
              <a:xfrm>
                <a:off x="2962656" y="187514"/>
                <a:ext cx="5215458" cy="951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171450" lvl="1" indent="-171450" algn="l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Only simple LOAD and STORE operations accessing memory. This simplifies the instruction set and therefore the control unit.</a:t>
                </a:r>
                <a:endParaRPr lang="en-US" sz="1600" kern="12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57200" y="2769819"/>
              <a:ext cx="2962656" cy="1318361"/>
              <a:chOff x="0" y="4191"/>
              <a:chExt cx="2962656" cy="1318361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0" y="4191"/>
                <a:ext cx="2962656" cy="1318361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6"/>
              <p:cNvSpPr/>
              <p:nvPr/>
            </p:nvSpPr>
            <p:spPr>
              <a:xfrm>
                <a:off x="64357" y="68548"/>
                <a:ext cx="2833942" cy="11896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41910" rIns="83820" bIns="41910" numCol="1" spcCol="1270" anchor="ctr" anchorCtr="0">
                <a:noAutofit/>
              </a:bodyPr>
              <a:lstStyle/>
              <a:p>
                <a:pPr lvl="0" algn="ctr" defTabSz="9779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200" kern="1200" dirty="0" smtClean="0"/>
                  <a:t>Register-to-register operations</a:t>
                </a:r>
                <a:endParaRPr lang="en-GB" sz="2200" kern="1200" dirty="0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482028" y="2708920"/>
            <a:ext cx="81652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second characteristic is that most operations should be register to register, </a:t>
            </a:r>
            <a:r>
              <a:rPr lang="en-US" dirty="0" smtClean="0"/>
              <a:t>with </a:t>
            </a:r>
            <a:r>
              <a:rPr lang="en-US" dirty="0"/>
              <a:t>only simple LOAD and STORE operations accessing memory. This design </a:t>
            </a:r>
            <a:r>
              <a:rPr lang="en-US" dirty="0" smtClean="0"/>
              <a:t>feature </a:t>
            </a:r>
            <a:r>
              <a:rPr lang="en-US" dirty="0"/>
              <a:t>simplifies the instruction set and therefore the control unit.</a:t>
            </a:r>
          </a:p>
        </p:txBody>
      </p:sp>
    </p:spTree>
    <p:extLst>
      <p:ext uri="{BB962C8B-B14F-4D97-AF65-F5344CB8AC3E}">
        <p14:creationId xmlns:p14="http://schemas.microsoft.com/office/powerpoint/2010/main" val="292144081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  <p:grpSp>
        <p:nvGrpSpPr>
          <p:cNvPr id="9" name="Group 8"/>
          <p:cNvGrpSpPr/>
          <p:nvPr/>
        </p:nvGrpSpPr>
        <p:grpSpPr>
          <a:xfrm>
            <a:off x="323528" y="332656"/>
            <a:ext cx="8229600" cy="1839963"/>
            <a:chOff x="457200" y="2509018"/>
            <a:chExt cx="8229600" cy="1839963"/>
          </a:xfrm>
        </p:grpSpPr>
        <p:grpSp>
          <p:nvGrpSpPr>
            <p:cNvPr id="3" name="Group 2"/>
            <p:cNvGrpSpPr/>
            <p:nvPr/>
          </p:nvGrpSpPr>
          <p:grpSpPr>
            <a:xfrm>
              <a:off x="3419856" y="2692986"/>
              <a:ext cx="5266944" cy="1471971"/>
              <a:chOff x="2962656" y="190259"/>
              <a:chExt cx="5266944" cy="1471971"/>
            </a:xfrm>
          </p:grpSpPr>
          <p:sp>
            <p:nvSpPr>
              <p:cNvPr id="7" name="Round Same Side Corner Rectangle 6"/>
              <p:cNvSpPr/>
              <p:nvPr/>
            </p:nvSpPr>
            <p:spPr>
              <a:xfrm rot="5400000">
                <a:off x="4860142" y="-1707227"/>
                <a:ext cx="1471971" cy="5266944"/>
              </a:xfrm>
              <a:prstGeom prst="round2Same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 Same Side Corner Rectangle 4"/>
              <p:cNvSpPr/>
              <p:nvPr/>
            </p:nvSpPr>
            <p:spPr>
              <a:xfrm>
                <a:off x="2962656" y="262115"/>
                <a:ext cx="5195088" cy="13282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171450" lvl="1" indent="-171450" algn="l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Simplifies the instruction set and the control unit</a:t>
                </a:r>
                <a:endParaRPr lang="en-US" sz="1600" kern="12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57200" y="2509018"/>
              <a:ext cx="2962656" cy="1839963"/>
              <a:chOff x="0" y="6291"/>
              <a:chExt cx="2962656" cy="1839963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0" y="6291"/>
                <a:ext cx="2962656" cy="1839963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6"/>
              <p:cNvSpPr/>
              <p:nvPr/>
            </p:nvSpPr>
            <p:spPr>
              <a:xfrm>
                <a:off x="89820" y="96111"/>
                <a:ext cx="2783016" cy="16603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900" kern="1200" dirty="0" smtClean="0"/>
                  <a:t>Simple addressing modes</a:t>
                </a:r>
                <a:endParaRPr lang="en-US" sz="2900" kern="1200" dirty="0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323528" y="2293489"/>
            <a:ext cx="8157744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Almost all RISC instructions use simple register addressing. Several additional modes, such as </a:t>
            </a:r>
            <a:r>
              <a:rPr lang="en-US" dirty="0" smtClean="0">
                <a:solidFill>
                  <a:srgbClr val="FF0000"/>
                </a:solidFill>
              </a:rPr>
              <a:t>displacement </a:t>
            </a:r>
            <a:r>
              <a:rPr lang="en-US" dirty="0">
                <a:solidFill>
                  <a:srgbClr val="FF0000"/>
                </a:solidFill>
              </a:rPr>
              <a:t>and PC-relative, may be included. </a:t>
            </a:r>
            <a:endParaRPr lang="tr-TR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en-US" dirty="0"/>
              <a:t>, more complex modes can be synthesized in software from the simple ones. </a:t>
            </a:r>
            <a:endParaRPr lang="tr-TR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Again</a:t>
            </a:r>
            <a:r>
              <a:rPr lang="en-US" dirty="0"/>
              <a:t>, this design feature simplifies the instruction set and the control unit.</a:t>
            </a:r>
          </a:p>
        </p:txBody>
      </p:sp>
    </p:spTree>
    <p:extLst>
      <p:ext uri="{BB962C8B-B14F-4D97-AF65-F5344CB8AC3E}">
        <p14:creationId xmlns:p14="http://schemas.microsoft.com/office/powerpoint/2010/main" val="2604108806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  <p:grpSp>
        <p:nvGrpSpPr>
          <p:cNvPr id="9" name="Group 8"/>
          <p:cNvGrpSpPr/>
          <p:nvPr/>
        </p:nvGrpSpPr>
        <p:grpSpPr>
          <a:xfrm>
            <a:off x="54048" y="0"/>
            <a:ext cx="8833520" cy="2916063"/>
            <a:chOff x="461218" y="982063"/>
            <a:chExt cx="8221563" cy="4893874"/>
          </a:xfrm>
        </p:grpSpPr>
        <p:grpSp>
          <p:nvGrpSpPr>
            <p:cNvPr id="3" name="Group 2"/>
            <p:cNvGrpSpPr/>
            <p:nvPr/>
          </p:nvGrpSpPr>
          <p:grpSpPr>
            <a:xfrm>
              <a:off x="3420981" y="1260411"/>
              <a:ext cx="5261800" cy="4555874"/>
              <a:chOff x="2963781" y="284663"/>
              <a:chExt cx="5261800" cy="4555874"/>
            </a:xfrm>
          </p:grpSpPr>
          <p:sp>
            <p:nvSpPr>
              <p:cNvPr id="7" name="Round Same Side Corner Rectangle 6"/>
              <p:cNvSpPr/>
              <p:nvPr/>
            </p:nvSpPr>
            <p:spPr>
              <a:xfrm rot="5400000">
                <a:off x="3316744" y="-68300"/>
                <a:ext cx="4555874" cy="5261800"/>
              </a:xfrm>
              <a:prstGeom prst="round2Same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ound Same Side Corner Rectangle 4"/>
              <p:cNvSpPr/>
              <p:nvPr/>
            </p:nvSpPr>
            <p:spPr>
              <a:xfrm>
                <a:off x="2963782" y="507062"/>
                <a:ext cx="5039401" cy="41110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171450" lvl="1" indent="-171450" algn="l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Generally only one or a few formats are used</a:t>
                </a:r>
                <a:endParaRPr lang="en-US" sz="1600" kern="1200" dirty="0"/>
              </a:p>
              <a:p>
                <a:pPr marL="171450" lvl="1" indent="-171450" algn="l" defTabSz="7112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Instruction length is fixed and aligned on word boundaries. </a:t>
                </a:r>
                <a:r>
                  <a:rPr lang="en-US" sz="1600" kern="1200" dirty="0" err="1" smtClean="0"/>
                  <a:t>Opcode</a:t>
                </a:r>
                <a:r>
                  <a:rPr lang="en-US" sz="1600" kern="1200" dirty="0" smtClean="0"/>
                  <a:t> decoding and register operand accessing can occur simultaneously.</a:t>
                </a:r>
                <a:endParaRPr lang="en-US" sz="1600" kern="12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61218" y="982063"/>
              <a:ext cx="2959762" cy="4893874"/>
              <a:chOff x="4018" y="6315"/>
              <a:chExt cx="2959762" cy="489387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4018" y="6315"/>
                <a:ext cx="2959762" cy="4893874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6"/>
              <p:cNvSpPr/>
              <p:nvPr/>
            </p:nvSpPr>
            <p:spPr>
              <a:xfrm>
                <a:off x="148502" y="150799"/>
                <a:ext cx="2670794" cy="46049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7160" tIns="68580" rIns="137160" bIns="68580" numCol="1" spcCol="1270" anchor="ctr" anchorCtr="0">
                <a:noAutofit/>
              </a:bodyPr>
              <a:lstStyle/>
              <a:p>
                <a:pPr lvl="0" algn="ctr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/>
                  <a:t>Simple instruction formats</a:t>
                </a:r>
                <a:endParaRPr lang="en-US" sz="3600" kern="1200" dirty="0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477224" y="298581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design </a:t>
            </a:r>
            <a:r>
              <a:rPr lang="en-US" dirty="0" smtClean="0"/>
              <a:t>feature </a:t>
            </a:r>
            <a:r>
              <a:rPr lang="en-US" b="1" i="1" dirty="0">
                <a:solidFill>
                  <a:srgbClr val="FF0000"/>
                </a:solidFill>
              </a:rPr>
              <a:t>has a number of benefits</a:t>
            </a:r>
            <a:r>
              <a:rPr lang="en-US" dirty="0"/>
              <a:t>. </a:t>
            </a: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fixed fields, opcode decoding and register </a:t>
            </a:r>
            <a:r>
              <a:rPr lang="en-US" dirty="0" smtClean="0"/>
              <a:t>operand </a:t>
            </a:r>
            <a:r>
              <a:rPr lang="en-US" dirty="0"/>
              <a:t>accessing can occur simultaneously. </a:t>
            </a: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Simplified </a:t>
            </a:r>
            <a:r>
              <a:rPr lang="en-US" dirty="0"/>
              <a:t>formats simplify the control unit.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Instruction fetching is optimized because word-length units are fetched. </a:t>
            </a:r>
            <a:endParaRPr lang="tr-T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Alignment </a:t>
            </a:r>
            <a:r>
              <a:rPr lang="en-US" dirty="0"/>
              <a:t>on </a:t>
            </a:r>
            <a:r>
              <a:rPr lang="en-US" dirty="0" smtClean="0"/>
              <a:t>a </a:t>
            </a:r>
            <a:r>
              <a:rPr lang="en-US" dirty="0"/>
              <a:t>word boundary also means that a single instruction does not cross page boundaries</a:t>
            </a:r>
          </a:p>
        </p:txBody>
      </p:sp>
    </p:spTree>
    <p:extLst>
      <p:ext uri="{BB962C8B-B14F-4D97-AF65-F5344CB8AC3E}">
        <p14:creationId xmlns:p14="http://schemas.microsoft.com/office/powerpoint/2010/main" val="116783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Some Processors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70570" y="1509328"/>
            <a:ext cx="8583744" cy="45458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144212"/>
            <a:ext cx="3600938" cy="46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080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table, the first eight processors are clearly RISC architectures, the </a:t>
            </a:r>
            <a:r>
              <a:rPr lang="en-US" dirty="0" smtClean="0"/>
              <a:t>next five </a:t>
            </a:r>
            <a:r>
              <a:rPr lang="en-US" dirty="0"/>
              <a:t>are clearly CISC, and the last two are processors often thought of as RISC </a:t>
            </a:r>
            <a:r>
              <a:rPr lang="en-US" dirty="0" smtClean="0"/>
              <a:t>that in </a:t>
            </a:r>
            <a:r>
              <a:rPr lang="en-US" dirty="0"/>
              <a:t>fact have many CISC characteristics.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Some Processors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991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RISC architectures, most </a:t>
            </a:r>
            <a:r>
              <a:rPr lang="en-US" dirty="0"/>
              <a:t>instructions are register to register, and an </a:t>
            </a:r>
            <a:r>
              <a:rPr lang="en-US" dirty="0">
                <a:solidFill>
                  <a:srgbClr val="FF0000"/>
                </a:solidFill>
              </a:rPr>
              <a:t>instruction cycle has the following two stages:</a:t>
            </a:r>
          </a:p>
          <a:p>
            <a:pPr lvl="1"/>
            <a:r>
              <a:rPr lang="en-US" dirty="0" smtClean="0"/>
              <a:t>I</a:t>
            </a:r>
            <a:r>
              <a:rPr lang="en-US" dirty="0"/>
              <a:t>: </a:t>
            </a:r>
            <a:r>
              <a:rPr lang="en-US" b="1" i="1" dirty="0">
                <a:solidFill>
                  <a:srgbClr val="00B050"/>
                </a:solidFill>
              </a:rPr>
              <a:t>Instruction fetch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</a:t>
            </a:r>
            <a:r>
              <a:rPr lang="en-US" dirty="0"/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Execute</a:t>
            </a:r>
            <a:r>
              <a:rPr lang="en-US" dirty="0" smtClean="0"/>
              <a:t> (Performs </a:t>
            </a:r>
            <a:r>
              <a:rPr lang="en-US" dirty="0"/>
              <a:t>an ALU operation with register input and </a:t>
            </a:r>
            <a:r>
              <a:rPr lang="en-US" dirty="0" smtClean="0"/>
              <a:t>output)</a:t>
            </a:r>
          </a:p>
          <a:p>
            <a:r>
              <a:rPr lang="en-US" dirty="0" smtClean="0"/>
              <a:t>For </a:t>
            </a:r>
            <a:r>
              <a:rPr lang="en-US" dirty="0"/>
              <a:t>load and store operations, </a:t>
            </a:r>
            <a:r>
              <a:rPr lang="en-US" b="1" i="1" dirty="0">
                <a:solidFill>
                  <a:srgbClr val="0070C0"/>
                </a:solidFill>
              </a:rPr>
              <a:t>three stages are required:</a:t>
            </a:r>
          </a:p>
          <a:p>
            <a:pPr lvl="1"/>
            <a:r>
              <a:rPr lang="en-US" dirty="0" smtClean="0"/>
              <a:t>I</a:t>
            </a:r>
            <a:r>
              <a:rPr lang="en-US" dirty="0"/>
              <a:t>: </a:t>
            </a:r>
            <a:r>
              <a:rPr lang="en-US" b="1" i="1" dirty="0">
                <a:solidFill>
                  <a:srgbClr val="00B050"/>
                </a:solidFill>
              </a:rPr>
              <a:t>Instruction fetch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</a:t>
            </a:r>
            <a:r>
              <a:rPr lang="en-US" dirty="0"/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Execute</a:t>
            </a:r>
            <a:r>
              <a:rPr lang="en-US" dirty="0" smtClean="0"/>
              <a:t> (Calculates </a:t>
            </a:r>
            <a:r>
              <a:rPr lang="en-US" dirty="0"/>
              <a:t>memory </a:t>
            </a:r>
            <a:r>
              <a:rPr lang="en-US" dirty="0" smtClean="0"/>
              <a:t>address)</a:t>
            </a:r>
            <a:endParaRPr lang="en-US" dirty="0"/>
          </a:p>
          <a:p>
            <a:pPr lvl="1"/>
            <a:r>
              <a:rPr lang="en-US" dirty="0" smtClean="0"/>
              <a:t>D</a:t>
            </a:r>
            <a:r>
              <a:rPr lang="en-US" dirty="0"/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Memory</a:t>
            </a:r>
            <a:r>
              <a:rPr lang="en-US" dirty="0" smtClean="0"/>
              <a:t> (Register-to-memory </a:t>
            </a:r>
            <a:r>
              <a:rPr lang="en-US" dirty="0"/>
              <a:t>or memory-to-register </a:t>
            </a:r>
            <a:r>
              <a:rPr lang="en-US" dirty="0" smtClean="0"/>
              <a:t>operation)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 Pipelining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185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291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family concept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650305"/>
            <a:ext cx="8545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family concept </a:t>
            </a:r>
            <a:r>
              <a:rPr lang="en-US" dirty="0">
                <a:solidFill>
                  <a:srgbClr val="FF0000"/>
                </a:solidFill>
              </a:rPr>
              <a:t>decouples</a:t>
            </a:r>
            <a:r>
              <a:rPr lang="en-US" dirty="0"/>
              <a:t> the architecture of a machine from its implementation. </a:t>
            </a:r>
            <a:r>
              <a:rPr lang="en-US" b="1" dirty="0">
                <a:solidFill>
                  <a:srgbClr val="00B050"/>
                </a:solidFill>
              </a:rPr>
              <a:t>A set of computers is offered, with different price/performance characteristics, that presents the same architecture to the user.</a:t>
            </a:r>
            <a:r>
              <a:rPr lang="en-US" b="1" dirty="0"/>
              <a:t> </a:t>
            </a:r>
            <a:r>
              <a:rPr lang="en-US" dirty="0"/>
              <a:t>The differences in price and performance are due to different implementations of the same </a:t>
            </a:r>
            <a:r>
              <a:rPr lang="en-US" dirty="0" smtClean="0"/>
              <a:t>architecture</a:t>
            </a:r>
            <a:r>
              <a:rPr lang="tr-TR" dirty="0" smtClean="0"/>
              <a:t>. It was </a:t>
            </a:r>
            <a:r>
              <a:rPr lang="tr-TR" b="1" dirty="0" smtClean="0">
                <a:solidFill>
                  <a:srgbClr val="00B050"/>
                </a:solidFill>
              </a:rPr>
              <a:t>first introduced by IBM in 1964.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883" y="3189461"/>
            <a:ext cx="435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Microprogrammed control unit: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889552"/>
            <a:ext cx="79964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Suggested by Wilkes in 1951 and introduced </a:t>
            </a:r>
            <a:r>
              <a:rPr lang="en-US" dirty="0" smtClean="0"/>
              <a:t>by </a:t>
            </a:r>
            <a:r>
              <a:rPr lang="en-US" dirty="0"/>
              <a:t>IBM </a:t>
            </a:r>
            <a:r>
              <a:rPr lang="en-US" dirty="0" smtClean="0"/>
              <a:t>in </a:t>
            </a:r>
            <a:r>
              <a:rPr lang="en-US" dirty="0"/>
              <a:t>1964. </a:t>
            </a:r>
            <a:r>
              <a:rPr lang="en-US" b="1" dirty="0">
                <a:solidFill>
                  <a:srgbClr val="00B050"/>
                </a:solidFill>
              </a:rPr>
              <a:t>Microprogramming eases the task of </a:t>
            </a:r>
            <a:r>
              <a:rPr lang="en-US" b="1" dirty="0" smtClean="0">
                <a:solidFill>
                  <a:srgbClr val="00B050"/>
                </a:solidFill>
              </a:rPr>
              <a:t>designing </a:t>
            </a:r>
            <a:r>
              <a:rPr lang="en-US" b="1" dirty="0">
                <a:solidFill>
                  <a:srgbClr val="00B050"/>
                </a:solidFill>
              </a:rPr>
              <a:t>and implementing the control unit</a:t>
            </a:r>
            <a:r>
              <a:rPr lang="en-US" dirty="0"/>
              <a:t> and provides support for the family </a:t>
            </a:r>
            <a:r>
              <a:rPr lang="en-US" dirty="0" smtClean="0"/>
              <a:t>concept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656583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40</a:t>
            </a:fld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14" y="1700808"/>
            <a:ext cx="7925331" cy="42484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544" y="40466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(a) depicts the timing of a sequence of instructions using no pipelining</a:t>
            </a:r>
            <a:r>
              <a:rPr lang="en-US" dirty="0" smtClean="0"/>
              <a:t>.</a:t>
            </a:r>
            <a:r>
              <a:rPr lang="en-US" dirty="0"/>
              <a:t> Clearly, this is a </a:t>
            </a:r>
            <a:r>
              <a:rPr lang="en-US" b="1" i="1" dirty="0">
                <a:solidFill>
                  <a:srgbClr val="FF0000"/>
                </a:solidFill>
              </a:rPr>
              <a:t>wasteful process</a:t>
            </a:r>
            <a:r>
              <a:rPr lang="en-US" dirty="0"/>
              <a:t>. Even very simple pipelining can substantially improve </a:t>
            </a:r>
            <a:r>
              <a:rPr lang="en-US" dirty="0" err="1"/>
              <a:t>performa</a:t>
            </a:r>
            <a:r>
              <a:rPr lang="tr-TR" dirty="0"/>
              <a:t>nce.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41</a:t>
            </a:fld>
            <a:endParaRPr kumimoji="0" lang="en-US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16754" y="0"/>
            <a:ext cx="8229600" cy="338437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endParaRPr lang="en-US" dirty="0" smtClean="0"/>
          </a:p>
          <a:p>
            <a:pPr fontAlgn="auto"/>
            <a:r>
              <a:rPr lang="en-US" dirty="0" smtClean="0"/>
              <a:t>Figure (b) shows a two-stage pipelining scheme, in which </a:t>
            </a:r>
            <a:r>
              <a:rPr lang="en-US" dirty="0" smtClean="0">
                <a:solidFill>
                  <a:srgbClr val="FF0000"/>
                </a:solidFill>
              </a:rPr>
              <a:t>the I and E stages of two different instructions are performed simultaneously.</a:t>
            </a:r>
            <a:r>
              <a:rPr lang="en-US" dirty="0" smtClean="0"/>
              <a:t> It is assumed that </a:t>
            </a:r>
            <a:r>
              <a:rPr lang="en-US" dirty="0" smtClean="0">
                <a:solidFill>
                  <a:srgbClr val="FF0000"/>
                </a:solidFill>
              </a:rPr>
              <a:t>a single-port memory is used</a:t>
            </a:r>
            <a:r>
              <a:rPr lang="en-US" dirty="0" smtClean="0"/>
              <a:t> and that </a:t>
            </a:r>
            <a:r>
              <a:rPr lang="en-US" b="1" i="1" dirty="0" smtClean="0">
                <a:solidFill>
                  <a:srgbClr val="00B050"/>
                </a:solidFill>
              </a:rPr>
              <a:t>only one memory access is possible per stage</a:t>
            </a:r>
            <a:r>
              <a:rPr lang="en-US" dirty="0" smtClean="0"/>
              <a:t>.</a:t>
            </a:r>
            <a:endParaRPr lang="tr-TR" dirty="0" smtClean="0"/>
          </a:p>
          <a:p>
            <a:pPr fontAlgn="auto"/>
            <a:r>
              <a:rPr lang="tr-TR" dirty="0" smtClean="0"/>
              <a:t>So </a:t>
            </a:r>
            <a:r>
              <a:rPr lang="tr-TR" dirty="0" smtClean="0">
                <a:solidFill>
                  <a:srgbClr val="FF0000"/>
                </a:solidFill>
              </a:rPr>
              <a:t>E and D </a:t>
            </a:r>
            <a:r>
              <a:rPr lang="tr-TR" dirty="0" smtClean="0"/>
              <a:t>can not be done simultaneously.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3061155"/>
            <a:ext cx="6131715" cy="3406508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6186431" y="6062040"/>
            <a:ext cx="2409831" cy="38004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</a:pPr>
            <a:r>
              <a:rPr lang="en-US" sz="1600" smtClean="0"/>
              <a:t>NOOP: No Operation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1410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42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27653" y="476672"/>
            <a:ext cx="8617496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see that the instruction fetch stage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second instruction can be performed in parallel with the first part of the execute/ memory stage.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857" y="2276872"/>
            <a:ext cx="84196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However, the execute/memory stage of the second instruction must </a:t>
            </a:r>
            <a:r>
              <a:rPr lang="en-US" dirty="0" smtClean="0"/>
              <a:t>be </a:t>
            </a:r>
            <a:r>
              <a:rPr lang="en-US" dirty="0"/>
              <a:t>delayed until the first instruction clears the second stage of the pipeline.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scheme can yield up to </a:t>
            </a:r>
            <a:r>
              <a:rPr lang="en-US" b="1" i="1" dirty="0">
                <a:solidFill>
                  <a:srgbClr val="FF0000"/>
                </a:solidFill>
              </a:rPr>
              <a:t>twice the execution rate of a serial scheme</a:t>
            </a:r>
          </a:p>
        </p:txBody>
      </p:sp>
    </p:spTree>
    <p:extLst>
      <p:ext uri="{BB962C8B-B14F-4D97-AF65-F5344CB8AC3E}">
        <p14:creationId xmlns:p14="http://schemas.microsoft.com/office/powerpoint/2010/main" val="2415574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43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683568" y="612845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problems </a:t>
            </a:r>
            <a:r>
              <a:rPr lang="en-US" dirty="0">
                <a:solidFill>
                  <a:srgbClr val="FF0000"/>
                </a:solidFill>
              </a:rPr>
              <a:t>prevent the maximum speedup </a:t>
            </a:r>
            <a:r>
              <a:rPr lang="en-US" dirty="0"/>
              <a:t>from being achieved. </a:t>
            </a:r>
            <a:endParaRPr lang="tr-TR" dirty="0" smtClean="0"/>
          </a:p>
          <a:p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First</a:t>
            </a:r>
            <a:r>
              <a:rPr lang="en-US" dirty="0"/>
              <a:t>, we assume that a </a:t>
            </a:r>
            <a:r>
              <a:rPr lang="en-US" b="1" i="1" dirty="0" smtClean="0">
                <a:solidFill>
                  <a:srgbClr val="FF0000"/>
                </a:solidFill>
              </a:rPr>
              <a:t>single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port </a:t>
            </a:r>
            <a:r>
              <a:rPr lang="en-US" b="1" i="1" dirty="0">
                <a:solidFill>
                  <a:srgbClr val="FF0000"/>
                </a:solidFill>
              </a:rPr>
              <a:t>memory </a:t>
            </a:r>
            <a:r>
              <a:rPr lang="en-US" dirty="0"/>
              <a:t>is used and that only </a:t>
            </a:r>
            <a:r>
              <a:rPr lang="en-US" b="1" i="1" dirty="0">
                <a:solidFill>
                  <a:srgbClr val="FF0000"/>
                </a:solidFill>
              </a:rPr>
              <a:t>one memory access </a:t>
            </a:r>
            <a:r>
              <a:rPr lang="en-US" dirty="0"/>
              <a:t>is possible per stage. This requires the insertion of a wait state in some instructions.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Second</a:t>
            </a:r>
            <a:r>
              <a:rPr lang="en-US" dirty="0"/>
              <a:t>, a </a:t>
            </a:r>
            <a:r>
              <a:rPr lang="en-US" dirty="0">
                <a:solidFill>
                  <a:srgbClr val="FF0000"/>
                </a:solidFill>
              </a:rPr>
              <a:t>branch </a:t>
            </a:r>
            <a:r>
              <a:rPr lang="en-US" dirty="0" smtClean="0">
                <a:solidFill>
                  <a:srgbClr val="FF0000"/>
                </a:solidFill>
              </a:rPr>
              <a:t>instruction </a:t>
            </a:r>
            <a:r>
              <a:rPr lang="en-US" dirty="0"/>
              <a:t>interrupts the sequential flow of execution.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To </a:t>
            </a:r>
            <a:r>
              <a:rPr lang="en-US" dirty="0"/>
              <a:t>accommodate this with </a:t>
            </a:r>
            <a:r>
              <a:rPr lang="en-US" b="1" i="1" dirty="0" smtClean="0">
                <a:solidFill>
                  <a:srgbClr val="FF0000"/>
                </a:solidFill>
              </a:rPr>
              <a:t>minimum </a:t>
            </a:r>
            <a:r>
              <a:rPr lang="en-US" b="1" i="1" dirty="0">
                <a:solidFill>
                  <a:srgbClr val="FF0000"/>
                </a:solidFill>
              </a:rPr>
              <a:t>circuitry</a:t>
            </a:r>
            <a:r>
              <a:rPr lang="en-US" dirty="0"/>
              <a:t>, a NOOP instruction can be inserted into the instruction stream </a:t>
            </a:r>
            <a:r>
              <a:rPr lang="en-US" b="1" dirty="0">
                <a:solidFill>
                  <a:srgbClr val="FF0000"/>
                </a:solidFill>
              </a:rPr>
              <a:t>by the compiler or assembler</a:t>
            </a:r>
          </a:p>
        </p:txBody>
      </p:sp>
    </p:spTree>
    <p:extLst>
      <p:ext uri="{BB962C8B-B14F-4D97-AF65-F5344CB8AC3E}">
        <p14:creationId xmlns:p14="http://schemas.microsoft.com/office/powerpoint/2010/main" val="2044501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44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34878" y="11663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Pipelining can be improved further by permitting </a:t>
            </a:r>
            <a:r>
              <a:rPr lang="en-US" b="1" i="1" dirty="0">
                <a:solidFill>
                  <a:srgbClr val="00B050"/>
                </a:solidFill>
              </a:rPr>
              <a:t>two memory accesses per stage </a:t>
            </a:r>
            <a:r>
              <a:rPr lang="en-US" dirty="0">
                <a:solidFill>
                  <a:srgbClr val="FF0000"/>
                </a:solidFill>
              </a:rPr>
              <a:t>which is shown in Figure (c).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52736"/>
            <a:ext cx="6264696" cy="498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611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395536" y="692696"/>
            <a:ext cx="7963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Now, up to three instructions </a:t>
            </a:r>
            <a:r>
              <a:rPr lang="en-US" dirty="0" smtClean="0"/>
              <a:t>can </a:t>
            </a:r>
            <a:r>
              <a:rPr lang="en-US" dirty="0"/>
              <a:t>be overlapped, and the </a:t>
            </a:r>
            <a:r>
              <a:rPr lang="en-US" b="1" i="1" dirty="0">
                <a:solidFill>
                  <a:srgbClr val="FF0000"/>
                </a:solidFill>
              </a:rPr>
              <a:t>improvement is as much as a factor of 3. </a:t>
            </a:r>
            <a:endParaRPr lang="tr-TR" b="1" i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Again</a:t>
            </a:r>
            <a:r>
              <a:rPr lang="en-US" dirty="0"/>
              <a:t>, branch </a:t>
            </a:r>
            <a:r>
              <a:rPr lang="en-US" dirty="0" smtClean="0"/>
              <a:t>instructions </a:t>
            </a:r>
            <a:r>
              <a:rPr lang="en-US" dirty="0"/>
              <a:t>cause the speedup to fall short of the maximum possible. </a:t>
            </a:r>
            <a:endParaRPr lang="tr-TR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Also</a:t>
            </a:r>
            <a:r>
              <a:rPr lang="en-US" dirty="0"/>
              <a:t>, note </a:t>
            </a:r>
            <a:r>
              <a:rPr lang="en-US" dirty="0" smtClean="0"/>
              <a:t>that </a:t>
            </a:r>
            <a:r>
              <a:rPr lang="en-US" dirty="0"/>
              <a:t>data dependencies have an effect. </a:t>
            </a:r>
            <a:r>
              <a:rPr lang="en-US" dirty="0">
                <a:solidFill>
                  <a:srgbClr val="FF0000"/>
                </a:solidFill>
              </a:rPr>
              <a:t>If an instruction needs an operand that is </a:t>
            </a:r>
            <a:r>
              <a:rPr lang="en-US" dirty="0" smtClean="0">
                <a:solidFill>
                  <a:srgbClr val="FF0000"/>
                </a:solidFill>
              </a:rPr>
              <a:t>altered </a:t>
            </a:r>
            <a:r>
              <a:rPr lang="en-US" dirty="0">
                <a:solidFill>
                  <a:srgbClr val="FF0000"/>
                </a:solidFill>
              </a:rPr>
              <a:t>by the preceding instruction, a </a:t>
            </a:r>
            <a:r>
              <a:rPr lang="en-US" b="1" dirty="0">
                <a:solidFill>
                  <a:srgbClr val="00B050"/>
                </a:solidFill>
              </a:rPr>
              <a:t>delay</a:t>
            </a:r>
            <a:r>
              <a:rPr lang="en-US" dirty="0">
                <a:solidFill>
                  <a:srgbClr val="FF0000"/>
                </a:solidFill>
              </a:rPr>
              <a:t> is required. </a:t>
            </a:r>
            <a:endParaRPr lang="tr-TR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Again</a:t>
            </a:r>
            <a:r>
              <a:rPr lang="en-US" dirty="0"/>
              <a:t>, this can be </a:t>
            </a:r>
            <a:r>
              <a:rPr lang="en-US" dirty="0" smtClean="0"/>
              <a:t>accomplished </a:t>
            </a:r>
            <a:r>
              <a:rPr lang="en-US" dirty="0"/>
              <a:t>by a NOOP.</a:t>
            </a:r>
          </a:p>
        </p:txBody>
      </p:sp>
    </p:spTree>
    <p:extLst>
      <p:ext uri="{BB962C8B-B14F-4D97-AF65-F5344CB8AC3E}">
        <p14:creationId xmlns:p14="http://schemas.microsoft.com/office/powerpoint/2010/main" val="30750335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46</a:t>
            </a:fld>
            <a:endParaRPr kumimoji="0" lang="en-US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51520" y="116632"/>
            <a:ext cx="8640960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endParaRPr lang="en-US" dirty="0" smtClean="0"/>
          </a:p>
          <a:p>
            <a:pPr algn="just" fontAlgn="auto"/>
            <a:r>
              <a:rPr lang="en-US" sz="2000" dirty="0" smtClean="0"/>
              <a:t>Figure (d) shows the result with a four-stage pipeline. Since E stage usually involves an ALU operation, it may be </a:t>
            </a:r>
            <a:r>
              <a:rPr lang="en-US" sz="2000" b="1" dirty="0" smtClean="0">
                <a:solidFill>
                  <a:srgbClr val="00B050"/>
                </a:solidFill>
              </a:rPr>
              <a:t>longer than other stages</a:t>
            </a:r>
            <a:r>
              <a:rPr lang="en-US" sz="2000" dirty="0" smtClean="0"/>
              <a:t>. In this case, </a:t>
            </a:r>
            <a:r>
              <a:rPr lang="en-US" sz="2000" dirty="0" smtClean="0">
                <a:solidFill>
                  <a:srgbClr val="FF0000"/>
                </a:solidFill>
              </a:rPr>
              <a:t>we can divide into two </a:t>
            </a:r>
            <a:r>
              <a:rPr lang="en-US" sz="2000" dirty="0" err="1" smtClean="0">
                <a:solidFill>
                  <a:srgbClr val="FF0000"/>
                </a:solidFill>
              </a:rPr>
              <a:t>substages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</a:p>
          <a:p>
            <a:pPr lvl="1" algn="just" fontAlgn="auto">
              <a:spcAft>
                <a:spcPts val="0"/>
              </a:spcAft>
            </a:pPr>
            <a:r>
              <a:rPr lang="en-US" sz="2000" b="1" dirty="0" smtClean="0">
                <a:solidFill>
                  <a:srgbClr val="00B050"/>
                </a:solidFill>
              </a:rPr>
              <a:t>E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1</a:t>
            </a:r>
            <a:r>
              <a:rPr lang="en-US" sz="2000" b="1" dirty="0" smtClean="0">
                <a:solidFill>
                  <a:srgbClr val="00B050"/>
                </a:solidFill>
              </a:rPr>
              <a:t>-</a:t>
            </a:r>
            <a:r>
              <a:rPr lang="en-US" sz="2000" dirty="0" smtClean="0"/>
              <a:t>Register file read</a:t>
            </a:r>
            <a:r>
              <a:rPr lang="tr-TR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E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/>
              <a:t>-ALU operation and register </a:t>
            </a:r>
            <a:r>
              <a:rPr lang="tr-TR" sz="2000" dirty="0" smtClean="0"/>
              <a:t>					          </a:t>
            </a:r>
            <a:r>
              <a:rPr lang="en-US" sz="2000" dirty="0" smtClean="0"/>
              <a:t>write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624" y="2204864"/>
            <a:ext cx="6184751" cy="39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40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 Pipelining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203368" y="5080520"/>
            <a:ext cx="2409831" cy="3800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600" dirty="0" smtClean="0"/>
              <a:t>NOOP: No Operation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47</a:t>
            </a:fld>
            <a:endParaRPr kumimoji="0" lang="en-US"/>
          </a:p>
        </p:txBody>
      </p:sp>
      <p:sp>
        <p:nvSpPr>
          <p:cNvPr id="2" name="Rectangle 1"/>
          <p:cNvSpPr/>
          <p:nvPr/>
        </p:nvSpPr>
        <p:spPr>
          <a:xfrm>
            <a:off x="191244" y="2204864"/>
            <a:ext cx="8761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Up to four instructions at a time can be under </a:t>
            </a:r>
            <a:r>
              <a:rPr lang="tr-TR" dirty="0" smtClean="0"/>
              <a:t> </a:t>
            </a:r>
            <a:r>
              <a:rPr lang="en-US" dirty="0" smtClean="0"/>
              <a:t>way</a:t>
            </a:r>
            <a:r>
              <a:rPr lang="en-US" dirty="0"/>
              <a:t>, and the maximum potential </a:t>
            </a:r>
            <a:r>
              <a:rPr lang="en-US" b="1" i="1" dirty="0">
                <a:solidFill>
                  <a:srgbClr val="FF0000"/>
                </a:solidFill>
              </a:rPr>
              <a:t>speedup is a factor of 4</a:t>
            </a:r>
            <a:r>
              <a:rPr lang="en-US" dirty="0"/>
              <a:t>.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Note </a:t>
            </a:r>
            <a:r>
              <a:rPr lang="en-US" dirty="0"/>
              <a:t>again the use of </a:t>
            </a:r>
            <a:r>
              <a:rPr lang="en-US" dirty="0" smtClean="0"/>
              <a:t>NOOPs </a:t>
            </a:r>
            <a:r>
              <a:rPr lang="en-US" dirty="0"/>
              <a:t>to account for data and branch delays</a:t>
            </a:r>
          </a:p>
        </p:txBody>
      </p:sp>
    </p:spTree>
    <p:extLst>
      <p:ext uri="{BB962C8B-B14F-4D97-AF65-F5344CB8AC3E}">
        <p14:creationId xmlns:p14="http://schemas.microsoft.com/office/powerpoint/2010/main" val="103585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Because of the simple and regular nature of RISC instructions, pipelining </a:t>
            </a:r>
            <a:r>
              <a:rPr lang="en-US" dirty="0" smtClean="0"/>
              <a:t>schemes can </a:t>
            </a:r>
            <a:r>
              <a:rPr lang="en-US" dirty="0"/>
              <a:t>be efficiently employed. </a:t>
            </a:r>
            <a:endParaRPr lang="en-US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few variations </a:t>
            </a:r>
            <a:r>
              <a:rPr lang="en-US" dirty="0"/>
              <a:t>in instruction execution duration, and the pipeline can be tailored to reflect this.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data and </a:t>
            </a:r>
            <a:r>
              <a:rPr lang="en-US" dirty="0">
                <a:solidFill>
                  <a:srgbClr val="FF0000"/>
                </a:solidFill>
              </a:rPr>
              <a:t>branch dependencies reduce the overall execution rate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 of Pipelining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597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49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51520" y="332656"/>
            <a:ext cx="901303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compensate for these dependencies, code reorganization techniques have been developed.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1531" y="1574010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Delayed branch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7016" y="2202697"/>
            <a:ext cx="8257456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way of increasing the efficiency of the pipeline, makes use of a </a:t>
            </a:r>
          </a:p>
          <a:p>
            <a:pPr>
              <a:lnSpc>
                <a:spcPct val="150000"/>
              </a:lnSpc>
            </a:pPr>
            <a:r>
              <a:rPr lang="en-US" dirty="0"/>
              <a:t>branch that does not take effect until after execution of the following instruction </a:t>
            </a:r>
            <a:r>
              <a:rPr lang="en-US" dirty="0" smtClean="0"/>
              <a:t>(</a:t>
            </a:r>
            <a:r>
              <a:rPr lang="en-US" dirty="0"/>
              <a:t>hence the term delayed).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0562" y="3918237"/>
            <a:ext cx="8617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instruction location immediately following the branch </a:t>
            </a:r>
            <a:r>
              <a:rPr lang="en-US" dirty="0" smtClean="0"/>
              <a:t>is </a:t>
            </a:r>
            <a:r>
              <a:rPr lang="en-US" dirty="0"/>
              <a:t>referred to as the delay slot.</a:t>
            </a:r>
          </a:p>
        </p:txBody>
      </p:sp>
    </p:spTree>
    <p:extLst>
      <p:ext uri="{BB962C8B-B14F-4D97-AF65-F5344CB8AC3E}">
        <p14:creationId xmlns:p14="http://schemas.microsoft.com/office/powerpoint/2010/main" val="3823478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07504" y="116632"/>
            <a:ext cx="2401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Cache memory: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578297"/>
            <a:ext cx="8179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First introduced commercially </a:t>
            </a:r>
            <a:r>
              <a:rPr lang="tr-TR" dirty="0" smtClean="0"/>
              <a:t>by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IBM </a:t>
            </a:r>
            <a:r>
              <a:rPr lang="en-US" b="1" dirty="0" smtClean="0">
                <a:solidFill>
                  <a:srgbClr val="00B050"/>
                </a:solidFill>
              </a:rPr>
              <a:t>in 1968</a:t>
            </a:r>
            <a:r>
              <a:rPr lang="en-US" dirty="0"/>
              <a:t>. The insertion of this element into the memory hierarchy dramatically </a:t>
            </a:r>
            <a:r>
              <a:rPr lang="en-US" b="1" dirty="0" smtClean="0">
                <a:solidFill>
                  <a:srgbClr val="00B050"/>
                </a:solidFill>
              </a:rPr>
              <a:t>improves performance</a:t>
            </a:r>
            <a:r>
              <a:rPr lang="tr-TR" b="1" dirty="0" smtClean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778626"/>
            <a:ext cx="1795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Pipelining</a:t>
            </a:r>
            <a:r>
              <a:rPr lang="en-US" dirty="0"/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80" y="2229751"/>
            <a:ext cx="8157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00B050"/>
                </a:solidFill>
              </a:rPr>
              <a:t>D</a:t>
            </a:r>
            <a:r>
              <a:rPr lang="en-US" b="1" dirty="0" err="1" smtClean="0">
                <a:solidFill>
                  <a:srgbClr val="00B050"/>
                </a:solidFill>
              </a:rPr>
              <a:t>ifferent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stages of different </a:t>
            </a:r>
            <a:r>
              <a:rPr lang="tr-TR" b="1" dirty="0" smtClean="0">
                <a:solidFill>
                  <a:srgbClr val="00B050"/>
                </a:solidFill>
              </a:rPr>
              <a:t>instructions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are executed simultaneously</a:t>
            </a:r>
            <a:r>
              <a:rPr lang="en-US" dirty="0"/>
              <a:t>. </a:t>
            </a:r>
            <a:r>
              <a:rPr lang="tr-TR" dirty="0" smtClean="0"/>
              <a:t>For </a:t>
            </a:r>
            <a:r>
              <a:rPr lang="en-US" dirty="0" smtClean="0"/>
              <a:t>example instruction </a:t>
            </a:r>
            <a:r>
              <a:rPr lang="en-US" dirty="0"/>
              <a:t>pipelining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504" y="3209787"/>
            <a:ext cx="304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■ Multiple processors</a:t>
            </a:r>
            <a:r>
              <a:rPr lang="en-US" dirty="0"/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122" y="3671452"/>
            <a:ext cx="8424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This category covers a number of different organizations </a:t>
            </a:r>
            <a:r>
              <a:rPr lang="en-US" dirty="0" smtClean="0"/>
              <a:t>and objectives.</a:t>
            </a:r>
            <a:r>
              <a:rPr lang="tr-TR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Multiple </a:t>
            </a:r>
            <a:r>
              <a:rPr lang="en-US" b="1" dirty="0">
                <a:solidFill>
                  <a:srgbClr val="00B050"/>
                </a:solidFill>
              </a:rPr>
              <a:t>processors can handle different parts of the same </a:t>
            </a:r>
            <a:r>
              <a:rPr lang="en-US" b="1" dirty="0" smtClean="0">
                <a:solidFill>
                  <a:srgbClr val="00B050"/>
                </a:solidFill>
              </a:rPr>
              <a:t>job.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Memory </a:t>
            </a:r>
            <a:r>
              <a:rPr lang="en-US" b="1" dirty="0">
                <a:solidFill>
                  <a:srgbClr val="00B050"/>
                </a:solidFill>
              </a:rPr>
              <a:t>sharing is possible. Different caches can be used for each CPU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711854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50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846776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After 102 is executed, the next instruction to be executed is 105.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To </a:t>
            </a:r>
            <a:r>
              <a:rPr lang="en-US" dirty="0"/>
              <a:t>regularize the pipeline, a NOOP is inserted after this branch. However, </a:t>
            </a:r>
            <a:r>
              <a:rPr lang="en-US" dirty="0">
                <a:solidFill>
                  <a:srgbClr val="FF0000"/>
                </a:solidFill>
              </a:rPr>
              <a:t>increased performance is achieved if the instructions at 101 and 102 are interchanged.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3" y="2420888"/>
            <a:ext cx="9027654" cy="295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1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51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511232" y="3501008"/>
            <a:ext cx="86272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JUMP </a:t>
            </a:r>
            <a:r>
              <a:rPr lang="en-US" dirty="0"/>
              <a:t>instruction is </a:t>
            </a:r>
            <a:r>
              <a:rPr lang="en-US" dirty="0">
                <a:solidFill>
                  <a:srgbClr val="FF0000"/>
                </a:solidFill>
              </a:rPr>
              <a:t>fetched at time </a:t>
            </a:r>
            <a:r>
              <a:rPr lang="tr-TR" dirty="0" smtClean="0">
                <a:solidFill>
                  <a:srgbClr val="FF0000"/>
                </a:solidFill>
              </a:rPr>
              <a:t>4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At time </a:t>
            </a:r>
            <a:r>
              <a:rPr lang="tr-TR" dirty="0" smtClean="0"/>
              <a:t>5</a:t>
            </a:r>
            <a:r>
              <a:rPr lang="en-US" dirty="0" smtClean="0"/>
              <a:t>, </a:t>
            </a:r>
            <a:r>
              <a:rPr lang="en-US" dirty="0"/>
              <a:t>the JUMP instruction is executed </a:t>
            </a:r>
            <a:r>
              <a:rPr lang="en-US" dirty="0" smtClean="0"/>
              <a:t>at </a:t>
            </a:r>
            <a:r>
              <a:rPr lang="en-US" dirty="0"/>
              <a:t>the same time that instruction 103 (ADD instruction) is fetched. </a:t>
            </a:r>
            <a:endParaRPr lang="tr-TR" dirty="0" smtClean="0"/>
          </a:p>
          <a:p>
            <a:r>
              <a:rPr lang="en-US" dirty="0" smtClean="0"/>
              <a:t>Because </a:t>
            </a:r>
            <a:r>
              <a:rPr lang="en-US" dirty="0"/>
              <a:t>a JUMP </a:t>
            </a:r>
            <a:r>
              <a:rPr lang="en-US" dirty="0" smtClean="0"/>
              <a:t>occurs</a:t>
            </a:r>
            <a:r>
              <a:rPr lang="en-US" dirty="0"/>
              <a:t>, which updates the program counter, the </a:t>
            </a:r>
            <a:r>
              <a:rPr lang="en-US" dirty="0">
                <a:solidFill>
                  <a:srgbClr val="FF0000"/>
                </a:solidFill>
              </a:rPr>
              <a:t>pipeline must be cleared of </a:t>
            </a:r>
            <a:r>
              <a:rPr lang="en-US" dirty="0" smtClean="0">
                <a:solidFill>
                  <a:srgbClr val="FF0000"/>
                </a:solidFill>
              </a:rPr>
              <a:t>instruction </a:t>
            </a:r>
            <a:r>
              <a:rPr lang="en-US" dirty="0">
                <a:solidFill>
                  <a:srgbClr val="FF0000"/>
                </a:solidFill>
              </a:rPr>
              <a:t>103</a:t>
            </a:r>
            <a:r>
              <a:rPr lang="en-US" dirty="0"/>
              <a:t>; at time 6, instruction 105, which is the target of the JUMP, is loaded.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48680"/>
            <a:ext cx="7422307" cy="256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0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52</a:t>
            </a:fld>
            <a:endParaRPr kumimoji="0" lang="en-US"/>
          </a:p>
        </p:txBody>
      </p:sp>
      <p:sp>
        <p:nvSpPr>
          <p:cNvPr id="4" name="Rectangle 3"/>
          <p:cNvSpPr/>
          <p:nvPr/>
        </p:nvSpPr>
        <p:spPr>
          <a:xfrm>
            <a:off x="798400" y="3861048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The table above </a:t>
            </a:r>
            <a:r>
              <a:rPr lang="en-US" dirty="0" smtClean="0"/>
              <a:t>shows </a:t>
            </a:r>
            <a:r>
              <a:rPr lang="en-US" dirty="0"/>
              <a:t>the same pipeline handled by a typical RISC organization. The timing is the same. </a:t>
            </a:r>
            <a:endParaRPr lang="tr-TR" dirty="0" smtClean="0"/>
          </a:p>
          <a:p>
            <a:r>
              <a:rPr lang="en-US" dirty="0" smtClean="0"/>
              <a:t>However</a:t>
            </a:r>
            <a:r>
              <a:rPr lang="en-US" dirty="0"/>
              <a:t>, because of the insertion of the NOOP instruction, we do not need special circuitry to clear the pipeline</a:t>
            </a:r>
            <a:r>
              <a:rPr lang="en-US" dirty="0" smtClean="0"/>
              <a:t>;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b="1" i="1" dirty="0">
                <a:solidFill>
                  <a:srgbClr val="FF0000"/>
                </a:solidFill>
              </a:rPr>
              <a:t>NOOP simply executes with no effect</a:t>
            </a:r>
            <a:r>
              <a:rPr lang="en-US" dirty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32" y="476672"/>
            <a:ext cx="8301920" cy="290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50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53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474294" y="306896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100" dirty="0" smtClean="0"/>
              <a:t>The table above </a:t>
            </a:r>
            <a:r>
              <a:rPr lang="en-US" sz="2100" dirty="0" smtClean="0"/>
              <a:t>shows </a:t>
            </a:r>
            <a:r>
              <a:rPr lang="en-US" sz="2100" dirty="0"/>
              <a:t>the use of the </a:t>
            </a:r>
            <a:r>
              <a:rPr lang="en-US" sz="2100" dirty="0">
                <a:solidFill>
                  <a:srgbClr val="FF0000"/>
                </a:solidFill>
              </a:rPr>
              <a:t>delayed branch</a:t>
            </a:r>
            <a:r>
              <a:rPr lang="en-US" sz="2100" dirty="0"/>
              <a:t>. The JUMP instruction is fetched </a:t>
            </a:r>
            <a:r>
              <a:rPr lang="en-US" sz="2100" dirty="0">
                <a:solidFill>
                  <a:srgbClr val="FF0000"/>
                </a:solidFill>
              </a:rPr>
              <a:t>at </a:t>
            </a:r>
            <a:r>
              <a:rPr lang="en-US" sz="2100" dirty="0" smtClean="0">
                <a:solidFill>
                  <a:srgbClr val="FF0000"/>
                </a:solidFill>
              </a:rPr>
              <a:t>time </a:t>
            </a:r>
            <a:r>
              <a:rPr lang="en-US" sz="2100" dirty="0">
                <a:solidFill>
                  <a:srgbClr val="FF0000"/>
                </a:solidFill>
              </a:rPr>
              <a:t>2</a:t>
            </a:r>
            <a:r>
              <a:rPr lang="en-US" sz="2100" dirty="0"/>
              <a:t>, before the ADD instruction, which is fetched at time 3. Note, however, that </a:t>
            </a:r>
            <a:r>
              <a:rPr lang="en-US" sz="2100" dirty="0" smtClean="0"/>
              <a:t>the </a:t>
            </a:r>
            <a:r>
              <a:rPr lang="en-US" sz="2100" dirty="0"/>
              <a:t>ADD instruction is fetched before the execution of the JUMP instruction has a </a:t>
            </a:r>
            <a:r>
              <a:rPr lang="en-US" sz="2100" dirty="0" smtClean="0"/>
              <a:t>chance </a:t>
            </a:r>
            <a:r>
              <a:rPr lang="en-US" sz="2100" dirty="0"/>
              <a:t>to alter the program counter. </a:t>
            </a:r>
            <a:r>
              <a:rPr lang="en-US" sz="2100" dirty="0" smtClean="0">
                <a:solidFill>
                  <a:srgbClr val="FF0000"/>
                </a:solidFill>
              </a:rPr>
              <a:t>Therefore, during time </a:t>
            </a:r>
            <a:r>
              <a:rPr lang="en-US" sz="2100" dirty="0">
                <a:solidFill>
                  <a:srgbClr val="FF0000"/>
                </a:solidFill>
              </a:rPr>
              <a:t>4, the ADD instruction is </a:t>
            </a:r>
            <a:r>
              <a:rPr lang="en-US" sz="2100" dirty="0" smtClean="0">
                <a:solidFill>
                  <a:srgbClr val="FF0000"/>
                </a:solidFill>
              </a:rPr>
              <a:t>executed </a:t>
            </a:r>
            <a:r>
              <a:rPr lang="en-US" sz="2100" dirty="0">
                <a:solidFill>
                  <a:srgbClr val="FF0000"/>
                </a:solidFill>
              </a:rPr>
              <a:t>at the same time that </a:t>
            </a:r>
            <a:r>
              <a:rPr lang="en-US" sz="2100" dirty="0" smtClean="0">
                <a:solidFill>
                  <a:srgbClr val="FF0000"/>
                </a:solidFill>
              </a:rPr>
              <a:t>instruction </a:t>
            </a:r>
            <a:r>
              <a:rPr lang="en-US" sz="2100" dirty="0">
                <a:solidFill>
                  <a:srgbClr val="FF0000"/>
                </a:solidFill>
              </a:rPr>
              <a:t>105 is fetched</a:t>
            </a:r>
            <a:r>
              <a:rPr lang="en-US" sz="2100" dirty="0"/>
              <a:t>. Thus, the original semantics </a:t>
            </a:r>
            <a:r>
              <a:rPr lang="en-US" sz="2100" dirty="0" smtClean="0"/>
              <a:t>of </a:t>
            </a:r>
            <a:r>
              <a:rPr lang="en-US" sz="2100" dirty="0"/>
              <a:t>the program are retained but two fewer clock cycles are required for execution.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60648"/>
            <a:ext cx="6984776" cy="26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32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54</a:t>
            </a:fld>
            <a:endParaRPr kumimoji="0" lang="en-US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96"/>
          <a:stretch>
            <a:fillRect/>
          </a:stretch>
        </p:blipFill>
        <p:spPr bwMode="auto">
          <a:xfrm>
            <a:off x="3934620" y="21279"/>
            <a:ext cx="50784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6400" y="152400"/>
            <a:ext cx="8204200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altLang="en-US" smtClean="0"/>
              <a:t>Use of Delayed </a:t>
            </a:r>
            <a:br>
              <a:rPr lang="en-GB" altLang="en-US" smtClean="0"/>
            </a:br>
            <a:r>
              <a:rPr lang="en-GB" altLang="en-US" smtClean="0"/>
              <a:t>Branch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3717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55</a:t>
            </a:fld>
            <a:endParaRPr kumimoji="0"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8472" y="951706"/>
            <a:ext cx="8178800" cy="5638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lnSpc>
                <a:spcPct val="80000"/>
              </a:lnSpc>
            </a:pPr>
            <a:r>
              <a:rPr lang="en-GB" altLang="en-US" sz="2400" dirty="0" smtClean="0">
                <a:solidFill>
                  <a:srgbClr val="FF0000"/>
                </a:solidFill>
              </a:rPr>
              <a:t>Delayed branch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Does not take effect until after execution of following instruction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This following instruction is the </a:t>
            </a:r>
            <a:r>
              <a:rPr lang="en-GB" altLang="en-US" sz="2000" dirty="0" smtClean="0">
                <a:solidFill>
                  <a:srgbClr val="00B050"/>
                </a:solidFill>
              </a:rPr>
              <a:t>delay slot</a:t>
            </a:r>
          </a:p>
          <a:p>
            <a:pPr fontAlgn="auto">
              <a:lnSpc>
                <a:spcPct val="80000"/>
              </a:lnSpc>
            </a:pPr>
            <a:r>
              <a:rPr lang="en-GB" altLang="en-US" sz="2400" dirty="0" smtClean="0">
                <a:solidFill>
                  <a:srgbClr val="FF0000"/>
                </a:solidFill>
              </a:rPr>
              <a:t>Delayed Load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Register to be target is locked by processor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Continue execution of instruction stream until register required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Idle until load complete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Re-arranging instructions can allow useful work whilst loading</a:t>
            </a:r>
          </a:p>
          <a:p>
            <a:pPr fontAlgn="auto">
              <a:lnSpc>
                <a:spcPct val="80000"/>
              </a:lnSpc>
            </a:pPr>
            <a:r>
              <a:rPr lang="en-GB" altLang="en-US" sz="2400" dirty="0" smtClean="0">
                <a:solidFill>
                  <a:srgbClr val="FF0000"/>
                </a:solidFill>
              </a:rPr>
              <a:t>Loop Unrolling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Replicate body of loop a number of times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Iterate loop fewer times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Reduces loop overhead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Increases instruction parallelism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GB" altLang="en-US" sz="2000" dirty="0" smtClean="0"/>
              <a:t>Improved register, data </a:t>
            </a:r>
            <a:r>
              <a:rPr lang="en-GB" altLang="en-US" sz="2000" dirty="0" smtClean="0"/>
              <a:t>cache</a:t>
            </a:r>
            <a:endParaRPr lang="en-GB" alt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1640" y="23167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 of Pipelining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247656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None/>
            </a:pPr>
            <a:r>
              <a:rPr lang="en-US" dirty="0"/>
              <a:t>For many years, the </a:t>
            </a:r>
            <a:r>
              <a:rPr lang="en-US" b="1" u="sng" dirty="0">
                <a:solidFill>
                  <a:srgbClr val="00B050"/>
                </a:solidFill>
              </a:rPr>
              <a:t>general trend </a:t>
            </a:r>
            <a:r>
              <a:rPr lang="en-US" dirty="0"/>
              <a:t>in computer architecture and organization </a:t>
            </a:r>
            <a:r>
              <a:rPr lang="en-US" dirty="0" smtClean="0"/>
              <a:t>has been </a:t>
            </a:r>
            <a:r>
              <a:rPr lang="en-US" dirty="0"/>
              <a:t>toward increasing </a:t>
            </a:r>
            <a:r>
              <a:rPr lang="tr-TR" dirty="0" smtClean="0"/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processor complexity</a:t>
            </a:r>
            <a:endParaRPr lang="tr-TR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more </a:t>
            </a:r>
            <a:r>
              <a:rPr lang="en-US" dirty="0"/>
              <a:t>instructions, </a:t>
            </a:r>
            <a:endParaRPr lang="tr-TR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more </a:t>
            </a:r>
            <a:r>
              <a:rPr lang="en-US" dirty="0"/>
              <a:t>addressing modes, </a:t>
            </a:r>
            <a:endParaRPr lang="tr-TR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more </a:t>
            </a:r>
            <a:r>
              <a:rPr lang="en-US" dirty="0"/>
              <a:t>specialized registers, and so on.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algn="just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RISC movement represents a fundamental break with the philosophy behind that trend.</a:t>
            </a:r>
            <a:endParaRPr lang="en-GB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 vs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CISC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392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57</a:t>
            </a:fld>
            <a:endParaRPr kumimoji="0"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1828" y="404664"/>
            <a:ext cx="8178800" cy="5638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lnSpc>
                <a:spcPct val="90000"/>
              </a:lnSpc>
            </a:pPr>
            <a:r>
              <a:rPr lang="en-GB" altLang="en-US" dirty="0" smtClean="0">
                <a:solidFill>
                  <a:srgbClr val="FF0000"/>
                </a:solidFill>
              </a:rPr>
              <a:t>Quantitative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compare program sizes and execution speeds</a:t>
            </a:r>
          </a:p>
          <a:p>
            <a:pPr fontAlgn="auto">
              <a:lnSpc>
                <a:spcPct val="90000"/>
              </a:lnSpc>
            </a:pPr>
            <a:r>
              <a:rPr lang="en-GB" altLang="en-US" dirty="0" smtClean="0">
                <a:solidFill>
                  <a:srgbClr val="FF0000"/>
                </a:solidFill>
              </a:rPr>
              <a:t>Qualitative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examine issues of high level language support and use of VLSI real estate</a:t>
            </a:r>
          </a:p>
          <a:p>
            <a:pPr fontAlgn="auto">
              <a:lnSpc>
                <a:spcPct val="90000"/>
              </a:lnSpc>
            </a:pPr>
            <a:r>
              <a:rPr lang="en-GB" altLang="en-US" dirty="0" smtClean="0">
                <a:solidFill>
                  <a:srgbClr val="FF0000"/>
                </a:solidFill>
              </a:rPr>
              <a:t>Problems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No pair of RISC and CISC that are directly comparable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No definitive set of test programs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Difficult to separate hardware effects from complier effects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Most comparisons done on “toy” rather than production machines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GB" altLang="en-US" dirty="0" smtClean="0"/>
              <a:t>Most commercial devices are a mixture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27317794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more recent years, the RISC </a:t>
            </a:r>
            <a:r>
              <a:rPr lang="en-US" dirty="0" smtClean="0"/>
              <a:t>vs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CISC controversy has </a:t>
            </a:r>
            <a:r>
              <a:rPr lang="en-US" dirty="0">
                <a:solidFill>
                  <a:srgbClr val="FF0000"/>
                </a:solidFill>
              </a:rPr>
              <a:t>died down to </a:t>
            </a:r>
            <a:r>
              <a:rPr lang="en-US" dirty="0" smtClean="0">
                <a:solidFill>
                  <a:srgbClr val="FF0000"/>
                </a:solidFill>
              </a:rPr>
              <a:t>a great </a:t>
            </a:r>
            <a:r>
              <a:rPr lang="en-US" dirty="0">
                <a:solidFill>
                  <a:srgbClr val="FF0000"/>
                </a:solidFill>
              </a:rPr>
              <a:t>extent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is because there has been </a:t>
            </a:r>
            <a:r>
              <a:rPr lang="en-US" dirty="0">
                <a:solidFill>
                  <a:srgbClr val="FF0000"/>
                </a:solidFill>
              </a:rPr>
              <a:t>a gradual convergence of the </a:t>
            </a:r>
            <a:r>
              <a:rPr lang="en-US" dirty="0" smtClean="0">
                <a:solidFill>
                  <a:srgbClr val="FF0000"/>
                </a:solidFill>
              </a:rPr>
              <a:t>technol</a:t>
            </a:r>
            <a:r>
              <a:rPr lang="en-US" dirty="0" smtClean="0"/>
              <a:t>ogies.</a:t>
            </a:r>
          </a:p>
          <a:p>
            <a:pPr>
              <a:lnSpc>
                <a:spcPct val="90000"/>
              </a:lnSpc>
            </a:pPr>
            <a:r>
              <a:rPr lang="en-US" dirty="0"/>
              <a:t>As chip densities and raw hardware speeds increase, </a:t>
            </a:r>
            <a:r>
              <a:rPr lang="en-US" dirty="0">
                <a:solidFill>
                  <a:srgbClr val="FF0000"/>
                </a:solidFill>
              </a:rPr>
              <a:t>RISC systems have </a:t>
            </a:r>
            <a:r>
              <a:rPr lang="en-US" dirty="0" smtClean="0">
                <a:solidFill>
                  <a:srgbClr val="FF0000"/>
                </a:solidFill>
              </a:rPr>
              <a:t>become more </a:t>
            </a:r>
            <a:r>
              <a:rPr lang="en-US" dirty="0">
                <a:solidFill>
                  <a:srgbClr val="FF0000"/>
                </a:solidFill>
              </a:rPr>
              <a:t>complex.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At </a:t>
            </a:r>
            <a:r>
              <a:rPr lang="en-US" dirty="0"/>
              <a:t>the same time, in an effort to squeeze out maximum performance</a:t>
            </a:r>
            <a:r>
              <a:rPr lang="en-US" dirty="0" smtClean="0"/>
              <a:t>, CISC </a:t>
            </a:r>
            <a:r>
              <a:rPr lang="en-US" dirty="0"/>
              <a:t>designs have </a:t>
            </a:r>
            <a:r>
              <a:rPr lang="en-US" dirty="0">
                <a:solidFill>
                  <a:srgbClr val="FF0000"/>
                </a:solidFill>
              </a:rPr>
              <a:t>focused on issues traditionally associated with </a:t>
            </a:r>
            <a:r>
              <a:rPr lang="en-US" dirty="0" smtClean="0">
                <a:solidFill>
                  <a:srgbClr val="FF0000"/>
                </a:solidFill>
              </a:rPr>
              <a:t>RISC.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 vs.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CISC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58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1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■ </a:t>
            </a:r>
            <a:r>
              <a:rPr lang="en-US" dirty="0">
                <a:solidFill>
                  <a:srgbClr val="FF0000"/>
                </a:solidFill>
              </a:rPr>
              <a:t>Reduced instruction set computer (</a:t>
            </a:r>
            <a:r>
              <a:rPr lang="en-US" dirty="0" smtClean="0">
                <a:solidFill>
                  <a:srgbClr val="FF0000"/>
                </a:solidFill>
              </a:rPr>
              <a:t>RISC)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  <a:r>
              <a:rPr lang="en-US" dirty="0"/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908720"/>
            <a:ext cx="8355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This is the focus of this </a:t>
            </a:r>
            <a:r>
              <a:rPr lang="en-US" dirty="0" smtClean="0"/>
              <a:t>chapter</a:t>
            </a:r>
            <a:r>
              <a:rPr lang="tr-TR" dirty="0" smtClean="0"/>
              <a:t> . </a:t>
            </a:r>
            <a:r>
              <a:rPr lang="en-US" dirty="0" smtClean="0"/>
              <a:t>It </a:t>
            </a:r>
            <a:r>
              <a:rPr lang="en-US" dirty="0"/>
              <a:t>was developed as an </a:t>
            </a:r>
            <a:r>
              <a:rPr lang="en-US" dirty="0" smtClean="0"/>
              <a:t>alternative</a:t>
            </a:r>
            <a:endParaRPr lang="tr-TR" dirty="0" smtClean="0"/>
          </a:p>
          <a:p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CISC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  <a:r>
              <a:rPr lang="tr-TR" dirty="0" smtClean="0"/>
              <a:t>. Basic properties are as follows;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3238" y="2003427"/>
            <a:ext cx="8107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303238" y="1998132"/>
            <a:ext cx="8467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What are some typical </a:t>
            </a:r>
            <a:r>
              <a:rPr lang="en-US" dirty="0">
                <a:solidFill>
                  <a:srgbClr val="FF0000"/>
                </a:solidFill>
              </a:rPr>
              <a:t>distinguishing characteristics</a:t>
            </a:r>
            <a:r>
              <a:rPr lang="en-US" dirty="0">
                <a:solidFill>
                  <a:srgbClr val="00B050"/>
                </a:solidFill>
              </a:rPr>
              <a:t> of RISC organization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  <a:endParaRPr lang="tr-TR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dirty="0">
              <a:solidFill>
                <a:srgbClr val="00B050"/>
              </a:solidFill>
            </a:endParaRP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dirty="0" smtClean="0"/>
              <a:t>a </a:t>
            </a:r>
            <a:r>
              <a:rPr lang="en-US" dirty="0"/>
              <a:t>limited instruction set with a fixed format, </a:t>
            </a:r>
            <a:endParaRPr lang="tr-TR" dirty="0" smtClean="0"/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dirty="0" smtClean="0"/>
              <a:t>a </a:t>
            </a:r>
            <a:r>
              <a:rPr lang="en-US" dirty="0"/>
              <a:t>large number of registers </a:t>
            </a:r>
            <a:endParaRPr lang="tr-TR" dirty="0" smtClean="0"/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dirty="0" smtClean="0"/>
              <a:t> the </a:t>
            </a:r>
            <a:r>
              <a:rPr lang="en-US" dirty="0"/>
              <a:t>use of a compiler that optimizes register usage, and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(</a:t>
            </a:r>
            <a:r>
              <a:rPr lang="en-US" dirty="0"/>
              <a:t>3) an emphasis on </a:t>
            </a:r>
            <a:r>
              <a:rPr lang="en-US" dirty="0" smtClean="0"/>
              <a:t>optimizing </a:t>
            </a:r>
            <a:r>
              <a:rPr lang="en-US" dirty="0"/>
              <a:t>the instruction pipeline</a:t>
            </a:r>
          </a:p>
        </p:txBody>
      </p:sp>
    </p:spTree>
    <p:extLst>
      <p:ext uri="{BB962C8B-B14F-4D97-AF65-F5344CB8AC3E}">
        <p14:creationId xmlns:p14="http://schemas.microsoft.com/office/powerpoint/2010/main" val="2627930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Characteristics of </a:t>
            </a:r>
            <a:r>
              <a:rPr lang="tr-TR" sz="2400" dirty="0" smtClean="0"/>
              <a:t>s</a:t>
            </a:r>
            <a:r>
              <a:rPr lang="en-GB" sz="2400" dirty="0" err="1" smtClean="0"/>
              <a:t>ome</a:t>
            </a:r>
            <a:r>
              <a:rPr lang="en-GB" sz="2400" dirty="0" smtClean="0"/>
              <a:t> </a:t>
            </a:r>
            <a:r>
              <a:rPr lang="en-GB" sz="2400" dirty="0"/>
              <a:t>CISC, RISC, and </a:t>
            </a:r>
            <a:r>
              <a:rPr lang="tr-TR" sz="2400" dirty="0" smtClean="0"/>
              <a:t>s</a:t>
            </a:r>
            <a:r>
              <a:rPr lang="en-GB" sz="2400" dirty="0" err="1" smtClean="0"/>
              <a:t>uperscalar</a:t>
            </a:r>
            <a:r>
              <a:rPr lang="en-GB" sz="2400" dirty="0" smtClean="0"/>
              <a:t> </a:t>
            </a:r>
            <a:r>
              <a:rPr lang="tr-TR" sz="2400" dirty="0" smtClean="0"/>
              <a:t>p</a:t>
            </a:r>
            <a:r>
              <a:rPr lang="en-GB" sz="2400" dirty="0" err="1" smtClean="0"/>
              <a:t>rocessors</a:t>
            </a:r>
            <a:r>
              <a:rPr lang="tr-TR" sz="2400" dirty="0" smtClean="0"/>
              <a:t> are given below.</a:t>
            </a:r>
            <a:endParaRPr lang="en-US" sz="24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CISC, RISC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Superscalar Processors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6507" y="2402667"/>
            <a:ext cx="8899989" cy="36004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17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555832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tr-TR" sz="3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3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 Execution Characteristics</a:t>
            </a:r>
            <a:endParaRPr lang="en-US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660" y="1615415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One of the most visible forms of evolution associated with computers is that of </a:t>
            </a:r>
            <a:r>
              <a:rPr lang="en-US" dirty="0" smtClean="0">
                <a:solidFill>
                  <a:srgbClr val="FF0000"/>
                </a:solidFill>
              </a:rPr>
              <a:t>programming languages</a:t>
            </a:r>
            <a:r>
              <a:rPr lang="en-US" dirty="0" smtClean="0"/>
              <a:t>. As the cost of hardware has dropped</a:t>
            </a:r>
            <a:r>
              <a:rPr lang="en-US" dirty="0"/>
              <a:t>, the relative cost of </a:t>
            </a:r>
            <a:r>
              <a:rPr lang="en-US" dirty="0" smtClean="0"/>
              <a:t>software </a:t>
            </a:r>
            <a:r>
              <a:rPr lang="en-US" dirty="0"/>
              <a:t>has </a:t>
            </a:r>
            <a:r>
              <a:rPr lang="en-US" dirty="0" smtClean="0"/>
              <a:t>risen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3196" y="3672245"/>
            <a:ext cx="803406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Thus, the major cost in the life cycle of a system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software</a:t>
            </a:r>
            <a:r>
              <a:rPr lang="en-US" dirty="0"/>
              <a:t>, not hardware.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359" y="836470"/>
            <a:ext cx="3207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Driving force for CISC</a:t>
            </a:r>
          </a:p>
        </p:txBody>
      </p:sp>
    </p:spTree>
    <p:extLst>
      <p:ext uri="{BB962C8B-B14F-4D97-AF65-F5344CB8AC3E}">
        <p14:creationId xmlns:p14="http://schemas.microsoft.com/office/powerpoint/2010/main" val="1666350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251520" y="260648"/>
            <a:ext cx="8184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T</a:t>
            </a:r>
            <a:r>
              <a:rPr lang="en-US" dirty="0" smtClean="0"/>
              <a:t>his </a:t>
            </a:r>
            <a:r>
              <a:rPr lang="en-US" dirty="0"/>
              <a:t>solution gave rise to a </a:t>
            </a:r>
            <a:r>
              <a:rPr lang="en-US" b="1" dirty="0" smtClean="0">
                <a:solidFill>
                  <a:srgbClr val="FF0000"/>
                </a:solidFill>
              </a:rPr>
              <a:t>perceived </a:t>
            </a:r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dirty="0"/>
              <a:t>, known as the </a:t>
            </a:r>
            <a:r>
              <a:rPr lang="en-US" b="1" i="1" dirty="0" smtClean="0">
                <a:solidFill>
                  <a:srgbClr val="FF0000"/>
                </a:solidFill>
              </a:rPr>
              <a:t>semantic </a:t>
            </a:r>
            <a:r>
              <a:rPr lang="en-US" b="1" i="1" dirty="0">
                <a:solidFill>
                  <a:srgbClr val="FF0000"/>
                </a:solidFill>
              </a:rPr>
              <a:t>gap</a:t>
            </a:r>
            <a:r>
              <a:rPr lang="en-US" dirty="0"/>
              <a:t>, the difference between the operations provided in </a:t>
            </a:r>
            <a:r>
              <a:rPr lang="en-US" dirty="0">
                <a:solidFill>
                  <a:srgbClr val="FF0000"/>
                </a:solidFill>
              </a:rPr>
              <a:t>HLLs</a:t>
            </a:r>
            <a:r>
              <a:rPr lang="en-US" dirty="0"/>
              <a:t> and those </a:t>
            </a:r>
            <a:r>
              <a:rPr lang="en-US" dirty="0" smtClean="0"/>
              <a:t>provided in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computer architecture</a:t>
            </a:r>
            <a:r>
              <a:rPr lang="tr-TR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0888"/>
            <a:ext cx="8394920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88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8CB7AD-05CB-4DA1-8005-97881A8E6DF6}"/>
</file>

<file path=customXml/itemProps2.xml><?xml version="1.0" encoding="utf-8"?>
<ds:datastoreItem xmlns:ds="http://schemas.openxmlformats.org/officeDocument/2006/customXml" ds:itemID="{4252773D-0F1A-4222-9545-C177EF4475A0}"/>
</file>

<file path=customXml/itemProps3.xml><?xml version="1.0" encoding="utf-8"?>
<ds:datastoreItem xmlns:ds="http://schemas.openxmlformats.org/officeDocument/2006/customXml" ds:itemID="{FC09E6F4-34D1-416D-BBE1-4880AF16897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3533</TotalTime>
  <Words>3634</Words>
  <Application>Microsoft Office PowerPoint</Application>
  <PresentationFormat>On-screen Show (4:3)</PresentationFormat>
  <Paragraphs>338</Paragraphs>
  <Slides>58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Architecture and Hardware (ITEC582 )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CISC, RISC, Superscalar Processors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Operations</vt:lpstr>
      <vt:lpstr>Operations</vt:lpstr>
      <vt:lpstr>Operations</vt:lpstr>
      <vt:lpstr>Operands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CISC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Characteristics of Some Processors</vt:lpstr>
      <vt:lpstr>Characteristics of Some Processors</vt:lpstr>
      <vt:lpstr>4. RISC Pipelining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RISC Pipelining</vt:lpstr>
      <vt:lpstr>Optimization of Pipelining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RISC vs. CISC</vt:lpstr>
      <vt:lpstr>PowerPoint Presentation</vt:lpstr>
      <vt:lpstr>RISC vs. CISC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Reduced Instruction Set Computers (RISC)</dc:title>
  <dc:creator>Husnu Bayramoglu</dc:creator>
  <cp:lastModifiedBy>Alper DOGANALP</cp:lastModifiedBy>
  <cp:revision>289</cp:revision>
  <dcterms:created xsi:type="dcterms:W3CDTF">1998-10-08T12:50:13Z</dcterms:created>
  <dcterms:modified xsi:type="dcterms:W3CDTF">2022-04-06T07:02:42Z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