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8"/>
  </p:notesMasterIdLst>
  <p:handoutMasterIdLst>
    <p:handoutMasterId r:id="rId39"/>
  </p:handoutMasterIdLst>
  <p:sldIdLst>
    <p:sldId id="286" r:id="rId2"/>
    <p:sldId id="355" r:id="rId3"/>
    <p:sldId id="288" r:id="rId4"/>
    <p:sldId id="35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21" r:id="rId16"/>
    <p:sldId id="349" r:id="rId17"/>
    <p:sldId id="350" r:id="rId18"/>
    <p:sldId id="351" r:id="rId19"/>
    <p:sldId id="352" r:id="rId20"/>
    <p:sldId id="353" r:id="rId21"/>
    <p:sldId id="371" r:id="rId22"/>
    <p:sldId id="372" r:id="rId23"/>
    <p:sldId id="354" r:id="rId24"/>
    <p:sldId id="357" r:id="rId25"/>
    <p:sldId id="358" r:id="rId26"/>
    <p:sldId id="359" r:id="rId27"/>
    <p:sldId id="360" r:id="rId28"/>
    <p:sldId id="362" r:id="rId29"/>
    <p:sldId id="361" r:id="rId30"/>
    <p:sldId id="363" r:id="rId31"/>
    <p:sldId id="364" r:id="rId32"/>
    <p:sldId id="365" r:id="rId33"/>
    <p:sldId id="366" r:id="rId34"/>
    <p:sldId id="367" r:id="rId35"/>
    <p:sldId id="368" r:id="rId36"/>
    <p:sldId id="369" r:id="rId3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1" autoAdjust="0"/>
    <p:restoredTop sz="92280" autoAdjust="0"/>
  </p:normalViewPr>
  <p:slideViewPr>
    <p:cSldViewPr>
      <p:cViewPr varScale="1">
        <p:scale>
          <a:sx n="69" d="100"/>
          <a:sy n="69" d="100"/>
        </p:scale>
        <p:origin x="16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4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14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1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algn="r"/>
            <a:r>
              <a:rPr lang="en-US" sz="1200" dirty="0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14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algn="r"/>
            <a:r>
              <a:rPr lang="en-US" sz="1200" dirty="0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91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C8043-EBBC-4BBC-AA40-2A23CCB587CF}" type="datetime1">
              <a:rPr lang="en-US" smtClean="0"/>
              <a:t>4/24/2022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95EAB-24FB-45D8-9A26-81B7057CA5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C49EA24-2378-4EFF-9C40-43E55F7E6222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B605BD-CF80-4679-8585-0104227776B7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7AA8-9D9E-47C9-AFC7-A699B5FA9975}" type="datetime1">
              <a:rPr lang="en-US" smtClean="0"/>
              <a:t>4/24/2022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751255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392D-A668-438B-9C61-46BF65A01330}" type="datetime1">
              <a:rPr lang="en-US" smtClean="0"/>
              <a:t>4/24/2022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8028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7EFA-2087-46F1-98D3-924D4CEE8285}" type="datetime1">
              <a:rPr lang="en-US" smtClean="0"/>
              <a:t>4/24/2022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563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5580A76-E93E-4B0F-8E1F-44FD7C0EC975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3407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23DDE1D-C880-4D8B-BB13-36403D46116A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D64BFC1-3398-4F2B-8E7E-C98541C9C2C9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FB440FC-6B59-4B45-8DBE-414FC851EA02}" type="datetime1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7545027-F648-41F9-AD3C-85AF03C8282B}" type="datetime1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F9A29DE-3205-4D59-9653-8C6D810C1407}" type="datetime1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16C6DDEF-0B7E-46EC-8699-5A117CE3FBC2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E687C502-B4F8-4E2E-8E2A-3EB3931EFFAD}" type="datetime1">
              <a:rPr lang="en-US" smtClean="0"/>
              <a:t>4/24/2022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AEB9EB1-1870-4586-8A25-9B925ADBD066}" type="datetime1">
              <a:rPr lang="en-US" smtClean="0"/>
              <a:t>4/24/2022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ransition spd="slow"/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36512" y="1628800"/>
            <a:ext cx="9071992" cy="6480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Architecture and Hardware (</a:t>
            </a:r>
            <a:r>
              <a:rPr lang="tr-T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ITEC5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82</a:t>
            </a:r>
            <a:r>
              <a:rPr lang="tr-T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</a:t>
            </a:r>
            <a:endParaRPr lang="tr-T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Subtitle 1"/>
          <p:cNvSpPr txBox="1">
            <a:spLocks/>
          </p:cNvSpPr>
          <p:nvPr/>
        </p:nvSpPr>
        <p:spPr>
          <a:xfrm>
            <a:off x="0" y="4293096"/>
            <a:ext cx="9144000" cy="792088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dirty="0">
                <a:solidFill>
                  <a:srgbClr val="FF0000"/>
                </a:solidFill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Multicore Processors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332656"/>
            <a:ext cx="846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Eastern Mediterranean University</a:t>
            </a:r>
          </a:p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School of Computing and Technology</a:t>
            </a:r>
          </a:p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Master of  Technology</a:t>
            </a:r>
            <a:endParaRPr lang="tr-T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10" name="Picture 9" descr="emu_3d_300x293_72dp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8378" y="332656"/>
            <a:ext cx="1253382" cy="1224136"/>
          </a:xfrm>
          <a:prstGeom prst="rect">
            <a:avLst/>
          </a:prstGeom>
        </p:spPr>
      </p:pic>
      <p:pic>
        <p:nvPicPr>
          <p:cNvPr id="2050" name="Picture 2" descr="http://sct.emu.edu.tr/courses/mtit/itec582/userfiles/images/hardw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281" y="2287375"/>
            <a:ext cx="1861705" cy="186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95291" y="116632"/>
            <a:ext cx="8761512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With each of these innovations, designers have over the years attempted to increase the performance of the system by </a:t>
            </a:r>
            <a:r>
              <a:rPr lang="en-US" dirty="0">
                <a:solidFill>
                  <a:srgbClr val="FF0000"/>
                </a:solidFill>
              </a:rPr>
              <a:t>adding complexity. </a:t>
            </a:r>
            <a:endParaRPr lang="tr-TR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the case of </a:t>
            </a:r>
            <a:r>
              <a:rPr lang="en-US" dirty="0" smtClean="0">
                <a:solidFill>
                  <a:srgbClr val="FF0000"/>
                </a:solidFill>
              </a:rPr>
              <a:t>pipelining</a:t>
            </a:r>
            <a:r>
              <a:rPr lang="en-US" dirty="0"/>
              <a:t>, simple three-stage pipelines were replaced by pipelines with five stages. Intel’s Pentium 4 “Prescott” core had 31 stages for some instructions.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8640" y="3626172"/>
            <a:ext cx="864727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With superscalar organization</a:t>
            </a:r>
            <a:r>
              <a:rPr lang="en-US" dirty="0"/>
              <a:t>, increased performance can be achieved by </a:t>
            </a:r>
            <a:r>
              <a:rPr lang="en-US" dirty="0" smtClean="0"/>
              <a:t>increasing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number of parallel pipelines</a:t>
            </a:r>
            <a:r>
              <a:rPr lang="en-US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7156" y="4725144"/>
            <a:ext cx="876151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This increases the difficulty of designing, </a:t>
            </a:r>
            <a:r>
              <a:rPr lang="en-US" dirty="0" smtClean="0"/>
              <a:t>fabricating</a:t>
            </a:r>
            <a:r>
              <a:rPr lang="en-US" dirty="0"/>
              <a:t>, and debugging the </a:t>
            </a:r>
            <a:r>
              <a:rPr lang="en-US" dirty="0" smtClean="0"/>
              <a:t>chips</a:t>
            </a:r>
            <a:r>
              <a:rPr lang="tr-TR" dirty="0" smtClean="0"/>
              <a:t> as the complexity increases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662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84464" y="35277"/>
            <a:ext cx="3547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Power Consumption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479" y="609750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To maintain the trend of higher performance as the number of transistors per chip rises, designers have resorted to more elaborate processor designs (pipelining, </a:t>
            </a:r>
            <a:r>
              <a:rPr lang="en-US" dirty="0" smtClean="0"/>
              <a:t>superscalar</a:t>
            </a:r>
            <a:r>
              <a:rPr lang="en-US" dirty="0"/>
              <a:t>, SMT) and to high clock frequencies. Unfortunately, </a:t>
            </a:r>
            <a:r>
              <a:rPr lang="en-US" dirty="0">
                <a:solidFill>
                  <a:srgbClr val="FF0000"/>
                </a:solidFill>
              </a:rPr>
              <a:t>power requirements have grown exponentially as chip density and clock frequency have </a:t>
            </a:r>
            <a:r>
              <a:rPr lang="en-US" dirty="0" smtClean="0">
                <a:solidFill>
                  <a:srgbClr val="FF0000"/>
                </a:solidFill>
              </a:rPr>
              <a:t>risen</a:t>
            </a:r>
            <a:r>
              <a:rPr lang="tr-TR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457" y="2478075"/>
            <a:ext cx="4416571" cy="4080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0889" y="262141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One way to control power density is to use more of the chip area for cache memory</a:t>
            </a:r>
            <a:r>
              <a:rPr lang="en-US" dirty="0"/>
              <a:t>. Memory transistors are smaller and have a power density an order of magnitude lower than that of logic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500415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Why </a:t>
            </a:r>
            <a:r>
              <a:rPr lang="en-US" b="1" dirty="0">
                <a:solidFill>
                  <a:srgbClr val="00B050"/>
                </a:solidFill>
              </a:rPr>
              <a:t>is there a trend toward given an increasing fraction of chip area to cache memory?</a:t>
            </a:r>
          </a:p>
        </p:txBody>
      </p:sp>
    </p:spTree>
    <p:extLst>
      <p:ext uri="{BB962C8B-B14F-4D97-AF65-F5344CB8AC3E}">
        <p14:creationId xmlns:p14="http://schemas.microsoft.com/office/powerpoint/2010/main" val="1193913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833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As chip transistor density has increased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percentage of chip area devoted to memory has grown, and is now often half the chip area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628800"/>
            <a:ext cx="1866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Pollack’s rule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2411852"/>
            <a:ext cx="8251736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B0F0"/>
                </a:solidFill>
              </a:rPr>
              <a:t>s</a:t>
            </a:r>
            <a:r>
              <a:rPr lang="en-US" dirty="0" err="1" smtClean="0">
                <a:solidFill>
                  <a:srgbClr val="00B0F0"/>
                </a:solidFill>
              </a:rPr>
              <a:t>tates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that </a:t>
            </a:r>
            <a:r>
              <a:rPr lang="en-US" dirty="0" smtClean="0">
                <a:solidFill>
                  <a:srgbClr val="00B0F0"/>
                </a:solidFill>
              </a:rPr>
              <a:t>performance </a:t>
            </a:r>
            <a:r>
              <a:rPr lang="en-US" dirty="0">
                <a:solidFill>
                  <a:srgbClr val="00B0F0"/>
                </a:solidFill>
              </a:rPr>
              <a:t>increase is roughly proportional to square root of increase in complexity. </a:t>
            </a:r>
          </a:p>
          <a:p>
            <a:pPr algn="just">
              <a:lnSpc>
                <a:spcPct val="150000"/>
              </a:lnSpc>
            </a:pPr>
            <a:endParaRPr lang="tr-TR" dirty="0" smtClean="0">
              <a:solidFill>
                <a:srgbClr val="00B0F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B0F0"/>
                </a:solidFill>
              </a:rPr>
              <a:t>In </a:t>
            </a:r>
            <a:r>
              <a:rPr lang="en-US" dirty="0">
                <a:solidFill>
                  <a:srgbClr val="00B0F0"/>
                </a:solidFill>
              </a:rPr>
              <a:t>other words, if you double the logic in a processor core, then it delivers only </a:t>
            </a:r>
            <a:r>
              <a:rPr lang="en-US" dirty="0" smtClean="0">
                <a:solidFill>
                  <a:srgbClr val="00B0F0"/>
                </a:solidFill>
              </a:rPr>
              <a:t>40</a:t>
            </a:r>
            <a:r>
              <a:rPr lang="en-US" dirty="0">
                <a:solidFill>
                  <a:srgbClr val="00B0F0"/>
                </a:solidFill>
              </a:rPr>
              <a:t>% more performance. I</a:t>
            </a:r>
          </a:p>
        </p:txBody>
      </p:sp>
    </p:spTree>
    <p:extLst>
      <p:ext uri="{BB962C8B-B14F-4D97-AF65-F5344CB8AC3E}">
        <p14:creationId xmlns:p14="http://schemas.microsoft.com/office/powerpoint/2010/main" val="4031719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28791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Performance Issues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33" y="980728"/>
            <a:ext cx="85842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potential performance benefits of a multicore organization </a:t>
            </a:r>
            <a:r>
              <a:rPr lang="en-US" dirty="0">
                <a:solidFill>
                  <a:srgbClr val="FF0000"/>
                </a:solidFill>
              </a:rPr>
              <a:t>depend on the </a:t>
            </a:r>
            <a:r>
              <a:rPr lang="en-US" dirty="0" err="1" smtClean="0">
                <a:solidFill>
                  <a:srgbClr val="FF0000"/>
                </a:solidFill>
              </a:rPr>
              <a:t>abi</a:t>
            </a:r>
            <a:r>
              <a:rPr lang="tr-TR" dirty="0" smtClean="0">
                <a:solidFill>
                  <a:srgbClr val="FF0000"/>
                </a:solidFill>
              </a:rPr>
              <a:t>lit</a:t>
            </a:r>
            <a:r>
              <a:rPr lang="en-US" dirty="0" err="1" smtClean="0">
                <a:solidFill>
                  <a:srgbClr val="FF0000"/>
                </a:solidFill>
              </a:rPr>
              <a:t>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effectively exploit the </a:t>
            </a:r>
            <a:r>
              <a:rPr lang="en-US" dirty="0">
                <a:solidFill>
                  <a:srgbClr val="00B050"/>
                </a:solidFill>
              </a:rPr>
              <a:t>parallel resources available to the </a:t>
            </a:r>
            <a:r>
              <a:rPr lang="en-US" dirty="0" err="1" smtClean="0">
                <a:solidFill>
                  <a:srgbClr val="00B050"/>
                </a:solidFill>
              </a:rPr>
              <a:t>applica</a:t>
            </a:r>
            <a:r>
              <a:rPr lang="tr-TR" dirty="0" smtClean="0">
                <a:solidFill>
                  <a:srgbClr val="00B050"/>
                </a:solidFill>
              </a:rPr>
              <a:t>tion</a:t>
            </a:r>
            <a:r>
              <a:rPr lang="tr-TR" dirty="0" smtClean="0"/>
              <a:t>.</a:t>
            </a:r>
            <a:r>
              <a:rPr lang="en-US" dirty="0"/>
              <a:t> Let us focus first on </a:t>
            </a:r>
            <a:r>
              <a:rPr lang="en-US" dirty="0">
                <a:solidFill>
                  <a:srgbClr val="00B050"/>
                </a:solidFill>
              </a:rPr>
              <a:t>a single application running on a multicore system.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33" y="255038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dirty="0" smtClean="0"/>
              <a:t>E</a:t>
            </a:r>
            <a:r>
              <a:rPr lang="en-US" dirty="0" err="1" smtClean="0"/>
              <a:t>ven</a:t>
            </a:r>
            <a:r>
              <a:rPr lang="en-US" dirty="0" smtClean="0"/>
              <a:t> </a:t>
            </a:r>
            <a:r>
              <a:rPr lang="en-US" dirty="0"/>
              <a:t>a small amount of serial code has a noticeable </a:t>
            </a:r>
            <a:r>
              <a:rPr lang="en-US" dirty="0" smtClean="0"/>
              <a:t>impact</a:t>
            </a:r>
            <a:r>
              <a:rPr lang="en-US" dirty="0"/>
              <a:t>. If only 10% of the code is inherently serial (f = 0.9), running the program </a:t>
            </a:r>
          </a:p>
          <a:p>
            <a:pPr algn="just"/>
            <a:r>
              <a:rPr lang="en-US" dirty="0"/>
              <a:t>on a multicore system with eight processors yields a performance </a:t>
            </a:r>
            <a:r>
              <a:rPr lang="en-US" dirty="0">
                <a:solidFill>
                  <a:srgbClr val="FF0000"/>
                </a:solidFill>
              </a:rPr>
              <a:t>gain of only a </a:t>
            </a:r>
            <a:r>
              <a:rPr lang="tr-TR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actor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4.7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33" y="2341612"/>
            <a:ext cx="4312995" cy="309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491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391184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addition, </a:t>
            </a:r>
            <a:r>
              <a:rPr lang="en-US" b="1" dirty="0">
                <a:solidFill>
                  <a:srgbClr val="00B050"/>
                </a:solidFill>
              </a:rPr>
              <a:t>software typically incurs overhead </a:t>
            </a:r>
            <a:r>
              <a:rPr lang="en-US" dirty="0">
                <a:solidFill>
                  <a:srgbClr val="FF0000"/>
                </a:solidFill>
              </a:rPr>
              <a:t>as a result of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distribution of work among multiple processors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as a result of </a:t>
            </a:r>
            <a:r>
              <a:rPr lang="en-US" dirty="0" smtClean="0">
                <a:solidFill>
                  <a:srgbClr val="FF0000"/>
                </a:solidFill>
              </a:rPr>
              <a:t>cache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coherence overhead.</a:t>
            </a:r>
            <a:r>
              <a:rPr lang="en-US" dirty="0"/>
              <a:t> This overhead results in a curve where performance peaks and then begins to degrade because of the increased burden of the overhead of using multiple processors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1484784"/>
            <a:ext cx="52578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423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he </a:t>
            </a:r>
            <a:r>
              <a:rPr lang="en-US" sz="2800" dirty="0">
                <a:solidFill>
                  <a:srgbClr val="FF0000"/>
                </a:solidFill>
              </a:rPr>
              <a:t>main variables in a multicore organization </a:t>
            </a:r>
            <a:r>
              <a:rPr lang="en-US" sz="2800" dirty="0"/>
              <a:t>are as </a:t>
            </a:r>
            <a:r>
              <a:rPr lang="en-US" sz="2800" dirty="0" smtClean="0"/>
              <a:t>follows:</a:t>
            </a:r>
            <a:endParaRPr lang="tr-TR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>
                <a:solidFill>
                  <a:srgbClr val="FF0000"/>
                </a:solidFill>
              </a:rPr>
              <a:t>number of core processors </a:t>
            </a:r>
            <a:r>
              <a:rPr lang="en-US" sz="2800" dirty="0"/>
              <a:t>on the chip</a:t>
            </a:r>
          </a:p>
          <a:p>
            <a:pPr algn="just"/>
            <a:r>
              <a:rPr lang="en-US" sz="2800" dirty="0" smtClean="0"/>
              <a:t>The </a:t>
            </a:r>
            <a:r>
              <a:rPr lang="en-US" sz="2800" dirty="0">
                <a:solidFill>
                  <a:srgbClr val="FF0000"/>
                </a:solidFill>
              </a:rPr>
              <a:t>number of levels of cache </a:t>
            </a:r>
            <a:r>
              <a:rPr lang="en-US" sz="2800" dirty="0"/>
              <a:t>memory</a:t>
            </a:r>
          </a:p>
          <a:p>
            <a:pPr algn="just"/>
            <a:r>
              <a:rPr lang="en-US" sz="2800" dirty="0" smtClean="0"/>
              <a:t>How </a:t>
            </a:r>
            <a:r>
              <a:rPr lang="en-US" sz="2800" dirty="0">
                <a:solidFill>
                  <a:srgbClr val="FF0000"/>
                </a:solidFill>
              </a:rPr>
              <a:t>cache memory is shared among cores</a:t>
            </a:r>
          </a:p>
          <a:p>
            <a:pPr algn="just"/>
            <a:r>
              <a:rPr lang="en-US" sz="2800" dirty="0" smtClean="0"/>
              <a:t>Whether </a:t>
            </a:r>
            <a:r>
              <a:rPr lang="en-US" sz="2800" dirty="0"/>
              <a:t>simultaneous multithreading (SMT) is employed</a:t>
            </a:r>
          </a:p>
          <a:p>
            <a:pPr algn="just"/>
            <a:r>
              <a:rPr lang="en-US" sz="2800" dirty="0" smtClean="0"/>
              <a:t>The </a:t>
            </a:r>
            <a:r>
              <a:rPr lang="en-US" sz="2800" dirty="0">
                <a:solidFill>
                  <a:srgbClr val="FF0000"/>
                </a:solidFill>
              </a:rPr>
              <a:t>types of </a:t>
            </a:r>
            <a:r>
              <a:rPr lang="en-US" sz="2800" dirty="0" smtClean="0">
                <a:solidFill>
                  <a:srgbClr val="FF0000"/>
                </a:solidFill>
              </a:rPr>
              <a:t>core</a:t>
            </a:r>
            <a:r>
              <a:rPr lang="tr-TR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Multicore Organization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771800" y="5576947"/>
            <a:ext cx="5875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B050"/>
                </a:solidFill>
              </a:rPr>
              <a:t>what are the main design variables in a multicore organization?</a:t>
            </a:r>
          </a:p>
        </p:txBody>
      </p:sp>
    </p:spTree>
    <p:extLst>
      <p:ext uri="{BB962C8B-B14F-4D97-AF65-F5344CB8AC3E}">
        <p14:creationId xmlns:p14="http://schemas.microsoft.com/office/powerpoint/2010/main" val="27039260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187397" y="1556792"/>
            <a:ext cx="4584905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fontAlgn="auto"/>
            <a:r>
              <a:rPr lang="en-US" sz="2400" dirty="0" smtClean="0"/>
              <a:t>In this organization, the only </a:t>
            </a:r>
            <a:r>
              <a:rPr lang="en-US" sz="2400" dirty="0" smtClean="0">
                <a:solidFill>
                  <a:srgbClr val="FF0000"/>
                </a:solidFill>
              </a:rPr>
              <a:t>on-chip cache is L1 cache</a:t>
            </a:r>
            <a:r>
              <a:rPr lang="en-US" sz="2400" dirty="0" smtClean="0"/>
              <a:t>, with </a:t>
            </a:r>
            <a:r>
              <a:rPr lang="en-US" sz="2400" dirty="0" smtClean="0">
                <a:solidFill>
                  <a:srgbClr val="FF0000"/>
                </a:solidFill>
              </a:rPr>
              <a:t>each core having its own dedicated L1 cache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divided into instruction and data caches</a:t>
            </a:r>
            <a:r>
              <a:rPr lang="tr-TR" sz="2400" dirty="0" smtClean="0"/>
              <a:t> for performance reasons </a:t>
            </a:r>
            <a:r>
              <a:rPr lang="en-US" sz="2400" dirty="0"/>
              <a:t>while L2 and </a:t>
            </a:r>
            <a:r>
              <a:rPr lang="en-US" sz="2400" dirty="0" smtClean="0"/>
              <a:t>higher</a:t>
            </a:r>
            <a:r>
              <a:rPr lang="tr-TR" sz="2400" dirty="0" smtClean="0"/>
              <a:t>  </a:t>
            </a:r>
            <a:r>
              <a:rPr lang="en-US" sz="2400" dirty="0"/>
              <a:t>caches are unified</a:t>
            </a:r>
            <a:r>
              <a:rPr lang="en-US" sz="2400" dirty="0" smtClean="0"/>
              <a:t>.</a:t>
            </a:r>
          </a:p>
          <a:p>
            <a:pPr algn="just" fontAlgn="auto"/>
            <a:r>
              <a:rPr lang="en-US" sz="2400" dirty="0" smtClean="0">
                <a:solidFill>
                  <a:srgbClr val="FF0000"/>
                </a:solidFill>
              </a:rPr>
              <a:t>It is found in some of the earlier </a:t>
            </a:r>
            <a:r>
              <a:rPr lang="en-US" sz="2400" dirty="0" smtClean="0"/>
              <a:t>multicore computer chips and still seen in embedded chips. An example of this organization is the ARM11 </a:t>
            </a:r>
            <a:r>
              <a:rPr lang="en-US" sz="2400" dirty="0" err="1" smtClean="0"/>
              <a:t>MPCore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471" y="1499977"/>
            <a:ext cx="4405412" cy="4639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63888" y="189042"/>
            <a:ext cx="2252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Levels of Cache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755625"/>
            <a:ext cx="7903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There are 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four general organizations </a:t>
            </a:r>
            <a:r>
              <a:rPr lang="en-US" dirty="0"/>
              <a:t>for multicore systems.</a:t>
            </a:r>
          </a:p>
        </p:txBody>
      </p:sp>
    </p:spTree>
    <p:extLst>
      <p:ext uri="{BB962C8B-B14F-4D97-AF65-F5344CB8AC3E}">
        <p14:creationId xmlns:p14="http://schemas.microsoft.com/office/powerpoint/2010/main" val="119981858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79512" y="116632"/>
            <a:ext cx="4584905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endParaRPr lang="en-US" sz="2400" dirty="0" smtClean="0"/>
          </a:p>
          <a:p>
            <a:pPr fontAlgn="auto"/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7045" y="76004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this, there is enough area available on the chip to allow for L2 cache.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An example of this organization </a:t>
            </a:r>
            <a:r>
              <a:rPr lang="en-US" dirty="0" smtClean="0"/>
              <a:t>is</a:t>
            </a:r>
            <a:r>
              <a:rPr lang="tr-TR" dirty="0" smtClean="0"/>
              <a:t> t</a:t>
            </a:r>
            <a:r>
              <a:rPr lang="en-US" dirty="0" smtClean="0"/>
              <a:t>he</a:t>
            </a:r>
            <a:r>
              <a:rPr lang="tr-TR" dirty="0" smtClean="0"/>
              <a:t> AMD Opteron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244" y="980728"/>
            <a:ext cx="4167756" cy="415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58249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178087" y="1276871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organization</a:t>
            </a:r>
            <a:r>
              <a:rPr lang="tr-TR" dirty="0"/>
              <a:t> for the given figure</a:t>
            </a:r>
            <a:r>
              <a:rPr lang="en-US" dirty="0"/>
              <a:t> is </a:t>
            </a:r>
            <a:r>
              <a:rPr lang="en-US" dirty="0" smtClean="0"/>
              <a:t>a </a:t>
            </a:r>
            <a:r>
              <a:rPr lang="en-US" dirty="0"/>
              <a:t>similar </a:t>
            </a:r>
            <a:r>
              <a:rPr lang="en-US" dirty="0" smtClean="0"/>
              <a:t>allocation </a:t>
            </a:r>
            <a:r>
              <a:rPr lang="en-US" dirty="0"/>
              <a:t>of chip space to memory, but with the use of a </a:t>
            </a:r>
            <a:r>
              <a:rPr lang="en-US" dirty="0">
                <a:solidFill>
                  <a:srgbClr val="FF0000"/>
                </a:solidFill>
              </a:rPr>
              <a:t>shared L2 cache</a:t>
            </a:r>
            <a:r>
              <a:rPr lang="en-US" dirty="0"/>
              <a:t>. The Intel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Core Duo has this organization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435" y="1124744"/>
            <a:ext cx="3736436" cy="359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00160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298" y="646809"/>
            <a:ext cx="3756854" cy="420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90872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Finally, </a:t>
            </a:r>
            <a:r>
              <a:rPr lang="en-US" dirty="0">
                <a:solidFill>
                  <a:srgbClr val="FF0000"/>
                </a:solidFill>
              </a:rPr>
              <a:t>a shared L3 cache </a:t>
            </a:r>
            <a:r>
              <a:rPr lang="en-US" dirty="0"/>
              <a:t>is used with </a:t>
            </a:r>
            <a:r>
              <a:rPr lang="en-US" dirty="0">
                <a:solidFill>
                  <a:srgbClr val="00B050"/>
                </a:solidFill>
              </a:rPr>
              <a:t>dedicated L1 and L2 caches </a:t>
            </a:r>
            <a:r>
              <a:rPr lang="en-US" dirty="0"/>
              <a:t>for each core processor.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Intel Core i7 is an example of this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93281880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22336" y="33265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After studying this chapter, you should be able to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Understand </a:t>
            </a:r>
            <a:r>
              <a:rPr lang="en-US" dirty="0">
                <a:solidFill>
                  <a:srgbClr val="FF0000"/>
                </a:solidFill>
              </a:rPr>
              <a:t>the hardware performance </a:t>
            </a:r>
            <a:r>
              <a:rPr lang="en-US" dirty="0"/>
              <a:t>issues that have driven the move to </a:t>
            </a:r>
            <a:r>
              <a:rPr lang="en-US" dirty="0" smtClean="0">
                <a:solidFill>
                  <a:srgbClr val="FF0000"/>
                </a:solidFill>
              </a:rPr>
              <a:t>multicore </a:t>
            </a:r>
            <a:r>
              <a:rPr lang="en-US" dirty="0">
                <a:solidFill>
                  <a:srgbClr val="FF0000"/>
                </a:solidFill>
              </a:rPr>
              <a:t>computers</a:t>
            </a:r>
            <a:r>
              <a:rPr lang="en-US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Understand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software performance </a:t>
            </a:r>
            <a:r>
              <a:rPr lang="en-US" dirty="0"/>
              <a:t>issues posed by the use of </a:t>
            </a:r>
            <a:r>
              <a:rPr lang="en-US" dirty="0" err="1" smtClean="0"/>
              <a:t>multihreaded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multicore computers</a:t>
            </a:r>
            <a:r>
              <a:rPr lang="en-US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Present </a:t>
            </a:r>
            <a:r>
              <a:rPr lang="en-US" dirty="0"/>
              <a:t>an overview of the </a:t>
            </a:r>
            <a:r>
              <a:rPr lang="en-US" dirty="0">
                <a:solidFill>
                  <a:srgbClr val="FF0000"/>
                </a:solidFill>
              </a:rPr>
              <a:t>two principal approaches to heterogeneous </a:t>
            </a:r>
            <a:r>
              <a:rPr lang="en-US" dirty="0" smtClean="0">
                <a:solidFill>
                  <a:srgbClr val="FF0000"/>
                </a:solidFill>
              </a:rPr>
              <a:t>multicore </a:t>
            </a:r>
            <a:r>
              <a:rPr lang="en-US" dirty="0">
                <a:solidFill>
                  <a:srgbClr val="FF0000"/>
                </a:solidFill>
              </a:rPr>
              <a:t>organization.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Have </a:t>
            </a:r>
            <a:r>
              <a:rPr lang="en-US" dirty="0"/>
              <a:t>an appreciation of the use of multicore organization on embedded </a:t>
            </a:r>
            <a:r>
              <a:rPr lang="en-US" dirty="0" smtClean="0"/>
              <a:t>systems</a:t>
            </a:r>
            <a:r>
              <a:rPr lang="en-US" dirty="0"/>
              <a:t>, PCs and servers, and mainframes.</a:t>
            </a:r>
          </a:p>
        </p:txBody>
      </p:sp>
    </p:spTree>
    <p:extLst>
      <p:ext uri="{BB962C8B-B14F-4D97-AF65-F5344CB8AC3E}">
        <p14:creationId xmlns:p14="http://schemas.microsoft.com/office/powerpoint/2010/main" val="4089505832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51520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use of a shared higher-level cache on the chip has several </a:t>
            </a:r>
            <a:r>
              <a:rPr lang="en-US" dirty="0">
                <a:solidFill>
                  <a:srgbClr val="FF0000"/>
                </a:solidFill>
              </a:rPr>
              <a:t>advantages</a:t>
            </a:r>
            <a:r>
              <a:rPr lang="en-US" dirty="0"/>
              <a:t> over </a:t>
            </a:r>
            <a:r>
              <a:rPr lang="en-US" dirty="0" smtClean="0"/>
              <a:t>exclusive </a:t>
            </a:r>
            <a:r>
              <a:rPr lang="en-US" dirty="0"/>
              <a:t>reliance </a:t>
            </a:r>
            <a:r>
              <a:rPr lang="en-US" dirty="0">
                <a:solidFill>
                  <a:srgbClr val="FF0000"/>
                </a:solidFill>
              </a:rPr>
              <a:t>on dedicated caches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26876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It</a:t>
            </a:r>
            <a:r>
              <a:rPr lang="en-US" dirty="0" smtClean="0"/>
              <a:t> </a:t>
            </a:r>
            <a:r>
              <a:rPr lang="en-US" dirty="0"/>
              <a:t>can </a:t>
            </a:r>
            <a:r>
              <a:rPr lang="en-US" dirty="0">
                <a:solidFill>
                  <a:srgbClr val="FF0000"/>
                </a:solidFill>
              </a:rPr>
              <a:t>reduce overall miss rates</a:t>
            </a:r>
            <a:r>
              <a:rPr lang="en-US" dirty="0" smtClean="0"/>
              <a:t>.</a:t>
            </a: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The </a:t>
            </a:r>
            <a:r>
              <a:rPr lang="en-US" dirty="0" smtClean="0"/>
              <a:t>data </a:t>
            </a:r>
            <a:r>
              <a:rPr lang="en-US" dirty="0"/>
              <a:t>shared by multiple cores is </a:t>
            </a:r>
            <a:r>
              <a:rPr lang="en-US" dirty="0">
                <a:solidFill>
                  <a:srgbClr val="FF0000"/>
                </a:solidFill>
              </a:rPr>
              <a:t>not replicated at the shared cache level. </a:t>
            </a:r>
            <a:endParaRPr lang="tr-TR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Inter-core </a:t>
            </a:r>
            <a:r>
              <a:rPr lang="en-US" dirty="0">
                <a:solidFill>
                  <a:srgbClr val="FF0000"/>
                </a:solidFill>
              </a:rPr>
              <a:t>communication is easy to implement</a:t>
            </a:r>
            <a:r>
              <a:rPr lang="en-US" dirty="0"/>
              <a:t>, via shared memory </a:t>
            </a:r>
            <a:r>
              <a:rPr lang="en-US" dirty="0" smtClean="0"/>
              <a:t>locations</a:t>
            </a:r>
            <a:r>
              <a:rPr lang="tr-T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confines </a:t>
            </a:r>
            <a:r>
              <a:rPr lang="en-US" dirty="0">
                <a:solidFill>
                  <a:srgbClr val="FF0000"/>
                </a:solidFill>
              </a:rPr>
              <a:t>the cache coherency problem </a:t>
            </a:r>
            <a:r>
              <a:rPr lang="en-US" dirty="0"/>
              <a:t>to the lower cache levels, which may provide some additional performance advantage</a:t>
            </a:r>
          </a:p>
        </p:txBody>
      </p:sp>
    </p:spTree>
    <p:extLst>
      <p:ext uri="{BB962C8B-B14F-4D97-AF65-F5344CB8AC3E}">
        <p14:creationId xmlns:p14="http://schemas.microsoft.com/office/powerpoint/2010/main" val="129123469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94344" y="1196752"/>
            <a:ext cx="8352928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1. Constructive interference can reduce overall miss rates. That is, if a thread on </a:t>
            </a:r>
            <a:r>
              <a:rPr lang="en-US" dirty="0" smtClean="0"/>
              <a:t>one </a:t>
            </a:r>
            <a:r>
              <a:rPr lang="en-US" dirty="0"/>
              <a:t>core accesses a main memory location, this brings the frame containing the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referenced location into the shared cache. If a thread on another core soon </a:t>
            </a:r>
            <a:r>
              <a:rPr lang="en-US" dirty="0" smtClean="0"/>
              <a:t>thereafter </a:t>
            </a:r>
            <a:r>
              <a:rPr lang="en-US" dirty="0"/>
              <a:t>accesses the same memory block, the memory locations will already be </a:t>
            </a:r>
            <a:r>
              <a:rPr lang="en-US" dirty="0" smtClean="0"/>
              <a:t>available </a:t>
            </a:r>
            <a:r>
              <a:rPr lang="en-US" dirty="0"/>
              <a:t>in the shared on-chip cache.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2. A related advantage is that data shared by multiple cores is not replicated at the </a:t>
            </a:r>
            <a:r>
              <a:rPr lang="en-US" dirty="0" smtClean="0"/>
              <a:t>shared </a:t>
            </a:r>
            <a:r>
              <a:rPr lang="en-US" dirty="0"/>
              <a:t>cache level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202" y="188640"/>
            <a:ext cx="8833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</a:rPr>
              <a:t>List some advantages of a shared L2 cache among cores compared to </a:t>
            </a:r>
            <a:r>
              <a:rPr lang="en-US" dirty="0">
                <a:solidFill>
                  <a:srgbClr val="FF0000"/>
                </a:solidFill>
              </a:rPr>
              <a:t>separate dedicated L2 caches for each core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599506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611560" y="797511"/>
            <a:ext cx="8035712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3. With proper frame replacement algorithms, the amount of shared cache allocated to each core is dynamic, so that threads that have a less locality can employ more cache.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4. </a:t>
            </a:r>
            <a:r>
              <a:rPr lang="en-US" dirty="0" err="1"/>
              <a:t>Interprocessor</a:t>
            </a:r>
            <a:r>
              <a:rPr lang="en-US" dirty="0"/>
              <a:t> communication is easy to implement, via shared memory locations.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5. The use of a shared L2 cache confines the cache coherency problem to the L1 cache level, which may provide some additional performance advantage</a:t>
            </a:r>
          </a:p>
        </p:txBody>
      </p:sp>
    </p:spTree>
    <p:extLst>
      <p:ext uri="{BB962C8B-B14F-4D97-AF65-F5344CB8AC3E}">
        <p14:creationId xmlns:p14="http://schemas.microsoft.com/office/powerpoint/2010/main" val="3071999722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51520" y="332656"/>
            <a:ext cx="8395752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potential advantage to having only dedicated L2 caches on the chip is that </a:t>
            </a:r>
            <a:r>
              <a:rPr lang="en-US" dirty="0" smtClean="0">
                <a:solidFill>
                  <a:srgbClr val="FF0000"/>
                </a:solidFill>
              </a:rPr>
              <a:t>each </a:t>
            </a:r>
            <a:r>
              <a:rPr lang="en-US" dirty="0">
                <a:solidFill>
                  <a:srgbClr val="FF0000"/>
                </a:solidFill>
              </a:rPr>
              <a:t>core enjoys more rapid access to its private L2 cache. </a:t>
            </a:r>
            <a:r>
              <a:rPr lang="en-US" dirty="0"/>
              <a:t>This is advantageous for </a:t>
            </a:r>
            <a:r>
              <a:rPr lang="en-US" dirty="0" smtClean="0"/>
              <a:t>threads </a:t>
            </a:r>
            <a:r>
              <a:rPr lang="en-US" dirty="0"/>
              <a:t>that exhibit strong locality.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020619"/>
            <a:ext cx="8107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As both the amount of memory available and the number of cores grow, the </a:t>
            </a:r>
            <a:r>
              <a:rPr lang="en-US" dirty="0" smtClean="0"/>
              <a:t>use </a:t>
            </a:r>
            <a:r>
              <a:rPr lang="en-US" dirty="0"/>
              <a:t>of a shared L3 cache combined with dedicated </a:t>
            </a:r>
            <a:r>
              <a:rPr lang="en-US" dirty="0" smtClean="0"/>
              <a:t>per</a:t>
            </a:r>
            <a:r>
              <a:rPr lang="tr-TR" dirty="0" smtClean="0"/>
              <a:t> </a:t>
            </a:r>
            <a:r>
              <a:rPr lang="en-US" dirty="0" smtClean="0"/>
              <a:t>core </a:t>
            </a:r>
            <a:r>
              <a:rPr lang="en-US" dirty="0"/>
              <a:t>L2 caches seems likely </a:t>
            </a:r>
            <a:r>
              <a:rPr lang="en-US" dirty="0" smtClean="0"/>
              <a:t>to </a:t>
            </a:r>
            <a:r>
              <a:rPr lang="en-US" dirty="0">
                <a:solidFill>
                  <a:srgbClr val="FF0000"/>
                </a:solidFill>
              </a:rPr>
              <a:t>provide better performance than simply a massive shared L2 cache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very large </a:t>
            </a:r>
            <a:r>
              <a:rPr lang="en-US" dirty="0" smtClean="0">
                <a:solidFill>
                  <a:srgbClr val="FF0000"/>
                </a:solidFill>
              </a:rPr>
              <a:t>dedicated </a:t>
            </a:r>
            <a:r>
              <a:rPr lang="en-US" dirty="0">
                <a:solidFill>
                  <a:srgbClr val="FF0000"/>
                </a:solidFill>
              </a:rPr>
              <a:t>L2 caches with no on-chip L3.</a:t>
            </a:r>
            <a:r>
              <a:rPr lang="en-US" dirty="0"/>
              <a:t> An example of this latter arrangement is </a:t>
            </a:r>
            <a:r>
              <a:rPr lang="en-US" dirty="0" smtClean="0"/>
              <a:t>the </a:t>
            </a:r>
            <a:r>
              <a:rPr lang="en-US" dirty="0"/>
              <a:t>Xeon E5-2600/4600 chip processor</a:t>
            </a:r>
          </a:p>
        </p:txBody>
      </p:sp>
    </p:spTree>
    <p:extLst>
      <p:ext uri="{BB962C8B-B14F-4D97-AF65-F5344CB8AC3E}">
        <p14:creationId xmlns:p14="http://schemas.microsoft.com/office/powerpoint/2010/main" val="15442127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69210" y="1052736"/>
            <a:ext cx="7919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As clock speeds and logic densities </a:t>
            </a:r>
            <a:r>
              <a:rPr lang="en-US" dirty="0">
                <a:solidFill>
                  <a:srgbClr val="FF0000"/>
                </a:solidFill>
              </a:rPr>
              <a:t>increase</a:t>
            </a:r>
            <a:r>
              <a:rPr lang="en-US" dirty="0"/>
              <a:t>, designers must balance many </a:t>
            </a:r>
            <a:r>
              <a:rPr lang="en-US" dirty="0" smtClean="0"/>
              <a:t>design </a:t>
            </a:r>
            <a:r>
              <a:rPr lang="en-US" dirty="0"/>
              <a:t>elements in attempts to </a:t>
            </a:r>
            <a:r>
              <a:rPr lang="en-US" dirty="0">
                <a:solidFill>
                  <a:srgbClr val="FF0000"/>
                </a:solidFill>
              </a:rPr>
              <a:t>maximize performance and minimize power </a:t>
            </a:r>
            <a:r>
              <a:rPr lang="en-US" dirty="0" smtClean="0">
                <a:solidFill>
                  <a:srgbClr val="FF0000"/>
                </a:solidFill>
              </a:rPr>
              <a:t>consumption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We have so far examined a number of such approaches, including the </a:t>
            </a:r>
            <a:r>
              <a:rPr lang="tr-TR" dirty="0" smtClean="0"/>
              <a:t> </a:t>
            </a:r>
            <a:r>
              <a:rPr lang="en-US" dirty="0" smtClean="0"/>
              <a:t>following</a:t>
            </a:r>
            <a:r>
              <a:rPr lang="en-US" dirty="0"/>
              <a:t>: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tr-TR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Heterogeneous </a:t>
            </a:r>
            <a:r>
              <a:rPr lang="en-US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Multicore Organization</a:t>
            </a:r>
            <a:endParaRPr lang="en-US" sz="31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991728"/>
            <a:ext cx="85344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percentage of the chip devoted to </a:t>
            </a:r>
            <a:r>
              <a:rPr lang="en-US" dirty="0" smtClean="0"/>
              <a:t>cache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</a:t>
            </a:r>
            <a:endParaRPr lang="tr-TR" dirty="0" smtClean="0"/>
          </a:p>
          <a:p>
            <a:pPr marL="457200" indent="-457200" algn="just"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number of levels of cache memory. </a:t>
            </a:r>
            <a:endParaRPr lang="tr-TR" dirty="0" smtClean="0"/>
          </a:p>
          <a:p>
            <a:pPr marL="457200" indent="-457200" algn="just">
              <a:buAutoNum type="arabicPeriod"/>
            </a:pPr>
            <a:r>
              <a:rPr lang="en-US" dirty="0" smtClean="0"/>
              <a:t>Change </a:t>
            </a:r>
            <a:r>
              <a:rPr lang="en-US" dirty="0"/>
              <a:t>the length (increase or decrease) and functional components of the instruction pipeline. </a:t>
            </a:r>
            <a:endParaRPr lang="tr-TR" dirty="0" smtClean="0"/>
          </a:p>
          <a:p>
            <a:pPr marL="457200" indent="-457200" algn="just">
              <a:buAutoNum type="arabicPeriod"/>
            </a:pPr>
            <a:r>
              <a:rPr lang="en-US" dirty="0" smtClean="0"/>
              <a:t>Employ </a:t>
            </a:r>
            <a:r>
              <a:rPr lang="en-US" dirty="0"/>
              <a:t>simultaneous multithreading. </a:t>
            </a:r>
            <a:endParaRPr lang="tr-TR" dirty="0" smtClean="0"/>
          </a:p>
          <a:p>
            <a:pPr marL="457200" indent="-457200" algn="just"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multiple cores</a:t>
            </a:r>
          </a:p>
        </p:txBody>
      </p:sp>
    </p:spTree>
    <p:extLst>
      <p:ext uri="{BB962C8B-B14F-4D97-AF65-F5344CB8AC3E}">
        <p14:creationId xmlns:p14="http://schemas.microsoft.com/office/powerpoint/2010/main" val="200106505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188640"/>
            <a:ext cx="8179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typical case for the use of multiple cores is a chip with </a:t>
            </a:r>
            <a:r>
              <a:rPr lang="en-US" dirty="0">
                <a:solidFill>
                  <a:srgbClr val="00B050"/>
                </a:solidFill>
              </a:rPr>
              <a:t>multiple identical </a:t>
            </a:r>
            <a:r>
              <a:rPr lang="en-US" dirty="0" smtClean="0">
                <a:solidFill>
                  <a:srgbClr val="00B050"/>
                </a:solidFill>
              </a:rPr>
              <a:t>cores</a:t>
            </a:r>
            <a:r>
              <a:rPr lang="en-US" dirty="0"/>
              <a:t>, known as </a:t>
            </a:r>
            <a:r>
              <a:rPr lang="en-US" dirty="0">
                <a:solidFill>
                  <a:srgbClr val="FF0000"/>
                </a:solidFill>
              </a:rPr>
              <a:t>homogenous multicore organization</a:t>
            </a:r>
            <a:r>
              <a:rPr lang="en-US" dirty="0"/>
              <a:t>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To </a:t>
            </a:r>
            <a:r>
              <a:rPr lang="en-US" dirty="0"/>
              <a:t>achieve better results, in </a:t>
            </a:r>
            <a:r>
              <a:rPr lang="en-US" dirty="0" smtClean="0"/>
              <a:t>terms </a:t>
            </a:r>
            <a:r>
              <a:rPr lang="en-US" dirty="0"/>
              <a:t>of performance and/or power consumption, an increasingly popular design </a:t>
            </a:r>
            <a:r>
              <a:rPr lang="en-US" dirty="0" smtClean="0"/>
              <a:t>choice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heterogeneous multicore organization</a:t>
            </a:r>
            <a:r>
              <a:rPr lang="en-US" dirty="0"/>
              <a:t>, which refers to a </a:t>
            </a:r>
            <a:r>
              <a:rPr lang="en-US" dirty="0" smtClean="0">
                <a:solidFill>
                  <a:srgbClr val="00B050"/>
                </a:solidFill>
              </a:rPr>
              <a:t>processor chip that includes more than one kind </a:t>
            </a:r>
            <a:r>
              <a:rPr lang="en-US" dirty="0">
                <a:solidFill>
                  <a:srgbClr val="00B050"/>
                </a:solidFill>
              </a:rPr>
              <a:t>of </a:t>
            </a:r>
            <a:r>
              <a:rPr lang="en-US" dirty="0" smtClean="0">
                <a:solidFill>
                  <a:srgbClr val="00B050"/>
                </a:solidFill>
              </a:rPr>
              <a:t>core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0424" y="4175407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T</a:t>
            </a:r>
            <a:r>
              <a:rPr lang="en-US" dirty="0" smtClean="0"/>
              <a:t>wo </a:t>
            </a:r>
            <a:r>
              <a:rPr lang="en-US" dirty="0"/>
              <a:t>approaches </a:t>
            </a:r>
            <a:r>
              <a:rPr lang="en-US" dirty="0" smtClean="0"/>
              <a:t>to </a:t>
            </a:r>
            <a:r>
              <a:rPr lang="en-US" dirty="0"/>
              <a:t>heterogeneous multicore organization.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424" y="4674481"/>
            <a:ext cx="690587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dirty="0" smtClean="0"/>
              <a:t>Different </a:t>
            </a:r>
            <a:r>
              <a:rPr lang="en-US" dirty="0"/>
              <a:t>Instruction </a:t>
            </a:r>
            <a:r>
              <a:rPr lang="en-US" dirty="0" smtClean="0"/>
              <a:t>Set</a:t>
            </a:r>
            <a:r>
              <a:rPr lang="tr-TR" dirty="0" smtClean="0"/>
              <a:t> </a:t>
            </a:r>
            <a:r>
              <a:rPr lang="en-US" dirty="0" smtClean="0"/>
              <a:t>Architectures</a:t>
            </a:r>
            <a:endParaRPr lang="tr-TR" dirty="0" smtClean="0"/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dirty="0"/>
              <a:t>Equivalent Instruction Set Architectures</a:t>
            </a:r>
          </a:p>
        </p:txBody>
      </p:sp>
    </p:spTree>
    <p:extLst>
      <p:ext uri="{BB962C8B-B14F-4D97-AF65-F5344CB8AC3E}">
        <p14:creationId xmlns:p14="http://schemas.microsoft.com/office/powerpoint/2010/main" val="320656294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07504" y="18864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(i) </a:t>
            </a:r>
            <a:r>
              <a:rPr lang="en-US" dirty="0" smtClean="0">
                <a:solidFill>
                  <a:srgbClr val="FF0000"/>
                </a:solidFill>
              </a:rPr>
              <a:t>Different </a:t>
            </a:r>
            <a:r>
              <a:rPr lang="en-US" dirty="0">
                <a:solidFill>
                  <a:srgbClr val="FF0000"/>
                </a:solidFill>
              </a:rPr>
              <a:t>Instruction Set Architectures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692" y="762315"/>
            <a:ext cx="2901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CPU</a:t>
            </a:r>
            <a:r>
              <a:rPr lang="en-US" dirty="0" smtClean="0">
                <a:solidFill>
                  <a:srgbClr val="00B0F0"/>
                </a:solidFill>
              </a:rPr>
              <a:t>/</a:t>
            </a:r>
            <a:r>
              <a:rPr lang="tr-TR" dirty="0" smtClean="0">
                <a:solidFill>
                  <a:srgbClr val="00B0F0"/>
                </a:solidFill>
              </a:rPr>
              <a:t>GPU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tr-TR" dirty="0">
                <a:solidFill>
                  <a:srgbClr val="00B0F0"/>
                </a:solidFill>
              </a:rPr>
              <a:t>m</a:t>
            </a:r>
            <a:r>
              <a:rPr lang="en-US" dirty="0" err="1" smtClean="0">
                <a:solidFill>
                  <a:srgbClr val="00B0F0"/>
                </a:solidFill>
              </a:rPr>
              <a:t>ulticore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504" y="1335990"/>
            <a:ext cx="8870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most prominent trend in terms of heterogeneous </a:t>
            </a:r>
            <a:r>
              <a:rPr lang="en-US" dirty="0" smtClean="0"/>
              <a:t>multicore </a:t>
            </a:r>
            <a:r>
              <a:rPr lang="en-US" dirty="0"/>
              <a:t>design is the </a:t>
            </a:r>
            <a:r>
              <a:rPr lang="en-US" dirty="0">
                <a:solidFill>
                  <a:srgbClr val="FF0000"/>
                </a:solidFill>
              </a:rPr>
              <a:t>use of both CPUs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graphics processing </a:t>
            </a:r>
            <a:r>
              <a:rPr lang="en-US" dirty="0" smtClean="0">
                <a:solidFill>
                  <a:srgbClr val="FF0000"/>
                </a:solidFill>
              </a:rPr>
              <a:t>units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(GPUs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the same </a:t>
            </a:r>
            <a:r>
              <a:rPr lang="en-US" dirty="0" smtClean="0">
                <a:solidFill>
                  <a:srgbClr val="FF0000"/>
                </a:solidFill>
              </a:rPr>
              <a:t>chip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Briefly, GPUs are characterized by the </a:t>
            </a:r>
            <a:r>
              <a:rPr lang="en-US" dirty="0">
                <a:solidFill>
                  <a:srgbClr val="FF0000"/>
                </a:solidFill>
              </a:rPr>
              <a:t>ability to support thousands of parallel execution threads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GPUs are well matched to applications that </a:t>
            </a:r>
            <a:r>
              <a:rPr lang="en-US" dirty="0">
                <a:solidFill>
                  <a:srgbClr val="FF0000"/>
                </a:solidFill>
              </a:rPr>
              <a:t>process large amounts of vector and matrix data</a:t>
            </a:r>
            <a:r>
              <a:rPr lang="en-US" dirty="0"/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26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0"/>
            <a:ext cx="5986918" cy="33843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9232" y="3501008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Multiple CPUs and </a:t>
            </a:r>
            <a:r>
              <a:rPr lang="en-US" sz="2200" dirty="0" smtClean="0"/>
              <a:t>GPUs </a:t>
            </a:r>
            <a:r>
              <a:rPr lang="en-US" sz="2200" dirty="0">
                <a:solidFill>
                  <a:srgbClr val="FF0000"/>
                </a:solidFill>
              </a:rPr>
              <a:t>share on-chip resources</a:t>
            </a:r>
            <a:r>
              <a:rPr lang="en-US" sz="2200" dirty="0"/>
              <a:t>, such as the last-level cache (</a:t>
            </a:r>
            <a:r>
              <a:rPr lang="en-US" sz="2200" dirty="0">
                <a:solidFill>
                  <a:srgbClr val="FF0000"/>
                </a:solidFill>
              </a:rPr>
              <a:t>LLC</a:t>
            </a:r>
            <a:r>
              <a:rPr lang="en-US" sz="2200" dirty="0"/>
              <a:t>), </a:t>
            </a:r>
            <a:r>
              <a:rPr lang="en-US" sz="2200" dirty="0">
                <a:solidFill>
                  <a:srgbClr val="FF0000"/>
                </a:solidFill>
              </a:rPr>
              <a:t>interconnection </a:t>
            </a:r>
            <a:r>
              <a:rPr lang="en-US" sz="2200" dirty="0" smtClean="0">
                <a:solidFill>
                  <a:srgbClr val="FF0000"/>
                </a:solidFill>
              </a:rPr>
              <a:t>network</a:t>
            </a:r>
            <a:r>
              <a:rPr lang="en-US" sz="2200" dirty="0"/>
              <a:t>, and memory controllers. Most critical is the way in which </a:t>
            </a:r>
            <a:r>
              <a:rPr lang="en-US" sz="2200" dirty="0">
                <a:solidFill>
                  <a:srgbClr val="FF0000"/>
                </a:solidFill>
              </a:rPr>
              <a:t>cache </a:t>
            </a:r>
            <a:r>
              <a:rPr lang="en-US" sz="2200" dirty="0" smtClean="0">
                <a:solidFill>
                  <a:srgbClr val="FF0000"/>
                </a:solidFill>
              </a:rPr>
              <a:t>management </a:t>
            </a:r>
            <a:r>
              <a:rPr lang="en-US" sz="2200" dirty="0">
                <a:solidFill>
                  <a:srgbClr val="FF0000"/>
                </a:solidFill>
              </a:rPr>
              <a:t>policies provide effective sharing of the LLC. </a:t>
            </a:r>
            <a:r>
              <a:rPr lang="en-US" sz="2200" dirty="0"/>
              <a:t>The differences in cache </a:t>
            </a:r>
            <a:r>
              <a:rPr lang="en-US" sz="2200" dirty="0" smtClean="0"/>
              <a:t>sensitivity </a:t>
            </a:r>
            <a:r>
              <a:rPr lang="en-US" sz="2200" dirty="0"/>
              <a:t>and memory access rate between CPUs and GPUs create significant challenges </a:t>
            </a:r>
            <a:r>
              <a:rPr lang="en-US" sz="2200" dirty="0" smtClean="0"/>
              <a:t>to </a:t>
            </a:r>
            <a:r>
              <a:rPr lang="en-US" sz="2200" dirty="0"/>
              <a:t>the efficient sharing of the LLC</a:t>
            </a:r>
          </a:p>
        </p:txBody>
      </p:sp>
    </p:spTree>
    <p:extLst>
      <p:ext uri="{BB962C8B-B14F-4D97-AF65-F5344CB8AC3E}">
        <p14:creationId xmlns:p14="http://schemas.microsoft.com/office/powerpoint/2010/main" val="2445316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065"/>
            <a:ext cx="7863880" cy="23543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28" y="2708920"/>
            <a:ext cx="8485339" cy="307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Table </a:t>
            </a:r>
            <a:r>
              <a:rPr lang="tr-TR" sz="2200" dirty="0" smtClean="0"/>
              <a:t>above</a:t>
            </a:r>
            <a:r>
              <a:rPr lang="en-US" sz="2200" dirty="0" smtClean="0"/>
              <a:t> </a:t>
            </a:r>
            <a:r>
              <a:rPr lang="en-US" sz="2200" dirty="0"/>
              <a:t>illustrates the potential performance benefit of combining CPUs </a:t>
            </a:r>
            <a:r>
              <a:rPr lang="en-US" sz="2200" dirty="0" smtClean="0"/>
              <a:t>and </a:t>
            </a:r>
            <a:r>
              <a:rPr lang="en-US" sz="2200" dirty="0"/>
              <a:t>GPUs for scientific applications. This table shows the basic operating </a:t>
            </a:r>
            <a:r>
              <a:rPr lang="en-US" sz="2200" dirty="0" smtClean="0"/>
              <a:t>parameters </a:t>
            </a:r>
            <a:r>
              <a:rPr lang="en-US" sz="2200" dirty="0"/>
              <a:t>of an AMD chip, the A10 </a:t>
            </a:r>
            <a:r>
              <a:rPr lang="en-US" sz="2200" dirty="0" smtClean="0"/>
              <a:t>5800K. </a:t>
            </a:r>
            <a:r>
              <a:rPr lang="en-US" sz="2200" dirty="0"/>
              <a:t>For floating- point calculations, </a:t>
            </a:r>
            <a:r>
              <a:rPr lang="en-US" sz="2200" dirty="0" smtClean="0"/>
              <a:t>the </a:t>
            </a:r>
            <a:r>
              <a:rPr lang="en-US" sz="2200" dirty="0"/>
              <a:t>CPU’s performance at 121.6 GFLOPS is dwarfed by the GPU, which offers 614 </a:t>
            </a:r>
            <a:r>
              <a:rPr lang="en-US" sz="2200" dirty="0" smtClean="0"/>
              <a:t>GFLOPS </a:t>
            </a:r>
            <a:r>
              <a:rPr lang="en-US" sz="2200" dirty="0"/>
              <a:t>to applications that can utilize the resource effectively.</a:t>
            </a:r>
          </a:p>
        </p:txBody>
      </p:sp>
    </p:spTree>
    <p:extLst>
      <p:ext uri="{BB962C8B-B14F-4D97-AF65-F5344CB8AC3E}">
        <p14:creationId xmlns:p14="http://schemas.microsoft.com/office/powerpoint/2010/main" val="10643943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67544" y="332656"/>
            <a:ext cx="8545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overall objective is to allow programmers to write applications that exploit the </a:t>
            </a:r>
            <a:r>
              <a:rPr lang="en-US" dirty="0">
                <a:solidFill>
                  <a:srgbClr val="FF0000"/>
                </a:solidFill>
              </a:rPr>
              <a:t>serial power of CPUs and the parallel-processing power of GPUs </a:t>
            </a:r>
            <a:r>
              <a:rPr lang="en-US" dirty="0" smtClean="0"/>
              <a:t>seamlessly </a:t>
            </a:r>
            <a:r>
              <a:rPr lang="en-US" dirty="0"/>
              <a:t>with efficient coordination at the OS and hardware </a:t>
            </a:r>
            <a:r>
              <a:rPr lang="en-US" dirty="0" smtClean="0"/>
              <a:t>level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2027811"/>
            <a:ext cx="2956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CPU 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tr-TR" b="1" dirty="0" smtClean="0">
                <a:solidFill>
                  <a:srgbClr val="00B0F0"/>
                </a:solidFill>
              </a:rPr>
              <a:t> DSP</a:t>
            </a:r>
            <a:r>
              <a:rPr lang="en-US" b="1" dirty="0" smtClean="0">
                <a:solidFill>
                  <a:srgbClr val="00B0F0"/>
                </a:solidFill>
              </a:rPr>
              <a:t> multicore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2644170"/>
            <a:ext cx="7992888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Another common example of a heterogeneous multicore </a:t>
            </a:r>
            <a:r>
              <a:rPr lang="en-US" sz="2200" dirty="0" smtClean="0"/>
              <a:t>chip </a:t>
            </a:r>
            <a:r>
              <a:rPr lang="en-US" sz="2200" dirty="0"/>
              <a:t>is a mixture of CPUs and digital signal processors (DSPs</a:t>
            </a:r>
            <a:r>
              <a:rPr lang="en-US" sz="2200" dirty="0" smtClean="0"/>
              <a:t>).</a:t>
            </a:r>
            <a:endParaRPr lang="tr-TR" sz="2200" dirty="0" smtClean="0"/>
          </a:p>
          <a:p>
            <a:pPr algn="just">
              <a:lnSpc>
                <a:spcPct val="150000"/>
              </a:lnSpc>
            </a:pPr>
            <a:r>
              <a:rPr lang="en-US" sz="2200" dirty="0"/>
              <a:t>A DSP provides ultra- fast instruction sequences (shift and add; multiply and add), which are commonly used in math- intensive digital signal processing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30836986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multicore</a:t>
            </a:r>
            <a:r>
              <a:rPr lang="en-US" sz="2400" b="1" dirty="0" smtClean="0"/>
              <a:t> </a:t>
            </a:r>
            <a:r>
              <a:rPr lang="en-US" sz="2400" dirty="0" smtClean="0"/>
              <a:t>computer</a:t>
            </a:r>
            <a:r>
              <a:rPr lang="en-US" sz="2400" dirty="0"/>
              <a:t>, also known as a </a:t>
            </a:r>
            <a:r>
              <a:rPr lang="en-US" sz="2400" dirty="0">
                <a:solidFill>
                  <a:srgbClr val="FF0000"/>
                </a:solidFill>
              </a:rPr>
              <a:t>chip multiprocesso</a:t>
            </a:r>
            <a:r>
              <a:rPr lang="en-US" sz="2400" dirty="0"/>
              <a:t>r, combines two or more processors (called </a:t>
            </a:r>
            <a:r>
              <a:rPr lang="en-US" sz="2400" dirty="0">
                <a:solidFill>
                  <a:srgbClr val="FF0000"/>
                </a:solidFill>
              </a:rPr>
              <a:t>cores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FF0000"/>
                </a:solidFill>
              </a:rPr>
              <a:t>on a single piece of silicon </a:t>
            </a:r>
            <a:r>
              <a:rPr lang="en-US" sz="2400" dirty="0"/>
              <a:t>(called a die). </a:t>
            </a:r>
          </a:p>
          <a:p>
            <a:pPr algn="just"/>
            <a:r>
              <a:rPr lang="en-US" sz="2400" dirty="0"/>
              <a:t>Typically, </a:t>
            </a:r>
            <a:r>
              <a:rPr lang="en-US" sz="2400" dirty="0">
                <a:solidFill>
                  <a:srgbClr val="FF0000"/>
                </a:solidFill>
              </a:rPr>
              <a:t>each core consists of all of the components of an independent processor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such as registers, ALU, pipeline hardware, and control unit, plus L1 instruction and data caches. </a:t>
            </a:r>
          </a:p>
          <a:p>
            <a:pPr algn="just"/>
            <a:r>
              <a:rPr lang="en-US" sz="2400" dirty="0"/>
              <a:t>In addition to the multiple cores, </a:t>
            </a:r>
            <a:r>
              <a:rPr lang="en-US" sz="2400" dirty="0">
                <a:solidFill>
                  <a:srgbClr val="FF0000"/>
                </a:solidFill>
              </a:rPr>
              <a:t>contemporary multicore chips </a:t>
            </a:r>
            <a:r>
              <a:rPr lang="en-US" sz="2400" dirty="0"/>
              <a:t>also </a:t>
            </a:r>
            <a:r>
              <a:rPr lang="en-US" sz="2400" dirty="0">
                <a:solidFill>
                  <a:srgbClr val="FF0000"/>
                </a:solidFill>
              </a:rPr>
              <a:t>include L2 cache </a:t>
            </a:r>
            <a:r>
              <a:rPr lang="en-US" sz="2400" dirty="0"/>
              <a:t>and, in some cases, </a:t>
            </a:r>
            <a:r>
              <a:rPr lang="en-US" sz="2400" dirty="0">
                <a:solidFill>
                  <a:srgbClr val="FF0000"/>
                </a:solidFill>
              </a:rPr>
              <a:t>L3 cache</a:t>
            </a:r>
            <a:r>
              <a:rPr lang="en-US" sz="2400" dirty="0"/>
              <a:t>.</a:t>
            </a:r>
            <a:endParaRPr lang="en-US" b="1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6099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7" y="620688"/>
            <a:ext cx="85557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DSPs </a:t>
            </a:r>
            <a:r>
              <a:rPr lang="en-US" dirty="0"/>
              <a:t>are </a:t>
            </a:r>
            <a:r>
              <a:rPr lang="en-US" dirty="0" smtClean="0"/>
              <a:t>used </a:t>
            </a:r>
            <a:r>
              <a:rPr lang="en-US" dirty="0"/>
              <a:t>to process analog data from sources such as sound, weather satellites, and </a:t>
            </a:r>
            <a:r>
              <a:rPr lang="en-US" dirty="0" smtClean="0"/>
              <a:t>earthquake </a:t>
            </a:r>
            <a:r>
              <a:rPr lang="en-US" dirty="0"/>
              <a:t>monitors.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Signals </a:t>
            </a:r>
            <a:r>
              <a:rPr lang="en-US" dirty="0"/>
              <a:t>are converted into digital data and analyzed using </a:t>
            </a:r>
            <a:r>
              <a:rPr lang="en-US" dirty="0" smtClean="0"/>
              <a:t>various </a:t>
            </a:r>
            <a:r>
              <a:rPr lang="en-US" dirty="0"/>
              <a:t>algorithms such as Fast Fourier Transform.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DSP </a:t>
            </a:r>
            <a:r>
              <a:rPr lang="en-US" dirty="0"/>
              <a:t>cores are widely used in </a:t>
            </a:r>
            <a:r>
              <a:rPr lang="en-US" dirty="0" smtClean="0"/>
              <a:t>myriad </a:t>
            </a:r>
            <a:r>
              <a:rPr lang="en-US" dirty="0"/>
              <a:t>devices, including cellphones, sound cards, fax machines, modems, hard </a:t>
            </a:r>
            <a:r>
              <a:rPr lang="en-US" dirty="0" smtClean="0"/>
              <a:t>disks</a:t>
            </a:r>
            <a:r>
              <a:rPr lang="en-US" dirty="0"/>
              <a:t>, and digital TVs</a:t>
            </a:r>
          </a:p>
        </p:txBody>
      </p:sp>
    </p:spTree>
    <p:extLst>
      <p:ext uri="{BB962C8B-B14F-4D97-AF65-F5344CB8AC3E}">
        <p14:creationId xmlns:p14="http://schemas.microsoft.com/office/powerpoint/2010/main" val="2454099582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67544" y="18864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(ii) </a:t>
            </a:r>
            <a:r>
              <a:rPr lang="en-US" dirty="0" smtClean="0"/>
              <a:t>Equivalent </a:t>
            </a:r>
            <a:r>
              <a:rPr lang="en-US" dirty="0"/>
              <a:t>Instruction Set Architectures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836712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Another recent approach to heterogeneous multicore organization is the use of </a:t>
            </a:r>
            <a:r>
              <a:rPr lang="en-US" sz="2200" dirty="0" smtClean="0">
                <a:solidFill>
                  <a:srgbClr val="00B0F0"/>
                </a:solidFill>
              </a:rPr>
              <a:t>multiple </a:t>
            </a:r>
            <a:r>
              <a:rPr lang="en-US" sz="2200" dirty="0">
                <a:solidFill>
                  <a:srgbClr val="00B0F0"/>
                </a:solidFill>
              </a:rPr>
              <a:t>cores that have equivalent ISAs </a:t>
            </a:r>
            <a:r>
              <a:rPr lang="en-US" sz="2200" dirty="0"/>
              <a:t>but vary in performance or power </a:t>
            </a:r>
            <a:r>
              <a:rPr lang="en-US" sz="2200" dirty="0" smtClean="0"/>
              <a:t>efficiency</a:t>
            </a:r>
            <a:r>
              <a:rPr lang="en-US" sz="2200" dirty="0"/>
              <a:t>. The leading example of this is </a:t>
            </a:r>
            <a:r>
              <a:rPr lang="en-US" sz="2200" dirty="0">
                <a:solidFill>
                  <a:srgbClr val="00B0F0"/>
                </a:solidFill>
              </a:rPr>
              <a:t>ARM’s </a:t>
            </a:r>
            <a:r>
              <a:rPr lang="en-US" sz="2200" dirty="0" err="1">
                <a:solidFill>
                  <a:srgbClr val="00B0F0"/>
                </a:solidFill>
              </a:rPr>
              <a:t>big.Little</a:t>
            </a:r>
            <a:r>
              <a:rPr lang="en-US" sz="2200" dirty="0">
                <a:solidFill>
                  <a:srgbClr val="00B0F0"/>
                </a:solidFill>
              </a:rPr>
              <a:t> architecture</a:t>
            </a:r>
            <a:r>
              <a:rPr lang="en-US" sz="2200" dirty="0"/>
              <a:t>, which we </a:t>
            </a:r>
            <a:r>
              <a:rPr lang="en-US" sz="2200" dirty="0" smtClean="0"/>
              <a:t>examine </a:t>
            </a:r>
            <a:r>
              <a:rPr lang="en-US" sz="2200" dirty="0"/>
              <a:t>in this section.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469669"/>
            <a:ext cx="7046656" cy="40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27510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8136904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tr-TR" dirty="0" smtClean="0"/>
              <a:t>C</a:t>
            </a:r>
            <a:r>
              <a:rPr lang="en-US" dirty="0" smtClean="0"/>
              <a:t>hip </a:t>
            </a:r>
            <a:r>
              <a:rPr lang="en-US" dirty="0"/>
              <a:t>containing </a:t>
            </a:r>
            <a:r>
              <a:rPr lang="en-US" dirty="0">
                <a:solidFill>
                  <a:srgbClr val="00B0F0"/>
                </a:solidFill>
              </a:rPr>
              <a:t>two high- performance Cortex- A15 cores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two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>
                <a:solidFill>
                  <a:srgbClr val="FF0000"/>
                </a:solidFill>
              </a:rPr>
              <a:t>, lower-power-consuming Cortex-A7 cores.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A7 cores handle less </a:t>
            </a:r>
            <a:r>
              <a:rPr lang="en-US" dirty="0" smtClean="0">
                <a:solidFill>
                  <a:srgbClr val="FF0000"/>
                </a:solidFill>
              </a:rPr>
              <a:t>computation-intense </a:t>
            </a:r>
            <a:r>
              <a:rPr lang="en-US" dirty="0">
                <a:solidFill>
                  <a:srgbClr val="FF0000"/>
                </a:solidFill>
              </a:rPr>
              <a:t>tasks</a:t>
            </a:r>
            <a:r>
              <a:rPr lang="en-US" dirty="0"/>
              <a:t>, such as background processing, playing music, sending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texts, and making phone calls. </a:t>
            </a:r>
            <a:r>
              <a:rPr lang="en-US" dirty="0">
                <a:solidFill>
                  <a:srgbClr val="FF0000"/>
                </a:solidFill>
              </a:rPr>
              <a:t>The A15 cores are invoked for high intensity tasks</a:t>
            </a:r>
            <a:r>
              <a:rPr lang="en-US" dirty="0"/>
              <a:t>, </a:t>
            </a:r>
            <a:r>
              <a:rPr lang="en-US" dirty="0" smtClean="0"/>
              <a:t>such </a:t>
            </a:r>
            <a:r>
              <a:rPr lang="en-US" dirty="0"/>
              <a:t>as for video, gaming, and navigation.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2918" y="3933056"/>
            <a:ext cx="871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big.Little</a:t>
            </a:r>
            <a:r>
              <a:rPr lang="en-US" dirty="0"/>
              <a:t> architecture is aimed at </a:t>
            </a:r>
            <a:r>
              <a:rPr lang="en-US" dirty="0">
                <a:solidFill>
                  <a:srgbClr val="FF0000"/>
                </a:solidFill>
              </a:rPr>
              <a:t>the smartphone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tablet market</a:t>
            </a:r>
          </a:p>
        </p:txBody>
      </p:sp>
    </p:spTree>
    <p:extLst>
      <p:ext uri="{BB962C8B-B14F-4D97-AF65-F5344CB8AC3E}">
        <p14:creationId xmlns:p14="http://schemas.microsoft.com/office/powerpoint/2010/main" val="3825900637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51520" y="548680"/>
            <a:ext cx="8395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These are devices whose </a:t>
            </a:r>
            <a:r>
              <a:rPr lang="en-US" dirty="0">
                <a:solidFill>
                  <a:srgbClr val="FF0000"/>
                </a:solidFill>
              </a:rPr>
              <a:t>performance demands from users are increasing at a much </a:t>
            </a:r>
            <a:r>
              <a:rPr lang="en-US" dirty="0" smtClean="0">
                <a:solidFill>
                  <a:srgbClr val="FF0000"/>
                </a:solidFill>
              </a:rPr>
              <a:t>faster </a:t>
            </a:r>
            <a:r>
              <a:rPr lang="en-US" dirty="0">
                <a:solidFill>
                  <a:srgbClr val="FF0000"/>
                </a:solidFill>
              </a:rPr>
              <a:t>rate </a:t>
            </a:r>
            <a:r>
              <a:rPr lang="en-US" dirty="0"/>
              <a:t>than the capacity of batteries or the power savings from semiconductor </a:t>
            </a:r>
            <a:r>
              <a:rPr lang="en-US" dirty="0" smtClean="0"/>
              <a:t>process </a:t>
            </a:r>
            <a:r>
              <a:rPr lang="en-US" dirty="0"/>
              <a:t>advances.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usage pattern for smartphones and tablets is </a:t>
            </a:r>
            <a:r>
              <a:rPr lang="en-US" dirty="0">
                <a:solidFill>
                  <a:srgbClr val="FF0000"/>
                </a:solidFill>
              </a:rPr>
              <a:t>quite dynamic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A15 is designed for maximum performance </a:t>
            </a:r>
            <a:r>
              <a:rPr lang="en-US" dirty="0"/>
              <a:t>within the mobile power budget.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A7 processor is designed for maximum efficiency and high enough performance</a:t>
            </a:r>
            <a:r>
              <a:rPr lang="en-US" dirty="0"/>
              <a:t> to address all but the most intense periods of work.</a:t>
            </a:r>
          </a:p>
        </p:txBody>
      </p:sp>
    </p:spTree>
    <p:extLst>
      <p:ext uri="{BB962C8B-B14F-4D97-AF65-F5344CB8AC3E}">
        <p14:creationId xmlns:p14="http://schemas.microsoft.com/office/powerpoint/2010/main" val="23514983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073" y="378324"/>
            <a:ext cx="5705475" cy="35623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332656"/>
            <a:ext cx="2916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Intel Core </a:t>
            </a:r>
            <a:r>
              <a:rPr lang="tr-TR" sz="2800" dirty="0">
                <a:solidFill>
                  <a:srgbClr val="FF0000"/>
                </a:solidFill>
              </a:rPr>
              <a:t>i7-990X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865182"/>
            <a:ext cx="3600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Each </a:t>
            </a:r>
            <a:r>
              <a:rPr lang="en-US" sz="2200" dirty="0" smtClean="0"/>
              <a:t>core </a:t>
            </a:r>
            <a:r>
              <a:rPr lang="en-US" sz="2200" dirty="0"/>
              <a:t>has its own dedicated L2 cache and the </a:t>
            </a:r>
            <a:r>
              <a:rPr lang="en-US" sz="2200" dirty="0">
                <a:solidFill>
                  <a:srgbClr val="FF0000"/>
                </a:solidFill>
              </a:rPr>
              <a:t>six cores </a:t>
            </a:r>
            <a:r>
              <a:rPr lang="en-US" sz="2200" dirty="0"/>
              <a:t>share a 12-MB L3 </a:t>
            </a:r>
            <a:r>
              <a:rPr lang="en-US" sz="2200" dirty="0" smtClean="0"/>
              <a:t>cache</a:t>
            </a:r>
            <a:r>
              <a:rPr lang="tr-TR" sz="2200" dirty="0" smtClean="0"/>
              <a:t>.</a:t>
            </a:r>
          </a:p>
          <a:p>
            <a:r>
              <a:rPr lang="tr-TR" sz="2200" dirty="0" smtClean="0"/>
              <a:t>It uses prefetching </a:t>
            </a:r>
            <a:r>
              <a:rPr lang="en-US" sz="2200" dirty="0"/>
              <a:t>in which the </a:t>
            </a:r>
            <a:r>
              <a:rPr lang="en-US" sz="2200" dirty="0" smtClean="0"/>
              <a:t>hardware </a:t>
            </a:r>
            <a:r>
              <a:rPr lang="en-US" sz="2200" dirty="0"/>
              <a:t>examines memory access patterns and attempts to fill the caches </a:t>
            </a:r>
            <a:r>
              <a:rPr lang="en-US" sz="2200" dirty="0" smtClean="0"/>
              <a:t>speculatively </a:t>
            </a:r>
            <a:r>
              <a:rPr lang="en-US" sz="2200" dirty="0"/>
              <a:t>with data that’s likely to be requested </a:t>
            </a:r>
            <a:r>
              <a:rPr lang="en-US" sz="2200" dirty="0" smtClean="0"/>
              <a:t>soon</a:t>
            </a:r>
            <a:r>
              <a:rPr lang="tr-TR" sz="2200" dirty="0" smtClean="0"/>
              <a:t>.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231482" y="4352363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The Core i7-990X chip supports two forms of external communications to other </a:t>
            </a:r>
            <a:r>
              <a:rPr lang="en-US" sz="2200" dirty="0" smtClean="0"/>
              <a:t>chips</a:t>
            </a:r>
            <a:r>
              <a:rPr lang="tr-TR" sz="2200" dirty="0" smtClean="0"/>
              <a:t>.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276316" y="5146441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DDR3 memory controller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40910" y="5805264"/>
            <a:ext cx="4506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QuickPath</a:t>
            </a:r>
            <a:r>
              <a:rPr lang="en-US" dirty="0"/>
              <a:t> Interconnect (QPI) </a:t>
            </a:r>
          </a:p>
        </p:txBody>
      </p:sp>
    </p:spTree>
    <p:extLst>
      <p:ext uri="{BB962C8B-B14F-4D97-AF65-F5344CB8AC3E}">
        <p14:creationId xmlns:p14="http://schemas.microsoft.com/office/powerpoint/2010/main" val="1914114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283568" y="759741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It </a:t>
            </a:r>
            <a:r>
              <a:rPr lang="en-US" dirty="0" smtClean="0"/>
              <a:t>brings </a:t>
            </a:r>
            <a:r>
              <a:rPr lang="en-US" dirty="0"/>
              <a:t>the memory controller for the </a:t>
            </a:r>
            <a:r>
              <a:rPr lang="en-US" dirty="0" smtClean="0"/>
              <a:t>DDR </a:t>
            </a:r>
            <a:r>
              <a:rPr lang="en-US" dirty="0"/>
              <a:t>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onto </a:t>
            </a:r>
            <a:r>
              <a:rPr lang="en-US" dirty="0"/>
              <a:t>the chip. The interface supports three channels that are </a:t>
            </a:r>
            <a:r>
              <a:rPr lang="en-US" dirty="0" smtClean="0"/>
              <a:t>8 </a:t>
            </a:r>
            <a:r>
              <a:rPr lang="en-US" dirty="0"/>
              <a:t>bytes wide for a total bus width of 192 bits, for an aggregate data rate of up to </a:t>
            </a:r>
            <a:r>
              <a:rPr lang="en-US" dirty="0" smtClean="0"/>
              <a:t>32 </a:t>
            </a:r>
            <a:r>
              <a:rPr lang="en-US" dirty="0"/>
              <a:t>GB/s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520" y="334184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It </a:t>
            </a:r>
            <a:r>
              <a:rPr lang="en-US" dirty="0" smtClean="0"/>
              <a:t>is </a:t>
            </a:r>
            <a:r>
              <a:rPr lang="en-US" dirty="0"/>
              <a:t>a cache- coherent, point- to- point </a:t>
            </a:r>
            <a:r>
              <a:rPr lang="en-US" dirty="0" err="1" smtClean="0"/>
              <a:t>linkbased</a:t>
            </a:r>
            <a:r>
              <a:rPr lang="en-US" dirty="0" smtClean="0"/>
              <a:t> </a:t>
            </a:r>
            <a:r>
              <a:rPr lang="en-US" dirty="0"/>
              <a:t>electrical interconnect specification for Intel processors and chipsets. </a:t>
            </a:r>
            <a:r>
              <a:rPr lang="en-US" dirty="0">
                <a:solidFill>
                  <a:srgbClr val="FF0000"/>
                </a:solidFill>
              </a:rPr>
              <a:t>It </a:t>
            </a:r>
            <a:r>
              <a:rPr lang="en-US" dirty="0" smtClean="0">
                <a:solidFill>
                  <a:srgbClr val="FF0000"/>
                </a:solidFill>
              </a:rPr>
              <a:t>enables </a:t>
            </a:r>
            <a:r>
              <a:rPr lang="en-US" dirty="0">
                <a:solidFill>
                  <a:srgbClr val="FF0000"/>
                </a:solidFill>
              </a:rPr>
              <a:t>high- speed communications among connected processor chips</a:t>
            </a:r>
            <a:r>
              <a:rPr lang="en-US" dirty="0"/>
              <a:t>. The QPI link </a:t>
            </a:r>
            <a:r>
              <a:rPr lang="en-US" dirty="0" smtClean="0"/>
              <a:t>operates </a:t>
            </a:r>
            <a:r>
              <a:rPr lang="en-US" dirty="0"/>
              <a:t>at </a:t>
            </a:r>
            <a:r>
              <a:rPr lang="en-US" dirty="0">
                <a:solidFill>
                  <a:srgbClr val="FF0000"/>
                </a:solidFill>
              </a:rPr>
              <a:t>6.4 GT/s </a:t>
            </a:r>
            <a:r>
              <a:rPr lang="en-US" dirty="0"/>
              <a:t>(transfers per second). At </a:t>
            </a:r>
            <a:r>
              <a:rPr lang="en-US" dirty="0">
                <a:solidFill>
                  <a:srgbClr val="FF0000"/>
                </a:solidFill>
              </a:rPr>
              <a:t>16 bits per transfer</a:t>
            </a:r>
            <a:r>
              <a:rPr lang="en-US" dirty="0"/>
              <a:t>, that adds up to </a:t>
            </a:r>
            <a:r>
              <a:rPr lang="en-US" dirty="0" smtClean="0"/>
              <a:t>12.8 </a:t>
            </a:r>
            <a:r>
              <a:rPr lang="en-US" dirty="0"/>
              <a:t>GB/s, and since QPI links involve dedicated bidirectional pairs, the total </a:t>
            </a:r>
            <a:r>
              <a:rPr lang="en-US" dirty="0" smtClean="0"/>
              <a:t>bandwidth </a:t>
            </a:r>
            <a:r>
              <a:rPr lang="en-US" dirty="0"/>
              <a:t>is 25.6 GB/s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2815886"/>
            <a:ext cx="4506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QuickPath</a:t>
            </a:r>
            <a:r>
              <a:rPr lang="en-US" dirty="0">
                <a:solidFill>
                  <a:srgbClr val="FF0000"/>
                </a:solidFill>
              </a:rPr>
              <a:t> Interconnect (QPI)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3899" y="91006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DDR3 memory controller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807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0" y="69269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smtClean="0"/>
              <a:t>2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Give several reasons for the choice by designers to move to a multicore </a:t>
            </a:r>
            <a:r>
              <a:rPr lang="en-US" dirty="0" smtClean="0"/>
              <a:t>organization</a:t>
            </a:r>
            <a:r>
              <a:rPr lang="tr-TR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increase parallelism within a single processor.</a:t>
            </a:r>
          </a:p>
          <a:p>
            <a:r>
              <a:rPr lang="en-US" dirty="0" smtClean="0"/>
              <a:t>4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List some examples of applications that benefit directly from the ability to </a:t>
            </a:r>
            <a:r>
              <a:rPr lang="en-US" dirty="0" smtClean="0"/>
              <a:t>scale</a:t>
            </a:r>
            <a:r>
              <a:rPr lang="tr-TR" dirty="0" smtClean="0"/>
              <a:t> </a:t>
            </a:r>
            <a:r>
              <a:rPr lang="en-US" dirty="0" smtClean="0"/>
              <a:t>throughput </a:t>
            </a:r>
            <a:r>
              <a:rPr lang="en-US" dirty="0"/>
              <a:t>with the number of cores.</a:t>
            </a:r>
          </a:p>
          <a:p>
            <a:r>
              <a:rPr lang="en-US" dirty="0" smtClean="0"/>
              <a:t>5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At a top level, </a:t>
            </a:r>
          </a:p>
          <a:p>
            <a:r>
              <a:rPr lang="en-US" dirty="0" smtClean="0"/>
              <a:t>6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701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612845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most highly integrated multicore processors, known </a:t>
            </a:r>
            <a:r>
              <a:rPr lang="en-US" dirty="0" smtClean="0"/>
              <a:t>as </a:t>
            </a:r>
            <a:r>
              <a:rPr lang="en-US" dirty="0">
                <a:solidFill>
                  <a:srgbClr val="FF0000"/>
                </a:solidFill>
              </a:rPr>
              <a:t>systems on chip (</a:t>
            </a:r>
            <a:r>
              <a:rPr lang="en-US" dirty="0" err="1">
                <a:solidFill>
                  <a:srgbClr val="FF0000"/>
                </a:solidFill>
              </a:rPr>
              <a:t>SoCs</a:t>
            </a:r>
            <a:r>
              <a:rPr lang="en-US" dirty="0"/>
              <a:t>), also include memory and peripheral controllers.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chapter provides </a:t>
            </a:r>
            <a:r>
              <a:rPr lang="en-US" dirty="0">
                <a:solidFill>
                  <a:srgbClr val="FF0000"/>
                </a:solidFill>
              </a:rPr>
              <a:t>an overview of multicore systems</a:t>
            </a:r>
            <a:r>
              <a:rPr lang="en-US" dirty="0"/>
              <a:t>. We begin with a look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hardware performance factors </a:t>
            </a:r>
            <a:r>
              <a:rPr lang="en-US" dirty="0"/>
              <a:t>that led to the development of multicore </a:t>
            </a:r>
            <a:r>
              <a:rPr lang="en-US" dirty="0" smtClean="0"/>
              <a:t>computers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the software challenges of exploiting the power of a multicore system. </a:t>
            </a:r>
            <a:r>
              <a:rPr lang="en-US" dirty="0" smtClean="0"/>
              <a:t>Next</a:t>
            </a:r>
            <a:r>
              <a:rPr lang="en-US" dirty="0"/>
              <a:t>, we look at multicore organization</a:t>
            </a:r>
          </a:p>
        </p:txBody>
      </p:sp>
    </p:spTree>
    <p:extLst>
      <p:ext uri="{BB962C8B-B14F-4D97-AF65-F5344CB8AC3E}">
        <p14:creationId xmlns:p14="http://schemas.microsoft.com/office/powerpoint/2010/main" val="110477615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67281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1.Hard</a:t>
            </a: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 Performance Issues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41277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M</a:t>
            </a:r>
            <a:r>
              <a:rPr lang="en-US" dirty="0" err="1" smtClean="0"/>
              <a:t>icroprocessor</a:t>
            </a:r>
            <a:r>
              <a:rPr lang="en-US" dirty="0" smtClean="0"/>
              <a:t> </a:t>
            </a:r>
            <a:r>
              <a:rPr lang="en-US" dirty="0"/>
              <a:t>systems have experienced a steady </a:t>
            </a:r>
            <a:r>
              <a:rPr lang="en-US" dirty="0" smtClean="0"/>
              <a:t>increase </a:t>
            </a:r>
            <a:r>
              <a:rPr lang="en-US" dirty="0"/>
              <a:t>in execution performance for decades.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increase is due to </a:t>
            </a:r>
            <a:r>
              <a:rPr lang="en-US" dirty="0" smtClean="0"/>
              <a:t>a </a:t>
            </a:r>
            <a:r>
              <a:rPr lang="en-US" dirty="0"/>
              <a:t>number </a:t>
            </a:r>
            <a:r>
              <a:rPr lang="en-US" dirty="0" smtClean="0"/>
              <a:t>of factors</a:t>
            </a:r>
            <a:r>
              <a:rPr lang="tr-TR" dirty="0" smtClean="0"/>
              <a:t>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including </a:t>
            </a:r>
            <a:r>
              <a:rPr lang="en-US" dirty="0">
                <a:solidFill>
                  <a:srgbClr val="FF0000"/>
                </a:solidFill>
              </a:rPr>
              <a:t>increase in clock frequency</a:t>
            </a:r>
            <a:r>
              <a:rPr lang="en-US" dirty="0"/>
              <a:t>,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in transistor density</a:t>
            </a:r>
            <a:r>
              <a:rPr lang="en-US" dirty="0"/>
              <a:t>, and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refinements </a:t>
            </a:r>
            <a:r>
              <a:rPr lang="en-US" dirty="0">
                <a:solidFill>
                  <a:srgbClr val="FF0000"/>
                </a:solidFill>
              </a:rPr>
              <a:t>in the organization of the processor on the chip</a:t>
            </a:r>
          </a:p>
        </p:txBody>
      </p:sp>
    </p:spTree>
    <p:extLst>
      <p:ext uri="{BB962C8B-B14F-4D97-AF65-F5344CB8AC3E}">
        <p14:creationId xmlns:p14="http://schemas.microsoft.com/office/powerpoint/2010/main" val="336803263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95536" y="18864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Increase in Parallelism and Complexity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13" y="773415"/>
            <a:ext cx="7992888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organizational changes in processor design have primarily been focused on exploiting ILP, so that more work is done in each clock cycle. These changes </a:t>
            </a:r>
            <a:r>
              <a:rPr lang="en-US" dirty="0" smtClean="0"/>
              <a:t>include</a:t>
            </a:r>
            <a:r>
              <a:rPr lang="tr-TR" dirty="0"/>
              <a:t>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416" y="2591535"/>
            <a:ext cx="1795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Pipelining: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832" y="3183357"/>
            <a:ext cx="8251736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Individual instructions are executed through a pipeline of stages so that </a:t>
            </a:r>
            <a:r>
              <a:rPr lang="en-US" dirty="0">
                <a:solidFill>
                  <a:srgbClr val="FF0000"/>
                </a:solidFill>
              </a:rPr>
              <a:t>while one instruction is executing in one stage </a:t>
            </a:r>
            <a:r>
              <a:rPr lang="en-US" dirty="0"/>
              <a:t>of the pipeline, </a:t>
            </a:r>
            <a:r>
              <a:rPr lang="en-US" dirty="0">
                <a:solidFill>
                  <a:srgbClr val="FF0000"/>
                </a:solidFill>
              </a:rPr>
              <a:t>another instruction is executing in another stage </a:t>
            </a:r>
            <a:r>
              <a:rPr lang="en-US" dirty="0"/>
              <a:t>of the pipeline</a:t>
            </a:r>
          </a:p>
        </p:txBody>
      </p:sp>
      <p:sp>
        <p:nvSpPr>
          <p:cNvPr id="7" name="Rectangle 6"/>
          <p:cNvSpPr/>
          <p:nvPr/>
        </p:nvSpPr>
        <p:spPr>
          <a:xfrm>
            <a:off x="2638668" y="5202532"/>
            <a:ext cx="6374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Summarize </a:t>
            </a:r>
            <a:r>
              <a:rPr lang="en-US" b="1" dirty="0">
                <a:solidFill>
                  <a:srgbClr val="00B050"/>
                </a:solidFill>
              </a:rPr>
              <a:t>the differences among simple instruction pipelining, superscalar, and simultaneous multithreading</a:t>
            </a:r>
          </a:p>
        </p:txBody>
      </p:sp>
    </p:spTree>
    <p:extLst>
      <p:ext uri="{BB962C8B-B14F-4D97-AF65-F5344CB8AC3E}">
        <p14:creationId xmlns:p14="http://schemas.microsoft.com/office/powerpoint/2010/main" val="42438932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Superscalar</a:t>
            </a:r>
            <a:r>
              <a:rPr lang="en-US" dirty="0"/>
              <a:t>: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704865"/>
            <a:ext cx="7531656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Multiple pipelines are constructed by replicating execution resources. This enables </a:t>
            </a:r>
            <a:r>
              <a:rPr lang="en-US" dirty="0">
                <a:solidFill>
                  <a:srgbClr val="FF0000"/>
                </a:solidFill>
              </a:rPr>
              <a:t>parallel execution of instructions in parallel pipelines, so long as hazards </a:t>
            </a:r>
            <a:r>
              <a:rPr lang="en-US" dirty="0"/>
              <a:t>are avoided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70" y="2780928"/>
            <a:ext cx="6966940" cy="2929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1670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332656"/>
            <a:ext cx="5310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Simultaneous multithreading (SMT):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521" y="81819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Register banks are expanded </a:t>
            </a:r>
            <a:r>
              <a:rPr lang="en-US" dirty="0"/>
              <a:t>so that </a:t>
            </a:r>
            <a:r>
              <a:rPr lang="en-US" dirty="0">
                <a:solidFill>
                  <a:srgbClr val="FF0000"/>
                </a:solidFill>
              </a:rPr>
              <a:t>multiple threads can share the use of pipeline 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132856"/>
            <a:ext cx="6239600" cy="34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1644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2339752" y="5445224"/>
            <a:ext cx="4536504" cy="45582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 fontAlgn="auto">
              <a:buFont typeface="Wingdings 3"/>
              <a:buNone/>
            </a:pPr>
            <a:r>
              <a:rPr lang="tr-TR" sz="2000" b="1" smtClean="0"/>
              <a:t>M</a:t>
            </a:r>
            <a:r>
              <a:rPr lang="en-US" sz="2000" b="1" smtClean="0"/>
              <a:t>ulticore</a:t>
            </a:r>
            <a:r>
              <a:rPr lang="tr-TR" sz="2000" b="1" smtClean="0"/>
              <a:t> Organization</a:t>
            </a:r>
            <a:endParaRPr lang="en-US" sz="24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395536" y="332656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Multicore architecture places 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multiple processor cores and bundles them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 as a single physical processor. The objective is to create a system that can complete more tasks at the same time, thereby gaining better overall system performance.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847850"/>
            <a:ext cx="5504416" cy="359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12595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5E181FA316E4CB223777B08F96716" ma:contentTypeVersion="" ma:contentTypeDescription="Create a new document." ma:contentTypeScope="" ma:versionID="694fdbe7b87007c796a30bd9aae62a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F97A4D-3180-41FE-B3E9-62DD13424024}"/>
</file>

<file path=customXml/itemProps2.xml><?xml version="1.0" encoding="utf-8"?>
<ds:datastoreItem xmlns:ds="http://schemas.openxmlformats.org/officeDocument/2006/customXml" ds:itemID="{3E575CD7-F99A-4DC0-B90C-C897B5B2269D}"/>
</file>

<file path=customXml/itemProps3.xml><?xml version="1.0" encoding="utf-8"?>
<ds:datastoreItem xmlns:ds="http://schemas.openxmlformats.org/officeDocument/2006/customXml" ds:itemID="{26FFCD5C-1F7A-417F-86AD-EFC09551358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2750</TotalTime>
  <Words>2436</Words>
  <Application>Microsoft Office PowerPoint</Application>
  <PresentationFormat>On-screen Show (4:3)</PresentationFormat>
  <Paragraphs>172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Architecture and Hardware (ITEC582 )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3.Multicore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Multicore Processors</dc:title>
  <dc:creator>Husnu Bayramoglu</dc:creator>
  <cp:lastModifiedBy>Alper DOGANALP</cp:lastModifiedBy>
  <cp:revision>287</cp:revision>
  <dcterms:created xsi:type="dcterms:W3CDTF">1998-10-08T12:50:13Z</dcterms:created>
  <dcterms:modified xsi:type="dcterms:W3CDTF">2022-04-24T12:09:43Z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0x010100E595E181FA316E4CB223777B08F96716</vt:lpwstr>
  </property>
</Properties>
</file>