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B600-D6FB-42D7-87B8-F37FC9C21BF2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14B-BF85-474B-BBC4-105E3284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6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B600-D6FB-42D7-87B8-F37FC9C21BF2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14B-BF85-474B-BBC4-105E3284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9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B600-D6FB-42D7-87B8-F37FC9C21BF2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14B-BF85-474B-BBC4-105E3284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3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B600-D6FB-42D7-87B8-F37FC9C21BF2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14B-BF85-474B-BBC4-105E3284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7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B600-D6FB-42D7-87B8-F37FC9C21BF2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14B-BF85-474B-BBC4-105E3284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0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B600-D6FB-42D7-87B8-F37FC9C21BF2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14B-BF85-474B-BBC4-105E3284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5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B600-D6FB-42D7-87B8-F37FC9C21BF2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14B-BF85-474B-BBC4-105E3284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8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B600-D6FB-42D7-87B8-F37FC9C21BF2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14B-BF85-474B-BBC4-105E3284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1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B600-D6FB-42D7-87B8-F37FC9C21BF2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14B-BF85-474B-BBC4-105E3284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42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B600-D6FB-42D7-87B8-F37FC9C21BF2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14B-BF85-474B-BBC4-105E3284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50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B600-D6FB-42D7-87B8-F37FC9C21BF2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14B-BF85-474B-BBC4-105E3284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7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BB600-D6FB-42D7-87B8-F37FC9C21BF2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A714B-BF85-474B-BBC4-105E3284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https://cdnelektrikport.4flyy.com/Content/201602/Elektronik%20Filtreler17.%20G%C3%B6rsel.gif" TargetMode="External"/><Relationship Id="rId4" Type="http://schemas.openxmlformats.org/officeDocument/2006/relationships/image" Target="../media/image18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ektrikport.com/universite/kondansator-nasil-calisir-1-bolum/11766#ad-image-0" TargetMode="External"/><Relationship Id="rId2" Type="http://schemas.openxmlformats.org/officeDocument/2006/relationships/hyperlink" Target="http://www.elektrikport.com/teknik-kutuphane/dijital-filtre-tasarimi-giris-(digital-filter-design)-elektrikport-akademi/8232#ad-image-0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://www.elektrikport.com/makale-detay/harmonikler-ve-ic-harmonikler/4246#ad-image-0" TargetMode="External"/><Relationship Id="rId4" Type="http://schemas.openxmlformats.org/officeDocument/2006/relationships/hyperlink" Target="http://www.elektrikport.com/teknik-kutuphane/induktor-(bobin)-nasil-calisir-1-bolum/14461#ad-image-0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s://cdnelektrikport.4flyy.com/Content/201602/Elektronik%20Filtreler1.%20G%C3%B6rsel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https://cdnelektrikport.4flyy.com/Content/201602/Elektronik%20Filtreler1.%20G%C3%B6rsel.gi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504177"/>
            <a:ext cx="9144000" cy="2387600"/>
          </a:xfrm>
        </p:spPr>
        <p:txBody>
          <a:bodyPr/>
          <a:lstStyle/>
          <a:p>
            <a:r>
              <a:rPr lang="tr-TR" b="1" dirty="0"/>
              <a:t>Elektronik Filtreler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768" y="2450004"/>
            <a:ext cx="8658225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343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lektronik%20Filtreler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55" y="388388"/>
            <a:ext cx="5649063" cy="582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696754" y="262566"/>
            <a:ext cx="63621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görülen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n-US" sz="1100" baseline="-25000" dirty="0" smtClean="0">
                <a:solidFill>
                  <a:srgbClr val="333333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kesim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frekansının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üzerindeki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değerlerinde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kondansatörün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reaktansı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yeterli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miktarda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indirgenir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kondansatörün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olduğu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kısa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davranır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fc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üzerindeki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bütün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değerlerinde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girişten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uygulanan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gerilimler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çıkıştan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alınabilir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962918" y="1672281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/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Yukarıda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görüldüğü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pasif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filtrenin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cevabının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eğrisi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pasif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alçak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filtrenin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cevabı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eğrisinin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tersidir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Yukarıda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birinci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dereceden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pasif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devresinden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bahsettik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devrede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oluşacak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(Cut-Off)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kesim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aşağıdaki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hesaplanır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8195" name="Picture 3" descr="Elektronik%20Filtreler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223" y="4107411"/>
            <a:ext cx="3935226" cy="1980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241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8135" y="24707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kazancı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aşağıdaki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hesaplanır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9218" name="Picture 2" descr="Elektronik%20Filtreler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135" y="893405"/>
            <a:ext cx="4206628" cy="22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4698" y="3488826"/>
            <a:ext cx="117068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Yine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pasif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alçak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devresi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pasif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devresinin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2.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dereceden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devreleri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tasarlanabilir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Aşağıda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dereceden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pasif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devresi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görülmektedir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9219" name="Picture 3" descr="Elektronik%20Filtreler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179" y="4206584"/>
            <a:ext cx="5962393" cy="2374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172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9576" y="886793"/>
            <a:ext cx="11492248" cy="2126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dereceden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devrelerde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kesim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değerlerine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ulaşamayabiliriz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yüzden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dereceden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devrelere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ihtiyaç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duyarız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dereceden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pasif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devresinin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fc,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kesim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aşağıdaki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hesaplanır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Görüleceği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fc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alçak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devrede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olduğu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kondansatör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direncin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değerlerine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bağlıdır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10242" name="Picture 2" descr="Elektronik%20Filtreler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755" y="3013657"/>
            <a:ext cx="4921367" cy="120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197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400" y="253706"/>
            <a:ext cx="4557273" cy="32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ts val="1575"/>
              </a:lnSpc>
            </a:pPr>
            <a:r>
              <a:rPr lang="en-US" sz="2400" b="1" i="1" dirty="0">
                <a:solidFill>
                  <a:srgbClr val="A52A2A"/>
                </a:solidFill>
                <a:latin typeface="inherit"/>
                <a:cs typeface="Times New Roman" panose="02020603050405020304" pitchFamily="18" charset="0"/>
              </a:rPr>
              <a:t>3- </a:t>
            </a:r>
            <a:r>
              <a:rPr lang="en-US" sz="2400" b="1" i="1" dirty="0" err="1">
                <a:solidFill>
                  <a:srgbClr val="A52A2A"/>
                </a:solidFill>
                <a:latin typeface="inherit"/>
                <a:cs typeface="Times New Roman" panose="02020603050405020304" pitchFamily="18" charset="0"/>
              </a:rPr>
              <a:t>Aktif</a:t>
            </a:r>
            <a:r>
              <a:rPr lang="en-US" sz="2400" b="1" i="1" dirty="0">
                <a:solidFill>
                  <a:srgbClr val="A52A2A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A52A2A"/>
                </a:solidFill>
                <a:latin typeface="inherit"/>
                <a:cs typeface="Times New Roman" panose="02020603050405020304" pitchFamily="18" charset="0"/>
              </a:rPr>
              <a:t>Alçak</a:t>
            </a:r>
            <a:r>
              <a:rPr lang="en-US" sz="2400" b="1" i="1" dirty="0">
                <a:solidFill>
                  <a:srgbClr val="A52A2A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A52A2A"/>
                </a:solidFill>
                <a:latin typeface="inherit"/>
                <a:cs typeface="Times New Roman" panose="02020603050405020304" pitchFamily="18" charset="0"/>
              </a:rPr>
              <a:t>Geçiren</a:t>
            </a:r>
            <a:r>
              <a:rPr lang="en-US" sz="2400" b="1" i="1" dirty="0">
                <a:solidFill>
                  <a:srgbClr val="A52A2A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A52A2A"/>
                </a:solidFill>
                <a:latin typeface="inherit"/>
                <a:cs typeface="Times New Roman" panose="02020603050405020304" pitchFamily="18" charset="0"/>
              </a:rPr>
              <a:t>Filtreler</a:t>
            </a:r>
            <a:endParaRPr lang="en-US" sz="2400" b="1" i="1" dirty="0">
              <a:effectLst/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1972" y="674484"/>
            <a:ext cx="11122130" cy="295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Yukarıda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elektronik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filtrelerin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temeli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devrelerini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gördük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filtrelerin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filtrelere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büyük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dezavantajı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çıkış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sinyalinin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genliğinin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giriş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sinyalinin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genliğinden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küçük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olmasıdır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Şimdi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temel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elemanları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dışında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elemanların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bulunduğu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devrelerini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inceleyeceğiz.İlk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alçak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filtreleri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alalım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devreleri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adındanda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anlaşılacağı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içerisinde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transistör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FET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elemanları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bulunduran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filtrelerdir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Güçlerini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harici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güç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kaynağından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ederler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400" y="3256801"/>
            <a:ext cx="115471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yaygın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anlaşılır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devreye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sahip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filtreler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alçak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filtrelerdir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alçak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çalışma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prensibi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cevabı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daha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önce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anlattığımız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filtrelerle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aynıdır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Aralarındaki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verim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kontrolü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yükselteç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op-amp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kullanılmaktadır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alçak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yalın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formu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evirmeyen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yükselteçle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alçak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bağlanmasıyla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oluşur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47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lektronik%20Filtreler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538" y="321972"/>
            <a:ext cx="5557662" cy="28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5406" y="3150872"/>
            <a:ext cx="1203659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Birinci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derece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alçak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basit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RC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filtresinin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evirmeyen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işlemsel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yükseltece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düşük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sağlamasıyla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oluşur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Buradaki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yükselteç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(Op-amp), DC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kazancı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voltaj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takipçisi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yapılandırılmıştır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Yukarıda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oluşturulmuş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avantajı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düşük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çıkış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empedansına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sahip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cut-off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frekansındaki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empedans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değişimlerinin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oluşturduğu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etkiler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engellenirken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çıkışındaki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op-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ampın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giriş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empedansındaki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aşırı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yüklemeler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önlenir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Ayrıca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yapı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devresinde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kararlılığın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oluşmasını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sağlasa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voltaj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kazancının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değeri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hiçbir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zaman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aşamaz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büyük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dezavantajlardan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biridir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Eğer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gerilim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kazancının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birden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değer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olması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isteniyorsa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aşağıdaki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devresi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kullanılmalıdır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134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lektronik%20Filtreler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287" y="394522"/>
            <a:ext cx="5275175" cy="3030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6307" y="394521"/>
            <a:ext cx="6096000" cy="33716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Yukarıdaki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cevabı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RC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filtresinin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cevabı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aynı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olacaktır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ayrıca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çıkış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genliği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yükseltecin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geçiş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bandı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kazancı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=1+R</a:t>
            </a:r>
            <a:r>
              <a:rPr lang="en-US" sz="1100" baseline="-25000" dirty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/R</a:t>
            </a:r>
            <a:r>
              <a:rPr lang="en-US" sz="1100" baseline="-25000" dirty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sayesinde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artırılır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Evirmeyen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yükselteç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devresinde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voltaj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kazancının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büyüklüğü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beslemeli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sz="1100" baseline="-25000" dirty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direncinin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giriş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direncine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tekabül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sz="1100" baseline="-25000" dirty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direncine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bölünmesiyle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edilmiş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fonksiyondan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oluşur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aşağıdaki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DC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gerilim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kazancı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aşağıdaki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gibidir</a:t>
            </a:r>
            <a:endParaRPr lang="en-US" dirty="0"/>
          </a:p>
        </p:txBody>
      </p:sp>
      <p:pic>
        <p:nvPicPr>
          <p:cNvPr id="2051" name="Picture 3" descr="Elektronik%20Filtreler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782" y="3585238"/>
            <a:ext cx="19145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49794" y="4231125"/>
            <a:ext cx="709841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Birinci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dereceden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aktif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alçak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filtrenin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kazancı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ise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aşağıdaki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gibidir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: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Picture 4" descr="https://cdnelektrikport.4flyy.com/Content/201602/Elektronik%20Filtreler17.%20G%C3%B6rsel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147" y="4734180"/>
            <a:ext cx="6233749" cy="164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3604" y="4865313"/>
            <a:ext cx="3095399" cy="1384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</a:t>
            </a:r>
            <a:r>
              <a:rPr kumimoji="0" lang="en-US" altLang="en-US" sz="16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ea typeface="Times New Roman" panose="02020603050405020304" pitchFamily="18" charset="0"/>
              </a:rPr>
              <a:t>F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:  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Filtrenin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geçiş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bandı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kazancı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f:      V</a:t>
            </a:r>
            <a:r>
              <a:rPr kumimoji="0" lang="en-US" altLang="en-US" sz="16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ea typeface="Times New Roman" panose="02020603050405020304" pitchFamily="18" charset="0"/>
              </a:rPr>
              <a:t>in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voltajının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frekansı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</a:t>
            </a:r>
            <a:r>
              <a:rPr kumimoji="0" lang="en-US" altLang="en-US" sz="16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ea typeface="Times New Roman" panose="02020603050405020304" pitchFamily="18" charset="0"/>
              </a:rPr>
              <a:t>c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:    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Kesim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frekansı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endParaRPr kumimoji="0" lang="en-US" alt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75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593" y="179162"/>
            <a:ext cx="5305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/>
            <a:r>
              <a:rPr lang="en-US" b="1" dirty="0" err="1">
                <a:solidFill>
                  <a:srgbClr val="008080"/>
                </a:solidFill>
                <a:latin typeface="inherit"/>
                <a:cs typeface="Times New Roman" panose="02020603050405020304" pitchFamily="18" charset="0"/>
              </a:rPr>
              <a:t>Aktif</a:t>
            </a:r>
            <a:r>
              <a:rPr lang="en-US" b="1" dirty="0">
                <a:solidFill>
                  <a:srgbClr val="008080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8080"/>
                </a:solidFill>
                <a:latin typeface="inherit"/>
                <a:cs typeface="Times New Roman" panose="02020603050405020304" pitchFamily="18" charset="0"/>
              </a:rPr>
              <a:t>Alçak</a:t>
            </a:r>
            <a:r>
              <a:rPr lang="en-US" b="1" dirty="0">
                <a:solidFill>
                  <a:srgbClr val="008080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8080"/>
                </a:solidFill>
                <a:latin typeface="inherit"/>
                <a:cs typeface="Times New Roman" panose="02020603050405020304" pitchFamily="18" charset="0"/>
              </a:rPr>
              <a:t>Geçiren</a:t>
            </a:r>
            <a:r>
              <a:rPr lang="en-US" b="1" dirty="0">
                <a:solidFill>
                  <a:srgbClr val="008080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8080"/>
                </a:solidFill>
                <a:latin typeface="inherit"/>
                <a:cs typeface="Times New Roman" panose="02020603050405020304" pitchFamily="18" charset="0"/>
              </a:rPr>
              <a:t>Devresinin</a:t>
            </a:r>
            <a:r>
              <a:rPr lang="en-US" b="1" dirty="0">
                <a:solidFill>
                  <a:srgbClr val="008080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8080"/>
                </a:solidFill>
                <a:latin typeface="inherit"/>
                <a:cs typeface="Times New Roman" panose="02020603050405020304" pitchFamily="18" charset="0"/>
              </a:rPr>
              <a:t>Frekans</a:t>
            </a:r>
            <a:r>
              <a:rPr lang="en-US" b="1" dirty="0">
                <a:solidFill>
                  <a:srgbClr val="008080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8080"/>
                </a:solidFill>
                <a:latin typeface="inherit"/>
                <a:cs typeface="Times New Roman" panose="02020603050405020304" pitchFamily="18" charset="0"/>
              </a:rPr>
              <a:t>Cevabı</a:t>
            </a:r>
            <a:endParaRPr lang="en-US" sz="1600" b="1" dirty="0">
              <a:effectLst/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Elektronik%20Filtreler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528" y="1390919"/>
            <a:ext cx="5728684" cy="3450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Elektronik%20Filtreler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091" y="2884867"/>
            <a:ext cx="2874502" cy="852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345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6618" y="211255"/>
            <a:ext cx="792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2.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dereceden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alçak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fitre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devresinin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yapısı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ise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aşağıdaki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şekildedir,voltaj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kazancı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kesim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frekansı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da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aşağıdaki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formüllerden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hesaplanır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098" name="Picture 2" descr="Elektronik%20Filtreler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596" y="1134585"/>
            <a:ext cx="8159964" cy="35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356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729" y="227962"/>
            <a:ext cx="112818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2000" b="1" dirty="0">
                <a:solidFill>
                  <a:srgbClr val="A52A2A"/>
                </a:solidFill>
                <a:latin typeface="inherit"/>
                <a:ea typeface="Times New Roman" panose="02020603050405020304" pitchFamily="18" charset="0"/>
              </a:rPr>
              <a:t>4- </a:t>
            </a:r>
            <a:r>
              <a:rPr lang="en-US" sz="2000" b="1" dirty="0" err="1">
                <a:solidFill>
                  <a:srgbClr val="A52A2A"/>
                </a:solidFill>
                <a:latin typeface="inherit"/>
                <a:ea typeface="Times New Roman" panose="02020603050405020304" pitchFamily="18" charset="0"/>
              </a:rPr>
              <a:t>Aktif</a:t>
            </a:r>
            <a:r>
              <a:rPr lang="en-US" sz="2000" b="1" dirty="0">
                <a:solidFill>
                  <a:srgbClr val="A52A2A"/>
                </a:solidFill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A52A2A"/>
                </a:solidFill>
                <a:latin typeface="inherit"/>
                <a:ea typeface="Times New Roman" panose="02020603050405020304" pitchFamily="18" charset="0"/>
              </a:rPr>
              <a:t>Yüksek</a:t>
            </a:r>
            <a:r>
              <a:rPr lang="en-US" sz="2000" b="1" dirty="0">
                <a:solidFill>
                  <a:srgbClr val="A52A2A"/>
                </a:solidFill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A52A2A"/>
                </a:solidFill>
                <a:latin typeface="inherit"/>
                <a:ea typeface="Times New Roman" panose="02020603050405020304" pitchFamily="18" charset="0"/>
              </a:rPr>
              <a:t>Geçiren</a:t>
            </a:r>
            <a:r>
              <a:rPr lang="en-US" sz="2000" b="1" dirty="0">
                <a:solidFill>
                  <a:srgbClr val="A52A2A"/>
                </a:solidFill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A52A2A"/>
                </a:solidFill>
                <a:latin typeface="inherit"/>
                <a:ea typeface="Times New Roman" panose="02020603050405020304" pitchFamily="18" charset="0"/>
              </a:rPr>
              <a:t>Filtreler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İncelediğimiz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alçak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devre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gibi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yüksek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devre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pasif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devre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elemanlarından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oluşmuş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pasif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yüksek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devreye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yükselteç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eklenmesiyle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elde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edilir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122" name="Picture 2" descr="Elektronik%20Filtreler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93" y="1285100"/>
            <a:ext cx="5499362" cy="3144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7729" y="4869945"/>
            <a:ext cx="117584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Birinci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dereceden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kutuplu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isminde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anlaşılacağı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alçak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frekanslardaki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sinyalleri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bastıran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frekanslardaki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sinyalleri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sistemidir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filtreyi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takip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evirmeyen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işlemsel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yükselteçten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oluşur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cevabı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cevabı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aynıdır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Evirmeyen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yükselteç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devresinde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voltaj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kazancının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büyüklüğü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beslemeli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R2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direncinin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giriş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direncine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tekabül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R1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direncine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bölünmesiyle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edilmiş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fonksiyondan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oluşur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385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lektronik%20Filtreler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870" y="267462"/>
            <a:ext cx="5155239" cy="1709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6518" y="2207276"/>
            <a:ext cx="1132053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Ayrıca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voltaj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kazancı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yukarıdaki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hesaplanır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Yukarıdaki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100" baseline="-25000" dirty="0" err="1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geçiş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kazancı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değeri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(1+R2/R1)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formülü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hesaplanır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Bilindiği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giriş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sinyalinin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fc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kesim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frekansıdır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devresini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n-US" sz="1100" baseline="-25000" dirty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kesim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aşağıdaki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hesaplanır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6147" name="Picture 3" descr="Elektronik%20Filtreler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239" y="3605209"/>
            <a:ext cx="17145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37201" y="4944139"/>
            <a:ext cx="105005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Ayrıca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basit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devresi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yükselteçle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edilebilir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yükselteçle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tasarlanan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yapısı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n-US" sz="1100" baseline="-25000" dirty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kesim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denklemleri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aşağıdaki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gibidir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217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3588" y="251066"/>
            <a:ext cx="11608158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ts val="1575"/>
              </a:lnSpc>
            </a:pPr>
            <a:r>
              <a:rPr lang="en-US" sz="2000" b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Elektronik</a:t>
            </a:r>
            <a:r>
              <a:rPr lang="en-US" sz="2000" b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filtreler</a:t>
            </a:r>
            <a:r>
              <a:rPr lang="en-US" sz="20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farklı</a:t>
            </a:r>
            <a:r>
              <a:rPr lang="en-US" sz="2000" b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frekanslara</a:t>
            </a:r>
            <a:r>
              <a:rPr lang="en-US" sz="2000" b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sahip</a:t>
            </a:r>
            <a:r>
              <a:rPr lang="en-US" sz="2000" b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sinyallerin</a:t>
            </a:r>
            <a:r>
              <a:rPr lang="en-US" sz="2000" b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bazı</a:t>
            </a:r>
            <a:r>
              <a:rPr lang="en-US" sz="2000" b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kısımlarını</a:t>
            </a:r>
            <a:r>
              <a:rPr lang="en-US" sz="2000" b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geçirip</a:t>
            </a:r>
            <a:r>
              <a:rPr lang="en-US" sz="2000" b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bazı</a:t>
            </a:r>
            <a:r>
              <a:rPr lang="en-US" sz="2000" b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kısımlarını</a:t>
            </a:r>
            <a:r>
              <a:rPr lang="en-US" sz="2000" b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bastıran</a:t>
            </a:r>
            <a:r>
              <a:rPr lang="en-US" sz="2000" b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devrelerdir</a:t>
            </a:r>
            <a:r>
              <a:rPr lang="en-US" sz="2000" b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000" b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sayede</a:t>
            </a:r>
            <a:r>
              <a:rPr lang="en-US" sz="2000" b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sinyal</a:t>
            </a:r>
            <a:r>
              <a:rPr lang="en-US" sz="2000" b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üzerindeki</a:t>
            </a:r>
            <a:r>
              <a:rPr lang="en-US" sz="2000" b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istenmeyen</a:t>
            </a:r>
            <a:r>
              <a:rPr lang="en-US" sz="2000" b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kısımlar</a:t>
            </a:r>
            <a:r>
              <a:rPr lang="en-US" sz="2000" b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parazitler</a:t>
            </a:r>
            <a:r>
              <a:rPr lang="en-US" sz="2000" b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ortadan</a:t>
            </a:r>
            <a:r>
              <a:rPr lang="en-US" sz="2000" b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kaldırılmış</a:t>
            </a:r>
            <a:r>
              <a:rPr lang="en-US" sz="2000" b="0" dirty="0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dirty="0" err="1" smtClean="0"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olur</a:t>
            </a:r>
            <a:endParaRPr lang="en-US" sz="2000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3588" y="4202692"/>
            <a:ext cx="115866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Öncelikle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r>
              <a:rPr lang="en-US" b="1" u="sng" dirty="0" err="1" smtClean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hlinkClick r:id="rId2"/>
              </a:rPr>
              <a:t>filtreler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aşağıdaki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tabloda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görüldüğü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şekilde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yapım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elemanlarına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ve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çalışma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prensiplerine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göre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ana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gruba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ayrılırlar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Filtreler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yapım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elemanlarına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göre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pasif</a:t>
            </a:r>
            <a:r>
              <a:rPr lang="en-US" dirty="0" smtClean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filtreler</a:t>
            </a:r>
            <a:r>
              <a:rPr lang="en-US" dirty="0" smtClean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ve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aktif</a:t>
            </a:r>
            <a:r>
              <a:rPr lang="en-US" dirty="0" smtClean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filtreler</a:t>
            </a:r>
            <a:r>
              <a:rPr lang="en-US" dirty="0" smtClean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olmak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üzere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grupta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inclenebilir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Pasif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devreleri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direnç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, </a:t>
            </a:r>
            <a:r>
              <a:rPr lang="en-US" b="1" u="none" strike="noStrike" dirty="0" err="1" smtClean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hlinkClick r:id="rId3"/>
              </a:rPr>
              <a:t>kondansatör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ve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r>
              <a:rPr lang="en-US" b="1" u="none" strike="noStrike" dirty="0" err="1" smtClean="0">
                <a:solidFill>
                  <a:srgbClr val="0099CC"/>
                </a:solidFill>
                <a:effectLst/>
                <a:latin typeface="inherit"/>
                <a:ea typeface="Times New Roman" panose="02020603050405020304" pitchFamily="18" charset="0"/>
                <a:hlinkClick r:id="rId4"/>
              </a:rPr>
              <a:t>bobin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gibi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temel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elemanlarından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oluşurken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aktif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devreleri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ise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pasif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filtrelerden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farklı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olarak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güç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kaynağı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, op-amp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veya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mikroişlemci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bulunan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devrelerdir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Çalışma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prensiplerine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göre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filtrelerse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alçak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yüksek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, </a:t>
            </a:r>
            <a:r>
              <a:rPr lang="en-US" b="1" u="sng" dirty="0" err="1" smtClean="0">
                <a:solidFill>
                  <a:srgbClr val="0099CC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hlinkClick r:id="rId5"/>
              </a:rPr>
              <a:t>bant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ve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bant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durduran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olmak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üzere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4'e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ayrılırlar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Alçak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filtreler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belirli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frekansın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altındaki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sinyalleri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geçirirler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Yüksek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filtreler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ise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belirli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frekansların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üzerindeki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sinyalleri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geçirirler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belirli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aralığındaki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sinyalleri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geçiriyorsa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bant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belirli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aralığındaki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frekansları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bastırıyorsa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bant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durduran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devredir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https://cdnelektrikport.4flyy.com/Content/201602/Elektronik%20Filtreler.Tabl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209" y="964953"/>
            <a:ext cx="4399811" cy="342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727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Elektronik%20Filtreler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77" y="753324"/>
            <a:ext cx="6555042" cy="2930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26313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5105" y="207884"/>
            <a:ext cx="11243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cevabı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aşağıdaki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grafikte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alttaki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çizgidir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Grafikte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üstteki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çizgi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yükseltecin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yanıtıdır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İkinci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dereceden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devrelerinde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kondansatör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bulunur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8194" name="Picture 2" descr="Elektronik%20Filtreler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321" y="1506876"/>
            <a:ext cx="6549040" cy="3824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06773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194" y="22096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smtClean="0">
                <a:solidFill>
                  <a:srgbClr val="A52A2A"/>
                </a:solidFill>
                <a:latin typeface="inherit"/>
                <a:ea typeface="Times New Roman" panose="02020603050405020304" pitchFamily="18" charset="0"/>
              </a:rPr>
              <a:t>5- Bant Durduran Filtreler</a:t>
            </a:r>
            <a:r>
              <a:rPr lang="en-US" sz="1600" smtClean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smtClean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8888" y="697073"/>
            <a:ext cx="116467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durduran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filtrelerde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diye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kastedilen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oldu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farklı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frekansın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arasındaki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bölgedir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durduran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adından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anlaşılacağı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belirli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farklı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frekansın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bulunan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sinyali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bastırarak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geçirmez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aralık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dışındaki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sinyalleri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durduran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filtreler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söndüren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bilinirler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durduran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filtrelerde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kesim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bulunur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devreler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aralığına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çalışırlar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9218" name="Picture 2" descr="Elektronik%20Filtreler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597" y="2227675"/>
            <a:ext cx="5653826" cy="4285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665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851" y="265527"/>
            <a:ext cx="112432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Yukarıda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durduran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cevabının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grafiği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almaktadır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Grafikte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100" baseline="-25000" dirty="0" err="1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100" baseline="-25000" dirty="0" err="1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frekansları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arasındaki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sinyallerin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geçirilmediği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görülmektedir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100" baseline="-25000" dirty="0" err="1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'den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küçük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100" baseline="-25000" dirty="0" err="1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'den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büyük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frekanslarınsa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tamamını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geçirmektedir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durduran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devreler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biyomedikal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cihazlarda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sıklıkla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görülür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Alternatif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akımın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havada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yayılması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kolay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olduğunda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biyomedikal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ölçümler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yapılırken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şebeke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geriliminin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ölçümlerde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sapmalara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neden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olmaması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cihazlara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şebeke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geriliminin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sahip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olduğu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frekanslardaki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sinyalleri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durduran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devreleri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konulur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10242" name="Picture 2" descr="Elektronik%20Filtreler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80" y="2296852"/>
            <a:ext cx="8121808" cy="3480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5550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14" y="220761"/>
            <a:ext cx="11114468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durduran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devresi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yukarıdaki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şekildeki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gibidir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alçak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birleştirilmesi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durduran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edilir.Bant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durduran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aralığını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oluşturan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100" baseline="-25000" dirty="0" err="1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100" baseline="-25000" dirty="0" err="1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değerleri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aşağıdaki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şekilde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hesaplanır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11266" name="Picture 2" descr="Elektronik%20Filtreler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586" y="1120463"/>
            <a:ext cx="4941724" cy="11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6062" y="2259449"/>
            <a:ext cx="1141068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000" b="1" dirty="0">
                <a:solidFill>
                  <a:srgbClr val="A52A2A"/>
                </a:solidFill>
                <a:latin typeface="inherit"/>
                <a:ea typeface="Times New Roman" panose="02020603050405020304" pitchFamily="18" charset="0"/>
              </a:rPr>
              <a:t>6- </a:t>
            </a:r>
            <a:r>
              <a:rPr lang="en-US" sz="2000" b="1" dirty="0" err="1">
                <a:solidFill>
                  <a:srgbClr val="A52A2A"/>
                </a:solidFill>
                <a:latin typeface="inherit"/>
                <a:ea typeface="Times New Roman" panose="02020603050405020304" pitchFamily="18" charset="0"/>
              </a:rPr>
              <a:t>Bant</a:t>
            </a:r>
            <a:r>
              <a:rPr lang="en-US" sz="2000" b="1" dirty="0">
                <a:solidFill>
                  <a:srgbClr val="A52A2A"/>
                </a:solidFill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A52A2A"/>
                </a:solidFill>
                <a:latin typeface="inherit"/>
                <a:ea typeface="Times New Roman" panose="02020603050405020304" pitchFamily="18" charset="0"/>
              </a:rPr>
              <a:t>Geçiren</a:t>
            </a:r>
            <a:r>
              <a:rPr lang="en-US" sz="2000" b="1" dirty="0">
                <a:solidFill>
                  <a:srgbClr val="A52A2A"/>
                </a:solidFill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A52A2A"/>
                </a:solidFill>
                <a:latin typeface="inherit"/>
                <a:ea typeface="Times New Roman" panose="02020603050405020304" pitchFamily="18" charset="0"/>
              </a:rPr>
              <a:t>Filtreler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aşağıdaki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filtreyle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alçak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bağlanmasıyla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edilir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cevabında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durduran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olduğu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aralığı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vardır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11267" name="Picture 3" descr="Elektronik%20Filtreler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586" y="4017050"/>
            <a:ext cx="6645498" cy="284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2114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941" y="787225"/>
            <a:ext cx="449472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Frekans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cevabı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grafiğindeki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iki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farklı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frekanstan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birincisi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yüksek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filtrenin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kesim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frekansı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ikincisi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alçak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devrenin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kesim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frekansıdır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Yukarıdaki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devre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pasif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bant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devresidir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Bant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filtreler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olarak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da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üretilebilir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bant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filtreler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yüksek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ile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alçak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arasında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yükselteç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konularak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elde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edilir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bant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filtrelerin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kesim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bölgeleri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daha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dik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olduğunda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daha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keskin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sonuçlar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elde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edilir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b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290" name="Picture 2" descr="Elektronik%20Filtreler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028" y="446937"/>
            <a:ext cx="6192973" cy="5482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71516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581" y="375307"/>
            <a:ext cx="109856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Yukarıdaki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grafikte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100" baseline="-25000" dirty="0" err="1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100" baseline="-25000" dirty="0" err="1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değerleri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arasındaki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sinyaller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geçirilirken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değerler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dışındaki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sinyaller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kesime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uğratılarak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geçirilmezler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Son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grafikteki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Fcenter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değeri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merkez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frekansıysa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aşağıdaki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formülle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hesaplanır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13314" name="Picture 2" descr="Elektronik%20Filtreler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192" y="1575636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2581" y="245279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 err="1">
                <a:solidFill>
                  <a:srgbClr val="008080"/>
                </a:solidFill>
                <a:latin typeface="inherit"/>
                <a:ea typeface="Times New Roman" panose="02020603050405020304" pitchFamily="18" charset="0"/>
              </a:rPr>
              <a:t>Aktif</a:t>
            </a:r>
            <a:r>
              <a:rPr lang="en-US" b="1" i="1" dirty="0">
                <a:solidFill>
                  <a:srgbClr val="008080"/>
                </a:solidFill>
                <a:latin typeface="inherit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8080"/>
                </a:solidFill>
                <a:latin typeface="inherit"/>
                <a:ea typeface="Times New Roman" panose="02020603050405020304" pitchFamily="18" charset="0"/>
              </a:rPr>
              <a:t>Filtre-Pasif</a:t>
            </a:r>
            <a:r>
              <a:rPr lang="en-US" b="1" i="1" dirty="0">
                <a:solidFill>
                  <a:srgbClr val="008080"/>
                </a:solidFill>
                <a:latin typeface="inherit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8080"/>
                </a:solidFill>
                <a:latin typeface="inherit"/>
                <a:ea typeface="Times New Roman" panose="02020603050405020304" pitchFamily="18" charset="0"/>
              </a:rPr>
              <a:t>Filtre</a:t>
            </a:r>
            <a:r>
              <a:rPr lang="en-US" b="1" i="1" dirty="0">
                <a:solidFill>
                  <a:srgbClr val="008080"/>
                </a:solidFill>
                <a:latin typeface="inherit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8080"/>
                </a:solidFill>
                <a:latin typeface="inherit"/>
                <a:ea typeface="Times New Roman" panose="02020603050405020304" pitchFamily="18" charset="0"/>
              </a:rPr>
              <a:t>Avantaj</a:t>
            </a:r>
            <a:r>
              <a:rPr lang="en-US" b="1" i="1" dirty="0">
                <a:solidFill>
                  <a:srgbClr val="008080"/>
                </a:solidFill>
                <a:latin typeface="inherit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8080"/>
                </a:solidFill>
                <a:latin typeface="inherit"/>
                <a:ea typeface="Times New Roman" panose="02020603050405020304" pitchFamily="18" charset="0"/>
              </a:rPr>
              <a:t>ve</a:t>
            </a:r>
            <a:r>
              <a:rPr lang="en-US" b="1" i="1" dirty="0">
                <a:solidFill>
                  <a:srgbClr val="008080"/>
                </a:solidFill>
                <a:latin typeface="inherit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8080"/>
                </a:solidFill>
                <a:latin typeface="inherit"/>
                <a:ea typeface="Times New Roman" panose="02020603050405020304" pitchFamily="18" charset="0"/>
              </a:rPr>
              <a:t>Dezavantajları</a:t>
            </a:r>
            <a:r>
              <a:rPr lang="en-US" sz="16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3792" y="2775964"/>
            <a:ext cx="1059931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►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tasar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m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nda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bobin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kullan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lmaz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bu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nedenle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devre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tasar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m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kolay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ucuzdur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►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devrelerinde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giri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ş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empedans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y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ü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ksek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çı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ış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empedans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ise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üşü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kt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ü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. Bu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nedenle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filtrelerin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giri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ş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veya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çı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ış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lar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na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ba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ğ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lanacak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devrelerin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elemanlar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etkilenmesi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s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ö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z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konusu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de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ğ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ildir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►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filtrelerde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filtrenin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ge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ç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irgen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oldu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ğ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frekanslarda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herhangi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zayıflatma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olmaz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►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Pasif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filtreler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herhangi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beslemeye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ihtiya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ç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duymaz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fakat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filtrelerin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her zaman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besleme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gerilimlerine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ihtiya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ç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lar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vard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►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devre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tasar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m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nda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kullan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lan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op-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amplar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bant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geni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ş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likleri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s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n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rl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oldu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ğ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undan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her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frekansta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tasarlamak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oldukça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zordur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►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tasar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bobin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kullan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lmaz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nedenle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yerine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negatif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empedans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ö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üş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ü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ü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ü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lerden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yararlan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ı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larak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kondansat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ö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rden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bobin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edilebilir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480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729" y="582396"/>
            <a:ext cx="1070234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000" b="1" dirty="0" err="1">
                <a:solidFill>
                  <a:srgbClr val="A52A2A"/>
                </a:solidFill>
                <a:latin typeface="inherit"/>
                <a:ea typeface="Times New Roman" panose="02020603050405020304" pitchFamily="18" charset="0"/>
              </a:rPr>
              <a:t>Filtrelerin</a:t>
            </a:r>
            <a:r>
              <a:rPr lang="en-US" sz="2000" b="1" dirty="0">
                <a:solidFill>
                  <a:srgbClr val="A52A2A"/>
                </a:solidFill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A52A2A"/>
                </a:solidFill>
                <a:latin typeface="inherit"/>
                <a:ea typeface="Times New Roman" panose="02020603050405020304" pitchFamily="18" charset="0"/>
              </a:rPr>
              <a:t>Kullanım</a:t>
            </a:r>
            <a:r>
              <a:rPr lang="en-US" sz="2000" b="1" dirty="0">
                <a:solidFill>
                  <a:srgbClr val="A52A2A"/>
                </a:solidFill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A52A2A"/>
                </a:solidFill>
                <a:latin typeface="inherit"/>
                <a:ea typeface="Times New Roman" panose="02020603050405020304" pitchFamily="18" charset="0"/>
              </a:rPr>
              <a:t>Alanları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b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Elektronik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filtreler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çok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geniş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kullanım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alanına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sahiptirler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Filtreler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genelde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süzgeçlerde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karşımıza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çıkarlar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süzgeçler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ise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genelde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doğru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bileşenleri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ayırmada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gürültü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azaltmada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rezonanstan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kaçınmada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işaret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biçimlendirmede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işaret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zayıflatmada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güç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faktörü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düzeltmede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kullanılırlar.Elektronikte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çok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önemli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yeri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olan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süzgeçler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televizyon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radyo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ses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resim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veri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haberleşmesinde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kullanılırlar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Telefon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devreleri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süzgeçsiz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gerçekleştirilemezler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çünkü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sürekli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veri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transferi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gerekleştiren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cihazlardır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Ayrıca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jeofizik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tıbbi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elektronik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uzaktan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ölçüm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gibi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birçok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bilimsel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konuda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araştırılma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yapılırken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sıklıkla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kullanılırlar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b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Ayrıca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filtre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devreleri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haberleşme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sistemlerinin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önemli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devrelerindendir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Hemen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hemen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tüm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haberleşme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sistemlerinde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kullanılırlar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Haberleşmede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belirli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banttaki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frekansların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geçmesine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izin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verirken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bu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bant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dışında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kalan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frekansların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ise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zayıflatılmasını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sağlar</a:t>
            </a:r>
            <a:r>
              <a:rPr lang="en-US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tr-TR" sz="12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62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2428" y="119224"/>
            <a:ext cx="11165983" cy="3121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ts val="2250"/>
              </a:lnSpc>
            </a:pPr>
            <a:r>
              <a:rPr lang="tr-TR" sz="2800" b="0" kern="0" dirty="0" smtClean="0">
                <a:solidFill>
                  <a:srgbClr val="FF0000"/>
                </a:solidFill>
                <a:effectLst/>
                <a:latin typeface="Algerian" panose="04020705040A02060702" pitchFamily="82" charset="0"/>
              </a:rPr>
              <a:t>Filtre ÇeŞitleri</a:t>
            </a:r>
          </a:p>
          <a:p>
            <a:pPr algn="just" fontAlgn="base">
              <a:lnSpc>
                <a:spcPts val="2250"/>
              </a:lnSpc>
            </a:pPr>
            <a:r>
              <a:rPr lang="tr-TR" sz="3200" b="1" kern="0" dirty="0" smtClean="0">
                <a:solidFill>
                  <a:srgbClr val="CC3333"/>
                </a:solidFill>
                <a:effectLst/>
                <a:latin typeface="Trebuchet MS" panose="020B0603020202020204" pitchFamily="34" charset="0"/>
              </a:rPr>
              <a:t/>
            </a:r>
            <a:br>
              <a:rPr lang="tr-TR" sz="3200" b="1" kern="0" dirty="0" smtClean="0">
                <a:solidFill>
                  <a:srgbClr val="CC3333"/>
                </a:solidFill>
                <a:effectLst/>
                <a:latin typeface="Trebuchet MS" panose="020B0603020202020204" pitchFamily="34" charset="0"/>
              </a:rPr>
            </a:br>
            <a:r>
              <a:rPr lang="tr-TR" sz="2400" b="1" kern="0" dirty="0" smtClean="0">
                <a:solidFill>
                  <a:srgbClr val="FF0000"/>
                </a:solidFill>
                <a:effectLst/>
                <a:latin typeface="Algerian" panose="04020705040A02060702" pitchFamily="82" charset="0"/>
              </a:rPr>
              <a:t>1- Pasif Alçak Geçiren Filtreler</a:t>
            </a:r>
            <a:endParaRPr lang="en-US" sz="2000" b="1" kern="0" dirty="0" smtClean="0">
              <a:solidFill>
                <a:srgbClr val="FF0000"/>
              </a:solidFill>
              <a:effectLst/>
              <a:latin typeface="Algerian" panose="04020705040A02060702" pitchFamily="82" charset="0"/>
            </a:endParaRPr>
          </a:p>
          <a:p>
            <a:pPr algn="just" fontAlgn="base">
              <a:lnSpc>
                <a:spcPts val="1575"/>
              </a:lnSpc>
            </a:pPr>
            <a:r>
              <a:rPr lang="en-US" sz="2400" b="0" i="1" dirty="0" smtClean="0">
                <a:solidFill>
                  <a:srgbClr val="666666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 </a:t>
            </a:r>
            <a:endParaRPr lang="en-US" sz="2000" b="1" i="1" dirty="0" smtClean="0">
              <a:effectLst/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fontAlgn="base"/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elektronik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filtrede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temel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görev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elektrik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sinyalindeki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istenmeyen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frekansları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bastırmak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istenen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frekanslardaki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sinyalleri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geçirmek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için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sinyali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yeniden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şekillendirmektir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 </a:t>
            </a:r>
            <a:b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Düşük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frekanslı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devrelerde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(&lt;100 kHz)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pasif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filtreler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genellikle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basit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RC (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Direnç-Kondansatör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devresinden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oluşmaktadır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Bunun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yanında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frekanslı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devrelerde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(&gt;100 kHz)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genellikle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direnç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kondansatör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bobin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içeren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devrelerdir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(RLC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devresi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02276" y="3070366"/>
            <a:ext cx="112561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Basit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pasif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alçak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aşağıda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görüldüğü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gibi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kolayca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kondansatör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ve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direncin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bağlanmasıyla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elde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edilebilir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152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 descr="https://cdnelektrikport.4flyy.com/Content/201602/Elektronik%20Filtreler1.%20G%C3%B6rsel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111" y="3860036"/>
            <a:ext cx="4336855" cy="2141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15821" y="6145197"/>
            <a:ext cx="2111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tr-TR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asif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alçak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998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335" y="231621"/>
            <a:ext cx="1150083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2400" b="1" dirty="0" smtClean="0">
                <a:solidFill>
                  <a:srgbClr val="008080"/>
                </a:solidFill>
                <a:effectLst/>
                <a:latin typeface="inherit"/>
                <a:cs typeface="Times New Roman" panose="02020603050405020304" pitchFamily="18" charset="0"/>
              </a:rPr>
              <a:t>RC </a:t>
            </a:r>
            <a:r>
              <a:rPr lang="en-US" sz="2400" b="1" dirty="0" err="1" smtClean="0">
                <a:solidFill>
                  <a:srgbClr val="008080"/>
                </a:solidFill>
                <a:effectLst/>
                <a:latin typeface="inherit"/>
                <a:cs typeface="Times New Roman" panose="02020603050405020304" pitchFamily="18" charset="0"/>
              </a:rPr>
              <a:t>Alçak</a:t>
            </a:r>
            <a:r>
              <a:rPr lang="en-US" sz="2400" b="1" dirty="0" smtClean="0">
                <a:solidFill>
                  <a:srgbClr val="008080"/>
                </a:solidFill>
                <a:effectLst/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8080"/>
                </a:solidFill>
                <a:effectLst/>
                <a:latin typeface="inherit"/>
                <a:cs typeface="Times New Roman" panose="02020603050405020304" pitchFamily="18" charset="0"/>
              </a:rPr>
              <a:t>Geçiren</a:t>
            </a:r>
            <a:r>
              <a:rPr lang="en-US" sz="2400" b="1" dirty="0" smtClean="0">
                <a:solidFill>
                  <a:srgbClr val="008080"/>
                </a:solidFill>
                <a:effectLst/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8080"/>
                </a:solidFill>
                <a:effectLst/>
                <a:latin typeface="inherit"/>
                <a:cs typeface="Times New Roman" panose="02020603050405020304" pitchFamily="18" charset="0"/>
              </a:rPr>
              <a:t>Filtre</a:t>
            </a:r>
            <a:r>
              <a:rPr lang="en-US" sz="2400" b="1" dirty="0" smtClean="0">
                <a:solidFill>
                  <a:srgbClr val="008080"/>
                </a:solidFill>
                <a:effectLst/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8080"/>
                </a:solidFill>
                <a:effectLst/>
                <a:latin typeface="inherit"/>
                <a:cs typeface="Times New Roman" panose="02020603050405020304" pitchFamily="18" charset="0"/>
              </a:rPr>
              <a:t>Devresi</a:t>
            </a:r>
            <a:endParaRPr lang="en-US" sz="2000" b="1" dirty="0" smtClean="0">
              <a:effectLst/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Bu tip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filtrenin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düzenlenmesinde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giriş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gerilimi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(V</a:t>
            </a:r>
            <a:r>
              <a:rPr lang="en-US" sz="1100" dirty="0" smtClean="0">
                <a:solidFill>
                  <a:srgbClr val="333333"/>
                </a:solidFill>
                <a:effectLst/>
                <a:latin typeface="inherit"/>
                <a:ea typeface="Times New Roman" panose="02020603050405020304" pitchFamily="18" charset="0"/>
              </a:rPr>
              <a:t>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)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seri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bağlanmış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direnç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ve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kondansatöre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bağlanırken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çıkış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gerilimi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(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V</a:t>
            </a:r>
            <a:r>
              <a:rPr lang="en-US" sz="1100" baseline="-25000" dirty="0" err="1" smtClean="0">
                <a:solidFill>
                  <a:srgbClr val="333333"/>
                </a:solidFill>
                <a:effectLst/>
                <a:latin typeface="inherit"/>
                <a:ea typeface="Times New Roman" panose="02020603050405020304" pitchFamily="18" charset="0"/>
              </a:rPr>
              <a:t>out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)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gerilimi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kondansatörün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ucundan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alınır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Bu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şekilde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tasarlanmış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RC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filtreleri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genellikle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birinci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dereceden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ya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da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tek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kutuplu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filtreler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olarak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anılırlar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çünkü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devrede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sadece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adet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reaktif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bileşen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(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Kondansatör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)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vardır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b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Kondansatörün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reaktansı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değişkendir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ve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ile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ters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orantılı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olarak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değişir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Düşük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frekanslarda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kondansatörün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kapasitif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reaktansı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X</a:t>
            </a:r>
            <a:r>
              <a:rPr lang="en-US" sz="1100" baseline="-25000" dirty="0" err="1" smtClean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</a:rPr>
              <a:t>c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),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devredeki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direncin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değeri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ile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karşılaştırıldığında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çok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büyük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olacaktır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Bu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ise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kondansatör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üzerine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düşen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gerilimin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V</a:t>
            </a:r>
            <a:r>
              <a:rPr lang="en-US" sz="1100" baseline="-25000" dirty="0" err="1" smtClean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</a:rPr>
              <a:t>c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),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direnç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üzerinde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oluşan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gerilim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düşümünden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(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V</a:t>
            </a:r>
            <a:r>
              <a:rPr lang="en-US" sz="1100" baseline="-25000" dirty="0" err="1" smtClean="0">
                <a:solidFill>
                  <a:srgbClr val="333333"/>
                </a:solidFill>
                <a:effectLst/>
                <a:latin typeface="inherit"/>
                <a:ea typeface="Times New Roman" panose="02020603050405020304" pitchFamily="18" charset="0"/>
              </a:rPr>
              <a:t>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)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daha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büyük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olması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demektir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Yüksek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frekanslarda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ise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bu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olayın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tersi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doğrudur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yani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kapasitif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reaktans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değerindeki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değişim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sebebiyle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kondansatör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üzerine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düşen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gerilim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direnç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üzerine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düşen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gerilimden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daha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küçüktür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Alçak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devresi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yukarıdaki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gibi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kuruluyken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değişken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olan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gerilim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bölücü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devresi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olarak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da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görülebilir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RC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birinci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dereceden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filtrenin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çıkış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gerilimi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ise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aşağıdaki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denklemle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hesaplanır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4" name="Picture 2" descr="Elektronik%20Filtrel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11" y="4842456"/>
            <a:ext cx="4845040" cy="108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 descr="https://cdnelektrikport.4flyy.com/Content/201602/Elektronik%20Filtreler1.%20G%C3%B6rsel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832" y="4315376"/>
            <a:ext cx="4336855" cy="2141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550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304" y="343007"/>
            <a:ext cx="1097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Örneğin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4.7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KΩ'luk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direnç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ve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47nF'lik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kondansatörden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oluşan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alçak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devresinin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girişine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100 Hz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ve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10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kHz'lik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ayrı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sahip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gerilimlerin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ayrı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ayrı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uygulandığını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düşünelim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Hesaplamalar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yapıldığında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100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Hz'lik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frekanslı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gerilim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uygulandığında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çıkıştan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9.9 volt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gerilim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ölçüleceği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, 10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kHz'lik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frekanslı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gerilim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uygulandığında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ise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çıkıştan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0.718 volt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gerilim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ölçüleceği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görülmektedir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0304" y="1543336"/>
            <a:ext cx="1153947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2400" b="1" dirty="0" smtClean="0">
                <a:solidFill>
                  <a:srgbClr val="008080"/>
                </a:solidFill>
                <a:effectLst/>
                <a:latin typeface="inherit"/>
                <a:cs typeface="Times New Roman" panose="02020603050405020304" pitchFamily="18" charset="0"/>
              </a:rPr>
              <a:t>RC (1. </a:t>
            </a:r>
            <a:r>
              <a:rPr lang="en-US" sz="2400" b="1" dirty="0" err="1" smtClean="0">
                <a:solidFill>
                  <a:srgbClr val="008080"/>
                </a:solidFill>
                <a:effectLst/>
                <a:latin typeface="inherit"/>
                <a:cs typeface="Times New Roman" panose="02020603050405020304" pitchFamily="18" charset="0"/>
              </a:rPr>
              <a:t>Dereceden</a:t>
            </a:r>
            <a:r>
              <a:rPr lang="en-US" sz="2400" b="1" dirty="0" smtClean="0">
                <a:solidFill>
                  <a:srgbClr val="008080"/>
                </a:solidFill>
                <a:effectLst/>
                <a:latin typeface="inherit"/>
                <a:cs typeface="Times New Roman" panose="02020603050405020304" pitchFamily="18" charset="0"/>
              </a:rPr>
              <a:t>) </a:t>
            </a:r>
            <a:r>
              <a:rPr lang="en-US" sz="2400" b="1" dirty="0" err="1" smtClean="0">
                <a:solidFill>
                  <a:srgbClr val="008080"/>
                </a:solidFill>
                <a:effectLst/>
                <a:latin typeface="inherit"/>
                <a:cs typeface="Times New Roman" panose="02020603050405020304" pitchFamily="18" charset="0"/>
              </a:rPr>
              <a:t>Filtre</a:t>
            </a:r>
            <a:r>
              <a:rPr lang="en-US" sz="2400" b="1" dirty="0" smtClean="0">
                <a:solidFill>
                  <a:srgbClr val="008080"/>
                </a:solidFill>
                <a:effectLst/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8080"/>
                </a:solidFill>
                <a:effectLst/>
                <a:latin typeface="inherit"/>
                <a:cs typeface="Times New Roman" panose="02020603050405020304" pitchFamily="18" charset="0"/>
              </a:rPr>
              <a:t>Devresinin</a:t>
            </a:r>
            <a:r>
              <a:rPr lang="en-US" sz="2400" b="1" dirty="0" smtClean="0">
                <a:solidFill>
                  <a:srgbClr val="008080"/>
                </a:solidFill>
                <a:effectLst/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8080"/>
                </a:solidFill>
                <a:effectLst/>
                <a:latin typeface="inherit"/>
                <a:cs typeface="Times New Roman" panose="02020603050405020304" pitchFamily="18" charset="0"/>
              </a:rPr>
              <a:t>Frekans</a:t>
            </a:r>
            <a:r>
              <a:rPr lang="en-US" sz="2400" b="1" dirty="0" smtClean="0">
                <a:solidFill>
                  <a:srgbClr val="008080"/>
                </a:solidFill>
                <a:effectLst/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8080"/>
                </a:solidFill>
                <a:effectLst/>
                <a:latin typeface="inherit"/>
                <a:cs typeface="Times New Roman" panose="02020603050405020304" pitchFamily="18" charset="0"/>
              </a:rPr>
              <a:t>Cevabı</a:t>
            </a:r>
            <a:endParaRPr lang="en-US" sz="2000" b="1" dirty="0" smtClean="0">
              <a:effectLst/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Yukarıdaki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sonuçlardan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görüleceği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üzere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devreye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uygulanan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gerilimin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yükseldikçe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çıkıştan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alınan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gerilim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değerinin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0,718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Volt'a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kadar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düştüğü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gözlemlenmektedir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Devrenin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girişinde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uygulanan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gerilimin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frekansındaki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değişime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karşın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çıkış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gerilimin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değerinin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logaritmik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değişiminin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grafiği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aşağıdaki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gibidir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04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lektronik%20Filtreler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96" y="196931"/>
            <a:ext cx="6357400" cy="6488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413938" y="196931"/>
            <a:ext cx="40740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Grafikte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görüldüğü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gibi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düşük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frekanslarda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uygulanan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gerilim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değerlerinin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neredeyse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hiç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azalmadığı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görülmektedir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Grafikte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görülen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</a:t>
            </a:r>
            <a:r>
              <a:rPr lang="en-US" sz="1100" baseline="-25000" dirty="0" smtClean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c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değeri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kesme</a:t>
            </a:r>
            <a:r>
              <a:rPr lang="en-US" dirty="0" smtClean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frekansıdır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f</a:t>
            </a:r>
            <a:r>
              <a:rPr lang="en-US" sz="1100" baseline="-25000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c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kesme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frekansından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sonra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devrenin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cevabı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hızlı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şekilde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düşer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o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frekanstan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sonraki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gerilim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değerlerini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geçirmez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Burada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kullanıcı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uygun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direnç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ve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kondansatör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kombinasyonunu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oluşturarak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belirlediği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frekansları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devreler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oluşturabilir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Devrenin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(Cut-Off)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kesim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frekansının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değeri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ise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aşağıdaki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gibi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hesaplanır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099" name="Picture 3" descr="Elektronik%20Filtrele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938" y="4546242"/>
            <a:ext cx="4152900" cy="170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971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730" y="117730"/>
            <a:ext cx="112818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Şimdiye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kadar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basit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yapılı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alçak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devresini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inceledik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Birinci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dereceden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alçak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bazı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sinyallerin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bastırılması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için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yeterli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olmayabilir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ve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bu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durumda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ikinci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dereceden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kullanılır.Şimdi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ise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devrede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reaktif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bileşen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bulunan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devreleri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yani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ikinci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dereceden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alçak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filtreleri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inceleyeceğiz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122" name="Picture 2" descr="Elektronik%20Filtreler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33" y="1375911"/>
            <a:ext cx="4512600" cy="199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2580" y="3555253"/>
            <a:ext cx="111445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Yukarıdaki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devrede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görüldüğü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gibi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ikinci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dereceden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alçak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adet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birinci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dereceden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(RC)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alçak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filtrenin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seri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olarak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bağlanmasından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oluşur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Buradan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da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birinci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dereceden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alçak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filtrelerle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ikinci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dereceden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alçak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elde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edilebileceği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görülmektedir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İkinci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dereceden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alçak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filtrenin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(Cut-Off)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kesim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ise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aşağıdaki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gibi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hesaplanır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123" name="Picture 3" descr="Elektronik%20Filtreler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456" y="5046389"/>
            <a:ext cx="25622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477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738" y="298570"/>
            <a:ext cx="786040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2400" b="1" dirty="0" smtClean="0">
                <a:solidFill>
                  <a:srgbClr val="FF0000"/>
                </a:solidFill>
                <a:effectLst/>
                <a:latin typeface="inherit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inherit"/>
                <a:cs typeface="Times New Roman" panose="02020603050405020304" pitchFamily="18" charset="0"/>
              </a:rPr>
              <a:t>Dereceden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inherit"/>
                <a:cs typeface="Times New Roman" panose="02020603050405020304" pitchFamily="18" charset="0"/>
              </a:rPr>
              <a:t>Filtre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inherit"/>
                <a:cs typeface="Times New Roman" panose="02020603050405020304" pitchFamily="18" charset="0"/>
              </a:rPr>
              <a:t>Devresinin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inherit"/>
                <a:cs typeface="Times New Roman" panose="02020603050405020304" pitchFamily="18" charset="0"/>
              </a:rPr>
              <a:t>Frekans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inherit"/>
                <a:cs typeface="Times New Roman" panose="02020603050405020304" pitchFamily="18" charset="0"/>
              </a:rPr>
              <a:t>Cevabı</a:t>
            </a:r>
            <a:endParaRPr lang="en-US" sz="2400" b="1" dirty="0" smtClean="0">
              <a:solidFill>
                <a:srgbClr val="FF0000"/>
              </a:solidFill>
              <a:effectLst/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1400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1769" y="4601764"/>
            <a:ext cx="114149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Yukarıdaki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grafikte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2.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dereceden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alçak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devrenin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kesim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frekansının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1.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dereceden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alçak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devreye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göre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daha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küçük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olduğu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görülmektedir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Ayrıca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grafiğin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kesim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frekansından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sonraki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eğiminden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de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anlaşılacağı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gibi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2.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dereceden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alçak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devrelerin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kesimlerinin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birinci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dereceden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devrelere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göre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frekans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bandında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çok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daha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az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aralıkta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gerçekleştiği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görülmektedir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146" name="Picture 2" descr="Elektronik%20Filtreler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385" y="1033382"/>
            <a:ext cx="6202853" cy="3568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740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6654" y="318101"/>
            <a:ext cx="5671681" cy="3382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ts val="1575"/>
              </a:lnSpc>
            </a:pPr>
            <a:r>
              <a:rPr lang="en-US" sz="2800" b="1" i="1" dirty="0" smtClean="0">
                <a:solidFill>
                  <a:srgbClr val="A52A2A"/>
                </a:solidFill>
                <a:effectLst/>
                <a:latin typeface="inherit"/>
                <a:cs typeface="Times New Roman" panose="02020603050405020304" pitchFamily="18" charset="0"/>
              </a:rPr>
              <a:t>2- </a:t>
            </a:r>
            <a:r>
              <a:rPr lang="en-US" sz="2800" b="1" i="1" dirty="0" err="1" smtClean="0">
                <a:solidFill>
                  <a:srgbClr val="A52A2A"/>
                </a:solidFill>
                <a:effectLst/>
                <a:latin typeface="inherit"/>
                <a:cs typeface="Times New Roman" panose="02020603050405020304" pitchFamily="18" charset="0"/>
              </a:rPr>
              <a:t>Pasif</a:t>
            </a:r>
            <a:r>
              <a:rPr lang="en-US" sz="2800" b="1" i="1" dirty="0" smtClean="0">
                <a:solidFill>
                  <a:srgbClr val="A52A2A"/>
                </a:solidFill>
                <a:effectLst/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A52A2A"/>
                </a:solidFill>
                <a:effectLst/>
                <a:latin typeface="inherit"/>
                <a:cs typeface="Times New Roman" panose="02020603050405020304" pitchFamily="18" charset="0"/>
              </a:rPr>
              <a:t>Yüksek</a:t>
            </a:r>
            <a:r>
              <a:rPr lang="en-US" sz="2800" b="1" i="1" dirty="0" smtClean="0">
                <a:solidFill>
                  <a:srgbClr val="A52A2A"/>
                </a:solidFill>
                <a:effectLst/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A52A2A"/>
                </a:solidFill>
                <a:effectLst/>
                <a:latin typeface="inherit"/>
                <a:cs typeface="Times New Roman" panose="02020603050405020304" pitchFamily="18" charset="0"/>
              </a:rPr>
              <a:t>Geçiren</a:t>
            </a:r>
            <a:r>
              <a:rPr lang="en-US" sz="2800" b="1" i="1" dirty="0" smtClean="0">
                <a:solidFill>
                  <a:srgbClr val="A52A2A"/>
                </a:solidFill>
                <a:effectLst/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A52A2A"/>
                </a:solidFill>
                <a:effectLst/>
                <a:latin typeface="inherit"/>
                <a:cs typeface="Times New Roman" panose="02020603050405020304" pitchFamily="18" charset="0"/>
              </a:rPr>
              <a:t>Filtreler</a:t>
            </a:r>
            <a:endParaRPr lang="en-US" sz="2800" b="1" i="1" dirty="0">
              <a:effectLst/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6654" y="656335"/>
            <a:ext cx="10792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pasif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devresi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pasif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alçak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devresi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temel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elemanlarından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oluşur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Pasif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alçak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filtrenin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tersidir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RC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devresi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kondansatör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direncin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bağlanmasından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oluşur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7170" name="Picture 2" descr="Elektronik%20Filtreler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535" y="1679016"/>
            <a:ext cx="3680192" cy="1862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4048" y="3818689"/>
            <a:ext cx="112285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RC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devresi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isminde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anlaşılacağı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belirli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frekansın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altında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değerlerindeki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gerilimleri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geçirmezler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belirli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n-US" sz="1100" baseline="-25000" dirty="0" smtClean="0">
                <a:solidFill>
                  <a:srgbClr val="333333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frekansının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altındaki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gerilimleri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ortadan</a:t>
            </a:r>
            <a:r>
              <a:rPr lang="tr-TR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kaldırır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6653" y="4731734"/>
            <a:ext cx="117318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Yukarıda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oluşturulmuş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devrede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düşük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frekanslarda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kondansatörün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reaktansı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çok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yüksektir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yüzden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kondansatörün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olduğu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açık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davranır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buradaki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açık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davranma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hali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bütün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en-US" sz="1100" baseline="-25000" dirty="0" smtClean="0">
                <a:solidFill>
                  <a:srgbClr val="333333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gerilim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değerlerinde,frekans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n-US" sz="1100" baseline="-25000" dirty="0" smtClean="0">
                <a:solidFill>
                  <a:srgbClr val="333333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kesim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frekansına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ıkana</a:t>
            </a:r>
            <a:r>
              <a:rPr lang="tr-TR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devam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eder</a:t>
            </a:r>
            <a: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 smtClean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193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A9505CA14A24489E87077FD098F41F" ma:contentTypeVersion="" ma:contentTypeDescription="Create a new document." ma:contentTypeScope="" ma:versionID="4a473c7f47987424113ff602b623b93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26AE1AA-7103-4682-8A55-E2E441C1F9E6}"/>
</file>

<file path=customXml/itemProps2.xml><?xml version="1.0" encoding="utf-8"?>
<ds:datastoreItem xmlns:ds="http://schemas.openxmlformats.org/officeDocument/2006/customXml" ds:itemID="{50917C4A-ED75-4323-9CED-8DFB2C90E9BA}"/>
</file>

<file path=customXml/itemProps3.xml><?xml version="1.0" encoding="utf-8"?>
<ds:datastoreItem xmlns:ds="http://schemas.openxmlformats.org/officeDocument/2006/customXml" ds:itemID="{F6F5E299-E3B5-4A93-8C16-E5B895AB95D8}"/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1240</Words>
  <Application>Microsoft Office PowerPoint</Application>
  <PresentationFormat>Widescreen</PresentationFormat>
  <Paragraphs>73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Algerian</vt:lpstr>
      <vt:lpstr>Arial</vt:lpstr>
      <vt:lpstr>Arial Narrow</vt:lpstr>
      <vt:lpstr>Calibri</vt:lpstr>
      <vt:lpstr>Calibri Light</vt:lpstr>
      <vt:lpstr>inherit</vt:lpstr>
      <vt:lpstr>Times New Roman</vt:lpstr>
      <vt:lpstr>Trebuchet MS</vt:lpstr>
      <vt:lpstr>Office Theme</vt:lpstr>
      <vt:lpstr>Elektronik Filtreler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Elektronik Filtreler </dc:title>
  <dc:creator>Alper DOGANALP</dc:creator>
  <cp:lastModifiedBy>Alper DOGANALP</cp:lastModifiedBy>
  <cp:revision>11</cp:revision>
  <dcterms:created xsi:type="dcterms:W3CDTF">2021-04-29T12:20:38Z</dcterms:created>
  <dcterms:modified xsi:type="dcterms:W3CDTF">2021-04-30T06:13:36Z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0x01010023A9505CA14A24489E87077FD098F41F</vt:lpwstr>
  </property>
</Properties>
</file>