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62DA3-84E5-4754-8C0E-62EC275FAD4F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414DF-2A22-41D7-A5D0-68C3B4C6D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65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11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58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63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14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93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00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69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64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40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64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480EE-E3D7-4819-99E3-17E61D326470}" type="datetimeFigureOut">
              <a:rPr lang="tr-TR" smtClean="0"/>
              <a:t>10.03.2020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4C63-DE58-44B4-997E-6F37E58F2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0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mtClean="0"/>
              <a:t>Atom</a:t>
            </a:r>
            <a:endParaRPr lang="tr-TR" alt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219200"/>
            <a:ext cx="5588758" cy="49371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Font typeface="Wingdings 3"/>
              <a:buChar char=""/>
              <a:defRPr/>
            </a:pPr>
            <a:r>
              <a:rPr lang="tr-TR" dirty="0" smtClean="0"/>
              <a:t>Maddelerin en küçük yapı taşlarına </a:t>
            </a:r>
            <a:r>
              <a:rPr lang="tr-TR" b="1" dirty="0" smtClean="0"/>
              <a:t>atom</a:t>
            </a:r>
            <a:r>
              <a:rPr lang="tr-TR" dirty="0" smtClean="0"/>
              <a:t> denir.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tr-TR" dirty="0" smtClean="0"/>
              <a:t>Atomlar, elektron, nötron ve protonlardan oluşur. </a:t>
            </a:r>
          </a:p>
          <a:p>
            <a:pPr marL="274320" indent="-274320">
              <a:buFont typeface="Wingdings 3"/>
              <a:buChar char=""/>
              <a:defRPr/>
            </a:pPr>
            <a:endParaRPr lang="tr-TR" dirty="0" smtClean="0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1.Elektronlar: </a:t>
            </a:r>
            <a:r>
              <a:rPr lang="tr-TR" dirty="0" smtClean="0"/>
              <a:t>Çekirdek etrafında yörüngelerde bulunurlar ve (-) yüklüdürler.  Boyutları çok küçüktür.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dirty="0" smtClean="0">
                <a:solidFill>
                  <a:srgbClr val="C00000"/>
                </a:solidFill>
              </a:rPr>
              <a:t>2. Nükleus (çekirdek):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solidFill>
                  <a:srgbClr val="C00000"/>
                </a:solidFill>
              </a:rPr>
              <a:t>Proton: </a:t>
            </a:r>
            <a:r>
              <a:rPr lang="tr-TR" dirty="0" smtClean="0"/>
              <a:t>(+) yüklü parçacıktır. Elektrondan 1836 kat büyüktür.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solidFill>
                  <a:srgbClr val="C00000"/>
                </a:solidFill>
              </a:rPr>
              <a:t>Nötron: </a:t>
            </a:r>
            <a:r>
              <a:rPr lang="tr-TR" dirty="0" smtClean="0"/>
              <a:t>Yüksüzdür.  Boyutları proton kadardır. </a:t>
            </a:r>
          </a:p>
          <a:p>
            <a:pPr marL="274320" indent="-274320">
              <a:buFont typeface="Wingdings 3"/>
              <a:buChar char=""/>
              <a:defRPr/>
            </a:pPr>
            <a:endParaRPr lang="tr-TR" dirty="0" smtClean="0"/>
          </a:p>
          <a:p>
            <a:pPr marL="274320" indent="-274320">
              <a:buFont typeface="Wingdings 3"/>
              <a:buChar char=""/>
              <a:defRPr/>
            </a:pPr>
            <a:endParaRPr lang="tr-TR" dirty="0" smtClean="0"/>
          </a:p>
          <a:p>
            <a:pPr marL="274320" indent="-274320">
              <a:buFont typeface="Wingdings 3"/>
              <a:buChar char=""/>
              <a:defRPr/>
            </a:pP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559300"/>
            <a:ext cx="43561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1.bp.blogspot.com/_SfX8mfgCftI/SxzZ4eNZr7I/AAAAAAAAABg/UnSisHlPJak/s320/at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816" y="1396621"/>
            <a:ext cx="2592388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43970" y="963685"/>
            <a:ext cx="5634251" cy="4730750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Font typeface="Wingdings 3"/>
              <a:buChar char=""/>
              <a:defRPr/>
            </a:pPr>
            <a:r>
              <a:rPr lang="tr-TR" dirty="0"/>
              <a:t>Atom, ortada bir çekirdek ve çekirdeğin çevresinde dönen elektronlardan oluşmuştur. </a:t>
            </a:r>
          </a:p>
          <a:p>
            <a:pPr marL="274320" indent="-274320">
              <a:buFont typeface="Wingdings 3"/>
              <a:buChar char=""/>
              <a:defRPr/>
            </a:pPr>
            <a:endParaRPr lang="tr-TR" dirty="0"/>
          </a:p>
          <a:p>
            <a:pPr marL="274320" indent="-274320">
              <a:buFont typeface="Wingdings 3"/>
              <a:buChar char=""/>
              <a:defRPr/>
            </a:pPr>
            <a:r>
              <a:rPr lang="tr-TR" dirty="0"/>
              <a:t>Eksi (-) yüklü olan elektronlar yörüngelerinin bulunduğu yarı çapa orantılı olarak enerjiye sahiptirler.</a:t>
            </a:r>
          </a:p>
          <a:p>
            <a:pPr marL="274320" indent="-274320">
              <a:buFont typeface="Wingdings 3"/>
              <a:buChar char=""/>
              <a:defRPr/>
            </a:pPr>
            <a:endParaRPr lang="tr-TR" dirty="0"/>
          </a:p>
          <a:p>
            <a:pPr marL="274320" indent="-274320">
              <a:buFont typeface="Wingdings 3"/>
              <a:buChar char=""/>
              <a:defRPr/>
            </a:pPr>
            <a:r>
              <a:rPr lang="tr-TR" dirty="0"/>
              <a:t>Atomlarda çekirdeğe en yakın yörüngedeki elektronların enerji seviyeleri en düşüktür. </a:t>
            </a:r>
          </a:p>
          <a:p>
            <a:pPr marL="274320" indent="-274320">
              <a:buFont typeface="Wingdings 3"/>
              <a:buChar char=""/>
              <a:defRPr/>
            </a:pPr>
            <a:endParaRPr lang="tr-TR" dirty="0"/>
          </a:p>
          <a:p>
            <a:pPr marL="274320" indent="-274320">
              <a:buFont typeface="Wingdings 3"/>
              <a:buChar char=""/>
              <a:defRPr/>
            </a:pPr>
            <a:r>
              <a:rPr lang="tr-TR" dirty="0"/>
              <a:t>Çekirdekten uzaklaştıkça enerji seviyeleri artar.</a:t>
            </a:r>
          </a:p>
          <a:p>
            <a:pPr marL="274320" indent="-274320">
              <a:buFont typeface="Wingdings 3"/>
              <a:buChar char=""/>
              <a:defRPr/>
            </a:pPr>
            <a:endParaRPr lang="tr-TR" dirty="0" smtClean="0"/>
          </a:p>
          <a:p>
            <a:pPr marL="274320" indent="-274320">
              <a:buFont typeface="Wingdings 3"/>
              <a:buChar char=""/>
              <a:defRPr/>
            </a:pPr>
            <a:endParaRPr lang="tr-TR" dirty="0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5384"/>
          <a:stretch>
            <a:fillRect/>
          </a:stretch>
        </p:blipFill>
        <p:spPr bwMode="auto">
          <a:xfrm>
            <a:off x="7308778" y="1269243"/>
            <a:ext cx="4490027" cy="387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7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2 İçerik Yer Tutucusu"/>
          <p:cNvSpPr>
            <a:spLocks noGrp="1"/>
          </p:cNvSpPr>
          <p:nvPr>
            <p:ph sz="quarter" idx="1"/>
          </p:nvPr>
        </p:nvSpPr>
        <p:spPr>
          <a:xfrm>
            <a:off x="1860764" y="178991"/>
            <a:ext cx="7715250" cy="2354262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2400" dirty="0"/>
              <a:t>Nötronların elektriksel ve kimyasal etkileşimlerde işlevi (etkisi) yoktur.</a:t>
            </a:r>
          </a:p>
          <a:p>
            <a:pPr eaLnBrk="1" hangingPunct="1"/>
            <a:r>
              <a:rPr lang="pl-PL" altLang="tr-TR" sz="2400" dirty="0"/>
              <a:t>Atomdaki elektronlar K, L, M, N, O, P, Q kabuklarında</a:t>
            </a:r>
            <a:r>
              <a:rPr lang="tr-TR" altLang="tr-TR" sz="2400" dirty="0"/>
              <a:t> dağılmıştırlar.  Sırasıyla en içteki kabukta en fazla 2, ikinci kabukta en fazla 8, üçüncü kabukta en fazla 18, dördüncü kabukta en fazla 32 elektron bulunur.  </a:t>
            </a:r>
          </a:p>
          <a:p>
            <a:pPr eaLnBrk="1" hangingPunct="1"/>
            <a:r>
              <a:rPr lang="tr-TR" altLang="tr-TR" sz="2400" dirty="0"/>
              <a:t>Örneğin, elektrik iletiminde sıklıkla kullanılan 29 elektrona sahip bakır atomun 29.  elektron tek başına dönmektedir. 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88" y="3214689"/>
            <a:ext cx="2463468" cy="243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6016626"/>
            <a:ext cx="208756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5988051"/>
            <a:ext cx="41751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6381750"/>
            <a:ext cx="21605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6372226"/>
            <a:ext cx="3816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365875"/>
            <a:ext cx="16383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57" y="3214689"/>
            <a:ext cx="202247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10 Dikdörtgen"/>
          <p:cNvSpPr>
            <a:spLocks noChangeArrowheads="1"/>
          </p:cNvSpPr>
          <p:nvPr/>
        </p:nvSpPr>
        <p:spPr bwMode="auto">
          <a:xfrm>
            <a:off x="2435687" y="5211764"/>
            <a:ext cx="177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/>
              <a:t>29 elektronlu Cu</a:t>
            </a:r>
          </a:p>
        </p:txBody>
      </p:sp>
      <p:sp>
        <p:nvSpPr>
          <p:cNvPr id="21516" name="11 Dikdörtgen"/>
          <p:cNvSpPr>
            <a:spLocks noChangeArrowheads="1"/>
          </p:cNvSpPr>
          <p:nvPr/>
        </p:nvSpPr>
        <p:spPr bwMode="auto">
          <a:xfrm>
            <a:off x="8743950" y="4117163"/>
            <a:ext cx="177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/>
              <a:t>11 elektronlu Na</a:t>
            </a:r>
          </a:p>
        </p:txBody>
      </p:sp>
    </p:spTree>
    <p:extLst>
      <p:ext uri="{BB962C8B-B14F-4D97-AF65-F5344CB8AC3E}">
        <p14:creationId xmlns:p14="http://schemas.microsoft.com/office/powerpoint/2010/main" val="281313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>
          <a:xfrm>
            <a:off x="1064525" y="1160463"/>
            <a:ext cx="6903139" cy="4572000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Her yörünge üzerinde hareket halinde olan elektronlar, bulundukları yörüngeye göre belirli bir enerji düzeyine sahiptirler.</a:t>
            </a:r>
          </a:p>
          <a:p>
            <a:pPr eaLnBrk="1" hangingPunct="1"/>
            <a:r>
              <a:rPr lang="tr-TR" altLang="tr-TR" sz="2400" dirty="0"/>
              <a:t>Elektronlara sahip olduğu enerjinin üzerinde bir enerji uygulanırsa, ara yörüngedeki elektron bir üst yörüngeye geçer.</a:t>
            </a:r>
          </a:p>
          <a:p>
            <a:pPr eaLnBrk="1" hangingPunct="1"/>
            <a:r>
              <a:rPr lang="tr-TR" altLang="tr-TR" sz="2400" dirty="0"/>
              <a:t>Bir maddenin elektriksel olaylarının oluştuğu son kabukta bulunan elektronlarına </a:t>
            </a:r>
            <a:r>
              <a:rPr lang="tr-TR" altLang="tr-TR" sz="2400" b="1" u="sng" dirty="0" smtClean="0">
                <a:solidFill>
                  <a:srgbClr val="FF0000"/>
                </a:solidFill>
              </a:rPr>
              <a:t>valans </a:t>
            </a:r>
            <a:r>
              <a:rPr lang="tr-TR" altLang="tr-TR" sz="2400" b="1" u="sng" dirty="0">
                <a:solidFill>
                  <a:srgbClr val="FF0000"/>
                </a:solidFill>
              </a:rPr>
              <a:t>elektronları </a:t>
            </a:r>
            <a:r>
              <a:rPr lang="tr-TR" altLang="tr-TR" sz="2400" dirty="0"/>
              <a:t>adı verilmektedir.</a:t>
            </a:r>
          </a:p>
          <a:p>
            <a:pPr eaLnBrk="1" hangingPunct="1"/>
            <a:r>
              <a:rPr lang="tr-TR" altLang="tr-TR" sz="2400" dirty="0"/>
              <a:t>Valans elektronu uygulanan bir enerji ile serbest hale geçerek atomu terk eder ve </a:t>
            </a:r>
            <a:r>
              <a:rPr lang="tr-TR" altLang="tr-TR" sz="2400" b="1" dirty="0">
                <a:solidFill>
                  <a:srgbClr val="FF0000"/>
                </a:solidFill>
              </a:rPr>
              <a:t>söz konusu madde iletken </a:t>
            </a:r>
            <a:r>
              <a:rPr lang="tr-TR" altLang="tr-TR" sz="2400" dirty="0"/>
              <a:t>olur.</a:t>
            </a:r>
          </a:p>
          <a:p>
            <a:pPr eaLnBrk="1" hangingPunct="1"/>
            <a:endParaRPr lang="tr-TR" altLang="tr-TR" sz="2000" dirty="0"/>
          </a:p>
        </p:txBody>
      </p:sp>
      <p:grpSp>
        <p:nvGrpSpPr>
          <p:cNvPr id="22532" name="13 Grup"/>
          <p:cNvGrpSpPr>
            <a:grpSpLocks/>
          </p:cNvGrpSpPr>
          <p:nvPr/>
        </p:nvGrpSpPr>
        <p:grpSpPr bwMode="auto">
          <a:xfrm>
            <a:off x="8900498" y="2109503"/>
            <a:ext cx="2225675" cy="2457450"/>
            <a:chOff x="1692275" y="3573463"/>
            <a:chExt cx="2225675" cy="2457450"/>
          </a:xfrm>
        </p:grpSpPr>
        <p:pic>
          <p:nvPicPr>
            <p:cNvPr id="2253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275" y="3573463"/>
              <a:ext cx="2225675" cy="2166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10 Dikdörtgen"/>
            <p:cNvSpPr>
              <a:spLocks noChangeArrowheads="1"/>
            </p:cNvSpPr>
            <p:nvPr/>
          </p:nvSpPr>
          <p:spPr bwMode="auto">
            <a:xfrm>
              <a:off x="1908175" y="5661025"/>
              <a:ext cx="17764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1800"/>
                <a:t>29 elektronlu Cu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059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b="1" dirty="0" smtClean="0"/>
              <a:t>Enerji-Band Diyagramları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1530823" y="1355678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dirty="0"/>
              <a:t>Bilindiği gibi elektronlar, atom çekirdeği etrafında belirli yörüngeler boyunca sürekli dönmektedir.  Bu hareket, dünyanın güneş etrafında dönüşüne benzetilir.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Hareket halindeki elektron, şu iki kuvvetin etkisi ile yörüngesinde kalmaktadır: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b="1" dirty="0"/>
              <a:t>1) Çekirdeğin çekme kuvveti</a:t>
            </a:r>
          </a:p>
          <a:p>
            <a:pPr eaLnBrk="1" hangingPunct="1"/>
            <a:r>
              <a:rPr lang="tr-TR" altLang="tr-TR" sz="2400" b="1" dirty="0"/>
              <a:t>2) Dönme hareketi ile oluşan merkezkaç kuvveti</a:t>
            </a:r>
          </a:p>
        </p:txBody>
      </p:sp>
    </p:spTree>
    <p:extLst>
      <p:ext uri="{BB962C8B-B14F-4D97-AF65-F5344CB8AC3E}">
        <p14:creationId xmlns:p14="http://schemas.microsoft.com/office/powerpoint/2010/main" val="31462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>
          <a:xfrm>
            <a:off x="2008496" y="645995"/>
            <a:ext cx="8229600" cy="4937125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Hareket halinde olması nedeniyle her yörünge üzerindeki elektronlar belirli bir enerjiye sahiptir.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Eğer herhangi bir yolla elektronlara, sahip olduğu enerjinin üzerinde bir enerji uygulanırsa, ara yörüngedeki elektron bir üst yörüngeye geçer.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Valans elektrona uygulanan enerji ile de elektron atomu terk eder.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Yukarıda belirtildiği gibi valans elektronun serbest hale geçmesi, o maddenin iletkenlik kazanması demektir.</a:t>
            </a:r>
          </a:p>
        </p:txBody>
      </p:sp>
    </p:spTree>
    <p:extLst>
      <p:ext uri="{BB962C8B-B14F-4D97-AF65-F5344CB8AC3E}">
        <p14:creationId xmlns:p14="http://schemas.microsoft.com/office/powerpoint/2010/main" val="20150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1953904" y="727881"/>
            <a:ext cx="8229600" cy="49371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dirty="0" smtClean="0"/>
              <a:t>Valans elektronlarına enerji veren etkenler:</a:t>
            </a:r>
          </a:p>
          <a:p>
            <a:pPr lvl="1" eaLnBrk="1" hangingPunct="1"/>
            <a:r>
              <a:rPr lang="tr-TR" altLang="tr-TR" dirty="0" smtClean="0"/>
              <a:t>1) Elektriksel etki</a:t>
            </a:r>
          </a:p>
          <a:p>
            <a:pPr lvl="1" eaLnBrk="1" hangingPunct="1"/>
            <a:r>
              <a:rPr lang="tr-TR" altLang="tr-TR" dirty="0" smtClean="0"/>
              <a:t>2) Isı etkisi</a:t>
            </a:r>
          </a:p>
          <a:p>
            <a:pPr lvl="1" eaLnBrk="1" hangingPunct="1"/>
            <a:r>
              <a:rPr lang="tr-TR" altLang="tr-TR" dirty="0" smtClean="0"/>
              <a:t>3) Işık etkisi</a:t>
            </a:r>
          </a:p>
          <a:p>
            <a:pPr lvl="1" eaLnBrk="1" hangingPunct="1"/>
            <a:r>
              <a:rPr lang="tr-TR" altLang="tr-TR" dirty="0" smtClean="0"/>
              <a:t>4) Elektronlar kanalıyla yapılan bombardıman etkisi</a:t>
            </a:r>
          </a:p>
          <a:p>
            <a:pPr lvl="1" eaLnBrk="1" hangingPunct="1"/>
            <a:r>
              <a:rPr lang="tr-TR" altLang="tr-TR" dirty="0" smtClean="0"/>
              <a:t>5) Manyetik etki</a:t>
            </a:r>
          </a:p>
          <a:p>
            <a:pPr eaLnBrk="1" hangingPunct="1"/>
            <a:r>
              <a:rPr lang="tr-TR" altLang="tr-TR" dirty="0" smtClean="0"/>
              <a:t>Ancak, valans elektronları serbest hale geçirecek enerji seviyeleri madde yapısına göre şöyle değişmektedir: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tr-TR" altLang="tr-TR" b="1" dirty="0" smtClean="0"/>
              <a:t>İletkenler</a:t>
            </a:r>
            <a:r>
              <a:rPr lang="tr-TR" altLang="tr-TR" dirty="0" smtClean="0"/>
              <a:t> için düşük seviyeli bir enerji yeterlidir.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tr-TR" altLang="tr-TR" b="1" dirty="0" smtClean="0"/>
              <a:t>Yarı iletkenlerde </a:t>
            </a:r>
            <a:r>
              <a:rPr lang="tr-TR" altLang="tr-TR" dirty="0" smtClean="0"/>
              <a:t>oldukça fazla enerji gereklidir.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tr-TR" altLang="tr-TR" b="1" dirty="0" smtClean="0"/>
              <a:t>Yalıtkanlar</a:t>
            </a:r>
            <a:r>
              <a:rPr lang="tr-TR" altLang="tr-TR" dirty="0" smtClean="0"/>
              <a:t> için çok büyük enerji verilmelidir.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1167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Enerji-Band Diyagramları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343151"/>
            <a:ext cx="20891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2406651"/>
            <a:ext cx="2100262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2862263"/>
            <a:ext cx="2303463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524000" y="1743791"/>
            <a:ext cx="2904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endParaRPr lang="tr-TR" altLang="tr-TR" sz="1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524000" y="2772491"/>
            <a:ext cx="3257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endParaRPr lang="tr-TR" altLang="tr-TR" sz="1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2009776" y="4122739"/>
            <a:ext cx="79740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Arial" panose="020B0604020202020204" pitchFamily="34" charset="0"/>
                <a:cs typeface="Times New Roman" panose="02020603050405020304" pitchFamily="18" charset="0"/>
              </a:rPr>
              <a:t>            a) Yalıtkan	  	       b) Yarıiletken		             c) İletken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="1" i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Bant-enerji diyagramları</a:t>
            </a:r>
            <a:endParaRPr lang="tr-TR" altLang="tr-TR" sz="1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8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9505CA14A24489E87077FD098F41F" ma:contentTypeVersion="" ma:contentTypeDescription="Create a new document." ma:contentTypeScope="" ma:versionID="4a473c7f47987424113ff602b623b93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0934A0-C4E8-465B-99C5-673FED43ED79}"/>
</file>

<file path=customXml/itemProps2.xml><?xml version="1.0" encoding="utf-8"?>
<ds:datastoreItem xmlns:ds="http://schemas.openxmlformats.org/officeDocument/2006/customXml" ds:itemID="{C92D732B-7DE7-4700-9EB5-2A0005765C4E}"/>
</file>

<file path=customXml/itemProps3.xml><?xml version="1.0" encoding="utf-8"?>
<ds:datastoreItem xmlns:ds="http://schemas.openxmlformats.org/officeDocument/2006/customXml" ds:itemID="{3F531025-F10C-49BA-8644-6C236914BF03}"/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435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Times New Roman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Enerji-Band Diyagramları</vt:lpstr>
      <vt:lpstr>PowerPoint Presentation</vt:lpstr>
      <vt:lpstr>PowerPoint Presentation</vt:lpstr>
      <vt:lpstr>Enerji-Band Diyagramları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ve Özellikleri</dc:title>
  <dc:creator>alper</dc:creator>
  <cp:lastModifiedBy>Windows User</cp:lastModifiedBy>
  <cp:revision>24</cp:revision>
  <dcterms:created xsi:type="dcterms:W3CDTF">2016-07-11T06:33:02Z</dcterms:created>
  <dcterms:modified xsi:type="dcterms:W3CDTF">2020-03-10T09:04:49Z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0x01010023A9505CA14A24489E87077FD098F41F</vt:lpwstr>
  </property>
</Properties>
</file>