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5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5" r:id="rId17"/>
    <p:sldId id="276" r:id="rId18"/>
    <p:sldId id="270" r:id="rId19"/>
    <p:sldId id="271" r:id="rId20"/>
    <p:sldId id="272" r:id="rId21"/>
    <p:sldId id="273" r:id="rId22"/>
    <p:sldId id="274"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26.01.2017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169477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26.01.2017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1448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26.01.2017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3747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137E2563-CB8B-4AA7-B52B-9DA58D09D050}" type="datetimeFigureOut">
              <a:rPr lang="tr-TR" smtClean="0"/>
              <a:t>26.01.2017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5207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563-CB8B-4AA7-B52B-9DA58D09D050}" type="datetimeFigureOut">
              <a:rPr lang="tr-TR" smtClean="0"/>
              <a:t>26.01.2017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39782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137E2563-CB8B-4AA7-B52B-9DA58D09D050}" type="datetimeFigureOut">
              <a:rPr lang="tr-TR" smtClean="0"/>
              <a:t>26.01.2017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16025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137E2563-CB8B-4AA7-B52B-9DA58D09D050}" type="datetimeFigureOut">
              <a:rPr lang="tr-TR" smtClean="0"/>
              <a:t>26.01.2017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260373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137E2563-CB8B-4AA7-B52B-9DA58D09D050}" type="datetimeFigureOut">
              <a:rPr lang="tr-TR" smtClean="0"/>
              <a:t>26.01.2017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00453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563-CB8B-4AA7-B52B-9DA58D09D050}" type="datetimeFigureOut">
              <a:rPr lang="tr-TR" smtClean="0"/>
              <a:t>26.01.2017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9656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26.01.2017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32274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563-CB8B-4AA7-B52B-9DA58D09D050}" type="datetimeFigureOut">
              <a:rPr lang="tr-TR" smtClean="0"/>
              <a:t>26.01.2017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624940-1A40-4A34-BA56-0C68193F02E6}" type="slidenum">
              <a:rPr lang="tr-TR" smtClean="0"/>
              <a:t>‹#›</a:t>
            </a:fld>
            <a:endParaRPr lang="tr-TR"/>
          </a:p>
        </p:txBody>
      </p:sp>
    </p:spTree>
    <p:extLst>
      <p:ext uri="{BB962C8B-B14F-4D97-AF65-F5344CB8AC3E}">
        <p14:creationId xmlns:p14="http://schemas.microsoft.com/office/powerpoint/2010/main" val="98289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563-CB8B-4AA7-B52B-9DA58D09D050}" type="datetimeFigureOut">
              <a:rPr lang="tr-TR" smtClean="0"/>
              <a:t>26.01.2017</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24940-1A40-4A34-BA56-0C68193F02E6}" type="slidenum">
              <a:rPr lang="tr-TR" smtClean="0"/>
              <a:t>‹#›</a:t>
            </a:fld>
            <a:endParaRPr lang="tr-TR"/>
          </a:p>
        </p:txBody>
      </p:sp>
    </p:spTree>
    <p:extLst>
      <p:ext uri="{BB962C8B-B14F-4D97-AF65-F5344CB8AC3E}">
        <p14:creationId xmlns:p14="http://schemas.microsoft.com/office/powerpoint/2010/main" val="232805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elektrikport.com/teknik-kutuphane/smps-(anahtarlamali-guc-kaynagi)-nedir-elektrikport-akademi/17070"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Diyot ve Çeşitleri</a:t>
            </a:r>
            <a:endParaRPr lang="tr-TR" dirty="0"/>
          </a:p>
        </p:txBody>
      </p:sp>
      <p:sp>
        <p:nvSpPr>
          <p:cNvPr id="3" name="Subtitle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48118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4" y="783204"/>
            <a:ext cx="10869769" cy="2215991"/>
          </a:xfrm>
          <a:prstGeom prst="rect">
            <a:avLst/>
          </a:prstGeom>
          <a:noFill/>
        </p:spPr>
        <p:txBody>
          <a:bodyPr wrap="square" rtlCol="0">
            <a:spAutoFit/>
          </a:bodyPr>
          <a:lstStyle/>
          <a:p>
            <a:pPr algn="just"/>
            <a:r>
              <a:rPr lang="en-US" sz="2400" dirty="0" err="1"/>
              <a:t>Yarı</a:t>
            </a:r>
            <a:r>
              <a:rPr lang="en-US" sz="2400" dirty="0"/>
              <a:t> </a:t>
            </a:r>
            <a:r>
              <a:rPr lang="en-US" sz="2400" dirty="0" err="1"/>
              <a:t>iletkenler</a:t>
            </a:r>
            <a:r>
              <a:rPr lang="en-US" sz="2400" dirty="0"/>
              <a:t>, </a:t>
            </a:r>
            <a:r>
              <a:rPr lang="en-US" sz="2400" dirty="0" err="1"/>
              <a:t>elektriksel</a:t>
            </a:r>
            <a:r>
              <a:rPr lang="en-US" sz="2400" dirty="0"/>
              <a:t> </a:t>
            </a:r>
            <a:r>
              <a:rPr lang="en-US" sz="2400" dirty="0" err="1"/>
              <a:t>iletkenlik</a:t>
            </a:r>
            <a:r>
              <a:rPr lang="en-US" sz="2400" dirty="0"/>
              <a:t> </a:t>
            </a:r>
            <a:r>
              <a:rPr lang="en-US" sz="2400" dirty="0" err="1"/>
              <a:t>bakımından</a:t>
            </a:r>
            <a:r>
              <a:rPr lang="en-US" sz="2400" dirty="0"/>
              <a:t>, </a:t>
            </a:r>
            <a:r>
              <a:rPr lang="en-US" sz="2400" dirty="0" err="1"/>
              <a:t>yalıtkanlarla</a:t>
            </a:r>
            <a:r>
              <a:rPr lang="en-US" sz="2400" dirty="0"/>
              <a:t> </a:t>
            </a:r>
            <a:r>
              <a:rPr lang="en-US" sz="2400" dirty="0" err="1"/>
              <a:t>iletkenler</a:t>
            </a:r>
            <a:r>
              <a:rPr lang="en-US" sz="2400" dirty="0"/>
              <a:t> </a:t>
            </a:r>
            <a:r>
              <a:rPr lang="en-US" sz="2400" dirty="0" err="1"/>
              <a:t>arasında</a:t>
            </a:r>
            <a:r>
              <a:rPr lang="en-US" sz="2400" dirty="0"/>
              <a:t> </a:t>
            </a:r>
            <a:r>
              <a:rPr lang="en-US" sz="2400" dirty="0" err="1"/>
              <a:t>yer</a:t>
            </a:r>
            <a:r>
              <a:rPr lang="en-US" sz="2400" dirty="0"/>
              <a:t> </a:t>
            </a:r>
            <a:r>
              <a:rPr lang="en-US" sz="2400" dirty="0" err="1"/>
              <a:t>alırlar</a:t>
            </a:r>
            <a:r>
              <a:rPr lang="en-US" sz="2400" dirty="0"/>
              <a:t>. </a:t>
            </a:r>
            <a:r>
              <a:rPr lang="en-US" sz="2400" dirty="0" err="1"/>
              <a:t>Germanyum</a:t>
            </a:r>
            <a:r>
              <a:rPr lang="en-US" sz="2400" dirty="0"/>
              <a:t> </a:t>
            </a:r>
            <a:r>
              <a:rPr lang="en-US" sz="2400" dirty="0" err="1"/>
              <a:t>ve</a:t>
            </a:r>
            <a:r>
              <a:rPr lang="en-US" sz="2400" dirty="0"/>
              <a:t> </a:t>
            </a:r>
            <a:r>
              <a:rPr lang="en-US" sz="2400" dirty="0" err="1"/>
              <a:t>silisyum</a:t>
            </a:r>
            <a:r>
              <a:rPr lang="en-US" sz="2400" dirty="0"/>
              <a:t>, </a:t>
            </a:r>
            <a:r>
              <a:rPr lang="en-US" sz="2400" dirty="0" err="1"/>
              <a:t>elektronik</a:t>
            </a:r>
            <a:r>
              <a:rPr lang="en-US" sz="2400" dirty="0"/>
              <a:t> </a:t>
            </a:r>
            <a:r>
              <a:rPr lang="en-US" sz="2400" dirty="0" err="1"/>
              <a:t>alanında</a:t>
            </a:r>
            <a:r>
              <a:rPr lang="en-US" sz="2400" dirty="0"/>
              <a:t> </a:t>
            </a:r>
            <a:r>
              <a:rPr lang="en-US" sz="2400" dirty="0" err="1"/>
              <a:t>yaygın</a:t>
            </a:r>
            <a:r>
              <a:rPr lang="en-US" sz="2400" dirty="0"/>
              <a:t> </a:t>
            </a:r>
            <a:r>
              <a:rPr lang="en-US" sz="2400" dirty="0" err="1"/>
              <a:t>olarak</a:t>
            </a:r>
            <a:r>
              <a:rPr lang="en-US" sz="2400" dirty="0"/>
              <a:t> </a:t>
            </a:r>
            <a:r>
              <a:rPr lang="en-US" sz="2400" dirty="0" err="1"/>
              <a:t>kullanılan</a:t>
            </a:r>
            <a:r>
              <a:rPr lang="en-US" sz="2400" dirty="0"/>
              <a:t> </a:t>
            </a:r>
            <a:r>
              <a:rPr lang="en-US" sz="2400" dirty="0" err="1"/>
              <a:t>yarı</a:t>
            </a:r>
            <a:r>
              <a:rPr lang="en-US" sz="2400" dirty="0"/>
              <a:t> </a:t>
            </a:r>
            <a:r>
              <a:rPr lang="en-US" sz="2400" dirty="0" err="1"/>
              <a:t>iletkenlerdir</a:t>
            </a:r>
            <a:r>
              <a:rPr lang="en-US" sz="2400" dirty="0"/>
              <a:t>. </a:t>
            </a:r>
            <a:r>
              <a:rPr lang="en-US" sz="2400" dirty="0" err="1"/>
              <a:t>Germanyum</a:t>
            </a:r>
            <a:r>
              <a:rPr lang="en-US" sz="2400" dirty="0"/>
              <a:t> </a:t>
            </a:r>
            <a:r>
              <a:rPr lang="en-US" sz="2400" dirty="0" err="1"/>
              <a:t>ve</a:t>
            </a:r>
            <a:r>
              <a:rPr lang="en-US" sz="2400" dirty="0"/>
              <a:t> </a:t>
            </a:r>
            <a:r>
              <a:rPr lang="en-US" sz="2400" dirty="0" err="1"/>
              <a:t>silisyumun</a:t>
            </a:r>
            <a:r>
              <a:rPr lang="en-US" sz="2400" dirty="0"/>
              <a:t> en </a:t>
            </a:r>
            <a:r>
              <a:rPr lang="en-US" sz="2400" dirty="0" err="1"/>
              <a:t>dış</a:t>
            </a:r>
            <a:r>
              <a:rPr lang="en-US" sz="2400" dirty="0"/>
              <a:t> (</a:t>
            </a:r>
            <a:r>
              <a:rPr lang="en-US" sz="2400" dirty="0" err="1"/>
              <a:t>valans</a:t>
            </a:r>
            <a:r>
              <a:rPr lang="en-US" sz="2400" dirty="0"/>
              <a:t>) </a:t>
            </a:r>
            <a:r>
              <a:rPr lang="en-US" sz="2400" dirty="0" err="1"/>
              <a:t>yörüngelerinde</a:t>
            </a:r>
            <a:r>
              <a:rPr lang="en-US" sz="2400" dirty="0"/>
              <a:t> 4 </a:t>
            </a:r>
            <a:r>
              <a:rPr lang="en-US" sz="2400" dirty="0" err="1"/>
              <a:t>tane</a:t>
            </a:r>
            <a:r>
              <a:rPr lang="en-US" sz="2400" dirty="0"/>
              <a:t> </a:t>
            </a:r>
            <a:r>
              <a:rPr lang="en-US" sz="2400" dirty="0" err="1"/>
              <a:t>elektron</a:t>
            </a:r>
            <a:r>
              <a:rPr lang="en-US" sz="2400" dirty="0"/>
              <a:t> </a:t>
            </a:r>
            <a:r>
              <a:rPr lang="en-US" sz="2400" dirty="0" err="1"/>
              <a:t>bulunur</a:t>
            </a:r>
            <a:r>
              <a:rPr lang="en-US" sz="2400" dirty="0"/>
              <a:t>. </a:t>
            </a:r>
            <a:r>
              <a:rPr lang="en-US" sz="2400" dirty="0" err="1"/>
              <a:t>Germanyum</a:t>
            </a:r>
            <a:r>
              <a:rPr lang="en-US" sz="2400" dirty="0"/>
              <a:t> </a:t>
            </a:r>
            <a:r>
              <a:rPr lang="en-US" sz="2400" dirty="0" err="1"/>
              <a:t>ve</a:t>
            </a:r>
            <a:r>
              <a:rPr lang="en-US" sz="2400" dirty="0"/>
              <a:t> </a:t>
            </a:r>
            <a:r>
              <a:rPr lang="en-US" sz="2400" dirty="0" err="1"/>
              <a:t>Silisyum</a:t>
            </a:r>
            <a:r>
              <a:rPr lang="en-US" sz="2400" dirty="0"/>
              <a:t> </a:t>
            </a:r>
            <a:r>
              <a:rPr lang="en-US" sz="2400" dirty="0" err="1"/>
              <a:t>yarı</a:t>
            </a:r>
            <a:r>
              <a:rPr lang="en-US" sz="2400" dirty="0"/>
              <a:t> </a:t>
            </a:r>
            <a:r>
              <a:rPr lang="en-US" sz="2400" dirty="0" err="1"/>
              <a:t>iletken</a:t>
            </a:r>
            <a:r>
              <a:rPr lang="en-US" sz="2400" dirty="0"/>
              <a:t> </a:t>
            </a:r>
            <a:r>
              <a:rPr lang="en-US" sz="2400" dirty="0" err="1"/>
              <a:t>maddelerine</a:t>
            </a:r>
            <a:r>
              <a:rPr lang="en-US" sz="2400" dirty="0"/>
              <a:t> </a:t>
            </a:r>
            <a:r>
              <a:rPr lang="en-US" sz="2400" b="1" dirty="0" err="1"/>
              <a:t>katkı</a:t>
            </a:r>
            <a:r>
              <a:rPr lang="en-US" sz="2400" b="1" dirty="0"/>
              <a:t> </a:t>
            </a:r>
            <a:r>
              <a:rPr lang="en-US" sz="2400" b="1" dirty="0" err="1"/>
              <a:t>maddesi</a:t>
            </a:r>
            <a:r>
              <a:rPr lang="en-US" sz="2400" dirty="0"/>
              <a:t> </a:t>
            </a:r>
            <a:r>
              <a:rPr lang="en-US" sz="2400" dirty="0" err="1"/>
              <a:t>ilave</a:t>
            </a:r>
            <a:r>
              <a:rPr lang="en-US" sz="2400" dirty="0"/>
              <a:t> </a:t>
            </a:r>
            <a:r>
              <a:rPr lang="en-US" sz="2400" dirty="0" err="1"/>
              <a:t>edilerek</a:t>
            </a:r>
            <a:r>
              <a:rPr lang="en-US" sz="2400" dirty="0"/>
              <a:t> </a:t>
            </a:r>
            <a:r>
              <a:rPr lang="en-US" sz="2400" dirty="0" err="1"/>
              <a:t>elektronik</a:t>
            </a:r>
            <a:r>
              <a:rPr lang="en-US" sz="2400" dirty="0"/>
              <a:t> </a:t>
            </a:r>
            <a:r>
              <a:rPr lang="en-US" sz="2400" dirty="0" err="1"/>
              <a:t>devre</a:t>
            </a:r>
            <a:r>
              <a:rPr lang="en-US" sz="2400" dirty="0"/>
              <a:t> </a:t>
            </a:r>
            <a:r>
              <a:rPr lang="en-US" sz="2400" dirty="0" err="1"/>
              <a:t>elemanı</a:t>
            </a:r>
            <a:r>
              <a:rPr lang="en-US" sz="2400" dirty="0"/>
              <a:t> </a:t>
            </a:r>
            <a:r>
              <a:rPr lang="en-US" sz="2400" dirty="0" err="1"/>
              <a:t>imalinde</a:t>
            </a:r>
            <a:r>
              <a:rPr lang="en-US" sz="2400" dirty="0"/>
              <a:t> (</a:t>
            </a:r>
            <a:r>
              <a:rPr lang="en-US" sz="2400" dirty="0" err="1"/>
              <a:t>diyot</a:t>
            </a:r>
            <a:r>
              <a:rPr lang="en-US" sz="2400" dirty="0"/>
              <a:t>, </a:t>
            </a:r>
            <a:r>
              <a:rPr lang="en-US" sz="2400" dirty="0" err="1"/>
              <a:t>transistör</a:t>
            </a:r>
            <a:r>
              <a:rPr lang="en-US" sz="2400" dirty="0"/>
              <a:t>, </a:t>
            </a:r>
            <a:r>
              <a:rPr lang="en-US" sz="2400" dirty="0" err="1"/>
              <a:t>tristör</a:t>
            </a:r>
            <a:r>
              <a:rPr lang="en-US" sz="2400" dirty="0"/>
              <a:t>, </a:t>
            </a:r>
            <a:r>
              <a:rPr lang="en-US" sz="2400" dirty="0" err="1"/>
              <a:t>triyak</a:t>
            </a:r>
            <a:r>
              <a:rPr lang="en-US" sz="2400" dirty="0"/>
              <a:t>, vb.) </a:t>
            </a:r>
            <a:r>
              <a:rPr lang="en-US" sz="2400" dirty="0" err="1"/>
              <a:t>kullanılırlar</a:t>
            </a:r>
            <a:r>
              <a:rPr lang="en-US" sz="2400" dirty="0"/>
              <a:t>. </a:t>
            </a:r>
            <a:endParaRPr lang="tr-TR" sz="2400" dirty="0"/>
          </a:p>
          <a:p>
            <a:endParaRPr lang="tr-TR" dirty="0"/>
          </a:p>
        </p:txBody>
      </p:sp>
      <p:sp>
        <p:nvSpPr>
          <p:cNvPr id="3" name="TextBox 2"/>
          <p:cNvSpPr txBox="1"/>
          <p:nvPr/>
        </p:nvSpPr>
        <p:spPr>
          <a:xfrm>
            <a:off x="721217" y="206062"/>
            <a:ext cx="5035639" cy="523220"/>
          </a:xfrm>
          <a:prstGeom prst="rect">
            <a:avLst/>
          </a:prstGeom>
          <a:noFill/>
        </p:spPr>
        <p:txBody>
          <a:bodyPr wrap="square" rtlCol="0">
            <a:spAutoFit/>
          </a:bodyPr>
          <a:lstStyle/>
          <a:p>
            <a:r>
              <a:rPr lang="en-US" sz="2800" b="1" dirty="0" err="1" smtClean="0"/>
              <a:t>Yarı</a:t>
            </a:r>
            <a:r>
              <a:rPr lang="en-US" sz="2800" b="1" dirty="0" smtClean="0"/>
              <a:t> </a:t>
            </a:r>
            <a:r>
              <a:rPr lang="en-US" sz="2800" b="1" dirty="0" err="1" smtClean="0"/>
              <a:t>iletkenler</a:t>
            </a:r>
            <a:endParaRPr lang="tr-TR" sz="2800" b="1" dirty="0"/>
          </a:p>
        </p:txBody>
      </p:sp>
      <p:sp>
        <p:nvSpPr>
          <p:cNvPr id="4" name="Text Box 2"/>
          <p:cNvSpPr txBox="1">
            <a:spLocks noChangeArrowheads="1"/>
          </p:cNvSpPr>
          <p:nvPr/>
        </p:nvSpPr>
        <p:spPr bwMode="auto">
          <a:xfrm>
            <a:off x="515154" y="2885692"/>
            <a:ext cx="6439437" cy="3475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atomunda</a:t>
            </a:r>
            <a:r>
              <a:rPr kumimoji="0" lang="en-US" altLang="tr-TR" sz="2400" b="1" i="0" u="none" strike="noStrike" cap="none" normalizeH="0" baseline="0" dirty="0" smtClean="0">
                <a:ln>
                  <a:noFill/>
                </a:ln>
                <a:solidFill>
                  <a:schemeClr val="tx1"/>
                </a:solidFill>
                <a:effectLst/>
              </a:rPr>
              <a:t> 32 proton </a:t>
            </a:r>
            <a:r>
              <a:rPr kumimoji="0" lang="en-US" altLang="tr-TR" sz="2400" b="1" i="0" u="none" strike="noStrike" cap="none" normalizeH="0" baseline="0" dirty="0" err="1" smtClean="0">
                <a:ln>
                  <a:noFill/>
                </a:ln>
                <a:solidFill>
                  <a:schemeClr val="tx1"/>
                </a:solidFill>
                <a:effectLst/>
              </a:rPr>
              <a:t>vardır</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Elektronların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yörüngelere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göre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dağılımı</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ise</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şöyledir</a:t>
            </a:r>
            <a:r>
              <a:rPr kumimoji="0" lang="en-US" altLang="tr-TR" sz="2400" b="1" i="0" u="none" strike="noStrike" cap="none" normalizeH="0" baseline="0" dirty="0" smtClean="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Birinci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2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ikinci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8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üçüncü</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18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ve</a:t>
            </a:r>
            <a:r>
              <a:rPr kumimoji="0" lang="en-US" altLang="tr-TR" sz="2400" b="1" i="0" u="none" strike="noStrike" cap="none" normalizeH="0" baseline="0" dirty="0" smtClean="0">
                <a:ln>
                  <a:noFill/>
                </a:ln>
                <a:solidFill>
                  <a:schemeClr val="tx1"/>
                </a:solidFill>
                <a:effectLst/>
              </a:rPr>
              <a:t> en </a:t>
            </a:r>
            <a:r>
              <a:rPr kumimoji="0" lang="en-US" altLang="tr-TR" sz="2400" b="1" i="0" u="none" strike="noStrike" cap="none" normalizeH="0" baseline="0" dirty="0" err="1" smtClean="0">
                <a:ln>
                  <a:noFill/>
                </a:ln>
                <a:solidFill>
                  <a:schemeClr val="tx1"/>
                </a:solidFill>
                <a:effectLst/>
              </a:rPr>
              <a:t>dış</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4 </a:t>
            </a:r>
            <a:r>
              <a:rPr kumimoji="0" lang="en-US" altLang="tr-TR" sz="2400" b="1" i="0" u="none" strike="noStrike" cap="none" normalizeH="0" baseline="0" dirty="0" err="1" smtClean="0">
                <a:ln>
                  <a:noFill/>
                </a:ln>
                <a:solidFill>
                  <a:schemeClr val="tx1"/>
                </a:solidFill>
                <a:effectLst/>
              </a:rPr>
              <a:t>elektron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Şekil</a:t>
            </a:r>
            <a:r>
              <a:rPr kumimoji="0" lang="en-US" altLang="tr-TR" sz="2400" b="1" i="0" u="none" strike="noStrike" cap="none" normalizeH="0" baseline="0" dirty="0" smtClean="0">
                <a:ln>
                  <a:noFill/>
                </a:ln>
                <a:solidFill>
                  <a:schemeClr val="tx1"/>
                </a:solidFill>
                <a:effectLst/>
              </a:rPr>
              <a:t> 1.3 de </a:t>
            </a: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atomunun</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yapısı</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görülmektedir</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Germanyum</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atomuyla</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ilgili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olarak</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bilinmesi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gereken</a:t>
            </a:r>
            <a:r>
              <a:rPr kumimoji="0" lang="en-US" altLang="tr-TR" sz="2400" b="1" i="0" u="none" strike="noStrike" cap="none" normalizeH="0" baseline="0" dirty="0" smtClean="0">
                <a:ln>
                  <a:noFill/>
                </a:ln>
                <a:solidFill>
                  <a:schemeClr val="tx1"/>
                </a:solidFill>
                <a:effectLst/>
              </a:rPr>
              <a:t> en </a:t>
            </a:r>
            <a:r>
              <a:rPr kumimoji="0" lang="en-US" altLang="tr-TR" sz="2400" b="1" i="0" u="none" strike="noStrike" cap="none" normalizeH="0" baseline="0" dirty="0" err="1" smtClean="0">
                <a:ln>
                  <a:noFill/>
                </a:ln>
                <a:solidFill>
                  <a:schemeClr val="tx1"/>
                </a:solidFill>
                <a:effectLst/>
              </a:rPr>
              <a:t>önemli</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husus</a:t>
            </a:r>
            <a:r>
              <a:rPr kumimoji="0" lang="en-US" altLang="tr-TR" sz="2400" b="1" i="0" u="none" strike="noStrike" cap="none" normalizeH="0" baseline="0" dirty="0" smtClean="0">
                <a:ln>
                  <a:noFill/>
                </a:ln>
                <a:solidFill>
                  <a:schemeClr val="tx1"/>
                </a:solidFill>
                <a:effectLst/>
              </a:rPr>
              <a:t>, en son </a:t>
            </a:r>
            <a:r>
              <a:rPr kumimoji="0" lang="en-US" altLang="tr-TR" sz="2400" b="1" i="0" u="none" strike="noStrike" cap="none" normalizeH="0" baseline="0" dirty="0" err="1" smtClean="0">
                <a:ln>
                  <a:noFill/>
                </a:ln>
                <a:solidFill>
                  <a:schemeClr val="tx1"/>
                </a:solidFill>
                <a:effectLst/>
              </a:rPr>
              <a:t>yörüngede</a:t>
            </a:r>
            <a:r>
              <a:rPr kumimoji="0" lang="en-US" altLang="tr-TR" sz="2400" b="1" i="0" u="none" strike="noStrike" cap="none" normalizeH="0" baseline="0" dirty="0" smtClean="0">
                <a:ln>
                  <a:noFill/>
                </a:ln>
                <a:solidFill>
                  <a:schemeClr val="tx1"/>
                </a:solidFill>
                <a:effectLst/>
              </a:rPr>
              <a:t> 4 </a:t>
            </a:r>
            <a:r>
              <a:rPr kumimoji="0" lang="en-US" altLang="tr-TR" sz="2400" b="1" i="0" u="none" strike="noStrike" cap="none" normalizeH="0" baseline="0" dirty="0" err="1" smtClean="0">
                <a:ln>
                  <a:noFill/>
                </a:ln>
                <a:solidFill>
                  <a:schemeClr val="tx1"/>
                </a:solidFill>
                <a:effectLst/>
              </a:rPr>
              <a:t>valans</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elektronu</a:t>
            </a:r>
            <a:r>
              <a:rPr kumimoji="0" lang="en-US" altLang="tr-TR" sz="2400" b="1" i="0" u="none" strike="noStrike" cap="none" normalizeH="0" baseline="0" dirty="0" smtClean="0">
                <a:ln>
                  <a:noFill/>
                </a:ln>
                <a:solidFill>
                  <a:schemeClr val="tx1"/>
                </a:solidFill>
                <a:effectLst/>
              </a:rPr>
              <a:t> </a:t>
            </a:r>
            <a:r>
              <a:rPr kumimoji="0" lang="en-US" altLang="tr-TR" sz="2400" b="1" i="0" u="none" strike="noStrike" cap="none" normalizeH="0" baseline="0" dirty="0" err="1" smtClean="0">
                <a:ln>
                  <a:noFill/>
                </a:ln>
                <a:solidFill>
                  <a:schemeClr val="tx1"/>
                </a:solidFill>
                <a:effectLst/>
              </a:rPr>
              <a:t>olmasıdır</a:t>
            </a:r>
            <a:r>
              <a:rPr kumimoji="0" lang="en-US" altLang="tr-TR" sz="2400" b="0" i="0" u="none" strike="noStrike" cap="none" normalizeH="0" baseline="0" dirty="0" smtClean="0">
                <a:ln>
                  <a:noFill/>
                </a:ln>
                <a:solidFill>
                  <a:schemeClr val="tx1"/>
                </a:solidFill>
                <a:effectLst/>
              </a:rPr>
              <a:t>.</a:t>
            </a:r>
            <a:endParaRPr kumimoji="0" lang="tr-TR" altLang="tr-TR" sz="2400" b="0" i="0" u="none" strike="noStrike" cap="none" normalizeH="0" baseline="0" dirty="0" smtClean="0">
              <a:ln>
                <a:noFill/>
              </a:ln>
              <a:solidFill>
                <a:schemeClr val="tx1"/>
              </a:solidFill>
              <a:effectLst/>
            </a:endParaRPr>
          </a:p>
        </p:txBody>
      </p:sp>
      <p:grpSp>
        <p:nvGrpSpPr>
          <p:cNvPr id="5" name="Group 3"/>
          <p:cNvGrpSpPr>
            <a:grpSpLocks/>
          </p:cNvGrpSpPr>
          <p:nvPr/>
        </p:nvGrpSpPr>
        <p:grpSpPr bwMode="auto">
          <a:xfrm>
            <a:off x="7263685" y="2782958"/>
            <a:ext cx="4262907" cy="3875419"/>
            <a:chOff x="3888" y="2304"/>
            <a:chExt cx="4914" cy="5616"/>
          </a:xfrm>
        </p:grpSpPr>
        <p:grpSp>
          <p:nvGrpSpPr>
            <p:cNvPr id="6" name="Group 4"/>
            <p:cNvGrpSpPr>
              <a:grpSpLocks/>
            </p:cNvGrpSpPr>
            <p:nvPr/>
          </p:nvGrpSpPr>
          <p:grpSpPr bwMode="auto">
            <a:xfrm>
              <a:off x="3888" y="2304"/>
              <a:ext cx="4770" cy="4680"/>
              <a:chOff x="3888" y="2304"/>
              <a:chExt cx="4770" cy="4680"/>
            </a:xfrm>
          </p:grpSpPr>
          <p:sp>
            <p:nvSpPr>
              <p:cNvPr id="8" name="Oval 5"/>
              <p:cNvSpPr>
                <a:spLocks noChangeArrowheads="1"/>
              </p:cNvSpPr>
              <p:nvPr/>
            </p:nvSpPr>
            <p:spPr bwMode="auto">
              <a:xfrm>
                <a:off x="4068" y="2416"/>
                <a:ext cx="4410" cy="43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9" name="Oval 6"/>
              <p:cNvSpPr>
                <a:spLocks noChangeArrowheads="1"/>
              </p:cNvSpPr>
              <p:nvPr/>
            </p:nvSpPr>
            <p:spPr bwMode="auto">
              <a:xfrm>
                <a:off x="4608" y="2956"/>
                <a:ext cx="3240" cy="324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0" name="Oval 7"/>
              <p:cNvSpPr>
                <a:spLocks noChangeArrowheads="1"/>
              </p:cNvSpPr>
              <p:nvPr/>
            </p:nvSpPr>
            <p:spPr bwMode="auto">
              <a:xfrm>
                <a:off x="4968" y="3316"/>
                <a:ext cx="2520" cy="25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1" name="Oval 8"/>
              <p:cNvSpPr>
                <a:spLocks noChangeArrowheads="1"/>
              </p:cNvSpPr>
              <p:nvPr/>
            </p:nvSpPr>
            <p:spPr bwMode="auto">
              <a:xfrm>
                <a:off x="5328" y="3676"/>
                <a:ext cx="1800" cy="18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2" name="Oval 9"/>
              <p:cNvSpPr>
                <a:spLocks noChangeArrowheads="1"/>
              </p:cNvSpPr>
              <p:nvPr/>
            </p:nvSpPr>
            <p:spPr bwMode="auto">
              <a:xfrm>
                <a:off x="5688" y="4036"/>
                <a:ext cx="1170" cy="10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+32</a:t>
                </a:r>
              </a:p>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proton</a:t>
                </a:r>
              </a:p>
            </p:txBody>
          </p:sp>
          <p:sp>
            <p:nvSpPr>
              <p:cNvPr id="13" name="Oval 10"/>
              <p:cNvSpPr>
                <a:spLocks noChangeArrowheads="1"/>
              </p:cNvSpPr>
              <p:nvPr/>
            </p:nvSpPr>
            <p:spPr bwMode="auto">
              <a:xfrm>
                <a:off x="5148" y="43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4" name="Oval 11"/>
              <p:cNvSpPr>
                <a:spLocks noChangeArrowheads="1"/>
              </p:cNvSpPr>
              <p:nvPr/>
            </p:nvSpPr>
            <p:spPr bwMode="auto">
              <a:xfrm>
                <a:off x="6948" y="43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5" name="Oval 12"/>
              <p:cNvSpPr>
                <a:spLocks noChangeArrowheads="1"/>
              </p:cNvSpPr>
              <p:nvPr/>
            </p:nvSpPr>
            <p:spPr bwMode="auto">
              <a:xfrm>
                <a:off x="478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6" name="Oval 13"/>
              <p:cNvSpPr>
                <a:spLocks noChangeArrowheads="1"/>
              </p:cNvSpPr>
              <p:nvPr/>
            </p:nvSpPr>
            <p:spPr bwMode="auto">
              <a:xfrm>
                <a:off x="730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7" name="Oval 14"/>
              <p:cNvSpPr>
                <a:spLocks noChangeArrowheads="1"/>
              </p:cNvSpPr>
              <p:nvPr/>
            </p:nvSpPr>
            <p:spPr bwMode="auto">
              <a:xfrm>
                <a:off x="5148" y="36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8" name="Oval 15"/>
              <p:cNvSpPr>
                <a:spLocks noChangeArrowheads="1"/>
              </p:cNvSpPr>
              <p:nvPr/>
            </p:nvSpPr>
            <p:spPr bwMode="auto">
              <a:xfrm>
                <a:off x="7038" y="36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19" name="Oval 16"/>
              <p:cNvSpPr>
                <a:spLocks noChangeArrowheads="1"/>
              </p:cNvSpPr>
              <p:nvPr/>
            </p:nvSpPr>
            <p:spPr bwMode="auto">
              <a:xfrm>
                <a:off x="514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0" name="Oval 17"/>
              <p:cNvSpPr>
                <a:spLocks noChangeArrowheads="1"/>
              </p:cNvSpPr>
              <p:nvPr/>
            </p:nvSpPr>
            <p:spPr bwMode="auto">
              <a:xfrm>
                <a:off x="703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1" name="Oval 18"/>
              <p:cNvSpPr>
                <a:spLocks noChangeArrowheads="1"/>
              </p:cNvSpPr>
              <p:nvPr/>
            </p:nvSpPr>
            <p:spPr bwMode="auto">
              <a:xfrm>
                <a:off x="6048" y="5760"/>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2" name="Oval 19"/>
              <p:cNvSpPr>
                <a:spLocks noChangeArrowheads="1"/>
              </p:cNvSpPr>
              <p:nvPr/>
            </p:nvSpPr>
            <p:spPr bwMode="auto">
              <a:xfrm>
                <a:off x="6048" y="3168"/>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3" name="Oval 20"/>
              <p:cNvSpPr>
                <a:spLocks noChangeArrowheads="1"/>
              </p:cNvSpPr>
              <p:nvPr/>
            </p:nvSpPr>
            <p:spPr bwMode="auto">
              <a:xfrm>
                <a:off x="5238" y="313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4" name="Oval 21"/>
              <p:cNvSpPr>
                <a:spLocks noChangeArrowheads="1"/>
              </p:cNvSpPr>
              <p:nvPr/>
            </p:nvSpPr>
            <p:spPr bwMode="auto">
              <a:xfrm>
                <a:off x="4788" y="34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5" name="Oval 22"/>
              <p:cNvSpPr>
                <a:spLocks noChangeArrowheads="1"/>
              </p:cNvSpPr>
              <p:nvPr/>
            </p:nvSpPr>
            <p:spPr bwMode="auto">
              <a:xfrm>
                <a:off x="4518" y="38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6" name="Oval 23"/>
              <p:cNvSpPr>
                <a:spLocks noChangeArrowheads="1"/>
              </p:cNvSpPr>
              <p:nvPr/>
            </p:nvSpPr>
            <p:spPr bwMode="auto">
              <a:xfrm>
                <a:off x="4428" y="42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7" name="Oval 24"/>
              <p:cNvSpPr>
                <a:spLocks noChangeArrowheads="1"/>
              </p:cNvSpPr>
              <p:nvPr/>
            </p:nvSpPr>
            <p:spPr bwMode="auto">
              <a:xfrm>
                <a:off x="4428" y="47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8" name="Oval 25"/>
              <p:cNvSpPr>
                <a:spLocks noChangeArrowheads="1"/>
              </p:cNvSpPr>
              <p:nvPr/>
            </p:nvSpPr>
            <p:spPr bwMode="auto">
              <a:xfrm>
                <a:off x="4608" y="529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29" name="Oval 26"/>
              <p:cNvSpPr>
                <a:spLocks noChangeArrowheads="1"/>
              </p:cNvSpPr>
              <p:nvPr/>
            </p:nvSpPr>
            <p:spPr bwMode="auto">
              <a:xfrm>
                <a:off x="4878" y="56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0" name="Oval 27"/>
              <p:cNvSpPr>
                <a:spLocks noChangeArrowheads="1"/>
              </p:cNvSpPr>
              <p:nvPr/>
            </p:nvSpPr>
            <p:spPr bwMode="auto">
              <a:xfrm>
                <a:off x="5238" y="583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1" name="Oval 28"/>
              <p:cNvSpPr>
                <a:spLocks noChangeArrowheads="1"/>
              </p:cNvSpPr>
              <p:nvPr/>
            </p:nvSpPr>
            <p:spPr bwMode="auto">
              <a:xfrm>
                <a:off x="5760" y="6048"/>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2" name="Oval 29"/>
              <p:cNvSpPr>
                <a:spLocks noChangeArrowheads="1"/>
              </p:cNvSpPr>
              <p:nvPr/>
            </p:nvSpPr>
            <p:spPr bwMode="auto">
              <a:xfrm>
                <a:off x="6588" y="60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3" name="Oval 30"/>
              <p:cNvSpPr>
                <a:spLocks noChangeArrowheads="1"/>
              </p:cNvSpPr>
              <p:nvPr/>
            </p:nvSpPr>
            <p:spPr bwMode="auto">
              <a:xfrm>
                <a:off x="7128" y="56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4" name="Oval 31"/>
              <p:cNvSpPr>
                <a:spLocks noChangeArrowheads="1"/>
              </p:cNvSpPr>
              <p:nvPr/>
            </p:nvSpPr>
            <p:spPr bwMode="auto">
              <a:xfrm>
                <a:off x="7488" y="51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5" name="Oval 32"/>
              <p:cNvSpPr>
                <a:spLocks noChangeArrowheads="1"/>
              </p:cNvSpPr>
              <p:nvPr/>
            </p:nvSpPr>
            <p:spPr bwMode="auto">
              <a:xfrm>
                <a:off x="7668" y="47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6" name="Oval 33"/>
              <p:cNvSpPr>
                <a:spLocks noChangeArrowheads="1"/>
              </p:cNvSpPr>
              <p:nvPr/>
            </p:nvSpPr>
            <p:spPr bwMode="auto">
              <a:xfrm>
                <a:off x="7668" y="42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7" name="Oval 34"/>
              <p:cNvSpPr>
                <a:spLocks noChangeArrowheads="1"/>
              </p:cNvSpPr>
              <p:nvPr/>
            </p:nvSpPr>
            <p:spPr bwMode="auto">
              <a:xfrm>
                <a:off x="6048" y="2880"/>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8" name="Oval 35"/>
              <p:cNvSpPr>
                <a:spLocks noChangeArrowheads="1"/>
              </p:cNvSpPr>
              <p:nvPr/>
            </p:nvSpPr>
            <p:spPr bwMode="auto">
              <a:xfrm>
                <a:off x="7488" y="38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39" name="Oval 36"/>
              <p:cNvSpPr>
                <a:spLocks noChangeArrowheads="1"/>
              </p:cNvSpPr>
              <p:nvPr/>
            </p:nvSpPr>
            <p:spPr bwMode="auto">
              <a:xfrm>
                <a:off x="7218" y="331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0" name="Oval 37"/>
              <p:cNvSpPr>
                <a:spLocks noChangeArrowheads="1"/>
              </p:cNvSpPr>
              <p:nvPr/>
            </p:nvSpPr>
            <p:spPr bwMode="auto">
              <a:xfrm>
                <a:off x="6678" y="295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1" name="Oval 38"/>
              <p:cNvSpPr>
                <a:spLocks noChangeArrowheads="1"/>
              </p:cNvSpPr>
              <p:nvPr/>
            </p:nvSpPr>
            <p:spPr bwMode="auto">
              <a:xfrm>
                <a:off x="388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2" name="Oval 39"/>
              <p:cNvSpPr>
                <a:spLocks noChangeArrowheads="1"/>
              </p:cNvSpPr>
              <p:nvPr/>
            </p:nvSpPr>
            <p:spPr bwMode="auto">
              <a:xfrm rot="5361804">
                <a:off x="6048" y="2394"/>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3" name="Oval 40"/>
              <p:cNvSpPr>
                <a:spLocks noChangeArrowheads="1"/>
              </p:cNvSpPr>
              <p:nvPr/>
            </p:nvSpPr>
            <p:spPr bwMode="auto">
              <a:xfrm rot="16009211">
                <a:off x="6048" y="6714"/>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sp>
            <p:nvSpPr>
              <p:cNvPr id="44" name="Oval 41"/>
              <p:cNvSpPr>
                <a:spLocks noChangeArrowheads="1"/>
              </p:cNvSpPr>
              <p:nvPr/>
            </p:nvSpPr>
            <p:spPr bwMode="auto">
              <a:xfrm>
                <a:off x="8298" y="4576"/>
                <a:ext cx="360" cy="18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p>
            </p:txBody>
          </p:sp>
        </p:grpSp>
        <p:sp>
          <p:nvSpPr>
            <p:cNvPr id="7" name="Text Box 42"/>
            <p:cNvSpPr txBox="1">
              <a:spLocks noChangeArrowheads="1"/>
            </p:cNvSpPr>
            <p:nvPr/>
          </p:nvSpPr>
          <p:spPr bwMode="auto">
            <a:xfrm>
              <a:off x="4032" y="7200"/>
              <a:ext cx="477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rPr>
                <a:t>Şekil 1.3</a:t>
              </a:r>
              <a:r>
                <a:rPr kumimoji="0" lang="tr-TR" altLang="tr-TR" sz="1400" b="0" i="0" u="none" strike="noStrike" cap="none" normalizeH="0" baseline="0" dirty="0" smtClean="0">
                  <a:ln>
                    <a:noFill/>
                  </a:ln>
                  <a:solidFill>
                    <a:schemeClr val="tx1"/>
                  </a:solidFill>
                  <a:effectLst/>
                  <a:latin typeface="Arial" panose="020B0604020202020204" pitchFamily="34" charset="0"/>
                </a:rPr>
                <a:t> Germanyum atomunun yapısı</a:t>
              </a:r>
            </a:p>
          </p:txBody>
        </p:sp>
      </p:grpSp>
    </p:spTree>
    <p:extLst>
      <p:ext uri="{BB962C8B-B14F-4D97-AF65-F5344CB8AC3E}">
        <p14:creationId xmlns:p14="http://schemas.microsoft.com/office/powerpoint/2010/main" val="950265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5165" y="824859"/>
            <a:ext cx="7621670" cy="5208282"/>
          </a:xfrm>
          <a:prstGeom prst="rect">
            <a:avLst/>
          </a:prstGeom>
        </p:spPr>
      </p:pic>
    </p:spTree>
    <p:extLst>
      <p:ext uri="{BB962C8B-B14F-4D97-AF65-F5344CB8AC3E}">
        <p14:creationId xmlns:p14="http://schemas.microsoft.com/office/powerpoint/2010/main" val="284736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81281" y="635828"/>
            <a:ext cx="4696026" cy="3588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2400" b="0" i="0" u="none" strike="noStrike" cap="none" normalizeH="0" baseline="0" dirty="0" smtClean="0">
                <a:ln>
                  <a:noFill/>
                </a:ln>
                <a:solidFill>
                  <a:schemeClr val="tx1"/>
                </a:solidFill>
                <a:effectLst/>
              </a:rPr>
              <a:t>Bu kural, bütün yarı iletkenler için geçerlidir. Hepsinin atomlarının en dış yörüngesinde 4 elektron bulunur. Buna göre germanyum atomu basitleştirilmiş olarak çizildiğinde sadece en dıştaki 4 elektron gösterilir. Şekil 1.4 de germanyum atomunun basitleştirilmiş çizimi görülmektedir.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tx1"/>
              </a:solidFill>
              <a:effectLst/>
            </a:endParaRPr>
          </a:p>
        </p:txBody>
      </p:sp>
      <p:grpSp>
        <p:nvGrpSpPr>
          <p:cNvPr id="3" name="Group 3"/>
          <p:cNvGrpSpPr>
            <a:grpSpLocks/>
          </p:cNvGrpSpPr>
          <p:nvPr/>
        </p:nvGrpSpPr>
        <p:grpSpPr bwMode="auto">
          <a:xfrm>
            <a:off x="6910990" y="738859"/>
            <a:ext cx="3243934" cy="2661164"/>
            <a:chOff x="3150" y="877"/>
            <a:chExt cx="3420" cy="3060"/>
          </a:xfrm>
        </p:grpSpPr>
        <p:sp>
          <p:nvSpPr>
            <p:cNvPr id="4" name="Oval 4"/>
            <p:cNvSpPr>
              <a:spLocks noChangeArrowheads="1"/>
            </p:cNvSpPr>
            <p:nvPr/>
          </p:nvSpPr>
          <p:spPr bwMode="auto">
            <a:xfrm>
              <a:off x="3420" y="1057"/>
              <a:ext cx="2880" cy="27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5" name="Oval 5"/>
            <p:cNvSpPr>
              <a:spLocks noChangeArrowheads="1"/>
            </p:cNvSpPr>
            <p:nvPr/>
          </p:nvSpPr>
          <p:spPr bwMode="auto">
            <a:xfrm>
              <a:off x="4410" y="1957"/>
              <a:ext cx="1108" cy="9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1200" b="1" i="0" u="none" strike="noStrike" cap="none" normalizeH="0" baseline="0" dirty="0" smtClean="0">
                  <a:ln>
                    <a:noFill/>
                  </a:ln>
                  <a:solidFill>
                    <a:schemeClr val="tx1"/>
                  </a:solidFill>
                  <a:effectLst/>
                  <a:latin typeface="Arial" panose="020B0604020202020204" pitchFamily="34" charset="0"/>
                </a:rPr>
                <a:t>+32</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dirty="0" smtClean="0">
                  <a:ln>
                    <a:noFill/>
                  </a:ln>
                  <a:solidFill>
                    <a:schemeClr val="tx1"/>
                  </a:solidFill>
                  <a:effectLst/>
                  <a:latin typeface="Arial" panose="020B0604020202020204" pitchFamily="34" charset="0"/>
                </a:rPr>
                <a:t>proton</a:t>
              </a:r>
            </a:p>
          </p:txBody>
        </p:sp>
        <p:sp>
          <p:nvSpPr>
            <p:cNvPr id="6" name="Oval 6"/>
            <p:cNvSpPr>
              <a:spLocks noChangeArrowheads="1"/>
            </p:cNvSpPr>
            <p:nvPr/>
          </p:nvSpPr>
          <p:spPr bwMode="auto">
            <a:xfrm>
              <a:off x="4590" y="357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7" name="Oval 7"/>
            <p:cNvSpPr>
              <a:spLocks noChangeArrowheads="1"/>
            </p:cNvSpPr>
            <p:nvPr/>
          </p:nvSpPr>
          <p:spPr bwMode="auto">
            <a:xfrm>
              <a:off x="4590" y="87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8" name="Oval 8"/>
            <p:cNvSpPr>
              <a:spLocks noChangeArrowheads="1"/>
            </p:cNvSpPr>
            <p:nvPr/>
          </p:nvSpPr>
          <p:spPr bwMode="auto">
            <a:xfrm>
              <a:off x="3150" y="231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sp>
          <p:nvSpPr>
            <p:cNvPr id="9" name="Oval 9"/>
            <p:cNvSpPr>
              <a:spLocks noChangeArrowheads="1"/>
            </p:cNvSpPr>
            <p:nvPr/>
          </p:nvSpPr>
          <p:spPr bwMode="auto">
            <a:xfrm>
              <a:off x="6030" y="2317"/>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b="1"/>
            </a:p>
          </p:txBody>
        </p:sp>
      </p:grpSp>
      <p:sp>
        <p:nvSpPr>
          <p:cNvPr id="10" name="Text Box 10"/>
          <p:cNvSpPr txBox="1">
            <a:spLocks noChangeArrowheads="1"/>
          </p:cNvSpPr>
          <p:nvPr/>
        </p:nvSpPr>
        <p:spPr bwMode="auto">
          <a:xfrm>
            <a:off x="6040895" y="3556561"/>
            <a:ext cx="4984123"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rPr>
              <a:t>Şekil 1.4</a:t>
            </a:r>
            <a:r>
              <a:rPr kumimoji="0" lang="tr-TR" altLang="tr-TR" sz="1600" b="1" i="0" u="none" strike="noStrike" cap="none" normalizeH="0" dirty="0" smtClean="0">
                <a:ln>
                  <a:noFill/>
                </a:ln>
                <a:solidFill>
                  <a:schemeClr val="tx1"/>
                </a:solidFill>
                <a:effectLst/>
                <a:latin typeface="Arial" panose="020B0604020202020204" pitchFamily="34" charset="0"/>
              </a:rPr>
              <a:t> </a:t>
            </a:r>
            <a:r>
              <a:rPr kumimoji="0" lang="tr-TR" altLang="tr-TR" sz="1600" b="0" i="0" u="none" strike="noStrike" cap="none" normalizeH="0" baseline="0" dirty="0" smtClean="0">
                <a:ln>
                  <a:noFill/>
                </a:ln>
                <a:solidFill>
                  <a:schemeClr val="tx1"/>
                </a:solidFill>
                <a:effectLst/>
                <a:latin typeface="Arial" panose="020B0604020202020204" pitchFamily="34" charset="0"/>
              </a:rPr>
              <a:t>Germanyum atomunun basitleştirilmiş modeli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8546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86366"/>
            <a:ext cx="11462197" cy="2585323"/>
          </a:xfrm>
          <a:prstGeom prst="rect">
            <a:avLst/>
          </a:prstGeom>
          <a:noFill/>
        </p:spPr>
        <p:txBody>
          <a:bodyPr wrap="square" rtlCol="0">
            <a:spAutoFit/>
          </a:bodyPr>
          <a:lstStyle/>
          <a:p>
            <a:pPr algn="just"/>
            <a:r>
              <a:rPr lang="en-US" sz="2400" dirty="0"/>
              <a:t>En </a:t>
            </a:r>
            <a:r>
              <a:rPr lang="en-US" sz="2400" dirty="0" err="1"/>
              <a:t>dış</a:t>
            </a:r>
            <a:r>
              <a:rPr lang="en-US" sz="2400" dirty="0"/>
              <a:t> </a:t>
            </a:r>
            <a:r>
              <a:rPr lang="en-US" sz="2400" dirty="0" err="1"/>
              <a:t>yörüngelerinde</a:t>
            </a:r>
            <a:r>
              <a:rPr lang="en-US" sz="2400" dirty="0"/>
              <a:t> 4 </a:t>
            </a:r>
            <a:r>
              <a:rPr lang="en-US" sz="2400" dirty="0" err="1"/>
              <a:t>elektron</a:t>
            </a:r>
            <a:r>
              <a:rPr lang="en-US" sz="2400" dirty="0"/>
              <a:t> </a:t>
            </a:r>
            <a:r>
              <a:rPr lang="en-US" sz="2400" dirty="0" err="1"/>
              <a:t>bulunan</a:t>
            </a:r>
            <a:r>
              <a:rPr lang="en-US" sz="2400" dirty="0"/>
              <a:t> </a:t>
            </a:r>
            <a:r>
              <a:rPr lang="en-US" sz="2400" dirty="0" err="1"/>
              <a:t>maddeler</a:t>
            </a:r>
            <a:r>
              <a:rPr lang="en-US" sz="2400" dirty="0"/>
              <a:t>, </a:t>
            </a:r>
            <a:r>
              <a:rPr lang="en-US" sz="2400" dirty="0" err="1"/>
              <a:t>kimyasal</a:t>
            </a:r>
            <a:r>
              <a:rPr lang="en-US" sz="2400" dirty="0"/>
              <a:t> </a:t>
            </a:r>
            <a:r>
              <a:rPr lang="en-US" sz="2400" dirty="0" err="1"/>
              <a:t>olarak</a:t>
            </a:r>
            <a:r>
              <a:rPr lang="en-US" sz="2400" dirty="0"/>
              <a:t> </a:t>
            </a:r>
            <a:r>
              <a:rPr lang="en-US" sz="2400" dirty="0" err="1"/>
              <a:t>başka</a:t>
            </a:r>
            <a:r>
              <a:rPr lang="en-US" sz="2400" dirty="0"/>
              <a:t> </a:t>
            </a:r>
            <a:r>
              <a:rPr lang="en-US" sz="2400" dirty="0" err="1"/>
              <a:t>maddelerle</a:t>
            </a:r>
            <a:r>
              <a:rPr lang="en-US" sz="2400" dirty="0"/>
              <a:t> </a:t>
            </a:r>
            <a:r>
              <a:rPr lang="en-US" sz="2400" dirty="0" err="1"/>
              <a:t>birleşme</a:t>
            </a:r>
            <a:r>
              <a:rPr lang="en-US" sz="2400" dirty="0"/>
              <a:t> </a:t>
            </a:r>
            <a:r>
              <a:rPr lang="en-US" sz="2400" dirty="0" err="1"/>
              <a:t>eğilimi</a:t>
            </a:r>
            <a:r>
              <a:rPr lang="en-US" sz="2400" dirty="0"/>
              <a:t> </a:t>
            </a:r>
            <a:r>
              <a:rPr lang="en-US" sz="2400" dirty="0" err="1"/>
              <a:t>gösterirler</a:t>
            </a:r>
            <a:r>
              <a:rPr lang="en-US" sz="2400" dirty="0"/>
              <a:t>. Bu </a:t>
            </a:r>
            <a:r>
              <a:rPr lang="en-US" sz="2400" dirty="0" err="1"/>
              <a:t>maddeler</a:t>
            </a:r>
            <a:r>
              <a:rPr lang="en-US" sz="2400" dirty="0"/>
              <a:t>, en </a:t>
            </a:r>
            <a:r>
              <a:rPr lang="en-US" sz="2400" dirty="0" err="1"/>
              <a:t>dış</a:t>
            </a:r>
            <a:r>
              <a:rPr lang="en-US" sz="2400" dirty="0"/>
              <a:t> </a:t>
            </a:r>
            <a:r>
              <a:rPr lang="en-US" sz="2400" dirty="0" err="1"/>
              <a:t>yörüngelerindeki</a:t>
            </a:r>
            <a:r>
              <a:rPr lang="en-US" sz="2400" dirty="0"/>
              <a:t> </a:t>
            </a:r>
            <a:r>
              <a:rPr lang="en-US" sz="2400" dirty="0" err="1"/>
              <a:t>elektron</a:t>
            </a:r>
            <a:r>
              <a:rPr lang="en-US" sz="2400" dirty="0"/>
              <a:t> </a:t>
            </a:r>
            <a:r>
              <a:rPr lang="en-US" sz="2400" dirty="0" err="1"/>
              <a:t>sayısını</a:t>
            </a:r>
            <a:r>
              <a:rPr lang="en-US" sz="2400" dirty="0"/>
              <a:t> 8’e </a:t>
            </a:r>
            <a:r>
              <a:rPr lang="en-US" sz="2400" dirty="0" err="1"/>
              <a:t>tamamlama</a:t>
            </a:r>
            <a:r>
              <a:rPr lang="en-US" sz="2400" dirty="0"/>
              <a:t> </a:t>
            </a:r>
            <a:r>
              <a:rPr lang="en-US" sz="2400" dirty="0" err="1"/>
              <a:t>eğilimindedirler</a:t>
            </a:r>
            <a:r>
              <a:rPr lang="en-US" sz="2400" dirty="0"/>
              <a:t>. </a:t>
            </a:r>
            <a:r>
              <a:rPr lang="en-US" sz="2400" dirty="0" err="1"/>
              <a:t>Herhangi</a:t>
            </a:r>
            <a:r>
              <a:rPr lang="en-US" sz="2400" dirty="0"/>
              <a:t> </a:t>
            </a:r>
            <a:r>
              <a:rPr lang="en-US" sz="2400" dirty="0" err="1"/>
              <a:t>bir</a:t>
            </a:r>
            <a:r>
              <a:rPr lang="en-US" sz="2400" dirty="0"/>
              <a:t> </a:t>
            </a:r>
            <a:r>
              <a:rPr lang="en-US" sz="2400" dirty="0" err="1"/>
              <a:t>katkı</a:t>
            </a:r>
            <a:r>
              <a:rPr lang="en-US" sz="2400" dirty="0"/>
              <a:t> </a:t>
            </a:r>
            <a:r>
              <a:rPr lang="en-US" sz="2400" dirty="0" err="1"/>
              <a:t>maddesi</a:t>
            </a:r>
            <a:r>
              <a:rPr lang="en-US" sz="2400" dirty="0"/>
              <a:t> </a:t>
            </a:r>
            <a:r>
              <a:rPr lang="en-US" sz="2400" dirty="0" err="1"/>
              <a:t>katılmazsa</a:t>
            </a:r>
            <a:r>
              <a:rPr lang="en-US" sz="2400" dirty="0"/>
              <a:t>, </a:t>
            </a:r>
            <a:r>
              <a:rPr lang="en-US" sz="2400" dirty="0" err="1"/>
              <a:t>birbirine</a:t>
            </a:r>
            <a:r>
              <a:rPr lang="en-US" sz="2400" dirty="0"/>
              <a:t> </a:t>
            </a:r>
            <a:r>
              <a:rPr lang="en-US" sz="2400" dirty="0" err="1"/>
              <a:t>komşu</a:t>
            </a:r>
            <a:r>
              <a:rPr lang="en-US" sz="2400" dirty="0"/>
              <a:t> </a:t>
            </a:r>
            <a:r>
              <a:rPr lang="en-US" sz="2400" dirty="0" err="1"/>
              <a:t>germanyum</a:t>
            </a:r>
            <a:r>
              <a:rPr lang="en-US" sz="2400" dirty="0"/>
              <a:t> </a:t>
            </a:r>
            <a:r>
              <a:rPr lang="en-US" sz="2400" dirty="0" err="1"/>
              <a:t>atomları</a:t>
            </a:r>
            <a:r>
              <a:rPr lang="en-US" sz="2400" dirty="0"/>
              <a:t>, en </a:t>
            </a:r>
            <a:r>
              <a:rPr lang="en-US" sz="2400" dirty="0" err="1"/>
              <a:t>dış</a:t>
            </a:r>
            <a:r>
              <a:rPr lang="en-US" sz="2400" dirty="0"/>
              <a:t> </a:t>
            </a:r>
            <a:r>
              <a:rPr lang="en-US" sz="2400" dirty="0" err="1"/>
              <a:t>yörüngelerindeki</a:t>
            </a:r>
            <a:r>
              <a:rPr lang="en-US" sz="2400" dirty="0"/>
              <a:t> </a:t>
            </a:r>
            <a:r>
              <a:rPr lang="en-US" sz="2400" dirty="0" err="1"/>
              <a:t>elektronları</a:t>
            </a:r>
            <a:r>
              <a:rPr lang="en-US" sz="2400" dirty="0"/>
              <a:t> </a:t>
            </a:r>
            <a:r>
              <a:rPr lang="en-US" sz="2400" dirty="0" err="1"/>
              <a:t>ortak</a:t>
            </a:r>
            <a:r>
              <a:rPr lang="en-US" sz="2400" dirty="0"/>
              <a:t> </a:t>
            </a:r>
            <a:r>
              <a:rPr lang="en-US" sz="2400" dirty="0" err="1"/>
              <a:t>kullanarak</a:t>
            </a:r>
            <a:r>
              <a:rPr lang="en-US" sz="2400" dirty="0"/>
              <a:t> 8 </a:t>
            </a:r>
            <a:r>
              <a:rPr lang="en-US" sz="2400" dirty="0" err="1"/>
              <a:t>sayısına</a:t>
            </a:r>
            <a:r>
              <a:rPr lang="en-US" sz="2400" dirty="0"/>
              <a:t> </a:t>
            </a:r>
            <a:r>
              <a:rPr lang="en-US" sz="2400" dirty="0" err="1"/>
              <a:t>ulaşırlar</a:t>
            </a:r>
            <a:r>
              <a:rPr lang="en-US" sz="2400" dirty="0"/>
              <a:t>. Bu </a:t>
            </a:r>
            <a:r>
              <a:rPr lang="en-US" sz="2400" dirty="0" err="1"/>
              <a:t>paylaşma</a:t>
            </a:r>
            <a:r>
              <a:rPr lang="en-US" sz="2400" dirty="0"/>
              <a:t> </a:t>
            </a:r>
            <a:r>
              <a:rPr lang="en-US" sz="2400" dirty="0" err="1"/>
              <a:t>işlemi</a:t>
            </a:r>
            <a:r>
              <a:rPr lang="en-US" sz="2400" dirty="0"/>
              <a:t> </a:t>
            </a:r>
            <a:r>
              <a:rPr lang="en-US" sz="2400" dirty="0" err="1"/>
              <a:t>sonucunda</a:t>
            </a:r>
            <a:r>
              <a:rPr lang="en-US" sz="2400" dirty="0"/>
              <a:t> </a:t>
            </a:r>
            <a:r>
              <a:rPr lang="en-US" sz="2400" dirty="0" err="1"/>
              <a:t>komşu</a:t>
            </a:r>
            <a:r>
              <a:rPr lang="en-US" sz="2400" dirty="0"/>
              <a:t> </a:t>
            </a:r>
            <a:r>
              <a:rPr lang="en-US" sz="2400" dirty="0" err="1"/>
              <a:t>atomlar</a:t>
            </a:r>
            <a:r>
              <a:rPr lang="en-US" sz="2400" dirty="0"/>
              <a:t> </a:t>
            </a:r>
            <a:r>
              <a:rPr lang="en-US" sz="2400" dirty="0" err="1"/>
              <a:t>arasında</a:t>
            </a:r>
            <a:r>
              <a:rPr lang="en-US" sz="2400" dirty="0"/>
              <a:t> </a:t>
            </a:r>
            <a:r>
              <a:rPr lang="en-US" sz="2400" b="1" dirty="0"/>
              <a:t>“</a:t>
            </a:r>
            <a:r>
              <a:rPr lang="en-US" sz="2400" b="1" dirty="0" err="1"/>
              <a:t>Kovalent</a:t>
            </a:r>
            <a:r>
              <a:rPr lang="en-US" sz="2400" b="1" dirty="0"/>
              <a:t> </a:t>
            </a:r>
            <a:r>
              <a:rPr lang="en-US" sz="2400" b="1" dirty="0" err="1"/>
              <a:t>Bağlar</a:t>
            </a:r>
            <a:r>
              <a:rPr lang="en-US" sz="2400" b="1" dirty="0"/>
              <a:t>”</a:t>
            </a:r>
            <a:r>
              <a:rPr lang="en-US" sz="2400" dirty="0"/>
              <a:t> </a:t>
            </a:r>
            <a:r>
              <a:rPr lang="en-US" sz="2400" dirty="0" err="1"/>
              <a:t>oluşur</a:t>
            </a:r>
            <a:r>
              <a:rPr lang="en-US" sz="2400" dirty="0"/>
              <a:t>. </a:t>
            </a:r>
            <a:r>
              <a:rPr lang="en-US" sz="2400" dirty="0" err="1"/>
              <a:t>Şekil</a:t>
            </a:r>
            <a:r>
              <a:rPr lang="en-US" sz="2400" dirty="0"/>
              <a:t> 1.5 da </a:t>
            </a:r>
            <a:r>
              <a:rPr lang="en-US" sz="2400" dirty="0" err="1"/>
              <a:t>saf</a:t>
            </a:r>
            <a:r>
              <a:rPr lang="en-US" sz="2400" dirty="0"/>
              <a:t> </a:t>
            </a:r>
            <a:r>
              <a:rPr lang="en-US" sz="2400" dirty="0" err="1"/>
              <a:t>germanyum</a:t>
            </a:r>
            <a:r>
              <a:rPr lang="en-US" sz="2400" dirty="0"/>
              <a:t> </a:t>
            </a:r>
            <a:r>
              <a:rPr lang="en-US" sz="2400" dirty="0" err="1"/>
              <a:t>maddesinde</a:t>
            </a:r>
            <a:r>
              <a:rPr lang="en-US" sz="2400" dirty="0"/>
              <a:t> </a:t>
            </a:r>
            <a:r>
              <a:rPr lang="en-US" sz="2400" dirty="0" err="1"/>
              <a:t>oluşan</a:t>
            </a:r>
            <a:r>
              <a:rPr lang="en-US" sz="2400" dirty="0"/>
              <a:t> </a:t>
            </a:r>
            <a:r>
              <a:rPr lang="en-US" sz="2400" dirty="0" err="1"/>
              <a:t>kovalent</a:t>
            </a:r>
            <a:r>
              <a:rPr lang="en-US" sz="2400" dirty="0"/>
              <a:t> </a:t>
            </a:r>
            <a:r>
              <a:rPr lang="en-US" sz="2400" dirty="0" err="1"/>
              <a:t>bağlar</a:t>
            </a:r>
            <a:r>
              <a:rPr lang="en-US" sz="2400" dirty="0"/>
              <a:t> </a:t>
            </a:r>
            <a:r>
              <a:rPr lang="en-US" sz="2400" dirty="0" err="1"/>
              <a:t>görülmektedir</a:t>
            </a:r>
            <a:r>
              <a:rPr lang="en-US" sz="2400" dirty="0"/>
              <a:t>.</a:t>
            </a:r>
            <a:endParaRPr lang="tr-TR" sz="2400" dirty="0"/>
          </a:p>
          <a:p>
            <a:endParaRPr lang="tr-TR" dirty="0"/>
          </a:p>
        </p:txBody>
      </p:sp>
      <p:sp>
        <p:nvSpPr>
          <p:cNvPr id="3" name="TextBox 2"/>
          <p:cNvSpPr txBox="1"/>
          <p:nvPr/>
        </p:nvSpPr>
        <p:spPr>
          <a:xfrm>
            <a:off x="515155" y="3284113"/>
            <a:ext cx="11127347" cy="1569660"/>
          </a:xfrm>
          <a:prstGeom prst="rect">
            <a:avLst/>
          </a:prstGeom>
          <a:noFill/>
        </p:spPr>
        <p:txBody>
          <a:bodyPr wrap="square" rtlCol="0">
            <a:spAutoFit/>
          </a:bodyPr>
          <a:lstStyle/>
          <a:p>
            <a:pPr algn="just"/>
            <a:r>
              <a:rPr lang="en-US" sz="2400" dirty="0" err="1"/>
              <a:t>Söz</a:t>
            </a:r>
            <a:r>
              <a:rPr lang="en-US" sz="2400" dirty="0"/>
              <a:t> </a:t>
            </a:r>
            <a:r>
              <a:rPr lang="en-US" sz="2400" dirty="0" err="1"/>
              <a:t>konusu</a:t>
            </a:r>
            <a:r>
              <a:rPr lang="en-US" sz="2400" dirty="0"/>
              <a:t> </a:t>
            </a:r>
            <a:r>
              <a:rPr lang="en-US" sz="2400" dirty="0" err="1"/>
              <a:t>şekilde</a:t>
            </a:r>
            <a:r>
              <a:rPr lang="en-US" sz="2400" dirty="0"/>
              <a:t> de </a:t>
            </a:r>
            <a:r>
              <a:rPr lang="en-US" sz="2400" dirty="0" err="1"/>
              <a:t>görüldüğü</a:t>
            </a:r>
            <a:r>
              <a:rPr lang="en-US" sz="2400" dirty="0"/>
              <a:t> </a:t>
            </a:r>
            <a:r>
              <a:rPr lang="en-US" sz="2400" dirty="0" err="1"/>
              <a:t>gibi</a:t>
            </a:r>
            <a:r>
              <a:rPr lang="en-US" sz="2400" dirty="0"/>
              <a:t>, </a:t>
            </a:r>
            <a:r>
              <a:rPr lang="en-US" sz="2400" dirty="0" err="1"/>
              <a:t>saf</a:t>
            </a:r>
            <a:r>
              <a:rPr lang="en-US" sz="2400" dirty="0"/>
              <a:t> </a:t>
            </a:r>
            <a:r>
              <a:rPr lang="en-US" sz="2400" dirty="0" err="1"/>
              <a:t>germanyum</a:t>
            </a:r>
            <a:r>
              <a:rPr lang="en-US" sz="2400" dirty="0"/>
              <a:t> </a:t>
            </a:r>
            <a:r>
              <a:rPr lang="en-US" sz="2400" dirty="0" err="1"/>
              <a:t>maddesinde</a:t>
            </a:r>
            <a:r>
              <a:rPr lang="en-US" sz="2400" dirty="0"/>
              <a:t>, </a:t>
            </a:r>
            <a:r>
              <a:rPr lang="en-US" sz="2400" dirty="0" err="1"/>
              <a:t>komşu</a:t>
            </a:r>
            <a:r>
              <a:rPr lang="en-US" sz="2400" dirty="0"/>
              <a:t> </a:t>
            </a:r>
            <a:r>
              <a:rPr lang="en-US" sz="2400" dirty="0" err="1"/>
              <a:t>atomlar</a:t>
            </a:r>
            <a:r>
              <a:rPr lang="en-US" sz="2400" dirty="0"/>
              <a:t>, son </a:t>
            </a:r>
            <a:r>
              <a:rPr lang="en-US" sz="2400" dirty="0" err="1"/>
              <a:t>yörüngelerindeki</a:t>
            </a:r>
            <a:r>
              <a:rPr lang="en-US" sz="2400" dirty="0"/>
              <a:t> </a:t>
            </a:r>
            <a:r>
              <a:rPr lang="en-US" sz="2400" dirty="0" err="1"/>
              <a:t>elektronları</a:t>
            </a:r>
            <a:r>
              <a:rPr lang="en-US" sz="2400" dirty="0"/>
              <a:t> </a:t>
            </a:r>
            <a:r>
              <a:rPr lang="en-US" sz="2400" dirty="0" err="1"/>
              <a:t>ortak</a:t>
            </a:r>
            <a:r>
              <a:rPr lang="en-US" sz="2400" dirty="0"/>
              <a:t> </a:t>
            </a:r>
            <a:r>
              <a:rPr lang="en-US" sz="2400" dirty="0" err="1"/>
              <a:t>olarak</a:t>
            </a:r>
            <a:r>
              <a:rPr lang="en-US" sz="2400" dirty="0"/>
              <a:t> </a:t>
            </a:r>
            <a:r>
              <a:rPr lang="en-US" sz="2400" dirty="0" err="1"/>
              <a:t>kullanmaktadırlar</a:t>
            </a:r>
            <a:r>
              <a:rPr lang="en-US" sz="2400" dirty="0"/>
              <a:t>. Bu </a:t>
            </a:r>
            <a:r>
              <a:rPr lang="en-US" sz="2400" dirty="0" err="1"/>
              <a:t>nedenle</a:t>
            </a:r>
            <a:r>
              <a:rPr lang="en-US" sz="2400" dirty="0"/>
              <a:t> </a:t>
            </a:r>
            <a:r>
              <a:rPr lang="en-US" sz="2400" dirty="0" err="1"/>
              <a:t>saf</a:t>
            </a:r>
            <a:r>
              <a:rPr lang="en-US" sz="2400" dirty="0"/>
              <a:t> </a:t>
            </a:r>
            <a:r>
              <a:rPr lang="en-US" sz="2400" dirty="0" err="1"/>
              <a:t>germanyum</a:t>
            </a:r>
            <a:r>
              <a:rPr lang="en-US" sz="2400" dirty="0"/>
              <a:t> </a:t>
            </a:r>
            <a:r>
              <a:rPr lang="en-US" sz="2400" dirty="0" err="1"/>
              <a:t>maddesi</a:t>
            </a:r>
            <a:r>
              <a:rPr lang="en-US" sz="2400" dirty="0"/>
              <a:t>, </a:t>
            </a:r>
            <a:r>
              <a:rPr lang="en-US" sz="2400" dirty="0" err="1"/>
              <a:t>kimyasal</a:t>
            </a:r>
            <a:r>
              <a:rPr lang="en-US" sz="2400" dirty="0"/>
              <a:t> </a:t>
            </a:r>
            <a:r>
              <a:rPr lang="en-US" sz="2400" dirty="0" err="1"/>
              <a:t>olarak</a:t>
            </a:r>
            <a:r>
              <a:rPr lang="en-US" sz="2400" dirty="0"/>
              <a:t> </a:t>
            </a:r>
            <a:r>
              <a:rPr lang="en-US" sz="2400" dirty="0" err="1"/>
              <a:t>kristal</a:t>
            </a:r>
            <a:r>
              <a:rPr lang="en-US" sz="2400" dirty="0"/>
              <a:t> </a:t>
            </a:r>
            <a:r>
              <a:rPr lang="en-US" sz="2400" dirty="0" err="1"/>
              <a:t>bir</a:t>
            </a:r>
            <a:r>
              <a:rPr lang="en-US" sz="2400" dirty="0"/>
              <a:t> </a:t>
            </a:r>
            <a:r>
              <a:rPr lang="en-US" sz="2400" dirty="0" err="1"/>
              <a:t>yapıya</a:t>
            </a:r>
            <a:r>
              <a:rPr lang="en-US" sz="2400" dirty="0"/>
              <a:t> </a:t>
            </a:r>
            <a:r>
              <a:rPr lang="en-US" sz="2400" dirty="0" err="1"/>
              <a:t>sahiptir</a:t>
            </a:r>
            <a:r>
              <a:rPr lang="en-US" sz="2400" dirty="0"/>
              <a:t>. Kristal </a:t>
            </a:r>
            <a:r>
              <a:rPr lang="en-US" sz="2400" dirty="0" err="1"/>
              <a:t>yapı</a:t>
            </a:r>
            <a:r>
              <a:rPr lang="en-US" sz="2400" dirty="0"/>
              <a:t>, </a:t>
            </a:r>
            <a:r>
              <a:rPr lang="en-US" sz="2400" dirty="0" err="1"/>
              <a:t>komşu</a:t>
            </a:r>
            <a:r>
              <a:rPr lang="en-US" sz="2400" dirty="0"/>
              <a:t> </a:t>
            </a:r>
            <a:r>
              <a:rPr lang="en-US" sz="2400" dirty="0" err="1"/>
              <a:t>atomlar</a:t>
            </a:r>
            <a:r>
              <a:rPr lang="en-US" sz="2400" dirty="0"/>
              <a:t> </a:t>
            </a:r>
            <a:r>
              <a:rPr lang="en-US" sz="2400" dirty="0" err="1"/>
              <a:t>arasındaki</a:t>
            </a:r>
            <a:r>
              <a:rPr lang="en-US" sz="2400" dirty="0"/>
              <a:t> </a:t>
            </a:r>
            <a:r>
              <a:rPr lang="en-US" sz="2400" dirty="0" err="1"/>
              <a:t>kovalent</a:t>
            </a:r>
            <a:r>
              <a:rPr lang="en-US" sz="2400" dirty="0"/>
              <a:t> </a:t>
            </a:r>
            <a:r>
              <a:rPr lang="en-US" sz="2400" dirty="0" err="1"/>
              <a:t>bağların</a:t>
            </a:r>
            <a:r>
              <a:rPr lang="en-US" sz="2400" dirty="0"/>
              <a:t> </a:t>
            </a:r>
            <a:r>
              <a:rPr lang="en-US" sz="2400" dirty="0" err="1"/>
              <a:t>sonucudur</a:t>
            </a:r>
            <a:endParaRPr lang="tr-TR" sz="2400" dirty="0"/>
          </a:p>
        </p:txBody>
      </p:sp>
    </p:spTree>
    <p:extLst>
      <p:ext uri="{BB962C8B-B14F-4D97-AF65-F5344CB8AC3E}">
        <p14:creationId xmlns:p14="http://schemas.microsoft.com/office/powerpoint/2010/main" val="294757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600" y="708338"/>
            <a:ext cx="6853848" cy="3757231"/>
          </a:xfrm>
          <a:prstGeom prst="rect">
            <a:avLst/>
          </a:prstGeom>
        </p:spPr>
      </p:pic>
      <p:sp>
        <p:nvSpPr>
          <p:cNvPr id="3" name="TextBox 2"/>
          <p:cNvSpPr txBox="1"/>
          <p:nvPr/>
        </p:nvSpPr>
        <p:spPr>
          <a:xfrm>
            <a:off x="2163650" y="4893972"/>
            <a:ext cx="6993228" cy="646331"/>
          </a:xfrm>
          <a:prstGeom prst="rect">
            <a:avLst/>
          </a:prstGeom>
          <a:noFill/>
        </p:spPr>
        <p:txBody>
          <a:bodyPr wrap="square" rtlCol="0">
            <a:spAutoFit/>
          </a:bodyPr>
          <a:lstStyle/>
          <a:p>
            <a:r>
              <a:rPr lang="en-US" b="1" dirty="0" err="1"/>
              <a:t>Şekil</a:t>
            </a:r>
            <a:r>
              <a:rPr lang="en-US" b="1" dirty="0"/>
              <a:t> 1.5</a:t>
            </a:r>
            <a:r>
              <a:rPr lang="en-US" dirty="0"/>
              <a:t> </a:t>
            </a:r>
            <a:r>
              <a:rPr lang="en-US" dirty="0" err="1"/>
              <a:t>Saf</a:t>
            </a:r>
            <a:r>
              <a:rPr lang="en-US" dirty="0"/>
              <a:t> </a:t>
            </a:r>
            <a:r>
              <a:rPr lang="en-US" dirty="0" err="1"/>
              <a:t>germanyum</a:t>
            </a:r>
            <a:r>
              <a:rPr lang="en-US" dirty="0"/>
              <a:t> </a:t>
            </a:r>
            <a:r>
              <a:rPr lang="en-US" dirty="0" err="1"/>
              <a:t>maddesinde</a:t>
            </a:r>
            <a:r>
              <a:rPr lang="en-US" dirty="0"/>
              <a:t> </a:t>
            </a:r>
            <a:r>
              <a:rPr lang="en-US" dirty="0" err="1"/>
              <a:t>oluşan</a:t>
            </a:r>
            <a:r>
              <a:rPr lang="en-US" dirty="0"/>
              <a:t> </a:t>
            </a:r>
            <a:r>
              <a:rPr lang="en-US" dirty="0" err="1"/>
              <a:t>kovalent</a:t>
            </a:r>
            <a:r>
              <a:rPr lang="en-US" dirty="0"/>
              <a:t> </a:t>
            </a:r>
            <a:r>
              <a:rPr lang="en-US" dirty="0" err="1"/>
              <a:t>bağlar</a:t>
            </a:r>
            <a:endParaRPr lang="tr-TR" dirty="0"/>
          </a:p>
          <a:p>
            <a:endParaRPr lang="tr-TR" dirty="0"/>
          </a:p>
        </p:txBody>
      </p:sp>
    </p:spTree>
    <p:extLst>
      <p:ext uri="{BB962C8B-B14F-4D97-AF65-F5344CB8AC3E}">
        <p14:creationId xmlns:p14="http://schemas.microsoft.com/office/powerpoint/2010/main" val="157555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69" y="369790"/>
            <a:ext cx="6990304" cy="34423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43" y="2511380"/>
            <a:ext cx="6874080" cy="4146997"/>
          </a:xfrm>
          <a:prstGeom prst="rect">
            <a:avLst/>
          </a:prstGeom>
        </p:spPr>
      </p:pic>
    </p:spTree>
    <p:extLst>
      <p:ext uri="{BB962C8B-B14F-4D97-AF65-F5344CB8AC3E}">
        <p14:creationId xmlns:p14="http://schemas.microsoft.com/office/powerpoint/2010/main" val="20035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059" y="570796"/>
            <a:ext cx="6757881" cy="5716407"/>
          </a:xfrm>
          <a:prstGeom prst="rect">
            <a:avLst/>
          </a:prstGeom>
        </p:spPr>
      </p:pic>
    </p:spTree>
    <p:extLst>
      <p:ext uri="{BB962C8B-B14F-4D97-AF65-F5344CB8AC3E}">
        <p14:creationId xmlns:p14="http://schemas.microsoft.com/office/powerpoint/2010/main" val="136520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338" y="347730"/>
            <a:ext cx="10892170" cy="3014879"/>
          </a:xfrm>
          <a:prstGeom prst="rect">
            <a:avLst/>
          </a:prstGeom>
        </p:spPr>
      </p:pic>
      <p:pic>
        <p:nvPicPr>
          <p:cNvPr id="3" name="Picture 2"/>
          <p:cNvPicPr>
            <a:picLocks noChangeAspect="1"/>
          </p:cNvPicPr>
          <p:nvPr/>
        </p:nvPicPr>
        <p:blipFill>
          <a:blip r:embed="rId3"/>
          <a:stretch>
            <a:fillRect/>
          </a:stretch>
        </p:blipFill>
        <p:spPr>
          <a:xfrm>
            <a:off x="1291882" y="3478968"/>
            <a:ext cx="9247626" cy="3379032"/>
          </a:xfrm>
          <a:prstGeom prst="rect">
            <a:avLst/>
          </a:prstGeom>
        </p:spPr>
      </p:pic>
      <p:cxnSp>
        <p:nvCxnSpPr>
          <p:cNvPr id="5" name="Straight Connector 4"/>
          <p:cNvCxnSpPr/>
          <p:nvPr/>
        </p:nvCxnSpPr>
        <p:spPr>
          <a:xfrm>
            <a:off x="8834907" y="2253803"/>
            <a:ext cx="2524259" cy="128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12451" y="2574388"/>
            <a:ext cx="10060349" cy="14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12451" y="3176955"/>
            <a:ext cx="10060349" cy="14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2451" y="2854554"/>
            <a:ext cx="10446715" cy="141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12451" y="1945504"/>
            <a:ext cx="10446715"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12451" y="2266682"/>
            <a:ext cx="7725112" cy="234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05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39" y="309093"/>
            <a:ext cx="6568226" cy="461665"/>
          </a:xfrm>
          <a:prstGeom prst="rect">
            <a:avLst/>
          </a:prstGeom>
          <a:noFill/>
        </p:spPr>
        <p:txBody>
          <a:bodyPr wrap="square" rtlCol="0">
            <a:spAutoFit/>
          </a:bodyPr>
          <a:lstStyle/>
          <a:p>
            <a:r>
              <a:rPr lang="tr-TR" sz="2400" b="1" dirty="0" smtClean="0"/>
              <a:t>N tipi yapıların oluşumu</a:t>
            </a:r>
            <a:endParaRPr lang="tr-TR" sz="2400" b="1" dirty="0"/>
          </a:p>
        </p:txBody>
      </p:sp>
      <p:sp>
        <p:nvSpPr>
          <p:cNvPr id="3" name="TextBox 2"/>
          <p:cNvSpPr txBox="1"/>
          <p:nvPr/>
        </p:nvSpPr>
        <p:spPr>
          <a:xfrm>
            <a:off x="463639" y="678425"/>
            <a:ext cx="11037195" cy="2215991"/>
          </a:xfrm>
          <a:prstGeom prst="rect">
            <a:avLst/>
          </a:prstGeom>
          <a:noFill/>
        </p:spPr>
        <p:txBody>
          <a:bodyPr wrap="square" rtlCol="0">
            <a:spAutoFit/>
          </a:bodyPr>
          <a:lstStyle/>
          <a:p>
            <a:pPr algn="just"/>
            <a:r>
              <a:rPr lang="en-US" sz="2000" dirty="0" err="1"/>
              <a:t>Silikon</a:t>
            </a:r>
            <a:r>
              <a:rPr lang="en-US" sz="2000" dirty="0"/>
              <a:t> </a:t>
            </a:r>
            <a:r>
              <a:rPr lang="en-US" sz="2000" dirty="0" err="1"/>
              <a:t>kristal</a:t>
            </a:r>
            <a:r>
              <a:rPr lang="en-US" sz="2000" dirty="0"/>
              <a:t> </a:t>
            </a:r>
            <a:r>
              <a:rPr lang="en-US" sz="2000" dirty="0" err="1"/>
              <a:t>içine</a:t>
            </a:r>
            <a:r>
              <a:rPr lang="en-US" sz="2000" dirty="0"/>
              <a:t> +5 </a:t>
            </a:r>
            <a:r>
              <a:rPr lang="en-US" sz="2000" dirty="0" err="1"/>
              <a:t>değerlikli</a:t>
            </a:r>
            <a:r>
              <a:rPr lang="en-US" sz="2000" dirty="0"/>
              <a:t> atom, </a:t>
            </a:r>
            <a:r>
              <a:rPr lang="en-US" sz="2000" dirty="0" err="1"/>
              <a:t>yani</a:t>
            </a:r>
            <a:r>
              <a:rPr lang="en-US" sz="2000" dirty="0"/>
              <a:t> 5 </a:t>
            </a:r>
            <a:r>
              <a:rPr lang="en-US" sz="2000" dirty="0" err="1"/>
              <a:t>adet</a:t>
            </a:r>
            <a:r>
              <a:rPr lang="en-US" sz="2000" dirty="0"/>
              <a:t> </a:t>
            </a:r>
            <a:r>
              <a:rPr lang="en-US" sz="2000" dirty="0" err="1"/>
              <a:t>valans</a:t>
            </a:r>
            <a:r>
              <a:rPr lang="en-US" sz="2000" dirty="0"/>
              <a:t> </a:t>
            </a:r>
            <a:r>
              <a:rPr lang="en-US" sz="2000" dirty="0" err="1"/>
              <a:t>elektronu</a:t>
            </a:r>
            <a:r>
              <a:rPr lang="en-US" sz="2000" dirty="0"/>
              <a:t> </a:t>
            </a:r>
            <a:r>
              <a:rPr lang="en-US" sz="2000" dirty="0" err="1"/>
              <a:t>olan</a:t>
            </a:r>
            <a:r>
              <a:rPr lang="en-US" sz="2000" dirty="0"/>
              <a:t> </a:t>
            </a:r>
            <a:r>
              <a:rPr lang="en-US" sz="2000" b="1" dirty="0" err="1"/>
              <a:t>Arsenik</a:t>
            </a:r>
            <a:r>
              <a:rPr lang="en-US" sz="2000" b="1" dirty="0"/>
              <a:t>, </a:t>
            </a:r>
            <a:r>
              <a:rPr lang="en-US" sz="2000" b="1" dirty="0" err="1"/>
              <a:t>Fosfor</a:t>
            </a:r>
            <a:r>
              <a:rPr lang="en-US" sz="2000" b="1" dirty="0"/>
              <a:t>, </a:t>
            </a:r>
            <a:r>
              <a:rPr lang="en-US" sz="2000" b="1" dirty="0" err="1"/>
              <a:t>Antimuan</a:t>
            </a:r>
            <a:r>
              <a:rPr lang="en-US" sz="2000" dirty="0"/>
              <a:t> </a:t>
            </a:r>
            <a:r>
              <a:rPr lang="en-US" sz="2000" dirty="0" err="1"/>
              <a:t>gibi</a:t>
            </a:r>
            <a:r>
              <a:rPr lang="en-US" sz="2000" dirty="0"/>
              <a:t> </a:t>
            </a:r>
            <a:r>
              <a:rPr lang="en-US" sz="2000" dirty="0" err="1"/>
              <a:t>maddeler</a:t>
            </a:r>
            <a:r>
              <a:rPr lang="en-US" sz="2000" dirty="0"/>
              <a:t> </a:t>
            </a:r>
            <a:r>
              <a:rPr lang="en-US" sz="2000" dirty="0" err="1"/>
              <a:t>katarsak</a:t>
            </a:r>
            <a:r>
              <a:rPr lang="en-US" sz="2000" dirty="0"/>
              <a:t> N-tipi </a:t>
            </a:r>
            <a:r>
              <a:rPr lang="en-US" sz="2000" dirty="0" err="1"/>
              <a:t>yapıyı</a:t>
            </a:r>
            <a:r>
              <a:rPr lang="en-US" sz="2000" dirty="0"/>
              <a:t> </a:t>
            </a:r>
            <a:r>
              <a:rPr lang="en-US" sz="2000" dirty="0" err="1"/>
              <a:t>oluştururuz</a:t>
            </a:r>
            <a:r>
              <a:rPr lang="en-US" sz="2000" dirty="0"/>
              <a:t>. </a:t>
            </a:r>
            <a:endParaRPr lang="tr-TR" sz="2000" dirty="0"/>
          </a:p>
          <a:p>
            <a:pPr algn="just"/>
            <a:r>
              <a:rPr lang="en-US" sz="2000" dirty="0" err="1"/>
              <a:t>Saf</a:t>
            </a:r>
            <a:r>
              <a:rPr lang="en-US" sz="2000" dirty="0"/>
              <a:t> </a:t>
            </a:r>
            <a:r>
              <a:rPr lang="en-US" sz="2000" dirty="0" err="1"/>
              <a:t>silisyum</a:t>
            </a:r>
            <a:r>
              <a:rPr lang="en-US" sz="2000" dirty="0"/>
              <a:t> </a:t>
            </a:r>
            <a:r>
              <a:rPr lang="en-US" sz="2000" dirty="0" err="1"/>
              <a:t>maddesine</a:t>
            </a:r>
            <a:r>
              <a:rPr lang="en-US" sz="2000" dirty="0"/>
              <a:t>, </a:t>
            </a:r>
            <a:r>
              <a:rPr lang="en-US" sz="2000" b="1" dirty="0"/>
              <a:t>“</a:t>
            </a:r>
            <a:r>
              <a:rPr lang="en-US" sz="2000" b="1" dirty="0" err="1"/>
              <a:t>Arsenik</a:t>
            </a:r>
            <a:r>
              <a:rPr lang="en-US" sz="2000" b="1" dirty="0"/>
              <a:t>” (As) </a:t>
            </a:r>
            <a:r>
              <a:rPr lang="en-US" sz="2000" dirty="0" err="1"/>
              <a:t>maddesi</a:t>
            </a:r>
            <a:r>
              <a:rPr lang="en-US" sz="2000" dirty="0"/>
              <a:t> </a:t>
            </a:r>
            <a:r>
              <a:rPr lang="en-US" sz="2000" dirty="0" err="1"/>
              <a:t>ilavesi</a:t>
            </a:r>
            <a:r>
              <a:rPr lang="en-US" sz="2000" dirty="0"/>
              <a:t> </a:t>
            </a:r>
            <a:r>
              <a:rPr lang="en-US" sz="2000" dirty="0" err="1"/>
              <a:t>edilerek</a:t>
            </a:r>
            <a:r>
              <a:rPr lang="en-US" sz="2000" dirty="0"/>
              <a:t> </a:t>
            </a:r>
            <a:r>
              <a:rPr lang="en-US" sz="2000" b="1" dirty="0"/>
              <a:t>“N tipi </a:t>
            </a:r>
            <a:r>
              <a:rPr lang="en-US" sz="2000" b="1" dirty="0" err="1"/>
              <a:t>yarı</a:t>
            </a:r>
            <a:r>
              <a:rPr lang="en-US" sz="2000" b="1" dirty="0"/>
              <a:t> </a:t>
            </a:r>
            <a:r>
              <a:rPr lang="en-US" sz="2000" b="1" dirty="0" err="1"/>
              <a:t>iletken</a:t>
            </a:r>
            <a:r>
              <a:rPr lang="en-US" sz="2000" b="1" dirty="0"/>
              <a:t>”</a:t>
            </a:r>
            <a:r>
              <a:rPr lang="en-US" sz="2000" dirty="0"/>
              <a:t> </a:t>
            </a:r>
            <a:r>
              <a:rPr lang="en-US" sz="2000" dirty="0" err="1"/>
              <a:t>elde</a:t>
            </a:r>
            <a:r>
              <a:rPr lang="en-US" sz="2000" dirty="0"/>
              <a:t> </a:t>
            </a:r>
            <a:r>
              <a:rPr lang="en-US" sz="2000" dirty="0" err="1"/>
              <a:t>edilir</a:t>
            </a:r>
            <a:r>
              <a:rPr lang="en-US" sz="2000" dirty="0"/>
              <a:t>. </a:t>
            </a:r>
            <a:r>
              <a:rPr lang="en-US" sz="2000" dirty="0" err="1"/>
              <a:t>Arsenik</a:t>
            </a:r>
            <a:r>
              <a:rPr lang="en-US" sz="2000" dirty="0"/>
              <a:t> </a:t>
            </a:r>
            <a:r>
              <a:rPr lang="en-US" sz="2000" dirty="0" err="1"/>
              <a:t>maddesinin</a:t>
            </a:r>
            <a:r>
              <a:rPr lang="en-US" sz="2000" dirty="0"/>
              <a:t> </a:t>
            </a:r>
            <a:r>
              <a:rPr lang="en-US" sz="2000" dirty="0" err="1"/>
              <a:t>atomlarının</a:t>
            </a:r>
            <a:r>
              <a:rPr lang="en-US" sz="2000" dirty="0"/>
              <a:t> en </a:t>
            </a:r>
            <a:r>
              <a:rPr lang="en-US" sz="2000" dirty="0" err="1"/>
              <a:t>dış</a:t>
            </a:r>
            <a:r>
              <a:rPr lang="en-US" sz="2000" dirty="0"/>
              <a:t> </a:t>
            </a:r>
            <a:r>
              <a:rPr lang="en-US" sz="2000" dirty="0" err="1"/>
              <a:t>yörüngesinde</a:t>
            </a:r>
            <a:r>
              <a:rPr lang="en-US" sz="2000" dirty="0"/>
              <a:t> 5 </a:t>
            </a:r>
            <a:r>
              <a:rPr lang="en-US" sz="2000" dirty="0" err="1"/>
              <a:t>elektron</a:t>
            </a:r>
            <a:r>
              <a:rPr lang="en-US" sz="2000" dirty="0"/>
              <a:t> </a:t>
            </a:r>
            <a:r>
              <a:rPr lang="en-US" sz="2000" dirty="0" err="1"/>
              <a:t>bulunur</a:t>
            </a:r>
            <a:r>
              <a:rPr lang="en-US" sz="2000" dirty="0"/>
              <a:t>. </a:t>
            </a:r>
            <a:r>
              <a:rPr lang="en-US" sz="2000" dirty="0" err="1"/>
              <a:t>Şekil</a:t>
            </a:r>
            <a:r>
              <a:rPr lang="en-US" sz="2000" dirty="0"/>
              <a:t> 1.8 de </a:t>
            </a:r>
            <a:r>
              <a:rPr lang="en-US" sz="2000" dirty="0" err="1"/>
              <a:t>arsenik</a:t>
            </a:r>
            <a:r>
              <a:rPr lang="en-US" sz="2000" dirty="0"/>
              <a:t> </a:t>
            </a:r>
            <a:r>
              <a:rPr lang="en-US" sz="2000" dirty="0" err="1"/>
              <a:t>atomunun</a:t>
            </a:r>
            <a:r>
              <a:rPr lang="en-US" sz="2000" dirty="0"/>
              <a:t> </a:t>
            </a:r>
            <a:r>
              <a:rPr lang="en-US" sz="2000" dirty="0" err="1"/>
              <a:t>basitleştirilmiş</a:t>
            </a:r>
            <a:r>
              <a:rPr lang="en-US" sz="2000" dirty="0"/>
              <a:t> </a:t>
            </a:r>
            <a:r>
              <a:rPr lang="en-US" sz="2000" dirty="0" err="1"/>
              <a:t>modeli</a:t>
            </a:r>
            <a:r>
              <a:rPr lang="en-US" sz="2000" dirty="0"/>
              <a:t> </a:t>
            </a:r>
            <a:r>
              <a:rPr lang="en-US" sz="2000" dirty="0" err="1"/>
              <a:t>görülmektedir</a:t>
            </a:r>
            <a:r>
              <a:rPr lang="en-US" sz="2000" dirty="0"/>
              <a:t>. </a:t>
            </a:r>
            <a:r>
              <a:rPr lang="en-US" sz="2000" dirty="0" err="1"/>
              <a:t>Şekil</a:t>
            </a:r>
            <a:r>
              <a:rPr lang="en-US" sz="2000" dirty="0"/>
              <a:t> 1.8 de </a:t>
            </a:r>
            <a:r>
              <a:rPr lang="en-US" sz="2000" dirty="0" err="1"/>
              <a:t>sadece</a:t>
            </a:r>
            <a:r>
              <a:rPr lang="en-US" sz="2000" dirty="0"/>
              <a:t> en </a:t>
            </a:r>
            <a:r>
              <a:rPr lang="en-US" sz="2000" dirty="0" err="1"/>
              <a:t>dış</a:t>
            </a:r>
            <a:r>
              <a:rPr lang="en-US" sz="2000" dirty="0"/>
              <a:t> </a:t>
            </a:r>
            <a:r>
              <a:rPr lang="en-US" sz="2000" dirty="0" err="1"/>
              <a:t>yörüngeki</a:t>
            </a:r>
            <a:r>
              <a:rPr lang="en-US" sz="2000" dirty="0"/>
              <a:t> </a:t>
            </a:r>
            <a:r>
              <a:rPr lang="en-US" sz="2000" dirty="0" err="1"/>
              <a:t>valans</a:t>
            </a:r>
            <a:r>
              <a:rPr lang="en-US" sz="2000" dirty="0"/>
              <a:t> </a:t>
            </a:r>
            <a:r>
              <a:rPr lang="en-US" sz="2000" dirty="0" err="1"/>
              <a:t>elektronlar</a:t>
            </a:r>
            <a:r>
              <a:rPr lang="en-US" sz="2000" dirty="0"/>
              <a:t> </a:t>
            </a:r>
            <a:r>
              <a:rPr lang="en-US" sz="2000" dirty="0" err="1"/>
              <a:t>gösterilmiştir</a:t>
            </a:r>
            <a:r>
              <a:rPr lang="en-US" sz="2000" dirty="0"/>
              <a:t>.</a:t>
            </a:r>
            <a:endParaRPr lang="tr-TR" sz="20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769" y="2559049"/>
            <a:ext cx="8796270" cy="4204486"/>
          </a:xfrm>
          <a:prstGeom prst="rect">
            <a:avLst/>
          </a:prstGeom>
        </p:spPr>
      </p:pic>
    </p:spTree>
    <p:extLst>
      <p:ext uri="{BB962C8B-B14F-4D97-AF65-F5344CB8AC3E}">
        <p14:creationId xmlns:p14="http://schemas.microsoft.com/office/powerpoint/2010/main" val="373223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08" y="231820"/>
            <a:ext cx="11642502" cy="1600438"/>
          </a:xfrm>
          <a:prstGeom prst="rect">
            <a:avLst/>
          </a:prstGeom>
          <a:noFill/>
        </p:spPr>
        <p:txBody>
          <a:bodyPr wrap="square" rtlCol="0">
            <a:spAutoFit/>
          </a:bodyPr>
          <a:lstStyle/>
          <a:p>
            <a:r>
              <a:rPr lang="en-US" dirty="0"/>
              <a:t> </a:t>
            </a:r>
            <a:r>
              <a:rPr lang="en-US" sz="2000" dirty="0" err="1"/>
              <a:t>Şekil</a:t>
            </a:r>
            <a:r>
              <a:rPr lang="en-US" sz="2000" dirty="0"/>
              <a:t> 1.9 da, </a:t>
            </a:r>
            <a:r>
              <a:rPr lang="en-US" sz="2000" dirty="0" err="1"/>
              <a:t>arsenik</a:t>
            </a:r>
            <a:r>
              <a:rPr lang="en-US" sz="2000" dirty="0"/>
              <a:t> </a:t>
            </a:r>
            <a:r>
              <a:rPr lang="en-US" sz="2000" dirty="0" err="1"/>
              <a:t>katkılı</a:t>
            </a:r>
            <a:r>
              <a:rPr lang="en-US" sz="2000" dirty="0"/>
              <a:t> </a:t>
            </a:r>
            <a:r>
              <a:rPr lang="en-US" sz="2000" dirty="0" err="1"/>
              <a:t>silisyum</a:t>
            </a:r>
            <a:r>
              <a:rPr lang="en-US" sz="2000" dirty="0"/>
              <a:t> </a:t>
            </a:r>
            <a:r>
              <a:rPr lang="en-US" sz="2000" dirty="0" err="1"/>
              <a:t>maddesinin</a:t>
            </a:r>
            <a:r>
              <a:rPr lang="en-US" sz="2000" dirty="0"/>
              <a:t> </a:t>
            </a:r>
            <a:r>
              <a:rPr lang="en-US" sz="2000" dirty="0" err="1"/>
              <a:t>kristal</a:t>
            </a:r>
            <a:r>
              <a:rPr lang="en-US" sz="2000" dirty="0"/>
              <a:t> </a:t>
            </a:r>
            <a:r>
              <a:rPr lang="en-US" sz="2000" dirty="0" err="1"/>
              <a:t>yapısı</a:t>
            </a:r>
            <a:r>
              <a:rPr lang="en-US" sz="2000" dirty="0"/>
              <a:t> </a:t>
            </a:r>
            <a:r>
              <a:rPr lang="en-US" sz="2000" dirty="0" err="1"/>
              <a:t>görülmektedir</a:t>
            </a:r>
            <a:r>
              <a:rPr lang="en-US" sz="2000" dirty="0"/>
              <a:t>. Bu </a:t>
            </a:r>
            <a:r>
              <a:rPr lang="en-US" sz="2000" dirty="0" err="1"/>
              <a:t>maddede</a:t>
            </a:r>
            <a:r>
              <a:rPr lang="en-US" sz="2000" dirty="0"/>
              <a:t> </a:t>
            </a:r>
            <a:r>
              <a:rPr lang="en-US" sz="2000" dirty="0" err="1"/>
              <a:t>elektronlar</a:t>
            </a:r>
            <a:r>
              <a:rPr lang="en-US" sz="2000" dirty="0"/>
              <a:t> </a:t>
            </a:r>
            <a:r>
              <a:rPr lang="en-US" sz="2000" dirty="0" err="1"/>
              <a:t>protonlara</a:t>
            </a:r>
            <a:r>
              <a:rPr lang="en-US" sz="2000" dirty="0"/>
              <a:t> </a:t>
            </a:r>
            <a:r>
              <a:rPr lang="en-US" sz="2000" dirty="0" err="1"/>
              <a:t>göre</a:t>
            </a:r>
            <a:r>
              <a:rPr lang="en-US" sz="2000" dirty="0"/>
              <a:t> </a:t>
            </a:r>
            <a:r>
              <a:rPr lang="en-US" sz="2000" dirty="0" err="1"/>
              <a:t>daha</a:t>
            </a:r>
            <a:r>
              <a:rPr lang="en-US" sz="2000" dirty="0"/>
              <a:t> </a:t>
            </a:r>
            <a:r>
              <a:rPr lang="en-US" sz="2000" dirty="0" err="1"/>
              <a:t>fazla</a:t>
            </a:r>
            <a:r>
              <a:rPr lang="en-US" sz="2000" dirty="0"/>
              <a:t> </a:t>
            </a:r>
            <a:r>
              <a:rPr lang="en-US" sz="2000" dirty="0" err="1"/>
              <a:t>olduğu</a:t>
            </a:r>
            <a:r>
              <a:rPr lang="en-US" sz="2000" dirty="0"/>
              <a:t> </a:t>
            </a:r>
            <a:r>
              <a:rPr lang="en-US" sz="2000" dirty="0" err="1"/>
              <a:t>için</a:t>
            </a:r>
            <a:r>
              <a:rPr lang="en-US" sz="2000" dirty="0"/>
              <a:t> </a:t>
            </a:r>
            <a:r>
              <a:rPr lang="en-US" sz="2000" dirty="0" err="1"/>
              <a:t>madde</a:t>
            </a:r>
            <a:r>
              <a:rPr lang="en-US" sz="2000" dirty="0"/>
              <a:t> </a:t>
            </a:r>
            <a:r>
              <a:rPr lang="en-US" sz="2000" dirty="0" err="1"/>
              <a:t>negatif</a:t>
            </a:r>
            <a:r>
              <a:rPr lang="en-US" sz="2000" dirty="0"/>
              <a:t> </a:t>
            </a:r>
            <a:r>
              <a:rPr lang="en-US" sz="2000" dirty="0" err="1"/>
              <a:t>özellik</a:t>
            </a:r>
            <a:r>
              <a:rPr lang="en-US" sz="2000" dirty="0"/>
              <a:t> </a:t>
            </a:r>
            <a:r>
              <a:rPr lang="en-US" sz="2000" dirty="0" err="1"/>
              <a:t>kazanır</a:t>
            </a:r>
            <a:r>
              <a:rPr lang="en-US" sz="2000" dirty="0"/>
              <a:t> </a:t>
            </a:r>
            <a:r>
              <a:rPr lang="en-US" sz="2000" dirty="0" err="1"/>
              <a:t>ve</a:t>
            </a:r>
            <a:r>
              <a:rPr lang="en-US" sz="2000" dirty="0"/>
              <a:t> </a:t>
            </a:r>
            <a:r>
              <a:rPr lang="en-US" sz="2000" dirty="0" err="1"/>
              <a:t>bu</a:t>
            </a:r>
            <a:r>
              <a:rPr lang="en-US" sz="2000" dirty="0"/>
              <a:t> </a:t>
            </a:r>
            <a:r>
              <a:rPr lang="en-US" sz="2000" dirty="0" err="1"/>
              <a:t>nedenle</a:t>
            </a:r>
            <a:r>
              <a:rPr lang="en-US" sz="2000" dirty="0"/>
              <a:t> </a:t>
            </a:r>
            <a:r>
              <a:rPr lang="en-US" sz="2000" b="1" dirty="0"/>
              <a:t>N-tipi </a:t>
            </a:r>
            <a:r>
              <a:rPr lang="en-US" sz="2000" b="1" dirty="0" err="1"/>
              <a:t>madde</a:t>
            </a:r>
            <a:r>
              <a:rPr lang="en-US" sz="2000" dirty="0"/>
              <a:t> </a:t>
            </a:r>
            <a:r>
              <a:rPr lang="en-US" sz="2000" dirty="0" err="1"/>
              <a:t>olarak</a:t>
            </a:r>
            <a:r>
              <a:rPr lang="en-US" sz="2000" dirty="0"/>
              <a:t> </a:t>
            </a:r>
            <a:r>
              <a:rPr lang="en-US" sz="2000" dirty="0" err="1"/>
              <a:t>adlandırılır</a:t>
            </a:r>
            <a:r>
              <a:rPr lang="en-US" sz="2000" dirty="0"/>
              <a:t>. </a:t>
            </a:r>
            <a:r>
              <a:rPr lang="en-US" sz="2000" b="1" dirty="0"/>
              <a:t>N</a:t>
            </a:r>
            <a:r>
              <a:rPr lang="en-US" sz="2000" dirty="0"/>
              <a:t>-tipi </a:t>
            </a:r>
            <a:r>
              <a:rPr lang="en-US" sz="2000" dirty="0" err="1"/>
              <a:t>yarı</a:t>
            </a:r>
            <a:r>
              <a:rPr lang="en-US" sz="2000" dirty="0"/>
              <a:t> </a:t>
            </a:r>
            <a:r>
              <a:rPr lang="en-US" sz="2000" dirty="0" err="1"/>
              <a:t>iletkenlerde</a:t>
            </a:r>
            <a:r>
              <a:rPr lang="en-US" sz="2000" dirty="0"/>
              <a:t> </a:t>
            </a:r>
            <a:r>
              <a:rPr lang="en-US" sz="2000" dirty="0" err="1"/>
              <a:t>ki</a:t>
            </a:r>
            <a:r>
              <a:rPr lang="en-US" sz="2000" dirty="0"/>
              <a:t> </a:t>
            </a:r>
            <a:r>
              <a:rPr lang="en-US" sz="2000" dirty="0" err="1"/>
              <a:t>fazladan</a:t>
            </a:r>
            <a:r>
              <a:rPr lang="en-US" sz="2000" dirty="0"/>
              <a:t> </a:t>
            </a:r>
            <a:r>
              <a:rPr lang="en-US" sz="2000" dirty="0" err="1"/>
              <a:t>olan</a:t>
            </a:r>
            <a:r>
              <a:rPr lang="en-US" sz="2000" dirty="0"/>
              <a:t> </a:t>
            </a:r>
            <a:r>
              <a:rPr lang="en-US" sz="2000" dirty="0" err="1"/>
              <a:t>elektronlar</a:t>
            </a:r>
            <a:r>
              <a:rPr lang="en-US" sz="2000" dirty="0"/>
              <a:t> </a:t>
            </a:r>
            <a:r>
              <a:rPr lang="en-US" sz="2000" dirty="0" err="1"/>
              <a:t>iletkenliği</a:t>
            </a:r>
            <a:r>
              <a:rPr lang="en-US" sz="2000" dirty="0"/>
              <a:t> </a:t>
            </a:r>
            <a:r>
              <a:rPr lang="en-US" sz="2000" dirty="0" err="1"/>
              <a:t>sağlamaktadır</a:t>
            </a:r>
            <a:r>
              <a:rPr lang="en-US" sz="2000" dirty="0"/>
              <a:t>. Bu </a:t>
            </a:r>
            <a:r>
              <a:rPr lang="en-US" sz="2000" dirty="0" err="1"/>
              <a:t>elektronları</a:t>
            </a:r>
            <a:r>
              <a:rPr lang="en-US" sz="2000" dirty="0"/>
              <a:t> </a:t>
            </a:r>
            <a:r>
              <a:rPr lang="en-US" sz="2000" dirty="0" err="1"/>
              <a:t>kopartmak</a:t>
            </a:r>
            <a:r>
              <a:rPr lang="en-US" sz="2000" dirty="0"/>
              <a:t>, </a:t>
            </a:r>
            <a:r>
              <a:rPr lang="en-US" sz="2000" dirty="0" err="1"/>
              <a:t>hareket</a:t>
            </a:r>
            <a:r>
              <a:rPr lang="en-US" sz="2000" dirty="0"/>
              <a:t> </a:t>
            </a:r>
            <a:r>
              <a:rPr lang="en-US" sz="2000" dirty="0" err="1"/>
              <a:t>ettirmek</a:t>
            </a:r>
            <a:r>
              <a:rPr lang="en-US" sz="2000" dirty="0"/>
              <a:t> </a:t>
            </a:r>
            <a:r>
              <a:rPr lang="en-US" sz="2000" dirty="0" err="1"/>
              <a:t>için</a:t>
            </a:r>
            <a:r>
              <a:rPr lang="en-US" sz="2000" dirty="0"/>
              <a:t> </a:t>
            </a:r>
            <a:r>
              <a:rPr lang="en-US" sz="2000" dirty="0" err="1"/>
              <a:t>çok</a:t>
            </a:r>
            <a:r>
              <a:rPr lang="en-US" sz="2000" dirty="0"/>
              <a:t> </a:t>
            </a:r>
            <a:r>
              <a:rPr lang="en-US" sz="2000" dirty="0" err="1"/>
              <a:t>küçük</a:t>
            </a:r>
            <a:r>
              <a:rPr lang="en-US" sz="2000" dirty="0"/>
              <a:t> </a:t>
            </a:r>
            <a:r>
              <a:rPr lang="en-US" sz="2000" dirty="0" err="1"/>
              <a:t>enerji</a:t>
            </a:r>
            <a:r>
              <a:rPr lang="en-US" sz="2000" dirty="0"/>
              <a:t> </a:t>
            </a:r>
            <a:r>
              <a:rPr lang="en-US" sz="2000" dirty="0" err="1"/>
              <a:t>yeterli</a:t>
            </a:r>
            <a:r>
              <a:rPr lang="en-US" sz="2000" dirty="0"/>
              <a:t> </a:t>
            </a:r>
            <a:r>
              <a:rPr lang="en-US" sz="2000" dirty="0" err="1"/>
              <a:t>olmaktadır</a:t>
            </a:r>
            <a:r>
              <a:rPr lang="en-US" sz="2000" dirty="0"/>
              <a:t>. </a:t>
            </a:r>
            <a:endParaRPr lang="tr-TR" sz="2000" dirty="0"/>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76" y="2262333"/>
            <a:ext cx="8125396" cy="3236946"/>
          </a:xfrm>
          <a:prstGeom prst="rect">
            <a:avLst/>
          </a:prstGeom>
        </p:spPr>
      </p:pic>
    </p:spTree>
    <p:extLst>
      <p:ext uri="{BB962C8B-B14F-4D97-AF65-F5344CB8AC3E}">
        <p14:creationId xmlns:p14="http://schemas.microsoft.com/office/powerpoint/2010/main" val="368933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309094"/>
            <a:ext cx="1893194" cy="800219"/>
          </a:xfrm>
          <a:prstGeom prst="rect">
            <a:avLst/>
          </a:prstGeom>
          <a:noFill/>
        </p:spPr>
        <p:txBody>
          <a:bodyPr wrap="square" rtlCol="0">
            <a:spAutoFit/>
          </a:bodyPr>
          <a:lstStyle/>
          <a:p>
            <a:pPr marL="0" lvl="1"/>
            <a:r>
              <a:rPr lang="tr-TR" sz="2800" b="1" dirty="0"/>
              <a:t>Giriş</a:t>
            </a:r>
            <a:endParaRPr lang="tr-TR" sz="2800" dirty="0"/>
          </a:p>
          <a:p>
            <a:endParaRPr lang="tr-TR" dirty="0"/>
          </a:p>
        </p:txBody>
      </p:sp>
      <p:sp>
        <p:nvSpPr>
          <p:cNvPr id="3" name="TextBox 2"/>
          <p:cNvSpPr txBox="1"/>
          <p:nvPr/>
        </p:nvSpPr>
        <p:spPr>
          <a:xfrm>
            <a:off x="553792" y="1109313"/>
            <a:ext cx="11462197" cy="3539430"/>
          </a:xfrm>
          <a:prstGeom prst="rect">
            <a:avLst/>
          </a:prstGeom>
          <a:noFill/>
        </p:spPr>
        <p:txBody>
          <a:bodyPr wrap="square" rtlCol="0">
            <a:spAutoFit/>
          </a:bodyPr>
          <a:lstStyle/>
          <a:p>
            <a:pPr algn="just"/>
            <a:r>
              <a:rPr lang="en-US" sz="2800" dirty="0" err="1"/>
              <a:t>Diyot</a:t>
            </a:r>
            <a:r>
              <a:rPr lang="en-US" sz="2800" dirty="0"/>
              <a:t>, </a:t>
            </a:r>
            <a:r>
              <a:rPr lang="en-US" sz="2800" dirty="0" err="1"/>
              <a:t>transistör</a:t>
            </a:r>
            <a:r>
              <a:rPr lang="en-US" sz="2800" dirty="0"/>
              <a:t>, </a:t>
            </a:r>
            <a:r>
              <a:rPr lang="en-US" sz="2800" dirty="0" err="1"/>
              <a:t>tümleşik</a:t>
            </a:r>
            <a:r>
              <a:rPr lang="en-US" sz="2800" dirty="0"/>
              <a:t> (</a:t>
            </a:r>
            <a:r>
              <a:rPr lang="en-US" sz="2800" dirty="0" err="1"/>
              <a:t>entegre</a:t>
            </a:r>
            <a:r>
              <a:rPr lang="en-US" sz="2800" dirty="0"/>
              <a:t>) </a:t>
            </a:r>
            <a:r>
              <a:rPr lang="en-US" sz="2800" dirty="0" err="1"/>
              <a:t>devreler</a:t>
            </a:r>
            <a:r>
              <a:rPr lang="en-US" sz="2800" dirty="0"/>
              <a:t> </a:t>
            </a:r>
            <a:r>
              <a:rPr lang="en-US" sz="2800" dirty="0" err="1"/>
              <a:t>ve</a:t>
            </a:r>
            <a:r>
              <a:rPr lang="en-US" sz="2800" dirty="0"/>
              <a:t> </a:t>
            </a:r>
            <a:r>
              <a:rPr lang="en-US" sz="2800" dirty="0" err="1"/>
              <a:t>isimlerini</a:t>
            </a:r>
            <a:r>
              <a:rPr lang="en-US" sz="2800" dirty="0"/>
              <a:t> </a:t>
            </a:r>
            <a:r>
              <a:rPr lang="en-US" sz="2800" dirty="0" err="1"/>
              <a:t>buraya</a:t>
            </a:r>
            <a:r>
              <a:rPr lang="en-US" sz="2800" dirty="0"/>
              <a:t> </a:t>
            </a:r>
            <a:r>
              <a:rPr lang="en-US" sz="2800" dirty="0" err="1"/>
              <a:t>sığdıramadağımız</a:t>
            </a:r>
            <a:r>
              <a:rPr lang="en-US" sz="2800" dirty="0"/>
              <a:t> </a:t>
            </a:r>
            <a:r>
              <a:rPr lang="en-US" sz="2800" dirty="0" err="1"/>
              <a:t>daha</a:t>
            </a:r>
            <a:r>
              <a:rPr lang="en-US" sz="2800" dirty="0"/>
              <a:t> </a:t>
            </a:r>
            <a:r>
              <a:rPr lang="en-US" sz="2800" dirty="0" err="1"/>
              <a:t>birçok</a:t>
            </a:r>
            <a:r>
              <a:rPr lang="en-US" sz="2800" dirty="0"/>
              <a:t> </a:t>
            </a:r>
            <a:r>
              <a:rPr lang="en-US" sz="2800" dirty="0" err="1"/>
              <a:t>elektronik</a:t>
            </a:r>
            <a:r>
              <a:rPr lang="en-US" sz="2800" dirty="0"/>
              <a:t> </a:t>
            </a:r>
            <a:r>
              <a:rPr lang="en-US" sz="2800" dirty="0" err="1"/>
              <a:t>elemanlar</a:t>
            </a:r>
            <a:r>
              <a:rPr lang="en-US" sz="2800" dirty="0"/>
              <a:t>, </a:t>
            </a:r>
            <a:r>
              <a:rPr lang="en-US" sz="2800" dirty="0" err="1"/>
              <a:t>yarı</a:t>
            </a:r>
            <a:r>
              <a:rPr lang="en-US" sz="2800" dirty="0"/>
              <a:t> </a:t>
            </a:r>
            <a:r>
              <a:rPr lang="en-US" sz="2800" dirty="0" err="1"/>
              <a:t>iletken</a:t>
            </a:r>
            <a:r>
              <a:rPr lang="en-US" sz="2800" dirty="0"/>
              <a:t> </a:t>
            </a:r>
            <a:r>
              <a:rPr lang="en-US" sz="2800" dirty="0" err="1"/>
              <a:t>malzemelerden</a:t>
            </a:r>
            <a:r>
              <a:rPr lang="en-US" sz="2800" dirty="0"/>
              <a:t> </a:t>
            </a:r>
            <a:r>
              <a:rPr lang="en-US" sz="2800" dirty="0" err="1"/>
              <a:t>yapılmışlardır</a:t>
            </a:r>
            <a:r>
              <a:rPr lang="en-US" sz="2800" dirty="0"/>
              <a:t>. Bu </a:t>
            </a:r>
            <a:r>
              <a:rPr lang="en-US" sz="2800" dirty="0" err="1"/>
              <a:t>elemanların</a:t>
            </a:r>
            <a:r>
              <a:rPr lang="en-US" sz="2800" dirty="0"/>
              <a:t> </a:t>
            </a:r>
            <a:r>
              <a:rPr lang="en-US" sz="2800" dirty="0" err="1"/>
              <a:t>nasıl</a:t>
            </a:r>
            <a:r>
              <a:rPr lang="en-US" sz="2800" dirty="0"/>
              <a:t> </a:t>
            </a:r>
            <a:r>
              <a:rPr lang="en-US" sz="2800" dirty="0" err="1"/>
              <a:t>çalıştıklarını</a:t>
            </a:r>
            <a:r>
              <a:rPr lang="en-US" sz="2800" dirty="0"/>
              <a:t> </a:t>
            </a:r>
            <a:r>
              <a:rPr lang="en-US" sz="2800" dirty="0" err="1"/>
              <a:t>anlayabilmek</a:t>
            </a:r>
            <a:r>
              <a:rPr lang="en-US" sz="2800" dirty="0"/>
              <a:t> </a:t>
            </a:r>
            <a:r>
              <a:rPr lang="en-US" sz="2800" dirty="0" err="1"/>
              <a:t>için</a:t>
            </a:r>
            <a:r>
              <a:rPr lang="en-US" sz="2800" dirty="0"/>
              <a:t> </a:t>
            </a:r>
            <a:r>
              <a:rPr lang="en-US" sz="2800" dirty="0" err="1"/>
              <a:t>temel</a:t>
            </a:r>
            <a:r>
              <a:rPr lang="en-US" sz="2800" dirty="0"/>
              <a:t> </a:t>
            </a:r>
            <a:r>
              <a:rPr lang="en-US" sz="2800" dirty="0" err="1"/>
              <a:t>olarak</a:t>
            </a:r>
            <a:r>
              <a:rPr lang="en-US" sz="2800" dirty="0"/>
              <a:t> atom </a:t>
            </a:r>
            <a:r>
              <a:rPr lang="en-US" sz="2800" dirty="0" err="1"/>
              <a:t>yapılarını</a:t>
            </a:r>
            <a:r>
              <a:rPr lang="en-US" sz="2800" dirty="0"/>
              <a:t> </a:t>
            </a:r>
            <a:r>
              <a:rPr lang="en-US" sz="2800" dirty="0" err="1"/>
              <a:t>ve</a:t>
            </a:r>
            <a:r>
              <a:rPr lang="en-US" sz="2800" dirty="0"/>
              <a:t> </a:t>
            </a:r>
            <a:r>
              <a:rPr lang="en-US" sz="2800" dirty="0" err="1"/>
              <a:t>bu</a:t>
            </a:r>
            <a:r>
              <a:rPr lang="en-US" sz="2800" dirty="0"/>
              <a:t> </a:t>
            </a:r>
            <a:r>
              <a:rPr lang="en-US" sz="2800" dirty="0" err="1"/>
              <a:t>yapılar</a:t>
            </a:r>
            <a:r>
              <a:rPr lang="en-US" sz="2800" dirty="0"/>
              <a:t> </a:t>
            </a:r>
            <a:r>
              <a:rPr lang="en-US" sz="2800" dirty="0" err="1"/>
              <a:t>içerisindeki</a:t>
            </a:r>
            <a:r>
              <a:rPr lang="en-US" sz="2800" dirty="0"/>
              <a:t> </a:t>
            </a:r>
            <a:r>
              <a:rPr lang="en-US" sz="2800" dirty="0" err="1"/>
              <a:t>hareketleri</a:t>
            </a:r>
            <a:r>
              <a:rPr lang="en-US" sz="2800" dirty="0"/>
              <a:t> </a:t>
            </a:r>
            <a:r>
              <a:rPr lang="en-US" sz="2800" dirty="0" err="1"/>
              <a:t>iyi</a:t>
            </a:r>
            <a:r>
              <a:rPr lang="en-US" sz="2800" dirty="0"/>
              <a:t> </a:t>
            </a:r>
            <a:r>
              <a:rPr lang="en-US" sz="2800" dirty="0" err="1"/>
              <a:t>bilmeliyiz</a:t>
            </a:r>
            <a:r>
              <a:rPr lang="en-US" sz="2800" dirty="0"/>
              <a:t>. Bu </a:t>
            </a:r>
            <a:r>
              <a:rPr lang="en-US" sz="2800" dirty="0" err="1"/>
              <a:t>kısımdaki</a:t>
            </a:r>
            <a:r>
              <a:rPr lang="en-US" sz="2800" dirty="0"/>
              <a:t> en </a:t>
            </a:r>
            <a:r>
              <a:rPr lang="en-US" sz="2800" dirty="0" err="1"/>
              <a:t>önemli</a:t>
            </a:r>
            <a:r>
              <a:rPr lang="en-US" sz="2800" dirty="0"/>
              <a:t> </a:t>
            </a:r>
            <a:r>
              <a:rPr lang="en-US" sz="2800" dirty="0" err="1"/>
              <a:t>konulardan</a:t>
            </a:r>
            <a:r>
              <a:rPr lang="en-US" sz="2800" dirty="0"/>
              <a:t> </a:t>
            </a:r>
            <a:r>
              <a:rPr lang="en-US" sz="2800" dirty="0" err="1"/>
              <a:t>biri</a:t>
            </a:r>
            <a:r>
              <a:rPr lang="en-US" sz="2800" dirty="0"/>
              <a:t>, </a:t>
            </a:r>
            <a:r>
              <a:rPr lang="en-US" sz="2800" dirty="0" err="1"/>
              <a:t>iki</a:t>
            </a:r>
            <a:r>
              <a:rPr lang="en-US" sz="2800" dirty="0"/>
              <a:t> </a:t>
            </a:r>
            <a:r>
              <a:rPr lang="en-US" sz="2800" dirty="0" err="1"/>
              <a:t>farklı</a:t>
            </a:r>
            <a:r>
              <a:rPr lang="en-US" sz="2800" dirty="0"/>
              <a:t> </a:t>
            </a:r>
            <a:r>
              <a:rPr lang="en-US" sz="2800" dirty="0" err="1"/>
              <a:t>yarı</a:t>
            </a:r>
            <a:r>
              <a:rPr lang="en-US" sz="2800" dirty="0"/>
              <a:t> </a:t>
            </a:r>
            <a:r>
              <a:rPr lang="en-US" sz="2800" dirty="0" err="1" smtClean="0"/>
              <a:t>iletke</a:t>
            </a:r>
            <a:r>
              <a:rPr lang="tr-TR" sz="2800" dirty="0" smtClean="0"/>
              <a:t>n</a:t>
            </a:r>
            <a:r>
              <a:rPr lang="en-US" sz="2800" dirty="0" smtClean="0"/>
              <a:t> </a:t>
            </a:r>
            <a:r>
              <a:rPr lang="en-US" sz="2800" dirty="0" err="1"/>
              <a:t>malzemelerden</a:t>
            </a:r>
            <a:r>
              <a:rPr lang="en-US" sz="2800" dirty="0"/>
              <a:t> </a:t>
            </a:r>
            <a:r>
              <a:rPr lang="en-US" sz="2800" dirty="0" err="1"/>
              <a:t>meydana</a:t>
            </a:r>
            <a:r>
              <a:rPr lang="en-US" sz="2800" dirty="0"/>
              <a:t> </a:t>
            </a:r>
            <a:r>
              <a:rPr lang="en-US" sz="2800" dirty="0" err="1"/>
              <a:t>gelen</a:t>
            </a:r>
            <a:r>
              <a:rPr lang="en-US" sz="2800" dirty="0"/>
              <a:t> </a:t>
            </a:r>
            <a:r>
              <a:rPr lang="en-US" sz="2800" b="1" dirty="0"/>
              <a:t>PN</a:t>
            </a:r>
            <a:r>
              <a:rPr lang="en-US" sz="2800" dirty="0"/>
              <a:t> </a:t>
            </a:r>
            <a:r>
              <a:rPr lang="en-US" sz="2800" dirty="0" err="1"/>
              <a:t>yapısıdır</a:t>
            </a:r>
            <a:r>
              <a:rPr lang="en-US" sz="2800" dirty="0"/>
              <a:t>. Bu </a:t>
            </a:r>
            <a:r>
              <a:rPr lang="en-US" sz="2800" dirty="0" err="1"/>
              <a:t>yapı</a:t>
            </a:r>
            <a:r>
              <a:rPr lang="en-US" sz="2800" dirty="0"/>
              <a:t> </a:t>
            </a:r>
            <a:r>
              <a:rPr lang="en-US" sz="2800" dirty="0" err="1"/>
              <a:t>yukarıda</a:t>
            </a:r>
            <a:r>
              <a:rPr lang="en-US" sz="2800" dirty="0"/>
              <a:t> </a:t>
            </a:r>
            <a:r>
              <a:rPr lang="en-US" sz="2800" dirty="0" err="1"/>
              <a:t>saydığımız</a:t>
            </a:r>
            <a:r>
              <a:rPr lang="en-US" sz="2800" dirty="0"/>
              <a:t> </a:t>
            </a:r>
            <a:r>
              <a:rPr lang="en-US" sz="2800" dirty="0" err="1"/>
              <a:t>veya</a:t>
            </a:r>
            <a:r>
              <a:rPr lang="en-US" sz="2800" dirty="0"/>
              <a:t> </a:t>
            </a:r>
            <a:r>
              <a:rPr lang="en-US" sz="2800" dirty="0" err="1"/>
              <a:t>sayamadığımız</a:t>
            </a:r>
            <a:r>
              <a:rPr lang="en-US" sz="2800" dirty="0"/>
              <a:t> </a:t>
            </a:r>
            <a:r>
              <a:rPr lang="en-US" sz="2800" dirty="0" err="1"/>
              <a:t>birçok</a:t>
            </a:r>
            <a:r>
              <a:rPr lang="en-US" sz="2800" dirty="0"/>
              <a:t> </a:t>
            </a:r>
            <a:r>
              <a:rPr lang="en-US" sz="2800" dirty="0" err="1"/>
              <a:t>elektronik</a:t>
            </a:r>
            <a:r>
              <a:rPr lang="en-US" sz="2800" dirty="0"/>
              <a:t> </a:t>
            </a:r>
            <a:r>
              <a:rPr lang="en-US" sz="2800" dirty="0" err="1"/>
              <a:t>elemanların</a:t>
            </a:r>
            <a:r>
              <a:rPr lang="en-US" sz="2800" dirty="0"/>
              <a:t> </a:t>
            </a:r>
            <a:r>
              <a:rPr lang="en-US" sz="2800" dirty="0" err="1"/>
              <a:t>temel</a:t>
            </a:r>
            <a:r>
              <a:rPr lang="en-US" sz="2800" dirty="0"/>
              <a:t> </a:t>
            </a:r>
            <a:r>
              <a:rPr lang="en-US" sz="2800" dirty="0" err="1"/>
              <a:t>taşıdır</a:t>
            </a:r>
            <a:r>
              <a:rPr lang="en-US" sz="2800" dirty="0"/>
              <a:t>. </a:t>
            </a:r>
            <a:endParaRPr lang="tr-TR" sz="2800" dirty="0"/>
          </a:p>
          <a:p>
            <a:pPr algn="just"/>
            <a:endParaRPr lang="tr-TR" sz="2800" dirty="0"/>
          </a:p>
        </p:txBody>
      </p:sp>
    </p:spTree>
    <p:extLst>
      <p:ext uri="{BB962C8B-B14F-4D97-AF65-F5344CB8AC3E}">
        <p14:creationId xmlns:p14="http://schemas.microsoft.com/office/powerpoint/2010/main" val="2672066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639" y="309093"/>
            <a:ext cx="6568226" cy="461665"/>
          </a:xfrm>
          <a:prstGeom prst="rect">
            <a:avLst/>
          </a:prstGeom>
          <a:noFill/>
        </p:spPr>
        <p:txBody>
          <a:bodyPr wrap="square" rtlCol="0">
            <a:spAutoFit/>
          </a:bodyPr>
          <a:lstStyle/>
          <a:p>
            <a:r>
              <a:rPr lang="tr-TR" sz="2400" b="1" dirty="0" smtClean="0"/>
              <a:t>P tipi yapıların oluşumu</a:t>
            </a:r>
            <a:endParaRPr lang="tr-TR" sz="2400" b="1" dirty="0"/>
          </a:p>
        </p:txBody>
      </p:sp>
      <p:sp>
        <p:nvSpPr>
          <p:cNvPr id="3" name="TextBox 2"/>
          <p:cNvSpPr txBox="1"/>
          <p:nvPr/>
        </p:nvSpPr>
        <p:spPr>
          <a:xfrm>
            <a:off x="463639" y="770758"/>
            <a:ext cx="10856890" cy="1600438"/>
          </a:xfrm>
          <a:prstGeom prst="rect">
            <a:avLst/>
          </a:prstGeom>
          <a:noFill/>
        </p:spPr>
        <p:txBody>
          <a:bodyPr wrap="square" rtlCol="0">
            <a:spAutoFit/>
          </a:bodyPr>
          <a:lstStyle/>
          <a:p>
            <a:pPr algn="just"/>
            <a:r>
              <a:rPr lang="en-US" sz="2000" b="1" dirty="0"/>
              <a:t>P-tipi </a:t>
            </a:r>
            <a:r>
              <a:rPr lang="en-US" sz="2000" b="1" dirty="0" err="1"/>
              <a:t>katkılı</a:t>
            </a:r>
            <a:r>
              <a:rPr lang="en-US" sz="2000" b="1" dirty="0"/>
              <a:t> </a:t>
            </a:r>
            <a:r>
              <a:rPr lang="en-US" sz="2000" b="1" dirty="0" err="1"/>
              <a:t>yarı</a:t>
            </a:r>
            <a:r>
              <a:rPr lang="en-US" sz="2000" b="1" dirty="0"/>
              <a:t> </a:t>
            </a:r>
            <a:r>
              <a:rPr lang="en-US" sz="2000" b="1" dirty="0" err="1"/>
              <a:t>iletken</a:t>
            </a:r>
            <a:r>
              <a:rPr lang="en-US" sz="2000" dirty="0"/>
              <a:t> </a:t>
            </a:r>
            <a:r>
              <a:rPr lang="en-US" sz="2000" dirty="0" err="1"/>
              <a:t>yapmak</a:t>
            </a:r>
            <a:r>
              <a:rPr lang="en-US" sz="2000" dirty="0"/>
              <a:t> </a:t>
            </a:r>
            <a:r>
              <a:rPr lang="en-US" sz="2000" dirty="0" err="1"/>
              <a:t>için</a:t>
            </a:r>
            <a:r>
              <a:rPr lang="en-US" sz="2000" dirty="0"/>
              <a:t> </a:t>
            </a:r>
            <a:r>
              <a:rPr lang="en-US" sz="2000" dirty="0" err="1"/>
              <a:t>saf</a:t>
            </a:r>
            <a:r>
              <a:rPr lang="en-US" sz="2000" dirty="0"/>
              <a:t> </a:t>
            </a:r>
            <a:r>
              <a:rPr lang="en-US" sz="2000" dirty="0" err="1"/>
              <a:t>kristal</a:t>
            </a:r>
            <a:r>
              <a:rPr lang="en-US" sz="2000" dirty="0"/>
              <a:t> </a:t>
            </a:r>
            <a:r>
              <a:rPr lang="en-US" sz="2000" dirty="0" err="1"/>
              <a:t>içine</a:t>
            </a:r>
            <a:r>
              <a:rPr lang="en-US" sz="2000" dirty="0"/>
              <a:t> 3 </a:t>
            </a:r>
            <a:r>
              <a:rPr lang="en-US" sz="2000" dirty="0" err="1"/>
              <a:t>tane</a:t>
            </a:r>
            <a:r>
              <a:rPr lang="en-US" sz="2000" dirty="0"/>
              <a:t> </a:t>
            </a:r>
            <a:r>
              <a:rPr lang="en-US" sz="2000" dirty="0" err="1"/>
              <a:t>valans</a:t>
            </a:r>
            <a:r>
              <a:rPr lang="en-US" sz="2000" dirty="0"/>
              <a:t> </a:t>
            </a:r>
            <a:r>
              <a:rPr lang="en-US" sz="2000" dirty="0" err="1"/>
              <a:t>elektronu</a:t>
            </a:r>
            <a:r>
              <a:rPr lang="en-US" sz="2000" dirty="0"/>
              <a:t> </a:t>
            </a:r>
            <a:r>
              <a:rPr lang="en-US" sz="2000" dirty="0" err="1"/>
              <a:t>olan</a:t>
            </a:r>
            <a:r>
              <a:rPr lang="en-US" sz="2000" dirty="0"/>
              <a:t> </a:t>
            </a:r>
            <a:r>
              <a:rPr lang="en-US" sz="2000" b="1" dirty="0" err="1"/>
              <a:t>Alüminyum</a:t>
            </a:r>
            <a:r>
              <a:rPr lang="en-US" sz="2000" b="1" dirty="0"/>
              <a:t>, Boron, </a:t>
            </a:r>
            <a:r>
              <a:rPr lang="en-US" sz="2000" b="1" dirty="0" err="1"/>
              <a:t>Galyum</a:t>
            </a:r>
            <a:r>
              <a:rPr lang="en-US" sz="2000" b="1" dirty="0"/>
              <a:t>, Indium</a:t>
            </a:r>
            <a:r>
              <a:rPr lang="en-US" sz="2000" dirty="0"/>
              <a:t> </a:t>
            </a:r>
            <a:r>
              <a:rPr lang="en-US" sz="2000" dirty="0" err="1"/>
              <a:t>gibi</a:t>
            </a:r>
            <a:r>
              <a:rPr lang="en-US" sz="2000" dirty="0"/>
              <a:t> </a:t>
            </a:r>
            <a:r>
              <a:rPr lang="en-US" sz="2000" dirty="0" err="1"/>
              <a:t>maddeler</a:t>
            </a:r>
            <a:r>
              <a:rPr lang="en-US" sz="2000" dirty="0"/>
              <a:t> </a:t>
            </a:r>
            <a:r>
              <a:rPr lang="en-US" sz="2000" dirty="0" err="1"/>
              <a:t>katmak</a:t>
            </a:r>
            <a:r>
              <a:rPr lang="en-US" sz="2000" dirty="0"/>
              <a:t> </a:t>
            </a:r>
            <a:r>
              <a:rPr lang="en-US" sz="2000" dirty="0" err="1"/>
              <a:t>gerekmektedir.Saf</a:t>
            </a:r>
            <a:r>
              <a:rPr lang="en-US" sz="2000" dirty="0"/>
              <a:t> </a:t>
            </a:r>
            <a:r>
              <a:rPr lang="en-US" sz="2000" dirty="0" err="1"/>
              <a:t>germanyum</a:t>
            </a:r>
            <a:r>
              <a:rPr lang="en-US" sz="2000" dirty="0"/>
              <a:t> </a:t>
            </a:r>
            <a:r>
              <a:rPr lang="en-US" sz="2000" dirty="0" err="1"/>
              <a:t>veya</a:t>
            </a:r>
            <a:r>
              <a:rPr lang="en-US" sz="2000" dirty="0"/>
              <a:t> </a:t>
            </a:r>
            <a:r>
              <a:rPr lang="en-US" sz="2000" dirty="0" err="1"/>
              <a:t>silisyum</a:t>
            </a:r>
            <a:r>
              <a:rPr lang="en-US" sz="2000" dirty="0"/>
              <a:t> </a:t>
            </a:r>
            <a:r>
              <a:rPr lang="en-US" sz="2000" dirty="0" err="1"/>
              <a:t>maddesine</a:t>
            </a:r>
            <a:r>
              <a:rPr lang="en-US" sz="2000" dirty="0"/>
              <a:t>, </a:t>
            </a:r>
            <a:r>
              <a:rPr lang="en-US" sz="2000" b="1" dirty="0"/>
              <a:t>“</a:t>
            </a:r>
            <a:r>
              <a:rPr lang="en-US" sz="2000" b="1" dirty="0" err="1"/>
              <a:t>Bor</a:t>
            </a:r>
            <a:r>
              <a:rPr lang="en-US" sz="2000" b="1" dirty="0"/>
              <a:t>” </a:t>
            </a:r>
            <a:r>
              <a:rPr lang="en-US" sz="2000" dirty="0" err="1"/>
              <a:t>maddesi</a:t>
            </a:r>
            <a:r>
              <a:rPr lang="en-US" sz="2000" dirty="0"/>
              <a:t> (P) </a:t>
            </a:r>
            <a:r>
              <a:rPr lang="en-US" sz="2000" dirty="0" err="1"/>
              <a:t>ilave</a:t>
            </a:r>
            <a:r>
              <a:rPr lang="en-US" sz="2000" dirty="0"/>
              <a:t> </a:t>
            </a:r>
            <a:r>
              <a:rPr lang="en-US" sz="2000" dirty="0" err="1"/>
              <a:t>edilerek</a:t>
            </a:r>
            <a:r>
              <a:rPr lang="en-US" sz="2000" dirty="0"/>
              <a:t> </a:t>
            </a:r>
            <a:r>
              <a:rPr lang="en-US" sz="2000" b="1" dirty="0"/>
              <a:t>“P-tipi </a:t>
            </a:r>
            <a:r>
              <a:rPr lang="en-US" sz="2000" b="1" dirty="0" err="1"/>
              <a:t>yarı</a:t>
            </a:r>
            <a:r>
              <a:rPr lang="en-US" sz="2000" b="1" dirty="0"/>
              <a:t> </a:t>
            </a:r>
            <a:r>
              <a:rPr lang="en-US" sz="2000" b="1" dirty="0" err="1"/>
              <a:t>iletken</a:t>
            </a:r>
            <a:r>
              <a:rPr lang="en-US" sz="2000" b="1" dirty="0"/>
              <a:t>”</a:t>
            </a:r>
            <a:r>
              <a:rPr lang="en-US" sz="2000" dirty="0"/>
              <a:t> </a:t>
            </a:r>
            <a:r>
              <a:rPr lang="en-US" sz="2000" dirty="0" err="1"/>
              <a:t>elde</a:t>
            </a:r>
            <a:r>
              <a:rPr lang="en-US" sz="2000" dirty="0"/>
              <a:t> </a:t>
            </a:r>
            <a:r>
              <a:rPr lang="en-US" sz="2000" dirty="0" err="1"/>
              <a:t>edilir</a:t>
            </a:r>
            <a:r>
              <a:rPr lang="en-US" sz="2000" dirty="0"/>
              <a:t>. </a:t>
            </a:r>
            <a:r>
              <a:rPr lang="en-US" sz="2000" dirty="0" err="1"/>
              <a:t>Bor</a:t>
            </a:r>
            <a:r>
              <a:rPr lang="en-US" sz="2000" dirty="0"/>
              <a:t> </a:t>
            </a:r>
            <a:r>
              <a:rPr lang="en-US" sz="2000" dirty="0" err="1"/>
              <a:t>maddesinin</a:t>
            </a:r>
            <a:r>
              <a:rPr lang="en-US" sz="2000" dirty="0"/>
              <a:t> </a:t>
            </a:r>
            <a:r>
              <a:rPr lang="en-US" sz="2000" dirty="0" err="1"/>
              <a:t>atomlarının</a:t>
            </a:r>
            <a:r>
              <a:rPr lang="en-US" sz="2000" dirty="0"/>
              <a:t> en </a:t>
            </a:r>
            <a:r>
              <a:rPr lang="en-US" sz="2000" dirty="0" err="1"/>
              <a:t>dış</a:t>
            </a:r>
            <a:r>
              <a:rPr lang="en-US" sz="2000" dirty="0"/>
              <a:t> </a:t>
            </a:r>
            <a:r>
              <a:rPr lang="en-US" sz="2000" dirty="0" err="1"/>
              <a:t>yörüngesinde</a:t>
            </a:r>
            <a:r>
              <a:rPr lang="en-US" sz="2000" dirty="0"/>
              <a:t> 3 </a:t>
            </a:r>
            <a:r>
              <a:rPr lang="en-US" sz="2000" dirty="0" err="1"/>
              <a:t>elektron</a:t>
            </a:r>
            <a:r>
              <a:rPr lang="en-US" sz="2000" dirty="0"/>
              <a:t> </a:t>
            </a:r>
            <a:r>
              <a:rPr lang="en-US" sz="2000" dirty="0" err="1"/>
              <a:t>bulunur</a:t>
            </a:r>
            <a:r>
              <a:rPr lang="en-US" sz="2000" dirty="0"/>
              <a:t>. </a:t>
            </a:r>
            <a:r>
              <a:rPr lang="en-US" sz="2000" dirty="0" err="1"/>
              <a:t>Şekil</a:t>
            </a:r>
            <a:r>
              <a:rPr lang="en-US" sz="2000" dirty="0"/>
              <a:t> 1.10da, </a:t>
            </a:r>
            <a:r>
              <a:rPr lang="tr-TR" sz="2000" dirty="0" smtClean="0"/>
              <a:t>B</a:t>
            </a:r>
            <a:r>
              <a:rPr lang="en-US" sz="2000" dirty="0" smtClean="0"/>
              <a:t>or </a:t>
            </a:r>
            <a:r>
              <a:rPr lang="en-US" sz="2000" dirty="0" err="1"/>
              <a:t>atomunun</a:t>
            </a:r>
            <a:r>
              <a:rPr lang="en-US" sz="2000" dirty="0"/>
              <a:t> </a:t>
            </a:r>
            <a:r>
              <a:rPr lang="en-US" sz="2000" dirty="0" err="1"/>
              <a:t>basitleştirilmiş</a:t>
            </a:r>
            <a:r>
              <a:rPr lang="en-US" sz="2000" dirty="0"/>
              <a:t> </a:t>
            </a:r>
            <a:r>
              <a:rPr lang="en-US" sz="2000" dirty="0" err="1"/>
              <a:t>modeli</a:t>
            </a:r>
            <a:r>
              <a:rPr lang="en-US" sz="2000" dirty="0"/>
              <a:t> </a:t>
            </a:r>
            <a:r>
              <a:rPr lang="en-US" sz="2000" dirty="0" err="1"/>
              <a:t>görülmektedir</a:t>
            </a:r>
            <a:r>
              <a:rPr lang="en-US" sz="2000" dirty="0"/>
              <a:t>.</a:t>
            </a:r>
            <a:endParaRPr lang="tr-TR" sz="20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487" y="2228045"/>
            <a:ext cx="9355889" cy="4274551"/>
          </a:xfrm>
          <a:prstGeom prst="rect">
            <a:avLst/>
          </a:prstGeom>
        </p:spPr>
      </p:pic>
    </p:spTree>
    <p:extLst>
      <p:ext uri="{BB962C8B-B14F-4D97-AF65-F5344CB8AC3E}">
        <p14:creationId xmlns:p14="http://schemas.microsoft.com/office/powerpoint/2010/main" val="69499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360608"/>
            <a:ext cx="10998558" cy="1292662"/>
          </a:xfrm>
          <a:prstGeom prst="rect">
            <a:avLst/>
          </a:prstGeom>
          <a:noFill/>
        </p:spPr>
        <p:txBody>
          <a:bodyPr wrap="square" rtlCol="0">
            <a:spAutoFit/>
          </a:bodyPr>
          <a:lstStyle/>
          <a:p>
            <a:pPr algn="just"/>
            <a:r>
              <a:rPr lang="en-US" sz="2000" dirty="0" err="1"/>
              <a:t>Katkılı</a:t>
            </a:r>
            <a:r>
              <a:rPr lang="en-US" sz="2000" dirty="0"/>
              <a:t> </a:t>
            </a:r>
            <a:r>
              <a:rPr lang="en-US" sz="2000" dirty="0" err="1"/>
              <a:t>maddede</a:t>
            </a:r>
            <a:r>
              <a:rPr lang="en-US" sz="2000" dirty="0"/>
              <a:t> </a:t>
            </a:r>
            <a:r>
              <a:rPr lang="en-US" sz="2000" dirty="0" err="1"/>
              <a:t>meydana</a:t>
            </a:r>
            <a:r>
              <a:rPr lang="en-US" sz="2000" dirty="0"/>
              <a:t> </a:t>
            </a:r>
            <a:r>
              <a:rPr lang="en-US" sz="2000" dirty="0" err="1"/>
              <a:t>gelen</a:t>
            </a:r>
            <a:r>
              <a:rPr lang="en-US" sz="2000" dirty="0"/>
              <a:t> </a:t>
            </a:r>
            <a:r>
              <a:rPr lang="en-US" sz="2000" dirty="0" err="1"/>
              <a:t>elektron</a:t>
            </a:r>
            <a:r>
              <a:rPr lang="en-US" sz="2000" dirty="0"/>
              <a:t> </a:t>
            </a:r>
            <a:r>
              <a:rPr lang="en-US" sz="2000" dirty="0" err="1"/>
              <a:t>eksikliği</a:t>
            </a:r>
            <a:r>
              <a:rPr lang="en-US" sz="2000" dirty="0"/>
              <a:t>, </a:t>
            </a:r>
            <a:r>
              <a:rPr lang="en-US" sz="2000" dirty="0" err="1"/>
              <a:t>bu</a:t>
            </a:r>
            <a:r>
              <a:rPr lang="en-US" sz="2000" dirty="0"/>
              <a:t> </a:t>
            </a:r>
            <a:r>
              <a:rPr lang="en-US" sz="2000" dirty="0" err="1"/>
              <a:t>maddenin</a:t>
            </a:r>
            <a:r>
              <a:rPr lang="en-US" sz="2000" dirty="0"/>
              <a:t> </a:t>
            </a:r>
            <a:r>
              <a:rPr lang="en-US" sz="2000" dirty="0" err="1"/>
              <a:t>pozitif</a:t>
            </a:r>
            <a:r>
              <a:rPr lang="en-US" sz="2000" dirty="0"/>
              <a:t> </a:t>
            </a:r>
            <a:r>
              <a:rPr lang="en-US" sz="2000" dirty="0" err="1"/>
              <a:t>bir</a:t>
            </a:r>
            <a:r>
              <a:rPr lang="en-US" sz="2000" dirty="0"/>
              <a:t> </a:t>
            </a:r>
            <a:r>
              <a:rPr lang="en-US" sz="2000" dirty="0" err="1"/>
              <a:t>yapı</a:t>
            </a:r>
            <a:r>
              <a:rPr lang="en-US" sz="2000" dirty="0"/>
              <a:t> </a:t>
            </a:r>
            <a:r>
              <a:rPr lang="en-US" sz="2000" dirty="0" err="1"/>
              <a:t>kazanmasına</a:t>
            </a:r>
            <a:r>
              <a:rPr lang="en-US" sz="2000" dirty="0"/>
              <a:t> </a:t>
            </a:r>
            <a:r>
              <a:rPr lang="en-US" sz="2000" dirty="0" err="1"/>
              <a:t>yol</a:t>
            </a:r>
            <a:r>
              <a:rPr lang="en-US" sz="2000" dirty="0"/>
              <a:t> </a:t>
            </a:r>
            <a:r>
              <a:rPr lang="en-US" sz="2000" dirty="0" err="1"/>
              <a:t>açar</a:t>
            </a:r>
            <a:r>
              <a:rPr lang="en-US" sz="2000" dirty="0"/>
              <a:t>. Bu </a:t>
            </a:r>
            <a:r>
              <a:rPr lang="en-US" sz="2000" dirty="0" err="1"/>
              <a:t>nedenle</a:t>
            </a:r>
            <a:r>
              <a:rPr lang="en-US" sz="2000" dirty="0"/>
              <a:t> </a:t>
            </a:r>
            <a:r>
              <a:rPr lang="en-US" sz="2000" dirty="0" err="1"/>
              <a:t>bu</a:t>
            </a:r>
            <a:r>
              <a:rPr lang="en-US" sz="2000" dirty="0"/>
              <a:t> </a:t>
            </a:r>
            <a:r>
              <a:rPr lang="en-US" sz="2000" dirty="0" err="1"/>
              <a:t>madde</a:t>
            </a:r>
            <a:r>
              <a:rPr lang="en-US" sz="2000" dirty="0"/>
              <a:t>, P tipi </a:t>
            </a:r>
            <a:r>
              <a:rPr lang="en-US" sz="2000" dirty="0" err="1"/>
              <a:t>yarı</a:t>
            </a:r>
            <a:r>
              <a:rPr lang="en-US" sz="2000" dirty="0"/>
              <a:t> </a:t>
            </a:r>
            <a:r>
              <a:rPr lang="en-US" sz="2000" dirty="0" err="1"/>
              <a:t>iletken</a:t>
            </a:r>
            <a:r>
              <a:rPr lang="en-US" sz="2000" dirty="0"/>
              <a:t> </a:t>
            </a:r>
            <a:r>
              <a:rPr lang="en-US" sz="2000" dirty="0" err="1"/>
              <a:t>olarak</a:t>
            </a:r>
            <a:r>
              <a:rPr lang="en-US" sz="2000" dirty="0"/>
              <a:t> </a:t>
            </a:r>
            <a:r>
              <a:rPr lang="en-US" sz="2000" dirty="0" err="1"/>
              <a:t>adlandırılır</a:t>
            </a:r>
            <a:r>
              <a:rPr lang="en-US" sz="2000" dirty="0"/>
              <a:t>. </a:t>
            </a:r>
            <a:r>
              <a:rPr lang="en-US" sz="2000" dirty="0" err="1"/>
              <a:t>Şekil</a:t>
            </a:r>
            <a:r>
              <a:rPr lang="en-US" sz="2000" dirty="0"/>
              <a:t> 1.11 de </a:t>
            </a:r>
            <a:r>
              <a:rPr lang="tr-TR" sz="2000" dirty="0" smtClean="0"/>
              <a:t>B</a:t>
            </a:r>
            <a:r>
              <a:rPr lang="en-US" sz="2000" dirty="0" smtClean="0"/>
              <a:t>or </a:t>
            </a:r>
            <a:r>
              <a:rPr lang="en-US" sz="2000" dirty="0" err="1"/>
              <a:t>katkılı</a:t>
            </a:r>
            <a:r>
              <a:rPr lang="en-US" sz="2000" dirty="0"/>
              <a:t> </a:t>
            </a:r>
            <a:r>
              <a:rPr lang="en-US" sz="2000" dirty="0" err="1"/>
              <a:t>silisyum</a:t>
            </a:r>
            <a:r>
              <a:rPr lang="en-US" sz="2000" dirty="0"/>
              <a:t> </a:t>
            </a:r>
            <a:r>
              <a:rPr lang="en-US" sz="2000" dirty="0" err="1"/>
              <a:t>maddesinin</a:t>
            </a:r>
            <a:r>
              <a:rPr lang="en-US" sz="2000" dirty="0"/>
              <a:t> </a:t>
            </a:r>
            <a:r>
              <a:rPr lang="en-US" sz="2000" dirty="0" err="1"/>
              <a:t>kristal</a:t>
            </a:r>
            <a:r>
              <a:rPr lang="en-US" sz="2000" dirty="0"/>
              <a:t> </a:t>
            </a:r>
            <a:r>
              <a:rPr lang="en-US" sz="2000" dirty="0" err="1"/>
              <a:t>yapısı</a:t>
            </a:r>
            <a:r>
              <a:rPr lang="en-US" sz="2000" dirty="0"/>
              <a:t> </a:t>
            </a:r>
            <a:r>
              <a:rPr lang="en-US" sz="2000" dirty="0" err="1"/>
              <a:t>görülmektedir</a:t>
            </a:r>
            <a:r>
              <a:rPr lang="en-US" sz="2000" dirty="0"/>
              <a:t>.</a:t>
            </a:r>
            <a:endParaRPr lang="tr-TR" sz="2000" dirty="0"/>
          </a:p>
          <a:p>
            <a:endParaRPr lang="tr-T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398" y="1815921"/>
            <a:ext cx="8267457" cy="3230505"/>
          </a:xfrm>
          <a:prstGeom prst="rect">
            <a:avLst/>
          </a:prstGeom>
        </p:spPr>
      </p:pic>
    </p:spTree>
    <p:extLst>
      <p:ext uri="{BB962C8B-B14F-4D97-AF65-F5344CB8AC3E}">
        <p14:creationId xmlns:p14="http://schemas.microsoft.com/office/powerpoint/2010/main" val="344087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31820"/>
            <a:ext cx="11204620" cy="6278642"/>
          </a:xfrm>
          <a:prstGeom prst="rect">
            <a:avLst/>
          </a:prstGeom>
          <a:noFill/>
        </p:spPr>
        <p:txBody>
          <a:bodyPr wrap="square" rtlCol="0">
            <a:spAutoFit/>
          </a:bodyPr>
          <a:lstStyle/>
          <a:p>
            <a:pPr algn="just"/>
            <a:r>
              <a:rPr lang="en-US" sz="2400" dirty="0" err="1"/>
              <a:t>Buraya</a:t>
            </a:r>
            <a:r>
              <a:rPr lang="en-US" sz="2400" dirty="0"/>
              <a:t> </a:t>
            </a:r>
            <a:r>
              <a:rPr lang="en-US" sz="2400" dirty="0" err="1"/>
              <a:t>kadar</a:t>
            </a:r>
            <a:r>
              <a:rPr lang="en-US" sz="2400" dirty="0"/>
              <a:t> </a:t>
            </a:r>
            <a:r>
              <a:rPr lang="en-US" sz="2400" dirty="0" err="1"/>
              <a:t>anlatılanları</a:t>
            </a:r>
            <a:r>
              <a:rPr lang="en-US" sz="2400" dirty="0"/>
              <a:t> </a:t>
            </a:r>
            <a:r>
              <a:rPr lang="en-US" sz="2400" dirty="0" err="1"/>
              <a:t>şöyle</a:t>
            </a:r>
            <a:r>
              <a:rPr lang="en-US" sz="2400" dirty="0"/>
              <a:t> </a:t>
            </a:r>
            <a:r>
              <a:rPr lang="en-US" sz="2400" dirty="0" err="1"/>
              <a:t>özetleyebiliriz</a:t>
            </a:r>
            <a:r>
              <a:rPr lang="en-US" sz="2400" dirty="0" smtClean="0"/>
              <a:t>:</a:t>
            </a:r>
            <a:endParaRPr lang="tr-TR" sz="2400" dirty="0" smtClean="0"/>
          </a:p>
          <a:p>
            <a:pPr algn="just"/>
            <a:endParaRPr lang="tr-TR" sz="2400" dirty="0"/>
          </a:p>
          <a:p>
            <a:pPr marL="342900" lvl="0" indent="-342900" algn="just">
              <a:buFont typeface="Arial" panose="020B0604020202020204" pitchFamily="34" charset="0"/>
              <a:buChar char="•"/>
            </a:pPr>
            <a:r>
              <a:rPr lang="en-US" sz="2400" b="1" dirty="0" err="1"/>
              <a:t>Saf</a:t>
            </a:r>
            <a:r>
              <a:rPr lang="en-US" sz="2400" b="1" dirty="0"/>
              <a:t> </a:t>
            </a:r>
            <a:r>
              <a:rPr lang="en-US" sz="2400" b="1" dirty="0" err="1"/>
              <a:t>silisyum</a:t>
            </a:r>
            <a:r>
              <a:rPr lang="en-US" sz="2400" b="1" dirty="0"/>
              <a:t> </a:t>
            </a:r>
            <a:r>
              <a:rPr lang="en-US" sz="2400" b="1" dirty="0" err="1"/>
              <a:t>veya</a:t>
            </a:r>
            <a:r>
              <a:rPr lang="en-US" sz="2400" b="1" dirty="0"/>
              <a:t> </a:t>
            </a:r>
            <a:r>
              <a:rPr lang="en-US" sz="2400" b="1" dirty="0" err="1"/>
              <a:t>germanyum</a:t>
            </a:r>
            <a:r>
              <a:rPr lang="en-US" sz="2400" b="1" dirty="0"/>
              <a:t> </a:t>
            </a:r>
            <a:r>
              <a:rPr lang="en-US" sz="2400" b="1" dirty="0" err="1"/>
              <a:t>maddesine</a:t>
            </a:r>
            <a:r>
              <a:rPr lang="en-US" sz="2400" b="1" dirty="0"/>
              <a:t>, </a:t>
            </a:r>
            <a:r>
              <a:rPr lang="en-US" sz="2400" b="1" dirty="0" err="1"/>
              <a:t>bir</a:t>
            </a:r>
            <a:r>
              <a:rPr lang="en-US" sz="2400" b="1" dirty="0"/>
              <a:t> </a:t>
            </a:r>
            <a:r>
              <a:rPr lang="en-US" sz="2400" b="1" dirty="0" err="1"/>
              <a:t>miktar</a:t>
            </a:r>
            <a:r>
              <a:rPr lang="en-US" sz="2400" b="1" dirty="0"/>
              <a:t> </a:t>
            </a:r>
            <a:r>
              <a:rPr lang="en-US" sz="2400" b="1" dirty="0" err="1"/>
              <a:t>arsenik</a:t>
            </a:r>
            <a:r>
              <a:rPr lang="en-US" sz="2400" b="1" dirty="0"/>
              <a:t> </a:t>
            </a:r>
            <a:r>
              <a:rPr lang="en-US" sz="2400" b="1" dirty="0" err="1"/>
              <a:t>maddesi</a:t>
            </a:r>
            <a:r>
              <a:rPr lang="en-US" sz="2400" b="1" dirty="0"/>
              <a:t> </a:t>
            </a:r>
            <a:r>
              <a:rPr lang="en-US" sz="2400" b="1" dirty="0" err="1"/>
              <a:t>katılırsa</a:t>
            </a:r>
            <a:r>
              <a:rPr lang="en-US" sz="2400" b="1" dirty="0"/>
              <a:t>, </a:t>
            </a:r>
            <a:r>
              <a:rPr lang="en-US" sz="2400" b="1" dirty="0" err="1"/>
              <a:t>elde</a:t>
            </a:r>
            <a:r>
              <a:rPr lang="en-US" sz="2400" b="1" dirty="0"/>
              <a:t> </a:t>
            </a:r>
            <a:r>
              <a:rPr lang="en-US" sz="2400" b="1" dirty="0" err="1"/>
              <a:t>edilen</a:t>
            </a:r>
            <a:r>
              <a:rPr lang="en-US" sz="2400" b="1" dirty="0"/>
              <a:t> </a:t>
            </a:r>
            <a:r>
              <a:rPr lang="en-US" sz="2400" b="1" dirty="0" err="1"/>
              <a:t>bileşimde</a:t>
            </a:r>
            <a:r>
              <a:rPr lang="en-US" sz="2400" b="1" dirty="0"/>
              <a:t> </a:t>
            </a:r>
            <a:r>
              <a:rPr lang="en-US" sz="2400" b="1" dirty="0" err="1"/>
              <a:t>elektron</a:t>
            </a:r>
            <a:r>
              <a:rPr lang="en-US" sz="2400" b="1" dirty="0"/>
              <a:t> </a:t>
            </a:r>
            <a:r>
              <a:rPr lang="en-US" sz="2400" b="1" dirty="0" err="1"/>
              <a:t>fazlalığı</a:t>
            </a:r>
            <a:r>
              <a:rPr lang="en-US" sz="2400" b="1" dirty="0"/>
              <a:t> </a:t>
            </a:r>
            <a:r>
              <a:rPr lang="en-US" sz="2400" b="1" dirty="0" err="1"/>
              <a:t>ortaya</a:t>
            </a:r>
            <a:r>
              <a:rPr lang="en-US" sz="2400" b="1" dirty="0"/>
              <a:t> </a:t>
            </a:r>
            <a:r>
              <a:rPr lang="en-US" sz="2400" b="1" dirty="0" err="1"/>
              <a:t>çıkar</a:t>
            </a:r>
            <a:r>
              <a:rPr lang="en-US" sz="2400" b="1" dirty="0"/>
              <a:t> </a:t>
            </a:r>
            <a:r>
              <a:rPr lang="en-US" sz="2400" b="1" dirty="0" err="1"/>
              <a:t>ve</a:t>
            </a:r>
            <a:r>
              <a:rPr lang="en-US" sz="2400" b="1" dirty="0"/>
              <a:t> </a:t>
            </a:r>
            <a:r>
              <a:rPr lang="en-US" sz="2400" b="1" dirty="0" err="1"/>
              <a:t>bu</a:t>
            </a:r>
            <a:r>
              <a:rPr lang="en-US" sz="2400" b="1" dirty="0"/>
              <a:t> </a:t>
            </a:r>
            <a:r>
              <a:rPr lang="en-US" sz="2400" b="1" dirty="0" err="1"/>
              <a:t>madde</a:t>
            </a:r>
            <a:r>
              <a:rPr lang="en-US" sz="2400" b="1" dirty="0"/>
              <a:t> “N tipi </a:t>
            </a:r>
            <a:r>
              <a:rPr lang="en-US" sz="2400" b="1" dirty="0" err="1"/>
              <a:t>yarı</a:t>
            </a:r>
            <a:r>
              <a:rPr lang="en-US" sz="2400" b="1" dirty="0"/>
              <a:t> </a:t>
            </a:r>
            <a:r>
              <a:rPr lang="en-US" sz="2400" b="1" dirty="0" err="1"/>
              <a:t>iletken</a:t>
            </a:r>
            <a:r>
              <a:rPr lang="en-US" sz="2400" b="1" dirty="0"/>
              <a:t>” </a:t>
            </a:r>
            <a:r>
              <a:rPr lang="en-US" sz="2400" b="1" dirty="0" err="1"/>
              <a:t>olarak</a:t>
            </a:r>
            <a:r>
              <a:rPr lang="en-US" sz="2400" b="1" dirty="0"/>
              <a:t> </a:t>
            </a:r>
            <a:r>
              <a:rPr lang="en-US" sz="2400" b="1" dirty="0" err="1"/>
              <a:t>adlandırılır</a:t>
            </a:r>
            <a:r>
              <a:rPr lang="en-US" sz="2400" b="1" dirty="0"/>
              <a:t>. </a:t>
            </a:r>
            <a:endParaRPr lang="tr-TR" sz="2400" b="1" dirty="0" smtClean="0"/>
          </a:p>
          <a:p>
            <a:pPr marL="342900" lvl="0" indent="-342900" algn="just">
              <a:buFont typeface="Arial" panose="020B0604020202020204" pitchFamily="34" charset="0"/>
              <a:buChar char="•"/>
            </a:pPr>
            <a:endParaRPr lang="tr-TR" sz="2400" b="1" dirty="0"/>
          </a:p>
          <a:p>
            <a:pPr marL="342900" lvl="0" indent="-342900" algn="just">
              <a:buFont typeface="Arial" panose="020B0604020202020204" pitchFamily="34" charset="0"/>
              <a:buChar char="•"/>
            </a:pPr>
            <a:r>
              <a:rPr lang="en-US" sz="2400" dirty="0" err="1"/>
              <a:t>Saf</a:t>
            </a:r>
            <a:r>
              <a:rPr lang="en-US" sz="2400" dirty="0"/>
              <a:t> </a:t>
            </a:r>
            <a:r>
              <a:rPr lang="en-US" sz="2400" dirty="0" err="1"/>
              <a:t>silisyum</a:t>
            </a:r>
            <a:r>
              <a:rPr lang="en-US" sz="2400" dirty="0"/>
              <a:t> </a:t>
            </a:r>
            <a:r>
              <a:rPr lang="en-US" sz="2400" dirty="0" err="1"/>
              <a:t>veya</a:t>
            </a:r>
            <a:r>
              <a:rPr lang="en-US" sz="2400" dirty="0"/>
              <a:t> </a:t>
            </a:r>
            <a:r>
              <a:rPr lang="en-US" sz="2400" dirty="0" err="1"/>
              <a:t>germanyum</a:t>
            </a:r>
            <a:r>
              <a:rPr lang="en-US" sz="2400" dirty="0"/>
              <a:t> </a:t>
            </a:r>
            <a:r>
              <a:rPr lang="en-US" sz="2400" dirty="0" err="1"/>
              <a:t>maddesine</a:t>
            </a:r>
            <a:r>
              <a:rPr lang="en-US" sz="2400" dirty="0"/>
              <a:t>, </a:t>
            </a:r>
            <a:r>
              <a:rPr lang="en-US" sz="2400" dirty="0" err="1"/>
              <a:t>bir</a:t>
            </a:r>
            <a:r>
              <a:rPr lang="en-US" sz="2400" dirty="0"/>
              <a:t> </a:t>
            </a:r>
            <a:r>
              <a:rPr lang="en-US" sz="2400" dirty="0" err="1"/>
              <a:t>miktar</a:t>
            </a:r>
            <a:r>
              <a:rPr lang="en-US" sz="2400" dirty="0"/>
              <a:t> </a:t>
            </a:r>
            <a:r>
              <a:rPr lang="en-US" sz="2400" dirty="0" err="1"/>
              <a:t>bor</a:t>
            </a:r>
            <a:r>
              <a:rPr lang="en-US" sz="2400" dirty="0"/>
              <a:t> </a:t>
            </a:r>
            <a:r>
              <a:rPr lang="en-US" sz="2400" dirty="0" err="1"/>
              <a:t>maddesi</a:t>
            </a:r>
            <a:r>
              <a:rPr lang="en-US" sz="2400" dirty="0"/>
              <a:t> </a:t>
            </a:r>
            <a:r>
              <a:rPr lang="en-US" sz="2400" dirty="0" err="1"/>
              <a:t>katılırsa</a:t>
            </a:r>
            <a:r>
              <a:rPr lang="en-US" sz="2400" dirty="0"/>
              <a:t>, </a:t>
            </a:r>
            <a:r>
              <a:rPr lang="en-US" sz="2400" dirty="0" err="1"/>
              <a:t>elde</a:t>
            </a:r>
            <a:r>
              <a:rPr lang="en-US" sz="2400" dirty="0"/>
              <a:t> </a:t>
            </a:r>
            <a:r>
              <a:rPr lang="en-US" sz="2400" dirty="0" err="1"/>
              <a:t>edilen</a:t>
            </a:r>
            <a:r>
              <a:rPr lang="en-US" sz="2400" dirty="0"/>
              <a:t> </a:t>
            </a:r>
            <a:r>
              <a:rPr lang="en-US" sz="2400" dirty="0" err="1"/>
              <a:t>bileşimde</a:t>
            </a:r>
            <a:r>
              <a:rPr lang="en-US" sz="2400" dirty="0"/>
              <a:t> </a:t>
            </a:r>
            <a:r>
              <a:rPr lang="en-US" sz="2400" dirty="0" err="1"/>
              <a:t>elektron</a:t>
            </a:r>
            <a:r>
              <a:rPr lang="en-US" sz="2400" dirty="0"/>
              <a:t> </a:t>
            </a:r>
            <a:r>
              <a:rPr lang="en-US" sz="2400" dirty="0" err="1"/>
              <a:t>eksikliği</a:t>
            </a:r>
            <a:r>
              <a:rPr lang="en-US" sz="2400" dirty="0"/>
              <a:t> (</a:t>
            </a:r>
            <a:r>
              <a:rPr lang="en-US" sz="2400" dirty="0" err="1"/>
              <a:t>oyuk</a:t>
            </a:r>
            <a:r>
              <a:rPr lang="en-US" sz="2400" dirty="0"/>
              <a:t>) </a:t>
            </a:r>
            <a:r>
              <a:rPr lang="en-US" sz="2400" dirty="0" err="1"/>
              <a:t>ortaya</a:t>
            </a:r>
            <a:r>
              <a:rPr lang="en-US" sz="2400" dirty="0"/>
              <a:t> </a:t>
            </a:r>
            <a:r>
              <a:rPr lang="en-US" sz="2400" dirty="0" err="1"/>
              <a:t>çıkar</a:t>
            </a:r>
            <a:r>
              <a:rPr lang="en-US" sz="2400" dirty="0"/>
              <a:t> </a:t>
            </a:r>
            <a:r>
              <a:rPr lang="en-US" sz="2400" dirty="0" err="1"/>
              <a:t>ve</a:t>
            </a:r>
            <a:r>
              <a:rPr lang="en-US" sz="2400" dirty="0"/>
              <a:t> </a:t>
            </a:r>
            <a:r>
              <a:rPr lang="en-US" sz="2400" dirty="0" err="1"/>
              <a:t>bu</a:t>
            </a:r>
            <a:r>
              <a:rPr lang="en-US" sz="2400" dirty="0"/>
              <a:t> </a:t>
            </a:r>
            <a:r>
              <a:rPr lang="en-US" sz="2400" dirty="0" err="1"/>
              <a:t>madde</a:t>
            </a:r>
            <a:r>
              <a:rPr lang="en-US" sz="2400" dirty="0"/>
              <a:t> “P tipi </a:t>
            </a:r>
            <a:r>
              <a:rPr lang="en-US" sz="2400" dirty="0" err="1"/>
              <a:t>yarı</a:t>
            </a:r>
            <a:r>
              <a:rPr lang="en-US" sz="2400" dirty="0"/>
              <a:t> </a:t>
            </a:r>
            <a:r>
              <a:rPr lang="en-US" sz="2400" dirty="0" err="1"/>
              <a:t>iletken</a:t>
            </a:r>
            <a:r>
              <a:rPr lang="en-US" sz="2400" dirty="0"/>
              <a:t>” </a:t>
            </a:r>
            <a:r>
              <a:rPr lang="en-US" sz="2400" dirty="0" err="1"/>
              <a:t>olarak</a:t>
            </a:r>
            <a:r>
              <a:rPr lang="en-US" sz="2400" dirty="0"/>
              <a:t> </a:t>
            </a:r>
            <a:r>
              <a:rPr lang="en-US" sz="2400" dirty="0" err="1"/>
              <a:t>adlandırılır</a:t>
            </a:r>
            <a:r>
              <a:rPr lang="en-US" sz="2400" dirty="0"/>
              <a:t>.</a:t>
            </a:r>
            <a:endParaRPr lang="tr-TR" sz="2400" dirty="0"/>
          </a:p>
          <a:p>
            <a:pPr algn="just"/>
            <a:r>
              <a:rPr lang="en-US" sz="2400" b="1" dirty="0"/>
              <a:t> </a:t>
            </a:r>
            <a:endParaRPr lang="tr-TR" sz="2400" dirty="0"/>
          </a:p>
          <a:p>
            <a:pPr algn="just"/>
            <a:r>
              <a:rPr lang="en-US" sz="2400" dirty="0" err="1"/>
              <a:t>Buraya</a:t>
            </a:r>
            <a:r>
              <a:rPr lang="en-US" sz="2400" dirty="0"/>
              <a:t> </a:t>
            </a:r>
            <a:r>
              <a:rPr lang="en-US" sz="2400" dirty="0" err="1"/>
              <a:t>kadar</a:t>
            </a:r>
            <a:r>
              <a:rPr lang="en-US" sz="2400" dirty="0"/>
              <a:t> </a:t>
            </a:r>
            <a:r>
              <a:rPr lang="en-US" sz="2400" b="1" dirty="0"/>
              <a:t>P</a:t>
            </a:r>
            <a:r>
              <a:rPr lang="en-US" sz="2400" dirty="0"/>
              <a:t> </a:t>
            </a:r>
            <a:r>
              <a:rPr lang="en-US" sz="2400" dirty="0" err="1"/>
              <a:t>ve</a:t>
            </a:r>
            <a:r>
              <a:rPr lang="en-US" sz="2400" dirty="0"/>
              <a:t> </a:t>
            </a:r>
            <a:r>
              <a:rPr lang="en-US" sz="2400" b="1" dirty="0"/>
              <a:t>N</a:t>
            </a:r>
            <a:r>
              <a:rPr lang="en-US" sz="2400" dirty="0"/>
              <a:t> tipi </a:t>
            </a:r>
            <a:r>
              <a:rPr lang="en-US" sz="2400" dirty="0" err="1"/>
              <a:t>yarı</a:t>
            </a:r>
            <a:r>
              <a:rPr lang="en-US" sz="2400" dirty="0"/>
              <a:t> </a:t>
            </a:r>
            <a:r>
              <a:rPr lang="en-US" sz="2400" dirty="0" err="1"/>
              <a:t>iletkenlerin</a:t>
            </a:r>
            <a:r>
              <a:rPr lang="en-US" sz="2400" dirty="0"/>
              <a:t> </a:t>
            </a:r>
            <a:r>
              <a:rPr lang="en-US" sz="2400" dirty="0" err="1"/>
              <a:t>yapısını</a:t>
            </a:r>
            <a:r>
              <a:rPr lang="en-US" sz="2400" dirty="0"/>
              <a:t> </a:t>
            </a:r>
            <a:r>
              <a:rPr lang="en-US" sz="2400" dirty="0" err="1"/>
              <a:t>açıklamaya</a:t>
            </a:r>
            <a:r>
              <a:rPr lang="en-US" sz="2400" dirty="0"/>
              <a:t> </a:t>
            </a:r>
            <a:r>
              <a:rPr lang="en-US" sz="2400" dirty="0" err="1"/>
              <a:t>çalıştık</a:t>
            </a:r>
            <a:r>
              <a:rPr lang="en-US" sz="2400" dirty="0"/>
              <a:t>. </a:t>
            </a:r>
            <a:r>
              <a:rPr lang="en-US" sz="2400" dirty="0" err="1"/>
              <a:t>Şimdi</a:t>
            </a:r>
            <a:r>
              <a:rPr lang="en-US" sz="2400" dirty="0"/>
              <a:t> </a:t>
            </a:r>
            <a:r>
              <a:rPr lang="en-US" sz="2400" dirty="0" err="1"/>
              <a:t>yarı</a:t>
            </a:r>
            <a:r>
              <a:rPr lang="en-US" sz="2400" dirty="0"/>
              <a:t> </a:t>
            </a:r>
            <a:r>
              <a:rPr lang="en-US" sz="2400" dirty="0" err="1"/>
              <a:t>iletkenlerde</a:t>
            </a:r>
            <a:r>
              <a:rPr lang="en-US" sz="2400" dirty="0"/>
              <a:t> </a:t>
            </a:r>
            <a:r>
              <a:rPr lang="en-US" sz="2400" dirty="0" err="1"/>
              <a:t>akım</a:t>
            </a:r>
            <a:r>
              <a:rPr lang="en-US" sz="2400" dirty="0"/>
              <a:t> </a:t>
            </a:r>
            <a:r>
              <a:rPr lang="en-US" sz="2400" dirty="0" err="1"/>
              <a:t>yönünü</a:t>
            </a:r>
            <a:r>
              <a:rPr lang="en-US" sz="2400" dirty="0"/>
              <a:t> </a:t>
            </a:r>
            <a:r>
              <a:rPr lang="en-US" sz="2400" dirty="0" err="1"/>
              <a:t>tartışalım</a:t>
            </a:r>
            <a:r>
              <a:rPr lang="en-US" sz="2400" dirty="0"/>
              <a:t>. </a:t>
            </a:r>
            <a:r>
              <a:rPr lang="en-US" sz="2400" dirty="0" err="1"/>
              <a:t>Bir</a:t>
            </a:r>
            <a:r>
              <a:rPr lang="en-US" sz="2400" dirty="0"/>
              <a:t> metal </a:t>
            </a:r>
            <a:r>
              <a:rPr lang="en-US" sz="2400" dirty="0" err="1"/>
              <a:t>ile</a:t>
            </a:r>
            <a:r>
              <a:rPr lang="en-US" sz="2400" dirty="0"/>
              <a:t> </a:t>
            </a:r>
            <a:r>
              <a:rPr lang="en-US" sz="2400" dirty="0" err="1"/>
              <a:t>yarı</a:t>
            </a:r>
            <a:r>
              <a:rPr lang="en-US" sz="2400" dirty="0"/>
              <a:t> </a:t>
            </a:r>
            <a:r>
              <a:rPr lang="en-US" sz="2400" dirty="0" err="1"/>
              <a:t>iletken</a:t>
            </a:r>
            <a:r>
              <a:rPr lang="en-US" sz="2400" dirty="0"/>
              <a:t> </a:t>
            </a:r>
            <a:r>
              <a:rPr lang="en-US" sz="2400" dirty="0" err="1"/>
              <a:t>arasındaki</a:t>
            </a:r>
            <a:r>
              <a:rPr lang="en-US" sz="2400" dirty="0"/>
              <a:t> en </a:t>
            </a:r>
            <a:r>
              <a:rPr lang="en-US" sz="2400" dirty="0" err="1"/>
              <a:t>önemli</a:t>
            </a:r>
            <a:r>
              <a:rPr lang="en-US" sz="2400" dirty="0"/>
              <a:t> </a:t>
            </a:r>
            <a:r>
              <a:rPr lang="en-US" sz="2400" dirty="0" err="1"/>
              <a:t>fark</a:t>
            </a:r>
            <a:r>
              <a:rPr lang="en-US" sz="2400" dirty="0"/>
              <a:t> </a:t>
            </a:r>
            <a:r>
              <a:rPr lang="en-US" sz="2400" b="1" dirty="0" err="1"/>
              <a:t>akım</a:t>
            </a:r>
            <a:r>
              <a:rPr lang="en-US" sz="2400" b="1" dirty="0"/>
              <a:t> </a:t>
            </a:r>
            <a:r>
              <a:rPr lang="en-US" sz="2400" b="1" dirty="0" err="1"/>
              <a:t>taşıyıcıları</a:t>
            </a:r>
            <a:r>
              <a:rPr lang="en-US" sz="2400" dirty="0"/>
              <a:t> </a:t>
            </a:r>
            <a:r>
              <a:rPr lang="en-US" sz="2400" dirty="0" err="1"/>
              <a:t>bakımındandır</a:t>
            </a:r>
            <a:r>
              <a:rPr lang="en-US" sz="2400" dirty="0"/>
              <a:t>. </a:t>
            </a:r>
            <a:r>
              <a:rPr lang="en-US" sz="2400" dirty="0" err="1"/>
              <a:t>Metallerde</a:t>
            </a:r>
            <a:r>
              <a:rPr lang="en-US" sz="2400" dirty="0"/>
              <a:t> </a:t>
            </a:r>
            <a:r>
              <a:rPr lang="en-US" sz="2400" dirty="0" err="1"/>
              <a:t>elektronlar</a:t>
            </a:r>
            <a:r>
              <a:rPr lang="en-US" sz="2400" dirty="0"/>
              <a:t> </a:t>
            </a:r>
            <a:r>
              <a:rPr lang="en-US" sz="2400" dirty="0" err="1"/>
              <a:t>tarafından</a:t>
            </a:r>
            <a:r>
              <a:rPr lang="en-US" sz="2400" dirty="0"/>
              <a:t> </a:t>
            </a:r>
            <a:r>
              <a:rPr lang="en-US" sz="2400" dirty="0" err="1"/>
              <a:t>metalin</a:t>
            </a:r>
            <a:r>
              <a:rPr lang="en-US" sz="2400" dirty="0"/>
              <a:t> her </a:t>
            </a:r>
            <a:r>
              <a:rPr lang="en-US" sz="2400" dirty="0" err="1"/>
              <a:t>iki</a:t>
            </a:r>
            <a:r>
              <a:rPr lang="en-US" sz="2400" dirty="0"/>
              <a:t> </a:t>
            </a:r>
            <a:r>
              <a:rPr lang="en-US" sz="2400" dirty="0" err="1"/>
              <a:t>yönünde</a:t>
            </a:r>
            <a:r>
              <a:rPr lang="en-US" sz="2400" dirty="0"/>
              <a:t> </a:t>
            </a:r>
            <a:r>
              <a:rPr lang="en-US" sz="2400" dirty="0" err="1"/>
              <a:t>taşınabilir</a:t>
            </a:r>
            <a:r>
              <a:rPr lang="en-US" sz="2400" dirty="0"/>
              <a:t>. Bu </a:t>
            </a:r>
            <a:r>
              <a:rPr lang="en-US" sz="2400" dirty="0" err="1"/>
              <a:t>nedenle</a:t>
            </a:r>
            <a:r>
              <a:rPr lang="en-US" sz="2400" dirty="0"/>
              <a:t> </a:t>
            </a:r>
            <a:r>
              <a:rPr lang="en-US" sz="2400" dirty="0" err="1"/>
              <a:t>metaller</a:t>
            </a:r>
            <a:r>
              <a:rPr lang="en-US" sz="2400" dirty="0"/>
              <a:t> </a:t>
            </a:r>
            <a:r>
              <a:rPr lang="en-US" sz="2400" b="1" dirty="0"/>
              <a:t>Unipolar</a:t>
            </a:r>
            <a:r>
              <a:rPr lang="en-US" sz="2400" dirty="0"/>
              <a:t> </a:t>
            </a:r>
            <a:r>
              <a:rPr lang="en-US" sz="2400" dirty="0" err="1"/>
              <a:t>olarak</a:t>
            </a:r>
            <a:r>
              <a:rPr lang="en-US" sz="2400" dirty="0"/>
              <a:t> </a:t>
            </a:r>
            <a:r>
              <a:rPr lang="en-US" sz="2400" dirty="0" err="1"/>
              <a:t>adlandırılır</a:t>
            </a:r>
            <a:r>
              <a:rPr lang="en-US" sz="2400" dirty="0"/>
              <a:t>. </a:t>
            </a:r>
            <a:r>
              <a:rPr lang="en-US" sz="2400" dirty="0" err="1"/>
              <a:t>Yarı</a:t>
            </a:r>
            <a:r>
              <a:rPr lang="en-US" sz="2400" dirty="0"/>
              <a:t> </a:t>
            </a:r>
            <a:r>
              <a:rPr lang="en-US" sz="2400" dirty="0" err="1"/>
              <a:t>iletkenlerde</a:t>
            </a:r>
            <a:r>
              <a:rPr lang="en-US" sz="2400" dirty="0"/>
              <a:t> </a:t>
            </a:r>
            <a:r>
              <a:rPr lang="en-US" sz="2400" dirty="0" err="1"/>
              <a:t>ise</a:t>
            </a:r>
            <a:r>
              <a:rPr lang="en-US" sz="2400" dirty="0"/>
              <a:t> </a:t>
            </a:r>
            <a:r>
              <a:rPr lang="en-US" sz="2400" dirty="0" err="1"/>
              <a:t>farklı</a:t>
            </a:r>
            <a:r>
              <a:rPr lang="en-US" sz="2400" dirty="0"/>
              <a:t> </a:t>
            </a:r>
            <a:r>
              <a:rPr lang="en-US" sz="2400" dirty="0" err="1"/>
              <a:t>iki</a:t>
            </a:r>
            <a:r>
              <a:rPr lang="en-US" sz="2400" dirty="0"/>
              <a:t> </a:t>
            </a:r>
            <a:r>
              <a:rPr lang="en-US" sz="2400" dirty="0" err="1"/>
              <a:t>taşıyıcı</a:t>
            </a:r>
            <a:r>
              <a:rPr lang="en-US" sz="2400" dirty="0"/>
              <a:t> </a:t>
            </a:r>
            <a:r>
              <a:rPr lang="en-US" sz="2400" dirty="0" err="1"/>
              <a:t>tarafından</a:t>
            </a:r>
            <a:r>
              <a:rPr lang="en-US" sz="2400" dirty="0"/>
              <a:t> (</a:t>
            </a:r>
            <a:r>
              <a:rPr lang="en-US" sz="2400" b="1" dirty="0" err="1"/>
              <a:t>Boşluklar</a:t>
            </a:r>
            <a:r>
              <a:rPr lang="en-US" sz="2400" b="1" dirty="0"/>
              <a:t> </a:t>
            </a:r>
            <a:r>
              <a:rPr lang="en-US" sz="2400" b="1" dirty="0" err="1"/>
              <a:t>veya</a:t>
            </a:r>
            <a:r>
              <a:rPr lang="en-US" sz="2400" b="1" dirty="0"/>
              <a:t> </a:t>
            </a:r>
            <a:r>
              <a:rPr lang="en-US" sz="2400" b="1" dirty="0" err="1"/>
              <a:t>Elektronlar</a:t>
            </a:r>
            <a:r>
              <a:rPr lang="en-US" sz="2400" dirty="0"/>
              <a:t>) </a:t>
            </a:r>
            <a:r>
              <a:rPr lang="en-US" sz="2400" dirty="0" err="1"/>
              <a:t>taşınır</a:t>
            </a:r>
            <a:r>
              <a:rPr lang="en-US" sz="2400" dirty="0"/>
              <a:t>. Bu </a:t>
            </a:r>
            <a:r>
              <a:rPr lang="en-US" sz="2400" dirty="0" err="1"/>
              <a:t>nedenle</a:t>
            </a:r>
            <a:r>
              <a:rPr lang="en-US" sz="2400" dirty="0"/>
              <a:t> </a:t>
            </a:r>
            <a:r>
              <a:rPr lang="en-US" sz="2400" dirty="0" err="1"/>
              <a:t>yarı</a:t>
            </a:r>
            <a:r>
              <a:rPr lang="en-US" sz="2400" dirty="0"/>
              <a:t> </a:t>
            </a:r>
            <a:r>
              <a:rPr lang="en-US" sz="2400" dirty="0" err="1"/>
              <a:t>iletkenlere</a:t>
            </a:r>
            <a:r>
              <a:rPr lang="en-US" sz="2400" dirty="0"/>
              <a:t> </a:t>
            </a:r>
            <a:r>
              <a:rPr lang="en-US" sz="2400" b="1" dirty="0"/>
              <a:t>Bipolar</a:t>
            </a:r>
            <a:r>
              <a:rPr lang="en-US" sz="2400" dirty="0"/>
              <a:t> </a:t>
            </a:r>
            <a:r>
              <a:rPr lang="en-US" sz="2400" dirty="0" err="1"/>
              <a:t>adı</a:t>
            </a:r>
            <a:r>
              <a:rPr lang="en-US" sz="2400" dirty="0"/>
              <a:t> </a:t>
            </a:r>
            <a:r>
              <a:rPr lang="en-US" sz="2400" dirty="0" err="1"/>
              <a:t>verilir</a:t>
            </a:r>
            <a:r>
              <a:rPr lang="en-US" sz="2400" dirty="0"/>
              <a:t>. </a:t>
            </a:r>
            <a:endParaRPr lang="tr-TR" sz="2400" dirty="0"/>
          </a:p>
          <a:p>
            <a:endParaRPr lang="tr-TR" dirty="0"/>
          </a:p>
        </p:txBody>
      </p:sp>
    </p:spTree>
    <p:extLst>
      <p:ext uri="{BB962C8B-B14F-4D97-AF65-F5344CB8AC3E}">
        <p14:creationId xmlns:p14="http://schemas.microsoft.com/office/powerpoint/2010/main" val="3410210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206062"/>
            <a:ext cx="11230378" cy="461665"/>
          </a:xfrm>
          <a:prstGeom prst="rect">
            <a:avLst/>
          </a:prstGeom>
          <a:noFill/>
        </p:spPr>
        <p:txBody>
          <a:bodyPr wrap="square" rtlCol="0">
            <a:spAutoFit/>
          </a:bodyPr>
          <a:lstStyle/>
          <a:p>
            <a:r>
              <a:rPr lang="en-US" sz="2400" b="1" dirty="0">
                <a:solidFill>
                  <a:prstClr val="black"/>
                </a:solidFill>
              </a:rPr>
              <a:t>N </a:t>
            </a:r>
            <a:r>
              <a:rPr lang="en-US" sz="2400" b="1" dirty="0" err="1">
                <a:solidFill>
                  <a:prstClr val="black"/>
                </a:solidFill>
              </a:rPr>
              <a:t>ve</a:t>
            </a:r>
            <a:r>
              <a:rPr lang="en-US" sz="2400" b="1" dirty="0">
                <a:solidFill>
                  <a:prstClr val="black"/>
                </a:solidFill>
              </a:rPr>
              <a:t> P-Tipi </a:t>
            </a:r>
            <a:r>
              <a:rPr lang="en-US" sz="2400" b="1" dirty="0" err="1">
                <a:solidFill>
                  <a:prstClr val="black"/>
                </a:solidFill>
              </a:rPr>
              <a:t>İletkenler</a:t>
            </a:r>
            <a:r>
              <a:rPr lang="en-US" sz="2400" b="1" dirty="0">
                <a:solidFill>
                  <a:prstClr val="black"/>
                </a:solidFill>
              </a:rPr>
              <a:t> </a:t>
            </a:r>
            <a:r>
              <a:rPr lang="en-US" sz="2400" b="1" dirty="0" err="1">
                <a:solidFill>
                  <a:prstClr val="black"/>
                </a:solidFill>
              </a:rPr>
              <a:t>İçerisinde</a:t>
            </a:r>
            <a:r>
              <a:rPr lang="en-US" sz="2400" b="1" dirty="0">
                <a:solidFill>
                  <a:prstClr val="black"/>
                </a:solidFill>
              </a:rPr>
              <a:t> </a:t>
            </a:r>
            <a:r>
              <a:rPr lang="en-US" sz="2400" b="1" dirty="0" err="1">
                <a:solidFill>
                  <a:prstClr val="black"/>
                </a:solidFill>
              </a:rPr>
              <a:t>İletim</a:t>
            </a:r>
            <a:r>
              <a:rPr lang="en-US" sz="2400" b="1" dirty="0">
                <a:solidFill>
                  <a:prstClr val="black"/>
                </a:solidFill>
              </a:rPr>
              <a:t> </a:t>
            </a:r>
            <a:endParaRPr lang="tr-TR" sz="2400" dirty="0">
              <a:solidFill>
                <a:prstClr val="black"/>
              </a:solidFill>
            </a:endParaRPr>
          </a:p>
        </p:txBody>
      </p:sp>
      <p:sp>
        <p:nvSpPr>
          <p:cNvPr id="3" name="TextBox 2"/>
          <p:cNvSpPr txBox="1"/>
          <p:nvPr/>
        </p:nvSpPr>
        <p:spPr>
          <a:xfrm>
            <a:off x="515155" y="1133341"/>
            <a:ext cx="11088710" cy="4801314"/>
          </a:xfrm>
          <a:prstGeom prst="rect">
            <a:avLst/>
          </a:prstGeom>
          <a:noFill/>
        </p:spPr>
        <p:txBody>
          <a:bodyPr wrap="square" rtlCol="0">
            <a:spAutoFit/>
          </a:bodyPr>
          <a:lstStyle/>
          <a:p>
            <a:pPr algn="just"/>
            <a:r>
              <a:rPr lang="en-US" sz="2400" dirty="0">
                <a:solidFill>
                  <a:prstClr val="black"/>
                </a:solidFill>
              </a:rPr>
              <a:t>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edilirken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maddelerine</a:t>
            </a:r>
            <a:r>
              <a:rPr lang="en-US" sz="2400" dirty="0">
                <a:solidFill>
                  <a:prstClr val="black"/>
                </a:solidFill>
              </a:rPr>
              <a:t>, </a:t>
            </a:r>
            <a:r>
              <a:rPr lang="en-US" sz="2400" dirty="0" err="1">
                <a:solidFill>
                  <a:prstClr val="black"/>
                </a:solidFill>
              </a:rPr>
              <a:t>yaklaşık</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milyonda</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oranında</a:t>
            </a:r>
            <a:r>
              <a:rPr lang="en-US" sz="2400" dirty="0">
                <a:solidFill>
                  <a:prstClr val="black"/>
                </a:solidFill>
              </a:rPr>
              <a:t> </a:t>
            </a:r>
            <a:r>
              <a:rPr lang="en-US" sz="2400" dirty="0" err="1">
                <a:solidFill>
                  <a:prstClr val="black"/>
                </a:solidFill>
              </a:rPr>
              <a:t>katkı</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edilir</a:t>
            </a:r>
            <a:r>
              <a:rPr lang="en-US" sz="2400" dirty="0">
                <a:solidFill>
                  <a:prstClr val="black"/>
                </a:solidFill>
              </a:rPr>
              <a:t>. Bu </a:t>
            </a:r>
            <a:r>
              <a:rPr lang="en-US" sz="2400" dirty="0" err="1">
                <a:solidFill>
                  <a:prstClr val="black"/>
                </a:solidFill>
              </a:rPr>
              <a:t>demektir</a:t>
            </a:r>
            <a:r>
              <a:rPr lang="en-US" sz="2400" dirty="0">
                <a:solidFill>
                  <a:prstClr val="black"/>
                </a:solidFill>
              </a:rPr>
              <a:t> </a:t>
            </a:r>
            <a:r>
              <a:rPr lang="en-US" sz="2400" dirty="0" err="1">
                <a:solidFill>
                  <a:prstClr val="black"/>
                </a:solidFill>
              </a:rPr>
              <a:t>ki</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miktarda</a:t>
            </a:r>
            <a:r>
              <a:rPr lang="en-US" sz="2400" dirty="0">
                <a:solidFill>
                  <a:prstClr val="black"/>
                </a:solidFill>
              </a:rPr>
              <a:t> </a:t>
            </a:r>
            <a:r>
              <a:rPr lang="en-US" sz="2400" dirty="0" err="1">
                <a:solidFill>
                  <a:prstClr val="black"/>
                </a:solidFill>
              </a:rPr>
              <a:t>arsenik</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bor</a:t>
            </a:r>
            <a:r>
              <a:rPr lang="en-US" sz="2400" dirty="0">
                <a:solidFill>
                  <a:prstClr val="black"/>
                </a:solidFill>
              </a:rPr>
              <a:t> </a:t>
            </a:r>
            <a:r>
              <a:rPr lang="en-US" sz="2400" dirty="0" err="1">
                <a:solidFill>
                  <a:prstClr val="black"/>
                </a:solidFill>
              </a:rPr>
              <a:t>maddesi</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kristaline</a:t>
            </a:r>
            <a:r>
              <a:rPr lang="en-US" sz="2400" dirty="0">
                <a:solidFill>
                  <a:prstClr val="black"/>
                </a:solidFill>
              </a:rPr>
              <a:t> </a:t>
            </a:r>
            <a:r>
              <a:rPr lang="en-US" sz="2400" dirty="0" err="1">
                <a:solidFill>
                  <a:prstClr val="black"/>
                </a:solidFill>
              </a:rPr>
              <a:t>enjekte</a:t>
            </a:r>
            <a:r>
              <a:rPr lang="en-US" sz="2400" dirty="0">
                <a:solidFill>
                  <a:prstClr val="black"/>
                </a:solidFill>
              </a:rPr>
              <a:t> </a:t>
            </a:r>
            <a:r>
              <a:rPr lang="en-US" sz="2400" dirty="0" err="1">
                <a:solidFill>
                  <a:prstClr val="black"/>
                </a:solidFill>
              </a:rPr>
              <a:t>edilmektedir</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taraftan</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kristallerini</a:t>
            </a:r>
            <a:r>
              <a:rPr lang="en-US" sz="2400" dirty="0">
                <a:solidFill>
                  <a:prstClr val="black"/>
                </a:solidFill>
              </a:rPr>
              <a:t> tam </a:t>
            </a:r>
            <a:r>
              <a:rPr lang="en-US" sz="2400" dirty="0" err="1">
                <a:solidFill>
                  <a:prstClr val="black"/>
                </a:solidFill>
              </a:rPr>
              <a:t>saf</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etmek</a:t>
            </a:r>
            <a:r>
              <a:rPr lang="en-US" sz="2400" dirty="0">
                <a:solidFill>
                  <a:prstClr val="black"/>
                </a:solidFill>
              </a:rPr>
              <a:t> </a:t>
            </a:r>
            <a:r>
              <a:rPr lang="en-US" sz="2400" dirty="0" err="1">
                <a:solidFill>
                  <a:prstClr val="black"/>
                </a:solidFill>
              </a:rPr>
              <a:t>mümkün</a:t>
            </a:r>
            <a:r>
              <a:rPr lang="en-US" sz="2400" dirty="0">
                <a:solidFill>
                  <a:prstClr val="black"/>
                </a:solidFill>
              </a:rPr>
              <a:t> </a:t>
            </a:r>
            <a:r>
              <a:rPr lang="en-US" sz="2400" dirty="0" err="1">
                <a:solidFill>
                  <a:prstClr val="black"/>
                </a:solidFill>
              </a:rPr>
              <a:t>olmaz</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saf</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veya</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kristalinde</a:t>
            </a:r>
            <a:r>
              <a:rPr lang="en-US" sz="2400" dirty="0">
                <a:solidFill>
                  <a:prstClr val="black"/>
                </a:solidFill>
              </a:rPr>
              <a:t>, son </a:t>
            </a:r>
            <a:r>
              <a:rPr lang="en-US" sz="2400" dirty="0" err="1">
                <a:solidFill>
                  <a:prstClr val="black"/>
                </a:solidFill>
              </a:rPr>
              <a:t>yörüngesinde</a:t>
            </a:r>
            <a:r>
              <a:rPr lang="en-US" sz="2400" dirty="0">
                <a:solidFill>
                  <a:prstClr val="black"/>
                </a:solidFill>
              </a:rPr>
              <a:t> 3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veya</a:t>
            </a:r>
            <a:r>
              <a:rPr lang="en-US" sz="2400" dirty="0">
                <a:solidFill>
                  <a:prstClr val="black"/>
                </a:solidFill>
              </a:rPr>
              <a:t> 5 </a:t>
            </a:r>
            <a:r>
              <a:rPr lang="en-US" sz="2400" dirty="0" err="1">
                <a:solidFill>
                  <a:prstClr val="black"/>
                </a:solidFill>
              </a:rPr>
              <a:t>elektron</a:t>
            </a:r>
            <a:r>
              <a:rPr lang="en-US" sz="2400" dirty="0">
                <a:solidFill>
                  <a:prstClr val="black"/>
                </a:solidFill>
              </a:rPr>
              <a:t> </a:t>
            </a:r>
            <a:r>
              <a:rPr lang="en-US" sz="2400" dirty="0" err="1">
                <a:solidFill>
                  <a:prstClr val="black"/>
                </a:solidFill>
              </a:rPr>
              <a:t>olan</a:t>
            </a:r>
            <a:r>
              <a:rPr lang="en-US" sz="2400" dirty="0">
                <a:solidFill>
                  <a:prstClr val="black"/>
                </a:solidFill>
              </a:rPr>
              <a:t> </a:t>
            </a:r>
            <a:r>
              <a:rPr lang="en-US" sz="2400" dirty="0" err="1">
                <a:solidFill>
                  <a:prstClr val="black"/>
                </a:solidFill>
              </a:rPr>
              <a:t>atomlar</a:t>
            </a:r>
            <a:r>
              <a:rPr lang="en-US" sz="2400" dirty="0">
                <a:solidFill>
                  <a:prstClr val="black"/>
                </a:solidFill>
              </a:rPr>
              <a:t> da </a:t>
            </a:r>
            <a:r>
              <a:rPr lang="en-US" sz="2400" dirty="0" err="1">
                <a:solidFill>
                  <a:prstClr val="black"/>
                </a:solidFill>
              </a:rPr>
              <a:t>bulunacaktır</a:t>
            </a:r>
            <a:r>
              <a:rPr lang="en-US" sz="2400" dirty="0">
                <a:solidFill>
                  <a:prstClr val="black"/>
                </a:solidFill>
              </a:rPr>
              <a:t>. </a:t>
            </a:r>
            <a:r>
              <a:rPr lang="en-US" sz="2400" dirty="0" err="1">
                <a:solidFill>
                  <a:prstClr val="black"/>
                </a:solidFill>
              </a:rPr>
              <a:t>Bundan</a:t>
            </a:r>
            <a:r>
              <a:rPr lang="en-US" sz="2400" dirty="0">
                <a:solidFill>
                  <a:prstClr val="black"/>
                </a:solidFill>
              </a:rPr>
              <a:t> </a:t>
            </a:r>
            <a:r>
              <a:rPr lang="en-US" sz="2400" dirty="0" err="1">
                <a:solidFill>
                  <a:prstClr val="black"/>
                </a:solidFill>
              </a:rPr>
              <a:t>dolayı</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da </a:t>
            </a:r>
            <a:r>
              <a:rPr lang="en-US" sz="2400" dirty="0" err="1">
                <a:solidFill>
                  <a:prstClr val="black"/>
                </a:solidFill>
              </a:rPr>
              <a:t>olsa</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elektronlar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yine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az</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bulunacaktır</a:t>
            </a:r>
            <a:r>
              <a:rPr lang="en-US" sz="2400" dirty="0">
                <a:solidFill>
                  <a:prstClr val="black"/>
                </a:solidFill>
              </a:rPr>
              <a:t>. </a:t>
            </a:r>
            <a:r>
              <a:rPr lang="en-US" sz="2400" dirty="0" err="1">
                <a:solidFill>
                  <a:prstClr val="black"/>
                </a:solidFill>
              </a:rPr>
              <a:t>Ancak</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de </a:t>
            </a:r>
            <a:r>
              <a:rPr lang="en-US" sz="2400" dirty="0" err="1">
                <a:solidFill>
                  <a:prstClr val="black"/>
                </a:solidFill>
              </a:rPr>
              <a:t>elektronlar</a:t>
            </a:r>
            <a:r>
              <a:rPr lang="en-US" sz="2400" dirty="0">
                <a:solidFill>
                  <a:prstClr val="black"/>
                </a:solidFill>
              </a:rPr>
              <a:t> </a:t>
            </a:r>
            <a:r>
              <a:rPr lang="en-US" sz="2400" dirty="0" err="1">
                <a:solidFill>
                  <a:prstClr val="black"/>
                </a:solidFill>
              </a:rPr>
              <a:t>çoğunluktadır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iletkenlerdeki</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b="1" dirty="0">
                <a:solidFill>
                  <a:prstClr val="black"/>
                </a:solidFill>
              </a:rPr>
              <a:t>“</a:t>
            </a:r>
            <a:r>
              <a:rPr lang="en-US" sz="2400" b="1" dirty="0" err="1">
                <a:solidFill>
                  <a:prstClr val="black"/>
                </a:solidFill>
              </a:rPr>
              <a:t>çoğunluk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a:t>
            </a:r>
            <a:r>
              <a:rPr lang="en-US" sz="2400" dirty="0">
                <a:solidFill>
                  <a:prstClr val="black"/>
                </a:solidFill>
              </a:rPr>
              <a:t>, </a:t>
            </a:r>
            <a:r>
              <a:rPr lang="en-US" sz="2400" dirty="0" err="1">
                <a:solidFill>
                  <a:prstClr val="black"/>
                </a:solidFill>
              </a:rPr>
              <a:t>serbest</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b="1" dirty="0">
                <a:solidFill>
                  <a:prstClr val="black"/>
                </a:solidFill>
              </a:rPr>
              <a:t>“</a:t>
            </a:r>
            <a:r>
              <a:rPr lang="en-US" sz="2400" b="1" dirty="0" err="1">
                <a:solidFill>
                  <a:prstClr val="black"/>
                </a:solidFill>
              </a:rPr>
              <a:t>azınlık</a:t>
            </a:r>
            <a:r>
              <a:rPr lang="en-US" sz="2400" b="1" dirty="0">
                <a:solidFill>
                  <a:prstClr val="black"/>
                </a:solidFill>
              </a:rPr>
              <a:t> </a:t>
            </a:r>
            <a:r>
              <a:rPr lang="en-US" sz="2400" b="1" dirty="0" err="1">
                <a:solidFill>
                  <a:prstClr val="black"/>
                </a:solidFill>
              </a:rPr>
              <a:t>akım</a:t>
            </a:r>
            <a:r>
              <a:rPr lang="en-US" sz="2400" b="1" dirty="0">
                <a:solidFill>
                  <a:prstClr val="black"/>
                </a:solidFill>
              </a:rPr>
              <a:t> </a:t>
            </a:r>
            <a:r>
              <a:rPr lang="en-US" sz="2400" b="1" dirty="0" err="1">
                <a:solidFill>
                  <a:prstClr val="black"/>
                </a:solidFill>
              </a:rPr>
              <a:t>taşıyıcı</a:t>
            </a:r>
            <a:r>
              <a:rPr lang="en-US" sz="2400" b="1"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adlandırılırlar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21730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93" y="218941"/>
            <a:ext cx="11500834" cy="1569660"/>
          </a:xfrm>
          <a:prstGeom prst="rect">
            <a:avLst/>
          </a:prstGeom>
          <a:noFill/>
        </p:spPr>
        <p:txBody>
          <a:bodyPr wrap="square" rtlCol="0">
            <a:spAutoFit/>
          </a:bodyPr>
          <a:lstStyle/>
          <a:p>
            <a:pPr algn="just"/>
            <a:r>
              <a:rPr lang="en-US" sz="2400" dirty="0" err="1">
                <a:solidFill>
                  <a:prstClr val="black"/>
                </a:solidFill>
              </a:rPr>
              <a:t>Özetle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elemanında</a:t>
            </a:r>
            <a:r>
              <a:rPr lang="en-US" sz="2400" dirty="0">
                <a:solidFill>
                  <a:prstClr val="black"/>
                </a:solidFill>
              </a:rPr>
              <a:t> </a:t>
            </a:r>
            <a:r>
              <a:rPr lang="en-US" sz="2400" dirty="0" err="1">
                <a:solidFill>
                  <a:prstClr val="black"/>
                </a:solidFill>
              </a:rPr>
              <a:t>sızıntı</a:t>
            </a:r>
            <a:r>
              <a:rPr lang="en-US" sz="2400" dirty="0">
                <a:solidFill>
                  <a:prstClr val="black"/>
                </a:solidFill>
              </a:rPr>
              <a:t> </a:t>
            </a:r>
            <a:r>
              <a:rPr lang="en-US" sz="2400" dirty="0" err="1">
                <a:solidFill>
                  <a:prstClr val="black"/>
                </a:solidFill>
              </a:rPr>
              <a:t>akımına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açarlar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
        <p:nvSpPr>
          <p:cNvPr id="3" name="TextBox 2"/>
          <p:cNvSpPr txBox="1"/>
          <p:nvPr/>
        </p:nvSpPr>
        <p:spPr>
          <a:xfrm>
            <a:off x="296214" y="1596981"/>
            <a:ext cx="11513713" cy="3046988"/>
          </a:xfrm>
          <a:prstGeom prst="rect">
            <a:avLst/>
          </a:prstGeom>
          <a:noFill/>
        </p:spPr>
        <p:txBody>
          <a:bodyPr wrap="square" rtlCol="0">
            <a:spAutoFit/>
          </a:bodyPr>
          <a:lstStyle/>
          <a:p>
            <a:pPr algn="just"/>
            <a:r>
              <a:rPr lang="en-US" sz="2400" dirty="0" err="1">
                <a:solidFill>
                  <a:prstClr val="black"/>
                </a:solidFill>
              </a:rPr>
              <a:t>Günümüzde</a:t>
            </a:r>
            <a:r>
              <a:rPr lang="en-US" sz="2400" dirty="0">
                <a:solidFill>
                  <a:prstClr val="black"/>
                </a:solidFill>
              </a:rPr>
              <a:t>, </a:t>
            </a:r>
            <a:r>
              <a:rPr lang="en-US" sz="2400" dirty="0" err="1">
                <a:solidFill>
                  <a:prstClr val="black"/>
                </a:solidFill>
              </a:rPr>
              <a:t>germanyum</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silisyum</a:t>
            </a:r>
            <a:r>
              <a:rPr lang="en-US" sz="2400" dirty="0">
                <a:solidFill>
                  <a:prstClr val="black"/>
                </a:solidFill>
              </a:rPr>
              <a:t>, </a:t>
            </a:r>
            <a:r>
              <a:rPr lang="en-US" sz="2400" dirty="0" err="1">
                <a:solidFill>
                  <a:prstClr val="black"/>
                </a:solidFill>
              </a:rPr>
              <a:t>saflığa</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edilebilmektedir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en </a:t>
            </a:r>
            <a:r>
              <a:rPr lang="en-US" sz="2400" dirty="0" err="1">
                <a:solidFill>
                  <a:prstClr val="black"/>
                </a:solidFill>
              </a:rPr>
              <a:t>aza</a:t>
            </a:r>
            <a:r>
              <a:rPr lang="en-US" sz="2400" dirty="0">
                <a:solidFill>
                  <a:prstClr val="black"/>
                </a:solidFill>
              </a:rPr>
              <a:t> </a:t>
            </a:r>
            <a:r>
              <a:rPr lang="en-US" sz="2400" dirty="0" err="1">
                <a:solidFill>
                  <a:prstClr val="black"/>
                </a:solidFill>
              </a:rPr>
              <a:t>indirilmiş</a:t>
            </a:r>
            <a:r>
              <a:rPr lang="en-US" sz="2400" dirty="0">
                <a:solidFill>
                  <a:prstClr val="black"/>
                </a:solidFill>
              </a:rPr>
              <a:t> </a:t>
            </a:r>
            <a:r>
              <a:rPr lang="en-US" sz="2400" dirty="0" err="1">
                <a:solidFill>
                  <a:prstClr val="black"/>
                </a:solidFill>
              </a:rPr>
              <a:t>olmaktadır</a:t>
            </a:r>
            <a:r>
              <a:rPr lang="en-US" sz="2400" dirty="0">
                <a:solidFill>
                  <a:prstClr val="black"/>
                </a:solidFill>
              </a:rPr>
              <a:t>. </a:t>
            </a:r>
            <a:r>
              <a:rPr lang="en-US" sz="2400" dirty="0" err="1">
                <a:solidFill>
                  <a:prstClr val="black"/>
                </a:solidFill>
              </a:rPr>
              <a:t>Bununla</a:t>
            </a:r>
            <a:r>
              <a:rPr lang="en-US" sz="2400" dirty="0">
                <a:solidFill>
                  <a:prstClr val="black"/>
                </a:solidFill>
              </a:rPr>
              <a:t> </a:t>
            </a:r>
            <a:r>
              <a:rPr lang="en-US" sz="2400" dirty="0" err="1">
                <a:solidFill>
                  <a:prstClr val="black"/>
                </a:solidFill>
              </a:rPr>
              <a:t>birlikte</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elemanının</a:t>
            </a:r>
            <a:r>
              <a:rPr lang="en-US" sz="2400" dirty="0">
                <a:solidFill>
                  <a:prstClr val="black"/>
                </a:solidFill>
              </a:rPr>
              <a:t> </a:t>
            </a:r>
            <a:r>
              <a:rPr lang="en-US" sz="2400" dirty="0" err="1">
                <a:solidFill>
                  <a:prstClr val="black"/>
                </a:solidFill>
              </a:rPr>
              <a:t>çalışması</a:t>
            </a:r>
            <a:r>
              <a:rPr lang="en-US" sz="2400" dirty="0">
                <a:solidFill>
                  <a:prstClr val="black"/>
                </a:solidFill>
              </a:rPr>
              <a:t> </a:t>
            </a:r>
            <a:r>
              <a:rPr lang="en-US" sz="2400" dirty="0" err="1">
                <a:solidFill>
                  <a:prstClr val="black"/>
                </a:solidFill>
              </a:rPr>
              <a:t>sırasında</a:t>
            </a:r>
            <a:r>
              <a:rPr lang="en-US" sz="2400" dirty="0">
                <a:solidFill>
                  <a:prstClr val="black"/>
                </a:solidFill>
              </a:rPr>
              <a:t> </a:t>
            </a:r>
            <a:r>
              <a:rPr lang="en-US" sz="2400" dirty="0" err="1">
                <a:solidFill>
                  <a:prstClr val="black"/>
                </a:solidFill>
              </a:rPr>
              <a:t>ısınması</a:t>
            </a:r>
            <a:r>
              <a:rPr lang="en-US" sz="2400" dirty="0">
                <a:solidFill>
                  <a:prstClr val="black"/>
                </a:solidFill>
              </a:rPr>
              <a:t>, </a:t>
            </a:r>
            <a:r>
              <a:rPr lang="en-US" sz="2400" dirty="0" err="1">
                <a:solidFill>
                  <a:prstClr val="black"/>
                </a:solidFill>
              </a:rPr>
              <a:t>azınlık</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taşıyıcılarının</a:t>
            </a:r>
            <a:r>
              <a:rPr lang="en-US" sz="2400" dirty="0">
                <a:solidFill>
                  <a:prstClr val="black"/>
                </a:solidFill>
              </a:rPr>
              <a:t> </a:t>
            </a:r>
            <a:r>
              <a:rPr lang="en-US" sz="2400" dirty="0" err="1">
                <a:solidFill>
                  <a:prstClr val="black"/>
                </a:solidFill>
              </a:rPr>
              <a:t>artmasına</a:t>
            </a:r>
            <a:r>
              <a:rPr lang="en-US" sz="2400" dirty="0">
                <a:solidFill>
                  <a:prstClr val="black"/>
                </a:solidFill>
              </a:rPr>
              <a:t> </a:t>
            </a:r>
            <a:r>
              <a:rPr lang="en-US" sz="2400" dirty="0" err="1">
                <a:solidFill>
                  <a:prstClr val="black"/>
                </a:solidFill>
              </a:rPr>
              <a:t>sebep</a:t>
            </a:r>
            <a:r>
              <a:rPr lang="en-US" sz="2400" dirty="0">
                <a:solidFill>
                  <a:prstClr val="black"/>
                </a:solidFill>
              </a:rPr>
              <a:t> </a:t>
            </a:r>
            <a:r>
              <a:rPr lang="en-US" sz="2400" dirty="0" err="1">
                <a:solidFill>
                  <a:prstClr val="black"/>
                </a:solidFill>
              </a:rPr>
              <a:t>olur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bu</a:t>
            </a:r>
            <a:r>
              <a:rPr lang="en-US" sz="2400" dirty="0">
                <a:solidFill>
                  <a:prstClr val="black"/>
                </a:solidFill>
              </a:rPr>
              <a:t> da </a:t>
            </a:r>
            <a:r>
              <a:rPr lang="en-US" sz="2400" dirty="0" err="1">
                <a:solidFill>
                  <a:prstClr val="black"/>
                </a:solidFill>
              </a:rPr>
              <a:t>devrenin</a:t>
            </a:r>
            <a:r>
              <a:rPr lang="en-US" sz="2400" dirty="0">
                <a:solidFill>
                  <a:prstClr val="black"/>
                </a:solidFill>
              </a:rPr>
              <a:t> </a:t>
            </a:r>
            <a:r>
              <a:rPr lang="en-US" sz="2400" dirty="0" err="1">
                <a:solidFill>
                  <a:prstClr val="black"/>
                </a:solidFill>
              </a:rPr>
              <a:t>çalışma</a:t>
            </a:r>
            <a:r>
              <a:rPr lang="en-US" sz="2400" dirty="0">
                <a:solidFill>
                  <a:prstClr val="black"/>
                </a:solidFill>
              </a:rPr>
              <a:t> </a:t>
            </a:r>
            <a:r>
              <a:rPr lang="en-US" sz="2400" dirty="0" err="1">
                <a:solidFill>
                  <a:prstClr val="black"/>
                </a:solidFill>
              </a:rPr>
              <a:t>karakteristiğinin</a:t>
            </a:r>
            <a:r>
              <a:rPr lang="en-US" sz="2400" dirty="0">
                <a:solidFill>
                  <a:prstClr val="black"/>
                </a:solidFill>
              </a:rPr>
              <a:t> </a:t>
            </a:r>
            <a:r>
              <a:rPr lang="en-US" sz="2400" dirty="0" err="1">
                <a:solidFill>
                  <a:prstClr val="black"/>
                </a:solidFill>
              </a:rPr>
              <a:t>bozulmasına</a:t>
            </a:r>
            <a:r>
              <a:rPr lang="en-US" sz="2400" dirty="0">
                <a:solidFill>
                  <a:prstClr val="black"/>
                </a:solidFill>
              </a:rPr>
              <a:t> </a:t>
            </a:r>
            <a:r>
              <a:rPr lang="en-US" sz="2400" dirty="0" err="1">
                <a:solidFill>
                  <a:prstClr val="black"/>
                </a:solidFill>
              </a:rPr>
              <a:t>yol</a:t>
            </a:r>
            <a:r>
              <a:rPr lang="en-US" sz="2400" dirty="0">
                <a:solidFill>
                  <a:prstClr val="black"/>
                </a:solidFill>
              </a:rPr>
              <a:t> </a:t>
            </a:r>
            <a:r>
              <a:rPr lang="en-US" sz="2400" dirty="0" err="1">
                <a:solidFill>
                  <a:prstClr val="black"/>
                </a:solidFill>
              </a:rPr>
              <a:t>açar</a:t>
            </a:r>
            <a:r>
              <a:rPr lang="en-US" sz="2400" dirty="0">
                <a:solidFill>
                  <a:prstClr val="black"/>
                </a:solidFill>
              </a:rPr>
              <a:t>. </a:t>
            </a:r>
            <a:r>
              <a:rPr lang="en-US" sz="2400" dirty="0" err="1">
                <a:solidFill>
                  <a:prstClr val="black"/>
                </a:solidFill>
              </a:rPr>
              <a:t>Bunun</a:t>
            </a:r>
            <a:r>
              <a:rPr lang="en-US" sz="2400" dirty="0">
                <a:solidFill>
                  <a:prstClr val="black"/>
                </a:solidFill>
              </a:rPr>
              <a:t> </a:t>
            </a:r>
            <a:r>
              <a:rPr lang="en-US" sz="2400" dirty="0" err="1">
                <a:solidFill>
                  <a:prstClr val="black"/>
                </a:solidFill>
              </a:rPr>
              <a:t>önüne</a:t>
            </a:r>
            <a:r>
              <a:rPr lang="en-US" sz="2400" dirty="0">
                <a:solidFill>
                  <a:prstClr val="black"/>
                </a:solidFill>
              </a:rPr>
              <a:t> </a:t>
            </a:r>
            <a:r>
              <a:rPr lang="en-US" sz="2400" dirty="0" err="1">
                <a:solidFill>
                  <a:prstClr val="black"/>
                </a:solidFill>
              </a:rPr>
              <a:t>geçmek</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özellikle</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akımdan</a:t>
            </a:r>
            <a:r>
              <a:rPr lang="en-US" sz="2400" dirty="0">
                <a:solidFill>
                  <a:prstClr val="black"/>
                </a:solidFill>
              </a:rPr>
              <a:t> </a:t>
            </a:r>
            <a:r>
              <a:rPr lang="en-US" sz="2400" dirty="0" err="1">
                <a:solidFill>
                  <a:prstClr val="black"/>
                </a:solidFill>
              </a:rPr>
              <a:t>dolayı</a:t>
            </a:r>
            <a:r>
              <a:rPr lang="en-US" sz="2400" dirty="0">
                <a:solidFill>
                  <a:prstClr val="black"/>
                </a:solidFill>
              </a:rPr>
              <a:t> </a:t>
            </a:r>
            <a:r>
              <a:rPr lang="en-US" sz="2400" dirty="0" err="1">
                <a:solidFill>
                  <a:prstClr val="black"/>
                </a:solidFill>
              </a:rPr>
              <a:t>ısı</a:t>
            </a:r>
            <a:r>
              <a:rPr lang="en-US" sz="2400" dirty="0">
                <a:solidFill>
                  <a:prstClr val="black"/>
                </a:solidFill>
              </a:rPr>
              <a:t> </a:t>
            </a:r>
            <a:r>
              <a:rPr lang="en-US" sz="2400" dirty="0" err="1">
                <a:solidFill>
                  <a:prstClr val="black"/>
                </a:solidFill>
              </a:rPr>
              <a:t>artışı</a:t>
            </a:r>
            <a:r>
              <a:rPr lang="en-US" sz="2400" dirty="0">
                <a:solidFill>
                  <a:prstClr val="black"/>
                </a:solidFill>
              </a:rPr>
              <a:t> </a:t>
            </a:r>
            <a:r>
              <a:rPr lang="en-US" sz="2400" dirty="0" err="1">
                <a:solidFill>
                  <a:prstClr val="black"/>
                </a:solidFill>
              </a:rPr>
              <a:t>olabilecek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elemanları</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yüksek</a:t>
            </a:r>
            <a:r>
              <a:rPr lang="en-US" sz="2400" dirty="0">
                <a:solidFill>
                  <a:prstClr val="black"/>
                </a:solidFill>
              </a:rPr>
              <a:t> </a:t>
            </a:r>
            <a:r>
              <a:rPr lang="en-US" sz="2400" dirty="0" err="1">
                <a:solidFill>
                  <a:prstClr val="black"/>
                </a:solidFill>
              </a:rPr>
              <a:t>akımlı</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transistör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tristörler</a:t>
            </a:r>
            <a:r>
              <a:rPr lang="en-US" sz="2400" dirty="0">
                <a:solidFill>
                  <a:prstClr val="black"/>
                </a:solidFill>
              </a:rPr>
              <a:t>) </a:t>
            </a:r>
            <a:r>
              <a:rPr lang="en-US" sz="2400" dirty="0" err="1">
                <a:solidFill>
                  <a:prstClr val="black"/>
                </a:solidFill>
              </a:rPr>
              <a:t>soğutucu</a:t>
            </a:r>
            <a:r>
              <a:rPr lang="en-US" sz="2400" dirty="0">
                <a:solidFill>
                  <a:prstClr val="black"/>
                </a:solidFill>
              </a:rPr>
              <a:t> metal </a:t>
            </a:r>
            <a:r>
              <a:rPr lang="en-US" sz="2400" dirty="0" err="1">
                <a:solidFill>
                  <a:prstClr val="black"/>
                </a:solidFill>
              </a:rPr>
              <a:t>kılıflar</a:t>
            </a:r>
            <a:r>
              <a:rPr lang="en-US" sz="2400" dirty="0">
                <a:solidFill>
                  <a:prstClr val="black"/>
                </a:solidFill>
              </a:rPr>
              <a:t> (case) </a:t>
            </a:r>
            <a:r>
              <a:rPr lang="en-US" sz="2400" dirty="0" err="1">
                <a:solidFill>
                  <a:prstClr val="black"/>
                </a:solidFill>
              </a:rPr>
              <a:t>içerisinde</a:t>
            </a:r>
            <a:r>
              <a:rPr lang="en-US" sz="2400" dirty="0">
                <a:solidFill>
                  <a:prstClr val="black"/>
                </a:solidFill>
              </a:rPr>
              <a:t> </a:t>
            </a:r>
            <a:r>
              <a:rPr lang="en-US" sz="2400" dirty="0" err="1">
                <a:solidFill>
                  <a:prstClr val="black"/>
                </a:solidFill>
              </a:rPr>
              <a:t>imal</a:t>
            </a:r>
            <a:r>
              <a:rPr lang="en-US" sz="2400" dirty="0">
                <a:solidFill>
                  <a:prstClr val="black"/>
                </a:solidFill>
              </a:rPr>
              <a:t> </a:t>
            </a:r>
            <a:r>
              <a:rPr lang="en-US" sz="2400" dirty="0" err="1">
                <a:solidFill>
                  <a:prstClr val="black"/>
                </a:solidFill>
              </a:rPr>
              <a:t>edilirler</a:t>
            </a:r>
            <a:r>
              <a:rPr lang="en-US" sz="2400" dirty="0">
                <a:solidFill>
                  <a:prstClr val="black"/>
                </a:solidFill>
              </a:rPr>
              <a:t>.</a:t>
            </a:r>
            <a:endParaRPr lang="tr-TR" sz="2400" dirty="0">
              <a:solidFill>
                <a:prstClr val="black"/>
              </a:solidFill>
            </a:endParaRPr>
          </a:p>
          <a:p>
            <a:pPr algn="just"/>
            <a:endParaRPr lang="tr-TR" sz="2400" dirty="0">
              <a:solidFill>
                <a:prstClr val="black"/>
              </a:solidFill>
            </a:endParaRPr>
          </a:p>
        </p:txBody>
      </p:sp>
    </p:spTree>
    <p:extLst>
      <p:ext uri="{BB962C8B-B14F-4D97-AF65-F5344CB8AC3E}">
        <p14:creationId xmlns:p14="http://schemas.microsoft.com/office/powerpoint/2010/main" val="2391467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360608"/>
            <a:ext cx="11230377" cy="2954655"/>
          </a:xfrm>
          <a:prstGeom prst="rect">
            <a:avLst/>
          </a:prstGeom>
          <a:noFill/>
        </p:spPr>
        <p:txBody>
          <a:bodyPr wrap="square" rtlCol="0">
            <a:spAutoFit/>
          </a:bodyPr>
          <a:lstStyle/>
          <a:p>
            <a:pPr algn="just"/>
            <a:r>
              <a:rPr lang="en-US" sz="2400" dirty="0">
                <a:solidFill>
                  <a:prstClr val="black"/>
                </a:solidFill>
              </a:rPr>
              <a:t>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P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görev</a:t>
            </a:r>
            <a:r>
              <a:rPr lang="en-US" sz="2400" dirty="0">
                <a:solidFill>
                  <a:prstClr val="black"/>
                </a:solidFill>
              </a:rPr>
              <a:t> </a:t>
            </a:r>
            <a:r>
              <a:rPr lang="en-US" sz="2400" dirty="0" err="1">
                <a:solidFill>
                  <a:prstClr val="black"/>
                </a:solidFill>
              </a:rPr>
              <a:t>yaparlar</a:t>
            </a:r>
            <a:r>
              <a:rPr lang="en-US" sz="2400" dirty="0">
                <a:solidFill>
                  <a:prstClr val="black"/>
                </a:solidFill>
              </a:rPr>
              <a:t>.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maddedeki</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taşıyıcılar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a:t>
            </a:r>
            <a:r>
              <a:rPr lang="en-US" sz="2400" dirty="0">
                <a:solidFill>
                  <a:prstClr val="black"/>
                </a:solidFill>
              </a:rPr>
              <a:t> </a:t>
            </a:r>
            <a:r>
              <a:rPr lang="en-US" sz="2400" dirty="0" err="1">
                <a:solidFill>
                  <a:prstClr val="black"/>
                </a:solidFill>
              </a:rPr>
              <a:t>akışı</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1.12 de, N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çoğunluk</a:t>
            </a:r>
            <a:r>
              <a:rPr lang="en-US" sz="2400" dirty="0">
                <a:solidFill>
                  <a:prstClr val="black"/>
                </a:solidFill>
              </a:rPr>
              <a:t> </a:t>
            </a:r>
            <a:r>
              <a:rPr lang="en-US" sz="2400" dirty="0" err="1">
                <a:solidFill>
                  <a:prstClr val="black"/>
                </a:solidFill>
              </a:rPr>
              <a:t>taşıyıcısı</a:t>
            </a:r>
            <a:r>
              <a:rPr lang="en-US" sz="2400" dirty="0">
                <a:solidFill>
                  <a:prstClr val="black"/>
                </a:solidFill>
              </a:rPr>
              <a:t> </a:t>
            </a:r>
            <a:r>
              <a:rPr lang="en-US" sz="2400" dirty="0" err="1">
                <a:solidFill>
                  <a:prstClr val="black"/>
                </a:solidFill>
              </a:rPr>
              <a:t>elektronların</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75" y="3116688"/>
            <a:ext cx="7406566" cy="3327257"/>
          </a:xfrm>
          <a:prstGeom prst="rect">
            <a:avLst/>
          </a:prstGeom>
        </p:spPr>
      </p:pic>
    </p:spTree>
    <p:extLst>
      <p:ext uri="{BB962C8B-B14F-4D97-AF65-F5344CB8AC3E}">
        <p14:creationId xmlns:p14="http://schemas.microsoft.com/office/powerpoint/2010/main" val="180763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31820"/>
            <a:ext cx="11423560" cy="2215991"/>
          </a:xfrm>
          <a:prstGeom prst="rect">
            <a:avLst/>
          </a:prstGeom>
          <a:noFill/>
        </p:spPr>
        <p:txBody>
          <a:bodyPr wrap="square" rtlCol="0">
            <a:spAutoFit/>
          </a:bodyPr>
          <a:lstStyle/>
          <a:p>
            <a:pPr algn="just"/>
            <a:r>
              <a:rPr lang="en-US" sz="2400" dirty="0">
                <a:solidFill>
                  <a:prstClr val="black"/>
                </a:solidFill>
              </a:rPr>
              <a:t>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DC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kaynağına</a:t>
            </a:r>
            <a:r>
              <a:rPr lang="en-US" sz="2400" dirty="0">
                <a:solidFill>
                  <a:prstClr val="black"/>
                </a:solidFill>
              </a:rPr>
              <a:t> </a:t>
            </a:r>
            <a:r>
              <a:rPr lang="en-US" sz="2400" dirty="0" err="1">
                <a:solidFill>
                  <a:prstClr val="black"/>
                </a:solidFill>
              </a:rPr>
              <a:t>bağlandığında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taşınır</a:t>
            </a:r>
            <a:r>
              <a:rPr lang="en-US" sz="2400" dirty="0">
                <a:solidFill>
                  <a:prstClr val="black"/>
                </a:solidFill>
              </a:rPr>
              <a:t>. </a:t>
            </a:r>
            <a:r>
              <a:rPr lang="en-US" sz="2400" dirty="0" err="1">
                <a:solidFill>
                  <a:prstClr val="black"/>
                </a:solidFill>
              </a:rPr>
              <a:t>Oyuklar</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itilirler</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a:t>
            </a:r>
            <a:r>
              <a:rPr lang="en-US" sz="2400" dirty="0">
                <a:solidFill>
                  <a:prstClr val="black"/>
                </a:solidFill>
              </a:rPr>
              <a:t> </a:t>
            </a:r>
            <a:r>
              <a:rPr lang="en-US" sz="2400" dirty="0" err="1">
                <a:solidFill>
                  <a:prstClr val="black"/>
                </a:solidFill>
              </a:rPr>
              <a:t>tarafından</a:t>
            </a:r>
            <a:r>
              <a:rPr lang="en-US" sz="2400" dirty="0">
                <a:solidFill>
                  <a:prstClr val="black"/>
                </a:solidFill>
              </a:rPr>
              <a:t> </a:t>
            </a:r>
            <a:r>
              <a:rPr lang="en-US" sz="2400" dirty="0" err="1">
                <a:solidFill>
                  <a:prstClr val="black"/>
                </a:solidFill>
              </a:rPr>
              <a:t>çekilirler</a:t>
            </a:r>
            <a:r>
              <a:rPr lang="en-US" sz="2400" dirty="0">
                <a:solidFill>
                  <a:prstClr val="black"/>
                </a:solidFill>
              </a:rPr>
              <a:t>. </a:t>
            </a:r>
            <a:r>
              <a:rPr lang="en-US" sz="2400" dirty="0" err="1">
                <a:solidFill>
                  <a:prstClr val="black"/>
                </a:solidFill>
              </a:rPr>
              <a:t>Böylece</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kaynağının</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kutbundan</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kutbuna</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Şekil</a:t>
            </a:r>
            <a:r>
              <a:rPr lang="en-US" sz="2400" dirty="0">
                <a:solidFill>
                  <a:prstClr val="black"/>
                </a:solidFill>
              </a:rPr>
              <a:t> 1.13 de </a:t>
            </a:r>
            <a:r>
              <a:rPr lang="en-US" sz="2400" dirty="0" err="1">
                <a:solidFill>
                  <a:prstClr val="black"/>
                </a:solidFill>
              </a:rPr>
              <a:t>ise</a:t>
            </a:r>
            <a:r>
              <a:rPr lang="en-US" sz="2400" dirty="0">
                <a:solidFill>
                  <a:prstClr val="black"/>
                </a:solidFill>
              </a:rPr>
              <a:t>, P tipi </a:t>
            </a:r>
            <a:r>
              <a:rPr lang="en-US" sz="2400" dirty="0" err="1">
                <a:solidFill>
                  <a:prstClr val="black"/>
                </a:solidFill>
              </a:rPr>
              <a:t>bir</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iletkende</a:t>
            </a:r>
            <a:r>
              <a:rPr lang="en-US" sz="2400" dirty="0">
                <a:solidFill>
                  <a:prstClr val="black"/>
                </a:solidFill>
              </a:rPr>
              <a:t> </a:t>
            </a:r>
            <a:r>
              <a:rPr lang="en-US" sz="2400" dirty="0" err="1">
                <a:solidFill>
                  <a:prstClr val="black"/>
                </a:solidFill>
              </a:rPr>
              <a:t>oyuk</a:t>
            </a:r>
            <a:r>
              <a:rPr lang="en-US" sz="2400" dirty="0">
                <a:solidFill>
                  <a:prstClr val="black"/>
                </a:solidFill>
              </a:rPr>
              <a:t> </a:t>
            </a:r>
            <a:r>
              <a:rPr lang="en-US" sz="2400" dirty="0" err="1">
                <a:solidFill>
                  <a:prstClr val="black"/>
                </a:solidFill>
              </a:rPr>
              <a:t>hareketi</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383" y="2189408"/>
            <a:ext cx="8066394" cy="3769902"/>
          </a:xfrm>
          <a:prstGeom prst="rect">
            <a:avLst/>
          </a:prstGeom>
        </p:spPr>
      </p:pic>
    </p:spTree>
    <p:extLst>
      <p:ext uri="{BB962C8B-B14F-4D97-AF65-F5344CB8AC3E}">
        <p14:creationId xmlns:p14="http://schemas.microsoft.com/office/powerpoint/2010/main" val="69860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386366"/>
            <a:ext cx="5087155" cy="523220"/>
          </a:xfrm>
          <a:prstGeom prst="rect">
            <a:avLst/>
          </a:prstGeom>
          <a:noFill/>
        </p:spPr>
        <p:txBody>
          <a:bodyPr wrap="square" rtlCol="0">
            <a:spAutoFit/>
          </a:bodyPr>
          <a:lstStyle/>
          <a:p>
            <a:r>
              <a:rPr lang="en-US" sz="2800" b="1" dirty="0">
                <a:solidFill>
                  <a:prstClr val="black"/>
                </a:solidFill>
              </a:rPr>
              <a:t>PN </a:t>
            </a:r>
            <a:r>
              <a:rPr lang="en-US" sz="2800" b="1" dirty="0" err="1">
                <a:solidFill>
                  <a:prstClr val="black"/>
                </a:solidFill>
              </a:rPr>
              <a:t>Bağlantısı</a:t>
            </a:r>
            <a:r>
              <a:rPr lang="en-US" sz="2800" dirty="0">
                <a:solidFill>
                  <a:prstClr val="black"/>
                </a:solidFill>
              </a:rPr>
              <a:t> </a:t>
            </a:r>
            <a:endParaRPr lang="tr-TR" sz="2800" dirty="0">
              <a:solidFill>
                <a:prstClr val="black"/>
              </a:solidFill>
            </a:endParaRPr>
          </a:p>
        </p:txBody>
      </p:sp>
      <p:sp>
        <p:nvSpPr>
          <p:cNvPr id="3" name="TextBox 2"/>
          <p:cNvSpPr txBox="1"/>
          <p:nvPr/>
        </p:nvSpPr>
        <p:spPr>
          <a:xfrm>
            <a:off x="708338" y="1120462"/>
            <a:ext cx="10560676" cy="5539978"/>
          </a:xfrm>
          <a:prstGeom prst="rect">
            <a:avLst/>
          </a:prstGeom>
          <a:noFill/>
        </p:spPr>
        <p:txBody>
          <a:bodyPr wrap="square" rtlCol="0">
            <a:spAutoFit/>
          </a:bodyPr>
          <a:lstStyle/>
          <a:p>
            <a:pPr algn="just"/>
            <a:r>
              <a:rPr lang="en-US" sz="2400" dirty="0">
                <a:solidFill>
                  <a:prstClr val="black"/>
                </a:solidFill>
              </a:rPr>
              <a:t>Bu </a:t>
            </a:r>
            <a:r>
              <a:rPr lang="en-US" sz="2400" dirty="0" err="1">
                <a:solidFill>
                  <a:prstClr val="black"/>
                </a:solidFill>
              </a:rPr>
              <a:t>kısımda</a:t>
            </a:r>
            <a:r>
              <a:rPr lang="en-US" sz="2400" dirty="0">
                <a:solidFill>
                  <a:prstClr val="black"/>
                </a:solidFill>
              </a:rPr>
              <a:t> </a:t>
            </a:r>
            <a:r>
              <a:rPr lang="en-US" sz="2400" dirty="0" err="1">
                <a:solidFill>
                  <a:prstClr val="black"/>
                </a:solidFill>
              </a:rPr>
              <a:t>daha</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anlattığımız</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katkılı</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araya</a:t>
            </a:r>
            <a:r>
              <a:rPr lang="en-US" sz="2400" dirty="0">
                <a:solidFill>
                  <a:prstClr val="black"/>
                </a:solidFill>
              </a:rPr>
              <a:t> </a:t>
            </a:r>
            <a:r>
              <a:rPr lang="en-US" sz="2400" dirty="0" err="1">
                <a:solidFill>
                  <a:prstClr val="black"/>
                </a:solidFill>
              </a:rPr>
              <a:t>getirip</a:t>
            </a:r>
            <a:r>
              <a:rPr lang="en-US" sz="2400" dirty="0">
                <a:solidFill>
                  <a:prstClr val="black"/>
                </a:solidFill>
              </a:rPr>
              <a:t>, </a:t>
            </a:r>
            <a:r>
              <a:rPr lang="en-US" sz="2400" dirty="0" err="1">
                <a:solidFill>
                  <a:prstClr val="black"/>
                </a:solidFill>
              </a:rPr>
              <a:t>elektronikte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b="1" dirty="0">
                <a:solidFill>
                  <a:prstClr val="black"/>
                </a:solidFill>
              </a:rPr>
              <a:t>PN </a:t>
            </a:r>
            <a:r>
              <a:rPr lang="en-US" sz="2400" b="1" dirty="0" err="1">
                <a:solidFill>
                  <a:prstClr val="black"/>
                </a:solidFill>
              </a:rPr>
              <a:t>Bağlantısını</a:t>
            </a:r>
            <a:r>
              <a:rPr lang="en-US" sz="2400" dirty="0">
                <a:solidFill>
                  <a:prstClr val="black"/>
                </a:solidFill>
              </a:rPr>
              <a:t> </a:t>
            </a:r>
            <a:r>
              <a:rPr lang="en-US" sz="2400" b="1" dirty="0">
                <a:solidFill>
                  <a:prstClr val="black"/>
                </a:solidFill>
              </a:rPr>
              <a:t>(PN Junction) </a:t>
            </a:r>
            <a:r>
              <a:rPr lang="en-US" sz="2400" dirty="0" err="1">
                <a:solidFill>
                  <a:prstClr val="black"/>
                </a:solidFill>
              </a:rPr>
              <a:t>inceleyeceğiz</a:t>
            </a:r>
            <a:r>
              <a:rPr lang="en-US" sz="2400" dirty="0">
                <a:solidFill>
                  <a:prstClr val="black"/>
                </a:solidFill>
              </a:rPr>
              <a:t>. Bu </a:t>
            </a:r>
            <a:r>
              <a:rPr lang="en-US" sz="2400" dirty="0" err="1">
                <a:solidFill>
                  <a:prstClr val="black"/>
                </a:solidFill>
              </a:rPr>
              <a:t>bağlantı</a:t>
            </a:r>
            <a:r>
              <a:rPr lang="en-US" sz="2400" dirty="0">
                <a:solidFill>
                  <a:prstClr val="black"/>
                </a:solidFill>
              </a:rPr>
              <a:t> </a:t>
            </a:r>
            <a:r>
              <a:rPr lang="en-US" sz="2400" dirty="0" err="1">
                <a:solidFill>
                  <a:prstClr val="black"/>
                </a:solidFill>
              </a:rPr>
              <a:t>şekli</a:t>
            </a:r>
            <a:r>
              <a:rPr lang="en-US" sz="2400" dirty="0">
                <a:solidFill>
                  <a:prstClr val="black"/>
                </a:solidFill>
              </a:rPr>
              <a:t> </a:t>
            </a:r>
            <a:r>
              <a:rPr lang="en-US" sz="2400" dirty="0" err="1">
                <a:solidFill>
                  <a:prstClr val="black"/>
                </a:solidFill>
              </a:rPr>
              <a:t>kullanılan</a:t>
            </a:r>
            <a:r>
              <a:rPr lang="en-US" sz="2400" dirty="0">
                <a:solidFill>
                  <a:prstClr val="black"/>
                </a:solidFill>
              </a:rPr>
              <a:t> </a:t>
            </a:r>
            <a:r>
              <a:rPr lang="en-US" sz="2400" dirty="0" err="1">
                <a:solidFill>
                  <a:prstClr val="black"/>
                </a:solidFill>
              </a:rPr>
              <a:t>tüm</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malzemenin</a:t>
            </a:r>
            <a:r>
              <a:rPr lang="en-US" sz="2400" dirty="0">
                <a:solidFill>
                  <a:prstClr val="black"/>
                </a:solidFill>
              </a:rPr>
              <a:t> (</a:t>
            </a:r>
            <a:r>
              <a:rPr lang="en-US" sz="2400" dirty="0" err="1">
                <a:solidFill>
                  <a:prstClr val="black"/>
                </a:solidFill>
              </a:rPr>
              <a:t>diyot</a:t>
            </a:r>
            <a:r>
              <a:rPr lang="en-US" sz="2400" dirty="0">
                <a:solidFill>
                  <a:prstClr val="black"/>
                </a:solidFill>
              </a:rPr>
              <a:t>, transistor, FET vs...) </a:t>
            </a:r>
            <a:r>
              <a:rPr lang="en-US" sz="2400" dirty="0" err="1">
                <a:solidFill>
                  <a:prstClr val="black"/>
                </a:solidFill>
              </a:rPr>
              <a:t>temel</a:t>
            </a:r>
            <a:r>
              <a:rPr lang="en-US" sz="2400" dirty="0">
                <a:solidFill>
                  <a:prstClr val="black"/>
                </a:solidFill>
              </a:rPr>
              <a:t> </a:t>
            </a:r>
            <a:r>
              <a:rPr lang="en-US" sz="2400" dirty="0" err="1">
                <a:solidFill>
                  <a:prstClr val="black"/>
                </a:solidFill>
              </a:rPr>
              <a:t>yapısı</a:t>
            </a:r>
            <a:r>
              <a:rPr lang="en-US" sz="2400" dirty="0">
                <a:solidFill>
                  <a:prstClr val="black"/>
                </a:solidFill>
              </a:rPr>
              <a:t> </a:t>
            </a:r>
            <a:r>
              <a:rPr lang="en-US" sz="2400" dirty="0" err="1">
                <a:solidFill>
                  <a:prstClr val="black"/>
                </a:solidFill>
              </a:rPr>
              <a:t>olup</a:t>
            </a:r>
            <a:r>
              <a:rPr lang="en-US" sz="2400" dirty="0">
                <a:solidFill>
                  <a:prstClr val="black"/>
                </a:solidFill>
              </a:rPr>
              <a:t> </a:t>
            </a:r>
            <a:r>
              <a:rPr lang="en-US" sz="2400" dirty="0" err="1">
                <a:solidFill>
                  <a:prstClr val="black"/>
                </a:solidFill>
              </a:rPr>
              <a:t>iyi</a:t>
            </a:r>
            <a:r>
              <a:rPr lang="en-US" sz="2400" dirty="0">
                <a:solidFill>
                  <a:prstClr val="black"/>
                </a:solidFill>
              </a:rPr>
              <a:t> </a:t>
            </a:r>
            <a:r>
              <a:rPr lang="en-US" sz="2400" dirty="0" err="1">
                <a:solidFill>
                  <a:prstClr val="black"/>
                </a:solidFill>
              </a:rPr>
              <a:t>anlaşılmasında</a:t>
            </a:r>
            <a:r>
              <a:rPr lang="en-US" sz="2400" dirty="0">
                <a:solidFill>
                  <a:prstClr val="black"/>
                </a:solidFill>
              </a:rPr>
              <a:t> </a:t>
            </a:r>
            <a:r>
              <a:rPr lang="en-US" sz="2400" dirty="0" err="1">
                <a:solidFill>
                  <a:prstClr val="black"/>
                </a:solidFill>
              </a:rPr>
              <a:t>fayda</a:t>
            </a:r>
            <a:r>
              <a:rPr lang="en-US" sz="2400" dirty="0">
                <a:solidFill>
                  <a:prstClr val="black"/>
                </a:solidFill>
              </a:rPr>
              <a:t> </a:t>
            </a:r>
            <a:r>
              <a:rPr lang="en-US" sz="2400" dirty="0" err="1">
                <a:solidFill>
                  <a:prstClr val="black"/>
                </a:solidFill>
              </a:rPr>
              <a:t>vardır</a:t>
            </a:r>
            <a:r>
              <a:rPr lang="en-US" sz="2400" dirty="0">
                <a:solidFill>
                  <a:prstClr val="black"/>
                </a:solidFill>
              </a:rPr>
              <a:t>. </a:t>
            </a:r>
            <a:endParaRPr lang="tr-TR" sz="2400" dirty="0">
              <a:solidFill>
                <a:prstClr val="black"/>
              </a:solidFill>
            </a:endParaRPr>
          </a:p>
          <a:p>
            <a:pPr algn="just"/>
            <a:endParaRPr lang="tr-TR" sz="2400" dirty="0" smtClean="0">
              <a:solidFill>
                <a:prstClr val="black"/>
              </a:solidFill>
            </a:endParaRPr>
          </a:p>
          <a:p>
            <a:pPr algn="just"/>
            <a:r>
              <a:rPr lang="en-US" sz="2400" dirty="0" err="1" smtClean="0">
                <a:solidFill>
                  <a:prstClr val="black"/>
                </a:solidFill>
              </a:rPr>
              <a:t>Aslında</a:t>
            </a:r>
            <a:r>
              <a:rPr lang="en-US" sz="2400" dirty="0" smtClean="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üreticileri</a:t>
            </a:r>
            <a:r>
              <a:rPr lang="en-US" sz="2400" dirty="0">
                <a:solidFill>
                  <a:prstClr val="black"/>
                </a:solidFill>
              </a:rPr>
              <a:t> P </a:t>
            </a:r>
            <a:r>
              <a:rPr lang="en-US" sz="2400" dirty="0" err="1">
                <a:solidFill>
                  <a:prstClr val="black"/>
                </a:solidFill>
              </a:rPr>
              <a:t>ve</a:t>
            </a:r>
            <a:r>
              <a:rPr lang="en-US" sz="2400" dirty="0">
                <a:solidFill>
                  <a:prstClr val="black"/>
                </a:solidFill>
              </a:rPr>
              <a:t> N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maddeleri</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ayrı</a:t>
            </a:r>
            <a:r>
              <a:rPr lang="en-US" sz="2400" dirty="0">
                <a:solidFill>
                  <a:prstClr val="black"/>
                </a:solidFill>
              </a:rPr>
              <a:t> </a:t>
            </a:r>
            <a:r>
              <a:rPr lang="en-US" sz="2400" dirty="0" err="1">
                <a:solidFill>
                  <a:prstClr val="black"/>
                </a:solidFill>
              </a:rPr>
              <a:t>üretip</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bunları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şekilde</a:t>
            </a:r>
            <a:r>
              <a:rPr lang="en-US" sz="2400" dirty="0">
                <a:solidFill>
                  <a:prstClr val="black"/>
                </a:solidFill>
              </a:rPr>
              <a:t> </a:t>
            </a:r>
            <a:r>
              <a:rPr lang="en-US" sz="2400" b="1" dirty="0" err="1">
                <a:solidFill>
                  <a:prstClr val="black"/>
                </a:solidFill>
              </a:rPr>
              <a:t>yapıştırmazlar</a:t>
            </a:r>
            <a:r>
              <a:rPr lang="en-US" sz="2400" dirty="0">
                <a:solidFill>
                  <a:prstClr val="black"/>
                </a:solidFill>
              </a:rPr>
              <a:t>. </a:t>
            </a:r>
            <a:r>
              <a:rPr lang="en-US" sz="2400" dirty="0" err="1">
                <a:solidFill>
                  <a:prstClr val="black"/>
                </a:solidFill>
              </a:rPr>
              <a:t>Peki</a:t>
            </a:r>
            <a:r>
              <a:rPr lang="en-US" sz="2400" dirty="0">
                <a:solidFill>
                  <a:prstClr val="black"/>
                </a:solidFill>
              </a:rPr>
              <a:t> </a:t>
            </a:r>
            <a:r>
              <a:rPr lang="en-US" sz="2400" dirty="0" err="1">
                <a:solidFill>
                  <a:prstClr val="black"/>
                </a:solidFill>
              </a:rPr>
              <a:t>nasıl</a:t>
            </a:r>
            <a:r>
              <a:rPr lang="en-US" sz="2400" dirty="0">
                <a:solidFill>
                  <a:prstClr val="black"/>
                </a:solidFill>
              </a:rPr>
              <a:t> </a:t>
            </a:r>
            <a:r>
              <a:rPr lang="en-US" sz="2400" dirty="0" err="1">
                <a:solidFill>
                  <a:prstClr val="black"/>
                </a:solidFill>
              </a:rPr>
              <a:t>yaparlar</a:t>
            </a:r>
            <a:r>
              <a:rPr lang="en-US" sz="2400" dirty="0">
                <a:solidFill>
                  <a:prstClr val="black"/>
                </a:solidFill>
              </a:rPr>
              <a:t>? </a:t>
            </a:r>
            <a:r>
              <a:rPr lang="en-US" sz="2400" dirty="0" err="1">
                <a:solidFill>
                  <a:prstClr val="black"/>
                </a:solidFill>
              </a:rPr>
              <a:t>Yapılacak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maddenin</a:t>
            </a:r>
            <a:r>
              <a:rPr lang="en-US" sz="2400" dirty="0">
                <a:solidFill>
                  <a:prstClr val="black"/>
                </a:solidFill>
              </a:rPr>
              <a:t> </a:t>
            </a:r>
            <a:r>
              <a:rPr lang="en-US" sz="2400" dirty="0" err="1">
                <a:solidFill>
                  <a:prstClr val="black"/>
                </a:solidFill>
              </a:rPr>
              <a:t>asıl</a:t>
            </a:r>
            <a:r>
              <a:rPr lang="en-US" sz="2400" dirty="0">
                <a:solidFill>
                  <a:prstClr val="black"/>
                </a:solidFill>
              </a:rPr>
              <a:t> </a:t>
            </a:r>
            <a:r>
              <a:rPr lang="en-US" sz="2400" dirty="0" err="1">
                <a:solidFill>
                  <a:prstClr val="black"/>
                </a:solidFill>
              </a:rPr>
              <a:t>maddesini</a:t>
            </a:r>
            <a:r>
              <a:rPr lang="en-US" sz="2400" dirty="0">
                <a:solidFill>
                  <a:prstClr val="black"/>
                </a:solidFill>
              </a:rPr>
              <a:t> </a:t>
            </a:r>
            <a:r>
              <a:rPr lang="en-US" sz="2400" dirty="0" err="1">
                <a:solidFill>
                  <a:prstClr val="black"/>
                </a:solidFill>
              </a:rPr>
              <a:t>önce</a:t>
            </a:r>
            <a:r>
              <a:rPr lang="en-US" sz="2400" dirty="0">
                <a:solidFill>
                  <a:prstClr val="black"/>
                </a:solidFill>
              </a:rPr>
              <a:t> </a:t>
            </a:r>
            <a:r>
              <a:rPr lang="en-US" sz="2400" dirty="0" err="1">
                <a:solidFill>
                  <a:prstClr val="black"/>
                </a:solidFill>
              </a:rPr>
              <a:t>safa</a:t>
            </a:r>
            <a:r>
              <a:rPr lang="en-US" sz="2400" dirty="0">
                <a:solidFill>
                  <a:prstClr val="black"/>
                </a:solidFill>
              </a:rPr>
              <a:t> </a:t>
            </a:r>
            <a:r>
              <a:rPr lang="en-US" sz="2400" dirty="0" err="1">
                <a:solidFill>
                  <a:prstClr val="black"/>
                </a:solidFill>
              </a:rPr>
              <a:t>yakın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kristal</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üretirler</a:t>
            </a:r>
            <a:r>
              <a:rPr lang="en-US" sz="2400" dirty="0">
                <a:solidFill>
                  <a:prstClr val="black"/>
                </a:solidFill>
              </a:rPr>
              <a:t>. </a:t>
            </a:r>
            <a:r>
              <a:rPr lang="en-US" sz="2400" dirty="0" err="1">
                <a:solidFill>
                  <a:prstClr val="black"/>
                </a:solidFill>
              </a:rPr>
              <a:t>Örneğin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incecik</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daire</a:t>
            </a:r>
            <a:r>
              <a:rPr lang="en-US" sz="2400" dirty="0">
                <a:solidFill>
                  <a:prstClr val="black"/>
                </a:solidFill>
              </a:rPr>
              <a:t> </a:t>
            </a:r>
            <a:r>
              <a:rPr lang="en-US" sz="2400" dirty="0" err="1">
                <a:solidFill>
                  <a:prstClr val="black"/>
                </a:solidFill>
              </a:rPr>
              <a:t>şeklinde</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malzeme</a:t>
            </a:r>
            <a:r>
              <a:rPr lang="en-US" sz="2400" dirty="0">
                <a:solidFill>
                  <a:prstClr val="black"/>
                </a:solidFill>
              </a:rPr>
              <a:t> </a:t>
            </a:r>
            <a:r>
              <a:rPr lang="en-US" sz="2400" dirty="0" err="1">
                <a:solidFill>
                  <a:prstClr val="black"/>
                </a:solidFill>
              </a:rPr>
              <a:t>elde</a:t>
            </a:r>
            <a:r>
              <a:rPr lang="en-US" sz="2400" dirty="0">
                <a:solidFill>
                  <a:prstClr val="black"/>
                </a:solidFill>
              </a:rPr>
              <a:t> </a:t>
            </a:r>
            <a:r>
              <a:rPr lang="en-US" sz="2400" dirty="0" err="1">
                <a:solidFill>
                  <a:prstClr val="black"/>
                </a:solidFill>
              </a:rPr>
              <a:t>ederler</a:t>
            </a:r>
            <a:r>
              <a:rPr lang="en-US" sz="2400" dirty="0">
                <a:solidFill>
                  <a:prstClr val="black"/>
                </a:solidFill>
              </a:rPr>
              <a:t>. </a:t>
            </a:r>
            <a:r>
              <a:rPr lang="en-US" sz="2400" dirty="0" err="1">
                <a:solidFill>
                  <a:prstClr val="black"/>
                </a:solidFill>
              </a:rPr>
              <a:t>Sonra</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kimyasal</a:t>
            </a:r>
            <a:r>
              <a:rPr lang="en-US" sz="2400" dirty="0">
                <a:solidFill>
                  <a:prstClr val="black"/>
                </a:solidFill>
              </a:rPr>
              <a:t> </a:t>
            </a:r>
            <a:r>
              <a:rPr lang="en-US" sz="2400" dirty="0" err="1">
                <a:solidFill>
                  <a:prstClr val="black"/>
                </a:solidFill>
              </a:rPr>
              <a:t>yöntemler</a:t>
            </a:r>
            <a:r>
              <a:rPr lang="en-US" sz="2400" dirty="0">
                <a:solidFill>
                  <a:prstClr val="black"/>
                </a:solidFill>
              </a:rPr>
              <a:t> </a:t>
            </a:r>
            <a:r>
              <a:rPr lang="en-US" sz="2400" dirty="0" err="1">
                <a:solidFill>
                  <a:prstClr val="black"/>
                </a:solidFill>
              </a:rPr>
              <a:t>kullanarak</a:t>
            </a:r>
            <a:r>
              <a:rPr lang="en-US" sz="2400" dirty="0">
                <a:solidFill>
                  <a:prstClr val="black"/>
                </a:solidFill>
              </a:rPr>
              <a:t> </a:t>
            </a:r>
            <a:r>
              <a:rPr lang="en-US" sz="2400" dirty="0" err="1">
                <a:solidFill>
                  <a:prstClr val="black"/>
                </a:solidFill>
              </a:rPr>
              <a:t>bu</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levhayı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N, </a:t>
            </a:r>
            <a:r>
              <a:rPr lang="en-US" sz="2400" dirty="0" err="1">
                <a:solidFill>
                  <a:prstClr val="black"/>
                </a:solidFill>
              </a:rPr>
              <a:t>bir</a:t>
            </a:r>
            <a:r>
              <a:rPr lang="en-US" sz="2400" dirty="0">
                <a:solidFill>
                  <a:prstClr val="black"/>
                </a:solidFill>
              </a:rPr>
              <a:t> </a:t>
            </a:r>
            <a:r>
              <a:rPr lang="en-US" sz="2400" dirty="0" err="1">
                <a:solidFill>
                  <a:prstClr val="black"/>
                </a:solidFill>
              </a:rPr>
              <a:t>kısmını</a:t>
            </a:r>
            <a:r>
              <a:rPr lang="en-US" sz="2400" dirty="0">
                <a:solidFill>
                  <a:prstClr val="black"/>
                </a:solidFill>
              </a:rPr>
              <a:t> P </a:t>
            </a:r>
            <a:r>
              <a:rPr lang="en-US" sz="2400" dirty="0" err="1">
                <a:solidFill>
                  <a:prstClr val="black"/>
                </a:solidFill>
              </a:rPr>
              <a:t>ve</a:t>
            </a:r>
            <a:r>
              <a:rPr lang="en-US" sz="2400" dirty="0">
                <a:solidFill>
                  <a:prstClr val="black"/>
                </a:solidFill>
              </a:rPr>
              <a:t> P </a:t>
            </a:r>
            <a:r>
              <a:rPr lang="en-US" sz="2400" dirty="0" err="1">
                <a:solidFill>
                  <a:prstClr val="black"/>
                </a:solidFill>
              </a:rPr>
              <a:t>nin</a:t>
            </a:r>
            <a:r>
              <a:rPr lang="en-US" sz="2400" dirty="0">
                <a:solidFill>
                  <a:prstClr val="black"/>
                </a:solidFill>
              </a:rPr>
              <a:t> </a:t>
            </a:r>
            <a:r>
              <a:rPr lang="en-US" sz="2400" dirty="0" err="1">
                <a:solidFill>
                  <a:prstClr val="black"/>
                </a:solidFill>
              </a:rPr>
              <a:t>üzerine</a:t>
            </a:r>
            <a:r>
              <a:rPr lang="en-US" sz="2400" dirty="0">
                <a:solidFill>
                  <a:prstClr val="black"/>
                </a:solidFill>
              </a:rPr>
              <a:t> </a:t>
            </a:r>
            <a:r>
              <a:rPr lang="en-US" sz="2400" dirty="0" err="1">
                <a:solidFill>
                  <a:prstClr val="black"/>
                </a:solidFill>
              </a:rPr>
              <a:t>tekrar</a:t>
            </a:r>
            <a:r>
              <a:rPr lang="en-US" sz="2400" dirty="0">
                <a:solidFill>
                  <a:prstClr val="black"/>
                </a:solidFill>
              </a:rPr>
              <a:t> N </a:t>
            </a:r>
            <a:r>
              <a:rPr lang="en-US" sz="2400" dirty="0" err="1">
                <a:solidFill>
                  <a:prstClr val="black"/>
                </a:solidFill>
              </a:rPr>
              <a:t>gibi</a:t>
            </a:r>
            <a:r>
              <a:rPr lang="en-US" sz="2400" dirty="0">
                <a:solidFill>
                  <a:prstClr val="black"/>
                </a:solidFill>
              </a:rPr>
              <a:t> </a:t>
            </a:r>
            <a:r>
              <a:rPr lang="en-US" sz="2400" dirty="0" err="1">
                <a:solidFill>
                  <a:prstClr val="black"/>
                </a:solidFill>
              </a:rPr>
              <a:t>kat</a:t>
            </a:r>
            <a:r>
              <a:rPr lang="en-US" sz="2400" dirty="0">
                <a:solidFill>
                  <a:prstClr val="black"/>
                </a:solidFill>
              </a:rPr>
              <a:t> </a:t>
            </a:r>
            <a:r>
              <a:rPr lang="en-US" sz="2400" dirty="0" err="1">
                <a:solidFill>
                  <a:prstClr val="black"/>
                </a:solidFill>
              </a:rPr>
              <a:t>kat</a:t>
            </a:r>
            <a:r>
              <a:rPr lang="en-US" sz="2400" dirty="0">
                <a:solidFill>
                  <a:prstClr val="black"/>
                </a:solidFill>
              </a:rPr>
              <a:t> PN </a:t>
            </a:r>
            <a:r>
              <a:rPr lang="en-US" sz="2400" dirty="0" err="1">
                <a:solidFill>
                  <a:prstClr val="black"/>
                </a:solidFill>
              </a:rPr>
              <a:t>birleşimleri</a:t>
            </a:r>
            <a:r>
              <a:rPr lang="en-US" sz="2400" dirty="0">
                <a:solidFill>
                  <a:prstClr val="black"/>
                </a:solidFill>
              </a:rPr>
              <a:t> </a:t>
            </a:r>
            <a:r>
              <a:rPr lang="en-US" sz="2400" dirty="0" err="1">
                <a:solidFill>
                  <a:prstClr val="black"/>
                </a:solidFill>
              </a:rPr>
              <a:t>oluştururlar</a:t>
            </a:r>
            <a:r>
              <a:rPr lang="en-US" sz="2400" dirty="0">
                <a:solidFill>
                  <a:prstClr val="black"/>
                </a:solidFill>
              </a:rPr>
              <a:t>. </a:t>
            </a:r>
            <a:r>
              <a:rPr lang="en-US" sz="2400" dirty="0" err="1">
                <a:solidFill>
                  <a:prstClr val="black"/>
                </a:solidFill>
              </a:rPr>
              <a:t>Bunu</a:t>
            </a:r>
            <a:r>
              <a:rPr lang="en-US" sz="2400" dirty="0">
                <a:solidFill>
                  <a:prstClr val="black"/>
                </a:solidFill>
              </a:rPr>
              <a:t> </a:t>
            </a:r>
            <a:r>
              <a:rPr lang="en-US" sz="2400" dirty="0" err="1">
                <a:solidFill>
                  <a:prstClr val="black"/>
                </a:solidFill>
              </a:rPr>
              <a:t>yaparken</a:t>
            </a:r>
            <a:r>
              <a:rPr lang="en-US" sz="2400" dirty="0">
                <a:solidFill>
                  <a:prstClr val="black"/>
                </a:solidFill>
              </a:rPr>
              <a:t> </a:t>
            </a:r>
            <a:r>
              <a:rPr lang="en-US" sz="2400" dirty="0" err="1">
                <a:solidFill>
                  <a:prstClr val="black"/>
                </a:solidFill>
              </a:rPr>
              <a:t>silikon</a:t>
            </a:r>
            <a:r>
              <a:rPr lang="en-US" sz="2400" dirty="0">
                <a:solidFill>
                  <a:prstClr val="black"/>
                </a:solidFill>
              </a:rPr>
              <a:t> </a:t>
            </a:r>
            <a:r>
              <a:rPr lang="en-US" sz="2400" dirty="0" err="1">
                <a:solidFill>
                  <a:prstClr val="black"/>
                </a:solidFill>
              </a:rPr>
              <a:t>levhanın</a:t>
            </a:r>
            <a:r>
              <a:rPr lang="en-US" sz="2400" dirty="0">
                <a:solidFill>
                  <a:prstClr val="black"/>
                </a:solidFill>
              </a:rPr>
              <a:t> </a:t>
            </a:r>
            <a:r>
              <a:rPr lang="en-US" sz="2400" dirty="0" err="1">
                <a:solidFill>
                  <a:prstClr val="black"/>
                </a:solidFill>
              </a:rPr>
              <a:t>üzerinde</a:t>
            </a:r>
            <a:r>
              <a:rPr lang="en-US" sz="2400" dirty="0">
                <a:solidFill>
                  <a:prstClr val="black"/>
                </a:solidFill>
              </a:rPr>
              <a:t> </a:t>
            </a:r>
            <a:r>
              <a:rPr lang="en-US" sz="2400" dirty="0" err="1">
                <a:solidFill>
                  <a:prstClr val="black"/>
                </a:solidFill>
              </a:rPr>
              <a:t>yüzlerce</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ya</a:t>
            </a:r>
            <a:r>
              <a:rPr lang="en-US" sz="2400" dirty="0">
                <a:solidFill>
                  <a:prstClr val="black"/>
                </a:solidFill>
              </a:rPr>
              <a:t> da </a:t>
            </a:r>
            <a:r>
              <a:rPr lang="en-US" sz="2400" dirty="0" err="1">
                <a:solidFill>
                  <a:prstClr val="black"/>
                </a:solidFill>
              </a:rPr>
              <a:t>transitör</a:t>
            </a:r>
            <a:r>
              <a:rPr lang="en-US" sz="2400" dirty="0">
                <a:solidFill>
                  <a:prstClr val="black"/>
                </a:solidFill>
              </a:rPr>
              <a:t> </a:t>
            </a:r>
            <a:r>
              <a:rPr lang="en-US" sz="2400" dirty="0" err="1">
                <a:solidFill>
                  <a:prstClr val="black"/>
                </a:solidFill>
              </a:rPr>
              <a:t>hatta</a:t>
            </a:r>
            <a:r>
              <a:rPr lang="en-US" sz="2400" dirty="0">
                <a:solidFill>
                  <a:prstClr val="black"/>
                </a:solidFill>
              </a:rPr>
              <a:t> </a:t>
            </a:r>
            <a:r>
              <a:rPr lang="en-US" sz="2400" dirty="0" err="1">
                <a:solidFill>
                  <a:prstClr val="black"/>
                </a:solidFill>
              </a:rPr>
              <a:t>entegre</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yaparlar</a:t>
            </a:r>
            <a:r>
              <a:rPr lang="en-US" sz="2400" dirty="0">
                <a:solidFill>
                  <a:prstClr val="black"/>
                </a:solidFill>
              </a:rPr>
              <a:t>. Bu </a:t>
            </a:r>
            <a:r>
              <a:rPr lang="en-US" sz="2400" dirty="0" err="1">
                <a:solidFill>
                  <a:prstClr val="black"/>
                </a:solidFill>
              </a:rPr>
              <a:t>işlemler</a:t>
            </a:r>
            <a:r>
              <a:rPr lang="en-US" sz="2400" dirty="0">
                <a:solidFill>
                  <a:prstClr val="black"/>
                </a:solidFill>
              </a:rPr>
              <a:t> </a:t>
            </a:r>
            <a:r>
              <a:rPr lang="en-US" sz="2400" dirty="0" err="1">
                <a:solidFill>
                  <a:prstClr val="black"/>
                </a:solidFill>
              </a:rPr>
              <a:t>birkaç</a:t>
            </a:r>
            <a:r>
              <a:rPr lang="en-US" sz="2400" dirty="0">
                <a:solidFill>
                  <a:prstClr val="black"/>
                </a:solidFill>
              </a:rPr>
              <a:t> </a:t>
            </a:r>
            <a:r>
              <a:rPr lang="en-US" sz="2400" dirty="0" err="1">
                <a:solidFill>
                  <a:prstClr val="black"/>
                </a:solidFill>
              </a:rPr>
              <a:t>satıra</a:t>
            </a:r>
            <a:r>
              <a:rPr lang="en-US" sz="2400" dirty="0">
                <a:solidFill>
                  <a:prstClr val="black"/>
                </a:solidFill>
              </a:rPr>
              <a:t> </a:t>
            </a:r>
            <a:r>
              <a:rPr lang="en-US" sz="2400" dirty="0" err="1">
                <a:solidFill>
                  <a:prstClr val="black"/>
                </a:solidFill>
              </a:rPr>
              <a:t>sığacak</a:t>
            </a:r>
            <a:r>
              <a:rPr lang="en-US" sz="2400" dirty="0">
                <a:solidFill>
                  <a:prstClr val="black"/>
                </a:solidFill>
              </a:rPr>
              <a:t> </a:t>
            </a:r>
            <a:r>
              <a:rPr lang="en-US" sz="2400" dirty="0" err="1">
                <a:solidFill>
                  <a:prstClr val="black"/>
                </a:solidFill>
              </a:rPr>
              <a:t>kadar</a:t>
            </a:r>
            <a:r>
              <a:rPr lang="en-US" sz="2400" dirty="0">
                <a:solidFill>
                  <a:prstClr val="black"/>
                </a:solidFill>
              </a:rPr>
              <a:t> </a:t>
            </a:r>
            <a:r>
              <a:rPr lang="en-US" sz="2400" dirty="0" err="1">
                <a:solidFill>
                  <a:prstClr val="black"/>
                </a:solidFill>
              </a:rPr>
              <a:t>basit</a:t>
            </a:r>
            <a:r>
              <a:rPr lang="en-US" sz="2400" dirty="0">
                <a:solidFill>
                  <a:prstClr val="black"/>
                </a:solidFill>
              </a:rPr>
              <a:t> </a:t>
            </a:r>
            <a:r>
              <a:rPr lang="en-US" sz="2400" dirty="0" err="1">
                <a:solidFill>
                  <a:prstClr val="black"/>
                </a:solidFill>
              </a:rPr>
              <a:t>olmayıp</a:t>
            </a:r>
            <a:r>
              <a:rPr lang="en-US" sz="2400" dirty="0">
                <a:solidFill>
                  <a:prstClr val="black"/>
                </a:solidFill>
              </a:rPr>
              <a:t> son </a:t>
            </a:r>
            <a:r>
              <a:rPr lang="en-US" sz="2400" dirty="0" err="1">
                <a:solidFill>
                  <a:prstClr val="black"/>
                </a:solidFill>
              </a:rPr>
              <a:t>derece</a:t>
            </a:r>
            <a:r>
              <a:rPr lang="en-US" sz="2400" dirty="0">
                <a:solidFill>
                  <a:prstClr val="black"/>
                </a:solidFill>
              </a:rPr>
              <a:t> </a:t>
            </a:r>
            <a:r>
              <a:rPr lang="en-US" sz="2400" dirty="0" err="1">
                <a:solidFill>
                  <a:prstClr val="black"/>
                </a:solidFill>
              </a:rPr>
              <a:t>karışık</a:t>
            </a:r>
            <a:r>
              <a:rPr lang="en-US" sz="2400" dirty="0">
                <a:solidFill>
                  <a:prstClr val="black"/>
                </a:solidFill>
              </a:rPr>
              <a:t> </a:t>
            </a:r>
            <a:r>
              <a:rPr lang="en-US" sz="2400" dirty="0" err="1">
                <a:solidFill>
                  <a:prstClr val="black"/>
                </a:solidFill>
              </a:rPr>
              <a:t>işlemler</a:t>
            </a:r>
            <a:r>
              <a:rPr lang="en-US" sz="2400" dirty="0">
                <a:solidFill>
                  <a:prstClr val="black"/>
                </a:solidFill>
              </a:rPr>
              <a:t> </a:t>
            </a:r>
            <a:r>
              <a:rPr lang="en-US" sz="2400" dirty="0" err="1">
                <a:solidFill>
                  <a:prstClr val="black"/>
                </a:solidFill>
              </a:rPr>
              <a:t>gerektirir</a:t>
            </a:r>
            <a:r>
              <a:rPr lang="en-US" sz="2400" dirty="0">
                <a:solidFill>
                  <a:prstClr val="black"/>
                </a:solidFill>
              </a:rPr>
              <a:t>. </a:t>
            </a:r>
            <a:endParaRPr lang="tr-TR" sz="2400"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66021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321972"/>
            <a:ext cx="11281893" cy="6555641"/>
          </a:xfrm>
          <a:prstGeom prst="rect">
            <a:avLst/>
          </a:prstGeom>
          <a:noFill/>
        </p:spPr>
        <p:txBody>
          <a:bodyPr wrap="square" rtlCol="0">
            <a:spAutoFit/>
          </a:bodyPr>
          <a:lstStyle/>
          <a:p>
            <a:pPr algn="just"/>
            <a:r>
              <a:rPr lang="en-US" sz="2800" dirty="0">
                <a:solidFill>
                  <a:prstClr val="black"/>
                </a:solidFill>
              </a:rPr>
              <a:t>PN </a:t>
            </a:r>
            <a:r>
              <a:rPr lang="en-US" sz="2800" dirty="0" err="1">
                <a:solidFill>
                  <a:prstClr val="black"/>
                </a:solidFill>
              </a:rPr>
              <a:t>bağlantısına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hiçbir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uygulanmıyorsa</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duruma</a:t>
            </a:r>
            <a:r>
              <a:rPr lang="en-US" sz="2800" dirty="0">
                <a:solidFill>
                  <a:prstClr val="black"/>
                </a:solidFill>
              </a:rPr>
              <a:t> </a:t>
            </a:r>
            <a:r>
              <a:rPr lang="en-US" sz="2800" b="1" dirty="0" err="1">
                <a:solidFill>
                  <a:prstClr val="black"/>
                </a:solidFill>
              </a:rPr>
              <a:t>polarmasız</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smtClean="0">
              <a:solidFill>
                <a:prstClr val="black"/>
              </a:solidFill>
            </a:endParaRPr>
          </a:p>
          <a:p>
            <a:pPr algn="just"/>
            <a:r>
              <a:rPr lang="en-US" sz="2800" dirty="0" smtClean="0">
                <a:solidFill>
                  <a:prstClr val="black"/>
                </a:solidFill>
              </a:rPr>
              <a:t>PN </a:t>
            </a:r>
            <a:r>
              <a:rPr lang="en-US" sz="2800" dirty="0" err="1">
                <a:solidFill>
                  <a:prstClr val="black"/>
                </a:solidFill>
              </a:rPr>
              <a:t>bağlantısıına</a:t>
            </a:r>
            <a:r>
              <a:rPr lang="en-US" sz="2800" dirty="0">
                <a:solidFill>
                  <a:prstClr val="black"/>
                </a:solidFill>
              </a:rPr>
              <a:t> </a:t>
            </a:r>
            <a:r>
              <a:rPr lang="en-US" sz="2800" dirty="0" err="1">
                <a:solidFill>
                  <a:prstClr val="black"/>
                </a:solidFill>
              </a:rPr>
              <a:t>dışarıdan</a:t>
            </a:r>
            <a:r>
              <a:rPr lang="en-US" sz="2800" dirty="0">
                <a:solidFill>
                  <a:prstClr val="black"/>
                </a:solidFill>
              </a:rPr>
              <a:t> </a:t>
            </a:r>
            <a:r>
              <a:rPr lang="en-US" sz="2800" dirty="0" err="1">
                <a:solidFill>
                  <a:prstClr val="black"/>
                </a:solidFill>
              </a:rPr>
              <a:t>herhengi</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şekilde</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a:t>
            </a:r>
            <a:r>
              <a:rPr lang="en-US" sz="2800" dirty="0">
                <a:solidFill>
                  <a:prstClr val="black"/>
                </a:solidFill>
              </a:rPr>
              <a:t> </a:t>
            </a:r>
            <a:r>
              <a:rPr lang="en-US" sz="2800" dirty="0" err="1">
                <a:solidFill>
                  <a:prstClr val="black"/>
                </a:solidFill>
              </a:rPr>
              <a:t>uygulanıyorsa</a:t>
            </a:r>
            <a:r>
              <a:rPr lang="en-US" sz="2800" dirty="0">
                <a:solidFill>
                  <a:prstClr val="black"/>
                </a:solidFill>
              </a:rPr>
              <a:t>, PN </a:t>
            </a:r>
            <a:r>
              <a:rPr lang="en-US" sz="2800" dirty="0" err="1">
                <a:solidFill>
                  <a:prstClr val="black"/>
                </a:solidFill>
              </a:rPr>
              <a:t>yapıya</a:t>
            </a:r>
            <a:r>
              <a:rPr lang="en-US" sz="2800" dirty="0">
                <a:solidFill>
                  <a:prstClr val="black"/>
                </a:solidFill>
              </a:rPr>
              <a:t>  </a:t>
            </a:r>
            <a:r>
              <a:rPr lang="en-US" sz="2800" b="1" dirty="0" err="1">
                <a:solidFill>
                  <a:prstClr val="black"/>
                </a:solidFill>
              </a:rPr>
              <a:t>polarmalı</a:t>
            </a:r>
            <a:r>
              <a:rPr lang="en-US" sz="2800" b="1" dirty="0">
                <a:solidFill>
                  <a:prstClr val="black"/>
                </a:solidFill>
              </a:rPr>
              <a:t> PN</a:t>
            </a:r>
            <a:r>
              <a:rPr lang="en-US" sz="2800" dirty="0">
                <a:solidFill>
                  <a:prstClr val="black"/>
                </a:solidFill>
              </a:rPr>
              <a:t> </a:t>
            </a:r>
            <a:r>
              <a:rPr lang="en-US" sz="2800" dirty="0" err="1">
                <a:solidFill>
                  <a:prstClr val="black"/>
                </a:solidFill>
              </a:rPr>
              <a:t>birleşimi</a:t>
            </a:r>
            <a:r>
              <a:rPr lang="en-US" sz="2800" dirty="0">
                <a:solidFill>
                  <a:prstClr val="black"/>
                </a:solidFill>
              </a:rPr>
              <a:t> </a:t>
            </a:r>
            <a:r>
              <a:rPr lang="en-US" sz="2800" dirty="0" err="1">
                <a:solidFill>
                  <a:prstClr val="black"/>
                </a:solidFill>
              </a:rPr>
              <a:t>denir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birleşimleri</a:t>
            </a:r>
            <a:r>
              <a:rPr lang="en-US" sz="2800" dirty="0">
                <a:solidFill>
                  <a:prstClr val="black"/>
                </a:solidFill>
              </a:rPr>
              <a:t> </a:t>
            </a:r>
            <a:r>
              <a:rPr lang="en-US" sz="2800" dirty="0" err="1">
                <a:solidFill>
                  <a:prstClr val="black"/>
                </a:solidFill>
              </a:rPr>
              <a:t>ise</a:t>
            </a:r>
            <a:r>
              <a:rPr lang="en-US" sz="2800" dirty="0">
                <a:solidFill>
                  <a:prstClr val="black"/>
                </a:solidFill>
              </a:rPr>
              <a:t> </a:t>
            </a:r>
            <a:r>
              <a:rPr lang="en-US" sz="2800" dirty="0" err="1">
                <a:solidFill>
                  <a:prstClr val="black"/>
                </a:solidFill>
              </a:rPr>
              <a:t>uygulanan</a:t>
            </a:r>
            <a:r>
              <a:rPr lang="en-US" sz="2800" dirty="0">
                <a:solidFill>
                  <a:prstClr val="black"/>
                </a:solidFill>
              </a:rPr>
              <a:t> </a:t>
            </a:r>
            <a:r>
              <a:rPr lang="en-US" sz="2800" dirty="0" err="1">
                <a:solidFill>
                  <a:prstClr val="black"/>
                </a:solidFill>
              </a:rPr>
              <a:t>enerji</a:t>
            </a:r>
            <a:r>
              <a:rPr lang="en-US" sz="2800" dirty="0">
                <a:solidFill>
                  <a:prstClr val="black"/>
                </a:solidFill>
              </a:rPr>
              <a:t> </a:t>
            </a:r>
            <a:r>
              <a:rPr lang="en-US" sz="2800" dirty="0" err="1">
                <a:solidFill>
                  <a:prstClr val="black"/>
                </a:solidFill>
              </a:rPr>
              <a:t>kaynağının</a:t>
            </a:r>
            <a:r>
              <a:rPr lang="en-US" sz="2800" dirty="0">
                <a:solidFill>
                  <a:prstClr val="black"/>
                </a:solidFill>
              </a:rPr>
              <a:t> terminal </a:t>
            </a:r>
            <a:r>
              <a:rPr lang="en-US" sz="2800" dirty="0" err="1">
                <a:solidFill>
                  <a:prstClr val="black"/>
                </a:solidFill>
              </a:rPr>
              <a:t>bağlantısına</a:t>
            </a:r>
            <a:r>
              <a:rPr lang="en-US" sz="2800" dirty="0">
                <a:solidFill>
                  <a:prstClr val="black"/>
                </a:solidFill>
              </a:rPr>
              <a:t> gore </a:t>
            </a:r>
            <a:r>
              <a:rPr lang="en-US" sz="2800" dirty="0" err="1">
                <a:solidFill>
                  <a:prstClr val="black"/>
                </a:solidFill>
              </a:rPr>
              <a:t>kendi</a:t>
            </a:r>
            <a:r>
              <a:rPr lang="en-US" sz="2800" dirty="0">
                <a:solidFill>
                  <a:prstClr val="black"/>
                </a:solidFill>
              </a:rPr>
              <a:t> </a:t>
            </a:r>
            <a:r>
              <a:rPr lang="en-US" sz="2800" dirty="0" err="1">
                <a:solidFill>
                  <a:prstClr val="black"/>
                </a:solidFill>
              </a:rPr>
              <a:t>içlerinde</a:t>
            </a:r>
            <a:r>
              <a:rPr lang="en-US" sz="2800" dirty="0">
                <a:solidFill>
                  <a:prstClr val="black"/>
                </a:solidFill>
              </a:rPr>
              <a:t> </a:t>
            </a:r>
            <a:r>
              <a:rPr lang="en-US" sz="2800" dirty="0" err="1">
                <a:solidFill>
                  <a:prstClr val="black"/>
                </a:solidFill>
              </a:rPr>
              <a:t>iki</a:t>
            </a:r>
            <a:r>
              <a:rPr lang="en-US" sz="2800" dirty="0">
                <a:solidFill>
                  <a:prstClr val="black"/>
                </a:solidFill>
              </a:rPr>
              <a:t> </a:t>
            </a:r>
            <a:r>
              <a:rPr lang="en-US" sz="2800" dirty="0" err="1">
                <a:solidFill>
                  <a:prstClr val="black"/>
                </a:solidFill>
              </a:rPr>
              <a:t>kısıma</a:t>
            </a:r>
            <a:r>
              <a:rPr lang="en-US" sz="2800" dirty="0">
                <a:solidFill>
                  <a:prstClr val="black"/>
                </a:solidFill>
              </a:rPr>
              <a:t> </a:t>
            </a:r>
            <a:r>
              <a:rPr lang="en-US" sz="2800" dirty="0" err="1">
                <a:solidFill>
                  <a:prstClr val="black"/>
                </a:solidFill>
              </a:rPr>
              <a:t>ayrılırlar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err="1" smtClean="0">
                <a:solidFill>
                  <a:prstClr val="black"/>
                </a:solidFill>
              </a:rPr>
              <a:t>Polarmalı</a:t>
            </a:r>
            <a:r>
              <a:rPr lang="en-US" sz="2800" dirty="0" smtClean="0">
                <a:solidFill>
                  <a:prstClr val="black"/>
                </a:solidFill>
              </a:rPr>
              <a:t> </a:t>
            </a:r>
            <a:r>
              <a:rPr lang="en-US" sz="2800" dirty="0">
                <a:solidFill>
                  <a:prstClr val="black"/>
                </a:solidFill>
              </a:rPr>
              <a:t>PN </a:t>
            </a:r>
            <a:r>
              <a:rPr lang="en-US" sz="2800" dirty="0" err="1">
                <a:solidFill>
                  <a:prstClr val="black"/>
                </a:solidFill>
              </a:rPr>
              <a:t>yapının</a:t>
            </a:r>
            <a:r>
              <a:rPr lang="en-US" sz="2800" dirty="0">
                <a:solidFill>
                  <a:prstClr val="black"/>
                </a:solidFill>
              </a:rPr>
              <a:t> </a:t>
            </a:r>
            <a:r>
              <a:rPr lang="en-US" sz="2800" dirty="0" err="1">
                <a:solidFill>
                  <a:prstClr val="black"/>
                </a:solidFill>
              </a:rPr>
              <a:t>iletken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b="1" dirty="0">
                <a:solidFill>
                  <a:prstClr val="black"/>
                </a:solidFill>
              </a:rPr>
              <a:t>, </a:t>
            </a:r>
            <a:r>
              <a:rPr lang="en-US" sz="2800" b="1" dirty="0" err="1">
                <a:solidFill>
                  <a:prstClr val="black"/>
                </a:solidFill>
              </a:rPr>
              <a:t>doğru</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a:t>
            </a:r>
            <a:endParaRPr lang="tr-TR" sz="2800" dirty="0" smtClean="0">
              <a:solidFill>
                <a:prstClr val="black"/>
              </a:solidFill>
            </a:endParaRPr>
          </a:p>
          <a:p>
            <a:pPr algn="just"/>
            <a:endParaRPr lang="tr-TR" sz="2800" dirty="0">
              <a:solidFill>
                <a:prstClr val="black"/>
              </a:solidFill>
            </a:endParaRPr>
          </a:p>
          <a:p>
            <a:pPr algn="just"/>
            <a:r>
              <a:rPr lang="en-US" sz="2800" dirty="0" smtClean="0">
                <a:solidFill>
                  <a:prstClr val="black"/>
                </a:solidFill>
              </a:rPr>
              <a:t>Bu </a:t>
            </a:r>
            <a:r>
              <a:rPr lang="en-US" sz="2800" dirty="0" err="1">
                <a:solidFill>
                  <a:prstClr val="black"/>
                </a:solidFill>
              </a:rPr>
              <a:t>durumda</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akmaktadır</a:t>
            </a:r>
            <a:r>
              <a:rPr lang="en-US" sz="2800" dirty="0">
                <a:solidFill>
                  <a:prstClr val="black"/>
                </a:solidFill>
              </a:rPr>
              <a:t>. </a:t>
            </a:r>
            <a:r>
              <a:rPr lang="en-US" sz="2800" dirty="0" err="1">
                <a:solidFill>
                  <a:prstClr val="black"/>
                </a:solidFill>
              </a:rPr>
              <a:t>Polarmalı</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yalıtkan</a:t>
            </a:r>
            <a:r>
              <a:rPr lang="en-US" sz="2800" dirty="0">
                <a:solidFill>
                  <a:prstClr val="black"/>
                </a:solidFill>
              </a:rPr>
              <a:t>  </a:t>
            </a:r>
            <a:r>
              <a:rPr lang="en-US" sz="2800" dirty="0" err="1">
                <a:solidFill>
                  <a:prstClr val="black"/>
                </a:solidFill>
              </a:rPr>
              <a:t>olma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dirty="0" err="1">
                <a:solidFill>
                  <a:prstClr val="black"/>
                </a:solidFill>
              </a:rPr>
              <a:t>başka</a:t>
            </a:r>
            <a:r>
              <a:rPr lang="en-US" sz="2800" dirty="0">
                <a:solidFill>
                  <a:prstClr val="black"/>
                </a:solidFill>
              </a:rPr>
              <a:t> </a:t>
            </a:r>
            <a:r>
              <a:rPr lang="en-US" sz="2800" dirty="0" err="1">
                <a:solidFill>
                  <a:prstClr val="black"/>
                </a:solidFill>
              </a:rPr>
              <a:t>bir</a:t>
            </a:r>
            <a:r>
              <a:rPr lang="en-US" sz="2800" dirty="0">
                <a:solidFill>
                  <a:prstClr val="black"/>
                </a:solidFill>
              </a:rPr>
              <a:t> </a:t>
            </a:r>
            <a:r>
              <a:rPr lang="en-US" sz="2800" dirty="0" err="1">
                <a:solidFill>
                  <a:prstClr val="black"/>
                </a:solidFill>
              </a:rPr>
              <a:t>deyişle</a:t>
            </a:r>
            <a:r>
              <a:rPr lang="en-US" sz="2800" dirty="0">
                <a:solidFill>
                  <a:prstClr val="black"/>
                </a:solidFill>
              </a:rPr>
              <a:t> PN </a:t>
            </a:r>
            <a:r>
              <a:rPr lang="en-US" sz="2800" dirty="0" err="1">
                <a:solidFill>
                  <a:prstClr val="black"/>
                </a:solidFill>
              </a:rPr>
              <a:t>yapının</a:t>
            </a:r>
            <a:r>
              <a:rPr lang="en-US" sz="2800" dirty="0">
                <a:solidFill>
                  <a:prstClr val="black"/>
                </a:solidFill>
              </a:rPr>
              <a:t> </a:t>
            </a:r>
            <a:r>
              <a:rPr lang="en-US" sz="2800" dirty="0" err="1">
                <a:solidFill>
                  <a:prstClr val="black"/>
                </a:solidFill>
              </a:rPr>
              <a:t>içerisinden</a:t>
            </a:r>
            <a:r>
              <a:rPr lang="en-US" sz="2800" dirty="0">
                <a:solidFill>
                  <a:prstClr val="black"/>
                </a:solidFill>
              </a:rPr>
              <a:t> </a:t>
            </a:r>
            <a:r>
              <a:rPr lang="en-US" sz="2800" dirty="0" err="1">
                <a:solidFill>
                  <a:prstClr val="black"/>
                </a:solidFill>
              </a:rPr>
              <a:t>akım</a:t>
            </a:r>
            <a:r>
              <a:rPr lang="en-US" sz="2800" dirty="0">
                <a:solidFill>
                  <a:prstClr val="black"/>
                </a:solidFill>
              </a:rPr>
              <a:t> </a:t>
            </a:r>
            <a:r>
              <a:rPr lang="en-US" sz="2800" dirty="0" err="1">
                <a:solidFill>
                  <a:prstClr val="black"/>
                </a:solidFill>
              </a:rPr>
              <a:t>akmama</a:t>
            </a:r>
            <a:r>
              <a:rPr lang="en-US" sz="2800" dirty="0">
                <a:solidFill>
                  <a:prstClr val="black"/>
                </a:solidFill>
              </a:rPr>
              <a:t> </a:t>
            </a:r>
            <a:r>
              <a:rPr lang="en-US" sz="2800" dirty="0" err="1">
                <a:solidFill>
                  <a:prstClr val="black"/>
                </a:solidFill>
              </a:rPr>
              <a:t>durumuna</a:t>
            </a:r>
            <a:r>
              <a:rPr lang="en-US" sz="2800" dirty="0">
                <a:solidFill>
                  <a:prstClr val="black"/>
                </a:solidFill>
              </a:rPr>
              <a:t>, </a:t>
            </a:r>
            <a:r>
              <a:rPr lang="en-US" sz="2800" b="1" dirty="0" err="1">
                <a:solidFill>
                  <a:prstClr val="black"/>
                </a:solidFill>
              </a:rPr>
              <a:t>ters</a:t>
            </a:r>
            <a:r>
              <a:rPr lang="en-US" sz="2800" b="1" dirty="0">
                <a:solidFill>
                  <a:prstClr val="black"/>
                </a:solidFill>
              </a:rPr>
              <a:t> </a:t>
            </a:r>
            <a:r>
              <a:rPr lang="en-US" sz="2800" b="1" dirty="0" err="1">
                <a:solidFill>
                  <a:prstClr val="black"/>
                </a:solidFill>
              </a:rPr>
              <a:t>polarma</a:t>
            </a:r>
            <a:r>
              <a:rPr lang="en-US" sz="2800" dirty="0">
                <a:solidFill>
                  <a:prstClr val="black"/>
                </a:solidFill>
              </a:rPr>
              <a:t> </a:t>
            </a:r>
            <a:r>
              <a:rPr lang="en-US" sz="2800" dirty="0" err="1">
                <a:solidFill>
                  <a:prstClr val="black"/>
                </a:solidFill>
              </a:rPr>
              <a:t>denir</a:t>
            </a:r>
            <a:r>
              <a:rPr lang="en-US" sz="2800" dirty="0">
                <a:solidFill>
                  <a:prstClr val="black"/>
                </a:solidFill>
              </a:rPr>
              <a:t>. Bu </a:t>
            </a:r>
            <a:r>
              <a:rPr lang="en-US" sz="2800" dirty="0" err="1">
                <a:solidFill>
                  <a:prstClr val="black"/>
                </a:solidFill>
              </a:rPr>
              <a:t>kısa</a:t>
            </a:r>
            <a:r>
              <a:rPr lang="en-US" sz="2800" dirty="0">
                <a:solidFill>
                  <a:prstClr val="black"/>
                </a:solidFill>
              </a:rPr>
              <a:t> </a:t>
            </a:r>
            <a:r>
              <a:rPr lang="en-US" sz="2800" dirty="0" err="1">
                <a:solidFill>
                  <a:prstClr val="black"/>
                </a:solidFill>
              </a:rPr>
              <a:t>bilgilerden</a:t>
            </a:r>
            <a:r>
              <a:rPr lang="en-US" sz="2800" dirty="0">
                <a:solidFill>
                  <a:prstClr val="black"/>
                </a:solidFill>
              </a:rPr>
              <a:t> </a:t>
            </a:r>
            <a:r>
              <a:rPr lang="en-US" sz="2800" dirty="0" err="1">
                <a:solidFill>
                  <a:prstClr val="black"/>
                </a:solidFill>
              </a:rPr>
              <a:t>sonra</a:t>
            </a:r>
            <a:r>
              <a:rPr lang="en-US" sz="2800" dirty="0">
                <a:solidFill>
                  <a:prstClr val="black"/>
                </a:solidFill>
              </a:rPr>
              <a:t> </a:t>
            </a:r>
            <a:r>
              <a:rPr lang="en-US" sz="2800" dirty="0" err="1">
                <a:solidFill>
                  <a:prstClr val="black"/>
                </a:solidFill>
              </a:rPr>
              <a:t>şimdi</a:t>
            </a:r>
            <a:r>
              <a:rPr lang="en-US" sz="2800" dirty="0">
                <a:solidFill>
                  <a:prstClr val="black"/>
                </a:solidFill>
              </a:rPr>
              <a:t> </a:t>
            </a:r>
            <a:r>
              <a:rPr lang="en-US" sz="2800" dirty="0" err="1">
                <a:solidFill>
                  <a:prstClr val="black"/>
                </a:solidFill>
              </a:rPr>
              <a:t>sırası</a:t>
            </a:r>
            <a:r>
              <a:rPr lang="en-US" sz="2800" dirty="0">
                <a:solidFill>
                  <a:prstClr val="black"/>
                </a:solidFill>
              </a:rPr>
              <a:t> </a:t>
            </a:r>
            <a:r>
              <a:rPr lang="en-US" sz="2800" dirty="0" err="1">
                <a:solidFill>
                  <a:prstClr val="black"/>
                </a:solidFill>
              </a:rPr>
              <a:t>ile</a:t>
            </a:r>
            <a:r>
              <a:rPr lang="en-US" sz="2800" dirty="0">
                <a:solidFill>
                  <a:prstClr val="black"/>
                </a:solidFill>
              </a:rPr>
              <a:t> </a:t>
            </a:r>
            <a:r>
              <a:rPr lang="en-US" sz="2800" dirty="0" err="1">
                <a:solidFill>
                  <a:prstClr val="black"/>
                </a:solidFill>
              </a:rPr>
              <a:t>bu</a:t>
            </a:r>
            <a:r>
              <a:rPr lang="en-US" sz="2800" dirty="0">
                <a:solidFill>
                  <a:prstClr val="black"/>
                </a:solidFill>
              </a:rPr>
              <a:t> </a:t>
            </a:r>
            <a:r>
              <a:rPr lang="en-US" sz="2800" dirty="0" err="1">
                <a:solidFill>
                  <a:prstClr val="black"/>
                </a:solidFill>
              </a:rPr>
              <a:t>konuları</a:t>
            </a:r>
            <a:r>
              <a:rPr lang="en-US" sz="2800" dirty="0">
                <a:solidFill>
                  <a:prstClr val="black"/>
                </a:solidFill>
              </a:rPr>
              <a:t> </a:t>
            </a:r>
            <a:r>
              <a:rPr lang="en-US" sz="2800" dirty="0" err="1">
                <a:solidFill>
                  <a:prstClr val="black"/>
                </a:solidFill>
              </a:rPr>
              <a:t>incelemeye</a:t>
            </a:r>
            <a:r>
              <a:rPr lang="en-US" sz="2800" dirty="0">
                <a:solidFill>
                  <a:prstClr val="black"/>
                </a:solidFill>
              </a:rPr>
              <a:t> </a:t>
            </a:r>
            <a:r>
              <a:rPr lang="en-US" sz="2800" dirty="0" err="1">
                <a:solidFill>
                  <a:prstClr val="black"/>
                </a:solidFill>
              </a:rPr>
              <a:t>çalışalım</a:t>
            </a:r>
            <a:r>
              <a:rPr lang="en-US" sz="2800" dirty="0">
                <a:solidFill>
                  <a:prstClr val="black"/>
                </a:solidFill>
              </a:rPr>
              <a:t>.</a:t>
            </a:r>
            <a:endParaRPr lang="tr-TR" sz="2800" dirty="0">
              <a:solidFill>
                <a:prstClr val="black"/>
              </a:solidFill>
            </a:endParaRPr>
          </a:p>
          <a:p>
            <a:pPr algn="just"/>
            <a:endParaRPr lang="tr-TR" sz="2800" dirty="0">
              <a:solidFill>
                <a:prstClr val="black"/>
              </a:solidFill>
            </a:endParaRPr>
          </a:p>
        </p:txBody>
      </p:sp>
    </p:spTree>
    <p:extLst>
      <p:ext uri="{BB962C8B-B14F-4D97-AF65-F5344CB8AC3E}">
        <p14:creationId xmlns:p14="http://schemas.microsoft.com/office/powerpoint/2010/main" val="420054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518" y="231820"/>
            <a:ext cx="6490952" cy="738664"/>
          </a:xfrm>
          <a:prstGeom prst="rect">
            <a:avLst/>
          </a:prstGeom>
          <a:noFill/>
        </p:spPr>
        <p:txBody>
          <a:bodyPr wrap="square" rtlCol="0">
            <a:spAutoFit/>
          </a:bodyPr>
          <a:lstStyle/>
          <a:p>
            <a:r>
              <a:rPr lang="en-US" sz="2400" b="1" dirty="0" err="1">
                <a:solidFill>
                  <a:prstClr val="black"/>
                </a:solidFill>
              </a:rPr>
              <a:t>Polarmasız</a:t>
            </a:r>
            <a:r>
              <a:rPr lang="en-US" sz="2400" b="1" dirty="0">
                <a:solidFill>
                  <a:prstClr val="black"/>
                </a:solidFill>
              </a:rPr>
              <a:t> PN </a:t>
            </a:r>
            <a:r>
              <a:rPr lang="en-US" sz="2400" b="1" dirty="0" err="1">
                <a:solidFill>
                  <a:prstClr val="black"/>
                </a:solidFill>
              </a:rPr>
              <a:t>Bağlantısı</a:t>
            </a:r>
            <a:endParaRPr lang="tr-TR" sz="2400" dirty="0">
              <a:solidFill>
                <a:prstClr val="black"/>
              </a:solidFill>
            </a:endParaRPr>
          </a:p>
          <a:p>
            <a:endParaRPr lang="tr-TR" dirty="0">
              <a:solidFill>
                <a:prstClr val="black"/>
              </a:solidFill>
            </a:endParaRPr>
          </a:p>
        </p:txBody>
      </p:sp>
      <p:sp>
        <p:nvSpPr>
          <p:cNvPr id="3" name="TextBox 2"/>
          <p:cNvSpPr txBox="1"/>
          <p:nvPr/>
        </p:nvSpPr>
        <p:spPr>
          <a:xfrm>
            <a:off x="476518" y="721217"/>
            <a:ext cx="10985679" cy="1292662"/>
          </a:xfrm>
          <a:prstGeom prst="rect">
            <a:avLst/>
          </a:prstGeom>
          <a:noFill/>
        </p:spPr>
        <p:txBody>
          <a:bodyPr wrap="square" rtlCol="0">
            <a:spAutoFit/>
          </a:bodyPr>
          <a:lstStyle/>
          <a:p>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elektronları</a:t>
            </a:r>
            <a:r>
              <a:rPr lang="en-US" sz="2000" dirty="0">
                <a:solidFill>
                  <a:prstClr val="black"/>
                </a:solidFill>
              </a:rPr>
              <a:t> </a:t>
            </a:r>
            <a:r>
              <a:rPr lang="en-US" sz="2000" dirty="0" err="1">
                <a:solidFill>
                  <a:prstClr val="black"/>
                </a:solidFill>
              </a:rPr>
              <a:t>olan</a:t>
            </a:r>
            <a:r>
              <a:rPr lang="en-US" sz="2000" dirty="0">
                <a:solidFill>
                  <a:prstClr val="black"/>
                </a:solidFill>
              </a:rPr>
              <a:t> N-tipi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içerisinde</a:t>
            </a:r>
            <a:r>
              <a:rPr lang="en-US" sz="2000" dirty="0">
                <a:solidFill>
                  <a:prstClr val="black"/>
                </a:solidFill>
              </a:rPr>
              <a:t> </a:t>
            </a:r>
            <a:r>
              <a:rPr lang="en-US" sz="2000" dirty="0" err="1">
                <a:solidFill>
                  <a:prstClr val="black"/>
                </a:solidFill>
              </a:rPr>
              <a:t>fazla</a:t>
            </a:r>
            <a:r>
              <a:rPr lang="en-US" sz="2000" dirty="0">
                <a:solidFill>
                  <a:prstClr val="black"/>
                </a:solidFill>
              </a:rPr>
              <a:t> </a:t>
            </a:r>
            <a:r>
              <a:rPr lang="en-US" sz="2000" dirty="0" err="1">
                <a:solidFill>
                  <a:prstClr val="black"/>
                </a:solidFill>
              </a:rPr>
              <a:t>sayıda</a:t>
            </a:r>
            <a:r>
              <a:rPr lang="en-US" sz="2000" dirty="0">
                <a:solidFill>
                  <a:prstClr val="black"/>
                </a:solidFill>
              </a:rPr>
              <a:t> </a:t>
            </a:r>
            <a:r>
              <a:rPr lang="en-US" sz="2000" dirty="0" err="1">
                <a:solidFill>
                  <a:prstClr val="black"/>
                </a:solidFill>
              </a:rPr>
              <a:t>oyuk</a:t>
            </a:r>
            <a:r>
              <a:rPr lang="en-US" sz="2000" dirty="0">
                <a:solidFill>
                  <a:prstClr val="black"/>
                </a:solidFill>
              </a:rPr>
              <a:t> </a:t>
            </a:r>
            <a:r>
              <a:rPr lang="en-US" sz="2000" dirty="0" err="1">
                <a:solidFill>
                  <a:prstClr val="black"/>
                </a:solidFill>
              </a:rPr>
              <a:t>olan</a:t>
            </a:r>
            <a:r>
              <a:rPr lang="en-US" sz="2000" dirty="0">
                <a:solidFill>
                  <a:prstClr val="black"/>
                </a:solidFill>
              </a:rPr>
              <a:t> P-tipi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birleştirilmesi</a:t>
            </a:r>
            <a:r>
              <a:rPr lang="en-US" sz="2000" dirty="0">
                <a:solidFill>
                  <a:prstClr val="black"/>
                </a:solidFill>
              </a:rPr>
              <a:t> </a:t>
            </a:r>
            <a:r>
              <a:rPr lang="en-US" sz="2000" dirty="0" err="1">
                <a:solidFill>
                  <a:prstClr val="black"/>
                </a:solidFill>
              </a:rPr>
              <a:t>Şekil</a:t>
            </a:r>
            <a:r>
              <a:rPr lang="en-US" sz="2000" dirty="0">
                <a:solidFill>
                  <a:prstClr val="black"/>
                </a:solidFill>
              </a:rPr>
              <a:t> 1.14 de </a:t>
            </a:r>
            <a:r>
              <a:rPr lang="en-US" sz="2000" dirty="0" err="1">
                <a:solidFill>
                  <a:prstClr val="black"/>
                </a:solidFill>
              </a:rPr>
              <a:t>gösterilmektedir</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bağlantılı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yüzeyinde</a:t>
            </a:r>
            <a:r>
              <a:rPr lang="en-US" sz="2000" dirty="0">
                <a:solidFill>
                  <a:prstClr val="black"/>
                </a:solidFill>
              </a:rPr>
              <a:t> ilk </a:t>
            </a:r>
            <a:r>
              <a:rPr lang="en-US" sz="2000" dirty="0" err="1">
                <a:solidFill>
                  <a:prstClr val="black"/>
                </a:solidFill>
              </a:rPr>
              <a:t>anda</a:t>
            </a:r>
            <a:r>
              <a:rPr lang="en-US" sz="2000" dirty="0">
                <a:solidFill>
                  <a:prstClr val="black"/>
                </a:solidFill>
              </a:rPr>
              <a:t> </a:t>
            </a:r>
            <a:r>
              <a:rPr lang="en-US" sz="2000" dirty="0" err="1">
                <a:solidFill>
                  <a:prstClr val="black"/>
                </a:solidFill>
              </a:rPr>
              <a:t>aşağıdaki</a:t>
            </a:r>
            <a:r>
              <a:rPr lang="en-US" sz="2000" dirty="0">
                <a:solidFill>
                  <a:prstClr val="black"/>
                </a:solidFill>
              </a:rPr>
              <a:t> </a:t>
            </a:r>
            <a:r>
              <a:rPr lang="en-US" sz="2000" dirty="0" err="1">
                <a:solidFill>
                  <a:prstClr val="black"/>
                </a:solidFill>
              </a:rPr>
              <a:t>şekillerde</a:t>
            </a:r>
            <a:r>
              <a:rPr lang="en-US" sz="2000" dirty="0">
                <a:solidFill>
                  <a:prstClr val="black"/>
                </a:solidFill>
              </a:rPr>
              <a:t> </a:t>
            </a:r>
            <a:r>
              <a:rPr lang="en-US" sz="2000" dirty="0" err="1">
                <a:solidFill>
                  <a:prstClr val="black"/>
                </a:solidFill>
              </a:rPr>
              <a:t>gösterilen</a:t>
            </a:r>
            <a:r>
              <a:rPr lang="en-US" sz="2000" dirty="0">
                <a:solidFill>
                  <a:prstClr val="black"/>
                </a:solidFill>
              </a:rPr>
              <a:t> </a:t>
            </a:r>
            <a:r>
              <a:rPr lang="en-US" sz="2000" dirty="0" err="1">
                <a:solidFill>
                  <a:prstClr val="black"/>
                </a:solidFill>
              </a:rPr>
              <a:t>olaylar</a:t>
            </a:r>
            <a:r>
              <a:rPr lang="en-US" sz="2000" dirty="0">
                <a:solidFill>
                  <a:prstClr val="black"/>
                </a:solidFill>
              </a:rPr>
              <a:t> </a:t>
            </a:r>
            <a:r>
              <a:rPr lang="en-US" sz="2000" dirty="0" err="1">
                <a:solidFill>
                  <a:prstClr val="black"/>
                </a:solidFill>
              </a:rPr>
              <a:t>olur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2" y="1888739"/>
            <a:ext cx="5890895" cy="2774136"/>
          </a:xfrm>
          <a:prstGeom prst="rect">
            <a:avLst/>
          </a:prstGeom>
        </p:spPr>
      </p:pic>
      <p:sp>
        <p:nvSpPr>
          <p:cNvPr id="5" name="TextBox 4"/>
          <p:cNvSpPr txBox="1"/>
          <p:nvPr/>
        </p:nvSpPr>
        <p:spPr>
          <a:xfrm>
            <a:off x="4993188" y="4662875"/>
            <a:ext cx="5100034"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1.14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83699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270456"/>
            <a:ext cx="11372045" cy="4832092"/>
          </a:xfrm>
          <a:prstGeom prst="rect">
            <a:avLst/>
          </a:prstGeom>
          <a:noFill/>
        </p:spPr>
        <p:txBody>
          <a:bodyPr wrap="square" rtlCol="0">
            <a:spAutoFit/>
          </a:bodyPr>
          <a:lstStyle/>
          <a:p>
            <a:pPr algn="just"/>
            <a:r>
              <a:rPr lang="en-US" sz="2800" dirty="0"/>
              <a:t>Bu </a:t>
            </a:r>
            <a:r>
              <a:rPr lang="en-US" sz="2800" dirty="0" err="1"/>
              <a:t>kısımda</a:t>
            </a:r>
            <a:r>
              <a:rPr lang="en-US" sz="2800" dirty="0"/>
              <a:t> ilk </a:t>
            </a:r>
            <a:r>
              <a:rPr lang="en-US" sz="2800" dirty="0" err="1"/>
              <a:t>olarak</a:t>
            </a:r>
            <a:r>
              <a:rPr lang="en-US" sz="2800" dirty="0"/>
              <a:t> </a:t>
            </a:r>
            <a:r>
              <a:rPr lang="en-US" sz="2800" dirty="0" err="1" smtClean="0"/>
              <a:t>iletken</a:t>
            </a:r>
            <a:r>
              <a:rPr lang="en-US" sz="2800" dirty="0"/>
              <a:t>, </a:t>
            </a:r>
            <a:r>
              <a:rPr lang="en-US" sz="2800" dirty="0" err="1"/>
              <a:t>yalıtkan</a:t>
            </a:r>
            <a:r>
              <a:rPr lang="en-US" sz="2800" dirty="0"/>
              <a:t> </a:t>
            </a:r>
            <a:r>
              <a:rPr lang="en-US" sz="2800" dirty="0" err="1"/>
              <a:t>ve</a:t>
            </a:r>
            <a:r>
              <a:rPr lang="en-US" sz="2800" dirty="0"/>
              <a:t> </a:t>
            </a:r>
            <a:r>
              <a:rPr lang="en-US" sz="2800" dirty="0" err="1"/>
              <a:t>yarı</a:t>
            </a:r>
            <a:r>
              <a:rPr lang="en-US" sz="2800" dirty="0"/>
              <a:t> </a:t>
            </a:r>
            <a:r>
              <a:rPr lang="en-US" sz="2800" dirty="0" err="1"/>
              <a:t>iletken</a:t>
            </a:r>
            <a:r>
              <a:rPr lang="en-US" sz="2800" dirty="0"/>
              <a:t> </a:t>
            </a:r>
            <a:r>
              <a:rPr lang="en-US" sz="2800" dirty="0" err="1"/>
              <a:t>malzemeler</a:t>
            </a:r>
            <a:r>
              <a:rPr lang="en-US" sz="2800" dirty="0"/>
              <a:t> </a:t>
            </a:r>
            <a:r>
              <a:rPr lang="en-US" sz="2800" dirty="0" err="1"/>
              <a:t>ve</a:t>
            </a:r>
            <a:r>
              <a:rPr lang="en-US" sz="2800" dirty="0"/>
              <a:t> </a:t>
            </a:r>
            <a:r>
              <a:rPr lang="en-US" sz="2800" dirty="0" err="1"/>
              <a:t>bunların</a:t>
            </a:r>
            <a:r>
              <a:rPr lang="en-US" sz="2800" dirty="0"/>
              <a:t> </a:t>
            </a:r>
            <a:r>
              <a:rPr lang="en-US" sz="2800" dirty="0" err="1"/>
              <a:t>içerisindeki</a:t>
            </a:r>
            <a:r>
              <a:rPr lang="en-US" sz="2800" dirty="0"/>
              <a:t> </a:t>
            </a:r>
            <a:r>
              <a:rPr lang="en-US" sz="2800" dirty="0" err="1"/>
              <a:t>elektron</a:t>
            </a:r>
            <a:r>
              <a:rPr lang="en-US" sz="2800" dirty="0"/>
              <a:t> </a:t>
            </a:r>
            <a:r>
              <a:rPr lang="en-US" sz="2800" dirty="0" err="1"/>
              <a:t>hareketlerini</a:t>
            </a:r>
            <a:r>
              <a:rPr lang="en-US" sz="2800" dirty="0"/>
              <a:t> </a:t>
            </a:r>
            <a:r>
              <a:rPr lang="en-US" sz="2800" dirty="0" err="1"/>
              <a:t>tartışacağız</a:t>
            </a:r>
            <a:r>
              <a:rPr lang="en-US" sz="2800" dirty="0"/>
              <a:t>. </a:t>
            </a:r>
            <a:r>
              <a:rPr lang="en-US" sz="2800" dirty="0" err="1"/>
              <a:t>Yarı</a:t>
            </a:r>
            <a:r>
              <a:rPr lang="en-US" sz="2800" dirty="0"/>
              <a:t> </a:t>
            </a:r>
            <a:r>
              <a:rPr lang="en-US" sz="2800" dirty="0" err="1"/>
              <a:t>iletken</a:t>
            </a:r>
            <a:r>
              <a:rPr lang="en-US" sz="2800" dirty="0"/>
              <a:t> </a:t>
            </a:r>
            <a:r>
              <a:rPr lang="en-US" sz="2800" dirty="0" err="1"/>
              <a:t>olarak</a:t>
            </a:r>
            <a:r>
              <a:rPr lang="en-US" sz="2800" dirty="0"/>
              <a:t> </a:t>
            </a:r>
            <a:r>
              <a:rPr lang="en-US" sz="2800" dirty="0" err="1"/>
              <a:t>kullanaılan</a:t>
            </a:r>
            <a:r>
              <a:rPr lang="en-US" sz="2800" dirty="0"/>
              <a:t> </a:t>
            </a:r>
            <a:r>
              <a:rPr lang="en-US" sz="2800" dirty="0" err="1"/>
              <a:t>saf</a:t>
            </a:r>
            <a:r>
              <a:rPr lang="en-US" sz="2800" dirty="0"/>
              <a:t> </a:t>
            </a:r>
            <a:r>
              <a:rPr lang="en-US" sz="2800" dirty="0" err="1"/>
              <a:t>silisyum</a:t>
            </a:r>
            <a:r>
              <a:rPr lang="en-US" sz="2800" dirty="0"/>
              <a:t> (Si) </a:t>
            </a:r>
            <a:r>
              <a:rPr lang="en-US" sz="2800" dirty="0" err="1"/>
              <a:t>ve</a:t>
            </a:r>
            <a:r>
              <a:rPr lang="en-US" sz="2800" dirty="0"/>
              <a:t> </a:t>
            </a:r>
            <a:r>
              <a:rPr lang="en-US" sz="2800" dirty="0" err="1"/>
              <a:t>saf</a:t>
            </a:r>
            <a:r>
              <a:rPr lang="en-US" sz="2800" dirty="0"/>
              <a:t> germanium (</a:t>
            </a:r>
            <a:r>
              <a:rPr lang="en-US" sz="2800" dirty="0" err="1"/>
              <a:t>Ge</a:t>
            </a:r>
            <a:r>
              <a:rPr lang="en-US" sz="2800" dirty="0"/>
              <a:t>) </a:t>
            </a:r>
            <a:r>
              <a:rPr lang="en-US" sz="2800" dirty="0" err="1"/>
              <a:t>malzemeleri</a:t>
            </a:r>
            <a:r>
              <a:rPr lang="en-US" sz="2800" dirty="0"/>
              <a:t> </a:t>
            </a:r>
            <a:r>
              <a:rPr lang="en-US" sz="2800" dirty="0" err="1"/>
              <a:t>elektronik</a:t>
            </a:r>
            <a:r>
              <a:rPr lang="en-US" sz="2800" dirty="0"/>
              <a:t> </a:t>
            </a:r>
            <a:r>
              <a:rPr lang="en-US" sz="2800" dirty="0" err="1"/>
              <a:t>elemanların</a:t>
            </a:r>
            <a:r>
              <a:rPr lang="en-US" sz="2800" dirty="0"/>
              <a:t> </a:t>
            </a:r>
            <a:r>
              <a:rPr lang="en-US" sz="2800" dirty="0" err="1"/>
              <a:t>gerçeklenmelerinde</a:t>
            </a:r>
            <a:r>
              <a:rPr lang="en-US" sz="2800" dirty="0"/>
              <a:t> </a:t>
            </a:r>
            <a:r>
              <a:rPr lang="en-US" sz="2800" dirty="0" err="1"/>
              <a:t>tek</a:t>
            </a:r>
            <a:r>
              <a:rPr lang="en-US" sz="2800" dirty="0"/>
              <a:t> </a:t>
            </a:r>
            <a:r>
              <a:rPr lang="en-US" sz="2800" dirty="0" err="1"/>
              <a:t>başlarına</a:t>
            </a:r>
            <a:r>
              <a:rPr lang="en-US" sz="2800" dirty="0"/>
              <a:t> </a:t>
            </a:r>
            <a:r>
              <a:rPr lang="en-US" sz="2800" dirty="0" err="1"/>
              <a:t>kullanılmamaktadır</a:t>
            </a:r>
            <a:r>
              <a:rPr lang="en-US" sz="2800" dirty="0"/>
              <a:t>. Bu </a:t>
            </a:r>
            <a:r>
              <a:rPr lang="en-US" sz="2800" dirty="0" err="1"/>
              <a:t>saf</a:t>
            </a:r>
            <a:r>
              <a:rPr lang="en-US" sz="2800" dirty="0"/>
              <a:t> </a:t>
            </a:r>
            <a:r>
              <a:rPr lang="en-US" sz="2800" dirty="0" err="1"/>
              <a:t>yarıiletken</a:t>
            </a:r>
            <a:r>
              <a:rPr lang="en-US" sz="2800" dirty="0"/>
              <a:t> </a:t>
            </a:r>
            <a:r>
              <a:rPr lang="en-US" sz="2800" dirty="0" err="1"/>
              <a:t>malzemellere</a:t>
            </a:r>
            <a:r>
              <a:rPr lang="en-US" sz="2800" dirty="0"/>
              <a:t> </a:t>
            </a:r>
            <a:r>
              <a:rPr lang="en-US" sz="2800" dirty="0" err="1"/>
              <a:t>sonradan</a:t>
            </a:r>
            <a:r>
              <a:rPr lang="en-US" sz="2800" dirty="0"/>
              <a:t> </a:t>
            </a:r>
            <a:r>
              <a:rPr lang="en-US" sz="2800" dirty="0" err="1"/>
              <a:t>katkılanan</a:t>
            </a:r>
            <a:r>
              <a:rPr lang="en-US" sz="2800" dirty="0"/>
              <a:t> </a:t>
            </a:r>
            <a:r>
              <a:rPr lang="en-US" sz="2800" dirty="0" err="1"/>
              <a:t>bor</a:t>
            </a:r>
            <a:r>
              <a:rPr lang="en-US" sz="2800" dirty="0"/>
              <a:t> (B) </a:t>
            </a:r>
            <a:r>
              <a:rPr lang="en-US" sz="2800" dirty="0" err="1"/>
              <a:t>ve</a:t>
            </a:r>
            <a:r>
              <a:rPr lang="en-US" sz="2800" dirty="0"/>
              <a:t> </a:t>
            </a:r>
            <a:r>
              <a:rPr lang="en-US" sz="2800" dirty="0" err="1"/>
              <a:t>arsenik</a:t>
            </a:r>
            <a:r>
              <a:rPr lang="en-US" sz="2800" dirty="0"/>
              <a:t> (As) </a:t>
            </a:r>
            <a:r>
              <a:rPr lang="en-US" sz="2800" dirty="0" err="1"/>
              <a:t>gibi</a:t>
            </a:r>
            <a:r>
              <a:rPr lang="en-US" sz="2800" dirty="0"/>
              <a:t> </a:t>
            </a:r>
            <a:r>
              <a:rPr lang="en-US" sz="2800" dirty="0" err="1"/>
              <a:t>malzemelerle</a:t>
            </a:r>
            <a:r>
              <a:rPr lang="en-US" sz="2800" dirty="0"/>
              <a:t> </a:t>
            </a:r>
            <a:r>
              <a:rPr lang="en-US" sz="2800" b="1" dirty="0"/>
              <a:t>P</a:t>
            </a:r>
            <a:r>
              <a:rPr lang="en-US" sz="2800" dirty="0"/>
              <a:t>-tipi </a:t>
            </a:r>
            <a:r>
              <a:rPr lang="en-US" sz="2800" dirty="0" err="1"/>
              <a:t>ve</a:t>
            </a:r>
            <a:r>
              <a:rPr lang="en-US" sz="2800" dirty="0"/>
              <a:t> </a:t>
            </a:r>
            <a:r>
              <a:rPr lang="en-US" sz="2800" b="1" dirty="0"/>
              <a:t>N</a:t>
            </a:r>
            <a:r>
              <a:rPr lang="en-US" sz="2800" dirty="0"/>
              <a:t>-tipi </a:t>
            </a:r>
            <a:r>
              <a:rPr lang="en-US" sz="2800" dirty="0" err="1"/>
              <a:t>olarak</a:t>
            </a:r>
            <a:r>
              <a:rPr lang="en-US" sz="2800" dirty="0"/>
              <a:t> </a:t>
            </a:r>
            <a:r>
              <a:rPr lang="en-US" sz="2800" dirty="0" err="1"/>
              <a:t>isimlendirilen</a:t>
            </a:r>
            <a:r>
              <a:rPr lang="en-US" sz="2800" dirty="0"/>
              <a:t> </a:t>
            </a:r>
            <a:r>
              <a:rPr lang="en-US" sz="2800" dirty="0" err="1"/>
              <a:t>yapı</a:t>
            </a:r>
            <a:r>
              <a:rPr lang="en-US" sz="2800" dirty="0"/>
              <a:t> </a:t>
            </a:r>
            <a:r>
              <a:rPr lang="en-US" sz="2800" dirty="0" err="1"/>
              <a:t>taşları</a:t>
            </a:r>
            <a:r>
              <a:rPr lang="en-US" sz="2800" dirty="0"/>
              <a:t> </a:t>
            </a:r>
            <a:r>
              <a:rPr lang="en-US" sz="2800" dirty="0" err="1"/>
              <a:t>oluşturulur</a:t>
            </a:r>
            <a:r>
              <a:rPr lang="en-US" sz="2800" dirty="0"/>
              <a:t>. Her </a:t>
            </a:r>
            <a:r>
              <a:rPr lang="en-US" sz="2800" dirty="0" err="1"/>
              <a:t>bir</a:t>
            </a:r>
            <a:r>
              <a:rPr lang="en-US" sz="2800" dirty="0"/>
              <a:t> </a:t>
            </a:r>
            <a:r>
              <a:rPr lang="en-US" sz="2800" dirty="0" err="1"/>
              <a:t>yapı</a:t>
            </a:r>
            <a:r>
              <a:rPr lang="en-US" sz="2800" dirty="0"/>
              <a:t> </a:t>
            </a:r>
            <a:r>
              <a:rPr lang="en-US" sz="2800" dirty="0" err="1"/>
              <a:t>taşı</a:t>
            </a:r>
            <a:r>
              <a:rPr lang="en-US" sz="2800" dirty="0"/>
              <a:t> </a:t>
            </a:r>
            <a:r>
              <a:rPr lang="en-US" sz="2800" dirty="0" err="1"/>
              <a:t>içerisindeki</a:t>
            </a:r>
            <a:r>
              <a:rPr lang="en-US" sz="2800" dirty="0"/>
              <a:t> </a:t>
            </a:r>
            <a:r>
              <a:rPr lang="en-US" sz="2800" dirty="0" err="1"/>
              <a:t>elektron</a:t>
            </a:r>
            <a:r>
              <a:rPr lang="en-US" sz="2800" dirty="0"/>
              <a:t> </a:t>
            </a:r>
            <a:r>
              <a:rPr lang="en-US" sz="2800" dirty="0" err="1"/>
              <a:t>haraketi</a:t>
            </a:r>
            <a:r>
              <a:rPr lang="en-US" sz="2800" dirty="0"/>
              <a:t> </a:t>
            </a:r>
            <a:r>
              <a:rPr lang="en-US" sz="2800" dirty="0" err="1"/>
              <a:t>farklıdır</a:t>
            </a:r>
            <a:r>
              <a:rPr lang="en-US" sz="2800" dirty="0"/>
              <a:t>. </a:t>
            </a:r>
            <a:r>
              <a:rPr lang="en-US" sz="2800" dirty="0" err="1"/>
              <a:t>Birbirinden</a:t>
            </a:r>
            <a:r>
              <a:rPr lang="en-US" sz="2800" dirty="0"/>
              <a:t> </a:t>
            </a:r>
            <a:r>
              <a:rPr lang="en-US" sz="2800" dirty="0" err="1"/>
              <a:t>farklı</a:t>
            </a:r>
            <a:r>
              <a:rPr lang="en-US" sz="2800" dirty="0"/>
              <a:t> </a:t>
            </a:r>
            <a:r>
              <a:rPr lang="en-US" sz="2800" dirty="0" err="1"/>
              <a:t>bu</a:t>
            </a:r>
            <a:r>
              <a:rPr lang="en-US" sz="2800" dirty="0"/>
              <a:t> </a:t>
            </a:r>
            <a:r>
              <a:rPr lang="en-US" sz="2800" dirty="0" err="1"/>
              <a:t>iki</a:t>
            </a:r>
            <a:r>
              <a:rPr lang="en-US" sz="2800" dirty="0"/>
              <a:t> </a:t>
            </a:r>
            <a:r>
              <a:rPr lang="en-US" sz="2800" dirty="0" err="1"/>
              <a:t>yapı</a:t>
            </a:r>
            <a:r>
              <a:rPr lang="en-US" sz="2800" dirty="0"/>
              <a:t> </a:t>
            </a:r>
            <a:r>
              <a:rPr lang="en-US" sz="2800" dirty="0" err="1"/>
              <a:t>taşının</a:t>
            </a:r>
            <a:r>
              <a:rPr lang="en-US" sz="2800" dirty="0"/>
              <a:t> </a:t>
            </a:r>
            <a:r>
              <a:rPr lang="en-US" sz="2800" dirty="0" err="1"/>
              <a:t>yan</a:t>
            </a:r>
            <a:r>
              <a:rPr lang="en-US" sz="2800" dirty="0"/>
              <a:t> </a:t>
            </a:r>
            <a:r>
              <a:rPr lang="en-US" sz="2800" dirty="0" err="1"/>
              <a:t>yana</a:t>
            </a:r>
            <a:r>
              <a:rPr lang="en-US" sz="2800" dirty="0"/>
              <a:t> </a:t>
            </a:r>
            <a:r>
              <a:rPr lang="en-US" sz="2800" dirty="0" err="1"/>
              <a:t>gelmesi</a:t>
            </a:r>
            <a:r>
              <a:rPr lang="en-US" sz="2800" dirty="0"/>
              <a:t> </a:t>
            </a:r>
            <a:r>
              <a:rPr lang="en-US" sz="2800" dirty="0" err="1"/>
              <a:t>ile</a:t>
            </a:r>
            <a:r>
              <a:rPr lang="en-US" sz="2800" dirty="0"/>
              <a:t> </a:t>
            </a:r>
            <a:r>
              <a:rPr lang="en-US" sz="2800" b="1" dirty="0"/>
              <a:t>PN</a:t>
            </a:r>
            <a:r>
              <a:rPr lang="en-US" sz="2800" dirty="0"/>
              <a:t> </a:t>
            </a:r>
            <a:r>
              <a:rPr lang="en-US" sz="2800" dirty="0" err="1"/>
              <a:t>yapı</a:t>
            </a:r>
            <a:r>
              <a:rPr lang="en-US" sz="2800" dirty="0"/>
              <a:t> </a:t>
            </a:r>
            <a:r>
              <a:rPr lang="en-US" sz="2800" dirty="0" err="1"/>
              <a:t>oluşmaktadır</a:t>
            </a:r>
            <a:r>
              <a:rPr lang="en-US" sz="2800" dirty="0"/>
              <a:t>. </a:t>
            </a:r>
            <a:r>
              <a:rPr lang="en-US" sz="2800" dirty="0" err="1"/>
              <a:t>Oluşturulan</a:t>
            </a:r>
            <a:r>
              <a:rPr lang="en-US" sz="2800" dirty="0"/>
              <a:t> </a:t>
            </a:r>
            <a:r>
              <a:rPr lang="en-US" sz="2800" b="1" dirty="0"/>
              <a:t>PN</a:t>
            </a:r>
            <a:r>
              <a:rPr lang="en-US" sz="2800" dirty="0"/>
              <a:t> </a:t>
            </a:r>
            <a:r>
              <a:rPr lang="en-US" sz="2800" dirty="0" err="1"/>
              <a:t>yapı</a:t>
            </a:r>
            <a:r>
              <a:rPr lang="en-US" sz="2800" dirty="0"/>
              <a:t> </a:t>
            </a:r>
            <a:r>
              <a:rPr lang="en-US" sz="2800" dirty="0" err="1"/>
              <a:t>dışarıdan</a:t>
            </a:r>
            <a:r>
              <a:rPr lang="en-US" sz="2800" dirty="0"/>
              <a:t> </a:t>
            </a:r>
            <a:r>
              <a:rPr lang="en-US" sz="2800" dirty="0" err="1"/>
              <a:t>uygulanacak</a:t>
            </a:r>
            <a:r>
              <a:rPr lang="en-US" sz="2800" dirty="0"/>
              <a:t> </a:t>
            </a:r>
            <a:r>
              <a:rPr lang="en-US" sz="2800" dirty="0" err="1"/>
              <a:t>güç</a:t>
            </a:r>
            <a:r>
              <a:rPr lang="en-US" sz="2800" dirty="0"/>
              <a:t> </a:t>
            </a:r>
            <a:r>
              <a:rPr lang="en-US" sz="2800" dirty="0" err="1"/>
              <a:t>kaynağının</a:t>
            </a:r>
            <a:r>
              <a:rPr lang="en-US" sz="2800" dirty="0"/>
              <a:t> </a:t>
            </a:r>
            <a:r>
              <a:rPr lang="en-US" sz="2800" dirty="0" err="1"/>
              <a:t>bağlantısına</a:t>
            </a:r>
            <a:r>
              <a:rPr lang="en-US" sz="2800" dirty="0"/>
              <a:t> </a:t>
            </a:r>
            <a:r>
              <a:rPr lang="en-US" sz="2800" dirty="0" err="1"/>
              <a:t>göre</a:t>
            </a:r>
            <a:r>
              <a:rPr lang="en-US" sz="2800" dirty="0"/>
              <a:t> </a:t>
            </a:r>
            <a:r>
              <a:rPr lang="en-US" sz="2800" dirty="0" err="1"/>
              <a:t>elektrik</a:t>
            </a:r>
            <a:r>
              <a:rPr lang="en-US" sz="2800" dirty="0"/>
              <a:t> </a:t>
            </a:r>
            <a:r>
              <a:rPr lang="en-US" sz="2800" dirty="0" err="1"/>
              <a:t>akımını</a:t>
            </a:r>
            <a:r>
              <a:rPr lang="en-US" sz="2800" dirty="0"/>
              <a:t> </a:t>
            </a:r>
            <a:r>
              <a:rPr lang="en-US" sz="2800" dirty="0" err="1"/>
              <a:t>bir</a:t>
            </a:r>
            <a:r>
              <a:rPr lang="en-US" sz="2800" dirty="0"/>
              <a:t> </a:t>
            </a:r>
            <a:r>
              <a:rPr lang="en-US" sz="2800" dirty="0" err="1"/>
              <a:t>yönde</a:t>
            </a:r>
            <a:r>
              <a:rPr lang="en-US" sz="2800" dirty="0"/>
              <a:t> </a:t>
            </a:r>
            <a:r>
              <a:rPr lang="en-US" sz="2800" dirty="0" err="1"/>
              <a:t>iletirken</a:t>
            </a:r>
            <a:r>
              <a:rPr lang="en-US" sz="2800" dirty="0"/>
              <a:t>, </a:t>
            </a:r>
            <a:r>
              <a:rPr lang="en-US" sz="2800" b="1" dirty="0" err="1"/>
              <a:t>iletken</a:t>
            </a:r>
            <a:r>
              <a:rPr lang="en-US" sz="2800" dirty="0"/>
              <a:t>; </a:t>
            </a:r>
            <a:r>
              <a:rPr lang="en-US" sz="2800" dirty="0" err="1"/>
              <a:t>diğer</a:t>
            </a:r>
            <a:r>
              <a:rPr lang="en-US" sz="2800" dirty="0"/>
              <a:t> </a:t>
            </a:r>
            <a:r>
              <a:rPr lang="en-US" sz="2800" dirty="0" err="1"/>
              <a:t>yönde</a:t>
            </a:r>
            <a:r>
              <a:rPr lang="en-US" sz="2800" dirty="0"/>
              <a:t> </a:t>
            </a:r>
            <a:r>
              <a:rPr lang="en-US" sz="2800" dirty="0" err="1"/>
              <a:t>elektrik</a:t>
            </a:r>
            <a:r>
              <a:rPr lang="en-US" sz="2800" dirty="0"/>
              <a:t> </a:t>
            </a:r>
            <a:r>
              <a:rPr lang="en-US" sz="2800" dirty="0" err="1"/>
              <a:t>akımı</a:t>
            </a:r>
            <a:r>
              <a:rPr lang="en-US" sz="2800" dirty="0"/>
              <a:t> </a:t>
            </a:r>
            <a:r>
              <a:rPr lang="en-US" sz="2800" dirty="0" err="1"/>
              <a:t>iletmezken</a:t>
            </a:r>
            <a:r>
              <a:rPr lang="en-US" sz="2800" dirty="0"/>
              <a:t>, </a:t>
            </a:r>
            <a:r>
              <a:rPr lang="en-US" sz="2800" b="1" dirty="0" err="1"/>
              <a:t>yalıtkan</a:t>
            </a:r>
            <a:r>
              <a:rPr lang="en-US" sz="2800" dirty="0"/>
              <a:t> </a:t>
            </a:r>
            <a:r>
              <a:rPr lang="en-US" sz="2800" dirty="0" err="1"/>
              <a:t>olmaktadır</a:t>
            </a:r>
            <a:r>
              <a:rPr lang="en-US" sz="2800" dirty="0"/>
              <a:t>.</a:t>
            </a:r>
            <a:endParaRPr lang="tr-TR" sz="2800" dirty="0"/>
          </a:p>
          <a:p>
            <a:pPr algn="just"/>
            <a:endParaRPr lang="tr-TR" sz="2800" dirty="0"/>
          </a:p>
        </p:txBody>
      </p:sp>
    </p:spTree>
    <p:extLst>
      <p:ext uri="{BB962C8B-B14F-4D97-AF65-F5344CB8AC3E}">
        <p14:creationId xmlns:p14="http://schemas.microsoft.com/office/powerpoint/2010/main" val="3376584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44699"/>
            <a:ext cx="11397803" cy="2523768"/>
          </a:xfrm>
          <a:prstGeom prst="rect">
            <a:avLst/>
          </a:prstGeom>
          <a:noFill/>
        </p:spPr>
        <p:txBody>
          <a:bodyPr wrap="square" rtlCol="0">
            <a:spAutoFit/>
          </a:bodyPr>
          <a:lstStyle/>
          <a:p>
            <a:pPr algn="just"/>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taşıdıkları</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yüklerinden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Şekil</a:t>
            </a:r>
            <a:r>
              <a:rPr lang="en-US" sz="2000" dirty="0">
                <a:solidFill>
                  <a:prstClr val="black"/>
                </a:solidFill>
              </a:rPr>
              <a:t> 1.15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a:t>
            </a:r>
            <a:r>
              <a:rPr lang="en-US" sz="2000" dirty="0" err="1">
                <a:solidFill>
                  <a:prstClr val="black"/>
                </a:solidFill>
              </a:rPr>
              <a:t>oluşur</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iletkendeki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birleşmek</a:t>
            </a:r>
            <a:r>
              <a:rPr lang="en-US" sz="2000" dirty="0">
                <a:solidFill>
                  <a:prstClr val="black"/>
                </a:solidFill>
              </a:rPr>
              <a:t> </a:t>
            </a:r>
            <a:r>
              <a:rPr lang="en-US" sz="2000" dirty="0" err="1">
                <a:solidFill>
                  <a:prstClr val="black"/>
                </a:solidFill>
              </a:rPr>
              <a:t>üzere</a:t>
            </a:r>
            <a:r>
              <a:rPr lang="en-US" sz="2000" dirty="0">
                <a:solidFill>
                  <a:prstClr val="black"/>
                </a:solidFill>
              </a:rPr>
              <a:t> </a:t>
            </a:r>
            <a:r>
              <a:rPr lang="en-US" sz="2000" dirty="0" err="1">
                <a:solidFill>
                  <a:prstClr val="black"/>
                </a:solidFill>
              </a:rPr>
              <a:t>harekete</a:t>
            </a:r>
            <a:r>
              <a:rPr lang="en-US" sz="2000" dirty="0">
                <a:solidFill>
                  <a:prstClr val="black"/>
                </a:solidFill>
              </a:rPr>
              <a:t> </a:t>
            </a:r>
            <a:r>
              <a:rPr lang="en-US" sz="2000" dirty="0" err="1">
                <a:solidFill>
                  <a:prstClr val="black"/>
                </a:solidFill>
              </a:rPr>
              <a:t>geçerler</a:t>
            </a:r>
            <a:r>
              <a:rPr lang="en-US" sz="2000" dirty="0">
                <a:solidFill>
                  <a:prstClr val="black"/>
                </a:solidFill>
              </a:rPr>
              <a:t>. Bu </a:t>
            </a:r>
            <a:r>
              <a:rPr lang="en-US" sz="2000" dirty="0" err="1">
                <a:solidFill>
                  <a:prstClr val="black"/>
                </a:solidFill>
              </a:rPr>
              <a:t>birleşme</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iletkenlerinin</a:t>
            </a:r>
            <a:r>
              <a:rPr lang="en-US" sz="2000" dirty="0">
                <a:solidFill>
                  <a:prstClr val="black"/>
                </a:solidFill>
              </a:rPr>
              <a:t> </a:t>
            </a:r>
            <a:r>
              <a:rPr lang="en-US" sz="2000" dirty="0" err="1">
                <a:solidFill>
                  <a:prstClr val="black"/>
                </a:solidFill>
              </a:rPr>
              <a:t>birleşme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civarında</a:t>
            </a:r>
            <a:r>
              <a:rPr lang="en-US" sz="2000" dirty="0">
                <a:solidFill>
                  <a:prstClr val="black"/>
                </a:solidFill>
              </a:rPr>
              <a:t> </a:t>
            </a:r>
            <a:r>
              <a:rPr lang="en-US" sz="2000" dirty="0" err="1">
                <a:solidFill>
                  <a:prstClr val="black"/>
                </a:solidFill>
              </a:rPr>
              <a:t>olur</a:t>
            </a:r>
            <a:r>
              <a:rPr lang="en-US" sz="2000" dirty="0">
                <a:solidFill>
                  <a:prstClr val="black"/>
                </a:solidFill>
              </a:rPr>
              <a:t>. </a:t>
            </a:r>
            <a:r>
              <a:rPr lang="en-US" sz="2000" dirty="0" err="1">
                <a:solidFill>
                  <a:prstClr val="black"/>
                </a:solidFill>
              </a:rPr>
              <a:t>Çünkü</a:t>
            </a:r>
            <a:r>
              <a:rPr lang="en-US" sz="2000" dirty="0">
                <a:solidFill>
                  <a:prstClr val="black"/>
                </a:solidFill>
              </a:rPr>
              <a:t> </a:t>
            </a:r>
            <a:r>
              <a:rPr lang="en-US" sz="2000" dirty="0" err="1">
                <a:solidFill>
                  <a:prstClr val="black"/>
                </a:solidFill>
              </a:rPr>
              <a:t>oluşan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alanı</a:t>
            </a:r>
            <a:r>
              <a:rPr lang="en-US" sz="2000" dirty="0">
                <a:solidFill>
                  <a:prstClr val="black"/>
                </a:solidFill>
              </a:rPr>
              <a:t> en </a:t>
            </a:r>
            <a:r>
              <a:rPr lang="en-US" sz="2000" dirty="0" err="1">
                <a:solidFill>
                  <a:prstClr val="black"/>
                </a:solidFill>
              </a:rPr>
              <a:t>kenardaki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tipi </a:t>
            </a:r>
            <a:r>
              <a:rPr lang="en-US" sz="2000" dirty="0" err="1">
                <a:solidFill>
                  <a:prstClr val="black"/>
                </a:solidFill>
              </a:rPr>
              <a:t>yarı</a:t>
            </a:r>
            <a:r>
              <a:rPr lang="en-US" sz="2000" dirty="0">
                <a:solidFill>
                  <a:prstClr val="black"/>
                </a:solidFill>
              </a:rPr>
              <a:t> </a:t>
            </a:r>
            <a:r>
              <a:rPr lang="en-US" sz="2000" dirty="0" err="1">
                <a:solidFill>
                  <a:prstClr val="black"/>
                </a:solidFill>
              </a:rPr>
              <a:t>iletkenin</a:t>
            </a:r>
            <a:r>
              <a:rPr lang="en-US" sz="2000" dirty="0">
                <a:solidFill>
                  <a:prstClr val="black"/>
                </a:solidFill>
              </a:rPr>
              <a:t> en </a:t>
            </a:r>
            <a:r>
              <a:rPr lang="en-US" sz="2000" dirty="0" err="1">
                <a:solidFill>
                  <a:prstClr val="black"/>
                </a:solidFill>
              </a:rPr>
              <a:t>dışındaki</a:t>
            </a:r>
            <a:r>
              <a:rPr lang="en-US" sz="2000" dirty="0">
                <a:solidFill>
                  <a:prstClr val="black"/>
                </a:solidFill>
              </a:rPr>
              <a:t> </a:t>
            </a:r>
            <a:r>
              <a:rPr lang="en-US" sz="2000" dirty="0" err="1">
                <a:solidFill>
                  <a:prstClr val="black"/>
                </a:solidFill>
              </a:rPr>
              <a:t>boşlukların</a:t>
            </a:r>
            <a:r>
              <a:rPr lang="en-US" sz="2000" dirty="0">
                <a:solidFill>
                  <a:prstClr val="black"/>
                </a:solidFill>
              </a:rPr>
              <a:t> </a:t>
            </a:r>
            <a:r>
              <a:rPr lang="en-US" sz="2000" dirty="0" err="1">
                <a:solidFill>
                  <a:prstClr val="black"/>
                </a:solidFill>
              </a:rPr>
              <a:t>birleşmesini</a:t>
            </a:r>
            <a:r>
              <a:rPr lang="en-US" sz="2000" dirty="0">
                <a:solidFill>
                  <a:prstClr val="black"/>
                </a:solidFill>
              </a:rPr>
              <a:t> </a:t>
            </a:r>
            <a:r>
              <a:rPr lang="en-US" sz="2000" dirty="0" err="1">
                <a:solidFill>
                  <a:prstClr val="black"/>
                </a:solidFill>
              </a:rPr>
              <a:t>sağlayacak</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değildir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birlrşme</a:t>
            </a:r>
            <a:r>
              <a:rPr lang="en-US" sz="2000" dirty="0">
                <a:solidFill>
                  <a:prstClr val="black"/>
                </a:solidFill>
              </a:rPr>
              <a:t> </a:t>
            </a:r>
            <a:r>
              <a:rPr lang="en-US" sz="2000" dirty="0" err="1">
                <a:solidFill>
                  <a:prstClr val="black"/>
                </a:solidFill>
              </a:rPr>
              <a:t>yüzeyi</a:t>
            </a:r>
            <a:r>
              <a:rPr lang="en-US" sz="2000" dirty="0">
                <a:solidFill>
                  <a:prstClr val="black"/>
                </a:solidFill>
              </a:rPr>
              <a:t> </a:t>
            </a:r>
            <a:r>
              <a:rPr lang="en-US" sz="2000" dirty="0" err="1">
                <a:solidFill>
                  <a:prstClr val="black"/>
                </a:solidFill>
              </a:rPr>
              <a:t>çevresinde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oluşur</a:t>
            </a:r>
            <a:r>
              <a:rPr lang="en-US" sz="2000" dirty="0">
                <a:solidFill>
                  <a:prstClr val="black"/>
                </a:solidFill>
              </a:rPr>
              <a:t>. Bu </a:t>
            </a:r>
            <a:r>
              <a:rPr lang="en-US" sz="2000" dirty="0" err="1">
                <a:solidFill>
                  <a:prstClr val="black"/>
                </a:solidFill>
              </a:rPr>
              <a:t>bölge</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duvarı</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davranarak</a:t>
            </a:r>
            <a:r>
              <a:rPr lang="en-US" sz="2000" dirty="0">
                <a:solidFill>
                  <a:prstClr val="black"/>
                </a:solidFill>
              </a:rPr>
              <a:t>, </a:t>
            </a:r>
            <a:r>
              <a:rPr lang="en-US" sz="2000" dirty="0" err="1">
                <a:solidFill>
                  <a:prstClr val="black"/>
                </a:solidFill>
              </a:rPr>
              <a:t>elektron</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oyukların</a:t>
            </a:r>
            <a:r>
              <a:rPr lang="en-US" sz="2000" dirty="0">
                <a:solidFill>
                  <a:prstClr val="black"/>
                </a:solidFill>
              </a:rPr>
              <a:t> </a:t>
            </a:r>
            <a:r>
              <a:rPr lang="en-US" sz="2000" dirty="0" err="1">
                <a:solidFill>
                  <a:prstClr val="black"/>
                </a:solidFill>
              </a:rPr>
              <a:t>karşı</a:t>
            </a:r>
            <a:r>
              <a:rPr lang="en-US" sz="2000" dirty="0">
                <a:solidFill>
                  <a:prstClr val="black"/>
                </a:solidFill>
              </a:rPr>
              <a:t> </a:t>
            </a:r>
            <a:r>
              <a:rPr lang="en-US" sz="2000" dirty="0" err="1">
                <a:solidFill>
                  <a:prstClr val="black"/>
                </a:solidFill>
              </a:rPr>
              <a:t>bölgelere</a:t>
            </a:r>
            <a:r>
              <a:rPr lang="en-US" sz="2000" dirty="0">
                <a:solidFill>
                  <a:prstClr val="black"/>
                </a:solidFill>
              </a:rPr>
              <a:t> </a:t>
            </a:r>
            <a:r>
              <a:rPr lang="en-US" sz="2000" dirty="0" err="1">
                <a:solidFill>
                  <a:prstClr val="black"/>
                </a:solidFill>
              </a:rPr>
              <a:t>geçmesini</a:t>
            </a:r>
            <a:r>
              <a:rPr lang="en-US" sz="2000" dirty="0">
                <a:solidFill>
                  <a:prstClr val="black"/>
                </a:solidFill>
              </a:rPr>
              <a:t> </a:t>
            </a:r>
            <a:r>
              <a:rPr lang="en-US" sz="2000" dirty="0" err="1">
                <a:solidFill>
                  <a:prstClr val="black"/>
                </a:solidFill>
              </a:rPr>
              <a:t>önlemektedir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638" y="2573915"/>
            <a:ext cx="6415972" cy="3105668"/>
          </a:xfrm>
          <a:prstGeom prst="rect">
            <a:avLst/>
          </a:prstGeom>
        </p:spPr>
      </p:pic>
      <p:sp>
        <p:nvSpPr>
          <p:cNvPr id="4" name="TextBox 3"/>
          <p:cNvSpPr txBox="1"/>
          <p:nvPr/>
        </p:nvSpPr>
        <p:spPr>
          <a:xfrm>
            <a:off x="2917064" y="5769735"/>
            <a:ext cx="6156102"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1.15 </a:t>
            </a:r>
            <a:r>
              <a:rPr lang="en-US" dirty="0" err="1">
                <a:solidFill>
                  <a:prstClr val="black"/>
                </a:solidFill>
              </a:rPr>
              <a:t>Polarmasız</a:t>
            </a:r>
            <a:r>
              <a:rPr lang="en-US" dirty="0">
                <a:solidFill>
                  <a:prstClr val="black"/>
                </a:solidFill>
              </a:rPr>
              <a:t>  </a:t>
            </a:r>
            <a:r>
              <a:rPr lang="en-US" b="1" dirty="0">
                <a:solidFill>
                  <a:prstClr val="black"/>
                </a:solidFill>
              </a:rPr>
              <a:t>PN </a:t>
            </a:r>
            <a:r>
              <a:rPr lang="en-US" dirty="0" err="1">
                <a:solidFill>
                  <a:prstClr val="black"/>
                </a:solidFill>
              </a:rPr>
              <a:t>birleşiminde</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bölgenin</a:t>
            </a:r>
            <a:r>
              <a:rPr lang="en-US" dirty="0">
                <a:solidFill>
                  <a:prstClr val="black"/>
                </a:solidFill>
              </a:rPr>
              <a:t> </a:t>
            </a:r>
            <a:r>
              <a:rPr lang="en-US" dirty="0" err="1">
                <a:solidFill>
                  <a:prstClr val="black"/>
                </a:solidFill>
              </a:rPr>
              <a:t>oluşumu</a:t>
            </a:r>
            <a:endParaRPr lang="tr-TR" b="1"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03610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44699"/>
            <a:ext cx="11681138" cy="2831544"/>
          </a:xfrm>
          <a:prstGeom prst="rect">
            <a:avLst/>
          </a:prstGeom>
          <a:noFill/>
        </p:spPr>
        <p:txBody>
          <a:bodyPr wrap="square" rtlCol="0">
            <a:spAutoFit/>
          </a:bodyPr>
          <a:lstStyle/>
          <a:p>
            <a:pPr algn="just"/>
            <a:r>
              <a:rPr lang="en-US" sz="2000" dirty="0" err="1">
                <a:solidFill>
                  <a:prstClr val="black"/>
                </a:solidFill>
              </a:rPr>
              <a:t>Artık</a:t>
            </a:r>
            <a:r>
              <a:rPr lang="en-US" sz="2000" dirty="0">
                <a:solidFill>
                  <a:prstClr val="black"/>
                </a:solidFill>
              </a:rPr>
              <a:t> </a:t>
            </a:r>
            <a:r>
              <a:rPr lang="en-US" sz="2000" dirty="0" err="1">
                <a:solidFill>
                  <a:prstClr val="black"/>
                </a:solidFill>
              </a:rPr>
              <a:t>denge</a:t>
            </a:r>
            <a:r>
              <a:rPr lang="en-US" sz="2000" dirty="0">
                <a:solidFill>
                  <a:prstClr val="black"/>
                </a:solidFill>
              </a:rPr>
              <a:t> </a:t>
            </a:r>
            <a:r>
              <a:rPr lang="en-US" sz="2000" dirty="0" err="1">
                <a:solidFill>
                  <a:prstClr val="black"/>
                </a:solidFill>
              </a:rPr>
              <a:t>durumunda</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uçlarından</a:t>
            </a:r>
            <a:r>
              <a:rPr lang="en-US" sz="2000" dirty="0">
                <a:solidFill>
                  <a:prstClr val="black"/>
                </a:solidFill>
              </a:rPr>
              <a:t> </a:t>
            </a:r>
            <a:r>
              <a:rPr lang="en-US" sz="2000" dirty="0" err="1">
                <a:solidFill>
                  <a:prstClr val="black"/>
                </a:solidFill>
              </a:rPr>
              <a:t>elektrik</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geçebilmesi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elektriksel</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engel</a:t>
            </a:r>
            <a:r>
              <a:rPr lang="en-US" sz="2000" b="1" dirty="0">
                <a:solidFill>
                  <a:prstClr val="black"/>
                </a:solidFill>
              </a:rPr>
              <a:t> </a:t>
            </a:r>
            <a:r>
              <a:rPr lang="en-US" sz="2000" b="1" dirty="0" err="1">
                <a:solidFill>
                  <a:prstClr val="black"/>
                </a:solidFill>
              </a:rPr>
              <a:t>voltajı</a:t>
            </a:r>
            <a:r>
              <a:rPr lang="en-US" sz="2000" dirty="0">
                <a:solidFill>
                  <a:prstClr val="black"/>
                </a:solidFill>
              </a:rPr>
              <a:t>, V</a:t>
            </a:r>
            <a:r>
              <a:rPr lang="en-US" sz="2000" baseline="-25000" dirty="0">
                <a:solidFill>
                  <a:prstClr val="black"/>
                </a:solidFill>
              </a:rPr>
              <a:t>D</a:t>
            </a:r>
            <a:r>
              <a:rPr lang="en-US" sz="2000" dirty="0">
                <a:solidFill>
                  <a:prstClr val="black"/>
                </a:solidFill>
              </a:rPr>
              <a:t> , </a:t>
            </a:r>
            <a:r>
              <a:rPr lang="en-US" sz="2000" dirty="0" err="1">
                <a:solidFill>
                  <a:prstClr val="black"/>
                </a:solidFill>
              </a:rPr>
              <a:t>oluşmuştur</a:t>
            </a:r>
            <a:r>
              <a:rPr lang="en-US" sz="2000" dirty="0">
                <a:solidFill>
                  <a:prstClr val="black"/>
                </a:solidFill>
              </a:rPr>
              <a:t>. Bu </a:t>
            </a:r>
            <a:r>
              <a:rPr lang="en-US" sz="2000" dirty="0" err="1">
                <a:solidFill>
                  <a:prstClr val="black"/>
                </a:solidFill>
              </a:rPr>
              <a:t>engel</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arasında</a:t>
            </a:r>
            <a:r>
              <a:rPr lang="en-US" sz="2000" dirty="0">
                <a:solidFill>
                  <a:prstClr val="black"/>
                </a:solidFill>
              </a:rPr>
              <a:t> </a:t>
            </a:r>
            <a:r>
              <a:rPr lang="en-US" sz="2000" dirty="0" err="1">
                <a:solidFill>
                  <a:prstClr val="black"/>
                </a:solidFill>
              </a:rPr>
              <a:t>kalan</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bölgedir</a:t>
            </a:r>
            <a:r>
              <a:rPr lang="en-US" sz="2000" dirty="0">
                <a:solidFill>
                  <a:prstClr val="black"/>
                </a:solidFill>
              </a:rPr>
              <a:t>. </a:t>
            </a:r>
            <a:r>
              <a:rPr lang="en-US" sz="2000" dirty="0" err="1">
                <a:solidFill>
                  <a:prstClr val="black"/>
                </a:solidFill>
              </a:rPr>
              <a:t>Aradaki</a:t>
            </a:r>
            <a:r>
              <a:rPr lang="en-US" sz="2000" dirty="0">
                <a:solidFill>
                  <a:prstClr val="black"/>
                </a:solidFill>
              </a:rPr>
              <a:t> </a:t>
            </a:r>
            <a:r>
              <a:rPr lang="en-US" sz="2000" dirty="0" err="1">
                <a:solidFill>
                  <a:prstClr val="black"/>
                </a:solidFill>
              </a:rPr>
              <a:t>bölgeyi</a:t>
            </a:r>
            <a:r>
              <a:rPr lang="en-US" sz="2000" dirty="0">
                <a:solidFill>
                  <a:prstClr val="black"/>
                </a:solidFill>
              </a:rPr>
              <a:t> </a:t>
            </a:r>
            <a:r>
              <a:rPr lang="en-US" sz="2000" dirty="0" err="1">
                <a:solidFill>
                  <a:prstClr val="black"/>
                </a:solidFill>
              </a:rPr>
              <a:t>elektronların</a:t>
            </a:r>
            <a:r>
              <a:rPr lang="en-US" sz="2000" dirty="0">
                <a:solidFill>
                  <a:prstClr val="black"/>
                </a:solidFill>
              </a:rPr>
              <a:t> </a:t>
            </a:r>
            <a:r>
              <a:rPr lang="en-US" sz="2000" dirty="0" err="1">
                <a:solidFill>
                  <a:prstClr val="black"/>
                </a:solidFill>
              </a:rPr>
              <a:t>aşabilmesi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silisyum</a:t>
            </a:r>
            <a:r>
              <a:rPr lang="en-US" sz="2000" dirty="0">
                <a:solidFill>
                  <a:prstClr val="black"/>
                </a:solidFill>
              </a:rPr>
              <a:t> </a:t>
            </a:r>
            <a:r>
              <a:rPr lang="en-US" sz="2000" dirty="0" err="1">
                <a:solidFill>
                  <a:prstClr val="black"/>
                </a:solidFill>
              </a:rPr>
              <a:t>için</a:t>
            </a:r>
            <a:r>
              <a:rPr lang="en-US" sz="2000" dirty="0">
                <a:solidFill>
                  <a:prstClr val="black"/>
                </a:solidFill>
              </a:rPr>
              <a:t>  0,7V </a:t>
            </a:r>
            <a:r>
              <a:rPr lang="en-US" sz="2000" dirty="0" err="1">
                <a:solidFill>
                  <a:prstClr val="black"/>
                </a:solidFill>
              </a:rPr>
              <a:t>ve</a:t>
            </a:r>
            <a:r>
              <a:rPr lang="en-US" sz="2000" dirty="0">
                <a:solidFill>
                  <a:prstClr val="black"/>
                </a:solidFill>
              </a:rPr>
              <a:t> germanium </a:t>
            </a:r>
            <a:r>
              <a:rPr lang="en-US" sz="2000" dirty="0" err="1">
                <a:solidFill>
                  <a:prstClr val="black"/>
                </a:solidFill>
              </a:rPr>
              <a:t>için</a:t>
            </a:r>
            <a:r>
              <a:rPr lang="en-US" sz="2000" dirty="0">
                <a:solidFill>
                  <a:prstClr val="black"/>
                </a:solidFill>
              </a:rPr>
              <a:t> 0.3V  </a:t>
            </a:r>
            <a:r>
              <a:rPr lang="en-US" sz="2000" dirty="0" err="1">
                <a:solidFill>
                  <a:prstClr val="black"/>
                </a:solidFill>
              </a:rPr>
              <a:t>kadar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dirty="0" err="1">
                <a:solidFill>
                  <a:prstClr val="black"/>
                </a:solidFill>
              </a:rPr>
              <a:t>ihtiyaç</a:t>
            </a:r>
            <a:r>
              <a:rPr lang="en-US" sz="2000" dirty="0">
                <a:solidFill>
                  <a:prstClr val="black"/>
                </a:solidFill>
              </a:rPr>
              <a:t> </a:t>
            </a:r>
            <a:r>
              <a:rPr lang="en-US" sz="2000" dirty="0" err="1">
                <a:solidFill>
                  <a:prstClr val="black"/>
                </a:solidFill>
              </a:rPr>
              <a:t>vardır</a:t>
            </a:r>
            <a:r>
              <a:rPr lang="en-US" sz="2000" dirty="0">
                <a:solidFill>
                  <a:prstClr val="black"/>
                </a:solidFill>
              </a:rPr>
              <a:t>. 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sinyal</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önemlidir</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zamanda</a:t>
            </a:r>
            <a:r>
              <a:rPr lang="en-US" sz="2000" dirty="0">
                <a:solidFill>
                  <a:prstClr val="black"/>
                </a:solidFill>
              </a:rPr>
              <a:t> </a:t>
            </a:r>
            <a:r>
              <a:rPr lang="en-US" sz="2000" dirty="0" err="1">
                <a:solidFill>
                  <a:prstClr val="black"/>
                </a:solidFill>
              </a:rPr>
              <a:t>ortası</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kenarı</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bağlantı</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b="1" dirty="0" err="1">
                <a:solidFill>
                  <a:prstClr val="black"/>
                </a:solidFill>
              </a:rPr>
              <a:t>kapasite</a:t>
            </a:r>
            <a:r>
              <a:rPr lang="en-US" sz="2000" dirty="0">
                <a:solidFill>
                  <a:prstClr val="black"/>
                </a:solidFill>
              </a:rPr>
              <a:t>, C, </a:t>
            </a:r>
            <a:r>
              <a:rPr lang="en-US" sz="2000" dirty="0" err="1">
                <a:solidFill>
                  <a:prstClr val="black"/>
                </a:solidFill>
              </a:rPr>
              <a:t>olarak</a:t>
            </a:r>
            <a:r>
              <a:rPr lang="en-US" sz="2000" dirty="0">
                <a:solidFill>
                  <a:prstClr val="black"/>
                </a:solidFill>
              </a:rPr>
              <a:t> da </a:t>
            </a:r>
            <a:r>
              <a:rPr lang="en-US" sz="2000" dirty="0" err="1">
                <a:solidFill>
                  <a:prstClr val="black"/>
                </a:solidFill>
              </a:rPr>
              <a:t>davranır</a:t>
            </a:r>
            <a:r>
              <a:rPr lang="en-US" sz="2000" dirty="0">
                <a:solidFill>
                  <a:prstClr val="black"/>
                </a:solidFill>
              </a:rPr>
              <a:t>. </a:t>
            </a:r>
            <a:r>
              <a:rPr lang="en-US" sz="2000" dirty="0" err="1">
                <a:solidFill>
                  <a:prstClr val="black"/>
                </a:solidFill>
              </a:rPr>
              <a:t>Şekil</a:t>
            </a:r>
            <a:r>
              <a:rPr lang="en-US" sz="2000" dirty="0">
                <a:solidFill>
                  <a:prstClr val="black"/>
                </a:solidFill>
              </a:rPr>
              <a:t> 1.16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kapasite</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çalışan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transistör</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malzemeler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b="1" dirty="0" err="1">
                <a:solidFill>
                  <a:prstClr val="black"/>
                </a:solidFill>
              </a:rPr>
              <a:t>istenmez</a:t>
            </a:r>
            <a:r>
              <a:rPr lang="en-US" sz="2000" b="1" dirty="0">
                <a:solidFill>
                  <a:prstClr val="black"/>
                </a:solidFill>
              </a:rPr>
              <a:t>,</a:t>
            </a:r>
            <a:r>
              <a:rPr lang="en-US" sz="2000" dirty="0">
                <a:solidFill>
                  <a:prstClr val="black"/>
                </a:solidFill>
              </a:rPr>
              <a:t> </a:t>
            </a:r>
            <a:r>
              <a:rPr lang="en-US" sz="2000" dirty="0" err="1">
                <a:solidFill>
                  <a:prstClr val="black"/>
                </a:solidFill>
              </a:rPr>
              <a:t>fakat</a:t>
            </a:r>
            <a:r>
              <a:rPr lang="en-US" sz="2000" dirty="0">
                <a:solidFill>
                  <a:prstClr val="black"/>
                </a:solidFill>
              </a:rPr>
              <a:t> </a:t>
            </a:r>
            <a:r>
              <a:rPr lang="en-US" sz="2000" dirty="0" err="1">
                <a:solidFill>
                  <a:prstClr val="black"/>
                </a:solidFill>
              </a:rPr>
              <a:t>varikap</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kapasitesi</a:t>
            </a:r>
            <a:r>
              <a:rPr lang="en-US" sz="2000" dirty="0">
                <a:solidFill>
                  <a:prstClr val="black"/>
                </a:solidFill>
              </a:rPr>
              <a:t> </a:t>
            </a:r>
            <a:r>
              <a:rPr lang="en-US" sz="2000" dirty="0" err="1">
                <a:solidFill>
                  <a:prstClr val="black"/>
                </a:solidFill>
              </a:rPr>
              <a:t>gerilimle</a:t>
            </a:r>
            <a:r>
              <a:rPr lang="en-US" sz="2000" dirty="0">
                <a:solidFill>
                  <a:prstClr val="black"/>
                </a:solidFill>
              </a:rPr>
              <a:t> </a:t>
            </a:r>
            <a:r>
              <a:rPr lang="en-US" sz="2000" dirty="0" err="1">
                <a:solidFill>
                  <a:prstClr val="black"/>
                </a:solidFill>
              </a:rPr>
              <a:t>değişen</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özellikle</a:t>
            </a:r>
            <a:r>
              <a:rPr lang="en-US" sz="2000" dirty="0">
                <a:solidFill>
                  <a:prstClr val="black"/>
                </a:solidFill>
              </a:rPr>
              <a:t> </a:t>
            </a:r>
            <a:r>
              <a:rPr lang="en-US" sz="2000" b="1" dirty="0" err="1">
                <a:solidFill>
                  <a:prstClr val="black"/>
                </a:solidFill>
              </a:rPr>
              <a:t>istenir</a:t>
            </a:r>
            <a:r>
              <a:rPr lang="en-US" sz="2000" dirty="0">
                <a:solidFill>
                  <a:prstClr val="black"/>
                </a:solidFill>
              </a:rPr>
              <a:t>. Bu </a:t>
            </a:r>
            <a:r>
              <a:rPr lang="en-US" sz="2000" dirty="0" err="1">
                <a:solidFill>
                  <a:prstClr val="black"/>
                </a:solidFill>
              </a:rPr>
              <a:t>özellikleri</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üreticilerinin</a:t>
            </a:r>
            <a:r>
              <a:rPr lang="en-US" sz="2000" dirty="0">
                <a:solidFill>
                  <a:prstClr val="black"/>
                </a:solidFill>
              </a:rPr>
              <a:t> </a:t>
            </a:r>
            <a:r>
              <a:rPr lang="en-US" sz="2000" dirty="0" err="1">
                <a:solidFill>
                  <a:prstClr val="black"/>
                </a:solidFill>
              </a:rPr>
              <a:t>özel</a:t>
            </a:r>
            <a:r>
              <a:rPr lang="en-US" sz="2000" dirty="0">
                <a:solidFill>
                  <a:prstClr val="black"/>
                </a:solidFill>
              </a:rPr>
              <a:t> </a:t>
            </a:r>
            <a:r>
              <a:rPr lang="en-US" sz="2000" dirty="0" err="1">
                <a:solidFill>
                  <a:prstClr val="black"/>
                </a:solidFill>
              </a:rPr>
              <a:t>teknikleri</a:t>
            </a:r>
            <a:r>
              <a:rPr lang="en-US" sz="2000" dirty="0">
                <a:solidFill>
                  <a:prstClr val="black"/>
                </a:solidFill>
              </a:rPr>
              <a:t> </a:t>
            </a:r>
            <a:r>
              <a:rPr lang="en-US" sz="2000" dirty="0" err="1">
                <a:solidFill>
                  <a:prstClr val="black"/>
                </a:solidFill>
              </a:rPr>
              <a:t>bulunmaktadır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76" y="2960334"/>
            <a:ext cx="5908067" cy="3380789"/>
          </a:xfrm>
          <a:prstGeom prst="rect">
            <a:avLst/>
          </a:prstGeom>
        </p:spPr>
      </p:pic>
      <p:sp>
        <p:nvSpPr>
          <p:cNvPr id="4" name="TextBox 3"/>
          <p:cNvSpPr txBox="1"/>
          <p:nvPr/>
        </p:nvSpPr>
        <p:spPr>
          <a:xfrm>
            <a:off x="7302321" y="5009882"/>
            <a:ext cx="4095482" cy="646331"/>
          </a:xfrm>
          <a:prstGeom prst="rect">
            <a:avLst/>
          </a:prstGeom>
          <a:noFill/>
        </p:spPr>
        <p:txBody>
          <a:bodyPr wrap="square" rtlCol="0">
            <a:spAutoFit/>
          </a:bodyPr>
          <a:lstStyle/>
          <a:p>
            <a:r>
              <a:rPr lang="en-US" dirty="0" err="1">
                <a:solidFill>
                  <a:prstClr val="black"/>
                </a:solidFill>
              </a:rPr>
              <a:t>Şekil</a:t>
            </a:r>
            <a:r>
              <a:rPr lang="en-US" dirty="0">
                <a:solidFill>
                  <a:prstClr val="black"/>
                </a:solidFill>
              </a:rPr>
              <a:t> 1.16 </a:t>
            </a:r>
            <a:r>
              <a:rPr lang="en-US" b="1" dirty="0" err="1">
                <a:solidFill>
                  <a:prstClr val="black"/>
                </a:solidFill>
              </a:rPr>
              <a:t>Nötr</a:t>
            </a:r>
            <a:r>
              <a:rPr lang="en-US" b="1" dirty="0">
                <a:solidFill>
                  <a:prstClr val="black"/>
                </a:solidFill>
              </a:rPr>
              <a:t> </a:t>
            </a:r>
            <a:r>
              <a:rPr lang="en-US" b="1" dirty="0" err="1">
                <a:solidFill>
                  <a:prstClr val="black"/>
                </a:solidFill>
              </a:rPr>
              <a:t>bölgede</a:t>
            </a:r>
            <a:r>
              <a:rPr lang="en-US" b="1" dirty="0">
                <a:solidFill>
                  <a:prstClr val="black"/>
                </a:solidFill>
              </a:rPr>
              <a:t> </a:t>
            </a:r>
            <a:r>
              <a:rPr lang="en-US" b="1" dirty="0" err="1">
                <a:solidFill>
                  <a:prstClr val="black"/>
                </a:solidFill>
              </a:rPr>
              <a:t>engel</a:t>
            </a:r>
            <a:r>
              <a:rPr lang="en-US" b="1" dirty="0">
                <a:solidFill>
                  <a:prstClr val="black"/>
                </a:solidFill>
              </a:rPr>
              <a:t> </a:t>
            </a:r>
            <a:r>
              <a:rPr lang="en-US" b="1" dirty="0" err="1">
                <a:solidFill>
                  <a:prstClr val="black"/>
                </a:solidFill>
              </a:rPr>
              <a:t>voltajı</a:t>
            </a:r>
            <a:r>
              <a:rPr lang="en-US" b="1" dirty="0">
                <a:solidFill>
                  <a:prstClr val="black"/>
                </a:solidFill>
              </a:rPr>
              <a:t> </a:t>
            </a:r>
            <a:r>
              <a:rPr lang="en-US" b="1" dirty="0" err="1">
                <a:solidFill>
                  <a:prstClr val="black"/>
                </a:solidFill>
              </a:rPr>
              <a:t>ve</a:t>
            </a:r>
            <a:r>
              <a:rPr lang="en-US" b="1" dirty="0">
                <a:solidFill>
                  <a:prstClr val="black"/>
                </a:solidFill>
              </a:rPr>
              <a:t> </a:t>
            </a:r>
            <a:r>
              <a:rPr lang="en-US" b="1" dirty="0" err="1">
                <a:solidFill>
                  <a:prstClr val="black"/>
                </a:solidFill>
              </a:rPr>
              <a:t>kapasitenin</a:t>
            </a:r>
            <a:r>
              <a:rPr lang="en-US" b="1" dirty="0">
                <a:solidFill>
                  <a:prstClr val="black"/>
                </a:solidFill>
              </a:rPr>
              <a:t> </a:t>
            </a:r>
            <a:r>
              <a:rPr lang="en-US" b="1" dirty="0" err="1">
                <a:solidFill>
                  <a:prstClr val="black"/>
                </a:solidFill>
              </a:rPr>
              <a:t>oluşumu</a:t>
            </a:r>
            <a:endParaRPr lang="tr-TR" dirty="0">
              <a:solidFill>
                <a:prstClr val="black"/>
              </a:solidFill>
            </a:endParaRPr>
          </a:p>
        </p:txBody>
      </p:sp>
    </p:spTree>
    <p:extLst>
      <p:ext uri="{BB962C8B-B14F-4D97-AF65-F5344CB8AC3E}">
        <p14:creationId xmlns:p14="http://schemas.microsoft.com/office/powerpoint/2010/main" val="3112038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245" y="154546"/>
            <a:ext cx="6362163"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İletkenliği</a:t>
            </a:r>
            <a:r>
              <a:rPr lang="en-US" sz="2400" b="1" dirty="0">
                <a:solidFill>
                  <a:prstClr val="black"/>
                </a:solidFill>
              </a:rPr>
              <a:t>;</a:t>
            </a:r>
            <a:r>
              <a:rPr lang="en-US" sz="2400" dirty="0">
                <a:solidFill>
                  <a:prstClr val="black"/>
                </a:solidFill>
              </a:rPr>
              <a:t> </a:t>
            </a:r>
            <a:r>
              <a:rPr lang="en-US" sz="2400" b="1" dirty="0" err="1">
                <a:solidFill>
                  <a:prstClr val="black"/>
                </a:solidFill>
              </a:rPr>
              <a:t>Doğru</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66670" y="893210"/>
            <a:ext cx="10444767" cy="2308324"/>
          </a:xfrm>
          <a:prstGeom prst="rect">
            <a:avLst/>
          </a:prstGeom>
          <a:noFill/>
        </p:spPr>
        <p:txBody>
          <a:bodyPr wrap="square" rtlCol="0">
            <a:spAutoFit/>
          </a:bodyPr>
          <a:lstStyle/>
          <a:p>
            <a:pPr algn="just"/>
            <a:r>
              <a:rPr lang="en-US" sz="2400" dirty="0" err="1">
                <a:solidFill>
                  <a:prstClr val="black"/>
                </a:solidFill>
              </a:rPr>
              <a:t>Şekil</a:t>
            </a:r>
            <a:r>
              <a:rPr lang="en-US" sz="2400" dirty="0">
                <a:solidFill>
                  <a:prstClr val="black"/>
                </a:solidFill>
              </a:rPr>
              <a:t> 1.17 de </a:t>
            </a:r>
            <a:r>
              <a:rPr lang="en-US" sz="2400" dirty="0" err="1">
                <a:solidFill>
                  <a:prstClr val="black"/>
                </a:solidFill>
              </a:rPr>
              <a:t>görülen</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b="1" dirty="0">
                <a:solidFill>
                  <a:prstClr val="black"/>
                </a:solidFill>
              </a:rPr>
              <a:t>PN</a:t>
            </a:r>
            <a:r>
              <a:rPr lang="en-US" sz="2400" dirty="0">
                <a:solidFill>
                  <a:prstClr val="black"/>
                </a:solidFill>
              </a:rPr>
              <a:t> </a:t>
            </a:r>
            <a:r>
              <a:rPr lang="en-US" sz="2400" dirty="0" err="1">
                <a:solidFill>
                  <a:prstClr val="black"/>
                </a:solidFill>
              </a:rPr>
              <a:t>bağlantısının</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b="1" dirty="0">
                <a:solidFill>
                  <a:prstClr val="black"/>
                </a:solidFill>
              </a:rPr>
              <a:t>N</a:t>
            </a:r>
            <a:r>
              <a:rPr lang="en-US" sz="2400" dirty="0">
                <a:solidFill>
                  <a:prstClr val="black"/>
                </a:solidFill>
              </a:rPr>
              <a:t> </a:t>
            </a:r>
            <a:r>
              <a:rPr lang="en-US" sz="2400" dirty="0" err="1">
                <a:solidFill>
                  <a:prstClr val="black"/>
                </a:solidFill>
              </a:rPr>
              <a:t>tarafına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voltaj</a:t>
            </a:r>
            <a:r>
              <a:rPr lang="en-US" sz="2400" dirty="0">
                <a:solidFill>
                  <a:prstClr val="black"/>
                </a:solidFill>
              </a:rPr>
              <a:t> </a:t>
            </a:r>
            <a:r>
              <a:rPr lang="en-US" sz="2400" dirty="0" err="1">
                <a:solidFill>
                  <a:prstClr val="black"/>
                </a:solidFill>
              </a:rPr>
              <a:t>verebilecek</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ayarlı</a:t>
            </a:r>
            <a:r>
              <a:rPr lang="en-US" sz="2400" dirty="0">
                <a:solidFill>
                  <a:prstClr val="black"/>
                </a:solidFill>
              </a:rPr>
              <a:t> </a:t>
            </a:r>
            <a:r>
              <a:rPr lang="en-US" sz="2400" dirty="0" err="1">
                <a:solidFill>
                  <a:prstClr val="black"/>
                </a:solidFill>
              </a:rPr>
              <a:t>güç</a:t>
            </a:r>
            <a:r>
              <a:rPr lang="en-US" sz="2400" dirty="0">
                <a:solidFill>
                  <a:prstClr val="black"/>
                </a:solidFill>
              </a:rPr>
              <a:t> </a:t>
            </a:r>
            <a:r>
              <a:rPr lang="en-US" sz="2400" dirty="0" err="1">
                <a:solidFill>
                  <a:prstClr val="black"/>
                </a:solidFill>
              </a:rPr>
              <a:t>kaynağını</a:t>
            </a:r>
            <a:r>
              <a:rPr lang="en-US" sz="2400" dirty="0">
                <a:solidFill>
                  <a:prstClr val="black"/>
                </a:solidFill>
              </a:rPr>
              <a:t> </a:t>
            </a:r>
            <a:r>
              <a:rPr lang="en-US" sz="2400" dirty="0" err="1">
                <a:solidFill>
                  <a:prstClr val="black"/>
                </a:solidFill>
              </a:rPr>
              <a:t>bağlayalım</a:t>
            </a:r>
            <a:r>
              <a:rPr lang="en-US" sz="2400" dirty="0">
                <a:solidFill>
                  <a:prstClr val="black"/>
                </a:solidFill>
              </a:rPr>
              <a:t>. </a:t>
            </a:r>
            <a:r>
              <a:rPr lang="en-US" sz="2400" b="1" dirty="0">
                <a:solidFill>
                  <a:prstClr val="black"/>
                </a:solidFill>
              </a:rPr>
              <a:t>P</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iletkenlerin</a:t>
            </a:r>
            <a:r>
              <a:rPr lang="en-US" sz="2400" dirty="0">
                <a:solidFill>
                  <a:prstClr val="black"/>
                </a:solidFill>
              </a:rPr>
              <a:t> </a:t>
            </a:r>
            <a:r>
              <a:rPr lang="en-US" sz="2400" dirty="0" err="1">
                <a:solidFill>
                  <a:prstClr val="black"/>
                </a:solidFill>
              </a:rPr>
              <a:t>silisyumdan</a:t>
            </a:r>
            <a:r>
              <a:rPr lang="en-US" sz="2400" dirty="0">
                <a:solidFill>
                  <a:prstClr val="black"/>
                </a:solidFill>
              </a:rPr>
              <a:t> </a:t>
            </a:r>
            <a:r>
              <a:rPr lang="en-US" sz="2400" dirty="0" err="1">
                <a:solidFill>
                  <a:prstClr val="black"/>
                </a:solidFill>
              </a:rPr>
              <a:t>yapılmış</a:t>
            </a:r>
            <a:r>
              <a:rPr lang="en-US" sz="2400" dirty="0">
                <a:solidFill>
                  <a:prstClr val="black"/>
                </a:solidFill>
              </a:rPr>
              <a:t> </a:t>
            </a:r>
            <a:r>
              <a:rPr lang="en-US" sz="2400" dirty="0" err="1">
                <a:solidFill>
                  <a:prstClr val="black"/>
                </a:solidFill>
              </a:rPr>
              <a:t>olduğunu</a:t>
            </a:r>
            <a:r>
              <a:rPr lang="en-US" sz="2400" dirty="0">
                <a:solidFill>
                  <a:prstClr val="black"/>
                </a:solidFill>
              </a:rPr>
              <a:t> </a:t>
            </a:r>
            <a:r>
              <a:rPr lang="en-US" sz="2400" dirty="0" err="1">
                <a:solidFill>
                  <a:prstClr val="black"/>
                </a:solidFill>
              </a:rPr>
              <a:t>kabul</a:t>
            </a:r>
            <a:r>
              <a:rPr lang="en-US" sz="2400" dirty="0">
                <a:solidFill>
                  <a:prstClr val="black"/>
                </a:solidFill>
              </a:rPr>
              <a:t> </a:t>
            </a:r>
            <a:r>
              <a:rPr lang="en-US" sz="2400" dirty="0" err="1">
                <a:solidFill>
                  <a:prstClr val="black"/>
                </a:solidFill>
              </a:rPr>
              <a:t>edelim</a:t>
            </a:r>
            <a:r>
              <a:rPr lang="en-US" sz="2400" dirty="0">
                <a:solidFill>
                  <a:prstClr val="black"/>
                </a:solidFill>
              </a:rPr>
              <a:t>. </a:t>
            </a:r>
            <a:r>
              <a:rPr lang="en-US" sz="2400" dirty="0" err="1">
                <a:solidFill>
                  <a:prstClr val="black"/>
                </a:solidFill>
              </a:rPr>
              <a:t>Başlangıçta</a:t>
            </a:r>
            <a:r>
              <a:rPr lang="en-US" sz="2400" dirty="0">
                <a:solidFill>
                  <a:prstClr val="black"/>
                </a:solidFill>
              </a:rPr>
              <a:t> E </a:t>
            </a:r>
            <a:r>
              <a:rPr lang="en-US" sz="2400" dirty="0" err="1">
                <a:solidFill>
                  <a:prstClr val="black"/>
                </a:solidFill>
              </a:rPr>
              <a:t>gerilim</a:t>
            </a:r>
            <a:r>
              <a:rPr lang="en-US" sz="2400" dirty="0">
                <a:solidFill>
                  <a:prstClr val="black"/>
                </a:solidFill>
              </a:rPr>
              <a:t> </a:t>
            </a:r>
            <a:r>
              <a:rPr lang="en-US" sz="2400" dirty="0" err="1">
                <a:solidFill>
                  <a:prstClr val="black"/>
                </a:solidFill>
              </a:rPr>
              <a:t>kaynağı</a:t>
            </a:r>
            <a:r>
              <a:rPr lang="en-US" sz="2400" dirty="0">
                <a:solidFill>
                  <a:prstClr val="black"/>
                </a:solidFill>
              </a:rPr>
              <a:t> </a:t>
            </a:r>
            <a:r>
              <a:rPr lang="en-US" sz="2400" dirty="0" err="1">
                <a:solidFill>
                  <a:prstClr val="black"/>
                </a:solidFill>
              </a:rPr>
              <a:t>değerinin</a:t>
            </a:r>
            <a:r>
              <a:rPr lang="en-US" sz="2400" dirty="0">
                <a:solidFill>
                  <a:prstClr val="black"/>
                </a:solidFill>
              </a:rPr>
              <a:t> 0.7V </a:t>
            </a:r>
            <a:r>
              <a:rPr lang="en-US" sz="2400" dirty="0" err="1">
                <a:solidFill>
                  <a:prstClr val="black"/>
                </a:solidFill>
              </a:rPr>
              <a:t>dan</a:t>
            </a:r>
            <a:r>
              <a:rPr lang="en-US" sz="2400" dirty="0">
                <a:solidFill>
                  <a:prstClr val="black"/>
                </a:solidFill>
              </a:rPr>
              <a:t> </a:t>
            </a:r>
            <a:r>
              <a:rPr lang="en-US" sz="2400" dirty="0" err="1">
                <a:solidFill>
                  <a:prstClr val="black"/>
                </a:solidFill>
              </a:rPr>
              <a:t>küçük</a:t>
            </a:r>
            <a:r>
              <a:rPr lang="en-US" sz="2400" dirty="0">
                <a:solidFill>
                  <a:prstClr val="black"/>
                </a:solidFill>
              </a:rPr>
              <a:t> </a:t>
            </a:r>
            <a:r>
              <a:rPr lang="en-US" sz="2400" dirty="0" err="1">
                <a:solidFill>
                  <a:prstClr val="black"/>
                </a:solidFill>
              </a:rPr>
              <a:t>olsun</a:t>
            </a:r>
            <a:r>
              <a:rPr lang="en-US" sz="2400" dirty="0">
                <a:solidFill>
                  <a:prstClr val="black"/>
                </a:solidFill>
              </a:rPr>
              <a:t>. Bu </a:t>
            </a:r>
            <a:r>
              <a:rPr lang="en-US" sz="2400" dirty="0" err="1">
                <a:solidFill>
                  <a:prstClr val="black"/>
                </a:solidFill>
              </a:rPr>
              <a:t>durumda</a:t>
            </a:r>
            <a:r>
              <a:rPr lang="en-US" sz="2400" dirty="0">
                <a:solidFill>
                  <a:prstClr val="black"/>
                </a:solidFill>
              </a:rPr>
              <a:t> </a:t>
            </a:r>
            <a:r>
              <a:rPr lang="en-US" sz="2400" dirty="0" err="1">
                <a:solidFill>
                  <a:prstClr val="black"/>
                </a:solidFill>
              </a:rPr>
              <a:t>devreden</a:t>
            </a:r>
            <a:r>
              <a:rPr lang="en-US" sz="2400" dirty="0">
                <a:solidFill>
                  <a:prstClr val="black"/>
                </a:solidFill>
              </a:rPr>
              <a:t> </a:t>
            </a:r>
            <a:r>
              <a:rPr lang="en-US" sz="2400" dirty="0" err="1">
                <a:solidFill>
                  <a:prstClr val="black"/>
                </a:solidFill>
              </a:rPr>
              <a:t>hiç</a:t>
            </a:r>
            <a:r>
              <a:rPr lang="en-US" sz="2400" dirty="0">
                <a:solidFill>
                  <a:prstClr val="black"/>
                </a:solidFill>
              </a:rPr>
              <a:t> </a:t>
            </a:r>
            <a:r>
              <a:rPr lang="en-US" sz="2400" dirty="0" err="1">
                <a:solidFill>
                  <a:prstClr val="black"/>
                </a:solidFill>
              </a:rPr>
              <a:t>akım</a:t>
            </a:r>
            <a:r>
              <a:rPr lang="en-US" sz="2400" dirty="0">
                <a:solidFill>
                  <a:prstClr val="black"/>
                </a:solidFill>
              </a:rPr>
              <a:t> </a:t>
            </a:r>
            <a:r>
              <a:rPr lang="en-US" sz="2400" dirty="0" err="1">
                <a:solidFill>
                  <a:prstClr val="black"/>
                </a:solidFill>
              </a:rPr>
              <a:t>akmayacak</a:t>
            </a:r>
            <a:r>
              <a:rPr lang="en-US" sz="2400" dirty="0">
                <a:solidFill>
                  <a:prstClr val="black"/>
                </a:solidFill>
              </a:rPr>
              <a:t> </a:t>
            </a:r>
            <a:r>
              <a:rPr lang="en-US" sz="2400" dirty="0" err="1">
                <a:solidFill>
                  <a:prstClr val="black"/>
                </a:solidFill>
              </a:rPr>
              <a:t>ve</a:t>
            </a:r>
            <a:r>
              <a:rPr lang="en-US" sz="2400" dirty="0">
                <a:solidFill>
                  <a:prstClr val="black"/>
                </a:solidFill>
              </a:rPr>
              <a:t> </a:t>
            </a:r>
            <a:r>
              <a:rPr lang="en-US" sz="2400" dirty="0" err="1">
                <a:solidFill>
                  <a:prstClr val="black"/>
                </a:solidFill>
              </a:rPr>
              <a:t>ampermetre</a:t>
            </a:r>
            <a:r>
              <a:rPr lang="en-US" sz="2400" dirty="0">
                <a:solidFill>
                  <a:prstClr val="black"/>
                </a:solidFill>
              </a:rPr>
              <a:t> </a:t>
            </a:r>
            <a:r>
              <a:rPr lang="en-US" sz="2400" dirty="0" err="1">
                <a:solidFill>
                  <a:prstClr val="black"/>
                </a:solidFill>
              </a:rPr>
              <a:t>sıfır</a:t>
            </a:r>
            <a:r>
              <a:rPr lang="en-US" sz="2400" dirty="0">
                <a:solidFill>
                  <a:prstClr val="black"/>
                </a:solidFill>
              </a:rPr>
              <a:t> </a:t>
            </a:r>
            <a:r>
              <a:rPr lang="en-US" sz="2400" dirty="0" err="1">
                <a:solidFill>
                  <a:prstClr val="black"/>
                </a:solidFill>
              </a:rPr>
              <a:t>değerini</a:t>
            </a:r>
            <a:r>
              <a:rPr lang="en-US" sz="2400" dirty="0">
                <a:solidFill>
                  <a:prstClr val="black"/>
                </a:solidFill>
              </a:rPr>
              <a:t> </a:t>
            </a:r>
            <a:r>
              <a:rPr lang="en-US" sz="2400" dirty="0" err="1">
                <a:solidFill>
                  <a:prstClr val="black"/>
                </a:solidFill>
              </a:rPr>
              <a:t>gösterecektir</a:t>
            </a:r>
            <a:r>
              <a:rPr lang="en-US" sz="2400" dirty="0">
                <a:solidFill>
                  <a:prstClr val="black"/>
                </a:solidFill>
              </a:rPr>
              <a:t>. </a:t>
            </a:r>
            <a:endParaRPr lang="tr-TR" sz="2400" dirty="0">
              <a:solidFill>
                <a:prstClr val="black"/>
              </a:solidFill>
            </a:endParaRPr>
          </a:p>
          <a:p>
            <a:pPr algn="just"/>
            <a:endParaRPr lang="tr-TR" sz="24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6" y="2729850"/>
            <a:ext cx="4997004" cy="3194432"/>
          </a:xfrm>
          <a:prstGeom prst="rect">
            <a:avLst/>
          </a:prstGeom>
        </p:spPr>
      </p:pic>
      <p:sp>
        <p:nvSpPr>
          <p:cNvPr id="5" name="TextBox 4"/>
          <p:cNvSpPr txBox="1"/>
          <p:nvPr/>
        </p:nvSpPr>
        <p:spPr>
          <a:xfrm>
            <a:off x="1223493" y="5924282"/>
            <a:ext cx="959476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1.17  </a:t>
            </a:r>
            <a:r>
              <a:rPr lang="en-US" dirty="0">
                <a:solidFill>
                  <a:prstClr val="black"/>
                </a:solidFill>
              </a:rPr>
              <a:t>0.7 V &lt; V</a:t>
            </a:r>
            <a:r>
              <a:rPr lang="en-US" baseline="-25000" dirty="0">
                <a:solidFill>
                  <a:prstClr val="black"/>
                </a:solidFill>
              </a:rPr>
              <a:t>D</a:t>
            </a:r>
            <a:r>
              <a:rPr lang="en-US" dirty="0">
                <a:solidFill>
                  <a:prstClr val="black"/>
                </a:solidFill>
              </a:rPr>
              <a:t> </a:t>
            </a:r>
            <a:r>
              <a:rPr lang="en-US" dirty="0" err="1">
                <a:solidFill>
                  <a:prstClr val="black"/>
                </a:solidFill>
              </a:rPr>
              <a:t>durumunda</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44697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193183"/>
            <a:ext cx="11822805" cy="2215991"/>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0.7V </a:t>
            </a:r>
            <a:r>
              <a:rPr lang="en-US" sz="2000" dirty="0" err="1">
                <a:solidFill>
                  <a:prstClr val="black"/>
                </a:solidFill>
              </a:rPr>
              <a:t>değerine</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yükseltelim</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eksi</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a:t>
            </a:r>
            <a:r>
              <a:rPr lang="en-US" sz="2000" dirty="0">
                <a:solidFill>
                  <a:prstClr val="black"/>
                </a:solidFill>
              </a:rPr>
              <a:t> </a:t>
            </a:r>
            <a:r>
              <a:rPr lang="en-US" sz="2000" dirty="0" err="1">
                <a:solidFill>
                  <a:prstClr val="black"/>
                </a:solidFill>
              </a:rPr>
              <a:t>elektronca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aynı</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artı</a:t>
            </a:r>
            <a:r>
              <a:rPr lang="en-US" sz="2000" dirty="0">
                <a:solidFill>
                  <a:prstClr val="black"/>
                </a:solidFill>
              </a:rPr>
              <a:t> </a:t>
            </a:r>
            <a:r>
              <a:rPr lang="en-US" sz="2000" dirty="0" err="1">
                <a:solidFill>
                  <a:prstClr val="black"/>
                </a:solidFill>
              </a:rPr>
              <a:t>ucunun</a:t>
            </a:r>
            <a:r>
              <a:rPr lang="en-US" sz="2000" dirty="0">
                <a:solidFill>
                  <a:prstClr val="black"/>
                </a:solidFill>
              </a:rPr>
              <a:t> </a:t>
            </a:r>
            <a:r>
              <a:rPr lang="en-US" sz="2000" dirty="0" err="1">
                <a:solidFill>
                  <a:prstClr val="black"/>
                </a:solidFill>
              </a:rPr>
              <a:t>sağladığı</a:t>
            </a:r>
            <a:r>
              <a:rPr lang="en-US" sz="2000" dirty="0">
                <a:solidFill>
                  <a:prstClr val="black"/>
                </a:solidFill>
              </a:rPr>
              <a:t> </a:t>
            </a:r>
            <a:r>
              <a:rPr lang="en-US" sz="2000" dirty="0" err="1">
                <a:solidFill>
                  <a:prstClr val="black"/>
                </a:solidFill>
              </a:rPr>
              <a:t>enerjiden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b="1" dirty="0">
                <a:solidFill>
                  <a:prstClr val="black"/>
                </a:solidFill>
              </a:rPr>
              <a:t>P </a:t>
            </a:r>
            <a:r>
              <a:rPr lang="en-US" sz="2000" dirty="0" err="1">
                <a:solidFill>
                  <a:prstClr val="black"/>
                </a:solidFill>
              </a:rPr>
              <a:t>tarafı</a:t>
            </a:r>
            <a:r>
              <a:rPr lang="en-US" sz="2000" dirty="0">
                <a:solidFill>
                  <a:prstClr val="black"/>
                </a:solidFill>
              </a:rPr>
              <a:t> da </a:t>
            </a:r>
            <a:r>
              <a:rPr lang="en-US" sz="2000" dirty="0" err="1">
                <a:solidFill>
                  <a:prstClr val="black"/>
                </a:solidFill>
              </a:rPr>
              <a:t>boşlukça</a:t>
            </a:r>
            <a:r>
              <a:rPr lang="en-US" sz="2000" dirty="0">
                <a:solidFill>
                  <a:prstClr val="black"/>
                </a:solidFill>
              </a:rPr>
              <a:t> </a:t>
            </a:r>
            <a:r>
              <a:rPr lang="en-US" sz="2000" dirty="0" err="1">
                <a:solidFill>
                  <a:prstClr val="black"/>
                </a:solidFill>
              </a:rPr>
              <a:t>zenginleşir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boşluklar</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bölgesinin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birleşiler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a:t>
            </a:r>
            <a:r>
              <a:rPr lang="en-US" sz="2000" dirty="0">
                <a:solidFill>
                  <a:prstClr val="black"/>
                </a:solidFill>
              </a:rPr>
              <a:t> </a:t>
            </a:r>
            <a:r>
              <a:rPr lang="en-US" sz="2000" dirty="0" err="1">
                <a:solidFill>
                  <a:prstClr val="black"/>
                </a:solidFill>
              </a:rPr>
              <a:t>çoğalan</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iyonlarla</a:t>
            </a:r>
            <a:r>
              <a:rPr lang="en-US" sz="2000" dirty="0">
                <a:solidFill>
                  <a:prstClr val="black"/>
                </a:solidFill>
              </a:rPr>
              <a:t> </a:t>
            </a:r>
            <a:r>
              <a:rPr lang="en-US" sz="2000" dirty="0" err="1">
                <a:solidFill>
                  <a:prstClr val="black"/>
                </a:solidFill>
              </a:rPr>
              <a:t>birleşirler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daralmaya</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voltajının</a:t>
            </a:r>
            <a:r>
              <a:rPr lang="en-US" sz="2000" dirty="0">
                <a:solidFill>
                  <a:prstClr val="black"/>
                </a:solidFill>
              </a:rPr>
              <a:t> da </a:t>
            </a:r>
            <a:r>
              <a:rPr lang="en-US" sz="2000" dirty="0" err="1">
                <a:solidFill>
                  <a:prstClr val="black"/>
                </a:solidFill>
              </a:rPr>
              <a:t>değeri</a:t>
            </a:r>
            <a:r>
              <a:rPr lang="en-US" sz="2000" dirty="0">
                <a:solidFill>
                  <a:prstClr val="black"/>
                </a:solidFill>
              </a:rPr>
              <a:t> </a:t>
            </a:r>
            <a:r>
              <a:rPr lang="en-US" sz="2000" dirty="0" err="1">
                <a:solidFill>
                  <a:prstClr val="black"/>
                </a:solidFill>
              </a:rPr>
              <a:t>azalır</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miktarda</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akmaktadır</a:t>
            </a:r>
            <a:r>
              <a:rPr lang="en-US" sz="2000" dirty="0">
                <a:solidFill>
                  <a:prstClr val="black"/>
                </a:solidFill>
              </a:rPr>
              <a:t>. Bu durum </a:t>
            </a:r>
            <a:r>
              <a:rPr lang="en-US" sz="2000" dirty="0" err="1">
                <a:solidFill>
                  <a:prstClr val="black"/>
                </a:solidFill>
              </a:rPr>
              <a:t>Şekil</a:t>
            </a:r>
            <a:r>
              <a:rPr lang="en-US" sz="2000" dirty="0">
                <a:solidFill>
                  <a:prstClr val="black"/>
                </a:solidFill>
              </a:rPr>
              <a:t> 1.18 de </a:t>
            </a:r>
            <a:r>
              <a:rPr lang="en-US" sz="2000" dirty="0" err="1">
                <a:solidFill>
                  <a:prstClr val="black"/>
                </a:solidFill>
              </a:rPr>
              <a:t>gösterilmektedir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945" y="2194477"/>
            <a:ext cx="5635991" cy="3718724"/>
          </a:xfrm>
          <a:prstGeom prst="rect">
            <a:avLst/>
          </a:prstGeom>
        </p:spPr>
      </p:pic>
      <p:sp>
        <p:nvSpPr>
          <p:cNvPr id="4" name="TextBox 3"/>
          <p:cNvSpPr txBox="1"/>
          <p:nvPr/>
        </p:nvSpPr>
        <p:spPr>
          <a:xfrm>
            <a:off x="1906073" y="6053070"/>
            <a:ext cx="9131121"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1.18 </a:t>
            </a:r>
            <a:r>
              <a:rPr lang="en-US" dirty="0">
                <a:solidFill>
                  <a:prstClr val="black"/>
                </a:solidFill>
              </a:rPr>
              <a:t>E = 0.7V da  </a:t>
            </a:r>
            <a:r>
              <a:rPr lang="en-US" dirty="0" err="1">
                <a:solidFill>
                  <a:prstClr val="black"/>
                </a:solidFill>
              </a:rPr>
              <a:t>daralmaya</a:t>
            </a:r>
            <a:r>
              <a:rPr lang="en-US" dirty="0">
                <a:solidFill>
                  <a:prstClr val="black"/>
                </a:solidFill>
              </a:rPr>
              <a:t> </a:t>
            </a:r>
            <a:r>
              <a:rPr lang="en-US" dirty="0" err="1">
                <a:solidFill>
                  <a:prstClr val="black"/>
                </a:solidFill>
              </a:rPr>
              <a:t>başlayan</a:t>
            </a:r>
            <a:r>
              <a:rPr lang="en-US" dirty="0">
                <a:solidFill>
                  <a:prstClr val="black"/>
                </a:solidFill>
              </a:rPr>
              <a:t> </a:t>
            </a:r>
            <a:r>
              <a:rPr lang="en-US" dirty="0" err="1">
                <a:solidFill>
                  <a:prstClr val="black"/>
                </a:solidFill>
              </a:rPr>
              <a:t>nötr</a:t>
            </a:r>
            <a:r>
              <a:rPr lang="en-US" dirty="0">
                <a:solidFill>
                  <a:prstClr val="black"/>
                </a:solidFill>
              </a:rPr>
              <a:t> </a:t>
            </a:r>
            <a:r>
              <a:rPr lang="en-US" dirty="0" err="1">
                <a:solidFill>
                  <a:prstClr val="black"/>
                </a:solidFill>
              </a:rPr>
              <a:t>bölge</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2375629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83335"/>
            <a:ext cx="11449318" cy="2246769"/>
          </a:xfrm>
          <a:prstGeom prst="rect">
            <a:avLst/>
          </a:prstGeom>
          <a:noFill/>
        </p:spPr>
        <p:txBody>
          <a:bodyPr wrap="square" rtlCol="0">
            <a:spAutoFit/>
          </a:bodyPr>
          <a:lstStyle/>
          <a:p>
            <a:pPr algn="just"/>
            <a:r>
              <a:rPr lang="en-US" sz="2000" dirty="0" err="1">
                <a:solidFill>
                  <a:prstClr val="black"/>
                </a:solidFill>
              </a:rPr>
              <a:t>Şimdi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voltajını</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arttıralım</a:t>
            </a:r>
            <a:r>
              <a:rPr lang="en-US" sz="2000" b="1" dirty="0">
                <a:solidFill>
                  <a:prstClr val="black"/>
                </a:solidFill>
              </a:rPr>
              <a:t> </a:t>
            </a:r>
            <a:r>
              <a:rPr lang="en-US" sz="2000" dirty="0" err="1">
                <a:solidFill>
                  <a:prstClr val="black"/>
                </a:solidFill>
              </a:rPr>
              <a:t>Şekil</a:t>
            </a:r>
            <a:r>
              <a:rPr lang="en-US" sz="2000" dirty="0">
                <a:solidFill>
                  <a:prstClr val="black"/>
                </a:solidFill>
              </a:rPr>
              <a:t> 1.19 da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eğer</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iletkenimiz</a:t>
            </a:r>
            <a:r>
              <a:rPr lang="en-US" sz="2000" dirty="0">
                <a:solidFill>
                  <a:prstClr val="black"/>
                </a:solidFill>
              </a:rPr>
              <a:t> </a:t>
            </a:r>
            <a:r>
              <a:rPr lang="en-US" sz="2000" dirty="0" err="1">
                <a:solidFill>
                  <a:prstClr val="black"/>
                </a:solidFill>
              </a:rPr>
              <a:t>silisyumdan</a:t>
            </a:r>
            <a:r>
              <a:rPr lang="en-US" sz="2000" dirty="0">
                <a:solidFill>
                  <a:prstClr val="black"/>
                </a:solidFill>
              </a:rPr>
              <a:t> </a:t>
            </a:r>
            <a:r>
              <a:rPr lang="en-US" sz="2000" dirty="0" err="1">
                <a:solidFill>
                  <a:prstClr val="black"/>
                </a:solidFill>
              </a:rPr>
              <a:t>yapılmış</a:t>
            </a:r>
            <a:r>
              <a:rPr lang="en-US" sz="2000" dirty="0">
                <a:solidFill>
                  <a:prstClr val="black"/>
                </a:solidFill>
              </a:rPr>
              <a:t> </a:t>
            </a:r>
            <a:r>
              <a:rPr lang="en-US" sz="2000" dirty="0" err="1">
                <a:solidFill>
                  <a:prstClr val="black"/>
                </a:solidFill>
              </a:rPr>
              <a:t>ise</a:t>
            </a:r>
            <a:r>
              <a:rPr lang="en-US" sz="2000" dirty="0">
                <a:solidFill>
                  <a:prstClr val="black"/>
                </a:solidFill>
              </a:rPr>
              <a:t> 0,7V </a:t>
            </a:r>
            <a:r>
              <a:rPr lang="en-US" sz="2000" dirty="0" err="1">
                <a:solidFill>
                  <a:prstClr val="black"/>
                </a:solidFill>
              </a:rPr>
              <a:t>dan</a:t>
            </a:r>
            <a:r>
              <a:rPr lang="en-US" sz="2000" dirty="0">
                <a:solidFill>
                  <a:prstClr val="black"/>
                </a:solidFill>
              </a:rPr>
              <a:t> </a:t>
            </a:r>
            <a:r>
              <a:rPr lang="en-US" sz="2000" dirty="0" err="1">
                <a:solidFill>
                  <a:prstClr val="black"/>
                </a:solidFill>
              </a:rPr>
              <a:t>sonra</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ortadan</a:t>
            </a:r>
            <a:r>
              <a:rPr lang="en-US" sz="2000" dirty="0">
                <a:solidFill>
                  <a:prstClr val="black"/>
                </a:solidFill>
              </a:rPr>
              <a:t> </a:t>
            </a:r>
            <a:r>
              <a:rPr lang="en-US" sz="2000" dirty="0" err="1">
                <a:solidFill>
                  <a:prstClr val="black"/>
                </a:solidFill>
              </a:rPr>
              <a:t>kalkar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taraftaki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boşluklarla</a:t>
            </a:r>
            <a:r>
              <a:rPr lang="en-US" sz="2000" dirty="0">
                <a:solidFill>
                  <a:prstClr val="black"/>
                </a:solidFill>
              </a:rPr>
              <a:t> </a:t>
            </a:r>
            <a:r>
              <a:rPr lang="en-US" sz="2000" dirty="0" err="1">
                <a:solidFill>
                  <a:prstClr val="black"/>
                </a:solidFill>
              </a:rPr>
              <a:t>yoğun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şekilde</a:t>
            </a:r>
            <a:r>
              <a:rPr lang="en-US" sz="2000" dirty="0">
                <a:solidFill>
                  <a:prstClr val="black"/>
                </a:solidFill>
              </a:rPr>
              <a:t> </a:t>
            </a:r>
            <a:r>
              <a:rPr lang="en-US" sz="2000" dirty="0" err="1">
                <a:solidFill>
                  <a:prstClr val="black"/>
                </a:solidFill>
              </a:rPr>
              <a:t>birleşmeye</a:t>
            </a:r>
            <a:r>
              <a:rPr lang="en-US" sz="2000" dirty="0">
                <a:solidFill>
                  <a:prstClr val="black"/>
                </a:solidFill>
              </a:rPr>
              <a:t> </a:t>
            </a:r>
            <a:r>
              <a:rPr lang="en-US" sz="2000" dirty="0" err="1">
                <a:solidFill>
                  <a:prstClr val="black"/>
                </a:solidFill>
              </a:rPr>
              <a:t>başlarlar</a:t>
            </a:r>
            <a:r>
              <a:rPr lang="en-US" sz="2000" dirty="0">
                <a:solidFill>
                  <a:prstClr val="black"/>
                </a:solidFill>
              </a:rPr>
              <a:t>. </a:t>
            </a:r>
            <a:r>
              <a:rPr lang="en-US" sz="2000" dirty="0" err="1">
                <a:solidFill>
                  <a:prstClr val="black"/>
                </a:solidFill>
              </a:rPr>
              <a:t>Dolayısı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birleşimi</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sürekli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akmaya</a:t>
            </a:r>
            <a:r>
              <a:rPr lang="en-US" sz="2000" dirty="0">
                <a:solidFill>
                  <a:prstClr val="black"/>
                </a:solidFill>
              </a:rPr>
              <a:t> </a:t>
            </a:r>
            <a:r>
              <a:rPr lang="en-US" sz="2000" dirty="0" err="1">
                <a:solidFill>
                  <a:prstClr val="black"/>
                </a:solidFill>
              </a:rPr>
              <a:t>başlar</a:t>
            </a:r>
            <a:r>
              <a:rPr lang="en-US" sz="2000" dirty="0">
                <a:solidFill>
                  <a:prstClr val="black"/>
                </a:solidFill>
              </a:rPr>
              <a:t>. Bu </a:t>
            </a:r>
            <a:r>
              <a:rPr lang="en-US" sz="2000" dirty="0" err="1">
                <a:solidFill>
                  <a:prstClr val="black"/>
                </a:solidFill>
              </a:rPr>
              <a:t>sırada</a:t>
            </a:r>
            <a:r>
              <a:rPr lang="en-US" sz="2000" dirty="0">
                <a:solidFill>
                  <a:prstClr val="black"/>
                </a:solidFill>
              </a:rPr>
              <a:t> </a:t>
            </a:r>
            <a:r>
              <a:rPr lang="en-US" sz="2000" dirty="0" err="1">
                <a:solidFill>
                  <a:prstClr val="black"/>
                </a:solidFill>
              </a:rPr>
              <a:t>ampermetremizde</a:t>
            </a:r>
            <a:r>
              <a:rPr lang="en-US" sz="2000" dirty="0">
                <a:solidFill>
                  <a:prstClr val="black"/>
                </a:solidFill>
              </a:rPr>
              <a:t> </a:t>
            </a:r>
            <a:r>
              <a:rPr lang="en-US" sz="2000" dirty="0" err="1">
                <a:solidFill>
                  <a:prstClr val="black"/>
                </a:solidFill>
              </a:rPr>
              <a:t>artık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değer</a:t>
            </a:r>
            <a:r>
              <a:rPr lang="en-US" sz="2000" dirty="0">
                <a:solidFill>
                  <a:prstClr val="black"/>
                </a:solidFill>
              </a:rPr>
              <a:t> (I</a:t>
            </a:r>
            <a:r>
              <a:rPr lang="en-US" sz="2000" baseline="-25000" dirty="0">
                <a:solidFill>
                  <a:prstClr val="black"/>
                </a:solidFill>
              </a:rPr>
              <a:t>D</a:t>
            </a:r>
            <a:r>
              <a:rPr lang="en-US" sz="2000" dirty="0">
                <a:solidFill>
                  <a:prstClr val="black"/>
                </a:solidFill>
              </a:rPr>
              <a:t>) </a:t>
            </a:r>
            <a:r>
              <a:rPr lang="en-US" sz="2000" dirty="0" err="1">
                <a:solidFill>
                  <a:prstClr val="black"/>
                </a:solidFill>
              </a:rPr>
              <a:t>göstermeye</a:t>
            </a:r>
            <a:r>
              <a:rPr lang="en-US" sz="2000" dirty="0">
                <a:solidFill>
                  <a:prstClr val="black"/>
                </a:solidFill>
              </a:rPr>
              <a:t> </a:t>
            </a:r>
            <a:r>
              <a:rPr lang="en-US" sz="2000" dirty="0" err="1">
                <a:solidFill>
                  <a:prstClr val="black"/>
                </a:solidFill>
              </a:rPr>
              <a:t>başlamıştır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bağlantıda</a:t>
            </a:r>
            <a:r>
              <a:rPr lang="en-US" sz="2000" dirty="0">
                <a:solidFill>
                  <a:prstClr val="black"/>
                </a:solidFill>
              </a:rPr>
              <a:t> </a:t>
            </a:r>
            <a:r>
              <a:rPr lang="en-US" sz="2000" dirty="0" err="1">
                <a:solidFill>
                  <a:prstClr val="black"/>
                </a:solidFill>
              </a:rPr>
              <a:t>yani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tarafına</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b="1" dirty="0">
                <a:solidFill>
                  <a:prstClr val="black"/>
                </a:solidFill>
              </a:rPr>
              <a:t>N </a:t>
            </a:r>
            <a:r>
              <a:rPr lang="en-US" sz="2000" dirty="0" err="1">
                <a:solidFill>
                  <a:prstClr val="black"/>
                </a:solidFill>
              </a:rPr>
              <a:t>tarafına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uygularsak</a:t>
            </a:r>
            <a:r>
              <a:rPr lang="en-US" sz="2000" dirty="0">
                <a:solidFill>
                  <a:prstClr val="black"/>
                </a:solidFill>
              </a:rPr>
              <a:t> </a:t>
            </a:r>
            <a:r>
              <a:rPr lang="en-US" sz="2000" dirty="0" err="1">
                <a:solidFill>
                  <a:prstClr val="black"/>
                </a:solidFill>
              </a:rPr>
              <a:t>yapı</a:t>
            </a:r>
            <a:r>
              <a:rPr lang="en-US" sz="2000" dirty="0">
                <a:solidFill>
                  <a:prstClr val="black"/>
                </a:solidFill>
              </a:rPr>
              <a:t> </a:t>
            </a:r>
            <a:r>
              <a:rPr lang="en-US" sz="2000" dirty="0" err="1">
                <a:solidFill>
                  <a:prstClr val="black"/>
                </a:solidFill>
              </a:rPr>
              <a:t>iletime</a:t>
            </a:r>
            <a:r>
              <a:rPr lang="en-US" sz="2000" dirty="0">
                <a:solidFill>
                  <a:prstClr val="black"/>
                </a:solidFill>
              </a:rPr>
              <a:t> </a:t>
            </a:r>
            <a:r>
              <a:rPr lang="en-US" sz="2000" dirty="0" err="1">
                <a:solidFill>
                  <a:prstClr val="black"/>
                </a:solidFill>
              </a:rPr>
              <a:t>geçer</a:t>
            </a:r>
            <a:r>
              <a:rPr lang="en-US" sz="2000" dirty="0">
                <a:solidFill>
                  <a:prstClr val="black"/>
                </a:solidFill>
              </a:rPr>
              <a:t>. Bu </a:t>
            </a:r>
            <a:r>
              <a:rPr lang="en-US" sz="2000" dirty="0" err="1">
                <a:solidFill>
                  <a:prstClr val="black"/>
                </a:solidFill>
              </a:rPr>
              <a:t>bağlantıya</a:t>
            </a:r>
            <a:r>
              <a:rPr lang="en-US" sz="2000" dirty="0">
                <a:solidFill>
                  <a:prstClr val="black"/>
                </a:solidFill>
              </a:rPr>
              <a:t> </a:t>
            </a:r>
            <a:r>
              <a:rPr lang="en-US" sz="2000" b="1" dirty="0" err="1">
                <a:solidFill>
                  <a:prstClr val="black"/>
                </a:solidFill>
              </a:rPr>
              <a:t>Doğru</a:t>
            </a:r>
            <a:r>
              <a:rPr lang="en-US" sz="2000" b="1" dirty="0">
                <a:solidFill>
                  <a:prstClr val="black"/>
                </a:solidFill>
              </a:rPr>
              <a:t> </a:t>
            </a:r>
            <a:r>
              <a:rPr lang="en-US" sz="2000" b="1" dirty="0" err="1">
                <a:solidFill>
                  <a:prstClr val="black"/>
                </a:solidFill>
              </a:rPr>
              <a:t>Polarma</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514" y="2336919"/>
            <a:ext cx="7424787" cy="3651755"/>
          </a:xfrm>
          <a:prstGeom prst="rect">
            <a:avLst/>
          </a:prstGeom>
        </p:spPr>
      </p:pic>
      <p:sp>
        <p:nvSpPr>
          <p:cNvPr id="4" name="TextBox 3"/>
          <p:cNvSpPr txBox="1"/>
          <p:nvPr/>
        </p:nvSpPr>
        <p:spPr>
          <a:xfrm>
            <a:off x="1790163" y="5988674"/>
            <a:ext cx="9620519" cy="646331"/>
          </a:xfrm>
          <a:prstGeom prst="rect">
            <a:avLst/>
          </a:prstGeom>
          <a:noFill/>
        </p:spPr>
        <p:txBody>
          <a:bodyPr wrap="square" rtlCol="0">
            <a:spAutoFit/>
          </a:bodyPr>
          <a:lstStyle/>
          <a:p>
            <a:pPr algn="ctr"/>
            <a:r>
              <a:rPr lang="en-US" b="1" dirty="0" err="1">
                <a:solidFill>
                  <a:prstClr val="black"/>
                </a:solidFill>
              </a:rPr>
              <a:t>Şekil</a:t>
            </a:r>
            <a:r>
              <a:rPr lang="en-US" b="1" dirty="0">
                <a:solidFill>
                  <a:prstClr val="black"/>
                </a:solidFill>
              </a:rPr>
              <a:t> 1.19 </a:t>
            </a:r>
            <a:r>
              <a:rPr lang="en-US" dirty="0">
                <a:solidFill>
                  <a:prstClr val="black"/>
                </a:solidFill>
              </a:rPr>
              <a:t> </a:t>
            </a:r>
            <a:r>
              <a:rPr lang="en-US" dirty="0" err="1">
                <a:solidFill>
                  <a:prstClr val="black"/>
                </a:solidFill>
              </a:rPr>
              <a:t>Doğru</a:t>
            </a:r>
            <a:r>
              <a:rPr lang="en-US" dirty="0">
                <a:solidFill>
                  <a:prstClr val="black"/>
                </a:solidFill>
              </a:rPr>
              <a:t> </a:t>
            </a:r>
            <a:r>
              <a:rPr lang="en-US" dirty="0" err="1">
                <a:solidFill>
                  <a:prstClr val="black"/>
                </a:solidFill>
              </a:rPr>
              <a:t>polarlanmış</a:t>
            </a:r>
            <a:r>
              <a:rPr lang="en-US" dirty="0">
                <a:solidFill>
                  <a:prstClr val="black"/>
                </a:solidFill>
              </a:rPr>
              <a:t> PN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1597822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975" y="244699"/>
            <a:ext cx="10431887" cy="738664"/>
          </a:xfrm>
          <a:prstGeom prst="rect">
            <a:avLst/>
          </a:prstGeom>
          <a:noFill/>
        </p:spPr>
        <p:txBody>
          <a:bodyPr wrap="square" rtlCol="0">
            <a:spAutoFit/>
          </a:bodyPr>
          <a:lstStyle/>
          <a:p>
            <a:r>
              <a:rPr lang="en-US" sz="2400" b="1" dirty="0">
                <a:solidFill>
                  <a:prstClr val="black"/>
                </a:solidFill>
              </a:rPr>
              <a:t>PN </a:t>
            </a:r>
            <a:r>
              <a:rPr lang="en-US" sz="2400" b="1" dirty="0" err="1">
                <a:solidFill>
                  <a:prstClr val="black"/>
                </a:solidFill>
              </a:rPr>
              <a:t>Bağlantısının</a:t>
            </a:r>
            <a:r>
              <a:rPr lang="en-US" sz="2400" b="1" dirty="0">
                <a:solidFill>
                  <a:prstClr val="black"/>
                </a:solidFill>
              </a:rPr>
              <a:t> </a:t>
            </a:r>
            <a:r>
              <a:rPr lang="en-US" sz="2400" b="1" dirty="0" err="1">
                <a:solidFill>
                  <a:prstClr val="black"/>
                </a:solidFill>
              </a:rPr>
              <a:t>Yalıtkanlığı</a:t>
            </a:r>
            <a:r>
              <a:rPr lang="en-US" sz="2400" b="1"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Polarma</a:t>
            </a:r>
            <a:r>
              <a:rPr lang="en-US" sz="2400" b="1" dirty="0">
                <a:solidFill>
                  <a:prstClr val="black"/>
                </a:solidFill>
              </a:rPr>
              <a:t> </a:t>
            </a:r>
            <a:r>
              <a:rPr lang="en-US" dirty="0">
                <a:solidFill>
                  <a:prstClr val="black"/>
                </a:solidFill>
              </a:rPr>
              <a:t/>
            </a:r>
            <a:br>
              <a:rPr lang="en-US" dirty="0">
                <a:solidFill>
                  <a:prstClr val="black"/>
                </a:solidFill>
              </a:rPr>
            </a:br>
            <a:endParaRPr lang="tr-TR" dirty="0">
              <a:solidFill>
                <a:prstClr val="black"/>
              </a:solidFill>
            </a:endParaRPr>
          </a:p>
        </p:txBody>
      </p:sp>
      <p:grpSp>
        <p:nvGrpSpPr>
          <p:cNvPr id="4" name="Group 1"/>
          <p:cNvGrpSpPr>
            <a:grpSpLocks/>
          </p:cNvGrpSpPr>
          <p:nvPr/>
        </p:nvGrpSpPr>
        <p:grpSpPr bwMode="auto">
          <a:xfrm>
            <a:off x="440856" y="3309871"/>
            <a:ext cx="5522062" cy="3152077"/>
            <a:chOff x="2880" y="1444"/>
            <a:chExt cx="6480" cy="4460"/>
          </a:xfrm>
        </p:grpSpPr>
        <p:sp>
          <p:nvSpPr>
            <p:cNvPr id="5" name="Text Box 65"/>
            <p:cNvSpPr txBox="1">
              <a:spLocks noChangeArrowheads="1"/>
            </p:cNvSpPr>
            <p:nvPr/>
          </p:nvSpPr>
          <p:spPr bwMode="auto">
            <a:xfrm>
              <a:off x="5841" y="1444"/>
              <a:ext cx="864" cy="52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tr-TR" altLang="tr-TR" sz="1000" b="1" smtClean="0">
                  <a:solidFill>
                    <a:prstClr val="black"/>
                  </a:solidFill>
                  <a:latin typeface="Arial" panose="020B0604020202020204" pitchFamily="34" charset="0"/>
                  <a:cs typeface="Times New Roman" panose="02020603050405020304" pitchFamily="18" charset="0"/>
                </a:rPr>
                <a:t>V</a:t>
              </a:r>
              <a:r>
                <a:rPr lang="tr-TR" altLang="tr-TR" sz="1000" b="1" baseline="-30000" smtClean="0">
                  <a:solidFill>
                    <a:prstClr val="black"/>
                  </a:solidFill>
                  <a:latin typeface="Arial" panose="020B0604020202020204" pitchFamily="34" charset="0"/>
                  <a:cs typeface="Times New Roman" panose="02020603050405020304" pitchFamily="18" charset="0"/>
                </a:rPr>
                <a:t>D</a:t>
              </a:r>
              <a:endParaRPr lang="en-US" altLang="tr-TR" sz="1000" b="1" smtClean="0">
                <a:solidFill>
                  <a:prstClr val="black"/>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6" name="Rectangle 64"/>
            <p:cNvSpPr>
              <a:spLocks noChangeArrowheads="1"/>
            </p:cNvSpPr>
            <p:nvPr/>
          </p:nvSpPr>
          <p:spPr bwMode="auto">
            <a:xfrm>
              <a:off x="3477" y="2383"/>
              <a:ext cx="4378" cy="1557"/>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Text Box 63"/>
            <p:cNvSpPr txBox="1">
              <a:spLocks noChangeArrowheads="1"/>
            </p:cNvSpPr>
            <p:nvPr/>
          </p:nvSpPr>
          <p:spPr bwMode="auto">
            <a:xfrm>
              <a:off x="3521" y="2016"/>
              <a:ext cx="1510"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P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grpSp>
          <p:nvGrpSpPr>
            <p:cNvPr id="8" name="Group 58"/>
            <p:cNvGrpSpPr>
              <a:grpSpLocks/>
            </p:cNvGrpSpPr>
            <p:nvPr/>
          </p:nvGrpSpPr>
          <p:grpSpPr bwMode="auto">
            <a:xfrm>
              <a:off x="3576" y="3665"/>
              <a:ext cx="311" cy="223"/>
              <a:chOff x="4230" y="10057"/>
              <a:chExt cx="900" cy="720"/>
            </a:xfrm>
          </p:grpSpPr>
          <p:sp>
            <p:nvSpPr>
              <p:cNvPr id="65" name="Oval 6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6" name="Group 59"/>
              <p:cNvGrpSpPr>
                <a:grpSpLocks/>
              </p:cNvGrpSpPr>
              <p:nvPr/>
            </p:nvGrpSpPr>
            <p:grpSpPr bwMode="auto">
              <a:xfrm>
                <a:off x="4410" y="10237"/>
                <a:ext cx="540" cy="360"/>
                <a:chOff x="4410" y="10237"/>
                <a:chExt cx="540" cy="360"/>
              </a:xfrm>
            </p:grpSpPr>
            <p:sp>
              <p:nvSpPr>
                <p:cNvPr id="67" name="Line 6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8" name="Line 6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9" name="Group 53"/>
            <p:cNvGrpSpPr>
              <a:grpSpLocks/>
            </p:cNvGrpSpPr>
            <p:nvPr/>
          </p:nvGrpSpPr>
          <p:grpSpPr bwMode="auto">
            <a:xfrm>
              <a:off x="3576" y="2932"/>
              <a:ext cx="311" cy="222"/>
              <a:chOff x="4230" y="10057"/>
              <a:chExt cx="900" cy="720"/>
            </a:xfrm>
          </p:grpSpPr>
          <p:sp>
            <p:nvSpPr>
              <p:cNvPr id="61" name="Oval 5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62" name="Group 54"/>
              <p:cNvGrpSpPr>
                <a:grpSpLocks/>
              </p:cNvGrpSpPr>
              <p:nvPr/>
            </p:nvGrpSpPr>
            <p:grpSpPr bwMode="auto">
              <a:xfrm>
                <a:off x="4410" y="10237"/>
                <a:ext cx="540" cy="360"/>
                <a:chOff x="4410" y="10237"/>
                <a:chExt cx="540" cy="360"/>
              </a:xfrm>
            </p:grpSpPr>
            <p:sp>
              <p:nvSpPr>
                <p:cNvPr id="63" name="Line 5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4" name="Line 5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0" name="Group 48"/>
            <p:cNvGrpSpPr>
              <a:grpSpLocks/>
            </p:cNvGrpSpPr>
            <p:nvPr/>
          </p:nvGrpSpPr>
          <p:grpSpPr bwMode="auto">
            <a:xfrm>
              <a:off x="3576" y="3299"/>
              <a:ext cx="311" cy="222"/>
              <a:chOff x="4230" y="10057"/>
              <a:chExt cx="900" cy="720"/>
            </a:xfrm>
          </p:grpSpPr>
          <p:sp>
            <p:nvSpPr>
              <p:cNvPr id="57" name="Oval 52"/>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8" name="Group 49"/>
              <p:cNvGrpSpPr>
                <a:grpSpLocks/>
              </p:cNvGrpSpPr>
              <p:nvPr/>
            </p:nvGrpSpPr>
            <p:grpSpPr bwMode="auto">
              <a:xfrm>
                <a:off x="4410" y="10237"/>
                <a:ext cx="540" cy="360"/>
                <a:chOff x="4410" y="10237"/>
                <a:chExt cx="540" cy="360"/>
              </a:xfrm>
            </p:grpSpPr>
            <p:sp>
              <p:nvSpPr>
                <p:cNvPr id="59" name="Line 51"/>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0" name="Line 50"/>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1" name="Group 43"/>
            <p:cNvGrpSpPr>
              <a:grpSpLocks/>
            </p:cNvGrpSpPr>
            <p:nvPr/>
          </p:nvGrpSpPr>
          <p:grpSpPr bwMode="auto">
            <a:xfrm>
              <a:off x="3576" y="2474"/>
              <a:ext cx="311" cy="223"/>
              <a:chOff x="4230" y="10057"/>
              <a:chExt cx="900" cy="720"/>
            </a:xfrm>
          </p:grpSpPr>
          <p:sp>
            <p:nvSpPr>
              <p:cNvPr id="53" name="Oval 47"/>
              <p:cNvSpPr>
                <a:spLocks noChangeArrowheads="1"/>
              </p:cNvSpPr>
              <p:nvPr/>
            </p:nvSpPr>
            <p:spPr bwMode="auto">
              <a:xfrm>
                <a:off x="4230" y="10057"/>
                <a:ext cx="900" cy="72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54" name="Group 44"/>
              <p:cNvGrpSpPr>
                <a:grpSpLocks/>
              </p:cNvGrpSpPr>
              <p:nvPr/>
            </p:nvGrpSpPr>
            <p:grpSpPr bwMode="auto">
              <a:xfrm>
                <a:off x="4410" y="10237"/>
                <a:ext cx="540" cy="360"/>
                <a:chOff x="4410" y="10237"/>
                <a:chExt cx="540" cy="360"/>
              </a:xfrm>
            </p:grpSpPr>
            <p:sp>
              <p:nvSpPr>
                <p:cNvPr id="55" name="Line 46"/>
                <p:cNvSpPr>
                  <a:spLocks noChangeShapeType="1"/>
                </p:cNvSpPr>
                <p:nvPr/>
              </p:nvSpPr>
              <p:spPr bwMode="auto">
                <a:xfrm>
                  <a:off x="4680" y="10237"/>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6" name="Line 45"/>
                <p:cNvSpPr>
                  <a:spLocks noChangeShapeType="1"/>
                </p:cNvSpPr>
                <p:nvPr/>
              </p:nvSpPr>
              <p:spPr bwMode="auto">
                <a:xfrm>
                  <a:off x="4410" y="10417"/>
                  <a:ext cx="5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grpSp>
          <p:nvGrpSpPr>
            <p:cNvPr id="12" name="Group 40"/>
            <p:cNvGrpSpPr>
              <a:grpSpLocks/>
            </p:cNvGrpSpPr>
            <p:nvPr/>
          </p:nvGrpSpPr>
          <p:grpSpPr bwMode="auto">
            <a:xfrm>
              <a:off x="7457" y="3665"/>
              <a:ext cx="310" cy="223"/>
              <a:chOff x="6624" y="14256"/>
              <a:chExt cx="540" cy="360"/>
            </a:xfrm>
          </p:grpSpPr>
          <p:sp>
            <p:nvSpPr>
              <p:cNvPr id="51" name="Oval 42"/>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2" name="Line 41"/>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3" name="Group 37"/>
            <p:cNvGrpSpPr>
              <a:grpSpLocks/>
            </p:cNvGrpSpPr>
            <p:nvPr/>
          </p:nvGrpSpPr>
          <p:grpSpPr bwMode="auto">
            <a:xfrm>
              <a:off x="7457" y="2474"/>
              <a:ext cx="310" cy="223"/>
              <a:chOff x="6624" y="14256"/>
              <a:chExt cx="540" cy="360"/>
            </a:xfrm>
          </p:grpSpPr>
          <p:sp>
            <p:nvSpPr>
              <p:cNvPr id="49" name="Oval 39"/>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50" name="Line 38"/>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4" name="Group 34"/>
            <p:cNvGrpSpPr>
              <a:grpSpLocks/>
            </p:cNvGrpSpPr>
            <p:nvPr/>
          </p:nvGrpSpPr>
          <p:grpSpPr bwMode="auto">
            <a:xfrm>
              <a:off x="7457" y="2932"/>
              <a:ext cx="310" cy="223"/>
              <a:chOff x="6624" y="14256"/>
              <a:chExt cx="540" cy="360"/>
            </a:xfrm>
          </p:grpSpPr>
          <p:sp>
            <p:nvSpPr>
              <p:cNvPr id="47" name="Oval 36"/>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8" name="Line 35"/>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grpSp>
          <p:nvGrpSpPr>
            <p:cNvPr id="15" name="Group 31"/>
            <p:cNvGrpSpPr>
              <a:grpSpLocks/>
            </p:cNvGrpSpPr>
            <p:nvPr/>
          </p:nvGrpSpPr>
          <p:grpSpPr bwMode="auto">
            <a:xfrm>
              <a:off x="7457" y="3299"/>
              <a:ext cx="310" cy="222"/>
              <a:chOff x="6624" y="14256"/>
              <a:chExt cx="540" cy="360"/>
            </a:xfrm>
          </p:grpSpPr>
          <p:sp>
            <p:nvSpPr>
              <p:cNvPr id="45" name="Oval 33"/>
              <p:cNvSpPr>
                <a:spLocks noChangeArrowheads="1"/>
              </p:cNvSpPr>
              <p:nvPr/>
            </p:nvSpPr>
            <p:spPr bwMode="auto">
              <a:xfrm>
                <a:off x="6624" y="14256"/>
                <a:ext cx="540" cy="36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6" name="Line 32"/>
              <p:cNvSpPr>
                <a:spLocks noChangeShapeType="1"/>
              </p:cNvSpPr>
              <p:nvPr/>
            </p:nvSpPr>
            <p:spPr bwMode="auto">
              <a:xfrm>
                <a:off x="6768" y="14400"/>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16" name="Text Box 30"/>
            <p:cNvSpPr txBox="1">
              <a:spLocks noChangeArrowheads="1"/>
            </p:cNvSpPr>
            <p:nvPr/>
          </p:nvSpPr>
          <p:spPr bwMode="auto">
            <a:xfrm>
              <a:off x="6362" y="2016"/>
              <a:ext cx="1498" cy="33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US" altLang="tr-TR" sz="1000" b="1" smtClean="0">
                  <a:solidFill>
                    <a:prstClr val="black"/>
                  </a:solidFill>
                  <a:latin typeface="Arial" panose="020B0604020202020204" pitchFamily="34" charset="0"/>
                  <a:cs typeface="Times New Roman" panose="02020603050405020304" pitchFamily="18" charset="0"/>
                </a:rPr>
                <a:t>N </a:t>
              </a:r>
            </a:p>
            <a:p>
              <a:pPr eaLnBrk="0" fontAlgn="base" hangingPunct="0">
                <a:spcBef>
                  <a:spcPct val="0"/>
                </a:spcBef>
                <a:spcAft>
                  <a:spcPct val="0"/>
                </a:spcAft>
              </a:pPr>
              <a:endParaRPr lang="en-US" altLang="tr-TR" smtClean="0">
                <a:solidFill>
                  <a:prstClr val="black"/>
                </a:solidFill>
                <a:latin typeface="Arial" panose="020B0604020202020204" pitchFamily="34" charset="0"/>
              </a:endParaRPr>
            </a:p>
          </p:txBody>
        </p:sp>
        <p:sp>
          <p:nvSpPr>
            <p:cNvPr id="17" name="Line 29"/>
            <p:cNvSpPr>
              <a:spLocks noChangeShapeType="1"/>
            </p:cNvSpPr>
            <p:nvPr/>
          </p:nvSpPr>
          <p:spPr bwMode="auto">
            <a:xfrm>
              <a:off x="2880" y="3207"/>
              <a:ext cx="59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8" name="Line 28"/>
            <p:cNvSpPr>
              <a:spLocks noChangeShapeType="1"/>
            </p:cNvSpPr>
            <p:nvPr/>
          </p:nvSpPr>
          <p:spPr bwMode="auto">
            <a:xfrm>
              <a:off x="5666" y="2383"/>
              <a:ext cx="0" cy="1557"/>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9" name="Line 27"/>
            <p:cNvSpPr>
              <a:spLocks noChangeShapeType="1"/>
            </p:cNvSpPr>
            <p:nvPr/>
          </p:nvSpPr>
          <p:spPr bwMode="auto">
            <a:xfrm>
              <a:off x="4032"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0" name="Line 26"/>
            <p:cNvSpPr>
              <a:spLocks noChangeShapeType="1"/>
            </p:cNvSpPr>
            <p:nvPr/>
          </p:nvSpPr>
          <p:spPr bwMode="auto">
            <a:xfrm>
              <a:off x="7344" y="2448"/>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1" name="Line 25"/>
            <p:cNvSpPr>
              <a:spLocks noChangeShapeType="1"/>
            </p:cNvSpPr>
            <p:nvPr/>
          </p:nvSpPr>
          <p:spPr bwMode="auto">
            <a:xfrm>
              <a:off x="5472" y="1728"/>
              <a:ext cx="0"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nvGrpSpPr>
            <p:cNvPr id="22" name="Group 20"/>
            <p:cNvGrpSpPr>
              <a:grpSpLocks/>
            </p:cNvGrpSpPr>
            <p:nvPr/>
          </p:nvGrpSpPr>
          <p:grpSpPr bwMode="auto">
            <a:xfrm>
              <a:off x="8208" y="3744"/>
              <a:ext cx="1152" cy="1008"/>
              <a:chOff x="9360" y="3888"/>
              <a:chExt cx="1152" cy="1008"/>
            </a:xfrm>
          </p:grpSpPr>
          <p:sp>
            <p:nvSpPr>
              <p:cNvPr id="41" name="Rectangle 24"/>
              <p:cNvSpPr>
                <a:spLocks noChangeArrowheads="1"/>
              </p:cNvSpPr>
              <p:nvPr/>
            </p:nvSpPr>
            <p:spPr bwMode="auto">
              <a:xfrm>
                <a:off x="9360" y="3888"/>
                <a:ext cx="1152" cy="1008"/>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2" name="Freeform 23"/>
              <p:cNvSpPr>
                <a:spLocks/>
              </p:cNvSpPr>
              <p:nvPr/>
            </p:nvSpPr>
            <p:spPr bwMode="auto">
              <a:xfrm>
                <a:off x="9504" y="4032"/>
                <a:ext cx="864" cy="288"/>
              </a:xfrm>
              <a:custGeom>
                <a:avLst/>
                <a:gdLst>
                  <a:gd name="T0" fmla="*/ 0 w 720"/>
                  <a:gd name="T1" fmla="*/ 312 h 312"/>
                  <a:gd name="T2" fmla="*/ 144 w 720"/>
                  <a:gd name="T3" fmla="*/ 168 h 312"/>
                  <a:gd name="T4" fmla="*/ 432 w 720"/>
                  <a:gd name="T5" fmla="*/ 24 h 312"/>
                  <a:gd name="T6" fmla="*/ 720 w 720"/>
                  <a:gd name="T7" fmla="*/ 312 h 312"/>
                </a:gdLst>
                <a:ahLst/>
                <a:cxnLst>
                  <a:cxn ang="0">
                    <a:pos x="T0" y="T1"/>
                  </a:cxn>
                  <a:cxn ang="0">
                    <a:pos x="T2" y="T3"/>
                  </a:cxn>
                  <a:cxn ang="0">
                    <a:pos x="T4" y="T5"/>
                  </a:cxn>
                  <a:cxn ang="0">
                    <a:pos x="T6" y="T7"/>
                  </a:cxn>
                </a:cxnLst>
                <a:rect l="0" t="0" r="r" b="b"/>
                <a:pathLst>
                  <a:path w="720" h="312">
                    <a:moveTo>
                      <a:pt x="0" y="312"/>
                    </a:moveTo>
                    <a:cubicBezTo>
                      <a:pt x="36" y="264"/>
                      <a:pt x="72" y="216"/>
                      <a:pt x="144" y="168"/>
                    </a:cubicBezTo>
                    <a:cubicBezTo>
                      <a:pt x="216" y="120"/>
                      <a:pt x="336" y="0"/>
                      <a:pt x="432" y="24"/>
                    </a:cubicBezTo>
                    <a:cubicBezTo>
                      <a:pt x="528" y="48"/>
                      <a:pt x="624" y="180"/>
                      <a:pt x="720" y="312"/>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3" name="Line 22"/>
              <p:cNvSpPr>
                <a:spLocks noChangeShapeType="1"/>
              </p:cNvSpPr>
              <p:nvPr/>
            </p:nvSpPr>
            <p:spPr bwMode="auto">
              <a:xfrm flipH="1" flipV="1">
                <a:off x="9504" y="4176"/>
                <a:ext cx="432" cy="288"/>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4" name="Text Box 21"/>
              <p:cNvSpPr txBox="1">
                <a:spLocks noChangeArrowheads="1"/>
              </p:cNvSpPr>
              <p:nvPr/>
            </p:nvSpPr>
            <p:spPr bwMode="auto">
              <a:xfrm>
                <a:off x="9504" y="4464"/>
                <a:ext cx="864" cy="288"/>
              </a:xfrm>
              <a:prstGeom prst="rect">
                <a:avLst/>
              </a:prstGeom>
              <a:solidFill>
                <a:srgbClr val="FFFFFF"/>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1100" smtClean="0">
                    <a:solidFill>
                      <a:prstClr val="black"/>
                    </a:solidFill>
                  </a:rPr>
                  <a:t>  </a:t>
                </a:r>
                <a:r>
                  <a:rPr lang="tr-TR" altLang="tr-TR" smtClean="0">
                    <a:solidFill>
                      <a:prstClr val="black"/>
                    </a:solidFill>
                    <a:latin typeface="Arial" panose="020B0604020202020204" pitchFamily="34" charset="0"/>
                  </a:rPr>
                  <a:t>DC  A</a:t>
                </a:r>
              </a:p>
            </p:txBody>
          </p:sp>
        </p:grpSp>
        <p:sp>
          <p:nvSpPr>
            <p:cNvPr id="23" name="Line 19"/>
            <p:cNvSpPr>
              <a:spLocks noChangeShapeType="1"/>
            </p:cNvSpPr>
            <p:nvPr/>
          </p:nvSpPr>
          <p:spPr bwMode="auto">
            <a:xfrm>
              <a:off x="7920" y="3168"/>
              <a:ext cx="8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4" name="Line 18"/>
            <p:cNvSpPr>
              <a:spLocks noChangeShapeType="1"/>
            </p:cNvSpPr>
            <p:nvPr/>
          </p:nvSpPr>
          <p:spPr bwMode="auto">
            <a:xfrm>
              <a:off x="8784" y="3168"/>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5" name="Line 17"/>
            <p:cNvSpPr>
              <a:spLocks noChangeShapeType="1"/>
            </p:cNvSpPr>
            <p:nvPr/>
          </p:nvSpPr>
          <p:spPr bwMode="auto">
            <a:xfrm>
              <a:off x="8784" y="475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6" name="Line 16"/>
            <p:cNvSpPr>
              <a:spLocks noChangeShapeType="1"/>
            </p:cNvSpPr>
            <p:nvPr/>
          </p:nvSpPr>
          <p:spPr bwMode="auto">
            <a:xfrm flipH="1">
              <a:off x="5904"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7" name="Line 15"/>
            <p:cNvSpPr>
              <a:spLocks noChangeShapeType="1"/>
            </p:cNvSpPr>
            <p:nvPr/>
          </p:nvSpPr>
          <p:spPr bwMode="auto">
            <a:xfrm>
              <a:off x="5760" y="5184"/>
              <a:ext cx="0" cy="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8" name="Line 14"/>
            <p:cNvSpPr>
              <a:spLocks noChangeShapeType="1"/>
            </p:cNvSpPr>
            <p:nvPr/>
          </p:nvSpPr>
          <p:spPr bwMode="auto">
            <a:xfrm>
              <a:off x="5904" y="5040"/>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29" name="Line 13"/>
            <p:cNvSpPr>
              <a:spLocks noChangeShapeType="1"/>
            </p:cNvSpPr>
            <p:nvPr/>
          </p:nvSpPr>
          <p:spPr bwMode="auto">
            <a:xfrm>
              <a:off x="2880" y="3168"/>
              <a:ext cx="0" cy="21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0" name="Line 12"/>
            <p:cNvSpPr>
              <a:spLocks noChangeShapeType="1"/>
            </p:cNvSpPr>
            <p:nvPr/>
          </p:nvSpPr>
          <p:spPr bwMode="auto">
            <a:xfrm flipH="1">
              <a:off x="2880" y="5328"/>
              <a:ext cx="28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1" name="Text Box 11"/>
            <p:cNvSpPr txBox="1">
              <a:spLocks noChangeArrowheads="1"/>
            </p:cNvSpPr>
            <p:nvPr/>
          </p:nvSpPr>
          <p:spPr bwMode="auto">
            <a:xfrm>
              <a:off x="6048" y="5472"/>
              <a:ext cx="57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a:t>
              </a:r>
              <a:endParaRPr lang="tr-TR" altLang="tr-TR" smtClean="0">
                <a:solidFill>
                  <a:prstClr val="black"/>
                </a:solidFill>
                <a:latin typeface="Arial" panose="020B0604020202020204" pitchFamily="34" charset="0"/>
              </a:endParaRPr>
            </a:p>
          </p:txBody>
        </p:sp>
        <p:sp>
          <p:nvSpPr>
            <p:cNvPr id="32" name="Text Box 10"/>
            <p:cNvSpPr txBox="1">
              <a:spLocks noChangeArrowheads="1"/>
            </p:cNvSpPr>
            <p:nvPr/>
          </p:nvSpPr>
          <p:spPr bwMode="auto">
            <a:xfrm>
              <a:off x="3456" y="5472"/>
              <a:ext cx="100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E &gt; 0V</a:t>
              </a:r>
              <a:endParaRPr lang="tr-TR" altLang="tr-TR" smtClean="0">
                <a:solidFill>
                  <a:prstClr val="black"/>
                </a:solidFill>
                <a:latin typeface="Arial" panose="020B0604020202020204" pitchFamily="34" charset="0"/>
              </a:endParaRPr>
            </a:p>
          </p:txBody>
        </p:sp>
        <p:sp>
          <p:nvSpPr>
            <p:cNvPr id="33" name="Line 9"/>
            <p:cNvSpPr>
              <a:spLocks noChangeShapeType="1"/>
            </p:cNvSpPr>
            <p:nvPr/>
          </p:nvSpPr>
          <p:spPr bwMode="auto">
            <a:xfrm flipH="1">
              <a:off x="4032" y="1872"/>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4" name="Line 8"/>
            <p:cNvSpPr>
              <a:spLocks noChangeShapeType="1"/>
            </p:cNvSpPr>
            <p:nvPr/>
          </p:nvSpPr>
          <p:spPr bwMode="auto">
            <a:xfrm>
              <a:off x="4032"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5" name="Line 7"/>
            <p:cNvSpPr>
              <a:spLocks noChangeShapeType="1"/>
            </p:cNvSpPr>
            <p:nvPr/>
          </p:nvSpPr>
          <p:spPr bwMode="auto">
            <a:xfrm>
              <a:off x="5616" y="1584"/>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6" name="Line 6"/>
            <p:cNvSpPr>
              <a:spLocks noChangeShapeType="1"/>
            </p:cNvSpPr>
            <p:nvPr/>
          </p:nvSpPr>
          <p:spPr bwMode="auto">
            <a:xfrm>
              <a:off x="5616" y="1872"/>
              <a:ext cx="172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7" name="Line 5"/>
            <p:cNvSpPr>
              <a:spLocks noChangeShapeType="1"/>
            </p:cNvSpPr>
            <p:nvPr/>
          </p:nvSpPr>
          <p:spPr bwMode="auto">
            <a:xfrm>
              <a:off x="7344" y="1872"/>
              <a:ext cx="0" cy="5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8" name="Text Box 4"/>
            <p:cNvSpPr txBox="1">
              <a:spLocks noChangeArrowheads="1"/>
            </p:cNvSpPr>
            <p:nvPr/>
          </p:nvSpPr>
          <p:spPr bwMode="auto">
            <a:xfrm>
              <a:off x="4176" y="4029"/>
              <a:ext cx="316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tr-TR" altLang="tr-TR" sz="1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Genişleyen  nötr  bölge</a:t>
              </a:r>
              <a:endParaRPr lang="tr-TR" altLang="tr-TR" smtClean="0">
                <a:solidFill>
                  <a:prstClr val="black"/>
                </a:solidFill>
                <a:latin typeface="Arial" panose="020B0604020202020204" pitchFamily="34" charset="0"/>
              </a:endParaRPr>
            </a:p>
          </p:txBody>
        </p:sp>
        <p:sp>
          <p:nvSpPr>
            <p:cNvPr id="39" name="Line 3"/>
            <p:cNvSpPr>
              <a:spLocks noChangeShapeType="1"/>
            </p:cNvSpPr>
            <p:nvPr/>
          </p:nvSpPr>
          <p:spPr bwMode="auto">
            <a:xfrm>
              <a:off x="6768"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40" name="Line 2"/>
            <p:cNvSpPr>
              <a:spLocks noChangeShapeType="1"/>
            </p:cNvSpPr>
            <p:nvPr/>
          </p:nvSpPr>
          <p:spPr bwMode="auto">
            <a:xfrm flipH="1">
              <a:off x="4032" y="4464"/>
              <a:ext cx="576"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grpSp>
      <p:sp>
        <p:nvSpPr>
          <p:cNvPr id="70" name="TextBox 69"/>
          <p:cNvSpPr txBox="1"/>
          <p:nvPr/>
        </p:nvSpPr>
        <p:spPr>
          <a:xfrm>
            <a:off x="283335" y="759854"/>
            <a:ext cx="11281893" cy="2831544"/>
          </a:xfrm>
          <a:prstGeom prst="rect">
            <a:avLst/>
          </a:prstGeom>
          <a:noFill/>
        </p:spPr>
        <p:txBody>
          <a:bodyPr wrap="square" rtlCol="0">
            <a:spAutoFit/>
          </a:bodyPr>
          <a:lstStyle/>
          <a:p>
            <a:r>
              <a:rPr lang="en-US" sz="2000" dirty="0">
                <a:solidFill>
                  <a:prstClr val="black"/>
                </a:solidFill>
              </a:rPr>
              <a:t> </a:t>
            </a:r>
            <a:r>
              <a:rPr lang="en-US" sz="2000" dirty="0" err="1" smtClean="0">
                <a:solidFill>
                  <a:prstClr val="black"/>
                </a:solidFill>
              </a:rPr>
              <a:t>Şekil</a:t>
            </a:r>
            <a:r>
              <a:rPr lang="en-US" sz="2000" dirty="0" smtClean="0">
                <a:solidFill>
                  <a:prstClr val="black"/>
                </a:solidFill>
              </a:rPr>
              <a:t> </a:t>
            </a:r>
            <a:r>
              <a:rPr lang="en-US" sz="2000" dirty="0">
                <a:solidFill>
                  <a:prstClr val="black"/>
                </a:solidFill>
              </a:rPr>
              <a:t>1.20 de </a:t>
            </a:r>
            <a:r>
              <a:rPr lang="en-US" sz="2000" dirty="0" err="1">
                <a:solidFill>
                  <a:prstClr val="black"/>
                </a:solidFill>
              </a:rPr>
              <a:t>gösterilen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polarlanmış</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bağlantıdan</a:t>
            </a:r>
            <a:r>
              <a:rPr lang="en-US" sz="2000" dirty="0">
                <a:solidFill>
                  <a:prstClr val="black"/>
                </a:solidFill>
              </a:rPr>
              <a:t> </a:t>
            </a:r>
            <a:r>
              <a:rPr lang="en-US" sz="2000" dirty="0" err="1">
                <a:solidFill>
                  <a:prstClr val="black"/>
                </a:solidFill>
              </a:rPr>
              <a:t>farkı</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devreye</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terminallerinin</a:t>
            </a:r>
            <a:r>
              <a:rPr lang="en-US" sz="2000" dirty="0">
                <a:solidFill>
                  <a:prstClr val="black"/>
                </a:solidFill>
              </a:rPr>
              <a:t> </a:t>
            </a:r>
            <a:r>
              <a:rPr lang="en-US" sz="2000" dirty="0" err="1">
                <a:solidFill>
                  <a:prstClr val="black"/>
                </a:solidFill>
              </a:rPr>
              <a:t>bağlanmasıdır</a:t>
            </a:r>
            <a:r>
              <a:rPr lang="en-US" sz="2000" dirty="0">
                <a:solidFill>
                  <a:prstClr val="black"/>
                </a:solidFill>
              </a:rPr>
              <a:t>. </a:t>
            </a:r>
            <a:r>
              <a:rPr lang="en-US" sz="2000" dirty="0" err="1">
                <a:solidFill>
                  <a:prstClr val="black"/>
                </a:solidFill>
              </a:rPr>
              <a:t>Başlangıçta</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sıfır</a:t>
            </a:r>
            <a:r>
              <a:rPr lang="en-US" sz="2000" dirty="0">
                <a:solidFill>
                  <a:prstClr val="black"/>
                </a:solidFill>
              </a:rPr>
              <a:t> volt </a:t>
            </a:r>
            <a:r>
              <a:rPr lang="en-US" sz="2000" dirty="0" err="1">
                <a:solidFill>
                  <a:prstClr val="black"/>
                </a:solidFill>
              </a:rPr>
              <a:t>olmasından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herhangi</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akmaz</a:t>
            </a:r>
            <a:r>
              <a:rPr lang="en-US" sz="2000" dirty="0">
                <a:solidFill>
                  <a:prstClr val="black"/>
                </a:solidFill>
              </a:rPr>
              <a:t>. </a:t>
            </a:r>
            <a:r>
              <a:rPr lang="en-US" sz="2000" dirty="0" err="1">
                <a:solidFill>
                  <a:prstClr val="black"/>
                </a:solidFill>
              </a:rPr>
              <a:t>Şimdi</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arttıralım</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bağlantının</a:t>
            </a:r>
            <a:r>
              <a:rPr lang="en-US" sz="2000" dirty="0">
                <a:solidFill>
                  <a:prstClr val="black"/>
                </a:solidFill>
              </a:rPr>
              <a:t> </a:t>
            </a:r>
            <a:r>
              <a:rPr lang="en-US" sz="2000" b="1" dirty="0">
                <a:solidFill>
                  <a:prstClr val="black"/>
                </a:solidFill>
              </a:rPr>
              <a:t>P</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oyuklar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elektronlarla</a:t>
            </a:r>
            <a:r>
              <a:rPr lang="en-US" sz="2000" dirty="0">
                <a:solidFill>
                  <a:prstClr val="black"/>
                </a:solidFill>
              </a:rPr>
              <a:t> </a:t>
            </a:r>
            <a:r>
              <a:rPr lang="en-US" sz="2000" dirty="0" err="1">
                <a:solidFill>
                  <a:prstClr val="black"/>
                </a:solidFill>
              </a:rPr>
              <a:t>birleşir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negatif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b="1" dirty="0">
                <a:solidFill>
                  <a:prstClr val="black"/>
                </a:solidFill>
              </a:rPr>
              <a:t>N</a:t>
            </a:r>
            <a:r>
              <a:rPr lang="en-US" sz="2000" dirty="0">
                <a:solidFill>
                  <a:prstClr val="black"/>
                </a:solidFill>
              </a:rPr>
              <a:t> </a:t>
            </a:r>
            <a:r>
              <a:rPr lang="en-US" sz="2000" dirty="0" err="1">
                <a:solidFill>
                  <a:prstClr val="black"/>
                </a:solidFill>
              </a:rPr>
              <a:t>tarafındaki</a:t>
            </a:r>
            <a:r>
              <a:rPr lang="en-US" sz="2000" dirty="0">
                <a:solidFill>
                  <a:prstClr val="black"/>
                </a:solidFill>
              </a:rPr>
              <a:t> </a:t>
            </a:r>
            <a:r>
              <a:rPr lang="en-US" sz="2000" dirty="0" err="1">
                <a:solidFill>
                  <a:prstClr val="black"/>
                </a:solidFill>
              </a:rPr>
              <a:t>serbest</a:t>
            </a:r>
            <a:r>
              <a:rPr lang="en-US" sz="2000" dirty="0">
                <a:solidFill>
                  <a:prstClr val="black"/>
                </a:solidFill>
              </a:rPr>
              <a:t> </a:t>
            </a:r>
            <a:r>
              <a:rPr lang="en-US" sz="2000" dirty="0" err="1">
                <a:solidFill>
                  <a:prstClr val="black"/>
                </a:solidFill>
              </a:rPr>
              <a:t>elektronlar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terminalinden</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oyuklarla</a:t>
            </a:r>
            <a:r>
              <a:rPr lang="en-US" sz="2000" dirty="0">
                <a:solidFill>
                  <a:prstClr val="black"/>
                </a:solidFill>
              </a:rPr>
              <a:t> </a:t>
            </a:r>
            <a:r>
              <a:rPr lang="en-US" sz="2000" dirty="0" err="1">
                <a:solidFill>
                  <a:prstClr val="black"/>
                </a:solidFill>
              </a:rPr>
              <a:t>birleşerek</a:t>
            </a:r>
            <a:r>
              <a:rPr lang="en-US" sz="2000" dirty="0">
                <a:solidFill>
                  <a:prstClr val="black"/>
                </a:solidFill>
              </a:rPr>
              <a:t> </a:t>
            </a:r>
            <a:r>
              <a:rPr lang="en-US" sz="2000" dirty="0" err="1">
                <a:solidFill>
                  <a:prstClr val="black"/>
                </a:solidFill>
              </a:rPr>
              <a:t>pozitif</a:t>
            </a:r>
            <a:r>
              <a:rPr lang="en-US" sz="2000" dirty="0">
                <a:solidFill>
                  <a:prstClr val="black"/>
                </a:solidFill>
              </a:rPr>
              <a:t> </a:t>
            </a:r>
            <a:r>
              <a:rPr lang="en-US" sz="2000" dirty="0" err="1">
                <a:solidFill>
                  <a:prstClr val="black"/>
                </a:solidFill>
              </a:rPr>
              <a:t>iyona</a:t>
            </a:r>
            <a:r>
              <a:rPr lang="en-US" sz="2000" dirty="0">
                <a:solidFill>
                  <a:prstClr val="black"/>
                </a:solidFill>
              </a:rPr>
              <a:t> </a:t>
            </a:r>
            <a:r>
              <a:rPr lang="en-US" sz="2000" dirty="0" err="1">
                <a:solidFill>
                  <a:prstClr val="black"/>
                </a:solidFill>
              </a:rPr>
              <a:t>dönüşür</a:t>
            </a:r>
            <a:r>
              <a:rPr lang="en-US" sz="2000" dirty="0">
                <a:solidFill>
                  <a:prstClr val="black"/>
                </a:solidFill>
              </a:rPr>
              <a:t>. </a:t>
            </a:r>
            <a:r>
              <a:rPr lang="en-US" sz="2000" dirty="0" err="1">
                <a:solidFill>
                  <a:prstClr val="black"/>
                </a:solidFill>
              </a:rPr>
              <a:t>Bunun</a:t>
            </a:r>
            <a:r>
              <a:rPr lang="en-US" sz="2000" dirty="0">
                <a:solidFill>
                  <a:prstClr val="black"/>
                </a:solidFill>
              </a:rPr>
              <a:t> </a:t>
            </a:r>
            <a:r>
              <a:rPr lang="en-US" sz="2000" dirty="0" err="1">
                <a:solidFill>
                  <a:prstClr val="black"/>
                </a:solidFill>
              </a:rPr>
              <a:t>sonucu</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arasındaki</a:t>
            </a:r>
            <a:r>
              <a:rPr lang="en-US" sz="2000" dirty="0">
                <a:solidFill>
                  <a:prstClr val="black"/>
                </a:solidFill>
              </a:rPr>
              <a:t> </a:t>
            </a:r>
            <a:r>
              <a:rPr lang="en-US" sz="2000" dirty="0" err="1">
                <a:solidFill>
                  <a:prstClr val="black"/>
                </a:solidFill>
              </a:rPr>
              <a:t>nötr</a:t>
            </a:r>
            <a:r>
              <a:rPr lang="en-US" sz="2000" dirty="0">
                <a:solidFill>
                  <a:prstClr val="black"/>
                </a:solidFill>
              </a:rPr>
              <a:t> </a:t>
            </a:r>
            <a:r>
              <a:rPr lang="en-US" sz="2000" dirty="0" err="1">
                <a:solidFill>
                  <a:prstClr val="black"/>
                </a:solidFill>
              </a:rPr>
              <a:t>bölge</a:t>
            </a:r>
            <a:r>
              <a:rPr lang="en-US" sz="2000" dirty="0">
                <a:solidFill>
                  <a:prstClr val="black"/>
                </a:solidFill>
              </a:rPr>
              <a:t> </a:t>
            </a:r>
            <a:r>
              <a:rPr lang="en-US" sz="2000" dirty="0" err="1">
                <a:solidFill>
                  <a:prstClr val="black"/>
                </a:solidFill>
              </a:rPr>
              <a:t>daha</a:t>
            </a:r>
            <a:r>
              <a:rPr lang="en-US" sz="2000" dirty="0">
                <a:solidFill>
                  <a:prstClr val="black"/>
                </a:solidFill>
              </a:rPr>
              <a:t> da </a:t>
            </a:r>
            <a:r>
              <a:rPr lang="en-US" sz="2000" dirty="0" err="1">
                <a:solidFill>
                  <a:prstClr val="black"/>
                </a:solidFill>
              </a:rPr>
              <a:t>büyür</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ampermetreden</a:t>
            </a:r>
            <a:r>
              <a:rPr lang="en-US" sz="2000" dirty="0">
                <a:solidFill>
                  <a:prstClr val="black"/>
                </a:solidFill>
              </a:rPr>
              <a:t> </a:t>
            </a:r>
            <a:r>
              <a:rPr lang="en-US" sz="2000" dirty="0" err="1">
                <a:solidFill>
                  <a:prstClr val="black"/>
                </a:solidFill>
              </a:rPr>
              <a:t>hiç</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akmadığı</a:t>
            </a:r>
            <a:r>
              <a:rPr lang="en-US" sz="2000" dirty="0">
                <a:solidFill>
                  <a:prstClr val="black"/>
                </a:solidFill>
              </a:rPr>
              <a:t> </a:t>
            </a:r>
            <a:r>
              <a:rPr lang="en-US" sz="2000" dirty="0" err="1">
                <a:solidFill>
                  <a:prstClr val="black"/>
                </a:solidFill>
              </a:rPr>
              <a:t>görülür</a:t>
            </a:r>
            <a:r>
              <a:rPr lang="en-US" sz="2000" dirty="0">
                <a:solidFill>
                  <a:prstClr val="black"/>
                </a:solidFill>
              </a:rPr>
              <a:t>. Bu </a:t>
            </a:r>
            <a:r>
              <a:rPr lang="en-US" sz="2000" dirty="0" err="1">
                <a:solidFill>
                  <a:prstClr val="black"/>
                </a:solidFill>
              </a:rPr>
              <a:t>şekildeki</a:t>
            </a:r>
            <a:r>
              <a:rPr lang="en-US" sz="2000" dirty="0">
                <a:solidFill>
                  <a:prstClr val="black"/>
                </a:solidFill>
              </a:rPr>
              <a:t> </a:t>
            </a:r>
            <a:r>
              <a:rPr lang="en-US" sz="2000" dirty="0" err="1">
                <a:solidFill>
                  <a:prstClr val="black"/>
                </a:solidFill>
              </a:rPr>
              <a:t>bağlantıya</a:t>
            </a:r>
            <a:r>
              <a:rPr lang="en-US" sz="2000" dirty="0">
                <a:solidFill>
                  <a:prstClr val="black"/>
                </a:solidFill>
              </a:rPr>
              <a:t> </a:t>
            </a:r>
            <a:r>
              <a:rPr lang="en-US" sz="2000" b="1" dirty="0" err="1">
                <a:solidFill>
                  <a:prstClr val="black"/>
                </a:solidFill>
              </a:rPr>
              <a:t>Ters</a:t>
            </a:r>
            <a:r>
              <a:rPr lang="en-US" sz="2000" b="1" dirty="0">
                <a:solidFill>
                  <a:prstClr val="black"/>
                </a:solidFill>
              </a:rPr>
              <a:t> </a:t>
            </a:r>
            <a:r>
              <a:rPr lang="en-US" sz="2000" b="1" dirty="0" err="1">
                <a:solidFill>
                  <a:prstClr val="black"/>
                </a:solidFill>
              </a:rPr>
              <a:t>Polarma</a:t>
            </a:r>
            <a:r>
              <a:rPr lang="en-US" sz="2000" dirty="0">
                <a:solidFill>
                  <a:prstClr val="black"/>
                </a:solidFill>
              </a:rPr>
              <a:t> </a:t>
            </a:r>
            <a:r>
              <a:rPr lang="en-US" sz="2000" dirty="0" err="1">
                <a:solidFill>
                  <a:prstClr val="black"/>
                </a:solidFill>
              </a:rPr>
              <a:t>denir</a:t>
            </a:r>
            <a:r>
              <a:rPr lang="en-US" sz="2000" dirty="0">
                <a:solidFill>
                  <a:prstClr val="black"/>
                </a:solidFill>
              </a:rPr>
              <a:t>. </a:t>
            </a:r>
            <a:endParaRPr lang="tr-TR" sz="2000" dirty="0">
              <a:solidFill>
                <a:prstClr val="black"/>
              </a:solidFill>
            </a:endParaRPr>
          </a:p>
          <a:p>
            <a:endParaRPr lang="tr-TR" dirty="0">
              <a:solidFill>
                <a:prstClr val="black"/>
              </a:solidFill>
            </a:endParaRPr>
          </a:p>
        </p:txBody>
      </p:sp>
      <p:sp>
        <p:nvSpPr>
          <p:cNvPr id="71" name="TextBox 70"/>
          <p:cNvSpPr txBox="1"/>
          <p:nvPr/>
        </p:nvSpPr>
        <p:spPr>
          <a:xfrm>
            <a:off x="5705341" y="5851321"/>
            <a:ext cx="607882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1.20 </a:t>
            </a:r>
            <a:r>
              <a:rPr lang="en-US" dirty="0" err="1">
                <a:solidFill>
                  <a:prstClr val="black"/>
                </a:solidFill>
              </a:rPr>
              <a:t>Ters</a:t>
            </a:r>
            <a:r>
              <a:rPr lang="en-US" dirty="0">
                <a:solidFill>
                  <a:prstClr val="black"/>
                </a:solidFill>
              </a:rPr>
              <a:t> </a:t>
            </a:r>
            <a:r>
              <a:rPr lang="en-US" dirty="0" err="1">
                <a:solidFill>
                  <a:prstClr val="black"/>
                </a:solidFill>
              </a:rPr>
              <a:t>polarlanmış</a:t>
            </a:r>
            <a:r>
              <a:rPr lang="en-US" dirty="0">
                <a:solidFill>
                  <a:prstClr val="black"/>
                </a:solidFill>
              </a:rPr>
              <a:t> </a:t>
            </a:r>
            <a:r>
              <a:rPr lang="en-US" b="1" dirty="0">
                <a:solidFill>
                  <a:prstClr val="black"/>
                </a:solidFill>
              </a:rPr>
              <a:t>PN</a:t>
            </a:r>
            <a:r>
              <a:rPr lang="en-US" dirty="0">
                <a:solidFill>
                  <a:prstClr val="black"/>
                </a:solidFill>
              </a:rPr>
              <a:t> </a:t>
            </a:r>
            <a:r>
              <a:rPr lang="en-US" dirty="0" err="1">
                <a:solidFill>
                  <a:prstClr val="black"/>
                </a:solidFill>
              </a:rPr>
              <a:t>birleşimi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3279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2" y="543641"/>
            <a:ext cx="10715222" cy="1323439"/>
          </a:xfrm>
          <a:prstGeom prst="rect">
            <a:avLst/>
          </a:prstGeom>
          <a:noFill/>
        </p:spPr>
        <p:txBody>
          <a:bodyPr wrap="square" rtlCol="0">
            <a:spAutoFit/>
          </a:bodyPr>
          <a:lstStyle/>
          <a:p>
            <a:pPr algn="just"/>
            <a:r>
              <a:rPr lang="en-US" sz="2000" dirty="0" err="1">
                <a:solidFill>
                  <a:prstClr val="black"/>
                </a:solidFill>
              </a:rPr>
              <a:t>Daha</a:t>
            </a:r>
            <a:r>
              <a:rPr lang="en-US" sz="2000" dirty="0">
                <a:solidFill>
                  <a:prstClr val="black"/>
                </a:solidFill>
              </a:rPr>
              <a:t> </a:t>
            </a:r>
            <a:r>
              <a:rPr lang="en-US" sz="2000" dirty="0" err="1">
                <a:solidFill>
                  <a:prstClr val="black"/>
                </a:solidFill>
              </a:rPr>
              <a:t>önce</a:t>
            </a:r>
            <a:r>
              <a:rPr lang="en-US" sz="2000" dirty="0">
                <a:solidFill>
                  <a:prstClr val="black"/>
                </a:solidFill>
              </a:rPr>
              <a:t> </a:t>
            </a:r>
            <a:r>
              <a:rPr lang="en-US" sz="2000" dirty="0" err="1">
                <a:solidFill>
                  <a:prstClr val="black"/>
                </a:solidFill>
              </a:rPr>
              <a:t>anlattığımız</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iletkenleri</a:t>
            </a:r>
            <a:r>
              <a:rPr lang="en-US" sz="2000" dirty="0">
                <a:solidFill>
                  <a:prstClr val="black"/>
                </a:solidFill>
              </a:rPr>
              <a:t> </a:t>
            </a:r>
            <a:r>
              <a:rPr lang="en-US" sz="2000" dirty="0" err="1">
                <a:solidFill>
                  <a:prstClr val="black"/>
                </a:solidFill>
              </a:rPr>
              <a:t>saf</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yapmak</a:t>
            </a:r>
            <a:r>
              <a:rPr lang="en-US" sz="2000" dirty="0">
                <a:solidFill>
                  <a:prstClr val="black"/>
                </a:solidFill>
              </a:rPr>
              <a:t> </a:t>
            </a:r>
            <a:r>
              <a:rPr lang="en-US" sz="2000" dirty="0" err="1">
                <a:solidFill>
                  <a:prstClr val="black"/>
                </a:solidFill>
              </a:rPr>
              <a:t>mümkün</a:t>
            </a:r>
            <a:r>
              <a:rPr lang="en-US" sz="2000" dirty="0">
                <a:solidFill>
                  <a:prstClr val="black"/>
                </a:solidFill>
              </a:rPr>
              <a:t> </a:t>
            </a:r>
            <a:r>
              <a:rPr lang="en-US" sz="2000" dirty="0" err="1">
                <a:solidFill>
                  <a:prstClr val="black"/>
                </a:solidFill>
              </a:rPr>
              <a:t>değildir</a:t>
            </a:r>
            <a:r>
              <a:rPr lang="en-US" sz="2000" dirty="0">
                <a:solidFill>
                  <a:prstClr val="black"/>
                </a:solidFill>
              </a:rPr>
              <a:t>. Bu </a:t>
            </a:r>
            <a:r>
              <a:rPr lang="en-US" sz="2000" dirty="0" err="1">
                <a:solidFill>
                  <a:prstClr val="black"/>
                </a:solidFill>
              </a:rPr>
              <a:t>nedenle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polarlamada</a:t>
            </a:r>
            <a:r>
              <a:rPr lang="en-US" sz="2000" dirty="0">
                <a:solidFill>
                  <a:prstClr val="black"/>
                </a:solidFill>
              </a:rPr>
              <a:t> </a:t>
            </a:r>
            <a:r>
              <a:rPr lang="en-US" sz="2000" dirty="0" err="1">
                <a:solidFill>
                  <a:prstClr val="black"/>
                </a:solidFill>
              </a:rPr>
              <a:t>yarı</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mikroamper</a:t>
            </a:r>
            <a:r>
              <a:rPr lang="en-US" sz="2000" dirty="0">
                <a:solidFill>
                  <a:prstClr val="black"/>
                </a:solidFill>
              </a:rPr>
              <a:t> </a:t>
            </a:r>
            <a:r>
              <a:rPr lang="en-US" sz="2000" dirty="0" err="1">
                <a:solidFill>
                  <a:prstClr val="black"/>
                </a:solidFill>
              </a:rPr>
              <a:t>seviyelerinde</a:t>
            </a:r>
            <a:r>
              <a:rPr lang="en-US" sz="2000" dirty="0">
                <a:solidFill>
                  <a:prstClr val="black"/>
                </a:solidFill>
              </a:rPr>
              <a:t> de </a:t>
            </a:r>
            <a:r>
              <a:rPr lang="en-US" sz="2000" dirty="0" err="1">
                <a:solidFill>
                  <a:prstClr val="black"/>
                </a:solidFill>
              </a:rPr>
              <a:t>olsa</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akar</a:t>
            </a:r>
            <a:r>
              <a:rPr lang="en-US" sz="2000" dirty="0">
                <a:solidFill>
                  <a:prstClr val="black"/>
                </a:solidFill>
              </a:rPr>
              <a:t>. Bu </a:t>
            </a:r>
            <a:r>
              <a:rPr lang="en-US" sz="2000" dirty="0" err="1">
                <a:solidFill>
                  <a:prstClr val="black"/>
                </a:solidFill>
              </a:rPr>
              <a:t>akıma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a:t>
            </a:r>
            <a:r>
              <a:rPr lang="en-US" sz="2000" dirty="0">
                <a:solidFill>
                  <a:prstClr val="black"/>
                </a:solidFill>
              </a:rPr>
              <a:t> </a:t>
            </a:r>
            <a:r>
              <a:rPr lang="en-US" sz="2000" dirty="0" err="1">
                <a:solidFill>
                  <a:prstClr val="black"/>
                </a:solidFill>
              </a:rPr>
              <a:t>sıcaklığın</a:t>
            </a:r>
            <a:r>
              <a:rPr lang="en-US" sz="2000" dirty="0">
                <a:solidFill>
                  <a:prstClr val="black"/>
                </a:solidFill>
              </a:rPr>
              <a:t> </a:t>
            </a:r>
            <a:r>
              <a:rPr lang="en-US" sz="2000" dirty="0" err="1">
                <a:solidFill>
                  <a:prstClr val="black"/>
                </a:solidFill>
              </a:rPr>
              <a:t>artması</a:t>
            </a:r>
            <a:r>
              <a:rPr lang="en-US" sz="2000" dirty="0">
                <a:solidFill>
                  <a:prstClr val="black"/>
                </a:solidFill>
              </a:rPr>
              <a:t> </a:t>
            </a:r>
            <a:r>
              <a:rPr lang="en-US" sz="2000" dirty="0" err="1">
                <a:solidFill>
                  <a:prstClr val="black"/>
                </a:solidFill>
              </a:rPr>
              <a:t>ile</a:t>
            </a:r>
            <a:r>
              <a:rPr lang="en-US" sz="2000" dirty="0">
                <a:solidFill>
                  <a:prstClr val="black"/>
                </a:solidFill>
              </a:rPr>
              <a:t> </a:t>
            </a:r>
            <a:r>
              <a:rPr lang="en-US" sz="2000" dirty="0" err="1">
                <a:solidFill>
                  <a:prstClr val="black"/>
                </a:solidFill>
              </a:rPr>
              <a:t>artacağı</a:t>
            </a:r>
            <a:r>
              <a:rPr lang="en-US" sz="2000" dirty="0">
                <a:solidFill>
                  <a:prstClr val="black"/>
                </a:solidFill>
              </a:rPr>
              <a:t> </a:t>
            </a:r>
            <a:r>
              <a:rPr lang="en-US" sz="2000" dirty="0" err="1">
                <a:solidFill>
                  <a:prstClr val="black"/>
                </a:solidFill>
              </a:rPr>
              <a:t>için</a:t>
            </a:r>
            <a:r>
              <a:rPr lang="en-US" sz="2000" dirty="0">
                <a:solidFill>
                  <a:prstClr val="black"/>
                </a:solidFill>
              </a:rPr>
              <a:t> PN </a:t>
            </a:r>
            <a:r>
              <a:rPr lang="en-US" sz="2000" dirty="0" err="1">
                <a:solidFill>
                  <a:prstClr val="black"/>
                </a:solidFill>
              </a:rPr>
              <a:t>bağlantıda</a:t>
            </a:r>
            <a:r>
              <a:rPr lang="en-US" sz="2000" dirty="0">
                <a:solidFill>
                  <a:prstClr val="black"/>
                </a:solidFill>
              </a:rPr>
              <a:t> </a:t>
            </a:r>
            <a:r>
              <a:rPr lang="en-US" sz="2000" b="1" dirty="0" err="1">
                <a:solidFill>
                  <a:prstClr val="black"/>
                </a:solidFill>
              </a:rPr>
              <a:t>sızıntı</a:t>
            </a:r>
            <a:r>
              <a:rPr lang="en-US" sz="2000" b="1" dirty="0">
                <a:solidFill>
                  <a:prstClr val="black"/>
                </a:solidFill>
              </a:rPr>
              <a:t> </a:t>
            </a:r>
            <a:r>
              <a:rPr lang="en-US" sz="2000" b="1" dirty="0" err="1">
                <a:solidFill>
                  <a:prstClr val="black"/>
                </a:solidFill>
              </a:rPr>
              <a:t>akımı</a:t>
            </a:r>
            <a:r>
              <a:rPr lang="en-US" sz="2000" dirty="0">
                <a:solidFill>
                  <a:prstClr val="black"/>
                </a:solidFill>
              </a:rPr>
              <a:t>, </a:t>
            </a:r>
            <a:r>
              <a:rPr lang="en-US" sz="2000" b="1" dirty="0" err="1">
                <a:solidFill>
                  <a:prstClr val="black"/>
                </a:solidFill>
              </a:rPr>
              <a:t>sıcaklığın</a:t>
            </a:r>
            <a:r>
              <a:rPr lang="en-US" sz="2000" b="1" dirty="0">
                <a:solidFill>
                  <a:prstClr val="black"/>
                </a:solidFill>
              </a:rPr>
              <a:t> </a:t>
            </a:r>
            <a:r>
              <a:rPr lang="en-US" sz="2000" b="1" dirty="0" err="1">
                <a:solidFill>
                  <a:prstClr val="black"/>
                </a:solidFill>
              </a:rPr>
              <a:t>artması</a:t>
            </a:r>
            <a:r>
              <a:rPr lang="en-US" sz="2000" b="1" dirty="0">
                <a:solidFill>
                  <a:prstClr val="black"/>
                </a:solidFill>
              </a:rPr>
              <a:t> </a:t>
            </a:r>
            <a:r>
              <a:rPr lang="en-US" sz="2000" b="1" dirty="0" err="1">
                <a:solidFill>
                  <a:prstClr val="black"/>
                </a:solidFill>
              </a:rPr>
              <a:t>ile</a:t>
            </a:r>
            <a:r>
              <a:rPr lang="en-US" sz="2000" b="1" dirty="0">
                <a:solidFill>
                  <a:prstClr val="black"/>
                </a:solidFill>
              </a:rPr>
              <a:t> </a:t>
            </a:r>
            <a:r>
              <a:rPr lang="en-US" sz="2000" b="1" dirty="0" err="1">
                <a:solidFill>
                  <a:prstClr val="black"/>
                </a:solidFill>
              </a:rPr>
              <a:t>artar</a:t>
            </a:r>
            <a:r>
              <a:rPr lang="en-US" sz="2000" dirty="0">
                <a:solidFill>
                  <a:prstClr val="black"/>
                </a:solidFill>
              </a:rPr>
              <a:t>. </a:t>
            </a:r>
            <a:endParaRPr lang="tr-TR" sz="2000" dirty="0">
              <a:solidFill>
                <a:prstClr val="black"/>
              </a:solidFill>
            </a:endParaRPr>
          </a:p>
        </p:txBody>
      </p:sp>
      <p:sp>
        <p:nvSpPr>
          <p:cNvPr id="4" name="Rectangle 2"/>
          <p:cNvSpPr>
            <a:spLocks noChangeArrowheads="1"/>
          </p:cNvSpPr>
          <p:nvPr/>
        </p:nvSpPr>
        <p:spPr bwMode="auto">
          <a:xfrm>
            <a:off x="717752" y="2486558"/>
            <a:ext cx="27460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tr-TR" sz="2400" dirty="0" err="1" smtClean="0">
                <a:solidFill>
                  <a:prstClr val="black"/>
                </a:solidFill>
                <a:ea typeface="Times New Roman" panose="02020603050405020304" pitchFamily="18" charset="0"/>
                <a:cs typeface="Arial" panose="020B0604020202020204" pitchFamily="34" charset="0"/>
              </a:rPr>
              <a:t>Özetleyecek</a:t>
            </a:r>
            <a:r>
              <a:rPr lang="en-US" altLang="tr-TR" sz="2400" dirty="0" smtClean="0">
                <a:solidFill>
                  <a:prstClr val="black"/>
                </a:solidFill>
                <a:ea typeface="Times New Roman" panose="02020603050405020304" pitchFamily="18" charset="0"/>
                <a:cs typeface="Arial" panose="020B0604020202020204" pitchFamily="34" charset="0"/>
              </a:rPr>
              <a:t> </a:t>
            </a:r>
            <a:r>
              <a:rPr lang="en-US" altLang="tr-TR" sz="2400" dirty="0" err="1" smtClean="0">
                <a:solidFill>
                  <a:prstClr val="black"/>
                </a:solidFill>
                <a:ea typeface="Times New Roman" panose="02020603050405020304" pitchFamily="18" charset="0"/>
                <a:cs typeface="Arial" panose="020B0604020202020204" pitchFamily="34" charset="0"/>
              </a:rPr>
              <a:t>olursak</a:t>
            </a:r>
            <a:r>
              <a:rPr lang="en-US" altLang="tr-TR" sz="2400" dirty="0" smtClean="0">
                <a:solidFill>
                  <a:prstClr val="black"/>
                </a:solidFill>
                <a:ea typeface="Times New Roman" panose="02020603050405020304" pitchFamily="18" charset="0"/>
                <a:cs typeface="Arial" panose="020B0604020202020204" pitchFamily="34" charset="0"/>
              </a:rPr>
              <a:t>;</a:t>
            </a:r>
            <a:endParaRPr lang="tr-TR" altLang="tr-TR" sz="2400" dirty="0" smtClean="0">
              <a:solidFill>
                <a:prstClr val="black"/>
              </a:solidFill>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1"/>
          <p:cNvSpPr txBox="1">
            <a:spLocks noChangeArrowheads="1"/>
          </p:cNvSpPr>
          <p:nvPr/>
        </p:nvSpPr>
        <p:spPr bwMode="auto">
          <a:xfrm>
            <a:off x="717752" y="3551104"/>
            <a:ext cx="9366406" cy="19610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Doğru</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akar</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algn="just" eaLnBrk="0" fontAlgn="base" hangingPunct="0">
              <a:spcBef>
                <a:spcPct val="0"/>
              </a:spcBef>
              <a:spcAft>
                <a:spcPct val="0"/>
              </a:spcAft>
            </a:pPr>
            <a:endParaRPr lang="tr-TR" altLang="tr-TR" sz="2000" b="1" i="1" dirty="0" smtClean="0">
              <a:solidFill>
                <a:prstClr val="black"/>
              </a:solidFill>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en-US" altLang="tr-TR" sz="2000" b="1" i="1" dirty="0" smtClean="0">
                <a:solidFill>
                  <a:prstClr val="black"/>
                </a:solidFill>
                <a:ea typeface="Times New Roman" panose="02020603050405020304" pitchFamily="18" charset="0"/>
                <a:cs typeface="Arial" panose="020B0604020202020204" pitchFamily="34" charset="0"/>
              </a:rPr>
              <a:t>PN </a:t>
            </a:r>
            <a:r>
              <a:rPr lang="en-US" altLang="tr-TR" sz="2000" b="1" i="1" dirty="0" err="1" smtClean="0">
                <a:solidFill>
                  <a:prstClr val="black"/>
                </a:solidFill>
                <a:ea typeface="Times New Roman" panose="02020603050405020304" pitchFamily="18" charset="0"/>
                <a:cs typeface="Arial" panose="020B0604020202020204" pitchFamily="34" charset="0"/>
              </a:rPr>
              <a:t>bağlantıda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için</a:t>
            </a:r>
            <a:r>
              <a:rPr lang="en-US" altLang="tr-TR" sz="2000" b="1" i="1" dirty="0" smtClean="0">
                <a:solidFill>
                  <a:prstClr val="black"/>
                </a:solidFill>
                <a:ea typeface="Times New Roman" panose="02020603050405020304" pitchFamily="18" charset="0"/>
                <a:cs typeface="Arial" panose="020B0604020202020204" pitchFamily="34" charset="0"/>
              </a:rPr>
              <a:t> P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negatif</a:t>
            </a:r>
            <a:r>
              <a:rPr lang="en-US" altLang="tr-TR" sz="2000" b="1" i="1" dirty="0" smtClean="0">
                <a:solidFill>
                  <a:prstClr val="black"/>
                </a:solidFill>
                <a:ea typeface="Times New Roman" panose="02020603050405020304" pitchFamily="18" charset="0"/>
                <a:cs typeface="Arial" panose="020B0604020202020204" pitchFamily="34" charset="0"/>
              </a:rPr>
              <a:t>, N </a:t>
            </a:r>
            <a:r>
              <a:rPr lang="en-US" altLang="tr-TR" sz="2000" b="1" i="1" dirty="0" err="1" smtClean="0">
                <a:solidFill>
                  <a:prstClr val="black"/>
                </a:solidFill>
                <a:ea typeface="Times New Roman" panose="02020603050405020304" pitchFamily="18" charset="0"/>
                <a:cs typeface="Arial" panose="020B0604020202020204" pitchFamily="34" charset="0"/>
              </a:rPr>
              <a:t>ucuna</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pozitif</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gerilim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verilir</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Ters</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polarma</a:t>
            </a:r>
            <a:r>
              <a:rPr lang="en-US" altLang="tr-TR" sz="2000" b="1" i="1" dirty="0" smtClean="0">
                <a:solidFill>
                  <a:prstClr val="black"/>
                </a:solidFill>
                <a:ea typeface="Times New Roman" panose="02020603050405020304" pitchFamily="18" charset="0"/>
                <a:cs typeface="Arial" panose="020B0604020202020204" pitchFamily="34" charset="0"/>
              </a:rPr>
              <a:t> da PN </a:t>
            </a:r>
            <a:r>
              <a:rPr lang="en-US" altLang="tr-TR" sz="2000" b="1" i="1" dirty="0" err="1" smtClean="0">
                <a:solidFill>
                  <a:prstClr val="black"/>
                </a:solidFill>
                <a:ea typeface="Times New Roman" panose="02020603050405020304" pitchFamily="18" charset="0"/>
                <a:cs typeface="Arial" panose="020B0604020202020204" pitchFamily="34" charset="0"/>
              </a:rPr>
              <a:t>bağlantıdan</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akım</a:t>
            </a:r>
            <a:r>
              <a:rPr lang="en-US" altLang="tr-TR" sz="2000" b="1" i="1" dirty="0" smtClean="0">
                <a:solidFill>
                  <a:prstClr val="black"/>
                </a:solidFill>
                <a:ea typeface="Times New Roman" panose="02020603050405020304" pitchFamily="18" charset="0"/>
                <a:cs typeface="Arial" panose="020B0604020202020204" pitchFamily="34" charset="0"/>
              </a:rPr>
              <a:t> </a:t>
            </a:r>
            <a:r>
              <a:rPr lang="en-US" altLang="tr-TR" sz="2000" b="1" i="1" dirty="0" err="1" smtClean="0">
                <a:solidFill>
                  <a:prstClr val="black"/>
                </a:solidFill>
                <a:ea typeface="Times New Roman" panose="02020603050405020304" pitchFamily="18" charset="0"/>
                <a:cs typeface="Arial" panose="020B0604020202020204" pitchFamily="34" charset="0"/>
              </a:rPr>
              <a:t>akmaz</a:t>
            </a:r>
            <a:r>
              <a:rPr lang="en-US" altLang="tr-TR" sz="2000" b="1" i="1" dirty="0" smtClean="0">
                <a:solidFill>
                  <a:prstClr val="black"/>
                </a:solidFill>
                <a:ea typeface="Times New Roman" panose="02020603050405020304" pitchFamily="18" charset="0"/>
                <a:cs typeface="Arial" panose="020B0604020202020204" pitchFamily="34" charset="0"/>
              </a:rPr>
              <a:t>. </a:t>
            </a:r>
            <a:endParaRPr lang="tr-TR" altLang="tr-TR" sz="2000" dirty="0" smtClean="0">
              <a:solidFill>
                <a:prstClr val="black"/>
              </a:solidFill>
            </a:endParaRPr>
          </a:p>
          <a:p>
            <a:pPr eaLnBrk="0" fontAlgn="base" hangingPunct="0">
              <a:spcBef>
                <a:spcPct val="0"/>
              </a:spcBef>
              <a:spcAft>
                <a:spcPct val="0"/>
              </a:spcAft>
            </a:pPr>
            <a:endParaRPr lang="tr-TR" altLang="tr-TR" sz="2000" dirty="0" smtClean="0">
              <a:solidFill>
                <a:prstClr val="black"/>
              </a:solidFill>
            </a:endParaRPr>
          </a:p>
        </p:txBody>
      </p:sp>
      <p:sp>
        <p:nvSpPr>
          <p:cNvPr id="6" name="Rectangle 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Tree>
    <p:extLst>
      <p:ext uri="{BB962C8B-B14F-4D97-AF65-F5344CB8AC3E}">
        <p14:creationId xmlns:p14="http://schemas.microsoft.com/office/powerpoint/2010/main" val="103035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79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283335"/>
            <a:ext cx="4146997" cy="738664"/>
          </a:xfrm>
          <a:prstGeom prst="rect">
            <a:avLst/>
          </a:prstGeom>
          <a:noFill/>
        </p:spPr>
        <p:txBody>
          <a:bodyPr wrap="square" rtlCol="0">
            <a:spAutoFit/>
          </a:bodyPr>
          <a:lstStyle/>
          <a:p>
            <a:r>
              <a:rPr lang="en-US" sz="2400" b="1" dirty="0" err="1">
                <a:solidFill>
                  <a:prstClr val="black"/>
                </a:solidFill>
              </a:rPr>
              <a:t>Diyot</a:t>
            </a:r>
            <a:endParaRPr lang="tr-TR" sz="2400" dirty="0">
              <a:solidFill>
                <a:prstClr val="black"/>
              </a:solidFill>
            </a:endParaRPr>
          </a:p>
          <a:p>
            <a:endParaRPr lang="tr-TR" dirty="0">
              <a:solidFill>
                <a:prstClr val="black"/>
              </a:solidFill>
            </a:endParaRPr>
          </a:p>
        </p:txBody>
      </p:sp>
      <p:sp>
        <p:nvSpPr>
          <p:cNvPr id="3" name="TextBox 2"/>
          <p:cNvSpPr txBox="1"/>
          <p:nvPr/>
        </p:nvSpPr>
        <p:spPr>
          <a:xfrm>
            <a:off x="528034" y="914400"/>
            <a:ext cx="11307651" cy="2985433"/>
          </a:xfrm>
          <a:prstGeom prst="rect">
            <a:avLst/>
          </a:prstGeom>
          <a:noFill/>
        </p:spPr>
        <p:txBody>
          <a:bodyPr wrap="square" rtlCol="0">
            <a:spAutoFit/>
          </a:bodyPr>
          <a:lstStyle/>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tanım</a:t>
            </a:r>
            <a:r>
              <a:rPr lang="en-US" sz="2400" dirty="0">
                <a:solidFill>
                  <a:prstClr val="black"/>
                </a:solidFill>
              </a:rPr>
              <a:t> </a:t>
            </a:r>
            <a:r>
              <a:rPr lang="en-US" sz="2400" dirty="0" err="1">
                <a:solidFill>
                  <a:prstClr val="black"/>
                </a:solidFill>
              </a:rPr>
              <a:t>olarak</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akımını</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geçiren</a:t>
            </a:r>
            <a:r>
              <a:rPr lang="en-US" sz="2400" dirty="0">
                <a:solidFill>
                  <a:prstClr val="black"/>
                </a:solidFill>
              </a:rPr>
              <a:t>, </a:t>
            </a:r>
            <a:r>
              <a:rPr lang="en-US" sz="2400" dirty="0" err="1">
                <a:solidFill>
                  <a:prstClr val="black"/>
                </a:solidFill>
              </a:rPr>
              <a:t>diğer</a:t>
            </a:r>
            <a:r>
              <a:rPr lang="en-US" sz="2400" dirty="0">
                <a:solidFill>
                  <a:prstClr val="black"/>
                </a:solidFill>
              </a:rPr>
              <a:t> </a:t>
            </a:r>
            <a:r>
              <a:rPr lang="en-US" sz="2400" dirty="0" err="1">
                <a:solidFill>
                  <a:prstClr val="black"/>
                </a:solidFill>
              </a:rPr>
              <a:t>yönde</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geçirmeyen</a:t>
            </a:r>
            <a:r>
              <a:rPr lang="en-US" sz="2400" dirty="0">
                <a:solidFill>
                  <a:prstClr val="black"/>
                </a:solidFill>
              </a:rPr>
              <a:t> </a:t>
            </a:r>
            <a:r>
              <a:rPr lang="en-US" sz="2400" dirty="0" err="1">
                <a:solidFill>
                  <a:prstClr val="black"/>
                </a:solidFill>
              </a:rPr>
              <a:t>bir</a:t>
            </a:r>
            <a:r>
              <a:rPr lang="en-US" sz="2400" dirty="0">
                <a:solidFill>
                  <a:prstClr val="black"/>
                </a:solidFill>
              </a:rPr>
              <a:t> </a:t>
            </a:r>
            <a:r>
              <a:rPr lang="en-US" sz="2400" dirty="0" err="1">
                <a:solidFill>
                  <a:prstClr val="black"/>
                </a:solidFill>
              </a:rPr>
              <a:t>elektronik</a:t>
            </a:r>
            <a:r>
              <a:rPr lang="en-US" sz="2400" dirty="0">
                <a:solidFill>
                  <a:prstClr val="black"/>
                </a:solidFill>
              </a:rPr>
              <a:t> </a:t>
            </a:r>
            <a:r>
              <a:rPr lang="en-US" sz="2400" dirty="0" err="1">
                <a:solidFill>
                  <a:prstClr val="black"/>
                </a:solidFill>
              </a:rPr>
              <a:t>yarı</a:t>
            </a:r>
            <a:r>
              <a:rPr lang="en-US" sz="2400" dirty="0">
                <a:solidFill>
                  <a:prstClr val="black"/>
                </a:solidFill>
              </a:rPr>
              <a:t> </a:t>
            </a:r>
            <a:r>
              <a:rPr lang="en-US" sz="2400" dirty="0" err="1">
                <a:solidFill>
                  <a:prstClr val="black"/>
                </a:solidFill>
              </a:rPr>
              <a:t>iletken</a:t>
            </a:r>
            <a:r>
              <a:rPr lang="en-US" sz="2400" dirty="0">
                <a:solidFill>
                  <a:prstClr val="black"/>
                </a:solidFill>
              </a:rPr>
              <a:t> </a:t>
            </a:r>
            <a:r>
              <a:rPr lang="en-US" sz="2400" dirty="0" err="1">
                <a:solidFill>
                  <a:prstClr val="black"/>
                </a:solidFill>
              </a:rPr>
              <a:t>devre</a:t>
            </a:r>
            <a:r>
              <a:rPr lang="en-US" sz="2400" dirty="0">
                <a:solidFill>
                  <a:prstClr val="black"/>
                </a:solidFill>
              </a:rPr>
              <a:t> </a:t>
            </a:r>
            <a:r>
              <a:rPr lang="en-US" sz="2400" dirty="0" err="1">
                <a:solidFill>
                  <a:prstClr val="black"/>
                </a:solidFill>
              </a:rPr>
              <a:t>elemanıdır</a:t>
            </a:r>
            <a:r>
              <a:rPr lang="en-US" sz="2400" dirty="0">
                <a:solidFill>
                  <a:prstClr val="black"/>
                </a:solidFill>
              </a:rPr>
              <a:t>. </a:t>
            </a:r>
            <a:r>
              <a:rPr lang="en-US" sz="2400" dirty="0" err="1">
                <a:solidFill>
                  <a:prstClr val="black"/>
                </a:solidFill>
              </a:rPr>
              <a:t>Diyot</a:t>
            </a:r>
            <a:r>
              <a:rPr lang="en-US" sz="2400" dirty="0">
                <a:solidFill>
                  <a:prstClr val="black"/>
                </a:solidFill>
              </a:rPr>
              <a:t>, PN </a:t>
            </a:r>
            <a:r>
              <a:rPr lang="en-US" sz="2400" dirty="0" err="1">
                <a:solidFill>
                  <a:prstClr val="black"/>
                </a:solidFill>
              </a:rPr>
              <a:t>birleşmesinden</a:t>
            </a:r>
            <a:r>
              <a:rPr lang="en-US" sz="2400" dirty="0">
                <a:solidFill>
                  <a:prstClr val="black"/>
                </a:solidFill>
              </a:rPr>
              <a:t> </a:t>
            </a:r>
            <a:r>
              <a:rPr lang="en-US" sz="2400" dirty="0" err="1">
                <a:solidFill>
                  <a:prstClr val="black"/>
                </a:solidFill>
              </a:rPr>
              <a:t>meydana</a:t>
            </a:r>
            <a:r>
              <a:rPr lang="en-US" sz="2400" dirty="0">
                <a:solidFill>
                  <a:prstClr val="black"/>
                </a:solidFill>
              </a:rPr>
              <a:t> </a:t>
            </a:r>
            <a:r>
              <a:rPr lang="en-US" sz="2400" dirty="0" err="1">
                <a:solidFill>
                  <a:prstClr val="black"/>
                </a:solidFill>
              </a:rPr>
              <a:t>gelir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uygulamaları</a:t>
            </a:r>
            <a:r>
              <a:rPr lang="en-US" sz="2400" dirty="0">
                <a:solidFill>
                  <a:prstClr val="black"/>
                </a:solidFill>
              </a:rPr>
              <a:t> </a:t>
            </a:r>
            <a:r>
              <a:rPr lang="en-US" sz="2400" dirty="0" err="1">
                <a:solidFill>
                  <a:prstClr val="black"/>
                </a:solidFill>
              </a:rPr>
              <a:t>ile</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sık</a:t>
            </a:r>
            <a:r>
              <a:rPr lang="en-US" sz="2400" dirty="0">
                <a:solidFill>
                  <a:prstClr val="black"/>
                </a:solidFill>
              </a:rPr>
              <a:t> </a:t>
            </a:r>
            <a:r>
              <a:rPr lang="en-US" sz="2400" dirty="0" err="1">
                <a:solidFill>
                  <a:prstClr val="black"/>
                </a:solidFill>
              </a:rPr>
              <a:t>karşılaşmaktayız</a:t>
            </a:r>
            <a:r>
              <a:rPr lang="en-US" sz="2400" dirty="0">
                <a:solidFill>
                  <a:prstClr val="black"/>
                </a:solidFill>
              </a:rPr>
              <a:t>. </a:t>
            </a:r>
            <a:endParaRPr lang="tr-TR" sz="2400" dirty="0">
              <a:solidFill>
                <a:prstClr val="black"/>
              </a:solidFill>
            </a:endParaRPr>
          </a:p>
          <a:p>
            <a:pPr algn="just"/>
            <a:r>
              <a:rPr lang="en-US" sz="2400" dirty="0" err="1">
                <a:solidFill>
                  <a:prstClr val="black"/>
                </a:solidFill>
              </a:rPr>
              <a:t>Diyot</a:t>
            </a:r>
            <a:r>
              <a:rPr lang="en-US" sz="2400" dirty="0">
                <a:solidFill>
                  <a:prstClr val="black"/>
                </a:solidFill>
              </a:rPr>
              <a:t> </a:t>
            </a:r>
            <a:r>
              <a:rPr lang="en-US" sz="2400" dirty="0" err="1">
                <a:solidFill>
                  <a:prstClr val="black"/>
                </a:solidFill>
              </a:rPr>
              <a:t>biraz</a:t>
            </a:r>
            <a:r>
              <a:rPr lang="en-US" sz="2400" dirty="0">
                <a:solidFill>
                  <a:prstClr val="black"/>
                </a:solidFill>
              </a:rPr>
              <a:t> </a:t>
            </a:r>
            <a:r>
              <a:rPr lang="en-US" sz="2400" dirty="0" err="1">
                <a:solidFill>
                  <a:prstClr val="black"/>
                </a:solidFill>
              </a:rPr>
              <a:t>önce</a:t>
            </a:r>
            <a:r>
              <a:rPr lang="en-US" sz="2400" dirty="0">
                <a:solidFill>
                  <a:prstClr val="black"/>
                </a:solidFill>
              </a:rPr>
              <a:t> de </a:t>
            </a:r>
            <a:r>
              <a:rPr lang="en-US" sz="2400" dirty="0" err="1">
                <a:solidFill>
                  <a:prstClr val="black"/>
                </a:solidFill>
              </a:rPr>
              <a:t>söylediğimiz</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bir</a:t>
            </a:r>
            <a:r>
              <a:rPr lang="en-US" sz="2400" dirty="0">
                <a:solidFill>
                  <a:prstClr val="black"/>
                </a:solidFill>
              </a:rPr>
              <a:t> PN </a:t>
            </a:r>
            <a:r>
              <a:rPr lang="en-US" sz="2400" dirty="0" err="1">
                <a:solidFill>
                  <a:prstClr val="black"/>
                </a:solidFill>
              </a:rPr>
              <a:t>bağlantısından</a:t>
            </a:r>
            <a:r>
              <a:rPr lang="en-US" sz="2400" dirty="0">
                <a:solidFill>
                  <a:prstClr val="black"/>
                </a:solidFill>
              </a:rPr>
              <a:t> </a:t>
            </a:r>
            <a:r>
              <a:rPr lang="en-US" sz="2400" dirty="0" err="1">
                <a:solidFill>
                  <a:prstClr val="black"/>
                </a:solidFill>
              </a:rPr>
              <a:t>oluşur</a:t>
            </a:r>
            <a:r>
              <a:rPr lang="en-US" sz="2400" dirty="0">
                <a:solidFill>
                  <a:prstClr val="black"/>
                </a:solidFill>
              </a:rPr>
              <a:t>. </a:t>
            </a:r>
            <a:r>
              <a:rPr lang="en-US" sz="2400" b="1" dirty="0">
                <a:solidFill>
                  <a:prstClr val="black"/>
                </a:solidFill>
              </a:rPr>
              <a:t>P</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anot</a:t>
            </a:r>
            <a:r>
              <a:rPr lang="en-US" sz="2400" b="1" dirty="0">
                <a:solidFill>
                  <a:prstClr val="black"/>
                </a:solidFill>
              </a:rPr>
              <a:t> (</a:t>
            </a:r>
            <a:r>
              <a:rPr lang="en-US" sz="2400" dirty="0">
                <a:solidFill>
                  <a:prstClr val="black"/>
                </a:solidFill>
              </a:rPr>
              <a:t>A</a:t>
            </a:r>
            <a:r>
              <a:rPr lang="en-US" sz="2400" b="1" dirty="0">
                <a:solidFill>
                  <a:prstClr val="black"/>
                </a:solidFill>
              </a:rPr>
              <a:t>),</a:t>
            </a:r>
            <a:r>
              <a:rPr lang="en-US" sz="2400" dirty="0">
                <a:solidFill>
                  <a:prstClr val="black"/>
                </a:solidFill>
              </a:rPr>
              <a:t> </a:t>
            </a:r>
            <a:r>
              <a:rPr lang="en-US" sz="2400" b="1" dirty="0">
                <a:solidFill>
                  <a:prstClr val="black"/>
                </a:solidFill>
              </a:rPr>
              <a:t>N</a:t>
            </a:r>
            <a:r>
              <a:rPr lang="en-US" sz="2400" dirty="0">
                <a:solidFill>
                  <a:prstClr val="black"/>
                </a:solidFill>
              </a:rPr>
              <a:t> tipi </a:t>
            </a:r>
            <a:r>
              <a:rPr lang="en-US" sz="2400" dirty="0" err="1">
                <a:solidFill>
                  <a:prstClr val="black"/>
                </a:solidFill>
              </a:rPr>
              <a:t>yarı</a:t>
            </a:r>
            <a:r>
              <a:rPr lang="en-US" sz="2400" dirty="0">
                <a:solidFill>
                  <a:prstClr val="black"/>
                </a:solidFill>
              </a:rPr>
              <a:t> </a:t>
            </a:r>
            <a:r>
              <a:rPr lang="en-US" sz="2400" dirty="0" err="1">
                <a:solidFill>
                  <a:prstClr val="black"/>
                </a:solidFill>
              </a:rPr>
              <a:t>iletkeninin</a:t>
            </a:r>
            <a:r>
              <a:rPr lang="en-US" sz="2400" dirty="0">
                <a:solidFill>
                  <a:prstClr val="black"/>
                </a:solidFill>
              </a:rPr>
              <a:t> </a:t>
            </a:r>
            <a:r>
              <a:rPr lang="en-US" sz="2400" dirty="0" err="1">
                <a:solidFill>
                  <a:prstClr val="black"/>
                </a:solidFill>
              </a:rPr>
              <a:t>bulunduğu</a:t>
            </a:r>
            <a:r>
              <a:rPr lang="en-US" sz="2400" dirty="0">
                <a:solidFill>
                  <a:prstClr val="black"/>
                </a:solidFill>
              </a:rPr>
              <a:t> </a:t>
            </a:r>
            <a:r>
              <a:rPr lang="en-US" sz="2400" dirty="0" err="1">
                <a:solidFill>
                  <a:prstClr val="black"/>
                </a:solidFill>
              </a:rPr>
              <a:t>alana</a:t>
            </a:r>
            <a:r>
              <a:rPr lang="en-US" sz="2400" dirty="0">
                <a:solidFill>
                  <a:prstClr val="black"/>
                </a:solidFill>
              </a:rPr>
              <a:t> </a:t>
            </a:r>
            <a:r>
              <a:rPr lang="en-US" sz="2400" b="1" dirty="0" err="1">
                <a:solidFill>
                  <a:prstClr val="black"/>
                </a:solidFill>
              </a:rPr>
              <a:t>katot</a:t>
            </a:r>
            <a:r>
              <a:rPr lang="en-US" sz="2400" b="1" dirty="0">
                <a:solidFill>
                  <a:prstClr val="black"/>
                </a:solidFill>
              </a:rPr>
              <a:t> (</a:t>
            </a:r>
            <a:r>
              <a:rPr lang="en-US" sz="2400" dirty="0">
                <a:solidFill>
                  <a:prstClr val="black"/>
                </a:solidFill>
              </a:rPr>
              <a:t>K</a:t>
            </a:r>
            <a:r>
              <a:rPr lang="en-US" sz="2400" b="1" dirty="0">
                <a:solidFill>
                  <a:prstClr val="black"/>
                </a:solidFill>
              </a:rPr>
              <a:t>)</a:t>
            </a:r>
            <a:r>
              <a:rPr lang="en-US" sz="2400" dirty="0">
                <a:solidFill>
                  <a:prstClr val="black"/>
                </a:solidFill>
              </a:rPr>
              <a:t> </a:t>
            </a:r>
            <a:r>
              <a:rPr lang="en-US" sz="2400" dirty="0" err="1">
                <a:solidFill>
                  <a:prstClr val="black"/>
                </a:solidFill>
              </a:rPr>
              <a:t>denir</a:t>
            </a:r>
            <a:r>
              <a:rPr lang="en-US" sz="2400" dirty="0">
                <a:solidFill>
                  <a:prstClr val="black"/>
                </a:solidFill>
              </a:rPr>
              <a:t>. </a:t>
            </a:r>
            <a:r>
              <a:rPr lang="en-US" sz="2400" dirty="0" err="1">
                <a:solidFill>
                  <a:prstClr val="black"/>
                </a:solidFill>
              </a:rPr>
              <a:t>Üzerinden</a:t>
            </a:r>
            <a:r>
              <a:rPr lang="en-US" sz="2400" dirty="0">
                <a:solidFill>
                  <a:prstClr val="black"/>
                </a:solidFill>
              </a:rPr>
              <a:t> </a:t>
            </a:r>
            <a:r>
              <a:rPr lang="en-US" sz="2400" dirty="0" err="1">
                <a:solidFill>
                  <a:prstClr val="black"/>
                </a:solidFill>
              </a:rPr>
              <a:t>geçen</a:t>
            </a:r>
            <a:r>
              <a:rPr lang="en-US" sz="2400" dirty="0">
                <a:solidFill>
                  <a:prstClr val="black"/>
                </a:solidFill>
              </a:rPr>
              <a:t> </a:t>
            </a:r>
            <a:r>
              <a:rPr lang="en-US" sz="2400" dirty="0" err="1">
                <a:solidFill>
                  <a:prstClr val="black"/>
                </a:solidFill>
              </a:rPr>
              <a:t>elektrik</a:t>
            </a:r>
            <a:r>
              <a:rPr lang="en-US" sz="2400" dirty="0">
                <a:solidFill>
                  <a:prstClr val="black"/>
                </a:solidFill>
              </a:rPr>
              <a:t> </a:t>
            </a:r>
            <a:r>
              <a:rPr lang="en-US" sz="2400" dirty="0" err="1">
                <a:solidFill>
                  <a:prstClr val="black"/>
                </a:solidFill>
              </a:rPr>
              <a:t>akımı</a:t>
            </a:r>
            <a:r>
              <a:rPr lang="en-US" sz="2400" dirty="0">
                <a:solidFill>
                  <a:prstClr val="black"/>
                </a:solidFill>
              </a:rPr>
              <a:t> </a:t>
            </a:r>
            <a:r>
              <a:rPr lang="en-US" sz="2400" dirty="0" err="1">
                <a:solidFill>
                  <a:prstClr val="black"/>
                </a:solidFill>
              </a:rPr>
              <a:t>ise</a:t>
            </a:r>
            <a:r>
              <a:rPr lang="en-US" sz="2400" dirty="0">
                <a:solidFill>
                  <a:prstClr val="black"/>
                </a:solidFill>
              </a:rPr>
              <a:t> her </a:t>
            </a:r>
            <a:r>
              <a:rPr lang="en-US" sz="2400" dirty="0" err="1">
                <a:solidFill>
                  <a:prstClr val="black"/>
                </a:solidFill>
              </a:rPr>
              <a:t>zaman</a:t>
            </a:r>
            <a:r>
              <a:rPr lang="en-US" sz="2400" dirty="0">
                <a:solidFill>
                  <a:prstClr val="black"/>
                </a:solidFill>
              </a:rPr>
              <a:t> </a:t>
            </a:r>
            <a:r>
              <a:rPr lang="en-US" sz="2400" dirty="0" err="1">
                <a:solidFill>
                  <a:prstClr val="black"/>
                </a:solidFill>
              </a:rPr>
              <a:t>için</a:t>
            </a:r>
            <a:r>
              <a:rPr lang="en-US" sz="2400" dirty="0">
                <a:solidFill>
                  <a:prstClr val="black"/>
                </a:solidFill>
              </a:rPr>
              <a:t> </a:t>
            </a:r>
            <a:r>
              <a:rPr lang="en-US" sz="2400" dirty="0" err="1">
                <a:solidFill>
                  <a:prstClr val="black"/>
                </a:solidFill>
              </a:rPr>
              <a:t>anottan</a:t>
            </a:r>
            <a:r>
              <a:rPr lang="en-US" sz="2400" dirty="0">
                <a:solidFill>
                  <a:prstClr val="black"/>
                </a:solidFill>
              </a:rPr>
              <a:t> </a:t>
            </a:r>
            <a:r>
              <a:rPr lang="en-US" sz="2400" dirty="0" err="1">
                <a:solidFill>
                  <a:prstClr val="black"/>
                </a:solidFill>
              </a:rPr>
              <a:t>katoda</a:t>
            </a:r>
            <a:r>
              <a:rPr lang="en-US" sz="2400" dirty="0">
                <a:solidFill>
                  <a:prstClr val="black"/>
                </a:solidFill>
              </a:rPr>
              <a:t> </a:t>
            </a:r>
            <a:r>
              <a:rPr lang="en-US" sz="2400" dirty="0" err="1">
                <a:solidFill>
                  <a:prstClr val="black"/>
                </a:solidFill>
              </a:rPr>
              <a:t>doğrudur</a:t>
            </a:r>
            <a:r>
              <a:rPr lang="en-US" sz="2400" dirty="0">
                <a:solidFill>
                  <a:prstClr val="black"/>
                </a:solidFill>
              </a:rPr>
              <a:t>. </a:t>
            </a:r>
            <a:r>
              <a:rPr lang="en-US" sz="2400" dirty="0" err="1">
                <a:solidFill>
                  <a:prstClr val="black"/>
                </a:solidFill>
              </a:rPr>
              <a:t>Şekil</a:t>
            </a:r>
            <a:r>
              <a:rPr lang="en-US" sz="2400" dirty="0">
                <a:solidFill>
                  <a:prstClr val="black"/>
                </a:solidFill>
              </a:rPr>
              <a:t> 1.21 de </a:t>
            </a:r>
            <a:r>
              <a:rPr lang="en-US" sz="2400" dirty="0" err="1">
                <a:solidFill>
                  <a:prstClr val="black"/>
                </a:solidFill>
              </a:rPr>
              <a:t>bir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gösterilmektedir</a:t>
            </a:r>
            <a:r>
              <a:rPr lang="en-US" sz="2400" dirty="0">
                <a:solidFill>
                  <a:prstClr val="black"/>
                </a:solidFill>
              </a:rPr>
              <a:t>.</a:t>
            </a:r>
            <a:endParaRPr lang="tr-TR" sz="2400" dirty="0">
              <a:solidFill>
                <a:prstClr val="black"/>
              </a:solidFill>
            </a:endParaRPr>
          </a:p>
          <a:p>
            <a:pPr algn="just"/>
            <a:endParaRPr lang="tr-TR" sz="2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7" y="3590613"/>
            <a:ext cx="8668002" cy="1462061"/>
          </a:xfrm>
          <a:prstGeom prst="rect">
            <a:avLst/>
          </a:prstGeom>
        </p:spPr>
      </p:pic>
      <p:sp>
        <p:nvSpPr>
          <p:cNvPr id="6" name="TextBox 5"/>
          <p:cNvSpPr txBox="1"/>
          <p:nvPr/>
        </p:nvSpPr>
        <p:spPr>
          <a:xfrm>
            <a:off x="682580" y="5422005"/>
            <a:ext cx="10998557" cy="923330"/>
          </a:xfrm>
          <a:prstGeom prst="rect">
            <a:avLst/>
          </a:prstGeom>
          <a:noFill/>
        </p:spPr>
        <p:txBody>
          <a:bodyPr wrap="square" rtlCol="0">
            <a:spAutoFit/>
          </a:bodyPr>
          <a:lstStyle/>
          <a:p>
            <a:r>
              <a:rPr lang="tr-TR" dirty="0" smtClean="0">
                <a:solidFill>
                  <a:prstClr val="black"/>
                </a:solidFill>
              </a:rPr>
              <a:t>                                  </a:t>
            </a:r>
            <a:r>
              <a:rPr lang="en-US" dirty="0" smtClean="0">
                <a:solidFill>
                  <a:prstClr val="black"/>
                </a:solidFill>
              </a:rPr>
              <a:t>(</a:t>
            </a:r>
            <a:r>
              <a:rPr lang="en-US" dirty="0">
                <a:solidFill>
                  <a:prstClr val="black"/>
                </a:solidFill>
              </a:rPr>
              <a:t>a) </a:t>
            </a:r>
            <a:r>
              <a:rPr lang="en-US" dirty="0" err="1">
                <a:solidFill>
                  <a:prstClr val="black"/>
                </a:solidFill>
              </a:rPr>
              <a:t>Sembol</a:t>
            </a:r>
            <a:r>
              <a:rPr lang="en-US" dirty="0">
                <a:solidFill>
                  <a:prstClr val="black"/>
                </a:solidFill>
              </a:rPr>
              <a:t>					        (b) </a:t>
            </a:r>
            <a:r>
              <a:rPr lang="en-US" dirty="0" err="1">
                <a:solidFill>
                  <a:prstClr val="black"/>
                </a:solidFill>
              </a:rPr>
              <a:t>Fiziki</a:t>
            </a:r>
            <a:r>
              <a:rPr lang="en-US" dirty="0">
                <a:solidFill>
                  <a:prstClr val="black"/>
                </a:solidFill>
              </a:rPr>
              <a:t> </a:t>
            </a:r>
            <a:r>
              <a:rPr lang="en-US" dirty="0" err="1">
                <a:solidFill>
                  <a:prstClr val="black"/>
                </a:solidFill>
              </a:rPr>
              <a:t>yapı</a:t>
            </a:r>
            <a:endParaRPr lang="tr-TR" dirty="0">
              <a:solidFill>
                <a:prstClr val="black"/>
              </a:solidFill>
            </a:endParaRPr>
          </a:p>
          <a:p>
            <a:r>
              <a:rPr lang="tr-TR" b="1" dirty="0" smtClean="0">
                <a:solidFill>
                  <a:prstClr val="black"/>
                </a:solidFill>
              </a:rPr>
              <a:t>					</a:t>
            </a:r>
            <a:r>
              <a:rPr lang="en-US" b="1" dirty="0" err="1" smtClean="0">
                <a:solidFill>
                  <a:prstClr val="black"/>
                </a:solidFill>
              </a:rPr>
              <a:t>Şekil</a:t>
            </a:r>
            <a:r>
              <a:rPr lang="en-US" b="1" dirty="0" smtClean="0">
                <a:solidFill>
                  <a:prstClr val="black"/>
                </a:solidFill>
              </a:rPr>
              <a:t> </a:t>
            </a:r>
            <a:r>
              <a:rPr lang="en-US" b="1" dirty="0">
                <a:solidFill>
                  <a:prstClr val="black"/>
                </a:solidFill>
              </a:rPr>
              <a:t>1.21 </a:t>
            </a:r>
            <a:r>
              <a:rPr lang="en-US" dirty="0" err="1">
                <a:solidFill>
                  <a:prstClr val="black"/>
                </a:solidFill>
              </a:rPr>
              <a:t>Diyot</a:t>
            </a:r>
            <a:r>
              <a:rPr lang="en-US" dirty="0">
                <a:solidFill>
                  <a:prstClr val="black"/>
                </a:solidFill>
              </a:rPr>
              <a:t> </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1206918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218941"/>
            <a:ext cx="11578107" cy="1323439"/>
          </a:xfrm>
          <a:prstGeom prst="rect">
            <a:avLst/>
          </a:prstGeom>
          <a:noFill/>
        </p:spPr>
        <p:txBody>
          <a:bodyPr wrap="square" rtlCol="0">
            <a:spAutoFit/>
          </a:bodyPr>
          <a:lstStyle/>
          <a:p>
            <a:pPr algn="just"/>
            <a:r>
              <a:rPr lang="en-US" sz="2000" dirty="0" err="1">
                <a:solidFill>
                  <a:prstClr val="black"/>
                </a:solidFill>
              </a:rPr>
              <a:t>Düşük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diyotlar</a:t>
            </a:r>
            <a:r>
              <a:rPr lang="en-US" sz="2000" dirty="0">
                <a:solidFill>
                  <a:prstClr val="black"/>
                </a:solidFill>
              </a:rPr>
              <a:t> cam, </a:t>
            </a:r>
            <a:r>
              <a:rPr lang="en-US" sz="2000" dirty="0" err="1">
                <a:solidFill>
                  <a:prstClr val="black"/>
                </a:solidFill>
              </a:rPr>
              <a:t>plastik</a:t>
            </a:r>
            <a:r>
              <a:rPr lang="en-US" sz="2000" dirty="0">
                <a:solidFill>
                  <a:prstClr val="black"/>
                </a:solidFill>
              </a:rPr>
              <a:t> </a:t>
            </a:r>
            <a:r>
              <a:rPr lang="en-US" sz="2000" dirty="0" err="1">
                <a:solidFill>
                  <a:prstClr val="black"/>
                </a:solidFill>
              </a:rPr>
              <a:t>gibi</a:t>
            </a:r>
            <a:r>
              <a:rPr lang="en-US" sz="2000" dirty="0">
                <a:solidFill>
                  <a:prstClr val="black"/>
                </a:solidFill>
              </a:rPr>
              <a:t> </a:t>
            </a:r>
            <a:r>
              <a:rPr lang="en-US" sz="2000" dirty="0" err="1">
                <a:solidFill>
                  <a:prstClr val="black"/>
                </a:solidFill>
              </a:rPr>
              <a:t>kılıflara</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a:t>
            </a:r>
            <a:r>
              <a:rPr lang="en-US" sz="2000" dirty="0" err="1">
                <a:solidFill>
                  <a:prstClr val="black"/>
                </a:solidFill>
              </a:rPr>
              <a:t>olanları</a:t>
            </a:r>
            <a:r>
              <a:rPr lang="en-US" sz="2000" dirty="0">
                <a:solidFill>
                  <a:prstClr val="black"/>
                </a:solidFill>
              </a:rPr>
              <a:t> </a:t>
            </a:r>
            <a:r>
              <a:rPr lang="en-US" sz="2000" dirty="0" err="1">
                <a:solidFill>
                  <a:prstClr val="black"/>
                </a:solidFill>
              </a:rPr>
              <a:t>ısıya</a:t>
            </a:r>
            <a:r>
              <a:rPr lang="en-US" sz="2000" dirty="0">
                <a:solidFill>
                  <a:prstClr val="black"/>
                </a:solidFill>
              </a:rPr>
              <a:t> </a:t>
            </a:r>
            <a:r>
              <a:rPr lang="en-US" sz="2000" dirty="0" err="1">
                <a:solidFill>
                  <a:prstClr val="black"/>
                </a:solidFill>
              </a:rPr>
              <a:t>dayanıklılığı</a:t>
            </a:r>
            <a:r>
              <a:rPr lang="en-US" sz="2000" dirty="0">
                <a:solidFill>
                  <a:prstClr val="black"/>
                </a:solidFill>
              </a:rPr>
              <a:t> </a:t>
            </a:r>
            <a:r>
              <a:rPr lang="en-US" sz="2000" dirty="0" err="1">
                <a:solidFill>
                  <a:prstClr val="black"/>
                </a:solidFill>
              </a:rPr>
              <a:t>sağlamak</a:t>
            </a:r>
            <a:r>
              <a:rPr lang="en-US" sz="2000" dirty="0">
                <a:solidFill>
                  <a:prstClr val="black"/>
                </a:solidFill>
              </a:rPr>
              <a:t> </a:t>
            </a:r>
            <a:r>
              <a:rPr lang="en-US" sz="2000" dirty="0" err="1">
                <a:solidFill>
                  <a:prstClr val="black"/>
                </a:solidFill>
              </a:rPr>
              <a:t>için</a:t>
            </a:r>
            <a:r>
              <a:rPr lang="en-US" sz="2000" dirty="0">
                <a:solidFill>
                  <a:prstClr val="black"/>
                </a:solidFill>
              </a:rPr>
              <a:t> metal </a:t>
            </a:r>
            <a:r>
              <a:rPr lang="en-US" sz="2000" dirty="0" err="1">
                <a:solidFill>
                  <a:prstClr val="black"/>
                </a:solidFill>
              </a:rPr>
              <a:t>yada</a:t>
            </a:r>
            <a:r>
              <a:rPr lang="en-US" sz="2000" dirty="0">
                <a:solidFill>
                  <a:prstClr val="black"/>
                </a:solidFill>
              </a:rPr>
              <a:t> </a:t>
            </a:r>
            <a:r>
              <a:rPr lang="en-US" sz="2000" dirty="0" err="1">
                <a:solidFill>
                  <a:prstClr val="black"/>
                </a:solidFill>
              </a:rPr>
              <a:t>seramik</a:t>
            </a:r>
            <a:r>
              <a:rPr lang="en-US" sz="2000" dirty="0">
                <a:solidFill>
                  <a:prstClr val="black"/>
                </a:solidFill>
              </a:rPr>
              <a:t> </a:t>
            </a:r>
            <a:r>
              <a:rPr lang="en-US" sz="2000" dirty="0" err="1">
                <a:solidFill>
                  <a:prstClr val="black"/>
                </a:solidFill>
              </a:rPr>
              <a:t>kılıflar</a:t>
            </a:r>
            <a:r>
              <a:rPr lang="en-US" sz="2000" dirty="0">
                <a:solidFill>
                  <a:prstClr val="black"/>
                </a:solidFill>
              </a:rPr>
              <a:t> </a:t>
            </a:r>
            <a:r>
              <a:rPr lang="en-US" sz="2000" dirty="0" err="1">
                <a:solidFill>
                  <a:prstClr val="black"/>
                </a:solidFill>
              </a:rPr>
              <a:t>içindedir</a:t>
            </a:r>
            <a:r>
              <a:rPr lang="en-US" sz="2000" dirty="0">
                <a:solidFill>
                  <a:prstClr val="black"/>
                </a:solidFill>
              </a:rPr>
              <a:t>. </a:t>
            </a:r>
            <a:r>
              <a:rPr lang="en-US" sz="2000" dirty="0" err="1">
                <a:solidFill>
                  <a:prstClr val="black"/>
                </a:solidFill>
              </a:rPr>
              <a:t>Diyotların</a:t>
            </a:r>
            <a:r>
              <a:rPr lang="en-US" sz="2000" dirty="0">
                <a:solidFill>
                  <a:prstClr val="black"/>
                </a:solidFill>
              </a:rPr>
              <a:t> </a:t>
            </a:r>
            <a:r>
              <a:rPr lang="en-US" sz="2000" dirty="0" err="1">
                <a:solidFill>
                  <a:prstClr val="black"/>
                </a:solidFill>
              </a:rPr>
              <a:t>fiziksel</a:t>
            </a:r>
            <a:r>
              <a:rPr lang="en-US" sz="2000" dirty="0">
                <a:solidFill>
                  <a:prstClr val="black"/>
                </a:solidFill>
              </a:rPr>
              <a:t> </a:t>
            </a:r>
            <a:r>
              <a:rPr lang="en-US" sz="2000" dirty="0" err="1">
                <a:solidFill>
                  <a:prstClr val="black"/>
                </a:solidFill>
              </a:rPr>
              <a:t>kılıfları</a:t>
            </a:r>
            <a:r>
              <a:rPr lang="en-US" sz="2000" dirty="0">
                <a:solidFill>
                  <a:prstClr val="black"/>
                </a:solidFill>
              </a:rPr>
              <a:t> </a:t>
            </a:r>
            <a:r>
              <a:rPr lang="en-US" sz="2000" dirty="0" err="1">
                <a:solidFill>
                  <a:prstClr val="black"/>
                </a:solidFill>
              </a:rPr>
              <a:t>silindirik</a:t>
            </a:r>
            <a:r>
              <a:rPr lang="en-US" sz="2000" dirty="0">
                <a:solidFill>
                  <a:prstClr val="black"/>
                </a:solidFill>
              </a:rPr>
              <a:t>, </a:t>
            </a:r>
            <a:r>
              <a:rPr lang="en-US" sz="2000" dirty="0" err="1">
                <a:solidFill>
                  <a:prstClr val="black"/>
                </a:solidFill>
              </a:rPr>
              <a:t>dikdörtgen</a:t>
            </a:r>
            <a:r>
              <a:rPr lang="en-US" sz="2000" dirty="0">
                <a:solidFill>
                  <a:prstClr val="black"/>
                </a:solidFill>
              </a:rPr>
              <a:t> </a:t>
            </a:r>
            <a:r>
              <a:rPr lang="en-US" sz="2000" dirty="0" err="1">
                <a:solidFill>
                  <a:prstClr val="black"/>
                </a:solidFill>
              </a:rPr>
              <a:t>yada</a:t>
            </a:r>
            <a:r>
              <a:rPr lang="en-US" sz="2000" dirty="0">
                <a:solidFill>
                  <a:prstClr val="black"/>
                </a:solidFill>
              </a:rPr>
              <a:t> </a:t>
            </a:r>
            <a:r>
              <a:rPr lang="en-US" sz="2000" dirty="0" err="1">
                <a:solidFill>
                  <a:prstClr val="black"/>
                </a:solidFill>
              </a:rPr>
              <a:t>şaseye</a:t>
            </a:r>
            <a:r>
              <a:rPr lang="en-US" sz="2000" dirty="0">
                <a:solidFill>
                  <a:prstClr val="black"/>
                </a:solidFill>
              </a:rPr>
              <a:t> </a:t>
            </a:r>
            <a:r>
              <a:rPr lang="en-US" sz="2000" dirty="0" err="1">
                <a:solidFill>
                  <a:prstClr val="black"/>
                </a:solidFill>
              </a:rPr>
              <a:t>vidalanır</a:t>
            </a:r>
            <a:r>
              <a:rPr lang="en-US" sz="2000" dirty="0">
                <a:solidFill>
                  <a:prstClr val="black"/>
                </a:solidFill>
              </a:rPr>
              <a:t> </a:t>
            </a:r>
            <a:r>
              <a:rPr lang="en-US" sz="2000" dirty="0" err="1">
                <a:solidFill>
                  <a:prstClr val="black"/>
                </a:solidFill>
              </a:rPr>
              <a:t>türde</a:t>
            </a:r>
            <a:r>
              <a:rPr lang="en-US" sz="2000" dirty="0">
                <a:solidFill>
                  <a:prstClr val="black"/>
                </a:solidFill>
              </a:rPr>
              <a:t> </a:t>
            </a:r>
            <a:r>
              <a:rPr lang="en-US" sz="2000" dirty="0" err="1">
                <a:solidFill>
                  <a:prstClr val="black"/>
                </a:solidFill>
              </a:rPr>
              <a:t>olabilir</a:t>
            </a:r>
            <a:r>
              <a:rPr lang="en-US" sz="2000" dirty="0">
                <a:solidFill>
                  <a:prstClr val="black"/>
                </a:solidFill>
              </a:rPr>
              <a:t>. </a:t>
            </a:r>
            <a:r>
              <a:rPr lang="en-US" sz="2000" dirty="0" err="1">
                <a:solidFill>
                  <a:prstClr val="black"/>
                </a:solidFill>
              </a:rPr>
              <a:t>Bütün</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dış</a:t>
            </a:r>
            <a:r>
              <a:rPr lang="en-US" sz="2000" dirty="0">
                <a:solidFill>
                  <a:prstClr val="black"/>
                </a:solidFill>
              </a:rPr>
              <a:t> </a:t>
            </a:r>
            <a:r>
              <a:rPr lang="en-US" sz="2000" dirty="0" err="1">
                <a:solidFill>
                  <a:prstClr val="black"/>
                </a:solidFill>
              </a:rPr>
              <a:t>kılıfı</a:t>
            </a:r>
            <a:r>
              <a:rPr lang="en-US" sz="2000" dirty="0">
                <a:solidFill>
                  <a:prstClr val="black"/>
                </a:solidFill>
              </a:rPr>
              <a:t> </a:t>
            </a:r>
            <a:r>
              <a:rPr lang="en-US" sz="2000" dirty="0" err="1">
                <a:solidFill>
                  <a:prstClr val="black"/>
                </a:solidFill>
              </a:rPr>
              <a:t>üzerinde</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ucunu</a:t>
            </a:r>
            <a:r>
              <a:rPr lang="en-US" sz="2000" dirty="0">
                <a:solidFill>
                  <a:prstClr val="black"/>
                </a:solidFill>
              </a:rPr>
              <a:t> </a:t>
            </a:r>
            <a:r>
              <a:rPr lang="en-US" sz="2000" dirty="0" err="1">
                <a:solidFill>
                  <a:prstClr val="black"/>
                </a:solidFill>
              </a:rPr>
              <a:t>gösteren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işaret</a:t>
            </a:r>
            <a:r>
              <a:rPr lang="en-US" sz="2000" dirty="0">
                <a:solidFill>
                  <a:prstClr val="black"/>
                </a:solidFill>
              </a:rPr>
              <a:t> </a:t>
            </a:r>
            <a:r>
              <a:rPr lang="en-US" sz="2000" dirty="0" err="1">
                <a:solidFill>
                  <a:prstClr val="black"/>
                </a:solidFill>
              </a:rPr>
              <a:t>vardır</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diyotlarda</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yakın</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bant</a:t>
            </a:r>
            <a:r>
              <a:rPr lang="en-US" sz="2000" dirty="0">
                <a:solidFill>
                  <a:prstClr val="black"/>
                </a:solidFill>
              </a:rPr>
              <a:t> </a:t>
            </a:r>
            <a:r>
              <a:rPr lang="en-US" sz="2000" dirty="0" err="1">
                <a:solidFill>
                  <a:prstClr val="black"/>
                </a:solidFill>
              </a:rPr>
              <a:t>bulunur</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güçlü</a:t>
            </a:r>
            <a:r>
              <a:rPr lang="en-US" sz="2000" dirty="0">
                <a:solidFill>
                  <a:prstClr val="black"/>
                </a:solidFill>
              </a:rPr>
              <a:t> metal </a:t>
            </a:r>
            <a:r>
              <a:rPr lang="en-US" sz="2000" dirty="0" err="1">
                <a:solidFill>
                  <a:prstClr val="black"/>
                </a:solidFill>
              </a:rPr>
              <a:t>kılıflı</a:t>
            </a:r>
            <a:r>
              <a:rPr lang="en-US" sz="2000" dirty="0">
                <a:solidFill>
                  <a:prstClr val="black"/>
                </a:solidFill>
              </a:rPr>
              <a:t> </a:t>
            </a:r>
            <a:r>
              <a:rPr lang="en-US" sz="2000" dirty="0" err="1">
                <a:solidFill>
                  <a:prstClr val="black"/>
                </a:solidFill>
              </a:rPr>
              <a:t>diyotların</a:t>
            </a:r>
            <a:r>
              <a:rPr lang="en-US" sz="2000" dirty="0">
                <a:solidFill>
                  <a:prstClr val="black"/>
                </a:solidFill>
              </a:rPr>
              <a:t> metal </a:t>
            </a:r>
            <a:r>
              <a:rPr lang="en-US" sz="2000" dirty="0" err="1">
                <a:solidFill>
                  <a:prstClr val="black"/>
                </a:solidFill>
              </a:rPr>
              <a:t>kılıfları</a:t>
            </a:r>
            <a:r>
              <a:rPr lang="en-US" sz="2000" dirty="0">
                <a:solidFill>
                  <a:prstClr val="black"/>
                </a:solidFill>
              </a:rPr>
              <a:t> </a:t>
            </a:r>
            <a:r>
              <a:rPr lang="en-US" sz="2000" dirty="0" err="1">
                <a:solidFill>
                  <a:prstClr val="black"/>
                </a:solidFill>
              </a:rPr>
              <a:t>katot</a:t>
            </a:r>
            <a:r>
              <a:rPr lang="en-US" sz="2000" dirty="0">
                <a:solidFill>
                  <a:prstClr val="black"/>
                </a:solidFill>
              </a:rPr>
              <a:t> </a:t>
            </a:r>
            <a:r>
              <a:rPr lang="en-US" sz="2000" dirty="0" err="1">
                <a:solidFill>
                  <a:prstClr val="black"/>
                </a:solidFill>
              </a:rPr>
              <a:t>olup</a:t>
            </a:r>
            <a:r>
              <a:rPr lang="en-US" sz="2000" dirty="0">
                <a:solidFill>
                  <a:prstClr val="black"/>
                </a:solidFill>
              </a:rPr>
              <a:t> </a:t>
            </a:r>
            <a:r>
              <a:rPr lang="en-US" sz="2000" dirty="0" err="1">
                <a:solidFill>
                  <a:prstClr val="black"/>
                </a:solidFill>
              </a:rPr>
              <a:t>diğer</a:t>
            </a:r>
            <a:r>
              <a:rPr lang="en-US" sz="2000" dirty="0">
                <a:solidFill>
                  <a:prstClr val="black"/>
                </a:solidFill>
              </a:rPr>
              <a:t> </a:t>
            </a:r>
            <a:r>
              <a:rPr lang="en-US" sz="2000" dirty="0" err="1">
                <a:solidFill>
                  <a:prstClr val="black"/>
                </a:solidFill>
              </a:rPr>
              <a:t>ucu</a:t>
            </a:r>
            <a:r>
              <a:rPr lang="en-US" sz="2000" dirty="0">
                <a:solidFill>
                  <a:prstClr val="black"/>
                </a:solidFill>
              </a:rPr>
              <a:t> </a:t>
            </a:r>
            <a:r>
              <a:rPr lang="en-US" sz="2000" dirty="0" err="1">
                <a:solidFill>
                  <a:prstClr val="black"/>
                </a:solidFill>
              </a:rPr>
              <a:t>anot</a:t>
            </a:r>
            <a:r>
              <a:rPr lang="en-US" sz="2000" dirty="0">
                <a:solidFill>
                  <a:prstClr val="black"/>
                </a:solidFill>
              </a:rPr>
              <a:t> </a:t>
            </a:r>
            <a:r>
              <a:rPr lang="en-US" sz="2000" dirty="0" err="1">
                <a:solidFill>
                  <a:prstClr val="black"/>
                </a:solidFill>
              </a:rPr>
              <a:t>dur</a:t>
            </a:r>
            <a:r>
              <a:rPr lang="en-US" sz="2000" dirty="0">
                <a:solidFill>
                  <a:prstClr val="black"/>
                </a:solidFill>
              </a:rPr>
              <a:t>.</a:t>
            </a:r>
            <a:endParaRPr lang="tr-TR" sz="2000" dirty="0">
              <a:solidFill>
                <a:prstClr val="black"/>
              </a:solidFill>
            </a:endParaRPr>
          </a:p>
        </p:txBody>
      </p:sp>
      <p:grpSp>
        <p:nvGrpSpPr>
          <p:cNvPr id="3" name="Group 2"/>
          <p:cNvGrpSpPr>
            <a:grpSpLocks/>
          </p:cNvGrpSpPr>
          <p:nvPr/>
        </p:nvGrpSpPr>
        <p:grpSpPr bwMode="auto">
          <a:xfrm>
            <a:off x="2331076" y="1857553"/>
            <a:ext cx="6828956" cy="3847787"/>
            <a:chOff x="1341" y="9904"/>
            <a:chExt cx="8820" cy="5472"/>
          </a:xfrm>
        </p:grpSpPr>
        <p:grpSp>
          <p:nvGrpSpPr>
            <p:cNvPr id="4" name="Group 3"/>
            <p:cNvGrpSpPr>
              <a:grpSpLocks/>
            </p:cNvGrpSpPr>
            <p:nvPr/>
          </p:nvGrpSpPr>
          <p:grpSpPr bwMode="auto">
            <a:xfrm>
              <a:off x="1341" y="9904"/>
              <a:ext cx="8784" cy="5472"/>
              <a:chOff x="1872" y="5760"/>
              <a:chExt cx="8784" cy="5472"/>
            </a:xfrm>
          </p:grpSpPr>
          <p:sp>
            <p:nvSpPr>
              <p:cNvPr id="5" name="Line 4"/>
              <p:cNvSpPr>
                <a:spLocks noChangeShapeType="1"/>
              </p:cNvSpPr>
              <p:nvPr/>
            </p:nvSpPr>
            <p:spPr bwMode="auto">
              <a:xfrm>
                <a:off x="3168" y="8640"/>
                <a:ext cx="604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Line 5"/>
              <p:cNvSpPr>
                <a:spLocks noChangeShapeType="1"/>
              </p:cNvSpPr>
              <p:nvPr/>
            </p:nvSpPr>
            <p:spPr bwMode="auto">
              <a:xfrm flipV="1">
                <a:off x="6192" y="5904"/>
                <a:ext cx="0" cy="532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7" name="Line 6"/>
              <p:cNvSpPr>
                <a:spLocks noChangeShapeType="1"/>
              </p:cNvSpPr>
              <p:nvPr/>
            </p:nvSpPr>
            <p:spPr bwMode="auto">
              <a:xfrm flipH="1">
                <a:off x="4752" y="8640"/>
                <a:ext cx="144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8" name="Freeform 7"/>
              <p:cNvSpPr>
                <a:spLocks/>
              </p:cNvSpPr>
              <p:nvPr/>
            </p:nvSpPr>
            <p:spPr bwMode="auto">
              <a:xfrm>
                <a:off x="4320" y="8640"/>
                <a:ext cx="432" cy="288"/>
              </a:xfrm>
              <a:custGeom>
                <a:avLst/>
                <a:gdLst>
                  <a:gd name="T0" fmla="*/ 432 w 432"/>
                  <a:gd name="T1" fmla="*/ 0 h 288"/>
                  <a:gd name="T2" fmla="*/ 144 w 432"/>
                  <a:gd name="T3" fmla="*/ 144 h 288"/>
                  <a:gd name="T4" fmla="*/ 0 w 432"/>
                  <a:gd name="T5" fmla="*/ 288 h 288"/>
                </a:gdLst>
                <a:ahLst/>
                <a:cxnLst>
                  <a:cxn ang="0">
                    <a:pos x="T0" y="T1"/>
                  </a:cxn>
                  <a:cxn ang="0">
                    <a:pos x="T2" y="T3"/>
                  </a:cxn>
                  <a:cxn ang="0">
                    <a:pos x="T4" y="T5"/>
                  </a:cxn>
                </a:cxnLst>
                <a:rect l="0" t="0" r="r" b="b"/>
                <a:pathLst>
                  <a:path w="432" h="288">
                    <a:moveTo>
                      <a:pt x="432" y="0"/>
                    </a:moveTo>
                    <a:cubicBezTo>
                      <a:pt x="324" y="48"/>
                      <a:pt x="216" y="96"/>
                      <a:pt x="144" y="144"/>
                    </a:cubicBezTo>
                    <a:cubicBezTo>
                      <a:pt x="72" y="192"/>
                      <a:pt x="24" y="264"/>
                      <a:pt x="0" y="288"/>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 name="Line 8"/>
              <p:cNvSpPr>
                <a:spLocks noChangeShapeType="1"/>
              </p:cNvSpPr>
              <p:nvPr/>
            </p:nvSpPr>
            <p:spPr bwMode="auto">
              <a:xfrm>
                <a:off x="4320" y="8928"/>
                <a:ext cx="0" cy="18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 name="Line 9"/>
              <p:cNvSpPr>
                <a:spLocks noChangeShapeType="1"/>
              </p:cNvSpPr>
              <p:nvPr/>
            </p:nvSpPr>
            <p:spPr bwMode="auto">
              <a:xfrm>
                <a:off x="4320" y="8640"/>
                <a:ext cx="0" cy="28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1" name="Line 10"/>
              <p:cNvSpPr>
                <a:spLocks noChangeShapeType="1"/>
              </p:cNvSpPr>
              <p:nvPr/>
            </p:nvSpPr>
            <p:spPr bwMode="auto">
              <a:xfrm>
                <a:off x="7632" y="8064"/>
                <a:ext cx="0" cy="576"/>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2" name="Freeform 11"/>
              <p:cNvSpPr>
                <a:spLocks/>
              </p:cNvSpPr>
              <p:nvPr/>
            </p:nvSpPr>
            <p:spPr bwMode="auto">
              <a:xfrm>
                <a:off x="6192" y="6336"/>
                <a:ext cx="1872" cy="2352"/>
              </a:xfrm>
              <a:custGeom>
                <a:avLst/>
                <a:gdLst>
                  <a:gd name="T0" fmla="*/ 0 w 1872"/>
                  <a:gd name="T1" fmla="*/ 2304 h 2352"/>
                  <a:gd name="T2" fmla="*/ 1008 w 1872"/>
                  <a:gd name="T3" fmla="*/ 2304 h 2352"/>
                  <a:gd name="T4" fmla="*/ 1296 w 1872"/>
                  <a:gd name="T5" fmla="*/ 2016 h 2352"/>
                  <a:gd name="T6" fmla="*/ 1440 w 1872"/>
                  <a:gd name="T7" fmla="*/ 1728 h 2352"/>
                  <a:gd name="T8" fmla="*/ 1872 w 1872"/>
                  <a:gd name="T9" fmla="*/ 0 h 2352"/>
                </a:gdLst>
                <a:ahLst/>
                <a:cxnLst>
                  <a:cxn ang="0">
                    <a:pos x="T0" y="T1"/>
                  </a:cxn>
                  <a:cxn ang="0">
                    <a:pos x="T2" y="T3"/>
                  </a:cxn>
                  <a:cxn ang="0">
                    <a:pos x="T4" y="T5"/>
                  </a:cxn>
                  <a:cxn ang="0">
                    <a:pos x="T6" y="T7"/>
                  </a:cxn>
                  <a:cxn ang="0">
                    <a:pos x="T8" y="T9"/>
                  </a:cxn>
                </a:cxnLst>
                <a:rect l="0" t="0" r="r" b="b"/>
                <a:pathLst>
                  <a:path w="1872" h="2352">
                    <a:moveTo>
                      <a:pt x="0" y="2304"/>
                    </a:moveTo>
                    <a:cubicBezTo>
                      <a:pt x="396" y="2328"/>
                      <a:pt x="792" y="2352"/>
                      <a:pt x="1008" y="2304"/>
                    </a:cubicBezTo>
                    <a:cubicBezTo>
                      <a:pt x="1224" y="2256"/>
                      <a:pt x="1224" y="2112"/>
                      <a:pt x="1296" y="2016"/>
                    </a:cubicBezTo>
                    <a:cubicBezTo>
                      <a:pt x="1368" y="1920"/>
                      <a:pt x="1344" y="2064"/>
                      <a:pt x="1440" y="1728"/>
                    </a:cubicBezTo>
                    <a:cubicBezTo>
                      <a:pt x="1536" y="1392"/>
                      <a:pt x="1704" y="696"/>
                      <a:pt x="1872" y="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3" name="Text Box 12"/>
              <p:cNvSpPr txBox="1">
                <a:spLocks noChangeArrowheads="1"/>
              </p:cNvSpPr>
              <p:nvPr/>
            </p:nvSpPr>
            <p:spPr bwMode="auto">
              <a:xfrm>
                <a:off x="9360" y="8352"/>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V</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4" name="Text Box 13"/>
              <p:cNvSpPr txBox="1">
                <a:spLocks noChangeArrowheads="1"/>
              </p:cNvSpPr>
              <p:nvPr/>
            </p:nvSpPr>
            <p:spPr bwMode="auto">
              <a:xfrm>
                <a:off x="6480" y="576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200" b="1" smtClean="0">
                    <a:solidFill>
                      <a:prstClr val="black"/>
                    </a:solidFill>
                    <a:latin typeface="Arial" panose="020B0604020202020204" pitchFamily="34" charset="0"/>
                  </a:rPr>
                  <a:t>I</a:t>
                </a:r>
                <a:r>
                  <a:rPr lang="tr-TR" altLang="tr-TR" sz="1200" b="1" baseline="-25000" smtClean="0">
                    <a:solidFill>
                      <a:prstClr val="black"/>
                    </a:solidFill>
                    <a:latin typeface="Arial" panose="020B0604020202020204" pitchFamily="34" charset="0"/>
                  </a:rPr>
                  <a:t>D</a:t>
                </a:r>
                <a:endParaRPr lang="tr-TR" altLang="tr-TR" smtClean="0">
                  <a:solidFill>
                    <a:prstClr val="black"/>
                  </a:solidFill>
                  <a:latin typeface="Arial" panose="020B0604020202020204" pitchFamily="34" charset="0"/>
                </a:endParaRPr>
              </a:p>
            </p:txBody>
          </p:sp>
          <p:sp>
            <p:nvSpPr>
              <p:cNvPr id="15" name="Text Box 14"/>
              <p:cNvSpPr txBox="1">
                <a:spLocks noChangeArrowheads="1"/>
              </p:cNvSpPr>
              <p:nvPr/>
            </p:nvSpPr>
            <p:spPr bwMode="auto">
              <a:xfrm>
                <a:off x="7056" y="8784"/>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0.7 V (Si)</a:t>
                </a:r>
              </a:p>
              <a:p>
                <a:pPr eaLnBrk="0" fontAlgn="base" hangingPunct="0">
                  <a:spcBef>
                    <a:spcPct val="0"/>
                  </a:spcBef>
                  <a:spcAft>
                    <a:spcPts val="800"/>
                  </a:spcAft>
                </a:pPr>
                <a:r>
                  <a:rPr lang="tr-TR" altLang="tr-TR" sz="1100" b="1" smtClean="0">
                    <a:solidFill>
                      <a:prstClr val="black"/>
                    </a:solidFill>
                    <a:latin typeface="Arial" panose="020B0604020202020204" pitchFamily="34" charset="0"/>
                  </a:rPr>
                  <a:t>0.3 V (Ge)</a:t>
                </a:r>
                <a:endParaRPr lang="tr-TR" altLang="tr-TR" smtClean="0">
                  <a:solidFill>
                    <a:prstClr val="black"/>
                  </a:solidFill>
                  <a:latin typeface="Arial" panose="020B0604020202020204" pitchFamily="34" charset="0"/>
                </a:endParaRPr>
              </a:p>
            </p:txBody>
          </p:sp>
          <p:sp>
            <p:nvSpPr>
              <p:cNvPr id="16" name="Text Box 15"/>
              <p:cNvSpPr txBox="1">
                <a:spLocks noChangeArrowheads="1"/>
              </p:cNvSpPr>
              <p:nvPr/>
            </p:nvSpPr>
            <p:spPr bwMode="auto">
              <a:xfrm>
                <a:off x="3888" y="7920"/>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b="1" smtClean="0">
                    <a:solidFill>
                      <a:prstClr val="black"/>
                    </a:solidFill>
                    <a:latin typeface="Arial" panose="020B0604020202020204" pitchFamily="34" charset="0"/>
                  </a:rPr>
                  <a:t>V</a:t>
                </a:r>
                <a:r>
                  <a:rPr lang="tr-TR" altLang="tr-TR" sz="1100" b="1" baseline="-25000" smtClean="0">
                    <a:solidFill>
                      <a:prstClr val="black"/>
                    </a:solidFill>
                    <a:latin typeface="Arial" panose="020B0604020202020204" pitchFamily="34" charset="0"/>
                  </a:rPr>
                  <a:t>BR</a:t>
                </a:r>
                <a:endParaRPr lang="tr-TR" altLang="tr-TR" smtClean="0">
                  <a:solidFill>
                    <a:prstClr val="black"/>
                  </a:solidFill>
                  <a:latin typeface="Arial" panose="020B0604020202020204" pitchFamily="34" charset="0"/>
                </a:endParaRPr>
              </a:p>
            </p:txBody>
          </p:sp>
          <p:sp>
            <p:nvSpPr>
              <p:cNvPr id="17" name="Text Box 16"/>
              <p:cNvSpPr txBox="1">
                <a:spLocks noChangeArrowheads="1"/>
              </p:cNvSpPr>
              <p:nvPr/>
            </p:nvSpPr>
            <p:spPr bwMode="auto">
              <a:xfrm>
                <a:off x="1872" y="9504"/>
                <a:ext cx="2304"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Ters Polarma Bölgesi</a:t>
                </a:r>
                <a:endParaRPr lang="tr-TR" altLang="tr-TR" smtClean="0">
                  <a:solidFill>
                    <a:prstClr val="black"/>
                  </a:solidFill>
                  <a:latin typeface="Arial" panose="020B0604020202020204" pitchFamily="34" charset="0"/>
                </a:endParaRPr>
              </a:p>
            </p:txBody>
          </p:sp>
          <p:sp>
            <p:nvSpPr>
              <p:cNvPr id="18" name="Text Box 17"/>
              <p:cNvSpPr txBox="1">
                <a:spLocks noChangeArrowheads="1"/>
              </p:cNvSpPr>
              <p:nvPr/>
            </p:nvSpPr>
            <p:spPr bwMode="auto">
              <a:xfrm>
                <a:off x="8208" y="7056"/>
                <a:ext cx="2448"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sz="1100" smtClean="0">
                    <a:solidFill>
                      <a:prstClr val="black"/>
                    </a:solidFill>
                    <a:latin typeface="Arial" panose="020B0604020202020204" pitchFamily="34" charset="0"/>
                  </a:rPr>
                  <a:t>Doğru Polarma Bölgesi</a:t>
                </a:r>
                <a:endParaRPr lang="tr-TR" altLang="tr-TR" smtClean="0">
                  <a:solidFill>
                    <a:prstClr val="black"/>
                  </a:solidFill>
                  <a:latin typeface="Arial" panose="020B0604020202020204" pitchFamily="34" charset="0"/>
                </a:endParaRPr>
              </a:p>
            </p:txBody>
          </p:sp>
        </p:grpSp>
      </p:grpSp>
      <p:sp>
        <p:nvSpPr>
          <p:cNvPr id="19" name="TextBox 18"/>
          <p:cNvSpPr txBox="1"/>
          <p:nvPr/>
        </p:nvSpPr>
        <p:spPr>
          <a:xfrm>
            <a:off x="3334514" y="5808981"/>
            <a:ext cx="4985238" cy="646331"/>
          </a:xfrm>
          <a:prstGeom prst="rect">
            <a:avLst/>
          </a:prstGeom>
          <a:noFill/>
        </p:spPr>
        <p:txBody>
          <a:bodyPr wrap="square" rtlCol="0">
            <a:spAutoFit/>
          </a:bodyPr>
          <a:lstStyle/>
          <a:p>
            <a:r>
              <a:rPr lang="en-US" b="1" dirty="0" err="1">
                <a:solidFill>
                  <a:prstClr val="black"/>
                </a:solidFill>
              </a:rPr>
              <a:t>Şekil</a:t>
            </a:r>
            <a:r>
              <a:rPr lang="en-US" b="1" dirty="0">
                <a:solidFill>
                  <a:prstClr val="black"/>
                </a:solidFill>
              </a:rPr>
              <a:t> 1.22 </a:t>
            </a:r>
            <a:r>
              <a:rPr lang="en-US" dirty="0">
                <a:solidFill>
                  <a:prstClr val="black"/>
                </a:solidFill>
              </a:rPr>
              <a:t> </a:t>
            </a:r>
            <a:r>
              <a:rPr lang="en-US" dirty="0" err="1">
                <a:solidFill>
                  <a:prstClr val="black"/>
                </a:solidFill>
              </a:rPr>
              <a:t>Bir</a:t>
            </a:r>
            <a:r>
              <a:rPr lang="en-US" dirty="0">
                <a:solidFill>
                  <a:prstClr val="black"/>
                </a:solidFill>
              </a:rPr>
              <a:t> </a:t>
            </a:r>
            <a:r>
              <a:rPr lang="en-US" dirty="0" err="1">
                <a:solidFill>
                  <a:prstClr val="black"/>
                </a:solidFill>
              </a:rPr>
              <a:t>diyodun</a:t>
            </a:r>
            <a:r>
              <a:rPr lang="en-US" dirty="0">
                <a:solidFill>
                  <a:prstClr val="black"/>
                </a:solidFill>
              </a:rPr>
              <a:t> (I –V) </a:t>
            </a:r>
            <a:r>
              <a:rPr lang="en-US" dirty="0" smtClean="0">
                <a:solidFill>
                  <a:prstClr val="black"/>
                </a:solidFill>
              </a:rPr>
              <a:t> </a:t>
            </a:r>
            <a:r>
              <a:rPr lang="en-US" dirty="0" err="1">
                <a:solidFill>
                  <a:prstClr val="black"/>
                </a:solidFill>
              </a:rPr>
              <a:t>karakteristiği</a:t>
            </a:r>
            <a:endParaRPr lang="tr-TR" dirty="0">
              <a:solidFill>
                <a:prstClr val="black"/>
              </a:solidFill>
            </a:endParaRPr>
          </a:p>
          <a:p>
            <a:endParaRPr lang="tr-TR" dirty="0">
              <a:solidFill>
                <a:prstClr val="black"/>
              </a:solidFill>
            </a:endParaRPr>
          </a:p>
        </p:txBody>
      </p:sp>
    </p:spTree>
    <p:extLst>
      <p:ext uri="{BB962C8B-B14F-4D97-AF65-F5344CB8AC3E}">
        <p14:creationId xmlns:p14="http://schemas.microsoft.com/office/powerpoint/2010/main" val="31667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76" y="218941"/>
            <a:ext cx="11320530" cy="2585323"/>
          </a:xfrm>
          <a:prstGeom prst="rect">
            <a:avLst/>
          </a:prstGeom>
          <a:noFill/>
        </p:spPr>
        <p:txBody>
          <a:bodyPr wrap="square" rtlCol="0">
            <a:spAutoFit/>
          </a:bodyPr>
          <a:lstStyle/>
          <a:p>
            <a:pPr algn="just"/>
            <a:r>
              <a:rPr lang="en-US" sz="2400" dirty="0"/>
              <a:t>En </a:t>
            </a:r>
            <a:r>
              <a:rPr lang="en-US" sz="2400" dirty="0" err="1"/>
              <a:t>basit</a:t>
            </a:r>
            <a:r>
              <a:rPr lang="en-US" sz="2400" dirty="0"/>
              <a:t> </a:t>
            </a:r>
            <a:r>
              <a:rPr lang="en-US" sz="2400" b="1" dirty="0"/>
              <a:t>PN</a:t>
            </a:r>
            <a:r>
              <a:rPr lang="en-US" sz="2400" dirty="0"/>
              <a:t> </a:t>
            </a:r>
            <a:r>
              <a:rPr lang="en-US" sz="2400" dirty="0" err="1"/>
              <a:t>yapı</a:t>
            </a:r>
            <a:r>
              <a:rPr lang="en-US" sz="2400" dirty="0"/>
              <a:t> </a:t>
            </a:r>
            <a:r>
              <a:rPr lang="en-US" sz="2400" dirty="0" err="1"/>
              <a:t>diyot</a:t>
            </a:r>
            <a:r>
              <a:rPr lang="en-US" sz="2400" dirty="0"/>
              <a:t> </a:t>
            </a:r>
            <a:r>
              <a:rPr lang="en-US" sz="2400" dirty="0" err="1"/>
              <a:t>olarak</a:t>
            </a:r>
            <a:r>
              <a:rPr lang="en-US" sz="2400" dirty="0"/>
              <a:t> </a:t>
            </a:r>
            <a:r>
              <a:rPr lang="en-US" sz="2400" dirty="0" err="1"/>
              <a:t>isimlendirilir</a:t>
            </a:r>
            <a:r>
              <a:rPr lang="en-US" sz="2400" dirty="0"/>
              <a:t>. </a:t>
            </a:r>
            <a:r>
              <a:rPr lang="en-US" sz="2400" dirty="0" err="1"/>
              <a:t>Diyot</a:t>
            </a:r>
            <a:r>
              <a:rPr lang="en-US" sz="2400" dirty="0"/>
              <a:t> </a:t>
            </a:r>
            <a:r>
              <a:rPr lang="en-US" sz="2400" dirty="0" err="1"/>
              <a:t>elektronik</a:t>
            </a:r>
            <a:r>
              <a:rPr lang="en-US" sz="2400" dirty="0"/>
              <a:t> de </a:t>
            </a:r>
            <a:r>
              <a:rPr lang="en-US" sz="2400" dirty="0" err="1"/>
              <a:t>sıkca</a:t>
            </a:r>
            <a:r>
              <a:rPr lang="en-US" sz="2400" dirty="0"/>
              <a:t> </a:t>
            </a:r>
            <a:r>
              <a:rPr lang="en-US" sz="2400" dirty="0" err="1"/>
              <a:t>kullanılan</a:t>
            </a:r>
            <a:r>
              <a:rPr lang="en-US" sz="2400" dirty="0"/>
              <a:t> </a:t>
            </a:r>
            <a:r>
              <a:rPr lang="en-US" sz="2400" dirty="0" err="1"/>
              <a:t>elemanlarından</a:t>
            </a:r>
            <a:r>
              <a:rPr lang="en-US" sz="2400" dirty="0"/>
              <a:t> </a:t>
            </a:r>
            <a:r>
              <a:rPr lang="en-US" sz="2400" dirty="0" err="1"/>
              <a:t>yalnızca</a:t>
            </a:r>
            <a:r>
              <a:rPr lang="en-US" sz="2400" dirty="0"/>
              <a:t> </a:t>
            </a:r>
            <a:r>
              <a:rPr lang="en-US" sz="2400" dirty="0" err="1"/>
              <a:t>birisidir</a:t>
            </a:r>
            <a:r>
              <a:rPr lang="en-US" sz="2400" dirty="0"/>
              <a:t>. </a:t>
            </a:r>
            <a:r>
              <a:rPr lang="en-US" sz="2400" dirty="0" err="1"/>
              <a:t>Elektronik</a:t>
            </a:r>
            <a:r>
              <a:rPr lang="en-US" sz="2400" dirty="0"/>
              <a:t> </a:t>
            </a:r>
            <a:r>
              <a:rPr lang="en-US" sz="2400" dirty="0" err="1"/>
              <a:t>alanında</a:t>
            </a:r>
            <a:r>
              <a:rPr lang="en-US" sz="2400" dirty="0"/>
              <a:t> </a:t>
            </a:r>
            <a:r>
              <a:rPr lang="en-US" sz="2400" dirty="0" err="1"/>
              <a:t>hızlı</a:t>
            </a:r>
            <a:r>
              <a:rPr lang="en-US" sz="2400" dirty="0"/>
              <a:t> </a:t>
            </a:r>
            <a:r>
              <a:rPr lang="en-US" sz="2400" dirty="0" err="1"/>
              <a:t>bir</a:t>
            </a:r>
            <a:r>
              <a:rPr lang="en-US" sz="2400" dirty="0"/>
              <a:t> </a:t>
            </a:r>
            <a:r>
              <a:rPr lang="en-US" sz="2400" dirty="0" err="1"/>
              <a:t>gelişme</a:t>
            </a:r>
            <a:r>
              <a:rPr lang="en-US" sz="2400" dirty="0"/>
              <a:t> </a:t>
            </a:r>
            <a:r>
              <a:rPr lang="en-US" sz="2400" dirty="0" err="1"/>
              <a:t>söz</a:t>
            </a:r>
            <a:r>
              <a:rPr lang="en-US" sz="2400" dirty="0"/>
              <a:t> </a:t>
            </a:r>
            <a:r>
              <a:rPr lang="en-US" sz="2400" dirty="0" err="1"/>
              <a:t>konusudur</a:t>
            </a:r>
            <a:r>
              <a:rPr lang="en-US" sz="2400" dirty="0"/>
              <a:t>. </a:t>
            </a:r>
            <a:r>
              <a:rPr lang="en-US" sz="2400" dirty="0" err="1"/>
              <a:t>Sürekli</a:t>
            </a:r>
            <a:r>
              <a:rPr lang="en-US" sz="2400" dirty="0"/>
              <a:t> </a:t>
            </a:r>
            <a:r>
              <a:rPr lang="en-US" sz="2400" dirty="0" err="1"/>
              <a:t>araştırmalar</a:t>
            </a:r>
            <a:r>
              <a:rPr lang="en-US" sz="2400" dirty="0"/>
              <a:t> her </a:t>
            </a:r>
            <a:r>
              <a:rPr lang="en-US" sz="2400" dirty="0" err="1"/>
              <a:t>geçen</a:t>
            </a:r>
            <a:r>
              <a:rPr lang="en-US" sz="2400" dirty="0"/>
              <a:t> </a:t>
            </a:r>
            <a:r>
              <a:rPr lang="en-US" sz="2400" dirty="0" err="1"/>
              <a:t>gün</a:t>
            </a:r>
            <a:r>
              <a:rPr lang="en-US" sz="2400" dirty="0"/>
              <a:t> </a:t>
            </a:r>
            <a:r>
              <a:rPr lang="en-US" sz="2400" dirty="0" err="1"/>
              <a:t>yeni</a:t>
            </a:r>
            <a:r>
              <a:rPr lang="en-US" sz="2400" dirty="0"/>
              <a:t> </a:t>
            </a:r>
            <a:r>
              <a:rPr lang="en-US" sz="2400" dirty="0" err="1"/>
              <a:t>bir</a:t>
            </a:r>
            <a:r>
              <a:rPr lang="en-US" sz="2400" dirty="0"/>
              <a:t> </a:t>
            </a:r>
            <a:r>
              <a:rPr lang="en-US" sz="2400" dirty="0" err="1"/>
              <a:t>karakteristiğe</a:t>
            </a:r>
            <a:r>
              <a:rPr lang="en-US" sz="2400" dirty="0"/>
              <a:t> </a:t>
            </a:r>
            <a:r>
              <a:rPr lang="en-US" sz="2400" dirty="0" err="1"/>
              <a:t>sahip</a:t>
            </a:r>
            <a:r>
              <a:rPr lang="en-US" sz="2400" dirty="0"/>
              <a:t> </a:t>
            </a:r>
            <a:r>
              <a:rPr lang="en-US" sz="2400" dirty="0" err="1"/>
              <a:t>diyotların</a:t>
            </a:r>
            <a:r>
              <a:rPr lang="en-US" sz="2400" dirty="0"/>
              <a:t> </a:t>
            </a:r>
            <a:r>
              <a:rPr lang="en-US" sz="2400" dirty="0" err="1"/>
              <a:t>üretilmesine</a:t>
            </a:r>
            <a:r>
              <a:rPr lang="en-US" sz="2400" dirty="0"/>
              <a:t> </a:t>
            </a:r>
            <a:r>
              <a:rPr lang="en-US" sz="2400" dirty="0" err="1"/>
              <a:t>neden</a:t>
            </a:r>
            <a:r>
              <a:rPr lang="en-US" sz="2400" dirty="0"/>
              <a:t> </a:t>
            </a:r>
            <a:r>
              <a:rPr lang="en-US" sz="2400" dirty="0" err="1"/>
              <a:t>olmaktadır</a:t>
            </a:r>
            <a:r>
              <a:rPr lang="en-US" sz="2400" dirty="0"/>
              <a:t>. Normal </a:t>
            </a:r>
            <a:r>
              <a:rPr lang="en-US" sz="2400" dirty="0" err="1"/>
              <a:t>diyot</a:t>
            </a:r>
            <a:r>
              <a:rPr lang="en-US" sz="2400" dirty="0"/>
              <a:t> </a:t>
            </a:r>
            <a:r>
              <a:rPr lang="en-US" sz="2400" dirty="0" err="1"/>
              <a:t>dışında</a:t>
            </a:r>
            <a:r>
              <a:rPr lang="en-US" sz="2400" dirty="0"/>
              <a:t>, </a:t>
            </a:r>
            <a:r>
              <a:rPr lang="en-US" sz="2400" dirty="0" err="1"/>
              <a:t>farklı</a:t>
            </a:r>
            <a:r>
              <a:rPr lang="en-US" sz="2400" dirty="0"/>
              <a:t> </a:t>
            </a:r>
            <a:r>
              <a:rPr lang="en-US" sz="2400" dirty="0" err="1"/>
              <a:t>uygulamalarda</a:t>
            </a:r>
            <a:r>
              <a:rPr lang="en-US" sz="2400" dirty="0"/>
              <a:t> </a:t>
            </a:r>
            <a:r>
              <a:rPr lang="en-US" sz="2400" dirty="0" err="1"/>
              <a:t>yine</a:t>
            </a:r>
            <a:r>
              <a:rPr lang="en-US" sz="2400" dirty="0"/>
              <a:t> </a:t>
            </a:r>
            <a:r>
              <a:rPr lang="en-US" sz="2400" b="1" dirty="0"/>
              <a:t>PN </a:t>
            </a:r>
            <a:r>
              <a:rPr lang="en-US" sz="2400" dirty="0" err="1"/>
              <a:t>yapıda</a:t>
            </a:r>
            <a:r>
              <a:rPr lang="en-US" sz="2400" dirty="0"/>
              <a:t> </a:t>
            </a:r>
            <a:r>
              <a:rPr lang="en-US" sz="2400" dirty="0" err="1"/>
              <a:t>olup</a:t>
            </a:r>
            <a:r>
              <a:rPr lang="en-US" sz="2400" dirty="0"/>
              <a:t>, </a:t>
            </a:r>
            <a:r>
              <a:rPr lang="en-US" sz="2400" dirty="0" err="1"/>
              <a:t>farklı</a:t>
            </a:r>
            <a:r>
              <a:rPr lang="en-US" sz="2400" dirty="0"/>
              <a:t> </a:t>
            </a:r>
            <a:r>
              <a:rPr lang="en-US" sz="2400" dirty="0" err="1"/>
              <a:t>katkılama</a:t>
            </a:r>
            <a:r>
              <a:rPr lang="en-US" sz="2400" dirty="0"/>
              <a:t> </a:t>
            </a:r>
            <a:r>
              <a:rPr lang="en-US" sz="2400" dirty="0" err="1"/>
              <a:t>miktarı</a:t>
            </a:r>
            <a:r>
              <a:rPr lang="en-US" sz="2400" dirty="0"/>
              <a:t> </a:t>
            </a:r>
            <a:r>
              <a:rPr lang="en-US" sz="2400" dirty="0" err="1"/>
              <a:t>ile</a:t>
            </a:r>
            <a:r>
              <a:rPr lang="en-US" sz="2400" dirty="0"/>
              <a:t> </a:t>
            </a:r>
            <a:r>
              <a:rPr lang="en-US" sz="2400" dirty="0" err="1"/>
              <a:t>üretilen</a:t>
            </a:r>
            <a:r>
              <a:rPr lang="en-US" sz="2400" dirty="0"/>
              <a:t> </a:t>
            </a:r>
            <a:r>
              <a:rPr lang="en-US" sz="2400" dirty="0" err="1"/>
              <a:t>diyotlar</a:t>
            </a:r>
            <a:r>
              <a:rPr lang="en-US" sz="2400" dirty="0"/>
              <a:t> </a:t>
            </a:r>
            <a:r>
              <a:rPr lang="en-US" sz="2400" dirty="0" err="1"/>
              <a:t>bulunmaktadır</a:t>
            </a:r>
            <a:r>
              <a:rPr lang="en-US" sz="2400" dirty="0"/>
              <a:t>. Bu </a:t>
            </a:r>
            <a:r>
              <a:rPr lang="en-US" sz="2400" dirty="0" err="1"/>
              <a:t>kısımda</a:t>
            </a:r>
            <a:r>
              <a:rPr lang="en-US" sz="2400" dirty="0"/>
              <a:t> </a:t>
            </a:r>
            <a:r>
              <a:rPr lang="en-US" sz="2400" dirty="0" err="1"/>
              <a:t>bu</a:t>
            </a:r>
            <a:r>
              <a:rPr lang="en-US" sz="2400" dirty="0"/>
              <a:t> </a:t>
            </a:r>
            <a:r>
              <a:rPr lang="en-US" sz="2400" dirty="0" err="1"/>
              <a:t>diyotları</a:t>
            </a:r>
            <a:r>
              <a:rPr lang="en-US" sz="2400" dirty="0"/>
              <a:t> da </a:t>
            </a:r>
            <a:r>
              <a:rPr lang="en-US" sz="2400" dirty="0" err="1"/>
              <a:t>yakınen</a:t>
            </a:r>
            <a:r>
              <a:rPr lang="en-US" sz="2400" dirty="0"/>
              <a:t> </a:t>
            </a:r>
            <a:r>
              <a:rPr lang="en-US" sz="2400" dirty="0" err="1"/>
              <a:t>tanımış</a:t>
            </a:r>
            <a:r>
              <a:rPr lang="en-US" sz="2400" dirty="0"/>
              <a:t> </a:t>
            </a:r>
            <a:r>
              <a:rPr lang="en-US" sz="2400" dirty="0" err="1"/>
              <a:t>olup</a:t>
            </a:r>
            <a:r>
              <a:rPr lang="en-US" sz="2400" dirty="0"/>
              <a:t>, </a:t>
            </a:r>
            <a:r>
              <a:rPr lang="en-US" sz="2400" dirty="0" err="1"/>
              <a:t>kullanım</a:t>
            </a:r>
            <a:r>
              <a:rPr lang="en-US" sz="2400" dirty="0"/>
              <a:t> </a:t>
            </a:r>
            <a:r>
              <a:rPr lang="en-US" sz="2400" dirty="0" err="1"/>
              <a:t>alanları</a:t>
            </a:r>
            <a:r>
              <a:rPr lang="en-US" sz="2400" dirty="0"/>
              <a:t> da </a:t>
            </a:r>
            <a:r>
              <a:rPr lang="en-US" sz="2400" dirty="0" err="1"/>
              <a:t>açıklanacaktır</a:t>
            </a:r>
            <a:r>
              <a:rPr lang="en-US" sz="2400" dirty="0"/>
              <a:t>. </a:t>
            </a:r>
            <a:endParaRPr lang="tr-TR" sz="2400" dirty="0"/>
          </a:p>
          <a:p>
            <a:endParaRPr lang="tr-TR" dirty="0"/>
          </a:p>
        </p:txBody>
      </p:sp>
    </p:spTree>
    <p:extLst>
      <p:ext uri="{BB962C8B-B14F-4D97-AF65-F5344CB8AC3E}">
        <p14:creationId xmlns:p14="http://schemas.microsoft.com/office/powerpoint/2010/main" val="315377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70456"/>
            <a:ext cx="11037194" cy="4093428"/>
          </a:xfrm>
          <a:prstGeom prst="rect">
            <a:avLst/>
          </a:prstGeom>
          <a:noFill/>
        </p:spPr>
        <p:txBody>
          <a:bodyPr wrap="square" rtlCol="0">
            <a:spAutoFit/>
          </a:bodyPr>
          <a:lstStyle/>
          <a:p>
            <a:pPr algn="just"/>
            <a:r>
              <a:rPr lang="en-US" sz="2000" dirty="0" err="1">
                <a:solidFill>
                  <a:prstClr val="black"/>
                </a:solidFill>
              </a:rPr>
              <a:t>Bir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polarlandığı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edilen</a:t>
            </a:r>
            <a:r>
              <a:rPr lang="en-US" sz="2000" dirty="0">
                <a:solidFill>
                  <a:prstClr val="black"/>
                </a:solidFill>
              </a:rPr>
              <a:t> (I –V) </a:t>
            </a:r>
            <a:r>
              <a:rPr lang="en-US" sz="2000" dirty="0" err="1">
                <a:solidFill>
                  <a:prstClr val="black"/>
                </a:solidFill>
              </a:rPr>
              <a:t>karakteristiği</a:t>
            </a:r>
            <a:r>
              <a:rPr lang="en-US" sz="2000" dirty="0">
                <a:solidFill>
                  <a:prstClr val="black"/>
                </a:solidFill>
              </a:rPr>
              <a:t> </a:t>
            </a:r>
            <a:r>
              <a:rPr lang="en-US" sz="2000" dirty="0" err="1">
                <a:solidFill>
                  <a:prstClr val="black"/>
                </a:solidFill>
              </a:rPr>
              <a:t>Şekil</a:t>
            </a:r>
            <a:r>
              <a:rPr lang="en-US" sz="2000" dirty="0">
                <a:solidFill>
                  <a:prstClr val="black"/>
                </a:solidFill>
              </a:rPr>
              <a:t> 1.22de </a:t>
            </a:r>
            <a:r>
              <a:rPr lang="en-US" sz="2000" dirty="0" err="1">
                <a:solidFill>
                  <a:prstClr val="black"/>
                </a:solidFill>
              </a:rPr>
              <a:t>gösterilmiştir</a:t>
            </a:r>
            <a:r>
              <a:rPr lang="en-US" sz="2000" dirty="0">
                <a:solidFill>
                  <a:prstClr val="black"/>
                </a:solidFill>
              </a:rPr>
              <a:t>. </a:t>
            </a:r>
            <a:r>
              <a:rPr lang="en-US" sz="2000" dirty="0" err="1">
                <a:solidFill>
                  <a:prstClr val="black"/>
                </a:solidFill>
              </a:rPr>
              <a:t>Doğru</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1.23 de </a:t>
            </a:r>
            <a:r>
              <a:rPr lang="en-US" sz="2000" dirty="0" err="1">
                <a:solidFill>
                  <a:prstClr val="black"/>
                </a:solidFill>
              </a:rPr>
              <a:t>gösterilmektedir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Devrenin</a:t>
            </a:r>
            <a:r>
              <a:rPr lang="en-US" sz="2000" dirty="0" smtClean="0">
                <a:solidFill>
                  <a:prstClr val="black"/>
                </a:solidFill>
              </a:rPr>
              <a:t> </a:t>
            </a:r>
            <a:r>
              <a:rPr lang="en-US" sz="2000" dirty="0">
                <a:solidFill>
                  <a:prstClr val="black"/>
                </a:solidFill>
              </a:rPr>
              <a:t>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yavaş</a:t>
            </a:r>
            <a:r>
              <a:rPr lang="en-US" sz="2000" dirty="0">
                <a:solidFill>
                  <a:prstClr val="black"/>
                </a:solidFill>
              </a:rPr>
              <a:t> </a:t>
            </a:r>
            <a:r>
              <a:rPr lang="en-US" sz="2000" dirty="0" err="1">
                <a:solidFill>
                  <a:prstClr val="black"/>
                </a:solidFill>
              </a:rPr>
              <a:t>arttırdığımızı</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edelim</a:t>
            </a:r>
            <a:r>
              <a:rPr lang="en-US" sz="2000" dirty="0">
                <a:solidFill>
                  <a:prstClr val="black"/>
                </a:solidFill>
              </a:rPr>
              <a:t>. E </a:t>
            </a:r>
            <a:r>
              <a:rPr lang="en-US" sz="2000" dirty="0" err="1">
                <a:solidFill>
                  <a:prstClr val="black"/>
                </a:solidFill>
              </a:rPr>
              <a:t>geriliminin</a:t>
            </a:r>
            <a:r>
              <a:rPr lang="en-US" sz="2000" dirty="0">
                <a:solidFill>
                  <a:prstClr val="black"/>
                </a:solidFill>
              </a:rPr>
              <a:t> 0V </a:t>
            </a:r>
            <a:r>
              <a:rPr lang="en-US" sz="2000" dirty="0" err="1">
                <a:solidFill>
                  <a:prstClr val="black"/>
                </a:solidFill>
              </a:rPr>
              <a:t>olduğunda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sıfır</a:t>
            </a:r>
            <a:r>
              <a:rPr lang="en-US" sz="2000" dirty="0">
                <a:solidFill>
                  <a:prstClr val="black"/>
                </a:solidFill>
              </a:rPr>
              <a:t> </a:t>
            </a:r>
            <a:r>
              <a:rPr lang="en-US" sz="2000" dirty="0" err="1">
                <a:solidFill>
                  <a:prstClr val="black"/>
                </a:solidFill>
              </a:rPr>
              <a:t>olacaktır</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a:t>
            </a:r>
            <a:r>
              <a:rPr lang="en-US" sz="2000" dirty="0">
                <a:solidFill>
                  <a:prstClr val="black"/>
                </a:solidFill>
              </a:rPr>
              <a:t> </a:t>
            </a:r>
            <a:r>
              <a:rPr lang="en-US" sz="2000" dirty="0" err="1">
                <a:solidFill>
                  <a:prstClr val="black"/>
                </a:solidFill>
              </a:rPr>
              <a:t>yavaşça</a:t>
            </a:r>
            <a:r>
              <a:rPr lang="en-US" sz="2000" dirty="0">
                <a:solidFill>
                  <a:prstClr val="black"/>
                </a:solidFill>
              </a:rPr>
              <a:t> </a:t>
            </a:r>
            <a:r>
              <a:rPr lang="en-US" sz="2000" dirty="0" err="1">
                <a:solidFill>
                  <a:prstClr val="black"/>
                </a:solidFill>
              </a:rPr>
              <a:t>artırdığımızda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az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artacaktır</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 </a:t>
            </a:r>
            <a:r>
              <a:rPr lang="en-US" sz="2000" dirty="0" err="1">
                <a:solidFill>
                  <a:prstClr val="black"/>
                </a:solidFill>
              </a:rPr>
              <a:t>gerilimi</a:t>
            </a:r>
            <a:r>
              <a:rPr lang="en-US" sz="2000" dirty="0">
                <a:solidFill>
                  <a:prstClr val="black"/>
                </a:solidFill>
              </a:rPr>
              <a:t>, </a:t>
            </a:r>
            <a:r>
              <a:rPr lang="en-US" sz="2000" b="1" dirty="0">
                <a:solidFill>
                  <a:prstClr val="black"/>
                </a:solidFill>
              </a:rPr>
              <a:t>PN</a:t>
            </a:r>
            <a:r>
              <a:rPr lang="en-US" sz="2000" dirty="0">
                <a:solidFill>
                  <a:prstClr val="black"/>
                </a:solidFill>
              </a:rPr>
              <a:t> </a:t>
            </a:r>
            <a:r>
              <a:rPr lang="en-US" sz="2000" dirty="0" err="1">
                <a:solidFill>
                  <a:prstClr val="black"/>
                </a:solidFill>
              </a:rPr>
              <a:t>bağlantısının</a:t>
            </a:r>
            <a:r>
              <a:rPr lang="en-US" sz="2000" dirty="0">
                <a:solidFill>
                  <a:prstClr val="black"/>
                </a:solidFill>
              </a:rPr>
              <a:t> </a:t>
            </a:r>
            <a:r>
              <a:rPr lang="en-US" sz="2000" dirty="0" err="1">
                <a:solidFill>
                  <a:prstClr val="black"/>
                </a:solidFill>
              </a:rPr>
              <a:t>engel</a:t>
            </a:r>
            <a:r>
              <a:rPr lang="en-US" sz="2000" dirty="0">
                <a:solidFill>
                  <a:prstClr val="black"/>
                </a:solidFill>
              </a:rPr>
              <a:t> </a:t>
            </a:r>
            <a:r>
              <a:rPr lang="en-US" sz="2000" dirty="0" err="1">
                <a:solidFill>
                  <a:prstClr val="black"/>
                </a:solidFill>
              </a:rPr>
              <a:t>gerilimini</a:t>
            </a:r>
            <a:r>
              <a:rPr lang="en-US" sz="2000" dirty="0">
                <a:solidFill>
                  <a:prstClr val="black"/>
                </a:solidFill>
              </a:rPr>
              <a:t> </a:t>
            </a:r>
            <a:r>
              <a:rPr lang="en-US" sz="2000" dirty="0" err="1">
                <a:solidFill>
                  <a:prstClr val="black"/>
                </a:solidFill>
              </a:rPr>
              <a:t>aşacak</a:t>
            </a:r>
            <a:r>
              <a:rPr lang="en-US" sz="2000" dirty="0">
                <a:solidFill>
                  <a:prstClr val="black"/>
                </a:solidFill>
              </a:rPr>
              <a:t> </a:t>
            </a:r>
            <a:r>
              <a:rPr lang="en-US" sz="2000" dirty="0" err="1">
                <a:solidFill>
                  <a:prstClr val="black"/>
                </a:solidFill>
              </a:rPr>
              <a:t>büyüklükte</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ani</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yükselmeye</a:t>
            </a:r>
            <a:r>
              <a:rPr lang="en-US" sz="2000" dirty="0">
                <a:solidFill>
                  <a:prstClr val="black"/>
                </a:solidFill>
              </a:rPr>
              <a:t> </a:t>
            </a:r>
            <a:r>
              <a:rPr lang="en-US" sz="2000" dirty="0" err="1">
                <a:solidFill>
                  <a:prstClr val="black"/>
                </a:solidFill>
              </a:rPr>
              <a:t>başladığı</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değerine</a:t>
            </a:r>
            <a:r>
              <a:rPr lang="en-US" sz="2000" dirty="0">
                <a:solidFill>
                  <a:prstClr val="black"/>
                </a:solidFill>
              </a:rPr>
              <a:t> </a:t>
            </a:r>
            <a:r>
              <a:rPr lang="en-US" sz="2000" b="1" dirty="0" err="1">
                <a:solidFill>
                  <a:prstClr val="black"/>
                </a:solidFill>
              </a:rPr>
              <a:t>eşik</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smtClean="0">
                <a:solidFill>
                  <a:prstClr val="black"/>
                </a:solidFill>
              </a:rPr>
              <a:t>Bu </a:t>
            </a:r>
            <a:r>
              <a:rPr lang="en-US" sz="2000" dirty="0" err="1">
                <a:solidFill>
                  <a:prstClr val="black"/>
                </a:solidFill>
              </a:rPr>
              <a:t>gerilim</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örnek</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Germanyum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=0,3V, </a:t>
            </a:r>
            <a:r>
              <a:rPr lang="en-US" sz="2000" dirty="0" err="1">
                <a:solidFill>
                  <a:prstClr val="black"/>
                </a:solidFill>
              </a:rPr>
              <a:t>Silisyum</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yaklaşık</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dirty="0">
                <a:solidFill>
                  <a:prstClr val="black"/>
                </a:solidFill>
              </a:rPr>
              <a:t>=0,7V </a:t>
            </a:r>
            <a:r>
              <a:rPr lang="en-US" sz="2000" dirty="0" err="1">
                <a:solidFill>
                  <a:prstClr val="black"/>
                </a:solidFill>
              </a:rPr>
              <a:t>kadardır</a:t>
            </a:r>
            <a:r>
              <a:rPr lang="en-US" sz="2000" dirty="0">
                <a:solidFill>
                  <a:prstClr val="black"/>
                </a:solidFill>
              </a:rPr>
              <a:t>. E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artırılırsa</a:t>
            </a:r>
            <a:r>
              <a:rPr lang="en-US" sz="2000" dirty="0">
                <a:solidFill>
                  <a:prstClr val="black"/>
                </a:solidFill>
              </a:rPr>
              <a:t>, </a:t>
            </a:r>
            <a:r>
              <a:rPr lang="en-US" sz="2000" b="1" dirty="0">
                <a:solidFill>
                  <a:prstClr val="black"/>
                </a:solidFill>
              </a:rPr>
              <a:t>V</a:t>
            </a:r>
            <a:r>
              <a:rPr lang="en-US" sz="2000" b="1" baseline="-25000" dirty="0">
                <a:solidFill>
                  <a:prstClr val="black"/>
                </a:solidFill>
              </a:rPr>
              <a:t>D</a:t>
            </a:r>
            <a:r>
              <a:rPr lang="en-US" sz="2000" baseline="-25000" dirty="0">
                <a:solidFill>
                  <a:prstClr val="black"/>
                </a:solidFill>
              </a:rPr>
              <a:t> </a:t>
            </a:r>
            <a:r>
              <a:rPr lang="en-US" sz="2000" dirty="0" err="1">
                <a:solidFill>
                  <a:prstClr val="black"/>
                </a:solidFill>
              </a:rPr>
              <a:t>geriliminin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ayni</a:t>
            </a:r>
            <a:r>
              <a:rPr lang="en-US" sz="2000" dirty="0">
                <a:solidFill>
                  <a:prstClr val="black"/>
                </a:solidFill>
              </a:rPr>
              <a:t> </a:t>
            </a:r>
            <a:r>
              <a:rPr lang="en-US" sz="2000" dirty="0" err="1">
                <a:solidFill>
                  <a:prstClr val="black"/>
                </a:solidFill>
              </a:rPr>
              <a:t>değerde</a:t>
            </a:r>
            <a:r>
              <a:rPr lang="en-US" sz="2000" dirty="0">
                <a:solidFill>
                  <a:prstClr val="black"/>
                </a:solidFill>
              </a:rPr>
              <a:t> </a:t>
            </a:r>
            <a:r>
              <a:rPr lang="en-US" sz="2000" dirty="0" err="1">
                <a:solidFill>
                  <a:prstClr val="black"/>
                </a:solidFill>
              </a:rPr>
              <a:t>kalacağından</a:t>
            </a:r>
            <a:r>
              <a:rPr lang="en-US" sz="2000" dirty="0">
                <a:solidFill>
                  <a:prstClr val="black"/>
                </a:solidFill>
              </a:rPr>
              <a:t>, </a:t>
            </a:r>
            <a:r>
              <a:rPr lang="en-US" sz="2000" dirty="0" err="1">
                <a:solidFill>
                  <a:prstClr val="black"/>
                </a:solidFill>
              </a:rPr>
              <a:t>devreden</a:t>
            </a:r>
            <a:r>
              <a:rPr lang="en-US" sz="2000" dirty="0">
                <a:solidFill>
                  <a:prstClr val="black"/>
                </a:solidFill>
              </a:rPr>
              <a:t> </a:t>
            </a:r>
            <a:r>
              <a:rPr lang="en-US" sz="2000" dirty="0" err="1">
                <a:solidFill>
                  <a:prstClr val="black"/>
                </a:solidFill>
              </a:rPr>
              <a:t>akan</a:t>
            </a:r>
            <a:r>
              <a:rPr lang="en-US" sz="2000" dirty="0">
                <a:solidFill>
                  <a:prstClr val="black"/>
                </a:solidFill>
              </a:rPr>
              <a:t> </a:t>
            </a:r>
            <a:r>
              <a:rPr lang="en-US" sz="2000" b="1" dirty="0">
                <a:solidFill>
                  <a:prstClr val="black"/>
                </a:solidFill>
              </a:rPr>
              <a:t>I</a:t>
            </a:r>
            <a:r>
              <a:rPr lang="en-US" sz="2000" b="1" baseline="-25000" dirty="0">
                <a:solidFill>
                  <a:prstClr val="black"/>
                </a:solidFill>
              </a:rPr>
              <a:t>D </a:t>
            </a:r>
            <a:r>
              <a:rPr lang="en-US" sz="2000" dirty="0" err="1">
                <a:solidFill>
                  <a:prstClr val="black"/>
                </a:solidFill>
              </a:rPr>
              <a:t>akımının</a:t>
            </a:r>
            <a:r>
              <a:rPr lang="en-US" sz="2000" dirty="0">
                <a:solidFill>
                  <a:prstClr val="black"/>
                </a:solidFill>
              </a:rPr>
              <a:t> </a:t>
            </a:r>
            <a:r>
              <a:rPr lang="en-US" sz="2000" dirty="0" err="1">
                <a:solidFill>
                  <a:prstClr val="black"/>
                </a:solidFill>
              </a:rPr>
              <a:t>değeri</a:t>
            </a:r>
            <a:r>
              <a:rPr lang="en-US" sz="2000" b="1" dirty="0">
                <a:solidFill>
                  <a:prstClr val="black"/>
                </a:solidFill>
              </a:rPr>
              <a:t> </a:t>
            </a:r>
            <a:r>
              <a:rPr lang="en-US" sz="2000" dirty="0" err="1">
                <a:solidFill>
                  <a:prstClr val="black"/>
                </a:solidFill>
              </a:rPr>
              <a:t>artacaktır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Tree>
    <p:extLst>
      <p:ext uri="{BB962C8B-B14F-4D97-AF65-F5344CB8AC3E}">
        <p14:creationId xmlns:p14="http://schemas.microsoft.com/office/powerpoint/2010/main" val="2113089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9" y="107328"/>
            <a:ext cx="10728102" cy="6562691"/>
          </a:xfrm>
          <a:prstGeom prst="rect">
            <a:avLst/>
          </a:prstGeom>
        </p:spPr>
      </p:pic>
    </p:spTree>
    <p:extLst>
      <p:ext uri="{BB962C8B-B14F-4D97-AF65-F5344CB8AC3E}">
        <p14:creationId xmlns:p14="http://schemas.microsoft.com/office/powerpoint/2010/main" val="3534960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792" y="296214"/>
            <a:ext cx="10869769" cy="4093428"/>
          </a:xfrm>
          <a:prstGeom prst="rect">
            <a:avLst/>
          </a:prstGeom>
          <a:noFill/>
        </p:spPr>
        <p:txBody>
          <a:bodyPr wrap="square" rtlCol="0">
            <a:spAutoFit/>
          </a:bodyPr>
          <a:lstStyle/>
          <a:p>
            <a:pPr algn="just"/>
            <a:r>
              <a:rPr lang="en-US" sz="2000" dirty="0" err="1">
                <a:solidFill>
                  <a:prstClr val="black"/>
                </a:solidFill>
              </a:rPr>
              <a:t>Ters</a:t>
            </a:r>
            <a:r>
              <a:rPr lang="en-US" sz="2000" dirty="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bölgesindeki</a:t>
            </a:r>
            <a:r>
              <a:rPr lang="en-US" sz="2000" dirty="0">
                <a:solidFill>
                  <a:prstClr val="black"/>
                </a:solidFill>
              </a:rPr>
              <a:t> </a:t>
            </a:r>
            <a:r>
              <a:rPr lang="en-US" sz="2000" dirty="0" err="1">
                <a:solidFill>
                  <a:prstClr val="black"/>
                </a:solidFill>
              </a:rPr>
              <a:t>eğriyi</a:t>
            </a:r>
            <a:r>
              <a:rPr lang="en-US" sz="2000" dirty="0">
                <a:solidFill>
                  <a:prstClr val="black"/>
                </a:solidFill>
              </a:rPr>
              <a:t> </a:t>
            </a:r>
            <a:r>
              <a:rPr lang="en-US" sz="2000" dirty="0" err="1">
                <a:solidFill>
                  <a:prstClr val="black"/>
                </a:solidFill>
              </a:rPr>
              <a:t>elde</a:t>
            </a:r>
            <a:r>
              <a:rPr lang="en-US" sz="2000" dirty="0">
                <a:solidFill>
                  <a:prstClr val="black"/>
                </a:solidFill>
              </a:rPr>
              <a:t> </a:t>
            </a:r>
            <a:r>
              <a:rPr lang="en-US" sz="2000" dirty="0" err="1">
                <a:solidFill>
                  <a:prstClr val="black"/>
                </a:solidFill>
              </a:rPr>
              <a:t>etmek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Şekil</a:t>
            </a:r>
            <a:r>
              <a:rPr lang="en-US" sz="2000" dirty="0">
                <a:solidFill>
                  <a:prstClr val="black"/>
                </a:solidFill>
              </a:rPr>
              <a:t> 1.24 de </a:t>
            </a:r>
            <a:r>
              <a:rPr lang="en-US" sz="2000" dirty="0" err="1">
                <a:solidFill>
                  <a:prstClr val="black"/>
                </a:solidFill>
              </a:rPr>
              <a:t>gösterilmektedir</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biaslandığı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dirty="0" err="1">
                <a:solidFill>
                  <a:prstClr val="black"/>
                </a:solidFill>
              </a:rPr>
              <a:t>pratikte</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geçirmez</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kabul</a:t>
            </a:r>
            <a:r>
              <a:rPr lang="en-US" sz="2000" dirty="0">
                <a:solidFill>
                  <a:prstClr val="black"/>
                </a:solidFill>
              </a:rPr>
              <a:t> </a:t>
            </a:r>
            <a:r>
              <a:rPr lang="en-US" sz="2000" dirty="0" err="1">
                <a:solidFill>
                  <a:prstClr val="black"/>
                </a:solidFill>
              </a:rPr>
              <a:t>edilir</a:t>
            </a:r>
            <a:r>
              <a:rPr lang="en-US" sz="2000" dirty="0">
                <a:solidFill>
                  <a:prstClr val="black"/>
                </a:solidFill>
              </a:rPr>
              <a:t>. </a:t>
            </a:r>
            <a:r>
              <a:rPr lang="en-US" sz="2000" dirty="0" err="1">
                <a:solidFill>
                  <a:prstClr val="black"/>
                </a:solidFill>
              </a:rPr>
              <a:t>Gerçekte</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içindeki</a:t>
            </a:r>
            <a:r>
              <a:rPr lang="en-US" sz="2000" dirty="0">
                <a:solidFill>
                  <a:prstClr val="black"/>
                </a:solidFill>
              </a:rPr>
              <a:t> </a:t>
            </a:r>
            <a:r>
              <a:rPr lang="en-US" sz="2000" dirty="0" err="1">
                <a:solidFill>
                  <a:prstClr val="black"/>
                </a:solidFill>
              </a:rPr>
              <a:t>kristal</a:t>
            </a:r>
            <a:r>
              <a:rPr lang="en-US" sz="2000" dirty="0">
                <a:solidFill>
                  <a:prstClr val="black"/>
                </a:solidFill>
              </a:rPr>
              <a:t> </a:t>
            </a:r>
            <a:r>
              <a:rPr lang="en-US" sz="2000" dirty="0" err="1">
                <a:solidFill>
                  <a:prstClr val="black"/>
                </a:solidFill>
              </a:rPr>
              <a:t>yapının</a:t>
            </a:r>
            <a:r>
              <a:rPr lang="en-US" sz="2000" dirty="0">
                <a:solidFill>
                  <a:prstClr val="black"/>
                </a:solidFill>
              </a:rPr>
              <a:t> </a:t>
            </a:r>
            <a:r>
              <a:rPr lang="en-US" sz="2000" dirty="0" err="1">
                <a:solidFill>
                  <a:prstClr val="black"/>
                </a:solidFill>
              </a:rPr>
              <a:t>sahip</a:t>
            </a:r>
            <a:r>
              <a:rPr lang="en-US" sz="2000" dirty="0">
                <a:solidFill>
                  <a:prstClr val="black"/>
                </a:solidFill>
              </a:rPr>
              <a:t> </a:t>
            </a:r>
            <a:r>
              <a:rPr lang="en-US" sz="2000" dirty="0" err="1">
                <a:solidFill>
                  <a:prstClr val="black"/>
                </a:solidFill>
              </a:rPr>
              <a:t>olduğu</a:t>
            </a:r>
            <a:r>
              <a:rPr lang="en-US" sz="2000" dirty="0">
                <a:solidFill>
                  <a:prstClr val="black"/>
                </a:solidFill>
              </a:rPr>
              <a:t> </a:t>
            </a:r>
            <a:r>
              <a:rPr lang="en-US" sz="2000" dirty="0" err="1">
                <a:solidFill>
                  <a:prstClr val="black"/>
                </a:solidFill>
              </a:rPr>
              <a:t>azınlık</a:t>
            </a:r>
            <a:r>
              <a:rPr lang="en-US" sz="2000" dirty="0">
                <a:solidFill>
                  <a:prstClr val="black"/>
                </a:solidFill>
              </a:rPr>
              <a:t> </a:t>
            </a:r>
            <a:r>
              <a:rPr lang="en-US" sz="2000" dirty="0" err="1">
                <a:solidFill>
                  <a:prstClr val="black"/>
                </a:solidFill>
              </a:rPr>
              <a:t>taşıyıcılarından</a:t>
            </a:r>
            <a:r>
              <a:rPr lang="en-US" sz="2000" dirty="0">
                <a:solidFill>
                  <a:prstClr val="black"/>
                </a:solidFill>
              </a:rPr>
              <a:t> </a:t>
            </a:r>
            <a:r>
              <a:rPr lang="en-US" sz="2000" dirty="0" err="1">
                <a:solidFill>
                  <a:prstClr val="black"/>
                </a:solidFill>
              </a:rPr>
              <a:t>dolayı</a:t>
            </a:r>
            <a:r>
              <a:rPr lang="en-US" sz="2000" dirty="0">
                <a:solidFill>
                  <a:prstClr val="black"/>
                </a:solidFill>
              </a:rPr>
              <a:t> </a:t>
            </a:r>
            <a:r>
              <a:rPr lang="en-US" sz="2000" dirty="0" err="1">
                <a:solidFill>
                  <a:prstClr val="black"/>
                </a:solidFill>
              </a:rPr>
              <a:t>çok</a:t>
            </a:r>
            <a:r>
              <a:rPr lang="en-US" sz="2000" dirty="0">
                <a:solidFill>
                  <a:prstClr val="black"/>
                </a:solidFill>
              </a:rPr>
              <a:t> </a:t>
            </a:r>
            <a:r>
              <a:rPr lang="en-US" sz="2000" dirty="0" err="1">
                <a:solidFill>
                  <a:prstClr val="black"/>
                </a:solidFill>
              </a:rPr>
              <a:t>küçük</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sızıntı</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dirty="0" err="1">
                <a:solidFill>
                  <a:prstClr val="black"/>
                </a:solidFill>
              </a:rPr>
              <a:t>akar</a:t>
            </a:r>
            <a:r>
              <a:rPr lang="en-US" sz="2000" dirty="0">
                <a:solidFill>
                  <a:prstClr val="black"/>
                </a:solidFill>
              </a:rPr>
              <a:t>. </a:t>
            </a:r>
            <a:r>
              <a:rPr lang="en-US" sz="2000" dirty="0" err="1">
                <a:solidFill>
                  <a:prstClr val="black"/>
                </a:solidFill>
              </a:rPr>
              <a:t>Şekil</a:t>
            </a:r>
            <a:r>
              <a:rPr lang="en-US" sz="2000" dirty="0">
                <a:solidFill>
                  <a:prstClr val="black"/>
                </a:solidFill>
              </a:rPr>
              <a:t> 1.22 de </a:t>
            </a:r>
            <a:r>
              <a:rPr lang="en-US" sz="2000" dirty="0" err="1">
                <a:solidFill>
                  <a:prstClr val="black"/>
                </a:solidFill>
              </a:rPr>
              <a:t>görüldüğü</a:t>
            </a:r>
            <a:r>
              <a:rPr lang="en-US" sz="2000" dirty="0">
                <a:solidFill>
                  <a:prstClr val="black"/>
                </a:solidFill>
              </a:rPr>
              <a:t> </a:t>
            </a:r>
            <a:r>
              <a:rPr lang="en-US" sz="2000" dirty="0" err="1">
                <a:solidFill>
                  <a:prstClr val="black"/>
                </a:solidFill>
              </a:rPr>
              <a:t>gibi</a:t>
            </a:r>
            <a:r>
              <a:rPr lang="en-US" sz="2000" dirty="0">
                <a:solidFill>
                  <a:prstClr val="black"/>
                </a:solidFill>
              </a:rPr>
              <a:t> E </a:t>
            </a:r>
            <a:r>
              <a:rPr lang="en-US" sz="2000" dirty="0" err="1">
                <a:solidFill>
                  <a:prstClr val="black"/>
                </a:solidFill>
              </a:rPr>
              <a:t>gerilim</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değeri</a:t>
            </a:r>
            <a:r>
              <a:rPr lang="en-US" sz="2000" dirty="0">
                <a:solidFill>
                  <a:prstClr val="black"/>
                </a:solidFill>
              </a:rPr>
              <a:t> </a:t>
            </a:r>
            <a:r>
              <a:rPr lang="en-US" sz="2000" dirty="0" err="1">
                <a:solidFill>
                  <a:prstClr val="black"/>
                </a:solidFill>
              </a:rPr>
              <a:t>fazlaca</a:t>
            </a:r>
            <a:r>
              <a:rPr lang="en-US" sz="2000" dirty="0">
                <a:solidFill>
                  <a:prstClr val="black"/>
                </a:solidFill>
              </a:rPr>
              <a:t> </a:t>
            </a:r>
            <a:r>
              <a:rPr lang="en-US" sz="2000" dirty="0" err="1">
                <a:solidFill>
                  <a:prstClr val="black"/>
                </a:solidFill>
              </a:rPr>
              <a:t>yükseltilip</a:t>
            </a:r>
            <a:r>
              <a:rPr lang="en-US" sz="2000" dirty="0">
                <a:solidFill>
                  <a:prstClr val="black"/>
                </a:solidFill>
              </a:rPr>
              <a:t> V</a:t>
            </a:r>
            <a:r>
              <a:rPr lang="en-US" sz="2000" b="1" baseline="-25000" dirty="0">
                <a:solidFill>
                  <a:prstClr val="black"/>
                </a:solidFill>
              </a:rPr>
              <a:t>BR</a:t>
            </a:r>
            <a:r>
              <a:rPr lang="en-US" sz="2000" dirty="0">
                <a:solidFill>
                  <a:prstClr val="black"/>
                </a:solidFill>
              </a:rPr>
              <a:t> </a:t>
            </a:r>
            <a:r>
              <a:rPr lang="en-US" sz="2000" dirty="0" err="1">
                <a:solidFill>
                  <a:prstClr val="black"/>
                </a:solidFill>
              </a:rPr>
              <a:t>voltajı</a:t>
            </a:r>
            <a:r>
              <a:rPr lang="en-US" sz="2000" dirty="0">
                <a:solidFill>
                  <a:prstClr val="black"/>
                </a:solidFill>
              </a:rPr>
              <a:t> </a:t>
            </a:r>
            <a:r>
              <a:rPr lang="en-US" sz="2000" dirty="0" err="1">
                <a:solidFill>
                  <a:prstClr val="black"/>
                </a:solidFill>
              </a:rPr>
              <a:t>aşıldığı</a:t>
            </a:r>
            <a:r>
              <a:rPr lang="en-US" sz="2000" dirty="0">
                <a:solidFill>
                  <a:prstClr val="black"/>
                </a:solidFill>
              </a:rPr>
              <a:t> </a:t>
            </a:r>
            <a:r>
              <a:rPr lang="en-US" sz="2000" dirty="0" err="1">
                <a:solidFill>
                  <a:prstClr val="black"/>
                </a:solidFill>
              </a:rPr>
              <a:t>zaman</a:t>
            </a:r>
            <a:r>
              <a:rPr lang="en-US" sz="2000" dirty="0">
                <a:solidFill>
                  <a:prstClr val="black"/>
                </a:solidFill>
              </a:rPr>
              <a:t> </a:t>
            </a:r>
            <a:r>
              <a:rPr lang="en-US" sz="2000" b="1" dirty="0">
                <a:solidFill>
                  <a:prstClr val="black"/>
                </a:solidFill>
              </a:rPr>
              <a:t>I</a:t>
            </a:r>
            <a:r>
              <a:rPr lang="en-US" sz="2000" b="1" baseline="-25000" dirty="0">
                <a:solidFill>
                  <a:prstClr val="black"/>
                </a:solidFill>
              </a:rPr>
              <a:t>D</a:t>
            </a:r>
            <a:r>
              <a:rPr lang="en-US" sz="2000" dirty="0">
                <a:solidFill>
                  <a:prstClr val="black"/>
                </a:solidFill>
              </a:rPr>
              <a:t> </a:t>
            </a:r>
            <a:r>
              <a:rPr lang="en-US" sz="2000" dirty="0" err="1">
                <a:solidFill>
                  <a:prstClr val="black"/>
                </a:solidFill>
              </a:rPr>
              <a:t>akımı</a:t>
            </a:r>
            <a:r>
              <a:rPr lang="en-US" sz="2000" dirty="0">
                <a:solidFill>
                  <a:prstClr val="black"/>
                </a:solidFill>
              </a:rPr>
              <a:t> </a:t>
            </a:r>
            <a:r>
              <a:rPr lang="en-US" sz="2000" b="1" dirty="0" err="1">
                <a:solidFill>
                  <a:prstClr val="black"/>
                </a:solidFill>
              </a:rPr>
              <a:t>aniden</a:t>
            </a:r>
            <a:r>
              <a:rPr lang="en-US" sz="2000" b="1" dirty="0">
                <a:solidFill>
                  <a:prstClr val="black"/>
                </a:solidFill>
              </a:rPr>
              <a:t> </a:t>
            </a:r>
            <a:r>
              <a:rPr lang="en-US" sz="2000" b="1" dirty="0" err="1">
                <a:solidFill>
                  <a:prstClr val="black"/>
                </a:solidFill>
              </a:rPr>
              <a:t>ve</a:t>
            </a:r>
            <a:r>
              <a:rPr lang="en-US" sz="2000" b="1" dirty="0">
                <a:solidFill>
                  <a:prstClr val="black"/>
                </a:solidFill>
              </a:rPr>
              <a:t> </a:t>
            </a:r>
            <a:r>
              <a:rPr lang="en-US" sz="2000" b="1" dirty="0" err="1">
                <a:solidFill>
                  <a:prstClr val="black"/>
                </a:solidFill>
              </a:rPr>
              <a:t>çok</a:t>
            </a:r>
            <a:r>
              <a:rPr lang="en-US" sz="2000" b="1" dirty="0">
                <a:solidFill>
                  <a:prstClr val="black"/>
                </a:solidFill>
              </a:rPr>
              <a:t> </a:t>
            </a:r>
            <a:r>
              <a:rPr lang="en-US" sz="2000" b="1" dirty="0" err="1">
                <a:solidFill>
                  <a:prstClr val="black"/>
                </a:solidFill>
              </a:rPr>
              <a:t>fazla</a:t>
            </a:r>
            <a:r>
              <a:rPr lang="en-US" sz="2000" b="1" dirty="0">
                <a:solidFill>
                  <a:prstClr val="black"/>
                </a:solidFill>
              </a:rPr>
              <a:t> </a:t>
            </a:r>
            <a:r>
              <a:rPr lang="en-US" sz="2000" b="1" dirty="0" err="1">
                <a:solidFill>
                  <a:prstClr val="black"/>
                </a:solidFill>
              </a:rPr>
              <a:t>artar</a:t>
            </a:r>
            <a:r>
              <a:rPr lang="en-US" sz="2000" b="1" dirty="0">
                <a:solidFill>
                  <a:prstClr val="black"/>
                </a:solidFill>
              </a:rPr>
              <a:t>.</a:t>
            </a:r>
            <a:r>
              <a:rPr lang="en-US" sz="2000" dirty="0">
                <a:solidFill>
                  <a:prstClr val="black"/>
                </a:solidFill>
              </a:rPr>
              <a:t> Bu </a:t>
            </a:r>
            <a:r>
              <a:rPr lang="en-US" sz="2000" dirty="0" err="1">
                <a:solidFill>
                  <a:prstClr val="black"/>
                </a:solidFill>
              </a:rPr>
              <a:t>durumda</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b="1" dirty="0" err="1">
                <a:solidFill>
                  <a:prstClr val="black"/>
                </a:solidFill>
              </a:rPr>
              <a:t>bozulmuştur</a:t>
            </a:r>
            <a:r>
              <a:rPr lang="en-US" sz="2000" b="1" u="sng" dirty="0">
                <a:solidFill>
                  <a:prstClr val="black"/>
                </a:solidFill>
              </a:rPr>
              <a:t>.</a:t>
            </a:r>
            <a:r>
              <a:rPr lang="en-US" sz="2000" dirty="0">
                <a:solidFill>
                  <a:prstClr val="black"/>
                </a:solidFill>
              </a:rPr>
              <a:t> </a:t>
            </a:r>
            <a:endParaRPr lang="tr-TR" sz="2000" dirty="0" smtClean="0">
              <a:solidFill>
                <a:prstClr val="black"/>
              </a:solidFill>
            </a:endParaRPr>
          </a:p>
          <a:p>
            <a:pPr algn="just"/>
            <a:endParaRPr lang="tr-TR" sz="2000" dirty="0">
              <a:solidFill>
                <a:prstClr val="black"/>
              </a:solidFill>
            </a:endParaRPr>
          </a:p>
          <a:p>
            <a:pPr algn="just"/>
            <a:r>
              <a:rPr lang="en-US" sz="2000" dirty="0" err="1" smtClean="0">
                <a:solidFill>
                  <a:prstClr val="black"/>
                </a:solidFill>
              </a:rPr>
              <a:t>Ters</a:t>
            </a:r>
            <a:r>
              <a:rPr lang="en-US" sz="2000" dirty="0" smtClean="0">
                <a:solidFill>
                  <a:prstClr val="black"/>
                </a:solidFill>
              </a:rPr>
              <a:t> </a:t>
            </a:r>
            <a:r>
              <a:rPr lang="en-US" sz="2000" dirty="0" err="1">
                <a:solidFill>
                  <a:prstClr val="black"/>
                </a:solidFill>
              </a:rPr>
              <a:t>polarma</a:t>
            </a:r>
            <a:r>
              <a:rPr lang="en-US" sz="2000" dirty="0">
                <a:solidFill>
                  <a:prstClr val="black"/>
                </a:solidFill>
              </a:rPr>
              <a:t> </a:t>
            </a:r>
            <a:r>
              <a:rPr lang="en-US" sz="2000" dirty="0" err="1">
                <a:solidFill>
                  <a:prstClr val="black"/>
                </a:solidFill>
              </a:rPr>
              <a:t>koşulu</a:t>
            </a:r>
            <a:r>
              <a:rPr lang="en-US" sz="2000" dirty="0">
                <a:solidFill>
                  <a:prstClr val="black"/>
                </a:solidFill>
              </a:rPr>
              <a:t> </a:t>
            </a:r>
            <a:r>
              <a:rPr lang="en-US" sz="2000" dirty="0" err="1">
                <a:solidFill>
                  <a:prstClr val="black"/>
                </a:solidFill>
              </a:rPr>
              <a:t>altında</a:t>
            </a:r>
            <a:r>
              <a:rPr lang="en-US" sz="2000" dirty="0">
                <a:solidFill>
                  <a:prstClr val="black"/>
                </a:solidFill>
              </a:rPr>
              <a:t>  </a:t>
            </a:r>
            <a:r>
              <a:rPr lang="en-US" sz="2000" dirty="0" err="1">
                <a:solidFill>
                  <a:prstClr val="black"/>
                </a:solidFill>
              </a:rPr>
              <a:t>diyodu</a:t>
            </a:r>
            <a:r>
              <a:rPr lang="en-US" sz="2000" dirty="0">
                <a:solidFill>
                  <a:prstClr val="black"/>
                </a:solidFill>
              </a:rPr>
              <a:t> </a:t>
            </a:r>
            <a:r>
              <a:rPr lang="en-US" sz="2000" dirty="0" err="1">
                <a:solidFill>
                  <a:prstClr val="black"/>
                </a:solidFill>
              </a:rPr>
              <a:t>bozan</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gerilime</a:t>
            </a:r>
            <a:r>
              <a:rPr lang="en-US" sz="2000" dirty="0">
                <a:solidFill>
                  <a:prstClr val="black"/>
                </a:solidFill>
              </a:rPr>
              <a:t>, </a:t>
            </a:r>
            <a:r>
              <a:rPr lang="en-US" sz="2000" b="1" dirty="0">
                <a:solidFill>
                  <a:prstClr val="black"/>
                </a:solidFill>
              </a:rPr>
              <a:t>V</a:t>
            </a:r>
            <a:r>
              <a:rPr lang="en-US" sz="2000" b="1" baseline="-25000" dirty="0">
                <a:solidFill>
                  <a:prstClr val="black"/>
                </a:solidFill>
              </a:rPr>
              <a:t>BR</a:t>
            </a:r>
            <a:r>
              <a:rPr lang="en-US" sz="2000" b="1" dirty="0">
                <a:solidFill>
                  <a:prstClr val="black"/>
                </a:solidFill>
              </a:rPr>
              <a:t>,</a:t>
            </a:r>
            <a:r>
              <a:rPr lang="en-US" sz="2000" dirty="0">
                <a:solidFill>
                  <a:prstClr val="black"/>
                </a:solidFill>
              </a:rPr>
              <a:t> </a:t>
            </a:r>
            <a:r>
              <a:rPr lang="en-US" sz="2000" b="1" dirty="0" err="1">
                <a:solidFill>
                  <a:prstClr val="black"/>
                </a:solidFill>
              </a:rPr>
              <a:t>kırılma</a:t>
            </a:r>
            <a:r>
              <a:rPr lang="en-US" sz="2000" b="1" dirty="0">
                <a:solidFill>
                  <a:prstClr val="black"/>
                </a:solidFill>
              </a:rPr>
              <a:t> </a:t>
            </a:r>
            <a:r>
              <a:rPr lang="en-US" sz="2000" b="1" dirty="0" err="1">
                <a:solidFill>
                  <a:prstClr val="black"/>
                </a:solidFill>
              </a:rPr>
              <a:t>gerilimi</a:t>
            </a:r>
            <a:r>
              <a:rPr lang="en-US" sz="2000" b="1" dirty="0">
                <a:solidFill>
                  <a:prstClr val="black"/>
                </a:solidFill>
              </a:rPr>
              <a:t> </a:t>
            </a:r>
            <a:r>
              <a:rPr lang="en-US" sz="2000" dirty="0" err="1">
                <a:solidFill>
                  <a:prstClr val="black"/>
                </a:solidFill>
              </a:rPr>
              <a:t>denir</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örnekle</a:t>
            </a:r>
            <a:r>
              <a:rPr lang="en-US" sz="2000" dirty="0">
                <a:solidFill>
                  <a:prstClr val="black"/>
                </a:solidFill>
              </a:rPr>
              <a:t> </a:t>
            </a:r>
            <a:r>
              <a:rPr lang="en-US" sz="2000" dirty="0" err="1">
                <a:solidFill>
                  <a:prstClr val="black"/>
                </a:solidFill>
              </a:rPr>
              <a:t>bunu</a:t>
            </a:r>
            <a:r>
              <a:rPr lang="en-US" sz="2000" dirty="0">
                <a:solidFill>
                  <a:prstClr val="black"/>
                </a:solidFill>
              </a:rPr>
              <a:t> </a:t>
            </a:r>
            <a:r>
              <a:rPr lang="en-US" sz="2000" dirty="0" err="1">
                <a:solidFill>
                  <a:prstClr val="black"/>
                </a:solidFill>
              </a:rPr>
              <a:t>açıklayalım</a:t>
            </a:r>
            <a:r>
              <a:rPr lang="en-US" sz="2000" dirty="0">
                <a:solidFill>
                  <a:prstClr val="black"/>
                </a:solidFill>
              </a:rPr>
              <a:t>. 1N4007 </a:t>
            </a:r>
            <a:r>
              <a:rPr lang="en-US" sz="2000" dirty="0" err="1">
                <a:solidFill>
                  <a:prstClr val="black"/>
                </a:solidFill>
              </a:rPr>
              <a:t>diyodunun</a:t>
            </a:r>
            <a:r>
              <a:rPr lang="en-US" sz="2000" dirty="0">
                <a:solidFill>
                  <a:prstClr val="black"/>
                </a:solidFill>
              </a:rPr>
              <a:t> </a:t>
            </a:r>
            <a:r>
              <a:rPr lang="en-US" sz="2000" dirty="0" err="1">
                <a:solidFill>
                  <a:prstClr val="black"/>
                </a:solidFill>
              </a:rPr>
              <a:t>kataloğuna</a:t>
            </a:r>
            <a:r>
              <a:rPr lang="en-US" sz="2000" dirty="0">
                <a:solidFill>
                  <a:prstClr val="black"/>
                </a:solidFill>
              </a:rPr>
              <a:t> </a:t>
            </a:r>
            <a:r>
              <a:rPr lang="en-US" sz="2000" dirty="0" err="1">
                <a:solidFill>
                  <a:prstClr val="black"/>
                </a:solidFill>
              </a:rPr>
              <a:t>baktığımız</a:t>
            </a:r>
            <a:r>
              <a:rPr lang="en-US" sz="2000" dirty="0">
                <a:solidFill>
                  <a:prstClr val="black"/>
                </a:solidFill>
              </a:rPr>
              <a:t> </a:t>
            </a:r>
            <a:r>
              <a:rPr lang="en-US" sz="2000" dirty="0" err="1">
                <a:solidFill>
                  <a:prstClr val="black"/>
                </a:solidFill>
              </a:rPr>
              <a:t>zaman</a:t>
            </a:r>
            <a:r>
              <a:rPr lang="en-US" sz="2000" dirty="0">
                <a:solidFill>
                  <a:prstClr val="black"/>
                </a:solidFill>
              </a:rPr>
              <a:t> 1000V </a:t>
            </a:r>
            <a:r>
              <a:rPr lang="en-US" sz="2000" dirty="0" err="1">
                <a:solidFill>
                  <a:prstClr val="black"/>
                </a:solidFill>
              </a:rPr>
              <a:t>ve</a:t>
            </a:r>
            <a:r>
              <a:rPr lang="en-US" sz="2000" dirty="0">
                <a:solidFill>
                  <a:prstClr val="black"/>
                </a:solidFill>
              </a:rPr>
              <a:t> 1Amp.değerlerini </a:t>
            </a:r>
            <a:r>
              <a:rPr lang="en-US" sz="2000" dirty="0" err="1">
                <a:solidFill>
                  <a:prstClr val="black"/>
                </a:solidFill>
              </a:rPr>
              <a:t>görürüz</a:t>
            </a:r>
            <a:r>
              <a:rPr lang="en-US" sz="2000" dirty="0">
                <a:solidFill>
                  <a:prstClr val="black"/>
                </a:solidFill>
              </a:rPr>
              <a:t>. </a:t>
            </a:r>
            <a:r>
              <a:rPr lang="en-US" sz="2000" dirty="0" err="1">
                <a:solidFill>
                  <a:prstClr val="black"/>
                </a:solidFill>
              </a:rPr>
              <a:t>Buradaki</a:t>
            </a:r>
            <a:r>
              <a:rPr lang="en-US" sz="2000" dirty="0">
                <a:solidFill>
                  <a:prstClr val="black"/>
                </a:solidFill>
              </a:rPr>
              <a:t> 1000V </a:t>
            </a:r>
            <a:r>
              <a:rPr lang="en-US" sz="2000" dirty="0" err="1">
                <a:solidFill>
                  <a:prstClr val="black"/>
                </a:solidFill>
              </a:rPr>
              <a:t>değeri</a:t>
            </a:r>
            <a:r>
              <a:rPr lang="en-US" sz="2000" dirty="0">
                <a:solidFill>
                  <a:prstClr val="black"/>
                </a:solidFill>
              </a:rPr>
              <a:t> </a:t>
            </a:r>
            <a:r>
              <a:rPr lang="en-US" sz="2000" dirty="0" err="1">
                <a:solidFill>
                  <a:prstClr val="black"/>
                </a:solidFill>
              </a:rPr>
              <a:t>uygulanabilecek</a:t>
            </a:r>
            <a:r>
              <a:rPr lang="en-US" sz="2000" dirty="0">
                <a:solidFill>
                  <a:prstClr val="black"/>
                </a:solidFill>
              </a:rPr>
              <a:t> en </a:t>
            </a:r>
            <a:r>
              <a:rPr lang="en-US" sz="2000" dirty="0" err="1">
                <a:solidFill>
                  <a:prstClr val="black"/>
                </a:solidFill>
              </a:rPr>
              <a:t>çok</a:t>
            </a:r>
            <a:r>
              <a:rPr lang="en-US" sz="2000" dirty="0">
                <a:solidFill>
                  <a:prstClr val="black"/>
                </a:solidFill>
              </a:rPr>
              <a:t> </a:t>
            </a:r>
            <a:r>
              <a:rPr lang="en-US" sz="2000" dirty="0" err="1">
                <a:solidFill>
                  <a:prstClr val="black"/>
                </a:solidFill>
              </a:rPr>
              <a:t>ters</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değeridir</a:t>
            </a:r>
            <a:r>
              <a:rPr lang="en-US" sz="2000" dirty="0">
                <a:solidFill>
                  <a:prstClr val="black"/>
                </a:solidFill>
              </a:rPr>
              <a:t>. Bu, </a:t>
            </a:r>
            <a:r>
              <a:rPr lang="en-US" sz="2000" dirty="0" err="1">
                <a:solidFill>
                  <a:prstClr val="black"/>
                </a:solidFill>
              </a:rPr>
              <a:t>özellikle</a:t>
            </a:r>
            <a:r>
              <a:rPr lang="en-US" sz="2000" dirty="0">
                <a:solidFill>
                  <a:prstClr val="black"/>
                </a:solidFill>
              </a:rPr>
              <a:t> </a:t>
            </a:r>
            <a:r>
              <a:rPr lang="en-US" sz="2000" dirty="0" err="1">
                <a:solidFill>
                  <a:prstClr val="black"/>
                </a:solidFill>
              </a:rPr>
              <a:t>alternatif</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uygulamalarında</a:t>
            </a:r>
            <a:r>
              <a:rPr lang="en-US" sz="2000" dirty="0">
                <a:solidFill>
                  <a:prstClr val="black"/>
                </a:solidFill>
              </a:rPr>
              <a:t> </a:t>
            </a:r>
            <a:r>
              <a:rPr lang="en-US" sz="2000" dirty="0" err="1">
                <a:solidFill>
                  <a:prstClr val="black"/>
                </a:solidFill>
              </a:rPr>
              <a:t>önem</a:t>
            </a:r>
            <a:r>
              <a:rPr lang="en-US" sz="2000" dirty="0">
                <a:solidFill>
                  <a:prstClr val="black"/>
                </a:solidFill>
              </a:rPr>
              <a:t> </a:t>
            </a:r>
            <a:r>
              <a:rPr lang="en-US" sz="2000" dirty="0" err="1">
                <a:solidFill>
                  <a:prstClr val="black"/>
                </a:solidFill>
              </a:rPr>
              <a:t>kazanır</a:t>
            </a:r>
            <a:r>
              <a:rPr lang="en-US" sz="2000" dirty="0">
                <a:solidFill>
                  <a:prstClr val="black"/>
                </a:solidFill>
              </a:rPr>
              <a:t>. </a:t>
            </a:r>
            <a:r>
              <a:rPr lang="en-US" sz="2000" dirty="0" err="1">
                <a:solidFill>
                  <a:prstClr val="black"/>
                </a:solidFill>
              </a:rPr>
              <a:t>Diyodun</a:t>
            </a:r>
            <a:r>
              <a:rPr lang="en-US" sz="2000" dirty="0">
                <a:solidFill>
                  <a:prstClr val="black"/>
                </a:solidFill>
              </a:rPr>
              <a:t> </a:t>
            </a:r>
            <a:r>
              <a:rPr lang="en-US" sz="2000" dirty="0" err="1">
                <a:solidFill>
                  <a:prstClr val="black"/>
                </a:solidFill>
              </a:rPr>
              <a:t>iki</a:t>
            </a:r>
            <a:r>
              <a:rPr lang="en-US" sz="2000" dirty="0">
                <a:solidFill>
                  <a:prstClr val="black"/>
                </a:solidFill>
              </a:rPr>
              <a:t> </a:t>
            </a:r>
            <a:r>
              <a:rPr lang="en-US" sz="2000" dirty="0" err="1">
                <a:solidFill>
                  <a:prstClr val="black"/>
                </a:solidFill>
              </a:rPr>
              <a:t>ucuna</a:t>
            </a:r>
            <a:r>
              <a:rPr lang="en-US" sz="2000" dirty="0">
                <a:solidFill>
                  <a:prstClr val="black"/>
                </a:solidFill>
              </a:rPr>
              <a:t> </a:t>
            </a:r>
            <a:r>
              <a:rPr lang="en-US" sz="2000" dirty="0" err="1">
                <a:solidFill>
                  <a:prstClr val="black"/>
                </a:solidFill>
              </a:rPr>
              <a:t>doğru</a:t>
            </a:r>
            <a:r>
              <a:rPr lang="en-US" sz="2000" dirty="0">
                <a:solidFill>
                  <a:prstClr val="black"/>
                </a:solidFill>
              </a:rPr>
              <a:t> bias </a:t>
            </a:r>
            <a:r>
              <a:rPr lang="en-US" sz="2000" dirty="0" err="1">
                <a:solidFill>
                  <a:prstClr val="black"/>
                </a:solidFill>
              </a:rPr>
              <a:t>olarak</a:t>
            </a:r>
            <a:r>
              <a:rPr lang="en-US" sz="2000" dirty="0">
                <a:solidFill>
                  <a:prstClr val="black"/>
                </a:solidFill>
              </a:rPr>
              <a:t> 1000V </a:t>
            </a:r>
            <a:r>
              <a:rPr lang="en-US" sz="2000" dirty="0" err="1">
                <a:solidFill>
                  <a:prstClr val="black"/>
                </a:solidFill>
              </a:rPr>
              <a:t>verecek</a:t>
            </a:r>
            <a:r>
              <a:rPr lang="en-US" sz="2000" dirty="0">
                <a:solidFill>
                  <a:prstClr val="black"/>
                </a:solidFill>
              </a:rPr>
              <a:t> </a:t>
            </a:r>
            <a:r>
              <a:rPr lang="en-US" sz="2000" dirty="0" err="1">
                <a:solidFill>
                  <a:prstClr val="black"/>
                </a:solidFill>
              </a:rPr>
              <a:t>olursak</a:t>
            </a:r>
            <a:r>
              <a:rPr lang="en-US" sz="2000" dirty="0">
                <a:solidFill>
                  <a:prstClr val="black"/>
                </a:solidFill>
              </a:rPr>
              <a:t> </a:t>
            </a:r>
            <a:r>
              <a:rPr lang="en-US" sz="2000" dirty="0" err="1">
                <a:solidFill>
                  <a:prstClr val="black"/>
                </a:solidFill>
              </a:rPr>
              <a:t>geriye</a:t>
            </a:r>
            <a:r>
              <a:rPr lang="en-US" sz="2000" dirty="0">
                <a:solidFill>
                  <a:prstClr val="black"/>
                </a:solidFill>
              </a:rPr>
              <a:t> </a:t>
            </a:r>
            <a:r>
              <a:rPr lang="en-US" sz="2000" dirty="0" err="1">
                <a:solidFill>
                  <a:prstClr val="black"/>
                </a:solidFill>
              </a:rPr>
              <a:t>biraz</a:t>
            </a:r>
            <a:r>
              <a:rPr lang="en-US" sz="2000" dirty="0">
                <a:solidFill>
                  <a:prstClr val="black"/>
                </a:solidFill>
              </a:rPr>
              <a:t> </a:t>
            </a:r>
            <a:r>
              <a:rPr lang="en-US" sz="2000" dirty="0" err="1">
                <a:solidFill>
                  <a:prstClr val="black"/>
                </a:solidFill>
              </a:rPr>
              <a:t>kül</a:t>
            </a:r>
            <a:r>
              <a:rPr lang="en-US" sz="2000" dirty="0">
                <a:solidFill>
                  <a:prstClr val="black"/>
                </a:solidFill>
              </a:rPr>
              <a:t> </a:t>
            </a:r>
            <a:r>
              <a:rPr lang="en-US" sz="2000" dirty="0" err="1">
                <a:solidFill>
                  <a:prstClr val="black"/>
                </a:solidFill>
              </a:rPr>
              <a:t>ve</a:t>
            </a:r>
            <a:r>
              <a:rPr lang="en-US" sz="2000" dirty="0">
                <a:solidFill>
                  <a:prstClr val="black"/>
                </a:solidFill>
              </a:rPr>
              <a:t> </a:t>
            </a:r>
            <a:r>
              <a:rPr lang="en-US" sz="2000" dirty="0" err="1">
                <a:solidFill>
                  <a:prstClr val="black"/>
                </a:solidFill>
              </a:rPr>
              <a:t>duman</a:t>
            </a:r>
            <a:r>
              <a:rPr lang="en-US" sz="2000" dirty="0">
                <a:solidFill>
                  <a:prstClr val="black"/>
                </a:solidFill>
              </a:rPr>
              <a:t> </a:t>
            </a:r>
            <a:r>
              <a:rPr lang="en-US" sz="2000" dirty="0" err="1">
                <a:solidFill>
                  <a:prstClr val="black"/>
                </a:solidFill>
              </a:rPr>
              <a:t>kalacaktır</a:t>
            </a:r>
            <a:r>
              <a:rPr lang="en-US" sz="2000" dirty="0">
                <a:solidFill>
                  <a:prstClr val="black"/>
                </a:solidFill>
              </a:rPr>
              <a:t>. 1 </a:t>
            </a:r>
            <a:r>
              <a:rPr lang="en-US" sz="2000" dirty="0" err="1">
                <a:solidFill>
                  <a:prstClr val="black"/>
                </a:solidFill>
              </a:rPr>
              <a:t>Amper</a:t>
            </a:r>
            <a:r>
              <a:rPr lang="en-US" sz="2000" dirty="0">
                <a:solidFill>
                  <a:prstClr val="black"/>
                </a:solidFill>
              </a:rPr>
              <a:t> </a:t>
            </a:r>
            <a:r>
              <a:rPr lang="en-US" sz="2000" dirty="0" err="1">
                <a:solidFill>
                  <a:prstClr val="black"/>
                </a:solidFill>
              </a:rPr>
              <a:t>ise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içerisinden</a:t>
            </a:r>
            <a:r>
              <a:rPr lang="en-US" sz="2000" dirty="0">
                <a:solidFill>
                  <a:prstClr val="black"/>
                </a:solidFill>
              </a:rPr>
              <a:t> </a:t>
            </a:r>
            <a:r>
              <a:rPr lang="en-US" sz="2000" dirty="0" err="1">
                <a:solidFill>
                  <a:prstClr val="black"/>
                </a:solidFill>
              </a:rPr>
              <a:t>akabilecek</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a:t>
            </a:r>
            <a:r>
              <a:rPr lang="en-US" sz="2000" dirty="0">
                <a:solidFill>
                  <a:prstClr val="black"/>
                </a:solidFill>
              </a:rPr>
              <a:t> </a:t>
            </a:r>
            <a:r>
              <a:rPr lang="en-US" sz="2000" dirty="0" err="1">
                <a:solidFill>
                  <a:prstClr val="black"/>
                </a:solidFill>
              </a:rPr>
              <a:t>göstermektedir</a:t>
            </a:r>
            <a:r>
              <a:rPr lang="en-US" sz="2000" dirty="0">
                <a:solidFill>
                  <a:prstClr val="black"/>
                </a:solidFill>
              </a:rPr>
              <a:t>. </a:t>
            </a:r>
            <a:endParaRPr lang="tr-TR" sz="2000" dirty="0">
              <a:solidFill>
                <a:prstClr val="black"/>
              </a:solidFill>
            </a:endParaRPr>
          </a:p>
          <a:p>
            <a:pPr algn="just"/>
            <a:endParaRPr lang="tr-TR" sz="2000" dirty="0">
              <a:solidFill>
                <a:prstClr val="black"/>
              </a:solidFill>
            </a:endParaRPr>
          </a:p>
        </p:txBody>
      </p:sp>
      <p:sp>
        <p:nvSpPr>
          <p:cNvPr id="3" name="Text Box 2"/>
          <p:cNvSpPr txBox="1">
            <a:spLocks noChangeArrowheads="1"/>
          </p:cNvSpPr>
          <p:nvPr/>
        </p:nvSpPr>
        <p:spPr bwMode="auto">
          <a:xfrm>
            <a:off x="2021984" y="4761075"/>
            <a:ext cx="7417382" cy="14200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ts val="800"/>
              </a:spcAft>
            </a:pPr>
            <a:r>
              <a:rPr lang="tr-TR" altLang="tr-TR" sz="2000" b="1" i="1" dirty="0" smtClean="0">
                <a:solidFill>
                  <a:prstClr val="black"/>
                </a:solidFill>
                <a:latin typeface="Arial" panose="020B0604020202020204" pitchFamily="34" charset="0"/>
              </a:rPr>
              <a:t>Bir diyot doğru olarak polarlandığı zaman, içerisinden geçen akım artar veya azalırsa üzerine düşen gerilim, başka bir deyişle V</a:t>
            </a:r>
            <a:r>
              <a:rPr lang="tr-TR" altLang="tr-TR" sz="2000" b="1" i="1" baseline="-25000" dirty="0" smtClean="0">
                <a:solidFill>
                  <a:prstClr val="black"/>
                </a:solidFill>
                <a:latin typeface="Arial" panose="020B0604020202020204" pitchFamily="34" charset="0"/>
              </a:rPr>
              <a:t>AK</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A</a:t>
            </a:r>
            <a:r>
              <a:rPr lang="tr-TR" altLang="tr-TR" sz="2000" b="1" i="1" dirty="0" smtClean="0">
                <a:solidFill>
                  <a:prstClr val="black"/>
                </a:solidFill>
                <a:latin typeface="Arial" panose="020B0604020202020204" pitchFamily="34" charset="0"/>
              </a:rPr>
              <a:t> – V</a:t>
            </a:r>
            <a:r>
              <a:rPr lang="tr-TR" altLang="tr-TR" sz="2000" b="1" i="1" baseline="-25000" dirty="0" smtClean="0">
                <a:solidFill>
                  <a:prstClr val="black"/>
                </a:solidFill>
                <a:latin typeface="Arial" panose="020B0604020202020204" pitchFamily="34" charset="0"/>
              </a:rPr>
              <a:t>K</a:t>
            </a:r>
            <a:r>
              <a:rPr lang="tr-TR" altLang="tr-TR" sz="2000" b="1" i="1" dirty="0" smtClean="0">
                <a:solidFill>
                  <a:prstClr val="black"/>
                </a:solidFill>
                <a:latin typeface="Arial" panose="020B0604020202020204" pitchFamily="34" charset="0"/>
              </a:rPr>
              <a:t> = 0.7 V değerinde sabit kalır.</a:t>
            </a:r>
            <a:endParaRPr lang="tr-TR" altLang="tr-TR" sz="20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129456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257576"/>
            <a:ext cx="11140225" cy="738664"/>
          </a:xfrm>
          <a:prstGeom prst="rect">
            <a:avLst/>
          </a:prstGeom>
          <a:noFill/>
        </p:spPr>
        <p:txBody>
          <a:bodyPr wrap="square" rtlCol="0">
            <a:spAutoFit/>
          </a:bodyPr>
          <a:lstStyle/>
          <a:p>
            <a:r>
              <a:rPr lang="tr-TR" altLang="en-US" sz="2400" b="1" dirty="0">
                <a:solidFill>
                  <a:srgbClr val="CC3300"/>
                </a:solidFill>
                <a:effectLst>
                  <a:outerShdw blurRad="38100" dist="38100" dir="2700000" algn="tl">
                    <a:srgbClr val="000000"/>
                  </a:outerShdw>
                </a:effectLst>
                <a:latin typeface="Times" pitchFamily="18" charset="0"/>
              </a:rPr>
              <a:t>Sıcaklık Etkileri</a:t>
            </a:r>
            <a:endParaRPr lang="en-US" altLang="en-US" sz="2400" b="1" dirty="0">
              <a:solidFill>
                <a:srgbClr val="CC3300"/>
              </a:solidFill>
              <a:effectLst>
                <a:outerShdw blurRad="38100" dist="38100" dir="2700000" algn="tl">
                  <a:srgbClr val="000000"/>
                </a:outerShdw>
              </a:effectLst>
              <a:latin typeface="Times" pitchFamily="18" charset="0"/>
            </a:endParaRPr>
          </a:p>
          <a:p>
            <a:endParaRPr lang="tr-TR" dirty="0">
              <a:solidFill>
                <a:prstClr val="black"/>
              </a:solidFill>
            </a:endParaRPr>
          </a:p>
        </p:txBody>
      </p:sp>
      <p:sp>
        <p:nvSpPr>
          <p:cNvPr id="3" name="Text Box 9"/>
          <p:cNvSpPr txBox="1">
            <a:spLocks noChangeArrowheads="1"/>
          </p:cNvSpPr>
          <p:nvPr/>
        </p:nvSpPr>
        <p:spPr bwMode="auto">
          <a:xfrm>
            <a:off x="850006" y="73850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tr-TR" altLang="en-US" sz="2000" b="1" dirty="0">
                <a:solidFill>
                  <a:prstClr val="black"/>
                </a:solidFill>
                <a:latin typeface="Calibri" panose="020F0502020204030204"/>
              </a:rPr>
              <a:t>Sıcaklık artışı diyot yapısına i</a:t>
            </a:r>
            <a:r>
              <a:rPr lang="en-US" altLang="en-US" sz="2000" b="1" dirty="0">
                <a:solidFill>
                  <a:prstClr val="black"/>
                </a:solidFill>
                <a:latin typeface="Calibri" panose="020F0502020204030204"/>
              </a:rPr>
              <a:t>l</a:t>
            </a:r>
            <a:r>
              <a:rPr lang="tr-TR" altLang="en-US" sz="2000" b="1" dirty="0">
                <a:solidFill>
                  <a:prstClr val="black"/>
                </a:solidFill>
                <a:latin typeface="Calibri" panose="020F0502020204030204"/>
              </a:rPr>
              <a:t>ave enerji katar.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Bu ilave enerji kazanımı ileri yön iletimi için gerekli olan ileri yön gerilimini</a:t>
            </a:r>
            <a:r>
              <a:rPr lang="en-US" altLang="en-US" sz="2000" b="1" dirty="0">
                <a:solidFill>
                  <a:prstClr val="black"/>
                </a:solidFill>
                <a:latin typeface="Calibri" panose="020F0502020204030204"/>
              </a:rPr>
              <a:t> </a:t>
            </a:r>
            <a:r>
              <a:rPr lang="tr-TR" altLang="en-US" sz="2000" b="1" dirty="0">
                <a:solidFill>
                  <a:prstClr val="black"/>
                </a:solidFill>
                <a:latin typeface="Calibri" panose="020F0502020204030204"/>
              </a:rPr>
              <a:t>düşürürken (-2.5mV/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 ters yöndeki sızıntı akımında artışa (her 10 </a:t>
            </a:r>
            <a:r>
              <a:rPr lang="tr-TR" altLang="en-US" sz="2000" b="1" baseline="30000" dirty="0">
                <a:solidFill>
                  <a:prstClr val="black"/>
                </a:solidFill>
                <a:latin typeface="Calibri" panose="020F0502020204030204"/>
              </a:rPr>
              <a:t>o</a:t>
            </a:r>
            <a:r>
              <a:rPr lang="tr-TR" altLang="en-US" sz="2000" b="1" dirty="0">
                <a:solidFill>
                  <a:prstClr val="black"/>
                </a:solidFill>
                <a:latin typeface="Calibri" panose="020F0502020204030204"/>
              </a:rPr>
              <a:t>C’lik </a:t>
            </a:r>
            <a:r>
              <a:rPr lang="en-US" altLang="en-US" sz="2000" b="1" dirty="0" err="1">
                <a:solidFill>
                  <a:prstClr val="black"/>
                </a:solidFill>
                <a:latin typeface="Calibri" panose="020F0502020204030204"/>
              </a:rPr>
              <a:t>ı</a:t>
            </a:r>
            <a:r>
              <a:rPr lang="tr-TR" altLang="en-US" sz="2000" b="1" dirty="0">
                <a:solidFill>
                  <a:prstClr val="black"/>
                </a:solidFill>
                <a:latin typeface="Calibri" panose="020F0502020204030204"/>
              </a:rPr>
              <a:t>sı artışı sızıntı akımında 2 katlık bir artışa yol açar)</a:t>
            </a:r>
            <a:r>
              <a:rPr lang="tr-TR" altLang="en-US" sz="2000" dirty="0">
                <a:solidFill>
                  <a:prstClr val="black"/>
                </a:solidFill>
                <a:latin typeface="Calibri" panose="020F0502020204030204"/>
              </a:rPr>
              <a:t> </a:t>
            </a:r>
            <a:r>
              <a:rPr lang="tr-TR" altLang="en-US" sz="2000" b="1" dirty="0">
                <a:solidFill>
                  <a:prstClr val="black"/>
                </a:solidFill>
                <a:latin typeface="Calibri" panose="020F0502020204030204"/>
              </a:rPr>
              <a:t>neden olur.</a:t>
            </a:r>
            <a:r>
              <a:rPr lang="en-US" altLang="en-US" sz="2000" b="1" dirty="0">
                <a:solidFill>
                  <a:prstClr val="black"/>
                </a:solidFill>
                <a:latin typeface="Calibri" panose="020F0502020204030204"/>
              </a:rPr>
              <a:t> </a:t>
            </a:r>
            <a:endParaRPr lang="tr-TR" altLang="en-US" sz="2000" b="1" dirty="0">
              <a:solidFill>
                <a:prstClr val="black"/>
              </a:solidFill>
              <a:latin typeface="Calibri" panose="020F0502020204030204"/>
            </a:endParaRPr>
          </a:p>
          <a:p>
            <a:pPr>
              <a:spcBef>
                <a:spcPct val="50000"/>
              </a:spcBef>
              <a:buFontTx/>
              <a:buChar char="•"/>
            </a:pPr>
            <a:r>
              <a:rPr lang="tr-TR" altLang="en-US" sz="2000" b="1" dirty="0">
                <a:solidFill>
                  <a:prstClr val="black"/>
                </a:solidFill>
                <a:latin typeface="Calibri" panose="020F0502020204030204"/>
              </a:rPr>
              <a:t>Germenyum diyotlar, ısı değişimlerine Silikon diyotlara daha hassastırlar.</a:t>
            </a:r>
            <a:endParaRPr lang="en-US" altLang="en-US" sz="2000" dirty="0">
              <a:solidFill>
                <a:prstClr val="black"/>
              </a:solidFill>
              <a:latin typeface="Calibri" panose="020F0502020204030204"/>
            </a:endParaRPr>
          </a:p>
        </p:txBody>
      </p:sp>
      <p:sp>
        <p:nvSpPr>
          <p:cNvPr id="4" name="Text Box 10"/>
          <p:cNvSpPr txBox="1">
            <a:spLocks noChangeArrowheads="1"/>
          </p:cNvSpPr>
          <p:nvPr/>
        </p:nvSpPr>
        <p:spPr bwMode="auto">
          <a:xfrm>
            <a:off x="682579" y="2696021"/>
            <a:ext cx="8763000" cy="457200"/>
          </a:xfrm>
          <a:prstGeom prst="rect">
            <a:avLst/>
          </a:prstGeom>
          <a:noFill/>
          <a:ln w="9525">
            <a:noFill/>
            <a:miter lim="800000"/>
            <a:headEnd/>
            <a:tailEnd/>
          </a:ln>
          <a:effectLst/>
        </p:spPr>
        <p:txBody>
          <a:bodyPr>
            <a:spAutoFit/>
          </a:bodyPr>
          <a:lstStyle/>
          <a:p>
            <a:pPr eaLnBrk="0" hangingPunct="0">
              <a:spcBef>
                <a:spcPct val="50000"/>
              </a:spcBef>
              <a:defRPr/>
            </a:pPr>
            <a:r>
              <a:rPr lang="en-US" altLang="en-US" sz="2400" b="1" dirty="0">
                <a:solidFill>
                  <a:srgbClr val="CC3300"/>
                </a:solidFill>
                <a:effectLst>
                  <a:outerShdw blurRad="38100" dist="38100" dir="2700000" algn="tl">
                    <a:srgbClr val="000000"/>
                  </a:outerShdw>
                </a:effectLst>
                <a:latin typeface="Times" pitchFamily="18" charset="0"/>
              </a:rPr>
              <a:t>Diode </a:t>
            </a:r>
            <a:r>
              <a:rPr lang="tr-TR" altLang="en-US" sz="2400" b="1" dirty="0">
                <a:solidFill>
                  <a:srgbClr val="CC3300"/>
                </a:solidFill>
                <a:effectLst>
                  <a:outerShdw blurRad="38100" dist="38100" dir="2700000" algn="tl">
                    <a:srgbClr val="000000"/>
                  </a:outerShdw>
                </a:effectLst>
                <a:latin typeface="Times" pitchFamily="18" charset="0"/>
              </a:rPr>
              <a:t>Veri</a:t>
            </a:r>
            <a:r>
              <a:rPr lang="en-US" altLang="en-US" sz="2400" b="1" dirty="0">
                <a:solidFill>
                  <a:srgbClr val="CC3300"/>
                </a:solidFill>
                <a:effectLst>
                  <a:outerShdw blurRad="38100" dist="38100" dir="2700000" algn="tl">
                    <a:srgbClr val="000000"/>
                  </a:outerShdw>
                </a:effectLst>
                <a:latin typeface="Times" pitchFamily="18" charset="0"/>
              </a:rPr>
              <a:t> </a:t>
            </a:r>
            <a:r>
              <a:rPr lang="tr-TR" altLang="en-US" sz="2400" b="1" dirty="0">
                <a:solidFill>
                  <a:srgbClr val="CC3300"/>
                </a:solidFill>
                <a:effectLst>
                  <a:outerShdw blurRad="38100" dist="38100" dir="2700000" algn="tl">
                    <a:srgbClr val="000000"/>
                  </a:outerShdw>
                </a:effectLst>
                <a:latin typeface="Times" pitchFamily="18" charset="0"/>
              </a:rPr>
              <a:t>Sayfaları</a:t>
            </a:r>
            <a:endParaRPr lang="en-US" altLang="en-US" sz="2400" b="1" dirty="0">
              <a:solidFill>
                <a:srgbClr val="CC3300"/>
              </a:solidFill>
              <a:effectLst>
                <a:outerShdw blurRad="38100" dist="38100" dir="2700000" algn="tl">
                  <a:srgbClr val="000000"/>
                </a:outerShdw>
              </a:effectLst>
              <a:latin typeface="Times" pitchFamily="18" charset="0"/>
            </a:endParaRPr>
          </a:p>
        </p:txBody>
      </p:sp>
      <p:sp>
        <p:nvSpPr>
          <p:cNvPr id="5" name="Rectangle 11"/>
          <p:cNvSpPr>
            <a:spLocks noChangeArrowheads="1"/>
          </p:cNvSpPr>
          <p:nvPr/>
        </p:nvSpPr>
        <p:spPr bwMode="auto">
          <a:xfrm>
            <a:off x="682579" y="31127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en-US" sz="2000" b="1" dirty="0">
                <a:solidFill>
                  <a:prstClr val="black"/>
                </a:solidFill>
                <a:latin typeface="Calibri" panose="020F0502020204030204" pitchFamily="34" charset="0"/>
              </a:rPr>
              <a:t>Diyot </a:t>
            </a:r>
            <a:r>
              <a:rPr lang="en-US" altLang="en-US" sz="2000" b="1" dirty="0">
                <a:solidFill>
                  <a:prstClr val="black"/>
                </a:solidFill>
                <a:latin typeface="Calibri" panose="020F0502020204030204" pitchFamily="34" charset="0"/>
              </a:rPr>
              <a:t>k</a:t>
            </a:r>
            <a:r>
              <a:rPr lang="tr-TR" altLang="en-US" sz="2000" b="1" dirty="0">
                <a:solidFill>
                  <a:prstClr val="black"/>
                </a:solidFill>
                <a:latin typeface="Calibri" panose="020F0502020204030204" pitchFamily="34" charset="0"/>
              </a:rPr>
              <a:t>atalog verilerinde aşağıdaki param</a:t>
            </a:r>
            <a:r>
              <a:rPr lang="en-US" altLang="en-US" sz="2000" b="1" dirty="0">
                <a:solidFill>
                  <a:prstClr val="black"/>
                </a:solidFill>
                <a:latin typeface="Calibri" panose="020F0502020204030204" pitchFamily="34" charset="0"/>
              </a:rPr>
              <a:t>e</a:t>
            </a:r>
            <a:r>
              <a:rPr lang="tr-TR" altLang="en-US" sz="2000" b="1" dirty="0">
                <a:solidFill>
                  <a:prstClr val="black"/>
                </a:solidFill>
                <a:latin typeface="Calibri" panose="020F0502020204030204" pitchFamily="34" charset="0"/>
              </a:rPr>
              <a:t>tre tanımları vardır.</a:t>
            </a:r>
            <a:endParaRPr lang="en-US" altLang="tr-TR" sz="2000" b="1" dirty="0">
              <a:solidFill>
                <a:prstClr val="black"/>
              </a:solidFill>
              <a:latin typeface="Calibri" panose="020F0502020204030204" pitchFamily="34" charset="0"/>
            </a:endParaRPr>
          </a:p>
        </p:txBody>
      </p:sp>
      <p:sp>
        <p:nvSpPr>
          <p:cNvPr id="6" name="Text Box 9"/>
          <p:cNvSpPr txBox="1">
            <a:spLocks noChangeArrowheads="1"/>
          </p:cNvSpPr>
          <p:nvPr/>
        </p:nvSpPr>
        <p:spPr bwMode="auto">
          <a:xfrm>
            <a:off x="682579" y="3512828"/>
            <a:ext cx="113720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b="1" dirty="0">
                <a:solidFill>
                  <a:prstClr val="black"/>
                </a:solidFill>
                <a:latin typeface="Times New Roman" panose="02020603050405020304" pitchFamily="18" charset="0"/>
              </a:rPr>
              <a:t>V</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 ve ak</a:t>
            </a:r>
            <a:r>
              <a:rPr lang="en-US" altLang="en-US" b="1" dirty="0" err="1">
                <a:solidFill>
                  <a:prstClr val="black"/>
                </a:solidFill>
                <a:latin typeface="Times New Roman" panose="02020603050405020304" pitchFamily="18" charset="0"/>
              </a:rPr>
              <a:t>ı</a:t>
            </a:r>
            <a:r>
              <a:rPr lang="tr-TR" altLang="en-US" b="1" dirty="0">
                <a:solidFill>
                  <a:prstClr val="black"/>
                </a:solidFill>
                <a:latin typeface="Times New Roman" panose="02020603050405020304" pitchFamily="18" charset="0"/>
              </a:rPr>
              <a:t>mda</a:t>
            </a:r>
            <a:r>
              <a:rPr lang="en-US" altLang="en-US" b="1" dirty="0">
                <a:solidFill>
                  <a:prstClr val="black"/>
                </a:solidFill>
                <a:latin typeface="Times New Roman" panose="02020603050405020304" pitchFamily="18" charset="0"/>
              </a:rPr>
              <a:t>k</a:t>
            </a:r>
            <a:r>
              <a:rPr lang="tr-TR" altLang="en-US" b="1" dirty="0">
                <a:solidFill>
                  <a:prstClr val="black"/>
                </a:solidFill>
                <a:latin typeface="Times New Roman" panose="02020603050405020304" pitchFamily="18" charset="0"/>
              </a:rPr>
              <a:t>i ileri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F</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ileri yön akımı</a:t>
            </a:r>
          </a:p>
          <a:p>
            <a:pPr>
              <a:spcBef>
                <a:spcPct val="50000"/>
              </a:spcBef>
              <a:buFontTx/>
              <a:buAutoNum type="arabicPeriod"/>
            </a:pPr>
            <a:r>
              <a:rPr lang="en-US" altLang="en-US" b="1" dirty="0">
                <a:solidFill>
                  <a:prstClr val="black"/>
                </a:solidFill>
                <a:latin typeface="Times New Roman" panose="02020603050405020304" pitchFamily="18" charset="0"/>
              </a:rPr>
              <a:t>I</a:t>
            </a:r>
            <a:r>
              <a:rPr lang="en-US" altLang="en-US" b="1" baseline="-25000" dirty="0">
                <a:solidFill>
                  <a:prstClr val="black"/>
                </a:solidFill>
                <a:latin typeface="Times New Roman" panose="02020603050405020304" pitchFamily="18" charset="0"/>
              </a:rPr>
              <a:t>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belirli bir sıcaklıktaki maksimum ters yön akımı</a:t>
            </a:r>
          </a:p>
          <a:p>
            <a:pPr>
              <a:spcBef>
                <a:spcPct val="50000"/>
              </a:spcBef>
              <a:buFontTx/>
              <a:buAutoNum type="arabicPeriod"/>
            </a:pPr>
            <a:r>
              <a:rPr lang="en-US" altLang="en-US" b="1" dirty="0">
                <a:solidFill>
                  <a:prstClr val="black"/>
                </a:solidFill>
                <a:latin typeface="Times New Roman" panose="02020603050405020304" pitchFamily="18" charset="0"/>
              </a:rPr>
              <a:t>PIV or PRV or V(BR), </a:t>
            </a:r>
            <a:r>
              <a:rPr lang="tr-TR" altLang="en-US" b="1" dirty="0">
                <a:solidFill>
                  <a:prstClr val="black"/>
                </a:solidFill>
                <a:latin typeface="Times New Roman" panose="02020603050405020304" pitchFamily="18" charset="0"/>
              </a:rPr>
              <a:t>belirli bir sıcaklıktaki </a:t>
            </a:r>
            <a:r>
              <a:rPr lang="en-US" altLang="en-US" b="1" dirty="0">
                <a:solidFill>
                  <a:prstClr val="black"/>
                </a:solidFill>
                <a:latin typeface="Times New Roman" panose="02020603050405020304" pitchFamily="18" charset="0"/>
              </a:rPr>
              <a:t>m</a:t>
            </a:r>
            <a:r>
              <a:rPr lang="tr-TR" altLang="en-US" b="1" dirty="0">
                <a:solidFill>
                  <a:prstClr val="black"/>
                </a:solidFill>
                <a:latin typeface="Times New Roman" panose="02020603050405020304" pitchFamily="18" charset="0"/>
              </a:rPr>
              <a:t>aksimum ters yön gerilimi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Power dissipation, </a:t>
            </a:r>
            <a:r>
              <a:rPr lang="tr-TR" altLang="en-US" b="1" dirty="0">
                <a:solidFill>
                  <a:prstClr val="black"/>
                </a:solidFill>
                <a:latin typeface="Times New Roman" panose="02020603050405020304" pitchFamily="18" charset="0"/>
              </a:rPr>
              <a:t>belirli bir sıcaklıktaki harcanan maksimum güç</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a:solidFill>
                  <a:prstClr val="black"/>
                </a:solidFill>
                <a:latin typeface="Times New Roman" panose="02020603050405020304" pitchFamily="18" charset="0"/>
              </a:rPr>
              <a:t>C, </a:t>
            </a:r>
            <a:r>
              <a:rPr lang="tr-TR" altLang="en-US" b="1" dirty="0">
                <a:solidFill>
                  <a:prstClr val="black"/>
                </a:solidFill>
                <a:latin typeface="Times New Roman" panose="02020603050405020304" pitchFamily="18" charset="0"/>
              </a:rPr>
              <a:t>ters yön kutuplamasındaki kapasite seviyeleri</a:t>
            </a:r>
            <a:endParaRPr lang="en-US" altLang="en-US" b="1" dirty="0">
              <a:solidFill>
                <a:prstClr val="black"/>
              </a:solidFill>
              <a:latin typeface="Times New Roman" panose="02020603050405020304" pitchFamily="18" charset="0"/>
            </a:endParaRPr>
          </a:p>
          <a:p>
            <a:pPr>
              <a:spcBef>
                <a:spcPct val="50000"/>
              </a:spcBef>
              <a:buFontTx/>
              <a:buAutoNum type="arabicPeriod"/>
            </a:pPr>
            <a:r>
              <a:rPr lang="en-US" altLang="en-US" b="1" dirty="0" err="1">
                <a:solidFill>
                  <a:prstClr val="black"/>
                </a:solidFill>
                <a:latin typeface="Times New Roman" panose="02020603050405020304" pitchFamily="18" charset="0"/>
              </a:rPr>
              <a:t>t</a:t>
            </a:r>
            <a:r>
              <a:rPr lang="en-US" altLang="en-US" b="1" baseline="-25000" dirty="0" err="1">
                <a:solidFill>
                  <a:prstClr val="black"/>
                </a:solidFill>
                <a:latin typeface="Times New Roman" panose="02020603050405020304" pitchFamily="18" charset="0"/>
              </a:rPr>
              <a:t>rr</a:t>
            </a:r>
            <a:r>
              <a:rPr lang="en-US" altLang="en-US" b="1" dirty="0">
                <a:solidFill>
                  <a:prstClr val="black"/>
                </a:solidFill>
                <a:latin typeface="Times New Roman" panose="02020603050405020304" pitchFamily="18" charset="0"/>
              </a:rPr>
              <a:t>, </a:t>
            </a:r>
            <a:r>
              <a:rPr lang="tr-TR" altLang="en-US" b="1" dirty="0">
                <a:solidFill>
                  <a:prstClr val="black"/>
                </a:solidFill>
                <a:latin typeface="Times New Roman" panose="02020603050405020304" pitchFamily="18" charset="0"/>
              </a:rPr>
              <a:t>ters yön toparlanma süresi</a:t>
            </a:r>
            <a:endParaRPr lang="en-US" altLang="en-US"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41768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7" y="178158"/>
            <a:ext cx="1112734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147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g01_03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107" y="463639"/>
            <a:ext cx="8548687"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25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373488"/>
            <a:ext cx="11462197" cy="1908215"/>
          </a:xfrm>
          <a:prstGeom prst="rect">
            <a:avLst/>
          </a:prstGeom>
          <a:noFill/>
        </p:spPr>
        <p:txBody>
          <a:bodyPr wrap="square" rtlCol="0">
            <a:spAutoFit/>
          </a:bodyPr>
          <a:lstStyle/>
          <a:p>
            <a:pPr algn="just"/>
            <a:r>
              <a:rPr lang="en-US" sz="2000" b="1" dirty="0" err="1">
                <a:solidFill>
                  <a:prstClr val="black"/>
                </a:solidFill>
              </a:rPr>
              <a:t>Örnek</a:t>
            </a:r>
            <a:r>
              <a:rPr lang="en-US" sz="2000" b="1" dirty="0">
                <a:solidFill>
                  <a:prstClr val="black"/>
                </a:solidFill>
              </a:rPr>
              <a:t> 1.1</a:t>
            </a:r>
            <a:endParaRPr lang="tr-TR" sz="2000" b="1" u="sng" dirty="0">
              <a:solidFill>
                <a:prstClr val="black"/>
              </a:solidFill>
            </a:endParaRPr>
          </a:p>
          <a:p>
            <a:pPr algn="just"/>
            <a:r>
              <a:rPr lang="en-US" sz="2000" dirty="0">
                <a:solidFill>
                  <a:prstClr val="black"/>
                </a:solidFill>
              </a:rPr>
              <a:t> </a:t>
            </a:r>
            <a:endParaRPr lang="tr-TR" sz="2000" dirty="0">
              <a:solidFill>
                <a:prstClr val="black"/>
              </a:solidFill>
            </a:endParaRPr>
          </a:p>
          <a:p>
            <a:pPr algn="just"/>
            <a:r>
              <a:rPr lang="en-US" sz="2000" dirty="0" err="1">
                <a:solidFill>
                  <a:prstClr val="black"/>
                </a:solidFill>
              </a:rPr>
              <a:t>Şekil</a:t>
            </a:r>
            <a:r>
              <a:rPr lang="en-US" sz="2000" dirty="0">
                <a:solidFill>
                  <a:prstClr val="black"/>
                </a:solidFill>
              </a:rPr>
              <a:t> 1.25 de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kullanılan</a:t>
            </a:r>
            <a:r>
              <a:rPr lang="en-US" sz="2000" dirty="0">
                <a:solidFill>
                  <a:prstClr val="black"/>
                </a:solidFill>
              </a:rPr>
              <a:t> 1N4001 </a:t>
            </a:r>
            <a:r>
              <a:rPr lang="en-US" sz="2000" dirty="0" err="1">
                <a:solidFill>
                  <a:prstClr val="black"/>
                </a:solidFill>
              </a:rPr>
              <a:t>diyodunun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a:t>
            </a:r>
            <a:r>
              <a:rPr lang="en-US" sz="2000" dirty="0">
                <a:solidFill>
                  <a:prstClr val="black"/>
                </a:solidFill>
              </a:rPr>
              <a:t> 1A </a:t>
            </a:r>
            <a:r>
              <a:rPr lang="en-US" sz="2000" dirty="0" err="1">
                <a:solidFill>
                  <a:prstClr val="black"/>
                </a:solidFill>
              </a:rPr>
              <a:t>ve</a:t>
            </a:r>
            <a:r>
              <a:rPr lang="en-US" sz="2000" dirty="0">
                <a:solidFill>
                  <a:prstClr val="black"/>
                </a:solidFill>
              </a:rPr>
              <a:t> V</a:t>
            </a:r>
            <a:r>
              <a:rPr lang="en-US" sz="2000" baseline="-25000" dirty="0">
                <a:solidFill>
                  <a:prstClr val="black"/>
                </a:solidFill>
              </a:rPr>
              <a:t>BR</a:t>
            </a:r>
            <a:r>
              <a:rPr lang="en-US" sz="2000" dirty="0">
                <a:solidFill>
                  <a:prstClr val="black"/>
                </a:solidFill>
              </a:rPr>
              <a:t> = 50 V </a:t>
            </a:r>
            <a:r>
              <a:rPr lang="en-US" sz="2000" dirty="0" err="1">
                <a:solidFill>
                  <a:prstClr val="black"/>
                </a:solidFill>
              </a:rPr>
              <a:t>dur</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maksimum</a:t>
            </a:r>
            <a:r>
              <a:rPr lang="en-US" sz="2000" dirty="0">
                <a:solidFill>
                  <a:prstClr val="black"/>
                </a:solidFill>
              </a:rPr>
              <a:t> </a:t>
            </a:r>
            <a:r>
              <a:rPr lang="en-US" sz="2000" dirty="0" err="1">
                <a:solidFill>
                  <a:prstClr val="black"/>
                </a:solidFill>
              </a:rPr>
              <a:t>ileri</a:t>
            </a:r>
            <a:r>
              <a:rPr lang="en-US" sz="2000" dirty="0">
                <a:solidFill>
                  <a:prstClr val="black"/>
                </a:solidFill>
              </a:rPr>
              <a:t> </a:t>
            </a:r>
            <a:r>
              <a:rPr lang="en-US" sz="2000" dirty="0" err="1">
                <a:solidFill>
                  <a:prstClr val="black"/>
                </a:solidFill>
              </a:rPr>
              <a:t>yön</a:t>
            </a:r>
            <a:r>
              <a:rPr lang="en-US" sz="2000" dirty="0">
                <a:solidFill>
                  <a:prstClr val="black"/>
                </a:solidFill>
              </a:rPr>
              <a:t> </a:t>
            </a:r>
            <a:r>
              <a:rPr lang="en-US" sz="2000" dirty="0" err="1">
                <a:solidFill>
                  <a:prstClr val="black"/>
                </a:solidFill>
              </a:rPr>
              <a:t>akımının</a:t>
            </a:r>
            <a:r>
              <a:rPr lang="en-US" sz="2000" dirty="0">
                <a:solidFill>
                  <a:prstClr val="black"/>
                </a:solidFill>
              </a:rPr>
              <a:t> </a:t>
            </a:r>
            <a:r>
              <a:rPr lang="en-US" sz="2000" dirty="0" err="1">
                <a:solidFill>
                  <a:prstClr val="black"/>
                </a:solidFill>
              </a:rPr>
              <a:t>yarısı</a:t>
            </a:r>
            <a:r>
              <a:rPr lang="en-US" sz="2000" dirty="0">
                <a:solidFill>
                  <a:prstClr val="black"/>
                </a:solidFill>
              </a:rPr>
              <a:t> </a:t>
            </a:r>
            <a:r>
              <a:rPr lang="en-US" sz="2000" dirty="0" err="1">
                <a:solidFill>
                  <a:prstClr val="black"/>
                </a:solidFill>
              </a:rPr>
              <a:t>kadar</a:t>
            </a:r>
            <a:r>
              <a:rPr lang="en-US" sz="2000" dirty="0">
                <a:solidFill>
                  <a:prstClr val="black"/>
                </a:solidFill>
              </a:rPr>
              <a:t>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gerekli</a:t>
            </a:r>
            <a:r>
              <a:rPr lang="en-US" sz="2000" dirty="0">
                <a:solidFill>
                  <a:prstClr val="black"/>
                </a:solidFill>
              </a:rPr>
              <a:t> </a:t>
            </a:r>
            <a:r>
              <a:rPr lang="en-US" sz="2000" dirty="0" err="1">
                <a:solidFill>
                  <a:prstClr val="black"/>
                </a:solidFill>
              </a:rPr>
              <a:t>olan</a:t>
            </a:r>
            <a:r>
              <a:rPr lang="en-US" sz="2000" dirty="0">
                <a:solidFill>
                  <a:prstClr val="black"/>
                </a:solidFill>
              </a:rPr>
              <a:t> </a:t>
            </a:r>
            <a:r>
              <a:rPr lang="en-US" sz="2000" dirty="0" err="1">
                <a:solidFill>
                  <a:prstClr val="black"/>
                </a:solidFill>
              </a:rPr>
              <a:t>akım</a:t>
            </a:r>
            <a:r>
              <a:rPr lang="en-US" sz="2000" dirty="0">
                <a:solidFill>
                  <a:prstClr val="black"/>
                </a:solidFill>
              </a:rPr>
              <a:t> </a:t>
            </a:r>
            <a:r>
              <a:rPr lang="en-US" sz="2000" dirty="0" err="1">
                <a:solidFill>
                  <a:prstClr val="black"/>
                </a:solidFill>
              </a:rPr>
              <a:t>sınırlama</a:t>
            </a:r>
            <a:r>
              <a:rPr lang="en-US" sz="2000" dirty="0">
                <a:solidFill>
                  <a:prstClr val="black"/>
                </a:solidFill>
              </a:rPr>
              <a:t> </a:t>
            </a:r>
            <a:r>
              <a:rPr lang="en-US" sz="2000" dirty="0" err="1">
                <a:solidFill>
                  <a:prstClr val="black"/>
                </a:solidFill>
              </a:rPr>
              <a:t>direncinin</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3" name="Group 2"/>
          <p:cNvGrpSpPr>
            <a:grpSpLocks/>
          </p:cNvGrpSpPr>
          <p:nvPr/>
        </p:nvGrpSpPr>
        <p:grpSpPr bwMode="auto">
          <a:xfrm>
            <a:off x="1365161" y="2176530"/>
            <a:ext cx="8538693" cy="3915177"/>
            <a:chOff x="1521" y="10444"/>
            <a:chExt cx="9180" cy="432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 y="10444"/>
              <a:ext cx="3308" cy="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481" y="10624"/>
              <a:ext cx="5220" cy="4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b="1" dirty="0" err="1" smtClean="0">
                  <a:solidFill>
                    <a:prstClr val="black"/>
                  </a:solidFill>
                  <a:latin typeface="Times New Roman" panose="02020603050405020304" pitchFamily="18" charset="0"/>
                </a:rPr>
                <a:t>Çözüm</a:t>
              </a:r>
              <a:r>
                <a:rPr lang="en-US" altLang="tr-TR" b="1" dirty="0" smtClean="0">
                  <a:solidFill>
                    <a:prstClr val="black"/>
                  </a:solidFill>
                  <a:latin typeface="Times New Roman" panose="02020603050405020304" pitchFamily="18" charset="0"/>
                </a:rPr>
                <a:t> 1.1</a:t>
              </a: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Şekil</a:t>
              </a:r>
              <a:r>
                <a:rPr lang="en-US" altLang="tr-TR" dirty="0" smtClean="0">
                  <a:solidFill>
                    <a:prstClr val="black"/>
                  </a:solidFill>
                  <a:latin typeface="Times New Roman" panose="02020603050405020304" pitchFamily="18" charset="0"/>
                </a:rPr>
                <a:t> 1.25 de </a:t>
              </a:r>
              <a:r>
                <a:rPr lang="en-US" altLang="tr-TR" dirty="0" err="1" smtClean="0">
                  <a:solidFill>
                    <a:prstClr val="black"/>
                  </a:solidFill>
                  <a:latin typeface="Times New Roman" panose="02020603050405020304" pitchFamily="18" charset="0"/>
                </a:rPr>
                <a:t>verilen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devrede</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ileri</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yön</a:t>
              </a:r>
              <a:r>
                <a:rPr lang="en-US" altLang="tr-TR" dirty="0" smtClean="0">
                  <a:solidFill>
                    <a:prstClr val="black"/>
                  </a:solidFill>
                  <a:latin typeface="Times New Roman" panose="02020603050405020304" pitchFamily="18" charset="0"/>
                </a:rPr>
                <a:t> </a:t>
              </a:r>
              <a:r>
                <a:rPr lang="en-US" altLang="tr-TR" dirty="0" err="1" smtClean="0">
                  <a:solidFill>
                    <a:prstClr val="black"/>
                  </a:solidFill>
                  <a:latin typeface="Times New Roman" panose="02020603050405020304" pitchFamily="18" charset="0"/>
                </a:rPr>
                <a:t>akımı</a:t>
              </a:r>
              <a:r>
                <a:rPr lang="en-US" altLang="tr-TR" dirty="0" smtClean="0">
                  <a:solidFill>
                    <a:prstClr val="black"/>
                  </a:solidFill>
                  <a:latin typeface="Times New Roman" panose="02020603050405020304" pitchFamily="18" charset="0"/>
                </a:rPr>
                <a:t> 0.5 A </a:t>
              </a:r>
              <a:r>
                <a:rPr lang="en-US" altLang="tr-TR" dirty="0" err="1" smtClean="0">
                  <a:solidFill>
                    <a:prstClr val="black"/>
                  </a:solidFill>
                  <a:latin typeface="Times New Roman" panose="02020603050405020304" pitchFamily="18" charset="0"/>
                </a:rPr>
                <a:t>veya</a:t>
              </a:r>
              <a:r>
                <a:rPr lang="en-US" altLang="tr-TR" dirty="0" smtClean="0">
                  <a:solidFill>
                    <a:prstClr val="black"/>
                  </a:solidFill>
                  <a:latin typeface="Times New Roman" panose="02020603050405020304" pitchFamily="18" charset="0"/>
                </a:rPr>
                <a:t> 500 mA </a:t>
              </a:r>
              <a:r>
                <a:rPr lang="en-US" altLang="tr-TR" dirty="0" err="1" smtClean="0">
                  <a:solidFill>
                    <a:prstClr val="black"/>
                  </a:solidFill>
                  <a:latin typeface="Times New Roman" panose="02020603050405020304" pitchFamily="18" charset="0"/>
                </a:rPr>
                <a:t>olacaktır</a:t>
              </a:r>
              <a:r>
                <a:rPr lang="en-US" altLang="tr-TR" dirty="0" smtClean="0">
                  <a:solidFill>
                    <a:prstClr val="black"/>
                  </a:solidFill>
                  <a:latin typeface="Times New Roman" panose="02020603050405020304" pitchFamily="18" charset="0"/>
                </a:rPr>
                <a:t>. </a:t>
              </a:r>
            </a:p>
            <a:p>
              <a:pPr algn="ctr" eaLnBrk="0" fontAlgn="base" hangingPunct="0">
                <a:spcBef>
                  <a:spcPct val="0"/>
                </a:spcBef>
                <a:spcAft>
                  <a:spcPct val="0"/>
                </a:spcAft>
              </a:pPr>
              <a:r>
                <a:rPr lang="en-US" altLang="tr-TR" dirty="0" smtClean="0">
                  <a:solidFill>
                    <a:prstClr val="black"/>
                  </a:solidFill>
                  <a:latin typeface="Times New Roman" panose="02020603050405020304" pitchFamily="18" charset="0"/>
                </a:rPr>
                <a:t>20V = (500 mA x R) + 0.7 V</a:t>
              </a:r>
            </a:p>
            <a:p>
              <a:pPr algn="just" eaLnBrk="0" fontAlgn="base" hangingPunct="0">
                <a:spcBef>
                  <a:spcPct val="0"/>
                </a:spcBef>
                <a:spcAft>
                  <a:spcPct val="0"/>
                </a:spcAft>
              </a:pPr>
              <a:r>
                <a:rPr lang="en-US" altLang="tr-TR" dirty="0" err="1" smtClean="0">
                  <a:solidFill>
                    <a:prstClr val="black"/>
                  </a:solidFill>
                  <a:latin typeface="Times New Roman" panose="02020603050405020304" pitchFamily="18" charset="0"/>
                </a:rPr>
                <a:t>ifadesinden</a:t>
              </a:r>
              <a:r>
                <a:rPr lang="en-US" altLang="tr-TR" dirty="0" smtClean="0">
                  <a:solidFill>
                    <a:prstClr val="black"/>
                  </a:solidFill>
                  <a:latin typeface="Times New Roman" panose="02020603050405020304" pitchFamily="18" charset="0"/>
                </a:rPr>
                <a:t>, R </a:t>
              </a:r>
              <a:r>
                <a:rPr lang="en-US" altLang="tr-TR" dirty="0" err="1" smtClean="0">
                  <a:solidFill>
                    <a:prstClr val="black"/>
                  </a:solidFill>
                  <a:latin typeface="Times New Roman" panose="02020603050405020304" pitchFamily="18" charset="0"/>
                </a:rPr>
                <a:t>değeri</a:t>
              </a:r>
              <a:endParaRPr lang="en-US" altLang="tr-TR" dirty="0" smtClean="0">
                <a:solidFill>
                  <a:prstClr val="black"/>
                </a:solidFill>
                <a:latin typeface="Times New Roman" panose="02020603050405020304" pitchFamily="18" charset="0"/>
              </a:endParaRPr>
            </a:p>
            <a:p>
              <a:pPr algn="just" eaLnBrk="0" fontAlgn="base" hangingPunct="0">
                <a:spcBef>
                  <a:spcPct val="0"/>
                </a:spcBef>
                <a:spcAft>
                  <a:spcPts val="800"/>
                </a:spcAft>
              </a:pPr>
              <a:endParaRPr lang="tr-TR" altLang="tr-TR" dirty="0" smtClean="0">
                <a:solidFill>
                  <a:prstClr val="black"/>
                </a:solidFill>
                <a:latin typeface="Arial" panose="020B0604020202020204" pitchFamily="34" charset="0"/>
              </a:endParaRPr>
            </a:p>
            <a:p>
              <a:pPr algn="ctr" eaLnBrk="0" fontAlgn="base" hangingPunct="0">
                <a:spcBef>
                  <a:spcPct val="0"/>
                </a:spcBef>
                <a:spcAft>
                  <a:spcPts val="800"/>
                </a:spcAft>
              </a:pPr>
              <a:r>
                <a:rPr lang="tr-TR" altLang="tr-TR" dirty="0" smtClean="0">
                  <a:solidFill>
                    <a:prstClr val="black"/>
                  </a:solidFill>
                  <a:latin typeface="Arial" panose="020B0604020202020204" pitchFamily="34" charset="0"/>
                </a:rPr>
                <a:t>R = = 38.6 k</a:t>
              </a:r>
              <a:r>
                <a:rPr lang="tr-TR" altLang="tr-TR" dirty="0" smtClean="0">
                  <a:solidFill>
                    <a:prstClr val="black"/>
                  </a:solidFill>
                  <a:latin typeface="Arial" panose="020B0604020202020204" pitchFamily="34" charset="0"/>
                  <a:sym typeface="Symbol" panose="05050102010706020507" pitchFamily="18" charset="2"/>
                </a:rPr>
                <a:t></a:t>
              </a:r>
              <a:r>
                <a:rPr lang="tr-TR" altLang="tr-TR" dirty="0" smtClean="0">
                  <a:solidFill>
                    <a:prstClr val="black"/>
                  </a:solidFill>
                  <a:latin typeface="Arial" panose="020B0604020202020204" pitchFamily="34" charset="0"/>
                </a:rPr>
                <a:t> olarak bulunur.</a:t>
              </a:r>
            </a:p>
            <a:p>
              <a:pPr algn="r" eaLnBrk="0" fontAlgn="base" hangingPunct="0">
                <a:spcBef>
                  <a:spcPct val="0"/>
                </a:spcBef>
                <a:spcAft>
                  <a:spcPts val="800"/>
                </a:spcAft>
              </a:pPr>
              <a:endParaRPr lang="tr-TR" altLang="tr-TR" sz="1100" dirty="0" smtClean="0">
                <a:solidFill>
                  <a:prstClr val="black"/>
                </a:solidFill>
                <a:latin typeface="Arial" panose="020B0604020202020204" pitchFamily="34" charset="0"/>
              </a:endParaRPr>
            </a:p>
            <a:p>
              <a:pPr algn="r" eaLnBrk="0" fontAlgn="base" hangingPunct="0">
                <a:spcBef>
                  <a:spcPct val="0"/>
                </a:spcBef>
                <a:spcAft>
                  <a:spcPts val="800"/>
                </a:spcAft>
              </a:pPr>
              <a:r>
                <a:rPr lang="tr-TR" altLang="tr-TR" sz="1100" dirty="0" smtClean="0">
                  <a:solidFill>
                    <a:prstClr val="black"/>
                  </a:solidFill>
                  <a:latin typeface="Arial" panose="020B0604020202020204" pitchFamily="34" charset="0"/>
                  <a:sym typeface="Wingdings 2" panose="05020102010507070707" pitchFamily="18" charset="2"/>
                </a:rPr>
                <a:t></a:t>
              </a:r>
              <a:endParaRPr lang="tr-TR" altLang="tr-TR" sz="1100" dirty="0" smtClean="0">
                <a:solidFill>
                  <a:prstClr val="black"/>
                </a:solidFill>
                <a:latin typeface="Arial" panose="020B0604020202020204" pitchFamily="34" charset="0"/>
              </a:endParaRPr>
            </a:p>
            <a:p>
              <a:pPr eaLnBrk="0" fontAlgn="base" hangingPunct="0">
                <a:spcBef>
                  <a:spcPct val="0"/>
                </a:spcBef>
                <a:spcAft>
                  <a:spcPct val="0"/>
                </a:spcAft>
              </a:pPr>
              <a:endParaRPr lang="tr-TR" altLang="tr-TR" dirty="0" smtClean="0">
                <a:solidFill>
                  <a:prstClr val="black"/>
                </a:solidFill>
                <a:latin typeface="Arial" panose="020B0604020202020204" pitchFamily="34" charset="0"/>
              </a:endParaRPr>
            </a:p>
          </p:txBody>
        </p:sp>
        <p:sp>
          <p:nvSpPr>
            <p:cNvPr id="5" name="Text Box 5"/>
            <p:cNvSpPr txBox="1">
              <a:spLocks noChangeArrowheads="1"/>
            </p:cNvSpPr>
            <p:nvPr/>
          </p:nvSpPr>
          <p:spPr bwMode="auto">
            <a:xfrm>
              <a:off x="2421" y="13324"/>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tr-TR" sz="1200" b="1" smtClean="0">
                  <a:solidFill>
                    <a:prstClr val="black"/>
                  </a:solidFill>
                  <a:latin typeface="Times New Roman" panose="02020603050405020304" pitchFamily="18" charset="0"/>
                </a:rPr>
                <a:t>Şekil 1.25</a:t>
              </a:r>
            </a:p>
            <a:p>
              <a:pPr eaLnBrk="0" fontAlgn="base" hangingPunct="0">
                <a:spcBef>
                  <a:spcPct val="0"/>
                </a:spcBef>
                <a:spcAft>
                  <a:spcPct val="0"/>
                </a:spcAft>
              </a:pPr>
              <a:endParaRPr lang="tr-TR" altLang="tr-TR"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35021015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270456"/>
            <a:ext cx="11191741" cy="1292662"/>
          </a:xfrm>
          <a:prstGeom prst="rect">
            <a:avLst/>
          </a:prstGeom>
          <a:noFill/>
        </p:spPr>
        <p:txBody>
          <a:bodyPr wrap="square" rtlCol="0">
            <a:spAutoFit/>
          </a:bodyPr>
          <a:lstStyle/>
          <a:p>
            <a:r>
              <a:rPr lang="en-US" sz="2000" b="1" dirty="0" err="1">
                <a:solidFill>
                  <a:prstClr val="black"/>
                </a:solidFill>
              </a:rPr>
              <a:t>Örnek</a:t>
            </a:r>
            <a:r>
              <a:rPr lang="en-US" sz="2000" b="1" dirty="0">
                <a:solidFill>
                  <a:prstClr val="black"/>
                </a:solidFill>
              </a:rPr>
              <a:t> 1.2</a:t>
            </a:r>
            <a:endParaRPr lang="tr-TR" sz="2000" b="1" u="sng" dirty="0">
              <a:solidFill>
                <a:prstClr val="black"/>
              </a:solidFill>
            </a:endParaRPr>
          </a:p>
          <a:p>
            <a:r>
              <a:rPr lang="en-US" sz="2000" dirty="0">
                <a:solidFill>
                  <a:prstClr val="black"/>
                </a:solidFill>
              </a:rPr>
              <a:t> </a:t>
            </a:r>
            <a:endParaRPr lang="tr-TR" sz="2000" dirty="0">
              <a:solidFill>
                <a:prstClr val="black"/>
              </a:solidFill>
            </a:endParaRPr>
          </a:p>
          <a:p>
            <a:r>
              <a:rPr lang="en-US" sz="2000" dirty="0" err="1">
                <a:solidFill>
                  <a:prstClr val="black"/>
                </a:solidFill>
              </a:rPr>
              <a:t>Şekil</a:t>
            </a:r>
            <a:r>
              <a:rPr lang="en-US" sz="2000" dirty="0">
                <a:solidFill>
                  <a:prstClr val="black"/>
                </a:solidFill>
              </a:rPr>
              <a:t> 1.26 da </a:t>
            </a:r>
            <a:r>
              <a:rPr lang="en-US" sz="2000" dirty="0" err="1">
                <a:solidFill>
                  <a:prstClr val="black"/>
                </a:solidFill>
              </a:rPr>
              <a:t>verilen</a:t>
            </a:r>
            <a:r>
              <a:rPr lang="en-US" sz="2000" dirty="0">
                <a:solidFill>
                  <a:prstClr val="black"/>
                </a:solidFill>
              </a:rPr>
              <a:t> </a:t>
            </a:r>
            <a:r>
              <a:rPr lang="en-US" sz="2000" dirty="0" err="1">
                <a:solidFill>
                  <a:prstClr val="black"/>
                </a:solidFill>
              </a:rPr>
              <a:t>devrede</a:t>
            </a:r>
            <a:r>
              <a:rPr lang="en-US" sz="2000" dirty="0">
                <a:solidFill>
                  <a:prstClr val="black"/>
                </a:solidFill>
              </a:rPr>
              <a:t>, </a:t>
            </a:r>
            <a:r>
              <a:rPr lang="en-US" sz="2000" dirty="0" err="1">
                <a:solidFill>
                  <a:prstClr val="black"/>
                </a:solidFill>
              </a:rPr>
              <a:t>devre</a:t>
            </a:r>
            <a:r>
              <a:rPr lang="en-US" sz="2000" dirty="0">
                <a:solidFill>
                  <a:prstClr val="black"/>
                </a:solidFill>
              </a:rPr>
              <a:t> </a:t>
            </a:r>
            <a:r>
              <a:rPr lang="en-US" sz="2000" dirty="0" err="1">
                <a:solidFill>
                  <a:prstClr val="black"/>
                </a:solidFill>
              </a:rPr>
              <a:t>akımı</a:t>
            </a:r>
            <a:r>
              <a:rPr lang="en-US" sz="2000" dirty="0">
                <a:solidFill>
                  <a:prstClr val="black"/>
                </a:solidFill>
              </a:rPr>
              <a:t> 1 mA </a:t>
            </a:r>
            <a:r>
              <a:rPr lang="en-US" sz="2000" dirty="0" err="1">
                <a:solidFill>
                  <a:prstClr val="black"/>
                </a:solidFill>
              </a:rPr>
              <a:t>olabilmesi</a:t>
            </a:r>
            <a:r>
              <a:rPr lang="en-US" sz="2000" dirty="0">
                <a:solidFill>
                  <a:prstClr val="black"/>
                </a:solidFill>
              </a:rPr>
              <a:t> </a:t>
            </a:r>
            <a:r>
              <a:rPr lang="en-US" sz="2000" dirty="0" err="1">
                <a:solidFill>
                  <a:prstClr val="black"/>
                </a:solidFill>
              </a:rPr>
              <a:t>için</a:t>
            </a:r>
            <a:r>
              <a:rPr lang="en-US" sz="2000" dirty="0">
                <a:solidFill>
                  <a:prstClr val="black"/>
                </a:solidFill>
              </a:rPr>
              <a:t> V</a:t>
            </a:r>
            <a:r>
              <a:rPr lang="en-US" sz="2000" baseline="-25000" dirty="0">
                <a:solidFill>
                  <a:prstClr val="black"/>
                </a:solidFill>
              </a:rPr>
              <a:t>2</a:t>
            </a:r>
            <a:r>
              <a:rPr lang="en-US" sz="2000" dirty="0">
                <a:solidFill>
                  <a:prstClr val="black"/>
                </a:solidFill>
              </a:rPr>
              <a:t> </a:t>
            </a:r>
            <a:r>
              <a:rPr lang="en-US" sz="2000" dirty="0" err="1">
                <a:solidFill>
                  <a:prstClr val="black"/>
                </a:solidFill>
              </a:rPr>
              <a:t>kaynağının</a:t>
            </a:r>
            <a:r>
              <a:rPr lang="en-US" sz="2000" dirty="0">
                <a:solidFill>
                  <a:prstClr val="black"/>
                </a:solidFill>
              </a:rPr>
              <a:t>  </a:t>
            </a:r>
            <a:r>
              <a:rPr lang="en-US" sz="2000" dirty="0" err="1">
                <a:solidFill>
                  <a:prstClr val="black"/>
                </a:solidFill>
              </a:rPr>
              <a:t>gerilim</a:t>
            </a:r>
            <a:r>
              <a:rPr lang="en-US" sz="2000" dirty="0">
                <a:solidFill>
                  <a:prstClr val="black"/>
                </a:solidFill>
              </a:rPr>
              <a:t> </a:t>
            </a:r>
            <a:r>
              <a:rPr lang="en-US" sz="2000" dirty="0" err="1">
                <a:solidFill>
                  <a:prstClr val="black"/>
                </a:solidFill>
              </a:rPr>
              <a:t>değerini</a:t>
            </a:r>
            <a:r>
              <a:rPr lang="en-US" sz="2000" dirty="0">
                <a:solidFill>
                  <a:prstClr val="black"/>
                </a:solidFill>
              </a:rPr>
              <a:t> </a:t>
            </a:r>
            <a:r>
              <a:rPr lang="en-US" sz="2000" dirty="0" err="1">
                <a:solidFill>
                  <a:prstClr val="black"/>
                </a:solidFill>
              </a:rPr>
              <a:t>bulunuz</a:t>
            </a:r>
            <a:r>
              <a:rPr lang="en-US" sz="2000" dirty="0">
                <a:solidFill>
                  <a:prstClr val="black"/>
                </a:solidFill>
              </a:rPr>
              <a:t>?</a:t>
            </a:r>
            <a:endParaRPr lang="tr-TR" sz="2000" dirty="0">
              <a:solidFill>
                <a:prstClr val="black"/>
              </a:solidFill>
            </a:endParaRPr>
          </a:p>
          <a:p>
            <a:endParaRPr lang="tr-TR"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1622737"/>
            <a:ext cx="11063433" cy="3760631"/>
          </a:xfrm>
          <a:prstGeom prst="rect">
            <a:avLst/>
          </a:prstGeom>
        </p:spPr>
      </p:pic>
    </p:spTree>
    <p:extLst>
      <p:ext uri="{BB962C8B-B14F-4D97-AF65-F5344CB8AC3E}">
        <p14:creationId xmlns:p14="http://schemas.microsoft.com/office/powerpoint/2010/main" val="3446205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498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z="2400" b="1" dirty="0" smtClean="0">
                <a:solidFill>
                  <a:prstClr val="black"/>
                </a:solidFill>
              </a:rPr>
              <a:t>Diyotların Test Edilmesi</a:t>
            </a:r>
          </a:p>
        </p:txBody>
      </p:sp>
      <p:pic>
        <p:nvPicPr>
          <p:cNvPr id="3" name="Picture 4" descr="fg01_03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58" y="772732"/>
            <a:ext cx="43434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fg01_03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52" y="772732"/>
            <a:ext cx="3886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1825" y="5597145"/>
            <a:ext cx="3820733" cy="369332"/>
          </a:xfrm>
          <a:prstGeom prst="rect">
            <a:avLst/>
          </a:prstGeom>
          <a:noFill/>
        </p:spPr>
        <p:txBody>
          <a:bodyPr wrap="square" rtlCol="0">
            <a:spAutoFit/>
          </a:bodyPr>
          <a:lstStyle/>
          <a:p>
            <a:r>
              <a:rPr lang="tr-TR" dirty="0" smtClean="0">
                <a:solidFill>
                  <a:prstClr val="black"/>
                </a:solidFill>
              </a:rPr>
              <a:t>Arizasız bir diyodun test sonucu</a:t>
            </a:r>
            <a:endParaRPr lang="tr-TR" dirty="0">
              <a:solidFill>
                <a:prstClr val="black"/>
              </a:solidFill>
            </a:endParaRPr>
          </a:p>
        </p:txBody>
      </p:sp>
      <p:sp>
        <p:nvSpPr>
          <p:cNvPr id="6" name="TextBox 5"/>
          <p:cNvSpPr txBox="1"/>
          <p:nvPr/>
        </p:nvSpPr>
        <p:spPr>
          <a:xfrm>
            <a:off x="6437290" y="5131491"/>
            <a:ext cx="1805189" cy="923330"/>
          </a:xfrm>
          <a:prstGeom prst="rect">
            <a:avLst/>
          </a:prstGeom>
          <a:noFill/>
        </p:spPr>
        <p:txBody>
          <a:bodyPr wrap="square" rtlCol="0">
            <a:spAutoFit/>
          </a:bodyPr>
          <a:lstStyle/>
          <a:p>
            <a:r>
              <a:rPr lang="tr-TR" dirty="0" smtClean="0">
                <a:solidFill>
                  <a:prstClr val="black"/>
                </a:solidFill>
              </a:rPr>
              <a:t>Açık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
        <p:nvSpPr>
          <p:cNvPr id="7" name="TextBox 6"/>
          <p:cNvSpPr txBox="1"/>
          <p:nvPr/>
        </p:nvSpPr>
        <p:spPr>
          <a:xfrm>
            <a:off x="8417417" y="5131491"/>
            <a:ext cx="1805189" cy="923330"/>
          </a:xfrm>
          <a:prstGeom prst="rect">
            <a:avLst/>
          </a:prstGeom>
          <a:noFill/>
        </p:spPr>
        <p:txBody>
          <a:bodyPr wrap="square" rtlCol="0">
            <a:spAutoFit/>
          </a:bodyPr>
          <a:lstStyle/>
          <a:p>
            <a:r>
              <a:rPr lang="tr-TR" dirty="0" smtClean="0">
                <a:solidFill>
                  <a:prstClr val="black"/>
                </a:solidFill>
              </a:rPr>
              <a:t>Kısa devre olmuş </a:t>
            </a:r>
          </a:p>
          <a:p>
            <a:r>
              <a:rPr lang="tr-TR" dirty="0" smtClean="0">
                <a:solidFill>
                  <a:prstClr val="black"/>
                </a:solidFill>
              </a:rPr>
              <a:t>bir diyodun </a:t>
            </a:r>
          </a:p>
          <a:p>
            <a:r>
              <a:rPr lang="tr-TR" dirty="0" smtClean="0">
                <a:solidFill>
                  <a:prstClr val="black"/>
                </a:solidFill>
              </a:rPr>
              <a:t>test sonucu</a:t>
            </a:r>
            <a:endParaRPr lang="tr-TR" dirty="0">
              <a:solidFill>
                <a:prstClr val="black"/>
              </a:solidFill>
            </a:endParaRPr>
          </a:p>
        </p:txBody>
      </p:sp>
    </p:spTree>
    <p:extLst>
      <p:ext uri="{BB962C8B-B14F-4D97-AF65-F5344CB8AC3E}">
        <p14:creationId xmlns:p14="http://schemas.microsoft.com/office/powerpoint/2010/main" val="2318828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296214"/>
            <a:ext cx="9427335" cy="954107"/>
          </a:xfrm>
          <a:prstGeom prst="rect">
            <a:avLst/>
          </a:prstGeom>
          <a:noFill/>
        </p:spPr>
        <p:txBody>
          <a:bodyPr wrap="square" rtlCol="0">
            <a:spAutoFit/>
          </a:bodyPr>
          <a:lstStyle/>
          <a:p>
            <a:r>
              <a:rPr lang="en-US" sz="2800" b="1" dirty="0" err="1">
                <a:solidFill>
                  <a:prstClr val="black"/>
                </a:solidFill>
              </a:rPr>
              <a:t>Zener</a:t>
            </a:r>
            <a:r>
              <a:rPr lang="en-US" sz="2800" b="1" dirty="0">
                <a:solidFill>
                  <a:prstClr val="black"/>
                </a:solidFill>
              </a:rPr>
              <a:t> </a:t>
            </a:r>
            <a:r>
              <a:rPr lang="tr-TR" sz="2800" b="1" dirty="0">
                <a:solidFill>
                  <a:prstClr val="black"/>
                </a:solidFill>
              </a:rPr>
              <a:t>Diyot ve Karakteristiği</a:t>
            </a:r>
            <a:endParaRPr lang="tr-TR" sz="2800" dirty="0">
              <a:solidFill>
                <a:prstClr val="black"/>
              </a:solidFill>
            </a:endParaRPr>
          </a:p>
          <a:p>
            <a:endParaRPr lang="tr-TR" sz="2800" dirty="0">
              <a:solidFill>
                <a:prstClr val="black"/>
              </a:solidFill>
            </a:endParaRPr>
          </a:p>
        </p:txBody>
      </p:sp>
      <p:sp>
        <p:nvSpPr>
          <p:cNvPr id="3" name="TextBox 2"/>
          <p:cNvSpPr txBox="1"/>
          <p:nvPr/>
        </p:nvSpPr>
        <p:spPr>
          <a:xfrm>
            <a:off x="489397" y="773267"/>
            <a:ext cx="11050073" cy="1846659"/>
          </a:xfrm>
          <a:prstGeom prst="rect">
            <a:avLst/>
          </a:prstGeom>
          <a:noFill/>
        </p:spPr>
        <p:txBody>
          <a:bodyPr wrap="square" rtlCol="0">
            <a:spAutoFit/>
          </a:bodyPr>
          <a:lstStyle/>
          <a:p>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altında</a:t>
            </a:r>
            <a:r>
              <a:rPr lang="en-US" sz="2400" dirty="0">
                <a:solidFill>
                  <a:prstClr val="black"/>
                </a:solidFill>
              </a:rPr>
              <a:t> normal </a:t>
            </a:r>
            <a:r>
              <a:rPr lang="en-US" sz="2400" dirty="0" err="1">
                <a:solidFill>
                  <a:prstClr val="black"/>
                </a:solidFill>
              </a:rPr>
              <a:t>diyot</a:t>
            </a:r>
            <a:r>
              <a:rPr lang="en-US" sz="2400" dirty="0">
                <a:solidFill>
                  <a:prstClr val="black"/>
                </a:solidFill>
              </a:rPr>
              <a:t> </a:t>
            </a:r>
            <a:r>
              <a:rPr lang="en-US" sz="2400" dirty="0" err="1">
                <a:solidFill>
                  <a:prstClr val="black"/>
                </a:solidFill>
              </a:rPr>
              <a:t>gibi</a:t>
            </a:r>
            <a:r>
              <a:rPr lang="en-US" sz="2400" dirty="0">
                <a:solidFill>
                  <a:prstClr val="black"/>
                </a:solidFill>
              </a:rPr>
              <a:t> </a:t>
            </a:r>
            <a:r>
              <a:rPr lang="en-US" sz="2400" dirty="0" err="1">
                <a:solidFill>
                  <a:prstClr val="black"/>
                </a:solidFill>
              </a:rPr>
              <a:t>davranır</a:t>
            </a:r>
            <a:r>
              <a:rPr lang="en-US" sz="2400" dirty="0">
                <a:solidFill>
                  <a:prstClr val="black"/>
                </a:solidFill>
              </a:rPr>
              <a:t>. </a:t>
            </a:r>
            <a:r>
              <a:rPr lang="en-US" sz="2400" dirty="0" err="1">
                <a:solidFill>
                  <a:prstClr val="black"/>
                </a:solidFill>
              </a:rPr>
              <a:t>Zener</a:t>
            </a:r>
            <a:r>
              <a:rPr lang="en-US" sz="2400" dirty="0">
                <a:solidFill>
                  <a:prstClr val="black"/>
                </a:solidFill>
              </a:rPr>
              <a:t> </a:t>
            </a:r>
            <a:r>
              <a:rPr lang="en-US" sz="2400" dirty="0" err="1">
                <a:solidFill>
                  <a:prstClr val="black"/>
                </a:solidFill>
              </a:rPr>
              <a:t>diyotlar</a:t>
            </a:r>
            <a:r>
              <a:rPr lang="en-US" sz="2400" dirty="0">
                <a:solidFill>
                  <a:prstClr val="black"/>
                </a:solidFill>
              </a:rPr>
              <a:t>, </a:t>
            </a:r>
            <a:r>
              <a:rPr lang="en-US" sz="2400" dirty="0" err="1">
                <a:solidFill>
                  <a:prstClr val="black"/>
                </a:solidFill>
              </a:rPr>
              <a:t>devrede</a:t>
            </a:r>
            <a:r>
              <a:rPr lang="en-US" sz="2400" dirty="0">
                <a:solidFill>
                  <a:prstClr val="black"/>
                </a:solidFill>
              </a:rPr>
              <a:t> </a:t>
            </a:r>
            <a:r>
              <a:rPr lang="en-US" sz="2400" dirty="0" err="1">
                <a:solidFill>
                  <a:prstClr val="black"/>
                </a:solidFill>
              </a:rPr>
              <a:t>çalışırken</a:t>
            </a:r>
            <a:r>
              <a:rPr lang="en-US" sz="2400" dirty="0">
                <a:solidFill>
                  <a:prstClr val="black"/>
                </a:solidFill>
              </a:rPr>
              <a:t> </a:t>
            </a:r>
            <a:r>
              <a:rPr lang="en-US" sz="2400" dirty="0" err="1">
                <a:solidFill>
                  <a:prstClr val="black"/>
                </a:solidFill>
              </a:rPr>
              <a:t>doğru</a:t>
            </a:r>
            <a:r>
              <a:rPr lang="en-US" sz="2400" dirty="0">
                <a:solidFill>
                  <a:prstClr val="black"/>
                </a:solidFill>
              </a:rPr>
              <a:t> </a:t>
            </a:r>
            <a:r>
              <a:rPr lang="en-US" sz="2400" dirty="0" err="1">
                <a:solidFill>
                  <a:prstClr val="black"/>
                </a:solidFill>
              </a:rPr>
              <a:t>polarma</a:t>
            </a:r>
            <a:r>
              <a:rPr lang="en-US" sz="2400" dirty="0">
                <a:solidFill>
                  <a:prstClr val="black"/>
                </a:solidFill>
              </a:rPr>
              <a:t> </a:t>
            </a:r>
            <a:r>
              <a:rPr lang="en-US" sz="2400" dirty="0" err="1">
                <a:solidFill>
                  <a:prstClr val="black"/>
                </a:solidFill>
              </a:rPr>
              <a:t>uygulanmaz</a:t>
            </a:r>
            <a:r>
              <a:rPr lang="en-US" sz="2400" dirty="0">
                <a:solidFill>
                  <a:prstClr val="black"/>
                </a:solidFill>
              </a:rPr>
              <a:t>, </a:t>
            </a:r>
            <a:r>
              <a:rPr lang="en-US" sz="2400" dirty="0" err="1">
                <a:solidFill>
                  <a:prstClr val="black"/>
                </a:solidFill>
              </a:rPr>
              <a:t>daima</a:t>
            </a:r>
            <a:r>
              <a:rPr lang="en-US" sz="2400" dirty="0">
                <a:solidFill>
                  <a:prstClr val="black"/>
                </a:solidFill>
              </a:rPr>
              <a:t> </a:t>
            </a:r>
            <a:r>
              <a:rPr lang="en-US" sz="2400" b="1" dirty="0" err="1">
                <a:solidFill>
                  <a:prstClr val="black"/>
                </a:solidFill>
              </a:rPr>
              <a:t>ters</a:t>
            </a:r>
            <a:r>
              <a:rPr lang="en-US" sz="2400" b="1" dirty="0">
                <a:solidFill>
                  <a:prstClr val="black"/>
                </a:solidFill>
              </a:rPr>
              <a:t> </a:t>
            </a:r>
            <a:r>
              <a:rPr lang="en-US" sz="2400" b="1" dirty="0" err="1">
                <a:solidFill>
                  <a:prstClr val="black"/>
                </a:solidFill>
              </a:rPr>
              <a:t>polarizasyon</a:t>
            </a:r>
            <a:r>
              <a:rPr lang="en-US" sz="2400" dirty="0">
                <a:solidFill>
                  <a:prstClr val="black"/>
                </a:solidFill>
              </a:rPr>
              <a:t> </a:t>
            </a:r>
            <a:r>
              <a:rPr lang="en-US" sz="2400" dirty="0" err="1">
                <a:solidFill>
                  <a:prstClr val="black"/>
                </a:solidFill>
              </a:rPr>
              <a:t>altında</a:t>
            </a:r>
            <a:r>
              <a:rPr lang="en-US" sz="2400" dirty="0">
                <a:solidFill>
                  <a:prstClr val="black"/>
                </a:solidFill>
              </a:rPr>
              <a:t> </a:t>
            </a:r>
            <a:r>
              <a:rPr lang="en-US" sz="2400" dirty="0" err="1">
                <a:solidFill>
                  <a:prstClr val="black"/>
                </a:solidFill>
              </a:rPr>
              <a:t>çalışır</a:t>
            </a:r>
            <a:r>
              <a:rPr lang="en-US" sz="2400" dirty="0">
                <a:solidFill>
                  <a:prstClr val="black"/>
                </a:solidFill>
              </a:rPr>
              <a:t>. </a:t>
            </a:r>
            <a:r>
              <a:rPr lang="en-US" sz="2400" dirty="0" err="1">
                <a:solidFill>
                  <a:prstClr val="black"/>
                </a:solidFill>
              </a:rPr>
              <a:t>Yani</a:t>
            </a:r>
            <a:r>
              <a:rPr lang="en-US" sz="2400" dirty="0">
                <a:solidFill>
                  <a:prstClr val="black"/>
                </a:solidFill>
              </a:rPr>
              <a:t> </a:t>
            </a:r>
            <a:r>
              <a:rPr lang="en-US" sz="2400" dirty="0" err="1">
                <a:solidFill>
                  <a:prstClr val="black"/>
                </a:solidFill>
              </a:rPr>
              <a:t>anotlarına</a:t>
            </a:r>
            <a:r>
              <a:rPr lang="en-US" sz="2400" dirty="0">
                <a:solidFill>
                  <a:prstClr val="black"/>
                </a:solidFill>
              </a:rPr>
              <a:t> </a:t>
            </a:r>
            <a:r>
              <a:rPr lang="en-US" sz="2400" dirty="0" err="1">
                <a:solidFill>
                  <a:prstClr val="black"/>
                </a:solidFill>
              </a:rPr>
              <a:t>negatif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katotlarına</a:t>
            </a:r>
            <a:r>
              <a:rPr lang="en-US" sz="2400" dirty="0">
                <a:solidFill>
                  <a:prstClr val="black"/>
                </a:solidFill>
              </a:rPr>
              <a:t> </a:t>
            </a:r>
            <a:r>
              <a:rPr lang="en-US" sz="2400" dirty="0" err="1">
                <a:solidFill>
                  <a:prstClr val="black"/>
                </a:solidFill>
              </a:rPr>
              <a:t>ise</a:t>
            </a:r>
            <a:r>
              <a:rPr lang="en-US" sz="2400" dirty="0">
                <a:solidFill>
                  <a:prstClr val="black"/>
                </a:solidFill>
              </a:rPr>
              <a:t> </a:t>
            </a:r>
            <a:r>
              <a:rPr lang="en-US" sz="2400" dirty="0" err="1">
                <a:solidFill>
                  <a:prstClr val="black"/>
                </a:solidFill>
              </a:rPr>
              <a:t>pozitif</a:t>
            </a:r>
            <a:r>
              <a:rPr lang="en-US" sz="2400" dirty="0">
                <a:solidFill>
                  <a:prstClr val="black"/>
                </a:solidFill>
              </a:rPr>
              <a:t> </a:t>
            </a:r>
            <a:r>
              <a:rPr lang="en-US" sz="2400" dirty="0" err="1">
                <a:solidFill>
                  <a:prstClr val="black"/>
                </a:solidFill>
              </a:rPr>
              <a:t>gerilim</a:t>
            </a:r>
            <a:r>
              <a:rPr lang="en-US" sz="2400" dirty="0">
                <a:solidFill>
                  <a:prstClr val="black"/>
                </a:solidFill>
              </a:rPr>
              <a:t> </a:t>
            </a:r>
            <a:r>
              <a:rPr lang="en-US" sz="2400" dirty="0" err="1">
                <a:solidFill>
                  <a:prstClr val="black"/>
                </a:solidFill>
              </a:rPr>
              <a:t>uygulanır</a:t>
            </a:r>
            <a:r>
              <a:rPr lang="en-US" sz="2400" dirty="0">
                <a:solidFill>
                  <a:prstClr val="black"/>
                </a:solidFill>
              </a:rPr>
              <a:t>. </a:t>
            </a:r>
            <a:r>
              <a:rPr lang="en-US" sz="2400" dirty="0" err="1">
                <a:solidFill>
                  <a:prstClr val="black"/>
                </a:solidFill>
              </a:rPr>
              <a:t>Şekil</a:t>
            </a:r>
            <a:r>
              <a:rPr lang="en-US" sz="2400" dirty="0">
                <a:solidFill>
                  <a:prstClr val="black"/>
                </a:solidFill>
              </a:rPr>
              <a:t> 1.28 de </a:t>
            </a:r>
            <a:r>
              <a:rPr lang="en-US" sz="2400" dirty="0" err="1">
                <a:solidFill>
                  <a:prstClr val="black"/>
                </a:solidFill>
              </a:rPr>
              <a:t>zener</a:t>
            </a:r>
            <a:r>
              <a:rPr lang="en-US" sz="2400" dirty="0">
                <a:solidFill>
                  <a:prstClr val="black"/>
                </a:solidFill>
              </a:rPr>
              <a:t> </a:t>
            </a:r>
            <a:r>
              <a:rPr lang="en-US" sz="2400" dirty="0" err="1">
                <a:solidFill>
                  <a:prstClr val="black"/>
                </a:solidFill>
              </a:rPr>
              <a:t>diyot</a:t>
            </a:r>
            <a:r>
              <a:rPr lang="en-US" sz="2400" dirty="0">
                <a:solidFill>
                  <a:prstClr val="black"/>
                </a:solidFill>
              </a:rPr>
              <a:t> </a:t>
            </a:r>
            <a:r>
              <a:rPr lang="en-US" sz="2400" dirty="0" err="1">
                <a:solidFill>
                  <a:prstClr val="black"/>
                </a:solidFill>
              </a:rPr>
              <a:t>sembolü</a:t>
            </a:r>
            <a:r>
              <a:rPr lang="en-US" sz="2400" dirty="0">
                <a:solidFill>
                  <a:prstClr val="black"/>
                </a:solidFill>
              </a:rPr>
              <a:t> </a:t>
            </a:r>
            <a:r>
              <a:rPr lang="en-US" sz="2400" dirty="0" err="1">
                <a:solidFill>
                  <a:prstClr val="black"/>
                </a:solidFill>
              </a:rPr>
              <a:t>görülmektedir</a:t>
            </a:r>
            <a:r>
              <a:rPr lang="en-US" sz="2400" dirty="0">
                <a:solidFill>
                  <a:prstClr val="black"/>
                </a:solidFill>
              </a:rPr>
              <a:t>.</a:t>
            </a:r>
            <a:endParaRPr lang="tr-TR" sz="24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688930" y="2395470"/>
            <a:ext cx="3045943" cy="1891265"/>
            <a:chOff x="5184" y="3456"/>
            <a:chExt cx="1800" cy="1584"/>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600"/>
              <a:ext cx="1080" cy="1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184" y="4608"/>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Anot</a:t>
              </a:r>
              <a:endParaRPr lang="tr-TR" altLang="tr-TR" smtClean="0">
                <a:solidFill>
                  <a:prstClr val="black"/>
                </a:solidFill>
                <a:latin typeface="Arial" panose="020B0604020202020204" pitchFamily="34" charset="0"/>
              </a:endParaRPr>
            </a:p>
          </p:txBody>
        </p:sp>
        <p:sp>
          <p:nvSpPr>
            <p:cNvPr id="6" name="Text Box 5"/>
            <p:cNvSpPr txBox="1">
              <a:spLocks noChangeArrowheads="1"/>
            </p:cNvSpPr>
            <p:nvPr/>
          </p:nvSpPr>
          <p:spPr bwMode="auto">
            <a:xfrm>
              <a:off x="5184" y="3456"/>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tr-TR" altLang="tr-TR" sz="1000" smtClean="0">
                  <a:solidFill>
                    <a:prstClr val="black"/>
                  </a:solidFill>
                  <a:latin typeface="Arial" panose="020B0604020202020204" pitchFamily="34" charset="0"/>
                </a:rPr>
                <a:t>Katot</a:t>
              </a:r>
              <a:endParaRPr lang="tr-TR" altLang="tr-TR" smtClean="0">
                <a:solidFill>
                  <a:prstClr val="black"/>
                </a:solidFill>
                <a:latin typeface="Arial" panose="020B0604020202020204" pitchFamily="34" charset="0"/>
              </a:endParaRPr>
            </a:p>
          </p:txBody>
        </p:sp>
      </p:grpSp>
      <p:sp>
        <p:nvSpPr>
          <p:cNvPr id="7" name="TextBox 6"/>
          <p:cNvSpPr txBox="1"/>
          <p:nvPr/>
        </p:nvSpPr>
        <p:spPr>
          <a:xfrm>
            <a:off x="566671" y="4500069"/>
            <a:ext cx="3567448" cy="646331"/>
          </a:xfrm>
          <a:prstGeom prst="rect">
            <a:avLst/>
          </a:prstGeom>
          <a:noFill/>
        </p:spPr>
        <p:txBody>
          <a:bodyPr wrap="square" rtlCol="0">
            <a:spAutoFit/>
          </a:bodyPr>
          <a:lstStyle/>
          <a:p>
            <a:r>
              <a:rPr lang="tr-TR" b="1" dirty="0">
                <a:solidFill>
                  <a:prstClr val="black"/>
                </a:solidFill>
              </a:rPr>
              <a:t>Şekil 1.28 </a:t>
            </a:r>
            <a:r>
              <a:rPr lang="tr-TR" dirty="0">
                <a:solidFill>
                  <a:prstClr val="black"/>
                </a:solidFill>
              </a:rPr>
              <a:t>Zener diyot sembolü</a:t>
            </a:r>
            <a:endParaRPr lang="tr-TR" b="1" dirty="0">
              <a:solidFill>
                <a:prstClr val="black"/>
              </a:solidFill>
            </a:endParaRPr>
          </a:p>
          <a:p>
            <a:endParaRPr lang="tr-TR" dirty="0">
              <a:solidFill>
                <a:prstClr val="black"/>
              </a:solidFill>
            </a:endParaRPr>
          </a:p>
        </p:txBody>
      </p:sp>
      <p:sp>
        <p:nvSpPr>
          <p:cNvPr id="8" name="TextBox 7"/>
          <p:cNvSpPr txBox="1"/>
          <p:nvPr/>
        </p:nvSpPr>
        <p:spPr>
          <a:xfrm>
            <a:off x="4829577" y="2395471"/>
            <a:ext cx="6259133" cy="2954655"/>
          </a:xfrm>
          <a:prstGeom prst="rect">
            <a:avLst/>
          </a:prstGeom>
          <a:noFill/>
        </p:spPr>
        <p:txBody>
          <a:bodyPr wrap="square" rtlCol="0">
            <a:spAutoFit/>
          </a:bodyPr>
          <a:lstStyle/>
          <a:p>
            <a:pPr algn="just"/>
            <a:r>
              <a:rPr lang="tr-TR" sz="24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spTree>
    <p:extLst>
      <p:ext uri="{BB962C8B-B14F-4D97-AF65-F5344CB8AC3E}">
        <p14:creationId xmlns:p14="http://schemas.microsoft.com/office/powerpoint/2010/main" val="38805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972" y="270456"/>
            <a:ext cx="6156101" cy="461665"/>
          </a:xfrm>
          <a:prstGeom prst="rect">
            <a:avLst/>
          </a:prstGeom>
          <a:noFill/>
        </p:spPr>
        <p:txBody>
          <a:bodyPr wrap="square" rtlCol="0">
            <a:spAutoFit/>
          </a:bodyPr>
          <a:lstStyle/>
          <a:p>
            <a:r>
              <a:rPr lang="en-US" sz="2400" b="1" dirty="0" err="1"/>
              <a:t>İletken</a:t>
            </a:r>
            <a:r>
              <a:rPr lang="en-US" sz="2400" b="1" dirty="0"/>
              <a:t>, </a:t>
            </a:r>
            <a:r>
              <a:rPr lang="en-US" sz="2400" b="1" dirty="0" err="1"/>
              <a:t>Yalıtkan</a:t>
            </a:r>
            <a:r>
              <a:rPr lang="en-US" sz="2400" b="1" dirty="0"/>
              <a:t> </a:t>
            </a:r>
            <a:r>
              <a:rPr lang="en-US" sz="2400" b="1" dirty="0" err="1"/>
              <a:t>ve</a:t>
            </a:r>
            <a:r>
              <a:rPr lang="en-US" sz="2400" b="1" dirty="0"/>
              <a:t> </a:t>
            </a:r>
            <a:r>
              <a:rPr lang="en-US" sz="2400" b="1" dirty="0" err="1"/>
              <a:t>Yarı</a:t>
            </a:r>
            <a:r>
              <a:rPr lang="en-US" sz="2400" b="1" dirty="0"/>
              <a:t> </a:t>
            </a:r>
            <a:r>
              <a:rPr lang="en-US" sz="2400" b="1" dirty="0" err="1"/>
              <a:t>İletken</a:t>
            </a:r>
            <a:endParaRPr lang="tr-TR" sz="2400" dirty="0"/>
          </a:p>
        </p:txBody>
      </p:sp>
      <p:sp>
        <p:nvSpPr>
          <p:cNvPr id="3" name="TextBox 2"/>
          <p:cNvSpPr txBox="1"/>
          <p:nvPr/>
        </p:nvSpPr>
        <p:spPr>
          <a:xfrm>
            <a:off x="450761" y="1107583"/>
            <a:ext cx="11165983" cy="2308324"/>
          </a:xfrm>
          <a:prstGeom prst="rect">
            <a:avLst/>
          </a:prstGeom>
          <a:noFill/>
        </p:spPr>
        <p:txBody>
          <a:bodyPr wrap="square" rtlCol="0">
            <a:spAutoFit/>
          </a:bodyPr>
          <a:lstStyle/>
          <a:p>
            <a:pPr algn="just"/>
            <a:r>
              <a:rPr lang="en-US" sz="2400" dirty="0"/>
              <a:t>Bu </a:t>
            </a:r>
            <a:r>
              <a:rPr lang="tr-TR" sz="2400" dirty="0"/>
              <a:t>kısımda</a:t>
            </a:r>
            <a:r>
              <a:rPr lang="en-US" sz="2400" dirty="0"/>
              <a:t> </a:t>
            </a:r>
            <a:r>
              <a:rPr lang="en-US" sz="2400" dirty="0" err="1"/>
              <a:t>iletken</a:t>
            </a:r>
            <a:r>
              <a:rPr lang="en-US" sz="2400" dirty="0"/>
              <a:t>, </a:t>
            </a:r>
            <a:r>
              <a:rPr lang="en-US" sz="2400" dirty="0" err="1"/>
              <a:t>yalıtkan</a:t>
            </a:r>
            <a:r>
              <a:rPr lang="en-US" sz="2400" dirty="0"/>
              <a:t> </a:t>
            </a:r>
            <a:r>
              <a:rPr lang="en-US" sz="2400" dirty="0" err="1"/>
              <a:t>ve</a:t>
            </a:r>
            <a:r>
              <a:rPr lang="en-US" sz="2400" dirty="0"/>
              <a:t> </a:t>
            </a:r>
            <a:r>
              <a:rPr lang="en-US" sz="2400" dirty="0" err="1"/>
              <a:t>yarı</a:t>
            </a:r>
            <a:r>
              <a:rPr lang="en-US" sz="2400" dirty="0"/>
              <a:t> </a:t>
            </a:r>
            <a:r>
              <a:rPr lang="en-US" sz="2400" dirty="0" err="1"/>
              <a:t>iletken</a:t>
            </a:r>
            <a:r>
              <a:rPr lang="en-US" sz="2400" dirty="0"/>
              <a:t> </a:t>
            </a:r>
            <a:r>
              <a:rPr lang="en-US" sz="2400" dirty="0" err="1"/>
              <a:t>maddeleri</a:t>
            </a:r>
            <a:r>
              <a:rPr lang="en-US" sz="2400" dirty="0"/>
              <a:t> </a:t>
            </a:r>
            <a:r>
              <a:rPr lang="en-US" sz="2400" dirty="0" err="1"/>
              <a:t>öğrenmeye</a:t>
            </a:r>
            <a:r>
              <a:rPr lang="en-US" sz="2400" dirty="0"/>
              <a:t> </a:t>
            </a:r>
            <a:r>
              <a:rPr lang="en-US" sz="2400" dirty="0" err="1"/>
              <a:t>çalışacağız</a:t>
            </a:r>
            <a:r>
              <a:rPr lang="en-US" sz="2400" dirty="0"/>
              <a:t>. </a:t>
            </a:r>
            <a:r>
              <a:rPr lang="en-US" sz="2400" dirty="0" err="1"/>
              <a:t>Elektrikle</a:t>
            </a:r>
            <a:r>
              <a:rPr lang="en-US" sz="2400" dirty="0"/>
              <a:t> </a:t>
            </a:r>
            <a:r>
              <a:rPr lang="en-US" sz="2400" dirty="0" err="1"/>
              <a:t>iyi</a:t>
            </a:r>
            <a:r>
              <a:rPr lang="en-US" sz="2400" dirty="0"/>
              <a:t> </a:t>
            </a:r>
            <a:r>
              <a:rPr lang="en-US" sz="2400" dirty="0" err="1"/>
              <a:t>kötü</a:t>
            </a:r>
            <a:r>
              <a:rPr lang="en-US" sz="2400" dirty="0"/>
              <a:t> </a:t>
            </a:r>
            <a:r>
              <a:rPr lang="en-US" sz="2400" dirty="0" err="1"/>
              <a:t>ilgilenen</a:t>
            </a:r>
            <a:r>
              <a:rPr lang="en-US" sz="2400" dirty="0"/>
              <a:t> </a:t>
            </a:r>
            <a:r>
              <a:rPr lang="en-US" sz="2400" dirty="0" err="1"/>
              <a:t>herkesin</a:t>
            </a:r>
            <a:r>
              <a:rPr lang="en-US" sz="2400" dirty="0"/>
              <a:t> </a:t>
            </a:r>
            <a:r>
              <a:rPr lang="en-US" sz="2400" dirty="0" err="1"/>
              <a:t>bildiği</a:t>
            </a:r>
            <a:r>
              <a:rPr lang="en-US" sz="2400" dirty="0"/>
              <a:t> </a:t>
            </a:r>
            <a:r>
              <a:rPr lang="en-US" sz="2400" dirty="0" err="1"/>
              <a:t>gibi</a:t>
            </a:r>
            <a:r>
              <a:rPr lang="en-US" sz="2400" dirty="0"/>
              <a:t> </a:t>
            </a:r>
            <a:r>
              <a:rPr lang="en-US" sz="2400" dirty="0" err="1"/>
              <a:t>iletken</a:t>
            </a:r>
            <a:r>
              <a:rPr lang="en-US" sz="2400" dirty="0"/>
              <a:t>, </a:t>
            </a:r>
            <a:r>
              <a:rPr lang="en-US" sz="2400" dirty="0" err="1"/>
              <a:t>elektrik</a:t>
            </a:r>
            <a:r>
              <a:rPr lang="en-US" sz="2400" dirty="0"/>
              <a:t> </a:t>
            </a:r>
            <a:r>
              <a:rPr lang="en-US" sz="2400" dirty="0" err="1"/>
              <a:t>akımını</a:t>
            </a:r>
            <a:r>
              <a:rPr lang="en-US" sz="2400" dirty="0"/>
              <a:t> </a:t>
            </a:r>
            <a:r>
              <a:rPr lang="en-US" sz="2400" dirty="0" err="1"/>
              <a:t>ileten</a:t>
            </a:r>
            <a:r>
              <a:rPr lang="en-US" sz="2400" dirty="0"/>
              <a:t> </a:t>
            </a:r>
            <a:r>
              <a:rPr lang="en-US" sz="2400" dirty="0" err="1"/>
              <a:t>maddelerdir</a:t>
            </a:r>
            <a:r>
              <a:rPr lang="en-US" sz="2400" dirty="0"/>
              <a:t>. </a:t>
            </a:r>
            <a:r>
              <a:rPr lang="en-US" sz="2400" dirty="0" err="1"/>
              <a:t>Yalıtkan</a:t>
            </a:r>
            <a:r>
              <a:rPr lang="en-US" sz="2400" dirty="0"/>
              <a:t> </a:t>
            </a:r>
            <a:r>
              <a:rPr lang="en-US" sz="2400" dirty="0" err="1"/>
              <a:t>ise</a:t>
            </a:r>
            <a:r>
              <a:rPr lang="en-US" sz="2400" dirty="0"/>
              <a:t> </a:t>
            </a:r>
            <a:r>
              <a:rPr lang="en-US" sz="2400" dirty="0" err="1"/>
              <a:t>elektrik</a:t>
            </a:r>
            <a:r>
              <a:rPr lang="en-US" sz="2400" dirty="0"/>
              <a:t> </a:t>
            </a:r>
            <a:r>
              <a:rPr lang="en-US" sz="2400" dirty="0" err="1"/>
              <a:t>akımını</a:t>
            </a:r>
            <a:r>
              <a:rPr lang="en-US" sz="2400" dirty="0"/>
              <a:t> </a:t>
            </a:r>
            <a:r>
              <a:rPr lang="en-US" sz="2400" dirty="0" err="1"/>
              <a:t>iletmeyen</a:t>
            </a:r>
            <a:r>
              <a:rPr lang="en-US" sz="2400" dirty="0"/>
              <a:t> </a:t>
            </a:r>
            <a:r>
              <a:rPr lang="en-US" sz="2400" dirty="0" err="1"/>
              <a:t>madelerdir</a:t>
            </a:r>
            <a:r>
              <a:rPr lang="en-US" sz="2400" dirty="0"/>
              <a:t>. </a:t>
            </a:r>
            <a:r>
              <a:rPr lang="en-US" sz="2400" dirty="0" err="1"/>
              <a:t>Yarı</a:t>
            </a:r>
            <a:r>
              <a:rPr lang="en-US" sz="2400" dirty="0"/>
              <a:t> </a:t>
            </a:r>
            <a:r>
              <a:rPr lang="en-US" sz="2400" dirty="0" err="1"/>
              <a:t>iletkenlerin</a:t>
            </a:r>
            <a:r>
              <a:rPr lang="en-US" sz="2400" dirty="0"/>
              <a:t> </a:t>
            </a:r>
            <a:r>
              <a:rPr lang="en-US" sz="2400" dirty="0" err="1"/>
              <a:t>ise</a:t>
            </a:r>
            <a:r>
              <a:rPr lang="en-US" sz="2400" dirty="0"/>
              <a:t> </a:t>
            </a:r>
            <a:r>
              <a:rPr lang="en-US" sz="2400" dirty="0" err="1"/>
              <a:t>neler</a:t>
            </a:r>
            <a:r>
              <a:rPr lang="en-US" sz="2400" dirty="0"/>
              <a:t> </a:t>
            </a:r>
            <a:r>
              <a:rPr lang="en-US" sz="2400" dirty="0" err="1"/>
              <a:t>yaptığını</a:t>
            </a:r>
            <a:r>
              <a:rPr lang="en-US" sz="2400" dirty="0"/>
              <a:t> </a:t>
            </a:r>
            <a:r>
              <a:rPr lang="en-US" sz="2400" dirty="0" err="1"/>
              <a:t>anlatmadan</a:t>
            </a:r>
            <a:r>
              <a:rPr lang="en-US" sz="2400" dirty="0"/>
              <a:t> </a:t>
            </a:r>
            <a:r>
              <a:rPr lang="en-US" sz="2400" dirty="0" err="1"/>
              <a:t>önce</a:t>
            </a:r>
            <a:r>
              <a:rPr lang="en-US" sz="2400" dirty="0"/>
              <a:t> </a:t>
            </a:r>
            <a:r>
              <a:rPr lang="en-US" sz="2400" dirty="0" err="1"/>
              <a:t>bir</a:t>
            </a:r>
            <a:r>
              <a:rPr lang="en-US" sz="2400" dirty="0"/>
              <a:t> </a:t>
            </a:r>
            <a:r>
              <a:rPr lang="en-US" sz="2400" dirty="0" err="1"/>
              <a:t>maddenin</a:t>
            </a:r>
            <a:r>
              <a:rPr lang="en-US" sz="2400" dirty="0"/>
              <a:t> </a:t>
            </a:r>
            <a:r>
              <a:rPr lang="en-US" sz="2400" dirty="0" err="1"/>
              <a:t>nasıl</a:t>
            </a:r>
            <a:r>
              <a:rPr lang="en-US" sz="2400" dirty="0"/>
              <a:t> </a:t>
            </a:r>
            <a:r>
              <a:rPr lang="en-US" sz="2400" dirty="0" err="1"/>
              <a:t>iletken</a:t>
            </a:r>
            <a:r>
              <a:rPr lang="en-US" sz="2400" dirty="0"/>
              <a:t> </a:t>
            </a:r>
            <a:r>
              <a:rPr lang="en-US" sz="2400" dirty="0" err="1"/>
              <a:t>veya</a:t>
            </a:r>
            <a:r>
              <a:rPr lang="en-US" sz="2400" dirty="0"/>
              <a:t> </a:t>
            </a:r>
            <a:r>
              <a:rPr lang="en-US" sz="2400" dirty="0" err="1"/>
              <a:t>yalıtkan</a:t>
            </a:r>
            <a:r>
              <a:rPr lang="en-US" sz="2400" dirty="0"/>
              <a:t> </a:t>
            </a:r>
            <a:r>
              <a:rPr lang="en-US" sz="2400" dirty="0" err="1"/>
              <a:t>olduğunu</a:t>
            </a:r>
            <a:r>
              <a:rPr lang="en-US" sz="2400" dirty="0"/>
              <a:t> </a:t>
            </a:r>
            <a:r>
              <a:rPr lang="en-US" sz="2400" dirty="0" err="1"/>
              <a:t>anlamaya</a:t>
            </a:r>
            <a:r>
              <a:rPr lang="en-US" sz="2400" dirty="0"/>
              <a:t> </a:t>
            </a:r>
            <a:r>
              <a:rPr lang="en-US" sz="2400" dirty="0" err="1"/>
              <a:t>çalışalım</a:t>
            </a:r>
            <a:r>
              <a:rPr lang="en-US" sz="2400" dirty="0"/>
              <a:t>. </a:t>
            </a:r>
            <a:r>
              <a:rPr lang="en-US" sz="2400" dirty="0" err="1"/>
              <a:t>Daha</a:t>
            </a:r>
            <a:r>
              <a:rPr lang="en-US" sz="2400" dirty="0"/>
              <a:t> </a:t>
            </a:r>
            <a:r>
              <a:rPr lang="en-US" sz="2400" dirty="0" err="1"/>
              <a:t>sonra</a:t>
            </a:r>
            <a:r>
              <a:rPr lang="en-US" sz="2400" dirty="0"/>
              <a:t> </a:t>
            </a:r>
            <a:r>
              <a:rPr lang="en-US" sz="2400" dirty="0" err="1"/>
              <a:t>bu</a:t>
            </a:r>
            <a:r>
              <a:rPr lang="en-US" sz="2400" dirty="0"/>
              <a:t> </a:t>
            </a:r>
            <a:r>
              <a:rPr lang="en-US" sz="2400" dirty="0" err="1"/>
              <a:t>açıklamalara</a:t>
            </a:r>
            <a:r>
              <a:rPr lang="en-US" sz="2400" dirty="0"/>
              <a:t> </a:t>
            </a:r>
            <a:r>
              <a:rPr lang="en-US" sz="2400" dirty="0" err="1"/>
              <a:t>bağlı</a:t>
            </a:r>
            <a:r>
              <a:rPr lang="en-US" sz="2400" dirty="0"/>
              <a:t> </a:t>
            </a:r>
            <a:r>
              <a:rPr lang="en-US" sz="2400" dirty="0" err="1"/>
              <a:t>olarak</a:t>
            </a:r>
            <a:r>
              <a:rPr lang="en-US" sz="2400" dirty="0"/>
              <a:t> </a:t>
            </a:r>
            <a:r>
              <a:rPr lang="en-US" sz="2400" dirty="0" err="1"/>
              <a:t>yarı</a:t>
            </a:r>
            <a:r>
              <a:rPr lang="en-US" sz="2400" dirty="0"/>
              <a:t> </a:t>
            </a:r>
            <a:r>
              <a:rPr lang="en-US" sz="2400" dirty="0" err="1"/>
              <a:t>iletken</a:t>
            </a:r>
            <a:r>
              <a:rPr lang="en-US" sz="2400" dirty="0"/>
              <a:t> </a:t>
            </a:r>
            <a:r>
              <a:rPr lang="en-US" sz="2400" dirty="0" err="1"/>
              <a:t>malzemenin</a:t>
            </a:r>
            <a:r>
              <a:rPr lang="en-US" sz="2400" dirty="0"/>
              <a:t> </a:t>
            </a:r>
            <a:r>
              <a:rPr lang="en-US" sz="2400" dirty="0" err="1"/>
              <a:t>yapısını</a:t>
            </a:r>
            <a:r>
              <a:rPr lang="en-US" sz="2400" dirty="0"/>
              <a:t> </a:t>
            </a:r>
            <a:r>
              <a:rPr lang="en-US" sz="2400" dirty="0" err="1"/>
              <a:t>öğrenmeye</a:t>
            </a:r>
            <a:r>
              <a:rPr lang="en-US" sz="2400" dirty="0"/>
              <a:t> </a:t>
            </a:r>
            <a:r>
              <a:rPr lang="en-US" sz="2400" dirty="0" err="1"/>
              <a:t>çalışacağız</a:t>
            </a:r>
            <a:r>
              <a:rPr lang="en-US" sz="2400" dirty="0"/>
              <a:t>. </a:t>
            </a:r>
            <a:endParaRPr lang="tr-TR" sz="2400" dirty="0"/>
          </a:p>
          <a:p>
            <a:pPr algn="just"/>
            <a:endParaRPr lang="tr-TR" sz="2400" dirty="0"/>
          </a:p>
        </p:txBody>
      </p:sp>
      <p:sp>
        <p:nvSpPr>
          <p:cNvPr id="4" name="TextBox 3"/>
          <p:cNvSpPr txBox="1"/>
          <p:nvPr/>
        </p:nvSpPr>
        <p:spPr>
          <a:xfrm>
            <a:off x="566670" y="3415907"/>
            <a:ext cx="3090930" cy="461665"/>
          </a:xfrm>
          <a:prstGeom prst="rect">
            <a:avLst/>
          </a:prstGeom>
          <a:noFill/>
        </p:spPr>
        <p:txBody>
          <a:bodyPr wrap="square" rtlCol="0">
            <a:spAutoFit/>
          </a:bodyPr>
          <a:lstStyle/>
          <a:p>
            <a:r>
              <a:rPr lang="tr-TR" sz="2400" b="1" dirty="0" smtClean="0"/>
              <a:t>İletkenler</a:t>
            </a:r>
            <a:endParaRPr lang="tr-TR" sz="2400" b="1" dirty="0"/>
          </a:p>
        </p:txBody>
      </p:sp>
      <p:sp>
        <p:nvSpPr>
          <p:cNvPr id="5" name="TextBox 4"/>
          <p:cNvSpPr txBox="1"/>
          <p:nvPr/>
        </p:nvSpPr>
        <p:spPr>
          <a:xfrm>
            <a:off x="515155" y="4005330"/>
            <a:ext cx="11101589" cy="2308324"/>
          </a:xfrm>
          <a:prstGeom prst="rect">
            <a:avLst/>
          </a:prstGeom>
          <a:noFill/>
        </p:spPr>
        <p:txBody>
          <a:bodyPr wrap="square" rtlCol="0">
            <a:spAutoFit/>
          </a:bodyPr>
          <a:lstStyle/>
          <a:p>
            <a:pPr algn="just"/>
            <a:r>
              <a:rPr lang="en-US" sz="2400" dirty="0" err="1"/>
              <a:t>Bakır</a:t>
            </a:r>
            <a:r>
              <a:rPr lang="en-US" sz="2400" dirty="0"/>
              <a:t> </a:t>
            </a:r>
            <a:r>
              <a:rPr lang="en-US" sz="2400" dirty="0" err="1"/>
              <a:t>atomunun</a:t>
            </a:r>
            <a:r>
              <a:rPr lang="en-US" sz="2400" dirty="0"/>
              <a:t> </a:t>
            </a:r>
            <a:r>
              <a:rPr lang="en-US" sz="2400" dirty="0" err="1"/>
              <a:t>elektronları</a:t>
            </a:r>
            <a:r>
              <a:rPr lang="en-US" sz="2400" dirty="0"/>
              <a:t> en </a:t>
            </a:r>
            <a:r>
              <a:rPr lang="en-US" sz="2400" dirty="0" err="1"/>
              <a:t>iç</a:t>
            </a:r>
            <a:r>
              <a:rPr lang="en-US" sz="2400" dirty="0"/>
              <a:t> </a:t>
            </a:r>
            <a:r>
              <a:rPr lang="en-US" sz="2400" dirty="0" err="1"/>
              <a:t>yörüngede</a:t>
            </a:r>
            <a:r>
              <a:rPr lang="en-US" sz="2400" dirty="0"/>
              <a:t> 2 </a:t>
            </a:r>
            <a:r>
              <a:rPr lang="en-US" sz="2400" dirty="0" err="1"/>
              <a:t>adet</a:t>
            </a:r>
            <a:r>
              <a:rPr lang="en-US" sz="2400" dirty="0"/>
              <a:t>, </a:t>
            </a:r>
            <a:r>
              <a:rPr lang="en-US" sz="2400" dirty="0" err="1"/>
              <a:t>ikinci</a:t>
            </a:r>
            <a:r>
              <a:rPr lang="en-US" sz="2400" dirty="0"/>
              <a:t> </a:t>
            </a:r>
            <a:r>
              <a:rPr lang="en-US" sz="2400" dirty="0" err="1"/>
              <a:t>yörüngede</a:t>
            </a:r>
            <a:r>
              <a:rPr lang="en-US" sz="2400" dirty="0"/>
              <a:t> 8 </a:t>
            </a:r>
            <a:r>
              <a:rPr lang="en-US" sz="2400" dirty="0" err="1"/>
              <a:t>adet</a:t>
            </a:r>
            <a:r>
              <a:rPr lang="en-US" sz="2400" dirty="0"/>
              <a:t>, </a:t>
            </a:r>
            <a:r>
              <a:rPr lang="en-US" sz="2400" dirty="0" err="1"/>
              <a:t>üçüncü</a:t>
            </a:r>
            <a:r>
              <a:rPr lang="en-US" sz="2400" dirty="0"/>
              <a:t> </a:t>
            </a:r>
            <a:r>
              <a:rPr lang="en-US" sz="2400" dirty="0" err="1"/>
              <a:t>yörüngede</a:t>
            </a:r>
            <a:r>
              <a:rPr lang="en-US" sz="2400" dirty="0"/>
              <a:t> 18 </a:t>
            </a:r>
            <a:r>
              <a:rPr lang="en-US" sz="2400" dirty="0" err="1"/>
              <a:t>adetve</a:t>
            </a:r>
            <a:r>
              <a:rPr lang="en-US" sz="2400" dirty="0"/>
              <a:t> en </a:t>
            </a:r>
            <a:r>
              <a:rPr lang="en-US" sz="2400" dirty="0" err="1"/>
              <a:t>dış</a:t>
            </a:r>
            <a:r>
              <a:rPr lang="en-US" sz="2400" dirty="0"/>
              <a:t> </a:t>
            </a:r>
            <a:r>
              <a:rPr lang="en-US" sz="2400" dirty="0" err="1"/>
              <a:t>yörüngede</a:t>
            </a:r>
            <a:r>
              <a:rPr lang="en-US" sz="2400" dirty="0"/>
              <a:t> </a:t>
            </a:r>
            <a:r>
              <a:rPr lang="en-US" sz="2400" dirty="0" err="1"/>
              <a:t>ise</a:t>
            </a:r>
            <a:r>
              <a:rPr lang="en-US" sz="2400" dirty="0"/>
              <a:t> 1 </a:t>
            </a:r>
            <a:r>
              <a:rPr lang="en-US" sz="2400" dirty="0" err="1"/>
              <a:t>adet</a:t>
            </a:r>
            <a:r>
              <a:rPr lang="en-US" sz="2400" dirty="0"/>
              <a:t> </a:t>
            </a:r>
            <a:r>
              <a:rPr lang="en-US" sz="2400" dirty="0" err="1"/>
              <a:t>elektron</a:t>
            </a:r>
            <a:r>
              <a:rPr lang="en-US" sz="2400" dirty="0"/>
              <a:t> </a:t>
            </a:r>
            <a:r>
              <a:rPr lang="en-US" sz="2400" dirty="0" err="1"/>
              <a:t>dizilmiştir</a:t>
            </a:r>
            <a:r>
              <a:rPr lang="en-US" sz="2400" dirty="0"/>
              <a:t>. </a:t>
            </a:r>
            <a:r>
              <a:rPr lang="en-US" sz="2400" dirty="0" err="1"/>
              <a:t>Bunların</a:t>
            </a:r>
            <a:r>
              <a:rPr lang="en-US" sz="2400" dirty="0"/>
              <a:t> </a:t>
            </a:r>
            <a:r>
              <a:rPr lang="en-US" sz="2400" dirty="0" err="1"/>
              <a:t>iç</a:t>
            </a:r>
            <a:r>
              <a:rPr lang="en-US" sz="2400" dirty="0"/>
              <a:t> </a:t>
            </a:r>
            <a:r>
              <a:rPr lang="en-US" sz="2400" dirty="0" err="1"/>
              <a:t>ve</a:t>
            </a:r>
            <a:r>
              <a:rPr lang="en-US" sz="2400" dirty="0"/>
              <a:t> </a:t>
            </a:r>
            <a:r>
              <a:rPr lang="en-US" sz="2400" dirty="0" err="1"/>
              <a:t>orta</a:t>
            </a:r>
            <a:r>
              <a:rPr lang="en-US" sz="2400" dirty="0"/>
              <a:t> </a:t>
            </a:r>
            <a:r>
              <a:rPr lang="en-US" sz="2400" dirty="0" err="1"/>
              <a:t>yörüngesinde</a:t>
            </a:r>
            <a:r>
              <a:rPr lang="en-US" sz="2400" dirty="0"/>
              <a:t> </a:t>
            </a:r>
            <a:r>
              <a:rPr lang="en-US" sz="2400" dirty="0" err="1"/>
              <a:t>olan</a:t>
            </a:r>
            <a:r>
              <a:rPr lang="en-US" sz="2400" dirty="0"/>
              <a:t> 28 </a:t>
            </a:r>
            <a:r>
              <a:rPr lang="en-US" sz="2400" dirty="0" err="1"/>
              <a:t>elektron</a:t>
            </a:r>
            <a:r>
              <a:rPr lang="en-US" sz="2400" dirty="0"/>
              <a:t>, </a:t>
            </a:r>
            <a:r>
              <a:rPr lang="en-US" sz="2400" dirty="0" err="1"/>
              <a:t>atomun</a:t>
            </a:r>
            <a:r>
              <a:rPr lang="en-US" sz="2400" dirty="0"/>
              <a:t> </a:t>
            </a:r>
            <a:r>
              <a:rPr lang="en-US" sz="2400" dirty="0" err="1"/>
              <a:t>çekirdeğine</a:t>
            </a:r>
            <a:r>
              <a:rPr lang="en-US" sz="2400" dirty="0"/>
              <a:t> </a:t>
            </a:r>
            <a:r>
              <a:rPr lang="en-US" sz="2400" dirty="0" err="1"/>
              <a:t>oldukça</a:t>
            </a:r>
            <a:r>
              <a:rPr lang="en-US" sz="2400" dirty="0"/>
              <a:t> </a:t>
            </a:r>
            <a:r>
              <a:rPr lang="en-US" sz="2400" dirty="0" err="1"/>
              <a:t>sıkı</a:t>
            </a:r>
            <a:r>
              <a:rPr lang="en-US" sz="2400" dirty="0"/>
              <a:t> </a:t>
            </a:r>
            <a:r>
              <a:rPr lang="en-US" sz="2400" dirty="0" err="1"/>
              <a:t>olarak</a:t>
            </a:r>
            <a:r>
              <a:rPr lang="en-US" sz="2400" dirty="0"/>
              <a:t> </a:t>
            </a:r>
            <a:r>
              <a:rPr lang="en-US" sz="2400" dirty="0" err="1"/>
              <a:t>bağlı</a:t>
            </a:r>
            <a:r>
              <a:rPr lang="en-US" sz="2400" dirty="0"/>
              <a:t> </a:t>
            </a:r>
            <a:r>
              <a:rPr lang="en-US" sz="2400" dirty="0" err="1"/>
              <a:t>olup</a:t>
            </a:r>
            <a:r>
              <a:rPr lang="en-US" sz="2400" dirty="0"/>
              <a:t>, en </a:t>
            </a:r>
            <a:r>
              <a:rPr lang="en-US" sz="2400" dirty="0" err="1"/>
              <a:t>dıştaki</a:t>
            </a:r>
            <a:r>
              <a:rPr lang="en-US" sz="2400" dirty="0"/>
              <a:t> </a:t>
            </a:r>
            <a:r>
              <a:rPr lang="en-US" sz="2400" dirty="0" err="1"/>
              <a:t>ise</a:t>
            </a:r>
            <a:r>
              <a:rPr lang="en-US" sz="2400" dirty="0"/>
              <a:t> </a:t>
            </a:r>
            <a:r>
              <a:rPr lang="en-US" sz="2400" dirty="0" err="1"/>
              <a:t>gevşek</a:t>
            </a:r>
            <a:r>
              <a:rPr lang="en-US" sz="2400" dirty="0"/>
              <a:t> </a:t>
            </a:r>
            <a:r>
              <a:rPr lang="en-US" sz="2400" dirty="0" err="1"/>
              <a:t>olarak</a:t>
            </a:r>
            <a:r>
              <a:rPr lang="en-US" sz="2400" dirty="0"/>
              <a:t> </a:t>
            </a:r>
            <a:r>
              <a:rPr lang="en-US" sz="2400" dirty="0" err="1"/>
              <a:t>bağlı</a:t>
            </a:r>
            <a:r>
              <a:rPr lang="en-US" sz="2400" dirty="0"/>
              <a:t> </a:t>
            </a:r>
            <a:r>
              <a:rPr lang="en-US" sz="2400" dirty="0" err="1"/>
              <a:t>bulunur</a:t>
            </a:r>
            <a:r>
              <a:rPr lang="en-US" sz="2400" dirty="0"/>
              <a:t>. </a:t>
            </a:r>
            <a:r>
              <a:rPr lang="en-US" sz="2400" dirty="0" err="1"/>
              <a:t>Bakır</a:t>
            </a:r>
            <a:r>
              <a:rPr lang="en-US" sz="2400" dirty="0"/>
              <a:t> </a:t>
            </a:r>
            <a:r>
              <a:rPr lang="en-US" sz="2400" dirty="0" err="1"/>
              <a:t>atomunun</a:t>
            </a:r>
            <a:r>
              <a:rPr lang="en-US" sz="2400" dirty="0"/>
              <a:t> en </a:t>
            </a:r>
            <a:r>
              <a:rPr lang="en-US" sz="2400" dirty="0" err="1"/>
              <a:t>dış</a:t>
            </a:r>
            <a:r>
              <a:rPr lang="en-US" sz="2400" dirty="0"/>
              <a:t> </a:t>
            </a:r>
            <a:r>
              <a:rPr lang="en-US" sz="2400" dirty="0" err="1"/>
              <a:t>yörüngesinde</a:t>
            </a:r>
            <a:r>
              <a:rPr lang="en-US" sz="2400" dirty="0"/>
              <a:t> (</a:t>
            </a:r>
            <a:r>
              <a:rPr lang="en-US" sz="2400" dirty="0" err="1"/>
              <a:t>valans</a:t>
            </a:r>
            <a:r>
              <a:rPr lang="en-US" sz="2400" dirty="0"/>
              <a:t> </a:t>
            </a:r>
            <a:r>
              <a:rPr lang="en-US" sz="2400" dirty="0" err="1"/>
              <a:t>yörünge</a:t>
            </a:r>
            <a:r>
              <a:rPr lang="en-US" sz="2400" dirty="0"/>
              <a:t>) </a:t>
            </a:r>
            <a:r>
              <a:rPr lang="en-US" sz="2400" dirty="0" err="1"/>
              <a:t>sadece</a:t>
            </a:r>
            <a:r>
              <a:rPr lang="en-US" sz="2400" dirty="0"/>
              <a:t> </a:t>
            </a:r>
            <a:r>
              <a:rPr lang="en-US" sz="2400" dirty="0" err="1"/>
              <a:t>bir</a:t>
            </a:r>
            <a:r>
              <a:rPr lang="en-US" sz="2400" dirty="0"/>
              <a:t> </a:t>
            </a:r>
            <a:r>
              <a:rPr lang="en-US" sz="2400" dirty="0" err="1"/>
              <a:t>elektron</a:t>
            </a:r>
            <a:r>
              <a:rPr lang="en-US" sz="2400" dirty="0"/>
              <a:t> </a:t>
            </a:r>
            <a:r>
              <a:rPr lang="en-US" sz="2400" dirty="0" err="1"/>
              <a:t>bulunur</a:t>
            </a:r>
            <a:r>
              <a:rPr lang="en-US" sz="2400" dirty="0"/>
              <a:t>. En </a:t>
            </a:r>
            <a:r>
              <a:rPr lang="en-US" sz="2400" dirty="0" err="1"/>
              <a:t>dış</a:t>
            </a:r>
            <a:r>
              <a:rPr lang="en-US" sz="2400" dirty="0"/>
              <a:t> </a:t>
            </a:r>
            <a:r>
              <a:rPr lang="en-US" sz="2400" dirty="0" err="1"/>
              <a:t>yörüngede</a:t>
            </a:r>
            <a:r>
              <a:rPr lang="en-US" sz="2400" dirty="0"/>
              <a:t> </a:t>
            </a:r>
            <a:r>
              <a:rPr lang="en-US" sz="2400" dirty="0" err="1"/>
              <a:t>bulunan</a:t>
            </a:r>
            <a:r>
              <a:rPr lang="en-US" sz="2400" dirty="0"/>
              <a:t> </a:t>
            </a:r>
            <a:r>
              <a:rPr lang="en-US" sz="2400" dirty="0" err="1"/>
              <a:t>elektrona</a:t>
            </a:r>
            <a:r>
              <a:rPr lang="en-US" sz="2400" dirty="0"/>
              <a:t> </a:t>
            </a:r>
            <a:r>
              <a:rPr lang="en-US" sz="2400" b="1" dirty="0" err="1"/>
              <a:t>valans</a:t>
            </a:r>
            <a:r>
              <a:rPr lang="en-US" sz="2400" b="1" dirty="0"/>
              <a:t> </a:t>
            </a:r>
            <a:r>
              <a:rPr lang="en-US" sz="2400" b="1" dirty="0" err="1"/>
              <a:t>elektron</a:t>
            </a:r>
            <a:r>
              <a:rPr lang="en-US" sz="2400" dirty="0"/>
              <a:t> </a:t>
            </a:r>
            <a:r>
              <a:rPr lang="en-US" sz="2400" dirty="0" err="1"/>
              <a:t>adı</a:t>
            </a:r>
            <a:r>
              <a:rPr lang="en-US" sz="2400" dirty="0"/>
              <a:t> </a:t>
            </a:r>
            <a:r>
              <a:rPr lang="en-US" sz="2400" dirty="0" err="1"/>
              <a:t>verilir</a:t>
            </a:r>
            <a:r>
              <a:rPr lang="en-US" sz="2400" dirty="0"/>
              <a:t>. En </a:t>
            </a:r>
            <a:r>
              <a:rPr lang="en-US" sz="2400" dirty="0" err="1"/>
              <a:t>dıştaki</a:t>
            </a:r>
            <a:r>
              <a:rPr lang="en-US" sz="2400" dirty="0"/>
              <a:t> 1 </a:t>
            </a:r>
            <a:r>
              <a:rPr lang="en-US" sz="2400" dirty="0" err="1"/>
              <a:t>adet</a:t>
            </a:r>
            <a:r>
              <a:rPr lang="en-US" sz="2400" dirty="0"/>
              <a:t> </a:t>
            </a:r>
            <a:r>
              <a:rPr lang="en-US" sz="2400" b="1" dirty="0" err="1"/>
              <a:t>valans</a:t>
            </a:r>
            <a:r>
              <a:rPr lang="en-US" sz="2400" dirty="0"/>
              <a:t> </a:t>
            </a:r>
            <a:r>
              <a:rPr lang="en-US" sz="2400" dirty="0" err="1"/>
              <a:t>elektron</a:t>
            </a:r>
            <a:r>
              <a:rPr lang="en-US" sz="2400" dirty="0"/>
              <a:t> </a:t>
            </a:r>
            <a:r>
              <a:rPr lang="en-US" sz="2400" dirty="0" err="1"/>
              <a:t>iletken</a:t>
            </a:r>
            <a:r>
              <a:rPr lang="en-US" sz="2400" dirty="0"/>
              <a:t> </a:t>
            </a:r>
            <a:r>
              <a:rPr lang="en-US" sz="2400" dirty="0" err="1"/>
              <a:t>içindeki</a:t>
            </a:r>
            <a:r>
              <a:rPr lang="en-US" sz="2400" dirty="0"/>
              <a:t> </a:t>
            </a:r>
            <a:r>
              <a:rPr lang="en-US" sz="2400" dirty="0" err="1"/>
              <a:t>elektrik</a:t>
            </a:r>
            <a:r>
              <a:rPr lang="en-US" sz="2400" dirty="0"/>
              <a:t> </a:t>
            </a:r>
            <a:r>
              <a:rPr lang="en-US" sz="2400" dirty="0" err="1"/>
              <a:t>akımını</a:t>
            </a:r>
            <a:r>
              <a:rPr lang="en-US" sz="2400" dirty="0"/>
              <a:t> </a:t>
            </a:r>
            <a:endParaRPr lang="tr-TR" sz="2400" dirty="0"/>
          </a:p>
        </p:txBody>
      </p:sp>
    </p:spTree>
    <p:extLst>
      <p:ext uri="{BB962C8B-B14F-4D97-AF65-F5344CB8AC3E}">
        <p14:creationId xmlns:p14="http://schemas.microsoft.com/office/powerpoint/2010/main" val="3024314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321972"/>
            <a:ext cx="11436440" cy="1877437"/>
          </a:xfrm>
          <a:prstGeom prst="rect">
            <a:avLst/>
          </a:prstGeom>
          <a:noFill/>
        </p:spPr>
        <p:txBody>
          <a:bodyPr wrap="square" rtlCol="0">
            <a:spAutoFit/>
          </a:bodyPr>
          <a:lstStyle/>
          <a:p>
            <a:r>
              <a:rPr lang="tr-TR" dirty="0">
                <a:solidFill>
                  <a:prstClr val="black"/>
                </a:solidFill>
              </a:rPr>
              <a:t> </a:t>
            </a:r>
          </a:p>
          <a:p>
            <a:pPr algn="just"/>
            <a:r>
              <a:rPr lang="tr-TR" sz="2000" dirty="0">
                <a:solidFill>
                  <a:prstClr val="black"/>
                </a:solidFill>
              </a:rPr>
              <a:t>Dikkat edilirse, zener diyodun katodu, “Z” harfini andırıyor. Bu “Z”, zener kelimesinin ilk harfidir. Zener diyodun uçlarına ters polarma uygulandığında, belli bir gerilim değerine kadar diyot yalıtkan, bu gerilim değerini aştıktan sonra ise diyot iletken olur. Önceki sayfadaki Şekil 1.29’de zener diyot karakteristik eğrisi görülüyor.</a:t>
            </a:r>
          </a:p>
          <a:p>
            <a:endParaRPr lang="tr-TR"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7" y="1828801"/>
            <a:ext cx="7343878" cy="4179444"/>
          </a:xfrm>
          <a:prstGeom prst="rect">
            <a:avLst/>
          </a:prstGeom>
        </p:spPr>
      </p:pic>
      <p:sp>
        <p:nvSpPr>
          <p:cNvPr id="4" name="TextBox 3"/>
          <p:cNvSpPr txBox="1"/>
          <p:nvPr/>
        </p:nvSpPr>
        <p:spPr>
          <a:xfrm>
            <a:off x="2665927" y="6246254"/>
            <a:ext cx="7933386" cy="369332"/>
          </a:xfrm>
          <a:prstGeom prst="rect">
            <a:avLst/>
          </a:prstGeom>
          <a:noFill/>
        </p:spPr>
        <p:txBody>
          <a:bodyPr wrap="square" rtlCol="0">
            <a:spAutoFit/>
          </a:bodyPr>
          <a:lstStyle/>
          <a:p>
            <a:pPr algn="ctr"/>
            <a:r>
              <a:rPr lang="tr-TR" b="1" dirty="0">
                <a:solidFill>
                  <a:prstClr val="black"/>
                </a:solidFill>
              </a:rPr>
              <a:t>Şekil 1.29 </a:t>
            </a:r>
            <a:r>
              <a:rPr lang="tr-TR" dirty="0">
                <a:solidFill>
                  <a:prstClr val="black"/>
                </a:solidFill>
              </a:rPr>
              <a:t>Zener Karakteristiği</a:t>
            </a:r>
            <a:endParaRPr lang="tr-TR" b="1" dirty="0">
              <a:solidFill>
                <a:prstClr val="black"/>
              </a:solidFill>
            </a:endParaRPr>
          </a:p>
        </p:txBody>
      </p:sp>
    </p:spTree>
    <p:extLst>
      <p:ext uri="{BB962C8B-B14F-4D97-AF65-F5344CB8AC3E}">
        <p14:creationId xmlns:p14="http://schemas.microsoft.com/office/powerpoint/2010/main" val="1372965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231820"/>
            <a:ext cx="11423560" cy="3447098"/>
          </a:xfrm>
          <a:prstGeom prst="rect">
            <a:avLst/>
          </a:prstGeom>
          <a:noFill/>
        </p:spPr>
        <p:txBody>
          <a:bodyPr wrap="square" rtlCol="0">
            <a:spAutoFit/>
          </a:bodyPr>
          <a:lstStyle/>
          <a:p>
            <a:pPr algn="just"/>
            <a:r>
              <a:rPr lang="tr-TR" sz="2000" dirty="0">
                <a:solidFill>
                  <a:prstClr val="black"/>
                </a:solidFill>
              </a:rPr>
              <a:t>Şekil 1.29 daki karakteristik eğride, düşey eksenin sağ tarafı zener diyodun doğru polarma durumunu, sol tarafı ise ters polarma durumunu gösteriyor. Daha önce de belirttiğimiz gibi, zener diyotların doğru polarma karakteristikleri aynen diyotların doğru polarma karakteristikleri gibidir. Bu nedenle düşey eksenin sadece sol yanıyla ilgileneceğiz. Şekil 1.29 da görüldüğü gibi, zener diyodun içerisinden akan akım I</a:t>
            </a:r>
            <a:r>
              <a:rPr lang="tr-TR" sz="2000" baseline="-25000" dirty="0">
                <a:solidFill>
                  <a:prstClr val="black"/>
                </a:solidFill>
              </a:rPr>
              <a:t>Z min</a:t>
            </a:r>
            <a:r>
              <a:rPr lang="tr-TR" sz="2000" dirty="0">
                <a:solidFill>
                  <a:prstClr val="black"/>
                </a:solidFill>
              </a:rPr>
              <a:t> değerinden küçük ise zener diyot çalışmaz. Başka bir deyişle çok yüksek direnç göstermektedir. Ancak,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zener diyot iletken olur. Bu durumda zener diyottan geçen akım ne kadar artarsa artsın, uçlarına düşen gerilim sabit kalır. Bu gerilime </a:t>
            </a:r>
            <a:r>
              <a:rPr lang="tr-TR" sz="2000" b="1" dirty="0">
                <a:solidFill>
                  <a:prstClr val="black"/>
                </a:solidFill>
              </a:rPr>
              <a:t>zener gerilimi</a:t>
            </a:r>
            <a:r>
              <a:rPr lang="tr-TR" sz="2000" dirty="0">
                <a:solidFill>
                  <a:prstClr val="black"/>
                </a:solidFill>
              </a:rPr>
              <a:t> (V</a:t>
            </a:r>
            <a:r>
              <a:rPr lang="tr-TR" sz="2000" baseline="-25000" dirty="0">
                <a:solidFill>
                  <a:prstClr val="black"/>
                </a:solidFill>
              </a:rPr>
              <a:t>Z</a:t>
            </a:r>
            <a:r>
              <a:rPr lang="tr-TR" sz="2000" dirty="0">
                <a:solidFill>
                  <a:prstClr val="black"/>
                </a:solidFill>
              </a:rPr>
              <a:t>) adı verilir. Zener diyotlar, zener gerilimleri ile anılırlar. Örneğin 9.1 voltluk zener diyot demek, içerisinden akan akım I</a:t>
            </a:r>
            <a:r>
              <a:rPr lang="tr-TR" sz="2000" baseline="-25000" dirty="0">
                <a:solidFill>
                  <a:prstClr val="black"/>
                </a:solidFill>
              </a:rPr>
              <a:t>Z min</a:t>
            </a:r>
            <a:r>
              <a:rPr lang="tr-TR" sz="2000" dirty="0">
                <a:solidFill>
                  <a:prstClr val="black"/>
                </a:solidFill>
              </a:rPr>
              <a:t> değerinden büyük ve  I</a:t>
            </a:r>
            <a:r>
              <a:rPr lang="tr-TR" sz="2000" baseline="-25000" dirty="0">
                <a:solidFill>
                  <a:prstClr val="black"/>
                </a:solidFill>
              </a:rPr>
              <a:t>Z maks</a:t>
            </a:r>
            <a:r>
              <a:rPr lang="tr-TR" sz="2000" dirty="0">
                <a:solidFill>
                  <a:prstClr val="black"/>
                </a:solidFill>
              </a:rPr>
              <a:t> değerinden küçük ise uçlarına uygulanan ters gerilim 9.1 volt değerinde sabit kalmaktadır.</a:t>
            </a:r>
          </a:p>
          <a:p>
            <a:endParaRPr lang="tr-TR" dirty="0">
              <a:solidFill>
                <a:prstClr val="black"/>
              </a:solidFill>
            </a:endParaRPr>
          </a:p>
        </p:txBody>
      </p:sp>
      <p:sp>
        <p:nvSpPr>
          <p:cNvPr id="3" name="TextBox 2"/>
          <p:cNvSpPr txBox="1"/>
          <p:nvPr/>
        </p:nvSpPr>
        <p:spPr>
          <a:xfrm>
            <a:off x="592428" y="3889420"/>
            <a:ext cx="11333409" cy="1015663"/>
          </a:xfrm>
          <a:prstGeom prst="rect">
            <a:avLst/>
          </a:prstGeom>
          <a:noFill/>
        </p:spPr>
        <p:txBody>
          <a:bodyPr wrap="square" rtlCol="0">
            <a:spAutoFit/>
          </a:bodyPr>
          <a:lstStyle/>
          <a:p>
            <a:r>
              <a:rPr lang="tr-TR" sz="2000" dirty="0">
                <a:solidFill>
                  <a:prstClr val="black"/>
                </a:solidFill>
              </a:rPr>
              <a:t>Yapımcı firmalar, 2 voltdan  200 volta kadar zener gerilimlerine sahip zener diyotlar imal etmektedirler. Zener diyotlar, uçlarındaki gerilimi sabit tutma özelliklerinden dolayı güç kaynaklarının regülatör devrelerinde, gerilim sabitleyicisi olarak kullanılır. </a:t>
            </a:r>
          </a:p>
        </p:txBody>
      </p:sp>
    </p:spTree>
    <p:extLst>
      <p:ext uri="{BB962C8B-B14F-4D97-AF65-F5344CB8AC3E}">
        <p14:creationId xmlns:p14="http://schemas.microsoft.com/office/powerpoint/2010/main" val="1838683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253" y="742387"/>
            <a:ext cx="2921640" cy="1664110"/>
          </a:xfrm>
          <a:prstGeom prst="rect">
            <a:avLst/>
          </a:prstGeom>
        </p:spPr>
      </p:pic>
      <p:pic>
        <p:nvPicPr>
          <p:cNvPr id="3" name="Picture 2"/>
          <p:cNvPicPr>
            <a:picLocks noChangeAspect="1"/>
          </p:cNvPicPr>
          <p:nvPr/>
        </p:nvPicPr>
        <p:blipFill>
          <a:blip r:embed="rId3"/>
          <a:stretch>
            <a:fillRect/>
          </a:stretch>
        </p:blipFill>
        <p:spPr>
          <a:xfrm>
            <a:off x="6335191" y="699027"/>
            <a:ext cx="2898961" cy="1764633"/>
          </a:xfrm>
          <a:prstGeom prst="rect">
            <a:avLst/>
          </a:prstGeom>
        </p:spPr>
      </p:pic>
      <p:pic>
        <p:nvPicPr>
          <p:cNvPr id="4" name="Picture 3"/>
          <p:cNvPicPr>
            <a:picLocks noChangeAspect="1"/>
          </p:cNvPicPr>
          <p:nvPr/>
        </p:nvPicPr>
        <p:blipFill>
          <a:blip r:embed="rId4"/>
          <a:stretch>
            <a:fillRect/>
          </a:stretch>
        </p:blipFill>
        <p:spPr>
          <a:xfrm>
            <a:off x="2036706" y="3343393"/>
            <a:ext cx="2832721" cy="1587891"/>
          </a:xfrm>
          <a:prstGeom prst="rect">
            <a:avLst/>
          </a:prstGeom>
        </p:spPr>
      </p:pic>
      <p:pic>
        <p:nvPicPr>
          <p:cNvPr id="5" name="Picture 4"/>
          <p:cNvPicPr>
            <a:picLocks noChangeAspect="1"/>
          </p:cNvPicPr>
          <p:nvPr/>
        </p:nvPicPr>
        <p:blipFill>
          <a:blip r:embed="rId5"/>
          <a:stretch>
            <a:fillRect/>
          </a:stretch>
        </p:blipFill>
        <p:spPr>
          <a:xfrm>
            <a:off x="6335191" y="3368799"/>
            <a:ext cx="2832721" cy="1562485"/>
          </a:xfrm>
          <a:prstGeom prst="rect">
            <a:avLst/>
          </a:prstGeom>
        </p:spPr>
      </p:pic>
      <p:sp>
        <p:nvSpPr>
          <p:cNvPr id="6" name="TextBox 5"/>
          <p:cNvSpPr txBox="1"/>
          <p:nvPr/>
        </p:nvSpPr>
        <p:spPr>
          <a:xfrm>
            <a:off x="1326524" y="2463660"/>
            <a:ext cx="4301544" cy="646331"/>
          </a:xfrm>
          <a:prstGeom prst="rect">
            <a:avLst/>
          </a:prstGeom>
          <a:noFill/>
        </p:spPr>
        <p:txBody>
          <a:bodyPr wrap="square" rtlCol="0">
            <a:spAutoFit/>
          </a:bodyPr>
          <a:lstStyle/>
          <a:p>
            <a:pPr algn="just"/>
            <a:r>
              <a:rPr lang="tr-TR" dirty="0" smtClean="0">
                <a:solidFill>
                  <a:prstClr val="black"/>
                </a:solidFill>
              </a:rPr>
              <a:t>Ters polarma altında  pozitif gerilim regülatörü olarak çalışan bir zener diyot</a:t>
            </a:r>
            <a:endParaRPr lang="tr-TR" dirty="0">
              <a:solidFill>
                <a:prstClr val="black"/>
              </a:solidFill>
            </a:endParaRPr>
          </a:p>
        </p:txBody>
      </p:sp>
      <p:sp>
        <p:nvSpPr>
          <p:cNvPr id="7" name="TextBox 6"/>
          <p:cNvSpPr txBox="1"/>
          <p:nvPr/>
        </p:nvSpPr>
        <p:spPr>
          <a:xfrm>
            <a:off x="1326524" y="5124725"/>
            <a:ext cx="4301544" cy="646331"/>
          </a:xfrm>
          <a:prstGeom prst="rect">
            <a:avLst/>
          </a:prstGeom>
          <a:noFill/>
        </p:spPr>
        <p:txBody>
          <a:bodyPr wrap="square" rtlCol="0">
            <a:spAutoFit/>
          </a:bodyPr>
          <a:lstStyle/>
          <a:p>
            <a:pPr algn="just"/>
            <a:r>
              <a:rPr lang="tr-TR" dirty="0" smtClean="0">
                <a:solidFill>
                  <a:prstClr val="black"/>
                </a:solidFill>
              </a:rPr>
              <a:t>Ters polarma altında  negatif gerilim regülatörü olarak çalışan bir zener diyot</a:t>
            </a:r>
            <a:endParaRPr lang="tr-TR" dirty="0">
              <a:solidFill>
                <a:prstClr val="black"/>
              </a:solidFill>
            </a:endParaRPr>
          </a:p>
        </p:txBody>
      </p:sp>
      <p:sp>
        <p:nvSpPr>
          <p:cNvPr id="8" name="TextBox 7"/>
          <p:cNvSpPr txBox="1"/>
          <p:nvPr/>
        </p:nvSpPr>
        <p:spPr>
          <a:xfrm>
            <a:off x="6335191" y="2462066"/>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
        <p:nvSpPr>
          <p:cNvPr id="9" name="TextBox 8"/>
          <p:cNvSpPr txBox="1"/>
          <p:nvPr/>
        </p:nvSpPr>
        <p:spPr>
          <a:xfrm>
            <a:off x="6474713" y="5124724"/>
            <a:ext cx="4301544" cy="646331"/>
          </a:xfrm>
          <a:prstGeom prst="rect">
            <a:avLst/>
          </a:prstGeom>
          <a:noFill/>
        </p:spPr>
        <p:txBody>
          <a:bodyPr wrap="square" rtlCol="0">
            <a:spAutoFit/>
          </a:bodyPr>
          <a:lstStyle/>
          <a:p>
            <a:r>
              <a:rPr lang="tr-TR" dirty="0" smtClean="0">
                <a:solidFill>
                  <a:prstClr val="black"/>
                </a:solidFill>
              </a:rPr>
              <a:t>Doğru polarma altında  </a:t>
            </a:r>
            <a:r>
              <a:rPr lang="tr-TR" b="1" dirty="0" smtClean="0">
                <a:solidFill>
                  <a:srgbClr val="FF0000"/>
                </a:solidFill>
              </a:rPr>
              <a:t>diyot </a:t>
            </a:r>
            <a:r>
              <a:rPr lang="tr-TR" dirty="0" smtClean="0">
                <a:solidFill>
                  <a:prstClr val="black"/>
                </a:solidFill>
              </a:rPr>
              <a:t>olarak çalışan bir zener diyot</a:t>
            </a:r>
            <a:endParaRPr lang="tr-TR" dirty="0">
              <a:solidFill>
                <a:prstClr val="black"/>
              </a:solidFill>
            </a:endParaRPr>
          </a:p>
        </p:txBody>
      </p:sp>
    </p:spTree>
    <p:extLst>
      <p:ext uri="{BB962C8B-B14F-4D97-AF65-F5344CB8AC3E}">
        <p14:creationId xmlns:p14="http://schemas.microsoft.com/office/powerpoint/2010/main" val="3544153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730" y="128789"/>
            <a:ext cx="11603864" cy="523220"/>
          </a:xfrm>
          <a:prstGeom prst="rect">
            <a:avLst/>
          </a:prstGeom>
          <a:noFill/>
        </p:spPr>
        <p:txBody>
          <a:bodyPr wrap="square" rtlCol="0">
            <a:spAutoFit/>
          </a:bodyPr>
          <a:lstStyle/>
          <a:p>
            <a:r>
              <a:rPr lang="en-US" sz="2800" b="1" dirty="0" err="1">
                <a:solidFill>
                  <a:prstClr val="black"/>
                </a:solidFill>
              </a:rPr>
              <a:t>Tunel</a:t>
            </a:r>
            <a:r>
              <a:rPr lang="en-US" sz="2800" b="1" dirty="0">
                <a:solidFill>
                  <a:prstClr val="black"/>
                </a:solidFill>
              </a:rPr>
              <a:t> </a:t>
            </a:r>
            <a:r>
              <a:rPr lang="en-US" sz="2800" b="1" dirty="0" err="1">
                <a:solidFill>
                  <a:prstClr val="black"/>
                </a:solidFill>
              </a:rPr>
              <a:t>Diyot</a:t>
            </a:r>
            <a:r>
              <a:rPr lang="en-US" sz="2800" b="1" dirty="0">
                <a:solidFill>
                  <a:prstClr val="black"/>
                </a:solidFill>
              </a:rPr>
              <a:t> </a:t>
            </a:r>
            <a:r>
              <a:rPr lang="en-US" sz="2800" b="1" dirty="0" err="1">
                <a:solidFill>
                  <a:prstClr val="black"/>
                </a:solidFill>
              </a:rPr>
              <a:t>ve</a:t>
            </a:r>
            <a:r>
              <a:rPr lang="en-US" sz="2800" b="1" dirty="0">
                <a:solidFill>
                  <a:prstClr val="black"/>
                </a:solidFill>
              </a:rPr>
              <a:t> </a:t>
            </a:r>
            <a:r>
              <a:rPr lang="en-US" sz="2800" b="1" dirty="0" err="1">
                <a:solidFill>
                  <a:prstClr val="black"/>
                </a:solidFill>
              </a:rPr>
              <a:t>Karakteristiği</a:t>
            </a:r>
            <a:endParaRPr lang="tr-TR" sz="2800" dirty="0">
              <a:solidFill>
                <a:prstClr val="black"/>
              </a:solidFill>
            </a:endParaRPr>
          </a:p>
        </p:txBody>
      </p:sp>
      <p:sp>
        <p:nvSpPr>
          <p:cNvPr id="3" name="TextBox 2"/>
          <p:cNvSpPr txBox="1"/>
          <p:nvPr/>
        </p:nvSpPr>
        <p:spPr>
          <a:xfrm>
            <a:off x="347730" y="815401"/>
            <a:ext cx="11165983" cy="2308324"/>
          </a:xfrm>
          <a:prstGeom prst="rect">
            <a:avLst/>
          </a:prstGeom>
          <a:noFill/>
        </p:spPr>
        <p:txBody>
          <a:bodyPr wrap="square" rtlCol="0">
            <a:spAutoFit/>
          </a:bodyPr>
          <a:lstStyle/>
          <a:p>
            <a:pPr algn="just"/>
            <a:r>
              <a:rPr lang="tr-TR" sz="2400" dirty="0">
                <a:solidFill>
                  <a:prstClr val="black"/>
                </a:solidFill>
              </a:rPr>
              <a:t>Diyodu oluşturan P ve N maddeleri elde edilirken, saf germanyum veya silisyum maddesine enjekte edilen katkı maddesinin </a:t>
            </a:r>
            <a:r>
              <a:rPr lang="tr-TR" sz="2400" dirty="0" smtClean="0">
                <a:solidFill>
                  <a:prstClr val="black"/>
                </a:solidFill>
              </a:rPr>
              <a:t>miktarı </a:t>
            </a:r>
            <a:r>
              <a:rPr lang="tr-TR" sz="2400" dirty="0">
                <a:solidFill>
                  <a:prstClr val="black"/>
                </a:solidFill>
              </a:rPr>
              <a:t>fazla tutlarak diyodun iletkenliği çok arttırılabilir. Bu tip diyotlar </a:t>
            </a:r>
            <a:r>
              <a:rPr lang="tr-TR" sz="2400" b="1" dirty="0">
                <a:solidFill>
                  <a:srgbClr val="FF0000"/>
                </a:solidFill>
              </a:rPr>
              <a:t>tunel</a:t>
            </a:r>
            <a:r>
              <a:rPr lang="tr-TR" sz="2400" dirty="0">
                <a:solidFill>
                  <a:prstClr val="black"/>
                </a:solidFill>
              </a:rPr>
              <a:t> diyot olarak adlandırılırlar. Tunel diyotlar, </a:t>
            </a:r>
            <a:r>
              <a:rPr lang="tr-TR" sz="2400" dirty="0">
                <a:solidFill>
                  <a:srgbClr val="FF0000"/>
                </a:solidFill>
              </a:rPr>
              <a:t>negatif direnç özelliği </a:t>
            </a:r>
            <a:r>
              <a:rPr lang="tr-TR" sz="2400" dirty="0">
                <a:solidFill>
                  <a:prstClr val="black"/>
                </a:solidFill>
              </a:rPr>
              <a:t>gösterirler. Tunel diyotlar, karakteristik eğrilerinin bir bölümünde, artan gerilimlere karşı, dirençlerinin artırarak daha az akım geçirirler. Şekil 1.30 da, tunel diyot sembolü ve karakteristik eğrisi görülmektedir.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43" y="3287118"/>
            <a:ext cx="9092484" cy="3286138"/>
          </a:xfrm>
          <a:prstGeom prst="rect">
            <a:avLst/>
          </a:prstGeom>
        </p:spPr>
      </p:pic>
      <p:sp>
        <p:nvSpPr>
          <p:cNvPr id="5" name="TextBox 4"/>
          <p:cNvSpPr txBox="1"/>
          <p:nvPr/>
        </p:nvSpPr>
        <p:spPr>
          <a:xfrm>
            <a:off x="7289442" y="3020756"/>
            <a:ext cx="4134118" cy="369332"/>
          </a:xfrm>
          <a:prstGeom prst="rect">
            <a:avLst/>
          </a:prstGeom>
          <a:noFill/>
        </p:spPr>
        <p:txBody>
          <a:bodyPr wrap="square" rtlCol="0">
            <a:spAutoFit/>
          </a:bodyPr>
          <a:lstStyle/>
          <a:p>
            <a:r>
              <a:rPr lang="tr-TR" dirty="0">
                <a:solidFill>
                  <a:prstClr val="black"/>
                </a:solidFill>
              </a:rPr>
              <a:t>Şekil 1.30 </a:t>
            </a:r>
            <a:r>
              <a:rPr lang="tr-TR" b="1" dirty="0">
                <a:solidFill>
                  <a:prstClr val="black"/>
                </a:solidFill>
              </a:rPr>
              <a:t>Tünel diyot ve karakteristiği</a:t>
            </a:r>
            <a:endParaRPr lang="tr-TR" dirty="0">
              <a:solidFill>
                <a:prstClr val="black"/>
              </a:solidFill>
            </a:endParaRPr>
          </a:p>
        </p:txBody>
      </p:sp>
      <p:sp>
        <p:nvSpPr>
          <p:cNvPr id="6" name="TextBox 5"/>
          <p:cNvSpPr txBox="1"/>
          <p:nvPr/>
        </p:nvSpPr>
        <p:spPr>
          <a:xfrm>
            <a:off x="862885" y="6272011"/>
            <a:ext cx="10650828" cy="646331"/>
          </a:xfrm>
          <a:prstGeom prst="rect">
            <a:avLst/>
          </a:prstGeom>
          <a:noFill/>
        </p:spPr>
        <p:txBody>
          <a:bodyPr wrap="square" rtlCol="0">
            <a:spAutoFit/>
          </a:bodyPr>
          <a:lstStyle/>
          <a:p>
            <a:r>
              <a:rPr lang="tr-TR" dirty="0">
                <a:solidFill>
                  <a:prstClr val="black"/>
                </a:solidFill>
              </a:rPr>
              <a:t>(a) Tünel diyot sembolü				 (b) Tünel diyot karakteristiği</a:t>
            </a:r>
          </a:p>
          <a:p>
            <a:endParaRPr lang="tr-TR" dirty="0">
              <a:solidFill>
                <a:prstClr val="black"/>
              </a:solidFill>
            </a:endParaRPr>
          </a:p>
        </p:txBody>
      </p:sp>
      <p:sp>
        <p:nvSpPr>
          <p:cNvPr id="7" name="TextBox 6"/>
          <p:cNvSpPr txBox="1"/>
          <p:nvPr/>
        </p:nvSpPr>
        <p:spPr>
          <a:xfrm>
            <a:off x="3075905" y="3452236"/>
            <a:ext cx="3112394" cy="646331"/>
          </a:xfrm>
          <a:prstGeom prst="rect">
            <a:avLst/>
          </a:prstGeom>
          <a:noFill/>
        </p:spPr>
        <p:txBody>
          <a:bodyPr wrap="square" rtlCol="0">
            <a:spAutoFit/>
          </a:bodyPr>
          <a:lstStyle/>
          <a:p>
            <a:r>
              <a:rPr lang="tr-TR" dirty="0" smtClean="0">
                <a:solidFill>
                  <a:prstClr val="black"/>
                </a:solidFill>
              </a:rPr>
              <a:t>Va= 50mV; Vb=300mV</a:t>
            </a:r>
          </a:p>
          <a:p>
            <a:r>
              <a:rPr lang="tr-TR" dirty="0" smtClean="0">
                <a:solidFill>
                  <a:prstClr val="black"/>
                </a:solidFill>
              </a:rPr>
              <a:t>Ia= 2mA ;    Ib=0.2mA</a:t>
            </a:r>
            <a:endParaRPr lang="tr-TR" dirty="0">
              <a:solidFill>
                <a:prstClr val="black"/>
              </a:solidFill>
            </a:endParaRPr>
          </a:p>
        </p:txBody>
      </p:sp>
    </p:spTree>
    <p:extLst>
      <p:ext uri="{BB962C8B-B14F-4D97-AF65-F5344CB8AC3E}">
        <p14:creationId xmlns:p14="http://schemas.microsoft.com/office/powerpoint/2010/main" val="2664897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270456"/>
            <a:ext cx="11088710" cy="1631216"/>
          </a:xfrm>
          <a:prstGeom prst="rect">
            <a:avLst/>
          </a:prstGeom>
          <a:noFill/>
        </p:spPr>
        <p:txBody>
          <a:bodyPr wrap="square" rtlCol="0">
            <a:spAutoFit/>
          </a:bodyPr>
          <a:lstStyle/>
          <a:p>
            <a:pPr algn="just"/>
            <a:r>
              <a:rPr lang="tr-TR" sz="2000" dirty="0">
                <a:solidFill>
                  <a:prstClr val="black"/>
                </a:solidFill>
              </a:rPr>
              <a:t>Tunel diyoda uygulanan gerilimin V</a:t>
            </a:r>
            <a:r>
              <a:rPr lang="tr-TR" sz="2000" baseline="-25000" dirty="0">
                <a:solidFill>
                  <a:prstClr val="black"/>
                </a:solidFill>
              </a:rPr>
              <a:t>a</a:t>
            </a:r>
            <a:r>
              <a:rPr lang="tr-TR" sz="2000" dirty="0">
                <a:solidFill>
                  <a:prstClr val="black"/>
                </a:solidFill>
              </a:rPr>
              <a:t> seviyesine ulaştığı noktaya kadar, içinden geçen akım artarak I</a:t>
            </a:r>
            <a:r>
              <a:rPr lang="tr-TR" sz="2000" baseline="-25000" dirty="0">
                <a:solidFill>
                  <a:prstClr val="black"/>
                </a:solidFill>
              </a:rPr>
              <a:t>a</a:t>
            </a:r>
            <a:r>
              <a:rPr lang="tr-TR" sz="2000" dirty="0">
                <a:solidFill>
                  <a:prstClr val="black"/>
                </a:solidFill>
              </a:rPr>
              <a:t> seviyesine gelmektedir. Bu noktadan tunel diyot uçlarına uygulanan gerilim daha da artırılırsa, içinden geçen akım azalmaya baçlar. Gerilim V</a:t>
            </a:r>
            <a:r>
              <a:rPr lang="tr-TR" sz="2000" baseline="-25000" dirty="0">
                <a:solidFill>
                  <a:prstClr val="black"/>
                </a:solidFill>
              </a:rPr>
              <a:t>b</a:t>
            </a:r>
            <a:r>
              <a:rPr lang="tr-TR" sz="2000" dirty="0">
                <a:solidFill>
                  <a:prstClr val="black"/>
                </a:solidFill>
              </a:rPr>
              <a:t> değerine yükseldiğinde, akım I</a:t>
            </a:r>
            <a:r>
              <a:rPr lang="tr-TR" sz="2000" baseline="-25000" dirty="0">
                <a:solidFill>
                  <a:prstClr val="black"/>
                </a:solidFill>
              </a:rPr>
              <a:t>b</a:t>
            </a:r>
            <a:r>
              <a:rPr lang="tr-TR" sz="2000" dirty="0">
                <a:solidFill>
                  <a:prstClr val="black"/>
                </a:solidFill>
              </a:rPr>
              <a:t> seviyesine iner. Tunel diyotların çalıştırıldığı bölge V</a:t>
            </a:r>
            <a:r>
              <a:rPr lang="tr-TR" sz="2000" baseline="-25000" dirty="0">
                <a:solidFill>
                  <a:prstClr val="black"/>
                </a:solidFill>
              </a:rPr>
              <a:t>a</a:t>
            </a:r>
            <a:r>
              <a:rPr lang="tr-TR" sz="2000" dirty="0">
                <a:solidFill>
                  <a:prstClr val="black"/>
                </a:solidFill>
              </a:rPr>
              <a:t> ve V</a:t>
            </a:r>
            <a:r>
              <a:rPr lang="tr-TR" sz="2000" baseline="-25000" dirty="0">
                <a:solidFill>
                  <a:prstClr val="black"/>
                </a:solidFill>
              </a:rPr>
              <a:t>b</a:t>
            </a:r>
            <a:r>
              <a:rPr lang="tr-TR" sz="2000" dirty="0">
                <a:solidFill>
                  <a:prstClr val="black"/>
                </a:solidFill>
              </a:rPr>
              <a:t> arasında kalan bölgedir. Bu bölgede, tunel diyotlar negatif direnç özelliği gösterirler. </a:t>
            </a:r>
            <a:endParaRPr lang="tr-TR" dirty="0">
              <a:solidFill>
                <a:prstClr val="black"/>
              </a:solidFill>
            </a:endParaRPr>
          </a:p>
        </p:txBody>
      </p:sp>
      <p:sp>
        <p:nvSpPr>
          <p:cNvPr id="3" name="TextBox 2"/>
          <p:cNvSpPr txBox="1"/>
          <p:nvPr/>
        </p:nvSpPr>
        <p:spPr>
          <a:xfrm>
            <a:off x="669701" y="2318197"/>
            <a:ext cx="10998558" cy="2215991"/>
          </a:xfrm>
          <a:prstGeom prst="rect">
            <a:avLst/>
          </a:prstGeom>
          <a:noFill/>
        </p:spPr>
        <p:txBody>
          <a:bodyPr wrap="square" rtlCol="0">
            <a:spAutoFit/>
          </a:bodyPr>
          <a:lstStyle/>
          <a:p>
            <a:pPr fontAlgn="base"/>
            <a:r>
              <a:rPr lang="tr-TR" sz="2000" b="1" dirty="0">
                <a:solidFill>
                  <a:prstClr val="black"/>
                </a:solidFill>
              </a:rPr>
              <a:t>Tünel Diyotun Uygulama Alanları</a:t>
            </a:r>
          </a:p>
          <a:p>
            <a:pPr fontAlgn="base"/>
            <a:r>
              <a:rPr lang="tr-TR" sz="2000" dirty="0">
                <a:solidFill>
                  <a:prstClr val="black"/>
                </a:solidFill>
              </a:rPr>
              <a:t>► </a:t>
            </a:r>
            <a:r>
              <a:rPr lang="tr-TR" sz="2000" dirty="0" smtClean="0">
                <a:solidFill>
                  <a:prstClr val="black"/>
                </a:solidFill>
              </a:rPr>
              <a:t>Tünelleme </a:t>
            </a:r>
            <a:r>
              <a:rPr lang="tr-TR" sz="2000" dirty="0">
                <a:solidFill>
                  <a:prstClr val="black"/>
                </a:solidFill>
              </a:rPr>
              <a:t>etkisi ile yüksek hızlı anahtarlama </a:t>
            </a:r>
            <a:r>
              <a:rPr lang="tr-TR" sz="2000" dirty="0" smtClean="0">
                <a:solidFill>
                  <a:prstClr val="black"/>
                </a:solidFill>
              </a:rPr>
              <a:t>devrelerinde </a:t>
            </a:r>
            <a:r>
              <a:rPr lang="tr-TR" sz="2000" dirty="0">
                <a:solidFill>
                  <a:prstClr val="black"/>
                </a:solidFill>
              </a:rPr>
              <a:t>kurulur.</a:t>
            </a:r>
            <a:r>
              <a:rPr lang="tr-TR" sz="2000" b="1" dirty="0">
                <a:solidFill>
                  <a:prstClr val="black"/>
                </a:solidFill>
                <a:hlinkClick r:id="rId2"/>
              </a:rPr>
              <a:t>Anahtarlama</a:t>
            </a:r>
            <a:r>
              <a:rPr lang="tr-TR" sz="2000" dirty="0">
                <a:solidFill>
                  <a:prstClr val="black"/>
                </a:solidFill>
              </a:rPr>
              <a:t> süreleri nanosaniye hatta pikosaniyeye kadar düşmektedir.</a:t>
            </a:r>
            <a:br>
              <a:rPr lang="tr-TR" sz="2000" dirty="0">
                <a:solidFill>
                  <a:prstClr val="black"/>
                </a:solidFill>
              </a:rPr>
            </a:br>
            <a:r>
              <a:rPr lang="tr-TR" sz="2000" dirty="0">
                <a:solidFill>
                  <a:prstClr val="black"/>
                </a:solidFill>
              </a:rPr>
              <a:t>► Yüksek değerlikli, eğimli akım sayesinde dijital depolama aygıtlarında kullanılır. Örneğin mikrodalga osilatörü 10GHz seviyelerinde çalışmaktadır.</a:t>
            </a:r>
            <a:br>
              <a:rPr lang="tr-TR" sz="2000" dirty="0">
                <a:solidFill>
                  <a:prstClr val="black"/>
                </a:solidFill>
              </a:rPr>
            </a:br>
            <a:r>
              <a:rPr lang="tr-TR" sz="2000" dirty="0">
                <a:solidFill>
                  <a:prstClr val="black"/>
                </a:solidFill>
              </a:rPr>
              <a:t>►  Negatif direnç sebebiyle gevşemeli osilatör devrelerinde kullanılabilir.</a:t>
            </a:r>
          </a:p>
          <a:p>
            <a:endParaRPr lang="tr-TR" dirty="0">
              <a:solidFill>
                <a:prstClr val="black"/>
              </a:solidFill>
            </a:endParaRPr>
          </a:p>
        </p:txBody>
      </p:sp>
    </p:spTree>
    <p:extLst>
      <p:ext uri="{BB962C8B-B14F-4D97-AF65-F5344CB8AC3E}">
        <p14:creationId xmlns:p14="http://schemas.microsoft.com/office/powerpoint/2010/main" val="667378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283336"/>
            <a:ext cx="7109138" cy="461665"/>
          </a:xfrm>
          <a:prstGeom prst="rect">
            <a:avLst/>
          </a:prstGeom>
          <a:noFill/>
        </p:spPr>
        <p:txBody>
          <a:bodyPr wrap="square" rtlCol="0">
            <a:spAutoFit/>
          </a:bodyPr>
          <a:lstStyle/>
          <a:p>
            <a:r>
              <a:rPr lang="tr-TR" sz="2400" b="1" dirty="0">
                <a:solidFill>
                  <a:prstClr val="black"/>
                </a:solidFill>
              </a:rPr>
              <a:t>Varikap Diyot (VARAKTÖR)</a:t>
            </a:r>
            <a:endParaRPr lang="tr-TR" sz="2400" dirty="0">
              <a:solidFill>
                <a:prstClr val="black"/>
              </a:solidFill>
            </a:endParaRPr>
          </a:p>
        </p:txBody>
      </p:sp>
      <p:sp>
        <p:nvSpPr>
          <p:cNvPr id="3" name="TextBox 2"/>
          <p:cNvSpPr txBox="1"/>
          <p:nvPr/>
        </p:nvSpPr>
        <p:spPr>
          <a:xfrm>
            <a:off x="528034" y="1146220"/>
            <a:ext cx="11101589" cy="2246769"/>
          </a:xfrm>
          <a:prstGeom prst="rect">
            <a:avLst/>
          </a:prstGeom>
          <a:noFill/>
        </p:spPr>
        <p:txBody>
          <a:bodyPr wrap="square" rtlCol="0">
            <a:spAutoFit/>
          </a:bodyPr>
          <a:lstStyle/>
          <a:p>
            <a:pPr algn="just"/>
            <a:r>
              <a:rPr lang="tr-TR" sz="2000" dirty="0">
                <a:solidFill>
                  <a:prstClr val="black"/>
                </a:solidFill>
              </a:rPr>
              <a:t>Varikap diyot, değişken kondansatör görevi yapan PN birleşmeli diyot olarak çalışır. Değişken kondansatörler, genel olarak çok yer kaplayan, pahalı ve hassas elemanlardır. Bu bakımdan varikap diyotlar, mekanik değişken kondansatörlere iyi bir alternatif oluşturular. </a:t>
            </a:r>
            <a:endParaRPr lang="tr-TR" sz="2000" dirty="0" smtClean="0">
              <a:solidFill>
                <a:prstClr val="black"/>
              </a:solidFill>
            </a:endParaRPr>
          </a:p>
          <a:p>
            <a:pPr algn="just"/>
            <a:endParaRPr lang="tr-TR" sz="2000" dirty="0">
              <a:solidFill>
                <a:prstClr val="black"/>
              </a:solidFill>
            </a:endParaRPr>
          </a:p>
          <a:p>
            <a:pPr algn="just"/>
            <a:r>
              <a:rPr lang="tr-TR" sz="2000" dirty="0" smtClean="0">
                <a:solidFill>
                  <a:prstClr val="black"/>
                </a:solidFill>
              </a:rPr>
              <a:t>Varikap </a:t>
            </a:r>
            <a:r>
              <a:rPr lang="tr-TR" sz="2000" dirty="0">
                <a:solidFill>
                  <a:prstClr val="black"/>
                </a:solidFill>
              </a:rPr>
              <a:t>diyotların kapasitesi, hiçbir mekanik eleman olmaksızın, elektronik olarak değişir. Varikap diyotlar oldukça ucuz ve küçüktür. Uçlarına uygulanan gerilim değiştirildiğinde, varikap diyodun kapasitesi değişir. Şekil 1.31 de varikap diyodun sembolü ve yapısı </a:t>
            </a:r>
            <a:r>
              <a:rPr lang="tr-TR" sz="2000" dirty="0" smtClean="0">
                <a:solidFill>
                  <a:prstClr val="black"/>
                </a:solidFill>
              </a:rPr>
              <a:t>görülmeketedir</a:t>
            </a:r>
            <a:endParaRPr lang="tr-TR" sz="20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86" y="3534421"/>
            <a:ext cx="2040782" cy="1816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3878" y="5949803"/>
            <a:ext cx="7049899" cy="646331"/>
          </a:xfrm>
          <a:prstGeom prst="rect">
            <a:avLst/>
          </a:prstGeom>
          <a:noFill/>
        </p:spPr>
        <p:txBody>
          <a:bodyPr wrap="square" rtlCol="0">
            <a:spAutoFit/>
          </a:bodyPr>
          <a:lstStyle/>
          <a:p>
            <a:r>
              <a:rPr lang="tr-TR" b="1" dirty="0">
                <a:solidFill>
                  <a:prstClr val="black"/>
                </a:solidFill>
              </a:rPr>
              <a:t>Şekil 1.31 </a:t>
            </a:r>
            <a:r>
              <a:rPr lang="tr-TR" dirty="0" smtClean="0">
                <a:solidFill>
                  <a:prstClr val="black"/>
                </a:solidFill>
              </a:rPr>
              <a:t>Varaktör diyot sembolü ve ters polarma altında çalıştırılması</a:t>
            </a:r>
            <a:endParaRPr lang="tr-TR"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69" y="3534421"/>
            <a:ext cx="7517245" cy="232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9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283335"/>
            <a:ext cx="10947042" cy="1600438"/>
          </a:xfrm>
          <a:prstGeom prst="rect">
            <a:avLst/>
          </a:prstGeom>
          <a:noFill/>
        </p:spPr>
        <p:txBody>
          <a:bodyPr wrap="square" rtlCol="0">
            <a:spAutoFit/>
          </a:bodyPr>
          <a:lstStyle/>
          <a:p>
            <a:r>
              <a:rPr lang="tr-TR" altLang="tr-TR" sz="2000" dirty="0">
                <a:solidFill>
                  <a:prstClr val="black"/>
                </a:solidFill>
              </a:rPr>
              <a:t>Varikap diyotu; ters polarma altında kapasitansı değişen diyot veya yarıiletken kondansatör olarak tanımlayabiliriz.</a:t>
            </a:r>
          </a:p>
          <a:p>
            <a:r>
              <a:rPr lang="tr-TR" altLang="tr-TR" sz="2000" dirty="0">
                <a:solidFill>
                  <a:prstClr val="black"/>
                </a:solidFill>
              </a:rPr>
              <a:t>Varikap diyotun kapasitif değerini, </a:t>
            </a:r>
            <a:r>
              <a:rPr lang="tr-TR" altLang="tr-TR" sz="2000" b="1" i="1" dirty="0">
                <a:solidFill>
                  <a:prstClr val="black"/>
                </a:solidFill>
              </a:rPr>
              <a:t>PN bileşiminin fakirleştirilmiş bölgesinde belirlenmektedir.</a:t>
            </a:r>
          </a:p>
          <a:p>
            <a:r>
              <a:rPr lang="tr-TR" altLang="tr-TR" sz="2000" dirty="0">
                <a:solidFill>
                  <a:prstClr val="black"/>
                </a:solidFill>
              </a:rPr>
              <a:t>Üretimde kullanılan katkı maddesi ve fiziksel boyut kapasitif değeri etkileyen diğer faktörlerdir.</a:t>
            </a:r>
          </a:p>
          <a:p>
            <a:endParaRPr lang="tr-TR" dirty="0">
              <a:solidFill>
                <a:prstClr val="black"/>
              </a:solidFill>
            </a:endParaRPr>
          </a:p>
        </p:txBody>
      </p:sp>
      <p:sp>
        <p:nvSpPr>
          <p:cNvPr id="5" name="TextBox 4"/>
          <p:cNvSpPr txBox="1"/>
          <p:nvPr/>
        </p:nvSpPr>
        <p:spPr>
          <a:xfrm>
            <a:off x="656823" y="1677712"/>
            <a:ext cx="10431887" cy="2831544"/>
          </a:xfrm>
          <a:prstGeom prst="rect">
            <a:avLst/>
          </a:prstGeom>
          <a:noFill/>
        </p:spPr>
        <p:txBody>
          <a:bodyPr wrap="square" rtlCol="0">
            <a:spAutoFit/>
          </a:bodyPr>
          <a:lstStyle/>
          <a:p>
            <a:r>
              <a:rPr lang="tr-TR" altLang="tr-TR" sz="2000" dirty="0">
                <a:solidFill>
                  <a:prstClr val="black"/>
                </a:solidFill>
              </a:rPr>
              <a:t>Kapasitif etkinin nasıl oluştuğu aşağıdaki şekil yardımıyla görselleştirilmiştir. </a:t>
            </a:r>
          </a:p>
          <a:p>
            <a:r>
              <a:rPr lang="tr-TR" altLang="tr-TR" sz="2000" dirty="0">
                <a:solidFill>
                  <a:prstClr val="black"/>
                </a:solidFill>
              </a:rPr>
              <a:t>Varikap diyota uygulanan ters polarma değerine bağlı olarak kapasitif etkinin değiştiğine dikkat ediniz.</a:t>
            </a:r>
          </a:p>
          <a:p>
            <a:r>
              <a:rPr lang="tr-TR" altLang="tr-TR" sz="2000" dirty="0">
                <a:solidFill>
                  <a:prstClr val="black"/>
                </a:solidFill>
              </a:rPr>
              <a:t>Karakteristik eğriden görüldüğü gibi varikap diyota uygulanan ters polarite artışı, diyotun kapasitif değerini azaltmaktadır</a:t>
            </a:r>
            <a:r>
              <a:rPr lang="tr-TR" altLang="tr-TR" sz="2000" dirty="0" smtClean="0">
                <a:solidFill>
                  <a:prstClr val="black"/>
                </a:solidFill>
              </a:rPr>
              <a:t>.</a:t>
            </a:r>
          </a:p>
          <a:p>
            <a:r>
              <a:rPr lang="tr-TR" sz="2000" dirty="0">
                <a:solidFill>
                  <a:prstClr val="black"/>
                </a:solidFill>
              </a:rPr>
              <a:t>Varikap diyotlar, günümüzde, radyo ve televizyonların kanal seçici devrelerinde yaygın olarak kullanılmaktadır.</a:t>
            </a:r>
          </a:p>
          <a:p>
            <a:endParaRPr lang="tr-TR" altLang="tr-TR" sz="2000" dirty="0">
              <a:solidFill>
                <a:prstClr val="black"/>
              </a:solidFill>
            </a:endParaRPr>
          </a:p>
          <a:p>
            <a:endParaRPr lang="tr-TR"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470" y="3997212"/>
            <a:ext cx="7518042" cy="257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193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670" y="218941"/>
            <a:ext cx="7984901" cy="738664"/>
          </a:xfrm>
          <a:prstGeom prst="rect">
            <a:avLst/>
          </a:prstGeom>
          <a:noFill/>
        </p:spPr>
        <p:txBody>
          <a:bodyPr wrap="square" rtlCol="0">
            <a:spAutoFit/>
          </a:bodyPr>
          <a:lstStyle/>
          <a:p>
            <a:r>
              <a:rPr lang="tr-TR" sz="2400" b="1" dirty="0">
                <a:solidFill>
                  <a:prstClr val="black"/>
                </a:solidFill>
              </a:rPr>
              <a:t>Işık Yayan Diyot (LED)</a:t>
            </a:r>
            <a:endParaRPr lang="tr-TR" sz="2400" dirty="0">
              <a:solidFill>
                <a:prstClr val="black"/>
              </a:solidFill>
            </a:endParaRPr>
          </a:p>
          <a:p>
            <a:endParaRPr lang="tr-TR" dirty="0">
              <a:solidFill>
                <a:prstClr val="black"/>
              </a:solidFill>
            </a:endParaRPr>
          </a:p>
        </p:txBody>
      </p:sp>
      <p:sp>
        <p:nvSpPr>
          <p:cNvPr id="3" name="2 İçerik Yer Tutucusu"/>
          <p:cNvSpPr txBox="1">
            <a:spLocks/>
          </p:cNvSpPr>
          <p:nvPr/>
        </p:nvSpPr>
        <p:spPr>
          <a:xfrm>
            <a:off x="444321" y="9576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Işık yayan diyot (</a:t>
            </a:r>
            <a:r>
              <a:rPr lang="tr-TR" altLang="tr-TR" sz="2000" b="1" i="1" dirty="0" smtClean="0">
                <a:solidFill>
                  <a:prstClr val="black"/>
                </a:solidFill>
              </a:rPr>
              <a:t>LED), doğru yönde polarmalandığında görülebilir ışık yayan yarıiletken bir </a:t>
            </a:r>
            <a:r>
              <a:rPr lang="tr-TR" altLang="tr-TR" sz="2000" dirty="0" smtClean="0">
                <a:solidFill>
                  <a:prstClr val="black"/>
                </a:solidFill>
              </a:rPr>
              <a:t>devre elemanıdır.</a:t>
            </a:r>
          </a:p>
          <a:p>
            <a:r>
              <a:rPr lang="tr-TR" altLang="tr-TR" sz="2000" dirty="0" smtClean="0">
                <a:solidFill>
                  <a:prstClr val="black"/>
                </a:solidFill>
              </a:rPr>
              <a:t> </a:t>
            </a:r>
            <a:r>
              <a:rPr lang="tr-TR" altLang="tr-TR" sz="2000" b="1" i="1" dirty="0" smtClean="0">
                <a:solidFill>
                  <a:prstClr val="black"/>
                </a:solidFill>
              </a:rPr>
              <a:t>PN bitişiminden üretilmiştir. Bilindiği gibi germanyum veya silisyumdan </a:t>
            </a:r>
            <a:r>
              <a:rPr lang="tr-TR" altLang="tr-TR" sz="2000" dirty="0" smtClean="0">
                <a:solidFill>
                  <a:prstClr val="black"/>
                </a:solidFill>
              </a:rPr>
              <a:t>yapılan </a:t>
            </a:r>
            <a:r>
              <a:rPr lang="tr-TR" altLang="tr-TR" sz="2000" b="1" i="1" dirty="0" smtClean="0">
                <a:solidFill>
                  <a:prstClr val="black"/>
                </a:solidFill>
              </a:rPr>
              <a:t>PN bitişimleri doğru polarma altında üzerlerinden bir akım akmasına izin verir. </a:t>
            </a:r>
          </a:p>
          <a:p>
            <a:r>
              <a:rPr lang="tr-TR" altLang="tr-TR" sz="2000" b="1" i="1" dirty="0" smtClean="0">
                <a:solidFill>
                  <a:prstClr val="black"/>
                </a:solidFill>
              </a:rPr>
              <a:t>Akım </a:t>
            </a:r>
            <a:r>
              <a:rPr lang="tr-TR" altLang="tr-TR" sz="2000" dirty="0" smtClean="0">
                <a:solidFill>
                  <a:prstClr val="black"/>
                </a:solidFill>
              </a:rPr>
              <a:t>akışı esnasında bir enerji açığa çıkar. </a:t>
            </a:r>
          </a:p>
          <a:p>
            <a:r>
              <a:rPr lang="tr-TR" altLang="tr-TR" sz="2000" dirty="0" smtClean="0">
                <a:solidFill>
                  <a:prstClr val="black"/>
                </a:solidFill>
              </a:rPr>
              <a:t>Bu enerjinin bir miktarı ısı, küçük bir miktarı ise ışık (foton) enerjisidir. </a:t>
            </a:r>
          </a:p>
          <a:p>
            <a:r>
              <a:rPr lang="tr-TR" altLang="tr-TR" sz="2000" dirty="0" smtClean="0">
                <a:solidFill>
                  <a:prstClr val="black"/>
                </a:solidFill>
              </a:rPr>
              <a:t>Bu nedenle </a:t>
            </a:r>
            <a:r>
              <a:rPr lang="tr-TR" altLang="tr-TR" sz="2000" b="1" i="1" dirty="0" smtClean="0">
                <a:solidFill>
                  <a:prstClr val="black"/>
                </a:solidFill>
              </a:rPr>
              <a:t>LED üretiminde silisyum veya germanyum elementleri </a:t>
            </a:r>
            <a:r>
              <a:rPr lang="tr-TR" altLang="tr-TR" sz="2000" dirty="0" smtClean="0">
                <a:solidFill>
                  <a:prstClr val="black"/>
                </a:solidFill>
              </a:rPr>
              <a:t>kullanılmaz. </a:t>
            </a:r>
          </a:p>
          <a:p>
            <a:r>
              <a:rPr lang="tr-TR" altLang="tr-TR" sz="2000" b="1" i="1" dirty="0" smtClean="0">
                <a:solidFill>
                  <a:prstClr val="black"/>
                </a:solidFill>
              </a:rPr>
              <a:t>LED üretimi için P ve N maddelerinin oluşturulmasında genellikle Galyum–</a:t>
            </a:r>
            <a:r>
              <a:rPr lang="tr-TR" altLang="tr-TR" sz="2000" dirty="0" smtClean="0">
                <a:solidFill>
                  <a:prstClr val="black"/>
                </a:solidFill>
              </a:rPr>
              <a:t>Arsenit-Fosfit (</a:t>
            </a:r>
            <a:r>
              <a:rPr lang="tr-TR" altLang="tr-TR" sz="2000" b="1" i="1" dirty="0" smtClean="0">
                <a:solidFill>
                  <a:prstClr val="black"/>
                </a:solidFill>
              </a:rPr>
              <a:t>GaAsP) veya Galyum-Fosfit (GaP) kullanılır. </a:t>
            </a:r>
          </a:p>
          <a:p>
            <a:r>
              <a:rPr lang="tr-TR" altLang="tr-TR" sz="2000" b="1" i="1" dirty="0" smtClean="0">
                <a:solidFill>
                  <a:prstClr val="black"/>
                </a:solidFill>
              </a:rPr>
              <a:t>Bu tür maddeler doğru polarma </a:t>
            </a:r>
            <a:r>
              <a:rPr lang="tr-TR" altLang="tr-TR" sz="2000" dirty="0" smtClean="0">
                <a:solidFill>
                  <a:prstClr val="black"/>
                </a:solidFill>
              </a:rPr>
              <a:t>altında görülebilir ışık elde etmek için yeterlidir</a:t>
            </a:r>
            <a:r>
              <a:rPr lang="tr-TR" altLang="tr-TR" sz="1800" dirty="0" smtClean="0">
                <a:solidFill>
                  <a:prstClr val="black"/>
                </a:solidFill>
              </a:rPr>
              <a:t>.</a:t>
            </a:r>
          </a:p>
        </p:txBody>
      </p:sp>
    </p:spTree>
    <p:extLst>
      <p:ext uri="{BB962C8B-B14F-4D97-AF65-F5344CB8AC3E}">
        <p14:creationId xmlns:p14="http://schemas.microsoft.com/office/powerpoint/2010/main" val="3458601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642057" y="757707"/>
            <a:ext cx="81534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in şematik sembolü ve</a:t>
            </a:r>
            <a:r>
              <a:rPr lang="tr-TR" altLang="tr-TR" sz="2000" dirty="0" smtClean="0">
                <a:solidFill>
                  <a:prstClr val="black"/>
                </a:solidFill>
              </a:rPr>
              <a:t> doğru polarma altında </a:t>
            </a:r>
            <a:r>
              <a:rPr lang="tr-TR" altLang="tr-TR" sz="2000" b="1" i="1" dirty="0" smtClean="0">
                <a:solidFill>
                  <a:prstClr val="black"/>
                </a:solidFill>
              </a:rPr>
              <a:t>PN bitişiminde ışık enerjisinin oluşumu aşağıdaki şekilde görülmektedir.</a:t>
            </a: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endParaRPr lang="tr-TR" altLang="tr-TR" sz="2000" b="1" i="1" dirty="0" smtClean="0">
              <a:solidFill>
                <a:prstClr val="black"/>
              </a:solidFill>
            </a:endParaRPr>
          </a:p>
          <a:p>
            <a:r>
              <a:rPr lang="tr-TR" altLang="tr-TR" sz="2000" b="1" i="1" dirty="0" smtClean="0">
                <a:solidFill>
                  <a:prstClr val="black"/>
                </a:solidFill>
              </a:rPr>
              <a:t>PN bitişiminde, bitişim bölgesinde elektron ve boşluklar yeniden birleşir. Yeniden birleşme </a:t>
            </a:r>
            <a:r>
              <a:rPr lang="tr-TR" altLang="tr-TR" sz="2000" dirty="0" smtClean="0">
                <a:solidFill>
                  <a:prstClr val="black"/>
                </a:solidFill>
              </a:rPr>
              <a:t>işlemi esnasında enerjinin büyük bir kısmı ışık enerjisine dönüşerek görülebilmesine neden olur.</a:t>
            </a:r>
            <a:endParaRPr lang="tr-TR" altLang="tr-TR" sz="2000" b="1" i="1"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4" y="1584101"/>
            <a:ext cx="7892006" cy="25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64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474630" y="492616"/>
            <a:ext cx="9150439" cy="52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smtClean="0">
                <a:solidFill>
                  <a:prstClr val="black"/>
                </a:solidFill>
              </a:rPr>
              <a:t>Yarıiletken malzemeye elektrik enerjisi uygulanarak ışık enerjisi elde edilebilir. Bu işlem “elektro-lüminesans (elektro-parlaklık)” olarak adlandırılır.</a:t>
            </a:r>
          </a:p>
          <a:p>
            <a:r>
              <a:rPr lang="tr-TR" altLang="tr-TR" sz="2000" b="1" i="1" dirty="0" smtClean="0">
                <a:solidFill>
                  <a:prstClr val="black"/>
                </a:solidFill>
              </a:rPr>
              <a:t>LED, doğru polarma atında iletime geçer ve üzerinden akım akmasına izin verir. Doğru </a:t>
            </a:r>
            <a:r>
              <a:rPr lang="tr-TR" altLang="tr-TR" sz="2000" dirty="0" smtClean="0">
                <a:solidFill>
                  <a:prstClr val="black"/>
                </a:solidFill>
              </a:rPr>
              <a:t>polarma altında üzerinde maksimum </a:t>
            </a:r>
            <a:r>
              <a:rPr lang="tr-TR" altLang="tr-TR" sz="2000" b="1" i="1" dirty="0" smtClean="0">
                <a:solidFill>
                  <a:prstClr val="black"/>
                </a:solidFill>
              </a:rPr>
              <a:t>1,2 V ile 3,2 V arasında bir gerilim düşümüne sebep olur.</a:t>
            </a:r>
          </a:p>
          <a:p>
            <a:r>
              <a:rPr lang="tr-TR" altLang="tr-TR" sz="2000" b="1" i="1" dirty="0" smtClean="0">
                <a:solidFill>
                  <a:prstClr val="black"/>
                </a:solidFill>
              </a:rPr>
              <a:t>LED lerin üzerlerinden akmalarına izin verilen akım miktarı 10–30 mA civarındadır. Bu değer;  </a:t>
            </a:r>
            <a:r>
              <a:rPr lang="tr-TR" altLang="tr-TR" sz="2000" dirty="0" smtClean="0">
                <a:solidFill>
                  <a:prstClr val="black"/>
                </a:solidFill>
              </a:rPr>
              <a:t>kullanılan </a:t>
            </a:r>
            <a:r>
              <a:rPr lang="tr-TR" altLang="tr-TR" sz="2000" b="1" i="1" dirty="0" smtClean="0">
                <a:solidFill>
                  <a:prstClr val="black"/>
                </a:solidFill>
              </a:rPr>
              <a:t>LED’in boyutuna ve rengine göre farklılık gösterebilir. Gerekli maksimum değerler </a:t>
            </a:r>
            <a:r>
              <a:rPr lang="tr-TR" altLang="tr-TR" sz="2000" dirty="0" smtClean="0">
                <a:solidFill>
                  <a:prstClr val="black"/>
                </a:solidFill>
              </a:rPr>
              <a:t>üretici kataloglarından temin edilebilir.</a:t>
            </a:r>
          </a:p>
          <a:p>
            <a:endParaRPr lang="tr-TR" altLang="tr-TR" sz="1800"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873" y="3118296"/>
            <a:ext cx="8916831" cy="275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74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231820"/>
            <a:ext cx="11616743" cy="2215991"/>
          </a:xfrm>
          <a:prstGeom prst="rect">
            <a:avLst/>
          </a:prstGeom>
          <a:noFill/>
        </p:spPr>
        <p:txBody>
          <a:bodyPr wrap="square" rtlCol="0">
            <a:spAutoFit/>
          </a:bodyPr>
          <a:lstStyle/>
          <a:p>
            <a:pPr algn="just"/>
            <a:r>
              <a:rPr lang="en-US" sz="2400" dirty="0" err="1"/>
              <a:t>sağladıkları</a:t>
            </a:r>
            <a:r>
              <a:rPr lang="en-US" sz="2400" dirty="0"/>
              <a:t> </a:t>
            </a:r>
            <a:r>
              <a:rPr lang="en-US" sz="2400" dirty="0" err="1"/>
              <a:t>için</a:t>
            </a:r>
            <a:r>
              <a:rPr lang="en-US" sz="2400" dirty="0"/>
              <a:t> </a:t>
            </a:r>
            <a:r>
              <a:rPr lang="en-US" sz="2400" dirty="0" err="1"/>
              <a:t>ayrıca</a:t>
            </a:r>
            <a:r>
              <a:rPr lang="en-US" sz="2400" dirty="0"/>
              <a:t> </a:t>
            </a:r>
            <a:r>
              <a:rPr lang="en-US" sz="2400" dirty="0" err="1"/>
              <a:t>önemlidirler</a:t>
            </a:r>
            <a:r>
              <a:rPr lang="en-US" sz="2400" dirty="0"/>
              <a:t>. </a:t>
            </a:r>
            <a:r>
              <a:rPr lang="en-US" sz="2400" dirty="0" err="1"/>
              <a:t>Başka</a:t>
            </a:r>
            <a:r>
              <a:rPr lang="en-US" sz="2400" dirty="0"/>
              <a:t> </a:t>
            </a:r>
            <a:r>
              <a:rPr lang="en-US" sz="2400" dirty="0" err="1"/>
              <a:t>bir</a:t>
            </a:r>
            <a:r>
              <a:rPr lang="en-US" sz="2400" dirty="0"/>
              <a:t> </a:t>
            </a:r>
            <a:r>
              <a:rPr lang="en-US" sz="2400" dirty="0" err="1"/>
              <a:t>deyişle</a:t>
            </a:r>
            <a:r>
              <a:rPr lang="en-US" sz="2400" dirty="0"/>
              <a:t>, </a:t>
            </a:r>
            <a:r>
              <a:rPr lang="en-US" sz="2400" dirty="0" err="1"/>
              <a:t>bir</a:t>
            </a:r>
            <a:r>
              <a:rPr lang="en-US" sz="2400" dirty="0"/>
              <a:t> </a:t>
            </a:r>
            <a:r>
              <a:rPr lang="en-US" sz="2400" dirty="0" err="1"/>
              <a:t>atomun</a:t>
            </a:r>
            <a:r>
              <a:rPr lang="en-US" sz="2400" dirty="0"/>
              <a:t> en </a:t>
            </a:r>
            <a:r>
              <a:rPr lang="en-US" sz="2400" dirty="0" err="1"/>
              <a:t>dış</a:t>
            </a:r>
            <a:r>
              <a:rPr lang="en-US" sz="2400" dirty="0"/>
              <a:t> </a:t>
            </a:r>
            <a:r>
              <a:rPr lang="en-US" sz="2400" dirty="0" err="1"/>
              <a:t>yörüngesinde</a:t>
            </a:r>
            <a:r>
              <a:rPr lang="en-US" sz="2400" dirty="0"/>
              <a:t> </a:t>
            </a:r>
            <a:r>
              <a:rPr lang="en-US" sz="2400" dirty="0" err="1"/>
              <a:t>az</a:t>
            </a:r>
            <a:r>
              <a:rPr lang="en-US" sz="2400" dirty="0"/>
              <a:t> </a:t>
            </a:r>
            <a:r>
              <a:rPr lang="en-US" sz="2400" dirty="0" err="1"/>
              <a:t>sayıda</a:t>
            </a:r>
            <a:r>
              <a:rPr lang="en-US" sz="2400" dirty="0"/>
              <a:t> </a:t>
            </a:r>
            <a:r>
              <a:rPr lang="en-US" sz="2400" dirty="0" err="1"/>
              <a:t>valans</a:t>
            </a:r>
            <a:r>
              <a:rPr lang="en-US" sz="2400" dirty="0"/>
              <a:t> </a:t>
            </a:r>
            <a:r>
              <a:rPr lang="en-US" sz="2400" dirty="0" err="1"/>
              <a:t>elektron</a:t>
            </a:r>
            <a:r>
              <a:rPr lang="en-US" sz="2400" dirty="0"/>
              <a:t> </a:t>
            </a:r>
            <a:r>
              <a:rPr lang="en-US" sz="2400" dirty="0" err="1"/>
              <a:t>varsa</a:t>
            </a:r>
            <a:r>
              <a:rPr lang="en-US" sz="2400" dirty="0"/>
              <a:t> (1,2,3) </a:t>
            </a:r>
            <a:r>
              <a:rPr lang="en-US" sz="2400" dirty="0" err="1"/>
              <a:t>bu</a:t>
            </a:r>
            <a:r>
              <a:rPr lang="en-US" sz="2400" dirty="0"/>
              <a:t> </a:t>
            </a:r>
            <a:r>
              <a:rPr lang="en-US" sz="2400" dirty="0" err="1"/>
              <a:t>elektronları</a:t>
            </a:r>
            <a:r>
              <a:rPr lang="en-US" sz="2400" dirty="0"/>
              <a:t> </a:t>
            </a:r>
            <a:r>
              <a:rPr lang="en-US" sz="2400" dirty="0" err="1"/>
              <a:t>çekirdeğe</a:t>
            </a:r>
            <a:r>
              <a:rPr lang="en-US" sz="2400" dirty="0"/>
              <a:t> </a:t>
            </a:r>
            <a:r>
              <a:rPr lang="en-US" sz="2400" dirty="0" err="1"/>
              <a:t>bağlayan</a:t>
            </a:r>
            <a:r>
              <a:rPr lang="en-US" sz="2400" dirty="0"/>
              <a:t> </a:t>
            </a:r>
            <a:r>
              <a:rPr lang="en-US" sz="2400" dirty="0" err="1"/>
              <a:t>güç</a:t>
            </a:r>
            <a:r>
              <a:rPr lang="en-US" sz="2400" dirty="0"/>
              <a:t> </a:t>
            </a:r>
            <a:r>
              <a:rPr lang="en-US" sz="2400" dirty="0" err="1"/>
              <a:t>zayıftır</a:t>
            </a:r>
            <a:r>
              <a:rPr lang="en-US" sz="2400" dirty="0"/>
              <a:t>. </a:t>
            </a:r>
            <a:r>
              <a:rPr lang="en-US" sz="2400" dirty="0" err="1"/>
              <a:t>Dışarıdan</a:t>
            </a:r>
            <a:r>
              <a:rPr lang="en-US" sz="2400" dirty="0"/>
              <a:t> </a:t>
            </a:r>
            <a:r>
              <a:rPr lang="en-US" sz="2400" dirty="0" err="1"/>
              <a:t>uygulanacak</a:t>
            </a:r>
            <a:r>
              <a:rPr lang="en-US" sz="2400" dirty="0"/>
              <a:t> </a:t>
            </a:r>
            <a:r>
              <a:rPr lang="en-US" sz="2400" dirty="0" err="1"/>
              <a:t>küçük</a:t>
            </a:r>
            <a:r>
              <a:rPr lang="en-US" sz="2400" dirty="0"/>
              <a:t> </a:t>
            </a:r>
            <a:r>
              <a:rPr lang="en-US" sz="2400" dirty="0" err="1"/>
              <a:t>bir</a:t>
            </a:r>
            <a:r>
              <a:rPr lang="en-US" sz="2400" dirty="0"/>
              <a:t> </a:t>
            </a:r>
            <a:r>
              <a:rPr lang="en-US" sz="2400" dirty="0" err="1"/>
              <a:t>enerji</a:t>
            </a:r>
            <a:r>
              <a:rPr lang="en-US" sz="2400" dirty="0"/>
              <a:t> </a:t>
            </a:r>
            <a:r>
              <a:rPr lang="en-US" sz="2400" dirty="0" err="1"/>
              <a:t>kaynağı</a:t>
            </a:r>
            <a:r>
              <a:rPr lang="en-US" sz="2400" dirty="0"/>
              <a:t> </a:t>
            </a:r>
            <a:r>
              <a:rPr lang="en-US" sz="2400" dirty="0" err="1"/>
              <a:t>yardımı</a:t>
            </a:r>
            <a:r>
              <a:rPr lang="en-US" sz="2400" dirty="0"/>
              <a:t> </a:t>
            </a:r>
            <a:r>
              <a:rPr lang="en-US" sz="2400" dirty="0" err="1"/>
              <a:t>ile</a:t>
            </a:r>
            <a:r>
              <a:rPr lang="en-US" sz="2400" dirty="0"/>
              <a:t> </a:t>
            </a:r>
            <a:r>
              <a:rPr lang="en-US" sz="2400" dirty="0" err="1"/>
              <a:t>bu</a:t>
            </a:r>
            <a:r>
              <a:rPr lang="en-US" sz="2400" dirty="0"/>
              <a:t> </a:t>
            </a:r>
            <a:r>
              <a:rPr lang="en-US" sz="2400" dirty="0" err="1"/>
              <a:t>elektronların</a:t>
            </a:r>
            <a:r>
              <a:rPr lang="en-US" sz="2400" dirty="0"/>
              <a:t> </a:t>
            </a:r>
            <a:r>
              <a:rPr lang="en-US" sz="2400" dirty="0" err="1"/>
              <a:t>serbest</a:t>
            </a:r>
            <a:r>
              <a:rPr lang="en-US" sz="2400" dirty="0"/>
              <a:t> hale </a:t>
            </a:r>
            <a:r>
              <a:rPr lang="en-US" sz="2400" dirty="0" err="1"/>
              <a:t>geçmesi</a:t>
            </a:r>
            <a:r>
              <a:rPr lang="en-US" sz="2400" dirty="0"/>
              <a:t> </a:t>
            </a:r>
            <a:r>
              <a:rPr lang="en-US" sz="2400" dirty="0" err="1"/>
              <a:t>çok</a:t>
            </a:r>
            <a:r>
              <a:rPr lang="en-US" sz="2400" dirty="0"/>
              <a:t> </a:t>
            </a:r>
            <a:r>
              <a:rPr lang="en-US" sz="2400" dirty="0" err="1"/>
              <a:t>kolaydır</a:t>
            </a:r>
            <a:r>
              <a:rPr lang="en-US" sz="2400" dirty="0"/>
              <a:t>. </a:t>
            </a:r>
            <a:r>
              <a:rPr lang="en-US" sz="2400" dirty="0" err="1" smtClean="0"/>
              <a:t>Bakır</a:t>
            </a:r>
            <a:r>
              <a:rPr lang="en-US" sz="2400" dirty="0" smtClean="0"/>
              <a:t> </a:t>
            </a:r>
            <a:r>
              <a:rPr lang="en-US" sz="2400" dirty="0"/>
              <a:t>atom </a:t>
            </a:r>
            <a:r>
              <a:rPr lang="en-US" sz="2400" dirty="0" err="1"/>
              <a:t>modelini</a:t>
            </a:r>
            <a:r>
              <a:rPr lang="en-US" sz="2400" dirty="0"/>
              <a:t> </a:t>
            </a:r>
            <a:r>
              <a:rPr lang="en-US" sz="2400" dirty="0" err="1"/>
              <a:t>daha</a:t>
            </a:r>
            <a:r>
              <a:rPr lang="en-US" sz="2400" dirty="0"/>
              <a:t> </a:t>
            </a:r>
            <a:r>
              <a:rPr lang="en-US" sz="2400" dirty="0" err="1"/>
              <a:t>basit</a:t>
            </a:r>
            <a:r>
              <a:rPr lang="en-US" sz="2400" dirty="0"/>
              <a:t> </a:t>
            </a:r>
            <a:r>
              <a:rPr lang="en-US" sz="2400" dirty="0" err="1"/>
              <a:t>bir</a:t>
            </a:r>
            <a:r>
              <a:rPr lang="en-US" sz="2400" dirty="0"/>
              <a:t> </a:t>
            </a:r>
            <a:r>
              <a:rPr lang="en-US" sz="2400" dirty="0" err="1"/>
              <a:t>şekilde</a:t>
            </a:r>
            <a:r>
              <a:rPr lang="en-US" sz="2400" dirty="0"/>
              <a:t> </a:t>
            </a:r>
            <a:r>
              <a:rPr lang="en-US" sz="2400" dirty="0" err="1"/>
              <a:t>gösterebiliriz</a:t>
            </a:r>
            <a:r>
              <a:rPr lang="en-US" sz="2400" dirty="0"/>
              <a:t>. </a:t>
            </a:r>
            <a:r>
              <a:rPr lang="en-US" sz="2400" dirty="0" err="1"/>
              <a:t>Şekil</a:t>
            </a:r>
            <a:r>
              <a:rPr lang="en-US" sz="2400" dirty="0"/>
              <a:t> 1.2 de </a:t>
            </a:r>
            <a:r>
              <a:rPr lang="en-US" sz="2400" dirty="0" err="1"/>
              <a:t>Bakır</a:t>
            </a:r>
            <a:r>
              <a:rPr lang="en-US" sz="2400" dirty="0"/>
              <a:t> </a:t>
            </a:r>
            <a:r>
              <a:rPr lang="en-US" sz="2400" dirty="0" err="1"/>
              <a:t>atomunun</a:t>
            </a:r>
            <a:r>
              <a:rPr lang="en-US" sz="2400" dirty="0"/>
              <a:t> </a:t>
            </a:r>
            <a:r>
              <a:rPr lang="en-US" sz="2400" dirty="0" err="1"/>
              <a:t>basitleştirilmiş</a:t>
            </a:r>
            <a:r>
              <a:rPr lang="en-US" sz="2400" dirty="0"/>
              <a:t> </a:t>
            </a:r>
            <a:r>
              <a:rPr lang="en-US" sz="2400" dirty="0" err="1"/>
              <a:t>modeli</a:t>
            </a:r>
            <a:r>
              <a:rPr lang="en-US" sz="2400" dirty="0"/>
              <a:t> </a:t>
            </a:r>
            <a:r>
              <a:rPr lang="en-US" sz="2400" dirty="0" err="1"/>
              <a:t>gösterilmektedir</a:t>
            </a:r>
            <a:r>
              <a:rPr lang="en-US" sz="2400" dirty="0"/>
              <a:t>.</a:t>
            </a:r>
            <a:endParaRPr lang="tr-TR" sz="2400"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15" y="2559484"/>
            <a:ext cx="4189355" cy="2954476"/>
          </a:xfrm>
          <a:prstGeom prst="rect">
            <a:avLst/>
          </a:prstGeom>
        </p:spPr>
      </p:pic>
      <p:sp>
        <p:nvSpPr>
          <p:cNvPr id="5" name="Text Box 2"/>
          <p:cNvSpPr txBox="1">
            <a:spLocks noChangeArrowheads="1"/>
          </p:cNvSpPr>
          <p:nvPr/>
        </p:nvSpPr>
        <p:spPr bwMode="auto">
          <a:xfrm>
            <a:off x="352492" y="5985857"/>
            <a:ext cx="3429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Şekil 1.2</a:t>
            </a:r>
            <a:r>
              <a:rPr kumimoji="0" lang="tr-TR" altLang="tr-TR" sz="1200" b="0" i="0" u="none" strike="noStrike" cap="none" normalizeH="0" baseline="0" smtClean="0">
                <a:ln>
                  <a:noFill/>
                </a:ln>
                <a:solidFill>
                  <a:schemeClr val="tx1"/>
                </a:solidFill>
                <a:effectLst/>
                <a:latin typeface="Arial" panose="020B0604020202020204" pitchFamily="34" charset="0"/>
              </a:rPr>
              <a:t> Bakır atomunun basitleştirilmiş modeli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6078828" y="2265072"/>
            <a:ext cx="5409127" cy="3543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err="1" smtClean="0">
                <a:ln>
                  <a:noFill/>
                </a:ln>
                <a:solidFill>
                  <a:schemeClr val="tx1"/>
                </a:solidFill>
                <a:effectLst/>
              </a:rPr>
              <a:t>Çok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küçük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bir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bakır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parçasında</a:t>
            </a:r>
            <a:r>
              <a:rPr kumimoji="0" lang="en-US" altLang="tr-TR" sz="2000" b="1" i="0" u="none" strike="noStrike" cap="none" normalizeH="0" baseline="0" dirty="0" smtClean="0">
                <a:ln>
                  <a:noFill/>
                </a:ln>
                <a:solidFill>
                  <a:schemeClr val="tx1"/>
                </a:solidFill>
                <a:effectLst/>
              </a:rPr>
              <a:t> bile her </a:t>
            </a:r>
            <a:r>
              <a:rPr kumimoji="0" lang="en-US" altLang="tr-TR" sz="2000" b="1" i="0" u="none" strike="noStrike" cap="none" normalizeH="0" baseline="0" dirty="0" err="1" smtClean="0">
                <a:ln>
                  <a:noFill/>
                </a:ln>
                <a:solidFill>
                  <a:schemeClr val="tx1"/>
                </a:solidFill>
                <a:effectLst/>
              </a:rPr>
              <a:t>biri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sahip</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milyarlarca</a:t>
            </a:r>
            <a:r>
              <a:rPr kumimoji="0" lang="en-US" altLang="tr-TR" sz="2000" b="1" i="0" u="none" strike="noStrike" cap="none" normalizeH="0" baseline="0" dirty="0" smtClean="0">
                <a:ln>
                  <a:noFill/>
                </a:ln>
                <a:solidFill>
                  <a:schemeClr val="tx1"/>
                </a:solidFill>
                <a:effectLst/>
              </a:rPr>
              <a:t> atom </a:t>
            </a:r>
            <a:r>
              <a:rPr kumimoji="0" lang="en-US" altLang="tr-TR" sz="2000" b="1" i="0" u="none" strike="noStrike" cap="none" normalizeH="0" baseline="0" dirty="0" err="1" smtClean="0">
                <a:ln>
                  <a:noFill/>
                </a:ln>
                <a:solidFill>
                  <a:schemeClr val="tx1"/>
                </a:solidFill>
                <a:effectLst/>
              </a:rPr>
              <a:t>vardır</a:t>
            </a:r>
            <a:r>
              <a:rPr kumimoji="0" lang="en-US" altLang="tr-TR" sz="2000" b="1"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smtClean="0">
                <a:ln>
                  <a:noFill/>
                </a:ln>
                <a:solidFill>
                  <a:schemeClr val="tx1"/>
                </a:solidFill>
                <a:effectLst/>
              </a:rPr>
              <a:t>Bu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elektronlar</a:t>
            </a:r>
            <a:r>
              <a:rPr kumimoji="0" lang="en-US" altLang="tr-TR" sz="2000" b="1" i="0" u="none" strike="noStrike" cap="none" normalizeH="0" baseline="0" dirty="0" smtClean="0">
                <a:ln>
                  <a:noFill/>
                </a:ln>
                <a:solidFill>
                  <a:schemeClr val="tx1"/>
                </a:solidFill>
                <a:effectLst/>
              </a:rPr>
              <a:t>, atom </a:t>
            </a:r>
            <a:r>
              <a:rPr kumimoji="0" lang="en-US" altLang="tr-TR" sz="2000" b="1" i="0" u="none" strike="noStrike" cap="none" normalizeH="0" baseline="0" dirty="0" err="1" smtClean="0">
                <a:ln>
                  <a:noFill/>
                </a:ln>
                <a:solidFill>
                  <a:schemeClr val="tx1"/>
                </a:solidFill>
                <a:effectLst/>
              </a:rPr>
              <a:t>çekirdeğine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zayıf</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olarak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bağlıdır</a:t>
            </a:r>
            <a:r>
              <a:rPr kumimoji="0" lang="en-US" altLang="tr-TR" sz="2000" b="1"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tr-TR" sz="2000" b="1" i="0" u="none" strike="noStrike" cap="none" normalizeH="0" baseline="0" dirty="0" smtClean="0">
                <a:ln>
                  <a:noFill/>
                </a:ln>
                <a:solidFill>
                  <a:schemeClr val="tx1"/>
                </a:solidFill>
                <a:effectLst/>
              </a:rPr>
              <a:t>Bu </a:t>
            </a:r>
            <a:r>
              <a:rPr kumimoji="0" lang="en-US" altLang="tr-TR" sz="2000" b="1" i="0" u="none" strike="noStrike" cap="none" normalizeH="0" baseline="0" dirty="0" err="1" smtClean="0">
                <a:ln>
                  <a:noFill/>
                </a:ln>
                <a:solidFill>
                  <a:schemeClr val="tx1"/>
                </a:solidFill>
                <a:effectLst/>
              </a:rPr>
              <a:t>nedenle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elektronları</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bulundukları</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yörüngeden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koparmak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kolaydır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Bir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bakır</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iletken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uçlarına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gerilim</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uygulanırsa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iletkendeki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milyarlarca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valans</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elektron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kendi</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atomlarından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kopacak</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ve</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gerilim</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kaynağının</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pozitif</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ucuna</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doğru</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hareket</a:t>
            </a:r>
            <a:r>
              <a:rPr kumimoji="0" lang="en-US" altLang="tr-TR" sz="2000" b="1" i="0" u="none" strike="noStrike" cap="none" normalizeH="0" baseline="0" dirty="0" smtClean="0">
                <a:ln>
                  <a:noFill/>
                </a:ln>
                <a:solidFill>
                  <a:schemeClr val="tx1"/>
                </a:solidFill>
                <a:effectLst/>
              </a:rPr>
              <a:t> </a:t>
            </a:r>
            <a:r>
              <a:rPr kumimoji="0" lang="en-US" altLang="tr-TR" sz="2000" b="1" i="0" u="none" strike="noStrike" cap="none" normalizeH="0" baseline="0" dirty="0" err="1" smtClean="0">
                <a:ln>
                  <a:noFill/>
                </a:ln>
                <a:solidFill>
                  <a:schemeClr val="tx1"/>
                </a:solidFill>
                <a:effectLst/>
              </a:rPr>
              <a:t>edecektir</a:t>
            </a:r>
            <a:r>
              <a:rPr kumimoji="0" lang="en-US" altLang="tr-TR" sz="2000" b="1" i="0" u="none" strike="noStrike" cap="none" normalizeH="0" baseline="0" dirty="0" smtClean="0">
                <a:ln>
                  <a:noFill/>
                </a:ln>
                <a:solidFill>
                  <a:schemeClr val="tx1"/>
                </a:solidFill>
                <a:effectLst/>
              </a:rPr>
              <a:t>.</a:t>
            </a:r>
            <a:endParaRPr kumimoji="0" lang="tr-TR" altLang="tr-TR"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45699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1307205" y="5977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LED’in yaydığı ışık enerjisinin şiddeti ve rengi imalatta kullanılan katkı maddesine göre </a:t>
            </a:r>
            <a:r>
              <a:rPr lang="tr-TR" altLang="tr-TR" sz="2000" dirty="0" smtClean="0">
                <a:solidFill>
                  <a:prstClr val="black"/>
                </a:solidFill>
              </a:rPr>
              <a:t>değişmektedir. Üretiminde </a:t>
            </a:r>
            <a:r>
              <a:rPr lang="tr-TR" altLang="tr-TR" sz="2000" b="1" i="1" dirty="0" smtClean="0">
                <a:solidFill>
                  <a:prstClr val="black"/>
                </a:solidFill>
              </a:rPr>
              <a:t>GaP kullanılan LED’ler, kırmızı ya da sarı renkte görülebilir ışık </a:t>
            </a:r>
            <a:r>
              <a:rPr lang="tr-TR" altLang="tr-TR" sz="2000" dirty="0" smtClean="0">
                <a:solidFill>
                  <a:prstClr val="black"/>
                </a:solidFill>
              </a:rPr>
              <a:t>yayarlar. </a:t>
            </a:r>
          </a:p>
          <a:p>
            <a:r>
              <a:rPr lang="tr-TR" altLang="tr-TR" sz="2000" b="1" i="1" dirty="0" smtClean="0">
                <a:solidFill>
                  <a:prstClr val="black"/>
                </a:solidFill>
              </a:rPr>
              <a:t>GaAsP kullanılan LED’ler ise sarı renkte görülebilir ışık yayarlar. Üretiminde GaAs </a:t>
            </a:r>
            <a:r>
              <a:rPr lang="tr-TR" altLang="tr-TR" sz="2000" dirty="0" smtClean="0">
                <a:solidFill>
                  <a:prstClr val="black"/>
                </a:solidFill>
              </a:rPr>
              <a:t>kullanılan </a:t>
            </a:r>
            <a:r>
              <a:rPr lang="tr-TR" altLang="tr-TR" sz="2000" b="1" i="1" dirty="0" smtClean="0">
                <a:solidFill>
                  <a:prstClr val="black"/>
                </a:solidFill>
              </a:rPr>
              <a:t>LED’ler ise “kızıl ötesi (infrared)” ışık yayarlar. LED’lerin yaydığı ışığın görünebilir veya görünemez olması, yayılan ışığın dalga boyu </a:t>
            </a:r>
            <a:r>
              <a:rPr lang="tr-TR" altLang="tr-TR" sz="2000" dirty="0" smtClean="0">
                <a:solidFill>
                  <a:prstClr val="black"/>
                </a:solidFill>
              </a:rPr>
              <a:t>tarafından belirlenir. </a:t>
            </a:r>
            <a:r>
              <a:rPr lang="tr-TR" altLang="tr-TR" sz="2000" b="1" i="1" dirty="0" smtClean="0">
                <a:solidFill>
                  <a:prstClr val="black"/>
                </a:solidFill>
              </a:rPr>
              <a:t>500 nm – 700 nm arasında dalga boyuna sahip ışımalar görülebilir. </a:t>
            </a:r>
          </a:p>
          <a:p>
            <a:r>
              <a:rPr lang="tr-TR" altLang="tr-TR" sz="2000" b="1" i="1" dirty="0" smtClean="0">
                <a:solidFill>
                  <a:prstClr val="black"/>
                </a:solidFill>
              </a:rPr>
              <a:t>800 nm – 1000 nm arasında dalga boyuna sahip ışımalar ise kızıl ötesi olarak adlandırılır ve </a:t>
            </a:r>
            <a:r>
              <a:rPr lang="tr-TR" altLang="tr-TR" sz="2000" dirty="0" smtClean="0">
                <a:solidFill>
                  <a:prstClr val="black"/>
                </a:solidFill>
              </a:rPr>
              <a:t>görülemez.</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65" y="3593206"/>
            <a:ext cx="7364033" cy="26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682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b="1" smtClean="0">
                <a:solidFill>
                  <a:prstClr val="black"/>
                </a:solidFill>
              </a:rPr>
              <a:t>LED Gösterge</a:t>
            </a:r>
            <a:endParaRPr lang="tr-TR" altLang="tr-TR" smtClean="0">
              <a:solidFill>
                <a:prstClr val="black"/>
              </a:solidFill>
            </a:endParaRPr>
          </a:p>
        </p:txBody>
      </p:sp>
      <p:sp>
        <p:nvSpPr>
          <p:cNvPr id="3" name="2 İçerik Yer Tutucusu"/>
          <p:cNvSpPr txBox="1">
            <a:spLocks/>
          </p:cNvSpPr>
          <p:nvPr/>
        </p:nvSpPr>
        <p:spPr>
          <a:xfrm>
            <a:off x="1049628" y="13184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b="1" i="1" dirty="0" smtClean="0">
                <a:solidFill>
                  <a:prstClr val="black"/>
                </a:solidFill>
              </a:rPr>
              <a:t>LED diyotlar günümüzde çeşitli kombinasyonlar oluşturularak da kullanılmaktadır. </a:t>
            </a:r>
          </a:p>
          <a:p>
            <a:r>
              <a:rPr lang="tr-TR" altLang="tr-TR" sz="2000" b="1" i="1" dirty="0" smtClean="0">
                <a:solidFill>
                  <a:prstClr val="black"/>
                </a:solidFill>
              </a:rPr>
              <a:t>Özellikle </a:t>
            </a:r>
            <a:r>
              <a:rPr lang="tr-TR" altLang="tr-TR" sz="2000" dirty="0" smtClean="0">
                <a:solidFill>
                  <a:prstClr val="black"/>
                </a:solidFill>
              </a:rPr>
              <a:t>sayısal elektronik uygulamalarında rakam ve yazıların gösterimi bu tür devre elemanları ile yapılır. </a:t>
            </a:r>
          </a:p>
          <a:p>
            <a:r>
              <a:rPr lang="tr-TR" altLang="tr-TR" sz="2000" dirty="0" smtClean="0">
                <a:solidFill>
                  <a:prstClr val="black"/>
                </a:solidFill>
              </a:rPr>
              <a:t>Yedi parçalı gösterge (seven-segment-display) olarak adlandırılan bu tür optik devre elemanları ortak anot veya ortak katot bağlantılı olarak üretilirler.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39" y="3731171"/>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047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normAutofit/>
          </a:bodyPr>
          <a:lstStyle/>
          <a:p>
            <a:r>
              <a:rPr lang="tr-TR" altLang="tr-TR" sz="3200" b="1" dirty="0" smtClean="0"/>
              <a:t>Foto Diyotlar</a:t>
            </a:r>
          </a:p>
        </p:txBody>
      </p:sp>
      <p:sp>
        <p:nvSpPr>
          <p:cNvPr id="51203" name="2 İçerik Yer Tutucusu"/>
          <p:cNvSpPr>
            <a:spLocks noGrp="1"/>
          </p:cNvSpPr>
          <p:nvPr>
            <p:ph idx="1"/>
          </p:nvPr>
        </p:nvSpPr>
        <p:spPr>
          <a:xfrm>
            <a:off x="1981200" y="1412384"/>
            <a:ext cx="8229600" cy="4525963"/>
          </a:xfrm>
        </p:spPr>
        <p:txBody>
          <a:bodyPr/>
          <a:lstStyle/>
          <a:p>
            <a:r>
              <a:rPr lang="tr-TR" altLang="tr-TR" sz="2400" dirty="0"/>
              <a:t>Foto-diyot (Photo-diode), ışık enerjisine duyarlı aktif devre elemanlarındandır. </a:t>
            </a:r>
          </a:p>
          <a:p>
            <a:r>
              <a:rPr lang="tr-TR" altLang="tr-TR" sz="2400" dirty="0"/>
              <a:t>Ters polarma altında çalıştırılmak üzere PN bitişiminden üretilmiştir. </a:t>
            </a:r>
          </a:p>
          <a:p>
            <a:r>
              <a:rPr lang="tr-TR" altLang="tr-TR" sz="2400" dirty="0"/>
              <a:t>Foto-diyot ışık enerjisine duyarlı bir elemandır. </a:t>
            </a:r>
          </a:p>
          <a:p>
            <a:r>
              <a:rPr lang="tr-TR" altLang="tr-TR" sz="2400" dirty="0"/>
              <a:t>Bu nedenle tüm foto-diyotlar ışık enerjisini algılamaları için şeffaf bir pencereye sahiptir.</a:t>
            </a: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267200"/>
            <a:ext cx="6410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63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933717" y="286555"/>
            <a:ext cx="10901968" cy="2714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b="1" dirty="0" smtClean="0">
                <a:solidFill>
                  <a:prstClr val="black"/>
                </a:solidFill>
              </a:rPr>
              <a:t>Foto-diyot; doğru polarma altında normal diyotlar gibi iletkendir. Ters polarma altında ise, </a:t>
            </a:r>
            <a:r>
              <a:rPr lang="tr-TR" altLang="tr-TR" sz="2400" dirty="0" smtClean="0">
                <a:solidFill>
                  <a:prstClr val="black"/>
                </a:solidFill>
              </a:rPr>
              <a:t>üzerine uygulanan ışık yoğunluğuna bağlı olarak çok küçük bir akım akmasına izin verir.</a:t>
            </a:r>
          </a:p>
          <a:p>
            <a:r>
              <a:rPr lang="tr-TR" altLang="tr-TR" sz="2400" dirty="0" smtClean="0">
                <a:solidFill>
                  <a:prstClr val="black"/>
                </a:solidFill>
              </a:rPr>
              <a:t>Dolayısıyla karanlık bir ortamda bulunan foto-diyot yalıtkandır. Bir foto-diyot’un ışık enerjisine bağlı olarak nasıl çalıştığı aşağıdaki şekilde gösterilmiştir.</a:t>
            </a:r>
          </a:p>
          <a:p>
            <a:pPr>
              <a:buFontTx/>
              <a:buNone/>
            </a:pPr>
            <a:endParaRPr lang="tr-TR" altLang="tr-TR" sz="2200" dirty="0" smtClean="0">
              <a:solidFill>
                <a:prstClr val="black"/>
              </a:solidFill>
            </a:endParaRPr>
          </a:p>
        </p:txBody>
      </p:sp>
      <p:sp>
        <p:nvSpPr>
          <p:cNvPr id="3" name="2 İçerik Yer Tutucusu"/>
          <p:cNvSpPr txBox="1">
            <a:spLocks/>
          </p:cNvSpPr>
          <p:nvPr/>
        </p:nvSpPr>
        <p:spPr>
          <a:xfrm>
            <a:off x="1023869" y="2205507"/>
            <a:ext cx="1041256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400" dirty="0" smtClean="0">
                <a:solidFill>
                  <a:prstClr val="black"/>
                </a:solidFill>
              </a:rPr>
              <a:t>Öncelikle foto-diyot ters polarma altında çalıştırılmıştır. Şekilde görüldüğü gibi karanlık ortamda fotodiyot’un direnci maksimumdur ve üzerinden akım akmasına izin vermez. </a:t>
            </a:r>
          </a:p>
          <a:p>
            <a:r>
              <a:rPr lang="tr-TR" altLang="tr-TR" sz="2400" dirty="0" smtClean="0">
                <a:solidFill>
                  <a:prstClr val="black"/>
                </a:solidFill>
              </a:rPr>
              <a:t>Foto-diyot üzerine bir ışık kaynağı uygulandığında ise </a:t>
            </a:r>
            <a:r>
              <a:rPr lang="el-GR" altLang="tr-TR" sz="2400" b="1" i="1" dirty="0" smtClean="0">
                <a:solidFill>
                  <a:prstClr val="black"/>
                </a:solidFill>
              </a:rPr>
              <a:t>μ</a:t>
            </a:r>
            <a:r>
              <a:rPr lang="tr-TR" altLang="tr-TR" sz="2400" b="1" i="1" dirty="0" smtClean="0">
                <a:solidFill>
                  <a:prstClr val="black"/>
                </a:solidFill>
              </a:rPr>
              <a:t>A ler seviyesinde bir akım akmasına izin verir.</a:t>
            </a:r>
            <a:endParaRPr lang="tr-TR" altLang="tr-TR" sz="2400" dirty="0" smtClean="0">
              <a:solidFill>
                <a:prstClr val="black"/>
              </a:solidFill>
            </a:endParaRPr>
          </a:p>
          <a:p>
            <a:endParaRPr lang="tr-TR" altLang="tr-TR" dirty="0" smtClean="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87" y="3998891"/>
            <a:ext cx="9186930" cy="23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635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854298" y="382073"/>
            <a:ext cx="1060789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mtClean="0">
                <a:solidFill>
                  <a:prstClr val="black"/>
                </a:solidFill>
              </a:rPr>
              <a:t>Bir foto-diyot’un karakteristiği üzerine gelen ışık gücüne bağlı olarak üreteceği foto-akım (</a:t>
            </a:r>
            <a:r>
              <a:rPr lang="tr-TR" altLang="tr-TR" b="1" i="1" smtClean="0">
                <a:solidFill>
                  <a:prstClr val="black"/>
                </a:solidFill>
              </a:rPr>
              <a:t>Ix) </a:t>
            </a:r>
            <a:r>
              <a:rPr lang="tr-TR" altLang="tr-TR" smtClean="0">
                <a:solidFill>
                  <a:prstClr val="black"/>
                </a:solidFill>
              </a:rPr>
              <a:t>miktarıdır. </a:t>
            </a:r>
          </a:p>
          <a:p>
            <a:r>
              <a:rPr lang="tr-TR" altLang="tr-TR" smtClean="0">
                <a:solidFill>
                  <a:prstClr val="black"/>
                </a:solidFill>
              </a:rPr>
              <a:t>Karakteristikler genellikle </a:t>
            </a:r>
            <a:r>
              <a:rPr lang="tr-TR" altLang="tr-TR" b="1" i="1" smtClean="0">
                <a:solidFill>
                  <a:prstClr val="black"/>
                </a:solidFill>
              </a:rPr>
              <a:t>watt başına akım miktarı olarak belirtilir.</a:t>
            </a:r>
            <a:endParaRPr lang="tr-TR" altLang="tr-TR" dirty="0" smtClean="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71" y="2181897"/>
            <a:ext cx="7314126" cy="31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74265" y="4786279"/>
            <a:ext cx="1017431" cy="24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TextBox 5"/>
          <p:cNvSpPr txBox="1"/>
          <p:nvPr/>
        </p:nvSpPr>
        <p:spPr>
          <a:xfrm>
            <a:off x="3374265" y="4723369"/>
            <a:ext cx="1133341" cy="369332"/>
          </a:xfrm>
          <a:prstGeom prst="rect">
            <a:avLst/>
          </a:prstGeom>
          <a:noFill/>
        </p:spPr>
        <p:txBody>
          <a:bodyPr wrap="square" rtlCol="0">
            <a:spAutoFit/>
          </a:bodyPr>
          <a:lstStyle/>
          <a:p>
            <a:r>
              <a:rPr lang="tr-TR" dirty="0" smtClean="0">
                <a:solidFill>
                  <a:prstClr val="black"/>
                </a:solidFill>
              </a:rPr>
              <a:t>Aydınlık H</a:t>
            </a:r>
            <a:endParaRPr lang="tr-TR" dirty="0">
              <a:solidFill>
                <a:prstClr val="black"/>
              </a:solidFill>
            </a:endParaRPr>
          </a:p>
        </p:txBody>
      </p:sp>
    </p:spTree>
    <p:extLst>
      <p:ext uri="{BB962C8B-B14F-4D97-AF65-F5344CB8AC3E}">
        <p14:creationId xmlns:p14="http://schemas.microsoft.com/office/powerpoint/2010/main" val="3556795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549" y="321972"/>
            <a:ext cx="11127347" cy="738664"/>
          </a:xfrm>
          <a:prstGeom prst="rect">
            <a:avLst/>
          </a:prstGeom>
          <a:noFill/>
        </p:spPr>
        <p:txBody>
          <a:bodyPr wrap="square" rtlCol="0">
            <a:spAutoFit/>
          </a:bodyPr>
          <a:lstStyle/>
          <a:p>
            <a:r>
              <a:rPr lang="en-US" sz="2400" b="1" dirty="0" err="1">
                <a:solidFill>
                  <a:prstClr val="black"/>
                </a:solidFill>
              </a:rPr>
              <a:t>Şotki</a:t>
            </a:r>
            <a:r>
              <a:rPr lang="en-US" sz="2400" b="1" dirty="0">
                <a:solidFill>
                  <a:prstClr val="black"/>
                </a:solidFill>
              </a:rPr>
              <a:t> (SCHOTTKY) </a:t>
            </a:r>
            <a:r>
              <a:rPr lang="en-US" sz="2400" b="1" dirty="0" err="1">
                <a:solidFill>
                  <a:prstClr val="black"/>
                </a:solidFill>
              </a:rPr>
              <a:t>Diyot</a:t>
            </a:r>
            <a:endParaRPr lang="tr-TR" sz="2400" b="1" dirty="0">
              <a:solidFill>
                <a:prstClr val="black"/>
              </a:solidFill>
            </a:endParaRPr>
          </a:p>
          <a:p>
            <a:endParaRPr lang="tr-TR" dirty="0">
              <a:solidFill>
                <a:prstClr val="black"/>
              </a:solidFill>
            </a:endParaRPr>
          </a:p>
        </p:txBody>
      </p:sp>
      <p:sp>
        <p:nvSpPr>
          <p:cNvPr id="3" name="TextBox 2"/>
          <p:cNvSpPr txBox="1"/>
          <p:nvPr/>
        </p:nvSpPr>
        <p:spPr>
          <a:xfrm>
            <a:off x="579549" y="815937"/>
            <a:ext cx="11204620" cy="1908215"/>
          </a:xfrm>
          <a:prstGeom prst="rect">
            <a:avLst/>
          </a:prstGeom>
          <a:noFill/>
        </p:spPr>
        <p:txBody>
          <a:bodyPr wrap="square" rtlCol="0">
            <a:spAutoFit/>
          </a:bodyPr>
          <a:lstStyle/>
          <a:p>
            <a:r>
              <a:rPr lang="en-US" sz="2000" dirty="0">
                <a:solidFill>
                  <a:prstClr val="black"/>
                </a:solidFill>
              </a:rPr>
              <a:t>Normal </a:t>
            </a:r>
            <a:r>
              <a:rPr lang="en-US" sz="2000" dirty="0" err="1">
                <a:solidFill>
                  <a:prstClr val="black"/>
                </a:solidFill>
              </a:rPr>
              <a:t>diyotlar</a:t>
            </a:r>
            <a:r>
              <a:rPr lang="en-US" sz="2000" dirty="0">
                <a:solidFill>
                  <a:prstClr val="black"/>
                </a:solidFill>
              </a:rPr>
              <a:t>, </a:t>
            </a:r>
            <a:r>
              <a:rPr lang="en-US" sz="2000" dirty="0" err="1">
                <a:solidFill>
                  <a:prstClr val="black"/>
                </a:solidFill>
              </a:rPr>
              <a:t>alçak</a:t>
            </a:r>
            <a:r>
              <a:rPr lang="en-US" sz="2000" dirty="0">
                <a:solidFill>
                  <a:prstClr val="black"/>
                </a:solidFill>
              </a:rPr>
              <a:t> </a:t>
            </a:r>
            <a:r>
              <a:rPr lang="en-US" sz="2000" dirty="0" err="1">
                <a:solidFill>
                  <a:prstClr val="black"/>
                </a:solidFill>
              </a:rPr>
              <a:t>referanslarda</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uygulanan</a:t>
            </a:r>
            <a:r>
              <a:rPr lang="en-US" sz="2000" dirty="0">
                <a:solidFill>
                  <a:prstClr val="black"/>
                </a:solidFill>
              </a:rPr>
              <a:t> </a:t>
            </a:r>
            <a:r>
              <a:rPr lang="en-US" sz="2000" dirty="0" err="1">
                <a:solidFill>
                  <a:prstClr val="black"/>
                </a:solidFill>
              </a:rPr>
              <a:t>geilimin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değiştiğinde</a:t>
            </a:r>
            <a:r>
              <a:rPr lang="en-US" sz="2000" dirty="0">
                <a:solidFill>
                  <a:prstClr val="black"/>
                </a:solidFill>
              </a:rPr>
              <a:t>, </a:t>
            </a:r>
            <a:r>
              <a:rPr lang="en-US" sz="2000" dirty="0" err="1">
                <a:solidFill>
                  <a:prstClr val="black"/>
                </a:solidFill>
              </a:rPr>
              <a:t>bu</a:t>
            </a:r>
            <a:r>
              <a:rPr lang="en-US" sz="2000" dirty="0">
                <a:solidFill>
                  <a:prstClr val="black"/>
                </a:solidFill>
              </a:rPr>
              <a:t> </a:t>
            </a:r>
            <a:r>
              <a:rPr lang="en-US" sz="2000" dirty="0" err="1">
                <a:solidFill>
                  <a:prstClr val="black"/>
                </a:solidFill>
              </a:rPr>
              <a:t>değişime</a:t>
            </a:r>
            <a:r>
              <a:rPr lang="en-US" sz="2000" dirty="0">
                <a:solidFill>
                  <a:prstClr val="black"/>
                </a:solidFill>
              </a:rPr>
              <a:t> </a:t>
            </a:r>
            <a:r>
              <a:rPr lang="en-US" sz="2000" dirty="0" err="1">
                <a:solidFill>
                  <a:prstClr val="black"/>
                </a:solidFill>
              </a:rPr>
              <a:t>uygun</a:t>
            </a:r>
            <a:r>
              <a:rPr lang="en-US" sz="2000" dirty="0">
                <a:solidFill>
                  <a:prstClr val="black"/>
                </a:solidFill>
              </a:rPr>
              <a:t> </a:t>
            </a:r>
            <a:r>
              <a:rPr lang="en-US" sz="2000" dirty="0" err="1">
                <a:solidFill>
                  <a:prstClr val="black"/>
                </a:solidFill>
              </a:rPr>
              <a:t>olarak</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iletken</a:t>
            </a:r>
            <a:r>
              <a:rPr lang="en-US" sz="2000" dirty="0">
                <a:solidFill>
                  <a:prstClr val="black"/>
                </a:solidFill>
              </a:rPr>
              <a:t> </a:t>
            </a:r>
            <a:r>
              <a:rPr lang="en-US" sz="2000" dirty="0" err="1">
                <a:solidFill>
                  <a:prstClr val="black"/>
                </a:solidFill>
              </a:rPr>
              <a:t>veya</a:t>
            </a:r>
            <a:r>
              <a:rPr lang="en-US" sz="2000" dirty="0">
                <a:solidFill>
                  <a:prstClr val="black"/>
                </a:solidFill>
              </a:rPr>
              <a:t> </a:t>
            </a:r>
            <a:r>
              <a:rPr lang="en-US" sz="2000" dirty="0" err="1">
                <a:solidFill>
                  <a:prstClr val="black"/>
                </a:solidFill>
              </a:rPr>
              <a:t>yalıtkan</a:t>
            </a:r>
            <a:r>
              <a:rPr lang="en-US" sz="2000" dirty="0">
                <a:solidFill>
                  <a:prstClr val="black"/>
                </a:solidFill>
              </a:rPr>
              <a:t> </a:t>
            </a:r>
            <a:r>
              <a:rPr lang="en-US" sz="2000" dirty="0" err="1">
                <a:solidFill>
                  <a:prstClr val="black"/>
                </a:solidFill>
              </a:rPr>
              <a:t>duruma</a:t>
            </a:r>
            <a:r>
              <a:rPr lang="en-US" sz="2000" dirty="0">
                <a:solidFill>
                  <a:prstClr val="black"/>
                </a:solidFill>
              </a:rPr>
              <a:t> </a:t>
            </a:r>
            <a:r>
              <a:rPr lang="en-US" sz="2000" dirty="0" err="1">
                <a:solidFill>
                  <a:prstClr val="black"/>
                </a:solidFill>
              </a:rPr>
              <a:t>geçebilirler</a:t>
            </a:r>
            <a:r>
              <a:rPr lang="en-US" sz="2000" dirty="0">
                <a:solidFill>
                  <a:prstClr val="black"/>
                </a:solidFill>
              </a:rPr>
              <a:t>. </a:t>
            </a:r>
            <a:r>
              <a:rPr lang="en-US" sz="2000" dirty="0" err="1">
                <a:solidFill>
                  <a:prstClr val="black"/>
                </a:solidFill>
              </a:rPr>
              <a:t>Ancak</a:t>
            </a:r>
            <a:r>
              <a:rPr lang="en-US" sz="2000" dirty="0">
                <a:solidFill>
                  <a:prstClr val="black"/>
                </a:solidFill>
              </a:rPr>
              <a:t>, </a:t>
            </a:r>
            <a:r>
              <a:rPr lang="en-US" sz="2000" dirty="0" err="1">
                <a:solidFill>
                  <a:prstClr val="black"/>
                </a:solidFill>
              </a:rPr>
              <a:t>yüksek</a:t>
            </a:r>
            <a:r>
              <a:rPr lang="en-US" sz="2000" dirty="0">
                <a:solidFill>
                  <a:prstClr val="black"/>
                </a:solidFill>
              </a:rPr>
              <a:t> </a:t>
            </a:r>
            <a:r>
              <a:rPr lang="en-US" sz="2000" dirty="0" err="1">
                <a:solidFill>
                  <a:prstClr val="black"/>
                </a:solidFill>
              </a:rPr>
              <a:t>frekanslarda</a:t>
            </a:r>
            <a:r>
              <a:rPr lang="en-US" sz="2000" dirty="0">
                <a:solidFill>
                  <a:prstClr val="black"/>
                </a:solidFill>
              </a:rPr>
              <a:t> (</a:t>
            </a:r>
            <a:r>
              <a:rPr lang="en-US" sz="2000" dirty="0" err="1">
                <a:solidFill>
                  <a:prstClr val="black"/>
                </a:solidFill>
              </a:rPr>
              <a:t>özellikle</a:t>
            </a:r>
            <a:r>
              <a:rPr lang="en-US" sz="2000" dirty="0">
                <a:solidFill>
                  <a:prstClr val="black"/>
                </a:solidFill>
              </a:rPr>
              <a:t> 10 Megahertz </a:t>
            </a:r>
            <a:r>
              <a:rPr lang="en-US" sz="2000" dirty="0" err="1">
                <a:solidFill>
                  <a:prstClr val="black"/>
                </a:solidFill>
              </a:rPr>
              <a:t>ve</a:t>
            </a:r>
            <a:r>
              <a:rPr lang="en-US" sz="2000" dirty="0">
                <a:solidFill>
                  <a:prstClr val="black"/>
                </a:solidFill>
              </a:rPr>
              <a:t> </a:t>
            </a:r>
            <a:r>
              <a:rPr lang="en-US" sz="2000" dirty="0" err="1">
                <a:solidFill>
                  <a:prstClr val="black"/>
                </a:solidFill>
              </a:rPr>
              <a:t>daha</a:t>
            </a:r>
            <a:r>
              <a:rPr lang="en-US" sz="2000" dirty="0">
                <a:solidFill>
                  <a:prstClr val="black"/>
                </a:solidFill>
              </a:rPr>
              <a:t> </a:t>
            </a:r>
            <a:r>
              <a:rPr lang="en-US" sz="2000" dirty="0" err="1">
                <a:solidFill>
                  <a:prstClr val="black"/>
                </a:solidFill>
              </a:rPr>
              <a:t>üstü</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uçlarına</a:t>
            </a:r>
            <a:r>
              <a:rPr lang="en-US" sz="2000" dirty="0">
                <a:solidFill>
                  <a:prstClr val="black"/>
                </a:solidFill>
              </a:rPr>
              <a:t> </a:t>
            </a:r>
            <a:r>
              <a:rPr lang="en-US" sz="2000" dirty="0" err="1">
                <a:solidFill>
                  <a:prstClr val="black"/>
                </a:solidFill>
              </a:rPr>
              <a:t>gelen</a:t>
            </a:r>
            <a:r>
              <a:rPr lang="en-US" sz="2000" dirty="0">
                <a:solidFill>
                  <a:prstClr val="black"/>
                </a:solidFill>
              </a:rPr>
              <a:t> </a:t>
            </a:r>
            <a:r>
              <a:rPr lang="en-US" sz="2000" dirty="0" err="1">
                <a:solidFill>
                  <a:prstClr val="black"/>
                </a:solidFill>
              </a:rPr>
              <a:t>gerilimin</a:t>
            </a:r>
            <a:r>
              <a:rPr lang="en-US" sz="2000" dirty="0">
                <a:solidFill>
                  <a:prstClr val="black"/>
                </a:solidFill>
              </a:rPr>
              <a:t> </a:t>
            </a:r>
            <a:r>
              <a:rPr lang="en-US" sz="2000" dirty="0" err="1">
                <a:solidFill>
                  <a:prstClr val="black"/>
                </a:solidFill>
              </a:rPr>
              <a:t>yönü</a:t>
            </a:r>
            <a:r>
              <a:rPr lang="en-US" sz="2000" dirty="0">
                <a:solidFill>
                  <a:prstClr val="black"/>
                </a:solidFill>
              </a:rPr>
              <a:t> </a:t>
            </a:r>
            <a:r>
              <a:rPr lang="en-US" sz="2000" dirty="0" err="1">
                <a:solidFill>
                  <a:prstClr val="black"/>
                </a:solidFill>
              </a:rPr>
              <a:t>değiştiği</a:t>
            </a:r>
            <a:r>
              <a:rPr lang="en-US" sz="2000" dirty="0">
                <a:solidFill>
                  <a:prstClr val="black"/>
                </a:solidFill>
              </a:rPr>
              <a:t> </a:t>
            </a:r>
            <a:r>
              <a:rPr lang="en-US" sz="2000" dirty="0" err="1">
                <a:solidFill>
                  <a:prstClr val="black"/>
                </a:solidFill>
              </a:rPr>
              <a:t>halde</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bir</a:t>
            </a:r>
            <a:r>
              <a:rPr lang="en-US" sz="2000" dirty="0">
                <a:solidFill>
                  <a:prstClr val="black"/>
                </a:solidFill>
              </a:rPr>
              <a:t> </a:t>
            </a:r>
            <a:r>
              <a:rPr lang="en-US" sz="2000" dirty="0" err="1">
                <a:solidFill>
                  <a:prstClr val="black"/>
                </a:solidFill>
              </a:rPr>
              <a:t>durumdan</a:t>
            </a:r>
            <a:r>
              <a:rPr lang="en-US" sz="2000" dirty="0">
                <a:solidFill>
                  <a:prstClr val="black"/>
                </a:solidFill>
              </a:rPr>
              <a:t> </a:t>
            </a:r>
            <a:r>
              <a:rPr lang="en-US" sz="2000" dirty="0" err="1">
                <a:solidFill>
                  <a:prstClr val="black"/>
                </a:solidFill>
              </a:rPr>
              <a:t>ötekine</a:t>
            </a:r>
            <a:r>
              <a:rPr lang="en-US" sz="2000" dirty="0">
                <a:solidFill>
                  <a:prstClr val="black"/>
                </a:solidFill>
              </a:rPr>
              <a:t> </a:t>
            </a:r>
            <a:r>
              <a:rPr lang="en-US" sz="2000" dirty="0" err="1">
                <a:solidFill>
                  <a:prstClr val="black"/>
                </a:solidFill>
              </a:rPr>
              <a:t>hemen</a:t>
            </a:r>
            <a:r>
              <a:rPr lang="en-US" sz="2000" dirty="0">
                <a:solidFill>
                  <a:prstClr val="black"/>
                </a:solidFill>
              </a:rPr>
              <a:t> </a:t>
            </a:r>
            <a:r>
              <a:rPr lang="en-US" sz="2000" dirty="0" err="1">
                <a:solidFill>
                  <a:prstClr val="black"/>
                </a:solidFill>
              </a:rPr>
              <a:t>geçemeyebilir</a:t>
            </a:r>
            <a:r>
              <a:rPr lang="en-US" sz="2000" dirty="0">
                <a:solidFill>
                  <a:prstClr val="black"/>
                </a:solidFill>
              </a:rPr>
              <a:t>. Bu </a:t>
            </a:r>
            <a:r>
              <a:rPr lang="en-US" sz="2000" dirty="0" err="1">
                <a:solidFill>
                  <a:prstClr val="black"/>
                </a:solidFill>
              </a:rPr>
              <a:t>problemin</a:t>
            </a:r>
            <a:r>
              <a:rPr lang="en-US" sz="2000" dirty="0">
                <a:solidFill>
                  <a:prstClr val="black"/>
                </a:solidFill>
              </a:rPr>
              <a:t> </a:t>
            </a:r>
            <a:r>
              <a:rPr lang="en-US" sz="2000" dirty="0" err="1">
                <a:solidFill>
                  <a:prstClr val="black"/>
                </a:solidFill>
              </a:rPr>
              <a:t>önüne</a:t>
            </a:r>
            <a:r>
              <a:rPr lang="en-US" sz="2000" dirty="0">
                <a:solidFill>
                  <a:prstClr val="black"/>
                </a:solidFill>
              </a:rPr>
              <a:t> </a:t>
            </a:r>
            <a:r>
              <a:rPr lang="en-US" sz="2000" dirty="0" err="1">
                <a:solidFill>
                  <a:prstClr val="black"/>
                </a:solidFill>
              </a:rPr>
              <a:t>geçmek</a:t>
            </a:r>
            <a:r>
              <a:rPr lang="en-US" sz="2000" dirty="0">
                <a:solidFill>
                  <a:prstClr val="black"/>
                </a:solidFill>
              </a:rPr>
              <a:t> </a:t>
            </a:r>
            <a:r>
              <a:rPr lang="en-US" sz="2000" dirty="0" err="1">
                <a:solidFill>
                  <a:prstClr val="black"/>
                </a:solidFill>
              </a:rPr>
              <a:t>için</a:t>
            </a:r>
            <a:r>
              <a:rPr lang="en-US" sz="2000" dirty="0">
                <a:solidFill>
                  <a:prstClr val="black"/>
                </a:solidFill>
              </a:rPr>
              <a:t> </a:t>
            </a:r>
            <a:r>
              <a:rPr lang="en-US" sz="2000" dirty="0" err="1">
                <a:solidFill>
                  <a:prstClr val="black"/>
                </a:solidFill>
              </a:rPr>
              <a:t>şotki</a:t>
            </a:r>
            <a:r>
              <a:rPr lang="en-US" sz="2000" dirty="0">
                <a:solidFill>
                  <a:prstClr val="black"/>
                </a:solidFill>
              </a:rPr>
              <a:t> </a:t>
            </a:r>
            <a:r>
              <a:rPr lang="en-US" sz="2000" dirty="0" err="1">
                <a:solidFill>
                  <a:prstClr val="black"/>
                </a:solidFill>
              </a:rPr>
              <a:t>diyotlar</a:t>
            </a:r>
            <a:r>
              <a:rPr lang="en-US" sz="2000" dirty="0">
                <a:solidFill>
                  <a:prstClr val="black"/>
                </a:solidFill>
              </a:rPr>
              <a:t> </a:t>
            </a:r>
            <a:r>
              <a:rPr lang="en-US" sz="2000" dirty="0" err="1">
                <a:solidFill>
                  <a:prstClr val="black"/>
                </a:solidFill>
              </a:rPr>
              <a:t>geliştirilmiştir</a:t>
            </a:r>
            <a:r>
              <a:rPr lang="en-US" sz="2000" dirty="0">
                <a:solidFill>
                  <a:prstClr val="black"/>
                </a:solidFill>
              </a:rPr>
              <a:t>. </a:t>
            </a:r>
            <a:r>
              <a:rPr lang="en-US" sz="2000" dirty="0" err="1">
                <a:solidFill>
                  <a:prstClr val="black"/>
                </a:solidFill>
              </a:rPr>
              <a:t>Şekil</a:t>
            </a:r>
            <a:r>
              <a:rPr lang="en-US" sz="2000" dirty="0">
                <a:solidFill>
                  <a:prstClr val="black"/>
                </a:solidFill>
              </a:rPr>
              <a:t> 1.34 da, </a:t>
            </a:r>
            <a:r>
              <a:rPr lang="en-US" sz="2000" dirty="0" err="1">
                <a:solidFill>
                  <a:prstClr val="black"/>
                </a:solidFill>
              </a:rPr>
              <a:t>şotki</a:t>
            </a:r>
            <a:r>
              <a:rPr lang="en-US" sz="2000" dirty="0">
                <a:solidFill>
                  <a:prstClr val="black"/>
                </a:solidFill>
              </a:rPr>
              <a:t> </a:t>
            </a:r>
            <a:r>
              <a:rPr lang="en-US" sz="2000" dirty="0" err="1">
                <a:solidFill>
                  <a:prstClr val="black"/>
                </a:solidFill>
              </a:rPr>
              <a:t>diyot</a:t>
            </a:r>
            <a:r>
              <a:rPr lang="en-US" sz="2000" dirty="0">
                <a:solidFill>
                  <a:prstClr val="black"/>
                </a:solidFill>
              </a:rPr>
              <a:t> </a:t>
            </a:r>
            <a:r>
              <a:rPr lang="en-US" sz="2000" dirty="0" err="1">
                <a:solidFill>
                  <a:prstClr val="black"/>
                </a:solidFill>
              </a:rPr>
              <a:t>sembolü</a:t>
            </a:r>
            <a:r>
              <a:rPr lang="en-US" sz="2000" dirty="0">
                <a:solidFill>
                  <a:prstClr val="black"/>
                </a:solidFill>
              </a:rPr>
              <a:t> </a:t>
            </a:r>
            <a:r>
              <a:rPr lang="en-US" sz="2000" dirty="0" err="1">
                <a:solidFill>
                  <a:prstClr val="black"/>
                </a:solidFill>
              </a:rPr>
              <a:t>görülmektedir</a:t>
            </a:r>
            <a:r>
              <a:rPr lang="en-US" sz="2000" dirty="0">
                <a:solidFill>
                  <a:prstClr val="black"/>
                </a:solidFill>
              </a:rPr>
              <a:t>.</a:t>
            </a:r>
            <a:endParaRPr lang="tr-TR" sz="2000" dirty="0">
              <a:solidFill>
                <a:prstClr val="black"/>
              </a:solidFill>
            </a:endParaRPr>
          </a:p>
          <a:p>
            <a:endParaRPr lang="tr-TR" dirty="0">
              <a:solidFill>
                <a:prstClr val="black"/>
              </a:solidFill>
            </a:endParaRPr>
          </a:p>
        </p:txBody>
      </p:sp>
      <p:grpSp>
        <p:nvGrpSpPr>
          <p:cNvPr id="4" name="Group 2"/>
          <p:cNvGrpSpPr>
            <a:grpSpLocks/>
          </p:cNvGrpSpPr>
          <p:nvPr/>
        </p:nvGrpSpPr>
        <p:grpSpPr bwMode="auto">
          <a:xfrm>
            <a:off x="1246823" y="2673033"/>
            <a:ext cx="10086340" cy="2583815"/>
            <a:chOff x="3477" y="13386"/>
            <a:chExt cx="15884" cy="4069"/>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 y="13386"/>
              <a:ext cx="2911" cy="2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3477" y="16367"/>
              <a:ext cx="5218" cy="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lang="tr-TR" altLang="tr-TR" b="1" dirty="0" smtClean="0">
                  <a:solidFill>
                    <a:prstClr val="black"/>
                  </a:solidFill>
                  <a:latin typeface="Arial" panose="020B0604020202020204" pitchFamily="34" charset="0"/>
                </a:rPr>
                <a:t>Şekil 1.34 </a:t>
              </a:r>
              <a:r>
                <a:rPr lang="tr-TR" altLang="tr-TR" dirty="0" smtClean="0">
                  <a:solidFill>
                    <a:prstClr val="black"/>
                  </a:solidFill>
                  <a:latin typeface="Arial" panose="020B0604020202020204" pitchFamily="34" charset="0"/>
                </a:rPr>
                <a:t>Şotki diyot</a:t>
              </a:r>
            </a:p>
          </p:txBody>
        </p:sp>
        <p:sp>
          <p:nvSpPr>
            <p:cNvPr id="6" name="Text Box 5"/>
            <p:cNvSpPr txBox="1">
              <a:spLocks noChangeArrowheads="1"/>
            </p:cNvSpPr>
            <p:nvPr/>
          </p:nvSpPr>
          <p:spPr bwMode="auto">
            <a:xfrm>
              <a:off x="9745" y="13467"/>
              <a:ext cx="9616" cy="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tr-TR" altLang="tr-TR" sz="2000" dirty="0" smtClean="0">
                  <a:solidFill>
                    <a:prstClr val="black"/>
                  </a:solidFill>
                </a:rPr>
                <a:t>Şotki diyotlarda, N maddesinin P maddesiyle birleştiği yüzey platin ile kaplanmıştır. Bu durum, birleşme yüzeyindeki yalıtkan tabakyı inceltir. Diyot ileri yönde polarma durumundan ters polarma durumuna geçtiğinde, şotki diyot derhal yalıtkan duruma geçecektir. Bu nedenle, yüksek frekanslarda, polarma gerilimindeki değişiklikleri takip edebilir.</a:t>
              </a:r>
            </a:p>
            <a:p>
              <a:pPr eaLnBrk="0" fontAlgn="base" hangingPunct="0">
                <a:spcBef>
                  <a:spcPct val="0"/>
                </a:spcBef>
                <a:spcAft>
                  <a:spcPct val="0"/>
                </a:spcAft>
              </a:pPr>
              <a:endParaRPr lang="tr-TR" altLang="tr-TR" sz="2000" dirty="0" smtClean="0">
                <a:solidFill>
                  <a:prstClr val="black"/>
                </a:solidFill>
              </a:endParaRPr>
            </a:p>
          </p:txBody>
        </p:sp>
      </p:grpSp>
    </p:spTree>
    <p:extLst>
      <p:ext uri="{BB962C8B-B14F-4D97-AF65-F5344CB8AC3E}">
        <p14:creationId xmlns:p14="http://schemas.microsoft.com/office/powerpoint/2010/main" val="2111730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1" y="347730"/>
            <a:ext cx="10998557" cy="4062651"/>
          </a:xfrm>
          <a:prstGeom prst="rect">
            <a:avLst/>
          </a:prstGeom>
          <a:noFill/>
        </p:spPr>
        <p:txBody>
          <a:bodyPr wrap="square" rtlCol="0">
            <a:spAutoFit/>
          </a:bodyPr>
          <a:lstStyle/>
          <a:p>
            <a:pPr algn="just"/>
            <a:r>
              <a:rPr lang="en-US" sz="2400" dirty="0"/>
              <a:t>Bu </a:t>
            </a:r>
            <a:r>
              <a:rPr lang="en-US" sz="2400" dirty="0" err="1"/>
              <a:t>nedenle</a:t>
            </a:r>
            <a:r>
              <a:rPr lang="en-US" sz="2400" dirty="0"/>
              <a:t>, </a:t>
            </a:r>
            <a:r>
              <a:rPr lang="en-US" sz="2400" dirty="0" err="1"/>
              <a:t>bakır</a:t>
            </a:r>
            <a:r>
              <a:rPr lang="en-US" sz="2400" dirty="0"/>
              <a:t> </a:t>
            </a:r>
            <a:r>
              <a:rPr lang="en-US" sz="2400" dirty="0" err="1"/>
              <a:t>çok</a:t>
            </a:r>
            <a:r>
              <a:rPr lang="en-US" sz="2400" dirty="0"/>
              <a:t> </a:t>
            </a:r>
            <a:r>
              <a:rPr lang="en-US" sz="2400" dirty="0" err="1"/>
              <a:t>iyi</a:t>
            </a:r>
            <a:r>
              <a:rPr lang="en-US" sz="2400" dirty="0"/>
              <a:t> </a:t>
            </a:r>
            <a:r>
              <a:rPr lang="en-US" sz="2400" dirty="0" err="1"/>
              <a:t>bir</a:t>
            </a:r>
            <a:r>
              <a:rPr lang="en-US" sz="2400" dirty="0"/>
              <a:t> </a:t>
            </a:r>
            <a:r>
              <a:rPr lang="en-US" sz="2400" dirty="0" err="1"/>
              <a:t>iletkendir</a:t>
            </a:r>
            <a:r>
              <a:rPr lang="en-US" sz="2400" dirty="0"/>
              <a:t> </a:t>
            </a:r>
            <a:r>
              <a:rPr lang="en-US" sz="2400" dirty="0" err="1"/>
              <a:t>ve</a:t>
            </a:r>
            <a:r>
              <a:rPr lang="en-US" sz="2400" dirty="0"/>
              <a:t> </a:t>
            </a:r>
            <a:r>
              <a:rPr lang="en-US" sz="2400" dirty="0" err="1"/>
              <a:t>direnci</a:t>
            </a:r>
            <a:r>
              <a:rPr lang="en-US" sz="2400" dirty="0"/>
              <a:t> </a:t>
            </a:r>
            <a:r>
              <a:rPr lang="en-US" sz="2400" dirty="0" err="1"/>
              <a:t>çok</a:t>
            </a:r>
            <a:r>
              <a:rPr lang="en-US" sz="2400" dirty="0"/>
              <a:t> </a:t>
            </a:r>
            <a:r>
              <a:rPr lang="en-US" sz="2400" dirty="0" err="1"/>
              <a:t>düşüktür</a:t>
            </a:r>
            <a:r>
              <a:rPr lang="en-US" sz="2400" dirty="0"/>
              <a:t>. </a:t>
            </a:r>
            <a:r>
              <a:rPr lang="en-US" sz="2400" dirty="0" err="1"/>
              <a:t>Bakır</a:t>
            </a:r>
            <a:r>
              <a:rPr lang="en-US" sz="2400" dirty="0"/>
              <a:t> en </a:t>
            </a:r>
            <a:r>
              <a:rPr lang="en-US" sz="2400" dirty="0" err="1"/>
              <a:t>yaygın</a:t>
            </a:r>
            <a:r>
              <a:rPr lang="en-US" sz="2400" dirty="0"/>
              <a:t> </a:t>
            </a:r>
            <a:r>
              <a:rPr lang="en-US" sz="2400" dirty="0" err="1"/>
              <a:t>olarak</a:t>
            </a:r>
            <a:r>
              <a:rPr lang="en-US" sz="2400" dirty="0"/>
              <a:t> </a:t>
            </a:r>
            <a:r>
              <a:rPr lang="en-US" sz="2400" dirty="0" err="1"/>
              <a:t>kullanılan</a:t>
            </a:r>
            <a:r>
              <a:rPr lang="en-US" sz="2400" dirty="0"/>
              <a:t> </a:t>
            </a:r>
            <a:r>
              <a:rPr lang="en-US" sz="2400" dirty="0" err="1"/>
              <a:t>iletkendir</a:t>
            </a:r>
            <a:r>
              <a:rPr lang="en-US" sz="2400" dirty="0"/>
              <a:t>. </a:t>
            </a:r>
            <a:r>
              <a:rPr lang="en-US" sz="2400" dirty="0" err="1"/>
              <a:t>Elektrik</a:t>
            </a:r>
            <a:r>
              <a:rPr lang="en-US" sz="2400" dirty="0"/>
              <a:t> </a:t>
            </a:r>
            <a:r>
              <a:rPr lang="en-US" sz="2400" dirty="0" err="1"/>
              <a:t>ve</a:t>
            </a:r>
            <a:r>
              <a:rPr lang="en-US" sz="2400" dirty="0"/>
              <a:t> </a:t>
            </a:r>
            <a:r>
              <a:rPr lang="en-US" sz="2400" dirty="0" err="1"/>
              <a:t>elektronik</a:t>
            </a:r>
            <a:r>
              <a:rPr lang="en-US" sz="2400" dirty="0"/>
              <a:t> </a:t>
            </a:r>
            <a:r>
              <a:rPr lang="en-US" sz="2400" dirty="0" err="1"/>
              <a:t>devrelerinin</a:t>
            </a:r>
            <a:r>
              <a:rPr lang="en-US" sz="2400" dirty="0"/>
              <a:t> </a:t>
            </a:r>
            <a:r>
              <a:rPr lang="en-US" sz="2400" dirty="0" err="1"/>
              <a:t>pek</a:t>
            </a:r>
            <a:r>
              <a:rPr lang="en-US" sz="2400" dirty="0"/>
              <a:t> </a:t>
            </a:r>
            <a:r>
              <a:rPr lang="en-US" sz="2400" dirty="0" err="1"/>
              <a:t>çoğunda</a:t>
            </a:r>
            <a:r>
              <a:rPr lang="en-US" sz="2400" dirty="0"/>
              <a:t>, </a:t>
            </a:r>
            <a:r>
              <a:rPr lang="en-US" sz="2400" dirty="0" err="1"/>
              <a:t>iletken</a:t>
            </a:r>
            <a:r>
              <a:rPr lang="en-US" sz="2400" dirty="0"/>
              <a:t> </a:t>
            </a:r>
            <a:r>
              <a:rPr lang="en-US" sz="2400" dirty="0" err="1"/>
              <a:t>olarak</a:t>
            </a:r>
            <a:r>
              <a:rPr lang="en-US" sz="2400" dirty="0"/>
              <a:t> </a:t>
            </a:r>
            <a:r>
              <a:rPr lang="en-US" sz="2400" dirty="0" err="1"/>
              <a:t>bakır</a:t>
            </a:r>
            <a:r>
              <a:rPr lang="en-US" sz="2400" dirty="0"/>
              <a:t> </a:t>
            </a:r>
            <a:r>
              <a:rPr lang="en-US" sz="2400" dirty="0" err="1"/>
              <a:t>kullanılır</a:t>
            </a:r>
            <a:r>
              <a:rPr lang="en-US" sz="2400" dirty="0"/>
              <a:t>. </a:t>
            </a:r>
            <a:r>
              <a:rPr lang="en-US" sz="2400" dirty="0" err="1"/>
              <a:t>Baskılı</a:t>
            </a:r>
            <a:r>
              <a:rPr lang="en-US" sz="2400" dirty="0"/>
              <a:t> </a:t>
            </a:r>
            <a:r>
              <a:rPr lang="en-US" sz="2400" dirty="0" err="1"/>
              <a:t>devrelerde</a:t>
            </a:r>
            <a:r>
              <a:rPr lang="en-US" sz="2400" dirty="0"/>
              <a:t> de </a:t>
            </a:r>
            <a:r>
              <a:rPr lang="en-US" sz="2400" dirty="0" err="1"/>
              <a:t>iletken</a:t>
            </a:r>
            <a:r>
              <a:rPr lang="en-US" sz="2400" dirty="0"/>
              <a:t> </a:t>
            </a:r>
            <a:r>
              <a:rPr lang="en-US" sz="2400" dirty="0" err="1"/>
              <a:t>yollar</a:t>
            </a:r>
            <a:r>
              <a:rPr lang="en-US" sz="2400" dirty="0"/>
              <a:t> </a:t>
            </a:r>
            <a:r>
              <a:rPr lang="en-US" sz="2400" dirty="0" err="1"/>
              <a:t>bakırdır</a:t>
            </a:r>
            <a:r>
              <a:rPr lang="en-US" sz="2400" dirty="0"/>
              <a:t>. </a:t>
            </a:r>
            <a:r>
              <a:rPr lang="en-US" sz="2400" dirty="0" err="1"/>
              <a:t>İyi</a:t>
            </a:r>
            <a:r>
              <a:rPr lang="en-US" sz="2400" dirty="0"/>
              <a:t> </a:t>
            </a:r>
            <a:r>
              <a:rPr lang="en-US" sz="2400" dirty="0" err="1"/>
              <a:t>bir</a:t>
            </a:r>
            <a:r>
              <a:rPr lang="en-US" sz="2400" dirty="0"/>
              <a:t> </a:t>
            </a:r>
            <a:r>
              <a:rPr lang="en-US" sz="2400" dirty="0" err="1"/>
              <a:t>iletken</a:t>
            </a:r>
            <a:r>
              <a:rPr lang="en-US" sz="2400" dirty="0"/>
              <a:t> </a:t>
            </a:r>
            <a:r>
              <a:rPr lang="en-US" sz="2400" dirty="0" err="1"/>
              <a:t>oluşu</a:t>
            </a:r>
            <a:r>
              <a:rPr lang="en-US" sz="2400" dirty="0"/>
              <a:t>, </a:t>
            </a:r>
            <a:r>
              <a:rPr lang="en-US" sz="2400" dirty="0" err="1"/>
              <a:t>ucuzluğu</a:t>
            </a:r>
            <a:r>
              <a:rPr lang="en-US" sz="2400" dirty="0"/>
              <a:t> </a:t>
            </a:r>
            <a:r>
              <a:rPr lang="en-US" sz="2400" dirty="0" err="1"/>
              <a:t>ve</a:t>
            </a:r>
            <a:r>
              <a:rPr lang="en-US" sz="2400" dirty="0"/>
              <a:t> </a:t>
            </a:r>
            <a:r>
              <a:rPr lang="en-US" sz="2400" dirty="0" err="1"/>
              <a:t>kolay</a:t>
            </a:r>
            <a:r>
              <a:rPr lang="en-US" sz="2400" dirty="0"/>
              <a:t> </a:t>
            </a:r>
            <a:r>
              <a:rPr lang="en-US" sz="2400" dirty="0" err="1"/>
              <a:t>lehimlenebilmesi</a:t>
            </a:r>
            <a:r>
              <a:rPr lang="en-US" sz="2400" dirty="0"/>
              <a:t>, </a:t>
            </a:r>
            <a:r>
              <a:rPr lang="en-US" sz="2400" dirty="0" err="1"/>
              <a:t>bakırı</a:t>
            </a:r>
            <a:r>
              <a:rPr lang="en-US" sz="2400" dirty="0"/>
              <a:t> </a:t>
            </a:r>
            <a:r>
              <a:rPr lang="en-US" sz="2400" dirty="0" err="1"/>
              <a:t>tercih</a:t>
            </a:r>
            <a:r>
              <a:rPr lang="en-US" sz="2400" dirty="0"/>
              <a:t> </a:t>
            </a:r>
            <a:r>
              <a:rPr lang="en-US" sz="2400" dirty="0" err="1"/>
              <a:t>edilen</a:t>
            </a:r>
            <a:r>
              <a:rPr lang="en-US" sz="2400" dirty="0"/>
              <a:t> </a:t>
            </a:r>
            <a:r>
              <a:rPr lang="en-US" sz="2400" dirty="0" err="1"/>
              <a:t>bir</a:t>
            </a:r>
            <a:r>
              <a:rPr lang="en-US" sz="2400" dirty="0"/>
              <a:t> </a:t>
            </a:r>
            <a:r>
              <a:rPr lang="en-US" sz="2400" dirty="0" err="1"/>
              <a:t>iletken</a:t>
            </a:r>
            <a:r>
              <a:rPr lang="en-US" sz="2400" dirty="0"/>
              <a:t> </a:t>
            </a:r>
            <a:r>
              <a:rPr lang="en-US" sz="2400" dirty="0" err="1"/>
              <a:t>haline</a:t>
            </a:r>
            <a:r>
              <a:rPr lang="en-US" sz="2400" dirty="0"/>
              <a:t> </a:t>
            </a:r>
            <a:r>
              <a:rPr lang="en-US" sz="2400" dirty="0" err="1"/>
              <a:t>getirmiştir</a:t>
            </a:r>
            <a:r>
              <a:rPr lang="en-US" sz="2400" dirty="0" smtClean="0"/>
              <a:t>.</a:t>
            </a:r>
            <a:endParaRPr lang="tr-TR" sz="2400" dirty="0" smtClean="0"/>
          </a:p>
          <a:p>
            <a:pPr algn="just"/>
            <a:endParaRPr lang="tr-TR" sz="2400" dirty="0"/>
          </a:p>
          <a:p>
            <a:pPr algn="just"/>
            <a:r>
              <a:rPr lang="en-US" sz="2400" dirty="0" err="1"/>
              <a:t>Gümüş,direnci</a:t>
            </a:r>
            <a:r>
              <a:rPr lang="en-US" sz="2400" dirty="0"/>
              <a:t> en </a:t>
            </a:r>
            <a:r>
              <a:rPr lang="en-US" sz="2400" dirty="0" err="1"/>
              <a:t>düşük</a:t>
            </a:r>
            <a:r>
              <a:rPr lang="en-US" sz="2400" dirty="0"/>
              <a:t> </a:t>
            </a:r>
            <a:r>
              <a:rPr lang="en-US" sz="2400" dirty="0" err="1"/>
              <a:t>olan</a:t>
            </a:r>
            <a:r>
              <a:rPr lang="en-US" sz="2400" dirty="0"/>
              <a:t> </a:t>
            </a:r>
            <a:r>
              <a:rPr lang="en-US" sz="2400" dirty="0" err="1"/>
              <a:t>iletkendir</a:t>
            </a:r>
            <a:r>
              <a:rPr lang="en-US" sz="2400" dirty="0"/>
              <a:t>. </a:t>
            </a:r>
            <a:r>
              <a:rPr lang="en-US" sz="2400" dirty="0" err="1"/>
              <a:t>Ayrıca</a:t>
            </a:r>
            <a:r>
              <a:rPr lang="en-US" sz="2400" dirty="0"/>
              <a:t> </a:t>
            </a:r>
            <a:r>
              <a:rPr lang="en-US" sz="2400" dirty="0" err="1"/>
              <a:t>lehimlemesi</a:t>
            </a:r>
            <a:r>
              <a:rPr lang="en-US" sz="2400" dirty="0"/>
              <a:t> de </a:t>
            </a:r>
            <a:r>
              <a:rPr lang="en-US" sz="2400" dirty="0" err="1"/>
              <a:t>kolaydır</a:t>
            </a:r>
            <a:r>
              <a:rPr lang="en-US" sz="2400" dirty="0"/>
              <a:t>. </a:t>
            </a:r>
            <a:r>
              <a:rPr lang="en-US" sz="2400" dirty="0" err="1"/>
              <a:t>Bakıra</a:t>
            </a:r>
            <a:r>
              <a:rPr lang="en-US" sz="2400" dirty="0"/>
              <a:t> </a:t>
            </a:r>
            <a:r>
              <a:rPr lang="en-US" sz="2400" dirty="0" err="1"/>
              <a:t>oranla</a:t>
            </a:r>
            <a:r>
              <a:rPr lang="en-US" sz="2400" dirty="0"/>
              <a:t> </a:t>
            </a:r>
            <a:r>
              <a:rPr lang="en-US" sz="2400" dirty="0" err="1"/>
              <a:t>çok</a:t>
            </a:r>
            <a:r>
              <a:rPr lang="en-US" sz="2400" dirty="0"/>
              <a:t> </a:t>
            </a:r>
            <a:r>
              <a:rPr lang="en-US" sz="2400" dirty="0" err="1"/>
              <a:t>pahalı</a:t>
            </a:r>
            <a:r>
              <a:rPr lang="en-US" sz="2400" dirty="0"/>
              <a:t> </a:t>
            </a:r>
            <a:r>
              <a:rPr lang="en-US" sz="2400" dirty="0" err="1"/>
              <a:t>olması</a:t>
            </a:r>
            <a:r>
              <a:rPr lang="en-US" sz="2400" dirty="0"/>
              <a:t>, </a:t>
            </a:r>
            <a:r>
              <a:rPr lang="en-US" sz="2400" dirty="0" err="1"/>
              <a:t>yaygın</a:t>
            </a:r>
            <a:r>
              <a:rPr lang="en-US" sz="2400" dirty="0"/>
              <a:t> </a:t>
            </a:r>
            <a:r>
              <a:rPr lang="en-US" sz="2400" dirty="0" err="1"/>
              <a:t>olarak</a:t>
            </a:r>
            <a:r>
              <a:rPr lang="en-US" sz="2400" dirty="0"/>
              <a:t> </a:t>
            </a:r>
            <a:r>
              <a:rPr lang="en-US" sz="2400" dirty="0" err="1"/>
              <a:t>kullanılmamasının</a:t>
            </a:r>
            <a:r>
              <a:rPr lang="en-US" sz="2400" dirty="0"/>
              <a:t> en </a:t>
            </a:r>
            <a:r>
              <a:rPr lang="en-US" sz="2400" dirty="0" err="1"/>
              <a:t>büyük</a:t>
            </a:r>
            <a:r>
              <a:rPr lang="en-US" sz="2400" dirty="0"/>
              <a:t> </a:t>
            </a:r>
            <a:r>
              <a:rPr lang="en-US" sz="2400" dirty="0" err="1"/>
              <a:t>sebebidir</a:t>
            </a:r>
            <a:r>
              <a:rPr lang="en-US" sz="2400" dirty="0"/>
              <a:t>. </a:t>
            </a:r>
            <a:r>
              <a:rPr lang="en-US" sz="2400" dirty="0" err="1"/>
              <a:t>Bununla</a:t>
            </a:r>
            <a:r>
              <a:rPr lang="en-US" sz="2400" dirty="0"/>
              <a:t> </a:t>
            </a:r>
            <a:r>
              <a:rPr lang="en-US" sz="2400" dirty="0" err="1"/>
              <a:t>birlikte</a:t>
            </a:r>
            <a:r>
              <a:rPr lang="en-US" sz="2400" dirty="0"/>
              <a:t>, </a:t>
            </a:r>
            <a:r>
              <a:rPr lang="en-US" sz="2400" dirty="0" err="1"/>
              <a:t>çok</a:t>
            </a:r>
            <a:r>
              <a:rPr lang="en-US" sz="2400" dirty="0"/>
              <a:t> </a:t>
            </a:r>
            <a:r>
              <a:rPr lang="en-US" sz="2400" dirty="0" err="1"/>
              <a:t>hassas</a:t>
            </a:r>
            <a:r>
              <a:rPr lang="en-US" sz="2400" dirty="0"/>
              <a:t> </a:t>
            </a:r>
            <a:r>
              <a:rPr lang="en-US" sz="2400" dirty="0" err="1"/>
              <a:t>bazı</a:t>
            </a:r>
            <a:r>
              <a:rPr lang="en-US" sz="2400" dirty="0"/>
              <a:t> </a:t>
            </a:r>
            <a:r>
              <a:rPr lang="en-US" sz="2400" dirty="0" err="1"/>
              <a:t>elektronik</a:t>
            </a:r>
            <a:r>
              <a:rPr lang="en-US" sz="2400" dirty="0"/>
              <a:t> </a:t>
            </a:r>
            <a:r>
              <a:rPr lang="en-US" sz="2400" dirty="0" err="1"/>
              <a:t>devrelerde</a:t>
            </a:r>
            <a:r>
              <a:rPr lang="en-US" sz="2400" dirty="0"/>
              <a:t>, </a:t>
            </a:r>
            <a:r>
              <a:rPr lang="en-US" sz="2400" dirty="0" err="1"/>
              <a:t>gümüş</a:t>
            </a:r>
            <a:r>
              <a:rPr lang="en-US" sz="2400" dirty="0"/>
              <a:t> </a:t>
            </a:r>
            <a:r>
              <a:rPr lang="en-US" sz="2400" dirty="0" err="1"/>
              <a:t>iletken</a:t>
            </a:r>
            <a:r>
              <a:rPr lang="en-US" sz="2400" dirty="0"/>
              <a:t> </a:t>
            </a:r>
            <a:r>
              <a:rPr lang="en-US" sz="2400" dirty="0" err="1"/>
              <a:t>olarak</a:t>
            </a:r>
            <a:r>
              <a:rPr lang="en-US" sz="2400" dirty="0"/>
              <a:t> </a:t>
            </a:r>
            <a:r>
              <a:rPr lang="en-US" sz="2400" dirty="0" err="1"/>
              <a:t>kullanılmaktadır</a:t>
            </a:r>
            <a:r>
              <a:rPr lang="en-US" sz="2400" dirty="0"/>
              <a:t>. </a:t>
            </a:r>
            <a:r>
              <a:rPr lang="en-US" sz="2400" dirty="0" err="1"/>
              <a:t>Altın</a:t>
            </a:r>
            <a:r>
              <a:rPr lang="en-US" sz="2400" dirty="0"/>
              <a:t> da </a:t>
            </a:r>
            <a:r>
              <a:rPr lang="en-US" sz="2400" dirty="0" err="1"/>
              <a:t>iyi</a:t>
            </a:r>
            <a:r>
              <a:rPr lang="en-US" sz="2400" dirty="0"/>
              <a:t> </a:t>
            </a:r>
            <a:r>
              <a:rPr lang="en-US" sz="2400" dirty="0" err="1"/>
              <a:t>bir</a:t>
            </a:r>
            <a:r>
              <a:rPr lang="en-US" sz="2400" dirty="0"/>
              <a:t> </a:t>
            </a:r>
            <a:r>
              <a:rPr lang="en-US" sz="2400" dirty="0" err="1"/>
              <a:t>iletkendir</a:t>
            </a:r>
            <a:r>
              <a:rPr lang="en-US" sz="2400" dirty="0"/>
              <a:t> </a:t>
            </a:r>
            <a:r>
              <a:rPr lang="en-US" sz="2400" dirty="0" err="1"/>
              <a:t>ve</a:t>
            </a:r>
            <a:r>
              <a:rPr lang="en-US" sz="2400" dirty="0"/>
              <a:t> </a:t>
            </a:r>
            <a:r>
              <a:rPr lang="en-US" sz="2400" dirty="0" err="1"/>
              <a:t>bakır</a:t>
            </a:r>
            <a:r>
              <a:rPr lang="en-US" sz="2400" dirty="0"/>
              <a:t> </a:t>
            </a:r>
            <a:r>
              <a:rPr lang="en-US" sz="2400" dirty="0" err="1"/>
              <a:t>ile</a:t>
            </a:r>
            <a:r>
              <a:rPr lang="en-US" sz="2400" dirty="0"/>
              <a:t> </a:t>
            </a:r>
            <a:r>
              <a:rPr lang="en-US" sz="2400" dirty="0" err="1"/>
              <a:t>gümüşe</a:t>
            </a:r>
            <a:r>
              <a:rPr lang="en-US" sz="2400" dirty="0"/>
              <a:t> </a:t>
            </a:r>
            <a:r>
              <a:rPr lang="en-US" sz="2400" dirty="0" err="1"/>
              <a:t>nazaran</a:t>
            </a:r>
            <a:r>
              <a:rPr lang="en-US" sz="2400" dirty="0"/>
              <a:t> </a:t>
            </a:r>
            <a:r>
              <a:rPr lang="en-US" sz="2400" dirty="0" err="1"/>
              <a:t>paslanması</a:t>
            </a:r>
            <a:r>
              <a:rPr lang="en-US" sz="2400" dirty="0"/>
              <a:t> </a:t>
            </a:r>
            <a:r>
              <a:rPr lang="en-US" sz="2400" dirty="0" err="1"/>
              <a:t>daha</a:t>
            </a:r>
            <a:r>
              <a:rPr lang="en-US" sz="2400" dirty="0"/>
              <a:t> </a:t>
            </a:r>
            <a:r>
              <a:rPr lang="en-US" sz="2400" dirty="0" err="1"/>
              <a:t>azdır</a:t>
            </a:r>
            <a:r>
              <a:rPr lang="en-US" sz="2400" dirty="0"/>
              <a:t>. Bu </a:t>
            </a:r>
            <a:r>
              <a:rPr lang="en-US" sz="2400" dirty="0" err="1"/>
              <a:t>nedenle</a:t>
            </a:r>
            <a:r>
              <a:rPr lang="en-US" sz="2400" dirty="0"/>
              <a:t> </a:t>
            </a:r>
            <a:r>
              <a:rPr lang="en-US" sz="2400" dirty="0" err="1"/>
              <a:t>hareketli</a:t>
            </a:r>
            <a:r>
              <a:rPr lang="en-US" sz="2400" dirty="0"/>
              <a:t> </a:t>
            </a:r>
            <a:r>
              <a:rPr lang="en-US" sz="2400" dirty="0" err="1"/>
              <a:t>kontaklarda</a:t>
            </a:r>
            <a:r>
              <a:rPr lang="en-US" sz="2400" dirty="0"/>
              <a:t> </a:t>
            </a:r>
            <a:r>
              <a:rPr lang="en-US" sz="2400" dirty="0" err="1"/>
              <a:t>altın</a:t>
            </a:r>
            <a:r>
              <a:rPr lang="en-US" sz="2400" dirty="0"/>
              <a:t> </a:t>
            </a:r>
            <a:r>
              <a:rPr lang="en-US" sz="2400" dirty="0" err="1"/>
              <a:t>kaplama</a:t>
            </a:r>
            <a:r>
              <a:rPr lang="en-US" sz="2400" dirty="0"/>
              <a:t> </a:t>
            </a:r>
            <a:r>
              <a:rPr lang="en-US" sz="2400" dirty="0" err="1"/>
              <a:t>kullanılmaktadır</a:t>
            </a:r>
            <a:r>
              <a:rPr lang="en-US" sz="2400" dirty="0"/>
              <a:t>.</a:t>
            </a:r>
            <a:endParaRPr lang="tr-TR" sz="2400" dirty="0"/>
          </a:p>
          <a:p>
            <a:endParaRPr lang="tr-TR" dirty="0"/>
          </a:p>
        </p:txBody>
      </p:sp>
    </p:spTree>
    <p:extLst>
      <p:ext uri="{BB962C8B-B14F-4D97-AF65-F5344CB8AC3E}">
        <p14:creationId xmlns:p14="http://schemas.microsoft.com/office/powerpoint/2010/main" val="310181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76" y="218941"/>
            <a:ext cx="10740980" cy="5909310"/>
          </a:xfrm>
          <a:prstGeom prst="rect">
            <a:avLst/>
          </a:prstGeom>
          <a:noFill/>
        </p:spPr>
        <p:txBody>
          <a:bodyPr wrap="square" rtlCol="0">
            <a:spAutoFit/>
          </a:bodyPr>
          <a:lstStyle/>
          <a:p>
            <a:r>
              <a:rPr lang="tr-TR" sz="2400" b="1" dirty="0"/>
              <a:t>İletkenlerin başlıca özellikleri</a:t>
            </a:r>
            <a:r>
              <a:rPr lang="tr-TR" b="1" dirty="0" smtClean="0"/>
              <a:t>:</a:t>
            </a:r>
          </a:p>
          <a:p>
            <a:endParaRPr lang="tr-TR" b="1" dirty="0"/>
          </a:p>
          <a:p>
            <a:pPr marL="285750" indent="-285750">
              <a:buFont typeface="Arial" panose="020B0604020202020204" pitchFamily="34" charset="0"/>
              <a:buChar char="•"/>
            </a:pPr>
            <a:r>
              <a:rPr lang="tr-TR" sz="2400" dirty="0" smtClean="0"/>
              <a:t>Elektrik </a:t>
            </a:r>
            <a:r>
              <a:rPr lang="tr-TR" sz="2400" dirty="0"/>
              <a:t>akımını iyi iletirler.</a:t>
            </a:r>
          </a:p>
          <a:p>
            <a:pPr marL="285750" indent="-285750">
              <a:buFont typeface="Arial" panose="020B0604020202020204" pitchFamily="34" charset="0"/>
              <a:buChar char="•"/>
            </a:pPr>
            <a:r>
              <a:rPr lang="tr-TR" sz="2400" dirty="0" smtClean="0"/>
              <a:t>Atomların </a:t>
            </a:r>
            <a:r>
              <a:rPr lang="tr-TR" sz="2400" dirty="0"/>
              <a:t>dış yörüngesindeki elektronlar atoma zayıf olarak bağlıdır. Isı, ışık ve</a:t>
            </a:r>
          </a:p>
          <a:p>
            <a:r>
              <a:rPr lang="tr-TR" sz="2400" dirty="0"/>
              <a:t> </a:t>
            </a:r>
            <a:r>
              <a:rPr lang="tr-TR" sz="2400" dirty="0" smtClean="0"/>
              <a:t>     elektriksel </a:t>
            </a:r>
            <a:r>
              <a:rPr lang="tr-TR" sz="2400" dirty="0"/>
              <a:t>etki altında kolaylıkla atomdan ayrılırlar.</a:t>
            </a:r>
          </a:p>
          <a:p>
            <a:pPr marL="285750" indent="-285750">
              <a:buFont typeface="Arial" panose="020B0604020202020204" pitchFamily="34" charset="0"/>
              <a:buChar char="•"/>
            </a:pPr>
            <a:r>
              <a:rPr lang="tr-TR" sz="2400" dirty="0" smtClean="0"/>
              <a:t>Dış </a:t>
            </a:r>
            <a:r>
              <a:rPr lang="tr-TR" sz="2400" dirty="0"/>
              <a:t>yörüngedeki elektronlara </a:t>
            </a:r>
            <a:r>
              <a:rPr lang="tr-TR" sz="2400" b="1" dirty="0"/>
              <a:t>Valans Elektron </a:t>
            </a:r>
            <a:r>
              <a:rPr lang="tr-TR" sz="2400" dirty="0"/>
              <a:t>denir.</a:t>
            </a:r>
          </a:p>
          <a:p>
            <a:pPr marL="285750" indent="-285750">
              <a:buFont typeface="Arial" panose="020B0604020202020204" pitchFamily="34" charset="0"/>
              <a:buChar char="•"/>
            </a:pPr>
            <a:r>
              <a:rPr lang="tr-TR" sz="2400" dirty="0" smtClean="0"/>
              <a:t>Metaller</a:t>
            </a:r>
            <a:r>
              <a:rPr lang="tr-TR" sz="2400" dirty="0"/>
              <a:t>, bazı sıvı ve gazlar iletken olarak kullanılır.</a:t>
            </a:r>
          </a:p>
          <a:p>
            <a:pPr marL="285750" indent="-285750">
              <a:buFont typeface="Arial" panose="020B0604020202020204" pitchFamily="34" charset="0"/>
              <a:buChar char="•"/>
            </a:pPr>
            <a:r>
              <a:rPr lang="tr-TR" sz="2400" dirty="0" smtClean="0"/>
              <a:t>Metaller</a:t>
            </a:r>
            <a:r>
              <a:rPr lang="tr-TR" sz="2400" dirty="0"/>
              <a:t>, sıvı ve gazlara göre daha iyi iletkendir.</a:t>
            </a:r>
          </a:p>
          <a:p>
            <a:pPr marL="285750" indent="-285750">
              <a:buFont typeface="Arial" panose="020B0604020202020204" pitchFamily="34" charset="0"/>
              <a:buChar char="•"/>
            </a:pPr>
            <a:r>
              <a:rPr lang="tr-TR" sz="2400" dirty="0" smtClean="0"/>
              <a:t>Metaller </a:t>
            </a:r>
            <a:r>
              <a:rPr lang="tr-TR" sz="2400" dirty="0"/>
              <a:t>de, iyi iletken ve kötü iletken olarak kendi aralarında gruplara ayrılır.</a:t>
            </a:r>
          </a:p>
          <a:p>
            <a:pPr marL="285750" indent="-285750">
              <a:buFont typeface="Arial" panose="020B0604020202020204" pitchFamily="34" charset="0"/>
              <a:buChar char="•"/>
            </a:pPr>
            <a:r>
              <a:rPr lang="tr-TR" sz="2400" dirty="0" smtClean="0"/>
              <a:t>Atomları </a:t>
            </a:r>
            <a:r>
              <a:rPr lang="tr-TR" sz="2400" dirty="0"/>
              <a:t>1 </a:t>
            </a:r>
            <a:r>
              <a:rPr lang="tr-TR" sz="2400" b="1" dirty="0"/>
              <a:t>valans elektronlu </a:t>
            </a:r>
            <a:r>
              <a:rPr lang="tr-TR" sz="2400" dirty="0"/>
              <a:t>olan metaller, </a:t>
            </a:r>
            <a:r>
              <a:rPr lang="tr-TR" sz="2400" b="1" dirty="0"/>
              <a:t>iyi iletkendir. </a:t>
            </a:r>
            <a:r>
              <a:rPr lang="tr-TR" sz="2400" dirty="0"/>
              <a:t>Buna örnek olarak,</a:t>
            </a:r>
          </a:p>
          <a:p>
            <a:r>
              <a:rPr lang="tr-TR" sz="2400" dirty="0" smtClean="0"/>
              <a:t>     altın</a:t>
            </a:r>
            <a:r>
              <a:rPr lang="tr-TR" sz="2400" dirty="0"/>
              <a:t>, gümüş, bakır gösterilebilir.</a:t>
            </a:r>
          </a:p>
          <a:p>
            <a:pPr marL="285750" indent="-285750">
              <a:buFont typeface="Arial" panose="020B0604020202020204" pitchFamily="34" charset="0"/>
              <a:buChar char="•"/>
            </a:pPr>
            <a:r>
              <a:rPr lang="tr-TR" sz="2400" b="1" dirty="0" smtClean="0"/>
              <a:t>Bakır </a:t>
            </a:r>
            <a:r>
              <a:rPr lang="tr-TR" sz="2400" dirty="0"/>
              <a:t>tam saf olarak elde edilmediğinden, altın ve gümüşe göre </a:t>
            </a:r>
            <a:r>
              <a:rPr lang="tr-TR" sz="2400" b="1" dirty="0"/>
              <a:t>biraz daha</a:t>
            </a:r>
          </a:p>
          <a:p>
            <a:r>
              <a:rPr lang="tr-TR" sz="2400" b="1" dirty="0" smtClean="0"/>
              <a:t>      kötü </a:t>
            </a:r>
            <a:r>
              <a:rPr lang="tr-TR" sz="2400" b="1" dirty="0"/>
              <a:t>iletken </a:t>
            </a:r>
            <a:r>
              <a:rPr lang="tr-TR" sz="2400" dirty="0"/>
              <a:t>olmasına rağmen, ucuz ve bol olduğundan, en çok kullanılan metaldir.</a:t>
            </a:r>
          </a:p>
          <a:p>
            <a:pPr marL="285750" indent="-285750">
              <a:buFont typeface="Arial" panose="020B0604020202020204" pitchFamily="34" charset="0"/>
              <a:buChar char="•"/>
            </a:pPr>
            <a:r>
              <a:rPr lang="tr-TR" sz="2400" dirty="0" smtClean="0"/>
              <a:t>Atomlarında </a:t>
            </a:r>
            <a:r>
              <a:rPr lang="tr-TR" sz="2400" dirty="0"/>
              <a:t>2 ve 3 valans elektronu olan demir (2 dış elektronlu) </a:t>
            </a:r>
            <a:r>
              <a:rPr lang="tr-TR" sz="2400" dirty="0" smtClean="0"/>
              <a:t>ve alüminyum </a:t>
            </a:r>
            <a:r>
              <a:rPr lang="tr-TR" sz="2400" dirty="0"/>
              <a:t>(3 dış elektronlu) iyi birer iletken olmamasına rağmen, ucuz ve </a:t>
            </a:r>
            <a:r>
              <a:rPr lang="tr-TR" sz="2400" dirty="0" smtClean="0"/>
              <a:t>bol olduğu </a:t>
            </a:r>
            <a:r>
              <a:rPr lang="tr-TR" sz="2400" dirty="0"/>
              <a:t>için geçmiş yıllarda kablo olarak kullanılmıştır.</a:t>
            </a:r>
          </a:p>
        </p:txBody>
      </p:sp>
    </p:spTree>
    <p:extLst>
      <p:ext uri="{BB962C8B-B14F-4D97-AF65-F5344CB8AC3E}">
        <p14:creationId xmlns:p14="http://schemas.microsoft.com/office/powerpoint/2010/main" val="2058639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5" y="845192"/>
            <a:ext cx="10663707" cy="3046988"/>
          </a:xfrm>
          <a:prstGeom prst="rect">
            <a:avLst/>
          </a:prstGeom>
          <a:noFill/>
        </p:spPr>
        <p:txBody>
          <a:bodyPr wrap="square" rtlCol="0">
            <a:spAutoFit/>
          </a:bodyPr>
          <a:lstStyle/>
          <a:p>
            <a:pPr algn="just"/>
            <a:r>
              <a:rPr lang="en-US" sz="2400" dirty="0" err="1"/>
              <a:t>Yalıtkanlar</a:t>
            </a:r>
            <a:r>
              <a:rPr lang="en-US" sz="2400" dirty="0"/>
              <a:t>, </a:t>
            </a:r>
            <a:r>
              <a:rPr lang="en-US" sz="2400" dirty="0" err="1"/>
              <a:t>elektrik</a:t>
            </a:r>
            <a:r>
              <a:rPr lang="en-US" sz="2400" dirty="0"/>
              <a:t> </a:t>
            </a:r>
            <a:r>
              <a:rPr lang="en-US" sz="2400" dirty="0" err="1"/>
              <a:t>akımını</a:t>
            </a:r>
            <a:r>
              <a:rPr lang="en-US" sz="2400" dirty="0"/>
              <a:t> </a:t>
            </a:r>
            <a:r>
              <a:rPr lang="en-US" sz="2400" dirty="0" err="1"/>
              <a:t>iletmeyen</a:t>
            </a:r>
            <a:r>
              <a:rPr lang="en-US" sz="2400" dirty="0"/>
              <a:t> </a:t>
            </a:r>
            <a:r>
              <a:rPr lang="en-US" sz="2400" dirty="0" err="1"/>
              <a:t>maddelerdir</a:t>
            </a:r>
            <a:r>
              <a:rPr lang="en-US" sz="2400" dirty="0"/>
              <a:t>. </a:t>
            </a:r>
            <a:r>
              <a:rPr lang="en-US" sz="2400" dirty="0" err="1"/>
              <a:t>Yalıtkanlara</a:t>
            </a:r>
            <a:r>
              <a:rPr lang="en-US" sz="2400" dirty="0"/>
              <a:t> </a:t>
            </a:r>
            <a:r>
              <a:rPr lang="en-US" sz="2400" dirty="0" err="1"/>
              <a:t>örnek</a:t>
            </a:r>
            <a:r>
              <a:rPr lang="en-US" sz="2400" dirty="0"/>
              <a:t> </a:t>
            </a:r>
            <a:r>
              <a:rPr lang="en-US" sz="2400" dirty="0" err="1"/>
              <a:t>olarak</a:t>
            </a:r>
            <a:r>
              <a:rPr lang="en-US" sz="2400" dirty="0"/>
              <a:t>, </a:t>
            </a:r>
            <a:r>
              <a:rPr lang="en-US" sz="2400" dirty="0" err="1"/>
              <a:t>plastik</a:t>
            </a:r>
            <a:r>
              <a:rPr lang="en-US" sz="2400" dirty="0"/>
              <a:t>, </a:t>
            </a:r>
            <a:r>
              <a:rPr lang="en-US" sz="2400" dirty="0" err="1"/>
              <a:t>mika</a:t>
            </a:r>
            <a:r>
              <a:rPr lang="en-US" sz="2400" dirty="0"/>
              <a:t>, </a:t>
            </a:r>
            <a:r>
              <a:rPr lang="en-US" sz="2400" dirty="0" err="1"/>
              <a:t>kağıt</a:t>
            </a:r>
            <a:r>
              <a:rPr lang="en-US" sz="2400" dirty="0"/>
              <a:t> </a:t>
            </a:r>
            <a:r>
              <a:rPr lang="en-US" sz="2400" dirty="0" err="1"/>
              <a:t>gösterilebilir</a:t>
            </a:r>
            <a:r>
              <a:rPr lang="en-US" sz="2400" dirty="0"/>
              <a:t>. </a:t>
            </a:r>
            <a:r>
              <a:rPr lang="en-US" sz="2400" dirty="0" err="1"/>
              <a:t>Yalıtkan</a:t>
            </a:r>
            <a:r>
              <a:rPr lang="en-US" sz="2400" dirty="0"/>
              <a:t> </a:t>
            </a:r>
            <a:r>
              <a:rPr lang="en-US" sz="2400" dirty="0" err="1"/>
              <a:t>maddelerin</a:t>
            </a:r>
            <a:r>
              <a:rPr lang="en-US" sz="2400" dirty="0"/>
              <a:t> en </a:t>
            </a:r>
            <a:r>
              <a:rPr lang="en-US" sz="2400" dirty="0" err="1"/>
              <a:t>dış</a:t>
            </a:r>
            <a:r>
              <a:rPr lang="en-US" sz="2400" dirty="0"/>
              <a:t> (</a:t>
            </a:r>
            <a:r>
              <a:rPr lang="en-US" sz="2400" dirty="0" err="1"/>
              <a:t>valans</a:t>
            </a:r>
            <a:r>
              <a:rPr lang="en-US" sz="2400" dirty="0"/>
              <a:t>) </a:t>
            </a:r>
            <a:r>
              <a:rPr lang="en-US" sz="2400" dirty="0" err="1"/>
              <a:t>yörüngelerinde</a:t>
            </a:r>
            <a:r>
              <a:rPr lang="en-US" sz="2400" dirty="0"/>
              <a:t> 8 </a:t>
            </a:r>
            <a:r>
              <a:rPr lang="en-US" sz="2400" dirty="0" err="1"/>
              <a:t>elektron</a:t>
            </a:r>
            <a:r>
              <a:rPr lang="en-US" sz="2400" dirty="0"/>
              <a:t> </a:t>
            </a:r>
            <a:r>
              <a:rPr lang="en-US" sz="2400" dirty="0" err="1"/>
              <a:t>bulunur</a:t>
            </a:r>
            <a:r>
              <a:rPr lang="en-US" sz="2400" dirty="0"/>
              <a:t>. </a:t>
            </a:r>
            <a:r>
              <a:rPr lang="en-US" sz="2400" dirty="0" err="1"/>
              <a:t>Yani</a:t>
            </a:r>
            <a:r>
              <a:rPr lang="en-US" sz="2400" dirty="0"/>
              <a:t> en </a:t>
            </a:r>
            <a:r>
              <a:rPr lang="en-US" sz="2400" dirty="0" err="1"/>
              <a:t>dış</a:t>
            </a:r>
            <a:r>
              <a:rPr lang="en-US" sz="2400" dirty="0"/>
              <a:t> </a:t>
            </a:r>
            <a:r>
              <a:rPr lang="en-US" sz="2400" dirty="0" err="1"/>
              <a:t>yörüngede</a:t>
            </a:r>
            <a:r>
              <a:rPr lang="en-US" sz="2400" dirty="0"/>
              <a:t> ne </a:t>
            </a:r>
            <a:r>
              <a:rPr lang="en-US" sz="2400" dirty="0" err="1"/>
              <a:t>eksik</a:t>
            </a:r>
            <a:r>
              <a:rPr lang="en-US" sz="2400" dirty="0"/>
              <a:t>, ne de </a:t>
            </a:r>
            <a:r>
              <a:rPr lang="en-US" sz="2400" dirty="0" err="1"/>
              <a:t>fazla</a:t>
            </a:r>
            <a:r>
              <a:rPr lang="en-US" sz="2400" dirty="0"/>
              <a:t> </a:t>
            </a:r>
            <a:r>
              <a:rPr lang="en-US" sz="2400" dirty="0" err="1"/>
              <a:t>elektron</a:t>
            </a:r>
            <a:r>
              <a:rPr lang="en-US" sz="2400" dirty="0"/>
              <a:t> </a:t>
            </a:r>
            <a:r>
              <a:rPr lang="en-US" sz="2400" dirty="0" err="1"/>
              <a:t>vardır</a:t>
            </a:r>
            <a:r>
              <a:rPr lang="en-US" sz="2400" dirty="0"/>
              <a:t>. Bu tip </a:t>
            </a:r>
            <a:r>
              <a:rPr lang="en-US" sz="2400" dirty="0" err="1"/>
              <a:t>yörüngelere</a:t>
            </a:r>
            <a:r>
              <a:rPr lang="en-US" sz="2400" dirty="0"/>
              <a:t> </a:t>
            </a:r>
            <a:r>
              <a:rPr lang="en-US" sz="2400" b="1" dirty="0" err="1"/>
              <a:t>doymuş</a:t>
            </a:r>
            <a:r>
              <a:rPr lang="en-US" sz="2400" b="1" dirty="0"/>
              <a:t> </a:t>
            </a:r>
            <a:r>
              <a:rPr lang="en-US" sz="2400" b="1" dirty="0" err="1"/>
              <a:t>yörünge</a:t>
            </a:r>
            <a:r>
              <a:rPr lang="en-US" sz="2400" dirty="0"/>
              <a:t> </a:t>
            </a:r>
            <a:r>
              <a:rPr lang="en-US" sz="2400" dirty="0" err="1"/>
              <a:t>adı</a:t>
            </a:r>
            <a:r>
              <a:rPr lang="en-US" sz="2400" dirty="0"/>
              <a:t> </a:t>
            </a:r>
            <a:r>
              <a:rPr lang="en-US" sz="2400" dirty="0" err="1"/>
              <a:t>verilir</a:t>
            </a:r>
            <a:r>
              <a:rPr lang="en-US" sz="2400" dirty="0"/>
              <a:t>. </a:t>
            </a:r>
            <a:r>
              <a:rPr lang="en-US" sz="2400" dirty="0" err="1"/>
              <a:t>Doymuş</a:t>
            </a:r>
            <a:r>
              <a:rPr lang="en-US" sz="2400" dirty="0"/>
              <a:t> </a:t>
            </a:r>
            <a:r>
              <a:rPr lang="en-US" sz="2400" dirty="0" err="1"/>
              <a:t>yörüngelerden</a:t>
            </a:r>
            <a:r>
              <a:rPr lang="en-US" sz="2400" dirty="0"/>
              <a:t> </a:t>
            </a:r>
            <a:r>
              <a:rPr lang="en-US" sz="2400" dirty="0" err="1"/>
              <a:t>elektron</a:t>
            </a:r>
            <a:r>
              <a:rPr lang="en-US" sz="2400" dirty="0"/>
              <a:t> </a:t>
            </a:r>
            <a:r>
              <a:rPr lang="en-US" sz="2400" dirty="0" err="1"/>
              <a:t>koparmak</a:t>
            </a:r>
            <a:r>
              <a:rPr lang="en-US" sz="2400" dirty="0"/>
              <a:t> </a:t>
            </a:r>
            <a:r>
              <a:rPr lang="en-US" sz="2400" dirty="0" err="1"/>
              <a:t>çok</a:t>
            </a:r>
            <a:r>
              <a:rPr lang="en-US" sz="2400" dirty="0"/>
              <a:t> </a:t>
            </a:r>
            <a:r>
              <a:rPr lang="en-US" sz="2400" dirty="0" err="1"/>
              <a:t>zor</a:t>
            </a:r>
            <a:r>
              <a:rPr lang="en-US" sz="2400" dirty="0"/>
              <a:t> </a:t>
            </a:r>
            <a:r>
              <a:rPr lang="en-US" sz="2400" dirty="0" err="1"/>
              <a:t>olduğu</a:t>
            </a:r>
            <a:r>
              <a:rPr lang="en-US" sz="2400" dirty="0"/>
              <a:t> </a:t>
            </a:r>
            <a:r>
              <a:rPr lang="en-US" sz="2400" dirty="0" err="1"/>
              <a:t>için</a:t>
            </a:r>
            <a:r>
              <a:rPr lang="en-US" sz="2400" dirty="0"/>
              <a:t> </a:t>
            </a:r>
            <a:r>
              <a:rPr lang="en-US" sz="2400" dirty="0" err="1"/>
              <a:t>yalıtkan</a:t>
            </a:r>
            <a:r>
              <a:rPr lang="en-US" sz="2400" dirty="0"/>
              <a:t> </a:t>
            </a:r>
            <a:r>
              <a:rPr lang="en-US" sz="2400" dirty="0" err="1"/>
              <a:t>maddelerde</a:t>
            </a:r>
            <a:r>
              <a:rPr lang="en-US" sz="2400" dirty="0"/>
              <a:t> </a:t>
            </a:r>
            <a:r>
              <a:rPr lang="en-US" sz="2400" dirty="0" err="1"/>
              <a:t>serbest</a:t>
            </a:r>
            <a:r>
              <a:rPr lang="en-US" sz="2400" dirty="0"/>
              <a:t> </a:t>
            </a:r>
            <a:r>
              <a:rPr lang="en-US" sz="2400" dirty="0" err="1"/>
              <a:t>elektron</a:t>
            </a:r>
            <a:r>
              <a:rPr lang="en-US" sz="2400" dirty="0"/>
              <a:t> </a:t>
            </a:r>
            <a:r>
              <a:rPr lang="en-US" sz="2400" dirty="0" err="1"/>
              <a:t>sayısı</a:t>
            </a:r>
            <a:r>
              <a:rPr lang="en-US" sz="2400" dirty="0"/>
              <a:t> </a:t>
            </a:r>
            <a:r>
              <a:rPr lang="en-US" sz="2400" dirty="0" err="1"/>
              <a:t>çok</a:t>
            </a:r>
            <a:r>
              <a:rPr lang="en-US" sz="2400" dirty="0"/>
              <a:t> </a:t>
            </a:r>
            <a:r>
              <a:rPr lang="en-US" sz="2400" dirty="0" err="1"/>
              <a:t>azdır</a:t>
            </a:r>
            <a:r>
              <a:rPr lang="en-US" sz="2400" dirty="0"/>
              <a:t>. Bu </a:t>
            </a:r>
            <a:r>
              <a:rPr lang="en-US" sz="2400" dirty="0" err="1"/>
              <a:t>nedenle</a:t>
            </a:r>
            <a:r>
              <a:rPr lang="en-US" sz="2400" dirty="0"/>
              <a:t> </a:t>
            </a:r>
            <a:r>
              <a:rPr lang="en-US" sz="2400" dirty="0" err="1"/>
              <a:t>elektrik</a:t>
            </a:r>
            <a:r>
              <a:rPr lang="en-US" sz="2400" dirty="0"/>
              <a:t> </a:t>
            </a:r>
            <a:r>
              <a:rPr lang="en-US" sz="2400" dirty="0" err="1"/>
              <a:t>akımını</a:t>
            </a:r>
            <a:r>
              <a:rPr lang="en-US" sz="2400" dirty="0"/>
              <a:t> </a:t>
            </a:r>
            <a:r>
              <a:rPr lang="en-US" sz="2400" dirty="0" err="1"/>
              <a:t>iletmezler</a:t>
            </a:r>
            <a:r>
              <a:rPr lang="en-US" sz="2400" dirty="0"/>
              <a:t>. </a:t>
            </a:r>
            <a:r>
              <a:rPr lang="en-US" sz="2400" dirty="0" err="1"/>
              <a:t>Yalıtkan</a:t>
            </a:r>
            <a:r>
              <a:rPr lang="en-US" sz="2400" dirty="0"/>
              <a:t> </a:t>
            </a:r>
            <a:r>
              <a:rPr lang="en-US" sz="2400" dirty="0" err="1"/>
              <a:t>maddeler</a:t>
            </a:r>
            <a:r>
              <a:rPr lang="en-US" sz="2400" dirty="0"/>
              <a:t>, </a:t>
            </a:r>
            <a:r>
              <a:rPr lang="en-US" sz="2400" dirty="0" err="1"/>
              <a:t>elektrik</a:t>
            </a:r>
            <a:r>
              <a:rPr lang="en-US" sz="2400" dirty="0"/>
              <a:t> </a:t>
            </a:r>
            <a:r>
              <a:rPr lang="en-US" sz="2400" dirty="0" err="1"/>
              <a:t>kablolarının</a:t>
            </a:r>
            <a:r>
              <a:rPr lang="en-US" sz="2400" dirty="0"/>
              <a:t> </a:t>
            </a:r>
            <a:r>
              <a:rPr lang="en-US" sz="2400" dirty="0" err="1"/>
              <a:t>izolasyonunda</a:t>
            </a:r>
            <a:r>
              <a:rPr lang="en-US" sz="2400" dirty="0"/>
              <a:t> </a:t>
            </a:r>
            <a:r>
              <a:rPr lang="en-US" sz="2400" dirty="0" err="1"/>
              <a:t>kullanılırlar</a:t>
            </a:r>
            <a:r>
              <a:rPr lang="en-US" sz="2400" dirty="0"/>
              <a:t>.</a:t>
            </a:r>
            <a:endParaRPr lang="tr-TR" sz="2400" dirty="0"/>
          </a:p>
          <a:p>
            <a:pPr algn="just"/>
            <a:endParaRPr lang="tr-TR" sz="2400" dirty="0"/>
          </a:p>
        </p:txBody>
      </p:sp>
      <p:sp>
        <p:nvSpPr>
          <p:cNvPr id="3" name="TextBox 2"/>
          <p:cNvSpPr txBox="1"/>
          <p:nvPr/>
        </p:nvSpPr>
        <p:spPr>
          <a:xfrm>
            <a:off x="734095" y="321972"/>
            <a:ext cx="6362164" cy="523220"/>
          </a:xfrm>
          <a:prstGeom prst="rect">
            <a:avLst/>
          </a:prstGeom>
          <a:noFill/>
        </p:spPr>
        <p:txBody>
          <a:bodyPr wrap="square" rtlCol="0">
            <a:spAutoFit/>
          </a:bodyPr>
          <a:lstStyle/>
          <a:p>
            <a:r>
              <a:rPr lang="en-US" sz="2800" b="1" dirty="0" err="1" smtClean="0"/>
              <a:t>Yalıtkanlar</a:t>
            </a:r>
            <a:endParaRPr lang="tr-TR" sz="2800" b="1" dirty="0"/>
          </a:p>
        </p:txBody>
      </p:sp>
      <p:sp>
        <p:nvSpPr>
          <p:cNvPr id="4" name="TextBox 3"/>
          <p:cNvSpPr txBox="1"/>
          <p:nvPr/>
        </p:nvSpPr>
        <p:spPr>
          <a:xfrm>
            <a:off x="785610" y="3634602"/>
            <a:ext cx="10560675" cy="2954655"/>
          </a:xfrm>
          <a:prstGeom prst="rect">
            <a:avLst/>
          </a:prstGeom>
          <a:noFill/>
        </p:spPr>
        <p:txBody>
          <a:bodyPr wrap="square" rtlCol="0">
            <a:spAutoFit/>
          </a:bodyPr>
          <a:lstStyle/>
          <a:p>
            <a:r>
              <a:rPr lang="tr-TR" sz="2400" dirty="0" smtClean="0"/>
              <a:t>Özet olarak;</a:t>
            </a:r>
          </a:p>
          <a:p>
            <a:pPr marL="285750" indent="-285750">
              <a:buFont typeface="Arial" panose="020B0604020202020204" pitchFamily="34" charset="0"/>
              <a:buChar char="•"/>
            </a:pPr>
            <a:r>
              <a:rPr lang="tr-TR" sz="2400" dirty="0"/>
              <a:t>Elektrik akımını iletmeyen maddelerdir.</a:t>
            </a:r>
          </a:p>
          <a:p>
            <a:pPr marL="285750" indent="-285750">
              <a:buFont typeface="Arial" panose="020B0604020202020204" pitchFamily="34" charset="0"/>
              <a:buChar char="•"/>
            </a:pPr>
            <a:r>
              <a:rPr lang="tr-TR" sz="2400" dirty="0"/>
              <a:t>Bunlara örnek olarak cam, mika, kağıt, kauçuk, lastik ve plastik maddeler</a:t>
            </a:r>
          </a:p>
          <a:p>
            <a:r>
              <a:rPr lang="tr-TR" sz="2400" dirty="0" smtClean="0"/>
              <a:t>      gösterilebilir</a:t>
            </a:r>
            <a:r>
              <a:rPr lang="tr-TR" sz="2400" dirty="0"/>
              <a:t>.</a:t>
            </a:r>
          </a:p>
          <a:p>
            <a:pPr marL="285750" indent="-285750">
              <a:buFont typeface="Arial" panose="020B0604020202020204" pitchFamily="34" charset="0"/>
              <a:buChar char="•"/>
            </a:pPr>
            <a:r>
              <a:rPr lang="tr-TR" sz="2400" dirty="0"/>
              <a:t>Elektronları atomlarına sıkı olarak bağlıdır.</a:t>
            </a:r>
          </a:p>
          <a:p>
            <a:pPr marL="285750" indent="-285750">
              <a:buFont typeface="Arial" panose="020B0604020202020204" pitchFamily="34" charset="0"/>
              <a:buChar char="•"/>
            </a:pPr>
            <a:r>
              <a:rPr lang="tr-TR" sz="2400" dirty="0"/>
              <a:t>Bu maddelerin dış yörüngedeki elektron sayıları 8 ve 8 'e yakın sayıda olduğundan</a:t>
            </a:r>
          </a:p>
          <a:p>
            <a:r>
              <a:rPr lang="tr-TR" sz="2400" dirty="0" smtClean="0"/>
              <a:t>     atomdan </a:t>
            </a:r>
            <a:r>
              <a:rPr lang="tr-TR" sz="2400" dirty="0"/>
              <a:t>uzaklaştırılmaları zor olmaktadır.</a:t>
            </a:r>
          </a:p>
          <a:p>
            <a:endParaRPr lang="tr-TR" dirty="0"/>
          </a:p>
        </p:txBody>
      </p:sp>
    </p:spTree>
    <p:extLst>
      <p:ext uri="{BB962C8B-B14F-4D97-AF65-F5344CB8AC3E}">
        <p14:creationId xmlns:p14="http://schemas.microsoft.com/office/powerpoint/2010/main" val="1896841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A9505CA14A24489E87077FD098F41F" ma:contentTypeVersion="" ma:contentTypeDescription="Create a new document." ma:contentTypeScope="" ma:versionID="4a473c7f47987424113ff602b623b93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6990DB-8503-4503-BD64-963975F169AF}"/>
</file>

<file path=customXml/itemProps2.xml><?xml version="1.0" encoding="utf-8"?>
<ds:datastoreItem xmlns:ds="http://schemas.openxmlformats.org/officeDocument/2006/customXml" ds:itemID="{CF7A0D1C-DEAD-4645-88BD-ECF0C961B2CF}"/>
</file>

<file path=customXml/itemProps3.xml><?xml version="1.0" encoding="utf-8"?>
<ds:datastoreItem xmlns:ds="http://schemas.openxmlformats.org/officeDocument/2006/customXml" ds:itemID="{20217EE7-4863-496A-AE1A-CBD53D97EADB}"/>
</file>

<file path=docProps/app.xml><?xml version="1.0" encoding="utf-8"?>
<Properties xmlns="http://schemas.openxmlformats.org/officeDocument/2006/extended-properties" xmlns:vt="http://schemas.openxmlformats.org/officeDocument/2006/docPropsVTypes">
  <TotalTime>114</TotalTime>
  <Words>5082</Words>
  <Application>Microsoft Office PowerPoint</Application>
  <PresentationFormat>Widescreen</PresentationFormat>
  <Paragraphs>255</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Symbol</vt:lpstr>
      <vt:lpstr>Times</vt:lpstr>
      <vt:lpstr>Times New Roman</vt:lpstr>
      <vt:lpstr>Wingdings 2</vt:lpstr>
      <vt:lpstr>Office Theme</vt:lpstr>
      <vt:lpstr>Diyot ve Çeşitleri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Foto Diyotlar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Diyot ve Çeşitleri</dc:title>
  <dc:creator>alper</dc:creator>
  <cp:lastModifiedBy>alper</cp:lastModifiedBy>
  <cp:revision>20</cp:revision>
  <dcterms:created xsi:type="dcterms:W3CDTF">2016-07-18T06:05:43Z</dcterms:created>
  <dcterms:modified xsi:type="dcterms:W3CDTF">2017-01-26T09:34:13Z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0x01010023A9505CA14A24489E87077FD098F41F</vt:lpwstr>
  </property>
</Properties>
</file>