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07" r:id="rId5"/>
    <p:sldId id="309" r:id="rId6"/>
    <p:sldId id="260" r:id="rId7"/>
    <p:sldId id="303" r:id="rId8"/>
    <p:sldId id="304" r:id="rId9"/>
    <p:sldId id="323" r:id="rId10"/>
    <p:sldId id="324" r:id="rId11"/>
    <p:sldId id="325" r:id="rId12"/>
    <p:sldId id="326" r:id="rId13"/>
    <p:sldId id="327" r:id="rId14"/>
    <p:sldId id="305" r:id="rId15"/>
    <p:sldId id="261" r:id="rId16"/>
    <p:sldId id="265" r:id="rId17"/>
    <p:sldId id="310" r:id="rId18"/>
    <p:sldId id="311" r:id="rId19"/>
    <p:sldId id="312" r:id="rId20"/>
    <p:sldId id="313" r:id="rId21"/>
    <p:sldId id="314" r:id="rId22"/>
    <p:sldId id="315" r:id="rId23"/>
    <p:sldId id="280" r:id="rId24"/>
    <p:sldId id="286" r:id="rId25"/>
    <p:sldId id="316" r:id="rId26"/>
    <p:sldId id="318" r:id="rId27"/>
    <p:sldId id="317" r:id="rId28"/>
    <p:sldId id="319" r:id="rId29"/>
    <p:sldId id="320" r:id="rId30"/>
    <p:sldId id="328" r:id="rId31"/>
    <p:sldId id="322" r:id="rId32"/>
    <p:sldId id="300" r:id="rId33"/>
    <p:sldId id="301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7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8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7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82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25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73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53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63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48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89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2563-CB8B-4AA7-B52B-9DA58D09D050}" type="datetimeFigureOut">
              <a:rPr lang="tr-TR" smtClean="0"/>
              <a:t>30.11.2016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05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Alan Etkili Transistör </a:t>
            </a:r>
            <a:br>
              <a:rPr lang="tr-TR" dirty="0" smtClean="0"/>
            </a:br>
            <a:r>
              <a:rPr lang="tr-TR" dirty="0" smtClean="0"/>
              <a:t>ve </a:t>
            </a:r>
            <a:br>
              <a:rPr lang="tr-TR" dirty="0" smtClean="0"/>
            </a:br>
            <a:r>
              <a:rPr lang="tr-TR" dirty="0" smtClean="0"/>
              <a:t>Yapısı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1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92" y="774046"/>
            <a:ext cx="11026016" cy="5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31" y="634312"/>
            <a:ext cx="10670338" cy="55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9" y="507281"/>
            <a:ext cx="11229261" cy="5843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369" y="321972"/>
            <a:ext cx="358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Vgs &lt; 0Volt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898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3" y="647015"/>
            <a:ext cx="10924394" cy="556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347730"/>
            <a:ext cx="116038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VGS = 0 iken VDS geriliminin arttırılması ile N kanal JFET’te elde edilen karakteristik Şekil</a:t>
            </a:r>
          </a:p>
          <a:p>
            <a:pPr algn="just"/>
            <a:r>
              <a:rPr lang="tr-TR" sz="2400" dirty="0"/>
              <a:t>4.3’te gösterilmiştir.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A </a:t>
            </a:r>
            <a:r>
              <a:rPr lang="tr-TR" sz="2400" dirty="0"/>
              <a:t>ile B noktaları arasındaki direnç bölgesinde VDS ’nin 0’dan </a:t>
            </a:r>
            <a:r>
              <a:rPr lang="tr-TR" sz="2400" dirty="0" smtClean="0"/>
              <a:t>itibaren arttırılması </a:t>
            </a:r>
            <a:r>
              <a:rPr lang="tr-TR" sz="2400" dirty="0"/>
              <a:t>ile iD akımı IDSS değerine kadar artar. A ile B arasında, boşluk bölgesinin genişliği</a:t>
            </a:r>
          </a:p>
          <a:p>
            <a:pPr algn="just"/>
            <a:r>
              <a:rPr lang="tr-TR" sz="2400" dirty="0"/>
              <a:t>etkili olmadığından kanalın direnci sabittir. VGS = 0 iken geçen IDSS akımı FET’in maksimum</a:t>
            </a:r>
          </a:p>
          <a:p>
            <a:pPr algn="just"/>
            <a:r>
              <a:rPr lang="tr-TR" sz="2400" dirty="0"/>
              <a:t>akımıdır. B noktasında VDS gerilimi VP değerini alır. B noktasından sonra, VDS geriliminin</a:t>
            </a:r>
          </a:p>
          <a:p>
            <a:pPr algn="just"/>
            <a:r>
              <a:rPr lang="tr-TR" sz="2400" dirty="0"/>
              <a:t>artırılması ile iD akımı değişmez. C noktasından sonra VDS geriliminin artırılması, P-N</a:t>
            </a:r>
          </a:p>
          <a:p>
            <a:pPr algn="just"/>
            <a:r>
              <a:rPr lang="tr-TR" sz="2400" dirty="0"/>
              <a:t>jonksiyonunun ters yönde devrilmesine neden olur ve iD akımı hızla artar. B ile C noktaları</a:t>
            </a:r>
          </a:p>
          <a:p>
            <a:pPr algn="just"/>
            <a:r>
              <a:rPr lang="tr-TR" sz="2400" dirty="0"/>
              <a:t>arasındaki bölgeye pinch-off bölgesi denir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P-N </a:t>
            </a:r>
            <a:r>
              <a:rPr lang="tr-TR" sz="2400" dirty="0"/>
              <a:t>jonksiyonunun ters kutuplanması ile </a:t>
            </a:r>
            <a:r>
              <a:rPr lang="tr-TR" sz="2400" dirty="0" smtClean="0"/>
              <a:t>oluşan boşluk</a:t>
            </a:r>
            <a:r>
              <a:rPr lang="tr-TR" sz="2400" dirty="0"/>
              <a:t>, pinch off bölgesinde kanalı tıkar ve kanal direncini artırır. Buna rağmen kanal </a:t>
            </a:r>
            <a:r>
              <a:rPr lang="tr-TR" sz="2400" dirty="0" smtClean="0"/>
              <a:t>akımı sabit </a:t>
            </a:r>
            <a:r>
              <a:rPr lang="tr-TR" sz="2400" dirty="0"/>
              <a:t>kalır. Akımın sabit kalmasının nedeni, VDS geriliminin kanal direncindeki </a:t>
            </a:r>
            <a:r>
              <a:rPr lang="tr-TR" sz="2400" dirty="0" smtClean="0"/>
              <a:t>artışı dengelemesidir</a:t>
            </a:r>
            <a:r>
              <a:rPr lang="tr-TR" sz="2400" dirty="0"/>
              <a:t>. VDS gerilimi, kaynaktan çıkan elektronların tıkalı bölgeyi geçerek D </a:t>
            </a:r>
            <a:r>
              <a:rPr lang="tr-TR" sz="2400" dirty="0" smtClean="0"/>
              <a:t>ucuna ulaşmasını </a:t>
            </a:r>
            <a:r>
              <a:rPr lang="tr-TR" sz="2400" dirty="0"/>
              <a:t>sağlar. </a:t>
            </a:r>
            <a:endParaRPr lang="tr-TR" sz="2400" dirty="0" smtClean="0"/>
          </a:p>
          <a:p>
            <a:pPr algn="just"/>
            <a:r>
              <a:rPr lang="tr-TR" sz="2400" dirty="0" smtClean="0"/>
              <a:t>B </a:t>
            </a:r>
            <a:r>
              <a:rPr lang="tr-TR" sz="2400" dirty="0"/>
              <a:t>noktasındaki VDS gerilimine VP pinch-off gerilimi </a:t>
            </a:r>
            <a:r>
              <a:rPr lang="tr-TR" sz="2400" dirty="0" smtClean="0"/>
              <a:t>denir.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023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53" y="989999"/>
            <a:ext cx="11381694" cy="48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2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40" y="828222"/>
            <a:ext cx="11635750" cy="47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8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40" y="291293"/>
            <a:ext cx="9091088" cy="60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86" y="259570"/>
            <a:ext cx="7485054" cy="63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2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7" y="629795"/>
            <a:ext cx="8762363" cy="51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3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1" y="348389"/>
            <a:ext cx="8228356" cy="1779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21" y="2314087"/>
            <a:ext cx="8587082" cy="35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8" y="399244"/>
            <a:ext cx="9497177" cy="3370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25" y="3567448"/>
            <a:ext cx="8855212" cy="30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9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96" y="415493"/>
            <a:ext cx="9044937" cy="1220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17" y="1910976"/>
            <a:ext cx="9476427" cy="39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9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92" y="824859"/>
            <a:ext cx="11026016" cy="52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9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905000" y="304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p-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kanal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JFET</a:t>
            </a:r>
          </a:p>
        </p:txBody>
      </p:sp>
      <p:sp>
        <p:nvSpPr>
          <p:cNvPr id="28676" name="Text Box 13"/>
          <p:cNvSpPr txBox="1">
            <a:spLocks noChangeArrowheads="1"/>
          </p:cNvSpPr>
          <p:nvPr/>
        </p:nvSpPr>
        <p:spPr bwMode="auto">
          <a:xfrm>
            <a:off x="2057400" y="2362200"/>
            <a:ext cx="358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b="1" i="1">
                <a:latin typeface="Times" panose="02020603050405020304" pitchFamily="18" charset="0"/>
              </a:rPr>
              <a:t>p</a:t>
            </a:r>
            <a:r>
              <a:rPr lang="en-US" altLang="en-US" b="1">
                <a:latin typeface="Times" panose="02020603050405020304" pitchFamily="18" charset="0"/>
              </a:rPr>
              <a:t>-</a:t>
            </a:r>
            <a:r>
              <a:rPr lang="tr-TR" altLang="en-US" b="1">
                <a:latin typeface="Times" panose="02020603050405020304" pitchFamily="18" charset="0"/>
              </a:rPr>
              <a:t>kanal</a:t>
            </a:r>
            <a:r>
              <a:rPr lang="en-US" altLang="en-US" b="1">
                <a:latin typeface="Times" panose="02020603050405020304" pitchFamily="18" charset="0"/>
              </a:rPr>
              <a:t> JFET</a:t>
            </a:r>
            <a:r>
              <a:rPr lang="tr-TR" altLang="en-US" b="1">
                <a:latin typeface="Times" panose="02020603050405020304" pitchFamily="18" charset="0"/>
              </a:rPr>
              <a:t> de aynen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en-US" altLang="en-US" b="1" i="1">
                <a:latin typeface="Times" panose="02020603050405020304" pitchFamily="18" charset="0"/>
              </a:rPr>
              <a:t>n</a:t>
            </a:r>
            <a:r>
              <a:rPr lang="en-US" altLang="en-US" b="1">
                <a:latin typeface="Times" panose="02020603050405020304" pitchFamily="18" charset="0"/>
              </a:rPr>
              <a:t>-</a:t>
            </a:r>
            <a:r>
              <a:rPr lang="tr-TR" altLang="en-US" b="1">
                <a:latin typeface="Times" panose="02020603050405020304" pitchFamily="18" charset="0"/>
              </a:rPr>
              <a:t>kanal</a:t>
            </a:r>
            <a:r>
              <a:rPr lang="en-US" altLang="en-US" b="1">
                <a:latin typeface="Times" panose="02020603050405020304" pitchFamily="18" charset="0"/>
              </a:rPr>
              <a:t> JFET</a:t>
            </a:r>
            <a:r>
              <a:rPr lang="tr-TR" altLang="en-US" b="1">
                <a:latin typeface="Times" panose="02020603050405020304" pitchFamily="18" charset="0"/>
              </a:rPr>
              <a:t> gibi davranır sadece kutuplama ve akım yönleri terstir.</a:t>
            </a: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1"/>
            <a:ext cx="3371850" cy="33432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8ED2C783-5871-40C2-AB23-61A5FF99EEA0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23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1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828800" y="381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MOSFET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362200" y="3203674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tr-TR" altLang="en-US" b="1" dirty="0">
                <a:latin typeface="Times" charset="0"/>
              </a:rPr>
              <a:t>İki tip </a:t>
            </a:r>
            <a:r>
              <a:rPr lang="en-US" altLang="en-US" b="1" dirty="0">
                <a:latin typeface="Times" charset="0"/>
              </a:rPr>
              <a:t>MOSFET</a:t>
            </a:r>
            <a:r>
              <a:rPr lang="tr-TR" altLang="en-US" b="1" dirty="0">
                <a:latin typeface="Times" charset="0"/>
              </a:rPr>
              <a:t>mevcuttur:</a:t>
            </a: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defRPr/>
            </a:pPr>
            <a:endParaRPr lang="en-US" altLang="en-US" b="1" dirty="0">
              <a:latin typeface="Times" charset="0"/>
            </a:endParaRP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tr-TR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Azaltıcı-Tip (Kanal ayarlamalı)(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Depletion-Type</a:t>
            </a:r>
            <a:r>
              <a:rPr lang="tr-TR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)</a:t>
            </a:r>
            <a:endParaRPr lang="en-US" alt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tr-TR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Çoğaltıcı-Tip (Kanal oluşturmalı)(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Enhancement-Type</a:t>
            </a:r>
            <a:r>
              <a:rPr lang="tr-TR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)</a:t>
            </a:r>
            <a:endParaRPr lang="en-US" alt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sp>
        <p:nvSpPr>
          <p:cNvPr id="39941" name="Rectangle 12"/>
          <p:cNvSpPr>
            <a:spLocks noChangeArrowheads="1"/>
          </p:cNvSpPr>
          <p:nvPr/>
        </p:nvSpPr>
        <p:spPr bwMode="auto">
          <a:xfrm>
            <a:off x="2236340" y="1346299"/>
            <a:ext cx="78073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</a:rPr>
              <a:t>MOSFET</a:t>
            </a:r>
            <a:r>
              <a:rPr lang="tr-TR" altLang="en-US" b="1" dirty="0">
                <a:latin typeface="Times New Roman" panose="02020603050405020304" pitchFamily="18" charset="0"/>
              </a:rPr>
              <a:t>’ler, </a:t>
            </a:r>
            <a:r>
              <a:rPr lang="en-US" altLang="en-US" b="1" dirty="0">
                <a:latin typeface="Times New Roman" panose="02020603050405020304" pitchFamily="18" charset="0"/>
              </a:rPr>
              <a:t>JFET</a:t>
            </a:r>
            <a:r>
              <a:rPr lang="tr-TR" altLang="en-US" b="1" dirty="0">
                <a:latin typeface="Times New Roman" panose="02020603050405020304" pitchFamily="18" charset="0"/>
              </a:rPr>
              <a:t>’lere benzer özellikler içerirler. Ayrıca başka faydalı özellikleri de mevcuttur.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endParaRPr lang="tr-TR" altLang="en-US" b="1" dirty="0" smtClean="0">
              <a:latin typeface="Times New Roman" panose="02020603050405020304" pitchFamily="18" charset="0"/>
            </a:endParaRPr>
          </a:p>
          <a:p>
            <a:r>
              <a:rPr lang="tr-TR" dirty="0"/>
              <a:t>MOSFET’de kapı ile kanal arasında JFET’deki gibi bir P-N jonksiyonu yoktur. </a:t>
            </a:r>
            <a:r>
              <a:rPr lang="tr-TR" dirty="0" smtClean="0"/>
              <a:t>MOSFET’in kapısı (G) </a:t>
            </a:r>
            <a:r>
              <a:rPr lang="tr-TR" dirty="0"/>
              <a:t>silisyum dioksit (SiO2) tabakası ile kanaldan izole edilmiştir.</a:t>
            </a:r>
            <a:endParaRPr lang="tr-TR" altLang="en-US" b="1" dirty="0">
              <a:latin typeface="Times New Roman" panose="02020603050405020304" pitchFamily="18" charset="0"/>
            </a:endParaRPr>
          </a:p>
          <a:p>
            <a:endParaRPr lang="tr-TR" altLang="en-US" b="1" dirty="0" smtClean="0">
              <a:latin typeface="Times New Roman" panose="02020603050405020304" pitchFamily="18" charset="0"/>
            </a:endParaRPr>
          </a:p>
          <a:p>
            <a:endParaRPr lang="tr-TR" altLang="en-US" b="1" dirty="0">
              <a:latin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D079D12A-9D35-4767-A45E-8556FBD2AAFF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24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2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3" y="218941"/>
            <a:ext cx="11075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DE MOSFET</a:t>
            </a:r>
          </a:p>
          <a:p>
            <a:pPr algn="just"/>
            <a:r>
              <a:rPr lang="tr-TR" sz="2000" dirty="0"/>
              <a:t>DE MOSFET’in temel yapısı Şekil 4.9’da gösterilmiştir. DE MOSFET’te D ve S </a:t>
            </a:r>
            <a:r>
              <a:rPr lang="tr-TR" sz="2000" dirty="0" smtClean="0"/>
              <a:t>altkatman malzeme </a:t>
            </a:r>
            <a:r>
              <a:rPr lang="tr-TR" sz="2000" dirty="0"/>
              <a:t>üzerine katkılanarak, kapıya komşu olan dar bir kanal ile birbirine bağlanmıştır. </a:t>
            </a:r>
            <a:r>
              <a:rPr lang="tr-TR" sz="2000" dirty="0" smtClean="0"/>
              <a:t>DE MOSFET </a:t>
            </a:r>
            <a:r>
              <a:rPr lang="tr-TR" sz="2000" dirty="0"/>
              <a:t>N kanal ve P kanal olabilir. Burada sadece N kanallı DE MOSFET incelenecektir. </a:t>
            </a:r>
            <a:r>
              <a:rPr lang="tr-TR" sz="2000" dirty="0" smtClean="0"/>
              <a:t>P kanallı </a:t>
            </a:r>
            <a:r>
              <a:rPr lang="tr-TR" sz="2000" dirty="0"/>
              <a:t>DE MOSFET’te gerilim yönleri terstir fakat çalışma prensipleri aynıdır.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42" y="2387142"/>
            <a:ext cx="9349249" cy="2985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4874" y="5483166"/>
            <a:ext cx="455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Şekil 4.9 N kanal ve P- kanal D-MOSFET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589017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2" y="193183"/>
            <a:ext cx="11320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Kapı kanaldan izole olduğu için kapıya negatif veya pozitif gerilim uygulanabilir. DE </a:t>
            </a:r>
            <a:r>
              <a:rPr lang="tr-TR" sz="2000" dirty="0" smtClean="0"/>
              <a:t>MOSFET kapısına </a:t>
            </a:r>
            <a:r>
              <a:rPr lang="tr-TR" sz="2000" dirty="0"/>
              <a:t>negatif gerilim uygulanırsa Azaltma (Depletion), pozitif gerilim uygulanırsa </a:t>
            </a:r>
            <a:r>
              <a:rPr lang="tr-TR" sz="2000" dirty="0" smtClean="0"/>
              <a:t>Arttırma () </a:t>
            </a:r>
            <a:r>
              <a:rPr lang="tr-TR" sz="2000" dirty="0"/>
              <a:t>modunda çalışır. DE MOSFET’te kapı ve kanal bir kapasitenin iki paralel </a:t>
            </a:r>
            <a:r>
              <a:rPr lang="tr-TR" sz="2000" dirty="0" smtClean="0"/>
              <a:t>plakası ve </a:t>
            </a:r>
            <a:r>
              <a:rPr lang="tr-TR" sz="2000" dirty="0"/>
              <a:t>SiO2 tabakası bir dielektrik malzeme gibidir.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6" y="1449020"/>
            <a:ext cx="8663510" cy="39601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84901" y="4507606"/>
            <a:ext cx="927279" cy="373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4043966" y="4507606"/>
            <a:ext cx="901521" cy="46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01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448259"/>
            <a:ext cx="8607337" cy="5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73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7" y="154546"/>
            <a:ext cx="11062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 </a:t>
            </a:r>
            <a:r>
              <a:rPr lang="tr-TR" sz="2800" b="1" dirty="0" smtClean="0"/>
              <a:t>MOSFET</a:t>
            </a:r>
          </a:p>
          <a:p>
            <a:endParaRPr lang="tr-TR" sz="2800" b="1" dirty="0"/>
          </a:p>
          <a:p>
            <a:pPr algn="just"/>
            <a:r>
              <a:rPr lang="tr-TR" sz="2000" dirty="0"/>
              <a:t>E MOSFET’in yapı ve sembolü Şekil 4.12’de gösterilmiştir. Bu MOSFET’te fiziksel bir </a:t>
            </a:r>
            <a:r>
              <a:rPr lang="tr-TR" sz="2000" dirty="0" smtClean="0"/>
              <a:t>kanal yoktur</a:t>
            </a:r>
            <a:r>
              <a:rPr lang="tr-TR" sz="2000" dirty="0"/>
              <a:t>. N kanal E MOSFET’te kapıya uygulanan gerilim eşik değerinde, SiO2 tabakasına </a:t>
            </a:r>
            <a:r>
              <a:rPr lang="tr-TR" sz="2000" dirty="0" smtClean="0"/>
              <a:t>komşu olan </a:t>
            </a:r>
            <a:r>
              <a:rPr lang="tr-TR" sz="2000" dirty="0"/>
              <a:t>P malzemesinde ince bir negatif yük tabakası ve bir kanal oluşturur. Eşik geriliminin </a:t>
            </a:r>
            <a:r>
              <a:rPr lang="tr-TR" sz="2000" dirty="0" smtClean="0"/>
              <a:t>altında bir </a:t>
            </a:r>
            <a:r>
              <a:rPr lang="tr-TR" sz="2000" dirty="0"/>
              <a:t>kanal oluşmaz. Kapı kaynak arasındaki pozitif gerilim arttırıldığında kanala daha </a:t>
            </a:r>
            <a:r>
              <a:rPr lang="tr-TR" sz="2000" dirty="0" smtClean="0"/>
              <a:t>çok elektron </a:t>
            </a:r>
            <a:r>
              <a:rPr lang="tr-TR" sz="2000" dirty="0"/>
              <a:t>çekilir ve kanalın iletkenliği artar. N kanal E MOSFET’in çalışma prensibi Şekil </a:t>
            </a:r>
            <a:r>
              <a:rPr lang="tr-TR" sz="2000" dirty="0" smtClean="0"/>
              <a:t>4.13’te gösterilmiştir</a:t>
            </a:r>
            <a:r>
              <a:rPr lang="tr-TR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2" y="2647536"/>
            <a:ext cx="7761345" cy="35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0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334851"/>
            <a:ext cx="11256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E MOSFET yalnız kanal arttırma ile kullanılır. N kanallı bir E MOSFET pozitif kapı kaynak</a:t>
            </a:r>
          </a:p>
          <a:p>
            <a:pPr algn="just"/>
            <a:r>
              <a:rPr lang="tr-TR" sz="2400" dirty="0"/>
              <a:t>gerilimi ile çalışır. P kanallı türünde ise negatif kapı kaynak gerilimi gerekir. Şekil 4.14’te</a:t>
            </a:r>
          </a:p>
          <a:p>
            <a:pPr algn="just"/>
            <a:r>
              <a:rPr lang="tr-TR" sz="2400" dirty="0"/>
              <a:t>gösterildiği gibi E MOSFET’in transfer karakteristiğinde VGS = 0 iken bir akım geçmez. Yani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217" y="2073499"/>
            <a:ext cx="10740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E MOSFET’te, JFET ve DE MOSFET’teki gibi IDSS parametresi yoktur. VGS gerilimi </a:t>
            </a:r>
            <a:r>
              <a:rPr lang="tr-TR" sz="2400" dirty="0" smtClean="0"/>
              <a:t>VGS(th) eşik </a:t>
            </a:r>
            <a:r>
              <a:rPr lang="tr-TR" sz="2400" dirty="0"/>
              <a:t>gerilimine ulaşana kadar ID akımı sıfırdır. E MOSFET’in transfer karakteristiğinin </a:t>
            </a:r>
            <a:r>
              <a:rPr lang="tr-TR" sz="2400" dirty="0" smtClean="0"/>
              <a:t>eşitliği aşağıda </a:t>
            </a:r>
            <a:r>
              <a:rPr lang="tr-TR" sz="2400" dirty="0"/>
              <a:t>verilmiştir. MOSFET’in K sabiti VGS’nin belirli bir değeri için verilen ID(on) </a:t>
            </a:r>
            <a:r>
              <a:rPr lang="tr-TR" sz="2400" dirty="0" smtClean="0"/>
              <a:t>akımı için </a:t>
            </a:r>
            <a:r>
              <a:rPr lang="tr-TR" sz="2400" dirty="0"/>
              <a:t>katalogda verilir.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365" y="4430332"/>
            <a:ext cx="2652148" cy="6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0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31" y="602554"/>
            <a:ext cx="10670338" cy="56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81" y="1294874"/>
            <a:ext cx="11127638" cy="42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48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133" y="409270"/>
            <a:ext cx="5233547" cy="284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45" y="3254770"/>
            <a:ext cx="6790014" cy="31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33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5181600" y="1676400"/>
            <a:ext cx="5257800" cy="3581400"/>
            <a:chOff x="1536" y="1008"/>
            <a:chExt cx="3312" cy="2256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1536" y="1008"/>
              <a:ext cx="3312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1584" y="1104"/>
            <a:ext cx="3234" cy="2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5" name="iGrafx Image Object" r:id="rId3" imgW="5133960" imgH="3419640" progId="iGrafx.Image.1">
                    <p:embed/>
                  </p:oleObj>
                </mc:Choice>
                <mc:Fallback>
                  <p:oleObj name="iGrafx Image Object" r:id="rId3" imgW="5133960" imgH="341964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04"/>
                          <a:ext cx="3234" cy="2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524000" y="228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VMOS Dev</a:t>
            </a:r>
            <a:r>
              <a:rPr lang="tr-TR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releri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(Güç </a:t>
            </a:r>
            <a:r>
              <a:rPr lang="tr-TR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MOSFET’leri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)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1981200" y="1295401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" panose="02020603050405020304" pitchFamily="18" charset="0"/>
              </a:rPr>
              <a:t>VMOS  (</a:t>
            </a:r>
            <a:r>
              <a:rPr lang="tr-TR" altLang="en-US" b="1">
                <a:latin typeface="Times" panose="02020603050405020304" pitchFamily="18" charset="0"/>
              </a:rPr>
              <a:t>dikey-</a:t>
            </a:r>
            <a:r>
              <a:rPr lang="en-US" altLang="en-US" b="1">
                <a:latin typeface="Times" panose="02020603050405020304" pitchFamily="18" charset="0"/>
              </a:rPr>
              <a:t>vertical MOSFET) </a:t>
            </a:r>
            <a:r>
              <a:rPr lang="tr-TR" altLang="en-US" b="1">
                <a:latin typeface="Times" panose="02020603050405020304" pitchFamily="18" charset="0"/>
              </a:rPr>
              <a:t>eleman yüzeyinin daha çok kullanılabildiği bir yapıyı sunmaktadır.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057400" y="2743201"/>
            <a:ext cx="3124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tr-TR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vantajları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defRPr/>
            </a:pP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en-US" b="1" dirty="0">
                <a:latin typeface="Times New Roman" pitchFamily="18" charset="0"/>
              </a:rPr>
              <a:t>VMOS </a:t>
            </a:r>
            <a:r>
              <a:rPr lang="tr-TR" altLang="en-US" b="1" dirty="0">
                <a:latin typeface="Times New Roman" pitchFamily="18" charset="0"/>
              </a:rPr>
              <a:t>ısı yalıtımı için daha fazla bir yüzeyin kullanımı sayesinde daha yüksek bir akım akışı sağlar.</a:t>
            </a:r>
            <a:endParaRPr lang="en-US" altLang="en-US" b="1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  <a:defRPr/>
            </a:pPr>
            <a:endParaRPr lang="en-US" altLang="en-US" b="1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en-US" b="1" dirty="0">
                <a:latin typeface="Times New Roman" pitchFamily="18" charset="0"/>
              </a:rPr>
              <a:t>VMOS </a:t>
            </a:r>
            <a:r>
              <a:rPr lang="tr-TR" altLang="en-US" b="1" dirty="0">
                <a:latin typeface="Times New Roman" pitchFamily="18" charset="0"/>
              </a:rPr>
              <a:t>ayrıca daha hızlı anahtarlama özelliklerine sahiptir.</a:t>
            </a:r>
            <a:endParaRPr lang="en-US" altLang="en-US" b="1" dirty="0">
              <a:latin typeface="Times New Roman" pitchFamily="18" charset="0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49D3EDE2-593D-4259-93B5-BFFF6C917E7C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32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7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133600" y="3733801"/>
            <a:ext cx="441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</a:t>
            </a:r>
            <a:r>
              <a:rPr lang="tr-TR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vantajları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marL="342900" indent="-342900" eaLnBrk="0" hangingPunct="0">
              <a:defRPr/>
            </a:pP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tr-TR" altLang="en-US" b="1" dirty="0">
                <a:latin typeface="Times" charset="0"/>
              </a:rPr>
              <a:t>Daha yüksek giriş e</a:t>
            </a:r>
            <a:r>
              <a:rPr lang="en-US" altLang="en-US" b="1" dirty="0" err="1">
                <a:latin typeface="Times" charset="0"/>
              </a:rPr>
              <a:t>mpedan</a:t>
            </a:r>
            <a:r>
              <a:rPr lang="tr-TR" altLang="en-US" b="1" dirty="0">
                <a:latin typeface="Times" charset="0"/>
              </a:rPr>
              <a:t>sı</a:t>
            </a: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tr-TR" altLang="en-US" b="1" dirty="0">
                <a:latin typeface="Times" charset="0"/>
              </a:rPr>
              <a:t>Daha hızlı anahtarlama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tr-TR" altLang="en-US" b="1" dirty="0">
                <a:latin typeface="Times" charset="0"/>
              </a:rPr>
              <a:t>Düşük güç tüketimi</a:t>
            </a:r>
            <a:endParaRPr lang="en-US" altLang="en-US" b="1" dirty="0">
              <a:latin typeface="Times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752600" y="228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CMOS Dev</a:t>
            </a:r>
            <a:r>
              <a:rPr lang="tr-TR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releri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47109" name="Rectangle 14"/>
          <p:cNvSpPr>
            <a:spLocks noChangeArrowheads="1"/>
          </p:cNvSpPr>
          <p:nvPr/>
        </p:nvSpPr>
        <p:spPr bwMode="auto">
          <a:xfrm>
            <a:off x="1981200" y="1752600"/>
            <a:ext cx="320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CMOS (</a:t>
            </a:r>
            <a:r>
              <a:rPr lang="tr-TR" altLang="en-US" b="1">
                <a:latin typeface="Times New Roman" panose="02020603050405020304" pitchFamily="18" charset="0"/>
              </a:rPr>
              <a:t>tümleşik-</a:t>
            </a:r>
            <a:r>
              <a:rPr lang="en-US" altLang="en-US" b="1">
                <a:latin typeface="Times New Roman" panose="02020603050405020304" pitchFamily="18" charset="0"/>
              </a:rPr>
              <a:t>complementary MOSFET) </a:t>
            </a:r>
            <a:r>
              <a:rPr lang="tr-TR" altLang="en-US" b="1">
                <a:latin typeface="Times New Roman" panose="02020603050405020304" pitchFamily="18" charset="0"/>
              </a:rPr>
              <a:t>hem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latin typeface="Times New Roman" panose="02020603050405020304" pitchFamily="18" charset="0"/>
              </a:rPr>
              <a:t>p</a:t>
            </a:r>
            <a:r>
              <a:rPr lang="en-US" altLang="en-US" b="1">
                <a:latin typeface="Times New Roman" panose="02020603050405020304" pitchFamily="18" charset="0"/>
              </a:rPr>
              <a:t>-</a:t>
            </a:r>
            <a:r>
              <a:rPr lang="tr-TR" altLang="en-US" b="1">
                <a:latin typeface="Times New Roman" panose="02020603050405020304" pitchFamily="18" charset="0"/>
              </a:rPr>
              <a:t>kanal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tr-TR" altLang="en-US" b="1">
                <a:latin typeface="Times New Roman" panose="02020603050405020304" pitchFamily="18" charset="0"/>
              </a:rPr>
              <a:t>hem de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latin typeface="Times New Roman" panose="02020603050405020304" pitchFamily="18" charset="0"/>
              </a:rPr>
              <a:t>n</a:t>
            </a:r>
            <a:r>
              <a:rPr lang="en-US" altLang="en-US" b="1">
                <a:latin typeface="Times New Roman" panose="02020603050405020304" pitchFamily="18" charset="0"/>
              </a:rPr>
              <a:t>-</a:t>
            </a:r>
            <a:r>
              <a:rPr lang="tr-TR" altLang="en-US" b="1">
                <a:latin typeface="Times New Roman" panose="02020603050405020304" pitchFamily="18" charset="0"/>
              </a:rPr>
              <a:t>kanal</a:t>
            </a:r>
            <a:r>
              <a:rPr lang="en-US" altLang="en-US" b="1">
                <a:latin typeface="Times New Roman" panose="02020603050405020304" pitchFamily="18" charset="0"/>
              </a:rPr>
              <a:t> MOSFET</a:t>
            </a:r>
            <a:r>
              <a:rPr lang="tr-TR" altLang="en-US" b="1">
                <a:latin typeface="Times New Roman" panose="02020603050405020304" pitchFamily="18" charset="0"/>
              </a:rPr>
              <a:t>’leri aynı alt tabaka üstünde bir arada kullanmaktadır.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1"/>
            <a:ext cx="4857750" cy="22955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F7F835C9-D86B-4347-9C43-554990DEF9C3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33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6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 txBox="1">
            <a:spLocks/>
          </p:cNvSpPr>
          <p:nvPr/>
        </p:nvSpPr>
        <p:spPr>
          <a:xfrm>
            <a:off x="457200" y="1219200"/>
            <a:ext cx="4972050" cy="4937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3"/>
              <a:buChar char=""/>
              <a:defRPr/>
            </a:pPr>
            <a:r>
              <a:rPr lang="en-US" altLang="en-US" b="1" smtClean="0">
                <a:latin typeface="Times" charset="0"/>
              </a:rPr>
              <a:t>JFET</a:t>
            </a:r>
            <a:r>
              <a:rPr lang="tr-TR" altLang="en-US" b="1" smtClean="0">
                <a:latin typeface="Times" charset="0"/>
              </a:rPr>
              <a:t>’ler kendi içerisinde ikiye ayrılırlar. </a:t>
            </a:r>
            <a:endParaRPr lang="en-US" altLang="en-US" b="1" smtClean="0">
              <a:latin typeface="Times" charset="0"/>
            </a:endParaRPr>
          </a:p>
          <a:p>
            <a:pPr marL="274320" indent="-274320">
              <a:buFont typeface="Wingdings 3"/>
              <a:buChar char=""/>
              <a:defRPr/>
            </a:pPr>
            <a:endParaRPr lang="en-US" altLang="en-US" b="1" smtClean="0">
              <a:latin typeface="Times" charset="0"/>
            </a:endParaRPr>
          </a:p>
          <a:p>
            <a:pPr marL="548640" lvl="1" indent="-274320">
              <a:buFontTx/>
              <a:buChar char="•"/>
              <a:defRPr/>
            </a:pPr>
            <a:r>
              <a:rPr lang="en-US" altLang="en-US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n</a:t>
            </a:r>
            <a:r>
              <a:rPr lang="en-US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</a:t>
            </a:r>
            <a:r>
              <a:rPr lang="tr-T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kanal</a:t>
            </a:r>
            <a:endParaRPr lang="en-US" altLang="en-US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marL="548640" lvl="1" indent="-274320">
              <a:buFontTx/>
              <a:buChar char="•"/>
              <a:defRPr/>
            </a:pPr>
            <a:r>
              <a:rPr lang="en-US" altLang="en-US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</a:t>
            </a:r>
            <a:r>
              <a:rPr lang="en-US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</a:t>
            </a:r>
            <a:r>
              <a:rPr lang="tr-T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kanal</a:t>
            </a:r>
            <a:endParaRPr lang="en-US" altLang="en-US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marL="548640" lvl="1" indent="-274320">
              <a:buFontTx/>
              <a:buChar char="•"/>
              <a:defRPr/>
            </a:pPr>
            <a:endParaRPr lang="en-US" altLang="en-US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tr-TR" altLang="en-US" b="1" smtClean="0">
                <a:latin typeface="Times" charset="0"/>
              </a:rPr>
              <a:t>n</a:t>
            </a:r>
            <a:r>
              <a:rPr lang="en-US" altLang="en-US" b="1" smtClean="0">
                <a:latin typeface="Times" charset="0"/>
              </a:rPr>
              <a:t>-</a:t>
            </a:r>
            <a:r>
              <a:rPr lang="tr-TR" altLang="en-US" b="1" smtClean="0">
                <a:latin typeface="Times" charset="0"/>
              </a:rPr>
              <a:t>kanal</a:t>
            </a:r>
            <a:r>
              <a:rPr lang="en-US" altLang="en-US" b="1" smtClean="0">
                <a:latin typeface="Times" charset="0"/>
              </a:rPr>
              <a:t> </a:t>
            </a:r>
            <a:r>
              <a:rPr lang="tr-TR" altLang="en-US" b="1" smtClean="0">
                <a:latin typeface="Times" charset="0"/>
              </a:rPr>
              <a:t>en çok tercih edilen JFET tipidir. </a:t>
            </a:r>
            <a:endParaRPr lang="en-US" altLang="en-US" b="1" smtClean="0">
              <a:latin typeface="Times" charset="0"/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tr-TR" altLang="en-US" b="1" smtClean="0">
                <a:latin typeface="Times New Roman" pitchFamily="18" charset="0"/>
              </a:rPr>
              <a:t>JFET’lerin 3 adet terminalleri mevcuttur</a:t>
            </a:r>
            <a:r>
              <a:rPr lang="en-US" altLang="en-US" b="1" smtClean="0">
                <a:latin typeface="Times New Roman" pitchFamily="18" charset="0"/>
              </a:rPr>
              <a:t>.</a:t>
            </a:r>
          </a:p>
          <a:p>
            <a:pPr marL="274320" indent="-274320">
              <a:buFont typeface="Wingdings 3"/>
              <a:buChar char=""/>
              <a:defRPr/>
            </a:pPr>
            <a:endParaRPr lang="en-US" altLang="en-US" b="1" smtClean="0">
              <a:latin typeface="Times New Roman" pitchFamily="18" charset="0"/>
            </a:endParaRPr>
          </a:p>
          <a:p>
            <a:pPr marL="548640" lvl="1" indent="-274320">
              <a:buFontTx/>
              <a:buChar char="•"/>
              <a:defRPr/>
            </a:pPr>
            <a:r>
              <a:rPr lang="tr-T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Akıtıcı - </a:t>
            </a:r>
            <a:r>
              <a:rPr lang="en-US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Drain </a:t>
            </a:r>
            <a:r>
              <a:rPr lang="en-US" altLang="en-US" b="1" smtClean="0">
                <a:latin typeface="Times New Roman" pitchFamily="18" charset="0"/>
              </a:rPr>
              <a:t>(D) </a:t>
            </a:r>
            <a:r>
              <a:rPr lang="tr-TR" altLang="en-US" b="1" smtClean="0">
                <a:latin typeface="Times New Roman" pitchFamily="18" charset="0"/>
              </a:rPr>
              <a:t>ve</a:t>
            </a:r>
            <a:r>
              <a:rPr lang="en-US" altLang="en-US" b="1" smtClean="0">
                <a:latin typeface="Times New Roman" pitchFamily="18" charset="0"/>
              </a:rPr>
              <a:t> </a:t>
            </a:r>
            <a:r>
              <a:rPr lang="tr-T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Kaynak - S</a:t>
            </a:r>
            <a:r>
              <a:rPr lang="en-US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ource</a:t>
            </a:r>
            <a:r>
              <a:rPr lang="en-US" altLang="en-US" b="1" smtClean="0">
                <a:latin typeface="Times New Roman" pitchFamily="18" charset="0"/>
              </a:rPr>
              <a:t> (S) </a:t>
            </a:r>
            <a:r>
              <a:rPr lang="tr-TR" altLang="en-US" b="1" i="1" smtClean="0">
                <a:latin typeface="Times New Roman" pitchFamily="18" charset="0"/>
              </a:rPr>
              <a:t>n</a:t>
            </a:r>
            <a:r>
              <a:rPr lang="tr-TR" altLang="en-US" b="1" smtClean="0">
                <a:latin typeface="Times New Roman" pitchFamily="18" charset="0"/>
              </a:rPr>
              <a:t>-kanalına bağlanırken,</a:t>
            </a:r>
            <a:endParaRPr lang="en-US" altLang="en-US" b="1" smtClean="0">
              <a:latin typeface="Times New Roman" pitchFamily="18" charset="0"/>
            </a:endParaRPr>
          </a:p>
          <a:p>
            <a:pPr marL="548640" lvl="1" indent="-274320">
              <a:buFontTx/>
              <a:buChar char="•"/>
              <a:defRPr/>
            </a:pPr>
            <a:r>
              <a:rPr lang="tr-T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Kapı - </a:t>
            </a:r>
            <a:r>
              <a:rPr lang="en-US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Gate</a:t>
            </a:r>
            <a:r>
              <a:rPr lang="en-US" altLang="en-US" b="1" smtClean="0">
                <a:latin typeface="Times New Roman" pitchFamily="18" charset="0"/>
              </a:rPr>
              <a:t> (G) </a:t>
            </a:r>
            <a:r>
              <a:rPr lang="tr-TR" altLang="en-US" b="1" smtClean="0">
                <a:latin typeface="Times New Roman" pitchFamily="18" charset="0"/>
              </a:rPr>
              <a:t>ise </a:t>
            </a:r>
            <a:r>
              <a:rPr lang="en-US" altLang="en-US" b="1" i="1" smtClean="0">
                <a:latin typeface="Times New Roman" pitchFamily="18" charset="0"/>
              </a:rPr>
              <a:t>p</a:t>
            </a:r>
            <a:r>
              <a:rPr lang="en-US" altLang="en-US" b="1" smtClean="0">
                <a:latin typeface="Times New Roman" pitchFamily="18" charset="0"/>
              </a:rPr>
              <a:t>-t</a:t>
            </a:r>
            <a:r>
              <a:rPr lang="tr-TR" altLang="en-US" b="1" smtClean="0">
                <a:latin typeface="Times New Roman" pitchFamily="18" charset="0"/>
              </a:rPr>
              <a:t>ipi malzemeye bağlanır.</a:t>
            </a:r>
            <a:endParaRPr lang="tr-TR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6466" y="991673"/>
            <a:ext cx="6134971" cy="4521715"/>
            <a:chOff x="1680" y="1056"/>
            <a:chExt cx="3333" cy="2705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1680" y="1056"/>
              <a:ext cx="2496" cy="2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latin typeface="+mn-lt"/>
                <a:cs typeface="+mn-cs"/>
              </a:endParaRPr>
            </a:p>
          </p:txBody>
        </p:sp>
        <p:graphicFrame>
          <p:nvGraphicFramePr>
            <p:cNvPr id="6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2733" y="1703"/>
            <a:ext cx="2280" cy="2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8" name="iGrafx Image Object" r:id="rId3" imgW="3619500" imgH="3267075" progId="">
                    <p:embed/>
                  </p:oleObj>
                </mc:Choice>
                <mc:Fallback>
                  <p:oleObj name="iGrafx Image Object" r:id="rId3" imgW="3619500" imgH="32670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3" y="1703"/>
                          <a:ext cx="2280" cy="20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759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8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524000" y="228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Bir 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JFET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’in Temel Çalışma Prensibi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053" name="Text Box 16"/>
          <p:cNvSpPr txBox="1">
            <a:spLocks noChangeArrowheads="1"/>
          </p:cNvSpPr>
          <p:nvPr/>
        </p:nvSpPr>
        <p:spPr bwMode="auto">
          <a:xfrm>
            <a:off x="2057400" y="1143001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JFET</a:t>
            </a:r>
            <a:r>
              <a:rPr lang="tr-TR" altLang="en-US">
                <a:latin typeface="Times" panose="02020603050405020304" pitchFamily="18" charset="0"/>
              </a:rPr>
              <a:t>’in çalışma prensibi bir musluğa benzetilebilir.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057400" y="1905000"/>
            <a:ext cx="403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Kaynak – </a:t>
            </a:r>
            <a:r>
              <a:rPr lang="tr-TR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Source</a:t>
            </a: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tr-TR" altLang="en-US" dirty="0">
                <a:latin typeface="Times New Roman" pitchFamily="18" charset="0"/>
              </a:rPr>
              <a:t>Basınçlı su, akıtıcı-kaynak voltajının negatif kutbundaki elektron birikmesini temsil etmektedir.</a:t>
            </a:r>
            <a:endParaRPr lang="en-US" altLang="en-US" dirty="0">
              <a:latin typeface="Times New Roman" pitchFamily="18" charset="0"/>
            </a:endParaRPr>
          </a:p>
          <a:p>
            <a:pPr>
              <a:defRPr/>
            </a:pPr>
            <a:endParaRPr lang="en-US" altLang="en-US" dirty="0">
              <a:latin typeface="Times New Roman" pitchFamily="18" charset="0"/>
            </a:endParaRPr>
          </a:p>
          <a:p>
            <a:pPr>
              <a:defRPr/>
            </a:pP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Akıtıcı – </a:t>
            </a:r>
            <a:r>
              <a:rPr lang="tr-TR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Drain</a:t>
            </a:r>
            <a:r>
              <a:rPr lang="tr-TR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tr-TR" altLang="en-US" dirty="0">
                <a:latin typeface="Times New Roman" pitchFamily="18" charset="0"/>
              </a:rPr>
              <a:t>Uygulanan voltajın pozitif kutbundaki elektron (yada delik) azlığını temsil eder.</a:t>
            </a:r>
            <a:endParaRPr lang="en-US" altLang="en-US" dirty="0">
              <a:latin typeface="Times New Roman" pitchFamily="18" charset="0"/>
            </a:endParaRPr>
          </a:p>
          <a:p>
            <a:pPr>
              <a:defRPr/>
            </a:pPr>
            <a:endParaRPr lang="en-US" altLang="en-US" dirty="0">
              <a:latin typeface="Times New Roman" pitchFamily="18" charset="0"/>
            </a:endParaRPr>
          </a:p>
          <a:p>
            <a:pPr>
              <a:defRPr/>
            </a:pP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Kapı – </a:t>
            </a:r>
            <a:r>
              <a:rPr lang="tr-TR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Gate</a:t>
            </a: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tr-TR" altLang="en-US" dirty="0">
                <a:latin typeface="Times New Roman" pitchFamily="18" charset="0"/>
              </a:rPr>
              <a:t>Suyun akışını kontrol eden bir vana gibi kapı terminali n-kanalının genişliğini kontrol eder. Böylece akıtıcıya geçecek olan yük kontrolü yapılmış olur.</a:t>
            </a:r>
            <a:endParaRPr lang="en-US" altLang="en-US" dirty="0">
              <a:latin typeface="Times New Roman" pitchFamily="18" charset="0"/>
            </a:endParaRPr>
          </a:p>
        </p:txBody>
      </p:sp>
      <p:grpSp>
        <p:nvGrpSpPr>
          <p:cNvPr id="2055" name="Group 18"/>
          <p:cNvGrpSpPr>
            <a:grpSpLocks/>
          </p:cNvGrpSpPr>
          <p:nvPr/>
        </p:nvGrpSpPr>
        <p:grpSpPr bwMode="auto">
          <a:xfrm>
            <a:off x="6477000" y="1905000"/>
            <a:ext cx="3429000" cy="3505200"/>
            <a:chOff x="1872" y="1056"/>
            <a:chExt cx="2160" cy="2208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1872" y="1056"/>
              <a:ext cx="2160" cy="2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2050" name="Object 20"/>
            <p:cNvGraphicFramePr>
              <a:graphicFrameLocks noChangeAspect="1"/>
            </p:cNvGraphicFramePr>
            <p:nvPr/>
          </p:nvGraphicFramePr>
          <p:xfrm>
            <a:off x="1935" y="1140"/>
            <a:ext cx="1890" cy="2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iGrafx Image Object" r:id="rId3" imgW="3000240" imgH="3238560" progId="iGrafx.Image.1">
                    <p:embed/>
                  </p:oleObj>
                </mc:Choice>
                <mc:Fallback>
                  <p:oleObj name="iGrafx Image Object" r:id="rId3" imgW="3000240" imgH="323856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5" y="1140"/>
                          <a:ext cx="1890" cy="2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7B0DB9BE-9BD5-4B1A-87CB-F65E09872640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5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6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217" y="347730"/>
            <a:ext cx="242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JFET Yapısı</a:t>
            </a:r>
            <a:endParaRPr lang="tr-T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3793" y="1313645"/>
            <a:ext cx="110371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/>
              <a:t>BJT akım kontrollu bir elemandır yani taban akımı ile kollektör akımı kontrol edilir. FET </a:t>
            </a:r>
            <a:r>
              <a:rPr lang="tr-TR" sz="2800" dirty="0" smtClean="0"/>
              <a:t>ise gerilim </a:t>
            </a:r>
            <a:r>
              <a:rPr lang="tr-TR" sz="2800" dirty="0"/>
              <a:t>kontrollu bir elemandır. FET’in kapı (G) ile kaynak (S) arasına uygulanan gerilim </a:t>
            </a:r>
            <a:r>
              <a:rPr lang="tr-TR" sz="2800" dirty="0" smtClean="0"/>
              <a:t>ile,kanaldan </a:t>
            </a:r>
            <a:r>
              <a:rPr lang="tr-TR" sz="2800" dirty="0"/>
              <a:t>(D ile S arasından) geçen akım kontrol edilir. G-S uçlarına uygulanan gerilim, </a:t>
            </a:r>
            <a:r>
              <a:rPr lang="tr-TR" sz="2800" dirty="0" smtClean="0"/>
              <a:t>kanaldan geçen </a:t>
            </a:r>
            <a:r>
              <a:rPr lang="tr-TR" sz="2800" dirty="0"/>
              <a:t>akımın yönüne dik olan bir elektrik alanı oluşturur. JFET, N veya P kanal olabilir. N </a:t>
            </a:r>
            <a:r>
              <a:rPr lang="tr-TR" sz="2800" dirty="0" smtClean="0"/>
              <a:t>kanal JFET’de</a:t>
            </a:r>
            <a:r>
              <a:rPr lang="tr-TR" sz="2800" dirty="0"/>
              <a:t>, kanal N tipi ve kapı P tipi bir malzemedir. Kapıdan kanala bir P-N </a:t>
            </a:r>
            <a:r>
              <a:rPr lang="tr-TR" sz="2800" dirty="0" smtClean="0"/>
              <a:t>jonksiyonumevcuttur</a:t>
            </a:r>
            <a:r>
              <a:rPr lang="tr-TR" sz="2800" dirty="0"/>
              <a:t>. </a:t>
            </a:r>
            <a:endParaRPr lang="tr-TR" sz="2800" dirty="0" smtClean="0"/>
          </a:p>
          <a:p>
            <a:pPr algn="just"/>
            <a:r>
              <a:rPr lang="tr-TR" sz="2800" dirty="0" smtClean="0"/>
              <a:t>Kapıya </a:t>
            </a:r>
            <a:r>
              <a:rPr lang="tr-TR" sz="2800" dirty="0"/>
              <a:t>uygulanan gerilim P-N jonksiyonunu ters yönde kutuplar ve kapıdan </a:t>
            </a:r>
            <a:r>
              <a:rPr lang="tr-TR" sz="2800" dirty="0" smtClean="0"/>
              <a:t>çok küçük </a:t>
            </a:r>
            <a:r>
              <a:rPr lang="tr-TR" sz="2800" dirty="0"/>
              <a:t>bir sızıntı akımı geçer. Bu nedenle FET’lerde giriş direnci çok yüksektir (∼1000 M</a:t>
            </a:r>
            <a:r>
              <a:rPr lang="el-GR" sz="2800" dirty="0"/>
              <a:t>Ω).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95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022" y="330744"/>
            <a:ext cx="11088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G ile S uçlarına ters yönde bir gerilim uygulandığında, P-N jonksiyonunda boşluk bölgesi </a:t>
            </a:r>
            <a:r>
              <a:rPr lang="tr-TR" sz="2400" dirty="0" smtClean="0"/>
              <a:t>oluşur. Boşluk </a:t>
            </a:r>
            <a:r>
              <a:rPr lang="tr-TR" sz="2400" dirty="0"/>
              <a:t>bölgesinde akım taşıyıcısı yoktur. Boşluk bölgesi kanal içine doğru genişleyerek </a:t>
            </a:r>
            <a:r>
              <a:rPr lang="tr-TR" sz="2400" dirty="0" smtClean="0"/>
              <a:t>kanalın akım </a:t>
            </a:r>
            <a:r>
              <a:rPr lang="tr-TR" sz="2400" dirty="0"/>
              <a:t>geçiren kısmını daraltır ve kanalın direncini arttırır. Bu durum Şekil 4.2’de </a:t>
            </a:r>
            <a:r>
              <a:rPr lang="tr-TR" sz="2400" dirty="0" smtClean="0"/>
              <a:t>gösterilmiştir. Kanalın </a:t>
            </a:r>
            <a:r>
              <a:rPr lang="tr-TR" sz="2400" dirty="0"/>
              <a:t>direnci ve kanaldan geçen akım, VGS ile VDS ’nin fonksiyonudur.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925" y="2429611"/>
            <a:ext cx="7263685" cy="3087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9245" y="5499278"/>
            <a:ext cx="794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Şekil 4.1. JFET yapı ve sembolleri, a) N kanal ve b) P kanal.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7446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529309"/>
            <a:ext cx="4159876" cy="3548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7008" y="824248"/>
            <a:ext cx="571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Şekil 4.2. N kanal JFET’in çalışma prensibi.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397" y="4301544"/>
            <a:ext cx="11075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N kanal FET’te G ile S uçları arasına 0 veya negatif bir gerilim, D ile S uçları arasına ise </a:t>
            </a:r>
            <a:r>
              <a:rPr lang="tr-TR" sz="2400" dirty="0" smtClean="0"/>
              <a:t>pozitif bir </a:t>
            </a:r>
            <a:r>
              <a:rPr lang="tr-TR" sz="2400" dirty="0"/>
              <a:t>gerilim uygulanır. Kapıdan kanala olan P-N jonksiyonu ters yönde kutuplanır.</a:t>
            </a:r>
          </a:p>
          <a:p>
            <a:pPr algn="just"/>
            <a:r>
              <a:rPr lang="tr-TR" sz="2400" dirty="0"/>
              <a:t>VGD = VGS − VDS olduğuna göre, VGD gerilimi VGS’e göre daha negatiftir. Bu nedenle, G </a:t>
            </a:r>
            <a:r>
              <a:rPr lang="tr-TR" sz="2400" dirty="0" smtClean="0"/>
              <a:t>ile D </a:t>
            </a:r>
            <a:r>
              <a:rPr lang="tr-TR" sz="2400" dirty="0"/>
              <a:t>arasındaki bölgede ters yönde kutuplanan P-N diyodunun boşluk bölgesi daha geniş olur.</a:t>
            </a:r>
          </a:p>
        </p:txBody>
      </p:sp>
    </p:spTree>
    <p:extLst>
      <p:ext uri="{BB962C8B-B14F-4D97-AF65-F5344CB8AC3E}">
        <p14:creationId xmlns:p14="http://schemas.microsoft.com/office/powerpoint/2010/main" val="11343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6" y="704179"/>
            <a:ext cx="11076827" cy="5449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459" y="270456"/>
            <a:ext cx="399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(i) Vgs = 0 Volt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56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9505CA14A24489E87077FD098F41F" ma:contentTypeVersion="" ma:contentTypeDescription="Create a new document." ma:contentTypeScope="" ma:versionID="4a473c7f47987424113ff602b623b93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279340-5A89-4D81-937E-0844BD0CCD49}"/>
</file>

<file path=customXml/itemProps2.xml><?xml version="1.0" encoding="utf-8"?>
<ds:datastoreItem xmlns:ds="http://schemas.openxmlformats.org/officeDocument/2006/customXml" ds:itemID="{52A75BE4-0864-4BA7-B8F5-1E5EE83F4434}"/>
</file>

<file path=customXml/itemProps3.xml><?xml version="1.0" encoding="utf-8"?>
<ds:datastoreItem xmlns:ds="http://schemas.openxmlformats.org/officeDocument/2006/customXml" ds:itemID="{1D30B442-D63D-4AF8-A04D-3107375D3354}"/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1056</Words>
  <Application>Microsoft Office PowerPoint</Application>
  <PresentationFormat>Widescreen</PresentationFormat>
  <Paragraphs>80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Times</vt:lpstr>
      <vt:lpstr>Times New Roman</vt:lpstr>
      <vt:lpstr>Wingdings 3</vt:lpstr>
      <vt:lpstr>Office Theme</vt:lpstr>
      <vt:lpstr>iGrafx Image Object</vt:lpstr>
      <vt:lpstr>Alan Etkili Transistör  ve  Yapısı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Diyot ve Çeşitleri</dc:title>
  <dc:creator>alper</dc:creator>
  <cp:lastModifiedBy>alper</cp:lastModifiedBy>
  <cp:revision>120</cp:revision>
  <dcterms:created xsi:type="dcterms:W3CDTF">2016-07-18T06:05:43Z</dcterms:created>
  <dcterms:modified xsi:type="dcterms:W3CDTF">2016-11-30T06:14:33Z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0x01010023A9505CA14A24489E87077FD098F41F</vt:lpwstr>
  </property>
</Properties>
</file>