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5" r:id="rId3"/>
    <p:sldId id="286" r:id="rId4"/>
    <p:sldId id="287" r:id="rId5"/>
    <p:sldId id="289" r:id="rId6"/>
    <p:sldId id="260" r:id="rId7"/>
    <p:sldId id="290" r:id="rId8"/>
    <p:sldId id="291" r:id="rId9"/>
    <p:sldId id="292" r:id="rId10"/>
    <p:sldId id="288" r:id="rId11"/>
    <p:sldId id="295" r:id="rId12"/>
    <p:sldId id="293" r:id="rId13"/>
    <p:sldId id="296" r:id="rId14"/>
    <p:sldId id="262" r:id="rId15"/>
    <p:sldId id="304" r:id="rId16"/>
    <p:sldId id="297" r:id="rId17"/>
    <p:sldId id="299" r:id="rId18"/>
    <p:sldId id="265" r:id="rId19"/>
    <p:sldId id="300" r:id="rId20"/>
    <p:sldId id="302" r:id="rId21"/>
    <p:sldId id="303" r:id="rId22"/>
    <p:sldId id="301"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131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667DB2-9B98-4F43-ADC6-79CB0B712A0E}" type="datetimeFigureOut">
              <a:rPr lang="tr-TR" smtClean="0"/>
              <a:t>26.02.2019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265164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67DB2-9B98-4F43-ADC6-79CB0B712A0E}" type="datetimeFigureOut">
              <a:rPr lang="tr-TR" smtClean="0"/>
              <a:t>26.02.2019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348517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67DB2-9B98-4F43-ADC6-79CB0B712A0E}" type="datetimeFigureOut">
              <a:rPr lang="tr-TR" smtClean="0"/>
              <a:t>26.02.2019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8B5EAE4-9359-403C-8363-C591D016A361}"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08491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7667DB2-9B98-4F43-ADC6-79CB0B712A0E}" type="datetimeFigureOut">
              <a:rPr lang="tr-TR" smtClean="0"/>
              <a:t>26.02.2019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1107497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7667DB2-9B98-4F43-ADC6-79CB0B712A0E}" type="datetimeFigureOut">
              <a:rPr lang="tr-TR" smtClean="0"/>
              <a:t>26.02.2019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8B5EAE4-9359-403C-8363-C591D016A361}"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2427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7667DB2-9B98-4F43-ADC6-79CB0B712A0E}" type="datetimeFigureOut">
              <a:rPr lang="tr-TR" smtClean="0"/>
              <a:t>26.02.2019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1123627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667DB2-9B98-4F43-ADC6-79CB0B712A0E}" type="datetimeFigureOut">
              <a:rPr lang="tr-TR" smtClean="0"/>
              <a:t>26.02.2019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2896936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667DB2-9B98-4F43-ADC6-79CB0B712A0E}" type="datetimeFigureOut">
              <a:rPr lang="tr-TR" smtClean="0"/>
              <a:t>26.02.2019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71803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667DB2-9B98-4F43-ADC6-79CB0B712A0E}" type="datetimeFigureOut">
              <a:rPr lang="tr-TR" smtClean="0"/>
              <a:t>26.02.2019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222108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67DB2-9B98-4F43-ADC6-79CB0B712A0E}" type="datetimeFigureOut">
              <a:rPr lang="tr-TR" smtClean="0"/>
              <a:t>26.02.2019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245073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667DB2-9B98-4F43-ADC6-79CB0B712A0E}" type="datetimeFigureOut">
              <a:rPr lang="tr-TR" smtClean="0"/>
              <a:t>26.02.2019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311308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667DB2-9B98-4F43-ADC6-79CB0B712A0E}" type="datetimeFigureOut">
              <a:rPr lang="tr-TR" smtClean="0"/>
              <a:t>26.02.2019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3333598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667DB2-9B98-4F43-ADC6-79CB0B712A0E}" type="datetimeFigureOut">
              <a:rPr lang="tr-TR" smtClean="0"/>
              <a:t>26.02.2019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179869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67DB2-9B98-4F43-ADC6-79CB0B712A0E}" type="datetimeFigureOut">
              <a:rPr lang="tr-TR" smtClean="0"/>
              <a:t>26.02.2019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40719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67DB2-9B98-4F43-ADC6-79CB0B712A0E}" type="datetimeFigureOut">
              <a:rPr lang="tr-TR" smtClean="0"/>
              <a:t>26.02.2019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1638731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67DB2-9B98-4F43-ADC6-79CB0B712A0E}" type="datetimeFigureOut">
              <a:rPr lang="tr-TR" smtClean="0"/>
              <a:t>26.02.2019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8B5EAE4-9359-403C-8363-C591D016A361}" type="slidenum">
              <a:rPr lang="tr-TR" smtClean="0"/>
              <a:t>‹#›</a:t>
            </a:fld>
            <a:endParaRPr lang="tr-TR"/>
          </a:p>
        </p:txBody>
      </p:sp>
    </p:spTree>
    <p:extLst>
      <p:ext uri="{BB962C8B-B14F-4D97-AF65-F5344CB8AC3E}">
        <p14:creationId xmlns:p14="http://schemas.microsoft.com/office/powerpoint/2010/main" val="2829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7667DB2-9B98-4F43-ADC6-79CB0B712A0E}" type="datetimeFigureOut">
              <a:rPr lang="tr-TR" smtClean="0"/>
              <a:t>26.02.2019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8B5EAE4-9359-403C-8363-C591D016A361}" type="slidenum">
              <a:rPr lang="tr-TR" smtClean="0"/>
              <a:t>‹#›</a:t>
            </a:fld>
            <a:endParaRPr lang="tr-TR"/>
          </a:p>
        </p:txBody>
      </p:sp>
    </p:spTree>
    <p:extLst>
      <p:ext uri="{BB962C8B-B14F-4D97-AF65-F5344CB8AC3E}">
        <p14:creationId xmlns:p14="http://schemas.microsoft.com/office/powerpoint/2010/main" val="29959173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guzelblog.com/wp-content/uploads/2010/12/fpcomplexity.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456935"/>
          </a:xfrm>
        </p:spPr>
        <p:txBody>
          <a:bodyPr/>
          <a:lstStyle/>
          <a:p>
            <a:r>
              <a:rPr lang="tr-TR" dirty="0" smtClean="0"/>
              <a:t>COCOMO MODEL</a:t>
            </a:r>
            <a:endParaRPr lang="tr-TR" dirty="0"/>
          </a:p>
        </p:txBody>
      </p:sp>
      <p:sp>
        <p:nvSpPr>
          <p:cNvPr id="3" name="Subtitle 2"/>
          <p:cNvSpPr>
            <a:spLocks noGrp="1"/>
          </p:cNvSpPr>
          <p:nvPr>
            <p:ph type="subTitle" idx="1"/>
          </p:nvPr>
        </p:nvSpPr>
        <p:spPr>
          <a:xfrm>
            <a:off x="1143000" y="3101706"/>
            <a:ext cx="6858000" cy="1655762"/>
          </a:xfrm>
        </p:spPr>
        <p:txBody>
          <a:bodyPr/>
          <a:lstStyle/>
          <a:p>
            <a:endParaRPr lang="tr-TR" dirty="0"/>
          </a:p>
        </p:txBody>
      </p:sp>
    </p:spTree>
    <p:extLst>
      <p:ext uri="{BB962C8B-B14F-4D97-AF65-F5344CB8AC3E}">
        <p14:creationId xmlns:p14="http://schemas.microsoft.com/office/powerpoint/2010/main" val="4086319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17025"/>
          </a:xfrm>
        </p:spPr>
        <p:txBody>
          <a:bodyPr/>
          <a:lstStyle/>
          <a:p>
            <a:r>
              <a:rPr lang="en-US" altLang="tr-TR" dirty="0"/>
              <a:t>Effort computation(</a:t>
            </a:r>
            <a:r>
              <a:rPr lang="tr-TR" altLang="tr-TR" dirty="0"/>
              <a:t>çarpma</a:t>
            </a:r>
            <a:r>
              <a:rPr lang="en-US" altLang="tr-TR" dirty="0"/>
              <a:t>)</a:t>
            </a:r>
            <a:r>
              <a:rPr lang="tr-TR" dirty="0">
                <a:solidFill>
                  <a:srgbClr val="444444"/>
                </a:solidFill>
                <a:latin typeface="Open Sans"/>
              </a:rPr>
              <a:t/>
            </a:r>
            <a:br>
              <a:rPr lang="tr-TR" dirty="0">
                <a:solidFill>
                  <a:srgbClr val="444444"/>
                </a:solidFill>
                <a:latin typeface="Open Sans"/>
              </a:rPr>
            </a:br>
            <a:endParaRPr lang="tr-TR"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7042" y="1682151"/>
            <a:ext cx="6048375" cy="5018748"/>
          </a:xfrm>
          <a:prstGeom prst="rect">
            <a:avLst/>
          </a:prstGeom>
        </p:spPr>
      </p:pic>
    </p:spTree>
    <p:extLst>
      <p:ext uri="{BB962C8B-B14F-4D97-AF65-F5344CB8AC3E}">
        <p14:creationId xmlns:p14="http://schemas.microsoft.com/office/powerpoint/2010/main" val="690634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COCOMO – Emek Ayarlama Faktörü</a:t>
            </a:r>
          </a:p>
        </p:txBody>
      </p:sp>
      <p:sp>
        <p:nvSpPr>
          <p:cNvPr id="3" name="Content Placeholder 2"/>
          <p:cNvSpPr>
            <a:spLocks noGrp="1"/>
          </p:cNvSpPr>
          <p:nvPr>
            <p:ph idx="1"/>
          </p:nvPr>
        </p:nvSpPr>
        <p:spPr/>
        <p:txBody>
          <a:bodyPr/>
          <a:lstStyle/>
          <a:p>
            <a:pPr marL="0" indent="0">
              <a:buNone/>
            </a:pPr>
            <a:r>
              <a:rPr lang="tr-TR" b="1" dirty="0" smtClean="0"/>
              <a:t>                                               </a:t>
            </a:r>
            <a:endParaRPr lang="tr-TR" b="1" dirty="0"/>
          </a:p>
        </p:txBody>
      </p:sp>
      <p:sp>
        <p:nvSpPr>
          <p:cNvPr id="4" name="TextBox 3"/>
          <p:cNvSpPr txBox="1"/>
          <p:nvPr/>
        </p:nvSpPr>
        <p:spPr>
          <a:xfrm>
            <a:off x="871266" y="1825625"/>
            <a:ext cx="3001993" cy="3323987"/>
          </a:xfrm>
          <a:prstGeom prst="rect">
            <a:avLst/>
          </a:prstGeom>
          <a:noFill/>
        </p:spPr>
        <p:txBody>
          <a:bodyPr wrap="square" rtlCol="0">
            <a:spAutoFit/>
          </a:bodyPr>
          <a:lstStyle/>
          <a:p>
            <a:r>
              <a:rPr lang="tr-TR" sz="1400" b="1" dirty="0"/>
              <a:t>Ürün Özellikleri</a:t>
            </a:r>
            <a:br>
              <a:rPr lang="tr-TR" sz="1400" b="1" dirty="0"/>
            </a:br>
            <a:r>
              <a:rPr lang="tr-TR" sz="1400" dirty="0"/>
              <a:t>RELY: Yazılımın güvenirliği.</a:t>
            </a:r>
            <a:br>
              <a:rPr lang="tr-TR" sz="1400" dirty="0"/>
            </a:br>
            <a:r>
              <a:rPr lang="tr-TR" sz="1400" dirty="0"/>
              <a:t>DATA: Veritabanının büyüklüğü.</a:t>
            </a:r>
            <a:br>
              <a:rPr lang="tr-TR" sz="1400" dirty="0"/>
            </a:br>
            <a:r>
              <a:rPr lang="tr-TR" sz="1400" dirty="0"/>
              <a:t>CPLX: Karmaşıklığı. </a:t>
            </a:r>
            <a:br>
              <a:rPr lang="tr-TR" sz="1400" dirty="0"/>
            </a:br>
            <a:r>
              <a:rPr lang="tr-TR" sz="1400" dirty="0"/>
              <a:t/>
            </a:r>
            <a:br>
              <a:rPr lang="tr-TR" sz="1400" dirty="0"/>
            </a:br>
            <a:r>
              <a:rPr lang="tr-TR" sz="1400" b="1" dirty="0"/>
              <a:t>Bilgisayar Özellikleri</a:t>
            </a:r>
            <a:r>
              <a:rPr lang="tr-TR" sz="1400" dirty="0"/>
              <a:t/>
            </a:r>
            <a:br>
              <a:rPr lang="tr-TR" sz="1400" dirty="0"/>
            </a:br>
            <a:r>
              <a:rPr lang="tr-TR" sz="1400" dirty="0"/>
              <a:t>TIME: İşletim zamanı kısıtı.</a:t>
            </a:r>
            <a:br>
              <a:rPr lang="tr-TR" sz="1400" dirty="0"/>
            </a:br>
            <a:r>
              <a:rPr lang="tr-TR" sz="1400" dirty="0"/>
              <a:t>STOR: Ana bellek kısıtı</a:t>
            </a:r>
            <a:br>
              <a:rPr lang="tr-TR" sz="1400" dirty="0"/>
            </a:br>
            <a:r>
              <a:rPr lang="tr-TR" sz="1400" dirty="0"/>
              <a:t>VIRT: Bilgisayar platform değişim olasılığı. Örn; bellek ve disk kapasitesi artırımı, CPU upgrade…</a:t>
            </a:r>
            <a:br>
              <a:rPr lang="tr-TR" sz="1400" dirty="0"/>
            </a:br>
            <a:r>
              <a:rPr lang="tr-TR" sz="1400" dirty="0"/>
              <a:t>TURN: Bilgisayar iş geri dönüş zamanı. Örn; hata düzeltme süresi.</a:t>
            </a:r>
          </a:p>
        </p:txBody>
      </p:sp>
      <p:sp>
        <p:nvSpPr>
          <p:cNvPr id="6" name="TextBox 5"/>
          <p:cNvSpPr txBox="1"/>
          <p:nvPr/>
        </p:nvSpPr>
        <p:spPr>
          <a:xfrm>
            <a:off x="4729251" y="1716567"/>
            <a:ext cx="3569359" cy="4401205"/>
          </a:xfrm>
          <a:prstGeom prst="rect">
            <a:avLst/>
          </a:prstGeom>
          <a:noFill/>
        </p:spPr>
        <p:txBody>
          <a:bodyPr wrap="square" rtlCol="0">
            <a:spAutoFit/>
          </a:bodyPr>
          <a:lstStyle/>
          <a:p>
            <a:r>
              <a:rPr lang="tr-TR" sz="1400" b="1" dirty="0" smtClean="0"/>
              <a:t>Personel </a:t>
            </a:r>
            <a:r>
              <a:rPr lang="tr-TR" sz="1400" b="1" dirty="0"/>
              <a:t>Özellikleri</a:t>
            </a:r>
            <a:r>
              <a:rPr lang="tr-TR" sz="1400" dirty="0"/>
              <a:t/>
            </a:r>
            <a:br>
              <a:rPr lang="tr-TR" sz="1400" dirty="0"/>
            </a:br>
            <a:r>
              <a:rPr lang="tr-TR" sz="1400" dirty="0"/>
              <a:t>ACAP: Analist yeteneği. Deneyim, birlikte çalışabilirlik.</a:t>
            </a:r>
            <a:br>
              <a:rPr lang="tr-TR" sz="1400" dirty="0"/>
            </a:br>
            <a:r>
              <a:rPr lang="tr-TR" sz="1400" dirty="0"/>
              <a:t>AEXP: Uygulama deneyimi. Proje ekibinin ortalama tecrübesi.</a:t>
            </a:r>
            <a:br>
              <a:rPr lang="tr-TR" sz="1400" dirty="0"/>
            </a:br>
            <a:r>
              <a:rPr lang="tr-TR" sz="1400" dirty="0"/>
              <a:t>PCAP: Programcı yeteneği. </a:t>
            </a:r>
            <a:br>
              <a:rPr lang="tr-TR" sz="1400" dirty="0"/>
            </a:br>
            <a:r>
              <a:rPr lang="tr-TR" sz="1400" dirty="0"/>
              <a:t>VEXP: Bilgisayar platformu deneyimi. Proje ekibinin geliştirilecek platformu tanıma oranı.</a:t>
            </a:r>
            <a:br>
              <a:rPr lang="tr-TR" sz="1400" dirty="0"/>
            </a:br>
            <a:r>
              <a:rPr lang="tr-TR" sz="1400" dirty="0"/>
              <a:t>LEXP: Programlama dili deneyimi.</a:t>
            </a:r>
            <a:br>
              <a:rPr lang="tr-TR" sz="1400" dirty="0"/>
            </a:br>
            <a:r>
              <a:rPr lang="tr-TR" sz="1400" dirty="0"/>
              <a:t/>
            </a:r>
            <a:br>
              <a:rPr lang="tr-TR" sz="1400" dirty="0"/>
            </a:br>
            <a:r>
              <a:rPr lang="tr-TR" sz="1400" b="1" dirty="0"/>
              <a:t>Proje Özellikleri</a:t>
            </a:r>
            <a:r>
              <a:rPr lang="tr-TR" sz="1400" dirty="0"/>
              <a:t/>
            </a:r>
            <a:br>
              <a:rPr lang="tr-TR" sz="1400" dirty="0"/>
            </a:br>
            <a:r>
              <a:rPr lang="tr-TR" sz="1400" dirty="0"/>
              <a:t>MODP: Modern programlama teknikleri. Örn; Yapısal programlama, görsel programlama, yeniden kullanılabilirlik.</a:t>
            </a:r>
            <a:br>
              <a:rPr lang="tr-TR" sz="1400" dirty="0"/>
            </a:br>
            <a:r>
              <a:rPr lang="tr-TR" sz="1400" dirty="0"/>
              <a:t>TOOL: Yazılım geliştirme araçları kullanımı. Örn; CASE araçları, metin düzenleyiciler, ortam yönetim araçları</a:t>
            </a:r>
            <a:br>
              <a:rPr lang="tr-TR" sz="1400" dirty="0"/>
            </a:br>
            <a:r>
              <a:rPr lang="tr-TR" sz="1400" dirty="0"/>
              <a:t>SCED: Zaman kısıtı</a:t>
            </a:r>
            <a:r>
              <a:rPr lang="tr-TR" sz="1400" dirty="0" smtClean="0"/>
              <a:t>.</a:t>
            </a:r>
            <a:endParaRPr lang="tr-TR" sz="1400" dirty="0"/>
          </a:p>
        </p:txBody>
      </p:sp>
    </p:spTree>
    <p:extLst>
      <p:ext uri="{BB962C8B-B14F-4D97-AF65-F5344CB8AC3E}">
        <p14:creationId xmlns:p14="http://schemas.microsoft.com/office/powerpoint/2010/main" val="393931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Yarı Ayrık model</a:t>
            </a:r>
            <a:endParaRPr lang="tr-T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790" y="1690690"/>
            <a:ext cx="5142668" cy="3295378"/>
          </a:xfrm>
        </p:spPr>
      </p:pic>
      <p:sp>
        <p:nvSpPr>
          <p:cNvPr id="5" name="TextBox 4"/>
          <p:cNvSpPr txBox="1"/>
          <p:nvPr/>
        </p:nvSpPr>
        <p:spPr>
          <a:xfrm>
            <a:off x="5771318" y="1690689"/>
            <a:ext cx="2510040" cy="3323987"/>
          </a:xfrm>
          <a:prstGeom prst="rect">
            <a:avLst/>
          </a:prstGeom>
          <a:noFill/>
        </p:spPr>
        <p:txBody>
          <a:bodyPr wrap="square" rtlCol="0">
            <a:spAutoFit/>
          </a:bodyPr>
          <a:lstStyle/>
          <a:p>
            <a:r>
              <a:rPr lang="tr-TR" sz="1400" dirty="0"/>
              <a:t>Emek = 3.0 x (KLOC)1.12 x EAF </a:t>
            </a:r>
            <a:br>
              <a:rPr lang="tr-TR" sz="1400" dirty="0"/>
            </a:br>
            <a:r>
              <a:rPr lang="tr-TR" sz="1400" dirty="0"/>
              <a:t/>
            </a:r>
            <a:br>
              <a:rPr lang="tr-TR" sz="1400" dirty="0"/>
            </a:br>
            <a:r>
              <a:rPr lang="tr-TR" sz="1400" dirty="0"/>
              <a:t>Emek = 3.0 x (7816)1.12  x 1,23 = 36,9 adam-ay</a:t>
            </a:r>
            <a:br>
              <a:rPr lang="tr-TR" sz="1400" dirty="0"/>
            </a:br>
            <a:r>
              <a:rPr lang="tr-TR" sz="1400" dirty="0"/>
              <a:t/>
            </a:r>
            <a:br>
              <a:rPr lang="tr-TR" sz="1400" dirty="0"/>
            </a:br>
            <a:r>
              <a:rPr lang="tr-TR" sz="1400" dirty="0"/>
              <a:t>Takvim= 2.5 x Emek 0,38= 2.5 x 36,90,38 = 9,84 ay (Geliştirme Zamanı)</a:t>
            </a:r>
            <a:br>
              <a:rPr lang="tr-TR" sz="1400" dirty="0"/>
            </a:br>
            <a:r>
              <a:rPr lang="tr-TR" sz="1400" dirty="0"/>
              <a:t/>
            </a:r>
            <a:br>
              <a:rPr lang="tr-TR" sz="1400" dirty="0"/>
            </a:br>
            <a:r>
              <a:rPr lang="tr-TR" sz="1400" dirty="0"/>
              <a:t>N = Emek  / Geliştirme Zamanı › (N: ortalama personel sayısı)</a:t>
            </a:r>
            <a:br>
              <a:rPr lang="tr-TR" sz="1400" dirty="0"/>
            </a:br>
            <a:r>
              <a:rPr lang="tr-TR" sz="1400" dirty="0"/>
              <a:t/>
            </a:r>
            <a:br>
              <a:rPr lang="tr-TR" sz="1400" dirty="0"/>
            </a:br>
            <a:r>
              <a:rPr lang="tr-TR" sz="1400" dirty="0"/>
              <a:t>N = 36,9 / 9,84 = 3,75 – 4 kişi</a:t>
            </a:r>
          </a:p>
        </p:txBody>
      </p:sp>
    </p:spTree>
    <p:extLst>
      <p:ext uri="{BB962C8B-B14F-4D97-AF65-F5344CB8AC3E}">
        <p14:creationId xmlns:p14="http://schemas.microsoft.com/office/powerpoint/2010/main" val="3089822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Function </a:t>
            </a:r>
            <a:r>
              <a:rPr lang="tr-TR" b="1" dirty="0"/>
              <a:t>Point Analysis</a:t>
            </a:r>
          </a:p>
        </p:txBody>
      </p:sp>
      <p:sp>
        <p:nvSpPr>
          <p:cNvPr id="3" name="Content Placeholder 2"/>
          <p:cNvSpPr>
            <a:spLocks noGrp="1"/>
          </p:cNvSpPr>
          <p:nvPr>
            <p:ph idx="1"/>
          </p:nvPr>
        </p:nvSpPr>
        <p:spPr/>
        <p:txBody>
          <a:bodyPr/>
          <a:lstStyle/>
          <a:p>
            <a:r>
              <a:rPr lang="tr-TR" dirty="0"/>
              <a:t>Kestirime başlanması için elimizde bir başlangıç verisi olması gerekmekte. Bu veri de LOC(Lines of Code) yani yazılım için gereken satır sayısını ifade eder. LOC da aslında kestirilmesi gereken bir büyüklük ölçütüdür. LOC kestirimi için Function Point Analysis yöntemi kullanılabilir.</a:t>
            </a:r>
          </a:p>
        </p:txBody>
      </p:sp>
    </p:spTree>
    <p:extLst>
      <p:ext uri="{BB962C8B-B14F-4D97-AF65-F5344CB8AC3E}">
        <p14:creationId xmlns:p14="http://schemas.microsoft.com/office/powerpoint/2010/main" val="1602070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tr-TR" b="1" dirty="0"/>
              <a:t>Function Points</a:t>
            </a:r>
          </a:p>
        </p:txBody>
      </p:sp>
      <p:sp>
        <p:nvSpPr>
          <p:cNvPr id="19459" name="Rectangle 3"/>
          <p:cNvSpPr>
            <a:spLocks noGrp="1" noChangeArrowheads="1"/>
          </p:cNvSpPr>
          <p:nvPr>
            <p:ph idx="1"/>
          </p:nvPr>
        </p:nvSpPr>
        <p:spPr>
          <a:xfrm>
            <a:off x="1649117" y="1495244"/>
            <a:ext cx="6591985" cy="4405223"/>
          </a:xfrm>
        </p:spPr>
        <p:txBody>
          <a:bodyPr>
            <a:noAutofit/>
          </a:bodyPr>
          <a:lstStyle/>
          <a:p>
            <a:r>
              <a:rPr lang="tr-TR" sz="1400" dirty="0"/>
              <a:t>Function Point Analizinde, Function Point’ler 5 kategoride gruplanır.</a:t>
            </a:r>
            <a:br>
              <a:rPr lang="tr-TR" sz="1400" dirty="0"/>
            </a:br>
            <a:r>
              <a:rPr lang="tr-TR" sz="1400" b="1" dirty="0"/>
              <a:t>1 – External interfaces (Dış arayüzler) :</a:t>
            </a:r>
            <a:r>
              <a:rPr lang="tr-TR" sz="1400" dirty="0"/>
              <a:t> Projenin geliştirme kapsamı dışında yeralan bir sistemle veri alışverişi ihtiyacı duyulan fonksiyonaliteler. Örneğin, devlet servislerinden Mernis sorgusu ile kişi bilgilerini almak.</a:t>
            </a:r>
          </a:p>
          <a:p>
            <a:r>
              <a:rPr lang="tr-TR" sz="1400" b="1" dirty="0"/>
              <a:t>2 – User inquires (Acil Kullanıcı Müdahaleleri) :</a:t>
            </a:r>
            <a:r>
              <a:rPr lang="tr-TR" sz="1400" dirty="0"/>
              <a:t> Yazılımın yönettiği sistemde beklenmedik bir durum olduğunda, kullanıcılara uyarı gönderilmesi(yazılım üzerinden, e-posta ya da SMS ile bilgilendirme) ve kullanıcının müdahalesini kapsayan fonksiyonaliteler. Örneğin sunucuda veritabanı uygulamasının CPU kullanım yüzdesi belirli bir limite yaklaşmış ise sistem yöneticisinin bilgilendirilmesi.</a:t>
            </a:r>
          </a:p>
          <a:p>
            <a:r>
              <a:rPr lang="tr-TR" sz="1400" b="1" dirty="0"/>
              <a:t>3 – User outputs (Kullanıcı ile paylaşılan veriler) :</a:t>
            </a:r>
            <a:r>
              <a:rPr lang="tr-TR" sz="1400" dirty="0"/>
              <a:t> Sistemin herhangi bir işlemi tamamladığına(ya da tamamlayamadığına) dair kullanıcıya veri ya da rapor iletmesi</a:t>
            </a:r>
            <a:r>
              <a:rPr lang="tr-TR" sz="1400" dirty="0" smtClean="0"/>
              <a:t>.</a:t>
            </a:r>
            <a:endParaRPr lang="tr-TR" sz="1400" dirty="0"/>
          </a:p>
        </p:txBody>
      </p:sp>
      <p:sp>
        <p:nvSpPr>
          <p:cNvPr id="4" name="Date Placeholder 3"/>
          <p:cNvSpPr>
            <a:spLocks noGrp="1"/>
          </p:cNvSpPr>
          <p:nvPr>
            <p:ph type="dt" sz="half" idx="10"/>
          </p:nvPr>
        </p:nvSpPr>
        <p:spPr/>
        <p:txBody>
          <a:bodyPr/>
          <a:lstStyle/>
          <a:p>
            <a:r>
              <a:rPr lang="en-US" altLang="tr-TR"/>
              <a:t>SEG3300 A&amp;B W2004</a:t>
            </a:r>
          </a:p>
        </p:txBody>
      </p:sp>
      <p:sp>
        <p:nvSpPr>
          <p:cNvPr id="5" name="Footer Placeholder 4"/>
          <p:cNvSpPr>
            <a:spLocks noGrp="1"/>
          </p:cNvSpPr>
          <p:nvPr>
            <p:ph type="ftr" sz="quarter" idx="11"/>
          </p:nvPr>
        </p:nvSpPr>
        <p:spPr/>
        <p:txBody>
          <a:bodyPr/>
          <a:lstStyle/>
          <a:p>
            <a:r>
              <a:rPr lang="en-US" altLang="tr-TR"/>
              <a:t>R.L. Probert</a:t>
            </a:r>
          </a:p>
        </p:txBody>
      </p:sp>
      <p:sp>
        <p:nvSpPr>
          <p:cNvPr id="6" name="Slide Number Placeholder 5"/>
          <p:cNvSpPr>
            <a:spLocks noGrp="1"/>
          </p:cNvSpPr>
          <p:nvPr>
            <p:ph type="sldNum" sz="quarter" idx="12"/>
          </p:nvPr>
        </p:nvSpPr>
        <p:spPr/>
        <p:txBody>
          <a:bodyPr/>
          <a:lstStyle/>
          <a:p>
            <a:fld id="{0E74EACE-0B5E-4660-AB59-A135349FD470}" type="slidenum">
              <a:rPr lang="en-US" altLang="tr-TR"/>
              <a:pPr/>
              <a:t>14</a:t>
            </a:fld>
            <a:endParaRPr lang="en-US" altLang="tr-TR"/>
          </a:p>
        </p:txBody>
      </p:sp>
    </p:spTree>
    <p:extLst>
      <p:ext uri="{BB962C8B-B14F-4D97-AF65-F5344CB8AC3E}">
        <p14:creationId xmlns:p14="http://schemas.microsoft.com/office/powerpoint/2010/main" val="3793898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b="1" dirty="0"/>
              <a:t>Function Points</a:t>
            </a:r>
            <a:endParaRPr lang="tr-TR" dirty="0"/>
          </a:p>
        </p:txBody>
      </p:sp>
      <p:sp>
        <p:nvSpPr>
          <p:cNvPr id="3" name="Content Placeholder 2"/>
          <p:cNvSpPr>
            <a:spLocks noGrp="1"/>
          </p:cNvSpPr>
          <p:nvPr>
            <p:ph idx="1"/>
          </p:nvPr>
        </p:nvSpPr>
        <p:spPr/>
        <p:txBody>
          <a:bodyPr/>
          <a:lstStyle/>
          <a:p>
            <a:r>
              <a:rPr lang="tr-TR" b="1" dirty="0"/>
              <a:t>4 – User inputs (Kullanıcının giriş yaptığı veriler) :</a:t>
            </a:r>
            <a:r>
              <a:rPr lang="tr-TR" dirty="0"/>
              <a:t> Sistemin herhangi bir işlemi gerçekleştirmesi için kullanıcılardan veri alınması.</a:t>
            </a:r>
          </a:p>
          <a:p>
            <a:r>
              <a:rPr lang="tr-TR" b="1" dirty="0"/>
              <a:t>5 – Internal interfaces (İç arayüzler) :</a:t>
            </a:r>
            <a:r>
              <a:rPr lang="tr-TR" dirty="0"/>
              <a:t> Uygulamanın içerisinde yeralan farklı modüllerin veri alışverişini kapsamaktadır. Bir veritabanından farklı bir veritabanına arşivleme ya da yedekleme işlemi bu grupta değerlendirilir.</a:t>
            </a:r>
          </a:p>
          <a:p>
            <a:r>
              <a:rPr lang="tr-TR" dirty="0"/>
              <a:t>Function pointlerin LOC’da çevirmek için çeşitli yöntemler kullanılabilir. LOC birçok kestirim yöntemi için girdi teşkil etmektedir.</a:t>
            </a:r>
          </a:p>
          <a:p>
            <a:endParaRPr lang="tr-TR" dirty="0"/>
          </a:p>
        </p:txBody>
      </p:sp>
    </p:spTree>
    <p:extLst>
      <p:ext uri="{BB962C8B-B14F-4D97-AF65-F5344CB8AC3E}">
        <p14:creationId xmlns:p14="http://schemas.microsoft.com/office/powerpoint/2010/main" val="4220343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b="1" dirty="0"/>
              <a:t>Function Points</a:t>
            </a:r>
            <a:endParaRPr lang="tr-TR" dirty="0"/>
          </a:p>
        </p:txBody>
      </p:sp>
      <p:sp>
        <p:nvSpPr>
          <p:cNvPr id="3" name="Content Placeholder 2"/>
          <p:cNvSpPr>
            <a:spLocks noGrp="1"/>
          </p:cNvSpPr>
          <p:nvPr>
            <p:ph idx="1"/>
          </p:nvPr>
        </p:nvSpPr>
        <p:spPr>
          <a:xfrm>
            <a:off x="508958" y="1920515"/>
            <a:ext cx="7886700" cy="4351338"/>
          </a:xfrm>
        </p:spPr>
        <p:txBody>
          <a:bodyPr/>
          <a:lstStyle/>
          <a:p>
            <a:pPr marL="0" lvl="0" indent="0" eaLnBrk="0" fontAlgn="base" hangingPunct="0">
              <a:lnSpc>
                <a:spcPct val="100000"/>
              </a:lnSpc>
              <a:spcBef>
                <a:spcPct val="0"/>
              </a:spcBef>
              <a:spcAft>
                <a:spcPct val="0"/>
              </a:spcAft>
              <a:buNone/>
            </a:pPr>
            <a:r>
              <a:rPr lang="tr-TR" altLang="tr-TR" sz="1800" dirty="0" smtClean="0">
                <a:solidFill>
                  <a:srgbClr val="635537"/>
                </a:solidFill>
              </a:rPr>
              <a:t>Function </a:t>
            </a:r>
            <a:r>
              <a:rPr lang="tr-TR" altLang="tr-TR" sz="1800" dirty="0">
                <a:solidFill>
                  <a:srgbClr val="635537"/>
                </a:solidFill>
              </a:rPr>
              <a:t>Point’leri LOC’a çevirmek için öncelikler Function Point’lerin karmaşıklıklarını belirlemek gerekir. FP karmaşıklıklarının ağırlıkları aşağıdaki tabloda belirtilmiştir;</a:t>
            </a:r>
            <a:endParaRPr lang="tr-TR" altLang="tr-TR" sz="1800" dirty="0"/>
          </a:p>
          <a:p>
            <a:pPr marL="0" lvl="0" indent="0" eaLnBrk="0" fontAlgn="base" hangingPunct="0">
              <a:lnSpc>
                <a:spcPct val="100000"/>
              </a:lnSpc>
              <a:spcBef>
                <a:spcPct val="0"/>
              </a:spcBef>
              <a:spcAft>
                <a:spcPct val="0"/>
              </a:spcAft>
              <a:buNone/>
            </a:pPr>
            <a:r>
              <a:rPr lang="tr-TR" altLang="tr-TR" sz="9600" dirty="0">
                <a:solidFill>
                  <a:srgbClr val="D21600"/>
                </a:solidFill>
                <a:latin typeface="Verdana" panose="020B0604030504040204" pitchFamily="34" charset="0"/>
              </a:rPr>
              <a:t> </a:t>
            </a:r>
            <a:r>
              <a:rPr lang="tr-TR" altLang="tr-TR" dirty="0">
                <a:solidFill>
                  <a:srgbClr val="D21600"/>
                </a:solidFill>
                <a:latin typeface="Verdana" panose="020B0604030504040204" pitchFamily="34" charset="0"/>
              </a:rPr>
              <a:t>                                          </a:t>
            </a:r>
          </a:p>
          <a:p>
            <a:endParaRPr lang="tr-TR" dirty="0"/>
          </a:p>
        </p:txBody>
      </p:sp>
      <p:pic>
        <p:nvPicPr>
          <p:cNvPr id="5122" name="Picture 2" descr="http://guzelblog.com/wp-content/uploads/2010/12/fpcomplexity.jpg?w=247">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9371" y="2998459"/>
            <a:ext cx="3239440" cy="1875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896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tr-TR" b="1" dirty="0"/>
              <a:t>Function Points</a:t>
            </a:r>
            <a:endParaRPr lang="tr-T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0415" y="1690689"/>
            <a:ext cx="2661472" cy="4761869"/>
          </a:xfrm>
        </p:spPr>
      </p:pic>
      <p:sp>
        <p:nvSpPr>
          <p:cNvPr id="5" name="TextBox 4"/>
          <p:cNvSpPr txBox="1"/>
          <p:nvPr/>
        </p:nvSpPr>
        <p:spPr>
          <a:xfrm>
            <a:off x="4485737" y="2047606"/>
            <a:ext cx="3795622" cy="2031325"/>
          </a:xfrm>
          <a:prstGeom prst="rect">
            <a:avLst/>
          </a:prstGeom>
          <a:noFill/>
        </p:spPr>
        <p:txBody>
          <a:bodyPr wrap="square" rtlCol="0">
            <a:spAutoFit/>
          </a:bodyPr>
          <a:lstStyle/>
          <a:p>
            <a:pPr algn="just"/>
            <a:r>
              <a:rPr lang="tr-TR" dirty="0"/>
              <a:t>FP’ler programlama dillerine göre farklı kodlama standartlarına göre kodlanabilir ve aynı FP, farklı programlama dillerinde değişik satır sayıları ile geliştirilebilir. Bunun için genel olarak kullanılan değişkenlere örnek </a:t>
            </a:r>
            <a:r>
              <a:rPr lang="tr-TR" dirty="0" smtClean="0"/>
              <a:t>yandaki </a:t>
            </a:r>
            <a:r>
              <a:rPr lang="tr-TR" dirty="0"/>
              <a:t>tablodadır. </a:t>
            </a:r>
          </a:p>
        </p:txBody>
      </p:sp>
    </p:spTree>
    <p:extLst>
      <p:ext uri="{BB962C8B-B14F-4D97-AF65-F5344CB8AC3E}">
        <p14:creationId xmlns:p14="http://schemas.microsoft.com/office/powerpoint/2010/main" val="4218717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Autofit/>
          </a:bodyPr>
          <a:lstStyle/>
          <a:p>
            <a:r>
              <a:rPr lang="en-US" altLang="tr-TR" sz="2400" b="1" u="sng" dirty="0" err="1" smtClean="0">
                <a:latin typeface="+mn-lt"/>
              </a:rPr>
              <a:t>Düzeltilmemiş</a:t>
            </a:r>
            <a:r>
              <a:rPr lang="en-US" altLang="tr-TR" sz="2400" b="1" u="sng" dirty="0" smtClean="0">
                <a:latin typeface="+mn-lt"/>
              </a:rPr>
              <a:t> </a:t>
            </a:r>
            <a:r>
              <a:rPr lang="en-US" altLang="tr-TR" sz="2400" b="1" u="sng" dirty="0" err="1" smtClean="0">
                <a:latin typeface="+mn-lt"/>
              </a:rPr>
              <a:t>İşlev</a:t>
            </a:r>
            <a:r>
              <a:rPr lang="en-US" altLang="tr-TR" sz="2400" b="1" u="sng" dirty="0" smtClean="0">
                <a:latin typeface="+mn-lt"/>
              </a:rPr>
              <a:t> </a:t>
            </a:r>
            <a:r>
              <a:rPr lang="en-US" altLang="tr-TR" sz="2400" b="1" u="sng" dirty="0" err="1" smtClean="0">
                <a:latin typeface="+mn-lt"/>
              </a:rPr>
              <a:t>Puanı</a:t>
            </a:r>
            <a:r>
              <a:rPr lang="tr-TR" altLang="tr-TR" sz="2400" b="1" u="sng" dirty="0" smtClean="0">
                <a:latin typeface="+mn-lt"/>
              </a:rPr>
              <a:t/>
            </a:r>
            <a:br>
              <a:rPr lang="tr-TR" altLang="tr-TR" sz="2400" b="1" u="sng" dirty="0" smtClean="0">
                <a:latin typeface="+mn-lt"/>
              </a:rPr>
            </a:br>
            <a:r>
              <a:rPr lang="en-US" altLang="tr-TR" sz="2400" b="1" u="sng" dirty="0" smtClean="0">
                <a:latin typeface="+mn-lt"/>
              </a:rPr>
              <a:t> </a:t>
            </a:r>
            <a:r>
              <a:rPr lang="en-US" altLang="tr-TR" sz="2400" b="1" u="sng" dirty="0">
                <a:latin typeface="+mn-lt"/>
              </a:rPr>
              <a:t>(Unadjusted Function Points </a:t>
            </a:r>
            <a:r>
              <a:rPr lang="en-US" altLang="tr-TR" sz="2400" b="1" u="sng" dirty="0" smtClean="0">
                <a:latin typeface="+mn-lt"/>
              </a:rPr>
              <a:t>- </a:t>
            </a:r>
            <a:r>
              <a:rPr lang="en-US" altLang="tr-TR" sz="2400" b="1" u="sng" dirty="0">
                <a:latin typeface="+mn-lt"/>
              </a:rPr>
              <a:t>UFPs</a:t>
            </a:r>
            <a:r>
              <a:rPr lang="en-US" altLang="tr-TR" sz="2400" b="1" u="sng" dirty="0" smtClean="0">
                <a:latin typeface="+mn-lt"/>
              </a:rPr>
              <a:t>)</a:t>
            </a:r>
            <a:r>
              <a:rPr lang="en-US" altLang="tr-TR" sz="2400" b="1" u="sng" dirty="0">
                <a:latin typeface="+mn-lt"/>
              </a:rPr>
              <a:t/>
            </a:r>
            <a:br>
              <a:rPr lang="en-US" altLang="tr-TR" sz="2400" b="1" u="sng" dirty="0">
                <a:latin typeface="+mn-lt"/>
              </a:rPr>
            </a:br>
            <a:endParaRPr lang="en-US" altLang="tr-TR" sz="2400" b="1" dirty="0">
              <a:latin typeface="+mn-lt"/>
            </a:endParaRPr>
          </a:p>
        </p:txBody>
      </p:sp>
      <p:sp>
        <p:nvSpPr>
          <p:cNvPr id="24579" name="Rectangle 3"/>
          <p:cNvSpPr>
            <a:spLocks noGrp="1" noChangeArrowheads="1"/>
          </p:cNvSpPr>
          <p:nvPr>
            <p:ph idx="1"/>
          </p:nvPr>
        </p:nvSpPr>
        <p:spPr/>
        <p:txBody>
          <a:bodyPr/>
          <a:lstStyle/>
          <a:p>
            <a:r>
              <a:rPr lang="tr-TR" altLang="tr-TR" dirty="0" smtClean="0"/>
              <a:t>İlk olarak </a:t>
            </a:r>
            <a:r>
              <a:rPr lang="en-US" altLang="tr-TR" dirty="0" smtClean="0"/>
              <a:t> </a:t>
            </a:r>
            <a:r>
              <a:rPr lang="en-US" altLang="tr-TR" dirty="0" err="1"/>
              <a:t>Teknik</a:t>
            </a:r>
            <a:r>
              <a:rPr lang="en-US" altLang="tr-TR" dirty="0"/>
              <a:t> </a:t>
            </a:r>
            <a:r>
              <a:rPr lang="en-US" altLang="tr-TR" dirty="0" err="1"/>
              <a:t>Karmaşıklık</a:t>
            </a:r>
            <a:r>
              <a:rPr lang="en-US" altLang="tr-TR" dirty="0"/>
              <a:t> </a:t>
            </a:r>
            <a:r>
              <a:rPr lang="en-US" altLang="tr-TR" dirty="0" err="1"/>
              <a:t>Faktörünün</a:t>
            </a:r>
            <a:r>
              <a:rPr lang="en-US" altLang="tr-TR" dirty="0"/>
              <a:t> (Technical Complexity Factor - TCF) </a:t>
            </a:r>
            <a:r>
              <a:rPr lang="en-US" altLang="tr-TR" dirty="0" err="1" smtClean="0"/>
              <a:t>hesaplanm</a:t>
            </a:r>
            <a:r>
              <a:rPr lang="tr-TR" altLang="tr-TR" dirty="0" smtClean="0"/>
              <a:t>alıdır. </a:t>
            </a:r>
          </a:p>
          <a:p>
            <a:r>
              <a:rPr lang="tr-TR" altLang="tr-TR" dirty="0" smtClean="0"/>
              <a:t>Formül aşağıdaki gibidir.</a:t>
            </a:r>
          </a:p>
          <a:p>
            <a:pPr marL="0" indent="0" algn="ctr">
              <a:buNone/>
            </a:pPr>
            <a:r>
              <a:rPr lang="en-US" altLang="tr-TR" sz="2400" b="1" i="1" dirty="0" smtClean="0"/>
              <a:t>TCF=0.65+0.01*DI</a:t>
            </a:r>
            <a:endParaRPr lang="tr-TR" altLang="tr-TR" sz="2400" b="1" i="1" dirty="0" smtClean="0"/>
          </a:p>
          <a:p>
            <a:endParaRPr lang="en-US" altLang="tr-TR" sz="2400" dirty="0"/>
          </a:p>
        </p:txBody>
      </p:sp>
      <p:sp>
        <p:nvSpPr>
          <p:cNvPr id="4" name="Date Placeholder 3"/>
          <p:cNvSpPr>
            <a:spLocks noGrp="1"/>
          </p:cNvSpPr>
          <p:nvPr>
            <p:ph type="dt" sz="half" idx="10"/>
          </p:nvPr>
        </p:nvSpPr>
        <p:spPr/>
        <p:txBody>
          <a:bodyPr/>
          <a:lstStyle/>
          <a:p>
            <a:r>
              <a:rPr lang="en-US" altLang="tr-TR"/>
              <a:t>SEG3300 A&amp;B W2004</a:t>
            </a:r>
          </a:p>
        </p:txBody>
      </p:sp>
      <p:sp>
        <p:nvSpPr>
          <p:cNvPr id="5" name="Footer Placeholder 4"/>
          <p:cNvSpPr>
            <a:spLocks noGrp="1"/>
          </p:cNvSpPr>
          <p:nvPr>
            <p:ph type="ftr" sz="quarter" idx="11"/>
          </p:nvPr>
        </p:nvSpPr>
        <p:spPr/>
        <p:txBody>
          <a:bodyPr/>
          <a:lstStyle/>
          <a:p>
            <a:r>
              <a:rPr lang="en-US" altLang="tr-TR"/>
              <a:t>R.L. Probert</a:t>
            </a:r>
          </a:p>
        </p:txBody>
      </p:sp>
      <p:sp>
        <p:nvSpPr>
          <p:cNvPr id="6" name="Slide Number Placeholder 5"/>
          <p:cNvSpPr>
            <a:spLocks noGrp="1"/>
          </p:cNvSpPr>
          <p:nvPr>
            <p:ph type="sldNum" sz="quarter" idx="12"/>
          </p:nvPr>
        </p:nvSpPr>
        <p:spPr/>
        <p:txBody>
          <a:bodyPr/>
          <a:lstStyle/>
          <a:p>
            <a:fld id="{A104AFF2-035B-4A94-AE11-B25C6FA8C4BC}" type="slidenum">
              <a:rPr lang="en-US" altLang="tr-TR"/>
              <a:pPr/>
              <a:t>18</a:t>
            </a:fld>
            <a:endParaRPr lang="en-US" altLang="tr-TR"/>
          </a:p>
        </p:txBody>
      </p:sp>
    </p:spTree>
    <p:extLst>
      <p:ext uri="{BB962C8B-B14F-4D97-AF65-F5344CB8AC3E}">
        <p14:creationId xmlns:p14="http://schemas.microsoft.com/office/powerpoint/2010/main" val="3591497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8621" y="503735"/>
            <a:ext cx="6589199" cy="1280890"/>
          </a:xfrm>
        </p:spPr>
        <p:txBody>
          <a:bodyPr/>
          <a:lstStyle/>
          <a:p>
            <a:r>
              <a:rPr lang="en-US" altLang="tr-TR" b="1" dirty="0" err="1"/>
              <a:t>Teknik</a:t>
            </a:r>
            <a:r>
              <a:rPr lang="en-US" altLang="tr-TR" b="1" dirty="0"/>
              <a:t> </a:t>
            </a:r>
            <a:r>
              <a:rPr lang="en-US" altLang="tr-TR" b="1" dirty="0" err="1"/>
              <a:t>Karmaşıklık</a:t>
            </a:r>
            <a:r>
              <a:rPr lang="en-US" altLang="tr-TR" b="1" dirty="0"/>
              <a:t> </a:t>
            </a:r>
            <a:r>
              <a:rPr lang="en-US" altLang="tr-TR" b="1" dirty="0" err="1"/>
              <a:t>Faktörü</a:t>
            </a:r>
            <a:r>
              <a:rPr lang="en-US" altLang="tr-TR" b="1" dirty="0"/>
              <a:t>(TCF)</a:t>
            </a:r>
            <a:endParaRPr lang="tr-TR" b="1" dirty="0"/>
          </a:p>
        </p:txBody>
      </p:sp>
      <p:pic>
        <p:nvPicPr>
          <p:cNvPr id="4" name="Content Placeholder 3"/>
          <p:cNvPicPr>
            <a:picLocks noGrp="1" noChangeAspect="1"/>
          </p:cNvPicPr>
          <p:nvPr>
            <p:ph idx="1"/>
          </p:nvPr>
        </p:nvPicPr>
        <p:blipFill>
          <a:blip r:embed="rId2"/>
          <a:stretch>
            <a:fillRect/>
          </a:stretch>
        </p:blipFill>
        <p:spPr>
          <a:xfrm>
            <a:off x="1618621" y="1883330"/>
            <a:ext cx="5369754" cy="3352905"/>
          </a:xfrm>
          <a:prstGeom prst="rect">
            <a:avLst/>
          </a:prstGeom>
        </p:spPr>
      </p:pic>
      <p:sp>
        <p:nvSpPr>
          <p:cNvPr id="5" name="TextBox 4"/>
          <p:cNvSpPr txBox="1"/>
          <p:nvPr/>
        </p:nvSpPr>
        <p:spPr>
          <a:xfrm>
            <a:off x="750498" y="5334940"/>
            <a:ext cx="7292787" cy="861774"/>
          </a:xfrm>
          <a:prstGeom prst="rect">
            <a:avLst/>
          </a:prstGeom>
          <a:noFill/>
        </p:spPr>
        <p:txBody>
          <a:bodyPr wrap="square" rtlCol="0">
            <a:spAutoFit/>
          </a:bodyPr>
          <a:lstStyle/>
          <a:p>
            <a:r>
              <a:rPr lang="tr-TR" altLang="tr-TR" sz="1600" dirty="0"/>
              <a:t>Tabloda verilen </a:t>
            </a:r>
            <a:r>
              <a:rPr lang="en-US" altLang="tr-TR" sz="1600" dirty="0"/>
              <a:t>14 </a:t>
            </a:r>
            <a:r>
              <a:rPr lang="en-US" altLang="tr-TR" sz="1600" dirty="0" err="1"/>
              <a:t>genel</a:t>
            </a:r>
            <a:r>
              <a:rPr lang="en-US" altLang="tr-TR" sz="1600" dirty="0"/>
              <a:t> </a:t>
            </a:r>
            <a:r>
              <a:rPr lang="en-US" altLang="tr-TR" sz="1600" dirty="0" err="1"/>
              <a:t>sistem</a:t>
            </a:r>
            <a:r>
              <a:rPr lang="en-US" altLang="tr-TR" sz="1600" dirty="0"/>
              <a:t> </a:t>
            </a:r>
            <a:r>
              <a:rPr lang="en-US" altLang="tr-TR" sz="1600" dirty="0" err="1"/>
              <a:t>özelliği</a:t>
            </a:r>
            <a:r>
              <a:rPr lang="en-US" altLang="tr-TR" sz="1600" dirty="0"/>
              <a:t> </a:t>
            </a:r>
            <a:r>
              <a:rPr lang="en-US" altLang="tr-TR" sz="1600" dirty="0" err="1"/>
              <a:t>kullanılarak</a:t>
            </a:r>
            <a:r>
              <a:rPr lang="en-US" altLang="tr-TR" sz="1600" dirty="0"/>
              <a:t> </a:t>
            </a:r>
            <a:r>
              <a:rPr lang="en-US" altLang="tr-TR" sz="1600" dirty="0" err="1"/>
              <a:t>sistemin</a:t>
            </a:r>
            <a:r>
              <a:rPr lang="en-US" altLang="tr-TR" sz="1600" dirty="0"/>
              <a:t> </a:t>
            </a:r>
            <a:r>
              <a:rPr lang="en-US" altLang="tr-TR" sz="1600" dirty="0" err="1"/>
              <a:t>beklenilen</a:t>
            </a:r>
            <a:r>
              <a:rPr lang="en-US" altLang="tr-TR" sz="1600" dirty="0"/>
              <a:t> </a:t>
            </a:r>
            <a:r>
              <a:rPr lang="en-US" altLang="tr-TR" sz="1600" dirty="0" err="1"/>
              <a:t>uygulama</a:t>
            </a:r>
            <a:r>
              <a:rPr lang="en-US" altLang="tr-TR" sz="1600" dirty="0"/>
              <a:t> </a:t>
            </a:r>
            <a:r>
              <a:rPr lang="en-US" altLang="tr-TR" sz="1600" dirty="0" err="1"/>
              <a:t>zorluğu</a:t>
            </a:r>
            <a:r>
              <a:rPr lang="en-US" altLang="tr-TR" sz="1600" dirty="0"/>
              <a:t> </a:t>
            </a:r>
            <a:r>
              <a:rPr lang="en-US" altLang="tr-TR" sz="1600" dirty="0" err="1"/>
              <a:t>için</a:t>
            </a:r>
            <a:r>
              <a:rPr lang="en-US" altLang="tr-TR" sz="1600" dirty="0"/>
              <a:t> </a:t>
            </a:r>
            <a:r>
              <a:rPr lang="en-US" altLang="tr-TR" sz="1600" dirty="0" err="1"/>
              <a:t>ilave</a:t>
            </a:r>
            <a:r>
              <a:rPr lang="en-US" altLang="tr-TR" sz="1600" dirty="0"/>
              <a:t> </a:t>
            </a:r>
            <a:r>
              <a:rPr lang="en-US" altLang="tr-TR" sz="1600" dirty="0" err="1"/>
              <a:t>bir</a:t>
            </a:r>
            <a:r>
              <a:rPr lang="en-US" altLang="tr-TR" sz="1600" dirty="0"/>
              <a:t> </a:t>
            </a:r>
            <a:r>
              <a:rPr lang="en-US" altLang="tr-TR" sz="1600" dirty="0" err="1"/>
              <a:t>Teknik</a:t>
            </a:r>
            <a:r>
              <a:rPr lang="en-US" altLang="tr-TR" sz="1600" dirty="0"/>
              <a:t> </a:t>
            </a:r>
            <a:r>
              <a:rPr lang="en-US" altLang="tr-TR" sz="1600" dirty="0" err="1"/>
              <a:t>Karmaşıklık</a:t>
            </a:r>
            <a:r>
              <a:rPr lang="en-US" altLang="tr-TR" sz="1600" dirty="0"/>
              <a:t> </a:t>
            </a:r>
            <a:r>
              <a:rPr lang="en-US" altLang="tr-TR" sz="1600" dirty="0" err="1"/>
              <a:t>Faktörü</a:t>
            </a:r>
            <a:r>
              <a:rPr lang="en-US" altLang="tr-TR" sz="1600" dirty="0"/>
              <a:t>(TCF</a:t>
            </a:r>
            <a:r>
              <a:rPr lang="en-US" altLang="tr-TR" sz="1600" dirty="0" smtClean="0"/>
              <a:t>)</a:t>
            </a:r>
            <a:r>
              <a:rPr lang="tr-TR" altLang="tr-TR" sz="1600" dirty="0" smtClean="0"/>
              <a:t> </a:t>
            </a:r>
            <a:r>
              <a:rPr lang="en-US" altLang="tr-TR" sz="1600" dirty="0" err="1" smtClean="0"/>
              <a:t>hesaplanır</a:t>
            </a:r>
            <a:r>
              <a:rPr lang="en-US" altLang="tr-TR" sz="1600" dirty="0"/>
              <a:t>.</a:t>
            </a:r>
          </a:p>
          <a:p>
            <a:endParaRPr lang="tr-TR" sz="1600" dirty="0"/>
          </a:p>
        </p:txBody>
      </p:sp>
    </p:spTree>
    <p:extLst>
      <p:ext uri="{BB962C8B-B14F-4D97-AF65-F5344CB8AC3E}">
        <p14:creationId xmlns:p14="http://schemas.microsoft.com/office/powerpoint/2010/main" val="3368817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COCOMO nedir</a:t>
            </a:r>
            <a:br>
              <a:rPr lang="tr-TR" dirty="0" smtClean="0"/>
            </a:br>
            <a:endParaRPr lang="tr-TR" dirty="0"/>
          </a:p>
        </p:txBody>
      </p:sp>
      <p:sp>
        <p:nvSpPr>
          <p:cNvPr id="3" name="Content Placeholder 2"/>
          <p:cNvSpPr>
            <a:spLocks noGrp="1"/>
          </p:cNvSpPr>
          <p:nvPr>
            <p:ph idx="1"/>
          </p:nvPr>
        </p:nvSpPr>
        <p:spPr/>
        <p:txBody>
          <a:bodyPr>
            <a:normAutofit/>
          </a:bodyPr>
          <a:lstStyle/>
          <a:p>
            <a:pPr algn="just"/>
            <a:r>
              <a:rPr lang="tr-TR" sz="2000" dirty="0">
                <a:latin typeface="+mj-lt"/>
              </a:rPr>
              <a:t>Her </a:t>
            </a:r>
            <a:r>
              <a:rPr lang="tr-TR" sz="2000" dirty="0" smtClean="0">
                <a:latin typeface="+mj-lt"/>
              </a:rPr>
              <a:t>yazılım projesinin temel hedefi,müşterinin ihtiyaçlarını karşılayan,öngörülmüş </a:t>
            </a:r>
            <a:r>
              <a:rPr lang="tr-TR" sz="2000" dirty="0">
                <a:latin typeface="+mj-lt"/>
              </a:rPr>
              <a:t>bütçe ile zamanında teslim </a:t>
            </a:r>
            <a:r>
              <a:rPr lang="tr-TR" sz="2000" dirty="0" smtClean="0">
                <a:latin typeface="+mj-lt"/>
              </a:rPr>
              <a:t>edilen hatasız </a:t>
            </a:r>
            <a:r>
              <a:rPr lang="tr-TR" sz="2000" dirty="0">
                <a:latin typeface="+mj-lt"/>
              </a:rPr>
              <a:t>bir yazılım </a:t>
            </a:r>
            <a:r>
              <a:rPr lang="tr-TR" sz="2000" dirty="0" smtClean="0">
                <a:latin typeface="+mj-lt"/>
              </a:rPr>
              <a:t>geliştirmektir.</a:t>
            </a:r>
          </a:p>
          <a:p>
            <a:pPr marL="0" indent="0" algn="just">
              <a:buNone/>
            </a:pPr>
            <a:endParaRPr lang="tr-TR" sz="2000" dirty="0">
              <a:latin typeface="+mj-lt"/>
            </a:endParaRPr>
          </a:p>
          <a:p>
            <a:r>
              <a:rPr lang="tr-TR" sz="2000" dirty="0">
                <a:latin typeface="+mj-lt"/>
              </a:rPr>
              <a:t>Yazılımda ölçüm yöntemlerinin kullanılması, yazılım sektöründe gittikçe önem kazanır olmuştur. </a:t>
            </a:r>
            <a:br>
              <a:rPr lang="tr-TR" sz="2000" dirty="0">
                <a:latin typeface="+mj-lt"/>
              </a:rPr>
            </a:br>
            <a:endParaRPr lang="tr-TR" sz="2000" dirty="0">
              <a:latin typeface="+mj-lt"/>
            </a:endParaRPr>
          </a:p>
        </p:txBody>
      </p:sp>
    </p:spTree>
    <p:extLst>
      <p:ext uri="{BB962C8B-B14F-4D97-AF65-F5344CB8AC3E}">
        <p14:creationId xmlns:p14="http://schemas.microsoft.com/office/powerpoint/2010/main" val="11333369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Etki Derecesi (Degree of Influence-DI)</a:t>
            </a:r>
          </a:p>
        </p:txBody>
      </p:sp>
      <p:sp>
        <p:nvSpPr>
          <p:cNvPr id="3" name="Content Placeholder 2"/>
          <p:cNvSpPr>
            <a:spLocks noGrp="1"/>
          </p:cNvSpPr>
          <p:nvPr>
            <p:ph idx="1"/>
          </p:nvPr>
        </p:nvSpPr>
        <p:spPr/>
        <p:txBody>
          <a:bodyPr>
            <a:normAutofit/>
          </a:bodyPr>
          <a:lstStyle/>
          <a:p>
            <a:r>
              <a:rPr lang="tr-TR" dirty="0"/>
              <a:t>14 genel sistem özelliği için verilen her bir soruya 0 ile 5 arasında değerler verilir ve bu değerler toplanarak Etki Derecesi (Degree of Influence-DI) hesaplanır.</a:t>
            </a:r>
          </a:p>
          <a:p>
            <a:pPr>
              <a:buFont typeface="Wingdings" panose="05000000000000000000" pitchFamily="2" charset="2"/>
              <a:buChar char="ü"/>
            </a:pPr>
            <a:r>
              <a:rPr lang="tr-TR" sz="2000" dirty="0"/>
              <a:t>0: hiç yok ya da etkisiz</a:t>
            </a:r>
            <a:r>
              <a:rPr lang="tr-TR" sz="2000" dirty="0" smtClean="0"/>
              <a:t>,</a:t>
            </a:r>
          </a:p>
          <a:p>
            <a:pPr>
              <a:buFont typeface="Wingdings" panose="05000000000000000000" pitchFamily="2" charset="2"/>
              <a:buChar char="ü"/>
            </a:pPr>
            <a:r>
              <a:rPr lang="tr-TR" sz="2000" dirty="0" smtClean="0"/>
              <a:t> </a:t>
            </a:r>
            <a:r>
              <a:rPr lang="tr-TR" sz="2000" dirty="0"/>
              <a:t>1: önemsiz etki</a:t>
            </a:r>
            <a:r>
              <a:rPr lang="tr-TR" sz="2000" dirty="0" smtClean="0"/>
              <a:t>,</a:t>
            </a:r>
          </a:p>
          <a:p>
            <a:pPr>
              <a:buFont typeface="Wingdings" panose="05000000000000000000" pitchFamily="2" charset="2"/>
              <a:buChar char="ü"/>
            </a:pPr>
            <a:r>
              <a:rPr lang="tr-TR" sz="2000" dirty="0" smtClean="0"/>
              <a:t> </a:t>
            </a:r>
            <a:r>
              <a:rPr lang="tr-TR" sz="2000" dirty="0"/>
              <a:t>2: azetkili</a:t>
            </a:r>
            <a:r>
              <a:rPr lang="tr-TR" sz="2000" dirty="0" smtClean="0"/>
              <a:t>,</a:t>
            </a:r>
          </a:p>
          <a:p>
            <a:pPr>
              <a:buFont typeface="Wingdings" panose="05000000000000000000" pitchFamily="2" charset="2"/>
              <a:buChar char="ü"/>
            </a:pPr>
            <a:r>
              <a:rPr lang="tr-TR" sz="2000" dirty="0" smtClean="0"/>
              <a:t> </a:t>
            </a:r>
            <a:r>
              <a:rPr lang="tr-TR" sz="2000" dirty="0"/>
              <a:t>3:orta düzeyde etkili </a:t>
            </a:r>
            <a:endParaRPr lang="tr-TR" sz="2000" dirty="0" smtClean="0"/>
          </a:p>
          <a:p>
            <a:pPr>
              <a:buFont typeface="Wingdings" panose="05000000000000000000" pitchFamily="2" charset="2"/>
              <a:buChar char="ü"/>
            </a:pPr>
            <a:r>
              <a:rPr lang="tr-TR" sz="2000" dirty="0" smtClean="0"/>
              <a:t>4</a:t>
            </a:r>
            <a:r>
              <a:rPr lang="tr-TR" sz="2000" dirty="0"/>
              <a:t>: önemli düzeyde etkili</a:t>
            </a:r>
            <a:r>
              <a:rPr lang="tr-TR" sz="2000" dirty="0" smtClean="0"/>
              <a:t>,</a:t>
            </a:r>
          </a:p>
          <a:p>
            <a:pPr>
              <a:buFont typeface="Wingdings" panose="05000000000000000000" pitchFamily="2" charset="2"/>
              <a:buChar char="ü"/>
            </a:pPr>
            <a:r>
              <a:rPr lang="tr-TR" sz="2000" dirty="0" smtClean="0"/>
              <a:t> </a:t>
            </a:r>
            <a:r>
              <a:rPr lang="tr-TR" sz="2000" dirty="0"/>
              <a:t>5: güçlü etki</a:t>
            </a:r>
          </a:p>
          <a:p>
            <a:endParaRPr lang="tr-TR" dirty="0" smtClean="0"/>
          </a:p>
          <a:p>
            <a:endParaRPr lang="tr-TR" dirty="0"/>
          </a:p>
        </p:txBody>
      </p:sp>
    </p:spTree>
    <p:extLst>
      <p:ext uri="{BB962C8B-B14F-4D97-AF65-F5344CB8AC3E}">
        <p14:creationId xmlns:p14="http://schemas.microsoft.com/office/powerpoint/2010/main" val="4217150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FP (Function Point) &amp; DI</a:t>
            </a:r>
            <a:endParaRPr lang="tr-TR" b="1"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tr-TR" dirty="0"/>
              <a:t>DI = ∑</a:t>
            </a:r>
            <a:r>
              <a:rPr lang="tr-TR" baseline="-25000" dirty="0"/>
              <a:t>i=1.. 14</a:t>
            </a:r>
            <a:endParaRPr lang="tr-TR" dirty="0"/>
          </a:p>
          <a:p>
            <a:pPr marL="0" indent="0" algn="ctr">
              <a:buNone/>
            </a:pPr>
            <a:r>
              <a:rPr lang="tr-TR" dirty="0" smtClean="0"/>
              <a:t>TCF </a:t>
            </a:r>
            <a:r>
              <a:rPr lang="tr-TR" dirty="0"/>
              <a:t>= 0,65 + 0,01 x DI</a:t>
            </a:r>
          </a:p>
          <a:p>
            <a:pPr>
              <a:buFont typeface="Wingdings" panose="05000000000000000000" pitchFamily="2" charset="2"/>
              <a:buChar char="ü"/>
            </a:pPr>
            <a:r>
              <a:rPr lang="tr-TR" dirty="0" smtClean="0"/>
              <a:t>İşlev Puanı aşağıda </a:t>
            </a:r>
            <a:r>
              <a:rPr lang="tr-TR" dirty="0"/>
              <a:t>verilen formül kullanılarak hesaplanır:</a:t>
            </a:r>
          </a:p>
          <a:p>
            <a:pPr marL="0" indent="0" algn="ctr">
              <a:buNone/>
            </a:pPr>
            <a:r>
              <a:rPr lang="tr-TR" dirty="0"/>
              <a:t>FP =UFP x TCF</a:t>
            </a:r>
          </a:p>
          <a:p>
            <a:pPr>
              <a:buFont typeface="Wingdings" panose="05000000000000000000" pitchFamily="2" charset="2"/>
              <a:buChar char="ü"/>
            </a:pPr>
            <a:r>
              <a:rPr lang="tr-TR" dirty="0"/>
              <a:t>İşlev Puanı’nı, Satır Sayısına dönüştürmek için aşağıdaki formülden yararlanılır.</a:t>
            </a:r>
          </a:p>
          <a:p>
            <a:pPr marL="0" indent="0" algn="ctr">
              <a:buNone/>
            </a:pPr>
            <a:r>
              <a:rPr lang="tr-TR" dirty="0"/>
              <a:t>LOC = FP x Prog.Dili LOC Katsayısı</a:t>
            </a:r>
          </a:p>
          <a:p>
            <a:endParaRPr lang="tr-TR" dirty="0"/>
          </a:p>
        </p:txBody>
      </p:sp>
    </p:spTree>
    <p:extLst>
      <p:ext uri="{BB962C8B-B14F-4D97-AF65-F5344CB8AC3E}">
        <p14:creationId xmlns:p14="http://schemas.microsoft.com/office/powerpoint/2010/main" val="3117122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Programlama Dili </a:t>
            </a:r>
            <a:r>
              <a:rPr lang="tr-TR" b="1" dirty="0"/>
              <a:t>LOC </a:t>
            </a:r>
            <a:r>
              <a:rPr lang="tr-TR" b="1" dirty="0" smtClean="0"/>
              <a:t>Katsayıları</a:t>
            </a:r>
            <a:r>
              <a:rPr lang="tr-TR" b="1" dirty="0"/>
              <a:t/>
            </a:r>
            <a:br>
              <a:rPr lang="tr-TR" b="1" dirty="0"/>
            </a:br>
            <a:endParaRPr lang="tr-TR" b="1" dirty="0"/>
          </a:p>
        </p:txBody>
      </p:sp>
      <p:pic>
        <p:nvPicPr>
          <p:cNvPr id="4" name="Content Placeholder 3"/>
          <p:cNvPicPr>
            <a:picLocks noGrp="1" noChangeAspect="1"/>
          </p:cNvPicPr>
          <p:nvPr>
            <p:ph idx="1"/>
          </p:nvPr>
        </p:nvPicPr>
        <p:blipFill>
          <a:blip r:embed="rId2"/>
          <a:stretch>
            <a:fillRect/>
          </a:stretch>
        </p:blipFill>
        <p:spPr>
          <a:xfrm>
            <a:off x="2856421" y="2429219"/>
            <a:ext cx="3276960" cy="2687682"/>
          </a:xfrm>
          <a:prstGeom prst="rect">
            <a:avLst/>
          </a:prstGeom>
        </p:spPr>
      </p:pic>
    </p:spTree>
    <p:extLst>
      <p:ext uri="{BB962C8B-B14F-4D97-AF65-F5344CB8AC3E}">
        <p14:creationId xmlns:p14="http://schemas.microsoft.com/office/powerpoint/2010/main" val="2411468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COCOMO</a:t>
            </a:r>
            <a:endParaRPr lang="tr-TR" dirty="0"/>
          </a:p>
        </p:txBody>
      </p:sp>
      <p:sp>
        <p:nvSpPr>
          <p:cNvPr id="3" name="Content Placeholder 2"/>
          <p:cNvSpPr>
            <a:spLocks noGrp="1"/>
          </p:cNvSpPr>
          <p:nvPr>
            <p:ph idx="1"/>
          </p:nvPr>
        </p:nvSpPr>
        <p:spPr/>
        <p:txBody>
          <a:bodyPr>
            <a:normAutofit/>
          </a:bodyPr>
          <a:lstStyle/>
          <a:p>
            <a:r>
              <a:rPr lang="tr-TR" sz="2000" dirty="0"/>
              <a:t>Kurumlar üç ana amaçla yazılımda ölçümü gündemlerine almaktadırlar:</a:t>
            </a:r>
            <a:br>
              <a:rPr lang="tr-TR" sz="2000" dirty="0"/>
            </a:br>
            <a:r>
              <a:rPr lang="tr-TR" sz="2000" dirty="0" smtClean="0"/>
              <a:t>	Yazılım </a:t>
            </a:r>
            <a:r>
              <a:rPr lang="tr-TR" sz="2000" dirty="0"/>
              <a:t>projesini anlamak ve modellemek, </a:t>
            </a:r>
            <a:br>
              <a:rPr lang="tr-TR" sz="2000" dirty="0"/>
            </a:br>
            <a:r>
              <a:rPr lang="tr-TR" sz="2000" dirty="0" smtClean="0"/>
              <a:t>	Yazılım </a:t>
            </a:r>
            <a:r>
              <a:rPr lang="tr-TR" sz="2000" dirty="0"/>
              <a:t>projelerinin yönetilmesine yol göstermek,</a:t>
            </a:r>
            <a:br>
              <a:rPr lang="tr-TR" sz="2000" dirty="0"/>
            </a:br>
            <a:r>
              <a:rPr lang="tr-TR" sz="2000" dirty="0" smtClean="0"/>
              <a:t>	Yazılım </a:t>
            </a:r>
            <a:r>
              <a:rPr lang="tr-TR" sz="2000" dirty="0"/>
              <a:t>süreç geliştirme ve iyileştirme çalışmalarını yön </a:t>
            </a:r>
            <a:r>
              <a:rPr lang="tr-TR" sz="2000" dirty="0" smtClean="0"/>
              <a:t>vermek.</a:t>
            </a:r>
            <a:r>
              <a:rPr lang="tr-TR" sz="2000" dirty="0"/>
              <a:t/>
            </a:r>
            <a:br>
              <a:rPr lang="tr-TR" sz="2000" dirty="0"/>
            </a:br>
            <a:endParaRPr lang="tr-TR" sz="2000" dirty="0" smtClean="0"/>
          </a:p>
          <a:p>
            <a:r>
              <a:rPr lang="tr-TR" sz="2000" dirty="0"/>
              <a:t>Yazılımın ölçülebilmesi, harcanılan zaman, emek, proje büyüklüğü ve kalite gibi faktörlerin belirlenmesine olanak sağlamaktadır.</a:t>
            </a:r>
            <a:br>
              <a:rPr lang="tr-TR" sz="2000" dirty="0"/>
            </a:br>
            <a:endParaRPr lang="tr-TR" sz="2000" dirty="0"/>
          </a:p>
        </p:txBody>
      </p:sp>
    </p:spTree>
    <p:extLst>
      <p:ext uri="{BB962C8B-B14F-4D97-AF65-F5344CB8AC3E}">
        <p14:creationId xmlns:p14="http://schemas.microsoft.com/office/powerpoint/2010/main" val="2423408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srgbClr val="1A222A"/>
                </a:solidFill>
                <a:effectLst>
                  <a:outerShdw blurRad="38100" dist="38100" dir="2700000" algn="tl">
                    <a:srgbClr val="000000">
                      <a:alpha val="43137"/>
                    </a:srgbClr>
                  </a:outerShdw>
                </a:effectLst>
                <a:latin typeface="Arial" panose="020B0604020202020204" pitchFamily="34" charset="0"/>
              </a:rPr>
              <a:t>Beş Temel Yazılım Ölçütü</a:t>
            </a:r>
            <a:endParaRPr lang="tr-TR" dirty="0"/>
          </a:p>
        </p:txBody>
      </p:sp>
      <p:sp>
        <p:nvSpPr>
          <p:cNvPr id="3" name="Content Placeholder 2"/>
          <p:cNvSpPr>
            <a:spLocks noGrp="1"/>
          </p:cNvSpPr>
          <p:nvPr>
            <p:ph idx="1"/>
          </p:nvPr>
        </p:nvSpPr>
        <p:spPr/>
        <p:txBody>
          <a:bodyPr>
            <a:normAutofit/>
          </a:bodyPr>
          <a:lstStyle/>
          <a:p>
            <a:pPr marL="0" indent="0">
              <a:buNone/>
            </a:pPr>
            <a:r>
              <a:rPr lang="tr-TR" dirty="0"/>
              <a:t/>
            </a:r>
            <a:br>
              <a:rPr lang="tr-TR" dirty="0"/>
            </a:br>
            <a:r>
              <a:rPr lang="tr-TR" b="1" dirty="0">
                <a:solidFill>
                  <a:srgbClr val="1A222A"/>
                </a:solidFill>
              </a:rPr>
              <a:t>Büyüklük (Size</a:t>
            </a:r>
            <a:r>
              <a:rPr lang="tr-TR" b="1" dirty="0" smtClean="0">
                <a:solidFill>
                  <a:srgbClr val="1A222A"/>
                </a:solidFill>
              </a:rPr>
              <a:t>)</a:t>
            </a:r>
            <a:r>
              <a:rPr lang="tr-TR" dirty="0" smtClean="0">
                <a:solidFill>
                  <a:srgbClr val="1A222A"/>
                </a:solidFill>
                <a:sym typeface="Wingdings" panose="05000000000000000000" pitchFamily="2" charset="2"/>
              </a:rPr>
              <a:t></a:t>
            </a:r>
            <a:r>
              <a:rPr lang="tr-TR" dirty="0"/>
              <a:t>kodun satır sayısı</a:t>
            </a:r>
            <a:r>
              <a:rPr lang="tr-TR" dirty="0" smtClean="0"/>
              <a:t>.</a:t>
            </a:r>
            <a:r>
              <a:rPr lang="tr-TR" dirty="0"/>
              <a:t/>
            </a:r>
            <a:br>
              <a:rPr lang="tr-TR" dirty="0"/>
            </a:br>
            <a:r>
              <a:rPr lang="tr-TR" b="1" dirty="0">
                <a:solidFill>
                  <a:srgbClr val="1A222A"/>
                </a:solidFill>
              </a:rPr>
              <a:t>Emek (Effort</a:t>
            </a:r>
            <a:r>
              <a:rPr lang="tr-TR" b="1" dirty="0" smtClean="0">
                <a:solidFill>
                  <a:srgbClr val="1A222A"/>
                </a:solidFill>
              </a:rPr>
              <a:t>)</a:t>
            </a:r>
            <a:r>
              <a:rPr lang="tr-TR" dirty="0" smtClean="0">
                <a:solidFill>
                  <a:srgbClr val="1A222A"/>
                </a:solidFill>
                <a:sym typeface="Wingdings" panose="05000000000000000000" pitchFamily="2" charset="2"/>
              </a:rPr>
              <a:t> </a:t>
            </a:r>
            <a:r>
              <a:rPr lang="tr-TR" dirty="0"/>
              <a:t>proje kapsamında ayda kaç kişi çalışacak</a:t>
            </a:r>
            <a:r>
              <a:rPr lang="tr-TR" dirty="0" smtClean="0"/>
              <a:t>.</a:t>
            </a:r>
            <a:r>
              <a:rPr lang="tr-TR" dirty="0"/>
              <a:t/>
            </a:r>
            <a:br>
              <a:rPr lang="tr-TR" dirty="0"/>
            </a:br>
            <a:r>
              <a:rPr lang="tr-TR" b="1" dirty="0">
                <a:solidFill>
                  <a:srgbClr val="1A222A"/>
                </a:solidFill>
              </a:rPr>
              <a:t>Maliyet (Cost</a:t>
            </a:r>
            <a:r>
              <a:rPr lang="tr-TR" b="1" dirty="0" smtClean="0">
                <a:solidFill>
                  <a:srgbClr val="1A222A"/>
                </a:solidFill>
              </a:rPr>
              <a:t>)</a:t>
            </a:r>
            <a:r>
              <a:rPr lang="tr-TR" dirty="0" smtClean="0">
                <a:solidFill>
                  <a:srgbClr val="1A222A"/>
                </a:solidFill>
                <a:sym typeface="Wingdings" panose="05000000000000000000" pitchFamily="2" charset="2"/>
              </a:rPr>
              <a:t></a:t>
            </a:r>
            <a:r>
              <a:rPr lang="tr-TR" dirty="0" smtClean="0"/>
              <a:t> </a:t>
            </a:r>
            <a:r>
              <a:rPr lang="tr-TR" dirty="0"/>
              <a:t>projenin ne kadara mal olacağı</a:t>
            </a:r>
            <a:br>
              <a:rPr lang="tr-TR" dirty="0"/>
            </a:br>
            <a:r>
              <a:rPr lang="tr-TR" b="1" dirty="0">
                <a:solidFill>
                  <a:srgbClr val="1A222A"/>
                </a:solidFill>
              </a:rPr>
              <a:t>Zaman (Duration</a:t>
            </a:r>
            <a:r>
              <a:rPr lang="tr-TR" b="1" dirty="0" smtClean="0">
                <a:solidFill>
                  <a:srgbClr val="1A222A"/>
                </a:solidFill>
              </a:rPr>
              <a:t>)</a:t>
            </a:r>
            <a:r>
              <a:rPr lang="tr-TR" dirty="0" smtClean="0">
                <a:solidFill>
                  <a:srgbClr val="1A222A"/>
                </a:solidFill>
                <a:sym typeface="Wingdings" panose="05000000000000000000" pitchFamily="2" charset="2"/>
              </a:rPr>
              <a:t></a:t>
            </a:r>
            <a:r>
              <a:rPr lang="tr-TR" dirty="0" smtClean="0"/>
              <a:t> </a:t>
            </a:r>
            <a:r>
              <a:rPr lang="tr-TR" dirty="0"/>
              <a:t>proje kaç ayda tamamlanacak</a:t>
            </a:r>
            <a:br>
              <a:rPr lang="tr-TR" dirty="0"/>
            </a:br>
            <a:r>
              <a:rPr lang="tr-TR" b="1" dirty="0">
                <a:solidFill>
                  <a:srgbClr val="1A222A"/>
                </a:solidFill>
              </a:rPr>
              <a:t>Kalite (Quality</a:t>
            </a:r>
            <a:r>
              <a:rPr lang="tr-TR" b="1" dirty="0" smtClean="0">
                <a:solidFill>
                  <a:srgbClr val="1A222A"/>
                </a:solidFill>
              </a:rPr>
              <a:t>) </a:t>
            </a:r>
            <a:r>
              <a:rPr lang="tr-TR" dirty="0" smtClean="0">
                <a:solidFill>
                  <a:srgbClr val="1A222A"/>
                </a:solidFill>
                <a:sym typeface="Wingdings" panose="05000000000000000000" pitchFamily="2" charset="2"/>
              </a:rPr>
              <a:t> </a:t>
            </a:r>
            <a:r>
              <a:rPr lang="tr-TR" dirty="0"/>
              <a:t>projenin kalitesi tespit edilen hata sayısından ölçülebilir.</a:t>
            </a:r>
            <a:endParaRPr lang="tr-TR" dirty="0" smtClean="0">
              <a:solidFill>
                <a:srgbClr val="1A222A"/>
              </a:solidFill>
            </a:endParaRPr>
          </a:p>
          <a:p>
            <a:pPr marL="0" indent="0">
              <a:buNone/>
            </a:pPr>
            <a:endParaRPr lang="tr-TR" dirty="0"/>
          </a:p>
        </p:txBody>
      </p:sp>
    </p:spTree>
    <p:extLst>
      <p:ext uri="{BB962C8B-B14F-4D97-AF65-F5344CB8AC3E}">
        <p14:creationId xmlns:p14="http://schemas.microsoft.com/office/powerpoint/2010/main" val="814242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pPr marL="0" indent="0" algn="just">
              <a:buNone/>
            </a:pPr>
            <a:r>
              <a:rPr lang="tr-TR" b="1" dirty="0">
                <a:solidFill>
                  <a:srgbClr val="1A222A"/>
                </a:solidFill>
              </a:rPr>
              <a:t>Ayrık projeler</a:t>
            </a:r>
            <a:r>
              <a:rPr lang="tr-TR" dirty="0">
                <a:solidFill>
                  <a:srgbClr val="1A222A"/>
                </a:solidFill>
              </a:rPr>
              <a:t>; küçük boyuttaki programcı takımlarının, iyi bildikleri bir ortamda uygulamalar geliştirmesidir. İletişim problemi azdır ve elemanlar çabucak işlerini halledebilecek durumdadırlar.</a:t>
            </a:r>
            <a:r>
              <a:rPr lang="tr-TR" dirty="0"/>
              <a:t/>
            </a:r>
            <a:br>
              <a:rPr lang="tr-TR" dirty="0"/>
            </a:br>
            <a:r>
              <a:rPr lang="tr-TR" dirty="0"/>
              <a:t/>
            </a:r>
            <a:br>
              <a:rPr lang="tr-TR" dirty="0"/>
            </a:br>
            <a:r>
              <a:rPr lang="tr-TR" b="1" dirty="0">
                <a:solidFill>
                  <a:srgbClr val="1A222A"/>
                </a:solidFill>
              </a:rPr>
              <a:t>Yarı ayrık projelerde </a:t>
            </a:r>
            <a:r>
              <a:rPr lang="tr-TR" dirty="0">
                <a:solidFill>
                  <a:srgbClr val="1A222A"/>
                </a:solidFill>
              </a:rPr>
              <a:t>ise ekipte tecrübeli ve tecrübesiz elemanlar bulunabilir. İlgili sistemler konusunda deneyimleri sınırlı olabilir ve geliştirilen sistemin her şeyini bilmeyebilirler.</a:t>
            </a:r>
            <a:r>
              <a:rPr lang="tr-TR" dirty="0"/>
              <a:t/>
            </a:r>
            <a:br>
              <a:rPr lang="tr-TR" dirty="0"/>
            </a:br>
            <a:r>
              <a:rPr lang="tr-TR" dirty="0"/>
              <a:t/>
            </a:r>
            <a:br>
              <a:rPr lang="tr-TR" dirty="0"/>
            </a:br>
            <a:r>
              <a:rPr lang="tr-TR" b="1" dirty="0">
                <a:solidFill>
                  <a:srgbClr val="1A222A"/>
                </a:solidFill>
              </a:rPr>
              <a:t>Gömülü projelerde </a:t>
            </a:r>
            <a:r>
              <a:rPr lang="tr-TR" dirty="0">
                <a:solidFill>
                  <a:srgbClr val="1A222A"/>
                </a:solidFill>
              </a:rPr>
              <a:t>ise geliştirilecek yazılım, sistemin donanım, kurallar, işletim süreçleri veya yazılım gibi diğer bileşenleri ile çok kuvvetli bağlantılar oluşturur. Gereksinim değişiklikleri ile problemleri halletmek olanaksızlaşmıştır. İhtiyaç belirtiminin geçerlilik irdelemesi çok pahalıdır. Elemanların her şeyi bilme olasılığı iyice azalmıştır. </a:t>
            </a:r>
            <a:r>
              <a:rPr lang="tr-TR" dirty="0"/>
              <a:t/>
            </a:r>
            <a:br>
              <a:rPr lang="tr-TR" dirty="0"/>
            </a:br>
            <a:endParaRPr lang="tr-TR" dirty="0"/>
          </a:p>
          <a:p>
            <a:pPr marL="0" indent="0" algn="just">
              <a:buNone/>
            </a:pPr>
            <a:endParaRPr lang="tr-TR" dirty="0"/>
          </a:p>
        </p:txBody>
      </p:sp>
    </p:spTree>
    <p:extLst>
      <p:ext uri="{BB962C8B-B14F-4D97-AF65-F5344CB8AC3E}">
        <p14:creationId xmlns:p14="http://schemas.microsoft.com/office/powerpoint/2010/main" val="166194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583" y="1682151"/>
            <a:ext cx="6566480" cy="2955715"/>
          </a:xfrm>
          <a:prstGeom prst="rect">
            <a:avLst/>
          </a:prstGeom>
        </p:spPr>
      </p:pic>
    </p:spTree>
    <p:extLst>
      <p:ext uri="{BB962C8B-B14F-4D97-AF65-F5344CB8AC3E}">
        <p14:creationId xmlns:p14="http://schemas.microsoft.com/office/powerpoint/2010/main" val="1910540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srgbClr val="1A222A"/>
                </a:solidFill>
                <a:latin typeface="Arial" panose="020B0604020202020204" pitchFamily="34" charset="0"/>
              </a:rPr>
              <a:t>Basit COCOMO</a:t>
            </a:r>
            <a:endParaRPr lang="tr-TR" dirty="0"/>
          </a:p>
        </p:txBody>
      </p:sp>
      <p:sp>
        <p:nvSpPr>
          <p:cNvPr id="3" name="Content Placeholder 2"/>
          <p:cNvSpPr>
            <a:spLocks noGrp="1"/>
          </p:cNvSpPr>
          <p:nvPr>
            <p:ph idx="1"/>
          </p:nvPr>
        </p:nvSpPr>
        <p:spPr>
          <a:xfrm>
            <a:off x="1398951" y="1650521"/>
            <a:ext cx="6591985" cy="3777622"/>
          </a:xfrm>
        </p:spPr>
        <p:txBody>
          <a:bodyPr/>
          <a:lstStyle/>
          <a:p>
            <a:pPr algn="just"/>
            <a:r>
              <a:rPr lang="tr-TR" dirty="0">
                <a:solidFill>
                  <a:srgbClr val="1A222A"/>
                </a:solidFill>
              </a:rPr>
              <a:t>Kullanılacak ayrıntı düzeyine göre Basit, Orta ve Detaylı olmak üzere üç temel model vardır. Basit COCOMO modeli, küçük-orta boy projeler için hızlı kestirim yapmak amacıyla kullanılır</a:t>
            </a:r>
            <a:r>
              <a:rPr lang="tr-TR" dirty="0" smtClean="0">
                <a:solidFill>
                  <a:srgbClr val="1A222A"/>
                </a:solidFill>
              </a:rPr>
              <a:t>.</a:t>
            </a:r>
            <a:endParaRPr lang="tr-TR" dirty="0"/>
          </a:p>
        </p:txBody>
      </p:sp>
      <p:pic>
        <p:nvPicPr>
          <p:cNvPr id="5" name="Content Placeholder 3"/>
          <p:cNvPicPr>
            <a:picLocks noChangeAspect="1"/>
          </p:cNvPicPr>
          <p:nvPr/>
        </p:nvPicPr>
        <p:blipFill>
          <a:blip r:embed="rId2"/>
          <a:stretch>
            <a:fillRect/>
          </a:stretch>
        </p:blipFill>
        <p:spPr>
          <a:xfrm>
            <a:off x="1758817" y="2931411"/>
            <a:ext cx="5872252" cy="2782044"/>
          </a:xfrm>
          <a:prstGeom prst="rect">
            <a:avLst/>
          </a:prstGeom>
        </p:spPr>
      </p:pic>
    </p:spTree>
    <p:extLst>
      <p:ext uri="{BB962C8B-B14F-4D97-AF65-F5344CB8AC3E}">
        <p14:creationId xmlns:p14="http://schemas.microsoft.com/office/powerpoint/2010/main" val="590311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Orta COCOMO</a:t>
            </a:r>
          </a:p>
        </p:txBody>
      </p:sp>
      <p:sp>
        <p:nvSpPr>
          <p:cNvPr id="3" name="Content Placeholder 2"/>
          <p:cNvSpPr>
            <a:spLocks noGrp="1"/>
          </p:cNvSpPr>
          <p:nvPr>
            <p:ph idx="1"/>
          </p:nvPr>
        </p:nvSpPr>
        <p:spPr/>
        <p:txBody>
          <a:bodyPr/>
          <a:lstStyle/>
          <a:p>
            <a:pPr algn="just"/>
            <a:r>
              <a:rPr lang="tr-TR" dirty="0" smtClean="0"/>
              <a:t>Orta </a:t>
            </a:r>
            <a:r>
              <a:rPr lang="tr-TR" dirty="0"/>
              <a:t>COCOMO modeli sistemin (güvenilirlik, veri tabanı büyüklüğü, işletme ve kayıt sınırlandırmaları, personel özellikleri ve kullanılan yazılım araçları gibi) diğer özelliklerinin hesaba katılması amaçlanmıştır.</a:t>
            </a:r>
            <a:br>
              <a:rPr lang="tr-TR" dirty="0"/>
            </a:br>
            <a:r>
              <a:rPr lang="tr-TR" dirty="0" smtClean="0"/>
              <a:t>Orta </a:t>
            </a:r>
            <a:r>
              <a:rPr lang="tr-TR" dirty="0"/>
              <a:t>COCOMO Modeli İçin Emek Formülleri</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303" y="3569974"/>
            <a:ext cx="4657725" cy="1981200"/>
          </a:xfrm>
          <a:prstGeom prst="rect">
            <a:avLst/>
          </a:prstGeom>
        </p:spPr>
      </p:pic>
    </p:spTree>
    <p:extLst>
      <p:ext uri="{BB962C8B-B14F-4D97-AF65-F5344CB8AC3E}">
        <p14:creationId xmlns:p14="http://schemas.microsoft.com/office/powerpoint/2010/main" val="4005888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solidFill>
                  <a:srgbClr val="1A222A"/>
                </a:solidFill>
                <a:latin typeface="Arial" panose="020B0604020202020204" pitchFamily="34" charset="0"/>
              </a:rPr>
              <a:t>Detaylı COCOMO</a:t>
            </a:r>
            <a:endParaRPr lang="tr-TR" dirty="0"/>
          </a:p>
        </p:txBody>
      </p:sp>
      <p:sp>
        <p:nvSpPr>
          <p:cNvPr id="3" name="Content Placeholder 2"/>
          <p:cNvSpPr>
            <a:spLocks noGrp="1"/>
          </p:cNvSpPr>
          <p:nvPr>
            <p:ph idx="1"/>
          </p:nvPr>
        </p:nvSpPr>
        <p:spPr/>
        <p:txBody>
          <a:bodyPr/>
          <a:lstStyle/>
          <a:p>
            <a:pPr algn="just"/>
            <a:r>
              <a:rPr lang="tr-TR" dirty="0">
                <a:solidFill>
                  <a:srgbClr val="1A222A"/>
                </a:solidFill>
              </a:rPr>
              <a:t>Detaylı COCOMO </a:t>
            </a:r>
            <a:r>
              <a:rPr lang="tr-TR" dirty="0" smtClean="0">
                <a:solidFill>
                  <a:srgbClr val="1A222A"/>
                </a:solidFill>
              </a:rPr>
              <a:t>modeli </a:t>
            </a:r>
            <a:r>
              <a:rPr lang="tr-TR" dirty="0">
                <a:solidFill>
                  <a:srgbClr val="1A222A"/>
                </a:solidFill>
              </a:rPr>
              <a:t>projenin evrelerine bağlı olarak süreç içinde değişiklikleri hesaba katarak arada bir kestirim hesaplamasını önerir</a:t>
            </a:r>
            <a:r>
              <a:rPr lang="tr-TR" dirty="0" smtClean="0">
                <a:solidFill>
                  <a:srgbClr val="1A222A"/>
                </a:solidFill>
              </a:rPr>
              <a:t>.</a:t>
            </a:r>
          </a:p>
          <a:p>
            <a:pPr algn="just"/>
            <a:r>
              <a:rPr lang="tr-TR" dirty="0"/>
              <a:t>Detaylı COCOMO modeli, basit ve orta COCOMO modeline ek olarak iki özellik taşır. Aşama ile ilgili işgücü katsayıları: her aşama için (planlama, analiz, tasarım, geliştirme, test etme) farklı katsayılar, karmaşıklık belirler. Yazılım maliyet kestiriminde; Modül, Altsistem, Sistem sıra düzenini dikkate alır.</a:t>
            </a:r>
          </a:p>
          <a:p>
            <a:pPr algn="just"/>
            <a:endParaRPr lang="tr-TR" dirty="0"/>
          </a:p>
        </p:txBody>
      </p:sp>
    </p:spTree>
    <p:extLst>
      <p:ext uri="{BB962C8B-B14F-4D97-AF65-F5344CB8AC3E}">
        <p14:creationId xmlns:p14="http://schemas.microsoft.com/office/powerpoint/2010/main" val="11134869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FB3E7F7953254595DAF373F99A5F48" ma:contentTypeVersion="" ma:contentTypeDescription="Create a new document." ma:contentTypeScope="" ma:versionID="0159aad323f0640d6cc4ad518ec64cad">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174D6E2-BD59-48C2-8C84-C5C2CBB98F97}"/>
</file>

<file path=customXml/itemProps2.xml><?xml version="1.0" encoding="utf-8"?>
<ds:datastoreItem xmlns:ds="http://schemas.openxmlformats.org/officeDocument/2006/customXml" ds:itemID="{8A58C3CE-E557-48BD-89AA-B5A0C15DD901}"/>
</file>

<file path=customXml/itemProps3.xml><?xml version="1.0" encoding="utf-8"?>
<ds:datastoreItem xmlns:ds="http://schemas.openxmlformats.org/officeDocument/2006/customXml" ds:itemID="{3B6E1D19-F1AA-4D61-9898-0804BBE197E8}"/>
</file>

<file path=docProps/app.xml><?xml version="1.0" encoding="utf-8"?>
<Properties xmlns="http://schemas.openxmlformats.org/officeDocument/2006/extended-properties" xmlns:vt="http://schemas.openxmlformats.org/officeDocument/2006/docPropsVTypes">
  <Template>Wisp</Template>
  <TotalTime>1090</TotalTime>
  <Words>611</Words>
  <Application>Microsoft Office PowerPoint</Application>
  <PresentationFormat>On-screen Show (4:3)</PresentationFormat>
  <Paragraphs>68</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Century Gothic</vt:lpstr>
      <vt:lpstr>Open Sans</vt:lpstr>
      <vt:lpstr>Verdana</vt:lpstr>
      <vt:lpstr>Wingdings</vt:lpstr>
      <vt:lpstr>Wingdings 3</vt:lpstr>
      <vt:lpstr>Wisp</vt:lpstr>
      <vt:lpstr>COCOMO MODEL</vt:lpstr>
      <vt:lpstr>COCOMO nedir </vt:lpstr>
      <vt:lpstr>COCOMO</vt:lpstr>
      <vt:lpstr>Beş Temel Yazılım Ölçütü</vt:lpstr>
      <vt:lpstr>PowerPoint Presentation</vt:lpstr>
      <vt:lpstr>PowerPoint Presentation</vt:lpstr>
      <vt:lpstr>Basit COCOMO</vt:lpstr>
      <vt:lpstr>Orta COCOMO</vt:lpstr>
      <vt:lpstr>Detaylı COCOMO</vt:lpstr>
      <vt:lpstr>Effort computation(çarpma) </vt:lpstr>
      <vt:lpstr>COCOMO – Emek Ayarlama Faktörü</vt:lpstr>
      <vt:lpstr>ÖRNEK: Yarı Ayrık model</vt:lpstr>
      <vt:lpstr>Function Point Analysis</vt:lpstr>
      <vt:lpstr>Function Points</vt:lpstr>
      <vt:lpstr>Function Points</vt:lpstr>
      <vt:lpstr>Function Points</vt:lpstr>
      <vt:lpstr>Function Points</vt:lpstr>
      <vt:lpstr>Düzeltilmemiş İşlev Puanı  (Unadjusted Function Points - UFPs) </vt:lpstr>
      <vt:lpstr>Teknik Karmaşıklık Faktörü(TCF)</vt:lpstr>
      <vt:lpstr>Etki Derecesi (Degree of Influence-DI)</vt:lpstr>
      <vt:lpstr>FP (Function Point) &amp; DI</vt:lpstr>
      <vt:lpstr>Programlama Dili LOC Katsayıları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Selin</dc:creator>
  <cp:lastModifiedBy>Selin</cp:lastModifiedBy>
  <cp:revision>33</cp:revision>
  <dcterms:created xsi:type="dcterms:W3CDTF">2018-10-25T10:38:16Z</dcterms:created>
  <dcterms:modified xsi:type="dcterms:W3CDTF">2019-02-26T12:13:36Z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0x01010025FB3E7F7953254595DAF373F99A5F48</vt:lpwstr>
  </property>
</Properties>
</file>