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4" r:id="rId3"/>
    <p:sldId id="336" r:id="rId4"/>
    <p:sldId id="337" r:id="rId5"/>
    <p:sldId id="338" r:id="rId6"/>
    <p:sldId id="339" r:id="rId7"/>
    <p:sldId id="342" r:id="rId8"/>
    <p:sldId id="340" r:id="rId9"/>
    <p:sldId id="354" r:id="rId10"/>
    <p:sldId id="341" r:id="rId11"/>
    <p:sldId id="349" r:id="rId12"/>
    <p:sldId id="350" r:id="rId13"/>
    <p:sldId id="343" r:id="rId14"/>
    <p:sldId id="344" r:id="rId15"/>
    <p:sldId id="346" r:id="rId16"/>
    <p:sldId id="353" r:id="rId17"/>
    <p:sldId id="34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98" autoAdjust="0"/>
    <p:restoredTop sz="94660"/>
  </p:normalViewPr>
  <p:slideViewPr>
    <p:cSldViewPr>
      <p:cViewPr varScale="1">
        <p:scale>
          <a:sx n="53" d="100"/>
          <a:sy n="53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89FC4-8A1E-4B74-9A43-74CF0338171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1AD8-8D33-4A84-AE3C-66CBF3B3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4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9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4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5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2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2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4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A51E-DDBE-4481-84EC-5DFD5122F26E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SS1tu1yQ-Q" TargetMode="External"/><Relationship Id="rId3" Type="http://schemas.openxmlformats.org/officeDocument/2006/relationships/hyperlink" Target="https://www.youtube.com/watch?v=lD5lT3LX0Ck" TargetMode="External"/><Relationship Id="rId7" Type="http://schemas.openxmlformats.org/officeDocument/2006/relationships/hyperlink" Target="https://www.modeliosoft.com/en/resources/videos-demos.html" TargetMode="External"/><Relationship Id="rId2" Type="http://schemas.openxmlformats.org/officeDocument/2006/relationships/hyperlink" Target="https://www.youtube.com/watch?v=k46nr-42Mu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delio.org/" TargetMode="External"/><Relationship Id="rId5" Type="http://schemas.openxmlformats.org/officeDocument/2006/relationships/hyperlink" Target="https://www.modeliosoft.com/en/" TargetMode="External"/><Relationship Id="rId10" Type="http://schemas.openxmlformats.org/officeDocument/2006/relationships/hyperlink" Target="https://www.youtube.com/watch?v=4mfgajCVTvU" TargetMode="External"/><Relationship Id="rId4" Type="http://schemas.openxmlformats.org/officeDocument/2006/relationships/hyperlink" Target="https://www.modelio.org/910-modelio/tutorials.html" TargetMode="External"/><Relationship Id="rId9" Type="http://schemas.openxmlformats.org/officeDocument/2006/relationships/hyperlink" Target="https://www.youtube.com/watch?v=yEclUahpSb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talsource.com/educators/textbooks?term=978013420566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procus.com/top-software-engineering-projects-for-it-and-cse-students-in-2014/" TargetMode="External"/><Relationship Id="rId2" Type="http://schemas.openxmlformats.org/officeDocument/2006/relationships/hyperlink" Target="https://nevonprojects.com/project-ideas/software-project-ide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vonprojects.com/ios-projects/#startscroll" TargetMode="External"/><Relationship Id="rId5" Type="http://schemas.openxmlformats.org/officeDocument/2006/relationships/hyperlink" Target="https://nevonprojects.com/project-ideas/android-project-ideas/" TargetMode="External"/><Relationship Id="rId4" Type="http://schemas.openxmlformats.org/officeDocument/2006/relationships/hyperlink" Target="https://nevonprojects.com/web-based-project-ideas-topi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dirty="0"/>
              <a:t>CM</a:t>
            </a:r>
            <a:r>
              <a:rPr lang="en-US" altLang="en-US" dirty="0"/>
              <a:t>PE 412</a:t>
            </a:r>
            <a:r>
              <a:rPr lang="tr-TR" altLang="en-US" dirty="0"/>
              <a:t/>
            </a:r>
            <a:br>
              <a:rPr lang="tr-TR" altLang="en-US" dirty="0"/>
            </a:br>
            <a:r>
              <a:rPr lang="tr-TR" altLang="en-US" dirty="0"/>
              <a:t>Software </a:t>
            </a:r>
            <a:r>
              <a:rPr lang="tr-TR" altLang="en-US" dirty="0" err="1"/>
              <a:t>Engineering</a:t>
            </a:r>
            <a:endParaRPr lang="tr-TR" alt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553200" cy="2590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Felix </a:t>
            </a:r>
            <a:r>
              <a:rPr lang="en-US" altLang="en-US" dirty="0" err="1" smtClean="0"/>
              <a:t>Babalola</a:t>
            </a:r>
            <a:endParaRPr lang="tr-TR" altLang="en-US" dirty="0"/>
          </a:p>
          <a:p>
            <a:pPr eaLnBrk="1" hangingPunct="1"/>
            <a:r>
              <a:rPr lang="tr-TR" altLang="en-US" dirty="0"/>
              <a:t>Room: CMPE </a:t>
            </a:r>
            <a:r>
              <a:rPr lang="en-US" altLang="en-US" dirty="0" smtClean="0"/>
              <a:t>119</a:t>
            </a:r>
            <a:endParaRPr lang="tr-TR" altLang="en-US" dirty="0"/>
          </a:p>
          <a:p>
            <a:pPr eaLnBrk="1" hangingPunct="1"/>
            <a:r>
              <a:rPr lang="tr-TR" altLang="en-US" dirty="0"/>
              <a:t>Email: </a:t>
            </a:r>
            <a:r>
              <a:rPr lang="en-US" altLang="en-US" dirty="0" err="1" smtClean="0"/>
              <a:t>felix.babalola</a:t>
            </a:r>
            <a:r>
              <a:rPr lang="tr-TR" altLang="en-US" dirty="0" smtClean="0"/>
              <a:t>@emu.edu.tr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9821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tr-TR"/>
              <a:t>TOOLS &amp; TUTORIALS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7504" y="811733"/>
            <a:ext cx="8928992" cy="59097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800" b="1" dirty="0"/>
              <a:t>User Interface Design: </a:t>
            </a:r>
            <a:r>
              <a:rPr lang="tr-TR" sz="1800" dirty="0"/>
              <a:t>SketchUp (2D/3D User Interfaces, others,etc), </a:t>
            </a:r>
            <a:r>
              <a:rPr lang="tr-TR" sz="1800" dirty="0">
                <a:hlinkClick r:id="rId2"/>
              </a:rPr>
              <a:t>https://www.youtube.com/watch?v=k46nr-42Mu0</a:t>
            </a:r>
            <a:r>
              <a:rPr lang="tr-TR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b="1" dirty="0"/>
              <a:t>User Interface Design: </a:t>
            </a:r>
            <a:r>
              <a:rPr lang="tr-TR" sz="1800" dirty="0"/>
              <a:t>MockFlow Tool, </a:t>
            </a:r>
            <a:r>
              <a:rPr lang="tr-TR" sz="1800" dirty="0">
                <a:hlinkClick r:id="rId3"/>
              </a:rPr>
              <a:t>https://www.youtube.com/watch?v=lD5lT3LX0Ck</a:t>
            </a:r>
            <a:r>
              <a:rPr lang="tr-TR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b="1" dirty="0"/>
              <a:t>Programming: </a:t>
            </a:r>
            <a:r>
              <a:rPr lang="tr-TR" sz="1800" dirty="0"/>
              <a:t>Netbeans, Java or .NET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b="1" dirty="0"/>
              <a:t>Database: </a:t>
            </a:r>
            <a:r>
              <a:rPr lang="tr-TR" sz="1800" dirty="0"/>
              <a:t>MS SQL, MY SQL,Oracle,etc.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b="1" dirty="0"/>
              <a:t>SE  Tools: </a:t>
            </a:r>
            <a:r>
              <a:rPr lang="tr-TR" sz="1800" dirty="0" err="1"/>
              <a:t>Modelio</a:t>
            </a:r>
            <a:r>
              <a:rPr lang="tr-TR" sz="1800" dirty="0"/>
              <a:t>, Visual </a:t>
            </a:r>
            <a:r>
              <a:rPr lang="tr-TR" sz="1800" dirty="0" err="1"/>
              <a:t>Paradigm</a:t>
            </a:r>
            <a:r>
              <a:rPr lang="tr-TR" sz="1800" dirty="0"/>
              <a:t>, </a:t>
            </a:r>
            <a:r>
              <a:rPr lang="en-US" sz="1800" dirty="0"/>
              <a:t>IBM </a:t>
            </a:r>
            <a:r>
              <a:rPr lang="tr-TR" sz="1800" dirty="0" err="1"/>
              <a:t>Rational</a:t>
            </a:r>
            <a:r>
              <a:rPr lang="tr-TR" sz="1800" dirty="0"/>
              <a:t> </a:t>
            </a:r>
            <a:r>
              <a:rPr lang="tr-TR" sz="1800" dirty="0" err="1"/>
              <a:t>Rhapsody</a:t>
            </a:r>
            <a:r>
              <a:rPr lang="tr-TR" sz="1800" dirty="0"/>
              <a:t> &amp; </a:t>
            </a:r>
            <a:r>
              <a:rPr lang="en-US" sz="1800" dirty="0"/>
              <a:t>IBM </a:t>
            </a:r>
            <a:r>
              <a:rPr lang="tr-TR" sz="1800" dirty="0" err="1"/>
              <a:t>Rational</a:t>
            </a:r>
            <a:r>
              <a:rPr lang="tr-TR" sz="1800" dirty="0"/>
              <a:t> </a:t>
            </a:r>
            <a:r>
              <a:rPr lang="tr-TR" sz="1800" dirty="0" err="1"/>
              <a:t>Rose</a:t>
            </a:r>
            <a:r>
              <a:rPr lang="tr-TR" sz="1800" dirty="0"/>
              <a:t> (</a:t>
            </a:r>
            <a:r>
              <a:rPr lang="tr-TR" sz="1800" dirty="0" err="1"/>
              <a:t>UML,Use</a:t>
            </a:r>
            <a:r>
              <a:rPr lang="tr-TR" sz="1800" dirty="0"/>
              <a:t> Case, Class, </a:t>
            </a:r>
            <a:r>
              <a:rPr lang="tr-TR" sz="1800" dirty="0" err="1"/>
              <a:t>Sequence</a:t>
            </a:r>
            <a:r>
              <a:rPr lang="tr-TR" sz="1800" dirty="0"/>
              <a:t> </a:t>
            </a:r>
            <a:r>
              <a:rPr lang="tr-TR" sz="1800" dirty="0" err="1"/>
              <a:t>diagrams</a:t>
            </a:r>
            <a:r>
              <a:rPr lang="tr-TR" sz="1800" dirty="0"/>
              <a:t> </a:t>
            </a:r>
            <a:r>
              <a:rPr lang="tr-TR" sz="1800" dirty="0" err="1"/>
              <a:t>etc</a:t>
            </a:r>
            <a:r>
              <a:rPr lang="tr-TR" sz="1800" dirty="0"/>
              <a:t>.)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b="1" dirty="0"/>
              <a:t>LEARN MODELIO TOOL</a:t>
            </a:r>
            <a:endParaRPr lang="en-US" sz="14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>
                <a:hlinkClick r:id="rId4"/>
              </a:rPr>
              <a:t>https://www.modelio.org/910-modelio/tutorials.html</a:t>
            </a:r>
            <a:endParaRPr lang="en-US" sz="18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>
                <a:hlinkClick r:id="rId5"/>
              </a:rPr>
              <a:t>https://www.modeliosoft.com/en/</a:t>
            </a:r>
            <a:endParaRPr lang="en-US" sz="18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>
                <a:hlinkClick r:id="rId6"/>
              </a:rPr>
              <a:t>https://www.modelio.org/</a:t>
            </a:r>
            <a:endParaRPr lang="tr-TR" sz="18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>
                <a:hlinkClick r:id="rId7"/>
              </a:rPr>
              <a:t>https://www.modeliosoft.com/en/resources/videos-demos.html</a:t>
            </a:r>
            <a:endParaRPr lang="tr-TR" sz="18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/>
              <a:t>https://www.modelio.org/resources-menu/videos.html</a:t>
            </a:r>
            <a:endParaRPr lang="tr-TR" sz="18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r-TR" sz="1800" b="1" dirty="0"/>
              <a:t>Project Management Tool: </a:t>
            </a:r>
            <a:r>
              <a:rPr lang="tr-TR" sz="1800" dirty="0"/>
              <a:t>Create your project by using </a:t>
            </a:r>
            <a:r>
              <a:rPr lang="tr-TR" sz="1800" b="1" dirty="0">
                <a:solidFill>
                  <a:srgbClr val="FF0000"/>
                </a:solidFill>
              </a:rPr>
              <a:t>the </a:t>
            </a:r>
            <a:r>
              <a:rPr lang="en-US" sz="1800" b="1" dirty="0">
                <a:solidFill>
                  <a:srgbClr val="FF0000"/>
                </a:solidFill>
              </a:rPr>
              <a:t>MS Project </a:t>
            </a:r>
            <a:r>
              <a:rPr lang="tr-TR" sz="1800" b="1" dirty="0">
                <a:solidFill>
                  <a:srgbClr val="FF0000"/>
                </a:solidFill>
              </a:rPr>
              <a:t>or MS OpenPrj </a:t>
            </a:r>
            <a:r>
              <a:rPr lang="tr-TR" sz="1800" dirty="0"/>
              <a:t>Tools. </a:t>
            </a:r>
            <a:r>
              <a:rPr lang="en-US" sz="1800" dirty="0"/>
              <a:t>See Tutorial</a:t>
            </a:r>
            <a:r>
              <a:rPr lang="tr-TR" sz="1800" dirty="0"/>
              <a:t>s: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1800" dirty="0">
                <a:hlinkClick r:id="rId8"/>
              </a:rPr>
              <a:t>https://www.youtube.com/watch?v=sSS1tu1yQ-Q</a:t>
            </a:r>
            <a:r>
              <a:rPr lang="tr-TR" sz="1800" dirty="0"/>
              <a:t> </a:t>
            </a:r>
            <a:r>
              <a:rPr lang="en-US" sz="1800" dirty="0"/>
              <a:t>  </a:t>
            </a:r>
            <a:endParaRPr lang="tr-TR" sz="1800" dirty="0"/>
          </a:p>
          <a:p>
            <a:pPr marL="914400" lvl="2" indent="0">
              <a:spcBef>
                <a:spcPts val="0"/>
              </a:spcBef>
              <a:buNone/>
            </a:pPr>
            <a:r>
              <a:rPr lang="en-US" sz="1800" dirty="0">
                <a:hlinkClick r:id="rId9"/>
              </a:rPr>
              <a:t>https://www.youtube.com/watch?v=yEclUahpSbs</a:t>
            </a:r>
            <a:endParaRPr lang="tr-TR" sz="1800" dirty="0"/>
          </a:p>
          <a:p>
            <a:pPr marL="914400" lvl="2" indent="0">
              <a:spcBef>
                <a:spcPts val="0"/>
              </a:spcBef>
              <a:buNone/>
            </a:pPr>
            <a:r>
              <a:rPr lang="en-US" sz="1800" dirty="0">
                <a:hlinkClick r:id="rId10"/>
              </a:rPr>
              <a:t>https://www.youtube.com/watch?v=4mfgajCVTvU</a:t>
            </a:r>
            <a:r>
              <a:rPr lang="tr-TR" sz="1800" dirty="0"/>
              <a:t> 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sz="18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A0FCFC-BB56-4365-B4F0-197B440B64C5}" type="slidenum">
              <a:rPr lang="en-US" sz="1400" u="none" smtClean="0"/>
              <a:pPr eaLnBrk="1" hangingPunct="1"/>
              <a:t>10</a:t>
            </a:fld>
            <a:endParaRPr lang="en-US" sz="1400" u="none"/>
          </a:p>
        </p:txBody>
      </p:sp>
    </p:spTree>
    <p:extLst>
      <p:ext uri="{BB962C8B-B14F-4D97-AF65-F5344CB8AC3E}">
        <p14:creationId xmlns:p14="http://schemas.microsoft.com/office/powerpoint/2010/main" val="28172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tr-TR" dirty="0"/>
              <a:t> REPORTS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SEE PROJECT_PACKAGE </a:t>
            </a:r>
            <a:r>
              <a:rPr lang="tr-TR" u="sng" dirty="0" err="1"/>
              <a:t>folder</a:t>
            </a:r>
            <a:r>
              <a:rPr lang="tr-TR" u="sng" dirty="0"/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1-First_Project_Report_Template-PROPOSAL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2-Intermediate_Project_Report_Template-SRS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3-</a:t>
            </a:r>
            <a:r>
              <a:rPr lang="tr-TR" dirty="0">
                <a:solidFill>
                  <a:srgbClr val="FF0000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_</a:t>
            </a:r>
            <a:r>
              <a:rPr lang="en-US" dirty="0" err="1">
                <a:solidFill>
                  <a:srgbClr val="FF0000"/>
                </a:solidFill>
              </a:rPr>
              <a:t>Project_Report_Template</a:t>
            </a:r>
            <a:r>
              <a:rPr lang="en-US" dirty="0">
                <a:solidFill>
                  <a:srgbClr val="FF0000"/>
                </a:solidFill>
              </a:rPr>
              <a:t>-FINAL</a:t>
            </a:r>
          </a:p>
        </p:txBody>
      </p:sp>
    </p:spTree>
    <p:extLst>
      <p:ext uri="{BB962C8B-B14F-4D97-AF65-F5344CB8AC3E}">
        <p14:creationId xmlns:p14="http://schemas.microsoft.com/office/powerpoint/2010/main" val="42596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1</a:t>
            </a:r>
            <a:r>
              <a:rPr lang="en-US" dirty="0" err="1"/>
              <a:t>st</a:t>
            </a:r>
            <a:r>
              <a:rPr lang="en-US" dirty="0"/>
              <a:t> STAGE OF YOUR ASSIGNMENT:</a:t>
            </a:r>
            <a:br>
              <a:rPr lang="en-US" dirty="0"/>
            </a:br>
            <a:r>
              <a:rPr lang="en-US" i="1" dirty="0" err="1">
                <a:solidFill>
                  <a:srgbClr val="FF0000"/>
                </a:solidFill>
              </a:rPr>
              <a:t>Preapare</a:t>
            </a:r>
            <a:r>
              <a:rPr lang="en-US" i="1" dirty="0">
                <a:solidFill>
                  <a:srgbClr val="FF0000"/>
                </a:solidFill>
              </a:rPr>
              <a:t> Your Planning&amp; Management Report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tr-TR" b="1" dirty="0"/>
              <a:t>A </a:t>
            </a:r>
            <a:r>
              <a:rPr lang="en-US" b="1" dirty="0"/>
              <a:t>Project Proposal</a:t>
            </a:r>
            <a:r>
              <a:rPr lang="tr-TR" b="1" dirty="0"/>
              <a:t> </a:t>
            </a:r>
            <a:r>
              <a:rPr lang="en-US" dirty="0"/>
              <a:t>document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submitted</a:t>
            </a:r>
            <a:r>
              <a:rPr lang="tr-TR" dirty="0"/>
              <a:t> </a:t>
            </a:r>
            <a:r>
              <a:rPr lang="en-US" dirty="0"/>
              <a:t>in the required format</a:t>
            </a:r>
            <a:endParaRPr lang="tr-TR" dirty="0"/>
          </a:p>
          <a:p>
            <a:pPr lvl="1" algn="just">
              <a:defRPr/>
            </a:pPr>
            <a:r>
              <a:rPr lang="tr-TR" dirty="0"/>
              <a:t>Define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topic</a:t>
            </a:r>
            <a:r>
              <a:rPr lang="tr-TR" dirty="0"/>
              <a:t>, </a:t>
            </a:r>
            <a:r>
              <a:rPr lang="tr-TR" dirty="0" err="1"/>
              <a:t>scope</a:t>
            </a:r>
            <a:r>
              <a:rPr lang="tr-TR" dirty="0"/>
              <a:t>, </a:t>
            </a:r>
            <a:r>
              <a:rPr lang="tr-TR" dirty="0" err="1"/>
              <a:t>plans</a:t>
            </a:r>
            <a:r>
              <a:rPr lang="tr-TR" dirty="0"/>
              <a:t>, </a:t>
            </a:r>
            <a:r>
              <a:rPr lang="tr-TR" dirty="0" err="1"/>
              <a:t>aim</a:t>
            </a:r>
            <a:r>
              <a:rPr lang="tr-TR" dirty="0"/>
              <a:t>, problem </a:t>
            </a:r>
            <a:r>
              <a:rPr lang="tr-TR" dirty="0" err="1"/>
              <a:t>definitions</a:t>
            </a:r>
            <a:r>
              <a:rPr lang="tr-TR" dirty="0"/>
              <a:t>, </a:t>
            </a:r>
            <a:r>
              <a:rPr lang="tr-TR" dirty="0" err="1"/>
              <a:t>etc</a:t>
            </a:r>
            <a:r>
              <a:rPr lang="tr-TR" dirty="0"/>
              <a:t>..</a:t>
            </a:r>
          </a:p>
          <a:p>
            <a:pPr algn="just">
              <a:defRPr/>
            </a:pPr>
            <a:r>
              <a:rPr lang="tr-TR" b="1" u="sng" dirty="0" err="1"/>
              <a:t>Should</a:t>
            </a:r>
            <a:r>
              <a:rPr lang="tr-TR" b="1" u="sng" dirty="0"/>
              <a:t> </a:t>
            </a:r>
            <a:r>
              <a:rPr lang="tr-TR" b="1" u="sng" dirty="0" err="1"/>
              <a:t>include</a:t>
            </a:r>
            <a:r>
              <a:rPr lang="tr-TR" b="1" u="sng" dirty="0"/>
              <a:t>: </a:t>
            </a:r>
          </a:p>
          <a:p>
            <a:pPr lvl="1" algn="just">
              <a:defRPr/>
            </a:pPr>
            <a:r>
              <a:rPr lang="en-US" dirty="0"/>
              <a:t>Project Planning &amp; Feasibility stud</a:t>
            </a:r>
            <a:r>
              <a:rPr lang="tr-TR" dirty="0" err="1"/>
              <a:t>ies</a:t>
            </a:r>
            <a:endParaRPr lang="tr-TR" dirty="0"/>
          </a:p>
          <a:p>
            <a:pPr lvl="1" algn="just">
              <a:defRPr/>
            </a:pPr>
            <a:r>
              <a:rPr lang="tr-TR" dirty="0"/>
              <a:t>WBS</a:t>
            </a:r>
          </a:p>
          <a:p>
            <a:pPr lvl="1" algn="just">
              <a:defRPr/>
            </a:pPr>
            <a:r>
              <a:rPr lang="en-US" dirty="0"/>
              <a:t>Gantt Chart</a:t>
            </a:r>
            <a:r>
              <a:rPr lang="tr-TR" dirty="0"/>
              <a:t> </a:t>
            </a:r>
            <a:r>
              <a:rPr lang="en-US" dirty="0"/>
              <a:t>in MS Project Tool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OpenPrj</a:t>
            </a:r>
            <a:r>
              <a:rPr lang="tr-TR" dirty="0"/>
              <a:t> (</a:t>
            </a:r>
            <a:r>
              <a:rPr lang="tr-TR" dirty="0" err="1"/>
              <a:t>see</a:t>
            </a:r>
            <a:r>
              <a:rPr lang="tr-TR" dirty="0"/>
              <a:t> </a:t>
            </a:r>
            <a:r>
              <a:rPr lang="tr-TR" dirty="0" err="1"/>
              <a:t>tutorial</a:t>
            </a:r>
            <a:r>
              <a:rPr lang="tr-TR" dirty="0"/>
              <a:t> </a:t>
            </a:r>
            <a:r>
              <a:rPr lang="tr-TR" dirty="0" err="1"/>
              <a:t>videos</a:t>
            </a:r>
            <a:r>
              <a:rPr lang="tr-TR" dirty="0"/>
              <a:t> p.8, p.13,p.14)</a:t>
            </a:r>
          </a:p>
          <a:p>
            <a:pPr lvl="1" algn="just">
              <a:defRPr/>
            </a:pPr>
            <a:r>
              <a:rPr lang="tr-TR" dirty="0" err="1"/>
              <a:t>Organization</a:t>
            </a:r>
            <a:r>
              <a:rPr lang="tr-TR" dirty="0"/>
              <a:t> Chart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4478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2nd STAGE OF YOUR ASSIGNMENT:</a:t>
            </a:r>
            <a:br>
              <a:rPr lang="en-US" sz="3600" dirty="0"/>
            </a:br>
            <a:r>
              <a:rPr lang="tr-TR" sz="3600" b="1" dirty="0"/>
              <a:t>INTERMEDIATE PRESENTATION &amp; REPORT</a:t>
            </a:r>
            <a:br>
              <a:rPr lang="tr-TR" sz="3600" b="1" dirty="0"/>
            </a:br>
            <a:r>
              <a:rPr lang="tr-TR" sz="3600" b="1" dirty="0">
                <a:solidFill>
                  <a:srgbClr val="FF0000"/>
                </a:solidFill>
              </a:rPr>
              <a:t>(</a:t>
            </a:r>
            <a:r>
              <a:rPr lang="en-US" sz="3600" b="1" dirty="0">
                <a:solidFill>
                  <a:srgbClr val="FF0000"/>
                </a:solidFill>
              </a:rPr>
              <a:t>Deadline </a:t>
            </a:r>
            <a:r>
              <a:rPr lang="en-US" sz="3600" b="1" dirty="0" smtClean="0">
                <a:solidFill>
                  <a:srgbClr val="FF0000"/>
                </a:solidFill>
              </a:rPr>
              <a:t>is already announced </a:t>
            </a:r>
            <a:r>
              <a:rPr lang="en-US" sz="3600" b="1" dirty="0">
                <a:solidFill>
                  <a:srgbClr val="FF0000"/>
                </a:solidFill>
              </a:rPr>
              <a:t>on </a:t>
            </a:r>
            <a:r>
              <a:rPr lang="en-US" sz="3600" b="1" dirty="0" smtClean="0">
                <a:solidFill>
                  <a:srgbClr val="FF0000"/>
                </a:solidFill>
              </a:rPr>
              <a:t>website</a:t>
            </a:r>
            <a:r>
              <a:rPr lang="tr-TR" sz="36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2133600" cy="365125"/>
          </a:xfrm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14AD61-A316-48BE-86B4-989FE27C888F}" type="slidenum">
              <a:rPr lang="en-US" sz="1400" u="none" smtClean="0"/>
              <a:pPr eaLnBrk="1" hangingPunct="1"/>
              <a:t>13</a:t>
            </a:fld>
            <a:endParaRPr lang="en-US" sz="1400" u="non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F0AB467-C140-4AAE-A352-92E5F39DA0EA}"/>
              </a:ext>
            </a:extLst>
          </p:cNvPr>
          <p:cNvSpPr/>
          <p:nvPr/>
        </p:nvSpPr>
        <p:spPr>
          <a:xfrm>
            <a:off x="683568" y="245950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chemeClr val="accent1"/>
                </a:solidFill>
              </a:rPr>
              <a:t>1-A short intermediate </a:t>
            </a:r>
            <a:r>
              <a:rPr lang="en-US" sz="2400" b="1" u="sng" dirty="0">
                <a:solidFill>
                  <a:schemeClr val="accent1"/>
                </a:solidFill>
              </a:rPr>
              <a:t>presentation</a:t>
            </a:r>
          </a:p>
          <a:p>
            <a:pPr algn="just">
              <a:defRPr/>
            </a:pPr>
            <a:r>
              <a:rPr lang="en-US" sz="2400" b="1" dirty="0">
                <a:solidFill>
                  <a:schemeClr val="accent1"/>
                </a:solidFill>
              </a:rPr>
              <a:t>2-Submit your</a:t>
            </a:r>
            <a:r>
              <a:rPr lang="tr-TR" sz="2400" b="1" dirty="0">
                <a:solidFill>
                  <a:schemeClr val="accent1"/>
                </a:solidFill>
              </a:rPr>
              <a:t> </a:t>
            </a:r>
            <a:r>
              <a:rPr lang="tr-TR" sz="2400" b="1" u="sng" dirty="0">
                <a:solidFill>
                  <a:schemeClr val="accent1"/>
                </a:solidFill>
              </a:rPr>
              <a:t>SRS </a:t>
            </a:r>
            <a:r>
              <a:rPr lang="tr-TR" sz="2400" b="1" u="sng" dirty="0" err="1">
                <a:solidFill>
                  <a:schemeClr val="accent1"/>
                </a:solidFill>
              </a:rPr>
              <a:t>documents</a:t>
            </a:r>
            <a:r>
              <a:rPr lang="tr-TR" sz="2400" b="1" dirty="0">
                <a:solidFill>
                  <a:schemeClr val="accent1"/>
                </a:solidFill>
              </a:rPr>
              <a:t> as </a:t>
            </a:r>
            <a:r>
              <a:rPr lang="en-US" sz="2400" b="1" dirty="0">
                <a:solidFill>
                  <a:schemeClr val="accent1"/>
                </a:solidFill>
              </a:rPr>
              <a:t>an</a:t>
            </a:r>
            <a:r>
              <a:rPr lang="tr-TR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intermediate report:</a:t>
            </a:r>
          </a:p>
          <a:p>
            <a:pPr lvl="1"/>
            <a:r>
              <a:rPr lang="tr-TR" sz="2400" b="1" dirty="0" err="1"/>
              <a:t>Intermediate_Project_Report_Template</a:t>
            </a:r>
            <a:r>
              <a:rPr lang="tr-TR" sz="2400" b="1" dirty="0"/>
              <a:t>-SRS</a:t>
            </a:r>
          </a:p>
        </p:txBody>
      </p:sp>
    </p:spTree>
    <p:extLst>
      <p:ext uri="{BB962C8B-B14F-4D97-AF65-F5344CB8AC3E}">
        <p14:creationId xmlns:p14="http://schemas.microsoft.com/office/powerpoint/2010/main" val="21869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8964488" cy="4385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A sample of a basic SRS outline</a:t>
            </a:r>
            <a:r>
              <a:rPr lang="tr-TR" dirty="0"/>
              <a:t>-</a:t>
            </a:r>
            <a:r>
              <a:rPr lang="tr-TR" sz="2800" i="1" dirty="0">
                <a:solidFill>
                  <a:srgbClr val="FF0000"/>
                </a:solidFill>
              </a:rPr>
              <a:t>IEEE format.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816EE2-6898-434E-80DE-3BEA521DA1E7}" type="slidenum">
              <a:rPr lang="en-US" sz="1400" u="none" smtClean="0"/>
              <a:pPr eaLnBrk="1" hangingPunct="1"/>
              <a:t>14</a:t>
            </a:fld>
            <a:endParaRPr lang="en-US" sz="1400" u="non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2" t="13889" r="29722" b="9524"/>
          <a:stretch/>
        </p:blipFill>
        <p:spPr bwMode="auto">
          <a:xfrm>
            <a:off x="251520" y="548680"/>
            <a:ext cx="6120680" cy="615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17286" y="2385265"/>
            <a:ext cx="2555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(S</a:t>
            </a:r>
            <a:r>
              <a:rPr lang="tr-TR" b="1" dirty="0" err="1">
                <a:solidFill>
                  <a:srgbClr val="FF0000"/>
                </a:solidFill>
              </a:rPr>
              <a:t>oftware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Requirements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Specification</a:t>
            </a:r>
            <a:r>
              <a:rPr lang="tr-TR" b="1" dirty="0">
                <a:solidFill>
                  <a:srgbClr val="FF0000"/>
                </a:solidFill>
              </a:rPr>
              <a:t> Format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endParaRPr lang="tr-TR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tr-TR" b="1" u="sng" dirty="0">
                <a:solidFill>
                  <a:srgbClr val="FF0000"/>
                </a:solidFill>
              </a:rPr>
              <a:t>SEE:</a:t>
            </a:r>
          </a:p>
          <a:p>
            <a:r>
              <a:rPr lang="tr-TR" b="1" dirty="0">
                <a:solidFill>
                  <a:srgbClr val="FF0000"/>
                </a:solidFill>
              </a:rPr>
              <a:t>1.SRS </a:t>
            </a:r>
            <a:r>
              <a:rPr lang="tr-TR" b="1" dirty="0" err="1">
                <a:solidFill>
                  <a:srgbClr val="FF0000"/>
                </a:solidFill>
              </a:rPr>
              <a:t>Examples</a:t>
            </a:r>
            <a:r>
              <a:rPr lang="tr-TR" b="1" dirty="0">
                <a:solidFill>
                  <a:srgbClr val="FF0000"/>
                </a:solidFill>
              </a:rPr>
              <a:t> in STUDENT_PROJECT_PACKAGE </a:t>
            </a:r>
            <a:r>
              <a:rPr lang="tr-TR" b="1" dirty="0" err="1">
                <a:solidFill>
                  <a:srgbClr val="FF0000"/>
                </a:solidFill>
              </a:rPr>
              <a:t>folder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00411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 STAGE OF YOUR ASSIGNMENT:</a:t>
            </a:r>
            <a:br>
              <a:rPr lang="en-US" sz="3600" dirty="0"/>
            </a:br>
            <a:r>
              <a:rPr lang="tr-TR" sz="3600" b="1" dirty="0"/>
              <a:t>FINAL PRESENTATION &amp; REPORT</a:t>
            </a:r>
            <a:br>
              <a:rPr lang="tr-TR" sz="3600" b="1" dirty="0"/>
            </a:br>
            <a:r>
              <a:rPr lang="tr-TR" sz="3600" b="1" dirty="0">
                <a:solidFill>
                  <a:srgbClr val="FF0000"/>
                </a:solidFill>
              </a:rPr>
              <a:t>(</a:t>
            </a:r>
            <a:r>
              <a:rPr lang="en-US" sz="3600" b="1" dirty="0">
                <a:solidFill>
                  <a:srgbClr val="FF0000"/>
                </a:solidFill>
              </a:rPr>
              <a:t>Deadline </a:t>
            </a:r>
            <a:r>
              <a:rPr lang="en-US" sz="3600" b="1" dirty="0" smtClean="0">
                <a:solidFill>
                  <a:srgbClr val="FF0000"/>
                </a:solidFill>
              </a:rPr>
              <a:t>is already </a:t>
            </a:r>
            <a:r>
              <a:rPr lang="en-US" sz="3600" b="1" dirty="0">
                <a:solidFill>
                  <a:srgbClr val="FF0000"/>
                </a:solidFill>
              </a:rPr>
              <a:t>announced on </a:t>
            </a:r>
            <a:r>
              <a:rPr lang="en-US" sz="3600" b="1" dirty="0" smtClean="0">
                <a:solidFill>
                  <a:srgbClr val="FF0000"/>
                </a:solidFill>
              </a:rPr>
              <a:t>website</a:t>
            </a:r>
            <a:r>
              <a:rPr lang="tr-TR" sz="3600" b="1" dirty="0">
                <a:solidFill>
                  <a:srgbClr val="FF0000"/>
                </a:solidFill>
              </a:rPr>
              <a:t>)</a:t>
            </a:r>
            <a:endParaRPr lang="tr-TR" sz="3600" b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350" y="1556792"/>
            <a:ext cx="9131300" cy="5350768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dirty="0"/>
              <a:t>Final Presentation (each member will talk)</a:t>
            </a:r>
          </a:p>
          <a:p>
            <a:pPr lvl="1"/>
            <a:r>
              <a:rPr lang="tr-TR" sz="2400" dirty="0">
                <a:solidFill>
                  <a:srgbClr val="FF0000"/>
                </a:solidFill>
              </a:rPr>
              <a:t>Presentation</a:t>
            </a:r>
          </a:p>
          <a:p>
            <a:pPr lvl="2"/>
            <a:r>
              <a:rPr lang="tr-TR" dirty="0"/>
              <a:t>Design of Modules</a:t>
            </a:r>
          </a:p>
          <a:p>
            <a:pPr lvl="2"/>
            <a:r>
              <a:rPr lang="tr-TR" dirty="0"/>
              <a:t>Demo of </a:t>
            </a:r>
            <a:r>
              <a:rPr lang="tr-TR" dirty="0" err="1"/>
              <a:t>Prototype</a:t>
            </a:r>
            <a:r>
              <a:rPr lang="tr-TR" dirty="0"/>
              <a:t> System</a:t>
            </a:r>
          </a:p>
          <a:p>
            <a:pPr lvl="1"/>
            <a:r>
              <a:rPr lang="tr-TR" sz="2400" dirty="0" err="1">
                <a:solidFill>
                  <a:srgbClr val="FF0000"/>
                </a:solidFill>
              </a:rPr>
              <a:t>Final_Project_Report_Template</a:t>
            </a:r>
            <a:r>
              <a:rPr lang="tr-TR" sz="2400" dirty="0">
                <a:solidFill>
                  <a:srgbClr val="FF0000"/>
                </a:solidFill>
              </a:rPr>
              <a:t>-FINAL </a:t>
            </a:r>
            <a:r>
              <a:rPr lang="tr-TR" sz="2400" dirty="0" err="1">
                <a:solidFill>
                  <a:srgbClr val="FF0000"/>
                </a:solidFill>
              </a:rPr>
              <a:t>document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/>
              <a:t>contains</a:t>
            </a:r>
            <a:r>
              <a:rPr lang="tr-TR" sz="2400" dirty="0"/>
              <a:t>:</a:t>
            </a:r>
          </a:p>
          <a:p>
            <a:pPr lvl="2"/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SDLC</a:t>
            </a:r>
            <a:r>
              <a:rPr lang="tr-TR" dirty="0"/>
              <a:t> </a:t>
            </a:r>
            <a:r>
              <a:rPr lang="tr-TR" dirty="0" err="1"/>
              <a:t>stages</a:t>
            </a:r>
            <a:endParaRPr lang="tr-TR" dirty="0"/>
          </a:p>
          <a:p>
            <a:pPr lvl="2"/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planning</a:t>
            </a:r>
            <a:r>
              <a:rPr lang="tr-TR" dirty="0"/>
              <a:t> </a:t>
            </a:r>
            <a:r>
              <a:rPr lang="tr-TR" dirty="0" err="1"/>
              <a:t>documents</a:t>
            </a:r>
            <a:r>
              <a:rPr lang="tr-TR" dirty="0"/>
              <a:t> on the MS Project Tool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OpenPrj</a:t>
            </a:r>
            <a:r>
              <a:rPr lang="tr-TR" dirty="0"/>
              <a:t>, IBM </a:t>
            </a:r>
            <a:r>
              <a:rPr lang="tr-TR" dirty="0" err="1"/>
              <a:t>Rat</a:t>
            </a:r>
            <a:r>
              <a:rPr lang="tr-TR" dirty="0"/>
              <a:t>. Tools</a:t>
            </a:r>
          </a:p>
          <a:p>
            <a:pPr lvl="2"/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design</a:t>
            </a:r>
            <a:r>
              <a:rPr lang="tr-TR" dirty="0"/>
              <a:t> </a:t>
            </a:r>
            <a:r>
              <a:rPr lang="tr-TR" dirty="0" err="1"/>
              <a:t>documents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Modelio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Visual </a:t>
            </a:r>
            <a:r>
              <a:rPr lang="tr-TR" dirty="0" err="1"/>
              <a:t>Paradigm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IBM </a:t>
            </a:r>
            <a:r>
              <a:rPr lang="tr-TR" dirty="0" err="1"/>
              <a:t>Rational</a:t>
            </a:r>
            <a:r>
              <a:rPr lang="tr-TR" dirty="0"/>
              <a:t>, </a:t>
            </a:r>
            <a:r>
              <a:rPr lang="tr-TR" dirty="0" err="1"/>
              <a:t>etc</a:t>
            </a:r>
            <a:r>
              <a:rPr lang="tr-TR" dirty="0"/>
              <a:t>.</a:t>
            </a:r>
          </a:p>
          <a:p>
            <a:pPr lvl="2"/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performed</a:t>
            </a:r>
            <a:r>
              <a:rPr lang="tr-TR" dirty="0"/>
              <a:t> </a:t>
            </a:r>
            <a:r>
              <a:rPr lang="tr-TR" dirty="0" err="1"/>
              <a:t>documentations</a:t>
            </a:r>
            <a:r>
              <a:rPr lang="tr-TR" dirty="0"/>
              <a:t> (</a:t>
            </a:r>
            <a:r>
              <a:rPr lang="tr-TR" dirty="0" err="1"/>
              <a:t>design</a:t>
            </a:r>
            <a:r>
              <a:rPr lang="tr-TR" dirty="0"/>
              <a:t>, test,…)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5FEBD8-5E03-49F3-8B56-9E838D97533C}" type="slidenum">
              <a:rPr lang="en-US" sz="1400" u="none" smtClean="0"/>
              <a:pPr eaLnBrk="1" hangingPunct="1"/>
              <a:t>15</a:t>
            </a:fld>
            <a:endParaRPr lang="en-US" sz="1400" u="none"/>
          </a:p>
        </p:txBody>
      </p:sp>
    </p:spTree>
    <p:extLst>
      <p:ext uri="{BB962C8B-B14F-4D97-AF65-F5344CB8AC3E}">
        <p14:creationId xmlns:p14="http://schemas.microsoft.com/office/powerpoint/2010/main" val="33163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A79FF-1656-4C90-AFD5-1C9DF050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STARTING YOUR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0AB7C-D753-422B-B0F7-5EF1DA51C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highlight>
                  <a:srgbClr val="FFFF00"/>
                </a:highlight>
              </a:rPr>
              <a:t>See</a:t>
            </a:r>
            <a:r>
              <a:rPr lang="tr-TR" dirty="0">
                <a:highlight>
                  <a:srgbClr val="FFFF00"/>
                </a:highlight>
              </a:rPr>
              <a:t> PROJECT_PACKAGE </a:t>
            </a:r>
            <a:r>
              <a:rPr lang="tr-TR" dirty="0" err="1">
                <a:highlight>
                  <a:srgbClr val="FFFF00"/>
                </a:highlight>
              </a:rPr>
              <a:t>folder</a:t>
            </a:r>
            <a:endParaRPr lang="tr-TR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" y="254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pc="-100" dirty="0">
                <a:solidFill>
                  <a:schemeClr val="tx1"/>
                </a:solidFill>
              </a:rPr>
              <a:t>SOME USEFUL TOOLS AND RESOURCES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Creating UML diagrams by using Rational Rose</a:t>
            </a:r>
            <a:r>
              <a:rPr lang="tr-TR" sz="1600" b="1" i="1" spc="-100" dirty="0">
                <a:solidFill>
                  <a:srgbClr val="FF0000"/>
                </a:solidFill>
              </a:rPr>
              <a:t>  </a:t>
            </a:r>
            <a:r>
              <a:rPr lang="tr-TR" sz="1600" b="1" i="1" spc="-100" dirty="0"/>
              <a:t>***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https://www.youtube.com/watch?v=gGAqSoCb3pU</a:t>
            </a:r>
            <a:endParaRPr lang="tr-TR" sz="1400" i="1" spc="-100" dirty="0"/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https://www.youtube.com/watch?v=41oSlgY3c4o</a:t>
            </a:r>
          </a:p>
          <a:p>
            <a:pPr>
              <a:defRPr/>
            </a:pPr>
            <a:r>
              <a:rPr lang="tr-TR" sz="1600" b="1" i="1" spc="-100" dirty="0">
                <a:solidFill>
                  <a:srgbClr val="FF0000"/>
                </a:solidFill>
              </a:rPr>
              <a:t>Create your project via MS Project Tool </a:t>
            </a:r>
            <a:r>
              <a:rPr lang="tr-TR" sz="1600" b="1" i="1" spc="-100" dirty="0"/>
              <a:t>***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tr-TR" sz="1600" i="1" spc="-100" dirty="0"/>
              <a:t>https://www.youtube.com/watch?v=sSS1tu1yQ-Q </a:t>
            </a:r>
          </a:p>
          <a:p>
            <a:pPr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Rational Rhapsody samples and tutorials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https://www.youtube.com/watch?v=zODaYlqL1_A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https://www.youtube.com/watch?v=l4nqIZiyt5E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https://www.youtube.com/watch?v=yaLGw-ZSUKk</a:t>
            </a:r>
          </a:p>
          <a:p>
            <a:pPr eaLnBrk="1" hangingPunct="1">
              <a:defRPr/>
            </a:pPr>
            <a:r>
              <a:rPr lang="tr-TR" sz="1600" b="1" i="1" spc="-100" dirty="0">
                <a:solidFill>
                  <a:srgbClr val="FF0000"/>
                </a:solidFill>
              </a:rPr>
              <a:t>Gantt Chart </a:t>
            </a:r>
            <a:r>
              <a:rPr lang="tr-TR" sz="1600" b="1" i="1" spc="-100" dirty="0"/>
              <a:t>***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https://www.youtube.com/watch?v=sSS1tu1yQ-Q </a:t>
            </a:r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Use Case diagrams </a:t>
            </a:r>
            <a:r>
              <a:rPr lang="tr-TR" sz="1600" b="1" i="1" spc="-100" dirty="0"/>
              <a:t>***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http://homepages.uel.ac.uk/D.Bowden/Creating_use_case_diagram/Creating_use_case_diagram.viewlet/Creating_use_case_diagram.swf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Class diagrams</a:t>
            </a:r>
            <a:r>
              <a:rPr lang="tr-TR" sz="1600" b="1" i="1" spc="-100" dirty="0">
                <a:solidFill>
                  <a:srgbClr val="FF0000"/>
                </a:solidFill>
              </a:rPr>
              <a:t> </a:t>
            </a:r>
            <a:r>
              <a:rPr lang="tr-TR" sz="1600" b="1" i="1" spc="-100" dirty="0"/>
              <a:t>***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http://homepages.uel.ac.uk/D.Bowden/Creating_Class_Diagram/Creating_Class_Diagram.viewlet/Creating_Class_Diagram.swf</a:t>
            </a:r>
            <a:endParaRPr lang="tr-TR" sz="1400" i="1" spc="-100" dirty="0"/>
          </a:p>
          <a:p>
            <a:pPr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Sequence Diagrams</a:t>
            </a:r>
            <a:r>
              <a:rPr lang="tr-TR" sz="1600" b="1" i="1" spc="-100" dirty="0">
                <a:solidFill>
                  <a:srgbClr val="FF0000"/>
                </a:solidFill>
              </a:rPr>
              <a:t> </a:t>
            </a:r>
            <a:r>
              <a:rPr lang="tr-TR" sz="1600" b="1" i="1" spc="-100" dirty="0"/>
              <a:t>***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600" spc="-100" dirty="0"/>
              <a:t>http://</a:t>
            </a:r>
            <a:r>
              <a:rPr lang="en-US" sz="1400" i="1" spc="-100" dirty="0"/>
              <a:t>homepages.uel.ac.uk/D.Bowden/Creating_Sequence_Diagrams/Creating_Sequence_Diagrams.viewlet/Creating_Sequence_Diagrams.swf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Message Sequence Charts (MSC)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http://www.sdl-forum.org/MSC/msctutorial.pdf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Collaboration diagrams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http://homepages.uel.ac.uk/D.Bowden/Creating_collaboration/Creating_collaboration.viewlet/Creating_collaboration.swf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State chart diagrams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http://homepages.uel.ac.uk/D.Bowden/Creating_State_Diagram/Creating_State_Diagram.viewlet/Creating_State_Diagram.swf</a:t>
            </a:r>
            <a:endParaRPr lang="tr-TR" sz="1400" i="1" spc="-1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6C59D0-BF69-4767-8529-B3168355B5AD}" type="slidenum">
              <a:rPr lang="en-US" sz="1400" u="none" smtClean="0"/>
              <a:pPr eaLnBrk="1" hangingPunct="1"/>
              <a:t>17</a:t>
            </a:fld>
            <a:endParaRPr lang="en-US" sz="1400" u="none"/>
          </a:p>
        </p:txBody>
      </p:sp>
      <p:sp>
        <p:nvSpPr>
          <p:cNvPr id="5" name="Rectangle 4"/>
          <p:cNvSpPr/>
          <p:nvPr/>
        </p:nvSpPr>
        <p:spPr>
          <a:xfrm>
            <a:off x="-12700" y="609600"/>
            <a:ext cx="91313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b="1" u="none" spc="-100" dirty="0">
                <a:solidFill>
                  <a:srgbClr val="FF0000"/>
                </a:solidFill>
              </a:rPr>
              <a:t>To view the tutorial, </a:t>
            </a:r>
            <a:r>
              <a:rPr lang="tr-TR" b="1" u="none" spc="-100" dirty="0">
                <a:solidFill>
                  <a:srgbClr val="FF0000"/>
                </a:solidFill>
              </a:rPr>
              <a:t> </a:t>
            </a:r>
            <a:r>
              <a:rPr lang="en-US" b="1" u="none" spc="-100" dirty="0">
                <a:solidFill>
                  <a:srgbClr val="FF0000"/>
                </a:solidFill>
              </a:rPr>
              <a:t>you need </a:t>
            </a:r>
            <a:r>
              <a:rPr lang="tr-TR" b="1" u="none" spc="-100" dirty="0">
                <a:solidFill>
                  <a:srgbClr val="FF0000"/>
                </a:solidFill>
              </a:rPr>
              <a:t>watch some videos:</a:t>
            </a:r>
            <a:r>
              <a:rPr lang="en-US" b="1" u="none" spc="-100" dirty="0">
                <a:solidFill>
                  <a:srgbClr val="FF0000"/>
                </a:solidFill>
              </a:rPr>
              <a:t> </a:t>
            </a:r>
            <a:endParaRPr lang="tr-TR" b="1" u="none" spc="-100" dirty="0">
              <a:solidFill>
                <a:srgbClr val="FF0000"/>
              </a:solidFill>
            </a:endParaRPr>
          </a:p>
          <a:p>
            <a:pPr algn="l">
              <a:defRPr/>
            </a:pPr>
            <a:r>
              <a:rPr lang="tr-TR" sz="2000" b="1" spc="-100" dirty="0">
                <a:solidFill>
                  <a:srgbClr val="0070C0"/>
                </a:solidFill>
              </a:rPr>
              <a:t>WATCH FOLLOWING </a:t>
            </a:r>
            <a:r>
              <a:rPr lang="tr-TR" sz="2000" b="1" spc="-100" dirty="0" err="1">
                <a:solidFill>
                  <a:srgbClr val="0070C0"/>
                </a:solidFill>
              </a:rPr>
              <a:t>VIDEOs</a:t>
            </a:r>
            <a:r>
              <a:rPr lang="tr-TR" sz="2000" b="1" spc="-100" dirty="0">
                <a:solidFill>
                  <a:srgbClr val="0070C0"/>
                </a:solidFill>
              </a:rPr>
              <a:t> TO LEARN SOFTWARE DESIGN </a:t>
            </a:r>
            <a:r>
              <a:rPr lang="tr-TR" sz="2000" b="1" u="none" spc="-100" dirty="0">
                <a:solidFill>
                  <a:srgbClr val="0070C0"/>
                </a:solidFill>
              </a:rPr>
              <a:t>METHODS!</a:t>
            </a:r>
          </a:p>
        </p:txBody>
      </p:sp>
    </p:spTree>
    <p:extLst>
      <p:ext uri="{BB962C8B-B14F-4D97-AF65-F5344CB8AC3E}">
        <p14:creationId xmlns:p14="http://schemas.microsoft.com/office/powerpoint/2010/main" val="167463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Ian Sommerville, Engineering Software Products: An Introduction to Modern Software Engineering, ISBN-10: 013521064X • ISBN-13: 9780135210642 ©2020 • Pearson • Paper, 352 pp, Published 18 Feb 2019</a:t>
            </a:r>
          </a:p>
          <a:p>
            <a:pPr lvl="0"/>
            <a:r>
              <a:rPr lang="en-US" dirty="0"/>
              <a:t>Ian Sommerville, Software Engineering 10e, Global Edition, 2016.</a:t>
            </a:r>
          </a:p>
          <a:p>
            <a:pPr lvl="0"/>
            <a:r>
              <a:rPr lang="en-US" dirty="0"/>
              <a:t>Shari Lawrence </a:t>
            </a:r>
            <a:r>
              <a:rPr lang="en-US" dirty="0" err="1"/>
              <a:t>Pfleeger</a:t>
            </a:r>
            <a:r>
              <a:rPr lang="en-US" dirty="0"/>
              <a:t>, Joanne M. Atlee, Software Engineering: Theory and Practice, 4/E ISBN-10: 0136061699 • ISBN-13: 9780136061694 ©2010 • Pearson • Cloth, 800 pp, Modern Systems Analysis and Design, 8th Edition, </a:t>
            </a:r>
            <a:r>
              <a:rPr lang="en-US" dirty="0" err="1"/>
              <a:t>Valacich</a:t>
            </a:r>
            <a:r>
              <a:rPr lang="en-US" dirty="0"/>
              <a:t> &amp; George ©2017 | Adobe Reader |  ISBN-13: 9780134205663, </a:t>
            </a:r>
            <a:r>
              <a:rPr lang="en-US" dirty="0">
                <a:hlinkClick r:id="rId2"/>
              </a:rPr>
              <a:t>https://www.vitalsource.com/educators/textbooks?term=9780134205663</a:t>
            </a:r>
            <a:endParaRPr lang="en-US" dirty="0"/>
          </a:p>
          <a:p>
            <a:pPr lvl="0"/>
            <a:r>
              <a:rPr lang="en-US" dirty="0"/>
              <a:t>Project Management: Process, Technology and Practice, Ganesh Vaidyanathan, Indiana University, South Bend, ISBN-10: 0132807181 • ISBN-13: 9780132807180 ©2013.</a:t>
            </a:r>
          </a:p>
        </p:txBody>
      </p:sp>
    </p:spTree>
    <p:extLst>
      <p:ext uri="{BB962C8B-B14F-4D97-AF65-F5344CB8AC3E}">
        <p14:creationId xmlns:p14="http://schemas.microsoft.com/office/powerpoint/2010/main" val="53732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COURSE OVERVİEW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/>
              <a:t>ACTIVITIES:</a:t>
            </a:r>
          </a:p>
          <a:p>
            <a:pPr lvl="1"/>
            <a:r>
              <a:rPr lang="tr-TR" dirty="0"/>
              <a:t>Formal </a:t>
            </a:r>
            <a:r>
              <a:rPr lang="tr-TR" b="1" u="sng" dirty="0"/>
              <a:t>lectures</a:t>
            </a:r>
          </a:p>
          <a:p>
            <a:pPr lvl="1"/>
            <a:r>
              <a:rPr lang="tr-TR" dirty="0" smtClean="0"/>
              <a:t>Assignment</a:t>
            </a:r>
            <a:r>
              <a:rPr lang="tr-TR" dirty="0"/>
              <a:t>: a group </a:t>
            </a:r>
            <a:r>
              <a:rPr lang="tr-TR" b="1" u="sng" dirty="0"/>
              <a:t>Project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en-US" dirty="0" smtClean="0"/>
              <a:t>3-5</a:t>
            </a:r>
            <a:r>
              <a:rPr lang="tr-TR" dirty="0" smtClean="0"/>
              <a:t> </a:t>
            </a:r>
            <a:r>
              <a:rPr lang="tr-TR" dirty="0"/>
              <a:t>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Course Web Page</a:t>
            </a:r>
            <a:endParaRPr lang="en-US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46808"/>
              </p:ext>
            </p:extLst>
          </p:nvPr>
        </p:nvGraphicFramePr>
        <p:xfrm>
          <a:off x="755576" y="1916832"/>
          <a:ext cx="7560840" cy="7213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904268671"/>
                    </a:ext>
                  </a:extLst>
                </a:gridCol>
              </a:tblGrid>
              <a:tr h="721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https://staff.emu.edu.tr/felixbabalola/en/teaching/cmpe312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372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3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Grading</a:t>
            </a:r>
            <a:r>
              <a:rPr lang="tr-TR" dirty="0"/>
              <a:t> </a:t>
            </a:r>
            <a:r>
              <a:rPr lang="tr-TR" dirty="0" err="1"/>
              <a:t>Policy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132856"/>
            <a:ext cx="764345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tr-TR"/>
              <a:t>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8768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/>
              <a:t>Each Project Team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3-5 students</a:t>
            </a:r>
            <a:r>
              <a:rPr lang="en-US" sz="2800" dirty="0"/>
              <a:t>) </a:t>
            </a:r>
            <a:endParaRPr lang="en-US" sz="2800" dirty="0" smtClean="0"/>
          </a:p>
          <a:p>
            <a:pPr algn="just" eaLnBrk="1" hangingPunct="1">
              <a:defRPr/>
            </a:pPr>
            <a:r>
              <a:rPr lang="en-US" dirty="0" smtClean="0"/>
              <a:t>Develop </a:t>
            </a:r>
            <a:r>
              <a:rPr lang="en-US" dirty="0"/>
              <a:t>a software project</a:t>
            </a:r>
            <a:endParaRPr lang="tr-TR" dirty="0"/>
          </a:p>
          <a:p>
            <a:pPr lvl="1" algn="just" eaLnBrk="1" hangingPunct="1">
              <a:defRPr/>
            </a:pPr>
            <a:r>
              <a:rPr lang="tr-TR" dirty="0">
                <a:solidFill>
                  <a:srgbClr val="FF0000"/>
                </a:solidFill>
              </a:rPr>
              <a:t>TWO </a:t>
            </a:r>
            <a:r>
              <a:rPr lang="tr-TR" dirty="0" err="1">
                <a:solidFill>
                  <a:srgbClr val="FF0000"/>
                </a:solidFill>
              </a:rPr>
              <a:t>Presentations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Students will prepare </a:t>
            </a:r>
            <a:r>
              <a:rPr lang="en-US" dirty="0">
                <a:solidFill>
                  <a:srgbClr val="FF0000"/>
                </a:solidFill>
              </a:rPr>
              <a:t>3 REPORTS </a:t>
            </a:r>
            <a:r>
              <a:rPr lang="en-US" dirty="0"/>
              <a:t>for </a:t>
            </a:r>
            <a:r>
              <a:rPr lang="tr-TR" dirty="0" err="1"/>
              <a:t>term</a:t>
            </a:r>
            <a:r>
              <a:rPr lang="en-US" dirty="0"/>
              <a:t> project and </a:t>
            </a:r>
            <a:r>
              <a:rPr lang="tr-TR" dirty="0"/>
              <a:t>2 </a:t>
            </a:r>
            <a:r>
              <a:rPr lang="tr-TR" dirty="0" err="1"/>
              <a:t>presentation</a:t>
            </a:r>
            <a:r>
              <a:rPr lang="en-US" dirty="0"/>
              <a:t>:</a:t>
            </a:r>
            <a:endParaRPr lang="en-US" sz="4000" dirty="0"/>
          </a:p>
          <a:p>
            <a:pPr lvl="2"/>
            <a:r>
              <a:rPr lang="en-US" dirty="0">
                <a:highlight>
                  <a:srgbClr val="FFFF00"/>
                </a:highlight>
              </a:rPr>
              <a:t>1-First_Project_Report_Template-PROPOSAL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2-Intermediate_Project_Report_Template-SRS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3-Final_Project_Report_Template-FINAL REPORT</a:t>
            </a:r>
            <a:endParaRPr lang="en-US" sz="6400" dirty="0">
              <a:highlight>
                <a:srgbClr val="FFFF00"/>
              </a:highlight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6E679C-1B7F-4DF7-B802-FA1AFC6F9FF2}" type="slidenum">
              <a:rPr lang="en-US" sz="1400" u="none" smtClean="0"/>
              <a:pPr eaLnBrk="1" hangingPunct="1"/>
              <a:t>6</a:t>
            </a:fld>
            <a:endParaRPr lang="en-US" sz="1400" u="none"/>
          </a:p>
        </p:txBody>
      </p:sp>
    </p:spTree>
    <p:extLst>
      <p:ext uri="{BB962C8B-B14F-4D97-AF65-F5344CB8AC3E}">
        <p14:creationId xmlns:p14="http://schemas.microsoft.com/office/powerpoint/2010/main" val="14927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/>
              <a:t>TERM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/>
              <a:t>Contact with your lab assistant</a:t>
            </a:r>
          </a:p>
          <a:p>
            <a:pPr algn="just" eaLnBrk="1" hangingPunct="1">
              <a:defRPr/>
            </a:pPr>
            <a:r>
              <a:rPr lang="en-US" sz="2800" dirty="0"/>
              <a:t>Define </a:t>
            </a:r>
            <a:r>
              <a:rPr lang="tr-TR" sz="2800" dirty="0" err="1"/>
              <a:t>your</a:t>
            </a:r>
            <a:r>
              <a:rPr lang="tr-TR" sz="2800" dirty="0"/>
              <a:t> </a:t>
            </a:r>
            <a:r>
              <a:rPr lang="en-US" sz="2800" b="1" dirty="0"/>
              <a:t>team members </a:t>
            </a:r>
            <a:r>
              <a:rPr lang="en-US" sz="2800" dirty="0" smtClean="0"/>
              <a:t>(3-5 students)</a:t>
            </a:r>
            <a:endParaRPr lang="en-US" sz="2800" dirty="0"/>
          </a:p>
          <a:p>
            <a:pPr algn="just" eaLnBrk="1" hangingPunct="1">
              <a:defRPr/>
            </a:pPr>
            <a:r>
              <a:rPr lang="en-US" sz="2800" dirty="0"/>
              <a:t>Assign the </a:t>
            </a:r>
            <a:r>
              <a:rPr lang="tr-TR" sz="2800" b="1" dirty="0"/>
              <a:t>role/</a:t>
            </a:r>
            <a:r>
              <a:rPr lang="en-US" sz="2800" b="1" dirty="0"/>
              <a:t>roles to each member </a:t>
            </a:r>
            <a:r>
              <a:rPr lang="en-US" sz="2800" dirty="0"/>
              <a:t>in your </a:t>
            </a:r>
            <a:r>
              <a:rPr lang="tr-TR" sz="2800" dirty="0" err="1"/>
              <a:t>team</a:t>
            </a:r>
            <a:r>
              <a:rPr lang="tr-TR" sz="2800" dirty="0"/>
              <a:t>.</a:t>
            </a:r>
            <a:endParaRPr lang="en-US" sz="28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Project Manager/Lead Systems Analyst/Lead Programmer (1 STD)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Database Developer/Administrator/Programmer (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STD)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User Interface Designer/Web Developer (</a:t>
            </a:r>
            <a:r>
              <a:rPr lang="en-US" dirty="0" smtClean="0">
                <a:solidFill>
                  <a:srgbClr val="FF0000"/>
                </a:solidFill>
              </a:rPr>
              <a:t>1/2 </a:t>
            </a:r>
            <a:r>
              <a:rPr lang="en-US" dirty="0">
                <a:solidFill>
                  <a:srgbClr val="FF0000"/>
                </a:solidFill>
              </a:rPr>
              <a:t>STD)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Network Designer/HW Designer/</a:t>
            </a:r>
            <a:r>
              <a:rPr lang="tr-TR" dirty="0" err="1">
                <a:solidFill>
                  <a:srgbClr val="FF0000"/>
                </a:solidFill>
              </a:rPr>
              <a:t>Tester</a:t>
            </a:r>
            <a:r>
              <a:rPr lang="tr-TR" dirty="0">
                <a:solidFill>
                  <a:srgbClr val="FF0000"/>
                </a:solidFill>
              </a:rPr>
              <a:t> (1 STD)</a:t>
            </a:r>
          </a:p>
          <a:p>
            <a:pPr lvl="1"/>
            <a:r>
              <a:rPr lang="tr-TR" dirty="0" err="1">
                <a:solidFill>
                  <a:srgbClr val="FF0000"/>
                </a:solidFill>
              </a:rPr>
              <a:t>Mentor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Customer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err="1">
                <a:solidFill>
                  <a:srgbClr val="FF0000"/>
                </a:solidFill>
              </a:rPr>
              <a:t>Your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Assistant</a:t>
            </a:r>
            <a:r>
              <a:rPr lang="tr-TR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3E8CFF-6D1F-44B0-8F7E-176F2FDF72D0}" type="slidenum">
              <a:rPr lang="en-US" sz="1400" u="none" smtClean="0"/>
              <a:pPr eaLnBrk="1" hangingPunct="1"/>
              <a:t>7</a:t>
            </a:fld>
            <a:endParaRPr lang="en-US" sz="1400" u="none" dirty="0"/>
          </a:p>
        </p:txBody>
      </p:sp>
    </p:spTree>
    <p:extLst>
      <p:ext uri="{BB962C8B-B14F-4D97-AF65-F5344CB8AC3E}">
        <p14:creationId xmlns:p14="http://schemas.microsoft.com/office/powerpoint/2010/main" val="8041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dirty="0"/>
              <a:t>TOPICS</a:t>
            </a:r>
            <a:br>
              <a:rPr lang="tr-TR" dirty="0"/>
            </a:br>
            <a:r>
              <a:rPr lang="tr-TR" dirty="0"/>
              <a:t>not limited...but suggested...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E-health Recommendation based Mobile Systems  </a:t>
            </a:r>
          </a:p>
          <a:p>
            <a:pPr lvl="1" eaLnBrk="1" hangingPunct="1"/>
            <a:r>
              <a:rPr lang="en-US" dirty="0"/>
              <a:t>For patients</a:t>
            </a:r>
          </a:p>
          <a:p>
            <a:pPr lvl="1" eaLnBrk="1" hangingPunct="1"/>
            <a:r>
              <a:rPr lang="en-US" dirty="0"/>
              <a:t>For adults</a:t>
            </a:r>
          </a:p>
          <a:p>
            <a:pPr lvl="1" eaLnBrk="1" hangingPunct="1"/>
            <a:r>
              <a:rPr lang="en-US" dirty="0"/>
              <a:t>For medical staffs</a:t>
            </a:r>
          </a:p>
          <a:p>
            <a:pPr lvl="1" eaLnBrk="1" hangingPunct="1"/>
            <a:r>
              <a:rPr lang="en-US" dirty="0"/>
              <a:t>For medical laboratory systems etc.</a:t>
            </a:r>
          </a:p>
          <a:p>
            <a:pPr eaLnBrk="1" hangingPunct="1"/>
            <a:r>
              <a:rPr lang="en-US" dirty="0"/>
              <a:t>Safety Food Consumption Mobile System</a:t>
            </a:r>
          </a:p>
          <a:p>
            <a:pPr eaLnBrk="1" hangingPunct="1"/>
            <a:r>
              <a:rPr lang="en-US" dirty="0"/>
              <a:t>E-learning  etc...</a:t>
            </a:r>
          </a:p>
          <a:p>
            <a:pPr eaLnBrk="1" hangingPunct="1"/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358EF5-6886-44C2-81FD-AE011A817A2B}" type="slidenum">
              <a:rPr lang="en-US" sz="1400" u="none" smtClean="0"/>
              <a:pPr eaLnBrk="1" hangingPunct="1"/>
              <a:t>8</a:t>
            </a:fld>
            <a:endParaRPr lang="en-US" sz="1400" u="none"/>
          </a:p>
        </p:txBody>
      </p:sp>
    </p:spTree>
    <p:extLst>
      <p:ext uri="{BB962C8B-B14F-4D97-AF65-F5344CB8AC3E}">
        <p14:creationId xmlns:p14="http://schemas.microsoft.com/office/powerpoint/2010/main" val="30769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/>
              <a:t>TOPICS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000" b="1" u="sng" dirty="0"/>
              <a:t>Select </a:t>
            </a:r>
            <a:r>
              <a:rPr lang="tr-TR" sz="2000" b="1" u="sng" dirty="0" err="1"/>
              <a:t>One</a:t>
            </a:r>
            <a:r>
              <a:rPr lang="tr-TR" sz="2000" b="1" u="sng" dirty="0"/>
              <a:t> Project</a:t>
            </a:r>
            <a:r>
              <a:rPr lang="tr-TR" sz="2000" dirty="0"/>
              <a:t> </a:t>
            </a:r>
            <a:r>
              <a:rPr lang="tr-TR" sz="2000" dirty="0" err="1"/>
              <a:t>from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following</a:t>
            </a:r>
            <a:r>
              <a:rPr lang="tr-TR" sz="2000" dirty="0"/>
              <a:t> </a:t>
            </a:r>
            <a:r>
              <a:rPr lang="tr-TR" sz="2000" dirty="0" err="1"/>
              <a:t>list</a:t>
            </a:r>
            <a:r>
              <a:rPr lang="tr-TR" sz="2000" dirty="0"/>
              <a:t> 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en-US" sz="2000" dirty="0"/>
              <a:t>see project description document:</a:t>
            </a:r>
          </a:p>
          <a:p>
            <a:r>
              <a:rPr lang="tr-TR" sz="2000" u="sng" dirty="0">
                <a:hlinkClick r:id="rId2"/>
              </a:rPr>
              <a:t>https://nevonprojects.com/project-ideas/software-project-ideas/</a:t>
            </a:r>
            <a:endParaRPr lang="en-US" sz="2000" dirty="0"/>
          </a:p>
          <a:p>
            <a:r>
              <a:rPr lang="tr-TR" sz="2000" u="sng" dirty="0">
                <a:hlinkClick r:id="rId3"/>
              </a:rPr>
              <a:t>https://www.elprocus.com/top-software-engineering-projects-for-it-and-cse-students-in-2014/</a:t>
            </a:r>
            <a:endParaRPr lang="en-US" sz="2000" dirty="0"/>
          </a:p>
          <a:p>
            <a:r>
              <a:rPr lang="tr-TR" sz="2000" u="sng" dirty="0">
                <a:hlinkClick r:id="rId4"/>
              </a:rPr>
              <a:t>https://nevonprojects.com/web-based-project-ideas-topics/</a:t>
            </a:r>
            <a:endParaRPr lang="en-US" sz="2000" dirty="0"/>
          </a:p>
          <a:p>
            <a:r>
              <a:rPr lang="tr-TR" sz="2000" u="sng" dirty="0">
                <a:hlinkClick r:id="rId5"/>
              </a:rPr>
              <a:t>https://nevonprojects.com/project-ideas/android-project-ideas/</a:t>
            </a:r>
            <a:endParaRPr lang="en-US" sz="2000" dirty="0"/>
          </a:p>
          <a:p>
            <a:r>
              <a:rPr lang="tr-TR" sz="2000" u="sng" dirty="0">
                <a:hlinkClick r:id="rId6"/>
              </a:rPr>
              <a:t>https://nevonprojects.com/ios-projects/#startscroll</a:t>
            </a:r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358EF5-6886-44C2-81FD-AE011A817A2B}" type="slidenum">
              <a:rPr lang="en-US" sz="1400" u="none" smtClean="0"/>
              <a:pPr eaLnBrk="1" hangingPunct="1"/>
              <a:t>9</a:t>
            </a:fld>
            <a:endParaRPr lang="en-US" sz="1400" u="none"/>
          </a:p>
        </p:txBody>
      </p:sp>
    </p:spTree>
    <p:extLst>
      <p:ext uri="{BB962C8B-B14F-4D97-AF65-F5344CB8AC3E}">
        <p14:creationId xmlns:p14="http://schemas.microsoft.com/office/powerpoint/2010/main" val="17192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5BEC3EAE6B5C439D54EE55C06B6D08" ma:contentTypeVersion="" ma:contentTypeDescription="Create a new document." ma:contentTypeScope="" ma:versionID="0da32d092c74b230f98fbf7ba3a4bb8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dd9e01569c44ca091a7f2b97b07808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64D97FD-CEB8-409A-926F-018D2CD062BC}"/>
</file>

<file path=customXml/itemProps2.xml><?xml version="1.0" encoding="utf-8"?>
<ds:datastoreItem xmlns:ds="http://schemas.openxmlformats.org/officeDocument/2006/customXml" ds:itemID="{8A10FF4B-BAB1-4BEE-9B69-8C295B47529C}"/>
</file>

<file path=customXml/itemProps3.xml><?xml version="1.0" encoding="utf-8"?>
<ds:datastoreItem xmlns:ds="http://schemas.openxmlformats.org/officeDocument/2006/customXml" ds:itemID="{50261C7C-FE76-4681-87CC-E24E9F329695}"/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585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CMPE 412 Software Engineering</vt:lpstr>
      <vt:lpstr>BOOKS</vt:lpstr>
      <vt:lpstr>COURSE OVERVİEW</vt:lpstr>
      <vt:lpstr>Course Web Page</vt:lpstr>
      <vt:lpstr>Grading Policy</vt:lpstr>
      <vt:lpstr>YOUR PROJECT</vt:lpstr>
      <vt:lpstr>TERM PROJECT</vt:lpstr>
      <vt:lpstr>TOPICS not limited...but suggested...</vt:lpstr>
      <vt:lpstr>TOPICS</vt:lpstr>
      <vt:lpstr>TOOLS &amp; TUTORIALS</vt:lpstr>
      <vt:lpstr>3 REPORTS</vt:lpstr>
      <vt:lpstr>1st STAGE OF YOUR ASSIGNMENT: Preapare Your Planning&amp; Management Report</vt:lpstr>
      <vt:lpstr>2nd STAGE OF YOUR ASSIGNMENT: INTERMEDIATE PRESENTATION &amp; REPORT (Deadline is already announced on website)</vt:lpstr>
      <vt:lpstr>A sample of a basic SRS outline-IEEE format.</vt:lpstr>
      <vt:lpstr>3rd STAGE OF YOUR ASSIGNMENT: FINAL PRESENTATION &amp; REPORT (Deadline is already announced on website)</vt:lpstr>
      <vt:lpstr>FOR STARTING YOUR ASSIGNMENT</vt:lpstr>
      <vt:lpstr>SOME USEFUL TOOLS AND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CMSE 201 Inroduction ot Software Engineering</dc:title>
  <dc:creator>Duygu Celik Ertugrul</dc:creator>
  <cp:lastModifiedBy>Felix</cp:lastModifiedBy>
  <cp:revision>17</cp:revision>
  <dcterms:created xsi:type="dcterms:W3CDTF">2019-09-23T16:26:50Z</dcterms:created>
  <dcterms:modified xsi:type="dcterms:W3CDTF">2023-03-04T20:33:42Z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0x010100095BEC3EAE6B5C439D54EE55C06B6D08</vt:lpwstr>
  </property>
</Properties>
</file>