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1" r:id="rId5"/>
    <p:sldId id="258" r:id="rId6"/>
    <p:sldId id="263" r:id="rId7"/>
    <p:sldId id="259" r:id="rId8"/>
    <p:sldId id="264"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E626C3-23B8-408E-856F-9BD9F46E9CF2}" type="datetimeFigureOut">
              <a:rPr lang="en-US" smtClean="0"/>
              <a:t>29-May-23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0AF1D-2E68-4657-AF2F-E9BB940D8466}" type="slidenum">
              <a:rPr lang="en-US" smtClean="0"/>
              <a:t>‹#›</a:t>
            </a:fld>
            <a:endParaRPr lang="en-US"/>
          </a:p>
        </p:txBody>
      </p:sp>
    </p:spTree>
    <p:extLst>
      <p:ext uri="{BB962C8B-B14F-4D97-AF65-F5344CB8AC3E}">
        <p14:creationId xmlns:p14="http://schemas.microsoft.com/office/powerpoint/2010/main" val="807695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E626C3-23B8-408E-856F-9BD9F46E9CF2}" type="datetimeFigureOut">
              <a:rPr lang="en-US" smtClean="0"/>
              <a:t>29-May-23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0AF1D-2E68-4657-AF2F-E9BB940D8466}" type="slidenum">
              <a:rPr lang="en-US" smtClean="0"/>
              <a:t>‹#›</a:t>
            </a:fld>
            <a:endParaRPr lang="en-US"/>
          </a:p>
        </p:txBody>
      </p:sp>
    </p:spTree>
    <p:extLst>
      <p:ext uri="{BB962C8B-B14F-4D97-AF65-F5344CB8AC3E}">
        <p14:creationId xmlns:p14="http://schemas.microsoft.com/office/powerpoint/2010/main" val="121006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E626C3-23B8-408E-856F-9BD9F46E9CF2}" type="datetimeFigureOut">
              <a:rPr lang="en-US" smtClean="0"/>
              <a:t>29-May-23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0AF1D-2E68-4657-AF2F-E9BB940D8466}" type="slidenum">
              <a:rPr lang="en-US" smtClean="0"/>
              <a:t>‹#›</a:t>
            </a:fld>
            <a:endParaRPr lang="en-US"/>
          </a:p>
        </p:txBody>
      </p:sp>
    </p:spTree>
    <p:extLst>
      <p:ext uri="{BB962C8B-B14F-4D97-AF65-F5344CB8AC3E}">
        <p14:creationId xmlns:p14="http://schemas.microsoft.com/office/powerpoint/2010/main" val="1341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E626C3-23B8-408E-856F-9BD9F46E9CF2}" type="datetimeFigureOut">
              <a:rPr lang="en-US" smtClean="0"/>
              <a:t>29-May-23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0AF1D-2E68-4657-AF2F-E9BB940D8466}" type="slidenum">
              <a:rPr lang="en-US" smtClean="0"/>
              <a:t>‹#›</a:t>
            </a:fld>
            <a:endParaRPr lang="en-US"/>
          </a:p>
        </p:txBody>
      </p:sp>
    </p:spTree>
    <p:extLst>
      <p:ext uri="{BB962C8B-B14F-4D97-AF65-F5344CB8AC3E}">
        <p14:creationId xmlns:p14="http://schemas.microsoft.com/office/powerpoint/2010/main" val="3342707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9E626C3-23B8-408E-856F-9BD9F46E9CF2}" type="datetimeFigureOut">
              <a:rPr lang="en-US" smtClean="0"/>
              <a:t>29-May-23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0AF1D-2E68-4657-AF2F-E9BB940D8466}" type="slidenum">
              <a:rPr lang="en-US" smtClean="0"/>
              <a:t>‹#›</a:t>
            </a:fld>
            <a:endParaRPr lang="en-US"/>
          </a:p>
        </p:txBody>
      </p:sp>
    </p:spTree>
    <p:extLst>
      <p:ext uri="{BB962C8B-B14F-4D97-AF65-F5344CB8AC3E}">
        <p14:creationId xmlns:p14="http://schemas.microsoft.com/office/powerpoint/2010/main" val="311152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E626C3-23B8-408E-856F-9BD9F46E9CF2}" type="datetimeFigureOut">
              <a:rPr lang="en-US" smtClean="0"/>
              <a:t>29-May-23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C0AF1D-2E68-4657-AF2F-E9BB940D8466}" type="slidenum">
              <a:rPr lang="en-US" smtClean="0"/>
              <a:t>‹#›</a:t>
            </a:fld>
            <a:endParaRPr lang="en-US"/>
          </a:p>
        </p:txBody>
      </p:sp>
    </p:spTree>
    <p:extLst>
      <p:ext uri="{BB962C8B-B14F-4D97-AF65-F5344CB8AC3E}">
        <p14:creationId xmlns:p14="http://schemas.microsoft.com/office/powerpoint/2010/main" val="2540773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E626C3-23B8-408E-856F-9BD9F46E9CF2}" type="datetimeFigureOut">
              <a:rPr lang="en-US" smtClean="0"/>
              <a:t>29-May-23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C0AF1D-2E68-4657-AF2F-E9BB940D8466}" type="slidenum">
              <a:rPr lang="en-US" smtClean="0"/>
              <a:t>‹#›</a:t>
            </a:fld>
            <a:endParaRPr lang="en-US"/>
          </a:p>
        </p:txBody>
      </p:sp>
    </p:spTree>
    <p:extLst>
      <p:ext uri="{BB962C8B-B14F-4D97-AF65-F5344CB8AC3E}">
        <p14:creationId xmlns:p14="http://schemas.microsoft.com/office/powerpoint/2010/main" val="1085326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E626C3-23B8-408E-856F-9BD9F46E9CF2}" type="datetimeFigureOut">
              <a:rPr lang="en-US" smtClean="0"/>
              <a:t>29-May-23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C0AF1D-2E68-4657-AF2F-E9BB940D8466}" type="slidenum">
              <a:rPr lang="en-US" smtClean="0"/>
              <a:t>‹#›</a:t>
            </a:fld>
            <a:endParaRPr lang="en-US"/>
          </a:p>
        </p:txBody>
      </p:sp>
    </p:spTree>
    <p:extLst>
      <p:ext uri="{BB962C8B-B14F-4D97-AF65-F5344CB8AC3E}">
        <p14:creationId xmlns:p14="http://schemas.microsoft.com/office/powerpoint/2010/main" val="2683426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E626C3-23B8-408E-856F-9BD9F46E9CF2}" type="datetimeFigureOut">
              <a:rPr lang="en-US" smtClean="0"/>
              <a:t>29-May-23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C0AF1D-2E68-4657-AF2F-E9BB940D8466}" type="slidenum">
              <a:rPr lang="en-US" smtClean="0"/>
              <a:t>‹#›</a:t>
            </a:fld>
            <a:endParaRPr lang="en-US"/>
          </a:p>
        </p:txBody>
      </p:sp>
    </p:spTree>
    <p:extLst>
      <p:ext uri="{BB962C8B-B14F-4D97-AF65-F5344CB8AC3E}">
        <p14:creationId xmlns:p14="http://schemas.microsoft.com/office/powerpoint/2010/main" val="2827205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E626C3-23B8-408E-856F-9BD9F46E9CF2}" type="datetimeFigureOut">
              <a:rPr lang="en-US" smtClean="0"/>
              <a:t>29-May-23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C0AF1D-2E68-4657-AF2F-E9BB940D8466}" type="slidenum">
              <a:rPr lang="en-US" smtClean="0"/>
              <a:t>‹#›</a:t>
            </a:fld>
            <a:endParaRPr lang="en-US"/>
          </a:p>
        </p:txBody>
      </p:sp>
    </p:spTree>
    <p:extLst>
      <p:ext uri="{BB962C8B-B14F-4D97-AF65-F5344CB8AC3E}">
        <p14:creationId xmlns:p14="http://schemas.microsoft.com/office/powerpoint/2010/main" val="2159787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E626C3-23B8-408E-856F-9BD9F46E9CF2}" type="datetimeFigureOut">
              <a:rPr lang="en-US" smtClean="0"/>
              <a:t>29-May-23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C0AF1D-2E68-4657-AF2F-E9BB940D8466}" type="slidenum">
              <a:rPr lang="en-US" smtClean="0"/>
              <a:t>‹#›</a:t>
            </a:fld>
            <a:endParaRPr lang="en-US"/>
          </a:p>
        </p:txBody>
      </p:sp>
    </p:spTree>
    <p:extLst>
      <p:ext uri="{BB962C8B-B14F-4D97-AF65-F5344CB8AC3E}">
        <p14:creationId xmlns:p14="http://schemas.microsoft.com/office/powerpoint/2010/main" val="856302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E626C3-23B8-408E-856F-9BD9F46E9CF2}" type="datetimeFigureOut">
              <a:rPr lang="en-US" smtClean="0"/>
              <a:t>29-May-23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C0AF1D-2E68-4657-AF2F-E9BB940D8466}" type="slidenum">
              <a:rPr lang="en-US" smtClean="0"/>
              <a:t>‹#›</a:t>
            </a:fld>
            <a:endParaRPr lang="en-US"/>
          </a:p>
        </p:txBody>
      </p:sp>
    </p:spTree>
    <p:extLst>
      <p:ext uri="{BB962C8B-B14F-4D97-AF65-F5344CB8AC3E}">
        <p14:creationId xmlns:p14="http://schemas.microsoft.com/office/powerpoint/2010/main" val="3952237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regex101.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www.w3schools.com/jsref/jsref_regexp_ndollar.asp" TargetMode="External"/><Relationship Id="rId3" Type="http://schemas.openxmlformats.org/officeDocument/2006/relationships/hyperlink" Target="https://www.w3schools.com/jsref/jsref_regexp_zeromore.asp" TargetMode="External"/><Relationship Id="rId7" Type="http://schemas.openxmlformats.org/officeDocument/2006/relationships/hyperlink" Target="https://www.w3schools.com/jsref/jsref_regexp_nxcomma.asp" TargetMode="External"/><Relationship Id="rId2" Type="http://schemas.openxmlformats.org/officeDocument/2006/relationships/hyperlink" Target="https://www.w3schools.com/jsref/jsref_regexp_onemore.asp" TargetMode="External"/><Relationship Id="rId1" Type="http://schemas.openxmlformats.org/officeDocument/2006/relationships/slideLayout" Target="../slideLayouts/slideLayout2.xml"/><Relationship Id="rId6" Type="http://schemas.openxmlformats.org/officeDocument/2006/relationships/hyperlink" Target="https://www.w3schools.com/jsref/jsref_regexp_nxy.asp" TargetMode="External"/><Relationship Id="rId11" Type="http://schemas.openxmlformats.org/officeDocument/2006/relationships/hyperlink" Target="https://www.w3schools.com/jsref/jsref_regexp_nfollow_not.asp" TargetMode="External"/><Relationship Id="rId5" Type="http://schemas.openxmlformats.org/officeDocument/2006/relationships/hyperlink" Target="https://www.w3schools.com/jsref/jsref_regexp_nx.asp" TargetMode="External"/><Relationship Id="rId10" Type="http://schemas.openxmlformats.org/officeDocument/2006/relationships/hyperlink" Target="https://www.w3schools.com/jsref/jsref_regexp_nfollow.asp" TargetMode="External"/><Relationship Id="rId4" Type="http://schemas.openxmlformats.org/officeDocument/2006/relationships/hyperlink" Target="https://www.w3schools.com/jsref/jsref_regexp_zeroone.asp" TargetMode="External"/><Relationship Id="rId9" Type="http://schemas.openxmlformats.org/officeDocument/2006/relationships/hyperlink" Target="https://www.w3schools.com/jsref/jsref_regexp_ncaret.asp"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w3schools.com/jsref/jsref_regexp_charset_not.asp" TargetMode="External"/><Relationship Id="rId2" Type="http://schemas.openxmlformats.org/officeDocument/2006/relationships/hyperlink" Target="https://www.w3schools.com/jsref/jsref_regexp_charset.asp" TargetMode="External"/><Relationship Id="rId1" Type="http://schemas.openxmlformats.org/officeDocument/2006/relationships/slideLayout" Target="../slideLayouts/slideLayout2.xml"/><Relationship Id="rId6" Type="http://schemas.openxmlformats.org/officeDocument/2006/relationships/hyperlink" Target="https://www.w3schools.com/jsref/jsref_regexp_xy.asp" TargetMode="External"/><Relationship Id="rId5" Type="http://schemas.openxmlformats.org/officeDocument/2006/relationships/hyperlink" Target="https://www.w3schools.com/jsref/jsref_regexp_not_0-9.asp" TargetMode="External"/><Relationship Id="rId4" Type="http://schemas.openxmlformats.org/officeDocument/2006/relationships/hyperlink" Target="https://www.w3schools.com/jsref/jsref_regexp_0-9.asp"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www.w3schools.com/jsref/jsref_regexp_whitespace_non.asp" TargetMode="External"/><Relationship Id="rId13" Type="http://schemas.openxmlformats.org/officeDocument/2006/relationships/hyperlink" Target="https://www.w3schools.com/jsref/jsref_regexp_formfeed.asp" TargetMode="External"/><Relationship Id="rId18" Type="http://schemas.openxmlformats.org/officeDocument/2006/relationships/hyperlink" Target="https://www.w3schools.com/jsref/jsref_regexp_hex.asp" TargetMode="External"/><Relationship Id="rId3" Type="http://schemas.openxmlformats.org/officeDocument/2006/relationships/hyperlink" Target="https://www.w3schools.com/jsref/jsref_regexp_wordchar.asp" TargetMode="External"/><Relationship Id="rId7" Type="http://schemas.openxmlformats.org/officeDocument/2006/relationships/hyperlink" Target="https://www.w3schools.com/jsref/jsref_regexp_whitespace.asp" TargetMode="External"/><Relationship Id="rId12" Type="http://schemas.openxmlformats.org/officeDocument/2006/relationships/hyperlink" Target="https://www.w3schools.com/jsref/jsref_regexp_newline.asp" TargetMode="External"/><Relationship Id="rId17" Type="http://schemas.openxmlformats.org/officeDocument/2006/relationships/hyperlink" Target="https://www.w3schools.com/jsref/jsref_regexp_octal.asp" TargetMode="External"/><Relationship Id="rId2" Type="http://schemas.openxmlformats.org/officeDocument/2006/relationships/hyperlink" Target="https://www.w3schools.com/jsref/jsref_regexp_dot.asp" TargetMode="External"/><Relationship Id="rId16" Type="http://schemas.openxmlformats.org/officeDocument/2006/relationships/hyperlink" Target="https://www.w3schools.com/jsref/jsref_regexp_vtab.asp" TargetMode="External"/><Relationship Id="rId1" Type="http://schemas.openxmlformats.org/officeDocument/2006/relationships/slideLayout" Target="../slideLayouts/slideLayout2.xml"/><Relationship Id="rId6" Type="http://schemas.openxmlformats.org/officeDocument/2006/relationships/hyperlink" Target="https://www.w3schools.com/jsref/jsref_regexp_digit_non.asp" TargetMode="External"/><Relationship Id="rId11" Type="http://schemas.openxmlformats.org/officeDocument/2006/relationships/hyperlink" Target="https://www.w3schools.com/jsref/jsref_regexp_nul.asp" TargetMode="External"/><Relationship Id="rId5" Type="http://schemas.openxmlformats.org/officeDocument/2006/relationships/hyperlink" Target="https://www.w3schools.com/jsref/jsref_regexp_digit.asp" TargetMode="External"/><Relationship Id="rId15" Type="http://schemas.openxmlformats.org/officeDocument/2006/relationships/hyperlink" Target="https://www.w3schools.com/jsref/jsref_regexp_tab.asp" TargetMode="External"/><Relationship Id="rId10" Type="http://schemas.openxmlformats.org/officeDocument/2006/relationships/hyperlink" Target="https://www.w3schools.com/jsref/jsref_regexp_begin_not.asp" TargetMode="External"/><Relationship Id="rId19" Type="http://schemas.openxmlformats.org/officeDocument/2006/relationships/hyperlink" Target="https://www.w3schools.com/jsref/jsref_regexp_unicode_hex.asp" TargetMode="External"/><Relationship Id="rId4" Type="http://schemas.openxmlformats.org/officeDocument/2006/relationships/hyperlink" Target="https://www.w3schools.com/jsref/jsref_regexp_wordchar_non.asp" TargetMode="External"/><Relationship Id="rId9" Type="http://schemas.openxmlformats.org/officeDocument/2006/relationships/hyperlink" Target="https://www.w3schools.com/jsref/jsref_regexp_begin.asp" TargetMode="External"/><Relationship Id="rId14" Type="http://schemas.openxmlformats.org/officeDocument/2006/relationships/hyperlink" Target="https://www.w3schools.com/jsref/jsref_regexp_carriagereturn.as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Regular Expressions in JavaScript</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5156565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Regular Expressions </a:t>
            </a:r>
            <a:r>
              <a:rPr lang="en-US" dirty="0" smtClean="0"/>
              <a:t>(</a:t>
            </a:r>
            <a:r>
              <a:rPr lang="en-US" dirty="0" err="1" smtClean="0"/>
              <a:t>RegExp</a:t>
            </a:r>
            <a:r>
              <a:rPr lang="en-US" dirty="0" smtClean="0"/>
              <a:t>)</a:t>
            </a:r>
            <a:r>
              <a:rPr lang="en-US" dirty="0"/>
              <a:t> </a:t>
            </a:r>
          </a:p>
        </p:txBody>
      </p:sp>
      <p:sp>
        <p:nvSpPr>
          <p:cNvPr id="3" name="Content Placeholder 2"/>
          <p:cNvSpPr>
            <a:spLocks noGrp="1"/>
          </p:cNvSpPr>
          <p:nvPr>
            <p:ph idx="1"/>
          </p:nvPr>
        </p:nvSpPr>
        <p:spPr>
          <a:xfrm>
            <a:off x="838200" y="1825624"/>
            <a:ext cx="10515600" cy="4856529"/>
          </a:xfrm>
        </p:spPr>
        <p:txBody>
          <a:bodyPr>
            <a:normAutofit fontScale="92500" lnSpcReduction="10000"/>
          </a:bodyPr>
          <a:lstStyle/>
          <a:p>
            <a:pPr marL="0" indent="0">
              <a:buNone/>
            </a:pPr>
            <a:r>
              <a:rPr lang="en-US" dirty="0"/>
              <a:t>Regular expressions are patterns used to match character combinations in strings. </a:t>
            </a:r>
            <a:endParaRPr lang="en-US" dirty="0" smtClean="0"/>
          </a:p>
          <a:p>
            <a:pPr marL="0" indent="0">
              <a:buNone/>
            </a:pPr>
            <a:r>
              <a:rPr lang="en-US" dirty="0" smtClean="0"/>
              <a:t>In </a:t>
            </a:r>
            <a:r>
              <a:rPr lang="en-US" dirty="0"/>
              <a:t>JavaScript, regular </a:t>
            </a:r>
            <a:r>
              <a:rPr lang="en-US" dirty="0" smtClean="0"/>
              <a:t>expressions </a:t>
            </a:r>
            <a:r>
              <a:rPr lang="en-US" dirty="0"/>
              <a:t>are also objects. </a:t>
            </a:r>
            <a:endParaRPr lang="en-US" dirty="0" smtClean="0"/>
          </a:p>
          <a:p>
            <a:pPr marL="0" indent="0">
              <a:buNone/>
            </a:pPr>
            <a:endParaRPr lang="en-US" dirty="0"/>
          </a:p>
          <a:p>
            <a:pPr marL="0" indent="0">
              <a:buNone/>
            </a:pPr>
            <a:r>
              <a:rPr lang="en-US" dirty="0"/>
              <a:t>You construct a regular expression in one of two ways:</a:t>
            </a:r>
          </a:p>
          <a:p>
            <a:pPr marL="0" indent="0">
              <a:buNone/>
            </a:pPr>
            <a:endParaRPr lang="en-US" dirty="0"/>
          </a:p>
          <a:p>
            <a:pPr marL="514350" indent="-514350">
              <a:buFont typeface="+mj-lt"/>
              <a:buAutoNum type="arabicPeriod"/>
            </a:pPr>
            <a:r>
              <a:rPr lang="en-US" dirty="0" smtClean="0"/>
              <a:t>Using </a:t>
            </a:r>
            <a:r>
              <a:rPr lang="en-US" dirty="0"/>
              <a:t>a regular expression literal, which consists of a pattern enclosed between slashes, as follows:</a:t>
            </a:r>
          </a:p>
          <a:p>
            <a:pPr marL="0" indent="0">
              <a:buNone/>
            </a:pPr>
            <a:r>
              <a:rPr lang="en-US" dirty="0" smtClean="0"/>
              <a:t>	</a:t>
            </a:r>
            <a:r>
              <a:rPr lang="en-US" dirty="0" err="1" smtClean="0"/>
              <a:t>const</a:t>
            </a:r>
            <a:r>
              <a:rPr lang="en-US" dirty="0" smtClean="0"/>
              <a:t> </a:t>
            </a:r>
            <a:r>
              <a:rPr lang="en-US" dirty="0"/>
              <a:t>re = /</a:t>
            </a:r>
            <a:r>
              <a:rPr lang="en-US" dirty="0" err="1"/>
              <a:t>ab+c</a:t>
            </a:r>
            <a:r>
              <a:rPr lang="en-US" dirty="0"/>
              <a:t>/;</a:t>
            </a:r>
          </a:p>
          <a:p>
            <a:pPr marL="0" indent="0">
              <a:buNone/>
            </a:pPr>
            <a:r>
              <a:rPr lang="en-US" dirty="0" smtClean="0"/>
              <a:t>Regular </a:t>
            </a:r>
            <a:r>
              <a:rPr lang="en-US" dirty="0"/>
              <a:t>expression literals provide compilation of the regular expression when the script is loaded. If the regular expression remains constant, using this can improve performance</a:t>
            </a:r>
            <a:r>
              <a:rPr lang="en-US" dirty="0" smtClean="0"/>
              <a:t>.</a:t>
            </a:r>
            <a:endParaRPr lang="en-US" dirty="0"/>
          </a:p>
        </p:txBody>
      </p:sp>
    </p:spTree>
    <p:extLst>
      <p:ext uri="{BB962C8B-B14F-4D97-AF65-F5344CB8AC3E}">
        <p14:creationId xmlns:p14="http://schemas.microsoft.com/office/powerpoint/2010/main" val="16925984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Regular Expressions </a:t>
            </a:r>
            <a:r>
              <a:rPr lang="en-US" dirty="0" smtClean="0"/>
              <a:t>(</a:t>
            </a:r>
            <a:r>
              <a:rPr lang="en-US" dirty="0" err="1" smtClean="0"/>
              <a:t>RegExp</a:t>
            </a:r>
            <a:r>
              <a:rPr lang="en-US" dirty="0" smtClean="0"/>
              <a:t>)</a:t>
            </a:r>
            <a:r>
              <a:rPr lang="en-US" dirty="0"/>
              <a:t> </a:t>
            </a:r>
          </a:p>
        </p:txBody>
      </p:sp>
      <p:sp>
        <p:nvSpPr>
          <p:cNvPr id="3" name="Content Placeholder 2"/>
          <p:cNvSpPr>
            <a:spLocks noGrp="1"/>
          </p:cNvSpPr>
          <p:nvPr>
            <p:ph idx="1"/>
          </p:nvPr>
        </p:nvSpPr>
        <p:spPr>
          <a:xfrm>
            <a:off x="838200" y="1825624"/>
            <a:ext cx="10515600" cy="4856529"/>
          </a:xfrm>
        </p:spPr>
        <p:txBody>
          <a:bodyPr>
            <a:normAutofit/>
          </a:bodyPr>
          <a:lstStyle/>
          <a:p>
            <a:pPr marL="0" indent="0">
              <a:buNone/>
            </a:pPr>
            <a:r>
              <a:rPr lang="en-US" dirty="0" smtClean="0"/>
              <a:t>2) By calling </a:t>
            </a:r>
            <a:r>
              <a:rPr lang="en-US" dirty="0"/>
              <a:t>the constructor function of the </a:t>
            </a:r>
            <a:r>
              <a:rPr lang="en-US" dirty="0" err="1"/>
              <a:t>RegExp</a:t>
            </a:r>
            <a:r>
              <a:rPr lang="en-US" dirty="0"/>
              <a:t> object, as follows:</a:t>
            </a:r>
          </a:p>
          <a:p>
            <a:pPr marL="0" indent="0">
              <a:buNone/>
            </a:pPr>
            <a:r>
              <a:rPr lang="en-US" dirty="0" smtClean="0"/>
              <a:t>	</a:t>
            </a:r>
            <a:r>
              <a:rPr lang="en-US" dirty="0" err="1" smtClean="0"/>
              <a:t>const</a:t>
            </a:r>
            <a:r>
              <a:rPr lang="en-US" dirty="0" smtClean="0"/>
              <a:t> </a:t>
            </a:r>
            <a:r>
              <a:rPr lang="en-US" dirty="0"/>
              <a:t>re = new </a:t>
            </a:r>
            <a:r>
              <a:rPr lang="en-US" dirty="0" err="1"/>
              <a:t>RegExp</a:t>
            </a:r>
            <a:r>
              <a:rPr lang="en-US" dirty="0"/>
              <a:t>("</a:t>
            </a:r>
            <a:r>
              <a:rPr lang="en-US" dirty="0" err="1"/>
              <a:t>ab+c</a:t>
            </a:r>
            <a:r>
              <a:rPr lang="en-US" dirty="0"/>
              <a:t>");</a:t>
            </a:r>
          </a:p>
          <a:p>
            <a:pPr marL="0" indent="0">
              <a:buNone/>
            </a:pPr>
            <a:endParaRPr lang="en-US" dirty="0" smtClean="0"/>
          </a:p>
          <a:p>
            <a:pPr marL="0" indent="0">
              <a:buNone/>
            </a:pPr>
            <a:r>
              <a:rPr lang="en-US" dirty="0" smtClean="0"/>
              <a:t>Using </a:t>
            </a:r>
            <a:r>
              <a:rPr lang="en-US" dirty="0"/>
              <a:t>the constructor function provides runtime compilation of the regular expression. Use the constructor function when you know the regular expression pattern will be changing, or you don't know the pattern and are getting it from another source, such as user input</a:t>
            </a:r>
            <a:r>
              <a:rPr lang="en-US" dirty="0" smtClean="0"/>
              <a:t>.</a:t>
            </a:r>
          </a:p>
          <a:p>
            <a:pPr marL="0" indent="0">
              <a:buNone/>
            </a:pPr>
            <a:endParaRPr lang="en-US" dirty="0"/>
          </a:p>
          <a:p>
            <a:pPr marL="0" indent="0">
              <a:buNone/>
            </a:pPr>
            <a:r>
              <a:rPr lang="en-US" dirty="0" smtClean="0"/>
              <a:t>You </a:t>
            </a:r>
            <a:r>
              <a:rPr lang="en-US" dirty="0"/>
              <a:t>may use </a:t>
            </a:r>
            <a:r>
              <a:rPr lang="en-US" dirty="0">
                <a:hlinkClick r:id="rId2"/>
              </a:rPr>
              <a:t>https://regex101.com</a:t>
            </a:r>
            <a:r>
              <a:rPr lang="en-US" dirty="0" smtClean="0">
                <a:hlinkClick r:id="rId2"/>
              </a:rPr>
              <a:t>/</a:t>
            </a:r>
            <a:r>
              <a:rPr lang="en-US" dirty="0" smtClean="0"/>
              <a:t> for </a:t>
            </a:r>
            <a:r>
              <a:rPr lang="en-US" dirty="0" err="1" smtClean="0"/>
              <a:t>practising</a:t>
            </a:r>
            <a:endParaRPr lang="en-US" dirty="0"/>
          </a:p>
        </p:txBody>
      </p:sp>
    </p:spTree>
    <p:extLst>
      <p:ext uri="{BB962C8B-B14F-4D97-AF65-F5344CB8AC3E}">
        <p14:creationId xmlns:p14="http://schemas.microsoft.com/office/powerpoint/2010/main" val="39654284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Characters</a:t>
            </a:r>
            <a:endParaRPr lang="en-US" dirty="0"/>
          </a:p>
        </p:txBody>
      </p:sp>
      <p:sp>
        <p:nvSpPr>
          <p:cNvPr id="3" name="Content Placeholder 2"/>
          <p:cNvSpPr>
            <a:spLocks noGrp="1"/>
          </p:cNvSpPr>
          <p:nvPr>
            <p:ph idx="1"/>
          </p:nvPr>
        </p:nvSpPr>
        <p:spPr>
          <a:xfrm>
            <a:off x="838200" y="1825624"/>
            <a:ext cx="10515600" cy="4856529"/>
          </a:xfrm>
        </p:spPr>
        <p:txBody>
          <a:bodyPr>
            <a:normAutofit/>
          </a:bodyPr>
          <a:lstStyle/>
          <a:p>
            <a:pPr marL="0" indent="0">
              <a:buNone/>
            </a:pPr>
            <a:r>
              <a:rPr lang="en-US" dirty="0" smtClean="0"/>
              <a:t>/ 	/: All expressions are written within this</a:t>
            </a:r>
          </a:p>
          <a:p>
            <a:pPr marL="0" indent="0">
              <a:buNone/>
            </a:pPr>
            <a:r>
              <a:rPr lang="en-US" dirty="0" smtClean="0"/>
              <a:t>[	]: character set</a:t>
            </a:r>
          </a:p>
          <a:p>
            <a:pPr marL="0" indent="0">
              <a:buNone/>
            </a:pPr>
            <a:r>
              <a:rPr lang="en-US" dirty="0" smtClean="0"/>
              <a:t>{	}: indicates length</a:t>
            </a:r>
          </a:p>
          <a:p>
            <a:pPr marL="0" indent="0">
              <a:buNone/>
            </a:pPr>
            <a:r>
              <a:rPr lang="en-US" dirty="0" smtClean="0"/>
              <a:t>\	:to indicate special characters (such as . + * , ?)</a:t>
            </a:r>
          </a:p>
          <a:p>
            <a:pPr marL="0" indent="0">
              <a:buNone/>
            </a:pPr>
            <a:r>
              <a:rPr lang="en-US" dirty="0" smtClean="0"/>
              <a:t>+ 	: one or more iterations</a:t>
            </a:r>
          </a:p>
          <a:p>
            <a:pPr marL="0" indent="0">
              <a:buNone/>
            </a:pPr>
            <a:r>
              <a:rPr lang="en-US" dirty="0" smtClean="0"/>
              <a:t>*	:zero or more iterations</a:t>
            </a:r>
          </a:p>
          <a:p>
            <a:pPr marL="0" indent="0">
              <a:buNone/>
            </a:pPr>
            <a:r>
              <a:rPr lang="en-US" dirty="0"/>
              <a:t>d</a:t>
            </a:r>
            <a:r>
              <a:rPr lang="en-US" dirty="0" smtClean="0"/>
              <a:t>	:integers</a:t>
            </a:r>
          </a:p>
          <a:p>
            <a:pPr marL="0" indent="0">
              <a:buNone/>
            </a:pPr>
            <a:r>
              <a:rPr lang="en-US" dirty="0"/>
              <a:t>w</a:t>
            </a:r>
            <a:r>
              <a:rPr lang="en-US" dirty="0" smtClean="0"/>
              <a:t>	:alphabets</a:t>
            </a:r>
          </a:p>
          <a:p>
            <a:pPr marL="0" indent="0">
              <a:buNone/>
            </a:pPr>
            <a:r>
              <a:rPr lang="en-US" dirty="0" smtClean="0"/>
              <a:t>s	:space</a:t>
            </a:r>
          </a:p>
          <a:p>
            <a:endParaRPr lang="en-US" dirty="0"/>
          </a:p>
        </p:txBody>
      </p:sp>
    </p:spTree>
    <p:extLst>
      <p:ext uri="{BB962C8B-B14F-4D97-AF65-F5344CB8AC3E}">
        <p14:creationId xmlns:p14="http://schemas.microsoft.com/office/powerpoint/2010/main" val="1004474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Examples</a:t>
            </a:r>
            <a:endParaRPr lang="en-US" dirty="0"/>
          </a:p>
        </p:txBody>
      </p:sp>
      <p:sp>
        <p:nvSpPr>
          <p:cNvPr id="3" name="Content Placeholder 2"/>
          <p:cNvSpPr>
            <a:spLocks noGrp="1"/>
          </p:cNvSpPr>
          <p:nvPr>
            <p:ph idx="1"/>
          </p:nvPr>
        </p:nvSpPr>
        <p:spPr/>
        <p:txBody>
          <a:bodyPr/>
          <a:lstStyle/>
          <a:p>
            <a:pPr marL="0" indent="0">
              <a:buNone/>
            </a:pPr>
            <a:r>
              <a:rPr lang="en-US" dirty="0" smtClean="0"/>
              <a:t>/ [</a:t>
            </a:r>
            <a:r>
              <a:rPr lang="en-US" dirty="0" err="1" smtClean="0"/>
              <a:t>abc</a:t>
            </a:r>
            <a:r>
              <a:rPr lang="en-US" dirty="0" smtClean="0"/>
              <a:t>] / 		:a or b or c of length 1 are allowed</a:t>
            </a:r>
            <a:endParaRPr lang="en-US" dirty="0"/>
          </a:p>
          <a:p>
            <a:pPr marL="0" indent="0">
              <a:buNone/>
            </a:pPr>
            <a:r>
              <a:rPr lang="en-US" dirty="0" smtClean="0"/>
              <a:t>/ [01] / 		:0 or 1 are allowed</a:t>
            </a:r>
          </a:p>
          <a:p>
            <a:pPr marL="0" indent="0">
              <a:buNone/>
            </a:pPr>
            <a:r>
              <a:rPr lang="en-US" dirty="0" smtClean="0"/>
              <a:t>/ [</a:t>
            </a:r>
            <a:r>
              <a:rPr lang="en-US" dirty="0" err="1" smtClean="0"/>
              <a:t>abc</a:t>
            </a:r>
            <a:r>
              <a:rPr lang="en-US" dirty="0" smtClean="0"/>
              <a:t>] [</a:t>
            </a:r>
            <a:r>
              <a:rPr lang="en-US" dirty="0" err="1" smtClean="0"/>
              <a:t>abc</a:t>
            </a:r>
            <a:r>
              <a:rPr lang="en-US" dirty="0" smtClean="0"/>
              <a:t>] / 	:a or b or c followed by a or b or c </a:t>
            </a:r>
          </a:p>
          <a:p>
            <a:pPr marL="0" indent="0">
              <a:buNone/>
            </a:pPr>
            <a:r>
              <a:rPr lang="en-US" dirty="0" smtClean="0"/>
              <a:t>/ [</a:t>
            </a:r>
            <a:r>
              <a:rPr lang="en-US" dirty="0" err="1" smtClean="0"/>
              <a:t>abc</a:t>
            </a:r>
            <a:r>
              <a:rPr lang="en-US" dirty="0" smtClean="0"/>
              <a:t>] [01] /	:a or b or c followed by 0 or 1</a:t>
            </a:r>
          </a:p>
          <a:p>
            <a:pPr marL="0" indent="0">
              <a:buNone/>
            </a:pPr>
            <a:r>
              <a:rPr lang="en-US" dirty="0" smtClean="0"/>
              <a:t> </a:t>
            </a:r>
          </a:p>
          <a:p>
            <a:pPr marL="0" indent="0">
              <a:buNone/>
            </a:pPr>
            <a:r>
              <a:rPr lang="en-US" dirty="0" smtClean="0"/>
              <a:t>/ [</a:t>
            </a:r>
            <a:r>
              <a:rPr lang="en-US" dirty="0" err="1" smtClean="0"/>
              <a:t>abc</a:t>
            </a:r>
            <a:r>
              <a:rPr lang="en-US" dirty="0" smtClean="0"/>
              <a:t>]+ / 		:a or b or c repeated one or more times</a:t>
            </a:r>
          </a:p>
          <a:p>
            <a:pPr marL="0" indent="0">
              <a:buNone/>
            </a:pPr>
            <a:r>
              <a:rPr lang="en-US" dirty="0" smtClean="0"/>
              <a:t>/ [</a:t>
            </a:r>
            <a:r>
              <a:rPr lang="en-US" dirty="0" err="1" smtClean="0"/>
              <a:t>abc</a:t>
            </a:r>
            <a:r>
              <a:rPr lang="en-US" dirty="0" smtClean="0"/>
              <a:t>]* / 		:a or b or c repeated zero or more times</a:t>
            </a:r>
          </a:p>
          <a:p>
            <a:endParaRPr lang="en-US" dirty="0" smtClean="0"/>
          </a:p>
          <a:p>
            <a:endParaRPr lang="en-US" dirty="0"/>
          </a:p>
        </p:txBody>
      </p:sp>
    </p:spTree>
    <p:extLst>
      <p:ext uri="{BB962C8B-B14F-4D97-AF65-F5344CB8AC3E}">
        <p14:creationId xmlns:p14="http://schemas.microsoft.com/office/powerpoint/2010/main" val="35062429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5400" b="1" dirty="0" smtClean="0"/>
              <a:t>Quantifiers</a:t>
            </a:r>
            <a:endParaRPr lang="en-US" sz="54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36498046"/>
              </p:ext>
            </p:extLst>
          </p:nvPr>
        </p:nvGraphicFramePr>
        <p:xfrm>
          <a:off x="838200" y="1391750"/>
          <a:ext cx="10190284" cy="5362236"/>
        </p:xfrm>
        <a:graphic>
          <a:graphicData uri="http://schemas.openxmlformats.org/drawingml/2006/table">
            <a:tbl>
              <a:tblPr/>
              <a:tblGrid>
                <a:gridCol w="2240069">
                  <a:extLst>
                    <a:ext uri="{9D8B030D-6E8A-4147-A177-3AD203B41FA5}">
                      <a16:colId xmlns:a16="http://schemas.microsoft.com/office/drawing/2014/main" val="715104504"/>
                    </a:ext>
                  </a:extLst>
                </a:gridCol>
                <a:gridCol w="7950215">
                  <a:extLst>
                    <a:ext uri="{9D8B030D-6E8A-4147-A177-3AD203B41FA5}">
                      <a16:colId xmlns:a16="http://schemas.microsoft.com/office/drawing/2014/main" val="1708154946"/>
                    </a:ext>
                  </a:extLst>
                </a:gridCol>
              </a:tblGrid>
              <a:tr h="436984">
                <a:tc>
                  <a:txBody>
                    <a:bodyPr/>
                    <a:lstStyle/>
                    <a:p>
                      <a:pPr algn="l" fontAlgn="t"/>
                      <a:r>
                        <a:rPr lang="en-US" sz="2400" dirty="0">
                          <a:effectLst/>
                        </a:rPr>
                        <a:t>Quantifier</a:t>
                      </a:r>
                    </a:p>
                  </a:txBody>
                  <a:tcPr marL="121716" marR="60858" marT="60858" marB="60858">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400">
                          <a:effectLst/>
                        </a:rPr>
                        <a:t>Description</a:t>
                      </a:r>
                    </a:p>
                  </a:txBody>
                  <a:tcPr marL="60858" marR="60858" marT="60858" marB="60858">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637352229"/>
                  </a:ext>
                </a:extLst>
              </a:tr>
              <a:tr h="436984">
                <a:tc>
                  <a:txBody>
                    <a:bodyPr/>
                    <a:lstStyle/>
                    <a:p>
                      <a:pPr algn="l" fontAlgn="t"/>
                      <a:r>
                        <a:rPr lang="en-US" sz="2400">
                          <a:effectLst/>
                          <a:hlinkClick r:id="rId2"/>
                        </a:rPr>
                        <a:t>n+</a:t>
                      </a:r>
                      <a:endParaRPr lang="en-US" sz="2400">
                        <a:effectLst/>
                      </a:endParaRPr>
                    </a:p>
                  </a:txBody>
                  <a:tcPr marL="121716" marR="60858" marT="60858" marB="60858">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E7E9EB"/>
                    </a:solidFill>
                  </a:tcPr>
                </a:tc>
                <a:tc>
                  <a:txBody>
                    <a:bodyPr/>
                    <a:lstStyle/>
                    <a:p>
                      <a:pPr algn="l" fontAlgn="t"/>
                      <a:r>
                        <a:rPr lang="en-US" sz="2400">
                          <a:effectLst/>
                        </a:rPr>
                        <a:t>Matches any string that contains at least one </a:t>
                      </a:r>
                      <a:r>
                        <a:rPr lang="en-US" sz="2400" i="1">
                          <a:effectLst/>
                        </a:rPr>
                        <a:t>n</a:t>
                      </a:r>
                      <a:endParaRPr lang="en-US" sz="2400">
                        <a:effectLst/>
                      </a:endParaRPr>
                    </a:p>
                  </a:txBody>
                  <a:tcPr marL="60858" marR="60858" marT="60858" marB="60858">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E7E9EB"/>
                    </a:solidFill>
                  </a:tcPr>
                </a:tc>
                <a:extLst>
                  <a:ext uri="{0D108BD9-81ED-4DB2-BD59-A6C34878D82A}">
                    <a16:rowId xmlns:a16="http://schemas.microsoft.com/office/drawing/2014/main" val="4265591653"/>
                  </a:ext>
                </a:extLst>
              </a:tr>
              <a:tr h="436984">
                <a:tc>
                  <a:txBody>
                    <a:bodyPr/>
                    <a:lstStyle/>
                    <a:p>
                      <a:pPr algn="l" fontAlgn="t"/>
                      <a:r>
                        <a:rPr lang="en-US" sz="2400">
                          <a:effectLst/>
                          <a:hlinkClick r:id="rId3"/>
                        </a:rPr>
                        <a:t>n*</a:t>
                      </a:r>
                      <a:endParaRPr lang="en-US" sz="2400">
                        <a:effectLst/>
                      </a:endParaRPr>
                    </a:p>
                  </a:txBody>
                  <a:tcPr marL="121716" marR="60858" marT="60858" marB="60858">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400">
                          <a:effectLst/>
                        </a:rPr>
                        <a:t>Matches any string that contains zero or more occurrences of </a:t>
                      </a:r>
                      <a:r>
                        <a:rPr lang="en-US" sz="2400" i="1">
                          <a:effectLst/>
                        </a:rPr>
                        <a:t>n</a:t>
                      </a:r>
                      <a:endParaRPr lang="en-US" sz="2400">
                        <a:effectLst/>
                      </a:endParaRPr>
                    </a:p>
                  </a:txBody>
                  <a:tcPr marL="60858" marR="60858" marT="60858" marB="60858">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2651584968"/>
                  </a:ext>
                </a:extLst>
              </a:tr>
              <a:tr h="436984">
                <a:tc>
                  <a:txBody>
                    <a:bodyPr/>
                    <a:lstStyle/>
                    <a:p>
                      <a:pPr algn="l" fontAlgn="t"/>
                      <a:r>
                        <a:rPr lang="en-US" sz="2400">
                          <a:effectLst/>
                          <a:hlinkClick r:id="rId4"/>
                        </a:rPr>
                        <a:t>n?</a:t>
                      </a:r>
                      <a:endParaRPr lang="en-US" sz="2400">
                        <a:effectLst/>
                      </a:endParaRPr>
                    </a:p>
                  </a:txBody>
                  <a:tcPr marL="121716" marR="60858" marT="60858" marB="60858">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E7E9EB"/>
                    </a:solidFill>
                  </a:tcPr>
                </a:tc>
                <a:tc>
                  <a:txBody>
                    <a:bodyPr/>
                    <a:lstStyle/>
                    <a:p>
                      <a:pPr algn="l" fontAlgn="t"/>
                      <a:r>
                        <a:rPr lang="en-US" sz="2400">
                          <a:effectLst/>
                        </a:rPr>
                        <a:t>Matches any string that contains zero or one occurrences of </a:t>
                      </a:r>
                      <a:r>
                        <a:rPr lang="en-US" sz="2400" i="1">
                          <a:effectLst/>
                        </a:rPr>
                        <a:t>n</a:t>
                      </a:r>
                      <a:endParaRPr lang="en-US" sz="2400">
                        <a:effectLst/>
                      </a:endParaRPr>
                    </a:p>
                  </a:txBody>
                  <a:tcPr marL="60858" marR="60858" marT="60858" marB="60858">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E7E9EB"/>
                    </a:solidFill>
                  </a:tcPr>
                </a:tc>
                <a:extLst>
                  <a:ext uri="{0D108BD9-81ED-4DB2-BD59-A6C34878D82A}">
                    <a16:rowId xmlns:a16="http://schemas.microsoft.com/office/drawing/2014/main" val="499339664"/>
                  </a:ext>
                </a:extLst>
              </a:tr>
              <a:tr h="436984">
                <a:tc>
                  <a:txBody>
                    <a:bodyPr/>
                    <a:lstStyle/>
                    <a:p>
                      <a:pPr algn="l" fontAlgn="t"/>
                      <a:r>
                        <a:rPr lang="en-US" sz="2400">
                          <a:effectLst/>
                          <a:hlinkClick r:id="rId5"/>
                        </a:rPr>
                        <a:t>n{X}</a:t>
                      </a:r>
                      <a:endParaRPr lang="en-US" sz="2400">
                        <a:effectLst/>
                      </a:endParaRPr>
                    </a:p>
                  </a:txBody>
                  <a:tcPr marL="121716" marR="60858" marT="60858" marB="60858">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400">
                          <a:effectLst/>
                        </a:rPr>
                        <a:t>Matches any string that contains a sequence of </a:t>
                      </a:r>
                      <a:r>
                        <a:rPr lang="en-US" sz="2400" i="1">
                          <a:effectLst/>
                        </a:rPr>
                        <a:t>X</a:t>
                      </a:r>
                      <a:r>
                        <a:rPr lang="en-US" sz="2400">
                          <a:effectLst/>
                        </a:rPr>
                        <a:t> </a:t>
                      </a:r>
                      <a:r>
                        <a:rPr lang="en-US" sz="2400" i="1">
                          <a:effectLst/>
                        </a:rPr>
                        <a:t>n</a:t>
                      </a:r>
                      <a:r>
                        <a:rPr lang="en-US" sz="2400">
                          <a:effectLst/>
                        </a:rPr>
                        <a:t>'s</a:t>
                      </a:r>
                    </a:p>
                  </a:txBody>
                  <a:tcPr marL="60858" marR="60858" marT="60858" marB="60858">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3917223749"/>
                  </a:ext>
                </a:extLst>
              </a:tr>
              <a:tr h="436984">
                <a:tc>
                  <a:txBody>
                    <a:bodyPr/>
                    <a:lstStyle/>
                    <a:p>
                      <a:pPr algn="l" fontAlgn="t"/>
                      <a:r>
                        <a:rPr lang="en-US" sz="2400">
                          <a:effectLst/>
                          <a:hlinkClick r:id="rId6"/>
                        </a:rPr>
                        <a:t>n{X,Y}</a:t>
                      </a:r>
                      <a:endParaRPr lang="en-US" sz="2400">
                        <a:effectLst/>
                      </a:endParaRPr>
                    </a:p>
                  </a:txBody>
                  <a:tcPr marL="121716" marR="60858" marT="60858" marB="60858">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E7E9EB"/>
                    </a:solidFill>
                  </a:tcPr>
                </a:tc>
                <a:tc>
                  <a:txBody>
                    <a:bodyPr/>
                    <a:lstStyle/>
                    <a:p>
                      <a:pPr algn="l" fontAlgn="t"/>
                      <a:r>
                        <a:rPr lang="en-US" sz="2400">
                          <a:effectLst/>
                        </a:rPr>
                        <a:t>Matches any string that contains a sequence of X to Y </a:t>
                      </a:r>
                      <a:r>
                        <a:rPr lang="en-US" sz="2400" i="1">
                          <a:effectLst/>
                        </a:rPr>
                        <a:t>n</a:t>
                      </a:r>
                      <a:r>
                        <a:rPr lang="en-US" sz="2400">
                          <a:effectLst/>
                        </a:rPr>
                        <a:t>'s</a:t>
                      </a:r>
                    </a:p>
                  </a:txBody>
                  <a:tcPr marL="60858" marR="60858" marT="60858" marB="60858">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E7E9EB"/>
                    </a:solidFill>
                  </a:tcPr>
                </a:tc>
                <a:extLst>
                  <a:ext uri="{0D108BD9-81ED-4DB2-BD59-A6C34878D82A}">
                    <a16:rowId xmlns:a16="http://schemas.microsoft.com/office/drawing/2014/main" val="638553700"/>
                  </a:ext>
                </a:extLst>
              </a:tr>
              <a:tr h="436984">
                <a:tc>
                  <a:txBody>
                    <a:bodyPr/>
                    <a:lstStyle/>
                    <a:p>
                      <a:pPr algn="l" fontAlgn="t"/>
                      <a:r>
                        <a:rPr lang="en-US" sz="2400">
                          <a:effectLst/>
                          <a:hlinkClick r:id="rId7"/>
                        </a:rPr>
                        <a:t>n{X,}</a:t>
                      </a:r>
                      <a:endParaRPr lang="en-US" sz="2400">
                        <a:effectLst/>
                      </a:endParaRPr>
                    </a:p>
                  </a:txBody>
                  <a:tcPr marL="121716" marR="60858" marT="60858" marB="60858">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400">
                          <a:effectLst/>
                        </a:rPr>
                        <a:t>Matches any string that contains a sequence of at least X </a:t>
                      </a:r>
                      <a:r>
                        <a:rPr lang="en-US" sz="2400" i="1">
                          <a:effectLst/>
                        </a:rPr>
                        <a:t>n</a:t>
                      </a:r>
                      <a:r>
                        <a:rPr lang="en-US" sz="2400">
                          <a:effectLst/>
                        </a:rPr>
                        <a:t>'s</a:t>
                      </a:r>
                    </a:p>
                  </a:txBody>
                  <a:tcPr marL="60858" marR="60858" marT="60858" marB="60858">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431700097"/>
                  </a:ext>
                </a:extLst>
              </a:tr>
              <a:tr h="436984">
                <a:tc>
                  <a:txBody>
                    <a:bodyPr/>
                    <a:lstStyle/>
                    <a:p>
                      <a:pPr algn="l" fontAlgn="t"/>
                      <a:r>
                        <a:rPr lang="en-US" sz="2400">
                          <a:effectLst/>
                          <a:hlinkClick r:id="rId8"/>
                        </a:rPr>
                        <a:t>n$</a:t>
                      </a:r>
                      <a:endParaRPr lang="en-US" sz="2400">
                        <a:effectLst/>
                      </a:endParaRPr>
                    </a:p>
                  </a:txBody>
                  <a:tcPr marL="121716" marR="60858" marT="60858" marB="60858">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E7E9EB"/>
                    </a:solidFill>
                  </a:tcPr>
                </a:tc>
                <a:tc>
                  <a:txBody>
                    <a:bodyPr/>
                    <a:lstStyle/>
                    <a:p>
                      <a:pPr algn="l" fontAlgn="t"/>
                      <a:r>
                        <a:rPr lang="en-US" sz="2400">
                          <a:effectLst/>
                        </a:rPr>
                        <a:t>Matches any string with </a:t>
                      </a:r>
                      <a:r>
                        <a:rPr lang="en-US" sz="2400" i="1">
                          <a:effectLst/>
                        </a:rPr>
                        <a:t>n</a:t>
                      </a:r>
                      <a:r>
                        <a:rPr lang="en-US" sz="2400">
                          <a:effectLst/>
                        </a:rPr>
                        <a:t> at the end of it</a:t>
                      </a:r>
                    </a:p>
                  </a:txBody>
                  <a:tcPr marL="60858" marR="60858" marT="60858" marB="60858">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E7E9EB"/>
                    </a:solidFill>
                  </a:tcPr>
                </a:tc>
                <a:extLst>
                  <a:ext uri="{0D108BD9-81ED-4DB2-BD59-A6C34878D82A}">
                    <a16:rowId xmlns:a16="http://schemas.microsoft.com/office/drawing/2014/main" val="4257413172"/>
                  </a:ext>
                </a:extLst>
              </a:tr>
              <a:tr h="436984">
                <a:tc>
                  <a:txBody>
                    <a:bodyPr/>
                    <a:lstStyle/>
                    <a:p>
                      <a:pPr algn="l" fontAlgn="t"/>
                      <a:r>
                        <a:rPr lang="en-US" sz="2400">
                          <a:effectLst/>
                          <a:hlinkClick r:id="rId9"/>
                        </a:rPr>
                        <a:t>^n</a:t>
                      </a:r>
                      <a:endParaRPr lang="en-US" sz="2400">
                        <a:effectLst/>
                      </a:endParaRPr>
                    </a:p>
                  </a:txBody>
                  <a:tcPr marL="121716" marR="60858" marT="60858" marB="60858">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400">
                          <a:effectLst/>
                        </a:rPr>
                        <a:t>Matches any string with </a:t>
                      </a:r>
                      <a:r>
                        <a:rPr lang="en-US" sz="2400" i="1">
                          <a:effectLst/>
                        </a:rPr>
                        <a:t>n</a:t>
                      </a:r>
                      <a:r>
                        <a:rPr lang="en-US" sz="2400">
                          <a:effectLst/>
                        </a:rPr>
                        <a:t> at the beginning of it</a:t>
                      </a:r>
                    </a:p>
                  </a:txBody>
                  <a:tcPr marL="60858" marR="60858" marT="60858" marB="60858">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468777758"/>
                  </a:ext>
                </a:extLst>
              </a:tr>
              <a:tr h="436984">
                <a:tc>
                  <a:txBody>
                    <a:bodyPr/>
                    <a:lstStyle/>
                    <a:p>
                      <a:pPr algn="l" fontAlgn="t"/>
                      <a:r>
                        <a:rPr lang="en-US" sz="2400">
                          <a:effectLst/>
                          <a:hlinkClick r:id="rId10"/>
                        </a:rPr>
                        <a:t>?=n</a:t>
                      </a:r>
                      <a:endParaRPr lang="en-US" sz="2400">
                        <a:effectLst/>
                      </a:endParaRPr>
                    </a:p>
                  </a:txBody>
                  <a:tcPr marL="121716" marR="60858" marT="60858" marB="60858">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E7E9EB"/>
                    </a:solidFill>
                  </a:tcPr>
                </a:tc>
                <a:tc>
                  <a:txBody>
                    <a:bodyPr/>
                    <a:lstStyle/>
                    <a:p>
                      <a:pPr algn="l" fontAlgn="t"/>
                      <a:r>
                        <a:rPr lang="en-US" sz="2400">
                          <a:effectLst/>
                        </a:rPr>
                        <a:t>Matches any string that is followed by a specific string </a:t>
                      </a:r>
                      <a:r>
                        <a:rPr lang="en-US" sz="2400" i="1">
                          <a:effectLst/>
                        </a:rPr>
                        <a:t>n</a:t>
                      </a:r>
                      <a:endParaRPr lang="en-US" sz="2400">
                        <a:effectLst/>
                      </a:endParaRPr>
                    </a:p>
                  </a:txBody>
                  <a:tcPr marL="60858" marR="60858" marT="60858" marB="60858">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E7E9EB"/>
                    </a:solidFill>
                  </a:tcPr>
                </a:tc>
                <a:extLst>
                  <a:ext uri="{0D108BD9-81ED-4DB2-BD59-A6C34878D82A}">
                    <a16:rowId xmlns:a16="http://schemas.microsoft.com/office/drawing/2014/main" val="2153660218"/>
                  </a:ext>
                </a:extLst>
              </a:tr>
              <a:tr h="436984">
                <a:tc>
                  <a:txBody>
                    <a:bodyPr/>
                    <a:lstStyle/>
                    <a:p>
                      <a:pPr algn="l" fontAlgn="t"/>
                      <a:r>
                        <a:rPr lang="en-US" sz="2400">
                          <a:effectLst/>
                          <a:hlinkClick r:id="rId11"/>
                        </a:rPr>
                        <a:t>?!n</a:t>
                      </a:r>
                      <a:endParaRPr lang="en-US" sz="2400">
                        <a:effectLst/>
                      </a:endParaRPr>
                    </a:p>
                  </a:txBody>
                  <a:tcPr marL="121716" marR="60858" marT="60858" marB="60858">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400" dirty="0">
                          <a:effectLst/>
                        </a:rPr>
                        <a:t>Matches any string that is not followed by a specific string </a:t>
                      </a:r>
                      <a:r>
                        <a:rPr lang="en-US" sz="2400" i="1" dirty="0">
                          <a:effectLst/>
                        </a:rPr>
                        <a:t>n</a:t>
                      </a:r>
                      <a:endParaRPr lang="en-US" sz="2400" dirty="0">
                        <a:effectLst/>
                      </a:endParaRPr>
                    </a:p>
                  </a:txBody>
                  <a:tcPr marL="60858" marR="60858" marT="60858" marB="60858">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694370151"/>
                  </a:ext>
                </a:extLst>
              </a:tr>
            </a:tbl>
          </a:graphicData>
        </a:graphic>
      </p:graphicFrame>
    </p:spTree>
    <p:extLst>
      <p:ext uri="{BB962C8B-B14F-4D97-AF65-F5344CB8AC3E}">
        <p14:creationId xmlns:p14="http://schemas.microsoft.com/office/powerpoint/2010/main" val="1668498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Examples</a:t>
            </a:r>
            <a:endParaRPr lang="en-US" dirty="0"/>
          </a:p>
        </p:txBody>
      </p:sp>
      <p:sp>
        <p:nvSpPr>
          <p:cNvPr id="3" name="Content Placeholder 2"/>
          <p:cNvSpPr>
            <a:spLocks noGrp="1"/>
          </p:cNvSpPr>
          <p:nvPr>
            <p:ph idx="1"/>
          </p:nvPr>
        </p:nvSpPr>
        <p:spPr>
          <a:xfrm>
            <a:off x="838200" y="1412386"/>
            <a:ext cx="10515600" cy="4351338"/>
          </a:xfrm>
        </p:spPr>
        <p:txBody>
          <a:bodyPr/>
          <a:lstStyle/>
          <a:p>
            <a:pPr marL="0" indent="0">
              <a:buNone/>
            </a:pPr>
            <a:r>
              <a:rPr lang="en-US" dirty="0" smtClean="0"/>
              <a:t>/ [a-z] / 		:any character from a to z</a:t>
            </a:r>
            <a:endParaRPr lang="en-US" dirty="0"/>
          </a:p>
          <a:p>
            <a:pPr marL="0" indent="0">
              <a:buNone/>
            </a:pPr>
            <a:r>
              <a:rPr lang="en-US" dirty="0" smtClean="0"/>
              <a:t>/ [0-9] / 		:any character from 0 to 9</a:t>
            </a:r>
          </a:p>
          <a:p>
            <a:pPr marL="0" indent="0">
              <a:buNone/>
            </a:pPr>
            <a:r>
              <a:rPr lang="en-US" dirty="0" smtClean="0"/>
              <a:t>/ [a-z] [0-9] /	:any character from a to z followed by any character 			from 0 to 9 </a:t>
            </a:r>
          </a:p>
          <a:p>
            <a:pPr marL="0" indent="0">
              <a:buNone/>
            </a:pPr>
            <a:r>
              <a:rPr lang="en-US" dirty="0" smtClean="0"/>
              <a:t>/ [</a:t>
            </a:r>
            <a:r>
              <a:rPr lang="en-US" dirty="0" err="1" smtClean="0"/>
              <a:t>abc</a:t>
            </a:r>
            <a:r>
              <a:rPr lang="en-US" dirty="0" smtClean="0"/>
              <a:t>] {5} / 	:a or b or c of length 5 </a:t>
            </a:r>
          </a:p>
          <a:p>
            <a:pPr marL="0" indent="0">
              <a:buNone/>
            </a:pPr>
            <a:r>
              <a:rPr lang="en-US" dirty="0" smtClean="0"/>
              <a:t>/ [</a:t>
            </a:r>
            <a:r>
              <a:rPr lang="en-US" dirty="0" err="1" smtClean="0"/>
              <a:t>abc</a:t>
            </a:r>
            <a:r>
              <a:rPr lang="en-US" dirty="0" smtClean="0"/>
              <a:t>] {5,10} / 	:a or b or c of between 5 to 10 long</a:t>
            </a:r>
          </a:p>
          <a:p>
            <a:endParaRPr lang="en-US"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707889326"/>
              </p:ext>
            </p:extLst>
          </p:nvPr>
        </p:nvGraphicFramePr>
        <p:xfrm>
          <a:off x="386862" y="4433545"/>
          <a:ext cx="10357338" cy="2560320"/>
        </p:xfrm>
        <a:graphic>
          <a:graphicData uri="http://schemas.openxmlformats.org/drawingml/2006/table">
            <a:tbl>
              <a:tblPr/>
              <a:tblGrid>
                <a:gridCol w="2276791">
                  <a:extLst>
                    <a:ext uri="{9D8B030D-6E8A-4147-A177-3AD203B41FA5}">
                      <a16:colId xmlns:a16="http://schemas.microsoft.com/office/drawing/2014/main" val="946887260"/>
                    </a:ext>
                  </a:extLst>
                </a:gridCol>
                <a:gridCol w="8080547">
                  <a:extLst>
                    <a:ext uri="{9D8B030D-6E8A-4147-A177-3AD203B41FA5}">
                      <a16:colId xmlns:a16="http://schemas.microsoft.com/office/drawing/2014/main" val="768697090"/>
                    </a:ext>
                  </a:extLst>
                </a:gridCol>
              </a:tblGrid>
              <a:tr h="0">
                <a:tc>
                  <a:txBody>
                    <a:bodyPr/>
                    <a:lstStyle/>
                    <a:p>
                      <a:pPr algn="l" fontAlgn="t"/>
                      <a:r>
                        <a:rPr lang="en-US" sz="2000">
                          <a:effectLst/>
                        </a:rPr>
                        <a:t>Expression</a:t>
                      </a:r>
                    </a:p>
                  </a:txBody>
                  <a:tcPr marL="121920" marR="60960" marT="60960" marB="6096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000">
                          <a:effectLst/>
                        </a:rPr>
                        <a:t>Description</a:t>
                      </a:r>
                    </a:p>
                  </a:txBody>
                  <a:tcPr marL="60960" marR="60960" marT="60960" marB="6096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386355096"/>
                  </a:ext>
                </a:extLst>
              </a:tr>
              <a:tr h="0">
                <a:tc>
                  <a:txBody>
                    <a:bodyPr/>
                    <a:lstStyle/>
                    <a:p>
                      <a:pPr algn="l" fontAlgn="t"/>
                      <a:r>
                        <a:rPr lang="en-US" sz="2000">
                          <a:effectLst/>
                          <a:hlinkClick r:id="rId2"/>
                        </a:rPr>
                        <a:t>[abc]</a:t>
                      </a:r>
                      <a:endParaRPr lang="en-US" sz="2000">
                        <a:effectLst/>
                      </a:endParaRPr>
                    </a:p>
                  </a:txBody>
                  <a:tcPr marL="121920" marR="60960" marT="60960" marB="6096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E7E9EB"/>
                    </a:solidFill>
                  </a:tcPr>
                </a:tc>
                <a:tc>
                  <a:txBody>
                    <a:bodyPr/>
                    <a:lstStyle/>
                    <a:p>
                      <a:pPr algn="l" fontAlgn="t"/>
                      <a:r>
                        <a:rPr lang="en-US" sz="2000">
                          <a:effectLst/>
                        </a:rPr>
                        <a:t>Find any character between the brackets</a:t>
                      </a:r>
                    </a:p>
                  </a:txBody>
                  <a:tcPr marL="60960" marR="60960" marT="60960" marB="6096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E7E9EB"/>
                    </a:solidFill>
                  </a:tcPr>
                </a:tc>
                <a:extLst>
                  <a:ext uri="{0D108BD9-81ED-4DB2-BD59-A6C34878D82A}">
                    <a16:rowId xmlns:a16="http://schemas.microsoft.com/office/drawing/2014/main" val="3130859039"/>
                  </a:ext>
                </a:extLst>
              </a:tr>
              <a:tr h="0">
                <a:tc>
                  <a:txBody>
                    <a:bodyPr/>
                    <a:lstStyle/>
                    <a:p>
                      <a:pPr algn="l" fontAlgn="t"/>
                      <a:r>
                        <a:rPr lang="en-US" sz="2000">
                          <a:effectLst/>
                          <a:hlinkClick r:id="rId3"/>
                        </a:rPr>
                        <a:t>[^abc]</a:t>
                      </a:r>
                      <a:endParaRPr lang="en-US" sz="2000">
                        <a:effectLst/>
                      </a:endParaRPr>
                    </a:p>
                  </a:txBody>
                  <a:tcPr marL="121920" marR="60960" marT="60960" marB="6096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000">
                          <a:effectLst/>
                        </a:rPr>
                        <a:t>Find any character NOT between the brackets</a:t>
                      </a:r>
                    </a:p>
                  </a:txBody>
                  <a:tcPr marL="60960" marR="60960" marT="60960" marB="6096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567054838"/>
                  </a:ext>
                </a:extLst>
              </a:tr>
              <a:tr h="0">
                <a:tc>
                  <a:txBody>
                    <a:bodyPr/>
                    <a:lstStyle/>
                    <a:p>
                      <a:pPr algn="l" fontAlgn="t"/>
                      <a:r>
                        <a:rPr lang="en-US" sz="2000">
                          <a:effectLst/>
                          <a:hlinkClick r:id="rId4"/>
                        </a:rPr>
                        <a:t>[0-9]</a:t>
                      </a:r>
                      <a:endParaRPr lang="en-US" sz="2000">
                        <a:effectLst/>
                      </a:endParaRPr>
                    </a:p>
                  </a:txBody>
                  <a:tcPr marL="121920" marR="60960" marT="60960" marB="6096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E7E9EB"/>
                    </a:solidFill>
                  </a:tcPr>
                </a:tc>
                <a:tc>
                  <a:txBody>
                    <a:bodyPr/>
                    <a:lstStyle/>
                    <a:p>
                      <a:pPr algn="l" fontAlgn="t"/>
                      <a:r>
                        <a:rPr lang="en-US" sz="2000">
                          <a:effectLst/>
                        </a:rPr>
                        <a:t>Find any character between the brackets (any digit)</a:t>
                      </a:r>
                    </a:p>
                  </a:txBody>
                  <a:tcPr marL="60960" marR="60960" marT="60960" marB="6096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E7E9EB"/>
                    </a:solidFill>
                  </a:tcPr>
                </a:tc>
                <a:extLst>
                  <a:ext uri="{0D108BD9-81ED-4DB2-BD59-A6C34878D82A}">
                    <a16:rowId xmlns:a16="http://schemas.microsoft.com/office/drawing/2014/main" val="797015144"/>
                  </a:ext>
                </a:extLst>
              </a:tr>
              <a:tr h="0">
                <a:tc>
                  <a:txBody>
                    <a:bodyPr/>
                    <a:lstStyle/>
                    <a:p>
                      <a:pPr algn="l" fontAlgn="t"/>
                      <a:r>
                        <a:rPr lang="en-US" sz="2000">
                          <a:effectLst/>
                          <a:hlinkClick r:id="rId5"/>
                        </a:rPr>
                        <a:t>[^0-9]</a:t>
                      </a:r>
                      <a:endParaRPr lang="en-US" sz="2000">
                        <a:effectLst/>
                      </a:endParaRPr>
                    </a:p>
                  </a:txBody>
                  <a:tcPr marL="121920" marR="60960" marT="60960" marB="6096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2000">
                          <a:effectLst/>
                        </a:rPr>
                        <a:t>Find any character NOT between the brackets (any non-digit)</a:t>
                      </a:r>
                    </a:p>
                  </a:txBody>
                  <a:tcPr marL="60960" marR="60960" marT="60960" marB="6096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2089465516"/>
                  </a:ext>
                </a:extLst>
              </a:tr>
              <a:tr h="0">
                <a:tc>
                  <a:txBody>
                    <a:bodyPr/>
                    <a:lstStyle/>
                    <a:p>
                      <a:pPr algn="l" fontAlgn="t"/>
                      <a:r>
                        <a:rPr lang="en-US" sz="2000">
                          <a:effectLst/>
                          <a:hlinkClick r:id="rId6"/>
                        </a:rPr>
                        <a:t>(x|y)</a:t>
                      </a:r>
                      <a:endParaRPr lang="en-US" sz="2000">
                        <a:effectLst/>
                      </a:endParaRPr>
                    </a:p>
                  </a:txBody>
                  <a:tcPr marL="121920" marR="60960" marT="60960" marB="6096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E7E9EB"/>
                    </a:solidFill>
                  </a:tcPr>
                </a:tc>
                <a:tc>
                  <a:txBody>
                    <a:bodyPr/>
                    <a:lstStyle/>
                    <a:p>
                      <a:pPr algn="l" fontAlgn="t"/>
                      <a:r>
                        <a:rPr lang="en-US" sz="2000" dirty="0">
                          <a:effectLst/>
                        </a:rPr>
                        <a:t>Find any of the alternatives specified</a:t>
                      </a:r>
                    </a:p>
                  </a:txBody>
                  <a:tcPr marL="60960" marR="60960" marT="60960" marB="6096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E7E9EB"/>
                    </a:solidFill>
                  </a:tcPr>
                </a:tc>
                <a:extLst>
                  <a:ext uri="{0D108BD9-81ED-4DB2-BD59-A6C34878D82A}">
                    <a16:rowId xmlns:a16="http://schemas.microsoft.com/office/drawing/2014/main" val="4257405541"/>
                  </a:ext>
                </a:extLst>
              </a:tr>
            </a:tbl>
          </a:graphicData>
        </a:graphic>
      </p:graphicFrame>
    </p:spTree>
    <p:extLst>
      <p:ext uri="{BB962C8B-B14F-4D97-AF65-F5344CB8AC3E}">
        <p14:creationId xmlns:p14="http://schemas.microsoft.com/office/powerpoint/2010/main" val="28838150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60693855"/>
              </p:ext>
            </p:extLst>
          </p:nvPr>
        </p:nvGraphicFramePr>
        <p:xfrm>
          <a:off x="1074127" y="70340"/>
          <a:ext cx="10043746" cy="6943523"/>
        </p:xfrm>
        <a:graphic>
          <a:graphicData uri="http://schemas.openxmlformats.org/drawingml/2006/table">
            <a:tbl>
              <a:tblPr/>
              <a:tblGrid>
                <a:gridCol w="2207857">
                  <a:extLst>
                    <a:ext uri="{9D8B030D-6E8A-4147-A177-3AD203B41FA5}">
                      <a16:colId xmlns:a16="http://schemas.microsoft.com/office/drawing/2014/main" val="3685762068"/>
                    </a:ext>
                  </a:extLst>
                </a:gridCol>
                <a:gridCol w="7835889">
                  <a:extLst>
                    <a:ext uri="{9D8B030D-6E8A-4147-A177-3AD203B41FA5}">
                      <a16:colId xmlns:a16="http://schemas.microsoft.com/office/drawing/2014/main" val="1868349833"/>
                    </a:ext>
                  </a:extLst>
                </a:gridCol>
              </a:tblGrid>
              <a:tr h="323284">
                <a:tc>
                  <a:txBody>
                    <a:bodyPr/>
                    <a:lstStyle/>
                    <a:p>
                      <a:pPr algn="l" fontAlgn="t"/>
                      <a:r>
                        <a:rPr lang="en-US" sz="1800">
                          <a:effectLst/>
                        </a:rPr>
                        <a:t>Metacharacter</a:t>
                      </a:r>
                    </a:p>
                  </a:txBody>
                  <a:tcPr marL="65681" marR="32840" marT="32840" marB="3284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800">
                          <a:effectLst/>
                        </a:rPr>
                        <a:t>Description</a:t>
                      </a:r>
                    </a:p>
                  </a:txBody>
                  <a:tcPr marL="32840" marR="32840" marT="32840" marB="3284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2319084573"/>
                  </a:ext>
                </a:extLst>
              </a:tr>
              <a:tr h="323284">
                <a:tc>
                  <a:txBody>
                    <a:bodyPr/>
                    <a:lstStyle/>
                    <a:p>
                      <a:pPr algn="l" fontAlgn="t"/>
                      <a:r>
                        <a:rPr lang="en-US" sz="1800">
                          <a:effectLst/>
                          <a:hlinkClick r:id="rId2"/>
                        </a:rPr>
                        <a:t>.</a:t>
                      </a:r>
                      <a:endParaRPr lang="en-US" sz="1800">
                        <a:effectLst/>
                      </a:endParaRPr>
                    </a:p>
                  </a:txBody>
                  <a:tcPr marL="65681" marR="32840" marT="32840" marB="3284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E7E9EB"/>
                    </a:solidFill>
                  </a:tcPr>
                </a:tc>
                <a:tc>
                  <a:txBody>
                    <a:bodyPr/>
                    <a:lstStyle/>
                    <a:p>
                      <a:pPr algn="l" fontAlgn="t"/>
                      <a:r>
                        <a:rPr lang="en-US" sz="1800">
                          <a:effectLst/>
                        </a:rPr>
                        <a:t>Find a single character, except newline or line terminator</a:t>
                      </a:r>
                    </a:p>
                  </a:txBody>
                  <a:tcPr marL="32840" marR="32840" marT="32840" marB="3284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E7E9EB"/>
                    </a:solidFill>
                  </a:tcPr>
                </a:tc>
                <a:extLst>
                  <a:ext uri="{0D108BD9-81ED-4DB2-BD59-A6C34878D82A}">
                    <a16:rowId xmlns:a16="http://schemas.microsoft.com/office/drawing/2014/main" val="268760630"/>
                  </a:ext>
                </a:extLst>
              </a:tr>
              <a:tr h="323284">
                <a:tc>
                  <a:txBody>
                    <a:bodyPr/>
                    <a:lstStyle/>
                    <a:p>
                      <a:pPr algn="l" fontAlgn="t"/>
                      <a:r>
                        <a:rPr lang="en-US" sz="1800">
                          <a:effectLst/>
                          <a:hlinkClick r:id="rId3"/>
                        </a:rPr>
                        <a:t>\w</a:t>
                      </a:r>
                      <a:endParaRPr lang="en-US" sz="1800">
                        <a:effectLst/>
                      </a:endParaRPr>
                    </a:p>
                  </a:txBody>
                  <a:tcPr marL="65681" marR="32840" marT="32840" marB="3284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800">
                          <a:effectLst/>
                        </a:rPr>
                        <a:t>Find a word character</a:t>
                      </a:r>
                    </a:p>
                  </a:txBody>
                  <a:tcPr marL="32840" marR="32840" marT="32840" marB="3284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818081611"/>
                  </a:ext>
                </a:extLst>
              </a:tr>
              <a:tr h="323284">
                <a:tc>
                  <a:txBody>
                    <a:bodyPr/>
                    <a:lstStyle/>
                    <a:p>
                      <a:pPr algn="l" fontAlgn="t"/>
                      <a:r>
                        <a:rPr lang="en-US" sz="1800">
                          <a:effectLst/>
                          <a:hlinkClick r:id="rId4"/>
                        </a:rPr>
                        <a:t>\W</a:t>
                      </a:r>
                      <a:endParaRPr lang="en-US" sz="1800">
                        <a:effectLst/>
                      </a:endParaRPr>
                    </a:p>
                  </a:txBody>
                  <a:tcPr marL="65681" marR="32840" marT="32840" marB="3284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E7E9EB"/>
                    </a:solidFill>
                  </a:tcPr>
                </a:tc>
                <a:tc>
                  <a:txBody>
                    <a:bodyPr/>
                    <a:lstStyle/>
                    <a:p>
                      <a:pPr algn="l" fontAlgn="t"/>
                      <a:r>
                        <a:rPr lang="en-US" sz="1800">
                          <a:effectLst/>
                        </a:rPr>
                        <a:t>Find a non-word character</a:t>
                      </a:r>
                    </a:p>
                  </a:txBody>
                  <a:tcPr marL="32840" marR="32840" marT="32840" marB="3284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E7E9EB"/>
                    </a:solidFill>
                  </a:tcPr>
                </a:tc>
                <a:extLst>
                  <a:ext uri="{0D108BD9-81ED-4DB2-BD59-A6C34878D82A}">
                    <a16:rowId xmlns:a16="http://schemas.microsoft.com/office/drawing/2014/main" val="2452106643"/>
                  </a:ext>
                </a:extLst>
              </a:tr>
              <a:tr h="323284">
                <a:tc>
                  <a:txBody>
                    <a:bodyPr/>
                    <a:lstStyle/>
                    <a:p>
                      <a:pPr algn="l" fontAlgn="t"/>
                      <a:r>
                        <a:rPr lang="en-US" sz="1800">
                          <a:effectLst/>
                          <a:hlinkClick r:id="rId5"/>
                        </a:rPr>
                        <a:t>\d</a:t>
                      </a:r>
                      <a:endParaRPr lang="en-US" sz="1800">
                        <a:effectLst/>
                      </a:endParaRPr>
                    </a:p>
                  </a:txBody>
                  <a:tcPr marL="65681" marR="32840" marT="32840" marB="3284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800">
                          <a:effectLst/>
                        </a:rPr>
                        <a:t>Find a digit</a:t>
                      </a:r>
                    </a:p>
                  </a:txBody>
                  <a:tcPr marL="32840" marR="32840" marT="32840" marB="3284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929507939"/>
                  </a:ext>
                </a:extLst>
              </a:tr>
              <a:tr h="323284">
                <a:tc>
                  <a:txBody>
                    <a:bodyPr/>
                    <a:lstStyle/>
                    <a:p>
                      <a:pPr algn="l" fontAlgn="t"/>
                      <a:r>
                        <a:rPr lang="en-US" sz="1800">
                          <a:effectLst/>
                          <a:hlinkClick r:id="rId6"/>
                        </a:rPr>
                        <a:t>\D</a:t>
                      </a:r>
                      <a:endParaRPr lang="en-US" sz="1800">
                        <a:effectLst/>
                      </a:endParaRPr>
                    </a:p>
                  </a:txBody>
                  <a:tcPr marL="65681" marR="32840" marT="32840" marB="3284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E7E9EB"/>
                    </a:solidFill>
                  </a:tcPr>
                </a:tc>
                <a:tc>
                  <a:txBody>
                    <a:bodyPr/>
                    <a:lstStyle/>
                    <a:p>
                      <a:pPr algn="l" fontAlgn="t"/>
                      <a:r>
                        <a:rPr lang="en-US" sz="1800">
                          <a:effectLst/>
                        </a:rPr>
                        <a:t>Find a non-digit character</a:t>
                      </a:r>
                    </a:p>
                  </a:txBody>
                  <a:tcPr marL="32840" marR="32840" marT="32840" marB="3284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E7E9EB"/>
                    </a:solidFill>
                  </a:tcPr>
                </a:tc>
                <a:extLst>
                  <a:ext uri="{0D108BD9-81ED-4DB2-BD59-A6C34878D82A}">
                    <a16:rowId xmlns:a16="http://schemas.microsoft.com/office/drawing/2014/main" val="1033200693"/>
                  </a:ext>
                </a:extLst>
              </a:tr>
              <a:tr h="323284">
                <a:tc>
                  <a:txBody>
                    <a:bodyPr/>
                    <a:lstStyle/>
                    <a:p>
                      <a:pPr algn="l" fontAlgn="t"/>
                      <a:r>
                        <a:rPr lang="en-US" sz="1800">
                          <a:effectLst/>
                          <a:hlinkClick r:id="rId7"/>
                        </a:rPr>
                        <a:t>\s</a:t>
                      </a:r>
                      <a:endParaRPr lang="en-US" sz="1800">
                        <a:effectLst/>
                      </a:endParaRPr>
                    </a:p>
                  </a:txBody>
                  <a:tcPr marL="65681" marR="32840" marT="32840" marB="3284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800">
                          <a:effectLst/>
                        </a:rPr>
                        <a:t>Find a whitespace character</a:t>
                      </a:r>
                    </a:p>
                  </a:txBody>
                  <a:tcPr marL="32840" marR="32840" marT="32840" marB="3284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741601096"/>
                  </a:ext>
                </a:extLst>
              </a:tr>
              <a:tr h="323284">
                <a:tc>
                  <a:txBody>
                    <a:bodyPr/>
                    <a:lstStyle/>
                    <a:p>
                      <a:pPr algn="l" fontAlgn="t"/>
                      <a:r>
                        <a:rPr lang="en-US" sz="1800">
                          <a:effectLst/>
                          <a:hlinkClick r:id="rId8"/>
                        </a:rPr>
                        <a:t>\S</a:t>
                      </a:r>
                      <a:endParaRPr lang="en-US" sz="1800">
                        <a:effectLst/>
                      </a:endParaRPr>
                    </a:p>
                  </a:txBody>
                  <a:tcPr marL="65681" marR="32840" marT="32840" marB="3284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E7E9EB"/>
                    </a:solidFill>
                  </a:tcPr>
                </a:tc>
                <a:tc>
                  <a:txBody>
                    <a:bodyPr/>
                    <a:lstStyle/>
                    <a:p>
                      <a:pPr algn="l" fontAlgn="t"/>
                      <a:r>
                        <a:rPr lang="en-US" sz="1800">
                          <a:effectLst/>
                        </a:rPr>
                        <a:t>Find a non-whitespace character</a:t>
                      </a:r>
                    </a:p>
                  </a:txBody>
                  <a:tcPr marL="32840" marR="32840" marT="32840" marB="3284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E7E9EB"/>
                    </a:solidFill>
                  </a:tcPr>
                </a:tc>
                <a:extLst>
                  <a:ext uri="{0D108BD9-81ED-4DB2-BD59-A6C34878D82A}">
                    <a16:rowId xmlns:a16="http://schemas.microsoft.com/office/drawing/2014/main" val="1202146178"/>
                  </a:ext>
                </a:extLst>
              </a:tr>
              <a:tr h="549203">
                <a:tc>
                  <a:txBody>
                    <a:bodyPr/>
                    <a:lstStyle/>
                    <a:p>
                      <a:pPr algn="l" fontAlgn="t"/>
                      <a:r>
                        <a:rPr lang="en-US" sz="1800">
                          <a:effectLst/>
                          <a:hlinkClick r:id="rId9"/>
                        </a:rPr>
                        <a:t>\b</a:t>
                      </a:r>
                      <a:endParaRPr lang="en-US" sz="1800">
                        <a:effectLst/>
                      </a:endParaRPr>
                    </a:p>
                  </a:txBody>
                  <a:tcPr marL="65681" marR="32840" marT="32840" marB="3284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800">
                          <a:effectLst/>
                        </a:rPr>
                        <a:t>Find a match at the beginning/end of a word, beginning like this: \bHI, end like this: HI\b</a:t>
                      </a:r>
                    </a:p>
                  </a:txBody>
                  <a:tcPr marL="32840" marR="32840" marT="32840" marB="3284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2917860944"/>
                  </a:ext>
                </a:extLst>
              </a:tr>
              <a:tr h="323284">
                <a:tc>
                  <a:txBody>
                    <a:bodyPr/>
                    <a:lstStyle/>
                    <a:p>
                      <a:pPr algn="l" fontAlgn="t"/>
                      <a:r>
                        <a:rPr lang="en-US" sz="1800">
                          <a:effectLst/>
                          <a:hlinkClick r:id="rId10"/>
                        </a:rPr>
                        <a:t>\B</a:t>
                      </a:r>
                      <a:endParaRPr lang="en-US" sz="1800">
                        <a:effectLst/>
                      </a:endParaRPr>
                    </a:p>
                  </a:txBody>
                  <a:tcPr marL="65681" marR="32840" marT="32840" marB="3284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E7E9EB"/>
                    </a:solidFill>
                  </a:tcPr>
                </a:tc>
                <a:tc>
                  <a:txBody>
                    <a:bodyPr/>
                    <a:lstStyle/>
                    <a:p>
                      <a:pPr algn="l" fontAlgn="t"/>
                      <a:r>
                        <a:rPr lang="en-US" sz="1800">
                          <a:effectLst/>
                        </a:rPr>
                        <a:t>Find a match, but not at the beginning/end of a word</a:t>
                      </a:r>
                    </a:p>
                  </a:txBody>
                  <a:tcPr marL="32840" marR="32840" marT="32840" marB="3284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E7E9EB"/>
                    </a:solidFill>
                  </a:tcPr>
                </a:tc>
                <a:extLst>
                  <a:ext uri="{0D108BD9-81ED-4DB2-BD59-A6C34878D82A}">
                    <a16:rowId xmlns:a16="http://schemas.microsoft.com/office/drawing/2014/main" val="1093875392"/>
                  </a:ext>
                </a:extLst>
              </a:tr>
              <a:tr h="323284">
                <a:tc>
                  <a:txBody>
                    <a:bodyPr/>
                    <a:lstStyle/>
                    <a:p>
                      <a:pPr algn="l" fontAlgn="t"/>
                      <a:r>
                        <a:rPr lang="en-US" sz="1800">
                          <a:effectLst/>
                          <a:hlinkClick r:id="rId11"/>
                        </a:rPr>
                        <a:t>\0</a:t>
                      </a:r>
                      <a:endParaRPr lang="en-US" sz="1800">
                        <a:effectLst/>
                      </a:endParaRPr>
                    </a:p>
                  </a:txBody>
                  <a:tcPr marL="65681" marR="32840" marT="32840" marB="3284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800" dirty="0">
                          <a:effectLst/>
                        </a:rPr>
                        <a:t>Find a NULL character</a:t>
                      </a:r>
                    </a:p>
                  </a:txBody>
                  <a:tcPr marL="32840" marR="32840" marT="32840" marB="3284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706781077"/>
                  </a:ext>
                </a:extLst>
              </a:tr>
              <a:tr h="323284">
                <a:tc>
                  <a:txBody>
                    <a:bodyPr/>
                    <a:lstStyle/>
                    <a:p>
                      <a:pPr algn="l" fontAlgn="t"/>
                      <a:r>
                        <a:rPr lang="en-US" sz="1800">
                          <a:effectLst/>
                          <a:hlinkClick r:id="rId12"/>
                        </a:rPr>
                        <a:t>\n</a:t>
                      </a:r>
                      <a:endParaRPr lang="en-US" sz="1800">
                        <a:effectLst/>
                      </a:endParaRPr>
                    </a:p>
                  </a:txBody>
                  <a:tcPr marL="65681" marR="32840" marT="32840" marB="3284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E7E9EB"/>
                    </a:solidFill>
                  </a:tcPr>
                </a:tc>
                <a:tc>
                  <a:txBody>
                    <a:bodyPr/>
                    <a:lstStyle/>
                    <a:p>
                      <a:pPr algn="l" fontAlgn="t"/>
                      <a:r>
                        <a:rPr lang="en-US" sz="1800">
                          <a:effectLst/>
                        </a:rPr>
                        <a:t>Find a new line character</a:t>
                      </a:r>
                    </a:p>
                  </a:txBody>
                  <a:tcPr marL="32840" marR="32840" marT="32840" marB="3284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E7E9EB"/>
                    </a:solidFill>
                  </a:tcPr>
                </a:tc>
                <a:extLst>
                  <a:ext uri="{0D108BD9-81ED-4DB2-BD59-A6C34878D82A}">
                    <a16:rowId xmlns:a16="http://schemas.microsoft.com/office/drawing/2014/main" val="2677674570"/>
                  </a:ext>
                </a:extLst>
              </a:tr>
              <a:tr h="323284">
                <a:tc>
                  <a:txBody>
                    <a:bodyPr/>
                    <a:lstStyle/>
                    <a:p>
                      <a:pPr algn="l" fontAlgn="t"/>
                      <a:r>
                        <a:rPr lang="en-US" sz="1800">
                          <a:effectLst/>
                          <a:hlinkClick r:id="rId13"/>
                        </a:rPr>
                        <a:t>\f</a:t>
                      </a:r>
                      <a:endParaRPr lang="en-US" sz="1800">
                        <a:effectLst/>
                      </a:endParaRPr>
                    </a:p>
                  </a:txBody>
                  <a:tcPr marL="65681" marR="32840" marT="32840" marB="3284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800">
                          <a:effectLst/>
                        </a:rPr>
                        <a:t>Find a form feed character</a:t>
                      </a:r>
                    </a:p>
                  </a:txBody>
                  <a:tcPr marL="32840" marR="32840" marT="32840" marB="3284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496973213"/>
                  </a:ext>
                </a:extLst>
              </a:tr>
              <a:tr h="323284">
                <a:tc>
                  <a:txBody>
                    <a:bodyPr/>
                    <a:lstStyle/>
                    <a:p>
                      <a:pPr algn="l" fontAlgn="t"/>
                      <a:r>
                        <a:rPr lang="en-US" sz="1800">
                          <a:effectLst/>
                          <a:hlinkClick r:id="rId14"/>
                        </a:rPr>
                        <a:t>\r</a:t>
                      </a:r>
                      <a:endParaRPr lang="en-US" sz="1800">
                        <a:effectLst/>
                      </a:endParaRPr>
                    </a:p>
                  </a:txBody>
                  <a:tcPr marL="65681" marR="32840" marT="32840" marB="3284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E7E9EB"/>
                    </a:solidFill>
                  </a:tcPr>
                </a:tc>
                <a:tc>
                  <a:txBody>
                    <a:bodyPr/>
                    <a:lstStyle/>
                    <a:p>
                      <a:pPr algn="l" fontAlgn="t"/>
                      <a:r>
                        <a:rPr lang="en-US" sz="1800">
                          <a:effectLst/>
                        </a:rPr>
                        <a:t>Find a carriage return character</a:t>
                      </a:r>
                    </a:p>
                  </a:txBody>
                  <a:tcPr marL="32840" marR="32840" marT="32840" marB="3284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E7E9EB"/>
                    </a:solidFill>
                  </a:tcPr>
                </a:tc>
                <a:extLst>
                  <a:ext uri="{0D108BD9-81ED-4DB2-BD59-A6C34878D82A}">
                    <a16:rowId xmlns:a16="http://schemas.microsoft.com/office/drawing/2014/main" val="3317558296"/>
                  </a:ext>
                </a:extLst>
              </a:tr>
              <a:tr h="323284">
                <a:tc>
                  <a:txBody>
                    <a:bodyPr/>
                    <a:lstStyle/>
                    <a:p>
                      <a:pPr algn="l" fontAlgn="t"/>
                      <a:r>
                        <a:rPr lang="en-US" sz="1800">
                          <a:effectLst/>
                          <a:hlinkClick r:id="rId15"/>
                        </a:rPr>
                        <a:t>\t</a:t>
                      </a:r>
                      <a:endParaRPr lang="en-US" sz="1800">
                        <a:effectLst/>
                      </a:endParaRPr>
                    </a:p>
                  </a:txBody>
                  <a:tcPr marL="65681" marR="32840" marT="32840" marB="3284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800">
                          <a:effectLst/>
                        </a:rPr>
                        <a:t>Find a tab character</a:t>
                      </a:r>
                    </a:p>
                  </a:txBody>
                  <a:tcPr marL="32840" marR="32840" marT="32840" marB="3284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3451066187"/>
                  </a:ext>
                </a:extLst>
              </a:tr>
              <a:tr h="323284">
                <a:tc>
                  <a:txBody>
                    <a:bodyPr/>
                    <a:lstStyle/>
                    <a:p>
                      <a:pPr algn="l" fontAlgn="t"/>
                      <a:r>
                        <a:rPr lang="en-US" sz="1800">
                          <a:effectLst/>
                          <a:hlinkClick r:id="rId16"/>
                        </a:rPr>
                        <a:t>\v</a:t>
                      </a:r>
                      <a:endParaRPr lang="en-US" sz="1800">
                        <a:effectLst/>
                      </a:endParaRPr>
                    </a:p>
                  </a:txBody>
                  <a:tcPr marL="65681" marR="32840" marT="32840" marB="3284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E7E9EB"/>
                    </a:solidFill>
                  </a:tcPr>
                </a:tc>
                <a:tc>
                  <a:txBody>
                    <a:bodyPr/>
                    <a:lstStyle/>
                    <a:p>
                      <a:pPr algn="l" fontAlgn="t"/>
                      <a:r>
                        <a:rPr lang="en-US" sz="1800">
                          <a:effectLst/>
                        </a:rPr>
                        <a:t>Find a vertical tab character</a:t>
                      </a:r>
                    </a:p>
                  </a:txBody>
                  <a:tcPr marL="32840" marR="32840" marT="32840" marB="3284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E7E9EB"/>
                    </a:solidFill>
                  </a:tcPr>
                </a:tc>
                <a:extLst>
                  <a:ext uri="{0D108BD9-81ED-4DB2-BD59-A6C34878D82A}">
                    <a16:rowId xmlns:a16="http://schemas.microsoft.com/office/drawing/2014/main" val="442792449"/>
                  </a:ext>
                </a:extLst>
              </a:tr>
              <a:tr h="323284">
                <a:tc>
                  <a:txBody>
                    <a:bodyPr/>
                    <a:lstStyle/>
                    <a:p>
                      <a:pPr algn="l" fontAlgn="t"/>
                      <a:r>
                        <a:rPr lang="en-US" sz="1800">
                          <a:effectLst/>
                          <a:hlinkClick r:id="rId17"/>
                        </a:rPr>
                        <a:t>\xxx</a:t>
                      </a:r>
                      <a:endParaRPr lang="en-US" sz="1800">
                        <a:effectLst/>
                      </a:endParaRPr>
                    </a:p>
                  </a:txBody>
                  <a:tcPr marL="65681" marR="32840" marT="32840" marB="3284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800">
                          <a:effectLst/>
                        </a:rPr>
                        <a:t>Find the character specified by an octal number xxx</a:t>
                      </a:r>
                    </a:p>
                  </a:txBody>
                  <a:tcPr marL="32840" marR="32840" marT="32840" marB="3284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2090346528"/>
                  </a:ext>
                </a:extLst>
              </a:tr>
              <a:tr h="323284">
                <a:tc>
                  <a:txBody>
                    <a:bodyPr/>
                    <a:lstStyle/>
                    <a:p>
                      <a:pPr algn="l" fontAlgn="t"/>
                      <a:r>
                        <a:rPr lang="en-US" sz="1800">
                          <a:effectLst/>
                          <a:hlinkClick r:id="rId18"/>
                        </a:rPr>
                        <a:t>\xdd</a:t>
                      </a:r>
                      <a:endParaRPr lang="en-US" sz="1800">
                        <a:effectLst/>
                      </a:endParaRPr>
                    </a:p>
                  </a:txBody>
                  <a:tcPr marL="65681" marR="32840" marT="32840" marB="3284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E7E9EB"/>
                    </a:solidFill>
                  </a:tcPr>
                </a:tc>
                <a:tc>
                  <a:txBody>
                    <a:bodyPr/>
                    <a:lstStyle/>
                    <a:p>
                      <a:pPr algn="l" fontAlgn="t"/>
                      <a:r>
                        <a:rPr lang="en-US" sz="1800">
                          <a:effectLst/>
                        </a:rPr>
                        <a:t>Find the character specified by a hexadecimal number dd</a:t>
                      </a:r>
                    </a:p>
                  </a:txBody>
                  <a:tcPr marL="32840" marR="32840" marT="32840" marB="3284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E7E9EB"/>
                    </a:solidFill>
                  </a:tcPr>
                </a:tc>
                <a:extLst>
                  <a:ext uri="{0D108BD9-81ED-4DB2-BD59-A6C34878D82A}">
                    <a16:rowId xmlns:a16="http://schemas.microsoft.com/office/drawing/2014/main" val="3324277757"/>
                  </a:ext>
                </a:extLst>
              </a:tr>
              <a:tr h="549203">
                <a:tc>
                  <a:txBody>
                    <a:bodyPr/>
                    <a:lstStyle/>
                    <a:p>
                      <a:pPr algn="l" fontAlgn="t"/>
                      <a:r>
                        <a:rPr lang="en-US" sz="1800">
                          <a:effectLst/>
                          <a:hlinkClick r:id="rId19"/>
                        </a:rPr>
                        <a:t>\udddd</a:t>
                      </a:r>
                      <a:endParaRPr lang="en-US" sz="1800">
                        <a:effectLst/>
                      </a:endParaRPr>
                    </a:p>
                  </a:txBody>
                  <a:tcPr marL="65681" marR="32840" marT="32840" marB="3284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800" dirty="0">
                          <a:effectLst/>
                        </a:rPr>
                        <a:t>Find the Unicode character specified by a hexadecimal number </a:t>
                      </a:r>
                      <a:r>
                        <a:rPr lang="en-US" sz="1800" dirty="0" err="1">
                          <a:effectLst/>
                        </a:rPr>
                        <a:t>dddd</a:t>
                      </a:r>
                      <a:endParaRPr lang="en-US" sz="1800" dirty="0">
                        <a:effectLst/>
                      </a:endParaRPr>
                    </a:p>
                  </a:txBody>
                  <a:tcPr marL="32840" marR="32840" marT="32840" marB="3284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305688127"/>
                  </a:ext>
                </a:extLst>
              </a:tr>
            </a:tbl>
          </a:graphicData>
        </a:graphic>
      </p:graphicFrame>
    </p:spTree>
    <p:extLst>
      <p:ext uri="{BB962C8B-B14F-4D97-AF65-F5344CB8AC3E}">
        <p14:creationId xmlns:p14="http://schemas.microsoft.com/office/powerpoint/2010/main" val="3035970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Examples</a:t>
            </a:r>
            <a:endParaRPr lang="en-US" dirty="0"/>
          </a:p>
        </p:txBody>
      </p:sp>
      <p:sp>
        <p:nvSpPr>
          <p:cNvPr id="3" name="Content Placeholder 2"/>
          <p:cNvSpPr>
            <a:spLocks noGrp="1"/>
          </p:cNvSpPr>
          <p:nvPr>
            <p:ph idx="1"/>
          </p:nvPr>
        </p:nvSpPr>
        <p:spPr/>
        <p:txBody>
          <a:bodyPr/>
          <a:lstStyle/>
          <a:p>
            <a:pPr marL="0" indent="0">
              <a:buNone/>
            </a:pPr>
            <a:r>
              <a:rPr lang="en-US" dirty="0" smtClean="0"/>
              <a:t>/ w / 		:any alphabet</a:t>
            </a:r>
            <a:endParaRPr lang="en-US" dirty="0"/>
          </a:p>
          <a:p>
            <a:pPr marL="0" indent="0">
              <a:buNone/>
            </a:pPr>
            <a:r>
              <a:rPr lang="en-US" dirty="0" smtClean="0"/>
              <a:t>/ d / 		:any digit</a:t>
            </a:r>
          </a:p>
          <a:p>
            <a:pPr marL="0" indent="0">
              <a:buNone/>
            </a:pPr>
            <a:r>
              <a:rPr lang="en-US" dirty="0" smtClean="0"/>
              <a:t>/ s /			:space </a:t>
            </a:r>
            <a:r>
              <a:rPr lang="en-US" dirty="0" smtClean="0"/>
              <a:t>character</a:t>
            </a:r>
            <a:endParaRPr lang="en-US" dirty="0" smtClean="0"/>
          </a:p>
          <a:p>
            <a:pPr marL="0" indent="0">
              <a:buNone/>
            </a:pPr>
            <a:r>
              <a:rPr lang="en-US" dirty="0" smtClean="0"/>
              <a:t>/ d {5} / 		:5 digits</a:t>
            </a:r>
          </a:p>
          <a:p>
            <a:pPr marL="0" indent="0">
              <a:buNone/>
            </a:pPr>
            <a:r>
              <a:rPr lang="en-US" dirty="0" smtClean="0"/>
              <a:t>/ d {5,10} / 	:between 5 to 10 </a:t>
            </a:r>
            <a:r>
              <a:rPr lang="en-US" dirty="0" smtClean="0"/>
              <a:t>digits</a:t>
            </a:r>
          </a:p>
          <a:p>
            <a:pPr marL="0" indent="0">
              <a:buNone/>
            </a:pPr>
            <a:r>
              <a:rPr lang="en-US" dirty="0" smtClean="0"/>
              <a:t>/[</a:t>
            </a:r>
            <a:r>
              <a:rPr lang="en-US" dirty="0" err="1"/>
              <a:t>abc</a:t>
            </a:r>
            <a:r>
              <a:rPr lang="en-US" dirty="0"/>
              <a:t>](?=[0-9</a:t>
            </a:r>
            <a:r>
              <a:rPr lang="en-US" dirty="0" smtClean="0"/>
              <a:t>])/: a or b or c followed 0-9</a:t>
            </a:r>
          </a:p>
          <a:p>
            <a:pPr marL="0" indent="0">
              <a:buNone/>
            </a:pPr>
            <a:r>
              <a:rPr lang="en-US" dirty="0" smtClean="0"/>
              <a:t>/[</a:t>
            </a:r>
            <a:r>
              <a:rPr lang="en-US" dirty="0"/>
              <a:t>a-z0-9]{8</a:t>
            </a:r>
            <a:r>
              <a:rPr lang="en-US" dirty="0" smtClean="0"/>
              <a:t>}/: alphabets a-z or digits 0-9 of length 8</a:t>
            </a:r>
            <a:endParaRPr lang="en-US" dirty="0" smtClean="0"/>
          </a:p>
          <a:p>
            <a:endParaRPr lang="en-US" dirty="0" smtClean="0"/>
          </a:p>
          <a:p>
            <a:endParaRPr lang="en-US" dirty="0"/>
          </a:p>
        </p:txBody>
      </p:sp>
    </p:spTree>
    <p:extLst>
      <p:ext uri="{BB962C8B-B14F-4D97-AF65-F5344CB8AC3E}">
        <p14:creationId xmlns:p14="http://schemas.microsoft.com/office/powerpoint/2010/main" val="10024187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95BEC3EAE6B5C439D54EE55C06B6D08" ma:contentTypeVersion="" ma:contentTypeDescription="Create a new document." ma:contentTypeScope="" ma:versionID="0da32d092c74b230f98fbf7ba3a4bb89">
  <xsd:schema xmlns:xsd="http://www.w3.org/2001/XMLSchema" xmlns:xs="http://www.w3.org/2001/XMLSchema" xmlns:p="http://schemas.microsoft.com/office/2006/metadata/properties" xmlns:ns1="http://schemas.microsoft.com/sharepoint/v3" targetNamespace="http://schemas.microsoft.com/office/2006/metadata/properties" ma:root="true" ma:fieldsID="bdd9e01569c44ca091a7f2b97b07808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8EAF852F-6304-4E5F-9098-88A36DBCD487}"/>
</file>

<file path=customXml/itemProps2.xml><?xml version="1.0" encoding="utf-8"?>
<ds:datastoreItem xmlns:ds="http://schemas.openxmlformats.org/officeDocument/2006/customXml" ds:itemID="{0CF37F98-3C7D-4B22-9158-E5782E236A42}"/>
</file>

<file path=customXml/itemProps3.xml><?xml version="1.0" encoding="utf-8"?>
<ds:datastoreItem xmlns:ds="http://schemas.openxmlformats.org/officeDocument/2006/customXml" ds:itemID="{48163D96-94FF-414F-A64F-4C59B3CCF48C}"/>
</file>

<file path=docProps/app.xml><?xml version="1.0" encoding="utf-8"?>
<Properties xmlns="http://schemas.openxmlformats.org/officeDocument/2006/extended-properties" xmlns:vt="http://schemas.openxmlformats.org/officeDocument/2006/docPropsVTypes">
  <TotalTime>1598</TotalTime>
  <Words>399</Words>
  <Application>Microsoft Office PowerPoint</Application>
  <PresentationFormat>Widescreen</PresentationFormat>
  <Paragraphs>122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Regular Expressions in JavaScript</vt:lpstr>
      <vt:lpstr>Regular Expressions (RegExp) </vt:lpstr>
      <vt:lpstr>Regular Expressions (RegExp) </vt:lpstr>
      <vt:lpstr>Special Characters</vt:lpstr>
      <vt:lpstr>Simple Examples</vt:lpstr>
      <vt:lpstr>Quantifiers</vt:lpstr>
      <vt:lpstr>More Examples</vt:lpstr>
      <vt:lpstr>PowerPoint Presentation</vt:lpstr>
      <vt:lpstr>More Examples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Regular Expressions in JavaScript</dc:title>
  <dc:creator>Windows User</dc:creator>
  <cp:lastModifiedBy>Windows User</cp:lastModifiedBy>
  <cp:revision>12</cp:revision>
  <dcterms:created xsi:type="dcterms:W3CDTF">2023-04-12T14:38:01Z</dcterms:created>
  <dcterms:modified xsi:type="dcterms:W3CDTF">2023-05-30T07:35:07Z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0x010100095BEC3EAE6B5C439D54EE55C06B6D08</vt:lpwstr>
  </property>
</Properties>
</file>