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24.xml" ContentType="application/vnd.openxmlformats-officedocument.presentationml.notesSlide+xml"/>
  <Override PartName="/ppt/notesSlides/notesSlide11.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slideLayouts/slideLayout4.xml" ContentType="application/vnd.openxmlformats-officedocument.presentationml.slideLayout+xml"/>
  <Override PartName="/ppt/notesSlides/notesSlide33.xml" ContentType="application/vnd.openxmlformats-officedocument.presentationml.notesSlide+xml"/>
  <Override PartName="/ppt/slideLayouts/slideLayout3.xml" ContentType="application/vnd.openxmlformats-officedocument.presentationml.slideLayout+xml"/>
  <Override PartName="/ppt/notesSlides/notesSlide3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26.xml" ContentType="application/vnd.openxmlformats-officedocument.presentationml.notesSlide+xml"/>
  <Override PartName="/ppt/slideLayouts/slideLayout5.xml" ContentType="application/vnd.openxmlformats-officedocument.presentationml.slideLayout+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8.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6" r:id="rId1"/>
  </p:sldMasterIdLst>
  <p:notesMasterIdLst>
    <p:notesMasterId r:id="rId54"/>
  </p:notesMasterIdLst>
  <p:handoutMasterIdLst>
    <p:handoutMasterId r:id="rId55"/>
  </p:handoutMasterIdLst>
  <p:sldIdLst>
    <p:sldId id="256" r:id="rId2"/>
    <p:sldId id="257" r:id="rId3"/>
    <p:sldId id="330" r:id="rId4"/>
    <p:sldId id="356" r:id="rId5"/>
    <p:sldId id="332" r:id="rId6"/>
    <p:sldId id="355" r:id="rId7"/>
    <p:sldId id="357" r:id="rId8"/>
    <p:sldId id="358" r:id="rId9"/>
    <p:sldId id="359" r:id="rId10"/>
    <p:sldId id="360" r:id="rId11"/>
    <p:sldId id="361" r:id="rId12"/>
    <p:sldId id="362" r:id="rId13"/>
    <p:sldId id="364" r:id="rId14"/>
    <p:sldId id="365" r:id="rId15"/>
    <p:sldId id="366" r:id="rId16"/>
    <p:sldId id="367" r:id="rId17"/>
    <p:sldId id="368" r:id="rId18"/>
    <p:sldId id="369" r:id="rId19"/>
    <p:sldId id="370" r:id="rId20"/>
    <p:sldId id="374" r:id="rId21"/>
    <p:sldId id="371" r:id="rId22"/>
    <p:sldId id="372" r:id="rId23"/>
    <p:sldId id="373" r:id="rId24"/>
    <p:sldId id="375" r:id="rId25"/>
    <p:sldId id="376" r:id="rId26"/>
    <p:sldId id="363" r:id="rId27"/>
    <p:sldId id="377" r:id="rId28"/>
    <p:sldId id="378" r:id="rId29"/>
    <p:sldId id="379" r:id="rId30"/>
    <p:sldId id="381" r:id="rId31"/>
    <p:sldId id="382" r:id="rId32"/>
    <p:sldId id="383" r:id="rId33"/>
    <p:sldId id="384" r:id="rId34"/>
    <p:sldId id="387" r:id="rId35"/>
    <p:sldId id="388" r:id="rId36"/>
    <p:sldId id="390" r:id="rId37"/>
    <p:sldId id="396" r:id="rId38"/>
    <p:sldId id="398" r:id="rId39"/>
    <p:sldId id="400" r:id="rId40"/>
    <p:sldId id="402" r:id="rId41"/>
    <p:sldId id="403" r:id="rId42"/>
    <p:sldId id="407" r:id="rId43"/>
    <p:sldId id="408" r:id="rId44"/>
    <p:sldId id="409" r:id="rId45"/>
    <p:sldId id="411" r:id="rId46"/>
    <p:sldId id="414" r:id="rId47"/>
    <p:sldId id="415" r:id="rId48"/>
    <p:sldId id="416" r:id="rId49"/>
    <p:sldId id="417" r:id="rId50"/>
    <p:sldId id="419" r:id="rId51"/>
    <p:sldId id="422" r:id="rId52"/>
    <p:sldId id="354" r:id="rId5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2"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427" y="9120172"/>
            <a:ext cx="3170138" cy="479539"/>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724EFDD-12AE-4990-BC08-632976E66EC7}" type="slidenum">
              <a:rPr lang="tr-TR"/>
              <a:pPr>
                <a:defRPr/>
              </a:pPr>
              <a:t>‹#›</a:t>
            </a:fld>
            <a:endParaRPr lang="tr-TR"/>
          </a:p>
        </p:txBody>
      </p:sp>
      <p:sp>
        <p:nvSpPr>
          <p:cNvPr id="7" name="Footer Placeholder 6"/>
          <p:cNvSpPr>
            <a:spLocks noGrp="1"/>
          </p:cNvSpPr>
          <p:nvPr>
            <p:ph type="ftr" sz="quarter" idx="2"/>
          </p:nvPr>
        </p:nvSpPr>
        <p:spPr>
          <a:xfrm>
            <a:off x="1" y="9120172"/>
            <a:ext cx="3170138" cy="479539"/>
          </a:xfrm>
          <a:prstGeom prst="rect">
            <a:avLst/>
          </a:prstGeom>
        </p:spPr>
        <p:txBody>
          <a:bodyPr vert="horz" lIns="91440" tIns="45720" rIns="91440" bIns="45720" rtlCol="0" anchor="b"/>
          <a:lstStyle>
            <a:lvl1pPr algn="l">
              <a:defRPr sz="1200"/>
            </a:lvl1pPr>
          </a:lstStyle>
          <a:p>
            <a:endParaRPr lang="en-US"/>
          </a:p>
        </p:txBody>
      </p:sp>
      <p:sp>
        <p:nvSpPr>
          <p:cNvPr id="8" name="Header Placeholder 7"/>
          <p:cNvSpPr>
            <a:spLocks noGrp="1"/>
          </p:cNvSpPr>
          <p:nvPr>
            <p:ph type="hdr" sz="quarter"/>
          </p:nvPr>
        </p:nvSpPr>
        <p:spPr>
          <a:xfrm>
            <a:off x="1" y="0"/>
            <a:ext cx="3170138" cy="479539"/>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31683104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8" cy="479539"/>
          </a:xfrm>
          <a:prstGeom prst="rect">
            <a:avLst/>
          </a:prstGeom>
        </p:spPr>
        <p:txBody>
          <a:bodyPr vert="horz" lIns="99048" tIns="49524" rIns="99048" bIns="49524" rtlCol="0"/>
          <a:lstStyle>
            <a:lvl1pPr algn="l" fontAlgn="auto">
              <a:spcBef>
                <a:spcPts val="0"/>
              </a:spcBef>
              <a:spcAft>
                <a:spcPts val="0"/>
              </a:spcAft>
              <a:defRPr sz="1300" smtClean="0">
                <a:latin typeface="+mn-lt"/>
              </a:defRPr>
            </a:lvl1pPr>
          </a:lstStyle>
          <a:p>
            <a:pPr>
              <a:defRPr/>
            </a:pPr>
            <a:r>
              <a:rPr lang="tr-TR" smtClean="0"/>
              <a:t>BTEP205-İşletim Sistemleri</a:t>
            </a:r>
            <a:endParaRPr lang="tr-TR"/>
          </a:p>
        </p:txBody>
      </p:sp>
      <p:sp>
        <p:nvSpPr>
          <p:cNvPr id="3" name="Date Placeholder 2"/>
          <p:cNvSpPr>
            <a:spLocks noGrp="1"/>
          </p:cNvSpPr>
          <p:nvPr>
            <p:ph type="dt" idx="1"/>
          </p:nvPr>
        </p:nvSpPr>
        <p:spPr>
          <a:xfrm>
            <a:off x="4143427" y="0"/>
            <a:ext cx="3170138" cy="479539"/>
          </a:xfrm>
          <a:prstGeom prst="rect">
            <a:avLst/>
          </a:prstGeom>
        </p:spPr>
        <p:txBody>
          <a:bodyPr vert="horz" lIns="99048" tIns="49524" rIns="99048" bIns="49524" rtlCol="0"/>
          <a:lstStyle>
            <a:lvl1pPr algn="r" fontAlgn="auto">
              <a:spcBef>
                <a:spcPts val="0"/>
              </a:spcBef>
              <a:spcAft>
                <a:spcPts val="0"/>
              </a:spcAft>
              <a:defRPr sz="1300" smtClean="0">
                <a:latin typeface="+mn-lt"/>
              </a:defRPr>
            </a:lvl1pPr>
          </a:lstStyle>
          <a:p>
            <a:pPr>
              <a:defRPr/>
            </a:pPr>
            <a:fld id="{7528F7FD-866D-46C5-B69C-380A4CBF2E6C}" type="datetimeFigureOut">
              <a:rPr lang="tr-TR"/>
              <a:pPr>
                <a:defRPr/>
              </a:pPr>
              <a:t>4.9.2017</a:t>
            </a:fld>
            <a:endParaRPr lang="tr-TR"/>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pPr lvl="0"/>
            <a:endParaRPr lang="tr-TR" noProof="0"/>
          </a:p>
        </p:txBody>
      </p:sp>
      <p:sp>
        <p:nvSpPr>
          <p:cNvPr id="5" name="Notes Placeholder 4"/>
          <p:cNvSpPr>
            <a:spLocks noGrp="1"/>
          </p:cNvSpPr>
          <p:nvPr>
            <p:ph type="body" sz="quarter" idx="3"/>
          </p:nvPr>
        </p:nvSpPr>
        <p:spPr>
          <a:xfrm>
            <a:off x="731194" y="4560086"/>
            <a:ext cx="5852814" cy="4320317"/>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1" y="9120172"/>
            <a:ext cx="3170138" cy="479539"/>
          </a:xfrm>
          <a:prstGeom prst="rect">
            <a:avLst/>
          </a:prstGeom>
        </p:spPr>
        <p:txBody>
          <a:bodyPr vert="horz" lIns="99048" tIns="49524" rIns="99048" bIns="49524" rtlCol="0" anchor="b"/>
          <a:lstStyle>
            <a:lvl1pPr algn="l" fontAlgn="auto">
              <a:spcBef>
                <a:spcPts val="0"/>
              </a:spcBef>
              <a:spcAft>
                <a:spcPts val="0"/>
              </a:spcAft>
              <a:defRPr sz="1300" smtClean="0">
                <a:latin typeface="+mn-lt"/>
              </a:defRPr>
            </a:lvl1pPr>
          </a:lstStyle>
          <a:p>
            <a:pPr>
              <a:defRPr/>
            </a:pPr>
            <a:r>
              <a:rPr lang="tr-TR"/>
              <a:t>Dr.Ahmet Rizaner</a:t>
            </a:r>
          </a:p>
        </p:txBody>
      </p:sp>
      <p:sp>
        <p:nvSpPr>
          <p:cNvPr id="7" name="Slide Number Placeholder 6"/>
          <p:cNvSpPr>
            <a:spLocks noGrp="1"/>
          </p:cNvSpPr>
          <p:nvPr>
            <p:ph type="sldNum" sz="quarter" idx="5"/>
          </p:nvPr>
        </p:nvSpPr>
        <p:spPr>
          <a:xfrm>
            <a:off x="4143427" y="9120172"/>
            <a:ext cx="3170138" cy="479539"/>
          </a:xfrm>
          <a:prstGeom prst="rect">
            <a:avLst/>
          </a:prstGeom>
        </p:spPr>
        <p:txBody>
          <a:bodyPr vert="horz" lIns="99048" tIns="49524" rIns="99048" bIns="49524" rtlCol="0" anchor="b"/>
          <a:lstStyle>
            <a:lvl1pPr algn="r" fontAlgn="auto">
              <a:spcBef>
                <a:spcPts val="0"/>
              </a:spcBef>
              <a:spcAft>
                <a:spcPts val="0"/>
              </a:spcAft>
              <a:defRPr sz="1300" smtClean="0">
                <a:latin typeface="+mn-lt"/>
              </a:defRPr>
            </a:lvl1pPr>
          </a:lstStyle>
          <a:p>
            <a:pPr>
              <a:defRPr/>
            </a:pPr>
            <a:fld id="{DB908651-8657-42E6-9866-478A0CB9A22D}" type="slidenum">
              <a:rPr lang="tr-TR"/>
              <a:pPr>
                <a:defRPr/>
              </a:pPr>
              <a:t>‹#›</a:t>
            </a:fld>
            <a:endParaRPr lang="tr-TR"/>
          </a:p>
        </p:txBody>
      </p:sp>
    </p:spTree>
    <p:extLst>
      <p:ext uri="{BB962C8B-B14F-4D97-AF65-F5344CB8AC3E}">
        <p14:creationId xmlns:p14="http://schemas.microsoft.com/office/powerpoint/2010/main" val="2955321104"/>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5B933307-DC71-43A9-BC72-E8FF9162ABB6}" type="slidenum">
              <a:rPr lang="tr-TR">
                <a:latin typeface="Calibri" pitchFamily="34" charset="0"/>
              </a:rPr>
              <a:pPr fontAlgn="base">
                <a:spcBef>
                  <a:spcPct val="0"/>
                </a:spcBef>
                <a:spcAft>
                  <a:spcPct val="0"/>
                </a:spcAft>
              </a:pPr>
              <a:t>1</a:t>
            </a:fld>
            <a:endParaRPr lang="tr-TR">
              <a:latin typeface="Calibri" pitchFamily="34" charset="0"/>
            </a:endParaRPr>
          </a:p>
        </p:txBody>
      </p:sp>
      <p:sp>
        <p:nvSpPr>
          <p:cNvPr id="10245"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smtClean="0">
                <a:latin typeface="Calibri" pitchFamily="34" charset="0"/>
              </a:rPr>
              <a:t>BTEP205-İşletim Sistemleri</a:t>
            </a:r>
            <a:endParaRPr lang="tr-TR">
              <a:latin typeface="Calibri" pitchFamily="34" charset="0"/>
            </a:endParaRPr>
          </a:p>
        </p:txBody>
      </p:sp>
    </p:spTree>
    <p:extLst>
      <p:ext uri="{BB962C8B-B14F-4D97-AF65-F5344CB8AC3E}">
        <p14:creationId xmlns:p14="http://schemas.microsoft.com/office/powerpoint/2010/main" val="421394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26</a:t>
            </a:fld>
            <a:endParaRPr lang="tr-TR"/>
          </a:p>
        </p:txBody>
      </p:sp>
    </p:spTree>
    <p:extLst>
      <p:ext uri="{BB962C8B-B14F-4D97-AF65-F5344CB8AC3E}">
        <p14:creationId xmlns:p14="http://schemas.microsoft.com/office/powerpoint/2010/main" val="123401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27</a:t>
            </a:fld>
            <a:endParaRPr lang="tr-TR"/>
          </a:p>
        </p:txBody>
      </p:sp>
    </p:spTree>
    <p:extLst>
      <p:ext uri="{BB962C8B-B14F-4D97-AF65-F5344CB8AC3E}">
        <p14:creationId xmlns:p14="http://schemas.microsoft.com/office/powerpoint/2010/main" val="123401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28</a:t>
            </a:fld>
            <a:endParaRPr lang="tr-TR"/>
          </a:p>
        </p:txBody>
      </p:sp>
    </p:spTree>
    <p:extLst>
      <p:ext uri="{BB962C8B-B14F-4D97-AF65-F5344CB8AC3E}">
        <p14:creationId xmlns:p14="http://schemas.microsoft.com/office/powerpoint/2010/main" val="123401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29</a:t>
            </a:fld>
            <a:endParaRPr lang="tr-TR"/>
          </a:p>
        </p:txBody>
      </p:sp>
    </p:spTree>
    <p:extLst>
      <p:ext uri="{BB962C8B-B14F-4D97-AF65-F5344CB8AC3E}">
        <p14:creationId xmlns:p14="http://schemas.microsoft.com/office/powerpoint/2010/main" val="123401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30</a:t>
            </a:fld>
            <a:endParaRPr lang="tr-TR"/>
          </a:p>
        </p:txBody>
      </p:sp>
    </p:spTree>
    <p:extLst>
      <p:ext uri="{BB962C8B-B14F-4D97-AF65-F5344CB8AC3E}">
        <p14:creationId xmlns:p14="http://schemas.microsoft.com/office/powerpoint/2010/main" val="1234012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31</a:t>
            </a:fld>
            <a:endParaRPr lang="tr-TR"/>
          </a:p>
        </p:txBody>
      </p:sp>
    </p:spTree>
    <p:extLst>
      <p:ext uri="{BB962C8B-B14F-4D97-AF65-F5344CB8AC3E}">
        <p14:creationId xmlns:p14="http://schemas.microsoft.com/office/powerpoint/2010/main" val="1234012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32</a:t>
            </a:fld>
            <a:endParaRPr lang="en-GB" smtClean="0"/>
          </a:p>
        </p:txBody>
      </p:sp>
    </p:spTree>
    <p:extLst>
      <p:ext uri="{BB962C8B-B14F-4D97-AF65-F5344CB8AC3E}">
        <p14:creationId xmlns:p14="http://schemas.microsoft.com/office/powerpoint/2010/main" val="361844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CE3FC81-50F7-4BF4-9991-08E5AAD18B81}" type="slidenum">
              <a:rPr lang="en-GB" smtClean="0"/>
              <a:pPr>
                <a:defRPr/>
              </a:pPr>
              <a:t>33</a:t>
            </a:fld>
            <a:endParaRPr lang="en-GB" smtClean="0"/>
          </a:p>
        </p:txBody>
      </p:sp>
    </p:spTree>
    <p:extLst>
      <p:ext uri="{BB962C8B-B14F-4D97-AF65-F5344CB8AC3E}">
        <p14:creationId xmlns:p14="http://schemas.microsoft.com/office/powerpoint/2010/main" val="1731100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CE3FC81-50F7-4BF4-9991-08E5AAD18B81}" type="slidenum">
              <a:rPr lang="en-GB" smtClean="0"/>
              <a:pPr>
                <a:defRPr/>
              </a:pPr>
              <a:t>34</a:t>
            </a:fld>
            <a:endParaRPr lang="en-GB" smtClean="0"/>
          </a:p>
        </p:txBody>
      </p:sp>
    </p:spTree>
    <p:extLst>
      <p:ext uri="{BB962C8B-B14F-4D97-AF65-F5344CB8AC3E}">
        <p14:creationId xmlns:p14="http://schemas.microsoft.com/office/powerpoint/2010/main" val="927573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CE3FC81-50F7-4BF4-9991-08E5AAD18B81}" type="slidenum">
              <a:rPr lang="en-GB" smtClean="0"/>
              <a:pPr>
                <a:defRPr/>
              </a:pPr>
              <a:t>35</a:t>
            </a:fld>
            <a:endParaRPr lang="en-GB" smtClean="0"/>
          </a:p>
        </p:txBody>
      </p:sp>
    </p:spTree>
    <p:extLst>
      <p:ext uri="{BB962C8B-B14F-4D97-AF65-F5344CB8AC3E}">
        <p14:creationId xmlns:p14="http://schemas.microsoft.com/office/powerpoint/2010/main" val="251958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11</a:t>
            </a:fld>
            <a:endParaRPr lang="tr-TR"/>
          </a:p>
        </p:txBody>
      </p:sp>
    </p:spTree>
    <p:extLst>
      <p:ext uri="{BB962C8B-B14F-4D97-AF65-F5344CB8AC3E}">
        <p14:creationId xmlns:p14="http://schemas.microsoft.com/office/powerpoint/2010/main" val="1234012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6CCBE5-EA6A-4608-8C13-C9BCC12800D2}" type="slidenum">
              <a:rPr lang="en-GB" smtClean="0"/>
              <a:pPr>
                <a:defRPr/>
              </a:pPr>
              <a:t>36</a:t>
            </a:fld>
            <a:endParaRPr lang="en-GB" smtClean="0"/>
          </a:p>
        </p:txBody>
      </p:sp>
    </p:spTree>
    <p:extLst>
      <p:ext uri="{BB962C8B-B14F-4D97-AF65-F5344CB8AC3E}">
        <p14:creationId xmlns:p14="http://schemas.microsoft.com/office/powerpoint/2010/main" val="1745684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37</a:t>
            </a:fld>
            <a:endParaRPr lang="en-GB" smtClean="0"/>
          </a:p>
        </p:txBody>
      </p:sp>
    </p:spTree>
    <p:extLst>
      <p:ext uri="{BB962C8B-B14F-4D97-AF65-F5344CB8AC3E}">
        <p14:creationId xmlns:p14="http://schemas.microsoft.com/office/powerpoint/2010/main" val="2405779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DEBF91-092D-458E-B549-9021BE49E5AC}" type="slidenum">
              <a:rPr lang="en-GB" smtClean="0"/>
              <a:pPr>
                <a:defRPr/>
              </a:pPr>
              <a:t>38</a:t>
            </a:fld>
            <a:endParaRPr lang="en-GB" smtClean="0"/>
          </a:p>
        </p:txBody>
      </p:sp>
    </p:spTree>
    <p:extLst>
      <p:ext uri="{BB962C8B-B14F-4D97-AF65-F5344CB8AC3E}">
        <p14:creationId xmlns:p14="http://schemas.microsoft.com/office/powerpoint/2010/main" val="573789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DEBF91-092D-458E-B549-9021BE49E5AC}" type="slidenum">
              <a:rPr lang="en-GB" smtClean="0"/>
              <a:pPr>
                <a:defRPr/>
              </a:pPr>
              <a:t>39</a:t>
            </a:fld>
            <a:endParaRPr lang="en-GB" smtClean="0"/>
          </a:p>
        </p:txBody>
      </p:sp>
    </p:spTree>
    <p:extLst>
      <p:ext uri="{BB962C8B-B14F-4D97-AF65-F5344CB8AC3E}">
        <p14:creationId xmlns:p14="http://schemas.microsoft.com/office/powerpoint/2010/main" val="4136419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41</a:t>
            </a:fld>
            <a:endParaRPr lang="en-GB" smtClean="0"/>
          </a:p>
        </p:txBody>
      </p:sp>
    </p:spTree>
    <p:extLst>
      <p:ext uri="{BB962C8B-B14F-4D97-AF65-F5344CB8AC3E}">
        <p14:creationId xmlns:p14="http://schemas.microsoft.com/office/powerpoint/2010/main" val="479417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42</a:t>
            </a:fld>
            <a:endParaRPr lang="en-GB" smtClean="0"/>
          </a:p>
        </p:txBody>
      </p:sp>
    </p:spTree>
    <p:extLst>
      <p:ext uri="{BB962C8B-B14F-4D97-AF65-F5344CB8AC3E}">
        <p14:creationId xmlns:p14="http://schemas.microsoft.com/office/powerpoint/2010/main" val="71263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43</a:t>
            </a:fld>
            <a:endParaRPr lang="en-GB" smtClean="0"/>
          </a:p>
        </p:txBody>
      </p:sp>
    </p:spTree>
    <p:extLst>
      <p:ext uri="{BB962C8B-B14F-4D97-AF65-F5344CB8AC3E}">
        <p14:creationId xmlns:p14="http://schemas.microsoft.com/office/powerpoint/2010/main" val="591565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C574E6-E948-4ADA-A519-DF5166539413}" type="slidenum">
              <a:rPr lang="en-GB" smtClean="0"/>
              <a:pPr>
                <a:defRPr/>
              </a:pPr>
              <a:t>44</a:t>
            </a:fld>
            <a:endParaRPr lang="en-GB" smtClean="0"/>
          </a:p>
        </p:txBody>
      </p:sp>
    </p:spTree>
    <p:extLst>
      <p:ext uri="{BB962C8B-B14F-4D97-AF65-F5344CB8AC3E}">
        <p14:creationId xmlns:p14="http://schemas.microsoft.com/office/powerpoint/2010/main" val="2012286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C574E6-E948-4ADA-A519-DF5166539413}" type="slidenum">
              <a:rPr lang="en-GB" smtClean="0"/>
              <a:pPr>
                <a:defRPr/>
              </a:pPr>
              <a:t>45</a:t>
            </a:fld>
            <a:endParaRPr lang="en-GB" smtClean="0"/>
          </a:p>
        </p:txBody>
      </p:sp>
    </p:spTree>
    <p:extLst>
      <p:ext uri="{BB962C8B-B14F-4D97-AF65-F5344CB8AC3E}">
        <p14:creationId xmlns:p14="http://schemas.microsoft.com/office/powerpoint/2010/main" val="2811112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C574E6-E948-4ADA-A519-DF5166539413}" type="slidenum">
              <a:rPr lang="en-GB" smtClean="0"/>
              <a:pPr>
                <a:defRPr/>
              </a:pPr>
              <a:t>46</a:t>
            </a:fld>
            <a:endParaRPr lang="en-GB" smtClean="0"/>
          </a:p>
        </p:txBody>
      </p:sp>
    </p:spTree>
    <p:extLst>
      <p:ext uri="{BB962C8B-B14F-4D97-AF65-F5344CB8AC3E}">
        <p14:creationId xmlns:p14="http://schemas.microsoft.com/office/powerpoint/2010/main" val="38611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12</a:t>
            </a:fld>
            <a:endParaRPr lang="tr-TR"/>
          </a:p>
        </p:txBody>
      </p:sp>
    </p:spTree>
    <p:extLst>
      <p:ext uri="{BB962C8B-B14F-4D97-AF65-F5344CB8AC3E}">
        <p14:creationId xmlns:p14="http://schemas.microsoft.com/office/powerpoint/2010/main" val="1234012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47</a:t>
            </a:fld>
            <a:endParaRPr lang="en-GB" smtClean="0"/>
          </a:p>
        </p:txBody>
      </p:sp>
    </p:spTree>
    <p:extLst>
      <p:ext uri="{BB962C8B-B14F-4D97-AF65-F5344CB8AC3E}">
        <p14:creationId xmlns:p14="http://schemas.microsoft.com/office/powerpoint/2010/main" val="1018684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48</a:t>
            </a:fld>
            <a:endParaRPr lang="en-GB" smtClean="0"/>
          </a:p>
        </p:txBody>
      </p:sp>
    </p:spTree>
    <p:extLst>
      <p:ext uri="{BB962C8B-B14F-4D97-AF65-F5344CB8AC3E}">
        <p14:creationId xmlns:p14="http://schemas.microsoft.com/office/powerpoint/2010/main" val="4128279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49</a:t>
            </a:fld>
            <a:endParaRPr lang="en-GB" smtClean="0"/>
          </a:p>
        </p:txBody>
      </p:sp>
    </p:spTree>
    <p:extLst>
      <p:ext uri="{BB962C8B-B14F-4D97-AF65-F5344CB8AC3E}">
        <p14:creationId xmlns:p14="http://schemas.microsoft.com/office/powerpoint/2010/main" val="632952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50</a:t>
            </a:fld>
            <a:endParaRPr lang="en-GB" smtClean="0"/>
          </a:p>
        </p:txBody>
      </p:sp>
    </p:spTree>
    <p:extLst>
      <p:ext uri="{BB962C8B-B14F-4D97-AF65-F5344CB8AC3E}">
        <p14:creationId xmlns:p14="http://schemas.microsoft.com/office/powerpoint/2010/main" val="3411936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51</a:t>
            </a:fld>
            <a:endParaRPr lang="en-GB" smtClean="0"/>
          </a:p>
        </p:txBody>
      </p:sp>
    </p:spTree>
    <p:extLst>
      <p:ext uri="{BB962C8B-B14F-4D97-AF65-F5344CB8AC3E}">
        <p14:creationId xmlns:p14="http://schemas.microsoft.com/office/powerpoint/2010/main" val="221895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13</a:t>
            </a:fld>
            <a:endParaRPr lang="tr-TR"/>
          </a:p>
        </p:txBody>
      </p:sp>
    </p:spTree>
    <p:extLst>
      <p:ext uri="{BB962C8B-B14F-4D97-AF65-F5344CB8AC3E}">
        <p14:creationId xmlns:p14="http://schemas.microsoft.com/office/powerpoint/2010/main" val="123401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14</a:t>
            </a:fld>
            <a:endParaRPr lang="tr-TR"/>
          </a:p>
        </p:txBody>
      </p:sp>
    </p:spTree>
    <p:extLst>
      <p:ext uri="{BB962C8B-B14F-4D97-AF65-F5344CB8AC3E}">
        <p14:creationId xmlns:p14="http://schemas.microsoft.com/office/powerpoint/2010/main" val="1234012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15</a:t>
            </a:fld>
            <a:endParaRPr lang="tr-TR"/>
          </a:p>
        </p:txBody>
      </p:sp>
    </p:spTree>
    <p:extLst>
      <p:ext uri="{BB962C8B-B14F-4D97-AF65-F5344CB8AC3E}">
        <p14:creationId xmlns:p14="http://schemas.microsoft.com/office/powerpoint/2010/main" val="123401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16</a:t>
            </a:fld>
            <a:endParaRPr lang="tr-TR"/>
          </a:p>
        </p:txBody>
      </p:sp>
    </p:spTree>
    <p:extLst>
      <p:ext uri="{BB962C8B-B14F-4D97-AF65-F5344CB8AC3E}">
        <p14:creationId xmlns:p14="http://schemas.microsoft.com/office/powerpoint/2010/main" val="123401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17</a:t>
            </a:fld>
            <a:endParaRPr lang="tr-TR"/>
          </a:p>
        </p:txBody>
      </p:sp>
    </p:spTree>
    <p:extLst>
      <p:ext uri="{BB962C8B-B14F-4D97-AF65-F5344CB8AC3E}">
        <p14:creationId xmlns:p14="http://schemas.microsoft.com/office/powerpoint/2010/main" val="123401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r-TR" smtClean="0"/>
              <a:t>BTEP205-İşletim Sistemleri</a:t>
            </a:r>
            <a:endParaRPr lang="tr-TR"/>
          </a:p>
        </p:txBody>
      </p:sp>
      <p:sp>
        <p:nvSpPr>
          <p:cNvPr id="5" name="Slide Number Placeholder 4"/>
          <p:cNvSpPr>
            <a:spLocks noGrp="1"/>
          </p:cNvSpPr>
          <p:nvPr>
            <p:ph type="sldNum" sz="quarter" idx="11"/>
          </p:nvPr>
        </p:nvSpPr>
        <p:spPr/>
        <p:txBody>
          <a:bodyPr/>
          <a:lstStyle/>
          <a:p>
            <a:pPr>
              <a:defRPr/>
            </a:pPr>
            <a:fld id="{DB908651-8657-42E6-9866-478A0CB9A22D}" type="slidenum">
              <a:rPr lang="tr-TR" smtClean="0"/>
              <a:pPr>
                <a:defRPr/>
              </a:pPr>
              <a:t>18</a:t>
            </a:fld>
            <a:endParaRPr lang="tr-TR"/>
          </a:p>
        </p:txBody>
      </p:sp>
    </p:spTree>
    <p:extLst>
      <p:ext uri="{BB962C8B-B14F-4D97-AF65-F5344CB8AC3E}">
        <p14:creationId xmlns:p14="http://schemas.microsoft.com/office/powerpoint/2010/main" val="123401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latin typeface="+mj-lt"/>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0" name="Rectangle 32"/>
          <p:cNvSpPr/>
          <p:nvPr userDrawn="1"/>
        </p:nvSpPr>
        <p:spPr>
          <a:xfrm>
            <a:off x="914400" y="5048250"/>
            <a:ext cx="7315200" cy="9144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31"/>
          <p:cNvSpPr/>
          <p:nvPr userDrawn="1"/>
        </p:nvSpPr>
        <p:spPr>
          <a:xfrm>
            <a:off x="914400" y="5048250"/>
            <a:ext cx="228600" cy="9144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12042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a:xfrm>
            <a:off x="8244408" y="6376243"/>
            <a:ext cx="468312" cy="365125"/>
          </a:xfrm>
        </p:spPr>
        <p:txBody>
          <a:bodyPr/>
          <a:lstStyle>
            <a:lvl1pPr>
              <a:defRPr>
                <a:latin typeface="Times New Roman" pitchFamily="18" charset="0"/>
                <a:cs typeface="Times New Roman" pitchFamily="18" charset="0"/>
              </a:defRPr>
            </a:lvl1pPr>
          </a:lstStyle>
          <a:p>
            <a:pPr>
              <a:defRPr/>
            </a:pPr>
            <a:fld id="{83136543-FBF8-44EE-8960-9FCC14DABE76}" type="slidenum">
              <a:rPr lang="en-US" smtClean="0"/>
              <a:pPr>
                <a:defRPr/>
              </a:pPr>
              <a:t>‹#›</a:t>
            </a:fld>
            <a:endParaRPr lang="en-US" dirty="0"/>
          </a:p>
        </p:txBody>
      </p:sp>
      <p:sp>
        <p:nvSpPr>
          <p:cNvPr id="6" name="Footer Placeholder 2"/>
          <p:cNvSpPr>
            <a:spLocks noGrp="1"/>
          </p:cNvSpPr>
          <p:nvPr>
            <p:ph type="ftr" sz="quarter" idx="10"/>
          </p:nvPr>
        </p:nvSpPr>
        <p:spPr bwMode="auto">
          <a:xfrm>
            <a:off x="684213" y="6375400"/>
            <a:ext cx="7991475"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Tree>
    <p:extLst>
      <p:ext uri="{BB962C8B-B14F-4D97-AF65-F5344CB8AC3E}">
        <p14:creationId xmlns:p14="http://schemas.microsoft.com/office/powerpoint/2010/main" val="225163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1" name="Title 1"/>
          <p:cNvSpPr>
            <a:spLocks noGrp="1"/>
          </p:cNvSpPr>
          <p:nvPr>
            <p:ph type="title"/>
          </p:nvPr>
        </p:nvSpPr>
        <p:spPr>
          <a:xfrm>
            <a:off x="457200" y="152400"/>
            <a:ext cx="8229600" cy="990600"/>
          </a:xfrm>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12" name="Content Placeholder 7"/>
          <p:cNvSpPr>
            <a:spLocks noGrp="1"/>
          </p:cNvSpPr>
          <p:nvPr>
            <p:ph sz="quarter" idx="1"/>
          </p:nvPr>
        </p:nvSpPr>
        <p:spPr>
          <a:xfrm>
            <a:off x="457200" y="1219200"/>
            <a:ext cx="8229600" cy="4937760"/>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11"/>
          </p:nvPr>
        </p:nvSpPr>
        <p:spPr>
          <a:xfrm>
            <a:off x="8244408" y="6376243"/>
            <a:ext cx="468312" cy="365125"/>
          </a:xfrm>
        </p:spPr>
        <p:txBody>
          <a:bodyPr/>
          <a:lstStyle>
            <a:lvl1pPr>
              <a:defRPr>
                <a:latin typeface="Times New Roman" pitchFamily="18" charset="0"/>
                <a:cs typeface="Times New Roman" pitchFamily="18" charset="0"/>
              </a:defRPr>
            </a:lvl1pPr>
          </a:lstStyle>
          <a:p>
            <a:pPr>
              <a:defRPr/>
            </a:pPr>
            <a:fld id="{83136543-FBF8-44EE-8960-9FCC14DABE76}" type="slidenum">
              <a:rPr lang="en-US" smtClean="0"/>
              <a:pPr>
                <a:defRPr/>
              </a:pPr>
              <a:t>‹#›</a:t>
            </a:fld>
            <a:endParaRPr lang="en-US" dirty="0"/>
          </a:p>
        </p:txBody>
      </p:sp>
      <p:sp>
        <p:nvSpPr>
          <p:cNvPr id="15" name="Footer Placeholder 2"/>
          <p:cNvSpPr>
            <a:spLocks noGrp="1"/>
          </p:cNvSpPr>
          <p:nvPr>
            <p:ph type="ftr" sz="quarter" idx="10"/>
          </p:nvPr>
        </p:nvSpPr>
        <p:spPr bwMode="auto">
          <a:xfrm>
            <a:off x="684213" y="6375400"/>
            <a:ext cx="7991475"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Tree>
    <p:extLst>
      <p:ext uri="{BB962C8B-B14F-4D97-AF65-F5344CB8AC3E}">
        <p14:creationId xmlns:p14="http://schemas.microsoft.com/office/powerpoint/2010/main" val="61357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412550957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a:xfrm>
            <a:off x="6400800" y="6356350"/>
            <a:ext cx="2289175"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tr-TR" smtClean="0"/>
              <a:t>ITEC115/ITEC190</a:t>
            </a:r>
            <a:endParaRPr lang="tr-TR"/>
          </a:p>
        </p:txBody>
      </p:sp>
      <p:sp>
        <p:nvSpPr>
          <p:cNvPr id="6" name="Slide Number Placeholder 3"/>
          <p:cNvSpPr>
            <a:spLocks noGrp="1"/>
          </p:cNvSpPr>
          <p:nvPr>
            <p:ph type="sldNum" sz="quarter" idx="12"/>
          </p:nvPr>
        </p:nvSpPr>
        <p:spPr/>
        <p:txBody>
          <a:bodyPr/>
          <a:lstStyle>
            <a:lvl1pPr>
              <a:defRPr/>
            </a:lvl1pPr>
          </a:lstStyle>
          <a:p>
            <a:pPr>
              <a:defRPr/>
            </a:pPr>
            <a:fld id="{233CB880-5203-4EB0-BB32-17401FA3E376}" type="slidenum">
              <a:rPr lang="en-US"/>
              <a:pPr>
                <a:defRPr/>
              </a:pPr>
              <a:t>‹#›</a:t>
            </a:fld>
            <a:endParaRPr lang="en-US"/>
          </a:p>
        </p:txBody>
      </p:sp>
    </p:spTree>
    <p:extLst>
      <p:ext uri="{BB962C8B-B14F-4D97-AF65-F5344CB8AC3E}">
        <p14:creationId xmlns:p14="http://schemas.microsoft.com/office/powerpoint/2010/main" val="1039672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dirty="0"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dirty="0" smtClean="0"/>
              <a:t>Click to edit Master text styles</a:t>
            </a:r>
          </a:p>
          <a:p>
            <a:pPr lvl="1"/>
            <a:r>
              <a:rPr lang="tr-TR" dirty="0" smtClean="0"/>
              <a:t>Second level</a:t>
            </a:r>
          </a:p>
          <a:p>
            <a:pPr lvl="2"/>
            <a:r>
              <a:rPr lang="tr-TR" dirty="0" smtClean="0"/>
              <a:t>Third level</a:t>
            </a:r>
          </a:p>
          <a:p>
            <a:pPr lvl="3"/>
            <a:r>
              <a:rPr lang="tr-TR" dirty="0" smtClean="0"/>
              <a:t>Fourth level</a:t>
            </a:r>
          </a:p>
          <a:p>
            <a:pPr lvl="4"/>
            <a:r>
              <a:rPr lang="tr-TR" dirty="0" smtClean="0"/>
              <a:t>Fifth level</a:t>
            </a:r>
          </a:p>
        </p:txBody>
      </p:sp>
      <p:sp>
        <p:nvSpPr>
          <p:cNvPr id="3" name="Footer Placeholder 2"/>
          <p:cNvSpPr>
            <a:spLocks noGrp="1"/>
          </p:cNvSpPr>
          <p:nvPr>
            <p:ph type="ftr" sz="quarter" idx="3"/>
          </p:nvPr>
        </p:nvSpPr>
        <p:spPr>
          <a:xfrm>
            <a:off x="684213" y="6356350"/>
            <a:ext cx="7991475" cy="365125"/>
          </a:xfrm>
          <a:prstGeom prst="rect">
            <a:avLst/>
          </a:prstGeom>
        </p:spPr>
        <p:txBody>
          <a:bodyPr vert="horz"/>
          <a:lstStyle>
            <a:lvl1pPr algn="l" eaLnBrk="1" fontAlgn="auto" latinLnBrk="0" hangingPunct="1">
              <a:spcBef>
                <a:spcPts val="0"/>
              </a:spcBef>
              <a:spcAft>
                <a:spcPts val="0"/>
              </a:spcAft>
              <a:defRPr kumimoji="0" sz="1200" dirty="0" smtClean="0">
                <a:solidFill>
                  <a:schemeClr val="tx2"/>
                </a:solidFill>
                <a:latin typeface="Times New Roman" pitchFamily="18" charset="0"/>
                <a:cs typeface="Times New Roman" pitchFamily="18" charset="0"/>
              </a:defRPr>
            </a:lvl1pPr>
          </a:lstStyle>
          <a:p>
            <a:pPr>
              <a:defRPr/>
            </a:pPr>
            <a:r>
              <a:rPr lang="tr-TR" smtClean="0"/>
              <a:t>ITEC115/ITEC190</a:t>
            </a:r>
            <a:endParaRPr lang="tr-TR" dirty="0"/>
          </a:p>
        </p:txBody>
      </p:sp>
      <p:sp>
        <p:nvSpPr>
          <p:cNvPr id="23" name="Slide Number Placeholder 22"/>
          <p:cNvSpPr>
            <a:spLocks noGrp="1"/>
          </p:cNvSpPr>
          <p:nvPr>
            <p:ph type="sldNum" sz="quarter" idx="4"/>
          </p:nvPr>
        </p:nvSpPr>
        <p:spPr>
          <a:xfrm>
            <a:off x="8675688" y="0"/>
            <a:ext cx="468312" cy="365125"/>
          </a:xfrm>
          <a:prstGeom prst="rect">
            <a:avLst/>
          </a:prstGeom>
        </p:spPr>
        <p:txBody>
          <a:bodyPr vert="horz"/>
          <a:lstStyle>
            <a:lvl1pPr algn="r" eaLnBrk="1" fontAlgn="auto" latinLnBrk="0" hangingPunct="1">
              <a:spcBef>
                <a:spcPts val="0"/>
              </a:spcBef>
              <a:spcAft>
                <a:spcPts val="0"/>
              </a:spcAft>
              <a:defRPr kumimoji="0" sz="1400" smtClean="0">
                <a:solidFill>
                  <a:schemeClr val="tx2"/>
                </a:solidFill>
                <a:latin typeface="Times New Roman" pitchFamily="18" charset="0"/>
                <a:cs typeface="Times New Roman" pitchFamily="18" charset="0"/>
              </a:defRPr>
            </a:lvl1pPr>
          </a:lstStyle>
          <a:p>
            <a:pPr>
              <a:defRPr/>
            </a:pPr>
            <a:fld id="{17F573C4-6BB1-4CF7-8AA3-E208CD667B0D}" type="slidenum">
              <a:rPr lang="tr-TR" smtClean="0"/>
              <a:pPr>
                <a:defRPr/>
              </a:pPr>
              <a:t>‹#›</a:t>
            </a:fld>
            <a:endParaRPr lang="tr-TR">
              <a:solidFill>
                <a:srgbClr val="FFFFFF"/>
              </a:solidFill>
              <a:ea typeface="+mj-ea"/>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tr-TR">
              <a:latin typeface="+mn-l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tr-TR">
              <a:latin typeface="+mn-lt"/>
            </a:endParaRPr>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Lst>
  <p:hf hdr="0" dt="0"/>
  <p:txStyles>
    <p:titleStyle>
      <a:lvl1pPr algn="l" rtl="0" fontAlgn="base">
        <a:spcBef>
          <a:spcPct val="0"/>
        </a:spcBef>
        <a:spcAft>
          <a:spcPct val="0"/>
        </a:spcAft>
        <a:defRPr sz="3200" kern="1200">
          <a:solidFill>
            <a:schemeClr val="tx2"/>
          </a:solidFill>
          <a:latin typeface="Times New Roman" pitchFamily="18" charset="0"/>
          <a:ea typeface="+mj-ea"/>
          <a:cs typeface="Times New Roman" pitchFamily="18" charset="0"/>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Times New Roman" pitchFamily="18" charset="0"/>
          <a:ea typeface="+mn-ea"/>
          <a:cs typeface="Times New Roman" pitchFamily="18" charset="0"/>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Times New Roman" pitchFamily="18" charset="0"/>
          <a:ea typeface="+mn-ea"/>
          <a:cs typeface="Times New Roman" pitchFamily="18" charset="0"/>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Times New Roman" pitchFamily="18" charset="0"/>
          <a:ea typeface="+mn-ea"/>
          <a:cs typeface="Times New Roman" pitchFamily="18" charset="0"/>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Times New Roman" pitchFamily="18" charset="0"/>
          <a:ea typeface="+mn-ea"/>
          <a:cs typeface="Times New Roman" pitchFamily="18" charset="0"/>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Times New Roman" pitchFamily="18" charset="0"/>
          <a:ea typeface="+mn-ea"/>
          <a:cs typeface="Times New Roman" pitchFamily="18"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t.emu.edu.tr/courses/it/comp190/userfiles/images/yenibilgisay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106" y="1418856"/>
            <a:ext cx="2569680" cy="2146939"/>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p:cNvSpPr>
            <a:spLocks noGrp="1"/>
          </p:cNvSpPr>
          <p:nvPr>
            <p:ph type="subTitle" idx="1"/>
          </p:nvPr>
        </p:nvSpPr>
        <p:spPr>
          <a:xfrm>
            <a:off x="1187624" y="5062908"/>
            <a:ext cx="6858000" cy="576064"/>
          </a:xfrm>
        </p:spPr>
        <p:txBody>
          <a:bodyPr>
            <a:noAutofit/>
          </a:bodyPr>
          <a:lstStyle/>
          <a:p>
            <a:pPr algn="l" fontAlgn="auto">
              <a:spcAft>
                <a:spcPts val="0"/>
              </a:spcAft>
              <a:defRPr/>
            </a:pPr>
            <a:r>
              <a:rPr lang="en-US" sz="2400" b="1" dirty="0" smtClean="0">
                <a:ln w="12700">
                  <a:solidFill>
                    <a:schemeClr val="tx2">
                      <a:satMod val="155000"/>
                    </a:schemeClr>
                  </a:solidFill>
                  <a:prstDash val="solid"/>
                </a:ln>
                <a:solidFill>
                  <a:schemeClr val="bg2">
                    <a:tint val="85000"/>
                    <a:satMod val="155000"/>
                  </a:schemeClr>
                </a:solidFill>
              </a:rPr>
              <a:t>KONU </a:t>
            </a:r>
            <a:r>
              <a:rPr lang="tr-TR" sz="2400" b="1" dirty="0" smtClean="0">
                <a:ln w="12700">
                  <a:solidFill>
                    <a:schemeClr val="tx2">
                      <a:satMod val="155000"/>
                    </a:schemeClr>
                  </a:solidFill>
                  <a:prstDash val="solid"/>
                </a:ln>
                <a:solidFill>
                  <a:schemeClr val="bg2">
                    <a:tint val="85000"/>
                    <a:satMod val="155000"/>
                  </a:schemeClr>
                </a:solidFill>
              </a:rPr>
              <a:t>2</a:t>
            </a:r>
            <a:endParaRPr lang="tr-TR" sz="2400" b="1" dirty="0">
              <a:ln w="12700">
                <a:solidFill>
                  <a:schemeClr val="tx2">
                    <a:satMod val="155000"/>
                  </a:schemeClr>
                </a:solidFill>
                <a:prstDash val="solid"/>
              </a:ln>
              <a:solidFill>
                <a:schemeClr val="bg2">
                  <a:tint val="85000"/>
                  <a:satMod val="155000"/>
                </a:schemeClr>
              </a:solidFill>
            </a:endParaRPr>
          </a:p>
          <a:p>
            <a:pPr algn="l" fontAlgn="auto">
              <a:spcAft>
                <a:spcPts val="0"/>
              </a:spcAft>
              <a:defRPr/>
            </a:pPr>
            <a:r>
              <a:rPr lang="en-US" sz="2400" b="1" dirty="0" smtClean="0">
                <a:ln w="12700">
                  <a:solidFill>
                    <a:schemeClr val="tx2">
                      <a:satMod val="155000"/>
                    </a:schemeClr>
                  </a:solidFill>
                  <a:prstDash val="solid"/>
                </a:ln>
                <a:solidFill>
                  <a:schemeClr val="bg2">
                    <a:tint val="85000"/>
                    <a:satMod val="155000"/>
                  </a:schemeClr>
                </a:solidFill>
              </a:rPr>
              <a:t>B</a:t>
            </a:r>
            <a:r>
              <a:rPr lang="tr-TR" sz="2400" b="1" dirty="0">
                <a:ln w="12700">
                  <a:solidFill>
                    <a:schemeClr val="tx2">
                      <a:satMod val="155000"/>
                    </a:schemeClr>
                  </a:solidFill>
                  <a:prstDash val="solid"/>
                </a:ln>
                <a:solidFill>
                  <a:schemeClr val="bg2">
                    <a:tint val="85000"/>
                    <a:satMod val="155000"/>
                  </a:schemeClr>
                </a:solidFill>
              </a:rPr>
              <a:t>İLGİ</a:t>
            </a:r>
            <a:r>
              <a:rPr lang="en-US" sz="2400" b="1" dirty="0" smtClean="0">
                <a:ln w="12700">
                  <a:solidFill>
                    <a:schemeClr val="tx2">
                      <a:satMod val="155000"/>
                    </a:schemeClr>
                  </a:solidFill>
                  <a:prstDash val="solid"/>
                </a:ln>
                <a:solidFill>
                  <a:schemeClr val="bg2">
                    <a:tint val="85000"/>
                    <a:satMod val="155000"/>
                  </a:schemeClr>
                </a:solidFill>
              </a:rPr>
              <a:t>SAYAR</a:t>
            </a:r>
            <a:r>
              <a:rPr lang="tr-TR" sz="2400" b="1" dirty="0" smtClean="0">
                <a:ln w="12700">
                  <a:solidFill>
                    <a:schemeClr val="tx2">
                      <a:satMod val="155000"/>
                    </a:schemeClr>
                  </a:solidFill>
                  <a:prstDash val="solid"/>
                </a:ln>
                <a:solidFill>
                  <a:schemeClr val="bg2">
                    <a:tint val="85000"/>
                    <a:satMod val="155000"/>
                  </a:schemeClr>
                </a:solidFill>
              </a:rPr>
              <a:t> DONANIMI</a:t>
            </a:r>
            <a:endParaRPr lang="tr-T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395536" y="404664"/>
            <a:ext cx="8352928" cy="954107"/>
          </a:xfrm>
          <a:prstGeom prst="rect">
            <a:avLst/>
          </a:prstGeom>
          <a:noFill/>
        </p:spPr>
        <p:txBody>
          <a:bodyPr>
            <a:spAutoFit/>
          </a:bodyPr>
          <a:lstStyle/>
          <a:p>
            <a:pPr algn="ctr" fontAlgn="auto">
              <a:spcBef>
                <a:spcPts val="0"/>
              </a:spcBef>
              <a:spcAft>
                <a:spcPts val="0"/>
              </a:spcAft>
              <a:defRPr/>
            </a:pPr>
            <a:r>
              <a:rPr lang="tr-TR" sz="2800" b="1" dirty="0">
                <a:ln w="12700">
                  <a:solidFill>
                    <a:schemeClr val="tx2">
                      <a:satMod val="155000"/>
                    </a:schemeClr>
                  </a:solidFill>
                  <a:prstDash val="solid"/>
                </a:ln>
                <a:solidFill>
                  <a:schemeClr val="bg2">
                    <a:tint val="85000"/>
                    <a:satMod val="155000"/>
                  </a:schemeClr>
                </a:solidFill>
                <a:latin typeface="+mj-lt"/>
              </a:rPr>
              <a:t>Doğu Akdeniz Üniversitesi</a:t>
            </a:r>
          </a:p>
          <a:p>
            <a:pPr algn="ctr" fontAlgn="auto">
              <a:spcBef>
                <a:spcPts val="0"/>
              </a:spcBef>
              <a:spcAft>
                <a:spcPts val="0"/>
              </a:spcAft>
              <a:defRPr/>
            </a:pPr>
            <a:r>
              <a:rPr lang="tr-TR" sz="2800" b="1" dirty="0" smtClean="0">
                <a:ln w="12700">
                  <a:solidFill>
                    <a:schemeClr val="tx2">
                      <a:satMod val="155000"/>
                    </a:schemeClr>
                  </a:solidFill>
                  <a:prstDash val="solid"/>
                </a:ln>
                <a:solidFill>
                  <a:schemeClr val="bg2">
                    <a:tint val="85000"/>
                    <a:satMod val="155000"/>
                  </a:schemeClr>
                </a:solidFill>
                <a:latin typeface="+mj-lt"/>
              </a:rPr>
              <a:t>Bilgisayar </a:t>
            </a:r>
            <a:r>
              <a:rPr lang="tr-TR" sz="2800" b="1" dirty="0">
                <a:ln w="12700">
                  <a:solidFill>
                    <a:schemeClr val="tx2">
                      <a:satMod val="155000"/>
                    </a:schemeClr>
                  </a:solidFill>
                  <a:prstDash val="solid"/>
                </a:ln>
                <a:solidFill>
                  <a:schemeClr val="bg2">
                    <a:tint val="85000"/>
                    <a:satMod val="155000"/>
                  </a:schemeClr>
                </a:solidFill>
                <a:latin typeface="+mj-lt"/>
              </a:rPr>
              <a:t>ve Teknoloji </a:t>
            </a:r>
            <a:r>
              <a:rPr lang="tr-TR" sz="2800" b="1" dirty="0" smtClean="0">
                <a:ln w="12700">
                  <a:solidFill>
                    <a:schemeClr val="tx2">
                      <a:satMod val="155000"/>
                    </a:schemeClr>
                  </a:solidFill>
                  <a:prstDash val="solid"/>
                </a:ln>
                <a:solidFill>
                  <a:schemeClr val="bg2">
                    <a:tint val="85000"/>
                    <a:satMod val="155000"/>
                  </a:schemeClr>
                </a:solidFill>
                <a:latin typeface="+mj-lt"/>
              </a:rPr>
              <a:t>Yüksek Okulu</a:t>
            </a:r>
            <a:endParaRPr lang="tr-TR" sz="2800" b="1" dirty="0">
              <a:ln w="12700">
                <a:solidFill>
                  <a:schemeClr val="tx2">
                    <a:satMod val="155000"/>
                  </a:schemeClr>
                </a:solidFill>
                <a:prstDash val="solid"/>
              </a:ln>
              <a:solidFill>
                <a:schemeClr val="bg2">
                  <a:tint val="85000"/>
                  <a:satMod val="155000"/>
                </a:schemeClr>
              </a:solidFill>
              <a:latin typeface="+mj-lt"/>
            </a:endParaRPr>
          </a:p>
        </p:txBody>
      </p:sp>
      <p:sp>
        <p:nvSpPr>
          <p:cNvPr id="7" name="Title 2"/>
          <p:cNvSpPr>
            <a:spLocks noGrp="1"/>
          </p:cNvSpPr>
          <p:nvPr>
            <p:ph type="ctrTitle"/>
          </p:nvPr>
        </p:nvSpPr>
        <p:spPr>
          <a:xfrm>
            <a:off x="1187624" y="3789040"/>
            <a:ext cx="6984776" cy="1080120"/>
          </a:xfrm>
        </p:spPr>
        <p:txBody>
          <a:bodyPr>
            <a:noAutofit/>
          </a:bodyPr>
          <a:lstStyle/>
          <a:p>
            <a:pPr algn="l" fontAlgn="auto">
              <a:spcAft>
                <a:spcPts val="0"/>
              </a:spcAft>
              <a:defRPr/>
            </a:pPr>
            <a:r>
              <a:rPr lang="en-US" sz="2800" b="1" dirty="0" smtClean="0">
                <a:ln w="12700">
                  <a:solidFill>
                    <a:schemeClr val="tx2">
                      <a:satMod val="155000"/>
                    </a:schemeClr>
                  </a:solidFill>
                  <a:prstDash val="solid"/>
                </a:ln>
                <a:solidFill>
                  <a:schemeClr val="bg2">
                    <a:tint val="85000"/>
                    <a:satMod val="155000"/>
                  </a:schemeClr>
                </a:solidFill>
              </a:rPr>
              <a:t>ITEC115</a:t>
            </a:r>
            <a:r>
              <a:rPr lang="tr-TR" sz="2800" b="1" dirty="0">
                <a:ln w="12700">
                  <a:solidFill>
                    <a:schemeClr val="tx2">
                      <a:satMod val="155000"/>
                    </a:schemeClr>
                  </a:solidFill>
                  <a:prstDash val="solid"/>
                </a:ln>
                <a:solidFill>
                  <a:schemeClr val="bg2">
                    <a:tint val="85000"/>
                    <a:satMod val="155000"/>
                  </a:schemeClr>
                </a:solidFill>
              </a:rPr>
              <a:t> </a:t>
            </a:r>
            <a:r>
              <a:rPr lang="tr-TR" sz="2800" b="1" dirty="0" smtClean="0">
                <a:ln w="12700">
                  <a:solidFill>
                    <a:schemeClr val="tx2">
                      <a:satMod val="155000"/>
                    </a:schemeClr>
                  </a:solidFill>
                  <a:prstDash val="solid"/>
                </a:ln>
                <a:solidFill>
                  <a:schemeClr val="bg2">
                    <a:tint val="85000"/>
                    <a:satMod val="155000"/>
                  </a:schemeClr>
                </a:solidFill>
              </a:rPr>
              <a:t>- </a:t>
            </a:r>
            <a:r>
              <a:rPr lang="tr-TR" sz="2800" b="1" dirty="0">
                <a:ln w="12700">
                  <a:solidFill>
                    <a:schemeClr val="tx2">
                      <a:satMod val="155000"/>
                    </a:schemeClr>
                  </a:solidFill>
                  <a:prstDash val="solid"/>
                </a:ln>
                <a:solidFill>
                  <a:schemeClr val="bg2">
                    <a:tint val="85000"/>
                    <a:satMod val="155000"/>
                  </a:schemeClr>
                </a:solidFill>
              </a:rPr>
              <a:t>BİLGİSAYARA GİRİŞ</a:t>
            </a:r>
            <a:r>
              <a:rPr lang="tr-TR" sz="2800" b="1" dirty="0" smtClean="0">
                <a:ln w="12700">
                  <a:solidFill>
                    <a:schemeClr val="tx2">
                      <a:satMod val="155000"/>
                    </a:schemeClr>
                  </a:solidFill>
                  <a:prstDash val="solid"/>
                </a:ln>
                <a:solidFill>
                  <a:schemeClr val="bg2">
                    <a:tint val="85000"/>
                    <a:satMod val="155000"/>
                  </a:schemeClr>
                </a:solidFill>
              </a:rPr>
              <a:t/>
            </a:r>
            <a:br>
              <a:rPr lang="tr-TR" sz="2800" b="1" dirty="0" smtClean="0">
                <a:ln w="12700">
                  <a:solidFill>
                    <a:schemeClr val="tx2">
                      <a:satMod val="155000"/>
                    </a:schemeClr>
                  </a:solidFill>
                  <a:prstDash val="solid"/>
                </a:ln>
                <a:solidFill>
                  <a:schemeClr val="bg2">
                    <a:tint val="85000"/>
                    <a:satMod val="155000"/>
                  </a:schemeClr>
                </a:solidFill>
              </a:rPr>
            </a:br>
            <a:r>
              <a:rPr lang="en-US" sz="2800" b="1" dirty="0" smtClean="0">
                <a:ln w="12700">
                  <a:solidFill>
                    <a:schemeClr val="tx2">
                      <a:satMod val="155000"/>
                    </a:schemeClr>
                  </a:solidFill>
                  <a:prstDash val="solid"/>
                </a:ln>
                <a:solidFill>
                  <a:schemeClr val="bg2">
                    <a:tint val="85000"/>
                    <a:satMod val="155000"/>
                  </a:schemeClr>
                </a:solidFill>
              </a:rPr>
              <a:t>ITEC190</a:t>
            </a:r>
            <a:r>
              <a:rPr lang="tr-TR" sz="2800" b="1" dirty="0" smtClean="0">
                <a:ln w="12700">
                  <a:solidFill>
                    <a:schemeClr val="tx2">
                      <a:satMod val="155000"/>
                    </a:schemeClr>
                  </a:solidFill>
                  <a:prstDash val="solid"/>
                </a:ln>
                <a:solidFill>
                  <a:schemeClr val="bg2">
                    <a:tint val="85000"/>
                    <a:satMod val="155000"/>
                  </a:schemeClr>
                </a:solidFill>
              </a:rPr>
              <a:t> - HUKUK İÇİN BİLGİSAYAR</a:t>
            </a:r>
            <a:endParaRPr lang="tr-TR" sz="2800" b="1" dirty="0">
              <a:ln w="12700">
                <a:solidFill>
                  <a:schemeClr val="tx2">
                    <a:satMod val="155000"/>
                  </a:schemeClr>
                </a:solidFill>
                <a:prstDash val="solid"/>
              </a:ln>
              <a:solidFill>
                <a:schemeClr val="bg2">
                  <a:tint val="85000"/>
                  <a:satMod val="15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Bellekler</a:t>
            </a:r>
            <a:endParaRPr lang="tr-TR" dirty="0"/>
          </a:p>
        </p:txBody>
      </p:sp>
      <p:sp>
        <p:nvSpPr>
          <p:cNvPr id="4" name="Content Placeholder 3"/>
          <p:cNvSpPr>
            <a:spLocks noGrp="1"/>
          </p:cNvSpPr>
          <p:nvPr>
            <p:ph sz="quarter" idx="1"/>
          </p:nvPr>
        </p:nvSpPr>
        <p:spPr>
          <a:xfrm>
            <a:off x="457200" y="1219200"/>
            <a:ext cx="8363272" cy="4937760"/>
          </a:xfrm>
        </p:spPr>
        <p:txBody>
          <a:bodyPr>
            <a:normAutofit/>
          </a:bodyPr>
          <a:lstStyle/>
          <a:p>
            <a:pPr algn="just">
              <a:lnSpc>
                <a:spcPct val="90000"/>
              </a:lnSpc>
              <a:spcAft>
                <a:spcPct val="20000"/>
              </a:spcAft>
              <a:buFont typeface="Wingdings" panose="05000000000000000000" pitchFamily="2" charset="2"/>
              <a:buChar char="Ø"/>
              <a:defRPr/>
            </a:pPr>
            <a:endParaRPr lang="tr-TR" sz="2400" dirty="0" smtClean="0"/>
          </a:p>
          <a:p>
            <a:pPr algn="just">
              <a:lnSpc>
                <a:spcPct val="90000"/>
              </a:lnSpc>
              <a:spcAft>
                <a:spcPct val="20000"/>
              </a:spcAft>
              <a:buFont typeface="Wingdings" panose="05000000000000000000" pitchFamily="2" charset="2"/>
              <a:buChar char="Ø"/>
              <a:defRPr/>
            </a:pPr>
            <a:r>
              <a:rPr lang="tr-TR" sz="2400" dirty="0" smtClean="0"/>
              <a:t>Bilgisayarda </a:t>
            </a:r>
            <a:r>
              <a:rPr lang="tr-TR" sz="2400" dirty="0"/>
              <a:t>bulunan hafıza birimleridir.</a:t>
            </a:r>
          </a:p>
          <a:p>
            <a:pPr algn="just">
              <a:lnSpc>
                <a:spcPct val="90000"/>
              </a:lnSpc>
              <a:spcAft>
                <a:spcPct val="20000"/>
              </a:spcAft>
              <a:buFont typeface="Wingdings" panose="05000000000000000000" pitchFamily="2" charset="2"/>
              <a:buChar char="Ø"/>
              <a:defRPr/>
            </a:pPr>
            <a:endParaRPr lang="tr-TR" sz="2400" dirty="0" smtClean="0"/>
          </a:p>
          <a:p>
            <a:pPr algn="just">
              <a:lnSpc>
                <a:spcPct val="90000"/>
              </a:lnSpc>
              <a:spcAft>
                <a:spcPct val="20000"/>
              </a:spcAft>
              <a:buFont typeface="Wingdings" panose="05000000000000000000" pitchFamily="2" charset="2"/>
              <a:buChar char="Ø"/>
              <a:defRPr/>
            </a:pPr>
            <a:r>
              <a:rPr lang="tr-TR" sz="2400" dirty="0" smtClean="0"/>
              <a:t>Bellek </a:t>
            </a:r>
            <a:r>
              <a:rPr lang="tr-TR" sz="2400" dirty="0"/>
              <a:t>kapasitesi bayt cinsinden ifade edilmektedir</a:t>
            </a:r>
            <a:r>
              <a:rPr lang="tr-TR" sz="2400" dirty="0" smtClean="0"/>
              <a:t>.</a:t>
            </a:r>
          </a:p>
          <a:p>
            <a:pPr algn="just">
              <a:lnSpc>
                <a:spcPct val="90000"/>
              </a:lnSpc>
              <a:spcAft>
                <a:spcPct val="20000"/>
              </a:spcAft>
              <a:buFont typeface="Wingdings" panose="05000000000000000000" pitchFamily="2" charset="2"/>
              <a:buChar char="Ø"/>
              <a:defRPr/>
            </a:pPr>
            <a:endParaRPr lang="tr-TR" sz="2400" dirty="0" smtClean="0"/>
          </a:p>
          <a:p>
            <a:pPr algn="just">
              <a:lnSpc>
                <a:spcPct val="90000"/>
              </a:lnSpc>
              <a:spcAft>
                <a:spcPct val="20000"/>
              </a:spcAft>
              <a:buFont typeface="Wingdings" panose="05000000000000000000" pitchFamily="2" charset="2"/>
              <a:buChar char="Ø"/>
              <a:defRPr/>
            </a:pPr>
            <a:r>
              <a:rPr lang="tr-TR" sz="2400" dirty="0" smtClean="0"/>
              <a:t>Bilgisayarlarda bulunan temel bellekler:</a:t>
            </a:r>
          </a:p>
          <a:p>
            <a:pPr lvl="1" algn="just">
              <a:lnSpc>
                <a:spcPct val="90000"/>
              </a:lnSpc>
              <a:spcAft>
                <a:spcPct val="20000"/>
              </a:spcAft>
              <a:buFont typeface="Courier New" panose="02070309020205020404" pitchFamily="49" charset="0"/>
              <a:buChar char="o"/>
              <a:defRPr/>
            </a:pPr>
            <a:r>
              <a:rPr lang="tr-TR" sz="2400" b="1" dirty="0" smtClean="0"/>
              <a:t>Rasgele erişimli bellek (</a:t>
            </a:r>
            <a:r>
              <a:rPr lang="en-US" sz="2400" b="1" dirty="0" smtClean="0"/>
              <a:t>Random Access Memory (</a:t>
            </a:r>
            <a:r>
              <a:rPr lang="tr-TR" sz="2400" b="1" dirty="0" smtClean="0"/>
              <a:t>RAM)</a:t>
            </a:r>
            <a:r>
              <a:rPr lang="en-US" sz="2400" b="1" dirty="0" smtClean="0"/>
              <a:t>)</a:t>
            </a:r>
            <a:endParaRPr lang="tr-TR" sz="2400" b="1" dirty="0" smtClean="0"/>
          </a:p>
          <a:p>
            <a:pPr lvl="1" algn="just">
              <a:lnSpc>
                <a:spcPct val="90000"/>
              </a:lnSpc>
              <a:spcAft>
                <a:spcPct val="20000"/>
              </a:spcAft>
              <a:buFont typeface="Courier New" panose="02070309020205020404" pitchFamily="49" charset="0"/>
              <a:buChar char="o"/>
              <a:defRPr/>
            </a:pPr>
            <a:r>
              <a:rPr lang="tr-TR" sz="2400" b="1" dirty="0" smtClean="0"/>
              <a:t>Salt okunur bellek (</a:t>
            </a:r>
            <a:r>
              <a:rPr lang="en-US" sz="2400" b="1" dirty="0" smtClean="0"/>
              <a:t>Read Only Memory (</a:t>
            </a:r>
            <a:r>
              <a:rPr lang="tr-TR" sz="2400" b="1" dirty="0" smtClean="0"/>
              <a:t>ROM)</a:t>
            </a:r>
            <a:r>
              <a:rPr lang="en-US" sz="2400" b="1" dirty="0" smtClean="0"/>
              <a:t>)</a:t>
            </a:r>
            <a:endParaRPr lang="tr-TR" sz="2400" b="1" dirty="0" smtClean="0"/>
          </a:p>
          <a:p>
            <a:pPr marL="0" indent="0" algn="just">
              <a:lnSpc>
                <a:spcPct val="90000"/>
              </a:lnSpc>
              <a:spcAft>
                <a:spcPct val="20000"/>
              </a:spcAft>
              <a:buNone/>
              <a:defRPr/>
            </a:pPr>
            <a:endParaRPr lang="tr-TR" sz="2400" dirty="0" smtClean="0"/>
          </a:p>
          <a:p>
            <a:pPr algn="just">
              <a:lnSpc>
                <a:spcPct val="90000"/>
              </a:lnSpc>
              <a:spcAft>
                <a:spcPct val="20000"/>
              </a:spcAft>
              <a:buFont typeface="Wingdings" panose="05000000000000000000" pitchFamily="2" charset="2"/>
              <a:buChar char="Ø"/>
              <a:defRPr/>
            </a:pPr>
            <a:endParaRPr lang="tr-TR" sz="2400" dirty="0"/>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10</a:t>
            </a:fld>
            <a:endParaRPr lang="en-US" dirty="0"/>
          </a:p>
        </p:txBody>
      </p:sp>
    </p:spTree>
    <p:extLst>
      <p:ext uri="{BB962C8B-B14F-4D97-AF65-F5344CB8AC3E}">
        <p14:creationId xmlns:p14="http://schemas.microsoft.com/office/powerpoint/2010/main" val="2467818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Rasgele Erişimli Bellek </a:t>
            </a:r>
            <a:br>
              <a:rPr lang="tr-TR" dirty="0" smtClean="0">
                <a:ea typeface="Ebrima" charset="0"/>
                <a:cs typeface="Ebrima" charset="0"/>
              </a:rPr>
            </a:br>
            <a:r>
              <a:rPr lang="tr-TR" dirty="0" smtClean="0">
                <a:ea typeface="Ebrima" charset="0"/>
                <a:cs typeface="Ebrima" charset="0"/>
              </a:rPr>
              <a:t>(Random Access Memory (RAM))</a:t>
            </a:r>
            <a:endParaRPr lang="tr-TR" dirty="0"/>
          </a:p>
        </p:txBody>
      </p:sp>
      <p:sp>
        <p:nvSpPr>
          <p:cNvPr id="4" name="Content Placeholder 3"/>
          <p:cNvSpPr>
            <a:spLocks noGrp="1"/>
          </p:cNvSpPr>
          <p:nvPr>
            <p:ph sz="quarter" idx="1"/>
          </p:nvPr>
        </p:nvSpPr>
        <p:spPr/>
        <p:txBody>
          <a:bodyPr>
            <a:normAutofit/>
          </a:bodyPr>
          <a:lstStyle/>
          <a:p>
            <a:pPr algn="just">
              <a:lnSpc>
                <a:spcPct val="90000"/>
              </a:lnSpc>
              <a:spcAft>
                <a:spcPct val="20000"/>
              </a:spcAft>
              <a:buFont typeface="Wingdings" panose="05000000000000000000" pitchFamily="2" charset="2"/>
              <a:buChar char="Ø"/>
              <a:defRPr/>
            </a:pPr>
            <a:endParaRPr lang="tr-TR" sz="2400" dirty="0"/>
          </a:p>
          <a:p>
            <a:pPr algn="just">
              <a:lnSpc>
                <a:spcPct val="90000"/>
              </a:lnSpc>
              <a:spcAft>
                <a:spcPct val="20000"/>
              </a:spcAft>
              <a:buFont typeface="Wingdings" panose="05000000000000000000" pitchFamily="2" charset="2"/>
              <a:buChar char="Ø"/>
              <a:defRPr/>
            </a:pPr>
            <a:r>
              <a:rPr lang="tr-TR" sz="2400" dirty="0" smtClean="0"/>
              <a:t>Geçici </a:t>
            </a:r>
            <a:r>
              <a:rPr lang="tr-TR" sz="2400" dirty="0"/>
              <a:t>bir bellek türüdür. Bilgisayar kapandığında içindeki bilgiler silinmektedir.</a:t>
            </a:r>
          </a:p>
          <a:p>
            <a:pPr algn="just">
              <a:lnSpc>
                <a:spcPct val="90000"/>
              </a:lnSpc>
              <a:spcAft>
                <a:spcPct val="20000"/>
              </a:spcAft>
              <a:buFont typeface="Wingdings" panose="05000000000000000000" pitchFamily="2" charset="2"/>
              <a:buChar char="Ø"/>
              <a:defRPr/>
            </a:pPr>
            <a:r>
              <a:rPr lang="tr-TR" sz="2400" dirty="0"/>
              <a:t>İşletim sisteminin gerekli kısımları ve kullanıcı programlarını çalıştırmak için gereken bilgiler belleğin içerisinde tutulur</a:t>
            </a:r>
            <a:r>
              <a:rPr lang="tr-TR" sz="2400" dirty="0" smtClean="0"/>
              <a:t>.</a:t>
            </a:r>
          </a:p>
          <a:p>
            <a:pPr algn="just">
              <a:lnSpc>
                <a:spcPct val="90000"/>
              </a:lnSpc>
              <a:spcAft>
                <a:spcPct val="20000"/>
              </a:spcAft>
              <a:buFont typeface="Wingdings" panose="05000000000000000000" pitchFamily="2" charset="2"/>
              <a:buChar char="Ø"/>
              <a:defRPr/>
            </a:pPr>
            <a:r>
              <a:rPr lang="tr-TR" sz="2400" dirty="0" smtClean="0"/>
              <a:t>Çalıştırılan herhangi bir program, RAM belleğe kaydedilmeden işlemcide işlem yapamaz.</a:t>
            </a:r>
            <a:endParaRPr lang="tr-TR" sz="2400" dirty="0"/>
          </a:p>
          <a:p>
            <a:pPr algn="just">
              <a:lnSpc>
                <a:spcPct val="90000"/>
              </a:lnSpc>
              <a:spcAft>
                <a:spcPct val="20000"/>
              </a:spcAft>
              <a:buFont typeface="Wingdings" panose="05000000000000000000" pitchFamily="2" charset="2"/>
              <a:buChar char="Ø"/>
              <a:defRPr/>
            </a:pPr>
            <a:endParaRPr lang="tr-TR" sz="2400" dirty="0"/>
          </a:p>
        </p:txBody>
      </p:sp>
      <p:sp>
        <p:nvSpPr>
          <p:cNvPr id="10" name="Content Placeholder 3"/>
          <p:cNvSpPr txBox="1">
            <a:spLocks/>
          </p:cNvSpPr>
          <p:nvPr/>
        </p:nvSpPr>
        <p:spPr bwMode="auto">
          <a:xfrm>
            <a:off x="415637" y="5445224"/>
            <a:ext cx="8312727" cy="54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Times New Roman" pitchFamily="18" charset="0"/>
                <a:ea typeface="+mn-ea"/>
                <a:cs typeface="Times New Roman" pitchFamily="18" charset="0"/>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Times New Roman" pitchFamily="18" charset="0"/>
                <a:ea typeface="+mn-ea"/>
                <a:cs typeface="Times New Roman" pitchFamily="18" charset="0"/>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Times New Roman" pitchFamily="18" charset="0"/>
                <a:ea typeface="+mn-ea"/>
                <a:cs typeface="Times New Roman" pitchFamily="18" charset="0"/>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Times New Roman" pitchFamily="18" charset="0"/>
                <a:ea typeface="+mn-ea"/>
                <a:cs typeface="Times New Roman" pitchFamily="18" charset="0"/>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Times New Roman" pitchFamily="18" charset="0"/>
                <a:ea typeface="+mn-ea"/>
                <a:cs typeface="Times New Roman" pitchFamily="18"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457200" lvl="1" indent="0">
              <a:buFont typeface="Wingdings 3" pitchFamily="18" charset="2"/>
              <a:buNone/>
            </a:pPr>
            <a:endParaRPr lang="tr-TR" sz="2000" b="1" dirty="0" smtClean="0">
              <a:ea typeface="ＭＳ Ｐゴシック" pitchFamily="34" charset="-128"/>
            </a:endParaRPr>
          </a:p>
          <a:p>
            <a:pPr marL="57150" indent="0">
              <a:buFont typeface="Wingdings 3" pitchFamily="18" charset="2"/>
              <a:buNone/>
            </a:pPr>
            <a:endParaRPr lang="tr-TR" sz="2000" b="1" dirty="0" smtClean="0">
              <a:ea typeface="ＭＳ Ｐゴシック" pitchFamily="34" charset="-128"/>
            </a:endParaRPr>
          </a:p>
          <a:p>
            <a:pPr marL="57150" indent="0">
              <a:buFont typeface="Wingdings 3" pitchFamily="18" charset="2"/>
              <a:buNone/>
            </a:pPr>
            <a:r>
              <a:rPr lang="en-US" sz="8000" b="1" dirty="0" smtClean="0">
                <a:ea typeface="ＭＳ Ｐゴシック" pitchFamily="34" charset="-128"/>
              </a:rPr>
              <a:t>   </a:t>
            </a:r>
            <a:r>
              <a:rPr lang="tr-TR" sz="8000" b="1" dirty="0" smtClean="0">
                <a:ea typeface="ＭＳ Ｐゴシック" pitchFamily="34" charset="-128"/>
              </a:rPr>
              <a:t>Dizüstü bilgisayar RAM belleği	           Masaüstü bilgisayar RAM belleği</a:t>
            </a:r>
            <a:endParaRPr lang="en-US" sz="8000" b="1" dirty="0">
              <a:ea typeface="ＭＳ Ｐゴシック" pitchFamily="34" charset="-128"/>
            </a:endParaRPr>
          </a:p>
        </p:txBody>
      </p:sp>
      <p:pic>
        <p:nvPicPr>
          <p:cNvPr id="11" name="Picture 2" descr="http://salestores.com/stores/images/images_747/KTLTP3B2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1791" y="4365105"/>
            <a:ext cx="1770049" cy="12506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officespecialties.com/images_products/6158_bi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32040" y="4005064"/>
            <a:ext cx="3384376" cy="163437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11</a:t>
            </a:fld>
            <a:endParaRPr lang="en-US" dirty="0"/>
          </a:p>
        </p:txBody>
      </p:sp>
    </p:spTree>
    <p:extLst>
      <p:ext uri="{BB962C8B-B14F-4D97-AF65-F5344CB8AC3E}">
        <p14:creationId xmlns:p14="http://schemas.microsoft.com/office/powerpoint/2010/main" val="2695106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91264" cy="990600"/>
          </a:xfrm>
        </p:spPr>
        <p:txBody>
          <a:bodyPr/>
          <a:lstStyle/>
          <a:p>
            <a:r>
              <a:rPr lang="tr-TR" dirty="0" smtClean="0">
                <a:ea typeface="Ebrima" charset="0"/>
                <a:cs typeface="Ebrima" charset="0"/>
              </a:rPr>
              <a:t>Salt Okunur Bellek </a:t>
            </a:r>
            <a:r>
              <a:rPr lang="tr-TR" dirty="0">
                <a:ea typeface="Ebrima" charset="0"/>
                <a:cs typeface="Ebrima" charset="0"/>
              </a:rPr>
              <a:t>(</a:t>
            </a:r>
            <a:r>
              <a:rPr lang="tr-TR" dirty="0" smtClean="0">
                <a:ea typeface="Ebrima" charset="0"/>
                <a:cs typeface="Ebrima" charset="0"/>
              </a:rPr>
              <a:t>Read-Only Memory (ROM))</a:t>
            </a:r>
            <a:endParaRPr lang="tr-TR" dirty="0"/>
          </a:p>
        </p:txBody>
      </p:sp>
      <p:sp>
        <p:nvSpPr>
          <p:cNvPr id="4" name="Content Placeholder 3"/>
          <p:cNvSpPr>
            <a:spLocks noGrp="1"/>
          </p:cNvSpPr>
          <p:nvPr>
            <p:ph sz="quarter" idx="1"/>
          </p:nvPr>
        </p:nvSpPr>
        <p:spPr/>
        <p:txBody>
          <a:bodyPr>
            <a:normAutofit/>
          </a:bodyPr>
          <a:lstStyle/>
          <a:p>
            <a:pPr algn="just">
              <a:lnSpc>
                <a:spcPct val="90000"/>
              </a:lnSpc>
              <a:spcAft>
                <a:spcPct val="20000"/>
              </a:spcAft>
              <a:buFont typeface="Wingdings" panose="05000000000000000000" pitchFamily="2" charset="2"/>
              <a:buChar char="Ø"/>
              <a:defRPr/>
            </a:pPr>
            <a:r>
              <a:rPr lang="tr-TR" sz="2400" dirty="0" smtClean="0"/>
              <a:t>Genellikle </a:t>
            </a:r>
            <a:r>
              <a:rPr lang="tr-TR" sz="2400" dirty="0"/>
              <a:t>anakarta entegre edilmiş ve içindeki bilgilerin kalıcı olarak tutulduğu bellek türüdür.</a:t>
            </a:r>
          </a:p>
          <a:p>
            <a:pPr algn="just">
              <a:lnSpc>
                <a:spcPct val="90000"/>
              </a:lnSpc>
              <a:spcAft>
                <a:spcPct val="20000"/>
              </a:spcAft>
              <a:buFont typeface="Wingdings" panose="05000000000000000000" pitchFamily="2" charset="2"/>
              <a:buChar char="Ø"/>
              <a:defRPr/>
            </a:pPr>
            <a:r>
              <a:rPr lang="tr-TR" sz="2400" dirty="0" smtClean="0"/>
              <a:t>Bilgisayar </a:t>
            </a:r>
            <a:r>
              <a:rPr lang="tr-TR" sz="2400" dirty="0"/>
              <a:t>kapansa </a:t>
            </a:r>
            <a:r>
              <a:rPr lang="tr-TR" sz="2400" dirty="0" smtClean="0"/>
              <a:t>bile </a:t>
            </a:r>
            <a:r>
              <a:rPr lang="tr-TR" sz="2400" dirty="0"/>
              <a:t>içindeki bilgiler silinmeyecektir.</a:t>
            </a:r>
          </a:p>
          <a:p>
            <a:pPr algn="just">
              <a:lnSpc>
                <a:spcPct val="90000"/>
              </a:lnSpc>
              <a:spcAft>
                <a:spcPct val="20000"/>
              </a:spcAft>
              <a:buFont typeface="Wingdings" panose="05000000000000000000" pitchFamily="2" charset="2"/>
              <a:buChar char="Ø"/>
              <a:defRPr/>
            </a:pPr>
            <a:r>
              <a:rPr lang="tr-TR" sz="2400" dirty="0" smtClean="0"/>
              <a:t>Üzerine </a:t>
            </a:r>
            <a:r>
              <a:rPr lang="tr-TR" sz="2400" dirty="0"/>
              <a:t>bilgi yazılamayan, sadece içindeki bilginin okunabildiği bellek türüdür</a:t>
            </a:r>
            <a:r>
              <a:rPr lang="tr-TR" sz="2400" dirty="0" smtClean="0"/>
              <a:t>. </a:t>
            </a:r>
          </a:p>
          <a:p>
            <a:pPr algn="just">
              <a:lnSpc>
                <a:spcPct val="90000"/>
              </a:lnSpc>
              <a:spcAft>
                <a:spcPct val="20000"/>
              </a:spcAft>
              <a:buFont typeface="Wingdings" panose="05000000000000000000" pitchFamily="2" charset="2"/>
              <a:buChar char="Ø"/>
              <a:defRPr/>
            </a:pPr>
            <a:r>
              <a:rPr lang="tr-TR" sz="2400" dirty="0" smtClean="0"/>
              <a:t>Anakartın en önemli yazılımı olan BIOS’un kaydedildiği alandır.</a:t>
            </a:r>
            <a:endParaRPr lang="tr-TR" sz="2400" dirty="0"/>
          </a:p>
        </p:txBody>
      </p:sp>
      <p:pic>
        <p:nvPicPr>
          <p:cNvPr id="1026" name="Picture 2" descr="http://yunus.hacettepe.edu.tr/~burhanyilmaz/donanim/img/biosr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070" y="4005064"/>
            <a:ext cx="3680114" cy="220806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12</a:t>
            </a:fld>
            <a:endParaRPr lang="en-US" dirty="0"/>
          </a:p>
        </p:txBody>
      </p:sp>
    </p:spTree>
    <p:extLst>
      <p:ext uri="{BB962C8B-B14F-4D97-AF65-F5344CB8AC3E}">
        <p14:creationId xmlns:p14="http://schemas.microsoft.com/office/powerpoint/2010/main" val="1185523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Depolama Birimleri</a:t>
            </a:r>
            <a:endParaRPr lang="tr-TR" dirty="0"/>
          </a:p>
        </p:txBody>
      </p:sp>
      <p:sp>
        <p:nvSpPr>
          <p:cNvPr id="4" name="Content Placeholder 3"/>
          <p:cNvSpPr>
            <a:spLocks noGrp="1"/>
          </p:cNvSpPr>
          <p:nvPr>
            <p:ph sz="quarter" idx="1"/>
          </p:nvPr>
        </p:nvSpPr>
        <p:spPr/>
        <p:txBody>
          <a:bodyPr>
            <a:normAutofit/>
          </a:bodyPr>
          <a:lstStyle/>
          <a:p>
            <a:pPr algn="just">
              <a:lnSpc>
                <a:spcPct val="90000"/>
              </a:lnSpc>
              <a:spcAft>
                <a:spcPct val="20000"/>
              </a:spcAft>
              <a:buFont typeface="Wingdings" panose="05000000000000000000" pitchFamily="2" charset="2"/>
              <a:buChar char="Ø"/>
              <a:defRPr/>
            </a:pPr>
            <a:endParaRPr lang="tr-TR" sz="2400" dirty="0" smtClean="0"/>
          </a:p>
          <a:p>
            <a:pPr algn="just">
              <a:lnSpc>
                <a:spcPct val="90000"/>
              </a:lnSpc>
              <a:spcAft>
                <a:spcPct val="20000"/>
              </a:spcAft>
              <a:buFont typeface="Wingdings" panose="05000000000000000000" pitchFamily="2" charset="2"/>
              <a:buChar char="Ø"/>
              <a:defRPr/>
            </a:pPr>
            <a:r>
              <a:rPr lang="tr-TR" sz="2400" dirty="0" smtClean="0"/>
              <a:t>Bilgilerin </a:t>
            </a:r>
            <a:r>
              <a:rPr lang="tr-TR" sz="2400" dirty="0"/>
              <a:t>kalıcı olarak saklanabileceği sistemlerdir</a:t>
            </a:r>
            <a:r>
              <a:rPr lang="tr-TR" sz="2400" dirty="0" smtClean="0"/>
              <a:t>. Veri</a:t>
            </a:r>
            <a:r>
              <a:rPr lang="tr-TR" sz="2400" dirty="0"/>
              <a:t>, depolama sistemlerine manyetik veya optik olarak kaydedilebilir.</a:t>
            </a:r>
          </a:p>
          <a:p>
            <a:pPr algn="just">
              <a:lnSpc>
                <a:spcPct val="90000"/>
              </a:lnSpc>
              <a:spcAft>
                <a:spcPct val="20000"/>
              </a:spcAft>
              <a:buFont typeface="Wingdings" panose="05000000000000000000" pitchFamily="2" charset="2"/>
              <a:buChar char="Ø"/>
              <a:defRPr/>
            </a:pPr>
            <a:r>
              <a:rPr lang="tr-TR" sz="2400" dirty="0"/>
              <a:t>Manyetik depolama aygıtları veriyi farklı manyetik dizilerle ifade ederken, optik aygıtlar lazer ışığını kullanır. </a:t>
            </a:r>
            <a:endParaRPr lang="tr-TR" sz="2400" dirty="0" smtClean="0"/>
          </a:p>
          <a:p>
            <a:pPr algn="just">
              <a:lnSpc>
                <a:spcPct val="90000"/>
              </a:lnSpc>
              <a:spcAft>
                <a:spcPct val="20000"/>
              </a:spcAft>
              <a:buFont typeface="Wingdings" panose="05000000000000000000" pitchFamily="2" charset="2"/>
              <a:buChar char="Ø"/>
              <a:defRPr/>
            </a:pPr>
            <a:r>
              <a:rPr lang="tr-TR" sz="2400" dirty="0"/>
              <a:t>Sabit disk manyetik depolama aygıtına, </a:t>
            </a:r>
            <a:r>
              <a:rPr lang="tr-TR" sz="2400" dirty="0" smtClean="0"/>
              <a:t>CD (Compact Disk) </a:t>
            </a:r>
            <a:r>
              <a:rPr lang="tr-TR" sz="2400" dirty="0"/>
              <a:t>ve </a:t>
            </a:r>
            <a:r>
              <a:rPr lang="tr-TR" sz="2400" dirty="0" smtClean="0"/>
              <a:t>DVD (Digital V</a:t>
            </a:r>
            <a:r>
              <a:rPr lang="en-US" sz="2400" dirty="0" err="1" smtClean="0"/>
              <a:t>ersatile</a:t>
            </a:r>
            <a:r>
              <a:rPr lang="tr-TR" sz="2400" dirty="0" smtClean="0"/>
              <a:t> Disk) </a:t>
            </a:r>
            <a:r>
              <a:rPr lang="tr-TR" sz="2400" dirty="0"/>
              <a:t>de optik aygıtlara örnek olarak verilebilir.</a:t>
            </a:r>
          </a:p>
          <a:p>
            <a:pPr algn="just">
              <a:lnSpc>
                <a:spcPct val="90000"/>
              </a:lnSpc>
              <a:spcAft>
                <a:spcPct val="20000"/>
              </a:spcAft>
              <a:buFont typeface="Wingdings" panose="05000000000000000000" pitchFamily="2" charset="2"/>
              <a:buChar char="Ø"/>
              <a:defRPr/>
            </a:pPr>
            <a:r>
              <a:rPr lang="tr-TR" sz="2400" dirty="0" smtClean="0"/>
              <a:t>Günümüzde, flash </a:t>
            </a:r>
            <a:r>
              <a:rPr lang="tr-TR" sz="2400" dirty="0"/>
              <a:t>bellekler </a:t>
            </a:r>
            <a:r>
              <a:rPr lang="tr-TR" sz="2400" dirty="0" smtClean="0"/>
              <a:t>ve uzaktan kayıt sistemleri de depolama birimi olarak kullanılmaktadır. </a:t>
            </a:r>
            <a:endParaRPr lang="tr-TR" sz="2400" dirty="0"/>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13</a:t>
            </a:fld>
            <a:endParaRPr lang="en-US" dirty="0"/>
          </a:p>
        </p:txBody>
      </p:sp>
    </p:spTree>
    <p:extLst>
      <p:ext uri="{BB962C8B-B14F-4D97-AF65-F5344CB8AC3E}">
        <p14:creationId xmlns:p14="http://schemas.microsoft.com/office/powerpoint/2010/main" val="1380889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Sabit Disk (Hard-Disk Drive (HDD)</a:t>
            </a:r>
            <a:endParaRPr lang="tr-TR" dirty="0"/>
          </a:p>
        </p:txBody>
      </p:sp>
      <p:sp>
        <p:nvSpPr>
          <p:cNvPr id="4" name="Content Placeholder 3"/>
          <p:cNvSpPr>
            <a:spLocks noGrp="1"/>
          </p:cNvSpPr>
          <p:nvPr>
            <p:ph sz="quarter" idx="1"/>
          </p:nvPr>
        </p:nvSpPr>
        <p:spPr/>
        <p:txBody>
          <a:bodyPr>
            <a:normAutofit/>
          </a:bodyPr>
          <a:lstStyle/>
          <a:p>
            <a:pPr algn="just">
              <a:lnSpc>
                <a:spcPct val="90000"/>
              </a:lnSpc>
              <a:spcAft>
                <a:spcPct val="20000"/>
              </a:spcAft>
              <a:buFont typeface="Wingdings" panose="05000000000000000000" pitchFamily="2" charset="2"/>
              <a:buChar char="Ø"/>
              <a:defRPr/>
            </a:pPr>
            <a:r>
              <a:rPr lang="tr-TR" sz="2400" dirty="0"/>
              <a:t>Üzerinde iz (track) ve kesimlerin (sector) bulunduğu plakalardan (platter) oluşmaktadır.</a:t>
            </a:r>
          </a:p>
          <a:p>
            <a:pPr algn="just">
              <a:lnSpc>
                <a:spcPct val="90000"/>
              </a:lnSpc>
              <a:spcAft>
                <a:spcPct val="20000"/>
              </a:spcAft>
              <a:buFont typeface="Wingdings" panose="05000000000000000000" pitchFamily="2" charset="2"/>
              <a:buChar char="Ø"/>
              <a:defRPr/>
            </a:pPr>
            <a:r>
              <a:rPr lang="tr-TR" sz="2400" dirty="0"/>
              <a:t>Okuma ve yazma işlemini gerçekleştirmek için plaka üzerine yerleştirilmiş okuma/yazma kafaları bulunmaktadır.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785070"/>
            <a:ext cx="70866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14</a:t>
            </a:fld>
            <a:endParaRPr lang="en-US" dirty="0"/>
          </a:p>
        </p:txBody>
      </p:sp>
    </p:spTree>
    <p:extLst>
      <p:ext uri="{BB962C8B-B14F-4D97-AF65-F5344CB8AC3E}">
        <p14:creationId xmlns:p14="http://schemas.microsoft.com/office/powerpoint/2010/main" val="49717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Sabit Disk</a:t>
            </a:r>
            <a:endParaRPr lang="tr-TR" dirty="0"/>
          </a:p>
        </p:txBody>
      </p:sp>
      <p:sp>
        <p:nvSpPr>
          <p:cNvPr id="4" name="Content Placeholder 3"/>
          <p:cNvSpPr>
            <a:spLocks noGrp="1"/>
          </p:cNvSpPr>
          <p:nvPr>
            <p:ph sz="quarter" idx="1"/>
          </p:nvPr>
        </p:nvSpPr>
        <p:spPr/>
        <p:txBody>
          <a:bodyPr>
            <a:normAutofit/>
          </a:bodyPr>
          <a:lstStyle/>
          <a:p>
            <a:pPr algn="just">
              <a:lnSpc>
                <a:spcPct val="90000"/>
              </a:lnSpc>
              <a:spcAft>
                <a:spcPct val="20000"/>
              </a:spcAft>
              <a:buFont typeface="Wingdings" panose="05000000000000000000" pitchFamily="2" charset="2"/>
              <a:buChar char="Ø"/>
              <a:defRPr/>
            </a:pPr>
            <a:r>
              <a:rPr lang="tr-TR" sz="2400" dirty="0"/>
              <a:t>Sabit disk üzerinde </a:t>
            </a:r>
            <a:r>
              <a:rPr lang="tr-TR" sz="2400" dirty="0" smtClean="0"/>
              <a:t>bilgiler, </a:t>
            </a:r>
            <a:r>
              <a:rPr lang="tr-TR" sz="2400" dirty="0"/>
              <a:t>iz </a:t>
            </a:r>
            <a:r>
              <a:rPr lang="tr-TR" sz="2400" dirty="0" smtClean="0"/>
              <a:t>ve </a:t>
            </a:r>
            <a:r>
              <a:rPr lang="tr-TR" sz="2400" dirty="0"/>
              <a:t>kesim </a:t>
            </a:r>
            <a:r>
              <a:rPr lang="tr-TR" sz="2400" dirty="0" smtClean="0"/>
              <a:t>diye </a:t>
            </a:r>
            <a:r>
              <a:rPr lang="tr-TR" sz="2400" dirty="0"/>
              <a:t>adlandırılan alanlarda tutulur. </a:t>
            </a:r>
          </a:p>
          <a:p>
            <a:pPr algn="just">
              <a:lnSpc>
                <a:spcPct val="90000"/>
              </a:lnSpc>
              <a:spcAft>
                <a:spcPct val="20000"/>
              </a:spcAft>
              <a:buFont typeface="Wingdings" panose="05000000000000000000" pitchFamily="2" charset="2"/>
              <a:buChar char="Ø"/>
              <a:defRPr/>
            </a:pPr>
            <a:r>
              <a:rPr lang="tr-TR" sz="2400" dirty="0" smtClean="0"/>
              <a:t>Plaka üzerindeki kesim ve izler, </a:t>
            </a:r>
            <a:r>
              <a:rPr lang="tr-TR" sz="2400" b="1" dirty="0"/>
              <a:t>düşük seviyeli formatlama </a:t>
            </a:r>
            <a:r>
              <a:rPr lang="tr-TR" sz="2400" dirty="0"/>
              <a:t>(low-level formatting) işlemiyle üretici firma tarafından </a:t>
            </a:r>
            <a:r>
              <a:rPr lang="tr-TR" sz="2400" dirty="0" smtClean="0"/>
              <a:t>oluşturulur</a:t>
            </a:r>
            <a:r>
              <a:rPr lang="tr-TR" sz="2400" dirty="0"/>
              <a: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55" y="3068960"/>
            <a:ext cx="4435693" cy="315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15</a:t>
            </a:fld>
            <a:endParaRPr lang="en-US" dirty="0"/>
          </a:p>
        </p:txBody>
      </p:sp>
    </p:spTree>
    <p:extLst>
      <p:ext uri="{BB962C8B-B14F-4D97-AF65-F5344CB8AC3E}">
        <p14:creationId xmlns:p14="http://schemas.microsoft.com/office/powerpoint/2010/main" val="105146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Sabit Disk</a:t>
            </a:r>
            <a:endParaRPr lang="tr-TR" dirty="0"/>
          </a:p>
        </p:txBody>
      </p:sp>
      <p:sp>
        <p:nvSpPr>
          <p:cNvPr id="4" name="Content Placeholder 3"/>
          <p:cNvSpPr>
            <a:spLocks noGrp="1"/>
          </p:cNvSpPr>
          <p:nvPr>
            <p:ph sz="quarter" idx="1"/>
          </p:nvPr>
        </p:nvSpPr>
        <p:spPr/>
        <p:txBody>
          <a:bodyPr>
            <a:normAutofit/>
          </a:bodyPr>
          <a:lstStyle/>
          <a:p>
            <a:pPr algn="just">
              <a:lnSpc>
                <a:spcPct val="90000"/>
              </a:lnSpc>
              <a:spcAft>
                <a:spcPct val="20000"/>
              </a:spcAft>
              <a:buFont typeface="Wingdings" panose="05000000000000000000" pitchFamily="2" charset="2"/>
              <a:buChar char="Ø"/>
              <a:defRPr/>
            </a:pPr>
            <a:endParaRPr lang="tr-TR" sz="2400" dirty="0"/>
          </a:p>
          <a:p>
            <a:pPr algn="just">
              <a:lnSpc>
                <a:spcPct val="90000"/>
              </a:lnSpc>
              <a:spcAft>
                <a:spcPct val="20000"/>
              </a:spcAft>
              <a:buFont typeface="Wingdings" panose="05000000000000000000" pitchFamily="2" charset="2"/>
              <a:buChar char="Ø"/>
              <a:defRPr/>
            </a:pPr>
            <a:r>
              <a:rPr lang="tr-TR" sz="2400" dirty="0"/>
              <a:t>Sabit diskler, kapasiteleri ve devir sayılarıyla anılır. </a:t>
            </a:r>
          </a:p>
          <a:p>
            <a:pPr algn="just">
              <a:lnSpc>
                <a:spcPct val="90000"/>
              </a:lnSpc>
              <a:spcAft>
                <a:spcPct val="20000"/>
              </a:spcAft>
              <a:buFont typeface="Wingdings" panose="05000000000000000000" pitchFamily="2" charset="2"/>
              <a:buChar char="Ø"/>
              <a:defRPr/>
            </a:pPr>
            <a:endParaRPr lang="tr-TR" sz="2400" dirty="0" smtClean="0"/>
          </a:p>
          <a:p>
            <a:pPr algn="just">
              <a:lnSpc>
                <a:spcPct val="90000"/>
              </a:lnSpc>
              <a:spcAft>
                <a:spcPct val="20000"/>
              </a:spcAft>
              <a:buFont typeface="Wingdings" panose="05000000000000000000" pitchFamily="2" charset="2"/>
              <a:buChar char="Ø"/>
              <a:defRPr/>
            </a:pPr>
            <a:r>
              <a:rPr lang="tr-TR" sz="2400" dirty="0" smtClean="0"/>
              <a:t>Sabit </a:t>
            </a:r>
            <a:r>
              <a:rPr lang="tr-TR" sz="2400" dirty="0"/>
              <a:t>disklerin kapasitesi </a:t>
            </a:r>
            <a:r>
              <a:rPr lang="tr-TR" sz="2400" b="1" dirty="0"/>
              <a:t>bayt </a:t>
            </a:r>
            <a:r>
              <a:rPr lang="tr-TR" sz="2400" dirty="0"/>
              <a:t>birimi ile ifade edilir. </a:t>
            </a:r>
          </a:p>
          <a:p>
            <a:pPr algn="just">
              <a:lnSpc>
                <a:spcPct val="90000"/>
              </a:lnSpc>
              <a:spcAft>
                <a:spcPct val="20000"/>
              </a:spcAft>
              <a:buFont typeface="Wingdings" panose="05000000000000000000" pitchFamily="2" charset="2"/>
              <a:buChar char="Ø"/>
              <a:defRPr/>
            </a:pPr>
            <a:endParaRPr lang="tr-TR" sz="2400" dirty="0" smtClean="0"/>
          </a:p>
          <a:p>
            <a:pPr algn="just">
              <a:lnSpc>
                <a:spcPct val="90000"/>
              </a:lnSpc>
              <a:spcAft>
                <a:spcPct val="20000"/>
              </a:spcAft>
              <a:buFont typeface="Wingdings" panose="05000000000000000000" pitchFamily="2" charset="2"/>
              <a:buChar char="Ø"/>
              <a:defRPr/>
            </a:pPr>
            <a:r>
              <a:rPr lang="tr-TR" sz="2400" dirty="0" smtClean="0"/>
              <a:t>Devir </a:t>
            </a:r>
            <a:r>
              <a:rPr lang="tr-TR" sz="2400" dirty="0"/>
              <a:t>sayısı ise </a:t>
            </a:r>
            <a:r>
              <a:rPr lang="tr-TR" sz="2400" b="1" dirty="0" smtClean="0"/>
              <a:t>RPM </a:t>
            </a:r>
            <a:r>
              <a:rPr lang="tr-TR" sz="2400" dirty="0" smtClean="0"/>
              <a:t>(rotation </a:t>
            </a:r>
            <a:r>
              <a:rPr lang="tr-TR" sz="2400" dirty="0"/>
              <a:t>p</a:t>
            </a:r>
            <a:r>
              <a:rPr lang="tr-TR" sz="2400" dirty="0" smtClean="0"/>
              <a:t>er minute) olarak birimlendirilir. Bu değer sabit </a:t>
            </a:r>
            <a:r>
              <a:rPr lang="tr-TR" sz="2400" dirty="0"/>
              <a:t>disk plakalarının dakikadaki dönüş sayısını belirtir. </a:t>
            </a: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16</a:t>
            </a:fld>
            <a:endParaRPr lang="en-US" dirty="0"/>
          </a:p>
        </p:txBody>
      </p:sp>
    </p:spTree>
    <p:extLst>
      <p:ext uri="{BB962C8B-B14F-4D97-AF65-F5344CB8AC3E}">
        <p14:creationId xmlns:p14="http://schemas.microsoft.com/office/powerpoint/2010/main" val="2134269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Sabit Disk</a:t>
            </a:r>
            <a:endParaRPr lang="tr-TR" dirty="0"/>
          </a:p>
        </p:txBody>
      </p:sp>
      <p:sp>
        <p:nvSpPr>
          <p:cNvPr id="4" name="Content Placeholder 3"/>
          <p:cNvSpPr>
            <a:spLocks noGrp="1"/>
          </p:cNvSpPr>
          <p:nvPr>
            <p:ph sz="quarter" idx="1"/>
          </p:nvPr>
        </p:nvSpPr>
        <p:spPr>
          <a:xfrm>
            <a:off x="457200" y="1219200"/>
            <a:ext cx="5410944" cy="4937760"/>
          </a:xfrm>
        </p:spPr>
        <p:txBody>
          <a:bodyPr>
            <a:normAutofit/>
          </a:bodyPr>
          <a:lstStyle/>
          <a:p>
            <a:pPr algn="just">
              <a:lnSpc>
                <a:spcPct val="90000"/>
              </a:lnSpc>
              <a:spcAft>
                <a:spcPct val="20000"/>
              </a:spcAft>
              <a:buFont typeface="Wingdings" panose="05000000000000000000" pitchFamily="2" charset="2"/>
              <a:buChar char="Ø"/>
              <a:defRPr/>
            </a:pPr>
            <a:endParaRPr lang="tr-TR" sz="2400" b="1" dirty="0" smtClean="0"/>
          </a:p>
          <a:p>
            <a:pPr algn="just">
              <a:lnSpc>
                <a:spcPct val="90000"/>
              </a:lnSpc>
              <a:spcAft>
                <a:spcPct val="20000"/>
              </a:spcAft>
              <a:buFont typeface="Wingdings" panose="05000000000000000000" pitchFamily="2" charset="2"/>
              <a:buChar char="Ø"/>
              <a:defRPr/>
            </a:pPr>
            <a:r>
              <a:rPr lang="tr-TR" sz="2400" b="1" dirty="0" smtClean="0"/>
              <a:t>Katı </a:t>
            </a:r>
            <a:r>
              <a:rPr lang="tr-TR" sz="2400" b="1" dirty="0"/>
              <a:t>Hal Sürücüleri </a:t>
            </a:r>
            <a:r>
              <a:rPr lang="tr-TR" sz="2400" b="1" dirty="0" smtClean="0"/>
              <a:t>(Solid-State Drive (SSD))</a:t>
            </a:r>
            <a:endParaRPr lang="tr-TR" sz="2400" b="1" dirty="0"/>
          </a:p>
          <a:p>
            <a:pPr lvl="1" algn="just">
              <a:lnSpc>
                <a:spcPct val="90000"/>
              </a:lnSpc>
              <a:spcAft>
                <a:spcPct val="20000"/>
              </a:spcAft>
              <a:buFont typeface="Courier New" panose="02070309020205020404" pitchFamily="49" charset="0"/>
              <a:buChar char="o"/>
              <a:defRPr/>
            </a:pPr>
            <a:r>
              <a:rPr lang="tr-TR" sz="2200" dirty="0">
                <a:solidFill>
                  <a:schemeClr val="tx1"/>
                </a:solidFill>
              </a:rPr>
              <a:t>Dönen plakalar yerine </a:t>
            </a:r>
            <a:r>
              <a:rPr lang="tr-TR" sz="2200" dirty="0" smtClean="0">
                <a:solidFill>
                  <a:schemeClr val="tx1"/>
                </a:solidFill>
              </a:rPr>
              <a:t>flash </a:t>
            </a:r>
            <a:r>
              <a:rPr lang="tr-TR" sz="2200" dirty="0">
                <a:solidFill>
                  <a:schemeClr val="tx1"/>
                </a:solidFill>
              </a:rPr>
              <a:t>bellekte kullanılan teknoloji kullanılmaktadır. </a:t>
            </a:r>
          </a:p>
          <a:p>
            <a:pPr lvl="1" algn="just">
              <a:lnSpc>
                <a:spcPct val="90000"/>
              </a:lnSpc>
              <a:spcAft>
                <a:spcPct val="20000"/>
              </a:spcAft>
              <a:buFont typeface="Courier New" panose="02070309020205020404" pitchFamily="49" charset="0"/>
              <a:buChar char="o"/>
              <a:defRPr/>
            </a:pPr>
            <a:r>
              <a:rPr lang="tr-TR" sz="2200" dirty="0">
                <a:solidFill>
                  <a:schemeClr val="tx1"/>
                </a:solidFill>
              </a:rPr>
              <a:t>Daha az enerji kullanır, daha az ısı açığa çıkarır ve daha hızlıdırlar. </a:t>
            </a:r>
            <a:r>
              <a:rPr lang="tr-TR" sz="2200" dirty="0" smtClean="0">
                <a:solidFill>
                  <a:schemeClr val="tx1"/>
                </a:solidFill>
              </a:rPr>
              <a:t>Düşme</a:t>
            </a:r>
            <a:r>
              <a:rPr lang="tr-TR" sz="2200" dirty="0">
                <a:solidFill>
                  <a:schemeClr val="tx1"/>
                </a:solidFill>
              </a:rPr>
              <a:t>, çarpma ve sarsıntılara daha dayanıklıdırlar.</a:t>
            </a:r>
          </a:p>
          <a:p>
            <a:pPr lvl="1" algn="just">
              <a:lnSpc>
                <a:spcPct val="90000"/>
              </a:lnSpc>
              <a:spcAft>
                <a:spcPct val="20000"/>
              </a:spcAft>
              <a:buFont typeface="Courier New" panose="02070309020205020404" pitchFamily="49" charset="0"/>
              <a:buChar char="o"/>
              <a:defRPr/>
            </a:pPr>
            <a:r>
              <a:rPr lang="tr-TR" sz="2200" dirty="0">
                <a:solidFill>
                  <a:schemeClr val="tx1"/>
                </a:solidFill>
              </a:rPr>
              <a:t>Hareketli mekanik parçaları olmadığı için daha sessizdirler.</a:t>
            </a:r>
          </a:p>
          <a:p>
            <a:pPr lvl="1" algn="just">
              <a:lnSpc>
                <a:spcPct val="90000"/>
              </a:lnSpc>
              <a:spcAft>
                <a:spcPct val="20000"/>
              </a:spcAft>
              <a:buFont typeface="Courier New" panose="02070309020205020404" pitchFamily="49" charset="0"/>
              <a:buChar char="o"/>
              <a:defRPr/>
            </a:pPr>
            <a:r>
              <a:rPr lang="tr-TR" sz="2200" dirty="0">
                <a:solidFill>
                  <a:schemeClr val="tx1"/>
                </a:solidFill>
              </a:rPr>
              <a:t>Özellikle taşınabilir bilgisayarlar ve cep telefonları için </a:t>
            </a:r>
            <a:r>
              <a:rPr lang="tr-TR" sz="2200" dirty="0" smtClean="0">
                <a:solidFill>
                  <a:schemeClr val="tx1"/>
                </a:solidFill>
              </a:rPr>
              <a:t>daha kullanışlıdırlar</a:t>
            </a:r>
            <a:r>
              <a:rPr lang="tr-TR" sz="2200" dirty="0">
                <a:solidFill>
                  <a:schemeClr val="tx1"/>
                </a:solidFill>
              </a:rPr>
              <a:t>.</a:t>
            </a:r>
          </a:p>
          <a:p>
            <a:pPr algn="just">
              <a:lnSpc>
                <a:spcPct val="90000"/>
              </a:lnSpc>
              <a:spcAft>
                <a:spcPct val="20000"/>
              </a:spcAft>
              <a:buFont typeface="Wingdings" panose="05000000000000000000" pitchFamily="2" charset="2"/>
              <a:buChar char="Ø"/>
              <a:defRPr/>
            </a:pPr>
            <a:endParaRPr lang="tr-TR" sz="2400" dirty="0"/>
          </a:p>
        </p:txBody>
      </p:sp>
      <p:pic>
        <p:nvPicPr>
          <p:cNvPr id="6" name="Picture 12" descr="https://encrypted-tbn0.gstatic.com/images?q=tbn:ANd9GcTApvYjyoNRkeYggWbySWgw6zzTqBZvf-4jpUVrbkWwWX4dgI2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115038"/>
            <a:ext cx="2592288" cy="347420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17</a:t>
            </a:fld>
            <a:endParaRPr lang="en-US" dirty="0"/>
          </a:p>
        </p:txBody>
      </p:sp>
    </p:spTree>
    <p:extLst>
      <p:ext uri="{BB962C8B-B14F-4D97-AF65-F5344CB8AC3E}">
        <p14:creationId xmlns:p14="http://schemas.microsoft.com/office/powerpoint/2010/main" val="3629156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Sabit Disk</a:t>
            </a:r>
            <a:endParaRPr lang="tr-TR" dirty="0"/>
          </a:p>
        </p:txBody>
      </p:sp>
      <p:sp>
        <p:nvSpPr>
          <p:cNvPr id="4" name="Content Placeholder 3"/>
          <p:cNvSpPr>
            <a:spLocks noGrp="1"/>
          </p:cNvSpPr>
          <p:nvPr>
            <p:ph sz="quarter" idx="1"/>
          </p:nvPr>
        </p:nvSpPr>
        <p:spPr>
          <a:xfrm>
            <a:off x="457200" y="1219200"/>
            <a:ext cx="8219256" cy="4937760"/>
          </a:xfrm>
        </p:spPr>
        <p:txBody>
          <a:bodyPr>
            <a:normAutofit/>
          </a:bodyPr>
          <a:lstStyle/>
          <a:p>
            <a:pPr algn="just">
              <a:lnSpc>
                <a:spcPct val="90000"/>
              </a:lnSpc>
              <a:spcAft>
                <a:spcPct val="20000"/>
              </a:spcAft>
              <a:buFont typeface="Wingdings" panose="05000000000000000000" pitchFamily="2" charset="2"/>
              <a:buChar char="Ø"/>
              <a:defRPr/>
            </a:pPr>
            <a:endParaRPr lang="tr-TR" sz="2400" b="1" dirty="0" smtClean="0"/>
          </a:p>
          <a:p>
            <a:pPr algn="just">
              <a:lnSpc>
                <a:spcPct val="90000"/>
              </a:lnSpc>
              <a:spcAft>
                <a:spcPct val="20000"/>
              </a:spcAft>
              <a:buFont typeface="Wingdings" panose="05000000000000000000" pitchFamily="2" charset="2"/>
              <a:buChar char="Ø"/>
              <a:defRPr/>
            </a:pPr>
            <a:r>
              <a:rPr lang="tr-TR" sz="2400" b="1" dirty="0" smtClean="0"/>
              <a:t>Melez </a:t>
            </a:r>
            <a:r>
              <a:rPr lang="tr-TR" sz="2400" b="1" dirty="0"/>
              <a:t>(Hibrid) Sürücüler</a:t>
            </a:r>
          </a:p>
          <a:p>
            <a:pPr lvl="1" algn="just">
              <a:lnSpc>
                <a:spcPct val="90000"/>
              </a:lnSpc>
              <a:spcAft>
                <a:spcPct val="20000"/>
              </a:spcAft>
              <a:buFont typeface="Courier New" panose="02070309020205020404" pitchFamily="49" charset="0"/>
              <a:buChar char="o"/>
              <a:defRPr/>
            </a:pPr>
            <a:r>
              <a:rPr lang="tr-TR" sz="2200" dirty="0"/>
              <a:t>İçerisinde hem dönen plakalar hem de flash bellek taşıyan sürücülerdir.</a:t>
            </a:r>
          </a:p>
          <a:p>
            <a:pPr lvl="1" algn="just">
              <a:lnSpc>
                <a:spcPct val="90000"/>
              </a:lnSpc>
              <a:spcAft>
                <a:spcPct val="20000"/>
              </a:spcAft>
              <a:buFont typeface="Courier New" panose="02070309020205020404" pitchFamily="49" charset="0"/>
              <a:buChar char="o"/>
              <a:defRPr/>
            </a:pPr>
            <a:r>
              <a:rPr lang="tr-TR" sz="2200" dirty="0"/>
              <a:t>Katı hal sürücülerinden daha ucuzdurlar.</a:t>
            </a:r>
          </a:p>
        </p:txBody>
      </p:sp>
      <p:pic>
        <p:nvPicPr>
          <p:cNvPr id="9" name="Picture 2" descr="http://cnet4.cbsistatic.com/hub/i/2010/10/25/5a6b2a09-fdc4-11e2-8c7c-d4ae52e62bcc/04513aac5f0b7f26ba99fd527de9eda8/seagate-momentus-xt-hybrid-dri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283026"/>
            <a:ext cx="2770909" cy="294409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18</a:t>
            </a:fld>
            <a:endParaRPr lang="en-US" dirty="0"/>
          </a:p>
        </p:txBody>
      </p:sp>
    </p:spTree>
    <p:extLst>
      <p:ext uri="{BB962C8B-B14F-4D97-AF65-F5344CB8AC3E}">
        <p14:creationId xmlns:p14="http://schemas.microsoft.com/office/powerpoint/2010/main" val="3637113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Optik</a:t>
            </a:r>
            <a:r>
              <a:rPr lang="en-US" dirty="0" smtClean="0"/>
              <a:t> </a:t>
            </a:r>
            <a:r>
              <a:rPr lang="en-US" dirty="0" err="1" smtClean="0"/>
              <a:t>Diskler</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en-US" sz="2400" dirty="0" err="1" smtClean="0"/>
              <a:t>Optik</a:t>
            </a:r>
            <a:r>
              <a:rPr lang="en-US" sz="2400" dirty="0" smtClean="0"/>
              <a:t> </a:t>
            </a:r>
            <a:r>
              <a:rPr lang="en-US" sz="2400" dirty="0" err="1"/>
              <a:t>disklerde</a:t>
            </a:r>
            <a:r>
              <a:rPr lang="en-US" sz="2400" dirty="0"/>
              <a:t> </a:t>
            </a:r>
            <a:r>
              <a:rPr lang="en-US" sz="2400" dirty="0" err="1"/>
              <a:t>veri</a:t>
            </a:r>
            <a:r>
              <a:rPr lang="en-US" sz="2400" dirty="0"/>
              <a:t>, </a:t>
            </a:r>
            <a:r>
              <a:rPr lang="en-US" sz="2400" b="1" dirty="0" err="1" smtClean="0"/>
              <a:t>lazer</a:t>
            </a:r>
            <a:r>
              <a:rPr lang="en-US" sz="2400" b="1" dirty="0" smtClean="0"/>
              <a:t> </a:t>
            </a:r>
            <a:r>
              <a:rPr lang="en-US" sz="2400" b="1" dirty="0" err="1"/>
              <a:t>ışığı</a:t>
            </a:r>
            <a:r>
              <a:rPr lang="en-US" sz="2400" b="1" dirty="0"/>
              <a:t> </a:t>
            </a:r>
            <a:r>
              <a:rPr lang="en-US" sz="2400" dirty="0" err="1"/>
              <a:t>kullanılarak</a:t>
            </a:r>
            <a:r>
              <a:rPr lang="en-US" sz="2400" dirty="0"/>
              <a:t> </a:t>
            </a:r>
            <a:r>
              <a:rPr lang="en-US" sz="2400" dirty="0" err="1"/>
              <a:t>okunur</a:t>
            </a:r>
            <a:r>
              <a:rPr lang="en-US" sz="2400" dirty="0"/>
              <a:t> </a:t>
            </a:r>
            <a:r>
              <a:rPr lang="en-US" sz="2400" dirty="0" err="1"/>
              <a:t>ve</a:t>
            </a:r>
            <a:r>
              <a:rPr lang="en-US" sz="2400" dirty="0"/>
              <a:t> </a:t>
            </a:r>
            <a:r>
              <a:rPr lang="en-US" sz="2400" dirty="0" err="1"/>
              <a:t>yazılır</a:t>
            </a:r>
            <a:r>
              <a:rPr lang="en-US" sz="2400" dirty="0"/>
              <a:t>. </a:t>
            </a:r>
          </a:p>
          <a:p>
            <a:pPr>
              <a:buFont typeface="Wingdings" panose="05000000000000000000" pitchFamily="2" charset="2"/>
              <a:buChar char="Ø"/>
            </a:pPr>
            <a:r>
              <a:rPr lang="en-US" sz="2400" dirty="0">
                <a:solidFill>
                  <a:schemeClr val="tx1"/>
                </a:solidFill>
              </a:rPr>
              <a:t>CD, DVD </a:t>
            </a:r>
            <a:r>
              <a:rPr lang="en-US" sz="2400" dirty="0" err="1">
                <a:solidFill>
                  <a:schemeClr val="tx1"/>
                </a:solidFill>
              </a:rPr>
              <a:t>ve</a:t>
            </a:r>
            <a:r>
              <a:rPr lang="en-US" sz="2400" dirty="0">
                <a:solidFill>
                  <a:schemeClr val="tx1"/>
                </a:solidFill>
              </a:rPr>
              <a:t> Blu-Ray </a:t>
            </a:r>
            <a:r>
              <a:rPr lang="en-US" sz="2400" dirty="0" err="1">
                <a:solidFill>
                  <a:schemeClr val="tx1"/>
                </a:solidFill>
              </a:rPr>
              <a:t>diskler</a:t>
            </a:r>
            <a:r>
              <a:rPr lang="en-US" sz="2400" dirty="0">
                <a:solidFill>
                  <a:schemeClr val="tx1"/>
                </a:solidFill>
              </a:rPr>
              <a:t> </a:t>
            </a:r>
            <a:r>
              <a:rPr lang="en-US" sz="2400" dirty="0" err="1">
                <a:solidFill>
                  <a:schemeClr val="tx1"/>
                </a:solidFill>
              </a:rPr>
              <a:t>optik</a:t>
            </a:r>
            <a:r>
              <a:rPr lang="en-US" sz="2400" dirty="0">
                <a:solidFill>
                  <a:schemeClr val="tx1"/>
                </a:solidFill>
              </a:rPr>
              <a:t> </a:t>
            </a:r>
            <a:r>
              <a:rPr lang="en-US" sz="2400" dirty="0" err="1">
                <a:solidFill>
                  <a:schemeClr val="tx1"/>
                </a:solidFill>
              </a:rPr>
              <a:t>disklere</a:t>
            </a:r>
            <a:r>
              <a:rPr lang="en-US" sz="2400" dirty="0">
                <a:solidFill>
                  <a:schemeClr val="tx1"/>
                </a:solidFill>
              </a:rPr>
              <a:t> </a:t>
            </a:r>
            <a:r>
              <a:rPr lang="en-US" sz="2400" dirty="0" err="1">
                <a:solidFill>
                  <a:schemeClr val="tx1"/>
                </a:solidFill>
              </a:rPr>
              <a:t>örnek</a:t>
            </a:r>
            <a:r>
              <a:rPr lang="en-US" sz="2400" dirty="0">
                <a:solidFill>
                  <a:schemeClr val="tx1"/>
                </a:solidFill>
              </a:rPr>
              <a:t> </a:t>
            </a:r>
            <a:r>
              <a:rPr lang="en-US" sz="2400" dirty="0" err="1">
                <a:solidFill>
                  <a:schemeClr val="tx1"/>
                </a:solidFill>
              </a:rPr>
              <a:t>olarak</a:t>
            </a:r>
            <a:r>
              <a:rPr lang="en-US" sz="2400" dirty="0">
                <a:solidFill>
                  <a:schemeClr val="tx1"/>
                </a:solidFill>
              </a:rPr>
              <a:t> </a:t>
            </a:r>
            <a:r>
              <a:rPr lang="en-US" sz="2400" dirty="0" err="1">
                <a:solidFill>
                  <a:schemeClr val="tx1"/>
                </a:solidFill>
              </a:rPr>
              <a:t>verilebilir</a:t>
            </a:r>
            <a:r>
              <a:rPr lang="en-US" sz="2400" dirty="0">
                <a:solidFill>
                  <a:schemeClr val="tx1"/>
                </a:solidFill>
              </a:rPr>
              <a:t>.</a:t>
            </a:r>
          </a:p>
          <a:p>
            <a:pPr>
              <a:buFont typeface="Wingdings" panose="05000000000000000000" pitchFamily="2" charset="2"/>
              <a:buChar char="Ø"/>
            </a:pPr>
            <a:r>
              <a:rPr lang="en-US" sz="2400" dirty="0" err="1" smtClean="0"/>
              <a:t>Diskler</a:t>
            </a:r>
            <a:r>
              <a:rPr lang="en-US" sz="2400" dirty="0" smtClean="0"/>
              <a:t> </a:t>
            </a:r>
            <a:r>
              <a:rPr lang="en-US" sz="2400" dirty="0" err="1"/>
              <a:t>tek</a:t>
            </a:r>
            <a:r>
              <a:rPr lang="en-US" sz="2400" dirty="0"/>
              <a:t> </a:t>
            </a:r>
            <a:r>
              <a:rPr lang="en-US" sz="2400" dirty="0" err="1"/>
              <a:t>bir</a:t>
            </a:r>
            <a:r>
              <a:rPr lang="en-US" sz="2400" dirty="0"/>
              <a:t> </a:t>
            </a:r>
            <a:r>
              <a:rPr lang="en-US" sz="2400" dirty="0" err="1"/>
              <a:t>izden</a:t>
            </a:r>
            <a:r>
              <a:rPr lang="en-US" sz="2400" dirty="0"/>
              <a:t> (track) </a:t>
            </a:r>
            <a:r>
              <a:rPr lang="en-US" sz="2400" dirty="0" err="1"/>
              <a:t>ve</a:t>
            </a:r>
            <a:r>
              <a:rPr lang="en-US" sz="2400" dirty="0"/>
              <a:t> </a:t>
            </a:r>
            <a:r>
              <a:rPr lang="en-US" sz="2400" dirty="0" err="1"/>
              <a:t>birçok</a:t>
            </a:r>
            <a:r>
              <a:rPr lang="en-US" sz="2400" dirty="0"/>
              <a:t> </a:t>
            </a:r>
            <a:r>
              <a:rPr lang="en-US" sz="2400" dirty="0" err="1"/>
              <a:t>kesimden</a:t>
            </a:r>
            <a:r>
              <a:rPr lang="en-US" sz="2400" dirty="0"/>
              <a:t> (sector) </a:t>
            </a:r>
            <a:r>
              <a:rPr lang="en-US" sz="2400" dirty="0" err="1" smtClean="0"/>
              <a:t>oluşur</a:t>
            </a:r>
            <a:r>
              <a:rPr lang="en-US" sz="2400" dirty="0" smtClean="0"/>
              <a:t>.</a:t>
            </a:r>
            <a:r>
              <a:rPr lang="tr-TR" sz="2400" dirty="0"/>
              <a:t> Bu izin uzunluğu yaklaşık 5km’dir.</a:t>
            </a:r>
            <a:endParaRPr lang="en-US" sz="2400" dirty="0"/>
          </a:p>
          <a:p>
            <a:pPr>
              <a:buFont typeface="Wingdings" panose="05000000000000000000" pitchFamily="2" charset="2"/>
              <a:buChar char="Ø"/>
            </a:pPr>
            <a:endParaRPr lang="tr-TR" sz="2400" dirty="0" smtClean="0"/>
          </a:p>
          <a:p>
            <a:pPr>
              <a:buFont typeface="Wingdings" panose="05000000000000000000" pitchFamily="2" charset="2"/>
              <a:buChar char="Ø"/>
            </a:pPr>
            <a:endParaRPr lang="tr-TR" sz="2400" dirty="0"/>
          </a:p>
          <a:p>
            <a:pPr>
              <a:buFont typeface="Wingdings" panose="05000000000000000000" pitchFamily="2" charset="2"/>
              <a:buChar char="Ø"/>
            </a:pPr>
            <a:endParaRPr lang="tr-TR" sz="2400" dirty="0" smtClean="0"/>
          </a:p>
          <a:p>
            <a:pPr>
              <a:buFont typeface="Wingdings" panose="05000000000000000000" pitchFamily="2" charset="2"/>
              <a:buChar char="Ø"/>
            </a:pPr>
            <a:endParaRPr lang="tr-TR" sz="2400" dirty="0"/>
          </a:p>
          <a:p>
            <a:pPr>
              <a:buFont typeface="Wingdings" panose="05000000000000000000" pitchFamily="2" charset="2"/>
              <a:buChar char="Ø"/>
            </a:pPr>
            <a:endParaRPr lang="tr-TR" sz="2400" dirty="0" smtClean="0"/>
          </a:p>
          <a:p>
            <a:pPr>
              <a:buFont typeface="Wingdings" panose="05000000000000000000" pitchFamily="2" charset="2"/>
              <a:buChar char="Ø"/>
            </a:pPr>
            <a:endParaRPr lang="tr-TR" sz="2400" dirty="0"/>
          </a:p>
          <a:p>
            <a:pPr>
              <a:buFont typeface="Wingdings" panose="05000000000000000000" pitchFamily="2" charset="2"/>
              <a:buChar char="Ø"/>
            </a:pPr>
            <a:endParaRPr lang="tr-TR" sz="2400" dirty="0" smtClean="0"/>
          </a:p>
          <a:p>
            <a:pPr>
              <a:buFont typeface="Wingdings" panose="05000000000000000000" pitchFamily="2" charset="2"/>
              <a:buChar char="Ø"/>
            </a:pPr>
            <a:endParaRPr lang="tr-TR" sz="2400" dirty="0" smtClean="0"/>
          </a:p>
        </p:txBody>
      </p:sp>
      <p:pic>
        <p:nvPicPr>
          <p:cNvPr id="7" name="Picture 2" descr="http://www.brillianize.com/Graphics/spiral_track.jpg"/>
          <p:cNvPicPr>
            <a:picLocks noChangeAspect="1" noChangeArrowheads="1"/>
          </p:cNvPicPr>
          <p:nvPr/>
        </p:nvPicPr>
        <p:blipFill rotWithShape="1">
          <a:blip r:embed="rId2">
            <a:extLst>
              <a:ext uri="{28A0092B-C50C-407E-A947-70E740481C1C}">
                <a14:useLocalDpi xmlns:a14="http://schemas.microsoft.com/office/drawing/2010/main" val="0"/>
              </a:ext>
            </a:extLst>
          </a:blip>
          <a:srcRect b="8601"/>
          <a:stretch/>
        </p:blipFill>
        <p:spPr bwMode="auto">
          <a:xfrm>
            <a:off x="2914675" y="3338274"/>
            <a:ext cx="2857500" cy="289903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19</a:t>
            </a:fld>
            <a:endParaRPr lang="en-US" dirty="0"/>
          </a:p>
        </p:txBody>
      </p:sp>
    </p:spTree>
    <p:extLst>
      <p:ext uri="{BB962C8B-B14F-4D97-AF65-F5344CB8AC3E}">
        <p14:creationId xmlns:p14="http://schemas.microsoft.com/office/powerpoint/2010/main" val="265269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Dersin Amacı</a:t>
            </a:r>
            <a:endParaRPr lang="tr-TR" dirty="0"/>
          </a:p>
        </p:txBody>
      </p:sp>
      <p:sp>
        <p:nvSpPr>
          <p:cNvPr id="3" name="Content Placeholder 2"/>
          <p:cNvSpPr>
            <a:spLocks noGrp="1"/>
          </p:cNvSpPr>
          <p:nvPr>
            <p:ph sz="quarter" idx="1"/>
          </p:nvPr>
        </p:nvSpPr>
        <p:spPr>
          <a:xfrm>
            <a:off x="457200" y="1484784"/>
            <a:ext cx="8229600" cy="4672176"/>
          </a:xfrm>
        </p:spPr>
        <p:txBody>
          <a:bodyPr/>
          <a:lstStyle/>
          <a:p>
            <a:pPr marL="0" indent="0" algn="just">
              <a:lnSpc>
                <a:spcPct val="90000"/>
              </a:lnSpc>
              <a:spcAft>
                <a:spcPct val="20000"/>
              </a:spcAft>
              <a:buNone/>
            </a:pPr>
            <a:endParaRPr lang="tr-TR" sz="2400" dirty="0" smtClean="0"/>
          </a:p>
          <a:p>
            <a:pPr marL="0" indent="0" algn="just">
              <a:lnSpc>
                <a:spcPct val="90000"/>
              </a:lnSpc>
              <a:spcAft>
                <a:spcPct val="20000"/>
              </a:spcAft>
              <a:buNone/>
            </a:pPr>
            <a:r>
              <a:rPr lang="tr-TR" sz="2400" dirty="0" smtClean="0"/>
              <a:t>Bu dersin amacı,</a:t>
            </a:r>
          </a:p>
          <a:p>
            <a:pPr lvl="1" algn="just">
              <a:lnSpc>
                <a:spcPct val="90000"/>
              </a:lnSpc>
              <a:spcAft>
                <a:spcPct val="20000"/>
              </a:spcAft>
              <a:buFont typeface="Courier New" panose="02070309020205020404" pitchFamily="49" charset="0"/>
              <a:buChar char="o"/>
            </a:pPr>
            <a:r>
              <a:rPr lang="tr-TR" sz="2000" dirty="0">
                <a:solidFill>
                  <a:schemeClr val="tx1"/>
                </a:solidFill>
              </a:rPr>
              <a:t>Sistem </a:t>
            </a:r>
            <a:r>
              <a:rPr lang="tr-TR" sz="2000" dirty="0" smtClean="0">
                <a:solidFill>
                  <a:schemeClr val="tx1"/>
                </a:solidFill>
              </a:rPr>
              <a:t>ünitesindeki temel birimler,</a:t>
            </a:r>
            <a:endParaRPr lang="tr-TR" sz="2000" dirty="0">
              <a:solidFill>
                <a:schemeClr val="tx1"/>
              </a:solidFill>
            </a:endParaRPr>
          </a:p>
          <a:p>
            <a:pPr lvl="1" algn="just">
              <a:lnSpc>
                <a:spcPct val="90000"/>
              </a:lnSpc>
              <a:spcAft>
                <a:spcPct val="20000"/>
              </a:spcAft>
              <a:buFont typeface="Courier New" panose="02070309020205020404" pitchFamily="49" charset="0"/>
              <a:buChar char="o"/>
            </a:pPr>
            <a:r>
              <a:rPr lang="tr-TR" sz="2000" dirty="0">
                <a:solidFill>
                  <a:schemeClr val="tx1"/>
                </a:solidFill>
              </a:rPr>
              <a:t>Depolama birimleri ve bellekler,</a:t>
            </a:r>
          </a:p>
          <a:p>
            <a:pPr lvl="1" algn="just">
              <a:lnSpc>
                <a:spcPct val="90000"/>
              </a:lnSpc>
              <a:spcAft>
                <a:spcPct val="20000"/>
              </a:spcAft>
              <a:buFont typeface="Courier New" panose="02070309020205020404" pitchFamily="49" charset="0"/>
              <a:buChar char="o"/>
            </a:pPr>
            <a:r>
              <a:rPr lang="tr-TR" sz="2000" dirty="0">
                <a:solidFill>
                  <a:schemeClr val="tx1"/>
                </a:solidFill>
              </a:rPr>
              <a:t>İletişim birimleri,</a:t>
            </a:r>
          </a:p>
          <a:p>
            <a:pPr lvl="1" algn="just">
              <a:lnSpc>
                <a:spcPct val="90000"/>
              </a:lnSpc>
              <a:spcAft>
                <a:spcPct val="20000"/>
              </a:spcAft>
              <a:buFont typeface="Courier New" panose="02070309020205020404" pitchFamily="49" charset="0"/>
              <a:buChar char="o"/>
            </a:pPr>
            <a:r>
              <a:rPr lang="tr-TR" sz="2000" dirty="0">
                <a:solidFill>
                  <a:schemeClr val="tx1"/>
                </a:solidFill>
              </a:rPr>
              <a:t>Giriş/çıkış birimleri</a:t>
            </a:r>
          </a:p>
          <a:p>
            <a:pPr marL="0" indent="0" algn="just">
              <a:lnSpc>
                <a:spcPct val="90000"/>
              </a:lnSpc>
              <a:spcAft>
                <a:spcPct val="20000"/>
              </a:spcAft>
              <a:buNone/>
            </a:pPr>
            <a:r>
              <a:rPr lang="tr-TR" sz="2400" dirty="0" smtClean="0"/>
              <a:t>hakkında bilgi sahibi olmaktır.</a:t>
            </a:r>
            <a:endParaRPr lang="en-US" sz="2400" dirty="0"/>
          </a:p>
          <a:p>
            <a:pPr marL="514350" indent="-514350" algn="just">
              <a:lnSpc>
                <a:spcPct val="90000"/>
              </a:lnSpc>
              <a:spcAft>
                <a:spcPct val="20000"/>
              </a:spcAft>
              <a:buFont typeface="+mj-lt"/>
              <a:buAutoNum type="arabicPeriod"/>
            </a:pPr>
            <a:endParaRPr lang="en-US" sz="2400" dirty="0"/>
          </a:p>
          <a:p>
            <a:endParaRPr lang="tr-TR" sz="2400"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a:t>
            </a:fld>
            <a:endParaRPr lang="en-US" dirty="0"/>
          </a:p>
        </p:txBody>
      </p:sp>
    </p:spTree>
    <p:extLst>
      <p:ext uri="{BB962C8B-B14F-4D97-AF65-F5344CB8AC3E}">
        <p14:creationId xmlns:p14="http://schemas.microsoft.com/office/powerpoint/2010/main" val="750410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Optik</a:t>
            </a:r>
            <a:r>
              <a:rPr lang="en-US" dirty="0" smtClean="0"/>
              <a:t> </a:t>
            </a:r>
            <a:r>
              <a:rPr lang="en-US" dirty="0" err="1" smtClean="0"/>
              <a:t>Diskler</a:t>
            </a:r>
            <a:endParaRPr lang="en-US" dirty="0"/>
          </a:p>
        </p:txBody>
      </p:sp>
      <p:sp>
        <p:nvSpPr>
          <p:cNvPr id="3" name="Content Placeholder 2"/>
          <p:cNvSpPr>
            <a:spLocks noGrp="1"/>
          </p:cNvSpPr>
          <p:nvPr>
            <p:ph sz="quarter" idx="1"/>
          </p:nvPr>
        </p:nvSpPr>
        <p:spPr>
          <a:xfrm>
            <a:off x="457200" y="1219200"/>
            <a:ext cx="8228434" cy="4937760"/>
          </a:xfrm>
        </p:spPr>
        <p:txBody>
          <a:bodyPr/>
          <a:lstStyle/>
          <a:p>
            <a:pPr>
              <a:buFont typeface="Wingdings" panose="05000000000000000000" pitchFamily="2" charset="2"/>
              <a:buChar char="Ø"/>
            </a:pPr>
            <a:endParaRPr lang="tr-TR" sz="2400" dirty="0" smtClean="0"/>
          </a:p>
          <a:p>
            <a:pPr>
              <a:buFont typeface="Wingdings" panose="05000000000000000000" pitchFamily="2" charset="2"/>
              <a:buChar char="Ø"/>
            </a:pPr>
            <a:r>
              <a:rPr lang="en-US" sz="2400" dirty="0" err="1"/>
              <a:t>Diskin</a:t>
            </a:r>
            <a:r>
              <a:rPr lang="en-US" sz="2400" dirty="0"/>
              <a:t> </a:t>
            </a:r>
            <a:r>
              <a:rPr lang="en-US" sz="2400" dirty="0" err="1"/>
              <a:t>kapasitesi</a:t>
            </a:r>
            <a:r>
              <a:rPr lang="en-US" sz="2400" dirty="0"/>
              <a:t> </a:t>
            </a:r>
            <a:r>
              <a:rPr lang="en-US" sz="2400" dirty="0" err="1"/>
              <a:t>kullanılan</a:t>
            </a:r>
            <a:r>
              <a:rPr lang="en-US" sz="2400" dirty="0"/>
              <a:t> </a:t>
            </a:r>
            <a:r>
              <a:rPr lang="en-US" sz="2400" dirty="0" err="1"/>
              <a:t>biçime</a:t>
            </a:r>
            <a:r>
              <a:rPr lang="en-US" sz="2400" dirty="0"/>
              <a:t>, </a:t>
            </a:r>
            <a:r>
              <a:rPr lang="en-US" sz="2400" dirty="0" err="1"/>
              <a:t>katman</a:t>
            </a:r>
            <a:r>
              <a:rPr lang="en-US" sz="2400" dirty="0"/>
              <a:t> (layer) </a:t>
            </a:r>
            <a:r>
              <a:rPr lang="en-US" sz="2400" dirty="0" err="1"/>
              <a:t>ve</a:t>
            </a:r>
            <a:r>
              <a:rPr lang="en-US" sz="2400" dirty="0"/>
              <a:t> </a:t>
            </a:r>
            <a:r>
              <a:rPr lang="en-US" sz="2400" dirty="0" err="1"/>
              <a:t>taraf</a:t>
            </a:r>
            <a:r>
              <a:rPr lang="en-US" sz="2400" dirty="0"/>
              <a:t> </a:t>
            </a:r>
            <a:r>
              <a:rPr lang="en-US" sz="2400" dirty="0" err="1"/>
              <a:t>sayısına</a:t>
            </a:r>
            <a:r>
              <a:rPr lang="en-US" sz="2400" dirty="0"/>
              <a:t> </a:t>
            </a:r>
            <a:r>
              <a:rPr lang="en-US" sz="2400" dirty="0" err="1"/>
              <a:t>göre</a:t>
            </a:r>
            <a:r>
              <a:rPr lang="en-US" sz="2400" dirty="0"/>
              <a:t> </a:t>
            </a:r>
            <a:r>
              <a:rPr lang="en-US" sz="2400" dirty="0" err="1"/>
              <a:t>değişir</a:t>
            </a:r>
            <a:r>
              <a:rPr lang="en-US" sz="2400" dirty="0"/>
              <a:t>. </a:t>
            </a:r>
            <a:r>
              <a:rPr lang="en-US" sz="2400" dirty="0" err="1"/>
              <a:t>Veri</a:t>
            </a:r>
            <a:r>
              <a:rPr lang="en-US" sz="2400" dirty="0"/>
              <a:t>, </a:t>
            </a:r>
            <a:r>
              <a:rPr lang="en-US" sz="2400" dirty="0" err="1"/>
              <a:t>diskin</a:t>
            </a:r>
            <a:r>
              <a:rPr lang="en-US" sz="2400" dirty="0"/>
              <a:t> her </a:t>
            </a:r>
            <a:r>
              <a:rPr lang="en-US" sz="2400" dirty="0" err="1"/>
              <a:t>iki</a:t>
            </a:r>
            <a:r>
              <a:rPr lang="en-US" sz="2400" dirty="0"/>
              <a:t> </a:t>
            </a:r>
            <a:r>
              <a:rPr lang="en-US" sz="2400" dirty="0" err="1"/>
              <a:t>tarafına</a:t>
            </a:r>
            <a:r>
              <a:rPr lang="en-US" sz="2400" dirty="0"/>
              <a:t> da </a:t>
            </a:r>
            <a:r>
              <a:rPr lang="en-US" sz="2400" dirty="0" err="1"/>
              <a:t>kaydedilebilir</a:t>
            </a:r>
            <a:r>
              <a:rPr lang="en-US" sz="2400" dirty="0"/>
              <a:t>.</a:t>
            </a:r>
          </a:p>
          <a:p>
            <a:pPr>
              <a:buFont typeface="Wingdings" panose="05000000000000000000" pitchFamily="2" charset="2"/>
              <a:buChar char="Ø"/>
            </a:pPr>
            <a:endParaRPr lang="tr-TR" sz="2400" dirty="0" smtClean="0"/>
          </a:p>
          <a:p>
            <a:pPr>
              <a:buFont typeface="Wingdings" panose="05000000000000000000" pitchFamily="2" charset="2"/>
              <a:buChar char="Ø"/>
            </a:pPr>
            <a:r>
              <a:rPr lang="en-US" sz="2400" dirty="0" err="1" smtClean="0"/>
              <a:t>Lazer</a:t>
            </a:r>
            <a:r>
              <a:rPr lang="en-US" sz="2400" dirty="0" smtClean="0"/>
              <a:t> </a:t>
            </a:r>
            <a:r>
              <a:rPr lang="en-US" sz="2400" dirty="0" err="1"/>
              <a:t>ışığı</a:t>
            </a:r>
            <a:r>
              <a:rPr lang="en-US" sz="2400" dirty="0"/>
              <a:t> </a:t>
            </a:r>
            <a:r>
              <a:rPr lang="en-US" sz="2400" dirty="0" err="1"/>
              <a:t>ile</a:t>
            </a:r>
            <a:r>
              <a:rPr lang="en-US" sz="2400" dirty="0"/>
              <a:t> </a:t>
            </a:r>
            <a:r>
              <a:rPr lang="en-US" sz="2400" dirty="0" err="1"/>
              <a:t>yüzey</a:t>
            </a:r>
            <a:r>
              <a:rPr lang="en-US" sz="2400" dirty="0"/>
              <a:t> </a:t>
            </a:r>
            <a:r>
              <a:rPr lang="en-US" sz="2400" dirty="0" err="1"/>
              <a:t>üzerinde</a:t>
            </a:r>
            <a:r>
              <a:rPr lang="en-US" sz="2400" dirty="0"/>
              <a:t> </a:t>
            </a:r>
            <a:r>
              <a:rPr lang="en-US" sz="2400" b="1" dirty="0" err="1"/>
              <a:t>çukurlar</a:t>
            </a:r>
            <a:r>
              <a:rPr lang="en-US" sz="2400" dirty="0"/>
              <a:t> (pits) </a:t>
            </a:r>
            <a:r>
              <a:rPr lang="en-US" sz="2400" dirty="0" err="1"/>
              <a:t>ve</a:t>
            </a:r>
            <a:r>
              <a:rPr lang="en-US" sz="2400" dirty="0"/>
              <a:t> </a:t>
            </a:r>
            <a:r>
              <a:rPr lang="en-US" sz="2400" b="1" dirty="0" err="1"/>
              <a:t>tepeler</a:t>
            </a:r>
            <a:r>
              <a:rPr lang="en-US" sz="2400" dirty="0"/>
              <a:t> (lands) </a:t>
            </a:r>
            <a:r>
              <a:rPr lang="en-US" sz="2400" dirty="0" err="1"/>
              <a:t>oluşturulur</a:t>
            </a:r>
            <a:r>
              <a:rPr lang="en-US" sz="2400" dirty="0"/>
              <a:t>. </a:t>
            </a:r>
            <a:endParaRPr lang="tr-TR" sz="2400" dirty="0" smtClean="0"/>
          </a:p>
          <a:p>
            <a:pPr>
              <a:buFont typeface="Wingdings" panose="05000000000000000000" pitchFamily="2" charset="2"/>
              <a:buChar char="Ø"/>
            </a:pPr>
            <a:endParaRPr lang="tr-TR" sz="2400" dirty="0" smtClean="0"/>
          </a:p>
          <a:p>
            <a:pPr>
              <a:buFont typeface="Wingdings" panose="05000000000000000000" pitchFamily="2" charset="2"/>
              <a:buChar char="Ø"/>
            </a:pPr>
            <a:r>
              <a:rPr lang="en-US" sz="2400" dirty="0" err="1" smtClean="0"/>
              <a:t>Böylece</a:t>
            </a:r>
            <a:r>
              <a:rPr lang="en-US" sz="2400" dirty="0" smtClean="0"/>
              <a:t> </a:t>
            </a:r>
            <a:r>
              <a:rPr lang="en-US" sz="2400" dirty="0" err="1"/>
              <a:t>ikilik</a:t>
            </a:r>
            <a:r>
              <a:rPr lang="en-US" sz="2400" dirty="0"/>
              <a:t> </a:t>
            </a:r>
            <a:r>
              <a:rPr lang="en-US" sz="2400" dirty="0" err="1"/>
              <a:t>sayı</a:t>
            </a:r>
            <a:r>
              <a:rPr lang="en-US" sz="2400" dirty="0"/>
              <a:t> </a:t>
            </a:r>
            <a:r>
              <a:rPr lang="en-US" sz="2400" dirty="0" err="1"/>
              <a:t>sistemi</a:t>
            </a:r>
            <a:r>
              <a:rPr lang="en-US" sz="2400" dirty="0"/>
              <a:t> </a:t>
            </a:r>
            <a:r>
              <a:rPr lang="en-US" sz="2400" dirty="0" err="1"/>
              <a:t>ile</a:t>
            </a:r>
            <a:r>
              <a:rPr lang="en-US" sz="2400" dirty="0"/>
              <a:t> </a:t>
            </a:r>
            <a:r>
              <a:rPr lang="en-US" sz="2400" dirty="0" err="1"/>
              <a:t>ifade</a:t>
            </a:r>
            <a:r>
              <a:rPr lang="en-US" sz="2400" dirty="0"/>
              <a:t> </a:t>
            </a:r>
            <a:r>
              <a:rPr lang="en-US" sz="2400" dirty="0" err="1"/>
              <a:t>edilen</a:t>
            </a:r>
            <a:r>
              <a:rPr lang="en-US" sz="2400" dirty="0"/>
              <a:t> </a:t>
            </a:r>
            <a:r>
              <a:rPr lang="en-US" sz="2400" dirty="0" err="1"/>
              <a:t>veri</a:t>
            </a:r>
            <a:r>
              <a:rPr lang="en-US" sz="2400" dirty="0"/>
              <a:t> </a:t>
            </a:r>
            <a:r>
              <a:rPr lang="en-US" sz="2400" dirty="0" err="1"/>
              <a:t>diske</a:t>
            </a:r>
            <a:r>
              <a:rPr lang="en-US" sz="2400" dirty="0"/>
              <a:t> </a:t>
            </a:r>
            <a:r>
              <a:rPr lang="en-US" sz="2400" dirty="0" err="1"/>
              <a:t>yazılmış</a:t>
            </a:r>
            <a:r>
              <a:rPr lang="en-US" sz="2400" dirty="0"/>
              <a:t> </a:t>
            </a:r>
            <a:r>
              <a:rPr lang="en-US" sz="2400" dirty="0" err="1"/>
              <a:t>olur</a:t>
            </a:r>
            <a:r>
              <a:rPr lang="en-US" sz="2400" dirty="0"/>
              <a:t>.</a:t>
            </a:r>
          </a:p>
          <a:p>
            <a:pPr>
              <a:buFont typeface="Wingdings" panose="05000000000000000000" pitchFamily="2" charset="2"/>
              <a:buChar char="Ø"/>
            </a:pPr>
            <a:endParaRPr lang="en-US" sz="2400"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9773"/>
            <a:ext cx="24574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20</a:t>
            </a:fld>
            <a:endParaRPr lang="en-US" dirty="0"/>
          </a:p>
        </p:txBody>
      </p:sp>
    </p:spTree>
    <p:extLst>
      <p:ext uri="{BB962C8B-B14F-4D97-AF65-F5344CB8AC3E}">
        <p14:creationId xmlns:p14="http://schemas.microsoft.com/office/powerpoint/2010/main" val="248270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Optik</a:t>
            </a:r>
            <a:r>
              <a:rPr lang="en-US" dirty="0" smtClean="0"/>
              <a:t> </a:t>
            </a:r>
            <a:r>
              <a:rPr lang="en-US" dirty="0" err="1" smtClean="0"/>
              <a:t>Diskler</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276023" cy="48510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21</a:t>
            </a:fld>
            <a:endParaRPr lang="en-US" dirty="0"/>
          </a:p>
        </p:txBody>
      </p:sp>
    </p:spTree>
    <p:extLst>
      <p:ext uri="{BB962C8B-B14F-4D97-AF65-F5344CB8AC3E}">
        <p14:creationId xmlns:p14="http://schemas.microsoft.com/office/powerpoint/2010/main" val="4235819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Optik</a:t>
            </a:r>
            <a:r>
              <a:rPr lang="en-US" dirty="0" smtClean="0"/>
              <a:t> </a:t>
            </a:r>
            <a:r>
              <a:rPr lang="en-US" dirty="0" err="1" smtClean="0"/>
              <a:t>Diskler</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en-US" sz="2400" b="1" dirty="0" smtClean="0"/>
              <a:t>CD (Compact Disc)</a:t>
            </a:r>
            <a:r>
              <a:rPr lang="en-US" sz="2400" dirty="0" smtClean="0"/>
              <a:t>, </a:t>
            </a:r>
            <a:r>
              <a:rPr lang="en-US" sz="2400" dirty="0" err="1"/>
              <a:t>yaklaşık</a:t>
            </a:r>
            <a:r>
              <a:rPr lang="en-US" sz="2400" dirty="0"/>
              <a:t> 1,2mm </a:t>
            </a:r>
            <a:r>
              <a:rPr lang="en-US" sz="2400" dirty="0" err="1"/>
              <a:t>kalınlığında</a:t>
            </a:r>
            <a:r>
              <a:rPr lang="en-US" sz="2400" dirty="0"/>
              <a:t> </a:t>
            </a:r>
            <a:r>
              <a:rPr lang="en-US" sz="2400" dirty="0" err="1"/>
              <a:t>olup</a:t>
            </a:r>
            <a:r>
              <a:rPr lang="en-US" sz="2400" dirty="0"/>
              <a:t>, </a:t>
            </a:r>
            <a:r>
              <a:rPr lang="en-US" sz="2400" dirty="0" err="1"/>
              <a:t>polikarbonat</a:t>
            </a:r>
            <a:r>
              <a:rPr lang="en-US" sz="2400" dirty="0"/>
              <a:t> </a:t>
            </a:r>
            <a:r>
              <a:rPr lang="en-US" sz="2400" dirty="0" err="1"/>
              <a:t>plastikten</a:t>
            </a:r>
            <a:r>
              <a:rPr lang="en-US" sz="2400" dirty="0"/>
              <a:t> </a:t>
            </a:r>
            <a:r>
              <a:rPr lang="en-US" sz="2400" dirty="0" err="1"/>
              <a:t>üretilmiştir</a:t>
            </a:r>
            <a:r>
              <a:rPr lang="en-US" sz="2400" dirty="0"/>
              <a:t>. </a:t>
            </a:r>
            <a:r>
              <a:rPr lang="tr-TR" sz="2400" dirty="0" smtClean="0"/>
              <a:t>Kırmızı lazer ışığı teknolojisini kullanır.</a:t>
            </a:r>
            <a:endParaRPr lang="en-US" sz="2400" dirty="0"/>
          </a:p>
          <a:p>
            <a:pPr>
              <a:buFont typeface="Wingdings" panose="05000000000000000000" pitchFamily="2" charset="2"/>
              <a:buChar char="Ø"/>
            </a:pPr>
            <a:r>
              <a:rPr lang="en-US" sz="2400" dirty="0" err="1"/>
              <a:t>Polikarbonat</a:t>
            </a:r>
            <a:r>
              <a:rPr lang="en-US" sz="2400" dirty="0"/>
              <a:t> </a:t>
            </a:r>
            <a:r>
              <a:rPr lang="en-US" sz="2400" dirty="0" err="1"/>
              <a:t>malzeme</a:t>
            </a:r>
            <a:r>
              <a:rPr lang="en-US" sz="2400" dirty="0"/>
              <a:t> </a:t>
            </a:r>
            <a:r>
              <a:rPr lang="en-US" sz="2400" dirty="0" err="1"/>
              <a:t>biçimlendirildikten</a:t>
            </a:r>
            <a:r>
              <a:rPr lang="en-US" sz="2400" dirty="0"/>
              <a:t> </a:t>
            </a:r>
            <a:r>
              <a:rPr lang="en-US" sz="2400" dirty="0" err="1"/>
              <a:t>sonra</a:t>
            </a:r>
            <a:r>
              <a:rPr lang="en-US" sz="2400" dirty="0"/>
              <a:t> </a:t>
            </a:r>
            <a:r>
              <a:rPr lang="en-US" sz="2400" dirty="0" err="1"/>
              <a:t>ince</a:t>
            </a:r>
            <a:r>
              <a:rPr lang="en-US" sz="2400" dirty="0"/>
              <a:t> </a:t>
            </a:r>
            <a:r>
              <a:rPr lang="en-US" sz="2400" dirty="0" err="1"/>
              <a:t>bir</a:t>
            </a:r>
            <a:r>
              <a:rPr lang="en-US" sz="2400" dirty="0"/>
              <a:t> </a:t>
            </a:r>
            <a:r>
              <a:rPr lang="en-US" sz="2400" dirty="0" err="1"/>
              <a:t>yansıtıcı</a:t>
            </a:r>
            <a:r>
              <a:rPr lang="en-US" sz="2400" dirty="0"/>
              <a:t> </a:t>
            </a:r>
            <a:r>
              <a:rPr lang="en-US" sz="2400" dirty="0" err="1"/>
              <a:t>alüminyum</a:t>
            </a:r>
            <a:r>
              <a:rPr lang="en-US" sz="2400" dirty="0"/>
              <a:t> </a:t>
            </a:r>
            <a:r>
              <a:rPr lang="en-US" sz="2400" dirty="0" err="1"/>
              <a:t>tabakayla</a:t>
            </a:r>
            <a:r>
              <a:rPr lang="en-US" sz="2400" dirty="0"/>
              <a:t> </a:t>
            </a:r>
            <a:r>
              <a:rPr lang="en-US" sz="2400" dirty="0" err="1"/>
              <a:t>kaplanır</a:t>
            </a:r>
            <a:r>
              <a:rPr lang="en-US" sz="2400" dirty="0" smtClean="0"/>
              <a:t>. </a:t>
            </a:r>
            <a:r>
              <a:rPr lang="en-US" sz="2400" dirty="0" err="1" smtClean="0"/>
              <a:t>Veri</a:t>
            </a:r>
            <a:r>
              <a:rPr lang="en-US" sz="2400" dirty="0" smtClean="0"/>
              <a:t>, </a:t>
            </a:r>
            <a:r>
              <a:rPr lang="tr-TR" sz="2400" dirty="0" smtClean="0"/>
              <a:t>çukurlar ve tepeler halinde </a:t>
            </a:r>
            <a:r>
              <a:rPr lang="en-US" sz="2400" dirty="0" err="1" smtClean="0"/>
              <a:t>bu</a:t>
            </a:r>
            <a:r>
              <a:rPr lang="en-US" sz="2400" dirty="0" smtClean="0"/>
              <a:t> </a:t>
            </a:r>
            <a:r>
              <a:rPr lang="en-US" sz="2400" dirty="0" err="1" smtClean="0"/>
              <a:t>tabaka</a:t>
            </a:r>
            <a:r>
              <a:rPr lang="en-US" sz="2400" dirty="0" smtClean="0"/>
              <a:t> </a:t>
            </a:r>
            <a:r>
              <a:rPr lang="tr-TR" sz="2400" dirty="0" smtClean="0"/>
              <a:t>üzerinde tutulur.</a:t>
            </a:r>
            <a:endParaRPr lang="en-US" sz="2400" dirty="0"/>
          </a:p>
        </p:txBody>
      </p:sp>
      <p:pic>
        <p:nvPicPr>
          <p:cNvPr id="2050" name="Picture 2" descr="http://www.mutilcemiz.net/galeri/albums/userpics/10001/cd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040" y="3789040"/>
            <a:ext cx="6304312" cy="224742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22</a:t>
            </a:fld>
            <a:endParaRPr lang="en-US" dirty="0"/>
          </a:p>
        </p:txBody>
      </p:sp>
    </p:spTree>
    <p:extLst>
      <p:ext uri="{BB962C8B-B14F-4D97-AF65-F5344CB8AC3E}">
        <p14:creationId xmlns:p14="http://schemas.microsoft.com/office/powerpoint/2010/main" val="6548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Optik</a:t>
            </a:r>
            <a:r>
              <a:rPr lang="en-US" dirty="0" smtClean="0"/>
              <a:t> </a:t>
            </a:r>
            <a:r>
              <a:rPr lang="en-US" dirty="0" err="1" smtClean="0"/>
              <a:t>Diskler</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en-US" sz="2400" b="1" dirty="0" smtClean="0"/>
              <a:t>DVD</a:t>
            </a:r>
            <a:r>
              <a:rPr lang="tr-TR" sz="2400" b="1" dirty="0" smtClean="0"/>
              <a:t> </a:t>
            </a:r>
            <a:r>
              <a:rPr lang="tr-TR" sz="2400" dirty="0" smtClean="0"/>
              <a:t>(Digital Versatile Disk)</a:t>
            </a:r>
            <a:r>
              <a:rPr lang="en-US" sz="2400" dirty="0" smtClean="0"/>
              <a:t>, </a:t>
            </a:r>
            <a:r>
              <a:rPr lang="en-US" sz="2400" dirty="0" err="1"/>
              <a:t>dış</a:t>
            </a:r>
            <a:r>
              <a:rPr lang="en-US" sz="2400" dirty="0"/>
              <a:t> </a:t>
            </a:r>
            <a:r>
              <a:rPr lang="en-US" sz="2400" dirty="0" err="1"/>
              <a:t>görünümüyle</a:t>
            </a:r>
            <a:r>
              <a:rPr lang="en-US" sz="2400" dirty="0"/>
              <a:t> </a:t>
            </a:r>
            <a:r>
              <a:rPr lang="en-US" sz="2400" dirty="0" err="1"/>
              <a:t>CD’ye</a:t>
            </a:r>
            <a:r>
              <a:rPr lang="en-US" sz="2400" dirty="0"/>
              <a:t> </a:t>
            </a:r>
            <a:r>
              <a:rPr lang="en-US" sz="2400" dirty="0" err="1"/>
              <a:t>çok</a:t>
            </a:r>
            <a:r>
              <a:rPr lang="en-US" sz="2400" dirty="0"/>
              <a:t> </a:t>
            </a:r>
            <a:r>
              <a:rPr lang="en-US" sz="2400" dirty="0" err="1"/>
              <a:t>benzer</a:t>
            </a:r>
            <a:r>
              <a:rPr lang="tr-TR" sz="2400" dirty="0"/>
              <a:t> f</a:t>
            </a:r>
            <a:r>
              <a:rPr lang="en-US" sz="2400" dirty="0" err="1"/>
              <a:t>akat</a:t>
            </a:r>
            <a:r>
              <a:rPr lang="en-US" sz="2400" dirty="0"/>
              <a:t> </a:t>
            </a:r>
            <a:r>
              <a:rPr lang="en-US" sz="2400" dirty="0" err="1"/>
              <a:t>CD’ye</a:t>
            </a:r>
            <a:r>
              <a:rPr lang="en-US" sz="2400" dirty="0"/>
              <a:t> </a:t>
            </a:r>
            <a:r>
              <a:rPr lang="en-US" sz="2400" dirty="0" err="1"/>
              <a:t>göre</a:t>
            </a:r>
            <a:r>
              <a:rPr lang="en-US" sz="2400" dirty="0"/>
              <a:t> </a:t>
            </a:r>
            <a:r>
              <a:rPr lang="en-US" sz="2400" dirty="0" err="1"/>
              <a:t>üretim</a:t>
            </a:r>
            <a:r>
              <a:rPr lang="en-US" sz="2400" dirty="0"/>
              <a:t> </a:t>
            </a:r>
            <a:r>
              <a:rPr lang="en-US" sz="2400" dirty="0" err="1"/>
              <a:t>teknolojisinin</a:t>
            </a:r>
            <a:r>
              <a:rPr lang="en-US" sz="2400" dirty="0"/>
              <a:t> </a:t>
            </a:r>
            <a:r>
              <a:rPr lang="en-US" sz="2400" dirty="0" err="1"/>
              <a:t>daha</a:t>
            </a:r>
            <a:r>
              <a:rPr lang="en-US" sz="2400" dirty="0"/>
              <a:t> </a:t>
            </a:r>
            <a:r>
              <a:rPr lang="en-US" sz="2400" dirty="0" err="1"/>
              <a:t>ileri</a:t>
            </a:r>
            <a:r>
              <a:rPr lang="en-US" sz="2400" dirty="0"/>
              <a:t> </a:t>
            </a:r>
            <a:r>
              <a:rPr lang="en-US" sz="2400" dirty="0" err="1"/>
              <a:t>olması</a:t>
            </a:r>
            <a:r>
              <a:rPr lang="en-US" sz="2400" dirty="0"/>
              <a:t> </a:t>
            </a:r>
            <a:r>
              <a:rPr lang="en-US" sz="2400" dirty="0" err="1"/>
              <a:t>nedeniyle</a:t>
            </a:r>
            <a:r>
              <a:rPr lang="en-US" sz="2400" dirty="0"/>
              <a:t> </a:t>
            </a:r>
            <a:r>
              <a:rPr lang="en-US" sz="2400" dirty="0" err="1"/>
              <a:t>çok</a:t>
            </a:r>
            <a:r>
              <a:rPr lang="en-US" sz="2400" dirty="0"/>
              <a:t> </a:t>
            </a:r>
            <a:r>
              <a:rPr lang="en-US" sz="2400" dirty="0" err="1"/>
              <a:t>daha</a:t>
            </a:r>
            <a:r>
              <a:rPr lang="en-US" sz="2400" dirty="0"/>
              <a:t> </a:t>
            </a:r>
            <a:r>
              <a:rPr lang="en-US" sz="2400" dirty="0" err="1"/>
              <a:t>fazla</a:t>
            </a:r>
            <a:r>
              <a:rPr lang="en-US" sz="2400" dirty="0"/>
              <a:t> </a:t>
            </a:r>
            <a:r>
              <a:rPr lang="en-US" sz="2400" dirty="0" err="1"/>
              <a:t>kapasiteye</a:t>
            </a:r>
            <a:r>
              <a:rPr lang="en-US" sz="2400" dirty="0"/>
              <a:t> </a:t>
            </a:r>
            <a:r>
              <a:rPr lang="en-US" sz="2400" dirty="0" err="1"/>
              <a:t>sahiptir</a:t>
            </a:r>
            <a:r>
              <a:rPr lang="en-US" sz="2400" dirty="0"/>
              <a:t>. </a:t>
            </a:r>
            <a:r>
              <a:rPr lang="tr-TR" sz="2400" dirty="0"/>
              <a:t>Kırmızı lazer ışığı teknolojisini kullanır</a:t>
            </a:r>
            <a:r>
              <a:rPr lang="tr-TR" sz="2400" dirty="0" smtClean="0"/>
              <a:t>.</a:t>
            </a:r>
            <a:endParaRPr lang="tr-TR" sz="2400" dirty="0"/>
          </a:p>
          <a:p>
            <a:pPr>
              <a:buFont typeface="Wingdings" panose="05000000000000000000" pitchFamily="2" charset="2"/>
              <a:buChar char="Ø"/>
            </a:pPr>
            <a:r>
              <a:rPr lang="en-US" sz="2400" dirty="0"/>
              <a:t>DVD </a:t>
            </a:r>
            <a:r>
              <a:rPr lang="en-US" sz="2400" dirty="0" err="1"/>
              <a:t>disklerin</a:t>
            </a:r>
            <a:r>
              <a:rPr lang="en-US" sz="2400" dirty="0"/>
              <a:t> </a:t>
            </a:r>
            <a:r>
              <a:rPr lang="en-US" sz="2400" dirty="0" err="1"/>
              <a:t>en</a:t>
            </a:r>
            <a:r>
              <a:rPr lang="en-US" sz="2400" dirty="0"/>
              <a:t> </a:t>
            </a:r>
            <a:r>
              <a:rPr lang="en-US" sz="2400" dirty="0" err="1"/>
              <a:t>önemli</a:t>
            </a:r>
            <a:r>
              <a:rPr lang="en-US" sz="2400" dirty="0"/>
              <a:t> </a:t>
            </a:r>
            <a:r>
              <a:rPr lang="en-US" sz="2400" dirty="0" err="1"/>
              <a:t>farklarında</a:t>
            </a:r>
            <a:r>
              <a:rPr lang="tr-TR" sz="2400" dirty="0"/>
              <a:t>n </a:t>
            </a:r>
            <a:r>
              <a:rPr lang="en-US" sz="2400" dirty="0" err="1"/>
              <a:t>birisi</a:t>
            </a:r>
            <a:r>
              <a:rPr lang="en-US" sz="2400" dirty="0"/>
              <a:t> </a:t>
            </a:r>
            <a:r>
              <a:rPr lang="tr-TR" sz="2400" dirty="0"/>
              <a:t>de çift taraflı ve </a:t>
            </a:r>
            <a:r>
              <a:rPr lang="en-US" sz="2400" dirty="0" err="1"/>
              <a:t>katmanlı</a:t>
            </a:r>
            <a:r>
              <a:rPr lang="en-US" sz="2400" dirty="0"/>
              <a:t> </a:t>
            </a:r>
            <a:r>
              <a:rPr lang="tr-TR" sz="2400" dirty="0"/>
              <a:t>olarak </a:t>
            </a:r>
            <a:r>
              <a:rPr lang="en-US" sz="2400" dirty="0" err="1"/>
              <a:t>üretilebilmeleridir</a:t>
            </a:r>
            <a:r>
              <a:rPr lang="en-US" sz="2400" dirty="0" smtClean="0"/>
              <a:t>.</a:t>
            </a:r>
            <a:r>
              <a:rPr lang="tr-TR" sz="2400" dirty="0" smtClean="0"/>
              <a:t> Böylece kapasiteleri 17GB’a kadar çıkmaktadır.</a:t>
            </a:r>
            <a:endParaRPr lang="en-US" sz="24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365104"/>
            <a:ext cx="88011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23</a:t>
            </a:fld>
            <a:endParaRPr lang="en-US" dirty="0"/>
          </a:p>
        </p:txBody>
      </p:sp>
    </p:spTree>
    <p:extLst>
      <p:ext uri="{BB962C8B-B14F-4D97-AF65-F5344CB8AC3E}">
        <p14:creationId xmlns:p14="http://schemas.microsoft.com/office/powerpoint/2010/main" val="193957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Optik</a:t>
            </a:r>
            <a:r>
              <a:rPr lang="en-US" dirty="0" smtClean="0"/>
              <a:t> </a:t>
            </a:r>
            <a:r>
              <a:rPr lang="en-US" dirty="0" err="1" smtClean="0"/>
              <a:t>Diskler</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tr-TR" sz="2400" b="1" dirty="0" smtClean="0"/>
              <a:t>Blu-ray,</a:t>
            </a:r>
            <a:r>
              <a:rPr lang="en-US" sz="2400" dirty="0" smtClean="0"/>
              <a:t> </a:t>
            </a:r>
            <a:r>
              <a:rPr lang="tr-TR" sz="2400" dirty="0" smtClean="0"/>
              <a:t>CD ve DVD’lerden farklı olarak mavi lazer ışığı teknolojisini kullanmaktadır. </a:t>
            </a:r>
          </a:p>
          <a:p>
            <a:pPr>
              <a:buFont typeface="Wingdings" panose="05000000000000000000" pitchFamily="2" charset="2"/>
              <a:buChar char="Ø"/>
            </a:pPr>
            <a:r>
              <a:rPr lang="tr-TR" sz="2400" dirty="0" smtClean="0"/>
              <a:t>Fiziksel boyutu CD ve DVD’lerle aynı olmasına rağmen tek taraflı, tek katmanlı bir blu-ray disk marka ve modeline göre 25-50 GB veri taşıyabilir.</a:t>
            </a:r>
          </a:p>
          <a:p>
            <a:pPr>
              <a:buFont typeface="Wingdings" panose="05000000000000000000" pitchFamily="2" charset="2"/>
              <a:buChar char="Ø"/>
            </a:pPr>
            <a:r>
              <a:rPr lang="tr-TR" sz="2400" dirty="0" smtClean="0"/>
              <a:t>Katman sayısına bağlı olarak kapasitesi de artmakta ve tek bir diskte 100GB veri taşıyabilmektedir.</a:t>
            </a:r>
            <a:endParaRPr lang="en-US" sz="2400" dirty="0"/>
          </a:p>
        </p:txBody>
      </p:sp>
      <p:pic>
        <p:nvPicPr>
          <p:cNvPr id="5122" name="Picture 2" descr="http://2.bp.blogspot.com/-wtH1GGwDMPE/UBmMI8NgcLI/AAAAAAAABFY/ys7_IAVT5yw/s400/blu-ray+disk+ve+dvd+disk.jpg"/>
          <p:cNvPicPr>
            <a:picLocks noChangeAspect="1" noChangeArrowheads="1"/>
          </p:cNvPicPr>
          <p:nvPr/>
        </p:nvPicPr>
        <p:blipFill rotWithShape="1">
          <a:blip r:embed="rId2">
            <a:extLst>
              <a:ext uri="{28A0092B-C50C-407E-A947-70E740481C1C}">
                <a14:useLocalDpi xmlns:a14="http://schemas.microsoft.com/office/drawing/2010/main" val="0"/>
              </a:ext>
            </a:extLst>
          </a:blip>
          <a:srcRect b="21846"/>
          <a:stretch/>
        </p:blipFill>
        <p:spPr bwMode="auto">
          <a:xfrm>
            <a:off x="2987824" y="4023319"/>
            <a:ext cx="3019425" cy="223324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24</a:t>
            </a:fld>
            <a:endParaRPr lang="en-US" dirty="0"/>
          </a:p>
        </p:txBody>
      </p:sp>
    </p:spTree>
    <p:extLst>
      <p:ext uri="{BB962C8B-B14F-4D97-AF65-F5344CB8AC3E}">
        <p14:creationId xmlns:p14="http://schemas.microsoft.com/office/powerpoint/2010/main" val="406851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Optik</a:t>
            </a:r>
            <a:r>
              <a:rPr lang="en-US" dirty="0" smtClean="0"/>
              <a:t> </a:t>
            </a:r>
            <a:r>
              <a:rPr lang="en-US" dirty="0" err="1" smtClean="0"/>
              <a:t>Diskler</a:t>
            </a:r>
            <a:endParaRPr lang="en-US" dirty="0"/>
          </a:p>
        </p:txBody>
      </p:sp>
      <p:sp>
        <p:nvSpPr>
          <p:cNvPr id="3" name="Content Placeholder 2"/>
          <p:cNvSpPr>
            <a:spLocks noGrp="1"/>
          </p:cNvSpPr>
          <p:nvPr>
            <p:ph sz="quarter" idx="1"/>
          </p:nvPr>
        </p:nvSpPr>
        <p:spPr>
          <a:xfrm>
            <a:off x="457200" y="1340768"/>
            <a:ext cx="8229600" cy="4816192"/>
          </a:xfrm>
        </p:spPr>
        <p:txBody>
          <a:bodyPr/>
          <a:lstStyle/>
          <a:p>
            <a:pPr>
              <a:buFont typeface="Wingdings" panose="05000000000000000000" pitchFamily="2" charset="2"/>
              <a:buChar char="Ø"/>
            </a:pPr>
            <a:r>
              <a:rPr lang="tr-TR" sz="2400" b="1" dirty="0" smtClean="0"/>
              <a:t>Salt </a:t>
            </a:r>
            <a:r>
              <a:rPr lang="tr-TR" sz="2400" b="1" dirty="0"/>
              <a:t>okunur optik </a:t>
            </a:r>
            <a:r>
              <a:rPr lang="tr-TR" sz="2400" b="1" dirty="0" smtClean="0"/>
              <a:t>diskler</a:t>
            </a:r>
            <a:r>
              <a:rPr lang="tr-TR" sz="2400" dirty="0" smtClean="0"/>
              <a:t>: İçerisine </a:t>
            </a:r>
            <a:r>
              <a:rPr lang="tr-TR" sz="2400" dirty="0"/>
              <a:t>bilgi yazılmış olarak satılırlar. İçindeki bilgiyi silmek veya değiştirmek mümkün değildir. </a:t>
            </a:r>
          </a:p>
          <a:p>
            <a:pPr lvl="1">
              <a:buFont typeface="Courier New" panose="02070309020205020404" pitchFamily="49" charset="0"/>
              <a:buChar char="o"/>
            </a:pPr>
            <a:r>
              <a:rPr lang="tr-TR" sz="2100" dirty="0" smtClean="0">
                <a:solidFill>
                  <a:schemeClr val="tx1"/>
                </a:solidFill>
              </a:rPr>
              <a:t>CD-ROM</a:t>
            </a:r>
            <a:r>
              <a:rPr lang="tr-TR" sz="2100" dirty="0">
                <a:solidFill>
                  <a:schemeClr val="tx1"/>
                </a:solidFill>
              </a:rPr>
              <a:t>, </a:t>
            </a:r>
            <a:r>
              <a:rPr lang="tr-TR" sz="2100" dirty="0" smtClean="0">
                <a:solidFill>
                  <a:schemeClr val="tx1"/>
                </a:solidFill>
              </a:rPr>
              <a:t>DVD-ROM, BD-ROM</a:t>
            </a:r>
            <a:endParaRPr lang="tr-TR" sz="2100" dirty="0">
              <a:solidFill>
                <a:schemeClr val="tx1"/>
              </a:solidFill>
            </a:endParaRPr>
          </a:p>
          <a:p>
            <a:pPr>
              <a:buFont typeface="Wingdings" panose="05000000000000000000" pitchFamily="2" charset="2"/>
              <a:buChar char="Ø"/>
            </a:pPr>
            <a:r>
              <a:rPr lang="tr-TR" sz="2400" b="1" dirty="0"/>
              <a:t>Kaydedilebilir optik </a:t>
            </a:r>
            <a:r>
              <a:rPr lang="tr-TR" sz="2400" b="1" dirty="0" smtClean="0"/>
              <a:t>diskler</a:t>
            </a:r>
            <a:r>
              <a:rPr lang="tr-TR" sz="2400" dirty="0" smtClean="0"/>
              <a:t>: İçerisine </a:t>
            </a:r>
            <a:r>
              <a:rPr lang="tr-TR" sz="2400" dirty="0"/>
              <a:t>sadece bir kez bilgi yazılabilen, daha sonra içindeki bilginin silinemediği ve değiştirilemediği optik disklerdir.</a:t>
            </a:r>
          </a:p>
          <a:p>
            <a:pPr lvl="1">
              <a:buFont typeface="Courier New" panose="02070309020205020404" pitchFamily="49" charset="0"/>
              <a:buChar char="o"/>
            </a:pPr>
            <a:r>
              <a:rPr lang="tr-TR" sz="2100" dirty="0" smtClean="0">
                <a:solidFill>
                  <a:schemeClr val="tx1"/>
                </a:solidFill>
              </a:rPr>
              <a:t>CD-R</a:t>
            </a:r>
            <a:r>
              <a:rPr lang="tr-TR" sz="2100" dirty="0">
                <a:solidFill>
                  <a:schemeClr val="tx1"/>
                </a:solidFill>
              </a:rPr>
              <a:t>, </a:t>
            </a:r>
            <a:r>
              <a:rPr lang="tr-TR" sz="2100" dirty="0" smtClean="0">
                <a:solidFill>
                  <a:schemeClr val="tx1"/>
                </a:solidFill>
              </a:rPr>
              <a:t>DVD-R, BD-R (R = Read, Okunur)</a:t>
            </a:r>
            <a:endParaRPr lang="tr-TR" sz="2100" dirty="0">
              <a:solidFill>
                <a:schemeClr val="tx1"/>
              </a:solidFill>
            </a:endParaRPr>
          </a:p>
          <a:p>
            <a:pPr>
              <a:buFont typeface="Wingdings" panose="05000000000000000000" pitchFamily="2" charset="2"/>
              <a:buChar char="Ø"/>
            </a:pPr>
            <a:r>
              <a:rPr lang="tr-TR" sz="2400" b="1" dirty="0"/>
              <a:t>Tekrar yazılabilir optik </a:t>
            </a:r>
            <a:r>
              <a:rPr lang="tr-TR" sz="2400" b="1" dirty="0" smtClean="0"/>
              <a:t>diskler</a:t>
            </a:r>
            <a:r>
              <a:rPr lang="tr-TR" sz="2400" dirty="0" smtClean="0"/>
              <a:t>: Üzerine </a:t>
            </a:r>
            <a:r>
              <a:rPr lang="tr-TR" sz="2400" dirty="0"/>
              <a:t>birden fazla kez bilginin yazılabildiği ve silinebildiği optik disklerdir.</a:t>
            </a:r>
          </a:p>
          <a:p>
            <a:pPr lvl="1">
              <a:buFont typeface="Courier New" panose="02070309020205020404" pitchFamily="49" charset="0"/>
              <a:buChar char="o"/>
            </a:pPr>
            <a:r>
              <a:rPr lang="tr-TR" sz="2100" dirty="0" smtClean="0">
                <a:solidFill>
                  <a:schemeClr val="tx1"/>
                </a:solidFill>
              </a:rPr>
              <a:t>CD-RW</a:t>
            </a:r>
            <a:r>
              <a:rPr lang="tr-TR" sz="2100" dirty="0">
                <a:solidFill>
                  <a:schemeClr val="tx1"/>
                </a:solidFill>
              </a:rPr>
              <a:t>, DVD-RW, </a:t>
            </a:r>
            <a:r>
              <a:rPr lang="tr-TR" sz="2100" dirty="0" smtClean="0">
                <a:solidFill>
                  <a:schemeClr val="tx1"/>
                </a:solidFill>
              </a:rPr>
              <a:t>DVD+RW, BD-RE (RW = Read</a:t>
            </a:r>
            <a:r>
              <a:rPr lang="en-GB" sz="2100" dirty="0" smtClean="0">
                <a:solidFill>
                  <a:schemeClr val="tx1"/>
                </a:solidFill>
              </a:rPr>
              <a:t>/Write</a:t>
            </a:r>
            <a:r>
              <a:rPr lang="tr-TR" sz="2100" dirty="0" smtClean="0">
                <a:solidFill>
                  <a:schemeClr val="tx1"/>
                </a:solidFill>
              </a:rPr>
              <a:t>, Yazılır</a:t>
            </a:r>
            <a:r>
              <a:rPr lang="en-GB" sz="2100" dirty="0" smtClean="0">
                <a:solidFill>
                  <a:schemeClr val="tx1"/>
                </a:solidFill>
              </a:rPr>
              <a:t>/</a:t>
            </a:r>
            <a:r>
              <a:rPr lang="tr-TR" sz="2100" dirty="0" smtClean="0">
                <a:solidFill>
                  <a:schemeClr val="tx1"/>
                </a:solidFill>
              </a:rPr>
              <a:t>Okunur)</a:t>
            </a:r>
            <a:endParaRPr lang="tr-TR" sz="2100" dirty="0">
              <a:solidFill>
                <a:schemeClr val="tx1"/>
              </a:solidFill>
            </a:endParaRPr>
          </a:p>
        </p:txBody>
      </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25</a:t>
            </a:fld>
            <a:endParaRPr lang="en-US" dirty="0"/>
          </a:p>
        </p:txBody>
      </p:sp>
    </p:spTree>
    <p:extLst>
      <p:ext uri="{BB962C8B-B14F-4D97-AF65-F5344CB8AC3E}">
        <p14:creationId xmlns:p14="http://schemas.microsoft.com/office/powerpoint/2010/main" val="1790196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Flash Bellek</a:t>
            </a:r>
            <a:endParaRPr lang="tr-TR" dirty="0"/>
          </a:p>
        </p:txBody>
      </p:sp>
      <p:sp>
        <p:nvSpPr>
          <p:cNvPr id="4" name="Content Placeholder 3"/>
          <p:cNvSpPr>
            <a:spLocks noGrp="1"/>
          </p:cNvSpPr>
          <p:nvPr>
            <p:ph sz="quarter" idx="1"/>
          </p:nvPr>
        </p:nvSpPr>
        <p:spPr>
          <a:xfrm>
            <a:off x="457200" y="1340768"/>
            <a:ext cx="8229600" cy="4816192"/>
          </a:xfrm>
        </p:spPr>
        <p:txBody>
          <a:bodyPr>
            <a:normAutofit/>
          </a:bodyPr>
          <a:lstStyle/>
          <a:p>
            <a:pPr algn="just">
              <a:lnSpc>
                <a:spcPct val="90000"/>
              </a:lnSpc>
              <a:spcAft>
                <a:spcPct val="20000"/>
              </a:spcAft>
              <a:buFont typeface="Wingdings" panose="05000000000000000000" pitchFamily="2" charset="2"/>
              <a:buChar char="Ø"/>
              <a:defRPr/>
            </a:pPr>
            <a:r>
              <a:rPr lang="tr-TR" sz="2400" dirty="0" smtClean="0"/>
              <a:t>İçerisinde </a:t>
            </a:r>
            <a:r>
              <a:rPr lang="tr-TR" sz="2400" dirty="0"/>
              <a:t>çiplerin bulunduğu ve verinin elektronlarla ifade edildiği bellek türüdür.</a:t>
            </a:r>
          </a:p>
          <a:p>
            <a:pPr algn="just">
              <a:lnSpc>
                <a:spcPct val="90000"/>
              </a:lnSpc>
              <a:spcAft>
                <a:spcPct val="20000"/>
              </a:spcAft>
              <a:buFont typeface="Wingdings" panose="05000000000000000000" pitchFamily="2" charset="2"/>
              <a:buChar char="Ø"/>
              <a:defRPr/>
            </a:pPr>
            <a:r>
              <a:rPr lang="tr-TR" sz="2400" dirty="0"/>
              <a:t>İçerisinde hareketli parça olmadığı için kolay bozulmazlar. Çarpma ve sarsıntıya karşı </a:t>
            </a:r>
            <a:r>
              <a:rPr lang="tr-TR" sz="2400" dirty="0" smtClean="0"/>
              <a:t>dirençlidirler</a:t>
            </a:r>
            <a:r>
              <a:rPr lang="tr-TR" sz="2400" dirty="0"/>
              <a:t>. </a:t>
            </a:r>
            <a:r>
              <a:rPr lang="tr-TR" sz="2400" dirty="0" smtClean="0"/>
              <a:t>Sessiz </a:t>
            </a:r>
            <a:r>
              <a:rPr lang="tr-TR" sz="2400" dirty="0"/>
              <a:t>ve küçüktürler, az enerji harcarlar.</a:t>
            </a:r>
          </a:p>
          <a:p>
            <a:pPr algn="just">
              <a:lnSpc>
                <a:spcPct val="90000"/>
              </a:lnSpc>
              <a:spcAft>
                <a:spcPct val="20000"/>
              </a:spcAft>
              <a:buFont typeface="Wingdings" panose="05000000000000000000" pitchFamily="2" charset="2"/>
              <a:buChar char="Ø"/>
              <a:defRPr/>
            </a:pPr>
            <a:r>
              <a:rPr lang="tr-TR" sz="2400" dirty="0" smtClean="0"/>
              <a:t>Masaüstü </a:t>
            </a:r>
            <a:r>
              <a:rPr lang="tr-TR" sz="2400" dirty="0"/>
              <a:t>ve dizüstü bilgisayarlarda, sayısal kameralarda, taşınabilir medya oynatıcılarda ve cep telefonlarında kullanılmaktadır.</a:t>
            </a:r>
          </a:p>
          <a:p>
            <a:pPr algn="just">
              <a:lnSpc>
                <a:spcPct val="90000"/>
              </a:lnSpc>
              <a:spcAft>
                <a:spcPct val="20000"/>
              </a:spcAft>
              <a:buFont typeface="Wingdings" panose="05000000000000000000" pitchFamily="2" charset="2"/>
              <a:buChar char="Ø"/>
              <a:defRPr/>
            </a:pPr>
            <a:r>
              <a:rPr lang="tr-TR" sz="2400" dirty="0"/>
              <a:t>En sık kullanılanları SD, mini-SD ve micro-SD olarak </a:t>
            </a:r>
            <a:r>
              <a:rPr lang="tr-TR" sz="2400" dirty="0" smtClean="0"/>
              <a:t>adlandırılır. </a:t>
            </a:r>
            <a:r>
              <a:rPr lang="tr-TR" sz="2400" dirty="0"/>
              <a:t>Kart okuyucular kullanılarak içindeki bilgiye ulaşılabilir</a:t>
            </a:r>
            <a:r>
              <a:rPr lang="tr-TR" sz="2400" dirty="0" smtClean="0"/>
              <a:t>.</a:t>
            </a:r>
            <a:endParaRPr lang="tr-TR" sz="2400" dirty="0"/>
          </a:p>
          <a:p>
            <a:pPr algn="just">
              <a:lnSpc>
                <a:spcPct val="90000"/>
              </a:lnSpc>
              <a:spcAft>
                <a:spcPct val="20000"/>
              </a:spcAft>
              <a:buFont typeface="Wingdings" panose="05000000000000000000" pitchFamily="2" charset="2"/>
              <a:buChar char="Ø"/>
              <a:defRPr/>
            </a:pPr>
            <a:endParaRPr lang="tr-TR" sz="2400" dirty="0"/>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26</a:t>
            </a:fld>
            <a:endParaRPr lang="en-US" dirty="0"/>
          </a:p>
        </p:txBody>
      </p:sp>
    </p:spTree>
    <p:extLst>
      <p:ext uri="{BB962C8B-B14F-4D97-AF65-F5344CB8AC3E}">
        <p14:creationId xmlns:p14="http://schemas.microsoft.com/office/powerpoint/2010/main" val="2295998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Flash Bellek (Secure Digital (SD))</a:t>
            </a:r>
            <a:endParaRPr lang="tr-TR" dirty="0"/>
          </a:p>
        </p:txBody>
      </p:sp>
      <p:sp>
        <p:nvSpPr>
          <p:cNvPr id="9" name="Content Placeholder 3"/>
          <p:cNvSpPr>
            <a:spLocks noGrp="1"/>
          </p:cNvSpPr>
          <p:nvPr>
            <p:ph sz="quarter" idx="1"/>
          </p:nvPr>
        </p:nvSpPr>
        <p:spPr>
          <a:xfrm>
            <a:off x="467544" y="1227544"/>
            <a:ext cx="8229600" cy="4937760"/>
          </a:xfrm>
        </p:spPr>
        <p:txBody>
          <a:bodyPr>
            <a:normAutofit fontScale="92500" lnSpcReduction="10000"/>
          </a:bodyPr>
          <a:lstStyle/>
          <a:p>
            <a:pPr marL="457200" lvl="1" indent="0">
              <a:buNone/>
            </a:pPr>
            <a:endParaRPr lang="tr-TR" sz="2600" b="1" dirty="0"/>
          </a:p>
          <a:p>
            <a:pPr marL="457200" lvl="1" indent="0">
              <a:buNone/>
            </a:pPr>
            <a:r>
              <a:rPr lang="tr-TR" sz="2600" b="1" dirty="0"/>
              <a:t>        </a:t>
            </a:r>
            <a:endParaRPr lang="tr-TR" sz="2600" b="1" dirty="0" smtClean="0"/>
          </a:p>
          <a:p>
            <a:pPr marL="457200" lvl="1" indent="0">
              <a:buNone/>
            </a:pPr>
            <a:endParaRPr lang="tr-TR" sz="2600" b="1" dirty="0"/>
          </a:p>
          <a:p>
            <a:pPr marL="457200" lvl="1" indent="0">
              <a:buNone/>
            </a:pPr>
            <a:endParaRPr lang="tr-TR" sz="2600" b="1" dirty="0" smtClean="0"/>
          </a:p>
          <a:p>
            <a:pPr marL="457200" lvl="1" indent="0">
              <a:buNone/>
            </a:pPr>
            <a:endParaRPr lang="tr-TR" sz="2600" b="1" dirty="0"/>
          </a:p>
          <a:p>
            <a:pPr marL="457200" lvl="1" indent="0">
              <a:buNone/>
            </a:pPr>
            <a:endParaRPr lang="tr-TR" sz="2600" b="1" dirty="0" smtClean="0"/>
          </a:p>
          <a:p>
            <a:pPr marL="457200" lvl="1" indent="0">
              <a:buNone/>
            </a:pPr>
            <a:endParaRPr lang="tr-TR" sz="2600" b="1" dirty="0"/>
          </a:p>
          <a:p>
            <a:pPr marL="457200" lvl="1" indent="0">
              <a:buNone/>
            </a:pPr>
            <a:endParaRPr lang="tr-TR" sz="2600" b="1" dirty="0" smtClean="0"/>
          </a:p>
          <a:p>
            <a:pPr marL="457200" lvl="1" indent="0">
              <a:buNone/>
            </a:pPr>
            <a:r>
              <a:rPr lang="en-US" sz="2600" b="1" dirty="0" smtClean="0"/>
              <a:t>      </a:t>
            </a:r>
            <a:r>
              <a:rPr lang="tr-TR" sz="2600" b="1" dirty="0" smtClean="0"/>
              <a:t>  Kart </a:t>
            </a:r>
            <a:r>
              <a:rPr lang="tr-TR" sz="2600" b="1" dirty="0"/>
              <a:t>Okuyucu  				</a:t>
            </a:r>
          </a:p>
          <a:p>
            <a:pPr marL="457200" lvl="1" indent="0">
              <a:buNone/>
            </a:pPr>
            <a:endParaRPr lang="tr-TR" sz="2600" b="1" dirty="0"/>
          </a:p>
          <a:p>
            <a:pPr marL="457200" lvl="1" indent="0">
              <a:buNone/>
            </a:pPr>
            <a:endParaRPr lang="tr-TR" sz="2600" b="1" dirty="0"/>
          </a:p>
          <a:p>
            <a:pPr marL="457200" lvl="1" indent="0">
              <a:buNone/>
            </a:pPr>
            <a:r>
              <a:rPr lang="tr-TR" sz="2600" b="1" dirty="0"/>
              <a:t>	 				</a:t>
            </a:r>
            <a:endParaRPr lang="tr-TR" dirty="0"/>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31640" y="2348880"/>
            <a:ext cx="2421228" cy="199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SD-Kart cesitle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297348"/>
            <a:ext cx="3239898" cy="489224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27</a:t>
            </a:fld>
            <a:endParaRPr lang="en-US" dirty="0"/>
          </a:p>
        </p:txBody>
      </p:sp>
    </p:spTree>
    <p:extLst>
      <p:ext uri="{BB962C8B-B14F-4D97-AF65-F5344CB8AC3E}">
        <p14:creationId xmlns:p14="http://schemas.microsoft.com/office/powerpoint/2010/main" val="1214440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Flash Bellek</a:t>
            </a:r>
            <a:endParaRPr lang="tr-TR" dirty="0"/>
          </a:p>
        </p:txBody>
      </p:sp>
      <p:sp>
        <p:nvSpPr>
          <p:cNvPr id="4" name="Content Placeholder 3"/>
          <p:cNvSpPr>
            <a:spLocks noGrp="1"/>
          </p:cNvSpPr>
          <p:nvPr>
            <p:ph sz="quarter" idx="1"/>
          </p:nvPr>
        </p:nvSpPr>
        <p:spPr/>
        <p:txBody>
          <a:bodyPr>
            <a:normAutofit/>
          </a:bodyPr>
          <a:lstStyle/>
          <a:p>
            <a:pPr algn="just">
              <a:lnSpc>
                <a:spcPct val="90000"/>
              </a:lnSpc>
              <a:spcAft>
                <a:spcPct val="20000"/>
              </a:spcAft>
              <a:buFont typeface="Wingdings" panose="05000000000000000000" pitchFamily="2" charset="2"/>
              <a:buChar char="Ø"/>
              <a:defRPr/>
            </a:pPr>
            <a:r>
              <a:rPr lang="tr-TR" sz="2400" dirty="0" smtClean="0"/>
              <a:t>Flash belleklerin kart okuyucuya gerek kalmadan kolay kullanılması için USB arabirimi olanlar bulunmaktadır. </a:t>
            </a:r>
          </a:p>
          <a:p>
            <a:pPr algn="just">
              <a:lnSpc>
                <a:spcPct val="90000"/>
              </a:lnSpc>
              <a:spcAft>
                <a:spcPct val="20000"/>
              </a:spcAft>
              <a:buFont typeface="Wingdings" panose="05000000000000000000" pitchFamily="2" charset="2"/>
              <a:buChar char="Ø"/>
              <a:defRPr/>
            </a:pPr>
            <a:r>
              <a:rPr lang="tr-TR" sz="2400" dirty="0"/>
              <a:t>Taşıması kolay ve kullanışlı bellek türleridir.</a:t>
            </a:r>
          </a:p>
          <a:p>
            <a:pPr algn="just">
              <a:lnSpc>
                <a:spcPct val="90000"/>
              </a:lnSpc>
              <a:spcAft>
                <a:spcPct val="20000"/>
              </a:spcAft>
              <a:buFont typeface="Wingdings" panose="05000000000000000000" pitchFamily="2" charset="2"/>
              <a:buChar char="Ø"/>
              <a:defRPr/>
            </a:pPr>
            <a:r>
              <a:rPr lang="tr-TR" sz="2400" dirty="0"/>
              <a:t>Birçok farklı boyutları </a:t>
            </a:r>
            <a:r>
              <a:rPr lang="tr-TR" sz="2400" dirty="0" smtClean="0"/>
              <a:t>vardır. Günümüzde 256GB’a kadar USB flash bellekler piyasada bulunmaktadır.</a:t>
            </a:r>
            <a:endParaRPr lang="tr-TR" sz="2400" dirty="0"/>
          </a:p>
          <a:p>
            <a:pPr algn="just">
              <a:lnSpc>
                <a:spcPct val="90000"/>
              </a:lnSpc>
              <a:spcAft>
                <a:spcPct val="20000"/>
              </a:spcAft>
              <a:buFont typeface="Wingdings" panose="05000000000000000000" pitchFamily="2" charset="2"/>
              <a:buChar char="Ø"/>
              <a:defRPr/>
            </a:pPr>
            <a:endParaRPr lang="tr-TR" sz="2400" dirty="0"/>
          </a:p>
        </p:txBody>
      </p:sp>
      <p:pic>
        <p:nvPicPr>
          <p:cNvPr id="6146" name="Picture 2" descr="http://teknoseyir.com/wp-content/uploads/2015/09/184ff007d28429a0b38f730ca62ba4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382" y="3331419"/>
            <a:ext cx="2833885" cy="283388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28</a:t>
            </a:fld>
            <a:endParaRPr lang="en-US" dirty="0"/>
          </a:p>
        </p:txBody>
      </p:sp>
    </p:spTree>
    <p:extLst>
      <p:ext uri="{BB962C8B-B14F-4D97-AF65-F5344CB8AC3E}">
        <p14:creationId xmlns:p14="http://schemas.microsoft.com/office/powerpoint/2010/main" val="1402499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Uzaktan Kayıt Sistemleri</a:t>
            </a:r>
            <a:endParaRPr lang="tr-TR" dirty="0"/>
          </a:p>
        </p:txBody>
      </p:sp>
      <p:sp>
        <p:nvSpPr>
          <p:cNvPr id="4" name="Content Placeholder 3"/>
          <p:cNvSpPr>
            <a:spLocks noGrp="1"/>
          </p:cNvSpPr>
          <p:nvPr>
            <p:ph sz="quarter" idx="1"/>
          </p:nvPr>
        </p:nvSpPr>
        <p:spPr/>
        <p:txBody>
          <a:bodyPr>
            <a:normAutofit/>
          </a:bodyPr>
          <a:lstStyle/>
          <a:p>
            <a:pPr algn="just">
              <a:buFont typeface="Wingdings" panose="05000000000000000000" pitchFamily="2" charset="2"/>
              <a:buChar char="Ø"/>
            </a:pPr>
            <a:endParaRPr lang="tr-TR" sz="2400" dirty="0" smtClean="0">
              <a:solidFill>
                <a:schemeClr val="tx1"/>
              </a:solidFill>
              <a:ea typeface="ＭＳ Ｐゴシック" pitchFamily="34" charset="-128"/>
            </a:endParaRPr>
          </a:p>
          <a:p>
            <a:pPr algn="just">
              <a:buFont typeface="Wingdings" panose="05000000000000000000" pitchFamily="2" charset="2"/>
              <a:buChar char="Ø"/>
            </a:pPr>
            <a:r>
              <a:rPr lang="tr-TR" sz="2400" dirty="0" smtClean="0">
                <a:solidFill>
                  <a:schemeClr val="tx1"/>
                </a:solidFill>
                <a:ea typeface="ＭＳ Ｐゴシック" pitchFamily="34" charset="-128"/>
              </a:rPr>
              <a:t>Bilgisayara </a:t>
            </a:r>
            <a:r>
              <a:rPr lang="tr-TR" sz="2400" dirty="0">
                <a:solidFill>
                  <a:schemeClr val="tx1"/>
                </a:solidFill>
                <a:ea typeface="ＭＳ Ｐゴシック" pitchFamily="34" charset="-128"/>
              </a:rPr>
              <a:t>doğrudan bağlantısının olmadığı, ağ veya İnternet üzerinden bağlantının sağlandığı kayıt sistemleridir.</a:t>
            </a:r>
          </a:p>
          <a:p>
            <a:pPr algn="just">
              <a:buFont typeface="Wingdings" panose="05000000000000000000" pitchFamily="2" charset="2"/>
              <a:buChar char="Ø"/>
            </a:pPr>
            <a:endParaRPr lang="tr-TR" sz="2400" dirty="0" smtClean="0">
              <a:solidFill>
                <a:schemeClr val="tx1"/>
              </a:solidFill>
              <a:ea typeface="ＭＳ Ｐゴシック" pitchFamily="34" charset="-128"/>
            </a:endParaRPr>
          </a:p>
          <a:p>
            <a:pPr algn="just">
              <a:buFont typeface="Wingdings" panose="05000000000000000000" pitchFamily="2" charset="2"/>
              <a:buChar char="Ø"/>
            </a:pPr>
            <a:r>
              <a:rPr lang="tr-TR" sz="2400" dirty="0" smtClean="0">
                <a:solidFill>
                  <a:schemeClr val="tx1"/>
                </a:solidFill>
                <a:ea typeface="ＭＳ Ｐゴシック" pitchFamily="34" charset="-128"/>
              </a:rPr>
              <a:t>Bulut </a:t>
            </a:r>
            <a:r>
              <a:rPr lang="tr-TR" sz="2400" dirty="0">
                <a:solidFill>
                  <a:schemeClr val="tx1"/>
                </a:solidFill>
                <a:ea typeface="ＭＳ Ｐゴシック" pitchFamily="34" charset="-128"/>
              </a:rPr>
              <a:t>kayıt (cloud storage) olarak da bilinir.</a:t>
            </a:r>
          </a:p>
          <a:p>
            <a:pPr algn="just">
              <a:buFont typeface="Wingdings" panose="05000000000000000000" pitchFamily="2" charset="2"/>
              <a:buChar char="Ø"/>
            </a:pPr>
            <a:endParaRPr lang="tr-TR" sz="2400" dirty="0" smtClean="0">
              <a:solidFill>
                <a:schemeClr val="tx1"/>
              </a:solidFill>
              <a:ea typeface="ＭＳ Ｐゴシック" pitchFamily="34" charset="-128"/>
            </a:endParaRPr>
          </a:p>
          <a:p>
            <a:pPr algn="just">
              <a:buFont typeface="Wingdings" panose="05000000000000000000" pitchFamily="2" charset="2"/>
              <a:buChar char="Ø"/>
            </a:pPr>
            <a:r>
              <a:rPr lang="tr-TR" sz="2400" dirty="0" smtClean="0">
                <a:solidFill>
                  <a:schemeClr val="tx1"/>
                </a:solidFill>
                <a:ea typeface="ＭＳ Ｐゴシック" pitchFamily="34" charset="-128"/>
              </a:rPr>
              <a:t>Örnek </a:t>
            </a:r>
            <a:r>
              <a:rPr lang="tr-TR" sz="2400" dirty="0">
                <a:solidFill>
                  <a:schemeClr val="tx1"/>
                </a:solidFill>
                <a:ea typeface="ＭＳ Ｐゴシック" pitchFamily="34" charset="-128"/>
              </a:rPr>
              <a:t>olarak </a:t>
            </a:r>
            <a:r>
              <a:rPr lang="tr-TR" sz="2400" dirty="0" smtClean="0">
                <a:solidFill>
                  <a:schemeClr val="tx1"/>
                </a:solidFill>
                <a:ea typeface="ＭＳ Ｐゴシック" pitchFamily="34" charset="-128"/>
              </a:rPr>
              <a:t>Dropbox, Skydrive, Box, Google Drive ve </a:t>
            </a:r>
            <a:r>
              <a:rPr lang="tr-TR" sz="2400" dirty="0">
                <a:solidFill>
                  <a:schemeClr val="tx1"/>
                </a:solidFill>
                <a:ea typeface="ＭＳ Ｐゴシック" pitchFamily="34" charset="-128"/>
              </a:rPr>
              <a:t>Flickr </a:t>
            </a:r>
            <a:r>
              <a:rPr lang="tr-TR" sz="2400" dirty="0" smtClean="0">
                <a:solidFill>
                  <a:schemeClr val="tx1"/>
                </a:solidFill>
                <a:ea typeface="ＭＳ Ｐゴシック" pitchFamily="34" charset="-128"/>
              </a:rPr>
              <a:t>verilebilir</a:t>
            </a:r>
            <a:r>
              <a:rPr lang="tr-TR" sz="2400" dirty="0">
                <a:solidFill>
                  <a:schemeClr val="tx1"/>
                </a:solidFill>
                <a:ea typeface="ＭＳ Ｐゴシック" pitchFamily="34" charset="-128"/>
              </a:rPr>
              <a:t>. </a:t>
            </a:r>
          </a:p>
          <a:p>
            <a:pPr algn="just">
              <a:buFont typeface="Wingdings" panose="05000000000000000000" pitchFamily="2" charset="2"/>
              <a:buChar char="Ø"/>
            </a:pPr>
            <a:endParaRPr lang="tr-TR" sz="2400" dirty="0" smtClean="0">
              <a:solidFill>
                <a:schemeClr val="tx1"/>
              </a:solidFill>
              <a:ea typeface="ＭＳ Ｐゴシック" pitchFamily="34" charset="-128"/>
            </a:endParaRPr>
          </a:p>
          <a:p>
            <a:pPr algn="just">
              <a:buFont typeface="Wingdings" panose="05000000000000000000" pitchFamily="2" charset="2"/>
              <a:buChar char="Ø"/>
            </a:pPr>
            <a:r>
              <a:rPr lang="tr-TR" sz="2400" dirty="0" smtClean="0">
                <a:solidFill>
                  <a:schemeClr val="tx1"/>
                </a:solidFill>
                <a:ea typeface="ＭＳ Ｐゴシック" pitchFamily="34" charset="-128"/>
              </a:rPr>
              <a:t>İnternet </a:t>
            </a:r>
            <a:r>
              <a:rPr lang="tr-TR" sz="2400" dirty="0">
                <a:solidFill>
                  <a:schemeClr val="tx1"/>
                </a:solidFill>
                <a:ea typeface="ＭＳ Ｐゴシック" pitchFamily="34" charset="-128"/>
              </a:rPr>
              <a:t>bağlantısının olduğu heryerden bilgilere ulaşılabilir.</a:t>
            </a: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29</a:t>
            </a:fld>
            <a:endParaRPr lang="en-US" dirty="0"/>
          </a:p>
        </p:txBody>
      </p:sp>
    </p:spTree>
    <p:extLst>
      <p:ext uri="{BB962C8B-B14F-4D97-AF65-F5344CB8AC3E}">
        <p14:creationId xmlns:p14="http://schemas.microsoft.com/office/powerpoint/2010/main" val="680122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Sistem Ünitesindeki Birimler</a:t>
            </a:r>
            <a:endParaRPr lang="tr-TR" dirty="0"/>
          </a:p>
        </p:txBody>
      </p:sp>
      <p:sp>
        <p:nvSpPr>
          <p:cNvPr id="4" name="Content Placeholder 3"/>
          <p:cNvSpPr>
            <a:spLocks noGrp="1"/>
          </p:cNvSpPr>
          <p:nvPr>
            <p:ph sz="quarter" idx="1"/>
          </p:nvPr>
        </p:nvSpPr>
        <p:spPr/>
        <p:txBody>
          <a:bodyPr>
            <a:normAutofit/>
          </a:bodyPr>
          <a:lstStyle/>
          <a:p>
            <a:pPr algn="just">
              <a:lnSpc>
                <a:spcPct val="90000"/>
              </a:lnSpc>
              <a:spcAft>
                <a:spcPct val="20000"/>
              </a:spcAft>
              <a:buFont typeface="Wingdings" panose="05000000000000000000" pitchFamily="2" charset="2"/>
              <a:buChar char="Ø"/>
              <a:defRPr/>
            </a:pPr>
            <a:endParaRPr lang="tr-TR" sz="2400" b="1" dirty="0" smtClean="0"/>
          </a:p>
          <a:p>
            <a:pPr algn="just">
              <a:lnSpc>
                <a:spcPct val="90000"/>
              </a:lnSpc>
              <a:spcAft>
                <a:spcPct val="20000"/>
              </a:spcAft>
              <a:buFont typeface="Wingdings" panose="05000000000000000000" pitchFamily="2" charset="2"/>
              <a:buChar char="Ø"/>
              <a:defRPr/>
            </a:pPr>
            <a:r>
              <a:rPr lang="tr-TR" sz="2400" b="1" dirty="0" smtClean="0"/>
              <a:t>Sistem </a:t>
            </a:r>
            <a:r>
              <a:rPr lang="tr-TR" sz="2400" b="1" dirty="0"/>
              <a:t>ünitesi</a:t>
            </a:r>
            <a:r>
              <a:rPr lang="tr-TR" sz="2400" dirty="0"/>
              <a:t>, bilgisayar kasası ve içindeki bileşenleri ifade eder.</a:t>
            </a:r>
          </a:p>
          <a:p>
            <a:pPr algn="just">
              <a:lnSpc>
                <a:spcPct val="90000"/>
              </a:lnSpc>
              <a:spcAft>
                <a:spcPct val="20000"/>
              </a:spcAft>
              <a:buFont typeface="Wingdings" panose="05000000000000000000" pitchFamily="2" charset="2"/>
              <a:buChar char="Ø"/>
              <a:defRPr/>
            </a:pPr>
            <a:endParaRPr lang="tr-TR" sz="2400" dirty="0" smtClean="0"/>
          </a:p>
          <a:p>
            <a:pPr algn="just">
              <a:lnSpc>
                <a:spcPct val="90000"/>
              </a:lnSpc>
              <a:spcAft>
                <a:spcPct val="20000"/>
              </a:spcAft>
              <a:buFont typeface="Wingdings" panose="05000000000000000000" pitchFamily="2" charset="2"/>
              <a:buChar char="Ø"/>
              <a:defRPr/>
            </a:pPr>
            <a:r>
              <a:rPr lang="tr-TR" sz="2400" dirty="0" smtClean="0"/>
              <a:t>Temel </a:t>
            </a:r>
            <a:r>
              <a:rPr lang="tr-TR" sz="2400" dirty="0"/>
              <a:t>bileşenler:</a:t>
            </a:r>
          </a:p>
          <a:p>
            <a:pPr lvl="1" algn="just">
              <a:lnSpc>
                <a:spcPct val="90000"/>
              </a:lnSpc>
              <a:spcAft>
                <a:spcPct val="20000"/>
              </a:spcAft>
              <a:buFont typeface="Arial" pitchFamily="34" charset="0"/>
              <a:buChar char="•"/>
              <a:defRPr/>
            </a:pPr>
            <a:r>
              <a:rPr lang="tr-TR" sz="2400" b="1" dirty="0">
                <a:solidFill>
                  <a:schemeClr val="tx1"/>
                </a:solidFill>
              </a:rPr>
              <a:t>Anakart</a:t>
            </a:r>
          </a:p>
          <a:p>
            <a:pPr lvl="1" algn="just">
              <a:lnSpc>
                <a:spcPct val="90000"/>
              </a:lnSpc>
              <a:spcAft>
                <a:spcPct val="20000"/>
              </a:spcAft>
              <a:buFont typeface="Arial" pitchFamily="34" charset="0"/>
              <a:buChar char="•"/>
              <a:defRPr/>
            </a:pPr>
            <a:r>
              <a:rPr lang="tr-TR" sz="2400" b="1" dirty="0">
                <a:solidFill>
                  <a:schemeClr val="tx1"/>
                </a:solidFill>
              </a:rPr>
              <a:t>İşlemci</a:t>
            </a:r>
          </a:p>
          <a:p>
            <a:pPr lvl="1" algn="just">
              <a:lnSpc>
                <a:spcPct val="90000"/>
              </a:lnSpc>
              <a:spcAft>
                <a:spcPct val="20000"/>
              </a:spcAft>
              <a:buFont typeface="Arial" pitchFamily="34" charset="0"/>
              <a:buChar char="•"/>
              <a:defRPr/>
            </a:pPr>
            <a:r>
              <a:rPr lang="tr-TR" sz="2400" b="1" dirty="0">
                <a:solidFill>
                  <a:schemeClr val="tx1"/>
                </a:solidFill>
              </a:rPr>
              <a:t>Bellekler</a:t>
            </a:r>
          </a:p>
          <a:p>
            <a:pPr lvl="1" algn="just">
              <a:lnSpc>
                <a:spcPct val="90000"/>
              </a:lnSpc>
              <a:spcAft>
                <a:spcPct val="20000"/>
              </a:spcAft>
              <a:buFont typeface="Arial" pitchFamily="34" charset="0"/>
              <a:buChar char="•"/>
              <a:defRPr/>
            </a:pPr>
            <a:r>
              <a:rPr lang="tr-TR" sz="2400" b="1" dirty="0">
                <a:solidFill>
                  <a:schemeClr val="tx1"/>
                </a:solidFill>
              </a:rPr>
              <a:t>Depolama birimleri</a:t>
            </a:r>
          </a:p>
          <a:p>
            <a:pPr lvl="1" algn="just">
              <a:lnSpc>
                <a:spcPct val="90000"/>
              </a:lnSpc>
              <a:spcAft>
                <a:spcPct val="20000"/>
              </a:spcAft>
              <a:buFont typeface="Arial" pitchFamily="34" charset="0"/>
              <a:buChar char="•"/>
              <a:defRPr/>
            </a:pPr>
            <a:r>
              <a:rPr lang="tr-TR" sz="2400" b="1" dirty="0">
                <a:solidFill>
                  <a:schemeClr val="tx1"/>
                </a:solidFill>
              </a:rPr>
              <a:t>Güç ünitesi</a:t>
            </a: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3</a:t>
            </a:fld>
            <a:endParaRPr lang="en-US" dirty="0"/>
          </a:p>
        </p:txBody>
      </p:sp>
    </p:spTree>
    <p:extLst>
      <p:ext uri="{BB962C8B-B14F-4D97-AF65-F5344CB8AC3E}">
        <p14:creationId xmlns:p14="http://schemas.microsoft.com/office/powerpoint/2010/main" val="1159745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İletişim Birimleri</a:t>
            </a:r>
            <a:endParaRPr lang="tr-TR" dirty="0"/>
          </a:p>
        </p:txBody>
      </p:sp>
      <p:sp>
        <p:nvSpPr>
          <p:cNvPr id="4" name="Content Placeholder 3"/>
          <p:cNvSpPr>
            <a:spLocks noGrp="1"/>
          </p:cNvSpPr>
          <p:nvPr>
            <p:ph sz="quarter" idx="1"/>
          </p:nvPr>
        </p:nvSpPr>
        <p:spPr/>
        <p:txBody>
          <a:bodyPr>
            <a:normAutofit/>
          </a:bodyPr>
          <a:lstStyle/>
          <a:p>
            <a:pPr algn="just">
              <a:buFont typeface="Wingdings" panose="05000000000000000000" pitchFamily="2" charset="2"/>
              <a:buChar char="Ø"/>
            </a:pPr>
            <a:r>
              <a:rPr lang="tr-TR" sz="2400" dirty="0" smtClean="0">
                <a:ea typeface="ＭＳ Ｐゴシック" pitchFamily="34" charset="-128"/>
              </a:rPr>
              <a:t>Bir </a:t>
            </a:r>
            <a:r>
              <a:rPr lang="tr-TR" sz="2400" dirty="0">
                <a:ea typeface="ＭＳ Ｐゴシック" pitchFamily="34" charset="-128"/>
              </a:rPr>
              <a:t>bilgisayarın başka aygıtlarla ağ veya İnternet üzerinden haberleşmesini sağlayan birimlerdir.</a:t>
            </a:r>
          </a:p>
          <a:p>
            <a:pPr algn="just">
              <a:buFont typeface="Wingdings" panose="05000000000000000000" pitchFamily="2" charset="2"/>
              <a:buChar char="Ø"/>
            </a:pPr>
            <a:endParaRPr lang="tr-TR" sz="2400" b="1" dirty="0" smtClean="0">
              <a:ea typeface="ＭＳ Ｐゴシック" pitchFamily="34" charset="-128"/>
            </a:endParaRPr>
          </a:p>
          <a:p>
            <a:pPr algn="just">
              <a:buFont typeface="Wingdings" panose="05000000000000000000" pitchFamily="2" charset="2"/>
              <a:buChar char="Ø"/>
            </a:pPr>
            <a:r>
              <a:rPr lang="tr-TR" sz="2400" b="1" dirty="0" smtClean="0">
                <a:ea typeface="ＭＳ Ｐゴシック" pitchFamily="34" charset="-128"/>
              </a:rPr>
              <a:t>Ağ bağlantı kartı (Network </a:t>
            </a:r>
            <a:r>
              <a:rPr lang="en-US" sz="2400" b="1" dirty="0" smtClean="0">
                <a:ea typeface="ＭＳ Ｐゴシック" pitchFamily="34" charset="-128"/>
              </a:rPr>
              <a:t>I</a:t>
            </a:r>
            <a:r>
              <a:rPr lang="tr-TR" sz="2400" b="1" dirty="0" smtClean="0">
                <a:ea typeface="ＭＳ Ｐゴシック" pitchFamily="34" charset="-128"/>
              </a:rPr>
              <a:t>nterface Card (NIC))</a:t>
            </a:r>
          </a:p>
          <a:p>
            <a:pPr lvl="1" algn="just">
              <a:buFont typeface="Courier New" panose="02070309020205020404" pitchFamily="49" charset="0"/>
              <a:buChar char="o"/>
            </a:pPr>
            <a:r>
              <a:rPr lang="tr-TR" sz="2100" dirty="0" smtClean="0">
                <a:solidFill>
                  <a:schemeClr val="tx1"/>
                </a:solidFill>
                <a:ea typeface="ＭＳ Ｐゴシック" pitchFamily="34" charset="-128"/>
              </a:rPr>
              <a:t>Bir </a:t>
            </a:r>
            <a:r>
              <a:rPr lang="tr-TR" sz="2100" dirty="0">
                <a:solidFill>
                  <a:schemeClr val="tx1"/>
                </a:solidFill>
                <a:ea typeface="ＭＳ Ｐゴシック" pitchFamily="34" charset="-128"/>
              </a:rPr>
              <a:t>bilgisayarı ağa bağlamaya yarayan elektronik devredir. </a:t>
            </a:r>
            <a:endParaRPr lang="tr-TR" sz="2100" dirty="0" smtClean="0">
              <a:solidFill>
                <a:schemeClr val="tx1"/>
              </a:solidFill>
              <a:ea typeface="ＭＳ Ｐゴシック" pitchFamily="34" charset="-128"/>
            </a:endParaRPr>
          </a:p>
          <a:p>
            <a:pPr lvl="1" algn="just">
              <a:buFont typeface="Courier New" panose="02070309020205020404" pitchFamily="49" charset="0"/>
              <a:buChar char="o"/>
            </a:pPr>
            <a:r>
              <a:rPr lang="tr-TR" sz="2100" dirty="0" smtClean="0">
                <a:solidFill>
                  <a:schemeClr val="tx1"/>
                </a:solidFill>
                <a:ea typeface="ＭＳ Ｐゴシック" pitchFamily="34" charset="-128"/>
              </a:rPr>
              <a:t>Hangi </a:t>
            </a:r>
            <a:r>
              <a:rPr lang="tr-TR" sz="2100" dirty="0">
                <a:solidFill>
                  <a:schemeClr val="tx1"/>
                </a:solidFill>
                <a:ea typeface="ＭＳ Ｐゴシック" pitchFamily="34" charset="-128"/>
              </a:rPr>
              <a:t>ağ kartının kullanılacağı ağın yapısı ve ağ kablosunun türüne bağlıdır. </a:t>
            </a:r>
            <a:endParaRPr lang="tr-TR" sz="2100" dirty="0" smtClean="0">
              <a:solidFill>
                <a:schemeClr val="tx1"/>
              </a:solidFill>
              <a:ea typeface="ＭＳ Ｐゴシック" pitchFamily="34" charset="-128"/>
            </a:endParaRPr>
          </a:p>
          <a:p>
            <a:pPr lvl="1" algn="just">
              <a:buFont typeface="Courier New" panose="02070309020205020404" pitchFamily="49" charset="0"/>
              <a:buChar char="o"/>
            </a:pPr>
            <a:r>
              <a:rPr lang="tr-TR" sz="2100" dirty="0" smtClean="0">
                <a:solidFill>
                  <a:schemeClr val="tx1"/>
                </a:solidFill>
                <a:ea typeface="ＭＳ Ｐゴシック" pitchFamily="34" charset="-128"/>
              </a:rPr>
              <a:t>USB arabirimine sahip veya cihaza entegra kablosuz ağ bağlantı kartları da bulunmaktadır.</a:t>
            </a:r>
            <a:endParaRPr lang="tr-TR" sz="2100" dirty="0">
              <a:solidFill>
                <a:schemeClr val="tx1"/>
              </a:solidFill>
              <a:ea typeface="ＭＳ Ｐゴシック" pitchFamily="34" charset="-128"/>
            </a:endParaRPr>
          </a:p>
          <a:p>
            <a:pPr algn="just">
              <a:buFont typeface="Wingdings" panose="05000000000000000000" pitchFamily="2" charset="2"/>
              <a:buChar char="Ø"/>
            </a:pPr>
            <a:r>
              <a:rPr lang="tr-TR" sz="2400" b="1" dirty="0" smtClean="0">
                <a:ea typeface="ＭＳ Ｐゴシック" pitchFamily="34" charset="-128"/>
              </a:rPr>
              <a:t>Modem</a:t>
            </a:r>
          </a:p>
          <a:p>
            <a:pPr lvl="1" algn="just">
              <a:buFont typeface="Courier New" panose="02070309020205020404" pitchFamily="49" charset="0"/>
              <a:buChar char="o"/>
            </a:pPr>
            <a:r>
              <a:rPr lang="tr-TR" sz="2100" dirty="0" smtClean="0">
                <a:solidFill>
                  <a:schemeClr val="tx1"/>
                </a:solidFill>
                <a:ea typeface="ＭＳ Ｐゴシック" pitchFamily="34" charset="-128"/>
              </a:rPr>
              <a:t>Bir </a:t>
            </a:r>
            <a:r>
              <a:rPr lang="tr-TR" sz="2100" dirty="0">
                <a:solidFill>
                  <a:schemeClr val="tx1"/>
                </a:solidFill>
                <a:ea typeface="ＭＳ Ｐゴシック" pitchFamily="34" charset="-128"/>
              </a:rPr>
              <a:t>bilgisayarı telefon hattı üzerinden başka bir bilgisayara veya farklı bir ağa (genellikle İnternet) bağlamak için kullanılır</a:t>
            </a:r>
            <a:r>
              <a:rPr lang="tr-TR" sz="2100" dirty="0" smtClean="0">
                <a:solidFill>
                  <a:schemeClr val="tx1"/>
                </a:solidFill>
                <a:ea typeface="ＭＳ Ｐゴシック" pitchFamily="34" charset="-128"/>
              </a:rPr>
              <a:t>.</a:t>
            </a:r>
            <a:endParaRPr lang="tr-TR" sz="2100" dirty="0">
              <a:solidFill>
                <a:schemeClr val="tx1"/>
              </a:solidFill>
              <a:ea typeface="ＭＳ Ｐゴシック" pitchFamily="34" charset="-128"/>
            </a:endParaRP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30</a:t>
            </a:fld>
            <a:endParaRPr lang="en-US" dirty="0"/>
          </a:p>
        </p:txBody>
      </p:sp>
    </p:spTree>
    <p:extLst>
      <p:ext uri="{BB962C8B-B14F-4D97-AF65-F5344CB8AC3E}">
        <p14:creationId xmlns:p14="http://schemas.microsoft.com/office/powerpoint/2010/main" val="1806470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İletişim Birimleri</a:t>
            </a:r>
            <a:endParaRPr lang="tr-TR" dirty="0"/>
          </a:p>
        </p:txBody>
      </p:sp>
      <p:pic>
        <p:nvPicPr>
          <p:cNvPr id="9" name="Picture 8" descr="Ethernet.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88024" y="2276872"/>
            <a:ext cx="3722815" cy="2336001"/>
          </a:xfrm>
          <a:prstGeom prst="rect">
            <a:avLst/>
          </a:prstGeom>
        </p:spPr>
      </p:pic>
      <p:sp>
        <p:nvSpPr>
          <p:cNvPr id="10" name="TextBox 9"/>
          <p:cNvSpPr txBox="1"/>
          <p:nvPr/>
        </p:nvSpPr>
        <p:spPr>
          <a:xfrm>
            <a:off x="5357112" y="4583453"/>
            <a:ext cx="2729643" cy="369332"/>
          </a:xfrm>
          <a:prstGeom prst="rect">
            <a:avLst/>
          </a:prstGeom>
          <a:noFill/>
        </p:spPr>
        <p:txBody>
          <a:bodyPr wrap="square" rtlCol="0">
            <a:spAutoFit/>
          </a:bodyPr>
          <a:lstStyle/>
          <a:p>
            <a:r>
              <a:rPr lang="tr-TR" sz="1800" b="1" dirty="0" smtClean="0">
                <a:latin typeface="Times New Roman" panose="02020603050405020304" pitchFamily="18" charset="0"/>
                <a:cs typeface="Times New Roman" panose="02020603050405020304" pitchFamily="18" charset="0"/>
              </a:rPr>
              <a:t>Ağ bağlantı kartı (NIC)</a:t>
            </a:r>
            <a:endParaRPr lang="en-US" sz="1800" b="1" dirty="0">
              <a:latin typeface="Times New Roman" panose="02020603050405020304" pitchFamily="18" charset="0"/>
              <a:cs typeface="Times New Roman" panose="02020603050405020304" pitchFamily="18" charset="0"/>
            </a:endParaRPr>
          </a:p>
        </p:txBody>
      </p:sp>
      <p:pic>
        <p:nvPicPr>
          <p:cNvPr id="11" name="Picture 10" descr="usb-kablosuz-ag-karti-.jp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31640" y="3530188"/>
            <a:ext cx="2113625" cy="597120"/>
          </a:xfrm>
          <a:prstGeom prst="rect">
            <a:avLst/>
          </a:prstGeom>
        </p:spPr>
      </p:pic>
      <p:sp>
        <p:nvSpPr>
          <p:cNvPr id="12" name="TextBox 11"/>
          <p:cNvSpPr txBox="1"/>
          <p:nvPr/>
        </p:nvSpPr>
        <p:spPr>
          <a:xfrm>
            <a:off x="746319" y="4139788"/>
            <a:ext cx="3465641" cy="369332"/>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USB Kablosuz ağ </a:t>
            </a:r>
            <a:r>
              <a:rPr lang="tr-TR" b="1" dirty="0" smtClean="0">
                <a:latin typeface="Times New Roman" panose="02020603050405020304" pitchFamily="18" charset="0"/>
                <a:cs typeface="Times New Roman" panose="02020603050405020304" pitchFamily="18" charset="0"/>
              </a:rPr>
              <a:t>bağlantı </a:t>
            </a:r>
            <a:r>
              <a:rPr lang="tr-TR" sz="1800" b="1" dirty="0" smtClean="0">
                <a:latin typeface="Times New Roman" panose="02020603050405020304" pitchFamily="18" charset="0"/>
                <a:cs typeface="Times New Roman" panose="02020603050405020304" pitchFamily="18" charset="0"/>
              </a:rPr>
              <a:t>kartı</a:t>
            </a:r>
            <a:endParaRPr lang="en-US" sz="1800" b="1"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31</a:t>
            </a:fld>
            <a:endParaRPr lang="en-US" dirty="0"/>
          </a:p>
        </p:txBody>
      </p:sp>
    </p:spTree>
    <p:extLst>
      <p:ext uri="{BB962C8B-B14F-4D97-AF65-F5344CB8AC3E}">
        <p14:creationId xmlns:p14="http://schemas.microsoft.com/office/powerpoint/2010/main" val="282502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Times New Roman" pitchFamily="18" charset="0"/>
                <a:cs typeface="Times New Roman" pitchFamily="18" charset="0"/>
              </a:rPr>
              <a:t>G</a:t>
            </a:r>
            <a:r>
              <a:rPr lang="tr-TR" dirty="0" smtClean="0">
                <a:latin typeface="Times New Roman" pitchFamily="18" charset="0"/>
                <a:cs typeface="Times New Roman" pitchFamily="18" charset="0"/>
              </a:rPr>
              <a:t>iriş Birimleri</a:t>
            </a:r>
            <a:endParaRPr lang="en-GB" b="1" dirty="0" smtClean="0">
              <a:effectLst>
                <a:outerShdw blurRad="38100" dist="38100" dir="2700000" algn="tl">
                  <a:srgbClr val="C0C0C0"/>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a:buFont typeface="Wingdings" panose="05000000000000000000" pitchFamily="2" charset="2"/>
              <a:buChar char="Ø"/>
            </a:pPr>
            <a:endParaRPr lang="tr-TR" sz="2400" dirty="0" smtClean="0">
              <a:latin typeface="Times New Roman" pitchFamily="18" charset="0"/>
              <a:cs typeface="Times New Roman" pitchFamily="18" charset="0"/>
            </a:endParaRPr>
          </a:p>
          <a:p>
            <a:pPr>
              <a:buFont typeface="Wingdings" panose="05000000000000000000" pitchFamily="2" charset="2"/>
              <a:buChar char="Ø"/>
            </a:pPr>
            <a:r>
              <a:rPr lang="tr-TR" sz="2400" dirty="0" smtClean="0">
                <a:latin typeface="Times New Roman" pitchFamily="18" charset="0"/>
                <a:cs typeface="Times New Roman" pitchFamily="18" charset="0"/>
              </a:rPr>
              <a:t>Kullanıcının bilgisayara komut ve veri girişi yapmasını sağlayan birimlere </a:t>
            </a:r>
            <a:r>
              <a:rPr lang="tr-TR" sz="2400" b="1" dirty="0" smtClean="0">
                <a:latin typeface="Times New Roman" pitchFamily="18" charset="0"/>
                <a:cs typeface="Times New Roman" pitchFamily="18" charset="0"/>
              </a:rPr>
              <a:t>giriş birimi</a:t>
            </a:r>
            <a:r>
              <a:rPr lang="tr-TR" sz="2400" dirty="0" smtClean="0">
                <a:latin typeface="Times New Roman" pitchFamily="18" charset="0"/>
                <a:cs typeface="Times New Roman" pitchFamily="18" charset="0"/>
              </a:rPr>
              <a:t> denir.</a:t>
            </a:r>
          </a:p>
          <a:p>
            <a:pPr>
              <a:buFont typeface="Wingdings" panose="05000000000000000000" pitchFamily="2" charset="2"/>
              <a:buChar char="Ø"/>
            </a:pPr>
            <a:endParaRPr lang="tr-TR" sz="2400" dirty="0"/>
          </a:p>
          <a:p>
            <a:pPr>
              <a:buFont typeface="Wingdings" panose="05000000000000000000" pitchFamily="2" charset="2"/>
              <a:buChar char="Ø"/>
            </a:pPr>
            <a:r>
              <a:rPr lang="tr-TR" sz="2400" dirty="0" smtClean="0">
                <a:latin typeface="Times New Roman" pitchFamily="18" charset="0"/>
                <a:cs typeface="Times New Roman" pitchFamily="18" charset="0"/>
              </a:rPr>
              <a:t>En temel örnekler:</a:t>
            </a:r>
          </a:p>
          <a:p>
            <a:pPr lvl="1">
              <a:buFont typeface="Courier New" panose="02070309020205020404" pitchFamily="49" charset="0"/>
              <a:buChar char="o"/>
            </a:pPr>
            <a:r>
              <a:rPr lang="tr-TR" sz="2100" b="1" dirty="0" smtClean="0">
                <a:latin typeface="Times New Roman" pitchFamily="18" charset="0"/>
                <a:cs typeface="Times New Roman" pitchFamily="18" charset="0"/>
              </a:rPr>
              <a:t>Klavye</a:t>
            </a:r>
          </a:p>
          <a:p>
            <a:pPr lvl="1">
              <a:buFont typeface="Courier New" panose="02070309020205020404" pitchFamily="49" charset="0"/>
              <a:buChar char="o"/>
            </a:pPr>
            <a:r>
              <a:rPr lang="tr-TR" sz="2100" b="1" dirty="0" smtClean="0"/>
              <a:t>F</a:t>
            </a:r>
            <a:r>
              <a:rPr lang="tr-TR" sz="2100" b="1" dirty="0" smtClean="0">
                <a:latin typeface="Times New Roman" pitchFamily="18" charset="0"/>
                <a:cs typeface="Times New Roman" pitchFamily="18" charset="0"/>
              </a:rPr>
              <a:t>are (mouse)</a:t>
            </a:r>
          </a:p>
          <a:p>
            <a:pPr lvl="1">
              <a:buFont typeface="Courier New" panose="02070309020205020404" pitchFamily="49" charset="0"/>
              <a:buChar char="o"/>
            </a:pPr>
            <a:r>
              <a:rPr lang="tr-TR" sz="2100" b="1" dirty="0" smtClean="0"/>
              <a:t>Dokunmatik ekranlar</a:t>
            </a:r>
            <a:endParaRPr lang="tr-TR" sz="2100" b="1" dirty="0" smtClean="0">
              <a:latin typeface="Times New Roman" pitchFamily="18" charset="0"/>
              <a:cs typeface="Times New Roman" pitchFamily="18" charset="0"/>
            </a:endParaRPr>
          </a:p>
          <a:p>
            <a:pPr lvl="1">
              <a:buFont typeface="Courier New" panose="02070309020205020404" pitchFamily="49" charset="0"/>
              <a:buChar char="o"/>
            </a:pPr>
            <a:r>
              <a:rPr lang="tr-TR" sz="2100" b="1" dirty="0" smtClean="0">
                <a:latin typeface="Times New Roman" pitchFamily="18" charset="0"/>
                <a:cs typeface="Times New Roman" pitchFamily="18" charset="0"/>
              </a:rPr>
              <a:t>Tarayıcı (scanner)</a:t>
            </a:r>
          </a:p>
          <a:p>
            <a:pPr lvl="1">
              <a:buFont typeface="Courier New" panose="02070309020205020404" pitchFamily="49" charset="0"/>
              <a:buChar char="o"/>
            </a:pPr>
            <a:r>
              <a:rPr lang="tr-TR" sz="2100" b="1" dirty="0" smtClean="0">
                <a:latin typeface="Times New Roman" pitchFamily="18" charset="0"/>
                <a:cs typeface="Times New Roman" pitchFamily="18" charset="0"/>
              </a:rPr>
              <a:t>Mikrofon</a:t>
            </a:r>
            <a:endParaRPr lang="tr-TR" sz="2100"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32</a:t>
            </a:fld>
            <a:endParaRPr lang="en-US" dirty="0"/>
          </a:p>
        </p:txBody>
      </p:sp>
    </p:spTree>
    <p:extLst>
      <p:ext uri="{BB962C8B-B14F-4D97-AF65-F5344CB8AC3E}">
        <p14:creationId xmlns:p14="http://schemas.microsoft.com/office/powerpoint/2010/main" val="568981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dirty="0" smtClean="0">
                <a:latin typeface="Times New Roman" pitchFamily="18" charset="0"/>
                <a:cs typeface="Times New Roman" pitchFamily="18" charset="0"/>
              </a:rPr>
              <a:t>Klavye</a:t>
            </a:r>
            <a:endParaRPr lang="en-GB"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eaLnBrk="1" hangingPunct="1">
              <a:buFont typeface="Wingdings" panose="05000000000000000000" pitchFamily="2" charset="2"/>
              <a:buChar char="Ø"/>
            </a:pPr>
            <a:r>
              <a:rPr lang="tr-TR" sz="2400" b="1" dirty="0" smtClean="0">
                <a:latin typeface="Times New Roman" pitchFamily="18" charset="0"/>
                <a:cs typeface="Times New Roman" pitchFamily="18" charset="0"/>
              </a:rPr>
              <a:t>Klavye</a:t>
            </a:r>
            <a:r>
              <a:rPr lang="tr-TR" sz="2400" dirty="0" smtClean="0">
                <a:latin typeface="Times New Roman" pitchFamily="18" charset="0"/>
                <a:cs typeface="Times New Roman" pitchFamily="18" charset="0"/>
              </a:rPr>
              <a:t>, en sık kullanılan giriş birimidir. </a:t>
            </a:r>
            <a:r>
              <a:rPr lang="tr-TR" sz="2400" dirty="0" smtClean="0">
                <a:ea typeface="ＭＳ Ｐゴシック" pitchFamily="34" charset="-128"/>
              </a:rPr>
              <a:t>Bilgisayara </a:t>
            </a:r>
            <a:r>
              <a:rPr lang="tr-TR" sz="2400" dirty="0">
                <a:ea typeface="ＭＳ Ｐゴシック" pitchFamily="34" charset="-128"/>
              </a:rPr>
              <a:t>yazı yazarak veri girişi yapmayı </a:t>
            </a:r>
            <a:r>
              <a:rPr lang="tr-TR" sz="2400" dirty="0" smtClean="0">
                <a:ea typeface="ＭＳ Ｐゴシック" pitchFamily="34" charset="-128"/>
              </a:rPr>
              <a:t>sağlar.</a:t>
            </a:r>
          </a:p>
          <a:p>
            <a:pPr eaLnBrk="1" hangingPunct="1">
              <a:buFont typeface="Wingdings" panose="05000000000000000000" pitchFamily="2" charset="2"/>
              <a:buChar char="Ø"/>
            </a:pPr>
            <a:r>
              <a:rPr lang="tr-TR" sz="2400" dirty="0" smtClean="0">
                <a:ea typeface="ＭＳ Ｐゴシック" pitchFamily="34" charset="-128"/>
              </a:rPr>
              <a:t>Bilgisayara </a:t>
            </a:r>
            <a:r>
              <a:rPr lang="tr-TR" sz="2400" dirty="0">
                <a:ea typeface="ＭＳ Ｐゴシック" pitchFamily="34" charset="-128"/>
              </a:rPr>
              <a:t>entegre, kablolu ve kablosuz olan çeşitleri </a:t>
            </a:r>
            <a:r>
              <a:rPr lang="tr-TR" sz="2400" dirty="0" smtClean="0">
                <a:ea typeface="ＭＳ Ｐゴシック" pitchFamily="34" charset="-128"/>
              </a:rPr>
              <a:t>vardır.</a:t>
            </a:r>
          </a:p>
          <a:p>
            <a:pPr eaLnBrk="1" hangingPunct="1">
              <a:buFont typeface="Wingdings" panose="05000000000000000000" pitchFamily="2" charset="2"/>
              <a:buChar char="Ø"/>
            </a:pPr>
            <a:r>
              <a:rPr lang="tr-TR" sz="2400" dirty="0" smtClean="0">
                <a:ea typeface="ＭＳ Ｐゴシック" pitchFamily="34" charset="-128"/>
              </a:rPr>
              <a:t>Hemen </a:t>
            </a:r>
            <a:r>
              <a:rPr lang="tr-TR" sz="2400" dirty="0">
                <a:ea typeface="ＭＳ Ｐゴシック" pitchFamily="34" charset="-128"/>
              </a:rPr>
              <a:t>hemen tüm masaüstü ve dizüstü bilgisayarlarda kullanılmaktadır.</a:t>
            </a:r>
          </a:p>
          <a:p>
            <a:pPr eaLnBrk="1" hangingPunct="1">
              <a:buFont typeface="Wingdings" panose="05000000000000000000" pitchFamily="2" charset="2"/>
              <a:buChar char="Ø"/>
            </a:pPr>
            <a:r>
              <a:rPr lang="tr-TR" sz="2400" dirty="0" smtClean="0">
                <a:latin typeface="Times New Roman" pitchFamily="18" charset="0"/>
                <a:cs typeface="Times New Roman" pitchFamily="18" charset="0"/>
              </a:rPr>
              <a:t>Klavyeden vurulan tuşların bilgisi işlemciye ulaşır ve işlemci de bunu ana bellek aracılığıyla uygulamaya koyar. </a:t>
            </a: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33</a:t>
            </a:fld>
            <a:endParaRPr lang="en-US" dirty="0"/>
          </a:p>
        </p:txBody>
      </p:sp>
      <p:pic>
        <p:nvPicPr>
          <p:cNvPr id="9" name="Picture 8" descr="http://www.geeky-gadgets.com/wp-content/uploads/2011/04/Scosche-freeKEY-Flexible-Keyboar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15816" y="4221088"/>
            <a:ext cx="2888265" cy="205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02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dirty="0" smtClean="0">
                <a:latin typeface="Times New Roman" pitchFamily="18" charset="0"/>
                <a:cs typeface="Times New Roman" pitchFamily="18" charset="0"/>
              </a:rPr>
              <a:t>Klavye</a:t>
            </a:r>
            <a:endParaRPr lang="en-GB"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eaLnBrk="1" hangingPunct="1">
              <a:buFont typeface="Wingdings" panose="05000000000000000000" pitchFamily="2" charset="2"/>
              <a:buChar char="Ø"/>
            </a:pPr>
            <a:endParaRPr lang="tr-TR" sz="2400" dirty="0" smtClean="0">
              <a:latin typeface="Times New Roman" pitchFamily="18" charset="0"/>
              <a:cs typeface="Times New Roman" pitchFamily="18" charset="0"/>
            </a:endParaRPr>
          </a:p>
          <a:p>
            <a:pPr eaLnBrk="1" hangingPunct="1">
              <a:buFont typeface="Wingdings" panose="05000000000000000000" pitchFamily="2" charset="2"/>
              <a:buChar char="Ø"/>
            </a:pPr>
            <a:r>
              <a:rPr lang="tr-TR" sz="2400" dirty="0" smtClean="0">
                <a:latin typeface="Times New Roman" pitchFamily="18" charset="0"/>
                <a:cs typeface="Times New Roman" pitchFamily="18" charset="0"/>
              </a:rPr>
              <a:t>Günümüzde klavyeler bilgisayara USB konnektörü, PS/2 konnektörü, radyo frekansı (RF) ve bluetooth teknolojisi kullanarak bilgi aktarımı yap</a:t>
            </a:r>
            <a:r>
              <a:rPr lang="en-US" sz="2400" dirty="0" err="1" smtClean="0">
                <a:latin typeface="Times New Roman" pitchFamily="18" charset="0"/>
                <a:cs typeface="Times New Roman" pitchFamily="18" charset="0"/>
              </a:rPr>
              <a:t>maktad</a:t>
            </a:r>
            <a:r>
              <a:rPr lang="tr-TR" sz="2400" dirty="0" smtClean="0">
                <a:latin typeface="Times New Roman" pitchFamily="18" charset="0"/>
                <a:cs typeface="Times New Roman" pitchFamily="18" charset="0"/>
              </a:rPr>
              <a:t>ır</a:t>
            </a:r>
            <a:r>
              <a:rPr lang="tr-TR" sz="2400" dirty="0" smtClean="0"/>
              <a:t>.</a:t>
            </a:r>
          </a:p>
          <a:p>
            <a:pPr eaLnBrk="1" hangingPunct="1">
              <a:buFont typeface="Wingdings" panose="05000000000000000000" pitchFamily="2" charset="2"/>
              <a:buChar char="Ø"/>
            </a:pPr>
            <a:endParaRPr lang="tr-TR" sz="2400" dirty="0"/>
          </a:p>
          <a:p>
            <a:pPr eaLnBrk="1" hangingPunct="1">
              <a:buFont typeface="Wingdings" panose="05000000000000000000" pitchFamily="2" charset="2"/>
              <a:buChar char="Ø"/>
            </a:pPr>
            <a:r>
              <a:rPr lang="tr-TR" sz="2400" dirty="0"/>
              <a:t>Ülkemizde </a:t>
            </a:r>
            <a:r>
              <a:rPr lang="tr-TR" sz="2400" b="1" dirty="0"/>
              <a:t>F </a:t>
            </a:r>
            <a:r>
              <a:rPr lang="tr-TR" sz="2400" dirty="0"/>
              <a:t>ve</a:t>
            </a:r>
            <a:r>
              <a:rPr lang="tr-TR" sz="2400" b="1" dirty="0"/>
              <a:t> Q</a:t>
            </a:r>
            <a:r>
              <a:rPr lang="tr-TR" sz="2400" dirty="0"/>
              <a:t> olmak üzere iki tür klavye kullanılmaktadır. </a:t>
            </a:r>
          </a:p>
          <a:p>
            <a:pPr lvl="1">
              <a:buFont typeface="Courier New" panose="02070309020205020404" pitchFamily="49" charset="0"/>
              <a:buChar char="o"/>
            </a:pPr>
            <a:r>
              <a:rPr lang="tr-TR" sz="2000" b="1" dirty="0">
                <a:solidFill>
                  <a:schemeClr val="tx1"/>
                </a:solidFill>
              </a:rPr>
              <a:t>F-klavyeler</a:t>
            </a:r>
            <a:r>
              <a:rPr lang="tr-TR" sz="2000" dirty="0">
                <a:solidFill>
                  <a:schemeClr val="tx1"/>
                </a:solidFill>
              </a:rPr>
              <a:t>, harflerin Türkçe’deki kullanım sıklığına göre tuşların klavye üzerine dizildiği klavye türüdür.</a:t>
            </a:r>
          </a:p>
          <a:p>
            <a:pPr lvl="1">
              <a:buFont typeface="Courier New" panose="02070309020205020404" pitchFamily="49" charset="0"/>
              <a:buChar char="o"/>
            </a:pPr>
            <a:r>
              <a:rPr lang="tr-TR" sz="2000" b="1" dirty="0">
                <a:solidFill>
                  <a:schemeClr val="tx1"/>
                </a:solidFill>
              </a:rPr>
              <a:t>Q-klavyeler</a:t>
            </a:r>
            <a:r>
              <a:rPr lang="tr-TR" sz="2000" dirty="0">
                <a:solidFill>
                  <a:schemeClr val="tx1"/>
                </a:solidFill>
              </a:rPr>
              <a:t> ise harflerin İngilizce’deki kullanım sıklığına göre tuşların klavye üzerine dizildiği klavye türüdür</a:t>
            </a:r>
            <a:r>
              <a:rPr lang="tr-TR" sz="2000" dirty="0" smtClean="0">
                <a:solidFill>
                  <a:schemeClr val="tx1"/>
                </a:solidFill>
              </a:rPr>
              <a:t>.</a:t>
            </a: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34</a:t>
            </a:fld>
            <a:endParaRPr lang="en-US" dirty="0"/>
          </a:p>
        </p:txBody>
      </p:sp>
    </p:spTree>
    <p:extLst>
      <p:ext uri="{BB962C8B-B14F-4D97-AF65-F5344CB8AC3E}">
        <p14:creationId xmlns:p14="http://schemas.microsoft.com/office/powerpoint/2010/main" val="395327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990600"/>
          </a:xfrm>
        </p:spPr>
        <p:txBody>
          <a:bodyPr/>
          <a:lstStyle/>
          <a:p>
            <a:pPr eaLnBrk="1" hangingPunct="1">
              <a:defRPr/>
            </a:pPr>
            <a:r>
              <a:rPr lang="tr-TR" dirty="0" smtClean="0">
                <a:latin typeface="Times New Roman" pitchFamily="18" charset="0"/>
                <a:cs typeface="Times New Roman" pitchFamily="18" charset="0"/>
              </a:rPr>
              <a:t>Klavye</a:t>
            </a:r>
            <a:endParaRPr lang="en-GB"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35</a:t>
            </a:fld>
            <a:endParaRPr lang="en-US" dirty="0"/>
          </a:p>
        </p:txBody>
      </p:sp>
      <p:pic>
        <p:nvPicPr>
          <p:cNvPr id="8" name="Picture 2" descr="http://teknooring.com/wp-content/uploads/2014/07/fveqklavye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345" y="1617131"/>
            <a:ext cx="7169727" cy="408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25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pPr>
              <a:defRPr/>
            </a:pPr>
            <a:endParaRPr lang="tr-TR" sz="2400" dirty="0" smtClean="0">
              <a:latin typeface="Times New Roman" pitchFamily="18" charset="0"/>
              <a:cs typeface="Times New Roman" pitchFamily="18" charset="0"/>
            </a:endParaRPr>
          </a:p>
          <a:p>
            <a:pPr>
              <a:buFont typeface="Wingdings" panose="05000000000000000000" pitchFamily="2" charset="2"/>
              <a:buChar char="Ø"/>
              <a:defRPr/>
            </a:pPr>
            <a:r>
              <a:rPr lang="tr-TR" sz="2400" dirty="0" smtClean="0"/>
              <a:t>Klavyeler </a:t>
            </a:r>
            <a:r>
              <a:rPr lang="tr-TR" sz="2400" dirty="0"/>
              <a:t>üzerinde beş</a:t>
            </a:r>
            <a:r>
              <a:rPr lang="tr-TR" sz="2400" b="1" dirty="0"/>
              <a:t> tuş grubu</a:t>
            </a:r>
            <a:r>
              <a:rPr lang="tr-TR" sz="2400" dirty="0"/>
              <a:t> </a:t>
            </a:r>
            <a:r>
              <a:rPr lang="tr-TR" sz="2400" dirty="0" smtClean="0"/>
              <a:t>bulunur</a:t>
            </a:r>
            <a:r>
              <a:rPr lang="tr-TR" sz="2400" dirty="0"/>
              <a:t>.</a:t>
            </a:r>
          </a:p>
        </p:txBody>
      </p:sp>
      <p:sp>
        <p:nvSpPr>
          <p:cNvPr id="6" name="Title 1"/>
          <p:cNvSpPr>
            <a:spLocks noGrp="1"/>
          </p:cNvSpPr>
          <p:nvPr>
            <p:ph type="title"/>
          </p:nvPr>
        </p:nvSpPr>
        <p:spPr>
          <a:xfrm>
            <a:off x="457200" y="152400"/>
            <a:ext cx="8229600" cy="990600"/>
          </a:xfrm>
        </p:spPr>
        <p:txBody>
          <a:bodyPr/>
          <a:lstStyle/>
          <a:p>
            <a:pPr eaLnBrk="1" hangingPunct="1">
              <a:defRPr/>
            </a:pPr>
            <a:r>
              <a:rPr lang="tr-TR" dirty="0" smtClean="0">
                <a:latin typeface="Times New Roman" pitchFamily="18" charset="0"/>
                <a:cs typeface="Times New Roman" pitchFamily="18" charset="0"/>
              </a:rPr>
              <a:t>Klavye</a:t>
            </a:r>
            <a:endParaRPr lang="en-GB"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36</a:t>
            </a:fld>
            <a:endParaRPr lang="en-US" dirty="0"/>
          </a:p>
        </p:txBody>
      </p:sp>
      <p:grpSp>
        <p:nvGrpSpPr>
          <p:cNvPr id="11" name="Group 10"/>
          <p:cNvGrpSpPr/>
          <p:nvPr/>
        </p:nvGrpSpPr>
        <p:grpSpPr>
          <a:xfrm>
            <a:off x="827584" y="2204864"/>
            <a:ext cx="7407739" cy="3696460"/>
            <a:chOff x="827584" y="2396836"/>
            <a:chExt cx="7407739" cy="3696460"/>
          </a:xfrm>
        </p:grpSpPr>
        <p:pic>
          <p:nvPicPr>
            <p:cNvPr id="2050" name="Picture 2" descr="http://res2.windows.microsoft.com/resbox/tr/windows%207/main/d814bdd5-a33e-42f7-8417-7058a7df0440_0.jpg"/>
            <p:cNvPicPr>
              <a:picLocks noChangeAspect="1" noChangeArrowheads="1"/>
            </p:cNvPicPr>
            <p:nvPr/>
          </p:nvPicPr>
          <p:blipFill rotWithShape="1">
            <a:blip r:embed="rId3">
              <a:extLst>
                <a:ext uri="{28A0092B-C50C-407E-A947-70E740481C1C}">
                  <a14:useLocalDpi xmlns:a14="http://schemas.microsoft.com/office/drawing/2010/main" val="0"/>
                </a:ext>
              </a:extLst>
            </a:blip>
            <a:srcRect t="5168"/>
            <a:stretch/>
          </p:blipFill>
          <p:spPr bwMode="auto">
            <a:xfrm>
              <a:off x="827584" y="2396836"/>
              <a:ext cx="7407739" cy="36964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93039" y="5628728"/>
              <a:ext cx="2693099" cy="378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354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latin typeface="Times New Roman" pitchFamily="18" charset="0"/>
                <a:cs typeface="Times New Roman" pitchFamily="18" charset="0"/>
              </a:rPr>
              <a:t>Fare </a:t>
            </a:r>
            <a:r>
              <a:rPr lang="tr-TR" dirty="0" smtClean="0">
                <a:latin typeface="Times New Roman" pitchFamily="18" charset="0"/>
                <a:cs typeface="Times New Roman" pitchFamily="18" charset="0"/>
              </a:rPr>
              <a:t>(Mouse</a:t>
            </a:r>
            <a:r>
              <a:rPr lang="tr-TR" dirty="0">
                <a:latin typeface="Times New Roman" pitchFamily="18" charset="0"/>
                <a:cs typeface="Times New Roman" pitchFamily="18" charset="0"/>
              </a:rPr>
              <a:t>)</a:t>
            </a:r>
            <a:endParaRPr lang="en-GB" b="1" dirty="0">
              <a:latin typeface="Times New Roman" pitchFamily="18" charset="0"/>
              <a:cs typeface="Times New Roman" pitchFamily="18" charset="0"/>
            </a:endParaRPr>
          </a:p>
        </p:txBody>
      </p:sp>
      <p:sp>
        <p:nvSpPr>
          <p:cNvPr id="38915" name="Content Placeholder 2"/>
          <p:cNvSpPr>
            <a:spLocks noGrp="1"/>
          </p:cNvSpPr>
          <p:nvPr>
            <p:ph sz="quarter" idx="1"/>
          </p:nvPr>
        </p:nvSpPr>
        <p:spPr/>
        <p:txBody>
          <a:bodyPr>
            <a:noAutofit/>
          </a:bodyPr>
          <a:lstStyle/>
          <a:p>
            <a:pPr eaLnBrk="1" hangingPunct="1">
              <a:buFont typeface="Wingdings" panose="05000000000000000000" pitchFamily="2" charset="2"/>
              <a:buChar char="Ø"/>
            </a:pPr>
            <a:r>
              <a:rPr lang="tr-TR" sz="2400" b="1" dirty="0" smtClean="0">
                <a:latin typeface="Times New Roman" pitchFamily="18" charset="0"/>
                <a:cs typeface="Times New Roman" pitchFamily="18" charset="0"/>
              </a:rPr>
              <a:t>Fare</a:t>
            </a:r>
            <a:r>
              <a:rPr lang="tr-TR" sz="2400" dirty="0" smtClean="0">
                <a:latin typeface="Times New Roman" pitchFamily="18" charset="0"/>
                <a:cs typeface="Times New Roman" pitchFamily="18" charset="0"/>
              </a:rPr>
              <a:t>, ekranda çeşitli noktaları çeşitli biçimlerde uyararak bilgisayara bilgi ya da tercihlerin iletilmesini sağlayan cihazdır.</a:t>
            </a:r>
            <a:endParaRPr lang="en-US" sz="2400" dirty="0" smtClean="0">
              <a:latin typeface="Times New Roman" pitchFamily="18" charset="0"/>
              <a:cs typeface="Times New Roman" pitchFamily="18" charset="0"/>
            </a:endParaRPr>
          </a:p>
          <a:p>
            <a:pPr eaLnBrk="1" hangingPunct="1">
              <a:buFont typeface="Wingdings" panose="05000000000000000000" pitchFamily="2" charset="2"/>
              <a:buChar char="Ø"/>
            </a:pPr>
            <a:r>
              <a:rPr lang="en-US" sz="2400" dirty="0" err="1" smtClean="0">
                <a:latin typeface="Times New Roman" pitchFamily="18" charset="0"/>
                <a:cs typeface="Times New Roman" pitchFamily="18" charset="0"/>
              </a:rPr>
              <a:t>Kullan</a:t>
            </a:r>
            <a:r>
              <a:rPr lang="tr-TR" sz="2400" dirty="0" smtClean="0">
                <a:latin typeface="Times New Roman" pitchFamily="18" charset="0"/>
                <a:cs typeface="Times New Roman" pitchFamily="18" charset="0"/>
              </a:rPr>
              <a:t>ıcılar fare ile ekrandaki </a:t>
            </a:r>
            <a:r>
              <a:rPr lang="tr-TR" sz="2400" b="1" dirty="0" smtClean="0">
                <a:latin typeface="Times New Roman" pitchFamily="18" charset="0"/>
                <a:cs typeface="Times New Roman" pitchFamily="18" charset="0"/>
              </a:rPr>
              <a:t>işaretçiği</a:t>
            </a:r>
            <a:r>
              <a:rPr lang="tr-TR" sz="2400" dirty="0" smtClean="0">
                <a:latin typeface="Times New Roman" pitchFamily="18" charset="0"/>
                <a:cs typeface="Times New Roman" pitchFamily="18" charset="0"/>
              </a:rPr>
              <a:t> (pointer) </a:t>
            </a:r>
            <a:r>
              <a:rPr lang="tr-TR" sz="2400" dirty="0">
                <a:latin typeface="Times New Roman" pitchFamily="18" charset="0"/>
                <a:cs typeface="Times New Roman" pitchFamily="18" charset="0"/>
              </a:rPr>
              <a:t>kullanarak </a:t>
            </a:r>
            <a:r>
              <a:rPr lang="tr-TR" sz="2400" dirty="0" smtClean="0">
                <a:latin typeface="Times New Roman" pitchFamily="18" charset="0"/>
                <a:cs typeface="Times New Roman" pitchFamily="18" charset="0"/>
              </a:rPr>
              <a:t>isteklerini bilgisayar ortamına aktarabilirler.</a:t>
            </a:r>
            <a:endParaRPr lang="en-US" sz="2400" dirty="0" smtClean="0">
              <a:latin typeface="Times New Roman" pitchFamily="18" charset="0"/>
              <a:cs typeface="Times New Roman" pitchFamily="18" charset="0"/>
            </a:endParaRPr>
          </a:p>
          <a:p>
            <a:pPr>
              <a:buFont typeface="Wingdings" panose="05000000000000000000" pitchFamily="2" charset="2"/>
              <a:buChar char="Ø"/>
            </a:pPr>
            <a:r>
              <a:rPr lang="tr-TR" sz="2400" dirty="0" smtClean="0">
                <a:latin typeface="Times New Roman" pitchFamily="18" charset="0"/>
                <a:cs typeface="Times New Roman" pitchFamily="18" charset="0"/>
              </a:rPr>
              <a:t>Günümüzde fareler, klavyelerde olduğu </a:t>
            </a:r>
            <a:r>
              <a:rPr lang="tr-TR" sz="2400" dirty="0"/>
              <a:t>gibi bilgisayara USB konnektörü, PS/2 konnektörü, radyo frekansı (RF) ve bluetooth teknolojisi kullanarak bilgi aktarımı yap</a:t>
            </a:r>
            <a:r>
              <a:rPr lang="en-US" sz="2400" dirty="0" err="1"/>
              <a:t>maktad</a:t>
            </a:r>
            <a:r>
              <a:rPr lang="tr-TR" sz="2400" dirty="0"/>
              <a:t>ır.</a:t>
            </a:r>
          </a:p>
          <a:p>
            <a:pPr eaLnBrk="1" hangingPunct="1"/>
            <a:r>
              <a:rPr lang="tr-TR" sz="2400" dirty="0" smtClean="0"/>
              <a:t>Kullandıkları </a:t>
            </a:r>
            <a:r>
              <a:rPr lang="tr-TR" sz="2400" dirty="0"/>
              <a:t>teknolojilere göre farklı türlerde fareler bulunmaktadır: </a:t>
            </a:r>
            <a:r>
              <a:rPr lang="tr-TR" sz="2400" b="1" dirty="0"/>
              <a:t>optik fare, lazer fare</a:t>
            </a:r>
            <a:r>
              <a:rPr lang="tr-TR" sz="2400" b="1" dirty="0" smtClean="0"/>
              <a:t>, </a:t>
            </a:r>
            <a:r>
              <a:rPr lang="tr-TR" sz="2400" b="1" dirty="0"/>
              <a:t>dokunmatik </a:t>
            </a:r>
            <a:r>
              <a:rPr lang="tr-TR" sz="2400" b="1" dirty="0" smtClean="0"/>
              <a:t>fare, </a:t>
            </a:r>
            <a:r>
              <a:rPr lang="tr-TR" sz="2400" b="1" dirty="0"/>
              <a:t>iz topu </a:t>
            </a:r>
            <a:r>
              <a:rPr lang="tr-TR" sz="2400" b="1" dirty="0" smtClean="0"/>
              <a:t>ve </a:t>
            </a:r>
            <a:r>
              <a:rPr lang="tr-TR" sz="2400" b="1" dirty="0"/>
              <a:t>yol </a:t>
            </a:r>
            <a:r>
              <a:rPr lang="tr-TR" sz="2400" b="1" dirty="0" smtClean="0"/>
              <a:t>faresi.</a:t>
            </a:r>
            <a:endParaRPr lang="tr-TR" sz="2400" dirty="0"/>
          </a:p>
          <a:p>
            <a:pPr eaLnBrk="1" hangingPunct="1"/>
            <a:r>
              <a:rPr lang="tr-TR" sz="2400" dirty="0"/>
              <a:t>Günümüzde masaüstü bilgisayarlarda optik ve lazer, disüztü bilgisayarlarda ise dokunmatik fare sıklıkla kullanılmaktadır</a:t>
            </a:r>
            <a:r>
              <a:rPr lang="tr-TR" sz="2400" dirty="0" smtClean="0"/>
              <a:t>.</a:t>
            </a:r>
            <a:endParaRPr lang="tr-TR" sz="2400" dirty="0" smtClean="0">
              <a:latin typeface="Times New Roman" pitchFamily="18" charset="0"/>
              <a:cs typeface="Times New Roman" pitchFamily="18" charset="0"/>
            </a:endParaRP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37</a:t>
            </a:fld>
            <a:endParaRPr lang="en-US" dirty="0"/>
          </a:p>
        </p:txBody>
      </p:sp>
    </p:spTree>
    <p:extLst>
      <p:ext uri="{BB962C8B-B14F-4D97-AF65-F5344CB8AC3E}">
        <p14:creationId xmlns:p14="http://schemas.microsoft.com/office/powerpoint/2010/main" val="214583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latin typeface="Times New Roman" pitchFamily="18" charset="0"/>
                <a:cs typeface="Times New Roman" pitchFamily="18" charset="0"/>
              </a:rPr>
              <a:t>Fare (Mouse)</a:t>
            </a:r>
            <a:endParaRPr lang="en-GB" b="1" dirty="0">
              <a:latin typeface="Times New Roman" pitchFamily="18" charset="0"/>
              <a:cs typeface="Times New Roman" pitchFamily="18" charset="0"/>
            </a:endParaRPr>
          </a:p>
        </p:txBody>
      </p:sp>
      <p:sp>
        <p:nvSpPr>
          <p:cNvPr id="8" name="Content Placeholder 2"/>
          <p:cNvSpPr>
            <a:spLocks noGrp="1"/>
          </p:cNvSpPr>
          <p:nvPr>
            <p:ph sz="quarter" idx="1"/>
          </p:nvPr>
        </p:nvSpPr>
        <p:spPr>
          <a:xfrm>
            <a:off x="457199" y="1219200"/>
            <a:ext cx="7194814" cy="4937760"/>
          </a:xfrm>
        </p:spPr>
        <p:txBody>
          <a:bodyPr>
            <a:noAutofit/>
          </a:bodyPr>
          <a:lstStyle/>
          <a:p>
            <a:pPr eaLnBrk="1" hangingPunct="1">
              <a:buFont typeface="Wingdings" panose="05000000000000000000" pitchFamily="2" charset="2"/>
              <a:buChar char="Ø"/>
            </a:pPr>
            <a:r>
              <a:rPr lang="tr-TR" sz="2400" b="1" dirty="0" smtClean="0">
                <a:latin typeface="Times New Roman" pitchFamily="18" charset="0"/>
                <a:cs typeface="Times New Roman" pitchFamily="18" charset="0"/>
              </a:rPr>
              <a:t>Optik Fare</a:t>
            </a:r>
          </a:p>
          <a:p>
            <a:pPr lvl="1" eaLnBrk="1" hangingPunct="1">
              <a:buFont typeface="Courier New" panose="02070309020205020404" pitchFamily="49" charset="0"/>
              <a:buChar char="o"/>
            </a:pPr>
            <a:r>
              <a:rPr lang="tr-TR" sz="2000" dirty="0" smtClean="0">
                <a:solidFill>
                  <a:schemeClr val="tx1"/>
                </a:solidFill>
                <a:latin typeface="Times New Roman" pitchFamily="18" charset="0"/>
                <a:cs typeface="Times New Roman" pitchFamily="18" charset="0"/>
              </a:rPr>
              <a:t>Bu farelerde mekanik unsurlar yoktur.</a:t>
            </a:r>
          </a:p>
          <a:p>
            <a:pPr lvl="1">
              <a:buFont typeface="Courier New" panose="02070309020205020404" pitchFamily="49" charset="0"/>
              <a:buChar char="o"/>
            </a:pPr>
            <a:r>
              <a:rPr lang="tr-TR" sz="2000" dirty="0" smtClean="0">
                <a:solidFill>
                  <a:schemeClr val="tx1"/>
                </a:solidFill>
                <a:latin typeface="Times New Roman" pitchFamily="18" charset="0"/>
                <a:cs typeface="Times New Roman" pitchFamily="18" charset="0"/>
              </a:rPr>
              <a:t>A</a:t>
            </a:r>
            <a:r>
              <a:rPr lang="en-US" sz="2000" dirty="0" err="1" smtClean="0">
                <a:solidFill>
                  <a:schemeClr val="tx1"/>
                </a:solidFill>
                <a:latin typeface="Times New Roman" pitchFamily="18" charset="0"/>
                <a:cs typeface="Times New Roman" pitchFamily="18" charset="0"/>
              </a:rPr>
              <a:t>lt</a:t>
            </a:r>
            <a:r>
              <a:rPr lang="tr-TR" sz="2000" dirty="0" smtClean="0">
                <a:solidFill>
                  <a:schemeClr val="tx1"/>
                </a:solidFill>
                <a:latin typeface="Times New Roman" pitchFamily="18" charset="0"/>
                <a:cs typeface="Times New Roman" pitchFamily="18" charset="0"/>
              </a:rPr>
              <a:t>ında </a:t>
            </a:r>
            <a:r>
              <a:rPr lang="en-US" sz="2000" dirty="0" err="1" smtClean="0">
                <a:solidFill>
                  <a:schemeClr val="tx1"/>
                </a:solidFill>
                <a:latin typeface="Times New Roman" pitchFamily="18" charset="0"/>
                <a:cs typeface="Times New Roman" pitchFamily="18" charset="0"/>
              </a:rPr>
              <a:t>bulunan</a:t>
            </a:r>
            <a:r>
              <a:rPr lang="en-US" sz="2000" dirty="0" smtClean="0">
                <a:solidFill>
                  <a:schemeClr val="tx1"/>
                </a:solidFill>
                <a:latin typeface="Times New Roman" pitchFamily="18" charset="0"/>
                <a:cs typeface="Times New Roman" pitchFamily="18" charset="0"/>
              </a:rPr>
              <a:t> LED</a:t>
            </a:r>
            <a:r>
              <a:rPr lang="tr-TR" sz="2000" dirty="0" smtClean="0">
                <a:solidFill>
                  <a:schemeClr val="tx1"/>
                </a:solidFill>
                <a:latin typeface="Times New Roman" pitchFamily="18" charset="0"/>
                <a:cs typeface="Times New Roman" pitchFamily="18" charset="0"/>
              </a:rPr>
              <a:t> lambanın </a:t>
            </a:r>
            <a:r>
              <a:rPr lang="en-US" sz="2000" dirty="0" err="1" smtClean="0">
                <a:solidFill>
                  <a:schemeClr val="tx1"/>
                </a:solidFill>
                <a:latin typeface="Times New Roman" pitchFamily="18" charset="0"/>
                <a:cs typeface="Times New Roman" pitchFamily="18" charset="0"/>
              </a:rPr>
              <a:t>yaydığı</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ışı</a:t>
            </a:r>
            <a:r>
              <a:rPr lang="tr-TR" sz="2000" dirty="0" smtClean="0">
                <a:solidFill>
                  <a:schemeClr val="tx1"/>
                </a:solidFill>
                <a:latin typeface="Times New Roman" pitchFamily="18" charset="0"/>
                <a:cs typeface="Times New Roman" pitchFamily="18" charset="0"/>
              </a:rPr>
              <a:t>k </a:t>
            </a:r>
            <a:r>
              <a:rPr lang="en-US" sz="2000" dirty="0" err="1" smtClean="0">
                <a:solidFill>
                  <a:schemeClr val="tx1"/>
                </a:solidFill>
                <a:latin typeface="Times New Roman" pitchFamily="18" charset="0"/>
                <a:cs typeface="Times New Roman" pitchFamily="18" charset="0"/>
              </a:rPr>
              <a:t>ile</a:t>
            </a:r>
            <a:r>
              <a:rPr lang="en-US" sz="2000" dirty="0" smtClean="0">
                <a:solidFill>
                  <a:schemeClr val="tx1"/>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bulunduğu zemindeki hareketi sensörler aracılığıyla algılar ve ekrandaki işaretciği de ona göre hareket ettirir.</a:t>
            </a:r>
          </a:p>
          <a:p>
            <a:pPr eaLnBrk="1" hangingPunct="1">
              <a:buFont typeface="Wingdings" panose="05000000000000000000" pitchFamily="2" charset="2"/>
              <a:buChar char="Ø"/>
            </a:pPr>
            <a:r>
              <a:rPr lang="tr-TR" sz="2400" b="1" dirty="0" smtClean="0"/>
              <a:t>Lazer </a:t>
            </a:r>
            <a:r>
              <a:rPr lang="tr-TR" sz="2400" b="1" dirty="0"/>
              <a:t>Fare</a:t>
            </a:r>
          </a:p>
          <a:p>
            <a:pPr lvl="1">
              <a:buFont typeface="Courier New" panose="02070309020205020404" pitchFamily="49" charset="0"/>
              <a:buChar char="o"/>
            </a:pPr>
            <a:r>
              <a:rPr lang="en-US" sz="2000" dirty="0">
                <a:solidFill>
                  <a:schemeClr val="tx1"/>
                </a:solidFill>
              </a:rPr>
              <a:t>Bu </a:t>
            </a:r>
            <a:r>
              <a:rPr lang="en-US" sz="2000" dirty="0" err="1">
                <a:solidFill>
                  <a:schemeClr val="tx1"/>
                </a:solidFill>
              </a:rPr>
              <a:t>tür</a:t>
            </a:r>
            <a:r>
              <a:rPr lang="en-US" sz="2000" dirty="0">
                <a:solidFill>
                  <a:schemeClr val="tx1"/>
                </a:solidFill>
              </a:rPr>
              <a:t> </a:t>
            </a:r>
            <a:r>
              <a:rPr lang="en-US" sz="2000" dirty="0" err="1">
                <a:solidFill>
                  <a:schemeClr val="tx1"/>
                </a:solidFill>
              </a:rPr>
              <a:t>fareler</a:t>
            </a:r>
            <a:r>
              <a:rPr lang="en-US" sz="2000" dirty="0">
                <a:solidFill>
                  <a:schemeClr val="tx1"/>
                </a:solidFill>
              </a:rPr>
              <a:t> </a:t>
            </a:r>
            <a:r>
              <a:rPr lang="en-US" sz="2000" dirty="0" err="1">
                <a:solidFill>
                  <a:schemeClr val="tx1"/>
                </a:solidFill>
              </a:rPr>
              <a:t>altlarında</a:t>
            </a:r>
            <a:r>
              <a:rPr lang="en-US" sz="2000" dirty="0">
                <a:solidFill>
                  <a:schemeClr val="tx1"/>
                </a:solidFill>
              </a:rPr>
              <a:t> </a:t>
            </a:r>
            <a:r>
              <a:rPr lang="en-US" sz="2000" dirty="0" err="1">
                <a:solidFill>
                  <a:schemeClr val="tx1"/>
                </a:solidFill>
              </a:rPr>
              <a:t>bulunan</a:t>
            </a:r>
            <a:r>
              <a:rPr lang="en-US" sz="2000" dirty="0">
                <a:solidFill>
                  <a:schemeClr val="tx1"/>
                </a:solidFill>
              </a:rPr>
              <a:t> </a:t>
            </a:r>
            <a:r>
              <a:rPr lang="en-US" sz="2000" dirty="0" err="1">
                <a:solidFill>
                  <a:schemeClr val="tx1"/>
                </a:solidFill>
              </a:rPr>
              <a:t>lazer</a:t>
            </a:r>
            <a:r>
              <a:rPr lang="en-US" sz="2000" dirty="0">
                <a:solidFill>
                  <a:schemeClr val="tx1"/>
                </a:solidFill>
              </a:rPr>
              <a:t> </a:t>
            </a:r>
            <a:r>
              <a:rPr lang="en-US" sz="2000" dirty="0" err="1">
                <a:solidFill>
                  <a:schemeClr val="tx1"/>
                </a:solidFill>
              </a:rPr>
              <a:t>ışık</a:t>
            </a:r>
            <a:r>
              <a:rPr lang="en-US" sz="2000" dirty="0">
                <a:solidFill>
                  <a:schemeClr val="tx1"/>
                </a:solidFill>
              </a:rPr>
              <a:t> </a:t>
            </a:r>
            <a:r>
              <a:rPr lang="en-US" sz="2000" dirty="0" err="1">
                <a:solidFill>
                  <a:schemeClr val="tx1"/>
                </a:solidFill>
              </a:rPr>
              <a:t>kaynağının</a:t>
            </a:r>
            <a:r>
              <a:rPr lang="en-US" sz="2000" dirty="0">
                <a:solidFill>
                  <a:schemeClr val="tx1"/>
                </a:solidFill>
              </a:rPr>
              <a:t> </a:t>
            </a:r>
            <a:r>
              <a:rPr lang="en-US" sz="2000" dirty="0" err="1">
                <a:solidFill>
                  <a:schemeClr val="tx1"/>
                </a:solidFill>
              </a:rPr>
              <a:t>yaydığı</a:t>
            </a:r>
            <a:r>
              <a:rPr lang="en-US" sz="2000" dirty="0">
                <a:solidFill>
                  <a:schemeClr val="tx1"/>
                </a:solidFill>
              </a:rPr>
              <a:t> </a:t>
            </a:r>
            <a:r>
              <a:rPr lang="en-US" sz="2000" dirty="0" err="1">
                <a:solidFill>
                  <a:schemeClr val="tx1"/>
                </a:solidFill>
              </a:rPr>
              <a:t>ışıklar</a:t>
            </a:r>
            <a:r>
              <a:rPr lang="en-US" sz="2000" dirty="0">
                <a:solidFill>
                  <a:schemeClr val="tx1"/>
                </a:solidFill>
              </a:rPr>
              <a:t> </a:t>
            </a:r>
            <a:r>
              <a:rPr lang="tr-TR" sz="2000" dirty="0">
                <a:solidFill>
                  <a:schemeClr val="tx1"/>
                </a:solidFill>
              </a:rPr>
              <a:t>aracılığı</a:t>
            </a:r>
            <a:r>
              <a:rPr lang="en-US" sz="2000" dirty="0" err="1">
                <a:solidFill>
                  <a:schemeClr val="tx1"/>
                </a:solidFill>
              </a:rPr>
              <a:t>yla</a:t>
            </a:r>
            <a:r>
              <a:rPr lang="en-US" sz="2000" dirty="0">
                <a:solidFill>
                  <a:schemeClr val="tx1"/>
                </a:solidFill>
              </a:rPr>
              <a:t> </a:t>
            </a:r>
            <a:r>
              <a:rPr lang="en-US" sz="2000" dirty="0" err="1">
                <a:solidFill>
                  <a:schemeClr val="tx1"/>
                </a:solidFill>
              </a:rPr>
              <a:t>hareketi</a:t>
            </a:r>
            <a:r>
              <a:rPr lang="en-US" sz="2000" dirty="0">
                <a:solidFill>
                  <a:schemeClr val="tx1"/>
                </a:solidFill>
              </a:rPr>
              <a:t> </a:t>
            </a:r>
            <a:r>
              <a:rPr lang="en-US" sz="2000" dirty="0" err="1">
                <a:solidFill>
                  <a:schemeClr val="tx1"/>
                </a:solidFill>
              </a:rPr>
              <a:t>algılarlar</a:t>
            </a:r>
            <a:r>
              <a:rPr lang="en-US" sz="2000" dirty="0">
                <a:solidFill>
                  <a:schemeClr val="tx1"/>
                </a:solidFill>
              </a:rPr>
              <a:t>. </a:t>
            </a:r>
            <a:endParaRPr lang="tr-TR" sz="2000" dirty="0">
              <a:solidFill>
                <a:schemeClr val="tx1"/>
              </a:solidFill>
            </a:endParaRPr>
          </a:p>
          <a:p>
            <a:pPr lvl="1">
              <a:buFont typeface="Courier New" panose="02070309020205020404" pitchFamily="49" charset="0"/>
              <a:buChar char="o"/>
            </a:pPr>
            <a:r>
              <a:rPr lang="tr-TR" sz="2000" dirty="0">
                <a:solidFill>
                  <a:schemeClr val="tx1"/>
                </a:solidFill>
              </a:rPr>
              <a:t>İşaretciğin</a:t>
            </a:r>
            <a:r>
              <a:rPr lang="en-US" sz="2000" dirty="0">
                <a:solidFill>
                  <a:schemeClr val="tx1"/>
                </a:solidFill>
              </a:rPr>
              <a:t> </a:t>
            </a:r>
            <a:r>
              <a:rPr lang="en-US" sz="2000" dirty="0" err="1">
                <a:solidFill>
                  <a:schemeClr val="tx1"/>
                </a:solidFill>
              </a:rPr>
              <a:t>hareketlerine</a:t>
            </a:r>
            <a:r>
              <a:rPr lang="en-US" sz="2000" dirty="0">
                <a:solidFill>
                  <a:schemeClr val="tx1"/>
                </a:solidFill>
              </a:rPr>
              <a:t> </a:t>
            </a:r>
            <a:r>
              <a:rPr lang="en-US" sz="2000" dirty="0" err="1">
                <a:solidFill>
                  <a:schemeClr val="tx1"/>
                </a:solidFill>
              </a:rPr>
              <a:t>çok</a:t>
            </a:r>
            <a:r>
              <a:rPr lang="en-US" sz="2000" dirty="0">
                <a:solidFill>
                  <a:schemeClr val="tx1"/>
                </a:solidFill>
              </a:rPr>
              <a:t> </a:t>
            </a:r>
            <a:r>
              <a:rPr lang="en-US" sz="2000" dirty="0" err="1">
                <a:solidFill>
                  <a:schemeClr val="tx1"/>
                </a:solidFill>
              </a:rPr>
              <a:t>yüksek</a:t>
            </a:r>
            <a:r>
              <a:rPr lang="en-US" sz="2000" dirty="0">
                <a:solidFill>
                  <a:schemeClr val="tx1"/>
                </a:solidFill>
              </a:rPr>
              <a:t> </a:t>
            </a:r>
            <a:r>
              <a:rPr lang="en-US" sz="2000" dirty="0" err="1">
                <a:solidFill>
                  <a:schemeClr val="tx1"/>
                </a:solidFill>
              </a:rPr>
              <a:t>hassasiyet</a:t>
            </a:r>
            <a:r>
              <a:rPr lang="en-US" sz="2000" dirty="0">
                <a:solidFill>
                  <a:schemeClr val="tx1"/>
                </a:solidFill>
              </a:rPr>
              <a:t> </a:t>
            </a:r>
            <a:r>
              <a:rPr lang="en-US" sz="2000" dirty="0" err="1">
                <a:solidFill>
                  <a:schemeClr val="tx1"/>
                </a:solidFill>
              </a:rPr>
              <a:t>isteyenler</a:t>
            </a:r>
            <a:r>
              <a:rPr lang="en-US" sz="2000" dirty="0">
                <a:solidFill>
                  <a:schemeClr val="tx1"/>
                </a:solidFill>
              </a:rPr>
              <a:t> </a:t>
            </a:r>
            <a:r>
              <a:rPr lang="en-US" sz="2000" dirty="0" err="1">
                <a:solidFill>
                  <a:schemeClr val="tx1"/>
                </a:solidFill>
              </a:rPr>
              <a:t>için</a:t>
            </a:r>
            <a:r>
              <a:rPr lang="en-US" sz="2000" dirty="0">
                <a:solidFill>
                  <a:schemeClr val="tx1"/>
                </a:solidFill>
              </a:rPr>
              <a:t> </a:t>
            </a:r>
            <a:r>
              <a:rPr lang="en-US" sz="2000" dirty="0" err="1">
                <a:solidFill>
                  <a:schemeClr val="tx1"/>
                </a:solidFill>
              </a:rPr>
              <a:t>uygun</a:t>
            </a:r>
            <a:r>
              <a:rPr lang="en-US" sz="2000" dirty="0">
                <a:solidFill>
                  <a:schemeClr val="tx1"/>
                </a:solidFill>
              </a:rPr>
              <a:t> </a:t>
            </a:r>
            <a:r>
              <a:rPr lang="en-US" sz="2000" dirty="0" err="1">
                <a:solidFill>
                  <a:schemeClr val="tx1"/>
                </a:solidFill>
              </a:rPr>
              <a:t>bir</a:t>
            </a:r>
            <a:r>
              <a:rPr lang="en-US" sz="2000" dirty="0">
                <a:solidFill>
                  <a:schemeClr val="tx1"/>
                </a:solidFill>
              </a:rPr>
              <a:t> </a:t>
            </a:r>
            <a:r>
              <a:rPr lang="en-US" sz="2000" dirty="0" err="1">
                <a:solidFill>
                  <a:schemeClr val="tx1"/>
                </a:solidFill>
              </a:rPr>
              <a:t>seçenektir</a:t>
            </a:r>
            <a:r>
              <a:rPr lang="en-US" sz="2000" dirty="0" smtClean="0">
                <a:solidFill>
                  <a:schemeClr val="tx1"/>
                </a:solidFill>
              </a:rPr>
              <a:t>.</a:t>
            </a:r>
            <a:endParaRPr lang="tr-TR" sz="2000" dirty="0" smtClean="0">
              <a:solidFill>
                <a:schemeClr val="tx1"/>
              </a:solidFill>
            </a:endParaRPr>
          </a:p>
          <a:p>
            <a:pPr>
              <a:buFont typeface="Wingdings" panose="05000000000000000000" pitchFamily="2" charset="2"/>
              <a:buChar char="Ø"/>
            </a:pPr>
            <a:r>
              <a:rPr lang="tr-TR" sz="2400" b="1" dirty="0"/>
              <a:t>Dokunmatik (Touchpad) Fare</a:t>
            </a:r>
          </a:p>
          <a:p>
            <a:pPr lvl="1">
              <a:buFont typeface="Courier New" panose="02070309020205020404" pitchFamily="49" charset="0"/>
              <a:buChar char="o"/>
            </a:pPr>
            <a:r>
              <a:rPr lang="tr-TR" sz="2000" dirty="0"/>
              <a:t>G</a:t>
            </a:r>
            <a:r>
              <a:rPr lang="en-US" sz="2000" dirty="0" err="1"/>
              <a:t>enellikle</a:t>
            </a:r>
            <a:r>
              <a:rPr lang="en-US" sz="2000" dirty="0"/>
              <a:t> </a:t>
            </a:r>
            <a:r>
              <a:rPr lang="en-US" sz="2000" dirty="0" err="1"/>
              <a:t>dizüstü</a:t>
            </a:r>
            <a:r>
              <a:rPr lang="en-US" sz="2000" dirty="0"/>
              <a:t> </a:t>
            </a:r>
            <a:r>
              <a:rPr lang="en-US" sz="2000" dirty="0" err="1"/>
              <a:t>bilgisayarlarda</a:t>
            </a:r>
            <a:r>
              <a:rPr lang="en-US" sz="2000" dirty="0"/>
              <a:t> </a:t>
            </a:r>
            <a:r>
              <a:rPr lang="en-US" sz="2000" dirty="0" err="1"/>
              <a:t>görülür</a:t>
            </a:r>
            <a:r>
              <a:rPr lang="en-US" sz="2000" dirty="0"/>
              <a:t>. </a:t>
            </a:r>
            <a:endParaRPr lang="tr-TR" sz="2000" dirty="0"/>
          </a:p>
          <a:p>
            <a:pPr lvl="1">
              <a:buFont typeface="Courier New" panose="02070309020205020404" pitchFamily="49" charset="0"/>
              <a:buChar char="o"/>
            </a:pPr>
            <a:r>
              <a:rPr lang="en-US" sz="2000" dirty="0" err="1"/>
              <a:t>Kullanıcı</a:t>
            </a:r>
            <a:r>
              <a:rPr lang="en-US" sz="2000" dirty="0"/>
              <a:t> </a:t>
            </a:r>
            <a:r>
              <a:rPr lang="en-US" sz="2000" dirty="0" err="1"/>
              <a:t>parmağını</a:t>
            </a:r>
            <a:r>
              <a:rPr lang="en-US" sz="2000" dirty="0"/>
              <a:t> </a:t>
            </a:r>
            <a:r>
              <a:rPr lang="en-US" sz="2000" dirty="0" err="1"/>
              <a:t>temas</a:t>
            </a:r>
            <a:r>
              <a:rPr lang="en-US" sz="2000" dirty="0"/>
              <a:t> </a:t>
            </a:r>
            <a:r>
              <a:rPr lang="en-US" sz="2000" dirty="0" err="1"/>
              <a:t>ettirerek</a:t>
            </a:r>
            <a:r>
              <a:rPr lang="en-US" sz="2000" dirty="0"/>
              <a:t> </a:t>
            </a:r>
            <a:r>
              <a:rPr lang="en-US" sz="2000" dirty="0" err="1"/>
              <a:t>işaretçi</a:t>
            </a:r>
            <a:r>
              <a:rPr lang="tr-TR" sz="2000" dirty="0"/>
              <a:t>ğ</a:t>
            </a:r>
            <a:r>
              <a:rPr lang="en-US" sz="2000" dirty="0"/>
              <a:t>in </a:t>
            </a:r>
            <a:r>
              <a:rPr lang="en-US" sz="2000" dirty="0" err="1"/>
              <a:t>hareketi</a:t>
            </a:r>
            <a:r>
              <a:rPr lang="en-US" sz="2000" dirty="0"/>
              <a:t> </a:t>
            </a:r>
            <a:r>
              <a:rPr lang="en-US" sz="2000" dirty="0" err="1"/>
              <a:t>sağlanır</a:t>
            </a:r>
            <a:r>
              <a:rPr lang="en-US" sz="2000" dirty="0"/>
              <a:t>. </a:t>
            </a:r>
            <a:endParaRPr lang="tr-TR" sz="2000" dirty="0"/>
          </a:p>
          <a:p>
            <a:pPr lvl="1">
              <a:buFont typeface="Courier New" panose="02070309020205020404" pitchFamily="49" charset="0"/>
              <a:buChar char="o"/>
            </a:pPr>
            <a:endParaRPr lang="tr-TR" sz="2000" dirty="0">
              <a:solidFill>
                <a:schemeClr val="tx1"/>
              </a:solidFill>
            </a:endParaRPr>
          </a:p>
          <a:p>
            <a:pPr lvl="1">
              <a:buFont typeface="Courier New" panose="02070309020205020404" pitchFamily="49" charset="0"/>
              <a:buChar char="o"/>
            </a:pPr>
            <a:endParaRPr lang="tr-TR" sz="1600" dirty="0" smtClean="0">
              <a:solidFill>
                <a:schemeClr val="tx1"/>
              </a:solidFill>
              <a:latin typeface="Times New Roman" pitchFamily="18" charset="0"/>
              <a:cs typeface="Times New Roman" pitchFamily="18" charset="0"/>
            </a:endParaRPr>
          </a:p>
        </p:txBody>
      </p:sp>
      <p:pic>
        <p:nvPicPr>
          <p:cNvPr id="2052" name="Picture 4" descr="http://www.geeky-gadgets.com/wp-content/uploads/2008/12/usb-mino-mous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854" b="16573"/>
          <a:stretch/>
        </p:blipFill>
        <p:spPr bwMode="auto">
          <a:xfrm rot="5400000">
            <a:off x="7106734" y="1935555"/>
            <a:ext cx="1468920" cy="71139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38</a:t>
            </a:fld>
            <a:endParaRPr lang="en-US" dirty="0"/>
          </a:p>
        </p:txBody>
      </p:sp>
      <p:pic>
        <p:nvPicPr>
          <p:cNvPr id="3074" name="Picture 2" descr="https://images-na.ssl-images-amazon.com/images/G/01/aplus/detail-page/B009DYOPK0_bottom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1198" y="3356992"/>
            <a:ext cx="1168459" cy="1168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alpha.akihabaranews.com/wp-content/uploads/images/8/38/1673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165" b="14423"/>
          <a:stretch/>
        </p:blipFill>
        <p:spPr bwMode="auto">
          <a:xfrm>
            <a:off x="6876256" y="4941168"/>
            <a:ext cx="1642311" cy="124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48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latin typeface="Times New Roman" pitchFamily="18" charset="0"/>
                <a:cs typeface="Times New Roman" pitchFamily="18" charset="0"/>
              </a:rPr>
              <a:t>Fare (Mouse)</a:t>
            </a:r>
            <a:endParaRPr lang="en-GB" b="1" dirty="0">
              <a:latin typeface="Times New Roman" pitchFamily="18" charset="0"/>
              <a:cs typeface="Times New Roman" pitchFamily="18" charset="0"/>
            </a:endParaRPr>
          </a:p>
        </p:txBody>
      </p:sp>
      <p:sp>
        <p:nvSpPr>
          <p:cNvPr id="9" name="Content Placeholder 2"/>
          <p:cNvSpPr>
            <a:spLocks noGrp="1"/>
          </p:cNvSpPr>
          <p:nvPr>
            <p:ph sz="quarter" idx="1"/>
          </p:nvPr>
        </p:nvSpPr>
        <p:spPr/>
        <p:txBody>
          <a:bodyPr>
            <a:normAutofit/>
          </a:bodyPr>
          <a:lstStyle/>
          <a:p>
            <a:pPr eaLnBrk="1" hangingPunct="1">
              <a:buFont typeface="Wingdings" panose="05000000000000000000" pitchFamily="2" charset="2"/>
              <a:buChar char="Ø"/>
            </a:pPr>
            <a:endParaRPr lang="tr-TR" sz="2400" b="1" dirty="0" smtClean="0">
              <a:latin typeface="Times New Roman" pitchFamily="18" charset="0"/>
              <a:cs typeface="Times New Roman" pitchFamily="18" charset="0"/>
            </a:endParaRPr>
          </a:p>
          <a:p>
            <a:pPr eaLnBrk="1" hangingPunct="1">
              <a:buFont typeface="Wingdings" panose="05000000000000000000" pitchFamily="2" charset="2"/>
              <a:buChar char="Ø"/>
            </a:pPr>
            <a:r>
              <a:rPr lang="tr-TR" sz="2400" b="1" dirty="0" smtClean="0">
                <a:latin typeface="Times New Roman" pitchFamily="18" charset="0"/>
                <a:cs typeface="Times New Roman" pitchFamily="18" charset="0"/>
              </a:rPr>
              <a:t>İz Topu ve Yol Faresi</a:t>
            </a:r>
          </a:p>
          <a:p>
            <a:pPr lvl="1" eaLnBrk="1" hangingPunct="1">
              <a:buFont typeface="Courier New" panose="02070309020205020404" pitchFamily="49" charset="0"/>
              <a:buChar char="o"/>
            </a:pPr>
            <a:r>
              <a:rPr lang="tr-TR" sz="2000" dirty="0">
                <a:latin typeface="Times New Roman" pitchFamily="18" charset="0"/>
                <a:cs typeface="Times New Roman" pitchFamily="18" charset="0"/>
              </a:rPr>
              <a:t>Yol faresi ile iz topu aynı prensipte çalışır. </a:t>
            </a:r>
            <a:r>
              <a:rPr lang="tr-TR" sz="2000" dirty="0" smtClean="0">
                <a:latin typeface="Times New Roman" pitchFamily="18" charset="0"/>
                <a:cs typeface="Times New Roman" pitchFamily="18" charset="0"/>
              </a:rPr>
              <a:t>Bu tür farelerde bulunan mekanik top hareket ettirildiğinde, bu hareketi algılayan silindirler </a:t>
            </a:r>
            <a:r>
              <a:rPr lang="tr-TR" sz="2000" dirty="0">
                <a:latin typeface="Times New Roman" pitchFamily="18" charset="0"/>
                <a:cs typeface="Times New Roman" pitchFamily="18" charset="0"/>
              </a:rPr>
              <a:t>aracılığıyla </a:t>
            </a:r>
            <a:r>
              <a:rPr lang="tr-TR" sz="2000" dirty="0" smtClean="0">
                <a:latin typeface="Times New Roman" pitchFamily="18" charset="0"/>
                <a:cs typeface="Times New Roman" pitchFamily="18" charset="0"/>
              </a:rPr>
              <a:t>kullanıcı istekleri bilgisayara </a:t>
            </a:r>
            <a:r>
              <a:rPr lang="tr-TR" sz="2000" dirty="0">
                <a:latin typeface="Times New Roman" pitchFamily="18" charset="0"/>
                <a:cs typeface="Times New Roman" pitchFamily="18" charset="0"/>
              </a:rPr>
              <a:t>aktarılır</a:t>
            </a:r>
            <a:r>
              <a:rPr lang="tr-TR" sz="2000" dirty="0" smtClean="0">
                <a:latin typeface="Times New Roman" pitchFamily="18" charset="0"/>
                <a:cs typeface="Times New Roman" pitchFamily="18" charset="0"/>
              </a:rPr>
              <a:t>.</a:t>
            </a:r>
          </a:p>
          <a:p>
            <a:pPr lvl="1" eaLnBrk="1" hangingPunct="1">
              <a:buFont typeface="Courier New" panose="02070309020205020404" pitchFamily="49" charset="0"/>
              <a:buChar char="o"/>
            </a:pPr>
            <a:r>
              <a:rPr lang="tr-TR" sz="2000" dirty="0" smtClean="0">
                <a:latin typeface="Times New Roman" pitchFamily="18" charset="0"/>
                <a:cs typeface="Times New Roman" pitchFamily="18" charset="0"/>
              </a:rPr>
              <a:t>İz topu farede hareketi sağlayan mekanik top üsttedir ve parmakla hareket ettirilir, yol faresinde ise alttadır.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266" y="3780458"/>
            <a:ext cx="4850990" cy="227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39</a:t>
            </a:fld>
            <a:endParaRPr lang="en-US" dirty="0"/>
          </a:p>
        </p:txBody>
      </p:sp>
    </p:spTree>
    <p:extLst>
      <p:ext uri="{BB962C8B-B14F-4D97-AF65-F5344CB8AC3E}">
        <p14:creationId xmlns:p14="http://schemas.microsoft.com/office/powerpoint/2010/main" val="377871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Sistem Ünitesindeki Birimler</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47" y="1484784"/>
            <a:ext cx="83915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4</a:t>
            </a:fld>
            <a:endParaRPr lang="en-US" dirty="0"/>
          </a:p>
        </p:txBody>
      </p:sp>
    </p:spTree>
    <p:extLst>
      <p:ext uri="{BB962C8B-B14F-4D97-AF65-F5344CB8AC3E}">
        <p14:creationId xmlns:p14="http://schemas.microsoft.com/office/powerpoint/2010/main" val="42463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latin typeface="Times New Roman" pitchFamily="18" charset="0"/>
                <a:cs typeface="Times New Roman" pitchFamily="18" charset="0"/>
              </a:rPr>
              <a:t>Dokunmatik Ekranlar</a:t>
            </a:r>
            <a:endParaRPr lang="en-US" dirty="0">
              <a:latin typeface="Times New Roman" pitchFamily="18" charset="0"/>
              <a:cs typeface="Times New Roman" pitchFamily="18" charset="0"/>
            </a:endParaRPr>
          </a:p>
        </p:txBody>
      </p:sp>
      <p:sp>
        <p:nvSpPr>
          <p:cNvPr id="4" name="Content Placeholder 3"/>
          <p:cNvSpPr>
            <a:spLocks noGrp="1"/>
          </p:cNvSpPr>
          <p:nvPr>
            <p:ph sz="quarter" idx="1"/>
          </p:nvPr>
        </p:nvSpPr>
        <p:spPr/>
        <p:txBody>
          <a:bodyPr/>
          <a:lstStyle/>
          <a:p>
            <a:pPr algn="just">
              <a:buFont typeface="Wingdings" panose="05000000000000000000" pitchFamily="2" charset="2"/>
              <a:buChar char="Ø"/>
            </a:pPr>
            <a:endParaRPr lang="tr-TR" sz="2400" dirty="0" smtClean="0"/>
          </a:p>
          <a:p>
            <a:pPr algn="just">
              <a:buFont typeface="Wingdings" panose="05000000000000000000" pitchFamily="2" charset="2"/>
              <a:buChar char="Ø"/>
            </a:pPr>
            <a:r>
              <a:rPr lang="tr-TR" sz="2400" dirty="0" smtClean="0"/>
              <a:t>Kişisel </a:t>
            </a:r>
            <a:r>
              <a:rPr lang="tr-TR" sz="2400" dirty="0"/>
              <a:t>bilgisayarlarda, mobil aygıtlarda ve cep telefonlarında kullanımı çok yaygınlaşmıştır.</a:t>
            </a:r>
            <a:endParaRPr lang="en-US" sz="2400" dirty="0"/>
          </a:p>
          <a:p>
            <a:pPr algn="just">
              <a:buFont typeface="Wingdings" panose="05000000000000000000" pitchFamily="2" charset="2"/>
              <a:buChar char="Ø"/>
            </a:pPr>
            <a:r>
              <a:rPr lang="tr-TR" sz="2400" dirty="0"/>
              <a:t>Birçoğu, çok noktadan dokunmayı algılayıp işleyebilmektedir. </a:t>
            </a:r>
            <a:endParaRPr lang="en-US" sz="2400" dirty="0"/>
          </a:p>
          <a:p>
            <a:pPr lvl="1" algn="just">
              <a:buFont typeface="Wingdings" panose="05000000000000000000" pitchFamily="2" charset="2"/>
              <a:buChar char="Ø"/>
            </a:pPr>
            <a:endParaRPr lang="tr-TR" sz="20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03648" y="3356992"/>
            <a:ext cx="2935004" cy="217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56930" y="3372017"/>
            <a:ext cx="2924412" cy="217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40</a:t>
            </a:fld>
            <a:endParaRPr lang="en-US" dirty="0"/>
          </a:p>
        </p:txBody>
      </p:sp>
    </p:spTree>
    <p:extLst>
      <p:ext uri="{BB962C8B-B14F-4D97-AF65-F5344CB8AC3E}">
        <p14:creationId xmlns:p14="http://schemas.microsoft.com/office/powerpoint/2010/main" val="30195186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dirty="0" smtClean="0">
                <a:latin typeface="Times New Roman" pitchFamily="18" charset="0"/>
                <a:cs typeface="Times New Roman" pitchFamily="18" charset="0"/>
              </a:rPr>
              <a:t>Tarayıcı (Scanner)</a:t>
            </a:r>
            <a:endParaRPr lang="en-GB" dirty="0">
              <a:latin typeface="Times New Roman" pitchFamily="18" charset="0"/>
              <a:cs typeface="Times New Roman" pitchFamily="18" charset="0"/>
            </a:endParaRPr>
          </a:p>
        </p:txBody>
      </p:sp>
      <p:sp>
        <p:nvSpPr>
          <p:cNvPr id="38915" name="Content Placeholder 2"/>
          <p:cNvSpPr>
            <a:spLocks noGrp="1"/>
          </p:cNvSpPr>
          <p:nvPr>
            <p:ph sz="quarter" idx="1"/>
          </p:nvPr>
        </p:nvSpPr>
        <p:spPr/>
        <p:txBody>
          <a:bodyPr>
            <a:noAutofit/>
          </a:bodyPr>
          <a:lstStyle/>
          <a:p>
            <a:pPr>
              <a:buFont typeface="Wingdings" panose="05000000000000000000" pitchFamily="2" charset="2"/>
              <a:buChar char="Ø"/>
            </a:pPr>
            <a:endParaRPr lang="tr-TR" sz="2400" dirty="0" smtClean="0">
              <a:latin typeface="Times New Roman" pitchFamily="18" charset="0"/>
              <a:cs typeface="Times New Roman" pitchFamily="18" charset="0"/>
            </a:endParaRPr>
          </a:p>
          <a:p>
            <a:pPr>
              <a:buFont typeface="Wingdings" panose="05000000000000000000" pitchFamily="2" charset="2"/>
              <a:buChar char="Ø"/>
            </a:pPr>
            <a:r>
              <a:rPr lang="tr-TR" sz="2400" dirty="0" smtClean="0">
                <a:latin typeface="Times New Roman" pitchFamily="18" charset="0"/>
                <a:cs typeface="Times New Roman" pitchFamily="18" charset="0"/>
              </a:rPr>
              <a:t>Fotoğraf, gazete kupürü, yazılı bir kağıt, resim veya grafikleri bilgisayar ortamına aktarmayı sağlayan aygıta </a:t>
            </a:r>
            <a:r>
              <a:rPr lang="tr-TR" sz="2400" b="1" dirty="0" smtClean="0">
                <a:latin typeface="Times New Roman" pitchFamily="18" charset="0"/>
                <a:cs typeface="Times New Roman" pitchFamily="18" charset="0"/>
              </a:rPr>
              <a:t>tarayıcı </a:t>
            </a:r>
            <a:r>
              <a:rPr lang="tr-TR" sz="2400" dirty="0" smtClean="0">
                <a:latin typeface="Times New Roman" pitchFamily="18" charset="0"/>
                <a:cs typeface="Times New Roman" pitchFamily="18" charset="0"/>
              </a:rPr>
              <a:t>denir. </a:t>
            </a:r>
          </a:p>
          <a:p>
            <a:pPr>
              <a:buFont typeface="Wingdings" panose="05000000000000000000" pitchFamily="2" charset="2"/>
              <a:buChar char="Ø"/>
            </a:pPr>
            <a:r>
              <a:rPr lang="tr-TR" sz="2400" dirty="0" smtClean="0"/>
              <a:t>Taranacak </a:t>
            </a:r>
            <a:r>
              <a:rPr lang="tr-TR" sz="2400" dirty="0"/>
              <a:t>nesne (kağıt) tarayıcının kapağının içerisine konulur ve üst tarafından alta doğru satır satır ışığa duyarlı elektronik elemanlar tarafından taranarak bilgisayar ortamına aktarılır. </a:t>
            </a:r>
          </a:p>
        </p:txBody>
      </p:sp>
      <p:pic>
        <p:nvPicPr>
          <p:cNvPr id="6" name="Picture 2"/>
          <p:cNvPicPr>
            <a:picLocks noChangeAspect="1" noChangeArrowheads="1"/>
          </p:cNvPicPr>
          <p:nvPr/>
        </p:nvPicPr>
        <p:blipFill>
          <a:blip r:embed="rId3"/>
          <a:srcRect/>
          <a:stretch>
            <a:fillRect/>
          </a:stretch>
        </p:blipFill>
        <p:spPr bwMode="auto">
          <a:xfrm>
            <a:off x="3075861" y="3706148"/>
            <a:ext cx="2576259" cy="2576259"/>
          </a:xfrm>
          <a:prstGeom prst="rect">
            <a:avLst/>
          </a:prstGeom>
          <a:noFill/>
          <a:ln w="9525">
            <a:noFill/>
            <a:miter lim="800000"/>
            <a:headEnd/>
            <a:tailEnd/>
          </a:ln>
          <a:effec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41</a:t>
            </a:fld>
            <a:endParaRPr lang="en-US" dirty="0"/>
          </a:p>
        </p:txBody>
      </p:sp>
    </p:spTree>
    <p:extLst>
      <p:ext uri="{BB962C8B-B14F-4D97-AF65-F5344CB8AC3E}">
        <p14:creationId xmlns:p14="http://schemas.microsoft.com/office/powerpoint/2010/main" val="359998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dirty="0" smtClean="0">
                <a:latin typeface="Times New Roman" pitchFamily="18" charset="0"/>
                <a:cs typeface="Times New Roman" pitchFamily="18" charset="0"/>
              </a:rPr>
              <a:t>Mikrofon</a:t>
            </a:r>
            <a:endParaRPr lang="en-GB" b="1" dirty="0">
              <a:latin typeface="Times New Roman" pitchFamily="18" charset="0"/>
              <a:cs typeface="Times New Roman" pitchFamily="18" charset="0"/>
            </a:endParaRPr>
          </a:p>
        </p:txBody>
      </p:sp>
      <p:sp>
        <p:nvSpPr>
          <p:cNvPr id="38915" name="Content Placeholder 2"/>
          <p:cNvSpPr>
            <a:spLocks noGrp="1"/>
          </p:cNvSpPr>
          <p:nvPr>
            <p:ph sz="quarter" idx="1"/>
          </p:nvPr>
        </p:nvSpPr>
        <p:spPr>
          <a:xfrm>
            <a:off x="395536" y="1196752"/>
            <a:ext cx="6768752" cy="4937760"/>
          </a:xfrm>
        </p:spPr>
        <p:txBody>
          <a:bodyPr>
            <a:noAutofit/>
          </a:bodyPr>
          <a:lstStyle/>
          <a:p>
            <a:pPr>
              <a:buFont typeface="Wingdings" panose="05000000000000000000" pitchFamily="2" charset="2"/>
              <a:buChar char="Ø"/>
            </a:pPr>
            <a:endParaRPr lang="tr-TR" sz="2400" b="1" dirty="0">
              <a:solidFill>
                <a:srgbClr val="FF0000"/>
              </a:solidFill>
            </a:endParaRPr>
          </a:p>
          <a:p>
            <a:pPr>
              <a:buFont typeface="Wingdings" panose="05000000000000000000" pitchFamily="2" charset="2"/>
              <a:buChar char="Ø"/>
            </a:pPr>
            <a:r>
              <a:rPr lang="tr-TR" sz="2400" b="1" dirty="0" smtClean="0"/>
              <a:t>Mikrofon</a:t>
            </a:r>
            <a:r>
              <a:rPr lang="tr-TR" sz="2400" dirty="0" smtClean="0"/>
              <a:t>, ses dalgalarını elektriksel titreşimlere çeviren, elektroakustik bir cihazdır. </a:t>
            </a:r>
          </a:p>
          <a:p>
            <a:pPr>
              <a:buFont typeface="Wingdings" panose="05000000000000000000" pitchFamily="2" charset="2"/>
              <a:buChar char="Ø"/>
            </a:pPr>
            <a:r>
              <a:rPr lang="tr-TR" sz="2400" dirty="0" smtClean="0">
                <a:latin typeface="Times New Roman" pitchFamily="18" charset="0"/>
                <a:cs typeface="Times New Roman" pitchFamily="18" charset="0"/>
              </a:rPr>
              <a:t>Bütün mikrofonlar ses dalgalarına tepki gösteren çeşitli şekillerde yapılmış diyafram ya da benzeri bir elemana sahiptir. </a:t>
            </a:r>
          </a:p>
          <a:p>
            <a:pPr>
              <a:buFont typeface="Wingdings" panose="05000000000000000000" pitchFamily="2" charset="2"/>
              <a:buChar char="Ø"/>
            </a:pPr>
            <a:r>
              <a:rPr lang="tr-TR" sz="2400" dirty="0" smtClean="0">
                <a:latin typeface="Times New Roman" pitchFamily="18" charset="0"/>
                <a:cs typeface="Times New Roman" pitchFamily="18" charset="0"/>
              </a:rPr>
              <a:t>Mikrofona gelen ses dalgaları diyaframa çarpar ve ses basıncındaki değişikliklere göre diyafram içe veya dışa doğru hareket ederek mekanik titreşim yapar. Bu titreşimler sonucunda mikrofonun çıkış uçlarında bir gerilim meydana gelir.</a:t>
            </a:r>
          </a:p>
        </p:txBody>
      </p:sp>
      <p:pic>
        <p:nvPicPr>
          <p:cNvPr id="6146" name="Picture 2"/>
          <p:cNvPicPr>
            <a:picLocks noChangeAspect="1" noChangeArrowheads="1"/>
          </p:cNvPicPr>
          <p:nvPr/>
        </p:nvPicPr>
        <p:blipFill rotWithShape="1">
          <a:blip r:embed="rId3" cstate="print"/>
          <a:srcRect l="23231" r="10462"/>
          <a:stretch/>
        </p:blipFill>
        <p:spPr bwMode="auto">
          <a:xfrm>
            <a:off x="7236296" y="2265784"/>
            <a:ext cx="1319843" cy="2819400"/>
          </a:xfrm>
          <a:prstGeom prst="rect">
            <a:avLst/>
          </a:prstGeom>
          <a:noFill/>
          <a:ln w="9525">
            <a:noFill/>
            <a:miter lim="800000"/>
            <a:headEnd/>
            <a:tailEnd/>
          </a:ln>
          <a:effec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42</a:t>
            </a:fld>
            <a:endParaRPr lang="en-US" dirty="0"/>
          </a:p>
        </p:txBody>
      </p:sp>
    </p:spTree>
    <p:extLst>
      <p:ext uri="{BB962C8B-B14F-4D97-AF65-F5344CB8AC3E}">
        <p14:creationId xmlns:p14="http://schemas.microsoft.com/office/powerpoint/2010/main" val="28245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latin typeface="Times New Roman" pitchFamily="18" charset="0"/>
                <a:cs typeface="Times New Roman" pitchFamily="18" charset="0"/>
              </a:rPr>
              <a:t>Çıkış Birimleri</a:t>
            </a:r>
            <a:endParaRPr lang="en-GB" b="1" dirty="0" smtClean="0">
              <a:effectLst>
                <a:outerShdw blurRad="38100" dist="38100" dir="2700000" algn="tl">
                  <a:srgbClr val="C0C0C0"/>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tr-TR" sz="2400" dirty="0" smtClean="0"/>
              <a:t>Bilgisayarın kullanıcıya uyarı ya da sonuçları iletmesini sağlayan birimlere </a:t>
            </a:r>
            <a:r>
              <a:rPr lang="tr-TR" sz="2400" b="1" dirty="0" smtClean="0"/>
              <a:t>çıkış birimi</a:t>
            </a:r>
            <a:r>
              <a:rPr lang="tr-TR" sz="2400" dirty="0" smtClean="0"/>
              <a:t> denir.</a:t>
            </a:r>
          </a:p>
          <a:p>
            <a:pPr>
              <a:buFont typeface="Wingdings" panose="05000000000000000000" pitchFamily="2" charset="2"/>
              <a:buChar char="Ø"/>
            </a:pPr>
            <a:endParaRPr lang="tr-TR" sz="2400" dirty="0"/>
          </a:p>
          <a:p>
            <a:pPr>
              <a:buFont typeface="Wingdings" panose="05000000000000000000" pitchFamily="2" charset="2"/>
              <a:buChar char="Ø"/>
            </a:pPr>
            <a:r>
              <a:rPr lang="tr-TR" sz="2400" dirty="0"/>
              <a:t>En temel örnekler:</a:t>
            </a:r>
          </a:p>
          <a:p>
            <a:pPr lvl="1">
              <a:buFont typeface="Courier New" panose="02070309020205020404" pitchFamily="49" charset="0"/>
              <a:buChar char="o"/>
            </a:pPr>
            <a:r>
              <a:rPr lang="tr-TR" sz="2400" b="1" dirty="0" smtClean="0">
                <a:solidFill>
                  <a:schemeClr val="tx1"/>
                </a:solidFill>
              </a:rPr>
              <a:t>Ekran (monitör)</a:t>
            </a:r>
          </a:p>
          <a:p>
            <a:pPr lvl="1">
              <a:buFont typeface="Courier New" panose="02070309020205020404" pitchFamily="49" charset="0"/>
              <a:buChar char="o"/>
            </a:pPr>
            <a:r>
              <a:rPr lang="tr-TR" sz="2400" b="1" dirty="0" smtClean="0">
                <a:solidFill>
                  <a:schemeClr val="tx1"/>
                </a:solidFill>
              </a:rPr>
              <a:t>Yazıcı (printer)</a:t>
            </a:r>
          </a:p>
          <a:p>
            <a:pPr lvl="1">
              <a:buFont typeface="Courier New" panose="02070309020205020404" pitchFamily="49" charset="0"/>
              <a:buChar char="o"/>
            </a:pPr>
            <a:r>
              <a:rPr lang="tr-TR" sz="2400" b="1" dirty="0" smtClean="0">
                <a:solidFill>
                  <a:schemeClr val="tx1"/>
                </a:solidFill>
              </a:rPr>
              <a:t>Hoparlör</a:t>
            </a:r>
            <a:endParaRPr lang="tr-TR" sz="2400" dirty="0" smtClean="0">
              <a:solidFill>
                <a:schemeClr val="tx1"/>
              </a:solidFill>
            </a:endParaRP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43</a:t>
            </a:fld>
            <a:endParaRPr lang="en-US" dirty="0"/>
          </a:p>
        </p:txBody>
      </p:sp>
    </p:spTree>
    <p:extLst>
      <p:ext uri="{BB962C8B-B14F-4D97-AF65-F5344CB8AC3E}">
        <p14:creationId xmlns:p14="http://schemas.microsoft.com/office/powerpoint/2010/main" val="247147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eaLnBrk="1" hangingPunct="1">
              <a:defRPr/>
            </a:pPr>
            <a:r>
              <a:rPr lang="tr-TR" dirty="0" smtClean="0">
                <a:latin typeface="Times New Roman" pitchFamily="18" charset="0"/>
                <a:cs typeface="Times New Roman" pitchFamily="18" charset="0"/>
              </a:rPr>
              <a:t>Ekran (Monitör)</a:t>
            </a:r>
            <a:endParaRPr lang="en-GB"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endParaRPr lang="tr-TR" sz="2400" b="1" i="1" dirty="0" smtClean="0"/>
          </a:p>
          <a:p>
            <a:pPr>
              <a:buFont typeface="Wingdings" panose="05000000000000000000" pitchFamily="2" charset="2"/>
              <a:buChar char="Ø"/>
            </a:pPr>
            <a:r>
              <a:rPr lang="tr-TR" sz="2400" b="1" i="1" dirty="0" smtClean="0"/>
              <a:t>Ekran</a:t>
            </a:r>
            <a:r>
              <a:rPr lang="tr-TR" sz="2400" dirty="0" smtClean="0"/>
              <a:t>, bilgisayarın mikroişlemcisinden gönderilen sinyalleri gözün görebileceği şekilde görüntüye dönüştüren cihazdır.</a:t>
            </a:r>
          </a:p>
          <a:p>
            <a:pPr>
              <a:buFont typeface="Wingdings" panose="05000000000000000000" pitchFamily="2" charset="2"/>
              <a:buChar char="Ø"/>
            </a:pPr>
            <a:r>
              <a:rPr lang="tr-TR" dirty="0" smtClean="0">
                <a:ea typeface="ＭＳ Ｐゴシック" pitchFamily="34" charset="-128"/>
              </a:rPr>
              <a:t>Ekrandaki </a:t>
            </a:r>
            <a:r>
              <a:rPr lang="tr-TR" dirty="0">
                <a:ea typeface="ＭＳ Ｐゴシック" pitchFamily="34" charset="-128"/>
              </a:rPr>
              <a:t>görüntüyü oluşturmaya yarayan en küçük </a:t>
            </a:r>
            <a:r>
              <a:rPr lang="tr-TR" dirty="0" smtClean="0">
                <a:ea typeface="ＭＳ Ｐゴシック" pitchFamily="34" charset="-128"/>
              </a:rPr>
              <a:t>birime </a:t>
            </a:r>
            <a:r>
              <a:rPr lang="tr-TR" b="1" dirty="0" smtClean="0">
                <a:ea typeface="ＭＳ Ｐゴシック" pitchFamily="34" charset="-128"/>
              </a:rPr>
              <a:t>piksel </a:t>
            </a:r>
            <a:r>
              <a:rPr lang="tr-TR" dirty="0" smtClean="0">
                <a:ea typeface="ＭＳ Ｐゴシック" pitchFamily="34" charset="-128"/>
              </a:rPr>
              <a:t>denir. Ekrandaki </a:t>
            </a:r>
            <a:r>
              <a:rPr lang="tr-TR" dirty="0">
                <a:ea typeface="ＭＳ Ｐゴシック" pitchFamily="34" charset="-128"/>
              </a:rPr>
              <a:t>piksel sayısı, ekranın </a:t>
            </a:r>
            <a:r>
              <a:rPr lang="tr-TR" b="1" dirty="0">
                <a:ea typeface="ＭＳ Ｐゴシック" pitchFamily="34" charset="-128"/>
              </a:rPr>
              <a:t>çözünürlüğünü</a:t>
            </a:r>
            <a:r>
              <a:rPr lang="tr-TR" dirty="0">
                <a:ea typeface="ＭＳ Ｐゴシック" pitchFamily="34" charset="-128"/>
              </a:rPr>
              <a:t> belirler. </a:t>
            </a:r>
            <a:endParaRPr lang="en-US" dirty="0">
              <a:ea typeface="ＭＳ Ｐゴシック" pitchFamily="34" charset="-128"/>
            </a:endParaRPr>
          </a:p>
          <a:p>
            <a:pPr>
              <a:buFont typeface="Wingdings" panose="05000000000000000000" pitchFamily="2" charset="2"/>
              <a:buChar char="Ø"/>
            </a:pPr>
            <a:r>
              <a:rPr lang="en-US" sz="2400" dirty="0" smtClean="0"/>
              <a:t>G</a:t>
            </a:r>
            <a:r>
              <a:rPr lang="tr-TR" sz="2400" dirty="0"/>
              <a:t>ünümüzde farklı ekran teknolojileri vardır: </a:t>
            </a:r>
            <a:endParaRPr lang="tr-TR" sz="2400" dirty="0" smtClean="0"/>
          </a:p>
          <a:p>
            <a:pPr lvl="1">
              <a:buFont typeface="Courier New" panose="02070309020205020404" pitchFamily="49" charset="0"/>
              <a:buChar char="o"/>
            </a:pPr>
            <a:r>
              <a:rPr lang="tr-TR" sz="2400" b="1" dirty="0" smtClean="0">
                <a:solidFill>
                  <a:schemeClr val="tx1"/>
                </a:solidFill>
              </a:rPr>
              <a:t>CRT </a:t>
            </a:r>
            <a:r>
              <a:rPr lang="tr-TR" sz="2400" b="1" dirty="0">
                <a:solidFill>
                  <a:schemeClr val="tx1"/>
                </a:solidFill>
              </a:rPr>
              <a:t>(Cathode Ray </a:t>
            </a:r>
            <a:r>
              <a:rPr lang="tr-TR" sz="2400" b="1" dirty="0" smtClean="0">
                <a:solidFill>
                  <a:schemeClr val="tx1"/>
                </a:solidFill>
              </a:rPr>
              <a:t>Tube)</a:t>
            </a:r>
          </a:p>
          <a:p>
            <a:pPr lvl="1">
              <a:buFont typeface="Courier New" panose="02070309020205020404" pitchFamily="49" charset="0"/>
              <a:buChar char="o"/>
            </a:pPr>
            <a:r>
              <a:rPr lang="tr-TR" sz="2400" b="1" dirty="0" smtClean="0">
                <a:solidFill>
                  <a:schemeClr val="tx1"/>
                </a:solidFill>
              </a:rPr>
              <a:t>LCD </a:t>
            </a:r>
            <a:r>
              <a:rPr lang="tr-TR" sz="2400" b="1" dirty="0">
                <a:solidFill>
                  <a:schemeClr val="tx1"/>
                </a:solidFill>
              </a:rPr>
              <a:t>(Liquid Crystal </a:t>
            </a:r>
            <a:r>
              <a:rPr lang="tr-TR" sz="2400" b="1" dirty="0" smtClean="0">
                <a:solidFill>
                  <a:schemeClr val="tx1"/>
                </a:solidFill>
              </a:rPr>
              <a:t>Display)</a:t>
            </a:r>
          </a:p>
          <a:p>
            <a:pPr lvl="1">
              <a:buFont typeface="Courier New" panose="02070309020205020404" pitchFamily="49" charset="0"/>
              <a:buChar char="o"/>
            </a:pPr>
            <a:r>
              <a:rPr lang="tr-TR" sz="2400" b="1" dirty="0" smtClean="0">
                <a:solidFill>
                  <a:schemeClr val="tx1"/>
                </a:solidFill>
              </a:rPr>
              <a:t>Plazma </a:t>
            </a:r>
            <a:endParaRPr lang="tr-TR" sz="2400" dirty="0">
              <a:solidFill>
                <a:schemeClr val="tx1"/>
              </a:solidFill>
            </a:endParaRPr>
          </a:p>
          <a:p>
            <a:pPr lvl="1">
              <a:buFont typeface="Courier New" panose="02070309020205020404" pitchFamily="49" charset="0"/>
              <a:buChar char="o"/>
            </a:pPr>
            <a:r>
              <a:rPr lang="tr-TR" sz="2400" b="1" dirty="0">
                <a:solidFill>
                  <a:schemeClr val="tx1"/>
                </a:solidFill>
              </a:rPr>
              <a:t>LED </a:t>
            </a:r>
            <a:r>
              <a:rPr lang="tr-TR" sz="2400" b="1" dirty="0" smtClean="0">
                <a:solidFill>
                  <a:schemeClr val="tx1"/>
                </a:solidFill>
              </a:rPr>
              <a:t>(Lig</a:t>
            </a:r>
            <a:r>
              <a:rPr lang="en-US" sz="2400" b="1" dirty="0" smtClean="0">
                <a:solidFill>
                  <a:schemeClr val="tx1"/>
                </a:solidFill>
              </a:rPr>
              <a:t>h</a:t>
            </a:r>
            <a:r>
              <a:rPr lang="tr-TR" sz="2400" b="1" dirty="0" smtClean="0">
                <a:solidFill>
                  <a:schemeClr val="tx1"/>
                </a:solidFill>
              </a:rPr>
              <a:t>t Emitting Diode)</a:t>
            </a:r>
            <a:endParaRPr lang="en-US" sz="2400" b="1" dirty="0" smtClean="0">
              <a:solidFill>
                <a:schemeClr val="tx1"/>
              </a:solidFill>
            </a:endParaRP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44</a:t>
            </a:fld>
            <a:endParaRPr lang="en-US" dirty="0"/>
          </a:p>
        </p:txBody>
      </p:sp>
    </p:spTree>
    <p:extLst>
      <p:ext uri="{BB962C8B-B14F-4D97-AF65-F5344CB8AC3E}">
        <p14:creationId xmlns:p14="http://schemas.microsoft.com/office/powerpoint/2010/main" val="360446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eaLnBrk="1" hangingPunct="1">
              <a:defRPr/>
            </a:pPr>
            <a:r>
              <a:rPr lang="tr-TR" dirty="0" smtClean="0">
                <a:latin typeface="Times New Roman" pitchFamily="18" charset="0"/>
                <a:cs typeface="Times New Roman" pitchFamily="18" charset="0"/>
              </a:rPr>
              <a:t>Ekran (Monitör)</a:t>
            </a:r>
            <a:endParaRPr lang="en-GB"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596004"/>
            <a:ext cx="6635080" cy="4488873"/>
          </a:xfrm>
        </p:spPr>
        <p:txBody>
          <a:bodyPr>
            <a:normAutofit/>
          </a:bodyPr>
          <a:lstStyle/>
          <a:p>
            <a:pPr>
              <a:buFont typeface="Wingdings" panose="05000000000000000000" pitchFamily="2" charset="2"/>
              <a:buChar char="Ø"/>
            </a:pPr>
            <a:r>
              <a:rPr lang="tr-TR" sz="2400" b="1" dirty="0" smtClean="0">
                <a:latin typeface="Times New Roman" pitchFamily="18" charset="0"/>
                <a:cs typeface="Times New Roman" pitchFamily="18" charset="0"/>
              </a:rPr>
              <a:t>CRT </a:t>
            </a:r>
            <a:r>
              <a:rPr lang="tr-TR" sz="2400" dirty="0" smtClean="0">
                <a:latin typeface="Times New Roman" pitchFamily="18" charset="0"/>
                <a:cs typeface="Times New Roman" pitchFamily="18" charset="0"/>
              </a:rPr>
              <a:t>monitörler en eski monitor tipidir, çok yer kaplar, enerji tasarrufu yok denecek kadar azdır.</a:t>
            </a:r>
          </a:p>
          <a:p>
            <a:pPr>
              <a:buFont typeface="Wingdings" panose="05000000000000000000" pitchFamily="2" charset="2"/>
              <a:buChar char="Ø"/>
            </a:pPr>
            <a:endParaRPr lang="tr-TR" sz="2400" b="1" dirty="0" smtClean="0"/>
          </a:p>
          <a:p>
            <a:pPr>
              <a:buFont typeface="Wingdings" panose="05000000000000000000" pitchFamily="2" charset="2"/>
              <a:buChar char="Ø"/>
            </a:pPr>
            <a:r>
              <a:rPr lang="tr-TR" sz="2400" b="1" dirty="0" smtClean="0"/>
              <a:t>LCD </a:t>
            </a:r>
            <a:r>
              <a:rPr lang="tr-TR" sz="2400" dirty="0"/>
              <a:t>monitörler enerji tasarrufu ve kullanım kolaylığı sağlar. Görüntüyü elde etmek için sıvı kristal bir yapı barındırır.</a:t>
            </a:r>
            <a:endParaRPr lang="en-GB" sz="2400" dirty="0"/>
          </a:p>
          <a:p>
            <a:pPr>
              <a:buFont typeface="Wingdings" panose="05000000000000000000" pitchFamily="2" charset="2"/>
              <a:buChar char="Ø"/>
            </a:pPr>
            <a:endParaRPr lang="tr-TR" sz="2400" dirty="0" smtClean="0">
              <a:latin typeface="Times New Roman" pitchFamily="18" charset="0"/>
              <a:cs typeface="Times New Roman" pitchFamily="18" charset="0"/>
            </a:endParaRPr>
          </a:p>
          <a:p>
            <a:pPr>
              <a:buFont typeface="Wingdings" panose="05000000000000000000" pitchFamily="2" charset="2"/>
              <a:buChar char="Ø"/>
            </a:pPr>
            <a:r>
              <a:rPr lang="tr-TR" sz="2400" b="1" dirty="0" smtClean="0"/>
              <a:t>Plazma </a:t>
            </a:r>
            <a:r>
              <a:rPr lang="tr-TR" sz="2400" dirty="0"/>
              <a:t>monitörler de</a:t>
            </a:r>
            <a:r>
              <a:rPr lang="tr-TR" sz="2400" b="1" dirty="0"/>
              <a:t> </a:t>
            </a:r>
            <a:r>
              <a:rPr lang="tr-TR" sz="2400" dirty="0"/>
              <a:t>kullanım kolaylığı</a:t>
            </a:r>
            <a:r>
              <a:rPr lang="en-US" sz="2400" dirty="0"/>
              <a:t> </a:t>
            </a:r>
            <a:r>
              <a:rPr lang="en-US" sz="2400" dirty="0" err="1"/>
              <a:t>sa</a:t>
            </a:r>
            <a:r>
              <a:rPr lang="tr-TR" sz="2400" dirty="0"/>
              <a:t>ğlar. LCD monitörlerdeki sıvı kristal yapı yerine görüntü iyon dengesi olan bir plazma ortamda elde edilir. </a:t>
            </a:r>
          </a:p>
        </p:txBody>
      </p:sp>
      <p:pic>
        <p:nvPicPr>
          <p:cNvPr id="5122" name="Picture 2" descr="http://www.elecdoc.com.au/assets/images/Monitor_C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2432" y="1354687"/>
            <a:ext cx="1277960" cy="1277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45</a:t>
            </a:fld>
            <a:endParaRPr lang="en-US" dirty="0"/>
          </a:p>
        </p:txBody>
      </p:sp>
      <p:pic>
        <p:nvPicPr>
          <p:cNvPr id="9" name="Picture 2"/>
          <p:cNvPicPr>
            <a:picLocks noChangeAspect="1" noChangeArrowheads="1"/>
          </p:cNvPicPr>
          <p:nvPr/>
        </p:nvPicPr>
        <p:blipFill>
          <a:blip r:embed="rId4"/>
          <a:srcRect/>
          <a:stretch>
            <a:fillRect/>
          </a:stretch>
        </p:blipFill>
        <p:spPr bwMode="auto">
          <a:xfrm>
            <a:off x="6778363" y="2948206"/>
            <a:ext cx="1322029" cy="1128866"/>
          </a:xfrm>
          <a:prstGeom prst="rect">
            <a:avLst/>
          </a:prstGeom>
          <a:noFill/>
          <a:ln w="9525">
            <a:noFill/>
            <a:miter lim="800000"/>
            <a:headEnd/>
            <a:tailEnd/>
          </a:ln>
        </p:spPr>
      </p:pic>
      <p:pic>
        <p:nvPicPr>
          <p:cNvPr id="10" name="Picture 3"/>
          <p:cNvPicPr>
            <a:picLocks noChangeAspect="1" noChangeArrowheads="1"/>
          </p:cNvPicPr>
          <p:nvPr/>
        </p:nvPicPr>
        <p:blipFill>
          <a:blip r:embed="rId5"/>
          <a:srcRect/>
          <a:stretch>
            <a:fillRect/>
          </a:stretch>
        </p:blipFill>
        <p:spPr bwMode="auto">
          <a:xfrm>
            <a:off x="6804248" y="4509120"/>
            <a:ext cx="1337479" cy="1444467"/>
          </a:xfrm>
          <a:prstGeom prst="rect">
            <a:avLst/>
          </a:prstGeom>
          <a:noFill/>
          <a:ln w="9525">
            <a:noFill/>
            <a:miter lim="800000"/>
            <a:headEnd/>
            <a:tailEnd/>
          </a:ln>
          <a:effectLst/>
        </p:spPr>
      </p:pic>
    </p:spTree>
    <p:extLst>
      <p:ext uri="{BB962C8B-B14F-4D97-AF65-F5344CB8AC3E}">
        <p14:creationId xmlns:p14="http://schemas.microsoft.com/office/powerpoint/2010/main" val="78021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a:defRPr/>
            </a:pPr>
            <a:r>
              <a:rPr lang="tr-TR" dirty="0">
                <a:latin typeface="Times New Roman" pitchFamily="18" charset="0"/>
                <a:cs typeface="Times New Roman" pitchFamily="18" charset="0"/>
              </a:rPr>
              <a:t>Ekran (Monitör)</a:t>
            </a:r>
            <a:endParaRPr lang="en-GB"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Ø"/>
            </a:pPr>
            <a:r>
              <a:rPr lang="tr-TR" sz="2400" b="1" dirty="0" smtClean="0">
                <a:latin typeface="Times New Roman" pitchFamily="18" charset="0"/>
                <a:cs typeface="Times New Roman" pitchFamily="18" charset="0"/>
              </a:rPr>
              <a:t>LED </a:t>
            </a:r>
            <a:r>
              <a:rPr lang="tr-TR" sz="2400" dirty="0" smtClean="0">
                <a:latin typeface="Times New Roman" pitchFamily="18" charset="0"/>
                <a:cs typeface="Times New Roman" pitchFamily="18" charset="0"/>
              </a:rPr>
              <a:t>monitörler led lambaların bir araya gelmesinden oluşmaktadır. </a:t>
            </a:r>
          </a:p>
          <a:p>
            <a:pPr>
              <a:buFont typeface="Wingdings" panose="05000000000000000000" pitchFamily="2" charset="2"/>
              <a:buChar char="Ø"/>
            </a:pPr>
            <a:r>
              <a:rPr lang="tr-TR" sz="2400" dirty="0" smtClean="0">
                <a:latin typeface="Times New Roman" pitchFamily="18" charset="0"/>
                <a:cs typeface="Times New Roman" pitchFamily="18" charset="0"/>
              </a:rPr>
              <a:t>Bu ledler elektronik çipler tarafından kontrol edilerek ışık gücü azaltılır veya çoğaltılır. Bu sayede her ledden farklı ışık güçleri elde edilir. </a:t>
            </a:r>
          </a:p>
          <a:p>
            <a:pPr>
              <a:buFont typeface="Wingdings" panose="05000000000000000000" pitchFamily="2" charset="2"/>
              <a:buChar char="Ø"/>
            </a:pPr>
            <a:r>
              <a:rPr lang="tr-TR" sz="2400" dirty="0" smtClean="0"/>
              <a:t>Günümüzde dizüstü ve masaüstü bilgisayarlarda en çok kullanılan ekran türüdür.</a:t>
            </a:r>
            <a:endParaRPr lang="en-GB" sz="2400" dirty="0" smtClean="0">
              <a:latin typeface="Times New Roman" pitchFamily="18" charset="0"/>
              <a:cs typeface="Times New Roman" pitchFamily="18" charset="0"/>
            </a:endParaRPr>
          </a:p>
        </p:txBody>
      </p:sp>
      <p:pic>
        <p:nvPicPr>
          <p:cNvPr id="5" name="Picture 2"/>
          <p:cNvPicPr>
            <a:picLocks noChangeAspect="1" noChangeArrowheads="1"/>
          </p:cNvPicPr>
          <p:nvPr/>
        </p:nvPicPr>
        <p:blipFill rotWithShape="1">
          <a:blip r:embed="rId3"/>
          <a:srcRect t="9156" b="4750"/>
          <a:stretch/>
        </p:blipFill>
        <p:spPr bwMode="auto">
          <a:xfrm>
            <a:off x="2788388" y="3974180"/>
            <a:ext cx="3338553" cy="2327356"/>
          </a:xfrm>
          <a:prstGeom prst="rect">
            <a:avLst/>
          </a:prstGeom>
          <a:noFill/>
          <a:ln w="9525">
            <a:noFill/>
            <a:miter lim="800000"/>
            <a:headEnd/>
            <a:tailEnd/>
          </a:ln>
          <a:effec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46</a:t>
            </a:fld>
            <a:endParaRPr lang="en-US" dirty="0"/>
          </a:p>
        </p:txBody>
      </p:sp>
    </p:spTree>
    <p:extLst>
      <p:ext uri="{BB962C8B-B14F-4D97-AF65-F5344CB8AC3E}">
        <p14:creationId xmlns:p14="http://schemas.microsoft.com/office/powerpoint/2010/main" val="3385874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eaLnBrk="1" hangingPunct="1">
              <a:defRPr/>
            </a:pPr>
            <a:r>
              <a:rPr lang="tr-TR" dirty="0" smtClean="0">
                <a:latin typeface="Times New Roman" pitchFamily="18" charset="0"/>
                <a:cs typeface="Times New Roman" pitchFamily="18" charset="0"/>
              </a:rPr>
              <a:t>Yazıcı (Printer)</a:t>
            </a:r>
            <a:endParaRPr lang="en-GB" dirty="0">
              <a:latin typeface="Times New Roman" pitchFamily="18" charset="0"/>
              <a:cs typeface="Times New Roman" pitchFamily="18" charset="0"/>
            </a:endParaRPr>
          </a:p>
        </p:txBody>
      </p:sp>
      <p:sp>
        <p:nvSpPr>
          <p:cNvPr id="30723" name="Content Placeholder 2"/>
          <p:cNvSpPr>
            <a:spLocks noGrp="1"/>
          </p:cNvSpPr>
          <p:nvPr>
            <p:ph sz="quarter" idx="1"/>
          </p:nvPr>
        </p:nvSpPr>
        <p:spPr/>
        <p:txBody>
          <a:bodyPr>
            <a:normAutofit/>
          </a:bodyPr>
          <a:lstStyle/>
          <a:p>
            <a:pPr>
              <a:buFont typeface="Wingdings" panose="05000000000000000000" pitchFamily="2" charset="2"/>
              <a:buChar char="Ø"/>
            </a:pPr>
            <a:endParaRPr lang="tr-TR" b="1" dirty="0" smtClean="0">
              <a:latin typeface="Times New Roman" pitchFamily="18" charset="0"/>
              <a:cs typeface="Times New Roman" pitchFamily="18" charset="0"/>
            </a:endParaRPr>
          </a:p>
          <a:p>
            <a:pPr>
              <a:buFont typeface="Wingdings" panose="05000000000000000000" pitchFamily="2" charset="2"/>
              <a:buChar char="Ø"/>
            </a:pPr>
            <a:r>
              <a:rPr lang="tr-TR" b="1" dirty="0" smtClean="0">
                <a:latin typeface="Times New Roman" pitchFamily="18" charset="0"/>
                <a:cs typeface="Times New Roman" pitchFamily="18" charset="0"/>
              </a:rPr>
              <a:t>Yazıcı,</a:t>
            </a:r>
            <a:r>
              <a:rPr lang="tr-TR" b="1" i="1" dirty="0" smtClean="0">
                <a:latin typeface="Times New Roman" pitchFamily="18" charset="0"/>
                <a:cs typeface="Times New Roman" pitchFamily="18" charset="0"/>
              </a:rPr>
              <a:t> </a:t>
            </a:r>
            <a:r>
              <a:rPr lang="tr-TR" dirty="0">
                <a:latin typeface="Times New Roman" pitchFamily="18" charset="0"/>
                <a:cs typeface="Times New Roman" pitchFamily="18" charset="0"/>
              </a:rPr>
              <a:t>b</a:t>
            </a:r>
            <a:r>
              <a:rPr lang="tr-TR" dirty="0" smtClean="0">
                <a:latin typeface="Times New Roman" pitchFamily="18" charset="0"/>
                <a:cs typeface="Times New Roman" pitchFamily="18" charset="0"/>
              </a:rPr>
              <a:t>ilgisayardaki bilgilerin kağıt üzerinde gösterilmesini sağlayan en önemli çıkış birimidir. </a:t>
            </a:r>
          </a:p>
          <a:p>
            <a:pPr>
              <a:buFont typeface="Wingdings" panose="05000000000000000000" pitchFamily="2" charset="2"/>
              <a:buChar char="Ø"/>
            </a:pPr>
            <a:endParaRPr lang="tr-TR" dirty="0" smtClean="0">
              <a:latin typeface="Times New Roman" pitchFamily="18" charset="0"/>
              <a:cs typeface="Times New Roman" pitchFamily="18" charset="0"/>
            </a:endParaRPr>
          </a:p>
          <a:p>
            <a:pPr>
              <a:buFont typeface="Wingdings" panose="05000000000000000000" pitchFamily="2" charset="2"/>
              <a:buChar char="Ø"/>
            </a:pPr>
            <a:r>
              <a:rPr lang="tr-TR" dirty="0" smtClean="0">
                <a:latin typeface="Times New Roman" pitchFamily="18" charset="0"/>
                <a:cs typeface="Times New Roman" pitchFamily="18" charset="0"/>
              </a:rPr>
              <a:t>Yazıcılar </a:t>
            </a:r>
            <a:r>
              <a:rPr lang="tr-TR" dirty="0">
                <a:latin typeface="Times New Roman" pitchFamily="18" charset="0"/>
                <a:cs typeface="Times New Roman" pitchFamily="18" charset="0"/>
              </a:rPr>
              <a:t>basımda kullandıkları teknolojiye göre genel olarak </a:t>
            </a:r>
            <a:r>
              <a:rPr lang="tr-TR" dirty="0" smtClean="0">
                <a:latin typeface="Times New Roman" pitchFamily="18" charset="0"/>
                <a:cs typeface="Times New Roman" pitchFamily="18" charset="0"/>
              </a:rPr>
              <a:t>üç </a:t>
            </a:r>
            <a:r>
              <a:rPr lang="tr-TR" dirty="0">
                <a:latin typeface="Times New Roman" pitchFamily="18" charset="0"/>
                <a:cs typeface="Times New Roman" pitchFamily="18" charset="0"/>
              </a:rPr>
              <a:t>sınıfa </a:t>
            </a:r>
            <a:r>
              <a:rPr lang="tr-TR" dirty="0" smtClean="0">
                <a:latin typeface="Times New Roman" pitchFamily="18" charset="0"/>
                <a:cs typeface="Times New Roman" pitchFamily="18" charset="0"/>
              </a:rPr>
              <a:t>ayrılırlar: </a:t>
            </a:r>
          </a:p>
          <a:p>
            <a:pPr lvl="1">
              <a:buFont typeface="Courier New" panose="02070309020205020404" pitchFamily="49" charset="0"/>
              <a:buChar char="o"/>
            </a:pPr>
            <a:r>
              <a:rPr lang="tr-TR" sz="2400" b="1" dirty="0" smtClean="0">
                <a:solidFill>
                  <a:schemeClr val="tx1"/>
                </a:solidFill>
                <a:latin typeface="Times New Roman" pitchFamily="18" charset="0"/>
                <a:cs typeface="Times New Roman" pitchFamily="18" charset="0"/>
              </a:rPr>
              <a:t>nokta vuruşlu</a:t>
            </a:r>
          </a:p>
          <a:p>
            <a:pPr lvl="1">
              <a:buFont typeface="Courier New" panose="02070309020205020404" pitchFamily="49" charset="0"/>
              <a:buChar char="o"/>
            </a:pPr>
            <a:r>
              <a:rPr lang="tr-TR" sz="2400" b="1" dirty="0" smtClean="0">
                <a:solidFill>
                  <a:schemeClr val="tx1"/>
                </a:solidFill>
                <a:latin typeface="Times New Roman" pitchFamily="18" charset="0"/>
                <a:cs typeface="Times New Roman" pitchFamily="18" charset="0"/>
              </a:rPr>
              <a:t>mürekkep püskürtmeli</a:t>
            </a:r>
          </a:p>
          <a:p>
            <a:pPr lvl="1">
              <a:buFont typeface="Courier New" panose="02070309020205020404" pitchFamily="49" charset="0"/>
              <a:buChar char="o"/>
            </a:pPr>
            <a:r>
              <a:rPr lang="tr-TR" sz="2400" b="1" dirty="0" smtClean="0">
                <a:solidFill>
                  <a:schemeClr val="tx1"/>
                </a:solidFill>
                <a:latin typeface="Times New Roman" pitchFamily="18" charset="0"/>
                <a:cs typeface="Times New Roman" pitchFamily="18" charset="0"/>
              </a:rPr>
              <a:t>lazer</a:t>
            </a:r>
            <a:endParaRPr lang="tr-TR" sz="2400" b="1" dirty="0">
              <a:solidFill>
                <a:schemeClr val="tx1"/>
              </a:solidFill>
              <a:latin typeface="Times New Roman" pitchFamily="18" charset="0"/>
              <a:cs typeface="Times New Roman" pitchFamily="18" charset="0"/>
            </a:endParaRPr>
          </a:p>
          <a:p>
            <a:pPr>
              <a:buFont typeface="Wingdings" panose="05000000000000000000" pitchFamily="2" charset="2"/>
              <a:buChar char="Ø"/>
            </a:pPr>
            <a:endParaRPr lang="tr-TR" dirty="0" smtClean="0">
              <a:latin typeface="Times New Roman" pitchFamily="18" charset="0"/>
              <a:cs typeface="Times New Roman" pitchFamily="18" charset="0"/>
            </a:endParaRP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47</a:t>
            </a:fld>
            <a:endParaRPr lang="en-US" dirty="0"/>
          </a:p>
        </p:txBody>
      </p:sp>
    </p:spTree>
    <p:extLst>
      <p:ext uri="{BB962C8B-B14F-4D97-AF65-F5344CB8AC3E}">
        <p14:creationId xmlns:p14="http://schemas.microsoft.com/office/powerpoint/2010/main" val="374192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a:defRPr/>
            </a:pPr>
            <a:r>
              <a:rPr lang="tr-TR" dirty="0">
                <a:latin typeface="Times New Roman" pitchFamily="18" charset="0"/>
                <a:cs typeface="Times New Roman" pitchFamily="18" charset="0"/>
              </a:rPr>
              <a:t>Yazıcı (Printer)</a:t>
            </a:r>
            <a:endParaRPr lang="en-GB" b="1" dirty="0">
              <a:latin typeface="Times New Roman" pitchFamily="18" charset="0"/>
              <a:cs typeface="Times New Roman" pitchFamily="18" charset="0"/>
            </a:endParaRPr>
          </a:p>
        </p:txBody>
      </p:sp>
      <p:sp>
        <p:nvSpPr>
          <p:cNvPr id="30723" name="Content Placeholder 2"/>
          <p:cNvSpPr>
            <a:spLocks noGrp="1"/>
          </p:cNvSpPr>
          <p:nvPr>
            <p:ph sz="quarter" idx="1"/>
          </p:nvPr>
        </p:nvSpPr>
        <p:spPr>
          <a:xfrm>
            <a:off x="539552" y="1219200"/>
            <a:ext cx="8424936" cy="4937760"/>
          </a:xfrm>
        </p:spPr>
        <p:txBody>
          <a:bodyPr>
            <a:normAutofit/>
          </a:bodyPr>
          <a:lstStyle/>
          <a:p>
            <a:pPr>
              <a:buFont typeface="Wingdings" panose="05000000000000000000" pitchFamily="2" charset="2"/>
              <a:buChar char="Ø"/>
            </a:pPr>
            <a:r>
              <a:rPr lang="tr-TR" sz="2400" b="1" dirty="0" smtClean="0">
                <a:latin typeface="Times New Roman" pitchFamily="18" charset="0"/>
                <a:cs typeface="Times New Roman" pitchFamily="18" charset="0"/>
              </a:rPr>
              <a:t>Nokta </a:t>
            </a:r>
            <a:r>
              <a:rPr lang="tr-TR" sz="2400" b="1" dirty="0">
                <a:latin typeface="Times New Roman" pitchFamily="18" charset="0"/>
                <a:cs typeface="Times New Roman" pitchFamily="18" charset="0"/>
              </a:rPr>
              <a:t>v</a:t>
            </a:r>
            <a:r>
              <a:rPr lang="tr-TR" sz="2400" b="1" dirty="0" smtClean="0">
                <a:latin typeface="Times New Roman" pitchFamily="18" charset="0"/>
                <a:cs typeface="Times New Roman" pitchFamily="18" charset="0"/>
              </a:rPr>
              <a:t>uruşlu yazıcılar (Dot-Matrix Printers), </a:t>
            </a:r>
            <a:r>
              <a:rPr lang="tr-TR" sz="2400" dirty="0" smtClean="0">
                <a:latin typeface="Times New Roman" pitchFamily="18" charset="0"/>
                <a:cs typeface="Times New Roman" pitchFamily="18" charset="0"/>
              </a:rPr>
              <a:t>bir sütun halinde dizilmiş iğnelerin mürekkepli şeride vurması yardımıyla, kağıt üzerinde noktalar oluşturulur. Her harf farklı nokta kombinasyonlarından oluşur. </a:t>
            </a:r>
          </a:p>
          <a:p>
            <a:pPr>
              <a:buFont typeface="Wingdings" panose="05000000000000000000" pitchFamily="2" charset="2"/>
              <a:buChar char="Ø"/>
            </a:pPr>
            <a:endParaRPr lang="tr-TR" sz="2400" dirty="0" smtClean="0">
              <a:latin typeface="Times New Roman" pitchFamily="18" charset="0"/>
              <a:cs typeface="Times New Roman" pitchFamily="18" charset="0"/>
            </a:endParaRPr>
          </a:p>
          <a:p>
            <a:pPr>
              <a:buFont typeface="Wingdings" panose="05000000000000000000" pitchFamily="2" charset="2"/>
              <a:buChar char="Ø"/>
            </a:pPr>
            <a:r>
              <a:rPr lang="tr-TR" sz="2400" dirty="0" smtClean="0">
                <a:latin typeface="Times New Roman" pitchFamily="18" charset="0"/>
                <a:cs typeface="Times New Roman" pitchFamily="18" charset="0"/>
              </a:rPr>
              <a:t>Bu tür yazıcılar gürültülü ve son derece yavaş olmalarına karşın ucuz olmaları sebebiyle ülkemizde özellikle devlet dairelerinde yaygın şekilde kullanılmaktadır.</a:t>
            </a:r>
          </a:p>
        </p:txBody>
      </p:sp>
      <p:pic>
        <p:nvPicPr>
          <p:cNvPr id="6146" name="Picture 2" descr="http://www.yasamdizayni.com/wp-content/uploads/2011/12/2012-nokta-vuru%C5%9Flu-yaz%C4%B1c%C4%B1.jpg"/>
          <p:cNvPicPr>
            <a:picLocks noChangeAspect="1" noChangeArrowheads="1"/>
          </p:cNvPicPr>
          <p:nvPr/>
        </p:nvPicPr>
        <p:blipFill rotWithShape="1">
          <a:blip r:embed="rId3">
            <a:extLst>
              <a:ext uri="{28A0092B-C50C-407E-A947-70E740481C1C}">
                <a14:useLocalDpi xmlns:a14="http://schemas.microsoft.com/office/drawing/2010/main" val="0"/>
              </a:ext>
            </a:extLst>
          </a:blip>
          <a:srcRect t="12133" b="8775"/>
          <a:stretch/>
        </p:blipFill>
        <p:spPr bwMode="auto">
          <a:xfrm>
            <a:off x="3208561" y="4365104"/>
            <a:ext cx="2464357" cy="194912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48</a:t>
            </a:fld>
            <a:endParaRPr lang="en-US" dirty="0"/>
          </a:p>
        </p:txBody>
      </p:sp>
    </p:spTree>
    <p:extLst>
      <p:ext uri="{BB962C8B-B14F-4D97-AF65-F5344CB8AC3E}">
        <p14:creationId xmlns:p14="http://schemas.microsoft.com/office/powerpoint/2010/main" val="3039718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a:defRPr/>
            </a:pPr>
            <a:r>
              <a:rPr lang="tr-TR" dirty="0">
                <a:latin typeface="Times New Roman" pitchFamily="18" charset="0"/>
                <a:cs typeface="Times New Roman" pitchFamily="18" charset="0"/>
              </a:rPr>
              <a:t>Yazıcı </a:t>
            </a:r>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Printer)</a:t>
            </a:r>
            <a:endParaRPr lang="en-GB" b="1" dirty="0">
              <a:latin typeface="Times New Roman" pitchFamily="18" charset="0"/>
              <a:cs typeface="Times New Roman" pitchFamily="18" charset="0"/>
            </a:endParaRPr>
          </a:p>
        </p:txBody>
      </p:sp>
      <p:sp>
        <p:nvSpPr>
          <p:cNvPr id="30723" name="Content Placeholder 2"/>
          <p:cNvSpPr>
            <a:spLocks noGrp="1"/>
          </p:cNvSpPr>
          <p:nvPr>
            <p:ph sz="quarter" idx="1"/>
          </p:nvPr>
        </p:nvSpPr>
        <p:spPr/>
        <p:txBody>
          <a:bodyPr>
            <a:normAutofit/>
          </a:bodyPr>
          <a:lstStyle/>
          <a:p>
            <a:pPr>
              <a:buFont typeface="Wingdings" panose="05000000000000000000" pitchFamily="2" charset="2"/>
              <a:buChar char="Ø"/>
            </a:pPr>
            <a:r>
              <a:rPr lang="tr-TR" sz="2400" b="1" dirty="0" smtClean="0">
                <a:latin typeface="Times New Roman" pitchFamily="18" charset="0"/>
                <a:cs typeface="Times New Roman" pitchFamily="18" charset="0"/>
              </a:rPr>
              <a:t>Mürekkep püskürtmeli yazıcılar (İnk-Jet Printers),</a:t>
            </a:r>
            <a:r>
              <a:rPr lang="tr-TR" sz="2400" dirty="0" smtClean="0">
                <a:latin typeface="Times New Roman" pitchFamily="18" charset="0"/>
                <a:cs typeface="Times New Roman" pitchFamily="18" charset="0"/>
              </a:rPr>
              <a:t> resimleri ve karakterleri oluşturmak için yazıcı kafasına yerleştirilmiş mürekkep kartuşlarını kullanarak  kağıda mürekkep damlacıkları püskürtür. </a:t>
            </a:r>
          </a:p>
          <a:p>
            <a:pPr marL="273050" lvl="2" indent="-273050">
              <a:spcBef>
                <a:spcPts val="600"/>
              </a:spcBef>
              <a:buClr>
                <a:schemeClr val="accent1"/>
              </a:buClr>
              <a:buFont typeface="Wingdings" panose="05000000000000000000" pitchFamily="2" charset="2"/>
              <a:buChar char="Ø"/>
            </a:pPr>
            <a:r>
              <a:rPr lang="tr-TR" sz="2400" dirty="0" smtClean="0">
                <a:latin typeface="Times New Roman" pitchFamily="18" charset="0"/>
                <a:cs typeface="Times New Roman" pitchFamily="18" charset="0"/>
              </a:rPr>
              <a:t>Özellikle evlerde kişisel kullanım için uygun bir teknolojidir</a:t>
            </a:r>
            <a:r>
              <a:rPr lang="tr-TR" sz="2400" dirty="0" smtClean="0"/>
              <a:t>. </a:t>
            </a:r>
          </a:p>
          <a:p>
            <a:pPr marL="273050" lvl="2" indent="-273050">
              <a:spcBef>
                <a:spcPts val="600"/>
              </a:spcBef>
              <a:buClr>
                <a:schemeClr val="accent1"/>
              </a:buClr>
              <a:buFont typeface="Wingdings" panose="05000000000000000000" pitchFamily="2" charset="2"/>
              <a:buChar char="Ø"/>
            </a:pPr>
            <a:r>
              <a:rPr lang="tr-TR" sz="2400" dirty="0" smtClean="0">
                <a:ea typeface="ＭＳ Ｐゴシック" pitchFamily="34" charset="-128"/>
              </a:rPr>
              <a:t>İyi </a:t>
            </a:r>
            <a:r>
              <a:rPr lang="tr-TR" sz="2400" dirty="0">
                <a:ea typeface="ＭＳ Ｐゴシック" pitchFamily="34" charset="-128"/>
              </a:rPr>
              <a:t>kalitede ve renkli baskı yapabilirler. </a:t>
            </a:r>
            <a:endParaRPr lang="tr-TR" sz="2400" dirty="0" smtClean="0">
              <a:ea typeface="ＭＳ Ｐゴシック" pitchFamily="34" charset="-128"/>
            </a:endParaRPr>
          </a:p>
          <a:p>
            <a:pPr marL="273050" lvl="2" indent="-273050">
              <a:spcBef>
                <a:spcPts val="600"/>
              </a:spcBef>
              <a:buClr>
                <a:schemeClr val="accent1"/>
              </a:buClr>
              <a:buFont typeface="Wingdings" panose="05000000000000000000" pitchFamily="2" charset="2"/>
              <a:buChar char="Ø"/>
            </a:pPr>
            <a:r>
              <a:rPr lang="tr-TR" sz="2400" dirty="0">
                <a:ea typeface="ＭＳ Ｐゴシック" pitchFamily="34" charset="-128"/>
              </a:rPr>
              <a:t>Lazer yazıcılara göre daha ucuz olmalarına rağmen mürekkep kartuşları pahalıdır</a:t>
            </a:r>
            <a:r>
              <a:rPr lang="tr-TR" sz="2400" dirty="0" smtClean="0">
                <a:ea typeface="ＭＳ Ｐゴシック" pitchFamily="34" charset="-128"/>
              </a:rPr>
              <a:t>.</a:t>
            </a:r>
            <a:endParaRPr lang="tr-TR" sz="2400" dirty="0">
              <a:ea typeface="ＭＳ Ｐゴシック" pitchFamily="34" charset="-128"/>
            </a:endParaRPr>
          </a:p>
          <a:p>
            <a:pPr>
              <a:buFont typeface="Wingdings" panose="05000000000000000000" pitchFamily="2" charset="2"/>
              <a:buChar char="Ø"/>
            </a:pPr>
            <a:endParaRPr lang="tr-TR" sz="2400" dirty="0" smtClean="0">
              <a:latin typeface="Times New Roman" pitchFamily="18" charset="0"/>
              <a:cs typeface="Times New Roman" pitchFamily="18" charset="0"/>
            </a:endParaRP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49</a:t>
            </a:fld>
            <a:endParaRPr lang="en-US" dirty="0"/>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58743" y="4471828"/>
            <a:ext cx="3179022" cy="176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115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Anakart</a:t>
            </a:r>
            <a:endParaRPr lang="tr-TR" dirty="0"/>
          </a:p>
        </p:txBody>
      </p:sp>
      <p:sp>
        <p:nvSpPr>
          <p:cNvPr id="4" name="Content Placeholder 3"/>
          <p:cNvSpPr>
            <a:spLocks noGrp="1"/>
          </p:cNvSpPr>
          <p:nvPr>
            <p:ph sz="quarter" idx="1"/>
          </p:nvPr>
        </p:nvSpPr>
        <p:spPr/>
        <p:txBody>
          <a:bodyPr>
            <a:normAutofit/>
          </a:bodyPr>
          <a:lstStyle/>
          <a:p>
            <a:pPr algn="just">
              <a:lnSpc>
                <a:spcPct val="90000"/>
              </a:lnSpc>
              <a:spcAft>
                <a:spcPct val="20000"/>
              </a:spcAft>
              <a:buFont typeface="Wingdings" panose="05000000000000000000" pitchFamily="2" charset="2"/>
              <a:buChar char="Ø"/>
              <a:defRPr/>
            </a:pPr>
            <a:r>
              <a:rPr lang="tr-TR" sz="2400" dirty="0" smtClean="0"/>
              <a:t>Sistem </a:t>
            </a:r>
            <a:r>
              <a:rPr lang="tr-TR" sz="2400" dirty="0"/>
              <a:t>ünitesindeki ana devre kartıdır.</a:t>
            </a:r>
          </a:p>
          <a:p>
            <a:pPr algn="just">
              <a:lnSpc>
                <a:spcPct val="90000"/>
              </a:lnSpc>
              <a:spcAft>
                <a:spcPct val="20000"/>
              </a:spcAft>
              <a:buFont typeface="Wingdings" panose="05000000000000000000" pitchFamily="2" charset="2"/>
              <a:buChar char="Ø"/>
              <a:defRPr/>
            </a:pPr>
            <a:r>
              <a:rPr lang="tr-TR" sz="2400" dirty="0"/>
              <a:t>Sistem ünitesindeki bileşenlerin tümü doğrudan veya kablo ile anakarta bağlanırlar.</a:t>
            </a:r>
          </a:p>
        </p:txBody>
      </p:sp>
      <p:pic>
        <p:nvPicPr>
          <p:cNvPr id="6" name="Picture 2"/>
          <p:cNvPicPr>
            <a:picLocks noChangeAspect="1" noChangeArrowheads="1"/>
          </p:cNvPicPr>
          <p:nvPr/>
        </p:nvPicPr>
        <p:blipFill>
          <a:blip r:embed="rId2">
            <a:lum contrast="10000"/>
          </a:blip>
          <a:srcRect l="2222" t="1383" r="2222" b="2665"/>
          <a:stretch>
            <a:fillRect/>
          </a:stretch>
        </p:blipFill>
        <p:spPr bwMode="auto">
          <a:xfrm rot="16200000">
            <a:off x="1954417" y="2590197"/>
            <a:ext cx="3722995" cy="3528393"/>
          </a:xfrm>
          <a:prstGeom prst="rect">
            <a:avLst/>
          </a:prstGeom>
          <a:noFill/>
          <a:ln w="9525">
            <a:noFill/>
            <a:miter lim="800000"/>
            <a:headEnd/>
            <a:tailEnd/>
          </a:ln>
          <a:effectLst/>
        </p:spPr>
      </p:pic>
      <p:sp>
        <p:nvSpPr>
          <p:cNvPr id="9" name="Rectangle 8"/>
          <p:cNvSpPr/>
          <p:nvPr/>
        </p:nvSpPr>
        <p:spPr>
          <a:xfrm>
            <a:off x="5508104" y="5765194"/>
            <a:ext cx="2359941" cy="400110"/>
          </a:xfrm>
          <a:prstGeom prst="rect">
            <a:avLst/>
          </a:prstGeom>
        </p:spPr>
        <p:txBody>
          <a:bodyPr wrap="none">
            <a:spAutoFit/>
          </a:bodyPr>
          <a:lstStyle/>
          <a:p>
            <a:r>
              <a:rPr lang="tr-TR" sz="2000" b="1" dirty="0" smtClean="0">
                <a:latin typeface="Times New Roman" pitchFamily="18" charset="0"/>
                <a:cs typeface="Times New Roman" pitchFamily="18" charset="0"/>
              </a:rPr>
              <a:t>Anakart </a:t>
            </a:r>
            <a:r>
              <a:rPr lang="tr-TR" sz="2000" b="1" dirty="0">
                <a:latin typeface="Times New Roman" pitchFamily="18" charset="0"/>
                <a:cs typeface="Times New Roman" pitchFamily="18" charset="0"/>
              </a:rPr>
              <a:t>(i7 işlemci)</a:t>
            </a:r>
            <a:endParaRPr lang="en-US" sz="2000" b="1" dirty="0">
              <a:latin typeface="Times New Roman" pitchFamily="18" charset="0"/>
              <a:cs typeface="Times New Roman" pitchFamily="18" charset="0"/>
            </a:endParaRPr>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5</a:t>
            </a:fld>
            <a:endParaRPr lang="en-US" dirty="0"/>
          </a:p>
        </p:txBody>
      </p:sp>
    </p:spTree>
    <p:extLst>
      <p:ext uri="{BB962C8B-B14F-4D97-AF65-F5344CB8AC3E}">
        <p14:creationId xmlns:p14="http://schemas.microsoft.com/office/powerpoint/2010/main" val="36585223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a:defRPr/>
            </a:pPr>
            <a:r>
              <a:rPr lang="tr-TR" dirty="0">
                <a:latin typeface="Times New Roman" pitchFamily="18" charset="0"/>
                <a:cs typeface="Times New Roman" pitchFamily="18" charset="0"/>
              </a:rPr>
              <a:t>Yazıcı (Printer)</a:t>
            </a:r>
            <a:endParaRPr lang="en-GB" b="1" dirty="0">
              <a:latin typeface="Times New Roman" pitchFamily="18" charset="0"/>
              <a:cs typeface="Times New Roman" pitchFamily="18" charset="0"/>
            </a:endParaRPr>
          </a:p>
        </p:txBody>
      </p:sp>
      <p:sp>
        <p:nvSpPr>
          <p:cNvPr id="30723" name="Content Placeholder 2"/>
          <p:cNvSpPr>
            <a:spLocks noGrp="1"/>
          </p:cNvSpPr>
          <p:nvPr>
            <p:ph sz="quarter" idx="1"/>
          </p:nvPr>
        </p:nvSpPr>
        <p:spPr/>
        <p:txBody>
          <a:bodyPr>
            <a:normAutofit/>
          </a:bodyPr>
          <a:lstStyle/>
          <a:p>
            <a:pPr>
              <a:buFont typeface="Wingdings" panose="05000000000000000000" pitchFamily="2" charset="2"/>
              <a:buChar char="Ø"/>
            </a:pPr>
            <a:r>
              <a:rPr lang="tr-TR" sz="2300" b="1" dirty="0" smtClean="0"/>
              <a:t>Lazer yazıcılarda (Laser Printers)</a:t>
            </a:r>
            <a:r>
              <a:rPr lang="tr-TR" sz="2300" dirty="0" smtClean="0"/>
              <a:t> kullanılan baskı yöntemi fotokopi makinesindekine benzemektedir. </a:t>
            </a:r>
          </a:p>
          <a:p>
            <a:pPr>
              <a:buFont typeface="Wingdings" panose="05000000000000000000" pitchFamily="2" charset="2"/>
              <a:buChar char="Ø"/>
            </a:pPr>
            <a:r>
              <a:rPr lang="tr-TR" sz="2300" dirty="0" smtClean="0"/>
              <a:t>Lazer yazıcılar satır satır yazmak yerine sayfa sayfa yazarlar. Bu yüzden çok hızlıdırlar ve katileli baskı yapabilirler.</a:t>
            </a:r>
          </a:p>
          <a:p>
            <a:pPr>
              <a:buFont typeface="Wingdings" panose="05000000000000000000" pitchFamily="2" charset="2"/>
              <a:buChar char="Ø"/>
            </a:pPr>
            <a:r>
              <a:rPr lang="tr-TR" sz="2300" dirty="0" smtClean="0"/>
              <a:t>Lazer </a:t>
            </a:r>
            <a:r>
              <a:rPr lang="tr-TR" sz="2300" dirty="0"/>
              <a:t>yazıcılarda </a:t>
            </a:r>
            <a:r>
              <a:rPr lang="tr-TR" sz="2300" dirty="0" smtClean="0"/>
              <a:t>mürekkep kartuşu yerine toner</a:t>
            </a:r>
            <a:r>
              <a:rPr lang="tr-TR" sz="2300" b="1" dirty="0" smtClean="0"/>
              <a:t> </a:t>
            </a:r>
            <a:r>
              <a:rPr lang="tr-TR" sz="2300" dirty="0"/>
              <a:t>kullanılmaktadır. </a:t>
            </a:r>
            <a:r>
              <a:rPr lang="tr-TR" sz="2300" b="1" dirty="0" smtClean="0"/>
              <a:t>Toner</a:t>
            </a:r>
            <a:r>
              <a:rPr lang="tr-TR" sz="2300" dirty="0"/>
              <a:t>, kurutulmuş toz mürekkep taneciklerine verilen isimdir. </a:t>
            </a:r>
          </a:p>
        </p:txBody>
      </p:sp>
      <p:pic>
        <p:nvPicPr>
          <p:cNvPr id="6" name="Picture 2"/>
          <p:cNvPicPr>
            <a:picLocks noChangeAspect="1" noChangeArrowheads="1"/>
          </p:cNvPicPr>
          <p:nvPr/>
        </p:nvPicPr>
        <p:blipFill>
          <a:blip r:embed="rId3"/>
          <a:srcRect/>
          <a:stretch>
            <a:fillRect/>
          </a:stretch>
        </p:blipFill>
        <p:spPr bwMode="auto">
          <a:xfrm>
            <a:off x="2724045" y="3717032"/>
            <a:ext cx="3288115" cy="2433205"/>
          </a:xfrm>
          <a:prstGeom prst="rect">
            <a:avLst/>
          </a:prstGeom>
          <a:noFill/>
          <a:ln w="9525">
            <a:noFill/>
            <a:miter lim="800000"/>
            <a:headEnd/>
            <a:tailEnd/>
          </a:ln>
          <a:effec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50</a:t>
            </a:fld>
            <a:endParaRPr lang="en-US" dirty="0"/>
          </a:p>
        </p:txBody>
      </p:sp>
    </p:spTree>
    <p:extLst>
      <p:ext uri="{BB962C8B-B14F-4D97-AF65-F5344CB8AC3E}">
        <p14:creationId xmlns:p14="http://schemas.microsoft.com/office/powerpoint/2010/main" val="389486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dirty="0" smtClean="0">
                <a:latin typeface="Times New Roman" pitchFamily="18" charset="0"/>
                <a:cs typeface="Times New Roman" pitchFamily="18" charset="0"/>
              </a:rPr>
              <a:t>Hoparlör</a:t>
            </a:r>
            <a:endParaRPr lang="en-GB" b="1" dirty="0">
              <a:latin typeface="Times New Roman" pitchFamily="18" charset="0"/>
              <a:cs typeface="Times New Roman" pitchFamily="18" charset="0"/>
            </a:endParaRPr>
          </a:p>
        </p:txBody>
      </p:sp>
      <p:sp>
        <p:nvSpPr>
          <p:cNvPr id="30723" name="Content Placeholder 2"/>
          <p:cNvSpPr>
            <a:spLocks noGrp="1"/>
          </p:cNvSpPr>
          <p:nvPr>
            <p:ph sz="quarter" idx="1"/>
          </p:nvPr>
        </p:nvSpPr>
        <p:spPr>
          <a:xfrm>
            <a:off x="395536" y="1196752"/>
            <a:ext cx="8640960" cy="4937760"/>
          </a:xfrm>
        </p:spPr>
        <p:txBody>
          <a:bodyPr>
            <a:normAutofit/>
          </a:bodyPr>
          <a:lstStyle/>
          <a:p>
            <a:pPr>
              <a:buFont typeface="Wingdings" panose="05000000000000000000" pitchFamily="2" charset="2"/>
              <a:buChar char="Ø"/>
            </a:pPr>
            <a:r>
              <a:rPr lang="tr-TR" sz="2300" b="1" dirty="0" smtClean="0">
                <a:latin typeface="Times New Roman" pitchFamily="18" charset="0"/>
                <a:cs typeface="Times New Roman" pitchFamily="18" charset="0"/>
              </a:rPr>
              <a:t>Hoparlör</a:t>
            </a:r>
            <a:r>
              <a:rPr lang="tr-TR" sz="2300" dirty="0" smtClean="0">
                <a:latin typeface="Times New Roman" pitchFamily="18" charset="0"/>
                <a:cs typeface="Times New Roman" pitchFamily="18" charset="0"/>
              </a:rPr>
              <a:t>, elektrik akımı değişimlerini ses titreşimlerine çeviren aygıttır. Bilgisayarlarda en az bir sağ bir de sol olmak üzere çift halinde bulunurlar. </a:t>
            </a:r>
          </a:p>
          <a:p>
            <a:pPr>
              <a:buFont typeface="Wingdings" panose="05000000000000000000" pitchFamily="2" charset="2"/>
              <a:buChar char="Ø"/>
            </a:pPr>
            <a:r>
              <a:rPr lang="tr-TR" sz="2300" dirty="0" smtClean="0">
                <a:latin typeface="Times New Roman" pitchFamily="18" charset="0"/>
                <a:cs typeface="Times New Roman" pitchFamily="18" charset="0"/>
              </a:rPr>
              <a:t>Bunun yanında 4+1, 5+1 ve 7+1 hoparlörler de piyasada satılmaktadır. </a:t>
            </a:r>
            <a:r>
              <a:rPr lang="tr-TR" sz="2300" b="1" dirty="0" smtClean="0">
                <a:latin typeface="Times New Roman" pitchFamily="18" charset="0"/>
                <a:cs typeface="Times New Roman" pitchFamily="18" charset="0"/>
              </a:rPr>
              <a:t>4</a:t>
            </a:r>
            <a:r>
              <a:rPr lang="tr-TR" sz="2300" dirty="0" smtClean="0">
                <a:latin typeface="Times New Roman" pitchFamily="18" charset="0"/>
                <a:cs typeface="Times New Roman" pitchFamily="18" charset="0"/>
              </a:rPr>
              <a:t>, </a:t>
            </a:r>
            <a:r>
              <a:rPr lang="tr-TR" sz="2300" b="1" dirty="0" smtClean="0">
                <a:latin typeface="Times New Roman" pitchFamily="18" charset="0"/>
                <a:cs typeface="Times New Roman" pitchFamily="18" charset="0"/>
              </a:rPr>
              <a:t>5</a:t>
            </a:r>
            <a:r>
              <a:rPr lang="tr-TR" sz="2300" dirty="0" smtClean="0">
                <a:latin typeface="Times New Roman" pitchFamily="18" charset="0"/>
                <a:cs typeface="Times New Roman" pitchFamily="18" charset="0"/>
              </a:rPr>
              <a:t> ve </a:t>
            </a:r>
            <a:r>
              <a:rPr lang="tr-TR" sz="2300" b="1" dirty="0" smtClean="0">
                <a:latin typeface="Times New Roman" pitchFamily="18" charset="0"/>
                <a:cs typeface="Times New Roman" pitchFamily="18" charset="0"/>
              </a:rPr>
              <a:t>7</a:t>
            </a:r>
            <a:r>
              <a:rPr lang="tr-TR" sz="2300" dirty="0" smtClean="0">
                <a:latin typeface="Times New Roman" pitchFamily="18" charset="0"/>
                <a:cs typeface="Times New Roman" pitchFamily="18" charset="0"/>
              </a:rPr>
              <a:t> rakamları hoparlör sayısını, </a:t>
            </a:r>
            <a:r>
              <a:rPr lang="tr-TR" sz="2300" b="1" dirty="0" smtClean="0">
                <a:latin typeface="Times New Roman" pitchFamily="18" charset="0"/>
                <a:cs typeface="Times New Roman" pitchFamily="18" charset="0"/>
              </a:rPr>
              <a:t>+1</a:t>
            </a:r>
            <a:r>
              <a:rPr lang="tr-TR" sz="2300" dirty="0" smtClean="0">
                <a:latin typeface="Times New Roman" pitchFamily="18" charset="0"/>
                <a:cs typeface="Times New Roman" pitchFamily="18" charset="0"/>
              </a:rPr>
              <a:t> ise hoparlörlerin yanında kalın (bass) sesleri çıkarmak için bir de subwoofer olduğunu belirtmektedir.</a:t>
            </a:r>
          </a:p>
        </p:txBody>
      </p:sp>
      <p:pic>
        <p:nvPicPr>
          <p:cNvPr id="5122" name="Picture 2"/>
          <p:cNvPicPr>
            <a:picLocks noChangeAspect="1" noChangeArrowheads="1"/>
          </p:cNvPicPr>
          <p:nvPr/>
        </p:nvPicPr>
        <p:blipFill>
          <a:blip r:embed="rId3"/>
          <a:srcRect/>
          <a:stretch>
            <a:fillRect/>
          </a:stretch>
        </p:blipFill>
        <p:spPr bwMode="auto">
          <a:xfrm>
            <a:off x="2771800" y="4005064"/>
            <a:ext cx="3268960" cy="2182945"/>
          </a:xfrm>
          <a:prstGeom prst="rect">
            <a:avLst/>
          </a:prstGeom>
          <a:noFill/>
          <a:ln w="9525">
            <a:noFill/>
            <a:miter lim="800000"/>
            <a:headEnd/>
            <a:tailEnd/>
          </a:ln>
          <a:effec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51</a:t>
            </a:fld>
            <a:endParaRPr lang="en-US" dirty="0"/>
          </a:p>
        </p:txBody>
      </p:sp>
    </p:spTree>
    <p:extLst>
      <p:ext uri="{BB962C8B-B14F-4D97-AF65-F5344CB8AC3E}">
        <p14:creationId xmlns:p14="http://schemas.microsoft.com/office/powerpoint/2010/main" val="2302509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87716"/>
            <a:ext cx="8229600" cy="4189556"/>
          </a:xfrm>
        </p:spPr>
        <p:txBody>
          <a:bodyPr/>
          <a:lstStyle/>
          <a:p>
            <a:pPr marL="0" indent="0" algn="ctr">
              <a:buNone/>
            </a:pPr>
            <a:endParaRPr lang="tr-TR" sz="3200" b="1" dirty="0" smtClean="0">
              <a:ln w="12700">
                <a:solidFill>
                  <a:schemeClr val="tx2">
                    <a:satMod val="155000"/>
                  </a:schemeClr>
                </a:solidFill>
                <a:prstDash val="solid"/>
              </a:ln>
              <a:solidFill>
                <a:schemeClr val="bg2">
                  <a:tint val="85000"/>
                  <a:satMod val="155000"/>
                </a:schemeClr>
              </a:solidFill>
            </a:endParaRPr>
          </a:p>
          <a:p>
            <a:pPr marL="0" indent="0" algn="ctr">
              <a:buNone/>
            </a:pPr>
            <a:endParaRPr lang="tr-TR" sz="3200" b="1" dirty="0">
              <a:ln w="12700">
                <a:solidFill>
                  <a:schemeClr val="tx2">
                    <a:satMod val="155000"/>
                  </a:schemeClr>
                </a:solidFill>
                <a:prstDash val="solid"/>
              </a:ln>
              <a:solidFill>
                <a:schemeClr val="bg2">
                  <a:tint val="85000"/>
                  <a:satMod val="155000"/>
                </a:schemeClr>
              </a:solidFill>
            </a:endParaRPr>
          </a:p>
          <a:p>
            <a:pPr marL="0" indent="0" algn="ctr">
              <a:buNone/>
            </a:pPr>
            <a:r>
              <a:rPr lang="en-US" sz="3200" b="1" dirty="0" smtClean="0">
                <a:ln w="12700">
                  <a:solidFill>
                    <a:schemeClr val="tx2">
                      <a:satMod val="155000"/>
                    </a:schemeClr>
                  </a:solidFill>
                  <a:prstDash val="solid"/>
                </a:ln>
                <a:solidFill>
                  <a:schemeClr val="bg2">
                    <a:tint val="85000"/>
                    <a:satMod val="155000"/>
                  </a:schemeClr>
                </a:solidFill>
                <a:latin typeface="+mj-lt"/>
              </a:rPr>
              <a:t>KONU </a:t>
            </a:r>
            <a:r>
              <a:rPr lang="tr-TR" sz="3200" b="1" smtClean="0">
                <a:ln w="12700">
                  <a:solidFill>
                    <a:schemeClr val="tx2">
                      <a:satMod val="155000"/>
                    </a:schemeClr>
                  </a:solidFill>
                  <a:prstDash val="solid"/>
                </a:ln>
                <a:solidFill>
                  <a:schemeClr val="bg2">
                    <a:tint val="85000"/>
                    <a:satMod val="155000"/>
                  </a:schemeClr>
                </a:solidFill>
                <a:latin typeface="+mj-lt"/>
              </a:rPr>
              <a:t>2</a:t>
            </a:r>
            <a:endParaRPr lang="tr-TR" sz="3200" b="1">
              <a:ln w="12700">
                <a:solidFill>
                  <a:schemeClr val="tx2">
                    <a:satMod val="155000"/>
                  </a:schemeClr>
                </a:solidFill>
                <a:prstDash val="solid"/>
              </a:ln>
              <a:solidFill>
                <a:schemeClr val="bg2">
                  <a:tint val="85000"/>
                  <a:satMod val="155000"/>
                </a:schemeClr>
              </a:solidFill>
              <a:latin typeface="+mj-lt"/>
            </a:endParaRPr>
          </a:p>
          <a:p>
            <a:pPr marL="0" indent="0" algn="ctr">
              <a:buNone/>
            </a:pPr>
            <a:r>
              <a:rPr lang="en-US" sz="3200" b="1" smtClean="0">
                <a:ln w="12700">
                  <a:solidFill>
                    <a:schemeClr val="tx2">
                      <a:satMod val="155000"/>
                    </a:schemeClr>
                  </a:solidFill>
                  <a:prstDash val="solid"/>
                </a:ln>
                <a:solidFill>
                  <a:schemeClr val="bg2">
                    <a:tint val="85000"/>
                    <a:satMod val="155000"/>
                  </a:schemeClr>
                </a:solidFill>
                <a:latin typeface="+mj-lt"/>
              </a:rPr>
              <a:t>B</a:t>
            </a:r>
            <a:r>
              <a:rPr lang="tr-TR" sz="3200" b="1" dirty="0">
                <a:ln w="12700">
                  <a:solidFill>
                    <a:schemeClr val="tx2">
                      <a:satMod val="155000"/>
                    </a:schemeClr>
                  </a:solidFill>
                  <a:prstDash val="solid"/>
                </a:ln>
                <a:solidFill>
                  <a:schemeClr val="bg2">
                    <a:tint val="85000"/>
                    <a:satMod val="155000"/>
                  </a:schemeClr>
                </a:solidFill>
                <a:latin typeface="+mj-lt"/>
              </a:rPr>
              <a:t>İLGİ</a:t>
            </a:r>
            <a:r>
              <a:rPr lang="en-US" sz="3200" b="1" dirty="0" smtClean="0">
                <a:ln w="12700">
                  <a:solidFill>
                    <a:schemeClr val="tx2">
                      <a:satMod val="155000"/>
                    </a:schemeClr>
                  </a:solidFill>
                  <a:prstDash val="solid"/>
                </a:ln>
                <a:solidFill>
                  <a:schemeClr val="bg2">
                    <a:tint val="85000"/>
                    <a:satMod val="155000"/>
                  </a:schemeClr>
                </a:solidFill>
                <a:latin typeface="+mj-lt"/>
              </a:rPr>
              <a:t>SAYAR</a:t>
            </a:r>
            <a:r>
              <a:rPr lang="tr-TR" sz="3200" b="1" dirty="0" smtClean="0">
                <a:ln w="12700">
                  <a:solidFill>
                    <a:schemeClr val="tx2">
                      <a:satMod val="155000"/>
                    </a:schemeClr>
                  </a:solidFill>
                  <a:prstDash val="solid"/>
                </a:ln>
                <a:solidFill>
                  <a:schemeClr val="bg2">
                    <a:tint val="85000"/>
                    <a:satMod val="155000"/>
                  </a:schemeClr>
                </a:solidFill>
                <a:latin typeface="+mj-lt"/>
              </a:rPr>
              <a:t> DONANIMI</a:t>
            </a:r>
          </a:p>
          <a:p>
            <a:pPr marL="0" indent="0" algn="ctr">
              <a:buNone/>
            </a:pP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KONU SONU</a:t>
            </a: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52</a:t>
            </a:fld>
            <a:endParaRPr lang="en-US" dirty="0"/>
          </a:p>
        </p:txBody>
      </p:sp>
    </p:spTree>
    <p:extLst>
      <p:ext uri="{BB962C8B-B14F-4D97-AF65-F5344CB8AC3E}">
        <p14:creationId xmlns:p14="http://schemas.microsoft.com/office/powerpoint/2010/main" val="553059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Anakart</a:t>
            </a:r>
            <a:endParaRPr lang="tr-TR" dirty="0"/>
          </a:p>
        </p:txBody>
      </p:sp>
      <p:sp>
        <p:nvSpPr>
          <p:cNvPr id="4" name="Content Placeholder 3"/>
          <p:cNvSpPr>
            <a:spLocks noGrp="1"/>
          </p:cNvSpPr>
          <p:nvPr>
            <p:ph sz="quarter" idx="1"/>
          </p:nvPr>
        </p:nvSpPr>
        <p:spPr/>
        <p:txBody>
          <a:bodyPr>
            <a:normAutofit/>
          </a:bodyPr>
          <a:lstStyle/>
          <a:p>
            <a:pPr algn="just">
              <a:lnSpc>
                <a:spcPct val="90000"/>
              </a:lnSpc>
              <a:spcAft>
                <a:spcPct val="20000"/>
              </a:spcAft>
              <a:buFont typeface="Wingdings" panose="05000000000000000000" pitchFamily="2" charset="2"/>
              <a:buChar char="Ø"/>
              <a:defRPr/>
            </a:pPr>
            <a:endParaRPr lang="tr-TR" sz="2400" dirty="0" smtClean="0"/>
          </a:p>
          <a:p>
            <a:pPr algn="just">
              <a:lnSpc>
                <a:spcPct val="90000"/>
              </a:lnSpc>
              <a:spcAft>
                <a:spcPct val="20000"/>
              </a:spcAft>
              <a:buFont typeface="Wingdings" panose="05000000000000000000" pitchFamily="2" charset="2"/>
              <a:buChar char="Ø"/>
              <a:defRPr/>
            </a:pPr>
            <a:endParaRPr lang="tr-TR" sz="2400" dirty="0" smtClean="0"/>
          </a:p>
          <a:p>
            <a:pPr algn="just">
              <a:lnSpc>
                <a:spcPct val="90000"/>
              </a:lnSpc>
              <a:spcAft>
                <a:spcPct val="20000"/>
              </a:spcAft>
              <a:buFont typeface="Wingdings" panose="05000000000000000000" pitchFamily="2" charset="2"/>
              <a:buChar char="Ø"/>
              <a:defRPr/>
            </a:pPr>
            <a:r>
              <a:rPr lang="tr-TR" sz="2400" dirty="0" smtClean="0"/>
              <a:t>Bilgisayar </a:t>
            </a:r>
            <a:r>
              <a:rPr lang="tr-TR" sz="2400" dirty="0"/>
              <a:t>kasasının dış </a:t>
            </a:r>
            <a:r>
              <a:rPr lang="tr-TR" sz="2400" dirty="0" smtClean="0"/>
              <a:t>kısmında </a:t>
            </a:r>
            <a:r>
              <a:rPr lang="tr-TR" sz="2400" b="1" dirty="0"/>
              <a:t>bağlantı </a:t>
            </a:r>
            <a:r>
              <a:rPr lang="tr-TR" sz="2400" b="1" dirty="0" smtClean="0"/>
              <a:t>noktaları </a:t>
            </a:r>
            <a:r>
              <a:rPr lang="tr-TR" sz="2400" dirty="0" smtClean="0"/>
              <a:t>(ports) bulunmaktadır. </a:t>
            </a:r>
            <a:r>
              <a:rPr lang="tr-TR" sz="2400" dirty="0"/>
              <a:t>Çeşitli giriş/çıkış aygıtlarını bilgisayara bağlamak için kullanılır.</a:t>
            </a:r>
          </a:p>
          <a:p>
            <a:pPr algn="just">
              <a:lnSpc>
                <a:spcPct val="90000"/>
              </a:lnSpc>
              <a:spcAft>
                <a:spcPct val="20000"/>
              </a:spcAft>
              <a:buFont typeface="Wingdings" panose="05000000000000000000" pitchFamily="2" charset="2"/>
              <a:buChar char="Ø"/>
              <a:defRPr/>
            </a:pPr>
            <a:endParaRPr lang="tr-TR" sz="2400" dirty="0" smtClean="0"/>
          </a:p>
          <a:p>
            <a:pPr algn="just">
              <a:lnSpc>
                <a:spcPct val="90000"/>
              </a:lnSpc>
              <a:spcAft>
                <a:spcPct val="20000"/>
              </a:spcAft>
              <a:buFont typeface="Wingdings" panose="05000000000000000000" pitchFamily="2" charset="2"/>
              <a:buChar char="Ø"/>
              <a:defRPr/>
            </a:pPr>
            <a:r>
              <a:rPr lang="tr-TR" sz="2400" dirty="0" smtClean="0"/>
              <a:t>Günümüzde birçok bileşen anakarta entegredir (onboard) ancak genişleme yuvalarına </a:t>
            </a:r>
            <a:r>
              <a:rPr lang="tr-TR" sz="2400" dirty="0"/>
              <a:t>takılan kartlarla </a:t>
            </a:r>
            <a:r>
              <a:rPr lang="tr-TR" sz="2400" dirty="0" smtClean="0"/>
              <a:t>yeni bağlantı </a:t>
            </a:r>
            <a:r>
              <a:rPr lang="tr-TR" sz="2400" dirty="0"/>
              <a:t>noktaları yaratılabilir</a:t>
            </a:r>
            <a:r>
              <a:rPr lang="tr-TR" sz="2400" dirty="0" smtClean="0"/>
              <a:t>.</a:t>
            </a:r>
            <a:endParaRPr lang="tr-TR" sz="2400" dirty="0"/>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6</a:t>
            </a:fld>
            <a:endParaRPr lang="en-US" dirty="0"/>
          </a:p>
        </p:txBody>
      </p:sp>
    </p:spTree>
    <p:extLst>
      <p:ext uri="{BB962C8B-B14F-4D97-AF65-F5344CB8AC3E}">
        <p14:creationId xmlns:p14="http://schemas.microsoft.com/office/powerpoint/2010/main" val="2114157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Anakart</a:t>
            </a:r>
            <a:endParaRPr lang="tr-T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7181959" cy="450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7</a:t>
            </a:fld>
            <a:endParaRPr lang="en-US" dirty="0"/>
          </a:p>
        </p:txBody>
      </p:sp>
    </p:spTree>
    <p:extLst>
      <p:ext uri="{BB962C8B-B14F-4D97-AF65-F5344CB8AC3E}">
        <p14:creationId xmlns:p14="http://schemas.microsoft.com/office/powerpoint/2010/main" val="1087509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İşlemci</a:t>
            </a:r>
            <a:endParaRPr lang="tr-TR" dirty="0"/>
          </a:p>
        </p:txBody>
      </p:sp>
      <p:sp>
        <p:nvSpPr>
          <p:cNvPr id="4" name="Content Placeholder 3"/>
          <p:cNvSpPr>
            <a:spLocks noGrp="1"/>
          </p:cNvSpPr>
          <p:nvPr>
            <p:ph sz="quarter" idx="1"/>
          </p:nvPr>
        </p:nvSpPr>
        <p:spPr/>
        <p:txBody>
          <a:bodyPr>
            <a:normAutofit/>
          </a:bodyPr>
          <a:lstStyle/>
          <a:p>
            <a:pPr algn="just">
              <a:lnSpc>
                <a:spcPct val="90000"/>
              </a:lnSpc>
              <a:spcAft>
                <a:spcPct val="20000"/>
              </a:spcAft>
              <a:buFont typeface="Wingdings" panose="05000000000000000000" pitchFamily="2" charset="2"/>
              <a:buChar char="Ø"/>
              <a:defRPr/>
            </a:pPr>
            <a:endParaRPr lang="tr-TR" sz="2400" dirty="0" smtClean="0"/>
          </a:p>
          <a:p>
            <a:pPr algn="just">
              <a:lnSpc>
                <a:spcPct val="90000"/>
              </a:lnSpc>
              <a:spcAft>
                <a:spcPct val="20000"/>
              </a:spcAft>
              <a:buFont typeface="Wingdings" panose="05000000000000000000" pitchFamily="2" charset="2"/>
              <a:buChar char="Ø"/>
              <a:defRPr/>
            </a:pPr>
            <a:r>
              <a:rPr lang="tr-TR" sz="2400" dirty="0" smtClean="0"/>
              <a:t>Birçok </a:t>
            </a:r>
            <a:r>
              <a:rPr lang="tr-TR" sz="2400" dirty="0"/>
              <a:t>küçük devre ve bileşenin biraraya gelerek oluşturduğu  ve anakarta doğrudan bağlanan birimdir.</a:t>
            </a:r>
          </a:p>
          <a:p>
            <a:pPr algn="just">
              <a:lnSpc>
                <a:spcPct val="90000"/>
              </a:lnSpc>
              <a:spcAft>
                <a:spcPct val="20000"/>
              </a:spcAft>
              <a:buFont typeface="Wingdings" panose="05000000000000000000" pitchFamily="2" charset="2"/>
              <a:buChar char="Ø"/>
              <a:defRPr/>
            </a:pPr>
            <a:r>
              <a:rPr lang="tr-TR" sz="2400" dirty="0" smtClean="0"/>
              <a:t>Mikroişlemci, merkezi işlem birimi (MİB) ve CPU (Central Processing Unit) olarak </a:t>
            </a:r>
            <a:r>
              <a:rPr lang="tr-TR" sz="2400" dirty="0"/>
              <a:t>da </a:t>
            </a:r>
            <a:r>
              <a:rPr lang="tr-TR" sz="2400" dirty="0" smtClean="0"/>
              <a:t>adlandırılır</a:t>
            </a:r>
            <a:r>
              <a:rPr lang="tr-TR" sz="2400" dirty="0"/>
              <a:t>.</a:t>
            </a:r>
          </a:p>
          <a:p>
            <a:pPr algn="just">
              <a:lnSpc>
                <a:spcPct val="90000"/>
              </a:lnSpc>
              <a:spcAft>
                <a:spcPct val="20000"/>
              </a:spcAft>
              <a:buFont typeface="Wingdings" panose="05000000000000000000" pitchFamily="2" charset="2"/>
              <a:buChar char="Ø"/>
              <a:defRPr/>
            </a:pPr>
            <a:r>
              <a:rPr lang="tr-TR" sz="2400" dirty="0" smtClean="0"/>
              <a:t>Üç </a:t>
            </a:r>
            <a:r>
              <a:rPr lang="tr-TR" sz="2400" dirty="0"/>
              <a:t>temel birimden </a:t>
            </a:r>
            <a:r>
              <a:rPr lang="tr-TR" sz="2400" dirty="0" smtClean="0"/>
              <a:t>oluşmaktadır:</a:t>
            </a:r>
            <a:endParaRPr lang="tr-TR" sz="2400" dirty="0"/>
          </a:p>
          <a:p>
            <a:pPr lvl="1" algn="just">
              <a:lnSpc>
                <a:spcPct val="90000"/>
              </a:lnSpc>
              <a:spcAft>
                <a:spcPct val="20000"/>
              </a:spcAft>
              <a:buFont typeface="Courier New" panose="02070309020205020404" pitchFamily="49" charset="0"/>
              <a:buChar char="o"/>
              <a:defRPr/>
            </a:pPr>
            <a:r>
              <a:rPr lang="tr-TR" sz="2000" b="1" dirty="0">
                <a:solidFill>
                  <a:schemeClr val="tx1"/>
                </a:solidFill>
              </a:rPr>
              <a:t>Aritmetik mantık birimi (</a:t>
            </a:r>
            <a:r>
              <a:rPr lang="tr-TR" sz="2000" b="1" dirty="0" smtClean="0">
                <a:solidFill>
                  <a:schemeClr val="tx1"/>
                </a:solidFill>
              </a:rPr>
              <a:t>Arithmetic Logic Unit (ALU)),</a:t>
            </a:r>
            <a:r>
              <a:rPr lang="tr-TR" sz="2000" dirty="0" smtClean="0">
                <a:solidFill>
                  <a:schemeClr val="tx1"/>
                </a:solidFill>
              </a:rPr>
              <a:t> </a:t>
            </a:r>
            <a:r>
              <a:rPr lang="tr-TR" sz="2000" dirty="0">
                <a:solidFill>
                  <a:schemeClr val="tx1"/>
                </a:solidFill>
              </a:rPr>
              <a:t>hem matematiksel hem de mantıksal işlemlerin yapıldığı birimdir.</a:t>
            </a:r>
          </a:p>
          <a:p>
            <a:pPr lvl="1" algn="just">
              <a:lnSpc>
                <a:spcPct val="90000"/>
              </a:lnSpc>
              <a:spcAft>
                <a:spcPct val="20000"/>
              </a:spcAft>
              <a:buFont typeface="Courier New" panose="02070309020205020404" pitchFamily="49" charset="0"/>
              <a:buChar char="o"/>
              <a:defRPr/>
            </a:pPr>
            <a:r>
              <a:rPr lang="tr-TR" sz="2000" b="1" dirty="0">
                <a:solidFill>
                  <a:schemeClr val="tx1"/>
                </a:solidFill>
              </a:rPr>
              <a:t>Kontrol ünitesi</a:t>
            </a:r>
            <a:r>
              <a:rPr lang="tr-TR" sz="2000" dirty="0">
                <a:solidFill>
                  <a:schemeClr val="tx1"/>
                </a:solidFill>
              </a:rPr>
              <a:t>, işlemci içerisindeki işlemleri koordine ve kontrol eder</a:t>
            </a:r>
            <a:r>
              <a:rPr lang="tr-TR" sz="2000" dirty="0" smtClean="0">
                <a:solidFill>
                  <a:schemeClr val="tx1"/>
                </a:solidFill>
              </a:rPr>
              <a:t>.</a:t>
            </a:r>
          </a:p>
          <a:p>
            <a:pPr lvl="1" algn="just">
              <a:lnSpc>
                <a:spcPct val="90000"/>
              </a:lnSpc>
              <a:spcAft>
                <a:spcPct val="20000"/>
              </a:spcAft>
              <a:buFont typeface="Courier New" panose="02070309020205020404" pitchFamily="49" charset="0"/>
              <a:buChar char="o"/>
              <a:defRPr/>
            </a:pPr>
            <a:r>
              <a:rPr lang="tr-TR" sz="2000" b="1" dirty="0" smtClean="0">
                <a:solidFill>
                  <a:schemeClr val="tx1"/>
                </a:solidFill>
              </a:rPr>
              <a:t>Önbellek</a:t>
            </a:r>
            <a:r>
              <a:rPr lang="tr-TR" sz="2000" dirty="0" smtClean="0">
                <a:solidFill>
                  <a:schemeClr val="tx1"/>
                </a:solidFill>
              </a:rPr>
              <a:t>, işlemcinin veriye daha hızlı ulaşmasını sağlayan geçici bir bellek türüdür.</a:t>
            </a:r>
            <a:endParaRPr lang="tr-TR" sz="2000" dirty="0">
              <a:solidFill>
                <a:schemeClr val="tx1"/>
              </a:solidFill>
            </a:endParaRPr>
          </a:p>
          <a:p>
            <a:pPr algn="just">
              <a:lnSpc>
                <a:spcPct val="90000"/>
              </a:lnSpc>
              <a:spcAft>
                <a:spcPct val="20000"/>
              </a:spcAft>
              <a:buFont typeface="Wingdings" panose="05000000000000000000" pitchFamily="2" charset="2"/>
              <a:buChar char="Ø"/>
              <a:defRPr/>
            </a:pPr>
            <a:endParaRPr lang="tr-TR" sz="2000" dirty="0"/>
          </a:p>
        </p:txBody>
      </p:sp>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8</a:t>
            </a:fld>
            <a:endParaRPr lang="en-US" dirty="0"/>
          </a:p>
        </p:txBody>
      </p:sp>
    </p:spTree>
    <p:extLst>
      <p:ext uri="{BB962C8B-B14F-4D97-AF65-F5344CB8AC3E}">
        <p14:creationId xmlns:p14="http://schemas.microsoft.com/office/powerpoint/2010/main" val="3194554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İşlemci</a:t>
            </a:r>
            <a:endParaRPr lang="tr-TR" dirty="0"/>
          </a:p>
        </p:txBody>
      </p:sp>
      <p:sp>
        <p:nvSpPr>
          <p:cNvPr id="4" name="Content Placeholder 3"/>
          <p:cNvSpPr>
            <a:spLocks noGrp="1"/>
          </p:cNvSpPr>
          <p:nvPr>
            <p:ph sz="quarter" idx="1"/>
          </p:nvPr>
        </p:nvSpPr>
        <p:spPr/>
        <p:txBody>
          <a:bodyPr>
            <a:normAutofit/>
          </a:bodyPr>
          <a:lstStyle/>
          <a:p>
            <a:pPr algn="just">
              <a:lnSpc>
                <a:spcPct val="90000"/>
              </a:lnSpc>
              <a:spcAft>
                <a:spcPct val="20000"/>
              </a:spcAft>
              <a:buFont typeface="Wingdings" panose="05000000000000000000" pitchFamily="2" charset="2"/>
              <a:buChar char="Ø"/>
              <a:defRPr/>
            </a:pPr>
            <a:endParaRPr lang="tr-TR" sz="2400" dirty="0"/>
          </a:p>
          <a:p>
            <a:pPr algn="just">
              <a:lnSpc>
                <a:spcPct val="90000"/>
              </a:lnSpc>
              <a:spcAft>
                <a:spcPct val="20000"/>
              </a:spcAft>
              <a:buFont typeface="Wingdings" panose="05000000000000000000" pitchFamily="2" charset="2"/>
              <a:buChar char="Ø"/>
              <a:defRPr/>
            </a:pPr>
            <a:r>
              <a:rPr lang="tr-TR" sz="2400" dirty="0"/>
              <a:t>İşlemci hızı Hertz (Hz) </a:t>
            </a:r>
            <a:r>
              <a:rPr lang="tr-TR" sz="2400" dirty="0" smtClean="0"/>
              <a:t>birimi ile ifade edilir. </a:t>
            </a:r>
          </a:p>
          <a:p>
            <a:pPr algn="just">
              <a:lnSpc>
                <a:spcPct val="90000"/>
              </a:lnSpc>
              <a:spcAft>
                <a:spcPct val="20000"/>
              </a:spcAft>
              <a:buFont typeface="Wingdings" panose="05000000000000000000" pitchFamily="2" charset="2"/>
              <a:buChar char="Ø"/>
              <a:defRPr/>
            </a:pPr>
            <a:r>
              <a:rPr lang="tr-TR" sz="2400" dirty="0" smtClean="0"/>
              <a:t>Günümüzde işlemciler gigahertz </a:t>
            </a:r>
            <a:r>
              <a:rPr lang="tr-TR" sz="2400" dirty="0"/>
              <a:t>(GHz) seviyesinde </a:t>
            </a:r>
            <a:r>
              <a:rPr lang="tr-TR" sz="2400" dirty="0" smtClean="0"/>
              <a:t>hızlara sahiptir.</a:t>
            </a:r>
            <a:endParaRPr lang="tr-TR" sz="2400" dirty="0"/>
          </a:p>
          <a:p>
            <a:pPr algn="just">
              <a:lnSpc>
                <a:spcPct val="90000"/>
              </a:lnSpc>
              <a:spcAft>
                <a:spcPct val="20000"/>
              </a:spcAft>
              <a:buFont typeface="Wingdings" panose="05000000000000000000" pitchFamily="2" charset="2"/>
              <a:buChar char="Ø"/>
              <a:defRPr/>
            </a:pPr>
            <a:r>
              <a:rPr lang="tr-TR" sz="2400" dirty="0"/>
              <a:t>Günümüzdeki kişisel bilgisayarların birçoğu Intel ve AMD firmasının ürettiği çok çekirdekli işlemciler kullanmaktadır.</a:t>
            </a:r>
          </a:p>
          <a:p>
            <a:pPr algn="just">
              <a:lnSpc>
                <a:spcPct val="90000"/>
              </a:lnSpc>
              <a:spcAft>
                <a:spcPct val="20000"/>
              </a:spcAft>
              <a:buFont typeface="Wingdings" panose="05000000000000000000" pitchFamily="2" charset="2"/>
              <a:buChar char="Ø"/>
              <a:defRPr/>
            </a:pPr>
            <a:endParaRPr lang="tr-TR" sz="2400" dirty="0"/>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936619"/>
            <a:ext cx="2456033" cy="21137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t0.gstatic.com/images?q=tbn:ANd9GcQO3_XF7FaBhhd4hkImHnDDXbZ9wtvTWvqi6lzAuOgkMhQ9CBir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107" y="3814762"/>
            <a:ext cx="2357438" cy="235743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9</a:t>
            </a:fld>
            <a:endParaRPr lang="en-US" dirty="0"/>
          </a:p>
        </p:txBody>
      </p:sp>
    </p:spTree>
    <p:extLst>
      <p:ext uri="{BB962C8B-B14F-4D97-AF65-F5344CB8AC3E}">
        <p14:creationId xmlns:p14="http://schemas.microsoft.com/office/powerpoint/2010/main" val="34290792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01E59FA536BC4981781F65355D85B1" ma:contentTypeVersion="" ma:contentTypeDescription="Create a new document." ma:contentTypeScope="" ma:versionID="b09392c6612d797937dd1e408038651c">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B122B62-D8B0-4B26-A9CE-46E4F7E3072A}"/>
</file>

<file path=customXml/itemProps2.xml><?xml version="1.0" encoding="utf-8"?>
<ds:datastoreItem xmlns:ds="http://schemas.openxmlformats.org/officeDocument/2006/customXml" ds:itemID="{ABAAAD42-55E4-460E-8885-29D9A8F7D6A6}"/>
</file>

<file path=customXml/itemProps3.xml><?xml version="1.0" encoding="utf-8"?>
<ds:datastoreItem xmlns:ds="http://schemas.openxmlformats.org/officeDocument/2006/customXml" ds:itemID="{2C6DB46A-075A-4B2E-85B3-9D2DC1247F79}"/>
</file>

<file path=docProps/app.xml><?xml version="1.0" encoding="utf-8"?>
<Properties xmlns="http://schemas.openxmlformats.org/officeDocument/2006/extended-properties" xmlns:vt="http://schemas.openxmlformats.org/officeDocument/2006/docPropsVTypes">
  <Template>Origin</Template>
  <TotalTime>1203</TotalTime>
  <Words>2436</Words>
  <Application>Microsoft Office PowerPoint</Application>
  <PresentationFormat>On-screen Show (4:3)</PresentationFormat>
  <Paragraphs>446</Paragraphs>
  <Slides>52</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ＭＳ Ｐゴシック</vt:lpstr>
      <vt:lpstr>Arial</vt:lpstr>
      <vt:lpstr>Bookman Old Style</vt:lpstr>
      <vt:lpstr>Calibri</vt:lpstr>
      <vt:lpstr>Courier New</vt:lpstr>
      <vt:lpstr>Ebrima</vt:lpstr>
      <vt:lpstr>Gill Sans MT</vt:lpstr>
      <vt:lpstr>Times New Roman</vt:lpstr>
      <vt:lpstr>Wingdings</vt:lpstr>
      <vt:lpstr>Wingdings 3</vt:lpstr>
      <vt:lpstr>Origin</vt:lpstr>
      <vt:lpstr>ITEC115 - BİLGİSAYARA GİRİŞ ITEC190 - HUKUK İÇİN BİLGİSAYAR</vt:lpstr>
      <vt:lpstr>Dersin Amacı</vt:lpstr>
      <vt:lpstr>Sistem Ünitesindeki Birimler</vt:lpstr>
      <vt:lpstr>Sistem Ünitesindeki Birimler</vt:lpstr>
      <vt:lpstr>Anakart</vt:lpstr>
      <vt:lpstr>Anakart</vt:lpstr>
      <vt:lpstr>Anakart</vt:lpstr>
      <vt:lpstr>İşlemci</vt:lpstr>
      <vt:lpstr>İşlemci</vt:lpstr>
      <vt:lpstr>Bellekler</vt:lpstr>
      <vt:lpstr>Rasgele Erişimli Bellek  (Random Access Memory (RAM))</vt:lpstr>
      <vt:lpstr>Salt Okunur Bellek (Read-Only Memory (ROM))</vt:lpstr>
      <vt:lpstr>Depolama Birimleri</vt:lpstr>
      <vt:lpstr>Sabit Disk (Hard-Disk Drive (HDD)</vt:lpstr>
      <vt:lpstr>Sabit Disk</vt:lpstr>
      <vt:lpstr>Sabit Disk</vt:lpstr>
      <vt:lpstr>Sabit Disk</vt:lpstr>
      <vt:lpstr>Sabit Disk</vt:lpstr>
      <vt:lpstr>Optik Diskler</vt:lpstr>
      <vt:lpstr>Optik Diskler</vt:lpstr>
      <vt:lpstr>Optik Diskler</vt:lpstr>
      <vt:lpstr>Optik Diskler</vt:lpstr>
      <vt:lpstr>Optik Diskler</vt:lpstr>
      <vt:lpstr>Optik Diskler</vt:lpstr>
      <vt:lpstr>Optik Diskler</vt:lpstr>
      <vt:lpstr>Flash Bellek</vt:lpstr>
      <vt:lpstr>Flash Bellek (Secure Digital (SD))</vt:lpstr>
      <vt:lpstr>Flash Bellek</vt:lpstr>
      <vt:lpstr>Uzaktan Kayıt Sistemleri</vt:lpstr>
      <vt:lpstr>İletişim Birimleri</vt:lpstr>
      <vt:lpstr>İletişim Birimleri</vt:lpstr>
      <vt:lpstr>Giriş Birimleri</vt:lpstr>
      <vt:lpstr>Klavye</vt:lpstr>
      <vt:lpstr>Klavye</vt:lpstr>
      <vt:lpstr>Klavye</vt:lpstr>
      <vt:lpstr>Klavye</vt:lpstr>
      <vt:lpstr>Fare (Mouse)</vt:lpstr>
      <vt:lpstr>Fare (Mouse)</vt:lpstr>
      <vt:lpstr>Fare (Mouse)</vt:lpstr>
      <vt:lpstr>Dokunmatik Ekranlar</vt:lpstr>
      <vt:lpstr>Tarayıcı (Scanner)</vt:lpstr>
      <vt:lpstr>Mikrofon</vt:lpstr>
      <vt:lpstr>Çıkış Birimleri</vt:lpstr>
      <vt:lpstr>Ekran (Monitör)</vt:lpstr>
      <vt:lpstr>Ekran (Monitör)</vt:lpstr>
      <vt:lpstr>Ekran (Monitör)</vt:lpstr>
      <vt:lpstr>Yazıcı (Printer)</vt:lpstr>
      <vt:lpstr>Yazıcı (Printer)</vt:lpstr>
      <vt:lpstr>Yazıcı (Printer)</vt:lpstr>
      <vt:lpstr>Yazıcı (Printer)</vt:lpstr>
      <vt:lpstr>Hoparlör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Bilgisayara Giriş</dc:title>
  <dc:creator>Cihan Unal</dc:creator>
  <cp:lastModifiedBy>Cihan Unal</cp:lastModifiedBy>
  <cp:revision>177</cp:revision>
  <cp:lastPrinted>2012-09-24T10:43:55Z</cp:lastPrinted>
  <dcterms:created xsi:type="dcterms:W3CDTF">2010-08-05T14:41:53Z</dcterms:created>
  <dcterms:modified xsi:type="dcterms:W3CDTF">2017-09-04T07:02:46Z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0x0101001901E59FA536BC4981781F65355D85B1</vt:lpwstr>
  </property>
</Properties>
</file>