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5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1"/>
  </p:sldMasterIdLst>
  <p:notesMasterIdLst>
    <p:notesMasterId r:id="rId57"/>
  </p:notesMasterIdLst>
  <p:handoutMasterIdLst>
    <p:handoutMasterId r:id="rId58"/>
  </p:handoutMasterIdLst>
  <p:sldIdLst>
    <p:sldId id="256" r:id="rId2"/>
    <p:sldId id="355" r:id="rId3"/>
    <p:sldId id="356" r:id="rId4"/>
    <p:sldId id="357" r:id="rId5"/>
    <p:sldId id="358" r:id="rId6"/>
    <p:sldId id="359" r:id="rId7"/>
    <p:sldId id="360" r:id="rId8"/>
    <p:sldId id="407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408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409" r:id="rId38"/>
    <p:sldId id="397" r:id="rId39"/>
    <p:sldId id="398" r:id="rId40"/>
    <p:sldId id="399" r:id="rId41"/>
    <p:sldId id="400" r:id="rId42"/>
    <p:sldId id="389" r:id="rId43"/>
    <p:sldId id="401" r:id="rId44"/>
    <p:sldId id="390" r:id="rId45"/>
    <p:sldId id="402" r:id="rId46"/>
    <p:sldId id="391" r:id="rId47"/>
    <p:sldId id="403" r:id="rId48"/>
    <p:sldId id="392" r:id="rId49"/>
    <p:sldId id="393" r:id="rId50"/>
    <p:sldId id="405" r:id="rId51"/>
    <p:sldId id="394" r:id="rId52"/>
    <p:sldId id="404" r:id="rId53"/>
    <p:sldId id="395" r:id="rId54"/>
    <p:sldId id="406" r:id="rId55"/>
    <p:sldId id="354" r:id="rId5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2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30.8.2017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latin typeface="Calibri" pitchFamily="34" charset="0"/>
              </a:rPr>
              <a:t>BTEP205-İşletim Sistemleri</a:t>
            </a:r>
            <a:endParaRPr 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7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3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17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4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40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5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0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D7482-AD42-4A63-9257-ACB4C6228AD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2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D7482-AD42-4A63-9257-ACB4C6228AD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27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1B6397-8250-4650-837C-5FEB4C97BBEE}" type="slidenum">
              <a:rPr lang="en-GB" smtClean="0"/>
              <a:pPr eaLnBrk="1" hangingPunct="1"/>
              <a:t>29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87524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D7482-AD42-4A63-9257-ACB4C6228AD4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75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D7482-AD42-4A63-9257-ACB4C6228AD4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7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32"/>
          <p:cNvSpPr/>
          <p:nvPr userDrawn="1"/>
        </p:nvSpPr>
        <p:spPr>
          <a:xfrm>
            <a:off x="914400" y="5048250"/>
            <a:ext cx="73152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31"/>
          <p:cNvSpPr/>
          <p:nvPr userDrawn="1"/>
        </p:nvSpPr>
        <p:spPr>
          <a:xfrm>
            <a:off x="914400" y="5048250"/>
            <a:ext cx="22860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7F573C4-6BB1-4CF7-8AA3-E208CD667B0D}" type="slidenum">
              <a:rPr lang="tr-TR" smtClean="0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ea typeface="+mj-ea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06" y="1418856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5074136"/>
            <a:ext cx="6858000" cy="5760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KONU 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7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İŞLEM TABLOLARI </a:t>
            </a:r>
            <a:r>
              <a:rPr lang="en-GB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(Excel Worksheets)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(1)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3529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Doğu Akdeniz Üniversitesi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ve Teknoloji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Yüksek Okulu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984776" cy="108012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ITEC115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-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BİLGİSAYARA GİRİŞ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/>
            </a:r>
            <a:b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</a:b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ITEC190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- HUKUK İÇİN BİLGİSAYAR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525488"/>
            <a:ext cx="8496944" cy="4495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400" dirty="0"/>
              <a:t>İşlem tablosu programları, ilk açıldığı zaman genellikle </a:t>
            </a:r>
            <a:r>
              <a:rPr lang="tr-TR" sz="2400" dirty="0" smtClean="0"/>
              <a:t>bir</a:t>
            </a:r>
            <a:r>
              <a:rPr lang="tr-TR" sz="2400" dirty="0" smtClean="0"/>
              <a:t> </a:t>
            </a:r>
            <a:r>
              <a:rPr lang="tr-TR" sz="2400" dirty="0"/>
              <a:t>tane çalışma sayfasından oluşur.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/>
              <a:t>Excel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996952"/>
            <a:ext cx="5551164" cy="251819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915816" y="4581128"/>
            <a:ext cx="1224136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902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525488"/>
            <a:ext cx="8496944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Sayfaların sayısı artırılıp, azaltılabilir, sayfalar arasında hareket edilebilir ve sayfaların sırası değiştiriliebilir.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/>
              <a:t>Excel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226" y="2534745"/>
            <a:ext cx="3245547" cy="347491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2640865" y="3234388"/>
            <a:ext cx="1878600" cy="22422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1567993" y="3034724"/>
            <a:ext cx="1381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Sayfalar yeniden adlandırılabilir.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971003" y="2963044"/>
            <a:ext cx="1473205" cy="2499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6475481" y="2751926"/>
            <a:ext cx="1532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 silmek için fare ile sağ tıklamak gerekir.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496752" y="5428792"/>
            <a:ext cx="1303548" cy="26702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6806343" y="5192973"/>
            <a:ext cx="1309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Yeni sayfa ekleme düğmesi</a:t>
            </a:r>
          </a:p>
        </p:txBody>
      </p:sp>
      <p:sp>
        <p:nvSpPr>
          <p:cNvPr id="15" name="Oval 14"/>
          <p:cNvSpPr/>
          <p:nvPr/>
        </p:nvSpPr>
        <p:spPr>
          <a:xfrm>
            <a:off x="5133691" y="5440828"/>
            <a:ext cx="360040" cy="288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3100441" y="5373216"/>
            <a:ext cx="767181" cy="3802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ight Arrow 16"/>
          <p:cNvSpPr/>
          <p:nvPr/>
        </p:nvSpPr>
        <p:spPr>
          <a:xfrm rot="10800000">
            <a:off x="2116480" y="5428863"/>
            <a:ext cx="956433" cy="26695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1120130" y="5215511"/>
            <a:ext cx="1233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Sayfalar arası geçiş düğmeleri.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361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tr-TR" dirty="0"/>
              <a:t>Excel </a:t>
            </a:r>
            <a:r>
              <a:rPr lang="tr-TR" dirty="0" smtClean="0"/>
              <a:t>2013</a:t>
            </a:r>
            <a:endParaRPr lang="tr-T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İşlem tablosu programlarındaki her çalışma sayfası satır ve sütunlardan oluşur.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Sütunlar harfler ile (A, B,...Y, Z, AA, AB,...ZY, ZZ, AAA, AAB, ...), satırlar da sayılar ile (1,2,3,...) adlandırılır.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068960"/>
            <a:ext cx="5625817" cy="259228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07704" y="3639624"/>
            <a:ext cx="880563" cy="3684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1547664" y="3933056"/>
            <a:ext cx="360040" cy="4008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896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tr-TR" dirty="0"/>
              <a:t>Excel </a:t>
            </a:r>
            <a:r>
              <a:rPr lang="tr-TR" dirty="0" smtClean="0"/>
              <a:t>2013</a:t>
            </a:r>
            <a:endParaRPr lang="tr-T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Satır </a:t>
            </a:r>
            <a:r>
              <a:rPr lang="tr-TR" sz="2400" dirty="0"/>
              <a:t>ve sütunların </a:t>
            </a:r>
            <a:r>
              <a:rPr lang="tr-TR" sz="2400" dirty="0" smtClean="0"/>
              <a:t>kesiştiği her kutuya </a:t>
            </a:r>
            <a:r>
              <a:rPr lang="tr-TR" sz="2400" b="1" dirty="0"/>
              <a:t>hücre </a:t>
            </a:r>
            <a:r>
              <a:rPr lang="tr-TR" sz="2400" dirty="0"/>
              <a:t>adı </a:t>
            </a:r>
            <a:r>
              <a:rPr lang="tr-TR" sz="2400" dirty="0" smtClean="0"/>
              <a:t>verilir.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Her </a:t>
            </a:r>
            <a:r>
              <a:rPr lang="tr-TR" sz="2400" dirty="0"/>
              <a:t>hücre kendisini oluşturan sütun ve satıra bağlı olarak bir </a:t>
            </a:r>
            <a:r>
              <a:rPr lang="tr-TR" sz="2400" b="1" dirty="0"/>
              <a:t>adres </a:t>
            </a:r>
            <a:r>
              <a:rPr lang="tr-TR" sz="2400" dirty="0"/>
              <a:t>alır. </a:t>
            </a:r>
            <a:r>
              <a:rPr lang="tr-TR" sz="2400" dirty="0" smtClean="0"/>
              <a:t>Hücre adresi satır ve sütun numarasından oluşmaktadır. Örneğin, ikinci </a:t>
            </a:r>
            <a:r>
              <a:rPr lang="tr-TR" sz="2400" dirty="0"/>
              <a:t>sütun ve </a:t>
            </a:r>
            <a:r>
              <a:rPr lang="tr-TR" sz="2400" dirty="0" smtClean="0"/>
              <a:t>üçüncü </a:t>
            </a:r>
            <a:r>
              <a:rPr lang="tr-TR" sz="2400" dirty="0"/>
              <a:t>satırın oluşturduğu hücrenin adresi </a:t>
            </a:r>
            <a:r>
              <a:rPr lang="tr-TR" sz="2400" dirty="0" smtClean="0"/>
              <a:t>B3’tür.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400" dirty="0"/>
              <a:t>İşlem tablolarında bilgi girişi yapılacak hücrenin </a:t>
            </a:r>
            <a:r>
              <a:rPr lang="tr-TR" sz="2400" b="1" dirty="0"/>
              <a:t>aktif hücre </a:t>
            </a:r>
            <a:r>
              <a:rPr lang="tr-TR" sz="2400" dirty="0"/>
              <a:t>haline getirilmesi gerekmektedir</a:t>
            </a:r>
            <a:r>
              <a:rPr lang="tr-TR" sz="2400" dirty="0" smtClean="0"/>
              <a:t>. Aktif </a:t>
            </a:r>
            <a:r>
              <a:rPr lang="tr-TR" sz="2400" dirty="0"/>
              <a:t>hücrenin kenar çizgileri diğer hücrelere göre daha kalındır</a:t>
            </a:r>
            <a:r>
              <a:rPr lang="tr-TR" sz="2400" dirty="0" smtClean="0"/>
              <a:t>. Aktif </a:t>
            </a:r>
            <a:r>
              <a:rPr lang="tr-TR" sz="2400" dirty="0"/>
              <a:t>hücreyi değiştirmek için klavyedeki yön tuşları veya fare kullanılabilir</a:t>
            </a:r>
            <a:r>
              <a:rPr lang="tr-TR" sz="2400" dirty="0" smtClean="0"/>
              <a:t>.</a:t>
            </a:r>
            <a:endParaRPr lang="tr-TR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tr-T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458884"/>
            <a:ext cx="2942916" cy="179185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43808" y="4509120"/>
            <a:ext cx="1512168" cy="5542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5130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Excel</a:t>
            </a:r>
            <a:r>
              <a:rPr lang="en-US" dirty="0" smtClean="0"/>
              <a:t>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Çalışma alanındaki bölümler aşağıda belirtilmiştir.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708920"/>
            <a:ext cx="6075816" cy="244827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1259632" y="2924944"/>
            <a:ext cx="308361" cy="18435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618808" y="2552368"/>
            <a:ext cx="949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Aktif hücre adresi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100097" y="2909341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776008" y="2767812"/>
            <a:ext cx="949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Formül çubuğu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1999397" y="3960552"/>
            <a:ext cx="524385" cy="2646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835696" y="4339276"/>
            <a:ext cx="138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Aktif hücre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3751449" y="3743037"/>
            <a:ext cx="644654" cy="18233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3771435" y="4119183"/>
            <a:ext cx="138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 başlıkları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753846" y="4863661"/>
            <a:ext cx="887019" cy="2774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640865" y="4823425"/>
            <a:ext cx="138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 başlıkları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36304" y="4216018"/>
            <a:ext cx="877177" cy="5542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ight Arrow 18"/>
          <p:cNvSpPr/>
          <p:nvPr/>
        </p:nvSpPr>
        <p:spPr>
          <a:xfrm>
            <a:off x="5904148" y="4333332"/>
            <a:ext cx="887019" cy="2774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6791167" y="4293096"/>
            <a:ext cx="138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Hücre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05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Dosya İşlemleri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56895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Excel </a:t>
            </a:r>
            <a:r>
              <a:rPr lang="tr-TR" sz="2400" dirty="0" smtClean="0"/>
              <a:t>programındaki ilk sekme </a:t>
            </a:r>
            <a:r>
              <a:rPr lang="tr-TR" sz="2400" b="1" dirty="0"/>
              <a:t>Dosya </a:t>
            </a:r>
            <a:r>
              <a:rPr lang="tr-TR" sz="2400" b="1" dirty="0" smtClean="0"/>
              <a:t>(File) </a:t>
            </a:r>
            <a:r>
              <a:rPr lang="tr-TR" sz="2400" dirty="0" smtClean="0"/>
              <a:t>sekmesidir.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Bu </a:t>
            </a:r>
            <a:r>
              <a:rPr lang="tr-TR" sz="2400" dirty="0" smtClean="0"/>
              <a:t>sekmedeki seçenekler kullanılarak dosya işlemleri gerçekleştirilebilir.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229" y="2262470"/>
            <a:ext cx="5808555" cy="397484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2555776" y="3259331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1835696" y="3152746"/>
            <a:ext cx="94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Kaydet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2555776" y="3478310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403648" y="3409255"/>
            <a:ext cx="1309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Farklı kaydet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2555776" y="3043307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691680" y="2924944"/>
            <a:ext cx="94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Dosya aç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2555776" y="2827283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1101767" y="2708920"/>
            <a:ext cx="1814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Yeni dosya yarat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2555776" y="4270398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1475656" y="4201343"/>
            <a:ext cx="1237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Dosya kapat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0800000">
            <a:off x="2555776" y="3694334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/>
          <p:cNvSpPr txBox="1"/>
          <p:nvPr/>
        </p:nvSpPr>
        <p:spPr>
          <a:xfrm>
            <a:off x="1893855" y="3625279"/>
            <a:ext cx="94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Yazdır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0800000">
            <a:off x="2569625" y="2611259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1403648" y="2492896"/>
            <a:ext cx="145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Dosya bilgisi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2569625" y="4794199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1907704" y="4725144"/>
            <a:ext cx="94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A</a:t>
            </a:r>
            <a:r>
              <a:rPr lang="tr-TR" sz="1400" dirty="0" smtClean="0">
                <a:solidFill>
                  <a:srgbClr val="FF0000"/>
                </a:solidFill>
              </a:rPr>
              <a:t>yarlar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8416537">
            <a:off x="5012100" y="2736776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5508104" y="2257708"/>
            <a:ext cx="135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Son kullanılanlar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21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Excel’de </a:t>
            </a:r>
            <a:r>
              <a:rPr lang="tr-TR" sz="2400" dirty="0" smtClean="0"/>
              <a:t>hücrelere </a:t>
            </a:r>
            <a:r>
              <a:rPr lang="tr-TR" sz="2400" b="1" dirty="0" smtClean="0"/>
              <a:t>sabit bilgi girişi </a:t>
            </a:r>
            <a:r>
              <a:rPr lang="tr-TR" sz="2400" dirty="0" smtClean="0"/>
              <a:t>olarak metin (yazı), sayısal değerler ve tarih değerleri girilebilir.</a:t>
            </a:r>
            <a:endParaRPr lang="tr-TR" sz="24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Sayısal </a:t>
            </a:r>
            <a:r>
              <a:rPr lang="tr-TR" sz="2400" dirty="0"/>
              <a:t>ifadeler </a:t>
            </a:r>
            <a:r>
              <a:rPr lang="tr-TR" sz="2400" dirty="0" smtClean="0"/>
              <a:t>ön tanımlı olarak sağa hizalanırken </a:t>
            </a:r>
            <a:r>
              <a:rPr lang="tr-TR" sz="2400" dirty="0"/>
              <a:t>ve metin ifadeleri sola hizalı olarak yazılır</a:t>
            </a:r>
            <a:r>
              <a:rPr lang="tr-TR" sz="24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996952"/>
            <a:ext cx="4341215" cy="252028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3464041" y="4218135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2685943" y="4099644"/>
            <a:ext cx="1093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Metinler sola hizalanırlar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624281" y="4456857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6430359" y="4317555"/>
            <a:ext cx="1093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Sayısal değerler sağa hizalanırlar.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09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Sayısal değerler hücre genişliğinden daha uzun ise, hücrede </a:t>
            </a: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tr-TR" sz="2400" b="1" dirty="0" smtClean="0">
                <a:solidFill>
                  <a:schemeClr val="tx1"/>
                </a:solidFill>
              </a:rPr>
              <a:t>###</a:t>
            </a:r>
            <a:r>
              <a:rPr lang="en-US" sz="2400" dirty="0" smtClean="0">
                <a:solidFill>
                  <a:schemeClr val="tx1"/>
                </a:solidFill>
              </a:rPr>
              <a:t>” </a:t>
            </a:r>
            <a:r>
              <a:rPr lang="tr-TR" sz="2400" dirty="0" smtClean="0">
                <a:solidFill>
                  <a:schemeClr val="tx1"/>
                </a:solidFill>
              </a:rPr>
              <a:t>ifadesi görünecektir. Bu sorunu gidermek için sütunun genişliğinin artırılması gerekir.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Bir </a:t>
            </a:r>
            <a:r>
              <a:rPr lang="tr-TR" sz="2400" dirty="0">
                <a:solidFill>
                  <a:schemeClr val="tx1"/>
                </a:solidFill>
              </a:rPr>
              <a:t>hücreye </a:t>
            </a:r>
            <a:r>
              <a:rPr lang="tr-TR" sz="2400" dirty="0" smtClean="0">
                <a:solidFill>
                  <a:schemeClr val="tx1"/>
                </a:solidFill>
              </a:rPr>
              <a:t>yazılmış metinler</a:t>
            </a:r>
            <a:r>
              <a:rPr lang="tr-TR" sz="2400" dirty="0">
                <a:solidFill>
                  <a:schemeClr val="tx1"/>
                </a:solidFill>
              </a:rPr>
              <a:t>, eğer </a:t>
            </a:r>
            <a:r>
              <a:rPr lang="tr-TR" sz="2400" dirty="0" smtClean="0">
                <a:solidFill>
                  <a:schemeClr val="tx1"/>
                </a:solidFill>
              </a:rPr>
              <a:t>hücrenin genişliğinden fazla ise yazılar yandaki </a:t>
            </a:r>
            <a:r>
              <a:rPr lang="tr-TR" sz="2400" dirty="0">
                <a:solidFill>
                  <a:schemeClr val="tx1"/>
                </a:solidFill>
              </a:rPr>
              <a:t>sütuna </a:t>
            </a:r>
            <a:r>
              <a:rPr lang="tr-TR" sz="2400" dirty="0" smtClean="0">
                <a:solidFill>
                  <a:schemeClr val="tx1"/>
                </a:solidFill>
              </a:rPr>
              <a:t>taşacaktır.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Yine sütunun </a:t>
            </a:r>
            <a:r>
              <a:rPr lang="tr-TR" sz="2400" dirty="0">
                <a:solidFill>
                  <a:schemeClr val="tx1"/>
                </a:solidFill>
              </a:rPr>
              <a:t>genişliğinin artırılması gerekir</a:t>
            </a:r>
            <a:r>
              <a:rPr lang="tr-TR" sz="2400" dirty="0" smtClean="0">
                <a:solidFill>
                  <a:schemeClr val="tx1"/>
                </a:solidFill>
              </a:rPr>
              <a:t>. Sütun genişliği, sütunun sınır çizgisini fare ile tutarak değiştirilebilir.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4221088"/>
            <a:ext cx="3316732" cy="18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458" y="4048008"/>
            <a:ext cx="3409950" cy="19526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139952" y="5013176"/>
            <a:ext cx="461730" cy="2787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2195736" y="4221088"/>
            <a:ext cx="648072" cy="27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5991595" y="4048008"/>
            <a:ext cx="1460725" cy="3245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ight Arrow 13"/>
          <p:cNvSpPr/>
          <p:nvPr/>
        </p:nvSpPr>
        <p:spPr>
          <a:xfrm rot="1178022">
            <a:off x="7220855" y="4274308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7690609" y="4563848"/>
            <a:ext cx="1323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 genişliği sütun sınırındaki çizgi kullanılarak değiştirilebilir. 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25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Excel’de hücrelere </a:t>
            </a:r>
            <a:r>
              <a:rPr lang="tr-TR" sz="2400" b="1" dirty="0" smtClean="0">
                <a:solidFill>
                  <a:schemeClr val="tx1"/>
                </a:solidFill>
              </a:rPr>
              <a:t>hızlı bilgi girişi </a:t>
            </a:r>
            <a:r>
              <a:rPr lang="tr-TR" sz="2400" dirty="0" smtClean="0">
                <a:solidFill>
                  <a:schemeClr val="tx1"/>
                </a:solidFill>
              </a:rPr>
              <a:t>yapmak mümkündür.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Örneğin </a:t>
            </a:r>
            <a:r>
              <a:rPr lang="tr-TR" sz="2400" dirty="0" smtClean="0">
                <a:solidFill>
                  <a:schemeClr val="tx1"/>
                </a:solidFill>
              </a:rPr>
              <a:t>10 </a:t>
            </a:r>
            <a:r>
              <a:rPr lang="tr-TR" sz="2400" dirty="0" smtClean="0">
                <a:solidFill>
                  <a:schemeClr val="tx1"/>
                </a:solidFill>
              </a:rPr>
              <a:t>tane hücreye ardışık sayılar girilecekse, iki sayı girildikten sonra bu hücreleri seçip fare ile sürüklemek sayıların diğer hücrelere girilmesini sağlayacaktır.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70" y="3196073"/>
            <a:ext cx="1841977" cy="2799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958" y="3196073"/>
            <a:ext cx="1867618" cy="302433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636186" y="4595733"/>
            <a:ext cx="461730" cy="2787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2411760" y="3933056"/>
            <a:ext cx="216024" cy="2051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791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Sütun seçmek için sütun başlıkları kullanılmalıdır. Birden fazla sütun seçmek için klavyedeki </a:t>
            </a:r>
            <a:r>
              <a:rPr lang="tr-TR" sz="2400" b="1" dirty="0" smtClean="0">
                <a:solidFill>
                  <a:schemeClr val="tx1"/>
                </a:solidFill>
              </a:rPr>
              <a:t>CTRL </a:t>
            </a:r>
            <a:r>
              <a:rPr lang="tr-TR" sz="2400" dirty="0" smtClean="0">
                <a:solidFill>
                  <a:schemeClr val="tx1"/>
                </a:solidFill>
              </a:rPr>
              <a:t>tuşu kullanılmalıdır.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Satır seçmek için de sütun seçmek ile aynı yöntem kullanılır.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996952"/>
            <a:ext cx="4477321" cy="254616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582384">
            <a:off x="4840659" y="3746245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5004048" y="3998792"/>
            <a:ext cx="1508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 seçmek için o sütunun başlığına tıklamak gerekir.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00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Dersin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Bu </a:t>
            </a:r>
            <a:r>
              <a:rPr lang="tr-TR" sz="2400" dirty="0" smtClean="0"/>
              <a:t>dersin amacı,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İşlem </a:t>
            </a:r>
            <a:r>
              <a:rPr lang="tr-TR" sz="2000" dirty="0">
                <a:solidFill>
                  <a:schemeClr val="tx1"/>
                </a:solidFill>
              </a:rPr>
              <a:t>t</a:t>
            </a:r>
            <a:r>
              <a:rPr lang="tr-TR" sz="2000" dirty="0" smtClean="0">
                <a:solidFill>
                  <a:schemeClr val="tx1"/>
                </a:solidFill>
              </a:rPr>
              <a:t>abloları,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Başlıca işlem tabloları,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Microsoft Excel </a:t>
            </a:r>
            <a:r>
              <a:rPr lang="tr-TR" sz="2000" dirty="0" smtClean="0">
                <a:solidFill>
                  <a:schemeClr val="tx1"/>
                </a:solidFill>
              </a:rPr>
              <a:t>2013’te </a:t>
            </a:r>
            <a:r>
              <a:rPr lang="tr-TR" sz="2000" dirty="0" smtClean="0">
                <a:solidFill>
                  <a:schemeClr val="tx1"/>
                </a:solidFill>
              </a:rPr>
              <a:t>dosya işlemleri,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Microsoft Excel </a:t>
            </a:r>
            <a:r>
              <a:rPr lang="tr-TR" sz="2000" dirty="0" smtClean="0">
                <a:solidFill>
                  <a:schemeClr val="tx1"/>
                </a:solidFill>
              </a:rPr>
              <a:t>2013’te </a:t>
            </a:r>
            <a:r>
              <a:rPr lang="tr-TR" sz="2000" dirty="0" smtClean="0">
                <a:solidFill>
                  <a:schemeClr val="tx1"/>
                </a:solidFill>
              </a:rPr>
              <a:t>bilgi girişi,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Excel </a:t>
            </a:r>
            <a:r>
              <a:rPr lang="tr-TR" sz="2000" dirty="0" smtClean="0">
                <a:solidFill>
                  <a:schemeClr val="tx1"/>
                </a:solidFill>
              </a:rPr>
              <a:t>2013’te </a:t>
            </a:r>
            <a:r>
              <a:rPr lang="tr-TR" sz="2000" dirty="0" smtClean="0">
                <a:solidFill>
                  <a:schemeClr val="tx1"/>
                </a:solidFill>
              </a:rPr>
              <a:t>formül ile hesaplama,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Excel </a:t>
            </a:r>
            <a:r>
              <a:rPr lang="tr-TR" sz="2000" dirty="0" smtClean="0">
                <a:solidFill>
                  <a:schemeClr val="tx1"/>
                </a:solidFill>
              </a:rPr>
              <a:t>2013’te </a:t>
            </a:r>
            <a:r>
              <a:rPr lang="tr-TR" sz="2000" dirty="0" smtClean="0">
                <a:solidFill>
                  <a:schemeClr val="tx1"/>
                </a:solidFill>
              </a:rPr>
              <a:t>fonksiyonların kullanımı,</a:t>
            </a:r>
            <a:endParaRPr lang="tr-TR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hakkında bilgi sahibi olmaktır.</a:t>
            </a:r>
            <a:endParaRPr lang="en-US" sz="2400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504056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chemeClr val="tx1"/>
                </a:solidFill>
              </a:rPr>
              <a:t>Birden fazla sütunun, içerisindekilere göre sütun genişliklerini ayarlamak için ilk olarak sütunların seçilmesi gerekir.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Sütunlar seçildikten sonra </a:t>
            </a:r>
            <a:r>
              <a:rPr lang="tr-TR" sz="2400" b="1" dirty="0">
                <a:solidFill>
                  <a:schemeClr val="tx1"/>
                </a:solidFill>
              </a:rPr>
              <a:t>Giriş (</a:t>
            </a:r>
            <a:r>
              <a:rPr lang="tr-TR" sz="2400" b="1" dirty="0" smtClean="0">
                <a:solidFill>
                  <a:schemeClr val="tx1"/>
                </a:solidFill>
              </a:rPr>
              <a:t>Home)</a:t>
            </a:r>
            <a:r>
              <a:rPr lang="tr-TR" sz="2400" dirty="0" smtClean="0">
                <a:solidFill>
                  <a:schemeClr val="tx1"/>
                </a:solidFill>
              </a:rPr>
              <a:t> sekmesindeki </a:t>
            </a:r>
            <a:r>
              <a:rPr lang="tr-TR" sz="2400" b="1" dirty="0">
                <a:solidFill>
                  <a:schemeClr val="tx1"/>
                </a:solidFill>
              </a:rPr>
              <a:t>Biçimlendir (</a:t>
            </a:r>
            <a:r>
              <a:rPr lang="tr-TR" sz="2400" b="1" dirty="0" smtClean="0">
                <a:solidFill>
                  <a:schemeClr val="tx1"/>
                </a:solidFill>
              </a:rPr>
              <a:t>Format)</a:t>
            </a:r>
            <a:r>
              <a:rPr lang="tr-TR" sz="2400" dirty="0" smtClean="0">
                <a:solidFill>
                  <a:schemeClr val="tx1"/>
                </a:solidFill>
              </a:rPr>
              <a:t> düğmesi seçilmelidir.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Buradan </a:t>
            </a:r>
            <a:r>
              <a:rPr lang="tr-TR" sz="2400" b="1" dirty="0">
                <a:solidFill>
                  <a:schemeClr val="tx1"/>
                </a:solidFill>
              </a:rPr>
              <a:t>Sütun genişliğini ayarla </a:t>
            </a:r>
            <a:r>
              <a:rPr lang="tr-TR" sz="2400" dirty="0" smtClean="0">
                <a:solidFill>
                  <a:schemeClr val="tx1"/>
                </a:solidFill>
              </a:rPr>
              <a:t>(</a:t>
            </a:r>
            <a:r>
              <a:rPr lang="tr-TR" sz="2400" b="1" dirty="0" smtClean="0">
                <a:solidFill>
                  <a:schemeClr val="tx1"/>
                </a:solidFill>
              </a:rPr>
              <a:t>AutoFit </a:t>
            </a:r>
            <a:r>
              <a:rPr lang="tr-TR" sz="2400" b="1" dirty="0">
                <a:solidFill>
                  <a:schemeClr val="tx1"/>
                </a:solidFill>
              </a:rPr>
              <a:t>Column </a:t>
            </a:r>
            <a:r>
              <a:rPr lang="tr-TR" sz="2400" b="1" dirty="0" smtClean="0">
                <a:solidFill>
                  <a:schemeClr val="tx1"/>
                </a:solidFill>
              </a:rPr>
              <a:t>Width</a:t>
            </a:r>
            <a:r>
              <a:rPr lang="tr-TR" sz="2400" dirty="0" smtClean="0">
                <a:solidFill>
                  <a:schemeClr val="tx1"/>
                </a:solidFill>
              </a:rPr>
              <a:t>) seçeneği ile seçilen sütunların genişlikleri hücrelerdeki en uzun yazıya göre ayarlanacaktır.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855" y="1661840"/>
            <a:ext cx="3084833" cy="30963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88992" y="3573016"/>
            <a:ext cx="2159472" cy="3777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187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Çalışma sayfasına yeni bir satır veya sütun eklemek için </a:t>
            </a:r>
            <a:r>
              <a:rPr lang="tr-TR" sz="2400" b="1" dirty="0">
                <a:solidFill>
                  <a:schemeClr val="tx1"/>
                </a:solidFill>
              </a:rPr>
              <a:t>Giriş </a:t>
            </a:r>
            <a:r>
              <a:rPr lang="tr-TR" sz="2400" b="1" dirty="0" smtClean="0">
                <a:solidFill>
                  <a:schemeClr val="tx1"/>
                </a:solidFill>
              </a:rPr>
              <a:t>(Home)</a:t>
            </a:r>
            <a:r>
              <a:rPr lang="tr-TR" sz="2400" dirty="0" smtClean="0">
                <a:solidFill>
                  <a:schemeClr val="tx1"/>
                </a:solidFill>
              </a:rPr>
              <a:t> sekmesindeki </a:t>
            </a:r>
            <a:r>
              <a:rPr lang="tr-TR" sz="2400" b="1" dirty="0">
                <a:solidFill>
                  <a:schemeClr val="tx1"/>
                </a:solidFill>
              </a:rPr>
              <a:t>Ekle (</a:t>
            </a:r>
            <a:r>
              <a:rPr lang="tr-TR" sz="2400" b="1" dirty="0" smtClean="0">
                <a:solidFill>
                  <a:schemeClr val="tx1"/>
                </a:solidFill>
              </a:rPr>
              <a:t>Insert) </a:t>
            </a:r>
            <a:r>
              <a:rPr lang="tr-TR" sz="2400" dirty="0" smtClean="0">
                <a:solidFill>
                  <a:schemeClr val="tx1"/>
                </a:solidFill>
              </a:rPr>
              <a:t>düğmesi seçilmelidir.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Eklenti, aktif hücreye göre yapılacaktır.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924944"/>
            <a:ext cx="2420763" cy="244827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269986" y="4005064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5089913" y="3950412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Hücre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283968" y="4338416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>
            <a:off x="4283968" y="4698456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>
            <a:off x="4283968" y="5058496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5076056" y="4273351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4633391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4993431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 ekle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34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</a:t>
            </a:r>
            <a:r>
              <a:rPr lang="tr-TR" sz="2400" dirty="0" smtClean="0">
                <a:solidFill>
                  <a:schemeClr val="tx1"/>
                </a:solidFill>
              </a:rPr>
              <a:t>: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Aşağıda, satır ekleme işlemi örneklendirilmiştir.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36912"/>
            <a:ext cx="2925551" cy="1708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488" y="2296022"/>
            <a:ext cx="2004616" cy="20494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746" y="2636912"/>
            <a:ext cx="2821309" cy="1708522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117983" y="3491173"/>
            <a:ext cx="301889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ight Arrow 15"/>
          <p:cNvSpPr/>
          <p:nvPr/>
        </p:nvSpPr>
        <p:spPr>
          <a:xfrm>
            <a:off x="5566255" y="3501008"/>
            <a:ext cx="301889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185395" y="3861048"/>
            <a:ext cx="216024" cy="2435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3547836" y="3400506"/>
            <a:ext cx="1960267" cy="316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5624421" y="3717030"/>
            <a:ext cx="3262176" cy="7664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3992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Satır veya sütun eklemek için bir diğer yöntem, fareyi sağ tıklayarak açılan menüden </a:t>
            </a:r>
            <a:r>
              <a:rPr lang="tr-TR" sz="2400" b="1" dirty="0">
                <a:solidFill>
                  <a:schemeClr val="tx1"/>
                </a:solidFill>
              </a:rPr>
              <a:t>Ekle (</a:t>
            </a:r>
            <a:r>
              <a:rPr lang="tr-TR" sz="2400" b="1" dirty="0" smtClean="0">
                <a:solidFill>
                  <a:schemeClr val="tx1"/>
                </a:solidFill>
              </a:rPr>
              <a:t>Insert) </a:t>
            </a:r>
            <a:r>
              <a:rPr lang="tr-TR" sz="2400" dirty="0" smtClean="0">
                <a:solidFill>
                  <a:schemeClr val="tx1"/>
                </a:solidFill>
              </a:rPr>
              <a:t>seçeneğini kullanmaktır.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Bu yöntemi kullanmak için ilk olarak satır veya sütunun seçilmesi gerekir.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" y="3309276"/>
            <a:ext cx="3538736" cy="2945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719" y="3309276"/>
            <a:ext cx="3297338" cy="292803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249928" y="4665282"/>
            <a:ext cx="301889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2699792" y="3429000"/>
            <a:ext cx="144016" cy="1440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2771800" y="4597466"/>
            <a:ext cx="1287760" cy="3516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292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Çalışma sayfasından satır veya sütun silmek için </a:t>
            </a:r>
            <a:r>
              <a:rPr lang="tr-TR" sz="2400" b="1" dirty="0">
                <a:solidFill>
                  <a:schemeClr val="tx1"/>
                </a:solidFill>
              </a:rPr>
              <a:t>Giriş (</a:t>
            </a:r>
            <a:r>
              <a:rPr lang="tr-TR" sz="2400" b="1" dirty="0" smtClean="0">
                <a:solidFill>
                  <a:schemeClr val="tx1"/>
                </a:solidFill>
              </a:rPr>
              <a:t>Home)</a:t>
            </a:r>
            <a:r>
              <a:rPr lang="tr-TR" sz="2400" dirty="0" smtClean="0">
                <a:solidFill>
                  <a:schemeClr val="tx1"/>
                </a:solidFill>
              </a:rPr>
              <a:t> sekmesindeki </a:t>
            </a:r>
            <a:r>
              <a:rPr lang="tr-TR" sz="2400" b="1" dirty="0" smtClean="0">
                <a:solidFill>
                  <a:schemeClr val="tx1"/>
                </a:solidFill>
              </a:rPr>
              <a:t>Delete (Sil) </a:t>
            </a:r>
            <a:r>
              <a:rPr lang="tr-TR" sz="2400" dirty="0" smtClean="0">
                <a:solidFill>
                  <a:schemeClr val="tx1"/>
                </a:solidFill>
              </a:rPr>
              <a:t>düğmesi seçilmelidir.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Silme işlemi aktif hücreye göre yapılacaktır..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996952"/>
            <a:ext cx="2994242" cy="240608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427984" y="4077072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5247911" y="4022420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Hücreyi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441966" y="4410424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>
            <a:off x="4441966" y="4770464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>
            <a:off x="4441966" y="5130504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5234054" y="4345359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Satırı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4054" y="4705399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Sütunu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4054" y="5065439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Sayfayı sil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81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Silm</a:t>
            </a:r>
            <a:r>
              <a:rPr lang="en-US" sz="2400" dirty="0" smtClean="0">
                <a:solidFill>
                  <a:schemeClr val="tx1"/>
                </a:solidFill>
              </a:rPr>
              <a:t>e</a:t>
            </a:r>
            <a:r>
              <a:rPr lang="tr-TR" sz="2400" dirty="0" smtClean="0">
                <a:solidFill>
                  <a:schemeClr val="tx1"/>
                </a:solidFill>
              </a:rPr>
              <a:t> işlemi fareyi sağ tıklayarak açılacak olan menüdeki </a:t>
            </a:r>
            <a:r>
              <a:rPr lang="tr-TR" sz="2400" b="1" dirty="0">
                <a:solidFill>
                  <a:schemeClr val="tx1"/>
                </a:solidFill>
              </a:rPr>
              <a:t>sil (</a:t>
            </a:r>
            <a:r>
              <a:rPr lang="tr-TR" sz="2400" b="1" dirty="0" smtClean="0">
                <a:solidFill>
                  <a:schemeClr val="tx1"/>
                </a:solidFill>
              </a:rPr>
              <a:t>Delete)</a:t>
            </a:r>
            <a:r>
              <a:rPr lang="tr-TR" sz="2400" dirty="0" smtClean="0">
                <a:solidFill>
                  <a:schemeClr val="tx1"/>
                </a:solidFill>
              </a:rPr>
              <a:t> seçeneği ile de yapılabilir.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348880"/>
            <a:ext cx="3785423" cy="34708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14292" y="4112444"/>
            <a:ext cx="1287760" cy="3516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36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Bilgiler </a:t>
            </a:r>
            <a:r>
              <a:rPr lang="tr-TR" sz="2400" dirty="0">
                <a:solidFill>
                  <a:schemeClr val="tx1"/>
                </a:solidFill>
              </a:rPr>
              <a:t>bir hücreden başka bir hücreye </a:t>
            </a:r>
            <a:r>
              <a:rPr lang="tr-TR" sz="2400" dirty="0" smtClean="0">
                <a:solidFill>
                  <a:schemeClr val="tx1"/>
                </a:solidFill>
              </a:rPr>
              <a:t>kopyala</a:t>
            </a:r>
            <a:r>
              <a:rPr lang="en-US" sz="2400" dirty="0" smtClean="0">
                <a:solidFill>
                  <a:schemeClr val="tx1"/>
                </a:solidFill>
              </a:rPr>
              <a:t>nab</a:t>
            </a:r>
            <a:r>
              <a:rPr lang="tr-TR" sz="2400" dirty="0" smtClean="0">
                <a:solidFill>
                  <a:schemeClr val="tx1"/>
                </a:solidFill>
              </a:rPr>
              <a:t>ilir veya taşınabilir. Bunun için ilk olarak hücrelerin seçilmesi gerekir.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b="1" dirty="0" smtClean="0">
                <a:solidFill>
                  <a:schemeClr val="tx1"/>
                </a:solidFill>
              </a:rPr>
              <a:t>Giriş (Home)</a:t>
            </a:r>
            <a:r>
              <a:rPr lang="tr-TR" sz="2400" dirty="0" smtClean="0">
                <a:solidFill>
                  <a:schemeClr val="tx1"/>
                </a:solidFill>
              </a:rPr>
              <a:t> sekmesinde </a:t>
            </a:r>
            <a:r>
              <a:rPr lang="tr-TR" sz="2400" dirty="0">
                <a:solidFill>
                  <a:schemeClr val="tx1"/>
                </a:solidFill>
              </a:rPr>
              <a:t>yer alan </a:t>
            </a:r>
            <a:r>
              <a:rPr lang="tr-TR" sz="2400" b="1" dirty="0">
                <a:solidFill>
                  <a:schemeClr val="tx1"/>
                </a:solidFill>
              </a:rPr>
              <a:t>pano (</a:t>
            </a:r>
            <a:r>
              <a:rPr lang="tr-TR" sz="2400" b="1" dirty="0" smtClean="0">
                <a:solidFill>
                  <a:schemeClr val="tx1"/>
                </a:solidFill>
              </a:rPr>
              <a:t>Clipboard)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grubundaki </a:t>
            </a:r>
            <a:r>
              <a:rPr lang="tr-TR" sz="2400" dirty="0" smtClean="0">
                <a:solidFill>
                  <a:schemeClr val="tx1"/>
                </a:solidFill>
              </a:rPr>
              <a:t>düğmeler kullanılmalıdır.</a:t>
            </a:r>
            <a:endParaRPr lang="tr-TR" sz="2400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Bir diğer yöntem de fareyi sağ tıklayarak açılan menüdeki seçenekleri kullanmaktır.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4077072"/>
            <a:ext cx="2466657" cy="144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907587"/>
            <a:ext cx="3099128" cy="177912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1290705">
            <a:off x="2158772" y="4156909"/>
            <a:ext cx="1367408" cy="1470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3626760" y="3950438"/>
            <a:ext cx="721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Kes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11760" y="4580320"/>
            <a:ext cx="1034838" cy="1448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 rot="1018115">
            <a:off x="1280636" y="5091973"/>
            <a:ext cx="2371085" cy="12892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3439547" y="4543591"/>
            <a:ext cx="905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Kopyala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9000" y="5373216"/>
            <a:ext cx="82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Yapıştır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1241275">
            <a:off x="4153684" y="4208878"/>
            <a:ext cx="1881683" cy="125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Right Arrow 17"/>
          <p:cNvSpPr/>
          <p:nvPr/>
        </p:nvSpPr>
        <p:spPr>
          <a:xfrm rot="10215418">
            <a:off x="4377932" y="5283055"/>
            <a:ext cx="1881683" cy="125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ight Arrow 18"/>
          <p:cNvSpPr/>
          <p:nvPr/>
        </p:nvSpPr>
        <p:spPr>
          <a:xfrm rot="10800000">
            <a:off x="4256239" y="4581128"/>
            <a:ext cx="1761890" cy="13816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/>
          <p:cNvSpPr/>
          <p:nvPr/>
        </p:nvSpPr>
        <p:spPr>
          <a:xfrm>
            <a:off x="5886784" y="4100205"/>
            <a:ext cx="154428" cy="1457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5198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Excel’de</a:t>
            </a:r>
            <a:r>
              <a:rPr lang="en-US" sz="2400" dirty="0" smtClean="0">
                <a:solidFill>
                  <a:schemeClr val="tx1"/>
                </a:solidFill>
              </a:rPr>
              <a:t> h</a:t>
            </a:r>
            <a:r>
              <a:rPr lang="tr-TR" sz="2400" dirty="0" smtClean="0">
                <a:solidFill>
                  <a:schemeClr val="tx1"/>
                </a:solidFill>
              </a:rPr>
              <a:t>ücrelere bilgi girişi yapılabileceği gibi </a:t>
            </a:r>
            <a:r>
              <a:rPr lang="tr-TR" sz="2400" b="1" dirty="0" smtClean="0">
                <a:solidFill>
                  <a:schemeClr val="tx1"/>
                </a:solidFill>
              </a:rPr>
              <a:t>formüller</a:t>
            </a:r>
            <a:r>
              <a:rPr lang="tr-TR" sz="2400" dirty="0" smtClean="0">
                <a:solidFill>
                  <a:schemeClr val="tx1"/>
                </a:solidFill>
              </a:rPr>
              <a:t> de yazılabilir.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Formüller</a:t>
            </a:r>
            <a:r>
              <a:rPr lang="tr-TR" sz="2400" dirty="0" smtClean="0">
                <a:solidFill>
                  <a:schemeClr val="tx1"/>
                </a:solidFill>
              </a:rPr>
              <a:t>, özellikle hesaplama gerektiren işlemleri hızlı bir biçimde yapmak içindir.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Excel’de </a:t>
            </a:r>
            <a:r>
              <a:rPr lang="tr-TR" sz="2400" dirty="0" smtClean="0">
                <a:solidFill>
                  <a:schemeClr val="tx1"/>
                </a:solidFill>
              </a:rPr>
              <a:t>tüm formüller </a:t>
            </a:r>
            <a:r>
              <a:rPr lang="en-US" sz="2400" dirty="0" smtClean="0">
                <a:solidFill>
                  <a:schemeClr val="tx1"/>
                </a:solidFill>
              </a:rPr>
              <a:t>‘</a:t>
            </a:r>
            <a:r>
              <a:rPr lang="tr-TR" sz="2800" b="1" dirty="0" smtClean="0">
                <a:solidFill>
                  <a:schemeClr val="tx1"/>
                </a:solidFill>
              </a:rPr>
              <a:t>=</a:t>
            </a:r>
            <a:r>
              <a:rPr lang="en-US" sz="2400" dirty="0" smtClean="0">
                <a:solidFill>
                  <a:schemeClr val="tx1"/>
                </a:solidFill>
              </a:rPr>
              <a:t>’ </a:t>
            </a:r>
            <a:r>
              <a:rPr lang="tr-TR" sz="2400" dirty="0" smtClean="0">
                <a:solidFill>
                  <a:schemeClr val="tx1"/>
                </a:solidFill>
              </a:rPr>
              <a:t>işareti ile başlar.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Formüller </a:t>
            </a:r>
            <a:r>
              <a:rPr lang="tr-TR" sz="2400" dirty="0" smtClean="0">
                <a:solidFill>
                  <a:schemeClr val="tx1"/>
                </a:solidFill>
              </a:rPr>
              <a:t>içerisinde </a:t>
            </a:r>
            <a:r>
              <a:rPr lang="en-US" sz="2400" dirty="0" smtClean="0">
                <a:solidFill>
                  <a:schemeClr val="tx1"/>
                </a:solidFill>
              </a:rPr>
              <a:t>‘</a:t>
            </a:r>
            <a:r>
              <a:rPr lang="tr-TR" sz="2800" b="1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’ </a:t>
            </a:r>
            <a:r>
              <a:rPr lang="tr-TR" sz="2400" dirty="0" smtClean="0">
                <a:solidFill>
                  <a:schemeClr val="tx1"/>
                </a:solidFill>
              </a:rPr>
              <a:t>işareti aralık belirtmek için kullanılır. </a:t>
            </a:r>
            <a:endParaRPr lang="tr-TR" sz="2100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87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Örneğin B2:B5 aralığı B2,B3,B4,B5 hücrelerini kapsamaktadır.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dirty="0"/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A2:B4 aralığı A2,A3,A4,B2,B3,B4 hücrelerini kapsamaktadır.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b="1" dirty="0"/>
          </a:p>
          <a:p>
            <a:pPr>
              <a:buFont typeface="Wingdings" pitchFamily="2" charset="2"/>
              <a:buChar char="Ø"/>
              <a:defRPr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b="1" dirty="0"/>
          </a:p>
          <a:p>
            <a:pPr>
              <a:buFont typeface="Wingdings" pitchFamily="2" charset="2"/>
              <a:buChar char="Ø"/>
              <a:defRPr/>
            </a:pPr>
            <a:endParaRPr lang="tr-TR" sz="2400" b="1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700808"/>
            <a:ext cx="2812632" cy="194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365104"/>
            <a:ext cx="2812632" cy="16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tr-TR" sz="2400" dirty="0" smtClean="0"/>
              <a:t>Excel’de </a:t>
            </a:r>
            <a:r>
              <a:rPr lang="tr-TR" sz="2400" dirty="0" smtClean="0"/>
              <a:t>hesaplama yapılırken hücre adresleri kullanılır.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tr-TR" sz="2400" dirty="0" smtClean="0"/>
              <a:t>Örneğin, B2 ve D2 hücrelerinde sayılar bulunduğunu ve bu sayıların toplamının F2’ye hesaplanacağını varsayınız.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tr-TR" sz="2400" dirty="0" smtClean="0"/>
              <a:t>Bunun için F2’yi aktif hücre yaptıktan sonra içerisine </a:t>
            </a:r>
            <a:r>
              <a:rPr lang="en-US" sz="2400" dirty="0" smtClean="0"/>
              <a:t>=B2+D2 </a:t>
            </a:r>
            <a:r>
              <a:rPr lang="tr-TR" sz="2400" dirty="0" smtClean="0"/>
              <a:t>yazılmalıdır.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429000"/>
            <a:ext cx="6255879" cy="194421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824523">
            <a:off x="5337302" y="4070646"/>
            <a:ext cx="913004" cy="18984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4532223" y="3570829"/>
            <a:ext cx="1061480" cy="376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609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İşlem Tabloları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/>
              <a:t>İşlem tabloları, bilgisayarların sahip olduğu gizli gücün en iyi görülebileceği uygulamalardan biridir.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400" dirty="0" smtClean="0"/>
              <a:t>İşlem </a:t>
            </a:r>
            <a:r>
              <a:rPr lang="tr-TR" sz="2400" dirty="0"/>
              <a:t>tabloları ile aylık harcamaların takibi</a:t>
            </a:r>
            <a:r>
              <a:rPr lang="en-US" sz="2400" dirty="0"/>
              <a:t> </a:t>
            </a:r>
            <a:r>
              <a:rPr lang="tr-TR" sz="2400" dirty="0"/>
              <a:t>yapılabilir, öğrenciler için ders geçme notları hesaplanabilir, tutulan futbol takımının haftalık puan durumunun takibi yapılabilir, birçok matematiksel işlem çok hızlı bir şekilde hesaplanabilir.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/>
              <a:t>İşlem </a:t>
            </a:r>
            <a:r>
              <a:rPr lang="tr-TR" sz="2400" dirty="0"/>
              <a:t>tablosu aslında bilgisayar ortamında yaratılan elektronik </a:t>
            </a:r>
            <a:br>
              <a:rPr lang="tr-TR" sz="2400" dirty="0"/>
            </a:br>
            <a:r>
              <a:rPr lang="tr-TR" sz="2400" dirty="0"/>
              <a:t>bir çalışma sayfasıdır. İşlem tabloları verilerin sunulması, düzenlenmesi, işlenmesi ve grafik biçiminde sunulması amacıyla kullanılır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3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Eğer </a:t>
            </a:r>
            <a:r>
              <a:rPr lang="tr-TR" sz="2400" dirty="0" smtClean="0"/>
              <a:t>F2 hücresine </a:t>
            </a:r>
            <a:r>
              <a:rPr lang="en-US" sz="2400" dirty="0" smtClean="0"/>
              <a:t>=B2</a:t>
            </a:r>
            <a:r>
              <a:rPr lang="tr-TR" sz="2400" dirty="0" smtClean="0"/>
              <a:t>+</a:t>
            </a:r>
            <a:r>
              <a:rPr lang="en-US" sz="2400" dirty="0" smtClean="0"/>
              <a:t>D2 y</a:t>
            </a:r>
            <a:r>
              <a:rPr lang="tr-TR" sz="2400" dirty="0" smtClean="0"/>
              <a:t>erine </a:t>
            </a:r>
            <a:r>
              <a:rPr lang="en-US" sz="2400" dirty="0" smtClean="0"/>
              <a:t>=</a:t>
            </a:r>
            <a:r>
              <a:rPr lang="tr-TR" sz="2400" dirty="0" smtClean="0"/>
              <a:t>15</a:t>
            </a:r>
            <a:r>
              <a:rPr lang="en-US" sz="2400" dirty="0" smtClean="0"/>
              <a:t>+45 </a:t>
            </a:r>
            <a:r>
              <a:rPr lang="en-US" sz="2400" dirty="0" err="1" smtClean="0"/>
              <a:t>yaz</a:t>
            </a:r>
            <a:r>
              <a:rPr lang="tr-TR" sz="2400" dirty="0" smtClean="0"/>
              <a:t>ılsaydı sonuç yine </a:t>
            </a:r>
            <a:r>
              <a:rPr lang="tr-TR" sz="2400" dirty="0" smtClean="0"/>
              <a:t>60 </a:t>
            </a:r>
            <a:r>
              <a:rPr lang="tr-TR" sz="2400" dirty="0" smtClean="0"/>
              <a:t>olacaktı.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Ancak </a:t>
            </a:r>
            <a:r>
              <a:rPr lang="tr-TR" sz="2400" dirty="0" smtClean="0"/>
              <a:t>değerlerin herhangi biri değişirse bu değişiklik sonuca yansımayacaktı.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Bir </a:t>
            </a:r>
            <a:r>
              <a:rPr lang="tr-TR" sz="2400" dirty="0" smtClean="0"/>
              <a:t>hücrede formül bulunduğunu anlamak için ilk olarak hücre aktif duruma getirilip formül çubuğundaki içeriğine bakılmalıdır.</a:t>
            </a:r>
            <a:endParaRPr lang="tr-TR" sz="2400" dirty="0"/>
          </a:p>
          <a:p>
            <a:pPr>
              <a:buFont typeface="Wingdings" pitchFamily="2" charset="2"/>
              <a:buChar char="Ø"/>
              <a:defRPr/>
            </a:pPr>
            <a:endParaRPr lang="tr-TR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Örnek: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/>
              <a:t>A1 hücresinden başlayarak 5, 10, 15, 20 ve 25 değerlerini satırlara giriniz.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/>
              <a:t>Her sayının 5 fazlasını hemen yanındaki hücrelere yazdırmak için formül kullanılmalıdır.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/>
              <a:t>B1 hücresine yazılacak </a:t>
            </a:r>
            <a:r>
              <a:rPr lang="en-US" sz="1800" b="1" dirty="0" smtClean="0"/>
              <a:t>“=A1+5”</a:t>
            </a:r>
            <a:r>
              <a:rPr lang="en-US" sz="1800" dirty="0" smtClean="0"/>
              <a:t> </a:t>
            </a:r>
            <a:r>
              <a:rPr lang="tr-TR" sz="1800" dirty="0"/>
              <a:t>formülü A1 hücresindeki sayıya 5 ekledikten sonra bu değeri B1 </a:t>
            </a:r>
            <a:r>
              <a:rPr lang="tr-TR" sz="1800" dirty="0" smtClean="0"/>
              <a:t>hücr</a:t>
            </a:r>
            <a:r>
              <a:rPr lang="en-US" sz="1800" dirty="0" smtClean="0"/>
              <a:t>e</a:t>
            </a:r>
            <a:r>
              <a:rPr lang="tr-TR" sz="1800" dirty="0" smtClean="0"/>
              <a:t>sine </a:t>
            </a:r>
            <a:r>
              <a:rPr lang="tr-TR" sz="1800" dirty="0"/>
              <a:t>yazacaktır.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/>
              <a:t>Eğer A1 hücresindeki sayı değiştirilirse, B1 </a:t>
            </a:r>
            <a:r>
              <a:rPr lang="tr-TR" sz="1800" dirty="0" smtClean="0"/>
              <a:t>hücr</a:t>
            </a:r>
            <a:r>
              <a:rPr lang="en-US" sz="1800" dirty="0" smtClean="0"/>
              <a:t>e</a:t>
            </a:r>
            <a:r>
              <a:rPr lang="tr-TR" sz="1800" dirty="0" smtClean="0"/>
              <a:t>sindeki </a:t>
            </a:r>
            <a:r>
              <a:rPr lang="tr-TR" sz="1800" dirty="0"/>
              <a:t>sayı da formül sayesinde güncellenecektir.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1" y="4077072"/>
            <a:ext cx="3933911" cy="19442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004048" y="4221088"/>
            <a:ext cx="1061480" cy="376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 rot="9036956">
            <a:off x="4164185" y="4601016"/>
            <a:ext cx="913004" cy="18984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261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Formül ile Hesaplama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Örnek: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en-US" sz="1800" dirty="0" err="1" smtClean="0"/>
              <a:t>Ayn</a:t>
            </a:r>
            <a:r>
              <a:rPr lang="tr-TR" sz="1800" dirty="0" smtClean="0"/>
              <a:t>ı yöntemle diğer hücreler için de hesaplama yapılabilir.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>
                <a:solidFill>
                  <a:schemeClr val="tx1"/>
                </a:solidFill>
              </a:rPr>
              <a:t>Ancak her satırdaki sayı için tek tek formül yazmak yerine B1 hücresindeki formül kopyalanıp alttaki hücrelere yapıştırılabilir.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/>
              <a:t>Formül başka bir yere kopyalandığında eğer satır değişiyorsa formülde satır bilgisi, sütun değişiyorsa da sütun bilgisi otomatik olarak değişecektir.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>
                <a:solidFill>
                  <a:schemeClr val="tx1"/>
                </a:solidFill>
              </a:rPr>
              <a:t>Yani formül B2 hücresine yapıştırıldığında </a:t>
            </a:r>
            <a:r>
              <a:rPr lang="en-US" sz="1800" dirty="0" smtClean="0">
                <a:solidFill>
                  <a:schemeClr val="tx1"/>
                </a:solidFill>
              </a:rPr>
              <a:t>“=A2+5” </a:t>
            </a:r>
            <a:r>
              <a:rPr lang="en-US" sz="1800" dirty="0" err="1" smtClean="0">
                <a:solidFill>
                  <a:schemeClr val="tx1"/>
                </a:solidFill>
              </a:rPr>
              <a:t>olarak</a:t>
            </a:r>
            <a:r>
              <a:rPr lang="en-US" sz="1800" dirty="0" smtClean="0">
                <a:solidFill>
                  <a:schemeClr val="tx1"/>
                </a:solidFill>
              </a:rPr>
              <a:t> de</a:t>
            </a:r>
            <a:r>
              <a:rPr lang="tr-TR" sz="1800" dirty="0" smtClean="0">
                <a:solidFill>
                  <a:schemeClr val="tx1"/>
                </a:solidFill>
              </a:rPr>
              <a:t>ğişecektir.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861048"/>
            <a:ext cx="4248472" cy="20446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94696" y="3988803"/>
            <a:ext cx="1061480" cy="376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7411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Formüllerde </a:t>
            </a:r>
            <a:r>
              <a:rPr lang="tr-TR" sz="2400" dirty="0" smtClean="0">
                <a:solidFill>
                  <a:schemeClr val="tx1"/>
                </a:solidFill>
              </a:rPr>
              <a:t>toplama, çıkarma, çarpma ve bölme işlemlerinin yanında </a:t>
            </a:r>
            <a:r>
              <a:rPr lang="tr-TR" sz="2400" b="1" dirty="0" smtClean="0">
                <a:solidFill>
                  <a:schemeClr val="tx1"/>
                </a:solidFill>
              </a:rPr>
              <a:t>fonksiyonlar </a:t>
            </a:r>
            <a:r>
              <a:rPr lang="tr-TR" sz="2400" dirty="0" smtClean="0">
                <a:solidFill>
                  <a:schemeClr val="tx1"/>
                </a:solidFill>
              </a:rPr>
              <a:t>da kullanılabilir.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Sayısal </a:t>
            </a:r>
            <a:r>
              <a:rPr lang="tr-TR" sz="2400" dirty="0" smtClean="0">
                <a:solidFill>
                  <a:schemeClr val="tx1"/>
                </a:solidFill>
              </a:rPr>
              <a:t>değerlerin toplamını bulmak için </a:t>
            </a:r>
            <a:r>
              <a:rPr lang="tr-TR" sz="2400" b="1" dirty="0" smtClean="0">
                <a:solidFill>
                  <a:schemeClr val="tx1"/>
                </a:solidFill>
              </a:rPr>
              <a:t>SUM (TOPLA) </a:t>
            </a:r>
            <a:r>
              <a:rPr lang="tr-TR" sz="2400" dirty="0" smtClean="0">
                <a:solidFill>
                  <a:schemeClr val="tx1"/>
                </a:solidFill>
              </a:rPr>
              <a:t>fonksiyonu kullanılmaktadır.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Fonksiyonun </a:t>
            </a:r>
            <a:r>
              <a:rPr lang="tr-TR" sz="2400" dirty="0" smtClean="0">
                <a:solidFill>
                  <a:schemeClr val="tx1"/>
                </a:solidFill>
              </a:rPr>
              <a:t>kullanımı,</a:t>
            </a:r>
          </a:p>
          <a:p>
            <a:pPr marL="27463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100" dirty="0" smtClean="0">
                <a:solidFill>
                  <a:schemeClr val="tx1"/>
                </a:solidFill>
              </a:rPr>
              <a:t>	</a:t>
            </a:r>
            <a:r>
              <a:rPr lang="en-US" sz="2100" dirty="0" smtClean="0">
                <a:solidFill>
                  <a:schemeClr val="tx1"/>
                </a:solidFill>
              </a:rPr>
              <a:t>=SUM(</a:t>
            </a:r>
            <a:r>
              <a:rPr lang="tr-TR" sz="2100" dirty="0" smtClean="0">
                <a:solidFill>
                  <a:schemeClr val="tx1"/>
                </a:solidFill>
              </a:rPr>
              <a:t>Hücre1; Hücre2; </a:t>
            </a:r>
            <a:r>
              <a:rPr lang="tr-TR" sz="2100" dirty="0" smtClean="0">
                <a:solidFill>
                  <a:schemeClr val="tx1"/>
                </a:solidFill>
              </a:rPr>
              <a:t>...</a:t>
            </a:r>
            <a:r>
              <a:rPr lang="en-US" sz="2100" dirty="0" smtClean="0">
                <a:solidFill>
                  <a:schemeClr val="tx1"/>
                </a:solidFill>
              </a:rPr>
              <a:t>)</a:t>
            </a:r>
            <a:r>
              <a:rPr lang="tr-TR" sz="2100" dirty="0" smtClean="0">
                <a:solidFill>
                  <a:schemeClr val="tx1"/>
                </a:solidFill>
              </a:rPr>
              <a:t>   veya   =SUM(Hücre1 : Hücre2) </a:t>
            </a: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şeklindedir.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12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Örnek: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tr-TR" sz="2400" dirty="0"/>
              <a:t>A1 hücresinden başlayarak 5, 10, 15, 20 ve 25 değerlerini satırlara giriniz.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tr-TR" sz="2400" dirty="0" smtClean="0"/>
              <a:t>Tüm bu sayıların toplamını A6 hücresine hesaplatmak için birkaç yöntem vardır.</a:t>
            </a:r>
          </a:p>
          <a:p>
            <a:pPr marL="319087" lvl="2" indent="0" algn="ctr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 algn="ctr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 algn="ctr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 algn="ctr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b="1" dirty="0" smtClean="0"/>
              <a:t>	1. yöntem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25" y="3645024"/>
            <a:ext cx="3905250" cy="19335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31631" y="3623185"/>
            <a:ext cx="158417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55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b="1" dirty="0" smtClean="0"/>
              <a:t>    </a:t>
            </a:r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b="1" dirty="0"/>
              <a:t> </a:t>
            </a:r>
            <a:r>
              <a:rPr lang="tr-TR" b="1" dirty="0" smtClean="0"/>
              <a:t>           </a:t>
            </a:r>
            <a:endParaRPr lang="en-US" b="1" dirty="0" smtClean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        </a:t>
            </a:r>
            <a:r>
              <a:rPr lang="tr-TR" b="1" dirty="0" smtClean="0"/>
              <a:t>   2. yöntem</a:t>
            </a:r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b="1" dirty="0"/>
              <a:t>	</a:t>
            </a:r>
            <a:r>
              <a:rPr lang="tr-TR" b="1" dirty="0" smtClean="0"/>
              <a:t>     3. </a:t>
            </a:r>
            <a:r>
              <a:rPr lang="tr-TR" b="1" dirty="0"/>
              <a:t>yöntem</a:t>
            </a:r>
            <a:endParaRPr lang="tr-TR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771" y="1412776"/>
            <a:ext cx="3905250" cy="20097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29845" y="1412776"/>
            <a:ext cx="158417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771" y="3850977"/>
            <a:ext cx="3924300" cy="20193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20072" y="3861048"/>
            <a:ext cx="158417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61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Formülle</a:t>
            </a:r>
            <a:r>
              <a:rPr lang="en-US" sz="2400" dirty="0" smtClean="0">
                <a:solidFill>
                  <a:schemeClr val="tx1"/>
                </a:solidFill>
              </a:rPr>
              <a:t>r</a:t>
            </a:r>
            <a:r>
              <a:rPr lang="tr-TR" sz="2400" dirty="0" smtClean="0">
                <a:solidFill>
                  <a:schemeClr val="tx1"/>
                </a:solidFill>
              </a:rPr>
              <a:t>in sonucu başka işlemlerin içerisinde de kullanılabilir.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Önceki örnekte toplam değeri bulduktan sonra bu değere 10 eklemek için sadece formülün sonucuna 10 eklememiz gerekecektir.</a:t>
            </a:r>
            <a:endParaRPr lang="tr-TR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356992"/>
            <a:ext cx="5283045" cy="268673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32040" y="3361656"/>
            <a:ext cx="1728192" cy="571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612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 Seçerek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7" y="1268760"/>
            <a:ext cx="8672485" cy="4968552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Örnek: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/>
              <a:t>A1 hücresinden başlayarak 5, 10, 15, 20 ve 25 değerlerini satırlara giriniz.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/>
              <a:t>Bu girilen sayıların toplamını </a:t>
            </a:r>
            <a:r>
              <a:rPr lang="tr-TR" sz="1800" b="1" dirty="0" smtClean="0"/>
              <a:t>A6</a:t>
            </a:r>
            <a:r>
              <a:rPr lang="tr-TR" sz="1800" dirty="0" smtClean="0"/>
              <a:t> hücresine (başka bir hücre de olabilir) hesaplayınız.</a:t>
            </a:r>
            <a:endParaRPr lang="tr-TR" sz="1800" dirty="0"/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b="1" dirty="0"/>
              <a:t>A6</a:t>
            </a:r>
            <a:r>
              <a:rPr lang="tr-TR" sz="1800" dirty="0" smtClean="0"/>
              <a:t> </a:t>
            </a:r>
            <a:r>
              <a:rPr lang="tr-TR" sz="1800" dirty="0"/>
              <a:t>hücresine </a:t>
            </a:r>
            <a:r>
              <a:rPr lang="tr-TR" sz="1800" dirty="0" smtClean="0"/>
              <a:t>toplamı hesaplayabilmek için aktif olan hücrenizin </a:t>
            </a:r>
            <a:r>
              <a:rPr lang="tr-TR" sz="1800" b="1" dirty="0" smtClean="0"/>
              <a:t>A6 </a:t>
            </a:r>
            <a:r>
              <a:rPr lang="tr-TR" sz="1800" dirty="0" smtClean="0"/>
              <a:t>hücresi olduğuna dikkat ediniz.</a:t>
            </a:r>
            <a:endParaRPr lang="tr-TR" sz="1800" dirty="0"/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/>
              <a:t>Formül çubuğu başlangıcındaki </a:t>
            </a:r>
            <a:r>
              <a:rPr lang="tr-TR" sz="1800" b="1" dirty="0" smtClean="0"/>
              <a:t>f</a:t>
            </a:r>
            <a:r>
              <a:rPr lang="tr-TR" sz="1800" b="1" baseline="-20000" dirty="0" smtClean="0"/>
              <a:t>x</a:t>
            </a:r>
            <a:r>
              <a:rPr lang="tr-TR" sz="1800" dirty="0" smtClean="0"/>
              <a:t> seçeneğine bir kez tıklayınız.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501008"/>
            <a:ext cx="5627994" cy="2376264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5400000">
            <a:off x="3097731" y="4505377"/>
            <a:ext cx="1367408" cy="1470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3635896" y="528874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>
                <a:solidFill>
                  <a:srgbClr val="FF0000"/>
                </a:solidFill>
              </a:rPr>
              <a:t>f</a:t>
            </a:r>
            <a:r>
              <a:rPr lang="tr-TR" sz="1400" i="1" dirty="0" smtClean="0">
                <a:solidFill>
                  <a:srgbClr val="FF0000"/>
                </a:solidFill>
              </a:rPr>
              <a:t>x</a:t>
            </a:r>
            <a:r>
              <a:rPr lang="tr-TR" sz="1400" dirty="0" smtClean="0">
                <a:solidFill>
                  <a:srgbClr val="FF0000"/>
                </a:solidFill>
              </a:rPr>
              <a:t> seçeneği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2127196">
            <a:off x="5063949" y="4135977"/>
            <a:ext cx="1367408" cy="1470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6131095" y="4597591"/>
            <a:ext cx="8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Formül çubuğu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8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 Seçerek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792088"/>
          </a:xfrm>
        </p:spPr>
        <p:txBody>
          <a:bodyPr/>
          <a:lstStyle/>
          <a:p>
            <a:pPr marL="363538" lvl="2" indent="-276225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/>
              <a:t>Karşınıza gelecek olan en sık kullanılan hazır fonksiyonlar menüsünden </a:t>
            </a:r>
            <a:r>
              <a:rPr lang="tr-TR" sz="1800" b="1" dirty="0" smtClean="0"/>
              <a:t>TOPLAM (SUM)</a:t>
            </a:r>
            <a:r>
              <a:rPr lang="tr-TR" sz="1800" dirty="0" smtClean="0"/>
              <a:t> seçilmelidir.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916832"/>
            <a:ext cx="5328592" cy="441258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79912" y="1972916"/>
            <a:ext cx="432048" cy="427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2483768" y="4365104"/>
            <a:ext cx="1728192" cy="2833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052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 Seçerek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792088"/>
          </a:xfrm>
        </p:spPr>
        <p:txBody>
          <a:bodyPr/>
          <a:lstStyle/>
          <a:p>
            <a:pPr marL="363538" lvl="2" indent="-276225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/>
              <a:t>Menüden </a:t>
            </a:r>
            <a:r>
              <a:rPr lang="tr-TR" sz="1800" b="1" dirty="0" smtClean="0"/>
              <a:t>TOPLAM (SUM)</a:t>
            </a:r>
            <a:r>
              <a:rPr lang="tr-TR" sz="1800" dirty="0" smtClean="0"/>
              <a:t> aşağıdaki gibi seçildikten sonra </a:t>
            </a:r>
            <a:r>
              <a:rPr lang="tr-TR" sz="1800" b="1" dirty="0" smtClean="0"/>
              <a:t>OK</a:t>
            </a:r>
            <a:r>
              <a:rPr lang="tr-TR" sz="1800" dirty="0" smtClean="0"/>
              <a:t> seçeneği tıklanmalıdır.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75" y="2060848"/>
            <a:ext cx="4010025" cy="34956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788024" y="5140733"/>
            <a:ext cx="864096" cy="427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517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Başlıca </a:t>
            </a:r>
            <a:r>
              <a:rPr lang="tr-TR" dirty="0"/>
              <a:t>İşlem Tabloları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İşlem </a:t>
            </a:r>
            <a:r>
              <a:rPr lang="tr-TR" sz="2400" dirty="0" smtClean="0"/>
              <a:t>tablosu programları genellikle ofis paketi yazılımların içerisinde bulunmaktadır.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Ofis paketlerinin başlıcaları Microsoft Office, Apache OpenOffice ve LibreOffice yazılımlarıdır.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Ticari bir yazılım olan </a:t>
            </a:r>
            <a:r>
              <a:rPr lang="tr-TR" sz="2400" b="1" dirty="0" smtClean="0"/>
              <a:t>Microsoft Excel </a:t>
            </a:r>
            <a:r>
              <a:rPr lang="tr-TR" sz="2400" dirty="0" smtClean="0"/>
              <a:t>programı, en sık kullanılan işlem tablosu yazılımıdır.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Kullanımı bedava olan </a:t>
            </a:r>
            <a:r>
              <a:rPr lang="tr-TR" sz="2400" b="1" dirty="0" smtClean="0"/>
              <a:t>Apache OpenOffice Calc</a:t>
            </a:r>
            <a:r>
              <a:rPr lang="tr-TR" sz="2400" dirty="0" smtClean="0"/>
              <a:t> ve </a:t>
            </a:r>
            <a:r>
              <a:rPr lang="tr-TR" sz="2400" b="1" dirty="0" smtClean="0"/>
              <a:t>LibreOffice Calc</a:t>
            </a:r>
            <a:r>
              <a:rPr lang="tr-TR" sz="2400" dirty="0" smtClean="0"/>
              <a:t> yazılımları da başlıca kelime işlemcilerdir.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95464" y="4956020"/>
            <a:ext cx="5852275" cy="993260"/>
            <a:chOff x="1205731" y="4280630"/>
            <a:chExt cx="6437502" cy="1092586"/>
          </a:xfrm>
        </p:grpSpPr>
        <p:pic>
          <p:nvPicPr>
            <p:cNvPr id="4" name="Picture 2" descr="http://1.bp.blogspot.com/-y_tymK3EHVc/VhBhI40gaHI/AAAAAAAAC7g/L9xzt43Wbrw/s640/libre-office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859" y="4280630"/>
              <a:ext cx="1942374" cy="1092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wiki.openoffice.org/w/images/a/ab/Ope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829" y="4287653"/>
              <a:ext cx="1689259" cy="101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mg1.wikia.nocookie.net/__cb20130722022504/logopedia/images/8/8d/Office0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731" y="4452929"/>
              <a:ext cx="2229816" cy="812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46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 Seçerek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2016224"/>
          </a:xfrm>
        </p:spPr>
        <p:txBody>
          <a:bodyPr/>
          <a:lstStyle/>
          <a:p>
            <a:pPr marL="363538" lvl="2" indent="-276225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2400" dirty="0" smtClean="0"/>
              <a:t>Menüden TOPLAM (SUM) seçildikten aşağıdaki gibi SUM(A1:A5) formül çubuğunda belirecektir. A1 den A5 ‘e kadar olan satırların toplamını hesapla anlamına gelen bu formül, aynı zamanda fonksiyonun </a:t>
            </a:r>
            <a:r>
              <a:rPr lang="tr-TR" sz="2400" u="sng" dirty="0" smtClean="0"/>
              <a:t>yapılandırıcı diyalog kutusunda</a:t>
            </a:r>
            <a:r>
              <a:rPr lang="tr-TR" sz="2400" dirty="0" smtClean="0"/>
              <a:t> da belirmektedir.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24600" y="4891212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Toplamın burada görüntülenmekte olduğuna da dikkat ediniz.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48" y="3180943"/>
            <a:ext cx="5175160" cy="308840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547664" y="1988840"/>
            <a:ext cx="1728192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91880" y="2852936"/>
            <a:ext cx="2520280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4854774" y="5004641"/>
            <a:ext cx="1748405" cy="13638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15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Fonksiyon Seçerek Hesaplama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633736"/>
          </a:xfrm>
        </p:spPr>
        <p:txBody>
          <a:bodyPr/>
          <a:lstStyle/>
          <a:p>
            <a:pPr marL="273050" lvl="2" indent="-273050">
              <a:spcBef>
                <a:spcPts val="600"/>
              </a:spcBef>
              <a:buClr>
                <a:schemeClr val="accent1"/>
              </a:buClr>
            </a:pPr>
            <a:r>
              <a:rPr lang="tr-TR" sz="2400" dirty="0"/>
              <a:t>Bu aralığı klavyenizle doğrudan yazma yötemiyle değiştirebileceğiniz gibi, fare aracılığı ile de excel çalışma alanından seçererek, gerekli değişiklikler yapılandırılabilir. OK tıklanarak işlem tamamlanır.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835853"/>
            <a:ext cx="5972944" cy="344322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796136" y="5899856"/>
            <a:ext cx="864096" cy="427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Right Arrow 17"/>
          <p:cNvSpPr/>
          <p:nvPr/>
        </p:nvSpPr>
        <p:spPr>
          <a:xfrm rot="9277726">
            <a:off x="2250981" y="3994553"/>
            <a:ext cx="660836" cy="16741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En büyük sayısal değeri bulmak için </a:t>
            </a:r>
            <a:r>
              <a:rPr lang="tr-TR" sz="2400" b="1" dirty="0" smtClean="0"/>
              <a:t>MAX </a:t>
            </a:r>
            <a:r>
              <a:rPr lang="en-US" sz="2400" b="1" dirty="0" smtClean="0"/>
              <a:t>(</a:t>
            </a:r>
            <a:r>
              <a:rPr lang="tr-TR" sz="2400" b="1" dirty="0" smtClean="0"/>
              <a:t>MAK)</a:t>
            </a:r>
            <a:r>
              <a:rPr lang="tr-TR" sz="2400" dirty="0" smtClean="0"/>
              <a:t> fonksiyonu kullanılmaktadır.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Fonksiyonun </a:t>
            </a:r>
            <a:r>
              <a:rPr lang="tr-TR" sz="2400" dirty="0">
                <a:solidFill>
                  <a:schemeClr val="tx1"/>
                </a:solidFill>
              </a:rPr>
              <a:t>kullanımı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    </a:t>
            </a:r>
            <a:r>
              <a:rPr lang="en-US" sz="2000" dirty="0" smtClean="0">
                <a:solidFill>
                  <a:schemeClr val="tx1"/>
                </a:solidFill>
              </a:rPr>
              <a:t>       </a:t>
            </a:r>
            <a:r>
              <a:rPr lang="en-US" sz="2100" dirty="0" smtClean="0">
                <a:solidFill>
                  <a:schemeClr val="tx1"/>
                </a:solidFill>
              </a:rPr>
              <a:t>=</a:t>
            </a:r>
            <a:r>
              <a:rPr lang="tr-TR" sz="2100" dirty="0" smtClean="0">
                <a:solidFill>
                  <a:schemeClr val="tx1"/>
                </a:solidFill>
              </a:rPr>
              <a:t>MAX</a:t>
            </a:r>
            <a:r>
              <a:rPr lang="en-US" sz="2100" dirty="0" smtClean="0">
                <a:solidFill>
                  <a:schemeClr val="tx1"/>
                </a:solidFill>
              </a:rPr>
              <a:t>(</a:t>
            </a:r>
            <a:r>
              <a:rPr lang="tr-TR" sz="2100" dirty="0" smtClean="0">
                <a:solidFill>
                  <a:schemeClr val="tx1"/>
                </a:solidFill>
              </a:rPr>
              <a:t>Hücre1</a:t>
            </a:r>
            <a:r>
              <a:rPr lang="tr-TR" sz="2100" dirty="0">
                <a:solidFill>
                  <a:schemeClr val="tx1"/>
                </a:solidFill>
              </a:rPr>
              <a:t>;</a:t>
            </a:r>
            <a:r>
              <a:rPr lang="tr-TR" sz="2100" dirty="0" smtClean="0">
                <a:solidFill>
                  <a:schemeClr val="tx1"/>
                </a:solidFill>
              </a:rPr>
              <a:t> Hücre2</a:t>
            </a:r>
            <a:r>
              <a:rPr lang="tr-TR" sz="2100" dirty="0">
                <a:solidFill>
                  <a:schemeClr val="tx1"/>
                </a:solidFill>
              </a:rPr>
              <a:t>;</a:t>
            </a:r>
            <a:r>
              <a:rPr lang="tr-TR" sz="2100" dirty="0" smtClean="0">
                <a:solidFill>
                  <a:schemeClr val="tx1"/>
                </a:solidFill>
              </a:rPr>
              <a:t>...</a:t>
            </a:r>
            <a:r>
              <a:rPr lang="en-US" sz="2100" dirty="0">
                <a:solidFill>
                  <a:schemeClr val="tx1"/>
                </a:solidFill>
              </a:rPr>
              <a:t>)</a:t>
            </a:r>
            <a:r>
              <a:rPr lang="tr-TR" sz="2100" dirty="0">
                <a:solidFill>
                  <a:schemeClr val="tx1"/>
                </a:solidFill>
              </a:rPr>
              <a:t> </a:t>
            </a:r>
            <a:r>
              <a:rPr lang="tr-TR" sz="2100" dirty="0" smtClean="0">
                <a:solidFill>
                  <a:schemeClr val="tx1"/>
                </a:solidFill>
              </a:rPr>
              <a:t>  veya  =MAX(Hücre1 : Hücre2)</a:t>
            </a: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şeklindedir.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/>
              <a:t>Önceki örnekteki sayılar arasındaki en büyük değeri C4 hücresine yazdırmak için aşağıdaki formül yazılmalıdır.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2400" dirty="0"/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7" y="4149080"/>
            <a:ext cx="4522897" cy="20840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860032" y="4149080"/>
            <a:ext cx="122413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93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En büyük sayısal değeri bulmak için </a:t>
            </a:r>
            <a:r>
              <a:rPr lang="tr-TR" sz="2400" b="1" dirty="0" smtClean="0"/>
              <a:t>MAX </a:t>
            </a:r>
            <a:r>
              <a:rPr lang="en-US" sz="2400" b="1" dirty="0" smtClean="0"/>
              <a:t>(</a:t>
            </a:r>
            <a:r>
              <a:rPr lang="tr-TR" sz="2400" b="1" dirty="0" smtClean="0"/>
              <a:t>MAK)</a:t>
            </a:r>
            <a:r>
              <a:rPr lang="tr-TR" sz="2400" dirty="0" smtClean="0"/>
              <a:t> fonksiyonu hazır fonksiyonlar arasından seçilebilir.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Önceki </a:t>
            </a:r>
            <a:r>
              <a:rPr lang="tr-TR" sz="2400" dirty="0"/>
              <a:t>örnekteki sayılar arasındaki en büyük değeri C4 hücresine yazdırmak için aşağıdaki formül </a:t>
            </a:r>
            <a:r>
              <a:rPr lang="tr-TR" sz="2400" dirty="0" smtClean="0"/>
              <a:t>seçilmelidir.</a:t>
            </a:r>
            <a:endParaRPr lang="tr-TR" sz="2400" dirty="0"/>
          </a:p>
          <a:p>
            <a:pPr>
              <a:buFont typeface="Wingdings" pitchFamily="2" charset="2"/>
              <a:buChar char="Ø"/>
              <a:defRPr/>
            </a:pPr>
            <a:endParaRPr lang="tr-TR" sz="2400" dirty="0"/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 Seçerek Hesaplama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828450"/>
            <a:ext cx="6858892" cy="34377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27784" y="2828450"/>
            <a:ext cx="360040" cy="3333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8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En küçük sayısal değeri bulmak için </a:t>
            </a:r>
            <a:r>
              <a:rPr lang="tr-TR" sz="2400" b="1" dirty="0" smtClean="0"/>
              <a:t>MIN </a:t>
            </a:r>
            <a:r>
              <a:rPr lang="en-US" sz="2400" b="1" dirty="0" smtClean="0"/>
              <a:t>(</a:t>
            </a:r>
            <a:r>
              <a:rPr lang="tr-TR" sz="2400" b="1" dirty="0" smtClean="0"/>
              <a:t>MIN)</a:t>
            </a:r>
            <a:r>
              <a:rPr lang="tr-TR" sz="2400" dirty="0" smtClean="0"/>
              <a:t> fonksiyonu kullanılmaktadır.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>
                <a:solidFill>
                  <a:schemeClr val="tx1"/>
                </a:solidFill>
              </a:rPr>
              <a:t>Fonksiyonun kullanımı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27463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100" dirty="0" smtClean="0">
                <a:solidFill>
                  <a:schemeClr val="tx1"/>
                </a:solidFill>
              </a:rPr>
              <a:t>    </a:t>
            </a:r>
            <a:r>
              <a:rPr lang="en-US" sz="2100" dirty="0" smtClean="0">
                <a:solidFill>
                  <a:schemeClr val="tx1"/>
                </a:solidFill>
              </a:rPr>
              <a:t>  =</a:t>
            </a:r>
            <a:r>
              <a:rPr lang="tr-TR" sz="2100" dirty="0" smtClean="0">
                <a:solidFill>
                  <a:schemeClr val="tx1"/>
                </a:solidFill>
              </a:rPr>
              <a:t>MIN</a:t>
            </a:r>
            <a:r>
              <a:rPr lang="en-US" sz="2100" dirty="0" smtClean="0">
                <a:solidFill>
                  <a:schemeClr val="tx1"/>
                </a:solidFill>
              </a:rPr>
              <a:t>(</a:t>
            </a:r>
            <a:r>
              <a:rPr lang="tr-TR" sz="2100" dirty="0" smtClean="0">
                <a:solidFill>
                  <a:schemeClr val="tx1"/>
                </a:solidFill>
              </a:rPr>
              <a:t>Hücre1; Hücre2;...</a:t>
            </a:r>
            <a:r>
              <a:rPr lang="en-US" sz="2100" dirty="0">
                <a:solidFill>
                  <a:schemeClr val="tx1"/>
                </a:solidFill>
              </a:rPr>
              <a:t>)</a:t>
            </a:r>
            <a:r>
              <a:rPr lang="tr-TR" sz="2100" dirty="0">
                <a:solidFill>
                  <a:schemeClr val="tx1"/>
                </a:solidFill>
              </a:rPr>
              <a:t> </a:t>
            </a:r>
            <a:r>
              <a:rPr lang="tr-TR" sz="2100" dirty="0" smtClean="0">
                <a:solidFill>
                  <a:schemeClr val="tx1"/>
                </a:solidFill>
              </a:rPr>
              <a:t>   veya   =MIN(Hücre1 : Hücre2</a:t>
            </a:r>
            <a:r>
              <a:rPr lang="tr-TR" sz="2100" dirty="0">
                <a:solidFill>
                  <a:schemeClr val="tx1"/>
                </a:solidFill>
              </a:rPr>
              <a:t>) </a:t>
            </a:r>
            <a:endParaRPr lang="tr-TR" sz="2100" dirty="0" smtClean="0">
              <a:solidFill>
                <a:schemeClr val="tx1"/>
              </a:solidFill>
            </a:endParaRP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şeklindedir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Önceki örnekteki sayılar arasındaki en küçük değeri </a:t>
            </a:r>
            <a:r>
              <a:rPr lang="tr-TR" sz="2400" dirty="0" smtClean="0"/>
              <a:t>C4 </a:t>
            </a:r>
            <a:r>
              <a:rPr lang="tr-TR" sz="2400" dirty="0" smtClean="0"/>
              <a:t>hücresine yazdırmak için aşağıdaki formül yazılmalıdır.</a:t>
            </a:r>
            <a:endParaRPr lang="tr-TR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426" y="4149080"/>
            <a:ext cx="4421798" cy="19855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860032" y="4149080"/>
            <a:ext cx="122413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6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En küçük sayısal değeri bulmak için </a:t>
            </a:r>
            <a:r>
              <a:rPr lang="tr-TR" sz="2400" b="1" dirty="0" smtClean="0"/>
              <a:t>MIN </a:t>
            </a:r>
            <a:r>
              <a:rPr lang="en-US" sz="2400" b="1" dirty="0" smtClean="0"/>
              <a:t>(</a:t>
            </a:r>
            <a:r>
              <a:rPr lang="tr-TR" sz="2400" b="1" dirty="0" smtClean="0"/>
              <a:t>MIN)</a:t>
            </a:r>
            <a:r>
              <a:rPr lang="tr-TR" sz="2400" dirty="0" smtClean="0"/>
              <a:t> fonksiyonu hazır fonksiyonlar arasından seçilebilir.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/>
              <a:t>Önceki örnekteki sayılar arasındaki en küçük değeri </a:t>
            </a:r>
            <a:r>
              <a:rPr lang="tr-TR" sz="2400" dirty="0" smtClean="0"/>
              <a:t>C4 </a:t>
            </a:r>
            <a:r>
              <a:rPr lang="tr-TR" sz="2400" dirty="0"/>
              <a:t>hücresine yazdırmak için aşağıdaki formül </a:t>
            </a:r>
            <a:r>
              <a:rPr lang="tr-TR" sz="2400" dirty="0" smtClean="0"/>
              <a:t>seçilmelidir.</a:t>
            </a:r>
            <a:endParaRPr lang="tr-TR" sz="2400" dirty="0"/>
          </a:p>
          <a:p>
            <a:pPr>
              <a:buFont typeface="Wingdings" pitchFamily="2" charset="2"/>
              <a:buChar char="Ø"/>
              <a:defRPr/>
            </a:pPr>
            <a:endParaRPr lang="tr-TR" sz="2400" dirty="0"/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 Seçerek Hesaplama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843196"/>
            <a:ext cx="6768752" cy="346612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99792" y="2879672"/>
            <a:ext cx="360040" cy="3333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2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50405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Sayısal değerlerin </a:t>
            </a:r>
            <a:r>
              <a:rPr lang="tr-TR" sz="2400" dirty="0" smtClean="0">
                <a:solidFill>
                  <a:schemeClr val="tx1"/>
                </a:solidFill>
              </a:rPr>
              <a:t>ortalamasını bulmak </a:t>
            </a:r>
            <a:r>
              <a:rPr lang="tr-TR" sz="2400" dirty="0">
                <a:solidFill>
                  <a:schemeClr val="tx1"/>
                </a:solidFill>
              </a:rPr>
              <a:t>için </a:t>
            </a:r>
            <a:r>
              <a:rPr lang="tr-TR" sz="2400" b="1" dirty="0" smtClean="0">
                <a:solidFill>
                  <a:schemeClr val="tx1"/>
                </a:solidFill>
              </a:rPr>
              <a:t>AVERAGE (ORTALAMA)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fonksiyonu kullanılmaktadır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Fonksiyonun kullanımı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000" dirty="0" smtClean="0">
                <a:solidFill>
                  <a:schemeClr val="tx1"/>
                </a:solidFill>
              </a:rPr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r>
              <a:rPr lang="tr-TR" sz="2000" dirty="0" smtClean="0">
                <a:solidFill>
                  <a:schemeClr val="tx1"/>
                </a:solidFill>
              </a:rPr>
              <a:t>AVERAGE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tr-TR" sz="2000" dirty="0" smtClean="0">
                <a:solidFill>
                  <a:schemeClr val="tx1"/>
                </a:solidFill>
              </a:rPr>
              <a:t>Hücre1; Hücre2;...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 veya  =AVERAGE(Hücre1 : Hücre2</a:t>
            </a:r>
            <a:r>
              <a:rPr lang="tr-TR" sz="2000" dirty="0">
                <a:solidFill>
                  <a:schemeClr val="tx1"/>
                </a:solidFill>
              </a:rPr>
              <a:t>) </a:t>
            </a:r>
            <a:endParaRPr lang="tr-TR" sz="2000" dirty="0" smtClean="0">
              <a:solidFill>
                <a:schemeClr val="tx1"/>
              </a:solidFill>
            </a:endParaRP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şeklindedir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Önceki </a:t>
            </a:r>
            <a:r>
              <a:rPr lang="tr-TR" sz="2400" dirty="0"/>
              <a:t>örnekte bulunan sayıların ortalamasını </a:t>
            </a:r>
            <a:r>
              <a:rPr lang="tr-TR" sz="2400" dirty="0" smtClean="0"/>
              <a:t>C4 </a:t>
            </a:r>
            <a:r>
              <a:rPr lang="tr-TR" sz="2400" dirty="0" smtClean="0"/>
              <a:t>hücresine hesaplatmak </a:t>
            </a:r>
            <a:r>
              <a:rPr lang="tr-TR" sz="2400" dirty="0"/>
              <a:t>için </a:t>
            </a:r>
            <a:r>
              <a:rPr lang="tr-TR" sz="2400" dirty="0" smtClean="0"/>
              <a:t>aşağıdaki formül yazılmalıdır.</a:t>
            </a:r>
            <a:endParaRPr lang="tr-TR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40" y="4138544"/>
            <a:ext cx="4608512" cy="207834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932040" y="4149080"/>
            <a:ext cx="1728192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294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50405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Sayısal değerlerin </a:t>
            </a:r>
            <a:r>
              <a:rPr lang="tr-TR" sz="2400" dirty="0" smtClean="0">
                <a:solidFill>
                  <a:schemeClr val="tx1"/>
                </a:solidFill>
              </a:rPr>
              <a:t>ortalamasını bulmak </a:t>
            </a:r>
            <a:r>
              <a:rPr lang="tr-TR" sz="2400" dirty="0">
                <a:solidFill>
                  <a:schemeClr val="tx1"/>
                </a:solidFill>
              </a:rPr>
              <a:t>için </a:t>
            </a:r>
            <a:r>
              <a:rPr lang="tr-TR" sz="2400" b="1" dirty="0" smtClean="0">
                <a:solidFill>
                  <a:schemeClr val="tx1"/>
                </a:solidFill>
              </a:rPr>
              <a:t>AVERAGE (ORTALAMA)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fonksiyonu kullanılmaktadır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Önceki </a:t>
            </a:r>
            <a:r>
              <a:rPr lang="tr-TR" sz="2400" dirty="0"/>
              <a:t>örnekte bulunan sayıların ortalamasını </a:t>
            </a:r>
            <a:r>
              <a:rPr lang="tr-TR" sz="2400" dirty="0" smtClean="0"/>
              <a:t>C4</a:t>
            </a:r>
            <a:r>
              <a:rPr lang="tr-TR" sz="2400" dirty="0" smtClean="0"/>
              <a:t> </a:t>
            </a:r>
            <a:r>
              <a:rPr lang="tr-TR" sz="2400" dirty="0" smtClean="0"/>
              <a:t>hücresine hesaplatmak </a:t>
            </a:r>
            <a:r>
              <a:rPr lang="tr-TR" sz="2400" dirty="0"/>
              <a:t>için </a:t>
            </a:r>
            <a:r>
              <a:rPr lang="tr-TR" sz="2400" dirty="0" smtClean="0"/>
              <a:t>aşağıdaki formül seçilmelidir.</a:t>
            </a:r>
            <a:endParaRPr lang="tr-TR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 Seçerek Hesaplama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858362"/>
            <a:ext cx="6698919" cy="345095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915816" y="2879672"/>
            <a:ext cx="360040" cy="3333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8053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Eğer </a:t>
            </a:r>
            <a:r>
              <a:rPr lang="tr-TR" sz="2400" dirty="0"/>
              <a:t>ile ifade edilen hesaplamalar </a:t>
            </a:r>
            <a:r>
              <a:rPr lang="tr-TR" sz="2400" b="1" dirty="0"/>
              <a:t>IF (EĞER)</a:t>
            </a:r>
            <a:r>
              <a:rPr lang="tr-TR" sz="2400" dirty="0"/>
              <a:t> fonksiyonu ile yapılabilmektedir</a:t>
            </a:r>
            <a:r>
              <a:rPr lang="tr-TR" sz="2400" dirty="0" smtClean="0"/>
              <a:t>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</a:rPr>
              <a:t>Fonksiyonun </a:t>
            </a:r>
            <a:r>
              <a:rPr lang="tr-TR" sz="2400" dirty="0">
                <a:solidFill>
                  <a:schemeClr val="tx1"/>
                </a:solidFill>
              </a:rPr>
              <a:t>kullanımı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       </a:t>
            </a:r>
            <a:r>
              <a:rPr lang="tr-TR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smtClean="0">
                <a:solidFill>
                  <a:schemeClr val="tx1"/>
                </a:solidFill>
              </a:rPr>
              <a:t> =</a:t>
            </a:r>
            <a:r>
              <a:rPr lang="tr-TR" sz="2100" dirty="0" smtClean="0">
                <a:solidFill>
                  <a:schemeClr val="tx1"/>
                </a:solidFill>
              </a:rPr>
              <a:t>EĞER</a:t>
            </a:r>
            <a:r>
              <a:rPr lang="en-US" sz="2100" dirty="0" smtClean="0">
                <a:solidFill>
                  <a:schemeClr val="tx1"/>
                </a:solidFill>
              </a:rPr>
              <a:t>(</a:t>
            </a:r>
            <a:r>
              <a:rPr lang="tr-TR" sz="2100" dirty="0" smtClean="0">
                <a:solidFill>
                  <a:schemeClr val="tx1"/>
                </a:solidFill>
              </a:rPr>
              <a:t>Koşul; </a:t>
            </a:r>
            <a:r>
              <a:rPr lang="tr-TR" sz="2100" dirty="0" smtClean="0">
                <a:solidFill>
                  <a:schemeClr val="tx1"/>
                </a:solidFill>
              </a:rPr>
              <a:t>Koşul Doğru </a:t>
            </a:r>
            <a:r>
              <a:rPr lang="tr-TR" sz="2100" dirty="0" smtClean="0">
                <a:solidFill>
                  <a:schemeClr val="tx1"/>
                </a:solidFill>
              </a:rPr>
              <a:t>Değeri; </a:t>
            </a:r>
            <a:r>
              <a:rPr lang="tr-TR" sz="2100" dirty="0" smtClean="0">
                <a:solidFill>
                  <a:schemeClr val="tx1"/>
                </a:solidFill>
              </a:rPr>
              <a:t>Koşul Yanlış Değeri</a:t>
            </a:r>
            <a:r>
              <a:rPr lang="en-US" sz="2100" dirty="0" smtClean="0">
                <a:solidFill>
                  <a:schemeClr val="tx1"/>
                </a:solidFill>
              </a:rPr>
              <a:t>)</a:t>
            </a:r>
            <a:r>
              <a:rPr lang="tr-TR" sz="2100" dirty="0" smtClean="0">
                <a:solidFill>
                  <a:schemeClr val="tx1"/>
                </a:solidFill>
              </a:rPr>
              <a:t> </a:t>
            </a: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şeklindedir.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25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200" dirty="0" smtClean="0"/>
              <a:t>Örneğin, </a:t>
            </a:r>
            <a:r>
              <a:rPr lang="tr-TR" sz="2200" dirty="0"/>
              <a:t>öğrencilerin notlarının bulunduğu bir dosyada, notların sağındaki sütuna eğer öğrencinin notu 45’in üzerinde ise notuna 5 puan daha eklenmiş şeklini yazabilmek için gereken formül aşağıdaki gibi olacaktır</a:t>
            </a:r>
            <a:r>
              <a:rPr lang="tr-TR" sz="2200" dirty="0" smtClean="0"/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200" dirty="0"/>
              <a:t>Yazılan formülü aşağıdaki hücrelere kopyalayıp </a:t>
            </a:r>
            <a:r>
              <a:rPr lang="en-US" sz="2200" dirty="0" smtClean="0"/>
              <a:t>d</a:t>
            </a:r>
            <a:r>
              <a:rPr lang="tr-TR" sz="2200" dirty="0" smtClean="0"/>
              <a:t>iğer öğrenciler için de sonucu </a:t>
            </a:r>
            <a:r>
              <a:rPr lang="tr-TR" sz="2200" dirty="0"/>
              <a:t>elde etmek mümkündür.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92" y="3429000"/>
            <a:ext cx="5544616" cy="273630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716016" y="3435128"/>
            <a:ext cx="2016224" cy="569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061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Başlıca İşlem Tabloları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Ofis paketinin ve dolayısıyla Microsoft Excel programının farklı versiyonları bulunmaktadır.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</a:rPr>
              <a:t>Ör: Microsoft Excel 2003, Microsoft Excel 2007, Microsoft Excel 2010, Microsoft Excel </a:t>
            </a:r>
            <a:r>
              <a:rPr lang="tr-TR" sz="2400" dirty="0" smtClean="0">
                <a:solidFill>
                  <a:schemeClr val="tx1"/>
                </a:solidFill>
              </a:rPr>
              <a:t>2013</a:t>
            </a:r>
            <a:r>
              <a:rPr lang="tr-TR" sz="2400" dirty="0">
                <a:solidFill>
                  <a:schemeClr val="tx1"/>
                </a:solidFill>
              </a:rPr>
              <a:t>, Microsoft Excel </a:t>
            </a:r>
            <a:r>
              <a:rPr lang="tr-TR" sz="2400" dirty="0" smtClean="0">
                <a:solidFill>
                  <a:schemeClr val="tx1"/>
                </a:solidFill>
              </a:rPr>
              <a:t>2016</a:t>
            </a:r>
            <a:endParaRPr lang="tr-TR" sz="21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Günümüzde en çok kullanılan kelime işlemci programı Microsoft Office </a:t>
            </a:r>
            <a:r>
              <a:rPr lang="tr-TR" sz="2400" dirty="0" smtClean="0"/>
              <a:t>2013 </a:t>
            </a:r>
            <a:r>
              <a:rPr lang="tr-TR" sz="2400" dirty="0" smtClean="0"/>
              <a:t>paketi içerisinde bulunan </a:t>
            </a:r>
            <a:r>
              <a:rPr lang="tr-TR" sz="2400" b="1" dirty="0" smtClean="0"/>
              <a:t>Microsoft Excel </a:t>
            </a:r>
            <a:r>
              <a:rPr lang="tr-TR" sz="2400" b="1" dirty="0" smtClean="0"/>
              <a:t>2013</a:t>
            </a:r>
            <a:r>
              <a:rPr lang="tr-TR" sz="2400" dirty="0" smtClean="0"/>
              <a:t>’tür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7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78" y="3903286"/>
            <a:ext cx="2190010" cy="21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08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200" dirty="0" smtClean="0"/>
              <a:t>Öğrencilerin </a:t>
            </a:r>
            <a:r>
              <a:rPr lang="tr-TR" sz="2200" dirty="0"/>
              <a:t>notlarının bulunduğu </a:t>
            </a:r>
            <a:r>
              <a:rPr lang="tr-TR" sz="2200" dirty="0" smtClean="0"/>
              <a:t>dosyada</a:t>
            </a:r>
            <a:r>
              <a:rPr lang="tr-TR" sz="2200" dirty="0"/>
              <a:t>, notların sağındaki sütuna eğer öğrencinin </a:t>
            </a:r>
            <a:r>
              <a:rPr lang="tr-TR" sz="2200" u="sng" dirty="0"/>
              <a:t>notu 45’in üzerinde ise</a:t>
            </a:r>
            <a:r>
              <a:rPr lang="tr-TR" sz="2200" dirty="0"/>
              <a:t> notuna </a:t>
            </a:r>
            <a:r>
              <a:rPr lang="tr-TR" sz="2200" u="sng" dirty="0"/>
              <a:t>5 puan daha ekle</a:t>
            </a:r>
            <a:r>
              <a:rPr lang="tr-TR" sz="2200" dirty="0"/>
              <a:t>nmiş şeklini </a:t>
            </a:r>
            <a:r>
              <a:rPr lang="tr-TR" sz="2200" dirty="0" smtClean="0"/>
              <a:t>hazır </a:t>
            </a:r>
            <a:r>
              <a:rPr lang="tr-TR" sz="2200" dirty="0"/>
              <a:t>formül </a:t>
            </a:r>
            <a:r>
              <a:rPr lang="tr-TR" sz="2200" dirty="0" smtClean="0"/>
              <a:t>kullanarak gösterelim.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200" dirty="0"/>
              <a:t>Yazılan formülü aşağıdaki hücrelere kopyalayıp </a:t>
            </a:r>
            <a:r>
              <a:rPr lang="en-US" sz="2200" dirty="0" smtClean="0"/>
              <a:t>d</a:t>
            </a:r>
            <a:r>
              <a:rPr lang="tr-TR" sz="2200" dirty="0" smtClean="0"/>
              <a:t>iğer öğrenciler için de sonucu </a:t>
            </a:r>
            <a:r>
              <a:rPr lang="tr-TR" sz="2200" dirty="0"/>
              <a:t>elde etmek mümkündür.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 Seçerek Hesaplama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154080"/>
            <a:ext cx="7848227" cy="3083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9632" y="5122603"/>
            <a:ext cx="1824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Notu 45’in üzerinde değilse, değişiklik yapılmayacaktır.</a:t>
            </a:r>
            <a:endParaRPr lang="tr-TR" sz="1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43808" y="4797152"/>
            <a:ext cx="1944216" cy="6222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95936" y="1988840"/>
            <a:ext cx="1080120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148064" y="1988840"/>
            <a:ext cx="1872208" cy="2520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994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Örneğin, </a:t>
            </a:r>
            <a:r>
              <a:rPr lang="tr-TR" sz="2200" dirty="0"/>
              <a:t>öğrencilerin notlarının bulunduğu bir dosyada, notların sağındaki sütuna eğer öğrencinin notu</a:t>
            </a:r>
            <a:r>
              <a:rPr lang="tr-TR" sz="2200" dirty="0" smtClean="0"/>
              <a:t> 50 ve üzeri ise </a:t>
            </a:r>
            <a:r>
              <a:rPr lang="en-US" sz="2200" dirty="0" smtClean="0"/>
              <a:t>“</a:t>
            </a:r>
            <a:r>
              <a:rPr lang="tr-TR" sz="2200" dirty="0" smtClean="0"/>
              <a:t>geçti</a:t>
            </a:r>
            <a:r>
              <a:rPr lang="en-US" sz="2200" dirty="0" smtClean="0"/>
              <a:t>”</a:t>
            </a:r>
            <a:r>
              <a:rPr lang="tr-TR" sz="2200" dirty="0" smtClean="0"/>
              <a:t>, değil ise </a:t>
            </a:r>
            <a:r>
              <a:rPr lang="en-US" sz="2200" dirty="0" smtClean="0"/>
              <a:t>“</a:t>
            </a:r>
            <a:r>
              <a:rPr lang="tr-TR" sz="2200" dirty="0" smtClean="0"/>
              <a:t>kaldı</a:t>
            </a:r>
            <a:r>
              <a:rPr lang="en-US" sz="2200" dirty="0" smtClean="0"/>
              <a:t>”</a:t>
            </a:r>
            <a:r>
              <a:rPr lang="tr-TR" sz="2200" dirty="0" smtClean="0"/>
              <a:t> </a:t>
            </a:r>
            <a:r>
              <a:rPr lang="tr-TR" sz="2200" dirty="0"/>
              <a:t>yazabilmek için gereken formül aşağıdaki gibi olacaktır.</a:t>
            </a:r>
            <a:endParaRPr lang="tr-TR" sz="22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200" dirty="0"/>
              <a:t>Yazılan formülü aşağıdaki hücrelere kopyalayıp </a:t>
            </a:r>
            <a:r>
              <a:rPr lang="en-US" sz="2200" dirty="0"/>
              <a:t>d</a:t>
            </a:r>
            <a:r>
              <a:rPr lang="tr-TR" sz="2200" dirty="0"/>
              <a:t>iğer öğrenciler için de sonucu elde etmek mümkündür.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212976"/>
            <a:ext cx="5955940" cy="259228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40222" y="3202158"/>
            <a:ext cx="2408042" cy="569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089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Örneğin, </a:t>
            </a:r>
            <a:r>
              <a:rPr lang="tr-TR" sz="2200" dirty="0"/>
              <a:t>öğrencilerin notlarının bulunduğu bir dosyada, notların sağındaki sütuna eğer öğrencinin notu</a:t>
            </a:r>
            <a:r>
              <a:rPr lang="tr-TR" sz="2200" dirty="0" smtClean="0"/>
              <a:t> </a:t>
            </a:r>
            <a:r>
              <a:rPr lang="tr-TR" sz="2200" u="sng" dirty="0" smtClean="0"/>
              <a:t>50 ve üzeri</a:t>
            </a:r>
            <a:r>
              <a:rPr lang="tr-TR" sz="2200" dirty="0" smtClean="0"/>
              <a:t> ise </a:t>
            </a:r>
            <a:r>
              <a:rPr lang="en-US" sz="2200" u="sng" dirty="0" smtClean="0"/>
              <a:t>“</a:t>
            </a:r>
            <a:r>
              <a:rPr lang="tr-TR" sz="2200" u="sng" dirty="0" smtClean="0"/>
              <a:t>geçti</a:t>
            </a:r>
            <a:r>
              <a:rPr lang="en-US" sz="2200" u="sng" dirty="0" smtClean="0"/>
              <a:t>”</a:t>
            </a:r>
            <a:r>
              <a:rPr lang="tr-TR" sz="2200" dirty="0" smtClean="0"/>
              <a:t>, değil ise </a:t>
            </a:r>
            <a:r>
              <a:rPr lang="en-US" sz="2200" u="sng" dirty="0" smtClean="0"/>
              <a:t>“</a:t>
            </a:r>
            <a:r>
              <a:rPr lang="tr-TR" sz="2200" u="sng" dirty="0" smtClean="0"/>
              <a:t>kaldı</a:t>
            </a:r>
            <a:r>
              <a:rPr lang="en-US" sz="2200" u="sng" dirty="0" smtClean="0"/>
              <a:t>”</a:t>
            </a:r>
            <a:r>
              <a:rPr lang="tr-TR" sz="2200" dirty="0" smtClean="0"/>
              <a:t> </a:t>
            </a:r>
            <a:r>
              <a:rPr lang="tr-TR" sz="2200" dirty="0"/>
              <a:t>yazabilmek için gereken formül aşağıdaki gibi </a:t>
            </a:r>
            <a:r>
              <a:rPr lang="tr-TR" sz="2200" dirty="0" smtClean="0"/>
              <a:t>olmalıdır.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200" dirty="0"/>
              <a:t>Yazılan formülü aşağıdaki hücrelere kopyalayıp </a:t>
            </a:r>
            <a:r>
              <a:rPr lang="en-US" sz="2200" dirty="0"/>
              <a:t>d</a:t>
            </a:r>
            <a:r>
              <a:rPr lang="tr-TR" sz="2200" dirty="0"/>
              <a:t>iğer öğrenciler için de sonucu elde etmek </a:t>
            </a:r>
            <a:r>
              <a:rPr lang="tr-TR" sz="2200" dirty="0" smtClean="0"/>
              <a:t>mümkündür.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tr-TR" sz="2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 Seçerek Hesaplama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08" y="3075436"/>
            <a:ext cx="8471572" cy="32255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33972" y="5002015"/>
            <a:ext cx="1609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Aktif olan hücre, yani formülün yazıldığı hüce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051720" y="4005064"/>
            <a:ext cx="79208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91680" y="2316961"/>
            <a:ext cx="3312368" cy="23611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292080" y="1916832"/>
            <a:ext cx="576064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436096" y="1916832"/>
            <a:ext cx="1944216" cy="244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449280" y="4963742"/>
            <a:ext cx="576064" cy="6449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12160" y="558924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Bu hücre için sonuç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83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Sum </a:t>
            </a:r>
            <a:r>
              <a:rPr lang="tr-TR" sz="2400" dirty="0" smtClean="0"/>
              <a:t>(topla), max (en büyük</a:t>
            </a:r>
            <a:r>
              <a:rPr lang="tr-TR" sz="2400" dirty="0"/>
              <a:t>), min (en </a:t>
            </a:r>
            <a:r>
              <a:rPr lang="tr-TR" sz="2400" dirty="0" smtClean="0"/>
              <a:t>küçük), </a:t>
            </a:r>
            <a:r>
              <a:rPr lang="tr-TR" sz="2400" dirty="0"/>
              <a:t>average (</a:t>
            </a:r>
            <a:r>
              <a:rPr lang="tr-TR" sz="2400" dirty="0" smtClean="0"/>
              <a:t>ortalama) ve </a:t>
            </a:r>
            <a:r>
              <a:rPr lang="tr-TR" sz="2400" dirty="0"/>
              <a:t>if (</a:t>
            </a:r>
            <a:r>
              <a:rPr lang="tr-TR" sz="2400" dirty="0" smtClean="0"/>
              <a:t>eğer) fonksiyonlarının hepsi de </a:t>
            </a:r>
            <a:r>
              <a:rPr lang="tr-TR" sz="2400" dirty="0"/>
              <a:t>Giriş (</a:t>
            </a:r>
            <a:r>
              <a:rPr lang="tr-TR" sz="2400" dirty="0" smtClean="0"/>
              <a:t>Home) sekmesinde yer alan </a:t>
            </a:r>
            <a:r>
              <a:rPr lang="tr-TR" sz="2400" b="1" dirty="0" smtClean="0"/>
              <a:t>F</a:t>
            </a:r>
            <a:r>
              <a:rPr lang="tr-TR" sz="2400" b="1" dirty="0"/>
              <a:t>onksiyonlar (</a:t>
            </a:r>
            <a:r>
              <a:rPr lang="tr-TR" sz="2400" b="1" dirty="0" smtClean="0"/>
              <a:t>AutoSum)</a:t>
            </a:r>
            <a:r>
              <a:rPr lang="tr-TR" sz="2400" dirty="0" smtClean="0"/>
              <a:t> düğmesi kullanılarak da eklenebilir.</a:t>
            </a:r>
            <a:endParaRPr lang="tr-TR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212976"/>
            <a:ext cx="2448272" cy="275052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604251" y="3356992"/>
            <a:ext cx="216024" cy="2057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0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/>
              <a:t>Kullanacağınız fonksiyon sık kullanılanlar dialog kutusunda görüntülenemiyorsa (genellikle MIN fonksiyonu sık kullananlarda görüntülenmemektedir) ağagıdaki gibi arama yaptırabilirsiniz.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3073528"/>
            <a:ext cx="3704310" cy="32215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54660" y="2704728"/>
            <a:ext cx="1661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Buraya yazınız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7592896">
            <a:off x="2669444" y="3181535"/>
            <a:ext cx="660836" cy="16741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5756366" y="2425139"/>
            <a:ext cx="2722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Yazdıktan sonra, fonksiyonu buldurmak için buraya tıklayınız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537" y="3086448"/>
            <a:ext cx="3700880" cy="3208601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3084940">
            <a:off x="7177383" y="3151727"/>
            <a:ext cx="660836" cy="16741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61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87716"/>
            <a:ext cx="8229600" cy="4189556"/>
          </a:xfrm>
        </p:spPr>
        <p:txBody>
          <a:bodyPr/>
          <a:lstStyle/>
          <a:p>
            <a:pPr marL="0" indent="0" algn="ctr">
              <a:buNone/>
            </a:pP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</a:t>
            </a: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7</a:t>
            </a: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İŞLEM TABLOLARI (1)</a:t>
            </a: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Excel</a:t>
            </a:r>
            <a:r>
              <a:rPr lang="en-US" dirty="0" smtClean="0"/>
              <a:t>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5" y="1299552"/>
            <a:ext cx="4367205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</a:t>
            </a:r>
            <a:r>
              <a:rPr lang="tr-TR" sz="2400" dirty="0" smtClean="0"/>
              <a:t>Excel </a:t>
            </a:r>
            <a:r>
              <a:rPr lang="tr-TR" sz="2400" dirty="0" smtClean="0"/>
              <a:t>2013 </a:t>
            </a:r>
            <a:r>
              <a:rPr lang="tr-TR" sz="2400" dirty="0" smtClean="0"/>
              <a:t>programını çalıştırmak için kullanılabilecek en kolay yöntem, </a:t>
            </a:r>
            <a:r>
              <a:rPr lang="tr-TR" sz="2400" dirty="0" smtClean="0"/>
              <a:t>arama kutusunu kullanmaktır</a:t>
            </a:r>
            <a:r>
              <a:rPr lang="tr-TR" sz="2400" dirty="0" smtClean="0"/>
              <a:t>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741" y="1194914"/>
            <a:ext cx="3265643" cy="51114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04048" y="6021288"/>
            <a:ext cx="360040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5006888" y="1628800"/>
            <a:ext cx="3165512" cy="1008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162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Excel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5475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Excel </a:t>
            </a:r>
            <a:r>
              <a:rPr lang="tr-TR" sz="2400" dirty="0" smtClean="0"/>
              <a:t>2013 </a:t>
            </a:r>
            <a:r>
              <a:rPr lang="tr-TR" sz="2400" dirty="0" smtClean="0"/>
              <a:t>programı çalıştırıldığında aşağıdaki pencere açılacaktır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Açılan pencereden herhangi bir taslak seçilebilir.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551287"/>
            <a:ext cx="6827587" cy="368639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37932" y="3068960"/>
            <a:ext cx="2160240" cy="1584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054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Excel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5475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Listedeki ilk taslak boş çalışma kitabıdır.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Boş çalışma kitabı seçildiğinde aşağıdaki pencere elde edilecektir.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84" y="2508290"/>
            <a:ext cx="7043216" cy="379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17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525488"/>
            <a:ext cx="8496944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Tüm menü seçenekleri, araç çubukları, düğmeler ve ayarlar, işlevlerine göre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sekmeler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içerisinde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grupland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Her sekmenin içerisinde birbiriyle ilişkili düğmeler konumlandırılmıştır.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/>
              <a:t>Excel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73388"/>
            <a:ext cx="7305675" cy="141922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366374">
            <a:off x="3152326" y="3648421"/>
            <a:ext cx="720080" cy="2499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3779912" y="319445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Sekmeler</a:t>
            </a:r>
          </a:p>
          <a:p>
            <a:r>
              <a:rPr lang="tr-TR" sz="1400" dirty="0" smtClean="0">
                <a:solidFill>
                  <a:srgbClr val="FF0000"/>
                </a:solidFill>
              </a:rPr>
              <a:t>(Komutların bulundukları sekme isimleri)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99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1E59FA536BC4981781F65355D85B1" ma:contentTypeVersion="" ma:contentTypeDescription="Create a new document." ma:contentTypeScope="" ma:versionID="b09392c6612d797937dd1e40803865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808FA5-A885-436B-88AE-A044377F10F9}"/>
</file>

<file path=customXml/itemProps2.xml><?xml version="1.0" encoding="utf-8"?>
<ds:datastoreItem xmlns:ds="http://schemas.openxmlformats.org/officeDocument/2006/customXml" ds:itemID="{A81A841F-A8AD-4019-89C2-186BC6E50B91}"/>
</file>

<file path=customXml/itemProps3.xml><?xml version="1.0" encoding="utf-8"?>
<ds:datastoreItem xmlns:ds="http://schemas.openxmlformats.org/officeDocument/2006/customXml" ds:itemID="{B5D282ED-4953-4962-B957-C5796BACEAB1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2328</TotalTime>
  <Words>2244</Words>
  <Application>Microsoft Office PowerPoint</Application>
  <PresentationFormat>On-screen Show (4:3)</PresentationFormat>
  <Paragraphs>386</Paragraphs>
  <Slides>55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Bookman Old Style</vt:lpstr>
      <vt:lpstr>Calibri</vt:lpstr>
      <vt:lpstr>Courier New</vt:lpstr>
      <vt:lpstr>Ebrima</vt:lpstr>
      <vt:lpstr>Gill Sans MT</vt:lpstr>
      <vt:lpstr>Times New Roman</vt:lpstr>
      <vt:lpstr>Wingdings</vt:lpstr>
      <vt:lpstr>Wingdings 3</vt:lpstr>
      <vt:lpstr>Origin</vt:lpstr>
      <vt:lpstr>ITEC115 - BİLGİSAYARA GİRİŞ ITEC190 - HUKUK İÇİN BİLGİSAYAR</vt:lpstr>
      <vt:lpstr>Dersin Amacı</vt:lpstr>
      <vt:lpstr>İşlem Tabloları</vt:lpstr>
      <vt:lpstr>Başlıca İşlem Tabloları</vt:lpstr>
      <vt:lpstr>Başlıca İşlem Tabloları</vt:lpstr>
      <vt:lpstr>Microsoft Excel 2013</vt:lpstr>
      <vt:lpstr>Microsoft Excel 2013</vt:lpstr>
      <vt:lpstr>Microsoft Excel 2013</vt:lpstr>
      <vt:lpstr>Microsoft Excel 2013</vt:lpstr>
      <vt:lpstr>Microsoft Excel 2013</vt:lpstr>
      <vt:lpstr>Microsoft Excel 2013</vt:lpstr>
      <vt:lpstr>Microsoft Excel 2013</vt:lpstr>
      <vt:lpstr>Microsoft Excel 2013</vt:lpstr>
      <vt:lpstr>Microsoft Excel 2013</vt:lpstr>
      <vt:lpstr>Dosya İşlemleri</vt:lpstr>
      <vt:lpstr>Bilgi Girişi</vt:lpstr>
      <vt:lpstr>Bilgi Girişi</vt:lpstr>
      <vt:lpstr>Bilgi Girişi</vt:lpstr>
      <vt:lpstr>Bilgi Girişi</vt:lpstr>
      <vt:lpstr>Bilgi Girişi</vt:lpstr>
      <vt:lpstr>Bilgi Girişi</vt:lpstr>
      <vt:lpstr>Bilgi Girişi</vt:lpstr>
      <vt:lpstr>Bilgi Girişi</vt:lpstr>
      <vt:lpstr>Bilgi Girişi</vt:lpstr>
      <vt:lpstr>Bilgi Girişi</vt:lpstr>
      <vt:lpstr>Bilgi Girişi</vt:lpstr>
      <vt:lpstr>Formül ile Hesaplama</vt:lpstr>
      <vt:lpstr>Formül ile Hesaplama</vt:lpstr>
      <vt:lpstr>Formül ile Hesaplama</vt:lpstr>
      <vt:lpstr>Formül ile Hesaplama</vt:lpstr>
      <vt:lpstr>Formül ile Hesaplama</vt:lpstr>
      <vt:lpstr>Formül ile Hesaplama</vt:lpstr>
      <vt:lpstr>Fonksiyonlar</vt:lpstr>
      <vt:lpstr>Fonksiyonlar</vt:lpstr>
      <vt:lpstr>Fonksiyonlar</vt:lpstr>
      <vt:lpstr>Fonksiyonlar</vt:lpstr>
      <vt:lpstr>Fonksiyon Seçerek Hesaplama</vt:lpstr>
      <vt:lpstr>Fonksiyon Seçerek Hesaplama</vt:lpstr>
      <vt:lpstr>Fonksiyon Seçerek Hesaplama</vt:lpstr>
      <vt:lpstr>Fonksiyon Seçerek Hesaplama</vt:lpstr>
      <vt:lpstr>Fonksiyon Seçerek Hesaplama</vt:lpstr>
      <vt:lpstr>Fonksiyonlar</vt:lpstr>
      <vt:lpstr>Fonksiyon Seçerek Hesaplama</vt:lpstr>
      <vt:lpstr>Fonksiyonlar</vt:lpstr>
      <vt:lpstr>Fonksiyon Seçerek Hesaplama</vt:lpstr>
      <vt:lpstr>Fonksiyonlar</vt:lpstr>
      <vt:lpstr>Fonksiyon Seçerek Hesaplama</vt:lpstr>
      <vt:lpstr>Fonksiyonlar</vt:lpstr>
      <vt:lpstr>Fonksiyonlar</vt:lpstr>
      <vt:lpstr>Fonksiyon Seçerek Hesaplama</vt:lpstr>
      <vt:lpstr>Fonksiyonlar</vt:lpstr>
      <vt:lpstr>Fonksiyon Seçerek Hesaplama</vt:lpstr>
      <vt:lpstr>Fonksiyonlar</vt:lpstr>
      <vt:lpstr>Fonksiyonlar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Bilgisayara Giriş</dc:title>
  <dc:creator>Cihan Unal</dc:creator>
  <cp:lastModifiedBy>Cihan Unal</cp:lastModifiedBy>
  <cp:revision>309</cp:revision>
  <cp:lastPrinted>2012-09-24T10:43:55Z</cp:lastPrinted>
  <dcterms:created xsi:type="dcterms:W3CDTF">2010-08-05T14:41:53Z</dcterms:created>
  <dcterms:modified xsi:type="dcterms:W3CDTF">2017-08-30T10:56:17Z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0x0101001901E59FA536BC4981781F65355D85B1</vt:lpwstr>
  </property>
</Properties>
</file>