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33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1"/>
  </p:sldMasterIdLst>
  <p:notesMasterIdLst>
    <p:notesMasterId r:id="rId48"/>
  </p:notesMasterIdLst>
  <p:handoutMasterIdLst>
    <p:handoutMasterId r:id="rId49"/>
  </p:handoutMasterIdLst>
  <p:sldIdLst>
    <p:sldId id="256" r:id="rId2"/>
    <p:sldId id="374" r:id="rId3"/>
    <p:sldId id="356" r:id="rId4"/>
    <p:sldId id="357" r:id="rId5"/>
    <p:sldId id="359" r:id="rId6"/>
    <p:sldId id="360" r:id="rId7"/>
    <p:sldId id="361" r:id="rId8"/>
    <p:sldId id="362" r:id="rId9"/>
    <p:sldId id="363" r:id="rId10"/>
    <p:sldId id="375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6" r:id="rId19"/>
    <p:sldId id="371" r:id="rId20"/>
    <p:sldId id="372" r:id="rId21"/>
    <p:sldId id="373" r:id="rId22"/>
    <p:sldId id="378" r:id="rId23"/>
    <p:sldId id="377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400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354" r:id="rId4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31.8.2017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3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32"/>
          <p:cNvSpPr/>
          <p:nvPr userDrawn="1"/>
        </p:nvSpPr>
        <p:spPr>
          <a:xfrm>
            <a:off x="914400" y="5048250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1"/>
          <p:cNvSpPr/>
          <p:nvPr userDrawn="1"/>
        </p:nvSpPr>
        <p:spPr>
          <a:xfrm>
            <a:off x="914400" y="5048250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F573C4-6BB1-4CF7-8AA3-E208CD667B0D}" type="slidenum">
              <a:rPr lang="tr-TR" smtClean="0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ea typeface="+mj-ea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06" y="1418856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5074136"/>
            <a:ext cx="6858000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KONU </a:t>
            </a:r>
            <a:r>
              <a:rPr lang="tr-T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8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İŞLEM TABLOLARI </a:t>
            </a:r>
            <a:r>
              <a:rPr lang="en-GB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(Excel Worksheets) </a:t>
            </a:r>
            <a:r>
              <a:rPr lang="tr-TR" sz="2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(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2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)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Doğu Akdeniz Üniversitesi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ve Teknoloji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Yüksek Okulu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84776" cy="108012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ITEC115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-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BİLGİSAYARA GİRİŞ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/>
            </a:r>
            <a:b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</a:b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ITEC190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- HUKUK İÇİN BİLGİSAYAR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B</a:t>
            </a:r>
            <a:r>
              <a:rPr lang="tr-TR" dirty="0" smtClean="0"/>
              <a:t>içimlendirme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Sayıları </a:t>
            </a:r>
            <a:r>
              <a:rPr lang="tr-TR" sz="2400" b="1" dirty="0" smtClean="0"/>
              <a:t>binlik basamaklara ayırmak </a:t>
            </a:r>
            <a:r>
              <a:rPr lang="tr-TR" sz="2400" dirty="0" smtClean="0"/>
              <a:t>için virgül (,) düğmesi kullanılmaktadır.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61" y="2708920"/>
            <a:ext cx="1003923" cy="2801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708920"/>
            <a:ext cx="1213698" cy="2801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356992"/>
            <a:ext cx="2104737" cy="138854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283967" y="3933055"/>
            <a:ext cx="453279" cy="464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>
            <a:off x="2805453" y="4171587"/>
            <a:ext cx="453255" cy="24637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ight Arrow 16"/>
          <p:cNvSpPr/>
          <p:nvPr/>
        </p:nvSpPr>
        <p:spPr>
          <a:xfrm>
            <a:off x="5630913" y="4190734"/>
            <a:ext cx="453255" cy="24637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4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Rakamlar </a:t>
            </a:r>
            <a:r>
              <a:rPr lang="tr-TR" sz="2400" dirty="0" smtClean="0"/>
              <a:t>binlik basamaklara ayrıldığı zaman, kuruş hanesi ön tanımlı olarak iki basamaklı görünür.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Kuruş </a:t>
            </a:r>
            <a:r>
              <a:rPr lang="tr-TR" sz="2400" dirty="0" smtClean="0"/>
              <a:t>hanesindeki </a:t>
            </a:r>
            <a:r>
              <a:rPr lang="tr-TR" sz="2400" b="1" dirty="0" smtClean="0"/>
              <a:t>basamak sayısı </a:t>
            </a:r>
            <a:r>
              <a:rPr lang="tr-TR" sz="2400" dirty="0" smtClean="0"/>
              <a:t>değiştirilebilir.</a:t>
            </a: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5" y="2780928"/>
            <a:ext cx="2252501" cy="151216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491880" y="3583264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4253227" y="3429000"/>
            <a:ext cx="3221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Kuruş hanesindeki basamakları artırmak ya da azaltmak için bu düğmeler kullanılır.</a:t>
            </a:r>
          </a:p>
        </p:txBody>
      </p:sp>
      <p:sp>
        <p:nvSpPr>
          <p:cNvPr id="11" name="Oval 10"/>
          <p:cNvSpPr/>
          <p:nvPr/>
        </p:nvSpPr>
        <p:spPr>
          <a:xfrm>
            <a:off x="2411760" y="3429000"/>
            <a:ext cx="1083162" cy="435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80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Hücrelerdeki </a:t>
            </a:r>
            <a:r>
              <a:rPr lang="tr-TR" sz="2400" dirty="0" smtClean="0"/>
              <a:t>rakamlara </a:t>
            </a:r>
            <a:r>
              <a:rPr lang="tr-TR" sz="2400" b="1" dirty="0" smtClean="0"/>
              <a:t>para birimi </a:t>
            </a:r>
            <a:r>
              <a:rPr lang="tr-TR" sz="2400" dirty="0"/>
              <a:t>uygulanabilir</a:t>
            </a:r>
            <a:r>
              <a:rPr lang="tr-TR" sz="2400" dirty="0" smtClean="0"/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Para birimleri doğrudan hücre içerisinde rakamların yanına yazılırsa, bu hücrelerdeki bilgi artık rakam değil metin bilgisi olarak değerlendirilecektir.</a:t>
            </a: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406163"/>
            <a:ext cx="2252501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123" y="2921845"/>
            <a:ext cx="2204021" cy="2480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2931996"/>
            <a:ext cx="1226976" cy="274608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81241" y="4042312"/>
            <a:ext cx="606383" cy="53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>
            <a:off x="2949681" y="4151570"/>
            <a:ext cx="453255" cy="24637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3697457" y="3573016"/>
            <a:ext cx="2026671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ight Arrow 17"/>
          <p:cNvSpPr/>
          <p:nvPr/>
        </p:nvSpPr>
        <p:spPr>
          <a:xfrm>
            <a:off x="6062961" y="4171587"/>
            <a:ext cx="453255" cy="24637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419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Hücrelerdeki </a:t>
            </a:r>
            <a:r>
              <a:rPr lang="tr-TR" sz="2400" dirty="0" smtClean="0"/>
              <a:t>rakamlar </a:t>
            </a:r>
            <a:r>
              <a:rPr lang="tr-TR" sz="2400" b="1" dirty="0" smtClean="0"/>
              <a:t>yüzdelik değeri</a:t>
            </a:r>
            <a:r>
              <a:rPr lang="tr-TR" sz="2400" dirty="0" smtClean="0"/>
              <a:t> olarak atanabilir.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Bunun için hücreler seçildikten sonra </a:t>
            </a:r>
            <a:r>
              <a:rPr lang="tr-TR" sz="2400" b="1" dirty="0" smtClean="0"/>
              <a:t>%</a:t>
            </a:r>
            <a:r>
              <a:rPr lang="tr-TR" sz="2400" dirty="0" smtClean="0"/>
              <a:t> düğmesi kullanılmalıdır.</a:t>
            </a: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29000"/>
            <a:ext cx="2342795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068960"/>
            <a:ext cx="2376264" cy="1573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626" y="3429000"/>
            <a:ext cx="2310257" cy="108012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84122" y="3717562"/>
            <a:ext cx="606383" cy="538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2827773" y="3976216"/>
            <a:ext cx="453255" cy="24637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>
            <a:off x="5774929" y="3974710"/>
            <a:ext cx="453255" cy="24637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38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200" dirty="0" smtClean="0"/>
              <a:t>Excel’de hazır hücre stilleri kullanarak, hücre gölgelendirmeleri oldukça hızlı bir şekilde biçimlendirilebilir.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200" dirty="0" smtClean="0"/>
              <a:t>Bunun için </a:t>
            </a:r>
            <a:r>
              <a:rPr lang="tr-TR" sz="2200" b="1" dirty="0"/>
              <a:t>Giriş (</a:t>
            </a:r>
            <a:r>
              <a:rPr lang="tr-TR" sz="2200" b="1" dirty="0" smtClean="0"/>
              <a:t>Home)</a:t>
            </a:r>
            <a:r>
              <a:rPr lang="tr-TR" sz="2200" dirty="0" smtClean="0"/>
              <a:t> </a:t>
            </a:r>
            <a:r>
              <a:rPr lang="tr-TR" sz="2200" dirty="0"/>
              <a:t>sekmesinde bulunan </a:t>
            </a:r>
            <a:r>
              <a:rPr lang="tr-TR" sz="2200" b="1" dirty="0" smtClean="0"/>
              <a:t>Hücre </a:t>
            </a:r>
            <a:r>
              <a:rPr lang="tr-TR" sz="2200" b="1" dirty="0"/>
              <a:t>stilleri </a:t>
            </a:r>
            <a:r>
              <a:rPr lang="tr-TR" sz="2200" b="1" dirty="0" smtClean="0"/>
              <a:t>(Cell </a:t>
            </a:r>
            <a:r>
              <a:rPr lang="tr-TR" sz="2200" b="1" dirty="0"/>
              <a:t>Styles)</a:t>
            </a:r>
            <a:r>
              <a:rPr lang="tr-TR" sz="2200" dirty="0"/>
              <a:t> düğmesi kullanılmaktadır</a:t>
            </a:r>
            <a:r>
              <a:rPr lang="tr-TR" sz="2200" dirty="0" smtClean="0"/>
              <a:t>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80" y="2853817"/>
            <a:ext cx="4591647" cy="3495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407" y="4941168"/>
            <a:ext cx="3456900" cy="1038994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>
          <a:xfrm rot="10800000">
            <a:off x="5405409" y="5085184"/>
            <a:ext cx="168997" cy="89497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Right Arrow 14"/>
          <p:cNvSpPr/>
          <p:nvPr/>
        </p:nvSpPr>
        <p:spPr>
          <a:xfrm rot="315250">
            <a:off x="2915816" y="5293257"/>
            <a:ext cx="2489591" cy="25453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1979713" y="2777616"/>
            <a:ext cx="504056" cy="723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2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/>
              <a:t>Hücreleri tek tek renklendirmek yerine </a:t>
            </a:r>
            <a:r>
              <a:rPr lang="tr-TR" sz="2400" b="1" dirty="0" smtClean="0"/>
              <a:t>Tablo </a:t>
            </a:r>
            <a:r>
              <a:rPr lang="tr-TR" sz="2400" b="1" dirty="0"/>
              <a:t>olarak biçimlendir (Format as </a:t>
            </a:r>
            <a:r>
              <a:rPr lang="tr-TR" sz="2400" b="1" dirty="0" smtClean="0"/>
              <a:t>Table)</a:t>
            </a:r>
            <a:r>
              <a:rPr lang="tr-TR" sz="2400" dirty="0" smtClean="0"/>
              <a:t> </a:t>
            </a:r>
            <a:r>
              <a:rPr lang="tr-TR" sz="2400" dirty="0"/>
              <a:t>düğmesi ile </a:t>
            </a:r>
            <a:r>
              <a:rPr lang="tr-TR" sz="2400" dirty="0" smtClean="0"/>
              <a:t>hücrelere </a:t>
            </a:r>
            <a:r>
              <a:rPr lang="tr-TR" sz="2400" dirty="0"/>
              <a:t>farklı stiller </a:t>
            </a:r>
            <a:r>
              <a:rPr lang="tr-TR" sz="2400" dirty="0" smtClean="0"/>
              <a:t>uygulanabilir ve tablo görünümü verilebilir.</a:t>
            </a:r>
            <a:endParaRPr lang="tr-TR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708920"/>
            <a:ext cx="6800021" cy="30378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35697" y="2636912"/>
            <a:ext cx="115212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3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b="1" dirty="0" smtClean="0"/>
              <a:t>Yapılan biçimlendirmeleri kaldırmak </a:t>
            </a:r>
            <a:r>
              <a:rPr lang="tr-TR" sz="2400" dirty="0" smtClean="0"/>
              <a:t>için</a:t>
            </a:r>
            <a:r>
              <a:rPr lang="tr-TR" sz="2400" dirty="0"/>
              <a:t>, </a:t>
            </a:r>
            <a:r>
              <a:rPr lang="tr-TR" sz="2400" b="1" dirty="0"/>
              <a:t>Home </a:t>
            </a:r>
            <a:r>
              <a:rPr lang="tr-TR" sz="2400" b="1" dirty="0" smtClean="0"/>
              <a:t>(giriş)</a:t>
            </a:r>
            <a:r>
              <a:rPr lang="tr-TR" sz="2400" dirty="0" smtClean="0"/>
              <a:t> sekmesinde </a:t>
            </a:r>
            <a:r>
              <a:rPr lang="tr-TR" sz="2400" dirty="0"/>
              <a:t>yer alan </a:t>
            </a:r>
            <a:r>
              <a:rPr lang="tr-TR" sz="2400" b="1" dirty="0"/>
              <a:t>Temizle (</a:t>
            </a:r>
            <a:r>
              <a:rPr lang="tr-TR" sz="2400" b="1" dirty="0" smtClean="0"/>
              <a:t>Clear)</a:t>
            </a:r>
            <a:r>
              <a:rPr lang="tr-TR" sz="2400" dirty="0" smtClean="0"/>
              <a:t> düğmesi kullanılmalıdır.</a:t>
            </a:r>
            <a:endParaRPr lang="tr-TR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420888"/>
            <a:ext cx="2088232" cy="276753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419872" y="2996952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846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94920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 err="1" smtClean="0"/>
              <a:t>Excel’de</a:t>
            </a:r>
            <a:r>
              <a:rPr lang="en-US" sz="2400" dirty="0" smtClean="0"/>
              <a:t> </a:t>
            </a:r>
            <a:r>
              <a:rPr lang="en-US" sz="2400" dirty="0" smtClean="0"/>
              <a:t>h</a:t>
            </a:r>
            <a:r>
              <a:rPr lang="tr-TR" sz="2400" dirty="0" smtClean="0"/>
              <a:t>ücreler </a:t>
            </a:r>
            <a:r>
              <a:rPr lang="tr-TR" sz="2400" b="1" dirty="0" smtClean="0"/>
              <a:t>koşullu olarak biçimlendirilebilir</a:t>
            </a:r>
            <a:r>
              <a:rPr lang="tr-TR" sz="2400" dirty="0" smtClean="0"/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Bunun </a:t>
            </a:r>
            <a:r>
              <a:rPr lang="tr-TR" sz="2400" dirty="0" smtClean="0"/>
              <a:t>için </a:t>
            </a:r>
            <a:r>
              <a:rPr lang="tr-TR" sz="2400" b="1" dirty="0" smtClean="0"/>
              <a:t>Giriş (Home) </a:t>
            </a:r>
            <a:r>
              <a:rPr lang="tr-TR" sz="2400" dirty="0" smtClean="0"/>
              <a:t>sekmesinde yer alan </a:t>
            </a:r>
            <a:r>
              <a:rPr lang="tr-TR" sz="2400" b="1" dirty="0"/>
              <a:t>Koşullu biçimlendirme (Conditional Formatting)</a:t>
            </a:r>
            <a:r>
              <a:rPr lang="tr-TR" sz="2400" dirty="0"/>
              <a:t> </a:t>
            </a:r>
            <a:r>
              <a:rPr lang="tr-TR" sz="2400" dirty="0" smtClean="0"/>
              <a:t> düğmesi kullanılmaktadır.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738" y="1250280"/>
            <a:ext cx="2484039" cy="496807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516216" y="1988840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8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Örnek </a:t>
            </a:r>
            <a:r>
              <a:rPr lang="tr-TR" sz="2400" dirty="0" smtClean="0"/>
              <a:t>olarak, aşağıdaki bilgilerin bulunduğu bir excel dosyası olduğunu varsayınız.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10386"/>
            <a:ext cx="5832648" cy="40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1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63483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Kıdem </a:t>
            </a:r>
            <a:r>
              <a:rPr lang="tr-TR" sz="2400" dirty="0"/>
              <a:t>sütununda değeri 5’ten büyük olanları </a:t>
            </a:r>
            <a:r>
              <a:rPr lang="tr-TR" sz="2400" b="1" dirty="0" smtClean="0"/>
              <a:t>işaretletmek</a:t>
            </a:r>
            <a:r>
              <a:rPr lang="tr-TR" sz="2400" dirty="0" smtClean="0"/>
              <a:t> için</a:t>
            </a:r>
            <a:r>
              <a:rPr lang="tr-TR" sz="2400" b="1" dirty="0" smtClean="0"/>
              <a:t> </a:t>
            </a:r>
            <a:r>
              <a:rPr lang="tr-TR" sz="2400" dirty="0" smtClean="0"/>
              <a:t>ilk olarak </a:t>
            </a:r>
            <a:r>
              <a:rPr lang="tr-TR" sz="2400" b="1" dirty="0" smtClean="0"/>
              <a:t>Koşullu </a:t>
            </a:r>
            <a:r>
              <a:rPr lang="tr-TR" sz="2400" b="1" dirty="0"/>
              <a:t>biçimlendirme </a:t>
            </a:r>
            <a:r>
              <a:rPr lang="tr-TR" sz="2400" dirty="0" smtClean="0"/>
              <a:t>düğmesi seçilmelidir.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Açılan </a:t>
            </a:r>
            <a:r>
              <a:rPr lang="tr-TR" sz="2400" dirty="0"/>
              <a:t>menüden </a:t>
            </a:r>
            <a:r>
              <a:rPr lang="tr-TR" sz="2400" b="1" dirty="0" smtClean="0"/>
              <a:t>Hücreleri </a:t>
            </a:r>
            <a:r>
              <a:rPr lang="tr-TR" sz="2400" b="1" dirty="0"/>
              <a:t>işaretleme kuralı </a:t>
            </a:r>
            <a:r>
              <a:rPr lang="tr-TR" sz="2400" b="1" dirty="0" smtClean="0"/>
              <a:t>(Highlight Cells Rules) </a:t>
            </a:r>
            <a:r>
              <a:rPr lang="tr-TR" sz="2400" dirty="0" smtClean="0"/>
              <a:t>seçeneğinden </a:t>
            </a:r>
            <a:r>
              <a:rPr lang="tr-TR" sz="2400" dirty="0"/>
              <a:t>ve </a:t>
            </a:r>
            <a:r>
              <a:rPr lang="tr-TR" sz="2400" b="1" dirty="0"/>
              <a:t>Büyüktür (Greater </a:t>
            </a:r>
            <a:r>
              <a:rPr lang="tr-TR" sz="2400" b="1" dirty="0" smtClean="0"/>
              <a:t>Than)</a:t>
            </a:r>
            <a:r>
              <a:rPr lang="tr-TR" sz="2400" dirty="0" smtClean="0"/>
              <a:t> seçilmelidir.</a:t>
            </a:r>
            <a:endParaRPr lang="tr-TR" sz="2400" b="1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683" y="1392578"/>
            <a:ext cx="4127488" cy="459100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48064" y="1988840"/>
            <a:ext cx="14401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4900251" y="2310426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6876256" y="2310426"/>
            <a:ext cx="136815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Bu </a:t>
            </a:r>
            <a:r>
              <a:rPr lang="tr-TR" sz="2400" dirty="0" smtClean="0"/>
              <a:t>dersin amacı</a:t>
            </a:r>
            <a:r>
              <a:rPr lang="en-US" sz="2400" dirty="0" smtClean="0"/>
              <a:t> Microsoft Excel </a:t>
            </a:r>
            <a:r>
              <a:rPr lang="en-US" sz="2400" dirty="0" smtClean="0"/>
              <a:t>201</a:t>
            </a:r>
            <a:r>
              <a:rPr lang="tr-TR" sz="2400" dirty="0" smtClean="0"/>
              <a:t>3</a:t>
            </a:r>
            <a:r>
              <a:rPr lang="en-US" sz="2400" dirty="0" smtClean="0"/>
              <a:t>’</a:t>
            </a:r>
            <a:r>
              <a:rPr lang="tr-TR" sz="2400" dirty="0" smtClean="0"/>
              <a:t>te,</a:t>
            </a:r>
            <a:endParaRPr lang="tr-TR" sz="2400" dirty="0" smtClean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</a:rPr>
              <a:t>H</a:t>
            </a:r>
            <a:r>
              <a:rPr lang="tr-TR" sz="2000" dirty="0" smtClean="0">
                <a:solidFill>
                  <a:schemeClr val="tx1"/>
                </a:solidFill>
              </a:rPr>
              <a:t>ücre biçimlendirme,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Sayfa yapısı ile çalışmak,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Listeler ile çalışmak,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Alt toplam hesaplatmak,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Grafikler oluşturmak,</a:t>
            </a:r>
            <a:endParaRPr lang="tr-TR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hakkında bilgi sahibi olmaktır.</a:t>
            </a:r>
            <a:endParaRPr lang="en-US" sz="2400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Açılan pencerede ayarlar yapılıp sonuç elde edilebilir.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27" y="1869951"/>
            <a:ext cx="4514850" cy="12668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5400000">
            <a:off x="561200" y="2874797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79291" y="3299300"/>
            <a:ext cx="119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Koşul bilgisi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859294" y="2506083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5452286" y="2410358"/>
            <a:ext cx="1830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Biçimlendirme türü</a:t>
            </a:r>
          </a:p>
        </p:txBody>
      </p:sp>
      <p:sp>
        <p:nvSpPr>
          <p:cNvPr id="16" name="Right Arrow 15"/>
          <p:cNvSpPr/>
          <p:nvPr/>
        </p:nvSpPr>
        <p:spPr>
          <a:xfrm rot="2596530">
            <a:off x="3544867" y="3402459"/>
            <a:ext cx="1198446" cy="10145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378" y="3424014"/>
            <a:ext cx="33813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546848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b="1" dirty="0" smtClean="0"/>
              <a:t>Hücrelere </a:t>
            </a:r>
            <a:r>
              <a:rPr lang="tr-TR" sz="2400" b="1" dirty="0" smtClean="0"/>
              <a:t>açıklama </a:t>
            </a:r>
            <a:r>
              <a:rPr lang="tr-TR" sz="2400" dirty="0" smtClean="0"/>
              <a:t>veya </a:t>
            </a:r>
            <a:r>
              <a:rPr lang="tr-TR" sz="2400" b="1" dirty="0" smtClean="0"/>
              <a:t>yorum eklemek </a:t>
            </a:r>
            <a:r>
              <a:rPr lang="tr-TR" sz="2400" dirty="0" smtClean="0"/>
              <a:t>için hücre </a:t>
            </a:r>
            <a:r>
              <a:rPr lang="tr-TR" sz="2400" dirty="0"/>
              <a:t>üzerinde </a:t>
            </a:r>
            <a:r>
              <a:rPr lang="tr-TR" sz="2400" dirty="0" smtClean="0"/>
              <a:t>fare ile sağ tıklayıp </a:t>
            </a:r>
            <a:r>
              <a:rPr lang="tr-TR" sz="2400" b="1" dirty="0"/>
              <a:t>Yorum </a:t>
            </a:r>
            <a:r>
              <a:rPr lang="tr-TR" sz="2400" b="1" dirty="0" smtClean="0"/>
              <a:t>Ekle </a:t>
            </a:r>
            <a:r>
              <a:rPr lang="tr-TR" sz="2400" b="1" dirty="0"/>
              <a:t>(Insert </a:t>
            </a:r>
            <a:r>
              <a:rPr lang="tr-TR" sz="2400" b="1" dirty="0" smtClean="0"/>
              <a:t>Comment)</a:t>
            </a:r>
            <a:r>
              <a:rPr lang="tr-TR" sz="2400" dirty="0" smtClean="0"/>
              <a:t> düğmesi seçilmelidir.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Eklenen yorumlar yazıcıdan </a:t>
            </a:r>
            <a:r>
              <a:rPr lang="tr-TR" sz="2400" dirty="0"/>
              <a:t>alınan </a:t>
            </a:r>
            <a:r>
              <a:rPr lang="tr-TR" sz="2400" dirty="0" smtClean="0"/>
              <a:t>çıktıda </a:t>
            </a:r>
            <a:r>
              <a:rPr lang="tr-TR" sz="2400" dirty="0" smtClean="0"/>
              <a:t>görünmemektedir</a:t>
            </a:r>
            <a:r>
              <a:rPr lang="tr-TR" sz="2400" dirty="0" smtClean="0"/>
              <a:t>, sadece fare ile hücre üzerine gidildiğinde görünecektir. </a:t>
            </a:r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  <a:p>
            <a:pPr>
              <a:buFont typeface="Wingdings" pitchFamily="2" charset="2"/>
              <a:buChar char="Ø"/>
              <a:defRPr/>
            </a:pPr>
            <a:endParaRPr lang="tr-TR" sz="2400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212" y="1219200"/>
            <a:ext cx="3596236" cy="466567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96136" y="4797152"/>
            <a:ext cx="20882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8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Sayfa </a:t>
            </a:r>
            <a:r>
              <a:rPr lang="tr-TR" dirty="0"/>
              <a:t>Yapısı ile Çalışmak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Excel’de satır ve sütunların sınırlarını gösteren kılavuz çizgilerini ekrandan kaldırmak mümkündür.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Bunun için </a:t>
            </a:r>
            <a:r>
              <a:rPr lang="en-US" sz="2400" b="1" dirty="0" smtClean="0"/>
              <a:t>S</a:t>
            </a:r>
            <a:r>
              <a:rPr lang="tr-TR" sz="2400" b="1" dirty="0" smtClean="0"/>
              <a:t>ayfa </a:t>
            </a:r>
            <a:r>
              <a:rPr lang="tr-TR" sz="2400" b="1" dirty="0"/>
              <a:t>Y</a:t>
            </a:r>
            <a:r>
              <a:rPr lang="en-US" sz="2400" b="1" dirty="0" err="1" smtClean="0"/>
              <a:t>ap</a:t>
            </a:r>
            <a:r>
              <a:rPr lang="tr-TR" sz="2400" b="1" dirty="0" smtClean="0"/>
              <a:t>ı</a:t>
            </a:r>
            <a:r>
              <a:rPr lang="en-US" sz="2400" b="1" dirty="0" smtClean="0"/>
              <a:t>s</a:t>
            </a:r>
            <a:r>
              <a:rPr lang="tr-TR" sz="2400" b="1" dirty="0" smtClean="0"/>
              <a:t>ı </a:t>
            </a:r>
            <a:r>
              <a:rPr lang="en-US" sz="2400" b="1" dirty="0" smtClean="0"/>
              <a:t>(</a:t>
            </a:r>
            <a:r>
              <a:rPr lang="tr-TR" sz="2400" b="1" dirty="0"/>
              <a:t>Page </a:t>
            </a:r>
            <a:r>
              <a:rPr lang="tr-TR" sz="2400" b="1" dirty="0" smtClean="0"/>
              <a:t>Layou</a:t>
            </a:r>
            <a:r>
              <a:rPr lang="en-US" sz="2400" b="1" dirty="0" smtClean="0"/>
              <a:t>t</a:t>
            </a:r>
            <a:r>
              <a:rPr lang="tr-TR" sz="2400" b="1" dirty="0" smtClean="0"/>
              <a:t>)</a:t>
            </a:r>
            <a:r>
              <a:rPr lang="tr-TR" sz="2400" dirty="0" smtClean="0"/>
              <a:t> sekmesinde yer alan </a:t>
            </a:r>
            <a:r>
              <a:rPr lang="tr-TR" sz="2400" b="1" dirty="0" smtClean="0"/>
              <a:t>Sayfa </a:t>
            </a:r>
            <a:r>
              <a:rPr lang="tr-TR" sz="2400" b="1" dirty="0"/>
              <a:t>S</a:t>
            </a:r>
            <a:r>
              <a:rPr lang="tr-TR" sz="2400" b="1" dirty="0" smtClean="0"/>
              <a:t>eçenekleri</a:t>
            </a:r>
            <a:r>
              <a:rPr lang="en-US" sz="2400" b="1" dirty="0" smtClean="0"/>
              <a:t> </a:t>
            </a:r>
            <a:r>
              <a:rPr lang="en-US" sz="2400" b="1" dirty="0" smtClean="0"/>
              <a:t>(</a:t>
            </a:r>
            <a:r>
              <a:rPr lang="tr-TR" sz="2400" b="1" dirty="0"/>
              <a:t>Sheet </a:t>
            </a:r>
            <a:r>
              <a:rPr lang="tr-TR" sz="2400" b="1" dirty="0" smtClean="0"/>
              <a:t>Option</a:t>
            </a:r>
            <a:r>
              <a:rPr lang="en-US" sz="2400" b="1" dirty="0" smtClean="0"/>
              <a:t>s</a:t>
            </a:r>
            <a:r>
              <a:rPr lang="tr-TR" sz="2400" b="1" dirty="0" smtClean="0"/>
              <a:t>)</a:t>
            </a:r>
            <a:r>
              <a:rPr lang="tr-TR" sz="2400" dirty="0" smtClean="0"/>
              <a:t> grubundaki onay kutuları kullanılmalıdır.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592" y="3861048"/>
            <a:ext cx="2028304" cy="149708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140425" y="4437112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5733417" y="4175502"/>
            <a:ext cx="2186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 ve sütun başlıklarını göster/kaldır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140425" y="4796140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5733417" y="4700415"/>
            <a:ext cx="236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 ve sütun başlıklarını yazdır/yazdırma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2657166" y="4437112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151360" y="4145548"/>
            <a:ext cx="165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Kılavuz çizgilerini göster/kaldır</a:t>
            </a:r>
          </a:p>
        </p:txBody>
      </p:sp>
      <p:sp>
        <p:nvSpPr>
          <p:cNvPr id="15" name="Right Arrow 14"/>
          <p:cNvSpPr/>
          <p:nvPr/>
        </p:nvSpPr>
        <p:spPr>
          <a:xfrm rot="10800000">
            <a:off x="2674017" y="4858489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1151360" y="4777988"/>
            <a:ext cx="1650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Kılavuz çizgilerini yazdır/yazdırma</a:t>
            </a:r>
          </a:p>
        </p:txBody>
      </p:sp>
    </p:spTree>
    <p:extLst>
      <p:ext uri="{BB962C8B-B14F-4D97-AF65-F5344CB8AC3E}">
        <p14:creationId xmlns:p14="http://schemas.microsoft.com/office/powerpoint/2010/main" val="42231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Sayfa Yapısı ile Çalışmak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Excel’de sayfalara arka plan resmi eklenebilir.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Bunun için </a:t>
            </a:r>
            <a:r>
              <a:rPr lang="en-US" sz="2400" b="1" dirty="0"/>
              <a:t>S</a:t>
            </a:r>
            <a:r>
              <a:rPr lang="tr-TR" sz="2400" b="1" dirty="0"/>
              <a:t>ayfa </a:t>
            </a:r>
            <a:r>
              <a:rPr lang="en-US" sz="2400" b="1" dirty="0"/>
              <a:t>yap</a:t>
            </a:r>
            <a:r>
              <a:rPr lang="tr-TR" sz="2400" b="1" dirty="0"/>
              <a:t>ı</a:t>
            </a:r>
            <a:r>
              <a:rPr lang="en-US" sz="2400" b="1" dirty="0"/>
              <a:t>s</a:t>
            </a:r>
            <a:r>
              <a:rPr lang="tr-TR" sz="2400" b="1" dirty="0"/>
              <a:t>ı </a:t>
            </a:r>
            <a:r>
              <a:rPr lang="en-US" sz="2400" b="1" dirty="0"/>
              <a:t>(</a:t>
            </a:r>
            <a:r>
              <a:rPr lang="tr-TR" sz="2400" b="1" dirty="0"/>
              <a:t>Page Layou</a:t>
            </a:r>
            <a:r>
              <a:rPr lang="en-US" sz="2400" b="1" dirty="0"/>
              <a:t>t</a:t>
            </a:r>
            <a:r>
              <a:rPr lang="tr-TR" sz="2400" b="1" dirty="0"/>
              <a:t>)</a:t>
            </a:r>
            <a:r>
              <a:rPr lang="tr-TR" sz="2400" dirty="0" smtClean="0"/>
              <a:t> sekmesindeki </a:t>
            </a:r>
            <a:r>
              <a:rPr lang="tr-TR" sz="2400" b="1" dirty="0" smtClean="0"/>
              <a:t>Arka Plan </a:t>
            </a:r>
            <a:r>
              <a:rPr lang="tr-TR" sz="2400" b="1" dirty="0" smtClean="0"/>
              <a:t>(Background)</a:t>
            </a:r>
            <a:r>
              <a:rPr lang="tr-TR" sz="2400" dirty="0" smtClean="0"/>
              <a:t> düğmesi kullanılmalıdır.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Ön tanımlı ayarlar ile yazıcıdan çıktı alındığında, arka plan resmi kağıt üzerine yazdırılmayacaktır.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tr-T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429000"/>
            <a:ext cx="3851807" cy="1224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59" y="4241091"/>
            <a:ext cx="3769929" cy="202466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03848" y="3604582"/>
            <a:ext cx="1008112" cy="9045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ight Arrow 13"/>
          <p:cNvSpPr/>
          <p:nvPr/>
        </p:nvSpPr>
        <p:spPr>
          <a:xfrm rot="2224113">
            <a:off x="3894630" y="4654200"/>
            <a:ext cx="1062027" cy="20347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1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tr-TR" dirty="0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Çalışmak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Excel’de oluşturulan listeler artan veya azalan şekilde </a:t>
            </a:r>
            <a:r>
              <a:rPr lang="tr-TR" sz="2400" b="1" dirty="0" smtClean="0"/>
              <a:t>sıralanabilir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Sıralama yapmak için </a:t>
            </a:r>
            <a:r>
              <a:rPr lang="tr-TR" sz="2400" b="1" dirty="0" smtClean="0"/>
              <a:t>G</a:t>
            </a:r>
            <a:r>
              <a:rPr lang="tr-TR" sz="2400" b="1" dirty="0"/>
              <a:t>iriş </a:t>
            </a:r>
            <a:r>
              <a:rPr lang="tr-TR" sz="2400" b="1" dirty="0" smtClean="0"/>
              <a:t>(Home)</a:t>
            </a:r>
            <a:r>
              <a:rPr lang="tr-TR" sz="2400" dirty="0" smtClean="0"/>
              <a:t> sekmesinde yer alan </a:t>
            </a:r>
            <a:r>
              <a:rPr lang="tr-TR" sz="2400" b="1" dirty="0" smtClean="0"/>
              <a:t>Sırala </a:t>
            </a:r>
            <a:r>
              <a:rPr lang="tr-TR" sz="2400" b="1" dirty="0" smtClean="0"/>
              <a:t>ve </a:t>
            </a:r>
            <a:r>
              <a:rPr lang="tr-TR" sz="2400" b="1" dirty="0"/>
              <a:t>F</a:t>
            </a:r>
            <a:r>
              <a:rPr lang="tr-TR" sz="2400" b="1" dirty="0" smtClean="0"/>
              <a:t>iltrele </a:t>
            </a:r>
            <a:r>
              <a:rPr lang="tr-TR" sz="2400" b="1" dirty="0"/>
              <a:t>(Sort &amp; </a:t>
            </a:r>
            <a:r>
              <a:rPr lang="tr-TR" sz="2400" b="1" dirty="0" smtClean="0"/>
              <a:t>Filter)</a:t>
            </a:r>
            <a:r>
              <a:rPr lang="tr-TR" sz="2400" dirty="0" smtClean="0"/>
              <a:t> düğmesi kullanılmalıdır.</a:t>
            </a: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008630"/>
            <a:ext cx="2969296" cy="286864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694112" y="3995836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4310127" y="3894355"/>
            <a:ext cx="3453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Seçilen hücreleri alfabetik olarak sırala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694112" y="4336972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4310127" y="4235491"/>
            <a:ext cx="3731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Seçilen hücreleri ters alfabetik olarak sırala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3694112" y="4674772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4306611" y="4569250"/>
            <a:ext cx="3709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Sıralamayı düzenle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693960" y="5035450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4324021" y="4927866"/>
            <a:ext cx="342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Filtrele</a:t>
            </a:r>
          </a:p>
        </p:txBody>
      </p:sp>
      <p:sp>
        <p:nvSpPr>
          <p:cNvPr id="17" name="Oval 16"/>
          <p:cNvSpPr/>
          <p:nvPr/>
        </p:nvSpPr>
        <p:spPr>
          <a:xfrm>
            <a:off x="2051720" y="3008630"/>
            <a:ext cx="936104" cy="1092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0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tr-TR" dirty="0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Çalışmak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200" dirty="0" smtClean="0"/>
              <a:t>Örneğin, aşağıdaki bilgilerin olduğu bir excel dosyası olduğunu varsayınız.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200" dirty="0" smtClean="0"/>
              <a:t>Maaş sütununa göre sıralama yapmak için bu sütundaki bir hücreye tıklayıp, alfabetik olarak sırala (A-Z) seçeneği seçilmelidir.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200" dirty="0" smtClean="0"/>
              <a:t>Sadece maaş sütunundaki satırlar değil, tablodaki tüm satırların sırası sıralanan maaş sütununa değişecektir.</a:t>
            </a:r>
            <a:endParaRPr lang="tr-TR" sz="2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861048"/>
            <a:ext cx="3162300" cy="1724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88" y="3861048"/>
            <a:ext cx="31623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620" y="3688080"/>
            <a:ext cx="1323975" cy="215265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595872" y="4651779"/>
            <a:ext cx="191743" cy="2252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ight Arrow 13"/>
          <p:cNvSpPr/>
          <p:nvPr/>
        </p:nvSpPr>
        <p:spPr>
          <a:xfrm>
            <a:off x="5244353" y="4653136"/>
            <a:ext cx="191743" cy="22525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3817109" y="4335974"/>
            <a:ext cx="1344486" cy="3891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7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tr-TR" dirty="0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Çalışmak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Excel’de</a:t>
            </a:r>
            <a:r>
              <a:rPr lang="tr-TR" sz="2400" dirty="0" smtClean="0"/>
              <a:t>, </a:t>
            </a:r>
            <a:r>
              <a:rPr lang="tr-TR" sz="2400" b="1" dirty="0"/>
              <a:t>b</a:t>
            </a:r>
            <a:r>
              <a:rPr lang="tr-TR" sz="2400" b="1" dirty="0" smtClean="0"/>
              <a:t>irden fazla düzeyde sıralama</a:t>
            </a:r>
            <a:r>
              <a:rPr lang="tr-TR" sz="2400" dirty="0" smtClean="0"/>
              <a:t> yapmak da mümkündür.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Daha </a:t>
            </a:r>
            <a:r>
              <a:rPr lang="tr-TR" sz="2400" dirty="0" smtClean="0"/>
              <a:t>önceki örnekte koşullu biçimlendirme ile renklendirilen kıdem sütunundaki hücreleri renklerine göre, ardından da maaş bilgisine göre sıralama yapmak için, tablodaki bir hücre üzerine tıkladıktan sonra </a:t>
            </a:r>
            <a:r>
              <a:rPr lang="tr-TR" sz="2400" b="1" dirty="0" smtClean="0"/>
              <a:t>Sıralama </a:t>
            </a:r>
            <a:r>
              <a:rPr lang="tr-TR" sz="2400" b="1" dirty="0"/>
              <a:t>D</a:t>
            </a:r>
            <a:r>
              <a:rPr lang="tr-TR" sz="2400" b="1" dirty="0" smtClean="0"/>
              <a:t>üzenle </a:t>
            </a:r>
            <a:r>
              <a:rPr lang="tr-TR" sz="2400" b="1" dirty="0"/>
              <a:t>(Custom </a:t>
            </a:r>
            <a:r>
              <a:rPr lang="tr-TR" sz="2400" b="1" dirty="0" smtClean="0"/>
              <a:t>Sort)</a:t>
            </a:r>
            <a:r>
              <a:rPr lang="tr-TR" sz="2400" dirty="0" smtClean="0"/>
              <a:t> seçeneği seçilmelidir.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tr-TR" dirty="0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Çalışmak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Açılan </a:t>
            </a:r>
            <a:r>
              <a:rPr lang="tr-TR" sz="2400" dirty="0" smtClean="0"/>
              <a:t>pencereden ilk olarak kıdem sütununu seçip sıralama koşulu olarak da </a:t>
            </a:r>
            <a:r>
              <a:rPr lang="tr-TR" sz="2400" dirty="0"/>
              <a:t>hücre rengi (cell </a:t>
            </a:r>
            <a:r>
              <a:rPr lang="tr-TR" sz="2400" dirty="0" smtClean="0"/>
              <a:t>color) seçilmelidir.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İkinci </a:t>
            </a:r>
            <a:r>
              <a:rPr lang="tr-TR" sz="2400" dirty="0" smtClean="0"/>
              <a:t>sıralama düzeyini eklemek için </a:t>
            </a:r>
            <a:r>
              <a:rPr lang="tr-TR" sz="2400" dirty="0"/>
              <a:t>düzey ekle (Add </a:t>
            </a:r>
            <a:r>
              <a:rPr lang="tr-TR" sz="2400" dirty="0" smtClean="0"/>
              <a:t>level), istenildiğinde çıkarmak için de </a:t>
            </a:r>
            <a:r>
              <a:rPr lang="tr-TR" sz="2400" dirty="0"/>
              <a:t>düzeyi kaldır (Delete </a:t>
            </a:r>
            <a:r>
              <a:rPr lang="tr-TR" sz="2400" dirty="0" smtClean="0"/>
              <a:t>level) seçenekleri seçilmelidir.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İkinci </a:t>
            </a:r>
            <a:r>
              <a:rPr lang="tr-TR" sz="2400" dirty="0" smtClean="0"/>
              <a:t>düzey eklendikten sonra maaş sütunu seçilip artan maaşa göre sıralama yapılabilir.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tr-TR" dirty="0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Çalışmak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6133"/>
            <a:ext cx="5600700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148" y="4320026"/>
            <a:ext cx="3162300" cy="17621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6200000">
            <a:off x="587876" y="1719867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457200" y="1177535"/>
            <a:ext cx="1079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Düzey ekle</a:t>
            </a:r>
          </a:p>
        </p:txBody>
      </p:sp>
      <p:sp>
        <p:nvSpPr>
          <p:cNvPr id="13" name="Right Arrow 12"/>
          <p:cNvSpPr/>
          <p:nvPr/>
        </p:nvSpPr>
        <p:spPr>
          <a:xfrm rot="16200000">
            <a:off x="1534969" y="1761656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404293" y="1177007"/>
            <a:ext cx="1295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Düzeyi kaldır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442627" y="3248544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39552" y="3595967"/>
            <a:ext cx="4467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Birden fazla düzeyde sıralama yapılabilmektedir</a:t>
            </a:r>
          </a:p>
        </p:txBody>
      </p:sp>
      <p:sp>
        <p:nvSpPr>
          <p:cNvPr id="17" name="Right Arrow 16"/>
          <p:cNvSpPr/>
          <p:nvPr/>
        </p:nvSpPr>
        <p:spPr>
          <a:xfrm rot="1658825">
            <a:off x="4685739" y="4257261"/>
            <a:ext cx="672561" cy="19043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7048518" y="4077072"/>
            <a:ext cx="1843962" cy="2193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0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tr-TR" dirty="0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Çalışmak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Listelere </a:t>
            </a:r>
            <a:r>
              <a:rPr lang="tr-TR" sz="2400" b="1" dirty="0" smtClean="0"/>
              <a:t>filtre uygulamak</a:t>
            </a:r>
            <a:r>
              <a:rPr lang="tr-TR" sz="2400" dirty="0" smtClean="0"/>
              <a:t>, binlerce verinin içinden istenilen veriye daha kolay ulaşmayı sağlar.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Bunun </a:t>
            </a:r>
            <a:r>
              <a:rPr lang="tr-TR" sz="2400" dirty="0" smtClean="0"/>
              <a:t>için tablo içindeki bir hücreye tıkladıktan sonra </a:t>
            </a:r>
            <a:r>
              <a:rPr lang="tr-TR" sz="2400" b="1" dirty="0"/>
              <a:t>Filtrele </a:t>
            </a:r>
            <a:r>
              <a:rPr lang="tr-TR" sz="2400" b="1" dirty="0" smtClean="0"/>
              <a:t> (Filter</a:t>
            </a:r>
            <a:r>
              <a:rPr lang="tr-TR" sz="2400" b="1" dirty="0"/>
              <a:t>) </a:t>
            </a:r>
            <a:r>
              <a:rPr lang="tr-TR" sz="2400" dirty="0" smtClean="0"/>
              <a:t>seçeneği seçilmelidir. Sütunların en üstünde ok işaretleri belirecektir.</a:t>
            </a: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27498"/>
            <a:ext cx="1731082" cy="2893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268" y="3356992"/>
            <a:ext cx="4496930" cy="239481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84213" y="5085184"/>
            <a:ext cx="18744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4788024" y="3280792"/>
            <a:ext cx="360040" cy="36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5940152" y="3284984"/>
            <a:ext cx="360040" cy="36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6804248" y="3284984"/>
            <a:ext cx="360040" cy="36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7596336" y="3284984"/>
            <a:ext cx="360040" cy="36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 </a:t>
            </a:r>
            <a:r>
              <a:rPr lang="en-US" dirty="0" smtClean="0"/>
              <a:t>B</a:t>
            </a:r>
            <a:r>
              <a:rPr lang="tr-TR" dirty="0" smtClean="0"/>
              <a:t>içimlendirme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/>
              <a:t>Hücre </a:t>
            </a:r>
            <a:r>
              <a:rPr lang="tr-TR" sz="2400" b="1" dirty="0"/>
              <a:t>z</a:t>
            </a:r>
            <a:r>
              <a:rPr lang="tr-TR" sz="2400" b="1" dirty="0" smtClean="0"/>
              <a:t>eminlerini renklendirmek</a:t>
            </a:r>
            <a:r>
              <a:rPr lang="tr-TR" sz="2400" dirty="0" smtClean="0"/>
              <a:t> için </a:t>
            </a:r>
            <a:r>
              <a:rPr lang="tr-TR" sz="2400" b="1" dirty="0"/>
              <a:t>Giriş (</a:t>
            </a:r>
            <a:r>
              <a:rPr lang="tr-TR" sz="2400" b="1" dirty="0" smtClean="0"/>
              <a:t>Home)</a:t>
            </a:r>
            <a:r>
              <a:rPr lang="tr-TR" sz="2400" dirty="0" smtClean="0"/>
              <a:t> sekmesinde bulunan </a:t>
            </a:r>
            <a:r>
              <a:rPr lang="tr-TR" sz="2400" b="1" dirty="0"/>
              <a:t>Dolgu Rengi (Fill </a:t>
            </a:r>
            <a:r>
              <a:rPr lang="tr-TR" sz="2400" b="1" dirty="0" smtClean="0"/>
              <a:t>Color)</a:t>
            </a:r>
            <a:r>
              <a:rPr lang="tr-TR" sz="2400" dirty="0" smtClean="0"/>
              <a:t> düğmesi kullanılmaktadır.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344402"/>
            <a:ext cx="5760640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56" y="2093778"/>
            <a:ext cx="2532056" cy="21993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67944" y="234888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189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Liste</a:t>
            </a:r>
            <a:r>
              <a:rPr lang="tr-TR" dirty="0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tr-TR" dirty="0" smtClean="0"/>
              <a:t>Çalışmak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Örneğin kıdem ifadesinin yanındaki ok tıklanınca, açılan pencereden filtreleme ayarları yapılabilir.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Kıdemi 5 yıl olanları seçmek için sadece 5 </a:t>
            </a:r>
            <a:r>
              <a:rPr lang="tr-TR" sz="2400" dirty="0" smtClean="0"/>
              <a:t>ifadesi seçili bırakılmalıdır.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7" y="2793129"/>
            <a:ext cx="2768352" cy="345220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771800" y="2716929"/>
            <a:ext cx="360040" cy="36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1043608" y="5013176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846" y="3749157"/>
            <a:ext cx="3228975" cy="60007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9478882">
            <a:off x="1977440" y="4903359"/>
            <a:ext cx="3022523" cy="21963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6732240" y="3578155"/>
            <a:ext cx="864096" cy="942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06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tr-TR" dirty="0" smtClean="0"/>
              <a:t>lt</a:t>
            </a:r>
            <a:r>
              <a:rPr lang="en-US" dirty="0" smtClean="0"/>
              <a:t> </a:t>
            </a:r>
            <a:r>
              <a:rPr lang="en-US" dirty="0" err="1" smtClean="0"/>
              <a:t>Toplam</a:t>
            </a:r>
            <a:r>
              <a:rPr lang="en-US" dirty="0" smtClean="0"/>
              <a:t> </a:t>
            </a:r>
            <a:r>
              <a:rPr lang="en-US" dirty="0" err="1" smtClean="0"/>
              <a:t>Hesaplatmak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421704" y="1219200"/>
            <a:ext cx="832676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b="1" dirty="0" smtClean="0"/>
              <a:t>Alt toplamlar</a:t>
            </a:r>
            <a:r>
              <a:rPr lang="tr-TR" sz="2400" dirty="0" smtClean="0"/>
              <a:t>, oluşturulan listelerdeki bir sütunda aynı olan verilerden yararlanarak, başka bir </a:t>
            </a:r>
            <a:r>
              <a:rPr lang="tr-TR" sz="2400" dirty="0" smtClean="0"/>
              <a:t>sütundaki </a:t>
            </a:r>
            <a:r>
              <a:rPr lang="tr-TR" sz="2400" dirty="0" smtClean="0"/>
              <a:t>verilerin toplamını bulmak için kullanılır.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Aşağıdaki tabloda, bölümlere göre maaşlar toplamını hesaplatmak için ilk olarak tablonun bölümü sütununa göre </a:t>
            </a:r>
            <a:r>
              <a:rPr lang="tr-TR" sz="2400" b="1" dirty="0" smtClean="0"/>
              <a:t>sıralanması gerekir</a:t>
            </a:r>
            <a:r>
              <a:rPr lang="tr-TR" sz="2400" dirty="0" smtClean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567936"/>
            <a:ext cx="4608512" cy="26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tr-TR" dirty="0"/>
              <a:t>lt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Hesaplatmak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Daha sonra, tablodaki bir hücreye tıklayıp </a:t>
            </a:r>
            <a:r>
              <a:rPr lang="tr-TR" sz="2200" b="1" dirty="0" smtClean="0"/>
              <a:t>Veri </a:t>
            </a:r>
            <a:r>
              <a:rPr lang="tr-TR" sz="2200" b="1" dirty="0"/>
              <a:t>(</a:t>
            </a:r>
            <a:r>
              <a:rPr lang="tr-TR" sz="2200" b="1" dirty="0" smtClean="0"/>
              <a:t>Data)</a:t>
            </a:r>
            <a:r>
              <a:rPr lang="tr-TR" sz="2200" dirty="0" smtClean="0"/>
              <a:t> sekmesindeki </a:t>
            </a:r>
            <a:r>
              <a:rPr lang="tr-TR" sz="2200" b="1" dirty="0"/>
              <a:t>A</a:t>
            </a:r>
            <a:r>
              <a:rPr lang="tr-TR" sz="2200" b="1" dirty="0" smtClean="0"/>
              <a:t>lt </a:t>
            </a:r>
            <a:r>
              <a:rPr lang="tr-TR" sz="2200" b="1" dirty="0"/>
              <a:t>T</a:t>
            </a:r>
            <a:r>
              <a:rPr lang="tr-TR" sz="2200" b="1" dirty="0" smtClean="0"/>
              <a:t>oplam </a:t>
            </a:r>
            <a:r>
              <a:rPr lang="tr-TR" sz="2200" b="1" dirty="0"/>
              <a:t>(</a:t>
            </a:r>
            <a:r>
              <a:rPr lang="tr-TR" sz="2200" b="1" dirty="0" smtClean="0"/>
              <a:t>SubTotal)</a:t>
            </a:r>
            <a:r>
              <a:rPr lang="tr-TR" sz="2200" dirty="0" smtClean="0"/>
              <a:t> düğmesi kullanılmalıdır</a:t>
            </a:r>
            <a:r>
              <a:rPr lang="tr-TR" sz="2200" dirty="0" smtClean="0"/>
              <a:t>.</a:t>
            </a:r>
            <a:endParaRPr lang="tr-TR" sz="2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568153"/>
            <a:ext cx="8829675" cy="11906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97836" y="2780928"/>
            <a:ext cx="790588" cy="781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tr-TR" dirty="0"/>
              <a:t>lt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Hesaplatmak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Açılan </a:t>
            </a:r>
            <a:r>
              <a:rPr lang="tr-TR" sz="2200" dirty="0" smtClean="0"/>
              <a:t>pencereden ayarlar yapılıp, alt toplamlar hesaplanabilir.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43" y="2156074"/>
            <a:ext cx="6153150" cy="315277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6442024" y="2708920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7096173" y="1835566"/>
            <a:ext cx="20478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Verilerin hangi alana göre gruplanacağını belirler (sıralama yapılan sütun adı seçilmelidir).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444208" y="3132803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7033629" y="3032176"/>
            <a:ext cx="2172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Yapılacak olan alt işlem seçilmelidir (toplama için sum fonksiyonu seçilmelidir).</a:t>
            </a:r>
          </a:p>
        </p:txBody>
      </p:sp>
      <p:sp>
        <p:nvSpPr>
          <p:cNvPr id="22" name="Right Arrow 21"/>
          <p:cNvSpPr/>
          <p:nvPr/>
        </p:nvSpPr>
        <p:spPr>
          <a:xfrm rot="1476148">
            <a:off x="6320180" y="4132767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6894142" y="4185175"/>
            <a:ext cx="224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Alt toplamı hesaplanmak istenen sütun seçilmelidir.</a:t>
            </a:r>
          </a:p>
        </p:txBody>
      </p:sp>
      <p:sp>
        <p:nvSpPr>
          <p:cNvPr id="24" name="Right Arrow 23"/>
          <p:cNvSpPr/>
          <p:nvPr/>
        </p:nvSpPr>
        <p:spPr>
          <a:xfrm rot="895446">
            <a:off x="5468231" y="4968936"/>
            <a:ext cx="1386038" cy="11578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6785306" y="5024859"/>
            <a:ext cx="204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Alt toplamın nereye yazılacağını belirler.</a:t>
            </a:r>
          </a:p>
        </p:txBody>
      </p:sp>
    </p:spTree>
    <p:extLst>
      <p:ext uri="{BB962C8B-B14F-4D97-AF65-F5344CB8AC3E}">
        <p14:creationId xmlns:p14="http://schemas.microsoft.com/office/powerpoint/2010/main" val="930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tr-TR" dirty="0"/>
              <a:t>lt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Hesaplatmak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Ayarlar yapılıp alt toplamlar hesaplandığında tablo görüntüsü aşağıdaki gibi olacaktır.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132856"/>
            <a:ext cx="56166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Excel’</a:t>
            </a:r>
            <a:r>
              <a:rPr lang="tr-TR" sz="2400" dirty="0" smtClean="0"/>
              <a:t>in en güçlü olduğu alanlardan biri de </a:t>
            </a:r>
            <a:r>
              <a:rPr lang="en-US" sz="2400" b="1" dirty="0" err="1" smtClean="0"/>
              <a:t>grafik</a:t>
            </a:r>
            <a:r>
              <a:rPr lang="en-US" sz="2400" b="1" dirty="0" smtClean="0"/>
              <a:t> </a:t>
            </a:r>
            <a:r>
              <a:rPr lang="tr-TR" sz="2400" b="1" dirty="0" smtClean="0"/>
              <a:t>oluşturmaktır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Örneğin, aşağıdaki  tabloda bulunan satış, servis ve bakım bölümlerinin kazanç değerlerini grafiğe yansıtmak için ilk olarak fare ile tablonun tüm hücreleri seçilmelidir.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56992"/>
            <a:ext cx="576304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Daha sonra </a:t>
            </a:r>
            <a:r>
              <a:rPr lang="tr-TR" sz="2400" b="1" dirty="0" smtClean="0"/>
              <a:t>Ekle </a:t>
            </a:r>
            <a:r>
              <a:rPr lang="tr-TR" sz="2400" b="1" dirty="0"/>
              <a:t>(</a:t>
            </a:r>
            <a:r>
              <a:rPr lang="tr-TR" sz="2400" b="1" dirty="0" smtClean="0"/>
              <a:t>Insert)</a:t>
            </a:r>
            <a:r>
              <a:rPr lang="tr-TR" sz="2400" dirty="0" smtClean="0"/>
              <a:t> sekmesinde bulunan </a:t>
            </a:r>
            <a:r>
              <a:rPr lang="tr-TR" sz="2400" b="1" dirty="0" smtClean="0"/>
              <a:t>Charts (grafikler)</a:t>
            </a:r>
            <a:r>
              <a:rPr lang="tr-TR" sz="2400" dirty="0" smtClean="0"/>
              <a:t> grubundan grafiğin türü seçilmelidir.</a:t>
            </a: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05253"/>
            <a:ext cx="4270567" cy="394758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27784" y="3652989"/>
            <a:ext cx="1080120" cy="974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7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Excel, seçilen tabloyu analiz ederek satır, sütun başlıklarını ve değerleri kullanarak grafiği oluşturacaktır.</a:t>
            </a:r>
            <a:endParaRPr lang="tr-TR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060848"/>
            <a:ext cx="5400600" cy="39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Eklenen </a:t>
            </a:r>
            <a:r>
              <a:rPr lang="tr-TR" sz="2400" dirty="0" smtClean="0"/>
              <a:t>grafiğin görünüm stili, grafik seçili iken açılan </a:t>
            </a:r>
            <a:r>
              <a:rPr lang="tr-TR" sz="2400" b="1" dirty="0"/>
              <a:t>Tasarım </a:t>
            </a:r>
            <a:r>
              <a:rPr lang="tr-TR" sz="2400" b="1" dirty="0" smtClean="0"/>
              <a:t>(Design</a:t>
            </a:r>
            <a:r>
              <a:rPr lang="tr-TR" sz="2400" b="1" dirty="0"/>
              <a:t>) </a:t>
            </a:r>
            <a:r>
              <a:rPr lang="tr-TR" sz="2400" dirty="0"/>
              <a:t>sekmesinde yer alan olan </a:t>
            </a:r>
            <a:r>
              <a:rPr lang="tr-TR" sz="2400" b="1" dirty="0" smtClean="0"/>
              <a:t>grafik </a:t>
            </a:r>
            <a:r>
              <a:rPr lang="tr-TR" sz="2400" b="1" dirty="0"/>
              <a:t>S</a:t>
            </a:r>
            <a:r>
              <a:rPr lang="tr-TR" sz="2400" b="1" dirty="0" smtClean="0"/>
              <a:t>eçenekleri  </a:t>
            </a:r>
            <a:r>
              <a:rPr lang="tr-TR" sz="2400" b="1" dirty="0" smtClean="0"/>
              <a:t>(Chart </a:t>
            </a:r>
            <a:r>
              <a:rPr lang="tr-TR" sz="2400" b="1" dirty="0"/>
              <a:t>Styles) </a:t>
            </a:r>
            <a:r>
              <a:rPr lang="tr-TR" sz="2400" dirty="0"/>
              <a:t>kısmından değiştirilebilir</a:t>
            </a:r>
            <a:r>
              <a:rPr lang="tr-TR" sz="2400" dirty="0" smtClean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" y="3284984"/>
            <a:ext cx="9036496" cy="104029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232" y="3863064"/>
            <a:ext cx="288032" cy="286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5400000">
            <a:off x="6498336" y="4416203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981907" y="4787403"/>
            <a:ext cx="224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Buradan tüm stiller görüntülenebilmektedir.</a:t>
            </a:r>
          </a:p>
        </p:txBody>
      </p:sp>
    </p:spTree>
    <p:extLst>
      <p:ext uri="{BB962C8B-B14F-4D97-AF65-F5344CB8AC3E}">
        <p14:creationId xmlns:p14="http://schemas.microsoft.com/office/powerpoint/2010/main" val="2212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300" dirty="0" smtClean="0"/>
              <a:t>Eklenen grafiğin türünü değiştirmek için grafik seçildikten sonra </a:t>
            </a:r>
            <a:r>
              <a:rPr lang="tr-TR" sz="2300" b="1" dirty="0"/>
              <a:t>Tasarım (</a:t>
            </a:r>
            <a:r>
              <a:rPr lang="tr-TR" sz="2300" b="1" dirty="0" smtClean="0"/>
              <a:t>Design)</a:t>
            </a:r>
            <a:r>
              <a:rPr lang="tr-TR" sz="2300" dirty="0" smtClean="0"/>
              <a:t> sekmesindeki </a:t>
            </a:r>
            <a:r>
              <a:rPr lang="tr-TR" sz="2300" b="1" dirty="0" smtClean="0"/>
              <a:t>Grafik </a:t>
            </a:r>
            <a:r>
              <a:rPr lang="tr-TR" sz="2300" b="1" dirty="0"/>
              <a:t>T</a:t>
            </a:r>
            <a:r>
              <a:rPr lang="tr-TR" sz="2300" b="1" dirty="0" smtClean="0"/>
              <a:t>ürünü </a:t>
            </a:r>
            <a:r>
              <a:rPr lang="tr-TR" sz="2300" b="1" dirty="0"/>
              <a:t>D</a:t>
            </a:r>
            <a:r>
              <a:rPr lang="tr-TR" sz="2300" b="1" dirty="0" smtClean="0"/>
              <a:t>eğiştir </a:t>
            </a:r>
            <a:r>
              <a:rPr lang="tr-TR" sz="2300" b="1" dirty="0"/>
              <a:t>(Change Chart </a:t>
            </a:r>
            <a:r>
              <a:rPr lang="tr-TR" sz="2300" b="1" dirty="0" smtClean="0"/>
              <a:t>Type)</a:t>
            </a:r>
            <a:r>
              <a:rPr lang="tr-TR" sz="2300" dirty="0" smtClean="0"/>
              <a:t> düğmesi kullanılmalıdır.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300" dirty="0" smtClean="0"/>
              <a:t>Excel’de </a:t>
            </a:r>
            <a:r>
              <a:rPr lang="tr-TR" sz="2300" b="1" dirty="0" smtClean="0"/>
              <a:t>her grafik türü, her türlü bilgiyi doğru </a:t>
            </a:r>
            <a:r>
              <a:rPr lang="tr-TR" sz="2300" b="1" dirty="0" smtClean="0"/>
              <a:t>yansıtmayabilir</a:t>
            </a:r>
            <a:r>
              <a:rPr lang="tr-TR" sz="23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25" y="3573016"/>
            <a:ext cx="3667125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764391"/>
            <a:ext cx="3687380" cy="349635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568977" y="4000061"/>
            <a:ext cx="774062" cy="918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>
            <a:off x="4448608" y="4396664"/>
            <a:ext cx="246783" cy="23180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2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30824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Excel programında çalışırken hücrelerin kenar çizgileri (kılavuz çizgileri) görünür fakat çıktı alınınca bu çizgiler kağıt üzerinde görünmez. 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smtClean="0"/>
              <a:t>Hücrelere </a:t>
            </a:r>
            <a:r>
              <a:rPr lang="tr-TR" sz="2400" b="1" dirty="0"/>
              <a:t>kenarlık uygulamak </a:t>
            </a:r>
            <a:r>
              <a:rPr lang="tr-TR" sz="2400" dirty="0"/>
              <a:t>için, </a:t>
            </a:r>
            <a:r>
              <a:rPr lang="tr-TR" sz="2400" b="1" dirty="0"/>
              <a:t>Home </a:t>
            </a:r>
            <a:r>
              <a:rPr lang="tr-TR" sz="2400" b="1" dirty="0" smtClean="0"/>
              <a:t>(Giriş) </a:t>
            </a:r>
            <a:r>
              <a:rPr lang="tr-TR" sz="2400" dirty="0" smtClean="0"/>
              <a:t>sekmesinde </a:t>
            </a:r>
            <a:r>
              <a:rPr lang="tr-TR" sz="2400" dirty="0"/>
              <a:t>yer alan </a:t>
            </a:r>
            <a:r>
              <a:rPr lang="tr-TR" sz="2400" b="1" dirty="0"/>
              <a:t>Kenarlık (</a:t>
            </a:r>
            <a:r>
              <a:rPr lang="tr-TR" sz="2400" b="1" dirty="0" smtClean="0"/>
              <a:t>Border)</a:t>
            </a:r>
            <a:r>
              <a:rPr lang="tr-TR" sz="2400" dirty="0" smtClean="0"/>
              <a:t> düğmesi kullanılmaktadır.</a:t>
            </a:r>
            <a:endParaRPr lang="tr-TR" sz="24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 </a:t>
            </a:r>
            <a:r>
              <a:rPr lang="en-US" dirty="0" smtClean="0"/>
              <a:t>B</a:t>
            </a:r>
            <a:r>
              <a:rPr lang="tr-TR" dirty="0" smtClean="0"/>
              <a:t>içimlendirme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187450"/>
            <a:ext cx="2219325" cy="51435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7151365" y="1700808"/>
            <a:ext cx="660995" cy="295232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Right Arrow 6"/>
          <p:cNvSpPr/>
          <p:nvPr/>
        </p:nvSpPr>
        <p:spPr>
          <a:xfrm>
            <a:off x="5868144" y="5589240"/>
            <a:ext cx="1944216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5868144" y="5877272"/>
            <a:ext cx="1944216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7797620" y="2589649"/>
            <a:ext cx="12388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Kenar çizgisinin uygulanacağı alanı gösterir.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9492" y="5281331"/>
            <a:ext cx="137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Kenar çizgisinin rengi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3728" y="5786100"/>
            <a:ext cx="1343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Kenar çizgisinin türü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32040" y="1175122"/>
            <a:ext cx="288032" cy="309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b="1" dirty="0" smtClean="0"/>
              <a:t>Grafik </a:t>
            </a:r>
            <a:r>
              <a:rPr lang="tr-TR" sz="2400" b="1" dirty="0" smtClean="0"/>
              <a:t>üzerine bilgi eklemek </a:t>
            </a:r>
            <a:r>
              <a:rPr lang="tr-TR" sz="2400" dirty="0" smtClean="0"/>
              <a:t>için grafik seçildikten sonra açılan </a:t>
            </a:r>
            <a:r>
              <a:rPr lang="tr-TR" sz="2400" b="1" dirty="0" smtClean="0"/>
              <a:t>Tasarım (Design)</a:t>
            </a:r>
            <a:r>
              <a:rPr lang="tr-TR" sz="2400" dirty="0" smtClean="0"/>
              <a:t> </a:t>
            </a:r>
            <a:r>
              <a:rPr lang="tr-TR" sz="2400" dirty="0" smtClean="0"/>
              <a:t>sekmesinde yer alan </a:t>
            </a:r>
            <a:r>
              <a:rPr lang="tr-TR" sz="2400" b="1" dirty="0" smtClean="0"/>
              <a:t>Grafik Öğesi Ekle(Add Chart Element)</a:t>
            </a:r>
            <a:r>
              <a:rPr lang="tr-TR" sz="2400" dirty="0" smtClean="0"/>
              <a:t> düğmesi kullanılmalıdır.</a:t>
            </a:r>
            <a:endParaRPr lang="tr-TR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420888"/>
            <a:ext cx="1512168" cy="374178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909054" y="3583264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546637" y="3481783"/>
            <a:ext cx="1897571" cy="30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Eksen bilgisi ekle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909054" y="3871296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4546637" y="3769815"/>
            <a:ext cx="1897571" cy="30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Başlık ekle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909054" y="4106545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4546637" y="4005064"/>
            <a:ext cx="1897571" cy="30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Veri etiketi ekle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909054" y="4375352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4546637" y="4273871"/>
            <a:ext cx="1897571" cy="30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Veri tablosu ekle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909054" y="5167440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4546637" y="5065959"/>
            <a:ext cx="1897571" cy="307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Gösterge ekle</a:t>
            </a:r>
          </a:p>
        </p:txBody>
      </p:sp>
    </p:spTree>
    <p:extLst>
      <p:ext uri="{BB962C8B-B14F-4D97-AF65-F5344CB8AC3E}">
        <p14:creationId xmlns:p14="http://schemas.microsoft.com/office/powerpoint/2010/main" val="23790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Grafiğe </a:t>
            </a:r>
            <a:r>
              <a:rPr lang="tr-TR" sz="2400" b="1" dirty="0" smtClean="0"/>
              <a:t>başlık eklemek </a:t>
            </a:r>
            <a:r>
              <a:rPr lang="tr-TR" sz="2400" dirty="0" smtClean="0"/>
              <a:t>için </a:t>
            </a:r>
            <a:r>
              <a:rPr lang="tr-TR" sz="2400" b="1" dirty="0"/>
              <a:t>G</a:t>
            </a:r>
            <a:r>
              <a:rPr lang="tr-TR" sz="2400" b="1" dirty="0" smtClean="0"/>
              <a:t>rafik </a:t>
            </a:r>
            <a:r>
              <a:rPr lang="tr-TR" sz="2400" b="1" dirty="0"/>
              <a:t>B</a:t>
            </a:r>
            <a:r>
              <a:rPr lang="tr-TR" sz="2400" b="1" dirty="0" smtClean="0"/>
              <a:t>aşlığı </a:t>
            </a:r>
            <a:r>
              <a:rPr lang="tr-TR" sz="2400" b="1" dirty="0"/>
              <a:t>(Chart </a:t>
            </a:r>
            <a:r>
              <a:rPr lang="tr-TR" sz="2400" b="1" dirty="0" smtClean="0"/>
              <a:t>Title)</a:t>
            </a:r>
            <a:r>
              <a:rPr lang="tr-TR" sz="2400" dirty="0" smtClean="0"/>
              <a:t> düğmesi kullanılmalıdır.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92896"/>
            <a:ext cx="2886075" cy="270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626941"/>
            <a:ext cx="4572000" cy="27432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29793" y="3573016"/>
            <a:ext cx="1261887" cy="371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>
            <a:off x="3591942" y="4141188"/>
            <a:ext cx="246783" cy="23180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1619672" y="4005064"/>
            <a:ext cx="1723603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5614369" y="2636912"/>
            <a:ext cx="1477911" cy="371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2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Grafik </a:t>
            </a:r>
            <a:r>
              <a:rPr lang="tr-TR" sz="2400" b="1" dirty="0" smtClean="0"/>
              <a:t>eksenlerine başlık eklemek </a:t>
            </a:r>
            <a:r>
              <a:rPr lang="tr-TR" sz="2400" dirty="0" smtClean="0"/>
              <a:t>için </a:t>
            </a:r>
            <a:r>
              <a:rPr lang="tr-TR" sz="2400" b="1" dirty="0" smtClean="0"/>
              <a:t>Eksen </a:t>
            </a:r>
            <a:r>
              <a:rPr lang="tr-TR" sz="2400" b="1" dirty="0"/>
              <a:t>B</a:t>
            </a:r>
            <a:r>
              <a:rPr lang="tr-TR" sz="2400" b="1" dirty="0" smtClean="0"/>
              <a:t>aşlıkları </a:t>
            </a:r>
            <a:r>
              <a:rPr lang="tr-TR" sz="2400" b="1" dirty="0"/>
              <a:t>(Axis </a:t>
            </a:r>
            <a:r>
              <a:rPr lang="tr-TR" sz="2400" b="1" dirty="0" smtClean="0"/>
              <a:t>Titles)</a:t>
            </a:r>
            <a:r>
              <a:rPr lang="tr-TR" sz="2400" dirty="0" smtClean="0"/>
              <a:t> düğmesi kullanılmalıdır.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88" y="2204864"/>
            <a:ext cx="3105150" cy="3228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688" y="2492896"/>
            <a:ext cx="4572000" cy="273367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727308" y="3876416"/>
            <a:ext cx="246783" cy="23180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430837" y="3056216"/>
            <a:ext cx="1238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1726979" y="3488264"/>
            <a:ext cx="183690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4283968" y="3369736"/>
            <a:ext cx="276523" cy="1067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88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Grafiklere, üzerindeki renklerin ne anlam ifade ettiğini anlatan bilgiyi eklemek için </a:t>
            </a:r>
            <a:r>
              <a:rPr lang="tr-TR" sz="2400" b="1" dirty="0"/>
              <a:t>G</a:t>
            </a:r>
            <a:r>
              <a:rPr lang="tr-TR" sz="2400" b="1" dirty="0" smtClean="0"/>
              <a:t>österge (Legend</a:t>
            </a:r>
            <a:r>
              <a:rPr lang="tr-TR" sz="2400" b="1" dirty="0" smtClean="0"/>
              <a:t>)</a:t>
            </a:r>
            <a:r>
              <a:rPr lang="tr-TR" sz="2400" dirty="0" smtClean="0"/>
              <a:t> düğmesi kullanılmalıdır.</a:t>
            </a:r>
            <a:endParaRPr lang="tr-T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45" y="2407452"/>
            <a:ext cx="2463299" cy="3803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388" y="2862493"/>
            <a:ext cx="4782419" cy="289331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707904" y="4077072"/>
            <a:ext cx="246783" cy="23180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957323" y="4194898"/>
            <a:ext cx="1166405" cy="31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1907704" y="5589240"/>
            <a:ext cx="1581752" cy="4585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5580112" y="5347027"/>
            <a:ext cx="1800200" cy="408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81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r-TR" sz="2400" dirty="0" smtClean="0"/>
              <a:t>Grafiğe </a:t>
            </a:r>
            <a:r>
              <a:rPr lang="tr-TR" sz="2400" b="1" dirty="0"/>
              <a:t>V</a:t>
            </a:r>
            <a:r>
              <a:rPr lang="tr-TR" sz="2400" b="1" dirty="0" smtClean="0"/>
              <a:t>eri </a:t>
            </a:r>
            <a:r>
              <a:rPr lang="tr-TR" sz="2400" b="1" dirty="0"/>
              <a:t>E</a:t>
            </a:r>
            <a:r>
              <a:rPr lang="tr-TR" sz="2400" b="1" dirty="0" smtClean="0"/>
              <a:t>tiketleri (Data </a:t>
            </a:r>
            <a:r>
              <a:rPr lang="tr-TR" sz="2400" b="1" dirty="0"/>
              <a:t>L</a:t>
            </a:r>
            <a:r>
              <a:rPr lang="tr-TR" sz="2400" b="1" dirty="0" smtClean="0"/>
              <a:t>abels</a:t>
            </a:r>
            <a:r>
              <a:rPr lang="tr-TR" sz="2400" b="1" dirty="0" smtClean="0"/>
              <a:t>) </a:t>
            </a:r>
            <a:r>
              <a:rPr lang="tr-TR" sz="2400" dirty="0" smtClean="0"/>
              <a:t>eklenerek, grafikteki şekillerin sahip olduğu değerler grafik üzerinde gösterilebilir.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54861"/>
            <a:ext cx="3219450" cy="254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720" y="2569135"/>
            <a:ext cx="4572000" cy="271462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749153" y="4077072"/>
            <a:ext cx="246783" cy="23180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431280" y="3994659"/>
            <a:ext cx="1332408" cy="31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1583408" y="4410923"/>
            <a:ext cx="2119162" cy="530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5039792" y="3258795"/>
            <a:ext cx="972368" cy="314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Grafikler Oluşturmak</a:t>
            </a:r>
            <a:endParaRPr lang="en-US" dirty="0"/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smtClean="0"/>
              <a:t>Grafiği oluşturan </a:t>
            </a:r>
            <a:r>
              <a:rPr lang="tr-TR" sz="2400" b="1" dirty="0" smtClean="0"/>
              <a:t>tablonun değerlerini </a:t>
            </a:r>
            <a:r>
              <a:rPr lang="tr-TR" sz="2400" dirty="0" smtClean="0"/>
              <a:t>grafiğin içerisinde görüntülemek için </a:t>
            </a:r>
            <a:r>
              <a:rPr lang="tr-TR" sz="2400" b="1" dirty="0"/>
              <a:t>V</a:t>
            </a:r>
            <a:r>
              <a:rPr lang="tr-TR" sz="2400" b="1" dirty="0" smtClean="0"/>
              <a:t>eri </a:t>
            </a:r>
            <a:r>
              <a:rPr lang="tr-TR" sz="2400" b="1" dirty="0"/>
              <a:t>T</a:t>
            </a:r>
            <a:r>
              <a:rPr lang="tr-TR" sz="2400" b="1" dirty="0" smtClean="0"/>
              <a:t>ablosu </a:t>
            </a:r>
            <a:r>
              <a:rPr lang="tr-TR" sz="2400" b="1" dirty="0" smtClean="0"/>
              <a:t>(Data </a:t>
            </a:r>
            <a:r>
              <a:rPr lang="tr-TR" sz="2400" b="1" dirty="0"/>
              <a:t>Table) </a:t>
            </a:r>
            <a:r>
              <a:rPr lang="tr-TR" sz="2400" dirty="0" smtClean="0"/>
              <a:t>düğmesi kullanılmalıdır.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75" y="2420888"/>
            <a:ext cx="3571290" cy="352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013" y="2826990"/>
            <a:ext cx="4562475" cy="276225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181201" y="4365104"/>
            <a:ext cx="246783" cy="23180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1647427" y="4596912"/>
            <a:ext cx="2476898" cy="63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395536" y="4149080"/>
            <a:ext cx="1584176" cy="371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4501972" y="4365104"/>
            <a:ext cx="4184827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5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7716"/>
            <a:ext cx="8229600" cy="4189556"/>
          </a:xfrm>
        </p:spPr>
        <p:txBody>
          <a:bodyPr/>
          <a:lstStyle/>
          <a:p>
            <a:pPr marL="0" indent="0" algn="ctr">
              <a:buNone/>
            </a:pP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8</a:t>
            </a: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İŞLEM TABLOLARI (2)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 </a:t>
            </a:r>
            <a:r>
              <a:rPr lang="en-US" dirty="0" smtClean="0"/>
              <a:t>B</a:t>
            </a:r>
            <a:r>
              <a:rPr lang="tr-TR" dirty="0" smtClean="0"/>
              <a:t>içimlendirme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2832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/>
              <a:t>Hücrelerin </a:t>
            </a:r>
            <a:r>
              <a:rPr lang="tr-TR" sz="2400" b="1" dirty="0" smtClean="0"/>
              <a:t>içerisindekileri hizalamak </a:t>
            </a:r>
            <a:r>
              <a:rPr lang="tr-TR" sz="2400" dirty="0" smtClean="0"/>
              <a:t>için </a:t>
            </a:r>
            <a:r>
              <a:rPr lang="tr-TR" sz="2400" b="1" dirty="0"/>
              <a:t>Giriş (</a:t>
            </a:r>
            <a:r>
              <a:rPr lang="tr-TR" sz="2400" b="1" dirty="0" smtClean="0"/>
              <a:t>Home)</a:t>
            </a:r>
            <a:r>
              <a:rPr lang="tr-TR" sz="2400" dirty="0" smtClean="0"/>
              <a:t> sekmesinde bulunan </a:t>
            </a:r>
            <a:r>
              <a:rPr lang="tr-TR" sz="2400" b="1" dirty="0" smtClean="0"/>
              <a:t>Hizalama (Alignment)</a:t>
            </a:r>
            <a:r>
              <a:rPr lang="tr-TR" sz="2400" dirty="0" smtClean="0"/>
              <a:t> grubundaki düğmeler kullanılmaktadır.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219201"/>
            <a:ext cx="2232248" cy="1997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248668"/>
            <a:ext cx="2478811" cy="20281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330820"/>
            <a:ext cx="2390440" cy="83890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436096" y="1844824"/>
            <a:ext cx="0" cy="15625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52120" y="1844824"/>
            <a:ext cx="504056" cy="163452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796136" y="1844824"/>
            <a:ext cx="1152128" cy="16345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36096" y="3933056"/>
            <a:ext cx="0" cy="86409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52120" y="3933056"/>
            <a:ext cx="648072" cy="72008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68144" y="3861048"/>
            <a:ext cx="1224136" cy="7920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07605" y="3698493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* </a:t>
            </a:r>
            <a:endParaRPr lang="tr-TR" sz="1400" dirty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00B050"/>
                </a:solidFill>
              </a:rPr>
              <a:t>Üst dikey hizalama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Orta dikey hizalama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Alt dikey hizalama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Sol yatay hizalama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Orta yatay hizalama</a:t>
            </a: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Sağ yatay hizalama</a:t>
            </a:r>
            <a:endParaRPr lang="tr-T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20683" y="1133839"/>
            <a:ext cx="47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* 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 </a:t>
            </a:r>
            <a:r>
              <a:rPr lang="en-US" dirty="0" smtClean="0"/>
              <a:t>B</a:t>
            </a:r>
            <a:r>
              <a:rPr lang="tr-TR" dirty="0" smtClean="0"/>
              <a:t>içimlendirme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/>
              <a:t>Hücre </a:t>
            </a:r>
            <a:r>
              <a:rPr lang="tr-TR" sz="2400" b="1" dirty="0" smtClean="0"/>
              <a:t>içeriklerini belirli bir açıda </a:t>
            </a:r>
            <a:r>
              <a:rPr lang="tr-TR" sz="2400" dirty="0" smtClean="0"/>
              <a:t>yazmak </a:t>
            </a:r>
            <a:r>
              <a:rPr lang="tr-TR" sz="2400" dirty="0"/>
              <a:t>için </a:t>
            </a:r>
            <a:r>
              <a:rPr lang="tr-TR" sz="2400" b="1" dirty="0"/>
              <a:t>Yönlendirme (</a:t>
            </a:r>
            <a:r>
              <a:rPr lang="tr-TR" sz="2400" b="1" dirty="0" smtClean="0"/>
              <a:t>Orientation)</a:t>
            </a:r>
            <a:r>
              <a:rPr lang="tr-TR" sz="2400" dirty="0" smtClean="0"/>
              <a:t> düğmesi kullanılmaktadır.</a:t>
            </a:r>
            <a:endParaRPr lang="tr-TR" sz="2400" dirty="0"/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546985"/>
            <a:ext cx="5981700" cy="368617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580112" y="278092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 rot="9902664">
            <a:off x="3161819" y="4128977"/>
            <a:ext cx="2465355" cy="24197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76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tr-TR" dirty="0" smtClean="0"/>
              <a:t>Hücre </a:t>
            </a:r>
            <a:r>
              <a:rPr lang="en-US" dirty="0" smtClean="0"/>
              <a:t>B</a:t>
            </a:r>
            <a:r>
              <a:rPr lang="tr-TR" dirty="0" smtClean="0"/>
              <a:t>içimlendirme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b="1" dirty="0" smtClean="0"/>
              <a:t>Hücreleri </a:t>
            </a:r>
            <a:r>
              <a:rPr lang="tr-TR" sz="2400" b="1" dirty="0" smtClean="0"/>
              <a:t>birleştirmek ve bölmek</a:t>
            </a:r>
            <a:r>
              <a:rPr lang="tr-TR" sz="2400" dirty="0" smtClean="0"/>
              <a:t> için </a:t>
            </a:r>
            <a:r>
              <a:rPr lang="tr-TR" sz="2400" b="1" dirty="0"/>
              <a:t>Böl ve ortala </a:t>
            </a:r>
            <a:r>
              <a:rPr lang="tr-TR" sz="2400" b="1" dirty="0" smtClean="0"/>
              <a:t>(Merge &amp; Center)</a:t>
            </a:r>
            <a:r>
              <a:rPr lang="tr-TR" sz="2400" dirty="0" smtClean="0"/>
              <a:t> düğmesi kullanılmaktadır.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708920"/>
            <a:ext cx="5543550" cy="18573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759897">
            <a:off x="5362755" y="3497435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5922989" y="3064269"/>
            <a:ext cx="322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Seçilen hücreler birleştirilir ve içindeki ifade yatay olarak ortalanır.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292080" y="3900248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ight Arrow 13"/>
          <p:cNvSpPr/>
          <p:nvPr/>
        </p:nvSpPr>
        <p:spPr>
          <a:xfrm rot="1170503">
            <a:off x="5260253" y="4286020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 rot="2196387">
            <a:off x="5199324" y="4642575"/>
            <a:ext cx="637583" cy="1048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949629" y="3666760"/>
            <a:ext cx="322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Seçilen hücreler her bir satır için ayrı ayrı birleştirilir.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8144" y="4278263"/>
            <a:ext cx="3221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Seçilen hücreler birleştirilir.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4710311"/>
            <a:ext cx="322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Birleştirilen hücreleri tekrar bölmek için kullanılır.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 </a:t>
            </a:r>
            <a:r>
              <a:rPr lang="en-US" dirty="0"/>
              <a:t>B</a:t>
            </a:r>
            <a:r>
              <a:rPr lang="tr-TR" dirty="0"/>
              <a:t>içimlendirme</a:t>
            </a:r>
            <a:endParaRPr lang="tr-TR" dirty="0" smtClean="0"/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tr-TR" sz="2400" dirty="0" smtClean="0"/>
              <a:t>Örneğin aşağıdaki resimde görülen </a:t>
            </a:r>
            <a:r>
              <a:rPr lang="en-US" sz="2400" dirty="0" smtClean="0"/>
              <a:t>“</a:t>
            </a:r>
            <a:r>
              <a:rPr lang="tr-TR" sz="2400" dirty="0" smtClean="0"/>
              <a:t>Bilgi Teknolojileri</a:t>
            </a:r>
            <a:r>
              <a:rPr lang="en-US" sz="2400" dirty="0" smtClean="0"/>
              <a:t>”</a:t>
            </a:r>
            <a:r>
              <a:rPr lang="tr-TR" sz="2400" dirty="0" smtClean="0"/>
              <a:t> </a:t>
            </a:r>
            <a:r>
              <a:rPr lang="tr-TR" sz="2400" dirty="0" smtClean="0"/>
              <a:t>başlığını </a:t>
            </a:r>
            <a:r>
              <a:rPr lang="en-US" sz="2400" dirty="0" smtClean="0"/>
              <a:t>b</a:t>
            </a:r>
            <a:r>
              <a:rPr lang="tr-TR" sz="2400" dirty="0" smtClean="0"/>
              <a:t>irleştirmek ve ortalamak için </a:t>
            </a:r>
            <a:r>
              <a:rPr lang="en-US" sz="2400" dirty="0" smtClean="0"/>
              <a:t>b</a:t>
            </a:r>
            <a:r>
              <a:rPr lang="tr-TR" sz="2400" dirty="0" smtClean="0"/>
              <a:t>aşlığı seçip </a:t>
            </a:r>
            <a:r>
              <a:rPr lang="tr-TR" sz="2400" b="1" dirty="0" smtClean="0"/>
              <a:t>Merge</a:t>
            </a:r>
            <a:r>
              <a:rPr lang="en-US" sz="2400" b="1" dirty="0"/>
              <a:t> </a:t>
            </a:r>
            <a:r>
              <a:rPr lang="en-US" sz="2400" b="1" dirty="0" smtClean="0"/>
              <a:t>&amp;</a:t>
            </a:r>
            <a:r>
              <a:rPr lang="tr-TR" sz="2400" b="1" dirty="0" smtClean="0"/>
              <a:t> Center </a:t>
            </a:r>
            <a:r>
              <a:rPr lang="tr-TR" sz="2400" dirty="0" smtClean="0"/>
              <a:t>düğmesi kullanılmalıdır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0" indent="0" algn="just">
              <a:buFont typeface="Brush Script MT" pitchFamily="66" charset="0"/>
              <a:buNone/>
            </a:pPr>
            <a:endParaRPr lang="tr-TR" sz="2400" dirty="0" smtClean="0"/>
          </a:p>
          <a:p>
            <a:pPr marL="0" indent="0" algn="just">
              <a:buFont typeface="Brush Script MT" pitchFamily="66" charset="0"/>
              <a:buNone/>
            </a:pPr>
            <a:endParaRPr lang="tr-TR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34" y="2370186"/>
            <a:ext cx="7775401" cy="2718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5110547"/>
            <a:ext cx="3529125" cy="1155633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2061075">
            <a:off x="1472953" y="4771937"/>
            <a:ext cx="2465355" cy="24197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4499992" y="2780928"/>
            <a:ext cx="1619229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25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</a:t>
            </a:r>
            <a:r>
              <a:rPr lang="en-US" dirty="0" smtClean="0"/>
              <a:t> B</a:t>
            </a:r>
            <a:r>
              <a:rPr lang="tr-TR" dirty="0" smtClean="0"/>
              <a:t>içimlendirme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Excel</a:t>
            </a:r>
            <a:r>
              <a:rPr lang="tr-TR" sz="2400" dirty="0" smtClean="0"/>
              <a:t>’de hesaplamalar yapılırken en çok hücre içerisindeki rakamlar kullanılmaktadır.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/>
              <a:t>Hücre içerisindeki rakamlar binlik basamaklara ayrılabilir, yüzdelik olarak </a:t>
            </a:r>
            <a:r>
              <a:rPr lang="en-US" sz="2400" dirty="0" err="1"/>
              <a:t>yazd</a:t>
            </a:r>
            <a:r>
              <a:rPr lang="tr-TR" sz="2400" dirty="0"/>
              <a:t>ırılabilir veya para birimi eklenebilir.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Ancak hücre içerisine rakam dışında birşey yazılırsa, Excel bu yazılanları metin olarak algılayacaktır.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Rakamlarla birlikte gösterilmesi gereken bu tür yazıları</a:t>
            </a:r>
            <a:r>
              <a:rPr lang="tr-TR" sz="2400" dirty="0"/>
              <a:t>, </a:t>
            </a:r>
            <a:r>
              <a:rPr lang="tr-TR" sz="2400" b="1" dirty="0"/>
              <a:t>Giriş (</a:t>
            </a:r>
            <a:r>
              <a:rPr lang="tr-TR" sz="2400" b="1" dirty="0" smtClean="0"/>
              <a:t>Home)</a:t>
            </a:r>
            <a:r>
              <a:rPr lang="tr-TR" sz="2400" dirty="0" smtClean="0"/>
              <a:t> sekmesinde yer alan ve aşağıda gösterilen düğmeler ile yazdırmak gerekir.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517897"/>
            <a:ext cx="2520280" cy="163906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347864" y="5157192"/>
            <a:ext cx="28083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2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E59FA536BC4981781F65355D85B1" ma:contentTypeVersion="" ma:contentTypeDescription="Create a new document." ma:contentTypeScope="" ma:versionID="b09392c6612d797937dd1e40803865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6B31D53-1650-4A0E-9E0D-A7BB7D20599E}"/>
</file>

<file path=customXml/itemProps2.xml><?xml version="1.0" encoding="utf-8"?>
<ds:datastoreItem xmlns:ds="http://schemas.openxmlformats.org/officeDocument/2006/customXml" ds:itemID="{B51B9405-6409-4AB6-A550-15844CD14EB2}"/>
</file>

<file path=customXml/itemProps3.xml><?xml version="1.0" encoding="utf-8"?>
<ds:datastoreItem xmlns:ds="http://schemas.openxmlformats.org/officeDocument/2006/customXml" ds:itemID="{8ACD7138-EA13-41DD-92E1-6BC260FA93B3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2184</TotalTime>
  <Words>1564</Words>
  <Application>Microsoft Office PowerPoint</Application>
  <PresentationFormat>On-screen Show (4:3)</PresentationFormat>
  <Paragraphs>260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Bookman Old Style</vt:lpstr>
      <vt:lpstr>Brush Script MT</vt:lpstr>
      <vt:lpstr>Calibri</vt:lpstr>
      <vt:lpstr>Courier New</vt:lpstr>
      <vt:lpstr>Ebrima</vt:lpstr>
      <vt:lpstr>Gill Sans MT</vt:lpstr>
      <vt:lpstr>Times New Roman</vt:lpstr>
      <vt:lpstr>Wingdings</vt:lpstr>
      <vt:lpstr>Wingdings 3</vt:lpstr>
      <vt:lpstr>Origin</vt:lpstr>
      <vt:lpstr>ITEC115 - BİLGİSAYARA GİRİŞ ITEC190 - HUKUK İÇİN BİLGİSAYAR</vt:lpstr>
      <vt:lpstr>Dersin Amacı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Hücre Biçimlendirme</vt:lpstr>
      <vt:lpstr>Sayfa Yapısı ile Çalışmak</vt:lpstr>
      <vt:lpstr>Sayfa Yapısı ile Çalışmak</vt:lpstr>
      <vt:lpstr>Listeler ile Çalışmak</vt:lpstr>
      <vt:lpstr>Listeler ile Çalışmak</vt:lpstr>
      <vt:lpstr>Listeler ile Çalışmak</vt:lpstr>
      <vt:lpstr>Listeler ile Çalışmak</vt:lpstr>
      <vt:lpstr>Listeler ile Çalışmak</vt:lpstr>
      <vt:lpstr>Listeler ile Çalışmak</vt:lpstr>
      <vt:lpstr>Listeler ile Çalışmak</vt:lpstr>
      <vt:lpstr>Alt Toplam Hesaplatmak</vt:lpstr>
      <vt:lpstr>Alt Toplam Hesaplatmak</vt:lpstr>
      <vt:lpstr>Alt Toplam Hesaplatmak</vt:lpstr>
      <vt:lpstr>Alt Toplam Hesaplatmak</vt:lpstr>
      <vt:lpstr>Grafikler Oluşturmak</vt:lpstr>
      <vt:lpstr>Grafikler Oluşturmak</vt:lpstr>
      <vt:lpstr>Grafikler Oluşturmak</vt:lpstr>
      <vt:lpstr>Grafikler Oluşturmak</vt:lpstr>
      <vt:lpstr>Grafikler Oluşturmak</vt:lpstr>
      <vt:lpstr>Grafikler Oluşturmak</vt:lpstr>
      <vt:lpstr>Grafikler Oluşturmak</vt:lpstr>
      <vt:lpstr>Grafikler Oluşturmak</vt:lpstr>
      <vt:lpstr>Grafikler Oluşturmak</vt:lpstr>
      <vt:lpstr>Grafikler Oluşturmak</vt:lpstr>
      <vt:lpstr>Grafikler Oluşturmak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Cihan Unal</dc:creator>
  <cp:lastModifiedBy>Cihan Unal</cp:lastModifiedBy>
  <cp:revision>294</cp:revision>
  <cp:lastPrinted>2012-09-24T10:43:55Z</cp:lastPrinted>
  <dcterms:created xsi:type="dcterms:W3CDTF">2010-08-05T14:41:53Z</dcterms:created>
  <dcterms:modified xsi:type="dcterms:W3CDTF">2017-08-31T08:49:14Z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0x0101001901E59FA536BC4981781F65355D85B1</vt:lpwstr>
  </property>
</Properties>
</file>