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9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5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259" r:id="rId3"/>
    <p:sldId id="26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62" r:id="rId15"/>
    <p:sldId id="288" r:id="rId16"/>
    <p:sldId id="289" r:id="rId17"/>
    <p:sldId id="290" r:id="rId18"/>
    <p:sldId id="291" r:id="rId19"/>
    <p:sldId id="292" r:id="rId20"/>
    <p:sldId id="293" r:id="rId21"/>
    <p:sldId id="277" r:id="rId22"/>
    <p:sldId id="294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263" r:id="rId35"/>
    <p:sldId id="307" r:id="rId36"/>
    <p:sldId id="309" r:id="rId37"/>
    <p:sldId id="310" r:id="rId38"/>
    <p:sldId id="308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1" r:id="rId49"/>
    <p:sldId id="320" r:id="rId50"/>
    <p:sldId id="264" r:id="rId51"/>
    <p:sldId id="323" r:id="rId52"/>
    <p:sldId id="322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265" r:id="rId81"/>
    <p:sldId id="352" r:id="rId82"/>
    <p:sldId id="354" r:id="rId83"/>
    <p:sldId id="353" r:id="rId84"/>
    <p:sldId id="266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9" r:id="rId98"/>
    <p:sldId id="370" r:id="rId99"/>
    <p:sldId id="267" r:id="rId100"/>
    <p:sldId id="371" r:id="rId101"/>
    <p:sldId id="372" r:id="rId102"/>
    <p:sldId id="374" r:id="rId103"/>
    <p:sldId id="375" r:id="rId104"/>
    <p:sldId id="376" r:id="rId105"/>
    <p:sldId id="377" r:id="rId106"/>
    <p:sldId id="378" r:id="rId10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0" autoAdjust="0"/>
    <p:restoredTop sz="92012" autoAdjust="0"/>
  </p:normalViewPr>
  <p:slideViewPr>
    <p:cSldViewPr>
      <p:cViewPr>
        <p:scale>
          <a:sx n="82" d="100"/>
          <a:sy n="82" d="100"/>
        </p:scale>
        <p:origin x="-883" y="-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702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115" Type="http://schemas.openxmlformats.org/officeDocument/2006/relationships/customXml" Target="../customXml/item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FCC1-FE33-4E6B-B8D0-BBE5F6C8044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BA1-0432-4981-8DE6-A8A017E2B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2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E58B-C7BA-4386-BBEE-0745A6CCAED2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170B-4CB0-4320-866F-464021480C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9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33329"/>
            <a:ext cx="7772400" cy="1102519"/>
          </a:xfrm>
        </p:spPr>
        <p:txBody>
          <a:bodyPr>
            <a:normAutofit/>
          </a:bodyPr>
          <a:lstStyle>
            <a:lvl1pPr>
              <a:defRPr sz="3200" b="0" spc="3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89548"/>
            <a:ext cx="6400800" cy="131445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g</a:t>
            </a:r>
            <a:r>
              <a:rPr lang="tr-TR" dirty="0" smtClean="0"/>
              <a:t>ürtaç</a:t>
            </a:r>
            <a:r>
              <a:rPr lang="en-GB" dirty="0" smtClean="0"/>
              <a:t>y</a:t>
            </a:r>
            <a:r>
              <a:rPr lang="tr-TR" dirty="0" smtClean="0"/>
              <a:t>emişcioğlu</a:t>
            </a:r>
            <a:r>
              <a:rPr lang="en-GB" dirty="0" smtClean="0"/>
              <a:t>, Ph.D.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710434"/>
            <a:ext cx="3600400" cy="589508"/>
          </a:xfrm>
        </p:spPr>
        <p:txBody>
          <a:bodyPr anchor="t">
            <a:noAutofit/>
          </a:bodyPr>
          <a:lstStyle>
            <a:lvl1pPr algn="ctr">
              <a:defRPr sz="24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3770" y="4443959"/>
            <a:ext cx="4176465" cy="51740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375106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795784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47614"/>
            <a:ext cx="4040188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795784"/>
            <a:ext cx="4041775" cy="479822"/>
          </a:xfrm>
        </p:spPr>
        <p:txBody>
          <a:bodyPr anchor="b">
            <a:noAutofit/>
          </a:bodyPr>
          <a:lstStyle>
            <a:lvl1pPr marL="0" indent="0" algn="r">
              <a:buNone/>
              <a:defRPr sz="2000" b="0" spc="30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47614"/>
            <a:ext cx="4041775" cy="324700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3563"/>
          </a:xfrm>
        </p:spPr>
        <p:txBody>
          <a:bodyPr>
            <a:noAutofit/>
          </a:bodyPr>
          <a:lstStyle>
            <a:lvl1pPr>
              <a:defRPr sz="2800" b="0" spc="30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b="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4339" y="3459772"/>
            <a:ext cx="3008313" cy="624146"/>
          </a:xfrm>
        </p:spPr>
        <p:txBody>
          <a:bodyPr anchor="b">
            <a:normAutofit/>
          </a:bodyPr>
          <a:lstStyle>
            <a:lvl1pPr algn="ct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3476486"/>
            <a:ext cx="5112568" cy="115877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4339" y="4083919"/>
            <a:ext cx="3008313" cy="64807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4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" y="0"/>
            <a:ext cx="913892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1" spc="3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71550"/>
            <a:ext cx="5486400" cy="2774130"/>
          </a:xfrm>
        </p:spPr>
        <p:txBody>
          <a:bodyPr>
            <a:normAutofit/>
          </a:bodyPr>
          <a:lstStyle>
            <a:lvl1pPr marL="0" indent="0">
              <a:buNone/>
              <a:defRPr sz="2400" b="1" strike="noStrike" spc="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18186"/>
            <a:ext cx="2133600" cy="273844"/>
          </a:xfrm>
        </p:spPr>
        <p:txBody>
          <a:bodyPr/>
          <a:lstStyle>
            <a:lvl1pPr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BB3B39E-FA24-4563-89D6-8970B7FFF079}" type="datetime3">
              <a:rPr lang="en-GB" smtClean="0"/>
              <a:t>18 March, 2017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8024" y="4818186"/>
            <a:ext cx="3898776" cy="273844"/>
          </a:xfrm>
        </p:spPr>
        <p:txBody>
          <a:bodyPr/>
          <a:lstStyle>
            <a:lvl1pPr algn="r">
              <a:defRPr sz="900" spc="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mtClean="0"/>
              <a:t>DIGITAL INTEGRATED CIRCUIT DESIGN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2736" y="72008"/>
            <a:ext cx="360040" cy="19548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EBECE73-B0DF-4FC2-852D-0234BE1C27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542F-1FF0-48DD-9731-9DDF599BA8DE}" type="datetime3">
              <a:rPr lang="en-GB" smtClean="0"/>
              <a:t>18 March, 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DIGITAL INTEGRATED CIRCUIT DESIGN ENGINEERING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ECE73-B0DF-4FC2-852D-0234BE1C2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5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6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emf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e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574"/>
            <a:ext cx="7772400" cy="289827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</a:t>
            </a:r>
            <a:r>
              <a:rPr lang="en-GB" sz="2400" dirty="0" smtClean="0">
                <a:solidFill>
                  <a:schemeClr val="bg1"/>
                </a:solidFill>
              </a:rPr>
              <a:t>TO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chemeClr val="accent1"/>
                </a:solidFill>
              </a:rPr>
              <a:t>LOGIC DESIGN</a:t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sz="2400" dirty="0" smtClean="0">
                <a:solidFill>
                  <a:schemeClr val="accent1"/>
                </a:solidFill>
              </a:rPr>
              <a:t/>
            </a:r>
            <a:br>
              <a:rPr lang="en-GB" sz="2400" dirty="0" smtClean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/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Chapter 2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Boolean Algebra and </a:t>
            </a:r>
            <a:r>
              <a:rPr lang="en-GB" sz="2800" dirty="0" smtClean="0">
                <a:solidFill>
                  <a:schemeClr val="accent1"/>
                </a:solidFill>
              </a:rPr>
              <a:t>Logic Gates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gürtaç</a:t>
            </a:r>
            <a:r>
              <a:rPr lang="tr-TR" dirty="0" smtClean="0">
                <a:solidFill>
                  <a:schemeClr val="accent1"/>
                </a:solidFill>
              </a:rPr>
              <a:t>yemişçioğlu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8757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SzPct val="100000"/>
              <a:buFont typeface="Book Antiqua" pitchFamily="18" charset="0"/>
              <a:buAutoNum type="arabicPeriod" startAt="4"/>
            </a:pP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Identity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element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.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A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set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 is said to have an identity element with respect to a binary operation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*</a:t>
            </a:r>
            <a:r>
              <a:rPr lang="en-US" altLang="zh-TW" sz="1800" dirty="0">
                <a:ea typeface="新細明體" pitchFamily="18" charset="-120"/>
              </a:rPr>
              <a:t> on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 if there exists an element </a:t>
            </a:r>
            <a:r>
              <a:rPr lang="en-US" altLang="zh-TW" sz="1800" b="1" dirty="0" err="1">
                <a:solidFill>
                  <a:schemeClr val="accent2"/>
                </a:solidFill>
                <a:ea typeface="新細明體" pitchFamily="18" charset="-120"/>
              </a:rPr>
              <a:t>e</a:t>
            </a:r>
            <a:r>
              <a:rPr lang="en-US" altLang="zh-TW" sz="1800" b="1" dirty="0" err="1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sz="1800" b="1" i="1" dirty="0" err="1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i="1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with the property that</a:t>
            </a:r>
          </a:p>
          <a:p>
            <a:pPr lvl="1" algn="just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e * x = x * e = x </a:t>
            </a:r>
            <a:r>
              <a:rPr lang="en-US" altLang="zh-TW" dirty="0">
                <a:ea typeface="新細明體" pitchFamily="18" charset="-120"/>
              </a:rPr>
              <a:t>for every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err="1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S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  <a:p>
            <a:pPr lvl="2" algn="just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0 + 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=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x + 0 = x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for every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I</a:t>
            </a:r>
            <a:r>
              <a:rPr lang="en-US" altLang="zh-TW" dirty="0" smtClean="0">
                <a:ea typeface="新細明體" pitchFamily="18" charset="-120"/>
              </a:rPr>
              <a:t>.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I = {…, -3, -2, -1, 0, 1, 2, 3, …}.</a:t>
            </a:r>
          </a:p>
          <a:p>
            <a:pPr lvl="2" algn="just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1 * 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=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x * 1 = x </a:t>
            </a:r>
            <a:r>
              <a:rPr lang="en-US" altLang="zh-TW" dirty="0">
                <a:ea typeface="新細明體" pitchFamily="18" charset="-120"/>
              </a:rPr>
              <a:t>for every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err="1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I</a:t>
            </a:r>
            <a:r>
              <a:rPr lang="en-US" altLang="zh-TW" dirty="0">
                <a:ea typeface="新細明體" pitchFamily="18" charset="-120"/>
              </a:rPr>
              <a:t>.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I = {…, -3, -2, -1, 0, 1, 2, 3, …}.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Level of Integration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An IC (a chip)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Examples: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Small-scale Integration (SSI): &lt; 10 gates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Medium-scale Integration (MSI): 10 ~ 100 gates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Large-scale Integration (LSI): 100 ~ </a:t>
            </a:r>
            <a:r>
              <a:rPr lang="en-US" altLang="zh-TW" dirty="0" err="1">
                <a:ea typeface="新細明體" pitchFamily="18" charset="-120"/>
              </a:rPr>
              <a:t>xk</a:t>
            </a:r>
            <a:r>
              <a:rPr lang="en-US" altLang="zh-TW" dirty="0">
                <a:ea typeface="新細明體" pitchFamily="18" charset="-120"/>
              </a:rPr>
              <a:t> gates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Very Large-scale Integration (VLSI): &gt; </a:t>
            </a:r>
            <a:r>
              <a:rPr lang="en-US" altLang="zh-TW" dirty="0" err="1">
                <a:ea typeface="新細明體" pitchFamily="18" charset="-120"/>
              </a:rPr>
              <a:t>xk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gates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VLSI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Small size (compact size)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Low cost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Low power consumption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High reliability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High speed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Digital logic families: circuit technology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TTL: transistor-transistor logic (dying?)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ECL: emitter-coupled logic (high speed, high power consumption)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MOS: metal-oxide semiconductor (NMOS, high density)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CMOS: complementary MOS (low power)</a:t>
            </a:r>
          </a:p>
          <a:p>
            <a:pPr lvl="1">
              <a:lnSpc>
                <a:spcPct val="150000"/>
              </a:lnSpc>
            </a:pPr>
            <a:r>
              <a:rPr lang="en-US" altLang="zh-TW" dirty="0" err="1">
                <a:ea typeface="新細明體" pitchFamily="18" charset="-120"/>
              </a:rPr>
              <a:t>BiCMOS</a:t>
            </a:r>
            <a:r>
              <a:rPr lang="en-US" altLang="zh-TW" dirty="0">
                <a:ea typeface="新細明體" pitchFamily="18" charset="-120"/>
              </a:rPr>
              <a:t>: high speed, high density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characteristics of digital logic families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Fan-out: the number of standard loads that the output of a typical gate can drive.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Power dissipation.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Propagation delay: the average transition delay time for the signal to propagate from input to output.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Noise margin: the minimum of external noise voltage that caused an undesirable change in the circuit output.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CAD – Computer-Aided Design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Millions of transistors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Computer-based representation and aid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Automatic the design process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Design entry</a:t>
            </a:r>
          </a:p>
          <a:p>
            <a:pPr lvl="2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Schematic capture</a:t>
            </a:r>
          </a:p>
          <a:p>
            <a:pPr lvl="2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HDL – Hardware Description Language</a:t>
            </a:r>
          </a:p>
          <a:p>
            <a:pPr lvl="3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Verilog, VHDL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Simulation</a:t>
            </a:r>
          </a:p>
          <a:p>
            <a:pPr lvl="1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Physical realization</a:t>
            </a:r>
          </a:p>
          <a:p>
            <a:pPr lvl="2">
              <a:lnSpc>
                <a:spcPct val="120000"/>
              </a:lnSpc>
            </a:pPr>
            <a:r>
              <a:rPr lang="en-US" altLang="zh-TW" dirty="0">
                <a:ea typeface="新細明體" pitchFamily="18" charset="-120"/>
              </a:rPr>
              <a:t>ASIC, FPGA, PLD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Why is it better to have more gates on a single chip?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Easier to build systems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Lower power consumption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Higher clock </a:t>
            </a:r>
            <a:r>
              <a:rPr lang="en-US" altLang="en-US" dirty="0" smtClean="0"/>
              <a:t>frequencies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dirty="0"/>
              <a:t>What are the drawbacks of large circuits?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Complex to design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Chips have design constraints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Hard to </a:t>
            </a:r>
            <a:r>
              <a:rPr lang="en-US" altLang="en-US" dirty="0" smtClean="0"/>
              <a:t>test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8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CIRCUITS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/>
              <a:t>Need tools to help develop integrated circuits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Computer Aided Design (CAD) tools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Automate tedious steps of design process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Hardware description language (HDL) describe circuits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VHDL (see the lab) is one such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106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SzPct val="100000"/>
              <a:buFont typeface="Book Antiqua" pitchFamily="18" charset="0"/>
              <a:buAutoNum type="arabicPeriod" startAt="5"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Inverse. 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dirty="0">
                <a:ea typeface="新細明體" pitchFamily="18" charset="-120"/>
              </a:rPr>
              <a:t>set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 smtClean="0">
                <a:ea typeface="新細明體" pitchFamily="18" charset="-120"/>
              </a:rPr>
              <a:t> is having </a:t>
            </a:r>
            <a:r>
              <a:rPr lang="en-US" altLang="zh-TW" sz="1800" dirty="0">
                <a:ea typeface="新細明體" pitchFamily="18" charset="-120"/>
              </a:rPr>
              <a:t>the identity element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e</a:t>
            </a:r>
            <a:r>
              <a:rPr lang="en-US" altLang="zh-TW" sz="1800" dirty="0">
                <a:ea typeface="新細明體" pitchFamily="18" charset="-120"/>
              </a:rPr>
              <a:t> with respect to the binary operator to have an inverse whenever, for every </a:t>
            </a:r>
            <a:r>
              <a:rPr lang="en-US" altLang="zh-TW" sz="1800" b="1" i="1" dirty="0" err="1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sz="1800" b="1" dirty="0" err="1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sz="1800" b="1" i="1" dirty="0" err="1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, there exists an element</a:t>
            </a:r>
            <a:r>
              <a:rPr lang="en-US" altLang="zh-TW" sz="1800" i="1" dirty="0">
                <a:ea typeface="新細明體" pitchFamily="18" charset="-120"/>
              </a:rPr>
              <a:t> </a:t>
            </a:r>
            <a:r>
              <a:rPr lang="en-US" altLang="zh-TW" sz="1800" b="1" i="1" dirty="0" err="1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sz="1800" b="1" dirty="0" err="1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sz="1800" b="1" i="1" dirty="0" err="1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i="1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such that</a:t>
            </a:r>
          </a:p>
          <a:p>
            <a:pPr lvl="1" algn="just">
              <a:lnSpc>
                <a:spcPct val="150000"/>
              </a:lnSpc>
            </a:pP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 * y = e</a:t>
            </a:r>
          </a:p>
          <a:p>
            <a:pPr lvl="2" algn="just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In the set of integers,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I, </a:t>
            </a: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operator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+</a:t>
            </a:r>
            <a:r>
              <a:rPr lang="en-US" altLang="zh-TW" dirty="0">
                <a:ea typeface="新細明體" pitchFamily="18" charset="-120"/>
              </a:rPr>
              <a:t> over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I</a:t>
            </a:r>
            <a:r>
              <a:rPr lang="en-GB" altLang="zh-TW" dirty="0" smtClean="0"/>
              <a:t> </a:t>
            </a:r>
            <a:r>
              <a:rPr lang="en-US" altLang="zh-TW" dirty="0" smtClean="0">
                <a:ea typeface="新細明體" pitchFamily="18" charset="-120"/>
              </a:rPr>
              <a:t>with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e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= 0</a:t>
            </a:r>
            <a:r>
              <a:rPr lang="en-US" altLang="zh-TW" dirty="0">
                <a:ea typeface="新細明體" pitchFamily="18" charset="-120"/>
              </a:rPr>
              <a:t>, the inverse of an element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(-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)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since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+(-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)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= 0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Book Antiqua" pitchFamily="18" charset="0"/>
              <a:buAutoNum type="arabicPeriod" startAt="6"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Distributive law. </a:t>
            </a:r>
            <a:r>
              <a:rPr lang="en-US" altLang="zh-TW" sz="1800" dirty="0" smtClean="0">
                <a:ea typeface="新細明體" pitchFamily="18" charset="-120"/>
              </a:rPr>
              <a:t>If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*</a:t>
            </a:r>
            <a:r>
              <a:rPr lang="en-US" altLang="zh-TW" sz="1800" dirty="0">
                <a:ea typeface="新細明體" pitchFamily="18" charset="-120"/>
              </a:rPr>
              <a:t> and</a:t>
            </a:r>
            <a:r>
              <a:rPr lang="tr-TR" altLang="zh-TW" sz="1800" dirty="0"/>
              <a:t> </a:t>
            </a:r>
            <a:r>
              <a:rPr lang="zh-TW" altLang="en-US" sz="1800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US" altLang="zh-TW" sz="1800" dirty="0">
                <a:ea typeface="新細明體" pitchFamily="18" charset="-120"/>
              </a:rPr>
              <a:t>are two binary operators on a set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,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*</a:t>
            </a:r>
            <a:r>
              <a:rPr lang="en-US" altLang="zh-TW" sz="1800" dirty="0">
                <a:ea typeface="新細明體" pitchFamily="18" charset="-120"/>
              </a:rPr>
              <a:t> is said to be distributive over </a:t>
            </a:r>
            <a:r>
              <a:rPr lang="zh-TW" altLang="en-US" sz="1800" b="1" dirty="0" smtClean="0">
                <a:solidFill>
                  <a:schemeClr val="accent2"/>
                </a:solidFill>
                <a:ea typeface="新細明體" pitchFamily="18" charset="-120"/>
              </a:rPr>
              <a:t>． </a:t>
            </a:r>
            <a:r>
              <a:rPr lang="en-US" altLang="zh-TW" sz="1800" dirty="0" smtClean="0">
                <a:ea typeface="新細明體" pitchFamily="18" charset="-120"/>
              </a:rPr>
              <a:t>whenever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*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 =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</a:t>
            </a:r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)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sz="1800" dirty="0" smtClean="0"/>
              <a:t>The field of real numbers is the basis for arithmetic and ordinary algebra. The operators and postulates have the following meanings: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/>
              <a:t>The binary operator </a:t>
            </a:r>
            <a:r>
              <a:rPr lang="en-GB" b="1" dirty="0" smtClean="0">
                <a:solidFill>
                  <a:schemeClr val="accent2"/>
                </a:solidFill>
              </a:rPr>
              <a:t>+</a:t>
            </a:r>
            <a:r>
              <a:rPr lang="en-GB" dirty="0" smtClean="0"/>
              <a:t> defines addition.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/>
              <a:t>The additive identity is </a:t>
            </a:r>
            <a:r>
              <a:rPr lang="en-GB" b="1" dirty="0" smtClean="0">
                <a:solidFill>
                  <a:schemeClr val="accent2"/>
                </a:solidFill>
              </a:rPr>
              <a:t>0</a:t>
            </a:r>
            <a:r>
              <a:rPr lang="en-GB" dirty="0" smtClean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/>
              <a:t>The additive inverse defines subtraction.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/>
              <a:t>The binary operator </a:t>
            </a:r>
            <a:r>
              <a:rPr lang="zh-TW" altLang="en-US" b="1" dirty="0" smtClean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GB" altLang="zh-TW" dirty="0">
                <a:ea typeface="新細明體" pitchFamily="18" charset="-120"/>
              </a:rPr>
              <a:t>d</a:t>
            </a:r>
            <a:r>
              <a:rPr lang="en-GB" altLang="zh-TW" dirty="0" smtClean="0">
                <a:ea typeface="新細明體" pitchFamily="18" charset="-120"/>
              </a:rPr>
              <a:t>efines multiplication.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>
                <a:ea typeface="新細明體" pitchFamily="18" charset="-120"/>
              </a:rPr>
              <a:t>The multiplicative identity is 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1</a:t>
            </a:r>
            <a:r>
              <a:rPr lang="en-GB" dirty="0" smtClean="0">
                <a:ea typeface="新細明體" pitchFamily="18" charset="-12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>
                <a:ea typeface="新細明體" pitchFamily="18" charset="-120"/>
              </a:rPr>
              <a:t>The multiplicative inverse of 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x = 1/x</a:t>
            </a:r>
            <a:r>
              <a:rPr lang="en-GB" dirty="0" smtClean="0">
                <a:ea typeface="新細明體" pitchFamily="18" charset="-120"/>
              </a:rPr>
              <a:t> defines division, 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i.e., x </a:t>
            </a:r>
            <a:r>
              <a:rPr lang="zh-TW" altLang="en-US" b="1" dirty="0" smtClean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GB" altLang="zh-TW" b="1" dirty="0" smtClean="0">
                <a:solidFill>
                  <a:schemeClr val="accent2"/>
                </a:solidFill>
                <a:ea typeface="新細明體" pitchFamily="18" charset="-120"/>
              </a:rPr>
              <a:t>1/x  = 1</a:t>
            </a:r>
            <a:r>
              <a:rPr lang="en-GB" altLang="zh-TW" dirty="0" smtClean="0">
                <a:ea typeface="新細明體" pitchFamily="18" charset="-120"/>
              </a:rPr>
              <a:t>.</a:t>
            </a:r>
          </a:p>
          <a:p>
            <a:pPr lvl="1" algn="just">
              <a:lnSpc>
                <a:spcPct val="120000"/>
              </a:lnSpc>
            </a:pPr>
            <a:r>
              <a:rPr lang="en-GB" dirty="0" smtClean="0">
                <a:ea typeface="新細明體" pitchFamily="18" charset="-120"/>
              </a:rPr>
              <a:t>The only distributive law applicable is that of </a:t>
            </a:r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． </a:t>
            </a:r>
            <a:r>
              <a:rPr lang="en-GB" dirty="0" smtClean="0">
                <a:ea typeface="新細明體" pitchFamily="18" charset="-120"/>
              </a:rPr>
              <a:t>over 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+</a:t>
            </a:r>
            <a:r>
              <a:rPr lang="en-GB" dirty="0" smtClean="0">
                <a:ea typeface="新細明體" pitchFamily="18" charset="-120"/>
              </a:rPr>
              <a:t>:</a:t>
            </a:r>
          </a:p>
          <a:p>
            <a:pPr lvl="2" algn="just">
              <a:lnSpc>
                <a:spcPct val="120000"/>
              </a:lnSpc>
            </a:pP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zh-TW" altLang="en-US" b="1" dirty="0" smtClean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GB" b="1" dirty="0" err="1" smtClean="0">
                <a:solidFill>
                  <a:schemeClr val="accent2"/>
                </a:solidFill>
                <a:ea typeface="新細明體" pitchFamily="18" charset="-120"/>
              </a:rPr>
              <a:t>y+z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) = (x</a:t>
            </a:r>
            <a:r>
              <a:rPr lang="zh-TW" altLang="en-US" b="1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 y) + (x</a:t>
            </a:r>
            <a:r>
              <a:rPr lang="zh-TW" altLang="en-US" b="1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r>
              <a:rPr lang="en-GB" b="1" dirty="0" smtClean="0">
                <a:solidFill>
                  <a:schemeClr val="accent2"/>
                </a:solidFill>
                <a:ea typeface="新細明體" pitchFamily="18" charset="-120"/>
              </a:rPr>
              <a:t> z)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710434"/>
            <a:ext cx="4968552" cy="589508"/>
          </a:xfrm>
        </p:spPr>
        <p:txBody>
          <a:bodyPr/>
          <a:lstStyle/>
          <a:p>
            <a:r>
              <a:rPr lang="en-GB" dirty="0" smtClean="0"/>
              <a:t>2.2 Axiomatic definition of </a:t>
            </a:r>
            <a:r>
              <a:rPr lang="en-GB" dirty="0" smtClean="0">
                <a:solidFill>
                  <a:schemeClr val="accent1"/>
                </a:solidFill>
              </a:rPr>
              <a:t/>
            </a:r>
            <a:br>
              <a:rPr lang="en-GB" dirty="0" smtClean="0">
                <a:solidFill>
                  <a:schemeClr val="accent1"/>
                </a:solidFill>
              </a:rPr>
            </a:br>
            <a:r>
              <a:rPr lang="en-GB" dirty="0" err="1" smtClean="0">
                <a:solidFill>
                  <a:schemeClr val="accent1"/>
                </a:solidFill>
              </a:rPr>
              <a:t>boolean</a:t>
            </a:r>
            <a:r>
              <a:rPr lang="en-GB" dirty="0" smtClean="0">
                <a:solidFill>
                  <a:schemeClr val="accent1"/>
                </a:solidFill>
              </a:rPr>
              <a:t> algebra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6490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AXIOMATIC DEFINITION OF BOOLEAN ALGEBRA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/>
              <a:t>We need to define algebra for binary values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Developed by George Boole in </a:t>
            </a:r>
            <a:r>
              <a:rPr lang="en-US" altLang="en-US" sz="1600" dirty="0" smtClean="0"/>
              <a:t>1854</a:t>
            </a:r>
          </a:p>
          <a:p>
            <a:pPr>
              <a:lnSpc>
                <a:spcPct val="150000"/>
              </a:lnSpc>
            </a:pPr>
            <a:r>
              <a:rPr lang="en-US" altLang="en-US" sz="1800" dirty="0"/>
              <a:t>Huntington postulates for Boolean algebra (1904):</a:t>
            </a:r>
            <a:endParaRPr lang="tr-TR" altLang="en-US" sz="1800" dirty="0"/>
          </a:p>
          <a:p>
            <a:pPr>
              <a:lnSpc>
                <a:spcPct val="150000"/>
              </a:lnSpc>
            </a:pPr>
            <a:r>
              <a:rPr lang="en-US" altLang="zh-TW" sz="1800" i="1" dirty="0">
                <a:ea typeface="新細明體" pitchFamily="18" charset="-120"/>
              </a:rPr>
              <a:t>B</a:t>
            </a:r>
            <a:r>
              <a:rPr lang="en-US" altLang="zh-TW" sz="1800" dirty="0">
                <a:ea typeface="新細明體" pitchFamily="18" charset="-120"/>
              </a:rPr>
              <a:t> = {0, 1} and two binary operations,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+</a:t>
            </a:r>
            <a:r>
              <a:rPr lang="en-US" altLang="zh-TW" sz="1800" dirty="0">
                <a:ea typeface="新細明體" pitchFamily="18" charset="-120"/>
              </a:rPr>
              <a:t> and</a:t>
            </a:r>
            <a:r>
              <a:rPr lang="zh-TW" altLang="en-US" sz="1800" b="1" dirty="0">
                <a:solidFill>
                  <a:schemeClr val="accent2"/>
                </a:solidFill>
                <a:ea typeface="新細明體" pitchFamily="18" charset="-120"/>
              </a:rPr>
              <a:t>．</a:t>
            </a:r>
            <a:endParaRPr lang="en-US" altLang="zh-TW" sz="1800" b="1" dirty="0">
              <a:solidFill>
                <a:schemeClr val="accent2"/>
              </a:solidFill>
              <a:ea typeface="新細明體" pitchFamily="18" charset="-12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/>
              <a:t>Closure with respect to operator </a:t>
            </a:r>
            <a:r>
              <a:rPr lang="en-US" altLang="en-US" sz="1600" b="1" dirty="0">
                <a:solidFill>
                  <a:schemeClr val="accent2"/>
                </a:solidFill>
              </a:rPr>
              <a:t>+</a:t>
            </a:r>
            <a:r>
              <a:rPr lang="en-US" altLang="en-US" sz="1600" dirty="0"/>
              <a:t> and operator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·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/>
              <a:t>Identity </a:t>
            </a:r>
            <a:r>
              <a:rPr lang="en-US" altLang="en-US" sz="1600" dirty="0"/>
              <a:t>element </a:t>
            </a:r>
            <a:r>
              <a:rPr lang="en-US" altLang="en-US" sz="1600" b="1" dirty="0">
                <a:solidFill>
                  <a:schemeClr val="accent2"/>
                </a:solidFill>
              </a:rPr>
              <a:t>0</a:t>
            </a:r>
            <a:r>
              <a:rPr lang="en-US" altLang="en-US" sz="1600" dirty="0"/>
              <a:t> for operator </a:t>
            </a:r>
            <a:r>
              <a:rPr lang="en-US" altLang="en-US" sz="1600" b="1" dirty="0">
                <a:solidFill>
                  <a:schemeClr val="accent2"/>
                </a:solidFill>
              </a:rPr>
              <a:t>+</a:t>
            </a:r>
            <a:r>
              <a:rPr lang="en-US" altLang="en-US" sz="1600" dirty="0"/>
              <a:t> and </a:t>
            </a:r>
            <a:r>
              <a:rPr lang="en-US" altLang="en-US" sz="1600" b="1" dirty="0">
                <a:solidFill>
                  <a:schemeClr val="accent2"/>
                </a:solidFill>
              </a:rPr>
              <a:t>1</a:t>
            </a:r>
            <a:r>
              <a:rPr lang="en-US" altLang="en-US" sz="1600" dirty="0"/>
              <a:t> for operator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·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dirty="0" smtClean="0"/>
              <a:t>Commutativity </a:t>
            </a:r>
            <a:r>
              <a:rPr lang="en-US" altLang="en-US" sz="1600" dirty="0"/>
              <a:t>with respect to </a:t>
            </a:r>
            <a:r>
              <a:rPr lang="en-US" altLang="en-US" sz="1600" b="1" dirty="0">
                <a:solidFill>
                  <a:schemeClr val="accent2"/>
                </a:solidFill>
              </a:rPr>
              <a:t>+</a:t>
            </a:r>
            <a:r>
              <a:rPr lang="en-US" altLang="en-US" sz="1600" dirty="0"/>
              <a:t> and </a:t>
            </a:r>
            <a:r>
              <a:rPr lang="en-US" altLang="en-US" sz="1600" dirty="0">
                <a:solidFill>
                  <a:schemeClr val="accent2"/>
                </a:solidFill>
              </a:rPr>
              <a:t>·</a:t>
            </a:r>
            <a:r>
              <a:rPr lang="en-US" altLang="en-US" sz="1600" dirty="0"/>
              <a:t>  </a:t>
            </a:r>
          </a:p>
          <a:p>
            <a:pPr lvl="2">
              <a:lnSpc>
                <a:spcPct val="150000"/>
              </a:lnSpc>
              <a:buNone/>
            </a:pPr>
            <a:r>
              <a:rPr lang="en-US" altLang="en-US" i="1" dirty="0"/>
              <a:t>		</a:t>
            </a:r>
            <a:r>
              <a:rPr lang="en-US" altLang="en-US" b="1" i="1" dirty="0" err="1">
                <a:solidFill>
                  <a:schemeClr val="accent2"/>
                </a:solidFill>
              </a:rPr>
              <a:t>x+y</a:t>
            </a:r>
            <a:r>
              <a:rPr lang="en-US" altLang="en-US" b="1" i="1" dirty="0">
                <a:solidFill>
                  <a:schemeClr val="accent2"/>
                </a:solidFill>
              </a:rPr>
              <a:t> = </a:t>
            </a:r>
            <a:r>
              <a:rPr lang="en-US" altLang="en-US" b="1" i="1" dirty="0" err="1">
                <a:solidFill>
                  <a:schemeClr val="accent2"/>
                </a:solidFill>
              </a:rPr>
              <a:t>y+x</a:t>
            </a:r>
            <a:r>
              <a:rPr lang="en-US" altLang="en-US" i="1" dirty="0"/>
              <a:t>,   </a:t>
            </a:r>
            <a:r>
              <a:rPr lang="en-US" altLang="en-US" b="1" i="1" dirty="0" err="1">
                <a:solidFill>
                  <a:schemeClr val="accent2"/>
                </a:solidFill>
              </a:rPr>
              <a:t>x·y</a:t>
            </a:r>
            <a:r>
              <a:rPr lang="en-US" altLang="en-US" b="1" i="1" dirty="0">
                <a:solidFill>
                  <a:schemeClr val="accent2"/>
                </a:solidFill>
              </a:rPr>
              <a:t> = </a:t>
            </a:r>
            <a:r>
              <a:rPr lang="en-US" altLang="en-US" b="1" i="1" dirty="0" err="1" smtClean="0">
                <a:solidFill>
                  <a:schemeClr val="accent2"/>
                </a:solidFill>
              </a:rPr>
              <a:t>y·x</a:t>
            </a:r>
            <a:endParaRPr lang="en-US" altLang="en-US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/>
              <a:t>AXIOMATIC DEFINITION OF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1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en-US" altLang="en-US" dirty="0" err="1"/>
              <a:t>Distributivity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chemeClr val="accent2"/>
                </a:solidFill>
              </a:rPr>
              <a:t>·</a:t>
            </a:r>
            <a:r>
              <a:rPr lang="en-US" altLang="en-US" dirty="0"/>
              <a:t> over </a:t>
            </a:r>
            <a:r>
              <a:rPr lang="en-US" altLang="en-US" b="1" dirty="0">
                <a:solidFill>
                  <a:schemeClr val="accent2"/>
                </a:solidFill>
              </a:rPr>
              <a:t>+</a:t>
            </a:r>
            <a:r>
              <a:rPr lang="en-US" altLang="en-US" dirty="0"/>
              <a:t>,  and </a:t>
            </a:r>
            <a:r>
              <a:rPr lang="en-US" altLang="en-US" b="1" dirty="0">
                <a:solidFill>
                  <a:schemeClr val="accent2"/>
                </a:solidFill>
              </a:rPr>
              <a:t>+</a:t>
            </a:r>
            <a:r>
              <a:rPr lang="en-US" altLang="en-US" dirty="0"/>
              <a:t> over </a:t>
            </a:r>
            <a:r>
              <a:rPr lang="en-US" altLang="en-US" b="1" dirty="0" smtClean="0">
                <a:solidFill>
                  <a:schemeClr val="accent2"/>
                </a:solidFill>
              </a:rPr>
              <a:t>·</a:t>
            </a:r>
          </a:p>
          <a:p>
            <a:pPr lvl="2">
              <a:lnSpc>
                <a:spcPct val="150000"/>
              </a:lnSpc>
            </a:pPr>
            <a:r>
              <a:rPr lang="en-US" altLang="en-US" b="1" dirty="0" smtClean="0">
                <a:solidFill>
                  <a:schemeClr val="accent2"/>
                </a:solidFill>
              </a:rPr>
              <a:t>x</a:t>
            </a:r>
            <a:r>
              <a:rPr lang="en-US" altLang="en-US" b="1" dirty="0">
                <a:solidFill>
                  <a:schemeClr val="accent2"/>
                </a:solidFill>
              </a:rPr>
              <a:t>·(</a:t>
            </a:r>
            <a:r>
              <a:rPr lang="en-US" altLang="en-US" b="1" dirty="0" err="1">
                <a:solidFill>
                  <a:schemeClr val="accent2"/>
                </a:solidFill>
              </a:rPr>
              <a:t>y+z</a:t>
            </a:r>
            <a:r>
              <a:rPr lang="en-US" altLang="en-US" b="1" dirty="0">
                <a:solidFill>
                  <a:schemeClr val="accent2"/>
                </a:solidFill>
              </a:rPr>
              <a:t>) = (</a:t>
            </a:r>
            <a:r>
              <a:rPr lang="en-US" altLang="en-US" b="1" dirty="0" err="1">
                <a:solidFill>
                  <a:schemeClr val="accent2"/>
                </a:solidFill>
              </a:rPr>
              <a:t>x·y</a:t>
            </a:r>
            <a:r>
              <a:rPr lang="en-US" altLang="en-US" b="1" dirty="0">
                <a:solidFill>
                  <a:schemeClr val="accent2"/>
                </a:solidFill>
              </a:rPr>
              <a:t>)+(</a:t>
            </a:r>
            <a:r>
              <a:rPr lang="en-US" altLang="en-US" b="1" dirty="0" err="1">
                <a:solidFill>
                  <a:schemeClr val="accent2"/>
                </a:solidFill>
              </a:rPr>
              <a:t>x·z</a:t>
            </a:r>
            <a:r>
              <a:rPr lang="en-US" altLang="en-US" b="1" dirty="0">
                <a:solidFill>
                  <a:schemeClr val="accent2"/>
                </a:solidFill>
              </a:rPr>
              <a:t>)   </a:t>
            </a:r>
            <a:r>
              <a:rPr lang="en-US" altLang="en-US" dirty="0"/>
              <a:t>and   </a:t>
            </a:r>
            <a:r>
              <a:rPr lang="en-US" altLang="en-US" b="1" dirty="0">
                <a:solidFill>
                  <a:schemeClr val="accent2"/>
                </a:solidFill>
              </a:rPr>
              <a:t>x+(</a:t>
            </a:r>
            <a:r>
              <a:rPr lang="en-US" altLang="en-US" b="1" dirty="0" err="1">
                <a:solidFill>
                  <a:schemeClr val="accent2"/>
                </a:solidFill>
              </a:rPr>
              <a:t>y·z</a:t>
            </a:r>
            <a:r>
              <a:rPr lang="en-US" altLang="en-US" b="1" dirty="0">
                <a:solidFill>
                  <a:schemeClr val="accent2"/>
                </a:solidFill>
              </a:rPr>
              <a:t>) = (</a:t>
            </a:r>
            <a:r>
              <a:rPr lang="en-US" altLang="en-US" b="1" dirty="0" err="1">
                <a:solidFill>
                  <a:schemeClr val="accent2"/>
                </a:solidFill>
              </a:rPr>
              <a:t>x+y</a:t>
            </a:r>
            <a:r>
              <a:rPr lang="en-US" altLang="en-US" b="1" dirty="0">
                <a:solidFill>
                  <a:schemeClr val="accent2"/>
                </a:solidFill>
              </a:rPr>
              <a:t>)·(</a:t>
            </a:r>
            <a:r>
              <a:rPr lang="en-US" altLang="en-US" b="1" dirty="0" err="1" smtClean="0">
                <a:solidFill>
                  <a:schemeClr val="accent2"/>
                </a:solidFill>
              </a:rPr>
              <a:t>x+z</a:t>
            </a:r>
            <a:r>
              <a:rPr lang="en-US" altLang="en-US" b="1" dirty="0" smtClean="0">
                <a:solidFill>
                  <a:schemeClr val="accent2"/>
                </a:solidFill>
              </a:rPr>
              <a:t>)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en-US" dirty="0" smtClean="0"/>
              <a:t>Complement </a:t>
            </a:r>
            <a:r>
              <a:rPr lang="en-US" altLang="en-US" dirty="0"/>
              <a:t>for every element </a:t>
            </a:r>
            <a:r>
              <a:rPr lang="en-US" altLang="en-US" b="1" dirty="0">
                <a:solidFill>
                  <a:schemeClr val="accent2"/>
                </a:solidFill>
              </a:rPr>
              <a:t>x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chemeClr val="accent2"/>
                </a:solidFill>
              </a:rPr>
              <a:t>x’</a:t>
            </a:r>
            <a:r>
              <a:rPr lang="en-US" altLang="en-US" dirty="0"/>
              <a:t> with </a:t>
            </a:r>
            <a:r>
              <a:rPr lang="en-US" altLang="en-US" b="1" dirty="0" err="1">
                <a:solidFill>
                  <a:schemeClr val="accent2"/>
                </a:solidFill>
              </a:rPr>
              <a:t>x+x</a:t>
            </a:r>
            <a:r>
              <a:rPr lang="en-US" altLang="en-US" b="1" dirty="0">
                <a:solidFill>
                  <a:schemeClr val="accent2"/>
                </a:solidFill>
              </a:rPr>
              <a:t>’=1</a:t>
            </a:r>
            <a:r>
              <a:rPr lang="en-US" altLang="en-US" dirty="0"/>
              <a:t>, </a:t>
            </a:r>
            <a:r>
              <a:rPr lang="en-US" altLang="en-US" b="1" dirty="0" err="1" smtClean="0">
                <a:solidFill>
                  <a:schemeClr val="accent2"/>
                </a:solidFill>
              </a:rPr>
              <a:t>x·x</a:t>
            </a:r>
            <a:r>
              <a:rPr lang="en-US" altLang="en-US" b="1" dirty="0">
                <a:solidFill>
                  <a:schemeClr val="accent2"/>
                </a:solidFill>
              </a:rPr>
              <a:t>’=</a:t>
            </a:r>
            <a:r>
              <a:rPr lang="en-US" altLang="en-US" b="1" dirty="0" smtClean="0">
                <a:solidFill>
                  <a:schemeClr val="accent2"/>
                </a:solidFill>
              </a:rPr>
              <a:t>0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altLang="en-US" dirty="0" smtClean="0"/>
              <a:t>There </a:t>
            </a:r>
            <a:r>
              <a:rPr lang="en-US" altLang="en-US" dirty="0"/>
              <a:t>are at least two elements </a:t>
            </a:r>
            <a:r>
              <a:rPr lang="en-US" altLang="en-US" b="1" dirty="0" err="1">
                <a:solidFill>
                  <a:schemeClr val="accent2"/>
                </a:solidFill>
              </a:rPr>
              <a:t>x,y</a:t>
            </a:r>
            <a:r>
              <a:rPr lang="en-US" altLang="en-US" b="1" dirty="0" err="1">
                <a:solidFill>
                  <a:schemeClr val="accent2"/>
                </a:solidFill>
                <a:sym typeface="Symbol" pitchFamily="18" charset="2"/>
              </a:rPr>
              <a:t>B</a:t>
            </a:r>
            <a:r>
              <a:rPr lang="en-US" altLang="en-US" dirty="0">
                <a:sym typeface="Symbol" pitchFamily="18" charset="2"/>
              </a:rPr>
              <a:t> such that  </a:t>
            </a:r>
            <a:r>
              <a:rPr lang="en-US" altLang="en-US" b="1" dirty="0" err="1">
                <a:solidFill>
                  <a:schemeClr val="accent2"/>
                </a:solidFill>
                <a:sym typeface="Symbol" pitchFamily="18" charset="2"/>
              </a:rPr>
              <a:t>x</a:t>
            </a:r>
            <a:r>
              <a:rPr lang="en-US" altLang="en-US" b="1" dirty="0" err="1" smtClean="0">
                <a:solidFill>
                  <a:schemeClr val="accent2"/>
                </a:solidFill>
                <a:sym typeface="Symbol" pitchFamily="18" charset="2"/>
              </a:rPr>
              <a:t>y</a:t>
            </a:r>
            <a:endParaRPr lang="en-US" altLang="en-US" b="1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/>
              <a:t>Terminology: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Literal: </a:t>
            </a:r>
            <a:r>
              <a:rPr lang="en-US" altLang="en-US" dirty="0"/>
              <a:t>A variable or its complement</a:t>
            </a: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accent2"/>
                </a:solidFill>
              </a:rPr>
              <a:t>Product term: </a:t>
            </a:r>
            <a:r>
              <a:rPr lang="en-US" altLang="en-US" dirty="0"/>
              <a:t>literals connected by </a:t>
            </a: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•</a:t>
            </a:r>
            <a:endParaRPr lang="en-US" altLang="en-US" b="1" dirty="0">
              <a:solidFill>
                <a:schemeClr val="accent2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Sum term: </a:t>
            </a:r>
            <a:r>
              <a:rPr lang="en-US" altLang="en-US" dirty="0">
                <a:cs typeface="Times New Roman" pitchFamily="18" charset="0"/>
              </a:rPr>
              <a:t>literals connected by 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+</a:t>
            </a:r>
            <a:endParaRPr lang="en-US" altLang="en-US" b="1" i="1" dirty="0">
              <a:solidFill>
                <a:schemeClr val="accent2"/>
              </a:solidFill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en-US" b="1" dirty="0">
              <a:solidFill>
                <a:schemeClr val="accent2"/>
              </a:solidFill>
              <a:sym typeface="Symbol" pitchFamily="18" charset="2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/>
              <a:t>AXIOMATIC DEFINITION OF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sym typeface="Symbol" pitchFamily="18" charset="2"/>
              </a:rPr>
              <a:t>A two- valued Boolean algebra is defined: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ym typeface="Symbol" pitchFamily="18" charset="2"/>
              </a:rPr>
              <a:t>on a set of two elements, B = {0,1}, </a:t>
            </a:r>
          </a:p>
          <a:p>
            <a:pPr lvl="1">
              <a:lnSpc>
                <a:spcPct val="150000"/>
              </a:lnSpc>
            </a:pPr>
            <a:r>
              <a:rPr lang="en-US" altLang="en-US" dirty="0" smtClean="0">
                <a:sym typeface="Symbol" pitchFamily="18" charset="2"/>
              </a:rPr>
              <a:t>with rules for the two binary operators </a:t>
            </a:r>
            <a:r>
              <a:rPr lang="en-US" altLang="en-US" b="1" dirty="0" smtClean="0">
                <a:solidFill>
                  <a:schemeClr val="accent2"/>
                </a:solidFill>
                <a:sym typeface="Symbol" pitchFamily="18" charset="2"/>
              </a:rPr>
              <a:t>+</a:t>
            </a:r>
            <a:r>
              <a:rPr lang="en-US" altLang="en-US" dirty="0" smtClean="0">
                <a:sym typeface="Symbol" pitchFamily="18" charset="2"/>
              </a:rPr>
              <a:t> and </a:t>
            </a:r>
            <a:r>
              <a:rPr lang="en-US" altLang="en-US" b="1" dirty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•</a:t>
            </a:r>
            <a:r>
              <a:rPr lang="en-US" altLang="en-US" dirty="0" smtClean="0">
                <a:sym typeface="Symbol" pitchFamily="18" charset="2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The rules of operations: AND</a:t>
            </a:r>
            <a:r>
              <a:rPr lang="zh-TW" altLang="en-US" dirty="0">
                <a:ea typeface="新細明體" pitchFamily="18" charset="-120"/>
              </a:rPr>
              <a:t>、</a:t>
            </a:r>
            <a:r>
              <a:rPr lang="en-US" altLang="zh-TW" dirty="0">
                <a:ea typeface="新細明體" pitchFamily="18" charset="-120"/>
              </a:rPr>
              <a:t>OR and </a:t>
            </a:r>
            <a:r>
              <a:rPr lang="en-US" altLang="zh-TW" dirty="0" smtClean="0">
                <a:ea typeface="新細明體" pitchFamily="18" charset="-120"/>
              </a:rPr>
              <a:t>NOT</a:t>
            </a: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US" altLang="en-US" dirty="0">
              <a:sym typeface="Symbol" pitchFamily="18" charset="2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39" name="TextBox 138"/>
          <p:cNvSpPr txBox="1"/>
          <p:nvPr/>
        </p:nvSpPr>
        <p:spPr>
          <a:xfrm>
            <a:off x="1493300" y="270201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AND</a:t>
            </a:r>
            <a:endParaRPr lang="en-GB" b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4482751" y="270201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OR</a:t>
            </a:r>
            <a:endParaRPr lang="en-GB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057601" y="2702018"/>
            <a:ext cx="68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NOT</a:t>
            </a:r>
            <a:endParaRPr lang="en-GB" b="1" dirty="0"/>
          </a:p>
        </p:txBody>
      </p:sp>
      <p:cxnSp>
        <p:nvCxnSpPr>
          <p:cNvPr id="142" name="Straight Connector 141"/>
          <p:cNvCxnSpPr/>
          <p:nvPr/>
        </p:nvCxnSpPr>
        <p:spPr>
          <a:xfrm>
            <a:off x="1979712" y="313406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971600" y="349410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043608" y="32060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517980" y="320607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Y</a:t>
            </a:r>
            <a:endParaRPr lang="en-GB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2123728" y="3206074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2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>
                        <a:solidFill>
                          <a:schemeClr val="accent2"/>
                        </a:solidFill>
                        <a:ea typeface="Cambria Math"/>
                      </a:rPr>
                      <m:t>∙</m:t>
                    </m:r>
                  </m:oMath>
                </a14:m>
                <a:r>
                  <a:rPr lang="en-GB" b="1" dirty="0" smtClean="0">
                    <a:solidFill>
                      <a:schemeClr val="accent2"/>
                    </a:solidFill>
                  </a:rPr>
                  <a:t> Y</a:t>
                </a:r>
                <a:endParaRPr lang="en-GB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06074"/>
                <a:ext cx="665567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7273" t="-8197" r="-6364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TextBox 146"/>
          <p:cNvSpPr txBox="1"/>
          <p:nvPr/>
        </p:nvSpPr>
        <p:spPr>
          <a:xfrm>
            <a:off x="1043608" y="3484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48" name="TextBox 147"/>
          <p:cNvSpPr txBox="1"/>
          <p:nvPr/>
        </p:nvSpPr>
        <p:spPr>
          <a:xfrm>
            <a:off x="1517980" y="3484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49" name="TextBox 148"/>
          <p:cNvSpPr txBox="1"/>
          <p:nvPr/>
        </p:nvSpPr>
        <p:spPr>
          <a:xfrm>
            <a:off x="2123728" y="34848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50" name="Straight Connector 149"/>
          <p:cNvCxnSpPr/>
          <p:nvPr/>
        </p:nvCxnSpPr>
        <p:spPr>
          <a:xfrm>
            <a:off x="971600" y="3782138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043608" y="37728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2" name="TextBox 151"/>
          <p:cNvSpPr txBox="1"/>
          <p:nvPr/>
        </p:nvSpPr>
        <p:spPr>
          <a:xfrm>
            <a:off x="1517980" y="37728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2123728" y="377284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971600" y="4060878"/>
            <a:ext cx="1728192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043608" y="40608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6" name="TextBox 155"/>
          <p:cNvSpPr txBox="1"/>
          <p:nvPr/>
        </p:nvSpPr>
        <p:spPr>
          <a:xfrm>
            <a:off x="1517980" y="40608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57" name="TextBox 156"/>
          <p:cNvSpPr txBox="1"/>
          <p:nvPr/>
        </p:nvSpPr>
        <p:spPr>
          <a:xfrm>
            <a:off x="2123728" y="406087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58" name="Straight Connector 157"/>
          <p:cNvCxnSpPr/>
          <p:nvPr/>
        </p:nvCxnSpPr>
        <p:spPr>
          <a:xfrm>
            <a:off x="971600" y="435820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043608" y="43489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0" name="TextBox 159"/>
          <p:cNvSpPr txBox="1"/>
          <p:nvPr/>
        </p:nvSpPr>
        <p:spPr>
          <a:xfrm>
            <a:off x="1517980" y="43489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61" name="TextBox 160"/>
          <p:cNvSpPr txBox="1"/>
          <p:nvPr/>
        </p:nvSpPr>
        <p:spPr>
          <a:xfrm>
            <a:off x="2123728" y="43489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04048" y="3134066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995936" y="349410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067944" y="32060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542316" y="320607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148064" y="320607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X + Y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067944" y="3484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68" name="TextBox 167"/>
          <p:cNvSpPr txBox="1"/>
          <p:nvPr/>
        </p:nvSpPr>
        <p:spPr>
          <a:xfrm>
            <a:off x="4542316" y="3484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69" name="TextBox 168"/>
          <p:cNvSpPr txBox="1"/>
          <p:nvPr/>
        </p:nvSpPr>
        <p:spPr>
          <a:xfrm>
            <a:off x="5148064" y="34848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70" name="Straight Connector 169"/>
          <p:cNvCxnSpPr/>
          <p:nvPr/>
        </p:nvCxnSpPr>
        <p:spPr>
          <a:xfrm flipV="1">
            <a:off x="3995936" y="3772846"/>
            <a:ext cx="1800200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4067944" y="37728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72" name="TextBox 171"/>
          <p:cNvSpPr txBox="1"/>
          <p:nvPr/>
        </p:nvSpPr>
        <p:spPr>
          <a:xfrm>
            <a:off x="4542316" y="37728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3" name="TextBox 172"/>
          <p:cNvSpPr txBox="1"/>
          <p:nvPr/>
        </p:nvSpPr>
        <p:spPr>
          <a:xfrm>
            <a:off x="5148064" y="377284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74" name="Straight Connector 173"/>
          <p:cNvCxnSpPr/>
          <p:nvPr/>
        </p:nvCxnSpPr>
        <p:spPr>
          <a:xfrm>
            <a:off x="3995936" y="407017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4067944" y="40608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76" name="TextBox 175"/>
          <p:cNvSpPr txBox="1"/>
          <p:nvPr/>
        </p:nvSpPr>
        <p:spPr>
          <a:xfrm>
            <a:off x="4542316" y="40608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77" name="TextBox 176"/>
          <p:cNvSpPr txBox="1"/>
          <p:nvPr/>
        </p:nvSpPr>
        <p:spPr>
          <a:xfrm>
            <a:off x="5148064" y="406087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78" name="Straight Connector 177"/>
          <p:cNvCxnSpPr/>
          <p:nvPr/>
        </p:nvCxnSpPr>
        <p:spPr>
          <a:xfrm>
            <a:off x="3995936" y="435820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4067944" y="43489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0" name="TextBox 179"/>
          <p:cNvSpPr txBox="1"/>
          <p:nvPr/>
        </p:nvSpPr>
        <p:spPr>
          <a:xfrm>
            <a:off x="4542316" y="43489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1" name="TextBox 180"/>
          <p:cNvSpPr txBox="1"/>
          <p:nvPr/>
        </p:nvSpPr>
        <p:spPr>
          <a:xfrm>
            <a:off x="5148064" y="434891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7452320" y="3134066"/>
            <a:ext cx="0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V="1">
            <a:off x="6876256" y="3484814"/>
            <a:ext cx="1152128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6948264" y="32060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7562428" y="3185607"/>
                <a:ext cx="397866" cy="379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GB" b="1">
                              <a:solidFill>
                                <a:schemeClr val="accent2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GB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28" y="3185607"/>
                <a:ext cx="397866" cy="3790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Box 185"/>
          <p:cNvSpPr txBox="1"/>
          <p:nvPr/>
        </p:nvSpPr>
        <p:spPr>
          <a:xfrm>
            <a:off x="6948264" y="3484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87" name="TextBox 186"/>
          <p:cNvSpPr txBox="1"/>
          <p:nvPr/>
        </p:nvSpPr>
        <p:spPr>
          <a:xfrm>
            <a:off x="7596336" y="348481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cxnSp>
        <p:nvCxnSpPr>
          <p:cNvPr id="188" name="Straight Connector 187"/>
          <p:cNvCxnSpPr/>
          <p:nvPr/>
        </p:nvCxnSpPr>
        <p:spPr>
          <a:xfrm flipV="1">
            <a:off x="6876256" y="3772846"/>
            <a:ext cx="1152128" cy="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6948264" y="37728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90" name="TextBox 189"/>
          <p:cNvSpPr txBox="1"/>
          <p:nvPr/>
        </p:nvSpPr>
        <p:spPr>
          <a:xfrm>
            <a:off x="7596336" y="377284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9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9" grpId="0"/>
      <p:bldP spid="140" grpId="0"/>
      <p:bldP spid="141" grpId="0"/>
      <p:bldP spid="144" grpId="0"/>
      <p:bldP spid="145" grpId="0"/>
      <p:bldP spid="146" grpId="0"/>
      <p:bldP spid="147" grpId="0"/>
      <p:bldP spid="148" grpId="0"/>
      <p:bldP spid="149" grpId="0"/>
      <p:bldP spid="151" grpId="0"/>
      <p:bldP spid="152" grpId="0"/>
      <p:bldP spid="153" grpId="0"/>
      <p:bldP spid="155" grpId="0"/>
      <p:bldP spid="156" grpId="0"/>
      <p:bldP spid="157" grpId="0"/>
      <p:bldP spid="159" grpId="0"/>
      <p:bldP spid="160" grpId="0"/>
      <p:bldP spid="161" grpId="0"/>
      <p:bldP spid="164" grpId="0"/>
      <p:bldP spid="165" grpId="0"/>
      <p:bldP spid="166" grpId="0"/>
      <p:bldP spid="167" grpId="0"/>
      <p:bldP spid="168" grpId="0"/>
      <p:bldP spid="169" grpId="0"/>
      <p:bldP spid="171" grpId="0"/>
      <p:bldP spid="172" grpId="0"/>
      <p:bldP spid="173" grpId="0"/>
      <p:bldP spid="175" grpId="0"/>
      <p:bldP spid="176" grpId="0"/>
      <p:bldP spid="177" grpId="0"/>
      <p:bldP spid="179" grpId="0"/>
      <p:bldP spid="180" grpId="0"/>
      <p:bldP spid="181" grpId="0"/>
      <p:bldP spid="184" grpId="0"/>
      <p:bldP spid="185" grpId="0"/>
      <p:bldP spid="186" grpId="0"/>
      <p:bldP spid="187" grpId="0"/>
      <p:bldP spid="189" grpId="0"/>
      <p:bldP spid="1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/>
              <a:t>AXIOMATIC DEFINITION OF 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sym typeface="Symbol" pitchFamily="18" charset="2"/>
              </a:rPr>
              <a:t>Huntington postulates for the set B = {0,1} and the two binary operators defined before.</a:t>
            </a:r>
            <a:endParaRPr lang="en-US" altLang="en-US" dirty="0">
              <a:sym typeface="Symbol" pitchFamily="18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 smtClean="0"/>
              <a:t>Closure law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1,0</a:t>
            </a:r>
            <a:r>
              <a:rPr lang="en-US" altLang="en-US" sz="1600" b="1" dirty="0" smtClean="0">
                <a:solidFill>
                  <a:schemeClr val="accent2"/>
                </a:solidFill>
                <a:sym typeface="Symbol" pitchFamily="18" charset="2"/>
              </a:rPr>
              <a:t>B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ym typeface="Symbol" pitchFamily="18" charset="2"/>
              </a:rPr>
              <a:t>Identity laws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accent2"/>
                </a:solidFill>
                <a:sym typeface="Symbol" pitchFamily="18" charset="2"/>
              </a:rPr>
              <a:t>0 for + and 1 for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·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/>
              <a:t>Commutative laws 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altLang="en-US" sz="1600" b="1" dirty="0" err="1">
                <a:solidFill>
                  <a:schemeClr val="accent2"/>
                </a:solidFill>
              </a:rPr>
              <a:t>x+y</a:t>
            </a:r>
            <a:r>
              <a:rPr lang="en-US" altLang="en-US" sz="1600" b="1" dirty="0">
                <a:solidFill>
                  <a:schemeClr val="accent2"/>
                </a:solidFill>
              </a:rPr>
              <a:t> = </a:t>
            </a:r>
            <a:r>
              <a:rPr lang="en-US" altLang="en-US" sz="1600" b="1" dirty="0" err="1">
                <a:solidFill>
                  <a:schemeClr val="accent2"/>
                </a:solidFill>
              </a:rPr>
              <a:t>y+x</a:t>
            </a:r>
            <a:r>
              <a:rPr lang="en-US" altLang="en-US" sz="1600" dirty="0"/>
              <a:t>, </a:t>
            </a:r>
            <a:r>
              <a:rPr lang="en-US" altLang="en-US" sz="1600" dirty="0" smtClean="0"/>
              <a:t>  </a:t>
            </a:r>
            <a:r>
              <a:rPr lang="en-US" altLang="en-US" sz="1600" b="1" dirty="0" err="1" smtClean="0">
                <a:solidFill>
                  <a:schemeClr val="accent2"/>
                </a:solidFill>
              </a:rPr>
              <a:t>x·y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 = </a:t>
            </a:r>
            <a:r>
              <a:rPr lang="en-US" altLang="en-US" sz="1600" b="1" dirty="0" err="1" smtClean="0">
                <a:solidFill>
                  <a:schemeClr val="accent2"/>
                </a:solidFill>
              </a:rPr>
              <a:t>y·x</a:t>
            </a:r>
            <a:endParaRPr lang="en-US" altLang="en-US" sz="1600" b="1" dirty="0" smtClean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1800" dirty="0" smtClean="0"/>
              <a:t>Distributive laws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n-US" altLang="en-US" sz="1600" b="1" dirty="0" smtClean="0">
                <a:solidFill>
                  <a:schemeClr val="accent2"/>
                </a:solidFill>
              </a:rPr>
              <a:t>x· (</a:t>
            </a:r>
            <a:r>
              <a:rPr lang="en-US" altLang="en-US" sz="1600" b="1" dirty="0" err="1" smtClean="0">
                <a:solidFill>
                  <a:schemeClr val="accent2"/>
                </a:solidFill>
              </a:rPr>
              <a:t>y+z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) = (</a:t>
            </a:r>
            <a:r>
              <a:rPr lang="en-US" altLang="en-US" sz="1600" b="1" dirty="0" err="1" smtClean="0">
                <a:solidFill>
                  <a:schemeClr val="accent2"/>
                </a:solidFill>
              </a:rPr>
              <a:t>x·y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) + (x · z)</a:t>
            </a:r>
            <a:endParaRPr lang="en-US" altLang="en-US" sz="1600" b="1" dirty="0">
              <a:solidFill>
                <a:schemeClr val="accent2"/>
              </a:solidFill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/>
              <a:t>AXIOMATIC DEFINITION OF BOOLEAN ALGEBRA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07607"/>
              </p:ext>
            </p:extLst>
          </p:nvPr>
        </p:nvGraphicFramePr>
        <p:xfrm>
          <a:off x="323528" y="1261214"/>
          <a:ext cx="8460000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0000"/>
                <a:gridCol w="540000"/>
                <a:gridCol w="540000"/>
                <a:gridCol w="1080000"/>
                <a:gridCol w="1800000"/>
                <a:gridCol w="1080000"/>
                <a:gridCol w="1080000"/>
                <a:gridCol w="18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 + 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x </a:t>
                      </a:r>
                      <a:r>
                        <a:rPr lang="en-US" altLang="en-US" sz="1800" b="1" dirty="0" smtClean="0">
                          <a:solidFill>
                            <a:schemeClr val="accent2"/>
                          </a:solidFill>
                        </a:rPr>
                        <a:t>· (y + z)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 smtClean="0"/>
                        <a:t>x · 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</a:t>
                      </a:r>
                      <a:r>
                        <a:rPr lang="en-US" altLang="en-US" sz="1800" dirty="0" smtClean="0"/>
                        <a:t>· 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(x </a:t>
                      </a:r>
                      <a:r>
                        <a:rPr lang="en-US" altLang="en-US" sz="1800" b="1" dirty="0" smtClean="0">
                          <a:solidFill>
                            <a:schemeClr val="accent2"/>
                          </a:solidFill>
                        </a:rPr>
                        <a:t>· y) + (x · z)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3528" y="771550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Distributive laws</a:t>
            </a:r>
          </a:p>
        </p:txBody>
      </p:sp>
    </p:spTree>
    <p:extLst>
      <p:ext uri="{BB962C8B-B14F-4D97-AF65-F5344CB8AC3E}">
        <p14:creationId xmlns:p14="http://schemas.microsoft.com/office/powerpoint/2010/main" val="29529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OF CHAPTER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5576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-252536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091525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>
            <a:stCxn id="6" idx="6"/>
            <a:endCxn id="9" idx="2"/>
          </p:cNvCxnSpPr>
          <p:nvPr/>
        </p:nvCxnSpPr>
        <p:spPr>
          <a:xfrm>
            <a:off x="1475656" y="1491630"/>
            <a:ext cx="16158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2747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>
            <a:stCxn id="9" idx="6"/>
            <a:endCxn id="13" idx="2"/>
          </p:cNvCxnSpPr>
          <p:nvPr/>
        </p:nvCxnSpPr>
        <p:spPr>
          <a:xfrm>
            <a:off x="3811605" y="1491630"/>
            <a:ext cx="16158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63424" y="1131590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6" name="Straight Connector 15"/>
          <p:cNvCxnSpPr>
            <a:stCxn id="13" idx="6"/>
            <a:endCxn id="15" idx="2"/>
          </p:cNvCxnSpPr>
          <p:nvPr/>
        </p:nvCxnSpPr>
        <p:spPr>
          <a:xfrm>
            <a:off x="6147554" y="1491630"/>
            <a:ext cx="1615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6"/>
          </p:cNvCxnSpPr>
          <p:nvPr/>
        </p:nvCxnSpPr>
        <p:spPr>
          <a:xfrm>
            <a:off x="8483504" y="1491630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6699" y="1995686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Basic</a:t>
            </a:r>
          </a:p>
          <a:p>
            <a:pPr algn="ctr"/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244957" y="1995686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Axiomatic  Definition</a:t>
            </a:r>
          </a:p>
          <a:p>
            <a:pPr algn="ctr"/>
            <a:r>
              <a:rPr lang="en-GB" dirty="0"/>
              <a:t>o</a:t>
            </a:r>
            <a:r>
              <a:rPr lang="en-GB" dirty="0" smtClean="0"/>
              <a:t>f Boolean Algebra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510155" y="1995686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Boolean </a:t>
            </a:r>
          </a:p>
          <a:p>
            <a:pPr algn="ctr"/>
            <a:r>
              <a:rPr lang="en-GB" dirty="0" smtClean="0"/>
              <a:t>Functions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63917" y="3868235"/>
            <a:ext cx="1900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Canonical and </a:t>
            </a:r>
          </a:p>
          <a:p>
            <a:pPr algn="ctr"/>
            <a:r>
              <a:rPr lang="en-GB" dirty="0" smtClean="0"/>
              <a:t>Standard Forms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755576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>
            <a:off x="-252536" y="3376612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091525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/>
          <p:cNvCxnSpPr>
            <a:stCxn id="31" idx="6"/>
            <a:endCxn id="33" idx="2"/>
          </p:cNvCxnSpPr>
          <p:nvPr/>
        </p:nvCxnSpPr>
        <p:spPr>
          <a:xfrm>
            <a:off x="1475656" y="3376612"/>
            <a:ext cx="16158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427474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6" name="Straight Connector 35"/>
          <p:cNvCxnSpPr>
            <a:stCxn id="33" idx="6"/>
            <a:endCxn id="35" idx="2"/>
          </p:cNvCxnSpPr>
          <p:nvPr/>
        </p:nvCxnSpPr>
        <p:spPr>
          <a:xfrm>
            <a:off x="3811605" y="3376612"/>
            <a:ext cx="16158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763424" y="3016572"/>
            <a:ext cx="720080" cy="72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>
            <a:stCxn id="35" idx="6"/>
            <a:endCxn id="37" idx="2"/>
          </p:cNvCxnSpPr>
          <p:nvPr/>
        </p:nvCxnSpPr>
        <p:spPr>
          <a:xfrm>
            <a:off x="6147554" y="3376612"/>
            <a:ext cx="16158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6"/>
          </p:cNvCxnSpPr>
          <p:nvPr/>
        </p:nvCxnSpPr>
        <p:spPr>
          <a:xfrm>
            <a:off x="8483504" y="3376612"/>
            <a:ext cx="1057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09026" y="3868235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Other Logic </a:t>
            </a:r>
          </a:p>
          <a:p>
            <a:pPr algn="ctr"/>
            <a:r>
              <a:rPr lang="en-GB" dirty="0" smtClean="0"/>
              <a:t>Operations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049171" y="3858525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Digital Logic</a:t>
            </a:r>
          </a:p>
          <a:p>
            <a:pPr algn="ctr"/>
            <a:r>
              <a:rPr lang="en-GB" dirty="0" smtClean="0"/>
              <a:t>Gates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7444336" y="3858526"/>
            <a:ext cx="135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Integrated </a:t>
            </a:r>
          </a:p>
          <a:p>
            <a:pPr algn="ctr"/>
            <a:r>
              <a:rPr lang="en-GB" dirty="0" smtClean="0"/>
              <a:t>Circuits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4705230" y="1995686"/>
            <a:ext cx="2164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Basic Theorems</a:t>
            </a:r>
          </a:p>
          <a:p>
            <a:pPr algn="ctr"/>
            <a:r>
              <a:rPr lang="en-GB" dirty="0" smtClean="0"/>
              <a:t>and Properties of  </a:t>
            </a:r>
          </a:p>
          <a:p>
            <a:pPr algn="ctr"/>
            <a:r>
              <a:rPr lang="en-GB" dirty="0" smtClean="0"/>
              <a:t>Boolean Algebra 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77" y="1291830"/>
            <a:ext cx="399600" cy="39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3" y="1291830"/>
            <a:ext cx="399600" cy="39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77" y="3176812"/>
            <a:ext cx="399600" cy="39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64" y="1291830"/>
            <a:ext cx="399600" cy="39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64" y="3176812"/>
            <a:ext cx="399600" cy="39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53" y="3176812"/>
            <a:ext cx="399600" cy="39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4" y="3176812"/>
            <a:ext cx="399600" cy="39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3" y="1291830"/>
            <a:ext cx="399600" cy="3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  <p:bldP spid="26" grpId="0"/>
      <p:bldP spid="27" grpId="0"/>
      <p:bldP spid="28" grpId="0"/>
      <p:bldP spid="30" grpId="0"/>
      <p:bldP spid="31" grpId="0" animBg="1"/>
      <p:bldP spid="33" grpId="0" animBg="1"/>
      <p:bldP spid="35" grpId="0" animBg="1"/>
      <p:bldP spid="37" grpId="0" animBg="1"/>
      <p:bldP spid="42" grpId="0"/>
      <p:bldP spid="43" grpId="0"/>
      <p:bldP spid="4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/>
              <a:t>AXIOMATIC DEFINITION OF BOOLEAN ALGEBRA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SzPct val="100000"/>
              <a:buFont typeface="Book Antiqua" pitchFamily="18" charset="0"/>
              <a:buAutoNum type="arabicPeriod" startAt="5"/>
            </a:pPr>
            <a:r>
              <a:rPr lang="en-US" altLang="zh-TW" sz="1800" dirty="0">
                <a:ea typeface="新細明體" pitchFamily="18" charset="-120"/>
              </a:rPr>
              <a:t>Complement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x+x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‘ = 1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→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0+0‘ = 0+1 = 1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;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1+1‘ = 1+0 = 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altLang="zh-TW" sz="1800" dirty="0">
                <a:ea typeface="新細明體" pitchFamily="18" charset="-120"/>
              </a:rPr>
              <a:t>Has two distinct elements </a:t>
            </a:r>
            <a:endParaRPr lang="en-US" altLang="zh-TW" sz="1800" dirty="0" smtClean="0">
              <a:ea typeface="新細明體" pitchFamily="18" charset="-120"/>
            </a:endParaRP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TW" sz="1600" b="1" dirty="0" smtClean="0">
                <a:solidFill>
                  <a:schemeClr val="accent2"/>
                </a:solidFill>
                <a:ea typeface="新細明體" pitchFamily="18" charset="-120"/>
              </a:rPr>
              <a:t>1 </a:t>
            </a:r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</a:rPr>
              <a:t>and 0, with 0 </a:t>
            </a:r>
            <a:r>
              <a:rPr lang="en-US" altLang="zh-TW" sz="1600" b="1" i="1" dirty="0">
                <a:solidFill>
                  <a:schemeClr val="accent2"/>
                </a:solidFill>
                <a:ea typeface="新細明體" pitchFamily="18" charset="-120"/>
              </a:rPr>
              <a:t>≠ </a:t>
            </a:r>
            <a:r>
              <a:rPr lang="en-US" altLang="zh-TW" sz="1600" b="1" dirty="0">
                <a:solidFill>
                  <a:schemeClr val="accent2"/>
                </a:solidFill>
                <a:ea typeface="新細明體" pitchFamily="18" charset="-120"/>
              </a:rPr>
              <a:t>1</a:t>
            </a:r>
          </a:p>
          <a:p>
            <a:pPr marL="457200" indent="-457200"/>
            <a:r>
              <a:rPr lang="en-US" altLang="zh-TW" sz="1800" dirty="0">
                <a:ea typeface="新細明體" pitchFamily="18" charset="-120"/>
              </a:rPr>
              <a:t>Note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 set of two elements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+ : OR operation; </a:t>
            </a:r>
            <a:r>
              <a:rPr lang="zh-TW" altLang="en-US" dirty="0">
                <a:ea typeface="新細明體" pitchFamily="18" charset="-120"/>
              </a:rPr>
              <a:t>．</a:t>
            </a:r>
            <a:r>
              <a:rPr lang="en-US" altLang="zh-TW" dirty="0">
                <a:ea typeface="新細明體" pitchFamily="18" charset="-120"/>
              </a:rPr>
              <a:t>: AND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 complement operator: NOT operation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Binary logic is a two-valued Boolean </a:t>
            </a:r>
            <a:r>
              <a:rPr lang="en-US" altLang="zh-TW" dirty="0" smtClean="0">
                <a:ea typeface="新細明體" pitchFamily="18" charset="-120"/>
              </a:rPr>
              <a:t>algebra</a:t>
            </a:r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37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710434"/>
            <a:ext cx="5904656" cy="589508"/>
          </a:xfrm>
        </p:spPr>
        <p:txBody>
          <a:bodyPr/>
          <a:lstStyle/>
          <a:p>
            <a:r>
              <a:rPr lang="en-GB" dirty="0" smtClean="0"/>
              <a:t>2.3 Basic theorems and properties </a:t>
            </a:r>
            <a:r>
              <a:rPr lang="en-GB" dirty="0" smtClean="0">
                <a:solidFill>
                  <a:schemeClr val="accent1"/>
                </a:solidFill>
              </a:rPr>
              <a:t>of </a:t>
            </a:r>
            <a:r>
              <a:rPr lang="en-GB" dirty="0" err="1" smtClean="0">
                <a:solidFill>
                  <a:schemeClr val="accent1"/>
                </a:solidFill>
              </a:rPr>
              <a:t>boolean</a:t>
            </a:r>
            <a:r>
              <a:rPr lang="en-GB" dirty="0" smtClean="0">
                <a:solidFill>
                  <a:schemeClr val="accent1"/>
                </a:solidFill>
              </a:rPr>
              <a:t> algebra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7654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b="1" dirty="0" smtClean="0">
                <a:solidFill>
                  <a:schemeClr val="accent2"/>
                </a:solidFill>
              </a:rPr>
              <a:t>Duality Principle</a:t>
            </a:r>
            <a:r>
              <a:rPr lang="en-US" altLang="en-US" sz="1800" dirty="0" smtClean="0"/>
              <a:t> says that: 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if </a:t>
            </a:r>
            <a:r>
              <a:rPr lang="en-US" altLang="en-US" sz="1600" dirty="0"/>
              <a:t>an expression is valid in Boolean algebra, </a:t>
            </a:r>
            <a:r>
              <a:rPr lang="en-US" altLang="en-US" sz="1600" dirty="0" smtClean="0"/>
              <a:t>then 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the </a:t>
            </a:r>
            <a:r>
              <a:rPr lang="en-US" altLang="en-US" sz="1600" dirty="0"/>
              <a:t>dual of that expression is also valid.</a:t>
            </a:r>
          </a:p>
          <a:p>
            <a:pPr>
              <a:lnSpc>
                <a:spcPct val="150000"/>
              </a:lnSpc>
            </a:pPr>
            <a:r>
              <a:rPr lang="en-US" altLang="en-US" sz="1800" dirty="0"/>
              <a:t>To form the dual of an </a:t>
            </a:r>
            <a:r>
              <a:rPr lang="en-US" altLang="en-US" sz="1800" dirty="0" smtClean="0"/>
              <a:t>expression</a:t>
            </a:r>
            <a:r>
              <a:rPr lang="en-US" altLang="en-US" sz="1800" dirty="0"/>
              <a:t>:</a:t>
            </a:r>
            <a:endParaRPr lang="en-US" altLang="en-US" sz="1800" dirty="0" smtClean="0"/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replace </a:t>
            </a:r>
            <a:r>
              <a:rPr lang="en-US" altLang="en-US" sz="1600" dirty="0"/>
              <a:t>all </a:t>
            </a:r>
            <a:r>
              <a:rPr lang="en-US" altLang="en-US" sz="1600" b="1" dirty="0">
                <a:solidFill>
                  <a:schemeClr val="accent2"/>
                </a:solidFill>
              </a:rPr>
              <a:t>+</a:t>
            </a:r>
            <a:r>
              <a:rPr lang="en-US" altLang="en-US" sz="1600" dirty="0"/>
              <a:t> operators with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·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operators, </a:t>
            </a:r>
            <a:endParaRPr lang="en-US" altLang="en-US" sz="1600" dirty="0" smtClean="0"/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all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·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operators with </a:t>
            </a:r>
            <a:r>
              <a:rPr lang="en-US" altLang="en-US" sz="1600" b="1" dirty="0">
                <a:solidFill>
                  <a:schemeClr val="accent2"/>
                </a:solidFill>
              </a:rPr>
              <a:t>+</a:t>
            </a:r>
            <a:r>
              <a:rPr lang="en-US" altLang="en-US" sz="1600" dirty="0"/>
              <a:t> operators, </a:t>
            </a:r>
            <a:endParaRPr lang="en-US" altLang="en-US" sz="1600" dirty="0" smtClean="0"/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all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1’s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with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0’s</a:t>
            </a:r>
            <a:r>
              <a:rPr lang="en-US" altLang="en-US" sz="1600" dirty="0" smtClean="0"/>
              <a:t>, </a:t>
            </a:r>
            <a:r>
              <a:rPr lang="en-US" altLang="en-US" sz="1600" dirty="0"/>
              <a:t>and all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0’s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with 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1’s</a:t>
            </a:r>
            <a:r>
              <a:rPr lang="en-US" altLang="en-US" sz="1600" dirty="0" smtClean="0"/>
              <a:t>.</a:t>
            </a:r>
            <a:endParaRPr lang="en-US" altLang="en-US" sz="16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1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/>
              <a:t>Form the dual of the expression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dirty="0" smtClean="0"/>
              <a:t>x </a:t>
            </a:r>
            <a:r>
              <a:rPr lang="en-US" altLang="en-US" dirty="0"/>
              <a:t>+ 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yz</a:t>
            </a:r>
            <a:r>
              <a:rPr lang="en-US" altLang="en-US" dirty="0" smtClean="0"/>
              <a:t>) </a:t>
            </a:r>
            <a:r>
              <a:rPr lang="en-US" altLang="en-US" dirty="0"/>
              <a:t>= </a:t>
            </a:r>
            <a:r>
              <a:rPr lang="en-US" altLang="en-US" dirty="0" smtClean="0"/>
              <a:t>(x </a:t>
            </a:r>
            <a:r>
              <a:rPr lang="en-US" altLang="en-US" dirty="0"/>
              <a:t>+ </a:t>
            </a:r>
            <a:r>
              <a:rPr lang="en-US" altLang="en-US" dirty="0" smtClean="0"/>
              <a:t>y)(x </a:t>
            </a:r>
            <a:r>
              <a:rPr lang="en-US" altLang="en-US" dirty="0"/>
              <a:t>+ </a:t>
            </a:r>
            <a:r>
              <a:rPr lang="en-US" altLang="en-US" dirty="0" smtClean="0"/>
              <a:t>z)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sz="1800" dirty="0"/>
              <a:t>Following the replacement rules…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dirty="0" smtClean="0"/>
              <a:t>x(y </a:t>
            </a:r>
            <a:r>
              <a:rPr lang="en-US" altLang="en-US" dirty="0"/>
              <a:t>+ </a:t>
            </a:r>
            <a:r>
              <a:rPr lang="en-US" altLang="en-US" dirty="0" smtClean="0"/>
              <a:t>z) </a:t>
            </a:r>
            <a:r>
              <a:rPr lang="en-US" altLang="en-US" dirty="0"/>
              <a:t>= </a:t>
            </a:r>
            <a:r>
              <a:rPr lang="en-US" altLang="en-US" dirty="0" err="1" smtClean="0"/>
              <a:t>xy</a:t>
            </a:r>
            <a:r>
              <a:rPr lang="en-US" altLang="en-US" dirty="0" smtClean="0"/>
              <a:t> </a:t>
            </a:r>
            <a:r>
              <a:rPr lang="en-US" altLang="en-US" dirty="0"/>
              <a:t>+ </a:t>
            </a:r>
            <a:r>
              <a:rPr lang="en-US" altLang="en-US" dirty="0" err="1" smtClean="0"/>
              <a:t>xz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sz="1800" dirty="0"/>
              <a:t>Take care not to alter the location of the parentheses if they are present.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73119"/>
              </p:ext>
            </p:extLst>
          </p:nvPr>
        </p:nvGraphicFramePr>
        <p:xfrm>
          <a:off x="457200" y="987574"/>
          <a:ext cx="8229600" cy="3564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46648"/>
                <a:gridCol w="2739752"/>
                <a:gridCol w="2743200"/>
              </a:tblGrid>
              <a:tr h="324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Postulates and Theorems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of Boolean Algebra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Postulate 2,</a:t>
                      </a:r>
                      <a:r>
                        <a:rPr lang="en-GB" sz="1400" b="0" baseline="0" dirty="0" smtClean="0"/>
                        <a:t> identity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 x</a:t>
                      </a:r>
                      <a:r>
                        <a:rPr lang="en-GB" sz="1400" baseline="0" dirty="0" smtClean="0"/>
                        <a:t> + 0 = 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 x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US" altLang="en-US" sz="1400" dirty="0" smtClean="0"/>
                        <a:t>· 1 = x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Postulate 5,</a:t>
                      </a:r>
                      <a:r>
                        <a:rPr lang="en-GB" sz="1400" b="0" baseline="0" dirty="0" smtClean="0"/>
                        <a:t> complementarity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</a:t>
                      </a:r>
                      <a:r>
                        <a:rPr lang="en-GB" sz="1400" baseline="0" dirty="0" smtClean="0"/>
                        <a:t> x + x’ =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x </a:t>
                      </a:r>
                      <a:r>
                        <a:rPr lang="en-US" altLang="en-US" sz="1400" dirty="0" smtClean="0"/>
                        <a:t>· x’ </a:t>
                      </a:r>
                      <a:r>
                        <a:rPr lang="en-US" altLang="en-US" sz="1400" smtClean="0"/>
                        <a:t>= </a:t>
                      </a:r>
                      <a:r>
                        <a:rPr lang="en-US" altLang="en-US" sz="1400" smtClean="0"/>
                        <a:t>0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</a:t>
                      </a:r>
                      <a:r>
                        <a:rPr lang="en-GB" sz="1400" b="0" baseline="0" dirty="0" smtClean="0"/>
                        <a:t> 1, idempotent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 x</a:t>
                      </a:r>
                      <a:r>
                        <a:rPr lang="en-GB" sz="1400" baseline="0" dirty="0" smtClean="0"/>
                        <a:t> + x = 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x </a:t>
                      </a:r>
                      <a:r>
                        <a:rPr lang="en-US" altLang="en-US" sz="1400" dirty="0" smtClean="0"/>
                        <a:t>· x = x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 2,</a:t>
                      </a:r>
                      <a:r>
                        <a:rPr lang="en-GB" sz="1400" b="0" baseline="0" dirty="0" smtClean="0"/>
                        <a:t> involution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</a:t>
                      </a:r>
                      <a:r>
                        <a:rPr lang="en-GB" sz="1400" baseline="0" dirty="0" smtClean="0"/>
                        <a:t> x + 1 = 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x </a:t>
                      </a:r>
                      <a:r>
                        <a:rPr lang="en-US" altLang="en-US" sz="1400" dirty="0" smtClean="0"/>
                        <a:t>· 0 = 0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 3, involution</a:t>
                      </a:r>
                      <a:endParaRPr lang="en-GB" sz="14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(x’)’ = x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Postulate</a:t>
                      </a:r>
                      <a:r>
                        <a:rPr lang="en-GB" sz="1400" b="0" baseline="0" dirty="0" smtClean="0"/>
                        <a:t> 3, commutative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</a:t>
                      </a:r>
                      <a:r>
                        <a:rPr lang="en-GB" sz="1400" baseline="0" dirty="0" smtClean="0"/>
                        <a:t> x + y = y + 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xy</a:t>
                      </a:r>
                      <a:r>
                        <a:rPr lang="en-GB" sz="1400" baseline="0" dirty="0" smtClean="0"/>
                        <a:t> = </a:t>
                      </a:r>
                      <a:r>
                        <a:rPr lang="en-GB" sz="1400" baseline="0" dirty="0" err="1" smtClean="0"/>
                        <a:t>yx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 4, associative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 x + (y + z)</a:t>
                      </a:r>
                      <a:r>
                        <a:rPr lang="en-GB" sz="1400" baseline="0" dirty="0" smtClean="0"/>
                        <a:t> = (x + y) + z</a:t>
                      </a:r>
                      <a:r>
                        <a:rPr lang="en-GB" sz="140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 x(</a:t>
                      </a:r>
                      <a:r>
                        <a:rPr lang="en-GB" sz="1400" dirty="0" err="1" smtClean="0"/>
                        <a:t>yz</a:t>
                      </a:r>
                      <a:r>
                        <a:rPr lang="en-GB" sz="1400" dirty="0" smtClean="0"/>
                        <a:t>)</a:t>
                      </a:r>
                      <a:r>
                        <a:rPr lang="en-GB" sz="1400" baseline="0" dirty="0" smtClean="0"/>
                        <a:t> = (</a:t>
                      </a:r>
                      <a:r>
                        <a:rPr lang="en-GB" sz="1400" baseline="0" dirty="0" err="1" smtClean="0"/>
                        <a:t>xy</a:t>
                      </a:r>
                      <a:r>
                        <a:rPr lang="en-GB" sz="1400" baseline="0" dirty="0" smtClean="0"/>
                        <a:t>)z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Postulate 4,</a:t>
                      </a:r>
                      <a:r>
                        <a:rPr lang="en-GB" sz="1400" b="0" baseline="0" dirty="0" smtClean="0"/>
                        <a:t> distributive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</a:t>
                      </a:r>
                      <a:r>
                        <a:rPr lang="en-GB" sz="1400" baseline="0" dirty="0" smtClean="0"/>
                        <a:t> x (y + z) = </a:t>
                      </a:r>
                      <a:r>
                        <a:rPr lang="en-GB" sz="1400" baseline="0" dirty="0" err="1" smtClean="0"/>
                        <a:t>xy</a:t>
                      </a:r>
                      <a:r>
                        <a:rPr lang="en-GB" sz="1400" baseline="0" dirty="0" smtClean="0"/>
                        <a:t> + </a:t>
                      </a:r>
                      <a:r>
                        <a:rPr lang="en-GB" sz="1400" baseline="0" dirty="0" err="1" smtClean="0"/>
                        <a:t>xz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x + </a:t>
                      </a:r>
                      <a:r>
                        <a:rPr lang="en-GB" sz="1400" baseline="0" dirty="0" err="1" smtClean="0"/>
                        <a:t>yz</a:t>
                      </a:r>
                      <a:r>
                        <a:rPr lang="en-GB" sz="1400" baseline="0" dirty="0" smtClean="0"/>
                        <a:t> = (x + y) (x + z)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 5, </a:t>
                      </a:r>
                      <a:r>
                        <a:rPr lang="en-GB" sz="1400" b="0" dirty="0" err="1" smtClean="0"/>
                        <a:t>DeMorgan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 (x</a:t>
                      </a:r>
                      <a:r>
                        <a:rPr lang="en-GB" sz="1400" baseline="0" dirty="0" smtClean="0"/>
                        <a:t> + y)’ = x’ y’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</a:t>
                      </a:r>
                      <a:r>
                        <a:rPr lang="en-GB" sz="1400" baseline="0" dirty="0" smtClean="0"/>
                        <a:t> (</a:t>
                      </a:r>
                      <a:r>
                        <a:rPr lang="en-GB" sz="1400" baseline="0" dirty="0" err="1" smtClean="0"/>
                        <a:t>xy</a:t>
                      </a:r>
                      <a:r>
                        <a:rPr lang="en-GB" sz="1400" baseline="0" dirty="0" smtClean="0"/>
                        <a:t>)’ = x’ + y’</a:t>
                      </a:r>
                      <a:endParaRPr lang="en-GB" sz="14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Theorem 6, absorption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(a)</a:t>
                      </a:r>
                      <a:r>
                        <a:rPr lang="en-GB" sz="1400" baseline="0" dirty="0" smtClean="0"/>
                        <a:t> x + </a:t>
                      </a:r>
                      <a:r>
                        <a:rPr lang="en-GB" sz="1400" baseline="0" dirty="0" err="1" smtClean="0"/>
                        <a:t>xy</a:t>
                      </a:r>
                      <a:r>
                        <a:rPr lang="en-GB" sz="1400" baseline="0" dirty="0" smtClean="0"/>
                        <a:t> = 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(b) x(</a:t>
                      </a:r>
                      <a:r>
                        <a:rPr lang="en-GB" sz="1400" dirty="0" err="1" smtClean="0"/>
                        <a:t>x+y</a:t>
                      </a:r>
                      <a:r>
                        <a:rPr lang="en-GB" sz="1400" dirty="0" smtClean="0"/>
                        <a:t>) = x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1800" dirty="0"/>
              <a:t>Need more rules to modify </a:t>
            </a:r>
            <a:r>
              <a:rPr lang="en-US" altLang="en-US" sz="1800" dirty="0" smtClean="0"/>
              <a:t>algebraic </a:t>
            </a:r>
            <a:r>
              <a:rPr lang="en-US" altLang="en-US" sz="1800" dirty="0"/>
              <a:t>expressions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Theorems that are derived from postulates</a:t>
            </a:r>
          </a:p>
          <a:p>
            <a:pPr>
              <a:lnSpc>
                <a:spcPct val="150000"/>
              </a:lnSpc>
            </a:pPr>
            <a:r>
              <a:rPr lang="en-US" altLang="en-US" sz="1800" dirty="0"/>
              <a:t>What is a theorem?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A formula or statement that is derived from postulates (or other proven theorems)</a:t>
            </a:r>
          </a:p>
          <a:p>
            <a:pPr>
              <a:lnSpc>
                <a:spcPct val="150000"/>
              </a:lnSpc>
            </a:pPr>
            <a:r>
              <a:rPr lang="en-US" altLang="en-US" sz="1800" dirty="0"/>
              <a:t>Basic theorems of Boolean algebra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Theorem 1 (a): x + x = x   (b): x · x = x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Looks straightforward, but needs to be </a:t>
            </a:r>
            <a:r>
              <a:rPr lang="en-US" altLang="en-US" sz="1600" dirty="0" smtClean="0"/>
              <a:t>proven!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081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/>
              <a:t>Theorem 1 (a) show </a:t>
            </a:r>
            <a:r>
              <a:rPr lang="en-US" altLang="en-US" sz="1800" dirty="0"/>
              <a:t>that </a:t>
            </a:r>
            <a:r>
              <a:rPr lang="en-US" altLang="en-US" sz="1800" dirty="0" err="1" smtClean="0"/>
              <a:t>x+x</a:t>
            </a:r>
            <a:r>
              <a:rPr lang="en-US" altLang="en-US" sz="1800" dirty="0" smtClean="0"/>
              <a:t> = x.</a:t>
            </a:r>
          </a:p>
          <a:p>
            <a:pPr>
              <a:lnSpc>
                <a:spcPct val="150000"/>
              </a:lnSpc>
            </a:pPr>
            <a:r>
              <a:rPr lang="en-US" altLang="en-US" sz="1800" dirty="0" err="1" smtClean="0"/>
              <a:t>x+x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	= (</a:t>
            </a:r>
            <a:r>
              <a:rPr lang="en-US" altLang="en-US" sz="1800" dirty="0" err="1"/>
              <a:t>x+x</a:t>
            </a:r>
            <a:r>
              <a:rPr lang="en-US" altLang="en-US" sz="1800" dirty="0" smtClean="0"/>
              <a:t>) ·</a:t>
            </a:r>
            <a:r>
              <a:rPr lang="en-US" altLang="en-US" sz="1800" dirty="0"/>
              <a:t>1 </a:t>
            </a:r>
            <a:r>
              <a:rPr lang="en-US" altLang="en-US" sz="1800" dirty="0" smtClean="0"/>
              <a:t>	by </a:t>
            </a:r>
            <a:r>
              <a:rPr lang="en-US" altLang="en-US" sz="1800" dirty="0"/>
              <a:t>2(b)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x+x</a:t>
            </a:r>
            <a:r>
              <a:rPr lang="en-US" altLang="en-US" sz="1800" dirty="0"/>
              <a:t>)(</a:t>
            </a:r>
            <a:r>
              <a:rPr lang="en-US" altLang="en-US" sz="1800" dirty="0" err="1"/>
              <a:t>x+x</a:t>
            </a:r>
            <a:r>
              <a:rPr lang="en-US" altLang="en-US" sz="1800" dirty="0" smtClean="0"/>
              <a:t>’)	by </a:t>
            </a:r>
            <a:r>
              <a:rPr lang="en-US" altLang="en-US" sz="1800" dirty="0"/>
              <a:t>5(a)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 err="1"/>
              <a:t>x+xx</a:t>
            </a:r>
            <a:r>
              <a:rPr lang="en-US" altLang="en-US" sz="1800" dirty="0"/>
              <a:t>’		by 4(b)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x+0		by 5(b)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x		by 2(a)</a:t>
            </a:r>
            <a:endParaRPr lang="en-GB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2:  (a) x+0=x,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x·1=x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3: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y·x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4:  (a) x(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xy+xz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	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5: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’=1, 	(b)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’=0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39552" y="401191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We can now use Theorem 1(a) in future proofs</a:t>
            </a:r>
          </a:p>
        </p:txBody>
      </p:sp>
    </p:spTree>
    <p:extLst>
      <p:ext uri="{BB962C8B-B14F-4D97-AF65-F5344CB8AC3E}">
        <p14:creationId xmlns:p14="http://schemas.microsoft.com/office/powerpoint/2010/main" val="1002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/>
              <a:t>Theorem 1 (b) show </a:t>
            </a:r>
            <a:r>
              <a:rPr lang="en-US" altLang="en-US" sz="1800" dirty="0"/>
              <a:t>that </a:t>
            </a:r>
            <a:r>
              <a:rPr lang="en-US" altLang="en-US" sz="1800" dirty="0" err="1"/>
              <a:t>x·x</a:t>
            </a:r>
            <a:r>
              <a:rPr lang="en-US" altLang="en-US" sz="1800" dirty="0"/>
              <a:t> = </a:t>
            </a:r>
            <a:r>
              <a:rPr lang="en-US" altLang="en-US" sz="1800" dirty="0" smtClean="0"/>
              <a:t>x.</a:t>
            </a:r>
          </a:p>
          <a:p>
            <a:pPr>
              <a:lnSpc>
                <a:spcPct val="150000"/>
              </a:lnSpc>
            </a:pPr>
            <a:r>
              <a:rPr lang="en-US" altLang="en-US" sz="1800" dirty="0" err="1" smtClean="0"/>
              <a:t>x·x</a:t>
            </a:r>
            <a:r>
              <a:rPr lang="en-US" altLang="en-US" sz="1800" dirty="0" smtClean="0"/>
              <a:t> 	= xx+0 		by 2(a)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 err="1"/>
              <a:t>xx+xx</a:t>
            </a:r>
            <a:r>
              <a:rPr lang="en-US" altLang="en-US" sz="1800" dirty="0"/>
              <a:t>’	</a:t>
            </a:r>
            <a:r>
              <a:rPr lang="en-US" altLang="en-US" sz="1800" dirty="0" smtClean="0"/>
              <a:t>	by </a:t>
            </a:r>
            <a:r>
              <a:rPr lang="en-US" altLang="en-US" sz="1800" dirty="0"/>
              <a:t>5(b)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x(</a:t>
            </a:r>
            <a:r>
              <a:rPr lang="en-US" altLang="en-US" sz="1800" dirty="0" err="1"/>
              <a:t>x+x</a:t>
            </a:r>
            <a:r>
              <a:rPr lang="en-US" altLang="en-US" sz="1800" dirty="0"/>
              <a:t>’)	</a:t>
            </a:r>
            <a:r>
              <a:rPr lang="en-US" altLang="en-US" sz="1800" dirty="0" smtClean="0"/>
              <a:t>	by </a:t>
            </a:r>
            <a:r>
              <a:rPr lang="en-US" altLang="en-US" sz="1800" dirty="0"/>
              <a:t>4(a)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x·1		by 5(a)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1800" dirty="0"/>
              <a:t>		</a:t>
            </a:r>
            <a:r>
              <a:rPr lang="en-US" altLang="en-US" sz="1800" dirty="0" smtClean="0"/>
              <a:t>= </a:t>
            </a:r>
            <a:r>
              <a:rPr lang="en-US" altLang="en-US" sz="1800" dirty="0"/>
              <a:t>x		by 2(b</a:t>
            </a:r>
            <a:r>
              <a:rPr lang="en-US" altLang="en-US" sz="1800" dirty="0" smtClean="0"/>
              <a:t>)</a:t>
            </a:r>
            <a:endParaRPr lang="en-US" altLang="en-US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2:  (a) x+0=x,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x·1=x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3: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y·x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4:  (a) x(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xy+xz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	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5: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’=1, 	(b)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Th.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1:     (a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x+x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=x, 	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8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Theorem 2 (a) show </a:t>
            </a:r>
            <a:r>
              <a:rPr lang="en-US" altLang="en-US" sz="1800" dirty="0">
                <a:latin typeface="+mj-lt"/>
              </a:rPr>
              <a:t>that </a:t>
            </a:r>
            <a:r>
              <a:rPr lang="en-US" altLang="en-US" sz="1800" dirty="0" smtClean="0">
                <a:latin typeface="+mj-lt"/>
              </a:rPr>
              <a:t>x+1 </a:t>
            </a:r>
            <a:r>
              <a:rPr lang="en-US" altLang="en-US" sz="1800" dirty="0">
                <a:latin typeface="+mj-lt"/>
              </a:rPr>
              <a:t>= </a:t>
            </a:r>
            <a:r>
              <a:rPr lang="en-US" altLang="en-US" sz="1800" dirty="0" smtClean="0">
                <a:latin typeface="+mj-lt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latin typeface="+mj-lt"/>
                <a:ea typeface="新細明體" pitchFamily="18" charset="-120"/>
              </a:rPr>
              <a:t>x 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+ 1 = 1</a:t>
            </a:r>
            <a:r>
              <a:rPr lang="zh-TW" altLang="en-US" sz="1800" dirty="0">
                <a:latin typeface="+mj-lt"/>
                <a:ea typeface="新細明體" pitchFamily="18" charset="-120"/>
              </a:rPr>
              <a:t>．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(x + 1)</a:t>
            </a:r>
            <a:r>
              <a:rPr lang="tr-TR" altLang="zh-TW" sz="1800" dirty="0">
                <a:latin typeface="+mj-lt"/>
              </a:rPr>
              <a:t>    </a:t>
            </a:r>
            <a:r>
              <a:rPr lang="en-GB" altLang="zh-TW" sz="1800" dirty="0" smtClean="0">
                <a:latin typeface="+mj-lt"/>
              </a:rPr>
              <a:t>	</a:t>
            </a:r>
            <a:r>
              <a:rPr lang="tr-TR" altLang="zh-TW" sz="1800" dirty="0" smtClean="0">
                <a:latin typeface="+mj-lt"/>
              </a:rPr>
              <a:t>by 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2(b)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1800" dirty="0">
                <a:latin typeface="+mj-lt"/>
                <a:ea typeface="新細明體" pitchFamily="18" charset="-120"/>
              </a:rPr>
              <a:t>		=(x + x')(x + 1)	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by 5(a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1800" dirty="0">
                <a:latin typeface="+mj-lt"/>
                <a:ea typeface="新細明體" pitchFamily="18" charset="-120"/>
              </a:rPr>
              <a:t>		= x + x' 1	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by 4(b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1800" dirty="0">
                <a:latin typeface="+mj-lt"/>
                <a:ea typeface="新細明體" pitchFamily="18" charset="-120"/>
              </a:rPr>
              <a:t>		= x + x' 		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by 2(b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)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zh-TW" sz="1800" dirty="0">
                <a:latin typeface="+mj-lt"/>
                <a:ea typeface="新細明體" pitchFamily="18" charset="-120"/>
              </a:rPr>
              <a:t>  		= 1		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by 5(a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)</a:t>
            </a:r>
          </a:p>
          <a:p>
            <a:pPr lvl="1">
              <a:buNone/>
            </a:pPr>
            <a:r>
              <a:rPr lang="en-US" altLang="en-US" sz="1800" dirty="0">
                <a:latin typeface="+mj-lt"/>
              </a:rPr>
              <a:t>		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2:  (a) x+0=x,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x·1=x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3: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y·x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4:  (a) x(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xy+xz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	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5: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’=1, 	(b)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. 1:     (a)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=x,	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(b)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x.x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=x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latin typeface="+mj-lt"/>
                <a:ea typeface="新細明體" pitchFamily="18" charset="-120"/>
              </a:rPr>
              <a:t>Theorem 2(b): x</a:t>
            </a:r>
            <a:r>
              <a:rPr lang="zh-TW" altLang="en-US" sz="1800" dirty="0">
                <a:latin typeface="+mj-lt"/>
                <a:ea typeface="新細明體" pitchFamily="18" charset="-120"/>
              </a:rPr>
              <a:t>．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0 = </a:t>
            </a:r>
            <a:r>
              <a:rPr lang="en-US" altLang="zh-TW" sz="1800" dirty="0" smtClean="0">
                <a:latin typeface="+mj-lt"/>
                <a:ea typeface="新細明體" pitchFamily="18" charset="-120"/>
              </a:rPr>
              <a:t>0 by </a:t>
            </a:r>
            <a:r>
              <a:rPr lang="en-US" altLang="zh-TW" sz="1800" dirty="0">
                <a:latin typeface="+mj-lt"/>
                <a:ea typeface="新細明體" pitchFamily="18" charset="-120"/>
              </a:rPr>
              <a:t>duality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latin typeface="+mj-lt"/>
                <a:ea typeface="新細明體" pitchFamily="18" charset="-120"/>
              </a:rPr>
              <a:t>Theorem 3: (x')' = x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latin typeface="+mj-lt"/>
                <a:ea typeface="新細明體" pitchFamily="18" charset="-120"/>
              </a:rPr>
              <a:t>Postulate 5 defines the complement of x, </a:t>
            </a:r>
            <a:endParaRPr lang="en-US" altLang="zh-TW" sz="1600" dirty="0" smtClean="0">
              <a:latin typeface="+mj-lt"/>
              <a:ea typeface="新細明體" pitchFamily="18" charset="-12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TW" sz="1400" dirty="0" smtClean="0">
                <a:latin typeface="+mj-lt"/>
                <a:ea typeface="新細明體" pitchFamily="18" charset="-120"/>
              </a:rPr>
              <a:t>x </a:t>
            </a:r>
            <a:r>
              <a:rPr lang="en-US" altLang="zh-TW" sz="1400" dirty="0">
                <a:latin typeface="+mj-lt"/>
                <a:ea typeface="新細明體" pitchFamily="18" charset="-120"/>
              </a:rPr>
              <a:t>+ x' = 1 </a:t>
            </a:r>
            <a:endParaRPr lang="en-US" altLang="zh-TW" sz="1400" dirty="0" smtClean="0">
              <a:latin typeface="+mj-lt"/>
              <a:ea typeface="新細明體" pitchFamily="18" charset="-12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TW" sz="1400" dirty="0" smtClean="0">
                <a:latin typeface="+mj-lt"/>
                <a:ea typeface="新細明體" pitchFamily="18" charset="-120"/>
              </a:rPr>
              <a:t>x </a:t>
            </a:r>
            <a:r>
              <a:rPr lang="zh-TW" altLang="en-US" sz="1400" dirty="0">
                <a:ea typeface="新細明體" pitchFamily="18" charset="-120"/>
              </a:rPr>
              <a:t>． </a:t>
            </a:r>
            <a:r>
              <a:rPr lang="en-US" altLang="zh-TW" sz="1400" dirty="0" smtClean="0">
                <a:latin typeface="+mj-lt"/>
                <a:ea typeface="新細明體" pitchFamily="18" charset="-120"/>
              </a:rPr>
              <a:t>x</a:t>
            </a:r>
            <a:r>
              <a:rPr lang="en-US" altLang="zh-TW" sz="1400" dirty="0">
                <a:latin typeface="+mj-lt"/>
                <a:ea typeface="新細明體" pitchFamily="18" charset="-120"/>
              </a:rPr>
              <a:t>' = 0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latin typeface="+mj-lt"/>
                <a:ea typeface="新細明體" pitchFamily="18" charset="-120"/>
              </a:rPr>
              <a:t>The complement of x' is x is also (x')'</a:t>
            </a:r>
          </a:p>
          <a:p>
            <a:pPr lvl="1">
              <a:buNone/>
            </a:pPr>
            <a:r>
              <a:rPr lang="en-US" altLang="en-US" sz="1800" dirty="0">
                <a:latin typeface="+mj-lt"/>
              </a:rPr>
              <a:t>		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2:  (a) x+0=x,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x·1=x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3: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y·x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4:  (a) x(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xy+xz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	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5: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’=1, 	(b)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lang="en-GB" altLang="en-US" sz="2000" dirty="0" smtClean="0"/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Th. 1:     (a)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=x, 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x.x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=x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Th. 2:     (a) x+1=1    	 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dirty="0" smtClean="0"/>
              <a:t>.1 Basic </a:t>
            </a:r>
            <a:r>
              <a:rPr lang="en-GB" dirty="0" smtClean="0">
                <a:solidFill>
                  <a:schemeClr val="accent1"/>
                </a:solidFill>
              </a:rPr>
              <a:t>definitions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6490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2600" dirty="0" smtClean="0">
                <a:ea typeface="新細明體" pitchFamily="18" charset="-120"/>
              </a:rPr>
              <a:t>Absorption Property (Covering) Theorem </a:t>
            </a:r>
            <a:r>
              <a:rPr lang="en-US" altLang="zh-TW" sz="2600" dirty="0">
                <a:ea typeface="新細明體" pitchFamily="18" charset="-120"/>
              </a:rPr>
              <a:t>6(a): x + </a:t>
            </a:r>
            <a:r>
              <a:rPr lang="en-US" altLang="zh-TW" sz="2600" dirty="0" err="1">
                <a:ea typeface="新細明體" pitchFamily="18" charset="-120"/>
              </a:rPr>
              <a:t>xy</a:t>
            </a:r>
            <a:r>
              <a:rPr lang="en-US" altLang="zh-TW" sz="2600" dirty="0">
                <a:ea typeface="新細明體" pitchFamily="18" charset="-120"/>
              </a:rPr>
              <a:t> = </a:t>
            </a:r>
            <a:r>
              <a:rPr lang="en-US" altLang="zh-TW" sz="2600" dirty="0" smtClean="0">
                <a:ea typeface="新細明體" pitchFamily="18" charset="-120"/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en-US" altLang="zh-TW" sz="2600" dirty="0" smtClean="0">
                <a:ea typeface="新細明體" pitchFamily="18" charset="-120"/>
              </a:rPr>
              <a:t>x </a:t>
            </a:r>
            <a:r>
              <a:rPr lang="en-US" altLang="zh-TW" sz="2600" dirty="0">
                <a:ea typeface="新細明體" pitchFamily="18" charset="-120"/>
              </a:rPr>
              <a:t>+ </a:t>
            </a:r>
            <a:r>
              <a:rPr lang="en-US" altLang="zh-TW" sz="2600" dirty="0" err="1">
                <a:ea typeface="新細明體" pitchFamily="18" charset="-120"/>
              </a:rPr>
              <a:t>xy</a:t>
            </a:r>
            <a:r>
              <a:rPr lang="en-US" altLang="zh-TW" sz="2600" dirty="0">
                <a:ea typeface="新細明體" pitchFamily="18" charset="-120"/>
              </a:rPr>
              <a:t> = x</a:t>
            </a:r>
            <a:r>
              <a:rPr lang="zh-TW" altLang="en-US" sz="2600" dirty="0">
                <a:ea typeface="新細明體" pitchFamily="18" charset="-120"/>
              </a:rPr>
              <a:t>．</a:t>
            </a:r>
            <a:r>
              <a:rPr lang="en-US" altLang="zh-TW" sz="2600" dirty="0">
                <a:ea typeface="新細明體" pitchFamily="18" charset="-120"/>
              </a:rPr>
              <a:t>1 + </a:t>
            </a:r>
            <a:r>
              <a:rPr lang="en-US" altLang="zh-TW" sz="2600" dirty="0" err="1">
                <a:ea typeface="新細明體" pitchFamily="18" charset="-120"/>
              </a:rPr>
              <a:t>xy</a:t>
            </a:r>
            <a:r>
              <a:rPr lang="tr-TR" altLang="zh-TW" sz="2600" dirty="0"/>
              <a:t>    </a:t>
            </a:r>
            <a:r>
              <a:rPr lang="en-GB" altLang="zh-TW" sz="2600" dirty="0" smtClean="0"/>
              <a:t>	</a:t>
            </a:r>
            <a:r>
              <a:rPr lang="tr-TR" altLang="zh-TW" sz="2600" dirty="0" smtClean="0"/>
              <a:t>by </a:t>
            </a:r>
            <a:r>
              <a:rPr lang="en-US" altLang="zh-TW" sz="2600" dirty="0">
                <a:ea typeface="新細明體" pitchFamily="18" charset="-120"/>
              </a:rPr>
              <a:t>2(b)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altLang="zh-TW" sz="2600" dirty="0">
                <a:ea typeface="新細明體" pitchFamily="18" charset="-120"/>
              </a:rPr>
              <a:t>	= x (1 + y) 	</a:t>
            </a:r>
            <a:r>
              <a:rPr lang="en-GB" altLang="zh-TW" sz="2600" dirty="0" smtClean="0"/>
              <a:t>by</a:t>
            </a:r>
            <a:r>
              <a:rPr lang="tr-TR" altLang="zh-TW" sz="2600" dirty="0" smtClean="0"/>
              <a:t> </a:t>
            </a:r>
            <a:r>
              <a:rPr lang="en-US" altLang="zh-TW" sz="2600" dirty="0">
                <a:ea typeface="新細明體" pitchFamily="18" charset="-120"/>
              </a:rPr>
              <a:t>4(a)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altLang="zh-TW" sz="2600" dirty="0">
                <a:ea typeface="新細明體" pitchFamily="18" charset="-120"/>
              </a:rPr>
              <a:t>	= x (y + 1)	</a:t>
            </a:r>
            <a:r>
              <a:rPr lang="en-GB" altLang="zh-TW" sz="2600" dirty="0" smtClean="0"/>
              <a:t>by </a:t>
            </a:r>
            <a:r>
              <a:rPr lang="en-US" altLang="zh-TW" sz="2600" dirty="0" smtClean="0">
                <a:ea typeface="新細明體" pitchFamily="18" charset="-120"/>
              </a:rPr>
              <a:t>3(a</a:t>
            </a:r>
            <a:r>
              <a:rPr lang="en-US" altLang="zh-TW" sz="2600" dirty="0">
                <a:ea typeface="新細明體" pitchFamily="18" charset="-120"/>
              </a:rPr>
              <a:t>)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altLang="zh-TW" sz="2600" dirty="0">
                <a:ea typeface="新細明體" pitchFamily="18" charset="-120"/>
              </a:rPr>
              <a:t>	= x</a:t>
            </a:r>
            <a:r>
              <a:rPr lang="zh-TW" altLang="en-US" sz="2600" dirty="0">
                <a:ea typeface="新細明體" pitchFamily="18" charset="-120"/>
              </a:rPr>
              <a:t>．</a:t>
            </a:r>
            <a:r>
              <a:rPr lang="en-US" altLang="zh-TW" sz="2600" dirty="0">
                <a:ea typeface="新細明體" pitchFamily="18" charset="-120"/>
              </a:rPr>
              <a:t>1		</a:t>
            </a:r>
            <a:r>
              <a:rPr lang="en-GB" altLang="zh-TW" sz="2600" dirty="0" smtClean="0"/>
              <a:t>by </a:t>
            </a:r>
            <a:r>
              <a:rPr lang="tr-TR" altLang="zh-TW" sz="2600" dirty="0" smtClean="0"/>
              <a:t>Th</a:t>
            </a:r>
            <a:r>
              <a:rPr lang="en-GB" altLang="zh-TW" sz="2600" dirty="0" smtClean="0"/>
              <a:t>.</a:t>
            </a:r>
            <a:r>
              <a:rPr lang="tr-TR" altLang="zh-TW" sz="2600" dirty="0" smtClean="0"/>
              <a:t> </a:t>
            </a:r>
            <a:r>
              <a:rPr lang="en-US" altLang="zh-TW" sz="2600" dirty="0">
                <a:ea typeface="新細明體" pitchFamily="18" charset="-120"/>
              </a:rPr>
              <a:t>2(a)</a:t>
            </a:r>
          </a:p>
          <a:p>
            <a:pPr marL="990600" lvl="1" indent="-533400">
              <a:lnSpc>
                <a:spcPct val="150000"/>
              </a:lnSpc>
              <a:buNone/>
            </a:pPr>
            <a:r>
              <a:rPr lang="en-US" altLang="zh-TW" sz="2600" dirty="0">
                <a:ea typeface="新細明體" pitchFamily="18" charset="-120"/>
              </a:rPr>
              <a:t>	= x		</a:t>
            </a:r>
            <a:r>
              <a:rPr lang="en-GB" altLang="zh-TW" sz="2600" dirty="0" smtClean="0"/>
              <a:t>by </a:t>
            </a:r>
            <a:r>
              <a:rPr lang="en-US" altLang="zh-TW" sz="2600" dirty="0" smtClean="0">
                <a:ea typeface="新細明體" pitchFamily="18" charset="-120"/>
              </a:rPr>
              <a:t>2(b)</a:t>
            </a:r>
            <a:endParaRPr lang="tr-TR" altLang="zh-TW" sz="2600" dirty="0"/>
          </a:p>
          <a:p>
            <a:pPr>
              <a:lnSpc>
                <a:spcPct val="150000"/>
              </a:lnSpc>
            </a:pPr>
            <a:r>
              <a:rPr lang="en-US" altLang="zh-TW" sz="2600" dirty="0">
                <a:ea typeface="新細明體" pitchFamily="18" charset="-120"/>
              </a:rPr>
              <a:t>Theorem 6(b): x (x + y) = </a:t>
            </a:r>
            <a:r>
              <a:rPr lang="en-US" altLang="zh-TW" sz="2600" dirty="0" smtClean="0">
                <a:ea typeface="新細明體" pitchFamily="18" charset="-120"/>
              </a:rPr>
              <a:t>x by </a:t>
            </a:r>
            <a:r>
              <a:rPr lang="en-US" altLang="zh-TW" sz="2600" dirty="0">
                <a:ea typeface="新細明體" pitchFamily="18" charset="-120"/>
              </a:rPr>
              <a:t>duality</a:t>
            </a:r>
          </a:p>
          <a:p>
            <a:pPr>
              <a:lnSpc>
                <a:spcPct val="150000"/>
              </a:lnSpc>
            </a:pPr>
            <a:r>
              <a:rPr lang="en-US" altLang="zh-TW" sz="2600" dirty="0">
                <a:ea typeface="新細明體" pitchFamily="18" charset="-120"/>
              </a:rPr>
              <a:t>By means of truth table (another way to proof </a:t>
            </a:r>
            <a:r>
              <a:rPr lang="en-US" altLang="zh-TW" sz="2600" dirty="0" smtClean="0">
                <a:ea typeface="新細明體" pitchFamily="18" charset="-120"/>
              </a:rPr>
              <a:t>)</a:t>
            </a:r>
            <a:r>
              <a:rPr lang="en-US" altLang="en-US" sz="2600" dirty="0">
                <a:latin typeface="+mj-lt"/>
              </a:rPr>
              <a:t>	</a:t>
            </a:r>
            <a:r>
              <a:rPr lang="en-US" altLang="en-US" sz="1800" dirty="0">
                <a:latin typeface="+mj-lt"/>
              </a:rPr>
              <a:t>	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2:  (a) x+0=x,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x·1=x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3: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	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y·x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4:  (a) x(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y+z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xy+xz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	     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 = 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x+y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)(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x+z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Post. 5:  (a)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’=1, 	(b) 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x·x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’=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Th. 1:     (a)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x+x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=x, 	</a:t>
            </a: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</a:rPr>
              <a:t>(b) 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altLang="en-US" sz="1800" dirty="0" err="1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=x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</a:rPr>
              <a:t>Th. 2:     (a) x+1=1,	(b) x·0=0 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30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69060"/>
              </p:ext>
            </p:extLst>
          </p:nvPr>
        </p:nvGraphicFramePr>
        <p:xfrm>
          <a:off x="5652120" y="1923678"/>
          <a:ext cx="2520280" cy="15841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0070"/>
                <a:gridCol w="630070"/>
                <a:gridCol w="630070"/>
                <a:gridCol w="630070"/>
              </a:tblGrid>
              <a:tr h="31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xy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x+xy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0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68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新細明體" pitchFamily="18" charset="-12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86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8" grpId="1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87156"/>
              </p:ext>
            </p:extLst>
          </p:nvPr>
        </p:nvGraphicFramePr>
        <p:xfrm>
          <a:off x="457200" y="2661766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y’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x+y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x+y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)’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x’y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’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x’+y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’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en-GB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xy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)’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04056" y="8435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 smtClean="0">
                <a:ea typeface="新細明體" pitchFamily="18" charset="-120"/>
              </a:rPr>
              <a:t>DeMorgan’s</a:t>
            </a:r>
            <a:r>
              <a:rPr lang="en-US" altLang="zh-TW" dirty="0" smtClean="0">
                <a:ea typeface="新細明體" pitchFamily="18" charset="-120"/>
              </a:rPr>
              <a:t> Theorem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Theorem </a:t>
            </a:r>
            <a:r>
              <a:rPr lang="tr-TR" altLang="zh-TW" dirty="0"/>
              <a:t>5</a:t>
            </a:r>
            <a:r>
              <a:rPr lang="en-US" altLang="zh-TW" dirty="0">
                <a:ea typeface="新細明體" pitchFamily="18" charset="-120"/>
              </a:rPr>
              <a:t>(a): </a:t>
            </a:r>
            <a:r>
              <a:rPr lang="tr-TR" altLang="zh-TW" dirty="0"/>
              <a:t>(</a:t>
            </a:r>
            <a:r>
              <a:rPr lang="en-US" altLang="zh-TW" dirty="0">
                <a:ea typeface="新細明體" pitchFamily="18" charset="-120"/>
              </a:rPr>
              <a:t>x + y</a:t>
            </a:r>
            <a:r>
              <a:rPr lang="tr-TR" altLang="zh-TW" dirty="0"/>
              <a:t>)’</a:t>
            </a:r>
            <a:r>
              <a:rPr lang="en-US" altLang="zh-TW" dirty="0">
                <a:ea typeface="新細明體" pitchFamily="18" charset="-120"/>
              </a:rPr>
              <a:t> = x</a:t>
            </a:r>
            <a:r>
              <a:rPr lang="tr-TR" altLang="zh-TW" dirty="0" smtClean="0"/>
              <a:t>’y’</a:t>
            </a:r>
            <a:endParaRPr lang="en-US" altLang="zh-TW" dirty="0" smtClean="0">
              <a:ea typeface="新細明體" pitchFamily="18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Theorem </a:t>
            </a:r>
            <a:r>
              <a:rPr lang="tr-TR" altLang="zh-TW" dirty="0"/>
              <a:t>5</a:t>
            </a:r>
            <a:r>
              <a:rPr lang="en-US" altLang="zh-TW" dirty="0">
                <a:ea typeface="新細明體" pitchFamily="18" charset="-120"/>
              </a:rPr>
              <a:t>(b): </a:t>
            </a:r>
            <a:r>
              <a:rPr lang="tr-TR" altLang="zh-TW" dirty="0"/>
              <a:t>(</a:t>
            </a:r>
            <a:r>
              <a:rPr lang="en-US" altLang="zh-TW" dirty="0">
                <a:ea typeface="新細明體" pitchFamily="18" charset="-120"/>
              </a:rPr>
              <a:t>x</a:t>
            </a:r>
            <a:r>
              <a:rPr lang="tr-TR" altLang="zh-TW" dirty="0"/>
              <a:t>y)’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tr-TR" altLang="zh-TW" dirty="0"/>
              <a:t>= </a:t>
            </a:r>
            <a:r>
              <a:rPr lang="en-US" altLang="zh-TW" dirty="0">
                <a:ea typeface="新細明體" pitchFamily="18" charset="-120"/>
              </a:rPr>
              <a:t>x</a:t>
            </a:r>
            <a:r>
              <a:rPr lang="tr-TR" altLang="zh-TW" dirty="0"/>
              <a:t>’</a:t>
            </a:r>
            <a:r>
              <a:rPr lang="en-US" altLang="zh-TW" dirty="0">
                <a:ea typeface="新細明體" pitchFamily="18" charset="-120"/>
              </a:rPr>
              <a:t> + y</a:t>
            </a:r>
            <a:r>
              <a:rPr lang="tr-TR" altLang="zh-TW" dirty="0"/>
              <a:t>’</a:t>
            </a:r>
            <a:endParaRPr lang="en-US" altLang="zh-TW" dirty="0">
              <a:ea typeface="新細明體" pitchFamily="18" charset="-12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By means of truth table</a:t>
            </a:r>
            <a:endParaRPr lang="zh-TW" altLang="en-US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02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 smtClean="0">
                <a:latin typeface="+mj-lt"/>
              </a:rPr>
              <a:t>Consensus </a:t>
            </a:r>
            <a:r>
              <a:rPr lang="en-US" altLang="en-US" sz="1800" dirty="0">
                <a:latin typeface="+mj-lt"/>
              </a:rPr>
              <a:t>Theorem</a:t>
            </a:r>
            <a:endParaRPr lang="en-US" altLang="en-US" sz="1800" dirty="0" smtClean="0">
              <a:latin typeface="+mj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dirty="0" err="1" smtClean="0">
                <a:latin typeface="+mj-lt"/>
              </a:rPr>
              <a:t>xy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+ 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solidFill>
                  <a:schemeClr val="accent2"/>
                </a:solidFill>
                <a:latin typeface="+mj-lt"/>
              </a:rPr>
              <a:t>yz</a:t>
            </a:r>
            <a:r>
              <a:rPr lang="en-US" altLang="en-US" sz="1800" dirty="0">
                <a:latin typeface="+mj-lt"/>
              </a:rPr>
              <a:t> = </a:t>
            </a: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 smtClean="0">
                <a:latin typeface="+mj-lt"/>
              </a:rPr>
              <a:t>x’z</a:t>
            </a:r>
            <a:endParaRPr lang="en-US" altLang="en-US" sz="1800" dirty="0" smtClean="0">
              <a:latin typeface="+mj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dirty="0" smtClean="0">
                <a:latin typeface="+mj-lt"/>
              </a:rPr>
              <a:t>(x + y) • (</a:t>
            </a:r>
            <a:r>
              <a:rPr lang="en-US" altLang="en-US" sz="1800" dirty="0">
                <a:latin typeface="+mj-lt"/>
              </a:rPr>
              <a:t>x</a:t>
            </a:r>
            <a:r>
              <a:rPr lang="en-US" altLang="en-US" sz="1800" dirty="0" smtClean="0">
                <a:latin typeface="+mj-lt"/>
              </a:rPr>
              <a:t>’ + z) • </a:t>
            </a:r>
            <a:r>
              <a:rPr lang="en-US" altLang="en-US" sz="1800" dirty="0" smtClean="0">
                <a:solidFill>
                  <a:schemeClr val="accent2"/>
                </a:solidFill>
                <a:latin typeface="+mj-lt"/>
              </a:rPr>
              <a:t>(y + z</a:t>
            </a:r>
            <a:r>
              <a:rPr lang="en-US" altLang="en-US" sz="1800" dirty="0">
                <a:solidFill>
                  <a:schemeClr val="accent2"/>
                </a:solidFill>
                <a:latin typeface="+mj-lt"/>
              </a:rPr>
              <a:t>)</a:t>
            </a:r>
            <a:r>
              <a:rPr lang="en-US" alt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1800" dirty="0">
                <a:latin typeface="+mj-lt"/>
              </a:rPr>
              <a:t>= (</a:t>
            </a:r>
            <a:r>
              <a:rPr lang="en-US" altLang="en-US" sz="1800" dirty="0" smtClean="0">
                <a:latin typeface="+mj-lt"/>
              </a:rPr>
              <a:t>x + y) • (</a:t>
            </a:r>
            <a:r>
              <a:rPr lang="en-US" altLang="en-US" sz="1800" dirty="0">
                <a:latin typeface="+mj-lt"/>
              </a:rPr>
              <a:t>x</a:t>
            </a:r>
            <a:r>
              <a:rPr lang="en-US" altLang="en-US" sz="1800" dirty="0" smtClean="0">
                <a:latin typeface="+mj-lt"/>
              </a:rPr>
              <a:t>’ + z</a:t>
            </a:r>
            <a:r>
              <a:rPr lang="en-US" altLang="en-US" sz="1800" dirty="0">
                <a:latin typeface="+mj-lt"/>
              </a:rPr>
              <a:t>)  -- (dual)</a:t>
            </a:r>
          </a:p>
          <a:p>
            <a:pPr>
              <a:lnSpc>
                <a:spcPct val="150000"/>
              </a:lnSpc>
            </a:pPr>
            <a:r>
              <a:rPr lang="en-US" altLang="en-US" sz="1800" b="1" dirty="0">
                <a:latin typeface="+mj-lt"/>
              </a:rPr>
              <a:t>Proof:</a:t>
            </a:r>
            <a:br>
              <a:rPr lang="en-US" altLang="en-US" sz="1800" b="1" dirty="0">
                <a:latin typeface="+mj-lt"/>
              </a:rPr>
            </a:b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yz</a:t>
            </a:r>
            <a:r>
              <a:rPr lang="en-US" altLang="en-US" sz="1800" dirty="0">
                <a:latin typeface="+mj-lt"/>
              </a:rPr>
              <a:t> = </a:t>
            </a: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> + (</a:t>
            </a:r>
            <a:r>
              <a:rPr lang="en-US" altLang="en-US" sz="1800" dirty="0" smtClean="0">
                <a:latin typeface="+mj-lt"/>
              </a:rPr>
              <a:t>x + x’) </a:t>
            </a:r>
            <a:r>
              <a:rPr lang="en-US" altLang="en-US" sz="1800" dirty="0" err="1" smtClean="0">
                <a:latin typeface="+mj-lt"/>
              </a:rPr>
              <a:t>yz</a:t>
            </a:r>
            <a:r>
              <a:rPr lang="en-US" altLang="en-US" sz="1800" dirty="0">
                <a:latin typeface="+mj-lt"/>
              </a:rPr>
              <a:t/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		</a:t>
            </a:r>
            <a:r>
              <a:rPr lang="en-US" altLang="en-US" sz="1800" dirty="0" smtClean="0">
                <a:latin typeface="+mj-lt"/>
              </a:rPr>
              <a:t> = </a:t>
            </a: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> + xyz + </a:t>
            </a:r>
            <a:r>
              <a:rPr lang="en-US" altLang="en-US" sz="1800" dirty="0" err="1">
                <a:latin typeface="+mj-lt"/>
              </a:rPr>
              <a:t>x’yz</a:t>
            </a:r>
            <a:r>
              <a:rPr lang="en-US" altLang="en-US" sz="1800" dirty="0">
                <a:latin typeface="+mj-lt"/>
              </a:rPr>
              <a:t/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		</a:t>
            </a:r>
            <a:r>
              <a:rPr lang="en-US" altLang="en-US" sz="1800" dirty="0" smtClean="0">
                <a:latin typeface="+mj-lt"/>
              </a:rPr>
              <a:t> = </a:t>
            </a:r>
            <a:r>
              <a:rPr lang="en-US" altLang="en-US" sz="1800" dirty="0">
                <a:latin typeface="+mj-lt"/>
              </a:rPr>
              <a:t>(</a:t>
            </a: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xyz) + (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x’zy</a:t>
            </a:r>
            <a:r>
              <a:rPr lang="en-US" altLang="en-US" sz="1800" dirty="0">
                <a:latin typeface="+mj-lt"/>
              </a:rPr>
              <a:t>)</a:t>
            </a:r>
            <a:br>
              <a:rPr lang="en-US" altLang="en-US" sz="1800" dirty="0">
                <a:latin typeface="+mj-lt"/>
              </a:rPr>
            </a:br>
            <a:r>
              <a:rPr lang="en-US" altLang="en-US" sz="1800" dirty="0">
                <a:latin typeface="+mj-lt"/>
              </a:rPr>
              <a:t>		</a:t>
            </a:r>
            <a:r>
              <a:rPr lang="en-US" altLang="en-US" sz="1800" dirty="0" smtClean="0">
                <a:latin typeface="+mj-lt"/>
              </a:rPr>
              <a:t> = </a:t>
            </a:r>
            <a:r>
              <a:rPr lang="en-US" altLang="en-US" sz="1800" dirty="0" err="1">
                <a:latin typeface="+mj-lt"/>
              </a:rPr>
              <a:t>xy</a:t>
            </a:r>
            <a:r>
              <a:rPr lang="en-US" altLang="en-US" sz="1800" dirty="0">
                <a:latin typeface="+mj-lt"/>
              </a:rPr>
              <a:t> + </a:t>
            </a:r>
            <a:r>
              <a:rPr lang="en-US" altLang="en-US" sz="1800" dirty="0" err="1">
                <a:latin typeface="+mj-lt"/>
              </a:rPr>
              <a:t>x’z</a:t>
            </a:r>
            <a:r>
              <a:rPr lang="en-US" altLang="en-US" sz="1800" dirty="0">
                <a:latin typeface="+mj-lt"/>
              </a:rPr>
              <a:t/>
            </a:r>
            <a:br>
              <a:rPr lang="en-US" altLang="en-US" sz="1800" dirty="0">
                <a:latin typeface="+mj-lt"/>
              </a:rPr>
            </a:br>
            <a:endParaRPr lang="en-US" altLang="en-US" sz="1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493563"/>
          </a:xfrm>
        </p:spPr>
        <p:txBody>
          <a:bodyPr/>
          <a:lstStyle/>
          <a:p>
            <a:r>
              <a:rPr lang="en-GB" dirty="0" smtClean="0"/>
              <a:t>BASIC THEOREMS AND PROPERTIES OF BOOLEAN ALGEBRA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The operator precedence for evaluating Boolean Expression is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Parentheses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NOT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AND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Examples</a:t>
            </a:r>
          </a:p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x y' </a:t>
            </a:r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i="1" dirty="0">
                <a:ea typeface="新細明體" pitchFamily="18" charset="-120"/>
              </a:rPr>
              <a:t>z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</a:rPr>
              <a:t>x y</a:t>
            </a:r>
            <a:r>
              <a:rPr lang="en-US" altLang="zh-TW" dirty="0">
                <a:ea typeface="新細明體" pitchFamily="18" charset="-120"/>
              </a:rPr>
              <a:t> + </a:t>
            </a:r>
            <a:r>
              <a:rPr lang="en-US" altLang="zh-TW" i="1" dirty="0">
                <a:ea typeface="新細明體" pitchFamily="18" charset="-120"/>
              </a:rPr>
              <a:t>z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en-US" altLang="zh-TW" i="1" dirty="0">
                <a:ea typeface="新細明體" pitchFamily="18" charset="-120"/>
              </a:rPr>
              <a:t>'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2.4 Boolean </a:t>
            </a:r>
            <a:r>
              <a:rPr lang="en-GB" dirty="0" smtClean="0">
                <a:solidFill>
                  <a:schemeClr val="accent1"/>
                </a:solidFill>
              </a:rPr>
              <a:t>functions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79" y="1710623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A Boolean </a:t>
            </a:r>
            <a:r>
              <a:rPr lang="en-US" altLang="zh-TW" dirty="0" smtClean="0">
                <a:ea typeface="新細明體" pitchFamily="18" charset="-120"/>
              </a:rPr>
              <a:t>function consists of:</a:t>
            </a:r>
            <a:endParaRPr lang="en-US" altLang="zh-TW" dirty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Binary variables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Binary operators OR and </a:t>
            </a:r>
            <a:r>
              <a:rPr lang="en-US" altLang="zh-TW" dirty="0" err="1">
                <a:ea typeface="新細明體" pitchFamily="18" charset="-120"/>
              </a:rPr>
              <a:t>AND</a:t>
            </a:r>
            <a:endParaRPr lang="en-US" altLang="zh-TW" dirty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Unary operator NOT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Parentheses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The constants 0 and 1</a:t>
            </a:r>
            <a:endParaRPr lang="en-US" altLang="zh-TW" dirty="0">
              <a:ea typeface="新細明體" pitchFamily="18" charset="-120"/>
            </a:endParaRPr>
          </a:p>
          <a:p>
            <a:r>
              <a:rPr lang="en-US" altLang="zh-TW" dirty="0">
                <a:ea typeface="新細明體" pitchFamily="18" charset="-120"/>
              </a:rPr>
              <a:t>Examples</a:t>
            </a:r>
          </a:p>
          <a:p>
            <a:pPr lvl="1"/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i="1" dirty="0">
                <a:ea typeface="新細明體" pitchFamily="18" charset="-120"/>
              </a:rPr>
              <a:t>= x y z'</a:t>
            </a:r>
          </a:p>
          <a:p>
            <a:pPr lvl="1"/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i="1" dirty="0">
                <a:ea typeface="新細明體" pitchFamily="18" charset="-120"/>
              </a:rPr>
              <a:t> = x + </a:t>
            </a:r>
            <a:r>
              <a:rPr lang="en-US" altLang="zh-TW" i="1" dirty="0" err="1">
                <a:ea typeface="新細明體" pitchFamily="18" charset="-120"/>
              </a:rPr>
              <a:t>y'z</a:t>
            </a:r>
            <a:endParaRPr lang="en-US" altLang="zh-TW" i="1" dirty="0">
              <a:ea typeface="新細明體" pitchFamily="18" charset="-120"/>
            </a:endParaRPr>
          </a:p>
          <a:p>
            <a:pPr lvl="1"/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3 </a:t>
            </a:r>
            <a:r>
              <a:rPr lang="en-US" altLang="zh-TW" i="1" dirty="0">
                <a:ea typeface="新細明體" pitchFamily="18" charset="-120"/>
              </a:rPr>
              <a:t> = x' y' z + x' y z + x y'</a:t>
            </a:r>
          </a:p>
          <a:p>
            <a:pPr lvl="1"/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4</a:t>
            </a:r>
            <a:r>
              <a:rPr lang="en-US" altLang="zh-TW" i="1" dirty="0">
                <a:ea typeface="新細明體" pitchFamily="18" charset="-120"/>
              </a:rPr>
              <a:t> = x y' + x' z</a:t>
            </a:r>
          </a:p>
          <a:p>
            <a:pPr marL="0" indent="0">
              <a:buNone/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For a given value of the binary variables, the function can be equal to either 1 or 0.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 smtClean="0"/>
              <a:t>Consider as an example the following Boolean function:</a:t>
            </a:r>
          </a:p>
          <a:p>
            <a:pPr lvl="1">
              <a:lnSpc>
                <a:spcPct val="150000"/>
              </a:lnSpc>
            </a:pPr>
            <a:r>
              <a:rPr lang="en-GB" sz="1600" b="1" i="1" dirty="0" smtClean="0">
                <a:solidFill>
                  <a:schemeClr val="accent2"/>
                </a:solidFill>
              </a:rPr>
              <a:t>F</a:t>
            </a:r>
            <a:r>
              <a:rPr lang="en-GB" sz="1600" b="1" i="1" baseline="-25000" dirty="0" smtClean="0">
                <a:solidFill>
                  <a:schemeClr val="accent2"/>
                </a:solidFill>
              </a:rPr>
              <a:t>1</a:t>
            </a:r>
            <a:r>
              <a:rPr lang="en-GB" sz="1600" b="1" dirty="0" smtClean="0">
                <a:solidFill>
                  <a:schemeClr val="accent2"/>
                </a:solidFill>
              </a:rPr>
              <a:t> = x + y’ z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The function </a:t>
            </a:r>
            <a:r>
              <a:rPr lang="en-GB" sz="1600" b="1" i="1" dirty="0" smtClean="0">
                <a:solidFill>
                  <a:schemeClr val="accent2"/>
                </a:solidFill>
              </a:rPr>
              <a:t>F</a:t>
            </a:r>
            <a:r>
              <a:rPr lang="en-GB" sz="1600" b="1" i="1" baseline="-25000" dirty="0" smtClean="0">
                <a:solidFill>
                  <a:schemeClr val="accent2"/>
                </a:solidFill>
              </a:rPr>
              <a:t>1</a:t>
            </a:r>
            <a:r>
              <a:rPr lang="en-GB" sz="1600" i="1" baseline="-25000" dirty="0" smtClean="0"/>
              <a:t> </a:t>
            </a:r>
            <a:r>
              <a:rPr lang="en-GB" sz="1600" dirty="0" smtClean="0"/>
              <a:t>= </a:t>
            </a:r>
            <a:r>
              <a:rPr lang="en-GB" sz="1600" b="1" dirty="0" smtClean="0">
                <a:solidFill>
                  <a:schemeClr val="accent2"/>
                </a:solidFill>
              </a:rPr>
              <a:t>1,</a:t>
            </a:r>
            <a:r>
              <a:rPr lang="en-GB" sz="1600" dirty="0" smtClean="0"/>
              <a:t> if </a:t>
            </a:r>
            <a:r>
              <a:rPr lang="en-GB" sz="1600" b="1" i="1" dirty="0" smtClean="0">
                <a:solidFill>
                  <a:schemeClr val="accent2"/>
                </a:solidFill>
              </a:rPr>
              <a:t>x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 </a:t>
            </a:r>
            <a:r>
              <a:rPr lang="en-GB" sz="1600" b="1" dirty="0" smtClean="0">
                <a:solidFill>
                  <a:schemeClr val="accent2"/>
                </a:solidFill>
              </a:rPr>
              <a:t>OR</a:t>
            </a:r>
            <a:r>
              <a:rPr lang="en-GB" sz="1600" dirty="0" smtClean="0"/>
              <a:t> if </a:t>
            </a:r>
            <a:r>
              <a:rPr lang="en-GB" sz="1600" b="1" i="1" dirty="0" smtClean="0">
                <a:solidFill>
                  <a:schemeClr val="accent2"/>
                </a:solidFill>
              </a:rPr>
              <a:t>y’</a:t>
            </a:r>
            <a:r>
              <a:rPr lang="en-GB" sz="1600" i="1" dirty="0" smtClean="0"/>
              <a:t> = </a:t>
            </a:r>
            <a:r>
              <a:rPr lang="en-GB" sz="1600" b="1" dirty="0">
                <a:solidFill>
                  <a:schemeClr val="accent2"/>
                </a:solidFill>
              </a:rPr>
              <a:t>1 </a:t>
            </a:r>
            <a:r>
              <a:rPr lang="en-GB" sz="1600" dirty="0" smtClean="0"/>
              <a:t>and </a:t>
            </a:r>
            <a:r>
              <a:rPr lang="en-GB" sz="1600" b="1" i="1" dirty="0" smtClean="0">
                <a:solidFill>
                  <a:schemeClr val="accent2"/>
                </a:solidFill>
              </a:rPr>
              <a:t>z </a:t>
            </a:r>
            <a:r>
              <a:rPr lang="en-GB" sz="1600" dirty="0" smtClean="0"/>
              <a:t>=</a:t>
            </a:r>
            <a:r>
              <a:rPr lang="en-GB" sz="1600" b="1" i="1" dirty="0" smtClean="0">
                <a:solidFill>
                  <a:schemeClr val="accent2"/>
                </a:solidFill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GB" sz="1600" b="1" dirty="0" smtClean="0">
                <a:solidFill>
                  <a:schemeClr val="accent2"/>
                </a:solidFill>
              </a:rPr>
              <a:t>F</a:t>
            </a:r>
            <a:r>
              <a:rPr lang="en-GB" sz="1600" b="1" baseline="-25000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0</a:t>
            </a:r>
            <a:r>
              <a:rPr lang="en-GB" sz="1600" dirty="0" smtClean="0"/>
              <a:t> otherwise.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 complement operation dictates that when </a:t>
            </a:r>
            <a:r>
              <a:rPr lang="en-GB" sz="1800" b="1" i="1" dirty="0" smtClean="0">
                <a:solidFill>
                  <a:schemeClr val="accent2"/>
                </a:solidFill>
              </a:rPr>
              <a:t>y’</a:t>
            </a:r>
            <a:r>
              <a:rPr lang="en-GB" sz="1800" dirty="0" smtClean="0"/>
              <a:t> = </a:t>
            </a:r>
            <a:r>
              <a:rPr lang="en-GB" sz="1800" b="1" dirty="0" smtClean="0">
                <a:solidFill>
                  <a:schemeClr val="accent2"/>
                </a:solidFill>
              </a:rPr>
              <a:t>1</a:t>
            </a:r>
            <a:r>
              <a:rPr lang="en-GB" sz="1800" dirty="0" smtClean="0"/>
              <a:t> then </a:t>
            </a:r>
            <a:r>
              <a:rPr lang="en-GB" sz="1800" b="1" i="1" dirty="0" smtClean="0">
                <a:solidFill>
                  <a:schemeClr val="accent2"/>
                </a:solidFill>
              </a:rPr>
              <a:t>y</a:t>
            </a:r>
            <a:r>
              <a:rPr lang="en-GB" sz="1800" dirty="0" smtClean="0"/>
              <a:t> = </a:t>
            </a:r>
            <a:r>
              <a:rPr lang="en-GB" sz="1800" b="1" dirty="0" smtClean="0">
                <a:solidFill>
                  <a:schemeClr val="accent2"/>
                </a:solidFill>
              </a:rPr>
              <a:t>0</a:t>
            </a:r>
            <a:r>
              <a:rPr lang="en-GB" sz="1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Therefore, we can say that</a:t>
            </a:r>
          </a:p>
          <a:p>
            <a:pPr lvl="1">
              <a:lnSpc>
                <a:spcPct val="150000"/>
              </a:lnSpc>
            </a:pPr>
            <a:r>
              <a:rPr lang="en-GB" sz="1600" b="1" i="1" dirty="0" smtClean="0">
                <a:solidFill>
                  <a:schemeClr val="accent2"/>
                </a:solidFill>
              </a:rPr>
              <a:t>F1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 if </a:t>
            </a:r>
            <a:r>
              <a:rPr lang="en-GB" sz="1600" b="1" i="1" dirty="0" smtClean="0">
                <a:solidFill>
                  <a:schemeClr val="accent2"/>
                </a:solidFill>
              </a:rPr>
              <a:t>x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 OR if </a:t>
            </a:r>
            <a:r>
              <a:rPr lang="en-GB" sz="1600" b="1" i="1" dirty="0" smtClean="0">
                <a:solidFill>
                  <a:schemeClr val="accent2"/>
                </a:solidFill>
              </a:rPr>
              <a:t>y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0</a:t>
            </a:r>
            <a:r>
              <a:rPr lang="en-GB" sz="1600" dirty="0" smtClean="0"/>
              <a:t> and </a:t>
            </a:r>
            <a:r>
              <a:rPr lang="en-GB" sz="1600" b="1" i="1" dirty="0" smtClean="0">
                <a:solidFill>
                  <a:schemeClr val="accent2"/>
                </a:solidFill>
              </a:rPr>
              <a:t>z</a:t>
            </a:r>
            <a:r>
              <a:rPr lang="en-GB" sz="1600" dirty="0" smtClean="0"/>
              <a:t> = </a:t>
            </a:r>
            <a:r>
              <a:rPr lang="en-GB" sz="1600" b="1" dirty="0" smtClean="0">
                <a:solidFill>
                  <a:schemeClr val="accent2"/>
                </a:solidFill>
              </a:rPr>
              <a:t>1</a:t>
            </a:r>
            <a:r>
              <a:rPr lang="en-GB" sz="1600" dirty="0" smtClean="0"/>
              <a:t>. 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4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 Boolean function expresses the logical relationship between binary variables. 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It is evaluated by determining the binary value of the expression for all possible values of the variables.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A Boolean function can be represented in a truth table.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dirty="0">
                <a:ea typeface="新細明體" pitchFamily="18" charset="-120"/>
              </a:rPr>
              <a:t>The truth table of 2</a:t>
            </a:r>
            <a:r>
              <a:rPr lang="en-US" altLang="zh-TW" sz="1800" i="1" baseline="30000" dirty="0">
                <a:ea typeface="新細明體" pitchFamily="18" charset="-120"/>
              </a:rPr>
              <a:t>n </a:t>
            </a:r>
            <a:r>
              <a:rPr lang="en-US" altLang="zh-TW" sz="1800" dirty="0" smtClean="0">
                <a:ea typeface="新細明體" pitchFamily="18" charset="-120"/>
              </a:rPr>
              <a:t>entries </a:t>
            </a:r>
          </a:p>
          <a:p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i="1" baseline="-25000" dirty="0" smtClean="0">
                <a:ea typeface="新細明體" pitchFamily="18" charset="-120"/>
              </a:rPr>
              <a:t>1</a:t>
            </a:r>
            <a:r>
              <a:rPr lang="en-US" altLang="zh-TW" sz="1800" dirty="0">
                <a:ea typeface="新細明體" pitchFamily="18" charset="-120"/>
              </a:rPr>
              <a:t>= x y </a:t>
            </a:r>
            <a:r>
              <a:rPr lang="en-US" altLang="zh-TW" sz="1800" dirty="0" smtClean="0">
                <a:ea typeface="新細明體" pitchFamily="18" charset="-120"/>
              </a:rPr>
              <a:t>z‘, </a:t>
            </a: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i="1" baseline="-25000" dirty="0" smtClean="0">
                <a:ea typeface="新細明體" pitchFamily="18" charset="-120"/>
              </a:rPr>
              <a:t>2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x + </a:t>
            </a:r>
            <a:r>
              <a:rPr lang="en-US" altLang="zh-TW" sz="1800" dirty="0" err="1" smtClean="0">
                <a:ea typeface="新細明體" pitchFamily="18" charset="-120"/>
              </a:rPr>
              <a:t>y'z</a:t>
            </a:r>
            <a:r>
              <a:rPr lang="en-US" altLang="zh-TW" sz="1800" dirty="0" smtClean="0">
                <a:ea typeface="新細明體" pitchFamily="18" charset="-120"/>
              </a:rPr>
              <a:t>, </a:t>
            </a: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i="1" baseline="-25000" dirty="0" smtClean="0">
                <a:ea typeface="新細明體" pitchFamily="18" charset="-120"/>
              </a:rPr>
              <a:t>3</a:t>
            </a:r>
            <a:r>
              <a:rPr lang="en-US" altLang="zh-TW" sz="1800" baseline="-25000" dirty="0" smtClean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x' y' z + x' y z + x </a:t>
            </a:r>
            <a:r>
              <a:rPr lang="en-US" altLang="zh-TW" sz="1800" dirty="0" smtClean="0">
                <a:ea typeface="新細明體" pitchFamily="18" charset="-120"/>
              </a:rPr>
              <a:t>y‘, </a:t>
            </a: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i="1" baseline="-25000" dirty="0" smtClean="0">
                <a:ea typeface="新細明體" pitchFamily="18" charset="-120"/>
              </a:rPr>
              <a:t>4</a:t>
            </a:r>
            <a:r>
              <a:rPr lang="en-US" altLang="zh-TW" sz="1800" dirty="0" smtClean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= x y' + x' </a:t>
            </a:r>
            <a:r>
              <a:rPr lang="en-US" altLang="zh-TW" sz="1800" dirty="0" smtClean="0">
                <a:ea typeface="新細明體" pitchFamily="18" charset="-120"/>
              </a:rPr>
              <a:t>z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TW" sz="1800" i="1" baseline="30000" dirty="0">
                <a:ea typeface="新細明體" pitchFamily="18" charset="-120"/>
              </a:rPr>
              <a:t> </a:t>
            </a:r>
            <a:r>
              <a:rPr lang="en-US" altLang="zh-TW" sz="1800" dirty="0">
                <a:ea typeface="新細明體" pitchFamily="18" charset="-120"/>
              </a:rPr>
              <a:t>Two Boolean expressions may specify the same </a:t>
            </a:r>
            <a:r>
              <a:rPr lang="en-US" altLang="zh-TW" sz="1800" dirty="0" smtClean="0">
                <a:ea typeface="新細明體" pitchFamily="18" charset="-120"/>
              </a:rPr>
              <a:t>function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i="1" baseline="-25000" dirty="0">
                <a:ea typeface="新細明體" pitchFamily="18" charset="-120"/>
              </a:rPr>
              <a:t>3</a:t>
            </a:r>
            <a:r>
              <a:rPr lang="en-US" altLang="zh-TW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i="1" baseline="-25000" dirty="0" smtClean="0">
                <a:ea typeface="新細明體" pitchFamily="18" charset="-120"/>
              </a:rPr>
              <a:t>4</a:t>
            </a:r>
            <a:endParaRPr lang="en-US" altLang="zh-TW" sz="1800" i="1" dirty="0">
              <a:ea typeface="新細明體" pitchFamily="18" charset="-12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zh-TW" dirty="0">
              <a:ea typeface="新細明體" pitchFamily="18" charset="-12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775977"/>
              </p:ext>
            </p:extLst>
          </p:nvPr>
        </p:nvGraphicFramePr>
        <p:xfrm>
          <a:off x="323529" y="1923675"/>
          <a:ext cx="8496945" cy="28083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  <a:gridCol w="566463"/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x’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z’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y’z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x’y’z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x’yz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xy</a:t>
                      </a:r>
                      <a:r>
                        <a:rPr lang="en-GB" sz="1400" dirty="0" smtClean="0"/>
                        <a:t>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/>
                        <a:t>x’z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F1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F2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400" b="1" dirty="0" smtClean="0">
                          <a:solidFill>
                            <a:schemeClr val="accent2"/>
                          </a:solidFill>
                        </a:rPr>
                        <a:t>F3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F4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GB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9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Implementation with logic gates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i="1" dirty="0" smtClean="0"/>
              <a:t>F</a:t>
            </a:r>
            <a:r>
              <a:rPr lang="en-GB" sz="1800" i="1" baseline="-25000" dirty="0" smtClean="0"/>
              <a:t>4</a:t>
            </a:r>
            <a:r>
              <a:rPr lang="en-GB" sz="1800" dirty="0" smtClean="0"/>
              <a:t> is more economical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39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227454"/>
              </p:ext>
            </p:extLst>
          </p:nvPr>
        </p:nvGraphicFramePr>
        <p:xfrm>
          <a:off x="647700" y="1241524"/>
          <a:ext cx="7848600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Visio" r:id="rId3" imgW="9407728" imgH="4007617" progId="Visio.Drawing.11">
                  <p:embed/>
                </p:oleObj>
              </mc:Choice>
              <mc:Fallback>
                <p:oleObj name="Visio" r:id="rId3" imgW="9407728" imgH="400761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700" y="1241524"/>
                        <a:ext cx="7848600" cy="334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5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What is an algebra?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Mathematical system consisting of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Set of elements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Set of operators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Axioms or postulates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Why is it important?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Defines rules of “calculations”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Algebraic Manipulation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When a Boolean expression is implemented with logic gates,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Each </a:t>
            </a:r>
            <a:r>
              <a:rPr lang="en-GB" b="1" dirty="0" smtClean="0">
                <a:solidFill>
                  <a:schemeClr val="accent2"/>
                </a:solidFill>
              </a:rPr>
              <a:t>term</a:t>
            </a:r>
            <a:r>
              <a:rPr lang="en-GB" dirty="0" smtClean="0"/>
              <a:t> requires a gate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Each </a:t>
            </a:r>
            <a:r>
              <a:rPr lang="en-GB" b="1" dirty="0" smtClean="0">
                <a:solidFill>
                  <a:schemeClr val="accent2"/>
                </a:solidFill>
              </a:rPr>
              <a:t>variable</a:t>
            </a:r>
            <a:r>
              <a:rPr lang="en-GB" dirty="0" smtClean="0"/>
              <a:t> within the term designates an input to the gate</a:t>
            </a:r>
          </a:p>
          <a:p>
            <a:pPr lvl="1"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Literal</a:t>
            </a:r>
            <a:r>
              <a:rPr lang="en-GB" dirty="0" smtClean="0"/>
              <a:t> is a single variable within a term that may be complemented or not.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9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1900" dirty="0" smtClean="0"/>
              <a:t>Example:</a:t>
            </a:r>
          </a:p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i="1" dirty="0">
                <a:ea typeface="新細明體" pitchFamily="18" charset="-120"/>
              </a:rPr>
              <a:t>= x y </a:t>
            </a:r>
            <a:r>
              <a:rPr lang="en-US" altLang="zh-TW" i="1" dirty="0" smtClean="0">
                <a:ea typeface="新細明體" pitchFamily="18" charset="-120"/>
              </a:rPr>
              <a:t>z‘			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term and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 literals</a:t>
            </a:r>
            <a:endParaRPr lang="en-US" altLang="zh-TW" i="1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i="1" dirty="0">
                <a:ea typeface="新細明體" pitchFamily="18" charset="-120"/>
              </a:rPr>
              <a:t> = x + </a:t>
            </a:r>
            <a:r>
              <a:rPr lang="en-US" altLang="zh-TW" i="1" dirty="0" err="1" smtClean="0">
                <a:ea typeface="新細明體" pitchFamily="18" charset="-120"/>
              </a:rPr>
              <a:t>y'z</a:t>
            </a:r>
            <a:r>
              <a:rPr lang="en-US" altLang="zh-TW" i="1" dirty="0" smtClean="0">
                <a:ea typeface="新細明體" pitchFamily="18" charset="-120"/>
              </a:rPr>
              <a:t>			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 terms and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 literals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3 </a:t>
            </a:r>
            <a:r>
              <a:rPr lang="en-US" altLang="zh-TW" i="1" dirty="0">
                <a:ea typeface="新細明體" pitchFamily="18" charset="-120"/>
              </a:rPr>
              <a:t> = x' y' z + x' y z + x </a:t>
            </a:r>
            <a:r>
              <a:rPr lang="en-US" altLang="zh-TW" i="1" dirty="0" smtClean="0">
                <a:ea typeface="新細明體" pitchFamily="18" charset="-120"/>
              </a:rPr>
              <a:t>y‘	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 terms and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8</a:t>
            </a:r>
            <a:r>
              <a:rPr lang="en-US" altLang="zh-TW" dirty="0" smtClean="0">
                <a:ea typeface="新細明體" pitchFamily="18" charset="-120"/>
              </a:rPr>
              <a:t> literals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4</a:t>
            </a:r>
            <a:r>
              <a:rPr lang="en-US" altLang="zh-TW" i="1" dirty="0">
                <a:ea typeface="新細明體" pitchFamily="18" charset="-120"/>
              </a:rPr>
              <a:t> = x y' + x' </a:t>
            </a:r>
            <a:r>
              <a:rPr lang="en-US" altLang="zh-TW" i="1" dirty="0" smtClean="0">
                <a:ea typeface="新細明體" pitchFamily="18" charset="-120"/>
              </a:rPr>
              <a:t>z		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 terms and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4</a:t>
            </a:r>
            <a:r>
              <a:rPr lang="en-US" altLang="zh-TW" dirty="0" smtClean="0">
                <a:ea typeface="新細明體" pitchFamily="18" charset="-120"/>
              </a:rPr>
              <a:t> literals</a:t>
            </a:r>
            <a:r>
              <a:rPr lang="en-US" altLang="zh-TW" i="1" dirty="0" smtClean="0">
                <a:ea typeface="新細明體" pitchFamily="18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Manipulation of Boolean algebra consists mostly of reducing an </a:t>
            </a:r>
            <a:r>
              <a:rPr lang="en-GB" sz="1900" dirty="0" smtClean="0"/>
              <a:t>expression </a:t>
            </a:r>
            <a:r>
              <a:rPr lang="en-US" altLang="zh-TW" sz="1900" dirty="0" smtClean="0">
                <a:ea typeface="新細明體" pitchFamily="18" charset="-120"/>
              </a:rPr>
              <a:t>by reducing the number of </a:t>
            </a:r>
            <a:r>
              <a:rPr lang="en-US" altLang="zh-TW" sz="1900" b="1" dirty="0" smtClean="0">
                <a:solidFill>
                  <a:schemeClr val="accent2"/>
                </a:solidFill>
                <a:ea typeface="新細明體" pitchFamily="18" charset="-120"/>
              </a:rPr>
              <a:t>terms</a:t>
            </a:r>
            <a:r>
              <a:rPr lang="en-US" altLang="zh-TW" sz="1900" dirty="0" smtClean="0">
                <a:ea typeface="新細明體" pitchFamily="18" charset="-120"/>
              </a:rPr>
              <a:t>, the number of </a:t>
            </a:r>
            <a:r>
              <a:rPr lang="en-US" altLang="zh-TW" sz="1900" b="1" dirty="0" smtClean="0">
                <a:solidFill>
                  <a:schemeClr val="accent2"/>
                </a:solidFill>
                <a:ea typeface="新細明體" pitchFamily="18" charset="-120"/>
              </a:rPr>
              <a:t>literals</a:t>
            </a:r>
            <a:r>
              <a:rPr lang="en-US" altLang="zh-TW" sz="1900" dirty="0" smtClean="0">
                <a:ea typeface="新細明體" pitchFamily="18" charset="-120"/>
              </a:rPr>
              <a:t>, or </a:t>
            </a:r>
            <a:r>
              <a:rPr lang="en-US" altLang="zh-TW" sz="1900" b="1" dirty="0" smtClean="0">
                <a:solidFill>
                  <a:schemeClr val="accent2"/>
                </a:solidFill>
                <a:ea typeface="新細明體" pitchFamily="18" charset="-120"/>
              </a:rPr>
              <a:t>both</a:t>
            </a:r>
            <a:r>
              <a:rPr lang="en-US" altLang="zh-TW" sz="1900" dirty="0" smtClean="0">
                <a:ea typeface="新細明體" pitchFamily="18" charset="-120"/>
              </a:rPr>
              <a:t> in a Boolean expression, it is often possible to obtain a </a:t>
            </a:r>
            <a:r>
              <a:rPr lang="en-US" altLang="zh-TW" sz="1900" b="1" dirty="0" smtClean="0">
                <a:solidFill>
                  <a:schemeClr val="accent2"/>
                </a:solidFill>
                <a:ea typeface="新細明體" pitchFamily="18" charset="-120"/>
              </a:rPr>
              <a:t>simpler, less area, cheaper circuit.</a:t>
            </a:r>
            <a:endParaRPr lang="en-US" altLang="zh-TW" sz="1900" b="1" dirty="0">
              <a:solidFill>
                <a:schemeClr val="accent2"/>
              </a:solidFill>
              <a:ea typeface="新細明體" pitchFamily="18" charset="-120"/>
            </a:endParaRPr>
          </a:p>
          <a:p>
            <a:pPr lvl="1"/>
            <a:endParaRPr lang="en-GB" dirty="0" smtClean="0"/>
          </a:p>
          <a:p>
            <a:endParaRPr lang="en-US" altLang="zh-TW" i="1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3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80925"/>
            <a:ext cx="4038600" cy="37510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i="1" dirty="0" smtClean="0"/>
              <a:t>x(</a:t>
            </a:r>
            <a:r>
              <a:rPr lang="en-GB" sz="1800" i="1" dirty="0" err="1" smtClean="0"/>
              <a:t>x’+y</a:t>
            </a:r>
            <a:r>
              <a:rPr lang="en-GB" sz="1800" i="1" dirty="0" smtClean="0"/>
              <a:t>) </a:t>
            </a:r>
          </a:p>
          <a:p>
            <a:pPr marL="91440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/>
              <a:t>=</a:t>
            </a:r>
            <a:r>
              <a:rPr lang="en-GB" sz="1800" i="1" dirty="0"/>
              <a:t> </a:t>
            </a:r>
            <a:r>
              <a:rPr lang="en-GB" sz="1800" i="1" dirty="0" smtClean="0"/>
              <a:t>(x x’) </a:t>
            </a:r>
            <a:r>
              <a:rPr lang="en-GB" sz="1800" i="1" dirty="0"/>
              <a:t>+ </a:t>
            </a:r>
            <a:r>
              <a:rPr lang="en-GB" sz="1800" i="1" dirty="0" smtClean="0"/>
              <a:t>(x y)    </a:t>
            </a:r>
            <a:r>
              <a:rPr lang="en-GB" sz="1800" dirty="0" smtClean="0"/>
              <a:t>by </a:t>
            </a:r>
            <a:r>
              <a:rPr lang="en-GB" sz="1800" dirty="0"/>
              <a:t>post (4a)</a:t>
            </a:r>
          </a:p>
          <a:p>
            <a:pPr marL="91440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/>
              <a:t>= </a:t>
            </a:r>
            <a:r>
              <a:rPr lang="en-GB" sz="1800" i="1" dirty="0"/>
              <a:t>0 + </a:t>
            </a:r>
            <a:r>
              <a:rPr lang="en-GB" sz="1800" i="1" dirty="0" smtClean="0"/>
              <a:t>x y</a:t>
            </a:r>
            <a:r>
              <a:rPr lang="en-GB" sz="1800" i="1" dirty="0"/>
              <a:t>	     </a:t>
            </a:r>
            <a:r>
              <a:rPr lang="en-GB" sz="1800" i="1" dirty="0" smtClean="0"/>
              <a:t>     </a:t>
            </a:r>
            <a:r>
              <a:rPr lang="en-GB" sz="1800" dirty="0" smtClean="0"/>
              <a:t>by </a:t>
            </a:r>
            <a:r>
              <a:rPr lang="en-GB" sz="1800" dirty="0"/>
              <a:t>post (5b)</a:t>
            </a:r>
          </a:p>
          <a:p>
            <a:pPr marL="91440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/>
              <a:t>= </a:t>
            </a:r>
            <a:r>
              <a:rPr lang="en-GB" sz="1800" i="1" dirty="0" smtClean="0"/>
              <a:t>x y</a:t>
            </a:r>
            <a:r>
              <a:rPr lang="en-GB" sz="1800" dirty="0"/>
              <a:t>	     </a:t>
            </a:r>
            <a:r>
              <a:rPr lang="en-GB" sz="1800" dirty="0" smtClean="0"/>
              <a:t>     by </a:t>
            </a:r>
            <a:r>
              <a:rPr lang="en-GB" sz="1800" dirty="0"/>
              <a:t>post (2a</a:t>
            </a:r>
            <a:r>
              <a:rPr lang="en-GB" sz="1800" dirty="0" smtClean="0"/>
              <a:t>)</a:t>
            </a:r>
            <a:endParaRPr lang="en-GB" sz="2000" i="1" dirty="0" smtClean="0"/>
          </a:p>
          <a:p>
            <a:pPr>
              <a:lnSpc>
                <a:spcPct val="150000"/>
              </a:lnSpc>
            </a:pPr>
            <a:r>
              <a:rPr lang="en-GB" sz="1800" i="1" dirty="0" err="1" smtClean="0"/>
              <a:t>x+x’y</a:t>
            </a:r>
            <a:r>
              <a:rPr lang="en-GB" sz="1800" i="1" dirty="0" smtClean="0"/>
              <a:t>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 </a:t>
            </a:r>
            <a:r>
              <a:rPr lang="en-GB" sz="1800" i="1" dirty="0" smtClean="0"/>
              <a:t>(x + x’) (x + y)  </a:t>
            </a:r>
            <a:r>
              <a:rPr lang="en-GB" sz="1800" dirty="0" smtClean="0"/>
              <a:t>by post (4b)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 </a:t>
            </a:r>
            <a:r>
              <a:rPr lang="en-GB" sz="1800" i="1" dirty="0" smtClean="0"/>
              <a:t>1 (x + y)</a:t>
            </a:r>
            <a:r>
              <a:rPr lang="en-GB" sz="1800" dirty="0" smtClean="0"/>
              <a:t>           by post (5a)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 </a:t>
            </a:r>
            <a:r>
              <a:rPr lang="en-GB" sz="1800" i="1" dirty="0" smtClean="0"/>
              <a:t>x + y</a:t>
            </a:r>
            <a:r>
              <a:rPr lang="en-GB" sz="1800" dirty="0" smtClean="0"/>
              <a:t>	           by post (2b)</a:t>
            </a:r>
            <a:endParaRPr lang="en-GB" sz="1400" dirty="0" smtClean="0"/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endParaRPr lang="en-GB" sz="1600" i="1" dirty="0" smtClean="0"/>
          </a:p>
          <a:p>
            <a:pPr marL="914400" lvl="1" indent="-400050">
              <a:lnSpc>
                <a:spcPct val="150000"/>
              </a:lnSpc>
              <a:buFont typeface="+mj-lt"/>
              <a:buAutoNum type="romanUcPeriod"/>
            </a:pPr>
            <a:endParaRPr lang="en-GB" sz="2200" dirty="0" smtClean="0"/>
          </a:p>
          <a:p>
            <a:pPr marL="514350" indent="-400050">
              <a:lnSpc>
                <a:spcPct val="150000"/>
              </a:lnSpc>
            </a:pPr>
            <a:endParaRPr lang="en-GB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80925"/>
            <a:ext cx="4038600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i="1" dirty="0" smtClean="0"/>
              <a:t>(x + y) (x + y’)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</a:t>
            </a:r>
            <a:r>
              <a:rPr lang="en-GB" sz="1800" i="1" dirty="0" smtClean="0"/>
              <a:t> x + y </a:t>
            </a:r>
            <a:r>
              <a:rPr lang="en-GB" sz="1800" i="1" dirty="0" err="1" smtClean="0"/>
              <a:t>y</a:t>
            </a:r>
            <a:r>
              <a:rPr lang="en-GB" sz="1800" i="1" dirty="0"/>
              <a:t>’</a:t>
            </a:r>
            <a:r>
              <a:rPr lang="en-GB" sz="1800" dirty="0"/>
              <a:t>		post (4b)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 </a:t>
            </a:r>
            <a:r>
              <a:rPr lang="en-GB" sz="1800" i="1" dirty="0" smtClean="0"/>
              <a:t>x + </a:t>
            </a:r>
            <a:r>
              <a:rPr lang="en-GB" sz="1800" i="1" dirty="0"/>
              <a:t>0</a:t>
            </a:r>
            <a:r>
              <a:rPr lang="en-GB" sz="1800" dirty="0"/>
              <a:t>		post (5b)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sz="1800" dirty="0" smtClean="0"/>
              <a:t>= </a:t>
            </a:r>
            <a:r>
              <a:rPr lang="en-GB" sz="1800" i="1" dirty="0" smtClean="0"/>
              <a:t>x</a:t>
            </a:r>
            <a:r>
              <a:rPr lang="en-GB" sz="1800" dirty="0" smtClean="0"/>
              <a:t> </a:t>
            </a:r>
            <a:r>
              <a:rPr lang="en-GB" sz="1800" dirty="0"/>
              <a:t>		post (2a</a:t>
            </a:r>
            <a:r>
              <a:rPr lang="en-GB" sz="1800" dirty="0" smtClean="0"/>
              <a:t>)</a:t>
            </a:r>
            <a:endParaRPr lang="en-GB" sz="1800" i="1" dirty="0" smtClean="0"/>
          </a:p>
          <a:p>
            <a:pPr>
              <a:lnSpc>
                <a:spcPct val="150000"/>
              </a:lnSpc>
            </a:pPr>
            <a:r>
              <a:rPr lang="en-GB" sz="1800" i="1" dirty="0" smtClean="0"/>
              <a:t>(x + y) (x’ + z) (y + z) = (x + y) (x’ + z)</a:t>
            </a:r>
          </a:p>
          <a:p>
            <a:pPr lvl="1">
              <a:lnSpc>
                <a:spcPct val="150000"/>
              </a:lnSpc>
            </a:pPr>
            <a:r>
              <a:rPr lang="en-GB" sz="1400" dirty="0" err="1" smtClean="0"/>
              <a:t>consesus</a:t>
            </a:r>
            <a:r>
              <a:rPr lang="en-GB" sz="1400" dirty="0" smtClean="0"/>
              <a:t> theorem with duality. </a:t>
            </a:r>
          </a:p>
          <a:p>
            <a:pPr marL="57150" indent="0">
              <a:lnSpc>
                <a:spcPct val="150000"/>
              </a:lnSpc>
              <a:buNone/>
            </a:pP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741938"/>
            <a:ext cx="708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Simplify the following functions to a minimum number of literals.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7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uiExpand="1" build="p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80925"/>
            <a:ext cx="8229600" cy="375106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i="1" dirty="0"/>
              <a:t>x y + x’ z + y z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+ x’ z + 1 y z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+ x’ z + (x + x’) y z	</a:t>
            </a:r>
            <a:r>
              <a:rPr lang="en-GB" dirty="0" smtClean="0"/>
              <a:t>	post </a:t>
            </a:r>
            <a:r>
              <a:rPr lang="en-GB" dirty="0"/>
              <a:t>(5a)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 x y + x’ z + x y z + x’ y z </a:t>
            </a:r>
            <a:r>
              <a:rPr lang="en-GB" dirty="0" smtClean="0"/>
              <a:t>		post </a:t>
            </a:r>
            <a:r>
              <a:rPr lang="en-GB" dirty="0"/>
              <a:t>(4a)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+ x y z + x’ z + x’ y z  </a:t>
            </a:r>
            <a:r>
              <a:rPr lang="en-GB" dirty="0" smtClean="0"/>
              <a:t>		post </a:t>
            </a:r>
            <a:r>
              <a:rPr lang="en-GB" dirty="0"/>
              <a:t>(3a)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(1 + z) + </a:t>
            </a:r>
            <a:r>
              <a:rPr lang="en-GB" dirty="0" err="1"/>
              <a:t>x’z</a:t>
            </a:r>
            <a:r>
              <a:rPr lang="en-GB" dirty="0"/>
              <a:t> (1 + y)	</a:t>
            </a:r>
            <a:r>
              <a:rPr lang="en-GB" dirty="0" smtClean="0"/>
              <a:t>	post </a:t>
            </a:r>
            <a:r>
              <a:rPr lang="en-GB" dirty="0"/>
              <a:t>(4a)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1 + x’ z 1	</a:t>
            </a:r>
            <a:r>
              <a:rPr lang="en-GB" dirty="0" smtClean="0"/>
              <a:t>		Theo(2a</a:t>
            </a:r>
            <a:r>
              <a:rPr lang="en-GB" dirty="0"/>
              <a:t>)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n-GB" dirty="0"/>
              <a:t>= x y + x’ z		</a:t>
            </a:r>
            <a:r>
              <a:rPr lang="en-GB" dirty="0" smtClean="0"/>
              <a:t>	post </a:t>
            </a:r>
            <a:r>
              <a:rPr lang="en-GB" dirty="0"/>
              <a:t>(2b)</a:t>
            </a:r>
          </a:p>
          <a:p>
            <a:pPr marL="57150" indent="0">
              <a:lnSpc>
                <a:spcPct val="150000"/>
              </a:lnSpc>
              <a:buNone/>
            </a:pPr>
            <a:endParaRPr lang="en-GB" sz="2200" dirty="0"/>
          </a:p>
          <a:p>
            <a:pPr marL="514350" indent="-400050">
              <a:lnSpc>
                <a:spcPct val="150000"/>
              </a:lnSpc>
            </a:pPr>
            <a:endParaRPr lang="en-GB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67544" y="741938"/>
            <a:ext cx="708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Simplify the following functions to a minimum number of literals.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4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00050">
              <a:lnSpc>
                <a:spcPct val="150000"/>
              </a:lnSpc>
            </a:pPr>
            <a:r>
              <a:rPr lang="en-GB" dirty="0" smtClean="0"/>
              <a:t>The complement of a function </a:t>
            </a:r>
            <a:r>
              <a:rPr lang="en-GB" b="1" i="1" dirty="0" smtClean="0">
                <a:solidFill>
                  <a:schemeClr val="accent2"/>
                </a:solidFill>
              </a:rPr>
              <a:t>F</a:t>
            </a:r>
            <a:r>
              <a:rPr lang="en-GB" dirty="0" smtClean="0"/>
              <a:t> is </a:t>
            </a:r>
            <a:r>
              <a:rPr lang="en-GB" b="1" i="1" dirty="0" smtClean="0">
                <a:solidFill>
                  <a:schemeClr val="accent2"/>
                </a:solidFill>
              </a:rPr>
              <a:t>F’ </a:t>
            </a:r>
            <a:r>
              <a:rPr lang="en-GB" dirty="0" smtClean="0"/>
              <a:t>and is obtained from</a:t>
            </a:r>
          </a:p>
          <a:p>
            <a:pPr marL="914400" lvl="1" indent="-400050">
              <a:lnSpc>
                <a:spcPct val="150000"/>
              </a:lnSpc>
            </a:pPr>
            <a:r>
              <a:rPr lang="en-GB" dirty="0" smtClean="0"/>
              <a:t>An interchange of 0’s for 1’s and 1’s for 0’s in the value of </a:t>
            </a:r>
            <a:r>
              <a:rPr lang="en-GB" b="1" i="1" dirty="0" smtClean="0">
                <a:solidFill>
                  <a:schemeClr val="accent2"/>
                </a:solidFill>
              </a:rPr>
              <a:t>F</a:t>
            </a:r>
            <a:r>
              <a:rPr lang="en-GB" dirty="0" smtClean="0"/>
              <a:t>. </a:t>
            </a:r>
          </a:p>
          <a:p>
            <a:pPr marL="514350" indent="-400050">
              <a:lnSpc>
                <a:spcPct val="150000"/>
              </a:lnSpc>
            </a:pPr>
            <a:r>
              <a:rPr lang="en-GB" dirty="0" smtClean="0"/>
              <a:t>The complement of a function may be derived algebraically through De Morgan’s theorem.</a:t>
            </a:r>
          </a:p>
          <a:p>
            <a:pPr marL="914400" lvl="1" indent="-400050">
              <a:lnSpc>
                <a:spcPct val="150000"/>
              </a:lnSpc>
            </a:pPr>
            <a:r>
              <a:rPr lang="en-GB" dirty="0" smtClean="0"/>
              <a:t>De Morgan’s theorem can be extended to three or more variables.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00050">
              <a:lnSpc>
                <a:spcPct val="150000"/>
              </a:lnSpc>
            </a:pPr>
            <a:r>
              <a:rPr lang="en-GB" dirty="0" smtClean="0"/>
              <a:t>(A + B + C)’ = (A + x)’	let B + C = x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= A’ x’		by theorem (5a) De Morgan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= A’ (B + C)’ 	substitute B+C = x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= A’ (B’ C’)	by theorem (5a) De Morgan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	= A’ B’ C’ 		by theorem (4b) (associative)</a:t>
            </a:r>
          </a:p>
          <a:p>
            <a:pPr marL="514350" lvl="1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Generalizations: </a:t>
            </a:r>
            <a:r>
              <a:rPr lang="en-US" altLang="zh-TW" dirty="0" smtClean="0">
                <a:ea typeface="新細明體" pitchFamily="18" charset="-12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Function </a:t>
            </a:r>
            <a:r>
              <a:rPr lang="en-US" altLang="zh-TW" dirty="0">
                <a:ea typeface="新細明體" pitchFamily="18" charset="-120"/>
              </a:rPr>
              <a:t>is obtained by interchanging AND </a:t>
            </a:r>
            <a:r>
              <a:rPr lang="en-US" altLang="zh-TW" dirty="0" err="1">
                <a:ea typeface="新細明體" pitchFamily="18" charset="-120"/>
              </a:rPr>
              <a:t>and</a:t>
            </a:r>
            <a:r>
              <a:rPr lang="en-US" altLang="zh-TW" dirty="0">
                <a:ea typeface="新細明體" pitchFamily="18" charset="-120"/>
              </a:rPr>
              <a:t> OR operators and complementing each literal.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</a:rPr>
              <a:t>A+B+C+D+ ... +F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en-US" altLang="zh-TW" i="1" dirty="0">
                <a:ea typeface="新細明體" pitchFamily="18" charset="-120"/>
              </a:rPr>
              <a:t>'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i="1" dirty="0">
                <a:ea typeface="新細明體" pitchFamily="18" charset="-120"/>
              </a:rPr>
              <a:t>A'B'C'D'</a:t>
            </a:r>
            <a:r>
              <a:rPr lang="en-US" altLang="zh-TW" dirty="0">
                <a:ea typeface="新細明體" pitchFamily="18" charset="-120"/>
              </a:rPr>
              <a:t>... </a:t>
            </a:r>
            <a:r>
              <a:rPr lang="en-US" altLang="zh-TW" i="1" dirty="0">
                <a:ea typeface="新細明體" pitchFamily="18" charset="-120"/>
              </a:rPr>
              <a:t>F'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>
                <a:ea typeface="新細明體" pitchFamily="18" charset="-120"/>
              </a:rPr>
              <a:t>ABCD ... F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en-US" altLang="zh-TW" i="1" dirty="0">
                <a:ea typeface="新細明體" pitchFamily="18" charset="-120"/>
              </a:rPr>
              <a:t>'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i="1" dirty="0">
                <a:ea typeface="新細明體" pitchFamily="18" charset="-120"/>
              </a:rPr>
              <a:t>A'+ B'+C'+D' </a:t>
            </a:r>
            <a:r>
              <a:rPr lang="en-US" altLang="zh-TW" dirty="0">
                <a:ea typeface="新細明體" pitchFamily="18" charset="-120"/>
              </a:rPr>
              <a:t>... +</a:t>
            </a:r>
            <a:r>
              <a:rPr lang="en-US" altLang="zh-TW" i="1" dirty="0">
                <a:ea typeface="新細明體" pitchFamily="18" charset="-120"/>
              </a:rPr>
              <a:t>F'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63638"/>
            <a:ext cx="4038600" cy="3030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baseline="-25000" dirty="0" smtClean="0">
                <a:ea typeface="新細明體" pitchFamily="18" charset="-120"/>
              </a:rPr>
              <a:t>1</a:t>
            </a:r>
            <a:r>
              <a:rPr lang="en-US" altLang="zh-TW" sz="1800" dirty="0" smtClean="0">
                <a:ea typeface="新細明體" pitchFamily="18" charset="-120"/>
              </a:rPr>
              <a:t>’</a:t>
            </a:r>
            <a:r>
              <a:rPr lang="en-US" altLang="zh-TW" sz="1800" baseline="-25000" dirty="0" smtClean="0">
                <a:ea typeface="新細明體" pitchFamily="18" charset="-120"/>
              </a:rPr>
              <a:t> </a:t>
            </a:r>
            <a:r>
              <a:rPr lang="en-US" altLang="zh-TW" sz="1800" i="1" dirty="0" smtClean="0">
                <a:ea typeface="新細明體" pitchFamily="18" charset="-120"/>
              </a:rPr>
              <a:t>=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 smtClean="0">
                <a:ea typeface="新細明體" pitchFamily="18" charset="-120"/>
              </a:rPr>
              <a:t>x‘ y z</a:t>
            </a:r>
            <a:r>
              <a:rPr lang="en-US" altLang="zh-TW" sz="1800" i="1" dirty="0">
                <a:ea typeface="新細明體" pitchFamily="18" charset="-120"/>
              </a:rPr>
              <a:t>' + </a:t>
            </a:r>
            <a:r>
              <a:rPr lang="en-US" altLang="zh-TW" sz="1800" i="1" dirty="0" smtClean="0">
                <a:ea typeface="新細明體" pitchFamily="18" charset="-120"/>
              </a:rPr>
              <a:t>x‘ y‘ z</a:t>
            </a:r>
            <a:r>
              <a:rPr lang="en-US" altLang="zh-TW" sz="1800" dirty="0">
                <a:ea typeface="新細明體" pitchFamily="18" charset="-120"/>
              </a:rPr>
              <a:t>)</a:t>
            </a:r>
            <a:r>
              <a:rPr lang="en-US" altLang="zh-TW" sz="1800" i="1" dirty="0">
                <a:ea typeface="新細明體" pitchFamily="18" charset="-120"/>
              </a:rPr>
              <a:t>'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    = (x’ y z’)’ (x’ y’ z)’ </a:t>
            </a:r>
            <a:endParaRPr lang="en-US" altLang="zh-TW" sz="1800" i="1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    = ( x + y’ + z) (x + y + z’)</a:t>
            </a:r>
          </a:p>
          <a:p>
            <a:pPr lvl="1"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563638"/>
            <a:ext cx="4038600" cy="30309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i="1" dirty="0">
                <a:ea typeface="新細明體" pitchFamily="18" charset="-120"/>
              </a:rPr>
              <a:t>F</a:t>
            </a:r>
            <a:r>
              <a:rPr lang="en-US" altLang="zh-TW" sz="1800" baseline="-25000" dirty="0">
                <a:ea typeface="新細明體" pitchFamily="18" charset="-120"/>
              </a:rPr>
              <a:t>2</a:t>
            </a:r>
            <a:r>
              <a:rPr lang="en-US" altLang="zh-TW" sz="1800" dirty="0">
                <a:ea typeface="新細明體" pitchFamily="18" charset="-120"/>
              </a:rPr>
              <a:t>’</a:t>
            </a:r>
            <a:r>
              <a:rPr lang="en-US" altLang="zh-TW" sz="1800" baseline="-25000" dirty="0">
                <a:ea typeface="新細明體" pitchFamily="18" charset="-120"/>
              </a:rPr>
              <a:t> </a:t>
            </a:r>
            <a:r>
              <a:rPr lang="en-US" altLang="zh-TW" sz="1800" i="1" dirty="0">
                <a:ea typeface="新細明體" pitchFamily="18" charset="-120"/>
              </a:rPr>
              <a:t>= x </a:t>
            </a:r>
            <a:r>
              <a:rPr lang="en-US" altLang="zh-TW" sz="1800" dirty="0">
                <a:ea typeface="新細明體" pitchFamily="18" charset="-120"/>
              </a:rPr>
              <a:t>(</a:t>
            </a:r>
            <a:r>
              <a:rPr lang="en-US" altLang="zh-TW" sz="1800" i="1" dirty="0">
                <a:ea typeface="新細明體" pitchFamily="18" charset="-120"/>
              </a:rPr>
              <a:t>y’ z' + y z</a:t>
            </a:r>
            <a:r>
              <a:rPr lang="en-US" altLang="zh-TW" sz="1800" dirty="0">
                <a:ea typeface="新細明體" pitchFamily="18" charset="-120"/>
              </a:rPr>
              <a:t>)</a:t>
            </a:r>
            <a:r>
              <a:rPr lang="en-US" altLang="zh-TW" sz="1800" i="1" dirty="0">
                <a:ea typeface="新細明體" pitchFamily="18" charset="-120"/>
              </a:rPr>
              <a:t>.</a:t>
            </a:r>
            <a:r>
              <a:rPr lang="en-US" altLang="zh-TW" sz="1800" dirty="0">
                <a:ea typeface="新細明體" pitchFamily="18" charset="-12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     = [x(y’ z’ + y z)]’ 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     = x’ + (y’ z’ + y z)’ 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     = x + (y’ z’)’ (y z)’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     = x’ (y+ z) (y’ + z’)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5536" y="69954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Find the complement of the function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i="1" baseline="-25000" dirty="0">
                <a:ea typeface="新細明體" pitchFamily="18" charset="-120"/>
              </a:rPr>
              <a:t>1 </a:t>
            </a:r>
            <a:r>
              <a:rPr lang="en-US" altLang="zh-TW" dirty="0">
                <a:ea typeface="新細明體" pitchFamily="18" charset="-120"/>
              </a:rPr>
              <a:t>by applying De Morgan’s theorem as many times as necessary</a:t>
            </a:r>
            <a:endParaRPr lang="en-US" altLang="zh-TW" baseline="-25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712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 uiExpand="1" build="p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Simpler procedure: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Take the dual of the function and complement each literal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Find the complement of the function </a:t>
            </a: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i="1" baseline="-25000" dirty="0" smtClean="0">
                <a:ea typeface="新細明體" pitchFamily="18" charset="-120"/>
              </a:rPr>
              <a:t>1 </a:t>
            </a:r>
          </a:p>
          <a:p>
            <a:pPr lvl="1">
              <a:lnSpc>
                <a:spcPct val="150000"/>
              </a:lnSpc>
            </a:pP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1 </a:t>
            </a:r>
            <a:r>
              <a:rPr lang="en-US" altLang="zh-TW" i="1" dirty="0" smtClean="0">
                <a:ea typeface="新細明體" pitchFamily="18" charset="-120"/>
              </a:rPr>
              <a:t>=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 smtClean="0">
                <a:ea typeface="新細明體" pitchFamily="18" charset="-120"/>
              </a:rPr>
              <a:t>x‘ y z</a:t>
            </a:r>
            <a:r>
              <a:rPr lang="en-US" altLang="zh-TW" i="1" dirty="0">
                <a:ea typeface="新細明體" pitchFamily="18" charset="-120"/>
              </a:rPr>
              <a:t>' + </a:t>
            </a:r>
            <a:r>
              <a:rPr lang="en-US" altLang="zh-TW" i="1" dirty="0" smtClean="0">
                <a:ea typeface="新細明體" pitchFamily="18" charset="-120"/>
              </a:rPr>
              <a:t>x‘ y‘ z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en-US" altLang="zh-TW" i="1" dirty="0">
                <a:ea typeface="新細明體" pitchFamily="18" charset="-120"/>
              </a:rPr>
              <a:t>'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    = (x’ y z’)’ (x’ y’ z)’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dual of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 </a:t>
            </a:r>
            <a:r>
              <a:rPr lang="en-US" altLang="zh-TW" dirty="0" smtClean="0">
                <a:ea typeface="新細明體" pitchFamily="18" charset="-120"/>
              </a:rPr>
              <a:t>= (x’ + y + z’) (x’ + y’ z).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Complement each literal = (x + y’ + z) (x + y + z’) =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i="1" dirty="0">
                <a:ea typeface="新細明體" pitchFamily="18" charset="-120"/>
              </a:rPr>
              <a:t>'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i="1" dirty="0">
              <a:ea typeface="新細明體" pitchFamily="18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2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BOOLEAN FUNCTION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Find the complement of the function </a:t>
            </a: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i="1" baseline="-25000" dirty="0" smtClean="0">
                <a:ea typeface="新細明體" pitchFamily="18" charset="-120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 </a:t>
            </a:r>
            <a:r>
              <a:rPr lang="en-US" altLang="zh-TW" i="1" dirty="0" smtClean="0">
                <a:ea typeface="新細明體" pitchFamily="18" charset="-120"/>
              </a:rPr>
              <a:t>= x 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i="1" dirty="0" smtClean="0">
                <a:ea typeface="新細明體" pitchFamily="18" charset="-120"/>
              </a:rPr>
              <a:t>y’ z</a:t>
            </a:r>
            <a:r>
              <a:rPr lang="en-US" altLang="zh-TW" i="1" dirty="0">
                <a:ea typeface="新細明體" pitchFamily="18" charset="-120"/>
              </a:rPr>
              <a:t>' + </a:t>
            </a:r>
            <a:r>
              <a:rPr lang="en-US" altLang="zh-TW" i="1" dirty="0" smtClean="0">
                <a:ea typeface="新細明體" pitchFamily="18" charset="-120"/>
              </a:rPr>
              <a:t>y z</a:t>
            </a:r>
            <a:r>
              <a:rPr lang="en-US" altLang="zh-TW" dirty="0" smtClean="0">
                <a:ea typeface="新細明體" pitchFamily="18" charset="-120"/>
              </a:rPr>
              <a:t>)</a:t>
            </a:r>
            <a:r>
              <a:rPr lang="en-US" altLang="zh-TW" i="1" dirty="0" smtClean="0">
                <a:ea typeface="新細明體" pitchFamily="18" charset="-120"/>
              </a:rPr>
              <a:t>.</a:t>
            </a:r>
            <a:r>
              <a:rPr lang="en-US" altLang="zh-TW" dirty="0" smtClean="0">
                <a:ea typeface="新細明體" pitchFamily="18" charset="-12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    = x (y’ z’) + (y z)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dual of </a:t>
            </a: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 </a:t>
            </a:r>
            <a:r>
              <a:rPr lang="en-US" altLang="zh-TW" i="1" dirty="0" smtClean="0">
                <a:ea typeface="新細明體" pitchFamily="18" charset="-120"/>
              </a:rPr>
              <a:t>= x + (y’ + z’) (y + z)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Complement each literal = x’ + (y + z) (y’ + z’) = </a:t>
            </a: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i="1" dirty="0" smtClean="0">
                <a:ea typeface="新細明體" pitchFamily="18" charset="-120"/>
              </a:rPr>
              <a:t>'</a:t>
            </a: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i="1" dirty="0">
              <a:ea typeface="新細明體" pitchFamily="18" charset="-12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dirty="0"/>
              <a:t>Example: arithmetic on natural numbers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Set of elements: </a:t>
            </a:r>
            <a:r>
              <a:rPr lang="en-US" altLang="en-US" i="1" dirty="0"/>
              <a:t>N</a:t>
            </a:r>
            <a:r>
              <a:rPr lang="en-US" altLang="en-US" dirty="0"/>
              <a:t> = {1,2,3,4,…}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Operator: +, –, *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Axioms: associativity, </a:t>
            </a:r>
            <a:r>
              <a:rPr lang="en-US" altLang="en-US" dirty="0" err="1"/>
              <a:t>distributivity</a:t>
            </a:r>
            <a:r>
              <a:rPr lang="en-US" altLang="en-US" dirty="0"/>
              <a:t>, closure, identity elements, etc.</a:t>
            </a:r>
          </a:p>
          <a:p>
            <a:pPr algn="just">
              <a:lnSpc>
                <a:spcPct val="150000"/>
              </a:lnSpc>
            </a:pPr>
            <a:r>
              <a:rPr lang="en-US" altLang="en-US" dirty="0"/>
              <a:t>Note: operators with two inputs are called </a:t>
            </a:r>
            <a:r>
              <a:rPr lang="en-US" altLang="en-US" b="1" i="1" u="sng" dirty="0">
                <a:solidFill>
                  <a:schemeClr val="accent2"/>
                </a:solidFill>
              </a:rPr>
              <a:t>binary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Does not mean they are restricted to binary numbers!</a:t>
            </a:r>
          </a:p>
          <a:p>
            <a:pPr lvl="1" algn="just">
              <a:lnSpc>
                <a:spcPct val="150000"/>
              </a:lnSpc>
            </a:pPr>
            <a:r>
              <a:rPr lang="en-US" altLang="en-US" dirty="0"/>
              <a:t>Operator(s) with one input are called </a:t>
            </a:r>
            <a:r>
              <a:rPr lang="en-US" altLang="en-US" b="1" i="1" u="sng" dirty="0">
                <a:solidFill>
                  <a:schemeClr val="accent2"/>
                </a:solidFill>
              </a:rPr>
              <a:t>unary</a:t>
            </a:r>
          </a:p>
          <a:p>
            <a:pPr algn="just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2.5 Canonical  and </a:t>
            </a:r>
            <a:r>
              <a:rPr lang="en-GB" dirty="0" smtClean="0">
                <a:solidFill>
                  <a:schemeClr val="accent1"/>
                </a:solidFill>
              </a:rPr>
              <a:t>standard forms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79" y="1775213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A binary variable may appear either in its normal for </a:t>
            </a:r>
            <a:r>
              <a:rPr lang="en-GB" sz="1800" b="1" dirty="0" smtClean="0">
                <a:solidFill>
                  <a:schemeClr val="accent2"/>
                </a:solidFill>
              </a:rPr>
              <a:t>(x)</a:t>
            </a:r>
            <a:r>
              <a:rPr lang="en-GB" sz="1800" dirty="0" smtClean="0"/>
              <a:t> or in its complement form </a:t>
            </a:r>
            <a:r>
              <a:rPr lang="en-GB" sz="1800" b="1" dirty="0" smtClean="0">
                <a:solidFill>
                  <a:schemeClr val="accent2"/>
                </a:solidFill>
              </a:rPr>
              <a:t>(x’)</a:t>
            </a:r>
            <a:r>
              <a:rPr lang="en-GB" sz="1800" dirty="0" smtClean="0"/>
              <a:t>. </a:t>
            </a:r>
          </a:p>
          <a:p>
            <a:r>
              <a:rPr lang="en-GB" sz="1800" dirty="0" smtClean="0"/>
              <a:t>Consider :</a:t>
            </a:r>
          </a:p>
          <a:p>
            <a:pPr lvl="1"/>
            <a:r>
              <a:rPr lang="en-GB" b="1" dirty="0" smtClean="0">
                <a:solidFill>
                  <a:schemeClr val="accent2"/>
                </a:solidFill>
              </a:rPr>
              <a:t>x</a:t>
            </a:r>
            <a:r>
              <a:rPr lang="en-GB" dirty="0" smtClean="0"/>
              <a:t> </a:t>
            </a:r>
            <a:r>
              <a:rPr lang="en-GB" b="1" dirty="0">
                <a:solidFill>
                  <a:schemeClr val="accent2"/>
                </a:solidFill>
              </a:rPr>
              <a:t>AND</a:t>
            </a:r>
            <a:r>
              <a:rPr lang="en-GB" dirty="0" smtClean="0"/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y</a:t>
            </a:r>
            <a:r>
              <a:rPr lang="en-GB" dirty="0" smtClean="0"/>
              <a:t>. </a:t>
            </a:r>
          </a:p>
          <a:p>
            <a:r>
              <a:rPr lang="en-GB" sz="1800" dirty="0" smtClean="0"/>
              <a:t>Each variable may appear in either form, there are four possible combinations:</a:t>
            </a:r>
          </a:p>
          <a:p>
            <a:pPr lvl="1"/>
            <a:r>
              <a:rPr lang="en-GB" dirty="0" smtClean="0"/>
              <a:t>x’ y’</a:t>
            </a:r>
          </a:p>
          <a:p>
            <a:pPr lvl="1"/>
            <a:r>
              <a:rPr lang="en-GB" dirty="0" smtClean="0"/>
              <a:t>x’ y</a:t>
            </a:r>
          </a:p>
          <a:p>
            <a:pPr lvl="1"/>
            <a:r>
              <a:rPr lang="en-GB" dirty="0" smtClean="0"/>
              <a:t>x y’</a:t>
            </a:r>
          </a:p>
          <a:p>
            <a:pPr lvl="1"/>
            <a:r>
              <a:rPr lang="en-GB" dirty="0" smtClean="0"/>
              <a:t>x 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/>
              <a:t>Each of these four AND term is called a </a:t>
            </a:r>
            <a:r>
              <a:rPr lang="en-GB" sz="1800" b="1" dirty="0" err="1">
                <a:solidFill>
                  <a:schemeClr val="accent2"/>
                </a:solidFill>
              </a:rPr>
              <a:t>minterm</a:t>
            </a:r>
            <a:r>
              <a:rPr lang="en-GB" sz="1800" dirty="0"/>
              <a:t> or a </a:t>
            </a:r>
            <a:r>
              <a:rPr lang="en-GB" sz="1800" b="1" dirty="0">
                <a:solidFill>
                  <a:schemeClr val="accent2"/>
                </a:solidFill>
              </a:rPr>
              <a:t>standard product</a:t>
            </a:r>
            <a:r>
              <a:rPr lang="en-GB" sz="1800" dirty="0"/>
              <a:t>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2"/>
                </a:solidFill>
              </a:rPr>
              <a:t>n</a:t>
            </a:r>
            <a:r>
              <a:rPr lang="en-GB" sz="1800" dirty="0"/>
              <a:t> variables can be combined to form </a:t>
            </a:r>
            <a:r>
              <a:rPr lang="en-GB" sz="1800" b="1" dirty="0">
                <a:solidFill>
                  <a:schemeClr val="accent2"/>
                </a:solidFill>
              </a:rPr>
              <a:t>2</a:t>
            </a:r>
            <a:r>
              <a:rPr lang="en-GB" sz="1800" b="1" baseline="30000" dirty="0">
                <a:solidFill>
                  <a:schemeClr val="accent2"/>
                </a:solidFill>
              </a:rPr>
              <a:t>n</a:t>
            </a:r>
            <a:r>
              <a:rPr lang="en-GB" sz="1800" dirty="0"/>
              <a:t> </a:t>
            </a:r>
            <a:r>
              <a:rPr lang="en-GB" sz="1800" b="1" dirty="0" err="1">
                <a:solidFill>
                  <a:schemeClr val="accent2"/>
                </a:solidFill>
              </a:rPr>
              <a:t>minterms</a:t>
            </a:r>
            <a:r>
              <a:rPr lang="en-GB" sz="1800" dirty="0"/>
              <a:t>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In a similar fashion, </a:t>
            </a:r>
          </a:p>
          <a:p>
            <a:pPr lvl="1">
              <a:lnSpc>
                <a:spcPct val="150000"/>
              </a:lnSpc>
            </a:pPr>
            <a:r>
              <a:rPr lang="en-GB" b="1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variables forming and </a:t>
            </a:r>
            <a:r>
              <a:rPr lang="en-GB" b="1" dirty="0" smtClean="0">
                <a:solidFill>
                  <a:schemeClr val="accent2"/>
                </a:solidFill>
              </a:rPr>
              <a:t>OR</a:t>
            </a:r>
            <a:r>
              <a:rPr lang="en-GB" dirty="0" smtClean="0"/>
              <a:t> term,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with each variable being primed or </a:t>
            </a:r>
            <a:r>
              <a:rPr lang="en-GB" dirty="0" err="1" smtClean="0"/>
              <a:t>unprimed</a:t>
            </a:r>
            <a:r>
              <a:rPr lang="en-GB" dirty="0" smtClean="0"/>
              <a:t>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provide </a:t>
            </a:r>
            <a:r>
              <a:rPr lang="en-GB" b="1" dirty="0" smtClean="0">
                <a:solidFill>
                  <a:schemeClr val="accent2"/>
                </a:solidFill>
              </a:rPr>
              <a:t>2</a:t>
            </a:r>
            <a:r>
              <a:rPr lang="en-GB" b="1" baseline="30000" dirty="0" smtClean="0">
                <a:solidFill>
                  <a:schemeClr val="accent2"/>
                </a:solidFill>
              </a:rPr>
              <a:t>n</a:t>
            </a:r>
            <a:r>
              <a:rPr lang="en-GB" dirty="0" smtClean="0"/>
              <a:t> possible combinations, 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called </a:t>
            </a:r>
            <a:r>
              <a:rPr lang="en-GB" b="1" dirty="0" err="1" smtClean="0">
                <a:solidFill>
                  <a:schemeClr val="accent2"/>
                </a:solidFill>
              </a:rPr>
              <a:t>maxterms</a:t>
            </a:r>
            <a:r>
              <a:rPr lang="en-GB" dirty="0" smtClean="0"/>
              <a:t> or </a:t>
            </a:r>
            <a:r>
              <a:rPr lang="en-GB" b="1" dirty="0" smtClean="0">
                <a:solidFill>
                  <a:schemeClr val="accent2"/>
                </a:solidFill>
              </a:rPr>
              <a:t>standard sums</a:t>
            </a:r>
            <a:r>
              <a:rPr lang="en-GB" dirty="0" smtClean="0"/>
              <a:t>. </a:t>
            </a: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pitchFamily="18" charset="-120"/>
              </a:rPr>
              <a:t>Each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maxterm</a:t>
            </a:r>
            <a:r>
              <a:rPr lang="en-US" altLang="zh-TW" dirty="0">
                <a:ea typeface="新細明體" pitchFamily="18" charset="-120"/>
              </a:rPr>
              <a:t> is the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complement</a:t>
            </a:r>
            <a:r>
              <a:rPr lang="en-US" altLang="zh-TW" dirty="0">
                <a:ea typeface="新細明體" pitchFamily="18" charset="-120"/>
              </a:rPr>
              <a:t> of its corresponding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minterm</a:t>
            </a:r>
            <a:r>
              <a:rPr lang="en-US" altLang="zh-TW" dirty="0">
                <a:ea typeface="新細明體" pitchFamily="18" charset="-120"/>
              </a:rPr>
              <a:t>, and vice versa</a:t>
            </a:r>
            <a:r>
              <a:rPr lang="en-US" altLang="zh-TW" dirty="0" smtClean="0">
                <a:ea typeface="新細明體" pitchFamily="18" charset="-120"/>
              </a:rPr>
              <a:t>.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154720"/>
              </p:ext>
            </p:extLst>
          </p:nvPr>
        </p:nvGraphicFramePr>
        <p:xfrm>
          <a:off x="647966" y="879574"/>
          <a:ext cx="784806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00"/>
                <a:gridCol w="792000"/>
                <a:gridCol w="792000"/>
                <a:gridCol w="1260034"/>
                <a:gridCol w="1476000"/>
                <a:gridCol w="1260034"/>
                <a:gridCol w="147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Minterms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Maxterms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Term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Designation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Term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Designation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x’ y’ z’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 + y + 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x’ y’ 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1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 + y + z’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1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x’ y z’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 + y’ + 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x’ y 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3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 + y’ + z’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3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y’ z’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x’ + y + 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y’ 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5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x’ + y + z’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5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y z’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6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x’ + y’ + 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6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y z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7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x’ + y’ + z’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</a:t>
                      </a:r>
                      <a:r>
                        <a:rPr lang="en-GB" baseline="-25000" dirty="0" smtClean="0"/>
                        <a:t>7</a:t>
                      </a:r>
                      <a:endParaRPr lang="en-GB" baseline="-25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A Boolean function can be expressed algebraically by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A </a:t>
            </a:r>
            <a:r>
              <a:rPr lang="en-US" altLang="zh-TW" dirty="0">
                <a:ea typeface="新細明體" pitchFamily="18" charset="-120"/>
              </a:rPr>
              <a:t>truth table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Sum of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minterms</a:t>
            </a:r>
            <a:endParaRPr lang="en-US" altLang="zh-TW" b="1" dirty="0">
              <a:solidFill>
                <a:schemeClr val="accent2"/>
              </a:solidFill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Each of these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minterms</a:t>
            </a:r>
            <a:r>
              <a:rPr lang="en-US" altLang="zh-TW" dirty="0" smtClean="0">
                <a:ea typeface="新細明體" pitchFamily="18" charset="-120"/>
              </a:rPr>
              <a:t> results in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 smtClean="0">
                <a:solidFill>
                  <a:schemeClr val="accent2"/>
                </a:solidFill>
                <a:ea typeface="新細明體" pitchFamily="18" charset="-120"/>
              </a:rPr>
              <a:t>1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= 1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2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826045"/>
              </p:ext>
            </p:extLst>
          </p:nvPr>
        </p:nvGraphicFramePr>
        <p:xfrm>
          <a:off x="457200" y="842963"/>
          <a:ext cx="658368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71976" y="1611262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6360008" y="1755278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8304" y="156363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x’y’z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074008" y="2726942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>
            <a:off x="6362040" y="2870958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0336" y="2679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xy’z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6068928" y="383421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6356960" y="3978234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05256" y="37865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619672" y="4268402"/>
            <a:ext cx="1080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i="1" baseline="-25000" dirty="0">
                <a:ea typeface="新細明體" pitchFamily="18" charset="-120"/>
              </a:rPr>
              <a:t> </a:t>
            </a:r>
            <a:r>
              <a:rPr lang="en-US" altLang="zh-TW" i="1" dirty="0" smtClean="0">
                <a:ea typeface="新細明體" pitchFamily="18" charset="-120"/>
              </a:rPr>
              <a:t>=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08304" y="1563638"/>
            <a:ext cx="61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>
                <a:ea typeface="新細明體" pitchFamily="18" charset="-120"/>
              </a:rPr>
              <a:t>x'y'z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145620" y="3788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pitchFamily="18" charset="-120"/>
              </a:rPr>
              <a:t>+ xyz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141428" y="2681858"/>
            <a:ext cx="799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pitchFamily="18" charset="-120"/>
              </a:rPr>
              <a:t>+ </a:t>
            </a:r>
            <a:r>
              <a:rPr lang="en-US" altLang="zh-TW" i="1" dirty="0" err="1">
                <a:ea typeface="新細明體" pitchFamily="18" charset="-120"/>
              </a:rPr>
              <a:t>xy'z</a:t>
            </a:r>
            <a:r>
              <a:rPr lang="en-US" altLang="zh-TW" i="1" dirty="0" smtClean="0">
                <a:ea typeface="新細明體" pitchFamily="18" charset="-120"/>
              </a:rPr>
              <a:t>'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3995936" y="4268402"/>
            <a:ext cx="3384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= m</a:t>
            </a:r>
            <a:r>
              <a:rPr lang="en-US" altLang="zh-TW" i="1" baseline="-25000" dirty="0">
                <a:ea typeface="新細明體" pitchFamily="18" charset="-120"/>
              </a:rPr>
              <a:t>1 </a:t>
            </a:r>
            <a:r>
              <a:rPr lang="en-US" altLang="zh-TW" i="1" dirty="0">
                <a:ea typeface="新細明體" pitchFamily="18" charset="-120"/>
              </a:rPr>
              <a:t>+ m</a:t>
            </a:r>
            <a:r>
              <a:rPr lang="en-US" altLang="zh-TW" i="1" baseline="-25000" dirty="0">
                <a:ea typeface="新細明體" pitchFamily="18" charset="-120"/>
              </a:rPr>
              <a:t>4 </a:t>
            </a:r>
            <a:r>
              <a:rPr lang="en-US" altLang="zh-TW" i="1" dirty="0">
                <a:ea typeface="新細明體" pitchFamily="18" charset="-120"/>
              </a:rPr>
              <a:t>+m</a:t>
            </a:r>
            <a:r>
              <a:rPr lang="en-US" altLang="zh-TW" i="1" baseline="-25000" dirty="0">
                <a:ea typeface="新細明體" pitchFamily="18" charset="-120"/>
              </a:rPr>
              <a:t>7</a:t>
            </a:r>
            <a:r>
              <a:rPr lang="en-US" altLang="zh-TW" i="1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err="1">
                <a:ea typeface="新細明體" pitchFamily="18" charset="-120"/>
              </a:rPr>
              <a:t>Minterms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29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5276 0.538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2691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23457E-6 L -0.45069 0.3209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5" y="1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37448 0.105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 animBg="1"/>
      <p:bldP spid="15" grpId="0"/>
      <p:bldP spid="16" grpId="0" animBg="1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509058"/>
              </p:ext>
            </p:extLst>
          </p:nvPr>
        </p:nvGraphicFramePr>
        <p:xfrm>
          <a:off x="457200" y="842963"/>
          <a:ext cx="658368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71976" y="234833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9" idx="6"/>
          </p:cNvCxnSpPr>
          <p:nvPr/>
        </p:nvCxnSpPr>
        <p:spPr>
          <a:xfrm>
            <a:off x="6360008" y="2492354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8304" y="23007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x’yz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074008" y="311159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>
            <a:off x="6362040" y="3255614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0336" y="30639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xy’z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6068928" y="383421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stCxn id="16" idx="6"/>
          </p:cNvCxnSpPr>
          <p:nvPr/>
        </p:nvCxnSpPr>
        <p:spPr>
          <a:xfrm>
            <a:off x="6356960" y="3978234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05256" y="37865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619672" y="4268402"/>
            <a:ext cx="1080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i="1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i="1" baseline="-25000" dirty="0" smtClean="0">
                <a:ea typeface="新細明體" pitchFamily="18" charset="-120"/>
              </a:rPr>
              <a:t> </a:t>
            </a:r>
            <a:r>
              <a:rPr lang="en-US" altLang="zh-TW" i="1" dirty="0" smtClean="0">
                <a:ea typeface="新細明體" pitchFamily="18" charset="-120"/>
              </a:rPr>
              <a:t>=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4168" y="2297286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 err="1" smtClean="0">
                <a:ea typeface="新細明體" pitchFamily="18" charset="-120"/>
              </a:rPr>
              <a:t>x'yz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145620" y="37882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pitchFamily="18" charset="-120"/>
              </a:rPr>
              <a:t>+ xyz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7141428" y="3066514"/>
            <a:ext cx="750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pitchFamily="18" charset="-120"/>
              </a:rPr>
              <a:t>+ </a:t>
            </a:r>
            <a:r>
              <a:rPr lang="en-US" altLang="zh-TW" i="1" dirty="0" err="1" smtClean="0">
                <a:ea typeface="新細明體" pitchFamily="18" charset="-120"/>
              </a:rPr>
              <a:t>xy'z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283968" y="4268402"/>
            <a:ext cx="38408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TW" i="1" dirty="0">
                <a:ea typeface="新細明體" pitchFamily="18" charset="-120"/>
              </a:rPr>
              <a:t>= </a:t>
            </a:r>
            <a:r>
              <a:rPr lang="en-US" altLang="zh-TW" i="1" dirty="0" smtClean="0">
                <a:ea typeface="新細明體" pitchFamily="18" charset="-120"/>
              </a:rPr>
              <a:t>m</a:t>
            </a:r>
            <a:r>
              <a:rPr lang="en-US" altLang="zh-TW" i="1" baseline="-25000" dirty="0" smtClean="0">
                <a:ea typeface="新細明體" pitchFamily="18" charset="-120"/>
              </a:rPr>
              <a:t>3 </a:t>
            </a:r>
            <a:r>
              <a:rPr lang="en-US" altLang="zh-TW" i="1" dirty="0">
                <a:ea typeface="新細明體" pitchFamily="18" charset="-120"/>
              </a:rPr>
              <a:t>+ </a:t>
            </a:r>
            <a:r>
              <a:rPr lang="en-US" altLang="zh-TW" i="1" dirty="0" smtClean="0">
                <a:ea typeface="新細明體" pitchFamily="18" charset="-120"/>
              </a:rPr>
              <a:t>m</a:t>
            </a:r>
            <a:r>
              <a:rPr lang="en-US" altLang="zh-TW" i="1" baseline="-25000" dirty="0" smtClean="0">
                <a:ea typeface="新細明體" pitchFamily="18" charset="-120"/>
              </a:rPr>
              <a:t>5 </a:t>
            </a:r>
            <a:r>
              <a:rPr lang="en-US" altLang="zh-TW" i="1" dirty="0">
                <a:ea typeface="新細明體" pitchFamily="18" charset="-120"/>
              </a:rPr>
              <a:t>+</a:t>
            </a:r>
            <a:r>
              <a:rPr lang="en-US" altLang="zh-TW" i="1" dirty="0" smtClean="0">
                <a:ea typeface="新細明體" pitchFamily="18" charset="-120"/>
              </a:rPr>
              <a:t>m</a:t>
            </a:r>
            <a:r>
              <a:rPr lang="en-US" altLang="zh-TW" i="1" baseline="-25000" dirty="0" smtClean="0">
                <a:ea typeface="新細明體" pitchFamily="18" charset="-120"/>
              </a:rPr>
              <a:t>6</a:t>
            </a:r>
            <a:r>
              <a:rPr lang="en-US" altLang="zh-TW" i="1" dirty="0" smtClean="0">
                <a:ea typeface="新細明體" pitchFamily="18" charset="-120"/>
              </a:rPr>
              <a:t> + m</a:t>
            </a:r>
            <a:r>
              <a:rPr lang="en-US" altLang="zh-TW" i="1" baseline="-25000" dirty="0" smtClean="0">
                <a:ea typeface="新細明體" pitchFamily="18" charset="-120"/>
              </a:rPr>
              <a:t>7</a:t>
            </a:r>
            <a:r>
              <a:rPr lang="en-US" altLang="zh-TW" i="1" dirty="0" smtClean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dirty="0" err="1" smtClean="0">
                <a:ea typeface="新細明體" pitchFamily="18" charset="-120"/>
              </a:rPr>
              <a:t>Minterms</a:t>
            </a:r>
            <a:r>
              <a:rPr lang="en-US" altLang="zh-TW" dirty="0">
                <a:ea typeface="新細明體" pitchFamily="18" charset="-120"/>
              </a:rPr>
              <a:t>)</a:t>
            </a:r>
          </a:p>
        </p:txBody>
      </p:sp>
      <p:sp>
        <p:nvSpPr>
          <p:cNvPr id="24" name="Oval 23"/>
          <p:cNvSpPr/>
          <p:nvPr/>
        </p:nvSpPr>
        <p:spPr>
          <a:xfrm>
            <a:off x="6068928" y="345639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4" idx="6"/>
          </p:cNvCxnSpPr>
          <p:nvPr/>
        </p:nvCxnSpPr>
        <p:spPr>
          <a:xfrm>
            <a:off x="6356960" y="3600414"/>
            <a:ext cx="948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05256" y="34087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xyz’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7158700" y="340369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ea typeface="新細明體" pitchFamily="18" charset="-120"/>
              </a:rPr>
              <a:t>+ </a:t>
            </a:r>
            <a:r>
              <a:rPr lang="en-US" altLang="zh-TW" i="1" dirty="0" smtClean="0">
                <a:ea typeface="新細明體" pitchFamily="18" charset="-120"/>
              </a:rPr>
              <a:t>xyz'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1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9136E-6 L -0.5276 0.395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9" y="1975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-0.46372 0.2459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64198E-7 L -0.39409 0.180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32708 0.1058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13" grpId="0" animBg="1"/>
      <p:bldP spid="15" grpId="0"/>
      <p:bldP spid="16" grpId="0" animBg="1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4" grpId="0" animBg="1"/>
      <p:bldP spid="26" grpId="0"/>
      <p:bldP spid="27" grpId="0"/>
      <p:bldP spid="27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These examples demonstrate an important property of Boolean algebra:</a:t>
            </a:r>
          </a:p>
          <a:p>
            <a:pPr lvl="1">
              <a:lnSpc>
                <a:spcPct val="150000"/>
              </a:lnSpc>
            </a:pPr>
            <a:r>
              <a:rPr lang="en-GB" altLang="zh-TW" sz="1600" dirty="0" smtClean="0">
                <a:ea typeface="新細明體" pitchFamily="18" charset="-120"/>
              </a:rPr>
              <a:t>Any Boolean function can be expressed as a sum (</a:t>
            </a:r>
            <a:r>
              <a:rPr lang="en-GB" altLang="zh-TW" sz="1600" b="1" dirty="0" err="1" smtClean="0">
                <a:solidFill>
                  <a:schemeClr val="accent2"/>
                </a:solidFill>
                <a:ea typeface="新細明體" pitchFamily="18" charset="-120"/>
              </a:rPr>
              <a:t>OR</a:t>
            </a:r>
            <a:r>
              <a:rPr lang="en-GB" altLang="zh-TW" sz="1600" dirty="0" err="1" smtClean="0">
                <a:ea typeface="新細明體" pitchFamily="18" charset="-120"/>
              </a:rPr>
              <a:t>ing</a:t>
            </a:r>
            <a:r>
              <a:rPr lang="en-GB" altLang="zh-TW" sz="1600" dirty="0" smtClean="0">
                <a:ea typeface="新細明體" pitchFamily="18" charset="-120"/>
              </a:rPr>
              <a:t>) of </a:t>
            </a:r>
            <a:r>
              <a:rPr lang="en-GB" altLang="zh-TW" sz="1600" b="1" dirty="0" err="1" smtClean="0">
                <a:solidFill>
                  <a:schemeClr val="accent2"/>
                </a:solidFill>
                <a:ea typeface="新細明體" pitchFamily="18" charset="-120"/>
              </a:rPr>
              <a:t>minterms</a:t>
            </a:r>
            <a:r>
              <a:rPr lang="en-GB" altLang="zh-TW" sz="16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Consider the complement of a Boolean function. 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From the truth table </a:t>
            </a:r>
          </a:p>
          <a:p>
            <a:pPr lvl="2">
              <a:lnSpc>
                <a:spcPct val="150000"/>
              </a:lnSpc>
            </a:pPr>
            <a:r>
              <a:rPr lang="en-US" altLang="zh-TW" sz="1400" dirty="0" smtClean="0">
                <a:ea typeface="新細明體" pitchFamily="18" charset="-120"/>
              </a:rPr>
              <a:t>A </a:t>
            </a:r>
            <a:r>
              <a:rPr lang="en-US" altLang="zh-TW" sz="1400" b="1" dirty="0" err="1" smtClean="0">
                <a:solidFill>
                  <a:schemeClr val="accent2"/>
                </a:solidFill>
                <a:ea typeface="新細明體" pitchFamily="18" charset="-120"/>
              </a:rPr>
              <a:t>minterm</a:t>
            </a:r>
            <a:r>
              <a:rPr lang="en-US" altLang="zh-TW" sz="1400" dirty="0" smtClean="0">
                <a:ea typeface="新細明體" pitchFamily="18" charset="-120"/>
              </a:rPr>
              <a:t> for each combination that produces a </a:t>
            </a:r>
            <a:r>
              <a:rPr lang="en-US" altLang="zh-TW" sz="1400" b="1" dirty="0" smtClean="0">
                <a:solidFill>
                  <a:schemeClr val="accent2"/>
                </a:solidFill>
                <a:ea typeface="新細明體" pitchFamily="18" charset="-120"/>
              </a:rPr>
              <a:t>0</a:t>
            </a:r>
          </a:p>
          <a:p>
            <a:pPr lvl="2">
              <a:lnSpc>
                <a:spcPct val="150000"/>
              </a:lnSpc>
            </a:pPr>
            <a:r>
              <a:rPr lang="en-US" altLang="zh-TW" sz="1400" dirty="0" smtClean="0">
                <a:ea typeface="新細明體" pitchFamily="18" charset="-120"/>
              </a:rPr>
              <a:t>Then </a:t>
            </a:r>
            <a:r>
              <a:rPr lang="en-US" altLang="zh-TW" sz="1400" b="1" dirty="0" err="1" smtClean="0">
                <a:solidFill>
                  <a:schemeClr val="accent2"/>
                </a:solidFill>
                <a:ea typeface="新細明體" pitchFamily="18" charset="-120"/>
              </a:rPr>
              <a:t>OR</a:t>
            </a:r>
            <a:r>
              <a:rPr lang="en-US" altLang="zh-TW" sz="1400" dirty="0" err="1" smtClean="0">
                <a:ea typeface="新細明體" pitchFamily="18" charset="-120"/>
              </a:rPr>
              <a:t>ing</a:t>
            </a:r>
            <a:r>
              <a:rPr lang="en-US" altLang="zh-TW" sz="1400" dirty="0" smtClean="0">
                <a:ea typeface="新細明體" pitchFamily="18" charset="-120"/>
              </a:rPr>
              <a:t> those terms.</a:t>
            </a:r>
            <a:endParaRPr lang="en-US" altLang="zh-TW" sz="14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5122912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 complement of </a:t>
            </a:r>
            <a:r>
              <a:rPr lang="en-US" altLang="zh-TW" sz="1400" dirty="0">
                <a:ea typeface="新細明體" pitchFamily="18" charset="-120"/>
              </a:rPr>
              <a:t> </a:t>
            </a: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baseline="-25000" dirty="0" smtClean="0">
                <a:ea typeface="新細明體" pitchFamily="18" charset="-120"/>
              </a:rPr>
              <a:t>1</a:t>
            </a:r>
            <a:r>
              <a:rPr lang="en-US" altLang="zh-TW" sz="1400" dirty="0" smtClean="0">
                <a:ea typeface="新細明體" pitchFamily="18" charset="-12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zh-TW" sz="1600" i="1" dirty="0">
                <a:ea typeface="新細明體" pitchFamily="18" charset="-120"/>
              </a:rPr>
              <a:t>f</a:t>
            </a:r>
            <a:r>
              <a:rPr lang="en-US" altLang="zh-TW" sz="1600" i="1" baseline="-25000" dirty="0">
                <a:ea typeface="新細明體" pitchFamily="18" charset="-120"/>
              </a:rPr>
              <a:t>1</a:t>
            </a:r>
            <a:r>
              <a:rPr lang="en-US" altLang="zh-TW" sz="1600" i="1" dirty="0">
                <a:ea typeface="新細明體" pitchFamily="18" charset="-120"/>
              </a:rPr>
              <a:t>' </a:t>
            </a:r>
            <a:r>
              <a:rPr lang="en-US" altLang="zh-TW" sz="1600" dirty="0">
                <a:ea typeface="新細明體" pitchFamily="18" charset="-120"/>
              </a:rPr>
              <a:t>= </a:t>
            </a:r>
            <a:r>
              <a:rPr lang="en-US" altLang="zh-TW" sz="1600" i="1" dirty="0">
                <a:ea typeface="新細明體" pitchFamily="18" charset="-120"/>
              </a:rPr>
              <a:t>m</a:t>
            </a:r>
            <a:r>
              <a:rPr lang="en-US" altLang="zh-TW" sz="1600" i="1" baseline="-25000" dirty="0">
                <a:ea typeface="新細明體" pitchFamily="18" charset="-120"/>
              </a:rPr>
              <a:t>0</a:t>
            </a:r>
            <a:r>
              <a:rPr lang="en-US" altLang="zh-TW" sz="1600" i="1" dirty="0">
                <a:ea typeface="新細明體" pitchFamily="18" charset="-120"/>
              </a:rPr>
              <a:t> + m</a:t>
            </a:r>
            <a:r>
              <a:rPr lang="en-US" altLang="zh-TW" sz="1600" i="1" baseline="-25000" dirty="0">
                <a:ea typeface="新細明體" pitchFamily="18" charset="-120"/>
              </a:rPr>
              <a:t>2 </a:t>
            </a:r>
            <a:r>
              <a:rPr lang="en-US" altLang="zh-TW" sz="1600" i="1" dirty="0">
                <a:ea typeface="新細明體" pitchFamily="18" charset="-120"/>
              </a:rPr>
              <a:t>+m</a:t>
            </a:r>
            <a:r>
              <a:rPr lang="en-US" altLang="zh-TW" sz="1600" i="1" baseline="-25000" dirty="0">
                <a:ea typeface="新細明體" pitchFamily="18" charset="-120"/>
              </a:rPr>
              <a:t>3</a:t>
            </a:r>
            <a:r>
              <a:rPr lang="en-US" altLang="zh-TW" sz="1600" i="1" dirty="0">
                <a:ea typeface="新細明體" pitchFamily="18" charset="-120"/>
              </a:rPr>
              <a:t> + m</a:t>
            </a:r>
            <a:r>
              <a:rPr lang="en-US" altLang="zh-TW" sz="1600" i="1" baseline="-25000" dirty="0">
                <a:ea typeface="新細明體" pitchFamily="18" charset="-120"/>
              </a:rPr>
              <a:t>5 </a:t>
            </a:r>
            <a:r>
              <a:rPr lang="en-US" altLang="zh-TW" sz="1600" i="1" dirty="0">
                <a:ea typeface="新細明體" pitchFamily="18" charset="-120"/>
              </a:rPr>
              <a:t>+ m</a:t>
            </a:r>
            <a:r>
              <a:rPr lang="en-US" altLang="zh-TW" sz="1600" i="1" baseline="-25000" dirty="0">
                <a:ea typeface="新細明體" pitchFamily="18" charset="-120"/>
              </a:rPr>
              <a:t>6</a:t>
            </a:r>
            <a:r>
              <a:rPr lang="en-US" altLang="zh-TW" sz="1600" i="1" dirty="0">
                <a:ea typeface="新細明體" pitchFamily="18" charset="-120"/>
              </a:rPr>
              <a:t>	 </a:t>
            </a:r>
            <a:endParaRPr lang="en-US" altLang="zh-TW" sz="1600" i="1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1600" i="1" dirty="0">
                <a:ea typeface="新細明體" pitchFamily="18" charset="-120"/>
              </a:rPr>
              <a:t> </a:t>
            </a:r>
            <a:r>
              <a:rPr lang="en-US" altLang="zh-TW" sz="1600" i="1" dirty="0" smtClean="0">
                <a:ea typeface="新細明體" pitchFamily="18" charset="-120"/>
              </a:rPr>
              <a:t>   = x‘ y‘ z‘ + x‘ y z‘ + x‘ y z + x y‘ z + x y z‘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If we take the complement of </a:t>
            </a: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i="1" baseline="-25000" dirty="0" smtClean="0">
                <a:ea typeface="新細明體" pitchFamily="18" charset="-120"/>
              </a:rPr>
              <a:t>1</a:t>
            </a:r>
            <a:r>
              <a:rPr lang="en-US" altLang="zh-TW" sz="1600" i="1" dirty="0" smtClean="0">
                <a:ea typeface="新細明體" pitchFamily="18" charset="-120"/>
              </a:rPr>
              <a:t>‘ </a:t>
            </a:r>
            <a:r>
              <a:rPr lang="en-US" altLang="zh-TW" sz="1600" dirty="0" smtClean="0">
                <a:ea typeface="新細明體" pitchFamily="18" charset="-120"/>
              </a:rPr>
              <a:t>, then we obtain </a:t>
            </a: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baseline="-25000" dirty="0" smtClean="0">
                <a:ea typeface="新細明體" pitchFamily="18" charset="-120"/>
              </a:rPr>
              <a:t>1</a:t>
            </a:r>
          </a:p>
          <a:p>
            <a:pPr lvl="1">
              <a:lnSpc>
                <a:spcPct val="150000"/>
              </a:lnSpc>
            </a:pPr>
            <a:r>
              <a:rPr lang="en-US" altLang="zh-TW" sz="1600" i="1" dirty="0" smtClean="0">
                <a:ea typeface="新細明體" pitchFamily="18" charset="-120"/>
              </a:rPr>
              <a:t>(f</a:t>
            </a:r>
            <a:r>
              <a:rPr lang="en-US" altLang="zh-TW" sz="1600" i="1" baseline="-25000" dirty="0" smtClean="0">
                <a:ea typeface="新細明體" pitchFamily="18" charset="-120"/>
              </a:rPr>
              <a:t>1</a:t>
            </a:r>
            <a:r>
              <a:rPr lang="en-US" altLang="zh-TW" sz="1600" i="1" dirty="0" smtClean="0">
                <a:ea typeface="新細明體" pitchFamily="18" charset="-120"/>
              </a:rPr>
              <a:t>‘)’ </a:t>
            </a:r>
            <a:r>
              <a:rPr lang="en-US" altLang="zh-TW" sz="1600" dirty="0" smtClean="0">
                <a:ea typeface="新細明體" pitchFamily="18" charset="-120"/>
              </a:rPr>
              <a:t>= (</a:t>
            </a:r>
            <a:r>
              <a:rPr lang="en-US" altLang="zh-TW" sz="1600" i="1" dirty="0" smtClean="0">
                <a:ea typeface="新細明體" pitchFamily="18" charset="-120"/>
              </a:rPr>
              <a:t>x</a:t>
            </a:r>
            <a:r>
              <a:rPr lang="en-US" altLang="zh-TW" sz="1600" i="1" dirty="0">
                <a:ea typeface="新細明體" pitchFamily="18" charset="-120"/>
              </a:rPr>
              <a:t>‘ y‘ z‘ + x‘ y z‘ + x‘ y z + x y‘ z + x y z</a:t>
            </a:r>
            <a:r>
              <a:rPr lang="en-US" altLang="zh-TW" sz="1600" i="1" dirty="0" smtClean="0">
                <a:ea typeface="新細明體" pitchFamily="18" charset="-120"/>
              </a:rPr>
              <a:t>‘)’</a:t>
            </a:r>
            <a:endParaRPr lang="en-US" altLang="zh-TW" sz="1600" i="1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baseline="-25000" dirty="0" smtClean="0">
                <a:ea typeface="新細明體" pitchFamily="18" charset="-120"/>
              </a:rPr>
              <a:t>1</a:t>
            </a:r>
            <a:r>
              <a:rPr lang="en-US" altLang="zh-TW" sz="1600" dirty="0" smtClean="0">
                <a:ea typeface="新細明體" pitchFamily="18" charset="-120"/>
              </a:rPr>
              <a:t>= </a:t>
            </a:r>
            <a:r>
              <a:rPr lang="en-US" altLang="zh-TW" sz="1600" i="1" dirty="0" smtClean="0">
                <a:ea typeface="新細明體" pitchFamily="18" charset="-120"/>
              </a:rPr>
              <a:t>(x + y + z) (x + y’ + z) (x + y’ + z’) (x’ + y’ + z)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 </a:t>
            </a:r>
            <a:r>
              <a:rPr lang="en-US" altLang="zh-TW" sz="1600" dirty="0" smtClean="0">
                <a:ea typeface="新細明體" pitchFamily="18" charset="-120"/>
              </a:rPr>
              <a:t>  = </a:t>
            </a:r>
            <a:r>
              <a:rPr lang="en-US" altLang="zh-TW" sz="1600" i="1" dirty="0" smtClean="0">
                <a:ea typeface="新細明體" pitchFamily="18" charset="-120"/>
              </a:rPr>
              <a:t>M</a:t>
            </a:r>
            <a:r>
              <a:rPr lang="en-US" altLang="zh-TW" sz="1600" i="1" baseline="-25000" dirty="0" smtClean="0">
                <a:ea typeface="新細明體" pitchFamily="18" charset="-120"/>
              </a:rPr>
              <a:t>0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 smtClean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 smtClean="0">
                <a:ea typeface="新細明體" pitchFamily="18" charset="-120"/>
              </a:rPr>
              <a:t>3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 smtClean="0">
                <a:ea typeface="新細明體" pitchFamily="18" charset="-120"/>
              </a:rPr>
              <a:t>5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 smtClean="0">
                <a:ea typeface="新細明體" pitchFamily="18" charset="-120"/>
              </a:rPr>
              <a:t>6</a:t>
            </a:r>
            <a:endParaRPr lang="en-US" altLang="zh-TW" sz="1600" i="1" baseline="-250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6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58</a:t>
            </a:fld>
            <a:endParaRPr lang="en-GB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7803183"/>
              </p:ext>
            </p:extLst>
          </p:nvPr>
        </p:nvGraphicFramePr>
        <p:xfrm>
          <a:off x="5940472" y="1059582"/>
          <a:ext cx="288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3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3558"/>
            <a:ext cx="5122912" cy="37510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 complement of </a:t>
            </a:r>
            <a:r>
              <a:rPr lang="en-US" altLang="zh-TW" sz="1400" dirty="0">
                <a:ea typeface="新細明體" pitchFamily="18" charset="-120"/>
              </a:rPr>
              <a:t> </a:t>
            </a:r>
            <a:r>
              <a:rPr lang="en-US" altLang="zh-TW" sz="1800" i="1" dirty="0" smtClean="0">
                <a:ea typeface="新細明體" pitchFamily="18" charset="-120"/>
              </a:rPr>
              <a:t>f</a:t>
            </a:r>
            <a:r>
              <a:rPr lang="en-US" altLang="zh-TW" sz="1800" baseline="-25000" dirty="0" smtClean="0">
                <a:ea typeface="新細明體" pitchFamily="18" charset="-120"/>
              </a:rPr>
              <a:t>2</a:t>
            </a:r>
            <a:r>
              <a:rPr lang="en-US" altLang="zh-TW" sz="1400" dirty="0" smtClean="0">
                <a:ea typeface="新細明體" pitchFamily="18" charset="-12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i="1" baseline="-25000" dirty="0" smtClean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' </a:t>
            </a:r>
            <a:r>
              <a:rPr lang="en-US" altLang="zh-TW" sz="1600" dirty="0">
                <a:ea typeface="新細明體" pitchFamily="18" charset="-120"/>
              </a:rPr>
              <a:t>= </a:t>
            </a:r>
            <a:r>
              <a:rPr lang="en-US" altLang="zh-TW" sz="1600" i="1" dirty="0">
                <a:ea typeface="新細明體" pitchFamily="18" charset="-120"/>
              </a:rPr>
              <a:t>m</a:t>
            </a:r>
            <a:r>
              <a:rPr lang="en-US" altLang="zh-TW" sz="1600" i="1" baseline="-25000" dirty="0">
                <a:ea typeface="新細明體" pitchFamily="18" charset="-120"/>
              </a:rPr>
              <a:t>0</a:t>
            </a:r>
            <a:r>
              <a:rPr lang="en-US" altLang="zh-TW" sz="1600" i="1" dirty="0">
                <a:ea typeface="新細明體" pitchFamily="18" charset="-120"/>
              </a:rPr>
              <a:t> + </a:t>
            </a:r>
            <a:r>
              <a:rPr lang="en-US" altLang="zh-TW" sz="1600" i="1" dirty="0" smtClean="0">
                <a:ea typeface="新細明體" pitchFamily="18" charset="-120"/>
              </a:rPr>
              <a:t>m</a:t>
            </a:r>
            <a:r>
              <a:rPr lang="en-US" altLang="zh-TW" sz="1600" i="1" baseline="-25000" dirty="0" smtClean="0">
                <a:ea typeface="新細明體" pitchFamily="18" charset="-120"/>
              </a:rPr>
              <a:t>1 </a:t>
            </a:r>
            <a:r>
              <a:rPr lang="en-US" altLang="zh-TW" sz="1600" i="1" dirty="0">
                <a:ea typeface="新細明體" pitchFamily="18" charset="-120"/>
              </a:rPr>
              <a:t>+</a:t>
            </a:r>
            <a:r>
              <a:rPr lang="en-US" altLang="zh-TW" sz="1600" i="1" dirty="0" smtClean="0">
                <a:ea typeface="新細明體" pitchFamily="18" charset="-120"/>
              </a:rPr>
              <a:t>m</a:t>
            </a:r>
            <a:r>
              <a:rPr lang="en-US" altLang="zh-TW" sz="1600" i="1" baseline="-25000" dirty="0" smtClean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 </a:t>
            </a:r>
            <a:r>
              <a:rPr lang="en-US" altLang="zh-TW" sz="1600" i="1" dirty="0">
                <a:ea typeface="新細明體" pitchFamily="18" charset="-120"/>
              </a:rPr>
              <a:t>+ </a:t>
            </a:r>
            <a:r>
              <a:rPr lang="en-US" altLang="zh-TW" sz="1600" i="1" dirty="0" smtClean="0">
                <a:ea typeface="新細明體" pitchFamily="18" charset="-120"/>
              </a:rPr>
              <a:t>m</a:t>
            </a:r>
            <a:r>
              <a:rPr lang="en-US" altLang="zh-TW" sz="1600" i="1" baseline="-25000" dirty="0">
                <a:ea typeface="新細明體" pitchFamily="18" charset="-120"/>
              </a:rPr>
              <a:t>4</a:t>
            </a:r>
            <a:r>
              <a:rPr lang="en-US" altLang="zh-TW" sz="1600" i="1" baseline="-25000" dirty="0" smtClean="0">
                <a:ea typeface="新細明體" pitchFamily="18" charset="-120"/>
              </a:rPr>
              <a:t> </a:t>
            </a:r>
            <a:r>
              <a:rPr lang="en-US" altLang="zh-TW" sz="1600" i="1" dirty="0">
                <a:ea typeface="新細明體" pitchFamily="18" charset="-120"/>
              </a:rPr>
              <a:t>	 </a:t>
            </a:r>
            <a:endParaRPr lang="en-US" altLang="zh-TW" sz="1600" i="1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1600" i="1" dirty="0">
                <a:ea typeface="新細明體" pitchFamily="18" charset="-120"/>
              </a:rPr>
              <a:t> </a:t>
            </a:r>
            <a:r>
              <a:rPr lang="en-US" altLang="zh-TW" sz="1600" i="1" dirty="0" smtClean="0">
                <a:ea typeface="新細明體" pitchFamily="18" charset="-120"/>
              </a:rPr>
              <a:t>   = x‘ y‘ z‘ + x‘ y’ z + x‘ y z’ + x y‘ z’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If we take the complement of </a:t>
            </a: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i="1" baseline="-25000" dirty="0" smtClean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‘ </a:t>
            </a:r>
            <a:r>
              <a:rPr lang="en-US" altLang="zh-TW" sz="1600" dirty="0" smtClean="0">
                <a:ea typeface="新細明體" pitchFamily="18" charset="-120"/>
              </a:rPr>
              <a:t>, then we obtain </a:t>
            </a: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baseline="-25000" dirty="0" smtClean="0">
                <a:ea typeface="新細明體" pitchFamily="18" charset="-120"/>
              </a:rPr>
              <a:t>2</a:t>
            </a:r>
          </a:p>
          <a:p>
            <a:pPr lvl="1">
              <a:lnSpc>
                <a:spcPct val="150000"/>
              </a:lnSpc>
            </a:pPr>
            <a:r>
              <a:rPr lang="en-US" altLang="zh-TW" sz="1600" i="1" dirty="0" smtClean="0">
                <a:ea typeface="新細明體" pitchFamily="18" charset="-120"/>
              </a:rPr>
              <a:t>(f</a:t>
            </a:r>
            <a:r>
              <a:rPr lang="en-US" altLang="zh-TW" sz="1600" i="1" baseline="-25000" dirty="0" smtClean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‘)’ </a:t>
            </a:r>
            <a:r>
              <a:rPr lang="en-US" altLang="zh-TW" sz="1600" dirty="0" smtClean="0">
                <a:ea typeface="新細明體" pitchFamily="18" charset="-120"/>
              </a:rPr>
              <a:t>= (</a:t>
            </a:r>
            <a:r>
              <a:rPr lang="en-US" altLang="zh-TW" sz="1600" i="1" dirty="0">
                <a:ea typeface="新細明體" pitchFamily="18" charset="-120"/>
              </a:rPr>
              <a:t>x‘ y‘ z‘ + x‘ y’ z + x‘ y z’ + x y‘ </a:t>
            </a:r>
            <a:r>
              <a:rPr lang="en-US" altLang="zh-TW" sz="1600" i="1" dirty="0" smtClean="0">
                <a:ea typeface="新細明體" pitchFamily="18" charset="-120"/>
              </a:rPr>
              <a:t>z’)’</a:t>
            </a:r>
            <a:endParaRPr lang="en-US" altLang="zh-TW" sz="1600" i="1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sz="1600" i="1" dirty="0" smtClean="0">
                <a:ea typeface="新細明體" pitchFamily="18" charset="-120"/>
              </a:rPr>
              <a:t>f</a:t>
            </a:r>
            <a:r>
              <a:rPr lang="en-US" altLang="zh-TW" sz="1600" baseline="-25000" dirty="0" smtClean="0">
                <a:ea typeface="新細明體" pitchFamily="18" charset="-120"/>
              </a:rPr>
              <a:t>2</a:t>
            </a:r>
            <a:r>
              <a:rPr lang="en-US" altLang="zh-TW" sz="1600" dirty="0" smtClean="0">
                <a:ea typeface="新細明體" pitchFamily="18" charset="-120"/>
              </a:rPr>
              <a:t>= </a:t>
            </a:r>
            <a:r>
              <a:rPr lang="en-US" altLang="zh-TW" sz="1600" i="1" dirty="0" smtClean="0">
                <a:ea typeface="新細明體" pitchFamily="18" charset="-120"/>
              </a:rPr>
              <a:t>(x + y + z) (x + y + z’) (x + y’ + z) (x’ + y+ z)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>
                <a:ea typeface="新細明體" pitchFamily="18" charset="-120"/>
              </a:rPr>
              <a:t> </a:t>
            </a:r>
            <a:r>
              <a:rPr lang="en-US" altLang="zh-TW" sz="1600" dirty="0" smtClean="0">
                <a:ea typeface="新細明體" pitchFamily="18" charset="-120"/>
              </a:rPr>
              <a:t>  = </a:t>
            </a:r>
            <a:r>
              <a:rPr lang="en-US" altLang="zh-TW" sz="1600" i="1" dirty="0" smtClean="0">
                <a:ea typeface="新細明體" pitchFamily="18" charset="-120"/>
              </a:rPr>
              <a:t>M</a:t>
            </a:r>
            <a:r>
              <a:rPr lang="en-US" altLang="zh-TW" sz="1600" i="1" baseline="-25000" dirty="0" smtClean="0">
                <a:ea typeface="新細明體" pitchFamily="18" charset="-120"/>
              </a:rPr>
              <a:t>0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>
                <a:ea typeface="新細明體" pitchFamily="18" charset="-120"/>
              </a:rPr>
              <a:t>1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>
                <a:ea typeface="新細明體" pitchFamily="18" charset="-120"/>
              </a:rPr>
              <a:t>2</a:t>
            </a:r>
            <a:r>
              <a:rPr lang="en-US" altLang="zh-TW" sz="1600" i="1" dirty="0" smtClean="0">
                <a:ea typeface="新細明體" pitchFamily="18" charset="-120"/>
              </a:rPr>
              <a:t> M</a:t>
            </a:r>
            <a:r>
              <a:rPr lang="en-US" altLang="zh-TW" sz="1600" i="1" baseline="-25000" dirty="0" smtClean="0">
                <a:ea typeface="新細明體" pitchFamily="18" charset="-120"/>
              </a:rPr>
              <a:t>4</a:t>
            </a:r>
            <a:endParaRPr lang="en-US" altLang="zh-TW" sz="1600" i="1" baseline="-250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sz="16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59</a:t>
            </a:fld>
            <a:endParaRPr lang="en-GB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1502713"/>
              </p:ext>
            </p:extLst>
          </p:nvPr>
        </p:nvGraphicFramePr>
        <p:xfrm>
          <a:off x="5940472" y="1059582"/>
          <a:ext cx="288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A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set</a:t>
            </a:r>
            <a:r>
              <a:rPr lang="en-US" altLang="zh-TW" dirty="0">
                <a:ea typeface="新細明體" pitchFamily="18" charset="-120"/>
              </a:rPr>
              <a:t> is collection of having the same property.</a:t>
            </a:r>
          </a:p>
          <a:p>
            <a:pPr lvl="1">
              <a:lnSpc>
                <a:spcPct val="150000"/>
              </a:lnSpc>
            </a:pP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S </a:t>
            </a:r>
            <a:r>
              <a:rPr lang="en-US" altLang="zh-TW" dirty="0" smtClean="0">
                <a:ea typeface="新細明體" pitchFamily="18" charset="-120"/>
              </a:rPr>
              <a:t>: </a:t>
            </a:r>
            <a:r>
              <a:rPr lang="en-US" altLang="zh-TW" dirty="0">
                <a:ea typeface="新細明體" pitchFamily="18" charset="-120"/>
              </a:rPr>
              <a:t>set,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 and 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i="1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: element </a:t>
            </a:r>
            <a:r>
              <a:rPr lang="en-US" altLang="zh-TW" dirty="0">
                <a:ea typeface="新細明體" pitchFamily="18" charset="-120"/>
              </a:rPr>
              <a:t>or event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For example: </a:t>
            </a:r>
            <a:r>
              <a:rPr lang="en-US" altLang="zh-TW" i="1" dirty="0">
                <a:ea typeface="新細明體" pitchFamily="18" charset="-120"/>
              </a:rPr>
              <a:t>S</a:t>
            </a:r>
            <a:r>
              <a:rPr lang="en-US" altLang="zh-TW" dirty="0">
                <a:ea typeface="新細明體" pitchFamily="18" charset="-120"/>
              </a:rPr>
              <a:t> = {1, 2, 3, 4}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If </a:t>
            </a:r>
            <a:r>
              <a:rPr lang="en-US" altLang="zh-TW" i="1" dirty="0"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 = 2, then </a:t>
            </a:r>
            <a:r>
              <a:rPr lang="en-US" altLang="zh-TW" i="1" dirty="0" err="1">
                <a:ea typeface="新細明體" pitchFamily="18" charset="-120"/>
              </a:rPr>
              <a:t>x</a:t>
            </a:r>
            <a:r>
              <a:rPr lang="en-US" altLang="zh-TW" dirty="0" err="1"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i="1" dirty="0" err="1">
                <a:ea typeface="新細明體" pitchFamily="18" charset="-120"/>
              </a:rPr>
              <a:t>S</a:t>
            </a:r>
            <a:r>
              <a:rPr lang="en-US" altLang="zh-TW" dirty="0">
                <a:ea typeface="新細明體" pitchFamily="18" charset="-120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If </a:t>
            </a:r>
            <a:r>
              <a:rPr lang="en-US" altLang="zh-TW" i="1" dirty="0"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 = 5, then </a:t>
            </a:r>
            <a:r>
              <a:rPr lang="en-US" altLang="zh-TW" i="1" dirty="0"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  <a:sym typeface="Symbol" pitchFamily="18" charset="2"/>
              </a:rPr>
              <a:t></a:t>
            </a:r>
            <a:r>
              <a:rPr lang="en-US" altLang="zh-TW" i="1" dirty="0">
                <a:ea typeface="新細明體" pitchFamily="18" charset="-120"/>
              </a:rPr>
              <a:t>S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2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/>
              <a:t>These examples demonstrate a second property of Boolean algebra:</a:t>
            </a:r>
          </a:p>
          <a:p>
            <a:pPr lvl="1">
              <a:lnSpc>
                <a:spcPct val="150000"/>
              </a:lnSpc>
            </a:pPr>
            <a:r>
              <a:rPr lang="en-GB" altLang="zh-TW" sz="1600" dirty="0" smtClean="0">
                <a:ea typeface="新細明體" pitchFamily="18" charset="-120"/>
              </a:rPr>
              <a:t>Any Boolean function can be expressed as a product of (</a:t>
            </a:r>
            <a:r>
              <a:rPr lang="en-GB" altLang="zh-TW" sz="1600" b="1" dirty="0" err="1" smtClean="0">
                <a:solidFill>
                  <a:schemeClr val="accent2"/>
                </a:solidFill>
                <a:ea typeface="新細明體" pitchFamily="18" charset="-120"/>
              </a:rPr>
              <a:t>AND</a:t>
            </a:r>
            <a:r>
              <a:rPr lang="en-GB" altLang="zh-TW" sz="1600" dirty="0" err="1" smtClean="0">
                <a:ea typeface="新細明體" pitchFamily="18" charset="-120"/>
              </a:rPr>
              <a:t>ing</a:t>
            </a:r>
            <a:r>
              <a:rPr lang="en-GB" altLang="zh-TW" sz="1600" dirty="0" smtClean="0">
                <a:ea typeface="新細明體" pitchFamily="18" charset="-120"/>
              </a:rPr>
              <a:t>) of </a:t>
            </a:r>
            <a:r>
              <a:rPr lang="en-GB" altLang="zh-TW" sz="1600" dirty="0" err="1" smtClean="0">
                <a:ea typeface="新細明體" pitchFamily="18" charset="-120"/>
              </a:rPr>
              <a:t>maxterms</a:t>
            </a:r>
            <a:r>
              <a:rPr lang="en-GB" altLang="zh-TW" sz="1600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Consider the complement of a Boolean function. </a:t>
            </a:r>
          </a:p>
          <a:p>
            <a:pPr lvl="1">
              <a:lnSpc>
                <a:spcPct val="150000"/>
              </a:lnSpc>
            </a:pPr>
            <a:r>
              <a:rPr lang="en-US" altLang="zh-TW" sz="1600" dirty="0" smtClean="0">
                <a:ea typeface="新細明體" pitchFamily="18" charset="-120"/>
              </a:rPr>
              <a:t>From the truth table </a:t>
            </a:r>
          </a:p>
          <a:p>
            <a:pPr lvl="2">
              <a:lnSpc>
                <a:spcPct val="150000"/>
              </a:lnSpc>
            </a:pPr>
            <a:r>
              <a:rPr lang="en-US" altLang="zh-TW" sz="1400" dirty="0" smtClean="0">
                <a:ea typeface="新細明體" pitchFamily="18" charset="-120"/>
              </a:rPr>
              <a:t>A </a:t>
            </a:r>
            <a:r>
              <a:rPr lang="en-US" altLang="zh-TW" sz="1400" b="1" dirty="0" err="1" smtClean="0">
                <a:solidFill>
                  <a:schemeClr val="accent2"/>
                </a:solidFill>
                <a:ea typeface="新細明體" pitchFamily="18" charset="-120"/>
              </a:rPr>
              <a:t>maxterm</a:t>
            </a:r>
            <a:r>
              <a:rPr lang="en-US" altLang="zh-TW" sz="1400" dirty="0" smtClean="0">
                <a:ea typeface="新細明體" pitchFamily="18" charset="-120"/>
              </a:rPr>
              <a:t> for each combination that produces a </a:t>
            </a:r>
            <a:r>
              <a:rPr lang="en-US" altLang="zh-TW" sz="1400" b="1" dirty="0" smtClean="0">
                <a:solidFill>
                  <a:schemeClr val="accent2"/>
                </a:solidFill>
                <a:ea typeface="新細明體" pitchFamily="18" charset="-120"/>
              </a:rPr>
              <a:t>0</a:t>
            </a:r>
          </a:p>
          <a:p>
            <a:pPr lvl="2">
              <a:lnSpc>
                <a:spcPct val="150000"/>
              </a:lnSpc>
            </a:pPr>
            <a:r>
              <a:rPr lang="en-US" altLang="zh-TW" sz="1400" dirty="0" smtClean="0">
                <a:ea typeface="新細明體" pitchFamily="18" charset="-120"/>
              </a:rPr>
              <a:t>Then </a:t>
            </a:r>
            <a:r>
              <a:rPr lang="en-US" altLang="zh-TW" sz="1400" b="1" dirty="0" err="1" smtClean="0">
                <a:solidFill>
                  <a:schemeClr val="accent2"/>
                </a:solidFill>
                <a:ea typeface="新細明體" pitchFamily="18" charset="-120"/>
              </a:rPr>
              <a:t>AND</a:t>
            </a:r>
            <a:r>
              <a:rPr lang="en-US" altLang="zh-TW" sz="1400" dirty="0" err="1" smtClean="0">
                <a:ea typeface="新細明體" pitchFamily="18" charset="-120"/>
              </a:rPr>
              <a:t>ing</a:t>
            </a:r>
            <a:r>
              <a:rPr lang="en-US" altLang="zh-TW" sz="1400" dirty="0" smtClean="0">
                <a:ea typeface="新細明體" pitchFamily="18" charset="-120"/>
              </a:rPr>
              <a:t> those terms.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Boolean functions expressed as a sum of </a:t>
            </a:r>
            <a:r>
              <a:rPr lang="en-US" altLang="zh-TW" sz="1800" b="1" dirty="0" err="1" smtClean="0">
                <a:solidFill>
                  <a:schemeClr val="accent2"/>
                </a:solidFill>
                <a:ea typeface="新細明體" pitchFamily="18" charset="-120"/>
              </a:rPr>
              <a:t>minterms</a:t>
            </a:r>
            <a:r>
              <a:rPr lang="en-US" altLang="zh-TW" sz="1800" dirty="0" smtClean="0">
                <a:ea typeface="新細明體" pitchFamily="18" charset="-120"/>
              </a:rPr>
              <a:t> or product of </a:t>
            </a:r>
            <a:r>
              <a:rPr lang="en-US" altLang="zh-TW" sz="1800" b="1" dirty="0" err="1" smtClean="0">
                <a:solidFill>
                  <a:schemeClr val="accent2"/>
                </a:solidFill>
                <a:ea typeface="新細明體" pitchFamily="18" charset="-120"/>
              </a:rPr>
              <a:t>maxterms</a:t>
            </a:r>
            <a:r>
              <a:rPr lang="en-US" altLang="zh-TW" sz="1800" dirty="0" smtClean="0">
                <a:ea typeface="新細明體" pitchFamily="18" charset="-120"/>
              </a:rPr>
              <a:t> are said to be in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canonical form</a:t>
            </a:r>
            <a:r>
              <a:rPr lang="en-US" altLang="zh-TW" sz="1800" dirty="0" smtClean="0">
                <a:ea typeface="新細明體" pitchFamily="18" charset="-120"/>
              </a:rPr>
              <a:t>.</a:t>
            </a:r>
            <a:endParaRPr lang="en-US" altLang="zh-TW" sz="18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Sum of </a:t>
            </a:r>
            <a:r>
              <a:rPr lang="en-US" altLang="zh-TW" b="1" dirty="0" err="1">
                <a:solidFill>
                  <a:schemeClr val="accent2"/>
                </a:solidFill>
                <a:ea typeface="新細明體" pitchFamily="18" charset="-120"/>
              </a:rPr>
              <a:t>minterms</a:t>
            </a:r>
            <a:r>
              <a:rPr lang="en-US" altLang="zh-TW" dirty="0">
                <a:ea typeface="新細明體" pitchFamily="18" charset="-120"/>
              </a:rPr>
              <a:t>: 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There </a:t>
            </a:r>
            <a:r>
              <a:rPr lang="en-US" altLang="zh-TW" dirty="0">
                <a:ea typeface="新細明體" pitchFamily="18" charset="-120"/>
              </a:rPr>
              <a:t>are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b="1" baseline="30000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err="1">
                <a:ea typeface="新細明體" pitchFamily="18" charset="-120"/>
              </a:rPr>
              <a:t>minterms</a:t>
            </a:r>
            <a:r>
              <a:rPr lang="en-US" altLang="zh-TW" dirty="0">
                <a:ea typeface="新細明體" pitchFamily="18" charset="-120"/>
              </a:rPr>
              <a:t> and 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b="1" baseline="30000" dirty="0" smtClean="0">
                <a:solidFill>
                  <a:schemeClr val="accent2"/>
                </a:solidFill>
                <a:ea typeface="新細明體" pitchFamily="18" charset="-120"/>
              </a:rPr>
              <a:t>2n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combinations of function with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Boolean variables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It is sometimes convenient to express the Boolean function in its sum of </a:t>
            </a:r>
            <a:r>
              <a:rPr lang="en-US" altLang="zh-TW" dirty="0" err="1" smtClean="0">
                <a:ea typeface="新細明體" pitchFamily="18" charset="-120"/>
              </a:rPr>
              <a:t>minterms</a:t>
            </a:r>
            <a:r>
              <a:rPr lang="en-US" altLang="zh-TW" dirty="0" smtClean="0">
                <a:ea typeface="新細明體" pitchFamily="18" charset="-120"/>
              </a:rPr>
              <a:t> form.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If not in this form, it can be made so by first expanding the expression into a sum of AND terms.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Each term is then inspected to see if it contains all the variables.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If it misses one or more variables, it is </a:t>
            </a:r>
            <a:r>
              <a:rPr lang="en-US" altLang="zh-TW" dirty="0" err="1" smtClean="0">
                <a:ea typeface="新細明體" pitchFamily="18" charset="-120"/>
              </a:rPr>
              <a:t>ANDed</a:t>
            </a:r>
            <a:r>
              <a:rPr lang="en-US" altLang="zh-TW" dirty="0" smtClean="0">
                <a:ea typeface="新細明體" pitchFamily="18" charset="-120"/>
              </a:rPr>
              <a:t> with an expression such as x + x’, where x is one of the missing variables.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Example: </a:t>
            </a:r>
            <a:r>
              <a:rPr lang="en-US" altLang="zh-TW" dirty="0">
                <a:ea typeface="新細明體" pitchFamily="18" charset="-120"/>
              </a:rPr>
              <a:t>express </a:t>
            </a:r>
            <a:r>
              <a:rPr lang="en-US" altLang="zh-TW" i="1" dirty="0">
                <a:ea typeface="新細明體" pitchFamily="18" charset="-120"/>
              </a:rPr>
              <a:t>F = </a:t>
            </a:r>
            <a:r>
              <a:rPr lang="en-US" altLang="zh-TW" i="1" dirty="0" smtClean="0">
                <a:ea typeface="新細明體" pitchFamily="18" charset="-120"/>
              </a:rPr>
              <a:t>A+B’C </a:t>
            </a:r>
            <a:r>
              <a:rPr lang="en-US" altLang="zh-TW" dirty="0" smtClean="0">
                <a:ea typeface="新細明體" pitchFamily="18" charset="-120"/>
              </a:rPr>
              <a:t>in </a:t>
            </a:r>
            <a:r>
              <a:rPr lang="en-US" altLang="zh-TW" dirty="0">
                <a:ea typeface="新細明體" pitchFamily="18" charset="-120"/>
              </a:rPr>
              <a:t>a sum of </a:t>
            </a:r>
            <a:r>
              <a:rPr lang="en-US" altLang="zh-TW" dirty="0" err="1">
                <a:ea typeface="新細明體" pitchFamily="18" charset="-120"/>
              </a:rPr>
              <a:t>minterms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Step1: A is missing two variable B and C!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1</a:t>
            </a:r>
            <a:r>
              <a:rPr lang="en-US" altLang="zh-TW" baseline="30000" dirty="0" smtClean="0">
                <a:ea typeface="新細明體" pitchFamily="18" charset="-120"/>
              </a:rPr>
              <a:t>st</a:t>
            </a:r>
            <a:r>
              <a:rPr lang="en-US" altLang="zh-TW" dirty="0" smtClean="0">
                <a:ea typeface="新細明體" pitchFamily="18" charset="-120"/>
              </a:rPr>
              <a:t>  include B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A = A (B + B’) 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  = AB + AB’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2</a:t>
            </a:r>
            <a:r>
              <a:rPr lang="en-US" altLang="zh-TW" baseline="30000" dirty="0" smtClean="0">
                <a:ea typeface="新細明體" pitchFamily="18" charset="-120"/>
              </a:rPr>
              <a:t>nd</a:t>
            </a:r>
            <a:r>
              <a:rPr lang="en-US" altLang="zh-TW" dirty="0" smtClean="0">
                <a:ea typeface="新細明體" pitchFamily="18" charset="-120"/>
              </a:rPr>
              <a:t> include C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A = AB (C + C’) + AB’ (C+C’)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   = ABC + ABC’ + AB’C + AB’C’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Step2: B’C is missing one variable A!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Include A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B’C = B’C (A + A’)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 smtClean="0">
                <a:ea typeface="新細明體" pitchFamily="18" charset="-120"/>
              </a:rPr>
              <a:t>	    = AB’C + A’B’C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Step3: Combine all terms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ABC + ABC’ + AB’C + AB’C</a:t>
            </a:r>
            <a:r>
              <a:rPr lang="en-US" altLang="zh-TW" dirty="0" smtClean="0">
                <a:ea typeface="新細明體" pitchFamily="18" charset="-120"/>
              </a:rPr>
              <a:t>’ + AB’C </a:t>
            </a:r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smtClean="0">
                <a:ea typeface="新細明體" pitchFamily="18" charset="-120"/>
              </a:rPr>
              <a:t>A’B’C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	 </a:t>
            </a:r>
            <a:r>
              <a:rPr lang="en-US" altLang="zh-TW" dirty="0" smtClean="0">
                <a:ea typeface="新細明體" pitchFamily="18" charset="-120"/>
              </a:rPr>
              <a:t>    according to Theorem 1 (x + x = x),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altLang="zh-TW" dirty="0">
                <a:ea typeface="新細明體" pitchFamily="18" charset="-120"/>
              </a:rPr>
              <a:t>	</a:t>
            </a:r>
            <a:r>
              <a:rPr lang="en-US" altLang="zh-TW" dirty="0" smtClean="0">
                <a:ea typeface="新細明體" pitchFamily="18" charset="-120"/>
              </a:rPr>
              <a:t>     it is possible to remove one of them</a:t>
            </a:r>
          </a:p>
          <a:p>
            <a:pPr lvl="1"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F = ABC + ABC’ </a:t>
            </a:r>
            <a:r>
              <a:rPr lang="en-US" altLang="zh-TW" dirty="0" smtClean="0">
                <a:ea typeface="新細明體" pitchFamily="18" charset="-120"/>
              </a:rPr>
              <a:t>+ </a:t>
            </a:r>
            <a:r>
              <a:rPr lang="en-US" altLang="zh-TW" dirty="0">
                <a:ea typeface="新細明體" pitchFamily="18" charset="-120"/>
              </a:rPr>
              <a:t>AB’C’ + AB’C + </a:t>
            </a:r>
            <a:r>
              <a:rPr lang="en-US" altLang="zh-TW" dirty="0" smtClean="0">
                <a:ea typeface="新細明體" pitchFamily="18" charset="-120"/>
              </a:rPr>
              <a:t>A’B’C = </a:t>
            </a:r>
            <a:r>
              <a:rPr lang="en-US" altLang="zh-TW" i="1" dirty="0" smtClean="0">
                <a:ea typeface="新細明體" pitchFamily="18" charset="-120"/>
              </a:rPr>
              <a:t>m</a:t>
            </a:r>
            <a:r>
              <a:rPr lang="en-US" altLang="zh-TW" i="1" baseline="-25000" dirty="0" smtClean="0">
                <a:ea typeface="新細明體" pitchFamily="18" charset="-120"/>
              </a:rPr>
              <a:t>1</a:t>
            </a:r>
            <a:r>
              <a:rPr lang="en-US" altLang="zh-TW" i="1" dirty="0" smtClean="0">
                <a:ea typeface="新細明體" pitchFamily="18" charset="-120"/>
              </a:rPr>
              <a:t> + m</a:t>
            </a:r>
            <a:r>
              <a:rPr lang="en-US" altLang="zh-TW" i="1" baseline="-25000" dirty="0" smtClean="0">
                <a:ea typeface="新細明體" pitchFamily="18" charset="-120"/>
              </a:rPr>
              <a:t>4</a:t>
            </a:r>
            <a:r>
              <a:rPr lang="en-US" altLang="zh-TW" i="1" dirty="0" smtClean="0">
                <a:ea typeface="新細明體" pitchFamily="18" charset="-120"/>
              </a:rPr>
              <a:t> + m</a:t>
            </a:r>
            <a:r>
              <a:rPr lang="en-US" altLang="zh-TW" i="1" baseline="-25000" dirty="0" smtClean="0">
                <a:ea typeface="新細明體" pitchFamily="18" charset="-120"/>
              </a:rPr>
              <a:t>5</a:t>
            </a:r>
            <a:r>
              <a:rPr lang="en-US" altLang="zh-TW" i="1" dirty="0" smtClean="0">
                <a:ea typeface="新細明體" pitchFamily="18" charset="-120"/>
              </a:rPr>
              <a:t> + m</a:t>
            </a:r>
            <a:r>
              <a:rPr lang="en-US" altLang="zh-TW" i="1" baseline="-25000" dirty="0" smtClean="0">
                <a:ea typeface="新細明體" pitchFamily="18" charset="-120"/>
              </a:rPr>
              <a:t>6</a:t>
            </a:r>
            <a:r>
              <a:rPr lang="en-US" altLang="zh-TW" i="1" dirty="0" smtClean="0">
                <a:ea typeface="新細明體" pitchFamily="18" charset="-120"/>
              </a:rPr>
              <a:t> + m</a:t>
            </a:r>
            <a:r>
              <a:rPr lang="en-US" altLang="zh-TW" i="1" baseline="-25000" dirty="0" smtClean="0">
                <a:ea typeface="新細明體" pitchFamily="18" charset="-120"/>
              </a:rPr>
              <a:t>7</a:t>
            </a:r>
            <a:endParaRPr lang="en-US" altLang="zh-TW" i="1" baseline="-25000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63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946296" y="3003798"/>
            <a:ext cx="504056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351784" y="3003798"/>
            <a:ext cx="504056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/>
          <p:cNvSpPr/>
          <p:nvPr/>
        </p:nvSpPr>
        <p:spPr>
          <a:xfrm rot="5400000">
            <a:off x="3847062" y="2643092"/>
            <a:ext cx="108012" cy="1405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843558"/>
                <a:ext cx="4618856" cy="375106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F </a:t>
                </a:r>
                <a:r>
                  <a:rPr lang="en-US" altLang="zh-TW" dirty="0">
                    <a:ea typeface="新細明體" pitchFamily="18" charset="-120"/>
                  </a:rPr>
                  <a:t>= 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  = </a:t>
                </a:r>
                <a:r>
                  <a:rPr lang="en-US" altLang="zh-TW" i="1" dirty="0" smtClean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1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4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5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6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 smtClean="0">
                    <a:ea typeface="新細明體" pitchFamily="18" charset="-120"/>
                  </a:rPr>
                  <a:t>When in its sum of </a:t>
                </a:r>
                <a:r>
                  <a:rPr lang="en-US" altLang="zh-TW" sz="2000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sz="2000" dirty="0" smtClean="0">
                    <a:ea typeface="新細明體" pitchFamily="18" charset="-120"/>
                  </a:rPr>
                  <a:t> the Boolean function can be expressed as: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 sz="1600" b="0" i="0" smtClean="0">
                        <a:latin typeface="+mj-lt"/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sz="1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GB" altLang="zh-TW" sz="1600" b="0" i="0" smtClean="0">
                        <a:latin typeface="+mj-lt"/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sz="1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600" b="0" i="0" smtClean="0">
                            <a:latin typeface="+mj-lt"/>
                            <a:ea typeface="新細明體" pitchFamily="18" charset="-120"/>
                          </a:rPr>
                          <m:t>(1, 4, 5, 6, 7)</m:t>
                        </m:r>
                      </m:e>
                    </m:nary>
                  </m:oMath>
                </a14:m>
                <a:endParaRPr lang="en-US" altLang="zh-TW" sz="1600" dirty="0" smtClean="0">
                  <a:latin typeface="+mj-lt"/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sz="1400" dirty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843558"/>
                <a:ext cx="4618856" cy="3751065"/>
              </a:xfrm>
              <a:blipFill rotWithShape="1">
                <a:blip r:embed="rId2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9713093"/>
              </p:ext>
            </p:extLst>
          </p:nvPr>
        </p:nvGraphicFramePr>
        <p:xfrm>
          <a:off x="5364488" y="1106398"/>
          <a:ext cx="360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64</a:t>
            </a:fld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354516" y="1871990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354516" y="297331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354516" y="335367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354516" y="372387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354516" y="408391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1570244" y="930657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ABC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051720" y="930657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ABC’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755399" y="930657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AB’C’ 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491880" y="930657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AB’C 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211654" y="930657"/>
            <a:ext cx="93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A’B’C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Product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of </a:t>
            </a:r>
            <a:r>
              <a:rPr lang="en-US" altLang="zh-TW" b="1" dirty="0" err="1" smtClean="0">
                <a:solidFill>
                  <a:schemeClr val="accent2"/>
                </a:solidFill>
                <a:ea typeface="新細明體" pitchFamily="18" charset="-120"/>
              </a:rPr>
              <a:t>maxterms</a:t>
            </a:r>
            <a:r>
              <a:rPr lang="en-US" altLang="zh-TW" dirty="0">
                <a:ea typeface="新細明體" pitchFamily="18" charset="-120"/>
              </a:rPr>
              <a:t>: </a:t>
            </a: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b="1" baseline="30000" dirty="0" smtClean="0">
                <a:solidFill>
                  <a:schemeClr val="accent2"/>
                </a:solidFill>
                <a:ea typeface="新細明體" pitchFamily="18" charset="-120"/>
              </a:rPr>
              <a:t>2n</a:t>
            </a:r>
            <a:r>
              <a:rPr lang="en-US" altLang="zh-TW" dirty="0" smtClean="0">
                <a:ea typeface="新細明體" pitchFamily="18" charset="-120"/>
              </a:rPr>
              <a:t> functions of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binary variables can be also expressed as product of </a:t>
            </a:r>
            <a:r>
              <a:rPr lang="en-US" altLang="zh-TW" dirty="0" err="1" smtClean="0">
                <a:ea typeface="新細明體" pitchFamily="18" charset="-120"/>
              </a:rPr>
              <a:t>maxterms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To express the Boolean functions as a product of </a:t>
            </a:r>
            <a:r>
              <a:rPr lang="en-US" altLang="zh-TW" dirty="0" err="1" smtClean="0">
                <a:ea typeface="新細明體" pitchFamily="18" charset="-120"/>
              </a:rPr>
              <a:t>maxterms</a:t>
            </a:r>
            <a:endParaRPr lang="en-US" altLang="zh-TW" dirty="0" smtClean="0">
              <a:ea typeface="新細明體" pitchFamily="18" charset="-120"/>
            </a:endParaRP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It must first be brought into a form of OR terms.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This may be done by using the distributive law, x + </a:t>
            </a:r>
            <a:r>
              <a:rPr lang="en-US" altLang="zh-TW" dirty="0" err="1" smtClean="0">
                <a:ea typeface="新細明體" pitchFamily="18" charset="-120"/>
              </a:rPr>
              <a:t>yz</a:t>
            </a:r>
            <a:r>
              <a:rPr lang="en-US" altLang="zh-TW" dirty="0" smtClean="0">
                <a:ea typeface="新細明體" pitchFamily="18" charset="-120"/>
              </a:rPr>
              <a:t> = (x +y) (x + z).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Then any missing variable x in each OR term is </a:t>
            </a:r>
            <a:r>
              <a:rPr lang="en-US" altLang="zh-TW" dirty="0" err="1" smtClean="0">
                <a:ea typeface="新細明體" pitchFamily="18" charset="-120"/>
              </a:rPr>
              <a:t>ORed</a:t>
            </a:r>
            <a:r>
              <a:rPr lang="en-US" altLang="zh-TW" dirty="0" smtClean="0">
                <a:ea typeface="新細明體" pitchFamily="18" charset="-120"/>
              </a:rPr>
              <a:t> with x </a:t>
            </a:r>
            <a:r>
              <a:rPr lang="en-US" altLang="zh-TW" dirty="0" err="1" smtClean="0">
                <a:ea typeface="新細明體" pitchFamily="18" charset="-120"/>
              </a:rPr>
              <a:t>x</a:t>
            </a:r>
            <a:r>
              <a:rPr lang="en-US" altLang="zh-TW" dirty="0" smtClean="0">
                <a:ea typeface="新細明體" pitchFamily="18" charset="-120"/>
              </a:rPr>
              <a:t>’.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Example: express F = x y + x’ z in a product of </a:t>
            </a:r>
            <a:r>
              <a:rPr lang="en-US" altLang="zh-TW" dirty="0" err="1" smtClean="0">
                <a:ea typeface="新細明體" pitchFamily="18" charset="-120"/>
              </a:rPr>
              <a:t>maxterm</a:t>
            </a:r>
            <a:r>
              <a:rPr lang="en-US" altLang="zh-TW" dirty="0" smtClean="0">
                <a:ea typeface="新細明體" pitchFamily="18" charset="-12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Step1: using distributive law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= (</a:t>
            </a:r>
            <a:r>
              <a:rPr lang="en-US" altLang="zh-TW" dirty="0" err="1" smtClean="0">
                <a:ea typeface="新細明體" pitchFamily="18" charset="-120"/>
              </a:rPr>
              <a:t>xy</a:t>
            </a:r>
            <a:r>
              <a:rPr lang="en-US" altLang="zh-TW" dirty="0" smtClean="0">
                <a:ea typeface="新細明體" pitchFamily="18" charset="-120"/>
              </a:rPr>
              <a:t> + x’) (</a:t>
            </a:r>
            <a:r>
              <a:rPr lang="en-US" altLang="zh-TW" dirty="0" err="1" smtClean="0">
                <a:ea typeface="新細明體" pitchFamily="18" charset="-120"/>
              </a:rPr>
              <a:t>xy</a:t>
            </a:r>
            <a:r>
              <a:rPr lang="en-US" altLang="zh-TW" dirty="0" smtClean="0">
                <a:ea typeface="新細明體" pitchFamily="18" charset="-120"/>
              </a:rPr>
              <a:t> + z)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Step2: using distributive law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= (x + x’) (y + x’) (x + z) (y + z)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= 1 (x’ + y) (x + z) (y + z)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= (x’ + y) (x + z) (y + z)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= (x’ + y) (x + z) (y + z)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Function has three variables x, y and z. Each OR term is missing one variable.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(x’ + y) = x’ + y + z </a:t>
            </a:r>
            <a:r>
              <a:rPr lang="en-US" altLang="zh-TW" dirty="0" err="1" smtClean="0">
                <a:ea typeface="新細明體" pitchFamily="18" charset="-120"/>
              </a:rPr>
              <a:t>z</a:t>
            </a:r>
            <a:r>
              <a:rPr lang="en-US" altLang="zh-TW" dirty="0" smtClean="0">
                <a:ea typeface="新細明體" pitchFamily="18" charset="-120"/>
              </a:rPr>
              <a:t>’ = (x’ + y + z) (x’ + y + z’)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(x + z) = x + z + y </a:t>
            </a:r>
            <a:r>
              <a:rPr lang="en-US" altLang="zh-TW" dirty="0" err="1" smtClean="0">
                <a:ea typeface="新細明體" pitchFamily="18" charset="-120"/>
              </a:rPr>
              <a:t>y</a:t>
            </a:r>
            <a:r>
              <a:rPr lang="en-US" altLang="zh-TW" dirty="0" smtClean="0">
                <a:ea typeface="新細明體" pitchFamily="18" charset="-120"/>
              </a:rPr>
              <a:t>’ = (x + y + z) (x + y’ +z)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(y + z) = y + z + x </a:t>
            </a:r>
            <a:r>
              <a:rPr lang="en-US" altLang="zh-TW" dirty="0" err="1" smtClean="0">
                <a:ea typeface="新細明體" pitchFamily="18" charset="-120"/>
              </a:rPr>
              <a:t>x</a:t>
            </a:r>
            <a:r>
              <a:rPr lang="en-US" altLang="zh-TW" dirty="0" smtClean="0">
                <a:ea typeface="新細明體" pitchFamily="18" charset="-120"/>
              </a:rPr>
              <a:t>’ = (x + y + z) (x’ + y + z)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Combine all the terms and remove the ones that appear twice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 = (x + y + z) (x + y’ + z) (x’ + y + z) (x’ + y + z’)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67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473990" y="2321818"/>
            <a:ext cx="1098009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427984" y="3260462"/>
            <a:ext cx="1103089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7" idx="0"/>
          </p:cNvCxnSpPr>
          <p:nvPr/>
        </p:nvCxnSpPr>
        <p:spPr>
          <a:xfrm flipV="1">
            <a:off x="4022995" y="2211710"/>
            <a:ext cx="0" cy="110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22994" y="2211710"/>
            <a:ext cx="17731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96136" y="221171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82068" y="3147814"/>
            <a:ext cx="814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0"/>
          </p:cNvCxnSpPr>
          <p:nvPr/>
        </p:nvCxnSpPr>
        <p:spPr>
          <a:xfrm flipH="1">
            <a:off x="4979529" y="3147814"/>
            <a:ext cx="2540" cy="11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419873" y="3261340"/>
            <a:ext cx="1013192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420507" y="2804919"/>
            <a:ext cx="1013192" cy="2880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>
            <a:stCxn id="24" idx="2"/>
            <a:endCxn id="23" idx="0"/>
          </p:cNvCxnSpPr>
          <p:nvPr/>
        </p:nvCxnSpPr>
        <p:spPr>
          <a:xfrm flipH="1">
            <a:off x="3926469" y="3092951"/>
            <a:ext cx="634" cy="168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23" grpId="0" animBg="1"/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843558"/>
                <a:ext cx="4474840" cy="3751065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F =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800" dirty="0">
                    <a:ea typeface="新細明體" pitchFamily="18" charset="-120"/>
                  </a:rPr>
                  <a:t> </a:t>
                </a:r>
                <a:r>
                  <a:rPr lang="en-US" altLang="zh-TW" sz="1800" dirty="0" smtClean="0">
                    <a:ea typeface="新細明體" pitchFamily="18" charset="-120"/>
                  </a:rPr>
                  <a:t>  = </a:t>
                </a:r>
                <a:r>
                  <a:rPr lang="en-US" altLang="zh-TW" sz="1800" i="1" dirty="0" smtClean="0">
                    <a:ea typeface="新細明體" pitchFamily="18" charset="-120"/>
                  </a:rPr>
                  <a:t>M</a:t>
                </a:r>
                <a:r>
                  <a:rPr lang="en-US" altLang="zh-TW" sz="1800" i="1" baseline="-25000" dirty="0" smtClean="0">
                    <a:ea typeface="新細明體" pitchFamily="18" charset="-120"/>
                  </a:rPr>
                  <a:t>0</a:t>
                </a:r>
                <a:r>
                  <a:rPr lang="en-US" altLang="zh-TW" sz="1800" i="1" dirty="0" smtClean="0">
                    <a:ea typeface="新細明體" pitchFamily="18" charset="-120"/>
                  </a:rPr>
                  <a:t> M</a:t>
                </a:r>
                <a:r>
                  <a:rPr lang="en-US" altLang="zh-TW" sz="1800" i="1" baseline="-25000" dirty="0" smtClean="0">
                    <a:ea typeface="新細明體" pitchFamily="18" charset="-120"/>
                  </a:rPr>
                  <a:t>2</a:t>
                </a:r>
                <a:r>
                  <a:rPr lang="en-US" altLang="zh-TW" sz="1800" i="1" dirty="0">
                    <a:ea typeface="新細明體" pitchFamily="18" charset="-120"/>
                  </a:rPr>
                  <a:t> </a:t>
                </a:r>
                <a:r>
                  <a:rPr lang="en-US" altLang="zh-TW" sz="1800" i="1" dirty="0" smtClean="0">
                    <a:ea typeface="新細明體" pitchFamily="18" charset="-120"/>
                  </a:rPr>
                  <a:t>M</a:t>
                </a:r>
                <a:r>
                  <a:rPr lang="en-US" altLang="zh-TW" sz="1800" i="1" baseline="-25000" dirty="0" smtClean="0">
                    <a:ea typeface="新細明體" pitchFamily="18" charset="-120"/>
                  </a:rPr>
                  <a:t>4</a:t>
                </a:r>
                <a:r>
                  <a:rPr lang="en-US" altLang="zh-TW" sz="1800" i="1" dirty="0" smtClean="0">
                    <a:ea typeface="新細明體" pitchFamily="18" charset="-120"/>
                  </a:rPr>
                  <a:t> M</a:t>
                </a:r>
                <a:r>
                  <a:rPr lang="en-US" altLang="zh-TW" sz="1800" i="1" baseline="-25000" dirty="0" smtClean="0">
                    <a:ea typeface="新細明體" pitchFamily="18" charset="-120"/>
                  </a:rPr>
                  <a:t>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Convenient way to express this function is: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 sz="1600"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sz="16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z</m:t>
                        </m:r>
                      </m:e>
                    </m:d>
                    <m:r>
                      <m:rPr>
                        <m:nor/>
                      </m:rPr>
                      <a:rPr lang="en-GB" altLang="zh-TW" sz="1600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GB" altLang="zh-TW" sz="1600" i="1" smtClean="0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 4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sz="1600" b="0" i="0" smtClean="0">
                            <a:ea typeface="新細明體" pitchFamily="18" charset="-120"/>
                          </a:rPr>
                          <m:t> 5</m:t>
                        </m:r>
                        <m:r>
                          <m:rPr>
                            <m:nor/>
                          </m:rPr>
                          <a:rPr lang="en-GB" altLang="zh-TW" sz="1600"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16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843558"/>
                <a:ext cx="4474840" cy="3751065"/>
              </a:xfrm>
              <a:blipFill rotWithShape="1">
                <a:blip r:embed="rId2"/>
                <a:stretch>
                  <a:fillRect l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1643365"/>
              </p:ext>
            </p:extLst>
          </p:nvPr>
        </p:nvGraphicFramePr>
        <p:xfrm>
          <a:off x="5076456" y="1034390"/>
          <a:ext cx="360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80072" y="2170182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069912" y="2541270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79184" y="3281670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080072" y="4022070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70244" y="930657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a typeface="新細明體" pitchFamily="18" charset="-120"/>
              </a:rPr>
              <a:t>x’yz</a:t>
            </a:r>
            <a:r>
              <a:rPr lang="en-US" dirty="0" smtClean="0">
                <a:ea typeface="新細明體" pitchFamily="18" charset="-120"/>
              </a:rPr>
              <a:t>’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051720" y="930657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err="1" smtClean="0">
                <a:ea typeface="新細明體" pitchFamily="18" charset="-120"/>
              </a:rPr>
              <a:t>x’yz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755399" y="930657"/>
            <a:ext cx="82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err="1" smtClean="0">
                <a:ea typeface="新細明體" pitchFamily="18" charset="-120"/>
              </a:rPr>
              <a:t>xy’z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491880" y="930657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ea typeface="新細明體" pitchFamily="18" charset="-120"/>
              </a:rPr>
              <a:t>+ </a:t>
            </a:r>
            <a:r>
              <a:rPr lang="en-US" altLang="zh-TW" dirty="0" smtClean="0">
                <a:ea typeface="新細明體" pitchFamily="18" charset="-120"/>
              </a:rPr>
              <a:t>xyz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1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The complement of a function expressed as: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The sum of </a:t>
                </a:r>
                <a:r>
                  <a:rPr lang="en-US" altLang="zh-TW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dirty="0" smtClean="0">
                    <a:ea typeface="新細明體" pitchFamily="18" charset="-120"/>
                  </a:rPr>
                  <a:t> = the sum of </a:t>
                </a:r>
                <a:r>
                  <a:rPr lang="en-US" altLang="zh-TW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dirty="0" smtClean="0">
                    <a:ea typeface="新細明體" pitchFamily="18" charset="-120"/>
                  </a:rPr>
                  <a:t> missing from the original function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Because the original function is expressed by those </a:t>
                </a:r>
                <a:r>
                  <a:rPr lang="en-US" altLang="zh-TW" dirty="0" err="1" smtClean="0">
                    <a:ea typeface="新細明體" pitchFamily="18" charset="-120"/>
                  </a:rPr>
                  <a:t>minterms</a:t>
                </a:r>
                <a:r>
                  <a:rPr lang="en-US" altLang="zh-TW" dirty="0" smtClean="0">
                    <a:ea typeface="新細明體" pitchFamily="18" charset="-120"/>
                  </a:rPr>
                  <a:t> that make the function equal to 1, where its complement is 0.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Example: 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(1,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4,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5,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6,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7)</m:t>
                        </m:r>
                      </m:e>
                    </m:nary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F</m:t>
                    </m:r>
                    <m:r>
                      <m:rPr>
                        <m:nor/>
                      </m:rPr>
                      <a:rPr lang="en-GB" altLang="zh-TW" b="0" i="0" smtClean="0">
                        <a:ea typeface="新細明體" pitchFamily="18" charset="-120"/>
                      </a:rPr>
                      <m:t>′</m:t>
                    </m:r>
                    <m:d>
                      <m:dPr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= </a:t>
                </a:r>
                <a:r>
                  <a:rPr lang="en-US" altLang="zh-TW" i="1" dirty="0" smtClean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0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2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3</a:t>
                </a:r>
                <a:endParaRPr lang="en-US" altLang="zh-TW" i="1" baseline="-25000" dirty="0">
                  <a:ea typeface="新細明體" pitchFamily="18" charset="-120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endParaRPr lang="en-US" altLang="zh-TW" b="1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zh-TW" sz="1800" dirty="0"/>
              <a:t>A </a:t>
            </a:r>
            <a:r>
              <a:rPr lang="tr-TR" altLang="zh-TW" sz="1800" b="1" i="1" dirty="0">
                <a:solidFill>
                  <a:schemeClr val="accent2"/>
                </a:solidFill>
              </a:rPr>
              <a:t>binary operator</a:t>
            </a:r>
            <a:r>
              <a:rPr lang="tr-TR" altLang="zh-TW" sz="1800" i="1" dirty="0"/>
              <a:t> </a:t>
            </a:r>
            <a:r>
              <a:rPr lang="tr-TR" altLang="zh-TW" sz="1800" dirty="0"/>
              <a:t>defines on a set</a:t>
            </a:r>
            <a:r>
              <a:rPr lang="tr-TR" altLang="zh-TW" sz="1800" i="1" dirty="0"/>
              <a:t> </a:t>
            </a:r>
            <a:r>
              <a:rPr lang="tr-TR" altLang="zh-TW" sz="1800" b="1" i="1" dirty="0">
                <a:solidFill>
                  <a:schemeClr val="accent1"/>
                </a:solidFill>
              </a:rPr>
              <a:t>S</a:t>
            </a:r>
            <a:r>
              <a:rPr lang="tr-TR" altLang="zh-TW" sz="1800" i="1" dirty="0"/>
              <a:t> </a:t>
            </a:r>
            <a:r>
              <a:rPr lang="tr-TR" altLang="zh-TW" sz="1800" dirty="0"/>
              <a:t>of elements is a rule that assigns, to each pair of elements from</a:t>
            </a:r>
            <a:r>
              <a:rPr lang="tr-TR" altLang="zh-TW" sz="1800" i="1" dirty="0"/>
              <a:t> </a:t>
            </a:r>
            <a:r>
              <a:rPr lang="tr-TR" altLang="zh-TW" sz="1800" b="1" i="1" dirty="0">
                <a:solidFill>
                  <a:schemeClr val="accent1"/>
                </a:solidFill>
              </a:rPr>
              <a:t>S</a:t>
            </a:r>
            <a:r>
              <a:rPr lang="tr-TR" altLang="zh-TW" sz="1800" i="1" dirty="0"/>
              <a:t>, </a:t>
            </a:r>
            <a:r>
              <a:rPr lang="tr-TR" altLang="zh-TW" sz="1800" dirty="0"/>
              <a:t>a unique element from</a:t>
            </a:r>
            <a:r>
              <a:rPr lang="tr-TR" altLang="zh-TW" sz="1800" i="1" dirty="0"/>
              <a:t> </a:t>
            </a:r>
            <a:r>
              <a:rPr lang="tr-TR" altLang="zh-TW" sz="1800" b="1" i="1" dirty="0">
                <a:solidFill>
                  <a:schemeClr val="accent1"/>
                </a:solidFill>
              </a:rPr>
              <a:t>S</a:t>
            </a:r>
            <a:r>
              <a:rPr lang="tr-TR" altLang="zh-TW" sz="1800" i="1" dirty="0"/>
              <a:t>.</a:t>
            </a:r>
            <a:endParaRPr lang="en-US" altLang="zh-TW" sz="1800" i="1" u="sng" dirty="0">
              <a:ea typeface="新細明體" pitchFamily="18" charset="-120"/>
            </a:endParaRPr>
          </a:p>
          <a:p>
            <a:pPr lvl="1" algn="just">
              <a:lnSpc>
                <a:spcPct val="150000"/>
              </a:lnSpc>
            </a:pPr>
            <a:r>
              <a:rPr lang="en-US" altLang="zh-TW" dirty="0">
                <a:ea typeface="標楷體" pitchFamily="65" charset="-120"/>
              </a:rPr>
              <a:t>For example: given a set </a:t>
            </a:r>
            <a:r>
              <a:rPr lang="en-US" altLang="zh-TW" b="1" i="1" dirty="0">
                <a:solidFill>
                  <a:schemeClr val="accent2"/>
                </a:solidFill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, consider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x</a:t>
            </a:r>
            <a:r>
              <a:rPr lang="en-US" altLang="zh-TW" b="1" dirty="0" smtClean="0">
                <a:solidFill>
                  <a:schemeClr val="accent2"/>
                </a:solidFill>
                <a:ea typeface="標楷體" pitchFamily="65" charset="-120"/>
              </a:rPr>
              <a:t>*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y</a:t>
            </a:r>
            <a:r>
              <a:rPr lang="en-US" altLang="zh-TW" dirty="0" smtClean="0">
                <a:solidFill>
                  <a:schemeClr val="accent2"/>
                </a:solidFill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=</a:t>
            </a:r>
            <a:r>
              <a:rPr lang="en-US" altLang="zh-TW" dirty="0">
                <a:solidFill>
                  <a:schemeClr val="accent2"/>
                </a:solidFill>
                <a:ea typeface="標楷體" pitchFamily="65" charset="-120"/>
              </a:rPr>
              <a:t>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z</a:t>
            </a:r>
            <a:r>
              <a:rPr lang="en-US" altLang="zh-TW" dirty="0" smtClean="0">
                <a:ea typeface="標楷體" pitchFamily="65" charset="-120"/>
              </a:rPr>
              <a:t>.</a:t>
            </a:r>
          </a:p>
          <a:p>
            <a:pPr lvl="2" algn="just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標楷體" pitchFamily="65" charset="-120"/>
              </a:rPr>
              <a:t>*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is a binary operator.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dirty="0" smtClean="0">
                <a:ea typeface="標楷體" pitchFamily="65" charset="-120"/>
              </a:rPr>
              <a:t>(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x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y</a:t>
            </a:r>
            <a:r>
              <a:rPr lang="en-US" altLang="zh-TW" dirty="0" smtClean="0">
                <a:ea typeface="標楷體" pitchFamily="65" charset="-120"/>
              </a:rPr>
              <a:t>) </a:t>
            </a:r>
            <a:r>
              <a:rPr lang="en-US" altLang="zh-TW" dirty="0">
                <a:ea typeface="標楷體" pitchFamily="65" charset="-120"/>
              </a:rPr>
              <a:t>through 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*</a:t>
            </a:r>
            <a:r>
              <a:rPr lang="en-US" altLang="zh-TW" dirty="0">
                <a:ea typeface="標楷體" pitchFamily="65" charset="-120"/>
              </a:rPr>
              <a:t> get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z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ea typeface="標楷體" pitchFamily="65" charset="-120"/>
              </a:rPr>
              <a:t>x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y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b="1" i="1" dirty="0" err="1" smtClean="0">
                <a:solidFill>
                  <a:schemeClr val="accent2"/>
                </a:solidFill>
                <a:ea typeface="標楷體" pitchFamily="65" charset="-120"/>
              </a:rPr>
              <a:t>z</a:t>
            </a:r>
            <a:r>
              <a:rPr lang="en-US" altLang="zh-TW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i="1" dirty="0" err="1" smtClean="0">
                <a:solidFill>
                  <a:schemeClr val="accent2"/>
                </a:solidFill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, then </a:t>
            </a:r>
            <a:endParaRPr lang="en-US" altLang="zh-TW" dirty="0" smtClean="0">
              <a:ea typeface="標楷體" pitchFamily="65" charset="-120"/>
            </a:endParaRPr>
          </a:p>
          <a:p>
            <a:pPr lvl="2" algn="just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標楷體" pitchFamily="65" charset="-120"/>
              </a:rPr>
              <a:t>*</a:t>
            </a: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is a binary operator of </a:t>
            </a:r>
            <a:r>
              <a:rPr lang="en-US" altLang="zh-TW" b="1" i="1" dirty="0">
                <a:solidFill>
                  <a:schemeClr val="accent2"/>
                </a:solidFill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. </a:t>
            </a:r>
          </a:p>
          <a:p>
            <a:pPr lvl="1" algn="just">
              <a:lnSpc>
                <a:spcPct val="150000"/>
              </a:lnSpc>
            </a:pPr>
            <a:r>
              <a:rPr lang="en-US" altLang="zh-TW" dirty="0" smtClean="0">
                <a:ea typeface="標楷體" pitchFamily="65" charset="-120"/>
              </a:rPr>
              <a:t>if </a:t>
            </a:r>
            <a:r>
              <a:rPr lang="en-US" altLang="zh-TW" b="1" dirty="0">
                <a:solidFill>
                  <a:schemeClr val="accent2"/>
                </a:solidFill>
                <a:ea typeface="標楷體" pitchFamily="65" charset="-120"/>
              </a:rPr>
              <a:t>*</a:t>
            </a:r>
            <a:r>
              <a:rPr lang="en-US" altLang="zh-TW" dirty="0">
                <a:ea typeface="標楷體" pitchFamily="65" charset="-120"/>
              </a:rPr>
              <a:t> is not a binary operator of </a:t>
            </a:r>
            <a:r>
              <a:rPr lang="en-US" altLang="zh-TW" b="1" i="1" dirty="0">
                <a:solidFill>
                  <a:schemeClr val="accent2"/>
                </a:solidFill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x</a:t>
            </a:r>
            <a:r>
              <a:rPr lang="en-US" altLang="zh-TW" dirty="0" smtClean="0">
                <a:ea typeface="標楷體" pitchFamily="65" charset="-120"/>
              </a:rPr>
              <a:t>, </a:t>
            </a:r>
            <a:r>
              <a:rPr lang="en-US" altLang="zh-TW" b="1" i="1" dirty="0" err="1" smtClean="0">
                <a:solidFill>
                  <a:schemeClr val="accent2"/>
                </a:solidFill>
                <a:ea typeface="標楷體" pitchFamily="65" charset="-120"/>
              </a:rPr>
              <a:t>y</a:t>
            </a:r>
            <a:r>
              <a:rPr lang="en-US" altLang="zh-TW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i="1" dirty="0" err="1" smtClean="0">
                <a:solidFill>
                  <a:schemeClr val="accent2"/>
                </a:solidFill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, </a:t>
            </a:r>
            <a:r>
              <a:rPr lang="en-US" altLang="zh-TW" dirty="0" smtClean="0">
                <a:ea typeface="標楷體" pitchFamily="65" charset="-120"/>
              </a:rPr>
              <a:t>then</a:t>
            </a:r>
          </a:p>
          <a:p>
            <a:pPr lvl="2" algn="just">
              <a:lnSpc>
                <a:spcPct val="150000"/>
              </a:lnSpc>
            </a:pPr>
            <a:r>
              <a:rPr lang="en-US" altLang="zh-TW" dirty="0" smtClean="0">
                <a:ea typeface="標楷體" pitchFamily="65" charset="-120"/>
              </a:rPr>
              <a:t> </a:t>
            </a:r>
            <a:r>
              <a:rPr lang="en-US" altLang="zh-TW" b="1" i="1" dirty="0" smtClean="0">
                <a:solidFill>
                  <a:schemeClr val="accent2"/>
                </a:solidFill>
                <a:ea typeface="標楷體" pitchFamily="65" charset="-120"/>
              </a:rPr>
              <a:t>z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  <a:sym typeface="Symbol" pitchFamily="18" charset="2"/>
              </a:rPr>
              <a:t></a:t>
            </a:r>
            <a:r>
              <a:rPr lang="en-US" altLang="zh-TW" b="1" i="1" dirty="0">
                <a:solidFill>
                  <a:schemeClr val="accent2"/>
                </a:solidFill>
                <a:ea typeface="標楷體" pitchFamily="65" charset="-120"/>
              </a:rPr>
              <a:t> S</a:t>
            </a:r>
            <a:r>
              <a:rPr lang="en-US" altLang="zh-TW" dirty="0">
                <a:ea typeface="標楷體" pitchFamily="65" charset="-120"/>
              </a:rPr>
              <a:t>.</a:t>
            </a:r>
            <a:endParaRPr lang="zh-TW" altLang="en-US" dirty="0">
              <a:ea typeface="標楷體" pitchFamily="65" charset="-120"/>
            </a:endParaRPr>
          </a:p>
          <a:p>
            <a:pPr algn="just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8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Example: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(1,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4,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5,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6,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7)</m:t>
                        </m:r>
                      </m:e>
                    </m:nary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GB" altLang="zh-TW" dirty="0" smtClean="0">
                    <a:ea typeface="新細明體" pitchFamily="18" charset="-120"/>
                  </a:rPr>
                  <a:t>Thus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F</m:t>
                    </m:r>
                    <m:r>
                      <m:rPr>
                        <m:nor/>
                      </m:rPr>
                      <a:rPr lang="en-GB" altLang="zh-TW" b="0" i="0" smtClean="0">
                        <a:ea typeface="新細明體" pitchFamily="18" charset="-120"/>
                      </a:rPr>
                      <m:t>′</m:t>
                    </m:r>
                    <m:d>
                      <m:dPr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C</m:t>
                        </m:r>
                      </m:e>
                    </m:d>
                    <m:r>
                      <m:rPr>
                        <m:nor/>
                      </m:rPr>
                      <a:rPr lang="en-GB" altLang="zh-TW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2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 3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= </a:t>
                </a:r>
                <a:r>
                  <a:rPr lang="en-US" altLang="zh-TW" i="1" dirty="0" smtClean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0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2</a:t>
                </a:r>
                <a:r>
                  <a:rPr lang="en-US" altLang="zh-TW" i="1" dirty="0" smtClean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3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Complement of F’ by </a:t>
                </a:r>
                <a:r>
                  <a:rPr lang="en-US" altLang="zh-TW" dirty="0" err="1" smtClean="0">
                    <a:ea typeface="新細明體" pitchFamily="18" charset="-120"/>
                  </a:rPr>
                  <a:t>DeMorgan’s</a:t>
                </a:r>
                <a:r>
                  <a:rPr lang="en-US" altLang="zh-TW" dirty="0" smtClean="0">
                    <a:ea typeface="新細明體" pitchFamily="18" charset="-120"/>
                  </a:rPr>
                  <a:t> theorem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TW" dirty="0" smtClean="0">
                    <a:ea typeface="新細明體" pitchFamily="18" charset="-120"/>
                  </a:rPr>
                  <a:t>F = (</a:t>
                </a:r>
                <a:r>
                  <a:rPr lang="en-US" altLang="zh-TW" i="1" dirty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>
                    <a:ea typeface="新細明體" pitchFamily="18" charset="-120"/>
                  </a:rPr>
                  <a:t>0</a:t>
                </a:r>
                <a:r>
                  <a:rPr lang="en-US" altLang="zh-TW" i="1" dirty="0">
                    <a:ea typeface="新細明體" pitchFamily="18" charset="-120"/>
                  </a:rPr>
                  <a:t> + m</a:t>
                </a:r>
                <a:r>
                  <a:rPr lang="en-US" altLang="zh-TW" i="1" baseline="-25000" dirty="0">
                    <a:ea typeface="新細明體" pitchFamily="18" charset="-120"/>
                  </a:rPr>
                  <a:t>2</a:t>
                </a:r>
                <a:r>
                  <a:rPr lang="en-US" altLang="zh-TW" i="1" dirty="0">
                    <a:ea typeface="新細明體" pitchFamily="18" charset="-120"/>
                  </a:rPr>
                  <a:t> + </a:t>
                </a:r>
                <a:r>
                  <a:rPr lang="en-US" altLang="zh-TW" i="1" dirty="0" smtClean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3</a:t>
                </a:r>
                <a:r>
                  <a:rPr lang="en-US" altLang="zh-TW" i="1" dirty="0" smtClean="0">
                    <a:ea typeface="新細明體" pitchFamily="18" charset="-120"/>
                  </a:rPr>
                  <a:t>)’ =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0</a:t>
                </a:r>
                <a:r>
                  <a:rPr lang="en-US" altLang="zh-TW" i="1" dirty="0" smtClean="0">
                    <a:ea typeface="新細明體" pitchFamily="18" charset="-120"/>
                  </a:rPr>
                  <a:t>’ 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2</a:t>
                </a:r>
                <a:r>
                  <a:rPr lang="en-US" altLang="zh-TW" i="1" dirty="0" smtClean="0">
                    <a:ea typeface="新細明體" pitchFamily="18" charset="-120"/>
                  </a:rPr>
                  <a:t>’ 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3</a:t>
                </a:r>
                <a:r>
                  <a:rPr lang="en-US" altLang="zh-TW" i="1" dirty="0" smtClean="0">
                    <a:ea typeface="新細明體" pitchFamily="18" charset="-120"/>
                  </a:rPr>
                  <a:t>’ =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0</a:t>
                </a:r>
                <a:r>
                  <a:rPr lang="en-US" altLang="zh-TW" i="1" dirty="0" smtClean="0">
                    <a:ea typeface="新細明體" pitchFamily="18" charset="-120"/>
                  </a:rPr>
                  <a:t> 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2</a:t>
                </a:r>
                <a:r>
                  <a:rPr lang="en-US" altLang="zh-TW" i="1" dirty="0" smtClean="0">
                    <a:ea typeface="新細明體" pitchFamily="18" charset="-120"/>
                  </a:rPr>
                  <a:t>  M</a:t>
                </a:r>
                <a:r>
                  <a:rPr lang="en-US" altLang="zh-TW" i="1" baseline="-25000" dirty="0" smtClean="0">
                    <a:ea typeface="新細明體" pitchFamily="18" charset="-120"/>
                  </a:rPr>
                  <a:t>3 </a:t>
                </a:r>
                <a:r>
                  <a:rPr lang="en-US" altLang="zh-TW" i="1" dirty="0" smtClean="0">
                    <a:ea typeface="新細明體" pitchFamily="18" charset="-120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GB" altLang="zh-TW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(0, 2, </m:t>
                        </m:r>
                        <m:r>
                          <m:rPr>
                            <m:nor/>
                          </m:rPr>
                          <a:rPr lang="en-GB" altLang="zh-TW" b="0" i="0" smtClean="0">
                            <a:ea typeface="新細明體" pitchFamily="18" charset="-12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altLang="zh-TW"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TW" i="1" dirty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>
                    <a:ea typeface="新細明體" pitchFamily="18" charset="-120"/>
                  </a:rPr>
                  <a:t>0</a:t>
                </a:r>
                <a:r>
                  <a:rPr lang="en-US" altLang="zh-TW" i="1" dirty="0" smtClean="0">
                    <a:ea typeface="新細明體" pitchFamily="18" charset="-120"/>
                  </a:rPr>
                  <a:t>’ = </a:t>
                </a:r>
                <a:r>
                  <a:rPr lang="en-US" altLang="zh-TW" i="1" dirty="0" err="1" smtClean="0">
                    <a:ea typeface="新細明體" pitchFamily="18" charset="-120"/>
                  </a:rPr>
                  <a:t>M</a:t>
                </a:r>
                <a:r>
                  <a:rPr lang="en-US" altLang="zh-TW" i="1" baseline="-25000" dirty="0" err="1" smtClean="0">
                    <a:ea typeface="新細明體" pitchFamily="18" charset="-120"/>
                  </a:rPr>
                  <a:t>j</a:t>
                </a:r>
                <a:endParaRPr lang="en-US" altLang="zh-TW" i="1" baseline="-25000" dirty="0" smtClean="0">
                  <a:ea typeface="新細明體" pitchFamily="18" charset="-120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zh-TW" i="1" baseline="-25000" dirty="0">
                  <a:ea typeface="新細明體" pitchFamily="18" charset="-120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endParaRPr lang="en-US" altLang="zh-TW" b="1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Sum of </a:t>
            </a:r>
            <a:r>
              <a:rPr lang="en-US" altLang="zh-TW" sz="1800" dirty="0" err="1" smtClean="0">
                <a:ea typeface="新細明體" pitchFamily="18" charset="-120"/>
              </a:rPr>
              <a:t>minterms</a:t>
            </a:r>
            <a:r>
              <a:rPr lang="en-US" altLang="zh-TW" sz="1800" dirty="0" smtClean="0">
                <a:ea typeface="新細明體" pitchFamily="18" charset="-120"/>
              </a:rPr>
              <a:t> = product of </a:t>
            </a:r>
            <a:r>
              <a:rPr lang="en-US" altLang="zh-TW" sz="1800" dirty="0" err="1" smtClean="0">
                <a:ea typeface="新細明體" pitchFamily="18" charset="-120"/>
              </a:rPr>
              <a:t>maxterms</a:t>
            </a:r>
            <a:endParaRPr lang="en-US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Interchange the symbols 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sz="1800" dirty="0" smtClean="0">
                <a:ea typeface="新細明體" pitchFamily="18" charset="-120"/>
              </a:rPr>
              <a:t> and </a:t>
            </a:r>
            <a:r>
              <a:rPr lang="en-US" altLang="zh-TW" sz="1800" dirty="0" smtClean="0">
                <a:latin typeface="Symbol" pitchFamily="18" charset="2"/>
                <a:ea typeface="新細明體" pitchFamily="18" charset="-120"/>
              </a:rPr>
              <a:t>P</a:t>
            </a:r>
            <a:r>
              <a:rPr lang="en-US" altLang="zh-TW" sz="1800" dirty="0" smtClean="0">
                <a:ea typeface="新細明體" pitchFamily="18" charset="-120"/>
              </a:rPr>
              <a:t> and list those numbers missing from the original form</a:t>
            </a:r>
          </a:p>
          <a:p>
            <a:pPr lvl="2"/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S</a:t>
            </a:r>
            <a:r>
              <a:rPr lang="en-US" altLang="zh-TW" dirty="0" smtClean="0">
                <a:ea typeface="新細明體" pitchFamily="18" charset="-120"/>
              </a:rPr>
              <a:t> of 1's</a:t>
            </a:r>
          </a:p>
          <a:p>
            <a:pPr lvl="2"/>
            <a:r>
              <a:rPr lang="en-US" altLang="zh-TW" dirty="0" smtClean="0">
                <a:latin typeface="Symbol" pitchFamily="18" charset="2"/>
                <a:ea typeface="新細明體" pitchFamily="18" charset="-120"/>
              </a:rPr>
              <a:t>P</a:t>
            </a:r>
            <a:r>
              <a:rPr lang="en-US" altLang="zh-TW" dirty="0" smtClean="0">
                <a:ea typeface="新細明體" pitchFamily="18" charset="-120"/>
              </a:rPr>
              <a:t> of 0's</a:t>
            </a:r>
          </a:p>
          <a:p>
            <a:pPr lvl="1">
              <a:lnSpc>
                <a:spcPct val="150000"/>
              </a:lnSpc>
            </a:pPr>
            <a:endParaRPr lang="en-US" altLang="zh-TW" i="1" baseline="-25000" dirty="0">
              <a:ea typeface="新細明體" pitchFamily="18" charset="-12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TW" b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Example: F = x y + x’ z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x y = x y (z + z’) = x y z + x y z’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800" dirty="0" err="1" smtClean="0">
                    <a:ea typeface="新細明體" pitchFamily="18" charset="-120"/>
                  </a:rPr>
                  <a:t>x’z</a:t>
                </a:r>
                <a:r>
                  <a:rPr lang="en-US" altLang="zh-TW" sz="1800" dirty="0" smtClean="0">
                    <a:ea typeface="新細明體" pitchFamily="18" charset="-120"/>
                  </a:rPr>
                  <a:t> = </a:t>
                </a:r>
                <a:r>
                  <a:rPr lang="en-US" altLang="zh-TW" sz="1800" dirty="0" err="1" smtClean="0">
                    <a:ea typeface="新細明體" pitchFamily="18" charset="-120"/>
                  </a:rPr>
                  <a:t>x’z</a:t>
                </a:r>
                <a:r>
                  <a:rPr lang="en-US" altLang="zh-TW" sz="1800" dirty="0" smtClean="0">
                    <a:ea typeface="新細明體" pitchFamily="18" charset="-120"/>
                  </a:rPr>
                  <a:t> (y + y’) = x’ y z + x’ y’ z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TW" sz="1800" dirty="0" smtClean="0">
                    <a:ea typeface="新細明體" pitchFamily="18" charset="-120"/>
                  </a:rPr>
                  <a:t>F = x y z + x y z’ + x’ y z + x’ y’ z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 sz="1800"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sz="18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z</m:t>
                        </m:r>
                      </m:e>
                    </m:d>
                    <m:r>
                      <m:rPr>
                        <m:nor/>
                      </m:rPr>
                      <a:rPr lang="en-GB" altLang="zh-TW" sz="1800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altLang="zh-TW" sz="1800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 b="0" i="0" smtClean="0">
                            <a:ea typeface="新細明體" pitchFamily="18" charset="-120"/>
                          </a:rPr>
                          <m:t>6, 7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1800" dirty="0" smtClean="0">
                    <a:ea typeface="新細明體" pitchFamily="18" charset="-120"/>
                  </a:rPr>
                  <a:t>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TW" sz="1600" dirty="0" smtClean="0">
                    <a:ea typeface="新細明體" pitchFamily="18" charset="-120"/>
                  </a:rPr>
                  <a:t>with 1’s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altLang="zh-TW" sz="1800">
                        <a:ea typeface="新細明體" pitchFamily="18" charset="-120"/>
                      </a:rPr>
                      <m:t>F</m:t>
                    </m:r>
                    <m:d>
                      <m:dPr>
                        <m:ctrlPr>
                          <a:rPr lang="en-GB" altLang="zh-TW" sz="18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z</m:t>
                        </m:r>
                      </m:e>
                    </m:d>
                    <m:r>
                      <m:rPr>
                        <m:nor/>
                      </m:rPr>
                      <a:rPr lang="en-GB" altLang="zh-TW" sz="1800">
                        <a:ea typeface="新細明體" pitchFamily="18" charset="-120"/>
                      </a:rPr>
                      <m:t>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GB" altLang="zh-TW" sz="1800" i="1">
                            <a:latin typeface="Cambria Math"/>
                            <a:ea typeface="新細明體" pitchFamily="18" charset="-12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GB" altLang="zh-TW" sz="1800">
                            <a:ea typeface="新細明體" pitchFamily="18" charset="-120"/>
                          </a:rPr>
                          <m:t>(0, 2, 4, 5)</m:t>
                        </m:r>
                      </m:e>
                    </m:nary>
                  </m:oMath>
                </a14:m>
                <a:r>
                  <a:rPr lang="en-US" altLang="zh-TW" sz="1800" dirty="0" smtClean="0">
                    <a:ea typeface="新細明體" pitchFamily="18" charset="-120"/>
                  </a:rPr>
                  <a:t>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zh-TW" sz="1600" dirty="0" smtClean="0">
                    <a:ea typeface="新細明體" pitchFamily="18" charset="-120"/>
                  </a:rPr>
                  <a:t>with 0’s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TW" i="1" baseline="-25000" dirty="0">
                  <a:ea typeface="新細明體" pitchFamily="18" charset="-120"/>
                </a:endParaRPr>
              </a:p>
              <a:p>
                <a:pPr marL="914400" lvl="2" indent="0">
                  <a:lnSpc>
                    <a:spcPct val="150000"/>
                  </a:lnSpc>
                  <a:buNone/>
                </a:pPr>
                <a:endParaRPr lang="en-US" altLang="zh-TW" b="1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r="-1056" b="-37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3598830"/>
              </p:ext>
            </p:extLst>
          </p:nvPr>
        </p:nvGraphicFramePr>
        <p:xfrm>
          <a:off x="5220472" y="1106398"/>
          <a:ext cx="3600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two canonical forms of Boolean algebra are basic forms that one obtains from reading a function from the truth table. 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These forms are very seldom the ones with the least number of literals, because each </a:t>
            </a:r>
            <a:r>
              <a:rPr lang="en-US" altLang="zh-TW" sz="1800" dirty="0" err="1" smtClean="0">
                <a:ea typeface="新細明體" pitchFamily="18" charset="-120"/>
              </a:rPr>
              <a:t>minterm</a:t>
            </a:r>
            <a:r>
              <a:rPr lang="en-US" altLang="zh-TW" sz="1800" dirty="0" smtClean="0">
                <a:ea typeface="新細明體" pitchFamily="18" charset="-120"/>
              </a:rPr>
              <a:t> or </a:t>
            </a:r>
            <a:r>
              <a:rPr lang="en-US" altLang="zh-TW" sz="1800" dirty="0" err="1" smtClean="0">
                <a:ea typeface="新細明體" pitchFamily="18" charset="-120"/>
              </a:rPr>
              <a:t>maxterm</a:t>
            </a:r>
            <a:r>
              <a:rPr lang="en-US" altLang="zh-TW" sz="1800" dirty="0" smtClean="0">
                <a:ea typeface="新細明體" pitchFamily="18" charset="-120"/>
              </a:rPr>
              <a:t> must contain, by definition, all the variables either complemented or </a:t>
            </a:r>
            <a:r>
              <a:rPr lang="en-US" altLang="zh-TW" sz="1800" dirty="0" err="1" smtClean="0">
                <a:ea typeface="新細明體" pitchFamily="18" charset="-120"/>
              </a:rPr>
              <a:t>uncomplemented</a:t>
            </a:r>
            <a:r>
              <a:rPr lang="en-US" altLang="zh-TW" sz="1800" dirty="0" smtClean="0">
                <a:ea typeface="新細明體" pitchFamily="18" charset="-12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Standard form</a:t>
            </a:r>
            <a:r>
              <a:rPr lang="en-US" altLang="zh-TW" sz="1800" dirty="0" smtClean="0">
                <a:ea typeface="新細明體" pitchFamily="18" charset="-120"/>
              </a:rPr>
              <a:t>, the terms that form the function may contain one, two, or any number of literals. 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Sum of products and products of sum</a:t>
            </a:r>
          </a:p>
          <a:p>
            <a:pPr lvl="1">
              <a:lnSpc>
                <a:spcPct val="150000"/>
              </a:lnSpc>
            </a:pPr>
            <a:endParaRPr lang="en-US" altLang="zh-TW" i="1" baseline="-25000" dirty="0">
              <a:ea typeface="新細明體" pitchFamily="18" charset="-12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TW" b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Sum of products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Contains AND terms (product terms) of one or more literals each.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sum denotes the </a:t>
            </a:r>
            <a:r>
              <a:rPr lang="en-US" altLang="zh-TW" dirty="0" err="1" smtClean="0">
                <a:ea typeface="新細明體" pitchFamily="18" charset="-120"/>
              </a:rPr>
              <a:t>ORing</a:t>
            </a:r>
            <a:r>
              <a:rPr lang="en-US" altLang="zh-TW" dirty="0" smtClean="0">
                <a:ea typeface="新細明體" pitchFamily="18" charset="-120"/>
              </a:rPr>
              <a:t> of these terms.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Example: 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y’ + x y + x’ y z’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3 product terms of one, two and three literals. 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Their sum is in effect an OR operation.</a:t>
            </a:r>
            <a:endParaRPr lang="en-US" altLang="zh-TW" dirty="0">
              <a:ea typeface="新細明體" pitchFamily="18" charset="-12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TW" b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1</a:t>
            </a:r>
            <a:r>
              <a:rPr lang="en-US" altLang="zh-TW" dirty="0" smtClean="0">
                <a:ea typeface="新細明體" pitchFamily="18" charset="-120"/>
              </a:rPr>
              <a:t> = y’ + x y + x’ y z’</a:t>
            </a:r>
            <a:endParaRPr lang="en-US" altLang="zh-TW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Logic diagram of sum-of-products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Each product term requires and </a:t>
            </a:r>
            <a:r>
              <a:rPr lang="en-US" altLang="zh-TW" dirty="0" err="1" smtClean="0">
                <a:ea typeface="新細明體" pitchFamily="18" charset="-120"/>
              </a:rPr>
              <a:t>AND</a:t>
            </a:r>
            <a:r>
              <a:rPr lang="en-US" altLang="zh-TW" dirty="0" smtClean="0">
                <a:ea typeface="新細明體" pitchFamily="18" charset="-120"/>
              </a:rPr>
              <a:t> gate except for a term with a single literal.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logic sum is formed with an OR gate.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75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41805"/>
              </p:ext>
            </p:extLst>
          </p:nvPr>
        </p:nvGraphicFramePr>
        <p:xfrm>
          <a:off x="3368675" y="3230661"/>
          <a:ext cx="2660249" cy="150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Visio" r:id="rId3" imgW="2405542" imgH="1358013" progId="Visio.Drawing.11">
                  <p:embed/>
                </p:oleObj>
              </mc:Choice>
              <mc:Fallback>
                <p:oleObj name="Visio" r:id="rId3" imgW="2405542" imgH="13580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8675" y="3230661"/>
                        <a:ext cx="2660249" cy="150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Product of sums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Contains OR terms (sum terms) of one or more literals each.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product denotes the </a:t>
            </a:r>
            <a:r>
              <a:rPr lang="en-US" altLang="zh-TW" dirty="0" err="1" smtClean="0">
                <a:ea typeface="新細明體" pitchFamily="18" charset="-120"/>
              </a:rPr>
              <a:t>ANDing</a:t>
            </a:r>
            <a:r>
              <a:rPr lang="en-US" altLang="zh-TW" dirty="0" smtClean="0">
                <a:ea typeface="新細明體" pitchFamily="18" charset="-120"/>
              </a:rPr>
              <a:t> of these terms.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Example: 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 = x (y’ + z) (x’ + y + z’)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3 sum terms of one, two and three literals. </a:t>
            </a:r>
          </a:p>
          <a:p>
            <a:pPr lvl="3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Their product is in effect an AND operation.</a:t>
            </a:r>
            <a:endParaRPr lang="en-US" altLang="zh-TW" dirty="0">
              <a:ea typeface="新細明體" pitchFamily="18" charset="-12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zh-TW" b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x (y’ + z) (x’ + y + z’) </a:t>
            </a:r>
            <a:endParaRPr lang="en-US" altLang="zh-TW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Logic diagram of product of sums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Each product term requires and </a:t>
            </a:r>
            <a:r>
              <a:rPr lang="en-US" altLang="zh-TW" dirty="0" err="1" smtClean="0">
                <a:ea typeface="新細明體" pitchFamily="18" charset="-120"/>
              </a:rPr>
              <a:t>AND</a:t>
            </a:r>
            <a:r>
              <a:rPr lang="en-US" altLang="zh-TW" dirty="0" smtClean="0">
                <a:ea typeface="新細明體" pitchFamily="18" charset="-120"/>
              </a:rPr>
              <a:t> gate except for a term with a single literal.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The logic sum is formed with an OR gate.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77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322343"/>
              </p:ext>
            </p:extLst>
          </p:nvPr>
        </p:nvGraphicFramePr>
        <p:xfrm>
          <a:off x="3368675" y="3219822"/>
          <a:ext cx="2679455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Visio" r:id="rId3" imgW="2405542" imgH="1358013" progId="Visio.Drawing.11">
                  <p:embed/>
                </p:oleObj>
              </mc:Choice>
              <mc:Fallback>
                <p:oleObj name="Visio" r:id="rId3" imgW="2405542" imgH="13580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8675" y="3219822"/>
                        <a:ext cx="2679455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7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Multi-level implementation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 = AB + C (D + E)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Neither in sum of products nor in products of sums. </a:t>
            </a:r>
          </a:p>
          <a:p>
            <a:pPr lvl="1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78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43526"/>
              </p:ext>
            </p:extLst>
          </p:nvPr>
        </p:nvGraphicFramePr>
        <p:xfrm>
          <a:off x="1835695" y="2643758"/>
          <a:ext cx="4750321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Visio" r:id="rId3" imgW="3413544" imgH="1138471" progId="Visio.Drawing.11">
                  <p:embed/>
                </p:oleObj>
              </mc:Choice>
              <mc:Fallback>
                <p:oleObj name="Visio" r:id="rId3" imgW="3413544" imgH="11384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5" y="2643758"/>
                        <a:ext cx="4750321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CANONICAL AND STANDARD FORMS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Change it to a standard form by using the distributive law 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F</a:t>
            </a:r>
            <a:r>
              <a:rPr lang="en-US" altLang="zh-TW" baseline="-25000" dirty="0" smtClean="0"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 = AB + C (D + E) = AB + CD + CE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79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11313"/>
              </p:ext>
            </p:extLst>
          </p:nvPr>
        </p:nvGraphicFramePr>
        <p:xfrm>
          <a:off x="3347864" y="2067694"/>
          <a:ext cx="2724577" cy="187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Visio" r:id="rId3" imgW="2315615" imgH="1597612" progId="Visio.Drawing.11">
                  <p:embed/>
                </p:oleObj>
              </mc:Choice>
              <mc:Fallback>
                <p:oleObj name="Visio" r:id="rId3" imgW="2315615" imgH="159761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2067694"/>
                        <a:ext cx="2724577" cy="1878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3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917"/>
            <a:ext cx="8229600" cy="375106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SzPct val="100000"/>
              <a:buFont typeface="Book Antiqua" pitchFamily="18" charset="0"/>
              <a:buAutoNum type="arabicPeriod"/>
            </a:pP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Closure. 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dirty="0">
                <a:ea typeface="新細明體" pitchFamily="18" charset="-120"/>
              </a:rPr>
              <a:t>set </a:t>
            </a:r>
            <a:r>
              <a:rPr lang="en-US" altLang="zh-TW" sz="1800" b="1" i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 is closed with respect to a binary operator if, 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700" dirty="0">
                <a:ea typeface="新細明體" pitchFamily="18" charset="-120"/>
              </a:rPr>
              <a:t>F</a:t>
            </a:r>
            <a:r>
              <a:rPr lang="en-US" altLang="zh-TW" sz="1700" dirty="0" smtClean="0">
                <a:ea typeface="新細明體" pitchFamily="18" charset="-120"/>
              </a:rPr>
              <a:t>or </a:t>
            </a:r>
            <a:r>
              <a:rPr lang="en-US" altLang="zh-TW" sz="1700" dirty="0">
                <a:ea typeface="新細明體" pitchFamily="18" charset="-120"/>
              </a:rPr>
              <a:t>every pair of elements of </a:t>
            </a:r>
            <a:r>
              <a:rPr lang="en-US" altLang="zh-TW" sz="1700" b="1" i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700" dirty="0">
                <a:ea typeface="新細明體" pitchFamily="18" charset="-120"/>
              </a:rPr>
              <a:t>, the binary operator specifies a rule for obtaining a unique element of </a:t>
            </a:r>
            <a:r>
              <a:rPr lang="en-US" altLang="zh-TW" sz="1700" b="1" i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700" dirty="0">
                <a:ea typeface="新細明體" pitchFamily="18" charset="-120"/>
              </a:rPr>
              <a:t>. </a:t>
            </a:r>
            <a:endParaRPr lang="en-US" altLang="zh-TW" sz="1700" dirty="0" smtClean="0">
              <a:ea typeface="新細明體" pitchFamily="18" charset="-120"/>
            </a:endParaRPr>
          </a:p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tr-TR" altLang="zh-TW" sz="1700" dirty="0" smtClean="0"/>
              <a:t>For </a:t>
            </a:r>
            <a:r>
              <a:rPr lang="tr-TR" altLang="zh-TW" sz="1700" dirty="0"/>
              <a:t>example, natural numbers </a:t>
            </a:r>
            <a:r>
              <a:rPr lang="tr-TR" altLang="zh-TW" sz="1700" b="1" dirty="0">
                <a:solidFill>
                  <a:schemeClr val="accent2"/>
                </a:solidFill>
              </a:rPr>
              <a:t>N={1,2,3,...} </a:t>
            </a:r>
            <a:r>
              <a:rPr lang="tr-TR" altLang="zh-TW" sz="1700" dirty="0"/>
              <a:t>is </a:t>
            </a:r>
            <a:r>
              <a:rPr lang="tr-TR" altLang="zh-TW" sz="1700" b="1" dirty="0"/>
              <a:t>closed</a:t>
            </a:r>
            <a:r>
              <a:rPr lang="tr-TR" altLang="zh-TW" sz="1700" dirty="0"/>
              <a:t> </a:t>
            </a:r>
            <a:r>
              <a:rPr lang="en-GB" altLang="zh-TW" sz="1700" dirty="0" smtClean="0"/>
              <a:t>with respect </a:t>
            </a:r>
            <a:r>
              <a:rPr lang="tr-TR" altLang="zh-TW" sz="1700" dirty="0" smtClean="0"/>
              <a:t>t</a:t>
            </a:r>
            <a:r>
              <a:rPr lang="en-GB" altLang="zh-TW" sz="1700" dirty="0" smtClean="0"/>
              <a:t>o</a:t>
            </a:r>
            <a:r>
              <a:rPr lang="tr-TR" altLang="zh-TW" sz="1700" dirty="0" smtClean="0"/>
              <a:t> the</a:t>
            </a:r>
            <a:r>
              <a:rPr lang="en-GB" altLang="zh-TW" sz="1700" dirty="0" smtClean="0"/>
              <a:t> </a:t>
            </a:r>
            <a:r>
              <a:rPr lang="tr-TR" altLang="zh-TW" sz="1700" dirty="0" smtClean="0"/>
              <a:t>binary </a:t>
            </a:r>
            <a:r>
              <a:rPr lang="tr-TR" altLang="zh-TW" sz="1700" dirty="0"/>
              <a:t>operator </a:t>
            </a:r>
            <a:r>
              <a:rPr lang="tr-TR" altLang="zh-TW" sz="1700" b="1" dirty="0">
                <a:solidFill>
                  <a:schemeClr val="accent2"/>
                </a:solidFill>
              </a:rPr>
              <a:t>+</a:t>
            </a:r>
            <a:r>
              <a:rPr lang="tr-TR" altLang="zh-TW" sz="1700" dirty="0"/>
              <a:t> by the rule of arithmetic addition, since, for any </a:t>
            </a:r>
            <a:r>
              <a:rPr lang="en-US" altLang="zh-TW" sz="1700" b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sz="1700" dirty="0" smtClean="0">
                <a:ea typeface="新細明體" pitchFamily="18" charset="-120"/>
              </a:rPr>
              <a:t>, </a:t>
            </a:r>
            <a:r>
              <a:rPr lang="en-US" altLang="zh-TW" sz="1700" b="1" dirty="0" err="1" smtClean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sz="1700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sz="1700" b="1" dirty="0" err="1" smtClean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tr-TR" altLang="zh-TW" sz="1700" dirty="0"/>
              <a:t>, there is a unique </a:t>
            </a:r>
            <a:r>
              <a:rPr lang="en-US" altLang="zh-TW" sz="1700" b="1" dirty="0" err="1" smtClean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sz="1700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sz="1700" b="1" dirty="0" err="1" smtClean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tr-TR" altLang="zh-TW" sz="1700" dirty="0" smtClean="0"/>
              <a:t> </a:t>
            </a:r>
            <a:r>
              <a:rPr lang="tr-TR" altLang="zh-TW" sz="1700" dirty="0"/>
              <a:t>such that </a:t>
            </a:r>
            <a:endParaRPr lang="en-GB" altLang="zh-TW" sz="1700" dirty="0" smtClean="0"/>
          </a:p>
          <a:p>
            <a:pPr lvl="2" algn="just">
              <a:lnSpc>
                <a:spcPct val="150000"/>
              </a:lnSpc>
              <a:buSzPct val="100000"/>
            </a:pPr>
            <a:r>
              <a:rPr lang="en-US" altLang="zh-TW" sz="1700" b="1" i="1" dirty="0" smtClean="0">
                <a:solidFill>
                  <a:schemeClr val="accent2"/>
                </a:solidFill>
                <a:ea typeface="新細明體" pitchFamily="18" charset="-120"/>
              </a:rPr>
              <a:t>x + y </a:t>
            </a:r>
            <a:r>
              <a:rPr lang="en-US" altLang="zh-TW" sz="1700" b="1" i="1" dirty="0">
                <a:solidFill>
                  <a:schemeClr val="accent2"/>
                </a:solidFill>
                <a:ea typeface="新細明體" pitchFamily="18" charset="-120"/>
              </a:rPr>
              <a:t>= </a:t>
            </a:r>
            <a:r>
              <a:rPr lang="en-US" altLang="zh-TW" sz="1700" b="1" i="1" dirty="0" smtClean="0">
                <a:solidFill>
                  <a:schemeClr val="accent2"/>
                </a:solidFill>
                <a:ea typeface="新細明體" pitchFamily="18" charset="-120"/>
              </a:rPr>
              <a:t>z</a:t>
            </a:r>
            <a:endParaRPr lang="en-GB" altLang="zh-TW" sz="1700" b="1" i="1" dirty="0" smtClean="0">
              <a:solidFill>
                <a:schemeClr val="accent2"/>
              </a:solidFill>
            </a:endParaRPr>
          </a:p>
          <a:p>
            <a:pPr lvl="1" algn="just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But </a:t>
            </a:r>
            <a:r>
              <a:rPr lang="en-US" altLang="zh-TW" dirty="0">
                <a:ea typeface="新細明體" pitchFamily="18" charset="-120"/>
              </a:rPr>
              <a:t>operator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–</a:t>
            </a:r>
            <a:r>
              <a:rPr lang="en-US" altLang="zh-TW" dirty="0">
                <a:ea typeface="新細明體" pitchFamily="18" charset="-120"/>
              </a:rPr>
              <a:t> is not closed for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, because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2-3 = -1</a:t>
            </a:r>
            <a:r>
              <a:rPr lang="en-US" altLang="zh-TW" dirty="0">
                <a:ea typeface="新細明體" pitchFamily="18" charset="-120"/>
              </a:rPr>
              <a:t> and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3</a:t>
            </a:r>
            <a:r>
              <a:rPr lang="en-US" altLang="zh-TW" b="1" dirty="0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, but </a:t>
            </a:r>
            <a:endParaRPr lang="en-US" altLang="zh-TW" dirty="0" smtClean="0">
              <a:ea typeface="新細明體" pitchFamily="18" charset="-120"/>
            </a:endParaRPr>
          </a:p>
          <a:p>
            <a:pPr lvl="2" algn="just">
              <a:lnSpc>
                <a:spcPct val="150000"/>
              </a:lnSpc>
              <a:buSzPct val="100000"/>
            </a:pPr>
            <a:r>
              <a:rPr lang="en-US" altLang="zh-TW" sz="1700" b="1" dirty="0" smtClean="0">
                <a:solidFill>
                  <a:schemeClr val="accent2"/>
                </a:solidFill>
                <a:ea typeface="新細明體" pitchFamily="18" charset="-120"/>
              </a:rPr>
              <a:t>(-</a:t>
            </a:r>
            <a:r>
              <a:rPr lang="en-US" altLang="zh-TW" sz="1700" b="1" dirty="0">
                <a:solidFill>
                  <a:schemeClr val="accent2"/>
                </a:solidFill>
                <a:ea typeface="新細明體" pitchFamily="18" charset="-120"/>
              </a:rPr>
              <a:t>1)</a:t>
            </a:r>
            <a:r>
              <a:rPr lang="en-US" altLang="zh-TW" sz="1700" b="1" dirty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  <a:sym typeface="Symbol" pitchFamily="18" charset="2"/>
              </a:rPr>
              <a:t></a:t>
            </a:r>
            <a:r>
              <a:rPr lang="en-US" altLang="zh-TW" sz="1700" b="1" i="1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sz="1700" i="1" dirty="0" smtClean="0">
                <a:ea typeface="新細明體" pitchFamily="18" charset="-120"/>
              </a:rPr>
              <a:t>.</a:t>
            </a:r>
            <a:endParaRPr lang="en-US" altLang="zh-TW" sz="1700" i="1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9512" y="565214"/>
            <a:ext cx="8784976" cy="42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zh-TW" sz="1600" dirty="0"/>
              <a:t>The most common postulates used to formulate various algebraic structures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30714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2.6 other logic </a:t>
            </a:r>
            <a:r>
              <a:rPr lang="en-GB" dirty="0" smtClean="0">
                <a:solidFill>
                  <a:schemeClr val="accent1"/>
                </a:solidFill>
              </a:rPr>
              <a:t>operations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99" y="1779662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LOGIC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  <a:ea typeface="新細明體" pitchFamily="18" charset="-120"/>
              </a:rPr>
              <a:t>2</a:t>
            </a:r>
            <a:r>
              <a:rPr lang="en-US" altLang="zh-TW" b="1" baseline="40000" dirty="0">
                <a:solidFill>
                  <a:schemeClr val="accent2"/>
                </a:solidFill>
                <a:ea typeface="新細明體" pitchFamily="18" charset="-120"/>
              </a:rPr>
              <a:t>n</a:t>
            </a:r>
            <a:r>
              <a:rPr lang="en-US" altLang="zh-TW" dirty="0">
                <a:ea typeface="新細明體" pitchFamily="18" charset="-120"/>
              </a:rPr>
              <a:t> rows in the truth table of n binary variables</a:t>
            </a:r>
            <a:r>
              <a:rPr lang="en-US" altLang="zh-TW" dirty="0" smtClean="0">
                <a:ea typeface="新細明體" pitchFamily="18" charset="-120"/>
              </a:rPr>
              <a:t>.</a:t>
            </a:r>
            <a:endParaRPr lang="en-GB" dirty="0" smtClean="0"/>
          </a:p>
          <a:p>
            <a:r>
              <a:rPr lang="en-GB" b="1" dirty="0" smtClean="0">
                <a:solidFill>
                  <a:schemeClr val="accent2"/>
                </a:solidFill>
              </a:rPr>
              <a:t>2</a:t>
            </a:r>
            <a:r>
              <a:rPr lang="en-GB" b="1" baseline="30000" dirty="0" smtClean="0">
                <a:solidFill>
                  <a:schemeClr val="accent2"/>
                </a:solidFill>
              </a:rPr>
              <a:t>2n</a:t>
            </a:r>
            <a:r>
              <a:rPr lang="en-GB" dirty="0" smtClean="0"/>
              <a:t> functions for n binary variables. </a:t>
            </a:r>
          </a:p>
          <a:p>
            <a:r>
              <a:rPr lang="en-GB" b="1" dirty="0" smtClean="0">
                <a:solidFill>
                  <a:schemeClr val="accent2"/>
                </a:solidFill>
              </a:rPr>
              <a:t>n = 2</a:t>
            </a:r>
            <a:r>
              <a:rPr lang="en-GB" dirty="0" smtClean="0"/>
              <a:t>, and the number of possible Boolean functions is </a:t>
            </a:r>
            <a:r>
              <a:rPr lang="en-GB" b="1" dirty="0" smtClean="0">
                <a:solidFill>
                  <a:schemeClr val="accent2"/>
                </a:solidFill>
              </a:rPr>
              <a:t>16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81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21577"/>
              </p:ext>
            </p:extLst>
          </p:nvPr>
        </p:nvGraphicFramePr>
        <p:xfrm>
          <a:off x="349976" y="2301726"/>
          <a:ext cx="8398488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447874"/>
                <a:gridCol w="504000"/>
                <a:gridCol w="504000"/>
                <a:gridCol w="504000"/>
                <a:gridCol w="504000"/>
                <a:gridCol w="504000"/>
                <a:gridCol w="50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0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3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5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6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7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8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9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10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11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13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14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r>
                        <a:rPr lang="en-GB" baseline="-25000" dirty="0" smtClean="0"/>
                        <a:t>15</a:t>
                      </a:r>
                      <a:endParaRPr lang="en-GB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5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LOGIC OPERATIONS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598789"/>
                  </p:ext>
                </p:extLst>
              </p:nvPr>
            </p:nvGraphicFramePr>
            <p:xfrm>
              <a:off x="755576" y="773782"/>
              <a:ext cx="7488832" cy="3958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872208"/>
                    <a:gridCol w="1872208"/>
                    <a:gridCol w="1872208"/>
                  </a:tblGrid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Boolean Functions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Operator Symbol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Name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Comments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0</a:t>
                          </a:r>
                          <a:r>
                            <a:rPr lang="en-GB" sz="900" dirty="0" smtClean="0"/>
                            <a:t> = 0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Null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Binary Constant 0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</a:t>
                          </a:r>
                          <a:r>
                            <a:rPr lang="en-GB" sz="900" baseline="0" dirty="0" smtClean="0"/>
                            <a:t> = x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GB" sz="900" b="0" i="0" smtClean="0">
                                    <a:latin typeface="+mj-lt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GB" sz="900" b="0" i="0" smtClean="0">
                                    <a:latin typeface="+mj-lt"/>
                                  </a:rPr>
                                  <m:t> ∙ </m:t>
                                </m:r>
                                <m:r>
                                  <m:rPr>
                                    <m:nor/>
                                  </m:rPr>
                                  <a:rPr lang="en-GB" sz="900" b="0" i="0" smtClean="0">
                                    <a:latin typeface="+mj-lt"/>
                                    <a:ea typeface="Cambria Math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GB" sz="9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AND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and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2</a:t>
                          </a:r>
                          <a:r>
                            <a:rPr lang="en-GB" sz="900" dirty="0" smtClean="0"/>
                            <a:t> = x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/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Inhibition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x, but</a:t>
                          </a:r>
                          <a:r>
                            <a:rPr lang="en-GB" sz="900" baseline="0" dirty="0" smtClean="0"/>
                            <a:t> not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3</a:t>
                          </a:r>
                          <a:r>
                            <a:rPr lang="en-GB" sz="900" baseline="0" dirty="0" smtClean="0"/>
                            <a:t> = x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Transfer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x’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4</a:t>
                          </a:r>
                          <a:r>
                            <a:rPr lang="en-GB" sz="900" baseline="0" dirty="0" smtClean="0"/>
                            <a:t> = x’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 / x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Inhibition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y, but not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5</a:t>
                          </a:r>
                          <a:r>
                            <a:rPr lang="en-GB" sz="900" baseline="0" dirty="0" smtClean="0"/>
                            <a:t> =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Transfer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 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6</a:t>
                          </a:r>
                          <a:r>
                            <a:rPr lang="en-GB" sz="900" baseline="0" dirty="0" smtClean="0"/>
                            <a:t> = x y’ + x’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latin typeface="XITS Math"/>
                              <a:ea typeface="XITS Math"/>
                              <a:cs typeface="XITS Math"/>
                            </a:rPr>
                            <a:t>⊕</a:t>
                          </a:r>
                          <a:r>
                            <a:rPr lang="en-GB" sz="900" dirty="0" smtClean="0"/>
                            <a:t> y 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Exclusive</a:t>
                          </a:r>
                          <a:r>
                            <a:rPr lang="en-GB" sz="900" baseline="0" dirty="0" smtClean="0"/>
                            <a:t>-OR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or y, but not both 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7</a:t>
                          </a:r>
                          <a:r>
                            <a:rPr lang="en-GB" sz="900" dirty="0" smtClean="0"/>
                            <a:t> = x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or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8</a:t>
                          </a:r>
                          <a:r>
                            <a:rPr lang="en-GB" sz="900" baseline="0" dirty="0" smtClean="0"/>
                            <a:t> = (x + y)’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sym typeface="Wingdings 3"/>
                            </a:rPr>
                            <a:t></a:t>
                          </a:r>
                          <a:r>
                            <a:rPr lang="en-GB" sz="90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NOT- OR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9</a:t>
                          </a:r>
                          <a:r>
                            <a:rPr lang="en-GB" sz="900" baseline="0" dirty="0" smtClean="0"/>
                            <a:t> = (x y + x’ y’)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 smtClean="0"/>
                            <a:t>(x </a:t>
                          </a:r>
                          <a:r>
                            <a:rPr lang="en-GB" sz="900" dirty="0" smtClean="0">
                              <a:latin typeface="XITS Math"/>
                              <a:ea typeface="XITS Math"/>
                              <a:cs typeface="XITS Math"/>
                            </a:rPr>
                            <a:t>⊕</a:t>
                          </a:r>
                          <a:r>
                            <a:rPr lang="en-GB" sz="900" dirty="0" smtClean="0"/>
                            <a:t> y) 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Equivalence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equals</a:t>
                          </a:r>
                          <a:r>
                            <a:rPr lang="en-GB" sz="900" baseline="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10</a:t>
                          </a:r>
                          <a:r>
                            <a:rPr lang="en-GB" sz="900" dirty="0" smtClean="0"/>
                            <a:t> =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Complement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</a:t>
                          </a:r>
                          <a:r>
                            <a:rPr lang="en-GB" sz="900" baseline="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11</a:t>
                          </a:r>
                          <a:r>
                            <a:rPr lang="en-GB" sz="900" baseline="0" dirty="0" smtClean="0"/>
                            <a:t> = x +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>
                              <a:latin typeface="+mj-lt"/>
                            </a:rPr>
                            <a:t>x </a:t>
                          </a:r>
                          <a:r>
                            <a:rPr lang="en-GB" sz="900" dirty="0" smtClean="0">
                              <a:latin typeface="+mj-lt"/>
                              <a:ea typeface="XITS Math"/>
                              <a:cs typeface="XITS Math"/>
                            </a:rPr>
                            <a:t>⊂ y</a:t>
                          </a:r>
                          <a:r>
                            <a:rPr lang="en-GB" sz="900" dirty="0" smtClean="0">
                              <a:latin typeface="+mj-lt"/>
                            </a:rPr>
                            <a:t> </a:t>
                          </a:r>
                          <a:endParaRPr lang="en-GB" sz="9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Implication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If y, then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12</a:t>
                          </a:r>
                          <a:r>
                            <a:rPr lang="en-GB" sz="900" baseline="0" dirty="0" smtClean="0"/>
                            <a:t> = x’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Complement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13</a:t>
                          </a:r>
                          <a:r>
                            <a:rPr lang="en-GB" sz="900" baseline="0" dirty="0" smtClean="0"/>
                            <a:t> = x’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>
                              <a:latin typeface="+mj-lt"/>
                            </a:rPr>
                            <a:t>x </a:t>
                          </a:r>
                          <a:r>
                            <a:rPr lang="en-GB" sz="900" dirty="0" smtClean="0">
                              <a:latin typeface="+mj-lt"/>
                              <a:ea typeface="XITS Math"/>
                              <a:cs typeface="XITS Math"/>
                            </a:rPr>
                            <a:t>⊃</a:t>
                          </a:r>
                          <a:r>
                            <a:rPr lang="en-GB" sz="900" baseline="0" dirty="0" smtClean="0">
                              <a:latin typeface="+mj-lt"/>
                              <a:ea typeface="XITS Math"/>
                              <a:cs typeface="XITS Math"/>
                            </a:rPr>
                            <a:t> y</a:t>
                          </a:r>
                          <a:endParaRPr lang="en-GB" sz="9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Implication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If x, then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14</a:t>
                          </a:r>
                          <a:r>
                            <a:rPr lang="en-GB" sz="900" baseline="0" dirty="0" smtClean="0"/>
                            <a:t> = (</a:t>
                          </a:r>
                          <a:r>
                            <a:rPr lang="en-GB" sz="900" baseline="0" dirty="0" err="1" smtClean="0"/>
                            <a:t>xy</a:t>
                          </a:r>
                          <a:r>
                            <a:rPr lang="en-GB" sz="900" baseline="0" dirty="0" smtClean="0"/>
                            <a:t>)’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sym typeface="Wingdings 3"/>
                            </a:rPr>
                            <a:t></a:t>
                          </a:r>
                          <a:r>
                            <a:rPr lang="en-GB" sz="90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NAND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NOT- AND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15</a:t>
                          </a:r>
                          <a:r>
                            <a:rPr lang="en-GB" sz="900" baseline="0" dirty="0" smtClean="0"/>
                            <a:t> = 1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Identity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Binary constant 1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9598789"/>
                  </p:ext>
                </p:extLst>
              </p:nvPr>
            </p:nvGraphicFramePr>
            <p:xfrm>
              <a:off x="755576" y="773782"/>
              <a:ext cx="7488832" cy="3958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72208"/>
                    <a:gridCol w="1872208"/>
                    <a:gridCol w="1872208"/>
                    <a:gridCol w="1872208"/>
                  </a:tblGrid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Boolean Functions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Operator Symbol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Name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Comments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0</a:t>
                          </a:r>
                          <a:r>
                            <a:rPr lang="en-GB" sz="900" dirty="0" smtClean="0"/>
                            <a:t> = 0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Null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Binary Constant 0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</a:t>
                          </a:r>
                          <a:r>
                            <a:rPr lang="en-GB" sz="900" baseline="0" dirty="0" smtClean="0"/>
                            <a:t> = x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26" t="-197436" r="-200326" b="-13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AND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and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2</a:t>
                          </a:r>
                          <a:r>
                            <a:rPr lang="en-GB" sz="900" dirty="0" smtClean="0"/>
                            <a:t> = x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/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Inhibition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x, but</a:t>
                          </a:r>
                          <a:r>
                            <a:rPr lang="en-GB" sz="900" baseline="0" dirty="0" smtClean="0"/>
                            <a:t> not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3</a:t>
                          </a:r>
                          <a:r>
                            <a:rPr lang="en-GB" sz="900" baseline="0" dirty="0" smtClean="0"/>
                            <a:t> = x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Transfer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x’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4</a:t>
                          </a:r>
                          <a:r>
                            <a:rPr lang="en-GB" sz="900" baseline="0" dirty="0" smtClean="0"/>
                            <a:t> = x’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 / x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Inhibition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y, but not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5</a:t>
                          </a:r>
                          <a:r>
                            <a:rPr lang="en-GB" sz="900" baseline="0" dirty="0" smtClean="0"/>
                            <a:t> =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Transfer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 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6</a:t>
                          </a:r>
                          <a:r>
                            <a:rPr lang="en-GB" sz="900" baseline="0" dirty="0" smtClean="0"/>
                            <a:t> = x y’ + x’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latin typeface="XITS Math"/>
                              <a:ea typeface="XITS Math"/>
                              <a:cs typeface="XITS Math"/>
                            </a:rPr>
                            <a:t>⊕</a:t>
                          </a:r>
                          <a:r>
                            <a:rPr lang="en-GB" sz="900" dirty="0" smtClean="0"/>
                            <a:t> y 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Exclusive</a:t>
                          </a:r>
                          <a:r>
                            <a:rPr lang="en-GB" sz="900" baseline="0" dirty="0" smtClean="0"/>
                            <a:t>-OR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or y, but not both 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7</a:t>
                          </a:r>
                          <a:r>
                            <a:rPr lang="en-GB" sz="900" dirty="0" smtClean="0"/>
                            <a:t> = x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or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8</a:t>
                          </a:r>
                          <a:r>
                            <a:rPr lang="en-GB" sz="900" baseline="0" dirty="0" smtClean="0"/>
                            <a:t> = (x + y)’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sym typeface="Wingdings 3"/>
                            </a:rPr>
                            <a:t></a:t>
                          </a:r>
                          <a:r>
                            <a:rPr lang="en-GB" sz="90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NOR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NOT- OR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9</a:t>
                          </a:r>
                          <a:r>
                            <a:rPr lang="en-GB" sz="900" baseline="0" dirty="0" smtClean="0"/>
                            <a:t> = (x y + x’ y’)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900" dirty="0" smtClean="0"/>
                            <a:t>(x </a:t>
                          </a:r>
                          <a:r>
                            <a:rPr lang="en-GB" sz="900" dirty="0" smtClean="0">
                              <a:latin typeface="XITS Math"/>
                              <a:ea typeface="XITS Math"/>
                              <a:cs typeface="XITS Math"/>
                            </a:rPr>
                            <a:t>⊕</a:t>
                          </a:r>
                          <a:r>
                            <a:rPr lang="en-GB" sz="900" dirty="0" smtClean="0"/>
                            <a:t> y) 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Equivalence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equals</a:t>
                          </a:r>
                          <a:r>
                            <a:rPr lang="en-GB" sz="900" baseline="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10</a:t>
                          </a:r>
                          <a:r>
                            <a:rPr lang="en-GB" sz="900" dirty="0" smtClean="0"/>
                            <a:t> =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Complement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</a:t>
                          </a:r>
                          <a:r>
                            <a:rPr lang="en-GB" sz="900" baseline="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11</a:t>
                          </a:r>
                          <a:r>
                            <a:rPr lang="en-GB" sz="900" baseline="0" dirty="0" smtClean="0"/>
                            <a:t> = x + y’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>
                              <a:latin typeface="+mj-lt"/>
                            </a:rPr>
                            <a:t>x </a:t>
                          </a:r>
                          <a:r>
                            <a:rPr lang="en-GB" sz="900" dirty="0" smtClean="0">
                              <a:latin typeface="+mj-lt"/>
                              <a:ea typeface="XITS Math"/>
                              <a:cs typeface="XITS Math"/>
                            </a:rPr>
                            <a:t>⊂ y</a:t>
                          </a:r>
                          <a:r>
                            <a:rPr lang="en-GB" sz="900" dirty="0" smtClean="0">
                              <a:latin typeface="+mj-lt"/>
                            </a:rPr>
                            <a:t> </a:t>
                          </a:r>
                          <a:endParaRPr lang="en-GB" sz="9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Implication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If y, then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12</a:t>
                          </a:r>
                          <a:r>
                            <a:rPr lang="en-GB" sz="900" baseline="0" dirty="0" smtClean="0"/>
                            <a:t> = x’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Complement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 x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13</a:t>
                          </a:r>
                          <a:r>
                            <a:rPr lang="en-GB" sz="900" baseline="0" dirty="0" smtClean="0"/>
                            <a:t> = x’ +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>
                              <a:latin typeface="+mj-lt"/>
                            </a:rPr>
                            <a:t>x </a:t>
                          </a:r>
                          <a:r>
                            <a:rPr lang="en-GB" sz="900" dirty="0" smtClean="0">
                              <a:latin typeface="+mj-lt"/>
                              <a:ea typeface="XITS Math"/>
                              <a:cs typeface="XITS Math"/>
                            </a:rPr>
                            <a:t>⊃</a:t>
                          </a:r>
                          <a:r>
                            <a:rPr lang="en-GB" sz="900" baseline="0" dirty="0" smtClean="0">
                              <a:latin typeface="+mj-lt"/>
                              <a:ea typeface="XITS Math"/>
                              <a:cs typeface="XITS Math"/>
                            </a:rPr>
                            <a:t> y</a:t>
                          </a:r>
                          <a:endParaRPr lang="en-GB" sz="9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Implication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If x, then y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14</a:t>
                          </a:r>
                          <a:r>
                            <a:rPr lang="en-GB" sz="900" baseline="0" dirty="0" smtClean="0"/>
                            <a:t> = (</a:t>
                          </a:r>
                          <a:r>
                            <a:rPr lang="en-GB" sz="900" baseline="0" dirty="0" err="1" smtClean="0"/>
                            <a:t>xy</a:t>
                          </a:r>
                          <a:r>
                            <a:rPr lang="en-GB" sz="900" baseline="0" dirty="0" smtClean="0"/>
                            <a:t>)’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x </a:t>
                          </a:r>
                          <a:r>
                            <a:rPr lang="en-GB" sz="900" dirty="0" smtClean="0">
                              <a:sym typeface="Wingdings 3"/>
                            </a:rPr>
                            <a:t></a:t>
                          </a:r>
                          <a:r>
                            <a:rPr lang="en-GB" sz="900" dirty="0" smtClean="0"/>
                            <a:t> 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NAND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NOT- AND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  <a:tr h="232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F</a:t>
                          </a:r>
                          <a:r>
                            <a:rPr lang="en-GB" sz="900" baseline="-25000" dirty="0" smtClean="0"/>
                            <a:t>15</a:t>
                          </a:r>
                          <a:r>
                            <a:rPr lang="en-GB" sz="900" baseline="0" dirty="0" smtClean="0"/>
                            <a:t> = 1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9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Identity</a:t>
                          </a:r>
                          <a:endParaRPr lang="en-GB" sz="9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900" dirty="0" smtClean="0"/>
                            <a:t>Binary constant 1</a:t>
                          </a:r>
                          <a:endParaRPr lang="en-GB" sz="9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61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LOGIC OPERATIONS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dirty="0" smtClean="0">
                <a:ea typeface="新細明體" pitchFamily="18" charset="-120"/>
              </a:rPr>
              <a:t>The functions are determined from the 16 binary combinations that can be assigned to F. 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ea typeface="新細明體" pitchFamily="18" charset="-120"/>
              </a:rPr>
              <a:t>The 16 functions can be expressed algebraically by means of Boolean functions.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ea typeface="新細明體" pitchFamily="18" charset="-120"/>
              </a:rPr>
              <a:t>The Boolean expressions listed are simplified to their minimum number of literals. 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ea typeface="新細明體" pitchFamily="18" charset="-120"/>
              </a:rPr>
              <a:t>All the new symbols shown, except for the exclusive-OR symbol </a:t>
            </a:r>
            <a:r>
              <a:rPr lang="en-GB" sz="1800" dirty="0">
                <a:latin typeface="XITS Math"/>
                <a:ea typeface="XITS Math"/>
                <a:cs typeface="XITS Math"/>
              </a:rPr>
              <a:t>⊕</a:t>
            </a:r>
            <a:r>
              <a:rPr lang="en-GB" sz="1800" dirty="0" smtClean="0">
                <a:ea typeface="新細明體" pitchFamily="18" charset="-120"/>
              </a:rPr>
              <a:t> are not in common use by digital designers.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0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2.7 digital logic </a:t>
            </a:r>
            <a:r>
              <a:rPr lang="en-GB" dirty="0" smtClean="0">
                <a:solidFill>
                  <a:schemeClr val="accent1"/>
                </a:solidFill>
              </a:rPr>
              <a:t>gates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5213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Boolean expression: AND, OR and NOT operations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ea typeface="新細明體" pitchFamily="18" charset="-120"/>
              </a:rPr>
              <a:t>Constructing gates of other  logic operations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>
                <a:ea typeface="新細明體" pitchFamily="18" charset="-120"/>
              </a:rPr>
              <a:t>The feasibility and </a:t>
            </a:r>
            <a:r>
              <a:rPr lang="en-US" altLang="zh-TW" dirty="0" smtClean="0">
                <a:ea typeface="新細明體" pitchFamily="18" charset="-120"/>
              </a:rPr>
              <a:t>economy;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possibility of extending gate's </a:t>
            </a:r>
            <a:r>
              <a:rPr lang="en-US" altLang="zh-TW" dirty="0" smtClean="0">
                <a:ea typeface="新細明體" pitchFamily="18" charset="-120"/>
              </a:rPr>
              <a:t>inputs;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basic properties of the binary operations (commutative and associative</a:t>
            </a:r>
            <a:r>
              <a:rPr lang="en-US" altLang="zh-TW" dirty="0" smtClean="0">
                <a:ea typeface="新細明體" pitchFamily="18" charset="-120"/>
              </a:rPr>
              <a:t>);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The </a:t>
            </a:r>
            <a:r>
              <a:rPr lang="en-US" altLang="zh-TW" dirty="0">
                <a:ea typeface="新細明體" pitchFamily="18" charset="-120"/>
              </a:rPr>
              <a:t>ability of the gate to implement Boolean functions.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Consider the 16 functions in Table </a:t>
            </a: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b="1" dirty="0" smtClean="0">
                <a:ea typeface="新細明體" pitchFamily="18" charset="-120"/>
                <a:hlinkClick r:id="rId2" action="ppaction://hlinksldjump"/>
              </a:rPr>
              <a:t>slide 82</a:t>
            </a:r>
            <a:r>
              <a:rPr lang="en-US" altLang="zh-TW" dirty="0" smtClean="0">
                <a:ea typeface="新細明體" pitchFamily="18" charset="-120"/>
              </a:rPr>
              <a:t>)</a:t>
            </a:r>
            <a:endParaRPr lang="en-US" altLang="zh-TW" dirty="0">
              <a:ea typeface="新細明體" pitchFamily="18" charset="-120"/>
            </a:endParaRPr>
          </a:p>
          <a:p>
            <a:pPr lvl="1"/>
            <a:r>
              <a:rPr lang="en-US" altLang="zh-TW" dirty="0">
                <a:ea typeface="新細明體" pitchFamily="18" charset="-120"/>
              </a:rPr>
              <a:t>Two are equal to a constant (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0</a:t>
            </a:r>
            <a:r>
              <a:rPr lang="en-US" altLang="zh-TW" dirty="0">
                <a:ea typeface="新細明體" pitchFamily="18" charset="-120"/>
              </a:rPr>
              <a:t> and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15</a:t>
            </a:r>
            <a:r>
              <a:rPr lang="en-US" altLang="zh-TW" dirty="0">
                <a:ea typeface="新細明體" pitchFamily="18" charset="-120"/>
              </a:rPr>
              <a:t>).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Four are repeated twice (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4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5</a:t>
            </a:r>
            <a:r>
              <a:rPr lang="en-US" altLang="zh-TW" dirty="0">
                <a:ea typeface="新細明體" pitchFamily="18" charset="-120"/>
              </a:rPr>
              <a:t>, 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10</a:t>
            </a:r>
            <a:r>
              <a:rPr lang="en-US" altLang="zh-TW" dirty="0">
                <a:ea typeface="新細明體" pitchFamily="18" charset="-120"/>
              </a:rPr>
              <a:t> and 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11</a:t>
            </a:r>
            <a:r>
              <a:rPr lang="en-US" altLang="zh-TW" dirty="0">
                <a:ea typeface="新細明體" pitchFamily="18" charset="-120"/>
              </a:rPr>
              <a:t>).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Inhibition (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dirty="0">
                <a:ea typeface="新細明體" pitchFamily="18" charset="-120"/>
              </a:rPr>
              <a:t>) and implication (</a:t>
            </a:r>
            <a:r>
              <a:rPr lang="en-US" altLang="zh-TW" i="1" dirty="0">
                <a:ea typeface="新細明體" pitchFamily="18" charset="-120"/>
              </a:rPr>
              <a:t>F</a:t>
            </a:r>
            <a:r>
              <a:rPr lang="en-US" altLang="zh-TW" baseline="-25000" dirty="0">
                <a:ea typeface="新細明體" pitchFamily="18" charset="-120"/>
              </a:rPr>
              <a:t>13</a:t>
            </a:r>
            <a:r>
              <a:rPr lang="en-US" altLang="zh-TW" dirty="0">
                <a:ea typeface="新細明體" pitchFamily="18" charset="-120"/>
              </a:rPr>
              <a:t>) are not commutative or associative.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The other eight: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complement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12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transfer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3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AND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1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OR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7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NAND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14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NOR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8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XOR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6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), and equivalence (XNOR)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F</a:t>
            </a:r>
            <a:r>
              <a:rPr lang="en-US" altLang="zh-TW" b="1" baseline="-25000" dirty="0">
                <a:solidFill>
                  <a:schemeClr val="accent2"/>
                </a:solidFill>
                <a:ea typeface="新細明體" pitchFamily="18" charset="-120"/>
              </a:rPr>
              <a:t>9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</a:t>
            </a:r>
            <a:r>
              <a:rPr lang="en-US" altLang="zh-TW" dirty="0">
                <a:solidFill>
                  <a:srgbClr val="FF33CC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are used as standard gates.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Complement: inverter.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Transfer: buffer (increasing drive strength).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Equivalence: XNOR.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87633"/>
              </p:ext>
            </p:extLst>
          </p:nvPr>
        </p:nvGraphicFramePr>
        <p:xfrm>
          <a:off x="457200" y="842963"/>
          <a:ext cx="8229600" cy="3639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057400"/>
                <a:gridCol w="2057400"/>
                <a:gridCol w="685800"/>
                <a:gridCol w="342900"/>
                <a:gridCol w="3429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Graphic Symbol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Algebraic</a:t>
                      </a:r>
                      <a:r>
                        <a:rPr lang="en-GB" sz="1400" baseline="0" dirty="0" smtClean="0"/>
                        <a:t> Function</a:t>
                      </a:r>
                      <a:endParaRPr lang="en-GB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Truth Table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00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AND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 = x y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OR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F = x + 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INVERTER</a:t>
                      </a:r>
                      <a:endParaRPr lang="en-GB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 =</a:t>
                      </a:r>
                      <a:r>
                        <a:rPr lang="en-GB" sz="1200" baseline="0" dirty="0" smtClean="0"/>
                        <a:t> x ’</a:t>
                      </a:r>
                      <a:endParaRPr lang="en-GB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87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47236"/>
              </p:ext>
            </p:extLst>
          </p:nvPr>
        </p:nvGraphicFramePr>
        <p:xfrm>
          <a:off x="2852044" y="1552422"/>
          <a:ext cx="1431049" cy="58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Visio" r:id="rId3" imgW="947690" imgH="388620" progId="Visio.Drawing.11">
                  <p:embed/>
                </p:oleObj>
              </mc:Choice>
              <mc:Fallback>
                <p:oleObj name="Visio" r:id="rId3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2044" y="1552422"/>
                        <a:ext cx="1431049" cy="58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14714"/>
              </p:ext>
            </p:extLst>
          </p:nvPr>
        </p:nvGraphicFramePr>
        <p:xfrm>
          <a:off x="2851168" y="2859781"/>
          <a:ext cx="1432800" cy="58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Visio" r:id="rId5" imgW="947690" imgH="388620" progId="Visio.Drawing.11">
                  <p:embed/>
                </p:oleObj>
              </mc:Choice>
              <mc:Fallback>
                <p:oleObj name="Visio" r:id="rId5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1168" y="2859781"/>
                        <a:ext cx="1432800" cy="58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50749"/>
              </p:ext>
            </p:extLst>
          </p:nvPr>
        </p:nvGraphicFramePr>
        <p:xfrm>
          <a:off x="2918829" y="3867893"/>
          <a:ext cx="1297479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Visio" r:id="rId7" imgW="947690" imgH="428086" progId="Visio.Drawing.11">
                  <p:embed/>
                </p:oleObj>
              </mc:Choice>
              <mc:Fallback>
                <p:oleObj name="Visio" r:id="rId7" imgW="947690" imgH="4280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8829" y="3867893"/>
                        <a:ext cx="1297479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53383"/>
              </p:ext>
            </p:extLst>
          </p:nvPr>
        </p:nvGraphicFramePr>
        <p:xfrm>
          <a:off x="457200" y="842963"/>
          <a:ext cx="8229600" cy="3639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057400"/>
                <a:gridCol w="2057400"/>
                <a:gridCol w="685800"/>
                <a:gridCol w="342900"/>
                <a:gridCol w="3429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Graphic Symbol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Algebraic</a:t>
                      </a:r>
                      <a:r>
                        <a:rPr lang="en-GB" sz="1400" baseline="0" dirty="0" smtClean="0"/>
                        <a:t> Function</a:t>
                      </a:r>
                      <a:endParaRPr lang="en-GB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Truth Table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BUFFER</a:t>
                      </a:r>
                      <a:endParaRPr lang="en-GB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 =</a:t>
                      </a:r>
                      <a:r>
                        <a:rPr lang="en-GB" sz="1200" baseline="0" dirty="0" smtClean="0"/>
                        <a:t> x </a:t>
                      </a:r>
                      <a:endParaRPr lang="en-GB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NAND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</a:t>
                      </a:r>
                      <a:r>
                        <a:rPr lang="en-GB" sz="1200" baseline="0" dirty="0" smtClean="0"/>
                        <a:t> = (x y) ’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160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NOR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</a:t>
                      </a:r>
                      <a:r>
                        <a:rPr lang="en-GB" sz="1200" baseline="0" dirty="0" smtClean="0"/>
                        <a:t> = ( x + y) ‘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196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1417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88</a:t>
            </a:fld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352074"/>
              </p:ext>
            </p:extLst>
          </p:nvPr>
        </p:nvGraphicFramePr>
        <p:xfrm>
          <a:off x="2843808" y="1347614"/>
          <a:ext cx="1310521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Visio" r:id="rId3" imgW="956553" imgH="428086" progId="Visio.Drawing.11">
                  <p:embed/>
                </p:oleObj>
              </mc:Choice>
              <mc:Fallback>
                <p:oleObj name="Visio" r:id="rId3" imgW="956553" imgH="42808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1347614"/>
                        <a:ext cx="1310521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37205"/>
              </p:ext>
            </p:extLst>
          </p:nvPr>
        </p:nvGraphicFramePr>
        <p:xfrm>
          <a:off x="2771800" y="2355725"/>
          <a:ext cx="1429880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Visio" r:id="rId5" imgW="947690" imgH="388620" progId="Visio.Drawing.11">
                  <p:embed/>
                </p:oleObj>
              </mc:Choice>
              <mc:Fallback>
                <p:oleObj name="Visio" r:id="rId5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2355725"/>
                        <a:ext cx="1429880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086687"/>
              </p:ext>
            </p:extLst>
          </p:nvPr>
        </p:nvGraphicFramePr>
        <p:xfrm>
          <a:off x="2771800" y="3651869"/>
          <a:ext cx="1429880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Visio" r:id="rId7" imgW="947690" imgH="388620" progId="Visio.Drawing.11">
                  <p:embed/>
                </p:oleObj>
              </mc:Choice>
              <mc:Fallback>
                <p:oleObj name="Visio" r:id="rId7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1800" y="3651869"/>
                        <a:ext cx="1429880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18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564134"/>
              </p:ext>
            </p:extLst>
          </p:nvPr>
        </p:nvGraphicFramePr>
        <p:xfrm>
          <a:off x="457200" y="842963"/>
          <a:ext cx="8229600" cy="2885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7400"/>
                <a:gridCol w="2057400"/>
                <a:gridCol w="20574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Name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Graphic Symbol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Algebraic</a:t>
                      </a:r>
                      <a:r>
                        <a:rPr lang="en-GB" sz="1400" baseline="0" dirty="0" smtClean="0"/>
                        <a:t> Function</a:t>
                      </a:r>
                      <a:endParaRPr lang="en-GB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Truth Table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XOR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</a:t>
                      </a:r>
                      <a:r>
                        <a:rPr lang="en-GB" sz="1200" baseline="0" dirty="0" smtClean="0"/>
                        <a:t> = x </a:t>
                      </a:r>
                      <a:r>
                        <a:rPr lang="en-GB" sz="1200" dirty="0" smtClean="0"/>
                        <a:t>⊕ </a:t>
                      </a:r>
                      <a:r>
                        <a:rPr lang="en-GB" sz="1200" baseline="0" dirty="0" smtClean="0"/>
                        <a:t>y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2057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1600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XNOR</a:t>
                      </a:r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F</a:t>
                      </a:r>
                      <a:r>
                        <a:rPr lang="en-GB" sz="1200" baseline="0" dirty="0" smtClean="0"/>
                        <a:t> = ( x </a:t>
                      </a:r>
                      <a:r>
                        <a:rPr lang="en-GB" sz="1200" dirty="0" smtClean="0"/>
                        <a:t>⊕</a:t>
                      </a:r>
                      <a:r>
                        <a:rPr lang="en-GB" sz="1200" baseline="0" dirty="0" smtClean="0"/>
                        <a:t> y ) ‘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/>
                </a:tc>
              </a:tr>
              <a:tr h="196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  <a:tr h="1417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89</a:t>
            </a:fld>
            <a:endParaRPr lang="en-GB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64316"/>
              </p:ext>
            </p:extLst>
          </p:nvPr>
        </p:nvGraphicFramePr>
        <p:xfrm>
          <a:off x="2843804" y="1563638"/>
          <a:ext cx="1429880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Visio" r:id="rId3" imgW="947690" imgH="388620" progId="Visio.Drawing.11">
                  <p:embed/>
                </p:oleObj>
              </mc:Choice>
              <mc:Fallback>
                <p:oleObj name="Visio" r:id="rId3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4" y="1563638"/>
                        <a:ext cx="1429880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67150"/>
              </p:ext>
            </p:extLst>
          </p:nvPr>
        </p:nvGraphicFramePr>
        <p:xfrm>
          <a:off x="2843808" y="2849046"/>
          <a:ext cx="1429880" cy="58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Visio" r:id="rId5" imgW="947690" imgH="388620" progId="Visio.Drawing.11">
                  <p:embed/>
                </p:oleObj>
              </mc:Choice>
              <mc:Fallback>
                <p:oleObj name="Visio" r:id="rId5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2849046"/>
                        <a:ext cx="1429880" cy="58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DEFINITIONS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SzPct val="100000"/>
              <a:buFont typeface="+mj-lt"/>
              <a:buAutoNum type="arabicPeriod" startAt="2"/>
            </a:pPr>
            <a:r>
              <a:rPr lang="en-GB" sz="1800" b="1" dirty="0" smtClean="0">
                <a:solidFill>
                  <a:schemeClr val="accent2"/>
                </a:solidFill>
              </a:rPr>
              <a:t>Associative law</a:t>
            </a:r>
            <a:r>
              <a:rPr lang="en-GB" sz="1800" dirty="0" smtClean="0">
                <a:solidFill>
                  <a:schemeClr val="accent2"/>
                </a:solidFill>
              </a:rPr>
              <a:t>. 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dirty="0">
                <a:ea typeface="新細明體" pitchFamily="18" charset="-120"/>
              </a:rPr>
              <a:t>binary operator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*</a:t>
            </a:r>
            <a:r>
              <a:rPr lang="en-US" altLang="zh-TW" sz="1800" dirty="0">
                <a:ea typeface="新細明體" pitchFamily="18" charset="-120"/>
              </a:rPr>
              <a:t> on a set </a:t>
            </a:r>
            <a:r>
              <a:rPr lang="en-US" altLang="zh-TW" sz="1800" b="1" i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 is said to be associative </a:t>
            </a:r>
            <a:r>
              <a:rPr lang="en-US" altLang="zh-TW" sz="1800" dirty="0" smtClean="0">
                <a:ea typeface="新細明體" pitchFamily="18" charset="-120"/>
              </a:rPr>
              <a:t>whenever</a:t>
            </a:r>
          </a:p>
          <a:p>
            <a:pPr marL="857250" lvl="1" indent="-457200">
              <a:lnSpc>
                <a:spcPct val="16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 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=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* (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)</a:t>
            </a:r>
            <a:r>
              <a:rPr lang="en-US" altLang="zh-TW" dirty="0">
                <a:ea typeface="新細明體" pitchFamily="18" charset="-120"/>
              </a:rPr>
              <a:t> for all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b="1" i="1" dirty="0" err="1" smtClean="0">
                <a:solidFill>
                  <a:schemeClr val="accent2"/>
                </a:solidFill>
                <a:ea typeface="新細明體" pitchFamily="18" charset="-120"/>
              </a:rPr>
              <a:t>z</a:t>
            </a:r>
            <a:r>
              <a:rPr lang="en-US" altLang="zh-TW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i="1" dirty="0" err="1" smtClean="0">
                <a:solidFill>
                  <a:schemeClr val="accent2"/>
                </a:solidFill>
                <a:ea typeface="新細明體" pitchFamily="18" charset="-120"/>
              </a:rPr>
              <a:t>S</a:t>
            </a:r>
            <a:endParaRPr lang="en-US" altLang="zh-TW" b="1" i="1" dirty="0">
              <a:solidFill>
                <a:schemeClr val="accent2"/>
              </a:solidFill>
              <a:ea typeface="新細明體" pitchFamily="18" charset="-120"/>
            </a:endParaRPr>
          </a:p>
          <a:p>
            <a:pPr marL="1257300" lvl="2" indent="-457200">
              <a:lnSpc>
                <a:spcPct val="16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TW" dirty="0" smtClean="0">
                <a:ea typeface="新細明體" pitchFamily="18" charset="-120"/>
              </a:rPr>
              <a:t>(</a:t>
            </a:r>
            <a:r>
              <a:rPr lang="en-US" altLang="zh-TW" i="1" dirty="0" err="1" smtClean="0">
                <a:ea typeface="新細明體" pitchFamily="18" charset="-120"/>
              </a:rPr>
              <a:t>x+y</a:t>
            </a:r>
            <a:r>
              <a:rPr lang="en-US" altLang="zh-TW" dirty="0">
                <a:ea typeface="新細明體" pitchFamily="18" charset="-120"/>
              </a:rPr>
              <a:t>)</a:t>
            </a:r>
            <a:r>
              <a:rPr lang="en-US" altLang="zh-TW" i="1" dirty="0">
                <a:ea typeface="新細明體" pitchFamily="18" charset="-120"/>
              </a:rPr>
              <a:t>+z = x+</a:t>
            </a:r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i="1" dirty="0" err="1">
                <a:ea typeface="新細明體" pitchFamily="18" charset="-120"/>
              </a:rPr>
              <a:t>y+z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 marL="457200" indent="-457200">
              <a:lnSpc>
                <a:spcPct val="150000"/>
              </a:lnSpc>
              <a:buSzPct val="100000"/>
              <a:buFont typeface="+mj-lt"/>
              <a:buAutoNum type="arabicPeriod" startAt="3"/>
            </a:pP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Commutative </a:t>
            </a:r>
            <a:r>
              <a:rPr lang="en-US" altLang="zh-TW" sz="1800" b="1" dirty="0" smtClean="0">
                <a:solidFill>
                  <a:schemeClr val="accent2"/>
                </a:solidFill>
                <a:ea typeface="新細明體" pitchFamily="18" charset="-120"/>
              </a:rPr>
              <a:t>law. </a:t>
            </a:r>
            <a:r>
              <a:rPr lang="en-US" altLang="zh-TW" sz="1800" dirty="0" smtClean="0">
                <a:ea typeface="新細明體" pitchFamily="18" charset="-120"/>
              </a:rPr>
              <a:t>A </a:t>
            </a:r>
            <a:r>
              <a:rPr lang="en-US" altLang="zh-TW" sz="1800" dirty="0">
                <a:ea typeface="新細明體" pitchFamily="18" charset="-120"/>
              </a:rPr>
              <a:t>binary operator </a:t>
            </a:r>
            <a:r>
              <a:rPr lang="en-US" altLang="zh-TW" sz="1800" b="1" dirty="0">
                <a:solidFill>
                  <a:schemeClr val="accent2"/>
                </a:solidFill>
                <a:ea typeface="新細明體" pitchFamily="18" charset="-120"/>
              </a:rPr>
              <a:t>*</a:t>
            </a:r>
            <a:r>
              <a:rPr lang="en-US" altLang="zh-TW" sz="1800" dirty="0">
                <a:ea typeface="新細明體" pitchFamily="18" charset="-120"/>
              </a:rPr>
              <a:t> on a set </a:t>
            </a:r>
            <a:r>
              <a:rPr lang="en-US" altLang="zh-TW" sz="1800" b="1" i="1" dirty="0">
                <a:solidFill>
                  <a:schemeClr val="accent2"/>
                </a:solidFill>
                <a:ea typeface="新細明體" pitchFamily="18" charset="-120"/>
              </a:rPr>
              <a:t>S</a:t>
            </a:r>
            <a:r>
              <a:rPr lang="en-US" altLang="zh-TW" sz="1800" dirty="0">
                <a:ea typeface="新細明體" pitchFamily="18" charset="-120"/>
              </a:rPr>
              <a:t> is said to be commutative </a:t>
            </a:r>
            <a:r>
              <a:rPr lang="en-US" altLang="zh-TW" sz="1800" dirty="0" smtClean="0">
                <a:ea typeface="新細明體" pitchFamily="18" charset="-120"/>
              </a:rPr>
              <a:t>whenever</a:t>
            </a:r>
          </a:p>
          <a:p>
            <a:pPr marL="857250" lvl="1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b="1" i="1" dirty="0" smtClean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=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*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for all </a:t>
            </a:r>
            <a:r>
              <a:rPr lang="en-US" altLang="zh-TW" b="1" i="1" dirty="0">
                <a:solidFill>
                  <a:schemeClr val="accent2"/>
                </a:solidFill>
                <a:ea typeface="新細明體" pitchFamily="18" charset="-120"/>
              </a:rPr>
              <a:t>x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b="1" i="1" dirty="0" err="1" smtClean="0">
                <a:solidFill>
                  <a:schemeClr val="accent2"/>
                </a:solidFill>
                <a:ea typeface="新細明體" pitchFamily="18" charset="-120"/>
              </a:rPr>
              <a:t>y</a:t>
            </a:r>
            <a:r>
              <a:rPr lang="en-US" altLang="zh-TW" b="1" dirty="0" err="1" smtClean="0">
                <a:solidFill>
                  <a:schemeClr val="accent2"/>
                </a:solidFill>
                <a:latin typeface="Symbol" pitchFamily="18" charset="2"/>
                <a:ea typeface="新細明體" pitchFamily="18" charset="-120"/>
              </a:rPr>
              <a:t>Î</a:t>
            </a:r>
            <a:r>
              <a:rPr lang="en-US" altLang="zh-TW" b="1" i="1" dirty="0" err="1" smtClean="0">
                <a:solidFill>
                  <a:schemeClr val="accent2"/>
                </a:solidFill>
                <a:ea typeface="新細明體" pitchFamily="18" charset="-120"/>
              </a:rPr>
              <a:t>S</a:t>
            </a:r>
            <a:endParaRPr lang="en-US" altLang="zh-TW" b="1" i="1" dirty="0" smtClean="0">
              <a:solidFill>
                <a:schemeClr val="accent2"/>
              </a:solidFill>
              <a:ea typeface="新細明體" pitchFamily="18" charset="-120"/>
            </a:endParaRPr>
          </a:p>
          <a:p>
            <a:pPr marL="1257300" lvl="2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altLang="zh-TW" i="1" dirty="0" err="1" smtClean="0">
                <a:ea typeface="新細明體" pitchFamily="18" charset="-120"/>
              </a:rPr>
              <a:t>x+y</a:t>
            </a:r>
            <a:r>
              <a:rPr lang="en-US" altLang="zh-TW" i="1" dirty="0" smtClean="0">
                <a:ea typeface="新細明體" pitchFamily="18" charset="-120"/>
              </a:rPr>
              <a:t> </a:t>
            </a:r>
            <a:r>
              <a:rPr lang="en-US" altLang="zh-TW" i="1" dirty="0">
                <a:ea typeface="新細明體" pitchFamily="18" charset="-120"/>
              </a:rPr>
              <a:t>= </a:t>
            </a:r>
            <a:r>
              <a:rPr lang="en-US" altLang="zh-TW" i="1" dirty="0" err="1">
                <a:ea typeface="新細明體" pitchFamily="18" charset="-120"/>
              </a:rPr>
              <a:t>y+x</a:t>
            </a:r>
            <a:endParaRPr lang="en-US" altLang="zh-TW" i="1" dirty="0">
              <a:ea typeface="新細明體" pitchFamily="18" charset="-120"/>
            </a:endParaRPr>
          </a:p>
          <a:p>
            <a:pPr marL="457200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§"/>
            </a:pPr>
            <a:endParaRPr lang="en-US" altLang="zh-TW" b="1" dirty="0">
              <a:ea typeface="新細明體" pitchFamily="18" charset="-120"/>
            </a:endParaRPr>
          </a:p>
          <a:p>
            <a:pPr marL="457200" indent="-457200">
              <a:buFont typeface="+mj-lt"/>
              <a:buAutoNum type="arabicPeriod" startAt="2"/>
            </a:pP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Extension to multiple inputs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 gate can be extended to multiple inputs.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If its binary operation is commutative and associative.</a:t>
            </a:r>
          </a:p>
          <a:p>
            <a:pPr lvl="1"/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US" altLang="zh-TW" dirty="0" err="1">
                <a:ea typeface="新細明體" pitchFamily="18" charset="-120"/>
              </a:rPr>
              <a:t>and</a:t>
            </a:r>
            <a:r>
              <a:rPr lang="en-US" altLang="zh-TW" dirty="0">
                <a:ea typeface="新細明體" pitchFamily="18" charset="-120"/>
              </a:rPr>
              <a:t> OR are commutative and associative.</a:t>
            </a:r>
          </a:p>
          <a:p>
            <a:pPr lvl="2"/>
            <a:r>
              <a:rPr lang="en-US" altLang="zh-TW" dirty="0">
                <a:ea typeface="新細明體" pitchFamily="18" charset="-120"/>
              </a:rPr>
              <a:t>OR</a:t>
            </a:r>
          </a:p>
          <a:p>
            <a:pPr lvl="3"/>
            <a:r>
              <a:rPr lang="en-US" altLang="zh-TW" dirty="0" smtClean="0">
                <a:ea typeface="新細明體" pitchFamily="18" charset="-120"/>
              </a:rPr>
              <a:t>x + y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y + x</a:t>
            </a:r>
            <a:endParaRPr lang="en-US" altLang="zh-TW" dirty="0">
              <a:ea typeface="新細明體" pitchFamily="18" charset="-120"/>
            </a:endParaRPr>
          </a:p>
          <a:p>
            <a:pPr lvl="3"/>
            <a:r>
              <a:rPr lang="en-US" altLang="zh-TW" dirty="0">
                <a:ea typeface="新細明體" pitchFamily="18" charset="-120"/>
              </a:rPr>
              <a:t>(</a:t>
            </a:r>
            <a:r>
              <a:rPr lang="en-US" altLang="zh-TW" dirty="0" smtClean="0">
                <a:ea typeface="新細明體" pitchFamily="18" charset="-120"/>
              </a:rPr>
              <a:t>x + y) + z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x + (y + z</a:t>
            </a:r>
            <a:r>
              <a:rPr lang="en-US" altLang="zh-TW" dirty="0">
                <a:ea typeface="新細明體" pitchFamily="18" charset="-120"/>
              </a:rPr>
              <a:t>) = </a:t>
            </a:r>
            <a:r>
              <a:rPr lang="en-US" altLang="zh-TW" dirty="0" smtClean="0">
                <a:ea typeface="新細明體" pitchFamily="18" charset="-120"/>
              </a:rPr>
              <a:t>x + y + z</a:t>
            </a:r>
            <a:endParaRPr lang="en-US" altLang="zh-TW" dirty="0">
              <a:ea typeface="新細明體" pitchFamily="18" charset="-120"/>
            </a:endParaRPr>
          </a:p>
          <a:p>
            <a:pPr lvl="2"/>
            <a:r>
              <a:rPr lang="en-US" altLang="zh-TW" dirty="0">
                <a:ea typeface="新細明體" pitchFamily="18" charset="-120"/>
              </a:rPr>
              <a:t>AND</a:t>
            </a:r>
          </a:p>
          <a:p>
            <a:pPr lvl="3"/>
            <a:r>
              <a:rPr lang="en-US" altLang="zh-TW" dirty="0" smtClean="0">
                <a:ea typeface="新細明體" pitchFamily="18" charset="-120"/>
              </a:rPr>
              <a:t>x y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y x</a:t>
            </a:r>
            <a:endParaRPr lang="en-US" altLang="zh-TW" dirty="0">
              <a:ea typeface="新細明體" pitchFamily="18" charset="-120"/>
            </a:endParaRPr>
          </a:p>
          <a:p>
            <a:pPr lvl="3"/>
            <a:r>
              <a:rPr lang="en-US" altLang="zh-TW" dirty="0">
                <a:ea typeface="新細明體" pitchFamily="18" charset="-120"/>
              </a:rPr>
              <a:t>(x y</a:t>
            </a:r>
            <a:r>
              <a:rPr lang="en-US" altLang="zh-TW" dirty="0" smtClean="0">
                <a:ea typeface="新細明體" pitchFamily="18" charset="-120"/>
              </a:rPr>
              <a:t>) z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dirty="0" smtClean="0">
                <a:ea typeface="新細明體" pitchFamily="18" charset="-120"/>
              </a:rPr>
              <a:t>x (</a:t>
            </a:r>
            <a:r>
              <a:rPr lang="en-US" altLang="zh-TW" dirty="0">
                <a:ea typeface="新細明體" pitchFamily="18" charset="-120"/>
              </a:rPr>
              <a:t>y z) = x y z</a:t>
            </a: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7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NAND and NOR functions are commutative, but they are not associative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 smtClean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GB" b="1" dirty="0">
                <a:solidFill>
                  <a:schemeClr val="accent2"/>
                </a:solidFill>
              </a:rPr>
              <a:t>x </a:t>
            </a:r>
            <a:r>
              <a:rPr lang="en-GB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b="1" dirty="0">
                <a:solidFill>
                  <a:schemeClr val="accent2"/>
                </a:solidFill>
              </a:rPr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y)</a:t>
            </a:r>
            <a:r>
              <a:rPr lang="en-GB" b="1" dirty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Wingdings 3"/>
              </a:rPr>
              <a:t>z </a:t>
            </a:r>
            <a:r>
              <a:rPr lang="en-GB" b="1" dirty="0" smtClean="0">
                <a:solidFill>
                  <a:schemeClr val="accent2"/>
                </a:solidFill>
                <a:latin typeface="Times New Roman"/>
                <a:cs typeface="Times New Roman"/>
                <a:sym typeface="Wingdings 3"/>
              </a:rPr>
              <a:t>≠ </a:t>
            </a:r>
            <a:r>
              <a:rPr lang="en-GB" b="1" dirty="0" smtClean="0">
                <a:solidFill>
                  <a:schemeClr val="accent2"/>
                </a:solidFill>
              </a:rPr>
              <a:t>x (y </a:t>
            </a:r>
            <a:r>
              <a:rPr lang="en-GB" b="1" dirty="0" smtClean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b="1" dirty="0" smtClean="0">
                <a:solidFill>
                  <a:schemeClr val="accent2"/>
                </a:solidFill>
              </a:rPr>
              <a:t> z)</a:t>
            </a:r>
            <a:r>
              <a:rPr lang="en-GB" b="1" dirty="0" smtClean="0">
                <a:solidFill>
                  <a:schemeClr val="accent2"/>
                </a:solidFill>
                <a:sym typeface="Wingdings 3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zh-TW" b="1" dirty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GB" b="1" dirty="0">
                <a:solidFill>
                  <a:schemeClr val="accent2"/>
                </a:solidFill>
              </a:rPr>
              <a:t>x </a:t>
            </a:r>
            <a:r>
              <a:rPr lang="en-GB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b="1" dirty="0">
                <a:solidFill>
                  <a:schemeClr val="accent2"/>
                </a:solidFill>
              </a:rPr>
              <a:t> y)</a:t>
            </a:r>
            <a:r>
              <a:rPr lang="en-GB" b="1" dirty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b="1" dirty="0" smtClean="0">
                <a:solidFill>
                  <a:schemeClr val="accent2"/>
                </a:solidFill>
                <a:sym typeface="Wingdings 3"/>
              </a:rPr>
              <a:t> z = [ (x + y)’ + z]’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  <a:sym typeface="Wingdings 3"/>
              </a:rPr>
              <a:t>= (x + y) z’ = x z’ + y z’ </a:t>
            </a:r>
          </a:p>
          <a:p>
            <a:pPr lvl="2">
              <a:lnSpc>
                <a:spcPct val="150000"/>
              </a:lnSpc>
            </a:pPr>
            <a:r>
              <a:rPr lang="en-GB" b="1" dirty="0">
                <a:solidFill>
                  <a:schemeClr val="accent2"/>
                </a:solidFill>
              </a:rPr>
              <a:t>x (y </a:t>
            </a:r>
            <a:r>
              <a:rPr lang="en-GB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b="1" dirty="0">
                <a:solidFill>
                  <a:schemeClr val="accent2"/>
                </a:solidFill>
              </a:rPr>
              <a:t> z</a:t>
            </a:r>
            <a:r>
              <a:rPr lang="en-GB" b="1" dirty="0" smtClean="0">
                <a:solidFill>
                  <a:schemeClr val="accent2"/>
                </a:solidFill>
              </a:rPr>
              <a:t>) = [ x + (y + z)‘ ]’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= x‘ (y + z) = x’ y + x’ z</a:t>
            </a:r>
            <a:endParaRPr lang="en-GB" b="1" dirty="0" smtClean="0">
              <a:solidFill>
                <a:schemeClr val="accent2"/>
              </a:solidFill>
              <a:sym typeface="Wingdings 3"/>
            </a:endParaRPr>
          </a:p>
          <a:p>
            <a:pPr lvl="2">
              <a:lnSpc>
                <a:spcPct val="150000"/>
              </a:lnSpc>
            </a:pPr>
            <a:endParaRPr lang="en-GB" sz="1400" dirty="0"/>
          </a:p>
          <a:p>
            <a:pPr lvl="1">
              <a:lnSpc>
                <a:spcPct val="15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91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6360741"/>
              </p:ext>
            </p:extLst>
          </p:nvPr>
        </p:nvGraphicFramePr>
        <p:xfrm>
          <a:off x="4518087" y="1491630"/>
          <a:ext cx="4594066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Visio" r:id="rId3" imgW="2747523" imgH="1378501" progId="Visio.Drawing.11">
                  <p:embed/>
                </p:oleObj>
              </mc:Choice>
              <mc:Fallback>
                <p:oleObj name="Visio" r:id="rId3" imgW="2747523" imgH="137850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8087" y="1491630"/>
                        <a:ext cx="4594066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9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NAND and NOR functions are commutative, and their gates can be extended to have more than two inputs, provided that the definition of the operation is slightly modified. </a:t>
            </a: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The difficulty is that the NAND and NOR operators are not associative</a:t>
            </a:r>
          </a:p>
          <a:p>
            <a:pPr lvl="1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GB" sz="1600" b="1" dirty="0">
                <a:solidFill>
                  <a:schemeClr val="accent2"/>
                </a:solidFill>
              </a:rPr>
              <a:t>x </a:t>
            </a:r>
            <a:r>
              <a:rPr lang="en-GB" sz="1600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</a:rPr>
              <a:t>y)</a:t>
            </a:r>
            <a:r>
              <a:rPr lang="en-GB" sz="1600" b="1" dirty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  <a:sym typeface="Wingdings 3"/>
              </a:rPr>
              <a:t>z </a:t>
            </a:r>
            <a:r>
              <a:rPr lang="en-GB" sz="1600" b="1" dirty="0" smtClean="0">
                <a:solidFill>
                  <a:schemeClr val="accent2"/>
                </a:solidFill>
                <a:latin typeface="Times New Roman"/>
                <a:cs typeface="Times New Roman"/>
                <a:sym typeface="Wingdings 3"/>
              </a:rPr>
              <a:t>≠ </a:t>
            </a:r>
            <a:r>
              <a:rPr lang="en-GB" sz="1600" b="1" dirty="0" smtClean="0">
                <a:solidFill>
                  <a:schemeClr val="accent2"/>
                </a:solidFill>
              </a:rPr>
              <a:t>x (y </a:t>
            </a:r>
            <a:r>
              <a:rPr lang="en-GB" sz="1600" b="1" dirty="0" smtClean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sz="1600" b="1" dirty="0" smtClean="0">
                <a:solidFill>
                  <a:schemeClr val="accent2"/>
                </a:solidFill>
              </a:rPr>
              <a:t> z)</a:t>
            </a:r>
            <a:r>
              <a:rPr lang="en-GB" sz="1600" b="1" dirty="0" smtClean="0">
                <a:solidFill>
                  <a:schemeClr val="accent2"/>
                </a:solidFill>
                <a:sym typeface="Wingdings 3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zh-TW" sz="1400" b="1" dirty="0">
                <a:solidFill>
                  <a:schemeClr val="accent2"/>
                </a:solidFill>
                <a:ea typeface="新細明體" pitchFamily="18" charset="-120"/>
              </a:rPr>
              <a:t>(</a:t>
            </a:r>
            <a:r>
              <a:rPr lang="en-GB" sz="1400" b="1" dirty="0">
                <a:solidFill>
                  <a:schemeClr val="accent2"/>
                </a:solidFill>
              </a:rPr>
              <a:t>x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sz="1400" b="1" dirty="0">
                <a:solidFill>
                  <a:schemeClr val="accent2"/>
                </a:solidFill>
              </a:rPr>
              <a:t> y)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 z = [ (x + y) ’ + z] ’ = (x + y) z ’ = x z ’ + y z ’ </a:t>
            </a:r>
          </a:p>
          <a:p>
            <a:pPr lvl="2">
              <a:lnSpc>
                <a:spcPct val="15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x (y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sz="1400" b="1" dirty="0">
                <a:solidFill>
                  <a:schemeClr val="accent2"/>
                </a:solidFill>
              </a:rPr>
              <a:t> z</a:t>
            </a:r>
            <a:r>
              <a:rPr lang="en-GB" sz="1400" b="1" dirty="0" smtClean="0">
                <a:solidFill>
                  <a:schemeClr val="accent2"/>
                </a:solidFill>
              </a:rPr>
              <a:t>) = [ x + (y + z) ‘ ]’ = x ‘ (y + z) = x ’ y + x ’ z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To overcome this;</a:t>
            </a:r>
          </a:p>
          <a:p>
            <a:pPr lvl="1">
              <a:lnSpc>
                <a:spcPct val="150000"/>
              </a:lnSpc>
            </a:pPr>
            <a:r>
              <a:rPr lang="en-GB" sz="1600" dirty="0" smtClean="0"/>
              <a:t>Define the multiple NOR (or NAND) gate as complemented OR (or AND) gate.</a:t>
            </a:r>
          </a:p>
          <a:p>
            <a:pPr lvl="2">
              <a:lnSpc>
                <a:spcPct val="150000"/>
              </a:lnSpc>
            </a:pPr>
            <a:r>
              <a:rPr lang="en-GB" sz="1400" b="1" dirty="0" smtClean="0">
                <a:solidFill>
                  <a:schemeClr val="accent2"/>
                </a:solidFill>
              </a:rPr>
              <a:t>x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</a:t>
            </a:r>
            <a:r>
              <a:rPr lang="en-GB" sz="1400" b="1" dirty="0">
                <a:solidFill>
                  <a:schemeClr val="accent2"/>
                </a:solidFill>
              </a:rPr>
              <a:t> </a:t>
            </a:r>
            <a:r>
              <a:rPr lang="en-GB" sz="1400" b="1" dirty="0" smtClean="0">
                <a:solidFill>
                  <a:schemeClr val="accent2"/>
                </a:solidFill>
              </a:rPr>
              <a:t>y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  z = (x + y + z) ’</a:t>
            </a:r>
          </a:p>
          <a:p>
            <a:pPr lvl="2">
              <a:lnSpc>
                <a:spcPct val="150000"/>
              </a:lnSpc>
            </a:pPr>
            <a:r>
              <a:rPr lang="en-GB" sz="1400" b="1" dirty="0">
                <a:solidFill>
                  <a:schemeClr val="accent2"/>
                </a:solidFill>
              </a:rPr>
              <a:t>x 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</a:t>
            </a:r>
            <a:r>
              <a:rPr lang="en-GB" sz="1400" b="1" dirty="0" smtClean="0">
                <a:solidFill>
                  <a:schemeClr val="accent2"/>
                </a:solidFill>
              </a:rPr>
              <a:t> </a:t>
            </a:r>
            <a:r>
              <a:rPr lang="en-GB" sz="1400" b="1" dirty="0">
                <a:solidFill>
                  <a:schemeClr val="accent2"/>
                </a:solidFill>
              </a:rPr>
              <a:t>y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  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z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= (x 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y </a:t>
            </a:r>
            <a:r>
              <a:rPr lang="en-GB" sz="1400" b="1" dirty="0" smtClean="0">
                <a:solidFill>
                  <a:schemeClr val="accent2"/>
                </a:solidFill>
                <a:sym typeface="Wingdings 3"/>
              </a:rPr>
              <a:t> </a:t>
            </a:r>
            <a:r>
              <a:rPr lang="en-GB" sz="1400" b="1" dirty="0">
                <a:solidFill>
                  <a:schemeClr val="accent2"/>
                </a:solidFill>
                <a:sym typeface="Wingdings 3"/>
              </a:rPr>
              <a:t>z) ’</a:t>
            </a:r>
          </a:p>
          <a:p>
            <a:pPr lvl="2">
              <a:lnSpc>
                <a:spcPct val="150000"/>
              </a:lnSpc>
            </a:pPr>
            <a:endParaRPr lang="en-GB" sz="1400" b="1" dirty="0" smtClean="0">
              <a:solidFill>
                <a:schemeClr val="accent2"/>
              </a:solidFill>
              <a:sym typeface="Wingdings 3"/>
            </a:endParaRPr>
          </a:p>
          <a:p>
            <a:pPr lvl="2">
              <a:lnSpc>
                <a:spcPct val="150000"/>
              </a:lnSpc>
            </a:pPr>
            <a:endParaRPr lang="en-GB" sz="1400" dirty="0"/>
          </a:p>
          <a:p>
            <a:pPr lvl="1">
              <a:lnSpc>
                <a:spcPct val="15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Multiple NOR = a complement of OR gate, </a:t>
            </a:r>
            <a:endParaRPr lang="en-US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 smtClean="0">
                <a:ea typeface="新細明體" pitchFamily="18" charset="-120"/>
              </a:rPr>
              <a:t>Multiple </a:t>
            </a:r>
            <a:r>
              <a:rPr lang="en-US" altLang="zh-TW" sz="1800" dirty="0">
                <a:ea typeface="新細明體" pitchFamily="18" charset="-120"/>
              </a:rPr>
              <a:t>NAND = a complement of AND.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The cascaded NAND operations = sum of products.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The cascaded NOR operations = product of sums.</a:t>
            </a:r>
          </a:p>
          <a:p>
            <a:pPr lvl="2">
              <a:lnSpc>
                <a:spcPct val="150000"/>
              </a:lnSpc>
            </a:pPr>
            <a:endParaRPr lang="en-GB" sz="1400" b="1" dirty="0" smtClean="0">
              <a:solidFill>
                <a:schemeClr val="accent2"/>
              </a:solidFill>
              <a:sym typeface="Wingdings 3"/>
            </a:endParaRPr>
          </a:p>
          <a:p>
            <a:pPr lvl="2">
              <a:lnSpc>
                <a:spcPct val="150000"/>
              </a:lnSpc>
            </a:pPr>
            <a:endParaRPr lang="en-GB" sz="1400" dirty="0"/>
          </a:p>
          <a:p>
            <a:pPr lvl="1">
              <a:lnSpc>
                <a:spcPct val="15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93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042822"/>
              </p:ext>
            </p:extLst>
          </p:nvPr>
        </p:nvGraphicFramePr>
        <p:xfrm>
          <a:off x="1259632" y="2715766"/>
          <a:ext cx="4752528" cy="197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Visio" r:id="rId3" imgW="3107663" imgH="1288571" progId="Visio.Drawing.11">
                  <p:embed/>
                </p:oleObj>
              </mc:Choice>
              <mc:Fallback>
                <p:oleObj name="Visio" r:id="rId3" imgW="3107663" imgH="128857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715766"/>
                        <a:ext cx="4752528" cy="1970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9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The XOR and XNOR gates are commutative and associative.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Multiple-input XOR gates are uncommon?</a:t>
            </a:r>
          </a:p>
          <a:p>
            <a:pPr>
              <a:lnSpc>
                <a:spcPct val="150000"/>
              </a:lnSpc>
            </a:pPr>
            <a:r>
              <a:rPr lang="en-US" altLang="zh-TW" sz="1800" dirty="0">
                <a:ea typeface="新細明體" pitchFamily="18" charset="-120"/>
              </a:rPr>
              <a:t>XOR is an odd function: it is equal to 1 if the inputs variables have an odd number of 1's</a:t>
            </a:r>
            <a:r>
              <a:rPr lang="en-US" altLang="zh-TW" sz="1800" dirty="0" smtClean="0">
                <a:ea typeface="新細明體" pitchFamily="18" charset="-120"/>
              </a:rPr>
              <a:t>.</a:t>
            </a:r>
            <a:endParaRPr lang="en-GB" sz="1800" b="1" dirty="0" smtClean="0">
              <a:solidFill>
                <a:schemeClr val="accent2"/>
              </a:solidFill>
              <a:sym typeface="Wingdings 3"/>
            </a:endParaRPr>
          </a:p>
          <a:p>
            <a:pPr lvl="2">
              <a:lnSpc>
                <a:spcPct val="150000"/>
              </a:lnSpc>
            </a:pPr>
            <a:endParaRPr lang="en-GB" sz="1400" dirty="0"/>
          </a:p>
          <a:p>
            <a:pPr lvl="1">
              <a:lnSpc>
                <a:spcPct val="150000"/>
              </a:lnSpc>
            </a:pPr>
            <a:endParaRPr lang="en-US" altLang="zh-TW" sz="1600" dirty="0" smtClean="0">
              <a:ea typeface="新細明體" pitchFamily="18" charset="-120"/>
            </a:endParaRPr>
          </a:p>
          <a:p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94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93214"/>
              </p:ext>
            </p:extLst>
          </p:nvPr>
        </p:nvGraphicFramePr>
        <p:xfrm>
          <a:off x="971600" y="2715766"/>
          <a:ext cx="472266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Visio" r:id="rId3" imgW="2934727" imgH="1163056" progId="Visio.Drawing.11">
                  <p:embed/>
                </p:oleObj>
              </mc:Choice>
              <mc:Fallback>
                <p:oleObj name="Visio" r:id="rId3" imgW="2934727" imgH="11630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715766"/>
                        <a:ext cx="4722665" cy="1872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34274"/>
              </p:ext>
            </p:extLst>
          </p:nvPr>
        </p:nvGraphicFramePr>
        <p:xfrm>
          <a:off x="4932040" y="2211998"/>
          <a:ext cx="2880000" cy="259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x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z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F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0</a:t>
                      </a:r>
                      <a:endParaRPr lang="en-GB" sz="1100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1</a:t>
                      </a:r>
                      <a:endParaRPr lang="en-GB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9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The binary signals at the inputs and outputs of any gate has one of two values, except during transition.</a:t>
            </a:r>
          </a:p>
          <a:p>
            <a:pPr lvl="1">
              <a:lnSpc>
                <a:spcPct val="150000"/>
              </a:lnSpc>
            </a:pPr>
            <a:r>
              <a:rPr lang="en-GB" altLang="zh-TW" sz="1600" dirty="0" smtClean="0">
                <a:ea typeface="新細明體" pitchFamily="18" charset="-120"/>
              </a:rPr>
              <a:t>One signal value represents logic-1</a:t>
            </a:r>
          </a:p>
          <a:p>
            <a:pPr lvl="1">
              <a:lnSpc>
                <a:spcPct val="150000"/>
              </a:lnSpc>
            </a:pPr>
            <a:r>
              <a:rPr lang="en-GB" altLang="zh-TW" sz="1600" dirty="0" smtClean="0">
                <a:ea typeface="新細明體" pitchFamily="18" charset="-120"/>
              </a:rPr>
              <a:t>The other logic-0. 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Two signal values are assigned to two logic values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There exist two different assignments of signal level to logic value. </a:t>
            </a:r>
            <a:endParaRPr lang="zh-TW" altLang="en-US" sz="18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3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The higher signal level is designated by H and the lower signal level by L. 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Choosing the high-level H to represent logic-1 defines a positive logic system. 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Choosing the low-level L to represent logic-0 defines a negative logic system.</a:t>
            </a:r>
            <a:endParaRPr lang="zh-TW" altLang="en-US" sz="1800" dirty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96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312881"/>
              </p:ext>
            </p:extLst>
          </p:nvPr>
        </p:nvGraphicFramePr>
        <p:xfrm>
          <a:off x="2105726" y="771550"/>
          <a:ext cx="4932548" cy="153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Visio" r:id="rId3" imgW="6167552" imgH="1920240" progId="Visio.Drawing.11">
                  <p:embed/>
                </p:oleObj>
              </mc:Choice>
              <mc:Fallback>
                <p:oleObj name="Visio" r:id="rId3" imgW="6167552" imgH="19202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5726" y="771550"/>
                        <a:ext cx="4932548" cy="153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5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9604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The physical behaviour of the gate when H is 3 volts and L is 0 volts.</a:t>
            </a: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Truth table of (c) assumes positive logic assignment, with H = 1 and L = 0. </a:t>
            </a: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97</a:t>
            </a:fld>
            <a:endParaRPr lang="en-GB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9992383"/>
              </p:ext>
            </p:extLst>
          </p:nvPr>
        </p:nvGraphicFramePr>
        <p:xfrm>
          <a:off x="457200" y="771550"/>
          <a:ext cx="8291264" cy="30662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F</a:t>
                      </a:r>
                      <a:endParaRPr lang="en-GB" sz="105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91592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1742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H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143256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H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L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H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H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H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(a) Truth</a:t>
                      </a:r>
                      <a:r>
                        <a:rPr lang="en-GB" sz="1050" baseline="0" dirty="0" smtClean="0"/>
                        <a:t> table with H and L</a:t>
                      </a:r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(b)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dirty="0" smtClean="0"/>
                        <a:t>Gate block diagram</a:t>
                      </a:r>
                      <a:endParaRPr lang="en-GB" sz="1050" dirty="0"/>
                    </a:p>
                  </a:txBody>
                  <a:tcPr anchor="ctr"/>
                </a:tc>
              </a:tr>
              <a:tr h="25948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354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4343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52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(c)</a:t>
                      </a:r>
                      <a:r>
                        <a:rPr lang="en-GB" sz="1050" baseline="0" dirty="0" smtClean="0"/>
                        <a:t> </a:t>
                      </a:r>
                      <a:r>
                        <a:rPr lang="en-GB" sz="1050" dirty="0" smtClean="0"/>
                        <a:t>Truth table for</a:t>
                      </a:r>
                      <a:r>
                        <a:rPr lang="en-GB" sz="1050" baseline="0" dirty="0" smtClean="0"/>
                        <a:t> positive logic</a:t>
                      </a:r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(d) Positive</a:t>
                      </a:r>
                      <a:r>
                        <a:rPr lang="en-GB" sz="1050" baseline="0" dirty="0" smtClean="0"/>
                        <a:t> logic AND gate</a:t>
                      </a:r>
                      <a:endParaRPr lang="en-GB" sz="105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179789"/>
              </p:ext>
            </p:extLst>
          </p:nvPr>
        </p:nvGraphicFramePr>
        <p:xfrm>
          <a:off x="6732588" y="915566"/>
          <a:ext cx="186848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Visio" r:id="rId3" imgW="767620" imgH="414068" progId="Visio.Drawing.11">
                  <p:embed/>
                </p:oleObj>
              </mc:Choice>
              <mc:Fallback>
                <p:oleObj name="Visio" r:id="rId3" imgW="767620" imgH="414068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915566"/>
                        <a:ext cx="186848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75533"/>
              </p:ext>
            </p:extLst>
          </p:nvPr>
        </p:nvGraphicFramePr>
        <p:xfrm>
          <a:off x="6821488" y="2552278"/>
          <a:ext cx="17541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Visio" r:id="rId5" imgW="947690" imgH="388620" progId="Visio.Drawing.11">
                  <p:embed/>
                </p:oleObj>
              </mc:Choice>
              <mc:Fallback>
                <p:oleObj name="Visio" r:id="rId5" imgW="947690" imgH="388620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2552278"/>
                        <a:ext cx="17541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4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LOGIC GATES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TW" sz="1800" dirty="0" smtClean="0">
              <a:ea typeface="新細明體" pitchFamily="18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altLang="zh-TW" sz="1800" dirty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  <a:p>
            <a:pPr>
              <a:lnSpc>
                <a:spcPct val="150000"/>
              </a:lnSpc>
            </a:pPr>
            <a:r>
              <a:rPr lang="en-GB" altLang="zh-TW" sz="1800" dirty="0" smtClean="0">
                <a:ea typeface="新細明體" pitchFamily="18" charset="-120"/>
              </a:rPr>
              <a:t>Truth table of (e) assumes positive logic assignment, with H = 0 and L = 1. </a:t>
            </a:r>
          </a:p>
          <a:p>
            <a:pPr>
              <a:lnSpc>
                <a:spcPct val="150000"/>
              </a:lnSpc>
            </a:pPr>
            <a:endParaRPr lang="en-GB" altLang="zh-TW" sz="1800" dirty="0" smtClean="0">
              <a:ea typeface="新細明體" pitchFamily="18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B39E-FA24-4563-89D6-8970B7FFF079}" type="datetime3">
              <a:rPr lang="en-GB" smtClean="0"/>
              <a:pPr/>
              <a:t>18 March,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INTRODUCTION TO LOGIC DESIGN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ECE73-B0DF-4FC2-852D-0234BE1C2789}" type="slidenum">
              <a:rPr lang="en-GB" smtClean="0"/>
              <a:pPr/>
              <a:t>98</a:t>
            </a:fld>
            <a:endParaRPr lang="en-GB"/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171104"/>
              </p:ext>
            </p:extLst>
          </p:nvPr>
        </p:nvGraphicFramePr>
        <p:xfrm>
          <a:off x="457200" y="987574"/>
          <a:ext cx="8291264" cy="1517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25948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x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y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z</a:t>
                      </a:r>
                      <a:endParaRPr lang="en-GB" sz="1050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35407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4343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1</a:t>
                      </a:r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0</a:t>
                      </a:r>
                      <a:endParaRPr lang="en-GB" sz="105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</a:tr>
              <a:tr h="25200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(e) Truth table for</a:t>
                      </a:r>
                      <a:r>
                        <a:rPr lang="en-GB" sz="1050" baseline="0" dirty="0" smtClean="0"/>
                        <a:t> negative logic</a:t>
                      </a:r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(f) Negative</a:t>
                      </a:r>
                      <a:r>
                        <a:rPr lang="en-GB" sz="1050" baseline="0" dirty="0" smtClean="0"/>
                        <a:t> logic OR gate</a:t>
                      </a:r>
                      <a:endParaRPr lang="en-GB" sz="105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230066"/>
              </p:ext>
            </p:extLst>
          </p:nvPr>
        </p:nvGraphicFramePr>
        <p:xfrm>
          <a:off x="6804248" y="1275606"/>
          <a:ext cx="180020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Visio" r:id="rId3" imgW="947690" imgH="388620" progId="Visio.Drawing.11">
                  <p:embed/>
                </p:oleObj>
              </mc:Choice>
              <mc:Fallback>
                <p:oleObj name="Visio" r:id="rId3" imgW="947690" imgH="3886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248" y="1275606"/>
                        <a:ext cx="1800200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2.8 integrated </a:t>
            </a:r>
            <a:r>
              <a:rPr lang="en-GB" dirty="0" smtClean="0">
                <a:solidFill>
                  <a:schemeClr val="accent1"/>
                </a:solidFill>
              </a:rPr>
              <a:t>Circuits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9662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Theme">
  <a:themeElements>
    <a:clrScheme name="Yellow Theme">
      <a:dk1>
        <a:srgbClr val="595959"/>
      </a:dk1>
      <a:lt1>
        <a:sysClr val="window" lastClr="FFFFFF"/>
      </a:lt1>
      <a:dk2>
        <a:srgbClr val="7F7F7F"/>
      </a:dk2>
      <a:lt2>
        <a:srgbClr val="D8D8D8"/>
      </a:lt2>
      <a:accent1>
        <a:srgbClr val="F5CA0A"/>
      </a:accent1>
      <a:accent2>
        <a:srgbClr val="DDB509"/>
      </a:accent2>
      <a:accent3>
        <a:srgbClr val="A5A5A5"/>
      </a:accent3>
      <a:accent4>
        <a:srgbClr val="7F7F7F"/>
      </a:accent4>
      <a:accent5>
        <a:srgbClr val="C4A008"/>
      </a:accent5>
      <a:accent6>
        <a:srgbClr val="F8DA5A"/>
      </a:accent6>
      <a:hlink>
        <a:srgbClr val="7F7F7F"/>
      </a:hlink>
      <a:folHlink>
        <a:srgbClr val="DDB509"/>
      </a:folHlink>
    </a:clrScheme>
    <a:fontScheme name="Yellow Them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D8814162-AE0F-4359-8CFE-16FDABC400BE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22B4C58C2EAA64F898B1198084C5066" ma:contentTypeVersion="0" ma:contentTypeDescription="Upload an image." ma:contentTypeScope="" ma:versionID="3918eee068e4a2b793d14b9ebbc154b1">
  <xsd:schema xmlns:xsd="http://www.w3.org/2001/XMLSchema" xmlns:xs="http://www.w3.org/2001/XMLSchema" xmlns:p="http://schemas.microsoft.com/office/2006/metadata/properties" xmlns:ns1="http://schemas.microsoft.com/sharepoint/v3" xmlns:ns2="D8814162-AE0F-4359-8CFE-16FDABC400BE" xmlns:ns3="http://schemas.microsoft.com/sharepoint/v3/fields" targetNamespace="http://schemas.microsoft.com/office/2006/metadata/properties" ma:root="true" ma:fieldsID="68774ab70706adc7a240efdde0c84507" ns1:_="" ns2:_="" ns3:_="">
    <xsd:import namespace="http://schemas.microsoft.com/sharepoint/v3"/>
    <xsd:import namespace="D8814162-AE0F-4359-8CFE-16FDABC400B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14162-AE0F-4359-8CFE-16FDABC400B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CC0C44-060C-49CB-9EF2-4D42F0FC05F4}"/>
</file>

<file path=customXml/itemProps2.xml><?xml version="1.0" encoding="utf-8"?>
<ds:datastoreItem xmlns:ds="http://schemas.openxmlformats.org/officeDocument/2006/customXml" ds:itemID="{D8C91994-2A3F-4698-95EF-A3AD75FAC3AE}"/>
</file>

<file path=customXml/itemProps3.xml><?xml version="1.0" encoding="utf-8"?>
<ds:datastoreItem xmlns:ds="http://schemas.openxmlformats.org/officeDocument/2006/customXml" ds:itemID="{A4097A7B-DCA8-42B7-8955-1049263BFB54}"/>
</file>

<file path=docProps/app.xml><?xml version="1.0" encoding="utf-8"?>
<Properties xmlns="http://schemas.openxmlformats.org/officeDocument/2006/extended-properties" xmlns:vt="http://schemas.openxmlformats.org/officeDocument/2006/docPropsVTypes">
  <Template>Yellow Theme</Template>
  <TotalTime>5015</TotalTime>
  <Words>7657</Words>
  <Application>Microsoft Office PowerPoint</Application>
  <PresentationFormat>On-screen Show (16:9)</PresentationFormat>
  <Paragraphs>2061</Paragraphs>
  <Slides>106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8" baseType="lpstr">
      <vt:lpstr>Yellow Theme</vt:lpstr>
      <vt:lpstr>Visio</vt:lpstr>
      <vt:lpstr>INTRODUCTION TO LOGIC DESIGN   Chapter 2 Boolean Algebra and Logic Gates</vt:lpstr>
      <vt:lpstr>OUTLINE OF CHAPTER 1</vt:lpstr>
      <vt:lpstr>2.1 Basic definitions</vt:lpstr>
      <vt:lpstr>BASIC DEFINITIONS</vt:lpstr>
      <vt:lpstr>BASIC DEFINITIONS</vt:lpstr>
      <vt:lpstr>BASIC DEFINITION</vt:lpstr>
      <vt:lpstr>BASIC DEFINITIONS</vt:lpstr>
      <vt:lpstr>BASIC DEFINITION</vt:lpstr>
      <vt:lpstr>BASIC DEFINITIONS</vt:lpstr>
      <vt:lpstr>BASIC DEFINITIONS</vt:lpstr>
      <vt:lpstr>BASIC DEFINITION</vt:lpstr>
      <vt:lpstr>BASIC DEFINITION</vt:lpstr>
      <vt:lpstr>BASIC DEFINITION</vt:lpstr>
      <vt:lpstr>2.2 Axiomatic definition of  boolean algebra</vt:lpstr>
      <vt:lpstr>AXIOMATIC DEFINITION OF BOOLEAN ALGEBRA</vt:lpstr>
      <vt:lpstr>AXIOMATIC DEFINITION OF BOOLEAN ALGEBRA</vt:lpstr>
      <vt:lpstr>AXIOMATIC DEFINITION OF BOOLEAN ALGEBRA</vt:lpstr>
      <vt:lpstr>AXIOMATIC DEFINITION OF BOOLEAN ALGEBRA</vt:lpstr>
      <vt:lpstr>AXIOMATIC DEFINITION OF BOOLEAN ALGEBRA</vt:lpstr>
      <vt:lpstr>AXIOMATIC DEFINITION OF BOOLEAN ALGEBRA</vt:lpstr>
      <vt:lpstr>2.3 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BASIC THEOREMS AND PROPERTIES OF BOOLEAN ALGEBRA</vt:lpstr>
      <vt:lpstr>2.4 Boolean functions</vt:lpstr>
      <vt:lpstr>BOOLEAN FUNCTIONS</vt:lpstr>
      <vt:lpstr>BOOLEAN FUNCTIONS</vt:lpstr>
      <vt:lpstr>BOOLEAN FUNCTIONS</vt:lpstr>
      <vt:lpstr>BOOLEAN FUNCTIONS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BOOLEAN FUNCTION</vt:lpstr>
      <vt:lpstr>2.5 Canonical 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CANONICAL AND STANDARD FORMS</vt:lpstr>
      <vt:lpstr>2.6 other logic operations</vt:lpstr>
      <vt:lpstr>OTHER LOGIC OPERATIONS</vt:lpstr>
      <vt:lpstr>OTHER LOGIC OPERATIONS</vt:lpstr>
      <vt:lpstr>OTHER LOGIC OPERATIONS</vt:lpstr>
      <vt:lpstr>2.7 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DIGITAL LOGIC GATES</vt:lpstr>
      <vt:lpstr>2.8 integrated Circuits</vt:lpstr>
      <vt:lpstr>INTEGRATED CIRCUITS</vt:lpstr>
      <vt:lpstr>INTEGRATED CIRCUITS</vt:lpstr>
      <vt:lpstr>INTEGRATED CIRCUITS</vt:lpstr>
      <vt:lpstr>INTEGRATED CIRCUITS</vt:lpstr>
      <vt:lpstr>INTEGRATED CIRCUITS</vt:lpstr>
      <vt:lpstr>INTEGRATED CIRCUITS</vt:lpstr>
      <vt:lpstr>INTEGRATED CIRCUITS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INTEGRATED  CIRCUIT DESIGN</dc:title>
  <dc:creator>Gurtac</dc:creator>
  <cp:lastModifiedBy>Gurtac</cp:lastModifiedBy>
  <cp:revision>1009</cp:revision>
  <dcterms:created xsi:type="dcterms:W3CDTF">2016-07-20T06:32:50Z</dcterms:created>
  <dcterms:modified xsi:type="dcterms:W3CDTF">2017-03-18T10:19:49Z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0x0101009148F5A04DDD49CBA7127AADA5FB792B00AADE34325A8B49CDA8BB4DB53328F21400122B4C58C2EAA64F898B1198084C5066</vt:lpwstr>
  </property>
</Properties>
</file>