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17.xml" ContentType="application/vnd.openxmlformats-officedocument.presentationml.slide+xml"/>
  <Override PartName="/ppt/slides/slide91.xml" ContentType="application/vnd.openxmlformats-officedocument.presentationml.slide+xml"/>
  <Override PartName="/ppt/slides/slide90.xml" ContentType="application/vnd.openxmlformats-officedocument.presentationml.slide+xml"/>
  <Override PartName="/ppt/slides/slide89.xml" ContentType="application/vnd.openxmlformats-officedocument.presentationml.slide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85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100.xml" ContentType="application/vnd.openxmlformats-officedocument.presentationml.slide+xml"/>
  <Override PartName="/ppt/slides/slide99.xml" ContentType="application/vnd.openxmlformats-officedocument.presentationml.slide+xml"/>
  <Override PartName="/ppt/slides/slide98.xml" ContentType="application/vnd.openxmlformats-officedocument.presentationml.slide+xml"/>
  <Override PartName="/ppt/slides/slide97.xml" ContentType="application/vnd.openxmlformats-officedocument.presentationml.slide+xml"/>
  <Override PartName="/ppt/slides/slide96.xml" ContentType="application/vnd.openxmlformats-officedocument.presentationml.slide+xml"/>
  <Override PartName="/ppt/slides/slide95.xml" ContentType="application/vnd.openxmlformats-officedocument.presentationml.slide+xml"/>
  <Override PartName="/ppt/slides/slide84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26.xml" ContentType="application/vnd.openxmlformats-officedocument.presentationml.slide+xml"/>
  <Override PartName="/ppt/slides/slide125.xml" ContentType="application/vnd.openxmlformats-officedocument.presentationml.slide+xml"/>
  <Override PartName="/ppt/slides/slide124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09.xml" ContentType="application/vnd.openxmlformats-officedocument.presentationml.slide+xml"/>
  <Override PartName="/ppt/slides/slide108.xml" ContentType="application/vnd.openxmlformats-officedocument.presentationml.slide+xml"/>
  <Override PartName="/ppt/slides/slide107.xml" ContentType="application/vnd.openxmlformats-officedocument.presentationml.slide+xml"/>
  <Override PartName="/ppt/slides/slide106.xml" ContentType="application/vnd.openxmlformats-officedocument.presentationml.slide+xml"/>
  <Override PartName="/ppt/slides/slide105.xml" ContentType="application/vnd.openxmlformats-officedocument.presentationml.slide+xml"/>
  <Override PartName="/ppt/slides/slide104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15.xml" ContentType="application/vnd.openxmlformats-officedocument.presentationml.slide+xml"/>
  <Override PartName="/ppt/slides/slide114.xml" ContentType="application/vnd.openxmlformats-officedocument.presentationml.slide+xml"/>
  <Override PartName="/ppt/slides/slide113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116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33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3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49.xml" ContentType="application/vnd.openxmlformats-officedocument.presentationml.slide+xml"/>
  <Override PartName="/ppt/slides/slide52.xml" ContentType="application/vnd.openxmlformats-officedocument.presentationml.slide+xml"/>
  <Override PartName="/ppt/slides/slide47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48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9.xml" ContentType="application/vnd.openxmlformats-officedocument.presentationml.slide+xml"/>
  <Override PartName="/ppt/slides/slide36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0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handoutMasters/handoutMaster1.xml" ContentType="application/vnd.openxmlformats-officedocument.presentationml.handoutMaster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0"/>
  </p:notesMasterIdLst>
  <p:handoutMasterIdLst>
    <p:handoutMasterId r:id="rId141"/>
  </p:handoutMasterIdLst>
  <p:sldIdLst>
    <p:sldId id="256" r:id="rId2"/>
    <p:sldId id="467" r:id="rId3"/>
    <p:sldId id="262" r:id="rId4"/>
    <p:sldId id="470" r:id="rId5"/>
    <p:sldId id="471" r:id="rId6"/>
    <p:sldId id="472" r:id="rId7"/>
    <p:sldId id="473" r:id="rId8"/>
    <p:sldId id="474" r:id="rId9"/>
    <p:sldId id="475" r:id="rId10"/>
    <p:sldId id="476" r:id="rId11"/>
    <p:sldId id="477" r:id="rId12"/>
    <p:sldId id="478" r:id="rId13"/>
    <p:sldId id="277" r:id="rId14"/>
    <p:sldId id="479" r:id="rId15"/>
    <p:sldId id="480" r:id="rId16"/>
    <p:sldId id="488" r:id="rId17"/>
    <p:sldId id="489" r:id="rId18"/>
    <p:sldId id="490" r:id="rId19"/>
    <p:sldId id="500" r:id="rId20"/>
    <p:sldId id="491" r:id="rId21"/>
    <p:sldId id="501" r:id="rId22"/>
    <p:sldId id="407" r:id="rId23"/>
    <p:sldId id="492" r:id="rId24"/>
    <p:sldId id="502" r:id="rId25"/>
    <p:sldId id="503" r:id="rId26"/>
    <p:sldId id="493" r:id="rId27"/>
    <p:sldId id="494" r:id="rId28"/>
    <p:sldId id="505" r:id="rId29"/>
    <p:sldId id="506" r:id="rId30"/>
    <p:sldId id="507" r:id="rId31"/>
    <p:sldId id="508" r:id="rId32"/>
    <p:sldId id="509" r:id="rId33"/>
    <p:sldId id="504" r:id="rId34"/>
    <p:sldId id="510" r:id="rId35"/>
    <p:sldId id="511" r:id="rId36"/>
    <p:sldId id="512" r:id="rId37"/>
    <p:sldId id="513" r:id="rId38"/>
    <p:sldId id="514" r:id="rId39"/>
    <p:sldId id="515" r:id="rId40"/>
    <p:sldId id="516" r:id="rId41"/>
    <p:sldId id="495" r:id="rId42"/>
    <p:sldId id="496" r:id="rId43"/>
    <p:sldId id="518" r:id="rId44"/>
    <p:sldId id="519" r:id="rId45"/>
    <p:sldId id="517" r:id="rId46"/>
    <p:sldId id="497" r:id="rId47"/>
    <p:sldId id="498" r:id="rId48"/>
    <p:sldId id="499" r:id="rId49"/>
    <p:sldId id="520" r:id="rId50"/>
    <p:sldId id="521" r:id="rId51"/>
    <p:sldId id="522" r:id="rId52"/>
    <p:sldId id="523" r:id="rId53"/>
    <p:sldId id="524" r:id="rId54"/>
    <p:sldId id="525" r:id="rId55"/>
    <p:sldId id="526" r:id="rId56"/>
    <p:sldId id="263" r:id="rId57"/>
    <p:sldId id="527" r:id="rId58"/>
    <p:sldId id="528" r:id="rId59"/>
    <p:sldId id="529" r:id="rId60"/>
    <p:sldId id="530" r:id="rId61"/>
    <p:sldId id="531" r:id="rId62"/>
    <p:sldId id="532" r:id="rId63"/>
    <p:sldId id="533" r:id="rId64"/>
    <p:sldId id="534" r:id="rId65"/>
    <p:sldId id="535" r:id="rId66"/>
    <p:sldId id="536" r:id="rId67"/>
    <p:sldId id="537" r:id="rId68"/>
    <p:sldId id="538" r:id="rId69"/>
    <p:sldId id="539" r:id="rId70"/>
    <p:sldId id="540" r:id="rId71"/>
    <p:sldId id="541" r:id="rId72"/>
    <p:sldId id="542" r:id="rId73"/>
    <p:sldId id="543" r:id="rId74"/>
    <p:sldId id="544" r:id="rId75"/>
    <p:sldId id="545" r:id="rId76"/>
    <p:sldId id="546" r:id="rId77"/>
    <p:sldId id="547" r:id="rId78"/>
    <p:sldId id="548" r:id="rId79"/>
    <p:sldId id="549" r:id="rId80"/>
    <p:sldId id="550" r:id="rId81"/>
    <p:sldId id="551" r:id="rId82"/>
    <p:sldId id="265" r:id="rId83"/>
    <p:sldId id="552" r:id="rId84"/>
    <p:sldId id="553" r:id="rId85"/>
    <p:sldId id="555" r:id="rId86"/>
    <p:sldId id="556" r:id="rId87"/>
    <p:sldId id="557" r:id="rId88"/>
    <p:sldId id="558" r:id="rId89"/>
    <p:sldId id="559" r:id="rId90"/>
    <p:sldId id="560" r:id="rId91"/>
    <p:sldId id="561" r:id="rId92"/>
    <p:sldId id="562" r:id="rId93"/>
    <p:sldId id="563" r:id="rId94"/>
    <p:sldId id="564" r:id="rId95"/>
    <p:sldId id="565" r:id="rId96"/>
    <p:sldId id="566" r:id="rId97"/>
    <p:sldId id="567" r:id="rId98"/>
    <p:sldId id="568" r:id="rId99"/>
    <p:sldId id="569" r:id="rId100"/>
    <p:sldId id="570" r:id="rId101"/>
    <p:sldId id="571" r:id="rId102"/>
    <p:sldId id="572" r:id="rId103"/>
    <p:sldId id="573" r:id="rId104"/>
    <p:sldId id="574" r:id="rId105"/>
    <p:sldId id="577" r:id="rId106"/>
    <p:sldId id="575" r:id="rId107"/>
    <p:sldId id="576" r:id="rId108"/>
    <p:sldId id="266" r:id="rId109"/>
    <p:sldId id="578" r:id="rId110"/>
    <p:sldId id="579" r:id="rId111"/>
    <p:sldId id="580" r:id="rId112"/>
    <p:sldId id="581" r:id="rId113"/>
    <p:sldId id="582" r:id="rId114"/>
    <p:sldId id="583" r:id="rId115"/>
    <p:sldId id="584" r:id="rId116"/>
    <p:sldId id="587" r:id="rId117"/>
    <p:sldId id="588" r:id="rId118"/>
    <p:sldId id="589" r:id="rId119"/>
    <p:sldId id="590" r:id="rId120"/>
    <p:sldId id="591" r:id="rId121"/>
    <p:sldId id="594" r:id="rId122"/>
    <p:sldId id="592" r:id="rId123"/>
    <p:sldId id="593" r:id="rId124"/>
    <p:sldId id="595" r:id="rId125"/>
    <p:sldId id="596" r:id="rId126"/>
    <p:sldId id="597" r:id="rId127"/>
    <p:sldId id="598" r:id="rId128"/>
    <p:sldId id="599" r:id="rId129"/>
    <p:sldId id="600" r:id="rId130"/>
    <p:sldId id="601" r:id="rId131"/>
    <p:sldId id="602" r:id="rId132"/>
    <p:sldId id="603" r:id="rId133"/>
    <p:sldId id="604" r:id="rId134"/>
    <p:sldId id="605" r:id="rId135"/>
    <p:sldId id="606" r:id="rId136"/>
    <p:sldId id="607" r:id="rId137"/>
    <p:sldId id="608" r:id="rId138"/>
    <p:sldId id="609" r:id="rId1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9" autoAdjust="0"/>
    <p:restoredTop sz="92780" autoAdjust="0"/>
  </p:normalViewPr>
  <p:slideViewPr>
    <p:cSldViewPr>
      <p:cViewPr>
        <p:scale>
          <a:sx n="75" d="100"/>
          <a:sy n="75" d="100"/>
        </p:scale>
        <p:origin x="-1075" y="-1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222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702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notesMaster" Target="notesMasters/notesMaster1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handoutMaster" Target="handoutMasters/handoutMaster1.xml"/><Relationship Id="rId146" Type="http://schemas.openxmlformats.org/officeDocument/2006/relationships/customXml" Target="../customXml/item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viewProps" Target="viewProps.xml"/><Relationship Id="rId148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1F41CB-AA58-4A0A-BC67-7DE24F4BF489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0579CC4-91BF-4AE0-B879-5B11CB006143}">
      <dgm:prSet phldrT="[Text]" custT="1"/>
      <dgm:spPr/>
      <dgm:t>
        <a:bodyPr/>
        <a:lstStyle/>
        <a:p>
          <a:r>
            <a:rPr lang="en-GB" sz="1600" b="0" dirty="0" smtClean="0"/>
            <a:t>Sequential Circuit</a:t>
          </a:r>
          <a:endParaRPr lang="en-GB" sz="1600" b="0" dirty="0"/>
        </a:p>
      </dgm:t>
    </dgm:pt>
    <dgm:pt modelId="{CC2DCD77-C261-4063-8C65-FDF4F51C3444}" type="parTrans" cxnId="{36041EE6-A679-4849-8E1D-EF90E6DEB5E1}">
      <dgm:prSet/>
      <dgm:spPr/>
      <dgm:t>
        <a:bodyPr/>
        <a:lstStyle/>
        <a:p>
          <a:endParaRPr lang="en-GB" sz="1800" b="0"/>
        </a:p>
      </dgm:t>
    </dgm:pt>
    <dgm:pt modelId="{7076C5DE-BDD3-4191-9300-C5F1CEDBFAF4}" type="sibTrans" cxnId="{36041EE6-A679-4849-8E1D-EF90E6DEB5E1}">
      <dgm:prSet/>
      <dgm:spPr/>
      <dgm:t>
        <a:bodyPr/>
        <a:lstStyle/>
        <a:p>
          <a:endParaRPr lang="en-GB" sz="1800" b="0"/>
        </a:p>
      </dgm:t>
    </dgm:pt>
    <dgm:pt modelId="{A171B101-5DE3-414D-8735-7BEAC13846AA}">
      <dgm:prSet phldrT="[Text]" custT="1"/>
      <dgm:spPr/>
      <dgm:t>
        <a:bodyPr/>
        <a:lstStyle/>
        <a:p>
          <a:r>
            <a:rPr lang="en-GB" sz="1400" b="0" dirty="0" smtClean="0"/>
            <a:t>Synchronous</a:t>
          </a:r>
          <a:endParaRPr lang="en-GB" sz="1400" b="0" dirty="0"/>
        </a:p>
      </dgm:t>
    </dgm:pt>
    <dgm:pt modelId="{BCCEAB66-CE0A-4A12-B418-6953012B09F9}" type="parTrans" cxnId="{D943941B-CF20-48F1-8872-E702EFF5C78C}">
      <dgm:prSet/>
      <dgm:spPr/>
      <dgm:t>
        <a:bodyPr/>
        <a:lstStyle/>
        <a:p>
          <a:endParaRPr lang="en-GB" sz="1800" b="0"/>
        </a:p>
      </dgm:t>
    </dgm:pt>
    <dgm:pt modelId="{52E67109-573E-43C6-BBAF-31F62700642C}" type="sibTrans" cxnId="{D943941B-CF20-48F1-8872-E702EFF5C78C}">
      <dgm:prSet/>
      <dgm:spPr/>
      <dgm:t>
        <a:bodyPr/>
        <a:lstStyle/>
        <a:p>
          <a:endParaRPr lang="en-GB" sz="1800" b="0"/>
        </a:p>
      </dgm:t>
    </dgm:pt>
    <dgm:pt modelId="{C9C763D6-E254-4084-9F40-BAE85121D49B}">
      <dgm:prSet phldrT="[Text]" custT="1"/>
      <dgm:spPr/>
      <dgm:t>
        <a:bodyPr/>
        <a:lstStyle/>
        <a:p>
          <a:r>
            <a:rPr lang="en-GB" sz="1400" b="0" dirty="0" smtClean="0"/>
            <a:t>Asynchronous</a:t>
          </a:r>
          <a:endParaRPr lang="en-GB" sz="1400" b="0" dirty="0"/>
        </a:p>
      </dgm:t>
    </dgm:pt>
    <dgm:pt modelId="{2B314D40-CD3B-4102-A9AE-B7CD2F3F8206}" type="parTrans" cxnId="{113ED85B-1D78-47A1-8A94-320305CA30CC}">
      <dgm:prSet/>
      <dgm:spPr/>
      <dgm:t>
        <a:bodyPr/>
        <a:lstStyle/>
        <a:p>
          <a:endParaRPr lang="en-GB" sz="1800" b="0"/>
        </a:p>
      </dgm:t>
    </dgm:pt>
    <dgm:pt modelId="{5862B1A5-5EE9-48AE-833F-4A7E092E71A7}" type="sibTrans" cxnId="{113ED85B-1D78-47A1-8A94-320305CA30CC}">
      <dgm:prSet/>
      <dgm:spPr/>
      <dgm:t>
        <a:bodyPr/>
        <a:lstStyle/>
        <a:p>
          <a:endParaRPr lang="en-GB" sz="1800" b="0"/>
        </a:p>
      </dgm:t>
    </dgm:pt>
    <dgm:pt modelId="{D720E773-7BF0-4F77-AB6B-6102389D4FD9}" type="pres">
      <dgm:prSet presAssocID="{6A1F41CB-AA58-4A0A-BC67-7DE24F4BF48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684E163-6FB9-418F-B0B7-229A40F0FD59}" type="pres">
      <dgm:prSet presAssocID="{10579CC4-91BF-4AE0-B879-5B11CB006143}" presName="centerShape" presStyleLbl="node0" presStyleIdx="0" presStyleCnt="1"/>
      <dgm:spPr/>
      <dgm:t>
        <a:bodyPr/>
        <a:lstStyle/>
        <a:p>
          <a:endParaRPr lang="en-GB"/>
        </a:p>
      </dgm:t>
    </dgm:pt>
    <dgm:pt modelId="{3D60F0B3-6CAC-44EA-8FE0-711C412F1AD5}" type="pres">
      <dgm:prSet presAssocID="{BCCEAB66-CE0A-4A12-B418-6953012B09F9}" presName="parTrans" presStyleLbl="bgSibTrans2D1" presStyleIdx="0" presStyleCnt="2"/>
      <dgm:spPr/>
      <dgm:t>
        <a:bodyPr/>
        <a:lstStyle/>
        <a:p>
          <a:endParaRPr lang="en-GB"/>
        </a:p>
      </dgm:t>
    </dgm:pt>
    <dgm:pt modelId="{FC353458-CEFF-4E1C-A468-22044B06D134}" type="pres">
      <dgm:prSet presAssocID="{A171B101-5DE3-414D-8735-7BEAC13846A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B51356-6759-4C9C-A399-FAA5308D510D}" type="pres">
      <dgm:prSet presAssocID="{2B314D40-CD3B-4102-A9AE-B7CD2F3F8206}" presName="parTrans" presStyleLbl="bgSibTrans2D1" presStyleIdx="1" presStyleCnt="2"/>
      <dgm:spPr/>
      <dgm:t>
        <a:bodyPr/>
        <a:lstStyle/>
        <a:p>
          <a:endParaRPr lang="en-GB"/>
        </a:p>
      </dgm:t>
    </dgm:pt>
    <dgm:pt modelId="{E9BBA9A3-016C-4E0B-8468-470E3730C318}" type="pres">
      <dgm:prSet presAssocID="{C9C763D6-E254-4084-9F40-BAE85121D49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13ED85B-1D78-47A1-8A94-320305CA30CC}" srcId="{10579CC4-91BF-4AE0-B879-5B11CB006143}" destId="{C9C763D6-E254-4084-9F40-BAE85121D49B}" srcOrd="1" destOrd="0" parTransId="{2B314D40-CD3B-4102-A9AE-B7CD2F3F8206}" sibTransId="{5862B1A5-5EE9-48AE-833F-4A7E092E71A7}"/>
    <dgm:cxn modelId="{08B49625-7BB2-43F3-AA4E-5C96FEB1D259}" type="presOf" srcId="{2B314D40-CD3B-4102-A9AE-B7CD2F3F8206}" destId="{FBB51356-6759-4C9C-A399-FAA5308D510D}" srcOrd="0" destOrd="0" presId="urn:microsoft.com/office/officeart/2005/8/layout/radial4"/>
    <dgm:cxn modelId="{997F54E3-BC4A-4967-8C29-EAD80E1D7EAE}" type="presOf" srcId="{A171B101-5DE3-414D-8735-7BEAC13846AA}" destId="{FC353458-CEFF-4E1C-A468-22044B06D134}" srcOrd="0" destOrd="0" presId="urn:microsoft.com/office/officeart/2005/8/layout/radial4"/>
    <dgm:cxn modelId="{36041EE6-A679-4849-8E1D-EF90E6DEB5E1}" srcId="{6A1F41CB-AA58-4A0A-BC67-7DE24F4BF489}" destId="{10579CC4-91BF-4AE0-B879-5B11CB006143}" srcOrd="0" destOrd="0" parTransId="{CC2DCD77-C261-4063-8C65-FDF4F51C3444}" sibTransId="{7076C5DE-BDD3-4191-9300-C5F1CEDBFAF4}"/>
    <dgm:cxn modelId="{D943941B-CF20-48F1-8872-E702EFF5C78C}" srcId="{10579CC4-91BF-4AE0-B879-5B11CB006143}" destId="{A171B101-5DE3-414D-8735-7BEAC13846AA}" srcOrd="0" destOrd="0" parTransId="{BCCEAB66-CE0A-4A12-B418-6953012B09F9}" sibTransId="{52E67109-573E-43C6-BBAF-31F62700642C}"/>
    <dgm:cxn modelId="{DCC6292B-A124-4BFC-8D81-9A983250496B}" type="presOf" srcId="{BCCEAB66-CE0A-4A12-B418-6953012B09F9}" destId="{3D60F0B3-6CAC-44EA-8FE0-711C412F1AD5}" srcOrd="0" destOrd="0" presId="urn:microsoft.com/office/officeart/2005/8/layout/radial4"/>
    <dgm:cxn modelId="{E07874E7-A9E0-4696-8465-98F6566E64D4}" type="presOf" srcId="{6A1F41CB-AA58-4A0A-BC67-7DE24F4BF489}" destId="{D720E773-7BF0-4F77-AB6B-6102389D4FD9}" srcOrd="0" destOrd="0" presId="urn:microsoft.com/office/officeart/2005/8/layout/radial4"/>
    <dgm:cxn modelId="{E9AA8FF2-0385-49C9-AF90-4EA72351648F}" type="presOf" srcId="{C9C763D6-E254-4084-9F40-BAE85121D49B}" destId="{E9BBA9A3-016C-4E0B-8468-470E3730C318}" srcOrd="0" destOrd="0" presId="urn:microsoft.com/office/officeart/2005/8/layout/radial4"/>
    <dgm:cxn modelId="{A6E6B8AC-D605-4517-BD4C-69875F7AE876}" type="presOf" srcId="{10579CC4-91BF-4AE0-B879-5B11CB006143}" destId="{7684E163-6FB9-418F-B0B7-229A40F0FD59}" srcOrd="0" destOrd="0" presId="urn:microsoft.com/office/officeart/2005/8/layout/radial4"/>
    <dgm:cxn modelId="{435BEC4C-8C1D-4181-B59B-208225027710}" type="presParOf" srcId="{D720E773-7BF0-4F77-AB6B-6102389D4FD9}" destId="{7684E163-6FB9-418F-B0B7-229A40F0FD59}" srcOrd="0" destOrd="0" presId="urn:microsoft.com/office/officeart/2005/8/layout/radial4"/>
    <dgm:cxn modelId="{A12177C4-3996-49FC-B28E-61F8113DB411}" type="presParOf" srcId="{D720E773-7BF0-4F77-AB6B-6102389D4FD9}" destId="{3D60F0B3-6CAC-44EA-8FE0-711C412F1AD5}" srcOrd="1" destOrd="0" presId="urn:microsoft.com/office/officeart/2005/8/layout/radial4"/>
    <dgm:cxn modelId="{DF97154B-E535-448E-A221-33EDF85A2E85}" type="presParOf" srcId="{D720E773-7BF0-4F77-AB6B-6102389D4FD9}" destId="{FC353458-CEFF-4E1C-A468-22044B06D134}" srcOrd="2" destOrd="0" presId="urn:microsoft.com/office/officeart/2005/8/layout/radial4"/>
    <dgm:cxn modelId="{4D513C38-F54E-466D-9B6B-8C066E64425B}" type="presParOf" srcId="{D720E773-7BF0-4F77-AB6B-6102389D4FD9}" destId="{FBB51356-6759-4C9C-A399-FAA5308D510D}" srcOrd="3" destOrd="0" presId="urn:microsoft.com/office/officeart/2005/8/layout/radial4"/>
    <dgm:cxn modelId="{64CE869E-0AA4-4197-846D-156A67F0AD01}" type="presParOf" srcId="{D720E773-7BF0-4F77-AB6B-6102389D4FD9}" destId="{E9BBA9A3-016C-4E0B-8468-470E3730C318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C4023F-3D61-4E99-984F-D49B7D14C418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77781C-05A1-4CBC-A47D-8CCBC177379D}">
      <dgm:prSet phldrT="[Text]"/>
      <dgm:spPr/>
      <dgm:t>
        <a:bodyPr/>
        <a:lstStyle/>
        <a:p>
          <a:r>
            <a:rPr lang="en-GB" b="1" dirty="0" smtClean="0"/>
            <a:t>000</a:t>
          </a:r>
          <a:endParaRPr lang="en-GB" b="1" dirty="0"/>
        </a:p>
      </dgm:t>
    </dgm:pt>
    <dgm:pt modelId="{212F3B5C-C8ED-4C22-A352-F6FC8C78EF54}" type="parTrans" cxnId="{81BA17C1-D011-4F20-909A-51F7E1CFE8CE}">
      <dgm:prSet/>
      <dgm:spPr/>
      <dgm:t>
        <a:bodyPr/>
        <a:lstStyle/>
        <a:p>
          <a:endParaRPr lang="en-GB" b="1"/>
        </a:p>
      </dgm:t>
    </dgm:pt>
    <dgm:pt modelId="{71D98BD5-8BD3-4D44-93C6-5395AEF2CA5F}" type="sibTrans" cxnId="{81BA17C1-D011-4F20-909A-51F7E1CFE8CE}">
      <dgm:prSet/>
      <dgm:spPr/>
      <dgm:t>
        <a:bodyPr/>
        <a:lstStyle/>
        <a:p>
          <a:endParaRPr lang="en-GB" b="1"/>
        </a:p>
      </dgm:t>
    </dgm:pt>
    <dgm:pt modelId="{F7926BF1-817C-4507-B334-B96AE25996B7}">
      <dgm:prSet phldrT="[Text]"/>
      <dgm:spPr/>
      <dgm:t>
        <a:bodyPr/>
        <a:lstStyle/>
        <a:p>
          <a:r>
            <a:rPr lang="en-GB" b="1" dirty="0" smtClean="0"/>
            <a:t>100</a:t>
          </a:r>
          <a:endParaRPr lang="en-GB" b="1" dirty="0"/>
        </a:p>
      </dgm:t>
    </dgm:pt>
    <dgm:pt modelId="{841A0AB9-D9FB-400E-B4EE-D59F69C9AA7D}" type="parTrans" cxnId="{F6AEFF92-8F66-43E9-90DC-7DB12ED3C742}">
      <dgm:prSet/>
      <dgm:spPr/>
      <dgm:t>
        <a:bodyPr/>
        <a:lstStyle/>
        <a:p>
          <a:endParaRPr lang="en-GB" b="1"/>
        </a:p>
      </dgm:t>
    </dgm:pt>
    <dgm:pt modelId="{59FBE2D7-B14D-4D9E-9FB1-7AFF82AD3732}" type="sibTrans" cxnId="{F6AEFF92-8F66-43E9-90DC-7DB12ED3C742}">
      <dgm:prSet/>
      <dgm:spPr/>
      <dgm:t>
        <a:bodyPr/>
        <a:lstStyle/>
        <a:p>
          <a:endParaRPr lang="en-GB" b="1"/>
        </a:p>
      </dgm:t>
    </dgm:pt>
    <dgm:pt modelId="{A77042C2-244F-4916-8B2F-4FC48F9FFAD1}">
      <dgm:prSet phldrT="[Text]"/>
      <dgm:spPr/>
      <dgm:t>
        <a:bodyPr/>
        <a:lstStyle/>
        <a:p>
          <a:r>
            <a:rPr lang="en-GB" b="1" dirty="0" smtClean="0"/>
            <a:t>101</a:t>
          </a:r>
          <a:endParaRPr lang="en-GB" b="1" dirty="0"/>
        </a:p>
      </dgm:t>
    </dgm:pt>
    <dgm:pt modelId="{6AE9B9D3-0F0E-4320-860B-C005AFE95158}" type="parTrans" cxnId="{523FF10F-C1ED-49D4-8DD9-F4C554929DB2}">
      <dgm:prSet/>
      <dgm:spPr/>
      <dgm:t>
        <a:bodyPr/>
        <a:lstStyle/>
        <a:p>
          <a:endParaRPr lang="en-GB" b="1"/>
        </a:p>
      </dgm:t>
    </dgm:pt>
    <dgm:pt modelId="{8C6F76E0-08E9-491E-B651-2A8A53A0CB43}" type="sibTrans" cxnId="{523FF10F-C1ED-49D4-8DD9-F4C554929DB2}">
      <dgm:prSet/>
      <dgm:spPr/>
      <dgm:t>
        <a:bodyPr/>
        <a:lstStyle/>
        <a:p>
          <a:endParaRPr lang="en-GB" b="1"/>
        </a:p>
      </dgm:t>
    </dgm:pt>
    <dgm:pt modelId="{45A46632-77BB-4B12-8899-AAB62930E56D}">
      <dgm:prSet phldrT="[Text]"/>
      <dgm:spPr/>
      <dgm:t>
        <a:bodyPr/>
        <a:lstStyle/>
        <a:p>
          <a:r>
            <a:rPr lang="en-GB" b="1" dirty="0" smtClean="0"/>
            <a:t>110</a:t>
          </a:r>
          <a:endParaRPr lang="en-GB" b="1" dirty="0"/>
        </a:p>
      </dgm:t>
    </dgm:pt>
    <dgm:pt modelId="{91986F3F-CC2F-4642-B19C-8F9872418C0A}" type="parTrans" cxnId="{F5309F04-260D-41FA-8397-0AB9F33E3DB4}">
      <dgm:prSet/>
      <dgm:spPr/>
      <dgm:t>
        <a:bodyPr/>
        <a:lstStyle/>
        <a:p>
          <a:endParaRPr lang="en-GB" b="1"/>
        </a:p>
      </dgm:t>
    </dgm:pt>
    <dgm:pt modelId="{681E27A9-6DB6-4922-8983-9401806F99F6}" type="sibTrans" cxnId="{F5309F04-260D-41FA-8397-0AB9F33E3DB4}">
      <dgm:prSet/>
      <dgm:spPr/>
      <dgm:t>
        <a:bodyPr/>
        <a:lstStyle/>
        <a:p>
          <a:endParaRPr lang="en-GB" b="1"/>
        </a:p>
      </dgm:t>
    </dgm:pt>
    <dgm:pt modelId="{FFC3C3CD-8A3C-4895-B074-72302F26198A}">
      <dgm:prSet phldrT="[Text]"/>
      <dgm:spPr/>
      <dgm:t>
        <a:bodyPr/>
        <a:lstStyle/>
        <a:p>
          <a:r>
            <a:rPr lang="en-GB" b="1" dirty="0" smtClean="0"/>
            <a:t>111</a:t>
          </a:r>
          <a:endParaRPr lang="en-GB" b="1" dirty="0"/>
        </a:p>
      </dgm:t>
    </dgm:pt>
    <dgm:pt modelId="{91699BCE-DBE5-48A3-B768-00ABB6EB989D}" type="parTrans" cxnId="{42F9D9A9-61A4-4C1A-9C43-1B7A669E2774}">
      <dgm:prSet/>
      <dgm:spPr/>
      <dgm:t>
        <a:bodyPr/>
        <a:lstStyle/>
        <a:p>
          <a:endParaRPr lang="en-GB" b="1"/>
        </a:p>
      </dgm:t>
    </dgm:pt>
    <dgm:pt modelId="{FE0B6521-C668-4E52-B744-B347994741A6}" type="sibTrans" cxnId="{42F9D9A9-61A4-4C1A-9C43-1B7A669E2774}">
      <dgm:prSet/>
      <dgm:spPr/>
      <dgm:t>
        <a:bodyPr/>
        <a:lstStyle/>
        <a:p>
          <a:endParaRPr lang="en-GB" b="1"/>
        </a:p>
      </dgm:t>
    </dgm:pt>
    <dgm:pt modelId="{411AECC7-4E60-4A1F-B524-EFE0AB07D358}">
      <dgm:prSet phldrT="[Text]"/>
      <dgm:spPr/>
      <dgm:t>
        <a:bodyPr/>
        <a:lstStyle/>
        <a:p>
          <a:r>
            <a:rPr lang="en-GB" b="1" dirty="0" smtClean="0"/>
            <a:t>001</a:t>
          </a:r>
          <a:endParaRPr lang="en-GB" b="1" dirty="0"/>
        </a:p>
      </dgm:t>
    </dgm:pt>
    <dgm:pt modelId="{88F0CC79-EAE9-4BB2-B937-C7F8EAA35A62}" type="parTrans" cxnId="{799E985E-097F-4148-8D2C-E429D8CA0F24}">
      <dgm:prSet/>
      <dgm:spPr/>
      <dgm:t>
        <a:bodyPr/>
        <a:lstStyle/>
        <a:p>
          <a:endParaRPr lang="en-GB" b="1"/>
        </a:p>
      </dgm:t>
    </dgm:pt>
    <dgm:pt modelId="{1C752C63-1E74-4938-9C4B-D8CBF4B89FDC}" type="sibTrans" cxnId="{799E985E-097F-4148-8D2C-E429D8CA0F24}">
      <dgm:prSet/>
      <dgm:spPr/>
      <dgm:t>
        <a:bodyPr/>
        <a:lstStyle/>
        <a:p>
          <a:endParaRPr lang="en-GB" b="1"/>
        </a:p>
      </dgm:t>
    </dgm:pt>
    <dgm:pt modelId="{E9DCC7CA-D0A9-45AD-8496-F26503D26E0F}">
      <dgm:prSet phldrT="[Text]"/>
      <dgm:spPr/>
      <dgm:t>
        <a:bodyPr/>
        <a:lstStyle/>
        <a:p>
          <a:r>
            <a:rPr lang="en-GB" b="1" dirty="0" smtClean="0"/>
            <a:t>010</a:t>
          </a:r>
          <a:endParaRPr lang="en-GB" b="1" dirty="0"/>
        </a:p>
      </dgm:t>
    </dgm:pt>
    <dgm:pt modelId="{7DBD926B-8B49-4255-AC9B-488B1E0C90D2}" type="parTrans" cxnId="{91104297-EDAA-4061-AC00-EA3C4926BD25}">
      <dgm:prSet/>
      <dgm:spPr/>
      <dgm:t>
        <a:bodyPr/>
        <a:lstStyle/>
        <a:p>
          <a:endParaRPr lang="en-GB" b="1"/>
        </a:p>
      </dgm:t>
    </dgm:pt>
    <dgm:pt modelId="{BEEBF745-AB13-41F7-96FC-A4AF8A8E90FC}" type="sibTrans" cxnId="{91104297-EDAA-4061-AC00-EA3C4926BD25}">
      <dgm:prSet/>
      <dgm:spPr/>
      <dgm:t>
        <a:bodyPr/>
        <a:lstStyle/>
        <a:p>
          <a:endParaRPr lang="en-GB" b="1"/>
        </a:p>
      </dgm:t>
    </dgm:pt>
    <dgm:pt modelId="{0629C8A5-F0CA-4B19-94B2-B9D5834738A7}">
      <dgm:prSet phldrT="[Text]"/>
      <dgm:spPr/>
      <dgm:t>
        <a:bodyPr/>
        <a:lstStyle/>
        <a:p>
          <a:r>
            <a:rPr lang="en-GB" b="1" dirty="0" smtClean="0"/>
            <a:t>011</a:t>
          </a:r>
          <a:endParaRPr lang="en-GB" b="1" dirty="0"/>
        </a:p>
      </dgm:t>
    </dgm:pt>
    <dgm:pt modelId="{337AEE27-23E3-4654-970D-B18F7884BEBD}" type="parTrans" cxnId="{97B5E7DF-41C7-4A09-AFD3-52A9B24052D2}">
      <dgm:prSet/>
      <dgm:spPr/>
      <dgm:t>
        <a:bodyPr/>
        <a:lstStyle/>
        <a:p>
          <a:endParaRPr lang="en-GB" b="1"/>
        </a:p>
      </dgm:t>
    </dgm:pt>
    <dgm:pt modelId="{7B7858FA-73C5-4B1A-B421-81AC34BE674B}" type="sibTrans" cxnId="{97B5E7DF-41C7-4A09-AFD3-52A9B24052D2}">
      <dgm:prSet/>
      <dgm:spPr/>
      <dgm:t>
        <a:bodyPr/>
        <a:lstStyle/>
        <a:p>
          <a:endParaRPr lang="en-GB" b="1"/>
        </a:p>
      </dgm:t>
    </dgm:pt>
    <dgm:pt modelId="{E568BD7F-FB45-4435-8563-4E60719C6E48}" type="pres">
      <dgm:prSet presAssocID="{1AC4023F-3D61-4E99-984F-D49B7D14C418}" presName="cycle" presStyleCnt="0">
        <dgm:presLayoutVars>
          <dgm:dir/>
          <dgm:resizeHandles val="exact"/>
        </dgm:presLayoutVars>
      </dgm:prSet>
      <dgm:spPr/>
    </dgm:pt>
    <dgm:pt modelId="{D84006BD-7E41-417E-BD6F-31104BD4A377}" type="pres">
      <dgm:prSet presAssocID="{6777781C-05A1-4CBC-A47D-8CCBC177379D}" presName="node" presStyleLbl="node1" presStyleIdx="0" presStyleCnt="8">
        <dgm:presLayoutVars>
          <dgm:bulletEnabled val="1"/>
        </dgm:presLayoutVars>
      </dgm:prSet>
      <dgm:spPr/>
    </dgm:pt>
    <dgm:pt modelId="{39F24C6A-FD26-4BCC-8588-598CFD186F20}" type="pres">
      <dgm:prSet presAssocID="{71D98BD5-8BD3-4D44-93C6-5395AEF2CA5F}" presName="sibTrans" presStyleLbl="sibTrans2D1" presStyleIdx="0" presStyleCnt="8"/>
      <dgm:spPr/>
    </dgm:pt>
    <dgm:pt modelId="{DC6D0416-061B-4868-98BE-968789C39675}" type="pres">
      <dgm:prSet presAssocID="{71D98BD5-8BD3-4D44-93C6-5395AEF2CA5F}" presName="connectorText" presStyleLbl="sibTrans2D1" presStyleIdx="0" presStyleCnt="8"/>
      <dgm:spPr/>
    </dgm:pt>
    <dgm:pt modelId="{F01E247A-656A-4B6E-99AD-2F844024E2B6}" type="pres">
      <dgm:prSet presAssocID="{411AECC7-4E60-4A1F-B524-EFE0AB07D358}" presName="node" presStyleLbl="node1" presStyleIdx="1" presStyleCnt="8">
        <dgm:presLayoutVars>
          <dgm:bulletEnabled val="1"/>
        </dgm:presLayoutVars>
      </dgm:prSet>
      <dgm:spPr/>
    </dgm:pt>
    <dgm:pt modelId="{67563A6E-4D66-4FB0-B481-D615858BF3FE}" type="pres">
      <dgm:prSet presAssocID="{1C752C63-1E74-4938-9C4B-D8CBF4B89FDC}" presName="sibTrans" presStyleLbl="sibTrans2D1" presStyleIdx="1" presStyleCnt="8"/>
      <dgm:spPr/>
    </dgm:pt>
    <dgm:pt modelId="{E4F8FB31-F047-4F10-ABC9-02CEFE79CA61}" type="pres">
      <dgm:prSet presAssocID="{1C752C63-1E74-4938-9C4B-D8CBF4B89FDC}" presName="connectorText" presStyleLbl="sibTrans2D1" presStyleIdx="1" presStyleCnt="8"/>
      <dgm:spPr/>
    </dgm:pt>
    <dgm:pt modelId="{7E9C78FF-097E-46D3-8ECC-E049F6D20BD9}" type="pres">
      <dgm:prSet presAssocID="{E9DCC7CA-D0A9-45AD-8496-F26503D26E0F}" presName="node" presStyleLbl="node1" presStyleIdx="2" presStyleCnt="8">
        <dgm:presLayoutVars>
          <dgm:bulletEnabled val="1"/>
        </dgm:presLayoutVars>
      </dgm:prSet>
      <dgm:spPr/>
    </dgm:pt>
    <dgm:pt modelId="{97AE3EEC-F433-47ED-85E3-522C42E563CC}" type="pres">
      <dgm:prSet presAssocID="{BEEBF745-AB13-41F7-96FC-A4AF8A8E90FC}" presName="sibTrans" presStyleLbl="sibTrans2D1" presStyleIdx="2" presStyleCnt="8"/>
      <dgm:spPr/>
    </dgm:pt>
    <dgm:pt modelId="{BC5E3EC7-E00B-4CFE-9F13-6A0F8F38C38C}" type="pres">
      <dgm:prSet presAssocID="{BEEBF745-AB13-41F7-96FC-A4AF8A8E90FC}" presName="connectorText" presStyleLbl="sibTrans2D1" presStyleIdx="2" presStyleCnt="8"/>
      <dgm:spPr/>
    </dgm:pt>
    <dgm:pt modelId="{CE36B330-B970-48CD-9528-8D6AAE3D7E9A}" type="pres">
      <dgm:prSet presAssocID="{0629C8A5-F0CA-4B19-94B2-B9D5834738A7}" presName="node" presStyleLbl="node1" presStyleIdx="3" presStyleCnt="8">
        <dgm:presLayoutVars>
          <dgm:bulletEnabled val="1"/>
        </dgm:presLayoutVars>
      </dgm:prSet>
      <dgm:spPr/>
    </dgm:pt>
    <dgm:pt modelId="{E4EDDF4E-67E9-4D28-9BDE-2AB3F0FF9C45}" type="pres">
      <dgm:prSet presAssocID="{7B7858FA-73C5-4B1A-B421-81AC34BE674B}" presName="sibTrans" presStyleLbl="sibTrans2D1" presStyleIdx="3" presStyleCnt="8"/>
      <dgm:spPr/>
    </dgm:pt>
    <dgm:pt modelId="{94B11AAA-9A6E-46C1-993F-3A52673DCB23}" type="pres">
      <dgm:prSet presAssocID="{7B7858FA-73C5-4B1A-B421-81AC34BE674B}" presName="connectorText" presStyleLbl="sibTrans2D1" presStyleIdx="3" presStyleCnt="8"/>
      <dgm:spPr/>
    </dgm:pt>
    <dgm:pt modelId="{B8C6FF60-1B39-4B45-9663-9A1E4FB1D54C}" type="pres">
      <dgm:prSet presAssocID="{F7926BF1-817C-4507-B334-B96AE25996B7}" presName="node" presStyleLbl="node1" presStyleIdx="4" presStyleCnt="8">
        <dgm:presLayoutVars>
          <dgm:bulletEnabled val="1"/>
        </dgm:presLayoutVars>
      </dgm:prSet>
      <dgm:spPr/>
    </dgm:pt>
    <dgm:pt modelId="{0C9B1873-9572-4E5A-9B11-4B65147DD35C}" type="pres">
      <dgm:prSet presAssocID="{59FBE2D7-B14D-4D9E-9FB1-7AFF82AD3732}" presName="sibTrans" presStyleLbl="sibTrans2D1" presStyleIdx="4" presStyleCnt="8"/>
      <dgm:spPr/>
    </dgm:pt>
    <dgm:pt modelId="{9CB9AACF-6F2E-409F-9CA6-2F0F2537E915}" type="pres">
      <dgm:prSet presAssocID="{59FBE2D7-B14D-4D9E-9FB1-7AFF82AD3732}" presName="connectorText" presStyleLbl="sibTrans2D1" presStyleIdx="4" presStyleCnt="8"/>
      <dgm:spPr/>
    </dgm:pt>
    <dgm:pt modelId="{4C8EDB36-0A50-4F83-B8E9-C89B0E035FD0}" type="pres">
      <dgm:prSet presAssocID="{A77042C2-244F-4916-8B2F-4FC48F9FFAD1}" presName="node" presStyleLbl="node1" presStyleIdx="5" presStyleCnt="8">
        <dgm:presLayoutVars>
          <dgm:bulletEnabled val="1"/>
        </dgm:presLayoutVars>
      </dgm:prSet>
      <dgm:spPr/>
    </dgm:pt>
    <dgm:pt modelId="{D0DD9493-D73E-4AB2-A028-90CBE652615C}" type="pres">
      <dgm:prSet presAssocID="{8C6F76E0-08E9-491E-B651-2A8A53A0CB43}" presName="sibTrans" presStyleLbl="sibTrans2D1" presStyleIdx="5" presStyleCnt="8"/>
      <dgm:spPr/>
    </dgm:pt>
    <dgm:pt modelId="{F0DDD948-98EE-46F6-B9A2-855B4AF9FFAF}" type="pres">
      <dgm:prSet presAssocID="{8C6F76E0-08E9-491E-B651-2A8A53A0CB43}" presName="connectorText" presStyleLbl="sibTrans2D1" presStyleIdx="5" presStyleCnt="8"/>
      <dgm:spPr/>
    </dgm:pt>
    <dgm:pt modelId="{502B7C99-2BDF-4193-9E27-22E183E845D4}" type="pres">
      <dgm:prSet presAssocID="{45A46632-77BB-4B12-8899-AAB62930E56D}" presName="node" presStyleLbl="node1" presStyleIdx="6" presStyleCnt="8">
        <dgm:presLayoutVars>
          <dgm:bulletEnabled val="1"/>
        </dgm:presLayoutVars>
      </dgm:prSet>
      <dgm:spPr/>
    </dgm:pt>
    <dgm:pt modelId="{18126D01-D4B4-4D53-AF47-BFB332F10C55}" type="pres">
      <dgm:prSet presAssocID="{681E27A9-6DB6-4922-8983-9401806F99F6}" presName="sibTrans" presStyleLbl="sibTrans2D1" presStyleIdx="6" presStyleCnt="8"/>
      <dgm:spPr/>
    </dgm:pt>
    <dgm:pt modelId="{947FA775-41C3-4A9F-B8F9-140C8711ABD0}" type="pres">
      <dgm:prSet presAssocID="{681E27A9-6DB6-4922-8983-9401806F99F6}" presName="connectorText" presStyleLbl="sibTrans2D1" presStyleIdx="6" presStyleCnt="8"/>
      <dgm:spPr/>
    </dgm:pt>
    <dgm:pt modelId="{19F338E9-96BE-4C78-8FC7-EE6964B5C86E}" type="pres">
      <dgm:prSet presAssocID="{FFC3C3CD-8A3C-4895-B074-72302F26198A}" presName="node" presStyleLbl="node1" presStyleIdx="7" presStyleCnt="8">
        <dgm:presLayoutVars>
          <dgm:bulletEnabled val="1"/>
        </dgm:presLayoutVars>
      </dgm:prSet>
      <dgm:spPr/>
    </dgm:pt>
    <dgm:pt modelId="{D6862870-1301-4A3C-82EB-C46FAA83185F}" type="pres">
      <dgm:prSet presAssocID="{FE0B6521-C668-4E52-B744-B347994741A6}" presName="sibTrans" presStyleLbl="sibTrans2D1" presStyleIdx="7" presStyleCnt="8"/>
      <dgm:spPr/>
    </dgm:pt>
    <dgm:pt modelId="{A2A1D9AE-8714-4E13-BA36-5274ADD78F8B}" type="pres">
      <dgm:prSet presAssocID="{FE0B6521-C668-4E52-B744-B347994741A6}" presName="connectorText" presStyleLbl="sibTrans2D1" presStyleIdx="7" presStyleCnt="8"/>
      <dgm:spPr/>
    </dgm:pt>
  </dgm:ptLst>
  <dgm:cxnLst>
    <dgm:cxn modelId="{97B5E7DF-41C7-4A09-AFD3-52A9B24052D2}" srcId="{1AC4023F-3D61-4E99-984F-D49B7D14C418}" destId="{0629C8A5-F0CA-4B19-94B2-B9D5834738A7}" srcOrd="3" destOrd="0" parTransId="{337AEE27-23E3-4654-970D-B18F7884BEBD}" sibTransId="{7B7858FA-73C5-4B1A-B421-81AC34BE674B}"/>
    <dgm:cxn modelId="{C019736F-1DFA-4CED-B208-9E253D66481E}" type="presOf" srcId="{1C752C63-1E74-4938-9C4B-D8CBF4B89FDC}" destId="{E4F8FB31-F047-4F10-ABC9-02CEFE79CA61}" srcOrd="1" destOrd="0" presId="urn:microsoft.com/office/officeart/2005/8/layout/cycle2"/>
    <dgm:cxn modelId="{0DD5FC3F-3733-40D8-BB1D-7C3DB4AB3FE2}" type="presOf" srcId="{7B7858FA-73C5-4B1A-B421-81AC34BE674B}" destId="{94B11AAA-9A6E-46C1-993F-3A52673DCB23}" srcOrd="1" destOrd="0" presId="urn:microsoft.com/office/officeart/2005/8/layout/cycle2"/>
    <dgm:cxn modelId="{041EDE0A-29CA-4676-9711-C17BF5B21C26}" type="presOf" srcId="{8C6F76E0-08E9-491E-B651-2A8A53A0CB43}" destId="{D0DD9493-D73E-4AB2-A028-90CBE652615C}" srcOrd="0" destOrd="0" presId="urn:microsoft.com/office/officeart/2005/8/layout/cycle2"/>
    <dgm:cxn modelId="{78465CF9-1B18-49D5-BEAB-BD44800EFD4D}" type="presOf" srcId="{59FBE2D7-B14D-4D9E-9FB1-7AFF82AD3732}" destId="{9CB9AACF-6F2E-409F-9CA6-2F0F2537E915}" srcOrd="1" destOrd="0" presId="urn:microsoft.com/office/officeart/2005/8/layout/cycle2"/>
    <dgm:cxn modelId="{CDB5EC53-CDC5-4EEC-BEBD-F3EF1D36595B}" type="presOf" srcId="{681E27A9-6DB6-4922-8983-9401806F99F6}" destId="{18126D01-D4B4-4D53-AF47-BFB332F10C55}" srcOrd="0" destOrd="0" presId="urn:microsoft.com/office/officeart/2005/8/layout/cycle2"/>
    <dgm:cxn modelId="{91104297-EDAA-4061-AC00-EA3C4926BD25}" srcId="{1AC4023F-3D61-4E99-984F-D49B7D14C418}" destId="{E9DCC7CA-D0A9-45AD-8496-F26503D26E0F}" srcOrd="2" destOrd="0" parTransId="{7DBD926B-8B49-4255-AC9B-488B1E0C90D2}" sibTransId="{BEEBF745-AB13-41F7-96FC-A4AF8A8E90FC}"/>
    <dgm:cxn modelId="{08843A47-1E94-4540-A9C2-B0E07F1469B9}" type="presOf" srcId="{FFC3C3CD-8A3C-4895-B074-72302F26198A}" destId="{19F338E9-96BE-4C78-8FC7-EE6964B5C86E}" srcOrd="0" destOrd="0" presId="urn:microsoft.com/office/officeart/2005/8/layout/cycle2"/>
    <dgm:cxn modelId="{42F9D9A9-61A4-4C1A-9C43-1B7A669E2774}" srcId="{1AC4023F-3D61-4E99-984F-D49B7D14C418}" destId="{FFC3C3CD-8A3C-4895-B074-72302F26198A}" srcOrd="7" destOrd="0" parTransId="{91699BCE-DBE5-48A3-B768-00ABB6EB989D}" sibTransId="{FE0B6521-C668-4E52-B744-B347994741A6}"/>
    <dgm:cxn modelId="{1BB2E9FC-E0F6-4578-B661-F42A37296547}" type="presOf" srcId="{71D98BD5-8BD3-4D44-93C6-5395AEF2CA5F}" destId="{39F24C6A-FD26-4BCC-8588-598CFD186F20}" srcOrd="0" destOrd="0" presId="urn:microsoft.com/office/officeart/2005/8/layout/cycle2"/>
    <dgm:cxn modelId="{350D6F0D-C961-4DD5-8D5D-B085A4F60C6B}" type="presOf" srcId="{681E27A9-6DB6-4922-8983-9401806F99F6}" destId="{947FA775-41C3-4A9F-B8F9-140C8711ABD0}" srcOrd="1" destOrd="0" presId="urn:microsoft.com/office/officeart/2005/8/layout/cycle2"/>
    <dgm:cxn modelId="{41A52B54-072A-4356-AD2F-3831D91B8854}" type="presOf" srcId="{59FBE2D7-B14D-4D9E-9FB1-7AFF82AD3732}" destId="{0C9B1873-9572-4E5A-9B11-4B65147DD35C}" srcOrd="0" destOrd="0" presId="urn:microsoft.com/office/officeart/2005/8/layout/cycle2"/>
    <dgm:cxn modelId="{008F1D36-ECF1-4A6F-990C-A56869250D6C}" type="presOf" srcId="{BEEBF745-AB13-41F7-96FC-A4AF8A8E90FC}" destId="{97AE3EEC-F433-47ED-85E3-522C42E563CC}" srcOrd="0" destOrd="0" presId="urn:microsoft.com/office/officeart/2005/8/layout/cycle2"/>
    <dgm:cxn modelId="{0A482652-CCFA-4BEB-9070-96CD9E9F3DBE}" type="presOf" srcId="{E9DCC7CA-D0A9-45AD-8496-F26503D26E0F}" destId="{7E9C78FF-097E-46D3-8ECC-E049F6D20BD9}" srcOrd="0" destOrd="0" presId="urn:microsoft.com/office/officeart/2005/8/layout/cycle2"/>
    <dgm:cxn modelId="{497E95E7-D6AC-43D2-8931-CAEDBB6D5DDF}" type="presOf" srcId="{411AECC7-4E60-4A1F-B524-EFE0AB07D358}" destId="{F01E247A-656A-4B6E-99AD-2F844024E2B6}" srcOrd="0" destOrd="0" presId="urn:microsoft.com/office/officeart/2005/8/layout/cycle2"/>
    <dgm:cxn modelId="{051FD050-6002-45D6-BC48-97312FF2C174}" type="presOf" srcId="{45A46632-77BB-4B12-8899-AAB62930E56D}" destId="{502B7C99-2BDF-4193-9E27-22E183E845D4}" srcOrd="0" destOrd="0" presId="urn:microsoft.com/office/officeart/2005/8/layout/cycle2"/>
    <dgm:cxn modelId="{F2D9C5ED-CB6B-439C-9257-D18E42627A35}" type="presOf" srcId="{FE0B6521-C668-4E52-B744-B347994741A6}" destId="{A2A1D9AE-8714-4E13-BA36-5274ADD78F8B}" srcOrd="1" destOrd="0" presId="urn:microsoft.com/office/officeart/2005/8/layout/cycle2"/>
    <dgm:cxn modelId="{F5309F04-260D-41FA-8397-0AB9F33E3DB4}" srcId="{1AC4023F-3D61-4E99-984F-D49B7D14C418}" destId="{45A46632-77BB-4B12-8899-AAB62930E56D}" srcOrd="6" destOrd="0" parTransId="{91986F3F-CC2F-4642-B19C-8F9872418C0A}" sibTransId="{681E27A9-6DB6-4922-8983-9401806F99F6}"/>
    <dgm:cxn modelId="{EFF0CC2B-76E9-433C-888E-58F0C17AD307}" type="presOf" srcId="{F7926BF1-817C-4507-B334-B96AE25996B7}" destId="{B8C6FF60-1B39-4B45-9663-9A1E4FB1D54C}" srcOrd="0" destOrd="0" presId="urn:microsoft.com/office/officeart/2005/8/layout/cycle2"/>
    <dgm:cxn modelId="{AD0F5317-6416-47FB-8046-06486BF23822}" type="presOf" srcId="{1C752C63-1E74-4938-9C4B-D8CBF4B89FDC}" destId="{67563A6E-4D66-4FB0-B481-D615858BF3FE}" srcOrd="0" destOrd="0" presId="urn:microsoft.com/office/officeart/2005/8/layout/cycle2"/>
    <dgm:cxn modelId="{DA8DBFCC-A5E1-4262-820F-A1BB6BBE71ED}" type="presOf" srcId="{BEEBF745-AB13-41F7-96FC-A4AF8A8E90FC}" destId="{BC5E3EC7-E00B-4CFE-9F13-6A0F8F38C38C}" srcOrd="1" destOrd="0" presId="urn:microsoft.com/office/officeart/2005/8/layout/cycle2"/>
    <dgm:cxn modelId="{241FCB44-F4C0-45DB-B463-D3779FD43AB7}" type="presOf" srcId="{0629C8A5-F0CA-4B19-94B2-B9D5834738A7}" destId="{CE36B330-B970-48CD-9528-8D6AAE3D7E9A}" srcOrd="0" destOrd="0" presId="urn:microsoft.com/office/officeart/2005/8/layout/cycle2"/>
    <dgm:cxn modelId="{366B91E4-E18D-41C1-B6BA-C180327548FC}" type="presOf" srcId="{FE0B6521-C668-4E52-B744-B347994741A6}" destId="{D6862870-1301-4A3C-82EB-C46FAA83185F}" srcOrd="0" destOrd="0" presId="urn:microsoft.com/office/officeart/2005/8/layout/cycle2"/>
    <dgm:cxn modelId="{4C077BC7-87CF-41F9-9438-856F16F1B9D0}" type="presOf" srcId="{1AC4023F-3D61-4E99-984F-D49B7D14C418}" destId="{E568BD7F-FB45-4435-8563-4E60719C6E48}" srcOrd="0" destOrd="0" presId="urn:microsoft.com/office/officeart/2005/8/layout/cycle2"/>
    <dgm:cxn modelId="{D38736D4-9FC4-405B-9A5A-48798F0764AD}" type="presOf" srcId="{6777781C-05A1-4CBC-A47D-8CCBC177379D}" destId="{D84006BD-7E41-417E-BD6F-31104BD4A377}" srcOrd="0" destOrd="0" presId="urn:microsoft.com/office/officeart/2005/8/layout/cycle2"/>
    <dgm:cxn modelId="{F6AEFF92-8F66-43E9-90DC-7DB12ED3C742}" srcId="{1AC4023F-3D61-4E99-984F-D49B7D14C418}" destId="{F7926BF1-817C-4507-B334-B96AE25996B7}" srcOrd="4" destOrd="0" parTransId="{841A0AB9-D9FB-400E-B4EE-D59F69C9AA7D}" sibTransId="{59FBE2D7-B14D-4D9E-9FB1-7AFF82AD3732}"/>
    <dgm:cxn modelId="{523FF10F-C1ED-49D4-8DD9-F4C554929DB2}" srcId="{1AC4023F-3D61-4E99-984F-D49B7D14C418}" destId="{A77042C2-244F-4916-8B2F-4FC48F9FFAD1}" srcOrd="5" destOrd="0" parTransId="{6AE9B9D3-0F0E-4320-860B-C005AFE95158}" sibTransId="{8C6F76E0-08E9-491E-B651-2A8A53A0CB43}"/>
    <dgm:cxn modelId="{F3ADFE9B-28F5-448E-88F7-56D23D671BF7}" type="presOf" srcId="{8C6F76E0-08E9-491E-B651-2A8A53A0CB43}" destId="{F0DDD948-98EE-46F6-B9A2-855B4AF9FFAF}" srcOrd="1" destOrd="0" presId="urn:microsoft.com/office/officeart/2005/8/layout/cycle2"/>
    <dgm:cxn modelId="{8CFFFB79-0DCB-4464-BF0A-62F76B44BD6B}" type="presOf" srcId="{71D98BD5-8BD3-4D44-93C6-5395AEF2CA5F}" destId="{DC6D0416-061B-4868-98BE-968789C39675}" srcOrd="1" destOrd="0" presId="urn:microsoft.com/office/officeart/2005/8/layout/cycle2"/>
    <dgm:cxn modelId="{81BA17C1-D011-4F20-909A-51F7E1CFE8CE}" srcId="{1AC4023F-3D61-4E99-984F-D49B7D14C418}" destId="{6777781C-05A1-4CBC-A47D-8CCBC177379D}" srcOrd="0" destOrd="0" parTransId="{212F3B5C-C8ED-4C22-A352-F6FC8C78EF54}" sibTransId="{71D98BD5-8BD3-4D44-93C6-5395AEF2CA5F}"/>
    <dgm:cxn modelId="{799E985E-097F-4148-8D2C-E429D8CA0F24}" srcId="{1AC4023F-3D61-4E99-984F-D49B7D14C418}" destId="{411AECC7-4E60-4A1F-B524-EFE0AB07D358}" srcOrd="1" destOrd="0" parTransId="{88F0CC79-EAE9-4BB2-B937-C7F8EAA35A62}" sibTransId="{1C752C63-1E74-4938-9C4B-D8CBF4B89FDC}"/>
    <dgm:cxn modelId="{D60824D4-C799-4476-8E64-59593734DC71}" type="presOf" srcId="{A77042C2-244F-4916-8B2F-4FC48F9FFAD1}" destId="{4C8EDB36-0A50-4F83-B8E9-C89B0E035FD0}" srcOrd="0" destOrd="0" presId="urn:microsoft.com/office/officeart/2005/8/layout/cycle2"/>
    <dgm:cxn modelId="{18F61A11-7312-4016-8BF0-9A45ADBA83D2}" type="presOf" srcId="{7B7858FA-73C5-4B1A-B421-81AC34BE674B}" destId="{E4EDDF4E-67E9-4D28-9BDE-2AB3F0FF9C45}" srcOrd="0" destOrd="0" presId="urn:microsoft.com/office/officeart/2005/8/layout/cycle2"/>
    <dgm:cxn modelId="{EECC1ABE-EE58-473A-AB09-4DF96A9840CE}" type="presParOf" srcId="{E568BD7F-FB45-4435-8563-4E60719C6E48}" destId="{D84006BD-7E41-417E-BD6F-31104BD4A377}" srcOrd="0" destOrd="0" presId="urn:microsoft.com/office/officeart/2005/8/layout/cycle2"/>
    <dgm:cxn modelId="{5F3E6A76-9079-482B-B1C8-9E252AD3CA48}" type="presParOf" srcId="{E568BD7F-FB45-4435-8563-4E60719C6E48}" destId="{39F24C6A-FD26-4BCC-8588-598CFD186F20}" srcOrd="1" destOrd="0" presId="urn:microsoft.com/office/officeart/2005/8/layout/cycle2"/>
    <dgm:cxn modelId="{AA2749C9-E1BF-4903-AA00-FC4AE2F68853}" type="presParOf" srcId="{39F24C6A-FD26-4BCC-8588-598CFD186F20}" destId="{DC6D0416-061B-4868-98BE-968789C39675}" srcOrd="0" destOrd="0" presId="urn:microsoft.com/office/officeart/2005/8/layout/cycle2"/>
    <dgm:cxn modelId="{496B014B-A0DB-4851-A655-B93A60706BAC}" type="presParOf" srcId="{E568BD7F-FB45-4435-8563-4E60719C6E48}" destId="{F01E247A-656A-4B6E-99AD-2F844024E2B6}" srcOrd="2" destOrd="0" presId="urn:microsoft.com/office/officeart/2005/8/layout/cycle2"/>
    <dgm:cxn modelId="{1DF1CBBE-AED2-46F8-8219-E62CA7374D81}" type="presParOf" srcId="{E568BD7F-FB45-4435-8563-4E60719C6E48}" destId="{67563A6E-4D66-4FB0-B481-D615858BF3FE}" srcOrd="3" destOrd="0" presId="urn:microsoft.com/office/officeart/2005/8/layout/cycle2"/>
    <dgm:cxn modelId="{1761B268-631E-48A5-BE6E-44530C3C6C86}" type="presParOf" srcId="{67563A6E-4D66-4FB0-B481-D615858BF3FE}" destId="{E4F8FB31-F047-4F10-ABC9-02CEFE79CA61}" srcOrd="0" destOrd="0" presId="urn:microsoft.com/office/officeart/2005/8/layout/cycle2"/>
    <dgm:cxn modelId="{85EBF764-F3B0-4349-BFFD-85C006A4BE24}" type="presParOf" srcId="{E568BD7F-FB45-4435-8563-4E60719C6E48}" destId="{7E9C78FF-097E-46D3-8ECC-E049F6D20BD9}" srcOrd="4" destOrd="0" presId="urn:microsoft.com/office/officeart/2005/8/layout/cycle2"/>
    <dgm:cxn modelId="{F1CF0642-B0E6-4CDF-8468-74DF8B633445}" type="presParOf" srcId="{E568BD7F-FB45-4435-8563-4E60719C6E48}" destId="{97AE3EEC-F433-47ED-85E3-522C42E563CC}" srcOrd="5" destOrd="0" presId="urn:microsoft.com/office/officeart/2005/8/layout/cycle2"/>
    <dgm:cxn modelId="{663636D2-9C50-4B58-AF1A-A56ACEE427C5}" type="presParOf" srcId="{97AE3EEC-F433-47ED-85E3-522C42E563CC}" destId="{BC5E3EC7-E00B-4CFE-9F13-6A0F8F38C38C}" srcOrd="0" destOrd="0" presId="urn:microsoft.com/office/officeart/2005/8/layout/cycle2"/>
    <dgm:cxn modelId="{018D9F87-4B0B-4966-B0BE-8FA3681BD226}" type="presParOf" srcId="{E568BD7F-FB45-4435-8563-4E60719C6E48}" destId="{CE36B330-B970-48CD-9528-8D6AAE3D7E9A}" srcOrd="6" destOrd="0" presId="urn:microsoft.com/office/officeart/2005/8/layout/cycle2"/>
    <dgm:cxn modelId="{1698E860-D047-402A-9CEA-6815989257FC}" type="presParOf" srcId="{E568BD7F-FB45-4435-8563-4E60719C6E48}" destId="{E4EDDF4E-67E9-4D28-9BDE-2AB3F0FF9C45}" srcOrd="7" destOrd="0" presId="urn:microsoft.com/office/officeart/2005/8/layout/cycle2"/>
    <dgm:cxn modelId="{191DA737-1A61-4CAC-BC35-62F8C63F5180}" type="presParOf" srcId="{E4EDDF4E-67E9-4D28-9BDE-2AB3F0FF9C45}" destId="{94B11AAA-9A6E-46C1-993F-3A52673DCB23}" srcOrd="0" destOrd="0" presId="urn:microsoft.com/office/officeart/2005/8/layout/cycle2"/>
    <dgm:cxn modelId="{930609AA-4367-4A05-8FE8-D442840D6D79}" type="presParOf" srcId="{E568BD7F-FB45-4435-8563-4E60719C6E48}" destId="{B8C6FF60-1B39-4B45-9663-9A1E4FB1D54C}" srcOrd="8" destOrd="0" presId="urn:microsoft.com/office/officeart/2005/8/layout/cycle2"/>
    <dgm:cxn modelId="{E036150A-B3C5-4BCE-B00D-5E55D92D759E}" type="presParOf" srcId="{E568BD7F-FB45-4435-8563-4E60719C6E48}" destId="{0C9B1873-9572-4E5A-9B11-4B65147DD35C}" srcOrd="9" destOrd="0" presId="urn:microsoft.com/office/officeart/2005/8/layout/cycle2"/>
    <dgm:cxn modelId="{908CDC85-1F7E-475A-B4A9-906D6B1D1A76}" type="presParOf" srcId="{0C9B1873-9572-4E5A-9B11-4B65147DD35C}" destId="{9CB9AACF-6F2E-409F-9CA6-2F0F2537E915}" srcOrd="0" destOrd="0" presId="urn:microsoft.com/office/officeart/2005/8/layout/cycle2"/>
    <dgm:cxn modelId="{A96B462F-22B5-4098-8A83-13287E9E024B}" type="presParOf" srcId="{E568BD7F-FB45-4435-8563-4E60719C6E48}" destId="{4C8EDB36-0A50-4F83-B8E9-C89B0E035FD0}" srcOrd="10" destOrd="0" presId="urn:microsoft.com/office/officeart/2005/8/layout/cycle2"/>
    <dgm:cxn modelId="{37E71DAD-E1CD-4572-8841-A94AC4EBA9C0}" type="presParOf" srcId="{E568BD7F-FB45-4435-8563-4E60719C6E48}" destId="{D0DD9493-D73E-4AB2-A028-90CBE652615C}" srcOrd="11" destOrd="0" presId="urn:microsoft.com/office/officeart/2005/8/layout/cycle2"/>
    <dgm:cxn modelId="{A632D297-2AD1-4B38-B259-F78BA3BF05A4}" type="presParOf" srcId="{D0DD9493-D73E-4AB2-A028-90CBE652615C}" destId="{F0DDD948-98EE-46F6-B9A2-855B4AF9FFAF}" srcOrd="0" destOrd="0" presId="urn:microsoft.com/office/officeart/2005/8/layout/cycle2"/>
    <dgm:cxn modelId="{CAB7223E-7457-4BCB-A922-7CEFB9D4601C}" type="presParOf" srcId="{E568BD7F-FB45-4435-8563-4E60719C6E48}" destId="{502B7C99-2BDF-4193-9E27-22E183E845D4}" srcOrd="12" destOrd="0" presId="urn:microsoft.com/office/officeart/2005/8/layout/cycle2"/>
    <dgm:cxn modelId="{4DE4865B-8392-4856-83AC-257F03F03326}" type="presParOf" srcId="{E568BD7F-FB45-4435-8563-4E60719C6E48}" destId="{18126D01-D4B4-4D53-AF47-BFB332F10C55}" srcOrd="13" destOrd="0" presId="urn:microsoft.com/office/officeart/2005/8/layout/cycle2"/>
    <dgm:cxn modelId="{2221069F-5133-4073-AAB6-335D3A920F8C}" type="presParOf" srcId="{18126D01-D4B4-4D53-AF47-BFB332F10C55}" destId="{947FA775-41C3-4A9F-B8F9-140C8711ABD0}" srcOrd="0" destOrd="0" presId="urn:microsoft.com/office/officeart/2005/8/layout/cycle2"/>
    <dgm:cxn modelId="{E71BDF97-66BB-4599-8BA6-AAF2F3381EEF}" type="presParOf" srcId="{E568BD7F-FB45-4435-8563-4E60719C6E48}" destId="{19F338E9-96BE-4C78-8FC7-EE6964B5C86E}" srcOrd="14" destOrd="0" presId="urn:microsoft.com/office/officeart/2005/8/layout/cycle2"/>
    <dgm:cxn modelId="{534547FA-D360-4BD5-B1F3-60FEE4254FEC}" type="presParOf" srcId="{E568BD7F-FB45-4435-8563-4E60719C6E48}" destId="{D6862870-1301-4A3C-82EB-C46FAA83185F}" srcOrd="15" destOrd="0" presId="urn:microsoft.com/office/officeart/2005/8/layout/cycle2"/>
    <dgm:cxn modelId="{6F809848-40DB-4E74-9463-DB647C7CFB4A}" type="presParOf" srcId="{D6862870-1301-4A3C-82EB-C46FAA83185F}" destId="{A2A1D9AE-8714-4E13-BA36-5274ADD78F8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4E163-6FB9-418F-B0B7-229A40F0FD59}">
      <dsp:nvSpPr>
        <dsp:cNvPr id="0" name=""/>
        <dsp:cNvSpPr/>
      </dsp:nvSpPr>
      <dsp:spPr>
        <a:xfrm>
          <a:off x="1585072" y="1123957"/>
          <a:ext cx="1462030" cy="14620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Sequential Circuit</a:t>
          </a:r>
          <a:endParaRPr lang="en-GB" sz="1600" b="0" kern="1200" dirty="0"/>
        </a:p>
      </dsp:txBody>
      <dsp:txXfrm>
        <a:off x="1799181" y="1338066"/>
        <a:ext cx="1033812" cy="1033812"/>
      </dsp:txXfrm>
    </dsp:sp>
    <dsp:sp modelId="{3D60F0B3-6CAC-44EA-8FE0-711C412F1AD5}">
      <dsp:nvSpPr>
        <dsp:cNvPr id="0" name=""/>
        <dsp:cNvSpPr/>
      </dsp:nvSpPr>
      <dsp:spPr>
        <a:xfrm rot="12900000">
          <a:off x="591180" y="850696"/>
          <a:ext cx="1176383" cy="4166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353458-CEFF-4E1C-A468-22044B06D134}">
      <dsp:nvSpPr>
        <dsp:cNvPr id="0" name=""/>
        <dsp:cNvSpPr/>
      </dsp:nvSpPr>
      <dsp:spPr>
        <a:xfrm>
          <a:off x="3089" y="166091"/>
          <a:ext cx="1388929" cy="1111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/>
            <a:t>Synchronous</a:t>
          </a:r>
          <a:endParaRPr lang="en-GB" sz="1400" b="0" kern="1200" dirty="0"/>
        </a:p>
      </dsp:txBody>
      <dsp:txXfrm>
        <a:off x="35633" y="198635"/>
        <a:ext cx="1323841" cy="1046055"/>
      </dsp:txXfrm>
    </dsp:sp>
    <dsp:sp modelId="{FBB51356-6759-4C9C-A399-FAA5308D510D}">
      <dsp:nvSpPr>
        <dsp:cNvPr id="0" name=""/>
        <dsp:cNvSpPr/>
      </dsp:nvSpPr>
      <dsp:spPr>
        <a:xfrm rot="19500000">
          <a:off x="2864612" y="850696"/>
          <a:ext cx="1176383" cy="4166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BBA9A3-016C-4E0B-8468-470E3730C318}">
      <dsp:nvSpPr>
        <dsp:cNvPr id="0" name=""/>
        <dsp:cNvSpPr/>
      </dsp:nvSpPr>
      <dsp:spPr>
        <a:xfrm>
          <a:off x="3240157" y="166091"/>
          <a:ext cx="1388929" cy="1111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/>
            <a:t>Asynchronous</a:t>
          </a:r>
          <a:endParaRPr lang="en-GB" sz="1400" b="0" kern="1200" dirty="0"/>
        </a:p>
      </dsp:txBody>
      <dsp:txXfrm>
        <a:off x="3272701" y="198635"/>
        <a:ext cx="1323841" cy="1046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006BD-7E41-417E-BD6F-31104BD4A377}">
      <dsp:nvSpPr>
        <dsp:cNvPr id="0" name=""/>
        <dsp:cNvSpPr/>
      </dsp:nvSpPr>
      <dsp:spPr>
        <a:xfrm>
          <a:off x="1255999" y="1504"/>
          <a:ext cx="584344" cy="5843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000</a:t>
          </a:r>
          <a:endParaRPr lang="en-GB" sz="1700" b="1" kern="1200" dirty="0"/>
        </a:p>
      </dsp:txBody>
      <dsp:txXfrm>
        <a:off x="1341574" y="87079"/>
        <a:ext cx="413194" cy="413194"/>
      </dsp:txXfrm>
    </dsp:sp>
    <dsp:sp modelId="{39F24C6A-FD26-4BCC-8588-598CFD186F20}">
      <dsp:nvSpPr>
        <dsp:cNvPr id="0" name=""/>
        <dsp:cNvSpPr/>
      </dsp:nvSpPr>
      <dsp:spPr>
        <a:xfrm rot="1350000">
          <a:off x="1871771" y="361284"/>
          <a:ext cx="155362" cy="1972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b="1" kern="1200"/>
        </a:p>
      </dsp:txBody>
      <dsp:txXfrm>
        <a:off x="1873545" y="391809"/>
        <a:ext cx="108753" cy="118330"/>
      </dsp:txXfrm>
    </dsp:sp>
    <dsp:sp modelId="{F01E247A-656A-4B6E-99AD-2F844024E2B6}">
      <dsp:nvSpPr>
        <dsp:cNvPr id="0" name=""/>
        <dsp:cNvSpPr/>
      </dsp:nvSpPr>
      <dsp:spPr>
        <a:xfrm>
          <a:off x="2066686" y="337301"/>
          <a:ext cx="584344" cy="5843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001</a:t>
          </a:r>
          <a:endParaRPr lang="en-GB" sz="1700" b="1" kern="1200" dirty="0"/>
        </a:p>
      </dsp:txBody>
      <dsp:txXfrm>
        <a:off x="2152261" y="422876"/>
        <a:ext cx="413194" cy="413194"/>
      </dsp:txXfrm>
    </dsp:sp>
    <dsp:sp modelId="{67563A6E-4D66-4FB0-B481-D615858BF3FE}">
      <dsp:nvSpPr>
        <dsp:cNvPr id="0" name=""/>
        <dsp:cNvSpPr/>
      </dsp:nvSpPr>
      <dsp:spPr>
        <a:xfrm rot="4050000">
          <a:off x="2447393" y="932146"/>
          <a:ext cx="155362" cy="1972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b="1" kern="1200"/>
        </a:p>
      </dsp:txBody>
      <dsp:txXfrm>
        <a:off x="2461779" y="950058"/>
        <a:ext cx="108753" cy="118330"/>
      </dsp:txXfrm>
    </dsp:sp>
    <dsp:sp modelId="{7E9C78FF-097E-46D3-8ECC-E049F6D20BD9}">
      <dsp:nvSpPr>
        <dsp:cNvPr id="0" name=""/>
        <dsp:cNvSpPr/>
      </dsp:nvSpPr>
      <dsp:spPr>
        <a:xfrm>
          <a:off x="2402483" y="1147987"/>
          <a:ext cx="584344" cy="5843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010</a:t>
          </a:r>
          <a:endParaRPr lang="en-GB" sz="1700" b="1" kern="1200" dirty="0"/>
        </a:p>
      </dsp:txBody>
      <dsp:txXfrm>
        <a:off x="2488058" y="1233562"/>
        <a:ext cx="413194" cy="413194"/>
      </dsp:txXfrm>
    </dsp:sp>
    <dsp:sp modelId="{97AE3EEC-F433-47ED-85E3-522C42E563CC}">
      <dsp:nvSpPr>
        <dsp:cNvPr id="0" name=""/>
        <dsp:cNvSpPr/>
      </dsp:nvSpPr>
      <dsp:spPr>
        <a:xfrm rot="6750000">
          <a:off x="2450758" y="1742832"/>
          <a:ext cx="155362" cy="1972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b="1" kern="1200"/>
        </a:p>
      </dsp:txBody>
      <dsp:txXfrm rot="10800000">
        <a:off x="2482981" y="1760744"/>
        <a:ext cx="108753" cy="118330"/>
      </dsp:txXfrm>
    </dsp:sp>
    <dsp:sp modelId="{CE36B330-B970-48CD-9528-8D6AAE3D7E9A}">
      <dsp:nvSpPr>
        <dsp:cNvPr id="0" name=""/>
        <dsp:cNvSpPr/>
      </dsp:nvSpPr>
      <dsp:spPr>
        <a:xfrm>
          <a:off x="2066686" y="1958674"/>
          <a:ext cx="584344" cy="5843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011</a:t>
          </a:r>
          <a:endParaRPr lang="en-GB" sz="1700" b="1" kern="1200" dirty="0"/>
        </a:p>
      </dsp:txBody>
      <dsp:txXfrm>
        <a:off x="2152261" y="2044249"/>
        <a:ext cx="413194" cy="413194"/>
      </dsp:txXfrm>
    </dsp:sp>
    <dsp:sp modelId="{E4EDDF4E-67E9-4D28-9BDE-2AB3F0FF9C45}">
      <dsp:nvSpPr>
        <dsp:cNvPr id="0" name=""/>
        <dsp:cNvSpPr/>
      </dsp:nvSpPr>
      <dsp:spPr>
        <a:xfrm rot="9450000">
          <a:off x="1879896" y="2318454"/>
          <a:ext cx="155362" cy="1972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b="1" kern="1200"/>
        </a:p>
      </dsp:txBody>
      <dsp:txXfrm rot="10800000">
        <a:off x="1924731" y="2348979"/>
        <a:ext cx="108753" cy="118330"/>
      </dsp:txXfrm>
    </dsp:sp>
    <dsp:sp modelId="{B8C6FF60-1B39-4B45-9663-9A1E4FB1D54C}">
      <dsp:nvSpPr>
        <dsp:cNvPr id="0" name=""/>
        <dsp:cNvSpPr/>
      </dsp:nvSpPr>
      <dsp:spPr>
        <a:xfrm>
          <a:off x="1255999" y="2294471"/>
          <a:ext cx="584344" cy="5843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100</a:t>
          </a:r>
          <a:endParaRPr lang="en-GB" sz="1700" b="1" kern="1200" dirty="0"/>
        </a:p>
      </dsp:txBody>
      <dsp:txXfrm>
        <a:off x="1341574" y="2380046"/>
        <a:ext cx="413194" cy="413194"/>
      </dsp:txXfrm>
    </dsp:sp>
    <dsp:sp modelId="{0C9B1873-9572-4E5A-9B11-4B65147DD35C}">
      <dsp:nvSpPr>
        <dsp:cNvPr id="0" name=""/>
        <dsp:cNvSpPr/>
      </dsp:nvSpPr>
      <dsp:spPr>
        <a:xfrm rot="12150000">
          <a:off x="1069209" y="2321819"/>
          <a:ext cx="155362" cy="1972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b="1" kern="1200"/>
        </a:p>
      </dsp:txBody>
      <dsp:txXfrm rot="10800000">
        <a:off x="1114044" y="2370180"/>
        <a:ext cx="108753" cy="118330"/>
      </dsp:txXfrm>
    </dsp:sp>
    <dsp:sp modelId="{4C8EDB36-0A50-4F83-B8E9-C89B0E035FD0}">
      <dsp:nvSpPr>
        <dsp:cNvPr id="0" name=""/>
        <dsp:cNvSpPr/>
      </dsp:nvSpPr>
      <dsp:spPr>
        <a:xfrm>
          <a:off x="445313" y="1958674"/>
          <a:ext cx="584344" cy="5843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101</a:t>
          </a:r>
          <a:endParaRPr lang="en-GB" sz="1700" b="1" kern="1200" dirty="0"/>
        </a:p>
      </dsp:txBody>
      <dsp:txXfrm>
        <a:off x="530888" y="2044249"/>
        <a:ext cx="413194" cy="413194"/>
      </dsp:txXfrm>
    </dsp:sp>
    <dsp:sp modelId="{D0DD9493-D73E-4AB2-A028-90CBE652615C}">
      <dsp:nvSpPr>
        <dsp:cNvPr id="0" name=""/>
        <dsp:cNvSpPr/>
      </dsp:nvSpPr>
      <dsp:spPr>
        <a:xfrm rot="14850000">
          <a:off x="493588" y="1750957"/>
          <a:ext cx="155362" cy="1972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b="1" kern="1200"/>
        </a:p>
      </dsp:txBody>
      <dsp:txXfrm rot="10800000">
        <a:off x="525811" y="1811931"/>
        <a:ext cx="108753" cy="118330"/>
      </dsp:txXfrm>
    </dsp:sp>
    <dsp:sp modelId="{502B7C99-2BDF-4193-9E27-22E183E845D4}">
      <dsp:nvSpPr>
        <dsp:cNvPr id="0" name=""/>
        <dsp:cNvSpPr/>
      </dsp:nvSpPr>
      <dsp:spPr>
        <a:xfrm>
          <a:off x="109516" y="1147987"/>
          <a:ext cx="584344" cy="5843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110</a:t>
          </a:r>
          <a:endParaRPr lang="en-GB" sz="1700" b="1" kern="1200" dirty="0"/>
        </a:p>
      </dsp:txBody>
      <dsp:txXfrm>
        <a:off x="195091" y="1233562"/>
        <a:ext cx="413194" cy="413194"/>
      </dsp:txXfrm>
    </dsp:sp>
    <dsp:sp modelId="{18126D01-D4B4-4D53-AF47-BFB332F10C55}">
      <dsp:nvSpPr>
        <dsp:cNvPr id="0" name=""/>
        <dsp:cNvSpPr/>
      </dsp:nvSpPr>
      <dsp:spPr>
        <a:xfrm rot="17550000">
          <a:off x="490223" y="940271"/>
          <a:ext cx="155362" cy="1972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b="1" kern="1200"/>
        </a:p>
      </dsp:txBody>
      <dsp:txXfrm>
        <a:off x="504609" y="1001245"/>
        <a:ext cx="108753" cy="118330"/>
      </dsp:txXfrm>
    </dsp:sp>
    <dsp:sp modelId="{19F338E9-96BE-4C78-8FC7-EE6964B5C86E}">
      <dsp:nvSpPr>
        <dsp:cNvPr id="0" name=""/>
        <dsp:cNvSpPr/>
      </dsp:nvSpPr>
      <dsp:spPr>
        <a:xfrm>
          <a:off x="445313" y="337301"/>
          <a:ext cx="584344" cy="5843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111</a:t>
          </a:r>
          <a:endParaRPr lang="en-GB" sz="1700" b="1" kern="1200" dirty="0"/>
        </a:p>
      </dsp:txBody>
      <dsp:txXfrm>
        <a:off x="530888" y="422876"/>
        <a:ext cx="413194" cy="413194"/>
      </dsp:txXfrm>
    </dsp:sp>
    <dsp:sp modelId="{D6862870-1301-4A3C-82EB-C46FAA83185F}">
      <dsp:nvSpPr>
        <dsp:cNvPr id="0" name=""/>
        <dsp:cNvSpPr/>
      </dsp:nvSpPr>
      <dsp:spPr>
        <a:xfrm rot="20250000">
          <a:off x="1061085" y="364649"/>
          <a:ext cx="155362" cy="1972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b="1" kern="1200"/>
        </a:p>
      </dsp:txBody>
      <dsp:txXfrm>
        <a:off x="1062859" y="413010"/>
        <a:ext cx="108753" cy="118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6FCC1-FE33-4E6B-B8D0-BBE5F6C8044D}" type="datetimeFigureOut">
              <a:rPr lang="en-GB" smtClean="0"/>
              <a:t>23/12/2016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D8BA1-0432-4981-8DE6-A8A017E2B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923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EE58B-C7BA-4386-BBEE-0745A6CCAED2}" type="datetimeFigureOut">
              <a:rPr lang="en-GB" smtClean="0"/>
              <a:t>23/12/2016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5170B-4CB0-4320-866F-46402148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09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33329"/>
            <a:ext cx="7772400" cy="1102519"/>
          </a:xfrm>
        </p:spPr>
        <p:txBody>
          <a:bodyPr>
            <a:normAutofit/>
          </a:bodyPr>
          <a:lstStyle>
            <a:lvl1pPr>
              <a:defRPr sz="3200" b="0" spc="3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89548"/>
            <a:ext cx="6400800" cy="131445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0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g</a:t>
            </a:r>
            <a:r>
              <a:rPr lang="tr-TR" dirty="0" smtClean="0"/>
              <a:t>ürtaç</a:t>
            </a:r>
            <a:r>
              <a:rPr lang="en-GB" dirty="0" smtClean="0"/>
              <a:t>y</a:t>
            </a:r>
            <a:r>
              <a:rPr lang="tr-TR" dirty="0" smtClean="0"/>
              <a:t>emişcioğlu</a:t>
            </a:r>
            <a:r>
              <a:rPr lang="en-GB" dirty="0" smtClean="0"/>
              <a:t>, Ph.D.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4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" y="0"/>
            <a:ext cx="91389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493563"/>
          </a:xfrm>
        </p:spPr>
        <p:txBody>
          <a:bodyPr>
            <a:noAutofit/>
          </a:bodyPr>
          <a:lstStyle>
            <a:lvl1pPr>
              <a:defRPr sz="2800" b="0" spc="3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75106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b="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72008"/>
            <a:ext cx="378328" cy="195486"/>
          </a:xfrm>
        </p:spPr>
        <p:txBody>
          <a:bodyPr/>
          <a:lstStyle>
            <a:lvl1pPr>
              <a:defRPr sz="9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54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3710434"/>
            <a:ext cx="3600400" cy="589508"/>
          </a:xfrm>
        </p:spPr>
        <p:txBody>
          <a:bodyPr anchor="t">
            <a:noAutofit/>
          </a:bodyPr>
          <a:lstStyle>
            <a:lvl1pPr algn="ctr">
              <a:defRPr sz="2400" b="0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3770" y="4443959"/>
            <a:ext cx="4176465" cy="517401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70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" y="0"/>
            <a:ext cx="9138925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43558"/>
            <a:ext cx="4038600" cy="375106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43558"/>
            <a:ext cx="4038600" cy="375106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DIGITAL INTEGRATED CIRCUIT DESIGN</a:t>
            </a:r>
            <a:endParaRPr lang="en-GB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493563"/>
          </a:xfrm>
        </p:spPr>
        <p:txBody>
          <a:bodyPr>
            <a:noAutofit/>
          </a:bodyPr>
          <a:lstStyle>
            <a:lvl1pPr>
              <a:defRPr sz="2800" b="0" spc="3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28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" y="0"/>
            <a:ext cx="9138925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795784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0" spc="30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47614"/>
            <a:ext cx="4040188" cy="32470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0" y="795784"/>
            <a:ext cx="4041775" cy="479822"/>
          </a:xfrm>
        </p:spPr>
        <p:txBody>
          <a:bodyPr anchor="b">
            <a:noAutofit/>
          </a:bodyPr>
          <a:lstStyle>
            <a:lvl1pPr marL="0" indent="0" algn="r">
              <a:buNone/>
              <a:defRPr sz="2000" b="0" spc="30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347614"/>
            <a:ext cx="4041775" cy="32470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DIGITAL INTEGRATED CIRCUIT DESIGN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493563"/>
          </a:xfrm>
        </p:spPr>
        <p:txBody>
          <a:bodyPr>
            <a:noAutofit/>
          </a:bodyPr>
          <a:lstStyle>
            <a:lvl1pPr>
              <a:defRPr sz="2800" b="0" spc="3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49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" y="0"/>
            <a:ext cx="91389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493563"/>
          </a:xfrm>
        </p:spPr>
        <p:txBody>
          <a:bodyPr>
            <a:noAutofit/>
          </a:bodyPr>
          <a:lstStyle>
            <a:lvl1pPr>
              <a:defRPr sz="2800" b="0" spc="3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b="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4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" y="0"/>
            <a:ext cx="91389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4339" y="3459772"/>
            <a:ext cx="3008313" cy="624146"/>
          </a:xfrm>
        </p:spPr>
        <p:txBody>
          <a:bodyPr anchor="b">
            <a:normAutofit/>
          </a:bodyPr>
          <a:lstStyle>
            <a:lvl1pPr algn="ct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3476486"/>
            <a:ext cx="5112568" cy="115877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4339" y="4083919"/>
            <a:ext cx="3008313" cy="64807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DIGITAL INTEGRATED CIRCUIT DESIGN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4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" y="0"/>
            <a:ext cx="91389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1"/>
            <a:ext cx="5486400" cy="425054"/>
          </a:xfrm>
        </p:spPr>
        <p:txBody>
          <a:bodyPr anchor="b">
            <a:normAutofit/>
          </a:bodyPr>
          <a:lstStyle>
            <a:lvl1pPr algn="l">
              <a:defRPr sz="1800" b="1" spc="3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71550"/>
            <a:ext cx="5486400" cy="2774130"/>
          </a:xfrm>
        </p:spPr>
        <p:txBody>
          <a:bodyPr>
            <a:normAutofit/>
          </a:bodyPr>
          <a:lstStyle>
            <a:lvl1pPr marL="0" indent="0">
              <a:buNone/>
              <a:defRPr sz="2400" b="1" strike="noStrike" spc="3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t>23 December, 2016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spc="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DIGITAL INTEGRATED CIRCUIT DESIGN</a:t>
            </a: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8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A542F-1FF0-48DD-9731-9DDF599BA8DE}" type="datetime3">
              <a:rPr lang="en-GB" smtClean="0"/>
              <a:t>23 December,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DIGITAL INTEGRATED CIRCUIT DESIGN ENGINEERING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ECE73-B0DF-4FC2-852D-0234BE1C2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56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56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2" Type="http://schemas.openxmlformats.org/officeDocument/2006/relationships/slide" Target="slide90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25.emf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26.emf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5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6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7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8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8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8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8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8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8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19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21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22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6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7574"/>
            <a:ext cx="7772400" cy="289827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INTRODUCTION </a:t>
            </a:r>
            <a:r>
              <a:rPr lang="en-GB" sz="2400" dirty="0" smtClean="0">
                <a:solidFill>
                  <a:schemeClr val="bg1"/>
                </a:solidFill>
              </a:rPr>
              <a:t>TO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chemeClr val="accent1"/>
                </a:solidFill>
              </a:rPr>
              <a:t>LOGIC DESIGN</a:t>
            </a:r>
            <a:br>
              <a:rPr lang="en-GB" sz="2400" dirty="0" smtClean="0">
                <a:solidFill>
                  <a:schemeClr val="accent1"/>
                </a:solidFill>
              </a:rPr>
            </a:br>
            <a:r>
              <a:rPr lang="en-GB" sz="2400" dirty="0" smtClean="0">
                <a:solidFill>
                  <a:schemeClr val="accent1"/>
                </a:solidFill>
              </a:rPr>
              <a:t/>
            </a:r>
            <a:br>
              <a:rPr lang="en-GB" sz="2400" dirty="0" smtClean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/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Chapter 5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Synchronous </a:t>
            </a:r>
            <a:r>
              <a:rPr lang="en-GB" sz="2800" dirty="0" smtClean="0">
                <a:solidFill>
                  <a:schemeClr val="accent1"/>
                </a:solidFill>
              </a:rPr>
              <a:t>Sequential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accent1"/>
                </a:solidFill>
              </a:rPr>
              <a:t>Logic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gürtaç</a:t>
            </a:r>
            <a:r>
              <a:rPr lang="tr-TR" dirty="0" smtClean="0">
                <a:solidFill>
                  <a:schemeClr val="accent1"/>
                </a:solidFill>
              </a:rPr>
              <a:t>yemişçioğlu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87574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SEQUENTIAL CIRCUITS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chemeClr val="accent2"/>
                </a:solidFill>
              </a:rPr>
              <a:t>Synchronous</a:t>
            </a:r>
            <a:r>
              <a:rPr lang="en-GB" dirty="0" smtClean="0"/>
              <a:t> Sequential Circuit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  <a:p>
            <a:pPr lvl="1">
              <a:lnSpc>
                <a:spcPct val="150000"/>
              </a:lnSpc>
            </a:pPr>
            <a:endParaRPr lang="en-GB" dirty="0" smtClean="0"/>
          </a:p>
          <a:p>
            <a:pPr lvl="1">
              <a:lnSpc>
                <a:spcPct val="150000"/>
              </a:lnSpc>
            </a:pPr>
            <a:r>
              <a:rPr lang="en-GB" dirty="0" smtClean="0"/>
              <a:t>The behaviour can be defined from the knowledge of its signals at discrete instants of time.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</a:t>
            </a:fld>
            <a:endParaRPr lang="en-GB" dirty="0"/>
          </a:p>
        </p:txBody>
      </p:sp>
      <p:grpSp>
        <p:nvGrpSpPr>
          <p:cNvPr id="37" name="Group 36"/>
          <p:cNvGrpSpPr/>
          <p:nvPr/>
        </p:nvGrpSpPr>
        <p:grpSpPr>
          <a:xfrm>
            <a:off x="1162199" y="1563638"/>
            <a:ext cx="6947746" cy="1641475"/>
            <a:chOff x="1162199" y="1563638"/>
            <a:chExt cx="6947746" cy="1641475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1162199" y="1563638"/>
              <a:ext cx="6947746" cy="1641475"/>
              <a:chOff x="550" y="1026"/>
              <a:chExt cx="4717" cy="1134"/>
            </a:xfrm>
          </p:grpSpPr>
          <p:sp>
            <p:nvSpPr>
              <p:cNvPr id="9" name="AutoShape 5"/>
              <p:cNvSpPr>
                <a:spLocks noChangeArrowheads="1"/>
              </p:cNvSpPr>
              <p:nvPr/>
            </p:nvSpPr>
            <p:spPr bwMode="auto">
              <a:xfrm>
                <a:off x="1633" y="1026"/>
                <a:ext cx="1247" cy="794"/>
              </a:xfrm>
              <a:prstGeom prst="roundRect">
                <a:avLst>
                  <a:gd name="adj" fmla="val 16667"/>
                </a:avLst>
              </a:prstGeom>
              <a:no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b="1" dirty="0">
                    <a:latin typeface="+mj-lt"/>
                    <a:cs typeface="Times New Roman" pitchFamily="18" charset="0"/>
                  </a:rPr>
                  <a:t>Combinational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b="1" dirty="0">
                    <a:latin typeface="+mj-lt"/>
                    <a:cs typeface="Times New Roman" pitchFamily="18" charset="0"/>
                  </a:rPr>
                  <a:t>Circuit</a:t>
                </a:r>
              </a:p>
            </p:txBody>
          </p:sp>
          <p:sp>
            <p:nvSpPr>
              <p:cNvPr id="10" name="AutoShape 6"/>
              <p:cNvSpPr>
                <a:spLocks noChangeArrowheads="1"/>
              </p:cNvSpPr>
              <p:nvPr/>
            </p:nvSpPr>
            <p:spPr bwMode="auto">
              <a:xfrm>
                <a:off x="3334" y="1568"/>
                <a:ext cx="907" cy="453"/>
              </a:xfrm>
              <a:prstGeom prst="roundRect">
                <a:avLst>
                  <a:gd name="adj" fmla="val 16667"/>
                </a:avLst>
              </a:prstGeom>
              <a:no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b="1" dirty="0" smtClean="0">
                    <a:latin typeface="+mj-lt"/>
                    <a:cs typeface="Times New Roman" pitchFamily="18" charset="0"/>
                  </a:rPr>
                  <a:t>Flip-flops</a:t>
                </a:r>
                <a:endParaRPr lang="en-US" altLang="en-US" b="1" dirty="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2880" y="1706"/>
                <a:ext cx="45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 sz="1600" dirty="0">
                  <a:latin typeface="+mj-lt"/>
                </a:endParaRPr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2880" y="1253"/>
                <a:ext cx="170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 sz="1600" dirty="0">
                  <a:latin typeface="+mj-lt"/>
                </a:endParaRPr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>
                <a:off x="4241" y="1706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 sz="1600" dirty="0">
                  <a:latin typeface="+mj-lt"/>
                </a:endParaRPr>
              </a:p>
            </p:txBody>
          </p:sp>
          <p:sp>
            <p:nvSpPr>
              <p:cNvPr id="14" name="Line 10"/>
              <p:cNvSpPr>
                <a:spLocks noChangeShapeType="1"/>
              </p:cNvSpPr>
              <p:nvPr/>
            </p:nvSpPr>
            <p:spPr bwMode="auto">
              <a:xfrm>
                <a:off x="4468" y="1706"/>
                <a:ext cx="0" cy="4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 sz="1600" dirty="0">
                  <a:latin typeface="+mj-lt"/>
                </a:endParaRPr>
              </a:p>
            </p:txBody>
          </p: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 flipH="1">
                <a:off x="1293" y="2160"/>
                <a:ext cx="31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 sz="1600" dirty="0">
                  <a:latin typeface="+mj-lt"/>
                </a:endParaRPr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1293" y="1593"/>
                <a:ext cx="0" cy="5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 sz="1600" dirty="0">
                  <a:latin typeface="+mj-lt"/>
                </a:endParaRPr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>
                <a:off x="1293" y="1593"/>
                <a:ext cx="3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 sz="1600" dirty="0">
                  <a:latin typeface="+mj-lt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1066" y="1253"/>
                <a:ext cx="567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 sz="1600" dirty="0">
                  <a:latin typeface="+mj-lt"/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550" y="1152"/>
                <a:ext cx="505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b="1" dirty="0">
                    <a:latin typeface="+mj-lt"/>
                    <a:cs typeface="Times New Roman" pitchFamily="18" charset="0"/>
                  </a:rPr>
                  <a:t>Inputs</a:t>
                </a: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4621" y="1160"/>
                <a:ext cx="646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b="1" dirty="0">
                    <a:latin typeface="+mj-lt"/>
                    <a:cs typeface="Times New Roman" pitchFamily="18" charset="0"/>
                  </a:rPr>
                  <a:t>Outputs</a:t>
                </a:r>
              </a:p>
            </p:txBody>
          </p:sp>
        </p:grp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4592320" y="2859782"/>
              <a:ext cx="6687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 sz="1600" dirty="0">
                <a:latin typeface="+mj-lt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3950035" y="2715766"/>
              <a:ext cx="62196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b="1" dirty="0" smtClean="0">
                  <a:latin typeface="+mj-lt"/>
                  <a:cs typeface="Times New Roman" pitchFamily="18" charset="0"/>
                </a:rPr>
                <a:t>Clock</a:t>
              </a:r>
              <a:endParaRPr lang="en-US" altLang="en-US" b="1" dirty="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24" name="Line 34"/>
          <p:cNvSpPr>
            <a:spLocks noChangeShapeType="1"/>
          </p:cNvSpPr>
          <p:nvPr/>
        </p:nvSpPr>
        <p:spPr bwMode="auto">
          <a:xfrm>
            <a:off x="2682081" y="3082459"/>
            <a:ext cx="180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 dirty="0"/>
          </a:p>
        </p:txBody>
      </p:sp>
      <p:sp>
        <p:nvSpPr>
          <p:cNvPr id="25" name="Line 35"/>
          <p:cNvSpPr>
            <a:spLocks noChangeShapeType="1"/>
          </p:cNvSpPr>
          <p:nvPr/>
        </p:nvSpPr>
        <p:spPr bwMode="auto">
          <a:xfrm flipV="1">
            <a:off x="2863056" y="2903071"/>
            <a:ext cx="0" cy="179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 dirty="0"/>
          </a:p>
        </p:txBody>
      </p:sp>
      <p:sp>
        <p:nvSpPr>
          <p:cNvPr id="26" name="Line 36"/>
          <p:cNvSpPr>
            <a:spLocks noChangeShapeType="1"/>
          </p:cNvSpPr>
          <p:nvPr/>
        </p:nvSpPr>
        <p:spPr bwMode="auto">
          <a:xfrm flipV="1">
            <a:off x="2863056" y="2903071"/>
            <a:ext cx="179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 dirty="0"/>
          </a:p>
        </p:txBody>
      </p:sp>
      <p:sp>
        <p:nvSpPr>
          <p:cNvPr id="27" name="Line 37"/>
          <p:cNvSpPr>
            <a:spLocks noChangeShapeType="1"/>
          </p:cNvSpPr>
          <p:nvPr/>
        </p:nvSpPr>
        <p:spPr bwMode="auto">
          <a:xfrm flipV="1">
            <a:off x="3042444" y="2903071"/>
            <a:ext cx="0" cy="179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 dirty="0"/>
          </a:p>
        </p:txBody>
      </p:sp>
      <p:sp>
        <p:nvSpPr>
          <p:cNvPr id="28" name="Line 38"/>
          <p:cNvSpPr>
            <a:spLocks noChangeShapeType="1"/>
          </p:cNvSpPr>
          <p:nvPr/>
        </p:nvSpPr>
        <p:spPr bwMode="auto">
          <a:xfrm>
            <a:off x="3042444" y="3082459"/>
            <a:ext cx="180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 dirty="0"/>
          </a:p>
        </p:txBody>
      </p:sp>
      <p:sp>
        <p:nvSpPr>
          <p:cNvPr id="29" name="Line 39"/>
          <p:cNvSpPr>
            <a:spLocks noChangeShapeType="1"/>
          </p:cNvSpPr>
          <p:nvPr/>
        </p:nvSpPr>
        <p:spPr bwMode="auto">
          <a:xfrm flipV="1">
            <a:off x="3223419" y="2903071"/>
            <a:ext cx="0" cy="179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 dirty="0"/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 flipV="1">
            <a:off x="3223419" y="2903071"/>
            <a:ext cx="179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 dirty="0"/>
          </a:p>
        </p:txBody>
      </p:sp>
      <p:sp>
        <p:nvSpPr>
          <p:cNvPr id="31" name="Line 41"/>
          <p:cNvSpPr>
            <a:spLocks noChangeShapeType="1"/>
          </p:cNvSpPr>
          <p:nvPr/>
        </p:nvSpPr>
        <p:spPr bwMode="auto">
          <a:xfrm flipV="1">
            <a:off x="3402806" y="2903071"/>
            <a:ext cx="0" cy="179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 dirty="0"/>
          </a:p>
        </p:txBody>
      </p:sp>
      <p:sp>
        <p:nvSpPr>
          <p:cNvPr id="32" name="Line 42"/>
          <p:cNvSpPr>
            <a:spLocks noChangeShapeType="1"/>
          </p:cNvSpPr>
          <p:nvPr/>
        </p:nvSpPr>
        <p:spPr bwMode="auto">
          <a:xfrm>
            <a:off x="3402806" y="3082459"/>
            <a:ext cx="180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 dirty="0"/>
          </a:p>
        </p:txBody>
      </p:sp>
      <p:sp>
        <p:nvSpPr>
          <p:cNvPr id="33" name="Line 43"/>
          <p:cNvSpPr>
            <a:spLocks noChangeShapeType="1"/>
          </p:cNvSpPr>
          <p:nvPr/>
        </p:nvSpPr>
        <p:spPr bwMode="auto">
          <a:xfrm flipV="1">
            <a:off x="3583781" y="2903071"/>
            <a:ext cx="0" cy="179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 dirty="0"/>
          </a:p>
        </p:txBody>
      </p:sp>
      <p:sp>
        <p:nvSpPr>
          <p:cNvPr id="34" name="Line 44"/>
          <p:cNvSpPr>
            <a:spLocks noChangeShapeType="1"/>
          </p:cNvSpPr>
          <p:nvPr/>
        </p:nvSpPr>
        <p:spPr bwMode="auto">
          <a:xfrm flipV="1">
            <a:off x="3583781" y="2903071"/>
            <a:ext cx="179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 dirty="0"/>
          </a:p>
        </p:txBody>
      </p:sp>
      <p:sp>
        <p:nvSpPr>
          <p:cNvPr id="35" name="Line 45"/>
          <p:cNvSpPr>
            <a:spLocks noChangeShapeType="1"/>
          </p:cNvSpPr>
          <p:nvPr/>
        </p:nvSpPr>
        <p:spPr bwMode="auto">
          <a:xfrm flipV="1">
            <a:off x="3763169" y="2903071"/>
            <a:ext cx="0" cy="179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 dirty="0"/>
          </a:p>
        </p:txBody>
      </p:sp>
      <p:sp>
        <p:nvSpPr>
          <p:cNvPr id="36" name="Line 46"/>
          <p:cNvSpPr>
            <a:spLocks noChangeShapeType="1"/>
          </p:cNvSpPr>
          <p:nvPr/>
        </p:nvSpPr>
        <p:spPr bwMode="auto">
          <a:xfrm>
            <a:off x="3763169" y="3082459"/>
            <a:ext cx="180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01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REDUCTION AND ASSIGNMENT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 smtClean="0">
                <a:ea typeface="新細明體" pitchFamily="18" charset="-120"/>
              </a:rPr>
              <a:t>Implication Table (</a:t>
            </a:r>
            <a:r>
              <a:rPr lang="en-US" altLang="zh-TW" sz="2000" b="1" dirty="0" smtClean="0">
                <a:ea typeface="新細明體" pitchFamily="18" charset="-120"/>
              </a:rPr>
              <a:t>extra reading</a:t>
            </a:r>
            <a:r>
              <a:rPr lang="en-US" altLang="zh-TW" sz="2000" dirty="0" smtClean="0">
                <a:ea typeface="新細明體" pitchFamily="18" charset="-120"/>
              </a:rPr>
              <a:t>)</a:t>
            </a:r>
            <a:endParaRPr lang="en-US" altLang="zh-TW" sz="1800" dirty="0">
              <a:ea typeface="新細明體" pitchFamily="18" charset="-120"/>
            </a:endParaRPr>
          </a:p>
          <a:p>
            <a:pPr lvl="1" algn="just">
              <a:lnSpc>
                <a:spcPct val="150000"/>
              </a:lnSpc>
            </a:pPr>
            <a:r>
              <a:rPr lang="en-US" altLang="en-US" sz="1600" dirty="0" smtClean="0"/>
              <a:t>On </a:t>
            </a:r>
            <a:r>
              <a:rPr lang="en-US" altLang="en-US" sz="1600" dirty="0"/>
              <a:t>the left side along the vertical are listed all the</a:t>
            </a:r>
            <a:r>
              <a:rPr lang="tr-TR" altLang="en-US" sz="1600" dirty="0"/>
              <a:t> </a:t>
            </a:r>
            <a:r>
              <a:rPr lang="en-US" altLang="en-US" sz="1600" dirty="0"/>
              <a:t>states defined in the state table except the last,</a:t>
            </a:r>
            <a:r>
              <a:rPr lang="tr-TR" altLang="en-US" sz="1600" dirty="0"/>
              <a:t> </a:t>
            </a:r>
            <a:r>
              <a:rPr lang="en-US" altLang="en-US" sz="1600" dirty="0"/>
              <a:t>and across the bottom horizontally are listed all the</a:t>
            </a:r>
            <a:r>
              <a:rPr lang="tr-TR" altLang="en-US" sz="1600" dirty="0"/>
              <a:t> </a:t>
            </a:r>
            <a:r>
              <a:rPr lang="en-US" altLang="en-US" sz="1600" dirty="0"/>
              <a:t>states except the </a:t>
            </a:r>
            <a:r>
              <a:rPr lang="en-US" altLang="en-US" sz="1600" dirty="0" smtClean="0"/>
              <a:t>last.</a:t>
            </a:r>
          </a:p>
          <a:p>
            <a:pPr lvl="1" algn="just">
              <a:lnSpc>
                <a:spcPct val="150000"/>
              </a:lnSpc>
            </a:pPr>
            <a:r>
              <a:rPr lang="en-US" altLang="en-US" sz="1600" dirty="0" smtClean="0"/>
              <a:t>The </a:t>
            </a:r>
            <a:r>
              <a:rPr lang="en-US" altLang="en-US" sz="1600" dirty="0"/>
              <a:t>states that are not equivalent are marked with</a:t>
            </a:r>
            <a:r>
              <a:rPr lang="tr-TR" altLang="en-US" sz="1600" dirty="0"/>
              <a:t> </a:t>
            </a:r>
            <a:r>
              <a:rPr lang="en-US" altLang="en-US" sz="1600" dirty="0"/>
              <a:t>a ‘x’ in the corresponding square, whereas their</a:t>
            </a:r>
            <a:r>
              <a:rPr lang="tr-TR" altLang="en-US" sz="1600" dirty="0"/>
              <a:t> </a:t>
            </a:r>
            <a:r>
              <a:rPr lang="en-US" altLang="en-US" sz="1600" dirty="0"/>
              <a:t>equivalence is recorded with a ‘√’.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altLang="zh-TW" sz="1800" dirty="0" smtClean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2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REDUCTION AND ASSIGNMENT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 smtClean="0">
                <a:ea typeface="新細明體" pitchFamily="18" charset="-120"/>
              </a:rPr>
              <a:t>Implication Table (</a:t>
            </a:r>
            <a:r>
              <a:rPr lang="en-US" altLang="zh-TW" sz="2000" b="1" dirty="0" smtClean="0">
                <a:ea typeface="新細明體" pitchFamily="18" charset="-120"/>
              </a:rPr>
              <a:t>extra reading</a:t>
            </a:r>
            <a:r>
              <a:rPr lang="en-US" altLang="zh-TW" sz="2000" dirty="0" smtClean="0">
                <a:ea typeface="新細明體" pitchFamily="18" charset="-120"/>
              </a:rPr>
              <a:t>)</a:t>
            </a:r>
            <a:endParaRPr lang="en-US" altLang="zh-TW" sz="1800" dirty="0">
              <a:ea typeface="新細明體" pitchFamily="18" charset="-120"/>
            </a:endParaRPr>
          </a:p>
          <a:p>
            <a:pPr lvl="1" algn="just">
              <a:lnSpc>
                <a:spcPct val="150000"/>
              </a:lnSpc>
            </a:pPr>
            <a:r>
              <a:rPr lang="en-US" altLang="en-US" sz="1600" dirty="0" smtClean="0"/>
              <a:t>Some </a:t>
            </a:r>
            <a:r>
              <a:rPr lang="en-US" altLang="en-US" sz="1600" dirty="0"/>
              <a:t>of the squares have entries of implied states</a:t>
            </a:r>
            <a:r>
              <a:rPr lang="tr-TR" altLang="en-US" sz="1600" dirty="0"/>
              <a:t> </a:t>
            </a:r>
            <a:r>
              <a:rPr lang="en-US" altLang="en-US" sz="1600" dirty="0"/>
              <a:t>that must be further </a:t>
            </a:r>
            <a:r>
              <a:rPr lang="en-US" altLang="en-US" sz="1500" dirty="0"/>
              <a:t>investigated to determine</a:t>
            </a:r>
            <a:r>
              <a:rPr lang="tr-TR" altLang="en-US" sz="1500" dirty="0"/>
              <a:t> </a:t>
            </a:r>
            <a:r>
              <a:rPr lang="en-US" altLang="en-US" sz="1500" dirty="0"/>
              <a:t>whether they are equivalent or not.</a:t>
            </a:r>
            <a:r>
              <a:rPr lang="tr-TR" altLang="en-US" sz="1500" dirty="0"/>
              <a:t> </a:t>
            </a:r>
            <a:endParaRPr lang="en-US" altLang="en-US" sz="1500" dirty="0" smtClean="0"/>
          </a:p>
          <a:p>
            <a:pPr lvl="1" algn="just">
              <a:lnSpc>
                <a:spcPct val="150000"/>
              </a:lnSpc>
            </a:pPr>
            <a:r>
              <a:rPr lang="en-US" altLang="en-US" sz="1500" dirty="0" smtClean="0"/>
              <a:t>The </a:t>
            </a:r>
            <a:r>
              <a:rPr lang="en-US" altLang="en-US" sz="1500" dirty="0"/>
              <a:t>step-by-step</a:t>
            </a:r>
            <a:r>
              <a:rPr lang="en-US" altLang="en-US" sz="1500" i="1" dirty="0"/>
              <a:t> </a:t>
            </a:r>
            <a:r>
              <a:rPr lang="en-US" altLang="en-US" sz="1500" dirty="0"/>
              <a:t>procedure of filling in the squares</a:t>
            </a:r>
            <a:r>
              <a:rPr lang="tr-TR" altLang="en-US" sz="1500" dirty="0"/>
              <a:t> </a:t>
            </a:r>
            <a:r>
              <a:rPr lang="en-US" altLang="en-US" sz="1500" dirty="0"/>
              <a:t>is as follows:</a:t>
            </a:r>
          </a:p>
          <a:p>
            <a:pPr marL="912813" lvl="1" indent="-381000" algn="just"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en-US" altLang="en-US" sz="1400" dirty="0"/>
              <a:t>Place a cross in any square corresponding to a</a:t>
            </a:r>
            <a:r>
              <a:rPr lang="tr-TR" altLang="en-US" sz="1400" dirty="0"/>
              <a:t> </a:t>
            </a:r>
            <a:r>
              <a:rPr lang="en-US" altLang="en-US" sz="1400" dirty="0"/>
              <a:t>pair of states whose outputs are not equal for</a:t>
            </a:r>
            <a:r>
              <a:rPr lang="tr-TR" altLang="en-US" sz="1400" dirty="0"/>
              <a:t> </a:t>
            </a:r>
            <a:r>
              <a:rPr lang="en-US" altLang="en-US" sz="1400" dirty="0"/>
              <a:t>every input.</a:t>
            </a:r>
          </a:p>
          <a:p>
            <a:pPr marL="912813" lvl="1" indent="-381000" algn="just"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en-US" altLang="en-US" sz="1400" dirty="0"/>
              <a:t>Enter in the remaining squares the pairs of</a:t>
            </a:r>
            <a:r>
              <a:rPr lang="tr-TR" altLang="en-US" sz="1400" dirty="0"/>
              <a:t> </a:t>
            </a:r>
            <a:r>
              <a:rPr lang="en-US" altLang="en-US" sz="1400" dirty="0"/>
              <a:t>states that are implied by the pair of states</a:t>
            </a:r>
            <a:r>
              <a:rPr lang="tr-TR" altLang="en-US" sz="1400" dirty="0"/>
              <a:t> </a:t>
            </a:r>
            <a:r>
              <a:rPr lang="en-US" altLang="en-US" sz="1400" dirty="0"/>
              <a:t>representing the squares. We do that by</a:t>
            </a:r>
            <a:r>
              <a:rPr lang="tr-TR" altLang="en-US" sz="1400" dirty="0"/>
              <a:t> </a:t>
            </a:r>
            <a:r>
              <a:rPr lang="en-US" altLang="en-US" sz="1400" dirty="0"/>
              <a:t>starting from the top square in the left column</a:t>
            </a:r>
            <a:r>
              <a:rPr lang="tr-TR" altLang="en-US" sz="1400" dirty="0"/>
              <a:t> </a:t>
            </a:r>
            <a:r>
              <a:rPr lang="en-US" altLang="en-US" sz="1400" dirty="0"/>
              <a:t>and going down and then proceeding with the</a:t>
            </a:r>
            <a:r>
              <a:rPr lang="tr-TR" altLang="en-US" sz="1400" dirty="0"/>
              <a:t> </a:t>
            </a:r>
            <a:r>
              <a:rPr lang="en-US" altLang="en-US" sz="1400" dirty="0"/>
              <a:t>next column to the right.</a:t>
            </a:r>
          </a:p>
          <a:p>
            <a:pPr lvl="1">
              <a:lnSpc>
                <a:spcPct val="150000"/>
              </a:lnSpc>
            </a:pPr>
            <a:endParaRPr lang="en-US" altLang="zh-TW" sz="1800" dirty="0" smtClean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53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REDUCTION AND ASSIGNMENT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 smtClean="0">
                <a:ea typeface="新細明體" pitchFamily="18" charset="-120"/>
              </a:rPr>
              <a:t>Implication Table (</a:t>
            </a:r>
            <a:r>
              <a:rPr lang="en-US" altLang="zh-TW" sz="2000" b="1" dirty="0" smtClean="0">
                <a:ea typeface="新細明體" pitchFamily="18" charset="-120"/>
              </a:rPr>
              <a:t>extra reading</a:t>
            </a:r>
            <a:r>
              <a:rPr lang="en-US" altLang="zh-TW" sz="2000" dirty="0" smtClean="0">
                <a:ea typeface="新細明體" pitchFamily="18" charset="-120"/>
              </a:rPr>
              <a:t>)</a:t>
            </a:r>
            <a:endParaRPr lang="en-US" altLang="zh-TW" sz="1800" dirty="0">
              <a:ea typeface="新細明體" pitchFamily="18" charset="-120"/>
            </a:endParaRPr>
          </a:p>
          <a:p>
            <a:pPr marL="636588" lvl="1" indent="-104775" algn="just">
              <a:lnSpc>
                <a:spcPct val="150000"/>
              </a:lnSpc>
              <a:buFont typeface="Times New Roman" pitchFamily="18" charset="0"/>
              <a:buNone/>
            </a:pPr>
            <a:r>
              <a:rPr lang="en-US" altLang="en-US" sz="1600" dirty="0" smtClean="0"/>
              <a:t>3. Make </a:t>
            </a:r>
            <a:r>
              <a:rPr lang="en-US" altLang="en-US" sz="1600" dirty="0"/>
              <a:t>successive passes through the table to</a:t>
            </a:r>
            <a:r>
              <a:rPr lang="tr-TR" altLang="en-US" sz="1600" dirty="0"/>
              <a:t> </a:t>
            </a:r>
            <a:r>
              <a:rPr lang="en-US" altLang="en-US" sz="1600" dirty="0"/>
              <a:t>determine whether any</a:t>
            </a:r>
            <a:r>
              <a:rPr lang="tr-TR" altLang="en-US" sz="1600" dirty="0"/>
              <a:t> </a:t>
            </a:r>
            <a:r>
              <a:rPr lang="en-US" altLang="en-US" sz="1600" dirty="0"/>
              <a:t>additional squares</a:t>
            </a:r>
            <a:r>
              <a:rPr lang="tr-TR" altLang="en-US" sz="1600" dirty="0"/>
              <a:t> </a:t>
            </a:r>
            <a:r>
              <a:rPr lang="en-US" altLang="en-US" sz="1600" dirty="0"/>
              <a:t>should be marked with a ‘x’. A square in the</a:t>
            </a:r>
            <a:r>
              <a:rPr lang="tr-TR" altLang="en-US" sz="1600" dirty="0"/>
              <a:t> </a:t>
            </a:r>
            <a:r>
              <a:rPr lang="en-US" altLang="en-US" sz="1600" dirty="0"/>
              <a:t>table is crossed out if it contains at least one</a:t>
            </a:r>
            <a:r>
              <a:rPr lang="tr-TR" altLang="en-US" sz="1600" dirty="0"/>
              <a:t> </a:t>
            </a:r>
            <a:r>
              <a:rPr lang="en-US" altLang="en-US" sz="1600" dirty="0"/>
              <a:t>implied pair that is not equivalent.</a:t>
            </a:r>
          </a:p>
          <a:p>
            <a:pPr marL="636588" lvl="1" indent="-104775" algn="just">
              <a:lnSpc>
                <a:spcPct val="150000"/>
              </a:lnSpc>
              <a:buFont typeface="Times New Roman" pitchFamily="18" charset="0"/>
              <a:buNone/>
            </a:pPr>
            <a:r>
              <a:rPr lang="en-US" altLang="en-US" sz="1600" dirty="0"/>
              <a:t>4. </a:t>
            </a:r>
            <a:r>
              <a:rPr lang="tr-TR" altLang="en-US" sz="1600" dirty="0"/>
              <a:t>	</a:t>
            </a:r>
            <a:r>
              <a:rPr lang="en-US" altLang="en-US" sz="1600" dirty="0"/>
              <a:t>Finally, all the squares that have no crosses</a:t>
            </a:r>
            <a:r>
              <a:rPr lang="tr-TR" altLang="en-US" sz="1600" dirty="0"/>
              <a:t> </a:t>
            </a:r>
            <a:r>
              <a:rPr lang="en-US" altLang="en-US" sz="1600" dirty="0"/>
              <a:t>are recorded with check marks. The equivalent</a:t>
            </a:r>
            <a:r>
              <a:rPr lang="tr-TR" altLang="en-US" sz="1600" dirty="0"/>
              <a:t> </a:t>
            </a:r>
            <a:r>
              <a:rPr lang="en-US" altLang="en-US" sz="1600" dirty="0"/>
              <a:t>states are: (</a:t>
            </a:r>
            <a:r>
              <a:rPr lang="en-US" altLang="en-US" sz="1600" i="1" dirty="0"/>
              <a:t>a</a:t>
            </a:r>
            <a:r>
              <a:rPr lang="en-US" altLang="en-US" sz="1600" dirty="0"/>
              <a:t>, </a:t>
            </a:r>
            <a:r>
              <a:rPr lang="en-US" altLang="en-US" sz="1600" i="1" dirty="0"/>
              <a:t>b</a:t>
            </a:r>
            <a:r>
              <a:rPr lang="en-US" altLang="en-US" sz="1600" dirty="0"/>
              <a:t>), (</a:t>
            </a:r>
            <a:r>
              <a:rPr lang="en-US" altLang="en-US" sz="1600" i="1" dirty="0"/>
              <a:t>d</a:t>
            </a:r>
            <a:r>
              <a:rPr lang="en-US" altLang="en-US" sz="1600" dirty="0"/>
              <a:t>, </a:t>
            </a:r>
            <a:r>
              <a:rPr lang="en-US" altLang="en-US" sz="1600" i="1" dirty="0"/>
              <a:t>e</a:t>
            </a:r>
            <a:r>
              <a:rPr lang="en-US" altLang="en-US" sz="1600" dirty="0"/>
              <a:t>), (</a:t>
            </a:r>
            <a:r>
              <a:rPr lang="en-US" altLang="en-US" sz="1600" i="1" dirty="0"/>
              <a:t>d</a:t>
            </a:r>
            <a:r>
              <a:rPr lang="en-US" altLang="en-US" sz="1600" dirty="0"/>
              <a:t>, </a:t>
            </a:r>
            <a:r>
              <a:rPr lang="en-US" altLang="en-US" sz="1600" i="1" dirty="0"/>
              <a:t>g</a:t>
            </a:r>
            <a:r>
              <a:rPr lang="en-US" altLang="en-US" sz="1600" dirty="0"/>
              <a:t>), (</a:t>
            </a:r>
            <a:r>
              <a:rPr lang="en-US" altLang="en-US" sz="1600" i="1" dirty="0"/>
              <a:t>e</a:t>
            </a:r>
            <a:r>
              <a:rPr lang="en-US" altLang="en-US" sz="1600" dirty="0"/>
              <a:t>, </a:t>
            </a:r>
            <a:r>
              <a:rPr lang="en-US" altLang="en-US" sz="1600" i="1" dirty="0"/>
              <a:t>g</a:t>
            </a:r>
            <a:r>
              <a:rPr lang="en-US" altLang="en-US" sz="1600" dirty="0"/>
              <a:t>).</a:t>
            </a:r>
            <a:endParaRPr lang="tr-TR" altLang="en-US" sz="1600" dirty="0"/>
          </a:p>
          <a:p>
            <a:pPr lvl="1">
              <a:lnSpc>
                <a:spcPct val="150000"/>
              </a:lnSpc>
            </a:pPr>
            <a:endParaRPr lang="en-US" altLang="zh-TW" sz="1800" dirty="0" smtClean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10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REDUCTION AND ASSIGNMENT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 smtClean="0">
                <a:ea typeface="新細明體" pitchFamily="18" charset="-120"/>
              </a:rPr>
              <a:t>Implication Table (</a:t>
            </a:r>
            <a:r>
              <a:rPr lang="en-US" altLang="zh-TW" sz="2000" b="1" dirty="0" smtClean="0">
                <a:ea typeface="新細明體" pitchFamily="18" charset="-120"/>
              </a:rPr>
              <a:t>extra reading</a:t>
            </a:r>
            <a:r>
              <a:rPr lang="en-US" altLang="zh-TW" sz="2000" dirty="0" smtClean="0">
                <a:ea typeface="新細明體" pitchFamily="18" charset="-120"/>
              </a:rPr>
              <a:t>)</a:t>
            </a:r>
            <a:endParaRPr lang="en-US" altLang="zh-TW" sz="1800" dirty="0">
              <a:ea typeface="新細明體" pitchFamily="18" charset="-120"/>
            </a:endParaRPr>
          </a:p>
          <a:p>
            <a:pPr marL="817563" lvl="1" algn="just">
              <a:lnSpc>
                <a:spcPct val="150000"/>
              </a:lnSpc>
            </a:pPr>
            <a:r>
              <a:rPr lang="en-US" altLang="en-US" dirty="0" smtClean="0"/>
              <a:t>We now combine pairs of states into larger groups</a:t>
            </a:r>
            <a:r>
              <a:rPr lang="tr-TR" altLang="en-US" dirty="0" smtClean="0"/>
              <a:t> </a:t>
            </a:r>
            <a:r>
              <a:rPr lang="en-US" altLang="en-US" dirty="0" smtClean="0"/>
              <a:t>of equivalent states. The last three pairs can be</a:t>
            </a:r>
            <a:r>
              <a:rPr lang="tr-TR" altLang="en-US" dirty="0" smtClean="0"/>
              <a:t> </a:t>
            </a:r>
            <a:r>
              <a:rPr lang="en-US" altLang="en-US" dirty="0" smtClean="0"/>
              <a:t>combined into a set of three equivalent states (</a:t>
            </a:r>
            <a:r>
              <a:rPr lang="en-US" altLang="en-US" i="1" dirty="0" smtClean="0"/>
              <a:t>d</a:t>
            </a:r>
            <a:r>
              <a:rPr lang="en-US" altLang="en-US" dirty="0" smtClean="0"/>
              <a:t>, </a:t>
            </a:r>
            <a:r>
              <a:rPr lang="en-US" altLang="en-US" i="1" dirty="0" err="1" smtClean="0"/>
              <a:t>e</a:t>
            </a:r>
            <a:r>
              <a:rPr lang="en-US" altLang="en-US" dirty="0" err="1" smtClean="0"/>
              <a:t>,</a:t>
            </a:r>
            <a:r>
              <a:rPr lang="en-US" altLang="en-US" i="1" dirty="0" err="1" smtClean="0"/>
              <a:t>g</a:t>
            </a:r>
            <a:r>
              <a:rPr lang="en-US" altLang="en-US" dirty="0" smtClean="0"/>
              <a:t>) because each one of the states in the group is</a:t>
            </a:r>
            <a:r>
              <a:rPr lang="tr-TR" altLang="en-US" dirty="0" smtClean="0"/>
              <a:t> </a:t>
            </a:r>
            <a:r>
              <a:rPr lang="en-US" altLang="en-US" dirty="0" smtClean="0"/>
              <a:t>equivalent to the other two. The final partition of</a:t>
            </a:r>
            <a:r>
              <a:rPr lang="tr-TR" altLang="en-US" dirty="0" smtClean="0"/>
              <a:t> </a:t>
            </a:r>
            <a:r>
              <a:rPr lang="en-US" altLang="en-US" dirty="0" smtClean="0"/>
              <a:t>these states consists of the equivalent states found</a:t>
            </a:r>
            <a:r>
              <a:rPr lang="tr-TR" altLang="en-US" dirty="0" smtClean="0"/>
              <a:t> </a:t>
            </a:r>
            <a:r>
              <a:rPr lang="en-US" altLang="en-US" dirty="0" smtClean="0"/>
              <a:t>from the implication table, together with all the</a:t>
            </a:r>
            <a:r>
              <a:rPr lang="tr-TR" altLang="en-US" dirty="0" smtClean="0"/>
              <a:t> </a:t>
            </a:r>
            <a:r>
              <a:rPr lang="en-US" altLang="en-US" dirty="0" smtClean="0"/>
              <a:t>remaining states in the state table that are not</a:t>
            </a:r>
            <a:r>
              <a:rPr lang="tr-TR" altLang="en-US" dirty="0" smtClean="0"/>
              <a:t> </a:t>
            </a:r>
            <a:r>
              <a:rPr lang="en-US" altLang="en-US" dirty="0" smtClean="0"/>
              <a:t>equivalent to any other state:</a:t>
            </a:r>
          </a:p>
          <a:p>
            <a:pPr marL="817563" lvl="1" algn="just">
              <a:lnSpc>
                <a:spcPct val="150000"/>
              </a:lnSpc>
            </a:pPr>
            <a:r>
              <a:rPr lang="en-US" altLang="en-US" dirty="0" smtClean="0"/>
              <a:t>(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) (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) (</a:t>
            </a:r>
            <a:r>
              <a:rPr lang="en-US" altLang="en-US" i="1" dirty="0" smtClean="0"/>
              <a:t>d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e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g</a:t>
            </a:r>
            <a:r>
              <a:rPr lang="en-US" altLang="en-US" dirty="0" smtClean="0"/>
              <a:t>) (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)</a:t>
            </a:r>
          </a:p>
          <a:p>
            <a:pPr lvl="1">
              <a:lnSpc>
                <a:spcPct val="150000"/>
              </a:lnSpc>
            </a:pPr>
            <a:endParaRPr lang="en-US" altLang="zh-TW" sz="1800" dirty="0" smtClean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01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REDUCTION AND ASSIGNMENT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 smtClean="0">
                <a:ea typeface="新細明體" pitchFamily="18" charset="-120"/>
              </a:rPr>
              <a:t>State Assignment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In order to design a sequential circuit with physical components, it is necessary to assign coded binary values to the states.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To minimize the cost of the combinational </a:t>
            </a:r>
            <a:r>
              <a:rPr lang="en-US" altLang="zh-TW" dirty="0" smtClean="0">
                <a:ea typeface="新細明體" pitchFamily="18" charset="-120"/>
              </a:rPr>
              <a:t>circuits.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For a circuit with m states, the codes must contain n bits where </a:t>
            </a:r>
            <a:r>
              <a:rPr lang="en-US" altLang="zh-TW" b="1" dirty="0" smtClean="0">
                <a:ea typeface="新細明體" pitchFamily="18" charset="-120"/>
              </a:rPr>
              <a:t>2</a:t>
            </a:r>
            <a:r>
              <a:rPr lang="en-US" altLang="zh-TW" b="1" baseline="30000" dirty="0" smtClean="0">
                <a:ea typeface="新細明體" pitchFamily="18" charset="-120"/>
              </a:rPr>
              <a:t>n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b="1" dirty="0" smtClean="0">
                <a:ea typeface="新細明體" pitchFamily="18" charset="-120"/>
              </a:rPr>
              <a:t>= </a:t>
            </a:r>
            <a:r>
              <a:rPr lang="en-US" altLang="zh-TW" b="1" dirty="0" smtClean="0">
                <a:latin typeface="Times New Roman"/>
                <a:ea typeface="新細明體" pitchFamily="18" charset="-120"/>
                <a:cs typeface="Times New Roman"/>
              </a:rPr>
              <a:t>≥ </a:t>
            </a:r>
            <a:r>
              <a:rPr lang="en-US" altLang="zh-TW" b="1" dirty="0" smtClean="0">
                <a:ea typeface="新細明體" pitchFamily="18" charset="-120"/>
              </a:rPr>
              <a:t>m.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Ex: with 3 bits it is possible to assign codes to 8 states denoted by binary numbers 000 trough 111.</a:t>
            </a:r>
            <a:endParaRPr lang="en-US" altLang="zh-TW" dirty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endParaRPr lang="en-US" altLang="zh-TW" sz="1800" dirty="0" smtClean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6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REDUCTION AND ASSIGNMENT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 smtClean="0">
                <a:ea typeface="新細明體" pitchFamily="18" charset="-120"/>
              </a:rPr>
              <a:t>State Assignment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If the state </a:t>
            </a:r>
            <a:r>
              <a:rPr lang="en-US" altLang="zh-TW" dirty="0" smtClean="0">
                <a:ea typeface="新細明體" pitchFamily="18" charset="-120"/>
                <a:hlinkClick r:id="rId2" action="ppaction://hlinksldjump"/>
              </a:rPr>
              <a:t>table1</a:t>
            </a:r>
            <a:r>
              <a:rPr lang="en-US" altLang="zh-TW" dirty="0" smtClean="0">
                <a:ea typeface="新細明體" pitchFamily="18" charset="-120"/>
              </a:rPr>
              <a:t> is used, we must assign binary values to 7 states.</a:t>
            </a:r>
          </a:p>
          <a:p>
            <a:pPr lvl="2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Remaining state is unused. 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If the state </a:t>
            </a:r>
            <a:r>
              <a:rPr lang="en-US" altLang="zh-TW" dirty="0" smtClean="0">
                <a:ea typeface="新細明體" pitchFamily="18" charset="-120"/>
                <a:hlinkClick r:id="rId3" action="ppaction://hlinksldjump"/>
              </a:rPr>
              <a:t>table2</a:t>
            </a:r>
            <a:r>
              <a:rPr lang="en-US" altLang="zh-TW" dirty="0" smtClean="0">
                <a:ea typeface="新細明體" pitchFamily="18" charset="-120"/>
              </a:rPr>
              <a:t> is used, only five states need binary assignment. </a:t>
            </a:r>
          </a:p>
          <a:p>
            <a:pPr lvl="2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Remaining 3 state is unused. </a:t>
            </a:r>
          </a:p>
          <a:p>
            <a:pPr lvl="2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Unused states treated as don’t care conditions. </a:t>
            </a:r>
          </a:p>
          <a:p>
            <a:pPr lvl="2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Since don’t care conditions usually help in obtaining a simpler circuit, it is more likely that the circuit with five states will require fewer combinational gates than the one with seven states.</a:t>
            </a:r>
            <a:endParaRPr lang="en-US" altLang="zh-TW" dirty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endParaRPr lang="en-US" altLang="zh-TW" sz="1800" dirty="0" smtClean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64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REDUCTION AND ASSIGNMENT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 smtClean="0">
                <a:ea typeface="新細明體" pitchFamily="18" charset="-120"/>
              </a:rPr>
              <a:t>State Assignment</a:t>
            </a:r>
          </a:p>
          <a:p>
            <a:pPr lvl="1">
              <a:lnSpc>
                <a:spcPct val="150000"/>
              </a:lnSpc>
            </a:pPr>
            <a:endParaRPr lang="en-US" altLang="zh-TW" sz="1800" dirty="0" smtClean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106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3293"/>
              </p:ext>
            </p:extLst>
          </p:nvPr>
        </p:nvGraphicFramePr>
        <p:xfrm>
          <a:off x="899592" y="1491630"/>
          <a:ext cx="6666230" cy="2255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40160"/>
                <a:gridCol w="1800200"/>
                <a:gridCol w="1697678"/>
                <a:gridCol w="172819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Present state</a:t>
                      </a:r>
                      <a:endParaRPr lang="en-GB" sz="1600" b="1" dirty="0"/>
                    </a:p>
                  </a:txBody>
                  <a:tcPr anchor="b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Assignment 1 </a:t>
                      </a:r>
                    </a:p>
                    <a:p>
                      <a:pPr algn="ctr"/>
                      <a:r>
                        <a:rPr lang="en-GB" sz="1600" b="1" dirty="0" smtClean="0"/>
                        <a:t>Binary</a:t>
                      </a:r>
                      <a:endParaRPr lang="en-GB" sz="1600" b="1" baseline="0" dirty="0" smtClean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Assignment 2 </a:t>
                      </a:r>
                    </a:p>
                    <a:p>
                      <a:pPr algn="ctr"/>
                      <a:r>
                        <a:rPr lang="en-GB" sz="1600" b="1" dirty="0" err="1" smtClean="0"/>
                        <a:t>Gray</a:t>
                      </a:r>
                      <a:r>
                        <a:rPr lang="en-GB" sz="1600" b="1" dirty="0" smtClean="0"/>
                        <a:t> Code</a:t>
                      </a:r>
                      <a:endParaRPr lang="en-GB" sz="16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Assignment 3 One-hot</a:t>
                      </a:r>
                      <a:endParaRPr lang="en-GB" sz="16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a</a:t>
                      </a:r>
                      <a:endParaRPr lang="en-GB" sz="14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000</a:t>
                      </a:r>
                      <a:endParaRPr lang="en-GB" sz="16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000</a:t>
                      </a:r>
                      <a:endParaRPr lang="en-GB" sz="16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00001</a:t>
                      </a:r>
                      <a:endParaRPr lang="en-GB" sz="16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b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001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001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00010</a:t>
                      </a:r>
                      <a:endParaRPr lang="en-GB" sz="16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c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010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011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00100</a:t>
                      </a:r>
                      <a:endParaRPr lang="en-GB" sz="16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d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011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010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01000</a:t>
                      </a:r>
                      <a:endParaRPr lang="en-GB" sz="16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e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100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110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10000</a:t>
                      </a:r>
                      <a:endParaRPr lang="en-GB" sz="16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50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 smtClean="0">
                <a:ea typeface="新細明體" pitchFamily="18" charset="-120"/>
              </a:rPr>
              <a:t>State Assignment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>
                <a:ea typeface="新細明體" pitchFamily="18" charset="-120"/>
              </a:rPr>
              <a:t>Any binary number assignment is satisfactory as long as each state is assigned a unique number.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>
                <a:ea typeface="新細明體" pitchFamily="18" charset="-120"/>
              </a:rPr>
              <a:t>Use binary assignment 1.</a:t>
            </a:r>
          </a:p>
          <a:p>
            <a:pPr>
              <a:lnSpc>
                <a:spcPct val="150000"/>
              </a:lnSpc>
            </a:pPr>
            <a:endParaRPr lang="en-US" altLang="zh-TW" sz="2000" dirty="0" smtClean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endParaRPr lang="en-US" altLang="zh-TW" sz="1800" dirty="0" smtClean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REDUCTION AND ASSIGNMENT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107</a:t>
            </a:fld>
            <a:endParaRPr lang="en-GB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84409452"/>
              </p:ext>
            </p:extLst>
          </p:nvPr>
        </p:nvGraphicFramePr>
        <p:xfrm>
          <a:off x="4648201" y="1267574"/>
          <a:ext cx="4316288" cy="2240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88442"/>
                <a:gridCol w="697049"/>
                <a:gridCol w="776933"/>
                <a:gridCol w="776931"/>
                <a:gridCol w="776933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Present state</a:t>
                      </a:r>
                      <a:endParaRPr lang="en-GB" sz="1500" b="1" dirty="0"/>
                    </a:p>
                  </a:txBody>
                  <a:tcPr anchor="b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Next</a:t>
                      </a:r>
                      <a:r>
                        <a:rPr lang="en-GB" sz="1500" b="1" baseline="0" dirty="0" smtClean="0"/>
                        <a:t> state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Output</a:t>
                      </a:r>
                      <a:endParaRPr lang="en-GB" sz="15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x = 0</a:t>
                      </a:r>
                      <a:endParaRPr lang="en-GB" sz="15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x =</a:t>
                      </a:r>
                      <a:r>
                        <a:rPr lang="en-GB" sz="1500" b="1" baseline="0" dirty="0" smtClean="0"/>
                        <a:t> 1</a:t>
                      </a:r>
                      <a:endParaRPr lang="en-GB" sz="1500" b="1" dirty="0"/>
                    </a:p>
                  </a:txBody>
                  <a:tcPr anchor="ctr">
                    <a:lnL>
                      <a:noFill/>
                    </a:lnL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x = 0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x = 1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000</a:t>
                      </a:r>
                      <a:endParaRPr lang="en-GB" sz="14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000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001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001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010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011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010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000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011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011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100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011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100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000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011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8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5.6 design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chemeClr val="accent1"/>
                </a:solidFill>
              </a:rPr>
              <a:t>procedure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03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The design of a clocked sequential circuit starts from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 a set of specifications and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culminates in a logic diagram or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a list of Boolean functions from which the logic diagram can be obtained.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07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SEQUENTIAL CIRCUITS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chemeClr val="accent2"/>
                </a:solidFill>
              </a:rPr>
              <a:t>Synchronous</a:t>
            </a:r>
            <a:r>
              <a:rPr lang="en-GB" dirty="0" smtClean="0"/>
              <a:t> Sequential Circuit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Employs signals that affect the storage elements only at discrete instants of time.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Synchronisation is achieved by a timing device called a </a:t>
            </a:r>
            <a:r>
              <a:rPr lang="en-GB" b="1" dirty="0" smtClean="0">
                <a:solidFill>
                  <a:schemeClr val="accent2"/>
                </a:solidFill>
              </a:rPr>
              <a:t>clock generator</a:t>
            </a:r>
            <a:r>
              <a:rPr lang="en-GB" dirty="0" smtClean="0"/>
              <a:t>. 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Provides a periodic train of </a:t>
            </a:r>
            <a:r>
              <a:rPr lang="en-GB" b="1" dirty="0" smtClean="0">
                <a:solidFill>
                  <a:schemeClr val="accent2"/>
                </a:solidFill>
              </a:rPr>
              <a:t>clock pulses</a:t>
            </a:r>
            <a:r>
              <a:rPr lang="en-GB" dirty="0" smtClean="0"/>
              <a:t>.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Clock pulses are distributed throughout the system in such a way that storage elements are affected only with the arrival of each pulse.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36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TW" dirty="0" smtClean="0">
                <a:ea typeface="新細明體" pitchFamily="18" charset="-120"/>
              </a:rPr>
              <a:t>Derive </a:t>
            </a:r>
            <a:r>
              <a:rPr lang="en-US" altLang="zh-TW" dirty="0">
                <a:ea typeface="新細明體" pitchFamily="18" charset="-120"/>
              </a:rPr>
              <a:t>a state </a:t>
            </a:r>
            <a:r>
              <a:rPr lang="en-US" altLang="zh-TW" dirty="0" smtClean="0">
                <a:ea typeface="新細明體" pitchFamily="18" charset="-120"/>
              </a:rPr>
              <a:t>diagram for the circuit from the word description. </a:t>
            </a:r>
            <a:endParaRPr lang="tr-TR" altLang="zh-TW" dirty="0"/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TW" dirty="0" smtClean="0">
                <a:ea typeface="新細明體" pitchFamily="18" charset="-120"/>
              </a:rPr>
              <a:t>Reduce the number of states if necessary.</a:t>
            </a:r>
            <a:endParaRPr lang="tr-TR" altLang="zh-TW" dirty="0"/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TW" dirty="0">
                <a:ea typeface="新細明體" pitchFamily="18" charset="-120"/>
              </a:rPr>
              <a:t>Assign binary values to the </a:t>
            </a:r>
            <a:r>
              <a:rPr lang="en-US" altLang="zh-TW" dirty="0" smtClean="0">
                <a:ea typeface="新細明體" pitchFamily="18" charset="-120"/>
              </a:rPr>
              <a:t>states</a:t>
            </a:r>
            <a:r>
              <a:rPr lang="en-US" altLang="zh-TW" dirty="0">
                <a:ea typeface="新細明體" pitchFamily="18" charset="-12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dirty="0">
                <a:ea typeface="新細明體" pitchFamily="18" charset="-120"/>
              </a:rPr>
              <a:t>Obtain the binary-coded state </a:t>
            </a:r>
            <a:r>
              <a:rPr lang="en-US" altLang="zh-TW" dirty="0" smtClean="0">
                <a:ea typeface="新細明體" pitchFamily="18" charset="-120"/>
              </a:rPr>
              <a:t>table</a:t>
            </a:r>
            <a:r>
              <a:rPr lang="en-US" altLang="zh-TW" dirty="0">
                <a:ea typeface="新細明體" pitchFamily="18" charset="-12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dirty="0">
                <a:ea typeface="新細明體" pitchFamily="18" charset="-120"/>
              </a:rPr>
              <a:t>Choose the type of </a:t>
            </a:r>
            <a:r>
              <a:rPr lang="en-US" altLang="zh-TW" dirty="0" smtClean="0">
                <a:ea typeface="新細明體" pitchFamily="18" charset="-120"/>
              </a:rPr>
              <a:t>flip-flops. </a:t>
            </a:r>
            <a:endParaRPr lang="en-US" altLang="zh-TW" dirty="0">
              <a:ea typeface="新細明體" pitchFamily="18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dirty="0">
                <a:ea typeface="新細明體" pitchFamily="18" charset="-120"/>
              </a:rPr>
              <a:t>Derive the simplified flip-flop input equations and output </a:t>
            </a:r>
            <a:r>
              <a:rPr lang="en-US" altLang="zh-TW" dirty="0" smtClean="0">
                <a:ea typeface="新細明體" pitchFamily="18" charset="-120"/>
              </a:rPr>
              <a:t>equations. </a:t>
            </a:r>
            <a:endParaRPr lang="en-US" altLang="zh-TW" dirty="0">
              <a:ea typeface="新細明體" pitchFamily="18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dirty="0">
                <a:ea typeface="新細明體" pitchFamily="18" charset="-120"/>
              </a:rPr>
              <a:t>Draw the logic </a:t>
            </a:r>
            <a:r>
              <a:rPr lang="en-US" altLang="zh-TW" dirty="0" smtClean="0">
                <a:ea typeface="新細明體" pitchFamily="18" charset="-120"/>
              </a:rPr>
              <a:t>diagram. </a:t>
            </a: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3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altLang="zh-TW" dirty="0" smtClean="0">
                <a:ea typeface="新細明體" pitchFamily="18" charset="-120"/>
              </a:rPr>
              <a:t>Example: We wish to design a circuit that detects three or more consecutive 1’s in a string of bits coming through an input line. </a:t>
            </a:r>
          </a:p>
          <a:p>
            <a:pPr algn="just">
              <a:lnSpc>
                <a:spcPct val="150000"/>
              </a:lnSpc>
            </a:pPr>
            <a:r>
              <a:rPr lang="en-GB" altLang="zh-TW" dirty="0" smtClean="0">
                <a:ea typeface="新細明體" pitchFamily="18" charset="-120"/>
              </a:rPr>
              <a:t>State diagram: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111</a:t>
            </a:fld>
            <a:endParaRPr lang="en-GB"/>
          </a:p>
        </p:txBody>
      </p:sp>
      <p:sp>
        <p:nvSpPr>
          <p:cNvPr id="7" name="Oval 40"/>
          <p:cNvSpPr>
            <a:spLocks noChangeAspect="1" noChangeArrowheads="1"/>
          </p:cNvSpPr>
          <p:nvPr/>
        </p:nvSpPr>
        <p:spPr bwMode="auto">
          <a:xfrm>
            <a:off x="4859659" y="2264570"/>
            <a:ext cx="919039" cy="6480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S</a:t>
            </a:r>
            <a:r>
              <a:rPr lang="en-US" altLang="en-US" sz="1600" b="1" baseline="-2500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600" b="1">
                <a:latin typeface="+mj-lt"/>
                <a:cs typeface="Times New Roman" pitchFamily="18" charset="0"/>
              </a:rPr>
              <a:t>/</a:t>
            </a:r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600" b="1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8" name="Freeform 41"/>
          <p:cNvSpPr>
            <a:spLocks/>
          </p:cNvSpPr>
          <p:nvPr/>
        </p:nvSpPr>
        <p:spPr bwMode="auto">
          <a:xfrm rot="19355073">
            <a:off x="4717734" y="2023190"/>
            <a:ext cx="324000" cy="396000"/>
          </a:xfrm>
          <a:custGeom>
            <a:avLst/>
            <a:gdLst>
              <a:gd name="T0" fmla="*/ 2147483647 w 277"/>
              <a:gd name="T1" fmla="*/ 2147483647 h 379"/>
              <a:gd name="T2" fmla="*/ 2147483647 w 277"/>
              <a:gd name="T3" fmla="*/ 2147483647 h 379"/>
              <a:gd name="T4" fmla="*/ 2147483647 w 277"/>
              <a:gd name="T5" fmla="*/ 2147483647 h 379"/>
              <a:gd name="T6" fmla="*/ 2147483647 w 277"/>
              <a:gd name="T7" fmla="*/ 0 h 379"/>
              <a:gd name="T8" fmla="*/ 2147483647 w 277"/>
              <a:gd name="T9" fmla="*/ 2147483647 h 379"/>
              <a:gd name="T10" fmla="*/ 2147483647 w 277"/>
              <a:gd name="T11" fmla="*/ 2147483647 h 379"/>
              <a:gd name="T12" fmla="*/ 2147483647 w 277"/>
              <a:gd name="T13" fmla="*/ 2147483647 h 3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9" name="Oval 42"/>
          <p:cNvSpPr>
            <a:spLocks noChangeAspect="1" noChangeArrowheads="1"/>
          </p:cNvSpPr>
          <p:nvPr/>
        </p:nvSpPr>
        <p:spPr bwMode="auto">
          <a:xfrm>
            <a:off x="7559998" y="2264569"/>
            <a:ext cx="900112" cy="6480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S</a:t>
            </a:r>
            <a:r>
              <a:rPr lang="en-US" altLang="en-US" sz="1600" b="1" baseline="-2500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600" b="1">
                <a:latin typeface="+mj-lt"/>
                <a:cs typeface="Times New Roman" pitchFamily="18" charset="0"/>
              </a:rPr>
              <a:t>/ </a:t>
            </a:r>
            <a:r>
              <a:rPr lang="en-US" altLang="en-US" sz="1600" b="1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10" name="Oval 43"/>
          <p:cNvSpPr>
            <a:spLocks noChangeAspect="1" noChangeArrowheads="1"/>
          </p:cNvSpPr>
          <p:nvPr/>
        </p:nvSpPr>
        <p:spPr bwMode="auto">
          <a:xfrm>
            <a:off x="4861249" y="3864867"/>
            <a:ext cx="917449" cy="6480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S</a:t>
            </a:r>
            <a:r>
              <a:rPr lang="en-US" altLang="en-US" sz="1600" b="1" baseline="-25000">
                <a:solidFill>
                  <a:schemeClr val="accent2"/>
                </a:solidFill>
                <a:latin typeface="+mj-lt"/>
                <a:cs typeface="Times New Roman" pitchFamily="18" charset="0"/>
              </a:rPr>
              <a:t>3</a:t>
            </a:r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600" b="1">
                <a:latin typeface="+mj-lt"/>
                <a:cs typeface="Times New Roman" pitchFamily="18" charset="0"/>
              </a:rPr>
              <a:t>/ </a:t>
            </a:r>
            <a:r>
              <a:rPr lang="en-US" altLang="en-US" sz="1600" b="1">
                <a:solidFill>
                  <a:srgbClr val="996600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1" name="Freeform 44"/>
          <p:cNvSpPr>
            <a:spLocks/>
          </p:cNvSpPr>
          <p:nvPr/>
        </p:nvSpPr>
        <p:spPr bwMode="auto">
          <a:xfrm rot="5400000" flipH="1" flipV="1">
            <a:off x="4766681" y="3314810"/>
            <a:ext cx="1006633" cy="99951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12" name="Oval 45"/>
          <p:cNvSpPr>
            <a:spLocks noChangeAspect="1" noChangeArrowheads="1"/>
          </p:cNvSpPr>
          <p:nvPr/>
        </p:nvSpPr>
        <p:spPr bwMode="auto">
          <a:xfrm>
            <a:off x="7559997" y="3839069"/>
            <a:ext cx="900113" cy="6480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S</a:t>
            </a:r>
            <a:r>
              <a:rPr lang="en-US" altLang="en-US" sz="1600" b="1" baseline="-25000">
                <a:solidFill>
                  <a:schemeClr val="accent2"/>
                </a:solidFill>
                <a:latin typeface="+mj-lt"/>
                <a:cs typeface="Times New Roman" pitchFamily="18" charset="0"/>
              </a:rPr>
              <a:t>2</a:t>
            </a:r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600" b="1">
                <a:latin typeface="+mj-lt"/>
                <a:cs typeface="Times New Roman" pitchFamily="18" charset="0"/>
              </a:rPr>
              <a:t>/ </a:t>
            </a:r>
            <a:r>
              <a:rPr lang="en-US" altLang="en-US" sz="1600" b="1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13" name="Freeform 46"/>
          <p:cNvSpPr>
            <a:spLocks/>
          </p:cNvSpPr>
          <p:nvPr/>
        </p:nvSpPr>
        <p:spPr bwMode="auto">
          <a:xfrm rot="5400000">
            <a:off x="7831199" y="3310992"/>
            <a:ext cx="1078433" cy="179388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14" name="Freeform 47"/>
          <p:cNvSpPr>
            <a:spLocks/>
          </p:cNvSpPr>
          <p:nvPr/>
        </p:nvSpPr>
        <p:spPr bwMode="auto">
          <a:xfrm rot="10800000">
            <a:off x="5759771" y="4314429"/>
            <a:ext cx="1891133" cy="198437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15" name="Rectangle 48"/>
          <p:cNvSpPr>
            <a:spLocks noChangeArrowheads="1"/>
          </p:cNvSpPr>
          <p:nvPr/>
        </p:nvSpPr>
        <p:spPr bwMode="auto">
          <a:xfrm>
            <a:off x="4427661" y="1864519"/>
            <a:ext cx="3603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 dirty="0">
                <a:latin typeface="+mj-lt"/>
                <a:cs typeface="Times New Roman" pitchFamily="18" charset="0"/>
              </a:rPr>
              <a:t>0</a:t>
            </a:r>
            <a:endParaRPr lang="en-US" altLang="en-US" sz="16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Rectangle 49"/>
          <p:cNvSpPr>
            <a:spLocks noChangeArrowheads="1"/>
          </p:cNvSpPr>
          <p:nvPr/>
        </p:nvSpPr>
        <p:spPr bwMode="auto">
          <a:xfrm>
            <a:off x="8461697" y="3291830"/>
            <a:ext cx="3587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 dirty="0">
                <a:latin typeface="+mj-lt"/>
                <a:cs typeface="Times New Roman" pitchFamily="18" charset="0"/>
              </a:rPr>
              <a:t>1</a:t>
            </a:r>
            <a:endParaRPr lang="en-US" altLang="en-US" sz="16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Rectangle 50"/>
          <p:cNvSpPr>
            <a:spLocks noChangeArrowheads="1"/>
          </p:cNvSpPr>
          <p:nvPr/>
        </p:nvSpPr>
        <p:spPr bwMode="auto">
          <a:xfrm>
            <a:off x="6572051" y="4227934"/>
            <a:ext cx="3587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 dirty="0">
                <a:latin typeface="+mj-lt"/>
                <a:cs typeface="Times New Roman" pitchFamily="18" charset="0"/>
              </a:rPr>
              <a:t>1</a:t>
            </a:r>
            <a:endParaRPr lang="en-US" altLang="en-US" sz="16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" name="Rectangle 51"/>
          <p:cNvSpPr>
            <a:spLocks noChangeArrowheads="1"/>
          </p:cNvSpPr>
          <p:nvPr/>
        </p:nvSpPr>
        <p:spPr bwMode="auto">
          <a:xfrm>
            <a:off x="4861247" y="3291830"/>
            <a:ext cx="3587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 dirty="0">
                <a:latin typeface="+mj-lt"/>
                <a:cs typeface="Times New Roman" pitchFamily="18" charset="0"/>
              </a:rPr>
              <a:t>0</a:t>
            </a:r>
            <a:endParaRPr lang="en-US" altLang="en-US" sz="16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Rectangle 52"/>
          <p:cNvSpPr>
            <a:spLocks noChangeArrowheads="1"/>
          </p:cNvSpPr>
          <p:nvPr/>
        </p:nvSpPr>
        <p:spPr bwMode="auto">
          <a:xfrm>
            <a:off x="6480497" y="3435846"/>
            <a:ext cx="3603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>
                <a:latin typeface="+mj-lt"/>
                <a:cs typeface="Times New Roman" pitchFamily="18" charset="0"/>
              </a:rPr>
              <a:t>0</a:t>
            </a:r>
            <a:endParaRPr lang="en-US" altLang="en-US" sz="1600" b="1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" name="Freeform 53"/>
          <p:cNvSpPr>
            <a:spLocks/>
          </p:cNvSpPr>
          <p:nvPr/>
        </p:nvSpPr>
        <p:spPr bwMode="auto">
          <a:xfrm rot="13592543">
            <a:off x="4713474" y="4352217"/>
            <a:ext cx="324000" cy="396000"/>
          </a:xfrm>
          <a:custGeom>
            <a:avLst/>
            <a:gdLst>
              <a:gd name="T0" fmla="*/ 2147483647 w 277"/>
              <a:gd name="T1" fmla="*/ 2147483647 h 379"/>
              <a:gd name="T2" fmla="*/ 2147483647 w 277"/>
              <a:gd name="T3" fmla="*/ 2147483647 h 379"/>
              <a:gd name="T4" fmla="*/ 2147483647 w 277"/>
              <a:gd name="T5" fmla="*/ 2147483647 h 379"/>
              <a:gd name="T6" fmla="*/ 2147483647 w 277"/>
              <a:gd name="T7" fmla="*/ 0 h 379"/>
              <a:gd name="T8" fmla="*/ 2147483647 w 277"/>
              <a:gd name="T9" fmla="*/ 2147483647 h 379"/>
              <a:gd name="T10" fmla="*/ 2147483647 w 277"/>
              <a:gd name="T11" fmla="*/ 2147483647 h 379"/>
              <a:gd name="T12" fmla="*/ 2147483647 w 277"/>
              <a:gd name="T13" fmla="*/ 2147483647 h 3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21" name="Rectangle 54"/>
          <p:cNvSpPr>
            <a:spLocks noChangeArrowheads="1"/>
          </p:cNvSpPr>
          <p:nvPr/>
        </p:nvSpPr>
        <p:spPr bwMode="auto">
          <a:xfrm>
            <a:off x="4338215" y="4443264"/>
            <a:ext cx="3603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 dirty="0">
                <a:latin typeface="+mj-lt"/>
                <a:cs typeface="Times New Roman" pitchFamily="18" charset="0"/>
              </a:rPr>
              <a:t>1</a:t>
            </a:r>
            <a:endParaRPr lang="en-US" altLang="en-US" sz="16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Line 55"/>
          <p:cNvSpPr>
            <a:spLocks noChangeShapeType="1"/>
          </p:cNvSpPr>
          <p:nvPr/>
        </p:nvSpPr>
        <p:spPr bwMode="auto">
          <a:xfrm flipH="1" flipV="1">
            <a:off x="5634682" y="2824955"/>
            <a:ext cx="2016223" cy="111494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23" name="Freeform 56"/>
          <p:cNvSpPr>
            <a:spLocks/>
          </p:cNvSpPr>
          <p:nvPr/>
        </p:nvSpPr>
        <p:spPr bwMode="auto">
          <a:xfrm flipH="1" flipV="1">
            <a:off x="5778698" y="2726530"/>
            <a:ext cx="1781299" cy="98425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24" name="Rectangle 57"/>
          <p:cNvSpPr>
            <a:spLocks noChangeArrowheads="1"/>
          </p:cNvSpPr>
          <p:nvPr/>
        </p:nvSpPr>
        <p:spPr bwMode="auto">
          <a:xfrm>
            <a:off x="6661472" y="2824956"/>
            <a:ext cx="3587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>
                <a:latin typeface="+mj-lt"/>
                <a:cs typeface="Times New Roman" pitchFamily="18" charset="0"/>
              </a:rPr>
              <a:t>0</a:t>
            </a:r>
            <a:endParaRPr lang="en-US" altLang="en-US" sz="1600" b="1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" name="Rectangle 58"/>
          <p:cNvSpPr>
            <a:spLocks noChangeArrowheads="1"/>
          </p:cNvSpPr>
          <p:nvPr/>
        </p:nvSpPr>
        <p:spPr bwMode="auto">
          <a:xfrm>
            <a:off x="6498456" y="1923678"/>
            <a:ext cx="3603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 dirty="0">
                <a:latin typeface="+mj-lt"/>
                <a:cs typeface="Times New Roman" pitchFamily="18" charset="0"/>
              </a:rPr>
              <a:t>1</a:t>
            </a:r>
            <a:endParaRPr lang="en-US" altLang="en-US" sz="16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6" name="Freeform 59"/>
          <p:cNvSpPr>
            <a:spLocks/>
          </p:cNvSpPr>
          <p:nvPr/>
        </p:nvSpPr>
        <p:spPr bwMode="auto">
          <a:xfrm rot="10800000" flipH="1" flipV="1">
            <a:off x="5778698" y="2229644"/>
            <a:ext cx="1781299" cy="198438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/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2411760" y="2708275"/>
            <a:ext cx="1619250" cy="1439862"/>
            <a:chOff x="4468" y="799"/>
            <a:chExt cx="1020" cy="907"/>
          </a:xfrm>
          <a:noFill/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4694" y="799"/>
              <a:ext cx="567" cy="907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5261" y="1253"/>
              <a:ext cx="227" cy="0"/>
            </a:xfrm>
            <a:prstGeom prst="line">
              <a:avLst/>
            </a:prstGeom>
            <a:grpFill/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>
              <a:off x="4468" y="1026"/>
              <a:ext cx="227" cy="0"/>
            </a:xfrm>
            <a:prstGeom prst="line">
              <a:avLst/>
            </a:prstGeom>
            <a:grpFill/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>
              <a:off x="4468" y="1480"/>
              <a:ext cx="227" cy="0"/>
            </a:xfrm>
            <a:prstGeom prst="line">
              <a:avLst/>
            </a:prstGeom>
            <a:grpFill/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32" name="Group 9"/>
          <p:cNvGrpSpPr>
            <a:grpSpLocks/>
          </p:cNvGrpSpPr>
          <p:nvPr/>
        </p:nvGrpSpPr>
        <p:grpSpPr bwMode="auto">
          <a:xfrm>
            <a:off x="611535" y="2889250"/>
            <a:ext cx="1793875" cy="900112"/>
            <a:chOff x="3334" y="913"/>
            <a:chExt cx="1130" cy="567"/>
          </a:xfrm>
        </p:grpSpPr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3334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34" name="Line 11"/>
            <p:cNvSpPr>
              <a:spLocks noChangeShapeType="1"/>
            </p:cNvSpPr>
            <p:nvPr/>
          </p:nvSpPr>
          <p:spPr bwMode="auto">
            <a:xfrm rot="-5400000">
              <a:off x="3390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35" name="Line 12"/>
            <p:cNvSpPr>
              <a:spLocks noChangeShapeType="1"/>
            </p:cNvSpPr>
            <p:nvPr/>
          </p:nvSpPr>
          <p:spPr bwMode="auto">
            <a:xfrm>
              <a:off x="3447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36" name="Line 13"/>
            <p:cNvSpPr>
              <a:spLocks noChangeShapeType="1"/>
            </p:cNvSpPr>
            <p:nvPr/>
          </p:nvSpPr>
          <p:spPr bwMode="auto">
            <a:xfrm rot="5400000">
              <a:off x="3503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37" name="Line 14"/>
            <p:cNvSpPr>
              <a:spLocks noChangeShapeType="1"/>
            </p:cNvSpPr>
            <p:nvPr/>
          </p:nvSpPr>
          <p:spPr bwMode="auto">
            <a:xfrm>
              <a:off x="3560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 rot="-5400000">
              <a:off x="3616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39" name="Line 16"/>
            <p:cNvSpPr>
              <a:spLocks noChangeShapeType="1"/>
            </p:cNvSpPr>
            <p:nvPr/>
          </p:nvSpPr>
          <p:spPr bwMode="auto">
            <a:xfrm>
              <a:off x="3673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40" name="Line 17"/>
            <p:cNvSpPr>
              <a:spLocks noChangeShapeType="1"/>
            </p:cNvSpPr>
            <p:nvPr/>
          </p:nvSpPr>
          <p:spPr bwMode="auto">
            <a:xfrm rot="5400000">
              <a:off x="3729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>
              <a:off x="3786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42" name="Line 19"/>
            <p:cNvSpPr>
              <a:spLocks noChangeShapeType="1"/>
            </p:cNvSpPr>
            <p:nvPr/>
          </p:nvSpPr>
          <p:spPr bwMode="auto">
            <a:xfrm rot="-5400000">
              <a:off x="3842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43" name="Line 20"/>
            <p:cNvSpPr>
              <a:spLocks noChangeShapeType="1"/>
            </p:cNvSpPr>
            <p:nvPr/>
          </p:nvSpPr>
          <p:spPr bwMode="auto">
            <a:xfrm>
              <a:off x="3899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44" name="Line 21"/>
            <p:cNvSpPr>
              <a:spLocks noChangeShapeType="1"/>
            </p:cNvSpPr>
            <p:nvPr/>
          </p:nvSpPr>
          <p:spPr bwMode="auto">
            <a:xfrm rot="5400000">
              <a:off x="3955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45" name="Line 22"/>
            <p:cNvSpPr>
              <a:spLocks noChangeShapeType="1"/>
            </p:cNvSpPr>
            <p:nvPr/>
          </p:nvSpPr>
          <p:spPr bwMode="auto">
            <a:xfrm>
              <a:off x="4012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46" name="Line 23"/>
            <p:cNvSpPr>
              <a:spLocks noChangeShapeType="1"/>
            </p:cNvSpPr>
            <p:nvPr/>
          </p:nvSpPr>
          <p:spPr bwMode="auto">
            <a:xfrm rot="-5400000">
              <a:off x="4068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4125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 rot="5400000">
              <a:off x="4181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49" name="Line 26"/>
            <p:cNvSpPr>
              <a:spLocks noChangeShapeType="1"/>
            </p:cNvSpPr>
            <p:nvPr/>
          </p:nvSpPr>
          <p:spPr bwMode="auto">
            <a:xfrm>
              <a:off x="4238" y="1026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50" name="Line 27"/>
            <p:cNvSpPr>
              <a:spLocks noChangeShapeType="1"/>
            </p:cNvSpPr>
            <p:nvPr/>
          </p:nvSpPr>
          <p:spPr bwMode="auto">
            <a:xfrm rot="-5400000">
              <a:off x="4294" y="97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4351" y="91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52" name="Line 29"/>
            <p:cNvSpPr>
              <a:spLocks noChangeShapeType="1"/>
            </p:cNvSpPr>
            <p:nvPr/>
          </p:nvSpPr>
          <p:spPr bwMode="auto">
            <a:xfrm rot="5400000">
              <a:off x="3390" y="142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53" name="Line 30"/>
            <p:cNvSpPr>
              <a:spLocks noChangeShapeType="1"/>
            </p:cNvSpPr>
            <p:nvPr/>
          </p:nvSpPr>
          <p:spPr bwMode="auto">
            <a:xfrm>
              <a:off x="3334" y="1480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54" name="Line 31"/>
            <p:cNvSpPr>
              <a:spLocks noChangeShapeType="1"/>
            </p:cNvSpPr>
            <p:nvPr/>
          </p:nvSpPr>
          <p:spPr bwMode="auto">
            <a:xfrm>
              <a:off x="3447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55" name="Line 32"/>
            <p:cNvSpPr>
              <a:spLocks noChangeShapeType="1"/>
            </p:cNvSpPr>
            <p:nvPr/>
          </p:nvSpPr>
          <p:spPr bwMode="auto">
            <a:xfrm>
              <a:off x="3674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56" name="Line 33"/>
            <p:cNvSpPr>
              <a:spLocks noChangeShapeType="1"/>
            </p:cNvSpPr>
            <p:nvPr/>
          </p:nvSpPr>
          <p:spPr bwMode="auto">
            <a:xfrm>
              <a:off x="3901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57" name="Line 34"/>
            <p:cNvSpPr>
              <a:spLocks noChangeShapeType="1"/>
            </p:cNvSpPr>
            <p:nvPr/>
          </p:nvSpPr>
          <p:spPr bwMode="auto">
            <a:xfrm rot="5400000">
              <a:off x="4070" y="1423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58" name="Line 35"/>
            <p:cNvSpPr>
              <a:spLocks noChangeShapeType="1"/>
            </p:cNvSpPr>
            <p:nvPr/>
          </p:nvSpPr>
          <p:spPr bwMode="auto">
            <a:xfrm>
              <a:off x="4127" y="1480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59" name="Line 36"/>
            <p:cNvSpPr>
              <a:spLocks noChangeShapeType="1"/>
            </p:cNvSpPr>
            <p:nvPr/>
          </p:nvSpPr>
          <p:spPr bwMode="auto">
            <a:xfrm rot="5400000">
              <a:off x="3277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60" name="Line 37"/>
            <p:cNvSpPr>
              <a:spLocks noChangeShapeType="1"/>
            </p:cNvSpPr>
            <p:nvPr/>
          </p:nvSpPr>
          <p:spPr bwMode="auto">
            <a:xfrm rot="5400000">
              <a:off x="3504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 rot="5400000">
              <a:off x="3731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62" name="Line 39"/>
            <p:cNvSpPr>
              <a:spLocks noChangeShapeType="1"/>
            </p:cNvSpPr>
            <p:nvPr/>
          </p:nvSpPr>
          <p:spPr bwMode="auto">
            <a:xfrm rot="5400000">
              <a:off x="3958" y="1196"/>
              <a:ext cx="340" cy="0"/>
            </a:xfrm>
            <a:prstGeom prst="line">
              <a:avLst/>
            </a:prstGeom>
            <a:noFill/>
            <a:ln w="28575" cap="rnd">
              <a:solidFill>
                <a:srgbClr val="99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0907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 animBg="1"/>
      <p:bldP spid="23" grpId="0" animBg="1"/>
      <p:bldP spid="24" grpId="0"/>
      <p:bldP spid="25" grpId="0"/>
      <p:bldP spid="26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/>
              <a:t>This is a Moore model sequential circuit since the output is 1 when the circuit is in State3 and 0 otherwise.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7840" y="72008"/>
            <a:ext cx="450336" cy="195486"/>
          </a:xfrm>
        </p:spPr>
        <p:txBody>
          <a:bodyPr/>
          <a:lstStyle/>
          <a:p>
            <a:fld id="{3EBECE73-B0DF-4FC2-852D-0234BE1C2789}" type="slidenum">
              <a:rPr lang="en-GB" smtClean="0"/>
              <a:pPr/>
              <a:t>112</a:t>
            </a:fld>
            <a:endParaRPr lang="en-GB" dirty="0"/>
          </a:p>
        </p:txBody>
      </p:sp>
      <p:sp>
        <p:nvSpPr>
          <p:cNvPr id="7" name="Oval 40"/>
          <p:cNvSpPr>
            <a:spLocks noChangeAspect="1" noChangeArrowheads="1"/>
          </p:cNvSpPr>
          <p:nvPr/>
        </p:nvSpPr>
        <p:spPr bwMode="auto">
          <a:xfrm>
            <a:off x="755525" y="1616497"/>
            <a:ext cx="919039" cy="6480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S</a:t>
            </a:r>
            <a:r>
              <a:rPr lang="en-US" altLang="en-US" sz="1600" b="1" baseline="-2500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600" b="1">
                <a:latin typeface="+mj-lt"/>
                <a:cs typeface="Times New Roman" pitchFamily="18" charset="0"/>
              </a:rPr>
              <a:t>/</a:t>
            </a:r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600" b="1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8" name="Freeform 41"/>
          <p:cNvSpPr>
            <a:spLocks/>
          </p:cNvSpPr>
          <p:nvPr/>
        </p:nvSpPr>
        <p:spPr bwMode="auto">
          <a:xfrm rot="19355073">
            <a:off x="613600" y="1375117"/>
            <a:ext cx="324000" cy="396000"/>
          </a:xfrm>
          <a:custGeom>
            <a:avLst/>
            <a:gdLst>
              <a:gd name="T0" fmla="*/ 2147483647 w 277"/>
              <a:gd name="T1" fmla="*/ 2147483647 h 379"/>
              <a:gd name="T2" fmla="*/ 2147483647 w 277"/>
              <a:gd name="T3" fmla="*/ 2147483647 h 379"/>
              <a:gd name="T4" fmla="*/ 2147483647 w 277"/>
              <a:gd name="T5" fmla="*/ 2147483647 h 379"/>
              <a:gd name="T6" fmla="*/ 2147483647 w 277"/>
              <a:gd name="T7" fmla="*/ 0 h 379"/>
              <a:gd name="T8" fmla="*/ 2147483647 w 277"/>
              <a:gd name="T9" fmla="*/ 2147483647 h 379"/>
              <a:gd name="T10" fmla="*/ 2147483647 w 277"/>
              <a:gd name="T11" fmla="*/ 2147483647 h 379"/>
              <a:gd name="T12" fmla="*/ 2147483647 w 277"/>
              <a:gd name="T13" fmla="*/ 2147483647 h 3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9" name="Oval 42"/>
          <p:cNvSpPr>
            <a:spLocks noChangeAspect="1" noChangeArrowheads="1"/>
          </p:cNvSpPr>
          <p:nvPr/>
        </p:nvSpPr>
        <p:spPr bwMode="auto">
          <a:xfrm>
            <a:off x="3455864" y="1616496"/>
            <a:ext cx="900112" cy="6480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S</a:t>
            </a:r>
            <a:r>
              <a:rPr lang="en-US" altLang="en-US" sz="1600" b="1" baseline="-2500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600" b="1">
                <a:latin typeface="+mj-lt"/>
                <a:cs typeface="Times New Roman" pitchFamily="18" charset="0"/>
              </a:rPr>
              <a:t>/ </a:t>
            </a:r>
            <a:r>
              <a:rPr lang="en-US" altLang="en-US" sz="1600" b="1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10" name="Oval 43"/>
          <p:cNvSpPr>
            <a:spLocks noChangeAspect="1" noChangeArrowheads="1"/>
          </p:cNvSpPr>
          <p:nvPr/>
        </p:nvSpPr>
        <p:spPr bwMode="auto">
          <a:xfrm>
            <a:off x="757115" y="3216794"/>
            <a:ext cx="917449" cy="6480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S</a:t>
            </a:r>
            <a:r>
              <a:rPr lang="en-US" altLang="en-US" sz="1600" b="1" baseline="-25000">
                <a:solidFill>
                  <a:schemeClr val="accent2"/>
                </a:solidFill>
                <a:latin typeface="+mj-lt"/>
                <a:cs typeface="Times New Roman" pitchFamily="18" charset="0"/>
              </a:rPr>
              <a:t>3</a:t>
            </a:r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600" b="1">
                <a:latin typeface="+mj-lt"/>
                <a:cs typeface="Times New Roman" pitchFamily="18" charset="0"/>
              </a:rPr>
              <a:t>/ </a:t>
            </a:r>
            <a:r>
              <a:rPr lang="en-US" altLang="en-US" sz="1600" b="1">
                <a:solidFill>
                  <a:srgbClr val="996600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1" name="Freeform 44"/>
          <p:cNvSpPr>
            <a:spLocks/>
          </p:cNvSpPr>
          <p:nvPr/>
        </p:nvSpPr>
        <p:spPr bwMode="auto">
          <a:xfrm rot="5400000" flipH="1" flipV="1">
            <a:off x="662547" y="2666737"/>
            <a:ext cx="1006633" cy="99951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12" name="Oval 45"/>
          <p:cNvSpPr>
            <a:spLocks noChangeAspect="1" noChangeArrowheads="1"/>
          </p:cNvSpPr>
          <p:nvPr/>
        </p:nvSpPr>
        <p:spPr bwMode="auto">
          <a:xfrm>
            <a:off x="3455863" y="3190996"/>
            <a:ext cx="900113" cy="6480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S</a:t>
            </a:r>
            <a:r>
              <a:rPr lang="en-US" altLang="en-US" sz="1600" b="1" baseline="-25000">
                <a:solidFill>
                  <a:schemeClr val="accent2"/>
                </a:solidFill>
                <a:latin typeface="+mj-lt"/>
                <a:cs typeface="Times New Roman" pitchFamily="18" charset="0"/>
              </a:rPr>
              <a:t>2</a:t>
            </a:r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600" b="1">
                <a:latin typeface="+mj-lt"/>
                <a:cs typeface="Times New Roman" pitchFamily="18" charset="0"/>
              </a:rPr>
              <a:t>/ </a:t>
            </a:r>
            <a:r>
              <a:rPr lang="en-US" altLang="en-US" sz="1600" b="1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13" name="Freeform 46"/>
          <p:cNvSpPr>
            <a:spLocks/>
          </p:cNvSpPr>
          <p:nvPr/>
        </p:nvSpPr>
        <p:spPr bwMode="auto">
          <a:xfrm rot="5400000">
            <a:off x="3727065" y="2662919"/>
            <a:ext cx="1078433" cy="179388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14" name="Freeform 47"/>
          <p:cNvSpPr>
            <a:spLocks/>
          </p:cNvSpPr>
          <p:nvPr/>
        </p:nvSpPr>
        <p:spPr bwMode="auto">
          <a:xfrm rot="10800000">
            <a:off x="1655637" y="3666356"/>
            <a:ext cx="1891133" cy="198437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15" name="Rectangle 48"/>
          <p:cNvSpPr>
            <a:spLocks noChangeArrowheads="1"/>
          </p:cNvSpPr>
          <p:nvPr/>
        </p:nvSpPr>
        <p:spPr bwMode="auto">
          <a:xfrm>
            <a:off x="306089" y="1216446"/>
            <a:ext cx="3603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 dirty="0">
                <a:latin typeface="+mj-lt"/>
                <a:cs typeface="Times New Roman" pitchFamily="18" charset="0"/>
              </a:rPr>
              <a:t>0</a:t>
            </a:r>
            <a:endParaRPr lang="en-US" altLang="en-US" sz="16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Rectangle 49"/>
          <p:cNvSpPr>
            <a:spLocks noChangeArrowheads="1"/>
          </p:cNvSpPr>
          <p:nvPr/>
        </p:nvSpPr>
        <p:spPr bwMode="auto">
          <a:xfrm>
            <a:off x="4351514" y="2611244"/>
            <a:ext cx="3587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 dirty="0">
                <a:latin typeface="+mj-lt"/>
                <a:cs typeface="Times New Roman" pitchFamily="18" charset="0"/>
              </a:rPr>
              <a:t>1</a:t>
            </a:r>
            <a:endParaRPr lang="en-US" altLang="en-US" sz="16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Rectangle 50"/>
          <p:cNvSpPr>
            <a:spLocks noChangeArrowheads="1"/>
          </p:cNvSpPr>
          <p:nvPr/>
        </p:nvSpPr>
        <p:spPr bwMode="auto">
          <a:xfrm>
            <a:off x="2467917" y="3579861"/>
            <a:ext cx="3587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 dirty="0">
                <a:latin typeface="+mj-lt"/>
                <a:cs typeface="Times New Roman" pitchFamily="18" charset="0"/>
              </a:rPr>
              <a:t>1</a:t>
            </a:r>
            <a:endParaRPr lang="en-US" altLang="en-US" sz="16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" name="Rectangle 51"/>
          <p:cNvSpPr>
            <a:spLocks noChangeArrowheads="1"/>
          </p:cNvSpPr>
          <p:nvPr/>
        </p:nvSpPr>
        <p:spPr bwMode="auto">
          <a:xfrm>
            <a:off x="757113" y="2643757"/>
            <a:ext cx="3587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 dirty="0">
                <a:latin typeface="+mj-lt"/>
                <a:cs typeface="Times New Roman" pitchFamily="18" charset="0"/>
              </a:rPr>
              <a:t>0</a:t>
            </a:r>
            <a:endParaRPr lang="en-US" altLang="en-US" sz="16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Rectangle 52"/>
          <p:cNvSpPr>
            <a:spLocks noChangeArrowheads="1"/>
          </p:cNvSpPr>
          <p:nvPr/>
        </p:nvSpPr>
        <p:spPr bwMode="auto">
          <a:xfrm>
            <a:off x="2376363" y="2787773"/>
            <a:ext cx="3603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>
                <a:latin typeface="+mj-lt"/>
                <a:cs typeface="Times New Roman" pitchFamily="18" charset="0"/>
              </a:rPr>
              <a:t>0</a:t>
            </a:r>
            <a:endParaRPr lang="en-US" altLang="en-US" sz="1600" b="1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" name="Freeform 53"/>
          <p:cNvSpPr>
            <a:spLocks/>
          </p:cNvSpPr>
          <p:nvPr/>
        </p:nvSpPr>
        <p:spPr bwMode="auto">
          <a:xfrm rot="13592543">
            <a:off x="609340" y="3704144"/>
            <a:ext cx="324000" cy="396000"/>
          </a:xfrm>
          <a:custGeom>
            <a:avLst/>
            <a:gdLst>
              <a:gd name="T0" fmla="*/ 2147483647 w 277"/>
              <a:gd name="T1" fmla="*/ 2147483647 h 379"/>
              <a:gd name="T2" fmla="*/ 2147483647 w 277"/>
              <a:gd name="T3" fmla="*/ 2147483647 h 379"/>
              <a:gd name="T4" fmla="*/ 2147483647 w 277"/>
              <a:gd name="T5" fmla="*/ 2147483647 h 379"/>
              <a:gd name="T6" fmla="*/ 2147483647 w 277"/>
              <a:gd name="T7" fmla="*/ 0 h 379"/>
              <a:gd name="T8" fmla="*/ 2147483647 w 277"/>
              <a:gd name="T9" fmla="*/ 2147483647 h 379"/>
              <a:gd name="T10" fmla="*/ 2147483647 w 277"/>
              <a:gd name="T11" fmla="*/ 2147483647 h 379"/>
              <a:gd name="T12" fmla="*/ 2147483647 w 277"/>
              <a:gd name="T13" fmla="*/ 2147483647 h 3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21" name="Rectangle 54"/>
          <p:cNvSpPr>
            <a:spLocks noChangeArrowheads="1"/>
          </p:cNvSpPr>
          <p:nvPr/>
        </p:nvSpPr>
        <p:spPr bwMode="auto">
          <a:xfrm>
            <a:off x="234081" y="3795191"/>
            <a:ext cx="3603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 dirty="0">
                <a:latin typeface="+mj-lt"/>
                <a:cs typeface="Times New Roman" pitchFamily="18" charset="0"/>
              </a:rPr>
              <a:t>1</a:t>
            </a:r>
            <a:endParaRPr lang="en-US" altLang="en-US" sz="16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Line 55"/>
          <p:cNvSpPr>
            <a:spLocks noChangeShapeType="1"/>
          </p:cNvSpPr>
          <p:nvPr/>
        </p:nvSpPr>
        <p:spPr bwMode="auto">
          <a:xfrm flipH="1" flipV="1">
            <a:off x="1530548" y="2176882"/>
            <a:ext cx="2016223" cy="111494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23" name="Freeform 56"/>
          <p:cNvSpPr>
            <a:spLocks/>
          </p:cNvSpPr>
          <p:nvPr/>
        </p:nvSpPr>
        <p:spPr bwMode="auto">
          <a:xfrm flipH="1" flipV="1">
            <a:off x="1674564" y="2078457"/>
            <a:ext cx="1781299" cy="98425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24" name="Rectangle 57"/>
          <p:cNvSpPr>
            <a:spLocks noChangeArrowheads="1"/>
          </p:cNvSpPr>
          <p:nvPr/>
        </p:nvSpPr>
        <p:spPr bwMode="auto">
          <a:xfrm>
            <a:off x="2557338" y="2176883"/>
            <a:ext cx="3587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>
                <a:latin typeface="+mj-lt"/>
                <a:cs typeface="Times New Roman" pitchFamily="18" charset="0"/>
              </a:rPr>
              <a:t>0</a:t>
            </a:r>
            <a:endParaRPr lang="en-US" altLang="en-US" sz="1600" b="1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" name="Rectangle 58"/>
          <p:cNvSpPr>
            <a:spLocks noChangeArrowheads="1"/>
          </p:cNvSpPr>
          <p:nvPr/>
        </p:nvSpPr>
        <p:spPr bwMode="auto">
          <a:xfrm>
            <a:off x="2394322" y="1275605"/>
            <a:ext cx="3603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 dirty="0">
                <a:latin typeface="+mj-lt"/>
                <a:cs typeface="Times New Roman" pitchFamily="18" charset="0"/>
              </a:rPr>
              <a:t>1</a:t>
            </a:r>
            <a:endParaRPr lang="en-US" altLang="en-US" sz="16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6" name="Freeform 59"/>
          <p:cNvSpPr>
            <a:spLocks/>
          </p:cNvSpPr>
          <p:nvPr/>
        </p:nvSpPr>
        <p:spPr bwMode="auto">
          <a:xfrm rot="10800000" flipH="1" flipV="1">
            <a:off x="1674564" y="1581571"/>
            <a:ext cx="1781299" cy="198438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/>
          </a:p>
        </p:txBody>
      </p:sp>
      <p:graphicFrame>
        <p:nvGraphicFramePr>
          <p:cNvPr id="2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377660"/>
              </p:ext>
            </p:extLst>
          </p:nvPr>
        </p:nvGraphicFramePr>
        <p:xfrm>
          <a:off x="5868144" y="2910883"/>
          <a:ext cx="1787525" cy="13716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893762"/>
                <a:gridCol w="893763"/>
              </a:tblGrid>
              <a:tr h="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State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  B</a:t>
                      </a:r>
                      <a:endParaRPr kumimoji="0" lang="en-US" alt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0  0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kumimoji="0" lang="en-US" altLang="en-US" sz="180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0  1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1  0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1  1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56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9848182"/>
              </p:ext>
            </p:extLst>
          </p:nvPr>
        </p:nvGraphicFramePr>
        <p:xfrm>
          <a:off x="4648200" y="842963"/>
          <a:ext cx="4099580" cy="3596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15888"/>
                <a:gridCol w="630312"/>
                <a:gridCol w="673100"/>
                <a:gridCol w="784820"/>
                <a:gridCol w="561380"/>
                <a:gridCol w="116840"/>
                <a:gridCol w="61724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Present</a:t>
                      </a:r>
                    </a:p>
                    <a:p>
                      <a:pPr algn="ctr"/>
                      <a:r>
                        <a:rPr lang="en-GB" sz="1600" dirty="0" smtClean="0"/>
                        <a:t>State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I/P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Next</a:t>
                      </a:r>
                    </a:p>
                    <a:p>
                      <a:pPr algn="ctr"/>
                      <a:r>
                        <a:rPr lang="en-GB" sz="1600" dirty="0" smtClean="0"/>
                        <a:t>State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O/P</a:t>
                      </a:r>
                      <a:endParaRPr lang="en-GB" sz="16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A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B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x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A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B</a:t>
                      </a:r>
                      <a:endParaRPr lang="en-GB" sz="16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y</a:t>
                      </a:r>
                      <a:endParaRPr lang="en-GB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7840" y="72008"/>
            <a:ext cx="450336" cy="195486"/>
          </a:xfrm>
        </p:spPr>
        <p:txBody>
          <a:bodyPr/>
          <a:lstStyle/>
          <a:p>
            <a:fld id="{3EBECE73-B0DF-4FC2-852D-0234BE1C2789}" type="slidenum">
              <a:rPr lang="en-GB" smtClean="0"/>
              <a:pPr/>
              <a:t>113</a:t>
            </a:fld>
            <a:endParaRPr lang="en-GB" dirty="0"/>
          </a:p>
        </p:txBody>
      </p:sp>
      <p:sp>
        <p:nvSpPr>
          <p:cNvPr id="7" name="Oval 40"/>
          <p:cNvSpPr>
            <a:spLocks noChangeAspect="1" noChangeArrowheads="1"/>
          </p:cNvSpPr>
          <p:nvPr/>
        </p:nvSpPr>
        <p:spPr bwMode="auto">
          <a:xfrm>
            <a:off x="755525" y="1616497"/>
            <a:ext cx="919039" cy="6480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S</a:t>
            </a:r>
            <a:r>
              <a:rPr lang="en-US" altLang="en-US" sz="1600" b="1" baseline="-2500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600" b="1">
                <a:latin typeface="+mj-lt"/>
                <a:cs typeface="Times New Roman" pitchFamily="18" charset="0"/>
              </a:rPr>
              <a:t>/</a:t>
            </a:r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600" b="1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8" name="Freeform 41"/>
          <p:cNvSpPr>
            <a:spLocks/>
          </p:cNvSpPr>
          <p:nvPr/>
        </p:nvSpPr>
        <p:spPr bwMode="auto">
          <a:xfrm rot="19355073">
            <a:off x="613600" y="1375117"/>
            <a:ext cx="324000" cy="396000"/>
          </a:xfrm>
          <a:custGeom>
            <a:avLst/>
            <a:gdLst>
              <a:gd name="T0" fmla="*/ 2147483647 w 277"/>
              <a:gd name="T1" fmla="*/ 2147483647 h 379"/>
              <a:gd name="T2" fmla="*/ 2147483647 w 277"/>
              <a:gd name="T3" fmla="*/ 2147483647 h 379"/>
              <a:gd name="T4" fmla="*/ 2147483647 w 277"/>
              <a:gd name="T5" fmla="*/ 2147483647 h 379"/>
              <a:gd name="T6" fmla="*/ 2147483647 w 277"/>
              <a:gd name="T7" fmla="*/ 0 h 379"/>
              <a:gd name="T8" fmla="*/ 2147483647 w 277"/>
              <a:gd name="T9" fmla="*/ 2147483647 h 379"/>
              <a:gd name="T10" fmla="*/ 2147483647 w 277"/>
              <a:gd name="T11" fmla="*/ 2147483647 h 379"/>
              <a:gd name="T12" fmla="*/ 2147483647 w 277"/>
              <a:gd name="T13" fmla="*/ 2147483647 h 3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9" name="Oval 42"/>
          <p:cNvSpPr>
            <a:spLocks noChangeAspect="1" noChangeArrowheads="1"/>
          </p:cNvSpPr>
          <p:nvPr/>
        </p:nvSpPr>
        <p:spPr bwMode="auto">
          <a:xfrm>
            <a:off x="3455864" y="1616496"/>
            <a:ext cx="900112" cy="6480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S</a:t>
            </a:r>
            <a:r>
              <a:rPr lang="en-US" altLang="en-US" sz="1600" b="1" baseline="-2500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600" b="1">
                <a:latin typeface="+mj-lt"/>
                <a:cs typeface="Times New Roman" pitchFamily="18" charset="0"/>
              </a:rPr>
              <a:t>/ </a:t>
            </a:r>
            <a:r>
              <a:rPr lang="en-US" altLang="en-US" sz="1600" b="1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10" name="Oval 43"/>
          <p:cNvSpPr>
            <a:spLocks noChangeAspect="1" noChangeArrowheads="1"/>
          </p:cNvSpPr>
          <p:nvPr/>
        </p:nvSpPr>
        <p:spPr bwMode="auto">
          <a:xfrm>
            <a:off x="757115" y="3216794"/>
            <a:ext cx="917449" cy="6480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S</a:t>
            </a:r>
            <a:r>
              <a:rPr lang="en-US" altLang="en-US" sz="1600" b="1" baseline="-25000">
                <a:solidFill>
                  <a:schemeClr val="accent2"/>
                </a:solidFill>
                <a:latin typeface="+mj-lt"/>
                <a:cs typeface="Times New Roman" pitchFamily="18" charset="0"/>
              </a:rPr>
              <a:t>3</a:t>
            </a:r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600" b="1">
                <a:latin typeface="+mj-lt"/>
                <a:cs typeface="Times New Roman" pitchFamily="18" charset="0"/>
              </a:rPr>
              <a:t>/ </a:t>
            </a:r>
            <a:r>
              <a:rPr lang="en-US" altLang="en-US" sz="1600" b="1">
                <a:solidFill>
                  <a:srgbClr val="996600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1" name="Freeform 44"/>
          <p:cNvSpPr>
            <a:spLocks/>
          </p:cNvSpPr>
          <p:nvPr/>
        </p:nvSpPr>
        <p:spPr bwMode="auto">
          <a:xfrm rot="5400000" flipH="1" flipV="1">
            <a:off x="662547" y="2666737"/>
            <a:ext cx="1006633" cy="99951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12" name="Oval 45"/>
          <p:cNvSpPr>
            <a:spLocks noChangeAspect="1" noChangeArrowheads="1"/>
          </p:cNvSpPr>
          <p:nvPr/>
        </p:nvSpPr>
        <p:spPr bwMode="auto">
          <a:xfrm>
            <a:off x="3455863" y="3190996"/>
            <a:ext cx="900113" cy="6480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S</a:t>
            </a:r>
            <a:r>
              <a:rPr lang="en-US" altLang="en-US" sz="1600" b="1" baseline="-25000">
                <a:solidFill>
                  <a:schemeClr val="accent2"/>
                </a:solidFill>
                <a:latin typeface="+mj-lt"/>
                <a:cs typeface="Times New Roman" pitchFamily="18" charset="0"/>
              </a:rPr>
              <a:t>2</a:t>
            </a:r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600" b="1">
                <a:latin typeface="+mj-lt"/>
                <a:cs typeface="Times New Roman" pitchFamily="18" charset="0"/>
              </a:rPr>
              <a:t>/ </a:t>
            </a:r>
            <a:r>
              <a:rPr lang="en-US" altLang="en-US" sz="1600" b="1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13" name="Freeform 46"/>
          <p:cNvSpPr>
            <a:spLocks/>
          </p:cNvSpPr>
          <p:nvPr/>
        </p:nvSpPr>
        <p:spPr bwMode="auto">
          <a:xfrm rot="5400000">
            <a:off x="3727065" y="2662919"/>
            <a:ext cx="1078433" cy="179388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14" name="Freeform 47"/>
          <p:cNvSpPr>
            <a:spLocks/>
          </p:cNvSpPr>
          <p:nvPr/>
        </p:nvSpPr>
        <p:spPr bwMode="auto">
          <a:xfrm rot="10800000">
            <a:off x="1655637" y="3666356"/>
            <a:ext cx="1891133" cy="198437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15" name="Rectangle 48"/>
          <p:cNvSpPr>
            <a:spLocks noChangeArrowheads="1"/>
          </p:cNvSpPr>
          <p:nvPr/>
        </p:nvSpPr>
        <p:spPr bwMode="auto">
          <a:xfrm>
            <a:off x="306089" y="1216446"/>
            <a:ext cx="3603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 dirty="0">
                <a:latin typeface="+mj-lt"/>
                <a:cs typeface="Times New Roman" pitchFamily="18" charset="0"/>
              </a:rPr>
              <a:t>0</a:t>
            </a:r>
            <a:endParaRPr lang="en-US" altLang="en-US" sz="16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Rectangle 49"/>
          <p:cNvSpPr>
            <a:spLocks noChangeArrowheads="1"/>
          </p:cNvSpPr>
          <p:nvPr/>
        </p:nvSpPr>
        <p:spPr bwMode="auto">
          <a:xfrm>
            <a:off x="4351514" y="2611244"/>
            <a:ext cx="3587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 dirty="0">
                <a:latin typeface="+mj-lt"/>
                <a:cs typeface="Times New Roman" pitchFamily="18" charset="0"/>
              </a:rPr>
              <a:t>1</a:t>
            </a:r>
            <a:endParaRPr lang="en-US" altLang="en-US" sz="16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Rectangle 50"/>
          <p:cNvSpPr>
            <a:spLocks noChangeArrowheads="1"/>
          </p:cNvSpPr>
          <p:nvPr/>
        </p:nvSpPr>
        <p:spPr bwMode="auto">
          <a:xfrm>
            <a:off x="2467917" y="3579861"/>
            <a:ext cx="3587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 dirty="0">
                <a:latin typeface="+mj-lt"/>
                <a:cs typeface="Times New Roman" pitchFamily="18" charset="0"/>
              </a:rPr>
              <a:t>1</a:t>
            </a:r>
            <a:endParaRPr lang="en-US" altLang="en-US" sz="16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" name="Rectangle 51"/>
          <p:cNvSpPr>
            <a:spLocks noChangeArrowheads="1"/>
          </p:cNvSpPr>
          <p:nvPr/>
        </p:nvSpPr>
        <p:spPr bwMode="auto">
          <a:xfrm>
            <a:off x="757113" y="2643757"/>
            <a:ext cx="3587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 dirty="0">
                <a:latin typeface="+mj-lt"/>
                <a:cs typeface="Times New Roman" pitchFamily="18" charset="0"/>
              </a:rPr>
              <a:t>0</a:t>
            </a:r>
            <a:endParaRPr lang="en-US" altLang="en-US" sz="16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Rectangle 52"/>
          <p:cNvSpPr>
            <a:spLocks noChangeArrowheads="1"/>
          </p:cNvSpPr>
          <p:nvPr/>
        </p:nvSpPr>
        <p:spPr bwMode="auto">
          <a:xfrm>
            <a:off x="2376363" y="2787773"/>
            <a:ext cx="3603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>
                <a:latin typeface="+mj-lt"/>
                <a:cs typeface="Times New Roman" pitchFamily="18" charset="0"/>
              </a:rPr>
              <a:t>0</a:t>
            </a:r>
            <a:endParaRPr lang="en-US" altLang="en-US" sz="1600" b="1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" name="Freeform 53"/>
          <p:cNvSpPr>
            <a:spLocks/>
          </p:cNvSpPr>
          <p:nvPr/>
        </p:nvSpPr>
        <p:spPr bwMode="auto">
          <a:xfrm rot="13592543">
            <a:off x="609340" y="3704144"/>
            <a:ext cx="324000" cy="396000"/>
          </a:xfrm>
          <a:custGeom>
            <a:avLst/>
            <a:gdLst>
              <a:gd name="T0" fmla="*/ 2147483647 w 277"/>
              <a:gd name="T1" fmla="*/ 2147483647 h 379"/>
              <a:gd name="T2" fmla="*/ 2147483647 w 277"/>
              <a:gd name="T3" fmla="*/ 2147483647 h 379"/>
              <a:gd name="T4" fmla="*/ 2147483647 w 277"/>
              <a:gd name="T5" fmla="*/ 2147483647 h 379"/>
              <a:gd name="T6" fmla="*/ 2147483647 w 277"/>
              <a:gd name="T7" fmla="*/ 0 h 379"/>
              <a:gd name="T8" fmla="*/ 2147483647 w 277"/>
              <a:gd name="T9" fmla="*/ 2147483647 h 379"/>
              <a:gd name="T10" fmla="*/ 2147483647 w 277"/>
              <a:gd name="T11" fmla="*/ 2147483647 h 379"/>
              <a:gd name="T12" fmla="*/ 2147483647 w 277"/>
              <a:gd name="T13" fmla="*/ 2147483647 h 3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21" name="Rectangle 54"/>
          <p:cNvSpPr>
            <a:spLocks noChangeArrowheads="1"/>
          </p:cNvSpPr>
          <p:nvPr/>
        </p:nvSpPr>
        <p:spPr bwMode="auto">
          <a:xfrm>
            <a:off x="234081" y="3795191"/>
            <a:ext cx="3603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 dirty="0">
                <a:latin typeface="+mj-lt"/>
                <a:cs typeface="Times New Roman" pitchFamily="18" charset="0"/>
              </a:rPr>
              <a:t>1</a:t>
            </a:r>
            <a:endParaRPr lang="en-US" altLang="en-US" sz="16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Line 55"/>
          <p:cNvSpPr>
            <a:spLocks noChangeShapeType="1"/>
          </p:cNvSpPr>
          <p:nvPr/>
        </p:nvSpPr>
        <p:spPr bwMode="auto">
          <a:xfrm flipH="1" flipV="1">
            <a:off x="1530548" y="2176882"/>
            <a:ext cx="2016223" cy="111494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23" name="Freeform 56"/>
          <p:cNvSpPr>
            <a:spLocks/>
          </p:cNvSpPr>
          <p:nvPr/>
        </p:nvSpPr>
        <p:spPr bwMode="auto">
          <a:xfrm flipH="1" flipV="1">
            <a:off x="1674564" y="2078457"/>
            <a:ext cx="1781299" cy="98425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24" name="Rectangle 57"/>
          <p:cNvSpPr>
            <a:spLocks noChangeArrowheads="1"/>
          </p:cNvSpPr>
          <p:nvPr/>
        </p:nvSpPr>
        <p:spPr bwMode="auto">
          <a:xfrm>
            <a:off x="2557338" y="2176883"/>
            <a:ext cx="3587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>
                <a:latin typeface="+mj-lt"/>
                <a:cs typeface="Times New Roman" pitchFamily="18" charset="0"/>
              </a:rPr>
              <a:t>0</a:t>
            </a:r>
            <a:endParaRPr lang="en-US" altLang="en-US" sz="1600" b="1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" name="Rectangle 58"/>
          <p:cNvSpPr>
            <a:spLocks noChangeArrowheads="1"/>
          </p:cNvSpPr>
          <p:nvPr/>
        </p:nvSpPr>
        <p:spPr bwMode="auto">
          <a:xfrm>
            <a:off x="2394322" y="1275605"/>
            <a:ext cx="3603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 dirty="0">
                <a:latin typeface="+mj-lt"/>
                <a:cs typeface="Times New Roman" pitchFamily="18" charset="0"/>
              </a:rPr>
              <a:t>1</a:t>
            </a:r>
            <a:endParaRPr lang="en-US" altLang="en-US" sz="16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6" name="Freeform 59"/>
          <p:cNvSpPr>
            <a:spLocks/>
          </p:cNvSpPr>
          <p:nvPr/>
        </p:nvSpPr>
        <p:spPr bwMode="auto">
          <a:xfrm rot="10800000" flipH="1" flipV="1">
            <a:off x="1674564" y="1581571"/>
            <a:ext cx="1781299" cy="198438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29" name="Rectangle 82"/>
          <p:cNvSpPr>
            <a:spLocks noChangeAspect="1" noChangeArrowheads="1"/>
          </p:cNvSpPr>
          <p:nvPr/>
        </p:nvSpPr>
        <p:spPr bwMode="auto">
          <a:xfrm>
            <a:off x="4779342" y="1766763"/>
            <a:ext cx="1160810" cy="636588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30" name="Rectangle 83"/>
          <p:cNvSpPr>
            <a:spLocks noChangeArrowheads="1"/>
          </p:cNvSpPr>
          <p:nvPr/>
        </p:nvSpPr>
        <p:spPr bwMode="auto">
          <a:xfrm>
            <a:off x="7020272" y="1733125"/>
            <a:ext cx="1739718" cy="267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150000"/>
              </a:lnSpc>
              <a:spcBef>
                <a:spcPts val="10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0            0  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          </a:t>
            </a: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l">
              <a:lnSpc>
                <a:spcPct val="150000"/>
              </a:lnSpc>
              <a:spcBef>
                <a:spcPts val="100"/>
              </a:spcBef>
            </a:pPr>
            <a:r>
              <a:rPr lang="en-US" altLang="en-US" sz="14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  </a:t>
            </a: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     1  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          </a:t>
            </a: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l">
              <a:lnSpc>
                <a:spcPct val="150000"/>
              </a:lnSpc>
              <a:spcBef>
                <a:spcPts val="100"/>
              </a:spcBef>
            </a:pPr>
            <a:r>
              <a:rPr lang="en-US" altLang="en-US" sz="14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   </a:t>
            </a: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    0  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          </a:t>
            </a: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l">
              <a:lnSpc>
                <a:spcPct val="150000"/>
              </a:lnSpc>
              <a:spcBef>
                <a:spcPts val="100"/>
              </a:spcBef>
            </a:pPr>
            <a:r>
              <a:rPr lang="en-US" altLang="en-US" sz="14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    </a:t>
            </a: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   0  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          </a:t>
            </a: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l">
              <a:lnSpc>
                <a:spcPct val="150000"/>
              </a:lnSpc>
              <a:spcBef>
                <a:spcPts val="100"/>
              </a:spcBef>
            </a:pPr>
            <a:r>
              <a:rPr lang="en-US" altLang="en-US" sz="14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     </a:t>
            </a: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  0  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          </a:t>
            </a: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l">
              <a:lnSpc>
                <a:spcPct val="150000"/>
              </a:lnSpc>
              <a:spcBef>
                <a:spcPts val="100"/>
              </a:spcBef>
            </a:pPr>
            <a:r>
              <a:rPr lang="en-US" altLang="en-US" sz="14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    </a:t>
            </a: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   1  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          </a:t>
            </a: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l">
              <a:lnSpc>
                <a:spcPct val="150000"/>
              </a:lnSpc>
              <a:spcBef>
                <a:spcPts val="100"/>
              </a:spcBef>
            </a:pPr>
            <a:r>
              <a:rPr lang="en-US" altLang="en-US" sz="14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    </a:t>
            </a: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   0   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         </a:t>
            </a: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algn="l">
              <a:lnSpc>
                <a:spcPct val="150000"/>
              </a:lnSpc>
              <a:spcBef>
                <a:spcPts val="100"/>
              </a:spcBef>
            </a:pPr>
            <a:r>
              <a:rPr lang="en-US" altLang="en-US" sz="14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    </a:t>
            </a: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   1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            </a:t>
            </a: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5120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23457E-6 L -0.00035 0.1348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6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13488 L -0.00035 0.260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2608 L -0.00034 0.3925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  <p:bldP spid="29" grpId="3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To implement the circuit,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Two D flip-flops are chosen to represent the four states and label their outputs A and B.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There is one input x.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There is one output y.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The characteristic equation of the D flip – flop is 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Q(t+1) = DQ.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65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To implement the circuit,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The flip – flop input equations can be obtained directly from the next – state columns of A and B and expressed in sum of </a:t>
            </a:r>
            <a:r>
              <a:rPr lang="en-GB" sz="1600" dirty="0" err="1" smtClean="0"/>
              <a:t>minterms</a:t>
            </a:r>
            <a:r>
              <a:rPr lang="en-GB" sz="16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A(t+1) = D</a:t>
            </a:r>
            <a:r>
              <a:rPr lang="en-GB" sz="1600" baseline="-25000" dirty="0" smtClean="0"/>
              <a:t>A</a:t>
            </a:r>
            <a:r>
              <a:rPr lang="en-GB" sz="1600" dirty="0" smtClean="0"/>
              <a:t>(</a:t>
            </a:r>
            <a:r>
              <a:rPr lang="en-GB" sz="1600" dirty="0" err="1" smtClean="0"/>
              <a:t>A,B,x</a:t>
            </a:r>
            <a:r>
              <a:rPr lang="en-GB" sz="1600" dirty="0" smtClean="0"/>
              <a:t>) = 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∑ (3, 5, 7)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B(t+1) = D</a:t>
            </a:r>
            <a:r>
              <a:rPr lang="en-GB" sz="1600" baseline="-25000" dirty="0" smtClean="0"/>
              <a:t>B</a:t>
            </a:r>
            <a:r>
              <a:rPr lang="en-GB" sz="1600" dirty="0" smtClean="0"/>
              <a:t>(</a:t>
            </a:r>
            <a:r>
              <a:rPr lang="en-GB" sz="1600" dirty="0" err="1" smtClean="0"/>
              <a:t>A,B,x</a:t>
            </a:r>
            <a:r>
              <a:rPr lang="en-GB" sz="1600" dirty="0"/>
              <a:t>) = </a:t>
            </a:r>
            <a:r>
              <a:rPr lang="en-US" altLang="en-US" sz="1600" b="1" dirty="0">
                <a:cs typeface="Times New Roman" pitchFamily="18" charset="0"/>
              </a:rPr>
              <a:t>∑ </a:t>
            </a:r>
            <a:r>
              <a:rPr lang="en-US" altLang="en-US" sz="1600" b="1" dirty="0" smtClean="0">
                <a:cs typeface="Times New Roman" pitchFamily="18" charset="0"/>
              </a:rPr>
              <a:t>(1, </a:t>
            </a:r>
            <a:r>
              <a:rPr lang="en-US" altLang="en-US" sz="1600" b="1" dirty="0">
                <a:cs typeface="Times New Roman" pitchFamily="18" charset="0"/>
              </a:rPr>
              <a:t>5, 7</a:t>
            </a:r>
            <a:r>
              <a:rPr lang="en-US" altLang="en-US" sz="1600" b="1" dirty="0" smtClean="0">
                <a:cs typeface="Times New Roman" pitchFamily="18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                 y(</a:t>
            </a:r>
            <a:r>
              <a:rPr lang="en-GB" sz="1600" dirty="0" err="1" smtClean="0"/>
              <a:t>A,B,x</a:t>
            </a:r>
            <a:r>
              <a:rPr lang="en-GB" sz="1600" dirty="0"/>
              <a:t>) = </a:t>
            </a:r>
            <a:r>
              <a:rPr lang="en-US" altLang="en-US" sz="1600" b="1" dirty="0">
                <a:cs typeface="Times New Roman" pitchFamily="18" charset="0"/>
              </a:rPr>
              <a:t>∑ </a:t>
            </a:r>
            <a:r>
              <a:rPr lang="en-US" altLang="en-US" sz="1600" b="1" dirty="0" smtClean="0">
                <a:cs typeface="Times New Roman" pitchFamily="18" charset="0"/>
              </a:rPr>
              <a:t>(6, </a:t>
            </a:r>
            <a:r>
              <a:rPr lang="en-US" altLang="en-US" sz="1600" b="1" dirty="0">
                <a:cs typeface="Times New Roman" pitchFamily="18" charset="0"/>
              </a:rPr>
              <a:t>7)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115</a:t>
            </a:fld>
            <a:endParaRPr lang="en-GB" dirty="0"/>
          </a:p>
        </p:txBody>
      </p:sp>
      <p:graphicFrame>
        <p:nvGraphicFramePr>
          <p:cNvPr id="11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88946505"/>
              </p:ext>
            </p:extLst>
          </p:nvPr>
        </p:nvGraphicFramePr>
        <p:xfrm>
          <a:off x="4648200" y="842963"/>
          <a:ext cx="4099580" cy="3596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15888"/>
                <a:gridCol w="630312"/>
                <a:gridCol w="673100"/>
                <a:gridCol w="784820"/>
                <a:gridCol w="561380"/>
                <a:gridCol w="116840"/>
                <a:gridCol w="61724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Present</a:t>
                      </a:r>
                    </a:p>
                    <a:p>
                      <a:pPr algn="ctr"/>
                      <a:r>
                        <a:rPr lang="en-GB" sz="1600" dirty="0" smtClean="0"/>
                        <a:t>State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I/P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Next</a:t>
                      </a:r>
                    </a:p>
                    <a:p>
                      <a:pPr algn="ctr"/>
                      <a:r>
                        <a:rPr lang="en-GB" sz="1600" dirty="0" smtClean="0"/>
                        <a:t>State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O/P</a:t>
                      </a:r>
                      <a:endParaRPr lang="en-GB" sz="16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A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B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x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A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B</a:t>
                      </a:r>
                      <a:endParaRPr lang="en-GB" sz="16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y</a:t>
                      </a:r>
                      <a:endParaRPr lang="en-GB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83"/>
          <p:cNvSpPr>
            <a:spLocks noChangeArrowheads="1"/>
          </p:cNvSpPr>
          <p:nvPr/>
        </p:nvSpPr>
        <p:spPr bwMode="auto">
          <a:xfrm>
            <a:off x="7020272" y="1733125"/>
            <a:ext cx="1739718" cy="267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150000"/>
              </a:lnSpc>
              <a:spcBef>
                <a:spcPts val="10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0            0  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          </a:t>
            </a: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l">
              <a:lnSpc>
                <a:spcPct val="150000"/>
              </a:lnSpc>
              <a:spcBef>
                <a:spcPts val="100"/>
              </a:spcBef>
            </a:pPr>
            <a:r>
              <a:rPr lang="en-US" altLang="en-US" sz="14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  </a:t>
            </a: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     1  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          </a:t>
            </a: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l">
              <a:lnSpc>
                <a:spcPct val="150000"/>
              </a:lnSpc>
              <a:spcBef>
                <a:spcPts val="100"/>
              </a:spcBef>
            </a:pPr>
            <a:r>
              <a:rPr lang="en-US" altLang="en-US" sz="14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   </a:t>
            </a: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    0  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          </a:t>
            </a: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l">
              <a:lnSpc>
                <a:spcPct val="150000"/>
              </a:lnSpc>
              <a:spcBef>
                <a:spcPts val="100"/>
              </a:spcBef>
            </a:pPr>
            <a:r>
              <a:rPr lang="en-US" altLang="en-US" sz="14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    </a:t>
            </a: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   0  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          </a:t>
            </a: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l">
              <a:lnSpc>
                <a:spcPct val="150000"/>
              </a:lnSpc>
              <a:spcBef>
                <a:spcPts val="100"/>
              </a:spcBef>
            </a:pPr>
            <a:r>
              <a:rPr lang="en-US" altLang="en-US" sz="14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     </a:t>
            </a: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  0  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          </a:t>
            </a: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l">
              <a:lnSpc>
                <a:spcPct val="150000"/>
              </a:lnSpc>
              <a:spcBef>
                <a:spcPts val="100"/>
              </a:spcBef>
            </a:pPr>
            <a:r>
              <a:rPr lang="en-US" altLang="en-US" sz="14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    </a:t>
            </a: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   1  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          </a:t>
            </a: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l">
              <a:lnSpc>
                <a:spcPct val="150000"/>
              </a:lnSpc>
              <a:spcBef>
                <a:spcPts val="100"/>
              </a:spcBef>
            </a:pPr>
            <a:r>
              <a:rPr lang="en-US" altLang="en-US" sz="14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    </a:t>
            </a: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   0   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         </a:t>
            </a: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algn="l">
              <a:lnSpc>
                <a:spcPct val="150000"/>
              </a:lnSpc>
              <a:spcBef>
                <a:spcPts val="100"/>
              </a:spcBef>
            </a:pPr>
            <a:r>
              <a:rPr lang="en-US" altLang="en-US" sz="14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    </a:t>
            </a: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   1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            </a:t>
            </a: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7536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Synthesis using D Flip - flops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A(t+1) = D</a:t>
            </a:r>
            <a:r>
              <a:rPr lang="en-GB" sz="1600" baseline="-25000" dirty="0" smtClean="0"/>
              <a:t>A</a:t>
            </a:r>
            <a:r>
              <a:rPr lang="en-GB" sz="1600" dirty="0" smtClean="0"/>
              <a:t>(</a:t>
            </a:r>
            <a:r>
              <a:rPr lang="en-GB" sz="1600" dirty="0" err="1" smtClean="0"/>
              <a:t>A,B,x</a:t>
            </a:r>
            <a:r>
              <a:rPr lang="en-GB" sz="1600" dirty="0" smtClean="0"/>
              <a:t>) = 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∑ (3, 5, 7</a:t>
            </a:r>
            <a:r>
              <a:rPr lang="en-US" altLang="en-US" sz="1600" b="1" dirty="0" smtClean="0">
                <a:latin typeface="+mj-lt"/>
                <a:cs typeface="Times New Roman" pitchFamily="18" charset="0"/>
              </a:rPr>
              <a:t>)</a:t>
            </a:r>
            <a:endParaRPr lang="en-US" altLang="en-US" sz="1600" b="1" dirty="0">
              <a:latin typeface="+mj-lt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B(t+1) = D</a:t>
            </a:r>
            <a:r>
              <a:rPr lang="en-GB" sz="1600" baseline="-25000" dirty="0" smtClean="0"/>
              <a:t>B</a:t>
            </a:r>
            <a:r>
              <a:rPr lang="en-GB" sz="1600" dirty="0" smtClean="0"/>
              <a:t>(</a:t>
            </a:r>
            <a:r>
              <a:rPr lang="en-GB" sz="1600" dirty="0" err="1" smtClean="0"/>
              <a:t>A,B,x</a:t>
            </a:r>
            <a:r>
              <a:rPr lang="en-GB" sz="1600" dirty="0"/>
              <a:t>) = </a:t>
            </a:r>
            <a:r>
              <a:rPr lang="en-US" altLang="en-US" sz="1600" b="1" dirty="0">
                <a:cs typeface="Times New Roman" pitchFamily="18" charset="0"/>
              </a:rPr>
              <a:t>∑ </a:t>
            </a:r>
            <a:r>
              <a:rPr lang="en-US" altLang="en-US" sz="1600" b="1" dirty="0" smtClean="0">
                <a:cs typeface="Times New Roman" pitchFamily="18" charset="0"/>
              </a:rPr>
              <a:t>(1, </a:t>
            </a:r>
            <a:r>
              <a:rPr lang="en-US" altLang="en-US" sz="1600" b="1" dirty="0">
                <a:cs typeface="Times New Roman" pitchFamily="18" charset="0"/>
              </a:rPr>
              <a:t>5, 7</a:t>
            </a:r>
            <a:r>
              <a:rPr lang="en-US" altLang="en-US" sz="1600" b="1" dirty="0" smtClean="0">
                <a:cs typeface="Times New Roman" pitchFamily="18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                 y(</a:t>
            </a:r>
            <a:r>
              <a:rPr lang="en-GB" sz="1600" dirty="0" err="1" smtClean="0"/>
              <a:t>A,B,x</a:t>
            </a:r>
            <a:r>
              <a:rPr lang="en-GB" sz="1600" dirty="0"/>
              <a:t>) = </a:t>
            </a:r>
            <a:r>
              <a:rPr lang="en-US" altLang="en-US" sz="1600" b="1" dirty="0">
                <a:cs typeface="Times New Roman" pitchFamily="18" charset="0"/>
              </a:rPr>
              <a:t>∑ </a:t>
            </a:r>
            <a:r>
              <a:rPr lang="en-US" altLang="en-US" sz="1600" b="1" dirty="0" smtClean="0">
                <a:cs typeface="Times New Roman" pitchFamily="18" charset="0"/>
              </a:rPr>
              <a:t>(6, </a:t>
            </a:r>
            <a:r>
              <a:rPr lang="en-US" altLang="en-US" sz="1600" b="1" dirty="0">
                <a:cs typeface="Times New Roman" pitchFamily="18" charset="0"/>
              </a:rPr>
              <a:t>7)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116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D</a:t>
            </a:r>
            <a:r>
              <a:rPr lang="en-GB" sz="2000" baseline="-25000" dirty="0" smtClean="0"/>
              <a:t>A</a:t>
            </a:r>
            <a:r>
              <a:rPr lang="en-GB" sz="2000" dirty="0" smtClean="0"/>
              <a:t>’s K - Map</a:t>
            </a:r>
            <a:endParaRPr lang="en-GB" sz="2000" dirty="0"/>
          </a:p>
        </p:txBody>
      </p:sp>
      <p:graphicFrame>
        <p:nvGraphicFramePr>
          <p:cNvPr id="10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52470"/>
              </p:ext>
            </p:extLst>
          </p:nvPr>
        </p:nvGraphicFramePr>
        <p:xfrm>
          <a:off x="5076056" y="1736958"/>
          <a:ext cx="3308176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62"/>
                <a:gridCol w="365462"/>
                <a:gridCol w="644313"/>
                <a:gridCol w="644313"/>
                <a:gridCol w="644313"/>
                <a:gridCol w="644313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err="1" smtClean="0"/>
                        <a:t>Bx</a:t>
                      </a:r>
                      <a:endParaRPr lang="en-GB" sz="1400" dirty="0" smtClean="0"/>
                    </a:p>
                    <a:p>
                      <a:pPr algn="l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0 0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0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1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3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2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4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5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7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6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i="0" dirty="0" smtClean="0"/>
                        <a:t>x</a:t>
                      </a:r>
                      <a:endParaRPr lang="en-GB" sz="14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 rot="16200000">
            <a:off x="6803041" y="2682303"/>
            <a:ext cx="432046" cy="1034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72199" y="4157415"/>
            <a:ext cx="912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D</a:t>
            </a:r>
            <a:r>
              <a:rPr lang="en-GB" sz="1400" b="1" baseline="-25000" dirty="0" smtClean="0"/>
              <a:t>A</a:t>
            </a:r>
            <a:r>
              <a:rPr lang="en-GB" sz="1400" b="1" dirty="0" smtClean="0"/>
              <a:t> </a:t>
            </a:r>
            <a:r>
              <a:rPr lang="en-GB" sz="1400" b="1" dirty="0"/>
              <a:t>= </a:t>
            </a:r>
            <a:r>
              <a:rPr lang="en-GB" sz="1400" b="1" dirty="0" err="1" smtClean="0"/>
              <a:t>Ax</a:t>
            </a:r>
            <a:endParaRPr lang="en-GB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92280" y="415592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</a:t>
            </a:r>
            <a:r>
              <a:rPr lang="en-GB" sz="1400" b="1" dirty="0" err="1" smtClean="0"/>
              <a:t>Bx</a:t>
            </a:r>
            <a:endParaRPr lang="en-GB" sz="1400" b="1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7164290" y="2381126"/>
            <a:ext cx="432046" cy="1034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3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1" grpId="0"/>
      <p:bldP spid="12" grpId="0"/>
      <p:bldP spid="13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/>
              <a:t>Synthesis using D Flip </a:t>
            </a:r>
            <a:r>
              <a:rPr lang="en-GB" sz="1800" dirty="0" smtClean="0"/>
              <a:t>– flops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>
                <a:latin typeface="+mj-lt"/>
              </a:rPr>
              <a:t>A(t+1) = D</a:t>
            </a:r>
            <a:r>
              <a:rPr lang="en-GB" sz="1600" baseline="-25000" dirty="0" smtClean="0">
                <a:latin typeface="+mj-lt"/>
              </a:rPr>
              <a:t>A</a:t>
            </a:r>
            <a:r>
              <a:rPr lang="en-GB" sz="1600" dirty="0" smtClean="0">
                <a:latin typeface="+mj-lt"/>
              </a:rPr>
              <a:t>(</a:t>
            </a:r>
            <a:r>
              <a:rPr lang="en-GB" sz="1600" dirty="0" err="1" smtClean="0">
                <a:latin typeface="+mj-lt"/>
              </a:rPr>
              <a:t>A,B,x</a:t>
            </a:r>
            <a:r>
              <a:rPr lang="en-GB" sz="1600" dirty="0" smtClean="0">
                <a:latin typeface="+mj-lt"/>
              </a:rPr>
              <a:t>) = </a:t>
            </a:r>
            <a:r>
              <a:rPr lang="en-US" altLang="en-US" sz="1600" b="1" dirty="0" smtClean="0">
                <a:latin typeface="+mj-lt"/>
                <a:cs typeface="Times New Roman" pitchFamily="18" charset="0"/>
              </a:rPr>
              <a:t>∑ (3, 5, 7)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B(t+1) = D</a:t>
            </a:r>
            <a:r>
              <a:rPr lang="en-GB" sz="1600" baseline="-25000" dirty="0" smtClean="0"/>
              <a:t>B</a:t>
            </a:r>
            <a:r>
              <a:rPr lang="en-GB" sz="1600" dirty="0" smtClean="0"/>
              <a:t>(</a:t>
            </a:r>
            <a:r>
              <a:rPr lang="en-GB" sz="1600" dirty="0" err="1" smtClean="0"/>
              <a:t>A,B,x</a:t>
            </a:r>
            <a:r>
              <a:rPr lang="en-GB" sz="1600" dirty="0"/>
              <a:t>) = </a:t>
            </a:r>
            <a:r>
              <a:rPr lang="en-US" altLang="en-US" sz="1600" b="1" dirty="0">
                <a:cs typeface="Times New Roman" pitchFamily="18" charset="0"/>
              </a:rPr>
              <a:t>∑ </a:t>
            </a:r>
            <a:r>
              <a:rPr lang="en-US" altLang="en-US" sz="1600" b="1" dirty="0" smtClean="0">
                <a:cs typeface="Times New Roman" pitchFamily="18" charset="0"/>
              </a:rPr>
              <a:t>(1, </a:t>
            </a:r>
            <a:r>
              <a:rPr lang="en-US" altLang="en-US" sz="1600" b="1" dirty="0">
                <a:cs typeface="Times New Roman" pitchFamily="18" charset="0"/>
              </a:rPr>
              <a:t>5, 7</a:t>
            </a:r>
            <a:r>
              <a:rPr lang="en-US" altLang="en-US" sz="1600" b="1" dirty="0" smtClean="0">
                <a:cs typeface="Times New Roman" pitchFamily="18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                 y(</a:t>
            </a:r>
            <a:r>
              <a:rPr lang="en-GB" sz="1600" dirty="0" err="1" smtClean="0"/>
              <a:t>A,B,x</a:t>
            </a:r>
            <a:r>
              <a:rPr lang="en-GB" sz="1600" dirty="0"/>
              <a:t>) = </a:t>
            </a:r>
            <a:r>
              <a:rPr lang="en-US" altLang="en-US" sz="1600" b="1" dirty="0">
                <a:cs typeface="Times New Roman" pitchFamily="18" charset="0"/>
              </a:rPr>
              <a:t>∑ </a:t>
            </a:r>
            <a:r>
              <a:rPr lang="en-US" altLang="en-US" sz="1600" b="1" dirty="0" smtClean="0">
                <a:cs typeface="Times New Roman" pitchFamily="18" charset="0"/>
              </a:rPr>
              <a:t>(6, </a:t>
            </a:r>
            <a:r>
              <a:rPr lang="en-US" altLang="en-US" sz="1600" b="1" dirty="0">
                <a:cs typeface="Times New Roman" pitchFamily="18" charset="0"/>
              </a:rPr>
              <a:t>7)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117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D</a:t>
            </a:r>
            <a:r>
              <a:rPr lang="en-GB" sz="2000" baseline="-25000" dirty="0" smtClean="0"/>
              <a:t>B</a:t>
            </a:r>
            <a:r>
              <a:rPr lang="en-GB" sz="2000" dirty="0" smtClean="0"/>
              <a:t>’s K - Map</a:t>
            </a:r>
            <a:endParaRPr lang="en-GB" sz="2000" dirty="0"/>
          </a:p>
        </p:txBody>
      </p:sp>
      <p:graphicFrame>
        <p:nvGraphicFramePr>
          <p:cNvPr id="10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864873"/>
              </p:ext>
            </p:extLst>
          </p:nvPr>
        </p:nvGraphicFramePr>
        <p:xfrm>
          <a:off x="5076056" y="1736958"/>
          <a:ext cx="3308176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62"/>
                <a:gridCol w="365462"/>
                <a:gridCol w="644313"/>
                <a:gridCol w="644313"/>
                <a:gridCol w="644313"/>
                <a:gridCol w="644313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err="1" smtClean="0"/>
                        <a:t>Bx</a:t>
                      </a:r>
                      <a:endParaRPr lang="en-GB" sz="1400" dirty="0" smtClean="0"/>
                    </a:p>
                    <a:p>
                      <a:pPr algn="l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0 0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0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1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3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2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4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5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7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6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i="0" dirty="0" smtClean="0"/>
                        <a:t>x</a:t>
                      </a:r>
                      <a:endParaRPr lang="en-GB" sz="14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 rot="16200000">
            <a:off x="6803041" y="2682303"/>
            <a:ext cx="432046" cy="1034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72199" y="4157415"/>
            <a:ext cx="912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D</a:t>
            </a:r>
            <a:r>
              <a:rPr lang="en-GB" sz="1400" b="1" baseline="-25000" dirty="0" smtClean="0"/>
              <a:t>A</a:t>
            </a:r>
            <a:r>
              <a:rPr lang="en-GB" sz="1400" b="1" dirty="0" smtClean="0"/>
              <a:t> </a:t>
            </a:r>
            <a:r>
              <a:rPr lang="en-GB" sz="1400" b="1" dirty="0"/>
              <a:t>= </a:t>
            </a:r>
            <a:r>
              <a:rPr lang="en-GB" sz="1400" b="1" dirty="0" err="1" smtClean="0"/>
              <a:t>Ax</a:t>
            </a:r>
            <a:endParaRPr lang="en-GB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92280" y="415592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</a:t>
            </a:r>
            <a:r>
              <a:rPr lang="en-GB" sz="1400" b="1" dirty="0" err="1" smtClean="0"/>
              <a:t>B’x</a:t>
            </a:r>
            <a:endParaRPr lang="en-GB" sz="1400" b="1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6516218" y="2381126"/>
            <a:ext cx="432046" cy="1034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87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1" grpId="0"/>
      <p:bldP spid="12" grpId="0"/>
      <p:bldP spid="13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/>
              <a:t>Synthesis using D Flip </a:t>
            </a:r>
            <a:r>
              <a:rPr lang="en-GB" sz="1800" dirty="0" smtClean="0"/>
              <a:t>– flops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A(t+1) = D</a:t>
            </a:r>
            <a:r>
              <a:rPr lang="en-GB" sz="1600" baseline="-25000" dirty="0" smtClean="0"/>
              <a:t>A</a:t>
            </a:r>
            <a:r>
              <a:rPr lang="en-GB" sz="1600" dirty="0" smtClean="0"/>
              <a:t>(</a:t>
            </a:r>
            <a:r>
              <a:rPr lang="en-GB" sz="1600" dirty="0" err="1" smtClean="0"/>
              <a:t>A,B,x</a:t>
            </a:r>
            <a:r>
              <a:rPr lang="en-GB" sz="1600" dirty="0" smtClean="0"/>
              <a:t>) = 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∑ (3, 5, 7</a:t>
            </a:r>
            <a:r>
              <a:rPr lang="en-US" altLang="en-US" sz="1600" b="1" dirty="0" smtClean="0">
                <a:latin typeface="+mj-lt"/>
                <a:cs typeface="Times New Roman" pitchFamily="18" charset="0"/>
              </a:rPr>
              <a:t>)</a:t>
            </a:r>
            <a:endParaRPr lang="en-US" altLang="en-US" sz="1600" b="1" dirty="0">
              <a:latin typeface="+mj-lt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B(t+1) = D</a:t>
            </a:r>
            <a:r>
              <a:rPr lang="en-GB" sz="1600" baseline="-25000" dirty="0" smtClean="0"/>
              <a:t>B</a:t>
            </a:r>
            <a:r>
              <a:rPr lang="en-GB" sz="1600" dirty="0" smtClean="0"/>
              <a:t>(</a:t>
            </a:r>
            <a:r>
              <a:rPr lang="en-GB" sz="1600" dirty="0" err="1" smtClean="0"/>
              <a:t>A,B,x</a:t>
            </a:r>
            <a:r>
              <a:rPr lang="en-GB" sz="1600" dirty="0"/>
              <a:t>) = </a:t>
            </a:r>
            <a:r>
              <a:rPr lang="en-US" altLang="en-US" sz="1600" b="1" dirty="0">
                <a:cs typeface="Times New Roman" pitchFamily="18" charset="0"/>
              </a:rPr>
              <a:t>∑ </a:t>
            </a:r>
            <a:r>
              <a:rPr lang="en-US" altLang="en-US" sz="1600" b="1" dirty="0" smtClean="0">
                <a:cs typeface="Times New Roman" pitchFamily="18" charset="0"/>
              </a:rPr>
              <a:t>(1, </a:t>
            </a:r>
            <a:r>
              <a:rPr lang="en-US" altLang="en-US" sz="1600" b="1" dirty="0">
                <a:cs typeface="Times New Roman" pitchFamily="18" charset="0"/>
              </a:rPr>
              <a:t>5, 7</a:t>
            </a:r>
            <a:r>
              <a:rPr lang="en-US" altLang="en-US" sz="1600" b="1" dirty="0" smtClean="0">
                <a:cs typeface="Times New Roman" pitchFamily="18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                 y(</a:t>
            </a:r>
            <a:r>
              <a:rPr lang="en-GB" sz="1600" dirty="0" err="1" smtClean="0"/>
              <a:t>A,B,x</a:t>
            </a:r>
            <a:r>
              <a:rPr lang="en-GB" sz="1600" dirty="0"/>
              <a:t>) = </a:t>
            </a:r>
            <a:r>
              <a:rPr lang="en-US" altLang="en-US" sz="1600" b="1" dirty="0">
                <a:cs typeface="Times New Roman" pitchFamily="18" charset="0"/>
              </a:rPr>
              <a:t>∑ </a:t>
            </a:r>
            <a:r>
              <a:rPr lang="en-US" altLang="en-US" sz="1600" b="1" dirty="0" smtClean="0">
                <a:cs typeface="Times New Roman" pitchFamily="18" charset="0"/>
              </a:rPr>
              <a:t>(6, </a:t>
            </a:r>
            <a:r>
              <a:rPr lang="en-US" altLang="en-US" sz="1600" b="1" dirty="0">
                <a:cs typeface="Times New Roman" pitchFamily="18" charset="0"/>
              </a:rPr>
              <a:t>7)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118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y</a:t>
            </a:r>
            <a:r>
              <a:rPr lang="en-GB" sz="2000" dirty="0" smtClean="0"/>
              <a:t>’s K - Map</a:t>
            </a:r>
            <a:endParaRPr lang="en-GB" sz="2000" dirty="0"/>
          </a:p>
        </p:txBody>
      </p:sp>
      <p:graphicFrame>
        <p:nvGraphicFramePr>
          <p:cNvPr id="10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139387"/>
              </p:ext>
            </p:extLst>
          </p:nvPr>
        </p:nvGraphicFramePr>
        <p:xfrm>
          <a:off x="5076056" y="1736958"/>
          <a:ext cx="3308176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62"/>
                <a:gridCol w="365462"/>
                <a:gridCol w="644313"/>
                <a:gridCol w="644313"/>
                <a:gridCol w="644313"/>
                <a:gridCol w="644313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err="1" smtClean="0"/>
                        <a:t>Bx</a:t>
                      </a:r>
                      <a:endParaRPr lang="en-GB" sz="1400" dirty="0" smtClean="0"/>
                    </a:p>
                    <a:p>
                      <a:pPr algn="l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0 0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0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1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3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2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4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5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7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6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i="0" dirty="0" smtClean="0"/>
                        <a:t>x</a:t>
                      </a:r>
                      <a:endParaRPr lang="en-GB" sz="14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 rot="16200000">
            <a:off x="7445145" y="2682303"/>
            <a:ext cx="432046" cy="1034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644482" y="4157415"/>
            <a:ext cx="912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y </a:t>
            </a:r>
            <a:r>
              <a:rPr lang="en-GB" sz="1400" b="1" dirty="0"/>
              <a:t>= </a:t>
            </a:r>
            <a:r>
              <a:rPr lang="en-GB" sz="1400" b="1" dirty="0" smtClean="0"/>
              <a:t>AB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6159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1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/>
              <a:t>Synthesis using D Flip </a:t>
            </a:r>
            <a:r>
              <a:rPr lang="en-GB" sz="1800" dirty="0" smtClean="0"/>
              <a:t>– flops</a:t>
            </a:r>
          </a:p>
          <a:p>
            <a:pPr lvl="1">
              <a:lnSpc>
                <a:spcPct val="150000"/>
              </a:lnSpc>
            </a:pPr>
            <a:r>
              <a:rPr lang="en-GB" sz="1600" b="1" dirty="0" smtClean="0"/>
              <a:t>D</a:t>
            </a:r>
            <a:r>
              <a:rPr lang="en-GB" sz="1600" b="1" baseline="-25000" dirty="0" smtClean="0"/>
              <a:t>A</a:t>
            </a:r>
            <a:r>
              <a:rPr lang="en-GB" sz="1600" b="1" dirty="0" smtClean="0"/>
              <a:t> = </a:t>
            </a:r>
            <a:r>
              <a:rPr lang="en-GB" sz="1600" b="1" dirty="0" err="1" smtClean="0"/>
              <a:t>Ax</a:t>
            </a:r>
            <a:r>
              <a:rPr lang="en-GB" sz="1600" b="1" dirty="0" smtClean="0"/>
              <a:t> + </a:t>
            </a:r>
            <a:r>
              <a:rPr lang="en-GB" sz="1600" b="1" dirty="0" err="1" smtClean="0"/>
              <a:t>Bx</a:t>
            </a:r>
            <a:endParaRPr lang="en-GB" sz="1600" b="1" dirty="0" smtClean="0"/>
          </a:p>
          <a:p>
            <a:pPr lvl="1">
              <a:lnSpc>
                <a:spcPct val="150000"/>
              </a:lnSpc>
            </a:pPr>
            <a:r>
              <a:rPr lang="en-GB" sz="1600" b="1" dirty="0" smtClean="0"/>
              <a:t>D</a:t>
            </a:r>
            <a:r>
              <a:rPr lang="en-GB" sz="1600" b="1" baseline="-25000" dirty="0" smtClean="0"/>
              <a:t>B</a:t>
            </a:r>
            <a:r>
              <a:rPr lang="en-GB" sz="1600" b="1" dirty="0" smtClean="0"/>
              <a:t> = </a:t>
            </a:r>
            <a:r>
              <a:rPr lang="en-GB" sz="1600" b="1" dirty="0" err="1" smtClean="0"/>
              <a:t>Ax</a:t>
            </a:r>
            <a:r>
              <a:rPr lang="en-GB" sz="1600" b="1" dirty="0" smtClean="0"/>
              <a:t> + </a:t>
            </a:r>
            <a:r>
              <a:rPr lang="en-GB" sz="1600" b="1" dirty="0" err="1" smtClean="0"/>
              <a:t>B’x</a:t>
            </a:r>
            <a:endParaRPr lang="en-GB" sz="1600" b="1" dirty="0" smtClean="0"/>
          </a:p>
          <a:p>
            <a:pPr lvl="1">
              <a:lnSpc>
                <a:spcPct val="150000"/>
              </a:lnSpc>
            </a:pPr>
            <a:r>
              <a:rPr lang="en-GB" sz="1600" b="1" dirty="0" smtClean="0"/>
              <a:t>y = AB</a:t>
            </a:r>
            <a:endParaRPr lang="en-GB" sz="1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119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Logic Diagram of Sequence Detector</a:t>
            </a:r>
            <a:endParaRPr lang="en-GB" sz="1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795238"/>
              </p:ext>
            </p:extLst>
          </p:nvPr>
        </p:nvGraphicFramePr>
        <p:xfrm>
          <a:off x="4139952" y="1563638"/>
          <a:ext cx="4811341" cy="3051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7" name="Visio" r:id="rId3" imgW="3263089" imgH="2187012" progId="Visio.Drawing.11">
                  <p:embed/>
                </p:oleObj>
              </mc:Choice>
              <mc:Fallback>
                <p:oleObj name="Visio" r:id="rId3" imgW="3263089" imgH="2187012" progId="Visio.Drawing.11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1563638"/>
                        <a:ext cx="4811341" cy="3051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784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SEQUENTIAL CIRCUITS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chemeClr val="accent2"/>
                </a:solidFill>
              </a:rPr>
              <a:t>Synchronous</a:t>
            </a:r>
            <a:r>
              <a:rPr lang="en-GB" dirty="0" smtClean="0"/>
              <a:t> Sequential Circuit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In practice, the clock pulses are applied with other signals that specify the required change in the storage elements.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Circuits that use clock pulses in the inputs of storage elements are called </a:t>
            </a:r>
            <a:r>
              <a:rPr lang="en-GB" b="1" dirty="0" smtClean="0">
                <a:solidFill>
                  <a:schemeClr val="accent2"/>
                </a:solidFill>
              </a:rPr>
              <a:t>clocked sequential circuits</a:t>
            </a:r>
            <a:r>
              <a:rPr lang="en-GB" dirty="0" smtClean="0"/>
              <a:t>.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The storage elements used in clocked sequential circuits are called </a:t>
            </a:r>
            <a:r>
              <a:rPr lang="en-GB" b="1" dirty="0" smtClean="0">
                <a:solidFill>
                  <a:schemeClr val="accent2"/>
                </a:solidFill>
              </a:rPr>
              <a:t>flip – flops</a:t>
            </a:r>
            <a:r>
              <a:rPr lang="en-GB" dirty="0" smtClean="0"/>
              <a:t>.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A flip – flop is a binary storage device capable of storing one bit of information.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10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When – D type flip-flops are employed, the input equations are obtained directly from the next state. 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This is not the case for the JK and T types of flip-flops. In order to determine the input equations for these flip flops, it is necessary to derive a functional relationship between the state table and the input equations.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0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During the design process we usually know the transition from present state to the next state and wish to find the flip – flop input conditions that will cause the required transition. 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For this reason, we need a table that lists the required inputs for a given change of state. Such table is called an </a:t>
            </a:r>
            <a:r>
              <a:rPr lang="en-GB" sz="1800" b="1" dirty="0" smtClean="0"/>
              <a:t>excitation table.</a:t>
            </a:r>
            <a:endParaRPr lang="en-GB" sz="1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D Flip – Flop Excitation table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122</a:t>
            </a:fld>
            <a:endParaRPr lang="en-GB" dirty="0"/>
          </a:p>
        </p:txBody>
      </p:sp>
      <p:graphicFrame>
        <p:nvGraphicFramePr>
          <p:cNvPr id="1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574367"/>
              </p:ext>
            </p:extLst>
          </p:nvPr>
        </p:nvGraphicFramePr>
        <p:xfrm>
          <a:off x="5328047" y="1527595"/>
          <a:ext cx="2697162" cy="2700339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896937"/>
                <a:gridCol w="900113"/>
                <a:gridCol w="900112"/>
              </a:tblGrid>
              <a:tr h="658813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Present State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Next State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F.F.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Input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09575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Q(t)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Q(t+1)</a:t>
                      </a:r>
                      <a:endParaRPr kumimoji="0" lang="en-US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endParaRPr kumimoji="0" lang="en-US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988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09575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17" name="Rectangle 72"/>
          <p:cNvSpPr>
            <a:spLocks noChangeArrowheads="1"/>
          </p:cNvSpPr>
          <p:nvPr/>
        </p:nvSpPr>
        <p:spPr bwMode="auto">
          <a:xfrm>
            <a:off x="7128272" y="2600428"/>
            <a:ext cx="900112" cy="163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15000"/>
              </a:spcBef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altLang="en-US" sz="1600" b="1" dirty="0"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15000"/>
              </a:spcBef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altLang="en-US" sz="1600" b="1" dirty="0">
                <a:latin typeface="+mj-lt"/>
                <a:cs typeface="Times New Roman" pitchFamily="18" charset="0"/>
              </a:rPr>
              <a:t>1</a:t>
            </a:r>
          </a:p>
          <a:p>
            <a:pPr algn="ctr">
              <a:lnSpc>
                <a:spcPct val="150000"/>
              </a:lnSpc>
              <a:spcBef>
                <a:spcPct val="15000"/>
              </a:spcBef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altLang="en-US" sz="1600" b="1" dirty="0"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15000"/>
              </a:spcBef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altLang="en-US" sz="1600" b="1" dirty="0">
                <a:latin typeface="+mj-lt"/>
                <a:cs typeface="Times New Roman" pitchFamily="18" charset="0"/>
              </a:rPr>
              <a:t>1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809660"/>
              </p:ext>
            </p:extLst>
          </p:nvPr>
        </p:nvGraphicFramePr>
        <p:xfrm>
          <a:off x="899592" y="2067694"/>
          <a:ext cx="2160024" cy="14363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80012"/>
                <a:gridCol w="1080012"/>
              </a:tblGrid>
              <a:tr h="478787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D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Q (t+1)</a:t>
                      </a:r>
                      <a:endParaRPr lang="en-GB" sz="1600" b="1" dirty="0"/>
                    </a:p>
                  </a:txBody>
                  <a:tcPr anchor="ctr"/>
                </a:tc>
              </a:tr>
              <a:tr h="478787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 anchor="ctr"/>
                </a:tc>
              </a:tr>
              <a:tr h="478787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</a:t>
                      </a:r>
                      <a:endParaRPr lang="en-GB" sz="16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1635646"/>
            <a:ext cx="363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 Flip – Flop Characteristic Table</a:t>
            </a:r>
            <a:endParaRPr lang="en-GB" dirty="0"/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1150962" y="3596667"/>
            <a:ext cx="1620838" cy="27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en-US" sz="1600" b="1" dirty="0">
                <a:latin typeface="+mj-lt"/>
                <a:cs typeface="Times New Roman" pitchFamily="18" charset="0"/>
              </a:rPr>
              <a:t>Q(t+1) </a:t>
            </a:r>
            <a:r>
              <a:rPr lang="en-US" altLang="en-US" sz="16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=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86922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JK Flip – Flop Excitation table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123</a:t>
            </a:fld>
            <a:endParaRPr lang="en-GB" dirty="0"/>
          </a:p>
        </p:txBody>
      </p:sp>
      <p:graphicFrame>
        <p:nvGraphicFramePr>
          <p:cNvPr id="1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539802"/>
              </p:ext>
            </p:extLst>
          </p:nvPr>
        </p:nvGraphicFramePr>
        <p:xfrm>
          <a:off x="4535016" y="1527595"/>
          <a:ext cx="2697162" cy="2700339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896937"/>
                <a:gridCol w="900113"/>
                <a:gridCol w="450056"/>
                <a:gridCol w="450056"/>
              </a:tblGrid>
              <a:tr h="658813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Present State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Next State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 gridSpan="2"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F.F.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Input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Q(t)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Q(t+1)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</a:t>
                      </a:r>
                    </a:p>
                  </a:txBody>
                  <a:tcPr marL="0" marR="0" marT="0" marB="0" anchor="ctr" horzOverflow="overflow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988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 gridSpan="2"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7988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 gridSpan="2"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AutoShape 70"/>
          <p:cNvSpPr>
            <a:spLocks noChangeArrowheads="1"/>
          </p:cNvSpPr>
          <p:nvPr/>
        </p:nvSpPr>
        <p:spPr bwMode="auto">
          <a:xfrm>
            <a:off x="7559352" y="2271623"/>
            <a:ext cx="1477144" cy="541337"/>
          </a:xfrm>
          <a:prstGeom prst="wedgeRoundRectCallout">
            <a:avLst>
              <a:gd name="adj1" fmla="val -63944"/>
              <a:gd name="adj2" fmla="val 46481"/>
              <a:gd name="adj3" fmla="val 16667"/>
            </a:avLst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400" b="1" dirty="0">
                <a:solidFill>
                  <a:schemeClr val="accent1"/>
                </a:solidFill>
                <a:latin typeface="+mj-lt"/>
              </a:rPr>
              <a:t>0 0</a:t>
            </a:r>
            <a:r>
              <a:rPr lang="en-US" altLang="en-US" sz="1400" b="1" dirty="0">
                <a:latin typeface="+mj-lt"/>
              </a:rPr>
              <a:t> (No change)</a:t>
            </a:r>
          </a:p>
          <a:p>
            <a:pPr algn="l">
              <a:spcBef>
                <a:spcPct val="0"/>
              </a:spcBef>
            </a:pPr>
            <a:r>
              <a:rPr lang="en-US" altLang="en-US" sz="1400" b="1" dirty="0">
                <a:solidFill>
                  <a:schemeClr val="accent1"/>
                </a:solidFill>
                <a:latin typeface="+mj-lt"/>
              </a:rPr>
              <a:t>0 1</a:t>
            </a:r>
            <a:r>
              <a:rPr lang="en-US" altLang="en-US" sz="1400" b="1" dirty="0">
                <a:latin typeface="+mj-lt"/>
              </a:rPr>
              <a:t> (</a:t>
            </a:r>
            <a:r>
              <a:rPr lang="en-US" altLang="en-US" sz="1400" b="1" dirty="0">
                <a:solidFill>
                  <a:schemeClr val="accent2"/>
                </a:solidFill>
                <a:latin typeface="+mj-lt"/>
              </a:rPr>
              <a:t>Reset</a:t>
            </a:r>
            <a:r>
              <a:rPr lang="en-US" altLang="en-US" sz="1400" b="1" dirty="0">
                <a:latin typeface="+mj-lt"/>
              </a:rPr>
              <a:t>)</a:t>
            </a:r>
          </a:p>
        </p:txBody>
      </p:sp>
      <p:sp>
        <p:nvSpPr>
          <p:cNvPr id="10" name="Rectangle 71"/>
          <p:cNvSpPr>
            <a:spLocks noChangeArrowheads="1"/>
          </p:cNvSpPr>
          <p:nvPr/>
        </p:nvSpPr>
        <p:spPr bwMode="auto">
          <a:xfrm>
            <a:off x="6299200" y="2617698"/>
            <a:ext cx="900112" cy="158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15000"/>
              </a:spcBef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altLang="en-US" sz="1600" b="1" dirty="0">
                <a:latin typeface="+mj-lt"/>
                <a:cs typeface="Times New Roman" pitchFamily="18" charset="0"/>
              </a:rPr>
              <a:t>0 </a:t>
            </a:r>
            <a:r>
              <a:rPr lang="en-US" altLang="en-US" sz="1600" b="1" dirty="0" smtClean="0">
                <a:latin typeface="+mj-lt"/>
                <a:cs typeface="Times New Roman" pitchFamily="18" charset="0"/>
              </a:rPr>
              <a:t>      X</a:t>
            </a:r>
            <a:endParaRPr lang="en-US" altLang="en-US" sz="1600" b="1" dirty="0"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15000"/>
              </a:spcBef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altLang="en-US" sz="1600" b="1" dirty="0">
                <a:latin typeface="+mj-lt"/>
                <a:cs typeface="Times New Roman" pitchFamily="18" charset="0"/>
              </a:rPr>
              <a:t>1   </a:t>
            </a:r>
            <a:r>
              <a:rPr lang="en-US" altLang="en-US" sz="1600" b="1" dirty="0" smtClean="0">
                <a:latin typeface="+mj-lt"/>
                <a:cs typeface="Times New Roman" pitchFamily="18" charset="0"/>
              </a:rPr>
              <a:t>    X</a:t>
            </a:r>
            <a:endParaRPr lang="en-US" altLang="en-US" sz="1600" b="1" dirty="0"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15000"/>
              </a:spcBef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altLang="en-US" sz="1600" b="1" dirty="0" smtClean="0">
                <a:latin typeface="+mj-lt"/>
                <a:cs typeface="Times New Roman" pitchFamily="18" charset="0"/>
              </a:rPr>
              <a:t>X       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1</a:t>
            </a:r>
          </a:p>
          <a:p>
            <a:pPr algn="ctr">
              <a:lnSpc>
                <a:spcPct val="150000"/>
              </a:lnSpc>
              <a:spcBef>
                <a:spcPct val="15000"/>
              </a:spcBef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altLang="en-US" sz="1600" b="1" dirty="0" smtClean="0">
                <a:latin typeface="+mj-lt"/>
                <a:cs typeface="Times New Roman" pitchFamily="18" charset="0"/>
              </a:rPr>
              <a:t>X       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11" name="AutoShape 73"/>
          <p:cNvSpPr>
            <a:spLocks noChangeArrowheads="1"/>
          </p:cNvSpPr>
          <p:nvPr/>
        </p:nvSpPr>
        <p:spPr bwMode="auto">
          <a:xfrm>
            <a:off x="7559352" y="2812960"/>
            <a:ext cx="1477144" cy="541338"/>
          </a:xfrm>
          <a:prstGeom prst="wedgeRoundRectCallout">
            <a:avLst>
              <a:gd name="adj1" fmla="val -63704"/>
              <a:gd name="adj2" fmla="val 26245"/>
              <a:gd name="adj3" fmla="val 16667"/>
            </a:avLst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400" b="1">
                <a:solidFill>
                  <a:schemeClr val="accent1"/>
                </a:solidFill>
                <a:latin typeface="+mj-lt"/>
              </a:rPr>
              <a:t>1 0</a:t>
            </a:r>
            <a:r>
              <a:rPr lang="en-US" altLang="en-US" sz="1400" b="1">
                <a:latin typeface="+mj-lt"/>
              </a:rPr>
              <a:t> (</a:t>
            </a:r>
            <a:r>
              <a:rPr lang="en-US" altLang="en-US" sz="1400" b="1">
                <a:solidFill>
                  <a:schemeClr val="accent2"/>
                </a:solidFill>
                <a:latin typeface="+mj-lt"/>
              </a:rPr>
              <a:t>Set</a:t>
            </a:r>
            <a:r>
              <a:rPr lang="en-US" altLang="en-US" sz="1400" b="1">
                <a:latin typeface="+mj-lt"/>
              </a:rPr>
              <a:t>)</a:t>
            </a:r>
          </a:p>
          <a:p>
            <a:pPr algn="l">
              <a:spcBef>
                <a:spcPct val="0"/>
              </a:spcBef>
            </a:pPr>
            <a:r>
              <a:rPr lang="en-US" altLang="en-US" sz="1400" b="1">
                <a:solidFill>
                  <a:schemeClr val="accent1"/>
                </a:solidFill>
                <a:latin typeface="+mj-lt"/>
              </a:rPr>
              <a:t>1 1</a:t>
            </a:r>
            <a:r>
              <a:rPr lang="en-US" altLang="en-US" sz="1400" b="1">
                <a:latin typeface="+mj-lt"/>
              </a:rPr>
              <a:t> (</a:t>
            </a:r>
            <a:r>
              <a:rPr lang="en-US" altLang="en-US" sz="1400" b="1">
                <a:solidFill>
                  <a:srgbClr val="996600"/>
                </a:solidFill>
                <a:latin typeface="+mj-lt"/>
              </a:rPr>
              <a:t>Toggle</a:t>
            </a:r>
            <a:r>
              <a:rPr lang="en-US" altLang="en-US" sz="1400" b="1">
                <a:latin typeface="+mj-lt"/>
              </a:rPr>
              <a:t>)</a:t>
            </a:r>
          </a:p>
        </p:txBody>
      </p:sp>
      <p:sp>
        <p:nvSpPr>
          <p:cNvPr id="12" name="AutoShape 74"/>
          <p:cNvSpPr>
            <a:spLocks noChangeArrowheads="1"/>
          </p:cNvSpPr>
          <p:nvPr/>
        </p:nvSpPr>
        <p:spPr bwMode="auto">
          <a:xfrm>
            <a:off x="7559352" y="3351123"/>
            <a:ext cx="1477144" cy="541337"/>
          </a:xfrm>
          <a:prstGeom prst="wedgeRoundRectCallout">
            <a:avLst>
              <a:gd name="adj1" fmla="val -64903"/>
              <a:gd name="adj2" fmla="val 7185"/>
              <a:gd name="adj3" fmla="val 16667"/>
            </a:avLst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400" b="1">
                <a:solidFill>
                  <a:schemeClr val="accent1"/>
                </a:solidFill>
                <a:latin typeface="+mj-lt"/>
              </a:rPr>
              <a:t>0 1</a:t>
            </a:r>
            <a:r>
              <a:rPr lang="en-US" altLang="en-US" sz="1400" b="1">
                <a:latin typeface="+mj-lt"/>
              </a:rPr>
              <a:t> (</a:t>
            </a:r>
            <a:r>
              <a:rPr lang="en-US" altLang="en-US" sz="1400" b="1">
                <a:solidFill>
                  <a:schemeClr val="accent2"/>
                </a:solidFill>
                <a:latin typeface="+mj-lt"/>
              </a:rPr>
              <a:t>Reset</a:t>
            </a:r>
            <a:r>
              <a:rPr lang="en-US" altLang="en-US" sz="1400" b="1">
                <a:latin typeface="+mj-lt"/>
              </a:rPr>
              <a:t>)</a:t>
            </a:r>
          </a:p>
          <a:p>
            <a:pPr algn="l">
              <a:spcBef>
                <a:spcPct val="0"/>
              </a:spcBef>
            </a:pPr>
            <a:r>
              <a:rPr lang="en-US" altLang="en-US" sz="1400" b="1">
                <a:solidFill>
                  <a:schemeClr val="accent1"/>
                </a:solidFill>
                <a:latin typeface="+mj-lt"/>
              </a:rPr>
              <a:t>1 1</a:t>
            </a:r>
            <a:r>
              <a:rPr lang="en-US" altLang="en-US" sz="1400" b="1">
                <a:latin typeface="+mj-lt"/>
              </a:rPr>
              <a:t> (</a:t>
            </a:r>
            <a:r>
              <a:rPr lang="en-US" altLang="en-US" sz="1400" b="1">
                <a:solidFill>
                  <a:srgbClr val="996600"/>
                </a:solidFill>
                <a:latin typeface="+mj-lt"/>
              </a:rPr>
              <a:t>Toggle</a:t>
            </a:r>
            <a:r>
              <a:rPr lang="en-US" altLang="en-US" sz="1400" b="1">
                <a:latin typeface="+mj-lt"/>
              </a:rPr>
              <a:t>)</a:t>
            </a:r>
          </a:p>
        </p:txBody>
      </p:sp>
      <p:sp>
        <p:nvSpPr>
          <p:cNvPr id="13" name="AutoShape 75"/>
          <p:cNvSpPr>
            <a:spLocks noChangeArrowheads="1"/>
          </p:cNvSpPr>
          <p:nvPr/>
        </p:nvSpPr>
        <p:spPr bwMode="auto">
          <a:xfrm>
            <a:off x="7559352" y="3892460"/>
            <a:ext cx="1477144" cy="541338"/>
          </a:xfrm>
          <a:prstGeom prst="wedgeRoundRectCallout">
            <a:avLst>
              <a:gd name="adj1" fmla="val -63861"/>
              <a:gd name="adj2" fmla="val -20380"/>
              <a:gd name="adj3" fmla="val 16667"/>
            </a:avLst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400" b="1">
                <a:solidFill>
                  <a:schemeClr val="accent1"/>
                </a:solidFill>
                <a:latin typeface="+mj-lt"/>
              </a:rPr>
              <a:t>0 0</a:t>
            </a:r>
            <a:r>
              <a:rPr lang="en-US" altLang="en-US" sz="1400" b="1">
                <a:latin typeface="+mj-lt"/>
              </a:rPr>
              <a:t> (No change)</a:t>
            </a:r>
          </a:p>
          <a:p>
            <a:pPr algn="l">
              <a:spcBef>
                <a:spcPct val="0"/>
              </a:spcBef>
            </a:pPr>
            <a:r>
              <a:rPr lang="en-US" altLang="en-US" sz="1400" b="1">
                <a:solidFill>
                  <a:schemeClr val="accent1"/>
                </a:solidFill>
                <a:latin typeface="+mj-lt"/>
              </a:rPr>
              <a:t>1 0</a:t>
            </a:r>
            <a:r>
              <a:rPr lang="en-US" altLang="en-US" sz="1400" b="1">
                <a:latin typeface="+mj-lt"/>
              </a:rPr>
              <a:t> (</a:t>
            </a:r>
            <a:r>
              <a:rPr lang="en-US" altLang="en-US" sz="1400" b="1">
                <a:solidFill>
                  <a:schemeClr val="accent2"/>
                </a:solidFill>
                <a:latin typeface="+mj-lt"/>
              </a:rPr>
              <a:t>Set</a:t>
            </a:r>
            <a:r>
              <a:rPr lang="en-US" altLang="en-US" sz="1400" b="1">
                <a:latin typeface="+mj-lt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2" y="1635646"/>
            <a:ext cx="363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JK Flip – Flop Characteristic Table</a:t>
            </a:r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014195"/>
              </p:ext>
            </p:extLst>
          </p:nvPr>
        </p:nvGraphicFramePr>
        <p:xfrm>
          <a:off x="579273" y="2084499"/>
          <a:ext cx="2912607" cy="2160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70869"/>
                <a:gridCol w="836957"/>
                <a:gridCol w="1104781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J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K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Q (t+1)</a:t>
                      </a:r>
                      <a:endParaRPr lang="en-GB" sz="1600" b="1" dirty="0"/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Q(t)</a:t>
                      </a:r>
                      <a:endParaRPr lang="en-GB" sz="1600" b="1" dirty="0"/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</a:t>
                      </a:r>
                      <a:endParaRPr lang="en-GB" sz="1600" b="1" dirty="0"/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Q’(t)</a:t>
                      </a:r>
                      <a:endParaRPr lang="en-GB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angle 57"/>
          <p:cNvSpPr>
            <a:spLocks noChangeArrowheads="1"/>
          </p:cNvSpPr>
          <p:nvPr/>
        </p:nvSpPr>
        <p:spPr bwMode="auto">
          <a:xfrm>
            <a:off x="827584" y="4388755"/>
            <a:ext cx="2520950" cy="27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en-US" sz="1600" b="1" dirty="0">
                <a:latin typeface="+mj-lt"/>
                <a:cs typeface="Times New Roman" pitchFamily="18" charset="0"/>
              </a:rPr>
              <a:t>Q(t+1) </a:t>
            </a:r>
            <a:r>
              <a:rPr lang="en-US" altLang="en-US" sz="16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=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 JQ’ + K’Q</a:t>
            </a:r>
          </a:p>
        </p:txBody>
      </p:sp>
    </p:spTree>
    <p:extLst>
      <p:ext uri="{BB962C8B-B14F-4D97-AF65-F5344CB8AC3E}">
        <p14:creationId xmlns:p14="http://schemas.microsoft.com/office/powerpoint/2010/main" val="27526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8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T </a:t>
            </a:r>
            <a:r>
              <a:rPr lang="en-GB" dirty="0" smtClean="0"/>
              <a:t>Flip – Flop Excitation table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124</a:t>
            </a:fld>
            <a:endParaRPr lang="en-GB" dirty="0"/>
          </a:p>
        </p:txBody>
      </p:sp>
      <p:graphicFrame>
        <p:nvGraphicFramePr>
          <p:cNvPr id="1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386376"/>
              </p:ext>
            </p:extLst>
          </p:nvPr>
        </p:nvGraphicFramePr>
        <p:xfrm>
          <a:off x="5328047" y="1527595"/>
          <a:ext cx="2697162" cy="2700339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896937"/>
                <a:gridCol w="900113"/>
                <a:gridCol w="900112"/>
              </a:tblGrid>
              <a:tr h="658813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Present State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Next State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F.F.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Input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09575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Q(t)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Q(t+1)</a:t>
                      </a:r>
                      <a:endParaRPr kumimoji="0" lang="en-US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kumimoji="0" lang="en-US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988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09575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17" name="Rectangle 72"/>
          <p:cNvSpPr>
            <a:spLocks noChangeArrowheads="1"/>
          </p:cNvSpPr>
          <p:nvPr/>
        </p:nvSpPr>
        <p:spPr bwMode="auto">
          <a:xfrm>
            <a:off x="7128272" y="2600428"/>
            <a:ext cx="900112" cy="163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15000"/>
              </a:spcBef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altLang="en-US" sz="1600" b="1" dirty="0"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15000"/>
              </a:spcBef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altLang="en-US" sz="1600" b="1" dirty="0">
                <a:latin typeface="+mj-lt"/>
                <a:cs typeface="Times New Roman" pitchFamily="18" charset="0"/>
              </a:rPr>
              <a:t>1</a:t>
            </a:r>
          </a:p>
          <a:p>
            <a:pPr algn="ctr">
              <a:lnSpc>
                <a:spcPct val="150000"/>
              </a:lnSpc>
              <a:spcBef>
                <a:spcPct val="15000"/>
              </a:spcBef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altLang="en-US" sz="1600" b="1" dirty="0" smtClean="0">
                <a:latin typeface="+mj-lt"/>
                <a:cs typeface="Times New Roman" pitchFamily="18" charset="0"/>
              </a:rPr>
              <a:t>1</a:t>
            </a:r>
            <a:endParaRPr lang="en-US" altLang="en-US" sz="1600" b="1" dirty="0"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15000"/>
              </a:spcBef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altLang="en-US" sz="1600" b="1" dirty="0" smtClean="0">
                <a:latin typeface="+mj-lt"/>
                <a:cs typeface="Times New Roman" pitchFamily="18" charset="0"/>
              </a:rPr>
              <a:t>0</a:t>
            </a:r>
            <a:endParaRPr lang="en-US" altLang="en-US" sz="1600" b="1" dirty="0">
              <a:latin typeface="+mj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635646"/>
            <a:ext cx="363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 Flip – Flop Characteristic Table</a:t>
            </a:r>
            <a:endParaRPr lang="en-GB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511315"/>
              </p:ext>
            </p:extLst>
          </p:nvPr>
        </p:nvGraphicFramePr>
        <p:xfrm>
          <a:off x="683568" y="2085649"/>
          <a:ext cx="2160024" cy="14363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80012"/>
                <a:gridCol w="1080012"/>
              </a:tblGrid>
              <a:tr h="478787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T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Q (t+1)</a:t>
                      </a:r>
                      <a:endParaRPr lang="en-GB" sz="1600" b="1" dirty="0"/>
                    </a:p>
                  </a:txBody>
                  <a:tcPr anchor="ctr"/>
                </a:tc>
              </a:tr>
              <a:tr h="478787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Q(t)</a:t>
                      </a:r>
                      <a:endParaRPr lang="en-GB" sz="1600" b="1" dirty="0"/>
                    </a:p>
                  </a:txBody>
                  <a:tcPr anchor="ctr"/>
                </a:tc>
              </a:tr>
              <a:tr h="478787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Q’(t)</a:t>
                      </a:r>
                      <a:endParaRPr lang="en-GB" sz="16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Rectangle 57"/>
          <p:cNvSpPr>
            <a:spLocks noChangeArrowheads="1"/>
          </p:cNvSpPr>
          <p:nvPr/>
        </p:nvSpPr>
        <p:spPr bwMode="auto">
          <a:xfrm>
            <a:off x="610890" y="3858602"/>
            <a:ext cx="2520950" cy="28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en-US" sz="1600" b="1" dirty="0">
                <a:latin typeface="+mj-lt"/>
                <a:cs typeface="Times New Roman" pitchFamily="18" charset="0"/>
              </a:rPr>
              <a:t>Q(t+1) </a:t>
            </a:r>
            <a:r>
              <a:rPr lang="en-US" altLang="en-US" sz="16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=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1600" b="1" dirty="0" smtClean="0">
                <a:latin typeface="+mj-lt"/>
                <a:cs typeface="Times New Roman" pitchFamily="18" charset="0"/>
              </a:rPr>
              <a:t>T </a:t>
            </a:r>
            <a:r>
              <a:rPr lang="en-US" altLang="en-US" sz="1600" b="1" dirty="0" smtClean="0">
                <a:latin typeface="XITS Math"/>
                <a:ea typeface="XITS Math"/>
                <a:cs typeface="XITS Math"/>
              </a:rPr>
              <a:t>⊕ </a:t>
            </a:r>
            <a:r>
              <a:rPr lang="en-US" altLang="en-US" sz="1600" b="1" dirty="0" smtClean="0">
                <a:latin typeface="+mj-lt"/>
                <a:ea typeface="XITS Math"/>
                <a:cs typeface="XITS Math"/>
              </a:rPr>
              <a:t>Q</a:t>
            </a:r>
            <a:endParaRPr lang="en-US" altLang="en-US" sz="16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5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125</a:t>
            </a:fld>
            <a:endParaRPr lang="en-GB" dirty="0"/>
          </a:p>
        </p:txBody>
      </p:sp>
      <p:sp>
        <p:nvSpPr>
          <p:cNvPr id="15" name="Freeform 41"/>
          <p:cNvSpPr>
            <a:spLocks/>
          </p:cNvSpPr>
          <p:nvPr/>
        </p:nvSpPr>
        <p:spPr bwMode="auto">
          <a:xfrm rot="19355073">
            <a:off x="2575255" y="1807165"/>
            <a:ext cx="324000" cy="396000"/>
          </a:xfrm>
          <a:custGeom>
            <a:avLst/>
            <a:gdLst>
              <a:gd name="T0" fmla="*/ 2147483647 w 277"/>
              <a:gd name="T1" fmla="*/ 2147483647 h 379"/>
              <a:gd name="T2" fmla="*/ 2147483647 w 277"/>
              <a:gd name="T3" fmla="*/ 2147483647 h 379"/>
              <a:gd name="T4" fmla="*/ 2147483647 w 277"/>
              <a:gd name="T5" fmla="*/ 2147483647 h 379"/>
              <a:gd name="T6" fmla="*/ 2147483647 w 277"/>
              <a:gd name="T7" fmla="*/ 0 h 379"/>
              <a:gd name="T8" fmla="*/ 2147483647 w 277"/>
              <a:gd name="T9" fmla="*/ 2147483647 h 379"/>
              <a:gd name="T10" fmla="*/ 2147483647 w 277"/>
              <a:gd name="T11" fmla="*/ 2147483647 h 379"/>
              <a:gd name="T12" fmla="*/ 2147483647 w 277"/>
              <a:gd name="T13" fmla="*/ 2147483647 h 3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20" name="Freeform 44"/>
          <p:cNvSpPr>
            <a:spLocks/>
          </p:cNvSpPr>
          <p:nvPr/>
        </p:nvSpPr>
        <p:spPr bwMode="auto">
          <a:xfrm rot="5400000" flipH="1" flipV="1">
            <a:off x="2624764" y="3149322"/>
            <a:ext cx="955533" cy="49975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22" name="Freeform 46"/>
          <p:cNvSpPr>
            <a:spLocks/>
          </p:cNvSpPr>
          <p:nvPr/>
        </p:nvSpPr>
        <p:spPr bwMode="auto">
          <a:xfrm rot="5400000">
            <a:off x="5706301" y="3040751"/>
            <a:ext cx="1006636" cy="216025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23" name="Freeform 47"/>
          <p:cNvSpPr>
            <a:spLocks/>
          </p:cNvSpPr>
          <p:nvPr/>
        </p:nvSpPr>
        <p:spPr bwMode="auto">
          <a:xfrm rot="10800000">
            <a:off x="3617292" y="4098404"/>
            <a:ext cx="1891133" cy="198437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24" name="Rectangle 48"/>
          <p:cNvSpPr>
            <a:spLocks noChangeArrowheads="1"/>
          </p:cNvSpPr>
          <p:nvPr/>
        </p:nvSpPr>
        <p:spPr bwMode="auto">
          <a:xfrm>
            <a:off x="2267744" y="1648494"/>
            <a:ext cx="3603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 dirty="0">
                <a:latin typeface="+mj-lt"/>
                <a:cs typeface="Times New Roman" pitchFamily="18" charset="0"/>
              </a:rPr>
              <a:t>0</a:t>
            </a:r>
            <a:endParaRPr lang="en-US" altLang="en-US" sz="16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" name="Rectangle 49"/>
          <p:cNvSpPr>
            <a:spLocks noChangeArrowheads="1"/>
          </p:cNvSpPr>
          <p:nvPr/>
        </p:nvSpPr>
        <p:spPr bwMode="auto">
          <a:xfrm>
            <a:off x="6313169" y="3043292"/>
            <a:ext cx="3587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 dirty="0">
                <a:latin typeface="+mj-lt"/>
                <a:cs typeface="Times New Roman" pitchFamily="18" charset="0"/>
              </a:rPr>
              <a:t>1</a:t>
            </a:r>
            <a:endParaRPr lang="en-US" altLang="en-US" sz="16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6" name="Rectangle 50"/>
          <p:cNvSpPr>
            <a:spLocks noChangeArrowheads="1"/>
          </p:cNvSpPr>
          <p:nvPr/>
        </p:nvSpPr>
        <p:spPr bwMode="auto">
          <a:xfrm>
            <a:off x="4429572" y="4011909"/>
            <a:ext cx="3587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 dirty="0">
                <a:latin typeface="+mj-lt"/>
                <a:cs typeface="Times New Roman" pitchFamily="18" charset="0"/>
              </a:rPr>
              <a:t>1</a:t>
            </a:r>
            <a:endParaRPr lang="en-US" altLang="en-US" sz="16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7" name="Rectangle 51"/>
          <p:cNvSpPr>
            <a:spLocks noChangeArrowheads="1"/>
          </p:cNvSpPr>
          <p:nvPr/>
        </p:nvSpPr>
        <p:spPr bwMode="auto">
          <a:xfrm>
            <a:off x="2718768" y="3075805"/>
            <a:ext cx="3587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 dirty="0">
                <a:latin typeface="+mj-lt"/>
                <a:cs typeface="Times New Roman" pitchFamily="18" charset="0"/>
              </a:rPr>
              <a:t>0</a:t>
            </a:r>
            <a:endParaRPr lang="en-US" altLang="en-US" sz="16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" name="Rectangle 52"/>
          <p:cNvSpPr>
            <a:spLocks noChangeArrowheads="1"/>
          </p:cNvSpPr>
          <p:nvPr/>
        </p:nvSpPr>
        <p:spPr bwMode="auto">
          <a:xfrm>
            <a:off x="4338018" y="3219821"/>
            <a:ext cx="3603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>
                <a:latin typeface="+mj-lt"/>
                <a:cs typeface="Times New Roman" pitchFamily="18" charset="0"/>
              </a:rPr>
              <a:t>0</a:t>
            </a:r>
            <a:endParaRPr lang="en-US" altLang="en-US" sz="1600" b="1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Freeform 53"/>
          <p:cNvSpPr>
            <a:spLocks/>
          </p:cNvSpPr>
          <p:nvPr/>
        </p:nvSpPr>
        <p:spPr bwMode="auto">
          <a:xfrm rot="13592543">
            <a:off x="2570995" y="4136192"/>
            <a:ext cx="324000" cy="396000"/>
          </a:xfrm>
          <a:custGeom>
            <a:avLst/>
            <a:gdLst>
              <a:gd name="T0" fmla="*/ 2147483647 w 277"/>
              <a:gd name="T1" fmla="*/ 2147483647 h 379"/>
              <a:gd name="T2" fmla="*/ 2147483647 w 277"/>
              <a:gd name="T3" fmla="*/ 2147483647 h 379"/>
              <a:gd name="T4" fmla="*/ 2147483647 w 277"/>
              <a:gd name="T5" fmla="*/ 2147483647 h 379"/>
              <a:gd name="T6" fmla="*/ 2147483647 w 277"/>
              <a:gd name="T7" fmla="*/ 0 h 379"/>
              <a:gd name="T8" fmla="*/ 2147483647 w 277"/>
              <a:gd name="T9" fmla="*/ 2147483647 h 379"/>
              <a:gd name="T10" fmla="*/ 2147483647 w 277"/>
              <a:gd name="T11" fmla="*/ 2147483647 h 379"/>
              <a:gd name="T12" fmla="*/ 2147483647 w 277"/>
              <a:gd name="T13" fmla="*/ 2147483647 h 3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31" name="Rectangle 54"/>
          <p:cNvSpPr>
            <a:spLocks noChangeArrowheads="1"/>
          </p:cNvSpPr>
          <p:nvPr/>
        </p:nvSpPr>
        <p:spPr bwMode="auto">
          <a:xfrm>
            <a:off x="2195736" y="4227239"/>
            <a:ext cx="3603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 dirty="0">
                <a:latin typeface="+mj-lt"/>
                <a:cs typeface="Times New Roman" pitchFamily="18" charset="0"/>
              </a:rPr>
              <a:t>1</a:t>
            </a:r>
            <a:endParaRPr lang="en-US" altLang="en-US" sz="16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2" name="Line 55"/>
          <p:cNvSpPr>
            <a:spLocks noChangeShapeType="1"/>
          </p:cNvSpPr>
          <p:nvPr/>
        </p:nvSpPr>
        <p:spPr bwMode="auto">
          <a:xfrm flipH="1" flipV="1">
            <a:off x="3492203" y="2608930"/>
            <a:ext cx="2016223" cy="111494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33" name="Freeform 56"/>
          <p:cNvSpPr>
            <a:spLocks/>
          </p:cNvSpPr>
          <p:nvPr/>
        </p:nvSpPr>
        <p:spPr bwMode="auto">
          <a:xfrm flipH="1" flipV="1">
            <a:off x="3636219" y="2510505"/>
            <a:ext cx="1781299" cy="98425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34" name="Rectangle 57"/>
          <p:cNvSpPr>
            <a:spLocks noChangeArrowheads="1"/>
          </p:cNvSpPr>
          <p:nvPr/>
        </p:nvSpPr>
        <p:spPr bwMode="auto">
          <a:xfrm>
            <a:off x="4518993" y="2608931"/>
            <a:ext cx="3587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>
                <a:latin typeface="+mj-lt"/>
                <a:cs typeface="Times New Roman" pitchFamily="18" charset="0"/>
              </a:rPr>
              <a:t>0</a:t>
            </a:r>
            <a:endParaRPr lang="en-US" altLang="en-US" sz="1600" b="1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5" name="Rectangle 58"/>
          <p:cNvSpPr>
            <a:spLocks noChangeArrowheads="1"/>
          </p:cNvSpPr>
          <p:nvPr/>
        </p:nvSpPr>
        <p:spPr bwMode="auto">
          <a:xfrm>
            <a:off x="4355977" y="1707653"/>
            <a:ext cx="3603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 dirty="0">
                <a:latin typeface="+mj-lt"/>
                <a:cs typeface="Times New Roman" pitchFamily="18" charset="0"/>
              </a:rPr>
              <a:t>1</a:t>
            </a:r>
            <a:endParaRPr lang="en-US" altLang="en-US" sz="16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6" name="Freeform 59"/>
          <p:cNvSpPr>
            <a:spLocks/>
          </p:cNvSpPr>
          <p:nvPr/>
        </p:nvSpPr>
        <p:spPr bwMode="auto">
          <a:xfrm rot="10800000" flipH="1" flipV="1">
            <a:off x="3636219" y="2013619"/>
            <a:ext cx="1781299" cy="198438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Synthesis Using JK Flip – Flops: Detect 3 or more consecutive 1’s</a:t>
            </a:r>
            <a:endParaRPr lang="en-GB" dirty="0"/>
          </a:p>
        </p:txBody>
      </p:sp>
      <p:sp>
        <p:nvSpPr>
          <p:cNvPr id="12" name="Oval 40"/>
          <p:cNvSpPr>
            <a:spLocks noChangeAspect="1" noChangeArrowheads="1"/>
          </p:cNvSpPr>
          <p:nvPr/>
        </p:nvSpPr>
        <p:spPr bwMode="auto">
          <a:xfrm>
            <a:off x="2717180" y="2048545"/>
            <a:ext cx="919039" cy="6480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S</a:t>
            </a:r>
            <a:r>
              <a:rPr lang="en-US" altLang="en-US" sz="1600" b="1" baseline="-2500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600" b="1">
                <a:latin typeface="+mj-lt"/>
                <a:cs typeface="Times New Roman" pitchFamily="18" charset="0"/>
              </a:rPr>
              <a:t>/</a:t>
            </a:r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600" b="1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18" name="Oval 42"/>
          <p:cNvSpPr>
            <a:spLocks noChangeAspect="1" noChangeArrowheads="1"/>
          </p:cNvSpPr>
          <p:nvPr/>
        </p:nvSpPr>
        <p:spPr bwMode="auto">
          <a:xfrm>
            <a:off x="5417519" y="2048544"/>
            <a:ext cx="900112" cy="6480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S</a:t>
            </a:r>
            <a:r>
              <a:rPr lang="en-US" altLang="en-US" sz="1600" b="1" baseline="-25000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altLang="en-US" sz="16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/ </a:t>
            </a:r>
            <a:r>
              <a:rPr lang="en-US" altLang="en-US" sz="16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19" name="Oval 43"/>
          <p:cNvSpPr>
            <a:spLocks noChangeAspect="1" noChangeArrowheads="1"/>
          </p:cNvSpPr>
          <p:nvPr/>
        </p:nvSpPr>
        <p:spPr bwMode="auto">
          <a:xfrm>
            <a:off x="2718770" y="3648842"/>
            <a:ext cx="917449" cy="6480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S</a:t>
            </a:r>
            <a:r>
              <a:rPr lang="en-US" altLang="en-US" sz="1600" b="1" baseline="-25000">
                <a:solidFill>
                  <a:schemeClr val="accent2"/>
                </a:solidFill>
                <a:latin typeface="+mj-lt"/>
                <a:cs typeface="Times New Roman" pitchFamily="18" charset="0"/>
              </a:rPr>
              <a:t>3</a:t>
            </a:r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600" b="1">
                <a:latin typeface="+mj-lt"/>
                <a:cs typeface="Times New Roman" pitchFamily="18" charset="0"/>
              </a:rPr>
              <a:t>/ </a:t>
            </a:r>
            <a:r>
              <a:rPr lang="en-US" altLang="en-US" sz="1600" b="1">
                <a:solidFill>
                  <a:srgbClr val="996600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21" name="Oval 45"/>
          <p:cNvSpPr>
            <a:spLocks noChangeAspect="1" noChangeArrowheads="1"/>
          </p:cNvSpPr>
          <p:nvPr/>
        </p:nvSpPr>
        <p:spPr bwMode="auto">
          <a:xfrm>
            <a:off x="5417518" y="3623044"/>
            <a:ext cx="900113" cy="6480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S</a:t>
            </a:r>
            <a:r>
              <a:rPr lang="en-US" altLang="en-US" sz="1600" b="1" baseline="-25000">
                <a:solidFill>
                  <a:schemeClr val="accent2"/>
                </a:solidFill>
                <a:latin typeface="+mj-lt"/>
                <a:cs typeface="Times New Roman" pitchFamily="18" charset="0"/>
              </a:rPr>
              <a:t>2</a:t>
            </a:r>
            <a:r>
              <a:rPr lang="en-US" altLang="en-US" sz="16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600" b="1">
                <a:latin typeface="+mj-lt"/>
                <a:cs typeface="Times New Roman" pitchFamily="18" charset="0"/>
              </a:rPr>
              <a:t>/ </a:t>
            </a:r>
            <a:r>
              <a:rPr lang="en-US" altLang="en-US" sz="1600" b="1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2692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126</a:t>
            </a:fld>
            <a:endParaRPr lang="en-GB" dirty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Synthesis Using JK Flip – Flops: Detect 3 or more consecutive 1’s</a:t>
            </a:r>
            <a:endParaRPr lang="en-GB" dirty="0"/>
          </a:p>
        </p:txBody>
      </p:sp>
      <p:graphicFrame>
        <p:nvGraphicFramePr>
          <p:cNvPr id="3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961672"/>
              </p:ext>
            </p:extLst>
          </p:nvPr>
        </p:nvGraphicFramePr>
        <p:xfrm>
          <a:off x="614982" y="1419622"/>
          <a:ext cx="5037138" cy="314064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39750"/>
                <a:gridCol w="539750"/>
                <a:gridCol w="719138"/>
                <a:gridCol w="539750"/>
                <a:gridCol w="539750"/>
                <a:gridCol w="539750"/>
                <a:gridCol w="539750"/>
                <a:gridCol w="539750"/>
                <a:gridCol w="539750"/>
              </a:tblGrid>
              <a:tr h="288000">
                <a:tc gridSpan="2"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Present State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Input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Next State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Flip-Flop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Inputs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kumimoji="0" lang="en-US" alt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  <a:endParaRPr kumimoji="0" lang="en-US" alt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</a:t>
                      </a:r>
                      <a:endParaRPr kumimoji="0" lang="en-US" alt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kumimoji="0" lang="en-US" alt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  <a:endParaRPr kumimoji="0" lang="en-US" alt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</a:t>
                      </a:r>
                      <a:r>
                        <a:rPr kumimoji="0" lang="en-US" altLang="en-US" sz="180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kumimoji="0" lang="en-US" altLang="en-US" sz="18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r>
                        <a:rPr kumimoji="0" lang="en-US" altLang="en-US" sz="180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kumimoji="0" lang="en-US" altLang="en-US" sz="18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</a:t>
                      </a:r>
                      <a:r>
                        <a:rPr kumimoji="0" lang="en-US" altLang="en-US" sz="180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  <a:endParaRPr kumimoji="0" lang="en-US" altLang="en-US" sz="18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  <a:endParaRPr kumimoji="0" lang="en-US" alt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 gridSpan="2"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 gridSpan="2"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 gridSpan="2"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 gridSpan="2"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Rectangle 94"/>
          <p:cNvSpPr>
            <a:spLocks noChangeArrowheads="1"/>
          </p:cNvSpPr>
          <p:nvPr/>
        </p:nvSpPr>
        <p:spPr bwMode="auto">
          <a:xfrm>
            <a:off x="3700284" y="2282215"/>
            <a:ext cx="700513" cy="230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  </a:t>
            </a:r>
            <a:r>
              <a:rPr lang="en-US" altLang="en-US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    X</a:t>
            </a:r>
            <a:endParaRPr lang="en-US" altLang="en-US" b="1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   </a:t>
            </a:r>
            <a:r>
              <a:rPr lang="en-US" altLang="en-US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   X</a:t>
            </a:r>
            <a:endParaRPr lang="en-US" altLang="en-US" b="1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   </a:t>
            </a:r>
            <a:r>
              <a:rPr lang="en-US" altLang="en-US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   X</a:t>
            </a:r>
            <a:endParaRPr lang="en-US" altLang="en-US" b="1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  </a:t>
            </a:r>
            <a:r>
              <a:rPr lang="en-US" altLang="en-US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    X</a:t>
            </a:r>
            <a:endParaRPr lang="en-US" altLang="en-US" b="1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X       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X       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X       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X       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39" name="Rectangle 134"/>
          <p:cNvSpPr>
            <a:spLocks noChangeArrowheads="1"/>
          </p:cNvSpPr>
          <p:nvPr/>
        </p:nvSpPr>
        <p:spPr bwMode="auto">
          <a:xfrm>
            <a:off x="4746496" y="2282215"/>
            <a:ext cx="700513" cy="230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  </a:t>
            </a:r>
            <a:r>
              <a:rPr lang="en-US" altLang="en-US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    X</a:t>
            </a:r>
            <a:endParaRPr lang="en-US" altLang="en-US" b="1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  </a:t>
            </a:r>
            <a:r>
              <a:rPr lang="en-US" altLang="en-US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    X</a:t>
            </a:r>
            <a:endParaRPr lang="en-US" altLang="en-US" b="1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X       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X       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  </a:t>
            </a:r>
            <a:r>
              <a:rPr lang="en-US" altLang="en-US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    X</a:t>
            </a:r>
            <a:endParaRPr lang="en-US" altLang="en-US" b="1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 </a:t>
            </a:r>
            <a:r>
              <a:rPr lang="en-US" altLang="en-US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     X</a:t>
            </a:r>
            <a:endParaRPr lang="en-US" altLang="en-US" b="1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X       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X       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grpSp>
        <p:nvGrpSpPr>
          <p:cNvPr id="40" name="Group 135"/>
          <p:cNvGrpSpPr>
            <a:grpSpLocks/>
          </p:cNvGrpSpPr>
          <p:nvPr/>
        </p:nvGrpSpPr>
        <p:grpSpPr bwMode="auto">
          <a:xfrm>
            <a:off x="756270" y="2226945"/>
            <a:ext cx="2047875" cy="323850"/>
            <a:chOff x="361" y="2240"/>
            <a:chExt cx="1290" cy="204"/>
          </a:xfrm>
        </p:grpSpPr>
        <p:sp>
          <p:nvSpPr>
            <p:cNvPr id="41" name="Oval 136"/>
            <p:cNvSpPr>
              <a:spLocks noChangeArrowheads="1"/>
            </p:cNvSpPr>
            <p:nvPr/>
          </p:nvSpPr>
          <p:spPr bwMode="auto">
            <a:xfrm>
              <a:off x="361" y="2240"/>
              <a:ext cx="158" cy="204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38100" cap="rnd" algn="ctr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2" name="Oval 137"/>
            <p:cNvSpPr>
              <a:spLocks noChangeArrowheads="1"/>
            </p:cNvSpPr>
            <p:nvPr/>
          </p:nvSpPr>
          <p:spPr bwMode="auto">
            <a:xfrm>
              <a:off x="1493" y="2240"/>
              <a:ext cx="158" cy="204"/>
            </a:xfrm>
            <a:prstGeom prst="ellipse">
              <a:avLst/>
            </a:prstGeom>
            <a:solidFill>
              <a:srgbClr val="66FF33">
                <a:alpha val="50195"/>
              </a:srgbClr>
            </a:solidFill>
            <a:ln w="38100" cap="rnd" algn="ctr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3" name="Line 138"/>
            <p:cNvSpPr>
              <a:spLocks noChangeShapeType="1"/>
            </p:cNvSpPr>
            <p:nvPr/>
          </p:nvSpPr>
          <p:spPr bwMode="auto">
            <a:xfrm>
              <a:off x="520" y="2360"/>
              <a:ext cx="96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44" name="Rectangle 132"/>
          <p:cNvSpPr>
            <a:spLocks noChangeArrowheads="1"/>
          </p:cNvSpPr>
          <p:nvPr/>
        </p:nvSpPr>
        <p:spPr bwMode="auto">
          <a:xfrm>
            <a:off x="5760639" y="2299975"/>
            <a:ext cx="327585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6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J</a:t>
            </a:r>
            <a:r>
              <a:rPr lang="en-US" altLang="en-US" sz="1600" b="1" baseline="-25000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A 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(</a:t>
            </a:r>
            <a:r>
              <a:rPr lang="en-US" altLang="en-US" sz="16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A,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B, x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)  = ∑ (</a:t>
            </a:r>
            <a:r>
              <a:rPr lang="en-US" altLang="en-US" sz="1600" b="1" dirty="0" smtClean="0">
                <a:latin typeface="+mj-lt"/>
                <a:cs typeface="Times New Roman" pitchFamily="18" charset="0"/>
              </a:rPr>
              <a:t>3, 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4, 5, 6, 7</a:t>
            </a:r>
            <a:r>
              <a:rPr lang="en-US" altLang="en-US" sz="1600" b="1" dirty="0" smtClean="0">
                <a:latin typeface="+mj-lt"/>
                <a:cs typeface="Times New Roman" pitchFamily="18" charset="0"/>
              </a:rPr>
              <a:t>)</a:t>
            </a:r>
            <a:endParaRPr lang="en-US" altLang="en-US" sz="1600" b="1" dirty="0"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6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K</a:t>
            </a:r>
            <a:r>
              <a:rPr lang="en-US" altLang="en-US" sz="1600" b="1" baseline="-250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A 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(</a:t>
            </a:r>
            <a:r>
              <a:rPr lang="en-US" altLang="en-US" sz="16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A,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B, x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)  = ∑ </a:t>
            </a:r>
            <a:r>
              <a:rPr lang="en-US" altLang="en-US" sz="1600" b="1" dirty="0" smtClean="0">
                <a:latin typeface="+mj-lt"/>
                <a:cs typeface="Times New Roman" pitchFamily="18" charset="0"/>
              </a:rPr>
              <a:t>(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0, 1, 2, </a:t>
            </a:r>
            <a:r>
              <a:rPr lang="en-US" altLang="en-US" sz="1600" b="1" dirty="0" smtClean="0">
                <a:latin typeface="+mj-lt"/>
                <a:cs typeface="Times New Roman" pitchFamily="18" charset="0"/>
              </a:rPr>
              <a:t>3, 4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, 6)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altLang="en-US" sz="16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J</a:t>
            </a:r>
            <a:r>
              <a:rPr lang="en-US" altLang="en-US" sz="1600" b="1" baseline="-250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B 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(</a:t>
            </a:r>
            <a:r>
              <a:rPr lang="en-US" altLang="en-US" sz="16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A,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B, x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)  = ∑ (1, </a:t>
            </a:r>
            <a:r>
              <a:rPr lang="en-US" altLang="en-US" sz="1600" b="1" dirty="0" smtClean="0">
                <a:latin typeface="+mj-lt"/>
                <a:cs typeface="Times New Roman" pitchFamily="18" charset="0"/>
              </a:rPr>
              <a:t>2, 3, 5, 6, 7)</a:t>
            </a:r>
            <a:endParaRPr lang="en-US" altLang="en-US" sz="1600" b="1" dirty="0"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6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K</a:t>
            </a:r>
            <a:r>
              <a:rPr lang="en-US" altLang="en-US" sz="1600" b="1" baseline="-250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B 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(</a:t>
            </a:r>
            <a:r>
              <a:rPr lang="en-US" altLang="en-US" sz="16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A,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B, x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)  </a:t>
            </a:r>
            <a:r>
              <a:rPr lang="en-US" altLang="en-US" sz="1600" b="1" dirty="0" smtClean="0">
                <a:latin typeface="+mj-lt"/>
                <a:cs typeface="Times New Roman" pitchFamily="18" charset="0"/>
              </a:rPr>
              <a:t>= 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∑ </a:t>
            </a:r>
            <a:r>
              <a:rPr lang="en-US" altLang="en-US" sz="1600" b="1" dirty="0" smtClean="0">
                <a:latin typeface="+mj-lt"/>
                <a:cs typeface="Times New Roman" pitchFamily="18" charset="0"/>
              </a:rPr>
              <a:t>(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0, 1, </a:t>
            </a:r>
            <a:r>
              <a:rPr lang="en-US" altLang="en-US" sz="1600" b="1" dirty="0" smtClean="0">
                <a:latin typeface="+mj-lt"/>
                <a:cs typeface="Times New Roman" pitchFamily="18" charset="0"/>
              </a:rPr>
              <a:t>2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, 3, 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4, </a:t>
            </a:r>
            <a:r>
              <a:rPr lang="en-US" altLang="en-US" sz="1600" b="1" dirty="0" smtClean="0">
                <a:latin typeface="+mj-lt"/>
                <a:cs typeface="Times New Roman" pitchFamily="18" charset="0"/>
              </a:rPr>
              <a:t>5, 6)</a:t>
            </a:r>
            <a:endParaRPr lang="en-US" altLang="en-US" sz="16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3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0599 0.0006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9 0.0007 L 0.00052 0.05417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5416 L 0.06025 0.0541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25 0.05416 L 0.00087 0.11157 " pathEditMode="relative" ptsTypes="AA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11157 L 0.0599 0.11157 " pathEditMode="relative" ptsTypes="AA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9 0.11157 L 0.00052 0.16574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6574 L 0.06025 0.16527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25 0.16527 L 0.00122 0.22129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22129 L 0.0606 0.22129 " pathEditMode="relative" ptsTypes="AA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59 0.22129 L 0.0007 0.27569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27569 L 0.06025 0.27569 " pathEditMode="relative" ptsTypes="AA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25 0.27569 L 0.00139 0.33194 " pathEditMode="relative" ptsTypes="AA">
                                      <p:cBhvr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33194 L 0.0599 0.33171 " pathEditMode="relative" ptsTypes="AA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9 0.33171 L 0.0007 0.38518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38518 L 0.06008 0.38518 " pathEditMode="relative" ptsTypes="AA">
                                      <p:cBhvr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Synthesis Using JK Flip – Flops: Detect 3 or more consecutive 1’s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cs typeface="Times New Roman" pitchFamily="18" charset="0"/>
              </a:rPr>
              <a:t>J</a:t>
            </a:r>
            <a:r>
              <a:rPr lang="en-US" altLang="en-US" sz="1600" baseline="-25000" dirty="0">
                <a:cs typeface="Times New Roman" pitchFamily="18" charset="0"/>
              </a:rPr>
              <a:t>A </a:t>
            </a:r>
            <a:r>
              <a:rPr lang="en-US" altLang="en-US" sz="1600" dirty="0">
                <a:cs typeface="Times New Roman" pitchFamily="18" charset="0"/>
              </a:rPr>
              <a:t>(A, B, x)  = </a:t>
            </a:r>
            <a:r>
              <a:rPr lang="en-US" altLang="en-US" sz="1600" b="1" dirty="0">
                <a:cs typeface="Times New Roman" pitchFamily="18" charset="0"/>
              </a:rPr>
              <a:t>∑ (3, 4, 5, 6, 7)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cs typeface="Times New Roman" pitchFamily="18" charset="0"/>
              </a:rPr>
              <a:t>K</a:t>
            </a:r>
            <a:r>
              <a:rPr lang="en-US" altLang="en-US" sz="1600" baseline="-25000" dirty="0">
                <a:cs typeface="Times New Roman" pitchFamily="18" charset="0"/>
              </a:rPr>
              <a:t>A </a:t>
            </a:r>
            <a:r>
              <a:rPr lang="en-US" altLang="en-US" sz="1600" dirty="0">
                <a:cs typeface="Times New Roman" pitchFamily="18" charset="0"/>
              </a:rPr>
              <a:t>(A, B, x)  = </a:t>
            </a:r>
            <a:r>
              <a:rPr lang="en-US" altLang="en-US" sz="1600" b="1" dirty="0">
                <a:cs typeface="Times New Roman" pitchFamily="18" charset="0"/>
              </a:rPr>
              <a:t>∑ (0, 1, 2, 3, 4, 6)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cs typeface="Times New Roman" pitchFamily="18" charset="0"/>
              </a:rPr>
              <a:t>J</a:t>
            </a:r>
            <a:r>
              <a:rPr lang="en-US" altLang="en-US" sz="1600" baseline="-25000" dirty="0">
                <a:cs typeface="Times New Roman" pitchFamily="18" charset="0"/>
              </a:rPr>
              <a:t>B </a:t>
            </a:r>
            <a:r>
              <a:rPr lang="en-US" altLang="en-US" sz="1600" dirty="0">
                <a:cs typeface="Times New Roman" pitchFamily="18" charset="0"/>
              </a:rPr>
              <a:t>(A, B, x)  = </a:t>
            </a:r>
            <a:r>
              <a:rPr lang="en-US" altLang="en-US" sz="1600" b="1" dirty="0">
                <a:cs typeface="Times New Roman" pitchFamily="18" charset="0"/>
              </a:rPr>
              <a:t>∑ (1, 2, 3, 5, 6, 7)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cs typeface="Times New Roman" pitchFamily="18" charset="0"/>
              </a:rPr>
              <a:t>K</a:t>
            </a:r>
            <a:r>
              <a:rPr lang="en-US" altLang="en-US" sz="1600" baseline="-25000" dirty="0">
                <a:cs typeface="Times New Roman" pitchFamily="18" charset="0"/>
              </a:rPr>
              <a:t>B </a:t>
            </a:r>
            <a:r>
              <a:rPr lang="en-US" altLang="en-US" sz="1600" dirty="0">
                <a:cs typeface="Times New Roman" pitchFamily="18" charset="0"/>
              </a:rPr>
              <a:t>(A, B, x)  = </a:t>
            </a:r>
            <a:r>
              <a:rPr lang="en-US" altLang="en-US" sz="1600" b="1" dirty="0">
                <a:cs typeface="Times New Roman" pitchFamily="18" charset="0"/>
              </a:rPr>
              <a:t>∑ (0, 1, 2, 3, 4, 5, 6</a:t>
            </a:r>
            <a:r>
              <a:rPr lang="en-US" altLang="en-US" sz="1600" b="1" dirty="0" smtClean="0">
                <a:cs typeface="Times New Roman" pitchFamily="18" charset="0"/>
              </a:rPr>
              <a:t>)</a:t>
            </a:r>
            <a:endParaRPr lang="en-US" altLang="en-US" sz="16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J</a:t>
            </a:r>
            <a:r>
              <a:rPr lang="en-GB" sz="1800" baseline="-25000" dirty="0" smtClean="0"/>
              <a:t>A</a:t>
            </a:r>
            <a:r>
              <a:rPr lang="en-GB" sz="1800" dirty="0" smtClean="0"/>
              <a:t>’s K-Map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127</a:t>
            </a:fld>
            <a:endParaRPr lang="en-GB" dirty="0"/>
          </a:p>
        </p:txBody>
      </p:sp>
      <p:graphicFrame>
        <p:nvGraphicFramePr>
          <p:cNvPr id="1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202511"/>
              </p:ext>
            </p:extLst>
          </p:nvPr>
        </p:nvGraphicFramePr>
        <p:xfrm>
          <a:off x="5076056" y="1736958"/>
          <a:ext cx="3308176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62"/>
                <a:gridCol w="365462"/>
                <a:gridCol w="644313"/>
                <a:gridCol w="644313"/>
                <a:gridCol w="644313"/>
                <a:gridCol w="644313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err="1" smtClean="0"/>
                        <a:t>Bx</a:t>
                      </a:r>
                      <a:endParaRPr lang="en-GB" sz="1400" dirty="0" smtClean="0"/>
                    </a:p>
                    <a:p>
                      <a:pPr algn="l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0 0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0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1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3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2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4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5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7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6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X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X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X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X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i="0" dirty="0" smtClean="0"/>
                        <a:t>x</a:t>
                      </a:r>
                      <a:endParaRPr lang="en-GB" sz="14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642706" y="4157415"/>
            <a:ext cx="912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J</a:t>
            </a:r>
            <a:r>
              <a:rPr lang="en-GB" sz="1400" b="1" baseline="-25000" dirty="0" smtClean="0"/>
              <a:t>A</a:t>
            </a:r>
            <a:r>
              <a:rPr lang="en-GB" sz="1400" b="1" dirty="0" smtClean="0"/>
              <a:t> </a:t>
            </a:r>
            <a:r>
              <a:rPr lang="en-GB" sz="1400" b="1" dirty="0"/>
              <a:t>= </a:t>
            </a:r>
            <a:r>
              <a:rPr lang="en-GB" sz="1400" b="1" dirty="0" err="1" smtClean="0"/>
              <a:t>Bx</a:t>
            </a:r>
            <a:endParaRPr lang="en-GB" sz="1400" b="1" dirty="0"/>
          </a:p>
        </p:txBody>
      </p:sp>
      <p:sp>
        <p:nvSpPr>
          <p:cNvPr id="20" name="Rectangle 19"/>
          <p:cNvSpPr/>
          <p:nvPr/>
        </p:nvSpPr>
        <p:spPr>
          <a:xfrm rot="10800000">
            <a:off x="7164290" y="2400176"/>
            <a:ext cx="432046" cy="1034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Synthesis Using JK Flip – Flops: Detect 3 or more consecutive 1’s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cs typeface="Times New Roman" pitchFamily="18" charset="0"/>
              </a:rPr>
              <a:t>J</a:t>
            </a:r>
            <a:r>
              <a:rPr lang="en-US" altLang="en-US" sz="1600" baseline="-25000" dirty="0">
                <a:cs typeface="Times New Roman" pitchFamily="18" charset="0"/>
              </a:rPr>
              <a:t>A </a:t>
            </a:r>
            <a:r>
              <a:rPr lang="en-US" altLang="en-US" sz="1600" dirty="0">
                <a:cs typeface="Times New Roman" pitchFamily="18" charset="0"/>
              </a:rPr>
              <a:t>(A, B, x)  = </a:t>
            </a:r>
            <a:r>
              <a:rPr lang="en-US" altLang="en-US" sz="1600" b="1" dirty="0">
                <a:cs typeface="Times New Roman" pitchFamily="18" charset="0"/>
              </a:rPr>
              <a:t>∑ (3, 4, 5, 6, 7)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cs typeface="Times New Roman" pitchFamily="18" charset="0"/>
              </a:rPr>
              <a:t>K</a:t>
            </a:r>
            <a:r>
              <a:rPr lang="en-US" altLang="en-US" sz="1600" baseline="-25000" dirty="0">
                <a:cs typeface="Times New Roman" pitchFamily="18" charset="0"/>
              </a:rPr>
              <a:t>A </a:t>
            </a:r>
            <a:r>
              <a:rPr lang="en-US" altLang="en-US" sz="1600" dirty="0">
                <a:cs typeface="Times New Roman" pitchFamily="18" charset="0"/>
              </a:rPr>
              <a:t>(A, B, x)  = </a:t>
            </a:r>
            <a:r>
              <a:rPr lang="en-US" altLang="en-US" sz="1600" b="1" dirty="0">
                <a:cs typeface="Times New Roman" pitchFamily="18" charset="0"/>
              </a:rPr>
              <a:t>∑ (0, 1, 2, 3, 4, 6)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cs typeface="Times New Roman" pitchFamily="18" charset="0"/>
              </a:rPr>
              <a:t>J</a:t>
            </a:r>
            <a:r>
              <a:rPr lang="en-US" altLang="en-US" sz="1600" baseline="-25000" dirty="0">
                <a:cs typeface="Times New Roman" pitchFamily="18" charset="0"/>
              </a:rPr>
              <a:t>B </a:t>
            </a:r>
            <a:r>
              <a:rPr lang="en-US" altLang="en-US" sz="1600" dirty="0">
                <a:cs typeface="Times New Roman" pitchFamily="18" charset="0"/>
              </a:rPr>
              <a:t>(A, B, x)  = </a:t>
            </a:r>
            <a:r>
              <a:rPr lang="en-US" altLang="en-US" sz="1600" b="1" dirty="0">
                <a:cs typeface="Times New Roman" pitchFamily="18" charset="0"/>
              </a:rPr>
              <a:t>∑ (1, 2, 3, 5, 6, 7)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cs typeface="Times New Roman" pitchFamily="18" charset="0"/>
              </a:rPr>
              <a:t>K</a:t>
            </a:r>
            <a:r>
              <a:rPr lang="en-US" altLang="en-US" sz="1600" baseline="-25000" dirty="0">
                <a:cs typeface="Times New Roman" pitchFamily="18" charset="0"/>
              </a:rPr>
              <a:t>B </a:t>
            </a:r>
            <a:r>
              <a:rPr lang="en-US" altLang="en-US" sz="1600" dirty="0">
                <a:cs typeface="Times New Roman" pitchFamily="18" charset="0"/>
              </a:rPr>
              <a:t>(A, B, x)  = </a:t>
            </a:r>
            <a:r>
              <a:rPr lang="en-US" altLang="en-US" sz="1600" b="1" dirty="0">
                <a:cs typeface="Times New Roman" pitchFamily="18" charset="0"/>
              </a:rPr>
              <a:t>∑ (0, 1, 2, 3, 4, 5, 6)</a:t>
            </a:r>
          </a:p>
          <a:p>
            <a:pPr lvl="1">
              <a:lnSpc>
                <a:spcPct val="150000"/>
              </a:lnSpc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/>
              <a:t>K</a:t>
            </a:r>
            <a:r>
              <a:rPr lang="en-GB" sz="1800" baseline="-25000" dirty="0" smtClean="0"/>
              <a:t>A</a:t>
            </a:r>
            <a:r>
              <a:rPr lang="en-GB" sz="1800" dirty="0" smtClean="0"/>
              <a:t>’s K-Map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128</a:t>
            </a:fld>
            <a:endParaRPr lang="en-GB" dirty="0"/>
          </a:p>
        </p:txBody>
      </p:sp>
      <p:graphicFrame>
        <p:nvGraphicFramePr>
          <p:cNvPr id="1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356751"/>
              </p:ext>
            </p:extLst>
          </p:nvPr>
        </p:nvGraphicFramePr>
        <p:xfrm>
          <a:off x="5076056" y="1736958"/>
          <a:ext cx="3308176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62"/>
                <a:gridCol w="365462"/>
                <a:gridCol w="644313"/>
                <a:gridCol w="644313"/>
                <a:gridCol w="644313"/>
                <a:gridCol w="644313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err="1" smtClean="0"/>
                        <a:t>Bx</a:t>
                      </a:r>
                      <a:endParaRPr lang="en-GB" sz="1400" dirty="0" smtClean="0"/>
                    </a:p>
                    <a:p>
                      <a:pPr algn="l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0 0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0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1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3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2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X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X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X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X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4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5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7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6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i="0" dirty="0" smtClean="0"/>
                        <a:t>x</a:t>
                      </a:r>
                      <a:endParaRPr lang="en-GB" sz="14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642706" y="4157415"/>
            <a:ext cx="912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K</a:t>
            </a:r>
            <a:r>
              <a:rPr lang="en-GB" sz="1400" b="1" baseline="-25000" dirty="0" smtClean="0"/>
              <a:t>A</a:t>
            </a:r>
            <a:r>
              <a:rPr lang="en-GB" sz="1400" b="1" dirty="0" smtClean="0"/>
              <a:t> </a:t>
            </a:r>
            <a:r>
              <a:rPr lang="en-GB" sz="1400" b="1" dirty="0"/>
              <a:t>= </a:t>
            </a:r>
            <a:r>
              <a:rPr lang="en-GB" sz="1400" b="1" dirty="0" smtClean="0"/>
              <a:t>x’</a:t>
            </a:r>
            <a:endParaRPr lang="en-GB" sz="14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7812360" y="2400176"/>
            <a:ext cx="576064" cy="1035670"/>
            <a:chOff x="7812360" y="2400176"/>
            <a:chExt cx="576064" cy="103567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7812360" y="2400176"/>
              <a:ext cx="57606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812360" y="2400176"/>
              <a:ext cx="0" cy="103567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812360" y="3435846"/>
              <a:ext cx="57606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flipH="1">
            <a:off x="5796136" y="2400176"/>
            <a:ext cx="576064" cy="1035670"/>
            <a:chOff x="7812360" y="2400176"/>
            <a:chExt cx="576064" cy="1035670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7812360" y="2400176"/>
              <a:ext cx="57606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812360" y="2400176"/>
              <a:ext cx="0" cy="103567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812360" y="3435846"/>
              <a:ext cx="57606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600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Synthesis Using JK Flip – Flops: Detect 3 or more consecutive 1’s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cs typeface="Times New Roman" pitchFamily="18" charset="0"/>
              </a:rPr>
              <a:t>J</a:t>
            </a:r>
            <a:r>
              <a:rPr lang="en-US" altLang="en-US" sz="1600" baseline="-25000" dirty="0">
                <a:cs typeface="Times New Roman" pitchFamily="18" charset="0"/>
              </a:rPr>
              <a:t>A </a:t>
            </a:r>
            <a:r>
              <a:rPr lang="en-US" altLang="en-US" sz="1600" dirty="0">
                <a:cs typeface="Times New Roman" pitchFamily="18" charset="0"/>
              </a:rPr>
              <a:t>(A, B, x)  = </a:t>
            </a:r>
            <a:r>
              <a:rPr lang="en-US" altLang="en-US" sz="1600" b="1" dirty="0">
                <a:cs typeface="Times New Roman" pitchFamily="18" charset="0"/>
              </a:rPr>
              <a:t>∑ (3, 4, 5, 6, 7)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cs typeface="Times New Roman" pitchFamily="18" charset="0"/>
              </a:rPr>
              <a:t>K</a:t>
            </a:r>
            <a:r>
              <a:rPr lang="en-US" altLang="en-US" sz="1600" baseline="-25000" dirty="0">
                <a:cs typeface="Times New Roman" pitchFamily="18" charset="0"/>
              </a:rPr>
              <a:t>A </a:t>
            </a:r>
            <a:r>
              <a:rPr lang="en-US" altLang="en-US" sz="1600" dirty="0">
                <a:cs typeface="Times New Roman" pitchFamily="18" charset="0"/>
              </a:rPr>
              <a:t>(A, B, x)  = </a:t>
            </a:r>
            <a:r>
              <a:rPr lang="en-US" altLang="en-US" sz="1600" b="1" dirty="0">
                <a:cs typeface="Times New Roman" pitchFamily="18" charset="0"/>
              </a:rPr>
              <a:t>∑ (0, 1, 2, 3, 4, 6)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cs typeface="Times New Roman" pitchFamily="18" charset="0"/>
              </a:rPr>
              <a:t>J</a:t>
            </a:r>
            <a:r>
              <a:rPr lang="en-US" altLang="en-US" sz="1600" baseline="-25000" dirty="0">
                <a:cs typeface="Times New Roman" pitchFamily="18" charset="0"/>
              </a:rPr>
              <a:t>B </a:t>
            </a:r>
            <a:r>
              <a:rPr lang="en-US" altLang="en-US" sz="1600" dirty="0">
                <a:cs typeface="Times New Roman" pitchFamily="18" charset="0"/>
              </a:rPr>
              <a:t>(A, B, x)  = </a:t>
            </a:r>
            <a:r>
              <a:rPr lang="en-US" altLang="en-US" sz="1600" b="1" dirty="0">
                <a:cs typeface="Times New Roman" pitchFamily="18" charset="0"/>
              </a:rPr>
              <a:t>∑ (1, 2, 3, 5, 6, 7)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cs typeface="Times New Roman" pitchFamily="18" charset="0"/>
              </a:rPr>
              <a:t>K</a:t>
            </a:r>
            <a:r>
              <a:rPr lang="en-US" altLang="en-US" sz="1600" baseline="-25000" dirty="0">
                <a:cs typeface="Times New Roman" pitchFamily="18" charset="0"/>
              </a:rPr>
              <a:t>B </a:t>
            </a:r>
            <a:r>
              <a:rPr lang="en-US" altLang="en-US" sz="1600" dirty="0">
                <a:cs typeface="Times New Roman" pitchFamily="18" charset="0"/>
              </a:rPr>
              <a:t>(A, B, x)  = </a:t>
            </a:r>
            <a:r>
              <a:rPr lang="en-US" altLang="en-US" sz="1600" b="1" dirty="0">
                <a:cs typeface="Times New Roman" pitchFamily="18" charset="0"/>
              </a:rPr>
              <a:t>∑ (0, 1, 2, 3, 4, 5, 6)</a:t>
            </a:r>
          </a:p>
          <a:p>
            <a:pPr lvl="1">
              <a:lnSpc>
                <a:spcPct val="150000"/>
              </a:lnSpc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J</a:t>
            </a:r>
            <a:r>
              <a:rPr lang="en-GB" sz="1800" baseline="-25000" dirty="0"/>
              <a:t>B</a:t>
            </a:r>
            <a:r>
              <a:rPr lang="en-GB" sz="1800" dirty="0" smtClean="0"/>
              <a:t>’s K-Map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129</a:t>
            </a:fld>
            <a:endParaRPr lang="en-GB" dirty="0"/>
          </a:p>
        </p:txBody>
      </p:sp>
      <p:graphicFrame>
        <p:nvGraphicFramePr>
          <p:cNvPr id="1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66437"/>
              </p:ext>
            </p:extLst>
          </p:nvPr>
        </p:nvGraphicFramePr>
        <p:xfrm>
          <a:off x="5076056" y="1736958"/>
          <a:ext cx="3308176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62"/>
                <a:gridCol w="365462"/>
                <a:gridCol w="644313"/>
                <a:gridCol w="644313"/>
                <a:gridCol w="644313"/>
                <a:gridCol w="644313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err="1" smtClean="0"/>
                        <a:t>Bx</a:t>
                      </a:r>
                      <a:endParaRPr lang="en-GB" sz="1400" dirty="0" smtClean="0"/>
                    </a:p>
                    <a:p>
                      <a:pPr algn="l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0 0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0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1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3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2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X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X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4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5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7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6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X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X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i="0" dirty="0" smtClean="0"/>
                        <a:t>x</a:t>
                      </a:r>
                      <a:endParaRPr lang="en-GB" sz="14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642706" y="4157415"/>
            <a:ext cx="912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J</a:t>
            </a:r>
            <a:r>
              <a:rPr lang="en-GB" sz="1400" b="1" baseline="-25000" dirty="0" smtClean="0"/>
              <a:t>B</a:t>
            </a:r>
            <a:r>
              <a:rPr lang="en-GB" sz="1400" b="1" dirty="0" smtClean="0"/>
              <a:t> </a:t>
            </a:r>
            <a:r>
              <a:rPr lang="en-GB" sz="1400" b="1" dirty="0"/>
              <a:t>= </a:t>
            </a:r>
            <a:r>
              <a:rPr lang="en-GB" sz="1400" b="1" dirty="0" smtClean="0"/>
              <a:t>x</a:t>
            </a:r>
            <a:endParaRPr lang="en-GB" sz="1400" b="1" dirty="0"/>
          </a:p>
        </p:txBody>
      </p:sp>
      <p:sp>
        <p:nvSpPr>
          <p:cNvPr id="20" name="Rectangle 19"/>
          <p:cNvSpPr/>
          <p:nvPr/>
        </p:nvSpPr>
        <p:spPr>
          <a:xfrm rot="10800000">
            <a:off x="6516216" y="2400176"/>
            <a:ext cx="1080120" cy="1034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49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710434"/>
            <a:ext cx="5904656" cy="589508"/>
          </a:xfrm>
        </p:spPr>
        <p:txBody>
          <a:bodyPr/>
          <a:lstStyle/>
          <a:p>
            <a:r>
              <a:rPr lang="en-GB" dirty="0" smtClean="0"/>
              <a:t>5.2 latches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89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Synthesis Using JK Flip – Flops: Detect 3 or more consecutive 1’s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cs typeface="Times New Roman" pitchFamily="18" charset="0"/>
              </a:rPr>
              <a:t>J</a:t>
            </a:r>
            <a:r>
              <a:rPr lang="en-US" altLang="en-US" sz="1600" baseline="-25000" dirty="0">
                <a:cs typeface="Times New Roman" pitchFamily="18" charset="0"/>
              </a:rPr>
              <a:t>A </a:t>
            </a:r>
            <a:r>
              <a:rPr lang="en-US" altLang="en-US" sz="1600" dirty="0">
                <a:cs typeface="Times New Roman" pitchFamily="18" charset="0"/>
              </a:rPr>
              <a:t>(A, B, x)  = </a:t>
            </a:r>
            <a:r>
              <a:rPr lang="en-US" altLang="en-US" sz="1600" b="1" dirty="0">
                <a:cs typeface="Times New Roman" pitchFamily="18" charset="0"/>
              </a:rPr>
              <a:t>∑ (3, 4, 5, 6, 7)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cs typeface="Times New Roman" pitchFamily="18" charset="0"/>
              </a:rPr>
              <a:t>K</a:t>
            </a:r>
            <a:r>
              <a:rPr lang="en-US" altLang="en-US" sz="1600" baseline="-25000" dirty="0">
                <a:cs typeface="Times New Roman" pitchFamily="18" charset="0"/>
              </a:rPr>
              <a:t>A </a:t>
            </a:r>
            <a:r>
              <a:rPr lang="en-US" altLang="en-US" sz="1600" dirty="0">
                <a:cs typeface="Times New Roman" pitchFamily="18" charset="0"/>
              </a:rPr>
              <a:t>(A, B, x)  = </a:t>
            </a:r>
            <a:r>
              <a:rPr lang="en-US" altLang="en-US" sz="1600" b="1" dirty="0">
                <a:cs typeface="Times New Roman" pitchFamily="18" charset="0"/>
              </a:rPr>
              <a:t>∑ (0, 1, 2, 3, 4, 6)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cs typeface="Times New Roman" pitchFamily="18" charset="0"/>
              </a:rPr>
              <a:t>J</a:t>
            </a:r>
            <a:r>
              <a:rPr lang="en-US" altLang="en-US" sz="1600" baseline="-25000" dirty="0">
                <a:cs typeface="Times New Roman" pitchFamily="18" charset="0"/>
              </a:rPr>
              <a:t>B </a:t>
            </a:r>
            <a:r>
              <a:rPr lang="en-US" altLang="en-US" sz="1600" dirty="0">
                <a:cs typeface="Times New Roman" pitchFamily="18" charset="0"/>
              </a:rPr>
              <a:t>(A, B, x)  = </a:t>
            </a:r>
            <a:r>
              <a:rPr lang="en-US" altLang="en-US" sz="1600" b="1" dirty="0">
                <a:cs typeface="Times New Roman" pitchFamily="18" charset="0"/>
              </a:rPr>
              <a:t>∑ (1, 2, 3, 5, 6, 7)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cs typeface="Times New Roman" pitchFamily="18" charset="0"/>
              </a:rPr>
              <a:t>K</a:t>
            </a:r>
            <a:r>
              <a:rPr lang="en-US" altLang="en-US" sz="1600" baseline="-25000" dirty="0">
                <a:cs typeface="Times New Roman" pitchFamily="18" charset="0"/>
              </a:rPr>
              <a:t>B </a:t>
            </a:r>
            <a:r>
              <a:rPr lang="en-US" altLang="en-US" sz="1600" dirty="0">
                <a:cs typeface="Times New Roman" pitchFamily="18" charset="0"/>
              </a:rPr>
              <a:t>(A, B, x)  = </a:t>
            </a:r>
            <a:r>
              <a:rPr lang="en-US" altLang="en-US" sz="1600" b="1" dirty="0">
                <a:cs typeface="Times New Roman" pitchFamily="18" charset="0"/>
              </a:rPr>
              <a:t>∑ (0, 1, 2, 3, 4, 5, 6)</a:t>
            </a:r>
          </a:p>
          <a:p>
            <a:pPr lvl="1">
              <a:lnSpc>
                <a:spcPct val="150000"/>
              </a:lnSpc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/>
              <a:t>K</a:t>
            </a:r>
            <a:r>
              <a:rPr lang="en-GB" sz="1800" baseline="-25000" dirty="0" smtClean="0"/>
              <a:t>B</a:t>
            </a:r>
            <a:r>
              <a:rPr lang="en-GB" sz="1800" dirty="0" smtClean="0"/>
              <a:t>’s K-Map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130</a:t>
            </a:fld>
            <a:endParaRPr lang="en-GB" dirty="0"/>
          </a:p>
        </p:txBody>
      </p:sp>
      <p:graphicFrame>
        <p:nvGraphicFramePr>
          <p:cNvPr id="1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757586"/>
              </p:ext>
            </p:extLst>
          </p:nvPr>
        </p:nvGraphicFramePr>
        <p:xfrm>
          <a:off x="5076056" y="1736958"/>
          <a:ext cx="3308176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62"/>
                <a:gridCol w="365462"/>
                <a:gridCol w="644313"/>
                <a:gridCol w="644313"/>
                <a:gridCol w="644313"/>
                <a:gridCol w="644313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err="1" smtClean="0"/>
                        <a:t>Bx</a:t>
                      </a:r>
                      <a:endParaRPr lang="en-GB" sz="1400" dirty="0" smtClean="0"/>
                    </a:p>
                    <a:p>
                      <a:pPr algn="l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0 0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0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1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3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2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X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X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4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5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7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6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X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X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i="0" dirty="0" smtClean="0"/>
                        <a:t>x</a:t>
                      </a:r>
                      <a:endParaRPr lang="en-GB" sz="14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642706" y="4157415"/>
            <a:ext cx="912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K</a:t>
            </a:r>
            <a:r>
              <a:rPr lang="en-GB" sz="1400" b="1" baseline="-25000" dirty="0" smtClean="0"/>
              <a:t>B</a:t>
            </a:r>
            <a:r>
              <a:rPr lang="en-GB" sz="1400" b="1" dirty="0" smtClean="0"/>
              <a:t> </a:t>
            </a:r>
            <a:r>
              <a:rPr lang="en-GB" sz="1400" b="1" dirty="0"/>
              <a:t>= </a:t>
            </a:r>
            <a:r>
              <a:rPr lang="en-GB" sz="1400" b="1" dirty="0" smtClean="0"/>
              <a:t>A’</a:t>
            </a:r>
            <a:endParaRPr lang="en-GB" sz="1400" b="1" dirty="0"/>
          </a:p>
        </p:txBody>
      </p:sp>
      <p:sp>
        <p:nvSpPr>
          <p:cNvPr id="20" name="Rectangle 19"/>
          <p:cNvSpPr/>
          <p:nvPr/>
        </p:nvSpPr>
        <p:spPr>
          <a:xfrm rot="10800000">
            <a:off x="5868144" y="2400176"/>
            <a:ext cx="2304256" cy="45960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7812360" y="2400176"/>
            <a:ext cx="576064" cy="1035670"/>
            <a:chOff x="7812360" y="2400176"/>
            <a:chExt cx="576064" cy="103567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812360" y="2400176"/>
              <a:ext cx="57606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812360" y="2400176"/>
              <a:ext cx="0" cy="103567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812360" y="3435846"/>
              <a:ext cx="57606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flipH="1">
            <a:off x="5796136" y="2400176"/>
            <a:ext cx="576064" cy="1035670"/>
            <a:chOff x="7812360" y="2400176"/>
            <a:chExt cx="576064" cy="1035670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7812360" y="2400176"/>
              <a:ext cx="57606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812360" y="2400176"/>
              <a:ext cx="0" cy="103567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812360" y="3435846"/>
              <a:ext cx="57606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7308304" y="4163546"/>
            <a:ext cx="473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+ x’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5640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2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Synthesis Using JK Flip – Flops: Detect 3 or more consecutive 1’s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cs typeface="Times New Roman" pitchFamily="18" charset="0"/>
              </a:rPr>
              <a:t>J</a:t>
            </a:r>
            <a:r>
              <a:rPr lang="en-US" altLang="en-US" sz="1600" baseline="-25000" dirty="0">
                <a:cs typeface="Times New Roman" pitchFamily="18" charset="0"/>
              </a:rPr>
              <a:t>A </a:t>
            </a:r>
            <a:r>
              <a:rPr lang="en-US" altLang="en-US" sz="1600" dirty="0">
                <a:cs typeface="Times New Roman" pitchFamily="18" charset="0"/>
              </a:rPr>
              <a:t>= </a:t>
            </a:r>
            <a:r>
              <a:rPr lang="en-US" altLang="en-US" sz="1600" dirty="0" err="1">
                <a:cs typeface="Times New Roman" pitchFamily="18" charset="0"/>
              </a:rPr>
              <a:t>Bx</a:t>
            </a:r>
            <a:endParaRPr lang="en-US" altLang="en-US" sz="1600" b="1" dirty="0"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cs typeface="Times New Roman" pitchFamily="18" charset="0"/>
              </a:rPr>
              <a:t>K</a:t>
            </a:r>
            <a:r>
              <a:rPr lang="en-US" altLang="en-US" sz="1600" baseline="-25000" dirty="0">
                <a:cs typeface="Times New Roman" pitchFamily="18" charset="0"/>
              </a:rPr>
              <a:t>A </a:t>
            </a:r>
            <a:r>
              <a:rPr lang="en-US" altLang="en-US" sz="1600" dirty="0">
                <a:cs typeface="Times New Roman" pitchFamily="18" charset="0"/>
              </a:rPr>
              <a:t>= x’</a:t>
            </a:r>
            <a:endParaRPr lang="en-US" altLang="en-US" sz="1600" b="1" dirty="0"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cs typeface="Times New Roman" pitchFamily="18" charset="0"/>
              </a:rPr>
              <a:t>J</a:t>
            </a:r>
            <a:r>
              <a:rPr lang="en-US" altLang="en-US" sz="1600" baseline="-25000" dirty="0">
                <a:cs typeface="Times New Roman" pitchFamily="18" charset="0"/>
              </a:rPr>
              <a:t>B </a:t>
            </a:r>
            <a:r>
              <a:rPr lang="en-US" altLang="en-US" sz="1600" dirty="0">
                <a:cs typeface="Times New Roman" pitchFamily="18" charset="0"/>
              </a:rPr>
              <a:t>= x</a:t>
            </a:r>
            <a:endParaRPr lang="en-US" altLang="en-US" sz="1600" b="1" dirty="0"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cs typeface="Times New Roman" pitchFamily="18" charset="0"/>
              </a:rPr>
              <a:t>K</a:t>
            </a:r>
            <a:r>
              <a:rPr lang="en-US" altLang="en-US" sz="1600" baseline="-25000" dirty="0">
                <a:cs typeface="Times New Roman" pitchFamily="18" charset="0"/>
              </a:rPr>
              <a:t>B </a:t>
            </a:r>
            <a:r>
              <a:rPr lang="en-US" altLang="en-US" sz="1600" dirty="0">
                <a:cs typeface="Times New Roman" pitchFamily="18" charset="0"/>
              </a:rPr>
              <a:t>= A’ + x’ </a:t>
            </a:r>
            <a:endParaRPr lang="en-US" altLang="en-US" sz="1600" b="1" dirty="0"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/>
              <a:t>Logic Diagram of Sequence Detector</a:t>
            </a:r>
          </a:p>
          <a:p>
            <a:pPr>
              <a:lnSpc>
                <a:spcPct val="150000"/>
              </a:lnSpc>
            </a:pP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131</a:t>
            </a:fld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849244"/>
              </p:ext>
            </p:extLst>
          </p:nvPr>
        </p:nvGraphicFramePr>
        <p:xfrm>
          <a:off x="4719679" y="1779661"/>
          <a:ext cx="4244809" cy="2883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2" name="Visio" r:id="rId3" imgW="2973637" imgH="2024188" progId="Visio.Drawing.11">
                  <p:embed/>
                </p:oleObj>
              </mc:Choice>
              <mc:Fallback>
                <p:oleObj name="Visio" r:id="rId3" imgW="2973637" imgH="2024188" progId="Visio.Drawing.11">
                  <p:embed/>
                  <p:pic>
                    <p:nvPicPr>
                      <p:cNvPr id="0" name="Object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679" y="1779661"/>
                        <a:ext cx="4244809" cy="2883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99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132</a:t>
            </a:fld>
            <a:endParaRPr lang="en-GB" dirty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Synthesis Using T Flip – Flops: 3-bit Counter. An n-bit binary counter consists of n fli</a:t>
            </a:r>
            <a:r>
              <a:rPr lang="en-GB" dirty="0" smtClean="0"/>
              <a:t>p – flops that can count in binary from 0 to 2</a:t>
            </a:r>
            <a:r>
              <a:rPr lang="en-GB" baseline="30000" dirty="0" smtClean="0"/>
              <a:t>n</a:t>
            </a:r>
            <a:r>
              <a:rPr lang="en-GB" dirty="0" smtClean="0"/>
              <a:t> – 1. 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19249790"/>
              </p:ext>
            </p:extLst>
          </p:nvPr>
        </p:nvGraphicFramePr>
        <p:xfrm>
          <a:off x="3131840" y="1851670"/>
          <a:ext cx="309634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055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4006BD-7E41-417E-BD6F-31104BD4A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84006BD-7E41-417E-BD6F-31104BD4A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F24C6A-FD26-4BCC-8588-598CFD186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39F24C6A-FD26-4BCC-8588-598CFD186F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1E247A-656A-4B6E-99AD-2F844024E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F01E247A-656A-4B6E-99AD-2F844024E2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563A6E-4D66-4FB0-B481-D615858BF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67563A6E-4D66-4FB0-B481-D615858BF3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9C78FF-097E-46D3-8ECC-E049F6D20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7E9C78FF-097E-46D3-8ECC-E049F6D20B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AE3EEC-F433-47ED-85E3-522C42E56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97AE3EEC-F433-47ED-85E3-522C42E56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36B330-B970-48CD-9528-8D6AAE3D7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CE36B330-B970-48CD-9528-8D6AAE3D7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EDDF4E-67E9-4D28-9BDE-2AB3F0FF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E4EDDF4E-67E9-4D28-9BDE-2AB3F0FF9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C6FF60-1B39-4B45-9663-9A1E4FB1D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B8C6FF60-1B39-4B45-9663-9A1E4FB1D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9B1873-9572-4E5A-9B11-4B65147DD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0C9B1873-9572-4E5A-9B11-4B65147DD3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8EDB36-0A50-4F83-B8E9-C89B0E035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4C8EDB36-0A50-4F83-B8E9-C89B0E035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DD9493-D73E-4AB2-A028-90CBE6526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D0DD9493-D73E-4AB2-A028-90CBE6526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B7C99-2BDF-4193-9E27-22E183E84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502B7C99-2BDF-4193-9E27-22E183E84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126D01-D4B4-4D53-AF47-BFB332F10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18126D01-D4B4-4D53-AF47-BFB332F10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F338E9-96BE-4C78-8FC7-EE6964B5C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19F338E9-96BE-4C78-8FC7-EE6964B5C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862870-1301-4A3C-82EB-C46FAA831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D6862870-1301-4A3C-82EB-C46FAA831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133</a:t>
            </a:fld>
            <a:endParaRPr lang="en-GB" dirty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467544" y="843558"/>
            <a:ext cx="8229600" cy="37510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Synthesis Using T Flip – Flops: 3-bit Counter. </a:t>
            </a:r>
            <a:endParaRPr lang="en-GB" dirty="0"/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319583"/>
              </p:ext>
            </p:extLst>
          </p:nvPr>
        </p:nvGraphicFramePr>
        <p:xfrm>
          <a:off x="614982" y="1419622"/>
          <a:ext cx="4317060" cy="314064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92460"/>
                <a:gridCol w="392460"/>
                <a:gridCol w="392460"/>
                <a:gridCol w="392460"/>
                <a:gridCol w="392460"/>
                <a:gridCol w="392460"/>
                <a:gridCol w="392460"/>
                <a:gridCol w="392460"/>
                <a:gridCol w="392460"/>
                <a:gridCol w="392460"/>
                <a:gridCol w="392460"/>
              </a:tblGrid>
              <a:tr h="288000">
                <a:tc gridSpan="3"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Present State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Next State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Flip-Flop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Inputs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r>
                        <a:rPr kumimoji="0" lang="en-US" altLang="en-US" sz="180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</a:t>
                      </a:r>
                      <a:r>
                        <a:rPr kumimoji="0" lang="en-US" alt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</a:t>
                      </a:r>
                      <a:r>
                        <a:rPr kumimoji="0" lang="en-US" alt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en-US" alt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r>
                        <a:rPr kumimoji="0" lang="en-US" altLang="en-US" sz="180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</a:t>
                      </a:r>
                      <a:r>
                        <a:rPr kumimoji="0" lang="en-US" alt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A2</a:t>
                      </a:r>
                      <a:endParaRPr kumimoji="0" lang="en-US" alt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A1</a:t>
                      </a:r>
                      <a:endParaRPr kumimoji="0" lang="en-US" alt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A0</a:t>
                      </a:r>
                      <a:endParaRPr kumimoji="0" lang="en-US" alt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 anchor="ctr" horzOverflow="overflow"/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 horzOverflow="overflow"/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 horzOverflow="overflow"/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664518" y="2265053"/>
            <a:ext cx="1855789" cy="287338"/>
            <a:chOff x="349" y="2252"/>
            <a:chExt cx="1169" cy="181"/>
          </a:xfrm>
        </p:grpSpPr>
        <p:sp>
          <p:nvSpPr>
            <p:cNvPr id="10" name="Oval 136"/>
            <p:cNvSpPr>
              <a:spLocks noChangeArrowheads="1"/>
            </p:cNvSpPr>
            <p:nvPr/>
          </p:nvSpPr>
          <p:spPr bwMode="auto">
            <a:xfrm>
              <a:off x="349" y="2252"/>
              <a:ext cx="181" cy="181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38100" cap="rnd" algn="ctr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1" name="Oval 137"/>
            <p:cNvSpPr>
              <a:spLocks noChangeArrowheads="1"/>
            </p:cNvSpPr>
            <p:nvPr/>
          </p:nvSpPr>
          <p:spPr bwMode="auto">
            <a:xfrm>
              <a:off x="1337" y="2252"/>
              <a:ext cx="181" cy="181"/>
            </a:xfrm>
            <a:prstGeom prst="ellipse">
              <a:avLst/>
            </a:prstGeom>
            <a:solidFill>
              <a:schemeClr val="bg2">
                <a:alpha val="50195"/>
              </a:schemeClr>
            </a:solidFill>
            <a:ln w="38100" cap="rnd" algn="ctr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2" name="Line 138"/>
            <p:cNvSpPr>
              <a:spLocks noChangeShapeType="1"/>
            </p:cNvSpPr>
            <p:nvPr/>
          </p:nvSpPr>
          <p:spPr bwMode="auto">
            <a:xfrm>
              <a:off x="520" y="2342"/>
              <a:ext cx="82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15" name="Group 135"/>
          <p:cNvGrpSpPr>
            <a:grpSpLocks/>
          </p:cNvGrpSpPr>
          <p:nvPr/>
        </p:nvGrpSpPr>
        <p:grpSpPr bwMode="auto">
          <a:xfrm>
            <a:off x="1050883" y="2265050"/>
            <a:ext cx="1855789" cy="287338"/>
            <a:chOff x="349" y="2252"/>
            <a:chExt cx="1169" cy="181"/>
          </a:xfrm>
        </p:grpSpPr>
        <p:sp>
          <p:nvSpPr>
            <p:cNvPr id="16" name="Oval 136"/>
            <p:cNvSpPr>
              <a:spLocks noChangeArrowheads="1"/>
            </p:cNvSpPr>
            <p:nvPr/>
          </p:nvSpPr>
          <p:spPr bwMode="auto">
            <a:xfrm>
              <a:off x="349" y="2252"/>
              <a:ext cx="181" cy="181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38100" cap="rnd" algn="ctr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7" name="Oval 137"/>
            <p:cNvSpPr>
              <a:spLocks noChangeArrowheads="1"/>
            </p:cNvSpPr>
            <p:nvPr/>
          </p:nvSpPr>
          <p:spPr bwMode="auto">
            <a:xfrm>
              <a:off x="1337" y="2252"/>
              <a:ext cx="181" cy="181"/>
            </a:xfrm>
            <a:prstGeom prst="ellipse">
              <a:avLst/>
            </a:prstGeom>
            <a:solidFill>
              <a:schemeClr val="bg2">
                <a:alpha val="50195"/>
              </a:schemeClr>
            </a:solidFill>
            <a:ln w="38100" cap="rnd" algn="ctr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8" name="Line 138"/>
            <p:cNvSpPr>
              <a:spLocks noChangeShapeType="1"/>
            </p:cNvSpPr>
            <p:nvPr/>
          </p:nvSpPr>
          <p:spPr bwMode="auto">
            <a:xfrm>
              <a:off x="520" y="2342"/>
              <a:ext cx="82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19" name="Group 135"/>
          <p:cNvGrpSpPr>
            <a:grpSpLocks/>
          </p:cNvGrpSpPr>
          <p:nvPr/>
        </p:nvGrpSpPr>
        <p:grpSpPr bwMode="auto">
          <a:xfrm>
            <a:off x="1444831" y="2264668"/>
            <a:ext cx="1855789" cy="287338"/>
            <a:chOff x="349" y="2252"/>
            <a:chExt cx="1169" cy="181"/>
          </a:xfrm>
        </p:grpSpPr>
        <p:sp>
          <p:nvSpPr>
            <p:cNvPr id="20" name="Oval 136"/>
            <p:cNvSpPr>
              <a:spLocks noChangeArrowheads="1"/>
            </p:cNvSpPr>
            <p:nvPr/>
          </p:nvSpPr>
          <p:spPr bwMode="auto">
            <a:xfrm>
              <a:off x="349" y="2252"/>
              <a:ext cx="181" cy="181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38100" cap="rnd" algn="ctr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1" name="Oval 137"/>
            <p:cNvSpPr>
              <a:spLocks noChangeArrowheads="1"/>
            </p:cNvSpPr>
            <p:nvPr/>
          </p:nvSpPr>
          <p:spPr bwMode="auto">
            <a:xfrm>
              <a:off x="1337" y="2252"/>
              <a:ext cx="181" cy="181"/>
            </a:xfrm>
            <a:prstGeom prst="ellipse">
              <a:avLst/>
            </a:prstGeom>
            <a:solidFill>
              <a:schemeClr val="bg2">
                <a:alpha val="50195"/>
              </a:schemeClr>
            </a:solidFill>
            <a:ln w="38100" cap="rnd" algn="ctr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2" name="Line 138"/>
            <p:cNvSpPr>
              <a:spLocks noChangeShapeType="1"/>
            </p:cNvSpPr>
            <p:nvPr/>
          </p:nvSpPr>
          <p:spPr bwMode="auto">
            <a:xfrm>
              <a:off x="520" y="2342"/>
              <a:ext cx="82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23" name="Group 135"/>
          <p:cNvGrpSpPr>
            <a:grpSpLocks/>
          </p:cNvGrpSpPr>
          <p:nvPr/>
        </p:nvGrpSpPr>
        <p:grpSpPr bwMode="auto">
          <a:xfrm>
            <a:off x="664518" y="2534344"/>
            <a:ext cx="1855789" cy="287338"/>
            <a:chOff x="349" y="2252"/>
            <a:chExt cx="1169" cy="181"/>
          </a:xfrm>
        </p:grpSpPr>
        <p:sp>
          <p:nvSpPr>
            <p:cNvPr id="24" name="Oval 136"/>
            <p:cNvSpPr>
              <a:spLocks noChangeArrowheads="1"/>
            </p:cNvSpPr>
            <p:nvPr/>
          </p:nvSpPr>
          <p:spPr bwMode="auto">
            <a:xfrm>
              <a:off x="349" y="2252"/>
              <a:ext cx="181" cy="181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38100" cap="rnd" algn="ctr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5" name="Oval 137"/>
            <p:cNvSpPr>
              <a:spLocks noChangeArrowheads="1"/>
            </p:cNvSpPr>
            <p:nvPr/>
          </p:nvSpPr>
          <p:spPr bwMode="auto">
            <a:xfrm>
              <a:off x="1337" y="2252"/>
              <a:ext cx="181" cy="181"/>
            </a:xfrm>
            <a:prstGeom prst="ellipse">
              <a:avLst/>
            </a:prstGeom>
            <a:solidFill>
              <a:schemeClr val="bg2">
                <a:alpha val="50195"/>
              </a:schemeClr>
            </a:solidFill>
            <a:ln w="38100" cap="rnd" algn="ctr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6" name="Line 138"/>
            <p:cNvSpPr>
              <a:spLocks noChangeShapeType="1"/>
            </p:cNvSpPr>
            <p:nvPr/>
          </p:nvSpPr>
          <p:spPr bwMode="auto">
            <a:xfrm>
              <a:off x="520" y="2342"/>
              <a:ext cx="82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27" name="Group 135"/>
          <p:cNvGrpSpPr>
            <a:grpSpLocks/>
          </p:cNvGrpSpPr>
          <p:nvPr/>
        </p:nvGrpSpPr>
        <p:grpSpPr bwMode="auto">
          <a:xfrm>
            <a:off x="1050883" y="2534341"/>
            <a:ext cx="1855789" cy="287338"/>
            <a:chOff x="349" y="2252"/>
            <a:chExt cx="1169" cy="181"/>
          </a:xfrm>
        </p:grpSpPr>
        <p:sp>
          <p:nvSpPr>
            <p:cNvPr id="29" name="Oval 136"/>
            <p:cNvSpPr>
              <a:spLocks noChangeArrowheads="1"/>
            </p:cNvSpPr>
            <p:nvPr/>
          </p:nvSpPr>
          <p:spPr bwMode="auto">
            <a:xfrm>
              <a:off x="349" y="2252"/>
              <a:ext cx="181" cy="181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38100" cap="rnd" algn="ctr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0" name="Oval 137"/>
            <p:cNvSpPr>
              <a:spLocks noChangeArrowheads="1"/>
            </p:cNvSpPr>
            <p:nvPr/>
          </p:nvSpPr>
          <p:spPr bwMode="auto">
            <a:xfrm>
              <a:off x="1337" y="2252"/>
              <a:ext cx="181" cy="181"/>
            </a:xfrm>
            <a:prstGeom prst="ellipse">
              <a:avLst/>
            </a:prstGeom>
            <a:solidFill>
              <a:schemeClr val="bg2">
                <a:alpha val="50195"/>
              </a:schemeClr>
            </a:solidFill>
            <a:ln w="38100" cap="rnd" algn="ctr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1" name="Line 138"/>
            <p:cNvSpPr>
              <a:spLocks noChangeShapeType="1"/>
            </p:cNvSpPr>
            <p:nvPr/>
          </p:nvSpPr>
          <p:spPr bwMode="auto">
            <a:xfrm>
              <a:off x="520" y="2342"/>
              <a:ext cx="82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32" name="Group 135"/>
          <p:cNvGrpSpPr>
            <a:grpSpLocks/>
          </p:cNvGrpSpPr>
          <p:nvPr/>
        </p:nvGrpSpPr>
        <p:grpSpPr bwMode="auto">
          <a:xfrm>
            <a:off x="1444831" y="2533959"/>
            <a:ext cx="1855789" cy="287338"/>
            <a:chOff x="349" y="2252"/>
            <a:chExt cx="1169" cy="181"/>
          </a:xfrm>
        </p:grpSpPr>
        <p:sp>
          <p:nvSpPr>
            <p:cNvPr id="33" name="Oval 136"/>
            <p:cNvSpPr>
              <a:spLocks noChangeArrowheads="1"/>
            </p:cNvSpPr>
            <p:nvPr/>
          </p:nvSpPr>
          <p:spPr bwMode="auto">
            <a:xfrm>
              <a:off x="349" y="2252"/>
              <a:ext cx="181" cy="181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38100" cap="rnd" algn="ctr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4" name="Oval 137"/>
            <p:cNvSpPr>
              <a:spLocks noChangeArrowheads="1"/>
            </p:cNvSpPr>
            <p:nvPr/>
          </p:nvSpPr>
          <p:spPr bwMode="auto">
            <a:xfrm>
              <a:off x="1337" y="2252"/>
              <a:ext cx="181" cy="181"/>
            </a:xfrm>
            <a:prstGeom prst="ellipse">
              <a:avLst/>
            </a:prstGeom>
            <a:solidFill>
              <a:schemeClr val="bg2">
                <a:alpha val="50195"/>
              </a:schemeClr>
            </a:solidFill>
            <a:ln w="38100" cap="rnd" algn="ctr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5" name="Line 138"/>
            <p:cNvSpPr>
              <a:spLocks noChangeShapeType="1"/>
            </p:cNvSpPr>
            <p:nvPr/>
          </p:nvSpPr>
          <p:spPr bwMode="auto">
            <a:xfrm>
              <a:off x="520" y="2342"/>
              <a:ext cx="82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36" name="Group 135"/>
          <p:cNvGrpSpPr>
            <a:grpSpLocks/>
          </p:cNvGrpSpPr>
          <p:nvPr/>
        </p:nvGrpSpPr>
        <p:grpSpPr bwMode="auto">
          <a:xfrm>
            <a:off x="664518" y="2837616"/>
            <a:ext cx="1855789" cy="287338"/>
            <a:chOff x="349" y="2252"/>
            <a:chExt cx="1169" cy="181"/>
          </a:xfrm>
        </p:grpSpPr>
        <p:sp>
          <p:nvSpPr>
            <p:cNvPr id="37" name="Oval 136"/>
            <p:cNvSpPr>
              <a:spLocks noChangeArrowheads="1"/>
            </p:cNvSpPr>
            <p:nvPr/>
          </p:nvSpPr>
          <p:spPr bwMode="auto">
            <a:xfrm>
              <a:off x="349" y="2252"/>
              <a:ext cx="181" cy="181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38100" cap="rnd" algn="ctr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" name="Oval 137"/>
            <p:cNvSpPr>
              <a:spLocks noChangeArrowheads="1"/>
            </p:cNvSpPr>
            <p:nvPr/>
          </p:nvSpPr>
          <p:spPr bwMode="auto">
            <a:xfrm>
              <a:off x="1337" y="2252"/>
              <a:ext cx="181" cy="181"/>
            </a:xfrm>
            <a:prstGeom prst="ellipse">
              <a:avLst/>
            </a:prstGeom>
            <a:solidFill>
              <a:schemeClr val="bg2">
                <a:alpha val="50195"/>
              </a:schemeClr>
            </a:solidFill>
            <a:ln w="38100" cap="rnd" algn="ctr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9" name="Line 138"/>
            <p:cNvSpPr>
              <a:spLocks noChangeShapeType="1"/>
            </p:cNvSpPr>
            <p:nvPr/>
          </p:nvSpPr>
          <p:spPr bwMode="auto">
            <a:xfrm>
              <a:off x="520" y="2342"/>
              <a:ext cx="82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40" name="Group 135"/>
          <p:cNvGrpSpPr>
            <a:grpSpLocks/>
          </p:cNvGrpSpPr>
          <p:nvPr/>
        </p:nvGrpSpPr>
        <p:grpSpPr bwMode="auto">
          <a:xfrm>
            <a:off x="1050883" y="2837613"/>
            <a:ext cx="1855789" cy="287338"/>
            <a:chOff x="349" y="2252"/>
            <a:chExt cx="1169" cy="181"/>
          </a:xfrm>
        </p:grpSpPr>
        <p:sp>
          <p:nvSpPr>
            <p:cNvPr id="41" name="Oval 136"/>
            <p:cNvSpPr>
              <a:spLocks noChangeArrowheads="1"/>
            </p:cNvSpPr>
            <p:nvPr/>
          </p:nvSpPr>
          <p:spPr bwMode="auto">
            <a:xfrm>
              <a:off x="349" y="2252"/>
              <a:ext cx="181" cy="181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38100" cap="rnd" algn="ctr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2" name="Oval 137"/>
            <p:cNvSpPr>
              <a:spLocks noChangeArrowheads="1"/>
            </p:cNvSpPr>
            <p:nvPr/>
          </p:nvSpPr>
          <p:spPr bwMode="auto">
            <a:xfrm>
              <a:off x="1337" y="2252"/>
              <a:ext cx="181" cy="181"/>
            </a:xfrm>
            <a:prstGeom prst="ellipse">
              <a:avLst/>
            </a:prstGeom>
            <a:solidFill>
              <a:schemeClr val="bg2">
                <a:alpha val="50195"/>
              </a:schemeClr>
            </a:solidFill>
            <a:ln w="38100" cap="rnd" algn="ctr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3" name="Line 138"/>
            <p:cNvSpPr>
              <a:spLocks noChangeShapeType="1"/>
            </p:cNvSpPr>
            <p:nvPr/>
          </p:nvSpPr>
          <p:spPr bwMode="auto">
            <a:xfrm>
              <a:off x="520" y="2342"/>
              <a:ext cx="82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44" name="Group 135"/>
          <p:cNvGrpSpPr>
            <a:grpSpLocks/>
          </p:cNvGrpSpPr>
          <p:nvPr/>
        </p:nvGrpSpPr>
        <p:grpSpPr bwMode="auto">
          <a:xfrm>
            <a:off x="1444831" y="2837231"/>
            <a:ext cx="1855789" cy="287338"/>
            <a:chOff x="349" y="2252"/>
            <a:chExt cx="1169" cy="181"/>
          </a:xfrm>
        </p:grpSpPr>
        <p:sp>
          <p:nvSpPr>
            <p:cNvPr id="45" name="Oval 136"/>
            <p:cNvSpPr>
              <a:spLocks noChangeArrowheads="1"/>
            </p:cNvSpPr>
            <p:nvPr/>
          </p:nvSpPr>
          <p:spPr bwMode="auto">
            <a:xfrm>
              <a:off x="349" y="2252"/>
              <a:ext cx="181" cy="181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38100" cap="rnd" algn="ctr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6" name="Oval 137"/>
            <p:cNvSpPr>
              <a:spLocks noChangeArrowheads="1"/>
            </p:cNvSpPr>
            <p:nvPr/>
          </p:nvSpPr>
          <p:spPr bwMode="auto">
            <a:xfrm>
              <a:off x="1337" y="2252"/>
              <a:ext cx="181" cy="181"/>
            </a:xfrm>
            <a:prstGeom prst="ellipse">
              <a:avLst/>
            </a:prstGeom>
            <a:solidFill>
              <a:schemeClr val="bg2">
                <a:alpha val="50195"/>
              </a:schemeClr>
            </a:solidFill>
            <a:ln w="38100" cap="rnd" algn="ctr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7" name="Line 138"/>
            <p:cNvSpPr>
              <a:spLocks noChangeShapeType="1"/>
            </p:cNvSpPr>
            <p:nvPr/>
          </p:nvSpPr>
          <p:spPr bwMode="auto">
            <a:xfrm>
              <a:off x="520" y="2342"/>
              <a:ext cx="82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48" name="Group 135"/>
          <p:cNvGrpSpPr>
            <a:grpSpLocks/>
          </p:cNvGrpSpPr>
          <p:nvPr/>
        </p:nvGrpSpPr>
        <p:grpSpPr bwMode="auto">
          <a:xfrm>
            <a:off x="664518" y="3110408"/>
            <a:ext cx="1855789" cy="287338"/>
            <a:chOff x="349" y="2252"/>
            <a:chExt cx="1169" cy="181"/>
          </a:xfrm>
        </p:grpSpPr>
        <p:sp>
          <p:nvSpPr>
            <p:cNvPr id="49" name="Oval 136"/>
            <p:cNvSpPr>
              <a:spLocks noChangeArrowheads="1"/>
            </p:cNvSpPr>
            <p:nvPr/>
          </p:nvSpPr>
          <p:spPr bwMode="auto">
            <a:xfrm>
              <a:off x="349" y="2252"/>
              <a:ext cx="181" cy="181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38100" cap="rnd" algn="ctr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50" name="Oval 137"/>
            <p:cNvSpPr>
              <a:spLocks noChangeArrowheads="1"/>
            </p:cNvSpPr>
            <p:nvPr/>
          </p:nvSpPr>
          <p:spPr bwMode="auto">
            <a:xfrm>
              <a:off x="1337" y="2252"/>
              <a:ext cx="181" cy="181"/>
            </a:xfrm>
            <a:prstGeom prst="ellipse">
              <a:avLst/>
            </a:prstGeom>
            <a:solidFill>
              <a:schemeClr val="bg2">
                <a:alpha val="50195"/>
              </a:schemeClr>
            </a:solidFill>
            <a:ln w="38100" cap="rnd" algn="ctr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51" name="Line 138"/>
            <p:cNvSpPr>
              <a:spLocks noChangeShapeType="1"/>
            </p:cNvSpPr>
            <p:nvPr/>
          </p:nvSpPr>
          <p:spPr bwMode="auto">
            <a:xfrm>
              <a:off x="520" y="2342"/>
              <a:ext cx="82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52" name="Group 135"/>
          <p:cNvGrpSpPr>
            <a:grpSpLocks/>
          </p:cNvGrpSpPr>
          <p:nvPr/>
        </p:nvGrpSpPr>
        <p:grpSpPr bwMode="auto">
          <a:xfrm>
            <a:off x="1050883" y="3110405"/>
            <a:ext cx="1855789" cy="287338"/>
            <a:chOff x="349" y="2252"/>
            <a:chExt cx="1169" cy="181"/>
          </a:xfrm>
        </p:grpSpPr>
        <p:sp>
          <p:nvSpPr>
            <p:cNvPr id="53" name="Oval 136"/>
            <p:cNvSpPr>
              <a:spLocks noChangeArrowheads="1"/>
            </p:cNvSpPr>
            <p:nvPr/>
          </p:nvSpPr>
          <p:spPr bwMode="auto">
            <a:xfrm>
              <a:off x="349" y="2252"/>
              <a:ext cx="181" cy="181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38100" cap="rnd" algn="ctr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54" name="Oval 137"/>
            <p:cNvSpPr>
              <a:spLocks noChangeArrowheads="1"/>
            </p:cNvSpPr>
            <p:nvPr/>
          </p:nvSpPr>
          <p:spPr bwMode="auto">
            <a:xfrm>
              <a:off x="1337" y="2252"/>
              <a:ext cx="181" cy="181"/>
            </a:xfrm>
            <a:prstGeom prst="ellipse">
              <a:avLst/>
            </a:prstGeom>
            <a:solidFill>
              <a:schemeClr val="bg2">
                <a:alpha val="50195"/>
              </a:schemeClr>
            </a:solidFill>
            <a:ln w="38100" cap="rnd" algn="ctr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55" name="Line 138"/>
            <p:cNvSpPr>
              <a:spLocks noChangeShapeType="1"/>
            </p:cNvSpPr>
            <p:nvPr/>
          </p:nvSpPr>
          <p:spPr bwMode="auto">
            <a:xfrm>
              <a:off x="520" y="2342"/>
              <a:ext cx="82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56" name="Group 135"/>
          <p:cNvGrpSpPr>
            <a:grpSpLocks/>
          </p:cNvGrpSpPr>
          <p:nvPr/>
        </p:nvGrpSpPr>
        <p:grpSpPr bwMode="auto">
          <a:xfrm>
            <a:off x="1444831" y="3110023"/>
            <a:ext cx="1855789" cy="287338"/>
            <a:chOff x="349" y="2252"/>
            <a:chExt cx="1169" cy="181"/>
          </a:xfrm>
        </p:grpSpPr>
        <p:sp>
          <p:nvSpPr>
            <p:cNvPr id="57" name="Oval 136"/>
            <p:cNvSpPr>
              <a:spLocks noChangeArrowheads="1"/>
            </p:cNvSpPr>
            <p:nvPr/>
          </p:nvSpPr>
          <p:spPr bwMode="auto">
            <a:xfrm>
              <a:off x="349" y="2252"/>
              <a:ext cx="181" cy="181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38100" cap="rnd" algn="ctr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58" name="Oval 137"/>
            <p:cNvSpPr>
              <a:spLocks noChangeArrowheads="1"/>
            </p:cNvSpPr>
            <p:nvPr/>
          </p:nvSpPr>
          <p:spPr bwMode="auto">
            <a:xfrm>
              <a:off x="1337" y="2252"/>
              <a:ext cx="181" cy="181"/>
            </a:xfrm>
            <a:prstGeom prst="ellipse">
              <a:avLst/>
            </a:prstGeom>
            <a:solidFill>
              <a:schemeClr val="bg2">
                <a:alpha val="50195"/>
              </a:schemeClr>
            </a:solidFill>
            <a:ln w="38100" cap="rnd" algn="ctr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59" name="Line 138"/>
            <p:cNvSpPr>
              <a:spLocks noChangeShapeType="1"/>
            </p:cNvSpPr>
            <p:nvPr/>
          </p:nvSpPr>
          <p:spPr bwMode="auto">
            <a:xfrm>
              <a:off x="520" y="2342"/>
              <a:ext cx="82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60" name="Group 135"/>
          <p:cNvGrpSpPr>
            <a:grpSpLocks/>
          </p:cNvGrpSpPr>
          <p:nvPr/>
        </p:nvGrpSpPr>
        <p:grpSpPr bwMode="auto">
          <a:xfrm>
            <a:off x="664518" y="3398440"/>
            <a:ext cx="1855789" cy="287338"/>
            <a:chOff x="349" y="2252"/>
            <a:chExt cx="1169" cy="181"/>
          </a:xfrm>
        </p:grpSpPr>
        <p:sp>
          <p:nvSpPr>
            <p:cNvPr id="61" name="Oval 136"/>
            <p:cNvSpPr>
              <a:spLocks noChangeArrowheads="1"/>
            </p:cNvSpPr>
            <p:nvPr/>
          </p:nvSpPr>
          <p:spPr bwMode="auto">
            <a:xfrm>
              <a:off x="349" y="2252"/>
              <a:ext cx="181" cy="181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38100" cap="rnd" algn="ctr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62" name="Oval 137"/>
            <p:cNvSpPr>
              <a:spLocks noChangeArrowheads="1"/>
            </p:cNvSpPr>
            <p:nvPr/>
          </p:nvSpPr>
          <p:spPr bwMode="auto">
            <a:xfrm>
              <a:off x="1337" y="2252"/>
              <a:ext cx="181" cy="181"/>
            </a:xfrm>
            <a:prstGeom prst="ellipse">
              <a:avLst/>
            </a:prstGeom>
            <a:solidFill>
              <a:schemeClr val="bg2">
                <a:alpha val="50195"/>
              </a:schemeClr>
            </a:solidFill>
            <a:ln w="38100" cap="rnd" algn="ctr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63" name="Line 138"/>
            <p:cNvSpPr>
              <a:spLocks noChangeShapeType="1"/>
            </p:cNvSpPr>
            <p:nvPr/>
          </p:nvSpPr>
          <p:spPr bwMode="auto">
            <a:xfrm>
              <a:off x="520" y="2342"/>
              <a:ext cx="82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64" name="Group 135"/>
          <p:cNvGrpSpPr>
            <a:grpSpLocks/>
          </p:cNvGrpSpPr>
          <p:nvPr/>
        </p:nvGrpSpPr>
        <p:grpSpPr bwMode="auto">
          <a:xfrm>
            <a:off x="1050883" y="3398437"/>
            <a:ext cx="1855789" cy="287338"/>
            <a:chOff x="349" y="2252"/>
            <a:chExt cx="1169" cy="181"/>
          </a:xfrm>
        </p:grpSpPr>
        <p:sp>
          <p:nvSpPr>
            <p:cNvPr id="65" name="Oval 136"/>
            <p:cNvSpPr>
              <a:spLocks noChangeArrowheads="1"/>
            </p:cNvSpPr>
            <p:nvPr/>
          </p:nvSpPr>
          <p:spPr bwMode="auto">
            <a:xfrm>
              <a:off x="349" y="2252"/>
              <a:ext cx="181" cy="181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38100" cap="rnd" algn="ctr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66" name="Oval 137"/>
            <p:cNvSpPr>
              <a:spLocks noChangeArrowheads="1"/>
            </p:cNvSpPr>
            <p:nvPr/>
          </p:nvSpPr>
          <p:spPr bwMode="auto">
            <a:xfrm>
              <a:off x="1337" y="2252"/>
              <a:ext cx="181" cy="181"/>
            </a:xfrm>
            <a:prstGeom prst="ellipse">
              <a:avLst/>
            </a:prstGeom>
            <a:solidFill>
              <a:schemeClr val="bg2">
                <a:alpha val="50195"/>
              </a:schemeClr>
            </a:solidFill>
            <a:ln w="38100" cap="rnd" algn="ctr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67" name="Line 138"/>
            <p:cNvSpPr>
              <a:spLocks noChangeShapeType="1"/>
            </p:cNvSpPr>
            <p:nvPr/>
          </p:nvSpPr>
          <p:spPr bwMode="auto">
            <a:xfrm>
              <a:off x="520" y="2342"/>
              <a:ext cx="82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68" name="Group 135"/>
          <p:cNvGrpSpPr>
            <a:grpSpLocks/>
          </p:cNvGrpSpPr>
          <p:nvPr/>
        </p:nvGrpSpPr>
        <p:grpSpPr bwMode="auto">
          <a:xfrm>
            <a:off x="1444831" y="3398055"/>
            <a:ext cx="1855789" cy="287338"/>
            <a:chOff x="349" y="2252"/>
            <a:chExt cx="1169" cy="181"/>
          </a:xfrm>
        </p:grpSpPr>
        <p:sp>
          <p:nvSpPr>
            <p:cNvPr id="69" name="Oval 136"/>
            <p:cNvSpPr>
              <a:spLocks noChangeArrowheads="1"/>
            </p:cNvSpPr>
            <p:nvPr/>
          </p:nvSpPr>
          <p:spPr bwMode="auto">
            <a:xfrm>
              <a:off x="349" y="2252"/>
              <a:ext cx="181" cy="181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38100" cap="rnd" algn="ctr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70" name="Oval 137"/>
            <p:cNvSpPr>
              <a:spLocks noChangeArrowheads="1"/>
            </p:cNvSpPr>
            <p:nvPr/>
          </p:nvSpPr>
          <p:spPr bwMode="auto">
            <a:xfrm>
              <a:off x="1337" y="2252"/>
              <a:ext cx="181" cy="181"/>
            </a:xfrm>
            <a:prstGeom prst="ellipse">
              <a:avLst/>
            </a:prstGeom>
            <a:solidFill>
              <a:schemeClr val="bg2">
                <a:alpha val="50195"/>
              </a:schemeClr>
            </a:solidFill>
            <a:ln w="38100" cap="rnd" algn="ctr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71" name="Line 138"/>
            <p:cNvSpPr>
              <a:spLocks noChangeShapeType="1"/>
            </p:cNvSpPr>
            <p:nvPr/>
          </p:nvSpPr>
          <p:spPr bwMode="auto">
            <a:xfrm>
              <a:off x="520" y="2342"/>
              <a:ext cx="82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72" name="Group 135"/>
          <p:cNvGrpSpPr>
            <a:grpSpLocks/>
          </p:cNvGrpSpPr>
          <p:nvPr/>
        </p:nvGrpSpPr>
        <p:grpSpPr bwMode="auto">
          <a:xfrm>
            <a:off x="664518" y="3690664"/>
            <a:ext cx="1855789" cy="287338"/>
            <a:chOff x="349" y="2252"/>
            <a:chExt cx="1169" cy="181"/>
          </a:xfrm>
        </p:grpSpPr>
        <p:sp>
          <p:nvSpPr>
            <p:cNvPr id="73" name="Oval 136"/>
            <p:cNvSpPr>
              <a:spLocks noChangeArrowheads="1"/>
            </p:cNvSpPr>
            <p:nvPr/>
          </p:nvSpPr>
          <p:spPr bwMode="auto">
            <a:xfrm>
              <a:off x="349" y="2252"/>
              <a:ext cx="181" cy="181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38100" cap="rnd" algn="ctr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74" name="Oval 137"/>
            <p:cNvSpPr>
              <a:spLocks noChangeArrowheads="1"/>
            </p:cNvSpPr>
            <p:nvPr/>
          </p:nvSpPr>
          <p:spPr bwMode="auto">
            <a:xfrm>
              <a:off x="1337" y="2252"/>
              <a:ext cx="181" cy="181"/>
            </a:xfrm>
            <a:prstGeom prst="ellipse">
              <a:avLst/>
            </a:prstGeom>
            <a:solidFill>
              <a:schemeClr val="bg2">
                <a:alpha val="50195"/>
              </a:schemeClr>
            </a:solidFill>
            <a:ln w="38100" cap="rnd" algn="ctr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75" name="Line 138"/>
            <p:cNvSpPr>
              <a:spLocks noChangeShapeType="1"/>
            </p:cNvSpPr>
            <p:nvPr/>
          </p:nvSpPr>
          <p:spPr bwMode="auto">
            <a:xfrm>
              <a:off x="520" y="2342"/>
              <a:ext cx="82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76" name="Group 135"/>
          <p:cNvGrpSpPr>
            <a:grpSpLocks/>
          </p:cNvGrpSpPr>
          <p:nvPr/>
        </p:nvGrpSpPr>
        <p:grpSpPr bwMode="auto">
          <a:xfrm>
            <a:off x="1050883" y="3690661"/>
            <a:ext cx="1855789" cy="287338"/>
            <a:chOff x="349" y="2252"/>
            <a:chExt cx="1169" cy="181"/>
          </a:xfrm>
        </p:grpSpPr>
        <p:sp>
          <p:nvSpPr>
            <p:cNvPr id="77" name="Oval 136"/>
            <p:cNvSpPr>
              <a:spLocks noChangeArrowheads="1"/>
            </p:cNvSpPr>
            <p:nvPr/>
          </p:nvSpPr>
          <p:spPr bwMode="auto">
            <a:xfrm>
              <a:off x="349" y="2252"/>
              <a:ext cx="181" cy="181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38100" cap="rnd" algn="ctr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78" name="Oval 137"/>
            <p:cNvSpPr>
              <a:spLocks noChangeArrowheads="1"/>
            </p:cNvSpPr>
            <p:nvPr/>
          </p:nvSpPr>
          <p:spPr bwMode="auto">
            <a:xfrm>
              <a:off x="1337" y="2252"/>
              <a:ext cx="181" cy="181"/>
            </a:xfrm>
            <a:prstGeom prst="ellipse">
              <a:avLst/>
            </a:prstGeom>
            <a:solidFill>
              <a:schemeClr val="bg2">
                <a:alpha val="50195"/>
              </a:schemeClr>
            </a:solidFill>
            <a:ln w="38100" cap="rnd" algn="ctr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79" name="Line 138"/>
            <p:cNvSpPr>
              <a:spLocks noChangeShapeType="1"/>
            </p:cNvSpPr>
            <p:nvPr/>
          </p:nvSpPr>
          <p:spPr bwMode="auto">
            <a:xfrm>
              <a:off x="520" y="2342"/>
              <a:ext cx="82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80" name="Group 135"/>
          <p:cNvGrpSpPr>
            <a:grpSpLocks/>
          </p:cNvGrpSpPr>
          <p:nvPr/>
        </p:nvGrpSpPr>
        <p:grpSpPr bwMode="auto">
          <a:xfrm>
            <a:off x="1444831" y="3690279"/>
            <a:ext cx="1855789" cy="287338"/>
            <a:chOff x="349" y="2252"/>
            <a:chExt cx="1169" cy="181"/>
          </a:xfrm>
        </p:grpSpPr>
        <p:sp>
          <p:nvSpPr>
            <p:cNvPr id="81" name="Oval 136"/>
            <p:cNvSpPr>
              <a:spLocks noChangeArrowheads="1"/>
            </p:cNvSpPr>
            <p:nvPr/>
          </p:nvSpPr>
          <p:spPr bwMode="auto">
            <a:xfrm>
              <a:off x="349" y="2252"/>
              <a:ext cx="181" cy="181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38100" cap="rnd" algn="ctr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82" name="Oval 137"/>
            <p:cNvSpPr>
              <a:spLocks noChangeArrowheads="1"/>
            </p:cNvSpPr>
            <p:nvPr/>
          </p:nvSpPr>
          <p:spPr bwMode="auto">
            <a:xfrm>
              <a:off x="1337" y="2252"/>
              <a:ext cx="181" cy="181"/>
            </a:xfrm>
            <a:prstGeom prst="ellipse">
              <a:avLst/>
            </a:prstGeom>
            <a:solidFill>
              <a:schemeClr val="bg2">
                <a:alpha val="50195"/>
              </a:schemeClr>
            </a:solidFill>
            <a:ln w="38100" cap="rnd" algn="ctr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83" name="Line 138"/>
            <p:cNvSpPr>
              <a:spLocks noChangeShapeType="1"/>
            </p:cNvSpPr>
            <p:nvPr/>
          </p:nvSpPr>
          <p:spPr bwMode="auto">
            <a:xfrm>
              <a:off x="520" y="2342"/>
              <a:ext cx="82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84" name="Group 135"/>
          <p:cNvGrpSpPr>
            <a:grpSpLocks/>
          </p:cNvGrpSpPr>
          <p:nvPr/>
        </p:nvGrpSpPr>
        <p:grpSpPr bwMode="auto">
          <a:xfrm>
            <a:off x="664518" y="3989744"/>
            <a:ext cx="1855789" cy="287338"/>
            <a:chOff x="349" y="2252"/>
            <a:chExt cx="1169" cy="181"/>
          </a:xfrm>
        </p:grpSpPr>
        <p:sp>
          <p:nvSpPr>
            <p:cNvPr id="85" name="Oval 136"/>
            <p:cNvSpPr>
              <a:spLocks noChangeArrowheads="1"/>
            </p:cNvSpPr>
            <p:nvPr/>
          </p:nvSpPr>
          <p:spPr bwMode="auto">
            <a:xfrm>
              <a:off x="349" y="2252"/>
              <a:ext cx="181" cy="181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38100" cap="rnd" algn="ctr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86" name="Oval 137"/>
            <p:cNvSpPr>
              <a:spLocks noChangeArrowheads="1"/>
            </p:cNvSpPr>
            <p:nvPr/>
          </p:nvSpPr>
          <p:spPr bwMode="auto">
            <a:xfrm>
              <a:off x="1337" y="2252"/>
              <a:ext cx="181" cy="181"/>
            </a:xfrm>
            <a:prstGeom prst="ellipse">
              <a:avLst/>
            </a:prstGeom>
            <a:solidFill>
              <a:schemeClr val="bg2">
                <a:alpha val="50195"/>
              </a:schemeClr>
            </a:solidFill>
            <a:ln w="38100" cap="rnd" algn="ctr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87" name="Line 138"/>
            <p:cNvSpPr>
              <a:spLocks noChangeShapeType="1"/>
            </p:cNvSpPr>
            <p:nvPr/>
          </p:nvSpPr>
          <p:spPr bwMode="auto">
            <a:xfrm>
              <a:off x="520" y="2342"/>
              <a:ext cx="82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88" name="Group 135"/>
          <p:cNvGrpSpPr>
            <a:grpSpLocks/>
          </p:cNvGrpSpPr>
          <p:nvPr/>
        </p:nvGrpSpPr>
        <p:grpSpPr bwMode="auto">
          <a:xfrm>
            <a:off x="1050883" y="3989741"/>
            <a:ext cx="1855789" cy="287338"/>
            <a:chOff x="349" y="2252"/>
            <a:chExt cx="1169" cy="181"/>
          </a:xfrm>
        </p:grpSpPr>
        <p:sp>
          <p:nvSpPr>
            <p:cNvPr id="89" name="Oval 136"/>
            <p:cNvSpPr>
              <a:spLocks noChangeArrowheads="1"/>
            </p:cNvSpPr>
            <p:nvPr/>
          </p:nvSpPr>
          <p:spPr bwMode="auto">
            <a:xfrm>
              <a:off x="349" y="2252"/>
              <a:ext cx="181" cy="181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38100" cap="rnd" algn="ctr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90" name="Oval 137"/>
            <p:cNvSpPr>
              <a:spLocks noChangeArrowheads="1"/>
            </p:cNvSpPr>
            <p:nvPr/>
          </p:nvSpPr>
          <p:spPr bwMode="auto">
            <a:xfrm>
              <a:off x="1337" y="2252"/>
              <a:ext cx="181" cy="181"/>
            </a:xfrm>
            <a:prstGeom prst="ellipse">
              <a:avLst/>
            </a:prstGeom>
            <a:solidFill>
              <a:schemeClr val="bg2">
                <a:alpha val="50195"/>
              </a:schemeClr>
            </a:solidFill>
            <a:ln w="38100" cap="rnd" algn="ctr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91" name="Line 138"/>
            <p:cNvSpPr>
              <a:spLocks noChangeShapeType="1"/>
            </p:cNvSpPr>
            <p:nvPr/>
          </p:nvSpPr>
          <p:spPr bwMode="auto">
            <a:xfrm>
              <a:off x="520" y="2342"/>
              <a:ext cx="82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92" name="Group 135"/>
          <p:cNvGrpSpPr>
            <a:grpSpLocks/>
          </p:cNvGrpSpPr>
          <p:nvPr/>
        </p:nvGrpSpPr>
        <p:grpSpPr bwMode="auto">
          <a:xfrm>
            <a:off x="1444831" y="3989359"/>
            <a:ext cx="1855789" cy="287338"/>
            <a:chOff x="349" y="2252"/>
            <a:chExt cx="1169" cy="181"/>
          </a:xfrm>
        </p:grpSpPr>
        <p:sp>
          <p:nvSpPr>
            <p:cNvPr id="93" name="Oval 136"/>
            <p:cNvSpPr>
              <a:spLocks noChangeArrowheads="1"/>
            </p:cNvSpPr>
            <p:nvPr/>
          </p:nvSpPr>
          <p:spPr bwMode="auto">
            <a:xfrm>
              <a:off x="349" y="2252"/>
              <a:ext cx="181" cy="181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38100" cap="rnd" algn="ctr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94" name="Oval 137"/>
            <p:cNvSpPr>
              <a:spLocks noChangeArrowheads="1"/>
            </p:cNvSpPr>
            <p:nvPr/>
          </p:nvSpPr>
          <p:spPr bwMode="auto">
            <a:xfrm>
              <a:off x="1337" y="2252"/>
              <a:ext cx="181" cy="181"/>
            </a:xfrm>
            <a:prstGeom prst="ellipse">
              <a:avLst/>
            </a:prstGeom>
            <a:solidFill>
              <a:schemeClr val="bg2">
                <a:alpha val="50195"/>
              </a:schemeClr>
            </a:solidFill>
            <a:ln w="38100" cap="rnd" algn="ctr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95" name="Line 138"/>
            <p:cNvSpPr>
              <a:spLocks noChangeShapeType="1"/>
            </p:cNvSpPr>
            <p:nvPr/>
          </p:nvSpPr>
          <p:spPr bwMode="auto">
            <a:xfrm>
              <a:off x="520" y="2342"/>
              <a:ext cx="82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96" name="Group 135"/>
          <p:cNvGrpSpPr>
            <a:grpSpLocks/>
          </p:cNvGrpSpPr>
          <p:nvPr/>
        </p:nvGrpSpPr>
        <p:grpSpPr bwMode="auto">
          <a:xfrm>
            <a:off x="664518" y="4258799"/>
            <a:ext cx="1855789" cy="287338"/>
            <a:chOff x="349" y="2252"/>
            <a:chExt cx="1169" cy="181"/>
          </a:xfrm>
        </p:grpSpPr>
        <p:sp>
          <p:nvSpPr>
            <p:cNvPr id="97" name="Oval 136"/>
            <p:cNvSpPr>
              <a:spLocks noChangeArrowheads="1"/>
            </p:cNvSpPr>
            <p:nvPr/>
          </p:nvSpPr>
          <p:spPr bwMode="auto">
            <a:xfrm>
              <a:off x="349" y="2252"/>
              <a:ext cx="181" cy="181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38100" cap="rnd" algn="ctr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98" name="Oval 137"/>
            <p:cNvSpPr>
              <a:spLocks noChangeArrowheads="1"/>
            </p:cNvSpPr>
            <p:nvPr/>
          </p:nvSpPr>
          <p:spPr bwMode="auto">
            <a:xfrm>
              <a:off x="1337" y="2252"/>
              <a:ext cx="181" cy="181"/>
            </a:xfrm>
            <a:prstGeom prst="ellipse">
              <a:avLst/>
            </a:prstGeom>
            <a:solidFill>
              <a:schemeClr val="bg2">
                <a:alpha val="50195"/>
              </a:schemeClr>
            </a:solidFill>
            <a:ln w="38100" cap="rnd" algn="ctr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99" name="Line 138"/>
            <p:cNvSpPr>
              <a:spLocks noChangeShapeType="1"/>
            </p:cNvSpPr>
            <p:nvPr/>
          </p:nvSpPr>
          <p:spPr bwMode="auto">
            <a:xfrm>
              <a:off x="520" y="2342"/>
              <a:ext cx="82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100" name="Group 135"/>
          <p:cNvGrpSpPr>
            <a:grpSpLocks/>
          </p:cNvGrpSpPr>
          <p:nvPr/>
        </p:nvGrpSpPr>
        <p:grpSpPr bwMode="auto">
          <a:xfrm>
            <a:off x="1050883" y="4258796"/>
            <a:ext cx="1855789" cy="287338"/>
            <a:chOff x="349" y="2252"/>
            <a:chExt cx="1169" cy="181"/>
          </a:xfrm>
        </p:grpSpPr>
        <p:sp>
          <p:nvSpPr>
            <p:cNvPr id="101" name="Oval 136"/>
            <p:cNvSpPr>
              <a:spLocks noChangeArrowheads="1"/>
            </p:cNvSpPr>
            <p:nvPr/>
          </p:nvSpPr>
          <p:spPr bwMode="auto">
            <a:xfrm>
              <a:off x="349" y="2252"/>
              <a:ext cx="181" cy="181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38100" cap="rnd" algn="ctr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02" name="Oval 137"/>
            <p:cNvSpPr>
              <a:spLocks noChangeArrowheads="1"/>
            </p:cNvSpPr>
            <p:nvPr/>
          </p:nvSpPr>
          <p:spPr bwMode="auto">
            <a:xfrm>
              <a:off x="1337" y="2252"/>
              <a:ext cx="181" cy="181"/>
            </a:xfrm>
            <a:prstGeom prst="ellipse">
              <a:avLst/>
            </a:prstGeom>
            <a:solidFill>
              <a:schemeClr val="bg2">
                <a:alpha val="50195"/>
              </a:schemeClr>
            </a:solidFill>
            <a:ln w="38100" cap="rnd" algn="ctr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03" name="Line 138"/>
            <p:cNvSpPr>
              <a:spLocks noChangeShapeType="1"/>
            </p:cNvSpPr>
            <p:nvPr/>
          </p:nvSpPr>
          <p:spPr bwMode="auto">
            <a:xfrm>
              <a:off x="520" y="2342"/>
              <a:ext cx="82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104" name="Group 135"/>
          <p:cNvGrpSpPr>
            <a:grpSpLocks/>
          </p:cNvGrpSpPr>
          <p:nvPr/>
        </p:nvGrpSpPr>
        <p:grpSpPr bwMode="auto">
          <a:xfrm>
            <a:off x="1444831" y="4258414"/>
            <a:ext cx="1855789" cy="287338"/>
            <a:chOff x="349" y="2252"/>
            <a:chExt cx="1169" cy="181"/>
          </a:xfrm>
        </p:grpSpPr>
        <p:sp>
          <p:nvSpPr>
            <p:cNvPr id="105" name="Oval 136"/>
            <p:cNvSpPr>
              <a:spLocks noChangeArrowheads="1"/>
            </p:cNvSpPr>
            <p:nvPr/>
          </p:nvSpPr>
          <p:spPr bwMode="auto">
            <a:xfrm>
              <a:off x="349" y="2252"/>
              <a:ext cx="181" cy="181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38100" cap="rnd" algn="ctr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06" name="Oval 137"/>
            <p:cNvSpPr>
              <a:spLocks noChangeArrowheads="1"/>
            </p:cNvSpPr>
            <p:nvPr/>
          </p:nvSpPr>
          <p:spPr bwMode="auto">
            <a:xfrm>
              <a:off x="1337" y="2252"/>
              <a:ext cx="181" cy="181"/>
            </a:xfrm>
            <a:prstGeom prst="ellipse">
              <a:avLst/>
            </a:prstGeom>
            <a:solidFill>
              <a:schemeClr val="bg2">
                <a:alpha val="50195"/>
              </a:schemeClr>
            </a:solidFill>
            <a:ln w="38100" cap="rnd" algn="ctr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07" name="Line 138"/>
            <p:cNvSpPr>
              <a:spLocks noChangeShapeType="1"/>
            </p:cNvSpPr>
            <p:nvPr/>
          </p:nvSpPr>
          <p:spPr bwMode="auto">
            <a:xfrm>
              <a:off x="520" y="2342"/>
              <a:ext cx="82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108" name="Rectangle 82"/>
          <p:cNvSpPr>
            <a:spLocks noChangeArrowheads="1"/>
          </p:cNvSpPr>
          <p:nvPr/>
        </p:nvSpPr>
        <p:spPr bwMode="auto">
          <a:xfrm>
            <a:off x="3851920" y="2261552"/>
            <a:ext cx="131446" cy="230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>
                <a:latin typeface="+mj-lt"/>
                <a:cs typeface="Times New Roman" pitchFamily="18" charset="0"/>
              </a:rPr>
              <a:t>0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>
                <a:latin typeface="+mj-lt"/>
                <a:cs typeface="Times New Roman" pitchFamily="18" charset="0"/>
              </a:rPr>
              <a:t>0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>
                <a:latin typeface="+mj-lt"/>
                <a:cs typeface="Times New Roman" pitchFamily="18" charset="0"/>
              </a:rPr>
              <a:t>0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>
                <a:latin typeface="+mj-lt"/>
                <a:cs typeface="Times New Roman" pitchFamily="18" charset="0"/>
              </a:rPr>
              <a:t>1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 smtClean="0">
                <a:latin typeface="+mj-lt"/>
                <a:cs typeface="Times New Roman" pitchFamily="18" charset="0"/>
              </a:rPr>
              <a:t>0</a:t>
            </a:r>
            <a:endParaRPr lang="en-US" altLang="en-US" b="1" dirty="0">
              <a:latin typeface="+mj-lt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>
                <a:latin typeface="+mj-lt"/>
                <a:cs typeface="Times New Roman" pitchFamily="18" charset="0"/>
              </a:rPr>
              <a:t>0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 smtClean="0">
                <a:latin typeface="+mj-lt"/>
                <a:cs typeface="Times New Roman" pitchFamily="18" charset="0"/>
              </a:rPr>
              <a:t>0</a:t>
            </a:r>
            <a:endParaRPr lang="en-US" altLang="en-US" b="1" dirty="0">
              <a:latin typeface="+mj-lt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 smtClean="0">
                <a:latin typeface="+mj-lt"/>
                <a:cs typeface="Times New Roman" pitchFamily="18" charset="0"/>
              </a:rPr>
              <a:t>1</a:t>
            </a:r>
            <a:endParaRPr lang="en-US" altLang="en-US" b="1" dirty="0">
              <a:latin typeface="+mj-lt"/>
              <a:cs typeface="Times New Roman" pitchFamily="18" charset="0"/>
            </a:endParaRPr>
          </a:p>
        </p:txBody>
      </p:sp>
      <p:sp>
        <p:nvSpPr>
          <p:cNvPr id="109" name="Rectangle 121"/>
          <p:cNvSpPr>
            <a:spLocks noChangeArrowheads="1"/>
          </p:cNvSpPr>
          <p:nvPr/>
        </p:nvSpPr>
        <p:spPr bwMode="auto">
          <a:xfrm>
            <a:off x="4309120" y="2261552"/>
            <a:ext cx="131446" cy="230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>
                <a:latin typeface="+mj-lt"/>
                <a:cs typeface="Times New Roman" pitchFamily="18" charset="0"/>
              </a:rPr>
              <a:t>0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>
                <a:latin typeface="+mj-lt"/>
                <a:cs typeface="Times New Roman" pitchFamily="18" charset="0"/>
              </a:rPr>
              <a:t>1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 smtClean="0">
                <a:latin typeface="+mj-lt"/>
                <a:cs typeface="Times New Roman" pitchFamily="18" charset="0"/>
              </a:rPr>
              <a:t>0</a:t>
            </a:r>
            <a:endParaRPr lang="en-US" altLang="en-US" b="1" dirty="0">
              <a:latin typeface="+mj-lt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>
                <a:latin typeface="+mj-lt"/>
                <a:cs typeface="Times New Roman" pitchFamily="18" charset="0"/>
              </a:rPr>
              <a:t>1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>
                <a:latin typeface="+mj-lt"/>
                <a:cs typeface="Times New Roman" pitchFamily="18" charset="0"/>
              </a:rPr>
              <a:t>0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>
                <a:latin typeface="+mj-lt"/>
                <a:cs typeface="Times New Roman" pitchFamily="18" charset="0"/>
              </a:rPr>
              <a:t>1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 smtClean="0">
                <a:latin typeface="+mj-lt"/>
                <a:cs typeface="Times New Roman" pitchFamily="18" charset="0"/>
              </a:rPr>
              <a:t>0</a:t>
            </a:r>
            <a:endParaRPr lang="en-US" altLang="en-US" b="1" dirty="0">
              <a:latin typeface="+mj-lt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 smtClean="0">
                <a:latin typeface="+mj-lt"/>
                <a:cs typeface="Times New Roman" pitchFamily="18" charset="0"/>
              </a:rPr>
              <a:t>1</a:t>
            </a:r>
            <a:endParaRPr lang="en-US" altLang="en-US" b="1" dirty="0">
              <a:latin typeface="+mj-lt"/>
              <a:cs typeface="Times New Roman" pitchFamily="18" charset="0"/>
            </a:endParaRPr>
          </a:p>
        </p:txBody>
      </p:sp>
      <p:sp>
        <p:nvSpPr>
          <p:cNvPr id="110" name="Rectangle 121"/>
          <p:cNvSpPr>
            <a:spLocks noChangeArrowheads="1"/>
          </p:cNvSpPr>
          <p:nvPr/>
        </p:nvSpPr>
        <p:spPr bwMode="auto">
          <a:xfrm>
            <a:off x="4716016" y="2261552"/>
            <a:ext cx="131446" cy="230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 smtClean="0">
                <a:latin typeface="+mj-lt"/>
                <a:cs typeface="Times New Roman" pitchFamily="18" charset="0"/>
              </a:rPr>
              <a:t>1</a:t>
            </a:r>
            <a:endParaRPr lang="en-US" altLang="en-US" b="1" dirty="0">
              <a:latin typeface="+mj-lt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>
                <a:latin typeface="+mj-lt"/>
                <a:cs typeface="Times New Roman" pitchFamily="18" charset="0"/>
              </a:rPr>
              <a:t>1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>
                <a:latin typeface="+mj-lt"/>
                <a:cs typeface="Times New Roman" pitchFamily="18" charset="0"/>
              </a:rPr>
              <a:t>1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>
                <a:latin typeface="+mj-lt"/>
                <a:cs typeface="Times New Roman" pitchFamily="18" charset="0"/>
              </a:rPr>
              <a:t>1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 smtClean="0">
                <a:latin typeface="+mj-lt"/>
                <a:cs typeface="Times New Roman" pitchFamily="18" charset="0"/>
              </a:rPr>
              <a:t>1</a:t>
            </a:r>
            <a:endParaRPr lang="en-US" altLang="en-US" b="1" dirty="0">
              <a:latin typeface="+mj-lt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>
                <a:latin typeface="+mj-lt"/>
                <a:cs typeface="Times New Roman" pitchFamily="18" charset="0"/>
              </a:rPr>
              <a:t>1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>
                <a:latin typeface="+mj-lt"/>
                <a:cs typeface="Times New Roman" pitchFamily="18" charset="0"/>
              </a:rPr>
              <a:t>1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altLang="en-US" b="1" dirty="0" smtClean="0">
                <a:latin typeface="+mj-lt"/>
                <a:cs typeface="Times New Roman" pitchFamily="18" charset="0"/>
              </a:rPr>
              <a:t>1</a:t>
            </a:r>
            <a:endParaRPr lang="en-US" altLang="en-US" b="1" dirty="0">
              <a:latin typeface="+mj-lt"/>
              <a:cs typeface="Times New Roman" pitchFamily="18" charset="0"/>
            </a:endParaRPr>
          </a:p>
        </p:txBody>
      </p:sp>
      <p:sp>
        <p:nvSpPr>
          <p:cNvPr id="111" name="Rectangle 132"/>
          <p:cNvSpPr>
            <a:spLocks noChangeArrowheads="1"/>
          </p:cNvSpPr>
          <p:nvPr/>
        </p:nvSpPr>
        <p:spPr bwMode="auto">
          <a:xfrm>
            <a:off x="5292080" y="2299975"/>
            <a:ext cx="36004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6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T</a:t>
            </a:r>
            <a:r>
              <a:rPr lang="en-US" altLang="en-US" sz="1600" b="1" baseline="-250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A2 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(</a:t>
            </a:r>
            <a:r>
              <a:rPr lang="en-US" altLang="en-US" sz="16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A</a:t>
            </a:r>
            <a:r>
              <a:rPr lang="en-US" altLang="en-US" sz="1600" b="1" baseline="-250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2</a:t>
            </a:r>
            <a:r>
              <a:rPr lang="en-US" altLang="en-US" sz="16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,</a:t>
            </a:r>
            <a:r>
              <a:rPr lang="en-US" altLang="en-US" sz="16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en-US" sz="16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A</a:t>
            </a:r>
            <a:r>
              <a:rPr lang="en-US" altLang="en-US" sz="1600" b="1" baseline="-250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altLang="en-US" sz="16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, A</a:t>
            </a:r>
            <a:r>
              <a:rPr lang="en-US" altLang="en-US" sz="1600" b="1" baseline="-250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r>
              <a:rPr lang="en-US" altLang="en-US" sz="1600" b="1" dirty="0" smtClean="0">
                <a:latin typeface="+mj-lt"/>
                <a:cs typeface="Times New Roman" pitchFamily="18" charset="0"/>
              </a:rPr>
              <a:t>)  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= ∑ (</a:t>
            </a:r>
            <a:r>
              <a:rPr lang="en-US" altLang="en-US" sz="1600" b="1" dirty="0" smtClean="0">
                <a:latin typeface="+mj-lt"/>
                <a:cs typeface="Times New Roman" pitchFamily="18" charset="0"/>
              </a:rPr>
              <a:t>3, 7)</a:t>
            </a:r>
            <a:endParaRPr lang="en-US" altLang="en-US" sz="1600" b="1" dirty="0"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6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T</a:t>
            </a:r>
            <a:r>
              <a:rPr lang="en-US" altLang="en-US" sz="1600" b="1" baseline="-250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A1 </a:t>
            </a:r>
            <a:r>
              <a:rPr lang="en-US" altLang="en-US" sz="1600" b="1" dirty="0">
                <a:cs typeface="Times New Roman" pitchFamily="18" charset="0"/>
              </a:rPr>
              <a:t>(</a:t>
            </a:r>
            <a:r>
              <a:rPr lang="en-US" altLang="en-US" sz="1600" b="1" dirty="0">
                <a:solidFill>
                  <a:schemeClr val="accent2"/>
                </a:solidFill>
                <a:cs typeface="Times New Roman" pitchFamily="18" charset="0"/>
              </a:rPr>
              <a:t>A</a:t>
            </a:r>
            <a:r>
              <a:rPr lang="en-US" altLang="en-US" sz="1600" b="1" baseline="-25000" dirty="0">
                <a:solidFill>
                  <a:schemeClr val="accent2"/>
                </a:solidFill>
                <a:cs typeface="Times New Roman" pitchFamily="18" charset="0"/>
              </a:rPr>
              <a:t>2</a:t>
            </a:r>
            <a:r>
              <a:rPr lang="en-US" altLang="en-US" sz="1600" b="1" dirty="0">
                <a:solidFill>
                  <a:schemeClr val="accent2"/>
                </a:solidFill>
                <a:cs typeface="Times New Roman" pitchFamily="18" charset="0"/>
              </a:rPr>
              <a:t>,</a:t>
            </a:r>
            <a:r>
              <a:rPr lang="en-US" altLang="en-US" sz="1600" b="1" dirty="0"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chemeClr val="accent2"/>
                </a:solidFill>
                <a:cs typeface="Times New Roman" pitchFamily="18" charset="0"/>
              </a:rPr>
              <a:t>A</a:t>
            </a:r>
            <a:r>
              <a:rPr lang="en-US" altLang="en-US" sz="1600" b="1" baseline="-25000" dirty="0">
                <a:solidFill>
                  <a:schemeClr val="accent2"/>
                </a:solidFill>
                <a:cs typeface="Times New Roman" pitchFamily="18" charset="0"/>
              </a:rPr>
              <a:t>1</a:t>
            </a:r>
            <a:r>
              <a:rPr lang="en-US" altLang="en-US" sz="1600" b="1" dirty="0">
                <a:solidFill>
                  <a:schemeClr val="accent2"/>
                </a:solidFill>
                <a:cs typeface="Times New Roman" pitchFamily="18" charset="0"/>
              </a:rPr>
              <a:t>, A</a:t>
            </a:r>
            <a:r>
              <a:rPr lang="en-US" altLang="en-US" sz="1600" b="1" baseline="-25000" dirty="0">
                <a:solidFill>
                  <a:schemeClr val="accent2"/>
                </a:solidFill>
                <a:cs typeface="Times New Roman" pitchFamily="18" charset="0"/>
              </a:rPr>
              <a:t>0</a:t>
            </a:r>
            <a:r>
              <a:rPr lang="en-US" altLang="en-US" sz="1600" b="1" dirty="0">
                <a:cs typeface="Times New Roman" pitchFamily="18" charset="0"/>
              </a:rPr>
              <a:t>) </a:t>
            </a:r>
            <a:r>
              <a:rPr lang="en-US" altLang="en-US" sz="1600" b="1" dirty="0" smtClean="0">
                <a:latin typeface="+mj-lt"/>
                <a:cs typeface="Times New Roman" pitchFamily="18" charset="0"/>
              </a:rPr>
              <a:t>= 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∑ </a:t>
            </a:r>
            <a:r>
              <a:rPr lang="en-US" altLang="en-US" sz="1600" b="1" dirty="0" smtClean="0">
                <a:latin typeface="+mj-lt"/>
                <a:cs typeface="Times New Roman" pitchFamily="18" charset="0"/>
              </a:rPr>
              <a:t>(1, 3, 5, 7)</a:t>
            </a:r>
            <a:endParaRPr lang="en-US" altLang="en-US" sz="1600" b="1" dirty="0"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6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T</a:t>
            </a:r>
            <a:r>
              <a:rPr lang="en-US" altLang="en-US" sz="1600" b="1" baseline="-250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A0 </a:t>
            </a:r>
            <a:r>
              <a:rPr lang="en-US" altLang="en-US" sz="1600" b="1" dirty="0">
                <a:cs typeface="Times New Roman" pitchFamily="18" charset="0"/>
              </a:rPr>
              <a:t>(</a:t>
            </a:r>
            <a:r>
              <a:rPr lang="en-US" altLang="en-US" sz="1600" b="1" dirty="0">
                <a:solidFill>
                  <a:schemeClr val="accent2"/>
                </a:solidFill>
                <a:cs typeface="Times New Roman" pitchFamily="18" charset="0"/>
              </a:rPr>
              <a:t>A</a:t>
            </a:r>
            <a:r>
              <a:rPr lang="en-US" altLang="en-US" sz="1600" b="1" baseline="-25000" dirty="0">
                <a:solidFill>
                  <a:schemeClr val="accent2"/>
                </a:solidFill>
                <a:cs typeface="Times New Roman" pitchFamily="18" charset="0"/>
              </a:rPr>
              <a:t>2</a:t>
            </a:r>
            <a:r>
              <a:rPr lang="en-US" altLang="en-US" sz="1600" b="1" dirty="0">
                <a:solidFill>
                  <a:schemeClr val="accent2"/>
                </a:solidFill>
                <a:cs typeface="Times New Roman" pitchFamily="18" charset="0"/>
              </a:rPr>
              <a:t>,</a:t>
            </a:r>
            <a:r>
              <a:rPr lang="en-US" altLang="en-US" sz="1600" b="1" dirty="0"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chemeClr val="accent2"/>
                </a:solidFill>
                <a:cs typeface="Times New Roman" pitchFamily="18" charset="0"/>
              </a:rPr>
              <a:t>A</a:t>
            </a:r>
            <a:r>
              <a:rPr lang="en-US" altLang="en-US" sz="1600" b="1" baseline="-25000" dirty="0">
                <a:solidFill>
                  <a:schemeClr val="accent2"/>
                </a:solidFill>
                <a:cs typeface="Times New Roman" pitchFamily="18" charset="0"/>
              </a:rPr>
              <a:t>1</a:t>
            </a:r>
            <a:r>
              <a:rPr lang="en-US" altLang="en-US" sz="1600" b="1" dirty="0">
                <a:solidFill>
                  <a:schemeClr val="accent2"/>
                </a:solidFill>
                <a:cs typeface="Times New Roman" pitchFamily="18" charset="0"/>
              </a:rPr>
              <a:t>, A</a:t>
            </a:r>
            <a:r>
              <a:rPr lang="en-US" altLang="en-US" sz="1600" b="1" baseline="-25000" dirty="0">
                <a:solidFill>
                  <a:schemeClr val="accent2"/>
                </a:solidFill>
                <a:cs typeface="Times New Roman" pitchFamily="18" charset="0"/>
              </a:rPr>
              <a:t>0</a:t>
            </a:r>
            <a:r>
              <a:rPr lang="en-US" altLang="en-US" sz="1600" b="1" dirty="0">
                <a:cs typeface="Times New Roman" pitchFamily="18" charset="0"/>
              </a:rPr>
              <a:t>) </a:t>
            </a:r>
            <a:r>
              <a:rPr lang="en-US" altLang="en-US" sz="1600" b="1" dirty="0" smtClean="0">
                <a:latin typeface="+mj-lt"/>
                <a:cs typeface="Times New Roman" pitchFamily="18" charset="0"/>
              </a:rPr>
              <a:t>= 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∑ </a:t>
            </a:r>
            <a:r>
              <a:rPr lang="en-US" altLang="en-US" sz="1600" b="1" dirty="0" smtClean="0">
                <a:latin typeface="+mj-lt"/>
                <a:cs typeface="Times New Roman" pitchFamily="18" charset="0"/>
              </a:rPr>
              <a:t>(0, 1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, </a:t>
            </a:r>
            <a:r>
              <a:rPr lang="en-US" altLang="en-US" sz="1600" b="1" dirty="0" smtClean="0">
                <a:latin typeface="+mj-lt"/>
                <a:cs typeface="Times New Roman" pitchFamily="18" charset="0"/>
              </a:rPr>
              <a:t>2, 3, 4, 5, 6, 7)</a:t>
            </a:r>
            <a:endParaRPr lang="en-US" altLang="en-US" sz="16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25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00"/>
                            </p:stCondLst>
                            <p:childTnLst>
                              <p:par>
                                <p:cTn id="2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00"/>
                            </p:stCondLst>
                            <p:childTnLst>
                              <p:par>
                                <p:cTn id="2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00"/>
                            </p:stCondLst>
                            <p:childTnLst>
                              <p:par>
                                <p:cTn id="2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000"/>
                            </p:stCondLst>
                            <p:childTnLst>
                              <p:par>
                                <p:cTn id="2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500"/>
                            </p:stCondLst>
                            <p:childTnLst>
                              <p:par>
                                <p:cTn id="2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000"/>
                            </p:stCondLst>
                            <p:childTnLst>
                              <p:par>
                                <p:cTn id="3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500"/>
                            </p:stCondLst>
                            <p:childTnLst>
                              <p:par>
                                <p:cTn id="3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Synthesis Using T Flip – Flops: 3-bit Counter.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cs typeface="Times New Roman" pitchFamily="18" charset="0"/>
              </a:rPr>
              <a:t>T</a:t>
            </a:r>
            <a:r>
              <a:rPr lang="en-US" altLang="en-US" sz="1600" baseline="-25000" dirty="0">
                <a:cs typeface="Times New Roman" pitchFamily="18" charset="0"/>
              </a:rPr>
              <a:t>A2 </a:t>
            </a:r>
            <a:r>
              <a:rPr lang="en-US" altLang="en-US" sz="1600" dirty="0">
                <a:cs typeface="Times New Roman" pitchFamily="18" charset="0"/>
              </a:rPr>
              <a:t>(A</a:t>
            </a:r>
            <a:r>
              <a:rPr lang="en-US" altLang="en-US" sz="1600" baseline="-25000" dirty="0">
                <a:cs typeface="Times New Roman" pitchFamily="18" charset="0"/>
              </a:rPr>
              <a:t>2</a:t>
            </a:r>
            <a:r>
              <a:rPr lang="en-US" altLang="en-US" sz="1600" dirty="0">
                <a:cs typeface="Times New Roman" pitchFamily="18" charset="0"/>
              </a:rPr>
              <a:t>, A</a:t>
            </a:r>
            <a:r>
              <a:rPr lang="en-US" altLang="en-US" sz="1600" baseline="-25000" dirty="0">
                <a:cs typeface="Times New Roman" pitchFamily="18" charset="0"/>
              </a:rPr>
              <a:t>1</a:t>
            </a:r>
            <a:r>
              <a:rPr lang="en-US" altLang="en-US" sz="1600" dirty="0">
                <a:cs typeface="Times New Roman" pitchFamily="18" charset="0"/>
              </a:rPr>
              <a:t>, A</a:t>
            </a:r>
            <a:r>
              <a:rPr lang="en-US" altLang="en-US" sz="1600" baseline="-25000" dirty="0">
                <a:cs typeface="Times New Roman" pitchFamily="18" charset="0"/>
              </a:rPr>
              <a:t>0</a:t>
            </a:r>
            <a:r>
              <a:rPr lang="en-US" altLang="en-US" sz="1600" dirty="0">
                <a:cs typeface="Times New Roman" pitchFamily="18" charset="0"/>
              </a:rPr>
              <a:t>)  = </a:t>
            </a:r>
            <a:r>
              <a:rPr lang="en-US" altLang="en-US" sz="1600" b="1" dirty="0">
                <a:cs typeface="Times New Roman" pitchFamily="18" charset="0"/>
              </a:rPr>
              <a:t>∑ (3, </a:t>
            </a:r>
            <a:r>
              <a:rPr lang="en-US" altLang="en-US" sz="1600" b="1" dirty="0" smtClean="0">
                <a:cs typeface="Times New Roman" pitchFamily="18" charset="0"/>
              </a:rPr>
              <a:t>7)</a:t>
            </a:r>
            <a:endParaRPr lang="en-US" altLang="en-US" sz="1600" b="1" dirty="0"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cs typeface="Times New Roman" pitchFamily="18" charset="0"/>
              </a:rPr>
              <a:t>T</a:t>
            </a:r>
            <a:r>
              <a:rPr lang="en-US" altLang="en-US" sz="1600" baseline="-25000" dirty="0">
                <a:cs typeface="Times New Roman" pitchFamily="18" charset="0"/>
              </a:rPr>
              <a:t>A1 </a:t>
            </a:r>
            <a:r>
              <a:rPr lang="en-US" altLang="en-US" sz="1600" dirty="0">
                <a:cs typeface="Times New Roman" pitchFamily="18" charset="0"/>
              </a:rPr>
              <a:t>(A</a:t>
            </a:r>
            <a:r>
              <a:rPr lang="en-US" altLang="en-US" sz="1600" baseline="-25000" dirty="0">
                <a:cs typeface="Times New Roman" pitchFamily="18" charset="0"/>
              </a:rPr>
              <a:t>2</a:t>
            </a:r>
            <a:r>
              <a:rPr lang="en-US" altLang="en-US" sz="1600" dirty="0">
                <a:cs typeface="Times New Roman" pitchFamily="18" charset="0"/>
              </a:rPr>
              <a:t>, A</a:t>
            </a:r>
            <a:r>
              <a:rPr lang="en-US" altLang="en-US" sz="1600" baseline="-25000" dirty="0">
                <a:cs typeface="Times New Roman" pitchFamily="18" charset="0"/>
              </a:rPr>
              <a:t>1</a:t>
            </a:r>
            <a:r>
              <a:rPr lang="en-US" altLang="en-US" sz="1600" dirty="0">
                <a:cs typeface="Times New Roman" pitchFamily="18" charset="0"/>
              </a:rPr>
              <a:t>, A</a:t>
            </a:r>
            <a:r>
              <a:rPr lang="en-US" altLang="en-US" sz="1600" baseline="-25000" dirty="0">
                <a:cs typeface="Times New Roman" pitchFamily="18" charset="0"/>
              </a:rPr>
              <a:t>0</a:t>
            </a:r>
            <a:r>
              <a:rPr lang="en-US" altLang="en-US" sz="1600" dirty="0">
                <a:cs typeface="Times New Roman" pitchFamily="18" charset="0"/>
              </a:rPr>
              <a:t>) </a:t>
            </a:r>
            <a:r>
              <a:rPr lang="en-US" altLang="en-US" sz="1600" dirty="0">
                <a:cs typeface="Times New Roman" pitchFamily="18" charset="0"/>
              </a:rPr>
              <a:t>=</a:t>
            </a:r>
            <a:r>
              <a:rPr lang="en-US" altLang="en-US" sz="1600" b="1" dirty="0">
                <a:cs typeface="Times New Roman" pitchFamily="18" charset="0"/>
              </a:rPr>
              <a:t> ∑ (</a:t>
            </a:r>
            <a:r>
              <a:rPr lang="en-US" altLang="en-US" sz="1600" b="1" dirty="0" smtClean="0">
                <a:cs typeface="Times New Roman" pitchFamily="18" charset="0"/>
              </a:rPr>
              <a:t>1, </a:t>
            </a:r>
            <a:r>
              <a:rPr lang="en-US" altLang="en-US" sz="1600" b="1" dirty="0">
                <a:cs typeface="Times New Roman" pitchFamily="18" charset="0"/>
              </a:rPr>
              <a:t>3, 5, </a:t>
            </a:r>
            <a:r>
              <a:rPr lang="en-US" altLang="en-US" sz="1600" b="1" dirty="0" smtClean="0">
                <a:cs typeface="Times New Roman" pitchFamily="18" charset="0"/>
              </a:rPr>
              <a:t>7)</a:t>
            </a:r>
            <a:endParaRPr lang="en-US" altLang="en-US" sz="1600" b="1" dirty="0"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cs typeface="Times New Roman" pitchFamily="18" charset="0"/>
              </a:rPr>
              <a:t>T</a:t>
            </a:r>
            <a:r>
              <a:rPr lang="en-US" altLang="en-US" sz="1600" baseline="-25000" dirty="0">
                <a:cs typeface="Times New Roman" pitchFamily="18" charset="0"/>
              </a:rPr>
              <a:t>A0 </a:t>
            </a:r>
            <a:r>
              <a:rPr lang="en-US" altLang="en-US" sz="1600" dirty="0">
                <a:cs typeface="Times New Roman" pitchFamily="18" charset="0"/>
              </a:rPr>
              <a:t>(A</a:t>
            </a:r>
            <a:r>
              <a:rPr lang="en-US" altLang="en-US" sz="1600" baseline="-25000" dirty="0">
                <a:cs typeface="Times New Roman" pitchFamily="18" charset="0"/>
              </a:rPr>
              <a:t>2</a:t>
            </a:r>
            <a:r>
              <a:rPr lang="en-US" altLang="en-US" sz="1600" dirty="0">
                <a:cs typeface="Times New Roman" pitchFamily="18" charset="0"/>
              </a:rPr>
              <a:t>, A</a:t>
            </a:r>
            <a:r>
              <a:rPr lang="en-US" altLang="en-US" sz="1600" baseline="-25000" dirty="0">
                <a:cs typeface="Times New Roman" pitchFamily="18" charset="0"/>
              </a:rPr>
              <a:t>1</a:t>
            </a:r>
            <a:r>
              <a:rPr lang="en-US" altLang="en-US" sz="1600" dirty="0">
                <a:cs typeface="Times New Roman" pitchFamily="18" charset="0"/>
              </a:rPr>
              <a:t>, A</a:t>
            </a:r>
            <a:r>
              <a:rPr lang="en-US" altLang="en-US" sz="1600" baseline="-25000" dirty="0">
                <a:cs typeface="Times New Roman" pitchFamily="18" charset="0"/>
              </a:rPr>
              <a:t>0</a:t>
            </a:r>
            <a:r>
              <a:rPr lang="en-US" altLang="en-US" sz="1600" dirty="0">
                <a:cs typeface="Times New Roman" pitchFamily="18" charset="0"/>
              </a:rPr>
              <a:t>) </a:t>
            </a:r>
            <a:r>
              <a:rPr lang="en-US" altLang="en-US" sz="1600" dirty="0">
                <a:cs typeface="Times New Roman" pitchFamily="18" charset="0"/>
              </a:rPr>
              <a:t>=</a:t>
            </a:r>
            <a:r>
              <a:rPr lang="en-US" altLang="en-US" sz="1600" b="1" dirty="0">
                <a:cs typeface="Times New Roman" pitchFamily="18" charset="0"/>
              </a:rPr>
              <a:t> ∑ (0, 1, 2, 3, 4, 5, 6, 7)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1800" dirty="0" smtClean="0">
                <a:cs typeface="Times New Roman" pitchFamily="18" charset="0"/>
              </a:rPr>
              <a:t>T</a:t>
            </a:r>
            <a:r>
              <a:rPr lang="en-US" altLang="en-US" sz="1800" baseline="-25000" dirty="0" smtClean="0">
                <a:cs typeface="Times New Roman" pitchFamily="18" charset="0"/>
              </a:rPr>
              <a:t>A2</a:t>
            </a:r>
            <a:r>
              <a:rPr lang="en-US" altLang="en-US" sz="1800" dirty="0" smtClean="0">
                <a:cs typeface="Times New Roman" pitchFamily="18" charset="0"/>
              </a:rPr>
              <a:t>’</a:t>
            </a:r>
            <a:r>
              <a:rPr lang="en-GB" dirty="0" smtClean="0"/>
              <a:t>s </a:t>
            </a:r>
            <a:r>
              <a:rPr lang="en-GB" dirty="0"/>
              <a:t>K-Map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134</a:t>
            </a:fld>
            <a:endParaRPr lang="en-GB" dirty="0"/>
          </a:p>
        </p:txBody>
      </p:sp>
      <p:graphicFrame>
        <p:nvGraphicFramePr>
          <p:cNvPr id="11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2192"/>
              </p:ext>
            </p:extLst>
          </p:nvPr>
        </p:nvGraphicFramePr>
        <p:xfrm>
          <a:off x="5076056" y="1736958"/>
          <a:ext cx="3308176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62"/>
                <a:gridCol w="365462"/>
                <a:gridCol w="644313"/>
                <a:gridCol w="644313"/>
                <a:gridCol w="644313"/>
                <a:gridCol w="644313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A</a:t>
                      </a:r>
                      <a:r>
                        <a:rPr lang="en-GB" sz="1400" baseline="-25000" dirty="0" smtClean="0"/>
                        <a:t>1</a:t>
                      </a:r>
                      <a:r>
                        <a:rPr lang="en-GB" sz="1400" dirty="0" smtClean="0"/>
                        <a:t>A</a:t>
                      </a:r>
                      <a:r>
                        <a:rPr lang="en-GB" sz="1400" baseline="-25000" dirty="0" smtClean="0"/>
                        <a:t>0</a:t>
                      </a:r>
                      <a:endParaRPr lang="en-GB" sz="1400" baseline="-25000" dirty="0" smtClean="0"/>
                    </a:p>
                    <a:p>
                      <a:pPr algn="l"/>
                      <a:r>
                        <a:rPr lang="en-GB" sz="1400" dirty="0" smtClean="0"/>
                        <a:t>A</a:t>
                      </a:r>
                      <a:r>
                        <a:rPr lang="en-GB" sz="1400" baseline="-25000" dirty="0" smtClean="0"/>
                        <a:t>2</a:t>
                      </a:r>
                      <a:endParaRPr lang="en-GB" sz="1400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</a:t>
                      </a:r>
                      <a:r>
                        <a:rPr lang="en-GB" sz="1400" baseline="-25000" dirty="0" smtClean="0"/>
                        <a:t>1</a:t>
                      </a:r>
                      <a:endParaRPr lang="en-GB" sz="1400" baseline="-250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0 0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0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1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3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2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4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5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7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6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i="0" dirty="0" smtClean="0"/>
                        <a:t>A</a:t>
                      </a:r>
                      <a:r>
                        <a:rPr lang="en-GB" sz="1400" b="0" i="0" baseline="-25000" dirty="0" smtClean="0"/>
                        <a:t>0</a:t>
                      </a:r>
                      <a:endParaRPr lang="en-GB" sz="1400" b="0" i="0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3" name="TextBox 112"/>
          <p:cNvSpPr txBox="1"/>
          <p:nvPr/>
        </p:nvSpPr>
        <p:spPr>
          <a:xfrm>
            <a:off x="6485736" y="4157415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T</a:t>
            </a:r>
            <a:r>
              <a:rPr lang="en-GB" sz="1400" b="1" baseline="-25000" dirty="0" smtClean="0"/>
              <a:t>A2</a:t>
            </a:r>
            <a:r>
              <a:rPr lang="en-GB" sz="1400" b="1" dirty="0" smtClean="0"/>
              <a:t> </a:t>
            </a:r>
            <a:r>
              <a:rPr lang="en-GB" sz="1400" b="1" dirty="0"/>
              <a:t>= </a:t>
            </a:r>
            <a:r>
              <a:rPr lang="en-GB" sz="1400" b="1" dirty="0" smtClean="0"/>
              <a:t>A</a:t>
            </a:r>
            <a:r>
              <a:rPr lang="en-GB" sz="1400" b="1" baseline="-25000" dirty="0" smtClean="0"/>
              <a:t>1</a:t>
            </a:r>
            <a:r>
              <a:rPr lang="en-GB" sz="1400" b="1" dirty="0" smtClean="0"/>
              <a:t>A</a:t>
            </a:r>
            <a:r>
              <a:rPr lang="en-GB" sz="1400" b="1" baseline="-25000" dirty="0" smtClean="0"/>
              <a:t>0</a:t>
            </a:r>
            <a:endParaRPr lang="en-GB" sz="1400" b="1" baseline="-25000" dirty="0"/>
          </a:p>
        </p:txBody>
      </p:sp>
      <p:sp>
        <p:nvSpPr>
          <p:cNvPr id="114" name="Rectangle 113"/>
          <p:cNvSpPr/>
          <p:nvPr/>
        </p:nvSpPr>
        <p:spPr>
          <a:xfrm rot="10800000">
            <a:off x="7129237" y="2400176"/>
            <a:ext cx="497579" cy="1034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40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Synthesis Using T Flip – Flops: 3-bit Counter.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cs typeface="Times New Roman" pitchFamily="18" charset="0"/>
              </a:rPr>
              <a:t>T</a:t>
            </a:r>
            <a:r>
              <a:rPr lang="en-US" altLang="en-US" sz="1600" baseline="-25000" dirty="0">
                <a:cs typeface="Times New Roman" pitchFamily="18" charset="0"/>
              </a:rPr>
              <a:t>A2 </a:t>
            </a:r>
            <a:r>
              <a:rPr lang="en-US" altLang="en-US" sz="1600" dirty="0">
                <a:cs typeface="Times New Roman" pitchFamily="18" charset="0"/>
              </a:rPr>
              <a:t>(A</a:t>
            </a:r>
            <a:r>
              <a:rPr lang="en-US" altLang="en-US" sz="1600" baseline="-25000" dirty="0">
                <a:cs typeface="Times New Roman" pitchFamily="18" charset="0"/>
              </a:rPr>
              <a:t>2</a:t>
            </a:r>
            <a:r>
              <a:rPr lang="en-US" altLang="en-US" sz="1600" dirty="0">
                <a:cs typeface="Times New Roman" pitchFamily="18" charset="0"/>
              </a:rPr>
              <a:t>, A</a:t>
            </a:r>
            <a:r>
              <a:rPr lang="en-US" altLang="en-US" sz="1600" baseline="-25000" dirty="0">
                <a:cs typeface="Times New Roman" pitchFamily="18" charset="0"/>
              </a:rPr>
              <a:t>1</a:t>
            </a:r>
            <a:r>
              <a:rPr lang="en-US" altLang="en-US" sz="1600" dirty="0">
                <a:cs typeface="Times New Roman" pitchFamily="18" charset="0"/>
              </a:rPr>
              <a:t>, A</a:t>
            </a:r>
            <a:r>
              <a:rPr lang="en-US" altLang="en-US" sz="1600" baseline="-25000" dirty="0">
                <a:cs typeface="Times New Roman" pitchFamily="18" charset="0"/>
              </a:rPr>
              <a:t>0</a:t>
            </a:r>
            <a:r>
              <a:rPr lang="en-US" altLang="en-US" sz="1600" dirty="0">
                <a:cs typeface="Times New Roman" pitchFamily="18" charset="0"/>
              </a:rPr>
              <a:t>)  = </a:t>
            </a:r>
            <a:r>
              <a:rPr lang="en-US" altLang="en-US" sz="1600" b="1" dirty="0">
                <a:cs typeface="Times New Roman" pitchFamily="18" charset="0"/>
              </a:rPr>
              <a:t>∑ (3, </a:t>
            </a:r>
            <a:r>
              <a:rPr lang="en-US" altLang="en-US" sz="1600" b="1" dirty="0" smtClean="0">
                <a:cs typeface="Times New Roman" pitchFamily="18" charset="0"/>
              </a:rPr>
              <a:t>7)</a:t>
            </a:r>
            <a:endParaRPr lang="en-US" altLang="en-US" sz="1600" b="1" dirty="0"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cs typeface="Times New Roman" pitchFamily="18" charset="0"/>
              </a:rPr>
              <a:t>T</a:t>
            </a:r>
            <a:r>
              <a:rPr lang="en-US" altLang="en-US" sz="1600" baseline="-25000" dirty="0">
                <a:cs typeface="Times New Roman" pitchFamily="18" charset="0"/>
              </a:rPr>
              <a:t>A1 </a:t>
            </a:r>
            <a:r>
              <a:rPr lang="en-US" altLang="en-US" sz="1600" dirty="0">
                <a:cs typeface="Times New Roman" pitchFamily="18" charset="0"/>
              </a:rPr>
              <a:t>(A</a:t>
            </a:r>
            <a:r>
              <a:rPr lang="en-US" altLang="en-US" sz="1600" baseline="-25000" dirty="0">
                <a:cs typeface="Times New Roman" pitchFamily="18" charset="0"/>
              </a:rPr>
              <a:t>2</a:t>
            </a:r>
            <a:r>
              <a:rPr lang="en-US" altLang="en-US" sz="1600" dirty="0">
                <a:cs typeface="Times New Roman" pitchFamily="18" charset="0"/>
              </a:rPr>
              <a:t>, A</a:t>
            </a:r>
            <a:r>
              <a:rPr lang="en-US" altLang="en-US" sz="1600" baseline="-25000" dirty="0">
                <a:cs typeface="Times New Roman" pitchFamily="18" charset="0"/>
              </a:rPr>
              <a:t>1</a:t>
            </a:r>
            <a:r>
              <a:rPr lang="en-US" altLang="en-US" sz="1600" dirty="0">
                <a:cs typeface="Times New Roman" pitchFamily="18" charset="0"/>
              </a:rPr>
              <a:t>, A</a:t>
            </a:r>
            <a:r>
              <a:rPr lang="en-US" altLang="en-US" sz="1600" baseline="-25000" dirty="0">
                <a:cs typeface="Times New Roman" pitchFamily="18" charset="0"/>
              </a:rPr>
              <a:t>0</a:t>
            </a:r>
            <a:r>
              <a:rPr lang="en-US" altLang="en-US" sz="1600" dirty="0">
                <a:cs typeface="Times New Roman" pitchFamily="18" charset="0"/>
              </a:rPr>
              <a:t>) </a:t>
            </a:r>
            <a:r>
              <a:rPr lang="en-US" altLang="en-US" sz="1600" dirty="0">
                <a:cs typeface="Times New Roman" pitchFamily="18" charset="0"/>
              </a:rPr>
              <a:t>=</a:t>
            </a:r>
            <a:r>
              <a:rPr lang="en-US" altLang="en-US" sz="1600" b="1" dirty="0">
                <a:cs typeface="Times New Roman" pitchFamily="18" charset="0"/>
              </a:rPr>
              <a:t> ∑ (</a:t>
            </a:r>
            <a:r>
              <a:rPr lang="en-US" altLang="en-US" sz="1600" b="1" dirty="0" smtClean="0">
                <a:cs typeface="Times New Roman" pitchFamily="18" charset="0"/>
              </a:rPr>
              <a:t>1, </a:t>
            </a:r>
            <a:r>
              <a:rPr lang="en-US" altLang="en-US" sz="1600" b="1" dirty="0">
                <a:cs typeface="Times New Roman" pitchFamily="18" charset="0"/>
              </a:rPr>
              <a:t>3, 5, </a:t>
            </a:r>
            <a:r>
              <a:rPr lang="en-US" altLang="en-US" sz="1600" b="1" dirty="0" smtClean="0">
                <a:cs typeface="Times New Roman" pitchFamily="18" charset="0"/>
              </a:rPr>
              <a:t>7)</a:t>
            </a:r>
            <a:endParaRPr lang="en-US" altLang="en-US" sz="1600" b="1" dirty="0"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cs typeface="Times New Roman" pitchFamily="18" charset="0"/>
              </a:rPr>
              <a:t>T</a:t>
            </a:r>
            <a:r>
              <a:rPr lang="en-US" altLang="en-US" sz="1600" baseline="-25000" dirty="0">
                <a:cs typeface="Times New Roman" pitchFamily="18" charset="0"/>
              </a:rPr>
              <a:t>A0 </a:t>
            </a:r>
            <a:r>
              <a:rPr lang="en-US" altLang="en-US" sz="1600" dirty="0">
                <a:cs typeface="Times New Roman" pitchFamily="18" charset="0"/>
              </a:rPr>
              <a:t>(A</a:t>
            </a:r>
            <a:r>
              <a:rPr lang="en-US" altLang="en-US" sz="1600" baseline="-25000" dirty="0">
                <a:cs typeface="Times New Roman" pitchFamily="18" charset="0"/>
              </a:rPr>
              <a:t>2</a:t>
            </a:r>
            <a:r>
              <a:rPr lang="en-US" altLang="en-US" sz="1600" dirty="0">
                <a:cs typeface="Times New Roman" pitchFamily="18" charset="0"/>
              </a:rPr>
              <a:t>, A</a:t>
            </a:r>
            <a:r>
              <a:rPr lang="en-US" altLang="en-US" sz="1600" baseline="-25000" dirty="0">
                <a:cs typeface="Times New Roman" pitchFamily="18" charset="0"/>
              </a:rPr>
              <a:t>1</a:t>
            </a:r>
            <a:r>
              <a:rPr lang="en-US" altLang="en-US" sz="1600" dirty="0">
                <a:cs typeface="Times New Roman" pitchFamily="18" charset="0"/>
              </a:rPr>
              <a:t>, A</a:t>
            </a:r>
            <a:r>
              <a:rPr lang="en-US" altLang="en-US" sz="1600" baseline="-25000" dirty="0">
                <a:cs typeface="Times New Roman" pitchFamily="18" charset="0"/>
              </a:rPr>
              <a:t>0</a:t>
            </a:r>
            <a:r>
              <a:rPr lang="en-US" altLang="en-US" sz="1600" dirty="0">
                <a:cs typeface="Times New Roman" pitchFamily="18" charset="0"/>
              </a:rPr>
              <a:t>) </a:t>
            </a:r>
            <a:r>
              <a:rPr lang="en-US" altLang="en-US" sz="1600" dirty="0">
                <a:cs typeface="Times New Roman" pitchFamily="18" charset="0"/>
              </a:rPr>
              <a:t>=</a:t>
            </a:r>
            <a:r>
              <a:rPr lang="en-US" altLang="en-US" sz="1600" b="1" dirty="0">
                <a:cs typeface="Times New Roman" pitchFamily="18" charset="0"/>
              </a:rPr>
              <a:t> ∑ (0, 1, 2, 3, 4, 5, 6, 7)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1800" dirty="0" smtClean="0">
                <a:cs typeface="Times New Roman" pitchFamily="18" charset="0"/>
              </a:rPr>
              <a:t>T</a:t>
            </a:r>
            <a:r>
              <a:rPr lang="en-US" altLang="en-US" sz="1800" baseline="-25000" dirty="0" smtClean="0">
                <a:cs typeface="Times New Roman" pitchFamily="18" charset="0"/>
              </a:rPr>
              <a:t>A1</a:t>
            </a:r>
            <a:r>
              <a:rPr lang="en-US" altLang="en-US" sz="1800" dirty="0" smtClean="0">
                <a:cs typeface="Times New Roman" pitchFamily="18" charset="0"/>
              </a:rPr>
              <a:t>’</a:t>
            </a:r>
            <a:r>
              <a:rPr lang="en-GB" dirty="0" smtClean="0"/>
              <a:t>s </a:t>
            </a:r>
            <a:r>
              <a:rPr lang="en-GB" dirty="0"/>
              <a:t>K-Map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135</a:t>
            </a:fld>
            <a:endParaRPr lang="en-GB" dirty="0"/>
          </a:p>
        </p:txBody>
      </p:sp>
      <p:graphicFrame>
        <p:nvGraphicFramePr>
          <p:cNvPr id="11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751298"/>
              </p:ext>
            </p:extLst>
          </p:nvPr>
        </p:nvGraphicFramePr>
        <p:xfrm>
          <a:off x="5076056" y="1736958"/>
          <a:ext cx="3308176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62"/>
                <a:gridCol w="365462"/>
                <a:gridCol w="644313"/>
                <a:gridCol w="644313"/>
                <a:gridCol w="644313"/>
                <a:gridCol w="644313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A</a:t>
                      </a:r>
                      <a:r>
                        <a:rPr lang="en-GB" sz="1400" baseline="-25000" dirty="0" smtClean="0"/>
                        <a:t>1</a:t>
                      </a:r>
                      <a:r>
                        <a:rPr lang="en-GB" sz="1400" dirty="0" smtClean="0"/>
                        <a:t>A</a:t>
                      </a:r>
                      <a:r>
                        <a:rPr lang="en-GB" sz="1400" baseline="-25000" dirty="0" smtClean="0"/>
                        <a:t>0</a:t>
                      </a:r>
                      <a:endParaRPr lang="en-GB" sz="1400" baseline="-25000" dirty="0" smtClean="0"/>
                    </a:p>
                    <a:p>
                      <a:pPr algn="l"/>
                      <a:r>
                        <a:rPr lang="en-GB" sz="1400" dirty="0" smtClean="0"/>
                        <a:t>A</a:t>
                      </a:r>
                      <a:r>
                        <a:rPr lang="en-GB" sz="1400" baseline="-25000" dirty="0" smtClean="0"/>
                        <a:t>2</a:t>
                      </a:r>
                      <a:endParaRPr lang="en-GB" sz="1400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</a:t>
                      </a:r>
                      <a:r>
                        <a:rPr lang="en-GB" sz="1400" baseline="-25000" dirty="0" smtClean="0"/>
                        <a:t>1</a:t>
                      </a:r>
                      <a:endParaRPr lang="en-GB" sz="1400" baseline="-250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0 0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0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1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3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2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4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5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7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6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i="0" dirty="0" smtClean="0"/>
                        <a:t>A</a:t>
                      </a:r>
                      <a:r>
                        <a:rPr lang="en-GB" sz="1400" b="0" i="0" baseline="-25000" dirty="0" smtClean="0"/>
                        <a:t>0</a:t>
                      </a:r>
                      <a:endParaRPr lang="en-GB" sz="1400" b="0" i="0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3" name="TextBox 112"/>
          <p:cNvSpPr txBox="1"/>
          <p:nvPr/>
        </p:nvSpPr>
        <p:spPr>
          <a:xfrm>
            <a:off x="6642706" y="4157415"/>
            <a:ext cx="912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T</a:t>
            </a:r>
            <a:r>
              <a:rPr lang="en-GB" sz="1400" b="1" baseline="-25000" dirty="0" smtClean="0"/>
              <a:t>A1</a:t>
            </a:r>
            <a:r>
              <a:rPr lang="en-GB" sz="1400" b="1" dirty="0" smtClean="0"/>
              <a:t> </a:t>
            </a:r>
            <a:r>
              <a:rPr lang="en-GB" sz="1400" b="1" dirty="0"/>
              <a:t>= </a:t>
            </a:r>
            <a:r>
              <a:rPr lang="en-GB" sz="1400" b="1" dirty="0" smtClean="0"/>
              <a:t>A</a:t>
            </a:r>
            <a:r>
              <a:rPr lang="en-GB" sz="1400" b="1" baseline="-25000" dirty="0" smtClean="0"/>
              <a:t>0</a:t>
            </a:r>
            <a:endParaRPr lang="en-GB" sz="1400" b="1" baseline="-25000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6516216" y="2400176"/>
            <a:ext cx="1080120" cy="1034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7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0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Synthesis Using T Flip – Flops: 3-bit Counter.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cs typeface="Times New Roman" pitchFamily="18" charset="0"/>
              </a:rPr>
              <a:t>T</a:t>
            </a:r>
            <a:r>
              <a:rPr lang="en-US" altLang="en-US" sz="1600" baseline="-25000" dirty="0">
                <a:cs typeface="Times New Roman" pitchFamily="18" charset="0"/>
              </a:rPr>
              <a:t>A2 </a:t>
            </a:r>
            <a:r>
              <a:rPr lang="en-US" altLang="en-US" sz="1600" dirty="0">
                <a:cs typeface="Times New Roman" pitchFamily="18" charset="0"/>
              </a:rPr>
              <a:t>(A</a:t>
            </a:r>
            <a:r>
              <a:rPr lang="en-US" altLang="en-US" sz="1600" baseline="-25000" dirty="0">
                <a:cs typeface="Times New Roman" pitchFamily="18" charset="0"/>
              </a:rPr>
              <a:t>2</a:t>
            </a:r>
            <a:r>
              <a:rPr lang="en-US" altLang="en-US" sz="1600" dirty="0">
                <a:cs typeface="Times New Roman" pitchFamily="18" charset="0"/>
              </a:rPr>
              <a:t>, A</a:t>
            </a:r>
            <a:r>
              <a:rPr lang="en-US" altLang="en-US" sz="1600" baseline="-25000" dirty="0">
                <a:cs typeface="Times New Roman" pitchFamily="18" charset="0"/>
              </a:rPr>
              <a:t>1</a:t>
            </a:r>
            <a:r>
              <a:rPr lang="en-US" altLang="en-US" sz="1600" dirty="0">
                <a:cs typeface="Times New Roman" pitchFamily="18" charset="0"/>
              </a:rPr>
              <a:t>, A</a:t>
            </a:r>
            <a:r>
              <a:rPr lang="en-US" altLang="en-US" sz="1600" baseline="-25000" dirty="0">
                <a:cs typeface="Times New Roman" pitchFamily="18" charset="0"/>
              </a:rPr>
              <a:t>0</a:t>
            </a:r>
            <a:r>
              <a:rPr lang="en-US" altLang="en-US" sz="1600" dirty="0">
                <a:cs typeface="Times New Roman" pitchFamily="18" charset="0"/>
              </a:rPr>
              <a:t>)  = </a:t>
            </a:r>
            <a:r>
              <a:rPr lang="en-US" altLang="en-US" sz="1600" b="1" dirty="0">
                <a:cs typeface="Times New Roman" pitchFamily="18" charset="0"/>
              </a:rPr>
              <a:t>∑ (3, </a:t>
            </a:r>
            <a:r>
              <a:rPr lang="en-US" altLang="en-US" sz="1600" b="1" dirty="0" smtClean="0">
                <a:cs typeface="Times New Roman" pitchFamily="18" charset="0"/>
              </a:rPr>
              <a:t>7)</a:t>
            </a:r>
            <a:endParaRPr lang="en-US" altLang="en-US" sz="1600" b="1" dirty="0"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cs typeface="Times New Roman" pitchFamily="18" charset="0"/>
              </a:rPr>
              <a:t>T</a:t>
            </a:r>
            <a:r>
              <a:rPr lang="en-US" altLang="en-US" sz="1600" baseline="-25000" dirty="0">
                <a:cs typeface="Times New Roman" pitchFamily="18" charset="0"/>
              </a:rPr>
              <a:t>A1 </a:t>
            </a:r>
            <a:r>
              <a:rPr lang="en-US" altLang="en-US" sz="1600" dirty="0">
                <a:cs typeface="Times New Roman" pitchFamily="18" charset="0"/>
              </a:rPr>
              <a:t>(A</a:t>
            </a:r>
            <a:r>
              <a:rPr lang="en-US" altLang="en-US" sz="1600" baseline="-25000" dirty="0">
                <a:cs typeface="Times New Roman" pitchFamily="18" charset="0"/>
              </a:rPr>
              <a:t>2</a:t>
            </a:r>
            <a:r>
              <a:rPr lang="en-US" altLang="en-US" sz="1600" dirty="0">
                <a:cs typeface="Times New Roman" pitchFamily="18" charset="0"/>
              </a:rPr>
              <a:t>, A</a:t>
            </a:r>
            <a:r>
              <a:rPr lang="en-US" altLang="en-US" sz="1600" baseline="-25000" dirty="0">
                <a:cs typeface="Times New Roman" pitchFamily="18" charset="0"/>
              </a:rPr>
              <a:t>1</a:t>
            </a:r>
            <a:r>
              <a:rPr lang="en-US" altLang="en-US" sz="1600" dirty="0">
                <a:cs typeface="Times New Roman" pitchFamily="18" charset="0"/>
              </a:rPr>
              <a:t>, A</a:t>
            </a:r>
            <a:r>
              <a:rPr lang="en-US" altLang="en-US" sz="1600" baseline="-25000" dirty="0">
                <a:cs typeface="Times New Roman" pitchFamily="18" charset="0"/>
              </a:rPr>
              <a:t>0</a:t>
            </a:r>
            <a:r>
              <a:rPr lang="en-US" altLang="en-US" sz="1600" dirty="0">
                <a:cs typeface="Times New Roman" pitchFamily="18" charset="0"/>
              </a:rPr>
              <a:t>) </a:t>
            </a:r>
            <a:r>
              <a:rPr lang="en-US" altLang="en-US" sz="1600" dirty="0">
                <a:cs typeface="Times New Roman" pitchFamily="18" charset="0"/>
              </a:rPr>
              <a:t>=</a:t>
            </a:r>
            <a:r>
              <a:rPr lang="en-US" altLang="en-US" sz="1600" b="1" dirty="0">
                <a:cs typeface="Times New Roman" pitchFamily="18" charset="0"/>
              </a:rPr>
              <a:t> ∑ (</a:t>
            </a:r>
            <a:r>
              <a:rPr lang="en-US" altLang="en-US" sz="1600" b="1" dirty="0" smtClean="0">
                <a:cs typeface="Times New Roman" pitchFamily="18" charset="0"/>
              </a:rPr>
              <a:t>1, </a:t>
            </a:r>
            <a:r>
              <a:rPr lang="en-US" altLang="en-US" sz="1600" b="1" dirty="0">
                <a:cs typeface="Times New Roman" pitchFamily="18" charset="0"/>
              </a:rPr>
              <a:t>3, 5, </a:t>
            </a:r>
            <a:r>
              <a:rPr lang="en-US" altLang="en-US" sz="1600" b="1" dirty="0" smtClean="0">
                <a:cs typeface="Times New Roman" pitchFamily="18" charset="0"/>
              </a:rPr>
              <a:t>7)</a:t>
            </a:r>
            <a:endParaRPr lang="en-US" altLang="en-US" sz="1600" b="1" dirty="0"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cs typeface="Times New Roman" pitchFamily="18" charset="0"/>
              </a:rPr>
              <a:t>T</a:t>
            </a:r>
            <a:r>
              <a:rPr lang="en-US" altLang="en-US" sz="1600" baseline="-25000" dirty="0">
                <a:cs typeface="Times New Roman" pitchFamily="18" charset="0"/>
              </a:rPr>
              <a:t>A0 </a:t>
            </a:r>
            <a:r>
              <a:rPr lang="en-US" altLang="en-US" sz="1600" dirty="0">
                <a:cs typeface="Times New Roman" pitchFamily="18" charset="0"/>
              </a:rPr>
              <a:t>(A</a:t>
            </a:r>
            <a:r>
              <a:rPr lang="en-US" altLang="en-US" sz="1600" baseline="-25000" dirty="0">
                <a:cs typeface="Times New Roman" pitchFamily="18" charset="0"/>
              </a:rPr>
              <a:t>2</a:t>
            </a:r>
            <a:r>
              <a:rPr lang="en-US" altLang="en-US" sz="1600" dirty="0">
                <a:cs typeface="Times New Roman" pitchFamily="18" charset="0"/>
              </a:rPr>
              <a:t>, A</a:t>
            </a:r>
            <a:r>
              <a:rPr lang="en-US" altLang="en-US" sz="1600" baseline="-25000" dirty="0">
                <a:cs typeface="Times New Roman" pitchFamily="18" charset="0"/>
              </a:rPr>
              <a:t>1</a:t>
            </a:r>
            <a:r>
              <a:rPr lang="en-US" altLang="en-US" sz="1600" dirty="0">
                <a:cs typeface="Times New Roman" pitchFamily="18" charset="0"/>
              </a:rPr>
              <a:t>, A</a:t>
            </a:r>
            <a:r>
              <a:rPr lang="en-US" altLang="en-US" sz="1600" baseline="-25000" dirty="0">
                <a:cs typeface="Times New Roman" pitchFamily="18" charset="0"/>
              </a:rPr>
              <a:t>0</a:t>
            </a:r>
            <a:r>
              <a:rPr lang="en-US" altLang="en-US" sz="1600" dirty="0">
                <a:cs typeface="Times New Roman" pitchFamily="18" charset="0"/>
              </a:rPr>
              <a:t>) </a:t>
            </a:r>
            <a:r>
              <a:rPr lang="en-US" altLang="en-US" sz="1600" dirty="0">
                <a:cs typeface="Times New Roman" pitchFamily="18" charset="0"/>
              </a:rPr>
              <a:t>=</a:t>
            </a:r>
            <a:r>
              <a:rPr lang="en-US" altLang="en-US" sz="1600" b="1" dirty="0">
                <a:cs typeface="Times New Roman" pitchFamily="18" charset="0"/>
              </a:rPr>
              <a:t> ∑ (0, 1, 2, 3, 4, 5, 6, 7)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1800" dirty="0" smtClean="0">
                <a:cs typeface="Times New Roman" pitchFamily="18" charset="0"/>
              </a:rPr>
              <a:t>T</a:t>
            </a:r>
            <a:r>
              <a:rPr lang="en-US" altLang="en-US" sz="1800" baseline="-25000" dirty="0" smtClean="0">
                <a:cs typeface="Times New Roman" pitchFamily="18" charset="0"/>
              </a:rPr>
              <a:t>A0</a:t>
            </a:r>
            <a:r>
              <a:rPr lang="en-US" altLang="en-US" sz="1800" dirty="0" smtClean="0">
                <a:cs typeface="Times New Roman" pitchFamily="18" charset="0"/>
              </a:rPr>
              <a:t>’</a:t>
            </a:r>
            <a:r>
              <a:rPr lang="en-GB" dirty="0" smtClean="0"/>
              <a:t>s </a:t>
            </a:r>
            <a:r>
              <a:rPr lang="en-GB" dirty="0"/>
              <a:t>K-Map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136</a:t>
            </a:fld>
            <a:endParaRPr lang="en-GB" dirty="0"/>
          </a:p>
        </p:txBody>
      </p:sp>
      <p:graphicFrame>
        <p:nvGraphicFramePr>
          <p:cNvPr id="11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561200"/>
              </p:ext>
            </p:extLst>
          </p:nvPr>
        </p:nvGraphicFramePr>
        <p:xfrm>
          <a:off x="5076056" y="1736958"/>
          <a:ext cx="3308176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62"/>
                <a:gridCol w="365462"/>
                <a:gridCol w="644313"/>
                <a:gridCol w="644313"/>
                <a:gridCol w="644313"/>
                <a:gridCol w="644313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A</a:t>
                      </a:r>
                      <a:r>
                        <a:rPr lang="en-GB" sz="1400" baseline="-25000" dirty="0" smtClean="0"/>
                        <a:t>1</a:t>
                      </a:r>
                      <a:r>
                        <a:rPr lang="en-GB" sz="1400" dirty="0" smtClean="0"/>
                        <a:t>A</a:t>
                      </a:r>
                      <a:r>
                        <a:rPr lang="en-GB" sz="1400" baseline="-25000" dirty="0" smtClean="0"/>
                        <a:t>0</a:t>
                      </a:r>
                      <a:endParaRPr lang="en-GB" sz="1400" baseline="-25000" dirty="0" smtClean="0"/>
                    </a:p>
                    <a:p>
                      <a:pPr algn="l"/>
                      <a:r>
                        <a:rPr lang="en-GB" sz="1400" dirty="0" smtClean="0"/>
                        <a:t>A</a:t>
                      </a:r>
                      <a:r>
                        <a:rPr lang="en-GB" sz="1400" baseline="-25000" dirty="0" smtClean="0"/>
                        <a:t>2</a:t>
                      </a:r>
                      <a:endParaRPr lang="en-GB" sz="1400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</a:t>
                      </a:r>
                      <a:r>
                        <a:rPr lang="en-GB" sz="1400" baseline="-25000" dirty="0" smtClean="0"/>
                        <a:t>1</a:t>
                      </a:r>
                      <a:endParaRPr lang="en-GB" sz="1400" baseline="-250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0 0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0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1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3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2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4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5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7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6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i="0" dirty="0" smtClean="0"/>
                        <a:t>A</a:t>
                      </a:r>
                      <a:r>
                        <a:rPr lang="en-GB" sz="1400" b="0" i="0" baseline="-25000" dirty="0" smtClean="0"/>
                        <a:t>0</a:t>
                      </a:r>
                      <a:endParaRPr lang="en-GB" sz="1400" b="0" i="0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3" name="TextBox 112"/>
          <p:cNvSpPr txBox="1"/>
          <p:nvPr/>
        </p:nvSpPr>
        <p:spPr>
          <a:xfrm>
            <a:off x="6642706" y="4157415"/>
            <a:ext cx="912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T</a:t>
            </a:r>
            <a:r>
              <a:rPr lang="en-GB" sz="1400" b="1" baseline="-25000" dirty="0" smtClean="0"/>
              <a:t>A0</a:t>
            </a:r>
            <a:r>
              <a:rPr lang="en-GB" sz="1400" b="1" dirty="0" smtClean="0"/>
              <a:t> </a:t>
            </a:r>
            <a:r>
              <a:rPr lang="en-GB" sz="1400" b="1" dirty="0"/>
              <a:t>= </a:t>
            </a:r>
            <a:r>
              <a:rPr lang="en-GB" sz="1400" b="1" dirty="0" smtClean="0"/>
              <a:t>1</a:t>
            </a:r>
            <a:endParaRPr lang="en-GB" sz="1400" b="1" baseline="-25000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5868144" y="2400176"/>
            <a:ext cx="2304256" cy="1034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61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0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Synthesis Using T Flip – Flops: 3-bit Counter.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cs typeface="Times New Roman" pitchFamily="18" charset="0"/>
              </a:rPr>
              <a:t>T</a:t>
            </a:r>
            <a:r>
              <a:rPr lang="en-US" altLang="en-US" sz="1600" baseline="-25000" dirty="0">
                <a:cs typeface="Times New Roman" pitchFamily="18" charset="0"/>
              </a:rPr>
              <a:t>A2 </a:t>
            </a:r>
            <a:r>
              <a:rPr lang="en-US" altLang="en-US" sz="1600" dirty="0" smtClean="0">
                <a:cs typeface="Times New Roman" pitchFamily="18" charset="0"/>
              </a:rPr>
              <a:t>= A</a:t>
            </a:r>
            <a:r>
              <a:rPr lang="en-US" altLang="en-US" sz="1600" baseline="-25000" dirty="0" smtClean="0">
                <a:cs typeface="Times New Roman" pitchFamily="18" charset="0"/>
              </a:rPr>
              <a:t>1</a:t>
            </a:r>
            <a:r>
              <a:rPr lang="en-US" altLang="en-US" sz="1600" dirty="0" smtClean="0">
                <a:cs typeface="Times New Roman" pitchFamily="18" charset="0"/>
              </a:rPr>
              <a:t>A</a:t>
            </a:r>
            <a:r>
              <a:rPr lang="en-US" altLang="en-US" sz="1600" baseline="-25000" dirty="0" smtClean="0">
                <a:cs typeface="Times New Roman" pitchFamily="18" charset="0"/>
              </a:rPr>
              <a:t>0</a:t>
            </a:r>
            <a:endParaRPr lang="en-US" altLang="en-US" sz="1600" b="1" baseline="-25000" dirty="0"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cs typeface="Times New Roman" pitchFamily="18" charset="0"/>
              </a:rPr>
              <a:t>T</a:t>
            </a:r>
            <a:r>
              <a:rPr lang="en-US" altLang="en-US" sz="1600" baseline="-25000" dirty="0">
                <a:cs typeface="Times New Roman" pitchFamily="18" charset="0"/>
              </a:rPr>
              <a:t>A1 </a:t>
            </a:r>
            <a:r>
              <a:rPr lang="en-US" altLang="en-US" sz="1600" dirty="0" smtClean="0">
                <a:cs typeface="Times New Roman" pitchFamily="18" charset="0"/>
              </a:rPr>
              <a:t>= A</a:t>
            </a:r>
            <a:r>
              <a:rPr lang="en-US" altLang="en-US" sz="1600" baseline="-25000" dirty="0" smtClean="0">
                <a:cs typeface="Times New Roman" pitchFamily="18" charset="0"/>
              </a:rPr>
              <a:t>0</a:t>
            </a:r>
            <a:endParaRPr lang="en-US" altLang="en-US" sz="1600" b="1" baseline="-25000" dirty="0"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cs typeface="Times New Roman" pitchFamily="18" charset="0"/>
              </a:rPr>
              <a:t>T</a:t>
            </a:r>
            <a:r>
              <a:rPr lang="en-US" altLang="en-US" sz="1600" baseline="-25000" dirty="0">
                <a:cs typeface="Times New Roman" pitchFamily="18" charset="0"/>
              </a:rPr>
              <a:t>A0 </a:t>
            </a:r>
            <a:r>
              <a:rPr lang="en-US" altLang="en-US" sz="1600" dirty="0" smtClean="0">
                <a:cs typeface="Times New Roman" pitchFamily="18" charset="0"/>
              </a:rPr>
              <a:t>= 1</a:t>
            </a:r>
            <a:endParaRPr lang="en-US" altLang="en-US" sz="1600" b="1" dirty="0"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1800" dirty="0"/>
              <a:t>Logic Diagram of </a:t>
            </a:r>
            <a:r>
              <a:rPr lang="en-GB" sz="1800" dirty="0" smtClean="0"/>
              <a:t>3-bit Binary Counter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137</a:t>
            </a:fld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009788"/>
              </p:ext>
            </p:extLst>
          </p:nvPr>
        </p:nvGraphicFramePr>
        <p:xfrm>
          <a:off x="4788024" y="1491630"/>
          <a:ext cx="3027450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name="Visio" r:id="rId3" imgW="2837666" imgH="3119743" progId="Visio.Drawing.11">
                  <p:embed/>
                </p:oleObj>
              </mc:Choice>
              <mc:Fallback>
                <p:oleObj name="Visio" r:id="rId3" imgW="2837666" imgH="3119743" progId="Visio.Drawing.11">
                  <p:embed/>
                  <p:pic>
                    <p:nvPicPr>
                      <p:cNvPr id="0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491630"/>
                        <a:ext cx="3027450" cy="3312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573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b="1" dirty="0" smtClean="0"/>
              <a:t>GOOD LUCK!</a:t>
            </a:r>
            <a:endParaRPr lang="en-GB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DIGITAL INTEGRATED CIRCUIT DESIGN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2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chemeClr val="accent2"/>
                </a:solidFill>
              </a:rPr>
              <a:t>Latches</a:t>
            </a:r>
            <a:r>
              <a:rPr lang="en-GB" dirty="0" smtClean="0"/>
              <a:t> are the basic circuits from which all flip – flops are constructed.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Although latches are useful for storing binary information and for the design of </a:t>
            </a:r>
            <a:r>
              <a:rPr lang="en-GB" b="1" dirty="0" smtClean="0"/>
              <a:t>asynchronous</a:t>
            </a:r>
            <a:r>
              <a:rPr lang="en-GB" dirty="0" smtClean="0"/>
              <a:t> sequential circuits.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They are </a:t>
            </a:r>
            <a:r>
              <a:rPr lang="en-GB" u="sng" dirty="0" smtClean="0"/>
              <a:t>not practical</a:t>
            </a:r>
            <a:r>
              <a:rPr lang="en-GB" dirty="0" smtClean="0"/>
              <a:t> for use in synchronous sequential circuits.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3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474838"/>
              </p:ext>
            </p:extLst>
          </p:nvPr>
        </p:nvGraphicFramePr>
        <p:xfrm>
          <a:off x="5220392" y="1203598"/>
          <a:ext cx="2880000" cy="3240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20000"/>
                <a:gridCol w="720000"/>
                <a:gridCol w="720000"/>
                <a:gridCol w="72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S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R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Q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Q’</a:t>
                      </a:r>
                      <a:endParaRPr lang="en-GB" sz="1400" b="1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chemeClr val="accent2"/>
                </a:solidFill>
              </a:rPr>
              <a:t>SR Latch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15</a:t>
            </a:fld>
            <a:endParaRPr lang="en-GB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276163"/>
              </p:ext>
            </p:extLst>
          </p:nvPr>
        </p:nvGraphicFramePr>
        <p:xfrm>
          <a:off x="-255588" y="1423988"/>
          <a:ext cx="5741988" cy="326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" name="Visio" r:id="rId3" imgW="2532866" imgH="1326311" progId="Visio.Drawing.11">
                  <p:embed/>
                </p:oleObj>
              </mc:Choice>
              <mc:Fallback>
                <p:oleObj name="Visio" r:id="rId3" imgW="2532866" imgH="132631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5588" y="1423988"/>
                        <a:ext cx="5741988" cy="326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3744480" y="2058402"/>
            <a:ext cx="1763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Rectangle 48"/>
          <p:cNvSpPr>
            <a:spLocks noChangeArrowheads="1"/>
          </p:cNvSpPr>
          <p:nvPr/>
        </p:nvSpPr>
        <p:spPr bwMode="auto">
          <a:xfrm>
            <a:off x="3744480" y="3558112"/>
            <a:ext cx="1763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Rectangle 49"/>
          <p:cNvSpPr>
            <a:spLocks noChangeArrowheads="1"/>
          </p:cNvSpPr>
          <p:nvPr/>
        </p:nvSpPr>
        <p:spPr bwMode="auto">
          <a:xfrm>
            <a:off x="2278584" y="1967344"/>
            <a:ext cx="1763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12" name="Rectangle 50"/>
          <p:cNvSpPr>
            <a:spLocks noChangeArrowheads="1"/>
          </p:cNvSpPr>
          <p:nvPr/>
        </p:nvSpPr>
        <p:spPr bwMode="auto">
          <a:xfrm>
            <a:off x="2278584" y="3639678"/>
            <a:ext cx="1763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Rectangle 60"/>
          <p:cNvSpPr>
            <a:spLocks noChangeArrowheads="1"/>
          </p:cNvSpPr>
          <p:nvPr/>
        </p:nvSpPr>
        <p:spPr bwMode="auto">
          <a:xfrm>
            <a:off x="8162548" y="2355726"/>
            <a:ext cx="801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altLang="en-US" sz="12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Hold</a:t>
            </a:r>
          </a:p>
          <a:p>
            <a:pPr algn="ctr"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altLang="en-US" sz="12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State</a:t>
            </a:r>
            <a:endParaRPr lang="en-US" altLang="en-US" sz="1200" b="1" baseline="-250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Rectangle 60"/>
          <p:cNvSpPr>
            <a:spLocks noChangeArrowheads="1"/>
          </p:cNvSpPr>
          <p:nvPr/>
        </p:nvSpPr>
        <p:spPr bwMode="auto">
          <a:xfrm>
            <a:off x="8157160" y="1923678"/>
            <a:ext cx="80194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altLang="en-US" sz="12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Set State</a:t>
            </a:r>
            <a:endParaRPr lang="en-US" altLang="en-US" sz="1200" b="1" baseline="-250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" name="Rectangle 60"/>
          <p:cNvSpPr>
            <a:spLocks noChangeArrowheads="1"/>
          </p:cNvSpPr>
          <p:nvPr/>
        </p:nvSpPr>
        <p:spPr bwMode="auto">
          <a:xfrm>
            <a:off x="8157160" y="2931790"/>
            <a:ext cx="801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altLang="en-US" sz="12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Reset State</a:t>
            </a:r>
            <a:endParaRPr lang="en-US" altLang="en-US" sz="1200" b="1" baseline="-250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Rectangle 60"/>
          <p:cNvSpPr>
            <a:spLocks noChangeArrowheads="1"/>
          </p:cNvSpPr>
          <p:nvPr/>
        </p:nvSpPr>
        <p:spPr bwMode="auto">
          <a:xfrm>
            <a:off x="8157160" y="3435846"/>
            <a:ext cx="801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altLang="en-US" sz="12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Hold </a:t>
            </a:r>
          </a:p>
          <a:p>
            <a:pPr algn="ctr"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altLang="en-US" sz="12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State</a:t>
            </a:r>
            <a:endParaRPr lang="en-US" altLang="en-US" sz="1200" b="1" baseline="-250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" name="Rectangle 60"/>
          <p:cNvSpPr>
            <a:spLocks noChangeArrowheads="1"/>
          </p:cNvSpPr>
          <p:nvPr/>
        </p:nvSpPr>
        <p:spPr bwMode="auto">
          <a:xfrm>
            <a:off x="8157160" y="4002618"/>
            <a:ext cx="801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altLang="en-US" sz="12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Invalid </a:t>
            </a:r>
          </a:p>
          <a:p>
            <a:pPr algn="ctr"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en-US" altLang="en-US" sz="12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State</a:t>
            </a:r>
            <a:endParaRPr lang="en-US" altLang="en-US" sz="1200" b="1" baseline="-250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" name="Rectangle 50"/>
          <p:cNvSpPr>
            <a:spLocks noChangeArrowheads="1"/>
          </p:cNvSpPr>
          <p:nvPr/>
        </p:nvSpPr>
        <p:spPr bwMode="auto">
          <a:xfrm>
            <a:off x="2296700" y="3639678"/>
            <a:ext cx="1763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62602" y="1851670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/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10762" y="1851670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/>
              <a:t>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66298" y="2407989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/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14458" y="2407989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/>
              <a:t>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64063" y="2931790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  <p:sp>
        <p:nvSpPr>
          <p:cNvPr id="27" name="Rectangle 26"/>
          <p:cNvSpPr/>
          <p:nvPr/>
        </p:nvSpPr>
        <p:spPr>
          <a:xfrm>
            <a:off x="7612223" y="2931790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1</a:t>
            </a:r>
            <a:endParaRPr lang="en-GB" sz="1400" b="1" dirty="0"/>
          </a:p>
        </p:txBody>
      </p:sp>
      <p:sp>
        <p:nvSpPr>
          <p:cNvPr id="30" name="Rectangle 29"/>
          <p:cNvSpPr/>
          <p:nvPr/>
        </p:nvSpPr>
        <p:spPr>
          <a:xfrm>
            <a:off x="6864064" y="3488109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  <p:sp>
        <p:nvSpPr>
          <p:cNvPr id="31" name="Rectangle 30"/>
          <p:cNvSpPr/>
          <p:nvPr/>
        </p:nvSpPr>
        <p:spPr>
          <a:xfrm>
            <a:off x="7612224" y="3488109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1</a:t>
            </a:r>
            <a:endParaRPr lang="en-GB" sz="1400" b="1" dirty="0"/>
          </a:p>
        </p:txBody>
      </p:sp>
      <p:sp>
        <p:nvSpPr>
          <p:cNvPr id="32" name="Rectangle 31"/>
          <p:cNvSpPr/>
          <p:nvPr/>
        </p:nvSpPr>
        <p:spPr>
          <a:xfrm>
            <a:off x="6864064" y="4011910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  <p:sp>
        <p:nvSpPr>
          <p:cNvPr id="33" name="Rectangle 32"/>
          <p:cNvSpPr/>
          <p:nvPr/>
        </p:nvSpPr>
        <p:spPr>
          <a:xfrm>
            <a:off x="7612224" y="4011910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  <p:sp>
        <p:nvSpPr>
          <p:cNvPr id="34" name="Rectangle 49"/>
          <p:cNvSpPr>
            <a:spLocks noChangeArrowheads="1"/>
          </p:cNvSpPr>
          <p:nvPr/>
        </p:nvSpPr>
        <p:spPr bwMode="auto">
          <a:xfrm>
            <a:off x="2270179" y="1967344"/>
            <a:ext cx="1763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5" name="Rectangle 47"/>
          <p:cNvSpPr>
            <a:spLocks noChangeArrowheads="1"/>
          </p:cNvSpPr>
          <p:nvPr/>
        </p:nvSpPr>
        <p:spPr bwMode="auto">
          <a:xfrm>
            <a:off x="3755462" y="2053897"/>
            <a:ext cx="1763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6" name="Rectangle 47"/>
          <p:cNvSpPr>
            <a:spLocks noChangeArrowheads="1"/>
          </p:cNvSpPr>
          <p:nvPr/>
        </p:nvSpPr>
        <p:spPr bwMode="auto">
          <a:xfrm>
            <a:off x="3741618" y="3558112"/>
            <a:ext cx="1763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0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1.11111E-6 L -0.00035 0.2879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8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803 L -0.00035 -0.2913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1" grpId="3"/>
      <p:bldP spid="12" grpId="0"/>
      <p:bldP spid="12" grpId="1"/>
      <p:bldP spid="12" grpId="2"/>
      <p:bldP spid="14" grpId="0"/>
      <p:bldP spid="17" grpId="0"/>
      <p:bldP spid="18" grpId="0"/>
      <p:bldP spid="19" grpId="0"/>
      <p:bldP spid="20" grpId="0"/>
      <p:bldP spid="21" grpId="0"/>
      <p:bldP spid="21" grpId="1"/>
      <p:bldP spid="22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34" grpId="0"/>
      <p:bldP spid="34" grpId="1"/>
      <p:bldP spid="34" grpId="2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chemeClr val="accent2"/>
                </a:solidFill>
              </a:rPr>
              <a:t>SR Latch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16</a:t>
            </a:fld>
            <a:endParaRPr lang="en-GB" dirty="0"/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492228"/>
              </p:ext>
            </p:extLst>
          </p:nvPr>
        </p:nvGraphicFramePr>
        <p:xfrm>
          <a:off x="971551" y="1454993"/>
          <a:ext cx="2304306" cy="1478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10" name="Visio" r:id="rId3" imgW="1470822" imgH="869111" progId="Visio.Drawing.11">
                  <p:embed/>
                </p:oleObj>
              </mc:Choice>
              <mc:Fallback>
                <p:oleObj name="Visio" r:id="rId3" imgW="1470822" imgH="86911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1" y="1454993"/>
                        <a:ext cx="2304306" cy="1478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840582"/>
              </p:ext>
            </p:extLst>
          </p:nvPr>
        </p:nvGraphicFramePr>
        <p:xfrm>
          <a:off x="4932363" y="1275606"/>
          <a:ext cx="2160587" cy="14400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00112"/>
                <a:gridCol w="1260475"/>
              </a:tblGrid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S  R</a:t>
                      </a:r>
                      <a:endParaRPr kumimoji="0" lang="en-US" alt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Q</a:t>
                      </a:r>
                      <a:endParaRPr kumimoji="0" lang="en-US" alt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Q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Q=Q’=0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7115175" y="1563638"/>
            <a:ext cx="1620838" cy="118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1600" b="1" dirty="0">
                <a:latin typeface="+mj-lt"/>
                <a:cs typeface="Times New Roman" pitchFamily="18" charset="0"/>
              </a:rPr>
              <a:t>No change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16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Reset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1600" b="1" dirty="0">
                <a:solidFill>
                  <a:srgbClr val="009900"/>
                </a:solidFill>
                <a:latin typeface="+mj-lt"/>
                <a:cs typeface="Times New Roman" pitchFamily="18" charset="0"/>
              </a:rPr>
              <a:t>Set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16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Invalid</a:t>
            </a:r>
          </a:p>
        </p:txBody>
      </p:sp>
      <p:graphicFrame>
        <p:nvGraphicFramePr>
          <p:cNvPr id="3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120137"/>
              </p:ext>
            </p:extLst>
          </p:nvPr>
        </p:nvGraphicFramePr>
        <p:xfrm>
          <a:off x="971600" y="3075806"/>
          <a:ext cx="2304000" cy="1478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11" name="Visio" r:id="rId5" imgW="1470822" imgH="869111" progId="Visio.Drawing.11">
                  <p:embed/>
                </p:oleObj>
              </mc:Choice>
              <mc:Fallback>
                <p:oleObj name="Visio" r:id="rId5" imgW="1470822" imgH="86911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075806"/>
                        <a:ext cx="2304000" cy="14788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226215"/>
              </p:ext>
            </p:extLst>
          </p:nvPr>
        </p:nvGraphicFramePr>
        <p:xfrm>
          <a:off x="4932363" y="3219982"/>
          <a:ext cx="2160587" cy="14400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00112"/>
                <a:gridCol w="1260475"/>
              </a:tblGrid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S  R</a:t>
                      </a:r>
                      <a:endParaRPr kumimoji="0" lang="en-US" alt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Q</a:t>
                      </a:r>
                      <a:endParaRPr kumimoji="0" lang="en-US" alt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Q=Q’=1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Q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  <p:sp>
        <p:nvSpPr>
          <p:cNvPr id="38" name="Rectangle 55"/>
          <p:cNvSpPr>
            <a:spLocks noChangeArrowheads="1"/>
          </p:cNvSpPr>
          <p:nvPr/>
        </p:nvSpPr>
        <p:spPr bwMode="auto">
          <a:xfrm>
            <a:off x="7129463" y="3503896"/>
            <a:ext cx="1620837" cy="115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16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Invalid</a:t>
            </a:r>
            <a:endParaRPr lang="en-US" altLang="en-US" sz="1600" b="1" dirty="0">
              <a:latin typeface="+mj-lt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1600" b="1" dirty="0">
                <a:solidFill>
                  <a:srgbClr val="009900"/>
                </a:solidFill>
                <a:latin typeface="+mj-lt"/>
                <a:cs typeface="Times New Roman" pitchFamily="18" charset="0"/>
              </a:rPr>
              <a:t>Set</a:t>
            </a:r>
            <a:endParaRPr lang="en-US" altLang="en-US" sz="16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16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Reset</a:t>
            </a:r>
            <a:endParaRPr lang="en-US" altLang="en-US" sz="1600" b="1" dirty="0">
              <a:solidFill>
                <a:srgbClr val="009900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1600" b="1" dirty="0">
                <a:latin typeface="+mj-lt"/>
                <a:cs typeface="Times New Roman" pitchFamily="18" charset="0"/>
              </a:rPr>
              <a:t>No change</a:t>
            </a:r>
          </a:p>
        </p:txBody>
      </p:sp>
    </p:spTree>
    <p:extLst>
      <p:ext uri="{BB962C8B-B14F-4D97-AF65-F5344CB8AC3E}">
        <p14:creationId xmlns:p14="http://schemas.microsoft.com/office/powerpoint/2010/main" val="309284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chemeClr val="accent2"/>
                </a:solidFill>
              </a:rPr>
              <a:t>SR Latch with Control Input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17</a:t>
            </a:fld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985081"/>
              </p:ext>
            </p:extLst>
          </p:nvPr>
        </p:nvGraphicFramePr>
        <p:xfrm>
          <a:off x="611188" y="1419622"/>
          <a:ext cx="3600450" cy="171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0" name="Visio" r:id="rId3" imgW="1947694" imgH="887874" progId="Visio.Drawing.11">
                  <p:embed/>
                </p:oleObj>
              </mc:Choice>
              <mc:Fallback>
                <p:oleObj name="Visio" r:id="rId3" imgW="1947694" imgH="887874" progId="Visio.Drawing.11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19622"/>
                        <a:ext cx="3600450" cy="171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046585"/>
              </p:ext>
            </p:extLst>
          </p:nvPr>
        </p:nvGraphicFramePr>
        <p:xfrm>
          <a:off x="5111749" y="1203598"/>
          <a:ext cx="3348683" cy="1935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1" name="Visio" r:id="rId5" imgW="1947694" imgH="1085203" progId="Visio.Drawing.11">
                  <p:embed/>
                </p:oleObj>
              </mc:Choice>
              <mc:Fallback>
                <p:oleObj name="Visio" r:id="rId5" imgW="1947694" imgH="1085203" progId="Visio.Drawing.11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49" y="1203598"/>
                        <a:ext cx="3348683" cy="19352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864174"/>
              </p:ext>
            </p:extLst>
          </p:nvPr>
        </p:nvGraphicFramePr>
        <p:xfrm>
          <a:off x="3132000" y="3003798"/>
          <a:ext cx="2880000" cy="1728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20000"/>
                <a:gridCol w="720000"/>
                <a:gridCol w="720000"/>
                <a:gridCol w="720000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C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S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R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Q</a:t>
                      </a:r>
                      <a:endParaRPr lang="en-GB" sz="1200" b="1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0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X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X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HOLD</a:t>
                      </a:r>
                      <a:endParaRPr lang="en-GB" sz="1200" b="1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1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0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0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HOLD</a:t>
                      </a:r>
                      <a:endParaRPr lang="en-GB" sz="1200" b="1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1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0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1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Q = 0</a:t>
                      </a:r>
                      <a:endParaRPr lang="en-GB" sz="1200" b="1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1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1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0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Q</a:t>
                      </a:r>
                      <a:r>
                        <a:rPr lang="en-GB" sz="1200" b="1" baseline="0" dirty="0" smtClean="0"/>
                        <a:t> = 1</a:t>
                      </a:r>
                      <a:endParaRPr lang="en-GB" sz="1200" b="1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1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1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1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Q = Q’</a:t>
                      </a:r>
                      <a:endParaRPr lang="en-GB" sz="1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6084169" y="3291830"/>
            <a:ext cx="100811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200" b="1" dirty="0">
                <a:latin typeface="+mj-lt"/>
                <a:cs typeface="Times New Roman" pitchFamily="18" charset="0"/>
              </a:rPr>
              <a:t>No change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200" b="1" dirty="0">
                <a:latin typeface="+mj-lt"/>
                <a:cs typeface="Times New Roman" pitchFamily="18" charset="0"/>
              </a:rPr>
              <a:t>No change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2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Reset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2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Set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2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Invalid</a:t>
            </a:r>
          </a:p>
        </p:txBody>
      </p:sp>
    </p:spTree>
    <p:extLst>
      <p:ext uri="{BB962C8B-B14F-4D97-AF65-F5344CB8AC3E}">
        <p14:creationId xmlns:p14="http://schemas.microsoft.com/office/powerpoint/2010/main" val="190772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chemeClr val="accent2"/>
                </a:solidFill>
              </a:rPr>
              <a:t>D Latch (D = Data)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One way to eliminate the undesirable condition of the indeterminate state in the SR latch is to ensure that inputs S and R are never equal to 1 at the same time.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D latch has two inputs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D (data) - directly goes to the S input and its complement is applied to the R input. 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C (control)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87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chemeClr val="accent2"/>
                </a:solidFill>
              </a:rPr>
              <a:t>D Latch (D = Data)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19</a:t>
            </a:fld>
            <a:endParaRPr lang="en-GB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994263"/>
              </p:ext>
            </p:extLst>
          </p:nvPr>
        </p:nvGraphicFramePr>
        <p:xfrm>
          <a:off x="3132000" y="3435974"/>
          <a:ext cx="2160000" cy="1152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20000"/>
                <a:gridCol w="720000"/>
                <a:gridCol w="720000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C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D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Q</a:t>
                      </a:r>
                      <a:endParaRPr lang="en-GB" sz="1200" b="1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0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X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HOLD</a:t>
                      </a:r>
                      <a:endParaRPr lang="en-GB" sz="1200" b="1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1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0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Q</a:t>
                      </a:r>
                      <a:r>
                        <a:rPr lang="en-GB" sz="1200" b="1" baseline="0" dirty="0" smtClean="0"/>
                        <a:t> = 0</a:t>
                      </a:r>
                      <a:endParaRPr lang="en-GB" sz="1200" b="1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1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1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Q</a:t>
                      </a:r>
                      <a:r>
                        <a:rPr lang="en-GB" sz="1200" b="1" baseline="0" dirty="0" smtClean="0"/>
                        <a:t> = 1</a:t>
                      </a:r>
                      <a:endParaRPr lang="en-GB" sz="1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5364088" y="3723878"/>
            <a:ext cx="10081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200" b="1" dirty="0">
                <a:latin typeface="+mj-lt"/>
                <a:cs typeface="Times New Roman" pitchFamily="18" charset="0"/>
              </a:rPr>
              <a:t>No change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Reset</a:t>
            </a:r>
            <a:endParaRPr lang="en-US" altLang="en-US" sz="12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2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Set</a:t>
            </a:r>
            <a:endParaRPr lang="en-US" altLang="en-US" sz="1200" b="1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961573"/>
              </p:ext>
            </p:extLst>
          </p:nvPr>
        </p:nvGraphicFramePr>
        <p:xfrm>
          <a:off x="611560" y="1263005"/>
          <a:ext cx="4032448" cy="1742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2" name="Visio" r:id="rId3" imgW="2343717" imgH="1013172" progId="Visio.Drawing.11">
                  <p:embed/>
                </p:oleObj>
              </mc:Choice>
              <mc:Fallback>
                <p:oleObj name="Visio" r:id="rId3" imgW="2343717" imgH="10131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263005"/>
                        <a:ext cx="4032448" cy="17428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6372225" y="1625252"/>
            <a:ext cx="3603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13" name="Line 26"/>
          <p:cNvSpPr>
            <a:spLocks noChangeShapeType="1"/>
          </p:cNvSpPr>
          <p:nvPr/>
        </p:nvSpPr>
        <p:spPr bwMode="auto">
          <a:xfrm rot="16200000">
            <a:off x="6552407" y="1445071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>
            <a:off x="6732588" y="1264890"/>
            <a:ext cx="3603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15" name="Line 28"/>
          <p:cNvSpPr>
            <a:spLocks noChangeShapeType="1"/>
          </p:cNvSpPr>
          <p:nvPr/>
        </p:nvSpPr>
        <p:spPr bwMode="auto">
          <a:xfrm rot="16200000">
            <a:off x="6912769" y="1445071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16" name="Line 29"/>
          <p:cNvSpPr>
            <a:spLocks noChangeShapeType="1"/>
          </p:cNvSpPr>
          <p:nvPr/>
        </p:nvSpPr>
        <p:spPr bwMode="auto">
          <a:xfrm>
            <a:off x="7092950" y="1625252"/>
            <a:ext cx="3603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 rot="16200000">
            <a:off x="7273132" y="1445071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>
            <a:off x="7453313" y="1264890"/>
            <a:ext cx="3603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 rot="16200000">
            <a:off x="7633494" y="1445071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21" name="Line 33"/>
          <p:cNvSpPr>
            <a:spLocks noChangeShapeType="1"/>
          </p:cNvSpPr>
          <p:nvPr/>
        </p:nvSpPr>
        <p:spPr bwMode="auto">
          <a:xfrm>
            <a:off x="7813675" y="1625252"/>
            <a:ext cx="3603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22" name="Line 34"/>
          <p:cNvSpPr>
            <a:spLocks noChangeShapeType="1"/>
          </p:cNvSpPr>
          <p:nvPr/>
        </p:nvSpPr>
        <p:spPr bwMode="auto">
          <a:xfrm rot="16200000">
            <a:off x="7993857" y="1445071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23" name="Line 35"/>
          <p:cNvSpPr>
            <a:spLocks noChangeShapeType="1"/>
          </p:cNvSpPr>
          <p:nvPr/>
        </p:nvSpPr>
        <p:spPr bwMode="auto">
          <a:xfrm>
            <a:off x="8174038" y="1264890"/>
            <a:ext cx="3603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 rot="16200000">
            <a:off x="8354219" y="1445071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25" name="Line 37"/>
          <p:cNvSpPr>
            <a:spLocks noChangeShapeType="1"/>
          </p:cNvSpPr>
          <p:nvPr/>
        </p:nvSpPr>
        <p:spPr bwMode="auto">
          <a:xfrm>
            <a:off x="8532813" y="1625252"/>
            <a:ext cx="36036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26" name="Rectangle 38"/>
          <p:cNvSpPr>
            <a:spLocks noChangeArrowheads="1"/>
          </p:cNvSpPr>
          <p:nvPr/>
        </p:nvSpPr>
        <p:spPr bwMode="auto">
          <a:xfrm>
            <a:off x="6156176" y="1327522"/>
            <a:ext cx="1635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 dirty="0">
                <a:latin typeface="+mj-lt"/>
                <a:cs typeface="Times New Roman" pitchFamily="18" charset="0"/>
              </a:rPr>
              <a:t>C</a:t>
            </a: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6408489" y="823813"/>
            <a:ext cx="23399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 dirty="0">
                <a:latin typeface="+mj-lt"/>
                <a:cs typeface="Times New Roman" pitchFamily="18" charset="0"/>
              </a:rPr>
              <a:t>Timing Diagram</a:t>
            </a:r>
          </a:p>
        </p:txBody>
      </p:sp>
      <p:sp>
        <p:nvSpPr>
          <p:cNvPr id="28" name="Rectangle 40"/>
          <p:cNvSpPr>
            <a:spLocks noChangeArrowheads="1"/>
          </p:cNvSpPr>
          <p:nvPr/>
        </p:nvSpPr>
        <p:spPr bwMode="auto">
          <a:xfrm>
            <a:off x="6156176" y="2048247"/>
            <a:ext cx="1891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 dirty="0">
                <a:latin typeface="+mj-lt"/>
                <a:cs typeface="Times New Roman" pitchFamily="18" charset="0"/>
              </a:rPr>
              <a:t>D</a:t>
            </a:r>
          </a:p>
        </p:txBody>
      </p:sp>
      <p:sp>
        <p:nvSpPr>
          <p:cNvPr id="29" name="Line 41"/>
          <p:cNvSpPr>
            <a:spLocks noChangeShapeType="1"/>
          </p:cNvSpPr>
          <p:nvPr/>
        </p:nvSpPr>
        <p:spPr bwMode="auto">
          <a:xfrm>
            <a:off x="6372225" y="2345977"/>
            <a:ext cx="17938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30" name="Line 42"/>
          <p:cNvSpPr>
            <a:spLocks noChangeShapeType="1"/>
          </p:cNvSpPr>
          <p:nvPr/>
        </p:nvSpPr>
        <p:spPr bwMode="auto">
          <a:xfrm rot="16200000">
            <a:off x="6371432" y="2165796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31" name="Line 43"/>
          <p:cNvSpPr>
            <a:spLocks noChangeShapeType="1"/>
          </p:cNvSpPr>
          <p:nvPr/>
        </p:nvSpPr>
        <p:spPr bwMode="auto">
          <a:xfrm>
            <a:off x="6551613" y="1985615"/>
            <a:ext cx="72072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32" name="Line 44"/>
          <p:cNvSpPr>
            <a:spLocks noChangeShapeType="1"/>
          </p:cNvSpPr>
          <p:nvPr/>
        </p:nvSpPr>
        <p:spPr bwMode="auto">
          <a:xfrm rot="16200000">
            <a:off x="7092157" y="2165796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33" name="Line 45"/>
          <p:cNvSpPr>
            <a:spLocks noChangeShapeType="1"/>
          </p:cNvSpPr>
          <p:nvPr/>
        </p:nvSpPr>
        <p:spPr bwMode="auto">
          <a:xfrm>
            <a:off x="7272338" y="2345977"/>
            <a:ext cx="7207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34" name="Line 46"/>
          <p:cNvSpPr>
            <a:spLocks noChangeShapeType="1"/>
          </p:cNvSpPr>
          <p:nvPr/>
        </p:nvSpPr>
        <p:spPr bwMode="auto">
          <a:xfrm rot="16200000">
            <a:off x="7812882" y="2165796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35" name="Line 47"/>
          <p:cNvSpPr>
            <a:spLocks noChangeShapeType="1"/>
          </p:cNvSpPr>
          <p:nvPr/>
        </p:nvSpPr>
        <p:spPr bwMode="auto">
          <a:xfrm>
            <a:off x="7993063" y="1985615"/>
            <a:ext cx="72072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36" name="Line 48"/>
          <p:cNvSpPr>
            <a:spLocks noChangeShapeType="1"/>
          </p:cNvSpPr>
          <p:nvPr/>
        </p:nvSpPr>
        <p:spPr bwMode="auto">
          <a:xfrm rot="16200000">
            <a:off x="8533607" y="2165796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37" name="Line 49"/>
          <p:cNvSpPr>
            <a:spLocks noChangeShapeType="1"/>
          </p:cNvSpPr>
          <p:nvPr/>
        </p:nvSpPr>
        <p:spPr bwMode="auto">
          <a:xfrm>
            <a:off x="8712200" y="2345977"/>
            <a:ext cx="17938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38" name="Rectangle 50"/>
          <p:cNvSpPr>
            <a:spLocks noChangeArrowheads="1"/>
          </p:cNvSpPr>
          <p:nvPr/>
        </p:nvSpPr>
        <p:spPr bwMode="auto">
          <a:xfrm>
            <a:off x="6156176" y="2783259"/>
            <a:ext cx="2035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 dirty="0">
                <a:latin typeface="+mj-lt"/>
                <a:cs typeface="Times New Roman" pitchFamily="18" charset="0"/>
              </a:rPr>
              <a:t>Q</a:t>
            </a:r>
          </a:p>
        </p:txBody>
      </p:sp>
      <p:sp>
        <p:nvSpPr>
          <p:cNvPr id="39" name="Line 51"/>
          <p:cNvSpPr>
            <a:spLocks noChangeShapeType="1"/>
          </p:cNvSpPr>
          <p:nvPr/>
        </p:nvSpPr>
        <p:spPr bwMode="auto">
          <a:xfrm>
            <a:off x="6372225" y="3065115"/>
            <a:ext cx="3603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40" name="Line 52"/>
          <p:cNvSpPr>
            <a:spLocks noChangeShapeType="1"/>
          </p:cNvSpPr>
          <p:nvPr/>
        </p:nvSpPr>
        <p:spPr bwMode="auto">
          <a:xfrm rot="16200000">
            <a:off x="6552406" y="2884934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41" name="Line 53"/>
          <p:cNvSpPr>
            <a:spLocks noChangeShapeType="1"/>
          </p:cNvSpPr>
          <p:nvPr/>
        </p:nvSpPr>
        <p:spPr bwMode="auto">
          <a:xfrm>
            <a:off x="6732588" y="2706340"/>
            <a:ext cx="360362" cy="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42" name="Line 54"/>
          <p:cNvSpPr>
            <a:spLocks noChangeShapeType="1"/>
          </p:cNvSpPr>
          <p:nvPr/>
        </p:nvSpPr>
        <p:spPr bwMode="auto">
          <a:xfrm rot="16200000">
            <a:off x="7271543" y="2884934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43" name="Line 55"/>
          <p:cNvSpPr>
            <a:spLocks noChangeShapeType="1"/>
          </p:cNvSpPr>
          <p:nvPr/>
        </p:nvSpPr>
        <p:spPr bwMode="auto">
          <a:xfrm>
            <a:off x="7451725" y="3065115"/>
            <a:ext cx="7207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44" name="Line 56"/>
          <p:cNvSpPr>
            <a:spLocks noChangeShapeType="1"/>
          </p:cNvSpPr>
          <p:nvPr/>
        </p:nvSpPr>
        <p:spPr bwMode="auto">
          <a:xfrm rot="16200000">
            <a:off x="7992268" y="2884934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45" name="Line 57"/>
          <p:cNvSpPr>
            <a:spLocks noChangeShapeType="1"/>
          </p:cNvSpPr>
          <p:nvPr/>
        </p:nvSpPr>
        <p:spPr bwMode="auto">
          <a:xfrm>
            <a:off x="8172450" y="2706340"/>
            <a:ext cx="719138" cy="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46" name="Line 58"/>
          <p:cNvSpPr>
            <a:spLocks noChangeShapeType="1"/>
          </p:cNvSpPr>
          <p:nvPr/>
        </p:nvSpPr>
        <p:spPr bwMode="auto">
          <a:xfrm flipV="1">
            <a:off x="6372225" y="1264890"/>
            <a:ext cx="0" cy="2160587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47" name="Rectangle 59"/>
          <p:cNvSpPr>
            <a:spLocks noChangeArrowheads="1"/>
          </p:cNvSpPr>
          <p:nvPr/>
        </p:nvSpPr>
        <p:spPr bwMode="auto">
          <a:xfrm>
            <a:off x="6333600" y="3435846"/>
            <a:ext cx="1106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 dirty="0">
                <a:latin typeface="+mj-lt"/>
                <a:cs typeface="Times New Roman" pitchFamily="18" charset="0"/>
              </a:rPr>
              <a:t>t</a:t>
            </a:r>
          </a:p>
        </p:txBody>
      </p:sp>
      <p:sp>
        <p:nvSpPr>
          <p:cNvPr id="48" name="Line 60"/>
          <p:cNvSpPr>
            <a:spLocks noChangeShapeType="1"/>
          </p:cNvSpPr>
          <p:nvPr/>
        </p:nvSpPr>
        <p:spPr bwMode="auto">
          <a:xfrm>
            <a:off x="7092950" y="2706340"/>
            <a:ext cx="360363" cy="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49" name="Line 61"/>
          <p:cNvSpPr>
            <a:spLocks noChangeShapeType="1"/>
          </p:cNvSpPr>
          <p:nvPr/>
        </p:nvSpPr>
        <p:spPr bwMode="auto">
          <a:xfrm flipV="1">
            <a:off x="6732588" y="1625252"/>
            <a:ext cx="0" cy="18002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50" name="Line 62"/>
          <p:cNvSpPr>
            <a:spLocks noChangeShapeType="1"/>
          </p:cNvSpPr>
          <p:nvPr/>
        </p:nvSpPr>
        <p:spPr bwMode="auto">
          <a:xfrm flipV="1">
            <a:off x="7092950" y="1625252"/>
            <a:ext cx="0" cy="18002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51" name="Line 63"/>
          <p:cNvSpPr>
            <a:spLocks noChangeShapeType="1"/>
          </p:cNvSpPr>
          <p:nvPr/>
        </p:nvSpPr>
        <p:spPr bwMode="auto">
          <a:xfrm flipV="1">
            <a:off x="7453313" y="1625252"/>
            <a:ext cx="0" cy="18002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52" name="Line 64"/>
          <p:cNvSpPr>
            <a:spLocks noChangeShapeType="1"/>
          </p:cNvSpPr>
          <p:nvPr/>
        </p:nvSpPr>
        <p:spPr bwMode="auto">
          <a:xfrm flipV="1">
            <a:off x="7813675" y="1625252"/>
            <a:ext cx="0" cy="18002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53" name="Line 65"/>
          <p:cNvSpPr>
            <a:spLocks noChangeShapeType="1"/>
          </p:cNvSpPr>
          <p:nvPr/>
        </p:nvSpPr>
        <p:spPr bwMode="auto">
          <a:xfrm flipV="1">
            <a:off x="8174038" y="1625252"/>
            <a:ext cx="0" cy="18002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54" name="Line 66"/>
          <p:cNvSpPr>
            <a:spLocks noChangeShapeType="1"/>
          </p:cNvSpPr>
          <p:nvPr/>
        </p:nvSpPr>
        <p:spPr bwMode="auto">
          <a:xfrm flipV="1">
            <a:off x="8534400" y="1625252"/>
            <a:ext cx="0" cy="18002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55" name="Line 67"/>
          <p:cNvSpPr>
            <a:spLocks noChangeShapeType="1"/>
          </p:cNvSpPr>
          <p:nvPr/>
        </p:nvSpPr>
        <p:spPr bwMode="auto">
          <a:xfrm>
            <a:off x="6732588" y="3346102"/>
            <a:ext cx="3603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56" name="Line 68"/>
          <p:cNvSpPr>
            <a:spLocks noChangeShapeType="1"/>
          </p:cNvSpPr>
          <p:nvPr/>
        </p:nvSpPr>
        <p:spPr bwMode="auto">
          <a:xfrm>
            <a:off x="7451725" y="3346102"/>
            <a:ext cx="3603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57" name="Line 69"/>
          <p:cNvSpPr>
            <a:spLocks noChangeShapeType="1"/>
          </p:cNvSpPr>
          <p:nvPr/>
        </p:nvSpPr>
        <p:spPr bwMode="auto">
          <a:xfrm>
            <a:off x="8170863" y="3346102"/>
            <a:ext cx="3603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58" name="AutoShape 70"/>
          <p:cNvSpPr>
            <a:spLocks noChangeArrowheads="1"/>
          </p:cNvSpPr>
          <p:nvPr/>
        </p:nvSpPr>
        <p:spPr bwMode="auto">
          <a:xfrm>
            <a:off x="6732588" y="3965227"/>
            <a:ext cx="1800225" cy="54483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Output may change</a:t>
            </a:r>
          </a:p>
        </p:txBody>
      </p:sp>
      <p:sp>
        <p:nvSpPr>
          <p:cNvPr id="59" name="Freeform 71"/>
          <p:cNvSpPr>
            <a:spLocks/>
          </p:cNvSpPr>
          <p:nvPr/>
        </p:nvSpPr>
        <p:spPr bwMode="auto">
          <a:xfrm>
            <a:off x="6889750" y="3521134"/>
            <a:ext cx="314325" cy="276999"/>
          </a:xfrm>
          <a:custGeom>
            <a:avLst/>
            <a:gdLst>
              <a:gd name="T0" fmla="*/ 498990938 w 198"/>
              <a:gd name="T1" fmla="*/ 743447681 h 295"/>
              <a:gd name="T2" fmla="*/ 78125638 w 198"/>
              <a:gd name="T3" fmla="*/ 425907655 h 295"/>
              <a:gd name="T4" fmla="*/ 35282188 w 198"/>
              <a:gd name="T5" fmla="*/ 0 h 2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8" h="295">
                <a:moveTo>
                  <a:pt x="198" y="295"/>
                </a:moveTo>
                <a:cubicBezTo>
                  <a:pt x="170" y="274"/>
                  <a:pt x="62" y="218"/>
                  <a:pt x="31" y="169"/>
                </a:cubicBezTo>
                <a:cubicBezTo>
                  <a:pt x="0" y="120"/>
                  <a:pt x="18" y="35"/>
                  <a:pt x="14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60" name="Freeform 72"/>
          <p:cNvSpPr>
            <a:spLocks/>
          </p:cNvSpPr>
          <p:nvPr/>
        </p:nvSpPr>
        <p:spPr bwMode="auto">
          <a:xfrm flipH="1">
            <a:off x="8064500" y="3521134"/>
            <a:ext cx="314325" cy="276999"/>
          </a:xfrm>
          <a:custGeom>
            <a:avLst/>
            <a:gdLst>
              <a:gd name="T0" fmla="*/ 498990938 w 198"/>
              <a:gd name="T1" fmla="*/ 743447681 h 295"/>
              <a:gd name="T2" fmla="*/ 78125638 w 198"/>
              <a:gd name="T3" fmla="*/ 425907655 h 295"/>
              <a:gd name="T4" fmla="*/ 35282188 w 198"/>
              <a:gd name="T5" fmla="*/ 0 h 2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8" h="295">
                <a:moveTo>
                  <a:pt x="198" y="295"/>
                </a:moveTo>
                <a:cubicBezTo>
                  <a:pt x="170" y="274"/>
                  <a:pt x="62" y="218"/>
                  <a:pt x="31" y="169"/>
                </a:cubicBezTo>
                <a:cubicBezTo>
                  <a:pt x="0" y="120"/>
                  <a:pt x="18" y="35"/>
                  <a:pt x="14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61" name="Line 73"/>
          <p:cNvSpPr>
            <a:spLocks noChangeShapeType="1"/>
          </p:cNvSpPr>
          <p:nvPr/>
        </p:nvSpPr>
        <p:spPr bwMode="auto">
          <a:xfrm flipV="1">
            <a:off x="7632700" y="3425477"/>
            <a:ext cx="0" cy="48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367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024 L 0.03941 0.0002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254 L 0.04149 0.00254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0024 L 0.07882 0.0002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49 0.00254 L 0.0809 0.00254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82 0.00024 L 0.11806 0.00024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9 0.00254 L 0.12014 0.00254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0.00024 L 0.19688 0.00024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14 0.00254 L 0.19896 0.00254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88 0.00024 L 0.2757 0.00024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0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63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896 0.00254 L 0.27778 0.00254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00"/>
                            </p:stCondLst>
                            <p:childTnLst>
                              <p:par>
                                <p:cTn id="1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0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000"/>
                            </p:stCondLst>
                            <p:childTnLst>
                              <p:par>
                                <p:cTn id="2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6" grpId="1" animBg="1"/>
      <p:bldP spid="46" grpId="2" animBg="1"/>
      <p:bldP spid="46" grpId="3" animBg="1"/>
      <p:bldP spid="46" grpId="4" animBg="1"/>
      <p:bldP spid="46" grpId="5" animBg="1"/>
      <p:bldP spid="47" grpId="0"/>
      <p:bldP spid="47" grpId="1"/>
      <p:bldP spid="47" grpId="2"/>
      <p:bldP spid="47" grpId="3"/>
      <p:bldP spid="47" grpId="4"/>
      <p:bldP spid="47" grpId="5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OF CHAPTER 5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755576" y="1131590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Connector 7"/>
          <p:cNvCxnSpPr>
            <a:endCxn id="6" idx="2"/>
          </p:cNvCxnSpPr>
          <p:nvPr/>
        </p:nvCxnSpPr>
        <p:spPr>
          <a:xfrm>
            <a:off x="-252536" y="1491630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483768" y="1131590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" name="Straight Connector 9"/>
          <p:cNvCxnSpPr>
            <a:stCxn id="6" idx="6"/>
            <a:endCxn id="9" idx="2"/>
          </p:cNvCxnSpPr>
          <p:nvPr/>
        </p:nvCxnSpPr>
        <p:spPr>
          <a:xfrm>
            <a:off x="1475656" y="1491630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211960" y="1131590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Connector 13"/>
          <p:cNvCxnSpPr>
            <a:stCxn id="9" idx="6"/>
            <a:endCxn id="13" idx="2"/>
          </p:cNvCxnSpPr>
          <p:nvPr/>
        </p:nvCxnSpPr>
        <p:spPr>
          <a:xfrm>
            <a:off x="3203848" y="1491630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940152" y="1131590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6" name="Straight Connector 15"/>
          <p:cNvCxnSpPr>
            <a:stCxn id="13" idx="6"/>
            <a:endCxn id="15" idx="2"/>
          </p:cNvCxnSpPr>
          <p:nvPr/>
        </p:nvCxnSpPr>
        <p:spPr>
          <a:xfrm>
            <a:off x="4932040" y="1491630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668344" y="1131590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0" name="Straight Connector 19"/>
          <p:cNvCxnSpPr>
            <a:stCxn id="15" idx="6"/>
            <a:endCxn id="19" idx="2"/>
          </p:cNvCxnSpPr>
          <p:nvPr/>
        </p:nvCxnSpPr>
        <p:spPr>
          <a:xfrm>
            <a:off x="6660232" y="1491630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9" idx="6"/>
          </p:cNvCxnSpPr>
          <p:nvPr/>
        </p:nvCxnSpPr>
        <p:spPr>
          <a:xfrm flipV="1">
            <a:off x="8388424" y="1484142"/>
            <a:ext cx="1008112" cy="74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5822" y="1995686"/>
            <a:ext cx="13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Sequential</a:t>
            </a:r>
          </a:p>
          <a:p>
            <a:pPr algn="ctr"/>
            <a:r>
              <a:rPr lang="en-GB" dirty="0" smtClean="0"/>
              <a:t>Circuits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2340312" y="1995685"/>
            <a:ext cx="1007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Latches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5213102" y="1995684"/>
            <a:ext cx="2174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Analysis of </a:t>
            </a:r>
          </a:p>
          <a:p>
            <a:pPr algn="ctr"/>
            <a:r>
              <a:rPr lang="en-GB" dirty="0" smtClean="0"/>
              <a:t>Clocked</a:t>
            </a:r>
          </a:p>
          <a:p>
            <a:pPr algn="ctr"/>
            <a:r>
              <a:rPr lang="en-GB" dirty="0" smtClean="0"/>
              <a:t>Sequential Circuits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7060013" y="1995686"/>
            <a:ext cx="1936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State Reduction </a:t>
            </a:r>
          </a:p>
          <a:p>
            <a:pPr algn="ctr"/>
            <a:r>
              <a:rPr lang="en-GB" dirty="0"/>
              <a:t>a</a:t>
            </a:r>
            <a:r>
              <a:rPr lang="en-GB" dirty="0" smtClean="0"/>
              <a:t>nd Assignment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70909" y="3868235"/>
            <a:ext cx="208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31" name="Oval 30"/>
          <p:cNvSpPr/>
          <p:nvPr/>
        </p:nvSpPr>
        <p:spPr>
          <a:xfrm>
            <a:off x="755576" y="3016572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2" name="Straight Connector 31"/>
          <p:cNvCxnSpPr>
            <a:endCxn id="31" idx="2"/>
          </p:cNvCxnSpPr>
          <p:nvPr/>
        </p:nvCxnSpPr>
        <p:spPr>
          <a:xfrm>
            <a:off x="-252536" y="3376612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483768" y="3016572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4" name="Straight Connector 33"/>
          <p:cNvCxnSpPr>
            <a:stCxn id="31" idx="6"/>
            <a:endCxn id="33" idx="2"/>
          </p:cNvCxnSpPr>
          <p:nvPr/>
        </p:nvCxnSpPr>
        <p:spPr>
          <a:xfrm>
            <a:off x="1475656" y="3376612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211960" y="3016572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6" name="Straight Connector 35"/>
          <p:cNvCxnSpPr>
            <a:stCxn id="33" idx="6"/>
            <a:endCxn id="35" idx="2"/>
          </p:cNvCxnSpPr>
          <p:nvPr/>
        </p:nvCxnSpPr>
        <p:spPr>
          <a:xfrm>
            <a:off x="3203848" y="3376612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940152" y="3016572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8" name="Straight Connector 37"/>
          <p:cNvCxnSpPr>
            <a:stCxn id="35" idx="6"/>
            <a:endCxn id="37" idx="2"/>
          </p:cNvCxnSpPr>
          <p:nvPr/>
        </p:nvCxnSpPr>
        <p:spPr>
          <a:xfrm>
            <a:off x="4932040" y="3376612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717280" y="3016572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/>
          </a:p>
        </p:txBody>
      </p:sp>
      <p:cxnSp>
        <p:nvCxnSpPr>
          <p:cNvPr id="40" name="Straight Connector 39"/>
          <p:cNvCxnSpPr>
            <a:stCxn id="37" idx="6"/>
            <a:endCxn id="39" idx="2"/>
          </p:cNvCxnSpPr>
          <p:nvPr/>
        </p:nvCxnSpPr>
        <p:spPr>
          <a:xfrm>
            <a:off x="6660232" y="3376612"/>
            <a:ext cx="1057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9" idx="6"/>
          </p:cNvCxnSpPr>
          <p:nvPr/>
        </p:nvCxnSpPr>
        <p:spPr>
          <a:xfrm flipV="1">
            <a:off x="8437360" y="3369124"/>
            <a:ext cx="959176" cy="74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046862" y="1995686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Flip-flop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25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5" grpId="0" animBg="1"/>
      <p:bldP spid="19" grpId="0" animBg="1"/>
      <p:bldP spid="26" grpId="0"/>
      <p:bldP spid="27" grpId="0"/>
      <p:bldP spid="28" grpId="0"/>
      <p:bldP spid="29" grpId="0"/>
      <p:bldP spid="30" grpId="0"/>
      <p:bldP spid="31" grpId="0" animBg="1"/>
      <p:bldP spid="33" grpId="0" animBg="1"/>
      <p:bldP spid="35" grpId="0" animBg="1"/>
      <p:bldP spid="37" grpId="0" animBg="1"/>
      <p:bldP spid="39" grpId="0" animBg="1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chemeClr val="accent2"/>
                </a:solidFill>
              </a:rPr>
              <a:t>D Latch (D = Data)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20</a:t>
            </a:fld>
            <a:endParaRPr lang="en-GB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590403"/>
              </p:ext>
            </p:extLst>
          </p:nvPr>
        </p:nvGraphicFramePr>
        <p:xfrm>
          <a:off x="3132000" y="3435974"/>
          <a:ext cx="2160000" cy="1152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20000"/>
                <a:gridCol w="720000"/>
                <a:gridCol w="720000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C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D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Q</a:t>
                      </a:r>
                      <a:endParaRPr lang="en-GB" sz="1200" b="1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0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X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HOLD</a:t>
                      </a:r>
                      <a:endParaRPr lang="en-GB" sz="1200" b="1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1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0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Q</a:t>
                      </a:r>
                      <a:r>
                        <a:rPr lang="en-GB" sz="1200" b="1" baseline="0" dirty="0" smtClean="0"/>
                        <a:t> = 0</a:t>
                      </a:r>
                      <a:endParaRPr lang="en-GB" sz="1200" b="1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1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1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Q</a:t>
                      </a:r>
                      <a:r>
                        <a:rPr lang="en-GB" sz="1200" b="1" baseline="0" dirty="0" smtClean="0"/>
                        <a:t> = 1</a:t>
                      </a:r>
                      <a:endParaRPr lang="en-GB" sz="1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5364088" y="3723878"/>
            <a:ext cx="10081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200" b="1" dirty="0">
                <a:latin typeface="+mj-lt"/>
                <a:cs typeface="Times New Roman" pitchFamily="18" charset="0"/>
              </a:rPr>
              <a:t>No change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Reset</a:t>
            </a:r>
            <a:endParaRPr lang="en-US" altLang="en-US" sz="12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2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Set</a:t>
            </a:r>
            <a:endParaRPr lang="en-US" altLang="en-US" sz="1200" b="1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692675"/>
              </p:ext>
            </p:extLst>
          </p:nvPr>
        </p:nvGraphicFramePr>
        <p:xfrm>
          <a:off x="611560" y="1263005"/>
          <a:ext cx="4032448" cy="1742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7" name="Visio" r:id="rId3" imgW="2343717" imgH="1013172" progId="Visio.Drawing.11">
                  <p:embed/>
                </p:oleObj>
              </mc:Choice>
              <mc:Fallback>
                <p:oleObj name="Visio" r:id="rId3" imgW="2343717" imgH="10131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263005"/>
                        <a:ext cx="4032448" cy="17428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Line 24"/>
          <p:cNvSpPr>
            <a:spLocks noChangeShapeType="1"/>
          </p:cNvSpPr>
          <p:nvPr/>
        </p:nvSpPr>
        <p:spPr bwMode="auto">
          <a:xfrm>
            <a:off x="6372225" y="1660624"/>
            <a:ext cx="3603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63" name="Line 25"/>
          <p:cNvSpPr>
            <a:spLocks noChangeShapeType="1"/>
          </p:cNvSpPr>
          <p:nvPr/>
        </p:nvSpPr>
        <p:spPr bwMode="auto">
          <a:xfrm rot="16200000">
            <a:off x="6552407" y="148044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64" name="Line 26"/>
          <p:cNvSpPr>
            <a:spLocks noChangeShapeType="1"/>
          </p:cNvSpPr>
          <p:nvPr/>
        </p:nvSpPr>
        <p:spPr bwMode="auto">
          <a:xfrm>
            <a:off x="6732588" y="1300262"/>
            <a:ext cx="14398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65" name="Line 27"/>
          <p:cNvSpPr>
            <a:spLocks noChangeShapeType="1"/>
          </p:cNvSpPr>
          <p:nvPr/>
        </p:nvSpPr>
        <p:spPr bwMode="auto">
          <a:xfrm rot="16200000">
            <a:off x="7992269" y="148044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66" name="Line 28"/>
          <p:cNvSpPr>
            <a:spLocks noChangeShapeType="1"/>
          </p:cNvSpPr>
          <p:nvPr/>
        </p:nvSpPr>
        <p:spPr bwMode="auto">
          <a:xfrm>
            <a:off x="8172450" y="1660624"/>
            <a:ext cx="3603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67" name="Rectangle 29"/>
          <p:cNvSpPr>
            <a:spLocks noChangeArrowheads="1"/>
          </p:cNvSpPr>
          <p:nvPr/>
        </p:nvSpPr>
        <p:spPr bwMode="auto">
          <a:xfrm>
            <a:off x="6156176" y="1373848"/>
            <a:ext cx="1635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 dirty="0">
                <a:latin typeface="+mj-lt"/>
                <a:cs typeface="Times New Roman" pitchFamily="18" charset="0"/>
              </a:rPr>
              <a:t>C</a:t>
            </a:r>
          </a:p>
        </p:txBody>
      </p:sp>
      <p:sp>
        <p:nvSpPr>
          <p:cNvPr id="68" name="Rectangle 30"/>
          <p:cNvSpPr>
            <a:spLocks noChangeArrowheads="1"/>
          </p:cNvSpPr>
          <p:nvPr/>
        </p:nvSpPr>
        <p:spPr bwMode="auto">
          <a:xfrm>
            <a:off x="6300192" y="823813"/>
            <a:ext cx="23399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 dirty="0">
                <a:latin typeface="+mj-lt"/>
                <a:cs typeface="Times New Roman" pitchFamily="18" charset="0"/>
              </a:rPr>
              <a:t>Timing Diagram</a:t>
            </a:r>
          </a:p>
        </p:txBody>
      </p:sp>
      <p:sp>
        <p:nvSpPr>
          <p:cNvPr id="69" name="Rectangle 31"/>
          <p:cNvSpPr>
            <a:spLocks noChangeArrowheads="1"/>
          </p:cNvSpPr>
          <p:nvPr/>
        </p:nvSpPr>
        <p:spPr bwMode="auto">
          <a:xfrm>
            <a:off x="6156176" y="2094573"/>
            <a:ext cx="1891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 dirty="0">
                <a:latin typeface="+mj-lt"/>
                <a:cs typeface="Times New Roman" pitchFamily="18" charset="0"/>
              </a:rPr>
              <a:t>D</a:t>
            </a:r>
          </a:p>
        </p:txBody>
      </p:sp>
      <p:sp>
        <p:nvSpPr>
          <p:cNvPr id="70" name="Line 32"/>
          <p:cNvSpPr>
            <a:spLocks noChangeShapeType="1"/>
          </p:cNvSpPr>
          <p:nvPr/>
        </p:nvSpPr>
        <p:spPr bwMode="auto">
          <a:xfrm>
            <a:off x="6372225" y="2381349"/>
            <a:ext cx="17938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71" name="Line 33"/>
          <p:cNvSpPr>
            <a:spLocks noChangeShapeType="1"/>
          </p:cNvSpPr>
          <p:nvPr/>
        </p:nvSpPr>
        <p:spPr bwMode="auto">
          <a:xfrm rot="16200000">
            <a:off x="6371432" y="2201168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72" name="Line 34"/>
          <p:cNvSpPr>
            <a:spLocks noChangeShapeType="1"/>
          </p:cNvSpPr>
          <p:nvPr/>
        </p:nvSpPr>
        <p:spPr bwMode="auto">
          <a:xfrm>
            <a:off x="6551613" y="2020987"/>
            <a:ext cx="7207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73" name="Line 35"/>
          <p:cNvSpPr>
            <a:spLocks noChangeShapeType="1"/>
          </p:cNvSpPr>
          <p:nvPr/>
        </p:nvSpPr>
        <p:spPr bwMode="auto">
          <a:xfrm rot="16200000">
            <a:off x="7092157" y="2201168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74" name="Line 36"/>
          <p:cNvSpPr>
            <a:spLocks noChangeShapeType="1"/>
          </p:cNvSpPr>
          <p:nvPr/>
        </p:nvSpPr>
        <p:spPr bwMode="auto">
          <a:xfrm>
            <a:off x="7272338" y="2381349"/>
            <a:ext cx="7207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75" name="Line 37"/>
          <p:cNvSpPr>
            <a:spLocks noChangeShapeType="1"/>
          </p:cNvSpPr>
          <p:nvPr/>
        </p:nvSpPr>
        <p:spPr bwMode="auto">
          <a:xfrm rot="16200000">
            <a:off x="7812882" y="2201168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76" name="Line 38"/>
          <p:cNvSpPr>
            <a:spLocks noChangeShapeType="1"/>
          </p:cNvSpPr>
          <p:nvPr/>
        </p:nvSpPr>
        <p:spPr bwMode="auto">
          <a:xfrm>
            <a:off x="7993063" y="2020987"/>
            <a:ext cx="3587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77" name="Rectangle 39"/>
          <p:cNvSpPr>
            <a:spLocks noChangeArrowheads="1"/>
          </p:cNvSpPr>
          <p:nvPr/>
        </p:nvSpPr>
        <p:spPr bwMode="auto">
          <a:xfrm>
            <a:off x="6156176" y="2829585"/>
            <a:ext cx="2035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 dirty="0">
                <a:latin typeface="+mj-lt"/>
                <a:cs typeface="Times New Roman" pitchFamily="18" charset="0"/>
              </a:rPr>
              <a:t>Q</a:t>
            </a:r>
          </a:p>
        </p:txBody>
      </p:sp>
      <p:sp>
        <p:nvSpPr>
          <p:cNvPr id="78" name="Line 40"/>
          <p:cNvSpPr>
            <a:spLocks noChangeShapeType="1"/>
          </p:cNvSpPr>
          <p:nvPr/>
        </p:nvSpPr>
        <p:spPr bwMode="auto">
          <a:xfrm>
            <a:off x="6372225" y="3100487"/>
            <a:ext cx="3603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79" name="Line 41"/>
          <p:cNvSpPr>
            <a:spLocks noChangeShapeType="1"/>
          </p:cNvSpPr>
          <p:nvPr/>
        </p:nvSpPr>
        <p:spPr bwMode="auto">
          <a:xfrm rot="16200000">
            <a:off x="6552406" y="2920306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80" name="Line 42"/>
          <p:cNvSpPr>
            <a:spLocks noChangeShapeType="1"/>
          </p:cNvSpPr>
          <p:nvPr/>
        </p:nvSpPr>
        <p:spPr bwMode="auto">
          <a:xfrm>
            <a:off x="6732588" y="2741712"/>
            <a:ext cx="539750" cy="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81" name="Line 43"/>
          <p:cNvSpPr>
            <a:spLocks noChangeShapeType="1"/>
          </p:cNvSpPr>
          <p:nvPr/>
        </p:nvSpPr>
        <p:spPr bwMode="auto">
          <a:xfrm rot="16200000">
            <a:off x="7092156" y="2929831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82" name="Line 44"/>
          <p:cNvSpPr>
            <a:spLocks noChangeShapeType="1"/>
          </p:cNvSpPr>
          <p:nvPr/>
        </p:nvSpPr>
        <p:spPr bwMode="auto">
          <a:xfrm>
            <a:off x="7272338" y="3100487"/>
            <a:ext cx="7207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83" name="Line 45"/>
          <p:cNvSpPr>
            <a:spLocks noChangeShapeType="1"/>
          </p:cNvSpPr>
          <p:nvPr/>
        </p:nvSpPr>
        <p:spPr bwMode="auto">
          <a:xfrm rot="16200000">
            <a:off x="7812881" y="2920306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84" name="Line 46"/>
          <p:cNvSpPr>
            <a:spLocks noChangeShapeType="1"/>
          </p:cNvSpPr>
          <p:nvPr/>
        </p:nvSpPr>
        <p:spPr bwMode="auto">
          <a:xfrm>
            <a:off x="7993063" y="2741712"/>
            <a:ext cx="539750" cy="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85" name="Line 47"/>
          <p:cNvSpPr>
            <a:spLocks noChangeShapeType="1"/>
          </p:cNvSpPr>
          <p:nvPr/>
        </p:nvSpPr>
        <p:spPr bwMode="auto">
          <a:xfrm flipV="1">
            <a:off x="6732588" y="1660624"/>
            <a:ext cx="0" cy="18002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86" name="Line 48"/>
          <p:cNvSpPr>
            <a:spLocks noChangeShapeType="1"/>
          </p:cNvSpPr>
          <p:nvPr/>
        </p:nvSpPr>
        <p:spPr bwMode="auto">
          <a:xfrm flipV="1">
            <a:off x="7272338" y="2381349"/>
            <a:ext cx="0" cy="10795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87" name="Line 49"/>
          <p:cNvSpPr>
            <a:spLocks noChangeShapeType="1"/>
          </p:cNvSpPr>
          <p:nvPr/>
        </p:nvSpPr>
        <p:spPr bwMode="auto">
          <a:xfrm flipV="1">
            <a:off x="7993063" y="2381349"/>
            <a:ext cx="0" cy="10795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88" name="Line 50"/>
          <p:cNvSpPr>
            <a:spLocks noChangeShapeType="1"/>
          </p:cNvSpPr>
          <p:nvPr/>
        </p:nvSpPr>
        <p:spPr bwMode="auto">
          <a:xfrm flipV="1">
            <a:off x="8172450" y="1657449"/>
            <a:ext cx="0" cy="18002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89" name="Line 51"/>
          <p:cNvSpPr>
            <a:spLocks noChangeShapeType="1"/>
          </p:cNvSpPr>
          <p:nvPr/>
        </p:nvSpPr>
        <p:spPr bwMode="auto">
          <a:xfrm>
            <a:off x="6732588" y="3575149"/>
            <a:ext cx="14398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90" name="AutoShape 52"/>
          <p:cNvSpPr>
            <a:spLocks noChangeArrowheads="1"/>
          </p:cNvSpPr>
          <p:nvPr/>
        </p:nvSpPr>
        <p:spPr bwMode="auto">
          <a:xfrm>
            <a:off x="6580188" y="3821212"/>
            <a:ext cx="1800225" cy="54483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Output may change</a:t>
            </a:r>
          </a:p>
        </p:txBody>
      </p:sp>
      <p:sp>
        <p:nvSpPr>
          <p:cNvPr id="91" name="Line 53"/>
          <p:cNvSpPr>
            <a:spLocks noChangeShapeType="1"/>
          </p:cNvSpPr>
          <p:nvPr/>
        </p:nvSpPr>
        <p:spPr bwMode="auto">
          <a:xfrm rot="16200000">
            <a:off x="8171657" y="2201168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92" name="Line 54"/>
          <p:cNvSpPr>
            <a:spLocks noChangeShapeType="1"/>
          </p:cNvSpPr>
          <p:nvPr/>
        </p:nvSpPr>
        <p:spPr bwMode="auto">
          <a:xfrm>
            <a:off x="8351838" y="2381349"/>
            <a:ext cx="17938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353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69" grpId="0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chemeClr val="accent2"/>
                </a:solidFill>
              </a:rPr>
              <a:t>D Latch (D = Data)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The D latch has an ability to hold data in its internal storage.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It is suited for use as a temporary storage for binary information.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This circuit is often called </a:t>
            </a:r>
            <a:r>
              <a:rPr lang="en-GB" b="1" dirty="0" smtClean="0">
                <a:solidFill>
                  <a:schemeClr val="accent1"/>
                </a:solidFill>
              </a:rPr>
              <a:t>transparent</a:t>
            </a:r>
            <a:r>
              <a:rPr lang="en-GB" dirty="0" smtClean="0"/>
              <a:t> latch. 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The output follow changes in the data input as long as the control input is </a:t>
            </a:r>
            <a:r>
              <a:rPr lang="en-GB" b="1" dirty="0" smtClean="0"/>
              <a:t>enabled</a:t>
            </a:r>
            <a:r>
              <a:rPr lang="en-GB" dirty="0" smtClean="0"/>
              <a:t>.</a:t>
            </a:r>
          </a:p>
          <a:p>
            <a:pPr lvl="2"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44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710434"/>
            <a:ext cx="5904656" cy="589508"/>
          </a:xfrm>
        </p:spPr>
        <p:txBody>
          <a:bodyPr/>
          <a:lstStyle/>
          <a:p>
            <a:r>
              <a:rPr lang="en-GB" dirty="0" smtClean="0"/>
              <a:t>5.3 FLIP – </a:t>
            </a:r>
            <a:r>
              <a:rPr lang="en-GB" dirty="0" smtClean="0">
                <a:solidFill>
                  <a:schemeClr val="accent1"/>
                </a:solidFill>
              </a:rPr>
              <a:t>FLOPS 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15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– FLOPS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en-US" dirty="0" smtClean="0"/>
              <a:t>Flip – flops are constructed in such a way to make D latches operate properly when they are part of a sequential circuit that employs a common clock. 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/>
              <a:t>The problem with the latch is that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/>
              <a:t>It responds to a change in the </a:t>
            </a:r>
            <a:r>
              <a:rPr lang="en-US" altLang="en-US" b="1" dirty="0" smtClean="0">
                <a:solidFill>
                  <a:schemeClr val="accent1"/>
                </a:solidFill>
              </a:rPr>
              <a:t>level</a:t>
            </a:r>
            <a:r>
              <a:rPr lang="en-US" altLang="en-US" dirty="0" smtClean="0"/>
              <a:t> of a clock pulse. </a:t>
            </a:r>
          </a:p>
          <a:p>
            <a:pPr lvl="2">
              <a:lnSpc>
                <a:spcPct val="150000"/>
              </a:lnSpc>
            </a:pPr>
            <a:r>
              <a:rPr lang="en-US" altLang="en-US" dirty="0" smtClean="0"/>
              <a:t>Positive level response in the control input allows changes, in the output when the D input changes while the control pulse stays at logic 1. 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/>
              <a:t>The key to the proper operation of a flip – flop is 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/>
              <a:t>to trigger it only during a signal </a:t>
            </a:r>
            <a:r>
              <a:rPr lang="en-US" altLang="en-US" b="1" dirty="0" smtClean="0">
                <a:solidFill>
                  <a:schemeClr val="accent1"/>
                </a:solidFill>
              </a:rPr>
              <a:t>transition</a:t>
            </a:r>
            <a:r>
              <a:rPr lang="en-US" altLang="en-US" dirty="0" smtClean="0"/>
              <a:t>. </a:t>
            </a:r>
            <a:endParaRPr lang="en-US" altLang="en-US" dirty="0"/>
          </a:p>
          <a:p>
            <a:pPr>
              <a:lnSpc>
                <a:spcPct val="150000"/>
              </a:lnSpc>
            </a:pPr>
            <a:endParaRPr lang="en-US" altLang="en-US" dirty="0" smtClean="0"/>
          </a:p>
          <a:p>
            <a:pPr>
              <a:lnSpc>
                <a:spcPct val="150000"/>
              </a:lnSpc>
            </a:pP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7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– FLOPS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/>
              <a:t>Controlled latches are </a:t>
            </a:r>
            <a:r>
              <a:rPr lang="en-US" altLang="en-US" b="1" dirty="0" smtClean="0">
                <a:solidFill>
                  <a:schemeClr val="accent2"/>
                </a:solidFill>
              </a:rPr>
              <a:t>level </a:t>
            </a:r>
            <a:r>
              <a:rPr lang="en-US" altLang="en-US" dirty="0" smtClean="0"/>
              <a:t>– triggered </a:t>
            </a:r>
          </a:p>
          <a:p>
            <a:pPr>
              <a:lnSpc>
                <a:spcPct val="150000"/>
              </a:lnSpc>
            </a:pPr>
            <a:endParaRPr lang="en-US" altLang="en-US" dirty="0"/>
          </a:p>
          <a:p>
            <a:pPr>
              <a:lnSpc>
                <a:spcPct val="150000"/>
              </a:lnSpc>
            </a:pPr>
            <a:endParaRPr lang="en-US" altLang="en-US" dirty="0" smtClean="0"/>
          </a:p>
          <a:p>
            <a:pPr>
              <a:lnSpc>
                <a:spcPct val="150000"/>
              </a:lnSpc>
            </a:pPr>
            <a:r>
              <a:rPr lang="en-US" altLang="en-US" dirty="0"/>
              <a:t>Flip-Flops are </a:t>
            </a:r>
            <a:r>
              <a:rPr lang="en-US" altLang="en-US" b="1" dirty="0" smtClean="0">
                <a:solidFill>
                  <a:schemeClr val="accent2"/>
                </a:solidFill>
              </a:rPr>
              <a:t>edge </a:t>
            </a:r>
            <a:r>
              <a:rPr lang="en-US" altLang="en-US" dirty="0" smtClean="0"/>
              <a:t>– triggered </a:t>
            </a:r>
            <a:endParaRPr lang="en-US" altLang="en-US" dirty="0"/>
          </a:p>
          <a:p>
            <a:pPr>
              <a:lnSpc>
                <a:spcPct val="150000"/>
              </a:lnSpc>
            </a:pP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24</a:t>
            </a:fld>
            <a:endParaRPr lang="en-GB" dirty="0"/>
          </a:p>
        </p:txBody>
      </p:sp>
      <p:grpSp>
        <p:nvGrpSpPr>
          <p:cNvPr id="41" name="Group 4"/>
          <p:cNvGrpSpPr>
            <a:grpSpLocks/>
          </p:cNvGrpSpPr>
          <p:nvPr/>
        </p:nvGrpSpPr>
        <p:grpSpPr bwMode="auto">
          <a:xfrm>
            <a:off x="2464171" y="1920131"/>
            <a:ext cx="2755900" cy="363538"/>
            <a:chOff x="2052" y="1479"/>
            <a:chExt cx="1736" cy="229"/>
          </a:xfrm>
        </p:grpSpPr>
        <p:sp>
          <p:nvSpPr>
            <p:cNvPr id="42" name="Line 5"/>
            <p:cNvSpPr>
              <a:spLocks noChangeShapeType="1"/>
            </p:cNvSpPr>
            <p:nvPr/>
          </p:nvSpPr>
          <p:spPr bwMode="auto">
            <a:xfrm>
              <a:off x="2200" y="1706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43" name="Line 6"/>
            <p:cNvSpPr>
              <a:spLocks noChangeShapeType="1"/>
            </p:cNvSpPr>
            <p:nvPr/>
          </p:nvSpPr>
          <p:spPr bwMode="auto">
            <a:xfrm rot="-5400000">
              <a:off x="2313" y="1593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44" name="Line 7"/>
            <p:cNvSpPr>
              <a:spLocks noChangeShapeType="1"/>
            </p:cNvSpPr>
            <p:nvPr/>
          </p:nvSpPr>
          <p:spPr bwMode="auto">
            <a:xfrm>
              <a:off x="2427" y="1479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 rot="-5400000">
              <a:off x="2540" y="1593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>
              <a:off x="2654" y="1706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47" name="Line 10"/>
            <p:cNvSpPr>
              <a:spLocks noChangeShapeType="1"/>
            </p:cNvSpPr>
            <p:nvPr/>
          </p:nvSpPr>
          <p:spPr bwMode="auto">
            <a:xfrm rot="-5400000">
              <a:off x="2767" y="1593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48" name="Line 11"/>
            <p:cNvSpPr>
              <a:spLocks noChangeShapeType="1"/>
            </p:cNvSpPr>
            <p:nvPr/>
          </p:nvSpPr>
          <p:spPr bwMode="auto">
            <a:xfrm>
              <a:off x="2881" y="1479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49" name="Line 12"/>
            <p:cNvSpPr>
              <a:spLocks noChangeShapeType="1"/>
            </p:cNvSpPr>
            <p:nvPr/>
          </p:nvSpPr>
          <p:spPr bwMode="auto">
            <a:xfrm rot="-5400000">
              <a:off x="2994" y="1593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50" name="Line 13"/>
            <p:cNvSpPr>
              <a:spLocks noChangeShapeType="1"/>
            </p:cNvSpPr>
            <p:nvPr/>
          </p:nvSpPr>
          <p:spPr bwMode="auto">
            <a:xfrm>
              <a:off x="3108" y="1706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 rot="-5400000">
              <a:off x="3221" y="1593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52" name="Line 15"/>
            <p:cNvSpPr>
              <a:spLocks noChangeShapeType="1"/>
            </p:cNvSpPr>
            <p:nvPr/>
          </p:nvSpPr>
          <p:spPr bwMode="auto">
            <a:xfrm>
              <a:off x="3335" y="1479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53" name="Line 16"/>
            <p:cNvSpPr>
              <a:spLocks noChangeShapeType="1"/>
            </p:cNvSpPr>
            <p:nvPr/>
          </p:nvSpPr>
          <p:spPr bwMode="auto">
            <a:xfrm rot="-5400000">
              <a:off x="3448" y="1593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54" name="Line 17"/>
            <p:cNvSpPr>
              <a:spLocks noChangeShapeType="1"/>
            </p:cNvSpPr>
            <p:nvPr/>
          </p:nvSpPr>
          <p:spPr bwMode="auto">
            <a:xfrm>
              <a:off x="3561" y="1706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55" name="Rectangle 18"/>
            <p:cNvSpPr>
              <a:spLocks noChangeArrowheads="1"/>
            </p:cNvSpPr>
            <p:nvPr/>
          </p:nvSpPr>
          <p:spPr bwMode="auto">
            <a:xfrm>
              <a:off x="2052" y="1514"/>
              <a:ext cx="10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000" b="1" dirty="0">
                  <a:latin typeface="+mj-lt"/>
                  <a:cs typeface="Times New Roman" pitchFamily="18" charset="0"/>
                </a:rPr>
                <a:t>C</a:t>
              </a:r>
              <a:endParaRPr lang="en-US" altLang="en-US" sz="2400" b="1" dirty="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56" name="Line 19"/>
          <p:cNvSpPr>
            <a:spLocks noChangeShapeType="1"/>
          </p:cNvSpPr>
          <p:nvPr/>
        </p:nvSpPr>
        <p:spPr bwMode="auto">
          <a:xfrm flipH="1">
            <a:off x="3240459" y="1380381"/>
            <a:ext cx="539750" cy="36036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>
            <a:off x="3780209" y="1380381"/>
            <a:ext cx="179388" cy="36036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58" name="Line 21"/>
          <p:cNvSpPr>
            <a:spLocks noChangeShapeType="1"/>
          </p:cNvSpPr>
          <p:nvPr/>
        </p:nvSpPr>
        <p:spPr bwMode="auto">
          <a:xfrm>
            <a:off x="3780209" y="1380381"/>
            <a:ext cx="900113" cy="36036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59" name="Line 22"/>
          <p:cNvSpPr>
            <a:spLocks noChangeShapeType="1"/>
          </p:cNvSpPr>
          <p:nvPr/>
        </p:nvSpPr>
        <p:spPr bwMode="auto">
          <a:xfrm>
            <a:off x="3521447" y="1294656"/>
            <a:ext cx="64452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60" name="Line 23"/>
          <p:cNvSpPr>
            <a:spLocks noChangeShapeType="1"/>
          </p:cNvSpPr>
          <p:nvPr/>
        </p:nvSpPr>
        <p:spPr bwMode="auto">
          <a:xfrm>
            <a:off x="2505998" y="2885222"/>
            <a:ext cx="64452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 sz="1600">
              <a:latin typeface="+mj-lt"/>
            </a:endParaRPr>
          </a:p>
        </p:txBody>
      </p:sp>
      <p:grpSp>
        <p:nvGrpSpPr>
          <p:cNvPr id="61" name="Group 24"/>
          <p:cNvGrpSpPr>
            <a:grpSpLocks/>
          </p:cNvGrpSpPr>
          <p:nvPr/>
        </p:nvGrpSpPr>
        <p:grpSpPr bwMode="auto">
          <a:xfrm>
            <a:off x="2366299" y="3337659"/>
            <a:ext cx="4797425" cy="360363"/>
            <a:chOff x="1877" y="2500"/>
            <a:chExt cx="3022" cy="227"/>
          </a:xfrm>
        </p:grpSpPr>
        <p:sp>
          <p:nvSpPr>
            <p:cNvPr id="93" name="Line 25"/>
            <p:cNvSpPr>
              <a:spLocks noChangeShapeType="1"/>
            </p:cNvSpPr>
            <p:nvPr/>
          </p:nvSpPr>
          <p:spPr bwMode="auto">
            <a:xfrm>
              <a:off x="2199" y="2727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94" name="Line 26"/>
            <p:cNvSpPr>
              <a:spLocks noChangeShapeType="1"/>
            </p:cNvSpPr>
            <p:nvPr/>
          </p:nvSpPr>
          <p:spPr bwMode="auto">
            <a:xfrm rot="-5400000">
              <a:off x="2312" y="2614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95" name="Line 27"/>
            <p:cNvSpPr>
              <a:spLocks noChangeShapeType="1"/>
            </p:cNvSpPr>
            <p:nvPr/>
          </p:nvSpPr>
          <p:spPr bwMode="auto">
            <a:xfrm>
              <a:off x="2426" y="2500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96" name="Line 28"/>
            <p:cNvSpPr>
              <a:spLocks noChangeShapeType="1"/>
            </p:cNvSpPr>
            <p:nvPr/>
          </p:nvSpPr>
          <p:spPr bwMode="auto">
            <a:xfrm rot="-5400000">
              <a:off x="2539" y="2614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97" name="Line 29"/>
            <p:cNvSpPr>
              <a:spLocks noChangeShapeType="1"/>
            </p:cNvSpPr>
            <p:nvPr/>
          </p:nvSpPr>
          <p:spPr bwMode="auto">
            <a:xfrm>
              <a:off x="2653" y="2727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98" name="Line 30"/>
            <p:cNvSpPr>
              <a:spLocks noChangeShapeType="1"/>
            </p:cNvSpPr>
            <p:nvPr/>
          </p:nvSpPr>
          <p:spPr bwMode="auto">
            <a:xfrm rot="-5400000">
              <a:off x="2766" y="2614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99" name="Line 31"/>
            <p:cNvSpPr>
              <a:spLocks noChangeShapeType="1"/>
            </p:cNvSpPr>
            <p:nvPr/>
          </p:nvSpPr>
          <p:spPr bwMode="auto">
            <a:xfrm>
              <a:off x="2880" y="2500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100" name="Line 32"/>
            <p:cNvSpPr>
              <a:spLocks noChangeShapeType="1"/>
            </p:cNvSpPr>
            <p:nvPr/>
          </p:nvSpPr>
          <p:spPr bwMode="auto">
            <a:xfrm rot="-5400000">
              <a:off x="2993" y="2614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101" name="Line 33"/>
            <p:cNvSpPr>
              <a:spLocks noChangeShapeType="1"/>
            </p:cNvSpPr>
            <p:nvPr/>
          </p:nvSpPr>
          <p:spPr bwMode="auto">
            <a:xfrm>
              <a:off x="3107" y="2727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102" name="Line 34"/>
            <p:cNvSpPr>
              <a:spLocks noChangeShapeType="1"/>
            </p:cNvSpPr>
            <p:nvPr/>
          </p:nvSpPr>
          <p:spPr bwMode="auto">
            <a:xfrm rot="-5400000">
              <a:off x="3220" y="2614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103" name="Line 35"/>
            <p:cNvSpPr>
              <a:spLocks noChangeShapeType="1"/>
            </p:cNvSpPr>
            <p:nvPr/>
          </p:nvSpPr>
          <p:spPr bwMode="auto">
            <a:xfrm>
              <a:off x="3334" y="2500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104" name="Line 36"/>
            <p:cNvSpPr>
              <a:spLocks noChangeShapeType="1"/>
            </p:cNvSpPr>
            <p:nvPr/>
          </p:nvSpPr>
          <p:spPr bwMode="auto">
            <a:xfrm rot="-5400000">
              <a:off x="3447" y="2614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105" name="Line 37"/>
            <p:cNvSpPr>
              <a:spLocks noChangeShapeType="1"/>
            </p:cNvSpPr>
            <p:nvPr/>
          </p:nvSpPr>
          <p:spPr bwMode="auto">
            <a:xfrm>
              <a:off x="3560" y="2727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106" name="Rectangle 38"/>
            <p:cNvSpPr>
              <a:spLocks noChangeArrowheads="1"/>
            </p:cNvSpPr>
            <p:nvPr/>
          </p:nvSpPr>
          <p:spPr bwMode="auto">
            <a:xfrm>
              <a:off x="1877" y="2500"/>
              <a:ext cx="3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000" b="1" dirty="0">
                  <a:latin typeface="+mj-lt"/>
                  <a:cs typeface="Times New Roman" pitchFamily="18" charset="0"/>
                </a:rPr>
                <a:t>CLK</a:t>
              </a:r>
            </a:p>
          </p:txBody>
        </p:sp>
        <p:sp>
          <p:nvSpPr>
            <p:cNvPr id="107" name="Rectangle 39"/>
            <p:cNvSpPr>
              <a:spLocks noChangeArrowheads="1"/>
            </p:cNvSpPr>
            <p:nvPr/>
          </p:nvSpPr>
          <p:spPr bwMode="auto">
            <a:xfrm>
              <a:off x="3765" y="2500"/>
              <a:ext cx="113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000" b="1" dirty="0">
                  <a:latin typeface="+mj-lt"/>
                  <a:cs typeface="Times New Roman" pitchFamily="18" charset="0"/>
                </a:rPr>
                <a:t>Positive Edge</a:t>
              </a:r>
            </a:p>
          </p:txBody>
        </p:sp>
      </p:grpSp>
      <p:grpSp>
        <p:nvGrpSpPr>
          <p:cNvPr id="108" name="Group 40"/>
          <p:cNvGrpSpPr>
            <a:grpSpLocks/>
          </p:cNvGrpSpPr>
          <p:nvPr/>
        </p:nvGrpSpPr>
        <p:grpSpPr bwMode="auto">
          <a:xfrm>
            <a:off x="2366299" y="4237772"/>
            <a:ext cx="4814888" cy="360362"/>
            <a:chOff x="1877" y="3067"/>
            <a:chExt cx="3033" cy="227"/>
          </a:xfrm>
        </p:grpSpPr>
        <p:sp>
          <p:nvSpPr>
            <p:cNvPr id="109" name="Line 41"/>
            <p:cNvSpPr>
              <a:spLocks noChangeShapeType="1"/>
            </p:cNvSpPr>
            <p:nvPr/>
          </p:nvSpPr>
          <p:spPr bwMode="auto">
            <a:xfrm>
              <a:off x="2199" y="3294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110" name="Line 42"/>
            <p:cNvSpPr>
              <a:spLocks noChangeShapeType="1"/>
            </p:cNvSpPr>
            <p:nvPr/>
          </p:nvSpPr>
          <p:spPr bwMode="auto">
            <a:xfrm rot="-5400000">
              <a:off x="2312" y="3181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111" name="Line 43"/>
            <p:cNvSpPr>
              <a:spLocks noChangeShapeType="1"/>
            </p:cNvSpPr>
            <p:nvPr/>
          </p:nvSpPr>
          <p:spPr bwMode="auto">
            <a:xfrm>
              <a:off x="2426" y="3067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112" name="Line 44"/>
            <p:cNvSpPr>
              <a:spLocks noChangeShapeType="1"/>
            </p:cNvSpPr>
            <p:nvPr/>
          </p:nvSpPr>
          <p:spPr bwMode="auto">
            <a:xfrm rot="-5400000">
              <a:off x="2539" y="3181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113" name="Line 45"/>
            <p:cNvSpPr>
              <a:spLocks noChangeShapeType="1"/>
            </p:cNvSpPr>
            <p:nvPr/>
          </p:nvSpPr>
          <p:spPr bwMode="auto">
            <a:xfrm>
              <a:off x="2653" y="3294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114" name="Line 46"/>
            <p:cNvSpPr>
              <a:spLocks noChangeShapeType="1"/>
            </p:cNvSpPr>
            <p:nvPr/>
          </p:nvSpPr>
          <p:spPr bwMode="auto">
            <a:xfrm rot="-5400000">
              <a:off x="2766" y="3181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115" name="Line 47"/>
            <p:cNvSpPr>
              <a:spLocks noChangeShapeType="1"/>
            </p:cNvSpPr>
            <p:nvPr/>
          </p:nvSpPr>
          <p:spPr bwMode="auto">
            <a:xfrm>
              <a:off x="2880" y="3067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116" name="Line 48"/>
            <p:cNvSpPr>
              <a:spLocks noChangeShapeType="1"/>
            </p:cNvSpPr>
            <p:nvPr/>
          </p:nvSpPr>
          <p:spPr bwMode="auto">
            <a:xfrm rot="-5400000">
              <a:off x="2993" y="3181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117" name="Line 49"/>
            <p:cNvSpPr>
              <a:spLocks noChangeShapeType="1"/>
            </p:cNvSpPr>
            <p:nvPr/>
          </p:nvSpPr>
          <p:spPr bwMode="auto">
            <a:xfrm>
              <a:off x="3107" y="3294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118" name="Line 50"/>
            <p:cNvSpPr>
              <a:spLocks noChangeShapeType="1"/>
            </p:cNvSpPr>
            <p:nvPr/>
          </p:nvSpPr>
          <p:spPr bwMode="auto">
            <a:xfrm rot="-5400000">
              <a:off x="3220" y="3181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119" name="Line 51"/>
            <p:cNvSpPr>
              <a:spLocks noChangeShapeType="1"/>
            </p:cNvSpPr>
            <p:nvPr/>
          </p:nvSpPr>
          <p:spPr bwMode="auto">
            <a:xfrm>
              <a:off x="3334" y="3067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120" name="Line 52"/>
            <p:cNvSpPr>
              <a:spLocks noChangeShapeType="1"/>
            </p:cNvSpPr>
            <p:nvPr/>
          </p:nvSpPr>
          <p:spPr bwMode="auto">
            <a:xfrm rot="-5400000">
              <a:off x="3447" y="3181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121" name="Line 53"/>
            <p:cNvSpPr>
              <a:spLocks noChangeShapeType="1"/>
            </p:cNvSpPr>
            <p:nvPr/>
          </p:nvSpPr>
          <p:spPr bwMode="auto">
            <a:xfrm>
              <a:off x="3560" y="3294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122" name="Rectangle 54"/>
            <p:cNvSpPr>
              <a:spLocks noChangeArrowheads="1"/>
            </p:cNvSpPr>
            <p:nvPr/>
          </p:nvSpPr>
          <p:spPr bwMode="auto">
            <a:xfrm>
              <a:off x="1877" y="3067"/>
              <a:ext cx="3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000" b="1" dirty="0">
                  <a:latin typeface="+mj-lt"/>
                  <a:cs typeface="Times New Roman" pitchFamily="18" charset="0"/>
                </a:rPr>
                <a:t>CLK</a:t>
              </a:r>
            </a:p>
          </p:txBody>
        </p:sp>
        <p:sp>
          <p:nvSpPr>
            <p:cNvPr id="123" name="Rectangle 55"/>
            <p:cNvSpPr>
              <a:spLocks noChangeArrowheads="1"/>
            </p:cNvSpPr>
            <p:nvPr/>
          </p:nvSpPr>
          <p:spPr bwMode="auto">
            <a:xfrm>
              <a:off x="3765" y="3067"/>
              <a:ext cx="114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000" b="1" dirty="0">
                  <a:latin typeface="+mj-lt"/>
                  <a:cs typeface="Times New Roman" pitchFamily="18" charset="0"/>
                </a:rPr>
                <a:t>Negative Edge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7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– FLOPS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 smtClean="0"/>
              <a:t>There are two ways that a latch can be modified to form a flip – flop. </a:t>
            </a:r>
          </a:p>
          <a:p>
            <a:pPr marL="8572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 smtClean="0"/>
              <a:t>Employ two latches in a special configuration that </a:t>
            </a:r>
          </a:p>
          <a:p>
            <a:pPr marL="1257300" lvl="2" indent="-457200">
              <a:lnSpc>
                <a:spcPct val="150000"/>
              </a:lnSpc>
            </a:pPr>
            <a:r>
              <a:rPr lang="en-US" altLang="en-US" dirty="0" smtClean="0"/>
              <a:t>isolates the output of the flip – flop from being affected while its input is changing.</a:t>
            </a:r>
          </a:p>
          <a:p>
            <a:pPr marL="8572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 smtClean="0"/>
              <a:t>Produce a flip – flop that triggers only during a signal transition.</a:t>
            </a:r>
          </a:p>
          <a:p>
            <a:pPr marL="1257300" lvl="2" indent="-457200">
              <a:lnSpc>
                <a:spcPct val="150000"/>
              </a:lnSpc>
            </a:pPr>
            <a:r>
              <a:rPr lang="en-US" altLang="en-US" dirty="0" smtClean="0"/>
              <a:t>From 0 to 1 or from 1 to 0 only. </a:t>
            </a:r>
          </a:p>
          <a:p>
            <a:pPr marL="1257300" lvl="2" indent="-457200">
              <a:lnSpc>
                <a:spcPct val="150000"/>
              </a:lnSpc>
            </a:pPr>
            <a:r>
              <a:rPr lang="en-US" altLang="en-US" dirty="0" smtClean="0"/>
              <a:t>Disabled during the rest of the clock pulse duration. </a:t>
            </a:r>
            <a:endParaRPr lang="en-US" altLang="en-US" dirty="0"/>
          </a:p>
          <a:p>
            <a:pPr>
              <a:lnSpc>
                <a:spcPct val="150000"/>
              </a:lnSpc>
            </a:pPr>
            <a:endParaRPr lang="en-US" altLang="en-US" dirty="0" smtClean="0"/>
          </a:p>
          <a:p>
            <a:pPr>
              <a:lnSpc>
                <a:spcPct val="150000"/>
              </a:lnSpc>
            </a:pP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04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– FLOPS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 smtClean="0"/>
              <a:t>Master – Slave D flip – flops </a:t>
            </a:r>
          </a:p>
          <a:p>
            <a:pPr>
              <a:lnSpc>
                <a:spcPct val="150000"/>
              </a:lnSpc>
            </a:pP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26</a:t>
            </a:fld>
            <a:endParaRPr lang="en-GB" dirty="0"/>
          </a:p>
        </p:txBody>
      </p:sp>
      <p:grpSp>
        <p:nvGrpSpPr>
          <p:cNvPr id="62" name="Group 4"/>
          <p:cNvGrpSpPr>
            <a:grpSpLocks/>
          </p:cNvGrpSpPr>
          <p:nvPr/>
        </p:nvGrpSpPr>
        <p:grpSpPr bwMode="auto">
          <a:xfrm>
            <a:off x="251520" y="1419622"/>
            <a:ext cx="5939632" cy="1477443"/>
            <a:chOff x="385" y="1253"/>
            <a:chExt cx="4877" cy="1761"/>
          </a:xfrm>
        </p:grpSpPr>
        <p:sp>
          <p:nvSpPr>
            <p:cNvPr id="63" name="Line 5"/>
            <p:cNvSpPr>
              <a:spLocks noChangeShapeType="1"/>
            </p:cNvSpPr>
            <p:nvPr/>
          </p:nvSpPr>
          <p:spPr bwMode="auto">
            <a:xfrm>
              <a:off x="839" y="1480"/>
              <a:ext cx="45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endParaRPr lang="en-GB" sz="1600">
                <a:latin typeface="+mj-lt"/>
              </a:endParaRPr>
            </a:p>
          </p:txBody>
        </p:sp>
        <p:grpSp>
          <p:nvGrpSpPr>
            <p:cNvPr id="64" name="Group 6"/>
            <p:cNvGrpSpPr>
              <a:grpSpLocks/>
            </p:cNvGrpSpPr>
            <p:nvPr/>
          </p:nvGrpSpPr>
          <p:grpSpPr bwMode="auto">
            <a:xfrm>
              <a:off x="1292" y="1253"/>
              <a:ext cx="1475" cy="907"/>
              <a:chOff x="1292" y="1253"/>
              <a:chExt cx="1475" cy="907"/>
            </a:xfrm>
          </p:grpSpPr>
          <p:sp>
            <p:nvSpPr>
              <p:cNvPr id="81" name="AutoShape 7"/>
              <p:cNvSpPr>
                <a:spLocks noChangeArrowheads="1"/>
              </p:cNvSpPr>
              <p:nvPr/>
            </p:nvSpPr>
            <p:spPr bwMode="auto">
              <a:xfrm>
                <a:off x="1292" y="1253"/>
                <a:ext cx="1475" cy="907"/>
              </a:xfrm>
              <a:prstGeom prst="roundRect">
                <a:avLst>
                  <a:gd name="adj" fmla="val 16667"/>
                </a:avLst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1600" b="1" dirty="0">
                    <a:latin typeface="+mj-lt"/>
                  </a:rPr>
                  <a:t>D Latch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1600" b="1" dirty="0">
                    <a:latin typeface="+mj-lt"/>
                  </a:rPr>
                  <a:t>(</a:t>
                </a:r>
                <a:r>
                  <a:rPr lang="en-US" altLang="en-US" sz="1600" b="1" dirty="0">
                    <a:solidFill>
                      <a:schemeClr val="accent1"/>
                    </a:solidFill>
                    <a:latin typeface="+mj-lt"/>
                  </a:rPr>
                  <a:t>Master</a:t>
                </a:r>
                <a:r>
                  <a:rPr lang="en-US" altLang="en-US" sz="1600" b="1" dirty="0">
                    <a:latin typeface="+mj-lt"/>
                  </a:rPr>
                  <a:t>)</a:t>
                </a:r>
              </a:p>
            </p:txBody>
          </p:sp>
          <p:sp>
            <p:nvSpPr>
              <p:cNvPr id="82" name="Rectangle 8"/>
              <p:cNvSpPr>
                <a:spLocks noChangeArrowheads="1"/>
              </p:cNvSpPr>
              <p:nvPr/>
            </p:nvSpPr>
            <p:spPr bwMode="auto">
              <a:xfrm>
                <a:off x="1292" y="1253"/>
                <a:ext cx="227" cy="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1600" b="1" dirty="0" smtClean="0">
                    <a:solidFill>
                      <a:schemeClr val="tx2"/>
                    </a:solidFill>
                    <a:latin typeface="+mj-lt"/>
                  </a:rPr>
                  <a:t>D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endParaRPr lang="en-US" altLang="en-US" sz="1600" b="1" dirty="0">
                  <a:solidFill>
                    <a:schemeClr val="tx2"/>
                  </a:solidFill>
                  <a:latin typeface="+mj-lt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1600" b="1" dirty="0">
                    <a:solidFill>
                      <a:schemeClr val="tx2"/>
                    </a:solidFill>
                    <a:latin typeface="+mj-lt"/>
                  </a:rPr>
                  <a:t>C</a:t>
                </a:r>
              </a:p>
            </p:txBody>
          </p:sp>
          <p:sp>
            <p:nvSpPr>
              <p:cNvPr id="83" name="Rectangle 9"/>
              <p:cNvSpPr>
                <a:spLocks noChangeArrowheads="1"/>
              </p:cNvSpPr>
              <p:nvPr/>
            </p:nvSpPr>
            <p:spPr bwMode="auto">
              <a:xfrm>
                <a:off x="2540" y="1366"/>
                <a:ext cx="227" cy="2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1600" b="1" dirty="0">
                    <a:solidFill>
                      <a:schemeClr val="tx2"/>
                    </a:solidFill>
                    <a:latin typeface="+mj-lt"/>
                  </a:rPr>
                  <a:t>Q</a:t>
                </a:r>
              </a:p>
            </p:txBody>
          </p:sp>
        </p:grpSp>
        <p:grpSp>
          <p:nvGrpSpPr>
            <p:cNvPr id="65" name="Group 10"/>
            <p:cNvGrpSpPr>
              <a:grpSpLocks/>
            </p:cNvGrpSpPr>
            <p:nvPr/>
          </p:nvGrpSpPr>
          <p:grpSpPr bwMode="auto">
            <a:xfrm>
              <a:off x="3220" y="1253"/>
              <a:ext cx="1475" cy="907"/>
              <a:chOff x="3220" y="1253"/>
              <a:chExt cx="1475" cy="907"/>
            </a:xfrm>
          </p:grpSpPr>
          <p:sp>
            <p:nvSpPr>
              <p:cNvPr id="78" name="AutoShape 11"/>
              <p:cNvSpPr>
                <a:spLocks noChangeArrowheads="1"/>
              </p:cNvSpPr>
              <p:nvPr/>
            </p:nvSpPr>
            <p:spPr bwMode="auto">
              <a:xfrm>
                <a:off x="3220" y="1253"/>
                <a:ext cx="1475" cy="907"/>
              </a:xfrm>
              <a:prstGeom prst="roundRect">
                <a:avLst>
                  <a:gd name="adj" fmla="val 16667"/>
                </a:avLst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1600" b="1" dirty="0">
                    <a:latin typeface="+mj-lt"/>
                  </a:rPr>
                  <a:t>D Latch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1600" b="1" dirty="0">
                    <a:latin typeface="+mj-lt"/>
                  </a:rPr>
                  <a:t>(</a:t>
                </a:r>
                <a:r>
                  <a:rPr lang="en-US" altLang="en-US" sz="1600" b="1" dirty="0">
                    <a:solidFill>
                      <a:schemeClr val="accent1"/>
                    </a:solidFill>
                    <a:latin typeface="+mj-lt"/>
                  </a:rPr>
                  <a:t>Slave</a:t>
                </a:r>
                <a:r>
                  <a:rPr lang="en-US" altLang="en-US" sz="1600" b="1" dirty="0">
                    <a:latin typeface="+mj-lt"/>
                  </a:rPr>
                  <a:t>)</a:t>
                </a:r>
              </a:p>
            </p:txBody>
          </p:sp>
          <p:sp>
            <p:nvSpPr>
              <p:cNvPr id="79" name="Rectangle 12"/>
              <p:cNvSpPr>
                <a:spLocks noChangeArrowheads="1"/>
              </p:cNvSpPr>
              <p:nvPr/>
            </p:nvSpPr>
            <p:spPr bwMode="auto">
              <a:xfrm>
                <a:off x="3220" y="1253"/>
                <a:ext cx="227" cy="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1600" b="1" dirty="0">
                    <a:solidFill>
                      <a:schemeClr val="tx2"/>
                    </a:solidFill>
                    <a:latin typeface="+mj-lt"/>
                  </a:rPr>
                  <a:t>D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endParaRPr lang="en-US" altLang="en-US" sz="1600" b="1" dirty="0">
                  <a:solidFill>
                    <a:schemeClr val="tx2"/>
                  </a:solidFill>
                  <a:latin typeface="+mj-lt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1600" b="1" dirty="0">
                    <a:solidFill>
                      <a:schemeClr val="tx2"/>
                    </a:solidFill>
                    <a:latin typeface="+mj-lt"/>
                  </a:rPr>
                  <a:t>C</a:t>
                </a:r>
              </a:p>
            </p:txBody>
          </p:sp>
          <p:sp>
            <p:nvSpPr>
              <p:cNvPr id="80" name="Rectangle 13"/>
              <p:cNvSpPr>
                <a:spLocks noChangeArrowheads="1"/>
              </p:cNvSpPr>
              <p:nvPr/>
            </p:nvSpPr>
            <p:spPr bwMode="auto">
              <a:xfrm>
                <a:off x="4468" y="1366"/>
                <a:ext cx="227" cy="2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1600" b="1">
                    <a:solidFill>
                      <a:schemeClr val="tx2"/>
                    </a:solidFill>
                    <a:latin typeface="+mj-lt"/>
                  </a:rPr>
                  <a:t>Q</a:t>
                </a:r>
              </a:p>
            </p:txBody>
          </p:sp>
        </p:grpSp>
        <p:sp>
          <p:nvSpPr>
            <p:cNvPr id="66" name="Line 14"/>
            <p:cNvSpPr>
              <a:spLocks noChangeShapeType="1"/>
            </p:cNvSpPr>
            <p:nvPr/>
          </p:nvSpPr>
          <p:spPr bwMode="auto">
            <a:xfrm>
              <a:off x="2767" y="1480"/>
              <a:ext cx="45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endParaRPr lang="en-GB" sz="1600">
                <a:latin typeface="+mj-lt"/>
              </a:endParaRPr>
            </a:p>
          </p:txBody>
        </p:sp>
        <p:sp>
          <p:nvSpPr>
            <p:cNvPr id="67" name="Line 15"/>
            <p:cNvSpPr>
              <a:spLocks noChangeShapeType="1"/>
            </p:cNvSpPr>
            <p:nvPr/>
          </p:nvSpPr>
          <p:spPr bwMode="auto">
            <a:xfrm>
              <a:off x="4694" y="1480"/>
              <a:ext cx="341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endParaRPr lang="en-GB" sz="1600">
                <a:latin typeface="+mj-lt"/>
              </a:endParaRPr>
            </a:p>
          </p:txBody>
        </p:sp>
        <p:sp>
          <p:nvSpPr>
            <p:cNvPr id="68" name="Rectangle 16"/>
            <p:cNvSpPr>
              <a:spLocks noChangeArrowheads="1"/>
            </p:cNvSpPr>
            <p:nvPr/>
          </p:nvSpPr>
          <p:spPr bwMode="auto">
            <a:xfrm>
              <a:off x="5035" y="1322"/>
              <a:ext cx="22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solidFill>
                    <a:schemeClr val="accent2"/>
                  </a:solidFill>
                  <a:latin typeface="+mj-lt"/>
                </a:rPr>
                <a:t>Q</a:t>
              </a:r>
            </a:p>
          </p:txBody>
        </p:sp>
        <p:sp>
          <p:nvSpPr>
            <p:cNvPr id="69" name="Rectangle 17"/>
            <p:cNvSpPr>
              <a:spLocks noChangeArrowheads="1"/>
            </p:cNvSpPr>
            <p:nvPr/>
          </p:nvSpPr>
          <p:spPr bwMode="auto">
            <a:xfrm>
              <a:off x="612" y="1322"/>
              <a:ext cx="22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solidFill>
                    <a:schemeClr val="accent2"/>
                  </a:solidFill>
                  <a:latin typeface="+mj-lt"/>
                </a:rPr>
                <a:t>D</a:t>
              </a:r>
            </a:p>
          </p:txBody>
        </p:sp>
        <p:sp>
          <p:nvSpPr>
            <p:cNvPr id="70" name="Rectangle 18"/>
            <p:cNvSpPr>
              <a:spLocks noChangeArrowheads="1"/>
            </p:cNvSpPr>
            <p:nvPr/>
          </p:nvSpPr>
          <p:spPr bwMode="auto">
            <a:xfrm>
              <a:off x="385" y="2460"/>
              <a:ext cx="45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CLK</a:t>
              </a:r>
            </a:p>
          </p:txBody>
        </p:sp>
        <p:sp>
          <p:nvSpPr>
            <p:cNvPr id="71" name="Line 19"/>
            <p:cNvSpPr>
              <a:spLocks noChangeShapeType="1"/>
            </p:cNvSpPr>
            <p:nvPr/>
          </p:nvSpPr>
          <p:spPr bwMode="auto">
            <a:xfrm>
              <a:off x="839" y="2614"/>
              <a:ext cx="1574" cy="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n-GB" sz="1600">
                <a:latin typeface="+mj-lt"/>
              </a:endParaRPr>
            </a:p>
          </p:txBody>
        </p:sp>
        <p:sp>
          <p:nvSpPr>
            <p:cNvPr id="72" name="Line 20"/>
            <p:cNvSpPr>
              <a:spLocks noChangeShapeType="1"/>
            </p:cNvSpPr>
            <p:nvPr/>
          </p:nvSpPr>
          <p:spPr bwMode="auto">
            <a:xfrm>
              <a:off x="2653" y="2614"/>
              <a:ext cx="34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endParaRPr lang="en-GB" sz="1600">
                <a:latin typeface="+mj-lt"/>
              </a:endParaRPr>
            </a:p>
          </p:txBody>
        </p:sp>
        <p:sp>
          <p:nvSpPr>
            <p:cNvPr id="73" name="Line 21"/>
            <p:cNvSpPr>
              <a:spLocks noChangeShapeType="1"/>
            </p:cNvSpPr>
            <p:nvPr/>
          </p:nvSpPr>
          <p:spPr bwMode="auto">
            <a:xfrm rot="-5400000">
              <a:off x="2652" y="2274"/>
              <a:ext cx="681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endParaRPr lang="en-GB" sz="1600">
                <a:latin typeface="+mj-lt"/>
              </a:endParaRPr>
            </a:p>
          </p:txBody>
        </p:sp>
        <p:sp>
          <p:nvSpPr>
            <p:cNvPr id="74" name="Line 22"/>
            <p:cNvSpPr>
              <a:spLocks noChangeShapeType="1"/>
            </p:cNvSpPr>
            <p:nvPr/>
          </p:nvSpPr>
          <p:spPr bwMode="auto">
            <a:xfrm>
              <a:off x="2993" y="1933"/>
              <a:ext cx="22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endParaRPr lang="en-GB" sz="1600">
                <a:latin typeface="+mj-lt"/>
              </a:endParaRPr>
            </a:p>
          </p:txBody>
        </p:sp>
        <p:sp>
          <p:nvSpPr>
            <p:cNvPr id="75" name="Line 23"/>
            <p:cNvSpPr>
              <a:spLocks noChangeShapeType="1"/>
            </p:cNvSpPr>
            <p:nvPr/>
          </p:nvSpPr>
          <p:spPr bwMode="auto">
            <a:xfrm rot="-5400000">
              <a:off x="725" y="2274"/>
              <a:ext cx="681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endParaRPr lang="en-GB" sz="1600">
                <a:latin typeface="+mj-lt"/>
              </a:endParaRPr>
            </a:p>
          </p:txBody>
        </p:sp>
        <p:sp>
          <p:nvSpPr>
            <p:cNvPr id="76" name="Line 24"/>
            <p:cNvSpPr>
              <a:spLocks noChangeShapeType="1"/>
            </p:cNvSpPr>
            <p:nvPr/>
          </p:nvSpPr>
          <p:spPr bwMode="auto">
            <a:xfrm>
              <a:off x="1066" y="1933"/>
              <a:ext cx="22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endParaRPr lang="en-GB" sz="1600">
                <a:latin typeface="+mj-lt"/>
              </a:endParaRPr>
            </a:p>
          </p:txBody>
        </p:sp>
        <p:graphicFrame>
          <p:nvGraphicFramePr>
            <p:cNvPr id="77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6722276"/>
                </p:ext>
              </p:extLst>
            </p:nvPr>
          </p:nvGraphicFramePr>
          <p:xfrm>
            <a:off x="2413" y="2411"/>
            <a:ext cx="298" cy="6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41" name="Visio" r:id="rId3" imgW="266106" imgH="340743" progId="Visio.Drawing.11">
                    <p:embed/>
                  </p:oleObj>
                </mc:Choice>
                <mc:Fallback>
                  <p:oleObj name="Visio" r:id="rId3" imgW="266106" imgH="340743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3" y="2411"/>
                          <a:ext cx="298" cy="6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4" name="Rectangle 26"/>
          <p:cNvSpPr>
            <a:spLocks noChangeArrowheads="1"/>
          </p:cNvSpPr>
          <p:nvPr/>
        </p:nvSpPr>
        <p:spPr bwMode="auto">
          <a:xfrm>
            <a:off x="4737100" y="2715850"/>
            <a:ext cx="573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>
                <a:latin typeface="+mj-lt"/>
                <a:cs typeface="Times New Roman" pitchFamily="18" charset="0"/>
              </a:rPr>
              <a:t>CLK</a:t>
            </a:r>
          </a:p>
        </p:txBody>
      </p:sp>
      <p:sp>
        <p:nvSpPr>
          <p:cNvPr id="85" name="Rectangle 27"/>
          <p:cNvSpPr>
            <a:spLocks noChangeArrowheads="1"/>
          </p:cNvSpPr>
          <p:nvPr/>
        </p:nvSpPr>
        <p:spPr bwMode="auto">
          <a:xfrm>
            <a:off x="4954588" y="3282538"/>
            <a:ext cx="2276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>
                <a:latin typeface="+mj-lt"/>
                <a:cs typeface="Times New Roman" pitchFamily="18" charset="0"/>
              </a:rPr>
              <a:t>D</a:t>
            </a:r>
          </a:p>
        </p:txBody>
      </p:sp>
      <p:sp>
        <p:nvSpPr>
          <p:cNvPr id="86" name="Rectangle 28"/>
          <p:cNvSpPr>
            <a:spLocks noChangeArrowheads="1"/>
          </p:cNvSpPr>
          <p:nvPr/>
        </p:nvSpPr>
        <p:spPr bwMode="auto">
          <a:xfrm>
            <a:off x="4499992" y="3857575"/>
            <a:ext cx="10118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 dirty="0" err="1">
                <a:latin typeface="+mj-lt"/>
                <a:cs typeface="Times New Roman" pitchFamily="18" charset="0"/>
              </a:rPr>
              <a:t>Q</a:t>
            </a:r>
            <a:r>
              <a:rPr lang="en-US" altLang="en-US" sz="2400" b="1" baseline="-25000" dirty="0" err="1">
                <a:latin typeface="+mj-lt"/>
                <a:cs typeface="Times New Roman" pitchFamily="18" charset="0"/>
              </a:rPr>
              <a:t>Master</a:t>
            </a:r>
            <a:endParaRPr lang="en-US" altLang="en-US" sz="2400" b="1" baseline="-25000" dirty="0">
              <a:latin typeface="+mj-lt"/>
              <a:cs typeface="Times New Roman" pitchFamily="18" charset="0"/>
            </a:endParaRPr>
          </a:p>
        </p:txBody>
      </p:sp>
      <p:sp>
        <p:nvSpPr>
          <p:cNvPr id="87" name="Line 29"/>
          <p:cNvSpPr>
            <a:spLocks noChangeShapeType="1"/>
          </p:cNvSpPr>
          <p:nvPr/>
        </p:nvSpPr>
        <p:spPr bwMode="auto">
          <a:xfrm>
            <a:off x="5472113" y="4217938"/>
            <a:ext cx="36036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88" name="Line 30"/>
          <p:cNvSpPr>
            <a:spLocks noChangeShapeType="1"/>
          </p:cNvSpPr>
          <p:nvPr/>
        </p:nvSpPr>
        <p:spPr bwMode="auto">
          <a:xfrm rot="16200000">
            <a:off x="5652293" y="4037757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5832475" y="3859163"/>
            <a:ext cx="539750" cy="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 rot="16200000">
            <a:off x="6192043" y="4047282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>
            <a:off x="6372225" y="4217938"/>
            <a:ext cx="7207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 rot="16200000">
            <a:off x="6912768" y="4037757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124" name="Line 35"/>
          <p:cNvSpPr>
            <a:spLocks noChangeShapeType="1"/>
          </p:cNvSpPr>
          <p:nvPr/>
        </p:nvSpPr>
        <p:spPr bwMode="auto">
          <a:xfrm flipV="1">
            <a:off x="7092950" y="3857575"/>
            <a:ext cx="1620838" cy="1588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125" name="Line 36"/>
          <p:cNvSpPr>
            <a:spLocks noChangeShapeType="1"/>
          </p:cNvSpPr>
          <p:nvPr/>
        </p:nvSpPr>
        <p:spPr bwMode="auto">
          <a:xfrm flipH="1" flipV="1">
            <a:off x="5831682" y="2709132"/>
            <a:ext cx="0" cy="19508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126" name="Line 37"/>
          <p:cNvSpPr>
            <a:spLocks noChangeShapeType="1"/>
          </p:cNvSpPr>
          <p:nvPr/>
        </p:nvSpPr>
        <p:spPr bwMode="auto">
          <a:xfrm flipV="1">
            <a:off x="6372225" y="3271342"/>
            <a:ext cx="0" cy="1439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127" name="Line 38"/>
          <p:cNvSpPr>
            <a:spLocks noChangeShapeType="1"/>
          </p:cNvSpPr>
          <p:nvPr/>
        </p:nvSpPr>
        <p:spPr bwMode="auto">
          <a:xfrm flipV="1">
            <a:off x="7092950" y="3271342"/>
            <a:ext cx="0" cy="1439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128" name="Line 39"/>
          <p:cNvSpPr>
            <a:spLocks noChangeShapeType="1"/>
          </p:cNvSpPr>
          <p:nvPr/>
        </p:nvSpPr>
        <p:spPr bwMode="auto">
          <a:xfrm flipH="1" flipV="1">
            <a:off x="7271544" y="2709132"/>
            <a:ext cx="794" cy="200207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grpSp>
        <p:nvGrpSpPr>
          <p:cNvPr id="129" name="Group 40"/>
          <p:cNvGrpSpPr>
            <a:grpSpLocks/>
          </p:cNvGrpSpPr>
          <p:nvPr/>
        </p:nvGrpSpPr>
        <p:grpSpPr bwMode="auto">
          <a:xfrm>
            <a:off x="5472113" y="2715850"/>
            <a:ext cx="3240087" cy="369887"/>
            <a:chOff x="3447" y="2387"/>
            <a:chExt cx="2041" cy="233"/>
          </a:xfrm>
        </p:grpSpPr>
        <p:sp>
          <p:nvSpPr>
            <p:cNvPr id="130" name="Line 41"/>
            <p:cNvSpPr>
              <a:spLocks noChangeShapeType="1"/>
            </p:cNvSpPr>
            <p:nvPr/>
          </p:nvSpPr>
          <p:spPr bwMode="auto">
            <a:xfrm>
              <a:off x="3447" y="2614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31" name="Line 42"/>
            <p:cNvSpPr>
              <a:spLocks noChangeShapeType="1"/>
            </p:cNvSpPr>
            <p:nvPr/>
          </p:nvSpPr>
          <p:spPr bwMode="auto">
            <a:xfrm rot="-5400000">
              <a:off x="3560" y="2501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32" name="Line 43"/>
            <p:cNvSpPr>
              <a:spLocks noChangeShapeType="1"/>
            </p:cNvSpPr>
            <p:nvPr/>
          </p:nvSpPr>
          <p:spPr bwMode="auto">
            <a:xfrm>
              <a:off x="3674" y="2387"/>
              <a:ext cx="90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33" name="Line 44"/>
            <p:cNvSpPr>
              <a:spLocks noChangeShapeType="1"/>
            </p:cNvSpPr>
            <p:nvPr/>
          </p:nvSpPr>
          <p:spPr bwMode="auto">
            <a:xfrm rot="-5400000">
              <a:off x="4467" y="2501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34" name="Line 45"/>
            <p:cNvSpPr>
              <a:spLocks noChangeShapeType="1"/>
            </p:cNvSpPr>
            <p:nvPr/>
          </p:nvSpPr>
          <p:spPr bwMode="auto">
            <a:xfrm>
              <a:off x="4581" y="2620"/>
              <a:ext cx="90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35" name="Line 46"/>
            <p:cNvSpPr>
              <a:spLocks noChangeShapeType="1"/>
            </p:cNvSpPr>
            <p:nvPr/>
          </p:nvSpPr>
          <p:spPr bwMode="auto">
            <a:xfrm rot="-5400000">
              <a:off x="5374" y="2507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</p:grpSp>
      <p:grpSp>
        <p:nvGrpSpPr>
          <p:cNvPr id="136" name="Group 47"/>
          <p:cNvGrpSpPr>
            <a:grpSpLocks/>
          </p:cNvGrpSpPr>
          <p:nvPr/>
        </p:nvGrpSpPr>
        <p:grpSpPr bwMode="auto">
          <a:xfrm>
            <a:off x="5472113" y="3280950"/>
            <a:ext cx="3241675" cy="361950"/>
            <a:chOff x="3447" y="2840"/>
            <a:chExt cx="2042" cy="228"/>
          </a:xfrm>
        </p:grpSpPr>
        <p:sp>
          <p:nvSpPr>
            <p:cNvPr id="137" name="Line 48"/>
            <p:cNvSpPr>
              <a:spLocks noChangeShapeType="1"/>
            </p:cNvSpPr>
            <p:nvPr/>
          </p:nvSpPr>
          <p:spPr bwMode="auto">
            <a:xfrm>
              <a:off x="3447" y="3068"/>
              <a:ext cx="11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38" name="Line 49"/>
            <p:cNvSpPr>
              <a:spLocks noChangeShapeType="1"/>
            </p:cNvSpPr>
            <p:nvPr/>
          </p:nvSpPr>
          <p:spPr bwMode="auto">
            <a:xfrm rot="-5400000">
              <a:off x="3446" y="2955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39" name="Line 50"/>
            <p:cNvSpPr>
              <a:spLocks noChangeShapeType="1"/>
            </p:cNvSpPr>
            <p:nvPr/>
          </p:nvSpPr>
          <p:spPr bwMode="auto">
            <a:xfrm>
              <a:off x="3560" y="2841"/>
              <a:ext cx="45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0" name="Line 51"/>
            <p:cNvSpPr>
              <a:spLocks noChangeShapeType="1"/>
            </p:cNvSpPr>
            <p:nvPr/>
          </p:nvSpPr>
          <p:spPr bwMode="auto">
            <a:xfrm rot="-5400000">
              <a:off x="3900" y="2955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1" name="Line 52"/>
            <p:cNvSpPr>
              <a:spLocks noChangeShapeType="1"/>
            </p:cNvSpPr>
            <p:nvPr/>
          </p:nvSpPr>
          <p:spPr bwMode="auto">
            <a:xfrm>
              <a:off x="4014" y="3068"/>
              <a:ext cx="45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2" name="Line 53"/>
            <p:cNvSpPr>
              <a:spLocks noChangeShapeType="1"/>
            </p:cNvSpPr>
            <p:nvPr/>
          </p:nvSpPr>
          <p:spPr bwMode="auto">
            <a:xfrm rot="-5400000">
              <a:off x="4354" y="2955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3" name="Line 54"/>
            <p:cNvSpPr>
              <a:spLocks noChangeShapeType="1"/>
            </p:cNvSpPr>
            <p:nvPr/>
          </p:nvSpPr>
          <p:spPr bwMode="auto">
            <a:xfrm>
              <a:off x="4468" y="2841"/>
              <a:ext cx="22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4" name="Line 55"/>
            <p:cNvSpPr>
              <a:spLocks noChangeShapeType="1"/>
            </p:cNvSpPr>
            <p:nvPr/>
          </p:nvSpPr>
          <p:spPr bwMode="auto">
            <a:xfrm rot="-5400000">
              <a:off x="4580" y="2955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5" name="Line 56"/>
            <p:cNvSpPr>
              <a:spLocks noChangeShapeType="1"/>
            </p:cNvSpPr>
            <p:nvPr/>
          </p:nvSpPr>
          <p:spPr bwMode="auto">
            <a:xfrm flipV="1">
              <a:off x="4694" y="3067"/>
              <a:ext cx="228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6" name="Line 57"/>
            <p:cNvSpPr>
              <a:spLocks noChangeShapeType="1"/>
            </p:cNvSpPr>
            <p:nvPr/>
          </p:nvSpPr>
          <p:spPr bwMode="auto">
            <a:xfrm rot="-5400000">
              <a:off x="4808" y="2954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7" name="Line 58"/>
            <p:cNvSpPr>
              <a:spLocks noChangeShapeType="1"/>
            </p:cNvSpPr>
            <p:nvPr/>
          </p:nvSpPr>
          <p:spPr bwMode="auto">
            <a:xfrm>
              <a:off x="4922" y="2840"/>
              <a:ext cx="22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8" name="Line 59"/>
            <p:cNvSpPr>
              <a:spLocks noChangeShapeType="1"/>
            </p:cNvSpPr>
            <p:nvPr/>
          </p:nvSpPr>
          <p:spPr bwMode="auto">
            <a:xfrm rot="-5400000">
              <a:off x="5034" y="2954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9" name="Line 60"/>
            <p:cNvSpPr>
              <a:spLocks noChangeShapeType="1"/>
            </p:cNvSpPr>
            <p:nvPr/>
          </p:nvSpPr>
          <p:spPr bwMode="auto">
            <a:xfrm flipV="1">
              <a:off x="5148" y="3067"/>
              <a:ext cx="341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</p:grpSp>
      <p:sp>
        <p:nvSpPr>
          <p:cNvPr id="150" name="Rectangle 61"/>
          <p:cNvSpPr>
            <a:spLocks noChangeArrowheads="1"/>
          </p:cNvSpPr>
          <p:nvPr/>
        </p:nvSpPr>
        <p:spPr bwMode="auto">
          <a:xfrm>
            <a:off x="4572000" y="4352429"/>
            <a:ext cx="93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>
                <a:latin typeface="+mj-lt"/>
                <a:cs typeface="Times New Roman" pitchFamily="18" charset="0"/>
              </a:rPr>
              <a:t>Q</a:t>
            </a:r>
            <a:r>
              <a:rPr lang="en-US" altLang="en-US" sz="2400" b="1" baseline="-25000">
                <a:latin typeface="+mj-lt"/>
                <a:cs typeface="Times New Roman" pitchFamily="18" charset="0"/>
              </a:rPr>
              <a:t>Slave</a:t>
            </a:r>
          </a:p>
        </p:txBody>
      </p:sp>
      <p:sp>
        <p:nvSpPr>
          <p:cNvPr id="151" name="Line 62"/>
          <p:cNvSpPr>
            <a:spLocks noChangeShapeType="1"/>
          </p:cNvSpPr>
          <p:nvPr/>
        </p:nvSpPr>
        <p:spPr bwMode="auto">
          <a:xfrm>
            <a:off x="5472113" y="4711204"/>
            <a:ext cx="18002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152" name="Line 63"/>
          <p:cNvSpPr>
            <a:spLocks noChangeShapeType="1"/>
          </p:cNvSpPr>
          <p:nvPr/>
        </p:nvSpPr>
        <p:spPr bwMode="auto">
          <a:xfrm rot="16200000">
            <a:off x="7092950" y="4531817"/>
            <a:ext cx="358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153" name="Line 64"/>
          <p:cNvSpPr>
            <a:spLocks noChangeShapeType="1"/>
          </p:cNvSpPr>
          <p:nvPr/>
        </p:nvSpPr>
        <p:spPr bwMode="auto">
          <a:xfrm>
            <a:off x="7272338" y="4352429"/>
            <a:ext cx="14414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154" name="AutoShape 65"/>
          <p:cNvSpPr>
            <a:spLocks noChangeArrowheads="1"/>
          </p:cNvSpPr>
          <p:nvPr/>
        </p:nvSpPr>
        <p:spPr bwMode="auto">
          <a:xfrm>
            <a:off x="1632603" y="3271342"/>
            <a:ext cx="2580621" cy="776584"/>
          </a:xfrm>
          <a:prstGeom prst="wedgeRoundRectCallout">
            <a:avLst>
              <a:gd name="adj1" fmla="val 60546"/>
              <a:gd name="adj2" fmla="val 106730"/>
              <a:gd name="adj3" fmla="val 16667"/>
            </a:avLst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>
                <a:solidFill>
                  <a:schemeClr val="tx2"/>
                </a:solidFill>
                <a:latin typeface="+mj-lt"/>
                <a:cs typeface="Times New Roman" pitchFamily="18" charset="0"/>
              </a:rPr>
              <a:t>Looks like it is negative edge-triggered</a:t>
            </a:r>
          </a:p>
        </p:txBody>
      </p:sp>
      <p:sp>
        <p:nvSpPr>
          <p:cNvPr id="155" name="Line 66"/>
          <p:cNvSpPr>
            <a:spLocks noChangeShapeType="1"/>
          </p:cNvSpPr>
          <p:nvPr/>
        </p:nvSpPr>
        <p:spPr bwMode="auto">
          <a:xfrm>
            <a:off x="5832475" y="2571750"/>
            <a:ext cx="14398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156" name="Line 67"/>
          <p:cNvSpPr>
            <a:spLocks noChangeShapeType="1"/>
          </p:cNvSpPr>
          <p:nvPr/>
        </p:nvSpPr>
        <p:spPr bwMode="auto">
          <a:xfrm>
            <a:off x="7272338" y="2571750"/>
            <a:ext cx="14398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157" name="Rectangle 68"/>
          <p:cNvSpPr>
            <a:spLocks noChangeArrowheads="1"/>
          </p:cNvSpPr>
          <p:nvPr/>
        </p:nvSpPr>
        <p:spPr bwMode="auto">
          <a:xfrm>
            <a:off x="6011863" y="2268537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>
                <a:latin typeface="+mj-lt"/>
                <a:cs typeface="Times New Roman" pitchFamily="18" charset="0"/>
              </a:rPr>
              <a:t>Master</a:t>
            </a:r>
          </a:p>
        </p:txBody>
      </p:sp>
      <p:sp>
        <p:nvSpPr>
          <p:cNvPr id="158" name="Rectangle 69"/>
          <p:cNvSpPr>
            <a:spLocks noChangeArrowheads="1"/>
          </p:cNvSpPr>
          <p:nvPr/>
        </p:nvSpPr>
        <p:spPr bwMode="auto">
          <a:xfrm>
            <a:off x="7451725" y="2268537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>
                <a:latin typeface="+mj-lt"/>
                <a:cs typeface="Times New Roman" pitchFamily="18" charset="0"/>
              </a:rPr>
              <a:t>Slave</a:t>
            </a:r>
          </a:p>
        </p:txBody>
      </p:sp>
    </p:spTree>
    <p:extLst>
      <p:ext uri="{BB962C8B-B14F-4D97-AF65-F5344CB8AC3E}">
        <p14:creationId xmlns:p14="http://schemas.microsoft.com/office/powerpoint/2010/main" val="150362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50" grpId="0"/>
      <p:bldP spid="151" grpId="0" animBg="1"/>
      <p:bldP spid="152" grpId="0" animBg="1"/>
      <p:bldP spid="153" grpId="0" animBg="1"/>
      <p:bldP spid="154" grpId="0" animBg="1"/>
      <p:bldP spid="155" grpId="0" animBg="1"/>
      <p:bldP spid="155" grpId="1" animBg="1"/>
      <p:bldP spid="155" grpId="2" animBg="1"/>
      <p:bldP spid="156" grpId="0" animBg="1"/>
      <p:bldP spid="156" grpId="1" animBg="1"/>
      <p:bldP spid="156" grpId="2" animBg="1"/>
      <p:bldP spid="157" grpId="0"/>
      <p:bldP spid="157" grpId="1"/>
      <p:bldP spid="158" grpId="0"/>
      <p:bldP spid="15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/>
              <a:t>Edge-Triggered D </a:t>
            </a:r>
            <a:r>
              <a:rPr lang="en-US" altLang="en-US" sz="2000" dirty="0" smtClean="0"/>
              <a:t>Flip – Flop </a:t>
            </a:r>
            <a:endParaRPr lang="en-US" alt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Two latches respond to the external D (data) and CLK (clock inputs).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Third latch provides the outputs for the flip – flop.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– FLOPS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27</a:t>
            </a:fld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672217"/>
              </p:ext>
            </p:extLst>
          </p:nvPr>
        </p:nvGraphicFramePr>
        <p:xfrm>
          <a:off x="755576" y="1347614"/>
          <a:ext cx="4139877" cy="3149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3" name="Visio" r:id="rId3" imgW="2694778" imgH="1879912" progId="Visio.Drawing.11">
                  <p:embed/>
                </p:oleObj>
              </mc:Choice>
              <mc:Fallback>
                <p:oleObj name="Visio" r:id="rId3" imgW="2694778" imgH="1879912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347614"/>
                        <a:ext cx="4139877" cy="3149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Rectangle 36"/>
          <p:cNvSpPr>
            <a:spLocks noChangeArrowheads="1"/>
          </p:cNvSpPr>
          <p:nvPr/>
        </p:nvSpPr>
        <p:spPr bwMode="auto">
          <a:xfrm>
            <a:off x="1331640" y="1275606"/>
            <a:ext cx="2880320" cy="3276000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349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/>
              <a:t>Edge-Triggered D </a:t>
            </a:r>
            <a:r>
              <a:rPr lang="en-US" altLang="en-US" sz="2000" dirty="0" smtClean="0"/>
              <a:t>Flip – Flop </a:t>
            </a:r>
            <a:endParaRPr lang="en-US" alt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GB" sz="1800" dirty="0" smtClean="0"/>
              <a:t>When CLK = 0, S = 1 and R = </a:t>
            </a:r>
            <a:r>
              <a:rPr lang="en-GB" sz="1600" dirty="0" smtClean="0"/>
              <a:t>1.Output = present state. 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GB" sz="1800" dirty="0" smtClean="0"/>
              <a:t>If D  = 0,  when CLK </a:t>
            </a:r>
            <a:r>
              <a:rPr lang="en-GB" sz="1800" dirty="0" smtClean="0">
                <a:sym typeface="Wingdings" panose="05000000000000000000" pitchFamily="2" charset="2"/>
              </a:rPr>
              <a:t></a:t>
            </a:r>
            <a:r>
              <a:rPr lang="en-GB" sz="1800" dirty="0" smtClean="0"/>
              <a:t> 1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dirty="0" smtClean="0"/>
              <a:t>R changes to 0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dirty="0" smtClean="0"/>
              <a:t>Flip – flop goes to the RESET state.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dirty="0" smtClean="0"/>
              <a:t>Q = 0. 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– FLOPS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28</a:t>
            </a:fld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949525"/>
              </p:ext>
            </p:extLst>
          </p:nvPr>
        </p:nvGraphicFramePr>
        <p:xfrm>
          <a:off x="755576" y="1347614"/>
          <a:ext cx="4139877" cy="3149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4" name="Visio" r:id="rId3" imgW="2694778" imgH="1879912" progId="Visio.Drawing.11">
                  <p:embed/>
                </p:oleObj>
              </mc:Choice>
              <mc:Fallback>
                <p:oleObj name="Visio" r:id="rId3" imgW="2694778" imgH="187991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347614"/>
                        <a:ext cx="4139877" cy="3149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Rectangle 36"/>
          <p:cNvSpPr>
            <a:spLocks noChangeArrowheads="1"/>
          </p:cNvSpPr>
          <p:nvPr/>
        </p:nvSpPr>
        <p:spPr bwMode="auto">
          <a:xfrm>
            <a:off x="1331640" y="1275606"/>
            <a:ext cx="2880320" cy="3276000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28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/>
              <a:t>Edge-Triggered D </a:t>
            </a:r>
            <a:r>
              <a:rPr lang="en-US" altLang="en-US" sz="2000" dirty="0" smtClean="0"/>
              <a:t>Flip – Flop </a:t>
            </a:r>
            <a:endParaRPr lang="en-US" alt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UcPeriod" startAt="3"/>
            </a:pPr>
            <a:r>
              <a:rPr lang="en-GB" sz="1800" dirty="0" smtClean="0"/>
              <a:t>If D  changes when CLK = 1 then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dirty="0" smtClean="0"/>
              <a:t>R remains at 0.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dirty="0" smtClean="0"/>
              <a:t>Flip – flop is locked out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dirty="0" smtClean="0"/>
              <a:t>Unresponsive to further changes in the input.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 startAt="4"/>
            </a:pPr>
            <a:r>
              <a:rPr lang="en-GB" sz="1800" dirty="0" smtClean="0"/>
              <a:t>When CLK </a:t>
            </a:r>
            <a:r>
              <a:rPr lang="en-GB" sz="1800" dirty="0" smtClean="0">
                <a:sym typeface="Wingdings" panose="05000000000000000000" pitchFamily="2" charset="2"/>
              </a:rPr>
              <a:t> </a:t>
            </a:r>
            <a:r>
              <a:rPr lang="en-GB" sz="1800" dirty="0" smtClean="0"/>
              <a:t>0,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dirty="0" smtClean="0"/>
              <a:t>R </a:t>
            </a:r>
            <a:r>
              <a:rPr lang="en-GB" sz="1600" dirty="0" smtClean="0">
                <a:sym typeface="Wingdings" panose="05000000000000000000" pitchFamily="2" charset="2"/>
              </a:rPr>
              <a:t> </a:t>
            </a:r>
            <a:r>
              <a:rPr lang="en-GB" sz="1600" dirty="0" smtClean="0"/>
              <a:t>1</a:t>
            </a:r>
            <a:endParaRPr lang="en-GB" sz="1600" dirty="0"/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dirty="0" smtClean="0"/>
              <a:t>Placing the output latch in the quiescent condition.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dirty="0" smtClean="0"/>
              <a:t>No change in the output. 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– FLOPS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29</a:t>
            </a:fld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082193"/>
              </p:ext>
            </p:extLst>
          </p:nvPr>
        </p:nvGraphicFramePr>
        <p:xfrm>
          <a:off x="755576" y="1347614"/>
          <a:ext cx="4139877" cy="3149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8" name="Visio" r:id="rId3" imgW="2694778" imgH="1879912" progId="Visio.Drawing.11">
                  <p:embed/>
                </p:oleObj>
              </mc:Choice>
              <mc:Fallback>
                <p:oleObj name="Visio" r:id="rId3" imgW="2694778" imgH="187991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347614"/>
                        <a:ext cx="4139877" cy="3149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Rectangle 36"/>
          <p:cNvSpPr>
            <a:spLocks noChangeArrowheads="1"/>
          </p:cNvSpPr>
          <p:nvPr/>
        </p:nvSpPr>
        <p:spPr bwMode="auto">
          <a:xfrm>
            <a:off x="1331640" y="1275606"/>
            <a:ext cx="2880320" cy="3276000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055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3710434"/>
            <a:ext cx="4968552" cy="589508"/>
          </a:xfrm>
        </p:spPr>
        <p:txBody>
          <a:bodyPr/>
          <a:lstStyle/>
          <a:p>
            <a:r>
              <a:rPr lang="en-GB" dirty="0"/>
              <a:t>5</a:t>
            </a:r>
            <a:r>
              <a:rPr lang="en-GB" dirty="0" smtClean="0"/>
              <a:t>.1 SEQUENTIAL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chemeClr val="accent1"/>
                </a:solidFill>
              </a:rPr>
              <a:t>circuits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79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/>
              <a:t>Edge-Triggered D </a:t>
            </a:r>
            <a:r>
              <a:rPr lang="en-US" altLang="en-US" sz="2000" dirty="0" smtClean="0"/>
              <a:t>Flip – Flop </a:t>
            </a:r>
            <a:endParaRPr lang="en-US" alt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UcPeriod" startAt="5"/>
            </a:pPr>
            <a:r>
              <a:rPr lang="en-GB" sz="1800" dirty="0" smtClean="0"/>
              <a:t>If D  = 1 when CLK = 0 </a:t>
            </a:r>
            <a:r>
              <a:rPr lang="en-GB" sz="1800" dirty="0" smtClean="0">
                <a:sym typeface="Wingdings" panose="05000000000000000000" pitchFamily="2" charset="2"/>
              </a:rPr>
              <a:t></a:t>
            </a:r>
            <a:r>
              <a:rPr lang="en-GB" sz="1800" dirty="0" smtClean="0"/>
              <a:t> 1, </a:t>
            </a:r>
          </a:p>
          <a:p>
            <a:pPr marL="800100" lvl="1" indent="-400050">
              <a:lnSpc>
                <a:spcPct val="150000"/>
              </a:lnSpc>
              <a:buFont typeface="+mj-lt"/>
              <a:buAutoNum type="arabicPeriod"/>
            </a:pPr>
            <a:r>
              <a:rPr lang="en-GB" sz="1600" dirty="0" smtClean="0"/>
              <a:t>S changes to 0. </a:t>
            </a:r>
          </a:p>
          <a:p>
            <a:pPr marL="800100" lvl="1" indent="-400050">
              <a:lnSpc>
                <a:spcPct val="150000"/>
              </a:lnSpc>
              <a:buFont typeface="+mj-lt"/>
              <a:buAutoNum type="arabicPeriod"/>
            </a:pPr>
            <a:r>
              <a:rPr lang="en-GB" sz="1600" dirty="0" smtClean="0"/>
              <a:t>Circuit goes to SET state</a:t>
            </a:r>
          </a:p>
          <a:p>
            <a:pPr marL="800100" lvl="1" indent="-400050">
              <a:lnSpc>
                <a:spcPct val="150000"/>
              </a:lnSpc>
              <a:buFont typeface="+mj-lt"/>
              <a:buAutoNum type="arabicPeriod"/>
            </a:pPr>
            <a:r>
              <a:rPr lang="en-GB" sz="1600" dirty="0" smtClean="0"/>
              <a:t>Q = 1.</a:t>
            </a:r>
          </a:p>
          <a:p>
            <a:pPr marL="800100" lvl="1" indent="-400050">
              <a:lnSpc>
                <a:spcPct val="150000"/>
              </a:lnSpc>
              <a:buFont typeface="+mj-lt"/>
              <a:buAutoNum type="arabicPeriod"/>
            </a:pPr>
            <a:r>
              <a:rPr lang="en-GB" sz="1600" dirty="0" smtClean="0"/>
              <a:t>Any change in D while CLK = 1 does not affect the output. 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– FLOPS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30</a:t>
            </a:fld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507184"/>
              </p:ext>
            </p:extLst>
          </p:nvPr>
        </p:nvGraphicFramePr>
        <p:xfrm>
          <a:off x="755576" y="1347614"/>
          <a:ext cx="4139877" cy="3149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5" name="Visio" r:id="rId3" imgW="2694778" imgH="1879912" progId="Visio.Drawing.11">
                  <p:embed/>
                </p:oleObj>
              </mc:Choice>
              <mc:Fallback>
                <p:oleObj name="Visio" r:id="rId3" imgW="2694778" imgH="187991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347614"/>
                        <a:ext cx="4139877" cy="3149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Rectangle 36"/>
          <p:cNvSpPr>
            <a:spLocks noChangeArrowheads="1"/>
          </p:cNvSpPr>
          <p:nvPr/>
        </p:nvSpPr>
        <p:spPr bwMode="auto">
          <a:xfrm>
            <a:off x="1331640" y="1275606"/>
            <a:ext cx="2880320" cy="3276000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47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/>
              <a:t>Edge-Triggered D </a:t>
            </a:r>
            <a:r>
              <a:rPr lang="en-US" altLang="en-US" sz="2000" dirty="0" smtClean="0"/>
              <a:t>Flip – Flop </a:t>
            </a:r>
            <a:endParaRPr lang="en-US" alt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When CLK in the positive-edge-triggered flip – flop </a:t>
            </a:r>
          </a:p>
          <a:p>
            <a:pPr lvl="1">
              <a:lnSpc>
                <a:spcPct val="150000"/>
              </a:lnSpc>
            </a:pPr>
            <a:r>
              <a:rPr lang="en-GB" sz="1600" dirty="0"/>
              <a:t>M</a:t>
            </a:r>
            <a:r>
              <a:rPr lang="en-GB" sz="1600" dirty="0" smtClean="0"/>
              <a:t>akes positive transition</a:t>
            </a:r>
          </a:p>
          <a:p>
            <a:pPr lvl="2">
              <a:lnSpc>
                <a:spcPct val="150000"/>
              </a:lnSpc>
            </a:pPr>
            <a:r>
              <a:rPr lang="en-GB" sz="1600" dirty="0" smtClean="0"/>
              <a:t>The value of D is transferred to Q.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Makes negative transition</a:t>
            </a:r>
          </a:p>
          <a:p>
            <a:pPr lvl="2">
              <a:lnSpc>
                <a:spcPct val="150000"/>
              </a:lnSpc>
            </a:pPr>
            <a:r>
              <a:rPr lang="en-GB" sz="1600" dirty="0" smtClean="0"/>
              <a:t>Does not affect the output.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Steady CLK 1 or 0 </a:t>
            </a:r>
          </a:p>
          <a:p>
            <a:pPr lvl="2">
              <a:lnSpc>
                <a:spcPct val="150000"/>
              </a:lnSpc>
            </a:pPr>
            <a:r>
              <a:rPr lang="en-GB" sz="1600" dirty="0" smtClean="0"/>
              <a:t>Does not affect the output.</a:t>
            </a:r>
          </a:p>
          <a:p>
            <a:pPr lvl="1">
              <a:lnSpc>
                <a:spcPct val="150000"/>
              </a:lnSpc>
            </a:pPr>
            <a:endParaRPr lang="en-GB" sz="1600" dirty="0" smtClean="0"/>
          </a:p>
          <a:p>
            <a:pPr lvl="1">
              <a:lnSpc>
                <a:spcPct val="150000"/>
              </a:lnSpc>
            </a:pPr>
            <a:endParaRPr lang="en-GB" sz="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– FLOPS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31</a:t>
            </a:fld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90389"/>
              </p:ext>
            </p:extLst>
          </p:nvPr>
        </p:nvGraphicFramePr>
        <p:xfrm>
          <a:off x="755576" y="1347614"/>
          <a:ext cx="4139877" cy="3149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7" name="Visio" r:id="rId3" imgW="2694778" imgH="1879912" progId="Visio.Drawing.11">
                  <p:embed/>
                </p:oleObj>
              </mc:Choice>
              <mc:Fallback>
                <p:oleObj name="Visio" r:id="rId3" imgW="2694778" imgH="187991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347614"/>
                        <a:ext cx="4139877" cy="3149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Rectangle 36"/>
          <p:cNvSpPr>
            <a:spLocks noChangeArrowheads="1"/>
          </p:cNvSpPr>
          <p:nvPr/>
        </p:nvSpPr>
        <p:spPr bwMode="auto">
          <a:xfrm>
            <a:off x="1331640" y="1275606"/>
            <a:ext cx="2880320" cy="3276000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800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– FLOPS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Edge-Triggered D </a:t>
            </a:r>
            <a:r>
              <a:rPr lang="en-US" altLang="en-US" dirty="0" smtClean="0"/>
              <a:t>Flip – Flop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/>
              <a:t> The timing of the response of a flip – flop to input data and clock must be taken into consideration when using edge – triggered flip -  flops. </a:t>
            </a:r>
          </a:p>
          <a:p>
            <a:pPr lvl="2">
              <a:lnSpc>
                <a:spcPct val="150000"/>
              </a:lnSpc>
            </a:pPr>
            <a:r>
              <a:rPr lang="en-US" altLang="en-US" dirty="0" smtClean="0"/>
              <a:t>There is a minimum time, called </a:t>
            </a:r>
            <a:r>
              <a:rPr lang="en-US" altLang="en-US" b="1" dirty="0" smtClean="0"/>
              <a:t>setup time</a:t>
            </a:r>
            <a:r>
              <a:rPr lang="en-US" altLang="en-US" dirty="0" smtClean="0"/>
              <a:t>, for which the D input must be maintained at a constant value prior to the occurrence of the clock transition. </a:t>
            </a:r>
          </a:p>
          <a:p>
            <a:pPr lvl="2">
              <a:lnSpc>
                <a:spcPct val="150000"/>
              </a:lnSpc>
            </a:pPr>
            <a:r>
              <a:rPr lang="en-US" altLang="en-US" dirty="0" smtClean="0"/>
              <a:t>There is a minimum time, called </a:t>
            </a:r>
            <a:r>
              <a:rPr lang="en-US" altLang="en-US" b="1" dirty="0" smtClean="0"/>
              <a:t>hold time</a:t>
            </a:r>
            <a:r>
              <a:rPr lang="en-US" altLang="en-US" dirty="0" smtClean="0"/>
              <a:t>, for which the D input must not change after the application of the positive transition of the clock.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969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– FLOPS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Edge-Triggered D </a:t>
            </a:r>
            <a:r>
              <a:rPr lang="en-US" altLang="en-US" dirty="0" smtClean="0"/>
              <a:t>Flip – Flop 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33</a:t>
            </a:fld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450309"/>
              </p:ext>
            </p:extLst>
          </p:nvPr>
        </p:nvGraphicFramePr>
        <p:xfrm>
          <a:off x="755576" y="1347614"/>
          <a:ext cx="4139877" cy="3149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2" name="Visio" r:id="rId3" imgW="2694778" imgH="1879912" progId="Visio.Drawing.11">
                  <p:embed/>
                </p:oleObj>
              </mc:Choice>
              <mc:Fallback>
                <p:oleObj name="Visio" r:id="rId3" imgW="2694778" imgH="187991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347614"/>
                        <a:ext cx="4139877" cy="3149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Rectangle 36"/>
          <p:cNvSpPr>
            <a:spLocks noChangeArrowheads="1"/>
          </p:cNvSpPr>
          <p:nvPr/>
        </p:nvSpPr>
        <p:spPr bwMode="auto">
          <a:xfrm>
            <a:off x="1331640" y="1275606"/>
            <a:ext cx="2880320" cy="3276000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123" name="Rectangle 34"/>
          <p:cNvSpPr>
            <a:spLocks noChangeArrowheads="1"/>
          </p:cNvSpPr>
          <p:nvPr/>
        </p:nvSpPr>
        <p:spPr bwMode="auto">
          <a:xfrm>
            <a:off x="6246267" y="2366759"/>
            <a:ext cx="151210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 dirty="0">
                <a:latin typeface="+mj-lt"/>
                <a:cs typeface="Times New Roman" pitchFamily="18" charset="0"/>
              </a:rPr>
              <a:t>Positive Edge</a:t>
            </a:r>
          </a:p>
        </p:txBody>
      </p:sp>
      <p:sp>
        <p:nvSpPr>
          <p:cNvPr id="159" name="Rectangle 35"/>
          <p:cNvSpPr>
            <a:spLocks noChangeArrowheads="1"/>
          </p:cNvSpPr>
          <p:nvPr/>
        </p:nvSpPr>
        <p:spPr bwMode="auto">
          <a:xfrm>
            <a:off x="6165716" y="4322107"/>
            <a:ext cx="16732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 dirty="0">
                <a:latin typeface="+mj-lt"/>
                <a:cs typeface="Times New Roman" pitchFamily="18" charset="0"/>
              </a:rPr>
              <a:t>Negative Edge</a:t>
            </a:r>
          </a:p>
        </p:txBody>
      </p:sp>
      <p:sp>
        <p:nvSpPr>
          <p:cNvPr id="8" name="Oval 7"/>
          <p:cNvSpPr/>
          <p:nvPr/>
        </p:nvSpPr>
        <p:spPr>
          <a:xfrm>
            <a:off x="6450707" y="1726704"/>
            <a:ext cx="396000" cy="3960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6281597" y="979617"/>
            <a:ext cx="1441449" cy="1260475"/>
            <a:chOff x="6281597" y="979617"/>
            <a:chExt cx="1441449" cy="1260475"/>
          </a:xfrm>
        </p:grpSpPr>
        <p:grpSp>
          <p:nvGrpSpPr>
            <p:cNvPr id="94" name="Group 5"/>
            <p:cNvGrpSpPr>
              <a:grpSpLocks/>
            </p:cNvGrpSpPr>
            <p:nvPr/>
          </p:nvGrpSpPr>
          <p:grpSpPr bwMode="auto">
            <a:xfrm>
              <a:off x="6281597" y="979617"/>
              <a:ext cx="1441449" cy="1260475"/>
              <a:chOff x="4467" y="913"/>
              <a:chExt cx="1020" cy="907"/>
            </a:xfrm>
          </p:grpSpPr>
          <p:sp>
            <p:nvSpPr>
              <p:cNvPr id="99" name="Line 10"/>
              <p:cNvSpPr>
                <a:spLocks noChangeShapeType="1"/>
              </p:cNvSpPr>
              <p:nvPr/>
            </p:nvSpPr>
            <p:spPr bwMode="auto">
              <a:xfrm flipH="1">
                <a:off x="4467" y="1139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00" name="Line 11"/>
              <p:cNvSpPr>
                <a:spLocks noChangeShapeType="1"/>
              </p:cNvSpPr>
              <p:nvPr/>
            </p:nvSpPr>
            <p:spPr bwMode="auto">
              <a:xfrm flipH="1">
                <a:off x="4467" y="1593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01" name="Line 12"/>
              <p:cNvSpPr>
                <a:spLocks noChangeShapeType="1"/>
              </p:cNvSpPr>
              <p:nvPr/>
            </p:nvSpPr>
            <p:spPr bwMode="auto">
              <a:xfrm flipH="1">
                <a:off x="5261" y="1139"/>
                <a:ext cx="22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02" name="Line 13"/>
              <p:cNvSpPr>
                <a:spLocks noChangeShapeType="1"/>
              </p:cNvSpPr>
              <p:nvPr/>
            </p:nvSpPr>
            <p:spPr bwMode="auto">
              <a:xfrm flipH="1">
                <a:off x="5261" y="1593"/>
                <a:ext cx="22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95" name="Rectangle 6"/>
              <p:cNvSpPr>
                <a:spLocks noChangeArrowheads="1"/>
              </p:cNvSpPr>
              <p:nvPr/>
            </p:nvSpPr>
            <p:spPr bwMode="auto">
              <a:xfrm>
                <a:off x="4694" y="913"/>
                <a:ext cx="567" cy="907"/>
              </a:xfrm>
              <a:prstGeom prst="rect">
                <a:avLst/>
              </a:prstGeom>
              <a:no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96" name="Rectangle 7"/>
              <p:cNvSpPr>
                <a:spLocks noChangeArrowheads="1"/>
              </p:cNvSpPr>
              <p:nvPr/>
            </p:nvSpPr>
            <p:spPr bwMode="auto">
              <a:xfrm>
                <a:off x="4694" y="1026"/>
                <a:ext cx="227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2000" b="1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D</a:t>
                </a:r>
              </a:p>
            </p:txBody>
          </p:sp>
          <p:sp>
            <p:nvSpPr>
              <p:cNvPr id="103" name="Rectangle 14"/>
              <p:cNvSpPr>
                <a:spLocks noChangeArrowheads="1"/>
              </p:cNvSpPr>
              <p:nvPr/>
            </p:nvSpPr>
            <p:spPr bwMode="auto">
              <a:xfrm>
                <a:off x="5079" y="1026"/>
                <a:ext cx="227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2000" b="1" dirty="0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Q</a:t>
                </a:r>
              </a:p>
            </p:txBody>
          </p:sp>
          <p:sp>
            <p:nvSpPr>
              <p:cNvPr id="104" name="Oval 15"/>
              <p:cNvSpPr>
                <a:spLocks noChangeAspect="1" noChangeArrowheads="1"/>
              </p:cNvSpPr>
              <p:nvPr/>
            </p:nvSpPr>
            <p:spPr bwMode="auto">
              <a:xfrm>
                <a:off x="5277" y="1551"/>
                <a:ext cx="79" cy="79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105" name="Group 16"/>
              <p:cNvGrpSpPr>
                <a:grpSpLocks/>
              </p:cNvGrpSpPr>
              <p:nvPr/>
            </p:nvGrpSpPr>
            <p:grpSpPr bwMode="auto">
              <a:xfrm>
                <a:off x="5079" y="1492"/>
                <a:ext cx="227" cy="228"/>
                <a:chOff x="5079" y="1492"/>
                <a:chExt cx="227" cy="228"/>
              </a:xfrm>
            </p:grpSpPr>
            <p:sp>
              <p:nvSpPr>
                <p:cNvPr id="106" name="Rectangle 17"/>
                <p:cNvSpPr>
                  <a:spLocks noChangeArrowheads="1"/>
                </p:cNvSpPr>
                <p:nvPr/>
              </p:nvSpPr>
              <p:spPr bwMode="auto">
                <a:xfrm>
                  <a:off x="5079" y="1499"/>
                  <a:ext cx="227" cy="2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altLang="en-US" sz="2000" b="1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Q</a:t>
                  </a:r>
                </a:p>
              </p:txBody>
            </p:sp>
            <p:sp>
              <p:nvSpPr>
                <p:cNvPr id="107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5090" y="1492"/>
                  <a:ext cx="11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</p:grpSp>
        </p:grpSp>
        <p:sp>
          <p:nvSpPr>
            <p:cNvPr id="9" name="Isosceles Triangle 8"/>
            <p:cNvSpPr/>
            <p:nvPr/>
          </p:nvSpPr>
          <p:spPr>
            <a:xfrm rot="5400000">
              <a:off x="6566414" y="1818608"/>
              <a:ext cx="288000" cy="216000"/>
            </a:xfrm>
            <a:prstGeom prst="triangl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81597" y="2931790"/>
            <a:ext cx="1441449" cy="1260475"/>
            <a:chOff x="6281597" y="2931790"/>
            <a:chExt cx="1441449" cy="1260475"/>
          </a:xfrm>
        </p:grpSpPr>
        <p:grpSp>
          <p:nvGrpSpPr>
            <p:cNvPr id="108" name="Group 19"/>
            <p:cNvGrpSpPr>
              <a:grpSpLocks/>
            </p:cNvGrpSpPr>
            <p:nvPr/>
          </p:nvGrpSpPr>
          <p:grpSpPr bwMode="auto">
            <a:xfrm>
              <a:off x="6281597" y="2931790"/>
              <a:ext cx="1441449" cy="1260475"/>
              <a:chOff x="4468" y="2387"/>
              <a:chExt cx="1020" cy="907"/>
            </a:xfrm>
          </p:grpSpPr>
          <p:sp>
            <p:nvSpPr>
              <p:cNvPr id="113" name="Line 24"/>
              <p:cNvSpPr>
                <a:spLocks noChangeShapeType="1"/>
              </p:cNvSpPr>
              <p:nvPr/>
            </p:nvSpPr>
            <p:spPr bwMode="auto">
              <a:xfrm flipH="1">
                <a:off x="4468" y="2613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14" name="Line 25"/>
              <p:cNvSpPr>
                <a:spLocks noChangeShapeType="1"/>
              </p:cNvSpPr>
              <p:nvPr/>
            </p:nvSpPr>
            <p:spPr bwMode="auto">
              <a:xfrm flipH="1">
                <a:off x="4468" y="3067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15" name="Line 26"/>
              <p:cNvSpPr>
                <a:spLocks noChangeShapeType="1"/>
              </p:cNvSpPr>
              <p:nvPr/>
            </p:nvSpPr>
            <p:spPr bwMode="auto">
              <a:xfrm flipH="1">
                <a:off x="5262" y="2613"/>
                <a:ext cx="22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16" name="Line 27"/>
              <p:cNvSpPr>
                <a:spLocks noChangeShapeType="1"/>
              </p:cNvSpPr>
              <p:nvPr/>
            </p:nvSpPr>
            <p:spPr bwMode="auto">
              <a:xfrm flipH="1">
                <a:off x="5262" y="3067"/>
                <a:ext cx="22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09" name="Rectangle 20"/>
              <p:cNvSpPr>
                <a:spLocks noChangeArrowheads="1"/>
              </p:cNvSpPr>
              <p:nvPr/>
            </p:nvSpPr>
            <p:spPr bwMode="auto">
              <a:xfrm>
                <a:off x="4695" y="2387"/>
                <a:ext cx="567" cy="907"/>
              </a:xfrm>
              <a:prstGeom prst="rect">
                <a:avLst/>
              </a:prstGeom>
              <a:no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110" name="Rectangle 21"/>
              <p:cNvSpPr>
                <a:spLocks noChangeArrowheads="1"/>
              </p:cNvSpPr>
              <p:nvPr/>
            </p:nvSpPr>
            <p:spPr bwMode="auto">
              <a:xfrm>
                <a:off x="4695" y="2500"/>
                <a:ext cx="227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2000" b="1" dirty="0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D</a:t>
                </a:r>
              </a:p>
            </p:txBody>
          </p:sp>
          <p:sp>
            <p:nvSpPr>
              <p:cNvPr id="117" name="Rectangle 28"/>
              <p:cNvSpPr>
                <a:spLocks noChangeArrowheads="1"/>
              </p:cNvSpPr>
              <p:nvPr/>
            </p:nvSpPr>
            <p:spPr bwMode="auto">
              <a:xfrm>
                <a:off x="5079" y="2500"/>
                <a:ext cx="227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2000" b="1" dirty="0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Q</a:t>
                </a:r>
              </a:p>
            </p:txBody>
          </p:sp>
          <p:sp>
            <p:nvSpPr>
              <p:cNvPr id="118" name="Oval 29"/>
              <p:cNvSpPr>
                <a:spLocks noChangeAspect="1" noChangeArrowheads="1"/>
              </p:cNvSpPr>
              <p:nvPr/>
            </p:nvSpPr>
            <p:spPr bwMode="auto">
              <a:xfrm>
                <a:off x="5281" y="3025"/>
                <a:ext cx="79" cy="79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119" name="Group 30"/>
              <p:cNvGrpSpPr>
                <a:grpSpLocks/>
              </p:cNvGrpSpPr>
              <p:nvPr/>
            </p:nvGrpSpPr>
            <p:grpSpPr bwMode="auto">
              <a:xfrm>
                <a:off x="5079" y="2966"/>
                <a:ext cx="227" cy="228"/>
                <a:chOff x="5078" y="1492"/>
                <a:chExt cx="227" cy="228"/>
              </a:xfrm>
            </p:grpSpPr>
            <p:sp>
              <p:nvSpPr>
                <p:cNvPr id="121" name="Rectangle 31"/>
                <p:cNvSpPr>
                  <a:spLocks noChangeArrowheads="1"/>
                </p:cNvSpPr>
                <p:nvPr/>
              </p:nvSpPr>
              <p:spPr bwMode="auto">
                <a:xfrm>
                  <a:off x="5078" y="1499"/>
                  <a:ext cx="227" cy="2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altLang="en-US" sz="2000" b="1" dirty="0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Q</a:t>
                  </a:r>
                </a:p>
              </p:txBody>
            </p:sp>
            <p:sp>
              <p:nvSpPr>
                <p:cNvPr id="122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087" y="1492"/>
                  <a:ext cx="11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20" name="Oval 33"/>
              <p:cNvSpPr>
                <a:spLocks noChangeAspect="1" noChangeArrowheads="1"/>
              </p:cNvSpPr>
              <p:nvPr/>
            </p:nvSpPr>
            <p:spPr bwMode="auto">
              <a:xfrm>
                <a:off x="4603" y="3027"/>
                <a:ext cx="79" cy="79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GB" altLang="en-US"/>
              </a:p>
            </p:txBody>
          </p:sp>
        </p:grpSp>
        <p:sp>
          <p:nvSpPr>
            <p:cNvPr id="43" name="Isosceles Triangle 42"/>
            <p:cNvSpPr/>
            <p:nvPr/>
          </p:nvSpPr>
          <p:spPr>
            <a:xfrm rot="5400000">
              <a:off x="6567156" y="3770735"/>
              <a:ext cx="288000" cy="216000"/>
            </a:xfrm>
            <a:prstGeom prst="triangl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Oval 43"/>
          <p:cNvSpPr/>
          <p:nvPr/>
        </p:nvSpPr>
        <p:spPr>
          <a:xfrm>
            <a:off x="6450707" y="3680735"/>
            <a:ext cx="396000" cy="3960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>
            <a:stCxn id="8" idx="6"/>
            <a:endCxn id="15" idx="0"/>
          </p:cNvCxnSpPr>
          <p:nvPr/>
        </p:nvCxnSpPr>
        <p:spPr>
          <a:xfrm>
            <a:off x="6846707" y="1924704"/>
            <a:ext cx="1591005" cy="719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4" idx="6"/>
            <a:endCxn id="15" idx="2"/>
          </p:cNvCxnSpPr>
          <p:nvPr/>
        </p:nvCxnSpPr>
        <p:spPr>
          <a:xfrm flipV="1">
            <a:off x="6846707" y="3290089"/>
            <a:ext cx="1591005" cy="5886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38927" y="2643758"/>
            <a:ext cx="119756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Dynamic input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3444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59" grpId="0"/>
      <p:bldP spid="8" grpId="0" animBg="1"/>
      <p:bldP spid="4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– FLOPS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 smtClean="0"/>
              <a:t>The most economical and efficient flip – flop constructed is the edge – triggered D flip – flop.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/>
              <a:t>It requires smallest number of gates.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/>
              <a:t>Other types of flip – flops can be constructed by using the D flip – flop and external logic. 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/>
              <a:t>JK flip – flops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/>
              <a:t>T flip - flops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4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– FLOPS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 smtClean="0"/>
              <a:t>There are three operations that can be performed with a flip – flop: 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/>
              <a:t>Set it to 1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/>
              <a:t>Reset it to 0 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/>
              <a:t>Complement its output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8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000" dirty="0" smtClean="0"/>
              <a:t>JK Flip – Flop</a:t>
            </a:r>
          </a:p>
          <a:p>
            <a:pPr lvl="1">
              <a:lnSpc>
                <a:spcPct val="150000"/>
              </a:lnSpc>
            </a:pPr>
            <a:r>
              <a:rPr lang="en-US" altLang="en-US" sz="1600" dirty="0" smtClean="0"/>
              <a:t>Performs all three operations. </a:t>
            </a:r>
            <a:endParaRPr lang="en-US" alt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/>
              <a:t>When J = 1, sets the flip – flop to 1.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When K = 1, resets the flip – flop to 0.  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– FLOPS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36</a:t>
            </a:fld>
            <a:endParaRPr lang="en-GB" dirty="0"/>
          </a:p>
        </p:txBody>
      </p:sp>
      <p:graphicFrame>
        <p:nvGraphicFramePr>
          <p:cNvPr id="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614192"/>
              </p:ext>
            </p:extLst>
          </p:nvPr>
        </p:nvGraphicFramePr>
        <p:xfrm>
          <a:off x="792164" y="2037855"/>
          <a:ext cx="3843668" cy="1397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4" name="Visio" r:id="rId3" imgW="3176189" imgH="1269161" progId="Visio.Drawing.11">
                  <p:embed/>
                </p:oleObj>
              </mc:Choice>
              <mc:Fallback>
                <p:oleObj name="Visio" r:id="rId3" imgW="3176189" imgH="126916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4" y="2037855"/>
                        <a:ext cx="3843668" cy="1397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21"/>
          <p:cNvSpPr>
            <a:spLocks noChangeArrowheads="1"/>
          </p:cNvSpPr>
          <p:nvPr/>
        </p:nvSpPr>
        <p:spPr bwMode="auto">
          <a:xfrm>
            <a:off x="2049304" y="3632125"/>
            <a:ext cx="13705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D </a:t>
            </a:r>
            <a:r>
              <a:rPr lang="en-US" altLang="en-US" b="1" dirty="0">
                <a:latin typeface="+mj-lt"/>
                <a:cs typeface="Times New Roman" pitchFamily="18" charset="0"/>
              </a:rPr>
              <a:t>=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JQ’ </a:t>
            </a:r>
            <a:r>
              <a:rPr lang="en-US" altLang="en-US" b="1" dirty="0">
                <a:latin typeface="+mj-lt"/>
                <a:cs typeface="Times New Roman" pitchFamily="18" charset="0"/>
              </a:rPr>
              <a:t>+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K’Q</a:t>
            </a: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1115616" y="1923854"/>
            <a:ext cx="3024336" cy="1584000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075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57" grpId="0"/>
      <p:bldP spid="5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000" dirty="0" smtClean="0"/>
              <a:t>JK Flip – Flop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dirty="0" smtClean="0"/>
              <a:t>Operation 1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When J = 1 and K = 0,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D = 1.Q’ + 1.Q	(Post2b)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D = Q’ + Q		(Post5a)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D = 1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Next clock edge sets the output to 1.</a:t>
            </a:r>
          </a:p>
          <a:p>
            <a:pPr lvl="1">
              <a:lnSpc>
                <a:spcPct val="150000"/>
              </a:lnSpc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– FLOPS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57" name="Rectangle 21"/>
          <p:cNvSpPr>
            <a:spLocks noChangeArrowheads="1"/>
          </p:cNvSpPr>
          <p:nvPr/>
        </p:nvSpPr>
        <p:spPr bwMode="auto">
          <a:xfrm>
            <a:off x="2049304" y="3632125"/>
            <a:ext cx="13705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D </a:t>
            </a:r>
            <a:r>
              <a:rPr lang="en-US" altLang="en-US" b="1" dirty="0">
                <a:latin typeface="+mj-lt"/>
                <a:cs typeface="Times New Roman" pitchFamily="18" charset="0"/>
              </a:rPr>
              <a:t>=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JQ’ </a:t>
            </a:r>
            <a:r>
              <a:rPr lang="en-US" altLang="en-US" b="1" dirty="0">
                <a:latin typeface="+mj-lt"/>
                <a:cs typeface="Times New Roman" pitchFamily="18" charset="0"/>
              </a:rPr>
              <a:t>+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K’Q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408831"/>
              </p:ext>
            </p:extLst>
          </p:nvPr>
        </p:nvGraphicFramePr>
        <p:xfrm>
          <a:off x="792164" y="2037855"/>
          <a:ext cx="3843668" cy="1397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7" name="Visio" r:id="rId3" imgW="3176189" imgH="1269161" progId="Visio.Drawing.11">
                  <p:embed/>
                </p:oleObj>
              </mc:Choice>
              <mc:Fallback>
                <p:oleObj name="Visio" r:id="rId3" imgW="3176189" imgH="126916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4" y="2037855"/>
                        <a:ext cx="3843668" cy="1397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1115616" y="1923854"/>
            <a:ext cx="3024336" cy="1584000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522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000" dirty="0" smtClean="0"/>
              <a:t>JK Flip – Flop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dirty="0" smtClean="0"/>
              <a:t>Operation 2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When J = 0 and K = 1,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D = 0.Q’ + 0.Q	(Theo2b)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D = 0 + 0		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D = 0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Next clock edge sets the output to 0.</a:t>
            </a:r>
          </a:p>
          <a:p>
            <a:pPr lvl="1">
              <a:lnSpc>
                <a:spcPct val="150000"/>
              </a:lnSpc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– FLOPS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57" name="Rectangle 21"/>
          <p:cNvSpPr>
            <a:spLocks noChangeArrowheads="1"/>
          </p:cNvSpPr>
          <p:nvPr/>
        </p:nvSpPr>
        <p:spPr bwMode="auto">
          <a:xfrm>
            <a:off x="2049304" y="3632125"/>
            <a:ext cx="13705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D </a:t>
            </a:r>
            <a:r>
              <a:rPr lang="en-US" altLang="en-US" b="1" dirty="0">
                <a:latin typeface="+mj-lt"/>
                <a:cs typeface="Times New Roman" pitchFamily="18" charset="0"/>
              </a:rPr>
              <a:t>=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JQ’ </a:t>
            </a:r>
            <a:r>
              <a:rPr lang="en-US" altLang="en-US" b="1" dirty="0">
                <a:latin typeface="+mj-lt"/>
                <a:cs typeface="Times New Roman" pitchFamily="18" charset="0"/>
              </a:rPr>
              <a:t>+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K’Q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408831"/>
              </p:ext>
            </p:extLst>
          </p:nvPr>
        </p:nvGraphicFramePr>
        <p:xfrm>
          <a:off x="792164" y="2037855"/>
          <a:ext cx="3843668" cy="1397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1" name="Visio" r:id="rId3" imgW="3176189" imgH="1269161" progId="Visio.Drawing.11">
                  <p:embed/>
                </p:oleObj>
              </mc:Choice>
              <mc:Fallback>
                <p:oleObj name="Visio" r:id="rId3" imgW="3176189" imgH="126916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4" y="2037855"/>
                        <a:ext cx="3843668" cy="1397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1115616" y="1923854"/>
            <a:ext cx="3024336" cy="1584000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416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000" dirty="0" smtClean="0"/>
              <a:t>JK Flip – Flop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dirty="0" smtClean="0"/>
              <a:t>Operation 3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When J = 1 and K = 1,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D = 1.Q’ + 0.Q	(Post2b)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D = Q’ + 0 .Q	(Theo2b)	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D = Q’ + 0		(Post2a)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D = Q’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Next clock edge complements the output.</a:t>
            </a:r>
          </a:p>
          <a:p>
            <a:pPr lvl="1">
              <a:lnSpc>
                <a:spcPct val="150000"/>
              </a:lnSpc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– FLOPS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57" name="Rectangle 21"/>
          <p:cNvSpPr>
            <a:spLocks noChangeArrowheads="1"/>
          </p:cNvSpPr>
          <p:nvPr/>
        </p:nvSpPr>
        <p:spPr bwMode="auto">
          <a:xfrm>
            <a:off x="2049304" y="3632125"/>
            <a:ext cx="13705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D </a:t>
            </a:r>
            <a:r>
              <a:rPr lang="en-US" altLang="en-US" b="1" dirty="0">
                <a:latin typeface="+mj-lt"/>
                <a:cs typeface="Times New Roman" pitchFamily="18" charset="0"/>
              </a:rPr>
              <a:t>=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JQ’ </a:t>
            </a:r>
            <a:r>
              <a:rPr lang="en-US" altLang="en-US" b="1" dirty="0">
                <a:latin typeface="+mj-lt"/>
                <a:cs typeface="Times New Roman" pitchFamily="18" charset="0"/>
              </a:rPr>
              <a:t>+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K’Q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408831"/>
              </p:ext>
            </p:extLst>
          </p:nvPr>
        </p:nvGraphicFramePr>
        <p:xfrm>
          <a:off x="792164" y="2037855"/>
          <a:ext cx="3843668" cy="1397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4" name="Visio" r:id="rId3" imgW="3176189" imgH="1269161" progId="Visio.Drawing.11">
                  <p:embed/>
                </p:oleObj>
              </mc:Choice>
              <mc:Fallback>
                <p:oleObj name="Visio" r:id="rId3" imgW="3176189" imgH="126916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4" y="2037855"/>
                        <a:ext cx="3843668" cy="1397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1115616" y="1923854"/>
            <a:ext cx="3024336" cy="1584000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409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SEQUENTIAL CIRCUITS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Every digital system is likely to have combinational circuits.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Most systems encountered in practice also include </a:t>
            </a:r>
            <a:r>
              <a:rPr lang="en-GB" b="1" dirty="0" smtClean="0">
                <a:solidFill>
                  <a:schemeClr val="accent2"/>
                </a:solidFill>
              </a:rPr>
              <a:t>storage elements</a:t>
            </a:r>
            <a:r>
              <a:rPr lang="en-GB" dirty="0" smtClean="0"/>
              <a:t>, which require that the system be described  in terms of </a:t>
            </a:r>
            <a:r>
              <a:rPr lang="en-GB" b="1" dirty="0" smtClean="0">
                <a:solidFill>
                  <a:schemeClr val="accent2"/>
                </a:solidFill>
              </a:rPr>
              <a:t>sequential logic</a:t>
            </a:r>
            <a:r>
              <a:rPr lang="en-GB" dirty="0" smtClean="0"/>
              <a:t>. 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</a:t>
            </a:fld>
            <a:endParaRPr lang="en-GB" dirty="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162199" y="2946499"/>
            <a:ext cx="6947746" cy="1641475"/>
            <a:chOff x="550" y="1026"/>
            <a:chExt cx="4717" cy="1134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1633" y="1026"/>
              <a:ext cx="1247" cy="794"/>
            </a:xfrm>
            <a:prstGeom prst="roundRect">
              <a:avLst>
                <a:gd name="adj" fmla="val 16667"/>
              </a:avLst>
            </a:prstGeom>
            <a:no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latin typeface="+mj-lt"/>
                  <a:cs typeface="Times New Roman" pitchFamily="18" charset="0"/>
                </a:rPr>
                <a:t>Combinational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latin typeface="+mj-lt"/>
                  <a:cs typeface="Times New Roman" pitchFamily="18" charset="0"/>
                </a:rPr>
                <a:t>Circuit</a:t>
              </a: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3334" y="1480"/>
              <a:ext cx="907" cy="453"/>
            </a:xfrm>
            <a:prstGeom prst="roundRect">
              <a:avLst>
                <a:gd name="adj" fmla="val 16667"/>
              </a:avLst>
            </a:prstGeom>
            <a:no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latin typeface="+mj-lt"/>
                  <a:cs typeface="Times New Roman" pitchFamily="18" charset="0"/>
                </a:rPr>
                <a:t>Memory</a:t>
              </a:r>
              <a:br>
                <a:rPr lang="en-US" altLang="en-US" b="1" dirty="0">
                  <a:latin typeface="+mj-lt"/>
                  <a:cs typeface="Times New Roman" pitchFamily="18" charset="0"/>
                </a:rPr>
              </a:br>
              <a:r>
                <a:rPr lang="en-US" altLang="en-US" b="1" dirty="0">
                  <a:latin typeface="+mj-lt"/>
                  <a:cs typeface="Times New Roman" pitchFamily="18" charset="0"/>
                </a:rPr>
                <a:t>Elements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2880" y="1706"/>
              <a:ext cx="4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 sz="1600" dirty="0">
                <a:latin typeface="+mj-lt"/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2880" y="1253"/>
              <a:ext cx="170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 sz="1600" dirty="0">
                <a:latin typeface="+mj-lt"/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4241" y="1706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 sz="1600" dirty="0">
                <a:latin typeface="+mj-lt"/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4468" y="1706"/>
              <a:ext cx="0" cy="4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 sz="1600" dirty="0">
                <a:latin typeface="+mj-lt"/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1293" y="2160"/>
              <a:ext cx="31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 sz="1600" dirty="0">
                <a:latin typeface="+mj-lt"/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1293" y="1593"/>
              <a:ext cx="0" cy="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 sz="1600" dirty="0">
                <a:latin typeface="+mj-lt"/>
              </a:endParaRP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1293" y="1593"/>
              <a:ext cx="3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 sz="1600" dirty="0">
                <a:latin typeface="+mj-lt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066" y="1253"/>
              <a:ext cx="56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 sz="1600" dirty="0">
                <a:latin typeface="+mj-lt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550" y="1152"/>
              <a:ext cx="50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b="1" dirty="0">
                  <a:latin typeface="+mj-lt"/>
                  <a:cs typeface="Times New Roman" pitchFamily="18" charset="0"/>
                </a:rPr>
                <a:t>Inputs</a:t>
              </a: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621" y="1160"/>
              <a:ext cx="64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b="1" dirty="0">
                  <a:latin typeface="+mj-lt"/>
                  <a:cs typeface="Times New Roman" pitchFamily="18" charset="0"/>
                </a:rPr>
                <a:t>Outputs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170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000" dirty="0" smtClean="0"/>
              <a:t>JK Flip – Flop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/>
              <a:t>When J = 0 and K = 0,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D = 0.Q’ + 1.Q	(Theo2b)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D = 0 + 1 .Q		(Post2b)	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D = 0 + Q		(Post2a)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D = Q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Next clock edge the output is unchanged.</a:t>
            </a:r>
          </a:p>
          <a:p>
            <a:pPr lvl="1">
              <a:lnSpc>
                <a:spcPct val="150000"/>
              </a:lnSpc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– FLOPS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57" name="Rectangle 21"/>
          <p:cNvSpPr>
            <a:spLocks noChangeArrowheads="1"/>
          </p:cNvSpPr>
          <p:nvPr/>
        </p:nvSpPr>
        <p:spPr bwMode="auto">
          <a:xfrm>
            <a:off x="2049304" y="3632125"/>
            <a:ext cx="13705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D </a:t>
            </a:r>
            <a:r>
              <a:rPr lang="en-US" altLang="en-US" b="1" dirty="0">
                <a:latin typeface="+mj-lt"/>
                <a:cs typeface="Times New Roman" pitchFamily="18" charset="0"/>
              </a:rPr>
              <a:t>=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JQ’ </a:t>
            </a:r>
            <a:r>
              <a:rPr lang="en-US" altLang="en-US" b="1" dirty="0">
                <a:latin typeface="+mj-lt"/>
                <a:cs typeface="Times New Roman" pitchFamily="18" charset="0"/>
              </a:rPr>
              <a:t>+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K’Q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408831"/>
              </p:ext>
            </p:extLst>
          </p:nvPr>
        </p:nvGraphicFramePr>
        <p:xfrm>
          <a:off x="792164" y="2037855"/>
          <a:ext cx="3843668" cy="1397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4" name="Visio" r:id="rId3" imgW="3176189" imgH="1269161" progId="Visio.Drawing.11">
                  <p:embed/>
                </p:oleObj>
              </mc:Choice>
              <mc:Fallback>
                <p:oleObj name="Visio" r:id="rId3" imgW="3176189" imgH="126916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4" y="2037855"/>
                        <a:ext cx="3843668" cy="1397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1115616" y="1923854"/>
            <a:ext cx="3024336" cy="1584000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41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– FLOPS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 smtClean="0"/>
              <a:t>JK Flip – Flop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41</a:t>
            </a:fld>
            <a:endParaRPr lang="en-GB" dirty="0"/>
          </a:p>
        </p:txBody>
      </p:sp>
      <p:graphicFrame>
        <p:nvGraphicFramePr>
          <p:cNvPr id="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219466"/>
              </p:ext>
            </p:extLst>
          </p:nvPr>
        </p:nvGraphicFramePr>
        <p:xfrm>
          <a:off x="792163" y="1749822"/>
          <a:ext cx="4950619" cy="1800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5" name="Visio" r:id="rId3" imgW="3176189" imgH="1269161" progId="Visio.Drawing.11">
                  <p:embed/>
                </p:oleObj>
              </mc:Choice>
              <mc:Fallback>
                <p:oleObj name="Visio" r:id="rId3" imgW="3176189" imgH="126916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1749822"/>
                        <a:ext cx="4950619" cy="18006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21"/>
          <p:cNvSpPr>
            <a:spLocks noChangeArrowheads="1"/>
          </p:cNvSpPr>
          <p:nvPr/>
        </p:nvSpPr>
        <p:spPr bwMode="auto">
          <a:xfrm>
            <a:off x="2339752" y="3776141"/>
            <a:ext cx="15244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D 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=</a:t>
            </a:r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JQ’ 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+</a:t>
            </a:r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K’Q</a:t>
            </a: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1187624" y="1759917"/>
            <a:ext cx="3888432" cy="1764000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6588224" y="1867272"/>
            <a:ext cx="1619250" cy="1620837"/>
            <a:chOff x="6588224" y="1867272"/>
            <a:chExt cx="1619250" cy="1620837"/>
          </a:xfrm>
        </p:grpSpPr>
        <p:grpSp>
          <p:nvGrpSpPr>
            <p:cNvPr id="41" name="Group 5"/>
            <p:cNvGrpSpPr>
              <a:grpSpLocks/>
            </p:cNvGrpSpPr>
            <p:nvPr/>
          </p:nvGrpSpPr>
          <p:grpSpPr bwMode="auto">
            <a:xfrm>
              <a:off x="6588224" y="1867272"/>
              <a:ext cx="1619250" cy="1620837"/>
              <a:chOff x="2653" y="3067"/>
              <a:chExt cx="1020" cy="1021"/>
            </a:xfrm>
            <a:noFill/>
          </p:grpSpPr>
          <p:sp>
            <p:nvSpPr>
              <p:cNvPr id="42" name="Rectangle 6"/>
              <p:cNvSpPr>
                <a:spLocks noChangeArrowheads="1"/>
              </p:cNvSpPr>
              <p:nvPr/>
            </p:nvSpPr>
            <p:spPr bwMode="auto">
              <a:xfrm>
                <a:off x="2880" y="3067"/>
                <a:ext cx="567" cy="1021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43" name="Rectangle 7"/>
              <p:cNvSpPr>
                <a:spLocks noChangeArrowheads="1"/>
              </p:cNvSpPr>
              <p:nvPr/>
            </p:nvSpPr>
            <p:spPr bwMode="auto">
              <a:xfrm>
                <a:off x="2857" y="3180"/>
                <a:ext cx="227" cy="19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000" b="1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J</a:t>
                </a:r>
              </a:p>
            </p:txBody>
          </p:sp>
          <p:sp>
            <p:nvSpPr>
              <p:cNvPr id="46" name="Line 10"/>
              <p:cNvSpPr>
                <a:spLocks noChangeShapeType="1"/>
              </p:cNvSpPr>
              <p:nvPr/>
            </p:nvSpPr>
            <p:spPr bwMode="auto">
              <a:xfrm flipH="1">
                <a:off x="2653" y="3293"/>
                <a:ext cx="227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7" name="Line 11"/>
              <p:cNvSpPr>
                <a:spLocks noChangeShapeType="1"/>
              </p:cNvSpPr>
              <p:nvPr/>
            </p:nvSpPr>
            <p:spPr bwMode="auto">
              <a:xfrm flipH="1">
                <a:off x="2653" y="3579"/>
                <a:ext cx="227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 flipH="1">
                <a:off x="3447" y="3293"/>
                <a:ext cx="226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 flipH="1">
                <a:off x="3447" y="3861"/>
                <a:ext cx="226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50" name="Rectangle 14"/>
              <p:cNvSpPr>
                <a:spLocks noChangeArrowheads="1"/>
              </p:cNvSpPr>
              <p:nvPr/>
            </p:nvSpPr>
            <p:spPr bwMode="auto">
              <a:xfrm>
                <a:off x="3250" y="3180"/>
                <a:ext cx="227" cy="19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000" b="1" dirty="0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Q</a:t>
                </a:r>
              </a:p>
            </p:txBody>
          </p:sp>
          <p:sp>
            <p:nvSpPr>
              <p:cNvPr id="51" name="Oval 15"/>
              <p:cNvSpPr>
                <a:spLocks noChangeAspect="1" noChangeArrowheads="1"/>
              </p:cNvSpPr>
              <p:nvPr/>
            </p:nvSpPr>
            <p:spPr bwMode="auto">
              <a:xfrm>
                <a:off x="3459" y="3820"/>
                <a:ext cx="79" cy="79"/>
              </a:xfrm>
              <a:prstGeom prst="ellipse">
                <a:avLst/>
              </a:prstGeom>
              <a:solidFill>
                <a:schemeClr val="bg1"/>
              </a:solidFill>
              <a:ln w="3810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52" name="Group 16"/>
              <p:cNvGrpSpPr>
                <a:grpSpLocks/>
              </p:cNvGrpSpPr>
              <p:nvPr/>
            </p:nvGrpSpPr>
            <p:grpSpPr bwMode="auto">
              <a:xfrm>
                <a:off x="3250" y="3767"/>
                <a:ext cx="227" cy="194"/>
                <a:chOff x="5064" y="1499"/>
                <a:chExt cx="227" cy="194"/>
              </a:xfrm>
              <a:grpFill/>
            </p:grpSpPr>
            <p:sp>
              <p:nvSpPr>
                <p:cNvPr id="55" name="Rectangle 17"/>
                <p:cNvSpPr>
                  <a:spLocks noChangeArrowheads="1"/>
                </p:cNvSpPr>
                <p:nvPr/>
              </p:nvSpPr>
              <p:spPr bwMode="auto">
                <a:xfrm>
                  <a:off x="5064" y="1499"/>
                  <a:ext cx="227" cy="19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000" b="1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Q</a:t>
                  </a:r>
                </a:p>
              </p:txBody>
            </p:sp>
            <p:sp>
              <p:nvSpPr>
                <p:cNvPr id="56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5124" y="1504"/>
                  <a:ext cx="104" cy="0"/>
                </a:xfrm>
                <a:prstGeom prst="line">
                  <a:avLst/>
                </a:prstGeom>
                <a:grpFill/>
                <a:ln w="28575">
                  <a:headEnd/>
                  <a:tailEnd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53" name="Line 19"/>
              <p:cNvSpPr>
                <a:spLocks noChangeShapeType="1"/>
              </p:cNvSpPr>
              <p:nvPr/>
            </p:nvSpPr>
            <p:spPr bwMode="auto">
              <a:xfrm flipH="1">
                <a:off x="2653" y="3861"/>
                <a:ext cx="227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54" name="Rectangle 20"/>
              <p:cNvSpPr>
                <a:spLocks noChangeArrowheads="1"/>
              </p:cNvSpPr>
              <p:nvPr/>
            </p:nvSpPr>
            <p:spPr bwMode="auto">
              <a:xfrm>
                <a:off x="2857" y="3767"/>
                <a:ext cx="227" cy="19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000" b="1" dirty="0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K</a:t>
                </a:r>
              </a:p>
            </p:txBody>
          </p:sp>
        </p:grpSp>
        <p:sp>
          <p:nvSpPr>
            <p:cNvPr id="26" name="Isosceles Triangle 25"/>
            <p:cNvSpPr/>
            <p:nvPr/>
          </p:nvSpPr>
          <p:spPr>
            <a:xfrm rot="5400000">
              <a:off x="6912264" y="2571206"/>
              <a:ext cx="288000" cy="216000"/>
            </a:xfrm>
            <a:prstGeom prst="triangl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410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/>
              <a:t>T</a:t>
            </a:r>
            <a:r>
              <a:rPr lang="en-US" altLang="en-US" sz="2000" dirty="0" smtClean="0"/>
              <a:t> (toggle) Flip – Flop </a:t>
            </a:r>
          </a:p>
          <a:p>
            <a:pPr lvl="1">
              <a:lnSpc>
                <a:spcPct val="150000"/>
              </a:lnSpc>
            </a:pPr>
            <a:r>
              <a:rPr lang="en-US" altLang="en-US" sz="1800" dirty="0" smtClean="0"/>
              <a:t>Complementing flip – flop. </a:t>
            </a:r>
          </a:p>
          <a:p>
            <a:pPr lvl="1">
              <a:lnSpc>
                <a:spcPct val="150000"/>
              </a:lnSpc>
            </a:pPr>
            <a:r>
              <a:rPr lang="en-US" altLang="en-US" sz="1800" dirty="0" smtClean="0"/>
              <a:t>Can be obtained from a JK flip – flop.</a:t>
            </a:r>
          </a:p>
          <a:p>
            <a:pPr lvl="1">
              <a:lnSpc>
                <a:spcPct val="150000"/>
              </a:lnSpc>
            </a:pPr>
            <a:r>
              <a:rPr lang="en-US" altLang="en-US" sz="1800" dirty="0" smtClean="0"/>
              <a:t>When inputs J and K are tied together.</a:t>
            </a:r>
          </a:p>
          <a:p>
            <a:pPr lvl="1">
              <a:lnSpc>
                <a:spcPct val="150000"/>
              </a:lnSpc>
            </a:pPr>
            <a:r>
              <a:rPr lang="en-US" altLang="en-US" sz="1800" dirty="0" smtClean="0"/>
              <a:t>Useful for designing binary counters.</a:t>
            </a:r>
            <a:endParaRPr lang="en-US" alt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– FLOPS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161" name="Rectangle 62"/>
          <p:cNvSpPr>
            <a:spLocks noChangeArrowheads="1"/>
          </p:cNvSpPr>
          <p:nvPr/>
        </p:nvSpPr>
        <p:spPr bwMode="auto">
          <a:xfrm>
            <a:off x="5831830" y="1526654"/>
            <a:ext cx="2052538" cy="1981200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5292080" y="1707629"/>
            <a:ext cx="2698750" cy="1620838"/>
            <a:chOff x="5292080" y="1707629"/>
            <a:chExt cx="2698750" cy="1620838"/>
          </a:xfrm>
        </p:grpSpPr>
        <p:grpSp>
          <p:nvGrpSpPr>
            <p:cNvPr id="143" name="Group 5"/>
            <p:cNvGrpSpPr>
              <a:grpSpLocks/>
            </p:cNvGrpSpPr>
            <p:nvPr/>
          </p:nvGrpSpPr>
          <p:grpSpPr bwMode="auto">
            <a:xfrm>
              <a:off x="5292080" y="1707629"/>
              <a:ext cx="2698750" cy="1620838"/>
              <a:chOff x="612" y="1480"/>
              <a:chExt cx="1700" cy="1021"/>
            </a:xfrm>
          </p:grpSpPr>
          <p:sp>
            <p:nvSpPr>
              <p:cNvPr id="144" name="Rectangle 6"/>
              <p:cNvSpPr>
                <a:spLocks noChangeArrowheads="1"/>
              </p:cNvSpPr>
              <p:nvPr/>
            </p:nvSpPr>
            <p:spPr bwMode="auto">
              <a:xfrm>
                <a:off x="1519" y="1480"/>
                <a:ext cx="567" cy="1021"/>
              </a:xfrm>
              <a:prstGeom prst="rect">
                <a:avLst/>
              </a:prstGeom>
              <a:no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145" name="Rectangle 7"/>
              <p:cNvSpPr>
                <a:spLocks noChangeArrowheads="1"/>
              </p:cNvSpPr>
              <p:nvPr/>
            </p:nvSpPr>
            <p:spPr bwMode="auto">
              <a:xfrm>
                <a:off x="1468" y="1587"/>
                <a:ext cx="22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000" b="1" dirty="0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J</a:t>
                </a:r>
              </a:p>
            </p:txBody>
          </p:sp>
          <p:sp>
            <p:nvSpPr>
              <p:cNvPr id="148" name="Line 10"/>
              <p:cNvSpPr>
                <a:spLocks noChangeShapeType="1"/>
              </p:cNvSpPr>
              <p:nvPr/>
            </p:nvSpPr>
            <p:spPr bwMode="auto">
              <a:xfrm flipH="1">
                <a:off x="839" y="1706"/>
                <a:ext cx="6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49" name="Line 11"/>
              <p:cNvSpPr>
                <a:spLocks noChangeShapeType="1"/>
              </p:cNvSpPr>
              <p:nvPr/>
            </p:nvSpPr>
            <p:spPr bwMode="auto">
              <a:xfrm flipH="1">
                <a:off x="1292" y="1992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0" name="Line 12"/>
              <p:cNvSpPr>
                <a:spLocks noChangeShapeType="1"/>
              </p:cNvSpPr>
              <p:nvPr/>
            </p:nvSpPr>
            <p:spPr bwMode="auto">
              <a:xfrm flipH="1">
                <a:off x="2086" y="1706"/>
                <a:ext cx="22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1" name="Line 13"/>
              <p:cNvSpPr>
                <a:spLocks noChangeShapeType="1"/>
              </p:cNvSpPr>
              <p:nvPr/>
            </p:nvSpPr>
            <p:spPr bwMode="auto">
              <a:xfrm flipH="1">
                <a:off x="2086" y="2274"/>
                <a:ext cx="22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2" name="Rectangle 14"/>
              <p:cNvSpPr>
                <a:spLocks noChangeArrowheads="1"/>
              </p:cNvSpPr>
              <p:nvPr/>
            </p:nvSpPr>
            <p:spPr bwMode="auto">
              <a:xfrm>
                <a:off x="1859" y="1593"/>
                <a:ext cx="22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000" b="1" dirty="0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Q</a:t>
                </a:r>
              </a:p>
            </p:txBody>
          </p:sp>
          <p:sp>
            <p:nvSpPr>
              <p:cNvPr id="153" name="Oval 15"/>
              <p:cNvSpPr>
                <a:spLocks noChangeAspect="1" noChangeArrowheads="1"/>
              </p:cNvSpPr>
              <p:nvPr/>
            </p:nvSpPr>
            <p:spPr bwMode="auto">
              <a:xfrm>
                <a:off x="2091" y="2232"/>
                <a:ext cx="79" cy="79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154" name="Group 16"/>
              <p:cNvGrpSpPr>
                <a:grpSpLocks/>
              </p:cNvGrpSpPr>
              <p:nvPr/>
            </p:nvGrpSpPr>
            <p:grpSpPr bwMode="auto">
              <a:xfrm>
                <a:off x="1859" y="2173"/>
                <a:ext cx="227" cy="201"/>
                <a:chOff x="5034" y="1492"/>
                <a:chExt cx="227" cy="201"/>
              </a:xfrm>
            </p:grpSpPr>
            <p:sp>
              <p:nvSpPr>
                <p:cNvPr id="159" name="Rectangle 17"/>
                <p:cNvSpPr>
                  <a:spLocks noChangeArrowheads="1"/>
                </p:cNvSpPr>
                <p:nvPr/>
              </p:nvSpPr>
              <p:spPr bwMode="auto">
                <a:xfrm>
                  <a:off x="5034" y="1499"/>
                  <a:ext cx="227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000" b="1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Q</a:t>
                  </a:r>
                </a:p>
              </p:txBody>
            </p:sp>
            <p:sp>
              <p:nvSpPr>
                <p:cNvPr id="160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5081" y="1492"/>
                  <a:ext cx="11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55" name="Line 19"/>
              <p:cNvSpPr>
                <a:spLocks noChangeShapeType="1"/>
              </p:cNvSpPr>
              <p:nvPr/>
            </p:nvSpPr>
            <p:spPr bwMode="auto">
              <a:xfrm flipH="1" flipV="1">
                <a:off x="1066" y="2273"/>
                <a:ext cx="453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6" name="Rectangle 20"/>
              <p:cNvSpPr>
                <a:spLocks noChangeArrowheads="1"/>
              </p:cNvSpPr>
              <p:nvPr/>
            </p:nvSpPr>
            <p:spPr bwMode="auto">
              <a:xfrm>
                <a:off x="1468" y="2174"/>
                <a:ext cx="22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000" b="1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K</a:t>
                </a:r>
              </a:p>
            </p:txBody>
          </p:sp>
          <p:sp>
            <p:nvSpPr>
              <p:cNvPr id="157" name="Line 21"/>
              <p:cNvSpPr>
                <a:spLocks noChangeShapeType="1"/>
              </p:cNvSpPr>
              <p:nvPr/>
            </p:nvSpPr>
            <p:spPr bwMode="auto">
              <a:xfrm rot="5400000" flipH="1" flipV="1">
                <a:off x="782" y="1990"/>
                <a:ext cx="56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8" name="Rectangle 22"/>
              <p:cNvSpPr>
                <a:spLocks noChangeArrowheads="1"/>
              </p:cNvSpPr>
              <p:nvPr/>
            </p:nvSpPr>
            <p:spPr bwMode="auto">
              <a:xfrm>
                <a:off x="612" y="1593"/>
                <a:ext cx="22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2400" b="1" dirty="0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T</a:t>
                </a:r>
              </a:p>
            </p:txBody>
          </p:sp>
        </p:grpSp>
        <p:sp>
          <p:nvSpPr>
            <p:cNvPr id="162" name="Isosceles Triangle 161"/>
            <p:cNvSpPr/>
            <p:nvPr/>
          </p:nvSpPr>
          <p:spPr>
            <a:xfrm rot="5400000">
              <a:off x="6696240" y="2408902"/>
              <a:ext cx="288000" cy="216000"/>
            </a:xfrm>
            <a:prstGeom prst="triangl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Rectangle 7"/>
            <p:cNvSpPr>
              <a:spLocks noChangeArrowheads="1"/>
            </p:cNvSpPr>
            <p:nvPr/>
          </p:nvSpPr>
          <p:spPr bwMode="auto">
            <a:xfrm>
              <a:off x="6876256" y="2373883"/>
              <a:ext cx="360363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20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C</a:t>
              </a:r>
              <a:endPara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64" name="Rectangle 47"/>
          <p:cNvSpPr>
            <a:spLocks noChangeArrowheads="1"/>
          </p:cNvSpPr>
          <p:nvPr/>
        </p:nvSpPr>
        <p:spPr bwMode="auto">
          <a:xfrm>
            <a:off x="6095871" y="3667373"/>
            <a:ext cx="15244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D 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=</a:t>
            </a:r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JQ’ 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+</a:t>
            </a:r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K’Q</a:t>
            </a:r>
          </a:p>
        </p:txBody>
      </p:sp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5567353" y="4047603"/>
            <a:ext cx="25276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D 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=</a:t>
            </a:r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TQ’ 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+</a:t>
            </a:r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T’Q 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=</a:t>
            </a:r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T </a:t>
            </a:r>
            <a:r>
              <a:rPr lang="en-US" altLang="en-US" sz="2000" b="1" dirty="0">
                <a:latin typeface="+mj-lt"/>
                <a:cs typeface="Times New Roman" pitchFamily="18" charset="0"/>
                <a:sym typeface="Symbol" pitchFamily="18" charset="2"/>
              </a:rPr>
              <a:t></a:t>
            </a:r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  <a:sym typeface="Symbol" pitchFamily="18" charset="2"/>
              </a:rPr>
              <a:t> Q</a:t>
            </a:r>
          </a:p>
        </p:txBody>
      </p:sp>
    </p:spTree>
    <p:extLst>
      <p:ext uri="{BB962C8B-B14F-4D97-AF65-F5344CB8AC3E}">
        <p14:creationId xmlns:p14="http://schemas.microsoft.com/office/powerpoint/2010/main" val="235692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1" grpId="0" animBg="1"/>
      <p:bldP spid="164" grpId="0"/>
      <p:bldP spid="16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/>
              <a:t>T</a:t>
            </a:r>
            <a:r>
              <a:rPr lang="en-US" altLang="en-US" sz="2000" dirty="0" smtClean="0"/>
              <a:t> (toggle) Flip – Flop </a:t>
            </a:r>
          </a:p>
          <a:p>
            <a:pPr lvl="1">
              <a:lnSpc>
                <a:spcPct val="150000"/>
              </a:lnSpc>
            </a:pPr>
            <a:r>
              <a:rPr lang="en-US" altLang="en-US" sz="1800" dirty="0" smtClean="0"/>
              <a:t>When T = 0 (J = K = 0)</a:t>
            </a:r>
          </a:p>
          <a:p>
            <a:pPr lvl="1">
              <a:lnSpc>
                <a:spcPct val="150000"/>
              </a:lnSpc>
            </a:pPr>
            <a:r>
              <a:rPr lang="en-US" altLang="en-US" sz="1800" dirty="0" smtClean="0"/>
              <a:t>A </a:t>
            </a:r>
            <a:r>
              <a:rPr lang="en-US" altLang="en-US" sz="1800" dirty="0"/>
              <a:t>c</a:t>
            </a:r>
            <a:r>
              <a:rPr lang="en-US" altLang="en-US" sz="1800" dirty="0" smtClean="0"/>
              <a:t>lock edge does not change the output.</a:t>
            </a:r>
          </a:p>
          <a:p>
            <a:pPr lvl="1">
              <a:lnSpc>
                <a:spcPct val="150000"/>
              </a:lnSpc>
            </a:pPr>
            <a:r>
              <a:rPr lang="en-US" altLang="en-US" sz="1800" dirty="0" smtClean="0"/>
              <a:t>When T = 1 (J = K = 1) </a:t>
            </a:r>
          </a:p>
          <a:p>
            <a:pPr lvl="1">
              <a:lnSpc>
                <a:spcPct val="150000"/>
              </a:lnSpc>
            </a:pPr>
            <a:r>
              <a:rPr lang="en-US" altLang="en-US" sz="1800" dirty="0" smtClean="0"/>
              <a:t>A clock edge complements the output.</a:t>
            </a:r>
            <a:endParaRPr lang="en-US" alt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– FLOPS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161" name="Rectangle 62"/>
          <p:cNvSpPr>
            <a:spLocks noChangeArrowheads="1"/>
          </p:cNvSpPr>
          <p:nvPr/>
        </p:nvSpPr>
        <p:spPr bwMode="auto">
          <a:xfrm>
            <a:off x="5831830" y="1526654"/>
            <a:ext cx="2052538" cy="1981200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5292080" y="1707629"/>
            <a:ext cx="2698750" cy="1620838"/>
            <a:chOff x="5292080" y="1707629"/>
            <a:chExt cx="2698750" cy="1620838"/>
          </a:xfrm>
        </p:grpSpPr>
        <p:grpSp>
          <p:nvGrpSpPr>
            <p:cNvPr id="143" name="Group 5"/>
            <p:cNvGrpSpPr>
              <a:grpSpLocks/>
            </p:cNvGrpSpPr>
            <p:nvPr/>
          </p:nvGrpSpPr>
          <p:grpSpPr bwMode="auto">
            <a:xfrm>
              <a:off x="5292080" y="1707629"/>
              <a:ext cx="2698750" cy="1620838"/>
              <a:chOff x="612" y="1480"/>
              <a:chExt cx="1700" cy="1021"/>
            </a:xfrm>
          </p:grpSpPr>
          <p:sp>
            <p:nvSpPr>
              <p:cNvPr id="144" name="Rectangle 6"/>
              <p:cNvSpPr>
                <a:spLocks noChangeArrowheads="1"/>
              </p:cNvSpPr>
              <p:nvPr/>
            </p:nvSpPr>
            <p:spPr bwMode="auto">
              <a:xfrm>
                <a:off x="1519" y="1480"/>
                <a:ext cx="567" cy="1021"/>
              </a:xfrm>
              <a:prstGeom prst="rect">
                <a:avLst/>
              </a:prstGeom>
              <a:no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145" name="Rectangle 7"/>
              <p:cNvSpPr>
                <a:spLocks noChangeArrowheads="1"/>
              </p:cNvSpPr>
              <p:nvPr/>
            </p:nvSpPr>
            <p:spPr bwMode="auto">
              <a:xfrm>
                <a:off x="1468" y="1587"/>
                <a:ext cx="22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000" b="1" dirty="0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J</a:t>
                </a:r>
              </a:p>
            </p:txBody>
          </p:sp>
          <p:sp>
            <p:nvSpPr>
              <p:cNvPr id="148" name="Line 10"/>
              <p:cNvSpPr>
                <a:spLocks noChangeShapeType="1"/>
              </p:cNvSpPr>
              <p:nvPr/>
            </p:nvSpPr>
            <p:spPr bwMode="auto">
              <a:xfrm flipH="1">
                <a:off x="839" y="1706"/>
                <a:ext cx="6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49" name="Line 11"/>
              <p:cNvSpPr>
                <a:spLocks noChangeShapeType="1"/>
              </p:cNvSpPr>
              <p:nvPr/>
            </p:nvSpPr>
            <p:spPr bwMode="auto">
              <a:xfrm flipH="1">
                <a:off x="1292" y="1992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0" name="Line 12"/>
              <p:cNvSpPr>
                <a:spLocks noChangeShapeType="1"/>
              </p:cNvSpPr>
              <p:nvPr/>
            </p:nvSpPr>
            <p:spPr bwMode="auto">
              <a:xfrm flipH="1">
                <a:off x="2086" y="1706"/>
                <a:ext cx="22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1" name="Line 13"/>
              <p:cNvSpPr>
                <a:spLocks noChangeShapeType="1"/>
              </p:cNvSpPr>
              <p:nvPr/>
            </p:nvSpPr>
            <p:spPr bwMode="auto">
              <a:xfrm flipH="1">
                <a:off x="2086" y="2274"/>
                <a:ext cx="22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2" name="Rectangle 14"/>
              <p:cNvSpPr>
                <a:spLocks noChangeArrowheads="1"/>
              </p:cNvSpPr>
              <p:nvPr/>
            </p:nvSpPr>
            <p:spPr bwMode="auto">
              <a:xfrm>
                <a:off x="1859" y="1593"/>
                <a:ext cx="22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000" b="1" dirty="0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Q</a:t>
                </a:r>
              </a:p>
            </p:txBody>
          </p:sp>
          <p:sp>
            <p:nvSpPr>
              <p:cNvPr id="153" name="Oval 15"/>
              <p:cNvSpPr>
                <a:spLocks noChangeAspect="1" noChangeArrowheads="1"/>
              </p:cNvSpPr>
              <p:nvPr/>
            </p:nvSpPr>
            <p:spPr bwMode="auto">
              <a:xfrm>
                <a:off x="2091" y="2232"/>
                <a:ext cx="79" cy="79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154" name="Group 16"/>
              <p:cNvGrpSpPr>
                <a:grpSpLocks/>
              </p:cNvGrpSpPr>
              <p:nvPr/>
            </p:nvGrpSpPr>
            <p:grpSpPr bwMode="auto">
              <a:xfrm>
                <a:off x="1859" y="2173"/>
                <a:ext cx="227" cy="201"/>
                <a:chOff x="5034" y="1492"/>
                <a:chExt cx="227" cy="201"/>
              </a:xfrm>
            </p:grpSpPr>
            <p:sp>
              <p:nvSpPr>
                <p:cNvPr id="159" name="Rectangle 17"/>
                <p:cNvSpPr>
                  <a:spLocks noChangeArrowheads="1"/>
                </p:cNvSpPr>
                <p:nvPr/>
              </p:nvSpPr>
              <p:spPr bwMode="auto">
                <a:xfrm>
                  <a:off x="5034" y="1499"/>
                  <a:ext cx="227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000" b="1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Q</a:t>
                  </a:r>
                </a:p>
              </p:txBody>
            </p:sp>
            <p:sp>
              <p:nvSpPr>
                <p:cNvPr id="160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5081" y="1492"/>
                  <a:ext cx="11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55" name="Line 19"/>
              <p:cNvSpPr>
                <a:spLocks noChangeShapeType="1"/>
              </p:cNvSpPr>
              <p:nvPr/>
            </p:nvSpPr>
            <p:spPr bwMode="auto">
              <a:xfrm flipH="1" flipV="1">
                <a:off x="1066" y="2273"/>
                <a:ext cx="453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6" name="Rectangle 20"/>
              <p:cNvSpPr>
                <a:spLocks noChangeArrowheads="1"/>
              </p:cNvSpPr>
              <p:nvPr/>
            </p:nvSpPr>
            <p:spPr bwMode="auto">
              <a:xfrm>
                <a:off x="1468" y="2174"/>
                <a:ext cx="22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000" b="1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K</a:t>
                </a:r>
              </a:p>
            </p:txBody>
          </p:sp>
          <p:sp>
            <p:nvSpPr>
              <p:cNvPr id="157" name="Line 21"/>
              <p:cNvSpPr>
                <a:spLocks noChangeShapeType="1"/>
              </p:cNvSpPr>
              <p:nvPr/>
            </p:nvSpPr>
            <p:spPr bwMode="auto">
              <a:xfrm rot="5400000" flipH="1" flipV="1">
                <a:off x="782" y="1990"/>
                <a:ext cx="56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8" name="Rectangle 22"/>
              <p:cNvSpPr>
                <a:spLocks noChangeArrowheads="1"/>
              </p:cNvSpPr>
              <p:nvPr/>
            </p:nvSpPr>
            <p:spPr bwMode="auto">
              <a:xfrm>
                <a:off x="612" y="1593"/>
                <a:ext cx="22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2400" b="1" dirty="0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T</a:t>
                </a:r>
              </a:p>
            </p:txBody>
          </p:sp>
        </p:grpSp>
        <p:sp>
          <p:nvSpPr>
            <p:cNvPr id="162" name="Isosceles Triangle 161"/>
            <p:cNvSpPr/>
            <p:nvPr/>
          </p:nvSpPr>
          <p:spPr>
            <a:xfrm rot="5400000">
              <a:off x="6696240" y="2408902"/>
              <a:ext cx="288000" cy="216000"/>
            </a:xfrm>
            <a:prstGeom prst="triangl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3" name="Rectangle 7"/>
          <p:cNvSpPr>
            <a:spLocks noChangeArrowheads="1"/>
          </p:cNvSpPr>
          <p:nvPr/>
        </p:nvSpPr>
        <p:spPr bwMode="auto">
          <a:xfrm>
            <a:off x="6876256" y="2373883"/>
            <a:ext cx="3603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C</a:t>
            </a:r>
            <a:endParaRPr lang="en-US" altLang="en-US" sz="2000" b="1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7" name="Rectangle 47"/>
          <p:cNvSpPr>
            <a:spLocks noChangeArrowheads="1"/>
          </p:cNvSpPr>
          <p:nvPr/>
        </p:nvSpPr>
        <p:spPr bwMode="auto">
          <a:xfrm>
            <a:off x="6095871" y="3667373"/>
            <a:ext cx="15244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D 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=</a:t>
            </a:r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JQ’ 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+</a:t>
            </a:r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K’Q</a:t>
            </a: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5567353" y="4047603"/>
            <a:ext cx="25276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D 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=</a:t>
            </a:r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TQ’ 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+</a:t>
            </a:r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T’Q 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=</a:t>
            </a:r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T </a:t>
            </a:r>
            <a:r>
              <a:rPr lang="en-US" altLang="en-US" sz="2000" b="1" dirty="0">
                <a:latin typeface="+mj-lt"/>
                <a:cs typeface="Times New Roman" pitchFamily="18" charset="0"/>
                <a:sym typeface="Symbol" pitchFamily="18" charset="2"/>
              </a:rPr>
              <a:t></a:t>
            </a:r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  <a:sym typeface="Symbol" pitchFamily="18" charset="2"/>
              </a:rPr>
              <a:t> Q</a:t>
            </a:r>
          </a:p>
        </p:txBody>
      </p:sp>
    </p:spTree>
    <p:extLst>
      <p:ext uri="{BB962C8B-B14F-4D97-AF65-F5344CB8AC3E}">
        <p14:creationId xmlns:p14="http://schemas.microsoft.com/office/powerpoint/2010/main" val="17551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/>
              <a:t>T</a:t>
            </a:r>
            <a:r>
              <a:rPr lang="en-US" altLang="en-US" sz="2000" dirty="0" smtClean="0"/>
              <a:t> (toggle) Flip – Flop </a:t>
            </a:r>
          </a:p>
          <a:p>
            <a:pPr lvl="1">
              <a:lnSpc>
                <a:spcPct val="150000"/>
              </a:lnSpc>
            </a:pPr>
            <a:r>
              <a:rPr lang="en-US" altLang="en-US" sz="1800" dirty="0" smtClean="0"/>
              <a:t>Can be constructed with a D flip – flop and an XOR gate.</a:t>
            </a:r>
          </a:p>
          <a:p>
            <a:pPr lvl="1">
              <a:lnSpc>
                <a:spcPct val="150000"/>
              </a:lnSpc>
            </a:pPr>
            <a:r>
              <a:rPr lang="en-US" altLang="en-US" sz="1800" dirty="0" smtClean="0"/>
              <a:t>When T = 0 then D = Q</a:t>
            </a:r>
          </a:p>
          <a:p>
            <a:pPr lvl="2">
              <a:lnSpc>
                <a:spcPct val="150000"/>
              </a:lnSpc>
            </a:pPr>
            <a:r>
              <a:rPr lang="en-US" altLang="en-US" sz="1600" dirty="0" smtClean="0"/>
              <a:t>No change in the output.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/>
              <a:t>When T = 1 then D = Q’</a:t>
            </a:r>
          </a:p>
          <a:p>
            <a:pPr lvl="2">
              <a:lnSpc>
                <a:spcPct val="150000"/>
              </a:lnSpc>
            </a:pPr>
            <a:r>
              <a:rPr lang="en-US" altLang="en-US" dirty="0" smtClean="0"/>
              <a:t>Output complements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– FLOPS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50" name="Rectangle 63"/>
          <p:cNvSpPr>
            <a:spLocks noChangeArrowheads="1"/>
          </p:cNvSpPr>
          <p:nvPr/>
        </p:nvSpPr>
        <p:spPr bwMode="auto">
          <a:xfrm>
            <a:off x="5378077" y="1419275"/>
            <a:ext cx="2974975" cy="2160587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5003427" y="1600250"/>
            <a:ext cx="3529013" cy="1800225"/>
            <a:chOff x="5003427" y="1600250"/>
            <a:chExt cx="3529013" cy="1800225"/>
          </a:xfrm>
        </p:grpSpPr>
        <p:grpSp>
          <p:nvGrpSpPr>
            <p:cNvPr id="26" name="Group 23"/>
            <p:cNvGrpSpPr>
              <a:grpSpLocks/>
            </p:cNvGrpSpPr>
            <p:nvPr/>
          </p:nvGrpSpPr>
          <p:grpSpPr bwMode="auto">
            <a:xfrm>
              <a:off x="5003427" y="1600250"/>
              <a:ext cx="3529013" cy="1800225"/>
              <a:chOff x="2925" y="1253"/>
              <a:chExt cx="2223" cy="1134"/>
            </a:xfrm>
          </p:grpSpPr>
          <p:grpSp>
            <p:nvGrpSpPr>
              <p:cNvPr id="27" name="Group 24"/>
              <p:cNvGrpSpPr>
                <a:grpSpLocks/>
              </p:cNvGrpSpPr>
              <p:nvPr/>
            </p:nvGrpSpPr>
            <p:grpSpPr bwMode="auto">
              <a:xfrm>
                <a:off x="3833" y="1480"/>
                <a:ext cx="1088" cy="907"/>
                <a:chOff x="4399" y="913"/>
                <a:chExt cx="1088" cy="907"/>
              </a:xfrm>
            </p:grpSpPr>
            <p:sp>
              <p:nvSpPr>
                <p:cNvPr id="37" name="Rectangle 25"/>
                <p:cNvSpPr>
                  <a:spLocks noChangeArrowheads="1"/>
                </p:cNvSpPr>
                <p:nvPr/>
              </p:nvSpPr>
              <p:spPr bwMode="auto">
                <a:xfrm>
                  <a:off x="4694" y="913"/>
                  <a:ext cx="567" cy="907"/>
                </a:xfrm>
                <a:prstGeom prst="rect">
                  <a:avLst/>
                </a:prstGeom>
                <a:noFill/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38" name="Rectangle 26"/>
                <p:cNvSpPr>
                  <a:spLocks noChangeArrowheads="1"/>
                </p:cNvSpPr>
                <p:nvPr/>
              </p:nvSpPr>
              <p:spPr bwMode="auto">
                <a:xfrm>
                  <a:off x="4670" y="1036"/>
                  <a:ext cx="227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000" b="1" dirty="0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D</a:t>
                  </a:r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4399" y="1139"/>
                  <a:ext cx="295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4467" y="1593"/>
                  <a:ext cx="22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5261" y="1139"/>
                  <a:ext cx="22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261" y="1593"/>
                  <a:ext cx="22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45" name="Rectangle 33"/>
                <p:cNvSpPr>
                  <a:spLocks noChangeArrowheads="1"/>
                </p:cNvSpPr>
                <p:nvPr/>
              </p:nvSpPr>
              <p:spPr bwMode="auto">
                <a:xfrm>
                  <a:off x="5049" y="1034"/>
                  <a:ext cx="227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000" b="1" dirty="0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Q</a:t>
                  </a:r>
                </a:p>
              </p:txBody>
            </p:sp>
            <p:sp>
              <p:nvSpPr>
                <p:cNvPr id="46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5273" y="1551"/>
                  <a:ext cx="79" cy="79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endParaRPr lang="en-GB" altLang="en-US"/>
                </a:p>
              </p:txBody>
            </p:sp>
            <p:grpSp>
              <p:nvGrpSpPr>
                <p:cNvPr id="47" name="Group 35"/>
                <p:cNvGrpSpPr>
                  <a:grpSpLocks/>
                </p:cNvGrpSpPr>
                <p:nvPr/>
              </p:nvGrpSpPr>
              <p:grpSpPr bwMode="auto">
                <a:xfrm>
                  <a:off x="5049" y="1497"/>
                  <a:ext cx="227" cy="194"/>
                  <a:chOff x="5049" y="1497"/>
                  <a:chExt cx="227" cy="194"/>
                </a:xfrm>
              </p:grpSpPr>
              <p:sp>
                <p:nvSpPr>
                  <p:cNvPr id="48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5049" y="1497"/>
                    <a:ext cx="227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algn="ctr" eaLnBrk="0" fontAlgn="base" hangingPunct="0">
                      <a:lnSpc>
                        <a:spcPct val="9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Font typeface="Arial" charset="0"/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algn="ctr" eaLnBrk="0" fontAlgn="base" hangingPunct="0">
                      <a:lnSpc>
                        <a:spcPct val="9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Font typeface="Arial" charset="0"/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algn="ctr" eaLnBrk="0" fontAlgn="base" hangingPunct="0">
                      <a:lnSpc>
                        <a:spcPct val="9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Font typeface="Arial" charset="0"/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algn="ctr" eaLnBrk="0" fontAlgn="base" hangingPunct="0">
                      <a:lnSpc>
                        <a:spcPct val="9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Font typeface="Arial" charset="0"/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/>
                    <a:r>
                      <a:rPr lang="en-US" altLang="en-US" sz="2000" b="1" dirty="0">
                        <a:solidFill>
                          <a:schemeClr val="accent2"/>
                        </a:solidFill>
                        <a:latin typeface="+mj-lt"/>
                        <a:cs typeface="Times New Roman" pitchFamily="18" charset="0"/>
                      </a:rPr>
                      <a:t>Q</a:t>
                    </a:r>
                  </a:p>
                </p:txBody>
              </p:sp>
              <p:sp>
                <p:nvSpPr>
                  <p:cNvPr id="49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99" y="1498"/>
                    <a:ext cx="11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en-GB"/>
                  </a:p>
                </p:txBody>
              </p:sp>
            </p:grpSp>
          </p:grpSp>
          <p:graphicFrame>
            <p:nvGraphicFramePr>
              <p:cNvPr id="28" name="Object 3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26168504"/>
                  </p:ext>
                </p:extLst>
              </p:nvPr>
            </p:nvGraphicFramePr>
            <p:xfrm>
              <a:off x="3354" y="1481"/>
              <a:ext cx="567" cy="4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855" name="Visio" r:id="rId3" imgW="491139" imgH="397462" progId="Visio.Drawing.11">
                      <p:embed/>
                    </p:oleObj>
                  </mc:Choice>
                  <mc:Fallback>
                    <p:oleObj name="Visio" r:id="rId3" imgW="491139" imgH="397462" progId="Visio.Drawing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54" y="1481"/>
                            <a:ext cx="567" cy="4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" name="Line 39"/>
              <p:cNvSpPr>
                <a:spLocks noChangeShapeType="1"/>
              </p:cNvSpPr>
              <p:nvPr/>
            </p:nvSpPr>
            <p:spPr bwMode="auto">
              <a:xfrm flipH="1">
                <a:off x="3216" y="1626"/>
                <a:ext cx="25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0" name="Line 40"/>
              <p:cNvSpPr>
                <a:spLocks noChangeShapeType="1"/>
              </p:cNvSpPr>
              <p:nvPr/>
            </p:nvSpPr>
            <p:spPr bwMode="auto">
              <a:xfrm flipH="1">
                <a:off x="3107" y="1790"/>
                <a:ext cx="36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1" name="Line 41"/>
              <p:cNvSpPr>
                <a:spLocks noChangeShapeType="1"/>
              </p:cNvSpPr>
              <p:nvPr/>
            </p:nvSpPr>
            <p:spPr bwMode="auto">
              <a:xfrm flipH="1" flipV="1">
                <a:off x="3220" y="1253"/>
                <a:ext cx="170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2" name="Line 42"/>
              <p:cNvSpPr>
                <a:spLocks noChangeShapeType="1"/>
              </p:cNvSpPr>
              <p:nvPr/>
            </p:nvSpPr>
            <p:spPr bwMode="auto">
              <a:xfrm rot="5400000" flipH="1" flipV="1">
                <a:off x="4694" y="1480"/>
                <a:ext cx="45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3" name="Rectangle 43"/>
              <p:cNvSpPr>
                <a:spLocks noChangeArrowheads="1"/>
              </p:cNvSpPr>
              <p:nvPr/>
            </p:nvSpPr>
            <p:spPr bwMode="auto">
              <a:xfrm>
                <a:off x="2925" y="1691"/>
                <a:ext cx="22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000" b="1" dirty="0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T</a:t>
                </a:r>
              </a:p>
            </p:txBody>
          </p:sp>
          <p:sp>
            <p:nvSpPr>
              <p:cNvPr id="34" name="Line 44"/>
              <p:cNvSpPr>
                <a:spLocks noChangeShapeType="1"/>
              </p:cNvSpPr>
              <p:nvPr/>
            </p:nvSpPr>
            <p:spPr bwMode="auto">
              <a:xfrm flipH="1" flipV="1">
                <a:off x="4921" y="1706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5" name="Line 45"/>
              <p:cNvSpPr>
                <a:spLocks noChangeShapeType="1"/>
              </p:cNvSpPr>
              <p:nvPr/>
            </p:nvSpPr>
            <p:spPr bwMode="auto">
              <a:xfrm flipH="1" flipV="1">
                <a:off x="4921" y="2160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6" name="Line 46"/>
              <p:cNvSpPr>
                <a:spLocks noChangeShapeType="1"/>
              </p:cNvSpPr>
              <p:nvPr/>
            </p:nvSpPr>
            <p:spPr bwMode="auto">
              <a:xfrm flipH="1">
                <a:off x="3220" y="1253"/>
                <a:ext cx="0" cy="3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7063382" y="2887464"/>
              <a:ext cx="360363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20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C</a:t>
              </a:r>
              <a:endPara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52" name="Isosceles Triangle 51"/>
            <p:cNvSpPr/>
            <p:nvPr/>
          </p:nvSpPr>
          <p:spPr>
            <a:xfrm rot="5400000">
              <a:off x="6883713" y="2924389"/>
              <a:ext cx="288000" cy="216000"/>
            </a:xfrm>
            <a:prstGeom prst="triangl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567353" y="3867894"/>
            <a:ext cx="25276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D 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=</a:t>
            </a:r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TQ’ 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+</a:t>
            </a:r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T’Q 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=</a:t>
            </a:r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T </a:t>
            </a:r>
            <a:r>
              <a:rPr lang="en-US" altLang="en-US" sz="2000" b="1" dirty="0">
                <a:latin typeface="+mj-lt"/>
                <a:cs typeface="Times New Roman" pitchFamily="18" charset="0"/>
                <a:sym typeface="Symbol" pitchFamily="18" charset="2"/>
              </a:rPr>
              <a:t></a:t>
            </a:r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  <a:sym typeface="Symbol" pitchFamily="18" charset="2"/>
              </a:rPr>
              <a:t> Q</a:t>
            </a:r>
          </a:p>
        </p:txBody>
      </p:sp>
    </p:spTree>
    <p:extLst>
      <p:ext uri="{BB962C8B-B14F-4D97-AF65-F5344CB8AC3E}">
        <p14:creationId xmlns:p14="http://schemas.microsoft.com/office/powerpoint/2010/main" val="345913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0" grpId="0" animBg="1"/>
      <p:bldP spid="5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– FLOPS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</a:t>
            </a:r>
            <a:r>
              <a:rPr lang="en-US" altLang="en-US" dirty="0" smtClean="0"/>
              <a:t> (toggle) Flip – Flop 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105" name="Rectangle 62"/>
          <p:cNvSpPr>
            <a:spLocks noChangeArrowheads="1"/>
          </p:cNvSpPr>
          <p:nvPr/>
        </p:nvSpPr>
        <p:spPr bwMode="auto">
          <a:xfrm>
            <a:off x="827584" y="1526654"/>
            <a:ext cx="2052538" cy="1981200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287834" y="1707629"/>
            <a:ext cx="2698750" cy="1620838"/>
            <a:chOff x="5292080" y="1707629"/>
            <a:chExt cx="2698750" cy="1620838"/>
          </a:xfrm>
        </p:grpSpPr>
        <p:grpSp>
          <p:nvGrpSpPr>
            <p:cNvPr id="107" name="Group 5"/>
            <p:cNvGrpSpPr>
              <a:grpSpLocks/>
            </p:cNvGrpSpPr>
            <p:nvPr/>
          </p:nvGrpSpPr>
          <p:grpSpPr bwMode="auto">
            <a:xfrm>
              <a:off x="5292080" y="1707629"/>
              <a:ext cx="2698750" cy="1620838"/>
              <a:chOff x="612" y="1480"/>
              <a:chExt cx="1700" cy="1021"/>
            </a:xfrm>
          </p:grpSpPr>
          <p:sp>
            <p:nvSpPr>
              <p:cNvPr id="110" name="Rectangle 6"/>
              <p:cNvSpPr>
                <a:spLocks noChangeArrowheads="1"/>
              </p:cNvSpPr>
              <p:nvPr/>
            </p:nvSpPr>
            <p:spPr bwMode="auto">
              <a:xfrm>
                <a:off x="1519" y="1480"/>
                <a:ext cx="567" cy="1021"/>
              </a:xfrm>
              <a:prstGeom prst="rect">
                <a:avLst/>
              </a:prstGeom>
              <a:no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111" name="Rectangle 7"/>
              <p:cNvSpPr>
                <a:spLocks noChangeArrowheads="1"/>
              </p:cNvSpPr>
              <p:nvPr/>
            </p:nvSpPr>
            <p:spPr bwMode="auto">
              <a:xfrm>
                <a:off x="1468" y="1587"/>
                <a:ext cx="22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000" b="1" dirty="0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J</a:t>
                </a:r>
              </a:p>
            </p:txBody>
          </p:sp>
          <p:sp>
            <p:nvSpPr>
              <p:cNvPr id="112" name="Line 10"/>
              <p:cNvSpPr>
                <a:spLocks noChangeShapeType="1"/>
              </p:cNvSpPr>
              <p:nvPr/>
            </p:nvSpPr>
            <p:spPr bwMode="auto">
              <a:xfrm flipH="1">
                <a:off x="839" y="1706"/>
                <a:ext cx="6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13" name="Line 11"/>
              <p:cNvSpPr>
                <a:spLocks noChangeShapeType="1"/>
              </p:cNvSpPr>
              <p:nvPr/>
            </p:nvSpPr>
            <p:spPr bwMode="auto">
              <a:xfrm flipH="1">
                <a:off x="1292" y="1992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14" name="Line 12"/>
              <p:cNvSpPr>
                <a:spLocks noChangeShapeType="1"/>
              </p:cNvSpPr>
              <p:nvPr/>
            </p:nvSpPr>
            <p:spPr bwMode="auto">
              <a:xfrm flipH="1">
                <a:off x="2086" y="1706"/>
                <a:ext cx="22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15" name="Line 13"/>
              <p:cNvSpPr>
                <a:spLocks noChangeShapeType="1"/>
              </p:cNvSpPr>
              <p:nvPr/>
            </p:nvSpPr>
            <p:spPr bwMode="auto">
              <a:xfrm flipH="1">
                <a:off x="2086" y="2274"/>
                <a:ext cx="22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16" name="Rectangle 14"/>
              <p:cNvSpPr>
                <a:spLocks noChangeArrowheads="1"/>
              </p:cNvSpPr>
              <p:nvPr/>
            </p:nvSpPr>
            <p:spPr bwMode="auto">
              <a:xfrm>
                <a:off x="1859" y="1593"/>
                <a:ext cx="22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000" b="1" dirty="0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Q</a:t>
                </a:r>
              </a:p>
            </p:txBody>
          </p:sp>
          <p:sp>
            <p:nvSpPr>
              <p:cNvPr id="117" name="Oval 15"/>
              <p:cNvSpPr>
                <a:spLocks noChangeAspect="1" noChangeArrowheads="1"/>
              </p:cNvSpPr>
              <p:nvPr/>
            </p:nvSpPr>
            <p:spPr bwMode="auto">
              <a:xfrm>
                <a:off x="2091" y="2232"/>
                <a:ext cx="79" cy="79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118" name="Group 16"/>
              <p:cNvGrpSpPr>
                <a:grpSpLocks/>
              </p:cNvGrpSpPr>
              <p:nvPr/>
            </p:nvGrpSpPr>
            <p:grpSpPr bwMode="auto">
              <a:xfrm>
                <a:off x="1859" y="2173"/>
                <a:ext cx="227" cy="201"/>
                <a:chOff x="5034" y="1492"/>
                <a:chExt cx="227" cy="201"/>
              </a:xfrm>
            </p:grpSpPr>
            <p:sp>
              <p:nvSpPr>
                <p:cNvPr id="123" name="Rectangle 17"/>
                <p:cNvSpPr>
                  <a:spLocks noChangeArrowheads="1"/>
                </p:cNvSpPr>
                <p:nvPr/>
              </p:nvSpPr>
              <p:spPr bwMode="auto">
                <a:xfrm>
                  <a:off x="5034" y="1499"/>
                  <a:ext cx="227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000" b="1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Q</a:t>
                  </a:r>
                </a:p>
              </p:txBody>
            </p:sp>
            <p:sp>
              <p:nvSpPr>
                <p:cNvPr id="124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5081" y="1492"/>
                  <a:ext cx="11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19" name="Line 19"/>
              <p:cNvSpPr>
                <a:spLocks noChangeShapeType="1"/>
              </p:cNvSpPr>
              <p:nvPr/>
            </p:nvSpPr>
            <p:spPr bwMode="auto">
              <a:xfrm flipH="1" flipV="1">
                <a:off x="1066" y="2273"/>
                <a:ext cx="453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20" name="Rectangle 20"/>
              <p:cNvSpPr>
                <a:spLocks noChangeArrowheads="1"/>
              </p:cNvSpPr>
              <p:nvPr/>
            </p:nvSpPr>
            <p:spPr bwMode="auto">
              <a:xfrm>
                <a:off x="1468" y="2174"/>
                <a:ext cx="22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000" b="1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K</a:t>
                </a:r>
              </a:p>
            </p:txBody>
          </p:sp>
          <p:sp>
            <p:nvSpPr>
              <p:cNvPr id="121" name="Line 21"/>
              <p:cNvSpPr>
                <a:spLocks noChangeShapeType="1"/>
              </p:cNvSpPr>
              <p:nvPr/>
            </p:nvSpPr>
            <p:spPr bwMode="auto">
              <a:xfrm rot="5400000" flipH="1" flipV="1">
                <a:off x="782" y="1990"/>
                <a:ext cx="56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22" name="Rectangle 22"/>
              <p:cNvSpPr>
                <a:spLocks noChangeArrowheads="1"/>
              </p:cNvSpPr>
              <p:nvPr/>
            </p:nvSpPr>
            <p:spPr bwMode="auto">
              <a:xfrm>
                <a:off x="612" y="1593"/>
                <a:ext cx="22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2400" b="1" dirty="0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T</a:t>
                </a:r>
              </a:p>
            </p:txBody>
          </p:sp>
        </p:grpSp>
        <p:sp>
          <p:nvSpPr>
            <p:cNvPr id="108" name="Isosceles Triangle 107"/>
            <p:cNvSpPr/>
            <p:nvPr/>
          </p:nvSpPr>
          <p:spPr>
            <a:xfrm rot="5400000">
              <a:off x="6696240" y="2408902"/>
              <a:ext cx="288000" cy="216000"/>
            </a:xfrm>
            <a:prstGeom prst="triangl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7"/>
            <p:cNvSpPr>
              <a:spLocks noChangeArrowheads="1"/>
            </p:cNvSpPr>
            <p:nvPr/>
          </p:nvSpPr>
          <p:spPr bwMode="auto">
            <a:xfrm>
              <a:off x="6876256" y="2373883"/>
              <a:ext cx="360363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20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C</a:t>
              </a:r>
              <a:endPara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25" name="Rectangle 63"/>
          <p:cNvSpPr>
            <a:spLocks noChangeArrowheads="1"/>
          </p:cNvSpPr>
          <p:nvPr/>
        </p:nvSpPr>
        <p:spPr bwMode="auto">
          <a:xfrm>
            <a:off x="3650506" y="1347267"/>
            <a:ext cx="2974975" cy="2160587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grpSp>
        <p:nvGrpSpPr>
          <p:cNvPr id="126" name="Group 125"/>
          <p:cNvGrpSpPr/>
          <p:nvPr/>
        </p:nvGrpSpPr>
        <p:grpSpPr>
          <a:xfrm>
            <a:off x="3275856" y="1528242"/>
            <a:ext cx="3529013" cy="1800225"/>
            <a:chOff x="5003427" y="1600250"/>
            <a:chExt cx="3529013" cy="1800225"/>
          </a:xfrm>
        </p:grpSpPr>
        <p:grpSp>
          <p:nvGrpSpPr>
            <p:cNvPr id="127" name="Group 23"/>
            <p:cNvGrpSpPr>
              <a:grpSpLocks/>
            </p:cNvGrpSpPr>
            <p:nvPr/>
          </p:nvGrpSpPr>
          <p:grpSpPr bwMode="auto">
            <a:xfrm>
              <a:off x="5003427" y="1600250"/>
              <a:ext cx="3529013" cy="1800225"/>
              <a:chOff x="2925" y="1253"/>
              <a:chExt cx="2223" cy="1134"/>
            </a:xfrm>
          </p:grpSpPr>
          <p:grpSp>
            <p:nvGrpSpPr>
              <p:cNvPr id="130" name="Group 24"/>
              <p:cNvGrpSpPr>
                <a:grpSpLocks/>
              </p:cNvGrpSpPr>
              <p:nvPr/>
            </p:nvGrpSpPr>
            <p:grpSpPr bwMode="auto">
              <a:xfrm>
                <a:off x="3833" y="1480"/>
                <a:ext cx="1088" cy="907"/>
                <a:chOff x="4399" y="913"/>
                <a:chExt cx="1088" cy="907"/>
              </a:xfrm>
            </p:grpSpPr>
            <p:sp>
              <p:nvSpPr>
                <p:cNvPr id="140" name="Rectangle 25"/>
                <p:cNvSpPr>
                  <a:spLocks noChangeArrowheads="1"/>
                </p:cNvSpPr>
                <p:nvPr/>
              </p:nvSpPr>
              <p:spPr bwMode="auto">
                <a:xfrm>
                  <a:off x="4694" y="913"/>
                  <a:ext cx="567" cy="907"/>
                </a:xfrm>
                <a:prstGeom prst="rect">
                  <a:avLst/>
                </a:prstGeom>
                <a:noFill/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141" name="Rectangle 26"/>
                <p:cNvSpPr>
                  <a:spLocks noChangeArrowheads="1"/>
                </p:cNvSpPr>
                <p:nvPr/>
              </p:nvSpPr>
              <p:spPr bwMode="auto">
                <a:xfrm>
                  <a:off x="4670" y="1036"/>
                  <a:ext cx="227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000" b="1" dirty="0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D</a:t>
                  </a:r>
                </a:p>
              </p:txBody>
            </p:sp>
            <p:sp>
              <p:nvSpPr>
                <p:cNvPr id="142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4399" y="1139"/>
                  <a:ext cx="295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43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4467" y="1593"/>
                  <a:ext cx="22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44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5261" y="1139"/>
                  <a:ext cx="22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45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261" y="1593"/>
                  <a:ext cx="22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46" name="Rectangle 33"/>
                <p:cNvSpPr>
                  <a:spLocks noChangeArrowheads="1"/>
                </p:cNvSpPr>
                <p:nvPr/>
              </p:nvSpPr>
              <p:spPr bwMode="auto">
                <a:xfrm>
                  <a:off x="5049" y="1034"/>
                  <a:ext cx="227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000" b="1" dirty="0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Q</a:t>
                  </a:r>
                </a:p>
              </p:txBody>
            </p:sp>
            <p:sp>
              <p:nvSpPr>
                <p:cNvPr id="147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5273" y="1551"/>
                  <a:ext cx="79" cy="79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endParaRPr lang="en-GB" altLang="en-US"/>
                </a:p>
              </p:txBody>
            </p:sp>
            <p:grpSp>
              <p:nvGrpSpPr>
                <p:cNvPr id="148" name="Group 35"/>
                <p:cNvGrpSpPr>
                  <a:grpSpLocks/>
                </p:cNvGrpSpPr>
                <p:nvPr/>
              </p:nvGrpSpPr>
              <p:grpSpPr bwMode="auto">
                <a:xfrm>
                  <a:off x="5049" y="1497"/>
                  <a:ext cx="227" cy="194"/>
                  <a:chOff x="5049" y="1497"/>
                  <a:chExt cx="227" cy="194"/>
                </a:xfrm>
              </p:grpSpPr>
              <p:sp>
                <p:nvSpPr>
                  <p:cNvPr id="149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5049" y="1497"/>
                    <a:ext cx="227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algn="ctr" eaLnBrk="0" fontAlgn="base" hangingPunct="0">
                      <a:lnSpc>
                        <a:spcPct val="9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Font typeface="Arial" charset="0"/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algn="ctr" eaLnBrk="0" fontAlgn="base" hangingPunct="0">
                      <a:lnSpc>
                        <a:spcPct val="9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Font typeface="Arial" charset="0"/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algn="ctr" eaLnBrk="0" fontAlgn="base" hangingPunct="0">
                      <a:lnSpc>
                        <a:spcPct val="9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Font typeface="Arial" charset="0"/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algn="ctr" eaLnBrk="0" fontAlgn="base" hangingPunct="0">
                      <a:lnSpc>
                        <a:spcPct val="9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Font typeface="Arial" charset="0"/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/>
                    <a:r>
                      <a:rPr lang="en-US" altLang="en-US" sz="2000" b="1" dirty="0">
                        <a:solidFill>
                          <a:schemeClr val="accent2"/>
                        </a:solidFill>
                        <a:latin typeface="+mj-lt"/>
                        <a:cs typeface="Times New Roman" pitchFamily="18" charset="0"/>
                      </a:rPr>
                      <a:t>Q</a:t>
                    </a:r>
                  </a:p>
                </p:txBody>
              </p:sp>
              <p:sp>
                <p:nvSpPr>
                  <p:cNvPr id="150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99" y="1498"/>
                    <a:ext cx="11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en-GB"/>
                  </a:p>
                </p:txBody>
              </p:sp>
            </p:grpSp>
          </p:grpSp>
          <p:graphicFrame>
            <p:nvGraphicFramePr>
              <p:cNvPr id="131" name="Object 3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53791561"/>
                  </p:ext>
                </p:extLst>
              </p:nvPr>
            </p:nvGraphicFramePr>
            <p:xfrm>
              <a:off x="3354" y="1481"/>
              <a:ext cx="567" cy="4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828" name="Visio" r:id="rId3" imgW="491139" imgH="397462" progId="Visio.Drawing.11">
                      <p:embed/>
                    </p:oleObj>
                  </mc:Choice>
                  <mc:Fallback>
                    <p:oleObj name="Visio" r:id="rId3" imgW="491139" imgH="397462" progId="Visio.Drawing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54" y="1481"/>
                            <a:ext cx="567" cy="4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2" name="Line 39"/>
              <p:cNvSpPr>
                <a:spLocks noChangeShapeType="1"/>
              </p:cNvSpPr>
              <p:nvPr/>
            </p:nvSpPr>
            <p:spPr bwMode="auto">
              <a:xfrm flipH="1">
                <a:off x="3216" y="1626"/>
                <a:ext cx="25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33" name="Line 40"/>
              <p:cNvSpPr>
                <a:spLocks noChangeShapeType="1"/>
              </p:cNvSpPr>
              <p:nvPr/>
            </p:nvSpPr>
            <p:spPr bwMode="auto">
              <a:xfrm flipH="1">
                <a:off x="3107" y="1790"/>
                <a:ext cx="36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34" name="Line 41"/>
              <p:cNvSpPr>
                <a:spLocks noChangeShapeType="1"/>
              </p:cNvSpPr>
              <p:nvPr/>
            </p:nvSpPr>
            <p:spPr bwMode="auto">
              <a:xfrm flipH="1" flipV="1">
                <a:off x="3220" y="1253"/>
                <a:ext cx="170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35" name="Line 42"/>
              <p:cNvSpPr>
                <a:spLocks noChangeShapeType="1"/>
              </p:cNvSpPr>
              <p:nvPr/>
            </p:nvSpPr>
            <p:spPr bwMode="auto">
              <a:xfrm rot="5400000" flipH="1" flipV="1">
                <a:off x="4694" y="1480"/>
                <a:ext cx="45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36" name="Rectangle 43"/>
              <p:cNvSpPr>
                <a:spLocks noChangeArrowheads="1"/>
              </p:cNvSpPr>
              <p:nvPr/>
            </p:nvSpPr>
            <p:spPr bwMode="auto">
              <a:xfrm>
                <a:off x="2925" y="1691"/>
                <a:ext cx="22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000" b="1" dirty="0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T</a:t>
                </a:r>
              </a:p>
            </p:txBody>
          </p:sp>
          <p:sp>
            <p:nvSpPr>
              <p:cNvPr id="137" name="Line 44"/>
              <p:cNvSpPr>
                <a:spLocks noChangeShapeType="1"/>
              </p:cNvSpPr>
              <p:nvPr/>
            </p:nvSpPr>
            <p:spPr bwMode="auto">
              <a:xfrm flipH="1" flipV="1">
                <a:off x="4921" y="1706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38" name="Line 45"/>
              <p:cNvSpPr>
                <a:spLocks noChangeShapeType="1"/>
              </p:cNvSpPr>
              <p:nvPr/>
            </p:nvSpPr>
            <p:spPr bwMode="auto">
              <a:xfrm flipH="1" flipV="1">
                <a:off x="4921" y="2160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39" name="Line 46"/>
              <p:cNvSpPr>
                <a:spLocks noChangeShapeType="1"/>
              </p:cNvSpPr>
              <p:nvPr/>
            </p:nvSpPr>
            <p:spPr bwMode="auto">
              <a:xfrm flipH="1">
                <a:off x="3220" y="1253"/>
                <a:ext cx="0" cy="3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128" name="Rectangle 7"/>
            <p:cNvSpPr>
              <a:spLocks noChangeArrowheads="1"/>
            </p:cNvSpPr>
            <p:nvPr/>
          </p:nvSpPr>
          <p:spPr bwMode="auto">
            <a:xfrm>
              <a:off x="7063382" y="2887464"/>
              <a:ext cx="360363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20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C</a:t>
              </a:r>
              <a:endPara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29" name="Isosceles Triangle 128"/>
            <p:cNvSpPr/>
            <p:nvPr/>
          </p:nvSpPr>
          <p:spPr>
            <a:xfrm rot="5400000">
              <a:off x="6883713" y="2924389"/>
              <a:ext cx="288000" cy="216000"/>
            </a:xfrm>
            <a:prstGeom prst="triangl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288225" y="1888603"/>
            <a:ext cx="1598613" cy="1439863"/>
            <a:chOff x="7288225" y="1707951"/>
            <a:chExt cx="1598613" cy="1439863"/>
          </a:xfrm>
        </p:grpSpPr>
        <p:grpSp>
          <p:nvGrpSpPr>
            <p:cNvPr id="89" name="Group 48"/>
            <p:cNvGrpSpPr>
              <a:grpSpLocks/>
            </p:cNvGrpSpPr>
            <p:nvPr/>
          </p:nvGrpSpPr>
          <p:grpSpPr bwMode="auto">
            <a:xfrm>
              <a:off x="7288225" y="1707951"/>
              <a:ext cx="1598613" cy="1439863"/>
              <a:chOff x="4480" y="913"/>
              <a:chExt cx="1007" cy="907"/>
            </a:xfrm>
          </p:grpSpPr>
          <p:sp>
            <p:nvSpPr>
              <p:cNvPr id="90" name="Rectangle 49"/>
              <p:cNvSpPr>
                <a:spLocks noChangeArrowheads="1"/>
              </p:cNvSpPr>
              <p:nvPr/>
            </p:nvSpPr>
            <p:spPr bwMode="auto">
              <a:xfrm>
                <a:off x="4694" y="913"/>
                <a:ext cx="567" cy="907"/>
              </a:xfrm>
              <a:prstGeom prst="rect">
                <a:avLst/>
              </a:prstGeom>
              <a:no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GB" altLang="en-US" dirty="0"/>
              </a:p>
            </p:txBody>
          </p:sp>
          <p:sp>
            <p:nvSpPr>
              <p:cNvPr id="91" name="Rectangle 50"/>
              <p:cNvSpPr>
                <a:spLocks noChangeArrowheads="1"/>
              </p:cNvSpPr>
              <p:nvPr/>
            </p:nvSpPr>
            <p:spPr bwMode="auto">
              <a:xfrm>
                <a:off x="4648" y="1041"/>
                <a:ext cx="22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000" b="1" dirty="0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T</a:t>
                </a:r>
              </a:p>
            </p:txBody>
          </p:sp>
          <p:sp>
            <p:nvSpPr>
              <p:cNvPr id="94" name="Line 53"/>
              <p:cNvSpPr>
                <a:spLocks noChangeShapeType="1"/>
              </p:cNvSpPr>
              <p:nvPr/>
            </p:nvSpPr>
            <p:spPr bwMode="auto">
              <a:xfrm flipH="1">
                <a:off x="4480" y="1139"/>
                <a:ext cx="21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95" name="Line 54"/>
              <p:cNvSpPr>
                <a:spLocks noChangeShapeType="1"/>
              </p:cNvSpPr>
              <p:nvPr/>
            </p:nvSpPr>
            <p:spPr bwMode="auto">
              <a:xfrm flipH="1">
                <a:off x="4480" y="1593"/>
                <a:ext cx="21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96" name="Line 55"/>
              <p:cNvSpPr>
                <a:spLocks noChangeShapeType="1"/>
              </p:cNvSpPr>
              <p:nvPr/>
            </p:nvSpPr>
            <p:spPr bwMode="auto">
              <a:xfrm flipH="1">
                <a:off x="5261" y="1139"/>
                <a:ext cx="22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97" name="Line 56"/>
              <p:cNvSpPr>
                <a:spLocks noChangeShapeType="1"/>
              </p:cNvSpPr>
              <p:nvPr/>
            </p:nvSpPr>
            <p:spPr bwMode="auto">
              <a:xfrm flipH="1">
                <a:off x="5261" y="1593"/>
                <a:ext cx="22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98" name="Rectangle 57"/>
              <p:cNvSpPr>
                <a:spLocks noChangeArrowheads="1"/>
              </p:cNvSpPr>
              <p:nvPr/>
            </p:nvSpPr>
            <p:spPr bwMode="auto">
              <a:xfrm>
                <a:off x="5056" y="1026"/>
                <a:ext cx="22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000" b="1" dirty="0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Q</a:t>
                </a:r>
              </a:p>
            </p:txBody>
          </p:sp>
          <p:sp>
            <p:nvSpPr>
              <p:cNvPr id="99" name="Oval 58"/>
              <p:cNvSpPr>
                <a:spLocks noChangeAspect="1" noChangeArrowheads="1"/>
              </p:cNvSpPr>
              <p:nvPr/>
            </p:nvSpPr>
            <p:spPr bwMode="auto">
              <a:xfrm>
                <a:off x="5272" y="1551"/>
                <a:ext cx="79" cy="79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100" name="Group 59"/>
              <p:cNvGrpSpPr>
                <a:grpSpLocks/>
              </p:cNvGrpSpPr>
              <p:nvPr/>
            </p:nvGrpSpPr>
            <p:grpSpPr bwMode="auto">
              <a:xfrm>
                <a:off x="5057" y="1492"/>
                <a:ext cx="227" cy="201"/>
                <a:chOff x="5057" y="1492"/>
                <a:chExt cx="227" cy="201"/>
              </a:xfrm>
            </p:grpSpPr>
            <p:sp>
              <p:nvSpPr>
                <p:cNvPr id="101" name="Rectangle 60"/>
                <p:cNvSpPr>
                  <a:spLocks noChangeArrowheads="1"/>
                </p:cNvSpPr>
                <p:nvPr/>
              </p:nvSpPr>
              <p:spPr bwMode="auto">
                <a:xfrm>
                  <a:off x="5057" y="1499"/>
                  <a:ext cx="227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000" b="1" dirty="0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Q</a:t>
                  </a:r>
                </a:p>
              </p:txBody>
            </p:sp>
            <p:sp>
              <p:nvSpPr>
                <p:cNvPr id="102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5109" y="1492"/>
                  <a:ext cx="11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</p:grpSp>
        </p:grpSp>
        <p:sp>
          <p:nvSpPr>
            <p:cNvPr id="151" name="Rectangle 7"/>
            <p:cNvSpPr>
              <a:spLocks noChangeArrowheads="1"/>
            </p:cNvSpPr>
            <p:nvPr/>
          </p:nvSpPr>
          <p:spPr bwMode="auto">
            <a:xfrm>
              <a:off x="7771631" y="2628703"/>
              <a:ext cx="360363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20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C</a:t>
              </a:r>
              <a:endPara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52" name="Isosceles Triangle 151"/>
            <p:cNvSpPr/>
            <p:nvPr/>
          </p:nvSpPr>
          <p:spPr>
            <a:xfrm rot="5400000">
              <a:off x="7591962" y="2665628"/>
              <a:ext cx="288000" cy="216000"/>
            </a:xfrm>
            <a:prstGeom prst="triangl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7412" y="3598153"/>
            <a:ext cx="2499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(a) From JK Flip – Flop </a:t>
            </a:r>
            <a:endParaRPr lang="en-GB" dirty="0"/>
          </a:p>
        </p:txBody>
      </p:sp>
      <p:sp>
        <p:nvSpPr>
          <p:cNvPr id="153" name="TextBox 152"/>
          <p:cNvSpPr txBox="1"/>
          <p:nvPr/>
        </p:nvSpPr>
        <p:spPr>
          <a:xfrm>
            <a:off x="3828510" y="3598153"/>
            <a:ext cx="2531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(b) From D Flip – Flop </a:t>
            </a:r>
            <a:endParaRPr lang="en-GB" dirty="0"/>
          </a:p>
        </p:txBody>
      </p:sp>
      <p:sp>
        <p:nvSpPr>
          <p:cNvPr id="154" name="TextBox 153"/>
          <p:cNvSpPr txBox="1"/>
          <p:nvPr/>
        </p:nvSpPr>
        <p:spPr>
          <a:xfrm>
            <a:off x="6935795" y="3598153"/>
            <a:ext cx="2244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(c) Graphic Symbol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19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25" grpId="0" animBg="1"/>
      <p:bldP spid="8" grpId="0"/>
      <p:bldP spid="153" grpId="0"/>
      <p:bldP spid="15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– FLOPS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Flip – Flop Characteristics Table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120" name="Rectangle 31"/>
          <p:cNvSpPr>
            <a:spLocks noChangeArrowheads="1"/>
          </p:cNvSpPr>
          <p:nvPr/>
        </p:nvSpPr>
        <p:spPr bwMode="auto">
          <a:xfrm>
            <a:off x="6660016" y="2160959"/>
            <a:ext cx="81041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Reset</a:t>
            </a:r>
            <a:endParaRPr lang="en-US" altLang="en-US" sz="20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Set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352305"/>
              </p:ext>
            </p:extLst>
          </p:nvPr>
        </p:nvGraphicFramePr>
        <p:xfrm>
          <a:off x="4499992" y="1709926"/>
          <a:ext cx="2160024" cy="14363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80012"/>
                <a:gridCol w="1080012"/>
              </a:tblGrid>
              <a:tr h="47878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D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Q (t+1)</a:t>
                      </a:r>
                      <a:endParaRPr lang="en-GB" sz="2000" b="1" dirty="0"/>
                    </a:p>
                  </a:txBody>
                  <a:tcPr anchor="ctr"/>
                </a:tc>
              </a:tr>
              <a:tr h="47878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0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0</a:t>
                      </a:r>
                      <a:endParaRPr lang="en-GB" sz="2000" b="1" dirty="0"/>
                    </a:p>
                  </a:txBody>
                  <a:tcPr anchor="ctr"/>
                </a:tc>
              </a:tr>
              <a:tr h="47878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1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1</a:t>
                      </a:r>
                      <a:endParaRPr lang="en-GB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6" name="Line 10"/>
          <p:cNvSpPr>
            <a:spLocks noChangeShapeType="1"/>
          </p:cNvSpPr>
          <p:nvPr/>
        </p:nvSpPr>
        <p:spPr bwMode="auto">
          <a:xfrm flipH="1">
            <a:off x="1515177" y="1971302"/>
            <a:ext cx="4399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157" name="Line 11"/>
          <p:cNvSpPr>
            <a:spLocks noChangeShapeType="1"/>
          </p:cNvSpPr>
          <p:nvPr/>
        </p:nvSpPr>
        <p:spPr bwMode="auto">
          <a:xfrm flipH="1">
            <a:off x="1515177" y="3024875"/>
            <a:ext cx="4399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158" name="Line 12"/>
          <p:cNvSpPr>
            <a:spLocks noChangeShapeType="1"/>
          </p:cNvSpPr>
          <p:nvPr/>
        </p:nvSpPr>
        <p:spPr bwMode="auto">
          <a:xfrm flipH="1">
            <a:off x="3203848" y="1971302"/>
            <a:ext cx="4379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159" name="Line 13"/>
          <p:cNvSpPr>
            <a:spLocks noChangeShapeType="1"/>
          </p:cNvSpPr>
          <p:nvPr/>
        </p:nvSpPr>
        <p:spPr bwMode="auto">
          <a:xfrm flipH="1">
            <a:off x="3203848" y="3024875"/>
            <a:ext cx="4379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160" name="Line 8"/>
          <p:cNvSpPr>
            <a:spLocks noChangeShapeType="1"/>
          </p:cNvSpPr>
          <p:nvPr/>
        </p:nvSpPr>
        <p:spPr bwMode="auto">
          <a:xfrm>
            <a:off x="1955090" y="2782052"/>
            <a:ext cx="218988" cy="24282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161" name="Line 9"/>
          <p:cNvSpPr>
            <a:spLocks noChangeShapeType="1"/>
          </p:cNvSpPr>
          <p:nvPr/>
        </p:nvSpPr>
        <p:spPr bwMode="auto">
          <a:xfrm flipH="1">
            <a:off x="1955090" y="3024875"/>
            <a:ext cx="218988" cy="24282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163" name="Rectangle 7"/>
          <p:cNvSpPr>
            <a:spLocks noChangeArrowheads="1"/>
          </p:cNvSpPr>
          <p:nvPr/>
        </p:nvSpPr>
        <p:spPr bwMode="auto">
          <a:xfrm>
            <a:off x="1955090" y="1806461"/>
            <a:ext cx="439913" cy="4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D</a:t>
            </a:r>
          </a:p>
        </p:txBody>
      </p:sp>
      <p:sp>
        <p:nvSpPr>
          <p:cNvPr id="164" name="Rectangle 14"/>
          <p:cNvSpPr>
            <a:spLocks noChangeArrowheads="1"/>
          </p:cNvSpPr>
          <p:nvPr/>
        </p:nvSpPr>
        <p:spPr bwMode="auto">
          <a:xfrm>
            <a:off x="2857147" y="1806461"/>
            <a:ext cx="439913" cy="4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Q</a:t>
            </a:r>
          </a:p>
        </p:txBody>
      </p:sp>
      <p:grpSp>
        <p:nvGrpSpPr>
          <p:cNvPr id="166" name="Group 16"/>
          <p:cNvGrpSpPr>
            <a:grpSpLocks/>
          </p:cNvGrpSpPr>
          <p:nvPr/>
        </p:nvGrpSpPr>
        <p:grpSpPr bwMode="auto">
          <a:xfrm>
            <a:off x="2857147" y="2885198"/>
            <a:ext cx="439913" cy="479200"/>
            <a:chOff x="5048" y="1528"/>
            <a:chExt cx="227" cy="223"/>
          </a:xfrm>
        </p:grpSpPr>
        <p:sp>
          <p:nvSpPr>
            <p:cNvPr id="167" name="Rectangle 17"/>
            <p:cNvSpPr>
              <a:spLocks noChangeArrowheads="1"/>
            </p:cNvSpPr>
            <p:nvPr/>
          </p:nvSpPr>
          <p:spPr bwMode="auto">
            <a:xfrm>
              <a:off x="5048" y="1530"/>
              <a:ext cx="227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2000" b="1" dirty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Q</a:t>
              </a:r>
            </a:p>
          </p:txBody>
        </p:sp>
        <p:sp>
          <p:nvSpPr>
            <p:cNvPr id="168" name="Line 18"/>
            <p:cNvSpPr>
              <a:spLocks noChangeShapeType="1"/>
            </p:cNvSpPr>
            <p:nvPr/>
          </p:nvSpPr>
          <p:spPr bwMode="auto">
            <a:xfrm flipH="1">
              <a:off x="5098" y="1528"/>
              <a:ext cx="11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8" name="Oval 7"/>
          <p:cNvSpPr/>
          <p:nvPr/>
        </p:nvSpPr>
        <p:spPr>
          <a:xfrm>
            <a:off x="3275872" y="2953142"/>
            <a:ext cx="144000" cy="144000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Rectangle 6"/>
          <p:cNvSpPr>
            <a:spLocks noChangeArrowheads="1"/>
          </p:cNvSpPr>
          <p:nvPr/>
        </p:nvSpPr>
        <p:spPr bwMode="auto">
          <a:xfrm>
            <a:off x="1952608" y="1563638"/>
            <a:ext cx="1279815" cy="1949032"/>
          </a:xfrm>
          <a:prstGeom prst="rect">
            <a:avLst/>
          </a:prstGeom>
          <a:noFill/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218" name="Rectangle 31"/>
          <p:cNvSpPr>
            <a:spLocks noChangeArrowheads="1"/>
          </p:cNvSpPr>
          <p:nvPr/>
        </p:nvSpPr>
        <p:spPr bwMode="auto">
          <a:xfrm>
            <a:off x="4823370" y="3523034"/>
            <a:ext cx="1620838" cy="34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en-US" sz="2000" b="1" dirty="0">
                <a:latin typeface="+mj-lt"/>
                <a:cs typeface="Times New Roman" pitchFamily="18" charset="0"/>
              </a:rPr>
              <a:t>Q(t+1) </a:t>
            </a:r>
            <a:r>
              <a:rPr lang="en-US" altLang="en-US" sz="20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=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D</a:t>
            </a:r>
          </a:p>
        </p:txBody>
      </p:sp>
      <p:sp>
        <p:nvSpPr>
          <p:cNvPr id="220" name="Rectangle 102"/>
          <p:cNvSpPr>
            <a:spLocks noChangeArrowheads="1"/>
          </p:cNvSpPr>
          <p:nvPr/>
        </p:nvSpPr>
        <p:spPr bwMode="auto">
          <a:xfrm>
            <a:off x="7993063" y="5683621"/>
            <a:ext cx="23399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altLang="en-US" sz="2400" b="1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400" b="1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+1) </a:t>
            </a:r>
            <a:r>
              <a:rPr lang="en-US" alt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406587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218" grpId="0"/>
      <p:bldP spid="22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– FLOPS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Flip – Flop Characteristics Table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122" name="Rectangle 57"/>
          <p:cNvSpPr>
            <a:spLocks noChangeArrowheads="1"/>
          </p:cNvSpPr>
          <p:nvPr/>
        </p:nvSpPr>
        <p:spPr bwMode="auto">
          <a:xfrm>
            <a:off x="7092280" y="1664221"/>
            <a:ext cx="1620837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2000" b="1" dirty="0">
                <a:latin typeface="+mj-lt"/>
                <a:cs typeface="Times New Roman" pitchFamily="18" charset="0"/>
              </a:rPr>
              <a:t>No change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Reset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Set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20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Toggle</a:t>
            </a:r>
          </a:p>
        </p:txBody>
      </p:sp>
      <p:sp>
        <p:nvSpPr>
          <p:cNvPr id="71" name="Line 10"/>
          <p:cNvSpPr>
            <a:spLocks noChangeShapeType="1"/>
          </p:cNvSpPr>
          <p:nvPr/>
        </p:nvSpPr>
        <p:spPr bwMode="auto">
          <a:xfrm flipH="1">
            <a:off x="1566714" y="1923678"/>
            <a:ext cx="385976" cy="0"/>
          </a:xfrm>
          <a:prstGeom prst="line">
            <a:avLst/>
          </a:prstGeom>
          <a:noFill/>
          <a:ln w="571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2" name="Line 11"/>
          <p:cNvSpPr>
            <a:spLocks noChangeShapeType="1"/>
          </p:cNvSpPr>
          <p:nvPr/>
        </p:nvSpPr>
        <p:spPr bwMode="auto">
          <a:xfrm flipH="1">
            <a:off x="1566714" y="2541017"/>
            <a:ext cx="385976" cy="0"/>
          </a:xfrm>
          <a:prstGeom prst="line">
            <a:avLst/>
          </a:prstGeom>
          <a:noFill/>
          <a:ln w="571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3" name="Line 12"/>
          <p:cNvSpPr>
            <a:spLocks noChangeShapeType="1"/>
          </p:cNvSpPr>
          <p:nvPr/>
        </p:nvSpPr>
        <p:spPr bwMode="auto">
          <a:xfrm flipH="1">
            <a:off x="3232505" y="1923678"/>
            <a:ext cx="383719" cy="0"/>
          </a:xfrm>
          <a:prstGeom prst="line">
            <a:avLst/>
          </a:prstGeom>
          <a:noFill/>
          <a:ln w="571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4" name="Line 13"/>
          <p:cNvSpPr>
            <a:spLocks noChangeShapeType="1"/>
          </p:cNvSpPr>
          <p:nvPr/>
        </p:nvSpPr>
        <p:spPr bwMode="auto">
          <a:xfrm flipH="1">
            <a:off x="3232505" y="3079340"/>
            <a:ext cx="383719" cy="0"/>
          </a:xfrm>
          <a:prstGeom prst="line">
            <a:avLst/>
          </a:prstGeom>
          <a:noFill/>
          <a:ln w="571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5" name="Line 19"/>
          <p:cNvSpPr>
            <a:spLocks noChangeShapeType="1"/>
          </p:cNvSpPr>
          <p:nvPr/>
        </p:nvSpPr>
        <p:spPr bwMode="auto">
          <a:xfrm flipH="1">
            <a:off x="1566714" y="3079340"/>
            <a:ext cx="385976" cy="0"/>
          </a:xfrm>
          <a:prstGeom prst="line">
            <a:avLst/>
          </a:prstGeom>
          <a:noFill/>
          <a:ln w="571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6" name="Rectangle 6"/>
          <p:cNvSpPr>
            <a:spLocks noChangeArrowheads="1"/>
          </p:cNvSpPr>
          <p:nvPr/>
        </p:nvSpPr>
        <p:spPr bwMode="auto">
          <a:xfrm>
            <a:off x="1952690" y="1563638"/>
            <a:ext cx="1279815" cy="1949032"/>
          </a:xfrm>
          <a:prstGeom prst="rect">
            <a:avLst/>
          </a:prstGeom>
          <a:noFill/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77" name="Rectangle 7"/>
          <p:cNvSpPr>
            <a:spLocks noChangeArrowheads="1"/>
          </p:cNvSpPr>
          <p:nvPr/>
        </p:nvSpPr>
        <p:spPr bwMode="auto">
          <a:xfrm>
            <a:off x="1900775" y="1779349"/>
            <a:ext cx="512377" cy="370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J</a:t>
            </a:r>
          </a:p>
        </p:txBody>
      </p:sp>
      <p:sp>
        <p:nvSpPr>
          <p:cNvPr id="78" name="Line 8"/>
          <p:cNvSpPr>
            <a:spLocks noChangeShapeType="1"/>
          </p:cNvSpPr>
          <p:nvPr/>
        </p:nvSpPr>
        <p:spPr bwMode="auto">
          <a:xfrm>
            <a:off x="1952690" y="2325307"/>
            <a:ext cx="255060" cy="215711"/>
          </a:xfrm>
          <a:prstGeom prst="line">
            <a:avLst/>
          </a:prstGeom>
          <a:noFill/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9" name="Line 9"/>
          <p:cNvSpPr>
            <a:spLocks noChangeShapeType="1"/>
          </p:cNvSpPr>
          <p:nvPr/>
        </p:nvSpPr>
        <p:spPr bwMode="auto">
          <a:xfrm flipH="1">
            <a:off x="1952690" y="2541017"/>
            <a:ext cx="255060" cy="215711"/>
          </a:xfrm>
          <a:prstGeom prst="line">
            <a:avLst/>
          </a:prstGeom>
          <a:noFill/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80" name="Rectangle 14"/>
          <p:cNvSpPr>
            <a:spLocks noChangeArrowheads="1"/>
          </p:cNvSpPr>
          <p:nvPr/>
        </p:nvSpPr>
        <p:spPr bwMode="auto">
          <a:xfrm>
            <a:off x="2787843" y="1779349"/>
            <a:ext cx="512377" cy="370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Q</a:t>
            </a:r>
          </a:p>
        </p:txBody>
      </p:sp>
      <p:grpSp>
        <p:nvGrpSpPr>
          <p:cNvPr id="81" name="Group 16"/>
          <p:cNvGrpSpPr>
            <a:grpSpLocks/>
          </p:cNvGrpSpPr>
          <p:nvPr/>
        </p:nvGrpSpPr>
        <p:grpSpPr bwMode="auto">
          <a:xfrm>
            <a:off x="2787843" y="2899899"/>
            <a:ext cx="512377" cy="370335"/>
            <a:chOff x="5064" y="1499"/>
            <a:chExt cx="227" cy="194"/>
          </a:xfrm>
          <a:noFill/>
        </p:grpSpPr>
        <p:sp>
          <p:nvSpPr>
            <p:cNvPr id="82" name="Rectangle 17"/>
            <p:cNvSpPr>
              <a:spLocks noChangeArrowheads="1"/>
            </p:cNvSpPr>
            <p:nvPr/>
          </p:nvSpPr>
          <p:spPr bwMode="auto">
            <a:xfrm>
              <a:off x="5064" y="1499"/>
              <a:ext cx="227" cy="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2000" b="1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Q</a:t>
              </a:r>
            </a:p>
          </p:txBody>
        </p:sp>
        <p:sp>
          <p:nvSpPr>
            <p:cNvPr id="83" name="Line 18"/>
            <p:cNvSpPr>
              <a:spLocks noChangeShapeType="1"/>
            </p:cNvSpPr>
            <p:nvPr/>
          </p:nvSpPr>
          <p:spPr bwMode="auto">
            <a:xfrm flipH="1">
              <a:off x="5120" y="1499"/>
              <a:ext cx="104" cy="0"/>
            </a:xfrm>
            <a:prstGeom prst="line">
              <a:avLst/>
            </a:prstGeom>
            <a:grpFill/>
            <a:ln w="3810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84" name="Rectangle 20"/>
          <p:cNvSpPr>
            <a:spLocks noChangeArrowheads="1"/>
          </p:cNvSpPr>
          <p:nvPr/>
        </p:nvSpPr>
        <p:spPr bwMode="auto">
          <a:xfrm>
            <a:off x="1900775" y="2899899"/>
            <a:ext cx="512377" cy="370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K</a:t>
            </a:r>
          </a:p>
        </p:txBody>
      </p:sp>
      <p:sp>
        <p:nvSpPr>
          <p:cNvPr id="86" name="Oval 85"/>
          <p:cNvSpPr/>
          <p:nvPr/>
        </p:nvSpPr>
        <p:spPr>
          <a:xfrm>
            <a:off x="3275872" y="2994671"/>
            <a:ext cx="144000" cy="144000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695057"/>
              </p:ext>
            </p:extLst>
          </p:nvPr>
        </p:nvGraphicFramePr>
        <p:xfrm>
          <a:off x="4179673" y="1347854"/>
          <a:ext cx="2912607" cy="2160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70869"/>
                <a:gridCol w="836957"/>
                <a:gridCol w="1104781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J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K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Q (t+1)</a:t>
                      </a:r>
                      <a:endParaRPr lang="en-GB" sz="2000" b="1" dirty="0"/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Q(t)</a:t>
                      </a:r>
                      <a:endParaRPr lang="en-GB" sz="2000" b="1" dirty="0"/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1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0</a:t>
                      </a:r>
                      <a:endParaRPr lang="en-GB" sz="2000" b="1" dirty="0"/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1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1</a:t>
                      </a:r>
                      <a:endParaRPr lang="en-GB" sz="2000" b="1" dirty="0"/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1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1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Q’(t)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8" name="Rectangle 57"/>
          <p:cNvSpPr>
            <a:spLocks noChangeArrowheads="1"/>
          </p:cNvSpPr>
          <p:nvPr/>
        </p:nvSpPr>
        <p:spPr bwMode="auto">
          <a:xfrm>
            <a:off x="4427984" y="3789784"/>
            <a:ext cx="2520950" cy="34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en-US" sz="2000" b="1" dirty="0">
                <a:latin typeface="+mj-lt"/>
                <a:cs typeface="Times New Roman" pitchFamily="18" charset="0"/>
              </a:rPr>
              <a:t>Q(t+1) </a:t>
            </a:r>
            <a:r>
              <a:rPr lang="en-US" altLang="en-US" sz="20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=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JQ’ + K’Q</a:t>
            </a:r>
          </a:p>
        </p:txBody>
      </p:sp>
    </p:spTree>
    <p:extLst>
      <p:ext uri="{BB962C8B-B14F-4D97-AF65-F5344CB8AC3E}">
        <p14:creationId xmlns:p14="http://schemas.microsoft.com/office/powerpoint/2010/main" val="41047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8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– FLOPS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Flip – Flop Characteristics Table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48</a:t>
            </a:fld>
            <a:endParaRPr lang="en-GB" dirty="0"/>
          </a:p>
        </p:txBody>
      </p:sp>
      <p:sp>
        <p:nvSpPr>
          <p:cNvPr id="71" name="Line 10"/>
          <p:cNvSpPr>
            <a:spLocks noChangeShapeType="1"/>
          </p:cNvSpPr>
          <p:nvPr/>
        </p:nvSpPr>
        <p:spPr bwMode="auto">
          <a:xfrm flipH="1">
            <a:off x="1515177" y="1971302"/>
            <a:ext cx="4399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2" name="Line 11"/>
          <p:cNvSpPr>
            <a:spLocks noChangeShapeType="1"/>
          </p:cNvSpPr>
          <p:nvPr/>
        </p:nvSpPr>
        <p:spPr bwMode="auto">
          <a:xfrm flipH="1">
            <a:off x="1515177" y="3024875"/>
            <a:ext cx="4399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3" name="Line 12"/>
          <p:cNvSpPr>
            <a:spLocks noChangeShapeType="1"/>
          </p:cNvSpPr>
          <p:nvPr/>
        </p:nvSpPr>
        <p:spPr bwMode="auto">
          <a:xfrm flipH="1">
            <a:off x="3203848" y="1971302"/>
            <a:ext cx="4379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4" name="Line 13"/>
          <p:cNvSpPr>
            <a:spLocks noChangeShapeType="1"/>
          </p:cNvSpPr>
          <p:nvPr/>
        </p:nvSpPr>
        <p:spPr bwMode="auto">
          <a:xfrm flipH="1">
            <a:off x="3203848" y="3024875"/>
            <a:ext cx="4379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5" name="Line 8"/>
          <p:cNvSpPr>
            <a:spLocks noChangeShapeType="1"/>
          </p:cNvSpPr>
          <p:nvPr/>
        </p:nvSpPr>
        <p:spPr bwMode="auto">
          <a:xfrm>
            <a:off x="1955090" y="2782052"/>
            <a:ext cx="218988" cy="24282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6" name="Line 9"/>
          <p:cNvSpPr>
            <a:spLocks noChangeShapeType="1"/>
          </p:cNvSpPr>
          <p:nvPr/>
        </p:nvSpPr>
        <p:spPr bwMode="auto">
          <a:xfrm flipH="1">
            <a:off x="1955090" y="3024875"/>
            <a:ext cx="218988" cy="24282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7" name="Rectangle 7"/>
          <p:cNvSpPr>
            <a:spLocks noChangeArrowheads="1"/>
          </p:cNvSpPr>
          <p:nvPr/>
        </p:nvSpPr>
        <p:spPr bwMode="auto">
          <a:xfrm>
            <a:off x="1955090" y="1806461"/>
            <a:ext cx="4399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T</a:t>
            </a:r>
          </a:p>
        </p:txBody>
      </p:sp>
      <p:sp>
        <p:nvSpPr>
          <p:cNvPr id="78" name="Rectangle 14"/>
          <p:cNvSpPr>
            <a:spLocks noChangeArrowheads="1"/>
          </p:cNvSpPr>
          <p:nvPr/>
        </p:nvSpPr>
        <p:spPr bwMode="auto">
          <a:xfrm>
            <a:off x="2857147" y="1806461"/>
            <a:ext cx="439913" cy="4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Q</a:t>
            </a:r>
          </a:p>
        </p:txBody>
      </p:sp>
      <p:grpSp>
        <p:nvGrpSpPr>
          <p:cNvPr id="79" name="Group 16"/>
          <p:cNvGrpSpPr>
            <a:grpSpLocks/>
          </p:cNvGrpSpPr>
          <p:nvPr/>
        </p:nvGrpSpPr>
        <p:grpSpPr bwMode="auto">
          <a:xfrm>
            <a:off x="2857147" y="2885198"/>
            <a:ext cx="439913" cy="479200"/>
            <a:chOff x="5048" y="1528"/>
            <a:chExt cx="227" cy="223"/>
          </a:xfrm>
        </p:grpSpPr>
        <p:sp>
          <p:nvSpPr>
            <p:cNvPr id="80" name="Rectangle 17"/>
            <p:cNvSpPr>
              <a:spLocks noChangeArrowheads="1"/>
            </p:cNvSpPr>
            <p:nvPr/>
          </p:nvSpPr>
          <p:spPr bwMode="auto">
            <a:xfrm>
              <a:off x="5048" y="1530"/>
              <a:ext cx="227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2000" b="1" dirty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Q</a:t>
              </a:r>
            </a:p>
          </p:txBody>
        </p:sp>
        <p:sp>
          <p:nvSpPr>
            <p:cNvPr id="81" name="Line 18"/>
            <p:cNvSpPr>
              <a:spLocks noChangeShapeType="1"/>
            </p:cNvSpPr>
            <p:nvPr/>
          </p:nvSpPr>
          <p:spPr bwMode="auto">
            <a:xfrm flipH="1">
              <a:off x="5098" y="1528"/>
              <a:ext cx="11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82" name="Oval 81"/>
          <p:cNvSpPr/>
          <p:nvPr/>
        </p:nvSpPr>
        <p:spPr>
          <a:xfrm>
            <a:off x="3275872" y="2947046"/>
            <a:ext cx="144000" cy="144000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6"/>
          <p:cNvSpPr>
            <a:spLocks noChangeArrowheads="1"/>
          </p:cNvSpPr>
          <p:nvPr/>
        </p:nvSpPr>
        <p:spPr bwMode="auto">
          <a:xfrm>
            <a:off x="1952608" y="1563638"/>
            <a:ext cx="1279815" cy="1949032"/>
          </a:xfrm>
          <a:prstGeom prst="rect">
            <a:avLst/>
          </a:prstGeom>
          <a:noFill/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84" name="Rectangle 31"/>
          <p:cNvSpPr>
            <a:spLocks noChangeArrowheads="1"/>
          </p:cNvSpPr>
          <p:nvPr/>
        </p:nvSpPr>
        <p:spPr bwMode="auto">
          <a:xfrm>
            <a:off x="6660016" y="2160959"/>
            <a:ext cx="180041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No change</a:t>
            </a:r>
            <a:endParaRPr lang="en-US" altLang="en-US" sz="20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20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Toggle</a:t>
            </a:r>
            <a:endParaRPr lang="en-US" altLang="en-US" sz="2000" b="1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222945"/>
              </p:ext>
            </p:extLst>
          </p:nvPr>
        </p:nvGraphicFramePr>
        <p:xfrm>
          <a:off x="4499992" y="1709926"/>
          <a:ext cx="2160024" cy="14363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80012"/>
                <a:gridCol w="1080012"/>
              </a:tblGrid>
              <a:tr h="47878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T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Q (t+1)</a:t>
                      </a:r>
                      <a:endParaRPr lang="en-GB" sz="2000" b="1" dirty="0"/>
                    </a:p>
                  </a:txBody>
                  <a:tcPr anchor="ctr"/>
                </a:tc>
              </a:tr>
              <a:tr h="47878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0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Q(t)</a:t>
                      </a:r>
                      <a:endParaRPr lang="en-GB" sz="2000" b="1" dirty="0"/>
                    </a:p>
                  </a:txBody>
                  <a:tcPr anchor="ctr"/>
                </a:tc>
              </a:tr>
              <a:tr h="47878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1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Q’(t)</a:t>
                      </a:r>
                      <a:endParaRPr lang="en-GB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4427314" y="3482879"/>
            <a:ext cx="25209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en-US" sz="2000" b="1" dirty="0">
                <a:latin typeface="+mj-lt"/>
                <a:cs typeface="Times New Roman" pitchFamily="18" charset="0"/>
              </a:rPr>
              <a:t>Q(t+1) </a:t>
            </a:r>
            <a:r>
              <a:rPr lang="en-US" altLang="en-US" sz="20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=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smtClean="0">
                <a:latin typeface="+mj-lt"/>
                <a:cs typeface="Times New Roman" pitchFamily="18" charset="0"/>
              </a:rPr>
              <a:t>T </a:t>
            </a:r>
            <a:r>
              <a:rPr lang="en-US" altLang="en-US" sz="2000" b="1" dirty="0" smtClean="0">
                <a:latin typeface="XITS Math"/>
                <a:ea typeface="XITS Math"/>
                <a:cs typeface="XITS Math"/>
              </a:rPr>
              <a:t>⊕ </a:t>
            </a:r>
            <a:r>
              <a:rPr lang="en-US" altLang="en-US" sz="2000" b="1" dirty="0" smtClean="0">
                <a:latin typeface="+mj-lt"/>
                <a:ea typeface="XITS Math"/>
                <a:cs typeface="XITS Math"/>
              </a:rPr>
              <a:t>Q</a:t>
            </a:r>
            <a:endParaRPr lang="en-US" altLang="en-US" sz="20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8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– FLOPS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en-US" dirty="0" smtClean="0"/>
              <a:t>Some flip – flops have </a:t>
            </a:r>
            <a:r>
              <a:rPr lang="en-US" altLang="en-US" b="1" dirty="0" smtClean="0">
                <a:solidFill>
                  <a:schemeClr val="accent2"/>
                </a:solidFill>
              </a:rPr>
              <a:t>asynchronous</a:t>
            </a:r>
            <a:r>
              <a:rPr lang="en-US" altLang="en-US" dirty="0" smtClean="0"/>
              <a:t> inputs that are used to force the flip – flop to a particular state </a:t>
            </a:r>
            <a:r>
              <a:rPr lang="en-US" altLang="en-US" b="1" dirty="0" smtClean="0">
                <a:solidFill>
                  <a:schemeClr val="accent2"/>
                </a:solidFill>
              </a:rPr>
              <a:t>independent</a:t>
            </a:r>
            <a:r>
              <a:rPr lang="en-US" altLang="en-US" dirty="0" smtClean="0"/>
              <a:t> of the clock.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/>
              <a:t>The input that sets the flip – flop to 1 is called </a:t>
            </a:r>
            <a:r>
              <a:rPr lang="en-US" altLang="en-US" b="1" dirty="0" smtClean="0">
                <a:solidFill>
                  <a:schemeClr val="accent2"/>
                </a:solidFill>
              </a:rPr>
              <a:t>preset</a:t>
            </a:r>
            <a:r>
              <a:rPr lang="en-US" altLang="en-US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/>
              <a:t>The input that clears the flip – flop to 0 is called </a:t>
            </a:r>
            <a:r>
              <a:rPr lang="en-US" altLang="en-US" b="1" dirty="0" smtClean="0">
                <a:solidFill>
                  <a:schemeClr val="accent2"/>
                </a:solidFill>
              </a:rPr>
              <a:t>clear</a:t>
            </a:r>
            <a:r>
              <a:rPr lang="en-US" altLang="en-US" dirty="0" smtClean="0"/>
              <a:t> or </a:t>
            </a:r>
            <a:r>
              <a:rPr lang="en-US" altLang="en-US" b="1" dirty="0" smtClean="0">
                <a:solidFill>
                  <a:schemeClr val="accent2"/>
                </a:solidFill>
              </a:rPr>
              <a:t>direct reset</a:t>
            </a:r>
            <a:r>
              <a:rPr lang="en-US" altLang="en-US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/>
              <a:t>When power is on in a digital system, the state of the flip flop is unknown. 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51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SEQUENTIAL CIRCUITS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The storage elements are devices capable of storing binary information.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 binary information stored in these elements at any given time defines the </a:t>
            </a:r>
            <a:r>
              <a:rPr lang="en-GB" b="1" dirty="0" smtClean="0">
                <a:solidFill>
                  <a:schemeClr val="accent2"/>
                </a:solidFill>
              </a:rPr>
              <a:t>state</a:t>
            </a:r>
            <a:r>
              <a:rPr lang="en-GB" dirty="0" smtClean="0"/>
              <a:t> of the sequential circuit at that time.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 sequential circuit receives binary information from external inputs.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These inputs, together with the present state of the storage elements, determine the binary value of the outputs.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– FLOPS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 smtClean="0"/>
              <a:t>When power is on in a digital system, the state of the flip flop is unknown. 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/>
              <a:t>The direct inputs are useful for bringing all flip – flops in the system to a known starting state prior to the clocked operation. 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87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– FLOPS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 smtClean="0"/>
              <a:t>Asynchronous Reset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51</a:t>
            </a:fld>
            <a:endParaRPr lang="en-GB" dirty="0"/>
          </a:p>
        </p:txBody>
      </p:sp>
      <p:graphicFrame>
        <p:nvGraphicFramePr>
          <p:cNvPr id="30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975835"/>
              </p:ext>
            </p:extLst>
          </p:nvPr>
        </p:nvGraphicFramePr>
        <p:xfrm>
          <a:off x="4932363" y="1563638"/>
          <a:ext cx="3060700" cy="180022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11187"/>
                <a:gridCol w="611188"/>
                <a:gridCol w="757237"/>
                <a:gridCol w="1081088"/>
              </a:tblGrid>
              <a:tr h="45085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R’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D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CLK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Q(t+1)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49263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5085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49263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903288" y="1563639"/>
            <a:ext cx="2767012" cy="2360613"/>
            <a:chOff x="903288" y="1563639"/>
            <a:chExt cx="2767012" cy="2360613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903288" y="1563639"/>
              <a:ext cx="2767012" cy="2360613"/>
              <a:chOff x="569" y="1593"/>
              <a:chExt cx="1743" cy="1487"/>
            </a:xfrm>
          </p:grpSpPr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 flipH="1" flipV="1">
                <a:off x="1786" y="2727"/>
                <a:ext cx="0" cy="22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1519" y="1593"/>
                <a:ext cx="567" cy="1134"/>
              </a:xfrm>
              <a:prstGeom prst="rect">
                <a:avLst/>
              </a:prstGeom>
              <a:no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GB" altLang="en-US" dirty="0"/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1519" y="1706"/>
                <a:ext cx="22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400" b="1" dirty="0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D</a:t>
                </a:r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 flipH="1">
                <a:off x="1292" y="1819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 flipH="1">
                <a:off x="1292" y="2273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 flipH="1">
                <a:off x="2086" y="1819"/>
                <a:ext cx="226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2086" y="2273"/>
                <a:ext cx="226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/>
            </p:nvSpPr>
            <p:spPr bwMode="auto">
              <a:xfrm>
                <a:off x="1859" y="1706"/>
                <a:ext cx="22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400" b="1" dirty="0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Q</a:t>
                </a:r>
              </a:p>
            </p:txBody>
          </p:sp>
          <p:sp>
            <p:nvSpPr>
              <p:cNvPr id="18" name="Oval 15"/>
              <p:cNvSpPr>
                <a:spLocks noChangeAspect="1" noChangeArrowheads="1"/>
              </p:cNvSpPr>
              <p:nvPr/>
            </p:nvSpPr>
            <p:spPr bwMode="auto">
              <a:xfrm>
                <a:off x="2086" y="2231"/>
                <a:ext cx="79" cy="7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19" name="Group 16"/>
              <p:cNvGrpSpPr>
                <a:grpSpLocks/>
              </p:cNvGrpSpPr>
              <p:nvPr/>
            </p:nvGrpSpPr>
            <p:grpSpPr bwMode="auto">
              <a:xfrm>
                <a:off x="1859" y="2172"/>
                <a:ext cx="227" cy="240"/>
                <a:chOff x="5034" y="1492"/>
                <a:chExt cx="227" cy="240"/>
              </a:xfrm>
            </p:grpSpPr>
            <p:sp>
              <p:nvSpPr>
                <p:cNvPr id="28" name="Rectangle 17"/>
                <p:cNvSpPr>
                  <a:spLocks noChangeArrowheads="1"/>
                </p:cNvSpPr>
                <p:nvPr/>
              </p:nvSpPr>
              <p:spPr bwMode="auto">
                <a:xfrm>
                  <a:off x="5034" y="1499"/>
                  <a:ext cx="227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400" b="1" dirty="0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Q</a:t>
                  </a:r>
                </a:p>
              </p:txBody>
            </p:sp>
            <p:sp>
              <p:nvSpPr>
                <p:cNvPr id="29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5099" y="1492"/>
                  <a:ext cx="11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20" name="Oval 19"/>
              <p:cNvSpPr>
                <a:spLocks noChangeAspect="1" noChangeArrowheads="1"/>
              </p:cNvSpPr>
              <p:nvPr/>
            </p:nvSpPr>
            <p:spPr bwMode="auto">
              <a:xfrm>
                <a:off x="1746" y="2727"/>
                <a:ext cx="79" cy="7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1689" y="2500"/>
                <a:ext cx="226" cy="240"/>
                <a:chOff x="5034" y="1492"/>
                <a:chExt cx="227" cy="240"/>
              </a:xfrm>
            </p:grpSpPr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5034" y="1499"/>
                  <a:ext cx="227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400" b="1" dirty="0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R</a:t>
                  </a:r>
                </a:p>
              </p:txBody>
            </p:sp>
            <p:sp>
              <p:nvSpPr>
                <p:cNvPr id="27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5099" y="1492"/>
                  <a:ext cx="11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22" name="Line 23"/>
              <p:cNvSpPr>
                <a:spLocks noChangeShapeType="1"/>
              </p:cNvSpPr>
              <p:nvPr/>
            </p:nvSpPr>
            <p:spPr bwMode="auto">
              <a:xfrm flipH="1">
                <a:off x="1292" y="2954"/>
                <a:ext cx="494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grpSp>
            <p:nvGrpSpPr>
              <p:cNvPr id="23" name="Group 24"/>
              <p:cNvGrpSpPr>
                <a:grpSpLocks/>
              </p:cNvGrpSpPr>
              <p:nvPr/>
            </p:nvGrpSpPr>
            <p:grpSpPr bwMode="auto">
              <a:xfrm>
                <a:off x="569" y="2840"/>
                <a:ext cx="536" cy="240"/>
                <a:chOff x="569" y="2500"/>
                <a:chExt cx="536" cy="240"/>
              </a:xfrm>
            </p:grpSpPr>
            <p:sp>
              <p:nvSpPr>
                <p:cNvPr id="24" name="Rectangle 25"/>
                <p:cNvSpPr>
                  <a:spLocks noChangeArrowheads="1"/>
                </p:cNvSpPr>
                <p:nvPr/>
              </p:nvSpPr>
              <p:spPr bwMode="auto">
                <a:xfrm>
                  <a:off x="569" y="2507"/>
                  <a:ext cx="536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altLang="en-US" sz="2400" b="1" dirty="0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Reset</a:t>
                  </a:r>
                </a:p>
              </p:txBody>
            </p:sp>
            <p:sp>
              <p:nvSpPr>
                <p:cNvPr id="25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569" y="2500"/>
                  <a:ext cx="536" cy="7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</p:grpSp>
        </p:grpSp>
        <p:sp>
          <p:nvSpPr>
            <p:cNvPr id="31" name="Isosceles Triangle 30"/>
            <p:cNvSpPr/>
            <p:nvPr/>
          </p:nvSpPr>
          <p:spPr>
            <a:xfrm rot="5400000">
              <a:off x="2388112" y="2529517"/>
              <a:ext cx="288000" cy="216000"/>
            </a:xfrm>
            <a:prstGeom prst="triangl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1963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– FLOPS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 smtClean="0"/>
              <a:t>Asynchronous Reset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52</a:t>
            </a:fld>
            <a:endParaRPr lang="en-GB" dirty="0"/>
          </a:p>
        </p:txBody>
      </p:sp>
      <p:grpSp>
        <p:nvGrpSpPr>
          <p:cNvPr id="32" name="Group 31"/>
          <p:cNvGrpSpPr/>
          <p:nvPr/>
        </p:nvGrpSpPr>
        <p:grpSpPr>
          <a:xfrm>
            <a:off x="903288" y="1563639"/>
            <a:ext cx="2767012" cy="2360613"/>
            <a:chOff x="903288" y="1563639"/>
            <a:chExt cx="2767012" cy="2360613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903288" y="1563639"/>
              <a:ext cx="2767012" cy="2360613"/>
              <a:chOff x="569" y="1593"/>
              <a:chExt cx="1743" cy="1487"/>
            </a:xfrm>
          </p:grpSpPr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 flipH="1" flipV="1">
                <a:off x="1786" y="2727"/>
                <a:ext cx="0" cy="22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1519" y="1593"/>
                <a:ext cx="567" cy="1134"/>
              </a:xfrm>
              <a:prstGeom prst="rect">
                <a:avLst/>
              </a:prstGeom>
              <a:no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GB" altLang="en-US" dirty="0"/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1519" y="1706"/>
                <a:ext cx="22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400" b="1" dirty="0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D</a:t>
                </a:r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 flipH="1">
                <a:off x="1292" y="1819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 flipH="1">
                <a:off x="1292" y="2273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 flipH="1">
                <a:off x="2086" y="1819"/>
                <a:ext cx="226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2086" y="2273"/>
                <a:ext cx="226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/>
            </p:nvSpPr>
            <p:spPr bwMode="auto">
              <a:xfrm>
                <a:off x="1859" y="1706"/>
                <a:ext cx="22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400" b="1" dirty="0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Q</a:t>
                </a:r>
              </a:p>
            </p:txBody>
          </p:sp>
          <p:sp>
            <p:nvSpPr>
              <p:cNvPr id="18" name="Oval 15"/>
              <p:cNvSpPr>
                <a:spLocks noChangeAspect="1" noChangeArrowheads="1"/>
              </p:cNvSpPr>
              <p:nvPr/>
            </p:nvSpPr>
            <p:spPr bwMode="auto">
              <a:xfrm>
                <a:off x="2086" y="2231"/>
                <a:ext cx="79" cy="7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19" name="Group 16"/>
              <p:cNvGrpSpPr>
                <a:grpSpLocks/>
              </p:cNvGrpSpPr>
              <p:nvPr/>
            </p:nvGrpSpPr>
            <p:grpSpPr bwMode="auto">
              <a:xfrm>
                <a:off x="1859" y="2172"/>
                <a:ext cx="227" cy="240"/>
                <a:chOff x="5034" y="1492"/>
                <a:chExt cx="227" cy="240"/>
              </a:xfrm>
            </p:grpSpPr>
            <p:sp>
              <p:nvSpPr>
                <p:cNvPr id="28" name="Rectangle 17"/>
                <p:cNvSpPr>
                  <a:spLocks noChangeArrowheads="1"/>
                </p:cNvSpPr>
                <p:nvPr/>
              </p:nvSpPr>
              <p:spPr bwMode="auto">
                <a:xfrm>
                  <a:off x="5034" y="1499"/>
                  <a:ext cx="227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400" b="1" dirty="0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Q</a:t>
                  </a:r>
                </a:p>
              </p:txBody>
            </p:sp>
            <p:sp>
              <p:nvSpPr>
                <p:cNvPr id="29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5099" y="1492"/>
                  <a:ext cx="11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20" name="Oval 19"/>
              <p:cNvSpPr>
                <a:spLocks noChangeAspect="1" noChangeArrowheads="1"/>
              </p:cNvSpPr>
              <p:nvPr/>
            </p:nvSpPr>
            <p:spPr bwMode="auto">
              <a:xfrm>
                <a:off x="1746" y="2727"/>
                <a:ext cx="79" cy="7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1689" y="2500"/>
                <a:ext cx="226" cy="240"/>
                <a:chOff x="5034" y="1492"/>
                <a:chExt cx="227" cy="240"/>
              </a:xfrm>
            </p:grpSpPr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5034" y="1499"/>
                  <a:ext cx="227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400" b="1" dirty="0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R</a:t>
                  </a:r>
                </a:p>
              </p:txBody>
            </p:sp>
            <p:sp>
              <p:nvSpPr>
                <p:cNvPr id="27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5099" y="1492"/>
                  <a:ext cx="11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22" name="Line 23"/>
              <p:cNvSpPr>
                <a:spLocks noChangeShapeType="1"/>
              </p:cNvSpPr>
              <p:nvPr/>
            </p:nvSpPr>
            <p:spPr bwMode="auto">
              <a:xfrm flipH="1">
                <a:off x="1292" y="2954"/>
                <a:ext cx="494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grpSp>
            <p:nvGrpSpPr>
              <p:cNvPr id="23" name="Group 24"/>
              <p:cNvGrpSpPr>
                <a:grpSpLocks/>
              </p:cNvGrpSpPr>
              <p:nvPr/>
            </p:nvGrpSpPr>
            <p:grpSpPr bwMode="auto">
              <a:xfrm>
                <a:off x="569" y="2840"/>
                <a:ext cx="536" cy="240"/>
                <a:chOff x="569" y="2500"/>
                <a:chExt cx="536" cy="240"/>
              </a:xfrm>
            </p:grpSpPr>
            <p:sp>
              <p:nvSpPr>
                <p:cNvPr id="24" name="Rectangle 25"/>
                <p:cNvSpPr>
                  <a:spLocks noChangeArrowheads="1"/>
                </p:cNvSpPr>
                <p:nvPr/>
              </p:nvSpPr>
              <p:spPr bwMode="auto">
                <a:xfrm>
                  <a:off x="569" y="2507"/>
                  <a:ext cx="536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altLang="en-US" sz="2400" b="1" dirty="0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Reset</a:t>
                  </a:r>
                </a:p>
              </p:txBody>
            </p:sp>
            <p:sp>
              <p:nvSpPr>
                <p:cNvPr id="25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569" y="2500"/>
                  <a:ext cx="536" cy="7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</p:grpSp>
        </p:grpSp>
        <p:sp>
          <p:nvSpPr>
            <p:cNvPr id="31" name="Isosceles Triangle 30"/>
            <p:cNvSpPr/>
            <p:nvPr/>
          </p:nvSpPr>
          <p:spPr>
            <a:xfrm rot="5400000">
              <a:off x="2388112" y="2529517"/>
              <a:ext cx="288000" cy="216000"/>
            </a:xfrm>
            <a:prstGeom prst="triangl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33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875613"/>
              </p:ext>
            </p:extLst>
          </p:nvPr>
        </p:nvGraphicFramePr>
        <p:xfrm>
          <a:off x="4932363" y="1563638"/>
          <a:ext cx="3060700" cy="180022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11187"/>
                <a:gridCol w="611188"/>
                <a:gridCol w="757237"/>
                <a:gridCol w="1081088"/>
              </a:tblGrid>
              <a:tr h="45085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R’</a:t>
                      </a:r>
                      <a:endParaRPr kumimoji="0" lang="en-US" alt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D</a:t>
                      </a:r>
                      <a:endParaRPr kumimoji="0" lang="en-US" alt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CLK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Q(t+1)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49263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5085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↑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49263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↑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74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– FLOPS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 smtClean="0"/>
              <a:t>Asynchronous Preset and Clear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53</a:t>
            </a:fld>
            <a:endParaRPr lang="en-GB" dirty="0"/>
          </a:p>
        </p:txBody>
      </p:sp>
      <p:graphicFrame>
        <p:nvGraphicFramePr>
          <p:cNvPr id="3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656202"/>
              </p:ext>
            </p:extLst>
          </p:nvPr>
        </p:nvGraphicFramePr>
        <p:xfrm>
          <a:off x="4572050" y="1938735"/>
          <a:ext cx="3852862" cy="225107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41350"/>
                <a:gridCol w="800100"/>
                <a:gridCol w="482600"/>
                <a:gridCol w="793750"/>
                <a:gridCol w="1135062"/>
              </a:tblGrid>
              <a:tr h="45085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PR’</a:t>
                      </a:r>
                      <a:endParaRPr kumimoji="0" lang="en-US" alt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CLR’</a:t>
                      </a:r>
                      <a:endParaRPr kumimoji="0" lang="en-US" alt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D</a:t>
                      </a:r>
                      <a:endParaRPr kumimoji="0" lang="en-US" alt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CLK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Q(t+1)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49263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5085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5085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49263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971600" y="1419622"/>
            <a:ext cx="2519362" cy="3260725"/>
            <a:chOff x="971600" y="1419622"/>
            <a:chExt cx="2519362" cy="3260725"/>
          </a:xfrm>
        </p:grpSpPr>
        <p:grpSp>
          <p:nvGrpSpPr>
            <p:cNvPr id="35" name="Group 39"/>
            <p:cNvGrpSpPr>
              <a:grpSpLocks/>
            </p:cNvGrpSpPr>
            <p:nvPr/>
          </p:nvGrpSpPr>
          <p:grpSpPr bwMode="auto">
            <a:xfrm>
              <a:off x="971600" y="1419622"/>
              <a:ext cx="2519362" cy="3260725"/>
              <a:chOff x="725" y="1026"/>
              <a:chExt cx="1587" cy="2054"/>
            </a:xfrm>
          </p:grpSpPr>
          <p:sp>
            <p:nvSpPr>
              <p:cNvPr id="36" name="Line 40"/>
              <p:cNvSpPr>
                <a:spLocks noChangeShapeType="1"/>
              </p:cNvSpPr>
              <p:nvPr/>
            </p:nvSpPr>
            <p:spPr bwMode="auto">
              <a:xfrm flipH="1" flipV="1">
                <a:off x="1811" y="1139"/>
                <a:ext cx="0" cy="22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7" name="Line 41"/>
              <p:cNvSpPr>
                <a:spLocks noChangeShapeType="1"/>
              </p:cNvSpPr>
              <p:nvPr/>
            </p:nvSpPr>
            <p:spPr bwMode="auto">
              <a:xfrm flipH="1" flipV="1">
                <a:off x="1786" y="2727"/>
                <a:ext cx="0" cy="22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8" name="Rectangle 42"/>
              <p:cNvSpPr>
                <a:spLocks noChangeArrowheads="1"/>
              </p:cNvSpPr>
              <p:nvPr/>
            </p:nvSpPr>
            <p:spPr bwMode="auto">
              <a:xfrm>
                <a:off x="1519" y="1366"/>
                <a:ext cx="567" cy="1361"/>
              </a:xfrm>
              <a:prstGeom prst="rect">
                <a:avLst/>
              </a:prstGeom>
              <a:no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39" name="Rectangle 43"/>
              <p:cNvSpPr>
                <a:spLocks noChangeArrowheads="1"/>
              </p:cNvSpPr>
              <p:nvPr/>
            </p:nvSpPr>
            <p:spPr bwMode="auto">
              <a:xfrm>
                <a:off x="1519" y="1706"/>
                <a:ext cx="22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D</a:t>
                </a:r>
              </a:p>
            </p:txBody>
          </p:sp>
          <p:sp>
            <p:nvSpPr>
              <p:cNvPr id="42" name="Line 46"/>
              <p:cNvSpPr>
                <a:spLocks noChangeShapeType="1"/>
              </p:cNvSpPr>
              <p:nvPr/>
            </p:nvSpPr>
            <p:spPr bwMode="auto">
              <a:xfrm flipH="1">
                <a:off x="1292" y="1819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3" name="Line 47"/>
              <p:cNvSpPr>
                <a:spLocks noChangeShapeType="1"/>
              </p:cNvSpPr>
              <p:nvPr/>
            </p:nvSpPr>
            <p:spPr bwMode="auto">
              <a:xfrm flipH="1">
                <a:off x="1292" y="2273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4" name="Line 48"/>
              <p:cNvSpPr>
                <a:spLocks noChangeShapeType="1"/>
              </p:cNvSpPr>
              <p:nvPr/>
            </p:nvSpPr>
            <p:spPr bwMode="auto">
              <a:xfrm flipH="1">
                <a:off x="2086" y="1819"/>
                <a:ext cx="226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5" name="Line 49"/>
              <p:cNvSpPr>
                <a:spLocks noChangeShapeType="1"/>
              </p:cNvSpPr>
              <p:nvPr/>
            </p:nvSpPr>
            <p:spPr bwMode="auto">
              <a:xfrm flipH="1">
                <a:off x="2086" y="2273"/>
                <a:ext cx="226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6" name="Rectangle 50"/>
              <p:cNvSpPr>
                <a:spLocks noChangeArrowheads="1"/>
              </p:cNvSpPr>
              <p:nvPr/>
            </p:nvSpPr>
            <p:spPr bwMode="auto">
              <a:xfrm>
                <a:off x="1859" y="1706"/>
                <a:ext cx="22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Q</a:t>
                </a:r>
              </a:p>
            </p:txBody>
          </p:sp>
          <p:sp>
            <p:nvSpPr>
              <p:cNvPr id="47" name="Oval 51"/>
              <p:cNvSpPr>
                <a:spLocks noChangeAspect="1" noChangeArrowheads="1"/>
              </p:cNvSpPr>
              <p:nvPr/>
            </p:nvSpPr>
            <p:spPr bwMode="auto">
              <a:xfrm>
                <a:off x="2086" y="2231"/>
                <a:ext cx="79" cy="7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48" name="Group 52"/>
              <p:cNvGrpSpPr>
                <a:grpSpLocks/>
              </p:cNvGrpSpPr>
              <p:nvPr/>
            </p:nvGrpSpPr>
            <p:grpSpPr bwMode="auto">
              <a:xfrm>
                <a:off x="1859" y="2172"/>
                <a:ext cx="227" cy="240"/>
                <a:chOff x="5034" y="1492"/>
                <a:chExt cx="227" cy="240"/>
              </a:xfrm>
            </p:grpSpPr>
            <p:sp>
              <p:nvSpPr>
                <p:cNvPr id="65" name="Rectangle 53"/>
                <p:cNvSpPr>
                  <a:spLocks noChangeArrowheads="1"/>
                </p:cNvSpPr>
                <p:nvPr/>
              </p:nvSpPr>
              <p:spPr bwMode="auto">
                <a:xfrm>
                  <a:off x="5034" y="1499"/>
                  <a:ext cx="227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400" b="1" dirty="0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Q</a:t>
                  </a:r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5099" y="1492"/>
                  <a:ext cx="11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49" name="Oval 55"/>
              <p:cNvSpPr>
                <a:spLocks noChangeAspect="1" noChangeArrowheads="1"/>
              </p:cNvSpPr>
              <p:nvPr/>
            </p:nvSpPr>
            <p:spPr bwMode="auto">
              <a:xfrm>
                <a:off x="1746" y="2727"/>
                <a:ext cx="79" cy="7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50" name="Group 56"/>
              <p:cNvGrpSpPr>
                <a:grpSpLocks/>
              </p:cNvGrpSpPr>
              <p:nvPr/>
            </p:nvGrpSpPr>
            <p:grpSpPr bwMode="auto">
              <a:xfrm>
                <a:off x="1608" y="2500"/>
                <a:ext cx="365" cy="240"/>
                <a:chOff x="1608" y="2500"/>
                <a:chExt cx="365" cy="240"/>
              </a:xfrm>
            </p:grpSpPr>
            <p:sp>
              <p:nvSpPr>
                <p:cNvPr id="63" name="Rectangle 57"/>
                <p:cNvSpPr>
                  <a:spLocks noChangeArrowheads="1"/>
                </p:cNvSpPr>
                <p:nvPr/>
              </p:nvSpPr>
              <p:spPr bwMode="auto">
                <a:xfrm>
                  <a:off x="1608" y="2507"/>
                  <a:ext cx="360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400" b="1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CLR</a:t>
                  </a:r>
                </a:p>
              </p:txBody>
            </p:sp>
            <p:sp>
              <p:nvSpPr>
                <p:cNvPr id="64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1633" y="2500"/>
                  <a:ext cx="340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51" name="Line 59"/>
              <p:cNvSpPr>
                <a:spLocks noChangeShapeType="1"/>
              </p:cNvSpPr>
              <p:nvPr/>
            </p:nvSpPr>
            <p:spPr bwMode="auto">
              <a:xfrm flipH="1">
                <a:off x="1292" y="2954"/>
                <a:ext cx="494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grpSp>
            <p:nvGrpSpPr>
              <p:cNvPr id="52" name="Group 60"/>
              <p:cNvGrpSpPr>
                <a:grpSpLocks/>
              </p:cNvGrpSpPr>
              <p:nvPr/>
            </p:nvGrpSpPr>
            <p:grpSpPr bwMode="auto">
              <a:xfrm>
                <a:off x="725" y="2840"/>
                <a:ext cx="536" cy="240"/>
                <a:chOff x="569" y="2500"/>
                <a:chExt cx="536" cy="240"/>
              </a:xfrm>
            </p:grpSpPr>
            <p:sp>
              <p:nvSpPr>
                <p:cNvPr id="61" name="Rectangle 61"/>
                <p:cNvSpPr>
                  <a:spLocks noChangeArrowheads="1"/>
                </p:cNvSpPr>
                <p:nvPr/>
              </p:nvSpPr>
              <p:spPr bwMode="auto">
                <a:xfrm>
                  <a:off x="569" y="2507"/>
                  <a:ext cx="536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400" b="1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Reset</a:t>
                  </a:r>
                </a:p>
              </p:txBody>
            </p:sp>
            <p:sp>
              <p:nvSpPr>
                <p:cNvPr id="62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569" y="2500"/>
                  <a:ext cx="536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53" name="Group 63"/>
              <p:cNvGrpSpPr>
                <a:grpSpLocks/>
              </p:cNvGrpSpPr>
              <p:nvPr/>
            </p:nvGrpSpPr>
            <p:grpSpPr bwMode="auto">
              <a:xfrm>
                <a:off x="1677" y="1436"/>
                <a:ext cx="250" cy="240"/>
                <a:chOff x="1697" y="1366"/>
                <a:chExt cx="250" cy="240"/>
              </a:xfrm>
            </p:grpSpPr>
            <p:sp>
              <p:nvSpPr>
                <p:cNvPr id="59" name="Rectangle 64"/>
                <p:cNvSpPr>
                  <a:spLocks noChangeArrowheads="1"/>
                </p:cNvSpPr>
                <p:nvPr/>
              </p:nvSpPr>
              <p:spPr bwMode="auto">
                <a:xfrm>
                  <a:off x="1697" y="1373"/>
                  <a:ext cx="250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400" b="1" dirty="0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PR</a:t>
                  </a:r>
                </a:p>
              </p:txBody>
            </p:sp>
            <p:sp>
              <p:nvSpPr>
                <p:cNvPr id="60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1720" y="1366"/>
                  <a:ext cx="227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54" name="Oval 66"/>
              <p:cNvSpPr>
                <a:spLocks noChangeAspect="1" noChangeArrowheads="1"/>
              </p:cNvSpPr>
              <p:nvPr/>
            </p:nvSpPr>
            <p:spPr bwMode="auto">
              <a:xfrm>
                <a:off x="1770" y="1281"/>
                <a:ext cx="79" cy="7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55" name="Line 67"/>
              <p:cNvSpPr>
                <a:spLocks noChangeShapeType="1"/>
              </p:cNvSpPr>
              <p:nvPr/>
            </p:nvSpPr>
            <p:spPr bwMode="auto">
              <a:xfrm flipH="1">
                <a:off x="1316" y="1139"/>
                <a:ext cx="494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grpSp>
            <p:nvGrpSpPr>
              <p:cNvPr id="56" name="Group 68"/>
              <p:cNvGrpSpPr>
                <a:grpSpLocks/>
              </p:cNvGrpSpPr>
              <p:nvPr/>
            </p:nvGrpSpPr>
            <p:grpSpPr bwMode="auto">
              <a:xfrm>
                <a:off x="725" y="1026"/>
                <a:ext cx="614" cy="240"/>
                <a:chOff x="538" y="2500"/>
                <a:chExt cx="614" cy="240"/>
              </a:xfrm>
            </p:grpSpPr>
            <p:sp>
              <p:nvSpPr>
                <p:cNvPr id="57" name="Rectangle 69"/>
                <p:cNvSpPr>
                  <a:spLocks noChangeArrowheads="1"/>
                </p:cNvSpPr>
                <p:nvPr/>
              </p:nvSpPr>
              <p:spPr bwMode="auto">
                <a:xfrm>
                  <a:off x="538" y="2507"/>
                  <a:ext cx="614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400" b="1" dirty="0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Preset</a:t>
                  </a:r>
                </a:p>
              </p:txBody>
            </p:sp>
            <p:sp>
              <p:nvSpPr>
                <p:cNvPr id="58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538" y="2500"/>
                  <a:ext cx="591" cy="7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</p:grpSp>
        </p:grpSp>
        <p:sp>
          <p:nvSpPr>
            <p:cNvPr id="67" name="Isosceles Triangle 66"/>
            <p:cNvSpPr/>
            <p:nvPr/>
          </p:nvSpPr>
          <p:spPr>
            <a:xfrm rot="5400000">
              <a:off x="2207361" y="3291235"/>
              <a:ext cx="288000" cy="216000"/>
            </a:xfrm>
            <a:prstGeom prst="triangl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2453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– FLOPS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 smtClean="0"/>
              <a:t>Asynchronous Preset and Clear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54</a:t>
            </a:fld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971600" y="1419622"/>
            <a:ext cx="2519362" cy="3260725"/>
            <a:chOff x="971600" y="1419622"/>
            <a:chExt cx="2519362" cy="3260725"/>
          </a:xfrm>
        </p:grpSpPr>
        <p:grpSp>
          <p:nvGrpSpPr>
            <p:cNvPr id="35" name="Group 39"/>
            <p:cNvGrpSpPr>
              <a:grpSpLocks/>
            </p:cNvGrpSpPr>
            <p:nvPr/>
          </p:nvGrpSpPr>
          <p:grpSpPr bwMode="auto">
            <a:xfrm>
              <a:off x="971600" y="1419622"/>
              <a:ext cx="2519362" cy="3260725"/>
              <a:chOff x="725" y="1026"/>
              <a:chExt cx="1587" cy="2054"/>
            </a:xfrm>
          </p:grpSpPr>
          <p:sp>
            <p:nvSpPr>
              <p:cNvPr id="36" name="Line 40"/>
              <p:cNvSpPr>
                <a:spLocks noChangeShapeType="1"/>
              </p:cNvSpPr>
              <p:nvPr/>
            </p:nvSpPr>
            <p:spPr bwMode="auto">
              <a:xfrm flipH="1" flipV="1">
                <a:off x="1811" y="1139"/>
                <a:ext cx="0" cy="22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7" name="Line 41"/>
              <p:cNvSpPr>
                <a:spLocks noChangeShapeType="1"/>
              </p:cNvSpPr>
              <p:nvPr/>
            </p:nvSpPr>
            <p:spPr bwMode="auto">
              <a:xfrm flipH="1" flipV="1">
                <a:off x="1786" y="2727"/>
                <a:ext cx="0" cy="22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8" name="Rectangle 42"/>
              <p:cNvSpPr>
                <a:spLocks noChangeArrowheads="1"/>
              </p:cNvSpPr>
              <p:nvPr/>
            </p:nvSpPr>
            <p:spPr bwMode="auto">
              <a:xfrm>
                <a:off x="1519" y="1366"/>
                <a:ext cx="567" cy="1361"/>
              </a:xfrm>
              <a:prstGeom prst="rect">
                <a:avLst/>
              </a:prstGeom>
              <a:no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39" name="Rectangle 43"/>
              <p:cNvSpPr>
                <a:spLocks noChangeArrowheads="1"/>
              </p:cNvSpPr>
              <p:nvPr/>
            </p:nvSpPr>
            <p:spPr bwMode="auto">
              <a:xfrm>
                <a:off x="1519" y="1706"/>
                <a:ext cx="22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D</a:t>
                </a:r>
              </a:p>
            </p:txBody>
          </p:sp>
          <p:sp>
            <p:nvSpPr>
              <p:cNvPr id="42" name="Line 46"/>
              <p:cNvSpPr>
                <a:spLocks noChangeShapeType="1"/>
              </p:cNvSpPr>
              <p:nvPr/>
            </p:nvSpPr>
            <p:spPr bwMode="auto">
              <a:xfrm flipH="1">
                <a:off x="1292" y="1819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3" name="Line 47"/>
              <p:cNvSpPr>
                <a:spLocks noChangeShapeType="1"/>
              </p:cNvSpPr>
              <p:nvPr/>
            </p:nvSpPr>
            <p:spPr bwMode="auto">
              <a:xfrm flipH="1">
                <a:off x="1292" y="2273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4" name="Line 48"/>
              <p:cNvSpPr>
                <a:spLocks noChangeShapeType="1"/>
              </p:cNvSpPr>
              <p:nvPr/>
            </p:nvSpPr>
            <p:spPr bwMode="auto">
              <a:xfrm flipH="1">
                <a:off x="2086" y="1819"/>
                <a:ext cx="226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5" name="Line 49"/>
              <p:cNvSpPr>
                <a:spLocks noChangeShapeType="1"/>
              </p:cNvSpPr>
              <p:nvPr/>
            </p:nvSpPr>
            <p:spPr bwMode="auto">
              <a:xfrm flipH="1">
                <a:off x="2086" y="2273"/>
                <a:ext cx="226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6" name="Rectangle 50"/>
              <p:cNvSpPr>
                <a:spLocks noChangeArrowheads="1"/>
              </p:cNvSpPr>
              <p:nvPr/>
            </p:nvSpPr>
            <p:spPr bwMode="auto">
              <a:xfrm>
                <a:off x="1859" y="1706"/>
                <a:ext cx="22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Q</a:t>
                </a:r>
              </a:p>
            </p:txBody>
          </p:sp>
          <p:sp>
            <p:nvSpPr>
              <p:cNvPr id="47" name="Oval 51"/>
              <p:cNvSpPr>
                <a:spLocks noChangeAspect="1" noChangeArrowheads="1"/>
              </p:cNvSpPr>
              <p:nvPr/>
            </p:nvSpPr>
            <p:spPr bwMode="auto">
              <a:xfrm>
                <a:off x="2086" y="2231"/>
                <a:ext cx="79" cy="7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48" name="Group 52"/>
              <p:cNvGrpSpPr>
                <a:grpSpLocks/>
              </p:cNvGrpSpPr>
              <p:nvPr/>
            </p:nvGrpSpPr>
            <p:grpSpPr bwMode="auto">
              <a:xfrm>
                <a:off x="1859" y="2172"/>
                <a:ext cx="227" cy="240"/>
                <a:chOff x="5034" y="1492"/>
                <a:chExt cx="227" cy="240"/>
              </a:xfrm>
            </p:grpSpPr>
            <p:sp>
              <p:nvSpPr>
                <p:cNvPr id="65" name="Rectangle 53"/>
                <p:cNvSpPr>
                  <a:spLocks noChangeArrowheads="1"/>
                </p:cNvSpPr>
                <p:nvPr/>
              </p:nvSpPr>
              <p:spPr bwMode="auto">
                <a:xfrm>
                  <a:off x="5034" y="1499"/>
                  <a:ext cx="227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400" b="1" dirty="0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Q</a:t>
                  </a:r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5099" y="1492"/>
                  <a:ext cx="11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49" name="Oval 55"/>
              <p:cNvSpPr>
                <a:spLocks noChangeAspect="1" noChangeArrowheads="1"/>
              </p:cNvSpPr>
              <p:nvPr/>
            </p:nvSpPr>
            <p:spPr bwMode="auto">
              <a:xfrm>
                <a:off x="1746" y="2727"/>
                <a:ext cx="79" cy="7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50" name="Group 56"/>
              <p:cNvGrpSpPr>
                <a:grpSpLocks/>
              </p:cNvGrpSpPr>
              <p:nvPr/>
            </p:nvGrpSpPr>
            <p:grpSpPr bwMode="auto">
              <a:xfrm>
                <a:off x="1608" y="2500"/>
                <a:ext cx="365" cy="240"/>
                <a:chOff x="1608" y="2500"/>
                <a:chExt cx="365" cy="240"/>
              </a:xfrm>
            </p:grpSpPr>
            <p:sp>
              <p:nvSpPr>
                <p:cNvPr id="63" name="Rectangle 57"/>
                <p:cNvSpPr>
                  <a:spLocks noChangeArrowheads="1"/>
                </p:cNvSpPr>
                <p:nvPr/>
              </p:nvSpPr>
              <p:spPr bwMode="auto">
                <a:xfrm>
                  <a:off x="1608" y="2507"/>
                  <a:ext cx="360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400" b="1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CLR</a:t>
                  </a:r>
                </a:p>
              </p:txBody>
            </p:sp>
            <p:sp>
              <p:nvSpPr>
                <p:cNvPr id="64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1633" y="2500"/>
                  <a:ext cx="340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51" name="Line 59"/>
              <p:cNvSpPr>
                <a:spLocks noChangeShapeType="1"/>
              </p:cNvSpPr>
              <p:nvPr/>
            </p:nvSpPr>
            <p:spPr bwMode="auto">
              <a:xfrm flipH="1">
                <a:off x="1292" y="2954"/>
                <a:ext cx="494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grpSp>
            <p:nvGrpSpPr>
              <p:cNvPr id="52" name="Group 60"/>
              <p:cNvGrpSpPr>
                <a:grpSpLocks/>
              </p:cNvGrpSpPr>
              <p:nvPr/>
            </p:nvGrpSpPr>
            <p:grpSpPr bwMode="auto">
              <a:xfrm>
                <a:off x="725" y="2840"/>
                <a:ext cx="536" cy="240"/>
                <a:chOff x="569" y="2500"/>
                <a:chExt cx="536" cy="240"/>
              </a:xfrm>
            </p:grpSpPr>
            <p:sp>
              <p:nvSpPr>
                <p:cNvPr id="61" name="Rectangle 61"/>
                <p:cNvSpPr>
                  <a:spLocks noChangeArrowheads="1"/>
                </p:cNvSpPr>
                <p:nvPr/>
              </p:nvSpPr>
              <p:spPr bwMode="auto">
                <a:xfrm>
                  <a:off x="569" y="2507"/>
                  <a:ext cx="536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400" b="1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Reset</a:t>
                  </a:r>
                </a:p>
              </p:txBody>
            </p:sp>
            <p:sp>
              <p:nvSpPr>
                <p:cNvPr id="62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569" y="2500"/>
                  <a:ext cx="536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53" name="Group 63"/>
              <p:cNvGrpSpPr>
                <a:grpSpLocks/>
              </p:cNvGrpSpPr>
              <p:nvPr/>
            </p:nvGrpSpPr>
            <p:grpSpPr bwMode="auto">
              <a:xfrm>
                <a:off x="1677" y="1436"/>
                <a:ext cx="250" cy="240"/>
                <a:chOff x="1697" y="1366"/>
                <a:chExt cx="250" cy="240"/>
              </a:xfrm>
            </p:grpSpPr>
            <p:sp>
              <p:nvSpPr>
                <p:cNvPr id="59" name="Rectangle 64"/>
                <p:cNvSpPr>
                  <a:spLocks noChangeArrowheads="1"/>
                </p:cNvSpPr>
                <p:nvPr/>
              </p:nvSpPr>
              <p:spPr bwMode="auto">
                <a:xfrm>
                  <a:off x="1697" y="1373"/>
                  <a:ext cx="250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400" b="1" dirty="0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PR</a:t>
                  </a:r>
                </a:p>
              </p:txBody>
            </p:sp>
            <p:sp>
              <p:nvSpPr>
                <p:cNvPr id="60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1720" y="1366"/>
                  <a:ext cx="227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54" name="Oval 66"/>
              <p:cNvSpPr>
                <a:spLocks noChangeAspect="1" noChangeArrowheads="1"/>
              </p:cNvSpPr>
              <p:nvPr/>
            </p:nvSpPr>
            <p:spPr bwMode="auto">
              <a:xfrm>
                <a:off x="1770" y="1281"/>
                <a:ext cx="79" cy="7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55" name="Line 67"/>
              <p:cNvSpPr>
                <a:spLocks noChangeShapeType="1"/>
              </p:cNvSpPr>
              <p:nvPr/>
            </p:nvSpPr>
            <p:spPr bwMode="auto">
              <a:xfrm flipH="1">
                <a:off x="1316" y="1139"/>
                <a:ext cx="494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grpSp>
            <p:nvGrpSpPr>
              <p:cNvPr id="56" name="Group 68"/>
              <p:cNvGrpSpPr>
                <a:grpSpLocks/>
              </p:cNvGrpSpPr>
              <p:nvPr/>
            </p:nvGrpSpPr>
            <p:grpSpPr bwMode="auto">
              <a:xfrm>
                <a:off x="725" y="1026"/>
                <a:ext cx="614" cy="240"/>
                <a:chOff x="538" y="2500"/>
                <a:chExt cx="614" cy="240"/>
              </a:xfrm>
            </p:grpSpPr>
            <p:sp>
              <p:nvSpPr>
                <p:cNvPr id="57" name="Rectangle 69"/>
                <p:cNvSpPr>
                  <a:spLocks noChangeArrowheads="1"/>
                </p:cNvSpPr>
                <p:nvPr/>
              </p:nvSpPr>
              <p:spPr bwMode="auto">
                <a:xfrm>
                  <a:off x="538" y="2507"/>
                  <a:ext cx="614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400" b="1" dirty="0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Preset</a:t>
                  </a:r>
                </a:p>
              </p:txBody>
            </p:sp>
            <p:sp>
              <p:nvSpPr>
                <p:cNvPr id="58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538" y="2500"/>
                  <a:ext cx="591" cy="7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</p:grpSp>
        </p:grpSp>
        <p:sp>
          <p:nvSpPr>
            <p:cNvPr id="67" name="Isosceles Triangle 66"/>
            <p:cNvSpPr/>
            <p:nvPr/>
          </p:nvSpPr>
          <p:spPr>
            <a:xfrm rot="5400000">
              <a:off x="2207361" y="3291235"/>
              <a:ext cx="288000" cy="216000"/>
            </a:xfrm>
            <a:prstGeom prst="triangl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4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672688"/>
              </p:ext>
            </p:extLst>
          </p:nvPr>
        </p:nvGraphicFramePr>
        <p:xfrm>
          <a:off x="4572000" y="1923678"/>
          <a:ext cx="3852862" cy="225107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41350"/>
                <a:gridCol w="800100"/>
                <a:gridCol w="482600"/>
                <a:gridCol w="793750"/>
                <a:gridCol w="1135062"/>
              </a:tblGrid>
              <a:tr h="45085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PR’</a:t>
                      </a:r>
                      <a:endParaRPr kumimoji="0" lang="en-US" alt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CLR’</a:t>
                      </a:r>
                      <a:endParaRPr kumimoji="0" lang="en-US" alt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D</a:t>
                      </a:r>
                      <a:endParaRPr kumimoji="0" lang="en-US" alt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CLK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Q(t+1)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49263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5085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5085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49263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18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742643"/>
              </p:ext>
            </p:extLst>
          </p:nvPr>
        </p:nvGraphicFramePr>
        <p:xfrm>
          <a:off x="4572000" y="1923900"/>
          <a:ext cx="3852862" cy="225107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41350"/>
                <a:gridCol w="800100"/>
                <a:gridCol w="482600"/>
                <a:gridCol w="793750"/>
                <a:gridCol w="1135062"/>
              </a:tblGrid>
              <a:tr h="45085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PR’</a:t>
                      </a:r>
                      <a:endParaRPr kumimoji="0" lang="en-US" alt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CLR’</a:t>
                      </a:r>
                      <a:endParaRPr kumimoji="0" lang="en-US" alt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D</a:t>
                      </a:r>
                      <a:endParaRPr kumimoji="0" lang="en-US" alt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CLK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Q(t+1)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49263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5085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5085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↑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49263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↑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– FLOPS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 smtClean="0"/>
              <a:t>Asynchronous Preset and Clear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55</a:t>
            </a:fld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971600" y="1419622"/>
            <a:ext cx="2519362" cy="3260725"/>
            <a:chOff x="971600" y="1419622"/>
            <a:chExt cx="2519362" cy="3260725"/>
          </a:xfrm>
        </p:grpSpPr>
        <p:grpSp>
          <p:nvGrpSpPr>
            <p:cNvPr id="35" name="Group 39"/>
            <p:cNvGrpSpPr>
              <a:grpSpLocks/>
            </p:cNvGrpSpPr>
            <p:nvPr/>
          </p:nvGrpSpPr>
          <p:grpSpPr bwMode="auto">
            <a:xfrm>
              <a:off x="971600" y="1419622"/>
              <a:ext cx="2519362" cy="3260725"/>
              <a:chOff x="725" y="1026"/>
              <a:chExt cx="1587" cy="2054"/>
            </a:xfrm>
          </p:grpSpPr>
          <p:sp>
            <p:nvSpPr>
              <p:cNvPr id="36" name="Line 40"/>
              <p:cNvSpPr>
                <a:spLocks noChangeShapeType="1"/>
              </p:cNvSpPr>
              <p:nvPr/>
            </p:nvSpPr>
            <p:spPr bwMode="auto">
              <a:xfrm flipH="1" flipV="1">
                <a:off x="1811" y="1139"/>
                <a:ext cx="0" cy="22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7" name="Line 41"/>
              <p:cNvSpPr>
                <a:spLocks noChangeShapeType="1"/>
              </p:cNvSpPr>
              <p:nvPr/>
            </p:nvSpPr>
            <p:spPr bwMode="auto">
              <a:xfrm flipH="1" flipV="1">
                <a:off x="1786" y="2727"/>
                <a:ext cx="0" cy="22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8" name="Rectangle 42"/>
              <p:cNvSpPr>
                <a:spLocks noChangeArrowheads="1"/>
              </p:cNvSpPr>
              <p:nvPr/>
            </p:nvSpPr>
            <p:spPr bwMode="auto">
              <a:xfrm>
                <a:off x="1519" y="1366"/>
                <a:ext cx="567" cy="1361"/>
              </a:xfrm>
              <a:prstGeom prst="rect">
                <a:avLst/>
              </a:prstGeom>
              <a:no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39" name="Rectangle 43"/>
              <p:cNvSpPr>
                <a:spLocks noChangeArrowheads="1"/>
              </p:cNvSpPr>
              <p:nvPr/>
            </p:nvSpPr>
            <p:spPr bwMode="auto">
              <a:xfrm>
                <a:off x="1519" y="1706"/>
                <a:ext cx="22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D</a:t>
                </a:r>
              </a:p>
            </p:txBody>
          </p:sp>
          <p:sp>
            <p:nvSpPr>
              <p:cNvPr id="42" name="Line 46"/>
              <p:cNvSpPr>
                <a:spLocks noChangeShapeType="1"/>
              </p:cNvSpPr>
              <p:nvPr/>
            </p:nvSpPr>
            <p:spPr bwMode="auto">
              <a:xfrm flipH="1">
                <a:off x="1292" y="1819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3" name="Line 47"/>
              <p:cNvSpPr>
                <a:spLocks noChangeShapeType="1"/>
              </p:cNvSpPr>
              <p:nvPr/>
            </p:nvSpPr>
            <p:spPr bwMode="auto">
              <a:xfrm flipH="1">
                <a:off x="1292" y="2273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4" name="Line 48"/>
              <p:cNvSpPr>
                <a:spLocks noChangeShapeType="1"/>
              </p:cNvSpPr>
              <p:nvPr/>
            </p:nvSpPr>
            <p:spPr bwMode="auto">
              <a:xfrm flipH="1">
                <a:off x="2086" y="1819"/>
                <a:ext cx="226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5" name="Line 49"/>
              <p:cNvSpPr>
                <a:spLocks noChangeShapeType="1"/>
              </p:cNvSpPr>
              <p:nvPr/>
            </p:nvSpPr>
            <p:spPr bwMode="auto">
              <a:xfrm flipH="1">
                <a:off x="2086" y="2273"/>
                <a:ext cx="226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6" name="Rectangle 50"/>
              <p:cNvSpPr>
                <a:spLocks noChangeArrowheads="1"/>
              </p:cNvSpPr>
              <p:nvPr/>
            </p:nvSpPr>
            <p:spPr bwMode="auto">
              <a:xfrm>
                <a:off x="1859" y="1706"/>
                <a:ext cx="22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Q</a:t>
                </a:r>
              </a:p>
            </p:txBody>
          </p:sp>
          <p:sp>
            <p:nvSpPr>
              <p:cNvPr id="47" name="Oval 51"/>
              <p:cNvSpPr>
                <a:spLocks noChangeAspect="1" noChangeArrowheads="1"/>
              </p:cNvSpPr>
              <p:nvPr/>
            </p:nvSpPr>
            <p:spPr bwMode="auto">
              <a:xfrm>
                <a:off x="2086" y="2231"/>
                <a:ext cx="79" cy="7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48" name="Group 52"/>
              <p:cNvGrpSpPr>
                <a:grpSpLocks/>
              </p:cNvGrpSpPr>
              <p:nvPr/>
            </p:nvGrpSpPr>
            <p:grpSpPr bwMode="auto">
              <a:xfrm>
                <a:off x="1859" y="2172"/>
                <a:ext cx="227" cy="240"/>
                <a:chOff x="5034" y="1492"/>
                <a:chExt cx="227" cy="240"/>
              </a:xfrm>
            </p:grpSpPr>
            <p:sp>
              <p:nvSpPr>
                <p:cNvPr id="65" name="Rectangle 53"/>
                <p:cNvSpPr>
                  <a:spLocks noChangeArrowheads="1"/>
                </p:cNvSpPr>
                <p:nvPr/>
              </p:nvSpPr>
              <p:spPr bwMode="auto">
                <a:xfrm>
                  <a:off x="5034" y="1499"/>
                  <a:ext cx="227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400" b="1" dirty="0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Q</a:t>
                  </a:r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5099" y="1492"/>
                  <a:ext cx="11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49" name="Oval 55"/>
              <p:cNvSpPr>
                <a:spLocks noChangeAspect="1" noChangeArrowheads="1"/>
              </p:cNvSpPr>
              <p:nvPr/>
            </p:nvSpPr>
            <p:spPr bwMode="auto">
              <a:xfrm>
                <a:off x="1746" y="2727"/>
                <a:ext cx="79" cy="7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50" name="Group 56"/>
              <p:cNvGrpSpPr>
                <a:grpSpLocks/>
              </p:cNvGrpSpPr>
              <p:nvPr/>
            </p:nvGrpSpPr>
            <p:grpSpPr bwMode="auto">
              <a:xfrm>
                <a:off x="1608" y="2500"/>
                <a:ext cx="365" cy="240"/>
                <a:chOff x="1608" y="2500"/>
                <a:chExt cx="365" cy="240"/>
              </a:xfrm>
            </p:grpSpPr>
            <p:sp>
              <p:nvSpPr>
                <p:cNvPr id="63" name="Rectangle 57"/>
                <p:cNvSpPr>
                  <a:spLocks noChangeArrowheads="1"/>
                </p:cNvSpPr>
                <p:nvPr/>
              </p:nvSpPr>
              <p:spPr bwMode="auto">
                <a:xfrm>
                  <a:off x="1608" y="2507"/>
                  <a:ext cx="360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400" b="1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CLR</a:t>
                  </a:r>
                </a:p>
              </p:txBody>
            </p:sp>
            <p:sp>
              <p:nvSpPr>
                <p:cNvPr id="64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1633" y="2500"/>
                  <a:ext cx="340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51" name="Line 59"/>
              <p:cNvSpPr>
                <a:spLocks noChangeShapeType="1"/>
              </p:cNvSpPr>
              <p:nvPr/>
            </p:nvSpPr>
            <p:spPr bwMode="auto">
              <a:xfrm flipH="1">
                <a:off x="1292" y="2954"/>
                <a:ext cx="494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grpSp>
            <p:nvGrpSpPr>
              <p:cNvPr id="52" name="Group 60"/>
              <p:cNvGrpSpPr>
                <a:grpSpLocks/>
              </p:cNvGrpSpPr>
              <p:nvPr/>
            </p:nvGrpSpPr>
            <p:grpSpPr bwMode="auto">
              <a:xfrm>
                <a:off x="725" y="2840"/>
                <a:ext cx="536" cy="240"/>
                <a:chOff x="569" y="2500"/>
                <a:chExt cx="536" cy="240"/>
              </a:xfrm>
            </p:grpSpPr>
            <p:sp>
              <p:nvSpPr>
                <p:cNvPr id="61" name="Rectangle 61"/>
                <p:cNvSpPr>
                  <a:spLocks noChangeArrowheads="1"/>
                </p:cNvSpPr>
                <p:nvPr/>
              </p:nvSpPr>
              <p:spPr bwMode="auto">
                <a:xfrm>
                  <a:off x="569" y="2507"/>
                  <a:ext cx="536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400" b="1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Reset</a:t>
                  </a:r>
                </a:p>
              </p:txBody>
            </p:sp>
            <p:sp>
              <p:nvSpPr>
                <p:cNvPr id="62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569" y="2500"/>
                  <a:ext cx="536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53" name="Group 63"/>
              <p:cNvGrpSpPr>
                <a:grpSpLocks/>
              </p:cNvGrpSpPr>
              <p:nvPr/>
            </p:nvGrpSpPr>
            <p:grpSpPr bwMode="auto">
              <a:xfrm>
                <a:off x="1677" y="1436"/>
                <a:ext cx="250" cy="240"/>
                <a:chOff x="1697" y="1366"/>
                <a:chExt cx="250" cy="240"/>
              </a:xfrm>
            </p:grpSpPr>
            <p:sp>
              <p:nvSpPr>
                <p:cNvPr id="59" name="Rectangle 64"/>
                <p:cNvSpPr>
                  <a:spLocks noChangeArrowheads="1"/>
                </p:cNvSpPr>
                <p:nvPr/>
              </p:nvSpPr>
              <p:spPr bwMode="auto">
                <a:xfrm>
                  <a:off x="1697" y="1373"/>
                  <a:ext cx="250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400" b="1" dirty="0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PR</a:t>
                  </a:r>
                </a:p>
              </p:txBody>
            </p:sp>
            <p:sp>
              <p:nvSpPr>
                <p:cNvPr id="60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1720" y="1366"/>
                  <a:ext cx="227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54" name="Oval 66"/>
              <p:cNvSpPr>
                <a:spLocks noChangeAspect="1" noChangeArrowheads="1"/>
              </p:cNvSpPr>
              <p:nvPr/>
            </p:nvSpPr>
            <p:spPr bwMode="auto">
              <a:xfrm>
                <a:off x="1770" y="1281"/>
                <a:ext cx="79" cy="7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55" name="Line 67"/>
              <p:cNvSpPr>
                <a:spLocks noChangeShapeType="1"/>
              </p:cNvSpPr>
              <p:nvPr/>
            </p:nvSpPr>
            <p:spPr bwMode="auto">
              <a:xfrm flipH="1">
                <a:off x="1316" y="1139"/>
                <a:ext cx="494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grpSp>
            <p:nvGrpSpPr>
              <p:cNvPr id="56" name="Group 68"/>
              <p:cNvGrpSpPr>
                <a:grpSpLocks/>
              </p:cNvGrpSpPr>
              <p:nvPr/>
            </p:nvGrpSpPr>
            <p:grpSpPr bwMode="auto">
              <a:xfrm>
                <a:off x="725" y="1026"/>
                <a:ext cx="614" cy="240"/>
                <a:chOff x="538" y="2500"/>
                <a:chExt cx="614" cy="240"/>
              </a:xfrm>
            </p:grpSpPr>
            <p:sp>
              <p:nvSpPr>
                <p:cNvPr id="57" name="Rectangle 69"/>
                <p:cNvSpPr>
                  <a:spLocks noChangeArrowheads="1"/>
                </p:cNvSpPr>
                <p:nvPr/>
              </p:nvSpPr>
              <p:spPr bwMode="auto">
                <a:xfrm>
                  <a:off x="538" y="2507"/>
                  <a:ext cx="614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400" b="1" dirty="0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Preset</a:t>
                  </a:r>
                </a:p>
              </p:txBody>
            </p:sp>
            <p:sp>
              <p:nvSpPr>
                <p:cNvPr id="58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538" y="2500"/>
                  <a:ext cx="591" cy="7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</p:grpSp>
        </p:grpSp>
        <p:sp>
          <p:nvSpPr>
            <p:cNvPr id="67" name="Isosceles Triangle 66"/>
            <p:cNvSpPr/>
            <p:nvPr/>
          </p:nvSpPr>
          <p:spPr>
            <a:xfrm rot="5400000">
              <a:off x="2207361" y="3291235"/>
              <a:ext cx="288000" cy="216000"/>
            </a:xfrm>
            <a:prstGeom prst="triangl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3637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3710434"/>
            <a:ext cx="4176464" cy="589508"/>
          </a:xfrm>
        </p:spPr>
        <p:txBody>
          <a:bodyPr/>
          <a:lstStyle/>
          <a:p>
            <a:r>
              <a:rPr lang="en-GB" dirty="0" smtClean="0"/>
              <a:t>5.4 Analysis of clocked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chemeClr val="accent1"/>
                </a:solidFill>
              </a:rPr>
              <a:t>Sequential circuits 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32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ANALYSIS OF CLOCKED SEQUENTIAL CIRCUITS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The behaviour of a clocked sequential circuit is determined from: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The inputs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The outputs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The state of its flip – flops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 outputs and the next state are both a function of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The inputs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The present state</a:t>
            </a:r>
          </a:p>
          <a:p>
            <a:pPr lvl="1"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4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ANALYSIS OF CLOCKED SEQUENTIAL CIRCUITS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The analysis of sequential circuit consists of: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Obtaining a table or a diagram for the time sequence of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Inputs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Outputs 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Internal states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It is also possible to write Boolean expression that describe the behaviour of the sequential circuit.</a:t>
            </a:r>
          </a:p>
          <a:p>
            <a:pPr lvl="1"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95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ANALYSIS OF CLOCKED SEQUENTIAL CIRCUITS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State Equations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The behaviour of a clocked sequential circuit can be described algebraically by means of </a:t>
            </a:r>
            <a:r>
              <a:rPr lang="en-GB" sz="1800" b="1" dirty="0" smtClean="0">
                <a:solidFill>
                  <a:schemeClr val="accent2"/>
                </a:solidFill>
              </a:rPr>
              <a:t>state equations </a:t>
            </a:r>
            <a:r>
              <a:rPr lang="en-GB" sz="1800" dirty="0" smtClean="0"/>
              <a:t>(</a:t>
            </a:r>
            <a:r>
              <a:rPr lang="en-GB" sz="1800" b="1" dirty="0" smtClean="0">
                <a:solidFill>
                  <a:schemeClr val="accent2"/>
                </a:solidFill>
              </a:rPr>
              <a:t>transition equations</a:t>
            </a:r>
            <a:r>
              <a:rPr lang="en-GB" sz="1800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A state equation specifies the next state as a function of 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The present state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Inputs 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 lvl="1"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98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SEQUENTIAL CIRCUITS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They also determine the condition for changing the state in the storage elements.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A sequential circuit is specified by a time sequence of inputs, output, and internal states. 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52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dirty="0" smtClean="0"/>
              <a:t>Consider:</a:t>
            </a:r>
            <a:endParaRPr lang="en-GB" sz="1400" dirty="0" smtClean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 lvl="1">
              <a:lnSpc>
                <a:spcPct val="150000"/>
              </a:lnSpc>
            </a:pP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/>
              <a:t>Circuit consists of: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Two D flip – flops </a:t>
            </a:r>
            <a:r>
              <a:rPr lang="en-GB" sz="1600" b="1" dirty="0" smtClean="0">
                <a:solidFill>
                  <a:schemeClr val="accent2"/>
                </a:solidFill>
              </a:rPr>
              <a:t>A</a:t>
            </a:r>
            <a:r>
              <a:rPr lang="en-GB" sz="1600" dirty="0" smtClean="0"/>
              <a:t> and </a:t>
            </a:r>
            <a:r>
              <a:rPr lang="en-GB" sz="1600" b="1" dirty="0" smtClean="0">
                <a:solidFill>
                  <a:schemeClr val="accent2"/>
                </a:solidFill>
              </a:rPr>
              <a:t>B</a:t>
            </a:r>
            <a:r>
              <a:rPr lang="en-GB" sz="16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An input </a:t>
            </a:r>
            <a:r>
              <a:rPr lang="en-GB" sz="1600" b="1" dirty="0" smtClean="0">
                <a:solidFill>
                  <a:schemeClr val="accent2"/>
                </a:solidFill>
              </a:rPr>
              <a:t>x</a:t>
            </a:r>
            <a:r>
              <a:rPr lang="en-GB" sz="16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An output </a:t>
            </a:r>
            <a:r>
              <a:rPr lang="en-GB" sz="1600" b="1" dirty="0" smtClean="0">
                <a:solidFill>
                  <a:schemeClr val="accent2"/>
                </a:solidFill>
              </a:rPr>
              <a:t>y</a:t>
            </a:r>
            <a:r>
              <a:rPr lang="en-GB" sz="16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It is possible to write a set of equations for the circuit.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ANALYSIS OF CLOCKED SEQUENTIAL CIRCUITS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60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084096"/>
              </p:ext>
            </p:extLst>
          </p:nvPr>
        </p:nvGraphicFramePr>
        <p:xfrm>
          <a:off x="506927" y="1340172"/>
          <a:ext cx="3921057" cy="3391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1" name="Visio" r:id="rId3" imgW="3119120" imgH="2786116" progId="Visio.Drawing.11">
                  <p:embed/>
                </p:oleObj>
              </mc:Choice>
              <mc:Fallback>
                <p:oleObj name="Visio" r:id="rId3" imgW="3119120" imgH="2786116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927" y="1340172"/>
                        <a:ext cx="3921057" cy="3391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973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dirty="0" smtClean="0"/>
              <a:t>Consider:</a:t>
            </a:r>
            <a:endParaRPr lang="en-GB" sz="1400" dirty="0" smtClean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 lvl="1">
              <a:lnSpc>
                <a:spcPct val="150000"/>
              </a:lnSpc>
            </a:pP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/>
              <a:t>A(t+1) = A(t) . x(t) + B(t) . x(t)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/>
              <a:t>B(t+1) = A’(t) . x(t)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(t+1) </a:t>
            </a:r>
            <a:r>
              <a:rPr lang="en-GB" sz="1600" dirty="0" smtClean="0">
                <a:sym typeface="Wingdings" panose="05000000000000000000" pitchFamily="2" charset="2"/>
              </a:rPr>
              <a:t> next state of the flip flop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>
                <a:sym typeface="Wingdings" panose="05000000000000000000" pitchFamily="2" charset="2"/>
              </a:rPr>
              <a:t>Right side of the equation is a Boolean expression</a:t>
            </a:r>
          </a:p>
          <a:p>
            <a:pPr lvl="2">
              <a:lnSpc>
                <a:spcPct val="150000"/>
              </a:lnSpc>
            </a:pPr>
            <a:r>
              <a:rPr lang="en-GB" sz="1400" dirty="0" smtClean="0">
                <a:sym typeface="Wingdings" panose="05000000000000000000" pitchFamily="2" charset="2"/>
              </a:rPr>
              <a:t>Specifies the present state</a:t>
            </a:r>
          </a:p>
          <a:p>
            <a:pPr lvl="2">
              <a:lnSpc>
                <a:spcPct val="150000"/>
              </a:lnSpc>
            </a:pPr>
            <a:r>
              <a:rPr lang="en-GB" sz="1400" dirty="0" smtClean="0">
                <a:sym typeface="Wingdings" panose="05000000000000000000" pitchFamily="2" charset="2"/>
              </a:rPr>
              <a:t>Input conditions that make the next state = 1. </a:t>
            </a:r>
          </a:p>
          <a:p>
            <a:pPr lvl="2">
              <a:lnSpc>
                <a:spcPct val="150000"/>
              </a:lnSpc>
            </a:pPr>
            <a:endParaRPr lang="en-GB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ANALYSIS OF CLOCKED SEQUENTIAL CIRCUITS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61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375781"/>
              </p:ext>
            </p:extLst>
          </p:nvPr>
        </p:nvGraphicFramePr>
        <p:xfrm>
          <a:off x="506927" y="1340172"/>
          <a:ext cx="3921057" cy="3391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3" name="Visio" r:id="rId3" imgW="3119120" imgH="2786116" progId="Visio.Drawing.11">
                  <p:embed/>
                </p:oleObj>
              </mc:Choice>
              <mc:Fallback>
                <p:oleObj name="Visio" r:id="rId3" imgW="3119120" imgH="278611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927" y="1340172"/>
                        <a:ext cx="3921057" cy="3391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547664" y="1563638"/>
            <a:ext cx="2880320" cy="108012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1547664" y="2643758"/>
            <a:ext cx="2880320" cy="122413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68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/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dirty="0" smtClean="0"/>
              <a:t>Consider:</a:t>
            </a:r>
            <a:endParaRPr lang="en-GB" sz="1400" dirty="0" smtClean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 lvl="1">
              <a:lnSpc>
                <a:spcPct val="150000"/>
              </a:lnSpc>
            </a:pP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/>
              <a:t>A(t+1) = A(t) . x(t) + B(t) . x(t)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B(t+1) = A’(t) . x(t)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Since all the variables in the Boolean expression are a function of the present state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We can omit the designation (t)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A(t+1) = </a:t>
            </a:r>
            <a:r>
              <a:rPr lang="en-GB" sz="2000" b="1" dirty="0" smtClean="0"/>
              <a:t>A . x </a:t>
            </a:r>
            <a:r>
              <a:rPr lang="en-GB" sz="2000" b="1" dirty="0"/>
              <a:t>+ </a:t>
            </a:r>
            <a:r>
              <a:rPr lang="en-GB" sz="2000" b="1" dirty="0" smtClean="0"/>
              <a:t>B . x</a:t>
            </a:r>
            <a:endParaRPr lang="en-GB" sz="2000" b="1" dirty="0"/>
          </a:p>
          <a:p>
            <a:pPr>
              <a:lnSpc>
                <a:spcPct val="150000"/>
              </a:lnSpc>
            </a:pPr>
            <a:r>
              <a:rPr lang="en-GB" sz="2000" b="1" dirty="0"/>
              <a:t>B(t+1) = A</a:t>
            </a:r>
            <a:r>
              <a:rPr lang="en-GB" sz="2000" b="1" dirty="0" smtClean="0"/>
              <a:t>’ . x</a:t>
            </a:r>
            <a:endParaRPr lang="en-GB" sz="2000" b="1" dirty="0"/>
          </a:p>
          <a:p>
            <a:pPr lvl="1">
              <a:lnSpc>
                <a:spcPct val="150000"/>
              </a:lnSpc>
            </a:pPr>
            <a:endParaRPr lang="en-GB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ANALYSIS OF CLOCKED SEQUENTIAL CIRCUITS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62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875064"/>
              </p:ext>
            </p:extLst>
          </p:nvPr>
        </p:nvGraphicFramePr>
        <p:xfrm>
          <a:off x="506927" y="1340172"/>
          <a:ext cx="3921057" cy="3391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5" name="Visio" r:id="rId3" imgW="3119120" imgH="2786116" progId="Visio.Drawing.11">
                  <p:embed/>
                </p:oleObj>
              </mc:Choice>
              <mc:Fallback>
                <p:oleObj name="Visio" r:id="rId3" imgW="3119120" imgH="278611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927" y="1340172"/>
                        <a:ext cx="3921057" cy="3391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547664" y="1563638"/>
            <a:ext cx="2880320" cy="108012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1547664" y="2643758"/>
            <a:ext cx="2880320" cy="122413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93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dirty="0" smtClean="0"/>
              <a:t>Consider:</a:t>
            </a:r>
            <a:endParaRPr lang="en-GB" sz="1400" dirty="0" smtClean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 lvl="1">
              <a:lnSpc>
                <a:spcPct val="150000"/>
              </a:lnSpc>
            </a:pP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/>
              <a:t>Similarly, 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/>
              <a:t>y(t) = [A(t) + B(t)] x’(t)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/>
              <a:t>y = (A + B) x</a:t>
            </a:r>
            <a:r>
              <a:rPr lang="en-GB" sz="2000" dirty="0" smtClean="0"/>
              <a:t>’</a:t>
            </a:r>
          </a:p>
          <a:p>
            <a:pPr>
              <a:lnSpc>
                <a:spcPct val="150000"/>
              </a:lnSpc>
            </a:pPr>
            <a:endParaRPr lang="en-GB" sz="2000" dirty="0" smtClean="0"/>
          </a:p>
          <a:p>
            <a:pPr lvl="1">
              <a:lnSpc>
                <a:spcPct val="150000"/>
              </a:lnSpc>
            </a:pPr>
            <a:endParaRPr lang="en-GB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ANALYSIS OF CLOCKED SEQUENTIAL CIRCUITS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63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971638"/>
              </p:ext>
            </p:extLst>
          </p:nvPr>
        </p:nvGraphicFramePr>
        <p:xfrm>
          <a:off x="506927" y="1340172"/>
          <a:ext cx="3921057" cy="3391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8" name="Visio" r:id="rId3" imgW="3119120" imgH="2786116" progId="Visio.Drawing.11">
                  <p:embed/>
                </p:oleObj>
              </mc:Choice>
              <mc:Fallback>
                <p:oleObj name="Visio" r:id="rId3" imgW="3119120" imgH="278611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927" y="1340172"/>
                        <a:ext cx="3921057" cy="3391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547664" y="1563638"/>
            <a:ext cx="2880320" cy="108012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1547664" y="2643758"/>
            <a:ext cx="2880320" cy="122413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1547664" y="3867894"/>
            <a:ext cx="2880320" cy="7920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1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dirty="0" smtClean="0"/>
              <a:t>Consider:</a:t>
            </a:r>
            <a:endParaRPr lang="en-GB" sz="1400" dirty="0" smtClean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 lvl="1">
              <a:lnSpc>
                <a:spcPct val="150000"/>
              </a:lnSpc>
            </a:pP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/>
              <a:t>A(t+1) = A . x + B . x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B(t+1) = A’ . x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/>
              <a:t>y = (A + B) x’</a:t>
            </a:r>
          </a:p>
          <a:p>
            <a:pPr>
              <a:lnSpc>
                <a:spcPct val="150000"/>
              </a:lnSpc>
            </a:pPr>
            <a:endParaRPr lang="en-GB" sz="2000" dirty="0" smtClean="0"/>
          </a:p>
          <a:p>
            <a:pPr lvl="1">
              <a:lnSpc>
                <a:spcPct val="150000"/>
              </a:lnSpc>
            </a:pPr>
            <a:endParaRPr lang="en-GB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ANALYSIS OF CLOCKED SEQUENTIAL CIRCUITS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64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478620"/>
              </p:ext>
            </p:extLst>
          </p:nvPr>
        </p:nvGraphicFramePr>
        <p:xfrm>
          <a:off x="506927" y="1340172"/>
          <a:ext cx="3921057" cy="3391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0" name="Visio" r:id="rId3" imgW="3119120" imgH="2786116" progId="Visio.Drawing.11">
                  <p:embed/>
                </p:oleObj>
              </mc:Choice>
              <mc:Fallback>
                <p:oleObj name="Visio" r:id="rId3" imgW="3119120" imgH="278611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927" y="1340172"/>
                        <a:ext cx="3921057" cy="3391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547664" y="1563638"/>
            <a:ext cx="2880320" cy="108012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1547664" y="2643758"/>
            <a:ext cx="2880320" cy="122413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1547664" y="3867894"/>
            <a:ext cx="2880320" cy="7920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8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ANALYSIS OF CLOCKED SEQUENTIAL CIRCUITS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State Table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The time sequence of inputs, outputs and flip – flop can be enumerated in </a:t>
            </a:r>
            <a:r>
              <a:rPr lang="en-GB" sz="1800" b="1" dirty="0" smtClean="0">
                <a:solidFill>
                  <a:schemeClr val="accent2"/>
                </a:solidFill>
              </a:rPr>
              <a:t>state table </a:t>
            </a:r>
            <a:r>
              <a:rPr lang="en-GB" sz="1800" dirty="0" smtClean="0"/>
              <a:t>(</a:t>
            </a:r>
            <a:r>
              <a:rPr lang="en-GB" sz="1800" b="1" dirty="0" smtClean="0">
                <a:solidFill>
                  <a:schemeClr val="accent2"/>
                </a:solidFill>
              </a:rPr>
              <a:t>transition table</a:t>
            </a:r>
            <a:r>
              <a:rPr lang="en-GB" sz="1800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In general, a sequential circuit with m flip – flops and n inputs needs 2</a:t>
            </a:r>
            <a:r>
              <a:rPr lang="en-GB" sz="1800" baseline="30000" dirty="0" smtClean="0"/>
              <a:t>m+n</a:t>
            </a:r>
            <a:r>
              <a:rPr lang="en-GB" sz="1800" dirty="0" smtClean="0"/>
              <a:t> rows in the state table.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5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b="1" dirty="0" smtClean="0">
                <a:solidFill>
                  <a:schemeClr val="accent2"/>
                </a:solidFill>
              </a:rPr>
              <a:t>State Table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292080" y="843558"/>
            <a:ext cx="3394720" cy="37510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/>
              <a:t>A(t+1) = A . x + B . x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B(t+1) = A’ . x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y = (A + B) x’</a:t>
            </a:r>
          </a:p>
          <a:p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ANALYSIS OF CLOCKED SEQUENTIAL CIRCUITS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66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767748"/>
              </p:ext>
            </p:extLst>
          </p:nvPr>
        </p:nvGraphicFramePr>
        <p:xfrm>
          <a:off x="539552" y="1326614"/>
          <a:ext cx="4104457" cy="3261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84077"/>
                <a:gridCol w="684077"/>
                <a:gridCol w="724315"/>
                <a:gridCol w="643837"/>
                <a:gridCol w="532060"/>
                <a:gridCol w="836091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Present State (t)</a:t>
                      </a:r>
                      <a:endParaRPr lang="en-GB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Input (t)</a:t>
                      </a:r>
                      <a:endParaRPr lang="en-GB" sz="14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Next State (t+1)</a:t>
                      </a:r>
                      <a:endParaRPr lang="en-GB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Output</a:t>
                      </a:r>
                      <a:endParaRPr lang="en-GB" sz="14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A</a:t>
                      </a:r>
                      <a:endParaRPr lang="en-GB" sz="1400" b="1" dirty="0"/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B</a:t>
                      </a:r>
                      <a:endParaRPr lang="en-GB" sz="1400" b="1" dirty="0"/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x</a:t>
                      </a:r>
                      <a:endParaRPr lang="en-GB" sz="1400" b="1" dirty="0"/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A</a:t>
                      </a:r>
                      <a:endParaRPr lang="en-GB" sz="1400" b="1" dirty="0"/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B</a:t>
                      </a:r>
                      <a:endParaRPr lang="en-GB" sz="1400" b="1" dirty="0"/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y</a:t>
                      </a:r>
                      <a:endParaRPr lang="en-GB" sz="1400" b="1" dirty="0"/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811614" y="2146817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3402144" y="2146816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/>
              <a:t>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78436" y="2196470"/>
            <a:ext cx="864096" cy="50405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081654" y="2146817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/>
              <a:t>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11614" y="2455613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3402144" y="2455613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1</a:t>
            </a:r>
            <a:endParaRPr lang="en-GB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4081654" y="2455613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  <p:sp>
        <p:nvSpPr>
          <p:cNvPr id="16" name="Rectangle 15"/>
          <p:cNvSpPr/>
          <p:nvPr/>
        </p:nvSpPr>
        <p:spPr>
          <a:xfrm>
            <a:off x="2811614" y="2755837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  <p:sp>
        <p:nvSpPr>
          <p:cNvPr id="17" name="Rectangle 16"/>
          <p:cNvSpPr/>
          <p:nvPr/>
        </p:nvSpPr>
        <p:spPr>
          <a:xfrm>
            <a:off x="3402144" y="2755836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/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81654" y="2758439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1</a:t>
            </a:r>
            <a:endParaRPr lang="en-GB" sz="1400" b="1" dirty="0"/>
          </a:p>
        </p:txBody>
      </p:sp>
      <p:sp>
        <p:nvSpPr>
          <p:cNvPr id="19" name="Rectangle 18"/>
          <p:cNvSpPr/>
          <p:nvPr/>
        </p:nvSpPr>
        <p:spPr>
          <a:xfrm>
            <a:off x="2811614" y="3061139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3402144" y="3061139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1</a:t>
            </a:r>
            <a:endParaRPr lang="en-GB" sz="1400" b="1" dirty="0"/>
          </a:p>
        </p:txBody>
      </p:sp>
      <p:sp>
        <p:nvSpPr>
          <p:cNvPr id="21" name="Rectangle 20"/>
          <p:cNvSpPr/>
          <p:nvPr/>
        </p:nvSpPr>
        <p:spPr>
          <a:xfrm>
            <a:off x="4081654" y="3061139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2811614" y="3374447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  <p:sp>
        <p:nvSpPr>
          <p:cNvPr id="23" name="Rectangle 22"/>
          <p:cNvSpPr/>
          <p:nvPr/>
        </p:nvSpPr>
        <p:spPr>
          <a:xfrm>
            <a:off x="3402144" y="3374446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/>
              <a:t>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081654" y="3377049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1</a:t>
            </a:r>
            <a:endParaRPr lang="en-GB" sz="1400" b="1" dirty="0"/>
          </a:p>
        </p:txBody>
      </p:sp>
      <p:sp>
        <p:nvSpPr>
          <p:cNvPr id="25" name="Rectangle 24"/>
          <p:cNvSpPr/>
          <p:nvPr/>
        </p:nvSpPr>
        <p:spPr>
          <a:xfrm>
            <a:off x="2811614" y="3679749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1</a:t>
            </a:r>
            <a:endParaRPr lang="en-GB" sz="1400" b="1" dirty="0"/>
          </a:p>
        </p:txBody>
      </p:sp>
      <p:sp>
        <p:nvSpPr>
          <p:cNvPr id="26" name="Rectangle 25"/>
          <p:cNvSpPr/>
          <p:nvPr/>
        </p:nvSpPr>
        <p:spPr>
          <a:xfrm>
            <a:off x="3402144" y="3679749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  <p:sp>
        <p:nvSpPr>
          <p:cNvPr id="27" name="Rectangle 26"/>
          <p:cNvSpPr/>
          <p:nvPr/>
        </p:nvSpPr>
        <p:spPr>
          <a:xfrm>
            <a:off x="4081654" y="3679749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  <p:sp>
        <p:nvSpPr>
          <p:cNvPr id="28" name="Rectangle 27"/>
          <p:cNvSpPr/>
          <p:nvPr/>
        </p:nvSpPr>
        <p:spPr>
          <a:xfrm>
            <a:off x="2811614" y="3974895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  <p:sp>
        <p:nvSpPr>
          <p:cNvPr id="29" name="Rectangle 28"/>
          <p:cNvSpPr/>
          <p:nvPr/>
        </p:nvSpPr>
        <p:spPr>
          <a:xfrm>
            <a:off x="3402144" y="3974894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/>
              <a:t>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081654" y="3977497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1</a:t>
            </a:r>
            <a:endParaRPr lang="en-GB" sz="1400" b="1" dirty="0"/>
          </a:p>
        </p:txBody>
      </p:sp>
      <p:sp>
        <p:nvSpPr>
          <p:cNvPr id="31" name="Rectangle 30"/>
          <p:cNvSpPr/>
          <p:nvPr/>
        </p:nvSpPr>
        <p:spPr>
          <a:xfrm>
            <a:off x="2811614" y="4280197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1</a:t>
            </a:r>
            <a:endParaRPr lang="en-GB" sz="1400" b="1" dirty="0"/>
          </a:p>
        </p:txBody>
      </p:sp>
      <p:sp>
        <p:nvSpPr>
          <p:cNvPr id="32" name="Rectangle 31"/>
          <p:cNvSpPr/>
          <p:nvPr/>
        </p:nvSpPr>
        <p:spPr>
          <a:xfrm>
            <a:off x="3402144" y="4280197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  <p:sp>
        <p:nvSpPr>
          <p:cNvPr id="33" name="Rectangle 32"/>
          <p:cNvSpPr/>
          <p:nvPr/>
        </p:nvSpPr>
        <p:spPr>
          <a:xfrm>
            <a:off x="4081654" y="4280197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7142"/>
              </p:ext>
            </p:extLst>
          </p:nvPr>
        </p:nvGraphicFramePr>
        <p:xfrm>
          <a:off x="5652120" y="2467043"/>
          <a:ext cx="2592288" cy="2242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9" name="Visio" r:id="rId3" imgW="3119120" imgH="2786116" progId="Visio.Drawing.11">
                  <p:embed/>
                </p:oleObj>
              </mc:Choice>
              <mc:Fallback>
                <p:oleObj name="Visio" r:id="rId3" imgW="3119120" imgH="2786116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467043"/>
                        <a:ext cx="2592288" cy="2242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17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93827E-7 L -1.66667E-6 0.1209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12345 L -1.66667E-6 0.2364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23635 L -1.66667E-6 0.3600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uiExpand="1" build="p"/>
      <p:bldP spid="9" grpId="0"/>
      <p:bldP spid="10" grpId="0"/>
      <p:bldP spid="11" grpId="0" animBg="1"/>
      <p:bldP spid="11" grpId="1" animBg="1"/>
      <p:bldP spid="11" grpId="2" animBg="1"/>
      <p:bldP spid="11" grpId="3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43559"/>
            <a:ext cx="4038600" cy="309634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b="1" dirty="0" smtClean="0">
                <a:solidFill>
                  <a:schemeClr val="accent2"/>
                </a:solidFill>
              </a:rPr>
              <a:t>State Table 2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292080" y="843558"/>
            <a:ext cx="3394720" cy="37510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/>
              <a:t>A(t+1) = A . x + B . x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B(t+1) = A’ . x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y = (A + B) x’</a:t>
            </a:r>
          </a:p>
          <a:p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ANALYSIS OF CLOCKED SEQUENTIAL CIRCUITS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67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784220"/>
              </p:ext>
            </p:extLst>
          </p:nvPr>
        </p:nvGraphicFramePr>
        <p:xfrm>
          <a:off x="539552" y="1326614"/>
          <a:ext cx="3769010" cy="2590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68152"/>
                <a:gridCol w="728403"/>
                <a:gridCol w="511499"/>
                <a:gridCol w="504056"/>
                <a:gridCol w="116840"/>
                <a:gridCol w="540060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Present State </a:t>
                      </a:r>
                    </a:p>
                    <a:p>
                      <a:pPr algn="ctr"/>
                      <a:r>
                        <a:rPr lang="en-GB" sz="1400" dirty="0" smtClean="0"/>
                        <a:t>(t)</a:t>
                      </a:r>
                      <a:endParaRPr lang="en-GB" sz="1400" b="1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Next State (t+1)</a:t>
                      </a:r>
                      <a:endParaRPr lang="en-GB" sz="14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Output</a:t>
                      </a:r>
                      <a:endParaRPr lang="en-GB" sz="14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x=0</a:t>
                      </a:r>
                      <a:endParaRPr lang="en-GB" sz="1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x=1</a:t>
                      </a:r>
                      <a:endParaRPr lang="en-GB" sz="1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x=0</a:t>
                      </a:r>
                      <a:endParaRPr lang="en-GB" sz="1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x=1</a:t>
                      </a:r>
                      <a:endParaRPr lang="en-GB" sz="1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AB</a:t>
                      </a:r>
                      <a:endParaRPr lang="en-GB" sz="1400" b="1" dirty="0"/>
                    </a:p>
                  </a:txBody>
                  <a:tcP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AB</a:t>
                      </a:r>
                      <a:endParaRPr lang="en-GB" sz="1400" b="1" dirty="0"/>
                    </a:p>
                  </a:txBody>
                  <a:tcP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AB</a:t>
                      </a:r>
                      <a:endParaRPr lang="en-GB" sz="1400" b="1" dirty="0"/>
                    </a:p>
                  </a:txBody>
                  <a:tcP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y</a:t>
                      </a:r>
                      <a:endParaRPr lang="en-GB" sz="1400" b="1" dirty="0"/>
                    </a:p>
                  </a:txBody>
                  <a:tcP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y</a:t>
                      </a:r>
                      <a:endParaRPr lang="en-GB" sz="1400" b="1" dirty="0"/>
                    </a:p>
                  </a:txBody>
                  <a:tcP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00</a:t>
                      </a:r>
                      <a:endParaRPr lang="en-GB" sz="1400" b="1" dirty="0"/>
                    </a:p>
                  </a:txBody>
                  <a:tcP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66960" y="2461643"/>
            <a:ext cx="389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00</a:t>
            </a:r>
            <a:endParaRPr lang="en-GB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2684552" y="2461642"/>
            <a:ext cx="389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01</a:t>
            </a:r>
            <a:endParaRPr lang="en-GB" sz="1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793676" y="2484946"/>
            <a:ext cx="864096" cy="25202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295384" y="2461643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/>
              <a:t>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6960" y="2819969"/>
            <a:ext cx="389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00</a:t>
            </a:r>
            <a:endParaRPr lang="en-GB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2684552" y="2819969"/>
            <a:ext cx="389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11</a:t>
            </a:r>
            <a:endParaRPr lang="en-GB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3295384" y="2819969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1</a:t>
            </a:r>
            <a:endParaRPr lang="en-GB" sz="1400" b="1" dirty="0"/>
          </a:p>
        </p:txBody>
      </p:sp>
      <p:sp>
        <p:nvSpPr>
          <p:cNvPr id="16" name="Rectangle 15"/>
          <p:cNvSpPr/>
          <p:nvPr/>
        </p:nvSpPr>
        <p:spPr>
          <a:xfrm>
            <a:off x="2066960" y="3184199"/>
            <a:ext cx="389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00</a:t>
            </a:r>
            <a:endParaRPr lang="en-GB" sz="1400" b="1" dirty="0"/>
          </a:p>
        </p:txBody>
      </p:sp>
      <p:sp>
        <p:nvSpPr>
          <p:cNvPr id="17" name="Rectangle 16"/>
          <p:cNvSpPr/>
          <p:nvPr/>
        </p:nvSpPr>
        <p:spPr>
          <a:xfrm>
            <a:off x="2684552" y="3184198"/>
            <a:ext cx="389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10</a:t>
            </a:r>
            <a:endParaRPr lang="en-GB" sz="1400" b="1" dirty="0"/>
          </a:p>
        </p:txBody>
      </p:sp>
      <p:sp>
        <p:nvSpPr>
          <p:cNvPr id="18" name="Rectangle 17"/>
          <p:cNvSpPr/>
          <p:nvPr/>
        </p:nvSpPr>
        <p:spPr>
          <a:xfrm>
            <a:off x="3295384" y="3186801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1</a:t>
            </a:r>
            <a:endParaRPr lang="en-GB" sz="1400" b="1" dirty="0"/>
          </a:p>
        </p:txBody>
      </p:sp>
      <p:sp>
        <p:nvSpPr>
          <p:cNvPr id="19" name="Rectangle 18"/>
          <p:cNvSpPr/>
          <p:nvPr/>
        </p:nvSpPr>
        <p:spPr>
          <a:xfrm>
            <a:off x="2066960" y="3550461"/>
            <a:ext cx="389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00</a:t>
            </a:r>
            <a:endParaRPr lang="en-GB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2684552" y="3550461"/>
            <a:ext cx="389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10</a:t>
            </a:r>
            <a:endParaRPr lang="en-GB" sz="1400" b="1" dirty="0"/>
          </a:p>
        </p:txBody>
      </p:sp>
      <p:sp>
        <p:nvSpPr>
          <p:cNvPr id="21" name="Rectangle 20"/>
          <p:cNvSpPr/>
          <p:nvPr/>
        </p:nvSpPr>
        <p:spPr>
          <a:xfrm>
            <a:off x="3295384" y="3550461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1</a:t>
            </a:r>
            <a:endParaRPr lang="en-GB" sz="1400" b="1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169915"/>
              </p:ext>
            </p:extLst>
          </p:nvPr>
        </p:nvGraphicFramePr>
        <p:xfrm>
          <a:off x="5652120" y="2467043"/>
          <a:ext cx="2592288" cy="2242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1" name="Visio" r:id="rId3" imgW="3119120" imgH="2786116" progId="Visio.Drawing.11">
                  <p:embed/>
                </p:oleObj>
              </mc:Choice>
              <mc:Fallback>
                <p:oleObj name="Visio" r:id="rId3" imgW="3119120" imgH="278611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467043"/>
                        <a:ext cx="2592288" cy="2242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3880973" y="2463679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/>
              <a:t>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880973" y="2822005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  <p:sp>
        <p:nvSpPr>
          <p:cNvPr id="37" name="Rectangle 36"/>
          <p:cNvSpPr/>
          <p:nvPr/>
        </p:nvSpPr>
        <p:spPr>
          <a:xfrm>
            <a:off x="3880973" y="3188837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  <p:sp>
        <p:nvSpPr>
          <p:cNvPr id="38" name="Rectangle 37"/>
          <p:cNvSpPr/>
          <p:nvPr/>
        </p:nvSpPr>
        <p:spPr>
          <a:xfrm>
            <a:off x="3880973" y="3552497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78823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2.22222E-6 0.0734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346 L 2.22222E-6 0.1435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4343 L 2.22222E-6 0.2165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9" grpId="0"/>
      <p:bldP spid="10" grpId="0"/>
      <p:bldP spid="11" grpId="0" animBg="1"/>
      <p:bldP spid="11" grpId="1" animBg="1"/>
      <p:bldP spid="11" grpId="2" animBg="1"/>
      <p:bldP spid="11" grpId="3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5" grpId="0"/>
      <p:bldP spid="36" grpId="0"/>
      <p:bldP spid="37" grpId="0"/>
      <p:bldP spid="3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ANALYSIS OF CLOCKED SEQUENTIAL CIRCUITS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State Diagram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The information available in a state table can be represented graphically in the form of a state diagram. 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State is represented by a circle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Transition between states are indicated by directed lines connecting the circles.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97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b="1" dirty="0" smtClean="0">
                <a:solidFill>
                  <a:schemeClr val="accent2"/>
                </a:solidFill>
              </a:rPr>
              <a:t>State Diagram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ANALYSIS OF CLOCKED SEQUENTIAL CIRCUITS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69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837672"/>
              </p:ext>
            </p:extLst>
          </p:nvPr>
        </p:nvGraphicFramePr>
        <p:xfrm>
          <a:off x="539552" y="1347614"/>
          <a:ext cx="3769010" cy="2590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68152"/>
                <a:gridCol w="728403"/>
                <a:gridCol w="511499"/>
                <a:gridCol w="504056"/>
                <a:gridCol w="116840"/>
                <a:gridCol w="540060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Present State </a:t>
                      </a:r>
                    </a:p>
                    <a:p>
                      <a:pPr algn="ctr"/>
                      <a:r>
                        <a:rPr lang="en-GB" sz="1400" dirty="0" smtClean="0"/>
                        <a:t>(t)</a:t>
                      </a:r>
                      <a:endParaRPr lang="en-GB" sz="1400" b="1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Next State (t+1)</a:t>
                      </a:r>
                      <a:endParaRPr lang="en-GB" sz="14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Output</a:t>
                      </a:r>
                      <a:endParaRPr lang="en-GB" sz="14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x=0</a:t>
                      </a:r>
                      <a:endParaRPr lang="en-GB" sz="1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x=1</a:t>
                      </a:r>
                      <a:endParaRPr lang="en-GB" sz="1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x=0</a:t>
                      </a:r>
                      <a:endParaRPr lang="en-GB" sz="1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x=1</a:t>
                      </a:r>
                      <a:endParaRPr lang="en-GB" sz="1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AB</a:t>
                      </a:r>
                      <a:endParaRPr lang="en-GB" sz="1400" b="1" dirty="0"/>
                    </a:p>
                  </a:txBody>
                  <a:tcP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AB</a:t>
                      </a:r>
                      <a:endParaRPr lang="en-GB" sz="1400" b="1" dirty="0"/>
                    </a:p>
                  </a:txBody>
                  <a:tcP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AB</a:t>
                      </a:r>
                      <a:endParaRPr lang="en-GB" sz="1400" b="1" dirty="0"/>
                    </a:p>
                  </a:txBody>
                  <a:tcP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y</a:t>
                      </a:r>
                      <a:endParaRPr lang="en-GB" sz="1400" b="1" dirty="0"/>
                    </a:p>
                  </a:txBody>
                  <a:tcP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y</a:t>
                      </a:r>
                      <a:endParaRPr lang="en-GB" sz="1400" b="1" dirty="0"/>
                    </a:p>
                  </a:txBody>
                  <a:tcP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00</a:t>
                      </a:r>
                      <a:endParaRPr lang="en-GB" sz="1400" b="1" dirty="0"/>
                    </a:p>
                  </a:txBody>
                  <a:tcP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54637" y="2482643"/>
            <a:ext cx="389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00</a:t>
            </a:r>
            <a:endParaRPr lang="en-GB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2682280" y="2482642"/>
            <a:ext cx="389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01</a:t>
            </a:r>
            <a:endParaRPr lang="en-GB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3295384" y="2482643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/>
              <a:t>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54637" y="2840969"/>
            <a:ext cx="389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00</a:t>
            </a:r>
            <a:endParaRPr lang="en-GB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2682280" y="2840969"/>
            <a:ext cx="389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11</a:t>
            </a:r>
            <a:endParaRPr lang="en-GB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3295384" y="2840969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1</a:t>
            </a:r>
            <a:endParaRPr lang="en-GB" sz="1400" b="1" dirty="0"/>
          </a:p>
        </p:txBody>
      </p:sp>
      <p:sp>
        <p:nvSpPr>
          <p:cNvPr id="16" name="Rectangle 15"/>
          <p:cNvSpPr/>
          <p:nvPr/>
        </p:nvSpPr>
        <p:spPr>
          <a:xfrm>
            <a:off x="2054637" y="3205199"/>
            <a:ext cx="389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00</a:t>
            </a:r>
            <a:endParaRPr lang="en-GB" sz="1400" b="1" dirty="0"/>
          </a:p>
        </p:txBody>
      </p:sp>
      <p:sp>
        <p:nvSpPr>
          <p:cNvPr id="17" name="Rectangle 16"/>
          <p:cNvSpPr/>
          <p:nvPr/>
        </p:nvSpPr>
        <p:spPr>
          <a:xfrm>
            <a:off x="2682280" y="3205198"/>
            <a:ext cx="389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10</a:t>
            </a:r>
            <a:endParaRPr lang="en-GB" sz="1400" b="1" dirty="0"/>
          </a:p>
        </p:txBody>
      </p:sp>
      <p:sp>
        <p:nvSpPr>
          <p:cNvPr id="18" name="Rectangle 17"/>
          <p:cNvSpPr/>
          <p:nvPr/>
        </p:nvSpPr>
        <p:spPr>
          <a:xfrm>
            <a:off x="3295384" y="3207801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1</a:t>
            </a:r>
            <a:endParaRPr lang="en-GB" sz="1400" b="1" dirty="0"/>
          </a:p>
        </p:txBody>
      </p:sp>
      <p:sp>
        <p:nvSpPr>
          <p:cNvPr id="19" name="Rectangle 18"/>
          <p:cNvSpPr/>
          <p:nvPr/>
        </p:nvSpPr>
        <p:spPr>
          <a:xfrm>
            <a:off x="2054637" y="3571461"/>
            <a:ext cx="389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00</a:t>
            </a:r>
            <a:endParaRPr lang="en-GB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2682280" y="3571461"/>
            <a:ext cx="389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10</a:t>
            </a:r>
            <a:endParaRPr lang="en-GB" sz="1400" b="1" dirty="0"/>
          </a:p>
        </p:txBody>
      </p:sp>
      <p:sp>
        <p:nvSpPr>
          <p:cNvPr id="21" name="Rectangle 20"/>
          <p:cNvSpPr/>
          <p:nvPr/>
        </p:nvSpPr>
        <p:spPr>
          <a:xfrm>
            <a:off x="3295384" y="3571461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1</a:t>
            </a:r>
            <a:endParaRPr lang="en-GB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3880973" y="2484679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/>
              <a:t>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80973" y="2843005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  <p:sp>
        <p:nvSpPr>
          <p:cNvPr id="24" name="Rectangle 23"/>
          <p:cNvSpPr/>
          <p:nvPr/>
        </p:nvSpPr>
        <p:spPr>
          <a:xfrm>
            <a:off x="3880973" y="3209837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  <p:sp>
        <p:nvSpPr>
          <p:cNvPr id="25" name="Rectangle 24"/>
          <p:cNvSpPr/>
          <p:nvPr/>
        </p:nvSpPr>
        <p:spPr>
          <a:xfrm>
            <a:off x="3880973" y="3573497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  <p:sp>
        <p:nvSpPr>
          <p:cNvPr id="70" name="Oval 5"/>
          <p:cNvSpPr>
            <a:spLocks noChangeAspect="1" noChangeArrowheads="1"/>
          </p:cNvSpPr>
          <p:nvPr/>
        </p:nvSpPr>
        <p:spPr bwMode="auto">
          <a:xfrm>
            <a:off x="5615756" y="1959695"/>
            <a:ext cx="539750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0 0</a:t>
            </a:r>
          </a:p>
        </p:txBody>
      </p:sp>
      <p:sp>
        <p:nvSpPr>
          <p:cNvPr id="71" name="Freeform 6"/>
          <p:cNvSpPr>
            <a:spLocks/>
          </p:cNvSpPr>
          <p:nvPr/>
        </p:nvSpPr>
        <p:spPr bwMode="auto">
          <a:xfrm>
            <a:off x="5651633" y="1397720"/>
            <a:ext cx="439738" cy="601662"/>
          </a:xfrm>
          <a:custGeom>
            <a:avLst/>
            <a:gdLst>
              <a:gd name="T0" fmla="*/ 2147483647 w 277"/>
              <a:gd name="T1" fmla="*/ 2147483647 h 379"/>
              <a:gd name="T2" fmla="*/ 2147483647 w 277"/>
              <a:gd name="T3" fmla="*/ 2147483647 h 379"/>
              <a:gd name="T4" fmla="*/ 2147483647 w 277"/>
              <a:gd name="T5" fmla="*/ 2147483647 h 379"/>
              <a:gd name="T6" fmla="*/ 2147483647 w 277"/>
              <a:gd name="T7" fmla="*/ 0 h 379"/>
              <a:gd name="T8" fmla="*/ 2147483647 w 277"/>
              <a:gd name="T9" fmla="*/ 2147483647 h 379"/>
              <a:gd name="T10" fmla="*/ 2147483647 w 277"/>
              <a:gd name="T11" fmla="*/ 2147483647 h 379"/>
              <a:gd name="T12" fmla="*/ 2147483647 w 277"/>
              <a:gd name="T13" fmla="*/ 2147483647 h 3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2" name="Oval 7"/>
          <p:cNvSpPr>
            <a:spLocks noChangeAspect="1" noChangeArrowheads="1"/>
          </p:cNvSpPr>
          <p:nvPr/>
        </p:nvSpPr>
        <p:spPr bwMode="auto">
          <a:xfrm>
            <a:off x="7595368" y="1959695"/>
            <a:ext cx="539750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1 0</a:t>
            </a:r>
          </a:p>
        </p:txBody>
      </p:sp>
      <p:sp>
        <p:nvSpPr>
          <p:cNvPr id="73" name="Freeform 8"/>
          <p:cNvSpPr>
            <a:spLocks/>
          </p:cNvSpPr>
          <p:nvPr/>
        </p:nvSpPr>
        <p:spPr bwMode="auto">
          <a:xfrm flipH="1">
            <a:off x="7660654" y="1419945"/>
            <a:ext cx="439738" cy="601662"/>
          </a:xfrm>
          <a:custGeom>
            <a:avLst/>
            <a:gdLst>
              <a:gd name="T0" fmla="*/ 2147483647 w 277"/>
              <a:gd name="T1" fmla="*/ 2147483647 h 379"/>
              <a:gd name="T2" fmla="*/ 2147483647 w 277"/>
              <a:gd name="T3" fmla="*/ 2147483647 h 379"/>
              <a:gd name="T4" fmla="*/ 2147483647 w 277"/>
              <a:gd name="T5" fmla="*/ 2147483647 h 379"/>
              <a:gd name="T6" fmla="*/ 2147483647 w 277"/>
              <a:gd name="T7" fmla="*/ 0 h 379"/>
              <a:gd name="T8" fmla="*/ 2147483647 w 277"/>
              <a:gd name="T9" fmla="*/ 2147483647 h 379"/>
              <a:gd name="T10" fmla="*/ 2147483647 w 277"/>
              <a:gd name="T11" fmla="*/ 2147483647 h 379"/>
              <a:gd name="T12" fmla="*/ 2147483647 w 277"/>
              <a:gd name="T13" fmla="*/ 2147483647 h 3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4" name="Freeform 9"/>
          <p:cNvSpPr>
            <a:spLocks/>
          </p:cNvSpPr>
          <p:nvPr/>
        </p:nvSpPr>
        <p:spPr bwMode="auto">
          <a:xfrm flipH="1">
            <a:off x="6155506" y="1959695"/>
            <a:ext cx="1439862" cy="179387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5" name="Oval 10"/>
          <p:cNvSpPr>
            <a:spLocks noChangeAspect="1" noChangeArrowheads="1"/>
          </p:cNvSpPr>
          <p:nvPr/>
        </p:nvSpPr>
        <p:spPr bwMode="auto">
          <a:xfrm>
            <a:off x="5615756" y="3940895"/>
            <a:ext cx="539750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0 1</a:t>
            </a:r>
          </a:p>
        </p:txBody>
      </p:sp>
      <p:sp>
        <p:nvSpPr>
          <p:cNvPr id="76" name="Freeform 11"/>
          <p:cNvSpPr>
            <a:spLocks/>
          </p:cNvSpPr>
          <p:nvPr/>
        </p:nvSpPr>
        <p:spPr bwMode="auto">
          <a:xfrm rot="16200000" flipH="1">
            <a:off x="4985518" y="3131270"/>
            <a:ext cx="1439863" cy="179387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7" name="Oval 12"/>
          <p:cNvSpPr>
            <a:spLocks noChangeAspect="1" noChangeArrowheads="1"/>
          </p:cNvSpPr>
          <p:nvPr/>
        </p:nvSpPr>
        <p:spPr bwMode="auto">
          <a:xfrm>
            <a:off x="7595368" y="3940895"/>
            <a:ext cx="539750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1 1</a:t>
            </a:r>
          </a:p>
        </p:txBody>
      </p:sp>
      <p:sp>
        <p:nvSpPr>
          <p:cNvPr id="78" name="Freeform 13"/>
          <p:cNvSpPr>
            <a:spLocks/>
          </p:cNvSpPr>
          <p:nvPr/>
        </p:nvSpPr>
        <p:spPr bwMode="auto">
          <a:xfrm rot="16200000" flipV="1">
            <a:off x="5345880" y="3131270"/>
            <a:ext cx="1439863" cy="179388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9" name="Freeform 14"/>
          <p:cNvSpPr>
            <a:spLocks/>
          </p:cNvSpPr>
          <p:nvPr/>
        </p:nvSpPr>
        <p:spPr bwMode="auto">
          <a:xfrm rot="16200000" flipV="1">
            <a:off x="7325493" y="3131270"/>
            <a:ext cx="1439863" cy="179387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80" name="Freeform 15"/>
          <p:cNvSpPr>
            <a:spLocks/>
          </p:cNvSpPr>
          <p:nvPr/>
        </p:nvSpPr>
        <p:spPr bwMode="auto">
          <a:xfrm rot="10800000" flipH="1">
            <a:off x="6155506" y="4301257"/>
            <a:ext cx="1439862" cy="179388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81" name="Line 16"/>
          <p:cNvSpPr>
            <a:spLocks noChangeShapeType="1"/>
          </p:cNvSpPr>
          <p:nvPr/>
        </p:nvSpPr>
        <p:spPr bwMode="auto">
          <a:xfrm flipH="1" flipV="1">
            <a:off x="6155506" y="2320057"/>
            <a:ext cx="1620837" cy="16208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82" name="Rectangle 17"/>
          <p:cNvSpPr>
            <a:spLocks noChangeArrowheads="1"/>
          </p:cNvSpPr>
          <p:nvPr/>
        </p:nvSpPr>
        <p:spPr bwMode="auto">
          <a:xfrm>
            <a:off x="5600516" y="1059582"/>
            <a:ext cx="539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b="1" dirty="0">
                <a:latin typeface="+mj-lt"/>
                <a:cs typeface="Times New Roman" pitchFamily="18" charset="0"/>
              </a:rPr>
              <a:t>0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/</a:t>
            </a:r>
            <a:r>
              <a:rPr lang="en-US" altLang="en-US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83" name="Rectangle 18"/>
          <p:cNvSpPr>
            <a:spLocks noChangeArrowheads="1"/>
          </p:cNvSpPr>
          <p:nvPr/>
        </p:nvSpPr>
        <p:spPr bwMode="auto">
          <a:xfrm>
            <a:off x="6695256" y="1600920"/>
            <a:ext cx="539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b="1" dirty="0">
                <a:latin typeface="+mj-lt"/>
                <a:cs typeface="Times New Roman" pitchFamily="18" charset="0"/>
              </a:rPr>
              <a:t>0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/</a:t>
            </a:r>
            <a:r>
              <a:rPr lang="en-US" altLang="en-US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84" name="Rectangle 19"/>
          <p:cNvSpPr>
            <a:spLocks noChangeArrowheads="1"/>
          </p:cNvSpPr>
          <p:nvPr/>
        </p:nvSpPr>
        <p:spPr bwMode="auto">
          <a:xfrm>
            <a:off x="7595368" y="1059582"/>
            <a:ext cx="539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b="1" dirty="0">
                <a:latin typeface="+mj-lt"/>
                <a:cs typeface="Times New Roman" pitchFamily="18" charset="0"/>
              </a:rPr>
              <a:t>1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/</a:t>
            </a:r>
            <a:r>
              <a:rPr lang="en-US" altLang="en-US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85" name="Rectangle 20"/>
          <p:cNvSpPr>
            <a:spLocks noChangeArrowheads="1"/>
          </p:cNvSpPr>
          <p:nvPr/>
        </p:nvSpPr>
        <p:spPr bwMode="auto">
          <a:xfrm>
            <a:off x="8135118" y="3040782"/>
            <a:ext cx="539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b="1" dirty="0">
                <a:latin typeface="+mj-lt"/>
                <a:cs typeface="Times New Roman" pitchFamily="18" charset="0"/>
              </a:rPr>
              <a:t>1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/</a:t>
            </a:r>
            <a:r>
              <a:rPr lang="en-US" altLang="en-US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86" name="Rectangle 21"/>
          <p:cNvSpPr>
            <a:spLocks noChangeArrowheads="1"/>
          </p:cNvSpPr>
          <p:nvPr/>
        </p:nvSpPr>
        <p:spPr bwMode="auto">
          <a:xfrm>
            <a:off x="6515868" y="4480645"/>
            <a:ext cx="539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b="1" dirty="0">
                <a:latin typeface="+mj-lt"/>
                <a:cs typeface="Times New Roman" pitchFamily="18" charset="0"/>
              </a:rPr>
              <a:t>1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/</a:t>
            </a:r>
            <a:r>
              <a:rPr lang="en-US" altLang="en-US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87" name="Rectangle 22"/>
          <p:cNvSpPr>
            <a:spLocks noChangeArrowheads="1"/>
          </p:cNvSpPr>
          <p:nvPr/>
        </p:nvSpPr>
        <p:spPr bwMode="auto">
          <a:xfrm>
            <a:off x="5076006" y="3040782"/>
            <a:ext cx="539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b="1">
                <a:latin typeface="+mj-lt"/>
                <a:cs typeface="Times New Roman" pitchFamily="18" charset="0"/>
              </a:rPr>
              <a:t>1</a:t>
            </a:r>
            <a:r>
              <a:rPr lang="en-US" altLang="en-US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/</a:t>
            </a:r>
            <a:r>
              <a:rPr lang="en-US" altLang="en-US" b="1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88" name="Rectangle 23"/>
          <p:cNvSpPr>
            <a:spLocks noChangeArrowheads="1"/>
          </p:cNvSpPr>
          <p:nvPr/>
        </p:nvSpPr>
        <p:spPr bwMode="auto">
          <a:xfrm>
            <a:off x="6155506" y="3040782"/>
            <a:ext cx="539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b="1" dirty="0">
                <a:latin typeface="+mj-lt"/>
                <a:cs typeface="Times New Roman" pitchFamily="18" charset="0"/>
              </a:rPr>
              <a:t>0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/</a:t>
            </a:r>
            <a:r>
              <a:rPr lang="en-US" altLang="en-US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89" name="Rectangle 24"/>
          <p:cNvSpPr>
            <a:spLocks noChangeArrowheads="1"/>
          </p:cNvSpPr>
          <p:nvPr/>
        </p:nvSpPr>
        <p:spPr bwMode="auto">
          <a:xfrm>
            <a:off x="6876231" y="2680420"/>
            <a:ext cx="539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b="1" dirty="0">
                <a:latin typeface="+mj-lt"/>
                <a:cs typeface="Times New Roman" pitchFamily="18" charset="0"/>
              </a:rPr>
              <a:t>0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/</a:t>
            </a:r>
            <a:r>
              <a:rPr lang="en-US" altLang="en-US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90" name="Oval 25"/>
          <p:cNvSpPr>
            <a:spLocks noChangeAspect="1" noChangeArrowheads="1"/>
          </p:cNvSpPr>
          <p:nvPr/>
        </p:nvSpPr>
        <p:spPr bwMode="auto">
          <a:xfrm>
            <a:off x="827584" y="4140194"/>
            <a:ext cx="539750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AB</a:t>
            </a:r>
          </a:p>
        </p:txBody>
      </p:sp>
      <p:sp>
        <p:nvSpPr>
          <p:cNvPr id="91" name="Freeform 26"/>
          <p:cNvSpPr>
            <a:spLocks/>
          </p:cNvSpPr>
          <p:nvPr/>
        </p:nvSpPr>
        <p:spPr bwMode="auto">
          <a:xfrm rot="10800000" flipH="1" flipV="1">
            <a:off x="1367334" y="4106778"/>
            <a:ext cx="2520950" cy="246221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endParaRPr lang="en-GB" sz="1600">
              <a:latin typeface="+mj-lt"/>
            </a:endParaRPr>
          </a:p>
        </p:txBody>
      </p:sp>
      <p:sp>
        <p:nvSpPr>
          <p:cNvPr id="92" name="Rectangle 27"/>
          <p:cNvSpPr>
            <a:spLocks noChangeArrowheads="1"/>
          </p:cNvSpPr>
          <p:nvPr/>
        </p:nvSpPr>
        <p:spPr bwMode="auto">
          <a:xfrm>
            <a:off x="1907084" y="4243382"/>
            <a:ext cx="16719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 dirty="0">
                <a:latin typeface="+mj-lt"/>
                <a:cs typeface="Times New Roman" pitchFamily="18" charset="0"/>
              </a:rPr>
              <a:t>input</a:t>
            </a:r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/</a:t>
            </a:r>
            <a:r>
              <a:rPr lang="en-US" altLang="en-US" sz="20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output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023665" y="2510516"/>
            <a:ext cx="395734" cy="25202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ounded Rectangle 93"/>
          <p:cNvSpPr/>
          <p:nvPr/>
        </p:nvSpPr>
        <p:spPr>
          <a:xfrm>
            <a:off x="2051695" y="2510516"/>
            <a:ext cx="395734" cy="25202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ounded Rectangle 94"/>
          <p:cNvSpPr/>
          <p:nvPr/>
        </p:nvSpPr>
        <p:spPr>
          <a:xfrm>
            <a:off x="2679338" y="2499742"/>
            <a:ext cx="395734" cy="25202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ounded Rectangle 95"/>
          <p:cNvSpPr/>
          <p:nvPr/>
        </p:nvSpPr>
        <p:spPr>
          <a:xfrm>
            <a:off x="1023665" y="2868843"/>
            <a:ext cx="395734" cy="25202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ounded Rectangle 96"/>
          <p:cNvSpPr/>
          <p:nvPr/>
        </p:nvSpPr>
        <p:spPr>
          <a:xfrm>
            <a:off x="2051695" y="2867402"/>
            <a:ext cx="395734" cy="25202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ounded Rectangle 97"/>
          <p:cNvSpPr/>
          <p:nvPr/>
        </p:nvSpPr>
        <p:spPr>
          <a:xfrm>
            <a:off x="2679338" y="2865306"/>
            <a:ext cx="395734" cy="25202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ounded Rectangle 98"/>
          <p:cNvSpPr/>
          <p:nvPr/>
        </p:nvSpPr>
        <p:spPr>
          <a:xfrm>
            <a:off x="1023665" y="3234014"/>
            <a:ext cx="395734" cy="25202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ounded Rectangle 99"/>
          <p:cNvSpPr/>
          <p:nvPr/>
        </p:nvSpPr>
        <p:spPr>
          <a:xfrm>
            <a:off x="2051695" y="3234014"/>
            <a:ext cx="395734" cy="25202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ounded Rectangle 100"/>
          <p:cNvSpPr/>
          <p:nvPr/>
        </p:nvSpPr>
        <p:spPr>
          <a:xfrm>
            <a:off x="2679338" y="3234014"/>
            <a:ext cx="395734" cy="25202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ounded Rectangle 101"/>
          <p:cNvSpPr/>
          <p:nvPr/>
        </p:nvSpPr>
        <p:spPr>
          <a:xfrm>
            <a:off x="1023665" y="3603770"/>
            <a:ext cx="395734" cy="25202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ounded Rectangle 102"/>
          <p:cNvSpPr/>
          <p:nvPr/>
        </p:nvSpPr>
        <p:spPr>
          <a:xfrm>
            <a:off x="2051695" y="3603770"/>
            <a:ext cx="395734" cy="25202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ounded Rectangle 103"/>
          <p:cNvSpPr/>
          <p:nvPr/>
        </p:nvSpPr>
        <p:spPr>
          <a:xfrm>
            <a:off x="2679338" y="3603770"/>
            <a:ext cx="395734" cy="25202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60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 animBg="1"/>
      <p:bldP spid="91" grpId="0" animBg="1"/>
      <p:bldP spid="92" grpId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SEQUENTIAL CIRCUITS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There are two main types of sequential circuits.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Their classification depends on the timing of their signals. 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57886456"/>
              </p:ext>
            </p:extLst>
          </p:nvPr>
        </p:nvGraphicFramePr>
        <p:xfrm>
          <a:off x="2255912" y="1851670"/>
          <a:ext cx="4632176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38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84E163-6FB9-418F-B0B7-229A40F0F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7684E163-6FB9-418F-B0B7-229A40F0F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60F0B3-6CAC-44EA-8FE0-711C412F1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3D60F0B3-6CAC-44EA-8FE0-711C412F1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353458-CEFF-4E1C-A468-22044B06D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FC353458-CEFF-4E1C-A468-22044B06D1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B51356-6759-4C9C-A399-FAA5308D5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FBB51356-6759-4C9C-A399-FAA5308D5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BBA9A3-016C-4E0B-8468-470E3730C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E9BBA9A3-016C-4E0B-8468-470E3730C3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 uiExpand="1">
        <p:bldSub>
          <a:bldDgm bld="lvlOne"/>
        </p:bldSub>
      </p:bldGraphic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ANALYSIS OF CLOCKED SEQUENTIAL CIRCUITS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b="1" dirty="0" smtClean="0">
                <a:solidFill>
                  <a:schemeClr val="accent2"/>
                </a:solidFill>
              </a:rPr>
              <a:t>Analysis with D Flip – Flops</a:t>
            </a:r>
          </a:p>
          <a:p>
            <a:pPr>
              <a:lnSpc>
                <a:spcPct val="150000"/>
              </a:lnSpc>
            </a:pPr>
            <a:endParaRPr lang="en-US" altLang="en-US" sz="1800" b="1" dirty="0" smtClean="0"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altLang="en-US" sz="1800" b="1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en-US" sz="1800" b="1" dirty="0"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1800" b="1" dirty="0" smtClean="0">
                <a:latin typeface="+mj-lt"/>
                <a:cs typeface="Times New Roman" pitchFamily="18" charset="0"/>
              </a:rPr>
              <a:t>A(t+1</a:t>
            </a:r>
            <a:r>
              <a:rPr lang="en-US" altLang="en-US" sz="1800" b="1" dirty="0">
                <a:latin typeface="+mj-lt"/>
                <a:cs typeface="Times New Roman" pitchFamily="18" charset="0"/>
              </a:rPr>
              <a:t>) = D</a:t>
            </a:r>
            <a:r>
              <a:rPr lang="en-US" altLang="en-US" sz="1800" b="1" baseline="-25000" dirty="0">
                <a:latin typeface="+mj-lt"/>
                <a:cs typeface="Times New Roman" pitchFamily="18" charset="0"/>
              </a:rPr>
              <a:t>A </a:t>
            </a:r>
            <a:r>
              <a:rPr lang="en-US" altLang="en-US" sz="1800" b="1" dirty="0">
                <a:latin typeface="+mj-lt"/>
                <a:cs typeface="Times New Roman" pitchFamily="18" charset="0"/>
              </a:rPr>
              <a:t>= A </a:t>
            </a:r>
            <a:r>
              <a:rPr lang="en-US" altLang="en-US" sz="1400" b="1" dirty="0">
                <a:latin typeface="+mj-lt"/>
                <a:cs typeface="Times New Roman" pitchFamily="18" charset="0"/>
                <a:sym typeface="Symbol" pitchFamily="18" charset="2"/>
              </a:rPr>
              <a:t></a:t>
            </a:r>
            <a:r>
              <a:rPr lang="en-US" altLang="en-US" sz="1800" b="1" dirty="0">
                <a:latin typeface="+mj-lt"/>
                <a:cs typeface="Times New Roman" pitchFamily="18" charset="0"/>
              </a:rPr>
              <a:t> x </a:t>
            </a:r>
            <a:r>
              <a:rPr lang="en-US" altLang="en-US" sz="1400" b="1" dirty="0">
                <a:latin typeface="+mj-lt"/>
                <a:cs typeface="Times New Roman" pitchFamily="18" charset="0"/>
                <a:sym typeface="Symbol" pitchFamily="18" charset="2"/>
              </a:rPr>
              <a:t></a:t>
            </a:r>
            <a:r>
              <a:rPr lang="en-US" altLang="en-US" sz="1800" b="1" dirty="0">
                <a:latin typeface="+mj-lt"/>
                <a:cs typeface="Times New Roman" pitchFamily="18" charset="0"/>
              </a:rPr>
              <a:t> y</a:t>
            </a:r>
          </a:p>
          <a:p>
            <a:pPr marL="0" indent="0">
              <a:lnSpc>
                <a:spcPct val="150000"/>
              </a:lnSpc>
              <a:buNone/>
            </a:pPr>
            <a:endParaRPr lang="en-GB" b="1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70</a:t>
            </a:fld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611883" y="1347614"/>
            <a:ext cx="3514735" cy="1247513"/>
            <a:chOff x="611883" y="1449388"/>
            <a:chExt cx="4452938" cy="1800225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611883" y="1449388"/>
              <a:ext cx="4452938" cy="1800225"/>
              <a:chOff x="2653" y="1139"/>
              <a:chExt cx="2805" cy="1134"/>
            </a:xfrm>
          </p:grpSpPr>
          <p:grpSp>
            <p:nvGrpSpPr>
              <p:cNvPr id="8" name="Group 5"/>
              <p:cNvGrpSpPr>
                <a:grpSpLocks/>
              </p:cNvGrpSpPr>
              <p:nvPr/>
            </p:nvGrpSpPr>
            <p:grpSpPr bwMode="auto">
              <a:xfrm>
                <a:off x="4014" y="1366"/>
                <a:ext cx="1020" cy="907"/>
                <a:chOff x="4467" y="913"/>
                <a:chExt cx="1020" cy="907"/>
              </a:xfrm>
            </p:grpSpPr>
            <p:sp>
              <p:nvSpPr>
                <p:cNvPr id="21" name="Rectangle 6"/>
                <p:cNvSpPr>
                  <a:spLocks noChangeArrowheads="1"/>
                </p:cNvSpPr>
                <p:nvPr/>
              </p:nvSpPr>
              <p:spPr bwMode="auto">
                <a:xfrm>
                  <a:off x="4694" y="913"/>
                  <a:ext cx="567" cy="907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  <a:headEnd/>
                  <a:tailEnd/>
                </a:ln>
                <a:extLst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22" name="Rectangle 7"/>
                <p:cNvSpPr>
                  <a:spLocks noChangeArrowheads="1"/>
                </p:cNvSpPr>
                <p:nvPr/>
              </p:nvSpPr>
              <p:spPr bwMode="auto">
                <a:xfrm>
                  <a:off x="4694" y="1026"/>
                  <a:ext cx="227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b="1" dirty="0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D</a:t>
                  </a:r>
                </a:p>
              </p:txBody>
            </p:sp>
            <p:sp>
              <p:nvSpPr>
                <p:cNvPr id="23" name="Line 8"/>
                <p:cNvSpPr>
                  <a:spLocks noChangeShapeType="1"/>
                </p:cNvSpPr>
                <p:nvPr/>
              </p:nvSpPr>
              <p:spPr bwMode="auto">
                <a:xfrm>
                  <a:off x="4694" y="1480"/>
                  <a:ext cx="113" cy="113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4694" y="1593"/>
                  <a:ext cx="113" cy="113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4467" y="1139"/>
                  <a:ext cx="22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467" y="1593"/>
                  <a:ext cx="22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5261" y="1139"/>
                  <a:ext cx="22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5261" y="1593"/>
                  <a:ext cx="22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Rectangle 14"/>
                <p:cNvSpPr>
                  <a:spLocks noChangeArrowheads="1"/>
                </p:cNvSpPr>
                <p:nvPr/>
              </p:nvSpPr>
              <p:spPr bwMode="auto">
                <a:xfrm>
                  <a:off x="5034" y="1026"/>
                  <a:ext cx="227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b="1">
                      <a:solidFill>
                        <a:schemeClr val="accent2"/>
                      </a:solidFill>
                      <a:latin typeface="+mj-lt"/>
                      <a:cs typeface="Times New Roman" pitchFamily="18" charset="0"/>
                    </a:rPr>
                    <a:t>Q</a:t>
                  </a:r>
                </a:p>
              </p:txBody>
            </p:sp>
            <p:sp>
              <p:nvSpPr>
                <p:cNvPr id="30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5269" y="1551"/>
                  <a:ext cx="79" cy="79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bg1"/>
                    </a:buClr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endParaRPr lang="en-GB" altLang="en-US"/>
                </a:p>
              </p:txBody>
            </p:sp>
            <p:grpSp>
              <p:nvGrpSpPr>
                <p:cNvPr id="31" name="Group 16"/>
                <p:cNvGrpSpPr>
                  <a:grpSpLocks/>
                </p:cNvGrpSpPr>
                <p:nvPr/>
              </p:nvGrpSpPr>
              <p:grpSpPr bwMode="auto">
                <a:xfrm>
                  <a:off x="5034" y="1492"/>
                  <a:ext cx="227" cy="259"/>
                  <a:chOff x="5034" y="1492"/>
                  <a:chExt cx="227" cy="259"/>
                </a:xfrm>
              </p:grpSpPr>
              <p:sp>
                <p:nvSpPr>
                  <p:cNvPr id="32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5034" y="1499"/>
                    <a:ext cx="227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algn="ctr" eaLnBrk="0" fontAlgn="base" hangingPunct="0">
                      <a:lnSpc>
                        <a:spcPct val="9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Font typeface="Arial" charset="0"/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algn="ctr" eaLnBrk="0" fontAlgn="base" hangingPunct="0">
                      <a:lnSpc>
                        <a:spcPct val="9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Font typeface="Arial" charset="0"/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algn="ctr" eaLnBrk="0" fontAlgn="base" hangingPunct="0">
                      <a:lnSpc>
                        <a:spcPct val="9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Font typeface="Arial" charset="0"/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algn="ctr" eaLnBrk="0" fontAlgn="base" hangingPunct="0">
                      <a:lnSpc>
                        <a:spcPct val="9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Font typeface="Arial" charset="0"/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/>
                    <a:r>
                      <a:rPr lang="en-US" altLang="en-US" b="1">
                        <a:solidFill>
                          <a:schemeClr val="accent2"/>
                        </a:solidFill>
                        <a:latin typeface="+mj-lt"/>
                        <a:cs typeface="Times New Roman" pitchFamily="18" charset="0"/>
                      </a:rPr>
                      <a:t>Q</a:t>
                    </a:r>
                  </a:p>
                </p:txBody>
              </p:sp>
              <p:sp>
                <p:nvSpPr>
                  <p:cNvPr id="33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99" y="1492"/>
                    <a:ext cx="11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en-GB"/>
                  </a:p>
                </p:txBody>
              </p:sp>
            </p:grpSp>
          </p:grpSp>
          <p:graphicFrame>
            <p:nvGraphicFramePr>
              <p:cNvPr id="9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57523729"/>
                  </p:ext>
                </p:extLst>
              </p:nvPr>
            </p:nvGraphicFramePr>
            <p:xfrm>
              <a:off x="3687" y="1439"/>
              <a:ext cx="327" cy="3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120" name="Visio" r:id="rId3" imgW="491139" imgH="397462" progId="Visio.Drawing.11">
                      <p:embed/>
                    </p:oleObj>
                  </mc:Choice>
                  <mc:Fallback>
                    <p:oleObj name="Visio" r:id="rId3" imgW="491139" imgH="397462" progId="Visio.Drawing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87" y="1439"/>
                            <a:ext cx="327" cy="31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Line 20"/>
              <p:cNvSpPr>
                <a:spLocks noChangeShapeType="1"/>
              </p:cNvSpPr>
              <p:nvPr/>
            </p:nvSpPr>
            <p:spPr bwMode="auto">
              <a:xfrm flipH="1">
                <a:off x="3329" y="1537"/>
                <a:ext cx="358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1" name="Line 21"/>
              <p:cNvSpPr>
                <a:spLocks noChangeShapeType="1"/>
              </p:cNvSpPr>
              <p:nvPr/>
            </p:nvSpPr>
            <p:spPr bwMode="auto">
              <a:xfrm flipH="1">
                <a:off x="3220" y="1652"/>
                <a:ext cx="467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2" name="Line 22"/>
              <p:cNvSpPr>
                <a:spLocks noChangeShapeType="1"/>
              </p:cNvSpPr>
              <p:nvPr/>
            </p:nvSpPr>
            <p:spPr bwMode="auto">
              <a:xfrm flipH="1" flipV="1">
                <a:off x="3333" y="1139"/>
                <a:ext cx="1701" cy="1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3" name="Line 23"/>
              <p:cNvSpPr>
                <a:spLocks noChangeShapeType="1"/>
              </p:cNvSpPr>
              <p:nvPr/>
            </p:nvSpPr>
            <p:spPr bwMode="auto">
              <a:xfrm rot="5400000" flipH="1" flipV="1">
                <a:off x="4807" y="1366"/>
                <a:ext cx="453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4" name="Rectangle 24"/>
              <p:cNvSpPr>
                <a:spLocks noChangeArrowheads="1"/>
              </p:cNvSpPr>
              <p:nvPr/>
            </p:nvSpPr>
            <p:spPr bwMode="auto">
              <a:xfrm>
                <a:off x="2653" y="1439"/>
                <a:ext cx="22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b="1" dirty="0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x</a:t>
                </a:r>
              </a:p>
            </p:txBody>
          </p:sp>
          <p:sp>
            <p:nvSpPr>
              <p:cNvPr id="15" name="Line 25"/>
              <p:cNvSpPr>
                <a:spLocks noChangeShapeType="1"/>
              </p:cNvSpPr>
              <p:nvPr/>
            </p:nvSpPr>
            <p:spPr bwMode="auto">
              <a:xfrm flipH="1" flipV="1">
                <a:off x="5034" y="1592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" name="Line 26"/>
              <p:cNvSpPr>
                <a:spLocks noChangeShapeType="1"/>
              </p:cNvSpPr>
              <p:nvPr/>
            </p:nvSpPr>
            <p:spPr bwMode="auto">
              <a:xfrm>
                <a:off x="3333" y="1139"/>
                <a:ext cx="0" cy="398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8" name="Rectangle 28"/>
              <p:cNvSpPr>
                <a:spLocks noChangeArrowheads="1"/>
              </p:cNvSpPr>
              <p:nvPr/>
            </p:nvSpPr>
            <p:spPr bwMode="auto">
              <a:xfrm>
                <a:off x="3598" y="1915"/>
                <a:ext cx="45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b="1" dirty="0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CLK</a:t>
                </a:r>
              </a:p>
            </p:txBody>
          </p:sp>
          <p:sp>
            <p:nvSpPr>
              <p:cNvPr id="19" name="Rectangle 29"/>
              <p:cNvSpPr>
                <a:spLocks noChangeArrowheads="1"/>
              </p:cNvSpPr>
              <p:nvPr/>
            </p:nvSpPr>
            <p:spPr bwMode="auto">
              <a:xfrm>
                <a:off x="2653" y="1583"/>
                <a:ext cx="22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b="1" dirty="0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y</a:t>
                </a:r>
              </a:p>
            </p:txBody>
          </p:sp>
          <p:sp>
            <p:nvSpPr>
              <p:cNvPr id="20" name="Rectangle 30"/>
              <p:cNvSpPr>
                <a:spLocks noChangeArrowheads="1"/>
              </p:cNvSpPr>
              <p:nvPr/>
            </p:nvSpPr>
            <p:spPr bwMode="auto">
              <a:xfrm>
                <a:off x="5231" y="1463"/>
                <a:ext cx="22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b="1" dirty="0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A</a:t>
                </a:r>
                <a:endParaRPr lang="en-US" altLang="en-US" sz="2000" b="1" dirty="0">
                  <a:solidFill>
                    <a:schemeClr val="accent2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34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2042862"/>
                </p:ext>
              </p:extLst>
            </p:nvPr>
          </p:nvGraphicFramePr>
          <p:xfrm>
            <a:off x="972246" y="2017713"/>
            <a:ext cx="539750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121" name="Visio" r:id="rId5" imgW="491139" imgH="397462" progId="Visio.Drawing.11">
                    <p:embed/>
                  </p:oleObj>
                </mc:Choice>
                <mc:Fallback>
                  <p:oleObj name="Visio" r:id="rId5" imgW="491139" imgH="397462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2246" y="2017713"/>
                          <a:ext cx="539750" cy="492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972947"/>
              </p:ext>
            </p:extLst>
          </p:nvPr>
        </p:nvGraphicFramePr>
        <p:xfrm>
          <a:off x="5364088" y="1110590"/>
          <a:ext cx="3384376" cy="3261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80120"/>
                <a:gridCol w="720080"/>
                <a:gridCol w="738082"/>
                <a:gridCol w="84609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Present state</a:t>
                      </a:r>
                      <a:endParaRPr lang="en-GB" sz="14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Inputs</a:t>
                      </a:r>
                      <a:endParaRPr lang="en-GB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Next</a:t>
                      </a:r>
                      <a:r>
                        <a:rPr lang="en-GB" sz="1400" b="1" baseline="0" dirty="0" smtClean="0"/>
                        <a:t> state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A</a:t>
                      </a:r>
                      <a:endParaRPr lang="en-GB" sz="14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x</a:t>
                      </a:r>
                      <a:endParaRPr lang="en-GB" sz="14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y</a:t>
                      </a:r>
                      <a:endParaRPr lang="en-GB" sz="14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A</a:t>
                      </a:r>
                      <a:endParaRPr lang="en-GB" sz="14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endParaRPr lang="en-GB" sz="14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8" name="Oval 106"/>
          <p:cNvSpPr>
            <a:spLocks noChangeAspect="1" noChangeArrowheads="1"/>
          </p:cNvSpPr>
          <p:nvPr/>
        </p:nvSpPr>
        <p:spPr bwMode="auto">
          <a:xfrm>
            <a:off x="1425377" y="3773289"/>
            <a:ext cx="539750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49" name="Oval 107"/>
          <p:cNvSpPr>
            <a:spLocks noChangeAspect="1" noChangeArrowheads="1"/>
          </p:cNvSpPr>
          <p:nvPr/>
        </p:nvSpPr>
        <p:spPr bwMode="auto">
          <a:xfrm>
            <a:off x="3225602" y="3773289"/>
            <a:ext cx="539750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50" name="Freeform 108"/>
          <p:cNvSpPr>
            <a:spLocks/>
          </p:cNvSpPr>
          <p:nvPr/>
        </p:nvSpPr>
        <p:spPr bwMode="auto">
          <a:xfrm rot="10800000" flipH="1" flipV="1">
            <a:off x="1785739" y="3593901"/>
            <a:ext cx="1619250" cy="179388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51" name="Freeform 109"/>
          <p:cNvSpPr>
            <a:spLocks/>
          </p:cNvSpPr>
          <p:nvPr/>
        </p:nvSpPr>
        <p:spPr bwMode="auto">
          <a:xfrm flipH="1" flipV="1">
            <a:off x="1785739" y="4313039"/>
            <a:ext cx="1619250" cy="179387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52" name="Freeform 110"/>
          <p:cNvSpPr>
            <a:spLocks/>
          </p:cNvSpPr>
          <p:nvPr/>
        </p:nvSpPr>
        <p:spPr bwMode="auto">
          <a:xfrm rot="16200000">
            <a:off x="953889" y="3768527"/>
            <a:ext cx="439737" cy="601662"/>
          </a:xfrm>
          <a:custGeom>
            <a:avLst/>
            <a:gdLst>
              <a:gd name="T0" fmla="*/ 2147483647 w 277"/>
              <a:gd name="T1" fmla="*/ 2147483647 h 379"/>
              <a:gd name="T2" fmla="*/ 2147483647 w 277"/>
              <a:gd name="T3" fmla="*/ 2147483647 h 379"/>
              <a:gd name="T4" fmla="*/ 2147483647 w 277"/>
              <a:gd name="T5" fmla="*/ 2147483647 h 379"/>
              <a:gd name="T6" fmla="*/ 2147483647 w 277"/>
              <a:gd name="T7" fmla="*/ 0 h 379"/>
              <a:gd name="T8" fmla="*/ 2147483647 w 277"/>
              <a:gd name="T9" fmla="*/ 2147483647 h 379"/>
              <a:gd name="T10" fmla="*/ 2147483647 w 277"/>
              <a:gd name="T11" fmla="*/ 2147483647 h 379"/>
              <a:gd name="T12" fmla="*/ 2147483647 w 277"/>
              <a:gd name="T13" fmla="*/ 2147483647 h 3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53" name="Freeform 111"/>
          <p:cNvSpPr>
            <a:spLocks/>
          </p:cNvSpPr>
          <p:nvPr/>
        </p:nvSpPr>
        <p:spPr bwMode="auto">
          <a:xfrm rot="5400000">
            <a:off x="3797102" y="3717726"/>
            <a:ext cx="439737" cy="601663"/>
          </a:xfrm>
          <a:custGeom>
            <a:avLst/>
            <a:gdLst>
              <a:gd name="T0" fmla="*/ 2147483647 w 277"/>
              <a:gd name="T1" fmla="*/ 2147483647 h 379"/>
              <a:gd name="T2" fmla="*/ 2147483647 w 277"/>
              <a:gd name="T3" fmla="*/ 2147483647 h 379"/>
              <a:gd name="T4" fmla="*/ 2147483647 w 277"/>
              <a:gd name="T5" fmla="*/ 2147483647 h 379"/>
              <a:gd name="T6" fmla="*/ 2147483647 w 277"/>
              <a:gd name="T7" fmla="*/ 0 h 379"/>
              <a:gd name="T8" fmla="*/ 2147483647 w 277"/>
              <a:gd name="T9" fmla="*/ 2147483647 h 379"/>
              <a:gd name="T10" fmla="*/ 2147483647 w 277"/>
              <a:gd name="T11" fmla="*/ 2147483647 h 379"/>
              <a:gd name="T12" fmla="*/ 2147483647 w 277"/>
              <a:gd name="T13" fmla="*/ 2147483647 h 3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54" name="Rectangle 112"/>
          <p:cNvSpPr>
            <a:spLocks noChangeArrowheads="1"/>
          </p:cNvSpPr>
          <p:nvPr/>
        </p:nvSpPr>
        <p:spPr bwMode="auto">
          <a:xfrm>
            <a:off x="74414" y="3912989"/>
            <a:ext cx="8096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b="1" dirty="0">
                <a:latin typeface="+mj-lt"/>
                <a:cs typeface="Times New Roman" pitchFamily="18" charset="0"/>
              </a:rPr>
              <a:t>00,11</a:t>
            </a:r>
            <a:endParaRPr lang="en-US" altLang="en-US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5" name="Rectangle 113"/>
          <p:cNvSpPr>
            <a:spLocks noChangeArrowheads="1"/>
          </p:cNvSpPr>
          <p:nvPr/>
        </p:nvSpPr>
        <p:spPr bwMode="auto">
          <a:xfrm>
            <a:off x="4338439" y="3862189"/>
            <a:ext cx="8096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b="1" dirty="0">
                <a:latin typeface="+mj-lt"/>
                <a:cs typeface="Times New Roman" pitchFamily="18" charset="0"/>
              </a:rPr>
              <a:t>00,11</a:t>
            </a:r>
            <a:endParaRPr lang="en-US" altLang="en-US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6" name="Rectangle 114"/>
          <p:cNvSpPr>
            <a:spLocks noChangeArrowheads="1"/>
          </p:cNvSpPr>
          <p:nvPr/>
        </p:nvSpPr>
        <p:spPr bwMode="auto">
          <a:xfrm>
            <a:off x="2235002" y="3233539"/>
            <a:ext cx="8096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b="1" dirty="0">
                <a:latin typeface="+mj-lt"/>
                <a:cs typeface="Times New Roman" pitchFamily="18" charset="0"/>
              </a:rPr>
              <a:t>01,10</a:t>
            </a:r>
            <a:endParaRPr lang="en-US" altLang="en-US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7" name="Rectangle 115"/>
          <p:cNvSpPr>
            <a:spLocks noChangeArrowheads="1"/>
          </p:cNvSpPr>
          <p:nvPr/>
        </p:nvSpPr>
        <p:spPr bwMode="auto">
          <a:xfrm>
            <a:off x="2235002" y="4494014"/>
            <a:ext cx="8096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b="1" dirty="0">
                <a:latin typeface="+mj-lt"/>
                <a:cs typeface="Times New Roman" pitchFamily="18" charset="0"/>
              </a:rPr>
              <a:t>01,10</a:t>
            </a:r>
            <a:endParaRPr lang="en-US" altLang="en-US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83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b="1" dirty="0" smtClean="0">
                <a:solidFill>
                  <a:schemeClr val="accent2"/>
                </a:solidFill>
              </a:rPr>
              <a:t>Analysis with JK Flip – Flops</a:t>
            </a:r>
          </a:p>
          <a:p>
            <a:pPr>
              <a:spcBef>
                <a:spcPct val="0"/>
              </a:spcBef>
            </a:pPr>
            <a:endParaRPr lang="en-US" altLang="en-US" sz="1600" b="1" dirty="0" smtClean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1600" b="1" dirty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1600" b="1" dirty="0" smtClean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1600" b="1" dirty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1600" b="1" dirty="0" smtClean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1600" b="1" dirty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1600" b="1" dirty="0" smtClean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1600" b="1" dirty="0" smtClean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1600" b="1" dirty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1600" b="1" dirty="0" smtClean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1900" b="1" dirty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1900" b="1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37" name="Content Placeholder 36"/>
          <p:cNvSpPr>
            <a:spLocks noGrp="1"/>
          </p:cNvSpPr>
          <p:nvPr>
            <p:ph sz="half" idx="2"/>
          </p:nvPr>
        </p:nvSpPr>
        <p:spPr>
          <a:xfrm>
            <a:off x="5076056" y="843558"/>
            <a:ext cx="3610744" cy="37510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800" b="1" dirty="0">
                <a:cs typeface="Times New Roman" pitchFamily="18" charset="0"/>
              </a:rPr>
              <a:t>J</a:t>
            </a:r>
            <a:r>
              <a:rPr lang="en-US" altLang="en-US" sz="1800" b="1" baseline="-25000" dirty="0">
                <a:cs typeface="Times New Roman" pitchFamily="18" charset="0"/>
              </a:rPr>
              <a:t>A </a:t>
            </a:r>
            <a:r>
              <a:rPr lang="en-US" altLang="en-US" sz="1800" b="1" dirty="0">
                <a:cs typeface="Times New Roman" pitchFamily="18" charset="0"/>
              </a:rPr>
              <a:t>= B	</a:t>
            </a:r>
            <a:r>
              <a:rPr lang="en-US" altLang="en-US" sz="1800" b="1" dirty="0" smtClean="0">
                <a:cs typeface="Times New Roman" pitchFamily="18" charset="0"/>
              </a:rPr>
              <a:t>	K</a:t>
            </a:r>
            <a:r>
              <a:rPr lang="en-US" altLang="en-US" sz="1800" b="1" baseline="-25000" dirty="0" smtClean="0">
                <a:cs typeface="Times New Roman" pitchFamily="18" charset="0"/>
              </a:rPr>
              <a:t>A </a:t>
            </a:r>
            <a:r>
              <a:rPr lang="en-US" altLang="en-US" sz="1800" b="1" dirty="0">
                <a:cs typeface="Times New Roman" pitchFamily="18" charset="0"/>
              </a:rPr>
              <a:t>= B </a:t>
            </a:r>
            <a:r>
              <a:rPr lang="en-US" altLang="en-US" sz="1800" b="1" dirty="0" smtClean="0">
                <a:cs typeface="Times New Roman" pitchFamily="18" charset="0"/>
              </a:rPr>
              <a:t>. x</a:t>
            </a:r>
            <a:r>
              <a:rPr lang="en-US" altLang="en-US" sz="1800" b="1" dirty="0">
                <a:cs typeface="Times New Roman" pitchFamily="18" charset="0"/>
              </a:rPr>
              <a:t>’</a:t>
            </a:r>
          </a:p>
          <a:p>
            <a:pPr>
              <a:lnSpc>
                <a:spcPct val="150000"/>
              </a:lnSpc>
              <a:spcBef>
                <a:spcPct val="10000"/>
              </a:spcBef>
            </a:pPr>
            <a:r>
              <a:rPr lang="en-US" altLang="en-US" sz="1800" b="1" dirty="0">
                <a:cs typeface="Times New Roman" pitchFamily="18" charset="0"/>
              </a:rPr>
              <a:t>J</a:t>
            </a:r>
            <a:r>
              <a:rPr lang="en-US" altLang="en-US" sz="1800" b="1" baseline="-25000" dirty="0">
                <a:cs typeface="Times New Roman" pitchFamily="18" charset="0"/>
              </a:rPr>
              <a:t>B </a:t>
            </a:r>
            <a:r>
              <a:rPr lang="en-US" altLang="en-US" sz="1800" b="1" dirty="0">
                <a:cs typeface="Times New Roman" pitchFamily="18" charset="0"/>
              </a:rPr>
              <a:t>= x’	</a:t>
            </a:r>
            <a:r>
              <a:rPr lang="en-US" altLang="en-US" sz="1800" b="1" dirty="0" smtClean="0">
                <a:cs typeface="Times New Roman" pitchFamily="18" charset="0"/>
              </a:rPr>
              <a:t>K</a:t>
            </a:r>
            <a:r>
              <a:rPr lang="en-US" altLang="en-US" sz="1800" b="1" baseline="-25000" dirty="0" smtClean="0">
                <a:cs typeface="Times New Roman" pitchFamily="18" charset="0"/>
              </a:rPr>
              <a:t>B </a:t>
            </a:r>
            <a:r>
              <a:rPr lang="en-US" altLang="en-US" sz="1800" b="1" dirty="0">
                <a:cs typeface="Times New Roman" pitchFamily="18" charset="0"/>
              </a:rPr>
              <a:t>= A </a:t>
            </a:r>
            <a:r>
              <a:rPr lang="en-US" altLang="en-US" sz="1800" b="1" dirty="0">
                <a:cs typeface="Times New Roman" pitchFamily="18" charset="0"/>
                <a:sym typeface="Symbol" pitchFamily="18" charset="2"/>
              </a:rPr>
              <a:t>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smtClean="0">
                <a:cs typeface="Times New Roman" pitchFamily="18" charset="0"/>
              </a:rPr>
              <a:t>x</a:t>
            </a:r>
          </a:p>
          <a:p>
            <a:pPr marL="0" indent="0">
              <a:lnSpc>
                <a:spcPct val="150000"/>
              </a:lnSpc>
              <a:spcBef>
                <a:spcPct val="10000"/>
              </a:spcBef>
              <a:buNone/>
            </a:pPr>
            <a:endParaRPr lang="en-US" altLang="en-US" sz="1800" b="1" dirty="0" smtClean="0"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800" b="1" dirty="0" smtClean="0">
                <a:cs typeface="Times New Roman" pitchFamily="18" charset="0"/>
              </a:rPr>
              <a:t>A(t+1</a:t>
            </a:r>
            <a:r>
              <a:rPr lang="en-US" altLang="en-US" sz="1800" b="1" dirty="0">
                <a:cs typeface="Times New Roman" pitchFamily="18" charset="0"/>
              </a:rPr>
              <a:t>) = J</a:t>
            </a:r>
            <a:r>
              <a:rPr lang="en-US" altLang="en-US" sz="1800" b="1" baseline="-25000" dirty="0">
                <a:cs typeface="Times New Roman" pitchFamily="18" charset="0"/>
              </a:rPr>
              <a:t>A </a:t>
            </a:r>
            <a:r>
              <a:rPr lang="en-US" altLang="en-US" sz="1800" b="1" dirty="0">
                <a:cs typeface="Times New Roman" pitchFamily="18" charset="0"/>
              </a:rPr>
              <a:t>Q’</a:t>
            </a:r>
            <a:r>
              <a:rPr lang="en-US" altLang="en-US" sz="1800" b="1" baseline="-25000" dirty="0">
                <a:cs typeface="Times New Roman" pitchFamily="18" charset="0"/>
              </a:rPr>
              <a:t>A </a:t>
            </a:r>
            <a:r>
              <a:rPr lang="en-US" altLang="en-US" sz="1800" b="1" dirty="0">
                <a:cs typeface="Times New Roman" pitchFamily="18" charset="0"/>
              </a:rPr>
              <a:t>+ K’</a:t>
            </a:r>
            <a:r>
              <a:rPr lang="en-US" altLang="en-US" sz="1800" b="1" baseline="-25000" dirty="0">
                <a:cs typeface="Times New Roman" pitchFamily="18" charset="0"/>
              </a:rPr>
              <a:t>A </a:t>
            </a:r>
            <a:r>
              <a:rPr lang="en-US" altLang="en-US" sz="1800" b="1" dirty="0">
                <a:cs typeface="Times New Roman" pitchFamily="18" charset="0"/>
              </a:rPr>
              <a:t>Q</a:t>
            </a:r>
            <a:r>
              <a:rPr lang="en-US" altLang="en-US" sz="1800" b="1" baseline="-25000" dirty="0">
                <a:cs typeface="Times New Roman" pitchFamily="18" charset="0"/>
              </a:rPr>
              <a:t>A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smtClean="0">
                <a:cs typeface="Times New Roman" pitchFamily="18" charset="0"/>
              </a:rPr>
              <a:t>                 </a:t>
            </a:r>
            <a:r>
              <a:rPr lang="en-US" altLang="en-US" sz="1800" b="1" dirty="0">
                <a:cs typeface="Times New Roman" pitchFamily="18" charset="0"/>
              </a:rPr>
              <a:t>= </a:t>
            </a:r>
            <a:r>
              <a:rPr lang="en-US" altLang="en-US" sz="1800" b="1" dirty="0">
                <a:solidFill>
                  <a:schemeClr val="accent2"/>
                </a:solidFill>
                <a:cs typeface="Times New Roman" pitchFamily="18" charset="0"/>
              </a:rPr>
              <a:t>A’B + AB’ + </a:t>
            </a:r>
            <a:r>
              <a:rPr lang="en-US" altLang="en-US" sz="1800" b="1" dirty="0" smtClean="0">
                <a:solidFill>
                  <a:schemeClr val="accent2"/>
                </a:solidFill>
                <a:cs typeface="Times New Roman" pitchFamily="18" charset="0"/>
              </a:rPr>
              <a:t>Ax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en-US" altLang="en-US" sz="1800" b="1" dirty="0"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10000"/>
              </a:spcBef>
            </a:pPr>
            <a:r>
              <a:rPr lang="en-US" altLang="en-US" sz="1800" b="1" dirty="0">
                <a:cs typeface="Times New Roman" pitchFamily="18" charset="0"/>
              </a:rPr>
              <a:t>B(t+1) = J</a:t>
            </a:r>
            <a:r>
              <a:rPr lang="en-US" altLang="en-US" sz="1800" b="1" baseline="-25000" dirty="0">
                <a:cs typeface="Times New Roman" pitchFamily="18" charset="0"/>
              </a:rPr>
              <a:t>B </a:t>
            </a:r>
            <a:r>
              <a:rPr lang="en-US" altLang="en-US" sz="1800" b="1" dirty="0">
                <a:cs typeface="Times New Roman" pitchFamily="18" charset="0"/>
              </a:rPr>
              <a:t>Q’</a:t>
            </a:r>
            <a:r>
              <a:rPr lang="en-US" altLang="en-US" sz="1800" b="1" baseline="-25000" dirty="0">
                <a:cs typeface="Times New Roman" pitchFamily="18" charset="0"/>
              </a:rPr>
              <a:t>B </a:t>
            </a:r>
            <a:r>
              <a:rPr lang="en-US" altLang="en-US" sz="1800" b="1" dirty="0">
                <a:cs typeface="Times New Roman" pitchFamily="18" charset="0"/>
              </a:rPr>
              <a:t>+ K’</a:t>
            </a:r>
            <a:r>
              <a:rPr lang="en-US" altLang="en-US" sz="1800" b="1" baseline="-25000" dirty="0">
                <a:cs typeface="Times New Roman" pitchFamily="18" charset="0"/>
              </a:rPr>
              <a:t>B </a:t>
            </a:r>
            <a:r>
              <a:rPr lang="en-US" altLang="en-US" sz="1800" b="1" dirty="0">
                <a:cs typeface="Times New Roman" pitchFamily="18" charset="0"/>
              </a:rPr>
              <a:t>Q</a:t>
            </a:r>
            <a:r>
              <a:rPr lang="en-US" altLang="en-US" sz="1800" b="1" baseline="-25000" dirty="0">
                <a:cs typeface="Times New Roman" pitchFamily="18" charset="0"/>
              </a:rPr>
              <a:t>B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b="1" dirty="0" smtClean="0">
                <a:cs typeface="Times New Roman" pitchFamily="18" charset="0"/>
              </a:rPr>
              <a:t>                  </a:t>
            </a:r>
            <a:r>
              <a:rPr lang="en-US" altLang="en-US" sz="1800" b="1" dirty="0">
                <a:cs typeface="Times New Roman" pitchFamily="18" charset="0"/>
              </a:rPr>
              <a:t>= </a:t>
            </a:r>
            <a:r>
              <a:rPr lang="en-US" altLang="en-US" sz="1800" b="1" dirty="0" err="1">
                <a:solidFill>
                  <a:schemeClr val="accent2"/>
                </a:solidFill>
                <a:cs typeface="Times New Roman" pitchFamily="18" charset="0"/>
              </a:rPr>
              <a:t>B’x</a:t>
            </a:r>
            <a:r>
              <a:rPr lang="en-US" altLang="en-US" sz="1800" b="1" dirty="0">
                <a:solidFill>
                  <a:schemeClr val="accent2"/>
                </a:solidFill>
                <a:cs typeface="Times New Roman" pitchFamily="18" charset="0"/>
              </a:rPr>
              <a:t>’ + </a:t>
            </a:r>
            <a:r>
              <a:rPr lang="en-US" altLang="en-US" sz="1800" b="1" dirty="0" err="1">
                <a:solidFill>
                  <a:schemeClr val="accent2"/>
                </a:solidFill>
                <a:cs typeface="Times New Roman" pitchFamily="18" charset="0"/>
              </a:rPr>
              <a:t>ABx</a:t>
            </a:r>
            <a:r>
              <a:rPr lang="en-US" altLang="en-US" sz="1800" b="1" dirty="0">
                <a:solidFill>
                  <a:schemeClr val="accent2"/>
                </a:solidFill>
                <a:cs typeface="Times New Roman" pitchFamily="18" charset="0"/>
              </a:rPr>
              <a:t> + </a:t>
            </a:r>
            <a:r>
              <a:rPr lang="en-US" altLang="en-US" sz="1800" b="1" dirty="0" err="1">
                <a:solidFill>
                  <a:schemeClr val="accent2"/>
                </a:solidFill>
                <a:cs typeface="Times New Roman" pitchFamily="18" charset="0"/>
              </a:rPr>
              <a:t>A’Bx</a:t>
            </a:r>
            <a:r>
              <a:rPr lang="en-US" altLang="en-US" sz="1800" b="1" dirty="0">
                <a:solidFill>
                  <a:schemeClr val="accent2"/>
                </a:solidFill>
                <a:cs typeface="Times New Roman" pitchFamily="18" charset="0"/>
              </a:rPr>
              <a:t>’</a:t>
            </a:r>
            <a:endParaRPr lang="en-GB" sz="20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ANALYSIS OF CLOCKED SEQUENTIAL CIRCUITS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71</a:t>
            </a:fld>
            <a:endParaRPr lang="en-GB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902717"/>
              </p:ext>
            </p:extLst>
          </p:nvPr>
        </p:nvGraphicFramePr>
        <p:xfrm>
          <a:off x="539552" y="1276536"/>
          <a:ext cx="4481420" cy="3095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2" name="Visio" r:id="rId3" imgW="2863823" imgH="2024188" progId="Visio.Drawing.11">
                  <p:embed/>
                </p:oleObj>
              </mc:Choice>
              <mc:Fallback>
                <p:oleObj name="Visio" r:id="rId3" imgW="2863823" imgH="2024188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276536"/>
                        <a:ext cx="4481420" cy="30954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331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7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43558"/>
            <a:ext cx="3394720" cy="375106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600" b="1" dirty="0" smtClean="0">
                <a:solidFill>
                  <a:schemeClr val="accent2"/>
                </a:solidFill>
              </a:rPr>
              <a:t>Analysis with JK Flip – Flops</a:t>
            </a:r>
            <a:endParaRPr lang="en-US" altLang="en-US" sz="1800" b="1" dirty="0" smtClean="0"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600" b="1" dirty="0" smtClean="0">
                <a:latin typeface="+mj-lt"/>
                <a:cs typeface="Times New Roman" pitchFamily="18" charset="0"/>
              </a:rPr>
              <a:t>J</a:t>
            </a:r>
            <a:r>
              <a:rPr lang="en-US" altLang="en-US" sz="1600" b="1" baseline="-25000" dirty="0" smtClean="0">
                <a:latin typeface="+mj-lt"/>
                <a:cs typeface="Times New Roman" pitchFamily="18" charset="0"/>
              </a:rPr>
              <a:t>A 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= </a:t>
            </a:r>
            <a:r>
              <a:rPr lang="en-US" altLang="en-US" sz="1600" b="1" dirty="0" smtClean="0">
                <a:latin typeface="+mj-lt"/>
                <a:cs typeface="Times New Roman" pitchFamily="18" charset="0"/>
              </a:rPr>
              <a:t>B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	</a:t>
            </a:r>
            <a:r>
              <a:rPr lang="en-US" altLang="en-US" sz="1600" b="1" dirty="0" smtClean="0">
                <a:latin typeface="+mj-lt"/>
                <a:cs typeface="Times New Roman" pitchFamily="18" charset="0"/>
              </a:rPr>
              <a:t>	K</a:t>
            </a:r>
            <a:r>
              <a:rPr lang="en-US" altLang="en-US" sz="1600" b="1" baseline="-25000" dirty="0" smtClean="0">
                <a:latin typeface="+mj-lt"/>
                <a:cs typeface="Times New Roman" pitchFamily="18" charset="0"/>
              </a:rPr>
              <a:t>A 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= B x’</a:t>
            </a:r>
          </a:p>
          <a:p>
            <a:pPr>
              <a:lnSpc>
                <a:spcPct val="150000"/>
              </a:lnSpc>
              <a:spcBef>
                <a:spcPct val="10000"/>
              </a:spcBef>
            </a:pPr>
            <a:r>
              <a:rPr lang="en-US" altLang="en-US" sz="1600" b="1" dirty="0">
                <a:latin typeface="+mj-lt"/>
                <a:cs typeface="Times New Roman" pitchFamily="18" charset="0"/>
              </a:rPr>
              <a:t>J</a:t>
            </a:r>
            <a:r>
              <a:rPr lang="en-US" altLang="en-US" sz="1600" b="1" baseline="-25000" dirty="0">
                <a:latin typeface="+mj-lt"/>
                <a:cs typeface="Times New Roman" pitchFamily="18" charset="0"/>
              </a:rPr>
              <a:t>B 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= x’	</a:t>
            </a:r>
            <a:r>
              <a:rPr lang="en-US" altLang="en-US" sz="1600" b="1" dirty="0" smtClean="0">
                <a:latin typeface="+mj-lt"/>
                <a:cs typeface="Times New Roman" pitchFamily="18" charset="0"/>
              </a:rPr>
              <a:t>K</a:t>
            </a:r>
            <a:r>
              <a:rPr lang="en-US" altLang="en-US" sz="1600" b="1" baseline="-25000" dirty="0" smtClean="0">
                <a:latin typeface="+mj-lt"/>
                <a:cs typeface="Times New Roman" pitchFamily="18" charset="0"/>
              </a:rPr>
              <a:t>B 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= A </a:t>
            </a:r>
            <a:r>
              <a:rPr lang="en-US" altLang="en-US" sz="1600" b="1" dirty="0">
                <a:latin typeface="+mj-lt"/>
                <a:cs typeface="Times New Roman" pitchFamily="18" charset="0"/>
                <a:sym typeface="Symbol" pitchFamily="18" charset="2"/>
              </a:rPr>
              <a:t>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1600" b="1" dirty="0" smtClean="0">
                <a:latin typeface="+mj-lt"/>
                <a:cs typeface="Times New Roman" pitchFamily="18" charset="0"/>
              </a:rPr>
              <a:t>x</a:t>
            </a:r>
          </a:p>
          <a:p>
            <a:pPr marL="0" indent="0">
              <a:lnSpc>
                <a:spcPct val="150000"/>
              </a:lnSpc>
              <a:spcBef>
                <a:spcPct val="10000"/>
              </a:spcBef>
              <a:buNone/>
            </a:pPr>
            <a:endParaRPr lang="en-US" altLang="en-US" sz="1600" b="1" dirty="0"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600" b="1" dirty="0">
                <a:latin typeface="+mj-lt"/>
                <a:cs typeface="Times New Roman" pitchFamily="18" charset="0"/>
              </a:rPr>
              <a:t>A(t+1) = J</a:t>
            </a:r>
            <a:r>
              <a:rPr lang="en-US" altLang="en-US" sz="1600" b="1" baseline="-25000" dirty="0">
                <a:latin typeface="+mj-lt"/>
                <a:cs typeface="Times New Roman" pitchFamily="18" charset="0"/>
              </a:rPr>
              <a:t>A 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Q’</a:t>
            </a:r>
            <a:r>
              <a:rPr lang="en-US" altLang="en-US" sz="1600" b="1" baseline="-25000" dirty="0">
                <a:latin typeface="+mj-lt"/>
                <a:cs typeface="Times New Roman" pitchFamily="18" charset="0"/>
              </a:rPr>
              <a:t>A 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+ K’</a:t>
            </a:r>
            <a:r>
              <a:rPr lang="en-US" altLang="en-US" sz="1600" b="1" baseline="-25000" dirty="0">
                <a:latin typeface="+mj-lt"/>
                <a:cs typeface="Times New Roman" pitchFamily="18" charset="0"/>
              </a:rPr>
              <a:t>A 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Q</a:t>
            </a:r>
            <a:r>
              <a:rPr lang="en-US" altLang="en-US" sz="1600" b="1" baseline="-25000" dirty="0">
                <a:latin typeface="+mj-lt"/>
                <a:cs typeface="Times New Roman" pitchFamily="18" charset="0"/>
              </a:rPr>
              <a:t>A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6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1600" b="1" dirty="0" smtClean="0">
                <a:latin typeface="+mj-lt"/>
                <a:cs typeface="Times New Roman" pitchFamily="18" charset="0"/>
              </a:rPr>
              <a:t>                 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= A’B + AB’ + </a:t>
            </a:r>
            <a:r>
              <a:rPr lang="en-US" altLang="en-US" sz="1600" b="1" dirty="0" smtClean="0">
                <a:latin typeface="+mj-lt"/>
                <a:cs typeface="Times New Roman" pitchFamily="18" charset="0"/>
              </a:rPr>
              <a:t>Ax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en-US" altLang="en-US" sz="1600" b="1" dirty="0"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10000"/>
              </a:spcBef>
            </a:pPr>
            <a:r>
              <a:rPr lang="en-US" altLang="en-US" sz="1600" b="1" dirty="0">
                <a:latin typeface="+mj-lt"/>
                <a:cs typeface="Times New Roman" pitchFamily="18" charset="0"/>
              </a:rPr>
              <a:t>B(t+1) = J</a:t>
            </a:r>
            <a:r>
              <a:rPr lang="en-US" altLang="en-US" sz="1600" b="1" baseline="-25000" dirty="0">
                <a:latin typeface="+mj-lt"/>
                <a:cs typeface="Times New Roman" pitchFamily="18" charset="0"/>
              </a:rPr>
              <a:t>B 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Q’</a:t>
            </a:r>
            <a:r>
              <a:rPr lang="en-US" altLang="en-US" sz="1600" b="1" baseline="-25000" dirty="0">
                <a:latin typeface="+mj-lt"/>
                <a:cs typeface="Times New Roman" pitchFamily="18" charset="0"/>
              </a:rPr>
              <a:t>B 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+ K’</a:t>
            </a:r>
            <a:r>
              <a:rPr lang="en-US" altLang="en-US" sz="1600" b="1" baseline="-25000" dirty="0">
                <a:latin typeface="+mj-lt"/>
                <a:cs typeface="Times New Roman" pitchFamily="18" charset="0"/>
              </a:rPr>
              <a:t>B 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Q</a:t>
            </a:r>
            <a:r>
              <a:rPr lang="en-US" altLang="en-US" sz="1600" b="1" baseline="-25000" dirty="0">
                <a:latin typeface="+mj-lt"/>
                <a:cs typeface="Times New Roman" pitchFamily="18" charset="0"/>
              </a:rPr>
              <a:t>B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600" b="1" dirty="0" smtClean="0">
                <a:latin typeface="+mj-lt"/>
                <a:cs typeface="Times New Roman" pitchFamily="18" charset="0"/>
              </a:rPr>
              <a:t>                  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= </a:t>
            </a:r>
            <a:r>
              <a:rPr lang="en-US" altLang="en-US" sz="1600" b="1" dirty="0" err="1">
                <a:latin typeface="+mj-lt"/>
                <a:cs typeface="Times New Roman" pitchFamily="18" charset="0"/>
              </a:rPr>
              <a:t>B’x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’ + </a:t>
            </a:r>
            <a:r>
              <a:rPr lang="en-US" altLang="en-US" sz="1600" b="1" dirty="0" err="1">
                <a:latin typeface="+mj-lt"/>
                <a:cs typeface="Times New Roman" pitchFamily="18" charset="0"/>
              </a:rPr>
              <a:t>ABx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 + </a:t>
            </a:r>
            <a:r>
              <a:rPr lang="en-US" altLang="en-US" sz="1600" b="1" dirty="0" err="1">
                <a:latin typeface="+mj-lt"/>
                <a:cs typeface="Times New Roman" pitchFamily="18" charset="0"/>
              </a:rPr>
              <a:t>A’Bx</a:t>
            </a:r>
            <a:r>
              <a:rPr lang="en-US" altLang="en-US" sz="1600" b="1" dirty="0" smtClean="0">
                <a:latin typeface="+mj-lt"/>
                <a:cs typeface="Times New Roman" pitchFamily="18" charset="0"/>
              </a:rPr>
              <a:t>’</a:t>
            </a:r>
            <a:endParaRPr lang="en-GB" sz="1800" b="1" dirty="0" smtClean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ANALYSIS OF CLOCKED SEQUENTIAL CIRCUITS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72</a:t>
            </a:fld>
            <a:endParaRPr lang="en-GB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933718"/>
              </p:ext>
            </p:extLst>
          </p:nvPr>
        </p:nvGraphicFramePr>
        <p:xfrm>
          <a:off x="4038229" y="1110590"/>
          <a:ext cx="4752528" cy="3413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12068"/>
                <a:gridCol w="612068"/>
                <a:gridCol w="1181843"/>
                <a:gridCol w="504056"/>
                <a:gridCol w="432048"/>
                <a:gridCol w="834724"/>
                <a:gridCol w="575721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Present </a:t>
                      </a:r>
                    </a:p>
                    <a:p>
                      <a:pPr algn="ctr"/>
                      <a:r>
                        <a:rPr lang="en-GB" sz="1200" b="1" dirty="0" smtClean="0"/>
                        <a:t>State</a:t>
                      </a:r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I/P</a:t>
                      </a:r>
                      <a:endParaRPr lang="en-GB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Next </a:t>
                      </a:r>
                    </a:p>
                    <a:p>
                      <a:pPr algn="ctr"/>
                      <a:r>
                        <a:rPr lang="en-GB" sz="1200" b="1" dirty="0" smtClean="0"/>
                        <a:t>State</a:t>
                      </a:r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Flip</a:t>
                      </a:r>
                      <a:r>
                        <a:rPr lang="en-GB" sz="1200" b="1" baseline="0" dirty="0" smtClean="0"/>
                        <a:t> – Flop</a:t>
                      </a:r>
                    </a:p>
                    <a:p>
                      <a:pPr algn="ctr"/>
                      <a:r>
                        <a:rPr lang="en-GB" sz="1200" b="1" baseline="0" dirty="0" smtClean="0"/>
                        <a:t>Inputs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A</a:t>
                      </a:r>
                      <a:endParaRPr lang="en-GB" sz="12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B</a:t>
                      </a:r>
                      <a:endParaRPr lang="en-GB" sz="12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x</a:t>
                      </a:r>
                      <a:endParaRPr lang="en-GB" sz="12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A</a:t>
                      </a:r>
                      <a:endParaRPr lang="en-GB" sz="12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B</a:t>
                      </a:r>
                      <a:endParaRPr lang="en-GB" sz="12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J</a:t>
                      </a:r>
                      <a:r>
                        <a:rPr lang="en-GB" sz="1200" b="1" baseline="-25000" dirty="0" smtClean="0"/>
                        <a:t>A</a:t>
                      </a:r>
                      <a:r>
                        <a:rPr lang="en-GB" sz="1200" b="1" dirty="0" smtClean="0"/>
                        <a:t>  K</a:t>
                      </a:r>
                      <a:r>
                        <a:rPr lang="en-GB" sz="1200" b="1" baseline="-25000" dirty="0" smtClean="0"/>
                        <a:t>A</a:t>
                      </a:r>
                      <a:endParaRPr lang="en-GB" sz="1200" b="1" baseline="-25000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J</a:t>
                      </a:r>
                      <a:r>
                        <a:rPr lang="en-GB" sz="1200" b="1" baseline="-25000" dirty="0" smtClean="0"/>
                        <a:t>B</a:t>
                      </a:r>
                      <a:r>
                        <a:rPr lang="en-GB" sz="1200" b="1" baseline="0" dirty="0" smtClean="0"/>
                        <a:t>  K</a:t>
                      </a:r>
                      <a:r>
                        <a:rPr lang="en-GB" sz="1200" b="1" baseline="-25000" dirty="0" smtClean="0"/>
                        <a:t>B</a:t>
                      </a:r>
                      <a:endParaRPr lang="en-GB" sz="1200" b="1" baseline="-25000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8" name="Rectangle 113"/>
          <p:cNvSpPr>
            <a:spLocks noChangeArrowheads="1"/>
          </p:cNvSpPr>
          <p:nvPr/>
        </p:nvSpPr>
        <p:spPr bwMode="auto">
          <a:xfrm>
            <a:off x="7497658" y="1824438"/>
            <a:ext cx="1296144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 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0    1   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0    0   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 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1    1   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 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0    0   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 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0    1   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  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1    1   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59" name="Rectangle 114"/>
          <p:cNvSpPr>
            <a:spLocks noChangeArrowheads="1"/>
          </p:cNvSpPr>
          <p:nvPr/>
        </p:nvSpPr>
        <p:spPr bwMode="auto">
          <a:xfrm>
            <a:off x="6521549" y="1823571"/>
            <a:ext cx="792163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   </a:t>
            </a:r>
            <a:r>
              <a:rPr lang="en-US" altLang="en-US" sz="15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1</a:t>
            </a:r>
            <a:endParaRPr lang="en-US" altLang="en-US" sz="15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   </a:t>
            </a:r>
            <a:r>
              <a:rPr lang="en-US" altLang="en-US" sz="15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0</a:t>
            </a:r>
            <a:endParaRPr lang="en-US" altLang="en-US" sz="15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    </a:t>
            </a:r>
            <a:r>
              <a:rPr lang="en-US" altLang="en-US" sz="15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1</a:t>
            </a:r>
            <a:endParaRPr lang="en-US" altLang="en-US" sz="15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  </a:t>
            </a:r>
            <a:r>
              <a:rPr lang="en-US" altLang="en-US" sz="15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0</a:t>
            </a:r>
            <a:endParaRPr lang="en-US" altLang="en-US" sz="15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   </a:t>
            </a:r>
            <a:r>
              <a:rPr lang="en-US" altLang="en-US" sz="15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1</a:t>
            </a:r>
            <a:endParaRPr lang="en-US" altLang="en-US" sz="15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  </a:t>
            </a:r>
            <a:r>
              <a:rPr lang="en-US" altLang="en-US" sz="15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</a:t>
            </a:r>
            <a:r>
              <a:rPr lang="en-US" altLang="en-US" sz="15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   </a:t>
            </a:r>
            <a:r>
              <a:rPr lang="en-US" altLang="en-US" sz="15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0</a:t>
            </a:r>
            <a:endParaRPr lang="en-US" altLang="en-US" sz="15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   </a:t>
            </a:r>
            <a:r>
              <a:rPr lang="en-US" altLang="en-US" sz="15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1</a:t>
            </a:r>
            <a:endParaRPr lang="en-US" altLang="en-US" sz="15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46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43558"/>
            <a:ext cx="3394720" cy="375106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b="1" dirty="0" smtClean="0">
                <a:solidFill>
                  <a:schemeClr val="accent2"/>
                </a:solidFill>
              </a:rPr>
              <a:t>Analysis with JK Flip – Flops</a:t>
            </a:r>
            <a:endParaRPr lang="en-US" altLang="en-US" sz="1900" b="1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ANALYSIS OF CLOCKED SEQUENTIAL CIRCUITS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73</a:t>
            </a:fld>
            <a:endParaRPr lang="en-GB"/>
          </a:p>
        </p:txBody>
      </p:sp>
      <p:sp>
        <p:nvSpPr>
          <p:cNvPr id="10" name="Oval 113"/>
          <p:cNvSpPr>
            <a:spLocks noChangeAspect="1" noChangeArrowheads="1"/>
          </p:cNvSpPr>
          <p:nvPr/>
        </p:nvSpPr>
        <p:spPr bwMode="auto">
          <a:xfrm>
            <a:off x="864196" y="1949193"/>
            <a:ext cx="539750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0 0</a:t>
            </a:r>
          </a:p>
        </p:txBody>
      </p:sp>
      <p:sp>
        <p:nvSpPr>
          <p:cNvPr id="11" name="Freeform 114"/>
          <p:cNvSpPr>
            <a:spLocks/>
          </p:cNvSpPr>
          <p:nvPr/>
        </p:nvSpPr>
        <p:spPr bwMode="auto">
          <a:xfrm rot="19355073">
            <a:off x="586383" y="1511043"/>
            <a:ext cx="439738" cy="601662"/>
          </a:xfrm>
          <a:custGeom>
            <a:avLst/>
            <a:gdLst>
              <a:gd name="T0" fmla="*/ 2147483647 w 277"/>
              <a:gd name="T1" fmla="*/ 2147483647 h 379"/>
              <a:gd name="T2" fmla="*/ 2147483647 w 277"/>
              <a:gd name="T3" fmla="*/ 2147483647 h 379"/>
              <a:gd name="T4" fmla="*/ 2147483647 w 277"/>
              <a:gd name="T5" fmla="*/ 2147483647 h 379"/>
              <a:gd name="T6" fmla="*/ 2147483647 w 277"/>
              <a:gd name="T7" fmla="*/ 0 h 379"/>
              <a:gd name="T8" fmla="*/ 2147483647 w 277"/>
              <a:gd name="T9" fmla="*/ 2147483647 h 379"/>
              <a:gd name="T10" fmla="*/ 2147483647 w 277"/>
              <a:gd name="T11" fmla="*/ 2147483647 h 379"/>
              <a:gd name="T12" fmla="*/ 2147483647 w 277"/>
              <a:gd name="T13" fmla="*/ 2147483647 h 3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12" name="Oval 115"/>
          <p:cNvSpPr>
            <a:spLocks noChangeAspect="1" noChangeArrowheads="1"/>
          </p:cNvSpPr>
          <p:nvPr/>
        </p:nvSpPr>
        <p:spPr bwMode="auto">
          <a:xfrm>
            <a:off x="2483446" y="1909505"/>
            <a:ext cx="539750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1 1</a:t>
            </a:r>
          </a:p>
        </p:txBody>
      </p:sp>
      <p:sp>
        <p:nvSpPr>
          <p:cNvPr id="13" name="Freeform 116"/>
          <p:cNvSpPr>
            <a:spLocks/>
          </p:cNvSpPr>
          <p:nvPr/>
        </p:nvSpPr>
        <p:spPr bwMode="auto">
          <a:xfrm rot="2356128" flipH="1">
            <a:off x="2869208" y="1479293"/>
            <a:ext cx="439738" cy="601662"/>
          </a:xfrm>
          <a:custGeom>
            <a:avLst/>
            <a:gdLst>
              <a:gd name="T0" fmla="*/ 2147483647 w 277"/>
              <a:gd name="T1" fmla="*/ 2147483647 h 379"/>
              <a:gd name="T2" fmla="*/ 2147483647 w 277"/>
              <a:gd name="T3" fmla="*/ 2147483647 h 379"/>
              <a:gd name="T4" fmla="*/ 2147483647 w 277"/>
              <a:gd name="T5" fmla="*/ 2147483647 h 379"/>
              <a:gd name="T6" fmla="*/ 2147483647 w 277"/>
              <a:gd name="T7" fmla="*/ 0 h 379"/>
              <a:gd name="T8" fmla="*/ 2147483647 w 277"/>
              <a:gd name="T9" fmla="*/ 2147483647 h 379"/>
              <a:gd name="T10" fmla="*/ 2147483647 w 277"/>
              <a:gd name="T11" fmla="*/ 2147483647 h 379"/>
              <a:gd name="T12" fmla="*/ 2147483647 w 277"/>
              <a:gd name="T13" fmla="*/ 2147483647 h 3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14" name="Freeform 117"/>
          <p:cNvSpPr>
            <a:spLocks/>
          </p:cNvSpPr>
          <p:nvPr/>
        </p:nvSpPr>
        <p:spPr bwMode="auto">
          <a:xfrm flipH="1">
            <a:off x="1403946" y="1949193"/>
            <a:ext cx="1079500" cy="179387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15" name="Oval 118"/>
          <p:cNvSpPr>
            <a:spLocks noChangeAspect="1" noChangeArrowheads="1"/>
          </p:cNvSpPr>
          <p:nvPr/>
        </p:nvSpPr>
        <p:spPr bwMode="auto">
          <a:xfrm>
            <a:off x="862608" y="3530343"/>
            <a:ext cx="539750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0 1</a:t>
            </a:r>
          </a:p>
        </p:txBody>
      </p:sp>
      <p:sp>
        <p:nvSpPr>
          <p:cNvPr id="16" name="Freeform 119"/>
          <p:cNvSpPr>
            <a:spLocks/>
          </p:cNvSpPr>
          <p:nvPr/>
        </p:nvSpPr>
        <p:spPr bwMode="auto">
          <a:xfrm rot="16200000" flipH="1">
            <a:off x="433983" y="2920743"/>
            <a:ext cx="1039813" cy="179387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17" name="Oval 120"/>
          <p:cNvSpPr>
            <a:spLocks noChangeAspect="1" noChangeArrowheads="1"/>
          </p:cNvSpPr>
          <p:nvPr/>
        </p:nvSpPr>
        <p:spPr bwMode="auto">
          <a:xfrm>
            <a:off x="2483446" y="3530343"/>
            <a:ext cx="539750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1 0</a:t>
            </a:r>
          </a:p>
        </p:txBody>
      </p:sp>
      <p:sp>
        <p:nvSpPr>
          <p:cNvPr id="18" name="Freeform 121"/>
          <p:cNvSpPr>
            <a:spLocks/>
          </p:cNvSpPr>
          <p:nvPr/>
        </p:nvSpPr>
        <p:spPr bwMode="auto">
          <a:xfrm rot="16200000" flipV="1">
            <a:off x="2392958" y="2900105"/>
            <a:ext cx="1081088" cy="179388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19" name="Freeform 122"/>
          <p:cNvSpPr>
            <a:spLocks/>
          </p:cNvSpPr>
          <p:nvPr/>
        </p:nvSpPr>
        <p:spPr bwMode="auto">
          <a:xfrm rot="10800000" flipH="1">
            <a:off x="1403946" y="3890705"/>
            <a:ext cx="1079500" cy="179388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20" name="Line 123"/>
          <p:cNvSpPr>
            <a:spLocks noChangeShapeType="1"/>
          </p:cNvSpPr>
          <p:nvPr/>
        </p:nvSpPr>
        <p:spPr bwMode="auto">
          <a:xfrm flipV="1">
            <a:off x="1403946" y="2449255"/>
            <a:ext cx="1258887" cy="12604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21" name="Rectangle 124"/>
          <p:cNvSpPr>
            <a:spLocks noChangeArrowheads="1"/>
          </p:cNvSpPr>
          <p:nvPr/>
        </p:nvSpPr>
        <p:spPr bwMode="auto">
          <a:xfrm>
            <a:off x="107504" y="1549143"/>
            <a:ext cx="4496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b="1" dirty="0" smtClean="0">
                <a:latin typeface="+mj-lt"/>
                <a:cs typeface="Times New Roman" pitchFamily="18" charset="0"/>
              </a:rPr>
              <a:t>x=1</a:t>
            </a:r>
            <a:endParaRPr lang="en-US" altLang="en-US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Rectangle 125"/>
          <p:cNvSpPr>
            <a:spLocks noChangeArrowheads="1"/>
          </p:cNvSpPr>
          <p:nvPr/>
        </p:nvSpPr>
        <p:spPr bwMode="auto">
          <a:xfrm>
            <a:off x="1691680" y="1574671"/>
            <a:ext cx="5760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b="1" dirty="0" smtClean="0">
                <a:latin typeface="+mj-lt"/>
                <a:cs typeface="Times New Roman" pitchFamily="18" charset="0"/>
              </a:rPr>
              <a:t>x = 0</a:t>
            </a:r>
            <a:endParaRPr lang="en-US" altLang="en-US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3" name="Rectangle 126"/>
          <p:cNvSpPr>
            <a:spLocks noChangeArrowheads="1"/>
          </p:cNvSpPr>
          <p:nvPr/>
        </p:nvSpPr>
        <p:spPr bwMode="auto">
          <a:xfrm>
            <a:off x="3383558" y="1549143"/>
            <a:ext cx="4683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b="1" dirty="0" smtClean="0">
                <a:latin typeface="+mj-lt"/>
                <a:cs typeface="Times New Roman" pitchFamily="18" charset="0"/>
              </a:rPr>
              <a:t>x=1</a:t>
            </a:r>
            <a:endParaRPr lang="en-US" altLang="en-US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4" name="Rectangle 127"/>
          <p:cNvSpPr>
            <a:spLocks noChangeArrowheads="1"/>
          </p:cNvSpPr>
          <p:nvPr/>
        </p:nvSpPr>
        <p:spPr bwMode="auto">
          <a:xfrm>
            <a:off x="3023195" y="2809618"/>
            <a:ext cx="5945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b="1" dirty="0" smtClean="0">
                <a:latin typeface="+mj-lt"/>
                <a:cs typeface="Times New Roman" pitchFamily="18" charset="0"/>
              </a:rPr>
              <a:t>x = 0</a:t>
            </a:r>
            <a:endParaRPr lang="en-US" altLang="en-US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" name="Rectangle 128"/>
          <p:cNvSpPr>
            <a:spLocks noChangeArrowheads="1"/>
          </p:cNvSpPr>
          <p:nvPr/>
        </p:nvSpPr>
        <p:spPr bwMode="auto">
          <a:xfrm>
            <a:off x="1691680" y="4070093"/>
            <a:ext cx="5770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b="1" dirty="0" smtClean="0">
                <a:latin typeface="+mj-lt"/>
                <a:cs typeface="Times New Roman" pitchFamily="18" charset="0"/>
              </a:rPr>
              <a:t>x = 1</a:t>
            </a:r>
            <a:endParaRPr lang="en-US" altLang="en-US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6" name="Rectangle 129"/>
          <p:cNvSpPr>
            <a:spLocks noChangeArrowheads="1"/>
          </p:cNvSpPr>
          <p:nvPr/>
        </p:nvSpPr>
        <p:spPr bwMode="auto">
          <a:xfrm>
            <a:off x="323653" y="2809618"/>
            <a:ext cx="5389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b="1" dirty="0" smtClean="0">
                <a:latin typeface="+mj-lt"/>
                <a:cs typeface="Times New Roman" pitchFamily="18" charset="0"/>
              </a:rPr>
              <a:t>x =0</a:t>
            </a:r>
            <a:endParaRPr lang="en-US" altLang="en-US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7" name="Rectangle 130"/>
          <p:cNvSpPr>
            <a:spLocks noChangeArrowheads="1"/>
          </p:cNvSpPr>
          <p:nvPr/>
        </p:nvSpPr>
        <p:spPr bwMode="auto">
          <a:xfrm>
            <a:off x="1691680" y="2630230"/>
            <a:ext cx="5770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b="1" dirty="0" smtClean="0">
                <a:latin typeface="+mj-lt"/>
                <a:cs typeface="Times New Roman" pitchFamily="18" charset="0"/>
              </a:rPr>
              <a:t>x = 0</a:t>
            </a:r>
            <a:endParaRPr lang="en-US" altLang="en-US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" name="Freeform 131"/>
          <p:cNvSpPr>
            <a:spLocks/>
          </p:cNvSpPr>
          <p:nvPr/>
        </p:nvSpPr>
        <p:spPr bwMode="auto">
          <a:xfrm rot="8007457" flipH="1">
            <a:off x="2918421" y="3860542"/>
            <a:ext cx="439738" cy="601663"/>
          </a:xfrm>
          <a:custGeom>
            <a:avLst/>
            <a:gdLst>
              <a:gd name="T0" fmla="*/ 2147483647 w 277"/>
              <a:gd name="T1" fmla="*/ 2147483647 h 379"/>
              <a:gd name="T2" fmla="*/ 2147483647 w 277"/>
              <a:gd name="T3" fmla="*/ 2147483647 h 379"/>
              <a:gd name="T4" fmla="*/ 2147483647 w 277"/>
              <a:gd name="T5" fmla="*/ 2147483647 h 379"/>
              <a:gd name="T6" fmla="*/ 2147483647 w 277"/>
              <a:gd name="T7" fmla="*/ 0 h 379"/>
              <a:gd name="T8" fmla="*/ 2147483647 w 277"/>
              <a:gd name="T9" fmla="*/ 2147483647 h 379"/>
              <a:gd name="T10" fmla="*/ 2147483647 w 277"/>
              <a:gd name="T11" fmla="*/ 2147483647 h 379"/>
              <a:gd name="T12" fmla="*/ 2147483647 w 277"/>
              <a:gd name="T13" fmla="*/ 2147483647 h 3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29" name="Rectangle 132"/>
          <p:cNvSpPr>
            <a:spLocks noChangeArrowheads="1"/>
          </p:cNvSpPr>
          <p:nvPr/>
        </p:nvSpPr>
        <p:spPr bwMode="auto">
          <a:xfrm>
            <a:off x="3347281" y="4345049"/>
            <a:ext cx="6123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 dirty="0" smtClean="0">
                <a:latin typeface="+mj-lt"/>
                <a:cs typeface="Times New Roman" pitchFamily="18" charset="0"/>
              </a:rPr>
              <a:t>x = 1</a:t>
            </a:r>
            <a:endParaRPr lang="en-US" altLang="en-US" sz="20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052376"/>
              </p:ext>
            </p:extLst>
          </p:nvPr>
        </p:nvGraphicFramePr>
        <p:xfrm>
          <a:off x="4038229" y="1110590"/>
          <a:ext cx="4752528" cy="3413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12068"/>
                <a:gridCol w="612068"/>
                <a:gridCol w="1181843"/>
                <a:gridCol w="504056"/>
                <a:gridCol w="432048"/>
                <a:gridCol w="834724"/>
                <a:gridCol w="575721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Present </a:t>
                      </a:r>
                    </a:p>
                    <a:p>
                      <a:pPr algn="ctr"/>
                      <a:r>
                        <a:rPr lang="en-GB" sz="1200" b="1" dirty="0" smtClean="0"/>
                        <a:t>State</a:t>
                      </a:r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I/P</a:t>
                      </a:r>
                      <a:endParaRPr lang="en-GB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Next </a:t>
                      </a:r>
                    </a:p>
                    <a:p>
                      <a:pPr algn="ctr"/>
                      <a:r>
                        <a:rPr lang="en-GB" sz="1200" b="1" dirty="0" smtClean="0"/>
                        <a:t>State</a:t>
                      </a:r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Flip</a:t>
                      </a:r>
                      <a:r>
                        <a:rPr lang="en-GB" sz="1200" b="1" baseline="0" dirty="0" smtClean="0"/>
                        <a:t> – Flop</a:t>
                      </a:r>
                    </a:p>
                    <a:p>
                      <a:pPr algn="ctr"/>
                      <a:r>
                        <a:rPr lang="en-GB" sz="1200" b="1" baseline="0" dirty="0" smtClean="0"/>
                        <a:t>Inputs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A</a:t>
                      </a:r>
                      <a:endParaRPr lang="en-GB" sz="12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B</a:t>
                      </a:r>
                      <a:endParaRPr lang="en-GB" sz="12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x</a:t>
                      </a:r>
                      <a:endParaRPr lang="en-GB" sz="12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A</a:t>
                      </a:r>
                      <a:endParaRPr lang="en-GB" sz="12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B</a:t>
                      </a:r>
                      <a:endParaRPr lang="en-GB" sz="12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J</a:t>
                      </a:r>
                      <a:r>
                        <a:rPr lang="en-GB" sz="1200" b="1" baseline="-25000" dirty="0" smtClean="0"/>
                        <a:t>A</a:t>
                      </a:r>
                      <a:r>
                        <a:rPr lang="en-GB" sz="1200" b="1" dirty="0" smtClean="0"/>
                        <a:t>  K</a:t>
                      </a:r>
                      <a:r>
                        <a:rPr lang="en-GB" sz="1200" b="1" baseline="-25000" dirty="0" smtClean="0"/>
                        <a:t>A</a:t>
                      </a:r>
                      <a:endParaRPr lang="en-GB" sz="1200" b="1" baseline="-25000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J</a:t>
                      </a:r>
                      <a:r>
                        <a:rPr lang="en-GB" sz="1200" b="1" baseline="-25000" dirty="0" smtClean="0"/>
                        <a:t>B</a:t>
                      </a:r>
                      <a:r>
                        <a:rPr lang="en-GB" sz="1200" b="1" baseline="0" dirty="0" smtClean="0"/>
                        <a:t>  K</a:t>
                      </a:r>
                      <a:r>
                        <a:rPr lang="en-GB" sz="1200" b="1" baseline="-25000" dirty="0" smtClean="0"/>
                        <a:t>B</a:t>
                      </a:r>
                      <a:endParaRPr lang="en-GB" sz="1200" b="1" baseline="-25000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Rectangle 113"/>
          <p:cNvSpPr>
            <a:spLocks noChangeArrowheads="1"/>
          </p:cNvSpPr>
          <p:nvPr/>
        </p:nvSpPr>
        <p:spPr bwMode="auto">
          <a:xfrm>
            <a:off x="7497658" y="1824438"/>
            <a:ext cx="1296144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 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0    1   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0    0   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 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1    1   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 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0    0   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 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0    1   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  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1    1   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32" name="Rectangle 114"/>
          <p:cNvSpPr>
            <a:spLocks noChangeArrowheads="1"/>
          </p:cNvSpPr>
          <p:nvPr/>
        </p:nvSpPr>
        <p:spPr bwMode="auto">
          <a:xfrm>
            <a:off x="6521549" y="1823571"/>
            <a:ext cx="792163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   </a:t>
            </a:r>
            <a:r>
              <a:rPr lang="en-US" altLang="en-US" sz="15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1</a:t>
            </a:r>
            <a:endParaRPr lang="en-US" altLang="en-US" sz="15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   </a:t>
            </a:r>
            <a:r>
              <a:rPr lang="en-US" altLang="en-US" sz="15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0</a:t>
            </a:r>
            <a:endParaRPr lang="en-US" altLang="en-US" sz="15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    </a:t>
            </a:r>
            <a:r>
              <a:rPr lang="en-US" altLang="en-US" sz="15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1</a:t>
            </a:r>
            <a:endParaRPr lang="en-US" altLang="en-US" sz="15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  </a:t>
            </a:r>
            <a:r>
              <a:rPr lang="en-US" altLang="en-US" sz="15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0</a:t>
            </a:r>
            <a:endParaRPr lang="en-US" altLang="en-US" sz="15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   </a:t>
            </a:r>
            <a:r>
              <a:rPr lang="en-US" altLang="en-US" sz="15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1</a:t>
            </a:r>
            <a:endParaRPr lang="en-US" altLang="en-US" sz="15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  </a:t>
            </a:r>
            <a:r>
              <a:rPr lang="en-US" altLang="en-US" sz="15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</a:t>
            </a:r>
            <a:r>
              <a:rPr lang="en-US" altLang="en-US" sz="15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   </a:t>
            </a:r>
            <a:r>
              <a:rPr lang="en-US" altLang="en-US" sz="15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0</a:t>
            </a:r>
            <a:endParaRPr lang="en-US" altLang="en-US" sz="15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   </a:t>
            </a:r>
            <a:r>
              <a:rPr lang="en-US" altLang="en-US" sz="15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1</a:t>
            </a:r>
            <a:endParaRPr lang="en-US" altLang="en-US" sz="15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1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b="1" dirty="0" smtClean="0">
                <a:solidFill>
                  <a:schemeClr val="accent2"/>
                </a:solidFill>
              </a:rPr>
              <a:t>Analysis with T Flip – Flops</a:t>
            </a:r>
          </a:p>
          <a:p>
            <a:pPr>
              <a:spcBef>
                <a:spcPct val="0"/>
              </a:spcBef>
            </a:pPr>
            <a:endParaRPr lang="en-US" altLang="en-US" sz="1600" b="1" dirty="0" smtClean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1600" b="1" dirty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1600" b="1" dirty="0" smtClean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1600" b="1" dirty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1600" b="1" dirty="0" smtClean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1600" b="1" dirty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1600" b="1" dirty="0" smtClean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1600" b="1" dirty="0" smtClean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1600" b="1" dirty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1600" b="1" dirty="0" smtClean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1900" b="1" dirty="0"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1900" b="1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37" name="Content Placeholder 36"/>
          <p:cNvSpPr>
            <a:spLocks noGrp="1"/>
          </p:cNvSpPr>
          <p:nvPr>
            <p:ph sz="half" idx="2"/>
          </p:nvPr>
        </p:nvSpPr>
        <p:spPr>
          <a:xfrm>
            <a:off x="5076056" y="843558"/>
            <a:ext cx="3610744" cy="375106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800" b="1" dirty="0" smtClean="0">
                <a:cs typeface="Times New Roman" pitchFamily="18" charset="0"/>
              </a:rPr>
              <a:t>T</a:t>
            </a:r>
            <a:r>
              <a:rPr lang="en-US" altLang="en-US" sz="1800" b="1" baseline="-25000" dirty="0" smtClean="0">
                <a:cs typeface="Times New Roman" pitchFamily="18" charset="0"/>
              </a:rPr>
              <a:t>A </a:t>
            </a:r>
            <a:r>
              <a:rPr lang="en-US" altLang="en-US" sz="1800" b="1" dirty="0">
                <a:cs typeface="Times New Roman" pitchFamily="18" charset="0"/>
              </a:rPr>
              <a:t>= </a:t>
            </a:r>
            <a:r>
              <a:rPr lang="en-US" altLang="en-US" sz="1800" b="1" dirty="0" err="1" smtClean="0">
                <a:cs typeface="Times New Roman" pitchFamily="18" charset="0"/>
              </a:rPr>
              <a:t>B.x</a:t>
            </a:r>
            <a:r>
              <a:rPr lang="en-US" altLang="en-US" sz="1800" b="1" dirty="0">
                <a:cs typeface="Times New Roman" pitchFamily="18" charset="0"/>
              </a:rPr>
              <a:t>	</a:t>
            </a:r>
            <a:r>
              <a:rPr lang="en-US" altLang="en-US" sz="1800" b="1" dirty="0" smtClean="0">
                <a:cs typeface="Times New Roman" pitchFamily="18" charset="0"/>
              </a:rPr>
              <a:t>T</a:t>
            </a:r>
            <a:r>
              <a:rPr lang="en-US" altLang="en-US" sz="1800" b="1" baseline="-25000" dirty="0" smtClean="0">
                <a:cs typeface="Times New Roman" pitchFamily="18" charset="0"/>
              </a:rPr>
              <a:t>B </a:t>
            </a:r>
            <a:r>
              <a:rPr lang="en-US" altLang="en-US" sz="1800" b="1" dirty="0">
                <a:cs typeface="Times New Roman" pitchFamily="18" charset="0"/>
              </a:rPr>
              <a:t>= </a:t>
            </a:r>
            <a:r>
              <a:rPr lang="en-US" altLang="en-US" sz="1800" b="1" dirty="0" smtClean="0">
                <a:cs typeface="Times New Roman" pitchFamily="18" charset="0"/>
              </a:rPr>
              <a:t>x</a:t>
            </a:r>
            <a:endParaRPr lang="en-US" altLang="en-US" sz="1800" b="1" dirty="0"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10000"/>
              </a:spcBef>
            </a:pPr>
            <a:r>
              <a:rPr lang="en-US" altLang="en-US" sz="1800" b="1" dirty="0">
                <a:cs typeface="Times New Roman" pitchFamily="18" charset="0"/>
              </a:rPr>
              <a:t>y</a:t>
            </a:r>
            <a:r>
              <a:rPr lang="en-US" altLang="en-US" sz="1800" b="1" dirty="0" smtClean="0">
                <a:cs typeface="Times New Roman" pitchFamily="18" charset="0"/>
              </a:rPr>
              <a:t> = </a:t>
            </a:r>
            <a:r>
              <a:rPr lang="en-US" altLang="en-US" sz="1800" b="1" dirty="0" smtClean="0">
                <a:solidFill>
                  <a:schemeClr val="accent2"/>
                </a:solidFill>
                <a:cs typeface="Times New Roman" pitchFamily="18" charset="0"/>
              </a:rPr>
              <a:t>A . B</a:t>
            </a:r>
          </a:p>
          <a:p>
            <a:pPr>
              <a:lnSpc>
                <a:spcPct val="150000"/>
              </a:lnSpc>
              <a:spcBef>
                <a:spcPct val="10000"/>
              </a:spcBef>
            </a:pPr>
            <a:r>
              <a:rPr lang="en-US" altLang="en-US" sz="1800" b="1" dirty="0" smtClean="0">
                <a:cs typeface="Times New Roman" pitchFamily="18" charset="0"/>
              </a:rPr>
              <a:t>Q(t+1) = T </a:t>
            </a:r>
            <a:r>
              <a:rPr lang="en-US" altLang="en-US" sz="1800" b="1" dirty="0" smtClean="0">
                <a:latin typeface="XITS Math"/>
                <a:ea typeface="XITS Math"/>
                <a:cs typeface="XITS Math"/>
              </a:rPr>
              <a:t>⊕ </a:t>
            </a:r>
            <a:r>
              <a:rPr lang="en-US" altLang="en-US" sz="1800" b="1" dirty="0" smtClean="0">
                <a:latin typeface="+mj-lt"/>
                <a:ea typeface="XITS Math"/>
                <a:cs typeface="XITS Math"/>
              </a:rPr>
              <a:t>Q</a:t>
            </a:r>
            <a:r>
              <a:rPr lang="en-US" altLang="en-US" sz="1800" b="1" dirty="0">
                <a:latin typeface="XITS Math"/>
                <a:ea typeface="XITS Math"/>
                <a:cs typeface="XITS Math"/>
              </a:rPr>
              <a:t> </a:t>
            </a:r>
            <a:r>
              <a:rPr lang="en-US" altLang="en-US" sz="1800" b="1" dirty="0" smtClean="0">
                <a:latin typeface="+mj-lt"/>
                <a:ea typeface="XITS Math"/>
                <a:cs typeface="XITS Math"/>
              </a:rPr>
              <a:t>= T’Q + TQ’</a:t>
            </a:r>
            <a:endParaRPr lang="en-US" altLang="en-US" sz="1800" b="1" dirty="0" smtClean="0"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800" b="1" dirty="0" smtClean="0">
                <a:cs typeface="Times New Roman" pitchFamily="18" charset="0"/>
              </a:rPr>
              <a:t>A(t+1</a:t>
            </a:r>
            <a:r>
              <a:rPr lang="en-US" altLang="en-US" sz="1800" b="1" dirty="0">
                <a:cs typeface="Times New Roman" pitchFamily="18" charset="0"/>
              </a:rPr>
              <a:t>) = </a:t>
            </a:r>
            <a:r>
              <a:rPr lang="en-US" altLang="en-US" sz="1800" b="1" dirty="0" smtClean="0">
                <a:cs typeface="Times New Roman" pitchFamily="18" charset="0"/>
              </a:rPr>
              <a:t>T</a:t>
            </a:r>
            <a:r>
              <a:rPr lang="en-US" altLang="en-US" sz="1800" b="1" baseline="-25000" dirty="0" smtClean="0">
                <a:cs typeface="Times New Roman" pitchFamily="18" charset="0"/>
              </a:rPr>
              <a:t>A </a:t>
            </a:r>
            <a:r>
              <a:rPr lang="en-US" altLang="en-US" sz="1800" b="1" dirty="0">
                <a:latin typeface="XITS Math"/>
                <a:ea typeface="XITS Math"/>
                <a:cs typeface="XITS Math"/>
              </a:rPr>
              <a:t>⊕ </a:t>
            </a:r>
            <a:r>
              <a:rPr lang="en-US" altLang="en-US" sz="1800" b="1" dirty="0" smtClean="0">
                <a:ea typeface="XITS Math"/>
                <a:cs typeface="XITS Math"/>
              </a:rPr>
              <a:t>A = </a:t>
            </a:r>
            <a:r>
              <a:rPr lang="en-US" altLang="en-US" sz="1800" b="1" dirty="0" smtClean="0">
                <a:cs typeface="Times New Roman" pitchFamily="18" charset="0"/>
              </a:rPr>
              <a:t>T</a:t>
            </a:r>
            <a:r>
              <a:rPr lang="en-US" altLang="en-US" sz="1800" b="1" baseline="-25000" dirty="0" smtClean="0">
                <a:cs typeface="Times New Roman" pitchFamily="18" charset="0"/>
              </a:rPr>
              <a:t>A</a:t>
            </a:r>
            <a:r>
              <a:rPr lang="en-US" altLang="en-US" sz="1800" b="1" dirty="0" smtClean="0">
                <a:cs typeface="Times New Roman" pitchFamily="18" charset="0"/>
              </a:rPr>
              <a:t>’</a:t>
            </a:r>
            <a:r>
              <a:rPr lang="en-US" altLang="en-US" sz="1800" b="1" baseline="-25000" dirty="0" smtClean="0">
                <a:cs typeface="Times New Roman" pitchFamily="18" charset="0"/>
              </a:rPr>
              <a:t> </a:t>
            </a:r>
            <a:r>
              <a:rPr lang="en-US" altLang="en-US" sz="1800" b="1" dirty="0">
                <a:cs typeface="Times New Roman" pitchFamily="18" charset="0"/>
              </a:rPr>
              <a:t>A + </a:t>
            </a:r>
            <a:r>
              <a:rPr lang="en-US" altLang="en-US" sz="1800" b="1" dirty="0" smtClean="0">
                <a:cs typeface="Times New Roman" pitchFamily="18" charset="0"/>
              </a:rPr>
              <a:t>T</a:t>
            </a:r>
            <a:r>
              <a:rPr lang="en-US" altLang="en-US" sz="1800" b="1" baseline="-25000" dirty="0" smtClean="0">
                <a:cs typeface="Times New Roman" pitchFamily="18" charset="0"/>
              </a:rPr>
              <a:t>A </a:t>
            </a:r>
            <a:r>
              <a:rPr lang="en-US" altLang="en-US" sz="1800" b="1" dirty="0" smtClean="0">
                <a:cs typeface="Times New Roman" pitchFamily="18" charset="0"/>
              </a:rPr>
              <a:t>A’</a:t>
            </a:r>
            <a:endParaRPr lang="en-US" altLang="en-US" sz="1800" b="1" baseline="-25000" dirty="0"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smtClean="0">
                <a:cs typeface="Times New Roman" pitchFamily="18" charset="0"/>
              </a:rPr>
              <a:t>                  = (</a:t>
            </a:r>
            <a:r>
              <a:rPr lang="en-US" altLang="en-US" sz="1800" b="1" dirty="0" err="1" smtClean="0">
                <a:cs typeface="Times New Roman" pitchFamily="18" charset="0"/>
              </a:rPr>
              <a:t>Bx</a:t>
            </a:r>
            <a:r>
              <a:rPr lang="en-US" altLang="en-US" sz="1800" b="1" dirty="0" smtClean="0">
                <a:cs typeface="Times New Roman" pitchFamily="18" charset="0"/>
              </a:rPr>
              <a:t>)’ A + </a:t>
            </a:r>
            <a:r>
              <a:rPr lang="en-US" altLang="en-US" sz="1800" b="1" dirty="0" err="1" smtClean="0">
                <a:cs typeface="Times New Roman" pitchFamily="18" charset="0"/>
              </a:rPr>
              <a:t>BxA</a:t>
            </a:r>
            <a:r>
              <a:rPr lang="en-US" altLang="en-US" sz="1800" b="1" dirty="0" smtClean="0">
                <a:cs typeface="Times New Roman" pitchFamily="18" charset="0"/>
              </a:rPr>
              <a:t>’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smtClean="0">
                <a:cs typeface="Times New Roman" pitchFamily="18" charset="0"/>
              </a:rPr>
              <a:t>                  = (B’ + x’)A + </a:t>
            </a:r>
            <a:r>
              <a:rPr lang="en-US" altLang="en-US" sz="1800" b="1" dirty="0" err="1" smtClean="0">
                <a:cs typeface="Times New Roman" pitchFamily="18" charset="0"/>
              </a:rPr>
              <a:t>A’Bx</a:t>
            </a:r>
            <a:endParaRPr lang="en-US" altLang="en-US" sz="1800" b="1" dirty="0" smtClean="0"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smtClean="0">
                <a:cs typeface="Times New Roman" pitchFamily="18" charset="0"/>
              </a:rPr>
              <a:t>                  = </a:t>
            </a:r>
            <a:r>
              <a:rPr lang="en-US" altLang="en-US" sz="1800" b="1" dirty="0" smtClean="0">
                <a:solidFill>
                  <a:schemeClr val="accent2"/>
                </a:solidFill>
                <a:cs typeface="Times New Roman" pitchFamily="18" charset="0"/>
              </a:rPr>
              <a:t>AB’ + Ax’ + </a:t>
            </a:r>
            <a:r>
              <a:rPr lang="en-US" altLang="en-US" sz="1800" b="1" dirty="0" err="1" smtClean="0">
                <a:solidFill>
                  <a:schemeClr val="accent2"/>
                </a:solidFill>
                <a:cs typeface="Times New Roman" pitchFamily="18" charset="0"/>
              </a:rPr>
              <a:t>A’Bx</a:t>
            </a:r>
            <a:endParaRPr lang="en-US" altLang="en-US" sz="1800" b="1" dirty="0">
              <a:solidFill>
                <a:schemeClr val="accent2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800" b="1" dirty="0">
                <a:cs typeface="Times New Roman" pitchFamily="18" charset="0"/>
              </a:rPr>
              <a:t>B(t+1)  </a:t>
            </a:r>
            <a:r>
              <a:rPr lang="en-US" altLang="en-US" sz="1800" b="1" dirty="0" smtClean="0">
                <a:cs typeface="Times New Roman" pitchFamily="18" charset="0"/>
              </a:rPr>
              <a:t>= T</a:t>
            </a:r>
            <a:r>
              <a:rPr lang="en-US" altLang="en-US" sz="1800" b="1" baseline="-25000" dirty="0" smtClean="0">
                <a:cs typeface="Times New Roman" pitchFamily="18" charset="0"/>
              </a:rPr>
              <a:t>B </a:t>
            </a:r>
            <a:r>
              <a:rPr lang="en-US" altLang="en-US" sz="1800" b="1" dirty="0">
                <a:latin typeface="XITS Math"/>
                <a:ea typeface="XITS Math"/>
                <a:cs typeface="XITS Math"/>
              </a:rPr>
              <a:t>⊕ </a:t>
            </a:r>
            <a:r>
              <a:rPr lang="en-US" altLang="en-US" sz="1800" b="1" dirty="0" smtClean="0">
                <a:ea typeface="XITS Math"/>
                <a:cs typeface="XITS Math"/>
              </a:rPr>
              <a:t>B </a:t>
            </a:r>
            <a:r>
              <a:rPr lang="en-US" altLang="en-US" sz="1800" b="1" dirty="0">
                <a:ea typeface="XITS Math"/>
                <a:cs typeface="XITS Math"/>
              </a:rPr>
              <a:t>= </a:t>
            </a:r>
            <a:r>
              <a:rPr lang="en-US" altLang="en-US" sz="1800" b="1" dirty="0" smtClean="0">
                <a:cs typeface="Times New Roman" pitchFamily="18" charset="0"/>
              </a:rPr>
              <a:t>T</a:t>
            </a:r>
            <a:r>
              <a:rPr lang="en-US" altLang="en-US" sz="1800" b="1" baseline="-25000" dirty="0" smtClean="0">
                <a:cs typeface="Times New Roman" pitchFamily="18" charset="0"/>
              </a:rPr>
              <a:t>B</a:t>
            </a:r>
            <a:r>
              <a:rPr lang="en-US" altLang="en-US" sz="1800" b="1" dirty="0" smtClean="0">
                <a:cs typeface="Times New Roman" pitchFamily="18" charset="0"/>
              </a:rPr>
              <a:t>’</a:t>
            </a:r>
            <a:r>
              <a:rPr lang="en-US" altLang="en-US" sz="1800" b="1" baseline="-25000" dirty="0" smtClean="0">
                <a:cs typeface="Times New Roman" pitchFamily="18" charset="0"/>
              </a:rPr>
              <a:t> </a:t>
            </a:r>
            <a:r>
              <a:rPr lang="en-US" altLang="en-US" sz="1800" b="1" dirty="0" smtClean="0">
                <a:cs typeface="Times New Roman" pitchFamily="18" charset="0"/>
              </a:rPr>
              <a:t>B </a:t>
            </a:r>
            <a:r>
              <a:rPr lang="en-US" altLang="en-US" sz="1800" b="1" dirty="0">
                <a:cs typeface="Times New Roman" pitchFamily="18" charset="0"/>
              </a:rPr>
              <a:t>+ </a:t>
            </a:r>
            <a:r>
              <a:rPr lang="en-US" altLang="en-US" sz="1800" b="1" dirty="0" smtClean="0">
                <a:cs typeface="Times New Roman" pitchFamily="18" charset="0"/>
              </a:rPr>
              <a:t>T</a:t>
            </a:r>
            <a:r>
              <a:rPr lang="en-US" altLang="en-US" sz="1800" b="1" baseline="-25000" dirty="0" smtClean="0">
                <a:cs typeface="Times New Roman" pitchFamily="18" charset="0"/>
              </a:rPr>
              <a:t>B </a:t>
            </a:r>
            <a:r>
              <a:rPr lang="en-US" altLang="en-US" sz="1800" b="1" dirty="0" smtClean="0">
                <a:cs typeface="Times New Roman" pitchFamily="18" charset="0"/>
              </a:rPr>
              <a:t>B’</a:t>
            </a:r>
            <a:endParaRPr lang="en-US" altLang="en-US" sz="1800" b="1" baseline="-25000" dirty="0"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cs typeface="Times New Roman" pitchFamily="18" charset="0"/>
              </a:rPr>
              <a:t>                  </a:t>
            </a:r>
            <a:r>
              <a:rPr lang="en-US" altLang="en-US" sz="1800" b="1" dirty="0" smtClean="0">
                <a:cs typeface="Times New Roman" pitchFamily="18" charset="0"/>
              </a:rPr>
              <a:t> = </a:t>
            </a:r>
            <a:r>
              <a:rPr lang="en-US" altLang="en-US" sz="1800" b="1" dirty="0" err="1" smtClean="0">
                <a:cs typeface="Times New Roman" pitchFamily="18" charset="0"/>
              </a:rPr>
              <a:t>x’B</a:t>
            </a:r>
            <a:r>
              <a:rPr lang="en-US" altLang="en-US" sz="1800" b="1" dirty="0" smtClean="0">
                <a:cs typeface="Times New Roman" pitchFamily="18" charset="0"/>
              </a:rPr>
              <a:t> </a:t>
            </a:r>
            <a:r>
              <a:rPr lang="en-US" altLang="en-US" sz="1800" b="1" dirty="0">
                <a:cs typeface="Times New Roman" pitchFamily="18" charset="0"/>
              </a:rPr>
              <a:t>+ </a:t>
            </a:r>
            <a:r>
              <a:rPr lang="en-US" altLang="en-US" sz="1800" b="1" dirty="0" err="1" smtClean="0">
                <a:cs typeface="Times New Roman" pitchFamily="18" charset="0"/>
              </a:rPr>
              <a:t>xB</a:t>
            </a:r>
            <a:r>
              <a:rPr lang="en-US" altLang="en-US" sz="1800" b="1" dirty="0" smtClean="0">
                <a:cs typeface="Times New Roman" pitchFamily="18" charset="0"/>
              </a:rPr>
              <a:t>’</a:t>
            </a:r>
            <a:endParaRPr lang="en-US" altLang="en-US" sz="1800" b="1" dirty="0"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cs typeface="Times New Roman" pitchFamily="18" charset="0"/>
              </a:rPr>
              <a:t>                  </a:t>
            </a:r>
            <a:r>
              <a:rPr lang="en-US" altLang="en-US" sz="1800" b="1" dirty="0" smtClean="0">
                <a:cs typeface="Times New Roman" pitchFamily="18" charset="0"/>
              </a:rPr>
              <a:t> = </a:t>
            </a:r>
            <a:r>
              <a:rPr lang="en-US" altLang="en-US" sz="1800" b="1" dirty="0" smtClean="0">
                <a:solidFill>
                  <a:schemeClr val="accent2"/>
                </a:solidFill>
                <a:cs typeface="Times New Roman" pitchFamily="18" charset="0"/>
              </a:rPr>
              <a:t>x</a:t>
            </a:r>
            <a:r>
              <a:rPr lang="en-US" altLang="en-US" sz="1800" b="1" dirty="0">
                <a:solidFill>
                  <a:schemeClr val="accent2"/>
                </a:solidFill>
                <a:latin typeface="XITS Math"/>
                <a:ea typeface="XITS Math"/>
                <a:cs typeface="XITS Math"/>
              </a:rPr>
              <a:t> </a:t>
            </a:r>
            <a:r>
              <a:rPr lang="en-US" altLang="en-US" sz="1800" b="1" dirty="0" smtClean="0">
                <a:solidFill>
                  <a:schemeClr val="accent2"/>
                </a:solidFill>
                <a:latin typeface="XITS Math"/>
                <a:ea typeface="XITS Math"/>
                <a:cs typeface="XITS Math"/>
              </a:rPr>
              <a:t>⊕ </a:t>
            </a:r>
            <a:r>
              <a:rPr lang="en-US" altLang="en-US" sz="1800" b="1" dirty="0">
                <a:solidFill>
                  <a:schemeClr val="accent2"/>
                </a:solidFill>
                <a:ea typeface="XITS Math"/>
                <a:cs typeface="XITS Math"/>
              </a:rPr>
              <a:t>B</a:t>
            </a:r>
            <a:endParaRPr lang="en-GB" sz="1800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ANALYSIS OF CLOCKED SEQUENTIAL CIRCUITS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74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850828"/>
              </p:ext>
            </p:extLst>
          </p:nvPr>
        </p:nvGraphicFramePr>
        <p:xfrm>
          <a:off x="323528" y="1263254"/>
          <a:ext cx="4320480" cy="3336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5" name="Visio" r:id="rId3" imgW="3009738" imgH="2204265" progId="Visio.Drawing.11">
                  <p:embed/>
                </p:oleObj>
              </mc:Choice>
              <mc:Fallback>
                <p:oleObj name="Visio" r:id="rId3" imgW="3009738" imgH="2204265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263254"/>
                        <a:ext cx="4320480" cy="33361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745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7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43558"/>
            <a:ext cx="3394720" cy="375106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900" b="1" dirty="0" smtClean="0">
                <a:solidFill>
                  <a:schemeClr val="accent2"/>
                </a:solidFill>
              </a:rPr>
              <a:t>Analysis with T Flip – Flops</a:t>
            </a:r>
            <a:endParaRPr lang="en-US" altLang="en-US" sz="2200" b="1" dirty="0" smtClean="0"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600" b="1" dirty="0">
                <a:cs typeface="Times New Roman" pitchFamily="18" charset="0"/>
              </a:rPr>
              <a:t>T</a:t>
            </a:r>
            <a:r>
              <a:rPr lang="en-US" altLang="en-US" sz="1600" b="1" baseline="-25000" dirty="0">
                <a:cs typeface="Times New Roman" pitchFamily="18" charset="0"/>
              </a:rPr>
              <a:t>A </a:t>
            </a:r>
            <a:r>
              <a:rPr lang="en-US" altLang="en-US" sz="1600" b="1" dirty="0">
                <a:cs typeface="Times New Roman" pitchFamily="18" charset="0"/>
              </a:rPr>
              <a:t>= </a:t>
            </a:r>
            <a:r>
              <a:rPr lang="en-US" altLang="en-US" sz="1600" b="1" dirty="0" err="1">
                <a:cs typeface="Times New Roman" pitchFamily="18" charset="0"/>
              </a:rPr>
              <a:t>B.x</a:t>
            </a:r>
            <a:r>
              <a:rPr lang="en-US" altLang="en-US" sz="1600" b="1" dirty="0">
                <a:cs typeface="Times New Roman" pitchFamily="18" charset="0"/>
              </a:rPr>
              <a:t>	T</a:t>
            </a:r>
            <a:r>
              <a:rPr lang="en-US" altLang="en-US" sz="1600" b="1" baseline="-25000" dirty="0">
                <a:cs typeface="Times New Roman" pitchFamily="18" charset="0"/>
              </a:rPr>
              <a:t>B </a:t>
            </a:r>
            <a:r>
              <a:rPr lang="en-US" altLang="en-US" sz="1600" b="1" dirty="0">
                <a:cs typeface="Times New Roman" pitchFamily="18" charset="0"/>
              </a:rPr>
              <a:t>= x</a:t>
            </a:r>
          </a:p>
          <a:p>
            <a:pPr>
              <a:lnSpc>
                <a:spcPct val="150000"/>
              </a:lnSpc>
              <a:spcBef>
                <a:spcPct val="10000"/>
              </a:spcBef>
            </a:pPr>
            <a:r>
              <a:rPr lang="en-US" altLang="en-US" sz="1600" b="1" dirty="0">
                <a:cs typeface="Times New Roman" pitchFamily="18" charset="0"/>
              </a:rPr>
              <a:t>y = A . B</a:t>
            </a:r>
          </a:p>
          <a:p>
            <a:pPr>
              <a:lnSpc>
                <a:spcPct val="150000"/>
              </a:lnSpc>
              <a:spcBef>
                <a:spcPct val="10000"/>
              </a:spcBef>
            </a:pPr>
            <a:r>
              <a:rPr lang="en-US" altLang="en-US" sz="1600" b="1" dirty="0">
                <a:cs typeface="Times New Roman" pitchFamily="18" charset="0"/>
              </a:rPr>
              <a:t>Q(t+1) = T </a:t>
            </a:r>
            <a:r>
              <a:rPr lang="en-US" altLang="en-US" sz="1600" b="1" dirty="0">
                <a:latin typeface="XITS Math"/>
                <a:ea typeface="XITS Math"/>
                <a:cs typeface="XITS Math"/>
              </a:rPr>
              <a:t>⊕ </a:t>
            </a:r>
            <a:r>
              <a:rPr lang="en-US" altLang="en-US" sz="1600" b="1" dirty="0">
                <a:ea typeface="XITS Math"/>
                <a:cs typeface="XITS Math"/>
              </a:rPr>
              <a:t>Q</a:t>
            </a:r>
            <a:r>
              <a:rPr lang="en-US" altLang="en-US" sz="1600" b="1" dirty="0">
                <a:latin typeface="XITS Math"/>
                <a:ea typeface="XITS Math"/>
                <a:cs typeface="XITS Math"/>
              </a:rPr>
              <a:t> </a:t>
            </a:r>
            <a:r>
              <a:rPr lang="en-US" altLang="en-US" sz="1600" b="1" dirty="0">
                <a:ea typeface="XITS Math"/>
                <a:cs typeface="XITS Math"/>
              </a:rPr>
              <a:t>= T’Q + TQ’</a:t>
            </a:r>
            <a:endParaRPr lang="en-US" altLang="en-US" sz="1600" b="1" dirty="0"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600" b="1" dirty="0">
                <a:cs typeface="Times New Roman" pitchFamily="18" charset="0"/>
              </a:rPr>
              <a:t>A(t+1) = T</a:t>
            </a:r>
            <a:r>
              <a:rPr lang="en-US" altLang="en-US" sz="1600" b="1" baseline="-25000" dirty="0">
                <a:cs typeface="Times New Roman" pitchFamily="18" charset="0"/>
              </a:rPr>
              <a:t>A </a:t>
            </a:r>
            <a:r>
              <a:rPr lang="en-US" altLang="en-US" sz="1600" b="1" dirty="0">
                <a:latin typeface="XITS Math"/>
                <a:ea typeface="XITS Math"/>
                <a:cs typeface="XITS Math"/>
              </a:rPr>
              <a:t>⊕ </a:t>
            </a:r>
            <a:r>
              <a:rPr lang="en-US" altLang="en-US" sz="1600" b="1" dirty="0">
                <a:ea typeface="XITS Math"/>
                <a:cs typeface="XITS Math"/>
              </a:rPr>
              <a:t>A = </a:t>
            </a:r>
            <a:r>
              <a:rPr lang="en-US" altLang="en-US" sz="1600" b="1" dirty="0">
                <a:cs typeface="Times New Roman" pitchFamily="18" charset="0"/>
              </a:rPr>
              <a:t>T</a:t>
            </a:r>
            <a:r>
              <a:rPr lang="en-US" altLang="en-US" sz="1600" b="1" baseline="-25000" dirty="0">
                <a:cs typeface="Times New Roman" pitchFamily="18" charset="0"/>
              </a:rPr>
              <a:t>A</a:t>
            </a:r>
            <a:r>
              <a:rPr lang="en-US" altLang="en-US" sz="1600" b="1" dirty="0">
                <a:cs typeface="Times New Roman" pitchFamily="18" charset="0"/>
              </a:rPr>
              <a:t>’</a:t>
            </a:r>
            <a:r>
              <a:rPr lang="en-US" altLang="en-US" sz="1600" b="1" baseline="-25000" dirty="0">
                <a:cs typeface="Times New Roman" pitchFamily="18" charset="0"/>
              </a:rPr>
              <a:t> </a:t>
            </a:r>
            <a:r>
              <a:rPr lang="en-US" altLang="en-US" sz="1600" b="1" dirty="0">
                <a:cs typeface="Times New Roman" pitchFamily="18" charset="0"/>
              </a:rPr>
              <a:t>A + T</a:t>
            </a:r>
            <a:r>
              <a:rPr lang="en-US" altLang="en-US" sz="1600" b="1" baseline="-25000" dirty="0">
                <a:cs typeface="Times New Roman" pitchFamily="18" charset="0"/>
              </a:rPr>
              <a:t>A </a:t>
            </a:r>
            <a:r>
              <a:rPr lang="en-US" altLang="en-US" sz="1600" b="1" dirty="0">
                <a:cs typeface="Times New Roman" pitchFamily="18" charset="0"/>
              </a:rPr>
              <a:t>A’</a:t>
            </a:r>
            <a:endParaRPr lang="en-US" altLang="en-US" sz="1600" b="1" baseline="-25000" dirty="0"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600" b="1" dirty="0">
                <a:cs typeface="Times New Roman" pitchFamily="18" charset="0"/>
              </a:rPr>
              <a:t>                   = (</a:t>
            </a:r>
            <a:r>
              <a:rPr lang="en-US" altLang="en-US" sz="1600" b="1" dirty="0" err="1">
                <a:cs typeface="Times New Roman" pitchFamily="18" charset="0"/>
              </a:rPr>
              <a:t>Bx</a:t>
            </a:r>
            <a:r>
              <a:rPr lang="en-US" altLang="en-US" sz="1600" b="1" dirty="0">
                <a:cs typeface="Times New Roman" pitchFamily="18" charset="0"/>
              </a:rPr>
              <a:t>)’ A + </a:t>
            </a:r>
            <a:r>
              <a:rPr lang="en-US" altLang="en-US" sz="1600" b="1" dirty="0" err="1">
                <a:cs typeface="Times New Roman" pitchFamily="18" charset="0"/>
              </a:rPr>
              <a:t>BxA</a:t>
            </a:r>
            <a:r>
              <a:rPr lang="en-US" altLang="en-US" sz="1600" b="1" dirty="0">
                <a:cs typeface="Times New Roman" pitchFamily="18" charset="0"/>
              </a:rPr>
              <a:t>’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600" b="1" dirty="0">
                <a:cs typeface="Times New Roman" pitchFamily="18" charset="0"/>
              </a:rPr>
              <a:t>                   = (B’ + x’)A + </a:t>
            </a:r>
            <a:r>
              <a:rPr lang="en-US" altLang="en-US" sz="1600" b="1" dirty="0" err="1">
                <a:cs typeface="Times New Roman" pitchFamily="18" charset="0"/>
              </a:rPr>
              <a:t>A’Bx</a:t>
            </a:r>
            <a:endParaRPr lang="en-US" altLang="en-US" sz="1600" b="1" dirty="0"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600" b="1" dirty="0">
                <a:cs typeface="Times New Roman" pitchFamily="18" charset="0"/>
              </a:rPr>
              <a:t>                   = </a:t>
            </a:r>
            <a:r>
              <a:rPr lang="en-US" altLang="en-US" sz="1600" b="1" dirty="0">
                <a:solidFill>
                  <a:schemeClr val="accent2"/>
                </a:solidFill>
                <a:cs typeface="Times New Roman" pitchFamily="18" charset="0"/>
              </a:rPr>
              <a:t>AB’ + Ax’ + </a:t>
            </a:r>
            <a:r>
              <a:rPr lang="en-US" altLang="en-US" sz="1600" b="1" dirty="0" err="1">
                <a:solidFill>
                  <a:schemeClr val="accent2"/>
                </a:solidFill>
                <a:cs typeface="Times New Roman" pitchFamily="18" charset="0"/>
              </a:rPr>
              <a:t>A’Bx</a:t>
            </a:r>
            <a:endParaRPr lang="en-US" altLang="en-US" sz="1600" b="1" dirty="0">
              <a:solidFill>
                <a:schemeClr val="accent2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600" b="1" dirty="0">
                <a:cs typeface="Times New Roman" pitchFamily="18" charset="0"/>
              </a:rPr>
              <a:t>B(t+1)  = T</a:t>
            </a:r>
            <a:r>
              <a:rPr lang="en-US" altLang="en-US" sz="1600" b="1" baseline="-25000" dirty="0">
                <a:cs typeface="Times New Roman" pitchFamily="18" charset="0"/>
              </a:rPr>
              <a:t>B </a:t>
            </a:r>
            <a:r>
              <a:rPr lang="en-US" altLang="en-US" sz="1600" b="1" dirty="0">
                <a:latin typeface="XITS Math"/>
                <a:ea typeface="XITS Math"/>
                <a:cs typeface="XITS Math"/>
              </a:rPr>
              <a:t>⊕ </a:t>
            </a:r>
            <a:r>
              <a:rPr lang="en-US" altLang="en-US" sz="1600" b="1" dirty="0">
                <a:ea typeface="XITS Math"/>
                <a:cs typeface="XITS Math"/>
              </a:rPr>
              <a:t>B = </a:t>
            </a:r>
            <a:r>
              <a:rPr lang="en-US" altLang="en-US" sz="1600" b="1" dirty="0">
                <a:cs typeface="Times New Roman" pitchFamily="18" charset="0"/>
              </a:rPr>
              <a:t>T</a:t>
            </a:r>
            <a:r>
              <a:rPr lang="en-US" altLang="en-US" sz="1600" b="1" baseline="-25000" dirty="0">
                <a:cs typeface="Times New Roman" pitchFamily="18" charset="0"/>
              </a:rPr>
              <a:t>B</a:t>
            </a:r>
            <a:r>
              <a:rPr lang="en-US" altLang="en-US" sz="1600" b="1" dirty="0">
                <a:cs typeface="Times New Roman" pitchFamily="18" charset="0"/>
              </a:rPr>
              <a:t>’</a:t>
            </a:r>
            <a:r>
              <a:rPr lang="en-US" altLang="en-US" sz="1600" b="1" baseline="-25000" dirty="0">
                <a:cs typeface="Times New Roman" pitchFamily="18" charset="0"/>
              </a:rPr>
              <a:t> </a:t>
            </a:r>
            <a:r>
              <a:rPr lang="en-US" altLang="en-US" sz="1600" b="1" dirty="0">
                <a:cs typeface="Times New Roman" pitchFamily="18" charset="0"/>
              </a:rPr>
              <a:t>B + T</a:t>
            </a:r>
            <a:r>
              <a:rPr lang="en-US" altLang="en-US" sz="1600" b="1" baseline="-25000" dirty="0">
                <a:cs typeface="Times New Roman" pitchFamily="18" charset="0"/>
              </a:rPr>
              <a:t>B </a:t>
            </a:r>
            <a:r>
              <a:rPr lang="en-US" altLang="en-US" sz="1600" b="1" dirty="0">
                <a:cs typeface="Times New Roman" pitchFamily="18" charset="0"/>
              </a:rPr>
              <a:t>B’</a:t>
            </a:r>
            <a:endParaRPr lang="en-US" altLang="en-US" sz="1600" b="1" baseline="-25000" dirty="0"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600" b="1" dirty="0">
                <a:cs typeface="Times New Roman" pitchFamily="18" charset="0"/>
              </a:rPr>
              <a:t>                   = </a:t>
            </a:r>
            <a:r>
              <a:rPr lang="en-US" altLang="en-US" sz="1600" b="1" dirty="0" err="1">
                <a:cs typeface="Times New Roman" pitchFamily="18" charset="0"/>
              </a:rPr>
              <a:t>x’B</a:t>
            </a:r>
            <a:r>
              <a:rPr lang="en-US" altLang="en-US" sz="1600" b="1" dirty="0">
                <a:cs typeface="Times New Roman" pitchFamily="18" charset="0"/>
              </a:rPr>
              <a:t> + </a:t>
            </a:r>
            <a:r>
              <a:rPr lang="en-US" altLang="en-US" sz="1600" b="1" dirty="0" err="1">
                <a:cs typeface="Times New Roman" pitchFamily="18" charset="0"/>
              </a:rPr>
              <a:t>xB</a:t>
            </a:r>
            <a:r>
              <a:rPr lang="en-US" altLang="en-US" sz="1600" b="1" dirty="0">
                <a:cs typeface="Times New Roman" pitchFamily="18" charset="0"/>
              </a:rPr>
              <a:t>’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600" b="1" dirty="0">
                <a:cs typeface="Times New Roman" pitchFamily="18" charset="0"/>
              </a:rPr>
              <a:t>                   = </a:t>
            </a:r>
            <a:r>
              <a:rPr lang="en-US" altLang="en-US" sz="1600" b="1" dirty="0">
                <a:solidFill>
                  <a:schemeClr val="accent2"/>
                </a:solidFill>
                <a:cs typeface="Times New Roman" pitchFamily="18" charset="0"/>
              </a:rPr>
              <a:t>x</a:t>
            </a:r>
            <a:r>
              <a:rPr lang="en-US" altLang="en-US" sz="1600" b="1" dirty="0">
                <a:solidFill>
                  <a:schemeClr val="accent2"/>
                </a:solidFill>
                <a:latin typeface="XITS Math"/>
                <a:ea typeface="XITS Math"/>
                <a:cs typeface="XITS Math"/>
              </a:rPr>
              <a:t> ⊕ </a:t>
            </a:r>
            <a:r>
              <a:rPr lang="en-US" altLang="en-US" sz="1600" b="1" dirty="0">
                <a:solidFill>
                  <a:schemeClr val="accent2"/>
                </a:solidFill>
                <a:ea typeface="XITS Math"/>
                <a:cs typeface="XITS Math"/>
              </a:rPr>
              <a:t>B</a:t>
            </a:r>
            <a:endParaRPr lang="en-GB" sz="1600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ANALYSIS OF CLOCKED SEQUENTIAL CIRCUITS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75</a:t>
            </a:fld>
            <a:endParaRPr lang="en-GB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046215"/>
              </p:ext>
            </p:extLst>
          </p:nvPr>
        </p:nvGraphicFramePr>
        <p:xfrm>
          <a:off x="4364363" y="1110590"/>
          <a:ext cx="3952053" cy="3413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0251"/>
                <a:gridCol w="292625"/>
                <a:gridCol w="508701"/>
                <a:gridCol w="508701"/>
                <a:gridCol w="381526"/>
                <a:gridCol w="826638"/>
                <a:gridCol w="873611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Present </a:t>
                      </a:r>
                    </a:p>
                    <a:p>
                      <a:pPr algn="ctr"/>
                      <a:r>
                        <a:rPr lang="en-GB" sz="1200" b="1" dirty="0" smtClean="0"/>
                        <a:t>State</a:t>
                      </a:r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I/P</a:t>
                      </a:r>
                      <a:endParaRPr lang="en-GB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Next </a:t>
                      </a:r>
                    </a:p>
                    <a:p>
                      <a:pPr algn="ctr"/>
                      <a:r>
                        <a:rPr lang="en-GB" sz="1200" b="1" dirty="0" smtClean="0"/>
                        <a:t>State</a:t>
                      </a:r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F</a:t>
                      </a:r>
                      <a:r>
                        <a:rPr lang="en-GB" sz="1200" b="1" baseline="0" dirty="0" smtClean="0"/>
                        <a:t>F</a:t>
                      </a:r>
                    </a:p>
                    <a:p>
                      <a:pPr algn="ctr"/>
                      <a:r>
                        <a:rPr lang="en-GB" sz="1200" b="1" baseline="0" dirty="0" smtClean="0"/>
                        <a:t>Inputs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baseline="0" dirty="0" smtClean="0"/>
                        <a:t>Output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A</a:t>
                      </a:r>
                      <a:endParaRPr lang="en-GB" sz="12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B</a:t>
                      </a:r>
                      <a:endParaRPr lang="en-GB" sz="12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x</a:t>
                      </a:r>
                      <a:endParaRPr lang="en-GB" sz="12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A</a:t>
                      </a:r>
                      <a:endParaRPr lang="en-GB" sz="12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B</a:t>
                      </a:r>
                      <a:endParaRPr lang="en-GB" sz="12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T</a:t>
                      </a:r>
                      <a:r>
                        <a:rPr lang="en-GB" sz="1200" b="1" baseline="-25000" dirty="0" smtClean="0"/>
                        <a:t>A</a:t>
                      </a:r>
                      <a:r>
                        <a:rPr lang="en-GB" sz="1200" b="1" dirty="0" smtClean="0"/>
                        <a:t>  T</a:t>
                      </a:r>
                      <a:r>
                        <a:rPr lang="en-GB" sz="1200" b="1" baseline="-25000" dirty="0" smtClean="0"/>
                        <a:t>B</a:t>
                      </a:r>
                      <a:endParaRPr lang="en-GB" sz="1200" b="1" baseline="-25000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baseline="0" dirty="0" smtClean="0"/>
                        <a:t>y</a:t>
                      </a:r>
                      <a:endParaRPr lang="en-GB" sz="1200" b="1" baseline="0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9" name="Rectangle 114"/>
          <p:cNvSpPr>
            <a:spLocks noChangeArrowheads="1"/>
          </p:cNvSpPr>
          <p:nvPr/>
        </p:nvSpPr>
        <p:spPr bwMode="auto">
          <a:xfrm>
            <a:off x="5771753" y="1817985"/>
            <a:ext cx="792163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   </a:t>
            </a:r>
            <a:r>
              <a:rPr lang="en-US" altLang="en-US" sz="15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0</a:t>
            </a:r>
            <a:endParaRPr lang="en-US" altLang="en-US" sz="15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   </a:t>
            </a:r>
            <a:r>
              <a:rPr lang="en-US" altLang="en-US" sz="15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1</a:t>
            </a:r>
            <a:endParaRPr lang="en-US" altLang="en-US" sz="15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0       1</a:t>
            </a:r>
            <a:endParaRPr lang="en-US" altLang="en-US" sz="15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  </a:t>
            </a:r>
            <a:r>
              <a:rPr lang="en-US" altLang="en-US" sz="15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0</a:t>
            </a:r>
            <a:endParaRPr lang="en-US" altLang="en-US" sz="15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   </a:t>
            </a:r>
            <a:r>
              <a:rPr lang="en-US" altLang="en-US" sz="15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0</a:t>
            </a:r>
            <a:endParaRPr lang="en-US" altLang="en-US" sz="15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  </a:t>
            </a:r>
            <a:r>
              <a:rPr lang="en-US" altLang="en-US" sz="15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1</a:t>
            </a:r>
            <a:endParaRPr lang="en-US" altLang="en-US" sz="15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1       1</a:t>
            </a:r>
            <a:endParaRPr lang="en-US" altLang="en-US" sz="15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0       0</a:t>
            </a:r>
            <a:endParaRPr lang="en-US" altLang="en-US" sz="15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Rectangle 107"/>
          <p:cNvSpPr>
            <a:spLocks noChangeArrowheads="1"/>
          </p:cNvSpPr>
          <p:nvPr/>
        </p:nvSpPr>
        <p:spPr bwMode="auto">
          <a:xfrm>
            <a:off x="6778724" y="1817985"/>
            <a:ext cx="524768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5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1  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1" name="Rectangle 109"/>
          <p:cNvSpPr>
            <a:spLocks noChangeArrowheads="1"/>
          </p:cNvSpPr>
          <p:nvPr/>
        </p:nvSpPr>
        <p:spPr bwMode="auto">
          <a:xfrm>
            <a:off x="7740352" y="1817985"/>
            <a:ext cx="252412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7778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43558"/>
            <a:ext cx="3394720" cy="375106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b="1" dirty="0" smtClean="0">
                <a:solidFill>
                  <a:schemeClr val="accent2"/>
                </a:solidFill>
              </a:rPr>
              <a:t>Analysis with </a:t>
            </a:r>
            <a:r>
              <a:rPr lang="en-GB" sz="1800" b="1" dirty="0">
                <a:solidFill>
                  <a:schemeClr val="accent2"/>
                </a:solidFill>
              </a:rPr>
              <a:t>T</a:t>
            </a:r>
            <a:r>
              <a:rPr lang="en-GB" sz="1800" b="1" dirty="0" smtClean="0">
                <a:solidFill>
                  <a:schemeClr val="accent2"/>
                </a:solidFill>
              </a:rPr>
              <a:t> Flip – Flops</a:t>
            </a:r>
            <a:endParaRPr lang="en-US" altLang="en-US" sz="1900" b="1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ANALYSIS OF CLOCKED SEQUENTIAL CIRCUITS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76</a:t>
            </a:fld>
            <a:endParaRPr lang="en-GB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770660"/>
              </p:ext>
            </p:extLst>
          </p:nvPr>
        </p:nvGraphicFramePr>
        <p:xfrm>
          <a:off x="4572000" y="1110590"/>
          <a:ext cx="3952053" cy="3413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0251"/>
                <a:gridCol w="292625"/>
                <a:gridCol w="508701"/>
                <a:gridCol w="508701"/>
                <a:gridCol w="381526"/>
                <a:gridCol w="826638"/>
                <a:gridCol w="873611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Present </a:t>
                      </a:r>
                    </a:p>
                    <a:p>
                      <a:pPr algn="ctr"/>
                      <a:r>
                        <a:rPr lang="en-GB" sz="1200" b="1" dirty="0" smtClean="0"/>
                        <a:t>State</a:t>
                      </a:r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I/P</a:t>
                      </a:r>
                      <a:endParaRPr lang="en-GB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Next </a:t>
                      </a:r>
                    </a:p>
                    <a:p>
                      <a:pPr algn="ctr"/>
                      <a:r>
                        <a:rPr lang="en-GB" sz="1200" b="1" dirty="0" smtClean="0"/>
                        <a:t>State</a:t>
                      </a:r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F</a:t>
                      </a:r>
                      <a:r>
                        <a:rPr lang="en-GB" sz="1200" b="1" baseline="0" dirty="0" smtClean="0"/>
                        <a:t>F</a:t>
                      </a:r>
                    </a:p>
                    <a:p>
                      <a:pPr algn="ctr"/>
                      <a:r>
                        <a:rPr lang="en-GB" sz="1200" b="1" baseline="0" dirty="0" smtClean="0"/>
                        <a:t>Inputs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baseline="0" dirty="0" smtClean="0"/>
                        <a:t>Output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A</a:t>
                      </a:r>
                      <a:endParaRPr lang="en-GB" sz="12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B</a:t>
                      </a:r>
                      <a:endParaRPr lang="en-GB" sz="12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x</a:t>
                      </a:r>
                      <a:endParaRPr lang="en-GB" sz="12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A</a:t>
                      </a:r>
                      <a:endParaRPr lang="en-GB" sz="12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B</a:t>
                      </a:r>
                      <a:endParaRPr lang="en-GB" sz="12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T</a:t>
                      </a:r>
                      <a:r>
                        <a:rPr lang="en-GB" sz="1200" b="1" baseline="-25000" dirty="0" smtClean="0"/>
                        <a:t>A</a:t>
                      </a:r>
                      <a:r>
                        <a:rPr lang="en-GB" sz="1200" b="1" dirty="0" smtClean="0"/>
                        <a:t>  T</a:t>
                      </a:r>
                      <a:r>
                        <a:rPr lang="en-GB" sz="1200" b="1" baseline="-25000" dirty="0" smtClean="0"/>
                        <a:t>B</a:t>
                      </a:r>
                      <a:endParaRPr lang="en-GB" sz="1200" b="1" baseline="-25000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baseline="0" dirty="0" smtClean="0"/>
                        <a:t>y</a:t>
                      </a:r>
                      <a:endParaRPr lang="en-GB" sz="1200" b="1" baseline="0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Rectangle 114"/>
          <p:cNvSpPr>
            <a:spLocks noChangeArrowheads="1"/>
          </p:cNvSpPr>
          <p:nvPr/>
        </p:nvSpPr>
        <p:spPr bwMode="auto">
          <a:xfrm>
            <a:off x="6009870" y="1817985"/>
            <a:ext cx="792163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   </a:t>
            </a:r>
            <a:r>
              <a:rPr lang="en-US" altLang="en-US" sz="15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0</a:t>
            </a:r>
            <a:endParaRPr lang="en-US" altLang="en-US" sz="15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   </a:t>
            </a:r>
            <a:r>
              <a:rPr lang="en-US" altLang="en-US" sz="15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1</a:t>
            </a:r>
            <a:endParaRPr lang="en-US" altLang="en-US" sz="15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0       1</a:t>
            </a:r>
            <a:endParaRPr lang="en-US" altLang="en-US" sz="15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  </a:t>
            </a:r>
            <a:r>
              <a:rPr lang="en-US" altLang="en-US" sz="15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0</a:t>
            </a:r>
            <a:endParaRPr lang="en-US" altLang="en-US" sz="15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   </a:t>
            </a:r>
            <a:r>
              <a:rPr lang="en-US" altLang="en-US" sz="15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0</a:t>
            </a:r>
            <a:endParaRPr lang="en-US" altLang="en-US" sz="15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  </a:t>
            </a:r>
            <a:r>
              <a:rPr lang="en-US" altLang="en-US" sz="15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1</a:t>
            </a:r>
            <a:endParaRPr lang="en-US" altLang="en-US" sz="15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1       1</a:t>
            </a:r>
            <a:endParaRPr lang="en-US" altLang="en-US" sz="15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0       0</a:t>
            </a:r>
            <a:endParaRPr lang="en-US" altLang="en-US" sz="15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5" name="Rectangle 107"/>
          <p:cNvSpPr>
            <a:spLocks noChangeArrowheads="1"/>
          </p:cNvSpPr>
          <p:nvPr/>
        </p:nvSpPr>
        <p:spPr bwMode="auto">
          <a:xfrm>
            <a:off x="6986361" y="1817985"/>
            <a:ext cx="524768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5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1  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 </a:t>
            </a:r>
            <a:r>
              <a:rPr lang="en-US" altLang="en-US" sz="15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altLang="en-US" sz="15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36" name="Rectangle 109"/>
          <p:cNvSpPr>
            <a:spLocks noChangeArrowheads="1"/>
          </p:cNvSpPr>
          <p:nvPr/>
        </p:nvSpPr>
        <p:spPr bwMode="auto">
          <a:xfrm>
            <a:off x="7947989" y="1817985"/>
            <a:ext cx="252412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5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77" name="Oval 108"/>
          <p:cNvSpPr>
            <a:spLocks noChangeAspect="1" noChangeArrowheads="1"/>
          </p:cNvSpPr>
          <p:nvPr/>
        </p:nvSpPr>
        <p:spPr bwMode="auto">
          <a:xfrm>
            <a:off x="1079624" y="2056020"/>
            <a:ext cx="539750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00/</a:t>
            </a:r>
            <a:r>
              <a:rPr lang="en-US" altLang="en-US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8" name="Freeform 109"/>
          <p:cNvSpPr>
            <a:spLocks/>
          </p:cNvSpPr>
          <p:nvPr/>
        </p:nvSpPr>
        <p:spPr bwMode="auto">
          <a:xfrm rot="19355073">
            <a:off x="803399" y="1635333"/>
            <a:ext cx="439738" cy="601662"/>
          </a:xfrm>
          <a:custGeom>
            <a:avLst/>
            <a:gdLst>
              <a:gd name="T0" fmla="*/ 2147483647 w 277"/>
              <a:gd name="T1" fmla="*/ 2147483647 h 379"/>
              <a:gd name="T2" fmla="*/ 2147483647 w 277"/>
              <a:gd name="T3" fmla="*/ 2147483647 h 379"/>
              <a:gd name="T4" fmla="*/ 2147483647 w 277"/>
              <a:gd name="T5" fmla="*/ 2147483647 h 379"/>
              <a:gd name="T6" fmla="*/ 2147483647 w 277"/>
              <a:gd name="T7" fmla="*/ 0 h 379"/>
              <a:gd name="T8" fmla="*/ 2147483647 w 277"/>
              <a:gd name="T9" fmla="*/ 2147483647 h 379"/>
              <a:gd name="T10" fmla="*/ 2147483647 w 277"/>
              <a:gd name="T11" fmla="*/ 2147483647 h 379"/>
              <a:gd name="T12" fmla="*/ 2147483647 w 277"/>
              <a:gd name="T13" fmla="*/ 2147483647 h 3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9" name="Oval 110"/>
          <p:cNvSpPr>
            <a:spLocks noChangeAspect="1" noChangeArrowheads="1"/>
          </p:cNvSpPr>
          <p:nvPr/>
        </p:nvSpPr>
        <p:spPr bwMode="auto">
          <a:xfrm>
            <a:off x="2700462" y="2056020"/>
            <a:ext cx="539750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01/</a:t>
            </a:r>
            <a:r>
              <a:rPr lang="en-US" altLang="en-US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0" name="Freeform 111"/>
          <p:cNvSpPr>
            <a:spLocks/>
          </p:cNvSpPr>
          <p:nvPr/>
        </p:nvSpPr>
        <p:spPr bwMode="auto">
          <a:xfrm rot="2356128" flipH="1">
            <a:off x="3081462" y="1635333"/>
            <a:ext cx="439737" cy="601662"/>
          </a:xfrm>
          <a:custGeom>
            <a:avLst/>
            <a:gdLst>
              <a:gd name="T0" fmla="*/ 2147483647 w 277"/>
              <a:gd name="T1" fmla="*/ 2147483647 h 379"/>
              <a:gd name="T2" fmla="*/ 2147483647 w 277"/>
              <a:gd name="T3" fmla="*/ 2147483647 h 379"/>
              <a:gd name="T4" fmla="*/ 2147483647 w 277"/>
              <a:gd name="T5" fmla="*/ 2147483647 h 379"/>
              <a:gd name="T6" fmla="*/ 2147483647 w 277"/>
              <a:gd name="T7" fmla="*/ 0 h 379"/>
              <a:gd name="T8" fmla="*/ 2147483647 w 277"/>
              <a:gd name="T9" fmla="*/ 2147483647 h 379"/>
              <a:gd name="T10" fmla="*/ 2147483647 w 277"/>
              <a:gd name="T11" fmla="*/ 2147483647 h 379"/>
              <a:gd name="T12" fmla="*/ 2147483647 w 277"/>
              <a:gd name="T13" fmla="*/ 2147483647 h 3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81" name="Freeform 112"/>
          <p:cNvSpPr>
            <a:spLocks/>
          </p:cNvSpPr>
          <p:nvPr/>
        </p:nvSpPr>
        <p:spPr bwMode="auto">
          <a:xfrm>
            <a:off x="1620962" y="2057608"/>
            <a:ext cx="1079500" cy="179387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82" name="Oval 113"/>
          <p:cNvSpPr>
            <a:spLocks noChangeAspect="1" noChangeArrowheads="1"/>
          </p:cNvSpPr>
          <p:nvPr/>
        </p:nvSpPr>
        <p:spPr bwMode="auto">
          <a:xfrm>
            <a:off x="1079624" y="3500956"/>
            <a:ext cx="539750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11/</a:t>
            </a:r>
            <a:r>
              <a:rPr lang="en-US" altLang="en-US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3" name="Freeform 114"/>
          <p:cNvSpPr>
            <a:spLocks/>
          </p:cNvSpPr>
          <p:nvPr/>
        </p:nvSpPr>
        <p:spPr bwMode="auto">
          <a:xfrm rot="5400000" flipH="1" flipV="1">
            <a:off x="719109" y="2959462"/>
            <a:ext cx="903598" cy="179389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84" name="Oval 115"/>
          <p:cNvSpPr>
            <a:spLocks noChangeAspect="1" noChangeArrowheads="1"/>
          </p:cNvSpPr>
          <p:nvPr/>
        </p:nvSpPr>
        <p:spPr bwMode="auto">
          <a:xfrm>
            <a:off x="2700462" y="3500956"/>
            <a:ext cx="539750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10/</a:t>
            </a:r>
            <a:r>
              <a:rPr lang="en-US" altLang="en-US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5" name="Freeform 116"/>
          <p:cNvSpPr>
            <a:spLocks/>
          </p:cNvSpPr>
          <p:nvPr/>
        </p:nvSpPr>
        <p:spPr bwMode="auto">
          <a:xfrm rot="5400000">
            <a:off x="2704113" y="3018363"/>
            <a:ext cx="982504" cy="89694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86" name="Freeform 117"/>
          <p:cNvSpPr>
            <a:spLocks/>
          </p:cNvSpPr>
          <p:nvPr/>
        </p:nvSpPr>
        <p:spPr bwMode="auto">
          <a:xfrm rot="10800000">
            <a:off x="1620962" y="3861318"/>
            <a:ext cx="1079500" cy="179388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87" name="Rectangle 118"/>
          <p:cNvSpPr>
            <a:spLocks noChangeArrowheads="1"/>
          </p:cNvSpPr>
          <p:nvPr/>
        </p:nvSpPr>
        <p:spPr bwMode="auto">
          <a:xfrm>
            <a:off x="286247" y="1491630"/>
            <a:ext cx="5413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b="1" dirty="0" smtClean="0">
                <a:latin typeface="+mj-lt"/>
                <a:cs typeface="Times New Roman" pitchFamily="18" charset="0"/>
              </a:rPr>
              <a:t>x = 0</a:t>
            </a:r>
            <a:endParaRPr lang="en-US" altLang="en-US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8" name="Rectangle 119"/>
          <p:cNvSpPr>
            <a:spLocks noChangeArrowheads="1"/>
          </p:cNvSpPr>
          <p:nvPr/>
        </p:nvSpPr>
        <p:spPr bwMode="auto">
          <a:xfrm>
            <a:off x="1800349" y="2087770"/>
            <a:ext cx="720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b="1" dirty="0" smtClean="0">
                <a:latin typeface="+mj-lt"/>
                <a:cs typeface="Times New Roman" pitchFamily="18" charset="0"/>
              </a:rPr>
              <a:t>x = 1</a:t>
            </a:r>
            <a:endParaRPr lang="en-US" altLang="en-US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9" name="Rectangle 120"/>
          <p:cNvSpPr>
            <a:spLocks noChangeArrowheads="1"/>
          </p:cNvSpPr>
          <p:nvPr/>
        </p:nvSpPr>
        <p:spPr bwMode="auto">
          <a:xfrm>
            <a:off x="3600574" y="1727408"/>
            <a:ext cx="539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b="1" dirty="0" smtClean="0">
                <a:latin typeface="+mj-lt"/>
                <a:cs typeface="Times New Roman" pitchFamily="18" charset="0"/>
              </a:rPr>
              <a:t>x = 0</a:t>
            </a:r>
            <a:endParaRPr lang="en-US" altLang="en-US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0" name="Rectangle 121"/>
          <p:cNvSpPr>
            <a:spLocks noChangeArrowheads="1"/>
          </p:cNvSpPr>
          <p:nvPr/>
        </p:nvSpPr>
        <p:spPr bwMode="auto">
          <a:xfrm>
            <a:off x="3240212" y="2776745"/>
            <a:ext cx="539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b="1" dirty="0" smtClean="0">
                <a:latin typeface="+mj-lt"/>
                <a:cs typeface="Times New Roman" pitchFamily="18" charset="0"/>
              </a:rPr>
              <a:t>x = 1</a:t>
            </a:r>
            <a:endParaRPr lang="en-US" altLang="en-US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1" name="Rectangle 122"/>
          <p:cNvSpPr>
            <a:spLocks noChangeArrowheads="1"/>
          </p:cNvSpPr>
          <p:nvPr/>
        </p:nvSpPr>
        <p:spPr bwMode="auto">
          <a:xfrm>
            <a:off x="1800349" y="4040706"/>
            <a:ext cx="720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b="1" dirty="0" smtClean="0">
                <a:latin typeface="+mj-lt"/>
                <a:cs typeface="Times New Roman" pitchFamily="18" charset="0"/>
              </a:rPr>
              <a:t>x = 1</a:t>
            </a:r>
            <a:endParaRPr lang="en-US" altLang="en-US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2" name="Rectangle 123"/>
          <p:cNvSpPr>
            <a:spLocks noChangeArrowheads="1"/>
          </p:cNvSpPr>
          <p:nvPr/>
        </p:nvSpPr>
        <p:spPr bwMode="auto">
          <a:xfrm>
            <a:off x="539552" y="2776745"/>
            <a:ext cx="539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b="1" dirty="0" smtClean="0">
                <a:latin typeface="+mj-lt"/>
                <a:cs typeface="Times New Roman" pitchFamily="18" charset="0"/>
              </a:rPr>
              <a:t>x = 1</a:t>
            </a:r>
            <a:endParaRPr lang="en-US" altLang="en-US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3" name="Freeform 124"/>
          <p:cNvSpPr>
            <a:spLocks/>
          </p:cNvSpPr>
          <p:nvPr/>
        </p:nvSpPr>
        <p:spPr bwMode="auto">
          <a:xfrm rot="8007457" flipH="1">
            <a:off x="3135437" y="3831155"/>
            <a:ext cx="439738" cy="601663"/>
          </a:xfrm>
          <a:custGeom>
            <a:avLst/>
            <a:gdLst>
              <a:gd name="T0" fmla="*/ 2147483647 w 277"/>
              <a:gd name="T1" fmla="*/ 2147483647 h 379"/>
              <a:gd name="T2" fmla="*/ 2147483647 w 277"/>
              <a:gd name="T3" fmla="*/ 2147483647 h 379"/>
              <a:gd name="T4" fmla="*/ 2147483647 w 277"/>
              <a:gd name="T5" fmla="*/ 2147483647 h 379"/>
              <a:gd name="T6" fmla="*/ 2147483647 w 277"/>
              <a:gd name="T7" fmla="*/ 0 h 379"/>
              <a:gd name="T8" fmla="*/ 2147483647 w 277"/>
              <a:gd name="T9" fmla="*/ 2147483647 h 379"/>
              <a:gd name="T10" fmla="*/ 2147483647 w 277"/>
              <a:gd name="T11" fmla="*/ 2147483647 h 379"/>
              <a:gd name="T12" fmla="*/ 2147483647 w 277"/>
              <a:gd name="T13" fmla="*/ 2147483647 h 3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94" name="Rectangle 125"/>
          <p:cNvSpPr>
            <a:spLocks noChangeArrowheads="1"/>
          </p:cNvSpPr>
          <p:nvPr/>
        </p:nvSpPr>
        <p:spPr bwMode="auto">
          <a:xfrm>
            <a:off x="3672210" y="3861318"/>
            <a:ext cx="539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b="1" dirty="0" smtClean="0">
                <a:latin typeface="+mj-lt"/>
                <a:cs typeface="Times New Roman" pitchFamily="18" charset="0"/>
              </a:rPr>
              <a:t>x = 0</a:t>
            </a:r>
            <a:endParaRPr lang="en-US" altLang="en-US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5" name="Freeform 126"/>
          <p:cNvSpPr>
            <a:spLocks/>
          </p:cNvSpPr>
          <p:nvPr/>
        </p:nvSpPr>
        <p:spPr bwMode="auto">
          <a:xfrm rot="13592543">
            <a:off x="739899" y="3848619"/>
            <a:ext cx="439737" cy="601662"/>
          </a:xfrm>
          <a:custGeom>
            <a:avLst/>
            <a:gdLst>
              <a:gd name="T0" fmla="*/ 2147483647 w 277"/>
              <a:gd name="T1" fmla="*/ 2147483647 h 379"/>
              <a:gd name="T2" fmla="*/ 2147483647 w 277"/>
              <a:gd name="T3" fmla="*/ 2147483647 h 379"/>
              <a:gd name="T4" fmla="*/ 2147483647 w 277"/>
              <a:gd name="T5" fmla="*/ 2147483647 h 379"/>
              <a:gd name="T6" fmla="*/ 2147483647 w 277"/>
              <a:gd name="T7" fmla="*/ 0 h 379"/>
              <a:gd name="T8" fmla="*/ 2147483647 w 277"/>
              <a:gd name="T9" fmla="*/ 2147483647 h 379"/>
              <a:gd name="T10" fmla="*/ 2147483647 w 277"/>
              <a:gd name="T11" fmla="*/ 2147483647 h 379"/>
              <a:gd name="T12" fmla="*/ 2147483647 w 277"/>
              <a:gd name="T13" fmla="*/ 2147483647 h 3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96" name="Rectangle 127"/>
          <p:cNvSpPr>
            <a:spLocks noChangeArrowheads="1"/>
          </p:cNvSpPr>
          <p:nvPr/>
        </p:nvSpPr>
        <p:spPr bwMode="auto">
          <a:xfrm>
            <a:off x="179512" y="3859731"/>
            <a:ext cx="5413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b="1" dirty="0" smtClean="0">
                <a:latin typeface="+mj-lt"/>
                <a:cs typeface="Times New Roman" pitchFamily="18" charset="0"/>
              </a:rPr>
              <a:t>x = 0</a:t>
            </a:r>
            <a:endParaRPr lang="en-US" altLang="en-US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5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/>
      <p:bldP spid="88" grpId="0"/>
      <p:bldP spid="89" grpId="0"/>
      <p:bldP spid="90" grpId="0"/>
      <p:bldP spid="91" grpId="0"/>
      <p:bldP spid="92" grpId="0"/>
      <p:bldP spid="93" grpId="0" animBg="1"/>
      <p:bldP spid="94" grpId="0"/>
      <p:bldP spid="95" grpId="0" animBg="1"/>
      <p:bldP spid="9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ANALYSIS OF CLOCKED SEQUENTIAL CIRCUITS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b="1" dirty="0" smtClean="0">
                <a:solidFill>
                  <a:schemeClr val="accent2"/>
                </a:solidFill>
              </a:rPr>
              <a:t>Mealy and Moore Models</a:t>
            </a:r>
          </a:p>
          <a:p>
            <a:pPr>
              <a:lnSpc>
                <a:spcPct val="150000"/>
              </a:lnSpc>
            </a:pPr>
            <a:r>
              <a:rPr lang="en-GB" altLang="en-US" sz="1800" dirty="0" smtClean="0">
                <a:latin typeface="+mj-lt"/>
                <a:cs typeface="Times New Roman" pitchFamily="18" charset="0"/>
              </a:rPr>
              <a:t>The most general model of a sequential circuit has:</a:t>
            </a:r>
          </a:p>
          <a:p>
            <a:pPr lvl="1">
              <a:lnSpc>
                <a:spcPct val="150000"/>
              </a:lnSpc>
            </a:pPr>
            <a:r>
              <a:rPr lang="en-GB" altLang="en-US" sz="1700" dirty="0" smtClean="0">
                <a:latin typeface="+mj-lt"/>
                <a:cs typeface="Times New Roman" pitchFamily="18" charset="0"/>
              </a:rPr>
              <a:t>Inputs</a:t>
            </a:r>
          </a:p>
          <a:p>
            <a:pPr lvl="1">
              <a:lnSpc>
                <a:spcPct val="150000"/>
              </a:lnSpc>
            </a:pPr>
            <a:r>
              <a:rPr lang="en-GB" altLang="en-US" sz="1700" dirty="0" smtClean="0">
                <a:latin typeface="+mj-lt"/>
                <a:cs typeface="Times New Roman" pitchFamily="18" charset="0"/>
              </a:rPr>
              <a:t>Outputs</a:t>
            </a:r>
          </a:p>
          <a:p>
            <a:pPr lvl="1">
              <a:lnSpc>
                <a:spcPct val="150000"/>
              </a:lnSpc>
            </a:pPr>
            <a:r>
              <a:rPr lang="en-GB" altLang="en-US" sz="1700" dirty="0" smtClean="0">
                <a:latin typeface="+mj-lt"/>
                <a:cs typeface="Times New Roman" pitchFamily="18" charset="0"/>
              </a:rPr>
              <a:t>Internal states. </a:t>
            </a:r>
          </a:p>
          <a:p>
            <a:pPr>
              <a:lnSpc>
                <a:spcPct val="150000"/>
              </a:lnSpc>
            </a:pPr>
            <a:r>
              <a:rPr lang="en-GB" altLang="en-US" sz="1900" dirty="0" smtClean="0">
                <a:latin typeface="+mj-lt"/>
                <a:cs typeface="Times New Roman" pitchFamily="18" charset="0"/>
              </a:rPr>
              <a:t>Sequential circuits are divided into two (they differ in the way output is generated: </a:t>
            </a:r>
          </a:p>
          <a:p>
            <a:pPr lvl="1">
              <a:lnSpc>
                <a:spcPct val="150000"/>
              </a:lnSpc>
            </a:pPr>
            <a:r>
              <a:rPr lang="en-GB" altLang="en-US" sz="1700" dirty="0" smtClean="0">
                <a:latin typeface="+mj-lt"/>
                <a:cs typeface="Times New Roman" pitchFamily="18" charset="0"/>
              </a:rPr>
              <a:t>Mealy model</a:t>
            </a:r>
          </a:p>
          <a:p>
            <a:pPr lvl="1">
              <a:lnSpc>
                <a:spcPct val="150000"/>
              </a:lnSpc>
            </a:pPr>
            <a:r>
              <a:rPr lang="en-GB" altLang="en-US" sz="1700" dirty="0" smtClean="0">
                <a:latin typeface="+mj-lt"/>
                <a:cs typeface="Times New Roman" pitchFamily="18" charset="0"/>
              </a:rPr>
              <a:t>Moore model</a:t>
            </a:r>
            <a:endParaRPr lang="en-US" altLang="en-US" sz="17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90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ANALYSIS OF CLOCKED SEQUENTIAL CIRCUITS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b="1" dirty="0" smtClean="0">
                <a:solidFill>
                  <a:schemeClr val="accent2"/>
                </a:solidFill>
              </a:rPr>
              <a:t>Mealy and Moore Models</a:t>
            </a:r>
          </a:p>
          <a:p>
            <a:pPr>
              <a:lnSpc>
                <a:spcPct val="150000"/>
              </a:lnSpc>
            </a:pPr>
            <a:r>
              <a:rPr lang="en-GB" altLang="en-US" sz="1800" dirty="0" smtClean="0">
                <a:latin typeface="+mj-lt"/>
                <a:cs typeface="Times New Roman" pitchFamily="18" charset="0"/>
              </a:rPr>
              <a:t>Mealy model: </a:t>
            </a:r>
          </a:p>
          <a:p>
            <a:pPr lvl="1">
              <a:lnSpc>
                <a:spcPct val="150000"/>
              </a:lnSpc>
            </a:pPr>
            <a:r>
              <a:rPr lang="en-GB" altLang="en-US" sz="1600" dirty="0" smtClean="0">
                <a:latin typeface="+mj-lt"/>
                <a:cs typeface="Times New Roman" pitchFamily="18" charset="0"/>
              </a:rPr>
              <a:t>The output is a function of both the present state and input.</a:t>
            </a:r>
          </a:p>
          <a:p>
            <a:pPr lvl="1">
              <a:lnSpc>
                <a:spcPct val="150000"/>
              </a:lnSpc>
            </a:pPr>
            <a:r>
              <a:rPr lang="en-US" altLang="zh-TW" sz="1600" dirty="0">
                <a:latin typeface="+mj-lt"/>
                <a:ea typeface="新細明體" pitchFamily="18" charset="-120"/>
              </a:rPr>
              <a:t>The outputs may change if the inputs change during the clock pulse period.</a:t>
            </a:r>
          </a:p>
          <a:p>
            <a:pPr lvl="2">
              <a:lnSpc>
                <a:spcPct val="150000"/>
              </a:lnSpc>
            </a:pPr>
            <a:r>
              <a:rPr lang="en-US" altLang="zh-TW" dirty="0">
                <a:latin typeface="+mj-lt"/>
                <a:ea typeface="新細明體" pitchFamily="18" charset="-120"/>
              </a:rPr>
              <a:t>The outputs may have momentary false values unless the inputs are synchronized with the clocks</a:t>
            </a:r>
            <a:r>
              <a:rPr lang="en-US" altLang="zh-TW" dirty="0" smtClean="0">
                <a:latin typeface="+mj-lt"/>
                <a:ea typeface="新細明體" pitchFamily="18" charset="-12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en-US" sz="1600" dirty="0" smtClean="0">
                <a:latin typeface="+mj-lt"/>
                <a:ea typeface="新細明體" pitchFamily="18" charset="-120"/>
                <a:cs typeface="Times New Roman" pitchFamily="18" charset="0"/>
                <a:hlinkClick r:id="rId2" action="ppaction://hlinksldjump"/>
              </a:rPr>
              <a:t>Example of Sequential Circuit</a:t>
            </a:r>
            <a:endParaRPr lang="en-GB" altLang="en-US" sz="16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ANALYSIS OF CLOCKED SEQUENTIAL CIRCUITS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b="1" dirty="0" smtClean="0">
                <a:solidFill>
                  <a:schemeClr val="accent2"/>
                </a:solidFill>
              </a:rPr>
              <a:t>Mealy and Moore Models</a:t>
            </a:r>
          </a:p>
          <a:p>
            <a:pPr>
              <a:lnSpc>
                <a:spcPct val="150000"/>
              </a:lnSpc>
            </a:pPr>
            <a:r>
              <a:rPr lang="en-US" altLang="en-US" sz="1700" dirty="0" smtClean="0">
                <a:latin typeface="+mj-lt"/>
                <a:cs typeface="Times New Roman" pitchFamily="18" charset="0"/>
              </a:rPr>
              <a:t>Moore model:</a:t>
            </a:r>
          </a:p>
          <a:p>
            <a:pPr lvl="1">
              <a:lnSpc>
                <a:spcPct val="150000"/>
              </a:lnSpc>
            </a:pPr>
            <a:r>
              <a:rPr lang="en-US" altLang="en-US" sz="1600" dirty="0" smtClean="0">
                <a:latin typeface="+mj-lt"/>
                <a:cs typeface="Times New Roman" pitchFamily="18" charset="0"/>
              </a:rPr>
              <a:t>The output is function of the present state only.</a:t>
            </a:r>
          </a:p>
          <a:p>
            <a:pPr lvl="1">
              <a:lnSpc>
                <a:spcPct val="150000"/>
              </a:lnSpc>
            </a:pPr>
            <a:r>
              <a:rPr lang="en-US" altLang="zh-TW" sz="1600" dirty="0">
                <a:ea typeface="新細明體" pitchFamily="18" charset="-120"/>
              </a:rPr>
              <a:t>The outputs are </a:t>
            </a:r>
            <a:r>
              <a:rPr lang="en-US" altLang="zh-TW" sz="1600" b="1" u="sng" dirty="0">
                <a:ea typeface="新細明體" pitchFamily="18" charset="-120"/>
              </a:rPr>
              <a:t>synchronous</a:t>
            </a:r>
            <a:r>
              <a:rPr lang="en-US" altLang="zh-TW" sz="1600" dirty="0">
                <a:ea typeface="新細明體" pitchFamily="18" charset="-120"/>
              </a:rPr>
              <a:t> with the clocks</a:t>
            </a:r>
            <a:r>
              <a:rPr lang="en-US" altLang="zh-TW" sz="1600" dirty="0" smtClean="0">
                <a:ea typeface="新細明體" pitchFamily="18" charset="-12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zh-TW" sz="1600" dirty="0" smtClean="0">
                <a:ea typeface="新細明體" pitchFamily="18" charset="-120"/>
                <a:hlinkClick r:id="rId2" action="ppaction://hlinksldjump"/>
              </a:rPr>
              <a:t>Example of Sequential Circuit</a:t>
            </a:r>
            <a:endParaRPr lang="en-US" altLang="zh-TW" sz="1600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33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SEQUENTIAL CIRCUITS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chemeClr val="accent2"/>
                </a:solidFill>
              </a:rPr>
              <a:t>Asynchronous</a:t>
            </a:r>
            <a:r>
              <a:rPr lang="en-GB" dirty="0" smtClean="0"/>
              <a:t> Sequential Circuit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  <a:p>
            <a:pPr lvl="1">
              <a:lnSpc>
                <a:spcPct val="150000"/>
              </a:lnSpc>
            </a:pPr>
            <a:endParaRPr lang="en-GB" dirty="0" smtClean="0"/>
          </a:p>
          <a:p>
            <a:pPr lvl="1">
              <a:lnSpc>
                <a:spcPct val="150000"/>
              </a:lnSpc>
            </a:pPr>
            <a:r>
              <a:rPr lang="en-GB" dirty="0" smtClean="0"/>
              <a:t>The behaviour of the circuit depends upon the input signals at any instant of time and the order in which the inputs change. 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162199" y="1563638"/>
            <a:ext cx="6947746" cy="1641475"/>
            <a:chOff x="550" y="1026"/>
            <a:chExt cx="4717" cy="1134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1633" y="1026"/>
              <a:ext cx="1247" cy="794"/>
            </a:xfrm>
            <a:prstGeom prst="roundRect">
              <a:avLst>
                <a:gd name="adj" fmla="val 16667"/>
              </a:avLst>
            </a:prstGeom>
            <a:no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latin typeface="+mj-lt"/>
                  <a:cs typeface="Times New Roman" pitchFamily="18" charset="0"/>
                </a:rPr>
                <a:t>Combinational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latin typeface="+mj-lt"/>
                  <a:cs typeface="Times New Roman" pitchFamily="18" charset="0"/>
                </a:rPr>
                <a:t>Circuit</a:t>
              </a: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3334" y="1480"/>
              <a:ext cx="907" cy="453"/>
            </a:xfrm>
            <a:prstGeom prst="roundRect">
              <a:avLst>
                <a:gd name="adj" fmla="val 16667"/>
              </a:avLst>
            </a:prstGeom>
            <a:no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latin typeface="+mj-lt"/>
                  <a:cs typeface="Times New Roman" pitchFamily="18" charset="0"/>
                </a:rPr>
                <a:t>Memory</a:t>
              </a:r>
              <a:br>
                <a:rPr lang="en-US" altLang="en-US" b="1" dirty="0">
                  <a:latin typeface="+mj-lt"/>
                  <a:cs typeface="Times New Roman" pitchFamily="18" charset="0"/>
                </a:rPr>
              </a:br>
              <a:r>
                <a:rPr lang="en-US" altLang="en-US" b="1" dirty="0">
                  <a:latin typeface="+mj-lt"/>
                  <a:cs typeface="Times New Roman" pitchFamily="18" charset="0"/>
                </a:rPr>
                <a:t>Elements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2880" y="1706"/>
              <a:ext cx="4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 sz="1600" dirty="0">
                <a:latin typeface="+mj-lt"/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2880" y="1253"/>
              <a:ext cx="170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 sz="1600" dirty="0">
                <a:latin typeface="+mj-lt"/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4241" y="1706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 sz="1600" dirty="0">
                <a:latin typeface="+mj-lt"/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4468" y="1706"/>
              <a:ext cx="0" cy="4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 sz="1600" dirty="0">
                <a:latin typeface="+mj-lt"/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1293" y="2160"/>
              <a:ext cx="31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 sz="1600" dirty="0">
                <a:latin typeface="+mj-lt"/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1293" y="1593"/>
              <a:ext cx="0" cy="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 sz="1600" dirty="0">
                <a:latin typeface="+mj-lt"/>
              </a:endParaRP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1293" y="1593"/>
              <a:ext cx="3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 sz="1600" dirty="0">
                <a:latin typeface="+mj-lt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066" y="1253"/>
              <a:ext cx="56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GB" sz="1600" dirty="0">
                <a:latin typeface="+mj-lt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550" y="1152"/>
              <a:ext cx="50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b="1" dirty="0">
                  <a:latin typeface="+mj-lt"/>
                  <a:cs typeface="Times New Roman" pitchFamily="18" charset="0"/>
                </a:rPr>
                <a:t>Inputs</a:t>
              </a: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621" y="1160"/>
              <a:ext cx="64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b="1" dirty="0">
                  <a:latin typeface="+mj-lt"/>
                  <a:cs typeface="Times New Roman" pitchFamily="18" charset="0"/>
                </a:rPr>
                <a:t>Outputs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465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ANALYSIS OF CLOCKED SEQUENTIAL CIRCUITS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b="1" dirty="0" smtClean="0">
                <a:solidFill>
                  <a:schemeClr val="accent2"/>
                </a:solidFill>
              </a:rPr>
              <a:t>Mealy and Moore Models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800" b="1" dirty="0" smtClean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80</a:t>
            </a:fld>
            <a:endParaRPr lang="en-GB"/>
          </a:p>
        </p:txBody>
      </p:sp>
      <p:grpSp>
        <p:nvGrpSpPr>
          <p:cNvPr id="75" name="Group 74"/>
          <p:cNvGrpSpPr/>
          <p:nvPr/>
        </p:nvGrpSpPr>
        <p:grpSpPr>
          <a:xfrm>
            <a:off x="727026" y="1419622"/>
            <a:ext cx="7589390" cy="1368152"/>
            <a:chOff x="727026" y="1419622"/>
            <a:chExt cx="7589390" cy="1368152"/>
          </a:xfrm>
        </p:grpSpPr>
        <p:cxnSp>
          <p:nvCxnSpPr>
            <p:cNvPr id="49" name="Straight Connector 48"/>
            <p:cNvCxnSpPr>
              <a:stCxn id="12" idx="3"/>
            </p:cNvCxnSpPr>
            <p:nvPr/>
          </p:nvCxnSpPr>
          <p:spPr>
            <a:xfrm>
              <a:off x="4247965" y="2499742"/>
              <a:ext cx="0" cy="14401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979711" y="1923678"/>
              <a:ext cx="1309675" cy="57606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/>
                <a:t>Next State Combinational Logic</a:t>
              </a:r>
              <a:endParaRPr lang="en-GB" sz="12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07904" y="1923678"/>
              <a:ext cx="1080120" cy="57606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GB" sz="1200" b="1" dirty="0" smtClean="0"/>
                <a:t>State Register</a:t>
              </a:r>
              <a:endParaRPr lang="en-GB" sz="12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64088" y="1926332"/>
              <a:ext cx="1368152" cy="57606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/>
                <a:t>Output Combinational Logic</a:t>
              </a:r>
              <a:endParaRPr lang="en-GB" sz="1200" b="1" dirty="0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4140684" y="2355726"/>
              <a:ext cx="214561" cy="144016"/>
            </a:xfrm>
            <a:prstGeom prst="triangl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Arrow Connector 13"/>
            <p:cNvCxnSpPr>
              <a:stCxn id="9" idx="3"/>
              <a:endCxn id="10" idx="1"/>
            </p:cNvCxnSpPr>
            <p:nvPr/>
          </p:nvCxnSpPr>
          <p:spPr>
            <a:xfrm>
              <a:off x="3289386" y="2211710"/>
              <a:ext cx="418518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3"/>
              <a:endCxn id="11" idx="1"/>
            </p:cNvCxnSpPr>
            <p:nvPr/>
          </p:nvCxnSpPr>
          <p:spPr>
            <a:xfrm>
              <a:off x="4788024" y="2211710"/>
              <a:ext cx="576064" cy="2654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9" idx="1"/>
            </p:cNvCxnSpPr>
            <p:nvPr/>
          </p:nvCxnSpPr>
          <p:spPr>
            <a:xfrm flipV="1">
              <a:off x="1574726" y="2211710"/>
              <a:ext cx="404985" cy="2654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004048" y="2211710"/>
              <a:ext cx="0" cy="57606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574726" y="2776716"/>
              <a:ext cx="3429323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574726" y="2211710"/>
              <a:ext cx="0" cy="57606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4969949" y="2175897"/>
              <a:ext cx="72009" cy="7200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1331640" y="2065040"/>
              <a:ext cx="648072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041958" y="1995686"/>
              <a:ext cx="322130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040248" y="1635646"/>
              <a:ext cx="0" cy="36004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610925" y="1635646"/>
              <a:ext cx="3429323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610925" y="1635646"/>
              <a:ext cx="0" cy="42939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1571475" y="2029036"/>
              <a:ext cx="72009" cy="7200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6" name="Straight Arrow Connector 45"/>
            <p:cNvCxnSpPr>
              <a:stCxn id="11" idx="3"/>
              <a:endCxn id="57" idx="1"/>
            </p:cNvCxnSpPr>
            <p:nvPr/>
          </p:nvCxnSpPr>
          <p:spPr>
            <a:xfrm>
              <a:off x="6732240" y="2214364"/>
              <a:ext cx="288032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3635896" y="2643758"/>
              <a:ext cx="612069" cy="0"/>
            </a:xfrm>
            <a:prstGeom prst="line">
              <a:avLst/>
            </a:prstGeom>
            <a:ln w="28575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7020272" y="1983531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/>
                <a:t>Outputs</a:t>
              </a:r>
            </a:p>
            <a:p>
              <a:r>
                <a:rPr lang="en-GB" sz="1200" b="1" dirty="0" smtClean="0"/>
                <a:t>(Mealy – type)</a:t>
              </a:r>
              <a:endParaRPr lang="en-GB" sz="12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59832" y="2499717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/>
                <a:t>clock</a:t>
              </a:r>
              <a:endParaRPr lang="en-GB" sz="12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27026" y="1926540"/>
              <a:ext cx="6766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Inputs</a:t>
              </a:r>
              <a:endParaRPr lang="en-GB" sz="12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411760" y="1419622"/>
              <a:ext cx="1684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Mealy Machine</a:t>
              </a:r>
              <a:endParaRPr lang="en-GB" sz="1200" b="1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27026" y="3147814"/>
            <a:ext cx="7589390" cy="1213103"/>
            <a:chOff x="727026" y="1574671"/>
            <a:chExt cx="7589390" cy="1213103"/>
          </a:xfrm>
        </p:grpSpPr>
        <p:cxnSp>
          <p:nvCxnSpPr>
            <p:cNvPr id="77" name="Straight Connector 76"/>
            <p:cNvCxnSpPr>
              <a:stCxn id="81" idx="3"/>
            </p:cNvCxnSpPr>
            <p:nvPr/>
          </p:nvCxnSpPr>
          <p:spPr>
            <a:xfrm>
              <a:off x="4247965" y="2499742"/>
              <a:ext cx="0" cy="14401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1979711" y="1923678"/>
              <a:ext cx="1309675" cy="57606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/>
                <a:t>Next State Combinational Logic</a:t>
              </a:r>
              <a:endParaRPr lang="en-GB" sz="1200" b="1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707904" y="1923678"/>
              <a:ext cx="1080120" cy="57606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GB" sz="1200" b="1" dirty="0" smtClean="0"/>
                <a:t>State Register</a:t>
              </a:r>
              <a:endParaRPr lang="en-GB" sz="1200" b="1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364088" y="1926332"/>
              <a:ext cx="1368152" cy="57606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/>
                <a:t>Output Combinational Logic</a:t>
              </a:r>
              <a:endParaRPr lang="en-GB" sz="1200" b="1" dirty="0"/>
            </a:p>
          </p:txBody>
        </p:sp>
        <p:sp>
          <p:nvSpPr>
            <p:cNvPr id="81" name="Isosceles Triangle 80"/>
            <p:cNvSpPr/>
            <p:nvPr/>
          </p:nvSpPr>
          <p:spPr>
            <a:xfrm>
              <a:off x="4140684" y="2355726"/>
              <a:ext cx="214561" cy="144016"/>
            </a:xfrm>
            <a:prstGeom prst="triangl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Straight Arrow Connector 81"/>
            <p:cNvCxnSpPr>
              <a:stCxn id="78" idx="3"/>
              <a:endCxn id="79" idx="1"/>
            </p:cNvCxnSpPr>
            <p:nvPr/>
          </p:nvCxnSpPr>
          <p:spPr>
            <a:xfrm>
              <a:off x="3289386" y="2211710"/>
              <a:ext cx="418518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9" idx="3"/>
              <a:endCxn id="80" idx="1"/>
            </p:cNvCxnSpPr>
            <p:nvPr/>
          </p:nvCxnSpPr>
          <p:spPr>
            <a:xfrm>
              <a:off x="4788024" y="2211710"/>
              <a:ext cx="576064" cy="2654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endCxn id="78" idx="1"/>
            </p:cNvCxnSpPr>
            <p:nvPr/>
          </p:nvCxnSpPr>
          <p:spPr>
            <a:xfrm flipV="1">
              <a:off x="1574726" y="2211710"/>
              <a:ext cx="404985" cy="2654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5004048" y="2211710"/>
              <a:ext cx="0" cy="57606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1574726" y="2776716"/>
              <a:ext cx="3429323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574726" y="2211710"/>
              <a:ext cx="0" cy="57606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4969949" y="2175897"/>
              <a:ext cx="72009" cy="7200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>
              <a:off x="1331640" y="2065040"/>
              <a:ext cx="648072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80" idx="3"/>
              <a:endCxn id="97" idx="1"/>
            </p:cNvCxnSpPr>
            <p:nvPr/>
          </p:nvCxnSpPr>
          <p:spPr>
            <a:xfrm>
              <a:off x="6732240" y="2214364"/>
              <a:ext cx="288032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3635896" y="2643758"/>
              <a:ext cx="612069" cy="0"/>
            </a:xfrm>
            <a:prstGeom prst="line">
              <a:avLst/>
            </a:prstGeom>
            <a:ln w="28575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7020272" y="1983531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/>
                <a:t>Outputs</a:t>
              </a:r>
            </a:p>
            <a:p>
              <a:r>
                <a:rPr lang="en-GB" sz="1200" b="1" dirty="0" smtClean="0"/>
                <a:t>(Moore – type)</a:t>
              </a:r>
              <a:endParaRPr lang="en-GB" sz="1200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059832" y="2499717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/>
                <a:t>clock</a:t>
              </a:r>
              <a:endParaRPr lang="en-GB" sz="1200" b="1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27026" y="1926540"/>
              <a:ext cx="6766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Inputs</a:t>
              </a:r>
              <a:endParaRPr lang="en-GB" sz="12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411760" y="1574671"/>
              <a:ext cx="1684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Moore Machine</a:t>
              </a:r>
              <a:endParaRPr lang="en-GB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6737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ANALYSIS OF CLOCKED SEQUENTIAL CIRCUITS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81</a:t>
            </a:fld>
            <a:endParaRPr lang="en-GB"/>
          </a:p>
        </p:txBody>
      </p:sp>
      <p:graphicFrame>
        <p:nvGraphicFramePr>
          <p:cNvPr id="5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878784"/>
              </p:ext>
            </p:extLst>
          </p:nvPr>
        </p:nvGraphicFramePr>
        <p:xfrm>
          <a:off x="906463" y="1185025"/>
          <a:ext cx="2700337" cy="268224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90525"/>
                <a:gridCol w="509587"/>
                <a:gridCol w="539750"/>
                <a:gridCol w="353467"/>
                <a:gridCol w="367258"/>
                <a:gridCol w="539750"/>
              </a:tblGrid>
              <a:tr h="406400">
                <a:tc gridSpan="2"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Present State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I/P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Next State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O/P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0188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286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0188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286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30188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54" name="Rectangle 81"/>
          <p:cNvSpPr>
            <a:spLocks noChangeArrowheads="1"/>
          </p:cNvSpPr>
          <p:nvPr/>
        </p:nvSpPr>
        <p:spPr bwMode="auto">
          <a:xfrm>
            <a:off x="1865313" y="841589"/>
            <a:ext cx="6957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Mealy</a:t>
            </a:r>
          </a:p>
        </p:txBody>
      </p:sp>
      <p:sp>
        <p:nvSpPr>
          <p:cNvPr id="55" name="Rectangle 82"/>
          <p:cNvSpPr>
            <a:spLocks noChangeAspect="1" noChangeArrowheads="1"/>
          </p:cNvSpPr>
          <p:nvPr/>
        </p:nvSpPr>
        <p:spPr bwMode="auto">
          <a:xfrm>
            <a:off x="971600" y="2423955"/>
            <a:ext cx="645482" cy="468000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56" name="Rectangle 83"/>
          <p:cNvSpPr>
            <a:spLocks noChangeAspect="1" noChangeArrowheads="1"/>
          </p:cNvSpPr>
          <p:nvPr/>
        </p:nvSpPr>
        <p:spPr bwMode="auto">
          <a:xfrm>
            <a:off x="971600" y="2892059"/>
            <a:ext cx="645482" cy="468000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58" name="Rectangle 84"/>
          <p:cNvSpPr>
            <a:spLocks noChangeAspect="1" noChangeArrowheads="1"/>
          </p:cNvSpPr>
          <p:nvPr/>
        </p:nvSpPr>
        <p:spPr bwMode="auto">
          <a:xfrm>
            <a:off x="971600" y="3360059"/>
            <a:ext cx="645482" cy="468000"/>
          </a:xfrm>
          <a:prstGeom prst="rect">
            <a:avLst/>
          </a:prstGeom>
          <a:noFill/>
          <a:ln w="38100" cap="rnd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59" name="Rectangle 85"/>
          <p:cNvSpPr>
            <a:spLocks noChangeAspect="1" noChangeArrowheads="1"/>
          </p:cNvSpPr>
          <p:nvPr/>
        </p:nvSpPr>
        <p:spPr bwMode="auto">
          <a:xfrm>
            <a:off x="3160714" y="2423955"/>
            <a:ext cx="312459" cy="468000"/>
          </a:xfrm>
          <a:prstGeom prst="rect">
            <a:avLst/>
          </a:prstGeom>
          <a:noFill/>
          <a:ln w="38100" cap="rnd" algn="ctr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60" name="Rectangle 86"/>
          <p:cNvSpPr>
            <a:spLocks noChangeAspect="1" noChangeArrowheads="1"/>
          </p:cNvSpPr>
          <p:nvPr/>
        </p:nvSpPr>
        <p:spPr bwMode="auto">
          <a:xfrm>
            <a:off x="3163889" y="2892059"/>
            <a:ext cx="312459" cy="468000"/>
          </a:xfrm>
          <a:prstGeom prst="rect">
            <a:avLst/>
          </a:prstGeom>
          <a:noFill/>
          <a:ln w="38100" cap="rnd" algn="ctr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61" name="Rectangle 87"/>
          <p:cNvSpPr>
            <a:spLocks noChangeAspect="1" noChangeArrowheads="1"/>
          </p:cNvSpPr>
          <p:nvPr/>
        </p:nvSpPr>
        <p:spPr bwMode="auto">
          <a:xfrm>
            <a:off x="3167064" y="3360059"/>
            <a:ext cx="312459" cy="468000"/>
          </a:xfrm>
          <a:prstGeom prst="rect">
            <a:avLst/>
          </a:prstGeom>
          <a:noFill/>
          <a:ln w="38100" cap="rnd" algn="ctr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62" name="AutoShape 88"/>
          <p:cNvSpPr>
            <a:spLocks noChangeArrowheads="1"/>
          </p:cNvSpPr>
          <p:nvPr/>
        </p:nvSpPr>
        <p:spPr bwMode="auto">
          <a:xfrm>
            <a:off x="465931" y="4155926"/>
            <a:ext cx="3779838" cy="576064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99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en-US" sz="1600" b="1" dirty="0">
                <a:latin typeface="+mj-lt"/>
                <a:cs typeface="Times New Roman" pitchFamily="18" charset="0"/>
              </a:rPr>
              <a:t>For the same </a:t>
            </a:r>
            <a:r>
              <a:rPr lang="en-US" altLang="en-US" sz="16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state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,</a:t>
            </a:r>
            <a:br>
              <a:rPr lang="en-US" altLang="en-US" sz="1600" b="1" dirty="0">
                <a:latin typeface="+mj-lt"/>
                <a:cs typeface="Times New Roman" pitchFamily="18" charset="0"/>
              </a:rPr>
            </a:br>
            <a:r>
              <a:rPr lang="en-US" altLang="en-US" sz="1600" b="1" dirty="0">
                <a:latin typeface="+mj-lt"/>
                <a:cs typeface="Times New Roman" pitchFamily="18" charset="0"/>
              </a:rPr>
              <a:t>the 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output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changes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 with the </a:t>
            </a:r>
            <a:r>
              <a:rPr lang="en-US" altLang="en-US" sz="16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input</a:t>
            </a:r>
          </a:p>
        </p:txBody>
      </p:sp>
      <p:sp>
        <p:nvSpPr>
          <p:cNvPr id="63" name="Freeform 89"/>
          <p:cNvSpPr>
            <a:spLocks/>
          </p:cNvSpPr>
          <p:nvPr/>
        </p:nvSpPr>
        <p:spPr bwMode="auto">
          <a:xfrm>
            <a:off x="1371600" y="3867265"/>
            <a:ext cx="1968500" cy="144000"/>
          </a:xfrm>
          <a:custGeom>
            <a:avLst/>
            <a:gdLst>
              <a:gd name="T0" fmla="*/ 0 w 1240"/>
              <a:gd name="T1" fmla="*/ 2147483647 h 211"/>
              <a:gd name="T2" fmla="*/ 2147483647 w 1240"/>
              <a:gd name="T3" fmla="*/ 2147483647 h 211"/>
              <a:gd name="T4" fmla="*/ 2147483647 w 1240"/>
              <a:gd name="T5" fmla="*/ 2147483647 h 211"/>
              <a:gd name="T6" fmla="*/ 2147483647 w 1240"/>
              <a:gd name="T7" fmla="*/ 2147483647 h 211"/>
              <a:gd name="T8" fmla="*/ 2147483647 w 1240"/>
              <a:gd name="T9" fmla="*/ 0 h 2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0" h="211">
                <a:moveTo>
                  <a:pt x="0" y="12"/>
                </a:moveTo>
                <a:cubicBezTo>
                  <a:pt x="25" y="37"/>
                  <a:pt x="49" y="127"/>
                  <a:pt x="154" y="160"/>
                </a:cubicBezTo>
                <a:cubicBezTo>
                  <a:pt x="259" y="193"/>
                  <a:pt x="480" y="211"/>
                  <a:pt x="632" y="211"/>
                </a:cubicBezTo>
                <a:cubicBezTo>
                  <a:pt x="784" y="211"/>
                  <a:pt x="965" y="195"/>
                  <a:pt x="1066" y="160"/>
                </a:cubicBezTo>
                <a:cubicBezTo>
                  <a:pt x="1167" y="125"/>
                  <a:pt x="1204" y="33"/>
                  <a:pt x="1240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graphicFrame>
        <p:nvGraphicFramePr>
          <p:cNvPr id="64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881654"/>
              </p:ext>
            </p:extLst>
          </p:nvPr>
        </p:nvGraphicFramePr>
        <p:xfrm>
          <a:off x="5472113" y="1185025"/>
          <a:ext cx="2700337" cy="268224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90525"/>
                <a:gridCol w="509587"/>
                <a:gridCol w="539750"/>
                <a:gridCol w="254000"/>
                <a:gridCol w="466725"/>
                <a:gridCol w="539750"/>
              </a:tblGrid>
              <a:tr h="406400">
                <a:tc gridSpan="2"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Present State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I/P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Next State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O/P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kumimoji="0" lang="en-US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  <a:endParaRPr kumimoji="0" lang="en-US" alt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</a:t>
                      </a:r>
                      <a:endParaRPr kumimoji="0" lang="en-US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kumimoji="0" lang="en-US" alt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  <a:endParaRPr kumimoji="0" lang="en-US" alt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  <a:endParaRPr kumimoji="0" lang="en-US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0188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286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0188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286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30188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65" name="Rectangle 168"/>
          <p:cNvSpPr>
            <a:spLocks noChangeArrowheads="1"/>
          </p:cNvSpPr>
          <p:nvPr/>
        </p:nvSpPr>
        <p:spPr bwMode="auto">
          <a:xfrm>
            <a:off x="6305550" y="841589"/>
            <a:ext cx="73917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Moore</a:t>
            </a:r>
          </a:p>
        </p:txBody>
      </p:sp>
      <p:sp>
        <p:nvSpPr>
          <p:cNvPr id="66" name="AutoShape 169"/>
          <p:cNvSpPr>
            <a:spLocks noChangeArrowheads="1"/>
          </p:cNvSpPr>
          <p:nvPr/>
        </p:nvSpPr>
        <p:spPr bwMode="auto">
          <a:xfrm>
            <a:off x="4644009" y="4155927"/>
            <a:ext cx="4392488" cy="576064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99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en-US" sz="1600" b="1" dirty="0">
                <a:latin typeface="+mj-lt"/>
                <a:cs typeface="Times New Roman" pitchFamily="18" charset="0"/>
              </a:rPr>
              <a:t>For the same </a:t>
            </a:r>
            <a:r>
              <a:rPr lang="en-US" altLang="en-US" sz="16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state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,</a:t>
            </a:r>
            <a:br>
              <a:rPr lang="en-US" altLang="en-US" sz="1600" b="1" dirty="0">
                <a:latin typeface="+mj-lt"/>
                <a:cs typeface="Times New Roman" pitchFamily="18" charset="0"/>
              </a:rPr>
            </a:br>
            <a:r>
              <a:rPr lang="en-US" altLang="en-US" sz="1600" b="1" dirty="0">
                <a:latin typeface="+mj-lt"/>
                <a:cs typeface="Times New Roman" pitchFamily="18" charset="0"/>
              </a:rPr>
              <a:t>the 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output</a:t>
            </a:r>
            <a:r>
              <a:rPr lang="en-US" altLang="en-US" sz="1600" b="1" dirty="0">
                <a:latin typeface="+mj-lt"/>
                <a:cs typeface="Times New Roman" pitchFamily="18" charset="0"/>
              </a:rPr>
              <a:t> does not change with the </a:t>
            </a:r>
            <a:r>
              <a:rPr lang="en-US" altLang="en-US" sz="16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input</a:t>
            </a:r>
          </a:p>
        </p:txBody>
      </p:sp>
      <p:sp>
        <p:nvSpPr>
          <p:cNvPr id="67" name="Freeform 170"/>
          <p:cNvSpPr>
            <a:spLocks/>
          </p:cNvSpPr>
          <p:nvPr/>
        </p:nvSpPr>
        <p:spPr bwMode="auto">
          <a:xfrm>
            <a:off x="5872163" y="3867894"/>
            <a:ext cx="1968500" cy="144000"/>
          </a:xfrm>
          <a:custGeom>
            <a:avLst/>
            <a:gdLst>
              <a:gd name="T0" fmla="*/ 0 w 1240"/>
              <a:gd name="T1" fmla="*/ 2147483647 h 211"/>
              <a:gd name="T2" fmla="*/ 2147483647 w 1240"/>
              <a:gd name="T3" fmla="*/ 2147483647 h 211"/>
              <a:gd name="T4" fmla="*/ 2147483647 w 1240"/>
              <a:gd name="T5" fmla="*/ 2147483647 h 211"/>
              <a:gd name="T6" fmla="*/ 2147483647 w 1240"/>
              <a:gd name="T7" fmla="*/ 2147483647 h 211"/>
              <a:gd name="T8" fmla="*/ 2147483647 w 1240"/>
              <a:gd name="T9" fmla="*/ 0 h 2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0" h="211">
                <a:moveTo>
                  <a:pt x="0" y="12"/>
                </a:moveTo>
                <a:cubicBezTo>
                  <a:pt x="25" y="37"/>
                  <a:pt x="49" y="127"/>
                  <a:pt x="154" y="160"/>
                </a:cubicBezTo>
                <a:cubicBezTo>
                  <a:pt x="259" y="193"/>
                  <a:pt x="480" y="211"/>
                  <a:pt x="632" y="211"/>
                </a:cubicBezTo>
                <a:cubicBezTo>
                  <a:pt x="784" y="211"/>
                  <a:pt x="965" y="195"/>
                  <a:pt x="1066" y="160"/>
                </a:cubicBezTo>
                <a:cubicBezTo>
                  <a:pt x="1167" y="125"/>
                  <a:pt x="1204" y="33"/>
                  <a:pt x="1240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20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/>
      <p:bldP spid="66" grpId="0" animBg="1"/>
      <p:bldP spid="6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5.5 state reduction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chemeClr val="accent1"/>
                </a:solidFill>
              </a:rPr>
              <a:t>And assignment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42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REDUCTION AND ASSIGNMENT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The analysis of sequential circuits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starts from a circuit diagram and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culminates in a state table or diagram.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 design of a sequential circuits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starts from a set of specifications and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culminates in a logic diagram.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96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REDUCTION AND ASSIGNMENT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State – reduction algorithms are concerned with procedures for reducing the number of states in a state table, while keeping the external input – output requirements unchanged.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Since </a:t>
            </a:r>
            <a:r>
              <a:rPr lang="en-GB" sz="1800" b="1" dirty="0" smtClean="0"/>
              <a:t>m</a:t>
            </a:r>
            <a:r>
              <a:rPr lang="en-GB" sz="1800" dirty="0" smtClean="0"/>
              <a:t> flip – flops produce </a:t>
            </a:r>
            <a:r>
              <a:rPr lang="en-GB" sz="1800" b="1" dirty="0" smtClean="0"/>
              <a:t>2</a:t>
            </a:r>
            <a:r>
              <a:rPr lang="en-GB" sz="1800" b="1" baseline="30000" dirty="0" smtClean="0"/>
              <a:t>m</a:t>
            </a:r>
            <a:r>
              <a:rPr lang="en-GB" sz="1800" dirty="0" smtClean="0"/>
              <a:t> states, 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a reduction in the number of states may (or may not) result in a reduction in the number of flip – flops. 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An unpredictable effect in reducing the number of flip – flops is that sometimes the equivalent circuit (with fewer flip – flops) may require more combinational gates.</a:t>
            </a:r>
          </a:p>
          <a:p>
            <a:pPr>
              <a:lnSpc>
                <a:spcPct val="150000"/>
              </a:lnSpc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14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Consider a sequential circuit whose specification is given in the state diagram. 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There are infinite number of input sequence that may be applied to the circuit;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Each results in a unique output sequence.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REDUCTION AND ASSIGNMENT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85</a:t>
            </a:fld>
            <a:endParaRPr lang="en-GB"/>
          </a:p>
        </p:txBody>
      </p:sp>
      <p:grpSp>
        <p:nvGrpSpPr>
          <p:cNvPr id="66" name="Group 65"/>
          <p:cNvGrpSpPr/>
          <p:nvPr/>
        </p:nvGrpSpPr>
        <p:grpSpPr>
          <a:xfrm>
            <a:off x="5106063" y="926824"/>
            <a:ext cx="3588529" cy="3661150"/>
            <a:chOff x="3161848" y="1470778"/>
            <a:chExt cx="2922320" cy="2931238"/>
          </a:xfrm>
        </p:grpSpPr>
        <p:sp>
          <p:nvSpPr>
            <p:cNvPr id="67" name="Freeform 109"/>
            <p:cNvSpPr>
              <a:spLocks/>
            </p:cNvSpPr>
            <p:nvPr/>
          </p:nvSpPr>
          <p:spPr bwMode="auto">
            <a:xfrm flipH="1">
              <a:off x="4175446" y="1510262"/>
              <a:ext cx="180000" cy="252000"/>
            </a:xfrm>
            <a:custGeom>
              <a:avLst/>
              <a:gdLst>
                <a:gd name="T0" fmla="*/ 2147483647 w 277"/>
                <a:gd name="T1" fmla="*/ 2147483647 h 379"/>
                <a:gd name="T2" fmla="*/ 2147483647 w 277"/>
                <a:gd name="T3" fmla="*/ 2147483647 h 379"/>
                <a:gd name="T4" fmla="*/ 2147483647 w 277"/>
                <a:gd name="T5" fmla="*/ 2147483647 h 379"/>
                <a:gd name="T6" fmla="*/ 2147483647 w 277"/>
                <a:gd name="T7" fmla="*/ 0 h 379"/>
                <a:gd name="T8" fmla="*/ 2147483647 w 277"/>
                <a:gd name="T9" fmla="*/ 2147483647 h 379"/>
                <a:gd name="T10" fmla="*/ 2147483647 w 277"/>
                <a:gd name="T11" fmla="*/ 2147483647 h 379"/>
                <a:gd name="T12" fmla="*/ 2147483647 w 277"/>
                <a:gd name="T13" fmla="*/ 2147483647 h 3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7" h="379">
                  <a:moveTo>
                    <a:pt x="30" y="369"/>
                  </a:moveTo>
                  <a:cubicBezTo>
                    <a:pt x="25" y="328"/>
                    <a:pt x="0" y="179"/>
                    <a:pt x="2" y="124"/>
                  </a:cubicBezTo>
                  <a:cubicBezTo>
                    <a:pt x="4" y="69"/>
                    <a:pt x="21" y="59"/>
                    <a:pt x="44" y="38"/>
                  </a:cubicBezTo>
                  <a:cubicBezTo>
                    <a:pt x="67" y="17"/>
                    <a:pt x="110" y="0"/>
                    <a:pt x="142" y="0"/>
                  </a:cubicBezTo>
                  <a:cubicBezTo>
                    <a:pt x="174" y="0"/>
                    <a:pt x="214" y="15"/>
                    <a:pt x="236" y="36"/>
                  </a:cubicBezTo>
                  <a:cubicBezTo>
                    <a:pt x="258" y="57"/>
                    <a:pt x="271" y="69"/>
                    <a:pt x="274" y="126"/>
                  </a:cubicBezTo>
                  <a:cubicBezTo>
                    <a:pt x="277" y="183"/>
                    <a:pt x="259" y="326"/>
                    <a:pt x="255" y="379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 sz="1600"/>
            </a:p>
          </p:txBody>
        </p:sp>
        <p:sp>
          <p:nvSpPr>
            <p:cNvPr id="68" name="Rectangle 118"/>
            <p:cNvSpPr>
              <a:spLocks noChangeArrowheads="1"/>
            </p:cNvSpPr>
            <p:nvPr/>
          </p:nvSpPr>
          <p:spPr bwMode="auto">
            <a:xfrm>
              <a:off x="3737912" y="1516874"/>
              <a:ext cx="474048" cy="21544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0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69" name="Straight Arrow Connector 68"/>
            <p:cNvCxnSpPr>
              <a:stCxn id="83" idx="4"/>
              <a:endCxn id="84" idx="0"/>
            </p:cNvCxnSpPr>
            <p:nvPr/>
          </p:nvCxnSpPr>
          <p:spPr>
            <a:xfrm>
              <a:off x="4273535" y="2083001"/>
              <a:ext cx="0" cy="38863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84" idx="4"/>
              <a:endCxn id="86" idx="0"/>
            </p:cNvCxnSpPr>
            <p:nvPr/>
          </p:nvCxnSpPr>
          <p:spPr>
            <a:xfrm>
              <a:off x="4273535" y="2795636"/>
              <a:ext cx="0" cy="38590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86" idx="4"/>
              <a:endCxn id="88" idx="0"/>
            </p:cNvCxnSpPr>
            <p:nvPr/>
          </p:nvCxnSpPr>
          <p:spPr>
            <a:xfrm>
              <a:off x="4273535" y="3505538"/>
              <a:ext cx="0" cy="32587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84" idx="6"/>
              <a:endCxn id="85" idx="2"/>
            </p:cNvCxnSpPr>
            <p:nvPr/>
          </p:nvCxnSpPr>
          <p:spPr>
            <a:xfrm>
              <a:off x="4442294" y="2633636"/>
              <a:ext cx="72829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86" idx="6"/>
              <a:endCxn id="87" idx="2"/>
            </p:cNvCxnSpPr>
            <p:nvPr/>
          </p:nvCxnSpPr>
          <p:spPr>
            <a:xfrm>
              <a:off x="4442294" y="3343538"/>
              <a:ext cx="72829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87" idx="4"/>
              <a:endCxn id="88" idx="6"/>
            </p:cNvCxnSpPr>
            <p:nvPr/>
          </p:nvCxnSpPr>
          <p:spPr>
            <a:xfrm flipH="1">
              <a:off x="4442294" y="3505538"/>
              <a:ext cx="897051" cy="48787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85" idx="4"/>
              <a:endCxn id="86" idx="7"/>
            </p:cNvCxnSpPr>
            <p:nvPr/>
          </p:nvCxnSpPr>
          <p:spPr>
            <a:xfrm flipH="1">
              <a:off x="4392866" y="2795636"/>
              <a:ext cx="946479" cy="43335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85" idx="1"/>
              <a:endCxn id="83" idx="5"/>
            </p:cNvCxnSpPr>
            <p:nvPr/>
          </p:nvCxnSpPr>
          <p:spPr>
            <a:xfrm flipH="1" flipV="1">
              <a:off x="4392866" y="2035552"/>
              <a:ext cx="827148" cy="48353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Freeform 116"/>
            <p:cNvSpPr>
              <a:spLocks/>
            </p:cNvSpPr>
            <p:nvPr/>
          </p:nvSpPr>
          <p:spPr bwMode="auto">
            <a:xfrm rot="14055950" flipV="1">
              <a:off x="4388752" y="2004648"/>
              <a:ext cx="1839045" cy="771305"/>
            </a:xfrm>
            <a:custGeom>
              <a:avLst/>
              <a:gdLst>
                <a:gd name="T0" fmla="*/ 0 w 907"/>
                <a:gd name="T1" fmla="*/ 2147483647 h 113"/>
                <a:gd name="T2" fmla="*/ 2147483647 w 907"/>
                <a:gd name="T3" fmla="*/ 0 h 113"/>
                <a:gd name="T4" fmla="*/ 2147483647 w 907"/>
                <a:gd name="T5" fmla="*/ 2147483647 h 1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7" h="113">
                  <a:moveTo>
                    <a:pt x="0" y="113"/>
                  </a:moveTo>
                  <a:cubicBezTo>
                    <a:pt x="151" y="56"/>
                    <a:pt x="303" y="0"/>
                    <a:pt x="454" y="0"/>
                  </a:cubicBezTo>
                  <a:cubicBezTo>
                    <a:pt x="605" y="0"/>
                    <a:pt x="832" y="75"/>
                    <a:pt x="907" y="113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 sz="1600"/>
            </a:p>
          </p:txBody>
        </p:sp>
        <p:sp>
          <p:nvSpPr>
            <p:cNvPr id="78" name="Freeform 116"/>
            <p:cNvSpPr>
              <a:spLocks/>
            </p:cNvSpPr>
            <p:nvPr/>
          </p:nvSpPr>
          <p:spPr bwMode="auto">
            <a:xfrm rot="2634384">
              <a:off x="3466296" y="3444711"/>
              <a:ext cx="869134" cy="172608"/>
            </a:xfrm>
            <a:custGeom>
              <a:avLst/>
              <a:gdLst>
                <a:gd name="T0" fmla="*/ 0 w 907"/>
                <a:gd name="T1" fmla="*/ 2147483647 h 113"/>
                <a:gd name="T2" fmla="*/ 2147483647 w 907"/>
                <a:gd name="T3" fmla="*/ 0 h 113"/>
                <a:gd name="T4" fmla="*/ 2147483647 w 907"/>
                <a:gd name="T5" fmla="*/ 2147483647 h 1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7" h="113">
                  <a:moveTo>
                    <a:pt x="0" y="113"/>
                  </a:moveTo>
                  <a:cubicBezTo>
                    <a:pt x="151" y="56"/>
                    <a:pt x="303" y="0"/>
                    <a:pt x="454" y="0"/>
                  </a:cubicBezTo>
                  <a:cubicBezTo>
                    <a:pt x="605" y="0"/>
                    <a:pt x="832" y="75"/>
                    <a:pt x="907" y="113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 sz="1600"/>
            </a:p>
          </p:txBody>
        </p:sp>
        <p:sp>
          <p:nvSpPr>
            <p:cNvPr id="79" name="Freeform 116"/>
            <p:cNvSpPr>
              <a:spLocks/>
            </p:cNvSpPr>
            <p:nvPr/>
          </p:nvSpPr>
          <p:spPr bwMode="auto">
            <a:xfrm rot="2061283" flipV="1">
              <a:off x="3272793" y="3733502"/>
              <a:ext cx="863545" cy="179899"/>
            </a:xfrm>
            <a:custGeom>
              <a:avLst/>
              <a:gdLst>
                <a:gd name="T0" fmla="*/ 0 w 907"/>
                <a:gd name="T1" fmla="*/ 2147483647 h 113"/>
                <a:gd name="T2" fmla="*/ 2147483647 w 907"/>
                <a:gd name="T3" fmla="*/ 0 h 113"/>
                <a:gd name="T4" fmla="*/ 2147483647 w 907"/>
                <a:gd name="T5" fmla="*/ 2147483647 h 1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7" h="113">
                  <a:moveTo>
                    <a:pt x="0" y="113"/>
                  </a:moveTo>
                  <a:cubicBezTo>
                    <a:pt x="151" y="56"/>
                    <a:pt x="303" y="0"/>
                    <a:pt x="454" y="0"/>
                  </a:cubicBezTo>
                  <a:cubicBezTo>
                    <a:pt x="605" y="0"/>
                    <a:pt x="832" y="75"/>
                    <a:pt x="907" y="113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 sz="1600"/>
            </a:p>
          </p:txBody>
        </p:sp>
        <p:sp>
          <p:nvSpPr>
            <p:cNvPr id="80" name="Freeform 109"/>
            <p:cNvSpPr>
              <a:spLocks/>
            </p:cNvSpPr>
            <p:nvPr/>
          </p:nvSpPr>
          <p:spPr bwMode="auto">
            <a:xfrm rot="10800000" flipH="1">
              <a:off x="4179786" y="4150016"/>
              <a:ext cx="180000" cy="252000"/>
            </a:xfrm>
            <a:custGeom>
              <a:avLst/>
              <a:gdLst>
                <a:gd name="T0" fmla="*/ 2147483647 w 277"/>
                <a:gd name="T1" fmla="*/ 2147483647 h 379"/>
                <a:gd name="T2" fmla="*/ 2147483647 w 277"/>
                <a:gd name="T3" fmla="*/ 2147483647 h 379"/>
                <a:gd name="T4" fmla="*/ 2147483647 w 277"/>
                <a:gd name="T5" fmla="*/ 2147483647 h 379"/>
                <a:gd name="T6" fmla="*/ 2147483647 w 277"/>
                <a:gd name="T7" fmla="*/ 0 h 379"/>
                <a:gd name="T8" fmla="*/ 2147483647 w 277"/>
                <a:gd name="T9" fmla="*/ 2147483647 h 379"/>
                <a:gd name="T10" fmla="*/ 2147483647 w 277"/>
                <a:gd name="T11" fmla="*/ 2147483647 h 379"/>
                <a:gd name="T12" fmla="*/ 2147483647 w 277"/>
                <a:gd name="T13" fmla="*/ 2147483647 h 3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7" h="379">
                  <a:moveTo>
                    <a:pt x="30" y="369"/>
                  </a:moveTo>
                  <a:cubicBezTo>
                    <a:pt x="25" y="328"/>
                    <a:pt x="0" y="179"/>
                    <a:pt x="2" y="124"/>
                  </a:cubicBezTo>
                  <a:cubicBezTo>
                    <a:pt x="4" y="69"/>
                    <a:pt x="21" y="59"/>
                    <a:pt x="44" y="38"/>
                  </a:cubicBezTo>
                  <a:cubicBezTo>
                    <a:pt x="67" y="17"/>
                    <a:pt x="110" y="0"/>
                    <a:pt x="142" y="0"/>
                  </a:cubicBezTo>
                  <a:cubicBezTo>
                    <a:pt x="174" y="0"/>
                    <a:pt x="214" y="15"/>
                    <a:pt x="236" y="36"/>
                  </a:cubicBezTo>
                  <a:cubicBezTo>
                    <a:pt x="258" y="57"/>
                    <a:pt x="271" y="69"/>
                    <a:pt x="274" y="126"/>
                  </a:cubicBezTo>
                  <a:cubicBezTo>
                    <a:pt x="277" y="183"/>
                    <a:pt x="259" y="326"/>
                    <a:pt x="255" y="379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 sz="1600"/>
            </a:p>
          </p:txBody>
        </p:sp>
        <p:cxnSp>
          <p:nvCxnSpPr>
            <p:cNvPr id="81" name="Straight Arrow Connector 80"/>
            <p:cNvCxnSpPr>
              <a:stCxn id="82" idx="0"/>
              <a:endCxn id="83" idx="3"/>
            </p:cNvCxnSpPr>
            <p:nvPr/>
          </p:nvCxnSpPr>
          <p:spPr>
            <a:xfrm flipV="1">
              <a:off x="3359160" y="2035552"/>
              <a:ext cx="795044" cy="114598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108"/>
            <p:cNvSpPr>
              <a:spLocks noChangeAspect="1" noChangeArrowheads="1"/>
            </p:cNvSpPr>
            <p:nvPr/>
          </p:nvSpPr>
          <p:spPr bwMode="auto">
            <a:xfrm>
              <a:off x="3190400" y="3181538"/>
              <a:ext cx="337519" cy="3240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g</a:t>
              </a:r>
              <a:endParaRPr lang="en-US" altLang="en-US" sz="105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83" name="Oval 108"/>
            <p:cNvSpPr>
              <a:spLocks noChangeAspect="1" noChangeArrowheads="1"/>
            </p:cNvSpPr>
            <p:nvPr/>
          </p:nvSpPr>
          <p:spPr bwMode="auto">
            <a:xfrm>
              <a:off x="4104776" y="1759001"/>
              <a:ext cx="337518" cy="3240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a</a:t>
              </a:r>
              <a:endParaRPr lang="en-US" altLang="en-US" sz="105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84" name="Oval 108"/>
            <p:cNvSpPr>
              <a:spLocks noChangeAspect="1" noChangeArrowheads="1"/>
            </p:cNvSpPr>
            <p:nvPr/>
          </p:nvSpPr>
          <p:spPr bwMode="auto">
            <a:xfrm>
              <a:off x="4104776" y="2471636"/>
              <a:ext cx="337518" cy="3240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b</a:t>
              </a:r>
              <a:endParaRPr lang="en-US" altLang="en-US" sz="105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85" name="Oval 108"/>
            <p:cNvSpPr>
              <a:spLocks noChangeAspect="1" noChangeArrowheads="1"/>
            </p:cNvSpPr>
            <p:nvPr/>
          </p:nvSpPr>
          <p:spPr bwMode="auto">
            <a:xfrm>
              <a:off x="5170586" y="2471636"/>
              <a:ext cx="337518" cy="3240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c</a:t>
              </a:r>
              <a:endParaRPr lang="en-US" altLang="en-US" sz="105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86" name="Oval 108"/>
            <p:cNvSpPr>
              <a:spLocks noChangeAspect="1" noChangeArrowheads="1"/>
            </p:cNvSpPr>
            <p:nvPr/>
          </p:nvSpPr>
          <p:spPr bwMode="auto">
            <a:xfrm>
              <a:off x="4104776" y="3181538"/>
              <a:ext cx="337518" cy="3240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d</a:t>
              </a:r>
              <a:endParaRPr lang="en-US" altLang="en-US" sz="105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87" name="Oval 108"/>
            <p:cNvSpPr>
              <a:spLocks noChangeAspect="1" noChangeArrowheads="1"/>
            </p:cNvSpPr>
            <p:nvPr/>
          </p:nvSpPr>
          <p:spPr bwMode="auto">
            <a:xfrm>
              <a:off x="5170586" y="3181538"/>
              <a:ext cx="337518" cy="3240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e</a:t>
              </a:r>
              <a:endParaRPr lang="en-US" altLang="en-US" sz="105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88" name="Oval 108"/>
            <p:cNvSpPr>
              <a:spLocks noChangeAspect="1" noChangeArrowheads="1"/>
            </p:cNvSpPr>
            <p:nvPr/>
          </p:nvSpPr>
          <p:spPr bwMode="auto">
            <a:xfrm>
              <a:off x="4104776" y="3831412"/>
              <a:ext cx="337518" cy="3240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f</a:t>
              </a:r>
              <a:endParaRPr lang="en-US" altLang="en-US" sz="105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89" name="Rectangle 118"/>
            <p:cNvSpPr>
              <a:spLocks noChangeArrowheads="1"/>
            </p:cNvSpPr>
            <p:nvPr/>
          </p:nvSpPr>
          <p:spPr bwMode="auto">
            <a:xfrm>
              <a:off x="5610120" y="2078137"/>
              <a:ext cx="474048" cy="21544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0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0" name="Rectangle 118"/>
            <p:cNvSpPr>
              <a:spLocks noChangeArrowheads="1"/>
            </p:cNvSpPr>
            <p:nvPr/>
          </p:nvSpPr>
          <p:spPr bwMode="auto">
            <a:xfrm>
              <a:off x="4572000" y="2022688"/>
              <a:ext cx="474048" cy="21544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0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1" name="Rectangle 118"/>
            <p:cNvSpPr>
              <a:spLocks noChangeArrowheads="1"/>
            </p:cNvSpPr>
            <p:nvPr/>
          </p:nvSpPr>
          <p:spPr bwMode="auto">
            <a:xfrm>
              <a:off x="4530000" y="2435637"/>
              <a:ext cx="474048" cy="21544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0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2" name="Rectangle 118"/>
            <p:cNvSpPr>
              <a:spLocks noChangeArrowheads="1"/>
            </p:cNvSpPr>
            <p:nvPr/>
          </p:nvSpPr>
          <p:spPr bwMode="auto">
            <a:xfrm>
              <a:off x="3305864" y="2500322"/>
              <a:ext cx="474048" cy="21544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0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3" name="Rectangle 118"/>
            <p:cNvSpPr>
              <a:spLocks noChangeArrowheads="1"/>
            </p:cNvSpPr>
            <p:nvPr/>
          </p:nvSpPr>
          <p:spPr bwMode="auto">
            <a:xfrm>
              <a:off x="3851920" y="2859782"/>
              <a:ext cx="474048" cy="21544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1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0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4" name="Rectangle 118"/>
            <p:cNvSpPr>
              <a:spLocks noChangeArrowheads="1"/>
            </p:cNvSpPr>
            <p:nvPr/>
          </p:nvSpPr>
          <p:spPr bwMode="auto">
            <a:xfrm>
              <a:off x="4499992" y="2787774"/>
              <a:ext cx="474048" cy="21544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1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0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5" name="Rectangle 118"/>
            <p:cNvSpPr>
              <a:spLocks noChangeArrowheads="1"/>
            </p:cNvSpPr>
            <p:nvPr/>
          </p:nvSpPr>
          <p:spPr bwMode="auto">
            <a:xfrm>
              <a:off x="4530000" y="3147814"/>
              <a:ext cx="474048" cy="21544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0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6" name="Rectangle 118"/>
            <p:cNvSpPr>
              <a:spLocks noChangeArrowheads="1"/>
            </p:cNvSpPr>
            <p:nvPr/>
          </p:nvSpPr>
          <p:spPr bwMode="auto">
            <a:xfrm>
              <a:off x="4860032" y="3724458"/>
              <a:ext cx="474048" cy="21544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1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1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7" name="Rectangle 118"/>
            <p:cNvSpPr>
              <a:spLocks noChangeArrowheads="1"/>
            </p:cNvSpPr>
            <p:nvPr/>
          </p:nvSpPr>
          <p:spPr bwMode="auto">
            <a:xfrm>
              <a:off x="4313976" y="4156506"/>
              <a:ext cx="474048" cy="21544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1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1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8" name="Rectangle 118"/>
            <p:cNvSpPr>
              <a:spLocks noChangeArrowheads="1"/>
            </p:cNvSpPr>
            <p:nvPr/>
          </p:nvSpPr>
          <p:spPr bwMode="auto">
            <a:xfrm>
              <a:off x="3593896" y="3477657"/>
              <a:ext cx="474048" cy="21544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1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1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9" name="Rectangle 118"/>
            <p:cNvSpPr>
              <a:spLocks noChangeArrowheads="1"/>
            </p:cNvSpPr>
            <p:nvPr/>
          </p:nvSpPr>
          <p:spPr bwMode="auto">
            <a:xfrm>
              <a:off x="3161848" y="3765689"/>
              <a:ext cx="474048" cy="21544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0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00" name="Rectangle 118"/>
            <p:cNvSpPr>
              <a:spLocks noChangeArrowheads="1"/>
            </p:cNvSpPr>
            <p:nvPr/>
          </p:nvSpPr>
          <p:spPr bwMode="auto">
            <a:xfrm>
              <a:off x="4241968" y="3507854"/>
              <a:ext cx="474048" cy="21544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1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1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01" name="Rectangle 118"/>
            <p:cNvSpPr>
              <a:spLocks noChangeArrowheads="1"/>
            </p:cNvSpPr>
            <p:nvPr/>
          </p:nvSpPr>
          <p:spPr bwMode="auto">
            <a:xfrm>
              <a:off x="4204340" y="2174190"/>
              <a:ext cx="474048" cy="21544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1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0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944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Consider input sequence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01010110100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Starting from the initial state a.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Each input of 0/1 produces an output of 0/1 and causes circuit to go to the next state.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REDUCTION AND ASSIGNMENT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86</a:t>
            </a:fld>
            <a:endParaRPr lang="en-GB"/>
          </a:p>
        </p:txBody>
      </p:sp>
      <p:grpSp>
        <p:nvGrpSpPr>
          <p:cNvPr id="66" name="Group 65"/>
          <p:cNvGrpSpPr/>
          <p:nvPr/>
        </p:nvGrpSpPr>
        <p:grpSpPr>
          <a:xfrm>
            <a:off x="5106063" y="926824"/>
            <a:ext cx="3588529" cy="3661150"/>
            <a:chOff x="3161848" y="1470778"/>
            <a:chExt cx="2922320" cy="2931238"/>
          </a:xfrm>
        </p:grpSpPr>
        <p:sp>
          <p:nvSpPr>
            <p:cNvPr id="67" name="Freeform 109"/>
            <p:cNvSpPr>
              <a:spLocks/>
            </p:cNvSpPr>
            <p:nvPr/>
          </p:nvSpPr>
          <p:spPr bwMode="auto">
            <a:xfrm flipH="1">
              <a:off x="4175446" y="1510262"/>
              <a:ext cx="180000" cy="252000"/>
            </a:xfrm>
            <a:custGeom>
              <a:avLst/>
              <a:gdLst>
                <a:gd name="T0" fmla="*/ 2147483647 w 277"/>
                <a:gd name="T1" fmla="*/ 2147483647 h 379"/>
                <a:gd name="T2" fmla="*/ 2147483647 w 277"/>
                <a:gd name="T3" fmla="*/ 2147483647 h 379"/>
                <a:gd name="T4" fmla="*/ 2147483647 w 277"/>
                <a:gd name="T5" fmla="*/ 2147483647 h 379"/>
                <a:gd name="T6" fmla="*/ 2147483647 w 277"/>
                <a:gd name="T7" fmla="*/ 0 h 379"/>
                <a:gd name="T8" fmla="*/ 2147483647 w 277"/>
                <a:gd name="T9" fmla="*/ 2147483647 h 379"/>
                <a:gd name="T10" fmla="*/ 2147483647 w 277"/>
                <a:gd name="T11" fmla="*/ 2147483647 h 379"/>
                <a:gd name="T12" fmla="*/ 2147483647 w 277"/>
                <a:gd name="T13" fmla="*/ 2147483647 h 3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7" h="379">
                  <a:moveTo>
                    <a:pt x="30" y="369"/>
                  </a:moveTo>
                  <a:cubicBezTo>
                    <a:pt x="25" y="328"/>
                    <a:pt x="0" y="179"/>
                    <a:pt x="2" y="124"/>
                  </a:cubicBezTo>
                  <a:cubicBezTo>
                    <a:pt x="4" y="69"/>
                    <a:pt x="21" y="59"/>
                    <a:pt x="44" y="38"/>
                  </a:cubicBezTo>
                  <a:cubicBezTo>
                    <a:pt x="67" y="17"/>
                    <a:pt x="110" y="0"/>
                    <a:pt x="142" y="0"/>
                  </a:cubicBezTo>
                  <a:cubicBezTo>
                    <a:pt x="174" y="0"/>
                    <a:pt x="214" y="15"/>
                    <a:pt x="236" y="36"/>
                  </a:cubicBezTo>
                  <a:cubicBezTo>
                    <a:pt x="258" y="57"/>
                    <a:pt x="271" y="69"/>
                    <a:pt x="274" y="126"/>
                  </a:cubicBezTo>
                  <a:cubicBezTo>
                    <a:pt x="277" y="183"/>
                    <a:pt x="259" y="326"/>
                    <a:pt x="255" y="379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 sz="1600"/>
            </a:p>
          </p:txBody>
        </p:sp>
        <p:sp>
          <p:nvSpPr>
            <p:cNvPr id="68" name="Rectangle 118"/>
            <p:cNvSpPr>
              <a:spLocks noChangeArrowheads="1"/>
            </p:cNvSpPr>
            <p:nvPr/>
          </p:nvSpPr>
          <p:spPr bwMode="auto">
            <a:xfrm>
              <a:off x="3737912" y="1516874"/>
              <a:ext cx="474048" cy="21544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0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69" name="Straight Arrow Connector 68"/>
            <p:cNvCxnSpPr>
              <a:stCxn id="83" idx="4"/>
              <a:endCxn id="84" idx="0"/>
            </p:cNvCxnSpPr>
            <p:nvPr/>
          </p:nvCxnSpPr>
          <p:spPr>
            <a:xfrm>
              <a:off x="4273535" y="2083001"/>
              <a:ext cx="0" cy="38863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84" idx="4"/>
              <a:endCxn id="86" idx="0"/>
            </p:cNvCxnSpPr>
            <p:nvPr/>
          </p:nvCxnSpPr>
          <p:spPr>
            <a:xfrm>
              <a:off x="4273535" y="2795636"/>
              <a:ext cx="0" cy="38590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86" idx="4"/>
              <a:endCxn id="88" idx="0"/>
            </p:cNvCxnSpPr>
            <p:nvPr/>
          </p:nvCxnSpPr>
          <p:spPr>
            <a:xfrm>
              <a:off x="4273535" y="3505538"/>
              <a:ext cx="0" cy="32587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84" idx="6"/>
              <a:endCxn id="85" idx="2"/>
            </p:cNvCxnSpPr>
            <p:nvPr/>
          </p:nvCxnSpPr>
          <p:spPr>
            <a:xfrm>
              <a:off x="4442294" y="2633636"/>
              <a:ext cx="72829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86" idx="6"/>
              <a:endCxn id="87" idx="2"/>
            </p:cNvCxnSpPr>
            <p:nvPr/>
          </p:nvCxnSpPr>
          <p:spPr>
            <a:xfrm>
              <a:off x="4442294" y="3343538"/>
              <a:ext cx="72829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87" idx="4"/>
              <a:endCxn id="88" idx="6"/>
            </p:cNvCxnSpPr>
            <p:nvPr/>
          </p:nvCxnSpPr>
          <p:spPr>
            <a:xfrm flipH="1">
              <a:off x="4442294" y="3505538"/>
              <a:ext cx="897051" cy="48787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85" idx="4"/>
              <a:endCxn id="86" idx="7"/>
            </p:cNvCxnSpPr>
            <p:nvPr/>
          </p:nvCxnSpPr>
          <p:spPr>
            <a:xfrm flipH="1">
              <a:off x="4392866" y="2795636"/>
              <a:ext cx="946479" cy="43335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85" idx="1"/>
              <a:endCxn id="83" idx="5"/>
            </p:cNvCxnSpPr>
            <p:nvPr/>
          </p:nvCxnSpPr>
          <p:spPr>
            <a:xfrm flipH="1" flipV="1">
              <a:off x="4392866" y="2035552"/>
              <a:ext cx="827148" cy="48353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Freeform 116"/>
            <p:cNvSpPr>
              <a:spLocks/>
            </p:cNvSpPr>
            <p:nvPr/>
          </p:nvSpPr>
          <p:spPr bwMode="auto">
            <a:xfrm rot="14055950" flipV="1">
              <a:off x="4388752" y="2004648"/>
              <a:ext cx="1839045" cy="771305"/>
            </a:xfrm>
            <a:custGeom>
              <a:avLst/>
              <a:gdLst>
                <a:gd name="T0" fmla="*/ 0 w 907"/>
                <a:gd name="T1" fmla="*/ 2147483647 h 113"/>
                <a:gd name="T2" fmla="*/ 2147483647 w 907"/>
                <a:gd name="T3" fmla="*/ 0 h 113"/>
                <a:gd name="T4" fmla="*/ 2147483647 w 907"/>
                <a:gd name="T5" fmla="*/ 2147483647 h 1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7" h="113">
                  <a:moveTo>
                    <a:pt x="0" y="113"/>
                  </a:moveTo>
                  <a:cubicBezTo>
                    <a:pt x="151" y="56"/>
                    <a:pt x="303" y="0"/>
                    <a:pt x="454" y="0"/>
                  </a:cubicBezTo>
                  <a:cubicBezTo>
                    <a:pt x="605" y="0"/>
                    <a:pt x="832" y="75"/>
                    <a:pt x="907" y="113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 sz="1600"/>
            </a:p>
          </p:txBody>
        </p:sp>
        <p:sp>
          <p:nvSpPr>
            <p:cNvPr id="78" name="Freeform 116"/>
            <p:cNvSpPr>
              <a:spLocks/>
            </p:cNvSpPr>
            <p:nvPr/>
          </p:nvSpPr>
          <p:spPr bwMode="auto">
            <a:xfrm rot="2634384">
              <a:off x="3466296" y="3444711"/>
              <a:ext cx="869134" cy="172608"/>
            </a:xfrm>
            <a:custGeom>
              <a:avLst/>
              <a:gdLst>
                <a:gd name="T0" fmla="*/ 0 w 907"/>
                <a:gd name="T1" fmla="*/ 2147483647 h 113"/>
                <a:gd name="T2" fmla="*/ 2147483647 w 907"/>
                <a:gd name="T3" fmla="*/ 0 h 113"/>
                <a:gd name="T4" fmla="*/ 2147483647 w 907"/>
                <a:gd name="T5" fmla="*/ 2147483647 h 1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7" h="113">
                  <a:moveTo>
                    <a:pt x="0" y="113"/>
                  </a:moveTo>
                  <a:cubicBezTo>
                    <a:pt x="151" y="56"/>
                    <a:pt x="303" y="0"/>
                    <a:pt x="454" y="0"/>
                  </a:cubicBezTo>
                  <a:cubicBezTo>
                    <a:pt x="605" y="0"/>
                    <a:pt x="832" y="75"/>
                    <a:pt x="907" y="113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 sz="1600"/>
            </a:p>
          </p:txBody>
        </p:sp>
        <p:sp>
          <p:nvSpPr>
            <p:cNvPr id="79" name="Freeform 116"/>
            <p:cNvSpPr>
              <a:spLocks/>
            </p:cNvSpPr>
            <p:nvPr/>
          </p:nvSpPr>
          <p:spPr bwMode="auto">
            <a:xfrm rot="2061283" flipV="1">
              <a:off x="3272793" y="3733502"/>
              <a:ext cx="863545" cy="179899"/>
            </a:xfrm>
            <a:custGeom>
              <a:avLst/>
              <a:gdLst>
                <a:gd name="T0" fmla="*/ 0 w 907"/>
                <a:gd name="T1" fmla="*/ 2147483647 h 113"/>
                <a:gd name="T2" fmla="*/ 2147483647 w 907"/>
                <a:gd name="T3" fmla="*/ 0 h 113"/>
                <a:gd name="T4" fmla="*/ 2147483647 w 907"/>
                <a:gd name="T5" fmla="*/ 2147483647 h 1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7" h="113">
                  <a:moveTo>
                    <a:pt x="0" y="113"/>
                  </a:moveTo>
                  <a:cubicBezTo>
                    <a:pt x="151" y="56"/>
                    <a:pt x="303" y="0"/>
                    <a:pt x="454" y="0"/>
                  </a:cubicBezTo>
                  <a:cubicBezTo>
                    <a:pt x="605" y="0"/>
                    <a:pt x="832" y="75"/>
                    <a:pt x="907" y="113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 sz="1600"/>
            </a:p>
          </p:txBody>
        </p:sp>
        <p:sp>
          <p:nvSpPr>
            <p:cNvPr id="80" name="Freeform 109"/>
            <p:cNvSpPr>
              <a:spLocks/>
            </p:cNvSpPr>
            <p:nvPr/>
          </p:nvSpPr>
          <p:spPr bwMode="auto">
            <a:xfrm rot="10800000" flipH="1">
              <a:off x="4179786" y="4150016"/>
              <a:ext cx="180000" cy="252000"/>
            </a:xfrm>
            <a:custGeom>
              <a:avLst/>
              <a:gdLst>
                <a:gd name="T0" fmla="*/ 2147483647 w 277"/>
                <a:gd name="T1" fmla="*/ 2147483647 h 379"/>
                <a:gd name="T2" fmla="*/ 2147483647 w 277"/>
                <a:gd name="T3" fmla="*/ 2147483647 h 379"/>
                <a:gd name="T4" fmla="*/ 2147483647 w 277"/>
                <a:gd name="T5" fmla="*/ 2147483647 h 379"/>
                <a:gd name="T6" fmla="*/ 2147483647 w 277"/>
                <a:gd name="T7" fmla="*/ 0 h 379"/>
                <a:gd name="T8" fmla="*/ 2147483647 w 277"/>
                <a:gd name="T9" fmla="*/ 2147483647 h 379"/>
                <a:gd name="T10" fmla="*/ 2147483647 w 277"/>
                <a:gd name="T11" fmla="*/ 2147483647 h 379"/>
                <a:gd name="T12" fmla="*/ 2147483647 w 277"/>
                <a:gd name="T13" fmla="*/ 2147483647 h 3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7" h="379">
                  <a:moveTo>
                    <a:pt x="30" y="369"/>
                  </a:moveTo>
                  <a:cubicBezTo>
                    <a:pt x="25" y="328"/>
                    <a:pt x="0" y="179"/>
                    <a:pt x="2" y="124"/>
                  </a:cubicBezTo>
                  <a:cubicBezTo>
                    <a:pt x="4" y="69"/>
                    <a:pt x="21" y="59"/>
                    <a:pt x="44" y="38"/>
                  </a:cubicBezTo>
                  <a:cubicBezTo>
                    <a:pt x="67" y="17"/>
                    <a:pt x="110" y="0"/>
                    <a:pt x="142" y="0"/>
                  </a:cubicBezTo>
                  <a:cubicBezTo>
                    <a:pt x="174" y="0"/>
                    <a:pt x="214" y="15"/>
                    <a:pt x="236" y="36"/>
                  </a:cubicBezTo>
                  <a:cubicBezTo>
                    <a:pt x="258" y="57"/>
                    <a:pt x="271" y="69"/>
                    <a:pt x="274" y="126"/>
                  </a:cubicBezTo>
                  <a:cubicBezTo>
                    <a:pt x="277" y="183"/>
                    <a:pt x="259" y="326"/>
                    <a:pt x="255" y="379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 sz="1600"/>
            </a:p>
          </p:txBody>
        </p:sp>
        <p:cxnSp>
          <p:nvCxnSpPr>
            <p:cNvPr id="81" name="Straight Arrow Connector 80"/>
            <p:cNvCxnSpPr>
              <a:stCxn id="82" idx="0"/>
              <a:endCxn id="83" idx="3"/>
            </p:cNvCxnSpPr>
            <p:nvPr/>
          </p:nvCxnSpPr>
          <p:spPr>
            <a:xfrm flipV="1">
              <a:off x="3359160" y="2035552"/>
              <a:ext cx="795044" cy="114598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108"/>
            <p:cNvSpPr>
              <a:spLocks noChangeAspect="1" noChangeArrowheads="1"/>
            </p:cNvSpPr>
            <p:nvPr/>
          </p:nvSpPr>
          <p:spPr bwMode="auto">
            <a:xfrm>
              <a:off x="3190400" y="3181538"/>
              <a:ext cx="337519" cy="3240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g</a:t>
              </a:r>
              <a:endParaRPr lang="en-US" altLang="en-US" sz="105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83" name="Oval 108"/>
            <p:cNvSpPr>
              <a:spLocks noChangeAspect="1" noChangeArrowheads="1"/>
            </p:cNvSpPr>
            <p:nvPr/>
          </p:nvSpPr>
          <p:spPr bwMode="auto">
            <a:xfrm>
              <a:off x="4104776" y="1759001"/>
              <a:ext cx="337518" cy="3240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a</a:t>
              </a:r>
              <a:endParaRPr lang="en-US" altLang="en-US" sz="105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84" name="Oval 108"/>
            <p:cNvSpPr>
              <a:spLocks noChangeAspect="1" noChangeArrowheads="1"/>
            </p:cNvSpPr>
            <p:nvPr/>
          </p:nvSpPr>
          <p:spPr bwMode="auto">
            <a:xfrm>
              <a:off x="4104776" y="2471636"/>
              <a:ext cx="337518" cy="3240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b</a:t>
              </a:r>
              <a:endParaRPr lang="en-US" altLang="en-US" sz="105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85" name="Oval 108"/>
            <p:cNvSpPr>
              <a:spLocks noChangeAspect="1" noChangeArrowheads="1"/>
            </p:cNvSpPr>
            <p:nvPr/>
          </p:nvSpPr>
          <p:spPr bwMode="auto">
            <a:xfrm>
              <a:off x="5170586" y="2471636"/>
              <a:ext cx="337518" cy="3240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c</a:t>
              </a:r>
              <a:endParaRPr lang="en-US" altLang="en-US" sz="105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86" name="Oval 108"/>
            <p:cNvSpPr>
              <a:spLocks noChangeAspect="1" noChangeArrowheads="1"/>
            </p:cNvSpPr>
            <p:nvPr/>
          </p:nvSpPr>
          <p:spPr bwMode="auto">
            <a:xfrm>
              <a:off x="4104776" y="3181538"/>
              <a:ext cx="337518" cy="3240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d</a:t>
              </a:r>
              <a:endParaRPr lang="en-US" altLang="en-US" sz="105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87" name="Oval 108"/>
            <p:cNvSpPr>
              <a:spLocks noChangeAspect="1" noChangeArrowheads="1"/>
            </p:cNvSpPr>
            <p:nvPr/>
          </p:nvSpPr>
          <p:spPr bwMode="auto">
            <a:xfrm>
              <a:off x="5170586" y="3181538"/>
              <a:ext cx="337518" cy="3240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e</a:t>
              </a:r>
              <a:endParaRPr lang="en-US" altLang="en-US" sz="105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88" name="Oval 108"/>
            <p:cNvSpPr>
              <a:spLocks noChangeAspect="1" noChangeArrowheads="1"/>
            </p:cNvSpPr>
            <p:nvPr/>
          </p:nvSpPr>
          <p:spPr bwMode="auto">
            <a:xfrm>
              <a:off x="4104776" y="3831412"/>
              <a:ext cx="337518" cy="3240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f</a:t>
              </a:r>
              <a:endParaRPr lang="en-US" altLang="en-US" sz="105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89" name="Rectangle 118"/>
            <p:cNvSpPr>
              <a:spLocks noChangeArrowheads="1"/>
            </p:cNvSpPr>
            <p:nvPr/>
          </p:nvSpPr>
          <p:spPr bwMode="auto">
            <a:xfrm>
              <a:off x="5610120" y="2078137"/>
              <a:ext cx="474048" cy="21544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0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0" name="Rectangle 118"/>
            <p:cNvSpPr>
              <a:spLocks noChangeArrowheads="1"/>
            </p:cNvSpPr>
            <p:nvPr/>
          </p:nvSpPr>
          <p:spPr bwMode="auto">
            <a:xfrm>
              <a:off x="4572000" y="2022688"/>
              <a:ext cx="474048" cy="21544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0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1" name="Rectangle 118"/>
            <p:cNvSpPr>
              <a:spLocks noChangeArrowheads="1"/>
            </p:cNvSpPr>
            <p:nvPr/>
          </p:nvSpPr>
          <p:spPr bwMode="auto">
            <a:xfrm>
              <a:off x="4530000" y="2435637"/>
              <a:ext cx="474048" cy="21544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0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2" name="Rectangle 118"/>
            <p:cNvSpPr>
              <a:spLocks noChangeArrowheads="1"/>
            </p:cNvSpPr>
            <p:nvPr/>
          </p:nvSpPr>
          <p:spPr bwMode="auto">
            <a:xfrm>
              <a:off x="3305864" y="2500322"/>
              <a:ext cx="474048" cy="21544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0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3" name="Rectangle 118"/>
            <p:cNvSpPr>
              <a:spLocks noChangeArrowheads="1"/>
            </p:cNvSpPr>
            <p:nvPr/>
          </p:nvSpPr>
          <p:spPr bwMode="auto">
            <a:xfrm>
              <a:off x="3851920" y="2859782"/>
              <a:ext cx="474048" cy="21544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1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0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4" name="Rectangle 118"/>
            <p:cNvSpPr>
              <a:spLocks noChangeArrowheads="1"/>
            </p:cNvSpPr>
            <p:nvPr/>
          </p:nvSpPr>
          <p:spPr bwMode="auto">
            <a:xfrm>
              <a:off x="4499992" y="2787774"/>
              <a:ext cx="474048" cy="21544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1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0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5" name="Rectangle 118"/>
            <p:cNvSpPr>
              <a:spLocks noChangeArrowheads="1"/>
            </p:cNvSpPr>
            <p:nvPr/>
          </p:nvSpPr>
          <p:spPr bwMode="auto">
            <a:xfrm>
              <a:off x="4530000" y="3147814"/>
              <a:ext cx="474048" cy="21544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0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6" name="Rectangle 118"/>
            <p:cNvSpPr>
              <a:spLocks noChangeArrowheads="1"/>
            </p:cNvSpPr>
            <p:nvPr/>
          </p:nvSpPr>
          <p:spPr bwMode="auto">
            <a:xfrm>
              <a:off x="4860032" y="3724458"/>
              <a:ext cx="474048" cy="21544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1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1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7" name="Rectangle 118"/>
            <p:cNvSpPr>
              <a:spLocks noChangeArrowheads="1"/>
            </p:cNvSpPr>
            <p:nvPr/>
          </p:nvSpPr>
          <p:spPr bwMode="auto">
            <a:xfrm>
              <a:off x="4313976" y="4156506"/>
              <a:ext cx="474048" cy="21544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1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1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8" name="Rectangle 118"/>
            <p:cNvSpPr>
              <a:spLocks noChangeArrowheads="1"/>
            </p:cNvSpPr>
            <p:nvPr/>
          </p:nvSpPr>
          <p:spPr bwMode="auto">
            <a:xfrm>
              <a:off x="3593896" y="3477657"/>
              <a:ext cx="474048" cy="21544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1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1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9" name="Rectangle 118"/>
            <p:cNvSpPr>
              <a:spLocks noChangeArrowheads="1"/>
            </p:cNvSpPr>
            <p:nvPr/>
          </p:nvSpPr>
          <p:spPr bwMode="auto">
            <a:xfrm>
              <a:off x="3161848" y="3765689"/>
              <a:ext cx="474048" cy="21544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0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00" name="Rectangle 118"/>
            <p:cNvSpPr>
              <a:spLocks noChangeArrowheads="1"/>
            </p:cNvSpPr>
            <p:nvPr/>
          </p:nvSpPr>
          <p:spPr bwMode="auto">
            <a:xfrm>
              <a:off x="4241968" y="3507854"/>
              <a:ext cx="474048" cy="21544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1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1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01" name="Rectangle 118"/>
            <p:cNvSpPr>
              <a:spLocks noChangeArrowheads="1"/>
            </p:cNvSpPr>
            <p:nvPr/>
          </p:nvSpPr>
          <p:spPr bwMode="auto">
            <a:xfrm>
              <a:off x="4204340" y="2174190"/>
              <a:ext cx="474048" cy="21544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1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0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151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Consider input sequence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01010110100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REDUCTION AND ASSIGNMENT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87</a:t>
            </a:fld>
            <a:endParaRPr lang="en-GB"/>
          </a:p>
        </p:txBody>
      </p:sp>
      <p:sp>
        <p:nvSpPr>
          <p:cNvPr id="67" name="Freeform 109"/>
          <p:cNvSpPr>
            <a:spLocks/>
          </p:cNvSpPr>
          <p:nvPr/>
        </p:nvSpPr>
        <p:spPr bwMode="auto">
          <a:xfrm flipH="1">
            <a:off x="6684875" y="976139"/>
            <a:ext cx="221035" cy="314751"/>
          </a:xfrm>
          <a:custGeom>
            <a:avLst/>
            <a:gdLst>
              <a:gd name="T0" fmla="*/ 2147483647 w 277"/>
              <a:gd name="T1" fmla="*/ 2147483647 h 379"/>
              <a:gd name="T2" fmla="*/ 2147483647 w 277"/>
              <a:gd name="T3" fmla="*/ 2147483647 h 379"/>
              <a:gd name="T4" fmla="*/ 2147483647 w 277"/>
              <a:gd name="T5" fmla="*/ 2147483647 h 379"/>
              <a:gd name="T6" fmla="*/ 2147483647 w 277"/>
              <a:gd name="T7" fmla="*/ 0 h 379"/>
              <a:gd name="T8" fmla="*/ 2147483647 w 277"/>
              <a:gd name="T9" fmla="*/ 2147483647 h 379"/>
              <a:gd name="T10" fmla="*/ 2147483647 w 277"/>
              <a:gd name="T11" fmla="*/ 2147483647 h 379"/>
              <a:gd name="T12" fmla="*/ 2147483647 w 277"/>
              <a:gd name="T13" fmla="*/ 2147483647 h 3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 sz="1600"/>
          </a:p>
        </p:txBody>
      </p:sp>
      <p:sp>
        <p:nvSpPr>
          <p:cNvPr id="68" name="Rectangle 118"/>
          <p:cNvSpPr>
            <a:spLocks noChangeArrowheads="1"/>
          </p:cNvSpPr>
          <p:nvPr/>
        </p:nvSpPr>
        <p:spPr bwMode="auto">
          <a:xfrm>
            <a:off x="6147595" y="984398"/>
            <a:ext cx="582118" cy="26909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/</a:t>
            </a:r>
            <a:r>
              <a:rPr lang="en-US" altLang="en-US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69" name="Straight Arrow Connector 68"/>
          <p:cNvCxnSpPr>
            <a:stCxn id="83" idx="4"/>
            <a:endCxn id="84" idx="0"/>
          </p:cNvCxnSpPr>
          <p:nvPr/>
        </p:nvCxnSpPr>
        <p:spPr>
          <a:xfrm>
            <a:off x="6805325" y="1691497"/>
            <a:ext cx="0" cy="4854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84" idx="4"/>
            <a:endCxn id="86" idx="0"/>
          </p:cNvCxnSpPr>
          <p:nvPr/>
        </p:nvCxnSpPr>
        <p:spPr>
          <a:xfrm>
            <a:off x="6805325" y="2581586"/>
            <a:ext cx="0" cy="4819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6" idx="4"/>
            <a:endCxn id="88" idx="0"/>
          </p:cNvCxnSpPr>
          <p:nvPr/>
        </p:nvCxnSpPr>
        <p:spPr>
          <a:xfrm>
            <a:off x="6805325" y="3468262"/>
            <a:ext cx="0" cy="4070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84" idx="6"/>
            <a:endCxn id="85" idx="2"/>
          </p:cNvCxnSpPr>
          <p:nvPr/>
        </p:nvCxnSpPr>
        <p:spPr>
          <a:xfrm>
            <a:off x="7012557" y="2379246"/>
            <a:ext cx="89432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6" idx="6"/>
            <a:endCxn id="87" idx="2"/>
          </p:cNvCxnSpPr>
          <p:nvPr/>
        </p:nvCxnSpPr>
        <p:spPr>
          <a:xfrm>
            <a:off x="7012557" y="3265922"/>
            <a:ext cx="89432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7" idx="4"/>
            <a:endCxn id="88" idx="6"/>
          </p:cNvCxnSpPr>
          <p:nvPr/>
        </p:nvCxnSpPr>
        <p:spPr>
          <a:xfrm flipH="1">
            <a:off x="7012557" y="3468262"/>
            <a:ext cx="1101554" cy="6093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5" idx="4"/>
            <a:endCxn id="86" idx="7"/>
          </p:cNvCxnSpPr>
          <p:nvPr/>
        </p:nvCxnSpPr>
        <p:spPr>
          <a:xfrm flipH="1">
            <a:off x="6951860" y="2581586"/>
            <a:ext cx="1162250" cy="5412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5" idx="1"/>
            <a:endCxn id="83" idx="5"/>
          </p:cNvCxnSpPr>
          <p:nvPr/>
        </p:nvCxnSpPr>
        <p:spPr>
          <a:xfrm flipH="1" flipV="1">
            <a:off x="6951860" y="1632233"/>
            <a:ext cx="1015715" cy="603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116"/>
          <p:cNvSpPr>
            <a:spLocks/>
          </p:cNvSpPr>
          <p:nvPr/>
        </p:nvSpPr>
        <p:spPr bwMode="auto">
          <a:xfrm rot="14055950" flipV="1">
            <a:off x="6926351" y="1581332"/>
            <a:ext cx="2258261" cy="969728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 sz="1600"/>
          </a:p>
        </p:txBody>
      </p:sp>
      <p:sp>
        <p:nvSpPr>
          <p:cNvPr id="78" name="Freeform 116"/>
          <p:cNvSpPr>
            <a:spLocks/>
          </p:cNvSpPr>
          <p:nvPr/>
        </p:nvSpPr>
        <p:spPr bwMode="auto">
          <a:xfrm rot="2634384">
            <a:off x="5814058" y="3392288"/>
            <a:ext cx="1067273" cy="215589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 sz="1600"/>
          </a:p>
        </p:txBody>
      </p:sp>
      <p:sp>
        <p:nvSpPr>
          <p:cNvPr id="79" name="Freeform 116"/>
          <p:cNvSpPr>
            <a:spLocks/>
          </p:cNvSpPr>
          <p:nvPr/>
        </p:nvSpPr>
        <p:spPr bwMode="auto">
          <a:xfrm rot="2061283" flipV="1">
            <a:off x="5576441" y="3752991"/>
            <a:ext cx="1060410" cy="224696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 sz="1600"/>
          </a:p>
        </p:txBody>
      </p:sp>
      <p:sp>
        <p:nvSpPr>
          <p:cNvPr id="80" name="Freeform 109"/>
          <p:cNvSpPr>
            <a:spLocks/>
          </p:cNvSpPr>
          <p:nvPr/>
        </p:nvSpPr>
        <p:spPr bwMode="auto">
          <a:xfrm rot="10800000" flipH="1">
            <a:off x="6690204" y="4273222"/>
            <a:ext cx="221035" cy="314751"/>
          </a:xfrm>
          <a:custGeom>
            <a:avLst/>
            <a:gdLst>
              <a:gd name="T0" fmla="*/ 2147483647 w 277"/>
              <a:gd name="T1" fmla="*/ 2147483647 h 379"/>
              <a:gd name="T2" fmla="*/ 2147483647 w 277"/>
              <a:gd name="T3" fmla="*/ 2147483647 h 379"/>
              <a:gd name="T4" fmla="*/ 2147483647 w 277"/>
              <a:gd name="T5" fmla="*/ 2147483647 h 379"/>
              <a:gd name="T6" fmla="*/ 2147483647 w 277"/>
              <a:gd name="T7" fmla="*/ 0 h 379"/>
              <a:gd name="T8" fmla="*/ 2147483647 w 277"/>
              <a:gd name="T9" fmla="*/ 2147483647 h 379"/>
              <a:gd name="T10" fmla="*/ 2147483647 w 277"/>
              <a:gd name="T11" fmla="*/ 2147483647 h 379"/>
              <a:gd name="T12" fmla="*/ 2147483647 w 277"/>
              <a:gd name="T13" fmla="*/ 2147483647 h 3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 sz="1600"/>
          </a:p>
        </p:txBody>
      </p:sp>
      <p:cxnSp>
        <p:nvCxnSpPr>
          <p:cNvPr id="81" name="Straight Arrow Connector 80"/>
          <p:cNvCxnSpPr>
            <a:stCxn id="82" idx="0"/>
            <a:endCxn id="83" idx="3"/>
          </p:cNvCxnSpPr>
          <p:nvPr/>
        </p:nvCxnSpPr>
        <p:spPr>
          <a:xfrm flipV="1">
            <a:off x="5682498" y="1632233"/>
            <a:ext cx="976292" cy="14313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108"/>
          <p:cNvSpPr>
            <a:spLocks noChangeAspect="1" noChangeArrowheads="1"/>
          </p:cNvSpPr>
          <p:nvPr/>
        </p:nvSpPr>
        <p:spPr bwMode="auto">
          <a:xfrm>
            <a:off x="5475265" y="3063582"/>
            <a:ext cx="414464" cy="40468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g</a:t>
            </a:r>
            <a:endParaRPr lang="en-US" altLang="en-US" sz="105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3" name="Oval 108"/>
          <p:cNvSpPr>
            <a:spLocks noChangeAspect="1" noChangeArrowheads="1"/>
          </p:cNvSpPr>
          <p:nvPr/>
        </p:nvSpPr>
        <p:spPr bwMode="auto">
          <a:xfrm>
            <a:off x="6598094" y="1286817"/>
            <a:ext cx="414463" cy="40468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a</a:t>
            </a:r>
            <a:endParaRPr lang="en-US" altLang="en-US" sz="105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4" name="Oval 108"/>
          <p:cNvSpPr>
            <a:spLocks noChangeAspect="1" noChangeArrowheads="1"/>
          </p:cNvSpPr>
          <p:nvPr/>
        </p:nvSpPr>
        <p:spPr bwMode="auto">
          <a:xfrm>
            <a:off x="6598094" y="2176906"/>
            <a:ext cx="414463" cy="40468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b</a:t>
            </a:r>
            <a:endParaRPr lang="en-US" altLang="en-US" sz="105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5" name="Oval 108"/>
          <p:cNvSpPr>
            <a:spLocks noChangeAspect="1" noChangeArrowheads="1"/>
          </p:cNvSpPr>
          <p:nvPr/>
        </p:nvSpPr>
        <p:spPr bwMode="auto">
          <a:xfrm>
            <a:off x="7906879" y="2176906"/>
            <a:ext cx="414463" cy="40468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c</a:t>
            </a:r>
            <a:endParaRPr lang="en-US" altLang="en-US" sz="105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6" name="Oval 108"/>
          <p:cNvSpPr>
            <a:spLocks noChangeAspect="1" noChangeArrowheads="1"/>
          </p:cNvSpPr>
          <p:nvPr/>
        </p:nvSpPr>
        <p:spPr bwMode="auto">
          <a:xfrm>
            <a:off x="6598094" y="3063582"/>
            <a:ext cx="414463" cy="40468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d</a:t>
            </a:r>
            <a:endParaRPr lang="en-US" altLang="en-US" sz="105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7" name="Oval 108"/>
          <p:cNvSpPr>
            <a:spLocks noChangeAspect="1" noChangeArrowheads="1"/>
          </p:cNvSpPr>
          <p:nvPr/>
        </p:nvSpPr>
        <p:spPr bwMode="auto">
          <a:xfrm>
            <a:off x="7906879" y="3063582"/>
            <a:ext cx="414463" cy="40468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e</a:t>
            </a:r>
            <a:endParaRPr lang="en-US" altLang="en-US" sz="105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8" name="Oval 108"/>
          <p:cNvSpPr>
            <a:spLocks noChangeAspect="1" noChangeArrowheads="1"/>
          </p:cNvSpPr>
          <p:nvPr/>
        </p:nvSpPr>
        <p:spPr bwMode="auto">
          <a:xfrm>
            <a:off x="6598094" y="3875282"/>
            <a:ext cx="414463" cy="40468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f</a:t>
            </a:r>
            <a:endParaRPr lang="en-US" altLang="en-US" sz="105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9" name="Rectangle 118"/>
          <p:cNvSpPr>
            <a:spLocks noChangeArrowheads="1"/>
          </p:cNvSpPr>
          <p:nvPr/>
        </p:nvSpPr>
        <p:spPr bwMode="auto">
          <a:xfrm>
            <a:off x="8446615" y="1685422"/>
            <a:ext cx="582118" cy="26909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/</a:t>
            </a:r>
            <a:r>
              <a:rPr lang="en-US" altLang="en-US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0" name="Rectangle 118"/>
          <p:cNvSpPr>
            <a:spLocks noChangeArrowheads="1"/>
          </p:cNvSpPr>
          <p:nvPr/>
        </p:nvSpPr>
        <p:spPr bwMode="auto">
          <a:xfrm>
            <a:off x="7171832" y="1616165"/>
            <a:ext cx="582118" cy="26909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/</a:t>
            </a:r>
            <a:r>
              <a:rPr lang="en-US" altLang="en-US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1" name="Rectangle 118"/>
          <p:cNvSpPr>
            <a:spLocks noChangeArrowheads="1"/>
          </p:cNvSpPr>
          <p:nvPr/>
        </p:nvSpPr>
        <p:spPr bwMode="auto">
          <a:xfrm>
            <a:off x="7120257" y="2131943"/>
            <a:ext cx="582118" cy="26909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/</a:t>
            </a:r>
            <a:r>
              <a:rPr lang="en-US" altLang="en-US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2" name="Rectangle 118"/>
          <p:cNvSpPr>
            <a:spLocks noChangeArrowheads="1"/>
          </p:cNvSpPr>
          <p:nvPr/>
        </p:nvSpPr>
        <p:spPr bwMode="auto">
          <a:xfrm>
            <a:off x="5617052" y="2212736"/>
            <a:ext cx="582118" cy="26909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/</a:t>
            </a:r>
            <a:r>
              <a:rPr lang="en-US" altLang="en-US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3" name="Rectangle 118"/>
          <p:cNvSpPr>
            <a:spLocks noChangeArrowheads="1"/>
          </p:cNvSpPr>
          <p:nvPr/>
        </p:nvSpPr>
        <p:spPr bwMode="auto">
          <a:xfrm>
            <a:off x="6287594" y="2661705"/>
            <a:ext cx="582118" cy="26909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/</a:t>
            </a:r>
            <a:r>
              <a:rPr lang="en-US" altLang="en-US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4" name="Rectangle 118"/>
          <p:cNvSpPr>
            <a:spLocks noChangeArrowheads="1"/>
          </p:cNvSpPr>
          <p:nvPr/>
        </p:nvSpPr>
        <p:spPr bwMode="auto">
          <a:xfrm>
            <a:off x="7083408" y="2571766"/>
            <a:ext cx="582118" cy="26909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/</a:t>
            </a:r>
            <a:r>
              <a:rPr lang="en-US" altLang="en-US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5" name="Rectangle 118"/>
          <p:cNvSpPr>
            <a:spLocks noChangeArrowheads="1"/>
          </p:cNvSpPr>
          <p:nvPr/>
        </p:nvSpPr>
        <p:spPr bwMode="auto">
          <a:xfrm>
            <a:off x="7120257" y="3021460"/>
            <a:ext cx="582118" cy="26909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/</a:t>
            </a:r>
            <a:r>
              <a:rPr lang="en-US" altLang="en-US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6" name="Rectangle 118"/>
          <p:cNvSpPr>
            <a:spLocks noChangeArrowheads="1"/>
          </p:cNvSpPr>
          <p:nvPr/>
        </p:nvSpPr>
        <p:spPr bwMode="auto">
          <a:xfrm>
            <a:off x="7525527" y="3741695"/>
            <a:ext cx="582118" cy="26909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/</a:t>
            </a:r>
            <a:r>
              <a:rPr lang="en-US" altLang="en-US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14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7" name="Rectangle 118"/>
          <p:cNvSpPr>
            <a:spLocks noChangeArrowheads="1"/>
          </p:cNvSpPr>
          <p:nvPr/>
        </p:nvSpPr>
        <p:spPr bwMode="auto">
          <a:xfrm>
            <a:off x="6854986" y="4281328"/>
            <a:ext cx="582118" cy="26909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/</a:t>
            </a:r>
            <a:r>
              <a:rPr lang="en-US" altLang="en-US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14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8" name="Rectangle 118"/>
          <p:cNvSpPr>
            <a:spLocks noChangeArrowheads="1"/>
          </p:cNvSpPr>
          <p:nvPr/>
        </p:nvSpPr>
        <p:spPr bwMode="auto">
          <a:xfrm>
            <a:off x="5970747" y="3433438"/>
            <a:ext cx="582118" cy="26909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/</a:t>
            </a:r>
            <a:r>
              <a:rPr lang="en-US" altLang="en-US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14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9" name="Rectangle 118"/>
          <p:cNvSpPr>
            <a:spLocks noChangeArrowheads="1"/>
          </p:cNvSpPr>
          <p:nvPr/>
        </p:nvSpPr>
        <p:spPr bwMode="auto">
          <a:xfrm>
            <a:off x="5440204" y="3793193"/>
            <a:ext cx="582118" cy="26909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/</a:t>
            </a:r>
            <a:r>
              <a:rPr lang="en-US" altLang="en-US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0" name="Rectangle 118"/>
          <p:cNvSpPr>
            <a:spLocks noChangeArrowheads="1"/>
          </p:cNvSpPr>
          <p:nvPr/>
        </p:nvSpPr>
        <p:spPr bwMode="auto">
          <a:xfrm>
            <a:off x="6766562" y="3471154"/>
            <a:ext cx="582118" cy="26909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/</a:t>
            </a:r>
            <a:r>
              <a:rPr lang="en-US" altLang="en-US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14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1" name="Rectangle 118"/>
          <p:cNvSpPr>
            <a:spLocks noChangeArrowheads="1"/>
          </p:cNvSpPr>
          <p:nvPr/>
        </p:nvSpPr>
        <p:spPr bwMode="auto">
          <a:xfrm>
            <a:off x="6720356" y="1805393"/>
            <a:ext cx="582118" cy="26909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/</a:t>
            </a:r>
            <a:r>
              <a:rPr lang="en-US" altLang="en-US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968512"/>
              </p:ext>
            </p:extLst>
          </p:nvPr>
        </p:nvGraphicFramePr>
        <p:xfrm>
          <a:off x="179513" y="1995686"/>
          <a:ext cx="4824534" cy="22856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118"/>
                <a:gridCol w="371118"/>
                <a:gridCol w="371118"/>
                <a:gridCol w="371118"/>
                <a:gridCol w="371118"/>
                <a:gridCol w="371118"/>
                <a:gridCol w="371118"/>
                <a:gridCol w="371118"/>
                <a:gridCol w="371118"/>
                <a:gridCol w="371118"/>
                <a:gridCol w="371118"/>
                <a:gridCol w="371118"/>
                <a:gridCol w="371118"/>
              </a:tblGrid>
              <a:tr h="76188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state</a:t>
                      </a:r>
                      <a:endParaRPr lang="en-GB" sz="14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76188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input</a:t>
                      </a:r>
                      <a:endParaRPr lang="en-GB" sz="14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76188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output</a:t>
                      </a:r>
                      <a:endParaRPr lang="en-GB" sz="14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4" name="Rectangle 118"/>
          <p:cNvSpPr>
            <a:spLocks noChangeArrowheads="1"/>
          </p:cNvSpPr>
          <p:nvPr/>
        </p:nvSpPr>
        <p:spPr bwMode="auto">
          <a:xfrm>
            <a:off x="616153" y="2283718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a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45" name="Rectangle 118"/>
          <p:cNvSpPr>
            <a:spLocks noChangeArrowheads="1"/>
          </p:cNvSpPr>
          <p:nvPr/>
        </p:nvSpPr>
        <p:spPr bwMode="auto">
          <a:xfrm>
            <a:off x="616153" y="3075806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46" name="Rectangle 118"/>
          <p:cNvSpPr>
            <a:spLocks noChangeArrowheads="1"/>
          </p:cNvSpPr>
          <p:nvPr/>
        </p:nvSpPr>
        <p:spPr bwMode="auto">
          <a:xfrm>
            <a:off x="616153" y="3795886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47" name="Rectangle 118"/>
          <p:cNvSpPr>
            <a:spLocks noChangeArrowheads="1"/>
          </p:cNvSpPr>
          <p:nvPr/>
        </p:nvSpPr>
        <p:spPr bwMode="auto">
          <a:xfrm>
            <a:off x="991433" y="2283718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a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48" name="Rectangle 118"/>
          <p:cNvSpPr>
            <a:spLocks noChangeArrowheads="1"/>
          </p:cNvSpPr>
          <p:nvPr/>
        </p:nvSpPr>
        <p:spPr bwMode="auto">
          <a:xfrm>
            <a:off x="991433" y="3075806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1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49" name="Rectangle 118"/>
          <p:cNvSpPr>
            <a:spLocks noChangeArrowheads="1"/>
          </p:cNvSpPr>
          <p:nvPr/>
        </p:nvSpPr>
        <p:spPr bwMode="auto">
          <a:xfrm>
            <a:off x="991433" y="3795886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50" name="Rectangle 118"/>
          <p:cNvSpPr>
            <a:spLocks noChangeArrowheads="1"/>
          </p:cNvSpPr>
          <p:nvPr/>
        </p:nvSpPr>
        <p:spPr bwMode="auto">
          <a:xfrm>
            <a:off x="1351473" y="2283718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b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51" name="Rectangle 118"/>
          <p:cNvSpPr>
            <a:spLocks noChangeArrowheads="1"/>
          </p:cNvSpPr>
          <p:nvPr/>
        </p:nvSpPr>
        <p:spPr bwMode="auto">
          <a:xfrm>
            <a:off x="1351473" y="3075806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52" name="Rectangle 118"/>
          <p:cNvSpPr>
            <a:spLocks noChangeArrowheads="1"/>
          </p:cNvSpPr>
          <p:nvPr/>
        </p:nvSpPr>
        <p:spPr bwMode="auto">
          <a:xfrm>
            <a:off x="1351473" y="3795886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53" name="Rectangle 118"/>
          <p:cNvSpPr>
            <a:spLocks noChangeArrowheads="1"/>
          </p:cNvSpPr>
          <p:nvPr/>
        </p:nvSpPr>
        <p:spPr bwMode="auto">
          <a:xfrm>
            <a:off x="1711513" y="2283718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c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54" name="Rectangle 118"/>
          <p:cNvSpPr>
            <a:spLocks noChangeArrowheads="1"/>
          </p:cNvSpPr>
          <p:nvPr/>
        </p:nvSpPr>
        <p:spPr bwMode="auto">
          <a:xfrm>
            <a:off x="1711513" y="3075806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1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55" name="Rectangle 118"/>
          <p:cNvSpPr>
            <a:spLocks noChangeArrowheads="1"/>
          </p:cNvSpPr>
          <p:nvPr/>
        </p:nvSpPr>
        <p:spPr bwMode="auto">
          <a:xfrm>
            <a:off x="1711513" y="3795886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56" name="Rectangle 118"/>
          <p:cNvSpPr>
            <a:spLocks noChangeArrowheads="1"/>
          </p:cNvSpPr>
          <p:nvPr/>
        </p:nvSpPr>
        <p:spPr bwMode="auto">
          <a:xfrm>
            <a:off x="2071553" y="2283718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d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57" name="Rectangle 118"/>
          <p:cNvSpPr>
            <a:spLocks noChangeArrowheads="1"/>
          </p:cNvSpPr>
          <p:nvPr/>
        </p:nvSpPr>
        <p:spPr bwMode="auto">
          <a:xfrm>
            <a:off x="2071553" y="3075806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58" name="Rectangle 118"/>
          <p:cNvSpPr>
            <a:spLocks noChangeArrowheads="1"/>
          </p:cNvSpPr>
          <p:nvPr/>
        </p:nvSpPr>
        <p:spPr bwMode="auto">
          <a:xfrm>
            <a:off x="2071553" y="3795886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59" name="Rectangle 118"/>
          <p:cNvSpPr>
            <a:spLocks noChangeArrowheads="1"/>
          </p:cNvSpPr>
          <p:nvPr/>
        </p:nvSpPr>
        <p:spPr bwMode="auto">
          <a:xfrm>
            <a:off x="2434621" y="2283718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e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60" name="Rectangle 118"/>
          <p:cNvSpPr>
            <a:spLocks noChangeArrowheads="1"/>
          </p:cNvSpPr>
          <p:nvPr/>
        </p:nvSpPr>
        <p:spPr bwMode="auto">
          <a:xfrm>
            <a:off x="2434621" y="3075806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1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61" name="Rectangle 118"/>
          <p:cNvSpPr>
            <a:spLocks noChangeArrowheads="1"/>
          </p:cNvSpPr>
          <p:nvPr/>
        </p:nvSpPr>
        <p:spPr bwMode="auto">
          <a:xfrm>
            <a:off x="2434621" y="3795886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1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62" name="Rectangle 118"/>
          <p:cNvSpPr>
            <a:spLocks noChangeArrowheads="1"/>
          </p:cNvSpPr>
          <p:nvPr/>
        </p:nvSpPr>
        <p:spPr bwMode="auto">
          <a:xfrm>
            <a:off x="2791633" y="2283718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f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63" name="Rectangle 118"/>
          <p:cNvSpPr>
            <a:spLocks noChangeArrowheads="1"/>
          </p:cNvSpPr>
          <p:nvPr/>
        </p:nvSpPr>
        <p:spPr bwMode="auto">
          <a:xfrm>
            <a:off x="2791633" y="3075806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1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64" name="Rectangle 118"/>
          <p:cNvSpPr>
            <a:spLocks noChangeArrowheads="1"/>
          </p:cNvSpPr>
          <p:nvPr/>
        </p:nvSpPr>
        <p:spPr bwMode="auto">
          <a:xfrm>
            <a:off x="2791632" y="3795886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1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65" name="Rectangle 118"/>
          <p:cNvSpPr>
            <a:spLocks noChangeArrowheads="1"/>
          </p:cNvSpPr>
          <p:nvPr/>
        </p:nvSpPr>
        <p:spPr bwMode="auto">
          <a:xfrm>
            <a:off x="3193201" y="2283718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f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102" name="Rectangle 118"/>
          <p:cNvSpPr>
            <a:spLocks noChangeArrowheads="1"/>
          </p:cNvSpPr>
          <p:nvPr/>
        </p:nvSpPr>
        <p:spPr bwMode="auto">
          <a:xfrm>
            <a:off x="3193201" y="3075806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103" name="Rectangle 118"/>
          <p:cNvSpPr>
            <a:spLocks noChangeArrowheads="1"/>
          </p:cNvSpPr>
          <p:nvPr/>
        </p:nvSpPr>
        <p:spPr bwMode="auto">
          <a:xfrm>
            <a:off x="3193200" y="3795886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104" name="Rectangle 118"/>
          <p:cNvSpPr>
            <a:spLocks noChangeArrowheads="1"/>
          </p:cNvSpPr>
          <p:nvPr/>
        </p:nvSpPr>
        <p:spPr bwMode="auto">
          <a:xfrm>
            <a:off x="3560861" y="2283718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g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105" name="Rectangle 118"/>
          <p:cNvSpPr>
            <a:spLocks noChangeArrowheads="1"/>
          </p:cNvSpPr>
          <p:nvPr/>
        </p:nvSpPr>
        <p:spPr bwMode="auto">
          <a:xfrm>
            <a:off x="3560861" y="3075806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1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106" name="Rectangle 118"/>
          <p:cNvSpPr>
            <a:spLocks noChangeArrowheads="1"/>
          </p:cNvSpPr>
          <p:nvPr/>
        </p:nvSpPr>
        <p:spPr bwMode="auto">
          <a:xfrm>
            <a:off x="3560860" y="3795886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1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107" name="Rectangle 118"/>
          <p:cNvSpPr>
            <a:spLocks noChangeArrowheads="1"/>
          </p:cNvSpPr>
          <p:nvPr/>
        </p:nvSpPr>
        <p:spPr bwMode="auto">
          <a:xfrm>
            <a:off x="3928521" y="2283718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f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108" name="Rectangle 118"/>
          <p:cNvSpPr>
            <a:spLocks noChangeArrowheads="1"/>
          </p:cNvSpPr>
          <p:nvPr/>
        </p:nvSpPr>
        <p:spPr bwMode="auto">
          <a:xfrm>
            <a:off x="3928521" y="3075806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109" name="Rectangle 118"/>
          <p:cNvSpPr>
            <a:spLocks noChangeArrowheads="1"/>
          </p:cNvSpPr>
          <p:nvPr/>
        </p:nvSpPr>
        <p:spPr bwMode="auto">
          <a:xfrm>
            <a:off x="3928520" y="3795886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110" name="Rectangle 118"/>
          <p:cNvSpPr>
            <a:spLocks noChangeArrowheads="1"/>
          </p:cNvSpPr>
          <p:nvPr/>
        </p:nvSpPr>
        <p:spPr bwMode="auto">
          <a:xfrm>
            <a:off x="4296181" y="2283718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g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111" name="Rectangle 118"/>
          <p:cNvSpPr>
            <a:spLocks noChangeArrowheads="1"/>
          </p:cNvSpPr>
          <p:nvPr/>
        </p:nvSpPr>
        <p:spPr bwMode="auto">
          <a:xfrm>
            <a:off x="4296181" y="3075806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112" name="Rectangle 118"/>
          <p:cNvSpPr>
            <a:spLocks noChangeArrowheads="1"/>
          </p:cNvSpPr>
          <p:nvPr/>
        </p:nvSpPr>
        <p:spPr bwMode="auto">
          <a:xfrm>
            <a:off x="4296180" y="3795886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113" name="Rectangle 118"/>
          <p:cNvSpPr>
            <a:spLocks noChangeArrowheads="1"/>
          </p:cNvSpPr>
          <p:nvPr/>
        </p:nvSpPr>
        <p:spPr bwMode="auto">
          <a:xfrm>
            <a:off x="4666869" y="2283718"/>
            <a:ext cx="291059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+mj-lt"/>
                <a:cs typeface="Times New Roman" pitchFamily="18" charset="0"/>
              </a:rPr>
              <a:t>a</a:t>
            </a:r>
            <a:endParaRPr lang="en-US" altLang="en-US" sz="14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22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6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7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9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0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9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0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4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5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1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2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4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5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"/>
                            </p:stCondLst>
                            <p:childTnLst>
                              <p:par>
                                <p:cTn id="2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6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77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9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0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2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3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0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91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2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3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5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6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8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9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00"/>
                            </p:stCondLst>
                            <p:childTnLst>
                              <p:par>
                                <p:cTn id="3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0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1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3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4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6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7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7" grpId="0" animBg="1"/>
      <p:bldP spid="67" grpId="1" animBg="1"/>
      <p:bldP spid="78" grpId="0" animBg="1"/>
      <p:bldP spid="78" grpId="1" animBg="1"/>
      <p:bldP spid="79" grpId="0" animBg="1"/>
      <p:bldP spid="79" grpId="1" animBg="1"/>
      <p:bldP spid="79" grpId="2" animBg="1"/>
      <p:bldP spid="79" grpId="3" animBg="1"/>
      <p:bldP spid="80" grpId="0" animBg="1"/>
      <p:bldP spid="80" grpId="1" animBg="1"/>
      <p:bldP spid="82" grpId="0" animBg="1"/>
      <p:bldP spid="82" grpId="1" animBg="1"/>
      <p:bldP spid="82" grpId="2" animBg="1"/>
      <p:bldP spid="82" grpId="3" animBg="1"/>
      <p:bldP spid="83" grpId="0" animBg="1"/>
      <p:bldP spid="83" grpId="1" animBg="1"/>
      <p:bldP spid="83" grpId="2" animBg="1"/>
      <p:bldP spid="83" grpId="3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8" grpId="2" animBg="1"/>
      <p:bldP spid="88" grpId="3" animBg="1"/>
      <p:bldP spid="88" grpId="4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REDUCTION AND ASSIGNMENT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Two circuits are 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equivalent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Have identical outputs for all input sequences;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The number of states is not important</a:t>
            </a:r>
            <a:r>
              <a:rPr lang="en-US" altLang="zh-TW" dirty="0" smtClean="0">
                <a:ea typeface="新細明體" pitchFamily="18" charset="-12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The problem of state reduction is 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To find ways of reducing the number of states in a sequential circuit without altering the input – output relationships.</a:t>
            </a: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18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REDUCTION AND ASSIGNMENT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Equivalent States 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Two states are said to be </a:t>
            </a:r>
            <a:r>
              <a:rPr lang="en-US" altLang="zh-TW" dirty="0" smtClean="0">
                <a:ea typeface="新細明體" pitchFamily="18" charset="-120"/>
              </a:rPr>
              <a:t>equivalent if,</a:t>
            </a:r>
            <a:endParaRPr lang="en-US" altLang="zh-TW" dirty="0">
              <a:ea typeface="新細明體" pitchFamily="18" charset="-120"/>
            </a:endParaRPr>
          </a:p>
          <a:p>
            <a:pPr lvl="2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For each member of the set of inputs, </a:t>
            </a:r>
            <a:endParaRPr lang="en-US" altLang="zh-TW" dirty="0" smtClean="0">
              <a:ea typeface="新細明體" pitchFamily="18" charset="-120"/>
            </a:endParaRPr>
          </a:p>
          <a:p>
            <a:pPr lvl="2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they </a:t>
            </a:r>
            <a:r>
              <a:rPr lang="en-US" altLang="zh-TW" dirty="0">
                <a:ea typeface="新細明體" pitchFamily="18" charset="-120"/>
              </a:rPr>
              <a:t>give exactly the same output and </a:t>
            </a:r>
            <a:endParaRPr lang="en-US" altLang="zh-TW" dirty="0" smtClean="0">
              <a:ea typeface="新細明體" pitchFamily="18" charset="-120"/>
            </a:endParaRPr>
          </a:p>
          <a:p>
            <a:pPr lvl="2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send </a:t>
            </a:r>
            <a:r>
              <a:rPr lang="en-US" altLang="zh-TW" dirty="0">
                <a:ea typeface="新細明體" pitchFamily="18" charset="-120"/>
              </a:rPr>
              <a:t>the circuit to the same state or to an equivalent state</a:t>
            </a:r>
            <a:r>
              <a:rPr lang="en-US" altLang="zh-TW" dirty="0" smtClean="0">
                <a:ea typeface="新細明體" pitchFamily="18" charset="-12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When two states are equivalent, one of them can be removed without altering the input – output relationships. </a:t>
            </a:r>
          </a:p>
          <a:p>
            <a:pPr lvl="1">
              <a:lnSpc>
                <a:spcPct val="150000"/>
              </a:lnSpc>
            </a:pPr>
            <a:endParaRPr lang="en-US" altLang="zh-TW" dirty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72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SEQUENTIAL CIRCUITS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chemeClr val="accent2"/>
                </a:solidFill>
              </a:rPr>
              <a:t>Asynchronous</a:t>
            </a:r>
            <a:r>
              <a:rPr lang="en-GB" dirty="0" smtClean="0"/>
              <a:t> Sequential Circuit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In gate – type asynchronous systems, the storage elements consist of logic gates whose propagation delay provides the required storage.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Thus, an asynchronous sequential circuit may be regarded as a combinational circuit with feedback.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Because of the feedback among logic gates, an asynchronous  sequential circuit may become unstable at times.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494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 smtClean="0">
                <a:ea typeface="新細明體" pitchFamily="18" charset="-120"/>
              </a:rPr>
              <a:t>Reduce the number of states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Draw a state table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REDUCTION AND ASSIGNMENT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90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345858"/>
              </p:ext>
            </p:extLst>
          </p:nvPr>
        </p:nvGraphicFramePr>
        <p:xfrm>
          <a:off x="467546" y="1851670"/>
          <a:ext cx="4896542" cy="2880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61651"/>
                <a:gridCol w="790756"/>
                <a:gridCol w="881379"/>
                <a:gridCol w="881377"/>
                <a:gridCol w="881379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Present state</a:t>
                      </a:r>
                      <a:endParaRPr lang="en-GB" sz="1500" b="1" dirty="0"/>
                    </a:p>
                  </a:txBody>
                  <a:tcPr anchor="b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Next</a:t>
                      </a:r>
                      <a:r>
                        <a:rPr lang="en-GB" sz="1500" b="1" baseline="0" dirty="0" smtClean="0"/>
                        <a:t> state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Output</a:t>
                      </a:r>
                      <a:endParaRPr lang="en-GB" sz="15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x = 0</a:t>
                      </a:r>
                      <a:endParaRPr lang="en-GB" sz="15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x =</a:t>
                      </a:r>
                      <a:r>
                        <a:rPr lang="en-GB" sz="1500" b="1" baseline="0" dirty="0" smtClean="0"/>
                        <a:t> 1</a:t>
                      </a:r>
                      <a:endParaRPr lang="en-GB" sz="1500" b="1" dirty="0"/>
                    </a:p>
                  </a:txBody>
                  <a:tcPr anchor="ctr">
                    <a:lnL>
                      <a:noFill/>
                    </a:lnL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x = 0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x = 1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a</a:t>
                      </a:r>
                      <a:endParaRPr lang="en-GB" sz="14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b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c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d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e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f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g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Freeform 109"/>
          <p:cNvSpPr>
            <a:spLocks/>
          </p:cNvSpPr>
          <p:nvPr/>
        </p:nvSpPr>
        <p:spPr bwMode="auto">
          <a:xfrm flipH="1">
            <a:off x="6684875" y="976139"/>
            <a:ext cx="221035" cy="314751"/>
          </a:xfrm>
          <a:custGeom>
            <a:avLst/>
            <a:gdLst>
              <a:gd name="T0" fmla="*/ 2147483647 w 277"/>
              <a:gd name="T1" fmla="*/ 2147483647 h 379"/>
              <a:gd name="T2" fmla="*/ 2147483647 w 277"/>
              <a:gd name="T3" fmla="*/ 2147483647 h 379"/>
              <a:gd name="T4" fmla="*/ 2147483647 w 277"/>
              <a:gd name="T5" fmla="*/ 2147483647 h 379"/>
              <a:gd name="T6" fmla="*/ 2147483647 w 277"/>
              <a:gd name="T7" fmla="*/ 0 h 379"/>
              <a:gd name="T8" fmla="*/ 2147483647 w 277"/>
              <a:gd name="T9" fmla="*/ 2147483647 h 379"/>
              <a:gd name="T10" fmla="*/ 2147483647 w 277"/>
              <a:gd name="T11" fmla="*/ 2147483647 h 379"/>
              <a:gd name="T12" fmla="*/ 2147483647 w 277"/>
              <a:gd name="T13" fmla="*/ 2147483647 h 3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 sz="1600"/>
          </a:p>
        </p:txBody>
      </p:sp>
      <p:sp>
        <p:nvSpPr>
          <p:cNvPr id="44" name="Rectangle 118"/>
          <p:cNvSpPr>
            <a:spLocks noChangeArrowheads="1"/>
          </p:cNvSpPr>
          <p:nvPr/>
        </p:nvSpPr>
        <p:spPr bwMode="auto">
          <a:xfrm>
            <a:off x="6147595" y="984398"/>
            <a:ext cx="582118" cy="26909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/</a:t>
            </a:r>
            <a:r>
              <a:rPr lang="en-US" altLang="en-US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45" name="Straight Arrow Connector 44"/>
          <p:cNvCxnSpPr>
            <a:stCxn id="59" idx="4"/>
            <a:endCxn id="60" idx="0"/>
          </p:cNvCxnSpPr>
          <p:nvPr/>
        </p:nvCxnSpPr>
        <p:spPr>
          <a:xfrm>
            <a:off x="6805325" y="1691497"/>
            <a:ext cx="0" cy="4854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0" idx="4"/>
            <a:endCxn id="62" idx="0"/>
          </p:cNvCxnSpPr>
          <p:nvPr/>
        </p:nvCxnSpPr>
        <p:spPr>
          <a:xfrm>
            <a:off x="6805325" y="2581586"/>
            <a:ext cx="0" cy="4819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62" idx="4"/>
            <a:endCxn id="64" idx="0"/>
          </p:cNvCxnSpPr>
          <p:nvPr/>
        </p:nvCxnSpPr>
        <p:spPr>
          <a:xfrm>
            <a:off x="6805325" y="3468262"/>
            <a:ext cx="0" cy="4070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60" idx="6"/>
            <a:endCxn id="61" idx="2"/>
          </p:cNvCxnSpPr>
          <p:nvPr/>
        </p:nvCxnSpPr>
        <p:spPr>
          <a:xfrm>
            <a:off x="7012557" y="2379246"/>
            <a:ext cx="89432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62" idx="6"/>
            <a:endCxn id="63" idx="2"/>
          </p:cNvCxnSpPr>
          <p:nvPr/>
        </p:nvCxnSpPr>
        <p:spPr>
          <a:xfrm>
            <a:off x="7012557" y="3265922"/>
            <a:ext cx="89432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3" idx="4"/>
            <a:endCxn id="64" idx="6"/>
          </p:cNvCxnSpPr>
          <p:nvPr/>
        </p:nvCxnSpPr>
        <p:spPr>
          <a:xfrm flipH="1">
            <a:off x="7012557" y="3468262"/>
            <a:ext cx="1101554" cy="6093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61" idx="4"/>
            <a:endCxn id="62" idx="7"/>
          </p:cNvCxnSpPr>
          <p:nvPr/>
        </p:nvCxnSpPr>
        <p:spPr>
          <a:xfrm flipH="1">
            <a:off x="6951860" y="2581586"/>
            <a:ext cx="1162250" cy="5412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1" idx="1"/>
            <a:endCxn id="59" idx="5"/>
          </p:cNvCxnSpPr>
          <p:nvPr/>
        </p:nvCxnSpPr>
        <p:spPr>
          <a:xfrm flipH="1" flipV="1">
            <a:off x="6951860" y="1632233"/>
            <a:ext cx="1015715" cy="603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116"/>
          <p:cNvSpPr>
            <a:spLocks/>
          </p:cNvSpPr>
          <p:nvPr/>
        </p:nvSpPr>
        <p:spPr bwMode="auto">
          <a:xfrm rot="14055950" flipV="1">
            <a:off x="6926351" y="1581332"/>
            <a:ext cx="2258261" cy="969728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 sz="1600"/>
          </a:p>
        </p:txBody>
      </p:sp>
      <p:sp>
        <p:nvSpPr>
          <p:cNvPr id="54" name="Freeform 116"/>
          <p:cNvSpPr>
            <a:spLocks/>
          </p:cNvSpPr>
          <p:nvPr/>
        </p:nvSpPr>
        <p:spPr bwMode="auto">
          <a:xfrm rot="2634384">
            <a:off x="5814058" y="3392288"/>
            <a:ext cx="1067273" cy="215589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 sz="1600"/>
          </a:p>
        </p:txBody>
      </p:sp>
      <p:sp>
        <p:nvSpPr>
          <p:cNvPr id="55" name="Freeform 116"/>
          <p:cNvSpPr>
            <a:spLocks/>
          </p:cNvSpPr>
          <p:nvPr/>
        </p:nvSpPr>
        <p:spPr bwMode="auto">
          <a:xfrm rot="2061283" flipV="1">
            <a:off x="5576441" y="3752991"/>
            <a:ext cx="1060410" cy="224696"/>
          </a:xfrm>
          <a:custGeom>
            <a:avLst/>
            <a:gdLst>
              <a:gd name="T0" fmla="*/ 0 w 907"/>
              <a:gd name="T1" fmla="*/ 2147483647 h 113"/>
              <a:gd name="T2" fmla="*/ 2147483647 w 907"/>
              <a:gd name="T3" fmla="*/ 0 h 113"/>
              <a:gd name="T4" fmla="*/ 2147483647 w 907"/>
              <a:gd name="T5" fmla="*/ 2147483647 h 1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113">
                <a:moveTo>
                  <a:pt x="0" y="113"/>
                </a:moveTo>
                <a:cubicBezTo>
                  <a:pt x="151" y="56"/>
                  <a:pt x="303" y="0"/>
                  <a:pt x="454" y="0"/>
                </a:cubicBezTo>
                <a:cubicBezTo>
                  <a:pt x="605" y="0"/>
                  <a:pt x="832" y="75"/>
                  <a:pt x="907" y="113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 sz="1600"/>
          </a:p>
        </p:txBody>
      </p:sp>
      <p:sp>
        <p:nvSpPr>
          <p:cNvPr id="56" name="Freeform 109"/>
          <p:cNvSpPr>
            <a:spLocks/>
          </p:cNvSpPr>
          <p:nvPr/>
        </p:nvSpPr>
        <p:spPr bwMode="auto">
          <a:xfrm rot="10800000" flipH="1">
            <a:off x="6690204" y="4273222"/>
            <a:ext cx="221035" cy="314751"/>
          </a:xfrm>
          <a:custGeom>
            <a:avLst/>
            <a:gdLst>
              <a:gd name="T0" fmla="*/ 2147483647 w 277"/>
              <a:gd name="T1" fmla="*/ 2147483647 h 379"/>
              <a:gd name="T2" fmla="*/ 2147483647 w 277"/>
              <a:gd name="T3" fmla="*/ 2147483647 h 379"/>
              <a:gd name="T4" fmla="*/ 2147483647 w 277"/>
              <a:gd name="T5" fmla="*/ 2147483647 h 379"/>
              <a:gd name="T6" fmla="*/ 2147483647 w 277"/>
              <a:gd name="T7" fmla="*/ 0 h 379"/>
              <a:gd name="T8" fmla="*/ 2147483647 w 277"/>
              <a:gd name="T9" fmla="*/ 2147483647 h 379"/>
              <a:gd name="T10" fmla="*/ 2147483647 w 277"/>
              <a:gd name="T11" fmla="*/ 2147483647 h 379"/>
              <a:gd name="T12" fmla="*/ 2147483647 w 277"/>
              <a:gd name="T13" fmla="*/ 2147483647 h 3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7" h="379">
                <a:moveTo>
                  <a:pt x="30" y="369"/>
                </a:moveTo>
                <a:cubicBezTo>
                  <a:pt x="25" y="328"/>
                  <a:pt x="0" y="179"/>
                  <a:pt x="2" y="124"/>
                </a:cubicBezTo>
                <a:cubicBezTo>
                  <a:pt x="4" y="69"/>
                  <a:pt x="21" y="59"/>
                  <a:pt x="44" y="38"/>
                </a:cubicBezTo>
                <a:cubicBezTo>
                  <a:pt x="67" y="17"/>
                  <a:pt x="110" y="0"/>
                  <a:pt x="142" y="0"/>
                </a:cubicBezTo>
                <a:cubicBezTo>
                  <a:pt x="174" y="0"/>
                  <a:pt x="214" y="15"/>
                  <a:pt x="236" y="36"/>
                </a:cubicBezTo>
                <a:cubicBezTo>
                  <a:pt x="258" y="57"/>
                  <a:pt x="271" y="69"/>
                  <a:pt x="274" y="126"/>
                </a:cubicBezTo>
                <a:cubicBezTo>
                  <a:pt x="277" y="183"/>
                  <a:pt x="259" y="326"/>
                  <a:pt x="255" y="379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 sz="1600"/>
          </a:p>
        </p:txBody>
      </p:sp>
      <p:cxnSp>
        <p:nvCxnSpPr>
          <p:cNvPr id="57" name="Straight Arrow Connector 56"/>
          <p:cNvCxnSpPr>
            <a:stCxn id="58" idx="0"/>
            <a:endCxn id="59" idx="3"/>
          </p:cNvCxnSpPr>
          <p:nvPr/>
        </p:nvCxnSpPr>
        <p:spPr>
          <a:xfrm flipV="1">
            <a:off x="5682498" y="1632233"/>
            <a:ext cx="976292" cy="14313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108"/>
          <p:cNvSpPr>
            <a:spLocks noChangeAspect="1" noChangeArrowheads="1"/>
          </p:cNvSpPr>
          <p:nvPr/>
        </p:nvSpPr>
        <p:spPr bwMode="auto">
          <a:xfrm>
            <a:off x="5475265" y="3063582"/>
            <a:ext cx="414464" cy="40468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g</a:t>
            </a:r>
            <a:endParaRPr lang="en-US" altLang="en-US" sz="105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9" name="Oval 108"/>
          <p:cNvSpPr>
            <a:spLocks noChangeAspect="1" noChangeArrowheads="1"/>
          </p:cNvSpPr>
          <p:nvPr/>
        </p:nvSpPr>
        <p:spPr bwMode="auto">
          <a:xfrm>
            <a:off x="6598094" y="1286817"/>
            <a:ext cx="414463" cy="40468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a</a:t>
            </a:r>
            <a:endParaRPr lang="en-US" altLang="en-US" sz="105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0" name="Oval 108"/>
          <p:cNvSpPr>
            <a:spLocks noChangeAspect="1" noChangeArrowheads="1"/>
          </p:cNvSpPr>
          <p:nvPr/>
        </p:nvSpPr>
        <p:spPr bwMode="auto">
          <a:xfrm>
            <a:off x="6598094" y="2176906"/>
            <a:ext cx="414463" cy="40468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b</a:t>
            </a:r>
            <a:endParaRPr lang="en-US" altLang="en-US" sz="105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1" name="Oval 108"/>
          <p:cNvSpPr>
            <a:spLocks noChangeAspect="1" noChangeArrowheads="1"/>
          </p:cNvSpPr>
          <p:nvPr/>
        </p:nvSpPr>
        <p:spPr bwMode="auto">
          <a:xfrm>
            <a:off x="7906879" y="2176906"/>
            <a:ext cx="414463" cy="40468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c</a:t>
            </a:r>
            <a:endParaRPr lang="en-US" altLang="en-US" sz="105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2" name="Oval 108"/>
          <p:cNvSpPr>
            <a:spLocks noChangeAspect="1" noChangeArrowheads="1"/>
          </p:cNvSpPr>
          <p:nvPr/>
        </p:nvSpPr>
        <p:spPr bwMode="auto">
          <a:xfrm>
            <a:off x="6598094" y="3063582"/>
            <a:ext cx="414463" cy="40468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d</a:t>
            </a:r>
            <a:endParaRPr lang="en-US" altLang="en-US" sz="105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3" name="Oval 108"/>
          <p:cNvSpPr>
            <a:spLocks noChangeAspect="1" noChangeArrowheads="1"/>
          </p:cNvSpPr>
          <p:nvPr/>
        </p:nvSpPr>
        <p:spPr bwMode="auto">
          <a:xfrm>
            <a:off x="7906879" y="3063582"/>
            <a:ext cx="414463" cy="40468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e</a:t>
            </a:r>
            <a:endParaRPr lang="en-US" altLang="en-US" sz="105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4" name="Oval 108"/>
          <p:cNvSpPr>
            <a:spLocks noChangeAspect="1" noChangeArrowheads="1"/>
          </p:cNvSpPr>
          <p:nvPr/>
        </p:nvSpPr>
        <p:spPr bwMode="auto">
          <a:xfrm>
            <a:off x="6598094" y="3875282"/>
            <a:ext cx="414463" cy="40468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f</a:t>
            </a:r>
            <a:endParaRPr lang="en-US" altLang="en-US" sz="105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5" name="Rectangle 118"/>
          <p:cNvSpPr>
            <a:spLocks noChangeArrowheads="1"/>
          </p:cNvSpPr>
          <p:nvPr/>
        </p:nvSpPr>
        <p:spPr bwMode="auto">
          <a:xfrm>
            <a:off x="8446615" y="1685422"/>
            <a:ext cx="582118" cy="26909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/</a:t>
            </a:r>
            <a:r>
              <a:rPr lang="en-US" altLang="en-US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6" name="Rectangle 118"/>
          <p:cNvSpPr>
            <a:spLocks noChangeArrowheads="1"/>
          </p:cNvSpPr>
          <p:nvPr/>
        </p:nvSpPr>
        <p:spPr bwMode="auto">
          <a:xfrm>
            <a:off x="7171832" y="1616165"/>
            <a:ext cx="582118" cy="26909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/</a:t>
            </a:r>
            <a:r>
              <a:rPr lang="en-US" altLang="en-US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7" name="Rectangle 118"/>
          <p:cNvSpPr>
            <a:spLocks noChangeArrowheads="1"/>
          </p:cNvSpPr>
          <p:nvPr/>
        </p:nvSpPr>
        <p:spPr bwMode="auto">
          <a:xfrm>
            <a:off x="7120257" y="2131943"/>
            <a:ext cx="582118" cy="26909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/</a:t>
            </a:r>
            <a:r>
              <a:rPr lang="en-US" altLang="en-US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8" name="Rectangle 118"/>
          <p:cNvSpPr>
            <a:spLocks noChangeArrowheads="1"/>
          </p:cNvSpPr>
          <p:nvPr/>
        </p:nvSpPr>
        <p:spPr bwMode="auto">
          <a:xfrm>
            <a:off x="5617052" y="2212736"/>
            <a:ext cx="582118" cy="26909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/</a:t>
            </a:r>
            <a:r>
              <a:rPr lang="en-US" altLang="en-US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9" name="Rectangle 118"/>
          <p:cNvSpPr>
            <a:spLocks noChangeArrowheads="1"/>
          </p:cNvSpPr>
          <p:nvPr/>
        </p:nvSpPr>
        <p:spPr bwMode="auto">
          <a:xfrm>
            <a:off x="6287594" y="2661705"/>
            <a:ext cx="582118" cy="26909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/</a:t>
            </a:r>
            <a:r>
              <a:rPr lang="en-US" altLang="en-US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0" name="Rectangle 118"/>
          <p:cNvSpPr>
            <a:spLocks noChangeArrowheads="1"/>
          </p:cNvSpPr>
          <p:nvPr/>
        </p:nvSpPr>
        <p:spPr bwMode="auto">
          <a:xfrm>
            <a:off x="7083408" y="2571766"/>
            <a:ext cx="582118" cy="26909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/</a:t>
            </a:r>
            <a:r>
              <a:rPr lang="en-US" altLang="en-US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1" name="Rectangle 118"/>
          <p:cNvSpPr>
            <a:spLocks noChangeArrowheads="1"/>
          </p:cNvSpPr>
          <p:nvPr/>
        </p:nvSpPr>
        <p:spPr bwMode="auto">
          <a:xfrm>
            <a:off x="7120257" y="3021460"/>
            <a:ext cx="582118" cy="26909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/</a:t>
            </a:r>
            <a:r>
              <a:rPr lang="en-US" altLang="en-US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2" name="Rectangle 118"/>
          <p:cNvSpPr>
            <a:spLocks noChangeArrowheads="1"/>
          </p:cNvSpPr>
          <p:nvPr/>
        </p:nvSpPr>
        <p:spPr bwMode="auto">
          <a:xfrm>
            <a:off x="7525527" y="3741695"/>
            <a:ext cx="582118" cy="26909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/</a:t>
            </a:r>
            <a:r>
              <a:rPr lang="en-US" altLang="en-US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14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3" name="Rectangle 118"/>
          <p:cNvSpPr>
            <a:spLocks noChangeArrowheads="1"/>
          </p:cNvSpPr>
          <p:nvPr/>
        </p:nvSpPr>
        <p:spPr bwMode="auto">
          <a:xfrm>
            <a:off x="6854986" y="4281328"/>
            <a:ext cx="582118" cy="26909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/</a:t>
            </a:r>
            <a:r>
              <a:rPr lang="en-US" altLang="en-US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14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4" name="Rectangle 118"/>
          <p:cNvSpPr>
            <a:spLocks noChangeArrowheads="1"/>
          </p:cNvSpPr>
          <p:nvPr/>
        </p:nvSpPr>
        <p:spPr bwMode="auto">
          <a:xfrm>
            <a:off x="5970747" y="3433438"/>
            <a:ext cx="582118" cy="26909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/</a:t>
            </a:r>
            <a:r>
              <a:rPr lang="en-US" altLang="en-US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14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5" name="Rectangle 118"/>
          <p:cNvSpPr>
            <a:spLocks noChangeArrowheads="1"/>
          </p:cNvSpPr>
          <p:nvPr/>
        </p:nvSpPr>
        <p:spPr bwMode="auto">
          <a:xfrm>
            <a:off x="5440204" y="3793193"/>
            <a:ext cx="582118" cy="26909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/</a:t>
            </a:r>
            <a:r>
              <a:rPr lang="en-US" altLang="en-US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6" name="Rectangle 118"/>
          <p:cNvSpPr>
            <a:spLocks noChangeArrowheads="1"/>
          </p:cNvSpPr>
          <p:nvPr/>
        </p:nvSpPr>
        <p:spPr bwMode="auto">
          <a:xfrm>
            <a:off x="6766562" y="3471154"/>
            <a:ext cx="582118" cy="26909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/</a:t>
            </a:r>
            <a:r>
              <a:rPr lang="en-US" altLang="en-US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14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7" name="Rectangle 118"/>
          <p:cNvSpPr>
            <a:spLocks noChangeArrowheads="1"/>
          </p:cNvSpPr>
          <p:nvPr/>
        </p:nvSpPr>
        <p:spPr bwMode="auto">
          <a:xfrm>
            <a:off x="6720356" y="1805393"/>
            <a:ext cx="582118" cy="26909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/</a:t>
            </a:r>
            <a:r>
              <a:rPr lang="en-US" altLang="en-US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4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9" name="Rectangle 114"/>
          <p:cNvSpPr>
            <a:spLocks noChangeArrowheads="1"/>
          </p:cNvSpPr>
          <p:nvPr/>
        </p:nvSpPr>
        <p:spPr bwMode="auto">
          <a:xfrm>
            <a:off x="2123728" y="2499742"/>
            <a:ext cx="1224136" cy="226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a</a:t>
            </a: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       b</a:t>
            </a:r>
            <a:endParaRPr lang="en-US" altLang="en-US" sz="14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c            d</a:t>
            </a:r>
            <a:endParaRPr lang="en-US" altLang="en-US" sz="14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a            d</a:t>
            </a:r>
            <a:endParaRPr lang="en-US" altLang="en-US" sz="14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e             f</a:t>
            </a:r>
            <a:endParaRPr lang="en-US" altLang="en-US" sz="14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a             f</a:t>
            </a:r>
            <a:endParaRPr lang="en-US" altLang="en-US" sz="14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g             f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a             f</a:t>
            </a:r>
            <a:endParaRPr lang="en-US" altLang="en-US" sz="14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0" name="Rectangle 107"/>
          <p:cNvSpPr>
            <a:spLocks noChangeArrowheads="1"/>
          </p:cNvSpPr>
          <p:nvPr/>
        </p:nvSpPr>
        <p:spPr bwMode="auto">
          <a:xfrm>
            <a:off x="3707904" y="2499742"/>
            <a:ext cx="1512168" cy="226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</a:t>
            </a:r>
            <a:r>
              <a:rPr lang="en-US" altLang="en-US" sz="14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         0</a:t>
            </a:r>
            <a:endParaRPr lang="en-US" altLang="en-US" sz="14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</a:t>
            </a:r>
            <a:r>
              <a:rPr lang="en-US" altLang="en-US" sz="14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        0</a:t>
            </a:r>
            <a:endParaRPr lang="en-US" altLang="en-US" sz="14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</a:t>
            </a:r>
            <a:r>
              <a:rPr lang="en-US" altLang="en-US" sz="14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         </a:t>
            </a: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          </a:t>
            </a: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0            1</a:t>
            </a:r>
            <a:endParaRPr lang="en-US" altLang="en-US" sz="14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</a:t>
            </a:r>
            <a:r>
              <a:rPr lang="en-US" altLang="en-US" sz="14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         1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    </a:t>
            </a:r>
            <a:r>
              <a:rPr lang="en-US" altLang="en-US" sz="14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    1</a:t>
            </a:r>
            <a:endParaRPr lang="en-US" altLang="en-US" sz="14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57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 smtClean="0">
                <a:ea typeface="新細明體" pitchFamily="18" charset="-120"/>
              </a:rPr>
              <a:t>Reduce the number of states</a:t>
            </a:r>
          </a:p>
          <a:p>
            <a:pPr lvl="1">
              <a:lnSpc>
                <a:spcPct val="150000"/>
              </a:lnSpc>
            </a:pPr>
            <a:r>
              <a:rPr lang="en-US" altLang="zh-TW" sz="1800" b="1" dirty="0">
                <a:ea typeface="新細明體" pitchFamily="18" charset="-120"/>
              </a:rPr>
              <a:t>e</a:t>
            </a:r>
            <a:r>
              <a:rPr lang="en-US" altLang="zh-TW" sz="1800" dirty="0" smtClean="0">
                <a:ea typeface="新細明體" pitchFamily="18" charset="-120"/>
              </a:rPr>
              <a:t> = </a:t>
            </a:r>
            <a:r>
              <a:rPr lang="en-US" altLang="zh-TW" sz="1800" b="1" dirty="0" smtClean="0">
                <a:ea typeface="新細明體" pitchFamily="18" charset="-120"/>
              </a:rPr>
              <a:t>g</a:t>
            </a:r>
            <a:r>
              <a:rPr lang="en-US" altLang="zh-TW" sz="1800" dirty="0" smtClean="0">
                <a:ea typeface="新細明體" pitchFamily="18" charset="-120"/>
              </a:rPr>
              <a:t> (remove </a:t>
            </a:r>
            <a:r>
              <a:rPr lang="en-US" altLang="zh-TW" sz="1800" b="1" dirty="0" smtClean="0">
                <a:ea typeface="新細明體" pitchFamily="18" charset="-120"/>
              </a:rPr>
              <a:t>g</a:t>
            </a:r>
            <a:r>
              <a:rPr lang="en-US" altLang="zh-TW" sz="1800" dirty="0" smtClean="0">
                <a:ea typeface="新細明體" pitchFamily="18" charset="-12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The row </a:t>
            </a:r>
            <a:r>
              <a:rPr lang="en-US" altLang="zh-TW" sz="1800" b="1" dirty="0" smtClean="0">
                <a:ea typeface="新細明體" pitchFamily="18" charset="-120"/>
              </a:rPr>
              <a:t>g</a:t>
            </a:r>
            <a:r>
              <a:rPr lang="en-US" altLang="zh-TW" sz="1800" dirty="0" smtClean="0">
                <a:ea typeface="新細明體" pitchFamily="18" charset="-120"/>
              </a:rPr>
              <a:t> is removed. 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State </a:t>
            </a:r>
            <a:r>
              <a:rPr lang="en-US" altLang="zh-TW" sz="1800" b="1" dirty="0" smtClean="0">
                <a:ea typeface="新細明體" pitchFamily="18" charset="-120"/>
              </a:rPr>
              <a:t>g</a:t>
            </a:r>
            <a:r>
              <a:rPr lang="en-US" altLang="zh-TW" sz="1800" dirty="0" smtClean="0">
                <a:ea typeface="新細明體" pitchFamily="18" charset="-120"/>
              </a:rPr>
              <a:t> is replaced by state </a:t>
            </a:r>
            <a:r>
              <a:rPr lang="en-US" altLang="zh-TW" sz="1800" b="1" dirty="0" smtClean="0">
                <a:ea typeface="新細明體" pitchFamily="18" charset="-120"/>
              </a:rPr>
              <a:t>e</a:t>
            </a:r>
            <a:r>
              <a:rPr lang="en-US" altLang="zh-TW" sz="1800" dirty="0" smtClean="0">
                <a:ea typeface="新細明體" pitchFamily="18" charset="-120"/>
              </a:rPr>
              <a:t> each time it occurs in the next – state columns.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REDUCTION AND ASSIGNMENT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91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434179"/>
              </p:ext>
            </p:extLst>
          </p:nvPr>
        </p:nvGraphicFramePr>
        <p:xfrm>
          <a:off x="4557173" y="1639332"/>
          <a:ext cx="4479321" cy="2880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37108"/>
                <a:gridCol w="723378"/>
                <a:gridCol w="806279"/>
                <a:gridCol w="806277"/>
                <a:gridCol w="806279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Present state</a:t>
                      </a:r>
                      <a:endParaRPr lang="en-GB" sz="1500" b="1" dirty="0"/>
                    </a:p>
                  </a:txBody>
                  <a:tcPr anchor="b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Next</a:t>
                      </a:r>
                      <a:r>
                        <a:rPr lang="en-GB" sz="1500" b="1" baseline="0" dirty="0" smtClean="0"/>
                        <a:t> state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Output</a:t>
                      </a:r>
                      <a:endParaRPr lang="en-GB" sz="15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x = 0</a:t>
                      </a:r>
                      <a:endParaRPr lang="en-GB" sz="15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x =</a:t>
                      </a:r>
                      <a:r>
                        <a:rPr lang="en-GB" sz="1500" b="1" baseline="0" dirty="0" smtClean="0"/>
                        <a:t> 1</a:t>
                      </a:r>
                      <a:endParaRPr lang="en-GB" sz="1500" b="1" dirty="0"/>
                    </a:p>
                  </a:txBody>
                  <a:tcPr anchor="ctr">
                    <a:lnL>
                      <a:noFill/>
                    </a:lnL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x = 0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x = 1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a</a:t>
                      </a:r>
                      <a:endParaRPr lang="en-GB" sz="14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b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c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d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e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f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g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9" name="Rectangle 114"/>
          <p:cNvSpPr>
            <a:spLocks noChangeArrowheads="1"/>
          </p:cNvSpPr>
          <p:nvPr/>
        </p:nvSpPr>
        <p:spPr bwMode="auto">
          <a:xfrm>
            <a:off x="6084168" y="2287404"/>
            <a:ext cx="1119831" cy="226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a</a:t>
            </a: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       b</a:t>
            </a:r>
            <a:endParaRPr lang="en-US" altLang="en-US" sz="14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c            d</a:t>
            </a:r>
            <a:endParaRPr lang="en-US" altLang="en-US" sz="14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a            d</a:t>
            </a:r>
            <a:endParaRPr lang="en-US" altLang="en-US" sz="14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e             f</a:t>
            </a:r>
            <a:endParaRPr lang="en-US" altLang="en-US" sz="14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a             f</a:t>
            </a:r>
            <a:endParaRPr lang="en-US" altLang="en-US" sz="14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g             f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a             f</a:t>
            </a:r>
            <a:endParaRPr lang="en-US" altLang="en-US" sz="14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0" name="Rectangle 107"/>
          <p:cNvSpPr>
            <a:spLocks noChangeArrowheads="1"/>
          </p:cNvSpPr>
          <p:nvPr/>
        </p:nvSpPr>
        <p:spPr bwMode="auto">
          <a:xfrm>
            <a:off x="7509158" y="2287404"/>
            <a:ext cx="1383320" cy="226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</a:t>
            </a:r>
            <a:r>
              <a:rPr lang="en-US" altLang="en-US" sz="14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         0</a:t>
            </a:r>
            <a:endParaRPr lang="en-US" altLang="en-US" sz="14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</a:t>
            </a:r>
            <a:r>
              <a:rPr lang="en-US" altLang="en-US" sz="14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        0</a:t>
            </a:r>
            <a:endParaRPr lang="en-US" altLang="en-US" sz="14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</a:t>
            </a:r>
            <a:r>
              <a:rPr lang="en-US" altLang="en-US" sz="14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         </a:t>
            </a: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          </a:t>
            </a: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0            1</a:t>
            </a:r>
            <a:endParaRPr lang="en-US" altLang="en-US" sz="14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</a:t>
            </a:r>
            <a:r>
              <a:rPr lang="en-US" altLang="en-US" sz="14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         1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    </a:t>
            </a:r>
            <a:r>
              <a:rPr lang="en-US" altLang="en-US" sz="14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    1</a:t>
            </a:r>
            <a:endParaRPr lang="en-US" altLang="en-US" sz="14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02251" y="3560604"/>
            <a:ext cx="4018218" cy="30468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ounded Rectangle 77"/>
          <p:cNvSpPr/>
          <p:nvPr/>
        </p:nvSpPr>
        <p:spPr>
          <a:xfrm>
            <a:off x="4802251" y="4195922"/>
            <a:ext cx="4018218" cy="30468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6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78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 smtClean="0">
                <a:ea typeface="新細明體" pitchFamily="18" charset="-120"/>
              </a:rPr>
              <a:t>Reduce the number of states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Present state</a:t>
            </a:r>
            <a:r>
              <a:rPr lang="en-US" altLang="zh-TW" sz="1800" b="1" dirty="0" smtClean="0">
                <a:ea typeface="新細明體" pitchFamily="18" charset="-120"/>
              </a:rPr>
              <a:t> f</a:t>
            </a:r>
            <a:r>
              <a:rPr lang="en-US" altLang="zh-TW" sz="1800" dirty="0" smtClean="0">
                <a:ea typeface="新細明體" pitchFamily="18" charset="-120"/>
              </a:rPr>
              <a:t> has now next states </a:t>
            </a:r>
            <a:r>
              <a:rPr lang="en-US" altLang="zh-TW" sz="1800" b="1" dirty="0" smtClean="0">
                <a:ea typeface="新細明體" pitchFamily="18" charset="-120"/>
              </a:rPr>
              <a:t>e </a:t>
            </a:r>
            <a:r>
              <a:rPr lang="en-US" altLang="zh-TW" sz="1800" dirty="0" smtClean="0">
                <a:ea typeface="新細明體" pitchFamily="18" charset="-120"/>
              </a:rPr>
              <a:t>and</a:t>
            </a:r>
            <a:r>
              <a:rPr lang="en-US" altLang="zh-TW" sz="1800" b="1" dirty="0" smtClean="0">
                <a:ea typeface="新細明體" pitchFamily="18" charset="-120"/>
              </a:rPr>
              <a:t> f</a:t>
            </a:r>
            <a:r>
              <a:rPr lang="en-US" altLang="zh-TW" sz="1800" dirty="0">
                <a:ea typeface="新細明體" pitchFamily="18" charset="-120"/>
              </a:rPr>
              <a:t> </a:t>
            </a:r>
            <a:r>
              <a:rPr lang="en-US" altLang="zh-TW" sz="1800" dirty="0" smtClean="0">
                <a:ea typeface="新細明體" pitchFamily="18" charset="-120"/>
              </a:rPr>
              <a:t>and outputs </a:t>
            </a:r>
            <a:r>
              <a:rPr lang="en-US" altLang="zh-TW" sz="1800" b="1" dirty="0" smtClean="0">
                <a:ea typeface="新細明體" pitchFamily="18" charset="-120"/>
              </a:rPr>
              <a:t>0</a:t>
            </a:r>
            <a:r>
              <a:rPr lang="en-US" altLang="zh-TW" sz="1800" dirty="0" smtClean="0">
                <a:ea typeface="新細明體" pitchFamily="18" charset="-120"/>
              </a:rPr>
              <a:t> and </a:t>
            </a:r>
            <a:r>
              <a:rPr lang="en-US" altLang="zh-TW" sz="1800" b="1" dirty="0" smtClean="0">
                <a:ea typeface="新細明體" pitchFamily="18" charset="-120"/>
              </a:rPr>
              <a:t>1 </a:t>
            </a:r>
            <a:r>
              <a:rPr lang="en-US" altLang="zh-TW" sz="1800" dirty="0" smtClean="0">
                <a:ea typeface="新細明體" pitchFamily="18" charset="-120"/>
              </a:rPr>
              <a:t>for x = 0 and x = 1.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Then, </a:t>
            </a:r>
            <a:r>
              <a:rPr lang="en-US" altLang="zh-TW" sz="1800" b="1" dirty="0" smtClean="0">
                <a:ea typeface="新細明體" pitchFamily="18" charset="-120"/>
              </a:rPr>
              <a:t>d</a:t>
            </a:r>
            <a:r>
              <a:rPr lang="en-US" altLang="zh-TW" sz="1800" dirty="0" smtClean="0">
                <a:ea typeface="新細明體" pitchFamily="18" charset="-120"/>
              </a:rPr>
              <a:t> = </a:t>
            </a:r>
            <a:r>
              <a:rPr lang="en-US" altLang="zh-TW" sz="1800" b="1" dirty="0" smtClean="0">
                <a:ea typeface="新細明體" pitchFamily="18" charset="-120"/>
              </a:rPr>
              <a:t>f</a:t>
            </a:r>
            <a:r>
              <a:rPr lang="en-US" altLang="zh-TW" sz="1800" dirty="0" smtClean="0">
                <a:ea typeface="新細明體" pitchFamily="18" charset="-120"/>
              </a:rPr>
              <a:t> (remove </a:t>
            </a:r>
            <a:r>
              <a:rPr lang="en-US" altLang="zh-TW" sz="1800" b="1" dirty="0" smtClean="0">
                <a:ea typeface="新細明體" pitchFamily="18" charset="-120"/>
              </a:rPr>
              <a:t>f</a:t>
            </a:r>
            <a:r>
              <a:rPr lang="en-US" altLang="zh-TW" sz="1800" dirty="0" smtClean="0">
                <a:ea typeface="新細明體" pitchFamily="18" charset="-12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The row </a:t>
            </a:r>
            <a:r>
              <a:rPr lang="en-US" altLang="zh-TW" sz="1800" b="1" dirty="0" smtClean="0">
                <a:ea typeface="新細明體" pitchFamily="18" charset="-120"/>
              </a:rPr>
              <a:t>f</a:t>
            </a:r>
            <a:r>
              <a:rPr lang="en-US" altLang="zh-TW" sz="1800" dirty="0" smtClean="0">
                <a:ea typeface="新細明體" pitchFamily="18" charset="-120"/>
              </a:rPr>
              <a:t> is removed.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The state </a:t>
            </a:r>
            <a:r>
              <a:rPr lang="en-US" altLang="zh-TW" sz="1800" b="1" dirty="0" smtClean="0">
                <a:ea typeface="新細明體" pitchFamily="18" charset="-120"/>
              </a:rPr>
              <a:t>f</a:t>
            </a:r>
            <a:r>
              <a:rPr lang="en-US" altLang="zh-TW" sz="1800" dirty="0" smtClean="0">
                <a:ea typeface="新細明體" pitchFamily="18" charset="-120"/>
              </a:rPr>
              <a:t> is replaced by state </a:t>
            </a:r>
            <a:r>
              <a:rPr lang="en-US" altLang="zh-TW" sz="1800" b="1" dirty="0" smtClean="0">
                <a:ea typeface="新細明體" pitchFamily="18" charset="-120"/>
              </a:rPr>
              <a:t>d</a:t>
            </a:r>
            <a:r>
              <a:rPr lang="en-US" altLang="zh-TW" sz="1800" dirty="0" smtClean="0">
                <a:ea typeface="新細明體" pitchFamily="18" charset="-120"/>
              </a:rPr>
              <a:t>.</a:t>
            </a:r>
          </a:p>
          <a:p>
            <a:pPr lvl="1">
              <a:lnSpc>
                <a:spcPct val="150000"/>
              </a:lnSpc>
            </a:pPr>
            <a:endParaRPr lang="en-US" altLang="zh-TW" sz="1800" dirty="0" smtClean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endParaRPr lang="en-US" altLang="zh-TW" sz="1800" dirty="0" smtClean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REDUCTION AND ASSIGNMENT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92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34421"/>
              </p:ext>
            </p:extLst>
          </p:nvPr>
        </p:nvGraphicFramePr>
        <p:xfrm>
          <a:off x="4557173" y="1639332"/>
          <a:ext cx="4479321" cy="2560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37108"/>
                <a:gridCol w="723378"/>
                <a:gridCol w="806279"/>
                <a:gridCol w="806277"/>
                <a:gridCol w="806279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Present state</a:t>
                      </a:r>
                      <a:endParaRPr lang="en-GB" sz="1500" b="1" dirty="0"/>
                    </a:p>
                  </a:txBody>
                  <a:tcPr anchor="b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Next</a:t>
                      </a:r>
                      <a:r>
                        <a:rPr lang="en-GB" sz="1500" b="1" baseline="0" dirty="0" smtClean="0"/>
                        <a:t> state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Output</a:t>
                      </a:r>
                      <a:endParaRPr lang="en-GB" sz="15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x = 0</a:t>
                      </a:r>
                      <a:endParaRPr lang="en-GB" sz="15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x =</a:t>
                      </a:r>
                      <a:r>
                        <a:rPr lang="en-GB" sz="1500" b="1" baseline="0" dirty="0" smtClean="0"/>
                        <a:t> 1</a:t>
                      </a:r>
                      <a:endParaRPr lang="en-GB" sz="1500" b="1" dirty="0"/>
                    </a:p>
                  </a:txBody>
                  <a:tcPr anchor="ctr">
                    <a:lnL>
                      <a:noFill/>
                    </a:lnL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x = 0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x = 1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a</a:t>
                      </a:r>
                      <a:endParaRPr lang="en-GB" sz="14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b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c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d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e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f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9" name="Rectangle 114"/>
          <p:cNvSpPr>
            <a:spLocks noChangeArrowheads="1"/>
          </p:cNvSpPr>
          <p:nvPr/>
        </p:nvSpPr>
        <p:spPr bwMode="auto">
          <a:xfrm>
            <a:off x="6084168" y="2287404"/>
            <a:ext cx="111983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a</a:t>
            </a: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       b</a:t>
            </a:r>
            <a:endParaRPr lang="en-US" altLang="en-US" sz="14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c            d</a:t>
            </a:r>
            <a:endParaRPr lang="en-US" altLang="en-US" sz="14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a            d</a:t>
            </a:r>
            <a:endParaRPr lang="en-US" altLang="en-US" sz="14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e             f</a:t>
            </a:r>
            <a:endParaRPr lang="en-US" altLang="en-US" sz="14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a             f</a:t>
            </a:r>
            <a:endParaRPr lang="en-US" altLang="en-US" sz="14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e             f</a:t>
            </a:r>
          </a:p>
        </p:txBody>
      </p:sp>
      <p:sp>
        <p:nvSpPr>
          <p:cNvPr id="80" name="Rectangle 107"/>
          <p:cNvSpPr>
            <a:spLocks noChangeArrowheads="1"/>
          </p:cNvSpPr>
          <p:nvPr/>
        </p:nvSpPr>
        <p:spPr bwMode="auto">
          <a:xfrm>
            <a:off x="7509158" y="2287404"/>
            <a:ext cx="138332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</a:t>
            </a:r>
            <a:r>
              <a:rPr lang="en-US" altLang="en-US" sz="14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         0</a:t>
            </a:r>
            <a:endParaRPr lang="en-US" altLang="en-US" sz="14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</a:t>
            </a:r>
            <a:r>
              <a:rPr lang="en-US" altLang="en-US" sz="14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        0</a:t>
            </a:r>
            <a:endParaRPr lang="en-US" altLang="en-US" sz="14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</a:t>
            </a:r>
            <a:r>
              <a:rPr lang="en-US" altLang="en-US" sz="14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         </a:t>
            </a: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          </a:t>
            </a: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0            1</a:t>
            </a:r>
            <a:endParaRPr lang="en-US" altLang="en-US" sz="14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</a:t>
            </a:r>
            <a:r>
              <a:rPr lang="en-US" altLang="en-US" sz="14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         1</a:t>
            </a:r>
          </a:p>
        </p:txBody>
      </p:sp>
      <p:sp>
        <p:nvSpPr>
          <p:cNvPr id="9" name="Oval 8"/>
          <p:cNvSpPr/>
          <p:nvPr/>
        </p:nvSpPr>
        <p:spPr>
          <a:xfrm>
            <a:off x="6165701" y="3915519"/>
            <a:ext cx="288032" cy="28649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4802251" y="3238872"/>
            <a:ext cx="4018218" cy="30468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4802251" y="3874190"/>
            <a:ext cx="4018218" cy="30468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25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9" grpId="1" animBg="1"/>
      <p:bldP spid="13" grpId="0" animBg="1"/>
      <p:bldP spid="1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 smtClean="0">
                <a:ea typeface="新細明體" pitchFamily="18" charset="-120"/>
              </a:rPr>
              <a:t>Reduce the number of states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Final table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This table satisfies the original input – output  specifications and will produce the required output sequence for any given input sequence.</a:t>
            </a:r>
          </a:p>
          <a:p>
            <a:pPr lvl="1">
              <a:lnSpc>
                <a:spcPct val="150000"/>
              </a:lnSpc>
            </a:pPr>
            <a:endParaRPr lang="en-US" altLang="zh-TW" sz="1800" dirty="0" smtClean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endParaRPr lang="en-US" altLang="zh-TW" sz="1800" dirty="0" smtClean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REDUCTION AND ASSIGNMENT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93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497209"/>
              </p:ext>
            </p:extLst>
          </p:nvPr>
        </p:nvGraphicFramePr>
        <p:xfrm>
          <a:off x="4557173" y="1639332"/>
          <a:ext cx="4479321" cy="2240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37108"/>
                <a:gridCol w="723378"/>
                <a:gridCol w="806279"/>
                <a:gridCol w="806277"/>
                <a:gridCol w="806279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Present state</a:t>
                      </a:r>
                      <a:endParaRPr lang="en-GB" sz="1500" b="1" dirty="0"/>
                    </a:p>
                  </a:txBody>
                  <a:tcPr anchor="b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Next</a:t>
                      </a:r>
                      <a:r>
                        <a:rPr lang="en-GB" sz="1500" b="1" baseline="0" dirty="0" smtClean="0"/>
                        <a:t> state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Output</a:t>
                      </a:r>
                      <a:endParaRPr lang="en-GB" sz="15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x = 0</a:t>
                      </a:r>
                      <a:endParaRPr lang="en-GB" sz="15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x =</a:t>
                      </a:r>
                      <a:r>
                        <a:rPr lang="en-GB" sz="1500" b="1" baseline="0" dirty="0" smtClean="0"/>
                        <a:t> 1</a:t>
                      </a:r>
                      <a:endParaRPr lang="en-GB" sz="1500" b="1" dirty="0"/>
                    </a:p>
                  </a:txBody>
                  <a:tcPr anchor="ctr">
                    <a:lnL>
                      <a:noFill/>
                    </a:lnL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x = 0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x = 1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a</a:t>
                      </a:r>
                      <a:endParaRPr lang="en-GB" sz="14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b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c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d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e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9" name="Rectangle 114"/>
          <p:cNvSpPr>
            <a:spLocks noChangeArrowheads="1"/>
          </p:cNvSpPr>
          <p:nvPr/>
        </p:nvSpPr>
        <p:spPr bwMode="auto">
          <a:xfrm>
            <a:off x="6084168" y="2287404"/>
            <a:ext cx="1119831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a</a:t>
            </a: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       b</a:t>
            </a:r>
            <a:endParaRPr lang="en-US" altLang="en-US" sz="14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c            d</a:t>
            </a:r>
            <a:endParaRPr lang="en-US" altLang="en-US" sz="14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a            d</a:t>
            </a:r>
            <a:endParaRPr lang="en-US" altLang="en-US" sz="14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e            d</a:t>
            </a:r>
            <a:endParaRPr lang="en-US" altLang="en-US" sz="14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a            d</a:t>
            </a:r>
            <a:endParaRPr lang="en-US" altLang="en-US" sz="14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0" name="Rectangle 107"/>
          <p:cNvSpPr>
            <a:spLocks noChangeArrowheads="1"/>
          </p:cNvSpPr>
          <p:nvPr/>
        </p:nvSpPr>
        <p:spPr bwMode="auto">
          <a:xfrm>
            <a:off x="7509158" y="2287404"/>
            <a:ext cx="138332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</a:t>
            </a:r>
            <a:r>
              <a:rPr lang="en-US" altLang="en-US" sz="14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         0</a:t>
            </a:r>
            <a:endParaRPr lang="en-US" altLang="en-US" sz="14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</a:t>
            </a:r>
            <a:r>
              <a:rPr lang="en-US" altLang="en-US" sz="14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        0</a:t>
            </a:r>
            <a:endParaRPr lang="en-US" altLang="en-US" sz="14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</a:t>
            </a:r>
            <a:r>
              <a:rPr lang="en-US" altLang="en-US" sz="14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         </a:t>
            </a: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          </a:t>
            </a: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0            1</a:t>
            </a:r>
            <a:endParaRPr lang="en-US" altLang="en-US" sz="14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08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 smtClean="0">
                <a:ea typeface="新細明體" pitchFamily="18" charset="-120"/>
              </a:rPr>
              <a:t>Reduce the number of states</a:t>
            </a:r>
            <a:endParaRPr lang="en-US" altLang="zh-TW" sz="1800" dirty="0" smtClean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endParaRPr lang="en-US" altLang="zh-TW" sz="1800" dirty="0" smtClean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REDUCTION AND ASSIGNMENT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94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209194"/>
              </p:ext>
            </p:extLst>
          </p:nvPr>
        </p:nvGraphicFramePr>
        <p:xfrm>
          <a:off x="596735" y="1639332"/>
          <a:ext cx="4479321" cy="2240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37108"/>
                <a:gridCol w="723378"/>
                <a:gridCol w="806279"/>
                <a:gridCol w="806277"/>
                <a:gridCol w="806279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Present state</a:t>
                      </a:r>
                      <a:endParaRPr lang="en-GB" sz="1500" b="1" dirty="0"/>
                    </a:p>
                  </a:txBody>
                  <a:tcPr anchor="b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Next</a:t>
                      </a:r>
                      <a:r>
                        <a:rPr lang="en-GB" sz="1500" b="1" baseline="0" dirty="0" smtClean="0"/>
                        <a:t> state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Output</a:t>
                      </a:r>
                      <a:endParaRPr lang="en-GB" sz="15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x = 0</a:t>
                      </a:r>
                      <a:endParaRPr lang="en-GB" sz="15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x =</a:t>
                      </a:r>
                      <a:r>
                        <a:rPr lang="en-GB" sz="1500" b="1" baseline="0" dirty="0" smtClean="0"/>
                        <a:t> 1</a:t>
                      </a:r>
                      <a:endParaRPr lang="en-GB" sz="1500" b="1" dirty="0"/>
                    </a:p>
                  </a:txBody>
                  <a:tcPr anchor="ctr">
                    <a:lnL>
                      <a:noFill/>
                    </a:lnL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x = 0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x = 1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a</a:t>
                      </a:r>
                      <a:endParaRPr lang="en-GB" sz="14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b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c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d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e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9" name="Rectangle 114"/>
          <p:cNvSpPr>
            <a:spLocks noChangeArrowheads="1"/>
          </p:cNvSpPr>
          <p:nvPr/>
        </p:nvSpPr>
        <p:spPr bwMode="auto">
          <a:xfrm>
            <a:off x="2123730" y="2287404"/>
            <a:ext cx="1119831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a</a:t>
            </a: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       b</a:t>
            </a:r>
            <a:endParaRPr lang="en-US" altLang="en-US" sz="14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c            d</a:t>
            </a:r>
            <a:endParaRPr lang="en-US" altLang="en-US" sz="14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a            d</a:t>
            </a:r>
            <a:endParaRPr lang="en-US" altLang="en-US" sz="14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e            d</a:t>
            </a:r>
            <a:endParaRPr lang="en-US" altLang="en-US" sz="14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a            d</a:t>
            </a:r>
            <a:endParaRPr lang="en-US" altLang="en-US" sz="14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0" name="Rectangle 107"/>
          <p:cNvSpPr>
            <a:spLocks noChangeArrowheads="1"/>
          </p:cNvSpPr>
          <p:nvPr/>
        </p:nvSpPr>
        <p:spPr bwMode="auto">
          <a:xfrm>
            <a:off x="3548720" y="2287404"/>
            <a:ext cx="138332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</a:t>
            </a:r>
            <a:r>
              <a:rPr lang="en-US" altLang="en-US" sz="14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         0</a:t>
            </a:r>
            <a:endParaRPr lang="en-US" altLang="en-US" sz="14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</a:t>
            </a:r>
            <a:r>
              <a:rPr lang="en-US" altLang="en-US" sz="14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        0</a:t>
            </a:r>
            <a:endParaRPr lang="en-US" altLang="en-US" sz="14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</a:t>
            </a:r>
            <a:r>
              <a:rPr lang="en-US" altLang="en-US" sz="14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           </a:t>
            </a: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          </a:t>
            </a:r>
            <a:r>
              <a:rPr lang="en-US" altLang="en-US" sz="1400" b="1" dirty="0">
                <a:solidFill>
                  <a:srgbClr val="996600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  <a:latin typeface="+mj-lt"/>
                <a:cs typeface="Times New Roman" pitchFamily="18" charset="0"/>
              </a:rPr>
              <a:t>0            1</a:t>
            </a:r>
            <a:endParaRPr lang="en-US" altLang="en-US" sz="1400" b="1" dirty="0">
              <a:solidFill>
                <a:srgbClr val="9966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720638" y="1347614"/>
            <a:ext cx="2883810" cy="2774458"/>
            <a:chOff x="5720638" y="1347614"/>
            <a:chExt cx="2883810" cy="2774458"/>
          </a:xfrm>
        </p:grpSpPr>
        <p:sp>
          <p:nvSpPr>
            <p:cNvPr id="10" name="Freeform 109"/>
            <p:cNvSpPr>
              <a:spLocks/>
            </p:cNvSpPr>
            <p:nvPr/>
          </p:nvSpPr>
          <p:spPr bwMode="auto">
            <a:xfrm flipH="1">
              <a:off x="6967981" y="1347614"/>
              <a:ext cx="221035" cy="314751"/>
            </a:xfrm>
            <a:custGeom>
              <a:avLst/>
              <a:gdLst>
                <a:gd name="T0" fmla="*/ 2147483647 w 277"/>
                <a:gd name="T1" fmla="*/ 2147483647 h 379"/>
                <a:gd name="T2" fmla="*/ 2147483647 w 277"/>
                <a:gd name="T3" fmla="*/ 2147483647 h 379"/>
                <a:gd name="T4" fmla="*/ 2147483647 w 277"/>
                <a:gd name="T5" fmla="*/ 2147483647 h 379"/>
                <a:gd name="T6" fmla="*/ 2147483647 w 277"/>
                <a:gd name="T7" fmla="*/ 0 h 379"/>
                <a:gd name="T8" fmla="*/ 2147483647 w 277"/>
                <a:gd name="T9" fmla="*/ 2147483647 h 379"/>
                <a:gd name="T10" fmla="*/ 2147483647 w 277"/>
                <a:gd name="T11" fmla="*/ 2147483647 h 379"/>
                <a:gd name="T12" fmla="*/ 2147483647 w 277"/>
                <a:gd name="T13" fmla="*/ 2147483647 h 3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7" h="379">
                  <a:moveTo>
                    <a:pt x="30" y="369"/>
                  </a:moveTo>
                  <a:cubicBezTo>
                    <a:pt x="25" y="328"/>
                    <a:pt x="0" y="179"/>
                    <a:pt x="2" y="124"/>
                  </a:cubicBezTo>
                  <a:cubicBezTo>
                    <a:pt x="4" y="69"/>
                    <a:pt x="21" y="59"/>
                    <a:pt x="44" y="38"/>
                  </a:cubicBezTo>
                  <a:cubicBezTo>
                    <a:pt x="67" y="17"/>
                    <a:pt x="110" y="0"/>
                    <a:pt x="142" y="0"/>
                  </a:cubicBezTo>
                  <a:cubicBezTo>
                    <a:pt x="174" y="0"/>
                    <a:pt x="214" y="15"/>
                    <a:pt x="236" y="36"/>
                  </a:cubicBezTo>
                  <a:cubicBezTo>
                    <a:pt x="258" y="57"/>
                    <a:pt x="271" y="69"/>
                    <a:pt x="274" y="126"/>
                  </a:cubicBezTo>
                  <a:cubicBezTo>
                    <a:pt x="277" y="183"/>
                    <a:pt x="259" y="326"/>
                    <a:pt x="255" y="379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 sz="1600"/>
            </a:p>
          </p:txBody>
        </p:sp>
        <p:sp>
          <p:nvSpPr>
            <p:cNvPr id="11" name="Rectangle 118"/>
            <p:cNvSpPr>
              <a:spLocks noChangeArrowheads="1"/>
            </p:cNvSpPr>
            <p:nvPr/>
          </p:nvSpPr>
          <p:spPr bwMode="auto">
            <a:xfrm>
              <a:off x="6430701" y="1355873"/>
              <a:ext cx="582118" cy="26909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0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12" name="Straight Arrow Connector 11"/>
            <p:cNvCxnSpPr>
              <a:stCxn id="26" idx="4"/>
              <a:endCxn id="27" idx="0"/>
            </p:cNvCxnSpPr>
            <p:nvPr/>
          </p:nvCxnSpPr>
          <p:spPr>
            <a:xfrm>
              <a:off x="7088431" y="2062972"/>
              <a:ext cx="0" cy="4854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27" idx="4"/>
              <a:endCxn id="29" idx="0"/>
            </p:cNvCxnSpPr>
            <p:nvPr/>
          </p:nvCxnSpPr>
          <p:spPr>
            <a:xfrm>
              <a:off x="7088431" y="2953061"/>
              <a:ext cx="0" cy="48199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7" idx="6"/>
              <a:endCxn id="28" idx="2"/>
            </p:cNvCxnSpPr>
            <p:nvPr/>
          </p:nvCxnSpPr>
          <p:spPr>
            <a:xfrm>
              <a:off x="7295663" y="2750721"/>
              <a:ext cx="894323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8" idx="4"/>
              <a:endCxn id="29" idx="7"/>
            </p:cNvCxnSpPr>
            <p:nvPr/>
          </p:nvCxnSpPr>
          <p:spPr>
            <a:xfrm flipH="1">
              <a:off x="7234966" y="2953061"/>
              <a:ext cx="1162250" cy="54126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8" idx="1"/>
              <a:endCxn id="26" idx="5"/>
            </p:cNvCxnSpPr>
            <p:nvPr/>
          </p:nvCxnSpPr>
          <p:spPr>
            <a:xfrm flipH="1" flipV="1">
              <a:off x="7234966" y="2003708"/>
              <a:ext cx="1015715" cy="603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116"/>
            <p:cNvSpPr>
              <a:spLocks/>
            </p:cNvSpPr>
            <p:nvPr/>
          </p:nvSpPr>
          <p:spPr bwMode="auto">
            <a:xfrm rot="2634384">
              <a:off x="6084502" y="2886483"/>
              <a:ext cx="1117388" cy="224200"/>
            </a:xfrm>
            <a:custGeom>
              <a:avLst/>
              <a:gdLst>
                <a:gd name="T0" fmla="*/ 0 w 907"/>
                <a:gd name="T1" fmla="*/ 2147483647 h 113"/>
                <a:gd name="T2" fmla="*/ 2147483647 w 907"/>
                <a:gd name="T3" fmla="*/ 0 h 113"/>
                <a:gd name="T4" fmla="*/ 2147483647 w 907"/>
                <a:gd name="T5" fmla="*/ 2147483647 h 1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7" h="113">
                  <a:moveTo>
                    <a:pt x="0" y="113"/>
                  </a:moveTo>
                  <a:cubicBezTo>
                    <a:pt x="151" y="56"/>
                    <a:pt x="303" y="0"/>
                    <a:pt x="454" y="0"/>
                  </a:cubicBezTo>
                  <a:cubicBezTo>
                    <a:pt x="605" y="0"/>
                    <a:pt x="832" y="75"/>
                    <a:pt x="907" y="113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 sz="1600"/>
            </a:p>
          </p:txBody>
        </p:sp>
        <p:sp>
          <p:nvSpPr>
            <p:cNvPr id="22" name="Freeform 116"/>
            <p:cNvSpPr>
              <a:spLocks/>
            </p:cNvSpPr>
            <p:nvPr/>
          </p:nvSpPr>
          <p:spPr bwMode="auto">
            <a:xfrm rot="2061283" flipV="1">
              <a:off x="5856875" y="3231012"/>
              <a:ext cx="1060410" cy="224696"/>
            </a:xfrm>
            <a:custGeom>
              <a:avLst/>
              <a:gdLst>
                <a:gd name="T0" fmla="*/ 0 w 907"/>
                <a:gd name="T1" fmla="*/ 2147483647 h 113"/>
                <a:gd name="T2" fmla="*/ 2147483647 w 907"/>
                <a:gd name="T3" fmla="*/ 0 h 113"/>
                <a:gd name="T4" fmla="*/ 2147483647 w 907"/>
                <a:gd name="T5" fmla="*/ 2147483647 h 1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7" h="113">
                  <a:moveTo>
                    <a:pt x="0" y="113"/>
                  </a:moveTo>
                  <a:cubicBezTo>
                    <a:pt x="151" y="56"/>
                    <a:pt x="303" y="0"/>
                    <a:pt x="454" y="0"/>
                  </a:cubicBezTo>
                  <a:cubicBezTo>
                    <a:pt x="605" y="0"/>
                    <a:pt x="832" y="75"/>
                    <a:pt x="907" y="113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 sz="1600"/>
            </a:p>
          </p:txBody>
        </p:sp>
        <p:sp>
          <p:nvSpPr>
            <p:cNvPr id="23" name="Freeform 109"/>
            <p:cNvSpPr>
              <a:spLocks/>
            </p:cNvSpPr>
            <p:nvPr/>
          </p:nvSpPr>
          <p:spPr bwMode="auto">
            <a:xfrm rot="10800000" flipH="1">
              <a:off x="6973310" y="3807321"/>
              <a:ext cx="221035" cy="314751"/>
            </a:xfrm>
            <a:custGeom>
              <a:avLst/>
              <a:gdLst>
                <a:gd name="T0" fmla="*/ 2147483647 w 277"/>
                <a:gd name="T1" fmla="*/ 2147483647 h 379"/>
                <a:gd name="T2" fmla="*/ 2147483647 w 277"/>
                <a:gd name="T3" fmla="*/ 2147483647 h 379"/>
                <a:gd name="T4" fmla="*/ 2147483647 w 277"/>
                <a:gd name="T5" fmla="*/ 2147483647 h 379"/>
                <a:gd name="T6" fmla="*/ 2147483647 w 277"/>
                <a:gd name="T7" fmla="*/ 0 h 379"/>
                <a:gd name="T8" fmla="*/ 2147483647 w 277"/>
                <a:gd name="T9" fmla="*/ 2147483647 h 379"/>
                <a:gd name="T10" fmla="*/ 2147483647 w 277"/>
                <a:gd name="T11" fmla="*/ 2147483647 h 379"/>
                <a:gd name="T12" fmla="*/ 2147483647 w 277"/>
                <a:gd name="T13" fmla="*/ 2147483647 h 3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7" h="379">
                  <a:moveTo>
                    <a:pt x="30" y="369"/>
                  </a:moveTo>
                  <a:cubicBezTo>
                    <a:pt x="25" y="328"/>
                    <a:pt x="0" y="179"/>
                    <a:pt x="2" y="124"/>
                  </a:cubicBezTo>
                  <a:cubicBezTo>
                    <a:pt x="4" y="69"/>
                    <a:pt x="21" y="59"/>
                    <a:pt x="44" y="38"/>
                  </a:cubicBezTo>
                  <a:cubicBezTo>
                    <a:pt x="67" y="17"/>
                    <a:pt x="110" y="0"/>
                    <a:pt x="142" y="0"/>
                  </a:cubicBezTo>
                  <a:cubicBezTo>
                    <a:pt x="174" y="0"/>
                    <a:pt x="214" y="15"/>
                    <a:pt x="236" y="36"/>
                  </a:cubicBezTo>
                  <a:cubicBezTo>
                    <a:pt x="258" y="57"/>
                    <a:pt x="271" y="69"/>
                    <a:pt x="274" y="126"/>
                  </a:cubicBezTo>
                  <a:cubicBezTo>
                    <a:pt x="277" y="183"/>
                    <a:pt x="259" y="326"/>
                    <a:pt x="255" y="379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GB" sz="1600"/>
            </a:p>
          </p:txBody>
        </p:sp>
        <p:cxnSp>
          <p:nvCxnSpPr>
            <p:cNvPr id="24" name="Straight Arrow Connector 23"/>
            <p:cNvCxnSpPr>
              <a:stCxn id="25" idx="7"/>
              <a:endCxn id="26" idx="3"/>
            </p:cNvCxnSpPr>
            <p:nvPr/>
          </p:nvCxnSpPr>
          <p:spPr>
            <a:xfrm flipV="1">
              <a:off x="6089633" y="2003708"/>
              <a:ext cx="852264" cy="6039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108"/>
            <p:cNvSpPr>
              <a:spLocks noChangeAspect="1" noChangeArrowheads="1"/>
            </p:cNvSpPr>
            <p:nvPr/>
          </p:nvSpPr>
          <p:spPr bwMode="auto">
            <a:xfrm>
              <a:off x="5735866" y="2548381"/>
              <a:ext cx="414464" cy="40468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g</a:t>
              </a:r>
              <a:endParaRPr lang="en-US" altLang="en-US" sz="105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6" name="Oval 108"/>
            <p:cNvSpPr>
              <a:spLocks noChangeAspect="1" noChangeArrowheads="1"/>
            </p:cNvSpPr>
            <p:nvPr/>
          </p:nvSpPr>
          <p:spPr bwMode="auto">
            <a:xfrm>
              <a:off x="6881200" y="1658292"/>
              <a:ext cx="414463" cy="40468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a</a:t>
              </a:r>
              <a:endParaRPr lang="en-US" altLang="en-US" sz="105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7" name="Oval 108"/>
            <p:cNvSpPr>
              <a:spLocks noChangeAspect="1" noChangeArrowheads="1"/>
            </p:cNvSpPr>
            <p:nvPr/>
          </p:nvSpPr>
          <p:spPr bwMode="auto">
            <a:xfrm>
              <a:off x="6881200" y="2548381"/>
              <a:ext cx="414463" cy="40468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b</a:t>
              </a:r>
              <a:endParaRPr lang="en-US" altLang="en-US" sz="105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8" name="Oval 108"/>
            <p:cNvSpPr>
              <a:spLocks noChangeAspect="1" noChangeArrowheads="1"/>
            </p:cNvSpPr>
            <p:nvPr/>
          </p:nvSpPr>
          <p:spPr bwMode="auto">
            <a:xfrm>
              <a:off x="8189985" y="2548381"/>
              <a:ext cx="414463" cy="40468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c</a:t>
              </a:r>
              <a:endParaRPr lang="en-US" altLang="en-US" sz="105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9" name="Oval 108"/>
            <p:cNvSpPr>
              <a:spLocks noChangeAspect="1" noChangeArrowheads="1"/>
            </p:cNvSpPr>
            <p:nvPr/>
          </p:nvSpPr>
          <p:spPr bwMode="auto">
            <a:xfrm>
              <a:off x="6881200" y="3435057"/>
              <a:ext cx="414463" cy="40468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d</a:t>
              </a:r>
              <a:endParaRPr lang="en-US" altLang="en-US" sz="105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3" name="Rectangle 118"/>
            <p:cNvSpPr>
              <a:spLocks noChangeArrowheads="1"/>
            </p:cNvSpPr>
            <p:nvPr/>
          </p:nvSpPr>
          <p:spPr bwMode="auto">
            <a:xfrm>
              <a:off x="7729372" y="2170077"/>
              <a:ext cx="582118" cy="26909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0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4" name="Rectangle 118"/>
            <p:cNvSpPr>
              <a:spLocks noChangeArrowheads="1"/>
            </p:cNvSpPr>
            <p:nvPr/>
          </p:nvSpPr>
          <p:spPr bwMode="auto">
            <a:xfrm>
              <a:off x="7403363" y="2503418"/>
              <a:ext cx="582118" cy="26909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0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5" name="Rectangle 118"/>
            <p:cNvSpPr>
              <a:spLocks noChangeArrowheads="1"/>
            </p:cNvSpPr>
            <p:nvPr/>
          </p:nvSpPr>
          <p:spPr bwMode="auto">
            <a:xfrm>
              <a:off x="6001180" y="2151137"/>
              <a:ext cx="582118" cy="26909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0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6" name="Rectangle 118"/>
            <p:cNvSpPr>
              <a:spLocks noChangeArrowheads="1"/>
            </p:cNvSpPr>
            <p:nvPr/>
          </p:nvSpPr>
          <p:spPr bwMode="auto">
            <a:xfrm>
              <a:off x="6980717" y="3033180"/>
              <a:ext cx="582118" cy="26909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1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0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7" name="Rectangle 118"/>
            <p:cNvSpPr>
              <a:spLocks noChangeArrowheads="1"/>
            </p:cNvSpPr>
            <p:nvPr/>
          </p:nvSpPr>
          <p:spPr bwMode="auto">
            <a:xfrm>
              <a:off x="7657364" y="3250197"/>
              <a:ext cx="582118" cy="26909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1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0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0" name="Rectangle 118"/>
            <p:cNvSpPr>
              <a:spLocks noChangeArrowheads="1"/>
            </p:cNvSpPr>
            <p:nvPr/>
          </p:nvSpPr>
          <p:spPr bwMode="auto">
            <a:xfrm>
              <a:off x="7138092" y="3815427"/>
              <a:ext cx="582118" cy="26909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1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1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1" name="Rectangle 118"/>
            <p:cNvSpPr>
              <a:spLocks noChangeArrowheads="1"/>
            </p:cNvSpPr>
            <p:nvPr/>
          </p:nvSpPr>
          <p:spPr bwMode="auto">
            <a:xfrm>
              <a:off x="6251181" y="2943225"/>
              <a:ext cx="582118" cy="26909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1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1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2" name="Rectangle 118"/>
            <p:cNvSpPr>
              <a:spLocks noChangeArrowheads="1"/>
            </p:cNvSpPr>
            <p:nvPr/>
          </p:nvSpPr>
          <p:spPr bwMode="auto">
            <a:xfrm>
              <a:off x="5720638" y="3271214"/>
              <a:ext cx="582118" cy="26909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0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4" name="Rectangle 118"/>
            <p:cNvSpPr>
              <a:spLocks noChangeArrowheads="1"/>
            </p:cNvSpPr>
            <p:nvPr/>
          </p:nvSpPr>
          <p:spPr bwMode="auto">
            <a:xfrm>
              <a:off x="7003462" y="2176868"/>
              <a:ext cx="582118" cy="26909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1</a:t>
              </a: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/</a:t>
              </a:r>
              <a:r>
                <a:rPr lang="en-US" altLang="en-US" sz="1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0</a:t>
              </a:r>
              <a:endPara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702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9" grpId="0"/>
      <p:bldP spid="80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REDUCTION AND ASSIGNMENT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 smtClean="0">
                <a:ea typeface="新細明體" pitchFamily="18" charset="-120"/>
              </a:rPr>
              <a:t>Reduce the number of states</a:t>
            </a:r>
            <a:endParaRPr lang="en-US" altLang="zh-TW" sz="1800" dirty="0" smtClean="0">
              <a:ea typeface="新細明體" pitchFamily="18" charset="-12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The checking of each pair of states for possible equivalence can be done systematically </a:t>
            </a:r>
            <a:r>
              <a:rPr lang="tr-TR" altLang="zh-TW" dirty="0"/>
              <a:t> using </a:t>
            </a:r>
            <a:r>
              <a:rPr lang="tr-TR" altLang="zh-TW" b="1" dirty="0">
                <a:solidFill>
                  <a:schemeClr val="accent2"/>
                </a:solidFill>
              </a:rPr>
              <a:t>Implication Table</a:t>
            </a:r>
            <a:r>
              <a:rPr lang="tr-TR" altLang="zh-TW" dirty="0">
                <a:solidFill>
                  <a:schemeClr val="accent2"/>
                </a:solidFill>
              </a:rPr>
              <a:t>.</a:t>
            </a:r>
            <a:endParaRPr lang="en-US" altLang="zh-TW" dirty="0">
              <a:solidFill>
                <a:schemeClr val="accent2"/>
              </a:solidFill>
              <a:ea typeface="新細明體" pitchFamily="18" charset="-12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The unused states are treated as don't-care condition </a:t>
            </a:r>
            <a:r>
              <a:rPr lang="en-US" altLang="zh-TW" dirty="0">
                <a:latin typeface="Symbol" pitchFamily="18" charset="2"/>
                <a:ea typeface="新細明體" pitchFamily="18" charset="-120"/>
              </a:rPr>
              <a:t>Þ</a:t>
            </a:r>
            <a:r>
              <a:rPr lang="en-US" altLang="zh-TW" dirty="0">
                <a:ea typeface="新細明體" pitchFamily="18" charset="-120"/>
              </a:rPr>
              <a:t> fewer combinational gates.</a:t>
            </a:r>
          </a:p>
          <a:p>
            <a:pPr lvl="1">
              <a:lnSpc>
                <a:spcPct val="150000"/>
              </a:lnSpc>
            </a:pPr>
            <a:endParaRPr lang="en-US" altLang="zh-TW" sz="1800" dirty="0" smtClean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66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REDUCTION AND ASSIGNMENT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 smtClean="0">
                <a:ea typeface="新細明體" pitchFamily="18" charset="-120"/>
              </a:rPr>
              <a:t>Implication Table (</a:t>
            </a:r>
            <a:r>
              <a:rPr lang="en-US" altLang="zh-TW" sz="2000" b="1" dirty="0" smtClean="0">
                <a:ea typeface="新細明體" pitchFamily="18" charset="-120"/>
              </a:rPr>
              <a:t>extra reading</a:t>
            </a:r>
            <a:r>
              <a:rPr lang="en-US" altLang="zh-TW" sz="2000" dirty="0" smtClean="0">
                <a:ea typeface="新細明體" pitchFamily="18" charset="-120"/>
              </a:rPr>
              <a:t>)</a:t>
            </a:r>
            <a:endParaRPr lang="en-US" altLang="zh-TW" sz="1800" dirty="0" smtClean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en-US" sz="1600" dirty="0"/>
              <a:t>The state-reduction procedure for completely</a:t>
            </a:r>
            <a:r>
              <a:rPr lang="tr-TR" altLang="en-US" sz="1600" dirty="0"/>
              <a:t> </a:t>
            </a:r>
            <a:r>
              <a:rPr lang="en-US" altLang="en-US" sz="1600" dirty="0"/>
              <a:t>specified state tables is based on the algorithm</a:t>
            </a:r>
            <a:r>
              <a:rPr lang="tr-TR" altLang="en-US" sz="1600" dirty="0"/>
              <a:t> </a:t>
            </a:r>
            <a:r>
              <a:rPr lang="en-US" altLang="en-US" sz="1600" dirty="0"/>
              <a:t>that two states in a state table can be combined</a:t>
            </a:r>
            <a:r>
              <a:rPr lang="tr-TR" altLang="en-US" sz="1600" dirty="0"/>
              <a:t> </a:t>
            </a:r>
            <a:r>
              <a:rPr lang="en-US" altLang="en-US" sz="1600" dirty="0"/>
              <a:t>into one if they can be shown to be equivalent.</a:t>
            </a:r>
            <a:r>
              <a:rPr lang="tr-TR" altLang="en-US" sz="1600" dirty="0"/>
              <a:t> </a:t>
            </a:r>
            <a:r>
              <a:rPr lang="en-US" altLang="en-US" sz="1600" dirty="0"/>
              <a:t>There are occasions when a pair of states do not</a:t>
            </a:r>
            <a:r>
              <a:rPr lang="tr-TR" altLang="en-US" sz="1600" dirty="0"/>
              <a:t> </a:t>
            </a:r>
            <a:r>
              <a:rPr lang="en-US" altLang="en-US" sz="1600" dirty="0"/>
              <a:t>have the same next states, but, nonetheless, go to</a:t>
            </a:r>
            <a:r>
              <a:rPr lang="tr-TR" altLang="en-US" sz="1600" dirty="0"/>
              <a:t> </a:t>
            </a:r>
            <a:r>
              <a:rPr lang="en-US" altLang="en-US" sz="1600" dirty="0"/>
              <a:t>equivalent next states. Consider the following</a:t>
            </a:r>
            <a:r>
              <a:rPr lang="tr-TR" altLang="en-US" sz="1600" dirty="0"/>
              <a:t> </a:t>
            </a:r>
            <a:r>
              <a:rPr lang="en-US" altLang="en-US" sz="1600" dirty="0"/>
              <a:t>state table:</a:t>
            </a:r>
            <a:endParaRPr lang="tr-TR" altLang="en-US" sz="1600" dirty="0"/>
          </a:p>
          <a:p>
            <a:pPr lvl="1">
              <a:lnSpc>
                <a:spcPct val="150000"/>
              </a:lnSpc>
            </a:pPr>
            <a:endParaRPr lang="en-US" altLang="zh-TW" sz="1800" dirty="0" smtClean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54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Implication Table (</a:t>
            </a:r>
            <a:r>
              <a:rPr lang="en-US" altLang="zh-TW" sz="1800" b="1" dirty="0" smtClean="0">
                <a:ea typeface="新細明體" pitchFamily="18" charset="-120"/>
              </a:rPr>
              <a:t>extra reading</a:t>
            </a:r>
            <a:r>
              <a:rPr lang="en-US" altLang="zh-TW" sz="1800" dirty="0" smtClean="0">
                <a:ea typeface="新細明體" pitchFamily="18" charset="-120"/>
              </a:rPr>
              <a:t>)</a:t>
            </a:r>
            <a:endParaRPr lang="en-US" altLang="zh-TW" sz="1600" dirty="0" smtClean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en-US" sz="1600" dirty="0" smtClean="0">
                <a:latin typeface="+mj-lt"/>
              </a:rPr>
              <a:t>Consider </a:t>
            </a:r>
            <a:r>
              <a:rPr lang="en-US" altLang="en-US" sz="1600" dirty="0">
                <a:latin typeface="+mj-lt"/>
              </a:rPr>
              <a:t>the following</a:t>
            </a:r>
            <a:r>
              <a:rPr lang="tr-TR" altLang="en-US" sz="1600" dirty="0">
                <a:latin typeface="+mj-lt"/>
              </a:rPr>
              <a:t> </a:t>
            </a:r>
            <a:r>
              <a:rPr lang="en-US" altLang="en-US" sz="1600" dirty="0">
                <a:latin typeface="+mj-lt"/>
              </a:rPr>
              <a:t>state table</a:t>
            </a:r>
            <a:r>
              <a:rPr lang="en-US" altLang="en-US" sz="1600" dirty="0" smtClean="0">
                <a:latin typeface="+mj-lt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altLang="en-US" sz="1600" dirty="0" smtClean="0">
                <a:latin typeface="+mj-lt"/>
              </a:rPr>
              <a:t>(</a:t>
            </a:r>
            <a:r>
              <a:rPr lang="en-US" altLang="en-US" sz="1600" dirty="0">
                <a:latin typeface="+mj-lt"/>
              </a:rPr>
              <a:t>a, b) imply (c, d) and (c, d) imply (a, b). Both pairs</a:t>
            </a:r>
            <a:r>
              <a:rPr lang="tr-TR" altLang="en-US" sz="1600" dirty="0">
                <a:latin typeface="+mj-lt"/>
              </a:rPr>
              <a:t> </a:t>
            </a:r>
            <a:r>
              <a:rPr lang="en-US" altLang="en-US" sz="1600" dirty="0">
                <a:latin typeface="+mj-lt"/>
              </a:rPr>
              <a:t>of states are equivalent; i.e., a and b are</a:t>
            </a:r>
            <a:r>
              <a:rPr lang="tr-TR" altLang="en-US" sz="1600" dirty="0">
                <a:latin typeface="+mj-lt"/>
              </a:rPr>
              <a:t> </a:t>
            </a:r>
            <a:r>
              <a:rPr lang="en-US" altLang="en-US" sz="1600" dirty="0">
                <a:latin typeface="+mj-lt"/>
              </a:rPr>
              <a:t>equivalent as</a:t>
            </a:r>
            <a:r>
              <a:rPr lang="tr-TR" altLang="en-US" sz="1600" dirty="0">
                <a:latin typeface="+mj-lt"/>
              </a:rPr>
              <a:t> </a:t>
            </a:r>
            <a:r>
              <a:rPr lang="en-US" altLang="en-US" sz="1600" dirty="0">
                <a:latin typeface="+mj-lt"/>
              </a:rPr>
              <a:t>well as c and d.</a:t>
            </a:r>
          </a:p>
          <a:p>
            <a:pPr lvl="1">
              <a:lnSpc>
                <a:spcPct val="150000"/>
              </a:lnSpc>
            </a:pPr>
            <a:endParaRPr lang="tr-TR" altLang="en-US" sz="1600" dirty="0"/>
          </a:p>
          <a:p>
            <a:pPr lvl="1">
              <a:lnSpc>
                <a:spcPct val="150000"/>
              </a:lnSpc>
            </a:pPr>
            <a:endParaRPr lang="en-US" altLang="zh-TW" sz="1800" dirty="0" smtClean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REDUCTION AND ASSIGNMENT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97</a:t>
            </a:fld>
            <a:endParaRPr lang="en-GB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90162541"/>
              </p:ext>
            </p:extLst>
          </p:nvPr>
        </p:nvGraphicFramePr>
        <p:xfrm>
          <a:off x="4648201" y="1347614"/>
          <a:ext cx="4316288" cy="1920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88442"/>
                <a:gridCol w="697049"/>
                <a:gridCol w="776933"/>
                <a:gridCol w="776931"/>
                <a:gridCol w="776933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Present state</a:t>
                      </a:r>
                      <a:endParaRPr lang="en-GB" sz="1500" b="1" dirty="0"/>
                    </a:p>
                  </a:txBody>
                  <a:tcPr anchor="b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Next</a:t>
                      </a:r>
                      <a:r>
                        <a:rPr lang="en-GB" sz="1500" b="1" baseline="0" dirty="0" smtClean="0"/>
                        <a:t> state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Output</a:t>
                      </a:r>
                      <a:endParaRPr lang="en-GB" sz="15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x = 0</a:t>
                      </a:r>
                      <a:endParaRPr lang="en-GB" sz="15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x =</a:t>
                      </a:r>
                      <a:r>
                        <a:rPr lang="en-GB" sz="1500" b="1" baseline="0" dirty="0" smtClean="0"/>
                        <a:t> 1</a:t>
                      </a:r>
                      <a:endParaRPr lang="en-GB" sz="1500" b="1" dirty="0"/>
                    </a:p>
                  </a:txBody>
                  <a:tcPr anchor="ctr">
                    <a:lnL>
                      <a:noFill/>
                    </a:lnL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x = 0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x = 1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a</a:t>
                      </a:r>
                      <a:endParaRPr lang="en-GB" sz="14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c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b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b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d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a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c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a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d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d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b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d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97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REDUCTION AND ASSIGNMENT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 smtClean="0">
                <a:ea typeface="新細明體" pitchFamily="18" charset="-120"/>
              </a:rPr>
              <a:t>Implication Table (</a:t>
            </a:r>
            <a:r>
              <a:rPr lang="en-US" altLang="zh-TW" sz="2000" b="1" dirty="0" smtClean="0">
                <a:ea typeface="新細明體" pitchFamily="18" charset="-120"/>
              </a:rPr>
              <a:t>extra reading</a:t>
            </a:r>
            <a:r>
              <a:rPr lang="en-US" altLang="zh-TW" sz="2000" dirty="0" smtClean="0">
                <a:ea typeface="新細明體" pitchFamily="18" charset="-120"/>
              </a:rPr>
              <a:t>)</a:t>
            </a:r>
            <a:endParaRPr lang="en-US" altLang="zh-TW" sz="1800" dirty="0" smtClean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en-US" sz="1600" dirty="0"/>
              <a:t>The checking of each pair of states for possible</a:t>
            </a:r>
            <a:r>
              <a:rPr lang="tr-TR" altLang="en-US" sz="1600" dirty="0"/>
              <a:t> </a:t>
            </a:r>
            <a:r>
              <a:rPr lang="en-US" altLang="en-US" sz="1600" dirty="0"/>
              <a:t>equivalence in a table with a large number of</a:t>
            </a:r>
            <a:r>
              <a:rPr lang="tr-TR" altLang="en-US" sz="1600" dirty="0"/>
              <a:t> </a:t>
            </a:r>
            <a:r>
              <a:rPr lang="en-US" altLang="en-US" sz="1600" dirty="0"/>
              <a:t>states can be done systematically by means of an</a:t>
            </a:r>
            <a:r>
              <a:rPr lang="tr-TR" altLang="en-US" sz="1600" dirty="0"/>
              <a:t> </a:t>
            </a:r>
            <a:r>
              <a:rPr lang="en-US" altLang="en-US" sz="1600" b="1" dirty="0"/>
              <a:t>implication table</a:t>
            </a:r>
            <a:r>
              <a:rPr lang="en-US" altLang="en-US" sz="1600" dirty="0"/>
              <a:t>. This a chart that consists of</a:t>
            </a:r>
            <a:r>
              <a:rPr lang="tr-TR" altLang="en-US" sz="1600" dirty="0"/>
              <a:t> </a:t>
            </a:r>
            <a:r>
              <a:rPr lang="en-US" altLang="en-US" sz="1600" dirty="0"/>
              <a:t>squares, one for every possible pair of states, that</a:t>
            </a:r>
            <a:r>
              <a:rPr lang="tr-TR" altLang="en-US" sz="1600" dirty="0"/>
              <a:t> </a:t>
            </a:r>
            <a:r>
              <a:rPr lang="en-US" altLang="en-US" sz="1600" dirty="0"/>
              <a:t>provide spaces for listing any possible implied</a:t>
            </a:r>
            <a:r>
              <a:rPr lang="tr-TR" altLang="en-US" sz="1600" dirty="0"/>
              <a:t> </a:t>
            </a:r>
            <a:r>
              <a:rPr lang="en-US" altLang="en-US" sz="1600" dirty="0"/>
              <a:t>states. Consider the following state table:</a:t>
            </a:r>
          </a:p>
          <a:p>
            <a:pPr lvl="1">
              <a:lnSpc>
                <a:spcPct val="150000"/>
              </a:lnSpc>
            </a:pPr>
            <a:endParaRPr lang="en-US" altLang="zh-TW" sz="1800" dirty="0" smtClean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89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Implication Table (</a:t>
            </a:r>
            <a:r>
              <a:rPr lang="en-US" altLang="zh-TW" sz="1800" b="1" dirty="0" smtClean="0">
                <a:ea typeface="新細明體" pitchFamily="18" charset="-120"/>
              </a:rPr>
              <a:t>extra reading</a:t>
            </a:r>
            <a:r>
              <a:rPr lang="en-US" altLang="zh-TW" sz="1800" dirty="0" smtClean="0">
                <a:ea typeface="新細明體" pitchFamily="18" charset="-120"/>
              </a:rPr>
              <a:t>)</a:t>
            </a:r>
            <a:endParaRPr lang="en-US" altLang="zh-TW" sz="1600" dirty="0" smtClean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en-US" sz="1400" dirty="0" smtClean="0"/>
              <a:t>Consider </a:t>
            </a:r>
            <a:r>
              <a:rPr lang="en-US" altLang="en-US" sz="1400" dirty="0"/>
              <a:t>the following state table:</a:t>
            </a:r>
          </a:p>
          <a:p>
            <a:pPr lvl="1">
              <a:lnSpc>
                <a:spcPct val="150000"/>
              </a:lnSpc>
            </a:pPr>
            <a:endParaRPr lang="en-US" altLang="zh-TW" sz="1800" dirty="0" smtClean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23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REDUCTION AND ASSIGNMENT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99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345451"/>
              </p:ext>
            </p:extLst>
          </p:nvPr>
        </p:nvGraphicFramePr>
        <p:xfrm>
          <a:off x="467546" y="1779662"/>
          <a:ext cx="4896542" cy="2880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61651"/>
                <a:gridCol w="790756"/>
                <a:gridCol w="881379"/>
                <a:gridCol w="881377"/>
                <a:gridCol w="881379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Present state</a:t>
                      </a:r>
                      <a:endParaRPr lang="en-GB" sz="1500" b="1" dirty="0"/>
                    </a:p>
                  </a:txBody>
                  <a:tcPr anchor="b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Next</a:t>
                      </a:r>
                      <a:r>
                        <a:rPr lang="en-GB" sz="1500" b="1" baseline="0" dirty="0" smtClean="0"/>
                        <a:t> state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Output</a:t>
                      </a:r>
                      <a:endParaRPr lang="en-GB" sz="15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x = 0</a:t>
                      </a:r>
                      <a:endParaRPr lang="en-GB" sz="15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x =</a:t>
                      </a:r>
                      <a:r>
                        <a:rPr lang="en-GB" sz="1500" b="1" baseline="0" dirty="0" smtClean="0"/>
                        <a:t> 1</a:t>
                      </a:r>
                      <a:endParaRPr lang="en-GB" sz="1500" b="1" dirty="0"/>
                    </a:p>
                  </a:txBody>
                  <a:tcPr anchor="ctr">
                    <a:lnL>
                      <a:noFill/>
                    </a:lnL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x = 0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x = 1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a</a:t>
                      </a:r>
                      <a:endParaRPr lang="en-GB" sz="14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d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b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b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e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a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c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g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f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d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a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d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e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a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d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f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c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b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g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a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e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0</a:t>
                      </a:r>
                      <a:endParaRPr lang="en-GB" sz="15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884" y="1805863"/>
            <a:ext cx="2828572" cy="263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50504" y="1292156"/>
            <a:ext cx="2153154" cy="381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altLang="en-US" sz="1400" dirty="0" smtClean="0"/>
              <a:t>Implication table</a:t>
            </a:r>
            <a:r>
              <a:rPr lang="en-US" altLang="en-US" sz="1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8915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ellow Theme">
  <a:themeElements>
    <a:clrScheme name="Yellow Theme">
      <a:dk1>
        <a:srgbClr val="595959"/>
      </a:dk1>
      <a:lt1>
        <a:sysClr val="window" lastClr="FFFFFF"/>
      </a:lt1>
      <a:dk2>
        <a:srgbClr val="7F7F7F"/>
      </a:dk2>
      <a:lt2>
        <a:srgbClr val="D8D8D8"/>
      </a:lt2>
      <a:accent1>
        <a:srgbClr val="F5CA0A"/>
      </a:accent1>
      <a:accent2>
        <a:srgbClr val="DDB509"/>
      </a:accent2>
      <a:accent3>
        <a:srgbClr val="A5A5A5"/>
      </a:accent3>
      <a:accent4>
        <a:srgbClr val="7F7F7F"/>
      </a:accent4>
      <a:accent5>
        <a:srgbClr val="C4A008"/>
      </a:accent5>
      <a:accent6>
        <a:srgbClr val="F8DA5A"/>
      </a:accent6>
      <a:hlink>
        <a:srgbClr val="7F7F7F"/>
      </a:hlink>
      <a:folHlink>
        <a:srgbClr val="DDB509"/>
      </a:folHlink>
    </a:clrScheme>
    <a:fontScheme name="Yellow Theme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ImageCreateDate xmlns="D8814162-AE0F-4359-8CFE-16FDABC400BE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122B4C58C2EAA64F898B1198084C5066" ma:contentTypeVersion="0" ma:contentTypeDescription="Upload an image." ma:contentTypeScope="" ma:versionID="3918eee068e4a2b793d14b9ebbc154b1">
  <xsd:schema xmlns:xsd="http://www.w3.org/2001/XMLSchema" xmlns:xs="http://www.w3.org/2001/XMLSchema" xmlns:p="http://schemas.microsoft.com/office/2006/metadata/properties" xmlns:ns1="http://schemas.microsoft.com/sharepoint/v3" xmlns:ns2="D8814162-AE0F-4359-8CFE-16FDABC400BE" xmlns:ns3="http://schemas.microsoft.com/sharepoint/v3/fields" targetNamespace="http://schemas.microsoft.com/office/2006/metadata/properties" ma:root="true" ma:fieldsID="68774ab70706adc7a240efdde0c84507" ns1:_="" ns2:_="" ns3:_="">
    <xsd:import namespace="http://schemas.microsoft.com/sharepoint/v3"/>
    <xsd:import namespace="D8814162-AE0F-4359-8CFE-16FDABC400BE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14162-AE0F-4359-8CFE-16FDABC400BE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B4D3AE-DFFF-4F65-955E-E5B9C8F5FE6A}"/>
</file>

<file path=customXml/itemProps2.xml><?xml version="1.0" encoding="utf-8"?>
<ds:datastoreItem xmlns:ds="http://schemas.openxmlformats.org/officeDocument/2006/customXml" ds:itemID="{0987CD04-8D11-46E7-9A20-7F3CDA86148D}"/>
</file>

<file path=customXml/itemProps3.xml><?xml version="1.0" encoding="utf-8"?>
<ds:datastoreItem xmlns:ds="http://schemas.openxmlformats.org/officeDocument/2006/customXml" ds:itemID="{9C0C343C-CAFB-4FA0-93DE-308F4058873C}"/>
</file>

<file path=docProps/app.xml><?xml version="1.0" encoding="utf-8"?>
<Properties xmlns="http://schemas.openxmlformats.org/officeDocument/2006/extended-properties" xmlns:vt="http://schemas.openxmlformats.org/officeDocument/2006/docPropsVTypes">
  <Template>Yellow Theme</Template>
  <TotalTime>10787</TotalTime>
  <Words>9019</Words>
  <Application>Microsoft Office PowerPoint</Application>
  <PresentationFormat>On-screen Show (16:9)</PresentationFormat>
  <Paragraphs>3101</Paragraphs>
  <Slides>138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138</vt:i4>
      </vt:variant>
    </vt:vector>
  </HeadingPairs>
  <TitlesOfParts>
    <vt:vector size="141" baseType="lpstr">
      <vt:lpstr>Yellow Theme</vt:lpstr>
      <vt:lpstr>Visio</vt:lpstr>
      <vt:lpstr>Microsoft Visio Drawing</vt:lpstr>
      <vt:lpstr>INTRODUCTION TO LOGIC DESIGN   Chapter 5 Synchronous Sequential  Logic</vt:lpstr>
      <vt:lpstr>OUTLINE OF CHAPTER 5</vt:lpstr>
      <vt:lpstr>5.1 SEQUENTIAL circuits </vt:lpstr>
      <vt:lpstr>SEQUENTIAL CIRCUITS</vt:lpstr>
      <vt:lpstr>SEQUENTIAL CIRCUITS</vt:lpstr>
      <vt:lpstr>SEQUENTIAL CIRCUITS</vt:lpstr>
      <vt:lpstr>SEQUENTIAL CIRCUITS</vt:lpstr>
      <vt:lpstr>SEQUENTIAL CIRCUITS</vt:lpstr>
      <vt:lpstr>SEQUENTIAL CIRCUITS</vt:lpstr>
      <vt:lpstr>SEQUENTIAL CIRCUITS</vt:lpstr>
      <vt:lpstr>SEQUENTIAL CIRCUITS</vt:lpstr>
      <vt:lpstr>SEQUENTIAL CIRCUITS</vt:lpstr>
      <vt:lpstr>5.2 latches</vt:lpstr>
      <vt:lpstr>LATCHES</vt:lpstr>
      <vt:lpstr>LATCHES</vt:lpstr>
      <vt:lpstr>LATCHES</vt:lpstr>
      <vt:lpstr>LATCHES</vt:lpstr>
      <vt:lpstr>LATCHES</vt:lpstr>
      <vt:lpstr>LATCHES</vt:lpstr>
      <vt:lpstr>LATCHES</vt:lpstr>
      <vt:lpstr>LATCHES</vt:lpstr>
      <vt:lpstr>5.3 FLIP – FLOPS </vt:lpstr>
      <vt:lpstr>FLIP – FLOPS </vt:lpstr>
      <vt:lpstr>FLIP – FLOPS </vt:lpstr>
      <vt:lpstr>FLIP – FLOPS </vt:lpstr>
      <vt:lpstr>FLIP – FLOPS </vt:lpstr>
      <vt:lpstr>FLIP – FLOPS </vt:lpstr>
      <vt:lpstr>FLIP – FLOPS </vt:lpstr>
      <vt:lpstr>FLIP – FLOPS </vt:lpstr>
      <vt:lpstr>FLIP – FLOPS </vt:lpstr>
      <vt:lpstr>FLIP – FLOPS </vt:lpstr>
      <vt:lpstr>FLIP – FLOPS </vt:lpstr>
      <vt:lpstr>FLIP – FLOPS </vt:lpstr>
      <vt:lpstr>FLIP – FLOPS </vt:lpstr>
      <vt:lpstr>FLIP – FLOPS </vt:lpstr>
      <vt:lpstr>FLIP – FLOPS </vt:lpstr>
      <vt:lpstr>FLIP – FLOPS </vt:lpstr>
      <vt:lpstr>FLIP – FLOPS </vt:lpstr>
      <vt:lpstr>FLIP – FLOPS </vt:lpstr>
      <vt:lpstr>FLIP – FLOPS </vt:lpstr>
      <vt:lpstr>FLIP – FLOPS </vt:lpstr>
      <vt:lpstr>FLIP – FLOPS </vt:lpstr>
      <vt:lpstr>FLIP – FLOPS </vt:lpstr>
      <vt:lpstr>FLIP – FLOPS </vt:lpstr>
      <vt:lpstr>FLIP – FLOPS </vt:lpstr>
      <vt:lpstr>FLIP – FLOPS </vt:lpstr>
      <vt:lpstr>FLIP – FLOPS </vt:lpstr>
      <vt:lpstr>FLIP – FLOPS </vt:lpstr>
      <vt:lpstr>FLIP – FLOPS </vt:lpstr>
      <vt:lpstr>FLIP – FLOPS </vt:lpstr>
      <vt:lpstr>FLIP – FLOPS </vt:lpstr>
      <vt:lpstr>FLIP – FLOPS </vt:lpstr>
      <vt:lpstr>FLIP – FLOPS </vt:lpstr>
      <vt:lpstr>FLIP – FLOPS </vt:lpstr>
      <vt:lpstr>FLIP – FLOPS </vt:lpstr>
      <vt:lpstr>5.4 Analysis of clocked Sequential circuits </vt:lpstr>
      <vt:lpstr>ANALYSIS OF CLOCKED SEQUENTIAL CIRCUITS</vt:lpstr>
      <vt:lpstr>ANALYSIS OF CLOCKED SEQUENTIAL CIRCUITS</vt:lpstr>
      <vt:lpstr>ANALYSIS OF CLOCKED SEQUENTIAL CIRCUITS</vt:lpstr>
      <vt:lpstr>ANALYSIS OF CLOCKED SEQUENTIAL CIRCUITS</vt:lpstr>
      <vt:lpstr>ANALYSIS OF CLOCKED SEQUENTIAL CIRCUITS</vt:lpstr>
      <vt:lpstr>ANALYSIS OF CLOCKED SEQUENTIAL CIRCUITS</vt:lpstr>
      <vt:lpstr>ANALYSIS OF CLOCKED SEQUENTIAL CIRCUITS</vt:lpstr>
      <vt:lpstr>ANALYSIS OF CLOCKED SEQUENTIAL CIRCUITS</vt:lpstr>
      <vt:lpstr>ANALYSIS OF CLOCKED SEQUENTIAL CIRCUITS</vt:lpstr>
      <vt:lpstr>ANALYSIS OF CLOCKED SEQUENTIAL CIRCUITS</vt:lpstr>
      <vt:lpstr>ANALYSIS OF CLOCKED SEQUENTIAL CIRCUITS</vt:lpstr>
      <vt:lpstr>ANALYSIS OF CLOCKED SEQUENTIAL CIRCUITS</vt:lpstr>
      <vt:lpstr>ANALYSIS OF CLOCKED SEQUENTIAL CIRCUITS</vt:lpstr>
      <vt:lpstr>ANALYSIS OF CLOCKED SEQUENTIAL CIRCUITS</vt:lpstr>
      <vt:lpstr>ANALYSIS OF CLOCKED SEQUENTIAL CIRCUITS</vt:lpstr>
      <vt:lpstr>ANALYSIS OF CLOCKED SEQUENTIAL CIRCUITS</vt:lpstr>
      <vt:lpstr>ANALYSIS OF CLOCKED SEQUENTIAL CIRCUITS</vt:lpstr>
      <vt:lpstr>ANALYSIS OF CLOCKED SEQUENTIAL CIRCUITS</vt:lpstr>
      <vt:lpstr>ANALYSIS OF CLOCKED SEQUENTIAL CIRCUITS</vt:lpstr>
      <vt:lpstr>ANALYSIS OF CLOCKED SEQUENTIAL CIRCUITS</vt:lpstr>
      <vt:lpstr>ANALYSIS OF CLOCKED SEQUENTIAL CIRCUITS</vt:lpstr>
      <vt:lpstr>ANALYSIS OF CLOCKED SEQUENTIAL CIRCUITS</vt:lpstr>
      <vt:lpstr>ANALYSIS OF CLOCKED SEQUENTIAL CIRCUITS</vt:lpstr>
      <vt:lpstr>ANALYSIS OF CLOCKED SEQUENTIAL CIRCUITS</vt:lpstr>
      <vt:lpstr>ANALYSIS OF CLOCKED SEQUENTIAL CIRCUITS</vt:lpstr>
      <vt:lpstr>5.5 state reduction And assignment</vt:lpstr>
      <vt:lpstr>STATE REDUCTION AND ASSIGNMENT </vt:lpstr>
      <vt:lpstr>STATE REDUCTION AND ASSIGNMENT </vt:lpstr>
      <vt:lpstr>STATE REDUCTION AND ASSIGNMENT </vt:lpstr>
      <vt:lpstr>STATE REDUCTION AND ASSIGNMENT </vt:lpstr>
      <vt:lpstr>STATE REDUCTION AND ASSIGNMENT </vt:lpstr>
      <vt:lpstr>STATE REDUCTION AND ASSIGNMENT </vt:lpstr>
      <vt:lpstr>STATE REDUCTION AND ASSIGNMENT </vt:lpstr>
      <vt:lpstr>STATE REDUCTION AND ASSIGNMENT </vt:lpstr>
      <vt:lpstr>STATE REDUCTION AND ASSIGNMENT </vt:lpstr>
      <vt:lpstr>STATE REDUCTION AND ASSIGNMENT </vt:lpstr>
      <vt:lpstr>STATE REDUCTION AND ASSIGNMENT </vt:lpstr>
      <vt:lpstr>STATE REDUCTION AND ASSIGNMENT </vt:lpstr>
      <vt:lpstr>STATE REDUCTION AND ASSIGNMENT </vt:lpstr>
      <vt:lpstr>STATE REDUCTION AND ASSIGNMENT </vt:lpstr>
      <vt:lpstr>STATE REDUCTION AND ASSIGNMENT </vt:lpstr>
      <vt:lpstr>STATE REDUCTION AND ASSIGNMENT </vt:lpstr>
      <vt:lpstr>STATE REDUCTION AND ASSIGNMENT </vt:lpstr>
      <vt:lpstr>STATE REDUCTION AND ASSIGNMENT </vt:lpstr>
      <vt:lpstr>STATE REDUCTION AND ASSIGNMENT </vt:lpstr>
      <vt:lpstr>STATE REDUCTION AND ASSIGNMENT </vt:lpstr>
      <vt:lpstr>STATE REDUCTION AND ASSIGNMENT </vt:lpstr>
      <vt:lpstr>STATE REDUCTION AND ASSIGNMENT </vt:lpstr>
      <vt:lpstr>STATE REDUCTION AND ASSIGNMENT </vt:lpstr>
      <vt:lpstr>STATE REDUCTION AND ASSIGNMENT </vt:lpstr>
      <vt:lpstr>STATE REDUCTION AND ASSIGNMENT </vt:lpstr>
      <vt:lpstr>5.6 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INTEGRATED  CIRCUIT DESIGN</dc:title>
  <dc:creator>Gurtac</dc:creator>
  <cp:lastModifiedBy>Gurtac</cp:lastModifiedBy>
  <cp:revision>1969</cp:revision>
  <dcterms:created xsi:type="dcterms:W3CDTF">2016-07-20T06:32:50Z</dcterms:created>
  <dcterms:modified xsi:type="dcterms:W3CDTF">2016-12-23T11:34:41Z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0x0101009148F5A04DDD49CBA7127AADA5FB792B00AADE34325A8B49CDA8BB4DB53328F21400122B4C58C2EAA64F898B1198084C5066</vt:lpwstr>
  </property>
</Properties>
</file>