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47"/>
  </p:notesMasterIdLst>
  <p:handoutMasterIdLst>
    <p:handoutMasterId r:id="rId48"/>
  </p:handoutMasterIdLst>
  <p:sldIdLst>
    <p:sldId id="256" r:id="rId5"/>
    <p:sldId id="277" r:id="rId6"/>
    <p:sldId id="278" r:id="rId7"/>
    <p:sldId id="279" r:id="rId8"/>
    <p:sldId id="257" r:id="rId9"/>
    <p:sldId id="308" r:id="rId10"/>
    <p:sldId id="280" r:id="rId11"/>
    <p:sldId id="309" r:id="rId12"/>
    <p:sldId id="284" r:id="rId13"/>
    <p:sldId id="285" r:id="rId14"/>
    <p:sldId id="286" r:id="rId15"/>
    <p:sldId id="287" r:id="rId16"/>
    <p:sldId id="311" r:id="rId17"/>
    <p:sldId id="319" r:id="rId18"/>
    <p:sldId id="320" r:id="rId19"/>
    <p:sldId id="298" r:id="rId20"/>
    <p:sldId id="312" r:id="rId21"/>
    <p:sldId id="321" r:id="rId22"/>
    <p:sldId id="299" r:id="rId23"/>
    <p:sldId id="258" r:id="rId24"/>
    <p:sldId id="259" r:id="rId25"/>
    <p:sldId id="260" r:id="rId26"/>
    <p:sldId id="288" r:id="rId27"/>
    <p:sldId id="261" r:id="rId28"/>
    <p:sldId id="262" r:id="rId29"/>
    <p:sldId id="263" r:id="rId30"/>
    <p:sldId id="318" r:id="rId31"/>
    <p:sldId id="292" r:id="rId32"/>
    <p:sldId id="264" r:id="rId33"/>
    <p:sldId id="265" r:id="rId34"/>
    <p:sldId id="295" r:id="rId35"/>
    <p:sldId id="266" r:id="rId36"/>
    <p:sldId id="267" r:id="rId37"/>
    <p:sldId id="289" r:id="rId38"/>
    <p:sldId id="268" r:id="rId39"/>
    <p:sldId id="269" r:id="rId40"/>
    <p:sldId id="271" r:id="rId41"/>
    <p:sldId id="305" r:id="rId42"/>
    <p:sldId id="272" r:id="rId43"/>
    <p:sldId id="273" r:id="rId44"/>
    <p:sldId id="275" r:id="rId45"/>
    <p:sldId id="276" r:id="rId46"/>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9461AE22-D430-DF41-AE07-97EBDE150D96}" type="datetimeFigureOut">
              <a:rPr lang="en-US" smtClean="0"/>
              <a:pPr/>
              <a:t>5/13/2019</a:t>
            </a:fld>
            <a:endParaRPr lang="en-US"/>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extLst>
      <p:ext uri="{BB962C8B-B14F-4D97-AF65-F5344CB8AC3E}">
        <p14:creationId xmlns:p14="http://schemas.microsoft.com/office/powerpoint/2010/main" val="6698860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9F161D37-7FE1-344E-983F-A3588F4C587F}" type="datetimeFigureOut">
              <a:rPr lang="en-US" smtClean="0"/>
              <a:pPr/>
              <a:t>5/13/2019</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extLst>
      <p:ext uri="{BB962C8B-B14F-4D97-AF65-F5344CB8AC3E}">
        <p14:creationId xmlns:p14="http://schemas.microsoft.com/office/powerpoint/2010/main" val="21347210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9217A13-8541-BA4E-9FC7-62BA6FA2AB68}" type="datetime1">
              <a:rPr lang="en-US" smtClean="0"/>
              <a:pPr/>
              <a:t>5/13/2019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27CFDB78-C1D5-3D42-B90E-0A3CE7B29FF7}" type="datetime1">
              <a:rPr lang="en-US" smtClean="0"/>
              <a:pPr/>
              <a:t>5/13/2019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8FAFCA8-D331-5045-8DFF-65F34F24F754}" type="datetime1">
              <a:rPr lang="en-US" smtClean="0"/>
              <a:pPr/>
              <a:t>5/13/2019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5D312FD5-DDAA-944B-BEB2-DEE80D21E975}" type="datetime1">
              <a:rPr lang="en-US" smtClean="0"/>
              <a:pPr/>
              <a:t>5/13/2019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D8B89362-A6FE-B648-87DF-A4175DAA694E}" type="datetime1">
              <a:rPr lang="en-US" smtClean="0"/>
              <a:pPr/>
              <a:t>5/13/2019</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D663B98-6F6E-1747-A617-94472A9A1C1A}" type="datetime1">
              <a:rPr lang="en-US" smtClean="0"/>
              <a:pPr/>
              <a:t>5/13/2019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976E1879-43D4-E643-953F-9B2E0A41F5FE}" type="datetime1">
              <a:rPr lang="en-US" smtClean="0"/>
              <a:pPr/>
              <a:t>5/13/2019</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8F607FF-2096-B149-8341-73A9536A7A09}" type="datetime1">
              <a:rPr lang="en-US" smtClean="0"/>
              <a:pPr/>
              <a:t>5/13/2019</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1BC4FD6-2458-FF46-8DA3-167153C6C762}" type="datetime1">
              <a:rPr lang="en-US" smtClean="0"/>
              <a:pPr/>
              <a:t>5/13/2019</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E17D1C2D-0785-1E4D-909A-8C797CA18639}" type="datetime1">
              <a:rPr lang="en-US" smtClean="0"/>
              <a:pPr/>
              <a:t>5/13/2019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D494BBA1-4CF6-384D-A728-BECE54AB728D}" type="datetime1">
              <a:rPr lang="en-US" smtClean="0"/>
              <a:pPr/>
              <a:t>5/13/2019</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2FDD6090-0B40-3E4E-9459-5F58D30273C3}" type="datetime1">
              <a:rPr lang="en-US" smtClean="0"/>
              <a:pPr/>
              <a:t>5/13/2019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6 Architectural design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8.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0.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Architectural design decisions</a:t>
            </a:r>
          </a:p>
        </p:txBody>
      </p:sp>
      <p:sp>
        <p:nvSpPr>
          <p:cNvPr id="58371" name="Rectangle 3"/>
          <p:cNvSpPr>
            <a:spLocks noGrp="1" noChangeArrowheads="1"/>
          </p:cNvSpPr>
          <p:nvPr>
            <p:ph idx="1"/>
          </p:nvPr>
        </p:nvSpPr>
        <p:spPr/>
        <p:txBody>
          <a:bodyPr/>
          <a:lstStyle/>
          <a:p>
            <a:r>
              <a:rPr lang="en-US" dirty="0"/>
              <a:t>Architectural design is a creative process so the process differs depending on the type of system being developed.</a:t>
            </a:r>
          </a:p>
          <a:p>
            <a:r>
              <a:rPr lang="en-US" dirty="0"/>
              <a:t>However, a number of common decisions span all design </a:t>
            </a:r>
            <a:r>
              <a:rPr lang="en-US" dirty="0" smtClean="0"/>
              <a:t>processes and these decisions affect the non-functional characteristics of the system.</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Architectural design decisions</a:t>
            </a:r>
          </a:p>
        </p:txBody>
      </p:sp>
      <p:sp>
        <p:nvSpPr>
          <p:cNvPr id="59395" name="Rectangle 3"/>
          <p:cNvSpPr>
            <a:spLocks noGrp="1" noChangeArrowheads="1"/>
          </p:cNvSpPr>
          <p:nvPr>
            <p:ph idx="1"/>
          </p:nvPr>
        </p:nvSpPr>
        <p:spPr/>
        <p:txBody>
          <a:bodyPr/>
          <a:lstStyle/>
          <a:p>
            <a:r>
              <a:rPr lang="en-US" sz="2400"/>
              <a:t>Is there a generic application architecture that can be used?</a:t>
            </a:r>
          </a:p>
          <a:p>
            <a:r>
              <a:rPr lang="en-US" sz="2400"/>
              <a:t>How will the system be distributed?</a:t>
            </a:r>
          </a:p>
          <a:p>
            <a:r>
              <a:rPr lang="en-US" sz="2400"/>
              <a:t>What architectural styles are appropriate?</a:t>
            </a:r>
          </a:p>
          <a:p>
            <a:r>
              <a:rPr lang="en-US" sz="2400"/>
              <a:t>What approach will be used to structure the system?</a:t>
            </a:r>
          </a:p>
          <a:p>
            <a:r>
              <a:rPr lang="en-US" sz="2400"/>
              <a:t>How will the system be decomposed into modules?</a:t>
            </a:r>
          </a:p>
          <a:p>
            <a:r>
              <a:rPr lang="en-US" sz="2400"/>
              <a:t>What control strategy should be used?</a:t>
            </a:r>
          </a:p>
          <a:p>
            <a:r>
              <a:rPr lang="en-US" sz="2400"/>
              <a:t>How will the architectural design be evaluated?</a:t>
            </a:r>
          </a:p>
          <a:p>
            <a:r>
              <a:rPr lang="en-US" sz="2400"/>
              <a:t>How should the architecture be documented?</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r>
              <a:rPr lang="en-US" dirty="0" smtClean="0"/>
              <a:t>.</a:t>
            </a:r>
          </a:p>
          <a:p>
            <a:r>
              <a:rPr lang="en-US" dirty="0" smtClean="0"/>
              <a:t>The architecture of a system may be designed around one of more architectural patterns or ‘styles’. </a:t>
            </a:r>
          </a:p>
          <a:p>
            <a:pPr lvl="1"/>
            <a:r>
              <a:rPr lang="en-US" dirty="0" smtClean="0"/>
              <a:t>These capture the essence of an architecture and can be instantiated in different ways.</a:t>
            </a:r>
          </a:p>
          <a:p>
            <a:pPr lvl="1"/>
            <a:r>
              <a:rPr lang="en-US" dirty="0" smtClean="0"/>
              <a:t>Discussed later in this lecture.</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dirty="0"/>
              <a:t>Architecture and system characteristics</a:t>
            </a:r>
          </a:p>
        </p:txBody>
      </p:sp>
      <p:sp>
        <p:nvSpPr>
          <p:cNvPr id="50179" name="Rectangle 3"/>
          <p:cNvSpPr>
            <a:spLocks noGrp="1" noChangeArrowheads="1"/>
          </p:cNvSpPr>
          <p:nvPr>
            <p:ph idx="1"/>
          </p:nvPr>
        </p:nvSpPr>
        <p:spPr>
          <a:xfrm>
            <a:off x="533400" y="1600200"/>
            <a:ext cx="8229600" cy="4130675"/>
          </a:xfrm>
        </p:spPr>
        <p:txBody>
          <a:bodyPr/>
          <a:lstStyle/>
          <a:p>
            <a:pPr>
              <a:lnSpc>
                <a:spcPct val="90000"/>
              </a:lnSpc>
            </a:pPr>
            <a:r>
              <a:rPr lang="en-US" sz="2400" b="1" dirty="0"/>
              <a:t>Performanc</a:t>
            </a:r>
            <a:r>
              <a:rPr lang="en-US" sz="2400" dirty="0"/>
              <a:t>e</a:t>
            </a:r>
          </a:p>
          <a:p>
            <a:pPr lvl="1">
              <a:lnSpc>
                <a:spcPct val="90000"/>
              </a:lnSpc>
            </a:pPr>
            <a:r>
              <a:rPr lang="en-US" dirty="0"/>
              <a:t>Localize critical operations within a small number of subsystems, with as little communication as possible between these sub-systems.</a:t>
            </a:r>
          </a:p>
          <a:p>
            <a:pPr lvl="1">
              <a:lnSpc>
                <a:spcPct val="90000"/>
              </a:lnSpc>
            </a:pPr>
            <a:r>
              <a:rPr lang="en-US" dirty="0"/>
              <a:t>Mean using relatively large-grain rather than fine-grain components to reduce component communications.</a:t>
            </a:r>
          </a:p>
          <a:p>
            <a:pPr>
              <a:lnSpc>
                <a:spcPct val="90000"/>
              </a:lnSpc>
            </a:pPr>
            <a:r>
              <a:rPr lang="en-US" sz="2400" dirty="0" smtClean="0"/>
              <a:t>Security</a:t>
            </a:r>
            <a:endParaRPr lang="en-US" sz="2400" dirty="0"/>
          </a:p>
          <a:p>
            <a:pPr lvl="1">
              <a:lnSpc>
                <a:spcPct val="90000"/>
              </a:lnSpc>
            </a:pPr>
            <a:r>
              <a:rPr lang="en-US" dirty="0"/>
              <a:t>A layered structure for the architecture should be used.</a:t>
            </a:r>
          </a:p>
          <a:p>
            <a:pPr lvl="1">
              <a:lnSpc>
                <a:spcPct val="90000"/>
              </a:lnSpc>
            </a:pPr>
            <a:r>
              <a:rPr lang="en-US" dirty="0"/>
              <a:t>The most critical assets protected in the innermost layers and with a high level of security validation applied to these layers</a:t>
            </a:r>
            <a:endParaRPr lang="en-US" sz="2000"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Architecture and system characteristics</a:t>
            </a:r>
          </a:p>
        </p:txBody>
      </p:sp>
      <p:sp>
        <p:nvSpPr>
          <p:cNvPr id="3" name="Content Placeholder 2"/>
          <p:cNvSpPr>
            <a:spLocks noGrp="1"/>
          </p:cNvSpPr>
          <p:nvPr>
            <p:ph idx="1"/>
          </p:nvPr>
        </p:nvSpPr>
        <p:spPr/>
        <p:txBody>
          <a:bodyPr/>
          <a:lstStyle/>
          <a:p>
            <a:r>
              <a:rPr lang="en-US" b="1" dirty="0"/>
              <a:t>Safety</a:t>
            </a:r>
          </a:p>
          <a:p>
            <a:pPr lvl="1"/>
            <a:r>
              <a:rPr lang="en-US" dirty="0"/>
              <a:t>Localize safety-critical features in either a </a:t>
            </a:r>
            <a:r>
              <a:rPr lang="en-US" b="1" dirty="0"/>
              <a:t>single </a:t>
            </a:r>
            <a:r>
              <a:rPr lang="en-US" b="1" dirty="0" err="1" smtClean="0"/>
              <a:t>su</a:t>
            </a:r>
            <a:r>
              <a:rPr lang="tr-TR" b="1" dirty="0"/>
              <a:t>b</a:t>
            </a:r>
            <a:r>
              <a:rPr lang="en-US" b="1" dirty="0" smtClean="0"/>
              <a:t>-system </a:t>
            </a:r>
            <a:r>
              <a:rPr lang="en-US" dirty="0"/>
              <a:t>or in a small number of sub-systems.</a:t>
            </a:r>
          </a:p>
          <a:p>
            <a:pPr lvl="1"/>
            <a:r>
              <a:rPr lang="en-US" dirty="0"/>
              <a:t>This </a:t>
            </a:r>
            <a:r>
              <a:rPr lang="en-US" b="1" dirty="0"/>
              <a:t>reduce the costs and problems </a:t>
            </a:r>
            <a:r>
              <a:rPr lang="en-US" dirty="0"/>
              <a:t>of safety validation and makes it possible to provide related protection system.</a:t>
            </a:r>
          </a:p>
          <a:p>
            <a:r>
              <a:rPr lang="en-US" b="1" dirty="0" smtClean="0"/>
              <a:t>Availability</a:t>
            </a:r>
            <a:endParaRPr lang="en-US" b="1" dirty="0"/>
          </a:p>
          <a:p>
            <a:pPr lvl="1"/>
            <a:r>
              <a:rPr lang="en-US" dirty="0"/>
              <a:t>Include redundant components and mechanisms and so that it is possible to replace and update components without stopping the system.</a:t>
            </a:r>
          </a:p>
          <a:p>
            <a:pPr lvl="1"/>
            <a:r>
              <a:rPr lang="en-US" dirty="0"/>
              <a:t>Fault-tolerant system architectures for high-availability systems are covered in Chapter 20.</a:t>
            </a:r>
          </a:p>
          <a:p>
            <a:r>
              <a:rPr lang="en-US" dirty="0" smtClean="0"/>
              <a:t>Maintainability</a:t>
            </a:r>
            <a:endParaRPr lang="en-US" dirty="0"/>
          </a:p>
          <a:p>
            <a:pPr lvl="1"/>
            <a:r>
              <a:rPr lang="en-US" dirty="0"/>
              <a:t>Use fine-grain, replaceable components.</a:t>
            </a:r>
          </a:p>
          <a:p>
            <a:endParaRPr lang="tr-TR"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14</a:t>
            </a:fld>
            <a:endParaRPr lang="en-US"/>
          </a:p>
        </p:txBody>
      </p:sp>
    </p:spTree>
    <p:extLst>
      <p:ext uri="{BB962C8B-B14F-4D97-AF65-F5344CB8AC3E}">
        <p14:creationId xmlns:p14="http://schemas.microsoft.com/office/powerpoint/2010/main" val="789286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Architecture and system characteristics</a:t>
            </a:r>
          </a:p>
        </p:txBody>
      </p:sp>
      <p:sp>
        <p:nvSpPr>
          <p:cNvPr id="3" name="Content Placeholder 2"/>
          <p:cNvSpPr>
            <a:spLocks noGrp="1"/>
          </p:cNvSpPr>
          <p:nvPr>
            <p:ph idx="1"/>
          </p:nvPr>
        </p:nvSpPr>
        <p:spPr/>
        <p:txBody>
          <a:bodyPr/>
          <a:lstStyle/>
          <a:p>
            <a:r>
              <a:rPr lang="en-US" dirty="0" smtClean="0"/>
              <a:t>Maintainability</a:t>
            </a:r>
            <a:r>
              <a:rPr lang="tr-TR" dirty="0" smtClean="0"/>
              <a:t>: </a:t>
            </a:r>
            <a:r>
              <a:rPr lang="en-US" dirty="0" smtClean="0"/>
              <a:t>if </a:t>
            </a:r>
            <a:r>
              <a:rPr lang="en-US" dirty="0"/>
              <a:t>maintainability is a critical requirement</a:t>
            </a:r>
          </a:p>
          <a:p>
            <a:pPr lvl="1"/>
            <a:r>
              <a:rPr lang="en-US" dirty="0"/>
              <a:t>Use fine-grain, self-contained components that may easily be changed.</a:t>
            </a:r>
          </a:p>
          <a:p>
            <a:pPr lvl="1"/>
            <a:r>
              <a:rPr lang="en-US" dirty="0"/>
              <a:t>Producers of data and consumers should be separated.</a:t>
            </a:r>
          </a:p>
          <a:p>
            <a:pPr lvl="1"/>
            <a:r>
              <a:rPr lang="en-US" dirty="0"/>
              <a:t>Avoided to shared data structures. </a:t>
            </a:r>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15</a:t>
            </a:fld>
            <a:endParaRPr lang="en-US"/>
          </a:p>
        </p:txBody>
      </p:sp>
    </p:spTree>
    <p:extLst>
      <p:ext uri="{BB962C8B-B14F-4D97-AF65-F5344CB8AC3E}">
        <p14:creationId xmlns:p14="http://schemas.microsoft.com/office/powerpoint/2010/main" val="1858650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3" name="Content Placeholder 2"/>
          <p:cNvSpPr>
            <a:spLocks noGrp="1"/>
          </p:cNvSpPr>
          <p:nvPr>
            <p:ph idx="1"/>
          </p:nvPr>
        </p:nvSpPr>
        <p:spPr/>
        <p:txBody>
          <a:bodyPr/>
          <a:lstStyle/>
          <a:p>
            <a:r>
              <a:rPr lang="en-US" dirty="0" smtClean="0"/>
              <a:t>What </a:t>
            </a:r>
            <a:r>
              <a:rPr lang="en-US" b="1" dirty="0" smtClean="0"/>
              <a:t>views or perspectives </a:t>
            </a:r>
            <a:r>
              <a:rPr lang="en-US" dirty="0" smtClean="0"/>
              <a:t>are useful when designing and documenting a system’s architecture?</a:t>
            </a:r>
            <a:endParaRPr lang="en-GB" dirty="0" smtClean="0"/>
          </a:p>
          <a:p>
            <a:r>
              <a:rPr lang="en-US" dirty="0" smtClean="0"/>
              <a:t>What </a:t>
            </a:r>
            <a:r>
              <a:rPr lang="en-US" b="1" dirty="0" smtClean="0"/>
              <a:t>notations</a:t>
            </a:r>
            <a:r>
              <a:rPr lang="en-US" dirty="0" smtClean="0"/>
              <a:t> should be used for describing architectural models?</a:t>
            </a:r>
          </a:p>
          <a:p>
            <a:r>
              <a:rPr lang="en-US" dirty="0" smtClean="0"/>
              <a:t>Each architectural model only shows one view or perspective of the system. </a:t>
            </a:r>
          </a:p>
          <a:p>
            <a:pPr lvl="1"/>
            <a:r>
              <a:rPr lang="en-US" dirty="0" smtClean="0"/>
              <a:t>It might show how a system is decomposed into modules, how the run-time processes interact or the different ways in which system components are distributed across a network. For both design and documentation, you usually need to present multiple views of the software architecture.</a:t>
            </a:r>
            <a:r>
              <a:rPr lang="en-GB" dirty="0" smtClean="0"/>
              <a:t> </a:t>
            </a:r>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+ 1 view model of software architecture</a:t>
            </a:r>
            <a:endParaRPr lang="en-US" dirty="0"/>
          </a:p>
        </p:txBody>
      </p:sp>
      <p:sp>
        <p:nvSpPr>
          <p:cNvPr id="3" name="Content Placeholder 2"/>
          <p:cNvSpPr>
            <a:spLocks noGrp="1"/>
          </p:cNvSpPr>
          <p:nvPr>
            <p:ph idx="1"/>
          </p:nvPr>
        </p:nvSpPr>
        <p:spPr/>
        <p:txBody>
          <a:bodyPr/>
          <a:lstStyle/>
          <a:p>
            <a:r>
              <a:rPr lang="en-US" b="1" dirty="0" smtClean="0"/>
              <a:t>A logical view</a:t>
            </a:r>
            <a:r>
              <a:rPr lang="en-US" dirty="0" smtClean="0"/>
              <a:t>, which shows the key abstractions in the system as objects or object classes. </a:t>
            </a:r>
            <a:endParaRPr lang="en-GB" dirty="0" smtClean="0"/>
          </a:p>
          <a:p>
            <a:r>
              <a:rPr lang="en-US" b="1" dirty="0" smtClean="0"/>
              <a:t>A process view</a:t>
            </a:r>
            <a:r>
              <a:rPr lang="en-US" dirty="0" smtClean="0"/>
              <a:t>, which shows how, at run-time, the system is composed of interacting processes. </a:t>
            </a:r>
            <a:endParaRPr lang="en-GB" dirty="0" smtClean="0"/>
          </a:p>
          <a:p>
            <a:r>
              <a:rPr lang="en-US" b="1" dirty="0" smtClean="0"/>
              <a:t>A development view</a:t>
            </a:r>
            <a:r>
              <a:rPr lang="en-US" dirty="0" smtClean="0"/>
              <a:t>, which shows how the software is decomposed for development.</a:t>
            </a:r>
            <a:endParaRPr lang="en-GB" dirty="0" smtClean="0"/>
          </a:p>
          <a:p>
            <a:r>
              <a:rPr lang="en-US" b="1" dirty="0" smtClean="0"/>
              <a:t>A physical view</a:t>
            </a:r>
            <a:r>
              <a:rPr lang="en-US" dirty="0" smtClean="0"/>
              <a:t>, which shows the system hardware and how software components are distributed across the processors in the system.</a:t>
            </a:r>
          </a:p>
          <a:p>
            <a:r>
              <a:rPr lang="en-US" dirty="0" smtClean="0"/>
              <a:t>Related using use cases or scenarios (+1) </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4487" y="1600994"/>
            <a:ext cx="5915025" cy="4524375"/>
          </a:xfrm>
        </p:spPr>
      </p:pic>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18</a:t>
            </a:fld>
            <a:endParaRPr lang="en-US"/>
          </a:p>
        </p:txBody>
      </p:sp>
    </p:spTree>
    <p:extLst>
      <p:ext uri="{BB962C8B-B14F-4D97-AF65-F5344CB8AC3E}">
        <p14:creationId xmlns:p14="http://schemas.microsoft.com/office/powerpoint/2010/main" val="500869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p:txBody>
          <a:bodyPr/>
          <a:lstStyle/>
          <a:p>
            <a:r>
              <a:rPr lang="en-US" dirty="0" smtClean="0"/>
              <a:t>Patterns are a means of representing, sharing and reusing knowledge.</a:t>
            </a:r>
          </a:p>
          <a:p>
            <a:r>
              <a:rPr lang="en-US" dirty="0" smtClean="0"/>
              <a:t>An architectural pattern is a stylized description of good design practice, which has been tried and tested in different environments.</a:t>
            </a:r>
          </a:p>
          <a:p>
            <a:r>
              <a:rPr lang="en-US" dirty="0" smtClean="0"/>
              <a:t>Patterns should include information about when they are and when the are not useful.</a:t>
            </a:r>
          </a:p>
          <a:p>
            <a:r>
              <a:rPr lang="en-US" dirty="0" smtClean="0"/>
              <a:t>Patterns may be represented using tabular and graphical descriptions.</a:t>
            </a:r>
          </a:p>
          <a:p>
            <a:pPr>
              <a:buNone/>
            </a:pP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Architectural design decisions</a:t>
            </a:r>
            <a:endParaRPr lang="en-GB" dirty="0" smtClean="0"/>
          </a:p>
          <a:p>
            <a:r>
              <a:rPr lang="en-US" dirty="0" smtClean="0"/>
              <a:t>Architectural views</a:t>
            </a:r>
            <a:endParaRPr lang="en-GB" dirty="0" smtClean="0"/>
          </a:p>
          <a:p>
            <a:r>
              <a:rPr lang="en-US" dirty="0" smtClean="0"/>
              <a:t>Architectural patterns</a:t>
            </a:r>
            <a:endParaRPr lang="en-GB" dirty="0" smtClean="0"/>
          </a:p>
          <a:p>
            <a:r>
              <a:rPr lang="en-US" dirty="0" smtClean="0"/>
              <a:t>Application architectures</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Model-View-Controller (MVC)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8213143"/>
              </p:ext>
            </p:extLst>
          </p:nvPr>
        </p:nvGraphicFramePr>
        <p:xfrm>
          <a:off x="457200" y="1693404"/>
          <a:ext cx="8229600" cy="4216035"/>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See Figure 6.3.</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600" b="1" dirty="0">
                          <a:solidFill>
                            <a:srgbClr val="FF0000"/>
                          </a:solidFill>
                          <a:latin typeface="Helvetica"/>
                          <a:ea typeface="Times New Roman"/>
                          <a:cs typeface="Helvetica"/>
                        </a:rPr>
                        <a:t>Allows the data to change independently </a:t>
                      </a:r>
                      <a:r>
                        <a:rPr lang="en-GB" sz="1400" b="1" dirty="0">
                          <a:solidFill>
                            <a:srgbClr val="000000"/>
                          </a:solidFill>
                          <a:latin typeface="Helvetica"/>
                          <a:ea typeface="Times New Roman"/>
                          <a:cs typeface="Helvetica"/>
                        </a:rPr>
                        <a:t>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pic>
        <p:nvPicPr>
          <p:cNvPr id="16386" name="Picture 2" descr="6"/>
          <p:cNvPicPr>
            <a:picLocks noChangeAspect="1" noChangeArrowheads="1"/>
          </p:cNvPicPr>
          <p:nvPr/>
        </p:nvPicPr>
        <mc:AlternateContent xmlns:mc="http://schemas.openxmlformats.org/markup-compatibility/2006">
          <mc:Choice xmlns="" xmlns:mv="urn:schemas-microsoft-com:mac:vml" xmlns:ma="http://schemas.microsoft.com/office/mac/drawingml/2008/main" Requires="ma">
            <p:blipFill>
              <a:blip r:embed="rId2"/>
              <a:srcRect t="-10443" b="-8620"/>
              <a:stretch>
                <a:fillRect/>
              </a:stretch>
            </p:blipFill>
          </mc:Choice>
          <mc:Fallback>
            <p:blipFill>
              <a:blip r:embed="rId3"/>
              <a:srcRect t="-10443" b="-8620"/>
              <a:stretch>
                <a:fillRect/>
              </a:stretch>
            </p:blipFill>
          </mc:Fallback>
        </mc:AlternateContent>
        <p:spPr bwMode="auto">
          <a:xfrm>
            <a:off x="2063367" y="1952625"/>
            <a:ext cx="4819650" cy="3759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pic>
        <p:nvPicPr>
          <p:cNvPr id="17410" name="Picture 2" descr="6"/>
          <p:cNvPicPr>
            <a:picLocks noChangeAspect="1" noChangeArrowheads="1"/>
          </p:cNvPicPr>
          <p:nvPr/>
        </p:nvPicPr>
        <mc:AlternateContent xmlns:mc="http://schemas.openxmlformats.org/markup-compatibility/2006">
          <mc:Choice xmlns="" xmlns:mv="urn:schemas-microsoft-com:mac:vml" xmlns:ma="http://schemas.microsoft.com/office/mac/drawingml/2008/main" Requires="ma">
            <p:blipFill>
              <a:blip r:embed="rId2"/>
              <a:srcRect b="-8466"/>
              <a:stretch>
                <a:fillRect/>
              </a:stretch>
            </p:blipFill>
          </mc:Choice>
          <mc:Fallback>
            <p:blipFill>
              <a:blip r:embed="rId3"/>
              <a:srcRect b="-8466"/>
              <a:stretch>
                <a:fillRect/>
              </a:stretch>
            </p:blipFill>
          </mc:Fallback>
        </mc:AlternateContent>
        <p:spPr bwMode="auto">
          <a:xfrm>
            <a:off x="2166591" y="1828800"/>
            <a:ext cx="4565650" cy="41941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t>Layered architecture</a:t>
            </a:r>
            <a:endParaRPr lang="en-GB" dirty="0"/>
          </a:p>
        </p:txBody>
      </p:sp>
      <p:sp>
        <p:nvSpPr>
          <p:cNvPr id="19459" name="Rectangle 3"/>
          <p:cNvSpPr>
            <a:spLocks noGrp="1" noChangeArrowheads="1"/>
          </p:cNvSpPr>
          <p:nvPr>
            <p:ph idx="1"/>
          </p:nvPr>
        </p:nvSpPr>
        <p:spPr>
          <a:noFill/>
          <a:ln/>
        </p:spPr>
        <p:txBody>
          <a:bodyPr lIns="90487" tIns="44450" rIns="90487" bIns="44450"/>
          <a:lstStyle/>
          <a:p>
            <a:r>
              <a:rPr lang="en-GB" sz="2400" dirty="0"/>
              <a:t>Used to model the </a:t>
            </a:r>
            <a:r>
              <a:rPr lang="en-GB" sz="2400" b="1" dirty="0"/>
              <a:t>interfacing of sub-systems.</a:t>
            </a:r>
          </a:p>
          <a:p>
            <a:r>
              <a:rPr lang="en-GB" sz="2400" dirty="0"/>
              <a:t>Organises the system </a:t>
            </a:r>
            <a:r>
              <a:rPr lang="en-GB" sz="2400" b="1" dirty="0"/>
              <a:t>into a set of layers </a:t>
            </a:r>
            <a:r>
              <a:rPr lang="en-GB" sz="2400" dirty="0"/>
              <a:t>(or abstract machines) each of which provide a set of services.</a:t>
            </a:r>
          </a:p>
          <a:p>
            <a:r>
              <a:rPr lang="en-GB" sz="2400" dirty="0"/>
              <a:t>Supports the </a:t>
            </a:r>
            <a:r>
              <a:rPr lang="en-GB" sz="2400" b="1" dirty="0"/>
              <a:t>incremental development </a:t>
            </a:r>
            <a:r>
              <a:rPr lang="en-GB" sz="2400" dirty="0"/>
              <a:t>of sub-systems in different layers. When a layer interface changes, only the adjacent layer is affected.</a:t>
            </a:r>
          </a:p>
          <a:p>
            <a:r>
              <a:rPr lang="en-GB" sz="2400" dirty="0"/>
              <a:t>However, often artificial to structure systems in this way.</a:t>
            </a:r>
          </a:p>
        </p:txBody>
      </p:sp>
      <p:sp>
        <p:nvSpPr>
          <p:cNvPr id="4" name="Slide Number Placeholder 3"/>
          <p:cNvSpPr>
            <a:spLocks noGrp="1"/>
          </p:cNvSpPr>
          <p:nvPr>
            <p:ph type="sldNum" sz="quarter" idx="12"/>
          </p:nvPr>
        </p:nvSpPr>
        <p:spPr/>
        <p:txBody>
          <a:bodyPr/>
          <a:lstStyle/>
          <a:p>
            <a:fld id="{EC33B370-F672-B743-B3AF-248A63C17270}"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Layered architecture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0016782"/>
              </p:ext>
            </p:extLst>
          </p:nvPr>
        </p:nvGraphicFramePr>
        <p:xfrm>
          <a:off x="1024689" y="1621197"/>
          <a:ext cx="7190386" cy="4851400"/>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Allows replacement of entire layers so long as the interface is maintained</a:t>
                      </a:r>
                      <a:r>
                        <a:rPr lang="en-GB" sz="1400" b="1" dirty="0">
                          <a:solidFill>
                            <a:srgbClr val="000000"/>
                          </a:solidFill>
                          <a:latin typeface="Helvetica"/>
                          <a:ea typeface="Times New Roman"/>
                          <a:cs typeface="Helvetica"/>
                        </a:rPr>
                        <a:t>. </a:t>
                      </a:r>
                      <a:r>
                        <a:rPr lang="en-GB" sz="1400" b="1" dirty="0">
                          <a:solidFill>
                            <a:srgbClr val="FF0000"/>
                          </a:solidFill>
                          <a:latin typeface="Helvetica"/>
                          <a:ea typeface="Times New Roman"/>
                          <a:cs typeface="Helvetica"/>
                        </a:rPr>
                        <a:t>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6082" r="-16082"/>
              <a:stretch>
                <a:fillRect/>
              </a:stretch>
            </p:blipFill>
          </mc:Choice>
          <mc:Fallback>
            <p:blipFill>
              <a:blip r:embed="rId3"/>
              <a:srcRect l="-16082" r="-16082"/>
              <a:stretch>
                <a:fillRect/>
              </a:stretch>
            </p:blipFill>
          </mc:Fallback>
        </mc:AlternateContent>
        <p:spPr>
          <a:xfrm>
            <a:off x="740945" y="1600200"/>
            <a:ext cx="7271456" cy="3999021"/>
          </a:xfrm>
        </p:spPr>
      </p:pic>
      <p:sp>
        <p:nvSpPr>
          <p:cNvPr id="5" name="Slide Number Placeholder 4"/>
          <p:cNvSpPr>
            <a:spLocks noGrp="1"/>
          </p:cNvSpPr>
          <p:nvPr>
            <p:ph type="sldNum" sz="quarter" idx="12"/>
          </p:nvPr>
        </p:nvSpPr>
        <p:spPr/>
        <p:txBody>
          <a:bodyPr/>
          <a:lstStyle/>
          <a:p>
            <a:fld id="{EC33B370-F672-B743-B3AF-248A63C17270}"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LIBSYS system</a:t>
            </a:r>
            <a:r>
              <a:rPr lang="en-GB" dirty="0" smtClean="0"/>
              <a:t> </a:t>
            </a:r>
            <a:endParaRPr lang="en-US" dirty="0"/>
          </a:p>
        </p:txBody>
      </p:sp>
      <p:pic>
        <p:nvPicPr>
          <p:cNvPr id="4" name="Content Placeholder 3" descr="6.7 LIBSYSArch.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24079" r="-24079"/>
              <a:stretch>
                <a:fillRect/>
              </a:stretch>
            </p:blipFill>
          </mc:Choice>
          <mc:Fallback>
            <p:blipFill>
              <a:blip r:embed="rId3"/>
              <a:srcRect l="-24079" r="-24079"/>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t>Repository architecture</a:t>
            </a:r>
            <a:endParaRPr lang="en-GB" dirty="0"/>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b="1" dirty="0"/>
              <a:t>Shared data is held in a central database </a:t>
            </a:r>
            <a:r>
              <a:rPr lang="en-GB" dirty="0"/>
              <a:t>or repository and may be accessed by </a:t>
            </a:r>
            <a:r>
              <a:rPr lang="en-GB" b="1" dirty="0"/>
              <a:t>all sub-systems</a:t>
            </a:r>
            <a:r>
              <a:rPr lang="en-GB" dirty="0"/>
              <a:t>;</a:t>
            </a:r>
          </a:p>
          <a:p>
            <a:pPr lvl="1">
              <a:lnSpc>
                <a:spcPct val="90000"/>
              </a:lnSpc>
            </a:pPr>
            <a:r>
              <a:rPr lang="en-GB" dirty="0"/>
              <a:t>Each sub-system maintains its own database and passes data explicitly to other sub-systems.</a:t>
            </a:r>
          </a:p>
          <a:p>
            <a:pPr>
              <a:lnSpc>
                <a:spcPct val="90000"/>
              </a:lnSpc>
            </a:pPr>
            <a:r>
              <a:rPr lang="en-GB" b="1" dirty="0"/>
              <a:t>When large amounts of data are to be shared</a:t>
            </a:r>
            <a:r>
              <a:rPr lang="en-GB" dirty="0"/>
              <a:t>, the repository model of sharing is most commonly </a:t>
            </a:r>
            <a:r>
              <a:rPr lang="en-GB" dirty="0" smtClean="0"/>
              <a:t>used a this is an efficient data sharing mechanism.</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7046138"/>
              </p:ext>
            </p:extLst>
          </p:nvPr>
        </p:nvGraphicFramePr>
        <p:xfrm>
          <a:off x="1213851" y="1417638"/>
          <a:ext cx="6595874" cy="5064760"/>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Components can be independent—they do not need to know of the existence of other components.</a:t>
                      </a:r>
                      <a:r>
                        <a:rPr lang="en-GB" sz="1400" b="1" dirty="0">
                          <a:solidFill>
                            <a:srgbClr val="000000"/>
                          </a:solidFill>
                          <a:latin typeface="Helvetica"/>
                          <a:ea typeface="Times New Roman"/>
                          <a:cs typeface="Helvetica"/>
                        </a:rPr>
                        <a:t>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The repository is a </a:t>
                      </a:r>
                      <a:r>
                        <a:rPr lang="en-GB" sz="1400" b="1" dirty="0">
                          <a:solidFill>
                            <a:srgbClr val="FF0000"/>
                          </a:solidFill>
                          <a:latin typeface="Helvetica"/>
                          <a:ea typeface="Times New Roman"/>
                          <a:cs typeface="Helvetica"/>
                        </a:rPr>
                        <a:t>single point </a:t>
                      </a:r>
                      <a:r>
                        <a:rPr lang="en-GB" sz="1400" b="1" dirty="0">
                          <a:solidFill>
                            <a:srgbClr val="000000"/>
                          </a:solidFill>
                          <a:latin typeface="Helvetica"/>
                          <a:ea typeface="Times New Roman"/>
                          <a:cs typeface="Helvetica"/>
                        </a:rPr>
                        <a:t>of failure so problems in the repository affect the whole system. May be inefficiencies in organizing all communication through the repository. Distributing the repository across several computers may be difficult</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Software architecture</a:t>
            </a:r>
          </a:p>
        </p:txBody>
      </p:sp>
      <p:sp>
        <p:nvSpPr>
          <p:cNvPr id="44035" name="Rectangle 3"/>
          <p:cNvSpPr>
            <a:spLocks noGrp="1" noChangeArrowheads="1"/>
          </p:cNvSpPr>
          <p:nvPr>
            <p:ph idx="1"/>
          </p:nvPr>
        </p:nvSpPr>
        <p:spPr/>
        <p:txBody>
          <a:bodyPr/>
          <a:lstStyle/>
          <a:p>
            <a:r>
              <a:rPr lang="en-GB" dirty="0"/>
              <a:t>The design process for identifying the sub-systems making up a system and the framework for sub-system control and communication is </a:t>
            </a:r>
            <a:r>
              <a:rPr lang="en-GB" dirty="0">
                <a:solidFill>
                  <a:schemeClr val="accent1"/>
                </a:solidFill>
              </a:rPr>
              <a:t>architectural design</a:t>
            </a:r>
            <a:r>
              <a:rPr lang="en-GB" i="1" dirty="0"/>
              <a:t>.</a:t>
            </a:r>
          </a:p>
          <a:p>
            <a:r>
              <a:rPr lang="en-GB" dirty="0"/>
              <a:t>The output of this design process is a description of the</a:t>
            </a:r>
            <a:r>
              <a:rPr lang="en-GB" i="1" dirty="0"/>
              <a:t> </a:t>
            </a:r>
            <a:r>
              <a:rPr lang="en-GB" dirty="0">
                <a:solidFill>
                  <a:schemeClr val="accent1"/>
                </a:solidFill>
              </a:rPr>
              <a:t>software architecture</a:t>
            </a:r>
            <a:r>
              <a:rPr lang="en-GB" dirty="0" smtClean="0">
                <a:solidFill>
                  <a:schemeClr val="accent1"/>
                </a:solidFill>
              </a:rPr>
              <a:t>.</a:t>
            </a:r>
          </a:p>
          <a:p>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2287" b="-12287"/>
              <a:stretch>
                <a:fillRect/>
              </a:stretch>
            </p:blipFill>
          </mc:Choice>
          <mc:Fallback>
            <p:blipFill>
              <a:blip r:embed="rId3"/>
              <a:srcRect t="-12287" b="-12287"/>
              <a:stretch>
                <a:fillRect/>
              </a:stretch>
            </p:blipFill>
          </mc:Fallback>
        </mc:AlternateContent>
        <p:spPr>
          <a:xfrm>
            <a:off x="754456" y="1600200"/>
            <a:ext cx="7244433" cy="3984159"/>
          </a:xfrm>
        </p:spPr>
      </p:pic>
      <p:sp>
        <p:nvSpPr>
          <p:cNvPr id="5" name="Slide Number Placeholder 4"/>
          <p:cNvSpPr>
            <a:spLocks noGrp="1"/>
          </p:cNvSpPr>
          <p:nvPr>
            <p:ph type="sldNum" sz="quarter" idx="12"/>
          </p:nvPr>
        </p:nvSpPr>
        <p:spPr/>
        <p:txBody>
          <a:bodyPr/>
          <a:lstStyle/>
          <a:p>
            <a:fld id="{EC33B370-F672-B743-B3AF-248A63C17270}"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Client-server</a:t>
            </a:r>
            <a:r>
              <a:rPr lang="en-GB" dirty="0" smtClean="0"/>
              <a:t> architecture</a:t>
            </a:r>
            <a:endParaRPr lang="en-GB" dirty="0"/>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r>
              <a:rPr lang="en-GB" dirty="0" smtClean="0"/>
              <a:t>.</a:t>
            </a:r>
          </a:p>
          <a:p>
            <a:pPr lvl="1">
              <a:lnSpc>
                <a:spcPct val="90000"/>
              </a:lnSpc>
            </a:pPr>
            <a:r>
              <a:rPr lang="en-GB" dirty="0" smtClean="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3595543"/>
              </p:ext>
            </p:extLst>
          </p:nvPr>
        </p:nvGraphicFramePr>
        <p:xfrm>
          <a:off x="930107" y="1600200"/>
          <a:ext cx="7298479" cy="4211320"/>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a:t>
                      </a:r>
                      <a:r>
                        <a:rPr lang="en-GB" sz="1400" b="1" dirty="0">
                          <a:solidFill>
                            <a:srgbClr val="FF0000"/>
                          </a:solidFill>
                          <a:latin typeface="Helvetica"/>
                          <a:ea typeface="Times New Roman"/>
                          <a:cs typeface="Helvetica"/>
                        </a:rPr>
                        <a:t>server failure</a:t>
                      </a:r>
                      <a:r>
                        <a:rPr lang="en-GB" sz="1400" dirty="0">
                          <a:solidFill>
                            <a:srgbClr val="000000"/>
                          </a:solidFill>
                          <a:latin typeface="Helvetica"/>
                          <a:ea typeface="Times New Roman"/>
                          <a:cs typeface="Helvetica"/>
                        </a:rPr>
                        <a:t>. Performance may be unpredictable because </a:t>
                      </a:r>
                      <a:r>
                        <a:rPr lang="en-GB" sz="1400" b="1" dirty="0" smtClean="0">
                          <a:solidFill>
                            <a:srgbClr val="FF0000"/>
                          </a:solidFill>
                          <a:latin typeface="Helvetica"/>
                          <a:ea typeface="Times New Roman"/>
                          <a:cs typeface="Helvetica"/>
                        </a:rPr>
                        <a:t>it depends on the network </a:t>
                      </a:r>
                      <a:r>
                        <a:rPr lang="en-GB" sz="1400" dirty="0">
                          <a:solidFill>
                            <a:srgbClr val="000000"/>
                          </a:solidFill>
                          <a:latin typeface="Helvetica"/>
                          <a:ea typeface="Times New Roman"/>
                          <a:cs typeface="Helvetica"/>
                        </a:rPr>
                        <a:t>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062" r="-1062"/>
              <a:stretch>
                <a:fillRect/>
              </a:stretch>
            </p:blipFill>
          </mc:Choice>
          <mc:Fallback>
            <p:blipFill>
              <a:blip r:embed="rId3"/>
              <a:srcRect l="-1062" r="-1062"/>
              <a:stretch>
                <a:fillRect/>
              </a:stretch>
            </p:blipFill>
          </mc:Fallback>
        </mc:AlternateContent>
        <p:spPr>
          <a:xfrm>
            <a:off x="822014" y="1775831"/>
            <a:ext cx="7203898" cy="3961866"/>
          </a:xfrm>
        </p:spPr>
      </p:pic>
      <p:sp>
        <p:nvSpPr>
          <p:cNvPr id="5" name="Slide Number Placeholder 4"/>
          <p:cNvSpPr>
            <a:spLocks noGrp="1"/>
          </p:cNvSpPr>
          <p:nvPr>
            <p:ph type="sldNum" sz="quarter" idx="12"/>
          </p:nvPr>
        </p:nvSpPr>
        <p:spPr/>
        <p:txBody>
          <a:bodyPr/>
          <a:lstStyle/>
          <a:p>
            <a:fld id="{EC33B370-F672-B743-B3AF-248A63C17270}"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t>Pipe and filter architecture</a:t>
            </a:r>
            <a:endParaRPr lang="en-GB" dirty="0"/>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a:t>Functional transformations process their inputs to produce outputs.</a:t>
            </a:r>
          </a:p>
          <a:p>
            <a:pPr>
              <a:lnSpc>
                <a:spcPct val="90000"/>
              </a:lnSpc>
            </a:pPr>
            <a:r>
              <a:rPr lang="en-GB"/>
              <a:t>May be referred to as a pipe and filter model (as in UNIX shell).</a:t>
            </a:r>
          </a:p>
          <a:p>
            <a:pPr>
              <a:lnSpc>
                <a:spcPct val="90000"/>
              </a:lnSpc>
            </a:pPr>
            <a:r>
              <a:rPr lang="en-GB"/>
              <a:t>Variants of this approach are very common. When transformations are sequential, this is a batch sequential model which is extensively used in data processing systems.</a:t>
            </a:r>
          </a:p>
          <a:p>
            <a:pPr>
              <a:lnSpc>
                <a:spcPct val="90000"/>
              </a:lnSpc>
            </a:pPr>
            <a:r>
              <a:rPr lang="en-GB"/>
              <a:t>Not really suitable for interactive systems.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8149143"/>
              </p:ext>
            </p:extLst>
          </p:nvPr>
        </p:nvGraphicFramePr>
        <p:xfrm>
          <a:off x="822014" y="1600200"/>
          <a:ext cx="7190386" cy="4211320"/>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The processing of the data in a system is organized so that each processing component (filter) is discrete and carries out one type of data transformation. The data flows (as in a pipe) 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Commonly used in </a:t>
                      </a:r>
                      <a:r>
                        <a:rPr lang="en-GB" sz="1400" b="1" dirty="0">
                          <a:solidFill>
                            <a:srgbClr val="FF0000"/>
                          </a:solidFill>
                          <a:latin typeface="Helvetica"/>
                          <a:ea typeface="Times New Roman"/>
                          <a:cs typeface="Helvetica"/>
                        </a:rPr>
                        <a:t>data processing </a:t>
                      </a:r>
                      <a:r>
                        <a:rPr lang="en-GB" sz="1400" dirty="0">
                          <a:solidFill>
                            <a:srgbClr val="000000"/>
                          </a:solidFill>
                          <a:latin typeface="Helvetica"/>
                          <a:ea typeface="Times New Roman"/>
                          <a:cs typeface="Helvetica"/>
                        </a:rPr>
                        <a:t>applications (both batch- and </a:t>
                      </a:r>
                      <a:r>
                        <a:rPr lang="en-GB" sz="1400" b="1" dirty="0">
                          <a:solidFill>
                            <a:srgbClr val="FF0000"/>
                          </a:solidFill>
                          <a:latin typeface="Helvetica"/>
                          <a:ea typeface="Times New Roman"/>
                          <a:cs typeface="Helvetica"/>
                        </a:rPr>
                        <a:t>transaction-based</a:t>
                      </a:r>
                      <a:r>
                        <a:rPr lang="en-GB" sz="1400" dirty="0">
                          <a:solidFill>
                            <a:srgbClr val="000000"/>
                          </a:solidFill>
                          <a:latin typeface="Helvetica"/>
                          <a:ea typeface="Times New Roman"/>
                          <a:cs typeface="Helvetica"/>
                        </a:rPr>
                        <a:t>) where inputs are processed in separate stages 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err="1">
                          <a:solidFill>
                            <a:srgbClr val="000000"/>
                          </a:solidFill>
                          <a:latin typeface="Helvetica"/>
                          <a:ea typeface="Times New Roman"/>
                          <a:cs typeface="Helvetica"/>
                        </a:rPr>
                        <a:t>unparse</a:t>
                      </a:r>
                      <a:r>
                        <a:rPr lang="en-GB" sz="1400" dirty="0">
                          <a:solidFill>
                            <a:srgbClr val="000000"/>
                          </a:solidFill>
                          <a:latin typeface="Helvetica"/>
                          <a:ea typeface="Times New Roman"/>
                          <a:cs typeface="Helvetica"/>
                        </a:rPr>
                        <a:t> 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a:t>
            </a:r>
            <a:r>
              <a:rPr lang="en-GB" dirty="0" smtClean="0"/>
              <a:t> </a:t>
            </a:r>
            <a:endParaRPr lang="en-US" dirty="0"/>
          </a:p>
        </p:txBody>
      </p:sp>
      <p:pic>
        <p:nvPicPr>
          <p:cNvPr id="4" name="Content Placeholder 3" descr="6.13 InvoiceProc.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46243" b="-46243"/>
              <a:stretch>
                <a:fillRect/>
              </a:stretch>
            </p:blipFill>
          </mc:Choice>
          <mc:Fallback>
            <p:blipFill>
              <a:blip r:embed="rId3"/>
              <a:srcRect t="-46243" b="-46243"/>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3074" b="-13074"/>
              <a:stretch>
                <a:fillRect/>
              </a:stretch>
            </p:blipFill>
          </mc:Choice>
          <mc:Fallback>
            <p:blipFill>
              <a:blip r:embed="rId3"/>
              <a:srcRect t="-13074" b="-13074"/>
              <a:stretch>
                <a:fillRect/>
              </a:stretch>
            </p:blipFill>
          </mc:Fallback>
        </mc:AlternateContent>
        <p:spPr>
          <a:xfrm>
            <a:off x="1011177" y="1600201"/>
            <a:ext cx="7082293" cy="3894988"/>
          </a:xfrm>
        </p:spPr>
      </p:pic>
      <p:sp>
        <p:nvSpPr>
          <p:cNvPr id="5" name="Slide Number Placeholder 4"/>
          <p:cNvSpPr>
            <a:spLocks noGrp="1"/>
          </p:cNvSpPr>
          <p:nvPr>
            <p:ph type="sldNum" sz="quarter" idx="12"/>
          </p:nvPr>
        </p:nvSpPr>
        <p:spPr/>
        <p:txBody>
          <a:bodyPr/>
          <a:lstStyle/>
          <a:p>
            <a:fld id="{EC33B370-F672-B743-B3AF-248A63C17270}"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type="body" idx="1"/>
          </p:nvPr>
        </p:nvSpPr>
        <p:spPr/>
        <p:txBody>
          <a:bodyPr lIns="91797" tIns="45898" rIns="91797" bIns="45898"/>
          <a:lstStyle/>
          <a:p>
            <a:r>
              <a:rPr lang="en-US" dirty="0"/>
              <a:t>Information systems have a generic architecture that can be </a:t>
            </a:r>
            <a:r>
              <a:rPr lang="en-US" dirty="0" err="1"/>
              <a:t>organised</a:t>
            </a:r>
            <a:r>
              <a:rPr lang="en-US" dirty="0"/>
              <a:t> as a layered architecture</a:t>
            </a:r>
            <a:r>
              <a:rPr lang="en-US" dirty="0" smtClean="0"/>
              <a:t>.</a:t>
            </a:r>
          </a:p>
          <a:p>
            <a:r>
              <a:rPr lang="en-US" dirty="0" smtClean="0"/>
              <a:t>These are transaction-based systems as interaction with these systems generally involves database transactions.</a:t>
            </a:r>
          </a:p>
          <a:p>
            <a:r>
              <a:rPr lang="en-US" b="1" dirty="0"/>
              <a:t>Layers</a:t>
            </a:r>
            <a:r>
              <a:rPr lang="en-US" dirty="0"/>
              <a:t> include:</a:t>
            </a:r>
          </a:p>
          <a:p>
            <a:pPr lvl="1"/>
            <a:r>
              <a:rPr lang="en-US" b="1" dirty="0">
                <a:solidFill>
                  <a:srgbClr val="FF0000"/>
                </a:solidFill>
              </a:rPr>
              <a:t>The user interface</a:t>
            </a:r>
          </a:p>
          <a:p>
            <a:pPr lvl="1"/>
            <a:r>
              <a:rPr lang="en-US" b="1" dirty="0">
                <a:solidFill>
                  <a:srgbClr val="FF0000"/>
                </a:solidFill>
              </a:rPr>
              <a:t>User communications</a:t>
            </a:r>
          </a:p>
          <a:p>
            <a:pPr lvl="1"/>
            <a:r>
              <a:rPr lang="en-US" b="1" dirty="0">
                <a:solidFill>
                  <a:srgbClr val="FF0000"/>
                </a:solidFill>
              </a:rPr>
              <a:t>Information retrieval</a:t>
            </a:r>
          </a:p>
          <a:p>
            <a:pPr lvl="1"/>
            <a:r>
              <a:rPr lang="en-US" b="1" dirty="0">
                <a:solidFill>
                  <a:srgbClr val="FF0000"/>
                </a:solidFill>
              </a:rPr>
              <a:t>System database</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5661" r="-15661"/>
              <a:stretch>
                <a:fillRect/>
              </a:stretch>
            </p:blipFill>
          </mc:Choice>
          <mc:Fallback>
            <p:blipFill>
              <a:blip r:embed="rId3"/>
              <a:srcRect l="-15661" r="-15661"/>
              <a:stretch>
                <a:fillRect/>
              </a:stretch>
            </p:blipFill>
          </mc:Fallback>
        </mc:AlternateContent>
        <p:spPr>
          <a:xfrm>
            <a:off x="727433" y="1600201"/>
            <a:ext cx="7325503" cy="4028744"/>
          </a:xfrm>
        </p:spPr>
      </p:pic>
      <p:sp>
        <p:nvSpPr>
          <p:cNvPr id="5" name="Slide Number Placeholder 4"/>
          <p:cNvSpPr>
            <a:spLocks noGrp="1"/>
          </p:cNvSpPr>
          <p:nvPr>
            <p:ph type="sldNum" sz="quarter" idx="12"/>
          </p:nvPr>
        </p:nvSpPr>
        <p:spPr/>
        <p:txBody>
          <a:bodyPr/>
          <a:lstStyle/>
          <a:p>
            <a:fld id="{EC33B370-F672-B743-B3AF-248A63C17270}"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Architectural design</a:t>
            </a:r>
          </a:p>
        </p:txBody>
      </p:sp>
      <p:sp>
        <p:nvSpPr>
          <p:cNvPr id="7171" name="Rectangle 3"/>
          <p:cNvSpPr>
            <a:spLocks noGrp="1" noChangeArrowheads="1"/>
          </p:cNvSpPr>
          <p:nvPr>
            <p:ph idx="1"/>
          </p:nvPr>
        </p:nvSpPr>
        <p:spPr>
          <a:noFill/>
          <a:ln/>
        </p:spPr>
        <p:txBody>
          <a:bodyPr lIns="90487" tIns="44450" rIns="90487" bIns="44450"/>
          <a:lstStyle/>
          <a:p>
            <a:r>
              <a:rPr lang="en-GB"/>
              <a:t>An early stage of the system design process.</a:t>
            </a:r>
          </a:p>
          <a:p>
            <a:r>
              <a:rPr lang="en-GB"/>
              <a:t>Represents the link between specification and design processes.</a:t>
            </a:r>
          </a:p>
          <a:p>
            <a:r>
              <a:rPr lang="en-GB"/>
              <a:t>Often carried out in parallel with some specification activities.</a:t>
            </a:r>
          </a:p>
          <a:p>
            <a:r>
              <a:rPr lang="en-GB"/>
              <a:t>It involves identifying major system components and their communications.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MHC-PMS</a:t>
            </a:r>
            <a:r>
              <a:rPr lang="en-GB" dirty="0" smtClean="0"/>
              <a:t> </a:t>
            </a:r>
            <a:endParaRPr lang="en-US" dirty="0"/>
          </a:p>
        </p:txBody>
      </p:sp>
      <p:pic>
        <p:nvPicPr>
          <p:cNvPr id="5" name="Content Placeholder 4" descr="6.17 MHC-PMSArch.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4940" r="-14940"/>
              <a:stretch>
                <a:fillRect/>
              </a:stretch>
            </p:blipFill>
          </mc:Choice>
          <mc:Fallback>
            <p:blipFill>
              <a:blip r:embed="rId3"/>
              <a:srcRect l="-14940" r="-14940"/>
              <a:stretch>
                <a:fillRect/>
              </a:stretch>
            </p:blipFill>
          </mc:Fallback>
        </mc:AlternateContent>
        <p:spPr>
          <a:xfrm>
            <a:off x="794991" y="1600200"/>
            <a:ext cx="7137553" cy="3925379"/>
          </a:xfrm>
        </p:spPr>
      </p:pic>
      <p:sp>
        <p:nvSpPr>
          <p:cNvPr id="4" name="Slide Number Placeholder 3"/>
          <p:cNvSpPr>
            <a:spLocks noGrp="1"/>
          </p:cNvSpPr>
          <p:nvPr>
            <p:ph type="sldNum" sz="quarter" idx="12"/>
          </p:nvPr>
        </p:nvSpPr>
        <p:spPr/>
        <p:txBody>
          <a:bodyPr/>
          <a:lstStyle/>
          <a:p>
            <a:fld id="{EC33B370-F672-B743-B3AF-248A63C17270}"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pipe and filter compiler architecture</a:t>
            </a:r>
            <a:r>
              <a:rPr lang="en-GB" dirty="0" smtClean="0"/>
              <a:t> </a:t>
            </a:r>
            <a:endParaRPr lang="en-US" dirty="0"/>
          </a:p>
        </p:txBody>
      </p:sp>
      <p:pic>
        <p:nvPicPr>
          <p:cNvPr id="4" name="Content Placeholder 3" descr="6.19 PipeFilterCompModel.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42181" b="-42181"/>
              <a:stretch>
                <a:fillRect/>
              </a:stretch>
            </p:blipFill>
          </mc:Choice>
          <mc:Fallback>
            <p:blipFill>
              <a:blip r:embed="rId3"/>
              <a:srcRect t="-42181" b="-42181"/>
              <a:stretch>
                <a:fillRect/>
              </a:stretch>
            </p:blipFill>
          </mc:Fallback>
        </mc:AlternateContent>
        <p:spPr>
          <a:xfrm>
            <a:off x="1105758" y="1600201"/>
            <a:ext cx="6366176" cy="3501152"/>
          </a:xfrm>
        </p:spPr>
      </p:pic>
      <p:sp>
        <p:nvSpPr>
          <p:cNvPr id="5" name="Slide Number Placeholder 4"/>
          <p:cNvSpPr>
            <a:spLocks noGrp="1"/>
          </p:cNvSpPr>
          <p:nvPr>
            <p:ph type="sldNum" sz="quarter" idx="12"/>
          </p:nvPr>
        </p:nvSpPr>
        <p:spPr/>
        <p:txBody>
          <a:bodyPr/>
          <a:lstStyle/>
          <a:p>
            <a:fld id="{EC33B370-F672-B743-B3AF-248A63C17270}"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 language processing system</a:t>
            </a:r>
            <a:endParaRPr lang="en-US" dirty="0"/>
          </a:p>
        </p:txBody>
      </p:sp>
      <p:pic>
        <p:nvPicPr>
          <p:cNvPr id="4" name="Content Placeholder 3" descr="6.20 RepositoryLP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471" b="-1471"/>
              <a:stretch>
                <a:fillRect/>
              </a:stretch>
            </p:blipFill>
          </mc:Choice>
          <mc:Fallback>
            <p:blipFill>
              <a:blip r:embed="rId3"/>
              <a:srcRect t="-1471" b="-1471"/>
              <a:stretch>
                <a:fillRect/>
              </a:stretch>
            </p:blipFill>
          </mc:Fallback>
        </mc:AlternateContent>
        <p:spPr>
          <a:xfrm>
            <a:off x="1038200" y="1937951"/>
            <a:ext cx="6676944" cy="3672062"/>
          </a:xfrm>
        </p:spPr>
      </p:pic>
      <p:sp>
        <p:nvSpPr>
          <p:cNvPr id="5" name="Slide Number Placeholder 4"/>
          <p:cNvSpPr>
            <a:spLocks noGrp="1"/>
          </p:cNvSpPr>
          <p:nvPr>
            <p:ph type="sldNum" sz="quarter" idx="12"/>
          </p:nvPr>
        </p:nvSpPr>
        <p:spPr/>
        <p:txBody>
          <a:bodyPr/>
          <a:lstStyle/>
          <a:p>
            <a:fld id="{EC33B370-F672-B743-B3AF-248A63C17270}"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packing robot control system</a:t>
            </a:r>
            <a:endParaRPr lang="en-US" dirty="0"/>
          </a:p>
        </p:txBody>
      </p:sp>
      <p:pic>
        <p:nvPicPr>
          <p:cNvPr id="26626" name="Picture 2" descr="6"/>
          <p:cNvPicPr>
            <a:picLocks noChangeAspect="1" noChangeArrowheads="1"/>
          </p:cNvPicPr>
          <p:nvPr/>
        </p:nvPicPr>
        <mc:AlternateContent xmlns:mc="http://schemas.openxmlformats.org/markup-compatibility/2006">
          <mc:Choice xmlns="" xmlns:mv="urn:schemas-microsoft-com:mac:vml" xmlns:ma="http://schemas.microsoft.com/office/mac/drawingml/2008/main" Requires="ma">
            <p:blipFill>
              <a:blip r:embed="rId2"/>
              <a:srcRect b="-8765"/>
              <a:stretch>
                <a:fillRect/>
              </a:stretch>
            </p:blipFill>
          </mc:Choice>
          <mc:Fallback>
            <p:blipFill>
              <a:blip r:embed="rId3"/>
              <a:srcRect b="-8765"/>
              <a:stretch>
                <a:fillRect/>
              </a:stretch>
            </p:blipFill>
          </mc:Fallback>
        </mc:AlternateContent>
        <p:spPr bwMode="auto">
          <a:xfrm>
            <a:off x="2197959" y="1667101"/>
            <a:ext cx="4397375" cy="42624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abstraction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Architecture in the small </a:t>
            </a:r>
            <a:r>
              <a:rPr lang="en-US" dirty="0" smtClean="0"/>
              <a:t>is concerned with the architecture of individual programs. At this level, we are concerned with the way that an individual program is decomposed into components.  </a:t>
            </a:r>
            <a:endParaRPr lang="en-GB" dirty="0" smtClean="0"/>
          </a:p>
          <a:p>
            <a:r>
              <a:rPr lang="en-US" dirty="0" smtClean="0">
                <a:solidFill>
                  <a:srgbClr val="FF0000"/>
                </a:solidFill>
              </a:rPr>
              <a:t>Architecture in the large </a:t>
            </a:r>
            <a:r>
              <a:rPr lang="en-US" dirty="0" smtClean="0"/>
              <a:t>is concerned with the architecture of complex enterprise systems that include other systems, programs, and program components. These enterprise systems are distributed over different computers, which may be owned and managed by different companies.  </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representations</a:t>
            </a:r>
            <a:endParaRPr lang="en-US" dirty="0"/>
          </a:p>
        </p:txBody>
      </p:sp>
      <p:sp>
        <p:nvSpPr>
          <p:cNvPr id="3" name="Content Placeholder 2"/>
          <p:cNvSpPr>
            <a:spLocks noGrp="1"/>
          </p:cNvSpPr>
          <p:nvPr>
            <p:ph idx="1"/>
          </p:nvPr>
        </p:nvSpPr>
        <p:spPr/>
        <p:txBody>
          <a:bodyPr/>
          <a:lstStyle/>
          <a:p>
            <a:r>
              <a:rPr lang="en-US" b="1" dirty="0" smtClean="0"/>
              <a:t>Simple, informal block diagrams </a:t>
            </a:r>
            <a:r>
              <a:rPr lang="en-US" dirty="0" smtClean="0"/>
              <a:t>showing entities and relationships are the most frequently used method for documenting software architectures.</a:t>
            </a:r>
          </a:p>
          <a:p>
            <a:r>
              <a:rPr lang="en-US" dirty="0" smtClean="0"/>
              <a:t>But these have been </a:t>
            </a:r>
            <a:r>
              <a:rPr lang="en-US" dirty="0" err="1" smtClean="0"/>
              <a:t>criticised</a:t>
            </a:r>
            <a:r>
              <a:rPr lang="en-US" dirty="0" smtClean="0"/>
              <a:t> because they lack semantics, do not show the types of relationships between entities nor the visible properties of entities in the architecture.</a:t>
            </a:r>
          </a:p>
          <a:p>
            <a:r>
              <a:rPr lang="en-US" dirty="0" smtClean="0"/>
              <a:t>Depends on the use of architectural </a:t>
            </a:r>
            <a:r>
              <a:rPr lang="en-US" dirty="0" err="1" smtClean="0"/>
              <a:t>models.The</a:t>
            </a:r>
            <a:r>
              <a:rPr lang="en-US" dirty="0" smtClean="0"/>
              <a:t>  requirements for model semantics depends on how the models are used.</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Box and line diagrams</a:t>
            </a:r>
          </a:p>
        </p:txBody>
      </p:sp>
      <p:sp>
        <p:nvSpPr>
          <p:cNvPr id="57347" name="Rectangle 3"/>
          <p:cNvSpPr>
            <a:spLocks noGrp="1" noChangeArrowheads="1"/>
          </p:cNvSpPr>
          <p:nvPr>
            <p:ph idx="1"/>
          </p:nvPr>
        </p:nvSpPr>
        <p:spPr/>
        <p:txBody>
          <a:bodyPr/>
          <a:lstStyle/>
          <a:p>
            <a:r>
              <a:rPr lang="en-US"/>
              <a:t>Very abstract - they do not show the nature of component relationships nor the externally visible properties of the sub-systems.</a:t>
            </a:r>
          </a:p>
          <a:p>
            <a:r>
              <a:rPr lang="en-US"/>
              <a:t>However, useful for communication with stakeholders and for project planning.</a:t>
            </a:r>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63A4182B5530489CC2976CC62E1276" ma:contentTypeVersion="" ma:contentTypeDescription="Create a new document." ma:contentTypeScope="" ma:versionID="866f50106f7554e010a59502dc762bb6">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5129477-3418-4D52-9374-521D6CBD2F54}"/>
</file>

<file path=customXml/itemProps2.xml><?xml version="1.0" encoding="utf-8"?>
<ds:datastoreItem xmlns:ds="http://schemas.openxmlformats.org/officeDocument/2006/customXml" ds:itemID="{7369D6C8-206B-43D6-AE68-783414512087}"/>
</file>

<file path=customXml/itemProps3.xml><?xml version="1.0" encoding="utf-8"?>
<ds:datastoreItem xmlns:ds="http://schemas.openxmlformats.org/officeDocument/2006/customXml" ds:itemID="{427CFD65-F1B6-4C9C-9295-8D227C410706}"/>
</file>

<file path=docProps/app.xml><?xml version="1.0" encoding="utf-8"?>
<Properties xmlns="http://schemas.openxmlformats.org/officeDocument/2006/extended-properties" xmlns:vt="http://schemas.openxmlformats.org/officeDocument/2006/docPropsVTypes">
  <Template>SE9.thmx</Template>
  <TotalTime>4669</TotalTime>
  <Words>2551</Words>
  <Application>Microsoft Office PowerPoint</Application>
  <PresentationFormat>On-screen Show (4:3)</PresentationFormat>
  <Paragraphs>281</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ＭＳ Ｐゴシック</vt:lpstr>
      <vt:lpstr>Arial</vt:lpstr>
      <vt:lpstr>Calibri</vt:lpstr>
      <vt:lpstr>Helvetica</vt:lpstr>
      <vt:lpstr>Times New Roman</vt:lpstr>
      <vt:lpstr>Wingdings</vt:lpstr>
      <vt:lpstr>SE9</vt:lpstr>
      <vt:lpstr>Chapter 6 – Architectural Design</vt:lpstr>
      <vt:lpstr>Topics covered</vt:lpstr>
      <vt:lpstr>Software architecture</vt:lpstr>
      <vt:lpstr>Architectural design</vt:lpstr>
      <vt:lpstr>The architecture of a packing robot control system</vt:lpstr>
      <vt:lpstr>Architectural abstraction</vt:lpstr>
      <vt:lpstr>Advantages of explicit architecture</vt:lpstr>
      <vt:lpstr>Architectural representations</vt:lpstr>
      <vt:lpstr>Box and line diagrams</vt:lpstr>
      <vt:lpstr>Architectural design decisions</vt:lpstr>
      <vt:lpstr>Architectural design decisions</vt:lpstr>
      <vt:lpstr>Architecture reuse</vt:lpstr>
      <vt:lpstr>Architecture and system characteristics</vt:lpstr>
      <vt:lpstr>Architecture and system characteristics</vt:lpstr>
      <vt:lpstr>Architecture and system characteristics</vt:lpstr>
      <vt:lpstr>Architectural views</vt:lpstr>
      <vt:lpstr>4 + 1 view model of software architecture</vt:lpstr>
      <vt:lpstr>PowerPoint Presentation</vt:lpstr>
      <vt:lpstr>Architectural patterns</vt:lpstr>
      <vt:lpstr>The Model-View-Controller (MVC) pattern </vt:lpstr>
      <vt:lpstr>The organization of the Model-View-Controller </vt:lpstr>
      <vt:lpstr>Web application architecture using the MVC pattern </vt:lpstr>
      <vt:lpstr>Layered architecture</vt:lpstr>
      <vt:lpstr>The Layered architecture pattern </vt:lpstr>
      <vt:lpstr>A generic layered architecture </vt:lpstr>
      <vt:lpstr>The architecture of the LIBSYS system </vt:lpstr>
      <vt:lpstr>Chapter 6 – Architectural Design</vt:lpstr>
      <vt:lpstr>Repository architecture</vt:lpstr>
      <vt:lpstr>The Repository pattern </vt:lpstr>
      <vt:lpstr>A repository architecture for an IDE </vt:lpstr>
      <vt:lpstr>Client-server architecture</vt:lpstr>
      <vt:lpstr>The Client–server pattern </vt:lpstr>
      <vt:lpstr>A client–server architecture for a film library </vt:lpstr>
      <vt:lpstr>Pipe and filter architecture</vt:lpstr>
      <vt:lpstr>The pipe and filter pattern </vt:lpstr>
      <vt:lpstr>An example of the pipe and filter architecture </vt:lpstr>
      <vt:lpstr>The software architecture of an ATM system </vt:lpstr>
      <vt:lpstr>Information systems architecture</vt:lpstr>
      <vt:lpstr>Layered information system architecture </vt:lpstr>
      <vt:lpstr>The architecture of the MHC-PMS </vt:lpstr>
      <vt:lpstr>A pipe and filter compiler architecture </vt:lpstr>
      <vt:lpstr>A repository architecture for a language processing system</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halide</cp:lastModifiedBy>
  <cp:revision>24</cp:revision>
  <cp:lastPrinted>2019-05-13T10:50:10Z</cp:lastPrinted>
  <dcterms:created xsi:type="dcterms:W3CDTF">2010-01-18T20:35:25Z</dcterms:created>
  <dcterms:modified xsi:type="dcterms:W3CDTF">2019-05-13T11:05:41Z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0x0101004063A4182B5530489CC2976CC62E1276</vt:lpwstr>
  </property>
</Properties>
</file>