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6.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5.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493" r:id="rId2"/>
    <p:sldId id="427" r:id="rId3"/>
    <p:sldId id="492" r:id="rId4"/>
    <p:sldId id="491" r:id="rId5"/>
    <p:sldId id="494" r:id="rId6"/>
    <p:sldId id="495" r:id="rId7"/>
    <p:sldId id="496" r:id="rId8"/>
    <p:sldId id="560" r:id="rId9"/>
    <p:sldId id="497" r:id="rId10"/>
    <p:sldId id="498" r:id="rId11"/>
    <p:sldId id="499" r:id="rId12"/>
    <p:sldId id="500" r:id="rId13"/>
    <p:sldId id="502" r:id="rId14"/>
    <p:sldId id="561" r:id="rId15"/>
    <p:sldId id="503" r:id="rId16"/>
    <p:sldId id="504" r:id="rId17"/>
    <p:sldId id="546" r:id="rId18"/>
    <p:sldId id="505" r:id="rId19"/>
    <p:sldId id="506" r:id="rId20"/>
    <p:sldId id="508" r:id="rId21"/>
    <p:sldId id="509" r:id="rId22"/>
    <p:sldId id="510" r:id="rId23"/>
    <p:sldId id="512" r:id="rId24"/>
    <p:sldId id="515" r:id="rId25"/>
    <p:sldId id="516" r:id="rId26"/>
    <p:sldId id="517" r:id="rId27"/>
    <p:sldId id="518" r:id="rId28"/>
    <p:sldId id="521" r:id="rId29"/>
    <p:sldId id="547" r:id="rId30"/>
    <p:sldId id="548" r:id="rId31"/>
    <p:sldId id="527" r:id="rId32"/>
    <p:sldId id="528" r:id="rId33"/>
    <p:sldId id="529" r:id="rId34"/>
    <p:sldId id="530" r:id="rId35"/>
    <p:sldId id="531" r:id="rId36"/>
    <p:sldId id="532" r:id="rId37"/>
    <p:sldId id="533" r:id="rId38"/>
    <p:sldId id="534" r:id="rId39"/>
    <p:sldId id="551" r:id="rId40"/>
    <p:sldId id="535" r:id="rId41"/>
    <p:sldId id="536" r:id="rId42"/>
    <p:sldId id="557" r:id="rId43"/>
    <p:sldId id="558" r:id="rId44"/>
    <p:sldId id="554" r:id="rId45"/>
    <p:sldId id="552" r:id="rId46"/>
    <p:sldId id="539" r:id="rId47"/>
    <p:sldId id="537" r:id="rId48"/>
    <p:sldId id="555" r:id="rId49"/>
    <p:sldId id="553" r:id="rId50"/>
    <p:sldId id="556" r:id="rId51"/>
    <p:sldId id="559" r:id="rId52"/>
    <p:sldId id="538" r:id="rId53"/>
    <p:sldId id="540" r:id="rId54"/>
    <p:sldId id="541" r:id="rId55"/>
    <p:sldId id="542" r:id="rId56"/>
    <p:sldId id="544" r:id="rId57"/>
    <p:sldId id="543" r:id="rId58"/>
    <p:sldId id="545" r:id="rId59"/>
    <p:sldId id="365" r:id="rId60"/>
    <p:sldId id="366" r:id="rId61"/>
  </p:sldIdLst>
  <p:sldSz cx="9144000" cy="6858000" type="screen4x3"/>
  <p:notesSz cx="6858000" cy="9117013"/>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99CC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0944" autoAdjust="0"/>
    <p:restoredTop sz="94581" autoAdjust="0"/>
  </p:normalViewPr>
  <p:slideViewPr>
    <p:cSldViewPr>
      <p:cViewPr>
        <p:scale>
          <a:sx n="81" d="100"/>
          <a:sy n="81" d="100"/>
        </p:scale>
        <p:origin x="-147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171" name="Rectangle 3"/>
          <p:cNvSpPr>
            <a:spLocks noGrp="1" noChangeArrowheads="1"/>
          </p:cNvSpPr>
          <p:nvPr>
            <p:ph type="dt" sz="quarter"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7172" name="Rectangle 4"/>
          <p:cNvSpPr>
            <a:spLocks noGrp="1" noChangeArrowheads="1"/>
          </p:cNvSpPr>
          <p:nvPr>
            <p:ph type="ftr" sz="quarter" idx="2"/>
          </p:nvPr>
        </p:nvSpPr>
        <p:spPr bwMode="auto">
          <a:xfrm>
            <a:off x="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173" name="Rectangle 5"/>
          <p:cNvSpPr>
            <a:spLocks noGrp="1" noChangeArrowheads="1"/>
          </p:cNvSpPr>
          <p:nvPr>
            <p:ph type="sldNum" sz="quarter" idx="3"/>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5B76038-3422-40AB-AA68-BF0CA9E823CC}" type="slidenum">
              <a:rPr lang="en-US"/>
              <a:pPr>
                <a:defRPr/>
              </a:pPr>
              <a:t>‹#›</a:t>
            </a:fld>
            <a:endParaRPr lang="en-US"/>
          </a:p>
        </p:txBody>
      </p:sp>
    </p:spTree>
    <p:extLst>
      <p:ext uri="{BB962C8B-B14F-4D97-AF65-F5344CB8AC3E}">
        <p14:creationId xmlns:p14="http://schemas.microsoft.com/office/powerpoint/2010/main" val="3758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30700"/>
            <a:ext cx="50292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0A7B49C-18F0-4DD1-A881-F11AE934CE51}" type="slidenum">
              <a:rPr lang="en-US"/>
              <a:pPr>
                <a:defRPr/>
              </a:pPr>
              <a:t>‹#›</a:t>
            </a:fld>
            <a:endParaRPr lang="en-US"/>
          </a:p>
        </p:txBody>
      </p:sp>
    </p:spTree>
    <p:extLst>
      <p:ext uri="{BB962C8B-B14F-4D97-AF65-F5344CB8AC3E}">
        <p14:creationId xmlns:p14="http://schemas.microsoft.com/office/powerpoint/2010/main" val="1703746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20CB8D4-4591-4CF2-AC42-79771D7CBCBE}"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Object-Oriented Analysis and Design with the Unified Process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3C65E58-924C-4E8C-8694-83AAB225EAE4}"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Object-Oriented Analysis and Design with the Unified Process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C66783B-F2FF-4333-ABD5-4A3C17175D8A}"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Object-Oriented Analysis and Design with the Unified Process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9A2421-28CC-4BBF-B594-9481040C9369}"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Object-Oriented Analysis and Design with the Unified Process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E8E43EE-92BC-4BFF-8DDA-687CF0939AD8}"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Object-Oriented Analysis and Design with the Unified Process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B40BE39-B256-41AE-9D0B-1B459D4485F6}" type="slidenum">
              <a:rPr lang="en-US"/>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Object-Oriented Analysis and Design with the Unified Process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7599B63-3E44-4EB6-BEFC-D84D2EAB1A94}" type="slidenum">
              <a:rPr lang="en-US"/>
              <a:pPr>
                <a:defRPr/>
              </a:pPr>
              <a:t>‹#›</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Object-Oriented Analysis and Design with the Unified Process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B8FB8AE-BA3A-4ECD-93D3-6B5DAD205415}" type="slidenum">
              <a:rPr lang="en-US"/>
              <a:pPr>
                <a:defRPr/>
              </a:pPr>
              <a:t>‹#›</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Object-Oriented Analysis and Design with the Unified Process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829F02B-F198-4ECA-8FBC-F402CF05D8EE}" type="slidenum">
              <a:rPr lang="en-US"/>
              <a:pPr>
                <a:defRPr/>
              </a:pPr>
              <a:t>‹#›</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Object-Oriented Analysis and Design with the Unified Process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F77EE5F-4D15-49A3-98E6-28AB82E0A73F}" type="slidenum">
              <a:rPr lang="en-US"/>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Object-Oriented Analysis and Design with the Unified Process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AC8C63A-0C22-480A-9A75-30CE84B279CA}" type="slidenum">
              <a:rPr lang="en-US"/>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Object-Oriented Analysis and Design with the Unified Process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First Level</a:t>
            </a:r>
          </a:p>
          <a:p>
            <a:pPr lvl="2"/>
            <a:r>
              <a:rPr lang="en-US" smtClean="0"/>
              <a:t>Third level</a:t>
            </a:r>
          </a:p>
          <a:p>
            <a:pPr lvl="3"/>
            <a:r>
              <a:rPr lang="en-US" smtClean="0"/>
              <a:t>Fourth level</a:t>
            </a:r>
          </a:p>
        </p:txBody>
      </p:sp>
      <p:sp>
        <p:nvSpPr>
          <p:cNvPr id="1030" name="Rectangle 6"/>
          <p:cNvSpPr>
            <a:spLocks noGrp="1" noChangeArrowheads="1"/>
          </p:cNvSpPr>
          <p:nvPr>
            <p:ph type="sldNum" sz="quarter" idx="4"/>
          </p:nvPr>
        </p:nvSpPr>
        <p:spPr bwMode="auto">
          <a:xfrm>
            <a:off x="6553200" y="64770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99CC00"/>
                </a:solidFill>
              </a:defRPr>
            </a:lvl1pPr>
          </a:lstStyle>
          <a:p>
            <a:pPr>
              <a:defRPr/>
            </a:pPr>
            <a:fld id="{2B05EBB3-F910-4F03-8846-D39386FD0096}" type="slidenum">
              <a:rPr lang="en-US"/>
              <a:pPr>
                <a:defRPr/>
              </a:pPr>
              <a:t>‹#›</a:t>
            </a:fld>
            <a:endParaRPr lang="en-US"/>
          </a:p>
        </p:txBody>
      </p:sp>
      <p:sp>
        <p:nvSpPr>
          <p:cNvPr id="1031" name="Rectangle 7"/>
          <p:cNvSpPr>
            <a:spLocks noGrp="1" noChangeArrowheads="1"/>
          </p:cNvSpPr>
          <p:nvPr>
            <p:ph type="ftr" sz="quarter" idx="3"/>
          </p:nvPr>
        </p:nvSpPr>
        <p:spPr bwMode="auto">
          <a:xfrm>
            <a:off x="228600" y="6477000"/>
            <a:ext cx="5638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99CC00"/>
                </a:solidFill>
              </a:defRPr>
            </a:lvl1pPr>
          </a:lstStyle>
          <a:p>
            <a:pPr>
              <a:defRPr/>
            </a:pPr>
            <a:r>
              <a:rPr lang="en-US"/>
              <a:t>Object-Oriented Analysis and Design with the Unified Process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b="1">
          <a:solidFill>
            <a:srgbClr val="996633"/>
          </a:solidFill>
          <a:latin typeface="+mj-lt"/>
          <a:ea typeface="+mj-ea"/>
          <a:cs typeface="+mj-cs"/>
        </a:defRPr>
      </a:lvl1pPr>
      <a:lvl2pPr algn="ctr" rtl="0" eaLnBrk="0" fontAlgn="base" hangingPunct="0">
        <a:spcBef>
          <a:spcPct val="0"/>
        </a:spcBef>
        <a:spcAft>
          <a:spcPct val="0"/>
        </a:spcAft>
        <a:defRPr sz="4400" b="1">
          <a:solidFill>
            <a:srgbClr val="996633"/>
          </a:solidFill>
          <a:latin typeface="Times New Roman" pitchFamily="18" charset="0"/>
        </a:defRPr>
      </a:lvl2pPr>
      <a:lvl3pPr algn="ctr" rtl="0" eaLnBrk="0" fontAlgn="base" hangingPunct="0">
        <a:spcBef>
          <a:spcPct val="0"/>
        </a:spcBef>
        <a:spcAft>
          <a:spcPct val="0"/>
        </a:spcAft>
        <a:defRPr sz="4400" b="1">
          <a:solidFill>
            <a:srgbClr val="996633"/>
          </a:solidFill>
          <a:latin typeface="Times New Roman" pitchFamily="18" charset="0"/>
        </a:defRPr>
      </a:lvl3pPr>
      <a:lvl4pPr algn="ctr" rtl="0" eaLnBrk="0" fontAlgn="base" hangingPunct="0">
        <a:spcBef>
          <a:spcPct val="0"/>
        </a:spcBef>
        <a:spcAft>
          <a:spcPct val="0"/>
        </a:spcAft>
        <a:defRPr sz="4400" b="1">
          <a:solidFill>
            <a:srgbClr val="996633"/>
          </a:solidFill>
          <a:latin typeface="Times New Roman" pitchFamily="18" charset="0"/>
        </a:defRPr>
      </a:lvl4pPr>
      <a:lvl5pPr algn="ctr" rtl="0" eaLnBrk="0" fontAlgn="base" hangingPunct="0">
        <a:spcBef>
          <a:spcPct val="0"/>
        </a:spcBef>
        <a:spcAft>
          <a:spcPct val="0"/>
        </a:spcAft>
        <a:defRPr sz="4400" b="1">
          <a:solidFill>
            <a:srgbClr val="996633"/>
          </a:solidFill>
          <a:latin typeface="Times New Roman" pitchFamily="18" charset="0"/>
        </a:defRPr>
      </a:lvl5pPr>
      <a:lvl6pPr marL="457200" algn="ctr" rtl="0" fontAlgn="base">
        <a:spcBef>
          <a:spcPct val="0"/>
        </a:spcBef>
        <a:spcAft>
          <a:spcPct val="0"/>
        </a:spcAft>
        <a:defRPr sz="4400" b="1">
          <a:solidFill>
            <a:srgbClr val="996633"/>
          </a:solidFill>
          <a:latin typeface="Times New Roman" pitchFamily="18" charset="0"/>
        </a:defRPr>
      </a:lvl6pPr>
      <a:lvl7pPr marL="914400" algn="ctr" rtl="0" fontAlgn="base">
        <a:spcBef>
          <a:spcPct val="0"/>
        </a:spcBef>
        <a:spcAft>
          <a:spcPct val="0"/>
        </a:spcAft>
        <a:defRPr sz="4400" b="1">
          <a:solidFill>
            <a:srgbClr val="996633"/>
          </a:solidFill>
          <a:latin typeface="Times New Roman" pitchFamily="18" charset="0"/>
        </a:defRPr>
      </a:lvl7pPr>
      <a:lvl8pPr marL="1371600" algn="ctr" rtl="0" fontAlgn="base">
        <a:spcBef>
          <a:spcPct val="0"/>
        </a:spcBef>
        <a:spcAft>
          <a:spcPct val="0"/>
        </a:spcAft>
        <a:defRPr sz="4400" b="1">
          <a:solidFill>
            <a:srgbClr val="996633"/>
          </a:solidFill>
          <a:latin typeface="Times New Roman" pitchFamily="18" charset="0"/>
        </a:defRPr>
      </a:lvl8pPr>
      <a:lvl9pPr marL="1828800" algn="ctr" rtl="0" fontAlgn="base">
        <a:spcBef>
          <a:spcPct val="0"/>
        </a:spcBef>
        <a:spcAft>
          <a:spcPct val="0"/>
        </a:spcAft>
        <a:defRPr sz="4400" b="1">
          <a:solidFill>
            <a:srgbClr val="996633"/>
          </a:solidFill>
          <a:latin typeface="Times New Roman" pitchFamily="18" charset="0"/>
        </a:defRPr>
      </a:lvl9pPr>
    </p:titleStyle>
    <p:bodyStyle>
      <a:lvl1pPr marL="342900" indent="-342900" algn="l" rtl="0" eaLnBrk="0" fontAlgn="base" hangingPunct="0">
        <a:spcBef>
          <a:spcPct val="20000"/>
        </a:spcBef>
        <a:spcAft>
          <a:spcPct val="0"/>
        </a:spcAft>
        <a:buClr>
          <a:srgbClr val="99CCFF"/>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9CCFF"/>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rgbClr val="99CCFF"/>
        </a:buClr>
        <a:buFont typeface="Times New Roman" pitchFamily="18" charset="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2500"/>
        </a:solidFill>
        <a:effectLst/>
      </p:bgPr>
    </p:bg>
    <p:spTree>
      <p:nvGrpSpPr>
        <p:cNvPr id="1" name=""/>
        <p:cNvGrpSpPr/>
        <p:nvPr/>
      </p:nvGrpSpPr>
      <p:grpSpPr>
        <a:xfrm>
          <a:off x="0" y="0"/>
          <a:ext cx="0" cy="0"/>
          <a:chOff x="0" y="0"/>
          <a:chExt cx="0" cy="0"/>
        </a:xfrm>
      </p:grpSpPr>
      <p:pic>
        <p:nvPicPr>
          <p:cNvPr id="2050" name="Picture 2" descr="Picture1"/>
          <p:cNvPicPr>
            <a:picLocks noChangeAspect="1" noChangeArrowheads="1"/>
          </p:cNvPicPr>
          <p:nvPr/>
        </p:nvPicPr>
        <p:blipFill>
          <a:blip r:embed="rId2" cstate="print"/>
          <a:srcRect/>
          <a:stretch>
            <a:fillRect/>
          </a:stretch>
        </p:blipFill>
        <p:spPr bwMode="auto">
          <a:xfrm>
            <a:off x="0" y="228600"/>
            <a:ext cx="1762125" cy="4038600"/>
          </a:xfrm>
          <a:prstGeom prst="rect">
            <a:avLst/>
          </a:prstGeom>
          <a:noFill/>
          <a:ln w="9525">
            <a:noFill/>
            <a:miter lim="800000"/>
            <a:headEnd/>
            <a:tailEnd/>
          </a:ln>
        </p:spPr>
      </p:pic>
      <p:pic>
        <p:nvPicPr>
          <p:cNvPr id="2051" name="Picture 3" descr="Picture1"/>
          <p:cNvPicPr>
            <a:picLocks noChangeAspect="1" noChangeArrowheads="1"/>
          </p:cNvPicPr>
          <p:nvPr/>
        </p:nvPicPr>
        <p:blipFill>
          <a:blip r:embed="rId2" cstate="print"/>
          <a:srcRect/>
          <a:stretch>
            <a:fillRect/>
          </a:stretch>
        </p:blipFill>
        <p:spPr bwMode="auto">
          <a:xfrm>
            <a:off x="7696200" y="228600"/>
            <a:ext cx="1447800" cy="40386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676400" y="228600"/>
            <a:ext cx="6019800" cy="40386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r="15176"/>
          <a:stretch>
            <a:fillRect/>
          </a:stretch>
        </p:blipFill>
        <p:spPr bwMode="auto">
          <a:xfrm>
            <a:off x="0" y="4343400"/>
            <a:ext cx="914400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miter lim="800000"/>
            <a:headEnd/>
            <a:tailEnd/>
          </a:ln>
        </p:spPr>
        <p:txBody>
          <a:bodyPr/>
          <a:lstStyle/>
          <a:p>
            <a:fld id="{3B7CCC1D-DF1A-4163-A998-C7B56F8908A5}" type="slidenum">
              <a:rPr lang="en-US"/>
              <a:pPr/>
              <a:t>10</a:t>
            </a:fld>
            <a:endParaRPr lang="en-US"/>
          </a:p>
        </p:txBody>
      </p:sp>
      <p:sp>
        <p:nvSpPr>
          <p:cNvPr id="10243"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pic>
        <p:nvPicPr>
          <p:cNvPr id="10244" name="Picture 3" descr="Fig"/>
          <p:cNvPicPr>
            <a:picLocks noChangeAspect="1" noChangeArrowheads="1"/>
          </p:cNvPicPr>
          <p:nvPr/>
        </p:nvPicPr>
        <p:blipFill>
          <a:blip r:embed="rId2" cstate="print"/>
          <a:srcRect/>
          <a:stretch>
            <a:fillRect/>
          </a:stretch>
        </p:blipFill>
        <p:spPr bwMode="auto">
          <a:xfrm>
            <a:off x="762000" y="381000"/>
            <a:ext cx="7496175" cy="4876800"/>
          </a:xfrm>
          <a:prstGeom prst="rect">
            <a:avLst/>
          </a:prstGeom>
          <a:noFill/>
          <a:ln w="9525">
            <a:noFill/>
            <a:miter lim="800000"/>
            <a:headEnd/>
            <a:tailEnd/>
          </a:ln>
        </p:spPr>
      </p:pic>
      <p:sp>
        <p:nvSpPr>
          <p:cNvPr id="10245" name="Rectangle 5"/>
          <p:cNvSpPr>
            <a:spLocks noChangeArrowheads="1"/>
          </p:cNvSpPr>
          <p:nvPr/>
        </p:nvSpPr>
        <p:spPr bwMode="auto">
          <a:xfrm>
            <a:off x="1828800" y="5410200"/>
            <a:ext cx="5410200" cy="1096963"/>
          </a:xfrm>
          <a:prstGeom prst="rect">
            <a:avLst/>
          </a:prstGeom>
          <a:noFill/>
          <a:ln w="9525">
            <a:noFill/>
            <a:miter lim="800000"/>
            <a:headEnd/>
            <a:tailEnd/>
          </a:ln>
          <a:effectLst/>
        </p:spPr>
        <p:txBody>
          <a:bodyPr>
            <a:spAutoFit/>
          </a:bodyPr>
          <a:lstStyle/>
          <a:p>
            <a:pPr algn="ctr"/>
            <a:r>
              <a:rPr lang="en-US" sz="2200"/>
              <a:t>Figure 2-4</a:t>
            </a:r>
          </a:p>
          <a:p>
            <a:pPr algn="ctr"/>
            <a:r>
              <a:rPr lang="en-US" sz="2200"/>
              <a:t>The Waterfall Approach to the SDLC </a:t>
            </a:r>
          </a:p>
          <a:p>
            <a:pPr algn="ctr"/>
            <a:endParaRPr lang="en-US" sz="2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miter lim="800000"/>
            <a:headEnd/>
            <a:tailEnd/>
          </a:ln>
        </p:spPr>
        <p:txBody>
          <a:bodyPr/>
          <a:lstStyle/>
          <a:p>
            <a:fld id="{08329E6C-39E7-4642-AA4E-CAD560178BA7}" type="slidenum">
              <a:rPr lang="en-US"/>
              <a:pPr/>
              <a:t>11</a:t>
            </a:fld>
            <a:endParaRPr lang="en-US"/>
          </a:p>
        </p:txBody>
      </p:sp>
      <p:sp>
        <p:nvSpPr>
          <p:cNvPr id="11267"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11268" name="Rectangle 2"/>
          <p:cNvSpPr>
            <a:spLocks noGrp="1" noChangeArrowheads="1"/>
          </p:cNvSpPr>
          <p:nvPr>
            <p:ph type="title"/>
          </p:nvPr>
        </p:nvSpPr>
        <p:spPr>
          <a:xfrm>
            <a:off x="609600" y="457200"/>
            <a:ext cx="7772400" cy="1143000"/>
          </a:xfrm>
        </p:spPr>
        <p:txBody>
          <a:bodyPr/>
          <a:lstStyle/>
          <a:p>
            <a:pPr eaLnBrk="1" hangingPunct="1"/>
            <a:r>
              <a:rPr lang="en-US" smtClean="0">
                <a:cs typeface="Times New Roman" pitchFamily="18" charset="0"/>
              </a:rPr>
              <a:t>The Newer Adaptive Approaches to the SDLC</a:t>
            </a:r>
            <a:r>
              <a:rPr lang="en-US" smtClean="0"/>
              <a:t> </a:t>
            </a:r>
          </a:p>
        </p:txBody>
      </p:sp>
      <p:sp>
        <p:nvSpPr>
          <p:cNvPr id="11269" name="Rectangle 3"/>
          <p:cNvSpPr>
            <a:spLocks noGrp="1" noChangeArrowheads="1"/>
          </p:cNvSpPr>
          <p:nvPr>
            <p:ph type="body" idx="1"/>
          </p:nvPr>
        </p:nvSpPr>
        <p:spPr>
          <a:xfrm>
            <a:off x="533400" y="1905000"/>
            <a:ext cx="7924800" cy="4343400"/>
          </a:xfrm>
        </p:spPr>
        <p:txBody>
          <a:bodyPr/>
          <a:lstStyle/>
          <a:p>
            <a:pPr eaLnBrk="1" hangingPunct="1"/>
            <a:r>
              <a:rPr lang="en-US" dirty="0" smtClean="0">
                <a:cs typeface="Times New Roman" pitchFamily="18" charset="0"/>
              </a:rPr>
              <a:t>The </a:t>
            </a:r>
            <a:r>
              <a:rPr lang="en-US" dirty="0" smtClean="0">
                <a:solidFill>
                  <a:schemeClr val="accent2">
                    <a:lumMod val="75000"/>
                  </a:schemeClr>
                </a:solidFill>
                <a:cs typeface="Times New Roman" pitchFamily="18" charset="0"/>
              </a:rPr>
              <a:t>spiral model</a:t>
            </a:r>
            <a:r>
              <a:rPr lang="en-US" dirty="0" smtClean="0">
                <a:cs typeface="Times New Roman" pitchFamily="18" charset="0"/>
              </a:rPr>
              <a:t>: early form of </a:t>
            </a:r>
            <a:r>
              <a:rPr lang="en-US" dirty="0" smtClean="0">
                <a:solidFill>
                  <a:schemeClr val="accent2">
                    <a:lumMod val="75000"/>
                  </a:schemeClr>
                </a:solidFill>
                <a:cs typeface="Times New Roman" pitchFamily="18" charset="0"/>
              </a:rPr>
              <a:t>adaptive</a:t>
            </a:r>
            <a:r>
              <a:rPr lang="en-US" dirty="0" smtClean="0">
                <a:cs typeface="Times New Roman" pitchFamily="18" charset="0"/>
              </a:rPr>
              <a:t> SDLC</a:t>
            </a:r>
          </a:p>
          <a:p>
            <a:pPr lvl="1" eaLnBrk="1" hangingPunct="1"/>
            <a:r>
              <a:rPr lang="en-US" dirty="0" smtClean="0">
                <a:cs typeface="Times New Roman" pitchFamily="18" charset="0"/>
              </a:rPr>
              <a:t>Activities radiate from center starting point</a:t>
            </a:r>
          </a:p>
          <a:p>
            <a:pPr lvl="1" eaLnBrk="1" hangingPunct="1"/>
            <a:r>
              <a:rPr lang="en-US" dirty="0" smtClean="0">
                <a:solidFill>
                  <a:schemeClr val="accent2">
                    <a:lumMod val="75000"/>
                  </a:schemeClr>
                </a:solidFill>
                <a:cs typeface="Times New Roman" pitchFamily="18" charset="0"/>
              </a:rPr>
              <a:t>Prototypes</a:t>
            </a:r>
            <a:r>
              <a:rPr lang="en-US" dirty="0" smtClean="0">
                <a:cs typeface="Times New Roman" pitchFamily="18" charset="0"/>
              </a:rPr>
              <a:t> are artifacts of each phase</a:t>
            </a:r>
          </a:p>
          <a:p>
            <a:pPr eaLnBrk="1" hangingPunct="1"/>
            <a:r>
              <a:rPr lang="en-US" dirty="0" smtClean="0">
                <a:cs typeface="Times New Roman" pitchFamily="18" charset="0"/>
              </a:rPr>
              <a:t>Iterative problem solving: </a:t>
            </a:r>
            <a:r>
              <a:rPr lang="en-US" dirty="0" smtClean="0">
                <a:solidFill>
                  <a:schemeClr val="accent2">
                    <a:lumMod val="75000"/>
                  </a:schemeClr>
                </a:solidFill>
                <a:cs typeface="Times New Roman" pitchFamily="18" charset="0"/>
              </a:rPr>
              <a:t>repeats activities </a:t>
            </a:r>
          </a:p>
          <a:p>
            <a:pPr eaLnBrk="1" hangingPunct="1"/>
            <a:r>
              <a:rPr lang="en-US" dirty="0" smtClean="0">
                <a:cs typeface="Times New Roman" pitchFamily="18" charset="0"/>
              </a:rPr>
              <a:t>Several approaches to structuring iterations </a:t>
            </a:r>
          </a:p>
          <a:p>
            <a:pPr lvl="1" eaLnBrk="1" hangingPunct="1"/>
            <a:r>
              <a:rPr lang="en-US" dirty="0" smtClean="0">
                <a:cs typeface="Times New Roman" pitchFamily="18" charset="0"/>
              </a:rPr>
              <a:t>Define and implement the key system functions </a:t>
            </a:r>
          </a:p>
          <a:p>
            <a:pPr lvl="1" eaLnBrk="1" hangingPunct="1"/>
            <a:r>
              <a:rPr lang="en-US" dirty="0" smtClean="0">
                <a:cs typeface="Times New Roman" pitchFamily="18" charset="0"/>
              </a:rPr>
              <a:t>Focus on one subsystem at a time</a:t>
            </a:r>
          </a:p>
          <a:p>
            <a:pPr lvl="1" eaLnBrk="1" hangingPunct="1"/>
            <a:r>
              <a:rPr lang="en-US" dirty="0" smtClean="0">
                <a:cs typeface="Times New Roman" pitchFamily="18" charset="0"/>
              </a:rPr>
              <a:t>Define by complexity or risk of certain components </a:t>
            </a:r>
          </a:p>
          <a:p>
            <a:pPr lvl="1" eaLnBrk="1" hangingPunct="1"/>
            <a:r>
              <a:rPr lang="en-US" dirty="0" smtClean="0">
                <a:cs typeface="Times New Roman" pitchFamily="18" charset="0"/>
              </a:rPr>
              <a:t>Complete parts incrementally </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a:ln>
            <a:miter lim="800000"/>
            <a:headEnd/>
            <a:tailEnd/>
          </a:ln>
        </p:spPr>
        <p:txBody>
          <a:bodyPr/>
          <a:lstStyle/>
          <a:p>
            <a:fld id="{5794C4FE-28AF-4AA0-81C0-92DBCECC313C}" type="slidenum">
              <a:rPr lang="en-US"/>
              <a:pPr/>
              <a:t>12</a:t>
            </a:fld>
            <a:endParaRPr lang="en-US"/>
          </a:p>
        </p:txBody>
      </p:sp>
      <p:sp>
        <p:nvSpPr>
          <p:cNvPr id="12291"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pic>
        <p:nvPicPr>
          <p:cNvPr id="12292" name="Picture 2" descr="Fig"/>
          <p:cNvPicPr>
            <a:picLocks noChangeAspect="1" noChangeArrowheads="1"/>
          </p:cNvPicPr>
          <p:nvPr/>
        </p:nvPicPr>
        <p:blipFill>
          <a:blip r:embed="rId2" cstate="print"/>
          <a:srcRect/>
          <a:stretch>
            <a:fillRect/>
          </a:stretch>
        </p:blipFill>
        <p:spPr bwMode="auto">
          <a:xfrm>
            <a:off x="1752600" y="457200"/>
            <a:ext cx="5319713" cy="4876800"/>
          </a:xfrm>
          <a:prstGeom prst="rect">
            <a:avLst/>
          </a:prstGeom>
          <a:noFill/>
          <a:ln w="9525">
            <a:noFill/>
            <a:miter lim="800000"/>
            <a:headEnd/>
            <a:tailEnd/>
          </a:ln>
        </p:spPr>
      </p:pic>
      <p:sp>
        <p:nvSpPr>
          <p:cNvPr id="12293" name="Rectangle 3"/>
          <p:cNvSpPr>
            <a:spLocks noChangeArrowheads="1"/>
          </p:cNvSpPr>
          <p:nvPr/>
        </p:nvSpPr>
        <p:spPr bwMode="auto">
          <a:xfrm>
            <a:off x="1752600" y="5410200"/>
            <a:ext cx="5410200" cy="1006475"/>
          </a:xfrm>
          <a:prstGeom prst="rect">
            <a:avLst/>
          </a:prstGeom>
          <a:noFill/>
          <a:ln w="9525">
            <a:noFill/>
            <a:miter lim="800000"/>
            <a:headEnd/>
            <a:tailEnd/>
          </a:ln>
          <a:effectLst/>
        </p:spPr>
        <p:txBody>
          <a:bodyPr>
            <a:spAutoFit/>
          </a:bodyPr>
          <a:lstStyle/>
          <a:p>
            <a:pPr algn="ctr"/>
            <a:r>
              <a:rPr lang="en-US" sz="2200"/>
              <a:t>Figure 2-6</a:t>
            </a:r>
          </a:p>
          <a:p>
            <a:pPr algn="ctr"/>
            <a:r>
              <a:rPr lang="en-US" sz="2200"/>
              <a:t>The Spiral Life Cycle Model</a:t>
            </a:r>
            <a:r>
              <a:rPr lang="en-US" sz="1600"/>
              <a:t> </a:t>
            </a:r>
          </a:p>
          <a:p>
            <a:pPr algn="ctr"/>
            <a:endParaRPr lang="en-US" sz="1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miter lim="800000"/>
            <a:headEnd/>
            <a:tailEnd/>
          </a:ln>
        </p:spPr>
        <p:txBody>
          <a:bodyPr/>
          <a:lstStyle/>
          <a:p>
            <a:fld id="{F9B18C9C-069D-4E7F-BBF3-C6B20777830F}" type="slidenum">
              <a:rPr lang="en-US"/>
              <a:pPr/>
              <a:t>13</a:t>
            </a:fld>
            <a:endParaRPr lang="en-US"/>
          </a:p>
        </p:txBody>
      </p:sp>
      <p:sp>
        <p:nvSpPr>
          <p:cNvPr id="13315"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13316" name="Rectangle 2"/>
          <p:cNvSpPr>
            <a:spLocks noGrp="1" noChangeArrowheads="1"/>
          </p:cNvSpPr>
          <p:nvPr>
            <p:ph type="title"/>
          </p:nvPr>
        </p:nvSpPr>
        <p:spPr/>
        <p:txBody>
          <a:bodyPr/>
          <a:lstStyle/>
          <a:p>
            <a:pPr eaLnBrk="1" hangingPunct="1"/>
            <a:r>
              <a:rPr lang="en-US" smtClean="0">
                <a:cs typeface="Times New Roman" pitchFamily="18" charset="0"/>
              </a:rPr>
              <a:t>The Unified Process Life Cycle</a:t>
            </a:r>
            <a:r>
              <a:rPr lang="en-US" smtClean="0"/>
              <a:t> </a:t>
            </a:r>
          </a:p>
        </p:txBody>
      </p:sp>
      <p:sp>
        <p:nvSpPr>
          <p:cNvPr id="13317" name="Rectangle 3"/>
          <p:cNvSpPr>
            <a:spLocks noGrp="1" noChangeArrowheads="1"/>
          </p:cNvSpPr>
          <p:nvPr>
            <p:ph type="body" idx="1"/>
          </p:nvPr>
        </p:nvSpPr>
        <p:spPr>
          <a:xfrm>
            <a:off x="381000" y="1981200"/>
            <a:ext cx="8382000" cy="4114800"/>
          </a:xfrm>
        </p:spPr>
        <p:txBody>
          <a:bodyPr/>
          <a:lstStyle/>
          <a:p>
            <a:pPr eaLnBrk="1" hangingPunct="1">
              <a:spcBef>
                <a:spcPct val="40000"/>
              </a:spcBef>
            </a:pPr>
            <a:r>
              <a:rPr lang="en-US" dirty="0" smtClean="0">
                <a:solidFill>
                  <a:schemeClr val="accent2">
                    <a:lumMod val="75000"/>
                  </a:schemeClr>
                </a:solidFill>
              </a:rPr>
              <a:t>UP life cycle</a:t>
            </a:r>
          </a:p>
          <a:p>
            <a:pPr lvl="1" eaLnBrk="1" hangingPunct="1">
              <a:spcBef>
                <a:spcPct val="40000"/>
              </a:spcBef>
            </a:pPr>
            <a:r>
              <a:rPr lang="en-US" dirty="0" smtClean="0"/>
              <a:t>Includes (4) phases which consist of iterations</a:t>
            </a:r>
          </a:p>
          <a:p>
            <a:pPr lvl="1" eaLnBrk="1" hangingPunct="1">
              <a:spcBef>
                <a:spcPct val="40000"/>
              </a:spcBef>
            </a:pPr>
            <a:r>
              <a:rPr lang="en-US" dirty="0" smtClean="0"/>
              <a:t>Iterations are “mini-projects” </a:t>
            </a:r>
          </a:p>
          <a:p>
            <a:pPr eaLnBrk="1" hangingPunct="1">
              <a:spcBef>
                <a:spcPct val="40000"/>
              </a:spcBef>
            </a:pPr>
            <a:r>
              <a:rPr lang="en-US" dirty="0" smtClean="0">
                <a:solidFill>
                  <a:schemeClr val="accent2">
                    <a:lumMod val="75000"/>
                  </a:schemeClr>
                </a:solidFill>
              </a:rPr>
              <a:t>Inception:</a:t>
            </a:r>
            <a:r>
              <a:rPr lang="en-US" dirty="0" smtClean="0"/>
              <a:t> develop and refine system vision</a:t>
            </a:r>
          </a:p>
          <a:p>
            <a:pPr eaLnBrk="1" hangingPunct="1">
              <a:spcBef>
                <a:spcPct val="40000"/>
              </a:spcBef>
            </a:pPr>
            <a:r>
              <a:rPr lang="en-US" dirty="0" smtClean="0">
                <a:solidFill>
                  <a:schemeClr val="accent2">
                    <a:lumMod val="75000"/>
                  </a:schemeClr>
                </a:solidFill>
              </a:rPr>
              <a:t>Elaboration: </a:t>
            </a:r>
            <a:r>
              <a:rPr lang="en-US" dirty="0" smtClean="0"/>
              <a:t>define requirements and core architecture</a:t>
            </a:r>
          </a:p>
          <a:p>
            <a:pPr eaLnBrk="1" hangingPunct="1">
              <a:spcBef>
                <a:spcPct val="40000"/>
              </a:spcBef>
            </a:pPr>
            <a:r>
              <a:rPr lang="en-US" dirty="0" smtClean="0">
                <a:solidFill>
                  <a:schemeClr val="accent2">
                    <a:lumMod val="75000"/>
                  </a:schemeClr>
                </a:solidFill>
              </a:rPr>
              <a:t>Construction: </a:t>
            </a:r>
            <a:r>
              <a:rPr lang="en-US" dirty="0" smtClean="0"/>
              <a:t>continue design and implementation</a:t>
            </a:r>
          </a:p>
          <a:p>
            <a:pPr eaLnBrk="1" hangingPunct="1">
              <a:spcBef>
                <a:spcPct val="40000"/>
              </a:spcBef>
            </a:pPr>
            <a:r>
              <a:rPr lang="en-US" dirty="0" smtClean="0">
                <a:solidFill>
                  <a:schemeClr val="accent2">
                    <a:lumMod val="75000"/>
                  </a:schemeClr>
                </a:solidFill>
              </a:rPr>
              <a:t>Transition:</a:t>
            </a:r>
            <a:r>
              <a:rPr lang="en-US" dirty="0" smtClean="0"/>
              <a:t> move the system into operational mode</a:t>
            </a:r>
          </a:p>
          <a:p>
            <a:pPr lvl="1"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SPIRAL MODEL</a:t>
            </a:r>
            <a:endParaRPr lang="en-US" dirty="0"/>
          </a:p>
        </p:txBody>
      </p:sp>
      <p:sp>
        <p:nvSpPr>
          <p:cNvPr id="3" name="Content Placeholder 2"/>
          <p:cNvSpPr>
            <a:spLocks noGrp="1"/>
          </p:cNvSpPr>
          <p:nvPr>
            <p:ph idx="1"/>
          </p:nvPr>
        </p:nvSpPr>
        <p:spPr/>
        <p:txBody>
          <a:bodyPr/>
          <a:lstStyle/>
          <a:p>
            <a:r>
              <a:rPr lang="en-US" dirty="0" smtClean="0"/>
              <a:t>The </a:t>
            </a:r>
            <a:r>
              <a:rPr lang="en-US" dirty="0" smtClean="0">
                <a:solidFill>
                  <a:schemeClr val="accent2">
                    <a:lumMod val="75000"/>
                  </a:schemeClr>
                </a:solidFill>
              </a:rPr>
              <a:t>spiral model </a:t>
            </a:r>
            <a:r>
              <a:rPr lang="en-US" dirty="0" smtClean="0"/>
              <a:t>is a </a:t>
            </a:r>
            <a:r>
              <a:rPr lang="en-US" dirty="0" smtClean="0">
                <a:solidFill>
                  <a:schemeClr val="accent2">
                    <a:lumMod val="75000"/>
                  </a:schemeClr>
                </a:solidFill>
              </a:rPr>
              <a:t>risk-oriented</a:t>
            </a:r>
            <a:r>
              <a:rPr lang="en-US" dirty="0" smtClean="0"/>
              <a:t> lifecycle model that breaks a software project up into mini-projects</a:t>
            </a:r>
            <a:endParaRPr lang="en-US" dirty="0"/>
          </a:p>
        </p:txBody>
      </p:sp>
      <p:sp>
        <p:nvSpPr>
          <p:cNvPr id="4" name="Slide Number Placeholder 3"/>
          <p:cNvSpPr>
            <a:spLocks noGrp="1"/>
          </p:cNvSpPr>
          <p:nvPr>
            <p:ph type="sldNum" sz="quarter" idx="10"/>
          </p:nvPr>
        </p:nvSpPr>
        <p:spPr/>
        <p:txBody>
          <a:bodyPr/>
          <a:lstStyle/>
          <a:p>
            <a:pPr>
              <a:defRPr/>
            </a:pPr>
            <a:fld id="{BC9A2421-28CC-4BBF-B594-9481040C9369}"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Object-Oriented Analysis and Design with the Unified Process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a:ln>
            <a:miter lim="800000"/>
            <a:headEnd/>
            <a:tailEnd/>
          </a:ln>
        </p:spPr>
        <p:txBody>
          <a:bodyPr/>
          <a:lstStyle/>
          <a:p>
            <a:fld id="{83B0A532-36DF-43DF-8010-4E398498722C}" type="slidenum">
              <a:rPr lang="en-US"/>
              <a:pPr/>
              <a:t>15</a:t>
            </a:fld>
            <a:endParaRPr lang="en-US"/>
          </a:p>
        </p:txBody>
      </p:sp>
      <p:sp>
        <p:nvSpPr>
          <p:cNvPr id="14339"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pic>
        <p:nvPicPr>
          <p:cNvPr id="14340" name="Picture 2" descr="Fig"/>
          <p:cNvPicPr>
            <a:picLocks noChangeAspect="1" noChangeArrowheads="1"/>
          </p:cNvPicPr>
          <p:nvPr/>
        </p:nvPicPr>
        <p:blipFill>
          <a:blip r:embed="rId2" cstate="print"/>
          <a:srcRect/>
          <a:stretch>
            <a:fillRect/>
          </a:stretch>
        </p:blipFill>
        <p:spPr bwMode="auto">
          <a:xfrm>
            <a:off x="609600" y="1371600"/>
            <a:ext cx="7924800" cy="2776538"/>
          </a:xfrm>
          <a:prstGeom prst="rect">
            <a:avLst/>
          </a:prstGeom>
          <a:noFill/>
          <a:ln w="9525">
            <a:noFill/>
            <a:miter lim="800000"/>
            <a:headEnd/>
            <a:tailEnd/>
          </a:ln>
        </p:spPr>
      </p:pic>
      <p:sp>
        <p:nvSpPr>
          <p:cNvPr id="14341" name="Rectangle 3"/>
          <p:cNvSpPr>
            <a:spLocks noChangeArrowheads="1"/>
          </p:cNvSpPr>
          <p:nvPr/>
        </p:nvSpPr>
        <p:spPr bwMode="auto">
          <a:xfrm>
            <a:off x="1143000" y="4800600"/>
            <a:ext cx="6858000" cy="1006475"/>
          </a:xfrm>
          <a:prstGeom prst="rect">
            <a:avLst/>
          </a:prstGeom>
          <a:noFill/>
          <a:ln w="9525">
            <a:noFill/>
            <a:miter lim="800000"/>
            <a:headEnd/>
            <a:tailEnd/>
          </a:ln>
          <a:effectLst/>
        </p:spPr>
        <p:txBody>
          <a:bodyPr>
            <a:spAutoFit/>
          </a:bodyPr>
          <a:lstStyle/>
          <a:p>
            <a:pPr algn="ctr"/>
            <a:r>
              <a:rPr lang="en-US" sz="2200"/>
              <a:t>Figure 2-8</a:t>
            </a:r>
          </a:p>
          <a:p>
            <a:pPr algn="ctr"/>
            <a:r>
              <a:rPr lang="en-US" sz="2200"/>
              <a:t>The Unified Process System Development Life Cycle</a:t>
            </a:r>
            <a:r>
              <a:rPr lang="en-US" sz="1600"/>
              <a:t> </a:t>
            </a:r>
          </a:p>
          <a:p>
            <a:pPr algn="ctr"/>
            <a:endParaRPr lang="en-US" sz="16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a:ln>
            <a:miter lim="800000"/>
            <a:headEnd/>
            <a:tailEnd/>
          </a:ln>
        </p:spPr>
        <p:txBody>
          <a:bodyPr/>
          <a:lstStyle/>
          <a:p>
            <a:fld id="{817A5463-04B7-44B2-B10A-B2E5A8C43B28}" type="slidenum">
              <a:rPr lang="en-US"/>
              <a:pPr/>
              <a:t>16</a:t>
            </a:fld>
            <a:endParaRPr lang="en-US"/>
          </a:p>
        </p:txBody>
      </p:sp>
      <p:sp>
        <p:nvSpPr>
          <p:cNvPr id="15363"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pic>
        <p:nvPicPr>
          <p:cNvPr id="15364" name="Picture 2" descr="Fig"/>
          <p:cNvPicPr>
            <a:picLocks noChangeAspect="1" noChangeArrowheads="1"/>
          </p:cNvPicPr>
          <p:nvPr/>
        </p:nvPicPr>
        <p:blipFill>
          <a:blip r:embed="rId2" cstate="print"/>
          <a:srcRect/>
          <a:stretch>
            <a:fillRect/>
          </a:stretch>
        </p:blipFill>
        <p:spPr bwMode="auto">
          <a:xfrm>
            <a:off x="533400" y="457200"/>
            <a:ext cx="8153400" cy="4648200"/>
          </a:xfrm>
          <a:prstGeom prst="rect">
            <a:avLst/>
          </a:prstGeom>
          <a:noFill/>
          <a:ln w="9525">
            <a:noFill/>
            <a:miter lim="800000"/>
            <a:headEnd/>
            <a:tailEnd/>
          </a:ln>
        </p:spPr>
      </p:pic>
      <p:sp>
        <p:nvSpPr>
          <p:cNvPr id="15365" name="Rectangle 3"/>
          <p:cNvSpPr>
            <a:spLocks noChangeArrowheads="1"/>
          </p:cNvSpPr>
          <p:nvPr/>
        </p:nvSpPr>
        <p:spPr bwMode="auto">
          <a:xfrm>
            <a:off x="1752600" y="5181600"/>
            <a:ext cx="5410200" cy="1006475"/>
          </a:xfrm>
          <a:prstGeom prst="rect">
            <a:avLst/>
          </a:prstGeom>
          <a:noFill/>
          <a:ln w="9525">
            <a:noFill/>
            <a:miter lim="800000"/>
            <a:headEnd/>
            <a:tailEnd/>
          </a:ln>
          <a:effectLst/>
        </p:spPr>
        <p:txBody>
          <a:bodyPr>
            <a:spAutoFit/>
          </a:bodyPr>
          <a:lstStyle/>
          <a:p>
            <a:pPr algn="ctr"/>
            <a:r>
              <a:rPr lang="en-US" sz="2200"/>
              <a:t>Figure 2-9</a:t>
            </a:r>
          </a:p>
          <a:p>
            <a:pPr algn="ctr"/>
            <a:r>
              <a:rPr lang="en-US" sz="2200"/>
              <a:t>UP Phases and Objectives</a:t>
            </a:r>
            <a:r>
              <a:rPr lang="en-US" sz="1600"/>
              <a:t> </a:t>
            </a:r>
          </a:p>
          <a:p>
            <a:pPr algn="ctr"/>
            <a:endParaRPr lang="en-US" sz="16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miter lim="800000"/>
            <a:headEnd/>
            <a:tailEnd/>
          </a:ln>
        </p:spPr>
        <p:txBody>
          <a:bodyPr/>
          <a:lstStyle/>
          <a:p>
            <a:fld id="{2C5FFC4C-F70C-4A85-9979-479D4F1090A3}" type="slidenum">
              <a:rPr lang="en-US"/>
              <a:pPr/>
              <a:t>17</a:t>
            </a:fld>
            <a:endParaRPr lang="en-US"/>
          </a:p>
        </p:txBody>
      </p:sp>
      <p:sp>
        <p:nvSpPr>
          <p:cNvPr id="16387"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16388" name="Rectangle 2"/>
          <p:cNvSpPr>
            <a:spLocks noGrp="1" noChangeArrowheads="1"/>
          </p:cNvSpPr>
          <p:nvPr>
            <p:ph type="title"/>
          </p:nvPr>
        </p:nvSpPr>
        <p:spPr/>
        <p:txBody>
          <a:bodyPr/>
          <a:lstStyle/>
          <a:p>
            <a:pPr eaLnBrk="1" hangingPunct="1"/>
            <a:r>
              <a:rPr lang="en-US" sz="4000" smtClean="0"/>
              <a:t>Four Phases In The Unified Process</a:t>
            </a:r>
          </a:p>
        </p:txBody>
      </p:sp>
      <p:sp>
        <p:nvSpPr>
          <p:cNvPr id="16389" name="Rectangle 3"/>
          <p:cNvSpPr>
            <a:spLocks noGrp="1" noChangeArrowheads="1"/>
          </p:cNvSpPr>
          <p:nvPr>
            <p:ph type="body" idx="1"/>
          </p:nvPr>
        </p:nvSpPr>
        <p:spPr/>
        <p:txBody>
          <a:bodyPr/>
          <a:lstStyle/>
          <a:p>
            <a:pPr eaLnBrk="1" hangingPunct="1"/>
            <a:r>
              <a:rPr lang="tr-TR" smtClean="0"/>
              <a:t>Incept</a:t>
            </a:r>
            <a:r>
              <a:rPr lang="en-US" smtClean="0"/>
              <a:t>ion (Make the Bussiness Case)</a:t>
            </a:r>
          </a:p>
          <a:p>
            <a:pPr eaLnBrk="1" hangingPunct="1"/>
            <a:r>
              <a:rPr lang="en-US" smtClean="0"/>
              <a:t>Elaboration (Define the system architecture)</a:t>
            </a:r>
          </a:p>
          <a:p>
            <a:pPr eaLnBrk="1" hangingPunct="1"/>
            <a:r>
              <a:rPr lang="en-US" smtClean="0"/>
              <a:t>Construction (Construct the system)</a:t>
            </a:r>
          </a:p>
          <a:p>
            <a:pPr eaLnBrk="1" hangingPunct="1"/>
            <a:r>
              <a:rPr lang="en-US" smtClean="0"/>
              <a:t>Transition (Integrate the system with the using organization)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miter lim="800000"/>
            <a:headEnd/>
            <a:tailEnd/>
          </a:ln>
        </p:spPr>
        <p:txBody>
          <a:bodyPr/>
          <a:lstStyle/>
          <a:p>
            <a:fld id="{86343A2E-EE70-4B64-93D4-B8AA09F5B965}" type="slidenum">
              <a:rPr lang="en-US"/>
              <a:pPr/>
              <a:t>18</a:t>
            </a:fld>
            <a:endParaRPr lang="en-US"/>
          </a:p>
        </p:txBody>
      </p:sp>
      <p:sp>
        <p:nvSpPr>
          <p:cNvPr id="17411"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17412" name="Rectangle 2"/>
          <p:cNvSpPr>
            <a:spLocks noGrp="1" noChangeArrowheads="1"/>
          </p:cNvSpPr>
          <p:nvPr>
            <p:ph type="title"/>
          </p:nvPr>
        </p:nvSpPr>
        <p:spPr>
          <a:xfrm>
            <a:off x="685800" y="457200"/>
            <a:ext cx="7772400" cy="1295400"/>
          </a:xfrm>
        </p:spPr>
        <p:txBody>
          <a:bodyPr/>
          <a:lstStyle/>
          <a:p>
            <a:pPr eaLnBrk="1" hangingPunct="1"/>
            <a:r>
              <a:rPr lang="en-US" smtClean="0">
                <a:cs typeface="Times New Roman" pitchFamily="18" charset="0"/>
              </a:rPr>
              <a:t>Methodologies, Models, Tools, and Techniques</a:t>
            </a:r>
          </a:p>
        </p:txBody>
      </p:sp>
      <p:sp>
        <p:nvSpPr>
          <p:cNvPr id="17413" name="Rectangle 3"/>
          <p:cNvSpPr>
            <a:spLocks noGrp="1" noChangeArrowheads="1"/>
          </p:cNvSpPr>
          <p:nvPr>
            <p:ph type="body" idx="1"/>
          </p:nvPr>
        </p:nvSpPr>
        <p:spPr>
          <a:xfrm>
            <a:off x="685800" y="2362200"/>
            <a:ext cx="7772400" cy="3733800"/>
          </a:xfrm>
        </p:spPr>
        <p:txBody>
          <a:bodyPr/>
          <a:lstStyle/>
          <a:p>
            <a:pPr eaLnBrk="1" hangingPunct="1">
              <a:spcBef>
                <a:spcPct val="100000"/>
              </a:spcBef>
            </a:pPr>
            <a:r>
              <a:rPr lang="en-US" smtClean="0"/>
              <a:t>System development life cycle one of many models</a:t>
            </a:r>
          </a:p>
          <a:p>
            <a:pPr eaLnBrk="1" hangingPunct="1">
              <a:spcBef>
                <a:spcPct val="100000"/>
              </a:spcBef>
            </a:pPr>
            <a:r>
              <a:rPr lang="en-US" smtClean="0"/>
              <a:t>Analysts have a wide variety of aids beyond SDLC</a:t>
            </a:r>
          </a:p>
          <a:p>
            <a:pPr eaLnBrk="1" hangingPunct="1">
              <a:buFont typeface="Wingdings" pitchFamily="2" charset="2"/>
              <a:buNone/>
            </a:pPr>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miter lim="800000"/>
            <a:headEnd/>
            <a:tailEnd/>
          </a:ln>
        </p:spPr>
        <p:txBody>
          <a:bodyPr/>
          <a:lstStyle/>
          <a:p>
            <a:fld id="{C415589A-71AC-4041-8105-115351F499CF}" type="slidenum">
              <a:rPr lang="en-US"/>
              <a:pPr/>
              <a:t>19</a:t>
            </a:fld>
            <a:endParaRPr lang="en-US"/>
          </a:p>
        </p:txBody>
      </p:sp>
      <p:sp>
        <p:nvSpPr>
          <p:cNvPr id="18435"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18436" name="Rectangle 2"/>
          <p:cNvSpPr>
            <a:spLocks noGrp="1" noChangeArrowheads="1"/>
          </p:cNvSpPr>
          <p:nvPr>
            <p:ph type="title"/>
          </p:nvPr>
        </p:nvSpPr>
        <p:spPr/>
        <p:txBody>
          <a:bodyPr/>
          <a:lstStyle/>
          <a:p>
            <a:pPr eaLnBrk="1" hangingPunct="1"/>
            <a:r>
              <a:rPr lang="en-US" smtClean="0">
                <a:cs typeface="Times New Roman" pitchFamily="18" charset="0"/>
              </a:rPr>
              <a:t>Methodologies and System Development Processes</a:t>
            </a:r>
            <a:r>
              <a:rPr lang="en-US" smtClean="0"/>
              <a:t> </a:t>
            </a:r>
          </a:p>
        </p:txBody>
      </p:sp>
      <p:sp>
        <p:nvSpPr>
          <p:cNvPr id="18437" name="Rectangle 3"/>
          <p:cNvSpPr>
            <a:spLocks noGrp="1" noChangeArrowheads="1"/>
          </p:cNvSpPr>
          <p:nvPr>
            <p:ph type="body" idx="1"/>
          </p:nvPr>
        </p:nvSpPr>
        <p:spPr>
          <a:xfrm>
            <a:off x="685800" y="2209800"/>
            <a:ext cx="7772400" cy="4038600"/>
          </a:xfrm>
        </p:spPr>
        <p:txBody>
          <a:bodyPr/>
          <a:lstStyle/>
          <a:p>
            <a:pPr eaLnBrk="1" hangingPunct="1">
              <a:spcBef>
                <a:spcPct val="50000"/>
              </a:spcBef>
            </a:pPr>
            <a:r>
              <a:rPr lang="en-US" dirty="0" smtClean="0">
                <a:cs typeface="Times New Roman" pitchFamily="18" charset="0"/>
              </a:rPr>
              <a:t>System development methodology</a:t>
            </a:r>
          </a:p>
          <a:p>
            <a:pPr lvl="1" eaLnBrk="1" hangingPunct="1">
              <a:spcBef>
                <a:spcPct val="50000"/>
              </a:spcBef>
            </a:pPr>
            <a:r>
              <a:rPr lang="en-US" dirty="0" smtClean="0">
                <a:cs typeface="Times New Roman" pitchFamily="18" charset="0"/>
              </a:rPr>
              <a:t>Provides guidelines every activity in system development</a:t>
            </a:r>
          </a:p>
          <a:p>
            <a:pPr lvl="1" eaLnBrk="1" hangingPunct="1">
              <a:spcBef>
                <a:spcPct val="50000"/>
              </a:spcBef>
            </a:pPr>
            <a:r>
              <a:rPr lang="en-US" dirty="0" smtClean="0">
                <a:cs typeface="Times New Roman" pitchFamily="18" charset="0"/>
              </a:rPr>
              <a:t>Includes specific models, tools, and techniques</a:t>
            </a:r>
          </a:p>
          <a:p>
            <a:pPr eaLnBrk="1" hangingPunct="1">
              <a:spcBef>
                <a:spcPct val="50000"/>
              </a:spcBef>
            </a:pPr>
            <a:r>
              <a:rPr lang="en-US" dirty="0" smtClean="0">
                <a:solidFill>
                  <a:schemeClr val="accent2">
                    <a:lumMod val="75000"/>
                  </a:schemeClr>
                </a:solidFill>
                <a:cs typeface="Times New Roman" pitchFamily="18" charset="0"/>
              </a:rPr>
              <a:t>UP</a:t>
            </a:r>
            <a:r>
              <a:rPr lang="en-US" dirty="0" smtClean="0">
                <a:cs typeface="Times New Roman" pitchFamily="18" charset="0"/>
              </a:rPr>
              <a:t> is a system development </a:t>
            </a:r>
            <a:r>
              <a:rPr lang="en-US" dirty="0" smtClean="0">
                <a:solidFill>
                  <a:schemeClr val="accent2">
                    <a:lumMod val="75000"/>
                  </a:schemeClr>
                </a:solidFill>
                <a:cs typeface="Times New Roman" pitchFamily="18" charset="0"/>
              </a:rPr>
              <a:t>methodology</a:t>
            </a:r>
          </a:p>
          <a:p>
            <a:pPr eaLnBrk="1" hangingPunct="1">
              <a:spcBef>
                <a:spcPct val="50000"/>
              </a:spcBef>
            </a:pPr>
            <a:r>
              <a:rPr lang="en-US" dirty="0" smtClean="0">
                <a:cs typeface="Times New Roman" pitchFamily="18" charset="0"/>
              </a:rPr>
              <a:t>Process is a synonym for methodology </a:t>
            </a:r>
          </a:p>
          <a:p>
            <a:pPr eaLnBrk="1" hangingPunct="1">
              <a:spcBef>
                <a:spcPct val="50000"/>
              </a:spcBef>
            </a:pPr>
            <a:r>
              <a:rPr lang="en-US" dirty="0" smtClean="0">
                <a:cs typeface="Times New Roman" pitchFamily="18" charset="0"/>
              </a:rPr>
              <a:t>Methodologies supported with documentation  </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a:miter lim="800000"/>
            <a:headEnd/>
            <a:tailEnd/>
          </a:ln>
        </p:spPr>
        <p:txBody>
          <a:bodyPr/>
          <a:lstStyle/>
          <a:p>
            <a:fld id="{22935E50-B16E-4868-BDE6-211859AAD39D}" type="slidenum">
              <a:rPr lang="en-US"/>
              <a:pPr/>
              <a:t>2</a:t>
            </a:fld>
            <a:endParaRPr lang="en-US"/>
          </a:p>
        </p:txBody>
      </p:sp>
      <p:sp>
        <p:nvSpPr>
          <p:cNvPr id="3075"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3076" name="Rectangle 2"/>
          <p:cNvSpPr>
            <a:spLocks noGrp="1" noChangeArrowheads="1"/>
          </p:cNvSpPr>
          <p:nvPr>
            <p:ph type="title"/>
          </p:nvPr>
        </p:nvSpPr>
        <p:spPr>
          <a:xfrm>
            <a:off x="685800" y="533400"/>
            <a:ext cx="7772400" cy="1143000"/>
          </a:xfrm>
        </p:spPr>
        <p:txBody>
          <a:bodyPr/>
          <a:lstStyle/>
          <a:p>
            <a:pPr eaLnBrk="1" hangingPunct="1"/>
            <a:r>
              <a:rPr lang="en-US" smtClean="0"/>
              <a:t>Objectives </a:t>
            </a:r>
          </a:p>
        </p:txBody>
      </p:sp>
      <p:sp>
        <p:nvSpPr>
          <p:cNvPr id="3077" name="Rectangle 3"/>
          <p:cNvSpPr>
            <a:spLocks noGrp="1" noChangeArrowheads="1"/>
          </p:cNvSpPr>
          <p:nvPr>
            <p:ph type="body" idx="1"/>
          </p:nvPr>
        </p:nvSpPr>
        <p:spPr>
          <a:xfrm>
            <a:off x="457200" y="1600200"/>
            <a:ext cx="8153400" cy="4648200"/>
          </a:xfrm>
        </p:spPr>
        <p:txBody>
          <a:bodyPr/>
          <a:lstStyle/>
          <a:p>
            <a:pPr eaLnBrk="1" hangingPunct="1"/>
            <a:r>
              <a:rPr lang="en-US" smtClean="0">
                <a:solidFill>
                  <a:srgbClr val="000000"/>
                </a:solidFill>
                <a:cs typeface="Times New Roman" pitchFamily="18" charset="0"/>
              </a:rPr>
              <a:t>Explain the purpose and various phases of the traditional systems development life cycle (SDLC)</a:t>
            </a:r>
            <a:endParaRPr lang="en-US" smtClean="0">
              <a:cs typeface="Times New Roman" pitchFamily="18" charset="0"/>
            </a:endParaRPr>
          </a:p>
          <a:p>
            <a:pPr eaLnBrk="1" hangingPunct="1"/>
            <a:r>
              <a:rPr lang="en-US" smtClean="0">
                <a:solidFill>
                  <a:srgbClr val="000000"/>
                </a:solidFill>
                <a:cs typeface="Times New Roman" pitchFamily="18" charset="0"/>
              </a:rPr>
              <a:t>Explain when to use an adaptive approach to the SDLC in place of the more predictive traditional SDLC</a:t>
            </a:r>
            <a:endParaRPr lang="en-US" smtClean="0">
              <a:cs typeface="Times New Roman" pitchFamily="18" charset="0"/>
            </a:endParaRPr>
          </a:p>
          <a:p>
            <a:pPr eaLnBrk="1" hangingPunct="1"/>
            <a:r>
              <a:rPr lang="en-US" smtClean="0">
                <a:solidFill>
                  <a:srgbClr val="000000"/>
                </a:solidFill>
                <a:cs typeface="Times New Roman" pitchFamily="18" charset="0"/>
              </a:rPr>
              <a:t>Describe how the more adaptive Unified Process (UP) life cycle uses iterative and incremental development</a:t>
            </a:r>
            <a:endParaRPr lang="en-US" smtClean="0">
              <a:cs typeface="Times New Roman" pitchFamily="18" charset="0"/>
            </a:endParaRPr>
          </a:p>
          <a:p>
            <a:pPr eaLnBrk="1" hangingPunct="1"/>
            <a:r>
              <a:rPr lang="en-US" smtClean="0">
                <a:solidFill>
                  <a:srgbClr val="000000"/>
                </a:solidFill>
                <a:cs typeface="Times New Roman" pitchFamily="18" charset="0"/>
              </a:rPr>
              <a:t>Explain the differences between a model, a tool, a technique, and a methodology</a:t>
            </a: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miter lim="800000"/>
            <a:headEnd/>
            <a:tailEnd/>
          </a:ln>
        </p:spPr>
        <p:txBody>
          <a:bodyPr/>
          <a:lstStyle/>
          <a:p>
            <a:fld id="{B2417FF6-91D9-47A3-BED5-E143C10BB525}" type="slidenum">
              <a:rPr lang="en-US"/>
              <a:pPr/>
              <a:t>20</a:t>
            </a:fld>
            <a:endParaRPr lang="en-US"/>
          </a:p>
        </p:txBody>
      </p:sp>
      <p:sp>
        <p:nvSpPr>
          <p:cNvPr id="19459"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19460" name="Rectangle 2"/>
          <p:cNvSpPr>
            <a:spLocks noGrp="1" noChangeArrowheads="1"/>
          </p:cNvSpPr>
          <p:nvPr>
            <p:ph type="title"/>
          </p:nvPr>
        </p:nvSpPr>
        <p:spPr/>
        <p:txBody>
          <a:bodyPr/>
          <a:lstStyle/>
          <a:p>
            <a:pPr eaLnBrk="1" hangingPunct="1"/>
            <a:r>
              <a:rPr lang="en-US" smtClean="0">
                <a:cs typeface="Times New Roman" pitchFamily="18" charset="0"/>
              </a:rPr>
              <a:t>Models</a:t>
            </a:r>
            <a:r>
              <a:rPr lang="en-US" smtClean="0"/>
              <a:t> </a:t>
            </a:r>
          </a:p>
        </p:txBody>
      </p:sp>
      <p:sp>
        <p:nvSpPr>
          <p:cNvPr id="19461" name="Rectangle 3"/>
          <p:cNvSpPr>
            <a:spLocks noGrp="1" noChangeArrowheads="1"/>
          </p:cNvSpPr>
          <p:nvPr>
            <p:ph type="body" idx="1"/>
          </p:nvPr>
        </p:nvSpPr>
        <p:spPr>
          <a:xfrm>
            <a:off x="381000" y="1752600"/>
            <a:ext cx="8534400" cy="4038600"/>
          </a:xfrm>
        </p:spPr>
        <p:txBody>
          <a:bodyPr/>
          <a:lstStyle/>
          <a:p>
            <a:pPr eaLnBrk="1" hangingPunct="1">
              <a:spcBef>
                <a:spcPct val="40000"/>
              </a:spcBef>
            </a:pPr>
            <a:r>
              <a:rPr lang="en-US" dirty="0" smtClean="0">
                <a:cs typeface="Times New Roman" pitchFamily="18" charset="0"/>
              </a:rPr>
              <a:t>Model abstract (separate) aspects of the real world</a:t>
            </a:r>
          </a:p>
          <a:p>
            <a:pPr eaLnBrk="1" hangingPunct="1">
              <a:spcBef>
                <a:spcPct val="40000"/>
              </a:spcBef>
            </a:pPr>
            <a:r>
              <a:rPr lang="en-US" dirty="0" smtClean="0">
                <a:cs typeface="Times New Roman" pitchFamily="18" charset="0"/>
              </a:rPr>
              <a:t>Models come in many forms</a:t>
            </a:r>
          </a:p>
          <a:p>
            <a:pPr lvl="1" eaLnBrk="1" hangingPunct="1">
              <a:spcBef>
                <a:spcPct val="40000"/>
              </a:spcBef>
            </a:pPr>
            <a:r>
              <a:rPr lang="en-US" dirty="0" smtClean="0">
                <a:cs typeface="Times New Roman" pitchFamily="18" charset="0"/>
              </a:rPr>
              <a:t>Physical analogs, mathematical, graphical</a:t>
            </a:r>
          </a:p>
          <a:p>
            <a:pPr eaLnBrk="1" hangingPunct="1">
              <a:spcBef>
                <a:spcPct val="40000"/>
              </a:spcBef>
            </a:pPr>
            <a:r>
              <a:rPr lang="en-US" dirty="0" smtClean="0">
                <a:cs typeface="Times New Roman" pitchFamily="18" charset="0"/>
              </a:rPr>
              <a:t>System development models are highly abstract </a:t>
            </a:r>
          </a:p>
          <a:p>
            <a:pPr lvl="1" eaLnBrk="1" hangingPunct="1">
              <a:spcBef>
                <a:spcPct val="40000"/>
              </a:spcBef>
            </a:pPr>
            <a:r>
              <a:rPr lang="en-US" dirty="0" smtClean="0">
                <a:cs typeface="Times New Roman" pitchFamily="18" charset="0"/>
              </a:rPr>
              <a:t>Depict inputs, outputs, processes, data, objects,  interactions, locations, networks, and devices</a:t>
            </a:r>
          </a:p>
          <a:p>
            <a:pPr eaLnBrk="1" hangingPunct="1">
              <a:spcBef>
                <a:spcPct val="40000"/>
              </a:spcBef>
            </a:pPr>
            <a:r>
              <a:rPr lang="en-US" dirty="0" smtClean="0">
                <a:solidFill>
                  <a:schemeClr val="accent2">
                    <a:lumMod val="75000"/>
                  </a:schemeClr>
                </a:solidFill>
                <a:cs typeface="Times New Roman" pitchFamily="18" charset="0"/>
              </a:rPr>
              <a:t>Unified Modeling Language (UML)</a:t>
            </a:r>
            <a:r>
              <a:rPr lang="en-US" dirty="0" smtClean="0">
                <a:cs typeface="Times New Roman" pitchFamily="18" charset="0"/>
              </a:rPr>
              <a:t>: standard notation</a:t>
            </a:r>
          </a:p>
          <a:p>
            <a:pPr eaLnBrk="1" hangingPunct="1">
              <a:spcBef>
                <a:spcPct val="40000"/>
              </a:spcBef>
            </a:pPr>
            <a:r>
              <a:rPr lang="en-US" dirty="0" smtClean="0">
                <a:solidFill>
                  <a:schemeClr val="accent2">
                    <a:lumMod val="75000"/>
                  </a:schemeClr>
                </a:solidFill>
                <a:cs typeface="Times New Roman" pitchFamily="18" charset="0"/>
              </a:rPr>
              <a:t>PERT or Gantt charts</a:t>
            </a:r>
            <a:r>
              <a:rPr lang="en-US" dirty="0" smtClean="0">
                <a:cs typeface="Times New Roman" pitchFamily="18" charset="0"/>
              </a:rPr>
              <a:t>: model project itself</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a:ln>
            <a:miter lim="800000"/>
            <a:headEnd/>
            <a:tailEnd/>
          </a:ln>
        </p:spPr>
        <p:txBody>
          <a:bodyPr/>
          <a:lstStyle/>
          <a:p>
            <a:fld id="{07192E2E-04F5-448F-8948-A7CEF16D9212}" type="slidenum">
              <a:rPr lang="en-US"/>
              <a:pPr/>
              <a:t>21</a:t>
            </a:fld>
            <a:endParaRPr lang="en-US"/>
          </a:p>
        </p:txBody>
      </p:sp>
      <p:sp>
        <p:nvSpPr>
          <p:cNvPr id="20483"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pic>
        <p:nvPicPr>
          <p:cNvPr id="20484" name="Picture 2" descr="Fig"/>
          <p:cNvPicPr>
            <a:picLocks noChangeAspect="1" noChangeArrowheads="1"/>
          </p:cNvPicPr>
          <p:nvPr/>
        </p:nvPicPr>
        <p:blipFill>
          <a:blip r:embed="rId2" cstate="print"/>
          <a:srcRect/>
          <a:stretch>
            <a:fillRect/>
          </a:stretch>
        </p:blipFill>
        <p:spPr bwMode="auto">
          <a:xfrm>
            <a:off x="914400" y="304800"/>
            <a:ext cx="7239000" cy="4953000"/>
          </a:xfrm>
          <a:prstGeom prst="rect">
            <a:avLst/>
          </a:prstGeom>
          <a:noFill/>
          <a:ln w="9525">
            <a:noFill/>
            <a:miter lim="800000"/>
            <a:headEnd/>
            <a:tailEnd/>
          </a:ln>
        </p:spPr>
      </p:pic>
      <p:sp>
        <p:nvSpPr>
          <p:cNvPr id="20485" name="Rectangle 3"/>
          <p:cNvSpPr>
            <a:spLocks noChangeArrowheads="1"/>
          </p:cNvSpPr>
          <p:nvPr/>
        </p:nvSpPr>
        <p:spPr bwMode="auto">
          <a:xfrm>
            <a:off x="1905000" y="5486400"/>
            <a:ext cx="5410200" cy="1096963"/>
          </a:xfrm>
          <a:prstGeom prst="rect">
            <a:avLst/>
          </a:prstGeom>
          <a:noFill/>
          <a:ln w="9525">
            <a:noFill/>
            <a:miter lim="800000"/>
            <a:headEnd/>
            <a:tailEnd/>
          </a:ln>
          <a:effectLst/>
        </p:spPr>
        <p:txBody>
          <a:bodyPr>
            <a:spAutoFit/>
          </a:bodyPr>
          <a:lstStyle/>
          <a:p>
            <a:pPr algn="ctr"/>
            <a:r>
              <a:rPr lang="en-US" sz="2200"/>
              <a:t>Figure 2-10</a:t>
            </a:r>
          </a:p>
          <a:p>
            <a:pPr algn="ctr"/>
            <a:r>
              <a:rPr lang="en-US" sz="2200"/>
              <a:t>Some Models used in System Development </a:t>
            </a:r>
          </a:p>
          <a:p>
            <a:pPr algn="ctr"/>
            <a:endParaRPr lang="en-US"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miter lim="800000"/>
            <a:headEnd/>
            <a:tailEnd/>
          </a:ln>
        </p:spPr>
        <p:txBody>
          <a:bodyPr/>
          <a:lstStyle/>
          <a:p>
            <a:fld id="{DC8C7475-553A-4F05-9AC0-8CB736FD60E9}" type="slidenum">
              <a:rPr lang="en-US"/>
              <a:pPr/>
              <a:t>22</a:t>
            </a:fld>
            <a:endParaRPr lang="en-US"/>
          </a:p>
        </p:txBody>
      </p:sp>
      <p:sp>
        <p:nvSpPr>
          <p:cNvPr id="21507"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21508" name="Rectangle 2"/>
          <p:cNvSpPr>
            <a:spLocks noGrp="1" noChangeArrowheads="1"/>
          </p:cNvSpPr>
          <p:nvPr>
            <p:ph type="title"/>
          </p:nvPr>
        </p:nvSpPr>
        <p:spPr/>
        <p:txBody>
          <a:bodyPr/>
          <a:lstStyle/>
          <a:p>
            <a:pPr eaLnBrk="1" hangingPunct="1"/>
            <a:r>
              <a:rPr lang="en-US" smtClean="0">
                <a:cs typeface="Times New Roman" pitchFamily="18" charset="0"/>
              </a:rPr>
              <a:t>Tools</a:t>
            </a:r>
            <a:r>
              <a:rPr lang="en-US" smtClean="0"/>
              <a:t> </a:t>
            </a:r>
          </a:p>
        </p:txBody>
      </p:sp>
      <p:sp>
        <p:nvSpPr>
          <p:cNvPr id="21509" name="Rectangle 3"/>
          <p:cNvSpPr>
            <a:spLocks noGrp="1" noChangeArrowheads="1"/>
          </p:cNvSpPr>
          <p:nvPr>
            <p:ph type="body" idx="1"/>
          </p:nvPr>
        </p:nvSpPr>
        <p:spPr>
          <a:xfrm>
            <a:off x="381000" y="1981200"/>
            <a:ext cx="8305800" cy="4114800"/>
          </a:xfrm>
        </p:spPr>
        <p:txBody>
          <a:bodyPr/>
          <a:lstStyle/>
          <a:p>
            <a:pPr eaLnBrk="1" hangingPunct="1">
              <a:spcBef>
                <a:spcPct val="75000"/>
              </a:spcBef>
            </a:pPr>
            <a:r>
              <a:rPr lang="en-US" dirty="0" smtClean="0">
                <a:solidFill>
                  <a:schemeClr val="accent2">
                    <a:lumMod val="75000"/>
                  </a:schemeClr>
                </a:solidFill>
                <a:cs typeface="Times New Roman" pitchFamily="18" charset="0"/>
              </a:rPr>
              <a:t>Tool</a:t>
            </a:r>
            <a:r>
              <a:rPr lang="en-US" dirty="0" smtClean="0">
                <a:cs typeface="Times New Roman" pitchFamily="18" charset="0"/>
              </a:rPr>
              <a:t>: software used to create models or components </a:t>
            </a:r>
          </a:p>
          <a:p>
            <a:pPr eaLnBrk="1" hangingPunct="1">
              <a:spcBef>
                <a:spcPct val="75000"/>
              </a:spcBef>
            </a:pPr>
            <a:r>
              <a:rPr lang="en-US" dirty="0" smtClean="0">
                <a:cs typeface="Times New Roman" pitchFamily="18" charset="0"/>
              </a:rPr>
              <a:t>Example tools </a:t>
            </a:r>
          </a:p>
          <a:p>
            <a:pPr lvl="1" eaLnBrk="1" hangingPunct="1">
              <a:spcBef>
                <a:spcPct val="75000"/>
              </a:spcBef>
            </a:pPr>
            <a:r>
              <a:rPr lang="en-US" dirty="0" smtClean="0">
                <a:cs typeface="Times New Roman" pitchFamily="18" charset="0"/>
              </a:rPr>
              <a:t>Project management software tools (</a:t>
            </a:r>
            <a:r>
              <a:rPr lang="en-US" dirty="0" smtClean="0">
                <a:solidFill>
                  <a:schemeClr val="accent2">
                    <a:lumMod val="75000"/>
                  </a:schemeClr>
                </a:solidFill>
                <a:cs typeface="Times New Roman" pitchFamily="18" charset="0"/>
              </a:rPr>
              <a:t>Microsoft Project)</a:t>
            </a:r>
          </a:p>
          <a:p>
            <a:pPr lvl="1" eaLnBrk="1" hangingPunct="1">
              <a:spcBef>
                <a:spcPct val="75000"/>
              </a:spcBef>
            </a:pPr>
            <a:r>
              <a:rPr lang="en-US" dirty="0" smtClean="0">
                <a:cs typeface="Times New Roman" pitchFamily="18" charset="0"/>
              </a:rPr>
              <a:t>Integrated development environments (</a:t>
            </a:r>
            <a:r>
              <a:rPr lang="en-US" dirty="0" smtClean="0">
                <a:solidFill>
                  <a:schemeClr val="accent2">
                    <a:lumMod val="75000"/>
                  </a:schemeClr>
                </a:solidFill>
                <a:cs typeface="Times New Roman" pitchFamily="18" charset="0"/>
              </a:rPr>
              <a:t>IDEs</a:t>
            </a:r>
            <a:r>
              <a:rPr lang="en-US" dirty="0" smtClean="0">
                <a:cs typeface="Times New Roman" pitchFamily="18" charset="0"/>
              </a:rPr>
              <a:t>)</a:t>
            </a:r>
          </a:p>
          <a:p>
            <a:pPr lvl="1" eaLnBrk="1" hangingPunct="1">
              <a:spcBef>
                <a:spcPct val="75000"/>
              </a:spcBef>
            </a:pPr>
            <a:r>
              <a:rPr lang="en-US" dirty="0" smtClean="0">
                <a:solidFill>
                  <a:schemeClr val="accent2">
                    <a:lumMod val="75000"/>
                  </a:schemeClr>
                </a:solidFill>
                <a:cs typeface="Times New Roman" pitchFamily="18" charset="0"/>
              </a:rPr>
              <a:t>Code generators</a:t>
            </a:r>
          </a:p>
          <a:p>
            <a:pPr lvl="1" eaLnBrk="1" hangingPunct="1">
              <a:spcBef>
                <a:spcPct val="75000"/>
              </a:spcBef>
            </a:pPr>
            <a:r>
              <a:rPr lang="en-US" dirty="0" smtClean="0">
                <a:cs typeface="Times New Roman" pitchFamily="18" charset="0"/>
              </a:rPr>
              <a:t>Computer-aided system engineering (</a:t>
            </a:r>
            <a:r>
              <a:rPr lang="en-US" dirty="0" smtClean="0">
                <a:solidFill>
                  <a:schemeClr val="accent2">
                    <a:lumMod val="75000"/>
                  </a:schemeClr>
                </a:solidFill>
                <a:cs typeface="Times New Roman" pitchFamily="18" charset="0"/>
              </a:rPr>
              <a:t>CASE</a:t>
            </a:r>
            <a:r>
              <a:rPr lang="en-US" dirty="0" smtClean="0">
                <a:cs typeface="Times New Roman" pitchFamily="18"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miter lim="800000"/>
            <a:headEnd/>
            <a:tailEnd/>
          </a:ln>
        </p:spPr>
        <p:txBody>
          <a:bodyPr/>
          <a:lstStyle/>
          <a:p>
            <a:fld id="{80A1933D-8638-4673-B4FE-C3650F71D7F2}" type="slidenum">
              <a:rPr lang="en-US"/>
              <a:pPr/>
              <a:t>23</a:t>
            </a:fld>
            <a:endParaRPr lang="en-US"/>
          </a:p>
        </p:txBody>
      </p:sp>
      <p:sp>
        <p:nvSpPr>
          <p:cNvPr id="22531"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22532" name="Rectangle 2"/>
          <p:cNvSpPr>
            <a:spLocks noGrp="1" noChangeArrowheads="1"/>
          </p:cNvSpPr>
          <p:nvPr>
            <p:ph type="title"/>
          </p:nvPr>
        </p:nvSpPr>
        <p:spPr/>
        <p:txBody>
          <a:bodyPr/>
          <a:lstStyle/>
          <a:p>
            <a:pPr eaLnBrk="1" hangingPunct="1"/>
            <a:r>
              <a:rPr lang="en-US" smtClean="0">
                <a:cs typeface="Times New Roman" pitchFamily="18" charset="0"/>
              </a:rPr>
              <a:t>Techniques</a:t>
            </a:r>
            <a:r>
              <a:rPr lang="en-US" smtClean="0"/>
              <a:t> </a:t>
            </a:r>
          </a:p>
        </p:txBody>
      </p:sp>
      <p:sp>
        <p:nvSpPr>
          <p:cNvPr id="22533" name="Rectangle 3"/>
          <p:cNvSpPr>
            <a:spLocks noGrp="1" noChangeArrowheads="1"/>
          </p:cNvSpPr>
          <p:nvPr>
            <p:ph type="body" idx="1"/>
          </p:nvPr>
        </p:nvSpPr>
        <p:spPr>
          <a:xfrm>
            <a:off x="533400" y="1828800"/>
            <a:ext cx="8229600" cy="4267200"/>
          </a:xfrm>
        </p:spPr>
        <p:txBody>
          <a:bodyPr/>
          <a:lstStyle/>
          <a:p>
            <a:pPr eaLnBrk="1" hangingPunct="1">
              <a:spcBef>
                <a:spcPct val="40000"/>
              </a:spcBef>
            </a:pPr>
            <a:r>
              <a:rPr lang="en-US" dirty="0" smtClean="0">
                <a:cs typeface="Times New Roman" pitchFamily="18" charset="0"/>
              </a:rPr>
              <a:t>Technique</a:t>
            </a:r>
          </a:p>
          <a:p>
            <a:pPr lvl="1" eaLnBrk="1" hangingPunct="1">
              <a:spcBef>
                <a:spcPct val="40000"/>
              </a:spcBef>
            </a:pPr>
            <a:r>
              <a:rPr lang="en-US" dirty="0" smtClean="0">
                <a:cs typeface="Times New Roman" pitchFamily="18" charset="0"/>
              </a:rPr>
              <a:t>Collection of </a:t>
            </a:r>
            <a:r>
              <a:rPr lang="en-US" dirty="0" smtClean="0">
                <a:solidFill>
                  <a:schemeClr val="accent2">
                    <a:lumMod val="75000"/>
                  </a:schemeClr>
                </a:solidFill>
                <a:cs typeface="Times New Roman" pitchFamily="18" charset="0"/>
              </a:rPr>
              <a:t>guidelines </a:t>
            </a:r>
          </a:p>
          <a:p>
            <a:pPr lvl="1" eaLnBrk="1" hangingPunct="1">
              <a:spcBef>
                <a:spcPct val="40000"/>
              </a:spcBef>
            </a:pPr>
            <a:r>
              <a:rPr lang="en-US" dirty="0" smtClean="0">
                <a:cs typeface="Times New Roman" pitchFamily="18" charset="0"/>
              </a:rPr>
              <a:t>Enables an analyst to complete an activity or task</a:t>
            </a:r>
          </a:p>
          <a:p>
            <a:pPr eaLnBrk="1" hangingPunct="1">
              <a:spcBef>
                <a:spcPct val="40000"/>
              </a:spcBef>
            </a:pPr>
            <a:r>
              <a:rPr lang="en-US" dirty="0" smtClean="0">
                <a:cs typeface="Times New Roman" pitchFamily="18" charset="0"/>
              </a:rPr>
              <a:t>Example techniques</a:t>
            </a:r>
          </a:p>
          <a:p>
            <a:pPr lvl="1" eaLnBrk="1" hangingPunct="1">
              <a:spcBef>
                <a:spcPct val="40000"/>
              </a:spcBef>
            </a:pPr>
            <a:r>
              <a:rPr lang="en-US" dirty="0" smtClean="0">
                <a:cs typeface="Times New Roman" pitchFamily="18" charset="0"/>
              </a:rPr>
              <a:t>Domain-modeling , use case modeling, software-testing, user-interviewing techniques, relational database design techniques</a:t>
            </a:r>
          </a:p>
          <a:p>
            <a:pPr eaLnBrk="1" hangingPunct="1">
              <a:spcBef>
                <a:spcPct val="40000"/>
              </a:spcBef>
            </a:pPr>
            <a:r>
              <a:rPr lang="en-US" dirty="0" smtClean="0">
                <a:cs typeface="Times New Roman" pitchFamily="18" charset="0"/>
              </a:rPr>
              <a:t>Proven techniques are embraced as “Best Practices”</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0"/>
          </p:nvPr>
        </p:nvSpPr>
        <p:spPr>
          <a:noFill/>
          <a:ln>
            <a:miter lim="800000"/>
            <a:headEnd/>
            <a:tailEnd/>
          </a:ln>
        </p:spPr>
        <p:txBody>
          <a:bodyPr/>
          <a:lstStyle/>
          <a:p>
            <a:fld id="{375CC2B0-9FFE-420A-9B9A-1339932D151E}" type="slidenum">
              <a:rPr lang="en-US"/>
              <a:pPr/>
              <a:t>24</a:t>
            </a:fld>
            <a:endParaRPr lang="en-US"/>
          </a:p>
        </p:txBody>
      </p:sp>
      <p:sp>
        <p:nvSpPr>
          <p:cNvPr id="23555"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pic>
        <p:nvPicPr>
          <p:cNvPr id="23556" name="Picture 2" descr="Fig"/>
          <p:cNvPicPr>
            <a:picLocks noChangeAspect="1" noChangeArrowheads="1"/>
          </p:cNvPicPr>
          <p:nvPr/>
        </p:nvPicPr>
        <p:blipFill>
          <a:blip r:embed="rId2" cstate="print"/>
          <a:srcRect/>
          <a:stretch>
            <a:fillRect/>
          </a:stretch>
        </p:blipFill>
        <p:spPr bwMode="auto">
          <a:xfrm>
            <a:off x="1524000" y="914400"/>
            <a:ext cx="6326188" cy="3914775"/>
          </a:xfrm>
          <a:prstGeom prst="rect">
            <a:avLst/>
          </a:prstGeom>
          <a:noFill/>
          <a:ln w="9525">
            <a:noFill/>
            <a:miter lim="800000"/>
            <a:headEnd/>
            <a:tailEnd/>
          </a:ln>
        </p:spPr>
      </p:pic>
      <p:sp>
        <p:nvSpPr>
          <p:cNvPr id="23557" name="Rectangle 3"/>
          <p:cNvSpPr>
            <a:spLocks noChangeArrowheads="1"/>
          </p:cNvSpPr>
          <p:nvPr/>
        </p:nvSpPr>
        <p:spPr bwMode="auto">
          <a:xfrm>
            <a:off x="1066800" y="5105400"/>
            <a:ext cx="7162800" cy="1431925"/>
          </a:xfrm>
          <a:prstGeom prst="rect">
            <a:avLst/>
          </a:prstGeom>
          <a:noFill/>
          <a:ln w="9525">
            <a:noFill/>
            <a:miter lim="800000"/>
            <a:headEnd/>
            <a:tailEnd/>
          </a:ln>
          <a:effectLst/>
        </p:spPr>
        <p:txBody>
          <a:bodyPr>
            <a:spAutoFit/>
          </a:bodyPr>
          <a:lstStyle/>
          <a:p>
            <a:pPr algn="ctr"/>
            <a:r>
              <a:rPr lang="en-US" sz="2200"/>
              <a:t>Figure 2-13</a:t>
            </a:r>
          </a:p>
          <a:p>
            <a:pPr algn="ctr"/>
            <a:r>
              <a:rPr lang="en-US" sz="2200"/>
              <a:t>Relationships of Models, Tools, and Techniques in a System Development Methodology</a:t>
            </a:r>
          </a:p>
          <a:p>
            <a:endParaRPr lang="en-US" sz="2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miter lim="800000"/>
            <a:headEnd/>
            <a:tailEnd/>
          </a:ln>
        </p:spPr>
        <p:txBody>
          <a:bodyPr/>
          <a:lstStyle/>
          <a:p>
            <a:fld id="{1097FC07-B723-4EE0-BBFC-1D38A0CCD57C}" type="slidenum">
              <a:rPr lang="en-US"/>
              <a:pPr/>
              <a:t>25</a:t>
            </a:fld>
            <a:endParaRPr lang="en-US"/>
          </a:p>
        </p:txBody>
      </p:sp>
      <p:sp>
        <p:nvSpPr>
          <p:cNvPr id="24579"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24580" name="Rectangle 2"/>
          <p:cNvSpPr>
            <a:spLocks noGrp="1" noChangeArrowheads="1"/>
          </p:cNvSpPr>
          <p:nvPr>
            <p:ph type="title"/>
          </p:nvPr>
        </p:nvSpPr>
        <p:spPr>
          <a:xfrm>
            <a:off x="609600" y="228600"/>
            <a:ext cx="8077200" cy="1676400"/>
          </a:xfrm>
        </p:spPr>
        <p:txBody>
          <a:bodyPr/>
          <a:lstStyle/>
          <a:p>
            <a:pPr eaLnBrk="1" hangingPunct="1"/>
            <a:r>
              <a:rPr lang="en-US" smtClean="0">
                <a:cs typeface="Times New Roman" pitchFamily="18" charset="0"/>
              </a:rPr>
              <a:t>The Unified Process as a System Development Methodology</a:t>
            </a:r>
            <a:r>
              <a:rPr lang="en-US" smtClean="0"/>
              <a:t> </a:t>
            </a:r>
          </a:p>
        </p:txBody>
      </p:sp>
      <p:sp>
        <p:nvSpPr>
          <p:cNvPr id="24581" name="Rectangle 3"/>
          <p:cNvSpPr>
            <a:spLocks noGrp="1" noChangeArrowheads="1"/>
          </p:cNvSpPr>
          <p:nvPr>
            <p:ph type="body" idx="1"/>
          </p:nvPr>
        </p:nvSpPr>
        <p:spPr>
          <a:xfrm>
            <a:off x="533400" y="2286000"/>
            <a:ext cx="7924800" cy="3505200"/>
          </a:xfrm>
        </p:spPr>
        <p:txBody>
          <a:bodyPr/>
          <a:lstStyle/>
          <a:p>
            <a:pPr eaLnBrk="1" hangingPunct="1">
              <a:spcBef>
                <a:spcPct val="60000"/>
              </a:spcBef>
            </a:pPr>
            <a:r>
              <a:rPr lang="en-US" smtClean="0">
                <a:cs typeface="Times New Roman" pitchFamily="18" charset="0"/>
              </a:rPr>
              <a:t>UP:  object-oriented system development methodology </a:t>
            </a:r>
          </a:p>
          <a:p>
            <a:pPr eaLnBrk="1" hangingPunct="1">
              <a:spcBef>
                <a:spcPct val="60000"/>
              </a:spcBef>
            </a:pPr>
            <a:r>
              <a:rPr lang="en-US" smtClean="0">
                <a:cs typeface="Times New Roman" pitchFamily="18" charset="0"/>
              </a:rPr>
              <a:t>UP should be tailored to organizational and project needs</a:t>
            </a:r>
          </a:p>
          <a:p>
            <a:pPr eaLnBrk="1" hangingPunct="1">
              <a:spcBef>
                <a:spcPct val="60000"/>
              </a:spcBef>
            </a:pPr>
            <a:r>
              <a:rPr lang="en-US" smtClean="0">
                <a:cs typeface="Times New Roman" pitchFamily="18" charset="0"/>
              </a:rPr>
              <a:t>Barbara Halifax selects a “lighter” UP variation for RMO’s customer support system project </a:t>
            </a:r>
          </a:p>
          <a:p>
            <a:pPr eaLnBrk="1" hangingPunct="1">
              <a:spcBef>
                <a:spcPct val="60000"/>
              </a:spcBef>
            </a:pPr>
            <a:r>
              <a:rPr lang="en-US" smtClean="0">
                <a:cs typeface="Times New Roman" pitchFamily="18" charset="0"/>
              </a:rPr>
              <a:t>Project will be use case driven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miter lim="800000"/>
            <a:headEnd/>
            <a:tailEnd/>
          </a:ln>
        </p:spPr>
        <p:txBody>
          <a:bodyPr/>
          <a:lstStyle/>
          <a:p>
            <a:fld id="{FD9B999A-FEA6-4B48-9C69-A22EA63294A2}" type="slidenum">
              <a:rPr lang="en-US"/>
              <a:pPr/>
              <a:t>26</a:t>
            </a:fld>
            <a:endParaRPr lang="en-US"/>
          </a:p>
        </p:txBody>
      </p:sp>
      <p:sp>
        <p:nvSpPr>
          <p:cNvPr id="25603"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25604" name="Rectangle 2"/>
          <p:cNvSpPr>
            <a:spLocks noGrp="1" noChangeArrowheads="1"/>
          </p:cNvSpPr>
          <p:nvPr>
            <p:ph type="title"/>
          </p:nvPr>
        </p:nvSpPr>
        <p:spPr>
          <a:xfrm>
            <a:off x="381000" y="381000"/>
            <a:ext cx="8382000" cy="1676400"/>
          </a:xfrm>
        </p:spPr>
        <p:txBody>
          <a:bodyPr/>
          <a:lstStyle/>
          <a:p>
            <a:pPr eaLnBrk="1" hangingPunct="1"/>
            <a:r>
              <a:rPr lang="en-US" smtClean="0">
                <a:cs typeface="Times New Roman" pitchFamily="18" charset="0"/>
              </a:rPr>
              <a:t>The Unified Process as a System Development Methodology</a:t>
            </a:r>
            <a:r>
              <a:rPr lang="en-US" smtClean="0"/>
              <a:t>  (continued)</a:t>
            </a:r>
          </a:p>
        </p:txBody>
      </p:sp>
      <p:sp>
        <p:nvSpPr>
          <p:cNvPr id="25605" name="Rectangle 3"/>
          <p:cNvSpPr>
            <a:spLocks noGrp="1" noChangeArrowheads="1"/>
          </p:cNvSpPr>
          <p:nvPr>
            <p:ph type="body" idx="1"/>
          </p:nvPr>
        </p:nvSpPr>
        <p:spPr>
          <a:xfrm>
            <a:off x="685800" y="2362200"/>
            <a:ext cx="7924800" cy="3733800"/>
          </a:xfrm>
        </p:spPr>
        <p:txBody>
          <a:bodyPr/>
          <a:lstStyle/>
          <a:p>
            <a:pPr eaLnBrk="1" hangingPunct="1"/>
            <a:r>
              <a:rPr lang="en-US" smtClean="0">
                <a:cs typeface="Times New Roman" pitchFamily="18" charset="0"/>
              </a:rPr>
              <a:t>Use case </a:t>
            </a:r>
          </a:p>
          <a:p>
            <a:pPr lvl="1" eaLnBrk="1" hangingPunct="1"/>
            <a:r>
              <a:rPr lang="en-US" smtClean="0">
                <a:cs typeface="Times New Roman" pitchFamily="18" charset="0"/>
              </a:rPr>
              <a:t>Activity that the system carries out </a:t>
            </a:r>
          </a:p>
          <a:p>
            <a:pPr lvl="1" eaLnBrk="1" hangingPunct="1"/>
            <a:r>
              <a:rPr lang="en-US" smtClean="0">
                <a:cs typeface="Times New Roman" pitchFamily="18" charset="0"/>
              </a:rPr>
              <a:t>Basis for defining requirements and designs </a:t>
            </a:r>
          </a:p>
          <a:p>
            <a:pPr eaLnBrk="1" hangingPunct="1"/>
            <a:r>
              <a:rPr lang="en-US" smtClean="0">
                <a:cs typeface="Times New Roman" pitchFamily="18" charset="0"/>
              </a:rPr>
              <a:t>UP defines disciplines within each phase</a:t>
            </a:r>
          </a:p>
          <a:p>
            <a:pPr eaLnBrk="1" hangingPunct="1"/>
            <a:r>
              <a:rPr lang="en-US" smtClean="0">
                <a:cs typeface="Times New Roman" pitchFamily="18" charset="0"/>
              </a:rPr>
              <a:t>Discipline: set of functionally related activities </a:t>
            </a:r>
          </a:p>
          <a:p>
            <a:pPr eaLnBrk="1" hangingPunct="1"/>
            <a:r>
              <a:rPr lang="en-US" smtClean="0">
                <a:cs typeface="Times New Roman" pitchFamily="18" charset="0"/>
              </a:rPr>
              <a:t>Iterations concatenate activities from all disciplines  </a:t>
            </a:r>
          </a:p>
          <a:p>
            <a:pPr eaLnBrk="1" hangingPunct="1"/>
            <a:r>
              <a:rPr lang="en-US" smtClean="0">
                <a:cs typeface="Times New Roman" pitchFamily="18" charset="0"/>
              </a:rPr>
              <a:t>Activities in each discipline produce artifacts;  models, documents, source code, and executables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a:noFill/>
          <a:ln>
            <a:miter lim="800000"/>
            <a:headEnd/>
            <a:tailEnd/>
          </a:ln>
        </p:spPr>
        <p:txBody>
          <a:bodyPr/>
          <a:lstStyle/>
          <a:p>
            <a:fld id="{124CCAB9-087A-46C9-80B7-89E017DF0CDA}" type="slidenum">
              <a:rPr lang="en-US"/>
              <a:pPr/>
              <a:t>27</a:t>
            </a:fld>
            <a:endParaRPr lang="en-US"/>
          </a:p>
        </p:txBody>
      </p:sp>
      <p:sp>
        <p:nvSpPr>
          <p:cNvPr id="26627"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26628" name="Rectangle 3"/>
          <p:cNvSpPr>
            <a:spLocks noChangeArrowheads="1"/>
          </p:cNvSpPr>
          <p:nvPr/>
        </p:nvSpPr>
        <p:spPr bwMode="auto">
          <a:xfrm>
            <a:off x="762000" y="5562600"/>
            <a:ext cx="7543800" cy="1096963"/>
          </a:xfrm>
          <a:prstGeom prst="rect">
            <a:avLst/>
          </a:prstGeom>
          <a:noFill/>
          <a:ln w="9525">
            <a:noFill/>
            <a:miter lim="800000"/>
            <a:headEnd/>
            <a:tailEnd/>
          </a:ln>
          <a:effectLst/>
        </p:spPr>
        <p:txBody>
          <a:bodyPr>
            <a:spAutoFit/>
          </a:bodyPr>
          <a:lstStyle/>
          <a:p>
            <a:pPr algn="ctr"/>
            <a:r>
              <a:rPr lang="en-US" sz="2200"/>
              <a:t>Figure 2-15</a:t>
            </a:r>
          </a:p>
          <a:p>
            <a:pPr algn="ctr"/>
            <a:r>
              <a:rPr lang="en-US" sz="2200"/>
              <a:t>UP Life Cycle with Phases, Iterations, and Disciplines</a:t>
            </a:r>
          </a:p>
          <a:p>
            <a:endParaRPr lang="en-US" sz="2200"/>
          </a:p>
        </p:txBody>
      </p:sp>
      <p:pic>
        <p:nvPicPr>
          <p:cNvPr id="26629" name="Picture 4" descr="Fig"/>
          <p:cNvPicPr>
            <a:picLocks noChangeAspect="1" noChangeArrowheads="1"/>
          </p:cNvPicPr>
          <p:nvPr/>
        </p:nvPicPr>
        <p:blipFill>
          <a:blip r:embed="rId2" cstate="print"/>
          <a:srcRect/>
          <a:stretch>
            <a:fillRect/>
          </a:stretch>
        </p:blipFill>
        <p:spPr bwMode="auto">
          <a:xfrm>
            <a:off x="609600" y="304800"/>
            <a:ext cx="7848600" cy="5029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miter lim="800000"/>
            <a:headEnd/>
            <a:tailEnd/>
          </a:ln>
        </p:spPr>
        <p:txBody>
          <a:bodyPr/>
          <a:lstStyle/>
          <a:p>
            <a:fld id="{E0FFF957-AAD3-46AF-93FF-4BE1B276524A}" type="slidenum">
              <a:rPr lang="en-US"/>
              <a:pPr/>
              <a:t>28</a:t>
            </a:fld>
            <a:endParaRPr lang="en-US"/>
          </a:p>
        </p:txBody>
      </p:sp>
      <p:sp>
        <p:nvSpPr>
          <p:cNvPr id="27651"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27652" name="Rectangle 2"/>
          <p:cNvSpPr>
            <a:spLocks noGrp="1" noChangeArrowheads="1"/>
          </p:cNvSpPr>
          <p:nvPr>
            <p:ph type="title"/>
          </p:nvPr>
        </p:nvSpPr>
        <p:spPr/>
        <p:txBody>
          <a:bodyPr/>
          <a:lstStyle/>
          <a:p>
            <a:pPr eaLnBrk="1" hangingPunct="1"/>
            <a:r>
              <a:rPr lang="en-US" smtClean="0">
                <a:cs typeface="Times New Roman" pitchFamily="18" charset="0"/>
              </a:rPr>
              <a:t>The UP Disciplines</a:t>
            </a:r>
            <a:r>
              <a:rPr lang="en-US" smtClean="0"/>
              <a:t> </a:t>
            </a:r>
          </a:p>
        </p:txBody>
      </p:sp>
      <p:sp>
        <p:nvSpPr>
          <p:cNvPr id="27653" name="Rectangle 3"/>
          <p:cNvSpPr>
            <a:spLocks noGrp="1" noChangeArrowheads="1"/>
          </p:cNvSpPr>
          <p:nvPr>
            <p:ph type="body" idx="1"/>
          </p:nvPr>
        </p:nvSpPr>
        <p:spPr>
          <a:xfrm>
            <a:off x="685800" y="1828800"/>
            <a:ext cx="7772400" cy="4267200"/>
          </a:xfrm>
        </p:spPr>
        <p:txBody>
          <a:bodyPr/>
          <a:lstStyle/>
          <a:p>
            <a:pPr eaLnBrk="1" hangingPunct="1"/>
            <a:r>
              <a:rPr lang="en-US" smtClean="0">
                <a:cs typeface="Times New Roman" pitchFamily="18" charset="0"/>
              </a:rPr>
              <a:t>Six main UP development disciplines</a:t>
            </a:r>
          </a:p>
          <a:p>
            <a:pPr lvl="1" eaLnBrk="1" hangingPunct="1"/>
            <a:r>
              <a:rPr lang="en-US" smtClean="0">
                <a:cs typeface="Times New Roman" pitchFamily="18" charset="0"/>
              </a:rPr>
              <a:t>Business modeling, requirements, design, implementation, testing, and deployment</a:t>
            </a:r>
          </a:p>
          <a:p>
            <a:pPr eaLnBrk="1" hangingPunct="1"/>
            <a:r>
              <a:rPr lang="en-US" smtClean="0">
                <a:cs typeface="Times New Roman" pitchFamily="18" charset="0"/>
              </a:rPr>
              <a:t>Each iteration </a:t>
            </a:r>
          </a:p>
          <a:p>
            <a:pPr lvl="1" eaLnBrk="1" hangingPunct="1"/>
            <a:r>
              <a:rPr lang="en-US" smtClean="0">
                <a:cs typeface="Times New Roman" pitchFamily="18" charset="0"/>
              </a:rPr>
              <a:t>Similar to a mini-project</a:t>
            </a:r>
          </a:p>
          <a:p>
            <a:pPr lvl="1" eaLnBrk="1" hangingPunct="1"/>
            <a:r>
              <a:rPr lang="en-US" smtClean="0">
                <a:cs typeface="Times New Roman" pitchFamily="18" charset="0"/>
              </a:rPr>
              <a:t>Results in a completed portion of the system</a:t>
            </a:r>
          </a:p>
          <a:p>
            <a:pPr eaLnBrk="1" hangingPunct="1"/>
            <a:r>
              <a:rPr lang="en-US" smtClean="0">
                <a:cs typeface="Times New Roman" pitchFamily="18" charset="0"/>
              </a:rPr>
              <a:t>Three additional support disciplines</a:t>
            </a:r>
          </a:p>
          <a:p>
            <a:pPr lvl="1" eaLnBrk="1" hangingPunct="1"/>
            <a:r>
              <a:rPr lang="en-US" smtClean="0">
                <a:cs typeface="Times New Roman" pitchFamily="18" charset="0"/>
              </a:rPr>
              <a:t>Project management, configuration and change management, and environment</a:t>
            </a: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miter lim="800000"/>
            <a:headEnd/>
            <a:tailEnd/>
          </a:ln>
        </p:spPr>
        <p:txBody>
          <a:bodyPr/>
          <a:lstStyle/>
          <a:p>
            <a:fld id="{7FDCEFA5-AAD6-4218-8078-A837D0B79F4E}" type="slidenum">
              <a:rPr lang="en-US"/>
              <a:pPr/>
              <a:t>29</a:t>
            </a:fld>
            <a:endParaRPr lang="en-US"/>
          </a:p>
        </p:txBody>
      </p:sp>
      <p:sp>
        <p:nvSpPr>
          <p:cNvPr id="29699"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29700" name="Rectangle 2"/>
          <p:cNvSpPr>
            <a:spLocks noGrp="1" noChangeArrowheads="1"/>
          </p:cNvSpPr>
          <p:nvPr>
            <p:ph type="title"/>
          </p:nvPr>
        </p:nvSpPr>
        <p:spPr/>
        <p:txBody>
          <a:bodyPr/>
          <a:lstStyle/>
          <a:p>
            <a:pPr eaLnBrk="1" hangingPunct="1"/>
            <a:r>
              <a:rPr lang="en-US" sz="4000" smtClean="0"/>
              <a:t>Nine core Discipline are:</a:t>
            </a:r>
            <a:br>
              <a:rPr lang="en-US" sz="4000" smtClean="0"/>
            </a:br>
            <a:endParaRPr lang="en-US" sz="4000" smtClean="0"/>
          </a:p>
        </p:txBody>
      </p:sp>
      <p:sp>
        <p:nvSpPr>
          <p:cNvPr id="29701" name="Rectangle 3"/>
          <p:cNvSpPr>
            <a:spLocks noGrp="1" noChangeArrowheads="1"/>
          </p:cNvSpPr>
          <p:nvPr>
            <p:ph type="body" idx="1"/>
          </p:nvPr>
        </p:nvSpPr>
        <p:spPr/>
        <p:txBody>
          <a:bodyPr/>
          <a:lstStyle/>
          <a:p>
            <a:pPr eaLnBrk="1" hangingPunct="1"/>
            <a:r>
              <a:rPr lang="en-US" smtClean="0"/>
              <a:t>Business Modeling</a:t>
            </a:r>
          </a:p>
          <a:p>
            <a:pPr lvl="1" eaLnBrk="1" hangingPunct="1"/>
            <a:r>
              <a:rPr lang="en-US" smtClean="0"/>
              <a:t>Re-envision and Re-engineering the Organization</a:t>
            </a:r>
          </a:p>
          <a:p>
            <a:pPr eaLnBrk="1" hangingPunct="1"/>
            <a:r>
              <a:rPr lang="en-US" smtClean="0"/>
              <a:t>Requirements</a:t>
            </a:r>
          </a:p>
          <a:p>
            <a:pPr lvl="1" eaLnBrk="1" hangingPunct="1"/>
            <a:r>
              <a:rPr lang="en-US" smtClean="0"/>
              <a:t>Define the User Requirements</a:t>
            </a:r>
          </a:p>
          <a:p>
            <a:pPr eaLnBrk="1" hangingPunct="1"/>
            <a:r>
              <a:rPr lang="en-US" smtClean="0"/>
              <a:t>Design</a:t>
            </a:r>
          </a:p>
          <a:p>
            <a:pPr lvl="1" eaLnBrk="1" hangingPunct="1"/>
            <a:r>
              <a:rPr lang="en-US" smtClean="0"/>
              <a:t>Design the system</a:t>
            </a:r>
          </a:p>
          <a:p>
            <a:pPr eaLnBrk="1" hangingPunct="1"/>
            <a:r>
              <a:rPr lang="en-US" smtClean="0"/>
              <a:t>Implementation</a:t>
            </a:r>
          </a:p>
          <a:p>
            <a:pPr lvl="1" eaLnBrk="1" hangingPunct="1"/>
            <a:r>
              <a:rPr lang="en-US" smtClean="0"/>
              <a:t>Write the software</a:t>
            </a:r>
          </a:p>
          <a:p>
            <a:pPr lvl="2" eaLnBrk="1" hangingPunct="1">
              <a:buFont typeface="Times New Roman" pitchFamily="18" charset="0"/>
              <a:buNone/>
            </a:pP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miter lim="800000"/>
            <a:headEnd/>
            <a:tailEnd/>
          </a:ln>
        </p:spPr>
        <p:txBody>
          <a:bodyPr/>
          <a:lstStyle/>
          <a:p>
            <a:fld id="{30DAE592-F253-4DBA-A6AB-A02EAD587EA4}" type="slidenum">
              <a:rPr lang="en-US"/>
              <a:pPr/>
              <a:t>3</a:t>
            </a:fld>
            <a:endParaRPr lang="en-US"/>
          </a:p>
        </p:txBody>
      </p:sp>
      <p:sp>
        <p:nvSpPr>
          <p:cNvPr id="4099"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4100" name="Rectangle 2"/>
          <p:cNvSpPr>
            <a:spLocks noGrp="1" noChangeArrowheads="1"/>
          </p:cNvSpPr>
          <p:nvPr>
            <p:ph type="title"/>
          </p:nvPr>
        </p:nvSpPr>
        <p:spPr>
          <a:xfrm>
            <a:off x="685800" y="533400"/>
            <a:ext cx="7772400" cy="1143000"/>
          </a:xfrm>
        </p:spPr>
        <p:txBody>
          <a:bodyPr/>
          <a:lstStyle/>
          <a:p>
            <a:pPr eaLnBrk="1" hangingPunct="1"/>
            <a:r>
              <a:rPr lang="en-US" smtClean="0"/>
              <a:t>Objectives (continued)</a:t>
            </a:r>
          </a:p>
        </p:txBody>
      </p:sp>
      <p:sp>
        <p:nvSpPr>
          <p:cNvPr id="4101" name="Rectangle 3"/>
          <p:cNvSpPr>
            <a:spLocks noGrp="1" noChangeArrowheads="1"/>
          </p:cNvSpPr>
          <p:nvPr>
            <p:ph type="body" idx="1"/>
          </p:nvPr>
        </p:nvSpPr>
        <p:spPr>
          <a:xfrm>
            <a:off x="685800" y="1905000"/>
            <a:ext cx="8077200" cy="3886200"/>
          </a:xfrm>
        </p:spPr>
        <p:txBody>
          <a:bodyPr/>
          <a:lstStyle/>
          <a:p>
            <a:pPr eaLnBrk="1" hangingPunct="1"/>
            <a:r>
              <a:rPr lang="en-US" smtClean="0">
                <a:solidFill>
                  <a:srgbClr val="000000"/>
                </a:solidFill>
                <a:cs typeface="Times New Roman" pitchFamily="18" charset="0"/>
              </a:rPr>
              <a:t>Describe the Unified Process as a comprehensive system development methodology that combines proven best practices with the iterative UP life cycle</a:t>
            </a:r>
            <a:endParaRPr lang="en-US" smtClean="0">
              <a:cs typeface="Times New Roman" pitchFamily="18" charset="0"/>
            </a:endParaRPr>
          </a:p>
          <a:p>
            <a:pPr eaLnBrk="1" hangingPunct="1"/>
            <a:r>
              <a:rPr lang="en-US" smtClean="0">
                <a:solidFill>
                  <a:srgbClr val="000000"/>
                </a:solidFill>
                <a:cs typeface="Times New Roman" pitchFamily="18" charset="0"/>
              </a:rPr>
              <a:t>Describe the disciplines used in a UP development project</a:t>
            </a:r>
            <a:endParaRPr lang="en-US" smtClean="0">
              <a:cs typeface="Times New Roman" pitchFamily="18" charset="0"/>
            </a:endParaRPr>
          </a:p>
          <a:p>
            <a:pPr eaLnBrk="1" hangingPunct="1"/>
            <a:r>
              <a:rPr lang="en-US" smtClean="0">
                <a:solidFill>
                  <a:srgbClr val="000000"/>
                </a:solidFill>
                <a:cs typeface="Times New Roman" pitchFamily="18" charset="0"/>
              </a:rPr>
              <a:t>Describe the key features of the object-oriented approach</a:t>
            </a:r>
            <a:endParaRPr lang="en-US" smtClean="0">
              <a:cs typeface="Times New Roman" pitchFamily="18" charset="0"/>
            </a:endParaRPr>
          </a:p>
          <a:p>
            <a:pPr eaLnBrk="1" hangingPunct="1"/>
            <a:r>
              <a:rPr lang="en-US" smtClean="0">
                <a:solidFill>
                  <a:srgbClr val="000000"/>
                </a:solidFill>
                <a:cs typeface="Times New Roman" pitchFamily="18" charset="0"/>
              </a:rPr>
              <a:t>Explain how automated tools are used in system development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miter lim="800000"/>
            <a:headEnd/>
            <a:tailEnd/>
          </a:ln>
        </p:spPr>
        <p:txBody>
          <a:bodyPr/>
          <a:lstStyle/>
          <a:p>
            <a:fld id="{E2DB44E3-7937-4588-82D2-7158F0A5AA71}" type="slidenum">
              <a:rPr lang="en-US"/>
              <a:pPr/>
              <a:t>30</a:t>
            </a:fld>
            <a:endParaRPr lang="en-US"/>
          </a:p>
        </p:txBody>
      </p:sp>
      <p:sp>
        <p:nvSpPr>
          <p:cNvPr id="30723"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30724" name="Rectangle 2"/>
          <p:cNvSpPr>
            <a:spLocks noGrp="1" noChangeArrowheads="1"/>
          </p:cNvSpPr>
          <p:nvPr>
            <p:ph type="title"/>
          </p:nvPr>
        </p:nvSpPr>
        <p:spPr/>
        <p:txBody>
          <a:bodyPr/>
          <a:lstStyle/>
          <a:p>
            <a:pPr eaLnBrk="1" hangingPunct="1"/>
            <a:r>
              <a:rPr lang="en-US" sz="4000" smtClean="0"/>
              <a:t>Nine core Discipline are:</a:t>
            </a:r>
            <a:br>
              <a:rPr lang="en-US" sz="4000" smtClean="0"/>
            </a:br>
            <a:r>
              <a:rPr lang="en-US" sz="4000" smtClean="0"/>
              <a:t>(continued…)</a:t>
            </a:r>
          </a:p>
        </p:txBody>
      </p:sp>
      <p:sp>
        <p:nvSpPr>
          <p:cNvPr id="30725" name="Rectangle 3"/>
          <p:cNvSpPr>
            <a:spLocks noGrp="1" noChangeArrowheads="1"/>
          </p:cNvSpPr>
          <p:nvPr>
            <p:ph type="body" idx="1"/>
          </p:nvPr>
        </p:nvSpPr>
        <p:spPr/>
        <p:txBody>
          <a:bodyPr/>
          <a:lstStyle/>
          <a:p>
            <a:pPr eaLnBrk="1" hangingPunct="1">
              <a:lnSpc>
                <a:spcPct val="90000"/>
              </a:lnSpc>
            </a:pPr>
            <a:r>
              <a:rPr lang="en-US" sz="2400" smtClean="0"/>
              <a:t>Test</a:t>
            </a:r>
          </a:p>
          <a:p>
            <a:pPr lvl="1" eaLnBrk="1" hangingPunct="1">
              <a:lnSpc>
                <a:spcPct val="90000"/>
              </a:lnSpc>
            </a:pPr>
            <a:r>
              <a:rPr lang="en-US" sz="2200" smtClean="0"/>
              <a:t>Test the system</a:t>
            </a:r>
          </a:p>
          <a:p>
            <a:pPr eaLnBrk="1" hangingPunct="1">
              <a:lnSpc>
                <a:spcPct val="90000"/>
              </a:lnSpc>
            </a:pPr>
            <a:r>
              <a:rPr lang="en-US" sz="2400" smtClean="0"/>
              <a:t>Deployment</a:t>
            </a:r>
          </a:p>
          <a:p>
            <a:pPr lvl="1" eaLnBrk="1" hangingPunct="1">
              <a:lnSpc>
                <a:spcPct val="90000"/>
              </a:lnSpc>
            </a:pPr>
            <a:r>
              <a:rPr lang="en-US" sz="2200" smtClean="0"/>
              <a:t>Integrate the software to the using organization</a:t>
            </a:r>
          </a:p>
          <a:p>
            <a:pPr eaLnBrk="1" hangingPunct="1">
              <a:lnSpc>
                <a:spcPct val="90000"/>
              </a:lnSpc>
            </a:pPr>
            <a:r>
              <a:rPr lang="en-US" sz="2400" smtClean="0"/>
              <a:t>Configuration and Change management</a:t>
            </a:r>
          </a:p>
          <a:p>
            <a:pPr lvl="1" eaLnBrk="1" hangingPunct="1">
              <a:lnSpc>
                <a:spcPct val="90000"/>
              </a:lnSpc>
            </a:pPr>
            <a:r>
              <a:rPr lang="en-US" sz="2200" smtClean="0"/>
              <a:t>Manage the artifacts of the evolving system</a:t>
            </a:r>
          </a:p>
          <a:p>
            <a:pPr eaLnBrk="1" hangingPunct="1">
              <a:lnSpc>
                <a:spcPct val="90000"/>
              </a:lnSpc>
            </a:pPr>
            <a:r>
              <a:rPr lang="en-US" sz="2400" smtClean="0"/>
              <a:t>Project Management</a:t>
            </a:r>
          </a:p>
          <a:p>
            <a:pPr lvl="1" eaLnBrk="1" hangingPunct="1">
              <a:lnSpc>
                <a:spcPct val="90000"/>
              </a:lnSpc>
            </a:pPr>
            <a:r>
              <a:rPr lang="en-US" sz="2200" smtClean="0"/>
              <a:t>Manage the development process</a:t>
            </a:r>
          </a:p>
          <a:p>
            <a:pPr eaLnBrk="1" hangingPunct="1">
              <a:lnSpc>
                <a:spcPct val="90000"/>
              </a:lnSpc>
            </a:pPr>
            <a:r>
              <a:rPr lang="en-US" sz="2400" smtClean="0"/>
              <a:t>Environment</a:t>
            </a:r>
          </a:p>
          <a:p>
            <a:pPr lvl="1" eaLnBrk="1" hangingPunct="1">
              <a:lnSpc>
                <a:spcPct val="90000"/>
              </a:lnSpc>
            </a:pPr>
            <a:r>
              <a:rPr lang="en-US" sz="2200" smtClean="0"/>
              <a:t>Support the development process with processes  and tools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miter lim="800000"/>
            <a:headEnd/>
            <a:tailEnd/>
          </a:ln>
        </p:spPr>
        <p:txBody>
          <a:bodyPr/>
          <a:lstStyle/>
          <a:p>
            <a:fld id="{4DE4D643-CD48-43EB-B6BA-247F0F681CDD}" type="slidenum">
              <a:rPr lang="en-US"/>
              <a:pPr/>
              <a:t>31</a:t>
            </a:fld>
            <a:endParaRPr lang="en-US"/>
          </a:p>
        </p:txBody>
      </p:sp>
      <p:sp>
        <p:nvSpPr>
          <p:cNvPr id="38915"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38916" name="Rectangle 2"/>
          <p:cNvSpPr>
            <a:spLocks noGrp="1" noChangeArrowheads="1"/>
          </p:cNvSpPr>
          <p:nvPr>
            <p:ph type="title"/>
          </p:nvPr>
        </p:nvSpPr>
        <p:spPr/>
        <p:txBody>
          <a:bodyPr/>
          <a:lstStyle/>
          <a:p>
            <a:pPr eaLnBrk="1" hangingPunct="1"/>
            <a:r>
              <a:rPr lang="en-US" smtClean="0">
                <a:cs typeface="Times New Roman" pitchFamily="18" charset="0"/>
              </a:rPr>
              <a:t>Project Management</a:t>
            </a:r>
            <a:r>
              <a:rPr lang="en-US" smtClean="0"/>
              <a:t> </a:t>
            </a:r>
          </a:p>
        </p:txBody>
      </p:sp>
      <p:sp>
        <p:nvSpPr>
          <p:cNvPr id="38917" name="Rectangle 3"/>
          <p:cNvSpPr>
            <a:spLocks noGrp="1" noChangeArrowheads="1"/>
          </p:cNvSpPr>
          <p:nvPr>
            <p:ph type="body" idx="1"/>
          </p:nvPr>
        </p:nvSpPr>
        <p:spPr>
          <a:xfrm>
            <a:off x="685800" y="1828800"/>
            <a:ext cx="7772400" cy="4267200"/>
          </a:xfrm>
        </p:spPr>
        <p:txBody>
          <a:bodyPr/>
          <a:lstStyle/>
          <a:p>
            <a:pPr eaLnBrk="1" hangingPunct="1">
              <a:spcBef>
                <a:spcPct val="40000"/>
              </a:spcBef>
            </a:pPr>
            <a:r>
              <a:rPr lang="en-US" dirty="0" smtClean="0">
                <a:solidFill>
                  <a:schemeClr val="accent2">
                    <a:lumMod val="75000"/>
                  </a:schemeClr>
                </a:solidFill>
                <a:cs typeface="Times New Roman" pitchFamily="18" charset="0"/>
              </a:rPr>
              <a:t>Most important support discipline</a:t>
            </a:r>
          </a:p>
          <a:p>
            <a:pPr eaLnBrk="1" hangingPunct="1">
              <a:spcBef>
                <a:spcPct val="40000"/>
              </a:spcBef>
            </a:pPr>
            <a:r>
              <a:rPr lang="en-US" dirty="0" smtClean="0">
                <a:cs typeface="Times New Roman" pitchFamily="18" charset="0"/>
              </a:rPr>
              <a:t>Project management </a:t>
            </a:r>
            <a:r>
              <a:rPr lang="en-US" dirty="0" smtClean="0">
                <a:solidFill>
                  <a:schemeClr val="accent2">
                    <a:lumMod val="75000"/>
                  </a:schemeClr>
                </a:solidFill>
                <a:cs typeface="Times New Roman" pitchFamily="18" charset="0"/>
              </a:rPr>
              <a:t>activities</a:t>
            </a:r>
          </a:p>
          <a:p>
            <a:pPr lvl="1" eaLnBrk="1" hangingPunct="1">
              <a:spcBef>
                <a:spcPct val="40000"/>
              </a:spcBef>
            </a:pPr>
            <a:r>
              <a:rPr lang="en-US" dirty="0" smtClean="0">
                <a:cs typeface="Times New Roman" pitchFamily="18" charset="0"/>
              </a:rPr>
              <a:t>Finalize the system and project scope</a:t>
            </a:r>
          </a:p>
          <a:p>
            <a:pPr lvl="1" eaLnBrk="1" hangingPunct="1">
              <a:spcBef>
                <a:spcPct val="40000"/>
              </a:spcBef>
            </a:pPr>
            <a:r>
              <a:rPr lang="en-US" dirty="0" smtClean="0">
                <a:cs typeface="Times New Roman" pitchFamily="18" charset="0"/>
              </a:rPr>
              <a:t>Develop the project and iteration schedule</a:t>
            </a:r>
          </a:p>
          <a:p>
            <a:pPr lvl="1" eaLnBrk="1" hangingPunct="1">
              <a:spcBef>
                <a:spcPct val="40000"/>
              </a:spcBef>
            </a:pPr>
            <a:r>
              <a:rPr lang="en-US" dirty="0" smtClean="0">
                <a:cs typeface="Times New Roman" pitchFamily="18" charset="0"/>
              </a:rPr>
              <a:t>Identify project risks and confirm feasibility</a:t>
            </a:r>
          </a:p>
          <a:p>
            <a:pPr lvl="1" eaLnBrk="1" hangingPunct="1">
              <a:spcBef>
                <a:spcPct val="40000"/>
              </a:spcBef>
            </a:pPr>
            <a:r>
              <a:rPr lang="en-US" dirty="0" smtClean="0">
                <a:cs typeface="Times New Roman" pitchFamily="18" charset="0"/>
              </a:rPr>
              <a:t>Monitor and control the project’s plan </a:t>
            </a:r>
          </a:p>
          <a:p>
            <a:pPr lvl="1" eaLnBrk="1" hangingPunct="1">
              <a:spcBef>
                <a:spcPct val="40000"/>
              </a:spcBef>
            </a:pPr>
            <a:r>
              <a:rPr lang="en-US" dirty="0" smtClean="0">
                <a:cs typeface="Times New Roman" pitchFamily="18" charset="0"/>
              </a:rPr>
              <a:t>Monitor and control communications</a:t>
            </a:r>
          </a:p>
          <a:p>
            <a:pPr lvl="1" eaLnBrk="1" hangingPunct="1">
              <a:spcBef>
                <a:spcPct val="40000"/>
              </a:spcBef>
            </a:pPr>
            <a:r>
              <a:rPr lang="en-US" dirty="0" smtClean="0">
                <a:cs typeface="Times New Roman" pitchFamily="18" charset="0"/>
              </a:rPr>
              <a:t>Monitor and control risks and outstanding issues</a:t>
            </a: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miter lim="800000"/>
            <a:headEnd/>
            <a:tailEnd/>
          </a:ln>
        </p:spPr>
        <p:txBody>
          <a:bodyPr/>
          <a:lstStyle/>
          <a:p>
            <a:fld id="{6D5D0D01-6A31-42E1-A475-D1CD172A0E9D}" type="slidenum">
              <a:rPr lang="en-US"/>
              <a:pPr/>
              <a:t>32</a:t>
            </a:fld>
            <a:endParaRPr lang="en-US"/>
          </a:p>
        </p:txBody>
      </p:sp>
      <p:sp>
        <p:nvSpPr>
          <p:cNvPr id="39939"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39940" name="Rectangle 2"/>
          <p:cNvSpPr>
            <a:spLocks noGrp="1" noChangeArrowheads="1"/>
          </p:cNvSpPr>
          <p:nvPr>
            <p:ph type="title"/>
          </p:nvPr>
        </p:nvSpPr>
        <p:spPr/>
        <p:txBody>
          <a:bodyPr/>
          <a:lstStyle/>
          <a:p>
            <a:pPr eaLnBrk="1" hangingPunct="1"/>
            <a:r>
              <a:rPr lang="en-US" smtClean="0">
                <a:cs typeface="Times New Roman" pitchFamily="18" charset="0"/>
              </a:rPr>
              <a:t>Configuration and Change Management</a:t>
            </a:r>
            <a:r>
              <a:rPr lang="en-US" smtClean="0"/>
              <a:t> </a:t>
            </a:r>
          </a:p>
        </p:txBody>
      </p:sp>
      <p:sp>
        <p:nvSpPr>
          <p:cNvPr id="39941" name="Rectangle 3"/>
          <p:cNvSpPr>
            <a:spLocks noGrp="1" noChangeArrowheads="1"/>
          </p:cNvSpPr>
          <p:nvPr>
            <p:ph type="body" idx="1"/>
          </p:nvPr>
        </p:nvSpPr>
        <p:spPr>
          <a:xfrm>
            <a:off x="685800" y="2133600"/>
            <a:ext cx="7772400" cy="3962400"/>
          </a:xfrm>
        </p:spPr>
        <p:txBody>
          <a:bodyPr/>
          <a:lstStyle/>
          <a:p>
            <a:pPr eaLnBrk="1" hangingPunct="1">
              <a:spcBef>
                <a:spcPct val="30000"/>
              </a:spcBef>
            </a:pPr>
            <a:r>
              <a:rPr lang="en-US" smtClean="0">
                <a:cs typeface="Times New Roman" pitchFamily="18" charset="0"/>
              </a:rPr>
              <a:t>Configuration and change discipline pertains to:</a:t>
            </a:r>
          </a:p>
          <a:p>
            <a:pPr lvl="1" eaLnBrk="1" hangingPunct="1">
              <a:spcBef>
                <a:spcPct val="30000"/>
              </a:spcBef>
            </a:pPr>
            <a:r>
              <a:rPr lang="en-US" smtClean="0">
                <a:cs typeface="Times New Roman" pitchFamily="18" charset="0"/>
              </a:rPr>
              <a:t>Requirements</a:t>
            </a:r>
          </a:p>
          <a:p>
            <a:pPr lvl="1" eaLnBrk="1" hangingPunct="1">
              <a:spcBef>
                <a:spcPct val="30000"/>
              </a:spcBef>
            </a:pPr>
            <a:r>
              <a:rPr lang="en-US" smtClean="0">
                <a:cs typeface="Times New Roman" pitchFamily="18" charset="0"/>
              </a:rPr>
              <a:t>Design</a:t>
            </a:r>
          </a:p>
          <a:p>
            <a:pPr lvl="1" eaLnBrk="1" hangingPunct="1">
              <a:spcBef>
                <a:spcPct val="30000"/>
              </a:spcBef>
            </a:pPr>
            <a:r>
              <a:rPr lang="en-US" smtClean="0">
                <a:cs typeface="Times New Roman" pitchFamily="18" charset="0"/>
              </a:rPr>
              <a:t>Source code</a:t>
            </a:r>
          </a:p>
          <a:p>
            <a:pPr lvl="1" eaLnBrk="1" hangingPunct="1">
              <a:spcBef>
                <a:spcPct val="30000"/>
              </a:spcBef>
            </a:pPr>
            <a:r>
              <a:rPr lang="en-US" smtClean="0">
                <a:cs typeface="Times New Roman" pitchFamily="18" charset="0"/>
              </a:rPr>
              <a:t>Executables</a:t>
            </a:r>
          </a:p>
          <a:p>
            <a:pPr eaLnBrk="1" hangingPunct="1">
              <a:spcBef>
                <a:spcPct val="30000"/>
              </a:spcBef>
            </a:pPr>
            <a:r>
              <a:rPr lang="en-US" smtClean="0">
                <a:cs typeface="Times New Roman" pitchFamily="18" charset="0"/>
              </a:rPr>
              <a:t>The two activities in this discipline </a:t>
            </a:r>
          </a:p>
          <a:p>
            <a:pPr lvl="1" eaLnBrk="1" hangingPunct="1">
              <a:spcBef>
                <a:spcPct val="30000"/>
              </a:spcBef>
            </a:pPr>
            <a:r>
              <a:rPr lang="en-US" smtClean="0">
                <a:cs typeface="Times New Roman" pitchFamily="18" charset="0"/>
              </a:rPr>
              <a:t>Develop change control procedures</a:t>
            </a:r>
          </a:p>
          <a:p>
            <a:pPr lvl="1" eaLnBrk="1" hangingPunct="1">
              <a:spcBef>
                <a:spcPct val="30000"/>
              </a:spcBef>
            </a:pPr>
            <a:r>
              <a:rPr lang="en-US" smtClean="0">
                <a:cs typeface="Times New Roman" pitchFamily="18" charset="0"/>
              </a:rPr>
              <a:t>Manage models and software components</a:t>
            </a: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miter lim="800000"/>
            <a:headEnd/>
            <a:tailEnd/>
          </a:ln>
        </p:spPr>
        <p:txBody>
          <a:bodyPr/>
          <a:lstStyle/>
          <a:p>
            <a:fld id="{1C2EB13C-9998-48C2-8248-0B526202A5BD}" type="slidenum">
              <a:rPr lang="en-US"/>
              <a:pPr/>
              <a:t>33</a:t>
            </a:fld>
            <a:endParaRPr lang="en-US"/>
          </a:p>
        </p:txBody>
      </p:sp>
      <p:sp>
        <p:nvSpPr>
          <p:cNvPr id="40963"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40964" name="Rectangle 2"/>
          <p:cNvSpPr>
            <a:spLocks noGrp="1" noChangeArrowheads="1"/>
          </p:cNvSpPr>
          <p:nvPr>
            <p:ph type="title"/>
          </p:nvPr>
        </p:nvSpPr>
        <p:spPr/>
        <p:txBody>
          <a:bodyPr/>
          <a:lstStyle/>
          <a:p>
            <a:pPr eaLnBrk="1" hangingPunct="1"/>
            <a:r>
              <a:rPr lang="en-US" smtClean="0">
                <a:cs typeface="Times New Roman" pitchFamily="18" charset="0"/>
              </a:rPr>
              <a:t>Environment</a:t>
            </a:r>
            <a:r>
              <a:rPr lang="en-US" smtClean="0"/>
              <a:t> </a:t>
            </a:r>
          </a:p>
        </p:txBody>
      </p:sp>
      <p:sp>
        <p:nvSpPr>
          <p:cNvPr id="40965" name="Rectangle 3"/>
          <p:cNvSpPr>
            <a:spLocks noGrp="1" noChangeArrowheads="1"/>
          </p:cNvSpPr>
          <p:nvPr>
            <p:ph type="body" idx="1"/>
          </p:nvPr>
        </p:nvSpPr>
        <p:spPr>
          <a:xfrm>
            <a:off x="685800" y="1828800"/>
            <a:ext cx="7772400" cy="4267200"/>
          </a:xfrm>
        </p:spPr>
        <p:txBody>
          <a:bodyPr/>
          <a:lstStyle/>
          <a:p>
            <a:pPr eaLnBrk="1" hangingPunct="1">
              <a:spcBef>
                <a:spcPct val="30000"/>
              </a:spcBef>
            </a:pPr>
            <a:r>
              <a:rPr lang="en-US" smtClean="0">
                <a:cs typeface="Times New Roman" pitchFamily="18" charset="0"/>
              </a:rPr>
              <a:t>Development environment includes</a:t>
            </a:r>
          </a:p>
          <a:p>
            <a:pPr lvl="1" eaLnBrk="1" hangingPunct="1">
              <a:spcBef>
                <a:spcPct val="30000"/>
              </a:spcBef>
            </a:pPr>
            <a:r>
              <a:rPr lang="en-US" smtClean="0">
                <a:cs typeface="Times New Roman" pitchFamily="18" charset="0"/>
              </a:rPr>
              <a:t>Available facilities</a:t>
            </a:r>
          </a:p>
          <a:p>
            <a:pPr lvl="1" eaLnBrk="1" hangingPunct="1">
              <a:spcBef>
                <a:spcPct val="30000"/>
              </a:spcBef>
            </a:pPr>
            <a:r>
              <a:rPr lang="en-US" smtClean="0">
                <a:cs typeface="Times New Roman" pitchFamily="18" charset="0"/>
              </a:rPr>
              <a:t>Design of the workspace</a:t>
            </a:r>
          </a:p>
          <a:p>
            <a:pPr lvl="1" eaLnBrk="1" hangingPunct="1">
              <a:spcBef>
                <a:spcPct val="30000"/>
              </a:spcBef>
            </a:pPr>
            <a:r>
              <a:rPr lang="en-US" smtClean="0">
                <a:cs typeface="Times New Roman" pitchFamily="18" charset="0"/>
              </a:rPr>
              <a:t>Forums for  team communication and interaction</a:t>
            </a:r>
          </a:p>
          <a:p>
            <a:pPr eaLnBrk="1" hangingPunct="1">
              <a:spcBef>
                <a:spcPct val="30000"/>
              </a:spcBef>
            </a:pPr>
            <a:r>
              <a:rPr lang="en-US" smtClean="0">
                <a:cs typeface="Times New Roman" pitchFamily="18" charset="0"/>
              </a:rPr>
              <a:t>Environment discipline activities</a:t>
            </a:r>
          </a:p>
          <a:p>
            <a:pPr lvl="1" eaLnBrk="1" hangingPunct="1">
              <a:spcBef>
                <a:spcPct val="30000"/>
              </a:spcBef>
            </a:pPr>
            <a:r>
              <a:rPr lang="en-US" smtClean="0">
                <a:cs typeface="Times New Roman" pitchFamily="18" charset="0"/>
              </a:rPr>
              <a:t>Select and configure the development tools</a:t>
            </a:r>
          </a:p>
          <a:p>
            <a:pPr lvl="1" eaLnBrk="1" hangingPunct="1">
              <a:spcBef>
                <a:spcPct val="30000"/>
              </a:spcBef>
            </a:pPr>
            <a:r>
              <a:rPr lang="en-US" smtClean="0">
                <a:cs typeface="Times New Roman" pitchFamily="18" charset="0"/>
              </a:rPr>
              <a:t>Tailor the UP development process</a:t>
            </a:r>
          </a:p>
          <a:p>
            <a:pPr lvl="1" eaLnBrk="1" hangingPunct="1">
              <a:spcBef>
                <a:spcPct val="30000"/>
              </a:spcBef>
            </a:pPr>
            <a:r>
              <a:rPr lang="en-US" smtClean="0">
                <a:cs typeface="Times New Roman" pitchFamily="18" charset="0"/>
              </a:rPr>
              <a:t>Provide technical support services</a:t>
            </a:r>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a:miter lim="800000"/>
            <a:headEnd/>
            <a:tailEnd/>
          </a:ln>
        </p:spPr>
        <p:txBody>
          <a:bodyPr/>
          <a:lstStyle/>
          <a:p>
            <a:fld id="{A20D6322-2081-4BDC-8987-5177F6186487}" type="slidenum">
              <a:rPr lang="en-US"/>
              <a:pPr/>
              <a:t>34</a:t>
            </a:fld>
            <a:endParaRPr lang="en-US"/>
          </a:p>
        </p:txBody>
      </p:sp>
      <p:sp>
        <p:nvSpPr>
          <p:cNvPr id="41987"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41988" name="Rectangle 2"/>
          <p:cNvSpPr>
            <a:spLocks noGrp="1" noChangeArrowheads="1"/>
          </p:cNvSpPr>
          <p:nvPr>
            <p:ph type="title"/>
          </p:nvPr>
        </p:nvSpPr>
        <p:spPr>
          <a:xfrm>
            <a:off x="381000" y="304800"/>
            <a:ext cx="8382000" cy="1219200"/>
          </a:xfrm>
        </p:spPr>
        <p:txBody>
          <a:bodyPr/>
          <a:lstStyle/>
          <a:p>
            <a:pPr eaLnBrk="1" hangingPunct="1"/>
            <a:r>
              <a:rPr lang="en-US" smtClean="0">
                <a:cs typeface="Times New Roman" pitchFamily="18" charset="0"/>
              </a:rPr>
              <a:t>Overview of Object-Oriented </a:t>
            </a:r>
            <a:br>
              <a:rPr lang="en-US" smtClean="0">
                <a:cs typeface="Times New Roman" pitchFamily="18" charset="0"/>
              </a:rPr>
            </a:br>
            <a:r>
              <a:rPr lang="en-US" smtClean="0">
                <a:cs typeface="Times New Roman" pitchFamily="18" charset="0"/>
              </a:rPr>
              <a:t>Concepts</a:t>
            </a:r>
            <a:r>
              <a:rPr lang="en-US" smtClean="0"/>
              <a:t> </a:t>
            </a:r>
          </a:p>
        </p:txBody>
      </p:sp>
      <p:sp>
        <p:nvSpPr>
          <p:cNvPr id="41989" name="Rectangle 3"/>
          <p:cNvSpPr>
            <a:spLocks noGrp="1" noChangeArrowheads="1"/>
          </p:cNvSpPr>
          <p:nvPr>
            <p:ph type="body" idx="1"/>
          </p:nvPr>
        </p:nvSpPr>
        <p:spPr>
          <a:xfrm>
            <a:off x="304800" y="1981200"/>
            <a:ext cx="8458200" cy="3962400"/>
          </a:xfrm>
        </p:spPr>
        <p:txBody>
          <a:bodyPr/>
          <a:lstStyle/>
          <a:p>
            <a:pPr eaLnBrk="1" hangingPunct="1">
              <a:spcBef>
                <a:spcPct val="30000"/>
              </a:spcBef>
            </a:pPr>
            <a:r>
              <a:rPr lang="en-US" smtClean="0">
                <a:cs typeface="Times New Roman" pitchFamily="18" charset="0"/>
              </a:rPr>
              <a:t>OOA views system as a collection of objects </a:t>
            </a:r>
          </a:p>
          <a:p>
            <a:pPr eaLnBrk="1" hangingPunct="1">
              <a:spcBef>
                <a:spcPct val="30000"/>
              </a:spcBef>
            </a:pPr>
            <a:r>
              <a:rPr lang="en-US" smtClean="0">
                <a:cs typeface="Times New Roman" pitchFamily="18" charset="0"/>
              </a:rPr>
              <a:t>Object: entity capable of responding to messages</a:t>
            </a:r>
          </a:p>
          <a:p>
            <a:pPr eaLnBrk="1" hangingPunct="1">
              <a:spcBef>
                <a:spcPct val="30000"/>
              </a:spcBef>
            </a:pPr>
            <a:r>
              <a:rPr lang="en-US" smtClean="0">
                <a:cs typeface="Times New Roman" pitchFamily="18" charset="0"/>
              </a:rPr>
              <a:t>Languages: Simula, C++,  Java, C#, Visual Basic .NET </a:t>
            </a:r>
          </a:p>
          <a:p>
            <a:pPr eaLnBrk="1" hangingPunct="1">
              <a:spcBef>
                <a:spcPct val="30000"/>
              </a:spcBef>
            </a:pPr>
            <a:r>
              <a:rPr lang="en-US" smtClean="0">
                <a:cs typeface="Times New Roman" pitchFamily="18" charset="0"/>
              </a:rPr>
              <a:t>Object-oriented design (OOD)</a:t>
            </a:r>
          </a:p>
          <a:p>
            <a:pPr lvl="1" eaLnBrk="1" hangingPunct="1">
              <a:spcBef>
                <a:spcPct val="30000"/>
              </a:spcBef>
            </a:pPr>
            <a:r>
              <a:rPr lang="en-US" smtClean="0">
                <a:cs typeface="Times New Roman" pitchFamily="18" charset="0"/>
              </a:rPr>
              <a:t>Defines additional types of communication objects </a:t>
            </a:r>
          </a:p>
          <a:p>
            <a:pPr lvl="1" eaLnBrk="1" hangingPunct="1">
              <a:spcBef>
                <a:spcPct val="30000"/>
              </a:spcBef>
            </a:pPr>
            <a:r>
              <a:rPr lang="en-US" smtClean="0">
                <a:cs typeface="Times New Roman" pitchFamily="18" charset="0"/>
              </a:rPr>
              <a:t>Shows how the objects interact to complete tasks</a:t>
            </a:r>
          </a:p>
          <a:p>
            <a:pPr lvl="1" eaLnBrk="1" hangingPunct="1">
              <a:spcBef>
                <a:spcPct val="30000"/>
              </a:spcBef>
            </a:pPr>
            <a:r>
              <a:rPr lang="en-US" smtClean="0">
                <a:cs typeface="Times New Roman" pitchFamily="18" charset="0"/>
              </a:rPr>
              <a:t>Refines definition of objects for implementation</a:t>
            </a:r>
          </a:p>
          <a:p>
            <a:pPr eaLnBrk="1" hangingPunct="1">
              <a:spcBef>
                <a:spcPct val="30000"/>
              </a:spcBef>
            </a:pPr>
            <a:r>
              <a:rPr lang="en-US" smtClean="0">
                <a:cs typeface="Times New Roman" pitchFamily="18" charset="0"/>
              </a:rPr>
              <a:t>Object-oriented programming (OOP): object coding</a:t>
            </a:r>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miter lim="800000"/>
            <a:headEnd/>
            <a:tailEnd/>
          </a:ln>
        </p:spPr>
        <p:txBody>
          <a:bodyPr/>
          <a:lstStyle/>
          <a:p>
            <a:fld id="{07209983-20E7-4991-9A99-60F23CEBEEE5}" type="slidenum">
              <a:rPr lang="en-US"/>
              <a:pPr/>
              <a:t>35</a:t>
            </a:fld>
            <a:endParaRPr lang="en-US"/>
          </a:p>
        </p:txBody>
      </p:sp>
      <p:sp>
        <p:nvSpPr>
          <p:cNvPr id="43011"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43012" name="Rectangle 2"/>
          <p:cNvSpPr>
            <a:spLocks noGrp="1" noChangeArrowheads="1"/>
          </p:cNvSpPr>
          <p:nvPr>
            <p:ph type="title"/>
          </p:nvPr>
        </p:nvSpPr>
        <p:spPr/>
        <p:txBody>
          <a:bodyPr/>
          <a:lstStyle/>
          <a:p>
            <a:pPr eaLnBrk="1" hangingPunct="1"/>
            <a:r>
              <a:rPr lang="en-US" smtClean="0">
                <a:solidFill>
                  <a:srgbClr val="B1C52C"/>
                </a:solidFill>
                <a:latin typeface="Arial" charset="0"/>
                <a:cs typeface="Arial" charset="0"/>
              </a:rPr>
              <a:t> </a:t>
            </a:r>
            <a:r>
              <a:rPr lang="en-US" smtClean="0">
                <a:cs typeface="Times New Roman" pitchFamily="18" charset="0"/>
              </a:rPr>
              <a:t/>
            </a:r>
            <a:br>
              <a:rPr lang="en-US" smtClean="0">
                <a:cs typeface="Times New Roman" pitchFamily="18" charset="0"/>
              </a:rPr>
            </a:br>
            <a:r>
              <a:rPr lang="en-US" smtClean="0">
                <a:cs typeface="Times New Roman" pitchFamily="18" charset="0"/>
              </a:rPr>
              <a:t>Recognizing the Benefits of OO Development</a:t>
            </a:r>
            <a:r>
              <a:rPr lang="en-US" smtClean="0"/>
              <a:t> </a:t>
            </a:r>
          </a:p>
        </p:txBody>
      </p:sp>
      <p:sp>
        <p:nvSpPr>
          <p:cNvPr id="43013" name="Rectangle 3"/>
          <p:cNvSpPr>
            <a:spLocks noGrp="1" noChangeArrowheads="1"/>
          </p:cNvSpPr>
          <p:nvPr>
            <p:ph type="body" idx="1"/>
          </p:nvPr>
        </p:nvSpPr>
        <p:spPr>
          <a:xfrm>
            <a:off x="685800" y="2362200"/>
            <a:ext cx="7772400" cy="3733800"/>
          </a:xfrm>
        </p:spPr>
        <p:txBody>
          <a:bodyPr/>
          <a:lstStyle/>
          <a:p>
            <a:pPr eaLnBrk="1" hangingPunct="1">
              <a:spcBef>
                <a:spcPct val="60000"/>
              </a:spcBef>
            </a:pPr>
            <a:r>
              <a:rPr lang="en-US" smtClean="0">
                <a:solidFill>
                  <a:srgbClr val="000000"/>
                </a:solidFill>
                <a:cs typeface="Times New Roman" pitchFamily="18" charset="0"/>
              </a:rPr>
              <a:t>Original application of object-oriented technology</a:t>
            </a:r>
          </a:p>
          <a:p>
            <a:pPr lvl="1" eaLnBrk="1" hangingPunct="1">
              <a:spcBef>
                <a:spcPct val="60000"/>
              </a:spcBef>
            </a:pPr>
            <a:r>
              <a:rPr lang="en-US" smtClean="0">
                <a:solidFill>
                  <a:srgbClr val="000000"/>
                </a:solidFill>
                <a:cs typeface="Times New Roman" pitchFamily="18" charset="0"/>
              </a:rPr>
              <a:t>Computer simulations </a:t>
            </a:r>
          </a:p>
          <a:p>
            <a:pPr lvl="1" eaLnBrk="1" hangingPunct="1">
              <a:spcBef>
                <a:spcPct val="60000"/>
              </a:spcBef>
            </a:pPr>
            <a:r>
              <a:rPr lang="en-US" smtClean="0">
                <a:solidFill>
                  <a:srgbClr val="000000"/>
                </a:solidFill>
                <a:cs typeface="Times New Roman" pitchFamily="18" charset="0"/>
              </a:rPr>
              <a:t>Graphical user interfaces</a:t>
            </a:r>
          </a:p>
          <a:p>
            <a:pPr eaLnBrk="1" hangingPunct="1">
              <a:spcBef>
                <a:spcPct val="60000"/>
              </a:spcBef>
            </a:pPr>
            <a:r>
              <a:rPr lang="en-US" smtClean="0">
                <a:solidFill>
                  <a:srgbClr val="000000"/>
                </a:solidFill>
                <a:cs typeface="Times New Roman" pitchFamily="18" charset="0"/>
              </a:rPr>
              <a:t>Rationale for use in information systems</a:t>
            </a:r>
          </a:p>
          <a:p>
            <a:pPr lvl="1" eaLnBrk="1" hangingPunct="1">
              <a:spcBef>
                <a:spcPct val="60000"/>
              </a:spcBef>
            </a:pPr>
            <a:r>
              <a:rPr lang="en-US" smtClean="0">
                <a:solidFill>
                  <a:srgbClr val="000000"/>
                </a:solidFill>
                <a:cs typeface="Times New Roman" pitchFamily="18" charset="0"/>
              </a:rPr>
              <a:t>Benefits of naturalness</a:t>
            </a:r>
          </a:p>
          <a:p>
            <a:pPr lvl="1" eaLnBrk="1" hangingPunct="1">
              <a:spcBef>
                <a:spcPct val="60000"/>
              </a:spcBef>
            </a:pPr>
            <a:r>
              <a:rPr lang="en-US" smtClean="0">
                <a:solidFill>
                  <a:srgbClr val="000000"/>
                </a:solidFill>
                <a:cs typeface="Times New Roman" pitchFamily="18" charset="0"/>
              </a:rPr>
              <a:t>Reusability </a:t>
            </a:r>
          </a:p>
          <a:p>
            <a:pPr eaLnBrk="1" hangingPunct="1">
              <a:buFont typeface="Wingdings" pitchFamily="2" charset="2"/>
              <a:buNone/>
            </a:pPr>
            <a:r>
              <a:rPr lang="en-US" smtClean="0">
                <a:solidFill>
                  <a:srgbClr val="000000"/>
                </a:solidFill>
                <a:cs typeface="Arial"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miter lim="800000"/>
            <a:headEnd/>
            <a:tailEnd/>
          </a:ln>
        </p:spPr>
        <p:txBody>
          <a:bodyPr/>
          <a:lstStyle/>
          <a:p>
            <a:fld id="{332A63BD-D99D-480D-8D60-530BF3CEE684}" type="slidenum">
              <a:rPr lang="en-US"/>
              <a:pPr/>
              <a:t>36</a:t>
            </a:fld>
            <a:endParaRPr lang="en-US"/>
          </a:p>
        </p:txBody>
      </p:sp>
      <p:sp>
        <p:nvSpPr>
          <p:cNvPr id="44035"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44036" name="Rectangle 2"/>
          <p:cNvSpPr>
            <a:spLocks noGrp="1" noChangeArrowheads="1"/>
          </p:cNvSpPr>
          <p:nvPr>
            <p:ph type="title"/>
          </p:nvPr>
        </p:nvSpPr>
        <p:spPr/>
        <p:txBody>
          <a:bodyPr/>
          <a:lstStyle/>
          <a:p>
            <a:pPr eaLnBrk="1" hangingPunct="1"/>
            <a:r>
              <a:rPr lang="en-US" smtClean="0">
                <a:cs typeface="Times New Roman" pitchFamily="18" charset="0"/>
              </a:rPr>
              <a:t>Objects Are More Natural</a:t>
            </a:r>
            <a:r>
              <a:rPr lang="en-US" smtClean="0"/>
              <a:t> </a:t>
            </a:r>
          </a:p>
        </p:txBody>
      </p:sp>
      <p:sp>
        <p:nvSpPr>
          <p:cNvPr id="44037" name="Rectangle 3"/>
          <p:cNvSpPr>
            <a:spLocks noGrp="1" noChangeArrowheads="1"/>
          </p:cNvSpPr>
          <p:nvPr>
            <p:ph type="body" idx="1"/>
          </p:nvPr>
        </p:nvSpPr>
        <p:spPr>
          <a:xfrm>
            <a:off x="304800" y="1752600"/>
            <a:ext cx="8534400" cy="4419600"/>
          </a:xfrm>
        </p:spPr>
        <p:txBody>
          <a:bodyPr/>
          <a:lstStyle/>
          <a:p>
            <a:pPr eaLnBrk="1" hangingPunct="1"/>
            <a:r>
              <a:rPr lang="en-US" smtClean="0">
                <a:cs typeface="Times New Roman" pitchFamily="18" charset="0"/>
              </a:rPr>
              <a:t>OO approach mirrors human perception: objects moving through space </a:t>
            </a:r>
          </a:p>
          <a:p>
            <a:pPr eaLnBrk="1" hangingPunct="1"/>
            <a:r>
              <a:rPr lang="en-US" smtClean="0">
                <a:cs typeface="Times New Roman" pitchFamily="18" charset="0"/>
              </a:rPr>
              <a:t>OOA, OOD, and OOP imitate perceptual  processes by modeling classes of objects</a:t>
            </a:r>
          </a:p>
          <a:p>
            <a:pPr eaLnBrk="1" hangingPunct="1"/>
            <a:r>
              <a:rPr lang="en-US" smtClean="0">
                <a:cs typeface="Times New Roman" pitchFamily="18" charset="0"/>
              </a:rPr>
              <a:t>Some system developers resist OO development</a:t>
            </a:r>
          </a:p>
          <a:p>
            <a:pPr eaLnBrk="1" hangingPunct="1"/>
            <a:r>
              <a:rPr lang="en-US" smtClean="0">
                <a:cs typeface="Times New Roman" pitchFamily="18" charset="0"/>
              </a:rPr>
              <a:t>New programmers are more receptive to OO approach</a:t>
            </a:r>
          </a:p>
          <a:p>
            <a:pPr eaLnBrk="1" hangingPunct="1"/>
            <a:r>
              <a:rPr lang="en-US" smtClean="0">
                <a:cs typeface="Times New Roman" pitchFamily="18" charset="0"/>
              </a:rPr>
              <a:t>System users appreciate object-orientation</a:t>
            </a:r>
          </a:p>
          <a:p>
            <a:pPr lvl="1" eaLnBrk="1" hangingPunct="1"/>
            <a:r>
              <a:rPr lang="en-US" smtClean="0">
                <a:cs typeface="Times New Roman" pitchFamily="18" charset="0"/>
              </a:rPr>
              <a:t>They discuss the objects involved in their work</a:t>
            </a:r>
          </a:p>
          <a:p>
            <a:pPr lvl="1" eaLnBrk="1" hangingPunct="1"/>
            <a:r>
              <a:rPr lang="en-US" smtClean="0">
                <a:cs typeface="Times New Roman" pitchFamily="18" charset="0"/>
              </a:rPr>
              <a:t>Hierarchies are common tools for organizing knowledge</a:t>
            </a:r>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a:ln>
            <a:miter lim="800000"/>
            <a:headEnd/>
            <a:tailEnd/>
          </a:ln>
        </p:spPr>
        <p:txBody>
          <a:bodyPr/>
          <a:lstStyle/>
          <a:p>
            <a:fld id="{3F16248A-2BE2-490C-9ECB-6C6A2DD23EE3}" type="slidenum">
              <a:rPr lang="en-US"/>
              <a:pPr/>
              <a:t>37</a:t>
            </a:fld>
            <a:endParaRPr lang="en-US"/>
          </a:p>
        </p:txBody>
      </p:sp>
      <p:sp>
        <p:nvSpPr>
          <p:cNvPr id="45059"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45060" name="Rectangle 2"/>
          <p:cNvSpPr>
            <a:spLocks noGrp="1" noChangeArrowheads="1"/>
          </p:cNvSpPr>
          <p:nvPr>
            <p:ph type="title"/>
          </p:nvPr>
        </p:nvSpPr>
        <p:spPr>
          <a:xfrm>
            <a:off x="457200" y="609600"/>
            <a:ext cx="8229600" cy="1143000"/>
          </a:xfrm>
        </p:spPr>
        <p:txBody>
          <a:bodyPr/>
          <a:lstStyle/>
          <a:p>
            <a:pPr eaLnBrk="1" hangingPunct="1"/>
            <a:r>
              <a:rPr lang="en-US" smtClean="0">
                <a:cs typeface="Times New Roman" pitchFamily="18" charset="0"/>
              </a:rPr>
              <a:t>Classes of Objects Can Be Reused</a:t>
            </a:r>
            <a:r>
              <a:rPr lang="en-US" smtClean="0"/>
              <a:t> </a:t>
            </a:r>
          </a:p>
        </p:txBody>
      </p:sp>
      <p:sp>
        <p:nvSpPr>
          <p:cNvPr id="45061" name="Rectangle 3"/>
          <p:cNvSpPr>
            <a:spLocks noGrp="1" noChangeArrowheads="1"/>
          </p:cNvSpPr>
          <p:nvPr>
            <p:ph type="body" idx="1"/>
          </p:nvPr>
        </p:nvSpPr>
        <p:spPr>
          <a:xfrm>
            <a:off x="609600" y="2133600"/>
            <a:ext cx="7848600" cy="4114800"/>
          </a:xfrm>
        </p:spPr>
        <p:txBody>
          <a:bodyPr/>
          <a:lstStyle/>
          <a:p>
            <a:pPr eaLnBrk="1" hangingPunct="1">
              <a:spcBef>
                <a:spcPct val="45000"/>
              </a:spcBef>
            </a:pPr>
            <a:r>
              <a:rPr lang="en-US" smtClean="0">
                <a:cs typeface="Times New Roman" pitchFamily="18" charset="0"/>
              </a:rPr>
              <a:t>Classes of objects have a long shelf life</a:t>
            </a:r>
          </a:p>
          <a:p>
            <a:pPr eaLnBrk="1" hangingPunct="1">
              <a:spcBef>
                <a:spcPct val="45000"/>
              </a:spcBef>
            </a:pPr>
            <a:r>
              <a:rPr lang="en-US" smtClean="0">
                <a:cs typeface="Times New Roman" pitchFamily="18" charset="0"/>
              </a:rPr>
              <a:t>Example: Customer class adaptability  </a:t>
            </a:r>
          </a:p>
          <a:p>
            <a:pPr lvl="1" eaLnBrk="1" hangingPunct="1">
              <a:spcBef>
                <a:spcPct val="45000"/>
              </a:spcBef>
            </a:pPr>
            <a:r>
              <a:rPr lang="en-US" smtClean="0">
                <a:cs typeface="Times New Roman" pitchFamily="18" charset="0"/>
              </a:rPr>
              <a:t>Reused in systems where customer objects needed</a:t>
            </a:r>
          </a:p>
          <a:p>
            <a:pPr lvl="1" eaLnBrk="1" hangingPunct="1">
              <a:spcBef>
                <a:spcPct val="45000"/>
              </a:spcBef>
            </a:pPr>
            <a:r>
              <a:rPr lang="en-US" smtClean="0">
                <a:cs typeface="Times New Roman" pitchFamily="18" charset="0"/>
              </a:rPr>
              <a:t>Extended through inheritance to a new subclass </a:t>
            </a:r>
          </a:p>
          <a:p>
            <a:pPr lvl="1" eaLnBrk="1" hangingPunct="1">
              <a:spcBef>
                <a:spcPct val="45000"/>
              </a:spcBef>
            </a:pPr>
            <a:r>
              <a:rPr lang="en-US" smtClean="0">
                <a:cs typeface="Times New Roman" pitchFamily="18" charset="0"/>
              </a:rPr>
              <a:t>Reused during analysis, design, or programming</a:t>
            </a:r>
          </a:p>
          <a:p>
            <a:pPr eaLnBrk="1" hangingPunct="1">
              <a:spcBef>
                <a:spcPct val="45000"/>
              </a:spcBef>
            </a:pPr>
            <a:r>
              <a:rPr lang="en-US" smtClean="0">
                <a:cs typeface="Times New Roman" pitchFamily="18" charset="0"/>
              </a:rPr>
              <a:t>Classes may be stored, with implementation hidden, in class libraries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miter lim="800000"/>
            <a:headEnd/>
            <a:tailEnd/>
          </a:ln>
        </p:spPr>
        <p:txBody>
          <a:bodyPr/>
          <a:lstStyle/>
          <a:p>
            <a:fld id="{5A7568A7-2C8D-4030-A112-20A2E7476D96}" type="slidenum">
              <a:rPr lang="en-US"/>
              <a:pPr/>
              <a:t>38</a:t>
            </a:fld>
            <a:endParaRPr lang="en-US"/>
          </a:p>
        </p:txBody>
      </p:sp>
      <p:sp>
        <p:nvSpPr>
          <p:cNvPr id="46083"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46084" name="Rectangle 2"/>
          <p:cNvSpPr>
            <a:spLocks noGrp="1" noChangeArrowheads="1"/>
          </p:cNvSpPr>
          <p:nvPr>
            <p:ph type="title"/>
          </p:nvPr>
        </p:nvSpPr>
        <p:spPr>
          <a:xfrm>
            <a:off x="457200" y="609600"/>
            <a:ext cx="8001000" cy="1143000"/>
          </a:xfrm>
        </p:spPr>
        <p:txBody>
          <a:bodyPr/>
          <a:lstStyle/>
          <a:p>
            <a:pPr eaLnBrk="1" hangingPunct="1"/>
            <a:r>
              <a:rPr lang="en-US" smtClean="0">
                <a:cs typeface="Times New Roman" pitchFamily="18" charset="0"/>
              </a:rPr>
              <a:t>Understanding Object-Oriented Concepts</a:t>
            </a:r>
            <a:endParaRPr lang="en-US" smtClean="0"/>
          </a:p>
        </p:txBody>
      </p:sp>
      <p:sp>
        <p:nvSpPr>
          <p:cNvPr id="46085" name="Rectangle 3"/>
          <p:cNvSpPr>
            <a:spLocks noGrp="1" noChangeArrowheads="1"/>
          </p:cNvSpPr>
          <p:nvPr>
            <p:ph type="body" idx="1"/>
          </p:nvPr>
        </p:nvSpPr>
        <p:spPr>
          <a:xfrm>
            <a:off x="685800" y="2057400"/>
            <a:ext cx="7772400" cy="4038600"/>
          </a:xfrm>
        </p:spPr>
        <p:txBody>
          <a:bodyPr/>
          <a:lstStyle/>
          <a:p>
            <a:pPr eaLnBrk="1" hangingPunct="1">
              <a:spcBef>
                <a:spcPct val="50000"/>
              </a:spcBef>
            </a:pPr>
            <a:r>
              <a:rPr lang="en-US" dirty="0" smtClean="0">
                <a:solidFill>
                  <a:schemeClr val="accent2">
                    <a:lumMod val="75000"/>
                  </a:schemeClr>
                </a:solidFill>
              </a:rPr>
              <a:t>Object</a:t>
            </a:r>
            <a:r>
              <a:rPr lang="en-US" dirty="0" smtClean="0"/>
              <a:t>: thing with attributes and behaviors</a:t>
            </a:r>
          </a:p>
          <a:p>
            <a:pPr eaLnBrk="1" hangingPunct="1">
              <a:spcBef>
                <a:spcPct val="50000"/>
              </a:spcBef>
            </a:pPr>
            <a:r>
              <a:rPr lang="en-US" dirty="0" smtClean="0"/>
              <a:t>Types of objects</a:t>
            </a:r>
          </a:p>
          <a:p>
            <a:pPr lvl="1" eaLnBrk="1" hangingPunct="1">
              <a:spcBef>
                <a:spcPct val="50000"/>
              </a:spcBef>
            </a:pPr>
            <a:r>
              <a:rPr lang="en-US" dirty="0" smtClean="0"/>
              <a:t>User interface </a:t>
            </a:r>
          </a:p>
          <a:p>
            <a:pPr lvl="1" eaLnBrk="1" hangingPunct="1">
              <a:spcBef>
                <a:spcPct val="50000"/>
              </a:spcBef>
            </a:pPr>
            <a:r>
              <a:rPr lang="en-US" dirty="0" smtClean="0"/>
              <a:t>Problem domain objects</a:t>
            </a:r>
          </a:p>
          <a:p>
            <a:pPr eaLnBrk="1" hangingPunct="1">
              <a:spcBef>
                <a:spcPct val="50000"/>
              </a:spcBef>
            </a:pPr>
            <a:r>
              <a:rPr lang="en-US" dirty="0" smtClean="0"/>
              <a:t>Attributes are associated with data</a:t>
            </a:r>
          </a:p>
          <a:p>
            <a:pPr eaLnBrk="1" hangingPunct="1">
              <a:spcBef>
                <a:spcPct val="50000"/>
              </a:spcBef>
            </a:pPr>
            <a:r>
              <a:rPr lang="en-US" dirty="0" smtClean="0"/>
              <a:t>Behaviors are associated with methods, functions, and procedures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a:ln>
            <a:miter lim="800000"/>
            <a:headEnd/>
            <a:tailEnd/>
          </a:ln>
        </p:spPr>
        <p:txBody>
          <a:bodyPr/>
          <a:lstStyle/>
          <a:p>
            <a:fld id="{7CF0CF9C-6025-4880-8159-9E14B1DB2231}" type="slidenum">
              <a:rPr lang="en-US"/>
              <a:pPr/>
              <a:t>39</a:t>
            </a:fld>
            <a:endParaRPr lang="en-US"/>
          </a:p>
        </p:txBody>
      </p:sp>
      <p:sp>
        <p:nvSpPr>
          <p:cNvPr id="47107"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47108" name="Rectangle 2"/>
          <p:cNvSpPr>
            <a:spLocks noGrp="1" noChangeArrowheads="1"/>
          </p:cNvSpPr>
          <p:nvPr>
            <p:ph type="title"/>
          </p:nvPr>
        </p:nvSpPr>
        <p:spPr/>
        <p:txBody>
          <a:bodyPr/>
          <a:lstStyle/>
          <a:p>
            <a:pPr eaLnBrk="1" hangingPunct="1"/>
            <a:endParaRPr lang="en-US" smtClean="0"/>
          </a:p>
        </p:txBody>
      </p:sp>
      <p:sp>
        <p:nvSpPr>
          <p:cNvPr id="47109" name="Rectangle 3"/>
          <p:cNvSpPr>
            <a:spLocks noGrp="1" noChangeArrowheads="1"/>
          </p:cNvSpPr>
          <p:nvPr>
            <p:ph type="body" idx="1"/>
          </p:nvPr>
        </p:nvSpPr>
        <p:spPr/>
        <p:txBody>
          <a:bodyPr/>
          <a:lstStyle/>
          <a:p>
            <a:pPr eaLnBrk="1" hangingPunct="1"/>
            <a:r>
              <a:rPr lang="tr-TR" sz="2400" b="1" smtClean="0"/>
              <a:t>Ex</a:t>
            </a:r>
            <a:r>
              <a:rPr lang="en-US" sz="2400" b="1" smtClean="0"/>
              <a:t>:</a:t>
            </a:r>
            <a:r>
              <a:rPr lang="en-US" sz="2400" smtClean="0"/>
              <a:t> A coffee mug on my desk is in a </a:t>
            </a:r>
            <a:r>
              <a:rPr lang="en-US" sz="2400" b="1" smtClean="0"/>
              <a:t>filled</a:t>
            </a:r>
            <a:r>
              <a:rPr lang="en-US" sz="2400" smtClean="0"/>
              <a:t> state because it is shaped to hold liquids and there is still coffee in it. When there is no more coffee in it, the state of the mug can  be defined as </a:t>
            </a:r>
            <a:r>
              <a:rPr lang="en-US" sz="2400" b="1" smtClean="0"/>
              <a:t>empty</a:t>
            </a:r>
            <a:r>
              <a:rPr lang="en-US" sz="2400" smtClean="0"/>
              <a:t>. If it falls on the floor and breaks, it will be in a </a:t>
            </a:r>
            <a:r>
              <a:rPr lang="en-US" sz="2400" b="1" smtClean="0"/>
              <a:t>broken</a:t>
            </a:r>
            <a:r>
              <a:rPr lang="en-US" sz="2400" smtClean="0"/>
              <a:t> state.</a:t>
            </a:r>
          </a:p>
          <a:p>
            <a:pPr lvl="1" eaLnBrk="1" hangingPunct="1"/>
            <a:r>
              <a:rPr lang="en-US" sz="2200" smtClean="0"/>
              <a:t>My coffee mug is </a:t>
            </a:r>
            <a:r>
              <a:rPr lang="en-US" sz="2200" b="1" smtClean="0"/>
              <a:t>passive.</a:t>
            </a:r>
            <a:r>
              <a:rPr lang="en-US" sz="2200" smtClean="0"/>
              <a:t> It does not have </a:t>
            </a:r>
            <a:r>
              <a:rPr lang="en-US" sz="2200" b="1" smtClean="0"/>
              <a:t>behavior</a:t>
            </a:r>
            <a:r>
              <a:rPr lang="en-US" sz="2200" smtClean="0"/>
              <a:t> of its own. However, the same cannot be said of my dog or a tree outside my window. My dog barks, the tree grows etc. So, some real life objects do have behavior.</a:t>
            </a:r>
          </a:p>
          <a:p>
            <a:pPr lvl="1" eaLnBrk="1" hangingPunct="1"/>
            <a:endParaRPr lang="en-US" sz="22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miter lim="800000"/>
            <a:headEnd/>
            <a:tailEnd/>
          </a:ln>
        </p:spPr>
        <p:txBody>
          <a:bodyPr/>
          <a:lstStyle/>
          <a:p>
            <a:fld id="{49986A5B-E023-437C-8E31-95ADEFA17F6E}" type="slidenum">
              <a:rPr lang="en-US"/>
              <a:pPr/>
              <a:t>4</a:t>
            </a:fld>
            <a:endParaRPr lang="en-US"/>
          </a:p>
        </p:txBody>
      </p:sp>
      <p:sp>
        <p:nvSpPr>
          <p:cNvPr id="5123"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5124" name="Rectangle 2"/>
          <p:cNvSpPr>
            <a:spLocks noGrp="1" noChangeArrowheads="1"/>
          </p:cNvSpPr>
          <p:nvPr>
            <p:ph type="title"/>
          </p:nvPr>
        </p:nvSpPr>
        <p:spPr/>
        <p:txBody>
          <a:bodyPr/>
          <a:lstStyle/>
          <a:p>
            <a:pPr eaLnBrk="1" hangingPunct="1"/>
            <a:r>
              <a:rPr lang="en-US" smtClean="0"/>
              <a:t>Overview</a:t>
            </a:r>
          </a:p>
        </p:txBody>
      </p:sp>
      <p:sp>
        <p:nvSpPr>
          <p:cNvPr id="5125" name="Rectangle 3"/>
          <p:cNvSpPr>
            <a:spLocks noGrp="1" noChangeArrowheads="1"/>
          </p:cNvSpPr>
          <p:nvPr>
            <p:ph type="body" idx="1"/>
          </p:nvPr>
        </p:nvSpPr>
        <p:spPr>
          <a:xfrm>
            <a:off x="685800" y="1981200"/>
            <a:ext cx="8001000" cy="4114800"/>
          </a:xfrm>
        </p:spPr>
        <p:txBody>
          <a:bodyPr/>
          <a:lstStyle/>
          <a:p>
            <a:pPr eaLnBrk="1" hangingPunct="1"/>
            <a:r>
              <a:rPr lang="en-US" dirty="0" smtClean="0">
                <a:solidFill>
                  <a:srgbClr val="000000"/>
                </a:solidFill>
                <a:cs typeface="Times New Roman" pitchFamily="18" charset="0"/>
              </a:rPr>
              <a:t>Traditional systems development life cycle (SDLC)</a:t>
            </a:r>
          </a:p>
          <a:p>
            <a:pPr eaLnBrk="1" hangingPunct="1"/>
            <a:r>
              <a:rPr lang="en-US" dirty="0" smtClean="0">
                <a:solidFill>
                  <a:schemeClr val="accent2">
                    <a:lumMod val="75000"/>
                  </a:schemeClr>
                </a:solidFill>
                <a:cs typeface="Times New Roman" pitchFamily="18" charset="0"/>
              </a:rPr>
              <a:t>Unified Process (UP)</a:t>
            </a:r>
          </a:p>
          <a:p>
            <a:pPr lvl="1" eaLnBrk="1" hangingPunct="1"/>
            <a:r>
              <a:rPr lang="en-US" dirty="0" smtClean="0">
                <a:solidFill>
                  <a:schemeClr val="accent2">
                    <a:lumMod val="75000"/>
                  </a:schemeClr>
                </a:solidFill>
                <a:cs typeface="Times New Roman" pitchFamily="18" charset="0"/>
              </a:rPr>
              <a:t>Iterative, incremental, adaptive approach to life cycle </a:t>
            </a:r>
          </a:p>
          <a:p>
            <a:pPr lvl="1" eaLnBrk="1" hangingPunct="1"/>
            <a:r>
              <a:rPr lang="en-US" dirty="0" smtClean="0">
                <a:cs typeface="Times New Roman" pitchFamily="18" charset="0"/>
              </a:rPr>
              <a:t>Nine disciplines: six for system development, three for support</a:t>
            </a:r>
          </a:p>
          <a:p>
            <a:pPr eaLnBrk="1" hangingPunct="1"/>
            <a:r>
              <a:rPr lang="en-US" dirty="0" smtClean="0">
                <a:cs typeface="Times New Roman" pitchFamily="18" charset="0"/>
              </a:rPr>
              <a:t>Review object-oriented (OO) concepts </a:t>
            </a:r>
          </a:p>
          <a:p>
            <a:pPr eaLnBrk="1" hangingPunct="1"/>
            <a:r>
              <a:rPr lang="en-US" dirty="0" smtClean="0">
                <a:cs typeface="Times New Roman" pitchFamily="18" charset="0"/>
              </a:rPr>
              <a:t>Describe computer support tools such as CASE </a:t>
            </a:r>
          </a:p>
          <a:p>
            <a:pPr eaLnBrk="1" hangingPunct="1"/>
            <a:r>
              <a:rPr lang="en-US" dirty="0" smtClean="0">
                <a:cs typeface="Times New Roman" pitchFamily="18" charset="0"/>
              </a:rPr>
              <a:t>Apply UP to the development project of RMO</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a:ln>
            <a:miter lim="800000"/>
            <a:headEnd/>
            <a:tailEnd/>
          </a:ln>
        </p:spPr>
        <p:txBody>
          <a:bodyPr/>
          <a:lstStyle/>
          <a:p>
            <a:fld id="{95A02FA9-7775-45EE-8D3C-EF5A53BCF347}" type="slidenum">
              <a:rPr lang="en-US"/>
              <a:pPr/>
              <a:t>40</a:t>
            </a:fld>
            <a:endParaRPr lang="en-US"/>
          </a:p>
        </p:txBody>
      </p:sp>
      <p:sp>
        <p:nvSpPr>
          <p:cNvPr id="48131"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pic>
        <p:nvPicPr>
          <p:cNvPr id="48132" name="Picture 2" descr="Fig"/>
          <p:cNvPicPr>
            <a:picLocks noChangeAspect="1" noChangeArrowheads="1"/>
          </p:cNvPicPr>
          <p:nvPr/>
        </p:nvPicPr>
        <p:blipFill>
          <a:blip r:embed="rId2" cstate="print"/>
          <a:srcRect/>
          <a:stretch>
            <a:fillRect/>
          </a:stretch>
        </p:blipFill>
        <p:spPr bwMode="auto">
          <a:xfrm>
            <a:off x="457200" y="457200"/>
            <a:ext cx="8305800" cy="4851400"/>
          </a:xfrm>
          <a:prstGeom prst="rect">
            <a:avLst/>
          </a:prstGeom>
          <a:noFill/>
          <a:ln w="9525">
            <a:noFill/>
            <a:miter lim="800000"/>
            <a:headEnd/>
            <a:tailEnd/>
          </a:ln>
        </p:spPr>
      </p:pic>
      <p:sp>
        <p:nvSpPr>
          <p:cNvPr id="48133" name="Rectangle 3"/>
          <p:cNvSpPr>
            <a:spLocks noChangeArrowheads="1"/>
          </p:cNvSpPr>
          <p:nvPr/>
        </p:nvSpPr>
        <p:spPr bwMode="auto">
          <a:xfrm>
            <a:off x="1066800" y="5334000"/>
            <a:ext cx="7086600" cy="1096963"/>
          </a:xfrm>
          <a:prstGeom prst="rect">
            <a:avLst/>
          </a:prstGeom>
          <a:noFill/>
          <a:ln w="9525">
            <a:noFill/>
            <a:miter lim="800000"/>
            <a:headEnd/>
            <a:tailEnd/>
          </a:ln>
          <a:effectLst/>
        </p:spPr>
        <p:txBody>
          <a:bodyPr>
            <a:spAutoFit/>
          </a:bodyPr>
          <a:lstStyle/>
          <a:p>
            <a:pPr algn="ctr"/>
            <a:r>
              <a:rPr lang="en-US" sz="2200"/>
              <a:t>Figure 2-18</a:t>
            </a:r>
          </a:p>
          <a:p>
            <a:pPr algn="ctr"/>
            <a:r>
              <a:rPr lang="en-US" sz="2200"/>
              <a:t>Attributes and Methods in Problem Domain Objects</a:t>
            </a:r>
          </a:p>
          <a:p>
            <a:endParaRPr lang="en-US" sz="2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a:ln>
            <a:miter lim="800000"/>
            <a:headEnd/>
            <a:tailEnd/>
          </a:ln>
        </p:spPr>
        <p:txBody>
          <a:bodyPr/>
          <a:lstStyle/>
          <a:p>
            <a:fld id="{D31D18BD-6A08-4B24-A6C4-B35BDF94E37D}" type="slidenum">
              <a:rPr lang="en-US"/>
              <a:pPr/>
              <a:t>41</a:t>
            </a:fld>
            <a:endParaRPr lang="en-US"/>
          </a:p>
        </p:txBody>
      </p:sp>
      <p:sp>
        <p:nvSpPr>
          <p:cNvPr id="49155"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49156" name="Rectangle 2"/>
          <p:cNvSpPr>
            <a:spLocks noGrp="1" noChangeArrowheads="1"/>
          </p:cNvSpPr>
          <p:nvPr>
            <p:ph type="title"/>
          </p:nvPr>
        </p:nvSpPr>
        <p:spPr/>
        <p:txBody>
          <a:bodyPr/>
          <a:lstStyle/>
          <a:p>
            <a:pPr eaLnBrk="1" hangingPunct="1"/>
            <a:r>
              <a:rPr lang="en-US" dirty="0" smtClean="0">
                <a:cs typeface="Times New Roman" pitchFamily="18" charset="0"/>
              </a:rPr>
              <a:t>Understanding Object-Oriented Concepts (continued)</a:t>
            </a:r>
          </a:p>
        </p:txBody>
      </p:sp>
      <p:sp>
        <p:nvSpPr>
          <p:cNvPr id="49157" name="Rectangle 3"/>
          <p:cNvSpPr>
            <a:spLocks noGrp="1" noChangeArrowheads="1"/>
          </p:cNvSpPr>
          <p:nvPr>
            <p:ph type="body" idx="1"/>
          </p:nvPr>
        </p:nvSpPr>
        <p:spPr>
          <a:xfrm>
            <a:off x="685800" y="2209800"/>
            <a:ext cx="7772400" cy="3581400"/>
          </a:xfrm>
        </p:spPr>
        <p:txBody>
          <a:bodyPr/>
          <a:lstStyle/>
          <a:p>
            <a:pPr eaLnBrk="1" hangingPunct="1">
              <a:spcBef>
                <a:spcPct val="100000"/>
              </a:spcBef>
            </a:pPr>
            <a:r>
              <a:rPr lang="en-US" dirty="0" smtClean="0">
                <a:solidFill>
                  <a:schemeClr val="accent2">
                    <a:lumMod val="75000"/>
                  </a:schemeClr>
                </a:solidFill>
                <a:cs typeface="Times New Roman" pitchFamily="18" charset="0"/>
              </a:rPr>
              <a:t>Class</a:t>
            </a:r>
            <a:r>
              <a:rPr lang="en-US" dirty="0" smtClean="0">
                <a:cs typeface="Times New Roman" pitchFamily="18" charset="0"/>
              </a:rPr>
              <a:t>: defines what all objects of class represent</a:t>
            </a:r>
          </a:p>
          <a:p>
            <a:pPr eaLnBrk="1" hangingPunct="1">
              <a:spcBef>
                <a:spcPct val="100000"/>
              </a:spcBef>
            </a:pPr>
            <a:r>
              <a:rPr lang="en-US" dirty="0" smtClean="0">
                <a:cs typeface="Times New Roman" pitchFamily="18" charset="0"/>
              </a:rPr>
              <a:t>Objects are instances of a class</a:t>
            </a:r>
          </a:p>
          <a:p>
            <a:pPr eaLnBrk="1" hangingPunct="1">
              <a:spcBef>
                <a:spcPct val="100000"/>
              </a:spcBef>
            </a:pPr>
            <a:r>
              <a:rPr lang="en-US" dirty="0" smtClean="0">
                <a:solidFill>
                  <a:schemeClr val="accent2">
                    <a:lumMod val="75000"/>
                  </a:schemeClr>
                </a:solidFill>
                <a:cs typeface="Times New Roman" pitchFamily="18" charset="0"/>
              </a:rPr>
              <a:t>Customer object </a:t>
            </a:r>
            <a:r>
              <a:rPr lang="en-US" dirty="0" smtClean="0">
                <a:cs typeface="Times New Roman" pitchFamily="18" charset="0"/>
              </a:rPr>
              <a:t>is an instance of a customer class</a:t>
            </a:r>
          </a:p>
          <a:p>
            <a:pPr eaLnBrk="1" hangingPunct="1">
              <a:spcBef>
                <a:spcPct val="100000"/>
              </a:spcBef>
            </a:pPr>
            <a:r>
              <a:rPr lang="en-US" dirty="0" smtClean="0">
                <a:cs typeface="Times New Roman" pitchFamily="18" charset="0"/>
              </a:rPr>
              <a:t>Objects interact through messages</a:t>
            </a:r>
          </a:p>
          <a:p>
            <a:pPr eaLnBrk="1" hangingPunct="1">
              <a:spcBef>
                <a:spcPct val="100000"/>
              </a:spcBef>
            </a:pPr>
            <a:r>
              <a:rPr lang="en-US" dirty="0" smtClean="0">
                <a:cs typeface="Times New Roman" pitchFamily="18" charset="0"/>
              </a:rPr>
              <a:t>Objects retain memory of transactions</a:t>
            </a:r>
          </a:p>
          <a:p>
            <a:pPr eaLnBrk="1" hangingPunct="1">
              <a:buFont typeface="Wingdings" pitchFamily="2" charset="2"/>
              <a:buNone/>
            </a:pPr>
            <a:r>
              <a:rPr lang="en-US" dirty="0" smtClean="0">
                <a:cs typeface="Times New Roman" pitchFamily="18"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and Concrete Classes</a:t>
            </a:r>
            <a:r>
              <a:rPr lang="en-US" sz="4000" dirty="0" smtClean="0"/>
              <a:t> </a:t>
            </a:r>
            <a:endParaRPr lang="en-US" dirty="0"/>
          </a:p>
        </p:txBody>
      </p:sp>
      <p:sp>
        <p:nvSpPr>
          <p:cNvPr id="3" name="Content Placeholder 2"/>
          <p:cNvSpPr>
            <a:spLocks noGrp="1"/>
          </p:cNvSpPr>
          <p:nvPr>
            <p:ph idx="1"/>
          </p:nvPr>
        </p:nvSpPr>
        <p:spPr/>
        <p:txBody>
          <a:bodyPr/>
          <a:lstStyle/>
          <a:p>
            <a:r>
              <a:rPr lang="en-US" dirty="0" smtClean="0"/>
              <a:t>Classes that can be instantiated into actual (real </a:t>
            </a:r>
            <a:r>
              <a:rPr lang="en-US" i="1" dirty="0" smtClean="0"/>
              <a:t>or</a:t>
            </a:r>
            <a:r>
              <a:rPr lang="en-US" dirty="0" smtClean="0"/>
              <a:t> virtual) objects are called </a:t>
            </a:r>
            <a:r>
              <a:rPr lang="en-US" dirty="0" smtClean="0">
                <a:solidFill>
                  <a:srgbClr val="CC3300"/>
                </a:solidFill>
                <a:effectLst>
                  <a:outerShdw blurRad="38100" dist="38100" dir="2700000" algn="tl">
                    <a:srgbClr val="000000"/>
                  </a:outerShdw>
                </a:effectLst>
              </a:rPr>
              <a:t>concrete</a:t>
            </a:r>
            <a:r>
              <a:rPr lang="en-US" dirty="0" smtClean="0"/>
              <a:t> classes.</a:t>
            </a:r>
          </a:p>
          <a:p>
            <a:pPr>
              <a:buNone/>
            </a:pPr>
            <a:endParaRPr lang="en-US" dirty="0" smtClean="0"/>
          </a:p>
          <a:p>
            <a:r>
              <a:rPr lang="en-US" dirty="0" smtClean="0"/>
              <a:t>Classes that cannot be instantiated into actual (real </a:t>
            </a:r>
            <a:r>
              <a:rPr lang="en-US" i="1" dirty="0" smtClean="0"/>
              <a:t>or</a:t>
            </a:r>
            <a:r>
              <a:rPr lang="en-US" dirty="0" smtClean="0"/>
              <a:t> virtual) objects are </a:t>
            </a:r>
            <a:r>
              <a:rPr lang="en-US" dirty="0" smtClean="0">
                <a:solidFill>
                  <a:srgbClr val="CC3300"/>
                </a:solidFill>
                <a:effectLst>
                  <a:outerShdw blurRad="38100" dist="38100" dir="2700000" algn="tl">
                    <a:srgbClr val="000000"/>
                  </a:outerShdw>
                </a:effectLst>
              </a:rPr>
              <a:t>abstract</a:t>
            </a:r>
            <a:r>
              <a:rPr lang="en-US" dirty="0" smtClean="0"/>
              <a:t> classes. </a:t>
            </a:r>
          </a:p>
          <a:p>
            <a:endParaRPr lang="en-US" dirty="0"/>
          </a:p>
        </p:txBody>
      </p:sp>
      <p:sp>
        <p:nvSpPr>
          <p:cNvPr id="4" name="Slide Number Placeholder 3"/>
          <p:cNvSpPr>
            <a:spLocks noGrp="1"/>
          </p:cNvSpPr>
          <p:nvPr>
            <p:ph type="sldNum" sz="quarter" idx="10"/>
          </p:nvPr>
        </p:nvSpPr>
        <p:spPr/>
        <p:txBody>
          <a:bodyPr/>
          <a:lstStyle/>
          <a:p>
            <a:pPr>
              <a:defRPr/>
            </a:pPr>
            <a:fld id="{BC9A2421-28CC-4BBF-B594-9481040C9369}"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t>Object-Oriented Analysis and Design with the Unified Process</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and Concrete Classes</a:t>
            </a:r>
            <a:r>
              <a:rPr lang="en-US" sz="4000" dirty="0" smtClean="0"/>
              <a:t> </a:t>
            </a:r>
            <a:endParaRPr lang="en-US" dirty="0"/>
          </a:p>
        </p:txBody>
      </p:sp>
      <p:sp>
        <p:nvSpPr>
          <p:cNvPr id="4" name="Slide Number Placeholder 3"/>
          <p:cNvSpPr>
            <a:spLocks noGrp="1"/>
          </p:cNvSpPr>
          <p:nvPr>
            <p:ph type="sldNum" sz="quarter" idx="10"/>
          </p:nvPr>
        </p:nvSpPr>
        <p:spPr/>
        <p:txBody>
          <a:bodyPr/>
          <a:lstStyle/>
          <a:p>
            <a:pPr>
              <a:defRPr/>
            </a:pPr>
            <a:fld id="{BC9A2421-28CC-4BBF-B594-9481040C9369}"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smtClean="0"/>
              <a:t>Object-Oriented Analysis and Design with the Unified Process</a:t>
            </a:r>
            <a:endParaRPr lang="en-US"/>
          </a:p>
        </p:txBody>
      </p:sp>
      <p:pic>
        <p:nvPicPr>
          <p:cNvPr id="6" name="Picture 4" descr="050_Abstract_Concrete"/>
          <p:cNvPicPr>
            <a:picLocks noGrp="1" noChangeAspect="1" noChangeArrowheads="1"/>
          </p:cNvPicPr>
          <p:nvPr>
            <p:ph idx="1"/>
          </p:nvPr>
        </p:nvPicPr>
        <p:blipFill>
          <a:blip r:embed="rId2" cstate="print"/>
          <a:srcRect/>
          <a:stretch>
            <a:fillRect/>
          </a:stretch>
        </p:blipFill>
        <p:spPr bwMode="auto">
          <a:xfrm>
            <a:off x="381000" y="1828800"/>
            <a:ext cx="8763000" cy="4571999"/>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Understanding Object-Oriented Concepts (continued</a:t>
            </a:r>
            <a:endParaRPr lang="en-US" dirty="0"/>
          </a:p>
        </p:txBody>
      </p:sp>
      <p:sp>
        <p:nvSpPr>
          <p:cNvPr id="4" name="Slide Number Placeholder 3"/>
          <p:cNvSpPr>
            <a:spLocks noGrp="1"/>
          </p:cNvSpPr>
          <p:nvPr>
            <p:ph type="sldNum" sz="quarter" idx="10"/>
          </p:nvPr>
        </p:nvSpPr>
        <p:spPr/>
        <p:txBody>
          <a:bodyPr/>
          <a:lstStyle/>
          <a:p>
            <a:pPr>
              <a:defRPr/>
            </a:pPr>
            <a:fld id="{BC9A2421-28CC-4BBF-B594-9481040C9369}"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smtClean="0"/>
              <a:t>Object-Oriented Analysis and Design with the Unified Process</a:t>
            </a:r>
            <a:endParaRPr lang="en-US"/>
          </a:p>
        </p:txBody>
      </p:sp>
      <p:pic>
        <p:nvPicPr>
          <p:cNvPr id="6" name="Picture 4" descr="John_Doe"/>
          <p:cNvPicPr>
            <a:picLocks noGrp="1" noChangeAspect="1" noChangeArrowheads="1"/>
          </p:cNvPicPr>
          <p:nvPr>
            <p:ph idx="1"/>
          </p:nvPr>
        </p:nvPicPr>
        <p:blipFill>
          <a:blip r:embed="rId2" cstate="print"/>
          <a:srcRect/>
          <a:stretch>
            <a:fillRect/>
          </a:stretch>
        </p:blipFill>
        <p:spPr>
          <a:xfrm>
            <a:off x="457201" y="2057400"/>
            <a:ext cx="7848600" cy="4495800"/>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a:ln>
            <a:miter lim="800000"/>
            <a:headEnd/>
            <a:tailEnd/>
          </a:ln>
        </p:spPr>
        <p:txBody>
          <a:bodyPr/>
          <a:lstStyle/>
          <a:p>
            <a:fld id="{798695DA-5FAD-4AC2-9D30-A89C4476E8CB}" type="slidenum">
              <a:rPr lang="en-US"/>
              <a:pPr/>
              <a:t>45</a:t>
            </a:fld>
            <a:endParaRPr lang="en-US"/>
          </a:p>
        </p:txBody>
      </p:sp>
      <p:sp>
        <p:nvSpPr>
          <p:cNvPr id="50179"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50180" name="Rectangle 2"/>
          <p:cNvSpPr>
            <a:spLocks noGrp="1" noChangeArrowheads="1"/>
          </p:cNvSpPr>
          <p:nvPr>
            <p:ph type="title"/>
          </p:nvPr>
        </p:nvSpPr>
        <p:spPr/>
        <p:txBody>
          <a:bodyPr/>
          <a:lstStyle/>
          <a:p>
            <a:pPr eaLnBrk="1" hangingPunct="1"/>
            <a:r>
              <a:rPr lang="en-US" smtClean="0"/>
              <a:t>INSTANCE OBJECT</a:t>
            </a:r>
          </a:p>
        </p:txBody>
      </p:sp>
      <p:sp>
        <p:nvSpPr>
          <p:cNvPr id="50181" name="Rectangle 3"/>
          <p:cNvSpPr>
            <a:spLocks noGrp="1" noChangeArrowheads="1"/>
          </p:cNvSpPr>
          <p:nvPr>
            <p:ph type="body" idx="1"/>
          </p:nvPr>
        </p:nvSpPr>
        <p:spPr/>
        <p:txBody>
          <a:bodyPr/>
          <a:lstStyle/>
          <a:p>
            <a:pPr eaLnBrk="1" hangingPunct="1">
              <a:lnSpc>
                <a:spcPct val="80000"/>
              </a:lnSpc>
            </a:pPr>
            <a:r>
              <a:rPr lang="en-US" sz="2000" smtClean="0"/>
              <a:t>An </a:t>
            </a:r>
            <a:r>
              <a:rPr lang="en-US" sz="2000" b="1" smtClean="0"/>
              <a:t>object</a:t>
            </a:r>
            <a:r>
              <a:rPr lang="en-US" sz="2000" smtClean="0"/>
              <a:t> is an instance of a “thing”. It may be one of the many instances of the same “thing”. My mug is an instance in the set of possible mug.</a:t>
            </a:r>
          </a:p>
          <a:p>
            <a:pPr eaLnBrk="1" hangingPunct="1">
              <a:lnSpc>
                <a:spcPct val="80000"/>
              </a:lnSpc>
            </a:pPr>
            <a:r>
              <a:rPr lang="en-US" sz="2000" smtClean="0"/>
              <a:t>An object is an instance of a class.</a:t>
            </a:r>
          </a:p>
          <a:p>
            <a:pPr eaLnBrk="1" hangingPunct="1">
              <a:lnSpc>
                <a:spcPct val="80000"/>
              </a:lnSpc>
            </a:pPr>
            <a:r>
              <a:rPr lang="en-US" sz="2000" smtClean="0"/>
              <a:t>Class</a:t>
            </a:r>
          </a:p>
          <a:p>
            <a:pPr lvl="1" eaLnBrk="1" hangingPunct="1">
              <a:lnSpc>
                <a:spcPct val="80000"/>
              </a:lnSpc>
            </a:pPr>
            <a:r>
              <a:rPr lang="en-US" sz="2000" smtClean="0"/>
              <a:t>A class is the descriptor for a set of objects with the same attributes and operations. </a:t>
            </a:r>
          </a:p>
          <a:p>
            <a:pPr eaLnBrk="1" hangingPunct="1">
              <a:lnSpc>
                <a:spcPct val="80000"/>
              </a:lnSpc>
            </a:pPr>
            <a:r>
              <a:rPr lang="en-US" sz="2000" smtClean="0"/>
              <a:t>Attribute</a:t>
            </a:r>
          </a:p>
          <a:p>
            <a:pPr lvl="1" eaLnBrk="1" hangingPunct="1">
              <a:lnSpc>
                <a:spcPct val="80000"/>
              </a:lnSpc>
            </a:pPr>
            <a:r>
              <a:rPr lang="en-US" sz="2000" smtClean="0"/>
              <a:t>An attribute is the type-value pair. Classes define attribute types. Objects contain attribute values.</a:t>
            </a:r>
          </a:p>
          <a:p>
            <a:pPr eaLnBrk="1" hangingPunct="1">
              <a:lnSpc>
                <a:spcPct val="80000"/>
              </a:lnSpc>
            </a:pPr>
            <a:r>
              <a:rPr lang="en-US" sz="2000" smtClean="0"/>
              <a:t>Operation</a:t>
            </a:r>
          </a:p>
          <a:p>
            <a:pPr lvl="1" eaLnBrk="1" hangingPunct="1">
              <a:lnSpc>
                <a:spcPct val="80000"/>
              </a:lnSpc>
            </a:pPr>
            <a:r>
              <a:rPr lang="en-US" sz="2000" smtClean="0"/>
              <a:t>An object contains data (attribute) and algorithms (operations) to act on these data. A procedure that implements the operation is called a </a:t>
            </a:r>
            <a:r>
              <a:rPr lang="en-US" sz="2000" b="1" smtClean="0"/>
              <a:t> method.</a:t>
            </a:r>
            <a:endParaRPr lang="en-US" sz="20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0"/>
          </p:nvPr>
        </p:nvSpPr>
        <p:spPr>
          <a:noFill/>
          <a:ln>
            <a:miter lim="800000"/>
            <a:headEnd/>
            <a:tailEnd/>
          </a:ln>
        </p:spPr>
        <p:txBody>
          <a:bodyPr/>
          <a:lstStyle/>
          <a:p>
            <a:fld id="{BF52DEFA-694D-4B16-ACAC-3FDEB16C09BE}" type="slidenum">
              <a:rPr lang="en-US"/>
              <a:pPr/>
              <a:t>46</a:t>
            </a:fld>
            <a:endParaRPr lang="en-US"/>
          </a:p>
        </p:txBody>
      </p:sp>
      <p:sp>
        <p:nvSpPr>
          <p:cNvPr id="51203"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pic>
        <p:nvPicPr>
          <p:cNvPr id="51204" name="Picture 5" descr="Fig"/>
          <p:cNvPicPr>
            <a:picLocks noChangeAspect="1" noChangeArrowheads="1"/>
          </p:cNvPicPr>
          <p:nvPr/>
        </p:nvPicPr>
        <p:blipFill>
          <a:blip r:embed="rId2" cstate="print"/>
          <a:srcRect/>
          <a:stretch>
            <a:fillRect/>
          </a:stretch>
        </p:blipFill>
        <p:spPr bwMode="auto">
          <a:xfrm>
            <a:off x="1295400" y="304800"/>
            <a:ext cx="6781800" cy="5334000"/>
          </a:xfrm>
          <a:prstGeom prst="rect">
            <a:avLst/>
          </a:prstGeom>
          <a:noFill/>
          <a:ln w="9525">
            <a:noFill/>
            <a:miter lim="800000"/>
            <a:headEnd/>
            <a:tailEnd/>
          </a:ln>
        </p:spPr>
      </p:pic>
      <p:sp>
        <p:nvSpPr>
          <p:cNvPr id="51205" name="Rectangle 7"/>
          <p:cNvSpPr>
            <a:spLocks noChangeArrowheads="1"/>
          </p:cNvSpPr>
          <p:nvPr/>
        </p:nvSpPr>
        <p:spPr bwMode="auto">
          <a:xfrm>
            <a:off x="228600" y="5486400"/>
            <a:ext cx="8610600" cy="1006475"/>
          </a:xfrm>
          <a:prstGeom prst="rect">
            <a:avLst/>
          </a:prstGeom>
          <a:noFill/>
          <a:ln w="9525">
            <a:noFill/>
            <a:miter lim="800000"/>
            <a:headEnd/>
            <a:tailEnd/>
          </a:ln>
          <a:effectLst/>
        </p:spPr>
        <p:txBody>
          <a:bodyPr>
            <a:spAutoFit/>
          </a:bodyPr>
          <a:lstStyle/>
          <a:p>
            <a:pPr algn="ctr"/>
            <a:r>
              <a:rPr lang="en-US" sz="2200"/>
              <a:t>Figure 2-20</a:t>
            </a:r>
          </a:p>
          <a:p>
            <a:pPr algn="ctr"/>
            <a:r>
              <a:rPr lang="en-US" sz="2200"/>
              <a:t>Order-processing system where objects interact by sending messages</a:t>
            </a:r>
          </a:p>
          <a:p>
            <a:endParaRPr lang="en-US" sz="1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a:ln>
            <a:miter lim="800000"/>
            <a:headEnd/>
            <a:tailEnd/>
          </a:ln>
        </p:spPr>
        <p:txBody>
          <a:bodyPr/>
          <a:lstStyle/>
          <a:p>
            <a:fld id="{AA65A325-A61B-435F-A038-BDE80274D205}" type="slidenum">
              <a:rPr lang="en-US"/>
              <a:pPr/>
              <a:t>47</a:t>
            </a:fld>
            <a:endParaRPr lang="en-US"/>
          </a:p>
        </p:txBody>
      </p:sp>
      <p:sp>
        <p:nvSpPr>
          <p:cNvPr id="52227"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52228" name="Rectangle 2"/>
          <p:cNvSpPr>
            <a:spLocks noGrp="1" noChangeArrowheads="1"/>
          </p:cNvSpPr>
          <p:nvPr>
            <p:ph type="title"/>
          </p:nvPr>
        </p:nvSpPr>
        <p:spPr/>
        <p:txBody>
          <a:bodyPr/>
          <a:lstStyle/>
          <a:p>
            <a:pPr eaLnBrk="1" hangingPunct="1"/>
            <a:r>
              <a:rPr lang="en-US" smtClean="0">
                <a:cs typeface="Times New Roman" pitchFamily="18" charset="0"/>
              </a:rPr>
              <a:t>Understanding Object-Oriented Concepts (continued)</a:t>
            </a:r>
          </a:p>
        </p:txBody>
      </p:sp>
      <p:sp>
        <p:nvSpPr>
          <p:cNvPr id="52229" name="Rectangle 3"/>
          <p:cNvSpPr>
            <a:spLocks noGrp="1" noChangeArrowheads="1"/>
          </p:cNvSpPr>
          <p:nvPr>
            <p:ph type="body" idx="1"/>
          </p:nvPr>
        </p:nvSpPr>
        <p:spPr>
          <a:xfrm>
            <a:off x="685800" y="2286000"/>
            <a:ext cx="7772400" cy="3810000"/>
          </a:xfrm>
        </p:spPr>
        <p:txBody>
          <a:bodyPr/>
          <a:lstStyle/>
          <a:p>
            <a:pPr eaLnBrk="1" hangingPunct="1"/>
            <a:r>
              <a:rPr lang="en-US" dirty="0" smtClean="0">
                <a:cs typeface="Times New Roman" pitchFamily="18" charset="0"/>
              </a:rPr>
              <a:t>Objects maintain </a:t>
            </a:r>
            <a:r>
              <a:rPr lang="en-US" b="1" dirty="0" smtClean="0">
                <a:cs typeface="Times New Roman" pitchFamily="18" charset="0"/>
              </a:rPr>
              <a:t>association relationships</a:t>
            </a:r>
          </a:p>
          <a:p>
            <a:pPr eaLnBrk="1" hangingPunct="1"/>
            <a:r>
              <a:rPr lang="en-US" b="1" dirty="0" smtClean="0">
                <a:cs typeface="Times New Roman" pitchFamily="18" charset="0"/>
              </a:rPr>
              <a:t>Encapsulation:</a:t>
            </a:r>
            <a:r>
              <a:rPr lang="en-US" dirty="0" smtClean="0">
                <a:cs typeface="Times New Roman" pitchFamily="18" charset="0"/>
              </a:rPr>
              <a:t> combining attributes and methods into one unit</a:t>
            </a:r>
          </a:p>
          <a:p>
            <a:pPr eaLnBrk="1" hangingPunct="1"/>
            <a:r>
              <a:rPr lang="en-US" b="1" dirty="0" smtClean="0">
                <a:cs typeface="Times New Roman" pitchFamily="18" charset="0"/>
              </a:rPr>
              <a:t>Information hiding</a:t>
            </a:r>
            <a:r>
              <a:rPr lang="en-US" dirty="0" smtClean="0">
                <a:cs typeface="Times New Roman" pitchFamily="18" charset="0"/>
              </a:rPr>
              <a:t>: separating specification from implementation</a:t>
            </a:r>
          </a:p>
          <a:p>
            <a:pPr eaLnBrk="1" hangingPunct="1"/>
            <a:r>
              <a:rPr lang="en-US" b="1" dirty="0" smtClean="0">
                <a:cs typeface="Times New Roman" pitchFamily="18" charset="0"/>
              </a:rPr>
              <a:t>Inheritance:</a:t>
            </a:r>
            <a:r>
              <a:rPr lang="en-US" dirty="0" smtClean="0">
                <a:cs typeface="Times New Roman" pitchFamily="18" charset="0"/>
              </a:rPr>
              <a:t> extending the characteristics of a class</a:t>
            </a:r>
          </a:p>
          <a:p>
            <a:pPr eaLnBrk="1" hangingPunct="1"/>
            <a:r>
              <a:rPr lang="en-US" b="1" dirty="0" smtClean="0">
                <a:cs typeface="Times New Roman" pitchFamily="18" charset="0"/>
              </a:rPr>
              <a:t>Polymorphism:</a:t>
            </a:r>
            <a:r>
              <a:rPr lang="en-US" dirty="0" smtClean="0">
                <a:cs typeface="Times New Roman" pitchFamily="18" charset="0"/>
              </a:rPr>
              <a:t> ability for dissimilar objects to respond to the same message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429000" cy="1162050"/>
          </a:xfrm>
        </p:spPr>
        <p:txBody>
          <a:bodyPr/>
          <a:lstStyle/>
          <a:p>
            <a:r>
              <a:rPr lang="en-US" sz="4000" dirty="0" smtClean="0">
                <a:cs typeface="Times New Roman" pitchFamily="18" charset="0"/>
              </a:rPr>
              <a:t>Encapsulation</a:t>
            </a:r>
            <a:endParaRPr lang="en-US" sz="4000" dirty="0"/>
          </a:p>
        </p:txBody>
      </p:sp>
      <p:sp>
        <p:nvSpPr>
          <p:cNvPr id="3" name="Content Placeholder 2"/>
          <p:cNvSpPr>
            <a:spLocks noGrp="1"/>
          </p:cNvSpPr>
          <p:nvPr>
            <p:ph idx="1"/>
          </p:nvPr>
        </p:nvSpPr>
        <p:spPr/>
        <p:txBody>
          <a:bodyPr/>
          <a:lstStyle/>
          <a:p>
            <a:endParaRPr lang="en-US" dirty="0"/>
          </a:p>
        </p:txBody>
      </p:sp>
      <p:sp>
        <p:nvSpPr>
          <p:cNvPr id="7" name="Text Placeholder 6"/>
          <p:cNvSpPr>
            <a:spLocks noGrp="1"/>
          </p:cNvSpPr>
          <p:nvPr>
            <p:ph type="body" sz="half" idx="2"/>
          </p:nvPr>
        </p:nvSpPr>
        <p:spPr/>
        <p:txBody>
          <a:bodyPr/>
          <a:lstStyle/>
          <a:p>
            <a:pPr marL="0" lvl="3">
              <a:buClr>
                <a:srgbClr val="99CCFF"/>
              </a:buClr>
            </a:pPr>
            <a:r>
              <a:rPr lang="en-US" sz="2400" dirty="0" smtClean="0"/>
              <a:t>Encapsulation is the packaging of data and processes within one single unit.</a:t>
            </a:r>
          </a:p>
          <a:p>
            <a:endParaRPr lang="en-US" dirty="0"/>
          </a:p>
        </p:txBody>
      </p:sp>
      <p:sp>
        <p:nvSpPr>
          <p:cNvPr id="4" name="Slide Number Placeholder 3"/>
          <p:cNvSpPr>
            <a:spLocks noGrp="1"/>
          </p:cNvSpPr>
          <p:nvPr>
            <p:ph type="sldNum" sz="quarter" idx="10"/>
          </p:nvPr>
        </p:nvSpPr>
        <p:spPr/>
        <p:txBody>
          <a:bodyPr/>
          <a:lstStyle/>
          <a:p>
            <a:pPr>
              <a:defRPr/>
            </a:pPr>
            <a:fld id="{BC9A2421-28CC-4BBF-B594-9481040C9369}"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t>Object-Oriented Analysis and Design with the Unified Process</a:t>
            </a:r>
            <a:endParaRPr lang="en-US"/>
          </a:p>
        </p:txBody>
      </p:sp>
      <p:pic>
        <p:nvPicPr>
          <p:cNvPr id="6" name="Picture 4" descr="Encapsulation"/>
          <p:cNvPicPr>
            <a:picLocks noChangeAspect="1" noChangeArrowheads="1"/>
          </p:cNvPicPr>
          <p:nvPr/>
        </p:nvPicPr>
        <p:blipFill>
          <a:blip r:embed="rId2" cstate="print"/>
          <a:srcRect/>
          <a:stretch>
            <a:fillRect/>
          </a:stretch>
        </p:blipFill>
        <p:spPr bwMode="auto">
          <a:xfrm>
            <a:off x="3657600" y="381000"/>
            <a:ext cx="4800600" cy="51054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a:ln>
            <a:miter lim="800000"/>
            <a:headEnd/>
            <a:tailEnd/>
          </a:ln>
        </p:spPr>
        <p:txBody>
          <a:bodyPr/>
          <a:lstStyle/>
          <a:p>
            <a:fld id="{E561B516-0C60-4B30-8BA6-7FCD3CB584FC}" type="slidenum">
              <a:rPr lang="en-US"/>
              <a:pPr/>
              <a:t>49</a:t>
            </a:fld>
            <a:endParaRPr lang="en-US"/>
          </a:p>
        </p:txBody>
      </p:sp>
      <p:sp>
        <p:nvSpPr>
          <p:cNvPr id="53251"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53252" name="Rectangle 2"/>
          <p:cNvSpPr>
            <a:spLocks noGrp="1" noChangeArrowheads="1"/>
          </p:cNvSpPr>
          <p:nvPr>
            <p:ph type="title"/>
          </p:nvPr>
        </p:nvSpPr>
        <p:spPr/>
        <p:txBody>
          <a:bodyPr/>
          <a:lstStyle/>
          <a:p>
            <a:pPr eaLnBrk="1" hangingPunct="1"/>
            <a:endParaRPr lang="en-US" smtClean="0"/>
          </a:p>
        </p:txBody>
      </p:sp>
      <p:sp>
        <p:nvSpPr>
          <p:cNvPr id="53253" name="Rectangle 3"/>
          <p:cNvSpPr>
            <a:spLocks noGrp="1" noChangeArrowheads="1"/>
          </p:cNvSpPr>
          <p:nvPr>
            <p:ph type="body" idx="1"/>
          </p:nvPr>
        </p:nvSpPr>
        <p:spPr/>
        <p:txBody>
          <a:bodyPr/>
          <a:lstStyle/>
          <a:p>
            <a:pPr eaLnBrk="1" hangingPunct="1"/>
            <a:r>
              <a:rPr lang="en-US" sz="2400" b="1" u="sng" smtClean="0"/>
              <a:t>Association</a:t>
            </a:r>
          </a:p>
          <a:p>
            <a:pPr lvl="1" eaLnBrk="1" hangingPunct="1"/>
            <a:r>
              <a:rPr lang="en-US" sz="2200" smtClean="0"/>
              <a:t>is one kind of relationship between classes.</a:t>
            </a:r>
          </a:p>
          <a:p>
            <a:pPr lvl="1" eaLnBrk="1" hangingPunct="1"/>
            <a:r>
              <a:rPr lang="en-US" sz="2200" smtClean="0"/>
              <a:t>Provide a linkage between objects of given classes.</a:t>
            </a:r>
          </a:p>
          <a:p>
            <a:pPr lvl="1" eaLnBrk="1" hangingPunct="1"/>
            <a:r>
              <a:rPr lang="en-US" sz="2200" smtClean="0"/>
              <a:t>Objects needing to communicate with each other can use the linkage.</a:t>
            </a:r>
          </a:p>
          <a:p>
            <a:pPr eaLnBrk="1" hangingPunct="1"/>
            <a:r>
              <a:rPr lang="en-US" sz="2400" b="1" u="sng" smtClean="0"/>
              <a:t>Inheritance</a:t>
            </a:r>
          </a:p>
          <a:p>
            <a:pPr lvl="1" eaLnBrk="1" hangingPunct="1"/>
            <a:r>
              <a:rPr lang="en-US" sz="2200" smtClean="0"/>
              <a:t>A generalization relationship is a kind of relationship between  a more generic class (superclass or parent) and a more specialized kind of that class (subclass or child)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miter lim="800000"/>
            <a:headEnd/>
            <a:tailEnd/>
          </a:ln>
        </p:spPr>
        <p:txBody>
          <a:bodyPr/>
          <a:lstStyle/>
          <a:p>
            <a:fld id="{E0048007-6C8E-415E-8DA6-AA3BB0CA3D98}" type="slidenum">
              <a:rPr lang="en-US"/>
              <a:pPr/>
              <a:t>5</a:t>
            </a:fld>
            <a:endParaRPr lang="en-US"/>
          </a:p>
        </p:txBody>
      </p:sp>
      <p:sp>
        <p:nvSpPr>
          <p:cNvPr id="6147"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6148" name="Rectangle 2"/>
          <p:cNvSpPr>
            <a:spLocks noGrp="1" noChangeArrowheads="1"/>
          </p:cNvSpPr>
          <p:nvPr>
            <p:ph type="title"/>
          </p:nvPr>
        </p:nvSpPr>
        <p:spPr/>
        <p:txBody>
          <a:bodyPr/>
          <a:lstStyle/>
          <a:p>
            <a:pPr eaLnBrk="1" hangingPunct="1"/>
            <a:r>
              <a:rPr lang="en-US" smtClean="0">
                <a:cs typeface="Times New Roman" pitchFamily="18" charset="0"/>
              </a:rPr>
              <a:t> </a:t>
            </a:r>
            <a:br>
              <a:rPr lang="en-US" smtClean="0">
                <a:cs typeface="Times New Roman" pitchFamily="18" charset="0"/>
              </a:rPr>
            </a:br>
            <a:r>
              <a:rPr lang="en-US" smtClean="0">
                <a:cs typeface="Times New Roman" pitchFamily="18" charset="0"/>
              </a:rPr>
              <a:t>The Systems Development Life Cycle</a:t>
            </a:r>
            <a:r>
              <a:rPr lang="en-US" smtClean="0"/>
              <a:t> </a:t>
            </a:r>
          </a:p>
        </p:txBody>
      </p:sp>
      <p:sp>
        <p:nvSpPr>
          <p:cNvPr id="6149" name="Rectangle 3"/>
          <p:cNvSpPr>
            <a:spLocks noGrp="1" noChangeArrowheads="1"/>
          </p:cNvSpPr>
          <p:nvPr>
            <p:ph type="body" idx="1"/>
          </p:nvPr>
        </p:nvSpPr>
        <p:spPr>
          <a:xfrm>
            <a:off x="609600" y="2286000"/>
            <a:ext cx="8001000" cy="3886200"/>
          </a:xfrm>
        </p:spPr>
        <p:txBody>
          <a:bodyPr/>
          <a:lstStyle/>
          <a:p>
            <a:pPr eaLnBrk="1" hangingPunct="1"/>
            <a:r>
              <a:rPr lang="en-US" dirty="0" smtClean="0">
                <a:solidFill>
                  <a:schemeClr val="accent2">
                    <a:lumMod val="75000"/>
                  </a:schemeClr>
                </a:solidFill>
                <a:cs typeface="Times New Roman" pitchFamily="18" charset="0"/>
              </a:rPr>
              <a:t>SDLC: </a:t>
            </a:r>
            <a:r>
              <a:rPr lang="en-US" dirty="0" smtClean="0">
                <a:cs typeface="Times New Roman" pitchFamily="18" charset="0"/>
              </a:rPr>
              <a:t>process of building, deploying, using, and updating an information system </a:t>
            </a:r>
          </a:p>
          <a:p>
            <a:pPr eaLnBrk="1" hangingPunct="1"/>
            <a:r>
              <a:rPr lang="en-US" dirty="0" smtClean="0">
                <a:cs typeface="Times New Roman" pitchFamily="18" charset="0"/>
              </a:rPr>
              <a:t>Text focus: initial development project</a:t>
            </a:r>
          </a:p>
          <a:p>
            <a:pPr eaLnBrk="1" hangingPunct="1"/>
            <a:r>
              <a:rPr lang="en-US" dirty="0" smtClean="0">
                <a:cs typeface="Times New Roman" pitchFamily="18" charset="0"/>
              </a:rPr>
              <a:t>Chief variations of SDLC  </a:t>
            </a:r>
            <a:r>
              <a:rPr lang="en-US" sz="2400" dirty="0" smtClean="0">
                <a:cs typeface="Times New Roman" pitchFamily="18" charset="0"/>
              </a:rPr>
              <a:t> </a:t>
            </a:r>
          </a:p>
          <a:p>
            <a:pPr lvl="1" eaLnBrk="1" hangingPunct="1"/>
            <a:r>
              <a:rPr lang="en-US" dirty="0" smtClean="0">
                <a:solidFill>
                  <a:schemeClr val="accent2">
                    <a:lumMod val="75000"/>
                  </a:schemeClr>
                </a:solidFill>
                <a:cs typeface="Times New Roman" pitchFamily="18" charset="0"/>
              </a:rPr>
              <a:t>Predictive</a:t>
            </a:r>
            <a:r>
              <a:rPr lang="en-US" dirty="0" smtClean="0">
                <a:cs typeface="Times New Roman" pitchFamily="18" charset="0"/>
              </a:rPr>
              <a:t>:  project planned entirely in advance  </a:t>
            </a:r>
          </a:p>
          <a:p>
            <a:pPr lvl="1" eaLnBrk="1" hangingPunct="1"/>
            <a:r>
              <a:rPr lang="en-US" dirty="0" smtClean="0">
                <a:solidFill>
                  <a:schemeClr val="accent2">
                    <a:lumMod val="75000"/>
                  </a:schemeClr>
                </a:solidFill>
                <a:cs typeface="Times New Roman" pitchFamily="18" charset="0"/>
              </a:rPr>
              <a:t>Adaptive</a:t>
            </a:r>
            <a:r>
              <a:rPr lang="en-US" dirty="0" smtClean="0">
                <a:cs typeface="Times New Roman" pitchFamily="18" charset="0"/>
              </a:rPr>
              <a:t>: planning leaves room for contingencies</a:t>
            </a:r>
          </a:p>
          <a:p>
            <a:pPr eaLnBrk="1" hangingPunct="1"/>
            <a:r>
              <a:rPr lang="en-US" dirty="0" smtClean="0">
                <a:cs typeface="Times New Roman" pitchFamily="18" charset="0"/>
              </a:rPr>
              <a:t>Pure approaches to SDLC are rare </a:t>
            </a:r>
          </a:p>
          <a:p>
            <a:pPr eaLnBrk="1" hangingPunct="1"/>
            <a:r>
              <a:rPr lang="en-US" dirty="0" smtClean="0">
                <a:cs typeface="Times New Roman" pitchFamily="18" charset="0"/>
              </a:rPr>
              <a:t>Most projects have predictive and adaptive elements</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Hiding </a:t>
            </a:r>
            <a:endParaRPr lang="en-US" dirty="0"/>
          </a:p>
        </p:txBody>
      </p:sp>
      <p:sp>
        <p:nvSpPr>
          <p:cNvPr id="3" name="Content Placeholder 2"/>
          <p:cNvSpPr>
            <a:spLocks noGrp="1"/>
          </p:cNvSpPr>
          <p:nvPr>
            <p:ph idx="1"/>
          </p:nvPr>
        </p:nvSpPr>
        <p:spPr/>
        <p:txBody>
          <a:bodyPr/>
          <a:lstStyle/>
          <a:p>
            <a:r>
              <a:rPr lang="en-US" dirty="0" smtClean="0"/>
              <a:t>Information hiding conceals and protects what goes on inside an object from the outside world.</a:t>
            </a:r>
          </a:p>
          <a:p>
            <a:r>
              <a:rPr lang="en-US" dirty="0" smtClean="0"/>
              <a:t>When you use an ATM, encapsulation and information hiding ensure that:</a:t>
            </a:r>
            <a:r>
              <a:rPr lang="en-US" sz="2400" dirty="0" smtClean="0"/>
              <a:t> </a:t>
            </a:r>
          </a:p>
          <a:p>
            <a:pPr lvl="1">
              <a:buNone/>
            </a:pPr>
            <a:r>
              <a:rPr lang="en-US" dirty="0" smtClean="0">
                <a:sym typeface="Wingdings" pitchFamily="2" charset="2"/>
              </a:rPr>
              <a:t></a:t>
            </a:r>
            <a:r>
              <a:rPr lang="en-US" sz="2000" dirty="0" smtClean="0"/>
              <a:t> </a:t>
            </a:r>
            <a:r>
              <a:rPr lang="en-US" dirty="0" smtClean="0"/>
              <a:t>you are not burdened with the complexity of how the machine works, </a:t>
            </a:r>
          </a:p>
          <a:p>
            <a:pPr lvl="1">
              <a:buNone/>
            </a:pPr>
            <a:r>
              <a:rPr lang="en-US" dirty="0" smtClean="0">
                <a:sym typeface="Wingdings" pitchFamily="2" charset="2"/>
              </a:rPr>
              <a:t></a:t>
            </a:r>
            <a:r>
              <a:rPr lang="en-US" dirty="0" smtClean="0"/>
              <a:t> cannot perform operations that you are not allowed to, and </a:t>
            </a:r>
          </a:p>
          <a:p>
            <a:pPr lvl="1">
              <a:buNone/>
            </a:pPr>
            <a:r>
              <a:rPr lang="en-US" dirty="0" smtClean="0">
                <a:sym typeface="Wingdings" pitchFamily="2" charset="2"/>
              </a:rPr>
              <a:t></a:t>
            </a:r>
            <a:r>
              <a:rPr lang="en-US" dirty="0" smtClean="0"/>
              <a:t> cannot change the way the machine operates.</a:t>
            </a:r>
          </a:p>
          <a:p>
            <a:endParaRPr lang="en-US" dirty="0"/>
          </a:p>
        </p:txBody>
      </p:sp>
      <p:sp>
        <p:nvSpPr>
          <p:cNvPr id="4" name="Slide Number Placeholder 3"/>
          <p:cNvSpPr>
            <a:spLocks noGrp="1"/>
          </p:cNvSpPr>
          <p:nvPr>
            <p:ph type="sldNum" sz="quarter" idx="10"/>
          </p:nvPr>
        </p:nvSpPr>
        <p:spPr/>
        <p:txBody>
          <a:bodyPr/>
          <a:lstStyle/>
          <a:p>
            <a:pPr>
              <a:defRPr/>
            </a:pPr>
            <a:fld id="{BC9A2421-28CC-4BBF-B594-9481040C9369}" type="slidenum">
              <a:rPr lang="en-US" smtClean="0"/>
              <a:pPr>
                <a:defRPr/>
              </a:pPr>
              <a:t>50</a:t>
            </a:fld>
            <a:endParaRPr lang="en-US"/>
          </a:p>
        </p:txBody>
      </p:sp>
      <p:sp>
        <p:nvSpPr>
          <p:cNvPr id="5" name="Footer Placeholder 4"/>
          <p:cNvSpPr>
            <a:spLocks noGrp="1"/>
          </p:cNvSpPr>
          <p:nvPr>
            <p:ph type="ftr" sz="quarter" idx="11"/>
          </p:nvPr>
        </p:nvSpPr>
        <p:spPr/>
        <p:txBody>
          <a:bodyPr/>
          <a:lstStyle/>
          <a:p>
            <a:pPr>
              <a:defRPr/>
            </a:pPr>
            <a:r>
              <a:rPr lang="en-US" smtClean="0"/>
              <a:t>Object-Oriented Analysis and Design with the Unified Process</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POLYMORPHISM</a:t>
            </a:r>
            <a:endParaRPr lang="en-US" dirty="0"/>
          </a:p>
        </p:txBody>
      </p:sp>
      <p:sp>
        <p:nvSpPr>
          <p:cNvPr id="4" name="Slide Number Placeholder 3"/>
          <p:cNvSpPr>
            <a:spLocks noGrp="1"/>
          </p:cNvSpPr>
          <p:nvPr>
            <p:ph type="sldNum" sz="quarter" idx="10"/>
          </p:nvPr>
        </p:nvSpPr>
        <p:spPr/>
        <p:txBody>
          <a:bodyPr/>
          <a:lstStyle/>
          <a:p>
            <a:pPr>
              <a:defRPr/>
            </a:pPr>
            <a:fld id="{BC9A2421-28CC-4BBF-B594-9481040C9369}" type="slidenum">
              <a:rPr lang="en-US" smtClean="0"/>
              <a:pPr>
                <a:defRPr/>
              </a:pPr>
              <a:t>51</a:t>
            </a:fld>
            <a:endParaRPr lang="en-US"/>
          </a:p>
        </p:txBody>
      </p:sp>
      <p:sp>
        <p:nvSpPr>
          <p:cNvPr id="5" name="Footer Placeholder 4"/>
          <p:cNvSpPr>
            <a:spLocks noGrp="1"/>
          </p:cNvSpPr>
          <p:nvPr>
            <p:ph type="ftr" sz="quarter" idx="11"/>
          </p:nvPr>
        </p:nvSpPr>
        <p:spPr/>
        <p:txBody>
          <a:bodyPr/>
          <a:lstStyle/>
          <a:p>
            <a:pPr>
              <a:defRPr/>
            </a:pPr>
            <a:r>
              <a:rPr lang="en-US" smtClean="0"/>
              <a:t>Object-Oriented Analysis and Design with the Unified Process</a:t>
            </a:r>
            <a:endParaRPr lang="en-US"/>
          </a:p>
        </p:txBody>
      </p:sp>
      <p:pic>
        <p:nvPicPr>
          <p:cNvPr id="6" name="Content Placeholder 5" descr="070_Polymorphism"/>
          <p:cNvPicPr>
            <a:picLocks noGrp="1" noChangeAspect="1" noChangeArrowheads="1"/>
          </p:cNvPicPr>
          <p:nvPr>
            <p:ph idx="1"/>
          </p:nvPr>
        </p:nvPicPr>
        <p:blipFill>
          <a:blip r:embed="rId2" cstate="print"/>
          <a:srcRect/>
          <a:stretch>
            <a:fillRect/>
          </a:stretch>
        </p:blipFill>
        <p:spPr>
          <a:xfrm>
            <a:off x="457200" y="1981200"/>
            <a:ext cx="8153400" cy="2743200"/>
          </a:xfrm>
          <a:noFill/>
        </p:spPr>
      </p:pic>
      <p:pic>
        <p:nvPicPr>
          <p:cNvPr id="7" name="Picture 5" descr="070_Polymorphism"/>
          <p:cNvPicPr>
            <a:picLocks noChangeAspect="1" noChangeArrowheads="1"/>
          </p:cNvPicPr>
          <p:nvPr/>
        </p:nvPicPr>
        <p:blipFill>
          <a:blip r:embed="rId2" cstate="print"/>
          <a:srcRect/>
          <a:stretch>
            <a:fillRect/>
          </a:stretch>
        </p:blipFill>
        <p:spPr bwMode="auto">
          <a:xfrm>
            <a:off x="0" y="1524000"/>
            <a:ext cx="9144000" cy="3200400"/>
          </a:xfrm>
          <a:prstGeom prst="rect">
            <a:avLst/>
          </a:prstGeom>
          <a:noFill/>
          <a:ln w="9525">
            <a:noFill/>
            <a:miter lim="800000"/>
            <a:headEnd/>
            <a:tailEnd/>
          </a:ln>
          <a:effectLst/>
        </p:spPr>
      </p:pic>
      <p:sp>
        <p:nvSpPr>
          <p:cNvPr id="8" name="Rectangle 7"/>
          <p:cNvSpPr/>
          <p:nvPr/>
        </p:nvSpPr>
        <p:spPr>
          <a:xfrm>
            <a:off x="228600" y="4724400"/>
            <a:ext cx="8153400"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smtClean="0"/>
              <a:t>Polymorphism is the ability of objects belonging to different classes to perform the same operation differently.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0"/>
          </p:nvPr>
        </p:nvSpPr>
        <p:spPr>
          <a:noFill/>
          <a:ln>
            <a:miter lim="800000"/>
            <a:headEnd/>
            <a:tailEnd/>
          </a:ln>
        </p:spPr>
        <p:txBody>
          <a:bodyPr/>
          <a:lstStyle/>
          <a:p>
            <a:fld id="{BB43CA68-55B3-47BB-B109-00EEDED0B22D}" type="slidenum">
              <a:rPr lang="en-US"/>
              <a:pPr/>
              <a:t>52</a:t>
            </a:fld>
            <a:endParaRPr lang="en-US"/>
          </a:p>
        </p:txBody>
      </p:sp>
      <p:sp>
        <p:nvSpPr>
          <p:cNvPr id="54275"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pic>
        <p:nvPicPr>
          <p:cNvPr id="54276" name="Picture 6" descr="Fig"/>
          <p:cNvPicPr>
            <a:picLocks noChangeAspect="1" noChangeArrowheads="1"/>
          </p:cNvPicPr>
          <p:nvPr/>
        </p:nvPicPr>
        <p:blipFill>
          <a:blip r:embed="rId2" cstate="print"/>
          <a:srcRect/>
          <a:stretch>
            <a:fillRect/>
          </a:stretch>
        </p:blipFill>
        <p:spPr bwMode="auto">
          <a:xfrm>
            <a:off x="762000" y="304800"/>
            <a:ext cx="7772400" cy="5257800"/>
          </a:xfrm>
          <a:prstGeom prst="rect">
            <a:avLst/>
          </a:prstGeom>
          <a:noFill/>
          <a:ln w="9525">
            <a:noFill/>
            <a:miter lim="800000"/>
            <a:headEnd/>
            <a:tailEnd/>
          </a:ln>
        </p:spPr>
      </p:pic>
      <p:sp>
        <p:nvSpPr>
          <p:cNvPr id="54277" name="Rectangle 8"/>
          <p:cNvSpPr>
            <a:spLocks noChangeArrowheads="1"/>
          </p:cNvSpPr>
          <p:nvPr/>
        </p:nvSpPr>
        <p:spPr bwMode="auto">
          <a:xfrm>
            <a:off x="1143000" y="5638800"/>
            <a:ext cx="6629400" cy="1250950"/>
          </a:xfrm>
          <a:prstGeom prst="rect">
            <a:avLst/>
          </a:prstGeom>
          <a:noFill/>
          <a:ln w="9525">
            <a:noFill/>
            <a:miter lim="800000"/>
            <a:headEnd/>
            <a:tailEnd/>
          </a:ln>
          <a:effectLst/>
        </p:spPr>
        <p:txBody>
          <a:bodyPr>
            <a:spAutoFit/>
          </a:bodyPr>
          <a:lstStyle/>
          <a:p>
            <a:pPr algn="ctr"/>
            <a:r>
              <a:rPr lang="en-US" sz="2200"/>
              <a:t>Figure 2-22</a:t>
            </a:r>
          </a:p>
          <a:p>
            <a:pPr algn="ctr"/>
            <a:r>
              <a:rPr lang="en-US" sz="2200"/>
              <a:t>Superclasses and Subclasses</a:t>
            </a:r>
          </a:p>
          <a:p>
            <a:endParaRPr lang="en-US" sz="1600"/>
          </a:p>
          <a:p>
            <a:endParaRPr lang="en-US" sz="16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miter lim="800000"/>
            <a:headEnd/>
            <a:tailEnd/>
          </a:ln>
        </p:spPr>
        <p:txBody>
          <a:bodyPr/>
          <a:lstStyle/>
          <a:p>
            <a:fld id="{7FCC92EF-2FC4-4DCF-9953-8BAC871629DD}" type="slidenum">
              <a:rPr lang="en-US"/>
              <a:pPr/>
              <a:t>53</a:t>
            </a:fld>
            <a:endParaRPr lang="en-US"/>
          </a:p>
        </p:txBody>
      </p:sp>
      <p:sp>
        <p:nvSpPr>
          <p:cNvPr id="55299"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55300" name="Rectangle 2"/>
          <p:cNvSpPr>
            <a:spLocks noGrp="1" noChangeArrowheads="1"/>
          </p:cNvSpPr>
          <p:nvPr>
            <p:ph type="title"/>
          </p:nvPr>
        </p:nvSpPr>
        <p:spPr/>
        <p:txBody>
          <a:bodyPr/>
          <a:lstStyle/>
          <a:p>
            <a:pPr eaLnBrk="1" hangingPunct="1"/>
            <a:r>
              <a:rPr lang="en-US" smtClean="0">
                <a:cs typeface="Times New Roman" pitchFamily="18" charset="0"/>
              </a:rPr>
              <a:t>Tools to Support System Development</a:t>
            </a:r>
            <a:r>
              <a:rPr lang="en-US" smtClean="0"/>
              <a:t> </a:t>
            </a:r>
          </a:p>
        </p:txBody>
      </p:sp>
      <p:sp>
        <p:nvSpPr>
          <p:cNvPr id="55301" name="Rectangle 3"/>
          <p:cNvSpPr>
            <a:spLocks noGrp="1" noChangeArrowheads="1"/>
          </p:cNvSpPr>
          <p:nvPr>
            <p:ph type="body" idx="1"/>
          </p:nvPr>
        </p:nvSpPr>
        <p:spPr>
          <a:xfrm>
            <a:off x="381000" y="2133600"/>
            <a:ext cx="8382000" cy="3962400"/>
          </a:xfrm>
        </p:spPr>
        <p:txBody>
          <a:bodyPr/>
          <a:lstStyle/>
          <a:p>
            <a:pPr eaLnBrk="1" hangingPunct="1">
              <a:spcBef>
                <a:spcPct val="30000"/>
              </a:spcBef>
            </a:pPr>
            <a:r>
              <a:rPr lang="en-US" smtClean="0"/>
              <a:t>CASE (Computer Aided System Engineering)</a:t>
            </a:r>
          </a:p>
          <a:p>
            <a:pPr lvl="1" eaLnBrk="1" hangingPunct="1">
              <a:spcBef>
                <a:spcPct val="30000"/>
              </a:spcBef>
            </a:pPr>
            <a:r>
              <a:rPr lang="en-US" smtClean="0"/>
              <a:t>Database repository for information system</a:t>
            </a:r>
          </a:p>
          <a:p>
            <a:pPr lvl="1" eaLnBrk="1" hangingPunct="1">
              <a:spcBef>
                <a:spcPct val="30000"/>
              </a:spcBef>
            </a:pPr>
            <a:r>
              <a:rPr lang="en-US" smtClean="0"/>
              <a:t>Set of tools that help analysts complete activities </a:t>
            </a:r>
          </a:p>
          <a:p>
            <a:pPr lvl="1" eaLnBrk="1" hangingPunct="1">
              <a:spcBef>
                <a:spcPct val="30000"/>
              </a:spcBef>
            </a:pPr>
            <a:r>
              <a:rPr lang="en-US" smtClean="0"/>
              <a:t>Sample artifacts: models, automatically generated code</a:t>
            </a:r>
          </a:p>
          <a:p>
            <a:pPr eaLnBrk="1" hangingPunct="1">
              <a:spcBef>
                <a:spcPct val="30000"/>
              </a:spcBef>
            </a:pPr>
            <a:r>
              <a:rPr lang="en-US" smtClean="0"/>
              <a:t>Variations on CASE</a:t>
            </a:r>
          </a:p>
          <a:p>
            <a:pPr lvl="1" eaLnBrk="1" hangingPunct="1">
              <a:spcBef>
                <a:spcPct val="30000"/>
              </a:spcBef>
            </a:pPr>
            <a:r>
              <a:rPr lang="en-US" smtClean="0"/>
              <a:t>Visual modeling tools</a:t>
            </a:r>
          </a:p>
          <a:p>
            <a:pPr lvl="1" eaLnBrk="1" hangingPunct="1">
              <a:spcBef>
                <a:spcPct val="30000"/>
              </a:spcBef>
            </a:pPr>
            <a:r>
              <a:rPr lang="en-US" smtClean="0"/>
              <a:t>Integrated application development tools</a:t>
            </a:r>
          </a:p>
          <a:p>
            <a:pPr lvl="1" eaLnBrk="1" hangingPunct="1">
              <a:spcBef>
                <a:spcPct val="30000"/>
              </a:spcBef>
            </a:pPr>
            <a:r>
              <a:rPr lang="en-US" smtClean="0"/>
              <a:t>Round-trip  engineering tools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a:spLocks noGrp="1"/>
          </p:cNvSpPr>
          <p:nvPr>
            <p:ph type="sldNum" sz="quarter" idx="10"/>
          </p:nvPr>
        </p:nvSpPr>
        <p:spPr>
          <a:noFill/>
          <a:ln>
            <a:miter lim="800000"/>
            <a:headEnd/>
            <a:tailEnd/>
          </a:ln>
        </p:spPr>
        <p:txBody>
          <a:bodyPr/>
          <a:lstStyle/>
          <a:p>
            <a:fld id="{95D1FE3C-0582-4A13-BAB8-289CC6F01912}" type="slidenum">
              <a:rPr lang="en-US"/>
              <a:pPr/>
              <a:t>54</a:t>
            </a:fld>
            <a:endParaRPr lang="en-US"/>
          </a:p>
        </p:txBody>
      </p:sp>
      <p:sp>
        <p:nvSpPr>
          <p:cNvPr id="56323"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pic>
        <p:nvPicPr>
          <p:cNvPr id="56324" name="Picture 2" descr="Fig"/>
          <p:cNvPicPr>
            <a:picLocks noChangeAspect="1" noChangeArrowheads="1"/>
          </p:cNvPicPr>
          <p:nvPr/>
        </p:nvPicPr>
        <p:blipFill>
          <a:blip r:embed="rId2" cstate="print"/>
          <a:srcRect/>
          <a:stretch>
            <a:fillRect/>
          </a:stretch>
        </p:blipFill>
        <p:spPr bwMode="auto">
          <a:xfrm>
            <a:off x="1447800" y="304800"/>
            <a:ext cx="6362700" cy="5105400"/>
          </a:xfrm>
          <a:prstGeom prst="rect">
            <a:avLst/>
          </a:prstGeom>
          <a:noFill/>
          <a:ln w="9525">
            <a:noFill/>
            <a:miter lim="800000"/>
            <a:headEnd/>
            <a:tailEnd/>
          </a:ln>
        </p:spPr>
      </p:pic>
      <p:sp>
        <p:nvSpPr>
          <p:cNvPr id="56325" name="Rectangle 3"/>
          <p:cNvSpPr>
            <a:spLocks noChangeArrowheads="1"/>
          </p:cNvSpPr>
          <p:nvPr/>
        </p:nvSpPr>
        <p:spPr bwMode="auto">
          <a:xfrm>
            <a:off x="304800" y="5334000"/>
            <a:ext cx="8458200" cy="1250950"/>
          </a:xfrm>
          <a:prstGeom prst="rect">
            <a:avLst/>
          </a:prstGeom>
          <a:noFill/>
          <a:ln w="9525">
            <a:noFill/>
            <a:miter lim="800000"/>
            <a:headEnd/>
            <a:tailEnd/>
          </a:ln>
          <a:effectLst/>
        </p:spPr>
        <p:txBody>
          <a:bodyPr>
            <a:spAutoFit/>
          </a:bodyPr>
          <a:lstStyle/>
          <a:p>
            <a:pPr algn="ctr"/>
            <a:r>
              <a:rPr lang="en-US" sz="2200"/>
              <a:t>Figure 2-24</a:t>
            </a:r>
          </a:p>
          <a:p>
            <a:pPr algn="ctr"/>
            <a:r>
              <a:rPr lang="en-US" sz="2200"/>
              <a:t>A Case Tool Repository Contains All Information About the System</a:t>
            </a:r>
          </a:p>
          <a:p>
            <a:endParaRPr lang="en-US" sz="1600"/>
          </a:p>
          <a:p>
            <a:endParaRPr lang="en-US" sz="1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a:ln>
            <a:miter lim="800000"/>
            <a:headEnd/>
            <a:tailEnd/>
          </a:ln>
        </p:spPr>
        <p:txBody>
          <a:bodyPr/>
          <a:lstStyle/>
          <a:p>
            <a:fld id="{E111B8D1-1304-4289-9A31-437421BDC082}" type="slidenum">
              <a:rPr lang="en-US"/>
              <a:pPr/>
              <a:t>55</a:t>
            </a:fld>
            <a:endParaRPr lang="en-US"/>
          </a:p>
        </p:txBody>
      </p:sp>
      <p:sp>
        <p:nvSpPr>
          <p:cNvPr id="57347"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57348" name="Rectangle 2"/>
          <p:cNvSpPr>
            <a:spLocks noGrp="1" noChangeArrowheads="1"/>
          </p:cNvSpPr>
          <p:nvPr>
            <p:ph type="title"/>
          </p:nvPr>
        </p:nvSpPr>
        <p:spPr/>
        <p:txBody>
          <a:bodyPr/>
          <a:lstStyle/>
          <a:p>
            <a:pPr eaLnBrk="1" hangingPunct="1"/>
            <a:r>
              <a:rPr lang="en-US" smtClean="0">
                <a:cs typeface="Times New Roman" pitchFamily="18" charset="0"/>
              </a:rPr>
              <a:t>Tools to Support System Development (continued)</a:t>
            </a:r>
            <a:r>
              <a:rPr lang="en-US" smtClean="0"/>
              <a:t> </a:t>
            </a:r>
          </a:p>
        </p:txBody>
      </p:sp>
      <p:sp>
        <p:nvSpPr>
          <p:cNvPr id="57349" name="Rectangle 3"/>
          <p:cNvSpPr>
            <a:spLocks noGrp="1" noChangeArrowheads="1"/>
          </p:cNvSpPr>
          <p:nvPr>
            <p:ph type="body" idx="1"/>
          </p:nvPr>
        </p:nvSpPr>
        <p:spPr>
          <a:xfrm>
            <a:off x="685800" y="2286000"/>
            <a:ext cx="7772400" cy="3810000"/>
          </a:xfrm>
        </p:spPr>
        <p:txBody>
          <a:bodyPr/>
          <a:lstStyle/>
          <a:p>
            <a:pPr eaLnBrk="1" hangingPunct="1">
              <a:lnSpc>
                <a:spcPct val="90000"/>
              </a:lnSpc>
            </a:pPr>
            <a:r>
              <a:rPr lang="en-US" smtClean="0">
                <a:cs typeface="Arial" charset="0"/>
              </a:rPr>
              <a:t>Microsoft Visio: emphasizes technical drawing </a:t>
            </a:r>
            <a:endParaRPr lang="en-US" smtClean="0">
              <a:cs typeface="Times New Roman" pitchFamily="18" charset="0"/>
            </a:endParaRPr>
          </a:p>
          <a:p>
            <a:pPr eaLnBrk="1" hangingPunct="1">
              <a:lnSpc>
                <a:spcPct val="90000"/>
              </a:lnSpc>
            </a:pPr>
            <a:r>
              <a:rPr lang="en-US" smtClean="0">
                <a:cs typeface="Arial" charset="0"/>
              </a:rPr>
              <a:t>Rational Rose</a:t>
            </a:r>
          </a:p>
          <a:p>
            <a:pPr lvl="1" eaLnBrk="1" hangingPunct="1">
              <a:lnSpc>
                <a:spcPct val="90000"/>
              </a:lnSpc>
            </a:pPr>
            <a:r>
              <a:rPr lang="en-US" smtClean="0">
                <a:cs typeface="Arial" charset="0"/>
              </a:rPr>
              <a:t>CASE tool supporting object-oriented approach</a:t>
            </a:r>
          </a:p>
          <a:p>
            <a:pPr lvl="1" eaLnBrk="1" hangingPunct="1">
              <a:lnSpc>
                <a:spcPct val="90000"/>
              </a:lnSpc>
            </a:pPr>
            <a:r>
              <a:rPr lang="en-US" smtClean="0">
                <a:solidFill>
                  <a:srgbClr val="000000"/>
                </a:solidFill>
                <a:cs typeface="Times New Roman" pitchFamily="18" charset="0"/>
              </a:rPr>
              <a:t>Strongly identified with  UP methodology</a:t>
            </a:r>
          </a:p>
          <a:p>
            <a:pPr eaLnBrk="1" hangingPunct="1">
              <a:lnSpc>
                <a:spcPct val="90000"/>
              </a:lnSpc>
            </a:pPr>
            <a:r>
              <a:rPr lang="en-US" smtClean="0">
                <a:cs typeface="Times New Roman" pitchFamily="18" charset="0"/>
              </a:rPr>
              <a:t>Together</a:t>
            </a:r>
          </a:p>
          <a:p>
            <a:pPr lvl="1" eaLnBrk="1" hangingPunct="1">
              <a:lnSpc>
                <a:spcPct val="90000"/>
              </a:lnSpc>
            </a:pPr>
            <a:r>
              <a:rPr lang="en-US" smtClean="0">
                <a:cs typeface="Times New Roman" pitchFamily="18" charset="0"/>
              </a:rPr>
              <a:t>Pioneers round-trip engineering</a:t>
            </a:r>
          </a:p>
          <a:p>
            <a:pPr lvl="2" eaLnBrk="1" hangingPunct="1">
              <a:lnSpc>
                <a:spcPct val="90000"/>
              </a:lnSpc>
            </a:pPr>
            <a:r>
              <a:rPr lang="en-US" smtClean="0">
                <a:cs typeface="Times New Roman" pitchFamily="18" charset="0"/>
              </a:rPr>
              <a:t>synchronizes graphical models with generated program code</a:t>
            </a:r>
          </a:p>
          <a:p>
            <a:pPr lvl="1" eaLnBrk="1" hangingPunct="1">
              <a:lnSpc>
                <a:spcPct val="90000"/>
              </a:lnSpc>
            </a:pPr>
            <a:r>
              <a:rPr lang="en-US" smtClean="0">
                <a:cs typeface="Times New Roman" pitchFamily="18" charset="0"/>
              </a:rPr>
              <a:t>Leverages UML diagrams </a:t>
            </a:r>
            <a:endParaRPr 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0"/>
          </p:nvPr>
        </p:nvSpPr>
        <p:spPr>
          <a:noFill/>
          <a:ln>
            <a:miter lim="800000"/>
            <a:headEnd/>
            <a:tailEnd/>
          </a:ln>
        </p:spPr>
        <p:txBody>
          <a:bodyPr/>
          <a:lstStyle/>
          <a:p>
            <a:fld id="{2068D9EA-8BD7-4CEE-8FE9-372FA5DB380D}" type="slidenum">
              <a:rPr lang="en-US"/>
              <a:pPr/>
              <a:t>56</a:t>
            </a:fld>
            <a:endParaRPr lang="en-US"/>
          </a:p>
        </p:txBody>
      </p:sp>
      <p:sp>
        <p:nvSpPr>
          <p:cNvPr id="58371"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pic>
        <p:nvPicPr>
          <p:cNvPr id="58372" name="Picture 2" descr="Fig"/>
          <p:cNvPicPr>
            <a:picLocks noChangeAspect="1" noChangeArrowheads="1"/>
          </p:cNvPicPr>
          <p:nvPr/>
        </p:nvPicPr>
        <p:blipFill>
          <a:blip r:embed="rId2" cstate="print"/>
          <a:srcRect/>
          <a:stretch>
            <a:fillRect/>
          </a:stretch>
        </p:blipFill>
        <p:spPr bwMode="auto">
          <a:xfrm>
            <a:off x="609600" y="228600"/>
            <a:ext cx="8001000" cy="5486400"/>
          </a:xfrm>
          <a:prstGeom prst="rect">
            <a:avLst/>
          </a:prstGeom>
          <a:noFill/>
          <a:ln w="9525">
            <a:noFill/>
            <a:miter lim="800000"/>
            <a:headEnd/>
            <a:tailEnd/>
          </a:ln>
        </p:spPr>
      </p:pic>
      <p:sp>
        <p:nvSpPr>
          <p:cNvPr id="58373" name="Rectangle 3"/>
          <p:cNvSpPr>
            <a:spLocks noChangeArrowheads="1"/>
          </p:cNvSpPr>
          <p:nvPr/>
        </p:nvSpPr>
        <p:spPr bwMode="auto">
          <a:xfrm>
            <a:off x="609600" y="5562600"/>
            <a:ext cx="8153400" cy="762000"/>
          </a:xfrm>
          <a:prstGeom prst="rect">
            <a:avLst/>
          </a:prstGeom>
          <a:noFill/>
          <a:ln w="9525">
            <a:noFill/>
            <a:miter lim="800000"/>
            <a:headEnd/>
            <a:tailEnd/>
          </a:ln>
          <a:effectLst/>
        </p:spPr>
        <p:txBody>
          <a:bodyPr>
            <a:spAutoFit/>
          </a:bodyPr>
          <a:lstStyle/>
          <a:p>
            <a:pPr algn="ctr"/>
            <a:r>
              <a:rPr lang="en-US" sz="2200"/>
              <a:t>Figure 2-26</a:t>
            </a:r>
          </a:p>
          <a:p>
            <a:pPr algn="ctr"/>
            <a:r>
              <a:rPr lang="en-US" sz="2200"/>
              <a:t>Visual Modeling Tool Rational Rose Displaying UML Diagrams</a:t>
            </a:r>
            <a:r>
              <a:rPr lang="en-US" sz="160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a:ln>
            <a:miter lim="800000"/>
            <a:headEnd/>
            <a:tailEnd/>
          </a:ln>
        </p:spPr>
        <p:txBody>
          <a:bodyPr/>
          <a:lstStyle/>
          <a:p>
            <a:fld id="{9994EC8E-BB0D-4C0F-9064-754FEBD7A22D}" type="slidenum">
              <a:rPr lang="en-US"/>
              <a:pPr/>
              <a:t>57</a:t>
            </a:fld>
            <a:endParaRPr lang="en-US"/>
          </a:p>
        </p:txBody>
      </p:sp>
      <p:sp>
        <p:nvSpPr>
          <p:cNvPr id="59395"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59396" name="Rectangle 2"/>
          <p:cNvSpPr>
            <a:spLocks noGrp="1" noChangeArrowheads="1"/>
          </p:cNvSpPr>
          <p:nvPr>
            <p:ph type="title"/>
          </p:nvPr>
        </p:nvSpPr>
        <p:spPr/>
        <p:txBody>
          <a:bodyPr/>
          <a:lstStyle/>
          <a:p>
            <a:pPr eaLnBrk="1" hangingPunct="1"/>
            <a:r>
              <a:rPr lang="en-US" smtClean="0">
                <a:cs typeface="Times New Roman" pitchFamily="18" charset="0"/>
              </a:rPr>
              <a:t>Tools to Support System Development (continued)</a:t>
            </a:r>
            <a:r>
              <a:rPr lang="en-US" smtClean="0"/>
              <a:t> </a:t>
            </a:r>
          </a:p>
        </p:txBody>
      </p:sp>
      <p:sp>
        <p:nvSpPr>
          <p:cNvPr id="59397" name="Rectangle 3"/>
          <p:cNvSpPr>
            <a:spLocks noGrp="1" noChangeArrowheads="1"/>
          </p:cNvSpPr>
          <p:nvPr>
            <p:ph type="body" idx="1"/>
          </p:nvPr>
        </p:nvSpPr>
        <p:spPr>
          <a:xfrm>
            <a:off x="685800" y="2209800"/>
            <a:ext cx="7772400" cy="3886200"/>
          </a:xfrm>
        </p:spPr>
        <p:txBody>
          <a:bodyPr/>
          <a:lstStyle/>
          <a:p>
            <a:pPr eaLnBrk="1" hangingPunct="1">
              <a:spcBef>
                <a:spcPct val="60000"/>
              </a:spcBef>
            </a:pPr>
            <a:r>
              <a:rPr lang="en-US" smtClean="0">
                <a:cs typeface="Arial" charset="0"/>
              </a:rPr>
              <a:t>Embarcadero Describe</a:t>
            </a:r>
          </a:p>
          <a:p>
            <a:pPr lvl="1" eaLnBrk="1" hangingPunct="1">
              <a:spcBef>
                <a:spcPct val="60000"/>
              </a:spcBef>
            </a:pPr>
            <a:r>
              <a:rPr lang="en-US" smtClean="0">
                <a:cs typeface="Times New Roman" pitchFamily="18" charset="0"/>
              </a:rPr>
              <a:t>Visual Modeling</a:t>
            </a:r>
          </a:p>
          <a:p>
            <a:pPr lvl="1" eaLnBrk="1" hangingPunct="1">
              <a:spcBef>
                <a:spcPct val="60000"/>
              </a:spcBef>
            </a:pPr>
            <a:r>
              <a:rPr lang="en-US" smtClean="0">
                <a:cs typeface="Times New Roman" pitchFamily="18" charset="0"/>
              </a:rPr>
              <a:t>Round-trip engineering</a:t>
            </a:r>
          </a:p>
          <a:p>
            <a:pPr eaLnBrk="1" hangingPunct="1">
              <a:spcBef>
                <a:spcPct val="60000"/>
              </a:spcBef>
            </a:pPr>
            <a:r>
              <a:rPr lang="en-US" smtClean="0">
                <a:cs typeface="Arial" charset="0"/>
              </a:rPr>
              <a:t>Rational XDE Professional</a:t>
            </a:r>
          </a:p>
          <a:p>
            <a:pPr lvl="1" eaLnBrk="1" hangingPunct="1">
              <a:spcBef>
                <a:spcPct val="60000"/>
              </a:spcBef>
            </a:pPr>
            <a:r>
              <a:rPr lang="en-US" smtClean="0">
                <a:cs typeface="Arial" charset="0"/>
              </a:rPr>
              <a:t>Integrates </a:t>
            </a:r>
            <a:r>
              <a:rPr lang="en-US" smtClean="0">
                <a:solidFill>
                  <a:srgbClr val="000000"/>
                </a:solidFill>
                <a:cs typeface="Times New Roman" pitchFamily="18" charset="0"/>
              </a:rPr>
              <a:t>Microsoft Visual Studio.NET IDE</a:t>
            </a:r>
            <a:r>
              <a:rPr lang="en-US" smtClean="0">
                <a:cs typeface="Arial" charset="0"/>
              </a:rPr>
              <a:t> </a:t>
            </a:r>
          </a:p>
          <a:p>
            <a:pPr lvl="1" eaLnBrk="1" hangingPunct="1">
              <a:spcBef>
                <a:spcPct val="60000"/>
              </a:spcBef>
            </a:pPr>
            <a:r>
              <a:rPr lang="en-US" smtClean="0">
                <a:cs typeface="Arial" charset="0"/>
              </a:rPr>
              <a:t>Also provides visual modeling and round-trip</a:t>
            </a:r>
            <a:endParaRPr lang="en-US" smtClean="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1"/>
          <p:cNvSpPr>
            <a:spLocks noGrp="1"/>
          </p:cNvSpPr>
          <p:nvPr>
            <p:ph type="sldNum" sz="quarter" idx="10"/>
          </p:nvPr>
        </p:nvSpPr>
        <p:spPr>
          <a:noFill/>
          <a:ln>
            <a:miter lim="800000"/>
            <a:headEnd/>
            <a:tailEnd/>
          </a:ln>
        </p:spPr>
        <p:txBody>
          <a:bodyPr/>
          <a:lstStyle/>
          <a:p>
            <a:fld id="{E974C86B-ACD7-4D1E-AB16-4F2CF0F3DC70}" type="slidenum">
              <a:rPr lang="en-US"/>
              <a:pPr/>
              <a:t>58</a:t>
            </a:fld>
            <a:endParaRPr lang="en-US"/>
          </a:p>
        </p:txBody>
      </p:sp>
      <p:sp>
        <p:nvSpPr>
          <p:cNvPr id="60419"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pic>
        <p:nvPicPr>
          <p:cNvPr id="60420" name="Picture 2" descr="Fig"/>
          <p:cNvPicPr>
            <a:picLocks noChangeAspect="1" noChangeArrowheads="1"/>
          </p:cNvPicPr>
          <p:nvPr/>
        </p:nvPicPr>
        <p:blipFill>
          <a:blip r:embed="rId2" cstate="print"/>
          <a:srcRect/>
          <a:stretch>
            <a:fillRect/>
          </a:stretch>
        </p:blipFill>
        <p:spPr bwMode="auto">
          <a:xfrm>
            <a:off x="533400" y="152400"/>
            <a:ext cx="7924800" cy="5410200"/>
          </a:xfrm>
          <a:prstGeom prst="rect">
            <a:avLst/>
          </a:prstGeom>
          <a:noFill/>
          <a:ln w="9525">
            <a:noFill/>
            <a:miter lim="800000"/>
            <a:headEnd/>
            <a:tailEnd/>
          </a:ln>
        </p:spPr>
      </p:pic>
      <p:sp>
        <p:nvSpPr>
          <p:cNvPr id="60421" name="Rectangle 3"/>
          <p:cNvSpPr>
            <a:spLocks noChangeArrowheads="1"/>
          </p:cNvSpPr>
          <p:nvPr/>
        </p:nvSpPr>
        <p:spPr bwMode="auto">
          <a:xfrm>
            <a:off x="228600" y="5562600"/>
            <a:ext cx="8610600" cy="762000"/>
          </a:xfrm>
          <a:prstGeom prst="rect">
            <a:avLst/>
          </a:prstGeom>
          <a:noFill/>
          <a:ln w="9525">
            <a:noFill/>
            <a:miter lim="800000"/>
            <a:headEnd/>
            <a:tailEnd/>
          </a:ln>
          <a:effectLst/>
        </p:spPr>
        <p:txBody>
          <a:bodyPr>
            <a:spAutoFit/>
          </a:bodyPr>
          <a:lstStyle/>
          <a:p>
            <a:pPr algn="ctr"/>
            <a:r>
              <a:rPr lang="en-US" sz="2200"/>
              <a:t>Figure 2-29</a:t>
            </a:r>
          </a:p>
          <a:p>
            <a:pPr algn="ctr"/>
            <a:r>
              <a:rPr lang="en-US" sz="2200"/>
              <a:t>Rational XDE Professional is integrated with Visual Studio .NET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a:ln>
            <a:miter lim="800000"/>
            <a:headEnd/>
            <a:tailEnd/>
          </a:ln>
        </p:spPr>
        <p:txBody>
          <a:bodyPr/>
          <a:lstStyle/>
          <a:p>
            <a:fld id="{2D2263E2-C0BC-4FD9-AAD1-B7FC4433D2BA}" type="slidenum">
              <a:rPr lang="en-US"/>
              <a:pPr/>
              <a:t>59</a:t>
            </a:fld>
            <a:endParaRPr lang="en-US"/>
          </a:p>
        </p:txBody>
      </p:sp>
      <p:sp>
        <p:nvSpPr>
          <p:cNvPr id="61443"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61444" name="Rectangle 2"/>
          <p:cNvSpPr>
            <a:spLocks noGrp="1" noChangeArrowheads="1"/>
          </p:cNvSpPr>
          <p:nvPr>
            <p:ph type="title"/>
          </p:nvPr>
        </p:nvSpPr>
        <p:spPr/>
        <p:txBody>
          <a:bodyPr/>
          <a:lstStyle/>
          <a:p>
            <a:pPr eaLnBrk="1" hangingPunct="1"/>
            <a:r>
              <a:rPr lang="en-US" smtClean="0"/>
              <a:t>Summary</a:t>
            </a:r>
          </a:p>
        </p:txBody>
      </p:sp>
      <p:sp>
        <p:nvSpPr>
          <p:cNvPr id="61445" name="Rectangle 3"/>
          <p:cNvSpPr>
            <a:spLocks noGrp="1" noChangeArrowheads="1"/>
          </p:cNvSpPr>
          <p:nvPr>
            <p:ph type="body" idx="1"/>
          </p:nvPr>
        </p:nvSpPr>
        <p:spPr>
          <a:xfrm>
            <a:off x="381000" y="1981200"/>
            <a:ext cx="8305800" cy="3962400"/>
          </a:xfrm>
        </p:spPr>
        <p:txBody>
          <a:bodyPr/>
          <a:lstStyle/>
          <a:p>
            <a:pPr eaLnBrk="1" hangingPunct="1">
              <a:spcBef>
                <a:spcPct val="75000"/>
              </a:spcBef>
            </a:pPr>
            <a:r>
              <a:rPr lang="en-US" sz="2600" smtClean="0">
                <a:solidFill>
                  <a:srgbClr val="000000"/>
                </a:solidFill>
                <a:cs typeface="Arial" charset="0"/>
              </a:rPr>
              <a:t>SDLC: set of activities required to complete system development project</a:t>
            </a:r>
          </a:p>
          <a:p>
            <a:pPr eaLnBrk="1" hangingPunct="1">
              <a:spcBef>
                <a:spcPct val="75000"/>
              </a:spcBef>
            </a:pPr>
            <a:r>
              <a:rPr lang="en-US" sz="2600" smtClean="0">
                <a:solidFill>
                  <a:srgbClr val="000000"/>
                </a:solidFill>
                <a:cs typeface="Arial" charset="0"/>
              </a:rPr>
              <a:t>Predictive SDLC: executes project in sequential phases (waterfall approach)</a:t>
            </a:r>
          </a:p>
          <a:p>
            <a:pPr eaLnBrk="1" hangingPunct="1">
              <a:spcBef>
                <a:spcPct val="75000"/>
              </a:spcBef>
            </a:pPr>
            <a:r>
              <a:rPr lang="en-US" sz="2600" smtClean="0">
                <a:solidFill>
                  <a:srgbClr val="000000"/>
                </a:solidFill>
                <a:cs typeface="Arial" charset="0"/>
              </a:rPr>
              <a:t>Adaptive SDLC: accommodates change and phase overlap</a:t>
            </a:r>
          </a:p>
          <a:p>
            <a:pPr eaLnBrk="1" hangingPunct="1">
              <a:spcBef>
                <a:spcPct val="75000"/>
              </a:spcBef>
            </a:pPr>
            <a:r>
              <a:rPr lang="en-US" sz="2600" smtClean="0">
                <a:solidFill>
                  <a:srgbClr val="000000"/>
                </a:solidFill>
                <a:cs typeface="Arial" charset="0"/>
              </a:rPr>
              <a:t>Spiral SDLC model introduces iterations (cycles) </a:t>
            </a:r>
          </a:p>
          <a:p>
            <a:pPr eaLnBrk="1" hangingPunct="1">
              <a:spcBef>
                <a:spcPct val="75000"/>
              </a:spcBef>
            </a:pPr>
            <a:r>
              <a:rPr lang="en-US" smtClean="0">
                <a:solidFill>
                  <a:srgbClr val="000000"/>
                </a:solidFill>
                <a:cs typeface="Arial" charset="0"/>
              </a:rPr>
              <a:t>UP is an adaptive system development methodology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a:noFill/>
          <a:ln>
            <a:miter lim="800000"/>
            <a:headEnd/>
            <a:tailEnd/>
          </a:ln>
        </p:spPr>
        <p:txBody>
          <a:bodyPr/>
          <a:lstStyle/>
          <a:p>
            <a:fld id="{BC1AEA94-333C-420D-917B-073F5BF53269}" type="slidenum">
              <a:rPr lang="en-US"/>
              <a:pPr/>
              <a:t>6</a:t>
            </a:fld>
            <a:endParaRPr lang="en-US"/>
          </a:p>
        </p:txBody>
      </p:sp>
      <p:sp>
        <p:nvSpPr>
          <p:cNvPr id="7171"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pic>
        <p:nvPicPr>
          <p:cNvPr id="7172" name="Picture 2" descr="Fig"/>
          <p:cNvPicPr>
            <a:picLocks noChangeAspect="1" noChangeArrowheads="1"/>
          </p:cNvPicPr>
          <p:nvPr/>
        </p:nvPicPr>
        <p:blipFill>
          <a:blip r:embed="rId2" cstate="print"/>
          <a:srcRect/>
          <a:stretch>
            <a:fillRect/>
          </a:stretch>
        </p:blipFill>
        <p:spPr bwMode="auto">
          <a:xfrm>
            <a:off x="304800" y="838200"/>
            <a:ext cx="8458200" cy="3581400"/>
          </a:xfrm>
          <a:prstGeom prst="rect">
            <a:avLst/>
          </a:prstGeom>
          <a:noFill/>
          <a:ln w="9525">
            <a:noFill/>
            <a:miter lim="800000"/>
            <a:headEnd/>
            <a:tailEnd/>
          </a:ln>
        </p:spPr>
      </p:pic>
      <p:sp>
        <p:nvSpPr>
          <p:cNvPr id="7173" name="Rectangle 5"/>
          <p:cNvSpPr>
            <a:spLocks noChangeArrowheads="1"/>
          </p:cNvSpPr>
          <p:nvPr/>
        </p:nvSpPr>
        <p:spPr bwMode="auto">
          <a:xfrm>
            <a:off x="1752600" y="5105400"/>
            <a:ext cx="5924550" cy="762000"/>
          </a:xfrm>
          <a:prstGeom prst="rect">
            <a:avLst/>
          </a:prstGeom>
          <a:noFill/>
          <a:ln w="9525">
            <a:noFill/>
            <a:miter lim="800000"/>
            <a:headEnd/>
            <a:tailEnd/>
          </a:ln>
          <a:effectLst/>
        </p:spPr>
        <p:txBody>
          <a:bodyPr wrap="none">
            <a:spAutoFit/>
          </a:bodyPr>
          <a:lstStyle/>
          <a:p>
            <a:pPr algn="ctr"/>
            <a:r>
              <a:rPr lang="en-US" sz="2200"/>
              <a:t>Figure 2-1</a:t>
            </a:r>
          </a:p>
          <a:p>
            <a:pPr algn="ctr"/>
            <a:r>
              <a:rPr lang="en-US" sz="2200"/>
              <a:t>Predictive versus adaptive approaches to the SDLC</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miter lim="800000"/>
            <a:headEnd/>
            <a:tailEnd/>
          </a:ln>
        </p:spPr>
        <p:txBody>
          <a:bodyPr/>
          <a:lstStyle/>
          <a:p>
            <a:fld id="{229161DC-BEC2-48D0-A91B-EB5B73886099}" type="slidenum">
              <a:rPr lang="en-US"/>
              <a:pPr/>
              <a:t>60</a:t>
            </a:fld>
            <a:endParaRPr lang="en-US"/>
          </a:p>
        </p:txBody>
      </p:sp>
      <p:sp>
        <p:nvSpPr>
          <p:cNvPr id="62467"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62468" name="Rectangle 2"/>
          <p:cNvSpPr>
            <a:spLocks noGrp="1" noChangeArrowheads="1"/>
          </p:cNvSpPr>
          <p:nvPr>
            <p:ph type="title"/>
          </p:nvPr>
        </p:nvSpPr>
        <p:spPr/>
        <p:txBody>
          <a:bodyPr/>
          <a:lstStyle/>
          <a:p>
            <a:pPr eaLnBrk="1" hangingPunct="1"/>
            <a:r>
              <a:rPr lang="en-US" smtClean="0"/>
              <a:t>Summary (continued)</a:t>
            </a:r>
          </a:p>
        </p:txBody>
      </p:sp>
      <p:sp>
        <p:nvSpPr>
          <p:cNvPr id="62469" name="Rectangle 3"/>
          <p:cNvSpPr>
            <a:spLocks noGrp="1" noChangeArrowheads="1"/>
          </p:cNvSpPr>
          <p:nvPr>
            <p:ph type="body" idx="1"/>
          </p:nvPr>
        </p:nvSpPr>
        <p:spPr>
          <a:xfrm>
            <a:off x="762000" y="2057400"/>
            <a:ext cx="7696200" cy="3810000"/>
          </a:xfrm>
        </p:spPr>
        <p:txBody>
          <a:bodyPr/>
          <a:lstStyle/>
          <a:p>
            <a:pPr eaLnBrk="1" hangingPunct="1"/>
            <a:endParaRPr lang="en-US" smtClean="0"/>
          </a:p>
          <a:p>
            <a:pPr eaLnBrk="1" hangingPunct="1"/>
            <a:endParaRPr lang="en-US" smtClean="0"/>
          </a:p>
          <a:p>
            <a:pPr eaLnBrk="1" hangingPunct="1"/>
            <a:endParaRPr lang="en-US" smtClean="0"/>
          </a:p>
        </p:txBody>
      </p:sp>
      <p:sp>
        <p:nvSpPr>
          <p:cNvPr id="62470" name="Text Box 4"/>
          <p:cNvSpPr txBox="1">
            <a:spLocks noChangeArrowheads="1"/>
          </p:cNvSpPr>
          <p:nvPr/>
        </p:nvSpPr>
        <p:spPr bwMode="auto">
          <a:xfrm>
            <a:off x="838200" y="2057400"/>
            <a:ext cx="7543800" cy="519113"/>
          </a:xfrm>
          <a:prstGeom prst="rect">
            <a:avLst/>
          </a:prstGeom>
          <a:noFill/>
          <a:ln w="9525">
            <a:noFill/>
            <a:miter lim="800000"/>
            <a:headEnd/>
            <a:tailEnd/>
          </a:ln>
          <a:effectLst/>
        </p:spPr>
        <p:txBody>
          <a:bodyPr>
            <a:spAutoFit/>
          </a:bodyPr>
          <a:lstStyle/>
          <a:p>
            <a:pPr>
              <a:spcBef>
                <a:spcPct val="50000"/>
              </a:spcBef>
            </a:pPr>
            <a:endParaRPr lang="en-US"/>
          </a:p>
        </p:txBody>
      </p:sp>
      <p:sp>
        <p:nvSpPr>
          <p:cNvPr id="62471" name="Rectangle 6"/>
          <p:cNvSpPr>
            <a:spLocks noChangeArrowheads="1"/>
          </p:cNvSpPr>
          <p:nvPr/>
        </p:nvSpPr>
        <p:spPr bwMode="auto">
          <a:xfrm>
            <a:off x="685800" y="2133600"/>
            <a:ext cx="7924800" cy="3581400"/>
          </a:xfrm>
          <a:prstGeom prst="rect">
            <a:avLst/>
          </a:prstGeom>
          <a:noFill/>
          <a:ln w="9525">
            <a:noFill/>
            <a:miter lim="800000"/>
            <a:headEnd/>
            <a:tailEnd/>
          </a:ln>
          <a:effectLst/>
        </p:spPr>
        <p:txBody>
          <a:bodyPr/>
          <a:lstStyle/>
          <a:p>
            <a:pPr marL="342900" indent="-342900">
              <a:spcBef>
                <a:spcPct val="20000"/>
              </a:spcBef>
            </a:pPr>
            <a:endParaRPr lang="en-US" sz="2400"/>
          </a:p>
        </p:txBody>
      </p:sp>
      <p:sp>
        <p:nvSpPr>
          <p:cNvPr id="62472" name="Rectangle 10"/>
          <p:cNvSpPr>
            <a:spLocks noChangeArrowheads="1"/>
          </p:cNvSpPr>
          <p:nvPr/>
        </p:nvSpPr>
        <p:spPr bwMode="auto">
          <a:xfrm>
            <a:off x="381000" y="1828800"/>
            <a:ext cx="8458200" cy="4267200"/>
          </a:xfrm>
          <a:prstGeom prst="rect">
            <a:avLst/>
          </a:prstGeom>
          <a:noFill/>
          <a:ln w="9525">
            <a:noFill/>
            <a:miter lim="800000"/>
            <a:headEnd/>
            <a:tailEnd/>
          </a:ln>
          <a:effectLst/>
        </p:spPr>
        <p:txBody>
          <a:bodyPr/>
          <a:lstStyle/>
          <a:p>
            <a:pPr marL="342900" indent="-342900">
              <a:spcBef>
                <a:spcPct val="40000"/>
              </a:spcBef>
              <a:buClr>
                <a:srgbClr val="99CCFF"/>
              </a:buClr>
              <a:buFont typeface="Wingdings" pitchFamily="2" charset="2"/>
              <a:buChar char="¥"/>
            </a:pPr>
            <a:r>
              <a:rPr lang="en-US">
                <a:solidFill>
                  <a:srgbClr val="000000"/>
                </a:solidFill>
                <a:cs typeface="Arial" charset="0"/>
              </a:rPr>
              <a:t>UP life cycle includes four phases-</a:t>
            </a:r>
            <a:r>
              <a:rPr lang="en-US">
                <a:solidFill>
                  <a:srgbClr val="000000"/>
                </a:solidFill>
                <a:cs typeface="Times New Roman" pitchFamily="18" charset="0"/>
              </a:rPr>
              <a:t>inception, elaboration, construction, and transition </a:t>
            </a:r>
            <a:endParaRPr lang="en-US">
              <a:solidFill>
                <a:srgbClr val="000000"/>
              </a:solidFill>
              <a:cs typeface="Arial" charset="0"/>
            </a:endParaRPr>
          </a:p>
          <a:p>
            <a:pPr marL="342900" indent="-342900">
              <a:spcBef>
                <a:spcPct val="40000"/>
              </a:spcBef>
              <a:buClr>
                <a:srgbClr val="99CCFF"/>
              </a:buClr>
              <a:buFont typeface="Wingdings" pitchFamily="2" charset="2"/>
              <a:buChar char="¥"/>
            </a:pPr>
            <a:r>
              <a:rPr lang="en-US">
                <a:solidFill>
                  <a:srgbClr val="000000"/>
                </a:solidFill>
                <a:cs typeface="Arial" charset="0"/>
              </a:rPr>
              <a:t>UP phases decomposed into one ore more iterations</a:t>
            </a:r>
          </a:p>
          <a:p>
            <a:pPr marL="342900" indent="-342900">
              <a:spcBef>
                <a:spcPct val="40000"/>
              </a:spcBef>
              <a:buClr>
                <a:srgbClr val="99CCFF"/>
              </a:buClr>
              <a:buFont typeface="Wingdings" pitchFamily="2" charset="2"/>
              <a:buChar char="¥"/>
            </a:pPr>
            <a:r>
              <a:rPr lang="en-US">
                <a:solidFill>
                  <a:srgbClr val="000000"/>
                </a:solidFill>
                <a:cs typeface="Arial" charset="0"/>
              </a:rPr>
              <a:t>Iterations involve work in nine UP disciplines</a:t>
            </a:r>
          </a:p>
          <a:p>
            <a:pPr marL="342900" indent="-342900">
              <a:spcBef>
                <a:spcPct val="40000"/>
              </a:spcBef>
              <a:buClr>
                <a:srgbClr val="99CCFF"/>
              </a:buClr>
              <a:buFont typeface="Wingdings" pitchFamily="2" charset="2"/>
              <a:buChar char="¥"/>
            </a:pPr>
            <a:r>
              <a:rPr lang="en-US">
                <a:solidFill>
                  <a:srgbClr val="000000"/>
                </a:solidFill>
                <a:cs typeface="Arial" charset="0"/>
              </a:rPr>
              <a:t>UP is object-oriented </a:t>
            </a:r>
          </a:p>
          <a:p>
            <a:pPr marL="342900" indent="-342900">
              <a:spcBef>
                <a:spcPct val="40000"/>
              </a:spcBef>
              <a:buClr>
                <a:srgbClr val="99CCFF"/>
              </a:buClr>
              <a:buFont typeface="Wingdings" pitchFamily="2" charset="2"/>
              <a:buChar char="¥"/>
            </a:pPr>
            <a:r>
              <a:rPr lang="en-US">
                <a:cs typeface="Times New Roman" pitchFamily="18" charset="0"/>
              </a:rPr>
              <a:t>Object-oriented concepts: object, class, methods, encapsulation, associations, inheritance, polymorphism </a:t>
            </a:r>
          </a:p>
          <a:p>
            <a:pPr marL="342900" indent="-342900">
              <a:spcBef>
                <a:spcPct val="40000"/>
              </a:spcBef>
              <a:buClr>
                <a:srgbClr val="99CCFF"/>
              </a:buClr>
              <a:buFont typeface="Wingdings" pitchFamily="2" charset="2"/>
              <a:buChar char="¥"/>
            </a:pPr>
            <a:r>
              <a:rPr lang="en-US">
                <a:cs typeface="Times New Roman" pitchFamily="18" charset="0"/>
              </a:rPr>
              <a:t>CASE: automation tools simplify development tasks</a:t>
            </a:r>
            <a:endParaRPr lang="en-US"/>
          </a:p>
          <a:p>
            <a:pPr marL="342900" indent="-342900">
              <a:lnSpc>
                <a:spcPct val="90000"/>
              </a:lnSpc>
              <a:spcBef>
                <a:spcPct val="20000"/>
              </a:spcBef>
              <a:buClr>
                <a:srgbClr val="99CCFF"/>
              </a:buClr>
              <a:buFont typeface="Wingdings" pitchFamily="2" charset="2"/>
              <a:buChar cha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miter lim="800000"/>
            <a:headEnd/>
            <a:tailEnd/>
          </a:ln>
        </p:spPr>
        <p:txBody>
          <a:bodyPr/>
          <a:lstStyle/>
          <a:p>
            <a:fld id="{41D6D76D-7A03-4055-B743-1B5574E25EE8}" type="slidenum">
              <a:rPr lang="en-US"/>
              <a:pPr/>
              <a:t>7</a:t>
            </a:fld>
            <a:endParaRPr lang="en-US"/>
          </a:p>
        </p:txBody>
      </p:sp>
      <p:sp>
        <p:nvSpPr>
          <p:cNvPr id="8195" name="Footer Placeholder 4"/>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8196" name="Rectangle 2"/>
          <p:cNvSpPr>
            <a:spLocks noGrp="1" noChangeArrowheads="1"/>
          </p:cNvSpPr>
          <p:nvPr>
            <p:ph type="title"/>
          </p:nvPr>
        </p:nvSpPr>
        <p:spPr>
          <a:xfrm>
            <a:off x="609600" y="381000"/>
            <a:ext cx="7848600" cy="1752600"/>
          </a:xfrm>
        </p:spPr>
        <p:txBody>
          <a:bodyPr/>
          <a:lstStyle/>
          <a:p>
            <a:pPr eaLnBrk="1" hangingPunct="1"/>
            <a:r>
              <a:rPr lang="en-US" smtClean="0">
                <a:cs typeface="Arial" charset="0"/>
              </a:rPr>
              <a:t> </a:t>
            </a:r>
            <a:r>
              <a:rPr lang="en-US" smtClean="0">
                <a:cs typeface="Times New Roman" pitchFamily="18" charset="0"/>
              </a:rPr>
              <a:t>The Traditional Predictive SDLC Approaches</a:t>
            </a:r>
            <a:r>
              <a:rPr lang="en-US" smtClean="0"/>
              <a:t> </a:t>
            </a:r>
          </a:p>
        </p:txBody>
      </p:sp>
      <p:sp>
        <p:nvSpPr>
          <p:cNvPr id="8197" name="Rectangle 3"/>
          <p:cNvSpPr>
            <a:spLocks noGrp="1" noChangeArrowheads="1"/>
          </p:cNvSpPr>
          <p:nvPr>
            <p:ph type="body" idx="1"/>
          </p:nvPr>
        </p:nvSpPr>
        <p:spPr>
          <a:xfrm>
            <a:off x="457200" y="2133600"/>
            <a:ext cx="8077200" cy="3962400"/>
          </a:xfrm>
        </p:spPr>
        <p:txBody>
          <a:bodyPr/>
          <a:lstStyle/>
          <a:p>
            <a:pPr eaLnBrk="1" hangingPunct="1"/>
            <a:r>
              <a:rPr lang="en-US" dirty="0" smtClean="0">
                <a:cs typeface="Times New Roman" pitchFamily="18" charset="0"/>
              </a:rPr>
              <a:t>Five activities or phases in a project</a:t>
            </a:r>
          </a:p>
          <a:p>
            <a:pPr lvl="1" eaLnBrk="1" hangingPunct="1"/>
            <a:r>
              <a:rPr lang="en-US" dirty="0" smtClean="0">
                <a:cs typeface="Times New Roman" pitchFamily="18" charset="0"/>
              </a:rPr>
              <a:t>Planning, analysis, design, implementation, support </a:t>
            </a:r>
          </a:p>
          <a:p>
            <a:pPr eaLnBrk="1" hangingPunct="1"/>
            <a:r>
              <a:rPr lang="en-US" dirty="0" smtClean="0">
                <a:cs typeface="Times New Roman" pitchFamily="18" charset="0"/>
              </a:rPr>
              <a:t>Pure waterfall approach (predictive SDLC)</a:t>
            </a:r>
          </a:p>
          <a:p>
            <a:pPr lvl="1" eaLnBrk="1" hangingPunct="1"/>
            <a:r>
              <a:rPr lang="en-US" dirty="0" smtClean="0">
                <a:cs typeface="Times New Roman" pitchFamily="18" charset="0"/>
              </a:rPr>
              <a:t>Assumes project phases can be sequentially executed</a:t>
            </a:r>
          </a:p>
          <a:p>
            <a:pPr lvl="1" eaLnBrk="1" hangingPunct="1"/>
            <a:r>
              <a:rPr lang="en-US" dirty="0" smtClean="0">
                <a:cs typeface="Times New Roman" pitchFamily="18" charset="0"/>
              </a:rPr>
              <a:t>Project drops over the “waterfall” into the next phase and </a:t>
            </a:r>
            <a:r>
              <a:rPr lang="en-US" dirty="0" smtClean="0">
                <a:solidFill>
                  <a:schemeClr val="accent2">
                    <a:lumMod val="75000"/>
                  </a:schemeClr>
                </a:solidFill>
                <a:cs typeface="Times New Roman" pitchFamily="18" charset="0"/>
              </a:rPr>
              <a:t>there is no going back</a:t>
            </a:r>
            <a:r>
              <a:rPr lang="en-US" dirty="0" smtClean="0">
                <a:cs typeface="Times New Roman" pitchFamily="18" charset="0"/>
              </a:rPr>
              <a:t>…</a:t>
            </a:r>
          </a:p>
          <a:p>
            <a:pPr eaLnBrk="1" hangingPunct="1"/>
            <a:r>
              <a:rPr lang="en-US" dirty="0" smtClean="0">
                <a:cs typeface="Times New Roman" pitchFamily="18" charset="0"/>
              </a:rPr>
              <a:t>Modified waterfall approach</a:t>
            </a:r>
          </a:p>
          <a:p>
            <a:pPr lvl="1" eaLnBrk="1" hangingPunct="1"/>
            <a:r>
              <a:rPr lang="en-US" dirty="0" smtClean="0">
                <a:cs typeface="Times New Roman" pitchFamily="18" charset="0"/>
              </a:rPr>
              <a:t>Tempers pure waterfall by recognizing phase overlap</a:t>
            </a:r>
          </a:p>
          <a:p>
            <a:pPr lvl="1" eaLnBrk="1" hangingPunct="1"/>
            <a:r>
              <a:rPr lang="en-US" dirty="0" smtClean="0">
                <a:cs typeface="Times New Roman" pitchFamily="18" charset="0"/>
              </a:rPr>
              <a:t>Informs many current projects and company systems</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WATERFALL MODEL</a:t>
            </a:r>
            <a:endParaRPr lang="en-US" dirty="0"/>
          </a:p>
        </p:txBody>
      </p:sp>
      <p:sp>
        <p:nvSpPr>
          <p:cNvPr id="3" name="Content Placeholder 2"/>
          <p:cNvSpPr>
            <a:spLocks noGrp="1"/>
          </p:cNvSpPr>
          <p:nvPr>
            <p:ph idx="1"/>
          </p:nvPr>
        </p:nvSpPr>
        <p:spPr/>
        <p:txBody>
          <a:bodyPr/>
          <a:lstStyle/>
          <a:p>
            <a:pPr>
              <a:defRPr/>
            </a:pPr>
            <a:r>
              <a:rPr lang="en-US" dirty="0" smtClean="0"/>
              <a:t>The waterfall model specifies a set of sequential phases for software development </a:t>
            </a:r>
          </a:p>
          <a:p>
            <a:pPr lvl="1">
              <a:defRPr/>
            </a:pPr>
            <a:r>
              <a:rPr lang="en-US" dirty="0" smtClean="0"/>
              <a:t>Each step cannot begin until the previous step has been completed </a:t>
            </a:r>
            <a:r>
              <a:rPr lang="en-US" i="1" dirty="0" smtClean="0"/>
              <a:t>and</a:t>
            </a:r>
            <a:r>
              <a:rPr lang="en-US" dirty="0" smtClean="0"/>
              <a:t> documented. </a:t>
            </a:r>
          </a:p>
          <a:p>
            <a:pPr lvl="1">
              <a:defRPr/>
            </a:pPr>
            <a:r>
              <a:rPr lang="en-US" dirty="0" smtClean="0"/>
              <a:t>It is document-driven.</a:t>
            </a:r>
          </a:p>
          <a:p>
            <a:pPr lvl="1">
              <a:defRPr/>
            </a:pPr>
            <a:r>
              <a:rPr lang="en-US" dirty="0" smtClean="0"/>
              <a:t>Design is conceived as </a:t>
            </a:r>
            <a:r>
              <a:rPr lang="en-US" dirty="0" smtClean="0">
                <a:solidFill>
                  <a:srgbClr val="990000"/>
                </a:solidFill>
                <a:effectLst>
                  <a:outerShdw blurRad="38100" dist="38100" dir="2700000" algn="tl">
                    <a:srgbClr val="000000"/>
                  </a:outerShdw>
                </a:effectLst>
              </a:rPr>
              <a:t>processes and data</a:t>
            </a:r>
            <a:r>
              <a:rPr lang="en-US" dirty="0" smtClean="0"/>
              <a:t>, not as objects. </a:t>
            </a:r>
          </a:p>
        </p:txBody>
      </p:sp>
      <p:sp>
        <p:nvSpPr>
          <p:cNvPr id="4" name="Slide Number Placeholder 3"/>
          <p:cNvSpPr>
            <a:spLocks noGrp="1"/>
          </p:cNvSpPr>
          <p:nvPr>
            <p:ph type="sldNum" sz="quarter" idx="10"/>
          </p:nvPr>
        </p:nvSpPr>
        <p:spPr/>
        <p:txBody>
          <a:bodyPr/>
          <a:lstStyle/>
          <a:p>
            <a:pPr>
              <a:defRPr/>
            </a:pPr>
            <a:fld id="{BC9A2421-28CC-4BBF-B594-9481040C9369}"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t>Object-Oriented Analysis and Design with the Unified Process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0"/>
          </p:nvPr>
        </p:nvSpPr>
        <p:spPr>
          <a:noFill/>
          <a:ln>
            <a:miter lim="800000"/>
            <a:headEnd/>
            <a:tailEnd/>
          </a:ln>
        </p:spPr>
        <p:txBody>
          <a:bodyPr/>
          <a:lstStyle/>
          <a:p>
            <a:fld id="{BE010B16-C37A-42BD-9363-9CA75C56E968}" type="slidenum">
              <a:rPr lang="en-US"/>
              <a:pPr/>
              <a:t>9</a:t>
            </a:fld>
            <a:endParaRPr lang="en-US"/>
          </a:p>
        </p:txBody>
      </p:sp>
      <p:sp>
        <p:nvSpPr>
          <p:cNvPr id="9219" name="Footer Placeholder 2"/>
          <p:cNvSpPr>
            <a:spLocks noGrp="1"/>
          </p:cNvSpPr>
          <p:nvPr>
            <p:ph type="ftr" sz="quarter" idx="11"/>
          </p:nvPr>
        </p:nvSpPr>
        <p:spPr>
          <a:noFill/>
          <a:ln>
            <a:miter lim="800000"/>
            <a:headEnd/>
            <a:tailEnd/>
          </a:ln>
        </p:spPr>
        <p:txBody>
          <a:bodyPr/>
          <a:lstStyle/>
          <a:p>
            <a:r>
              <a:rPr lang="en-US"/>
              <a:t>Object-Oriented Analysis and Design with the Unified Process</a:t>
            </a:r>
          </a:p>
        </p:txBody>
      </p:sp>
      <p:sp>
        <p:nvSpPr>
          <p:cNvPr id="9220" name="Rectangle 3"/>
          <p:cNvSpPr>
            <a:spLocks noChangeArrowheads="1"/>
          </p:cNvSpPr>
          <p:nvPr/>
        </p:nvSpPr>
        <p:spPr bwMode="auto">
          <a:xfrm>
            <a:off x="1676400" y="5410200"/>
            <a:ext cx="5410200" cy="1006475"/>
          </a:xfrm>
          <a:prstGeom prst="rect">
            <a:avLst/>
          </a:prstGeom>
          <a:noFill/>
          <a:ln w="9525">
            <a:noFill/>
            <a:miter lim="800000"/>
            <a:headEnd/>
            <a:tailEnd/>
          </a:ln>
          <a:effectLst/>
        </p:spPr>
        <p:txBody>
          <a:bodyPr>
            <a:spAutoFit/>
          </a:bodyPr>
          <a:lstStyle/>
          <a:p>
            <a:pPr algn="ctr"/>
            <a:r>
              <a:rPr lang="en-US" sz="2200"/>
              <a:t>Figure 2-3</a:t>
            </a:r>
          </a:p>
          <a:p>
            <a:pPr algn="ctr"/>
            <a:r>
              <a:rPr lang="en-US" sz="2200"/>
              <a:t>SDLC Phases and Objectives</a:t>
            </a:r>
            <a:r>
              <a:rPr lang="en-US" sz="1600"/>
              <a:t> </a:t>
            </a:r>
          </a:p>
          <a:p>
            <a:pPr algn="ctr"/>
            <a:endParaRPr lang="en-US" sz="1600"/>
          </a:p>
        </p:txBody>
      </p:sp>
      <p:pic>
        <p:nvPicPr>
          <p:cNvPr id="9221" name="Picture 4" descr="Fig"/>
          <p:cNvPicPr>
            <a:picLocks noChangeAspect="1" noChangeArrowheads="1"/>
          </p:cNvPicPr>
          <p:nvPr/>
        </p:nvPicPr>
        <p:blipFill>
          <a:blip r:embed="rId2" cstate="print"/>
          <a:srcRect/>
          <a:stretch>
            <a:fillRect/>
          </a:stretch>
        </p:blipFill>
        <p:spPr bwMode="auto">
          <a:xfrm>
            <a:off x="457200" y="685800"/>
            <a:ext cx="8229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63A4182B5530489CC2976CC62E1276" ma:contentTypeVersion="" ma:contentTypeDescription="Create a new document." ma:contentTypeScope="" ma:versionID="866f50106f7554e010a59502dc762bb6">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AD1005-C54A-422D-9C09-E84204FCE017}"/>
</file>

<file path=customXml/itemProps2.xml><?xml version="1.0" encoding="utf-8"?>
<ds:datastoreItem xmlns:ds="http://schemas.openxmlformats.org/officeDocument/2006/customXml" ds:itemID="{72F5C646-76E5-4677-BCAC-F5892701011D}"/>
</file>

<file path=customXml/itemProps3.xml><?xml version="1.0" encoding="utf-8"?>
<ds:datastoreItem xmlns:ds="http://schemas.openxmlformats.org/officeDocument/2006/customXml" ds:itemID="{30C0F1A5-056B-4606-9ED6-EF2D0F7AA702}"/>
</file>

<file path=docProps/app.xml><?xml version="1.0" encoding="utf-8"?>
<Properties xmlns="http://schemas.openxmlformats.org/officeDocument/2006/extended-properties" xmlns:vt="http://schemas.openxmlformats.org/officeDocument/2006/docPropsVTypes">
  <TotalTime>13468</TotalTime>
  <Words>2655</Words>
  <Application>Microsoft Office PowerPoint</Application>
  <PresentationFormat>On-screen Show (4:3)</PresentationFormat>
  <Paragraphs>438</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Default Design</vt:lpstr>
      <vt:lpstr>PowerPoint Presentation</vt:lpstr>
      <vt:lpstr>Objectives </vt:lpstr>
      <vt:lpstr>Objectives (continued)</vt:lpstr>
      <vt:lpstr>Overview</vt:lpstr>
      <vt:lpstr>  The Systems Development Life Cycle </vt:lpstr>
      <vt:lpstr>PowerPoint Presentation</vt:lpstr>
      <vt:lpstr> The Traditional Predictive SDLC Approaches </vt:lpstr>
      <vt:lpstr>WATERFALL MODEL</vt:lpstr>
      <vt:lpstr>PowerPoint Presentation</vt:lpstr>
      <vt:lpstr>PowerPoint Presentation</vt:lpstr>
      <vt:lpstr>The Newer Adaptive Approaches to the SDLC </vt:lpstr>
      <vt:lpstr>PowerPoint Presentation</vt:lpstr>
      <vt:lpstr>The Unified Process Life Cycle </vt:lpstr>
      <vt:lpstr>SPIRAL MODEL</vt:lpstr>
      <vt:lpstr>PowerPoint Presentation</vt:lpstr>
      <vt:lpstr>PowerPoint Presentation</vt:lpstr>
      <vt:lpstr>Four Phases In The Unified Process</vt:lpstr>
      <vt:lpstr>Methodologies, Models, Tools, and Techniques</vt:lpstr>
      <vt:lpstr>Methodologies and System Development Processes </vt:lpstr>
      <vt:lpstr>Models </vt:lpstr>
      <vt:lpstr>PowerPoint Presentation</vt:lpstr>
      <vt:lpstr>Tools </vt:lpstr>
      <vt:lpstr>Techniques </vt:lpstr>
      <vt:lpstr>PowerPoint Presentation</vt:lpstr>
      <vt:lpstr>The Unified Process as a System Development Methodology </vt:lpstr>
      <vt:lpstr>The Unified Process as a System Development Methodology  (continued)</vt:lpstr>
      <vt:lpstr>PowerPoint Presentation</vt:lpstr>
      <vt:lpstr>The UP Disciplines </vt:lpstr>
      <vt:lpstr>Nine core Discipline are: </vt:lpstr>
      <vt:lpstr>Nine core Discipline are: (continued…)</vt:lpstr>
      <vt:lpstr>Project Management </vt:lpstr>
      <vt:lpstr>Configuration and Change Management </vt:lpstr>
      <vt:lpstr>Environment </vt:lpstr>
      <vt:lpstr>Overview of Object-Oriented  Concepts </vt:lpstr>
      <vt:lpstr>  Recognizing the Benefits of OO Development </vt:lpstr>
      <vt:lpstr>Objects Are More Natural </vt:lpstr>
      <vt:lpstr>Classes of Objects Can Be Reused </vt:lpstr>
      <vt:lpstr>Understanding Object-Oriented Concepts</vt:lpstr>
      <vt:lpstr>PowerPoint Presentation</vt:lpstr>
      <vt:lpstr>PowerPoint Presentation</vt:lpstr>
      <vt:lpstr>Understanding Object-Oriented Concepts (continued)</vt:lpstr>
      <vt:lpstr>Abstract and Concrete Classes </vt:lpstr>
      <vt:lpstr>Abstract and Concrete Classes </vt:lpstr>
      <vt:lpstr>Understanding Object-Oriented Concepts (continued</vt:lpstr>
      <vt:lpstr>INSTANCE OBJECT</vt:lpstr>
      <vt:lpstr>PowerPoint Presentation</vt:lpstr>
      <vt:lpstr>Understanding Object-Oriented Concepts (continued)</vt:lpstr>
      <vt:lpstr>Encapsulation</vt:lpstr>
      <vt:lpstr>PowerPoint Presentation</vt:lpstr>
      <vt:lpstr>Information Hiding </vt:lpstr>
      <vt:lpstr>POLYMORPHISM</vt:lpstr>
      <vt:lpstr>PowerPoint Presentation</vt:lpstr>
      <vt:lpstr>Tools to Support System Development </vt:lpstr>
      <vt:lpstr>PowerPoint Presentation</vt:lpstr>
      <vt:lpstr>Tools to Support System Development (continued) </vt:lpstr>
      <vt:lpstr>PowerPoint Presentation</vt:lpstr>
      <vt:lpstr>Tools to Support System Development (continued) </vt:lpstr>
      <vt:lpstr>PowerPoint Presentation</vt:lpstr>
      <vt:lpstr>Summary</vt:lpstr>
      <vt:lpstr>Summary (continued)</vt:lpstr>
    </vt:vector>
  </TitlesOfParts>
  <Company>Briacliffe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Science</dc:title>
  <dc:creator>John Torquato</dc:creator>
  <cp:lastModifiedBy>Halide S</cp:lastModifiedBy>
  <cp:revision>268</cp:revision>
  <dcterms:created xsi:type="dcterms:W3CDTF">2004-08-05T16:05:47Z</dcterms:created>
  <dcterms:modified xsi:type="dcterms:W3CDTF">2016-02-26T09:25:13Z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0x0101004063A4182B5530489CC2976CC62E1276</vt:lpwstr>
  </property>
</Properties>
</file>