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01" r:id="rId3"/>
    <p:sldId id="362" r:id="rId4"/>
    <p:sldId id="363" r:id="rId5"/>
    <p:sldId id="364" r:id="rId6"/>
    <p:sldId id="303" r:id="rId7"/>
    <p:sldId id="350" r:id="rId8"/>
    <p:sldId id="304" r:id="rId9"/>
    <p:sldId id="305" r:id="rId10"/>
    <p:sldId id="306" r:id="rId11"/>
    <p:sldId id="307" r:id="rId12"/>
    <p:sldId id="308" r:id="rId13"/>
    <p:sldId id="351" r:id="rId14"/>
    <p:sldId id="309" r:id="rId15"/>
    <p:sldId id="311" r:id="rId16"/>
    <p:sldId id="312" r:id="rId17"/>
    <p:sldId id="313" r:id="rId18"/>
    <p:sldId id="352" r:id="rId19"/>
    <p:sldId id="314" r:id="rId20"/>
    <p:sldId id="353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54" r:id="rId31"/>
    <p:sldId id="325" r:id="rId32"/>
    <p:sldId id="355" r:id="rId33"/>
    <p:sldId id="326" r:id="rId34"/>
    <p:sldId id="331" r:id="rId35"/>
    <p:sldId id="332" r:id="rId36"/>
    <p:sldId id="333" r:id="rId37"/>
    <p:sldId id="334" r:id="rId38"/>
    <p:sldId id="356" r:id="rId39"/>
    <p:sldId id="335" r:id="rId40"/>
    <p:sldId id="336" r:id="rId41"/>
    <p:sldId id="337" r:id="rId42"/>
    <p:sldId id="357" r:id="rId43"/>
    <p:sldId id="339" r:id="rId44"/>
    <p:sldId id="340" r:id="rId45"/>
    <p:sldId id="341" r:id="rId46"/>
    <p:sldId id="358" r:id="rId47"/>
    <p:sldId id="342" r:id="rId48"/>
    <p:sldId id="360" r:id="rId49"/>
    <p:sldId id="361" r:id="rId50"/>
    <p:sldId id="343" r:id="rId51"/>
    <p:sldId id="344" r:id="rId52"/>
    <p:sldId id="345" r:id="rId53"/>
    <p:sldId id="359" r:id="rId54"/>
    <p:sldId id="346" r:id="rId55"/>
    <p:sldId id="347" r:id="rId56"/>
    <p:sldId id="348" r:id="rId57"/>
    <p:sldId id="349" r:id="rId5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E17539-860A-41BE-8872-C52D9D1A9AD8}" type="datetime1">
              <a:rPr lang="en-US" smtClean="0"/>
              <a:t>5/15/2015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8" name="Picture 29" descr="dau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32E8F-4E0B-4532-9E9B-CC630124826D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19259-3642-49CD-83B2-68B112AC3D4D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CA845B7A-7DCD-404A-8F91-E2DCB0593AFD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02E5F-7ED0-4FC3-9C2D-1AD7D40F05FB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2A0B3-3596-4E81-B236-FEB1C3BCC28A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152A-B34D-4301-B104-80526FB88FFC}" type="datetime1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92134-1E1A-400B-B078-96FEDFE0519F}" type="datetime1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B2232-CC02-450F-AD46-9FE338EB67F6}" type="datetime1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383B3B-33D6-4DF7-A9D0-7AB782053E28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96CD67-DC62-4695-B524-3D92BA876DF0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4D866C-1149-4718-970C-AF9D83B0AA73}" type="datetime1">
              <a:rPr lang="en-US" smtClean="0"/>
              <a:t>5/15/2015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058096"/>
            <a:ext cx="8295410" cy="66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KASA, G</a:t>
            </a:r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ÜÇ KAYNAĞI VE MONİTÖRLER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Örneğin; 512 MB'lık DDR-SDRAM 40 Watt, 7200 RPM sabit disk 28 watt elektrik gücüne ihtiyaç duyar.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Sistemde birden fazla sabit disk ve optik sürücü bulunuyorsa, daha güçlü bir güç kaynağı kullanmakta fayda vardır.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Güç kaynağının ısınma sorunu olmadan sağlıklı çalışması için, toplam kapasitesinin %80'ini aşmamalısınız.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ortalama bir masaüstü bilgisayar için 550-600 watt güce sahip bir güç kaynağı yeterli olacaktır.</a:t>
            </a:r>
            <a:endParaRPr lang="en-GB" sz="24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Bilgisayar Kasaları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Kasalar, kasa biçimine göre ikiye ayrılır: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tower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desktop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Tower kasa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enine göre boyu daha uzun olan kasa türüdür. Tower kasalar dik olarak yerleştirilir. </a:t>
            </a:r>
          </a:p>
          <a:p>
            <a:pPr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Desktop kasalar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ise enine uzun olan bir kasa çeşididir. Destop kasalar, yatay olarak yerleştirilir.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Tower kasaya desktop kasadan daha fazla sürücü takılabilir.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Desktop kasa ise monitör üzerine koyulduğu için yerden kazanmanızı sağlar.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Kasa Çeşitleri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6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Tower kasalar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büyüklük bakımından üçe ayrılırlar.</a:t>
            </a:r>
          </a:p>
          <a:p>
            <a:pPr lvl="1"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Full-tower kasalar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en büyükleridir ve 60 ile 90 cm yüksekliğindedir. Üzerine birçok sürücü takılabilir. Bu yüzden de güçlü bir güç kaynağı bulunur. </a:t>
            </a:r>
          </a:p>
          <a:p>
            <a:pPr lvl="1"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Mid-tower kasalar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birçok yönden full-towera benzer ama daha kısadır.</a:t>
            </a:r>
          </a:p>
          <a:p>
            <a:pPr lvl="1"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Mini-tower kasalar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en popüler olanıdır. 50 ile 60 cm yüksekliğindedir. Boyutundan dolayı da masa üzerinde daha az yer kaplar.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Kasa Çeşitleri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9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4953000"/>
            <a:ext cx="8229600" cy="987616"/>
          </a:xfrm>
        </p:spPr>
        <p:txBody>
          <a:bodyPr>
            <a:noAutofit/>
          </a:bodyPr>
          <a:lstStyle/>
          <a:p>
            <a:pPr marL="137160" indent="0">
              <a:spcBef>
                <a:spcPct val="50000"/>
              </a:spcBef>
              <a:buNone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Mini-tower		     Mid-tower		         Full-tower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Kasa Çeşitleri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721813"/>
            <a:ext cx="2743200" cy="325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6"/>
          <a:stretch/>
        </p:blipFill>
        <p:spPr bwMode="auto">
          <a:xfrm>
            <a:off x="3352800" y="2323162"/>
            <a:ext cx="2667000" cy="26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6" y="2514600"/>
            <a:ext cx="2646206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3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Desktop kasaların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en önemli avantajları ise yerden kazanmak için yapılmış dizaynlarıdır.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tip kasaların soğutması çok iyi değildir ve sürücüler genelde dikey biçimde monte edilirler. Bu da bir sürücü için iyi bir yerleştirme şekli değildir.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Destop kasa kullanan bilgisayarlar fazla 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 olmayan sistemler olmalıdır.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Kasa Çeşitleri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" b="17959"/>
          <a:stretch/>
        </p:blipFill>
        <p:spPr bwMode="auto">
          <a:xfrm>
            <a:off x="2409825" y="4572000"/>
            <a:ext cx="45243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1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kasa içinde temel olarak iki tür bağlantı vardır.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Birinci grup bağlantı, güç kaynağından çıkar ve çeşitli birimlere çalışması için gerekli olan elektrik enerjisini taşır.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kablolara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üç kablosu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denir ve ana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karta, disk sürücülerine, CD-ROM sürücülerine ve bazı ekran kartı sürücüleri ile fanlara bağlanırlar.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Kasa İçerisindeki Bağlantılar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1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İkinci grup bağlantı ise, bir birimden diğerine veri taşıyan kablolar ve led bağlantılarıdır.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kablolara da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veri kablosu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denir ve kasa içinde tüm veri akışı ana kart üzerinden yapıldığı için tüm veri kabloları ana karta bağlıdır.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Bunların yanında kasa üzerinde gösterge olarak kullanılan ledler, reset ve power switchleri de ana karta bağlanırlar.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Kasa içindeki bağlantıların doğru yapılması kadar düzenli ve derli toplu olması da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hava akışının sağlanması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açısından önemlidir.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Kasa İçerisindeki Bağlantılar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7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düşük bir elektrik enerjisi ile ışıma yapan elektronik bir elemandır.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Elektronik devrelerde genel olarak sistemin açık ya da kapalı olduğunu bildirmekte kullanılır.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Led ışıma yapıyorsa bağlı olduğu sistemin çalıştığı anlaşılır.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Kasalar üzerinde de bilgisayarın çalışması hakkında bilgi veren iki led mevcuttur: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HDD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POWER led.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</a:t>
            </a:r>
            <a:r>
              <a:rPr lang="tr-TR" dirty="0" smtClean="0"/>
              <a:t> Bağlantıları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5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HDD led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sabit diskden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veri okuma ve yazma işlemleri sırasında ışıma yaparak bu durumları kullanıcıya bildirir. </a:t>
            </a:r>
          </a:p>
          <a:p>
            <a:pPr>
              <a:spcBef>
                <a:spcPct val="50000"/>
              </a:spcBef>
            </a:pP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POWER led,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bilgisayar açık olduğu sürece ışıma yapar.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Ledlerin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renkleri ve kasa üzerindeki yerleşimleri çok farklılık göstermektedir. 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Bu ledler, ara kablolar ile ana kart üzerinde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PANEL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adı verilen bölümde belirlenmiş yerlere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+/-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yönüne dikkat edilerek takılırlar.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</a:t>
            </a:r>
            <a:r>
              <a:rPr lang="tr-TR" dirty="0" smtClean="0"/>
              <a:t> Bağlantıları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3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ya da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ise iki nokta arasını kısa devre ederek bir işlemi başlatan ya da durduran elektronik elemandır.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switchler de ara kablolar ile ana kart üzerinde PANEL adı verilen bölümde belirlenmiş yerlere takılırlar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 kasalarında iki adet switch bulunur: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POWER switch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ve 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RESET switch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</a:t>
            </a:r>
            <a:r>
              <a:rPr lang="tr-TR" dirty="0" smtClean="0"/>
              <a:t> Bağlantıları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8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Bilgisayar 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ilşenleriyle ilgili bir işe başlamadan önce yapmanız gereken en önemli şey, vücudunuzda oluşan statik elektriği boşaltmak yani kendinizi topraklamaktır.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Ayrıca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bilgisayar  mutlaka topraklı bir prizden güç almalıdır.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Çünkü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bilgisayar çalışırken de hareketli parçalar(fanlar) nedeni ile statik elektrik oluşabilir.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Toprak hattı,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statik elektrik boşalmasını sağlayacaktır.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Statik</a:t>
            </a:r>
            <a:r>
              <a:rPr lang="en-US" dirty="0"/>
              <a:t> </a:t>
            </a:r>
            <a:r>
              <a:rPr lang="en-US" dirty="0" err="1"/>
              <a:t>elektri</a:t>
            </a:r>
            <a:r>
              <a:rPr lang="tr-TR" dirty="0"/>
              <a:t>ğin zararı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POWER switch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bilgisayarın açılmasını ve kapanmasını sağlar. </a:t>
            </a:r>
          </a:p>
          <a:p>
            <a:pPr>
              <a:spcBef>
                <a:spcPct val="50000"/>
              </a:spcBef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RESET switch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ise bilgisayarın yeniden başlatılmasını (restart) sağlar.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Ana kart üzerindeki PANEL kısmında bir de hoparlör bağlantısı vardır ve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bağlantı BIOS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mesajlarını iletmek üzere kullanılan küçük bir hoparlöre aittir.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</a:t>
            </a:r>
            <a:r>
              <a:rPr lang="tr-TR" dirty="0" smtClean="0"/>
              <a:t> Bağlantıları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3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</a:t>
            </a:r>
            <a:r>
              <a:rPr lang="tr-TR" dirty="0" smtClean="0"/>
              <a:t> Bağlantıları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5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Güç kaynağı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bilgisayar parçalarına elektriksel enerji sağlayan cihazdır.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İlk güç kaynakları yazılım ile kontrol edilemezken; günümüzde ATX serisi güç kaynakları işletim sistemleri ile kontrol edilebilmektedir.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ATX Güç Kaynağı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581400"/>
            <a:ext cx="57367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32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ATX Güç Kaynağı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ATX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bilgisayar kasalarına ait bir biçim faktörü olmasına rağmen, ATX standartları içerisinde bilgisayarın güç kaynağının da uyması gereken standartlar da belirlenmiştir.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sayede güç kaynağının sağlaması gereken elektriksel güç, tip ve voltajları, güç soketleri ve tipleri, kablo uzunlukları, fiziksel boyut, soğutma için gerekli olan fan ve tipi de bir standarda oturtulmuştur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0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ATX güç kaynaklarının en büyük getirisi yazılım yolu ile bilgisayarın kapatılmasına izin vermesidir.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Yazılım yolu ile bilgisayarı kapatabilmek ve yeniden klavye ya da mouse vasıtası ile açabilmek kullanım kolaylığı açısından oldukça önemlidir. 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ATX güç kaynağında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3.3, 5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Volt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gerilim çıkışları mevcuttur.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ATX güç kaynağı ürettiği bu gerilimleri başta ana kart olmak üzere birçok cihaza gönderir.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ATX Güç Kaynağı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63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ATX Güç Kaynağı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8458200" cy="452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Güç kullanan her cihazın güç gereksinimi ve güç girişi farklıdır.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22311"/>
            <a:ext cx="6096000" cy="39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0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bilgisayarları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hızları 3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Gigahertz’lere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işlemcilere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aktif soğutmaya sahip modern chipsetlere, her makinede en azından bir CD-ROM yazıcı, DVD-ROM ve USB aygıta sahiptir.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yüzden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günümüz bilgisayarlarında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güç ihtiyacı,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50-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civarına gelmiş durumdadır.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ATX Güç Kaynağı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31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itörde görüntülenecek resim bilgisi sayısal (dijital) olarak ekran kartına ya da görüntüleme işlemini üstüne alan mikro denetleyicili sisteme gönderilir.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Daha sonra ekran kartlarındaki hafıza elemanlarında (Video RAM) bulunan resim bilgisi dijital-analog çevriciler (RAMDAC) aracılığıyla ekrandaki her nokta (piksel) için ayrı ayrı renk bilgisine dönüştürülür.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</a:t>
            </a:r>
            <a:r>
              <a:rPr lang="en-US" dirty="0" smtClean="0"/>
              <a:t>T</a:t>
            </a:r>
            <a:r>
              <a:rPr lang="tr-TR" dirty="0" smtClean="0"/>
              <a:t>e</a:t>
            </a:r>
            <a:r>
              <a:rPr lang="en-US" dirty="0" smtClean="0"/>
              <a:t>m</a:t>
            </a:r>
            <a:r>
              <a:rPr lang="tr-TR" dirty="0" smtClean="0"/>
              <a:t>el Kavramlar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VGA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çıkışından monitörlere resim bilgisi analog olarak gönderilmektedir. R (RED-kırmızı), G (GREEN-Yeşil) ve B (BLUE-mavi) olarak 3 hat üzerinden iletilen analog sinyallerin her biri için ayrı ayrı 3 adet DAC görev almaktadır. Bu analog renk bilgi sinyalleri ekran kablosunda ayrı ayrı gönderilmektedir.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Temel Kavramlar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13" y="3962400"/>
            <a:ext cx="35085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352800"/>
            <a:ext cx="5029200" cy="35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5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Yatay ve düşey senkronizasyon pinleri üzerinden ekranda resim bilgisinin oluşturulması için gerekli olan tarama sinyalleri gönderilir.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Yatay ve düşey senkronizasyon yardımıyla ekran, satır satır düzgün bir şekilde taranır ve istenilen piksele renk bilgisi verilir.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Monitörlerin kalitesini belirleyen en önemli unsurlardan birisi de piksel boyutlarıdır.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Piksel (nokta) R-G-B renk hücrelerinin birleşiminden oluşmuş bir yapıdır.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Temel Kavramlar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3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İnsanlar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sürekli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yükü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yükünün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cisimler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aracılığıyla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toprağa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akmasına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elektrostatik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deşarj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(ESD)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verilir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yükünün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toprağa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akması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sırasında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insanlara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zarar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gelmezken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hassas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elektriksel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değerlerle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bilgisayar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donanımları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hasar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görebilir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nedenle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parçalarına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dokunmadan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üzerinizdeki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yükünü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boşaltmalısınız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Bunu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sağlamak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elektrostatik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bileklikler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uygundur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bilekliklerin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ucu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toprak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hattıyla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bağlantı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lindeyken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ucu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bileğe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takılı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ldedir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Böylelikle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vücuttaki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yükü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donanımlarına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zarar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vermeden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toprağa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akmaktadır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Elektrostatik Deşarj (ESD)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İyi bir monitör ekranı, çok sayıda pikselden oluşur.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Piksellerin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nokta aralıkları (dot pitch)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ne kadar küçük olursa ve ekranı kaplayan piksel sayısı ne kadar çok olursa o kadar ince ayrıntı ekranda gösterilebilir.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Temel Kavramlar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14713"/>
            <a:ext cx="2966130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3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Monitörler için önemli bir özellik de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ekran çözünürlüğüdür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Ekran çözünürlüğü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Satır x Sütun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olarak ifade edilmektedir.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Örneğin 1024x768 olarak ayarlanmış bir monitörde her satırda 1024, her sütunda ise 768 nokta bulunmaktadır.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Toplamda ise 1024x768=786432 nokta bulunur. Bir monitör satılırken maksimum desteklediği ekran çözünürlüğünün bilgisi verilmektedir.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Temel Kavramlar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40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Tazeleme oranı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 çözünürlükle birlikte belirtilen bir özelliktir. </a:t>
            </a:r>
          </a:p>
          <a:p>
            <a:pPr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Hertz (Hz)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birimiyle ifade edilen tazeleme frekansı, bir saniye içerisinde monitörün uygun ve kararlı olarak ekrana getirebileceği resim sayısını belirler. 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Eğer bir ekran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kartı monitörün desteklemediği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çözünürlük ve tazeleme frekansına ayarlanırsa monitörde görüntü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elde edilemeyecektir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İşletim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sistemleri bu gibi durumlarda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ekranı karartır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ve 15 saniye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hiçbir işlem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yapılmazsa monitörü eski çalışır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haline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geri getirir.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Temel Kavramlar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4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Monitörlerin boyutları, amerikan ölçü birimi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inç (inch)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ile ifade edilmektedir. 1 inç,  2.54 cm uzunluğundadır.</a:t>
            </a:r>
          </a:p>
          <a:p>
            <a:pPr>
              <a:spcBef>
                <a:spcPct val="50000"/>
              </a:spcBef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Bir monitörün boyutu sol alt köşesi ile sağ üst köşesinin arasındaki mesafenin ölçülmesi ile bulunmaktadır. </a:t>
            </a:r>
          </a:p>
          <a:p>
            <a:pPr>
              <a:spcBef>
                <a:spcPct val="50000"/>
              </a:spcBef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CRT monitörler köşeden köşeye plastik kısımları dahil ölçülürken, LCD monitörler sadece görünebilir alanından ölçülerek boyutları belirlenmektedir.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Monitörlerle İlgili Temel Kavramlar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343400"/>
            <a:ext cx="47963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3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Katot ışın tüplü (Cathode Ray Tube) monitörler dünyada en çok kullanılan monitör tipi iken yerini LCD monitörlere bırakmıştır.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Buna rağmen halen teknolojisinin geliştirilmesi için çalışmalar yapılmaktadır.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Büyüklüğü monitör kasası içersinde bulunan görüntünün oluşturulduğu tüpün yapısından kaynaklanmaktadır.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CRT Monitörler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5142" y="4057650"/>
            <a:ext cx="445045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02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CRT monitörlerde görüntü, tüplerinde bulunan elektron tabancasından çıkan elektron huzmesi ile oluşturulmaktadır.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Elektron huzmesi gölge maskesinden geçerek istenilen rengi oluşturmaktadır.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Tüp üzerinde nokta hangi renkte gösterilmek isteniyorsa bu noktaya huzme gönderilir.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Maskeden geçen huzme kırmızı, yeşil ve mavi renk veren alüminyumla kaplanmış fosfor tabakasına çarptırılarak görüntü elde edilir.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Renkler bu 3 rengin karışımından oluşmaktadır.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CRT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06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CRT Monitörler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22337"/>
            <a:ext cx="5867400" cy="43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35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 numaralı kısım elektron tabancasıdır. 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 numarada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elektron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tabancasından çıkan ışınlar renkli olarak ifade edilmiştir. Normalde elektron huzmesinde renk yoktur.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ile 3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numaralı kısımların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arasında kalan bakır sargılar saptırma bobinleridir. Bu bobinler birer elektromıknatıstır. Elektron huzmeleri bu bobinler sayesinde yönlendirilerek tüm ekranın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taranması sağlanmaktadır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3 numaralı kısım tüpe yüksek değerli voltajın uygulandığı kısımdır. Elektron huzmesinden renk elde edilmesi, bu yüksek potansiyel yardımıyla gerçekleştirilmektedir.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CRT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91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4 numaralı kısım maskenin ve RGB renk hücrelerinin bulunduğu kısımdır.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kısmı daha ayrıntılı incelersek 6 numaralı maskenin arkasında 5 numaralı RGB hücreleri bulunmaktadır.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Elektron huzmesi maskeden geçerek ilgili renk hücrelerini parlatır ve görüntü elde edilir.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Maske sayesinde görüntü tüpün ön kısmında belirir.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CRT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0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Aslında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pek yabancı olmadığımız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likid kristal ekranlar (Liquid Crystal Display) hesap makinelerinde, cep telefonları ekranlarında kullanılmaktadır.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Renkli olanlarının tasarımından sonra popüler olan LCD monitörler CRT monitörlere göre enerji tasarrufu, inceliği ve zarif görüntüsü ile dikkat çekmektedir.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LCD monitöre adını veren en büyük özellik, görüntünün elde edilmesinde büyük rol oynayan sıvı kristal yapıdır.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Sıvı kristal yapıdaki bir madde ne katı ne de sıvı diyebileceğimiz bir durumda bulunur. Bu nedenle bu duruma sıvı kristal durum denmektedir.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</a:t>
            </a:r>
            <a:r>
              <a:rPr lang="tr-TR" dirty="0" smtClean="0"/>
              <a:t>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3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4724400"/>
            <a:ext cx="5715000" cy="76200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lektrostatik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bileklik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Elektrostatik Deşarj (ESD)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3557587" cy="26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51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Sıvı kristalin bu özelliği sayesinde çok az enerji uygulayarak katı veya sıvı duruma rahatlıkla geçirilebilir.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LCD monitörlerin her bir pikselinde sıvı kristal madde bulunmaktadır. Her pikselde 3 adet renk hücresi (RGB-alt piksel) bulunur. Bu monitörlerin satır ve sütunlarında bulunan piksellerin her biri elektrotlara bağlıdır. Elektrotlar aracılığıyla istenilen renk hücresine elektrik akımı gönderilerek görüntü elde edilir.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</a:t>
            </a:r>
            <a:r>
              <a:rPr lang="tr-TR" dirty="0" smtClean="0"/>
              <a:t> Monitörler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219318"/>
            <a:ext cx="3810000" cy="263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54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Işık floresan lamba ile elde edilir ve polarizörlerin arasında bulunan sıvı kristal yapının içinden geçer. Polarizörler, ışığı kutuplayan elemanlardır.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</a:t>
            </a:r>
            <a:r>
              <a:rPr lang="tr-TR" dirty="0" smtClean="0"/>
              <a:t> Monitörler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20801"/>
            <a:ext cx="6324600" cy="42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02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Işık, polarizörler yardımıyla yatay (enine) veya düşey (boyuna) olarak kutuplanabilir.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Yatay kutuplanan ışık sadece yatay polarizörden geçer. Düşey olarak kutuplanmış ışık ise ancak ve ancak düşey polarizörden geçer.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LCD ekranlarda her pikselin bir adresi bulunmaktadır.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Görüntülenecek piksellerin adresi belirlenir ve ilgili elektrotlarla kullanılarak resim elde edilir. Ayrıca LCD panellerde kullanılan floresan lamba aracılığıyla ekranın daha parlak görünmesi sağlanır.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</a:t>
            </a:r>
            <a:r>
              <a:rPr lang="tr-TR" dirty="0" smtClean="0"/>
              <a:t>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39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LCD monitörlerde, renk elde edilmesi için kullanılan transistörlerin bozuk olmasından dolayı ekranda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bad pixel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adı verilen noktalar oluşmaktadır.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noktaların renkleri, sistem tarafından kontrol edilemediği zaman diğer noktalardan hemen ayırt edilebilmektedir.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nedenle LCD monitörlerin ya da dizüstü bilgisayar ekranlarının alınmadan önce kontrol edilmesi gerekmektedir.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işlem, tamamen siyah ve tamamen beyaz bir resim ekranda gösterildikten sonra ekrana yaklaşılarak gözle kontrolü gerçekleştirilebilir.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</a:t>
            </a:r>
            <a:r>
              <a:rPr lang="tr-TR" dirty="0" smtClean="0"/>
              <a:t>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04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93837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Plazma monitörler aynı LCD monitörlerde olduğu gibi piksellerden ve R-G-B hücrelerinden (alt piksellerden) oluşmaktadır.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Yalnız hücrelerde likit kristal yapı yerine plazma ortam kullanılmaktadır. Plazma, maddenin iyonize edilmiş gaz halidir.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Plazma Monitörler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733800"/>
            <a:ext cx="2895600" cy="25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69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Plazma Monitörler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3999"/>
            <a:ext cx="5486400" cy="53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Plazma Monitörler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Plazma ortamından elektrik akımı geçtiği sürece negatif yüklü parçacıklar pozitif yüklü bölgelere, pozitif yüklü parçacıklar negatif yüklü bölgelere devamlı hareket eder.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esnada gezen bu parçacıklar birbirlerine çarpar. Parçacıkların çarpışması sonucu iyonlarda bulunan elektronlar bir üst enerji seviyesine geçer.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Eski enerji seviyesine dönerken enerjisini ışık olarak boşaltır.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Plazma ortamın bu özelliği kullanılarak plazma monitörlerde görüntü elde edilir.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pikselin, LCD monitörde olduğu gibi bir adresi bulunmaktadır.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Pikselleri oluşturan RGB hücrelerinin içi fosfor ile kaplanmıştır. Bu sayede plazma ortamdan çıkan morötesi dalga boyundaki gözle görünmeyen ışık (foton tanecikleri) fosfor tabakasına çarptırılarak görünür ışık elde dilir.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Renk hücrelerine gönderilen akım darbelerine göre ışık yoğunluğu ayarlanır ve renkler plazma ekranda belirlenir.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LCD monitörlerde olduğu gibi plazma monitörlerde de ölü nokta olma olasılığı yüksektir. Bu nedenle bu monitörler alınmadan önce mutlaka kontrol edilmelidir.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Plazma Monitörler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86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LED ekranlarda ekrana arkadan verilen aydınlatma ışığı floresan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lamba değil led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katod ampuller ile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sağlanır.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Bu ampuller çok uzun ömürlüdür ve düşük enerji tüketimi vardır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LED Monitörler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9661" r="6026" b="4178"/>
          <a:stretch/>
        </p:blipFill>
        <p:spPr bwMode="auto">
          <a:xfrm>
            <a:off x="2514600" y="2724150"/>
            <a:ext cx="39433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51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piksel en az 3 ledden oluşur. Bu ledler özel kontrol sistemleri sayesinde farklı ışık gücünde ayarlanarak farklı renkler elde edilir. Yan yana gelen pikseller görüntü üzerindeki renk koduna göre ayarlanarak görüntüyü oluşturur.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LED Monitörler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11122" r="6869" b="5912"/>
          <a:stretch/>
        </p:blipFill>
        <p:spPr bwMode="auto">
          <a:xfrm>
            <a:off x="609600" y="304800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81093" r="82653" b="5912"/>
          <a:stretch/>
        </p:blipFill>
        <p:spPr bwMode="auto">
          <a:xfrm>
            <a:off x="6248400" y="3352800"/>
            <a:ext cx="246166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 flipV="1">
            <a:off x="5283389" y="4114800"/>
            <a:ext cx="965011" cy="394648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7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bilekliklere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değilseniz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bilgisayar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parçalarına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dokunmadan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toprakla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zeminle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temas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lindeki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parçaya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dokunulabilirsiniz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kalorifere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kapı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koluna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yerdeki kasaya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yükü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boşaltma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belirli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aralıklarla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yapılırsa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hareketlerimiz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esnasında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üzerimizde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birikebilecek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yükünü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boşaltmış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oluruz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Elektrostatik Deşarj (ESD)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48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305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Genellikle okullarda ve şirketlerde sunum için kullanılan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projeksiyon makinesi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ışığın yansıma özelliğinden faydalanarak icat edilmiş, çok büyük görüntü elde etmeye yarayan görüntüleme aygıtlarıdır.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Projeksiyon makinesinin en büyük dezavantajı görüntüleme yapılacak yerin karanlık ve yansıtmanın yapılacağı yüzeyin açık bir renk olması gerekmesidir.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</a:t>
            </a:r>
            <a:r>
              <a:rPr lang="en-US" sz="3200" dirty="0" smtClean="0"/>
              <a:t>i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343400"/>
            <a:ext cx="3076575" cy="197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48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Projeksiyon makinelerin bir türevi olan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projeksiyon monitörlerde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 görüntü aynı şekilde elde edilmektedir. Yalnız projeksiyon monitörlerde yansıtma işlemi, monitör kasasının arkasından yapılmaktadır.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monitörlerin etkili bir şekilde seyredilebilmesi için uygun duruş açısından izlenmesi ve ekranına direk ışık vurmaması gerekir.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Projeksiyon Makineleri ve Monitörler</a:t>
            </a:r>
            <a:r>
              <a:rPr lang="en-US" sz="3200" dirty="0"/>
              <a:t>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083389"/>
            <a:ext cx="4800600" cy="279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83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İletimli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(transmissive) ve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yansıtmalı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(reflective) olarak iki çeşit projeksiyon işlemi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ır. Günümüzde bu işlem yansıtmalı olarak gerçekleştirilmektedir.</a:t>
            </a:r>
          </a:p>
          <a:p>
            <a:pPr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İletimli sistemde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CRT veya LCD monitör kullanılmaktadır.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Monitörleri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191" y="3200400"/>
            <a:ext cx="4396409" cy="297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9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CRT kullanılan iletmeli sistemde yaklaşık 9 inçlik, parlak ekranlı ufak bir CRT monitör kullanılmaktadır. Bu monitörün görüntüsü lens yardımıyla büyütülerek yansıtılır.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İletimli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LCD monitör sisteminde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LCD hücrelerden geçen güçlü ışık bir lens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aracılığıyla büyütülerek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yansıtılır. Bu sistemin görüntü kalitesi CRT’ lere göre daha iyi olmakla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beraber daha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da incedir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43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Yansıtmalı sistemde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ise ışık küçük bir çipe çarparak şekil aldıktan sonra lens yardımıyla görüntü büyütülerek yansıtılmaktadır. 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Işık kaynağının şekillendirilmesinde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mikro-elektromekanik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sistemler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(MEMS)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silikon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tabanlı sıvı kristal sistemler (LCoS)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kullanılır.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Monitörleri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28233"/>
            <a:ext cx="4876800" cy="325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5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MEMS sistemlerde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binlerce minik aynanın elektrostatik mıknatıslanma ile açısı değiştirilerek ışık yansıtılır.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Monitörleri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09850"/>
            <a:ext cx="7500257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6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Autofit/>
          </a:bodyPr>
          <a:lstStyle/>
          <a:p>
            <a:pPr marL="365760" lvl="1" indent="-256032">
              <a:spcBef>
                <a:spcPct val="50000"/>
              </a:spcBef>
              <a:buSzPct val="68000"/>
              <a:buFont typeface="Wingdings 3"/>
              <a:buChar char=""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Silikon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tabanlı sıvı kristal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sistemlerde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LCoS çipinde bulunan hücrelerden içeri giren ışık, hücrelerin altında bulunan yansıtıcı yüzeyden yansıtılmaktadır.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ct val="50000"/>
              </a:spcBef>
              <a:buSzPct val="68000"/>
              <a:buFont typeface="Wingdings 3"/>
              <a:buChar char="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esnada LCoS hücreleri bir ışık vanası gibi davranmakta, böylece aydınlık ve karanlık noktaların daha net olarak elde edilmesi sağlanmaktadır.</a:t>
            </a:r>
          </a:p>
          <a:p>
            <a:pPr>
              <a:spcBef>
                <a:spcPct val="500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Monitörleri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8765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078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Projeksiyon makineleri ve monitörlerinin kalitesi aydınlatma oranı, çözünürlük, çerçeve tazeleme oranı, siyah renk seviyesi, kontrast oranı, renk derinliği, lamba gücü, lamba kullanım ömrü gibi kavramlara göre belirlenmektedir.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kavramlara bağlı oranların değerleri arttıkça projeksiyon makine ve monitörlerinin fiyatları da artmaktadır.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Projeksiyon Makineleri ve Monitörleri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9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Kasa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bilgisayar bileşenlerini bir arada tutan ve gerekli gücü sağlayan plastik ve metal bileşiminden oluşan kutudur.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kasalar teknolojik ve estetik görünüm anlamında fazlaca gelişmişlerdir. İçi neon lamba ile aydınlatılmış kasalara rastlamak bugünlerde mümkün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Kasanın dış görünümü göz zevkiniz açısından önemlidir, ancak kasanın görünümüne verilen önemin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yeterli güç sağlama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konularına da verilmesi gerekir.</a:t>
            </a:r>
            <a:endParaRPr lang="en-GB" sz="28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Bilgisayar Kasaları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2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Bilgisayar Kasaları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84" y="1981200"/>
            <a:ext cx="262551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24328"/>
          <a:stretch/>
        </p:blipFill>
        <p:spPr bwMode="auto">
          <a:xfrm>
            <a:off x="5075830" y="2000250"/>
            <a:ext cx="246797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1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Yeni bilgisayar sistemleri, yüksek kapasiteli bileşenler sunarak ısınma problemine neden olmaktadır.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İşlemci, ekran kartı ya da sabit disk kasa içerisinde fanlar yardımıyla soğutulabilir. Ancak soğutma sırasında açığa çıkan ısının sağlıklı bir şekilde kasanın dışına atılabilmesi gerekir.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kasayı yeterli biçimde soğutabilmek için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adet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fana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ihtiyaç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kasanın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önünde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diğeri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arkasında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alır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Öndeki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fan;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kasa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içerisine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hava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alırken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arkadaki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sıcak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havayı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dışarı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atmakla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görevlidir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Bilgisayar Kasaları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Kasalarda önemli olan bir başka unsur güç kaynağıdır.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PC’lerde oluşan arızaların çoğunluğu voltaj hataları nedeniyle oluşmaktadır.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Güç kaynağının görevi; 220 Volt'luk şehir gerilimini 3.3, 5 ve 12 Volt olmak üzere 3 farklı voltaj değerine dönüştürmek ve bileşenlere dağıtmaktır.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Bilgisayarı oluşturan tüm bileşenler aynı voltaj değerleri ile çalışmazlar. Farklı voltaj yani farklı watt değerleri ile çalışırlar. Güç kaynaklarının toplam çıkış gücü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watt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ile belirtilir.</a:t>
            </a:r>
          </a:p>
          <a:p>
            <a:pPr>
              <a:spcBef>
                <a:spcPct val="50000"/>
              </a:spcBef>
            </a:pPr>
            <a:endParaRPr lang="en-GB" sz="24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Bilgisayar Kasaları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58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730876-1603-4F66-A68F-4F8889ED2664}"/>
</file>

<file path=customXml/itemProps2.xml><?xml version="1.0" encoding="utf-8"?>
<ds:datastoreItem xmlns:ds="http://schemas.openxmlformats.org/officeDocument/2006/customXml" ds:itemID="{F62DCAE5-C3DA-49EB-9FCC-B291BDE192B8}"/>
</file>

<file path=customXml/itemProps3.xml><?xml version="1.0" encoding="utf-8"?>
<ds:datastoreItem xmlns:ds="http://schemas.openxmlformats.org/officeDocument/2006/customXml" ds:itemID="{84EA9B96-47B5-46F4-81D6-BAD7DED730E5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1507</TotalTime>
  <Words>2907</Words>
  <Application>Microsoft Office PowerPoint</Application>
  <PresentationFormat>On-screen Show (4:3)</PresentationFormat>
  <Paragraphs>279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EETE264 – BİLGİSAYAR DONANIMINA GİRİŞ</vt:lpstr>
      <vt:lpstr>Statik elektriğin zararı</vt:lpstr>
      <vt:lpstr>Elektrostatik Deşarj (ESD)</vt:lpstr>
      <vt:lpstr>Elektrostatik Deşarj (ESD)</vt:lpstr>
      <vt:lpstr>Elektrostatik Deşarj (ESD)</vt:lpstr>
      <vt:lpstr>Bilgisayar Kasaları</vt:lpstr>
      <vt:lpstr>Bilgisayar Kasaları</vt:lpstr>
      <vt:lpstr>Bilgisayar Kasaları</vt:lpstr>
      <vt:lpstr>Bilgisayar Kasaları</vt:lpstr>
      <vt:lpstr>Bilgisayar Kasaları</vt:lpstr>
      <vt:lpstr>Kasa Çeşitleri</vt:lpstr>
      <vt:lpstr>Kasa Çeşitleri</vt:lpstr>
      <vt:lpstr>Kasa Çeşitleri</vt:lpstr>
      <vt:lpstr>Kasa Çeşitleri</vt:lpstr>
      <vt:lpstr>Kasa İçerisindeki Bağlantılar</vt:lpstr>
      <vt:lpstr>Kasa İçerisindeki Bağlantılar</vt:lpstr>
      <vt:lpstr>PANEL Bağlantıları</vt:lpstr>
      <vt:lpstr>PANEL Bağlantıları</vt:lpstr>
      <vt:lpstr>PANEL Bağlantıları</vt:lpstr>
      <vt:lpstr>PANEL Bağlantıları</vt:lpstr>
      <vt:lpstr>PANEL Bağlantıları</vt:lpstr>
      <vt:lpstr>ATX Güç Kaynağı</vt:lpstr>
      <vt:lpstr>ATX Güç Kaynağı</vt:lpstr>
      <vt:lpstr>ATX Güç Kaynağı</vt:lpstr>
      <vt:lpstr>ATX Güç Kaynağı</vt:lpstr>
      <vt:lpstr>ATX Güç Kaynağı</vt:lpstr>
      <vt:lpstr>Monitörlerle İlgili Temel Kavramlar</vt:lpstr>
      <vt:lpstr>Monitörlerle İlgili Temel Kavramlar</vt:lpstr>
      <vt:lpstr>Monitörlerle İlgili Temel Kavramlar</vt:lpstr>
      <vt:lpstr>Monitörlerle İlgili Temel Kavramlar</vt:lpstr>
      <vt:lpstr>Monitörlerle İlgili Temel Kavramlar</vt:lpstr>
      <vt:lpstr>Monitörlerle İlgili Temel Kavramlar</vt:lpstr>
      <vt:lpstr>Monitörlerle İlgili Temel Kavramlar</vt:lpstr>
      <vt:lpstr>CRT Monitörler</vt:lpstr>
      <vt:lpstr>CRT Monitörler</vt:lpstr>
      <vt:lpstr>CRT Monitörler</vt:lpstr>
      <vt:lpstr>CRT Monitörler</vt:lpstr>
      <vt:lpstr>CRT Monitörler</vt:lpstr>
      <vt:lpstr>LCD Monitörler</vt:lpstr>
      <vt:lpstr>LCD Monitörler</vt:lpstr>
      <vt:lpstr>LCD Monitörler</vt:lpstr>
      <vt:lpstr>LCD Monitörler</vt:lpstr>
      <vt:lpstr>LCD Monitörler</vt:lpstr>
      <vt:lpstr>Plazma Monitörler</vt:lpstr>
      <vt:lpstr>Plazma Monitörler</vt:lpstr>
      <vt:lpstr>Plazma Monitörler</vt:lpstr>
      <vt:lpstr>Plazma Monitörler</vt:lpstr>
      <vt:lpstr>LED Monitörler</vt:lpstr>
      <vt:lpstr>LED Monitörler</vt:lpstr>
      <vt:lpstr>Projeksiyon Makineleri ve Monitörleri</vt:lpstr>
      <vt:lpstr>Projeksiyon Makineleri ve Monitörleri</vt:lpstr>
      <vt:lpstr>Projeksiyon Makineleri ve Monitörleri</vt:lpstr>
      <vt:lpstr>Projeksiyon Makineleri ve Monitörleri</vt:lpstr>
      <vt:lpstr>Projeksiyon Makineleri ve Monitörleri</vt:lpstr>
      <vt:lpstr>Projeksiyon Makineleri ve Monitörleri</vt:lpstr>
      <vt:lpstr>Projeksiyon Makineleri ve Monitörleri</vt:lpstr>
      <vt:lpstr>Projeksiyon Makineleri ve Monitörleri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Kasa, Güç Kaynağı ve Monitörler</dc:title>
  <dc:creator>Husnu Bayramoglu</dc:creator>
  <cp:lastModifiedBy>Husnu Bayramoglu</cp:lastModifiedBy>
  <cp:revision>181</cp:revision>
  <dcterms:created xsi:type="dcterms:W3CDTF">2011-02-16T14:56:01Z</dcterms:created>
  <dcterms:modified xsi:type="dcterms:W3CDTF">2015-05-15T10:43:37Z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