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0.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31.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30.xml" ContentType="application/vnd.openxmlformats-officedocument.presentationml.notesSlide+xml"/>
  <Override PartName="/ppt/notesSlides/notesSlide26.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3.xml" ContentType="application/vnd.openxmlformats-officedocument.presentationml.notesSlide+xml"/>
  <Override PartName="/ppt/slideMasters/slideMaster1.xml" ContentType="application/vnd.openxmlformats-officedocument.presentationml.slideMaster+xml"/>
  <Override PartName="/ppt/notesSlides/notesSlide22.xml" ContentType="application/vnd.openxmlformats-officedocument.presentationml.notesSlide+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3"/>
  </p:notesMasterIdLst>
  <p:handoutMasterIdLst>
    <p:handoutMasterId r:id="rId34"/>
  </p:handoutMasterIdLst>
  <p:sldIdLst>
    <p:sldId id="256" r:id="rId2"/>
    <p:sldId id="302" r:id="rId3"/>
    <p:sldId id="303" r:id="rId4"/>
    <p:sldId id="304" r:id="rId5"/>
    <p:sldId id="325" r:id="rId6"/>
    <p:sldId id="305" r:id="rId7"/>
    <p:sldId id="326" r:id="rId8"/>
    <p:sldId id="327" r:id="rId9"/>
    <p:sldId id="306" r:id="rId10"/>
    <p:sldId id="328" r:id="rId11"/>
    <p:sldId id="307" r:id="rId12"/>
    <p:sldId id="308" r:id="rId13"/>
    <p:sldId id="309" r:id="rId14"/>
    <p:sldId id="329" r:id="rId15"/>
    <p:sldId id="310" r:id="rId16"/>
    <p:sldId id="330" r:id="rId17"/>
    <p:sldId id="311" r:id="rId18"/>
    <p:sldId id="312" r:id="rId19"/>
    <p:sldId id="313" r:id="rId20"/>
    <p:sldId id="314" r:id="rId21"/>
    <p:sldId id="315" r:id="rId22"/>
    <p:sldId id="317" r:id="rId23"/>
    <p:sldId id="331" r:id="rId24"/>
    <p:sldId id="318" r:id="rId25"/>
    <p:sldId id="319" r:id="rId26"/>
    <p:sldId id="320" r:id="rId27"/>
    <p:sldId id="321" r:id="rId28"/>
    <p:sldId id="332" r:id="rId29"/>
    <p:sldId id="322" r:id="rId30"/>
    <p:sldId id="323" r:id="rId31"/>
    <p:sldId id="324" r:id="rId32"/>
  </p:sldIdLst>
  <p:sldSz cx="9144000" cy="6858000" type="screen4x3"/>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00" d="100"/>
        <a:sy n="100" d="100"/>
      </p:scale>
      <p:origin x="0" y="0"/>
    </p:cViewPr>
  </p:notesTextViewPr>
  <p:notesViewPr>
    <p:cSldViewPr>
      <p:cViewPr varScale="1">
        <p:scale>
          <a:sx n="71" d="100"/>
          <a:sy n="71" d="100"/>
        </p:scale>
        <p:origin x="-2172" y="-108"/>
      </p:cViewPr>
      <p:guideLst>
        <p:guide orient="horz" pos="3223"/>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en-US"/>
          </a:p>
        </p:txBody>
      </p:sp>
      <p:sp>
        <p:nvSpPr>
          <p:cNvPr id="4" name="Footer Placeholder 3"/>
          <p:cNvSpPr>
            <a:spLocks noGrp="1"/>
          </p:cNvSpPr>
          <p:nvPr>
            <p:ph type="ftr" sz="quarter" idx="2"/>
          </p:nvPr>
        </p:nvSpPr>
        <p:spPr>
          <a:xfrm>
            <a:off x="0" y="9721106"/>
            <a:ext cx="3078427" cy="511731"/>
          </a:xfrm>
          <a:prstGeom prst="rect">
            <a:avLst/>
          </a:prstGeom>
        </p:spPr>
        <p:txBody>
          <a:bodyPr vert="horz" lIns="99075" tIns="49538" rIns="99075" bIns="49538" rtlCol="0" anchor="b"/>
          <a:lstStyle>
            <a:lvl1pPr algn="l">
              <a:defRPr sz="1300"/>
            </a:lvl1pPr>
          </a:lstStyle>
          <a:p>
            <a:endParaRPr lang="en-US"/>
          </a:p>
        </p:txBody>
      </p:sp>
      <p:sp>
        <p:nvSpPr>
          <p:cNvPr id="5" name="Slide Number Placeholder 4"/>
          <p:cNvSpPr>
            <a:spLocks noGrp="1"/>
          </p:cNvSpPr>
          <p:nvPr>
            <p:ph type="sldNum" sz="quarter" idx="3"/>
          </p:nvPr>
        </p:nvSpPr>
        <p:spPr>
          <a:xfrm>
            <a:off x="4023992" y="9721106"/>
            <a:ext cx="3078427" cy="511731"/>
          </a:xfrm>
          <a:prstGeom prst="rect">
            <a:avLst/>
          </a:prstGeom>
        </p:spPr>
        <p:txBody>
          <a:bodyPr vert="horz" lIns="99075" tIns="49538" rIns="99075" bIns="49538" rtlCol="0" anchor="b"/>
          <a:lstStyle>
            <a:lvl1pPr algn="r">
              <a:defRPr sz="1300"/>
            </a:lvl1pPr>
          </a:lstStyle>
          <a:p>
            <a:fld id="{5721C1A9-2FB0-440F-A2B2-7FBCD470761F}" type="slidenum">
              <a:rPr lang="en-US" smtClean="0"/>
              <a:pPr/>
              <a:t>‹#›</a:t>
            </a:fld>
            <a:endParaRPr lang="en-US"/>
          </a:p>
        </p:txBody>
      </p:sp>
    </p:spTree>
    <p:extLst>
      <p:ext uri="{BB962C8B-B14F-4D97-AF65-F5344CB8AC3E}">
        <p14:creationId xmlns:p14="http://schemas.microsoft.com/office/powerpoint/2010/main" val="4139534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en-US"/>
          </a:p>
        </p:txBody>
      </p:sp>
      <p:sp>
        <p:nvSpPr>
          <p:cNvPr id="3" name="Date Placeholder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fld id="{2EF7B8C4-0CFC-4D8F-ABC4-FA974E875A1E}" type="datetimeFigureOut">
              <a:rPr lang="en-US" smtClean="0"/>
              <a:pPr/>
              <a:t>5/11/2014</a:t>
            </a:fld>
            <a:endParaRPr lang="en-US"/>
          </a:p>
        </p:txBody>
      </p:sp>
      <p:sp>
        <p:nvSpPr>
          <p:cNvPr id="4" name="Slide Image Placeholder 3"/>
          <p:cNvSpPr>
            <a:spLocks noGrp="1" noRot="1" noChangeAspect="1"/>
          </p:cNvSpPr>
          <p:nvPr>
            <p:ph type="sldImg" idx="2"/>
          </p:nvPr>
        </p:nvSpPr>
        <p:spPr>
          <a:xfrm>
            <a:off x="995363" y="768350"/>
            <a:ext cx="5113337" cy="3836988"/>
          </a:xfrm>
          <a:prstGeom prst="rect">
            <a:avLst/>
          </a:prstGeom>
          <a:noFill/>
          <a:ln w="12700">
            <a:solidFill>
              <a:prstClr val="black"/>
            </a:solidFill>
          </a:ln>
        </p:spPr>
        <p:txBody>
          <a:bodyPr vert="horz" lIns="99075" tIns="49538" rIns="99075" bIns="49538" rtlCol="0" anchor="ctr"/>
          <a:lstStyle/>
          <a:p>
            <a:endParaRPr lang="en-US"/>
          </a:p>
        </p:txBody>
      </p:sp>
      <p:sp>
        <p:nvSpPr>
          <p:cNvPr id="5" name="Notes Placeholder 4"/>
          <p:cNvSpPr>
            <a:spLocks noGrp="1"/>
          </p:cNvSpPr>
          <p:nvPr>
            <p:ph type="body" sz="quarter" idx="3"/>
          </p:nvPr>
        </p:nvSpPr>
        <p:spPr>
          <a:xfrm>
            <a:off x="710407" y="4861441"/>
            <a:ext cx="5683250" cy="4605576"/>
          </a:xfrm>
          <a:prstGeom prst="rect">
            <a:avLst/>
          </a:prstGeom>
        </p:spPr>
        <p:txBody>
          <a:bodyPr vert="horz" lIns="99075" tIns="49538" rIns="99075" bIns="4953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lang="en-US"/>
          </a:p>
        </p:txBody>
      </p:sp>
      <p:sp>
        <p:nvSpPr>
          <p:cNvPr id="7" name="Slide Number Placeholder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FD75D914-6CC8-4784-9D80-095FF697202D}" type="slidenum">
              <a:rPr lang="en-US" smtClean="0"/>
              <a:pPr/>
              <a:t>‹#›</a:t>
            </a:fld>
            <a:endParaRPr lang="en-US"/>
          </a:p>
        </p:txBody>
      </p:sp>
    </p:spTree>
    <p:extLst>
      <p:ext uri="{BB962C8B-B14F-4D97-AF65-F5344CB8AC3E}">
        <p14:creationId xmlns:p14="http://schemas.microsoft.com/office/powerpoint/2010/main" val="4115849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871E6C2-00BA-4911-A083-602D4A4C6876}" type="slidenum">
              <a:rPr lang="en-GB" smtClean="0"/>
              <a:pPr>
                <a:defRPr/>
              </a:pPr>
              <a:t>2</a:t>
            </a:fld>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254CF83-DAAC-4433-A349-629C60BF536D}" type="slidenum">
              <a:rPr lang="en-GB" smtClean="0"/>
              <a:pPr>
                <a:defRPr/>
              </a:pPr>
              <a:t>11</a:t>
            </a:fld>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624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20BAD1A-F27B-413D-BC0B-6C756D25D065}" type="slidenum">
              <a:rPr lang="en-GB" smtClean="0"/>
              <a:pPr>
                <a:defRPr/>
              </a:pPr>
              <a:t>12</a:t>
            </a:fld>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ADEBF91-092D-458E-B549-9021BE49E5AC}" type="slidenum">
              <a:rPr lang="en-GB" smtClean="0"/>
              <a:pPr>
                <a:defRPr/>
              </a:pPr>
              <a:t>13</a:t>
            </a:fld>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ADEBF91-092D-458E-B549-9021BE49E5AC}" type="slidenum">
              <a:rPr lang="en-GB" smtClean="0"/>
              <a:pPr>
                <a:defRPr/>
              </a:pPr>
              <a:t>14</a:t>
            </a:fld>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ADEBF91-092D-458E-B549-9021BE49E5AC}" type="slidenum">
              <a:rPr lang="en-GB" smtClean="0"/>
              <a:pPr>
                <a:defRPr/>
              </a:pPr>
              <a:t>15</a:t>
            </a:fld>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ADEBF91-092D-458E-B549-9021BE49E5AC}" type="slidenum">
              <a:rPr lang="en-GB" smtClean="0"/>
              <a:pPr>
                <a:defRPr/>
              </a:pPr>
              <a:t>16</a:t>
            </a:fld>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ADEBF91-092D-458E-B549-9021BE49E5AC}" type="slidenum">
              <a:rPr lang="en-GB" smtClean="0"/>
              <a:pPr>
                <a:defRPr/>
              </a:pPr>
              <a:t>17</a:t>
            </a:fld>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624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20BAD1A-F27B-413D-BC0B-6C756D25D065}" type="slidenum">
              <a:rPr lang="en-GB" smtClean="0"/>
              <a:pPr>
                <a:defRPr/>
              </a:pPr>
              <a:t>18</a:t>
            </a:fld>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624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20BAD1A-F27B-413D-BC0B-6C756D25D065}" type="slidenum">
              <a:rPr lang="en-GB" smtClean="0"/>
              <a:pPr>
                <a:defRPr/>
              </a:pPr>
              <a:t>19</a:t>
            </a:fld>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624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20BAD1A-F27B-413D-BC0B-6C756D25D065}" type="slidenum">
              <a:rPr lang="en-GB" smtClean="0"/>
              <a:pPr>
                <a:defRPr/>
              </a:pPr>
              <a:t>20</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CE3FC81-50F7-4BF4-9991-08E5AAD18B81}" type="slidenum">
              <a:rPr lang="en-GB" smtClean="0"/>
              <a:pPr>
                <a:defRPr/>
              </a:pPr>
              <a:t>3</a:t>
            </a:fld>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624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20BAD1A-F27B-413D-BC0B-6C756D25D065}" type="slidenum">
              <a:rPr lang="en-GB" smtClean="0"/>
              <a:pPr>
                <a:defRPr/>
              </a:pPr>
              <a:t>21</a:t>
            </a:fld>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5C574E6-E948-4ADA-A519-DF5166539413}" type="slidenum">
              <a:rPr lang="en-GB" smtClean="0"/>
              <a:pPr>
                <a:defRPr/>
              </a:pPr>
              <a:t>22</a:t>
            </a:fld>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5C574E6-E948-4ADA-A519-DF5166539413}" type="slidenum">
              <a:rPr lang="en-GB" smtClean="0"/>
              <a:pPr>
                <a:defRPr/>
              </a:pPr>
              <a:t>23</a:t>
            </a:fld>
            <a:endParaRPr lang="en-GB"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5C574E6-E948-4ADA-A519-DF5166539413}" type="slidenum">
              <a:rPr lang="en-GB" smtClean="0"/>
              <a:pPr>
                <a:defRPr/>
              </a:pPr>
              <a:t>24</a:t>
            </a:fld>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5C574E6-E948-4ADA-A519-DF5166539413}" type="slidenum">
              <a:rPr lang="en-GB" smtClean="0"/>
              <a:pPr>
                <a:defRPr/>
              </a:pPr>
              <a:t>25</a:t>
            </a:fld>
            <a:endParaRPr lang="en-GB"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5C574E6-E948-4ADA-A519-DF5166539413}" type="slidenum">
              <a:rPr lang="en-GB" smtClean="0"/>
              <a:pPr>
                <a:defRPr/>
              </a:pPr>
              <a:t>26</a:t>
            </a:fld>
            <a:endParaRPr lang="en-GB"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F6AF9D-6694-4157-9E3A-22F4C7E9FB0A}" type="slidenum">
              <a:rPr lang="en-GB" smtClean="0"/>
              <a:pPr>
                <a:defRPr/>
              </a:pPr>
              <a:t>27</a:t>
            </a:fld>
            <a:endParaRPr lang="en-GB"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F6AF9D-6694-4157-9E3A-22F4C7E9FB0A}" type="slidenum">
              <a:rPr lang="en-GB" smtClean="0"/>
              <a:pPr>
                <a:defRPr/>
              </a:pPr>
              <a:t>28</a:t>
            </a:fld>
            <a:endParaRPr lang="en-GB"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F6AF9D-6694-4157-9E3A-22F4C7E9FB0A}" type="slidenum">
              <a:rPr lang="en-GB" smtClean="0"/>
              <a:pPr>
                <a:defRPr/>
              </a:pPr>
              <a:t>29</a:t>
            </a:fld>
            <a:endParaRPr lang="en-GB"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F6AF9D-6694-4157-9E3A-22F4C7E9FB0A}" type="slidenum">
              <a:rPr lang="en-GB" smtClean="0"/>
              <a:pPr>
                <a:defRPr/>
              </a:pPr>
              <a:t>30</a:t>
            </a:fld>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CE3FC81-50F7-4BF4-9991-08E5AAD18B81}" type="slidenum">
              <a:rPr lang="en-GB" smtClean="0"/>
              <a:pPr>
                <a:defRPr/>
              </a:pPr>
              <a:t>4</a:t>
            </a:fld>
            <a:endParaRPr lang="en-GB"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4F6AF9D-6694-4157-9E3A-22F4C7E9FB0A}" type="slidenum">
              <a:rPr lang="en-GB" smtClean="0"/>
              <a:pPr>
                <a:defRPr/>
              </a:pPr>
              <a:t>31</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CE3FC81-50F7-4BF4-9991-08E5AAD18B81}" type="slidenum">
              <a:rPr lang="en-GB" smtClean="0"/>
              <a:pPr>
                <a:defRPr/>
              </a:pPr>
              <a:t>5</a:t>
            </a:fld>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56CCBE5-EA6A-4608-8C13-C9BCC12800D2}" type="slidenum">
              <a:rPr lang="en-GB" smtClean="0"/>
              <a:pPr>
                <a:defRPr/>
              </a:pPr>
              <a:t>6</a:t>
            </a:fld>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56CCBE5-EA6A-4608-8C13-C9BCC12800D2}" type="slidenum">
              <a:rPr lang="en-GB" smtClean="0"/>
              <a:pPr>
                <a:defRPr/>
              </a:pPr>
              <a:t>7</a:t>
            </a:fld>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56CCBE5-EA6A-4608-8C13-C9BCC12800D2}" type="slidenum">
              <a:rPr lang="en-GB" smtClean="0"/>
              <a:pPr>
                <a:defRPr/>
              </a:pPr>
              <a:t>8</a:t>
            </a:fld>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56CCBE5-EA6A-4608-8C13-C9BCC12800D2}" type="slidenum">
              <a:rPr lang="en-GB" smtClean="0"/>
              <a:pPr>
                <a:defRPr/>
              </a:pPr>
              <a:t>9</a:t>
            </a:fld>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56CCBE5-EA6A-4608-8C13-C9BCC12800D2}" type="slidenum">
              <a:rPr lang="en-GB" smtClean="0"/>
              <a:pPr>
                <a:defRPr/>
              </a:pPr>
              <a:t>10</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FE3A953A-DFCF-4FC9-AB30-C1AB57F60E74}" type="datetime1">
              <a:rPr lang="en-US" smtClean="0"/>
              <a:t>5/11/2014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500462B-8695-4B74-9646-33A7AF4A3FDC}" type="slidenum">
              <a:rPr lang="en-US" smtClean="0"/>
              <a:pPr/>
              <a:t>‹#›</a:t>
            </a:fld>
            <a:endParaRPr lang="en-US"/>
          </a:p>
        </p:txBody>
      </p:sp>
      <p:pic>
        <p:nvPicPr>
          <p:cNvPr id="13"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228110" y="2667000"/>
            <a:ext cx="2819400" cy="10668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p:cNvSpPr>
            <a:spLocks noGrp="1"/>
          </p:cNvSpPr>
          <p:nvPr>
            <p:ph type="ctrTitle"/>
          </p:nvPr>
        </p:nvSpPr>
        <p:spPr>
          <a:xfrm>
            <a:off x="1143000" y="1981200"/>
            <a:ext cx="7315200" cy="839161"/>
          </a:xfrm>
        </p:spPr>
        <p:txBody>
          <a:bodyPr>
            <a:noAutofit/>
          </a:bodyPr>
          <a:lstStyle/>
          <a:p>
            <a:pPr algn="ctr"/>
            <a:r>
              <a:rPr lang="en-US" sz="2800" dirty="0" smtClean="0">
                <a:effectLst/>
                <a:latin typeface="Corbel" pitchFamily="34" charset="0"/>
              </a:rPr>
              <a:t>EETE264 – </a:t>
            </a:r>
            <a:r>
              <a:rPr lang="tr-TR" sz="2800" dirty="0" smtClean="0">
                <a:effectLst/>
                <a:latin typeface="Corbel" pitchFamily="34" charset="0"/>
              </a:rPr>
              <a:t>BİLGİSAYAR DONANIMINA GİRİŞ</a:t>
            </a:r>
            <a:endParaRPr lang="en-US" sz="2800" dirty="0">
              <a:effectLst/>
              <a:latin typeface="Corbel" pitchFamily="34" charset="0"/>
            </a:endParaRPr>
          </a:p>
        </p:txBody>
      </p:sp>
      <p:sp>
        <p:nvSpPr>
          <p:cNvPr id="15" name="Subtitle 2"/>
          <p:cNvSpPr>
            <a:spLocks noGrp="1"/>
          </p:cNvSpPr>
          <p:nvPr>
            <p:ph type="subTitle" idx="1"/>
          </p:nvPr>
        </p:nvSpPr>
        <p:spPr>
          <a:xfrm>
            <a:off x="457200" y="4343400"/>
            <a:ext cx="8295410" cy="666304"/>
          </a:xfrm>
        </p:spPr>
        <p:txBody>
          <a:bodyPr>
            <a:noAutofit/>
          </a:bodyPr>
          <a:lstStyle/>
          <a:p>
            <a:pPr algn="ctr"/>
            <a:endParaRPr lang="en-US" sz="3600" b="1" i="1" dirty="0">
              <a:solidFill>
                <a:srgbClr val="FF0000"/>
              </a:solidFill>
              <a:latin typeface="Times New Roman" pitchFamily="18" charset="0"/>
              <a:cs typeface="Times New Roman" pitchFamily="18" charset="0"/>
            </a:endParaRPr>
          </a:p>
        </p:txBody>
      </p:sp>
      <p:sp>
        <p:nvSpPr>
          <p:cNvPr id="16" name="Text Box 34"/>
          <p:cNvSpPr txBox="1">
            <a:spLocks noChangeArrowheads="1"/>
          </p:cNvSpPr>
          <p:nvPr userDrawn="1"/>
        </p:nvSpPr>
        <p:spPr bwMode="auto">
          <a:xfrm>
            <a:off x="2545251" y="332509"/>
            <a:ext cx="5755230" cy="1384995"/>
          </a:xfrm>
          <a:prstGeom prst="rect">
            <a:avLst/>
          </a:prstGeom>
          <a:noFill/>
          <a:ln w="9525">
            <a:noFill/>
            <a:miter lim="800000"/>
            <a:headEnd/>
            <a:tailEnd/>
          </a:ln>
          <a:effectLst/>
        </p:spPr>
        <p:txBody>
          <a:bodyPr wrap="none">
            <a:spAutoFit/>
          </a:bodyPr>
          <a:lstStyle/>
          <a:p>
            <a:pPr algn="ctr">
              <a:defRPr/>
            </a:pPr>
            <a:r>
              <a:rPr lang="tr-TR" sz="2800" b="1" dirty="0">
                <a:solidFill>
                  <a:schemeClr val="tx2"/>
                </a:solidFill>
                <a:latin typeface="Corbel" pitchFamily="34" charset="0"/>
              </a:rPr>
              <a:t>Doğu Akdeniz Üniversitesi</a:t>
            </a:r>
          </a:p>
          <a:p>
            <a:pPr algn="ctr">
              <a:defRPr/>
            </a:pPr>
            <a:r>
              <a:rPr lang="tr-TR" sz="2800" b="1" dirty="0">
                <a:solidFill>
                  <a:schemeClr val="tx2"/>
                </a:solidFill>
                <a:latin typeface="Corbel" pitchFamily="34" charset="0"/>
              </a:rPr>
              <a:t>Bilgisayar ve Teknoloji Yüksek Okulu</a:t>
            </a:r>
          </a:p>
          <a:p>
            <a:pPr algn="ctr">
              <a:defRPr/>
            </a:pPr>
            <a:r>
              <a:rPr lang="tr-TR" sz="2800" b="1" dirty="0" smtClean="0">
                <a:solidFill>
                  <a:schemeClr val="tx2"/>
                </a:solidFill>
                <a:latin typeface="Corbel" pitchFamily="34" charset="0"/>
              </a:rPr>
              <a:t>Elektrik ve Elektronik Teknolojisi</a:t>
            </a:r>
            <a:endParaRPr lang="en-US" sz="2800" b="1" dirty="0">
              <a:solidFill>
                <a:schemeClr val="tx2"/>
              </a:solidFill>
              <a:latin typeface="Corbel" pitchFamily="34" charset="0"/>
            </a:endParaRPr>
          </a:p>
        </p:txBody>
      </p:sp>
      <p:pic>
        <p:nvPicPr>
          <p:cNvPr id="18" name="Picture 29" descr="dau2.jpg"/>
          <p:cNvPicPr>
            <a:picLocks noChangeAspect="1"/>
          </p:cNvPicPr>
          <p:nvPr userDrawn="1"/>
        </p:nvPicPr>
        <p:blipFill>
          <a:blip r:embed="rId4"/>
          <a:srcRect/>
          <a:stretch>
            <a:fillRect/>
          </a:stretch>
        </p:blipFill>
        <p:spPr bwMode="auto">
          <a:xfrm>
            <a:off x="914399" y="228601"/>
            <a:ext cx="1676401" cy="1676399"/>
          </a:xfrm>
          <a:prstGeom prst="rect">
            <a:avLst/>
          </a:prstGeom>
          <a:solidFill>
            <a:schemeClr val="accent1"/>
          </a:solid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27F8CD7-B3EE-42DC-8917-053958783E0F}" type="datetime1">
              <a:rPr lang="en-US" smtClean="0"/>
              <a:t>5/11/2014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500462B-8695-4B74-9646-33A7AF4A3FD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5BAB8DA-6969-46E1-A0E9-F83A4402C21D}" type="datetime1">
              <a:rPr lang="en-US" smtClean="0"/>
              <a:t>5/11/2014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500462B-8695-4B74-9646-33A7AF4A3FD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361272" y="6407944"/>
            <a:ext cx="1920240" cy="365760"/>
          </a:xfrm>
        </p:spPr>
        <p:txBody>
          <a:bodyPr/>
          <a:lstStyle>
            <a:extLst/>
          </a:lstStyle>
          <a:p>
            <a:fld id="{3A4AD9FD-F1F4-457F-88BF-5C223D5E4483}" type="datetime1">
              <a:rPr lang="en-US" smtClean="0"/>
              <a:t>5/11/2014</a:t>
            </a:fld>
            <a:endParaRPr lang="en-US"/>
          </a:p>
        </p:txBody>
      </p:sp>
      <p:sp>
        <p:nvSpPr>
          <p:cNvPr id="5" name="Footer Placeholder 4"/>
          <p:cNvSpPr>
            <a:spLocks noGrp="1"/>
          </p:cNvSpPr>
          <p:nvPr>
            <p:ph type="ftr" sz="quarter" idx="11"/>
          </p:nvPr>
        </p:nvSpPr>
        <p:spPr>
          <a:xfrm>
            <a:off x="4014312" y="6407944"/>
            <a:ext cx="2350681" cy="365125"/>
          </a:xfrm>
        </p:spPr>
        <p:txBody>
          <a:bodyPr/>
          <a:lstStyle>
            <a:extLst/>
          </a:lstStyle>
          <a:p>
            <a:endParaRPr lang="en-US"/>
          </a:p>
        </p:txBody>
      </p:sp>
      <p:sp>
        <p:nvSpPr>
          <p:cNvPr id="6" name="Slide Number Placeholder 5"/>
          <p:cNvSpPr>
            <a:spLocks noGrp="1"/>
          </p:cNvSpPr>
          <p:nvPr>
            <p:ph type="sldNum" sz="quarter" idx="12"/>
          </p:nvPr>
        </p:nvSpPr>
        <p:spPr>
          <a:xfrm>
            <a:off x="8305800" y="6407944"/>
            <a:ext cx="707232" cy="365125"/>
          </a:xfrm>
        </p:spPr>
        <p:txBody>
          <a:bodyPr/>
          <a:lstStyle>
            <a:lvl1pPr>
              <a:defRPr sz="1100" b="1">
                <a:solidFill>
                  <a:schemeClr val="accent1">
                    <a:lumMod val="75000"/>
                  </a:schemeClr>
                </a:solidFill>
              </a:defRPr>
            </a:lvl1pPr>
            <a:extLst/>
          </a:lstStyle>
          <a:p>
            <a:fld id="{C500462B-8695-4B74-9646-33A7AF4A3FDC}"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cxnSp>
        <p:nvCxnSpPr>
          <p:cNvPr id="8" name="Straight Connector 7"/>
          <p:cNvCxnSpPr/>
          <p:nvPr userDrawn="1"/>
        </p:nvCxnSpPr>
        <p:spPr>
          <a:xfrm>
            <a:off x="457200" y="1295400"/>
            <a:ext cx="82296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BF3851C-4E16-44A6-8E99-B88624A5A1E0}" type="datetime1">
              <a:rPr lang="en-US" smtClean="0"/>
              <a:t>5/11/2014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500462B-8695-4B74-9646-33A7AF4A3FDC}"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03221C8-6C40-480E-A65B-4CB89E4D6709}" type="datetime1">
              <a:rPr lang="en-US" smtClean="0"/>
              <a:t>5/11/2014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500462B-8695-4B74-9646-33A7AF4A3FDC}"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477CF5B-9551-40B4-B6FC-E704F567D13D}" type="datetime1">
              <a:rPr lang="en-US" smtClean="0"/>
              <a:t>5/11/2014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C500462B-8695-4B74-9646-33A7AF4A3FD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7BE7D32E-4DC8-4EDB-85F0-20B4D2958B5F}" type="datetime1">
              <a:rPr lang="en-US" smtClean="0"/>
              <a:t>5/11/2014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C500462B-8695-4B74-9646-33A7AF4A3FDC}"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EC48E906-E594-4D25-8D0C-A297C310B389}" type="datetime1">
              <a:rPr lang="en-US" smtClean="0"/>
              <a:t>5/11/2014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C500462B-8695-4B74-9646-33A7AF4A3FD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5F90ADE6-E0B3-4DE8-8044-665DAF649063}" type="datetime1">
              <a:rPr lang="en-US" smtClean="0"/>
              <a:t>5/11/2014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500462B-8695-4B74-9646-33A7AF4A3FD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EFEC9C6-53BE-4D69-AE5F-7080081D1D61}" type="datetime1">
              <a:rPr lang="en-US" smtClean="0"/>
              <a:t>5/11/2014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C500462B-8695-4B74-9646-33A7AF4A3FDC}"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D880AEC-88E9-4D5C-8816-EACF180DADC9}" type="datetime1">
              <a:rPr lang="en-US" smtClean="0"/>
              <a:t>5/11/2014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500462B-8695-4B74-9646-33A7AF4A3FD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28110" y="2667000"/>
            <a:ext cx="2819400" cy="10668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1143000" y="1981200"/>
            <a:ext cx="7315200" cy="839161"/>
          </a:xfrm>
        </p:spPr>
        <p:txBody>
          <a:bodyPr>
            <a:noAutofit/>
          </a:bodyPr>
          <a:lstStyle/>
          <a:p>
            <a:pPr algn="ctr"/>
            <a:r>
              <a:rPr lang="en-US" sz="2800" dirty="0" smtClean="0">
                <a:effectLst/>
                <a:latin typeface="Corbel" pitchFamily="34" charset="0"/>
              </a:rPr>
              <a:t>EETE264 – </a:t>
            </a:r>
            <a:r>
              <a:rPr lang="tr-TR" sz="2800" dirty="0" smtClean="0">
                <a:effectLst/>
                <a:latin typeface="Corbel" pitchFamily="34" charset="0"/>
              </a:rPr>
              <a:t>BİLGİSAYAR DONANIMINA GİRİŞ</a:t>
            </a:r>
            <a:endParaRPr lang="en-US" sz="2800" dirty="0">
              <a:effectLst/>
              <a:latin typeface="Corbel" pitchFamily="34" charset="0"/>
            </a:endParaRPr>
          </a:p>
        </p:txBody>
      </p:sp>
      <p:sp>
        <p:nvSpPr>
          <p:cNvPr id="3" name="Subtitle 2"/>
          <p:cNvSpPr>
            <a:spLocks noGrp="1"/>
          </p:cNvSpPr>
          <p:nvPr>
            <p:ph type="subTitle" idx="4294967295"/>
          </p:nvPr>
        </p:nvSpPr>
        <p:spPr>
          <a:xfrm>
            <a:off x="457200" y="4058096"/>
            <a:ext cx="8295410" cy="666304"/>
          </a:xfrm>
        </p:spPr>
        <p:txBody>
          <a:bodyPr>
            <a:noAutofit/>
          </a:bodyPr>
          <a:lstStyle/>
          <a:p>
            <a:pPr marL="109728" indent="0" algn="ctr">
              <a:buNone/>
            </a:pPr>
            <a:r>
              <a:rPr lang="en-US" sz="3600" b="1" i="1" dirty="0" smtClean="0">
                <a:solidFill>
                  <a:srgbClr val="FF0000"/>
                </a:solidFill>
                <a:latin typeface="Times New Roman" pitchFamily="18" charset="0"/>
                <a:cs typeface="Times New Roman" pitchFamily="18" charset="0"/>
              </a:rPr>
              <a:t>G</a:t>
            </a:r>
            <a:r>
              <a:rPr lang="tr-TR" sz="3600" b="1" i="1" dirty="0" smtClean="0">
                <a:solidFill>
                  <a:srgbClr val="FF0000"/>
                </a:solidFill>
                <a:latin typeface="Times New Roman" pitchFamily="18" charset="0"/>
                <a:cs typeface="Times New Roman" pitchFamily="18" charset="0"/>
              </a:rPr>
              <a:t>İRİŞ-ÇIKIŞ BİRİMLERİ</a:t>
            </a:r>
            <a:endParaRPr lang="en-US" sz="3600" b="1" i="1" dirty="0">
              <a:solidFill>
                <a:srgbClr val="FF0000"/>
              </a:solidFill>
              <a:latin typeface="Times New Roman" pitchFamily="18" charset="0"/>
              <a:cs typeface="Times New Roman" pitchFamily="18" charset="0"/>
            </a:endParaRPr>
          </a:p>
        </p:txBody>
      </p:sp>
      <p:sp>
        <p:nvSpPr>
          <p:cNvPr id="4" name="Text Box 34"/>
          <p:cNvSpPr txBox="1">
            <a:spLocks noChangeArrowheads="1"/>
          </p:cNvSpPr>
          <p:nvPr/>
        </p:nvSpPr>
        <p:spPr bwMode="auto">
          <a:xfrm>
            <a:off x="2545251" y="332509"/>
            <a:ext cx="5755230" cy="1384995"/>
          </a:xfrm>
          <a:prstGeom prst="rect">
            <a:avLst/>
          </a:prstGeom>
          <a:noFill/>
          <a:ln w="9525">
            <a:noFill/>
            <a:miter lim="800000"/>
            <a:headEnd/>
            <a:tailEnd/>
          </a:ln>
          <a:effectLst/>
        </p:spPr>
        <p:txBody>
          <a:bodyPr wrap="none">
            <a:spAutoFit/>
          </a:bodyPr>
          <a:lstStyle/>
          <a:p>
            <a:pPr algn="ctr">
              <a:defRPr/>
            </a:pPr>
            <a:r>
              <a:rPr lang="tr-TR" sz="2800" b="1" dirty="0">
                <a:solidFill>
                  <a:schemeClr val="tx2"/>
                </a:solidFill>
                <a:latin typeface="Corbel" pitchFamily="34" charset="0"/>
              </a:rPr>
              <a:t>Doğu Akdeniz Üniversitesi</a:t>
            </a:r>
          </a:p>
          <a:p>
            <a:pPr algn="ctr">
              <a:defRPr/>
            </a:pPr>
            <a:r>
              <a:rPr lang="tr-TR" sz="2800" b="1" dirty="0">
                <a:solidFill>
                  <a:schemeClr val="tx2"/>
                </a:solidFill>
                <a:latin typeface="Corbel" pitchFamily="34" charset="0"/>
              </a:rPr>
              <a:t>Bilgisayar ve Teknoloji Yüksek Okulu</a:t>
            </a:r>
          </a:p>
          <a:p>
            <a:pPr algn="ctr">
              <a:defRPr/>
            </a:pPr>
            <a:r>
              <a:rPr lang="tr-TR" sz="2800" b="1" dirty="0" smtClean="0">
                <a:solidFill>
                  <a:schemeClr val="tx2"/>
                </a:solidFill>
                <a:latin typeface="Corbel" pitchFamily="34" charset="0"/>
              </a:rPr>
              <a:t>Elektrik ve Elektronik Teknolojisi</a:t>
            </a:r>
            <a:endParaRPr lang="en-US" sz="2800" b="1" dirty="0">
              <a:solidFill>
                <a:schemeClr val="tx2"/>
              </a:solidFill>
              <a:latin typeface="Corbel" pitchFamily="34" charset="0"/>
            </a:endParaRPr>
          </a:p>
        </p:txBody>
      </p:sp>
      <p:pic>
        <p:nvPicPr>
          <p:cNvPr id="5" name="Picture 29" descr="dau2.jpg"/>
          <p:cNvPicPr>
            <a:picLocks noChangeAspect="1"/>
          </p:cNvPicPr>
          <p:nvPr/>
        </p:nvPicPr>
        <p:blipFill>
          <a:blip r:embed="rId3"/>
          <a:srcRect/>
          <a:stretch>
            <a:fillRect/>
          </a:stretch>
        </p:blipFill>
        <p:spPr bwMode="auto">
          <a:xfrm>
            <a:off x="914399" y="228601"/>
            <a:ext cx="1676401" cy="1676399"/>
          </a:xfrm>
          <a:prstGeom prst="rect">
            <a:avLst/>
          </a:prstGeom>
          <a:solidFill>
            <a:schemeClr val="accent1"/>
          </a:solid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tr-TR" dirty="0" smtClean="0">
                <a:solidFill>
                  <a:schemeClr val="tx1"/>
                </a:solidFill>
              </a:rPr>
              <a:t>Klavye</a:t>
            </a:r>
            <a:endParaRPr lang="en-GB" b="1" dirty="0">
              <a:solidFill>
                <a:schemeClr val="tx1"/>
              </a:solidFill>
              <a:effectLst>
                <a:outerShdw blurRad="38100" dist="38100" dir="2700000" algn="tl">
                  <a:srgbClr val="000000">
                    <a:alpha val="43137"/>
                  </a:srgbClr>
                </a:outerShdw>
              </a:effectLst>
            </a:endParaRPr>
          </a:p>
        </p:txBody>
      </p:sp>
      <p:sp>
        <p:nvSpPr>
          <p:cNvPr id="11" name="Content Placeholder 2"/>
          <p:cNvSpPr>
            <a:spLocks noGrp="1"/>
          </p:cNvSpPr>
          <p:nvPr>
            <p:ph idx="4294967295"/>
          </p:nvPr>
        </p:nvSpPr>
        <p:spPr>
          <a:xfrm>
            <a:off x="457200" y="1447800"/>
            <a:ext cx="8229599" cy="1714500"/>
          </a:xfrm>
        </p:spPr>
        <p:txBody>
          <a:bodyPr>
            <a:noAutofit/>
          </a:bodyPr>
          <a:lstStyle/>
          <a:p>
            <a:pPr eaLnBrk="1" hangingPunct="1"/>
            <a:r>
              <a:rPr lang="tr-TR" sz="2400" b="1" dirty="0" smtClean="0">
                <a:latin typeface="Times New Roman" pitchFamily="18" charset="0"/>
                <a:cs typeface="Times New Roman" pitchFamily="18" charset="0"/>
              </a:rPr>
              <a:t>Yön Tuşları</a:t>
            </a:r>
          </a:p>
          <a:p>
            <a:pPr lvl="1" eaLnBrk="1" hangingPunct="1"/>
            <a:r>
              <a:rPr lang="tr-TR" sz="2400" dirty="0" smtClean="0">
                <a:latin typeface="Times New Roman" pitchFamily="18" charset="0"/>
                <a:cs typeface="Times New Roman" pitchFamily="18" charset="0"/>
              </a:rPr>
              <a:t>Daktilo tuşları ile nümerik tuşların arasında ve klavyenin alt kısmında yer alırlar.</a:t>
            </a:r>
          </a:p>
          <a:p>
            <a:pPr lvl="1" eaLnBrk="1" hangingPunct="1"/>
            <a:r>
              <a:rPr lang="tr-TR" sz="2400" dirty="0" smtClean="0">
                <a:latin typeface="Times New Roman" pitchFamily="18" charset="0"/>
                <a:cs typeface="Times New Roman" pitchFamily="18" charset="0"/>
              </a:rPr>
              <a:t>İmleci sağa, sola, yukarı ve aşağıya hareket ettirmek için kullanılırlar.</a:t>
            </a:r>
          </a:p>
        </p:txBody>
      </p:sp>
      <p:pic>
        <p:nvPicPr>
          <p:cNvPr id="12" name="Picture 11" descr="yöntuşları.jpg"/>
          <p:cNvPicPr>
            <a:picLocks noChangeAspect="1"/>
          </p:cNvPicPr>
          <p:nvPr/>
        </p:nvPicPr>
        <p:blipFill>
          <a:blip r:embed="rId3"/>
          <a:srcRect/>
          <a:stretch>
            <a:fillRect/>
          </a:stretch>
        </p:blipFill>
        <p:spPr bwMode="auto">
          <a:xfrm>
            <a:off x="2362199" y="3581400"/>
            <a:ext cx="4089970" cy="19050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C500462B-8695-4B74-9646-33A7AF4A3FDC}" type="slidenum">
              <a:rPr lang="en-US" smtClean="0"/>
              <a:pPr/>
              <a:t>10</a:t>
            </a:fld>
            <a:endParaRPr lang="en-US" dirty="0"/>
          </a:p>
        </p:txBody>
      </p:sp>
    </p:spTree>
    <p:extLst>
      <p:ext uri="{BB962C8B-B14F-4D97-AF65-F5344CB8AC3E}">
        <p14:creationId xmlns:p14="http://schemas.microsoft.com/office/powerpoint/2010/main" val="3518309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tr-TR" b="1" dirty="0" smtClean="0">
                <a:solidFill>
                  <a:schemeClr val="tx1"/>
                </a:solidFill>
              </a:rPr>
              <a:t>Klavye</a:t>
            </a:r>
            <a:endParaRPr lang="en-GB" b="1" dirty="0">
              <a:solidFill>
                <a:schemeClr val="tx1"/>
              </a:solidFill>
            </a:endParaRPr>
          </a:p>
        </p:txBody>
      </p:sp>
      <p:sp>
        <p:nvSpPr>
          <p:cNvPr id="11" name="Content Placeholder 2"/>
          <p:cNvSpPr>
            <a:spLocks noGrp="1"/>
          </p:cNvSpPr>
          <p:nvPr>
            <p:ph idx="4294967295"/>
          </p:nvPr>
        </p:nvSpPr>
        <p:spPr>
          <a:xfrm>
            <a:off x="381000" y="1371600"/>
            <a:ext cx="8382000" cy="4086225"/>
          </a:xfrm>
        </p:spPr>
        <p:txBody>
          <a:bodyPr>
            <a:noAutofit/>
          </a:bodyPr>
          <a:lstStyle/>
          <a:p>
            <a:pPr eaLnBrk="1" hangingPunct="1"/>
            <a:r>
              <a:rPr lang="tr-TR" sz="2200" b="1" dirty="0" smtClean="0">
                <a:latin typeface="Times New Roman" pitchFamily="18" charset="0"/>
                <a:cs typeface="Times New Roman" pitchFamily="18" charset="0"/>
              </a:rPr>
              <a:t>Özel Görevli Tuşlar</a:t>
            </a:r>
          </a:p>
          <a:p>
            <a:pPr lvl="1" eaLnBrk="1" hangingPunct="1"/>
            <a:r>
              <a:rPr lang="tr-TR" sz="2200" dirty="0" smtClean="0">
                <a:latin typeface="Times New Roman" pitchFamily="18" charset="0"/>
                <a:cs typeface="Times New Roman" pitchFamily="18" charset="0"/>
              </a:rPr>
              <a:t>Bunlar klavyenin değişik kısımlarında yer alırlar.</a:t>
            </a:r>
          </a:p>
          <a:p>
            <a:pPr lvl="1" eaLnBrk="1" hangingPunct="1"/>
            <a:r>
              <a:rPr lang="tr-TR" sz="2200" dirty="0" smtClean="0">
                <a:latin typeface="Times New Roman" pitchFamily="18" charset="0"/>
                <a:cs typeface="Times New Roman" pitchFamily="18" charset="0"/>
              </a:rPr>
              <a:t>Örneğin geriye doğru silme yapabilen </a:t>
            </a:r>
            <a:r>
              <a:rPr lang="tr-TR" sz="2200" b="1" dirty="0" smtClean="0">
                <a:latin typeface="Times New Roman" pitchFamily="18" charset="0"/>
                <a:cs typeface="Times New Roman" pitchFamily="18" charset="0"/>
              </a:rPr>
              <a:t>Backspace</a:t>
            </a:r>
            <a:r>
              <a:rPr lang="tr-TR" sz="2200" dirty="0" smtClean="0">
                <a:latin typeface="Times New Roman" pitchFamily="18" charset="0"/>
                <a:cs typeface="Times New Roman" pitchFamily="18" charset="0"/>
              </a:rPr>
              <a:t>, ileriye doğru silme yapabilen </a:t>
            </a:r>
            <a:r>
              <a:rPr lang="tr-TR" sz="2200" b="1" i="1" dirty="0" smtClean="0">
                <a:latin typeface="Times New Roman" pitchFamily="18" charset="0"/>
                <a:cs typeface="Times New Roman" pitchFamily="18" charset="0"/>
              </a:rPr>
              <a:t>Delete</a:t>
            </a:r>
            <a:r>
              <a:rPr lang="tr-TR" sz="2200" dirty="0" smtClean="0">
                <a:latin typeface="Times New Roman" pitchFamily="18" charset="0"/>
                <a:cs typeface="Times New Roman" pitchFamily="18" charset="0"/>
              </a:rPr>
              <a:t>, harflerin büyük ya da küçük yazılmasını sağlayan </a:t>
            </a:r>
            <a:r>
              <a:rPr lang="tr-TR" sz="2200" b="1" i="1" dirty="0" smtClean="0">
                <a:latin typeface="Times New Roman" pitchFamily="18" charset="0"/>
                <a:cs typeface="Times New Roman" pitchFamily="18" charset="0"/>
              </a:rPr>
              <a:t>Caps Lock</a:t>
            </a:r>
            <a:r>
              <a:rPr lang="tr-TR" sz="2200" dirty="0" smtClean="0">
                <a:latin typeface="Times New Roman" pitchFamily="18" charset="0"/>
                <a:cs typeface="Times New Roman" pitchFamily="18" charset="0"/>
              </a:rPr>
              <a:t>, yazı yazarken kelimelerin arasında boşluk bırakmaya yarayan </a:t>
            </a:r>
            <a:r>
              <a:rPr lang="tr-TR" sz="2200" b="1" i="1" dirty="0" smtClean="0">
                <a:latin typeface="Times New Roman" pitchFamily="18" charset="0"/>
                <a:cs typeface="Times New Roman" pitchFamily="18" charset="0"/>
              </a:rPr>
              <a:t>Space (Boşluk) </a:t>
            </a:r>
            <a:r>
              <a:rPr lang="tr-TR" sz="2200" dirty="0" smtClean="0">
                <a:latin typeface="Times New Roman" pitchFamily="18" charset="0"/>
                <a:cs typeface="Times New Roman" pitchFamily="18" charset="0"/>
              </a:rPr>
              <a:t>gibi tuşlardır.</a:t>
            </a:r>
          </a:p>
          <a:p>
            <a:pPr lvl="1" eaLnBrk="1" hangingPunct="1"/>
            <a:r>
              <a:rPr lang="tr-TR" sz="2200" dirty="0" smtClean="0">
                <a:latin typeface="Times New Roman" pitchFamily="18" charset="0"/>
                <a:cs typeface="Times New Roman" pitchFamily="18" charset="0"/>
              </a:rPr>
              <a:t>Bunların dışında imlecin ekrandaki hareketliliğini sağlayan </a:t>
            </a:r>
            <a:r>
              <a:rPr lang="tr-TR" sz="2200" b="1" i="1" dirty="0" smtClean="0">
                <a:latin typeface="Times New Roman" pitchFamily="18" charset="0"/>
                <a:cs typeface="Times New Roman" pitchFamily="18" charset="0"/>
              </a:rPr>
              <a:t>Home</a:t>
            </a:r>
            <a:r>
              <a:rPr lang="tr-TR" sz="2200" dirty="0" smtClean="0">
                <a:latin typeface="Times New Roman" pitchFamily="18" charset="0"/>
                <a:cs typeface="Times New Roman" pitchFamily="18" charset="0"/>
              </a:rPr>
              <a:t>, </a:t>
            </a:r>
            <a:r>
              <a:rPr lang="tr-TR" sz="2200" b="1" i="1" dirty="0" smtClean="0">
                <a:latin typeface="Times New Roman" pitchFamily="18" charset="0"/>
                <a:cs typeface="Times New Roman" pitchFamily="18" charset="0"/>
              </a:rPr>
              <a:t>End</a:t>
            </a:r>
            <a:r>
              <a:rPr lang="tr-TR" sz="2200" dirty="0" smtClean="0">
                <a:latin typeface="Times New Roman" pitchFamily="18" charset="0"/>
                <a:cs typeface="Times New Roman" pitchFamily="18" charset="0"/>
              </a:rPr>
              <a:t>, </a:t>
            </a:r>
            <a:r>
              <a:rPr lang="tr-TR" sz="2200" b="1" i="1" dirty="0" smtClean="0">
                <a:latin typeface="Times New Roman" pitchFamily="18" charset="0"/>
                <a:cs typeface="Times New Roman" pitchFamily="18" charset="0"/>
              </a:rPr>
              <a:t>Page Up</a:t>
            </a:r>
            <a:r>
              <a:rPr lang="tr-TR" sz="2200" dirty="0" smtClean="0">
                <a:latin typeface="Times New Roman" pitchFamily="18" charset="0"/>
                <a:cs typeface="Times New Roman" pitchFamily="18" charset="0"/>
              </a:rPr>
              <a:t>, </a:t>
            </a:r>
            <a:r>
              <a:rPr lang="tr-TR" sz="2200" b="1" i="1" dirty="0" smtClean="0">
                <a:latin typeface="Times New Roman" pitchFamily="18" charset="0"/>
                <a:cs typeface="Times New Roman" pitchFamily="18" charset="0"/>
              </a:rPr>
              <a:t>Page Down</a:t>
            </a:r>
            <a:r>
              <a:rPr lang="tr-TR" sz="2200" i="1" dirty="0" smtClean="0">
                <a:latin typeface="Times New Roman" pitchFamily="18" charset="0"/>
                <a:cs typeface="Times New Roman" pitchFamily="18" charset="0"/>
              </a:rPr>
              <a:t> </a:t>
            </a:r>
            <a:r>
              <a:rPr lang="tr-TR" sz="2200" dirty="0" smtClean="0">
                <a:latin typeface="Times New Roman" pitchFamily="18" charset="0"/>
                <a:cs typeface="Times New Roman" pitchFamily="18" charset="0"/>
              </a:rPr>
              <a:t>tuşları ile </a:t>
            </a:r>
            <a:r>
              <a:rPr lang="tr-TR" sz="2200" b="1" i="1" dirty="0" smtClean="0">
                <a:latin typeface="Times New Roman" pitchFamily="18" charset="0"/>
                <a:cs typeface="Times New Roman" pitchFamily="18" charset="0"/>
              </a:rPr>
              <a:t>Ctrl</a:t>
            </a:r>
            <a:r>
              <a:rPr lang="tr-TR" sz="2200" dirty="0" smtClean="0">
                <a:latin typeface="Times New Roman" pitchFamily="18" charset="0"/>
                <a:cs typeface="Times New Roman" pitchFamily="18" charset="0"/>
              </a:rPr>
              <a:t>, </a:t>
            </a:r>
            <a:r>
              <a:rPr lang="tr-TR" sz="2200" b="1" i="1" dirty="0" smtClean="0">
                <a:latin typeface="Times New Roman" pitchFamily="18" charset="0"/>
                <a:cs typeface="Times New Roman" pitchFamily="18" charset="0"/>
              </a:rPr>
              <a:t>Alt</a:t>
            </a:r>
            <a:r>
              <a:rPr lang="tr-TR" sz="2200" dirty="0" smtClean="0">
                <a:latin typeface="Times New Roman" pitchFamily="18" charset="0"/>
                <a:cs typeface="Times New Roman" pitchFamily="18" charset="0"/>
              </a:rPr>
              <a:t>, </a:t>
            </a:r>
            <a:r>
              <a:rPr lang="tr-TR" sz="2200" b="1" i="1" dirty="0" smtClean="0">
                <a:latin typeface="Times New Roman" pitchFamily="18" charset="0"/>
                <a:cs typeface="Times New Roman" pitchFamily="18" charset="0"/>
              </a:rPr>
              <a:t>AltGr</a:t>
            </a:r>
            <a:r>
              <a:rPr lang="tr-TR" sz="2200" dirty="0" smtClean="0">
                <a:latin typeface="Times New Roman" pitchFamily="18" charset="0"/>
                <a:cs typeface="Times New Roman" pitchFamily="18" charset="0"/>
              </a:rPr>
              <a:t>, </a:t>
            </a:r>
            <a:r>
              <a:rPr lang="tr-TR" sz="2200" b="1" i="1" dirty="0" smtClean="0">
                <a:latin typeface="Times New Roman" pitchFamily="18" charset="0"/>
                <a:cs typeface="Times New Roman" pitchFamily="18" charset="0"/>
              </a:rPr>
              <a:t>Tab</a:t>
            </a:r>
            <a:r>
              <a:rPr lang="tr-TR" sz="2200" i="1" dirty="0" smtClean="0">
                <a:latin typeface="Times New Roman" pitchFamily="18" charset="0"/>
                <a:cs typeface="Times New Roman" pitchFamily="18" charset="0"/>
              </a:rPr>
              <a:t> </a:t>
            </a:r>
            <a:r>
              <a:rPr lang="tr-TR" sz="2200" dirty="0" smtClean="0">
                <a:latin typeface="Times New Roman" pitchFamily="18" charset="0"/>
                <a:cs typeface="Times New Roman" pitchFamily="18" charset="0"/>
              </a:rPr>
              <a:t>ve </a:t>
            </a:r>
            <a:r>
              <a:rPr lang="tr-TR" sz="2200" b="1" i="1" dirty="0" smtClean="0">
                <a:latin typeface="Times New Roman" pitchFamily="18" charset="0"/>
                <a:cs typeface="Times New Roman" pitchFamily="18" charset="0"/>
              </a:rPr>
              <a:t>Enter</a:t>
            </a:r>
            <a:r>
              <a:rPr lang="tr-TR" sz="2200" dirty="0" smtClean="0">
                <a:latin typeface="Times New Roman" pitchFamily="18" charset="0"/>
                <a:cs typeface="Times New Roman" pitchFamily="18" charset="0"/>
              </a:rPr>
              <a:t> gibi tuşlar da bulunmaktadır.</a:t>
            </a:r>
          </a:p>
        </p:txBody>
      </p:sp>
      <p:pic>
        <p:nvPicPr>
          <p:cNvPr id="29702" name="Picture 12" descr="özelgörevlituşlar.jpg"/>
          <p:cNvPicPr>
            <a:picLocks noChangeAspect="1"/>
          </p:cNvPicPr>
          <p:nvPr/>
        </p:nvPicPr>
        <p:blipFill>
          <a:blip r:embed="rId3"/>
          <a:srcRect/>
          <a:stretch>
            <a:fillRect/>
          </a:stretch>
        </p:blipFill>
        <p:spPr bwMode="auto">
          <a:xfrm>
            <a:off x="2286000" y="4668741"/>
            <a:ext cx="4114800" cy="1884459"/>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C500462B-8695-4B74-9646-33A7AF4A3FDC}" type="slidenum">
              <a:rPr lang="en-US" smtClean="0"/>
              <a:pPr/>
              <a:t>11</a:t>
            </a:fld>
            <a:endParaRPr lang="en-US" dirty="0"/>
          </a:p>
        </p:txBody>
      </p:sp>
    </p:spTree>
    <p:extLst>
      <p:ext uri="{BB962C8B-B14F-4D97-AF65-F5344CB8AC3E}">
        <p14:creationId xmlns:p14="http://schemas.microsoft.com/office/powerpoint/2010/main" val="1830165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tr-TR" dirty="0">
                <a:solidFill>
                  <a:schemeClr val="tx1"/>
                </a:solidFill>
              </a:rPr>
              <a:t>Fare </a:t>
            </a:r>
            <a:r>
              <a:rPr lang="tr-TR" dirty="0" smtClean="0">
                <a:solidFill>
                  <a:schemeClr val="tx1"/>
                </a:solidFill>
              </a:rPr>
              <a:t>(Mouse</a:t>
            </a:r>
            <a:r>
              <a:rPr lang="tr-TR" dirty="0">
                <a:solidFill>
                  <a:schemeClr val="tx1"/>
                </a:solidFill>
              </a:rPr>
              <a:t>)</a:t>
            </a:r>
            <a:endParaRPr lang="en-GB" b="1" dirty="0">
              <a:solidFill>
                <a:schemeClr val="tx1"/>
              </a:solidFill>
            </a:endParaRPr>
          </a:p>
        </p:txBody>
      </p:sp>
      <p:sp>
        <p:nvSpPr>
          <p:cNvPr id="38915" name="Content Placeholder 2"/>
          <p:cNvSpPr>
            <a:spLocks noGrp="1"/>
          </p:cNvSpPr>
          <p:nvPr>
            <p:ph idx="4294967295"/>
          </p:nvPr>
        </p:nvSpPr>
        <p:spPr>
          <a:xfrm>
            <a:off x="442913" y="1371600"/>
            <a:ext cx="8396287" cy="4191000"/>
          </a:xfrm>
        </p:spPr>
        <p:txBody>
          <a:bodyPr>
            <a:noAutofit/>
          </a:bodyPr>
          <a:lstStyle/>
          <a:p>
            <a:pPr eaLnBrk="1" hangingPunct="1"/>
            <a:r>
              <a:rPr lang="tr-TR" sz="2400" dirty="0" smtClean="0">
                <a:latin typeface="Times New Roman" pitchFamily="18" charset="0"/>
                <a:cs typeface="Times New Roman" pitchFamily="18" charset="0"/>
              </a:rPr>
              <a:t>Fare, </a:t>
            </a:r>
            <a:r>
              <a:rPr lang="en-US" sz="2400" dirty="0" err="1" smtClean="0">
                <a:latin typeface="Times New Roman" pitchFamily="18" charset="0"/>
                <a:cs typeface="Times New Roman" pitchFamily="18" charset="0"/>
              </a:rPr>
              <a:t>ba</a:t>
            </a:r>
            <a:r>
              <a:rPr lang="tr-TR" sz="2400" dirty="0" smtClean="0">
                <a:latin typeface="Times New Roman" pitchFamily="18" charset="0"/>
                <a:cs typeface="Times New Roman" pitchFamily="18" charset="0"/>
              </a:rPr>
              <a:t>ğlı bulunduğu kablo aracılığı ile ekranda çeşitli noktaları çeşitli biçimlerde uyararak bilgisayara bilgi ya da tercihlerin iletilmesini sağlayan cihazdır. </a:t>
            </a:r>
            <a:endParaRPr lang="en-US" sz="2400" dirty="0" smtClean="0">
              <a:latin typeface="Times New Roman" pitchFamily="18" charset="0"/>
              <a:cs typeface="Times New Roman" pitchFamily="18" charset="0"/>
            </a:endParaRPr>
          </a:p>
          <a:p>
            <a:pPr eaLnBrk="1" hangingPunct="1"/>
            <a:endParaRPr lang="en-US" sz="2400" dirty="0" smtClean="0">
              <a:latin typeface="Times New Roman" pitchFamily="18" charset="0"/>
              <a:cs typeface="Times New Roman" pitchFamily="18" charset="0"/>
            </a:endParaRPr>
          </a:p>
          <a:p>
            <a:pPr eaLnBrk="1" hangingPunct="1"/>
            <a:r>
              <a:rPr lang="tr-TR" sz="2400" dirty="0" smtClean="0">
                <a:latin typeface="Times New Roman" pitchFamily="18" charset="0"/>
                <a:cs typeface="Times New Roman" pitchFamily="18" charset="0"/>
              </a:rPr>
              <a:t>Günümüzde kablosuz fareler de kullanılmaktadır.</a:t>
            </a:r>
          </a:p>
          <a:p>
            <a:pPr eaLnBrk="1" hangingPunct="1"/>
            <a:endParaRPr lang="tr-TR" sz="2400" dirty="0" smtClean="0">
              <a:latin typeface="Times New Roman" pitchFamily="18" charset="0"/>
              <a:cs typeface="Times New Roman" pitchFamily="18" charset="0"/>
            </a:endParaRPr>
          </a:p>
          <a:p>
            <a:pPr eaLnBrk="1" hangingPunct="1"/>
            <a:r>
              <a:rPr lang="tr-TR" sz="2400" dirty="0" smtClean="0">
                <a:latin typeface="Times New Roman" pitchFamily="18" charset="0"/>
                <a:cs typeface="Times New Roman" pitchFamily="18" charset="0"/>
              </a:rPr>
              <a:t>Yol faresi, iz topu, optik fare, lazer fare ve touchpad (dokunmatik) fare adını alan farklı özelliklere sahip fareler bulunmaktadır. </a:t>
            </a:r>
            <a:endParaRPr lang="en-GB" sz="2400" dirty="0" smtClean="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C500462B-8695-4B74-9646-33A7AF4A3FDC}" type="slidenum">
              <a:rPr lang="en-US" smtClean="0"/>
              <a:pPr/>
              <a:t>12</a:t>
            </a:fld>
            <a:endParaRPr lang="en-US" dirty="0"/>
          </a:p>
        </p:txBody>
      </p:sp>
    </p:spTree>
    <p:extLst>
      <p:ext uri="{BB962C8B-B14F-4D97-AF65-F5344CB8AC3E}">
        <p14:creationId xmlns:p14="http://schemas.microsoft.com/office/powerpoint/2010/main" val="2546553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tr-TR" dirty="0">
                <a:solidFill>
                  <a:schemeClr val="tx1"/>
                </a:solidFill>
              </a:rPr>
              <a:t>Fare (Mouse)</a:t>
            </a:r>
            <a:endParaRPr lang="en-GB" b="1" dirty="0">
              <a:solidFill>
                <a:schemeClr val="tx1"/>
              </a:solidFill>
            </a:endParaRPr>
          </a:p>
        </p:txBody>
      </p:sp>
      <p:sp>
        <p:nvSpPr>
          <p:cNvPr id="3" name="Content Placeholder 2"/>
          <p:cNvSpPr>
            <a:spLocks noGrp="1"/>
          </p:cNvSpPr>
          <p:nvPr>
            <p:ph idx="4294967295"/>
          </p:nvPr>
        </p:nvSpPr>
        <p:spPr>
          <a:xfrm>
            <a:off x="457200" y="1443038"/>
            <a:ext cx="8229600" cy="2595562"/>
          </a:xfrm>
        </p:spPr>
        <p:txBody>
          <a:bodyPr>
            <a:noAutofit/>
          </a:bodyPr>
          <a:lstStyle/>
          <a:p>
            <a:pPr eaLnBrk="1" hangingPunct="1"/>
            <a:r>
              <a:rPr lang="tr-TR" sz="2400" b="1" dirty="0" smtClean="0">
                <a:latin typeface="Times New Roman" pitchFamily="18" charset="0"/>
                <a:cs typeface="Times New Roman" pitchFamily="18" charset="0"/>
              </a:rPr>
              <a:t>Yol Faresi</a:t>
            </a:r>
          </a:p>
          <a:p>
            <a:pPr lvl="1" eaLnBrk="1" hangingPunct="1"/>
            <a:r>
              <a:rPr lang="tr-TR" sz="2400" dirty="0" smtClean="0">
                <a:latin typeface="Times New Roman" pitchFamily="18" charset="0"/>
                <a:cs typeface="Times New Roman" pitchFamily="18" charset="0"/>
              </a:rPr>
              <a:t>Farenin altında bulunan ve farenin hareket ettirilmesi sırasında masaya temas ederek dönen bir top bulunur. </a:t>
            </a:r>
          </a:p>
          <a:p>
            <a:pPr lvl="1" eaLnBrk="1" hangingPunct="1"/>
            <a:r>
              <a:rPr lang="tr-TR" sz="2400" dirty="0" smtClean="0">
                <a:latin typeface="Times New Roman" pitchFamily="18" charset="0"/>
                <a:cs typeface="Times New Roman" pitchFamily="18" charset="0"/>
              </a:rPr>
              <a:t>Bu topun dönmesi mekanik olarak, bu dönmeyi algılayan silindirler aracılığıyla bilgisayara aktarılır.</a:t>
            </a:r>
          </a:p>
        </p:txBody>
      </p:sp>
      <p:pic>
        <p:nvPicPr>
          <p:cNvPr id="5122" name="Picture 2"/>
          <p:cNvPicPr>
            <a:picLocks noChangeAspect="1" noChangeArrowheads="1"/>
          </p:cNvPicPr>
          <p:nvPr/>
        </p:nvPicPr>
        <p:blipFill>
          <a:blip r:embed="rId3" cstate="print"/>
          <a:srcRect/>
          <a:stretch>
            <a:fillRect/>
          </a:stretch>
        </p:blipFill>
        <p:spPr bwMode="auto">
          <a:xfrm>
            <a:off x="2590800" y="3581400"/>
            <a:ext cx="3505200" cy="2631736"/>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C500462B-8695-4B74-9646-33A7AF4A3FDC}" type="slidenum">
              <a:rPr lang="en-US" smtClean="0"/>
              <a:pPr/>
              <a:t>13</a:t>
            </a:fld>
            <a:endParaRPr lang="en-US" dirty="0"/>
          </a:p>
        </p:txBody>
      </p:sp>
    </p:spTree>
    <p:extLst>
      <p:ext uri="{BB962C8B-B14F-4D97-AF65-F5344CB8AC3E}">
        <p14:creationId xmlns:p14="http://schemas.microsoft.com/office/powerpoint/2010/main" val="903950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tr-TR" dirty="0">
                <a:solidFill>
                  <a:schemeClr val="tx1"/>
                </a:solidFill>
              </a:rPr>
              <a:t>Fare (Mouse)</a:t>
            </a:r>
            <a:endParaRPr lang="en-GB" b="1" dirty="0">
              <a:solidFill>
                <a:schemeClr val="tx1"/>
              </a:solidFill>
            </a:endParaRPr>
          </a:p>
        </p:txBody>
      </p:sp>
      <p:sp>
        <p:nvSpPr>
          <p:cNvPr id="9" name="Content Placeholder 2"/>
          <p:cNvSpPr>
            <a:spLocks noGrp="1"/>
          </p:cNvSpPr>
          <p:nvPr>
            <p:ph idx="4294967295"/>
          </p:nvPr>
        </p:nvSpPr>
        <p:spPr>
          <a:xfrm>
            <a:off x="457200" y="1524000"/>
            <a:ext cx="8229600" cy="4191000"/>
          </a:xfrm>
        </p:spPr>
        <p:txBody>
          <a:bodyPr>
            <a:normAutofit/>
          </a:bodyPr>
          <a:lstStyle/>
          <a:p>
            <a:pPr eaLnBrk="1" hangingPunct="1"/>
            <a:r>
              <a:rPr lang="tr-TR" sz="2400" b="1" dirty="0" smtClean="0">
                <a:latin typeface="Times New Roman" pitchFamily="18" charset="0"/>
                <a:cs typeface="Times New Roman" pitchFamily="18" charset="0"/>
              </a:rPr>
              <a:t>İz Topu</a:t>
            </a:r>
          </a:p>
          <a:p>
            <a:pPr lvl="1" eaLnBrk="1" hangingPunct="1"/>
            <a:r>
              <a:rPr lang="tr-TR" sz="2400" dirty="0" smtClean="0">
                <a:latin typeface="Times New Roman" pitchFamily="18" charset="0"/>
                <a:cs typeface="Times New Roman" pitchFamily="18" charset="0"/>
              </a:rPr>
              <a:t>Yol faresi ile aynı prensipte çalışır ancak farenin topu altta değil üsttedir ve parmak ile hareket ettirilir. </a:t>
            </a:r>
          </a:p>
        </p:txBody>
      </p:sp>
      <p:pic>
        <p:nvPicPr>
          <p:cNvPr id="5123" name="Picture 3"/>
          <p:cNvPicPr>
            <a:picLocks noChangeAspect="1" noChangeArrowheads="1"/>
          </p:cNvPicPr>
          <p:nvPr/>
        </p:nvPicPr>
        <p:blipFill>
          <a:blip r:embed="rId3"/>
          <a:srcRect t="15152" b="15151"/>
          <a:stretch>
            <a:fillRect/>
          </a:stretch>
        </p:blipFill>
        <p:spPr bwMode="auto">
          <a:xfrm>
            <a:off x="2971800" y="3124200"/>
            <a:ext cx="3208683" cy="19812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C500462B-8695-4B74-9646-33A7AF4A3FDC}" type="slidenum">
              <a:rPr lang="en-US" smtClean="0"/>
              <a:pPr/>
              <a:t>14</a:t>
            </a:fld>
            <a:endParaRPr lang="en-US" dirty="0"/>
          </a:p>
        </p:txBody>
      </p:sp>
    </p:spTree>
    <p:extLst>
      <p:ext uri="{BB962C8B-B14F-4D97-AF65-F5344CB8AC3E}">
        <p14:creationId xmlns:p14="http://schemas.microsoft.com/office/powerpoint/2010/main" val="2093315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tr-TR" dirty="0">
                <a:solidFill>
                  <a:schemeClr val="tx1"/>
                </a:solidFill>
              </a:rPr>
              <a:t>Fare (Mouse)</a:t>
            </a:r>
            <a:endParaRPr lang="en-GB" b="1" dirty="0">
              <a:solidFill>
                <a:schemeClr val="tx1"/>
              </a:solidFill>
            </a:endParaRPr>
          </a:p>
        </p:txBody>
      </p:sp>
      <p:sp>
        <p:nvSpPr>
          <p:cNvPr id="8" name="Content Placeholder 2"/>
          <p:cNvSpPr>
            <a:spLocks noGrp="1"/>
          </p:cNvSpPr>
          <p:nvPr>
            <p:ph idx="4294967295"/>
          </p:nvPr>
        </p:nvSpPr>
        <p:spPr>
          <a:xfrm>
            <a:off x="381000" y="1481137"/>
            <a:ext cx="8458200" cy="1566863"/>
          </a:xfrm>
        </p:spPr>
        <p:txBody>
          <a:bodyPr>
            <a:noAutofit/>
          </a:bodyPr>
          <a:lstStyle/>
          <a:p>
            <a:pPr eaLnBrk="1" hangingPunct="1"/>
            <a:r>
              <a:rPr lang="tr-TR" sz="2400" b="1" dirty="0" smtClean="0">
                <a:latin typeface="Times New Roman" pitchFamily="18" charset="0"/>
                <a:cs typeface="Times New Roman" pitchFamily="18" charset="0"/>
              </a:rPr>
              <a:t>Optik Fare</a:t>
            </a:r>
          </a:p>
          <a:p>
            <a:pPr lvl="1" eaLnBrk="1" hangingPunct="1"/>
            <a:r>
              <a:rPr lang="tr-TR" sz="2400" dirty="0" smtClean="0">
                <a:latin typeface="Times New Roman" pitchFamily="18" charset="0"/>
                <a:cs typeface="Times New Roman" pitchFamily="18" charset="0"/>
              </a:rPr>
              <a:t>Bu farelerde mekanik unsurlar yoktur.</a:t>
            </a:r>
          </a:p>
          <a:p>
            <a:pPr lvl="1"/>
            <a:r>
              <a:rPr lang="tr-TR" sz="2400" dirty="0" smtClean="0">
                <a:latin typeface="Times New Roman" pitchFamily="18" charset="0"/>
                <a:cs typeface="Times New Roman" pitchFamily="18" charset="0"/>
              </a:rPr>
              <a:t>A</a:t>
            </a:r>
            <a:r>
              <a:rPr lang="en-US" sz="2400" dirty="0" err="1" smtClean="0">
                <a:latin typeface="Times New Roman" pitchFamily="18" charset="0"/>
                <a:cs typeface="Times New Roman" pitchFamily="18" charset="0"/>
              </a:rPr>
              <a:t>lt</a:t>
            </a:r>
            <a:r>
              <a:rPr lang="tr-TR" sz="2400" dirty="0" smtClean="0">
                <a:latin typeface="Times New Roman" pitchFamily="18" charset="0"/>
                <a:cs typeface="Times New Roman" pitchFamily="18" charset="0"/>
              </a:rPr>
              <a:t>ında </a:t>
            </a:r>
            <a:r>
              <a:rPr lang="en-US" sz="2400" dirty="0" err="1" smtClean="0">
                <a:latin typeface="Times New Roman" pitchFamily="18" charset="0"/>
                <a:cs typeface="Times New Roman" pitchFamily="18" charset="0"/>
              </a:rPr>
              <a:t>bulunan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LED'in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yaydığı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ışığın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yansıması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ile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hareketi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algılarlar</a:t>
            </a:r>
            <a:r>
              <a:rPr lang="en-US" sz="2400" dirty="0" smtClean="0">
                <a:latin typeface="Times New Roman" pitchFamily="18" charset="0"/>
                <a:cs typeface="Times New Roman" pitchFamily="18" charset="0"/>
              </a:rPr>
              <a:t>.</a:t>
            </a:r>
            <a:endParaRPr lang="tr-TR" sz="2400" dirty="0" smtClean="0">
              <a:latin typeface="Times New Roman" pitchFamily="18" charset="0"/>
              <a:cs typeface="Times New Roman" pitchFamily="18" charset="0"/>
            </a:endParaRPr>
          </a:p>
        </p:txBody>
      </p:sp>
      <p:pic>
        <p:nvPicPr>
          <p:cNvPr id="2052" name="Picture 4" descr="http://www.geeky-gadgets.com/wp-content/uploads/2008/12/usb-mino-mouse3.jpg"/>
          <p:cNvPicPr>
            <a:picLocks noChangeAspect="1" noChangeArrowheads="1"/>
          </p:cNvPicPr>
          <p:nvPr/>
        </p:nvPicPr>
        <p:blipFill rotWithShape="1">
          <a:blip r:embed="rId3">
            <a:extLst>
              <a:ext uri="{28A0092B-C50C-407E-A947-70E740481C1C}">
                <a14:useLocalDpi xmlns:a14="http://schemas.microsoft.com/office/drawing/2010/main" val="0"/>
              </a:ext>
            </a:extLst>
          </a:blip>
          <a:srcRect t="18854" b="16573"/>
          <a:stretch/>
        </p:blipFill>
        <p:spPr bwMode="auto">
          <a:xfrm>
            <a:off x="2362200" y="3352800"/>
            <a:ext cx="4191000" cy="202969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C500462B-8695-4B74-9646-33A7AF4A3FDC}" type="slidenum">
              <a:rPr lang="en-US" smtClean="0"/>
              <a:pPr/>
              <a:t>15</a:t>
            </a:fld>
            <a:endParaRPr lang="en-US" dirty="0"/>
          </a:p>
        </p:txBody>
      </p:sp>
    </p:spTree>
    <p:extLst>
      <p:ext uri="{BB962C8B-B14F-4D97-AF65-F5344CB8AC3E}">
        <p14:creationId xmlns:p14="http://schemas.microsoft.com/office/powerpoint/2010/main" val="2209781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tr-TR" dirty="0">
                <a:solidFill>
                  <a:schemeClr val="tx1"/>
                </a:solidFill>
              </a:rPr>
              <a:t>Fare (Mouse)</a:t>
            </a:r>
            <a:endParaRPr lang="en-GB" b="1" dirty="0">
              <a:solidFill>
                <a:schemeClr val="tx1"/>
              </a:solidFill>
            </a:endParaRPr>
          </a:p>
        </p:txBody>
      </p:sp>
      <p:sp>
        <p:nvSpPr>
          <p:cNvPr id="11" name="Content Placeholder 2"/>
          <p:cNvSpPr>
            <a:spLocks noGrp="1"/>
          </p:cNvSpPr>
          <p:nvPr>
            <p:ph idx="4294967295"/>
          </p:nvPr>
        </p:nvSpPr>
        <p:spPr>
          <a:xfrm>
            <a:off x="457200" y="1481137"/>
            <a:ext cx="8229600" cy="1795463"/>
          </a:xfrm>
        </p:spPr>
        <p:txBody>
          <a:bodyPr>
            <a:noAutofit/>
          </a:bodyPr>
          <a:lstStyle/>
          <a:p>
            <a:pPr eaLnBrk="1" hangingPunct="1"/>
            <a:r>
              <a:rPr lang="tr-TR" sz="2400" b="1" dirty="0" smtClean="0">
                <a:latin typeface="Times New Roman" pitchFamily="18" charset="0"/>
                <a:cs typeface="Times New Roman" pitchFamily="18" charset="0"/>
              </a:rPr>
              <a:t>Lazer Fare</a:t>
            </a:r>
          </a:p>
          <a:p>
            <a:pPr lvl="1"/>
            <a:r>
              <a:rPr lang="en-US" sz="2400" dirty="0" smtClean="0">
                <a:latin typeface="Times New Roman" pitchFamily="18" charset="0"/>
                <a:cs typeface="Times New Roman" pitchFamily="18" charset="0"/>
              </a:rPr>
              <a:t>Bu </a:t>
            </a:r>
            <a:r>
              <a:rPr lang="en-US" sz="2400" dirty="0" err="1" smtClean="0">
                <a:latin typeface="Times New Roman" pitchFamily="18" charset="0"/>
                <a:cs typeface="Times New Roman" pitchFamily="18" charset="0"/>
              </a:rPr>
              <a:t>tür</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fareler</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altlarında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bulunan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lazer</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ışık</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kaynağının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yaydığı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ışıklar</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vasıtasıyla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hareketi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algılarlar</a:t>
            </a:r>
            <a:r>
              <a:rPr lang="en-US" sz="2400" dirty="0" smtClean="0">
                <a:latin typeface="Times New Roman" pitchFamily="18" charset="0"/>
                <a:cs typeface="Times New Roman" pitchFamily="18" charset="0"/>
              </a:rPr>
              <a:t>. </a:t>
            </a:r>
            <a:endParaRPr lang="tr-TR" sz="2400" dirty="0" smtClean="0">
              <a:latin typeface="Times New Roman" pitchFamily="18" charset="0"/>
              <a:cs typeface="Times New Roman" pitchFamily="18" charset="0"/>
            </a:endParaRPr>
          </a:p>
          <a:p>
            <a:pPr lvl="1"/>
            <a:r>
              <a:rPr lang="en-US" sz="2400" dirty="0" err="1" smtClean="0">
                <a:latin typeface="Times New Roman" pitchFamily="18" charset="0"/>
                <a:cs typeface="Times New Roman" pitchFamily="18" charset="0"/>
              </a:rPr>
              <a:t>İmleç</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hareketlerine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çok</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yüksek</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hassasiyet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isteyenler</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için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uygun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bir</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seçenektir</a:t>
            </a:r>
            <a:r>
              <a:rPr lang="en-US" sz="2400" dirty="0" smtClean="0">
                <a:latin typeface="Times New Roman" pitchFamily="18" charset="0"/>
                <a:cs typeface="Times New Roman" pitchFamily="18" charset="0"/>
              </a:rPr>
              <a:t>.</a:t>
            </a:r>
            <a:endParaRPr lang="tr-TR" sz="2400" dirty="0" smtClean="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3"/>
          <a:srcRect/>
          <a:stretch>
            <a:fillRect/>
          </a:stretch>
        </p:blipFill>
        <p:spPr bwMode="auto">
          <a:xfrm>
            <a:off x="2402172" y="3505200"/>
            <a:ext cx="3770028" cy="2628248"/>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C500462B-8695-4B74-9646-33A7AF4A3FDC}" type="slidenum">
              <a:rPr lang="en-US" smtClean="0"/>
              <a:pPr/>
              <a:t>16</a:t>
            </a:fld>
            <a:endParaRPr lang="en-US" dirty="0"/>
          </a:p>
        </p:txBody>
      </p:sp>
    </p:spTree>
    <p:extLst>
      <p:ext uri="{BB962C8B-B14F-4D97-AF65-F5344CB8AC3E}">
        <p14:creationId xmlns:p14="http://schemas.microsoft.com/office/powerpoint/2010/main" val="74082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tr-TR" dirty="0">
                <a:solidFill>
                  <a:schemeClr val="tx1"/>
                </a:solidFill>
              </a:rPr>
              <a:t>Fare (Mouse)</a:t>
            </a:r>
            <a:endParaRPr lang="en-GB" b="1" dirty="0">
              <a:solidFill>
                <a:schemeClr val="tx1"/>
              </a:solidFill>
            </a:endParaRPr>
          </a:p>
        </p:txBody>
      </p:sp>
      <p:sp>
        <p:nvSpPr>
          <p:cNvPr id="8" name="Content Placeholder 2"/>
          <p:cNvSpPr>
            <a:spLocks noGrp="1"/>
          </p:cNvSpPr>
          <p:nvPr>
            <p:ph idx="4294967295"/>
          </p:nvPr>
        </p:nvSpPr>
        <p:spPr>
          <a:xfrm>
            <a:off x="381000" y="1447800"/>
            <a:ext cx="8305800" cy="2514600"/>
          </a:xfrm>
        </p:spPr>
        <p:txBody>
          <a:bodyPr>
            <a:noAutofit/>
          </a:bodyPr>
          <a:lstStyle/>
          <a:p>
            <a:r>
              <a:rPr lang="tr-TR" sz="2400" b="1" dirty="0">
                <a:latin typeface="Times New Roman" pitchFamily="18" charset="0"/>
                <a:cs typeface="Times New Roman" pitchFamily="18" charset="0"/>
              </a:rPr>
              <a:t>Dokunmatik </a:t>
            </a:r>
            <a:r>
              <a:rPr lang="tr-TR" sz="2400" b="1" dirty="0" smtClean="0">
                <a:latin typeface="Times New Roman" pitchFamily="18" charset="0"/>
                <a:cs typeface="Times New Roman" pitchFamily="18" charset="0"/>
              </a:rPr>
              <a:t>(Touchpad) Fare</a:t>
            </a:r>
          </a:p>
          <a:p>
            <a:pPr lvl="1"/>
            <a:r>
              <a:rPr lang="en-US" sz="2400" dirty="0" smtClean="0">
                <a:latin typeface="Times New Roman" pitchFamily="18" charset="0"/>
                <a:cs typeface="Times New Roman" pitchFamily="18" charset="0"/>
              </a:rPr>
              <a:t>Touchpad </a:t>
            </a:r>
            <a:r>
              <a:rPr lang="en-US" sz="2400" dirty="0" err="1" smtClean="0">
                <a:latin typeface="Times New Roman" pitchFamily="18" charset="0"/>
                <a:cs typeface="Times New Roman" pitchFamily="18" charset="0"/>
              </a:rPr>
              <a:t>birimi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genellikle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dizüstü</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bilgisayarlarda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görülür</a:t>
            </a:r>
            <a:r>
              <a:rPr lang="en-US" sz="2400" dirty="0" smtClean="0">
                <a:latin typeface="Times New Roman" pitchFamily="18" charset="0"/>
                <a:cs typeface="Times New Roman" pitchFamily="18" charset="0"/>
              </a:rPr>
              <a:t>. </a:t>
            </a:r>
            <a:endParaRPr lang="tr-TR" sz="2400" dirty="0" smtClean="0">
              <a:latin typeface="Times New Roman" pitchFamily="18" charset="0"/>
              <a:cs typeface="Times New Roman" pitchFamily="18" charset="0"/>
            </a:endParaRPr>
          </a:p>
          <a:p>
            <a:pPr lvl="1"/>
            <a:r>
              <a:rPr lang="en-US" sz="2400" dirty="0" err="1" smtClean="0">
                <a:latin typeface="Times New Roman" pitchFamily="18" charset="0"/>
                <a:cs typeface="Times New Roman" pitchFamily="18" charset="0"/>
              </a:rPr>
              <a:t>Dizüstü</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bilgisayarlarının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klavyelerinin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hemen</a:t>
            </a:r>
            <a:r>
              <a:rPr lang="en-US" sz="2400" dirty="0" smtClean="0">
                <a:latin typeface="Times New Roman" pitchFamily="18" charset="0"/>
                <a:cs typeface="Times New Roman" pitchFamily="18" charset="0"/>
              </a:rPr>
              <a:t> alt </a:t>
            </a:r>
            <a:r>
              <a:rPr lang="en-US" sz="2400" dirty="0" err="1" smtClean="0">
                <a:latin typeface="Times New Roman" pitchFamily="18" charset="0"/>
                <a:cs typeface="Times New Roman" pitchFamily="18" charset="0"/>
              </a:rPr>
              <a:t>tarafında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bulunur</a:t>
            </a:r>
            <a:r>
              <a:rPr lang="en-US" sz="2400" dirty="0" smtClean="0">
                <a:latin typeface="Times New Roman" pitchFamily="18" charset="0"/>
                <a:cs typeface="Times New Roman" pitchFamily="18" charset="0"/>
              </a:rPr>
              <a:t>.</a:t>
            </a:r>
            <a:endParaRPr lang="tr-TR" sz="2400" dirty="0" smtClean="0">
              <a:latin typeface="Times New Roman" pitchFamily="18" charset="0"/>
              <a:cs typeface="Times New Roman" pitchFamily="18" charset="0"/>
            </a:endParaRPr>
          </a:p>
          <a:p>
            <a:pPr lvl="1"/>
            <a:r>
              <a:rPr lang="en-US" sz="2400" dirty="0" err="1" smtClean="0">
                <a:latin typeface="Times New Roman" pitchFamily="18" charset="0"/>
                <a:cs typeface="Times New Roman" pitchFamily="18" charset="0"/>
              </a:rPr>
              <a:t>Kullanıcı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parmağını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temas</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ettirerek</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işaretçinin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hareketi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sağlanır</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Tıklama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işlemi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parmakla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iki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kez</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vurma</a:t>
            </a:r>
            <a:r>
              <a:rPr lang="tr-TR" sz="2400" dirty="0" smtClean="0">
                <a:latin typeface="Times New Roman" pitchFamily="18" charset="0"/>
                <a:cs typeface="Times New Roman" pitchFamily="18" charset="0"/>
              </a:rPr>
              <a:t> ile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sağlanır</a:t>
            </a:r>
            <a:r>
              <a:rPr lang="en-US" sz="2400" dirty="0" smtClean="0">
                <a:latin typeface="Times New Roman" pitchFamily="18" charset="0"/>
                <a:cs typeface="Times New Roman" pitchFamily="18" charset="0"/>
              </a:rPr>
              <a:t>.</a:t>
            </a:r>
            <a:endParaRPr lang="tr-TR" sz="2400" dirty="0" smtClean="0">
              <a:latin typeface="Times New Roman" pitchFamily="18" charset="0"/>
              <a:cs typeface="Times New Roman" pitchFamily="18" charset="0"/>
            </a:endParaRPr>
          </a:p>
        </p:txBody>
      </p:sp>
      <p:pic>
        <p:nvPicPr>
          <p:cNvPr id="3" name="Picture 2" descr="http://alpha.akihabaranews.com/wp-content/uploads/images/8/38/16738/1.jpg"/>
          <p:cNvPicPr>
            <a:picLocks noChangeAspect="1" noChangeArrowheads="1"/>
          </p:cNvPicPr>
          <p:nvPr/>
        </p:nvPicPr>
        <p:blipFill rotWithShape="1">
          <a:blip r:embed="rId3">
            <a:extLst>
              <a:ext uri="{28A0092B-C50C-407E-A947-70E740481C1C}">
                <a14:useLocalDpi xmlns:a14="http://schemas.microsoft.com/office/drawing/2010/main" val="0"/>
              </a:ext>
            </a:extLst>
          </a:blip>
          <a:srcRect t="11165" b="14423"/>
          <a:stretch/>
        </p:blipFill>
        <p:spPr bwMode="auto">
          <a:xfrm>
            <a:off x="2971800" y="3957850"/>
            <a:ext cx="3200400" cy="242930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C500462B-8695-4B74-9646-33A7AF4A3FDC}" type="slidenum">
              <a:rPr lang="en-US" smtClean="0"/>
              <a:pPr/>
              <a:t>17</a:t>
            </a:fld>
            <a:endParaRPr lang="en-US" dirty="0"/>
          </a:p>
        </p:txBody>
      </p:sp>
    </p:spTree>
    <p:extLst>
      <p:ext uri="{BB962C8B-B14F-4D97-AF65-F5344CB8AC3E}">
        <p14:creationId xmlns:p14="http://schemas.microsoft.com/office/powerpoint/2010/main" val="4003930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tr-TR" dirty="0" smtClean="0">
                <a:solidFill>
                  <a:schemeClr val="tx1"/>
                </a:solidFill>
              </a:rPr>
              <a:t>Tarayıcı </a:t>
            </a:r>
            <a:r>
              <a:rPr lang="tr-TR" b="1" dirty="0" smtClean="0">
                <a:solidFill>
                  <a:schemeClr val="tx1"/>
                </a:solidFill>
              </a:rPr>
              <a:t>(Scanner)</a:t>
            </a:r>
            <a:endParaRPr lang="en-GB" b="1" dirty="0">
              <a:solidFill>
                <a:schemeClr val="tx1"/>
              </a:solidFill>
            </a:endParaRPr>
          </a:p>
        </p:txBody>
      </p:sp>
      <p:sp>
        <p:nvSpPr>
          <p:cNvPr id="38915" name="Content Placeholder 2"/>
          <p:cNvSpPr>
            <a:spLocks noGrp="1"/>
          </p:cNvSpPr>
          <p:nvPr>
            <p:ph idx="4294967295"/>
          </p:nvPr>
        </p:nvSpPr>
        <p:spPr>
          <a:xfrm>
            <a:off x="442913" y="1447800"/>
            <a:ext cx="8548687" cy="4648200"/>
          </a:xfrm>
        </p:spPr>
        <p:txBody>
          <a:bodyPr>
            <a:noAutofit/>
          </a:bodyPr>
          <a:lstStyle/>
          <a:p>
            <a:r>
              <a:rPr lang="tr-TR" sz="2400" dirty="0" smtClean="0">
                <a:latin typeface="Times New Roman" pitchFamily="18" charset="0"/>
                <a:cs typeface="Times New Roman" pitchFamily="18" charset="0"/>
              </a:rPr>
              <a:t>Fotoğraf, gazete kupürü, yazılı bir kağıt, resim veya grafikleri bilgisayar ortamına aktarmanızı sağlayan aygıta </a:t>
            </a:r>
            <a:r>
              <a:rPr lang="tr-TR" sz="2400" b="1" i="1" dirty="0" smtClean="0">
                <a:latin typeface="Times New Roman" pitchFamily="18" charset="0"/>
                <a:cs typeface="Times New Roman" pitchFamily="18" charset="0"/>
              </a:rPr>
              <a:t>tarayıcı</a:t>
            </a:r>
            <a:r>
              <a:rPr lang="tr-TR" sz="2400" dirty="0" smtClean="0">
                <a:latin typeface="Times New Roman" pitchFamily="18" charset="0"/>
                <a:cs typeface="Times New Roman" pitchFamily="18" charset="0"/>
              </a:rPr>
              <a:t> denir. </a:t>
            </a:r>
            <a:endParaRPr lang="tr-TR" sz="2400" dirty="0">
              <a:latin typeface="Times New Roman" pitchFamily="18" charset="0"/>
              <a:cs typeface="Times New Roman" pitchFamily="18" charset="0"/>
            </a:endParaRPr>
          </a:p>
        </p:txBody>
      </p:sp>
      <p:pic>
        <p:nvPicPr>
          <p:cNvPr id="6" name="Picture 2"/>
          <p:cNvPicPr>
            <a:picLocks noChangeAspect="1" noChangeArrowheads="1"/>
          </p:cNvPicPr>
          <p:nvPr/>
        </p:nvPicPr>
        <p:blipFill>
          <a:blip r:embed="rId3"/>
          <a:srcRect/>
          <a:stretch>
            <a:fillRect/>
          </a:stretch>
        </p:blipFill>
        <p:spPr bwMode="auto">
          <a:xfrm>
            <a:off x="2667000" y="2438400"/>
            <a:ext cx="3429000" cy="3429000"/>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C500462B-8695-4B74-9646-33A7AF4A3FDC}" type="slidenum">
              <a:rPr lang="en-US" smtClean="0"/>
              <a:pPr/>
              <a:t>18</a:t>
            </a:fld>
            <a:endParaRPr lang="en-US" dirty="0"/>
          </a:p>
        </p:txBody>
      </p:sp>
    </p:spTree>
    <p:extLst>
      <p:ext uri="{BB962C8B-B14F-4D97-AF65-F5344CB8AC3E}">
        <p14:creationId xmlns:p14="http://schemas.microsoft.com/office/powerpoint/2010/main" val="608653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tr-TR" dirty="0" smtClean="0">
                <a:solidFill>
                  <a:schemeClr val="tx1"/>
                </a:solidFill>
              </a:rPr>
              <a:t>Tarayıcı </a:t>
            </a:r>
            <a:r>
              <a:rPr lang="tr-TR" b="1" dirty="0" smtClean="0">
                <a:solidFill>
                  <a:schemeClr val="tx1"/>
                </a:solidFill>
              </a:rPr>
              <a:t>(Scanner)</a:t>
            </a:r>
            <a:endParaRPr lang="en-GB" b="1" dirty="0">
              <a:solidFill>
                <a:schemeClr val="tx1"/>
              </a:solidFill>
            </a:endParaRPr>
          </a:p>
        </p:txBody>
      </p:sp>
      <p:sp>
        <p:nvSpPr>
          <p:cNvPr id="38915" name="Content Placeholder 2"/>
          <p:cNvSpPr>
            <a:spLocks noGrp="1"/>
          </p:cNvSpPr>
          <p:nvPr>
            <p:ph idx="4294967295"/>
          </p:nvPr>
        </p:nvSpPr>
        <p:spPr>
          <a:xfrm>
            <a:off x="442913" y="1371600"/>
            <a:ext cx="8548687" cy="4648200"/>
          </a:xfrm>
        </p:spPr>
        <p:txBody>
          <a:bodyPr>
            <a:noAutofit/>
          </a:bodyPr>
          <a:lstStyle/>
          <a:p>
            <a:r>
              <a:rPr lang="tr-TR" sz="2400" dirty="0">
                <a:latin typeface="Times New Roman" pitchFamily="18" charset="0"/>
                <a:cs typeface="Times New Roman" pitchFamily="18" charset="0"/>
              </a:rPr>
              <a:t>Taranacak nesne (kağıt) tarayıcının kapağının içerisine konulur ve üst tarafından alta doğru satır satır ışığa duyarlı elektronik elemanlar tarafından taranarak sayısallaştırır. </a:t>
            </a:r>
          </a:p>
          <a:p>
            <a:r>
              <a:rPr lang="tr-TR" sz="2400" dirty="0">
                <a:latin typeface="Times New Roman" pitchFamily="18" charset="0"/>
                <a:cs typeface="Times New Roman" pitchFamily="18" charset="0"/>
              </a:rPr>
              <a:t>Taramanın daha iyi yapılabilmesi için nesne, bir ışık kaynağı ile aydınlatılır. </a:t>
            </a:r>
          </a:p>
          <a:p>
            <a:r>
              <a:rPr lang="tr-TR" sz="2400" dirty="0">
                <a:latin typeface="Times New Roman" pitchFamily="18" charset="0"/>
                <a:cs typeface="Times New Roman" pitchFamily="18" charset="0"/>
              </a:rPr>
              <a:t>Taranması istenen görüntü, üzerinden ışık kaynağı geçtikten sonra bir mercek aracılığıyla, fotoelektrik hücrelerden oluşmuş bir görüntü algılayıcı (image sensor) üzerine düşürülür. </a:t>
            </a:r>
          </a:p>
          <a:p>
            <a:r>
              <a:rPr lang="tr-TR" sz="2400" dirty="0" smtClean="0">
                <a:latin typeface="Times New Roman" pitchFamily="18" charset="0"/>
                <a:cs typeface="Times New Roman" pitchFamily="18" charset="0"/>
              </a:rPr>
              <a:t>Sinyaller, görüntü dosyası formatında disk ortamına kaydedilir. Daha sonra bu dosya üzerinde görüntü programları ile işlem yapılabilir.</a:t>
            </a:r>
          </a:p>
        </p:txBody>
      </p:sp>
      <p:sp>
        <p:nvSpPr>
          <p:cNvPr id="3" name="Slide Number Placeholder 2"/>
          <p:cNvSpPr>
            <a:spLocks noGrp="1"/>
          </p:cNvSpPr>
          <p:nvPr>
            <p:ph type="sldNum" sz="quarter" idx="12"/>
          </p:nvPr>
        </p:nvSpPr>
        <p:spPr/>
        <p:txBody>
          <a:bodyPr/>
          <a:lstStyle/>
          <a:p>
            <a:fld id="{C500462B-8695-4B74-9646-33A7AF4A3FDC}" type="slidenum">
              <a:rPr lang="en-US" smtClean="0"/>
              <a:pPr/>
              <a:t>19</a:t>
            </a:fld>
            <a:endParaRPr lang="en-US" dirty="0"/>
          </a:p>
        </p:txBody>
      </p:sp>
    </p:spTree>
    <p:extLst>
      <p:ext uri="{BB962C8B-B14F-4D97-AF65-F5344CB8AC3E}">
        <p14:creationId xmlns:p14="http://schemas.microsoft.com/office/powerpoint/2010/main" val="1272461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solidFill>
                  <a:schemeClr val="tx1"/>
                </a:solidFill>
              </a:rPr>
              <a:t>G</a:t>
            </a:r>
            <a:r>
              <a:rPr lang="tr-TR" dirty="0" smtClean="0">
                <a:solidFill>
                  <a:schemeClr val="tx1"/>
                </a:solidFill>
              </a:rPr>
              <a:t>iriş – Çıkış Birimleri</a:t>
            </a:r>
            <a:endParaRPr lang="en-GB" b="1" dirty="0" smtClean="0">
              <a:solidFill>
                <a:schemeClr val="tx1"/>
              </a:solidFill>
              <a:effectLst>
                <a:outerShdw blurRad="38100" dist="38100" dir="2700000" algn="tl">
                  <a:srgbClr val="C0C0C0"/>
                </a:outerShdw>
              </a:effectLst>
            </a:endParaRPr>
          </a:p>
        </p:txBody>
      </p:sp>
      <p:sp>
        <p:nvSpPr>
          <p:cNvPr id="3" name="Content Placeholder 2"/>
          <p:cNvSpPr>
            <a:spLocks noGrp="1"/>
          </p:cNvSpPr>
          <p:nvPr>
            <p:ph idx="4294967295"/>
          </p:nvPr>
        </p:nvSpPr>
        <p:spPr>
          <a:xfrm>
            <a:off x="525463" y="1377950"/>
            <a:ext cx="8229600" cy="4565650"/>
          </a:xfrm>
        </p:spPr>
        <p:txBody>
          <a:bodyPr>
            <a:noAutofit/>
          </a:bodyPr>
          <a:lstStyle/>
          <a:p>
            <a:r>
              <a:rPr lang="tr-TR" sz="2400" dirty="0" smtClean="0">
                <a:latin typeface="Times New Roman" pitchFamily="18" charset="0"/>
                <a:cs typeface="Times New Roman" pitchFamily="18" charset="0"/>
              </a:rPr>
              <a:t>Kullanıcının bilgisayara komut ve veri girişi yapmasını sağlayan birimlerere </a:t>
            </a:r>
            <a:r>
              <a:rPr lang="tr-TR" sz="2400" b="1" i="1" dirty="0" smtClean="0">
                <a:latin typeface="Times New Roman" pitchFamily="18" charset="0"/>
                <a:cs typeface="Times New Roman" pitchFamily="18" charset="0"/>
              </a:rPr>
              <a:t>giriş birimi</a:t>
            </a:r>
            <a:r>
              <a:rPr lang="tr-TR" sz="2400" dirty="0" smtClean="0">
                <a:latin typeface="Times New Roman" pitchFamily="18" charset="0"/>
                <a:cs typeface="Times New Roman" pitchFamily="18" charset="0"/>
              </a:rPr>
              <a:t> denir.</a:t>
            </a:r>
          </a:p>
          <a:p>
            <a:pPr lvl="1"/>
            <a:r>
              <a:rPr lang="tr-TR" sz="2400" dirty="0" smtClean="0">
                <a:latin typeface="Times New Roman" pitchFamily="18" charset="0"/>
                <a:cs typeface="Times New Roman" pitchFamily="18" charset="0"/>
              </a:rPr>
              <a:t>Giriş birimlerine </a:t>
            </a:r>
            <a:r>
              <a:rPr lang="tr-TR" sz="2400" i="1" dirty="0" smtClean="0">
                <a:latin typeface="Times New Roman" pitchFamily="18" charset="0"/>
                <a:cs typeface="Times New Roman" pitchFamily="18" charset="0"/>
              </a:rPr>
              <a:t>klavye</a:t>
            </a:r>
            <a:r>
              <a:rPr lang="tr-TR" sz="2400" dirty="0" smtClean="0">
                <a:latin typeface="Times New Roman" pitchFamily="18" charset="0"/>
                <a:cs typeface="Times New Roman" pitchFamily="18" charset="0"/>
              </a:rPr>
              <a:t>, fare </a:t>
            </a:r>
            <a:r>
              <a:rPr lang="tr-TR" sz="2400" i="1" dirty="0" smtClean="0">
                <a:latin typeface="Times New Roman" pitchFamily="18" charset="0"/>
                <a:cs typeface="Times New Roman" pitchFamily="18" charset="0"/>
              </a:rPr>
              <a:t>(mouse)</a:t>
            </a:r>
            <a:r>
              <a:rPr lang="tr-TR" sz="2400" dirty="0" smtClean="0">
                <a:latin typeface="Times New Roman" pitchFamily="18" charset="0"/>
                <a:cs typeface="Times New Roman" pitchFamily="18" charset="0"/>
              </a:rPr>
              <a:t>, </a:t>
            </a:r>
            <a:r>
              <a:rPr lang="tr-TR" sz="2400" i="1" dirty="0" smtClean="0">
                <a:latin typeface="Times New Roman" pitchFamily="18" charset="0"/>
                <a:cs typeface="Times New Roman" pitchFamily="18" charset="0"/>
              </a:rPr>
              <a:t>tarayıcı (scanner)</a:t>
            </a:r>
            <a:r>
              <a:rPr lang="tr-TR" sz="2400" dirty="0" smtClean="0">
                <a:latin typeface="Times New Roman" pitchFamily="18" charset="0"/>
                <a:cs typeface="Times New Roman" pitchFamily="18" charset="0"/>
              </a:rPr>
              <a:t> ve </a:t>
            </a:r>
            <a:r>
              <a:rPr lang="tr-TR" sz="2400" i="1" dirty="0" smtClean="0">
                <a:latin typeface="Times New Roman" pitchFamily="18" charset="0"/>
                <a:cs typeface="Times New Roman" pitchFamily="18" charset="0"/>
              </a:rPr>
              <a:t>mikrofon</a:t>
            </a:r>
            <a:r>
              <a:rPr lang="tr-TR" sz="2400" dirty="0" smtClean="0">
                <a:latin typeface="Times New Roman" pitchFamily="18" charset="0"/>
                <a:cs typeface="Times New Roman" pitchFamily="18" charset="0"/>
              </a:rPr>
              <a:t> örnek olarak verilebilir.</a:t>
            </a:r>
          </a:p>
          <a:p>
            <a:pPr marL="109728" indent="0">
              <a:buNone/>
            </a:pPr>
            <a:endParaRPr lang="tr-TR" sz="2400" dirty="0" smtClean="0">
              <a:latin typeface="Times New Roman" pitchFamily="18" charset="0"/>
              <a:cs typeface="Times New Roman" pitchFamily="18" charset="0"/>
            </a:endParaRPr>
          </a:p>
          <a:p>
            <a:r>
              <a:rPr lang="tr-TR" sz="2400" dirty="0" smtClean="0">
                <a:latin typeface="Times New Roman" pitchFamily="18" charset="0"/>
                <a:cs typeface="Times New Roman" pitchFamily="18" charset="0"/>
              </a:rPr>
              <a:t>Bilgisayarın kullanıcıya uyarı ya da sonuçları iletmesini sağlayan birimlere ise </a:t>
            </a:r>
            <a:r>
              <a:rPr lang="tr-TR" sz="2400" b="1" i="1" dirty="0" smtClean="0">
                <a:latin typeface="Times New Roman" pitchFamily="18" charset="0"/>
                <a:cs typeface="Times New Roman" pitchFamily="18" charset="0"/>
              </a:rPr>
              <a:t>çıkış birimi</a:t>
            </a:r>
            <a:r>
              <a:rPr lang="tr-TR" sz="2400" dirty="0" smtClean="0">
                <a:latin typeface="Times New Roman" pitchFamily="18" charset="0"/>
                <a:cs typeface="Times New Roman" pitchFamily="18" charset="0"/>
              </a:rPr>
              <a:t> denir.</a:t>
            </a:r>
          </a:p>
          <a:p>
            <a:pPr lvl="1"/>
            <a:r>
              <a:rPr lang="tr-TR" sz="2400" i="1" dirty="0" smtClean="0">
                <a:latin typeface="Times New Roman" pitchFamily="18" charset="0"/>
                <a:cs typeface="Times New Roman" pitchFamily="18" charset="0"/>
              </a:rPr>
              <a:t>Ekran</a:t>
            </a:r>
            <a:r>
              <a:rPr lang="tr-TR" sz="2400" dirty="0" smtClean="0">
                <a:latin typeface="Times New Roman" pitchFamily="18" charset="0"/>
                <a:cs typeface="Times New Roman" pitchFamily="18" charset="0"/>
              </a:rPr>
              <a:t> (</a:t>
            </a:r>
            <a:r>
              <a:rPr lang="tr-TR" sz="2400" i="1" dirty="0" smtClean="0">
                <a:latin typeface="Times New Roman" pitchFamily="18" charset="0"/>
                <a:cs typeface="Times New Roman" pitchFamily="18" charset="0"/>
              </a:rPr>
              <a:t>monitör</a:t>
            </a:r>
            <a:r>
              <a:rPr lang="tr-TR" sz="2400" dirty="0" smtClean="0">
                <a:latin typeface="Times New Roman" pitchFamily="18" charset="0"/>
                <a:cs typeface="Times New Roman" pitchFamily="18" charset="0"/>
              </a:rPr>
              <a:t>), </a:t>
            </a:r>
            <a:r>
              <a:rPr lang="tr-TR" sz="2400" i="1" dirty="0" smtClean="0">
                <a:latin typeface="Times New Roman" pitchFamily="18" charset="0"/>
                <a:cs typeface="Times New Roman" pitchFamily="18" charset="0"/>
              </a:rPr>
              <a:t>yazıcı</a:t>
            </a:r>
            <a:r>
              <a:rPr lang="tr-TR" sz="2400" dirty="0" smtClean="0">
                <a:latin typeface="Times New Roman" pitchFamily="18" charset="0"/>
                <a:cs typeface="Times New Roman" pitchFamily="18" charset="0"/>
              </a:rPr>
              <a:t> </a:t>
            </a:r>
            <a:r>
              <a:rPr lang="tr-TR" sz="2400" i="1" dirty="0" smtClean="0">
                <a:latin typeface="Times New Roman" pitchFamily="18" charset="0"/>
                <a:cs typeface="Times New Roman" pitchFamily="18" charset="0"/>
              </a:rPr>
              <a:t>(printer)</a:t>
            </a:r>
            <a:r>
              <a:rPr lang="tr-TR" sz="2400" dirty="0" smtClean="0">
                <a:latin typeface="Times New Roman" pitchFamily="18" charset="0"/>
                <a:cs typeface="Times New Roman" pitchFamily="18" charset="0"/>
              </a:rPr>
              <a:t> ve </a:t>
            </a:r>
            <a:r>
              <a:rPr lang="tr-TR" sz="2400" i="1" dirty="0" smtClean="0">
                <a:latin typeface="Times New Roman" pitchFamily="18" charset="0"/>
                <a:cs typeface="Times New Roman" pitchFamily="18" charset="0"/>
              </a:rPr>
              <a:t>hoparlör</a:t>
            </a:r>
            <a:r>
              <a:rPr lang="tr-TR" sz="2400" dirty="0" smtClean="0">
                <a:latin typeface="Times New Roman" pitchFamily="18" charset="0"/>
                <a:cs typeface="Times New Roman" pitchFamily="18" charset="0"/>
              </a:rPr>
              <a:t> de çıkış birimlerine örnek olarak verilebilir.</a:t>
            </a:r>
          </a:p>
        </p:txBody>
      </p:sp>
      <p:sp>
        <p:nvSpPr>
          <p:cNvPr id="4" name="Slide Number Placeholder 3"/>
          <p:cNvSpPr>
            <a:spLocks noGrp="1"/>
          </p:cNvSpPr>
          <p:nvPr>
            <p:ph type="sldNum" sz="quarter" idx="12"/>
          </p:nvPr>
        </p:nvSpPr>
        <p:spPr/>
        <p:txBody>
          <a:bodyPr/>
          <a:lstStyle/>
          <a:p>
            <a:fld id="{C500462B-8695-4B74-9646-33A7AF4A3FDC}" type="slidenum">
              <a:rPr lang="en-US" smtClean="0"/>
              <a:pPr/>
              <a:t>2</a:t>
            </a:fld>
            <a:endParaRPr lang="en-US" dirty="0"/>
          </a:p>
        </p:txBody>
      </p:sp>
    </p:spTree>
    <p:extLst>
      <p:ext uri="{BB962C8B-B14F-4D97-AF65-F5344CB8AC3E}">
        <p14:creationId xmlns:p14="http://schemas.microsoft.com/office/powerpoint/2010/main" val="4294650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tr-TR" dirty="0" smtClean="0">
                <a:solidFill>
                  <a:schemeClr val="tx1"/>
                </a:solidFill>
              </a:rPr>
              <a:t>Tarayıcı </a:t>
            </a:r>
            <a:r>
              <a:rPr lang="tr-TR" b="1" dirty="0" smtClean="0">
                <a:solidFill>
                  <a:schemeClr val="tx1"/>
                </a:solidFill>
              </a:rPr>
              <a:t>(Scanner)</a:t>
            </a:r>
            <a:endParaRPr lang="en-GB" b="1" dirty="0">
              <a:solidFill>
                <a:schemeClr val="tx1"/>
              </a:solidFill>
            </a:endParaRPr>
          </a:p>
        </p:txBody>
      </p:sp>
      <p:sp>
        <p:nvSpPr>
          <p:cNvPr id="38915" name="Content Placeholder 2"/>
          <p:cNvSpPr>
            <a:spLocks noGrp="1"/>
          </p:cNvSpPr>
          <p:nvPr>
            <p:ph idx="4294967295"/>
          </p:nvPr>
        </p:nvSpPr>
        <p:spPr>
          <a:xfrm>
            <a:off x="519113" y="1371600"/>
            <a:ext cx="8167687" cy="4648200"/>
          </a:xfrm>
        </p:spPr>
        <p:txBody>
          <a:bodyPr>
            <a:noAutofit/>
          </a:bodyPr>
          <a:lstStyle/>
          <a:p>
            <a:r>
              <a:rPr lang="tr-TR" sz="2400" dirty="0" smtClean="0">
                <a:latin typeface="Times New Roman" pitchFamily="18" charset="0"/>
                <a:cs typeface="Times New Roman" pitchFamily="18" charset="0"/>
              </a:rPr>
              <a:t>Tarayıcılarda </a:t>
            </a:r>
            <a:r>
              <a:rPr lang="tr-TR" sz="2400" b="1" dirty="0" smtClean="0">
                <a:latin typeface="Times New Roman" pitchFamily="18" charset="0"/>
                <a:cs typeface="Times New Roman" pitchFamily="18" charset="0"/>
              </a:rPr>
              <a:t>OCR (Optical Character Recognition-Optik Karakter </a:t>
            </a:r>
            <a:r>
              <a:rPr lang="tr-TR" sz="2400" b="1" dirty="0">
                <a:latin typeface="Times New Roman" pitchFamily="18" charset="0"/>
                <a:cs typeface="Times New Roman" pitchFamily="18" charset="0"/>
              </a:rPr>
              <a:t>T</a:t>
            </a:r>
            <a:r>
              <a:rPr lang="tr-TR" sz="2400" b="1" dirty="0" smtClean="0">
                <a:latin typeface="Times New Roman" pitchFamily="18" charset="0"/>
                <a:cs typeface="Times New Roman" pitchFamily="18" charset="0"/>
              </a:rPr>
              <a:t>anıma) </a:t>
            </a:r>
            <a:r>
              <a:rPr lang="tr-TR" sz="2400" dirty="0" smtClean="0">
                <a:latin typeface="Times New Roman" pitchFamily="18" charset="0"/>
                <a:cs typeface="Times New Roman" pitchFamily="18" charset="0"/>
              </a:rPr>
              <a:t>özelliği, taranan belgedeki yazıların resim biçiminde değil de metin dosyası olarak aktarılmasına olanak sağlar. </a:t>
            </a:r>
            <a:endParaRPr lang="tr-TR" sz="2400" dirty="0">
              <a:latin typeface="Times New Roman" pitchFamily="18" charset="0"/>
              <a:cs typeface="Times New Roman" pitchFamily="18" charset="0"/>
            </a:endParaRPr>
          </a:p>
          <a:p>
            <a:r>
              <a:rPr lang="tr-TR" sz="2400" dirty="0" smtClean="0">
                <a:latin typeface="Times New Roman" pitchFamily="18" charset="0"/>
                <a:cs typeface="Times New Roman" pitchFamily="18" charset="0"/>
              </a:rPr>
              <a:t>Böylece kağıt ortamındaki bir yazı, insan eliyle herhangi bir müdahaleye ve klavyeden tekrar veri girişine gerek kalmadan bilgisayara aktarılabilir. </a:t>
            </a:r>
          </a:p>
        </p:txBody>
      </p:sp>
      <p:sp>
        <p:nvSpPr>
          <p:cNvPr id="3" name="Slide Number Placeholder 2"/>
          <p:cNvSpPr>
            <a:spLocks noGrp="1"/>
          </p:cNvSpPr>
          <p:nvPr>
            <p:ph type="sldNum" sz="quarter" idx="12"/>
          </p:nvPr>
        </p:nvSpPr>
        <p:spPr/>
        <p:txBody>
          <a:bodyPr/>
          <a:lstStyle/>
          <a:p>
            <a:fld id="{C500462B-8695-4B74-9646-33A7AF4A3FDC}" type="slidenum">
              <a:rPr lang="en-US" smtClean="0"/>
              <a:pPr/>
              <a:t>20</a:t>
            </a:fld>
            <a:endParaRPr lang="en-US" dirty="0"/>
          </a:p>
        </p:txBody>
      </p:sp>
    </p:spTree>
    <p:extLst>
      <p:ext uri="{BB962C8B-B14F-4D97-AF65-F5344CB8AC3E}">
        <p14:creationId xmlns:p14="http://schemas.microsoft.com/office/powerpoint/2010/main" val="2437963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tr-TR" dirty="0" smtClean="0">
                <a:solidFill>
                  <a:schemeClr val="tx1"/>
                </a:solidFill>
              </a:rPr>
              <a:t>Mikrofon</a:t>
            </a:r>
            <a:endParaRPr lang="en-GB" b="1" dirty="0">
              <a:solidFill>
                <a:schemeClr val="tx1"/>
              </a:solidFill>
            </a:endParaRPr>
          </a:p>
        </p:txBody>
      </p:sp>
      <p:sp>
        <p:nvSpPr>
          <p:cNvPr id="38915" name="Content Placeholder 2"/>
          <p:cNvSpPr>
            <a:spLocks noGrp="1"/>
          </p:cNvSpPr>
          <p:nvPr>
            <p:ph idx="4294967295"/>
          </p:nvPr>
        </p:nvSpPr>
        <p:spPr>
          <a:xfrm>
            <a:off x="457201" y="1447800"/>
            <a:ext cx="7162799" cy="4648200"/>
          </a:xfrm>
        </p:spPr>
        <p:txBody>
          <a:bodyPr>
            <a:noAutofit/>
          </a:bodyPr>
          <a:lstStyle/>
          <a:p>
            <a:r>
              <a:rPr lang="tr-TR" sz="2400" b="1" i="1" dirty="0" smtClean="0">
                <a:latin typeface="Times New Roman" pitchFamily="18" charset="0"/>
                <a:cs typeface="Times New Roman" pitchFamily="18" charset="0"/>
              </a:rPr>
              <a:t>Mikrofon</a:t>
            </a:r>
            <a:r>
              <a:rPr lang="tr-TR" sz="2400" dirty="0" smtClean="0">
                <a:latin typeface="Times New Roman" pitchFamily="18" charset="0"/>
                <a:cs typeface="Times New Roman" pitchFamily="18" charset="0"/>
              </a:rPr>
              <a:t>, ses dalgalarını elektriksel titreşimlere çeviren, elektroakustik bir cihazdır. </a:t>
            </a:r>
          </a:p>
          <a:p>
            <a:r>
              <a:rPr lang="tr-TR" sz="2400" dirty="0" smtClean="0">
                <a:latin typeface="Times New Roman" pitchFamily="18" charset="0"/>
                <a:cs typeface="Times New Roman" pitchFamily="18" charset="0"/>
              </a:rPr>
              <a:t>Bütün mikrofonlar ses dalgalarına tepki gösteren çeşitli şekillerde yapılmış diyafram ya da benzeri bir elemana sahiptir. </a:t>
            </a:r>
          </a:p>
          <a:p>
            <a:r>
              <a:rPr lang="tr-TR" sz="2400" dirty="0" smtClean="0">
                <a:latin typeface="Times New Roman" pitchFamily="18" charset="0"/>
                <a:cs typeface="Times New Roman" pitchFamily="18" charset="0"/>
              </a:rPr>
              <a:t>Mikrofona gelen ses dalgaları diyaframa çarpar ve ses basıncındaki değişikliklere göre diyafram içe veya dışa doğru hareket ederek mekanik titreşim yapar. </a:t>
            </a:r>
          </a:p>
          <a:p>
            <a:r>
              <a:rPr lang="tr-TR" sz="2400" dirty="0" smtClean="0">
                <a:latin typeface="Times New Roman" pitchFamily="18" charset="0"/>
                <a:cs typeface="Times New Roman" pitchFamily="18" charset="0"/>
              </a:rPr>
              <a:t>Bu titreşimler sonucunda mikrofonun çıkış uçlarında bir gerilim meydana gelir.</a:t>
            </a:r>
          </a:p>
        </p:txBody>
      </p:sp>
      <p:pic>
        <p:nvPicPr>
          <p:cNvPr id="6146" name="Picture 2"/>
          <p:cNvPicPr>
            <a:picLocks noChangeAspect="1" noChangeArrowheads="1"/>
          </p:cNvPicPr>
          <p:nvPr/>
        </p:nvPicPr>
        <p:blipFill rotWithShape="1">
          <a:blip r:embed="rId3" cstate="print"/>
          <a:srcRect l="23231" r="10462"/>
          <a:stretch/>
        </p:blipFill>
        <p:spPr bwMode="auto">
          <a:xfrm>
            <a:off x="7747957" y="1828800"/>
            <a:ext cx="1319843" cy="2819400"/>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C500462B-8695-4B74-9646-33A7AF4A3FDC}" type="slidenum">
              <a:rPr lang="en-US" smtClean="0"/>
              <a:pPr/>
              <a:t>21</a:t>
            </a:fld>
            <a:endParaRPr lang="en-US" dirty="0"/>
          </a:p>
        </p:txBody>
      </p:sp>
    </p:spTree>
    <p:extLst>
      <p:ext uri="{BB962C8B-B14F-4D97-AF65-F5344CB8AC3E}">
        <p14:creationId xmlns:p14="http://schemas.microsoft.com/office/powerpoint/2010/main" val="100799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tr-TR" b="1" dirty="0" smtClean="0">
                <a:solidFill>
                  <a:schemeClr val="tx1"/>
                </a:solidFill>
              </a:rPr>
              <a:t>Ekran (Monitör)</a:t>
            </a:r>
            <a:endParaRPr lang="en-GB" b="1" dirty="0">
              <a:solidFill>
                <a:schemeClr val="tx1"/>
              </a:solidFill>
            </a:endParaRPr>
          </a:p>
        </p:txBody>
      </p:sp>
      <p:sp>
        <p:nvSpPr>
          <p:cNvPr id="3" name="Content Placeholder 2"/>
          <p:cNvSpPr>
            <a:spLocks noGrp="1"/>
          </p:cNvSpPr>
          <p:nvPr>
            <p:ph idx="4294967295"/>
          </p:nvPr>
        </p:nvSpPr>
        <p:spPr>
          <a:xfrm>
            <a:off x="381001" y="1423988"/>
            <a:ext cx="8534400" cy="4443412"/>
          </a:xfrm>
        </p:spPr>
        <p:txBody>
          <a:bodyPr>
            <a:normAutofit/>
          </a:bodyPr>
          <a:lstStyle/>
          <a:p>
            <a:r>
              <a:rPr lang="tr-TR" sz="2400" b="1" i="1" dirty="0" smtClean="0">
                <a:latin typeface="Times New Roman" pitchFamily="18" charset="0"/>
                <a:cs typeface="Times New Roman" pitchFamily="18" charset="0"/>
              </a:rPr>
              <a:t>Ekran</a:t>
            </a:r>
            <a:r>
              <a:rPr lang="tr-TR" sz="2400" dirty="0" smtClean="0">
                <a:latin typeface="Times New Roman" pitchFamily="18" charset="0"/>
                <a:cs typeface="Times New Roman" pitchFamily="18" charset="0"/>
              </a:rPr>
              <a:t>, bilgisayarın mikroişlemcisinden gönderilen sinyalleri gözün görebileceği şekilde görüntüye dönüştüren cihazdır. </a:t>
            </a:r>
          </a:p>
          <a:p>
            <a:r>
              <a:rPr lang="tr-TR" sz="2400" dirty="0" smtClean="0">
                <a:latin typeface="Times New Roman" pitchFamily="18" charset="0"/>
                <a:cs typeface="Times New Roman" pitchFamily="18" charset="0"/>
              </a:rPr>
              <a:t>Yani CPU ve ekran kartı tarafından işlenilen bilgilerin kullanıcıya iletildiği bir çıkış birimidir.</a:t>
            </a:r>
          </a:p>
        </p:txBody>
      </p:sp>
      <p:pic>
        <p:nvPicPr>
          <p:cNvPr id="6" name="Picture 2"/>
          <p:cNvPicPr>
            <a:picLocks noChangeAspect="1" noChangeArrowheads="1"/>
          </p:cNvPicPr>
          <p:nvPr/>
        </p:nvPicPr>
        <p:blipFill>
          <a:blip r:embed="rId3"/>
          <a:srcRect/>
          <a:stretch>
            <a:fillRect/>
          </a:stretch>
        </p:blipFill>
        <p:spPr bwMode="auto">
          <a:xfrm>
            <a:off x="2743200" y="3200400"/>
            <a:ext cx="3048000" cy="2468042"/>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C500462B-8695-4B74-9646-33A7AF4A3FDC}" type="slidenum">
              <a:rPr lang="en-US" smtClean="0"/>
              <a:pPr/>
              <a:t>22</a:t>
            </a:fld>
            <a:endParaRPr lang="en-US" dirty="0"/>
          </a:p>
        </p:txBody>
      </p:sp>
    </p:spTree>
    <p:extLst>
      <p:ext uri="{BB962C8B-B14F-4D97-AF65-F5344CB8AC3E}">
        <p14:creationId xmlns:p14="http://schemas.microsoft.com/office/powerpoint/2010/main" val="2436339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tr-TR" b="1" dirty="0" smtClean="0">
                <a:solidFill>
                  <a:schemeClr val="tx1"/>
                </a:solidFill>
              </a:rPr>
              <a:t>Ekran (Monitör)</a:t>
            </a:r>
            <a:endParaRPr lang="en-GB" b="1" dirty="0">
              <a:solidFill>
                <a:schemeClr val="tx1"/>
              </a:solidFill>
            </a:endParaRPr>
          </a:p>
        </p:txBody>
      </p:sp>
      <p:sp>
        <p:nvSpPr>
          <p:cNvPr id="3" name="Content Placeholder 2"/>
          <p:cNvSpPr>
            <a:spLocks noGrp="1"/>
          </p:cNvSpPr>
          <p:nvPr>
            <p:ph idx="4294967295"/>
          </p:nvPr>
        </p:nvSpPr>
        <p:spPr>
          <a:xfrm>
            <a:off x="381001" y="1423988"/>
            <a:ext cx="8534400" cy="4443412"/>
          </a:xfrm>
        </p:spPr>
        <p:txBody>
          <a:bodyPr>
            <a:normAutofit/>
          </a:bodyPr>
          <a:lstStyle/>
          <a:p>
            <a:r>
              <a:rPr lang="tr-TR" sz="2400" dirty="0" smtClean="0">
                <a:latin typeface="Times New Roman" pitchFamily="18" charset="0"/>
                <a:cs typeface="Times New Roman" pitchFamily="18" charset="0"/>
              </a:rPr>
              <a:t>Günümüzde ekranlar 4 çeşitdir:</a:t>
            </a:r>
          </a:p>
          <a:p>
            <a:pPr lvl="1"/>
            <a:r>
              <a:rPr lang="tr-TR" sz="2400" b="1" dirty="0" smtClean="0">
                <a:latin typeface="Times New Roman" pitchFamily="18" charset="0"/>
                <a:cs typeface="Times New Roman" pitchFamily="18" charset="0"/>
              </a:rPr>
              <a:t>CRT monitör: </a:t>
            </a:r>
            <a:r>
              <a:rPr lang="tr-TR" sz="2400" dirty="0" smtClean="0">
                <a:latin typeface="Times New Roman" pitchFamily="18" charset="0"/>
                <a:cs typeface="Times New Roman" pitchFamily="18" charset="0"/>
              </a:rPr>
              <a:t>En eski monitor tipidir, çok yer kaplar, enerji tasarrufu yok denecek kadar azdır.</a:t>
            </a:r>
          </a:p>
        </p:txBody>
      </p:sp>
      <p:pic>
        <p:nvPicPr>
          <p:cNvPr id="5122" name="Picture 2" descr="http://www.elecdoc.com.au/assets/images/Monitor_C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705100"/>
            <a:ext cx="3314700" cy="33147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C500462B-8695-4B74-9646-33A7AF4A3FDC}" type="slidenum">
              <a:rPr lang="en-US" smtClean="0"/>
              <a:pPr/>
              <a:t>23</a:t>
            </a:fld>
            <a:endParaRPr lang="en-US" dirty="0"/>
          </a:p>
        </p:txBody>
      </p:sp>
    </p:spTree>
    <p:extLst>
      <p:ext uri="{BB962C8B-B14F-4D97-AF65-F5344CB8AC3E}">
        <p14:creationId xmlns:p14="http://schemas.microsoft.com/office/powerpoint/2010/main" val="1965453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tr-TR" dirty="0">
                <a:solidFill>
                  <a:schemeClr val="tx1"/>
                </a:solidFill>
              </a:rPr>
              <a:t>Ekran (Monitör)</a:t>
            </a:r>
            <a:endParaRPr lang="en-GB" b="1" dirty="0">
              <a:solidFill>
                <a:schemeClr val="tx1"/>
              </a:solidFill>
            </a:endParaRPr>
          </a:p>
        </p:txBody>
      </p:sp>
      <p:sp>
        <p:nvSpPr>
          <p:cNvPr id="3" name="Content Placeholder 2"/>
          <p:cNvSpPr>
            <a:spLocks noGrp="1"/>
          </p:cNvSpPr>
          <p:nvPr>
            <p:ph idx="4294967295"/>
          </p:nvPr>
        </p:nvSpPr>
        <p:spPr>
          <a:xfrm>
            <a:off x="381001" y="1423988"/>
            <a:ext cx="8534400" cy="4443412"/>
          </a:xfrm>
        </p:spPr>
        <p:txBody>
          <a:bodyPr>
            <a:normAutofit/>
          </a:bodyPr>
          <a:lstStyle/>
          <a:p>
            <a:pPr lvl="1"/>
            <a:r>
              <a:rPr lang="tr-TR" sz="2400" b="1" dirty="0" smtClean="0">
                <a:latin typeface="Times New Roman" pitchFamily="18" charset="0"/>
                <a:cs typeface="Times New Roman" pitchFamily="18" charset="0"/>
              </a:rPr>
              <a:t>LCD monitör: </a:t>
            </a:r>
            <a:r>
              <a:rPr lang="tr-TR" sz="2400" dirty="0" smtClean="0">
                <a:latin typeface="Times New Roman" pitchFamily="18" charset="0"/>
                <a:cs typeface="Times New Roman" pitchFamily="18" charset="0"/>
              </a:rPr>
              <a:t>Enerji tasarrufu ve kullanım kolaylığı sağlar. Sıvı kristal bir yapı barındırır.</a:t>
            </a:r>
            <a:endParaRPr lang="en-GB" sz="2400" dirty="0" smtClean="0">
              <a:latin typeface="Times New Roman" pitchFamily="18" charset="0"/>
              <a:cs typeface="Times New Roman" pitchFamily="18" charset="0"/>
            </a:endParaRPr>
          </a:p>
        </p:txBody>
      </p:sp>
      <p:pic>
        <p:nvPicPr>
          <p:cNvPr id="5" name="Picture 2"/>
          <p:cNvPicPr>
            <a:picLocks noChangeAspect="1" noChangeArrowheads="1"/>
          </p:cNvPicPr>
          <p:nvPr/>
        </p:nvPicPr>
        <p:blipFill>
          <a:blip r:embed="rId3"/>
          <a:srcRect/>
          <a:stretch>
            <a:fillRect/>
          </a:stretch>
        </p:blipFill>
        <p:spPr bwMode="auto">
          <a:xfrm>
            <a:off x="2514600" y="2438400"/>
            <a:ext cx="3429000" cy="2927989"/>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C500462B-8695-4B74-9646-33A7AF4A3FDC}" type="slidenum">
              <a:rPr lang="en-US" smtClean="0"/>
              <a:pPr/>
              <a:t>24</a:t>
            </a:fld>
            <a:endParaRPr lang="en-US" dirty="0"/>
          </a:p>
        </p:txBody>
      </p:sp>
    </p:spTree>
    <p:extLst>
      <p:ext uri="{BB962C8B-B14F-4D97-AF65-F5344CB8AC3E}">
        <p14:creationId xmlns:p14="http://schemas.microsoft.com/office/powerpoint/2010/main" val="1682197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tr-TR" dirty="0">
                <a:solidFill>
                  <a:schemeClr val="tx1"/>
                </a:solidFill>
              </a:rPr>
              <a:t>Ekran (Monitör)</a:t>
            </a:r>
            <a:endParaRPr lang="en-GB" b="1" dirty="0">
              <a:solidFill>
                <a:schemeClr val="tx1"/>
              </a:solidFill>
            </a:endParaRPr>
          </a:p>
        </p:txBody>
      </p:sp>
      <p:sp>
        <p:nvSpPr>
          <p:cNvPr id="3" name="Content Placeholder 2"/>
          <p:cNvSpPr>
            <a:spLocks noGrp="1"/>
          </p:cNvSpPr>
          <p:nvPr>
            <p:ph idx="4294967295"/>
          </p:nvPr>
        </p:nvSpPr>
        <p:spPr>
          <a:xfrm>
            <a:off x="381001" y="1423988"/>
            <a:ext cx="8534400" cy="4443412"/>
          </a:xfrm>
        </p:spPr>
        <p:txBody>
          <a:bodyPr>
            <a:normAutofit/>
          </a:bodyPr>
          <a:lstStyle/>
          <a:p>
            <a:pPr lvl="1"/>
            <a:r>
              <a:rPr lang="tr-TR" sz="2400" b="1" dirty="0" smtClean="0">
                <a:latin typeface="Times New Roman" pitchFamily="18" charset="0"/>
                <a:cs typeface="Times New Roman" pitchFamily="18" charset="0"/>
              </a:rPr>
              <a:t>Plazma monitör: </a:t>
            </a:r>
            <a:r>
              <a:rPr lang="tr-TR" sz="2400" dirty="0" smtClean="0">
                <a:latin typeface="Times New Roman" pitchFamily="18" charset="0"/>
                <a:cs typeface="Times New Roman" pitchFamily="18" charset="0"/>
              </a:rPr>
              <a:t>Kullanım kolaylığı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sa</a:t>
            </a:r>
            <a:r>
              <a:rPr lang="tr-TR" sz="2400" dirty="0" smtClean="0">
                <a:latin typeface="Times New Roman" pitchFamily="18" charset="0"/>
                <a:cs typeface="Times New Roman" pitchFamily="18" charset="0"/>
              </a:rPr>
              <a:t>ğlayan plazma monitorlerde iyon dengesi olan bir plazma ortam bulunur. </a:t>
            </a:r>
          </a:p>
        </p:txBody>
      </p:sp>
      <p:pic>
        <p:nvPicPr>
          <p:cNvPr id="5" name="Picture 3"/>
          <p:cNvPicPr>
            <a:picLocks noChangeAspect="1" noChangeArrowheads="1"/>
          </p:cNvPicPr>
          <p:nvPr/>
        </p:nvPicPr>
        <p:blipFill>
          <a:blip r:embed="rId3"/>
          <a:srcRect/>
          <a:stretch>
            <a:fillRect/>
          </a:stretch>
        </p:blipFill>
        <p:spPr bwMode="auto">
          <a:xfrm>
            <a:off x="3145154" y="2362200"/>
            <a:ext cx="2417446" cy="3429001"/>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C500462B-8695-4B74-9646-33A7AF4A3FDC}" type="slidenum">
              <a:rPr lang="en-US" smtClean="0"/>
              <a:pPr/>
              <a:t>25</a:t>
            </a:fld>
            <a:endParaRPr lang="en-US" dirty="0"/>
          </a:p>
        </p:txBody>
      </p:sp>
    </p:spTree>
    <p:extLst>
      <p:ext uri="{BB962C8B-B14F-4D97-AF65-F5344CB8AC3E}">
        <p14:creationId xmlns:p14="http://schemas.microsoft.com/office/powerpoint/2010/main" val="1364595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tr-TR" dirty="0">
                <a:solidFill>
                  <a:schemeClr val="tx1"/>
                </a:solidFill>
              </a:rPr>
              <a:t>Ekran (Monitör)</a:t>
            </a:r>
            <a:endParaRPr lang="en-GB" b="1" dirty="0">
              <a:solidFill>
                <a:schemeClr val="tx1"/>
              </a:solidFill>
            </a:endParaRPr>
          </a:p>
        </p:txBody>
      </p:sp>
      <p:sp>
        <p:nvSpPr>
          <p:cNvPr id="3" name="Content Placeholder 2"/>
          <p:cNvSpPr>
            <a:spLocks noGrp="1"/>
          </p:cNvSpPr>
          <p:nvPr>
            <p:ph idx="4294967295"/>
          </p:nvPr>
        </p:nvSpPr>
        <p:spPr>
          <a:xfrm>
            <a:off x="381001" y="1423988"/>
            <a:ext cx="8534400" cy="4443412"/>
          </a:xfrm>
        </p:spPr>
        <p:txBody>
          <a:bodyPr>
            <a:normAutofit/>
          </a:bodyPr>
          <a:lstStyle/>
          <a:p>
            <a:pPr lvl="1"/>
            <a:r>
              <a:rPr lang="tr-TR" sz="2400" b="1" dirty="0" smtClean="0">
                <a:latin typeface="Times New Roman" pitchFamily="18" charset="0"/>
                <a:cs typeface="Times New Roman" pitchFamily="18" charset="0"/>
              </a:rPr>
              <a:t>LED monitör: </a:t>
            </a:r>
            <a:r>
              <a:rPr lang="tr-TR" sz="2400" dirty="0" smtClean="0">
                <a:latin typeface="Times New Roman" pitchFamily="18" charset="0"/>
                <a:cs typeface="Times New Roman" pitchFamily="18" charset="0"/>
              </a:rPr>
              <a:t>Led ekranlar ledlerin bir araya gelmesinden oluşmaktadır. Bu ledler elektronik çipler tarafından kontrol edilirek ışık gücü azaltılır veya çoğaltılır. Bu sayede her ledden farklı ışık güçleri elde edilir. </a:t>
            </a:r>
            <a:endParaRPr lang="en-GB" sz="2400" dirty="0" smtClean="0">
              <a:latin typeface="Times New Roman" pitchFamily="18" charset="0"/>
              <a:cs typeface="Times New Roman" pitchFamily="18" charset="0"/>
            </a:endParaRPr>
          </a:p>
        </p:txBody>
      </p:sp>
      <p:pic>
        <p:nvPicPr>
          <p:cNvPr id="5" name="Picture 2"/>
          <p:cNvPicPr>
            <a:picLocks noChangeAspect="1" noChangeArrowheads="1"/>
          </p:cNvPicPr>
          <p:nvPr/>
        </p:nvPicPr>
        <p:blipFill>
          <a:blip r:embed="rId3"/>
          <a:srcRect/>
          <a:stretch>
            <a:fillRect/>
          </a:stretch>
        </p:blipFill>
        <p:spPr bwMode="auto">
          <a:xfrm>
            <a:off x="2438400" y="3039945"/>
            <a:ext cx="3962400" cy="3208455"/>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C500462B-8695-4B74-9646-33A7AF4A3FDC}" type="slidenum">
              <a:rPr lang="en-US" smtClean="0"/>
              <a:pPr/>
              <a:t>26</a:t>
            </a:fld>
            <a:endParaRPr lang="en-US" dirty="0"/>
          </a:p>
        </p:txBody>
      </p:sp>
    </p:spTree>
    <p:extLst>
      <p:ext uri="{BB962C8B-B14F-4D97-AF65-F5344CB8AC3E}">
        <p14:creationId xmlns:p14="http://schemas.microsoft.com/office/powerpoint/2010/main" val="4002727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tr-TR" b="1" dirty="0" smtClean="0">
                <a:solidFill>
                  <a:schemeClr val="tx1"/>
                </a:solidFill>
              </a:rPr>
              <a:t>Yazıcı (Printer)</a:t>
            </a:r>
            <a:endParaRPr lang="en-GB" b="1" dirty="0">
              <a:solidFill>
                <a:schemeClr val="tx1"/>
              </a:solidFill>
            </a:endParaRPr>
          </a:p>
        </p:txBody>
      </p:sp>
      <p:sp>
        <p:nvSpPr>
          <p:cNvPr id="30723" name="Content Placeholder 2"/>
          <p:cNvSpPr>
            <a:spLocks noGrp="1"/>
          </p:cNvSpPr>
          <p:nvPr>
            <p:ph idx="4294967295"/>
          </p:nvPr>
        </p:nvSpPr>
        <p:spPr>
          <a:xfrm>
            <a:off x="576263" y="1433513"/>
            <a:ext cx="8034337" cy="4662487"/>
          </a:xfrm>
        </p:spPr>
        <p:txBody>
          <a:bodyPr>
            <a:normAutofit/>
          </a:bodyPr>
          <a:lstStyle/>
          <a:p>
            <a:r>
              <a:rPr lang="tr-TR" sz="2400" dirty="0" smtClean="0">
                <a:latin typeface="Times New Roman" pitchFamily="18" charset="0"/>
                <a:cs typeface="Times New Roman" pitchFamily="18" charset="0"/>
              </a:rPr>
              <a:t>Bilgisayardaki bilgilerin kağıt üzerinde gösterilmesini sağlayan çıkış birimlerinden en önemlisi </a:t>
            </a:r>
            <a:r>
              <a:rPr lang="tr-TR" sz="2400" b="1" i="1" dirty="0" smtClean="0">
                <a:latin typeface="Times New Roman" pitchFamily="18" charset="0"/>
                <a:cs typeface="Times New Roman" pitchFamily="18" charset="0"/>
              </a:rPr>
              <a:t>yazıcılardır</a:t>
            </a:r>
            <a:r>
              <a:rPr lang="tr-TR" sz="2400" dirty="0" smtClean="0">
                <a:latin typeface="Times New Roman" pitchFamily="18" charset="0"/>
                <a:cs typeface="Times New Roman" pitchFamily="18" charset="0"/>
              </a:rPr>
              <a:t>. </a:t>
            </a:r>
          </a:p>
          <a:p>
            <a:r>
              <a:rPr lang="tr-TR" sz="2400" dirty="0">
                <a:latin typeface="Times New Roman" pitchFamily="18" charset="0"/>
                <a:cs typeface="Times New Roman" pitchFamily="18" charset="0"/>
              </a:rPr>
              <a:t>Yazıcılar basımda kullandıkları teknolojiye göre genel olarak 3 sınıfa </a:t>
            </a:r>
            <a:r>
              <a:rPr lang="tr-TR" sz="2400" dirty="0" smtClean="0">
                <a:latin typeface="Times New Roman" pitchFamily="18" charset="0"/>
                <a:cs typeface="Times New Roman" pitchFamily="18" charset="0"/>
              </a:rPr>
              <a:t>ayrılırlar: </a:t>
            </a:r>
            <a:r>
              <a:rPr lang="tr-TR" sz="2400" b="1" i="1" dirty="0" smtClean="0">
                <a:latin typeface="Times New Roman" pitchFamily="18" charset="0"/>
                <a:cs typeface="Times New Roman" pitchFamily="18" charset="0"/>
              </a:rPr>
              <a:t>nokta vuruşlu</a:t>
            </a:r>
            <a:r>
              <a:rPr lang="tr-TR" sz="2400" dirty="0" smtClean="0">
                <a:latin typeface="Times New Roman" pitchFamily="18" charset="0"/>
                <a:cs typeface="Times New Roman" pitchFamily="18" charset="0"/>
              </a:rPr>
              <a:t>, </a:t>
            </a:r>
            <a:r>
              <a:rPr lang="tr-TR" sz="2400" b="1" i="1" dirty="0" smtClean="0">
                <a:latin typeface="Times New Roman" pitchFamily="18" charset="0"/>
                <a:cs typeface="Times New Roman" pitchFamily="18" charset="0"/>
              </a:rPr>
              <a:t>mürekkep püskürtmeli </a:t>
            </a:r>
            <a:r>
              <a:rPr lang="tr-TR" sz="2400" dirty="0" smtClean="0">
                <a:latin typeface="Times New Roman" pitchFamily="18" charset="0"/>
                <a:cs typeface="Times New Roman" pitchFamily="18" charset="0"/>
              </a:rPr>
              <a:t>ve </a:t>
            </a:r>
            <a:r>
              <a:rPr lang="tr-TR" sz="2400" b="1" i="1" dirty="0" smtClean="0">
                <a:latin typeface="Times New Roman" pitchFamily="18" charset="0"/>
                <a:cs typeface="Times New Roman" pitchFamily="18" charset="0"/>
              </a:rPr>
              <a:t>lazer yazıcılar</a:t>
            </a:r>
            <a:r>
              <a:rPr lang="tr-TR" sz="2400" dirty="0" smtClean="0">
                <a:latin typeface="Times New Roman" pitchFamily="18" charset="0"/>
                <a:cs typeface="Times New Roman" pitchFamily="18" charset="0"/>
              </a:rPr>
              <a:t>.</a:t>
            </a:r>
            <a:endParaRPr lang="tr-TR" sz="2400" dirty="0">
              <a:latin typeface="Times New Roman" pitchFamily="18" charset="0"/>
              <a:cs typeface="Times New Roman" pitchFamily="18" charset="0"/>
            </a:endParaRPr>
          </a:p>
          <a:p>
            <a:endParaRPr lang="tr-TR" sz="2400" dirty="0" smtClean="0">
              <a:latin typeface="Times New Roman" pitchFamily="18" charset="0"/>
              <a:cs typeface="Times New Roman" pitchFamily="18" charset="0"/>
            </a:endParaRPr>
          </a:p>
        </p:txBody>
      </p:sp>
      <p:pic>
        <p:nvPicPr>
          <p:cNvPr id="8" name="Picture 2"/>
          <p:cNvPicPr>
            <a:picLocks noChangeAspect="1" noChangeArrowheads="1"/>
          </p:cNvPicPr>
          <p:nvPr/>
        </p:nvPicPr>
        <p:blipFill>
          <a:blip r:embed="rId3"/>
          <a:srcRect/>
          <a:stretch>
            <a:fillRect/>
          </a:stretch>
        </p:blipFill>
        <p:spPr bwMode="auto">
          <a:xfrm>
            <a:off x="2559823" y="3505200"/>
            <a:ext cx="3616926" cy="2676525"/>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C500462B-8695-4B74-9646-33A7AF4A3FDC}" type="slidenum">
              <a:rPr lang="en-US" smtClean="0"/>
              <a:pPr/>
              <a:t>27</a:t>
            </a:fld>
            <a:endParaRPr lang="en-US" dirty="0"/>
          </a:p>
        </p:txBody>
      </p:sp>
    </p:spTree>
    <p:extLst>
      <p:ext uri="{BB962C8B-B14F-4D97-AF65-F5344CB8AC3E}">
        <p14:creationId xmlns:p14="http://schemas.microsoft.com/office/powerpoint/2010/main" val="2183253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tr-TR" dirty="0">
                <a:solidFill>
                  <a:schemeClr val="tx1"/>
                </a:solidFill>
              </a:rPr>
              <a:t>Yazıcı (Printer)</a:t>
            </a:r>
            <a:endParaRPr lang="en-GB" b="1" dirty="0">
              <a:solidFill>
                <a:schemeClr val="tx1"/>
              </a:solidFill>
            </a:endParaRPr>
          </a:p>
        </p:txBody>
      </p:sp>
      <p:sp>
        <p:nvSpPr>
          <p:cNvPr id="30723" name="Content Placeholder 2"/>
          <p:cNvSpPr>
            <a:spLocks noGrp="1"/>
          </p:cNvSpPr>
          <p:nvPr>
            <p:ph idx="4294967295"/>
          </p:nvPr>
        </p:nvSpPr>
        <p:spPr>
          <a:xfrm>
            <a:off x="76200" y="1357313"/>
            <a:ext cx="8686800" cy="4662487"/>
          </a:xfrm>
        </p:spPr>
        <p:txBody>
          <a:bodyPr>
            <a:normAutofit/>
          </a:bodyPr>
          <a:lstStyle/>
          <a:p>
            <a:pPr lvl="1"/>
            <a:r>
              <a:rPr lang="tr-TR" sz="2400" b="1" dirty="0" smtClean="0">
                <a:latin typeface="Times New Roman" pitchFamily="18" charset="0"/>
                <a:cs typeface="Times New Roman" pitchFamily="18" charset="0"/>
              </a:rPr>
              <a:t>Nokta Vuruşlu Yazıcılar: </a:t>
            </a:r>
            <a:r>
              <a:rPr lang="tr-TR" sz="2400" dirty="0" smtClean="0">
                <a:latin typeface="Times New Roman" pitchFamily="18" charset="0"/>
                <a:cs typeface="Times New Roman" pitchFamily="18" charset="0"/>
              </a:rPr>
              <a:t>Bu tür yazıcılar, bir sutün halinde dizilmiş iğnelerin mürekkepli şeride vurması yardımıyla, kağıt üzerinde noktalar oluşturulur. Her harf farklı nokta kombinasyonlarından oluşur. Nokta vuruşlu yazıcılar son derece yavaş olmalarına karşın ucuz olmaları sebebiyle özellikle devlet dairelerinde yaygın şekilde kullanılır.</a:t>
            </a:r>
          </a:p>
          <a:p>
            <a:endParaRPr lang="tr-TR" sz="2400" dirty="0" smtClean="0">
              <a:latin typeface="Times New Roman" pitchFamily="18" charset="0"/>
              <a:cs typeface="Times New Roman" pitchFamily="18" charset="0"/>
            </a:endParaRPr>
          </a:p>
          <a:p>
            <a:endParaRPr lang="tr-TR" sz="2400" dirty="0" smtClean="0">
              <a:latin typeface="Times New Roman" pitchFamily="18" charset="0"/>
              <a:cs typeface="Times New Roman" pitchFamily="18" charset="0"/>
            </a:endParaRPr>
          </a:p>
          <a:p>
            <a:endParaRPr lang="tr-TR" sz="2400" dirty="0" smtClean="0">
              <a:latin typeface="Times New Roman" pitchFamily="18" charset="0"/>
              <a:cs typeface="Times New Roman" pitchFamily="18" charset="0"/>
            </a:endParaRPr>
          </a:p>
        </p:txBody>
      </p:sp>
      <p:pic>
        <p:nvPicPr>
          <p:cNvPr id="6146" name="Picture 2" descr="http://www.yasamdizayni.com/wp-content/uploads/2011/12/2012-nokta-vuru%C5%9Flu-yaz%C4%B1c%C4%B1.jpg"/>
          <p:cNvPicPr>
            <a:picLocks noChangeAspect="1" noChangeArrowheads="1"/>
          </p:cNvPicPr>
          <p:nvPr/>
        </p:nvPicPr>
        <p:blipFill rotWithShape="1">
          <a:blip r:embed="rId3">
            <a:extLst>
              <a:ext uri="{28A0092B-C50C-407E-A947-70E740481C1C}">
                <a14:useLocalDpi xmlns:a14="http://schemas.microsoft.com/office/drawing/2010/main" val="0"/>
              </a:ext>
            </a:extLst>
          </a:blip>
          <a:srcRect t="12133" b="8775"/>
          <a:stretch/>
        </p:blipFill>
        <p:spPr bwMode="auto">
          <a:xfrm>
            <a:off x="2895600" y="3733800"/>
            <a:ext cx="3200400" cy="253127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C500462B-8695-4B74-9646-33A7AF4A3FDC}" type="slidenum">
              <a:rPr lang="en-US" smtClean="0"/>
              <a:pPr/>
              <a:t>28</a:t>
            </a:fld>
            <a:endParaRPr lang="en-US" dirty="0"/>
          </a:p>
        </p:txBody>
      </p:sp>
    </p:spTree>
    <p:extLst>
      <p:ext uri="{BB962C8B-B14F-4D97-AF65-F5344CB8AC3E}">
        <p14:creationId xmlns:p14="http://schemas.microsoft.com/office/powerpoint/2010/main" val="2401985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tr-TR" dirty="0">
                <a:solidFill>
                  <a:schemeClr val="tx1"/>
                </a:solidFill>
              </a:rPr>
              <a:t>Yazıcı </a:t>
            </a:r>
            <a:r>
              <a:rPr lang="tr-TR" dirty="0" smtClean="0">
                <a:solidFill>
                  <a:schemeClr val="tx1"/>
                </a:solidFill>
              </a:rPr>
              <a:t>(</a:t>
            </a:r>
            <a:r>
              <a:rPr lang="tr-TR" dirty="0">
                <a:solidFill>
                  <a:schemeClr val="tx1"/>
                </a:solidFill>
              </a:rPr>
              <a:t>Printer)</a:t>
            </a:r>
            <a:endParaRPr lang="en-GB" b="1" dirty="0">
              <a:solidFill>
                <a:schemeClr val="tx1"/>
              </a:solidFill>
            </a:endParaRPr>
          </a:p>
        </p:txBody>
      </p:sp>
      <p:sp>
        <p:nvSpPr>
          <p:cNvPr id="30723" name="Content Placeholder 2"/>
          <p:cNvSpPr>
            <a:spLocks noGrp="1"/>
          </p:cNvSpPr>
          <p:nvPr>
            <p:ph idx="4294967295"/>
          </p:nvPr>
        </p:nvSpPr>
        <p:spPr>
          <a:xfrm>
            <a:off x="-33337" y="1357313"/>
            <a:ext cx="8872537" cy="4662487"/>
          </a:xfrm>
        </p:spPr>
        <p:txBody>
          <a:bodyPr>
            <a:normAutofit/>
          </a:bodyPr>
          <a:lstStyle/>
          <a:p>
            <a:pPr lvl="1"/>
            <a:r>
              <a:rPr lang="tr-TR" sz="2400" b="1" dirty="0" smtClean="0">
                <a:latin typeface="Times New Roman" pitchFamily="18" charset="0"/>
                <a:cs typeface="Times New Roman" pitchFamily="18" charset="0"/>
              </a:rPr>
              <a:t>Mürekkep Püskürtmeli Yazıcılar: </a:t>
            </a:r>
            <a:r>
              <a:rPr lang="tr-TR" sz="2400" dirty="0" smtClean="0">
                <a:latin typeface="Times New Roman" pitchFamily="18" charset="0"/>
                <a:cs typeface="Times New Roman" pitchFamily="18" charset="0"/>
              </a:rPr>
              <a:t>Bu tür yazıcılar, resmi ve karakterleri oluşturmak için vuruşsuz bir yöntem kullanırlar. Yazıcı kafası kağıda değmez. Bunun yerine kafa, kağıda mürekkep damlacıkları püskürtür. Mürekkebi kafadan ileri doğru püskürtmek için iki yöntem kullanılır. Evlerde kişisel kullanım için uygun bir teknolojidir.</a:t>
            </a:r>
          </a:p>
        </p:txBody>
      </p:sp>
      <p:pic>
        <p:nvPicPr>
          <p:cNvPr id="7170" name="Picture 2" descr="http://www.biriyilik.com/wp-content/uploads/2009/11/yazici-printer.jpg"/>
          <p:cNvPicPr>
            <a:picLocks noChangeAspect="1" noChangeArrowheads="1"/>
          </p:cNvPicPr>
          <p:nvPr/>
        </p:nvPicPr>
        <p:blipFill rotWithShape="1">
          <a:blip r:embed="rId3">
            <a:extLst>
              <a:ext uri="{28A0092B-C50C-407E-A947-70E740481C1C}">
                <a14:useLocalDpi xmlns:a14="http://schemas.microsoft.com/office/drawing/2010/main" val="0"/>
              </a:ext>
            </a:extLst>
          </a:blip>
          <a:srcRect t="15520" b="18514"/>
          <a:stretch/>
        </p:blipFill>
        <p:spPr bwMode="auto">
          <a:xfrm>
            <a:off x="2590800" y="3657600"/>
            <a:ext cx="3810000" cy="251329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C500462B-8695-4B74-9646-33A7AF4A3FDC}" type="slidenum">
              <a:rPr lang="en-US" smtClean="0"/>
              <a:pPr/>
              <a:t>29</a:t>
            </a:fld>
            <a:endParaRPr lang="en-US" dirty="0"/>
          </a:p>
        </p:txBody>
      </p:sp>
    </p:spTree>
    <p:extLst>
      <p:ext uri="{BB962C8B-B14F-4D97-AF65-F5344CB8AC3E}">
        <p14:creationId xmlns:p14="http://schemas.microsoft.com/office/powerpoint/2010/main" val="3443383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tr-TR" b="1" dirty="0" smtClean="0">
                <a:solidFill>
                  <a:schemeClr val="tx1"/>
                </a:solidFill>
              </a:rPr>
              <a:t>Klavye</a:t>
            </a:r>
            <a:endParaRPr lang="en-GB" b="1" dirty="0">
              <a:solidFill>
                <a:schemeClr val="tx1"/>
              </a:solidFill>
            </a:endParaRPr>
          </a:p>
        </p:txBody>
      </p:sp>
      <p:sp>
        <p:nvSpPr>
          <p:cNvPr id="3" name="Content Placeholder 2"/>
          <p:cNvSpPr>
            <a:spLocks noGrp="1"/>
          </p:cNvSpPr>
          <p:nvPr>
            <p:ph idx="4294967295"/>
          </p:nvPr>
        </p:nvSpPr>
        <p:spPr>
          <a:xfrm>
            <a:off x="381000" y="1371600"/>
            <a:ext cx="8458200" cy="4738687"/>
          </a:xfrm>
        </p:spPr>
        <p:txBody>
          <a:bodyPr>
            <a:normAutofit/>
          </a:bodyPr>
          <a:lstStyle/>
          <a:p>
            <a:pPr eaLnBrk="1" hangingPunct="1"/>
            <a:r>
              <a:rPr lang="tr-TR" sz="2400" dirty="0" smtClean="0">
                <a:latin typeface="Times New Roman" pitchFamily="18" charset="0"/>
                <a:cs typeface="Times New Roman" pitchFamily="18" charset="0"/>
              </a:rPr>
              <a:t>Klavye, en sık kullanılan giriş birimidir.</a:t>
            </a:r>
          </a:p>
          <a:p>
            <a:pPr eaLnBrk="1" hangingPunct="1"/>
            <a:r>
              <a:rPr lang="tr-TR" sz="2400" dirty="0" smtClean="0">
                <a:latin typeface="Times New Roman" pitchFamily="18" charset="0"/>
                <a:cs typeface="Times New Roman" pitchFamily="18" charset="0"/>
              </a:rPr>
              <a:t>Klavyenin bağlantı yeri ve kablosu aracılığı ile klavyeden vurulan tuşların bilgisi işlemciye ulaşır ve işlemci de bunu ana bellek aracılığıyla uygulamaya koyar. </a:t>
            </a:r>
          </a:p>
          <a:p>
            <a:pPr eaLnBrk="1" hangingPunct="1"/>
            <a:r>
              <a:rPr lang="tr-TR" sz="2400" dirty="0" smtClean="0">
                <a:latin typeface="Times New Roman" pitchFamily="18" charset="0"/>
                <a:cs typeface="Times New Roman" pitchFamily="18" charset="0"/>
              </a:rPr>
              <a:t>Günümüzde kablosuz klavyeler de kullanılmaktadır.</a:t>
            </a:r>
            <a:endParaRPr lang="en-GB" sz="2400" dirty="0" smtClean="0">
              <a:latin typeface="Times New Roman" pitchFamily="18" charset="0"/>
              <a:cs typeface="Times New Roman" pitchFamily="18" charset="0"/>
            </a:endParaRPr>
          </a:p>
        </p:txBody>
      </p:sp>
      <p:pic>
        <p:nvPicPr>
          <p:cNvPr id="24580" name="Picture 3"/>
          <p:cNvPicPr>
            <a:picLocks noChangeAspect="1" noChangeArrowheads="1"/>
          </p:cNvPicPr>
          <p:nvPr/>
        </p:nvPicPr>
        <p:blipFill>
          <a:blip r:embed="rId3" cstate="print">
            <a:lum bright="20000"/>
          </a:blip>
          <a:srcRect/>
          <a:stretch>
            <a:fillRect/>
          </a:stretch>
        </p:blipFill>
        <p:spPr bwMode="auto">
          <a:xfrm>
            <a:off x="2209800" y="3657600"/>
            <a:ext cx="4069714" cy="22098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C500462B-8695-4B74-9646-33A7AF4A3FDC}" type="slidenum">
              <a:rPr lang="en-US" smtClean="0"/>
              <a:pPr/>
              <a:t>3</a:t>
            </a:fld>
            <a:endParaRPr lang="en-US" dirty="0"/>
          </a:p>
        </p:txBody>
      </p:sp>
    </p:spTree>
    <p:extLst>
      <p:ext uri="{BB962C8B-B14F-4D97-AF65-F5344CB8AC3E}">
        <p14:creationId xmlns:p14="http://schemas.microsoft.com/office/powerpoint/2010/main" val="427449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tr-TR" dirty="0">
                <a:solidFill>
                  <a:schemeClr val="tx1"/>
                </a:solidFill>
              </a:rPr>
              <a:t>Yazıcı (Printer)</a:t>
            </a:r>
            <a:endParaRPr lang="en-GB" b="1" dirty="0">
              <a:solidFill>
                <a:schemeClr val="tx1"/>
              </a:solidFill>
            </a:endParaRPr>
          </a:p>
        </p:txBody>
      </p:sp>
      <p:sp>
        <p:nvSpPr>
          <p:cNvPr id="30723" name="Content Placeholder 2"/>
          <p:cNvSpPr>
            <a:spLocks noGrp="1"/>
          </p:cNvSpPr>
          <p:nvPr>
            <p:ph idx="4294967295"/>
          </p:nvPr>
        </p:nvSpPr>
        <p:spPr>
          <a:xfrm>
            <a:off x="0" y="1357313"/>
            <a:ext cx="8915399" cy="4662487"/>
          </a:xfrm>
        </p:spPr>
        <p:txBody>
          <a:bodyPr>
            <a:normAutofit/>
          </a:bodyPr>
          <a:lstStyle/>
          <a:p>
            <a:pPr lvl="1"/>
            <a:r>
              <a:rPr lang="tr-TR" sz="2400" b="1" dirty="0" smtClean="0">
                <a:latin typeface="Times New Roman" pitchFamily="18" charset="0"/>
                <a:cs typeface="Times New Roman" pitchFamily="18" charset="0"/>
              </a:rPr>
              <a:t>Lazer Yazıcılar: </a:t>
            </a:r>
            <a:r>
              <a:rPr lang="tr-TR" sz="2400" dirty="0" smtClean="0">
                <a:latin typeface="Times New Roman" pitchFamily="18" charset="0"/>
                <a:cs typeface="Times New Roman" pitchFamily="18" charset="0"/>
              </a:rPr>
              <a:t>Bu tür yazıcılarda kullanılan baskı yöntemi fotokopi makinesindekine benzer. Lazer yazıcılar satır satır yazmak yerine sayfa sayfa yazarlar.</a:t>
            </a:r>
          </a:p>
        </p:txBody>
      </p:sp>
      <p:pic>
        <p:nvPicPr>
          <p:cNvPr id="6" name="Picture 2"/>
          <p:cNvPicPr>
            <a:picLocks noChangeAspect="1" noChangeArrowheads="1"/>
          </p:cNvPicPr>
          <p:nvPr/>
        </p:nvPicPr>
        <p:blipFill>
          <a:blip r:embed="rId3"/>
          <a:srcRect/>
          <a:stretch>
            <a:fillRect/>
          </a:stretch>
        </p:blipFill>
        <p:spPr bwMode="auto">
          <a:xfrm>
            <a:off x="2559823" y="2819400"/>
            <a:ext cx="3616926" cy="2676525"/>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C500462B-8695-4B74-9646-33A7AF4A3FDC}" type="slidenum">
              <a:rPr lang="en-US" smtClean="0"/>
              <a:pPr/>
              <a:t>30</a:t>
            </a:fld>
            <a:endParaRPr lang="en-US" dirty="0"/>
          </a:p>
        </p:txBody>
      </p:sp>
    </p:spTree>
    <p:extLst>
      <p:ext uri="{BB962C8B-B14F-4D97-AF65-F5344CB8AC3E}">
        <p14:creationId xmlns:p14="http://schemas.microsoft.com/office/powerpoint/2010/main" val="1304706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tr-TR" dirty="0" smtClean="0">
                <a:solidFill>
                  <a:schemeClr val="tx1"/>
                </a:solidFill>
              </a:rPr>
              <a:t>Hoparlör</a:t>
            </a:r>
            <a:endParaRPr lang="en-GB" b="1" dirty="0">
              <a:solidFill>
                <a:schemeClr val="tx1"/>
              </a:solidFill>
            </a:endParaRPr>
          </a:p>
        </p:txBody>
      </p:sp>
      <p:sp>
        <p:nvSpPr>
          <p:cNvPr id="30723" name="Content Placeholder 2"/>
          <p:cNvSpPr>
            <a:spLocks noGrp="1"/>
          </p:cNvSpPr>
          <p:nvPr>
            <p:ph idx="4294967295"/>
          </p:nvPr>
        </p:nvSpPr>
        <p:spPr>
          <a:xfrm>
            <a:off x="457200" y="1357313"/>
            <a:ext cx="8229600" cy="4662487"/>
          </a:xfrm>
        </p:spPr>
        <p:txBody>
          <a:bodyPr>
            <a:normAutofit/>
          </a:bodyPr>
          <a:lstStyle/>
          <a:p>
            <a:r>
              <a:rPr lang="tr-TR" sz="2400" b="1" i="1" dirty="0" smtClean="0">
                <a:latin typeface="Times New Roman" pitchFamily="18" charset="0"/>
                <a:cs typeface="Times New Roman" pitchFamily="18" charset="0"/>
              </a:rPr>
              <a:t>Hoparlör</a:t>
            </a:r>
            <a:r>
              <a:rPr lang="tr-TR" sz="2400" dirty="0" smtClean="0">
                <a:latin typeface="Times New Roman" pitchFamily="18" charset="0"/>
                <a:cs typeface="Times New Roman" pitchFamily="18" charset="0"/>
              </a:rPr>
              <a:t>, elektrik akımı değişimlerini ses titreşimlerine çeviren alettir. Bilgisayarlarda en az bir sağ bir de sol olmak üzere çift halinde bulunurlar. </a:t>
            </a:r>
          </a:p>
          <a:p>
            <a:r>
              <a:rPr lang="tr-TR" sz="2400" dirty="0" smtClean="0">
                <a:latin typeface="Times New Roman" pitchFamily="18" charset="0"/>
                <a:cs typeface="Times New Roman" pitchFamily="18" charset="0"/>
              </a:rPr>
              <a:t>Bunun yanında 2+1, 4+1, 5+1 ve 7+1 hoparlör de piyasada satılmaktadır. 2, 4, 5 ve 7 rakamları hoparlör sayısını, </a:t>
            </a:r>
            <a:r>
              <a:rPr lang="tr-TR" sz="2400" b="1" dirty="0" smtClean="0">
                <a:latin typeface="Times New Roman" pitchFamily="18" charset="0"/>
                <a:cs typeface="Times New Roman" pitchFamily="18" charset="0"/>
              </a:rPr>
              <a:t>+1</a:t>
            </a:r>
            <a:r>
              <a:rPr lang="tr-TR" sz="2400" dirty="0" smtClean="0">
                <a:latin typeface="Times New Roman" pitchFamily="18" charset="0"/>
                <a:cs typeface="Times New Roman" pitchFamily="18" charset="0"/>
              </a:rPr>
              <a:t> ise hoparlörlerin yanında bir de subwoofer olduğu anlamındadır. </a:t>
            </a:r>
          </a:p>
          <a:p>
            <a:r>
              <a:rPr lang="tr-TR" sz="2400" dirty="0" smtClean="0">
                <a:latin typeface="Times New Roman" pitchFamily="18" charset="0"/>
                <a:cs typeface="Times New Roman" pitchFamily="18" charset="0"/>
              </a:rPr>
              <a:t>Hoparlör sayısı arttıkça gerçeğe daha yakın sesler duymak mümkündür.</a:t>
            </a:r>
          </a:p>
          <a:p>
            <a:endParaRPr lang="tr-TR" sz="2400" dirty="0" smtClean="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3"/>
          <a:srcRect/>
          <a:stretch>
            <a:fillRect/>
          </a:stretch>
        </p:blipFill>
        <p:spPr bwMode="auto">
          <a:xfrm>
            <a:off x="3073820" y="4191000"/>
            <a:ext cx="3148760" cy="2102678"/>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C500462B-8695-4B74-9646-33A7AF4A3FDC}" type="slidenum">
              <a:rPr lang="en-US" smtClean="0"/>
              <a:pPr/>
              <a:t>31</a:t>
            </a:fld>
            <a:endParaRPr lang="en-US" dirty="0"/>
          </a:p>
        </p:txBody>
      </p:sp>
    </p:spTree>
    <p:extLst>
      <p:ext uri="{BB962C8B-B14F-4D97-AF65-F5344CB8AC3E}">
        <p14:creationId xmlns:p14="http://schemas.microsoft.com/office/powerpoint/2010/main" val="1641813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tr-TR" b="1" dirty="0" smtClean="0">
                <a:solidFill>
                  <a:schemeClr val="tx1"/>
                </a:solidFill>
              </a:rPr>
              <a:t>Klavye</a:t>
            </a:r>
            <a:endParaRPr lang="en-GB" b="1" dirty="0">
              <a:solidFill>
                <a:schemeClr val="tx1"/>
              </a:solidFill>
            </a:endParaRPr>
          </a:p>
        </p:txBody>
      </p:sp>
      <p:sp>
        <p:nvSpPr>
          <p:cNvPr id="3" name="Content Placeholder 2"/>
          <p:cNvSpPr>
            <a:spLocks noGrp="1"/>
          </p:cNvSpPr>
          <p:nvPr>
            <p:ph idx="4294967295"/>
          </p:nvPr>
        </p:nvSpPr>
        <p:spPr>
          <a:xfrm>
            <a:off x="381000" y="1357313"/>
            <a:ext cx="8458200" cy="4738687"/>
          </a:xfrm>
        </p:spPr>
        <p:txBody>
          <a:bodyPr>
            <a:normAutofit/>
          </a:bodyPr>
          <a:lstStyle/>
          <a:p>
            <a:pPr eaLnBrk="1" hangingPunct="1"/>
            <a:r>
              <a:rPr lang="tr-TR" sz="2400" dirty="0" smtClean="0">
                <a:latin typeface="Times New Roman" pitchFamily="18" charset="0"/>
                <a:cs typeface="Times New Roman" pitchFamily="18" charset="0"/>
              </a:rPr>
              <a:t>Ülkemizde </a:t>
            </a:r>
            <a:r>
              <a:rPr lang="tr-TR" sz="2400" b="1" dirty="0" smtClean="0">
                <a:latin typeface="Times New Roman" pitchFamily="18" charset="0"/>
                <a:cs typeface="Times New Roman" pitchFamily="18" charset="0"/>
              </a:rPr>
              <a:t>F </a:t>
            </a:r>
            <a:r>
              <a:rPr lang="tr-TR" sz="2400" dirty="0" smtClean="0">
                <a:latin typeface="Times New Roman" pitchFamily="18" charset="0"/>
                <a:cs typeface="Times New Roman" pitchFamily="18" charset="0"/>
              </a:rPr>
              <a:t>ve</a:t>
            </a:r>
            <a:r>
              <a:rPr lang="tr-TR" sz="2400" b="1" dirty="0" smtClean="0">
                <a:latin typeface="Times New Roman" pitchFamily="18" charset="0"/>
                <a:cs typeface="Times New Roman" pitchFamily="18" charset="0"/>
              </a:rPr>
              <a:t> Q</a:t>
            </a:r>
            <a:r>
              <a:rPr lang="tr-TR" sz="2400" dirty="0" smtClean="0">
                <a:latin typeface="Times New Roman" pitchFamily="18" charset="0"/>
                <a:cs typeface="Times New Roman" pitchFamily="18" charset="0"/>
              </a:rPr>
              <a:t> olmak üzere iki tür klavye kullanılmaktadır. </a:t>
            </a:r>
          </a:p>
          <a:p>
            <a:pPr lvl="1"/>
            <a:r>
              <a:rPr lang="tr-TR" sz="2400" dirty="0" smtClean="0">
                <a:latin typeface="Times New Roman" pitchFamily="18" charset="0"/>
                <a:cs typeface="Times New Roman" pitchFamily="18" charset="0"/>
              </a:rPr>
              <a:t>F-klavyeler, harflerin Türkçe’deki kullanım sıklığına göre tuşların klavye üzerine dizildiği klavye türüdür.</a:t>
            </a:r>
          </a:p>
        </p:txBody>
      </p:sp>
      <p:pic>
        <p:nvPicPr>
          <p:cNvPr id="1026" name="Picture 2" descr="http://onfinite.com/libraries/1312563/a6e.jpg"/>
          <p:cNvPicPr>
            <a:picLocks noChangeAspect="1" noChangeArrowheads="1"/>
          </p:cNvPicPr>
          <p:nvPr/>
        </p:nvPicPr>
        <p:blipFill rotWithShape="1">
          <a:blip r:embed="rId3">
            <a:extLst>
              <a:ext uri="{28A0092B-C50C-407E-A947-70E740481C1C}">
                <a14:useLocalDpi xmlns:a14="http://schemas.microsoft.com/office/drawing/2010/main" val="0"/>
              </a:ext>
            </a:extLst>
          </a:blip>
          <a:srcRect t="53253"/>
          <a:stretch/>
        </p:blipFill>
        <p:spPr bwMode="auto">
          <a:xfrm>
            <a:off x="1200150" y="2667000"/>
            <a:ext cx="6877050" cy="188794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C500462B-8695-4B74-9646-33A7AF4A3FDC}" type="slidenum">
              <a:rPr lang="en-US" smtClean="0"/>
              <a:pPr/>
              <a:t>4</a:t>
            </a:fld>
            <a:endParaRPr lang="en-US" dirty="0"/>
          </a:p>
        </p:txBody>
      </p:sp>
    </p:spTree>
    <p:extLst>
      <p:ext uri="{BB962C8B-B14F-4D97-AF65-F5344CB8AC3E}">
        <p14:creationId xmlns:p14="http://schemas.microsoft.com/office/powerpoint/2010/main" val="1941886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tr-TR" b="1" dirty="0" smtClean="0">
                <a:solidFill>
                  <a:schemeClr val="tx1"/>
                </a:solidFill>
              </a:rPr>
              <a:t>Klavye</a:t>
            </a:r>
            <a:endParaRPr lang="en-GB" b="1" dirty="0">
              <a:solidFill>
                <a:schemeClr val="tx1"/>
              </a:solidFill>
            </a:endParaRPr>
          </a:p>
        </p:txBody>
      </p:sp>
      <p:sp>
        <p:nvSpPr>
          <p:cNvPr id="3" name="Content Placeholder 2"/>
          <p:cNvSpPr>
            <a:spLocks noGrp="1"/>
          </p:cNvSpPr>
          <p:nvPr>
            <p:ph idx="4294967295"/>
          </p:nvPr>
        </p:nvSpPr>
        <p:spPr>
          <a:xfrm>
            <a:off x="381000" y="1357313"/>
            <a:ext cx="8458200" cy="4738687"/>
          </a:xfrm>
        </p:spPr>
        <p:txBody>
          <a:bodyPr>
            <a:normAutofit/>
          </a:bodyPr>
          <a:lstStyle/>
          <a:p>
            <a:pPr lvl="1"/>
            <a:r>
              <a:rPr lang="tr-TR" sz="2400" dirty="0" smtClean="0">
                <a:latin typeface="Times New Roman" pitchFamily="18" charset="0"/>
                <a:cs typeface="Times New Roman" pitchFamily="18" charset="0"/>
              </a:rPr>
              <a:t>Q-klavyeler ise harflerin İngilizce’deki </a:t>
            </a:r>
            <a:r>
              <a:rPr lang="tr-TR" sz="2400" dirty="0">
                <a:latin typeface="Times New Roman" pitchFamily="18" charset="0"/>
                <a:cs typeface="Times New Roman" pitchFamily="18" charset="0"/>
              </a:rPr>
              <a:t>kullanım sıklığına göre tuşların klavye üzerine dizildiği klavye türüdür.</a:t>
            </a:r>
            <a:endParaRPr lang="tr-TR" sz="2400" dirty="0" smtClean="0">
              <a:latin typeface="Times New Roman" pitchFamily="18" charset="0"/>
              <a:cs typeface="Times New Roman" pitchFamily="18" charset="0"/>
            </a:endParaRPr>
          </a:p>
        </p:txBody>
      </p:sp>
      <p:pic>
        <p:nvPicPr>
          <p:cNvPr id="1028" name="Picture 4" descr="http://onfinite.com/libraries/1312563/a6e.jpg"/>
          <p:cNvPicPr>
            <a:picLocks noChangeAspect="1" noChangeArrowheads="1"/>
          </p:cNvPicPr>
          <p:nvPr/>
        </p:nvPicPr>
        <p:blipFill rotWithShape="1">
          <a:blip r:embed="rId3">
            <a:extLst>
              <a:ext uri="{28A0092B-C50C-407E-A947-70E740481C1C}">
                <a14:useLocalDpi xmlns:a14="http://schemas.microsoft.com/office/drawing/2010/main" val="0"/>
              </a:ext>
            </a:extLst>
          </a:blip>
          <a:srcRect b="53591"/>
          <a:stretch/>
        </p:blipFill>
        <p:spPr bwMode="auto">
          <a:xfrm>
            <a:off x="1200150" y="2286000"/>
            <a:ext cx="6877050" cy="187429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C500462B-8695-4B74-9646-33A7AF4A3FDC}" type="slidenum">
              <a:rPr lang="en-US" smtClean="0"/>
              <a:pPr/>
              <a:t>5</a:t>
            </a:fld>
            <a:endParaRPr lang="en-US" dirty="0"/>
          </a:p>
        </p:txBody>
      </p:sp>
    </p:spTree>
    <p:extLst>
      <p:ext uri="{BB962C8B-B14F-4D97-AF65-F5344CB8AC3E}">
        <p14:creationId xmlns:p14="http://schemas.microsoft.com/office/powerpoint/2010/main" val="1286554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tr-TR" dirty="0" smtClean="0">
                <a:solidFill>
                  <a:schemeClr val="tx1"/>
                </a:solidFill>
              </a:rPr>
              <a:t>Klavye</a:t>
            </a:r>
            <a:endParaRPr lang="en-GB" b="1"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457200" y="1481136"/>
            <a:ext cx="8305800" cy="4310064"/>
          </a:xfrm>
        </p:spPr>
        <p:txBody>
          <a:bodyPr>
            <a:noAutofit/>
          </a:bodyPr>
          <a:lstStyle/>
          <a:p>
            <a:pPr>
              <a:defRPr/>
            </a:pPr>
            <a:r>
              <a:rPr lang="tr-TR" sz="2400" dirty="0">
                <a:latin typeface="Times New Roman" pitchFamily="18" charset="0"/>
                <a:cs typeface="Times New Roman" pitchFamily="18" charset="0"/>
              </a:rPr>
              <a:t>Klavyeler üzerinde beş</a:t>
            </a:r>
            <a:r>
              <a:rPr lang="tr-TR" sz="2400" b="1" dirty="0">
                <a:latin typeface="Times New Roman" pitchFamily="18" charset="0"/>
                <a:cs typeface="Times New Roman" pitchFamily="18" charset="0"/>
              </a:rPr>
              <a:t> tuş grubu</a:t>
            </a:r>
            <a:r>
              <a:rPr lang="tr-TR" sz="2400" dirty="0">
                <a:latin typeface="Times New Roman" pitchFamily="18" charset="0"/>
                <a:cs typeface="Times New Roman" pitchFamily="18" charset="0"/>
              </a:rPr>
              <a:t> bulunur:</a:t>
            </a:r>
          </a:p>
          <a:p>
            <a:pPr marL="598932" lvl="1" indent="-342900">
              <a:defRPr/>
            </a:pPr>
            <a:r>
              <a:rPr lang="tr-TR" sz="2600" dirty="0">
                <a:latin typeface="Times New Roman" pitchFamily="18" charset="0"/>
                <a:cs typeface="Times New Roman" pitchFamily="18" charset="0"/>
              </a:rPr>
              <a:t>Fonksiyon tuşları</a:t>
            </a:r>
          </a:p>
          <a:p>
            <a:pPr marL="598932" lvl="1" indent="-342900">
              <a:defRPr/>
            </a:pPr>
            <a:r>
              <a:rPr lang="tr-TR" sz="2600" dirty="0">
                <a:latin typeface="Times New Roman" pitchFamily="18" charset="0"/>
                <a:cs typeface="Times New Roman" pitchFamily="18" charset="0"/>
              </a:rPr>
              <a:t>Daktilo tuşları</a:t>
            </a:r>
          </a:p>
          <a:p>
            <a:pPr marL="598932" lvl="1" indent="-342900">
              <a:defRPr/>
            </a:pPr>
            <a:r>
              <a:rPr lang="tr-TR" sz="2600" dirty="0">
                <a:latin typeface="Times New Roman" pitchFamily="18" charset="0"/>
                <a:cs typeface="Times New Roman" pitchFamily="18" charset="0"/>
              </a:rPr>
              <a:t>Nümerik tuşlar</a:t>
            </a:r>
          </a:p>
          <a:p>
            <a:pPr marL="598932" lvl="1" indent="-342900">
              <a:defRPr/>
            </a:pPr>
            <a:r>
              <a:rPr lang="tr-TR" sz="2600" dirty="0">
                <a:latin typeface="Times New Roman" pitchFamily="18" charset="0"/>
                <a:cs typeface="Times New Roman" pitchFamily="18" charset="0"/>
              </a:rPr>
              <a:t>Yön tuşları</a:t>
            </a:r>
          </a:p>
          <a:p>
            <a:pPr marL="598932" lvl="1" indent="-342900">
              <a:defRPr/>
            </a:pPr>
            <a:r>
              <a:rPr lang="tr-TR" sz="2600" dirty="0">
                <a:latin typeface="Times New Roman" pitchFamily="18" charset="0"/>
                <a:cs typeface="Times New Roman" pitchFamily="18" charset="0"/>
              </a:rPr>
              <a:t>Özel Görevli tuşlar</a:t>
            </a:r>
          </a:p>
          <a:p>
            <a:pPr eaLnBrk="1" hangingPunct="1"/>
            <a:endParaRPr lang="tr-TR" sz="2000" b="1"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C500462B-8695-4B74-9646-33A7AF4A3FDC}" type="slidenum">
              <a:rPr lang="en-US" smtClean="0"/>
              <a:pPr/>
              <a:t>6</a:t>
            </a:fld>
            <a:endParaRPr lang="en-US" dirty="0"/>
          </a:p>
        </p:txBody>
      </p:sp>
    </p:spTree>
    <p:extLst>
      <p:ext uri="{BB962C8B-B14F-4D97-AF65-F5344CB8AC3E}">
        <p14:creationId xmlns:p14="http://schemas.microsoft.com/office/powerpoint/2010/main" val="1007141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tr-TR" dirty="0" smtClean="0">
                <a:solidFill>
                  <a:schemeClr val="tx1"/>
                </a:solidFill>
              </a:rPr>
              <a:t>Klavye</a:t>
            </a:r>
            <a:endParaRPr lang="en-GB" b="1"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457200" y="1481136"/>
            <a:ext cx="8229600" cy="4233863"/>
          </a:xfrm>
        </p:spPr>
        <p:txBody>
          <a:bodyPr>
            <a:noAutofit/>
          </a:bodyPr>
          <a:lstStyle/>
          <a:p>
            <a:pPr eaLnBrk="1" hangingPunct="1"/>
            <a:r>
              <a:rPr lang="tr-TR" sz="2400" b="1" dirty="0" smtClean="0">
                <a:latin typeface="Times New Roman" pitchFamily="18" charset="0"/>
                <a:cs typeface="Times New Roman" pitchFamily="18" charset="0"/>
              </a:rPr>
              <a:t>Fonksiyon Tuşları</a:t>
            </a:r>
          </a:p>
          <a:p>
            <a:pPr lvl="1" eaLnBrk="1" hangingPunct="1"/>
            <a:r>
              <a:rPr lang="tr-TR" sz="2400" dirty="0" smtClean="0">
                <a:latin typeface="Times New Roman" pitchFamily="18" charset="0"/>
                <a:cs typeface="Times New Roman" pitchFamily="18" charset="0"/>
              </a:rPr>
              <a:t>Bu tuşlar her programda ve işletim sisteminde farklı görevler almıştır. </a:t>
            </a:r>
          </a:p>
          <a:p>
            <a:pPr lvl="1" eaLnBrk="1" hangingPunct="1"/>
            <a:r>
              <a:rPr lang="tr-TR" sz="2400" dirty="0" smtClean="0">
                <a:latin typeface="Times New Roman" pitchFamily="18" charset="0"/>
                <a:cs typeface="Times New Roman" pitchFamily="18" charset="0"/>
              </a:rPr>
              <a:t>F1’den F12’ye kadar olan tuşlardır.</a:t>
            </a:r>
          </a:p>
          <a:p>
            <a:pPr lvl="1" eaLnBrk="1" hangingPunct="1"/>
            <a:r>
              <a:rPr lang="tr-TR" sz="2400" dirty="0" smtClean="0">
                <a:latin typeface="Times New Roman" pitchFamily="18" charset="0"/>
                <a:cs typeface="Times New Roman" pitchFamily="18" charset="0"/>
              </a:rPr>
              <a:t>Genel olarak F1 yardım </a:t>
            </a:r>
            <a:r>
              <a:rPr lang="en-US" sz="2400" dirty="0" smtClean="0">
                <a:latin typeface="Times New Roman" pitchFamily="18" charset="0"/>
                <a:cs typeface="Times New Roman" pitchFamily="18" charset="0"/>
              </a:rPr>
              <a:t>k</a:t>
            </a:r>
            <a:r>
              <a:rPr lang="tr-TR" sz="2400" dirty="0" smtClean="0">
                <a:latin typeface="Times New Roman" pitchFamily="18" charset="0"/>
                <a:cs typeface="Times New Roman" pitchFamily="18" charset="0"/>
              </a:rPr>
              <a:t>ısayolu olarak kullanılmaktadır.</a:t>
            </a:r>
          </a:p>
        </p:txBody>
      </p:sp>
      <p:pic>
        <p:nvPicPr>
          <p:cNvPr id="28678" name="Picture 10" descr="fonksiyontuşları.jpg"/>
          <p:cNvPicPr>
            <a:picLocks noChangeAspect="1"/>
          </p:cNvPicPr>
          <p:nvPr/>
        </p:nvPicPr>
        <p:blipFill>
          <a:blip r:embed="rId3"/>
          <a:srcRect/>
          <a:stretch>
            <a:fillRect/>
          </a:stretch>
        </p:blipFill>
        <p:spPr bwMode="auto">
          <a:xfrm>
            <a:off x="2362200" y="3657600"/>
            <a:ext cx="4038600" cy="1959817"/>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C500462B-8695-4B74-9646-33A7AF4A3FDC}" type="slidenum">
              <a:rPr lang="en-US" smtClean="0"/>
              <a:pPr/>
              <a:t>7</a:t>
            </a:fld>
            <a:endParaRPr lang="en-US" dirty="0"/>
          </a:p>
        </p:txBody>
      </p:sp>
    </p:spTree>
    <p:extLst>
      <p:ext uri="{BB962C8B-B14F-4D97-AF65-F5344CB8AC3E}">
        <p14:creationId xmlns:p14="http://schemas.microsoft.com/office/powerpoint/2010/main" val="3037296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tr-TR" dirty="0" smtClean="0">
                <a:solidFill>
                  <a:schemeClr val="tx1"/>
                </a:solidFill>
              </a:rPr>
              <a:t>Klavye</a:t>
            </a:r>
            <a:endParaRPr lang="en-GB" b="1" dirty="0">
              <a:solidFill>
                <a:schemeClr val="tx1"/>
              </a:solidFill>
              <a:effectLst>
                <a:outerShdw blurRad="38100" dist="38100" dir="2700000" algn="tl">
                  <a:srgbClr val="000000">
                    <a:alpha val="43137"/>
                  </a:srgbClr>
                </a:outerShdw>
              </a:effectLst>
            </a:endParaRPr>
          </a:p>
        </p:txBody>
      </p:sp>
      <p:sp>
        <p:nvSpPr>
          <p:cNvPr id="8" name="Content Placeholder 2"/>
          <p:cNvSpPr>
            <a:spLocks noGrp="1"/>
          </p:cNvSpPr>
          <p:nvPr>
            <p:ph idx="4294967295"/>
          </p:nvPr>
        </p:nvSpPr>
        <p:spPr>
          <a:xfrm>
            <a:off x="457200" y="1447800"/>
            <a:ext cx="8229600" cy="4267200"/>
          </a:xfrm>
        </p:spPr>
        <p:txBody>
          <a:bodyPr>
            <a:normAutofit/>
          </a:bodyPr>
          <a:lstStyle/>
          <a:p>
            <a:pPr eaLnBrk="1" hangingPunct="1"/>
            <a:r>
              <a:rPr lang="tr-TR" sz="2400" b="1" dirty="0" smtClean="0">
                <a:latin typeface="Times New Roman" pitchFamily="18" charset="0"/>
                <a:cs typeface="Times New Roman" pitchFamily="18" charset="0"/>
              </a:rPr>
              <a:t>Daktilo Tuşları</a:t>
            </a:r>
          </a:p>
          <a:p>
            <a:pPr lvl="1" eaLnBrk="1" hangingPunct="1"/>
            <a:r>
              <a:rPr lang="tr-TR" sz="2400" dirty="0" smtClean="0">
                <a:latin typeface="Times New Roman" pitchFamily="18" charset="0"/>
                <a:cs typeface="Times New Roman" pitchFamily="18" charset="0"/>
              </a:rPr>
              <a:t>Bu bölümde A-Z arası harfler ile 0-9 arası rakamlar ve noktalama işaretleri (!, ^, “, ;, :, ?, *) tuşları bulunur.</a:t>
            </a:r>
          </a:p>
        </p:txBody>
      </p:sp>
      <p:pic>
        <p:nvPicPr>
          <p:cNvPr id="28679" name="Picture 11" descr="daktilotuşları.jpg"/>
          <p:cNvPicPr>
            <a:picLocks noChangeAspect="1"/>
          </p:cNvPicPr>
          <p:nvPr/>
        </p:nvPicPr>
        <p:blipFill>
          <a:blip r:embed="rId3"/>
          <a:srcRect/>
          <a:stretch>
            <a:fillRect/>
          </a:stretch>
        </p:blipFill>
        <p:spPr bwMode="auto">
          <a:xfrm>
            <a:off x="2133600" y="2895600"/>
            <a:ext cx="4049274" cy="200708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C500462B-8695-4B74-9646-33A7AF4A3FDC}" type="slidenum">
              <a:rPr lang="en-US" smtClean="0"/>
              <a:pPr/>
              <a:t>8</a:t>
            </a:fld>
            <a:endParaRPr lang="en-US" dirty="0"/>
          </a:p>
        </p:txBody>
      </p:sp>
    </p:spTree>
    <p:extLst>
      <p:ext uri="{BB962C8B-B14F-4D97-AF65-F5344CB8AC3E}">
        <p14:creationId xmlns:p14="http://schemas.microsoft.com/office/powerpoint/2010/main" val="1131291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tr-TR" dirty="0" smtClean="0">
                <a:solidFill>
                  <a:schemeClr val="tx1"/>
                </a:solidFill>
              </a:rPr>
              <a:t>Klavye</a:t>
            </a:r>
            <a:endParaRPr lang="en-GB" b="1" dirty="0">
              <a:solidFill>
                <a:schemeClr val="tx1"/>
              </a:solidFill>
              <a:effectLst>
                <a:outerShdw blurRad="38100" dist="38100" dir="2700000" algn="tl">
                  <a:srgbClr val="000000">
                    <a:alpha val="43137"/>
                  </a:srgbClr>
                </a:outerShdw>
              </a:effectLst>
            </a:endParaRPr>
          </a:p>
        </p:txBody>
      </p:sp>
      <p:sp>
        <p:nvSpPr>
          <p:cNvPr id="9" name="Content Placeholder 2"/>
          <p:cNvSpPr>
            <a:spLocks noGrp="1"/>
          </p:cNvSpPr>
          <p:nvPr>
            <p:ph idx="4294967295"/>
          </p:nvPr>
        </p:nvSpPr>
        <p:spPr>
          <a:xfrm>
            <a:off x="457200" y="1447800"/>
            <a:ext cx="8297862" cy="1981200"/>
          </a:xfrm>
        </p:spPr>
        <p:txBody>
          <a:bodyPr>
            <a:noAutofit/>
          </a:bodyPr>
          <a:lstStyle/>
          <a:p>
            <a:pPr eaLnBrk="1" hangingPunct="1"/>
            <a:r>
              <a:rPr lang="tr-TR" sz="2400" b="1" dirty="0" smtClean="0">
                <a:latin typeface="Times New Roman" pitchFamily="18" charset="0"/>
                <a:cs typeface="Times New Roman" pitchFamily="18" charset="0"/>
              </a:rPr>
              <a:t>Nümerik Tuşlar</a:t>
            </a:r>
          </a:p>
          <a:p>
            <a:pPr lvl="1" eaLnBrk="1" hangingPunct="1"/>
            <a:r>
              <a:rPr lang="tr-TR" sz="2400" dirty="0" smtClean="0">
                <a:latin typeface="Times New Roman" pitchFamily="18" charset="0"/>
                <a:cs typeface="Times New Roman" pitchFamily="18" charset="0"/>
              </a:rPr>
              <a:t>Bu kısımda 0-9 arası rakamlar ile bazı özel fonksiyonlu tuşlar bulunur.</a:t>
            </a:r>
          </a:p>
          <a:p>
            <a:pPr lvl="1" eaLnBrk="1" hangingPunct="1"/>
            <a:r>
              <a:rPr lang="tr-TR" sz="2400" dirty="0" smtClean="0">
                <a:latin typeface="Times New Roman" pitchFamily="18" charset="0"/>
                <a:cs typeface="Times New Roman" pitchFamily="18" charset="0"/>
              </a:rPr>
              <a:t>Rakamlar “</a:t>
            </a:r>
            <a:r>
              <a:rPr lang="tr-TR" sz="2400" b="1" i="1" dirty="0" smtClean="0">
                <a:latin typeface="Times New Roman" pitchFamily="18" charset="0"/>
                <a:cs typeface="Times New Roman" pitchFamily="18" charset="0"/>
              </a:rPr>
              <a:t>Num Lock</a:t>
            </a:r>
            <a:r>
              <a:rPr lang="tr-TR" sz="2400" dirty="0" smtClean="0">
                <a:latin typeface="Times New Roman" pitchFamily="18" charset="0"/>
                <a:cs typeface="Times New Roman" pitchFamily="18" charset="0"/>
              </a:rPr>
              <a:t>” tuşu basılı ve ışık yanık ise çalışır. </a:t>
            </a:r>
          </a:p>
          <a:p>
            <a:pPr lvl="1" eaLnBrk="1" hangingPunct="1"/>
            <a:r>
              <a:rPr lang="tr-TR" sz="2400" dirty="0" smtClean="0">
                <a:latin typeface="Times New Roman" pitchFamily="18" charset="0"/>
                <a:cs typeface="Times New Roman" pitchFamily="18" charset="0"/>
              </a:rPr>
              <a:t>Bu tuş kapatılıp ışık söndüğünde bu tuşlara ait diğer fonksiyonlar çalışmaya başlar.</a:t>
            </a:r>
          </a:p>
        </p:txBody>
      </p:sp>
      <p:pic>
        <p:nvPicPr>
          <p:cNvPr id="28680" name="Picture 12" descr="Numeriktuşlar.jpg"/>
          <p:cNvPicPr>
            <a:picLocks noChangeAspect="1"/>
          </p:cNvPicPr>
          <p:nvPr/>
        </p:nvPicPr>
        <p:blipFill>
          <a:blip r:embed="rId3"/>
          <a:srcRect/>
          <a:stretch>
            <a:fillRect/>
          </a:stretch>
        </p:blipFill>
        <p:spPr bwMode="auto">
          <a:xfrm>
            <a:off x="2286000" y="3962400"/>
            <a:ext cx="4114800" cy="1970116"/>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C500462B-8695-4B74-9646-33A7AF4A3FDC}" type="slidenum">
              <a:rPr lang="en-US" smtClean="0"/>
              <a:pPr/>
              <a:t>9</a:t>
            </a:fld>
            <a:endParaRPr lang="en-US" dirty="0"/>
          </a:p>
        </p:txBody>
      </p:sp>
    </p:spTree>
    <p:extLst>
      <p:ext uri="{BB962C8B-B14F-4D97-AF65-F5344CB8AC3E}">
        <p14:creationId xmlns:p14="http://schemas.microsoft.com/office/powerpoint/2010/main" val="4002972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E795D6255606F4482C385287F2C18B0" ma:contentTypeVersion="" ma:contentTypeDescription="Create a new document." ma:contentTypeScope="" ma:versionID="2be623077326cc3aebf0398d3591ca9a">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8FACDDB-44BA-40F9-AAC1-B4A59BD459EC}"/>
</file>

<file path=customXml/itemProps2.xml><?xml version="1.0" encoding="utf-8"?>
<ds:datastoreItem xmlns:ds="http://schemas.openxmlformats.org/officeDocument/2006/customXml" ds:itemID="{E3F3B645-4EA6-41A7-8C6D-506A20AAE701}"/>
</file>

<file path=customXml/itemProps3.xml><?xml version="1.0" encoding="utf-8"?>
<ds:datastoreItem xmlns:ds="http://schemas.openxmlformats.org/officeDocument/2006/customXml" ds:itemID="{D5284716-21D2-43D0-BA22-B252150A8C39}"/>
</file>

<file path=docProps/app.xml><?xml version="1.0" encoding="utf-8"?>
<Properties xmlns="http://schemas.openxmlformats.org/officeDocument/2006/extended-properties" xmlns:vt="http://schemas.openxmlformats.org/officeDocument/2006/docPropsVTypes">
  <Template>Concourse</Template>
  <TotalTime>1592</TotalTime>
  <Words>1264</Words>
  <Application>Microsoft Office PowerPoint</Application>
  <PresentationFormat>On-screen Show (4:3)</PresentationFormat>
  <Paragraphs>176</Paragraphs>
  <Slides>31</Slides>
  <Notes>30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Concourse</vt:lpstr>
      <vt:lpstr>EETE264 – BİLGİSAYAR DONANIMINA GİRİŞ</vt:lpstr>
      <vt:lpstr>Giriş – Çıkış Birimleri</vt:lpstr>
      <vt:lpstr>Klavye</vt:lpstr>
      <vt:lpstr>Klavye</vt:lpstr>
      <vt:lpstr>Klavye</vt:lpstr>
      <vt:lpstr>Klavye</vt:lpstr>
      <vt:lpstr>Klavye</vt:lpstr>
      <vt:lpstr>Klavye</vt:lpstr>
      <vt:lpstr>Klavye</vt:lpstr>
      <vt:lpstr>Klavye</vt:lpstr>
      <vt:lpstr>Klavye</vt:lpstr>
      <vt:lpstr>Fare (Mouse)</vt:lpstr>
      <vt:lpstr>Fare (Mouse)</vt:lpstr>
      <vt:lpstr>Fare (Mouse)</vt:lpstr>
      <vt:lpstr>Fare (Mouse)</vt:lpstr>
      <vt:lpstr>Fare (Mouse)</vt:lpstr>
      <vt:lpstr>Fare (Mouse)</vt:lpstr>
      <vt:lpstr>Tarayıcı (Scanner)</vt:lpstr>
      <vt:lpstr>Tarayıcı (Scanner)</vt:lpstr>
      <vt:lpstr>Tarayıcı (Scanner)</vt:lpstr>
      <vt:lpstr>Mikrofon</vt:lpstr>
      <vt:lpstr>Ekran (Monitör)</vt:lpstr>
      <vt:lpstr>Ekran (Monitör)</vt:lpstr>
      <vt:lpstr>Ekran (Monitör)</vt:lpstr>
      <vt:lpstr>Ekran (Monitör)</vt:lpstr>
      <vt:lpstr>Ekran (Monitör)</vt:lpstr>
      <vt:lpstr>Yazıcı (Printer)</vt:lpstr>
      <vt:lpstr>Yazıcı (Printer)</vt:lpstr>
      <vt:lpstr>Yazıcı (Printer)</vt:lpstr>
      <vt:lpstr>Yazıcı (Printer)</vt:lpstr>
      <vt:lpstr>Hoparlör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Giriş-Çıkış Birimleri</dc:title>
  <dc:creator>Husnu Bayramoglu</dc:creator>
  <cp:lastModifiedBy>Husnu</cp:lastModifiedBy>
  <cp:revision>190</cp:revision>
  <cp:lastPrinted>2013-04-29T05:55:55Z</cp:lastPrinted>
  <dcterms:created xsi:type="dcterms:W3CDTF">2011-02-16T14:56:01Z</dcterms:created>
  <dcterms:modified xsi:type="dcterms:W3CDTF">2014-05-10T21:53:15Z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0x010100CE795D6255606F4482C385287F2C18B0</vt:lpwstr>
  </property>
</Properties>
</file>