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7" r:id="rId2"/>
    <p:sldId id="258" r:id="rId3"/>
    <p:sldId id="259" r:id="rId4"/>
    <p:sldId id="260" r:id="rId5"/>
    <p:sldId id="261" r:id="rId6"/>
    <p:sldId id="301" r:id="rId7"/>
    <p:sldId id="268" r:id="rId8"/>
    <p:sldId id="270" r:id="rId9"/>
    <p:sldId id="277" r:id="rId10"/>
    <p:sldId id="279" r:id="rId11"/>
    <p:sldId id="300" r:id="rId12"/>
    <p:sldId id="302" r:id="rId13"/>
    <p:sldId id="303" r:id="rId14"/>
    <p:sldId id="305" r:id="rId15"/>
    <p:sldId id="306" r:id="rId16"/>
    <p:sldId id="307" r:id="rId17"/>
    <p:sldId id="308" r:id="rId18"/>
    <p:sldId id="309" r:id="rId19"/>
    <p:sldId id="310" r:id="rId20"/>
    <p:sldId id="311" r:id="rId21"/>
    <p:sldId id="312" r:id="rId22"/>
    <p:sldId id="326" r:id="rId23"/>
    <p:sldId id="314" r:id="rId24"/>
    <p:sldId id="315" r:id="rId25"/>
    <p:sldId id="317" r:id="rId26"/>
    <p:sldId id="316" r:id="rId27"/>
    <p:sldId id="318" r:id="rId28"/>
    <p:sldId id="319" r:id="rId29"/>
    <p:sldId id="320" r:id="rId30"/>
    <p:sldId id="342" r:id="rId31"/>
    <p:sldId id="323" r:id="rId32"/>
    <p:sldId id="324" r:id="rId33"/>
    <p:sldId id="344" r:id="rId34"/>
    <p:sldId id="325" r:id="rId35"/>
    <p:sldId id="343" r:id="rId36"/>
    <p:sldId id="327" r:id="rId37"/>
    <p:sldId id="329" r:id="rId38"/>
    <p:sldId id="328" r:id="rId39"/>
    <p:sldId id="330" r:id="rId40"/>
    <p:sldId id="331" r:id="rId41"/>
    <p:sldId id="332" r:id="rId42"/>
    <p:sldId id="333" r:id="rId43"/>
    <p:sldId id="334" r:id="rId44"/>
    <p:sldId id="340" r:id="rId45"/>
    <p:sldId id="341" r:id="rId46"/>
    <p:sldId id="335" r:id="rId47"/>
    <p:sldId id="299"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66"/>
    <a:srgbClr val="B4005A"/>
    <a:srgbClr val="6600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2" autoAdjust="0"/>
    <p:restoredTop sz="94660"/>
  </p:normalViewPr>
  <p:slideViewPr>
    <p:cSldViewPr snapToGrid="0">
      <p:cViewPr varScale="1">
        <p:scale>
          <a:sx n="77" d="100"/>
          <a:sy n="77" d="100"/>
        </p:scale>
        <p:origin x="456" y="6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A9236-A6BB-487D-A661-4BF4B5D61693}"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en-US"/>
        </a:p>
      </dgm:t>
    </dgm:pt>
    <dgm:pt modelId="{2CE3934F-6D8B-4490-ADAE-CDFE342928F2}">
      <dgm:prSet phldrT="[Text]" custT="1"/>
      <dgm:spPr>
        <a:xfrm>
          <a:off x="0" y="2201735"/>
          <a:ext cx="2716606" cy="51657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b="1">
              <a:solidFill>
                <a:sysClr val="windowText" lastClr="000000"/>
              </a:solidFill>
              <a:latin typeface="Calibri" panose="020F0502020204030204"/>
              <a:ea typeface="+mn-ea"/>
              <a:cs typeface="+mn-cs"/>
            </a:rPr>
            <a:t>Systems Planning and Selection </a:t>
          </a:r>
          <a:endParaRPr lang="en-US" sz="1200">
            <a:solidFill>
              <a:sysClr val="windowText" lastClr="000000"/>
            </a:solidFill>
            <a:latin typeface="Calibri" panose="020F0502020204030204"/>
            <a:ea typeface="+mn-ea"/>
            <a:cs typeface="+mn-cs"/>
          </a:endParaRPr>
        </a:p>
      </dgm:t>
    </dgm:pt>
    <dgm:pt modelId="{A7BB0026-B4C1-417F-B0F1-2711EB9986A3}" type="parTrans" cxnId="{9FC3FAC5-240A-4699-9031-0383F0AD311D}">
      <dgm:prSet/>
      <dgm:spPr/>
      <dgm:t>
        <a:bodyPr/>
        <a:lstStyle/>
        <a:p>
          <a:endParaRPr lang="en-US" sz="4800">
            <a:solidFill>
              <a:schemeClr val="tx1"/>
            </a:solidFill>
          </a:endParaRPr>
        </a:p>
      </dgm:t>
    </dgm:pt>
    <dgm:pt modelId="{35DBE103-D755-4CF7-ACB2-9E107A2E03F9}" type="sibTrans" cxnId="{9FC3FAC5-240A-4699-9031-0383F0AD311D}">
      <dgm:prSet/>
      <dgm:spPr/>
      <dgm:t>
        <a:bodyPr/>
        <a:lstStyle/>
        <a:p>
          <a:endParaRPr lang="en-US" sz="4800">
            <a:solidFill>
              <a:schemeClr val="tx1"/>
            </a:solidFill>
          </a:endParaRPr>
        </a:p>
      </dgm:t>
    </dgm:pt>
    <dgm:pt modelId="{AEAD349E-6D59-4644-8786-607DBD3A2DF9}">
      <dgm:prSet custT="1"/>
      <dgm:spPr>
        <a:xfrm>
          <a:off x="3066760" y="357318"/>
          <a:ext cx="1748819" cy="382630"/>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Identifying and Selecting Projects</a:t>
          </a:r>
          <a:endParaRPr lang="en-US" sz="1200">
            <a:solidFill>
              <a:sysClr val="windowText" lastClr="000000"/>
            </a:solidFill>
            <a:latin typeface="Calibri" panose="020F0502020204030204"/>
            <a:ea typeface="+mn-ea"/>
            <a:cs typeface="+mn-cs"/>
          </a:endParaRPr>
        </a:p>
      </dgm:t>
    </dgm:pt>
    <dgm:pt modelId="{FE5E8E17-3F65-4E69-97D2-0C8EB9C962D0}" type="parTrans" cxnId="{9687E6D4-80F5-40C7-903C-64609D087F8F}">
      <dgm:prSet custT="1"/>
      <dgm:spPr>
        <a:xfrm rot="16822864">
          <a:off x="1920083" y="1496098"/>
          <a:ext cx="1943199" cy="16463"/>
        </a:xfrm>
        <a:custGeom>
          <a:avLst/>
          <a:gdLst/>
          <a:ahLst/>
          <a:cxnLst/>
          <a:rect l="0" t="0" r="0" b="0"/>
          <a:pathLst>
            <a:path>
              <a:moveTo>
                <a:pt x="0" y="8231"/>
              </a:moveTo>
              <a:lnTo>
                <a:pt x="1943199" y="8231"/>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ADCBB208-0F16-4280-8CE9-188DD409ECD9}" type="sibTrans" cxnId="{9687E6D4-80F5-40C7-903C-64609D087F8F}">
      <dgm:prSet/>
      <dgm:spPr/>
      <dgm:t>
        <a:bodyPr/>
        <a:lstStyle/>
        <a:p>
          <a:endParaRPr lang="en-US" sz="4800">
            <a:solidFill>
              <a:schemeClr val="tx1"/>
            </a:solidFill>
          </a:endParaRPr>
        </a:p>
      </dgm:t>
    </dgm:pt>
    <dgm:pt modelId="{6A1B8A36-3F4E-421C-B82C-1F64B580DEEC}">
      <dgm:prSet custT="1"/>
      <dgm:spPr>
        <a:xfrm>
          <a:off x="3066760" y="1317111"/>
          <a:ext cx="1748819" cy="541333"/>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Initiating and Planning Systems Development Projects </a:t>
          </a:r>
          <a:endParaRPr lang="en-US" sz="1200">
            <a:solidFill>
              <a:sysClr val="windowText" lastClr="000000"/>
            </a:solidFill>
            <a:latin typeface="Calibri" panose="020F0502020204030204"/>
            <a:ea typeface="+mn-ea"/>
            <a:cs typeface="+mn-cs"/>
          </a:endParaRPr>
        </a:p>
      </dgm:t>
    </dgm:pt>
    <dgm:pt modelId="{4688A7D0-D6D0-4A8B-9CEF-668B81F89994}" type="parTrans" cxnId="{C2E33980-8A41-48B4-8E6D-C950B00D4820}">
      <dgm:prSet custT="1"/>
      <dgm:spPr>
        <a:xfrm rot="17512343">
          <a:off x="2421730" y="2015669"/>
          <a:ext cx="939906" cy="16463"/>
        </a:xfrm>
        <a:custGeom>
          <a:avLst/>
          <a:gdLst/>
          <a:ahLst/>
          <a:cxnLst/>
          <a:rect l="0" t="0" r="0" b="0"/>
          <a:pathLst>
            <a:path>
              <a:moveTo>
                <a:pt x="0" y="8231"/>
              </a:moveTo>
              <a:lnTo>
                <a:pt x="939906" y="8231"/>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8008AF99-88DF-4B03-B2B9-295837BC59E9}" type="sibTrans" cxnId="{C2E33980-8A41-48B4-8E6D-C950B00D4820}">
      <dgm:prSet/>
      <dgm:spPr/>
      <dgm:t>
        <a:bodyPr/>
        <a:lstStyle/>
        <a:p>
          <a:endParaRPr lang="en-US" sz="4800">
            <a:solidFill>
              <a:schemeClr val="tx1"/>
            </a:solidFill>
          </a:endParaRPr>
        </a:p>
      </dgm:t>
    </dgm:pt>
    <dgm:pt modelId="{89046B15-AEBC-4D46-B5DD-E29793EB94E6}">
      <dgm:prSet custT="1"/>
      <dgm:spPr>
        <a:xfrm>
          <a:off x="5159733" y="1125320"/>
          <a:ext cx="2661912"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The Process of Initiating and Planning Systems Development Projects </a:t>
          </a:r>
          <a:endParaRPr lang="en-US" sz="1200">
            <a:solidFill>
              <a:sysClr val="windowText" lastClr="000000"/>
            </a:solidFill>
            <a:latin typeface="Calibri" panose="020F0502020204030204"/>
            <a:ea typeface="+mn-ea"/>
            <a:cs typeface="+mn-cs"/>
          </a:endParaRPr>
        </a:p>
      </dgm:t>
    </dgm:pt>
    <dgm:pt modelId="{62917C8E-27FC-48D1-B963-0F3873C69577}" type="parTrans" cxnId="{0CD6829F-B2D1-4918-8305-2BCD441CF6FA}">
      <dgm:prSet custT="1"/>
      <dgm:spPr>
        <a:xfrm rot="19457599">
          <a:off x="4775743" y="1455865"/>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634C39C3-38E0-4133-8994-05246644A530}" type="sibTrans" cxnId="{0CD6829F-B2D1-4918-8305-2BCD441CF6FA}">
      <dgm:prSet/>
      <dgm:spPr/>
      <dgm:t>
        <a:bodyPr/>
        <a:lstStyle/>
        <a:p>
          <a:endParaRPr lang="en-US" sz="4800">
            <a:solidFill>
              <a:schemeClr val="tx1"/>
            </a:solidFill>
          </a:endParaRPr>
        </a:p>
      </dgm:t>
    </dgm:pt>
    <dgm:pt modelId="{36FD3B0C-8552-48C7-AD66-EBE88610E944}">
      <dgm:prSet custT="1"/>
      <dgm:spPr>
        <a:xfrm>
          <a:off x="5159733" y="1620042"/>
          <a:ext cx="2661912"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Deliverables and Outcomes </a:t>
          </a:r>
          <a:endParaRPr lang="en-US" sz="1200">
            <a:solidFill>
              <a:sysClr val="windowText" lastClr="000000"/>
            </a:solidFill>
            <a:latin typeface="Calibri" panose="020F0502020204030204"/>
            <a:ea typeface="+mn-ea"/>
            <a:cs typeface="+mn-cs"/>
          </a:endParaRPr>
        </a:p>
      </dgm:t>
    </dgm:pt>
    <dgm:pt modelId="{894DFE0A-5BAF-4F4D-A614-D26BBA2996A7}" type="parTrans" cxnId="{04436C7A-0F42-4768-BF4F-F11B7B44EB3E}">
      <dgm:prSet custT="1"/>
      <dgm:spPr>
        <a:xfrm rot="2142401">
          <a:off x="4775743" y="1703226"/>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sz="1100">
            <a:solidFill>
              <a:sysClr val="windowText" lastClr="000000"/>
            </a:solidFill>
            <a:latin typeface="Calibri" panose="020F0502020204030204"/>
            <a:ea typeface="+mn-ea"/>
            <a:cs typeface="+mn-cs"/>
          </a:endParaRPr>
        </a:p>
      </dgm:t>
    </dgm:pt>
    <dgm:pt modelId="{7FE4929C-F778-4AD1-9B4E-DA17A757FF7A}" type="sibTrans" cxnId="{04436C7A-0F42-4768-BF4F-F11B7B44EB3E}">
      <dgm:prSet/>
      <dgm:spPr/>
      <dgm:t>
        <a:bodyPr/>
        <a:lstStyle/>
        <a:p>
          <a:endParaRPr lang="en-US" sz="4800">
            <a:solidFill>
              <a:schemeClr val="tx1"/>
            </a:solidFill>
          </a:endParaRPr>
        </a:p>
      </dgm:t>
    </dgm:pt>
    <dgm:pt modelId="{39EE73FE-DB9A-4720-9372-821514FBD7DA}">
      <dgm:prSet custT="1"/>
      <dgm:spPr>
        <a:xfrm>
          <a:off x="3066760" y="2362124"/>
          <a:ext cx="1748819"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Assessing Project Feasibility </a:t>
          </a:r>
          <a:endParaRPr lang="en-US" sz="1200">
            <a:solidFill>
              <a:sysClr val="windowText" lastClr="000000"/>
            </a:solidFill>
            <a:latin typeface="Calibri" panose="020F0502020204030204"/>
            <a:ea typeface="+mn-ea"/>
            <a:cs typeface="+mn-cs"/>
          </a:endParaRPr>
        </a:p>
      </dgm:t>
    </dgm:pt>
    <dgm:pt modelId="{C1465C15-AD77-4521-8F06-9442531A354C}" type="parTrans" cxnId="{6554D203-909C-43B0-8DD5-1945A378FCDA}">
      <dgm:prSet custT="1"/>
      <dgm:spPr>
        <a:xfrm rot="1110314">
          <a:off x="2707060" y="2510391"/>
          <a:ext cx="369245" cy="16463"/>
        </a:xfrm>
        <a:custGeom>
          <a:avLst/>
          <a:gdLst/>
          <a:ahLst/>
          <a:cxnLst/>
          <a:rect l="0" t="0" r="0" b="0"/>
          <a:pathLst>
            <a:path>
              <a:moveTo>
                <a:pt x="0" y="8231"/>
              </a:moveTo>
              <a:lnTo>
                <a:pt x="369245" y="8231"/>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n-US" sz="1050">
            <a:solidFill>
              <a:sysClr val="windowText" lastClr="000000">
                <a:hueOff val="0"/>
                <a:satOff val="0"/>
                <a:lumOff val="0"/>
                <a:alphaOff val="0"/>
              </a:sysClr>
            </a:solidFill>
            <a:latin typeface="Calibri" panose="020F0502020204030204"/>
            <a:ea typeface="+mn-ea"/>
            <a:cs typeface="+mn-cs"/>
          </a:endParaRPr>
        </a:p>
      </dgm:t>
    </dgm:pt>
    <dgm:pt modelId="{580AB9F7-35E4-4E64-B625-3A94B505801A}" type="sibTrans" cxnId="{6554D203-909C-43B0-8DD5-1945A378FCDA}">
      <dgm:prSet/>
      <dgm:spPr/>
      <dgm:t>
        <a:bodyPr/>
        <a:lstStyle/>
        <a:p>
          <a:endParaRPr lang="en-US" sz="4000"/>
        </a:p>
      </dgm:t>
    </dgm:pt>
    <dgm:pt modelId="{7E86E7B7-42DD-4133-BD02-076EBC7B01AB}">
      <dgm:prSet custT="1"/>
      <dgm:spPr>
        <a:xfrm>
          <a:off x="3066760" y="2856846"/>
          <a:ext cx="1747150"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Building the Baseline Project Plan </a:t>
          </a:r>
          <a:endParaRPr lang="en-US" sz="1200">
            <a:solidFill>
              <a:sysClr val="windowText" lastClr="000000"/>
            </a:solidFill>
            <a:latin typeface="Calibri" panose="020F0502020204030204"/>
            <a:ea typeface="+mn-ea"/>
            <a:cs typeface="+mn-cs"/>
          </a:endParaRPr>
        </a:p>
      </dgm:t>
    </dgm:pt>
    <dgm:pt modelId="{6560E91F-B866-40E5-AC9B-594EBDDCC2DC}" type="parTrans" cxnId="{32D8E96B-2282-473A-ADCC-EC22C68031D5}">
      <dgm:prSet/>
      <dgm:spPr>
        <a:xfrm rot="3613248">
          <a:off x="2539174" y="2757752"/>
          <a:ext cx="705017" cy="16463"/>
        </a:xfrm>
        <a:custGeom>
          <a:avLst/>
          <a:gdLst/>
          <a:ahLst/>
          <a:cxnLst/>
          <a:rect l="0" t="0" r="0" b="0"/>
          <a:pathLst>
            <a:path>
              <a:moveTo>
                <a:pt x="0" y="8231"/>
              </a:moveTo>
              <a:lnTo>
                <a:pt x="705017" y="8231"/>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A865E85B-F199-44AD-92D6-378EB5E1C5C2}" type="sibTrans" cxnId="{32D8E96B-2282-473A-ADCC-EC22C68031D5}">
      <dgm:prSet/>
      <dgm:spPr/>
      <dgm:t>
        <a:bodyPr/>
        <a:lstStyle/>
        <a:p>
          <a:endParaRPr lang="en-US"/>
        </a:p>
      </dgm:t>
    </dgm:pt>
    <dgm:pt modelId="{132B55A3-D2B2-4FCA-8D2C-4C725F5F8498}">
      <dgm:prSet custT="1"/>
      <dgm:spPr>
        <a:xfrm>
          <a:off x="5159733" y="2114763"/>
          <a:ext cx="2655390"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Assessing Economic Feasibility </a:t>
          </a:r>
          <a:endParaRPr lang="en-US" sz="1200">
            <a:solidFill>
              <a:sysClr val="windowText" lastClr="000000"/>
            </a:solidFill>
            <a:latin typeface="Calibri" panose="020F0502020204030204"/>
            <a:ea typeface="+mn-ea"/>
            <a:cs typeface="+mn-cs"/>
          </a:endParaRPr>
        </a:p>
      </dgm:t>
    </dgm:pt>
    <dgm:pt modelId="{512A90D3-3B6E-4F59-9FA3-B7C8A935D764}" type="parTrans" cxnId="{4EBBED1C-C1B9-4824-8400-B268A09C4186}">
      <dgm:prSet/>
      <dgm:spPr>
        <a:xfrm rot="19457599">
          <a:off x="4775743" y="2445308"/>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721075E-1BB6-4480-895D-0569DC9F3F28}" type="sibTrans" cxnId="{4EBBED1C-C1B9-4824-8400-B268A09C4186}">
      <dgm:prSet/>
      <dgm:spPr/>
      <dgm:t>
        <a:bodyPr/>
        <a:lstStyle/>
        <a:p>
          <a:endParaRPr lang="en-US"/>
        </a:p>
      </dgm:t>
    </dgm:pt>
    <dgm:pt modelId="{8F2A23C7-47D5-4D1F-BF39-3811FEE8D1ED}">
      <dgm:prSet custT="1"/>
      <dgm:spPr>
        <a:xfrm>
          <a:off x="5159733" y="2609485"/>
          <a:ext cx="2655390"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Assessing Other Feasibility Concerns</a:t>
          </a:r>
          <a:endParaRPr lang="en-US" sz="1200">
            <a:solidFill>
              <a:sysClr val="windowText" lastClr="000000"/>
            </a:solidFill>
            <a:latin typeface="Calibri" panose="020F0502020204030204"/>
            <a:ea typeface="+mn-ea"/>
            <a:cs typeface="+mn-cs"/>
          </a:endParaRPr>
        </a:p>
      </dgm:t>
    </dgm:pt>
    <dgm:pt modelId="{2963B2B7-EA0E-47C8-8982-3C759E752CE8}" type="parTrans" cxnId="{B6467007-D035-4D98-9284-DD36F0EFA02D}">
      <dgm:prSet/>
      <dgm:spPr>
        <a:xfrm rot="2142401">
          <a:off x="4775743" y="2692669"/>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0FE5766E-1393-4B0F-99BB-C6764AD3DF87}" type="sibTrans" cxnId="{B6467007-D035-4D98-9284-DD36F0EFA02D}">
      <dgm:prSet/>
      <dgm:spPr/>
      <dgm:t>
        <a:bodyPr/>
        <a:lstStyle/>
        <a:p>
          <a:endParaRPr lang="en-US"/>
        </a:p>
      </dgm:t>
    </dgm:pt>
    <dgm:pt modelId="{F05C015D-EFA2-4833-BBA5-0A61D7D3D46E}">
      <dgm:prSet custT="1"/>
      <dgm:spPr>
        <a:xfrm>
          <a:off x="3066760" y="3351567"/>
          <a:ext cx="1745997"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Reviewing the Baseline Project Plan </a:t>
          </a:r>
          <a:endParaRPr lang="en-US" sz="1200">
            <a:solidFill>
              <a:sysClr val="windowText" lastClr="000000"/>
            </a:solidFill>
            <a:latin typeface="Calibri" panose="020F0502020204030204"/>
            <a:ea typeface="+mn-ea"/>
            <a:cs typeface="+mn-cs"/>
          </a:endParaRPr>
        </a:p>
      </dgm:t>
    </dgm:pt>
    <dgm:pt modelId="{D165BEAC-7CDF-4FA3-A2BB-1B35625B95BF}" type="parTrans" cxnId="{347B1C78-0FEE-47C9-9E25-8B6AB1AB0D24}">
      <dgm:prSet/>
      <dgm:spPr>
        <a:xfrm rot="4346522">
          <a:off x="2311326" y="3005113"/>
          <a:ext cx="1160713" cy="16463"/>
        </a:xfrm>
        <a:custGeom>
          <a:avLst/>
          <a:gdLst/>
          <a:ahLst/>
          <a:cxnLst/>
          <a:rect l="0" t="0" r="0" b="0"/>
          <a:pathLst>
            <a:path>
              <a:moveTo>
                <a:pt x="0" y="8231"/>
              </a:moveTo>
              <a:lnTo>
                <a:pt x="1160713" y="8231"/>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15557388-9D78-49DC-AAF0-DE365A9EEC1A}" type="sibTrans" cxnId="{347B1C78-0FEE-47C9-9E25-8B6AB1AB0D24}">
      <dgm:prSet/>
      <dgm:spPr/>
      <dgm:t>
        <a:bodyPr/>
        <a:lstStyle/>
        <a:p>
          <a:endParaRPr lang="en-US"/>
        </a:p>
      </dgm:t>
    </dgm:pt>
    <dgm:pt modelId="{97AE77B9-D8DC-4A40-B646-DEC82D47089B}">
      <dgm:prSet custT="1"/>
      <dgm:spPr>
        <a:xfrm>
          <a:off x="3066760" y="3846289"/>
          <a:ext cx="1745997" cy="71644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Pine Valley Furniture WebStore: Systems Planning and Selection </a:t>
          </a:r>
          <a:endParaRPr lang="en-US" sz="1200">
            <a:solidFill>
              <a:sysClr val="windowText" lastClr="000000"/>
            </a:solidFill>
            <a:latin typeface="Calibri" panose="020F0502020204030204"/>
            <a:ea typeface="+mn-ea"/>
            <a:cs typeface="+mn-cs"/>
          </a:endParaRPr>
        </a:p>
      </dgm:t>
    </dgm:pt>
    <dgm:pt modelId="{70B761CF-C7A1-4347-8362-0862FECCDE5E}" type="parTrans" cxnId="{E8B6442A-24F8-41CC-84A9-1ED475A3480A}">
      <dgm:prSet/>
      <dgm:spPr>
        <a:xfrm rot="4719024">
          <a:off x="2002043" y="3324036"/>
          <a:ext cx="1779279" cy="16463"/>
        </a:xfrm>
        <a:custGeom>
          <a:avLst/>
          <a:gdLst/>
          <a:ahLst/>
          <a:cxnLst/>
          <a:rect l="0" t="0" r="0" b="0"/>
          <a:pathLst>
            <a:path>
              <a:moveTo>
                <a:pt x="0" y="8231"/>
              </a:moveTo>
              <a:lnTo>
                <a:pt x="1779279" y="8231"/>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A424BF8C-CA66-4C23-8CF9-B9417AFB7B49}" type="sibTrans" cxnId="{E8B6442A-24F8-41CC-84A9-1ED475A3480A}">
      <dgm:prSet/>
      <dgm:spPr/>
      <dgm:t>
        <a:bodyPr/>
        <a:lstStyle/>
        <a:p>
          <a:endParaRPr lang="en-US"/>
        </a:p>
      </dgm:t>
    </dgm:pt>
    <dgm:pt modelId="{14ED462D-FF79-49C3-A7E6-437A0B1E60A3}">
      <dgm:prSet custT="1"/>
      <dgm:spPr>
        <a:xfrm>
          <a:off x="5159733" y="36476"/>
          <a:ext cx="2660397" cy="529593"/>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The Process of Identifying and Selecting Information Systems Development Projects</a:t>
          </a:r>
          <a:endParaRPr lang="en-US" sz="1200">
            <a:solidFill>
              <a:sysClr val="windowText" lastClr="000000"/>
            </a:solidFill>
            <a:latin typeface="Calibri" panose="020F0502020204030204"/>
            <a:ea typeface="+mn-ea"/>
            <a:cs typeface="+mn-cs"/>
          </a:endParaRPr>
        </a:p>
      </dgm:t>
    </dgm:pt>
    <dgm:pt modelId="{631F72C0-6D52-48BE-9D4F-AE463A6DFE98}" type="parTrans" cxnId="{DFC6E428-73A2-4DA9-BEA1-B99AE281AC33}">
      <dgm:prSet/>
      <dgm:spPr>
        <a:xfrm rot="19457599">
          <a:off x="4775743" y="416722"/>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7490F7F3-F61E-46D0-A498-A7C43172C4CF}" type="sibTrans" cxnId="{DFC6E428-73A2-4DA9-BEA1-B99AE281AC33}">
      <dgm:prSet/>
      <dgm:spPr/>
      <dgm:t>
        <a:bodyPr/>
        <a:lstStyle/>
        <a:p>
          <a:endParaRPr lang="en-US"/>
        </a:p>
      </dgm:t>
    </dgm:pt>
    <dgm:pt modelId="{5D12E326-BE0F-41A5-A9EF-0D868133C603}">
      <dgm:prSet custT="1"/>
      <dgm:spPr>
        <a:xfrm>
          <a:off x="5159733" y="630598"/>
          <a:ext cx="2660397"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Deliverables and Outcomes </a:t>
          </a:r>
          <a:endParaRPr lang="en-US" sz="1200">
            <a:solidFill>
              <a:sysClr val="windowText" lastClr="000000"/>
            </a:solidFill>
            <a:latin typeface="Calibri" panose="020F0502020204030204"/>
            <a:ea typeface="+mn-ea"/>
            <a:cs typeface="+mn-cs"/>
          </a:endParaRPr>
        </a:p>
      </dgm:t>
    </dgm:pt>
    <dgm:pt modelId="{B365A93E-C619-4358-B757-757873A4EC55}" type="parTrans" cxnId="{3C13449E-11DB-41CE-8C92-65ABADEB0DEF}">
      <dgm:prSet/>
      <dgm:spPr>
        <a:xfrm rot="2447972">
          <a:off x="4760342" y="688932"/>
          <a:ext cx="454628" cy="16463"/>
        </a:xfrm>
        <a:custGeom>
          <a:avLst/>
          <a:gdLst/>
          <a:ahLst/>
          <a:cxnLst/>
          <a:rect l="0" t="0" r="0" b="0"/>
          <a:pathLst>
            <a:path>
              <a:moveTo>
                <a:pt x="0" y="8231"/>
              </a:moveTo>
              <a:lnTo>
                <a:pt x="454628"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E33F0034-D0D0-49D5-97D7-E2C63787036A}" type="sibTrans" cxnId="{3C13449E-11DB-41CE-8C92-65ABADEB0DEF}">
      <dgm:prSet/>
      <dgm:spPr/>
      <dgm:t>
        <a:bodyPr/>
        <a:lstStyle/>
        <a:p>
          <a:endParaRPr lang="en-US"/>
        </a:p>
      </dgm:t>
    </dgm:pt>
    <dgm:pt modelId="{394F9CBC-E9B9-4288-B22D-F075A917B761}">
      <dgm:prSet custT="1"/>
      <dgm:spPr>
        <a:xfrm>
          <a:off x="5156911" y="3742053"/>
          <a:ext cx="2660397"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Internet Basics </a:t>
          </a:r>
          <a:endParaRPr lang="en-US" sz="1200">
            <a:solidFill>
              <a:sysClr val="windowText" lastClr="000000"/>
            </a:solidFill>
            <a:latin typeface="Calibri" panose="020F0502020204030204"/>
            <a:ea typeface="+mn-ea"/>
            <a:cs typeface="+mn-cs"/>
          </a:endParaRPr>
        </a:p>
      </dgm:t>
    </dgm:pt>
    <dgm:pt modelId="{06D84FB0-79E5-4964-A103-C9E90D35F593}" type="parTrans" cxnId="{9ABAAFA0-7914-44E9-A958-F62E476F7B4B}">
      <dgm:prSet/>
      <dgm:spPr>
        <a:xfrm rot="19457599">
          <a:off x="4772921" y="4072598"/>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FC291C63-8BF4-4098-A96E-1C28C0ED69B5}" type="sibTrans" cxnId="{9ABAAFA0-7914-44E9-A958-F62E476F7B4B}">
      <dgm:prSet/>
      <dgm:spPr/>
      <dgm:t>
        <a:bodyPr/>
        <a:lstStyle/>
        <a:p>
          <a:endParaRPr lang="en-US"/>
        </a:p>
      </dgm:t>
    </dgm:pt>
    <dgm:pt modelId="{47A352A3-340B-4E09-ADBA-0C314C551E6B}">
      <dgm:prSet custT="1"/>
      <dgm:spPr>
        <a:xfrm>
          <a:off x="5156911" y="4236775"/>
          <a:ext cx="2660397" cy="43019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tr-TR" sz="1200">
              <a:solidFill>
                <a:sysClr val="windowText" lastClr="000000"/>
              </a:solidFill>
              <a:latin typeface="Calibri" panose="020F0502020204030204"/>
              <a:ea typeface="+mn-ea"/>
              <a:cs typeface="+mn-cs"/>
            </a:rPr>
            <a:t>Pine Valley Furniture WebStore</a:t>
          </a:r>
          <a:endParaRPr lang="en-US" sz="1200">
            <a:solidFill>
              <a:sysClr val="windowText" lastClr="000000"/>
            </a:solidFill>
            <a:latin typeface="Calibri" panose="020F0502020204030204"/>
            <a:ea typeface="+mn-ea"/>
            <a:cs typeface="+mn-cs"/>
          </a:endParaRPr>
        </a:p>
      </dgm:t>
    </dgm:pt>
    <dgm:pt modelId="{057099BC-FE7A-4B1E-82D7-6EFCA230046F}" type="parTrans" cxnId="{AE4646A6-6616-4F02-85FF-D443E42D6592}">
      <dgm:prSet/>
      <dgm:spPr>
        <a:xfrm rot="2142401">
          <a:off x="4772921" y="4319959"/>
          <a:ext cx="423827" cy="16463"/>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26E70A52-73CC-4B35-BC14-9E892CF4BDEB}" type="sibTrans" cxnId="{AE4646A6-6616-4F02-85FF-D443E42D6592}">
      <dgm:prSet/>
      <dgm:spPr/>
      <dgm:t>
        <a:bodyPr/>
        <a:lstStyle/>
        <a:p>
          <a:endParaRPr lang="en-US"/>
        </a:p>
      </dgm:t>
    </dgm:pt>
    <dgm:pt modelId="{0D5F461D-3D5C-4DA8-A4B2-D0DEF27A5613}" type="pres">
      <dgm:prSet presAssocID="{72FA9236-A6BB-487D-A661-4BF4B5D61693}" presName="diagram" presStyleCnt="0">
        <dgm:presLayoutVars>
          <dgm:chPref val="1"/>
          <dgm:dir/>
          <dgm:animOne val="branch"/>
          <dgm:animLvl val="lvl"/>
          <dgm:resizeHandles val="exact"/>
        </dgm:presLayoutVars>
      </dgm:prSet>
      <dgm:spPr/>
    </dgm:pt>
    <dgm:pt modelId="{C6585D22-03C4-4606-AF6F-65A3F12272DC}" type="pres">
      <dgm:prSet presAssocID="{2CE3934F-6D8B-4490-ADAE-CDFE342928F2}" presName="root1" presStyleCnt="0"/>
      <dgm:spPr/>
    </dgm:pt>
    <dgm:pt modelId="{39C1DEDD-AA1E-4B6F-BEAE-C8BB644932FA}" type="pres">
      <dgm:prSet presAssocID="{2CE3934F-6D8B-4490-ADAE-CDFE342928F2}" presName="LevelOneTextNode" presStyleLbl="node0" presStyleIdx="0" presStyleCnt="1" custScaleX="315743" custScaleY="120081" custLinFactNeighborX="-2550">
        <dgm:presLayoutVars>
          <dgm:chPref val="3"/>
        </dgm:presLayoutVars>
      </dgm:prSet>
      <dgm:spPr/>
    </dgm:pt>
    <dgm:pt modelId="{A72407D5-ADBF-417D-B76D-30E5F4DFF78D}" type="pres">
      <dgm:prSet presAssocID="{2CE3934F-6D8B-4490-ADAE-CDFE342928F2}" presName="level2hierChild" presStyleCnt="0"/>
      <dgm:spPr/>
    </dgm:pt>
    <dgm:pt modelId="{683634CB-8537-496A-8D41-94C9F2EE9194}" type="pres">
      <dgm:prSet presAssocID="{FE5E8E17-3F65-4E69-97D2-0C8EB9C962D0}" presName="conn2-1" presStyleLbl="parChTrans1D2" presStyleIdx="0" presStyleCnt="6"/>
      <dgm:spPr/>
    </dgm:pt>
    <dgm:pt modelId="{DC3A1E6A-D6EE-4790-9F61-FE727972758F}" type="pres">
      <dgm:prSet presAssocID="{FE5E8E17-3F65-4E69-97D2-0C8EB9C962D0}" presName="connTx" presStyleLbl="parChTrans1D2" presStyleIdx="0" presStyleCnt="6"/>
      <dgm:spPr/>
    </dgm:pt>
    <dgm:pt modelId="{3D67CF5A-5D7A-4275-9517-B77A1CF6D389}" type="pres">
      <dgm:prSet presAssocID="{AEAD349E-6D59-4644-8786-607DBD3A2DF9}" presName="root2" presStyleCnt="0"/>
      <dgm:spPr/>
    </dgm:pt>
    <dgm:pt modelId="{1E55B6F5-499E-48DF-80BA-24B3557FE788}" type="pres">
      <dgm:prSet presAssocID="{AEAD349E-6D59-4644-8786-607DBD3A2DF9}" presName="LevelTwoTextNode" presStyleLbl="node2" presStyleIdx="0" presStyleCnt="6" custScaleX="203260" custScaleY="88944">
        <dgm:presLayoutVars>
          <dgm:chPref val="3"/>
        </dgm:presLayoutVars>
      </dgm:prSet>
      <dgm:spPr/>
    </dgm:pt>
    <dgm:pt modelId="{FF2EA019-F5BB-4C90-815C-2D774CDF58D5}" type="pres">
      <dgm:prSet presAssocID="{AEAD349E-6D59-4644-8786-607DBD3A2DF9}" presName="level3hierChild" presStyleCnt="0"/>
      <dgm:spPr/>
    </dgm:pt>
    <dgm:pt modelId="{48C868CB-A702-4C33-AFD0-9C0C768DB4F0}" type="pres">
      <dgm:prSet presAssocID="{631F72C0-6D52-48BE-9D4F-AE463A6DFE98}" presName="conn2-1" presStyleLbl="parChTrans1D3" presStyleIdx="0" presStyleCnt="8"/>
      <dgm:spPr/>
    </dgm:pt>
    <dgm:pt modelId="{CC123A18-57F0-4AB9-B130-AE3CDDEC08ED}" type="pres">
      <dgm:prSet presAssocID="{631F72C0-6D52-48BE-9D4F-AE463A6DFE98}" presName="connTx" presStyleLbl="parChTrans1D3" presStyleIdx="0" presStyleCnt="8"/>
      <dgm:spPr/>
    </dgm:pt>
    <dgm:pt modelId="{1917ABE9-E4D2-4997-9376-6C198187B151}" type="pres">
      <dgm:prSet presAssocID="{14ED462D-FF79-49C3-A7E6-437A0B1E60A3}" presName="root2" presStyleCnt="0"/>
      <dgm:spPr/>
    </dgm:pt>
    <dgm:pt modelId="{AFECCF55-A1F6-4F90-82BA-68DE38180383}" type="pres">
      <dgm:prSet presAssocID="{14ED462D-FF79-49C3-A7E6-437A0B1E60A3}" presName="LevelTwoTextNode" presStyleLbl="node3" presStyleIdx="0" presStyleCnt="8" custScaleX="309210" custScaleY="123106">
        <dgm:presLayoutVars>
          <dgm:chPref val="3"/>
        </dgm:presLayoutVars>
      </dgm:prSet>
      <dgm:spPr/>
    </dgm:pt>
    <dgm:pt modelId="{68C8A2B9-0A71-431B-971E-FAED673919ED}" type="pres">
      <dgm:prSet presAssocID="{14ED462D-FF79-49C3-A7E6-437A0B1E60A3}" presName="level3hierChild" presStyleCnt="0"/>
      <dgm:spPr/>
    </dgm:pt>
    <dgm:pt modelId="{26DF3EDC-C889-4F48-BA0F-898B329A3A9E}" type="pres">
      <dgm:prSet presAssocID="{B365A93E-C619-4358-B757-757873A4EC55}" presName="conn2-1" presStyleLbl="parChTrans1D3" presStyleIdx="1" presStyleCnt="8"/>
      <dgm:spPr/>
    </dgm:pt>
    <dgm:pt modelId="{7E722FD6-66F8-4C26-9418-7711FFECE5E3}" type="pres">
      <dgm:prSet presAssocID="{B365A93E-C619-4358-B757-757873A4EC55}" presName="connTx" presStyleLbl="parChTrans1D3" presStyleIdx="1" presStyleCnt="8"/>
      <dgm:spPr/>
    </dgm:pt>
    <dgm:pt modelId="{D56CD616-7CA7-4A0C-A074-653D96CE0D8B}" type="pres">
      <dgm:prSet presAssocID="{5D12E326-BE0F-41A5-A9EF-0D868133C603}" presName="root2" presStyleCnt="0"/>
      <dgm:spPr/>
    </dgm:pt>
    <dgm:pt modelId="{0895752F-6826-4C63-A668-E8533AA55E09}" type="pres">
      <dgm:prSet presAssocID="{5D12E326-BE0F-41A5-A9EF-0D868133C603}" presName="LevelTwoTextNode" presStyleLbl="node3" presStyleIdx="1" presStyleCnt="8" custScaleX="309210">
        <dgm:presLayoutVars>
          <dgm:chPref val="3"/>
        </dgm:presLayoutVars>
      </dgm:prSet>
      <dgm:spPr/>
    </dgm:pt>
    <dgm:pt modelId="{905526AF-5ABF-4042-8505-9DC63D42617F}" type="pres">
      <dgm:prSet presAssocID="{5D12E326-BE0F-41A5-A9EF-0D868133C603}" presName="level3hierChild" presStyleCnt="0"/>
      <dgm:spPr/>
    </dgm:pt>
    <dgm:pt modelId="{F4E9EB25-40C0-4520-A312-EC35BE8B94BF}" type="pres">
      <dgm:prSet presAssocID="{4688A7D0-D6D0-4A8B-9CEF-668B81F89994}" presName="conn2-1" presStyleLbl="parChTrans1D2" presStyleIdx="1" presStyleCnt="6"/>
      <dgm:spPr/>
    </dgm:pt>
    <dgm:pt modelId="{59A563FC-E854-458C-A6DB-F2B6E2FAF9F4}" type="pres">
      <dgm:prSet presAssocID="{4688A7D0-D6D0-4A8B-9CEF-668B81F89994}" presName="connTx" presStyleLbl="parChTrans1D2" presStyleIdx="1" presStyleCnt="6"/>
      <dgm:spPr/>
    </dgm:pt>
    <dgm:pt modelId="{35A91F0D-0187-45C7-9CDB-3430D8E27F68}" type="pres">
      <dgm:prSet presAssocID="{6A1B8A36-3F4E-421C-B82C-1F64B580DEEC}" presName="root2" presStyleCnt="0"/>
      <dgm:spPr/>
    </dgm:pt>
    <dgm:pt modelId="{92D90707-560C-4D9D-8433-6A30548337E8}" type="pres">
      <dgm:prSet presAssocID="{6A1B8A36-3F4E-421C-B82C-1F64B580DEEC}" presName="LevelTwoTextNode" presStyleLbl="node2" presStyleIdx="1" presStyleCnt="6" custScaleX="203260" custScaleY="125835">
        <dgm:presLayoutVars>
          <dgm:chPref val="3"/>
        </dgm:presLayoutVars>
      </dgm:prSet>
      <dgm:spPr/>
    </dgm:pt>
    <dgm:pt modelId="{0E64B0C7-5DDE-4507-ADF4-634B7C34D603}" type="pres">
      <dgm:prSet presAssocID="{6A1B8A36-3F4E-421C-B82C-1F64B580DEEC}" presName="level3hierChild" presStyleCnt="0"/>
      <dgm:spPr/>
    </dgm:pt>
    <dgm:pt modelId="{B0D41761-5765-472D-9824-CE272D7F5BD1}" type="pres">
      <dgm:prSet presAssocID="{62917C8E-27FC-48D1-B963-0F3873C69577}" presName="conn2-1" presStyleLbl="parChTrans1D3" presStyleIdx="2" presStyleCnt="8"/>
      <dgm:spPr/>
    </dgm:pt>
    <dgm:pt modelId="{F028D46E-1380-4716-A546-ABBC983E9EE0}" type="pres">
      <dgm:prSet presAssocID="{62917C8E-27FC-48D1-B963-0F3873C69577}" presName="connTx" presStyleLbl="parChTrans1D3" presStyleIdx="2" presStyleCnt="8"/>
      <dgm:spPr/>
    </dgm:pt>
    <dgm:pt modelId="{BFA3B091-D23F-4908-A561-801898031868}" type="pres">
      <dgm:prSet presAssocID="{89046B15-AEBC-4D46-B5DD-E29793EB94E6}" presName="root2" presStyleCnt="0"/>
      <dgm:spPr/>
    </dgm:pt>
    <dgm:pt modelId="{F54E6434-53DB-4A9C-B0B5-A9AE5350DC12}" type="pres">
      <dgm:prSet presAssocID="{89046B15-AEBC-4D46-B5DD-E29793EB94E6}" presName="LevelTwoTextNode" presStyleLbl="node3" presStyleIdx="2" presStyleCnt="8" custScaleX="309386">
        <dgm:presLayoutVars>
          <dgm:chPref val="3"/>
        </dgm:presLayoutVars>
      </dgm:prSet>
      <dgm:spPr/>
    </dgm:pt>
    <dgm:pt modelId="{BF6FE398-732C-4C7B-94B7-5551394BCF8A}" type="pres">
      <dgm:prSet presAssocID="{89046B15-AEBC-4D46-B5DD-E29793EB94E6}" presName="level3hierChild" presStyleCnt="0"/>
      <dgm:spPr/>
    </dgm:pt>
    <dgm:pt modelId="{7AF99132-F330-460B-9914-4F698B973493}" type="pres">
      <dgm:prSet presAssocID="{894DFE0A-5BAF-4F4D-A614-D26BBA2996A7}" presName="conn2-1" presStyleLbl="parChTrans1D3" presStyleIdx="3" presStyleCnt="8"/>
      <dgm:spPr/>
    </dgm:pt>
    <dgm:pt modelId="{8E373FD9-76AF-4790-95FA-E4EB3E59A563}" type="pres">
      <dgm:prSet presAssocID="{894DFE0A-5BAF-4F4D-A614-D26BBA2996A7}" presName="connTx" presStyleLbl="parChTrans1D3" presStyleIdx="3" presStyleCnt="8"/>
      <dgm:spPr/>
    </dgm:pt>
    <dgm:pt modelId="{B243A2B0-B5D5-4579-A9C2-60A9D86A246E}" type="pres">
      <dgm:prSet presAssocID="{36FD3B0C-8552-48C7-AD66-EBE88610E944}" presName="root2" presStyleCnt="0"/>
      <dgm:spPr/>
    </dgm:pt>
    <dgm:pt modelId="{577EE808-E111-43D1-AEF1-A05D51A361C8}" type="pres">
      <dgm:prSet presAssocID="{36FD3B0C-8552-48C7-AD66-EBE88610E944}" presName="LevelTwoTextNode" presStyleLbl="node3" presStyleIdx="3" presStyleCnt="8" custScaleX="309386">
        <dgm:presLayoutVars>
          <dgm:chPref val="3"/>
        </dgm:presLayoutVars>
      </dgm:prSet>
      <dgm:spPr/>
    </dgm:pt>
    <dgm:pt modelId="{09280C11-9F96-41D3-8167-853A8B9CDE71}" type="pres">
      <dgm:prSet presAssocID="{36FD3B0C-8552-48C7-AD66-EBE88610E944}" presName="level3hierChild" presStyleCnt="0"/>
      <dgm:spPr/>
    </dgm:pt>
    <dgm:pt modelId="{A63B8A79-FC06-45A5-AD16-9B10CA7919DC}" type="pres">
      <dgm:prSet presAssocID="{C1465C15-AD77-4521-8F06-9442531A354C}" presName="conn2-1" presStyleLbl="parChTrans1D2" presStyleIdx="2" presStyleCnt="6"/>
      <dgm:spPr/>
    </dgm:pt>
    <dgm:pt modelId="{F59804FB-EDB1-46F9-A2DC-6AAE001D1902}" type="pres">
      <dgm:prSet presAssocID="{C1465C15-AD77-4521-8F06-9442531A354C}" presName="connTx" presStyleLbl="parChTrans1D2" presStyleIdx="2" presStyleCnt="6"/>
      <dgm:spPr/>
    </dgm:pt>
    <dgm:pt modelId="{B75AA7FD-6611-4522-8A86-5DBDC3A66A9C}" type="pres">
      <dgm:prSet presAssocID="{39EE73FE-DB9A-4720-9372-821514FBD7DA}" presName="root2" presStyleCnt="0"/>
      <dgm:spPr/>
    </dgm:pt>
    <dgm:pt modelId="{723F8E23-5912-430B-9654-B9C190DD6CC7}" type="pres">
      <dgm:prSet presAssocID="{39EE73FE-DB9A-4720-9372-821514FBD7DA}" presName="LevelTwoTextNode" presStyleLbl="node2" presStyleIdx="2" presStyleCnt="6" custScaleX="203260">
        <dgm:presLayoutVars>
          <dgm:chPref val="3"/>
        </dgm:presLayoutVars>
      </dgm:prSet>
      <dgm:spPr/>
    </dgm:pt>
    <dgm:pt modelId="{308A7EB9-2CDA-4358-8D48-5FFAE3ED0C67}" type="pres">
      <dgm:prSet presAssocID="{39EE73FE-DB9A-4720-9372-821514FBD7DA}" presName="level3hierChild" presStyleCnt="0"/>
      <dgm:spPr/>
    </dgm:pt>
    <dgm:pt modelId="{E37A6053-671E-45BD-A63A-255F48BBEF80}" type="pres">
      <dgm:prSet presAssocID="{512A90D3-3B6E-4F59-9FA3-B7C8A935D764}" presName="conn2-1" presStyleLbl="parChTrans1D3" presStyleIdx="4" presStyleCnt="8"/>
      <dgm:spPr/>
    </dgm:pt>
    <dgm:pt modelId="{ABB1F807-3591-4D17-8A7D-8E5F98EACBC4}" type="pres">
      <dgm:prSet presAssocID="{512A90D3-3B6E-4F59-9FA3-B7C8A935D764}" presName="connTx" presStyleLbl="parChTrans1D3" presStyleIdx="4" presStyleCnt="8"/>
      <dgm:spPr/>
    </dgm:pt>
    <dgm:pt modelId="{0E2B877B-EBE6-4AD8-84C4-4A55F1F9EB52}" type="pres">
      <dgm:prSet presAssocID="{132B55A3-D2B2-4FCA-8D2C-4C725F5F8498}" presName="root2" presStyleCnt="0"/>
      <dgm:spPr/>
    </dgm:pt>
    <dgm:pt modelId="{C642CD53-DF3B-4B04-992F-C7F35E841014}" type="pres">
      <dgm:prSet presAssocID="{132B55A3-D2B2-4FCA-8D2C-4C725F5F8498}" presName="LevelTwoTextNode" presStyleLbl="node3" presStyleIdx="4" presStyleCnt="8" custScaleX="308628">
        <dgm:presLayoutVars>
          <dgm:chPref val="3"/>
        </dgm:presLayoutVars>
      </dgm:prSet>
      <dgm:spPr/>
    </dgm:pt>
    <dgm:pt modelId="{565BE1AA-42C2-415A-AC80-D1DDBD8F2811}" type="pres">
      <dgm:prSet presAssocID="{132B55A3-D2B2-4FCA-8D2C-4C725F5F8498}" presName="level3hierChild" presStyleCnt="0"/>
      <dgm:spPr/>
    </dgm:pt>
    <dgm:pt modelId="{9D66365C-3A01-43E3-9CDA-7AF2D080F899}" type="pres">
      <dgm:prSet presAssocID="{2963B2B7-EA0E-47C8-8982-3C759E752CE8}" presName="conn2-1" presStyleLbl="parChTrans1D3" presStyleIdx="5" presStyleCnt="8"/>
      <dgm:spPr/>
    </dgm:pt>
    <dgm:pt modelId="{A8CFBFF1-1601-4C59-BA2F-AD417CE42577}" type="pres">
      <dgm:prSet presAssocID="{2963B2B7-EA0E-47C8-8982-3C759E752CE8}" presName="connTx" presStyleLbl="parChTrans1D3" presStyleIdx="5" presStyleCnt="8"/>
      <dgm:spPr/>
    </dgm:pt>
    <dgm:pt modelId="{473FB433-1CAF-402A-BD03-CF216649F22D}" type="pres">
      <dgm:prSet presAssocID="{8F2A23C7-47D5-4D1F-BF39-3811FEE8D1ED}" presName="root2" presStyleCnt="0"/>
      <dgm:spPr/>
    </dgm:pt>
    <dgm:pt modelId="{7F482F84-772B-4E24-BA94-18FF6F6566CC}" type="pres">
      <dgm:prSet presAssocID="{8F2A23C7-47D5-4D1F-BF39-3811FEE8D1ED}" presName="LevelTwoTextNode" presStyleLbl="node3" presStyleIdx="5" presStyleCnt="8" custScaleX="308628">
        <dgm:presLayoutVars>
          <dgm:chPref val="3"/>
        </dgm:presLayoutVars>
      </dgm:prSet>
      <dgm:spPr/>
    </dgm:pt>
    <dgm:pt modelId="{2597EAF3-6CEB-4212-9AD7-A93E19283546}" type="pres">
      <dgm:prSet presAssocID="{8F2A23C7-47D5-4D1F-BF39-3811FEE8D1ED}" presName="level3hierChild" presStyleCnt="0"/>
      <dgm:spPr/>
    </dgm:pt>
    <dgm:pt modelId="{FA484445-3F2B-4733-BC7D-B25B169DB00A}" type="pres">
      <dgm:prSet presAssocID="{6560E91F-B866-40E5-AC9B-594EBDDCC2DC}" presName="conn2-1" presStyleLbl="parChTrans1D2" presStyleIdx="3" presStyleCnt="6"/>
      <dgm:spPr/>
    </dgm:pt>
    <dgm:pt modelId="{A5F062D7-2F87-45C7-BFC4-D55AF9F90651}" type="pres">
      <dgm:prSet presAssocID="{6560E91F-B866-40E5-AC9B-594EBDDCC2DC}" presName="connTx" presStyleLbl="parChTrans1D2" presStyleIdx="3" presStyleCnt="6"/>
      <dgm:spPr/>
    </dgm:pt>
    <dgm:pt modelId="{A7A199FE-D220-4A69-9F01-E1D6E174884D}" type="pres">
      <dgm:prSet presAssocID="{7E86E7B7-42DD-4133-BD02-076EBC7B01AB}" presName="root2" presStyleCnt="0"/>
      <dgm:spPr/>
    </dgm:pt>
    <dgm:pt modelId="{BDF0F0CF-D02E-41CC-8078-3F3A36B57643}" type="pres">
      <dgm:prSet presAssocID="{7E86E7B7-42DD-4133-BD02-076EBC7B01AB}" presName="LevelTwoTextNode" presStyleLbl="node2" presStyleIdx="3" presStyleCnt="6" custScaleX="203066">
        <dgm:presLayoutVars>
          <dgm:chPref val="3"/>
        </dgm:presLayoutVars>
      </dgm:prSet>
      <dgm:spPr/>
    </dgm:pt>
    <dgm:pt modelId="{4747FCF2-81DC-438B-9580-4C70C57434E0}" type="pres">
      <dgm:prSet presAssocID="{7E86E7B7-42DD-4133-BD02-076EBC7B01AB}" presName="level3hierChild" presStyleCnt="0"/>
      <dgm:spPr/>
    </dgm:pt>
    <dgm:pt modelId="{BF26532E-3F47-4643-9E0D-D159B6CA656B}" type="pres">
      <dgm:prSet presAssocID="{D165BEAC-7CDF-4FA3-A2BB-1B35625B95BF}" presName="conn2-1" presStyleLbl="parChTrans1D2" presStyleIdx="4" presStyleCnt="6"/>
      <dgm:spPr/>
    </dgm:pt>
    <dgm:pt modelId="{80196A2E-17EB-4D44-BA69-66A50F1FBAB8}" type="pres">
      <dgm:prSet presAssocID="{D165BEAC-7CDF-4FA3-A2BB-1B35625B95BF}" presName="connTx" presStyleLbl="parChTrans1D2" presStyleIdx="4" presStyleCnt="6"/>
      <dgm:spPr/>
    </dgm:pt>
    <dgm:pt modelId="{7056B36E-70F1-42A2-A700-D2D0648B2934}" type="pres">
      <dgm:prSet presAssocID="{F05C015D-EFA2-4833-BBA5-0A61D7D3D46E}" presName="root2" presStyleCnt="0"/>
      <dgm:spPr/>
    </dgm:pt>
    <dgm:pt modelId="{85576297-2179-41CA-9CD5-4F3B0A437A40}" type="pres">
      <dgm:prSet presAssocID="{F05C015D-EFA2-4833-BBA5-0A61D7D3D46E}" presName="LevelTwoTextNode" presStyleLbl="node2" presStyleIdx="4" presStyleCnt="6" custScaleX="202932">
        <dgm:presLayoutVars>
          <dgm:chPref val="3"/>
        </dgm:presLayoutVars>
      </dgm:prSet>
      <dgm:spPr/>
    </dgm:pt>
    <dgm:pt modelId="{68EC7942-6607-4038-A2E3-927D805D5A9E}" type="pres">
      <dgm:prSet presAssocID="{F05C015D-EFA2-4833-BBA5-0A61D7D3D46E}" presName="level3hierChild" presStyleCnt="0"/>
      <dgm:spPr/>
    </dgm:pt>
    <dgm:pt modelId="{152EE1AA-37AF-4A01-827E-A6EBAF781A0F}" type="pres">
      <dgm:prSet presAssocID="{70B761CF-C7A1-4347-8362-0862FECCDE5E}" presName="conn2-1" presStyleLbl="parChTrans1D2" presStyleIdx="5" presStyleCnt="6"/>
      <dgm:spPr/>
    </dgm:pt>
    <dgm:pt modelId="{D1A94403-6CDE-4579-8D0D-BC995184C9D3}" type="pres">
      <dgm:prSet presAssocID="{70B761CF-C7A1-4347-8362-0862FECCDE5E}" presName="connTx" presStyleLbl="parChTrans1D2" presStyleIdx="5" presStyleCnt="6"/>
      <dgm:spPr/>
    </dgm:pt>
    <dgm:pt modelId="{1CC24841-E7A7-4AC0-86BC-E6039B91B471}" type="pres">
      <dgm:prSet presAssocID="{97AE77B9-D8DC-4A40-B646-DEC82D47089B}" presName="root2" presStyleCnt="0"/>
      <dgm:spPr/>
    </dgm:pt>
    <dgm:pt modelId="{CC383C3B-D8E1-42FA-B176-03BACE9875FA}" type="pres">
      <dgm:prSet presAssocID="{97AE77B9-D8DC-4A40-B646-DEC82D47089B}" presName="LevelTwoTextNode" presStyleLbl="node2" presStyleIdx="5" presStyleCnt="6" custScaleX="202932" custScaleY="166540">
        <dgm:presLayoutVars>
          <dgm:chPref val="3"/>
        </dgm:presLayoutVars>
      </dgm:prSet>
      <dgm:spPr/>
    </dgm:pt>
    <dgm:pt modelId="{4A4A9B64-237E-4CD2-AFC0-2644F85D712F}" type="pres">
      <dgm:prSet presAssocID="{97AE77B9-D8DC-4A40-B646-DEC82D47089B}" presName="level3hierChild" presStyleCnt="0"/>
      <dgm:spPr/>
    </dgm:pt>
    <dgm:pt modelId="{6106EE10-8A32-4ED3-961D-1C5F2E98FD98}" type="pres">
      <dgm:prSet presAssocID="{06D84FB0-79E5-4964-A103-C9E90D35F593}" presName="conn2-1" presStyleLbl="parChTrans1D3" presStyleIdx="6" presStyleCnt="8"/>
      <dgm:spPr/>
    </dgm:pt>
    <dgm:pt modelId="{F4E89624-A7B5-4B76-BF57-E61626F08F4E}" type="pres">
      <dgm:prSet presAssocID="{06D84FB0-79E5-4964-A103-C9E90D35F593}" presName="connTx" presStyleLbl="parChTrans1D3" presStyleIdx="6" presStyleCnt="8"/>
      <dgm:spPr/>
    </dgm:pt>
    <dgm:pt modelId="{D5ED5AB7-A33F-4C90-B0A6-6A10C8C10201}" type="pres">
      <dgm:prSet presAssocID="{394F9CBC-E9B9-4288-B22D-F075A917B761}" presName="root2" presStyleCnt="0"/>
      <dgm:spPr/>
    </dgm:pt>
    <dgm:pt modelId="{1B9A9114-51D3-427A-94C8-D8F6A1CBFA9D}" type="pres">
      <dgm:prSet presAssocID="{394F9CBC-E9B9-4288-B22D-F075A917B761}" presName="LevelTwoTextNode" presStyleLbl="node3" presStyleIdx="6" presStyleCnt="8" custScaleX="309210">
        <dgm:presLayoutVars>
          <dgm:chPref val="3"/>
        </dgm:presLayoutVars>
      </dgm:prSet>
      <dgm:spPr/>
    </dgm:pt>
    <dgm:pt modelId="{62763883-39AB-489B-B091-8675DA040382}" type="pres">
      <dgm:prSet presAssocID="{394F9CBC-E9B9-4288-B22D-F075A917B761}" presName="level3hierChild" presStyleCnt="0"/>
      <dgm:spPr/>
    </dgm:pt>
    <dgm:pt modelId="{D00CCF2F-9A69-4BA0-BB90-09E4ACB5A56E}" type="pres">
      <dgm:prSet presAssocID="{057099BC-FE7A-4B1E-82D7-6EFCA230046F}" presName="conn2-1" presStyleLbl="parChTrans1D3" presStyleIdx="7" presStyleCnt="8"/>
      <dgm:spPr/>
    </dgm:pt>
    <dgm:pt modelId="{1BF35C11-A467-4B73-B6B2-B2250F3723DE}" type="pres">
      <dgm:prSet presAssocID="{057099BC-FE7A-4B1E-82D7-6EFCA230046F}" presName="connTx" presStyleLbl="parChTrans1D3" presStyleIdx="7" presStyleCnt="8"/>
      <dgm:spPr/>
    </dgm:pt>
    <dgm:pt modelId="{09A64520-5B0B-4DA6-A0E6-54B103D037A6}" type="pres">
      <dgm:prSet presAssocID="{47A352A3-340B-4E09-ADBA-0C314C551E6B}" presName="root2" presStyleCnt="0"/>
      <dgm:spPr/>
    </dgm:pt>
    <dgm:pt modelId="{1417EBB8-BAE0-426C-B7AB-FC528FE27D82}" type="pres">
      <dgm:prSet presAssocID="{47A352A3-340B-4E09-ADBA-0C314C551E6B}" presName="LevelTwoTextNode" presStyleLbl="node3" presStyleIdx="7" presStyleCnt="8" custScaleX="309210">
        <dgm:presLayoutVars>
          <dgm:chPref val="3"/>
        </dgm:presLayoutVars>
      </dgm:prSet>
      <dgm:spPr/>
    </dgm:pt>
    <dgm:pt modelId="{72EFCE9F-3C75-4BC6-A332-620078DAA37B}" type="pres">
      <dgm:prSet presAssocID="{47A352A3-340B-4E09-ADBA-0C314C551E6B}" presName="level3hierChild" presStyleCnt="0"/>
      <dgm:spPr/>
    </dgm:pt>
  </dgm:ptLst>
  <dgm:cxnLst>
    <dgm:cxn modelId="{F79E0D00-B9D6-4549-ADDF-B9D3488BF454}" type="presOf" srcId="{512A90D3-3B6E-4F59-9FA3-B7C8A935D764}" destId="{ABB1F807-3591-4D17-8A7D-8E5F98EACBC4}" srcOrd="1" destOrd="0" presId="urn:microsoft.com/office/officeart/2005/8/layout/hierarchy2"/>
    <dgm:cxn modelId="{6554D203-909C-43B0-8DD5-1945A378FCDA}" srcId="{2CE3934F-6D8B-4490-ADAE-CDFE342928F2}" destId="{39EE73FE-DB9A-4720-9372-821514FBD7DA}" srcOrd="2" destOrd="0" parTransId="{C1465C15-AD77-4521-8F06-9442531A354C}" sibTransId="{580AB9F7-35E4-4E64-B625-3A94B505801A}"/>
    <dgm:cxn modelId="{B6467007-D035-4D98-9284-DD36F0EFA02D}" srcId="{39EE73FE-DB9A-4720-9372-821514FBD7DA}" destId="{8F2A23C7-47D5-4D1F-BF39-3811FEE8D1ED}" srcOrd="1" destOrd="0" parTransId="{2963B2B7-EA0E-47C8-8982-3C759E752CE8}" sibTransId="{0FE5766E-1393-4B0F-99BB-C6764AD3DF87}"/>
    <dgm:cxn modelId="{AB308507-2B17-4EFB-87F8-DE8CA2D79D02}" type="presOf" srcId="{132B55A3-D2B2-4FCA-8D2C-4C725F5F8498}" destId="{C642CD53-DF3B-4B04-992F-C7F35E841014}" srcOrd="0" destOrd="0" presId="urn:microsoft.com/office/officeart/2005/8/layout/hierarchy2"/>
    <dgm:cxn modelId="{4338D809-188A-449C-B504-D3EA7E357A40}" type="presOf" srcId="{6A1B8A36-3F4E-421C-B82C-1F64B580DEEC}" destId="{92D90707-560C-4D9D-8433-6A30548337E8}" srcOrd="0" destOrd="0" presId="urn:microsoft.com/office/officeart/2005/8/layout/hierarchy2"/>
    <dgm:cxn modelId="{EB0AE009-8DA1-4023-80FA-D6AB0B25D218}" type="presOf" srcId="{4688A7D0-D6D0-4A8B-9CEF-668B81F89994}" destId="{59A563FC-E854-458C-A6DB-F2B6E2FAF9F4}" srcOrd="1" destOrd="0" presId="urn:microsoft.com/office/officeart/2005/8/layout/hierarchy2"/>
    <dgm:cxn modelId="{92AE4B0A-C30C-470A-9DFB-359849DDAC33}" type="presOf" srcId="{512A90D3-3B6E-4F59-9FA3-B7C8A935D764}" destId="{E37A6053-671E-45BD-A63A-255F48BBEF80}" srcOrd="0" destOrd="0" presId="urn:microsoft.com/office/officeart/2005/8/layout/hierarchy2"/>
    <dgm:cxn modelId="{67DFD60A-C2BE-464F-A22C-0EF394364CFC}" type="presOf" srcId="{057099BC-FE7A-4B1E-82D7-6EFCA230046F}" destId="{1BF35C11-A467-4B73-B6B2-B2250F3723DE}" srcOrd="1" destOrd="0" presId="urn:microsoft.com/office/officeart/2005/8/layout/hierarchy2"/>
    <dgm:cxn modelId="{2FC6740F-8F60-47E5-B956-866C5FDCE9F7}" type="presOf" srcId="{F05C015D-EFA2-4833-BBA5-0A61D7D3D46E}" destId="{85576297-2179-41CA-9CD5-4F3B0A437A40}" srcOrd="0" destOrd="0" presId="urn:microsoft.com/office/officeart/2005/8/layout/hierarchy2"/>
    <dgm:cxn modelId="{C27FC911-AB12-49C5-8364-0DA21B9E0277}" type="presOf" srcId="{894DFE0A-5BAF-4F4D-A614-D26BBA2996A7}" destId="{7AF99132-F330-460B-9914-4F698B973493}" srcOrd="0" destOrd="0" presId="urn:microsoft.com/office/officeart/2005/8/layout/hierarchy2"/>
    <dgm:cxn modelId="{CEE52413-1699-476A-910C-F1E2C8A32D0F}" type="presOf" srcId="{D165BEAC-7CDF-4FA3-A2BB-1B35625B95BF}" destId="{80196A2E-17EB-4D44-BA69-66A50F1FBAB8}" srcOrd="1" destOrd="0" presId="urn:microsoft.com/office/officeart/2005/8/layout/hierarchy2"/>
    <dgm:cxn modelId="{E8E4A317-AD3F-4BAE-96FD-5457FEDAF7CE}" type="presOf" srcId="{06D84FB0-79E5-4964-A103-C9E90D35F593}" destId="{F4E89624-A7B5-4B76-BF57-E61626F08F4E}" srcOrd="1" destOrd="0" presId="urn:microsoft.com/office/officeart/2005/8/layout/hierarchy2"/>
    <dgm:cxn modelId="{4EBBED1C-C1B9-4824-8400-B268A09C4186}" srcId="{39EE73FE-DB9A-4720-9372-821514FBD7DA}" destId="{132B55A3-D2B2-4FCA-8D2C-4C725F5F8498}" srcOrd="0" destOrd="0" parTransId="{512A90D3-3B6E-4F59-9FA3-B7C8A935D764}" sibTransId="{6721075E-1BB6-4480-895D-0569DC9F3F28}"/>
    <dgm:cxn modelId="{1E2BA321-D898-4123-8775-70D6CD4F8EEF}" type="presOf" srcId="{06D84FB0-79E5-4964-A103-C9E90D35F593}" destId="{6106EE10-8A32-4ED3-961D-1C5F2E98FD98}" srcOrd="0" destOrd="0" presId="urn:microsoft.com/office/officeart/2005/8/layout/hierarchy2"/>
    <dgm:cxn modelId="{DFC6E428-73A2-4DA9-BEA1-B99AE281AC33}" srcId="{AEAD349E-6D59-4644-8786-607DBD3A2DF9}" destId="{14ED462D-FF79-49C3-A7E6-437A0B1E60A3}" srcOrd="0" destOrd="0" parTransId="{631F72C0-6D52-48BE-9D4F-AE463A6DFE98}" sibTransId="{7490F7F3-F61E-46D0-A498-A7C43172C4CF}"/>
    <dgm:cxn modelId="{E8B6442A-24F8-41CC-84A9-1ED475A3480A}" srcId="{2CE3934F-6D8B-4490-ADAE-CDFE342928F2}" destId="{97AE77B9-D8DC-4A40-B646-DEC82D47089B}" srcOrd="5" destOrd="0" parTransId="{70B761CF-C7A1-4347-8362-0862FECCDE5E}" sibTransId="{A424BF8C-CA66-4C23-8CF9-B9417AFB7B49}"/>
    <dgm:cxn modelId="{3BDF0B31-9867-4FC4-9D46-2F247C286A24}" type="presOf" srcId="{7E86E7B7-42DD-4133-BD02-076EBC7B01AB}" destId="{BDF0F0CF-D02E-41CC-8078-3F3A36B57643}" srcOrd="0" destOrd="0" presId="urn:microsoft.com/office/officeart/2005/8/layout/hierarchy2"/>
    <dgm:cxn modelId="{DCE68B3E-D9A0-4847-9321-70B053FB6C53}" type="presOf" srcId="{D165BEAC-7CDF-4FA3-A2BB-1B35625B95BF}" destId="{BF26532E-3F47-4643-9E0D-D159B6CA656B}" srcOrd="0" destOrd="0" presId="urn:microsoft.com/office/officeart/2005/8/layout/hierarchy2"/>
    <dgm:cxn modelId="{849A6E49-155A-4EBD-83C4-07DB809E0AA8}" type="presOf" srcId="{631F72C0-6D52-48BE-9D4F-AE463A6DFE98}" destId="{CC123A18-57F0-4AB9-B130-AE3CDDEC08ED}" srcOrd="1" destOrd="0" presId="urn:microsoft.com/office/officeart/2005/8/layout/hierarchy2"/>
    <dgm:cxn modelId="{1FD0C94B-0E3F-45D1-976E-D5DC1A1F1E60}" type="presOf" srcId="{62917C8E-27FC-48D1-B963-0F3873C69577}" destId="{F028D46E-1380-4716-A546-ABBC983E9EE0}" srcOrd="1" destOrd="0" presId="urn:microsoft.com/office/officeart/2005/8/layout/hierarchy2"/>
    <dgm:cxn modelId="{32D8E96B-2282-473A-ADCC-EC22C68031D5}" srcId="{2CE3934F-6D8B-4490-ADAE-CDFE342928F2}" destId="{7E86E7B7-42DD-4133-BD02-076EBC7B01AB}" srcOrd="3" destOrd="0" parTransId="{6560E91F-B866-40E5-AC9B-594EBDDCC2DC}" sibTransId="{A865E85B-F199-44AD-92D6-378EB5E1C5C2}"/>
    <dgm:cxn modelId="{1426FE4B-EB39-4038-8144-08AC035F26CF}" type="presOf" srcId="{14ED462D-FF79-49C3-A7E6-437A0B1E60A3}" destId="{AFECCF55-A1F6-4F90-82BA-68DE38180383}" srcOrd="0" destOrd="0" presId="urn:microsoft.com/office/officeart/2005/8/layout/hierarchy2"/>
    <dgm:cxn modelId="{C4AD7E4F-5220-4AF5-B06F-072E4A474FD6}" type="presOf" srcId="{FE5E8E17-3F65-4E69-97D2-0C8EB9C962D0}" destId="{DC3A1E6A-D6EE-4790-9F61-FE727972758F}" srcOrd="1" destOrd="0" presId="urn:microsoft.com/office/officeart/2005/8/layout/hierarchy2"/>
    <dgm:cxn modelId="{FDFF0950-D6C8-4C4C-941B-A1E32569D8DA}" type="presOf" srcId="{36FD3B0C-8552-48C7-AD66-EBE88610E944}" destId="{577EE808-E111-43D1-AEF1-A05D51A361C8}" srcOrd="0" destOrd="0" presId="urn:microsoft.com/office/officeart/2005/8/layout/hierarchy2"/>
    <dgm:cxn modelId="{B6AFBD70-04E0-423E-8466-44E14CA569F6}" type="presOf" srcId="{AEAD349E-6D59-4644-8786-607DBD3A2DF9}" destId="{1E55B6F5-499E-48DF-80BA-24B3557FE788}" srcOrd="0" destOrd="0" presId="urn:microsoft.com/office/officeart/2005/8/layout/hierarchy2"/>
    <dgm:cxn modelId="{501B6871-F36B-4C68-9E07-1B4C65115E31}" type="presOf" srcId="{2963B2B7-EA0E-47C8-8982-3C759E752CE8}" destId="{A8CFBFF1-1601-4C59-BA2F-AD417CE42577}" srcOrd="1" destOrd="0" presId="urn:microsoft.com/office/officeart/2005/8/layout/hierarchy2"/>
    <dgm:cxn modelId="{9354F572-0DAA-4ED3-8A97-DABF95641425}" type="presOf" srcId="{394F9CBC-E9B9-4288-B22D-F075A917B761}" destId="{1B9A9114-51D3-427A-94C8-D8F6A1CBFA9D}" srcOrd="0" destOrd="0" presId="urn:microsoft.com/office/officeart/2005/8/layout/hierarchy2"/>
    <dgm:cxn modelId="{B9E77955-D982-42C5-BBA6-2D9FB56A461B}" type="presOf" srcId="{057099BC-FE7A-4B1E-82D7-6EFCA230046F}" destId="{D00CCF2F-9A69-4BA0-BB90-09E4ACB5A56E}" srcOrd="0" destOrd="0" presId="urn:microsoft.com/office/officeart/2005/8/layout/hierarchy2"/>
    <dgm:cxn modelId="{347B1C78-0FEE-47C9-9E25-8B6AB1AB0D24}" srcId="{2CE3934F-6D8B-4490-ADAE-CDFE342928F2}" destId="{F05C015D-EFA2-4833-BBA5-0A61D7D3D46E}" srcOrd="4" destOrd="0" parTransId="{D165BEAC-7CDF-4FA3-A2BB-1B35625B95BF}" sibTransId="{15557388-9D78-49DC-AAF0-DE365A9EEC1A}"/>
    <dgm:cxn modelId="{9C3A5278-A84A-4AB6-AE9B-725E5C70A550}" type="presOf" srcId="{8F2A23C7-47D5-4D1F-BF39-3811FEE8D1ED}" destId="{7F482F84-772B-4E24-BA94-18FF6F6566CC}" srcOrd="0" destOrd="0" presId="urn:microsoft.com/office/officeart/2005/8/layout/hierarchy2"/>
    <dgm:cxn modelId="{76C3EA79-D6DD-4518-8876-B24922476654}" type="presOf" srcId="{C1465C15-AD77-4521-8F06-9442531A354C}" destId="{F59804FB-EDB1-46F9-A2DC-6AAE001D1902}" srcOrd="1" destOrd="0" presId="urn:microsoft.com/office/officeart/2005/8/layout/hierarchy2"/>
    <dgm:cxn modelId="{04436C7A-0F42-4768-BF4F-F11B7B44EB3E}" srcId="{6A1B8A36-3F4E-421C-B82C-1F64B580DEEC}" destId="{36FD3B0C-8552-48C7-AD66-EBE88610E944}" srcOrd="1" destOrd="0" parTransId="{894DFE0A-5BAF-4F4D-A614-D26BBA2996A7}" sibTransId="{7FE4929C-F778-4AD1-9B4E-DA17A757FF7A}"/>
    <dgm:cxn modelId="{1A14637F-EAC7-443D-AF49-A71F111A10FC}" type="presOf" srcId="{C1465C15-AD77-4521-8F06-9442531A354C}" destId="{A63B8A79-FC06-45A5-AD16-9B10CA7919DC}" srcOrd="0" destOrd="0" presId="urn:microsoft.com/office/officeart/2005/8/layout/hierarchy2"/>
    <dgm:cxn modelId="{C2E33980-8A41-48B4-8E6D-C950B00D4820}" srcId="{2CE3934F-6D8B-4490-ADAE-CDFE342928F2}" destId="{6A1B8A36-3F4E-421C-B82C-1F64B580DEEC}" srcOrd="1" destOrd="0" parTransId="{4688A7D0-D6D0-4A8B-9CEF-668B81F89994}" sibTransId="{8008AF99-88DF-4B03-B2B9-295837BC59E9}"/>
    <dgm:cxn modelId="{06F71688-923B-4812-8E57-09DA8EB57681}" type="presOf" srcId="{894DFE0A-5BAF-4F4D-A614-D26BBA2996A7}" destId="{8E373FD9-76AF-4790-95FA-E4EB3E59A563}" srcOrd="1" destOrd="0" presId="urn:microsoft.com/office/officeart/2005/8/layout/hierarchy2"/>
    <dgm:cxn modelId="{22F8EB93-DF25-47C6-94F6-2C1AFED40DBB}" type="presOf" srcId="{4688A7D0-D6D0-4A8B-9CEF-668B81F89994}" destId="{F4E9EB25-40C0-4520-A312-EC35BE8B94BF}" srcOrd="0" destOrd="0" presId="urn:microsoft.com/office/officeart/2005/8/layout/hierarchy2"/>
    <dgm:cxn modelId="{3C13449E-11DB-41CE-8C92-65ABADEB0DEF}" srcId="{AEAD349E-6D59-4644-8786-607DBD3A2DF9}" destId="{5D12E326-BE0F-41A5-A9EF-0D868133C603}" srcOrd="1" destOrd="0" parTransId="{B365A93E-C619-4358-B757-757873A4EC55}" sibTransId="{E33F0034-D0D0-49D5-97D7-E2C63787036A}"/>
    <dgm:cxn modelId="{FAC4819F-5705-4E19-9E00-37FFA525C84C}" type="presOf" srcId="{70B761CF-C7A1-4347-8362-0862FECCDE5E}" destId="{D1A94403-6CDE-4579-8D0D-BC995184C9D3}" srcOrd="1" destOrd="0" presId="urn:microsoft.com/office/officeart/2005/8/layout/hierarchy2"/>
    <dgm:cxn modelId="{0CD6829F-B2D1-4918-8305-2BCD441CF6FA}" srcId="{6A1B8A36-3F4E-421C-B82C-1F64B580DEEC}" destId="{89046B15-AEBC-4D46-B5DD-E29793EB94E6}" srcOrd="0" destOrd="0" parTransId="{62917C8E-27FC-48D1-B963-0F3873C69577}" sibTransId="{634C39C3-38E0-4133-8994-05246644A530}"/>
    <dgm:cxn modelId="{C8C8C69F-7481-43EA-88E6-6118F61449CC}" type="presOf" srcId="{B365A93E-C619-4358-B757-757873A4EC55}" destId="{7E722FD6-66F8-4C26-9418-7711FFECE5E3}" srcOrd="1" destOrd="0" presId="urn:microsoft.com/office/officeart/2005/8/layout/hierarchy2"/>
    <dgm:cxn modelId="{9ABAAFA0-7914-44E9-A958-F62E476F7B4B}" srcId="{97AE77B9-D8DC-4A40-B646-DEC82D47089B}" destId="{394F9CBC-E9B9-4288-B22D-F075A917B761}" srcOrd="0" destOrd="0" parTransId="{06D84FB0-79E5-4964-A103-C9E90D35F593}" sibTransId="{FC291C63-8BF4-4098-A96E-1C28C0ED69B5}"/>
    <dgm:cxn modelId="{214255A1-054E-4B1D-9ABE-46E8C97F2F7D}" type="presOf" srcId="{39EE73FE-DB9A-4720-9372-821514FBD7DA}" destId="{723F8E23-5912-430B-9654-B9C190DD6CC7}" srcOrd="0" destOrd="0" presId="urn:microsoft.com/office/officeart/2005/8/layout/hierarchy2"/>
    <dgm:cxn modelId="{AE4646A6-6616-4F02-85FF-D443E42D6592}" srcId="{97AE77B9-D8DC-4A40-B646-DEC82D47089B}" destId="{47A352A3-340B-4E09-ADBA-0C314C551E6B}" srcOrd="1" destOrd="0" parTransId="{057099BC-FE7A-4B1E-82D7-6EFCA230046F}" sibTransId="{26E70A52-73CC-4B35-BC14-9E892CF4BDEB}"/>
    <dgm:cxn modelId="{0993A3C2-3A72-434D-A8D9-7B3C13DB9A44}" type="presOf" srcId="{6560E91F-B866-40E5-AC9B-594EBDDCC2DC}" destId="{A5F062D7-2F87-45C7-BFC4-D55AF9F90651}" srcOrd="1" destOrd="0" presId="urn:microsoft.com/office/officeart/2005/8/layout/hierarchy2"/>
    <dgm:cxn modelId="{423CB7C5-A842-4E8A-94E9-E0AB2DB4CC5A}" type="presOf" srcId="{72FA9236-A6BB-487D-A661-4BF4B5D61693}" destId="{0D5F461D-3D5C-4DA8-A4B2-D0DEF27A5613}" srcOrd="0" destOrd="0" presId="urn:microsoft.com/office/officeart/2005/8/layout/hierarchy2"/>
    <dgm:cxn modelId="{9FC3FAC5-240A-4699-9031-0383F0AD311D}" srcId="{72FA9236-A6BB-487D-A661-4BF4B5D61693}" destId="{2CE3934F-6D8B-4490-ADAE-CDFE342928F2}" srcOrd="0" destOrd="0" parTransId="{A7BB0026-B4C1-417F-B0F1-2711EB9986A3}" sibTransId="{35DBE103-D755-4CF7-ACB2-9E107A2E03F9}"/>
    <dgm:cxn modelId="{304269CC-7646-496A-96F0-311E2AD28CF6}" type="presOf" srcId="{89046B15-AEBC-4D46-B5DD-E29793EB94E6}" destId="{F54E6434-53DB-4A9C-B0B5-A9AE5350DC12}" srcOrd="0" destOrd="0" presId="urn:microsoft.com/office/officeart/2005/8/layout/hierarchy2"/>
    <dgm:cxn modelId="{9687E6D4-80F5-40C7-903C-64609D087F8F}" srcId="{2CE3934F-6D8B-4490-ADAE-CDFE342928F2}" destId="{AEAD349E-6D59-4644-8786-607DBD3A2DF9}" srcOrd="0" destOrd="0" parTransId="{FE5E8E17-3F65-4E69-97D2-0C8EB9C962D0}" sibTransId="{ADCBB208-0F16-4280-8CE9-188DD409ECD9}"/>
    <dgm:cxn modelId="{E206ADD6-CECB-4520-99CD-09AD41A230F6}" type="presOf" srcId="{62917C8E-27FC-48D1-B963-0F3873C69577}" destId="{B0D41761-5765-472D-9824-CE272D7F5BD1}" srcOrd="0" destOrd="0" presId="urn:microsoft.com/office/officeart/2005/8/layout/hierarchy2"/>
    <dgm:cxn modelId="{F36A53D7-9F2E-4D71-B6B2-19FA3BFA73D1}" type="presOf" srcId="{70B761CF-C7A1-4347-8362-0862FECCDE5E}" destId="{152EE1AA-37AF-4A01-827E-A6EBAF781A0F}" srcOrd="0" destOrd="0" presId="urn:microsoft.com/office/officeart/2005/8/layout/hierarchy2"/>
    <dgm:cxn modelId="{343597D9-5B69-4C44-BDD7-34BABA5D10F7}" type="presOf" srcId="{6560E91F-B866-40E5-AC9B-594EBDDCC2DC}" destId="{FA484445-3F2B-4733-BC7D-B25B169DB00A}" srcOrd="0" destOrd="0" presId="urn:microsoft.com/office/officeart/2005/8/layout/hierarchy2"/>
    <dgm:cxn modelId="{1916B0D9-32F7-4B55-A893-D291E80DFE28}" type="presOf" srcId="{47A352A3-340B-4E09-ADBA-0C314C551E6B}" destId="{1417EBB8-BAE0-426C-B7AB-FC528FE27D82}" srcOrd="0" destOrd="0" presId="urn:microsoft.com/office/officeart/2005/8/layout/hierarchy2"/>
    <dgm:cxn modelId="{F75D14DA-6237-42D1-86DF-B401A1DB0B4B}" type="presOf" srcId="{2963B2B7-EA0E-47C8-8982-3C759E752CE8}" destId="{9D66365C-3A01-43E3-9CDA-7AF2D080F899}" srcOrd="0" destOrd="0" presId="urn:microsoft.com/office/officeart/2005/8/layout/hierarchy2"/>
    <dgm:cxn modelId="{3EDDA8DB-F34C-49A7-BB74-8A78A2712019}" type="presOf" srcId="{FE5E8E17-3F65-4E69-97D2-0C8EB9C962D0}" destId="{683634CB-8537-496A-8D41-94C9F2EE9194}" srcOrd="0" destOrd="0" presId="urn:microsoft.com/office/officeart/2005/8/layout/hierarchy2"/>
    <dgm:cxn modelId="{106DC2E8-E828-4F44-B6E2-D450387CFADF}" type="presOf" srcId="{B365A93E-C619-4358-B757-757873A4EC55}" destId="{26DF3EDC-C889-4F48-BA0F-898B329A3A9E}" srcOrd="0" destOrd="0" presId="urn:microsoft.com/office/officeart/2005/8/layout/hierarchy2"/>
    <dgm:cxn modelId="{C2A13DF6-EE86-495C-BB89-BFC769C7C145}" type="presOf" srcId="{97AE77B9-D8DC-4A40-B646-DEC82D47089B}" destId="{CC383C3B-D8E1-42FA-B176-03BACE9875FA}" srcOrd="0" destOrd="0" presId="urn:microsoft.com/office/officeart/2005/8/layout/hierarchy2"/>
    <dgm:cxn modelId="{633E3BFA-D01B-4649-BA1D-29139BE868BC}" type="presOf" srcId="{2CE3934F-6D8B-4490-ADAE-CDFE342928F2}" destId="{39C1DEDD-AA1E-4B6F-BEAE-C8BB644932FA}" srcOrd="0" destOrd="0" presId="urn:microsoft.com/office/officeart/2005/8/layout/hierarchy2"/>
    <dgm:cxn modelId="{29DFBCFA-EB28-45ED-B0D9-7766BF2B722C}" type="presOf" srcId="{5D12E326-BE0F-41A5-A9EF-0D868133C603}" destId="{0895752F-6826-4C63-A668-E8533AA55E09}" srcOrd="0" destOrd="0" presId="urn:microsoft.com/office/officeart/2005/8/layout/hierarchy2"/>
    <dgm:cxn modelId="{885DB7FB-A977-4468-90D8-E9CCB0550C26}" type="presOf" srcId="{631F72C0-6D52-48BE-9D4F-AE463A6DFE98}" destId="{48C868CB-A702-4C33-AFD0-9C0C768DB4F0}" srcOrd="0" destOrd="0" presId="urn:microsoft.com/office/officeart/2005/8/layout/hierarchy2"/>
    <dgm:cxn modelId="{2779111E-ADC0-428A-B006-991FF1517C26}" type="presParOf" srcId="{0D5F461D-3D5C-4DA8-A4B2-D0DEF27A5613}" destId="{C6585D22-03C4-4606-AF6F-65A3F12272DC}" srcOrd="0" destOrd="0" presId="urn:microsoft.com/office/officeart/2005/8/layout/hierarchy2"/>
    <dgm:cxn modelId="{D8DC71FF-49CD-4A59-AA34-B12BB94A9523}" type="presParOf" srcId="{C6585D22-03C4-4606-AF6F-65A3F12272DC}" destId="{39C1DEDD-AA1E-4B6F-BEAE-C8BB644932FA}" srcOrd="0" destOrd="0" presId="urn:microsoft.com/office/officeart/2005/8/layout/hierarchy2"/>
    <dgm:cxn modelId="{BB4DF6F6-491B-499F-AF81-C4CD8B1E995F}" type="presParOf" srcId="{C6585D22-03C4-4606-AF6F-65A3F12272DC}" destId="{A72407D5-ADBF-417D-B76D-30E5F4DFF78D}" srcOrd="1" destOrd="0" presId="urn:microsoft.com/office/officeart/2005/8/layout/hierarchy2"/>
    <dgm:cxn modelId="{D75A03F8-9F96-4108-AED9-E227A8D09F68}" type="presParOf" srcId="{A72407D5-ADBF-417D-B76D-30E5F4DFF78D}" destId="{683634CB-8537-496A-8D41-94C9F2EE9194}" srcOrd="0" destOrd="0" presId="urn:microsoft.com/office/officeart/2005/8/layout/hierarchy2"/>
    <dgm:cxn modelId="{F564EC01-6F78-4E23-A48B-5E4F89E514B1}" type="presParOf" srcId="{683634CB-8537-496A-8D41-94C9F2EE9194}" destId="{DC3A1E6A-D6EE-4790-9F61-FE727972758F}" srcOrd="0" destOrd="0" presId="urn:microsoft.com/office/officeart/2005/8/layout/hierarchy2"/>
    <dgm:cxn modelId="{C248F855-2620-4A4A-B7A5-E329ADA6FF48}" type="presParOf" srcId="{A72407D5-ADBF-417D-B76D-30E5F4DFF78D}" destId="{3D67CF5A-5D7A-4275-9517-B77A1CF6D389}" srcOrd="1" destOrd="0" presId="urn:microsoft.com/office/officeart/2005/8/layout/hierarchy2"/>
    <dgm:cxn modelId="{33FB2655-3402-4644-BA59-3A2CBF2299F8}" type="presParOf" srcId="{3D67CF5A-5D7A-4275-9517-B77A1CF6D389}" destId="{1E55B6F5-499E-48DF-80BA-24B3557FE788}" srcOrd="0" destOrd="0" presId="urn:microsoft.com/office/officeart/2005/8/layout/hierarchy2"/>
    <dgm:cxn modelId="{1FE35685-F8D6-4588-B2E6-76A75087C90C}" type="presParOf" srcId="{3D67CF5A-5D7A-4275-9517-B77A1CF6D389}" destId="{FF2EA019-F5BB-4C90-815C-2D774CDF58D5}" srcOrd="1" destOrd="0" presId="urn:microsoft.com/office/officeart/2005/8/layout/hierarchy2"/>
    <dgm:cxn modelId="{1E1B66C4-B191-4520-B7A7-EA9F286CC475}" type="presParOf" srcId="{FF2EA019-F5BB-4C90-815C-2D774CDF58D5}" destId="{48C868CB-A702-4C33-AFD0-9C0C768DB4F0}" srcOrd="0" destOrd="0" presId="urn:microsoft.com/office/officeart/2005/8/layout/hierarchy2"/>
    <dgm:cxn modelId="{6E1E4F14-9CFA-47B8-B697-4BC09B665F13}" type="presParOf" srcId="{48C868CB-A702-4C33-AFD0-9C0C768DB4F0}" destId="{CC123A18-57F0-4AB9-B130-AE3CDDEC08ED}" srcOrd="0" destOrd="0" presId="urn:microsoft.com/office/officeart/2005/8/layout/hierarchy2"/>
    <dgm:cxn modelId="{09D638F7-FCCA-4F77-BCE3-A1B157135E11}" type="presParOf" srcId="{FF2EA019-F5BB-4C90-815C-2D774CDF58D5}" destId="{1917ABE9-E4D2-4997-9376-6C198187B151}" srcOrd="1" destOrd="0" presId="urn:microsoft.com/office/officeart/2005/8/layout/hierarchy2"/>
    <dgm:cxn modelId="{7A6665E4-5281-4A37-A5F8-35160706462F}" type="presParOf" srcId="{1917ABE9-E4D2-4997-9376-6C198187B151}" destId="{AFECCF55-A1F6-4F90-82BA-68DE38180383}" srcOrd="0" destOrd="0" presId="urn:microsoft.com/office/officeart/2005/8/layout/hierarchy2"/>
    <dgm:cxn modelId="{C7D68190-5295-4AC9-8DA1-39EBE3ED7A5D}" type="presParOf" srcId="{1917ABE9-E4D2-4997-9376-6C198187B151}" destId="{68C8A2B9-0A71-431B-971E-FAED673919ED}" srcOrd="1" destOrd="0" presId="urn:microsoft.com/office/officeart/2005/8/layout/hierarchy2"/>
    <dgm:cxn modelId="{A64BDC8D-0FDF-4B9B-A1E2-054AACABCC9A}" type="presParOf" srcId="{FF2EA019-F5BB-4C90-815C-2D774CDF58D5}" destId="{26DF3EDC-C889-4F48-BA0F-898B329A3A9E}" srcOrd="2" destOrd="0" presId="urn:microsoft.com/office/officeart/2005/8/layout/hierarchy2"/>
    <dgm:cxn modelId="{B38B90AB-286F-4337-9705-E06DA6C867A1}" type="presParOf" srcId="{26DF3EDC-C889-4F48-BA0F-898B329A3A9E}" destId="{7E722FD6-66F8-4C26-9418-7711FFECE5E3}" srcOrd="0" destOrd="0" presId="urn:microsoft.com/office/officeart/2005/8/layout/hierarchy2"/>
    <dgm:cxn modelId="{E2E1D0C1-719C-426F-B9B0-4DF114047D8F}" type="presParOf" srcId="{FF2EA019-F5BB-4C90-815C-2D774CDF58D5}" destId="{D56CD616-7CA7-4A0C-A074-653D96CE0D8B}" srcOrd="3" destOrd="0" presId="urn:microsoft.com/office/officeart/2005/8/layout/hierarchy2"/>
    <dgm:cxn modelId="{2A8D4C21-7D52-4E39-B74C-3DB1E25346CB}" type="presParOf" srcId="{D56CD616-7CA7-4A0C-A074-653D96CE0D8B}" destId="{0895752F-6826-4C63-A668-E8533AA55E09}" srcOrd="0" destOrd="0" presId="urn:microsoft.com/office/officeart/2005/8/layout/hierarchy2"/>
    <dgm:cxn modelId="{0F26941A-739B-464F-885D-7BF754F1571B}" type="presParOf" srcId="{D56CD616-7CA7-4A0C-A074-653D96CE0D8B}" destId="{905526AF-5ABF-4042-8505-9DC63D42617F}" srcOrd="1" destOrd="0" presId="urn:microsoft.com/office/officeart/2005/8/layout/hierarchy2"/>
    <dgm:cxn modelId="{8F367D9A-FE35-4EB2-8B86-CB17E4B6350C}" type="presParOf" srcId="{A72407D5-ADBF-417D-B76D-30E5F4DFF78D}" destId="{F4E9EB25-40C0-4520-A312-EC35BE8B94BF}" srcOrd="2" destOrd="0" presId="urn:microsoft.com/office/officeart/2005/8/layout/hierarchy2"/>
    <dgm:cxn modelId="{10AFCC04-BCBC-44F3-B009-8777C0CD675F}" type="presParOf" srcId="{F4E9EB25-40C0-4520-A312-EC35BE8B94BF}" destId="{59A563FC-E854-458C-A6DB-F2B6E2FAF9F4}" srcOrd="0" destOrd="0" presId="urn:microsoft.com/office/officeart/2005/8/layout/hierarchy2"/>
    <dgm:cxn modelId="{9FDC3EE4-708E-4454-BF89-948A79F21AB5}" type="presParOf" srcId="{A72407D5-ADBF-417D-B76D-30E5F4DFF78D}" destId="{35A91F0D-0187-45C7-9CDB-3430D8E27F68}" srcOrd="3" destOrd="0" presId="urn:microsoft.com/office/officeart/2005/8/layout/hierarchy2"/>
    <dgm:cxn modelId="{0AB4C7DC-3ABD-43F1-A533-566F98E6F1CE}" type="presParOf" srcId="{35A91F0D-0187-45C7-9CDB-3430D8E27F68}" destId="{92D90707-560C-4D9D-8433-6A30548337E8}" srcOrd="0" destOrd="0" presId="urn:microsoft.com/office/officeart/2005/8/layout/hierarchy2"/>
    <dgm:cxn modelId="{3FFB609F-B642-422D-88BE-DE6C322F3198}" type="presParOf" srcId="{35A91F0D-0187-45C7-9CDB-3430D8E27F68}" destId="{0E64B0C7-5DDE-4507-ADF4-634B7C34D603}" srcOrd="1" destOrd="0" presId="urn:microsoft.com/office/officeart/2005/8/layout/hierarchy2"/>
    <dgm:cxn modelId="{FC59183E-5AEC-4C09-84C7-B8B598E693FF}" type="presParOf" srcId="{0E64B0C7-5DDE-4507-ADF4-634B7C34D603}" destId="{B0D41761-5765-472D-9824-CE272D7F5BD1}" srcOrd="0" destOrd="0" presId="urn:microsoft.com/office/officeart/2005/8/layout/hierarchy2"/>
    <dgm:cxn modelId="{731AC598-DF3E-4C3D-92CE-5E22F37F6B66}" type="presParOf" srcId="{B0D41761-5765-472D-9824-CE272D7F5BD1}" destId="{F028D46E-1380-4716-A546-ABBC983E9EE0}" srcOrd="0" destOrd="0" presId="urn:microsoft.com/office/officeart/2005/8/layout/hierarchy2"/>
    <dgm:cxn modelId="{71C07E12-C329-4778-A716-9A1DDA87DF07}" type="presParOf" srcId="{0E64B0C7-5DDE-4507-ADF4-634B7C34D603}" destId="{BFA3B091-D23F-4908-A561-801898031868}" srcOrd="1" destOrd="0" presId="urn:microsoft.com/office/officeart/2005/8/layout/hierarchy2"/>
    <dgm:cxn modelId="{976DCA04-7FD7-4FB1-BEB3-5E2F4230C86E}" type="presParOf" srcId="{BFA3B091-D23F-4908-A561-801898031868}" destId="{F54E6434-53DB-4A9C-B0B5-A9AE5350DC12}" srcOrd="0" destOrd="0" presId="urn:microsoft.com/office/officeart/2005/8/layout/hierarchy2"/>
    <dgm:cxn modelId="{2C14B6CE-F4A7-4F02-BD8D-ECC250834DED}" type="presParOf" srcId="{BFA3B091-D23F-4908-A561-801898031868}" destId="{BF6FE398-732C-4C7B-94B7-5551394BCF8A}" srcOrd="1" destOrd="0" presId="urn:microsoft.com/office/officeart/2005/8/layout/hierarchy2"/>
    <dgm:cxn modelId="{EF399997-194E-4A57-B9BE-919744E6AD0B}" type="presParOf" srcId="{0E64B0C7-5DDE-4507-ADF4-634B7C34D603}" destId="{7AF99132-F330-460B-9914-4F698B973493}" srcOrd="2" destOrd="0" presId="urn:microsoft.com/office/officeart/2005/8/layout/hierarchy2"/>
    <dgm:cxn modelId="{D6F40116-1746-4774-BB11-CCC2785B2691}" type="presParOf" srcId="{7AF99132-F330-460B-9914-4F698B973493}" destId="{8E373FD9-76AF-4790-95FA-E4EB3E59A563}" srcOrd="0" destOrd="0" presId="urn:microsoft.com/office/officeart/2005/8/layout/hierarchy2"/>
    <dgm:cxn modelId="{3153A6F7-E9B4-4D36-931E-99A0EC136232}" type="presParOf" srcId="{0E64B0C7-5DDE-4507-ADF4-634B7C34D603}" destId="{B243A2B0-B5D5-4579-A9C2-60A9D86A246E}" srcOrd="3" destOrd="0" presId="urn:microsoft.com/office/officeart/2005/8/layout/hierarchy2"/>
    <dgm:cxn modelId="{AF1DD509-6E7B-49DF-BE50-19D41AE2CDDC}" type="presParOf" srcId="{B243A2B0-B5D5-4579-A9C2-60A9D86A246E}" destId="{577EE808-E111-43D1-AEF1-A05D51A361C8}" srcOrd="0" destOrd="0" presId="urn:microsoft.com/office/officeart/2005/8/layout/hierarchy2"/>
    <dgm:cxn modelId="{CF4E73A9-BF89-4FEC-A72D-487EF1853A64}" type="presParOf" srcId="{B243A2B0-B5D5-4579-A9C2-60A9D86A246E}" destId="{09280C11-9F96-41D3-8167-853A8B9CDE71}" srcOrd="1" destOrd="0" presId="urn:microsoft.com/office/officeart/2005/8/layout/hierarchy2"/>
    <dgm:cxn modelId="{EAAC7A4D-2C1B-46D6-B289-FD90FE36F5CF}" type="presParOf" srcId="{A72407D5-ADBF-417D-B76D-30E5F4DFF78D}" destId="{A63B8A79-FC06-45A5-AD16-9B10CA7919DC}" srcOrd="4" destOrd="0" presId="urn:microsoft.com/office/officeart/2005/8/layout/hierarchy2"/>
    <dgm:cxn modelId="{3128D510-5617-4A6E-8625-C6EE63060AE2}" type="presParOf" srcId="{A63B8A79-FC06-45A5-AD16-9B10CA7919DC}" destId="{F59804FB-EDB1-46F9-A2DC-6AAE001D1902}" srcOrd="0" destOrd="0" presId="urn:microsoft.com/office/officeart/2005/8/layout/hierarchy2"/>
    <dgm:cxn modelId="{22D327AD-694C-40D2-9F52-42D3CF57F8CD}" type="presParOf" srcId="{A72407D5-ADBF-417D-B76D-30E5F4DFF78D}" destId="{B75AA7FD-6611-4522-8A86-5DBDC3A66A9C}" srcOrd="5" destOrd="0" presId="urn:microsoft.com/office/officeart/2005/8/layout/hierarchy2"/>
    <dgm:cxn modelId="{16B11E8D-5ACC-47DF-9BFC-857906C60D7C}" type="presParOf" srcId="{B75AA7FD-6611-4522-8A86-5DBDC3A66A9C}" destId="{723F8E23-5912-430B-9654-B9C190DD6CC7}" srcOrd="0" destOrd="0" presId="urn:microsoft.com/office/officeart/2005/8/layout/hierarchy2"/>
    <dgm:cxn modelId="{15F64E08-CB8E-4DEA-9882-52190C2FFF15}" type="presParOf" srcId="{B75AA7FD-6611-4522-8A86-5DBDC3A66A9C}" destId="{308A7EB9-2CDA-4358-8D48-5FFAE3ED0C67}" srcOrd="1" destOrd="0" presId="urn:microsoft.com/office/officeart/2005/8/layout/hierarchy2"/>
    <dgm:cxn modelId="{58851DA0-62F8-46F5-AFDD-34EB3F94EBBD}" type="presParOf" srcId="{308A7EB9-2CDA-4358-8D48-5FFAE3ED0C67}" destId="{E37A6053-671E-45BD-A63A-255F48BBEF80}" srcOrd="0" destOrd="0" presId="urn:microsoft.com/office/officeart/2005/8/layout/hierarchy2"/>
    <dgm:cxn modelId="{BFA13418-1990-4AEE-BEF0-AAAFF1866FC4}" type="presParOf" srcId="{E37A6053-671E-45BD-A63A-255F48BBEF80}" destId="{ABB1F807-3591-4D17-8A7D-8E5F98EACBC4}" srcOrd="0" destOrd="0" presId="urn:microsoft.com/office/officeart/2005/8/layout/hierarchy2"/>
    <dgm:cxn modelId="{449DF891-36E6-4839-9987-03ED1B2BE4F0}" type="presParOf" srcId="{308A7EB9-2CDA-4358-8D48-5FFAE3ED0C67}" destId="{0E2B877B-EBE6-4AD8-84C4-4A55F1F9EB52}" srcOrd="1" destOrd="0" presId="urn:microsoft.com/office/officeart/2005/8/layout/hierarchy2"/>
    <dgm:cxn modelId="{C14EBC68-8FBE-4B26-93B9-CF4CE8C907F4}" type="presParOf" srcId="{0E2B877B-EBE6-4AD8-84C4-4A55F1F9EB52}" destId="{C642CD53-DF3B-4B04-992F-C7F35E841014}" srcOrd="0" destOrd="0" presId="urn:microsoft.com/office/officeart/2005/8/layout/hierarchy2"/>
    <dgm:cxn modelId="{555B66C3-54CA-4FF0-94EB-EB6483BD7F14}" type="presParOf" srcId="{0E2B877B-EBE6-4AD8-84C4-4A55F1F9EB52}" destId="{565BE1AA-42C2-415A-AC80-D1DDBD8F2811}" srcOrd="1" destOrd="0" presId="urn:microsoft.com/office/officeart/2005/8/layout/hierarchy2"/>
    <dgm:cxn modelId="{24189069-D632-4C26-9101-15D0F31F0A49}" type="presParOf" srcId="{308A7EB9-2CDA-4358-8D48-5FFAE3ED0C67}" destId="{9D66365C-3A01-43E3-9CDA-7AF2D080F899}" srcOrd="2" destOrd="0" presId="urn:microsoft.com/office/officeart/2005/8/layout/hierarchy2"/>
    <dgm:cxn modelId="{0F2150D9-C369-43A4-AB9B-DCCEE97F765B}" type="presParOf" srcId="{9D66365C-3A01-43E3-9CDA-7AF2D080F899}" destId="{A8CFBFF1-1601-4C59-BA2F-AD417CE42577}" srcOrd="0" destOrd="0" presId="urn:microsoft.com/office/officeart/2005/8/layout/hierarchy2"/>
    <dgm:cxn modelId="{0065DE10-D534-40D9-A699-37F3DF0A44B4}" type="presParOf" srcId="{308A7EB9-2CDA-4358-8D48-5FFAE3ED0C67}" destId="{473FB433-1CAF-402A-BD03-CF216649F22D}" srcOrd="3" destOrd="0" presId="urn:microsoft.com/office/officeart/2005/8/layout/hierarchy2"/>
    <dgm:cxn modelId="{B6DEB3CB-1CF9-4575-92D6-5A0E17DAB0DE}" type="presParOf" srcId="{473FB433-1CAF-402A-BD03-CF216649F22D}" destId="{7F482F84-772B-4E24-BA94-18FF6F6566CC}" srcOrd="0" destOrd="0" presId="urn:microsoft.com/office/officeart/2005/8/layout/hierarchy2"/>
    <dgm:cxn modelId="{6CAD7375-9F71-47FF-8A32-B2607DAC8F51}" type="presParOf" srcId="{473FB433-1CAF-402A-BD03-CF216649F22D}" destId="{2597EAF3-6CEB-4212-9AD7-A93E19283546}" srcOrd="1" destOrd="0" presId="urn:microsoft.com/office/officeart/2005/8/layout/hierarchy2"/>
    <dgm:cxn modelId="{6DE4F8A2-020C-4C2C-9A17-1E6492EBF93C}" type="presParOf" srcId="{A72407D5-ADBF-417D-B76D-30E5F4DFF78D}" destId="{FA484445-3F2B-4733-BC7D-B25B169DB00A}" srcOrd="6" destOrd="0" presId="urn:microsoft.com/office/officeart/2005/8/layout/hierarchy2"/>
    <dgm:cxn modelId="{C447275D-B18D-4C6E-A1E6-ED7CC9A29F83}" type="presParOf" srcId="{FA484445-3F2B-4733-BC7D-B25B169DB00A}" destId="{A5F062D7-2F87-45C7-BFC4-D55AF9F90651}" srcOrd="0" destOrd="0" presId="urn:microsoft.com/office/officeart/2005/8/layout/hierarchy2"/>
    <dgm:cxn modelId="{69476C7F-773B-4E80-9E44-6F86A44B62B3}" type="presParOf" srcId="{A72407D5-ADBF-417D-B76D-30E5F4DFF78D}" destId="{A7A199FE-D220-4A69-9F01-E1D6E174884D}" srcOrd="7" destOrd="0" presId="urn:microsoft.com/office/officeart/2005/8/layout/hierarchy2"/>
    <dgm:cxn modelId="{15C9B4C3-FC87-49D9-9F6F-F6007F68F5A9}" type="presParOf" srcId="{A7A199FE-D220-4A69-9F01-E1D6E174884D}" destId="{BDF0F0CF-D02E-41CC-8078-3F3A36B57643}" srcOrd="0" destOrd="0" presId="urn:microsoft.com/office/officeart/2005/8/layout/hierarchy2"/>
    <dgm:cxn modelId="{922B93A3-92E9-437E-8B4E-BFC445F0C8D1}" type="presParOf" srcId="{A7A199FE-D220-4A69-9F01-E1D6E174884D}" destId="{4747FCF2-81DC-438B-9580-4C70C57434E0}" srcOrd="1" destOrd="0" presId="urn:microsoft.com/office/officeart/2005/8/layout/hierarchy2"/>
    <dgm:cxn modelId="{6A043AAE-0ECD-4579-BB73-7177DD46707A}" type="presParOf" srcId="{A72407D5-ADBF-417D-B76D-30E5F4DFF78D}" destId="{BF26532E-3F47-4643-9E0D-D159B6CA656B}" srcOrd="8" destOrd="0" presId="urn:microsoft.com/office/officeart/2005/8/layout/hierarchy2"/>
    <dgm:cxn modelId="{C9CDDD48-E10C-44A6-AC47-C122C25CDA27}" type="presParOf" srcId="{BF26532E-3F47-4643-9E0D-D159B6CA656B}" destId="{80196A2E-17EB-4D44-BA69-66A50F1FBAB8}" srcOrd="0" destOrd="0" presId="urn:microsoft.com/office/officeart/2005/8/layout/hierarchy2"/>
    <dgm:cxn modelId="{E014DA85-6D4C-4590-8CD2-9D98AF931827}" type="presParOf" srcId="{A72407D5-ADBF-417D-B76D-30E5F4DFF78D}" destId="{7056B36E-70F1-42A2-A700-D2D0648B2934}" srcOrd="9" destOrd="0" presId="urn:microsoft.com/office/officeart/2005/8/layout/hierarchy2"/>
    <dgm:cxn modelId="{96904BC9-AF14-418C-BB4F-F8364E75A60E}" type="presParOf" srcId="{7056B36E-70F1-42A2-A700-D2D0648B2934}" destId="{85576297-2179-41CA-9CD5-4F3B0A437A40}" srcOrd="0" destOrd="0" presId="urn:microsoft.com/office/officeart/2005/8/layout/hierarchy2"/>
    <dgm:cxn modelId="{B9ABD73A-4777-4379-9C23-A31D4868AF02}" type="presParOf" srcId="{7056B36E-70F1-42A2-A700-D2D0648B2934}" destId="{68EC7942-6607-4038-A2E3-927D805D5A9E}" srcOrd="1" destOrd="0" presId="urn:microsoft.com/office/officeart/2005/8/layout/hierarchy2"/>
    <dgm:cxn modelId="{7E0CA4D0-EA66-46D4-AF31-70069702BAF3}" type="presParOf" srcId="{A72407D5-ADBF-417D-B76D-30E5F4DFF78D}" destId="{152EE1AA-37AF-4A01-827E-A6EBAF781A0F}" srcOrd="10" destOrd="0" presId="urn:microsoft.com/office/officeart/2005/8/layout/hierarchy2"/>
    <dgm:cxn modelId="{E7C816F5-070D-4E3F-B983-C8557E0AD920}" type="presParOf" srcId="{152EE1AA-37AF-4A01-827E-A6EBAF781A0F}" destId="{D1A94403-6CDE-4579-8D0D-BC995184C9D3}" srcOrd="0" destOrd="0" presId="urn:microsoft.com/office/officeart/2005/8/layout/hierarchy2"/>
    <dgm:cxn modelId="{BD54C572-6671-4551-B669-082F5087157E}" type="presParOf" srcId="{A72407D5-ADBF-417D-B76D-30E5F4DFF78D}" destId="{1CC24841-E7A7-4AC0-86BC-E6039B91B471}" srcOrd="11" destOrd="0" presId="urn:microsoft.com/office/officeart/2005/8/layout/hierarchy2"/>
    <dgm:cxn modelId="{FA2DF7AB-3145-45D2-A9AA-7231F6A9F5DA}" type="presParOf" srcId="{1CC24841-E7A7-4AC0-86BC-E6039B91B471}" destId="{CC383C3B-D8E1-42FA-B176-03BACE9875FA}" srcOrd="0" destOrd="0" presId="urn:microsoft.com/office/officeart/2005/8/layout/hierarchy2"/>
    <dgm:cxn modelId="{2C280A89-17B4-4BFA-9BED-4BD963DBC5AD}" type="presParOf" srcId="{1CC24841-E7A7-4AC0-86BC-E6039B91B471}" destId="{4A4A9B64-237E-4CD2-AFC0-2644F85D712F}" srcOrd="1" destOrd="0" presId="urn:microsoft.com/office/officeart/2005/8/layout/hierarchy2"/>
    <dgm:cxn modelId="{BC6306D3-5F12-40C7-B313-180C0461120D}" type="presParOf" srcId="{4A4A9B64-237E-4CD2-AFC0-2644F85D712F}" destId="{6106EE10-8A32-4ED3-961D-1C5F2E98FD98}" srcOrd="0" destOrd="0" presId="urn:microsoft.com/office/officeart/2005/8/layout/hierarchy2"/>
    <dgm:cxn modelId="{A679DA29-BD5C-4D66-B8AD-300B0BC9A6BF}" type="presParOf" srcId="{6106EE10-8A32-4ED3-961D-1C5F2E98FD98}" destId="{F4E89624-A7B5-4B76-BF57-E61626F08F4E}" srcOrd="0" destOrd="0" presId="urn:microsoft.com/office/officeart/2005/8/layout/hierarchy2"/>
    <dgm:cxn modelId="{621F3B8F-29BE-4731-9A27-273AA09C0BEF}" type="presParOf" srcId="{4A4A9B64-237E-4CD2-AFC0-2644F85D712F}" destId="{D5ED5AB7-A33F-4C90-B0A6-6A10C8C10201}" srcOrd="1" destOrd="0" presId="urn:microsoft.com/office/officeart/2005/8/layout/hierarchy2"/>
    <dgm:cxn modelId="{6D4D580D-7522-40A3-B3BC-629ADD2F2478}" type="presParOf" srcId="{D5ED5AB7-A33F-4C90-B0A6-6A10C8C10201}" destId="{1B9A9114-51D3-427A-94C8-D8F6A1CBFA9D}" srcOrd="0" destOrd="0" presId="urn:microsoft.com/office/officeart/2005/8/layout/hierarchy2"/>
    <dgm:cxn modelId="{2F43F46A-93E0-47F2-91F7-863BF8C65B3D}" type="presParOf" srcId="{D5ED5AB7-A33F-4C90-B0A6-6A10C8C10201}" destId="{62763883-39AB-489B-B091-8675DA040382}" srcOrd="1" destOrd="0" presId="urn:microsoft.com/office/officeart/2005/8/layout/hierarchy2"/>
    <dgm:cxn modelId="{97AD5FC8-2A25-45BA-9F08-08B3E9131B78}" type="presParOf" srcId="{4A4A9B64-237E-4CD2-AFC0-2644F85D712F}" destId="{D00CCF2F-9A69-4BA0-BB90-09E4ACB5A56E}" srcOrd="2" destOrd="0" presId="urn:microsoft.com/office/officeart/2005/8/layout/hierarchy2"/>
    <dgm:cxn modelId="{4231E146-D6C8-462B-B035-71235AC469D1}" type="presParOf" srcId="{D00CCF2F-9A69-4BA0-BB90-09E4ACB5A56E}" destId="{1BF35C11-A467-4B73-B6B2-B2250F3723DE}" srcOrd="0" destOrd="0" presId="urn:microsoft.com/office/officeart/2005/8/layout/hierarchy2"/>
    <dgm:cxn modelId="{B58898E5-BD4F-4E67-8814-2DE958F417C6}" type="presParOf" srcId="{4A4A9B64-237E-4CD2-AFC0-2644F85D712F}" destId="{09A64520-5B0B-4DA6-A0E6-54B103D037A6}" srcOrd="3" destOrd="0" presId="urn:microsoft.com/office/officeart/2005/8/layout/hierarchy2"/>
    <dgm:cxn modelId="{720B9FA9-8A66-42BB-B48E-752E946CE748}" type="presParOf" srcId="{09A64520-5B0B-4DA6-A0E6-54B103D037A6}" destId="{1417EBB8-BAE0-426C-B7AB-FC528FE27D82}" srcOrd="0" destOrd="0" presId="urn:microsoft.com/office/officeart/2005/8/layout/hierarchy2"/>
    <dgm:cxn modelId="{524263AE-6F39-477F-9663-8409ABFA5268}" type="presParOf" srcId="{09A64520-5B0B-4DA6-A0E6-54B103D037A6}" destId="{72EFCE9F-3C75-4BC6-A332-620078DAA37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B936A-627F-4192-B985-B7BAD02087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08FA7802-FE02-4E71-9AB2-B24E80AA607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New Roman" panose="02020603050405020304" pitchFamily="18" charset="0"/>
              <a:cs typeface="Times New Roman" panose="02020603050405020304" pitchFamily="18" charset="0"/>
            </a:rPr>
            <a:t>Learning Objectives</a:t>
          </a:r>
          <a:endParaRPr lang="tr-TR" dirty="0">
            <a:latin typeface="Times New Roman" panose="02020603050405020304" pitchFamily="18" charset="0"/>
            <a:cs typeface="Times New Roman" panose="02020603050405020304" pitchFamily="18" charset="0"/>
          </a:endParaRPr>
        </a:p>
      </dgm:t>
    </dgm:pt>
    <dgm:pt modelId="{9B3CA827-274C-40E1-9FD4-E64326823C65}" type="parTrans" cxnId="{4C8345A7-FE15-4429-BE65-213F22545769}">
      <dgm:prSet/>
      <dgm:spPr/>
      <dgm:t>
        <a:bodyPr/>
        <a:lstStyle/>
        <a:p>
          <a:endParaRPr lang="tr-TR">
            <a:latin typeface="Times New Roman" panose="02020603050405020304" pitchFamily="18" charset="0"/>
            <a:cs typeface="Times New Roman" panose="02020603050405020304" pitchFamily="18" charset="0"/>
          </a:endParaRPr>
        </a:p>
      </dgm:t>
    </dgm:pt>
    <dgm:pt modelId="{946B8948-EB1A-490B-B7A0-01F89D0BCB51}" type="sibTrans" cxnId="{4C8345A7-FE15-4429-BE65-213F22545769}">
      <dgm:prSet/>
      <dgm:spPr/>
      <dgm:t>
        <a:bodyPr/>
        <a:lstStyle/>
        <a:p>
          <a:endParaRPr lang="tr-TR">
            <a:latin typeface="Times New Roman" panose="02020603050405020304" pitchFamily="18" charset="0"/>
            <a:cs typeface="Times New Roman" panose="02020603050405020304" pitchFamily="18" charset="0"/>
          </a:endParaRPr>
        </a:p>
      </dgm:t>
    </dgm:pt>
    <dgm:pt modelId="{F6F4AA87-87F5-4141-811D-8B2E7A5088A7}">
      <dgm:prSet phldrT="[Text]"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Describe the steps involved when</a:t>
          </a:r>
          <a:endParaRPr lang="tr-TR" sz="1100" dirty="0">
            <a:latin typeface="Times New Roman" panose="02020603050405020304" pitchFamily="18" charset="0"/>
            <a:cs typeface="Times New Roman" panose="02020603050405020304" pitchFamily="18" charset="0"/>
          </a:endParaRPr>
        </a:p>
        <a:p>
          <a:pPr>
            <a:lnSpc>
              <a:spcPct val="100000"/>
            </a:lnSpc>
            <a:spcAft>
              <a:spcPts val="0"/>
            </a:spcAft>
          </a:pPr>
          <a:r>
            <a:rPr lang="en-US" sz="1100" dirty="0">
              <a:latin typeface="Times New Roman" panose="02020603050405020304" pitchFamily="18" charset="0"/>
              <a:cs typeface="Times New Roman" panose="02020603050405020304" pitchFamily="18" charset="0"/>
            </a:rPr>
            <a:t>identifying and selecting projects and</a:t>
          </a:r>
          <a:endParaRPr lang="tr-TR" sz="1100" dirty="0">
            <a:latin typeface="Times New Roman" panose="02020603050405020304" pitchFamily="18" charset="0"/>
            <a:cs typeface="Times New Roman" panose="02020603050405020304" pitchFamily="18" charset="0"/>
          </a:endParaRPr>
        </a:p>
        <a:p>
          <a:pPr>
            <a:lnSpc>
              <a:spcPct val="100000"/>
            </a:lnSpc>
            <a:spcAft>
              <a:spcPts val="0"/>
            </a:spcAft>
          </a:pPr>
          <a:r>
            <a:rPr lang="tr-TR" sz="1100" dirty="0">
              <a:latin typeface="Times New Roman" panose="02020603050405020304" pitchFamily="18" charset="0"/>
              <a:cs typeface="Times New Roman" panose="02020603050405020304" pitchFamily="18" charset="0"/>
            </a:rPr>
            <a:t>initiating and planning projects</a:t>
          </a:r>
        </a:p>
      </dgm:t>
    </dgm:pt>
    <dgm:pt modelId="{B22D336A-C27E-4853-BD7C-301CC8CC3285}" type="parTrans" cxnId="{1678610E-3814-412F-9CC9-5ED7498373E2}">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7D23D6B9-729B-4E47-BDD8-4D4FF8EF1A53}" type="sibTrans" cxnId="{1678610E-3814-412F-9CC9-5ED7498373E2}">
      <dgm:prSet/>
      <dgm:spPr/>
      <dgm:t>
        <a:bodyPr/>
        <a:lstStyle/>
        <a:p>
          <a:endParaRPr lang="tr-TR">
            <a:latin typeface="Times New Roman" panose="02020603050405020304" pitchFamily="18" charset="0"/>
            <a:cs typeface="Times New Roman" panose="02020603050405020304" pitchFamily="18" charset="0"/>
          </a:endParaRPr>
        </a:p>
      </dgm:t>
    </dgm:pt>
    <dgm:pt modelId="{3C56EC3F-E29B-4E09-B640-F1669432CBEE}">
      <dgm:prSet phldrT="[Text]"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Discuss the content of and need for a</a:t>
          </a:r>
          <a:endParaRPr lang="tr-TR" sz="1100" dirty="0">
            <a:latin typeface="Times New Roman" panose="02020603050405020304" pitchFamily="18" charset="0"/>
            <a:cs typeface="Times New Roman" panose="02020603050405020304" pitchFamily="18" charset="0"/>
          </a:endParaRPr>
        </a:p>
        <a:p>
          <a:pPr>
            <a:lnSpc>
              <a:spcPct val="100000"/>
            </a:lnSpc>
            <a:spcAft>
              <a:spcPts val="0"/>
            </a:spcAft>
          </a:pPr>
          <a:r>
            <a:rPr lang="en-US" sz="1100" dirty="0">
              <a:latin typeface="Times New Roman" panose="02020603050405020304" pitchFamily="18" charset="0"/>
              <a:cs typeface="Times New Roman" panose="02020603050405020304" pitchFamily="18" charset="0"/>
            </a:rPr>
            <a:t>project scope statement and baseline</a:t>
          </a:r>
          <a:endParaRPr lang="tr-TR" sz="1100" dirty="0">
            <a:latin typeface="Times New Roman" panose="02020603050405020304" pitchFamily="18" charset="0"/>
            <a:cs typeface="Times New Roman" panose="02020603050405020304" pitchFamily="18" charset="0"/>
          </a:endParaRPr>
        </a:p>
        <a:p>
          <a:pPr>
            <a:lnSpc>
              <a:spcPct val="100000"/>
            </a:lnSpc>
            <a:spcAft>
              <a:spcPts val="0"/>
            </a:spcAft>
          </a:pPr>
          <a:r>
            <a:rPr lang="tr-TR" sz="1100" dirty="0">
              <a:latin typeface="Times New Roman" panose="02020603050405020304" pitchFamily="18" charset="0"/>
              <a:cs typeface="Times New Roman" panose="02020603050405020304" pitchFamily="18" charset="0"/>
            </a:rPr>
            <a:t>project plan</a:t>
          </a:r>
        </a:p>
      </dgm:t>
    </dgm:pt>
    <dgm:pt modelId="{F51E24A8-990B-453C-BA01-BE59091DB407}" type="parTrans" cxnId="{2EAB4D91-3718-40B5-845B-909C4603110F}">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3F7D6020-69B8-4207-83F6-B5FB07E719BE}" type="sibTrans" cxnId="{2EAB4D91-3718-40B5-845B-909C4603110F}">
      <dgm:prSet/>
      <dgm:spPr/>
      <dgm:t>
        <a:bodyPr/>
        <a:lstStyle/>
        <a:p>
          <a:endParaRPr lang="tr-TR">
            <a:latin typeface="Times New Roman" panose="02020603050405020304" pitchFamily="18" charset="0"/>
            <a:cs typeface="Times New Roman" panose="02020603050405020304" pitchFamily="18" charset="0"/>
          </a:endParaRPr>
        </a:p>
      </dgm:t>
    </dgm:pt>
    <dgm:pt modelId="{A9FC56AF-A128-4D1C-B552-11660C378096}">
      <dgm:prSet phldrT="[Text]"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tr-TR" sz="1100" dirty="0">
              <a:latin typeface="Times New Roman" panose="02020603050405020304" pitchFamily="18" charset="0"/>
              <a:cs typeface="Times New Roman" panose="02020603050405020304" pitchFamily="18" charset="0"/>
            </a:rPr>
            <a:t>Describe a structured walkthrough</a:t>
          </a:r>
        </a:p>
      </dgm:t>
    </dgm:pt>
    <dgm:pt modelId="{F2272ED4-B9D4-4D3A-970E-D8928EE8EADE}" type="parTrans" cxnId="{E43A6D21-7883-458F-8D95-0939F9CDD6BD}">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D7FEE9A0-CC7A-468F-914F-B6EFFFA9B920}" type="sibTrans" cxnId="{E43A6D21-7883-458F-8D95-0939F9CDD6BD}">
      <dgm:prSet/>
      <dgm:spPr/>
      <dgm:t>
        <a:bodyPr/>
        <a:lstStyle/>
        <a:p>
          <a:endParaRPr lang="tr-TR">
            <a:latin typeface="Times New Roman" panose="02020603050405020304" pitchFamily="18" charset="0"/>
            <a:cs typeface="Times New Roman" panose="02020603050405020304" pitchFamily="18" charset="0"/>
          </a:endParaRPr>
        </a:p>
      </dgm:t>
    </dgm:pt>
    <dgm:pt modelId="{C378A13F-6BCB-443E-BDE1-29A087594C15}">
      <dgm:prSet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tr-TR" sz="1100" dirty="0">
              <a:latin typeface="Times New Roman" panose="02020603050405020304" pitchFamily="18" charset="0"/>
              <a:cs typeface="Times New Roman" panose="02020603050405020304" pitchFamily="18" charset="0"/>
            </a:rPr>
            <a:t>Describe various methods of</a:t>
          </a:r>
        </a:p>
        <a:p>
          <a:pPr>
            <a:lnSpc>
              <a:spcPct val="100000"/>
            </a:lnSpc>
            <a:spcAft>
              <a:spcPts val="0"/>
            </a:spcAft>
          </a:pPr>
          <a:r>
            <a:rPr lang="tr-TR" sz="1100" dirty="0">
              <a:latin typeface="Times New Roman" panose="02020603050405020304" pitchFamily="18" charset="0"/>
              <a:cs typeface="Times New Roman" panose="02020603050405020304" pitchFamily="18" charset="0"/>
            </a:rPr>
            <a:t>cost/benefit analysis</a:t>
          </a:r>
        </a:p>
      </dgm:t>
    </dgm:pt>
    <dgm:pt modelId="{A28450A7-2FD0-43AC-AB5E-17461FDDE2D2}" type="parTrans" cxnId="{191913B1-2149-4EEA-8B64-373ACC5EF23E}">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00FFD5DA-72C4-4AF7-8048-F6C2AFC9FF9C}" type="sibTrans" cxnId="{191913B1-2149-4EEA-8B64-373ACC5EF23E}">
      <dgm:prSet/>
      <dgm:spPr/>
      <dgm:t>
        <a:bodyPr/>
        <a:lstStyle/>
        <a:p>
          <a:endParaRPr lang="tr-TR">
            <a:latin typeface="Times New Roman" panose="02020603050405020304" pitchFamily="18" charset="0"/>
            <a:cs typeface="Times New Roman" panose="02020603050405020304" pitchFamily="18" charset="0"/>
          </a:endParaRPr>
        </a:p>
      </dgm:t>
    </dgm:pt>
    <dgm:pt modelId="{CC786A55-BA99-4B5D-AA93-28A8EF94E1FD}">
      <dgm:prSet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Explain intangible and tangible costs</a:t>
          </a:r>
          <a:endParaRPr lang="tr-TR" sz="1100" dirty="0">
            <a:latin typeface="Times New Roman" panose="02020603050405020304" pitchFamily="18" charset="0"/>
            <a:cs typeface="Times New Roman" panose="02020603050405020304" pitchFamily="18" charset="0"/>
          </a:endParaRPr>
        </a:p>
        <a:p>
          <a:pPr>
            <a:lnSpc>
              <a:spcPct val="100000"/>
            </a:lnSpc>
            <a:spcAft>
              <a:spcPts val="0"/>
            </a:spcAft>
          </a:pPr>
          <a:r>
            <a:rPr lang="tr-TR" sz="1100" dirty="0">
              <a:latin typeface="Times New Roman" panose="02020603050405020304" pitchFamily="18" charset="0"/>
              <a:cs typeface="Times New Roman" panose="02020603050405020304" pitchFamily="18" charset="0"/>
            </a:rPr>
            <a:t>and benefits</a:t>
          </a:r>
        </a:p>
      </dgm:t>
    </dgm:pt>
    <dgm:pt modelId="{DAD3608F-D7CC-477D-A9EB-649502F22FCD}" type="parTrans" cxnId="{A9548DAF-3659-4620-88E2-6E54BE536A3E}">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37C10CD4-6444-488B-A8F6-DFCB01013102}" type="sibTrans" cxnId="{A9548DAF-3659-4620-88E2-6E54BE536A3E}">
      <dgm:prSet/>
      <dgm:spPr/>
      <dgm:t>
        <a:bodyPr/>
        <a:lstStyle/>
        <a:p>
          <a:endParaRPr lang="tr-TR">
            <a:latin typeface="Times New Roman" panose="02020603050405020304" pitchFamily="18" charset="0"/>
            <a:cs typeface="Times New Roman" panose="02020603050405020304" pitchFamily="18" charset="0"/>
          </a:endParaRPr>
        </a:p>
      </dgm:t>
    </dgm:pt>
    <dgm:pt modelId="{58D0DD7F-4FFC-4309-89E0-D9ADE77B1A15}">
      <dgm:prSet custT="1">
        <dgm:style>
          <a:lnRef idx="1">
            <a:schemeClr val="accent2"/>
          </a:lnRef>
          <a:fillRef idx="2">
            <a:schemeClr val="accent2"/>
          </a:fillRef>
          <a:effectRef idx="1">
            <a:schemeClr val="accent2"/>
          </a:effectRef>
          <a:fontRef idx="minor">
            <a:schemeClr val="dk1"/>
          </a:fontRef>
        </dgm:style>
      </dgm:prSet>
      <dgm:spPr/>
      <dgm:t>
        <a:bodyPr/>
        <a:lstStyle/>
        <a:p>
          <a:pPr marL="0" lvl="0" algn="ctr" defTabSz="444500">
            <a:lnSpc>
              <a:spcPct val="100000"/>
            </a:lnSpc>
            <a:spcBef>
              <a:spcPct val="0"/>
            </a:spcBef>
            <a:spcAft>
              <a:spcPts val="0"/>
            </a:spcAft>
            <a:buNone/>
          </a:pPr>
          <a:r>
            <a:rPr lang="en-US" sz="1100" kern="1200" dirty="0">
              <a:solidFill>
                <a:prstClr val="black"/>
              </a:solidFill>
              <a:latin typeface="Times New Roman" panose="02020603050405020304" pitchFamily="18" charset="0"/>
              <a:ea typeface="+mn-ea"/>
              <a:cs typeface="Times New Roman" panose="02020603050405020304" pitchFamily="18" charset="0"/>
            </a:rPr>
            <a:t>Describe various methods for accessing</a:t>
          </a:r>
          <a:endParaRPr lang="tr-TR" sz="1100" kern="1200" dirty="0">
            <a:solidFill>
              <a:prstClr val="black"/>
            </a:solidFill>
            <a:latin typeface="Times New Roman" panose="02020603050405020304" pitchFamily="18" charset="0"/>
            <a:ea typeface="+mn-ea"/>
            <a:cs typeface="Times New Roman" panose="02020603050405020304" pitchFamily="18" charset="0"/>
          </a:endParaRPr>
        </a:p>
        <a:p>
          <a:pPr marL="0" lvl="0" algn="ctr" defTabSz="444500">
            <a:lnSpc>
              <a:spcPct val="100000"/>
            </a:lnSpc>
            <a:spcBef>
              <a:spcPct val="0"/>
            </a:spcBef>
            <a:spcAft>
              <a:spcPts val="0"/>
            </a:spcAft>
            <a:buNone/>
          </a:pPr>
          <a:r>
            <a:rPr lang="tr-TR" sz="1100" kern="1200" dirty="0">
              <a:solidFill>
                <a:prstClr val="black"/>
              </a:solidFill>
              <a:latin typeface="Times New Roman" panose="02020603050405020304" pitchFamily="18" charset="0"/>
              <a:ea typeface="+mn-ea"/>
              <a:cs typeface="Times New Roman" panose="02020603050405020304" pitchFamily="18" charset="0"/>
            </a:rPr>
            <a:t>project feasibility</a:t>
          </a:r>
        </a:p>
      </dgm:t>
    </dgm:pt>
    <dgm:pt modelId="{F351F756-B31B-4CF3-ADEC-DE244C0F1FC3}" type="parTrans" cxnId="{3948149F-E7B7-419B-B41A-C77F5CC6B4C9}">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C349F15B-1B82-4588-8016-6D11E6B645C3}" type="sibTrans" cxnId="{3948149F-E7B7-419B-B41A-C77F5CC6B4C9}">
      <dgm:prSet/>
      <dgm:spPr/>
      <dgm:t>
        <a:bodyPr/>
        <a:lstStyle/>
        <a:p>
          <a:endParaRPr lang="tr-TR">
            <a:latin typeface="Times New Roman" panose="02020603050405020304" pitchFamily="18" charset="0"/>
            <a:cs typeface="Times New Roman" panose="02020603050405020304" pitchFamily="18" charset="0"/>
          </a:endParaRPr>
        </a:p>
      </dgm:t>
    </dgm:pt>
    <dgm:pt modelId="{2B560D10-8EA9-4F5F-94BD-C04B0937159F}">
      <dgm:prSet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Explain recurring and one-time costs</a:t>
          </a:r>
          <a:endParaRPr lang="tr-TR" sz="1100" dirty="0">
            <a:latin typeface="Times New Roman" panose="02020603050405020304" pitchFamily="18" charset="0"/>
            <a:cs typeface="Times New Roman" panose="02020603050405020304" pitchFamily="18" charset="0"/>
          </a:endParaRPr>
        </a:p>
      </dgm:t>
    </dgm:pt>
    <dgm:pt modelId="{A7FCF419-77F8-4BDC-9085-AFAC5B7565D8}" type="parTrans" cxnId="{75FEDD84-B359-49FD-B238-B91D4810B454}">
      <dgm:prSet>
        <dgm:style>
          <a:lnRef idx="3">
            <a:schemeClr val="lt1"/>
          </a:lnRef>
          <a:fillRef idx="1">
            <a:schemeClr val="accent2"/>
          </a:fillRef>
          <a:effectRef idx="1">
            <a:schemeClr val="accent2"/>
          </a:effectRef>
          <a:fontRef idx="minor">
            <a:schemeClr val="lt1"/>
          </a:fontRef>
        </dgm:style>
      </dgm:prSet>
      <dgm:spPr>
        <a:solidFill>
          <a:srgbClr val="FF9966"/>
        </a:solidFill>
      </dgm:spPr>
      <dgm:t>
        <a:bodyPr/>
        <a:lstStyle/>
        <a:p>
          <a:endParaRPr lang="tr-TR">
            <a:latin typeface="Times New Roman" panose="02020603050405020304" pitchFamily="18" charset="0"/>
            <a:cs typeface="Times New Roman" panose="02020603050405020304" pitchFamily="18" charset="0"/>
          </a:endParaRPr>
        </a:p>
      </dgm:t>
    </dgm:pt>
    <dgm:pt modelId="{2A628CB0-A9C1-4FD4-BB28-DA2298272818}" type="sibTrans" cxnId="{75FEDD84-B359-49FD-B238-B91D4810B454}">
      <dgm:prSet/>
      <dgm:spPr/>
      <dgm:t>
        <a:bodyPr/>
        <a:lstStyle/>
        <a:p>
          <a:endParaRPr lang="tr-TR">
            <a:latin typeface="Times New Roman" panose="02020603050405020304" pitchFamily="18" charset="0"/>
            <a:cs typeface="Times New Roman" panose="02020603050405020304" pitchFamily="18" charset="0"/>
          </a:endParaRPr>
        </a:p>
      </dgm:t>
    </dgm:pt>
    <dgm:pt modelId="{ED910F81-BD3D-4A79-B6CF-1EC0116B7632}" type="pres">
      <dgm:prSet presAssocID="{28CB936A-627F-4192-B985-B7BAD0208757}" presName="cycle" presStyleCnt="0">
        <dgm:presLayoutVars>
          <dgm:chMax val="1"/>
          <dgm:dir/>
          <dgm:animLvl val="ctr"/>
          <dgm:resizeHandles val="exact"/>
        </dgm:presLayoutVars>
      </dgm:prSet>
      <dgm:spPr/>
    </dgm:pt>
    <dgm:pt modelId="{60EC40CD-51F1-445D-BCE0-CB8477A7EE20}" type="pres">
      <dgm:prSet presAssocID="{08FA7802-FE02-4E71-9AB2-B24E80AA6079}" presName="centerShape" presStyleLbl="node0" presStyleIdx="0" presStyleCnt="1" custLinFactNeighborX="0"/>
      <dgm:spPr/>
    </dgm:pt>
    <dgm:pt modelId="{52CEA00D-F433-4C50-BB4E-4B3EB953B487}" type="pres">
      <dgm:prSet presAssocID="{B22D336A-C27E-4853-BD7C-301CC8CC3285}" presName="parTrans" presStyleLbl="bgSibTrans2D1" presStyleIdx="0" presStyleCnt="7" custLinFactNeighborX="0"/>
      <dgm:spPr/>
    </dgm:pt>
    <dgm:pt modelId="{E5A6225D-D8CC-4EFE-8099-D9E85F8804A6}" type="pres">
      <dgm:prSet presAssocID="{F6F4AA87-87F5-4141-811D-8B2E7A5088A7}" presName="node" presStyleLbl="node1" presStyleIdx="0" presStyleCnt="7" custRadScaleRad="101502">
        <dgm:presLayoutVars>
          <dgm:bulletEnabled val="1"/>
        </dgm:presLayoutVars>
      </dgm:prSet>
      <dgm:spPr/>
    </dgm:pt>
    <dgm:pt modelId="{1B58FE63-5BFC-4E7C-853C-3B8FAEEB38A6}" type="pres">
      <dgm:prSet presAssocID="{F51E24A8-990B-453C-BA01-BE59091DB407}" presName="parTrans" presStyleLbl="bgSibTrans2D1" presStyleIdx="1" presStyleCnt="7" custLinFactNeighborX="0"/>
      <dgm:spPr/>
    </dgm:pt>
    <dgm:pt modelId="{31D9FBE4-464C-4684-82B6-3CCC3CBBD6B4}" type="pres">
      <dgm:prSet presAssocID="{3C56EC3F-E29B-4E09-B640-F1669432CBEE}" presName="node" presStyleLbl="node1" presStyleIdx="1" presStyleCnt="7" custRadScaleRad="101304" custRadScaleInc="-1652">
        <dgm:presLayoutVars>
          <dgm:bulletEnabled val="1"/>
        </dgm:presLayoutVars>
      </dgm:prSet>
      <dgm:spPr/>
    </dgm:pt>
    <dgm:pt modelId="{57D748E2-D877-46C7-8754-042B4FC311BD}" type="pres">
      <dgm:prSet presAssocID="{F351F756-B31B-4CF3-ADEC-DE244C0F1FC3}" presName="parTrans" presStyleLbl="bgSibTrans2D1" presStyleIdx="2" presStyleCnt="7" custLinFactNeighborX="0"/>
      <dgm:spPr/>
    </dgm:pt>
    <dgm:pt modelId="{E3B088E6-D86E-46C5-8ABE-DBF1E1B024E1}" type="pres">
      <dgm:prSet presAssocID="{58D0DD7F-4FFC-4309-89E0-D9ADE77B1A15}" presName="node" presStyleLbl="node1" presStyleIdx="2" presStyleCnt="7" custRadScaleRad="100759" custRadScaleInc="-2877">
        <dgm:presLayoutVars>
          <dgm:bulletEnabled val="1"/>
        </dgm:presLayoutVars>
      </dgm:prSet>
      <dgm:spPr/>
    </dgm:pt>
    <dgm:pt modelId="{6D539D76-4120-42AC-8971-A352D3E390C8}" type="pres">
      <dgm:prSet presAssocID="{DAD3608F-D7CC-477D-A9EB-649502F22FCD}" presName="parTrans" presStyleLbl="bgSibTrans2D1" presStyleIdx="3" presStyleCnt="7" custLinFactNeighborX="0"/>
      <dgm:spPr/>
    </dgm:pt>
    <dgm:pt modelId="{20B09CEB-6879-4A58-8134-92360EBC8F88}" type="pres">
      <dgm:prSet presAssocID="{CC786A55-BA99-4B5D-AA93-28A8EF94E1FD}" presName="node" presStyleLbl="node1" presStyleIdx="3" presStyleCnt="7" custRadScaleRad="100010" custRadScaleInc="-3200">
        <dgm:presLayoutVars>
          <dgm:bulletEnabled val="1"/>
        </dgm:presLayoutVars>
      </dgm:prSet>
      <dgm:spPr/>
    </dgm:pt>
    <dgm:pt modelId="{39B608F5-BD48-4BD6-A345-4981C2BA8940}" type="pres">
      <dgm:prSet presAssocID="{A7FCF419-77F8-4BDC-9085-AFAC5B7565D8}" presName="parTrans" presStyleLbl="bgSibTrans2D1" presStyleIdx="4" presStyleCnt="7"/>
      <dgm:spPr/>
    </dgm:pt>
    <dgm:pt modelId="{7FA15235-9718-4B92-9CA7-76C9536F9258}" type="pres">
      <dgm:prSet presAssocID="{2B560D10-8EA9-4F5F-94BD-C04B0937159F}" presName="node" presStyleLbl="node1" presStyleIdx="4" presStyleCnt="7" custRadScaleRad="99290" custRadScaleInc="-2791">
        <dgm:presLayoutVars>
          <dgm:bulletEnabled val="1"/>
        </dgm:presLayoutVars>
      </dgm:prSet>
      <dgm:spPr/>
    </dgm:pt>
    <dgm:pt modelId="{9706406E-DCE1-4F2E-B622-7AA5C7E41871}" type="pres">
      <dgm:prSet presAssocID="{A28450A7-2FD0-43AC-AB5E-17461FDDE2D2}" presName="parTrans" presStyleLbl="bgSibTrans2D1" presStyleIdx="5" presStyleCnt="7"/>
      <dgm:spPr/>
    </dgm:pt>
    <dgm:pt modelId="{2D9F0C41-A426-488C-A903-1B0130F475AB}" type="pres">
      <dgm:prSet presAssocID="{C378A13F-6BCB-443E-BDE1-29A087594C15}" presName="node" presStyleLbl="node1" presStyleIdx="5" presStyleCnt="7">
        <dgm:presLayoutVars>
          <dgm:bulletEnabled val="1"/>
        </dgm:presLayoutVars>
      </dgm:prSet>
      <dgm:spPr/>
    </dgm:pt>
    <dgm:pt modelId="{B032C690-EFDA-4D3A-B678-9BDD31F0D591}" type="pres">
      <dgm:prSet presAssocID="{F2272ED4-B9D4-4D3A-970E-D8928EE8EADE}" presName="parTrans" presStyleLbl="bgSibTrans2D1" presStyleIdx="6" presStyleCnt="7"/>
      <dgm:spPr/>
    </dgm:pt>
    <dgm:pt modelId="{6150A432-F222-4354-8870-670ADD376AEE}" type="pres">
      <dgm:prSet presAssocID="{A9FC56AF-A128-4D1C-B552-11660C378096}" presName="node" presStyleLbl="node1" presStyleIdx="6" presStyleCnt="7">
        <dgm:presLayoutVars>
          <dgm:bulletEnabled val="1"/>
        </dgm:presLayoutVars>
      </dgm:prSet>
      <dgm:spPr/>
    </dgm:pt>
  </dgm:ptLst>
  <dgm:cxnLst>
    <dgm:cxn modelId="{1678610E-3814-412F-9CC9-5ED7498373E2}" srcId="{08FA7802-FE02-4E71-9AB2-B24E80AA6079}" destId="{F6F4AA87-87F5-4141-811D-8B2E7A5088A7}" srcOrd="0" destOrd="0" parTransId="{B22D336A-C27E-4853-BD7C-301CC8CC3285}" sibTransId="{7D23D6B9-729B-4E47-BDD8-4D4FF8EF1A53}"/>
    <dgm:cxn modelId="{B9819E1A-B1A3-4C2D-BE18-377873DDB36C}" type="presOf" srcId="{DAD3608F-D7CC-477D-A9EB-649502F22FCD}" destId="{6D539D76-4120-42AC-8971-A352D3E390C8}" srcOrd="0" destOrd="0" presId="urn:microsoft.com/office/officeart/2005/8/layout/radial4"/>
    <dgm:cxn modelId="{E43A6D21-7883-458F-8D95-0939F9CDD6BD}" srcId="{08FA7802-FE02-4E71-9AB2-B24E80AA6079}" destId="{A9FC56AF-A128-4D1C-B552-11660C378096}" srcOrd="6" destOrd="0" parTransId="{F2272ED4-B9D4-4D3A-970E-D8928EE8EADE}" sibTransId="{D7FEE9A0-CC7A-468F-914F-B6EFFFA9B920}"/>
    <dgm:cxn modelId="{30872324-B1D6-452E-8C1E-9F74548B0598}" type="presOf" srcId="{CC786A55-BA99-4B5D-AA93-28A8EF94E1FD}" destId="{20B09CEB-6879-4A58-8134-92360EBC8F88}" srcOrd="0" destOrd="0" presId="urn:microsoft.com/office/officeart/2005/8/layout/radial4"/>
    <dgm:cxn modelId="{A5FA9127-22BD-44DB-ADD9-D3CA7682F11C}" type="presOf" srcId="{08FA7802-FE02-4E71-9AB2-B24E80AA6079}" destId="{60EC40CD-51F1-445D-BCE0-CB8477A7EE20}" srcOrd="0" destOrd="0" presId="urn:microsoft.com/office/officeart/2005/8/layout/radial4"/>
    <dgm:cxn modelId="{3EA2683E-239F-4224-A9FE-3D4414E9581C}" type="presOf" srcId="{58D0DD7F-4FFC-4309-89E0-D9ADE77B1A15}" destId="{E3B088E6-D86E-46C5-8ABE-DBF1E1B024E1}" srcOrd="0" destOrd="0" presId="urn:microsoft.com/office/officeart/2005/8/layout/radial4"/>
    <dgm:cxn modelId="{0024D941-73F9-4DA9-B778-5D03C2546583}" type="presOf" srcId="{2B560D10-8EA9-4F5F-94BD-C04B0937159F}" destId="{7FA15235-9718-4B92-9CA7-76C9536F9258}" srcOrd="0" destOrd="0" presId="urn:microsoft.com/office/officeart/2005/8/layout/radial4"/>
    <dgm:cxn modelId="{99CCE442-1AD2-4FE5-B068-FA45608A557B}" type="presOf" srcId="{3C56EC3F-E29B-4E09-B640-F1669432CBEE}" destId="{31D9FBE4-464C-4684-82B6-3CCC3CBBD6B4}" srcOrd="0" destOrd="0" presId="urn:microsoft.com/office/officeart/2005/8/layout/radial4"/>
    <dgm:cxn modelId="{4E911843-DBDE-4F0A-AE67-9A039BA28600}" type="presOf" srcId="{F2272ED4-B9D4-4D3A-970E-D8928EE8EADE}" destId="{B032C690-EFDA-4D3A-B678-9BDD31F0D591}" srcOrd="0" destOrd="0" presId="urn:microsoft.com/office/officeart/2005/8/layout/radial4"/>
    <dgm:cxn modelId="{43C7A446-C0EE-4814-A8F0-2A9142F1A4E4}" type="presOf" srcId="{F6F4AA87-87F5-4141-811D-8B2E7A5088A7}" destId="{E5A6225D-D8CC-4EFE-8099-D9E85F8804A6}" srcOrd="0" destOrd="0" presId="urn:microsoft.com/office/officeart/2005/8/layout/radial4"/>
    <dgm:cxn modelId="{03A0EE68-289F-4A20-A314-19AB4EFDF720}" type="presOf" srcId="{F51E24A8-990B-453C-BA01-BE59091DB407}" destId="{1B58FE63-5BFC-4E7C-853C-3B8FAEEB38A6}" srcOrd="0" destOrd="0" presId="urn:microsoft.com/office/officeart/2005/8/layout/radial4"/>
    <dgm:cxn modelId="{4F856A56-7C87-4CE7-BEF8-011A20B692E2}" type="presOf" srcId="{A7FCF419-77F8-4BDC-9085-AFAC5B7565D8}" destId="{39B608F5-BD48-4BD6-A345-4981C2BA8940}" srcOrd="0" destOrd="0" presId="urn:microsoft.com/office/officeart/2005/8/layout/radial4"/>
    <dgm:cxn modelId="{75FEDD84-B359-49FD-B238-B91D4810B454}" srcId="{08FA7802-FE02-4E71-9AB2-B24E80AA6079}" destId="{2B560D10-8EA9-4F5F-94BD-C04B0937159F}" srcOrd="4" destOrd="0" parTransId="{A7FCF419-77F8-4BDC-9085-AFAC5B7565D8}" sibTransId="{2A628CB0-A9C1-4FD4-BB28-DA2298272818}"/>
    <dgm:cxn modelId="{E8E05C8B-7734-496C-9D35-358EB397A408}" type="presOf" srcId="{B22D336A-C27E-4853-BD7C-301CC8CC3285}" destId="{52CEA00D-F433-4C50-BB4E-4B3EB953B487}" srcOrd="0" destOrd="0" presId="urn:microsoft.com/office/officeart/2005/8/layout/radial4"/>
    <dgm:cxn modelId="{48ABED8B-306F-4F15-B3BF-0803AF914D9D}" type="presOf" srcId="{C378A13F-6BCB-443E-BDE1-29A087594C15}" destId="{2D9F0C41-A426-488C-A903-1B0130F475AB}" srcOrd="0" destOrd="0" presId="urn:microsoft.com/office/officeart/2005/8/layout/radial4"/>
    <dgm:cxn modelId="{2EAB4D91-3718-40B5-845B-909C4603110F}" srcId="{08FA7802-FE02-4E71-9AB2-B24E80AA6079}" destId="{3C56EC3F-E29B-4E09-B640-F1669432CBEE}" srcOrd="1" destOrd="0" parTransId="{F51E24A8-990B-453C-BA01-BE59091DB407}" sibTransId="{3F7D6020-69B8-4207-83F6-B5FB07E719BE}"/>
    <dgm:cxn modelId="{2B72BD96-6102-447A-B308-BA43EC606BAE}" type="presOf" srcId="{A28450A7-2FD0-43AC-AB5E-17461FDDE2D2}" destId="{9706406E-DCE1-4F2E-B622-7AA5C7E41871}" srcOrd="0" destOrd="0" presId="urn:microsoft.com/office/officeart/2005/8/layout/radial4"/>
    <dgm:cxn modelId="{3948149F-E7B7-419B-B41A-C77F5CC6B4C9}" srcId="{08FA7802-FE02-4E71-9AB2-B24E80AA6079}" destId="{58D0DD7F-4FFC-4309-89E0-D9ADE77B1A15}" srcOrd="2" destOrd="0" parTransId="{F351F756-B31B-4CF3-ADEC-DE244C0F1FC3}" sibTransId="{C349F15B-1B82-4588-8016-6D11E6B645C3}"/>
    <dgm:cxn modelId="{4C8345A7-FE15-4429-BE65-213F22545769}" srcId="{28CB936A-627F-4192-B985-B7BAD0208757}" destId="{08FA7802-FE02-4E71-9AB2-B24E80AA6079}" srcOrd="0" destOrd="0" parTransId="{9B3CA827-274C-40E1-9FD4-E64326823C65}" sibTransId="{946B8948-EB1A-490B-B7A0-01F89D0BCB51}"/>
    <dgm:cxn modelId="{A9548DAF-3659-4620-88E2-6E54BE536A3E}" srcId="{08FA7802-FE02-4E71-9AB2-B24E80AA6079}" destId="{CC786A55-BA99-4B5D-AA93-28A8EF94E1FD}" srcOrd="3" destOrd="0" parTransId="{DAD3608F-D7CC-477D-A9EB-649502F22FCD}" sibTransId="{37C10CD4-6444-488B-A8F6-DFCB01013102}"/>
    <dgm:cxn modelId="{191913B1-2149-4EEA-8B64-373ACC5EF23E}" srcId="{08FA7802-FE02-4E71-9AB2-B24E80AA6079}" destId="{C378A13F-6BCB-443E-BDE1-29A087594C15}" srcOrd="5" destOrd="0" parTransId="{A28450A7-2FD0-43AC-AB5E-17461FDDE2D2}" sibTransId="{00FFD5DA-72C4-4AF7-8048-F6C2AFC9FF9C}"/>
    <dgm:cxn modelId="{E6D0E6C2-297F-4060-8767-3C54DF0D938B}" type="presOf" srcId="{A9FC56AF-A128-4D1C-B552-11660C378096}" destId="{6150A432-F222-4354-8870-670ADD376AEE}" srcOrd="0" destOrd="0" presId="urn:microsoft.com/office/officeart/2005/8/layout/radial4"/>
    <dgm:cxn modelId="{88BA58D7-720A-4BB6-B09A-D39E8BF1C3E6}" type="presOf" srcId="{F351F756-B31B-4CF3-ADEC-DE244C0F1FC3}" destId="{57D748E2-D877-46C7-8754-042B4FC311BD}" srcOrd="0" destOrd="0" presId="urn:microsoft.com/office/officeart/2005/8/layout/radial4"/>
    <dgm:cxn modelId="{083BE6F2-1575-4032-8A9B-E7813063495F}" type="presOf" srcId="{28CB936A-627F-4192-B985-B7BAD0208757}" destId="{ED910F81-BD3D-4A79-B6CF-1EC0116B7632}" srcOrd="0" destOrd="0" presId="urn:microsoft.com/office/officeart/2005/8/layout/radial4"/>
    <dgm:cxn modelId="{89CB9A19-02BD-468C-BC01-39A3D518DD68}" type="presParOf" srcId="{ED910F81-BD3D-4A79-B6CF-1EC0116B7632}" destId="{60EC40CD-51F1-445D-BCE0-CB8477A7EE20}" srcOrd="0" destOrd="0" presId="urn:microsoft.com/office/officeart/2005/8/layout/radial4"/>
    <dgm:cxn modelId="{CA4FF9E0-93E1-4C6D-8C76-999294000FCB}" type="presParOf" srcId="{ED910F81-BD3D-4A79-B6CF-1EC0116B7632}" destId="{52CEA00D-F433-4C50-BB4E-4B3EB953B487}" srcOrd="1" destOrd="0" presId="urn:microsoft.com/office/officeart/2005/8/layout/radial4"/>
    <dgm:cxn modelId="{108F1402-70B1-4E06-83A1-DEF4CF5102F7}" type="presParOf" srcId="{ED910F81-BD3D-4A79-B6CF-1EC0116B7632}" destId="{E5A6225D-D8CC-4EFE-8099-D9E85F8804A6}" srcOrd="2" destOrd="0" presId="urn:microsoft.com/office/officeart/2005/8/layout/radial4"/>
    <dgm:cxn modelId="{8898A096-9AD2-444F-8D03-9A37A565EFC2}" type="presParOf" srcId="{ED910F81-BD3D-4A79-B6CF-1EC0116B7632}" destId="{1B58FE63-5BFC-4E7C-853C-3B8FAEEB38A6}" srcOrd="3" destOrd="0" presId="urn:microsoft.com/office/officeart/2005/8/layout/radial4"/>
    <dgm:cxn modelId="{79E57687-16D6-4804-BA83-D14D31B0F204}" type="presParOf" srcId="{ED910F81-BD3D-4A79-B6CF-1EC0116B7632}" destId="{31D9FBE4-464C-4684-82B6-3CCC3CBBD6B4}" srcOrd="4" destOrd="0" presId="urn:microsoft.com/office/officeart/2005/8/layout/radial4"/>
    <dgm:cxn modelId="{44BBA66A-888B-409F-BCD9-782A98CD721E}" type="presParOf" srcId="{ED910F81-BD3D-4A79-B6CF-1EC0116B7632}" destId="{57D748E2-D877-46C7-8754-042B4FC311BD}" srcOrd="5" destOrd="0" presId="urn:microsoft.com/office/officeart/2005/8/layout/radial4"/>
    <dgm:cxn modelId="{1A7F577F-552A-421A-B763-3CF2C7A49767}" type="presParOf" srcId="{ED910F81-BD3D-4A79-B6CF-1EC0116B7632}" destId="{E3B088E6-D86E-46C5-8ABE-DBF1E1B024E1}" srcOrd="6" destOrd="0" presId="urn:microsoft.com/office/officeart/2005/8/layout/radial4"/>
    <dgm:cxn modelId="{B13A2F33-E9EB-4BE6-86BB-D94E9E19FA70}" type="presParOf" srcId="{ED910F81-BD3D-4A79-B6CF-1EC0116B7632}" destId="{6D539D76-4120-42AC-8971-A352D3E390C8}" srcOrd="7" destOrd="0" presId="urn:microsoft.com/office/officeart/2005/8/layout/radial4"/>
    <dgm:cxn modelId="{C4DDBCED-E781-48FA-964D-92BF08E0015C}" type="presParOf" srcId="{ED910F81-BD3D-4A79-B6CF-1EC0116B7632}" destId="{20B09CEB-6879-4A58-8134-92360EBC8F88}" srcOrd="8" destOrd="0" presId="urn:microsoft.com/office/officeart/2005/8/layout/radial4"/>
    <dgm:cxn modelId="{29D2A275-ED50-4405-AB07-A59A09E6A60E}" type="presParOf" srcId="{ED910F81-BD3D-4A79-B6CF-1EC0116B7632}" destId="{39B608F5-BD48-4BD6-A345-4981C2BA8940}" srcOrd="9" destOrd="0" presId="urn:microsoft.com/office/officeart/2005/8/layout/radial4"/>
    <dgm:cxn modelId="{0749C978-4708-45FE-9287-7AFC97FF5F15}" type="presParOf" srcId="{ED910F81-BD3D-4A79-B6CF-1EC0116B7632}" destId="{7FA15235-9718-4B92-9CA7-76C9536F9258}" srcOrd="10" destOrd="0" presId="urn:microsoft.com/office/officeart/2005/8/layout/radial4"/>
    <dgm:cxn modelId="{C50F7831-E089-4D5C-B45F-543FB65380BE}" type="presParOf" srcId="{ED910F81-BD3D-4A79-B6CF-1EC0116B7632}" destId="{9706406E-DCE1-4F2E-B622-7AA5C7E41871}" srcOrd="11" destOrd="0" presId="urn:microsoft.com/office/officeart/2005/8/layout/radial4"/>
    <dgm:cxn modelId="{34617A01-3B2E-43D0-9ECE-4A0B480E73D1}" type="presParOf" srcId="{ED910F81-BD3D-4A79-B6CF-1EC0116B7632}" destId="{2D9F0C41-A426-488C-A903-1B0130F475AB}" srcOrd="12" destOrd="0" presId="urn:microsoft.com/office/officeart/2005/8/layout/radial4"/>
    <dgm:cxn modelId="{8BF66246-E37F-42E1-AACD-DA50E2616ACF}" type="presParOf" srcId="{ED910F81-BD3D-4A79-B6CF-1EC0116B7632}" destId="{B032C690-EFDA-4D3A-B678-9BDD31F0D591}" srcOrd="13" destOrd="0" presId="urn:microsoft.com/office/officeart/2005/8/layout/radial4"/>
    <dgm:cxn modelId="{9245F2D5-78F7-4479-A478-081017ED17AD}" type="presParOf" srcId="{ED910F81-BD3D-4A79-B6CF-1EC0116B7632}" destId="{6150A432-F222-4354-8870-670ADD376AEE}"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1DEDD-AA1E-4B6F-BEAE-C8BB644932FA}">
      <dsp:nvSpPr>
        <dsp:cNvPr id="0" name=""/>
        <dsp:cNvSpPr/>
      </dsp:nvSpPr>
      <dsp:spPr>
        <a:xfrm>
          <a:off x="134449" y="2328116"/>
          <a:ext cx="2917587" cy="554797"/>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a:solidFill>
                <a:sysClr val="windowText" lastClr="000000"/>
              </a:solidFill>
              <a:latin typeface="Calibri" panose="020F0502020204030204"/>
              <a:ea typeface="+mn-ea"/>
              <a:cs typeface="+mn-cs"/>
            </a:rPr>
            <a:t>Systems Planning and Selection </a:t>
          </a:r>
          <a:endParaRPr lang="en-US" sz="1200" kern="1200">
            <a:solidFill>
              <a:sysClr val="windowText" lastClr="000000"/>
            </a:solidFill>
            <a:latin typeface="Calibri" panose="020F0502020204030204"/>
            <a:ea typeface="+mn-ea"/>
            <a:cs typeface="+mn-cs"/>
          </a:endParaRPr>
        </a:p>
      </dsp:txBody>
      <dsp:txXfrm>
        <a:off x="150698" y="2344365"/>
        <a:ext cx="2885089" cy="522299"/>
      </dsp:txXfrm>
    </dsp:sp>
    <dsp:sp modelId="{683634CB-8537-496A-8D41-94C9F2EE9194}">
      <dsp:nvSpPr>
        <dsp:cNvPr id="0" name=""/>
        <dsp:cNvSpPr/>
      </dsp:nvSpPr>
      <dsp:spPr>
        <a:xfrm rot="16850562">
          <a:off x="2203568" y="1570762"/>
          <a:ext cx="2090114" cy="16704"/>
        </a:xfrm>
        <a:custGeom>
          <a:avLst/>
          <a:gdLst/>
          <a:ahLst/>
          <a:cxnLst/>
          <a:rect l="0" t="0" r="0" b="0"/>
          <a:pathLst>
            <a:path>
              <a:moveTo>
                <a:pt x="0" y="8231"/>
              </a:moveTo>
              <a:lnTo>
                <a:pt x="1943199" y="8231"/>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3187476" y="1620605"/>
        <a:ext cx="0" cy="0"/>
      </dsp:txXfrm>
    </dsp:sp>
    <dsp:sp modelId="{1E55B6F5-499E-48DF-80BA-24B3557FE788}">
      <dsp:nvSpPr>
        <dsp:cNvPr id="0" name=""/>
        <dsp:cNvSpPr/>
      </dsp:nvSpPr>
      <dsp:spPr>
        <a:xfrm>
          <a:off x="3445215" y="347245"/>
          <a:ext cx="1878201" cy="410938"/>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Identifying and Selecting Projects</a:t>
          </a:r>
          <a:endParaRPr lang="en-US" sz="1200" kern="1200">
            <a:solidFill>
              <a:sysClr val="windowText" lastClr="000000"/>
            </a:solidFill>
            <a:latin typeface="Calibri" panose="020F0502020204030204"/>
            <a:ea typeface="+mn-ea"/>
            <a:cs typeface="+mn-cs"/>
          </a:endParaRPr>
        </a:p>
      </dsp:txBody>
      <dsp:txXfrm>
        <a:off x="3457251" y="359281"/>
        <a:ext cx="1854129" cy="386866"/>
      </dsp:txXfrm>
    </dsp:sp>
    <dsp:sp modelId="{48C868CB-A702-4C33-AFD0-9C0C768DB4F0}">
      <dsp:nvSpPr>
        <dsp:cNvPr id="0" name=""/>
        <dsp:cNvSpPr/>
      </dsp:nvSpPr>
      <dsp:spPr>
        <a:xfrm rot="19457599">
          <a:off x="5280632" y="411532"/>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492342" y="417285"/>
        <a:ext cx="0" cy="0"/>
      </dsp:txXfrm>
    </dsp:sp>
    <dsp:sp modelId="{AFECCF55-A1F6-4F90-82BA-68DE38180383}">
      <dsp:nvSpPr>
        <dsp:cNvPr id="0" name=""/>
        <dsp:cNvSpPr/>
      </dsp:nvSpPr>
      <dsp:spPr>
        <a:xfrm>
          <a:off x="5693032" y="2667"/>
          <a:ext cx="2857220" cy="568773"/>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The Process of Identifying and Selecting Information Systems Development Projects</a:t>
          </a:r>
          <a:endParaRPr lang="en-US" sz="1200" kern="1200">
            <a:solidFill>
              <a:sysClr val="windowText" lastClr="000000"/>
            </a:solidFill>
            <a:latin typeface="Calibri" panose="020F0502020204030204"/>
            <a:ea typeface="+mn-ea"/>
            <a:cs typeface="+mn-cs"/>
          </a:endParaRPr>
        </a:p>
      </dsp:txBody>
      <dsp:txXfrm>
        <a:off x="5709691" y="19326"/>
        <a:ext cx="2823902" cy="535455"/>
      </dsp:txXfrm>
    </dsp:sp>
    <dsp:sp modelId="{26DF3EDC-C889-4F48-BA0F-898B329A3A9E}">
      <dsp:nvSpPr>
        <dsp:cNvPr id="0" name=""/>
        <dsp:cNvSpPr/>
      </dsp:nvSpPr>
      <dsp:spPr>
        <a:xfrm rot="2447972">
          <a:off x="5264092" y="703881"/>
          <a:ext cx="488263" cy="16704"/>
        </a:xfrm>
        <a:custGeom>
          <a:avLst/>
          <a:gdLst/>
          <a:ahLst/>
          <a:cxnLst/>
          <a:rect l="0" t="0" r="0" b="0"/>
          <a:pathLst>
            <a:path>
              <a:moveTo>
                <a:pt x="0" y="8231"/>
              </a:moveTo>
              <a:lnTo>
                <a:pt x="454628"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506959" y="695017"/>
        <a:ext cx="0" cy="0"/>
      </dsp:txXfrm>
    </dsp:sp>
    <dsp:sp modelId="{0895752F-6826-4C63-A668-E8533AA55E09}">
      <dsp:nvSpPr>
        <dsp:cNvPr id="0" name=""/>
        <dsp:cNvSpPr/>
      </dsp:nvSpPr>
      <dsp:spPr>
        <a:xfrm>
          <a:off x="5693032" y="640743"/>
          <a:ext cx="2857220"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Deliverables and Outcomes </a:t>
          </a:r>
          <a:endParaRPr lang="en-US" sz="1200" kern="1200">
            <a:solidFill>
              <a:sysClr val="windowText" lastClr="000000"/>
            </a:solidFill>
            <a:latin typeface="Calibri" panose="020F0502020204030204"/>
            <a:ea typeface="+mn-ea"/>
            <a:cs typeface="+mn-cs"/>
          </a:endParaRPr>
        </a:p>
      </dsp:txBody>
      <dsp:txXfrm>
        <a:off x="5706564" y="654275"/>
        <a:ext cx="2830156" cy="434955"/>
      </dsp:txXfrm>
    </dsp:sp>
    <dsp:sp modelId="{F4E9EB25-40C0-4520-A312-EC35BE8B94BF}">
      <dsp:nvSpPr>
        <dsp:cNvPr id="0" name=""/>
        <dsp:cNvSpPr/>
      </dsp:nvSpPr>
      <dsp:spPr>
        <a:xfrm rot="17566106">
          <a:off x="2740653" y="2128773"/>
          <a:ext cx="1015944" cy="16704"/>
        </a:xfrm>
        <a:custGeom>
          <a:avLst/>
          <a:gdLst/>
          <a:ahLst/>
          <a:cxnLst/>
          <a:rect l="0" t="0" r="0" b="0"/>
          <a:pathLst>
            <a:path>
              <a:moveTo>
                <a:pt x="0" y="8231"/>
              </a:moveTo>
              <a:lnTo>
                <a:pt x="939906" y="8231"/>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3215377" y="2150715"/>
        <a:ext cx="0" cy="0"/>
      </dsp:txXfrm>
    </dsp:sp>
    <dsp:sp modelId="{92D90707-560C-4D9D-8433-6A30548337E8}">
      <dsp:nvSpPr>
        <dsp:cNvPr id="0" name=""/>
        <dsp:cNvSpPr/>
      </dsp:nvSpPr>
      <dsp:spPr>
        <a:xfrm>
          <a:off x="3445215" y="1378045"/>
          <a:ext cx="1878201" cy="581382"/>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Initiating and Planning Systems Development Projects </a:t>
          </a:r>
          <a:endParaRPr lang="en-US" sz="1200" kern="1200">
            <a:solidFill>
              <a:sysClr val="windowText" lastClr="000000"/>
            </a:solidFill>
            <a:latin typeface="Calibri" panose="020F0502020204030204"/>
            <a:ea typeface="+mn-ea"/>
            <a:cs typeface="+mn-cs"/>
          </a:endParaRPr>
        </a:p>
      </dsp:txBody>
      <dsp:txXfrm>
        <a:off x="3462243" y="1395073"/>
        <a:ext cx="1844145" cy="547326"/>
      </dsp:txXfrm>
    </dsp:sp>
    <dsp:sp modelId="{B0D41761-5765-472D-9824-CE272D7F5BD1}">
      <dsp:nvSpPr>
        <dsp:cNvPr id="0" name=""/>
        <dsp:cNvSpPr/>
      </dsp:nvSpPr>
      <dsp:spPr>
        <a:xfrm rot="19457599">
          <a:off x="5280632" y="1527553"/>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5492342" y="1533307"/>
        <a:ext cx="0" cy="0"/>
      </dsp:txXfrm>
    </dsp:sp>
    <dsp:sp modelId="{F54E6434-53DB-4A9C-B0B5-A9AE5350DC12}">
      <dsp:nvSpPr>
        <dsp:cNvPr id="0" name=""/>
        <dsp:cNvSpPr/>
      </dsp:nvSpPr>
      <dsp:spPr>
        <a:xfrm>
          <a:off x="5693032" y="1172065"/>
          <a:ext cx="2858846"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The Process of Initiating and Planning Systems Development Projects </a:t>
          </a:r>
          <a:endParaRPr lang="en-US" sz="1200" kern="1200">
            <a:solidFill>
              <a:sysClr val="windowText" lastClr="000000"/>
            </a:solidFill>
            <a:latin typeface="Calibri" panose="020F0502020204030204"/>
            <a:ea typeface="+mn-ea"/>
            <a:cs typeface="+mn-cs"/>
          </a:endParaRPr>
        </a:p>
      </dsp:txBody>
      <dsp:txXfrm>
        <a:off x="5706564" y="1185597"/>
        <a:ext cx="2831782" cy="434955"/>
      </dsp:txXfrm>
    </dsp:sp>
    <dsp:sp modelId="{7AF99132-F330-460B-9914-4F698B973493}">
      <dsp:nvSpPr>
        <dsp:cNvPr id="0" name=""/>
        <dsp:cNvSpPr/>
      </dsp:nvSpPr>
      <dsp:spPr>
        <a:xfrm rot="2142401">
          <a:off x="5280632" y="1793214"/>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dsp:txBody>
      <dsp:txXfrm>
        <a:off x="5505625" y="1785685"/>
        <a:ext cx="0" cy="0"/>
      </dsp:txXfrm>
    </dsp:sp>
    <dsp:sp modelId="{577EE808-E111-43D1-AEF1-A05D51A361C8}">
      <dsp:nvSpPr>
        <dsp:cNvPr id="0" name=""/>
        <dsp:cNvSpPr/>
      </dsp:nvSpPr>
      <dsp:spPr>
        <a:xfrm>
          <a:off x="5693032" y="1703388"/>
          <a:ext cx="2858846"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Deliverables and Outcomes </a:t>
          </a:r>
          <a:endParaRPr lang="en-US" sz="1200" kern="1200">
            <a:solidFill>
              <a:sysClr val="windowText" lastClr="000000"/>
            </a:solidFill>
            <a:latin typeface="Calibri" panose="020F0502020204030204"/>
            <a:ea typeface="+mn-ea"/>
            <a:cs typeface="+mn-cs"/>
          </a:endParaRPr>
        </a:p>
      </dsp:txBody>
      <dsp:txXfrm>
        <a:off x="5706564" y="1716920"/>
        <a:ext cx="2831782" cy="434955"/>
      </dsp:txXfrm>
    </dsp:sp>
    <dsp:sp modelId="{A63B8A79-FC06-45A5-AD16-9B10CA7919DC}">
      <dsp:nvSpPr>
        <dsp:cNvPr id="0" name=""/>
        <dsp:cNvSpPr/>
      </dsp:nvSpPr>
      <dsp:spPr>
        <a:xfrm rot="1065065">
          <a:off x="3042209" y="2660096"/>
          <a:ext cx="412833" cy="16704"/>
        </a:xfrm>
        <a:custGeom>
          <a:avLst/>
          <a:gdLst/>
          <a:ahLst/>
          <a:cxnLst/>
          <a:rect l="0" t="0" r="0" b="0"/>
          <a:pathLst>
            <a:path>
              <a:moveTo>
                <a:pt x="0" y="8231"/>
              </a:moveTo>
              <a:lnTo>
                <a:pt x="369245" y="8231"/>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solidFill>
              <a:sysClr val="windowText" lastClr="000000">
                <a:hueOff val="0"/>
                <a:satOff val="0"/>
                <a:lumOff val="0"/>
                <a:alphaOff val="0"/>
              </a:sysClr>
            </a:solidFill>
            <a:latin typeface="Calibri" panose="020F0502020204030204"/>
            <a:ea typeface="+mn-ea"/>
            <a:cs typeface="+mn-cs"/>
          </a:endParaRPr>
        </a:p>
      </dsp:txBody>
      <dsp:txXfrm>
        <a:off x="3241943" y="2655472"/>
        <a:ext cx="0" cy="0"/>
      </dsp:txXfrm>
    </dsp:sp>
    <dsp:sp modelId="{723F8E23-5912-430B-9654-B9C190DD6CC7}">
      <dsp:nvSpPr>
        <dsp:cNvPr id="0" name=""/>
        <dsp:cNvSpPr/>
      </dsp:nvSpPr>
      <dsp:spPr>
        <a:xfrm>
          <a:off x="3445215" y="2500371"/>
          <a:ext cx="1878201"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Assessing Project Feasibility </a:t>
          </a:r>
          <a:endParaRPr lang="en-US" sz="1200" kern="1200">
            <a:solidFill>
              <a:sysClr val="windowText" lastClr="000000"/>
            </a:solidFill>
            <a:latin typeface="Calibri" panose="020F0502020204030204"/>
            <a:ea typeface="+mn-ea"/>
            <a:cs typeface="+mn-cs"/>
          </a:endParaRPr>
        </a:p>
      </dsp:txBody>
      <dsp:txXfrm>
        <a:off x="3458747" y="2513903"/>
        <a:ext cx="1851137" cy="434955"/>
      </dsp:txXfrm>
    </dsp:sp>
    <dsp:sp modelId="{E37A6053-671E-45BD-A63A-255F48BBEF80}">
      <dsp:nvSpPr>
        <dsp:cNvPr id="0" name=""/>
        <dsp:cNvSpPr/>
      </dsp:nvSpPr>
      <dsp:spPr>
        <a:xfrm rot="19457599">
          <a:off x="5280632" y="2590198"/>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492342" y="2595952"/>
        <a:ext cx="0" cy="0"/>
      </dsp:txXfrm>
    </dsp:sp>
    <dsp:sp modelId="{C642CD53-DF3B-4B04-992F-C7F35E841014}">
      <dsp:nvSpPr>
        <dsp:cNvPr id="0" name=""/>
        <dsp:cNvSpPr/>
      </dsp:nvSpPr>
      <dsp:spPr>
        <a:xfrm>
          <a:off x="5693032" y="2234710"/>
          <a:ext cx="2851842"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Assessing Economic Feasibility </a:t>
          </a:r>
          <a:endParaRPr lang="en-US" sz="1200" kern="1200">
            <a:solidFill>
              <a:sysClr val="windowText" lastClr="000000"/>
            </a:solidFill>
            <a:latin typeface="Calibri" panose="020F0502020204030204"/>
            <a:ea typeface="+mn-ea"/>
            <a:cs typeface="+mn-cs"/>
          </a:endParaRPr>
        </a:p>
      </dsp:txBody>
      <dsp:txXfrm>
        <a:off x="5706564" y="2248242"/>
        <a:ext cx="2824778" cy="434955"/>
      </dsp:txXfrm>
    </dsp:sp>
    <dsp:sp modelId="{9D66365C-3A01-43E3-9CDA-7AF2D080F899}">
      <dsp:nvSpPr>
        <dsp:cNvPr id="0" name=""/>
        <dsp:cNvSpPr/>
      </dsp:nvSpPr>
      <dsp:spPr>
        <a:xfrm rot="2142401">
          <a:off x="5280632" y="2855859"/>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505625" y="2848330"/>
        <a:ext cx="0" cy="0"/>
      </dsp:txXfrm>
    </dsp:sp>
    <dsp:sp modelId="{7F482F84-772B-4E24-BA94-18FF6F6566CC}">
      <dsp:nvSpPr>
        <dsp:cNvPr id="0" name=""/>
        <dsp:cNvSpPr/>
      </dsp:nvSpPr>
      <dsp:spPr>
        <a:xfrm>
          <a:off x="5693032" y="2766032"/>
          <a:ext cx="2851842"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Assessing Other Feasibility Concerns</a:t>
          </a:r>
          <a:endParaRPr lang="en-US" sz="1200" kern="1200">
            <a:solidFill>
              <a:sysClr val="windowText" lastClr="000000"/>
            </a:solidFill>
            <a:latin typeface="Calibri" panose="020F0502020204030204"/>
            <a:ea typeface="+mn-ea"/>
            <a:cs typeface="+mn-cs"/>
          </a:endParaRPr>
        </a:p>
      </dsp:txBody>
      <dsp:txXfrm>
        <a:off x="5706564" y="2779564"/>
        <a:ext cx="2824778" cy="434955"/>
      </dsp:txXfrm>
    </dsp:sp>
    <dsp:sp modelId="{FA484445-3F2B-4733-BC7D-B25B169DB00A}">
      <dsp:nvSpPr>
        <dsp:cNvPr id="0" name=""/>
        <dsp:cNvSpPr/>
      </dsp:nvSpPr>
      <dsp:spPr>
        <a:xfrm rot="3546541">
          <a:off x="2865714" y="2925757"/>
          <a:ext cx="765823" cy="16704"/>
        </a:xfrm>
        <a:custGeom>
          <a:avLst/>
          <a:gdLst/>
          <a:ahLst/>
          <a:cxnLst/>
          <a:rect l="0" t="0" r="0" b="0"/>
          <a:pathLst>
            <a:path>
              <a:moveTo>
                <a:pt x="0" y="8231"/>
              </a:moveTo>
              <a:lnTo>
                <a:pt x="705017" y="8231"/>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255226" y="2907850"/>
        <a:ext cx="0" cy="0"/>
      </dsp:txXfrm>
    </dsp:sp>
    <dsp:sp modelId="{BDF0F0CF-D02E-41CC-8078-3F3A36B57643}">
      <dsp:nvSpPr>
        <dsp:cNvPr id="0" name=""/>
        <dsp:cNvSpPr/>
      </dsp:nvSpPr>
      <dsp:spPr>
        <a:xfrm>
          <a:off x="3445215" y="3031693"/>
          <a:ext cx="1876408"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Building the Baseline Project Plan </a:t>
          </a:r>
          <a:endParaRPr lang="en-US" sz="1200" kern="1200">
            <a:solidFill>
              <a:sysClr val="windowText" lastClr="000000"/>
            </a:solidFill>
            <a:latin typeface="Calibri" panose="020F0502020204030204"/>
            <a:ea typeface="+mn-ea"/>
            <a:cs typeface="+mn-cs"/>
          </a:endParaRPr>
        </a:p>
      </dsp:txBody>
      <dsp:txXfrm>
        <a:off x="3458747" y="3045225"/>
        <a:ext cx="1849344" cy="434955"/>
      </dsp:txXfrm>
    </dsp:sp>
    <dsp:sp modelId="{BF26532E-3F47-4643-9E0D-D159B6CA656B}">
      <dsp:nvSpPr>
        <dsp:cNvPr id="0" name=""/>
        <dsp:cNvSpPr/>
      </dsp:nvSpPr>
      <dsp:spPr>
        <a:xfrm rot="4301697">
          <a:off x="2622697" y="3191418"/>
          <a:ext cx="1251856" cy="16704"/>
        </a:xfrm>
        <a:custGeom>
          <a:avLst/>
          <a:gdLst/>
          <a:ahLst/>
          <a:cxnLst/>
          <a:rect l="0" t="0" r="0" b="0"/>
          <a:pathLst>
            <a:path>
              <a:moveTo>
                <a:pt x="0" y="8231"/>
              </a:moveTo>
              <a:lnTo>
                <a:pt x="1160713" y="8231"/>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268508" y="3160228"/>
        <a:ext cx="0" cy="0"/>
      </dsp:txXfrm>
    </dsp:sp>
    <dsp:sp modelId="{85576297-2179-41CA-9CD5-4F3B0A437A40}">
      <dsp:nvSpPr>
        <dsp:cNvPr id="0" name=""/>
        <dsp:cNvSpPr/>
      </dsp:nvSpPr>
      <dsp:spPr>
        <a:xfrm>
          <a:off x="3445215" y="3563016"/>
          <a:ext cx="1875170"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Reviewing the Baseline Project Plan </a:t>
          </a:r>
          <a:endParaRPr lang="en-US" sz="1200" kern="1200">
            <a:solidFill>
              <a:sysClr val="windowText" lastClr="000000"/>
            </a:solidFill>
            <a:latin typeface="Calibri" panose="020F0502020204030204"/>
            <a:ea typeface="+mn-ea"/>
            <a:cs typeface="+mn-cs"/>
          </a:endParaRPr>
        </a:p>
      </dsp:txBody>
      <dsp:txXfrm>
        <a:off x="3458747" y="3576548"/>
        <a:ext cx="1848106" cy="434955"/>
      </dsp:txXfrm>
    </dsp:sp>
    <dsp:sp modelId="{152EE1AA-37AF-4A01-827E-A6EBAF781A0F}">
      <dsp:nvSpPr>
        <dsp:cNvPr id="0" name=""/>
        <dsp:cNvSpPr/>
      </dsp:nvSpPr>
      <dsp:spPr>
        <a:xfrm rot="4688881">
          <a:off x="2291447" y="3533936"/>
          <a:ext cx="1914357" cy="16704"/>
        </a:xfrm>
        <a:custGeom>
          <a:avLst/>
          <a:gdLst/>
          <a:ahLst/>
          <a:cxnLst/>
          <a:rect l="0" t="0" r="0" b="0"/>
          <a:pathLst>
            <a:path>
              <a:moveTo>
                <a:pt x="0" y="8231"/>
              </a:moveTo>
              <a:lnTo>
                <a:pt x="1779279" y="8231"/>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285634" y="3485620"/>
        <a:ext cx="0" cy="0"/>
      </dsp:txXfrm>
    </dsp:sp>
    <dsp:sp modelId="{CC383C3B-D8E1-42FA-B176-03BACE9875FA}">
      <dsp:nvSpPr>
        <dsp:cNvPr id="0" name=""/>
        <dsp:cNvSpPr/>
      </dsp:nvSpPr>
      <dsp:spPr>
        <a:xfrm>
          <a:off x="3445215" y="4094338"/>
          <a:ext cx="1875170" cy="769447"/>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Pine Valley Furniture WebStore: Systems Planning and Selection </a:t>
          </a:r>
          <a:endParaRPr lang="en-US" sz="1200" kern="1200">
            <a:solidFill>
              <a:sysClr val="windowText" lastClr="000000"/>
            </a:solidFill>
            <a:latin typeface="Calibri" panose="020F0502020204030204"/>
            <a:ea typeface="+mn-ea"/>
            <a:cs typeface="+mn-cs"/>
          </a:endParaRPr>
        </a:p>
      </dsp:txBody>
      <dsp:txXfrm>
        <a:off x="3467751" y="4116874"/>
        <a:ext cx="1830098" cy="724375"/>
      </dsp:txXfrm>
    </dsp:sp>
    <dsp:sp modelId="{6106EE10-8A32-4ED3-961D-1C5F2E98FD98}">
      <dsp:nvSpPr>
        <dsp:cNvPr id="0" name=""/>
        <dsp:cNvSpPr/>
      </dsp:nvSpPr>
      <dsp:spPr>
        <a:xfrm rot="19457599">
          <a:off x="5277602" y="4337878"/>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489311" y="4343632"/>
        <a:ext cx="0" cy="0"/>
      </dsp:txXfrm>
    </dsp:sp>
    <dsp:sp modelId="{1B9A9114-51D3-427A-94C8-D8F6A1CBFA9D}">
      <dsp:nvSpPr>
        <dsp:cNvPr id="0" name=""/>
        <dsp:cNvSpPr/>
      </dsp:nvSpPr>
      <dsp:spPr>
        <a:xfrm>
          <a:off x="5690001" y="3982391"/>
          <a:ext cx="2857220"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Internet Basics </a:t>
          </a:r>
          <a:endParaRPr lang="en-US" sz="1200" kern="1200">
            <a:solidFill>
              <a:sysClr val="windowText" lastClr="000000"/>
            </a:solidFill>
            <a:latin typeface="Calibri" panose="020F0502020204030204"/>
            <a:ea typeface="+mn-ea"/>
            <a:cs typeface="+mn-cs"/>
          </a:endParaRPr>
        </a:p>
      </dsp:txBody>
      <dsp:txXfrm>
        <a:off x="5703533" y="3995923"/>
        <a:ext cx="2830156" cy="434955"/>
      </dsp:txXfrm>
    </dsp:sp>
    <dsp:sp modelId="{D00CCF2F-9A69-4BA0-BB90-09E4ACB5A56E}">
      <dsp:nvSpPr>
        <dsp:cNvPr id="0" name=""/>
        <dsp:cNvSpPr/>
      </dsp:nvSpPr>
      <dsp:spPr>
        <a:xfrm rot="2142401">
          <a:off x="5277602" y="4603540"/>
          <a:ext cx="455182" cy="16704"/>
        </a:xfrm>
        <a:custGeom>
          <a:avLst/>
          <a:gdLst/>
          <a:ahLst/>
          <a:cxnLst/>
          <a:rect l="0" t="0" r="0" b="0"/>
          <a:pathLst>
            <a:path>
              <a:moveTo>
                <a:pt x="0" y="8231"/>
              </a:moveTo>
              <a:lnTo>
                <a:pt x="423827" y="8231"/>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502594" y="4596010"/>
        <a:ext cx="0" cy="0"/>
      </dsp:txXfrm>
    </dsp:sp>
    <dsp:sp modelId="{1417EBB8-BAE0-426C-B7AB-FC528FE27D82}">
      <dsp:nvSpPr>
        <dsp:cNvPr id="0" name=""/>
        <dsp:cNvSpPr/>
      </dsp:nvSpPr>
      <dsp:spPr>
        <a:xfrm>
          <a:off x="5690001" y="4513713"/>
          <a:ext cx="2857220" cy="462019"/>
        </a:xfrm>
        <a:prstGeom prst="roundRect">
          <a:avLst>
            <a:gd name="adj" fmla="val 10000"/>
          </a:avLst>
        </a:prstGeom>
        <a:gradFill rotWithShape="0">
          <a:gsLst>
            <a:gs pos="0">
              <a:srgbClr val="ED7D31">
                <a:hueOff val="0"/>
                <a:satOff val="0"/>
                <a:lumOff val="0"/>
                <a:alphaOff val="0"/>
                <a:lumMod val="110000"/>
                <a:satMod val="105000"/>
                <a:tint val="67000"/>
              </a:srgbClr>
            </a:gs>
            <a:gs pos="50000">
              <a:srgbClr val="ED7D31">
                <a:hueOff val="0"/>
                <a:satOff val="0"/>
                <a:lumOff val="0"/>
                <a:alphaOff val="0"/>
                <a:lumMod val="105000"/>
                <a:satMod val="103000"/>
                <a:tint val="73000"/>
              </a:srgbClr>
            </a:gs>
            <a:gs pos="100000">
              <a:srgbClr val="ED7D31">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solidFill>
              <a:latin typeface="Calibri" panose="020F0502020204030204"/>
              <a:ea typeface="+mn-ea"/>
              <a:cs typeface="+mn-cs"/>
            </a:rPr>
            <a:t>Pine Valley Furniture WebStore</a:t>
          </a:r>
          <a:endParaRPr lang="en-US" sz="1200" kern="1200">
            <a:solidFill>
              <a:sysClr val="windowText" lastClr="000000"/>
            </a:solidFill>
            <a:latin typeface="Calibri" panose="020F0502020204030204"/>
            <a:ea typeface="+mn-ea"/>
            <a:cs typeface="+mn-cs"/>
          </a:endParaRPr>
        </a:p>
      </dsp:txBody>
      <dsp:txXfrm>
        <a:off x="5703533" y="4527245"/>
        <a:ext cx="2830156" cy="434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40CD-51F1-445D-BCE0-CB8477A7EE20}">
      <dsp:nvSpPr>
        <dsp:cNvPr id="0" name=""/>
        <dsp:cNvSpPr/>
      </dsp:nvSpPr>
      <dsp:spPr>
        <a:xfrm>
          <a:off x="3056731" y="3158814"/>
          <a:ext cx="2014537" cy="2014537"/>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Learning Objectives</a:t>
          </a:r>
          <a:endParaRPr lang="tr-TR" sz="2500" kern="1200" dirty="0">
            <a:latin typeface="Times New Roman" panose="02020603050405020304" pitchFamily="18" charset="0"/>
            <a:cs typeface="Times New Roman" panose="02020603050405020304" pitchFamily="18" charset="0"/>
          </a:endParaRPr>
        </a:p>
      </dsp:txBody>
      <dsp:txXfrm>
        <a:off x="3351753" y="3453836"/>
        <a:ext cx="1424493" cy="1424493"/>
      </dsp:txXfrm>
    </dsp:sp>
    <dsp:sp modelId="{52CEA00D-F433-4C50-BB4E-4B3EB953B487}">
      <dsp:nvSpPr>
        <dsp:cNvPr id="0" name=""/>
        <dsp:cNvSpPr/>
      </dsp:nvSpPr>
      <dsp:spPr>
        <a:xfrm rot="10800000">
          <a:off x="705088" y="3879011"/>
          <a:ext cx="2222302"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E5A6225D-D8CC-4EFE-8099-D9E85F8804A6}">
      <dsp:nvSpPr>
        <dsp:cNvPr id="0" name=""/>
        <dsp:cNvSpPr/>
      </dsp:nvSpPr>
      <dsp:spPr>
        <a:xfrm>
          <a:off x="0" y="3602012"/>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Describe the steps involved when</a:t>
          </a:r>
          <a:endParaRPr lang="tr-TR" sz="1100" kern="1200" dirty="0">
            <a:latin typeface="Times New Roman" panose="02020603050405020304" pitchFamily="18" charset="0"/>
            <a:cs typeface="Times New Roman" panose="02020603050405020304" pitchFamily="18" charset="0"/>
          </a:endParaRPr>
        </a:p>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identifying and selecting projects and</a:t>
          </a:r>
          <a:endParaRPr lang="tr-TR" sz="1100" kern="1200" dirty="0">
            <a:latin typeface="Times New Roman" panose="02020603050405020304" pitchFamily="18" charset="0"/>
            <a:cs typeface="Times New Roman" panose="02020603050405020304" pitchFamily="18" charset="0"/>
          </a:endParaRPr>
        </a:p>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initiating and planning projects</a:t>
          </a:r>
        </a:p>
      </dsp:txBody>
      <dsp:txXfrm>
        <a:off x="33042" y="3635054"/>
        <a:ext cx="1344092" cy="1062057"/>
      </dsp:txXfrm>
    </dsp:sp>
    <dsp:sp modelId="{1B58FE63-5BFC-4E7C-853C-3B8FAEEB38A6}">
      <dsp:nvSpPr>
        <dsp:cNvPr id="0" name=""/>
        <dsp:cNvSpPr/>
      </dsp:nvSpPr>
      <dsp:spPr>
        <a:xfrm rot="12574512">
          <a:off x="959250" y="2758775"/>
          <a:ext cx="2261574"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31D9FBE4-464C-4684-82B6-3CCC3CBBD6B4}">
      <dsp:nvSpPr>
        <dsp:cNvPr id="0" name=""/>
        <dsp:cNvSpPr/>
      </dsp:nvSpPr>
      <dsp:spPr>
        <a:xfrm>
          <a:off x="401494" y="1923658"/>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Discuss the content of and need for a</a:t>
          </a:r>
          <a:endParaRPr lang="tr-TR" sz="1100" kern="1200" dirty="0">
            <a:latin typeface="Times New Roman" panose="02020603050405020304" pitchFamily="18" charset="0"/>
            <a:cs typeface="Times New Roman" panose="02020603050405020304" pitchFamily="18" charset="0"/>
          </a:endParaRPr>
        </a:p>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project scope statement and baseline</a:t>
          </a:r>
          <a:endParaRPr lang="tr-TR" sz="1100" kern="1200" dirty="0">
            <a:latin typeface="Times New Roman" panose="02020603050405020304" pitchFamily="18" charset="0"/>
            <a:cs typeface="Times New Roman" panose="02020603050405020304" pitchFamily="18" charset="0"/>
          </a:endParaRPr>
        </a:p>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project plan</a:t>
          </a:r>
        </a:p>
      </dsp:txBody>
      <dsp:txXfrm>
        <a:off x="434536" y="1956700"/>
        <a:ext cx="1344092" cy="1062057"/>
      </dsp:txXfrm>
    </dsp:sp>
    <dsp:sp modelId="{57D748E2-D877-46C7-8754-042B4FC311BD}">
      <dsp:nvSpPr>
        <dsp:cNvPr id="0" name=""/>
        <dsp:cNvSpPr/>
      </dsp:nvSpPr>
      <dsp:spPr>
        <a:xfrm rot="14355612">
          <a:off x="1786663" y="1936520"/>
          <a:ext cx="2244286"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E3B088E6-D86E-46C5-8ABE-DBF1E1B024E1}">
      <dsp:nvSpPr>
        <dsp:cNvPr id="0" name=""/>
        <dsp:cNvSpPr/>
      </dsp:nvSpPr>
      <dsp:spPr>
        <a:xfrm>
          <a:off x="1630146" y="695041"/>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44500">
            <a:lnSpc>
              <a:spcPct val="100000"/>
            </a:lnSpc>
            <a:spcBef>
              <a:spcPct val="0"/>
            </a:spcBef>
            <a:spcAft>
              <a:spcPts val="0"/>
            </a:spcAft>
            <a:buNone/>
          </a:pPr>
          <a:r>
            <a:rPr lang="en-US" sz="1100" kern="1200" dirty="0">
              <a:solidFill>
                <a:prstClr val="black"/>
              </a:solidFill>
              <a:latin typeface="Times New Roman" panose="02020603050405020304" pitchFamily="18" charset="0"/>
              <a:ea typeface="+mn-ea"/>
              <a:cs typeface="Times New Roman" panose="02020603050405020304" pitchFamily="18" charset="0"/>
            </a:rPr>
            <a:t>Describe various methods for accessing</a:t>
          </a:r>
          <a:endParaRPr lang="tr-TR" sz="1100" kern="1200" dirty="0">
            <a:solidFill>
              <a:prstClr val="black"/>
            </a:solidFill>
            <a:latin typeface="Times New Roman" panose="02020603050405020304" pitchFamily="18" charset="0"/>
            <a:ea typeface="+mn-ea"/>
            <a:cs typeface="Times New Roman" panose="02020603050405020304" pitchFamily="18" charset="0"/>
          </a:endParaRPr>
        </a:p>
        <a:p>
          <a:pPr marL="0" lvl="0" indent="0" algn="ctr" defTabSz="444500">
            <a:lnSpc>
              <a:spcPct val="100000"/>
            </a:lnSpc>
            <a:spcBef>
              <a:spcPct val="0"/>
            </a:spcBef>
            <a:spcAft>
              <a:spcPts val="0"/>
            </a:spcAft>
            <a:buNone/>
          </a:pPr>
          <a:r>
            <a:rPr lang="tr-TR" sz="1100" kern="1200" dirty="0">
              <a:solidFill>
                <a:prstClr val="black"/>
              </a:solidFill>
              <a:latin typeface="Times New Roman" panose="02020603050405020304" pitchFamily="18" charset="0"/>
              <a:ea typeface="+mn-ea"/>
              <a:cs typeface="Times New Roman" panose="02020603050405020304" pitchFamily="18" charset="0"/>
            </a:rPr>
            <a:t>project feasibility</a:t>
          </a:r>
        </a:p>
      </dsp:txBody>
      <dsp:txXfrm>
        <a:off x="1663188" y="728083"/>
        <a:ext cx="1344092" cy="1062057"/>
      </dsp:txXfrm>
    </dsp:sp>
    <dsp:sp modelId="{6D539D76-4120-42AC-8971-A352D3E390C8}">
      <dsp:nvSpPr>
        <dsp:cNvPr id="0" name=""/>
        <dsp:cNvSpPr/>
      </dsp:nvSpPr>
      <dsp:spPr>
        <a:xfrm rot="16150629">
          <a:off x="2921470" y="1632473"/>
          <a:ext cx="2220527"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20B09CEB-6879-4A58-8134-92360EBC8F88}">
      <dsp:nvSpPr>
        <dsp:cNvPr id="0" name=""/>
        <dsp:cNvSpPr/>
      </dsp:nvSpPr>
      <dsp:spPr>
        <a:xfrm>
          <a:off x="3310701" y="245325"/>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Explain intangible and tangible costs</a:t>
          </a:r>
          <a:endParaRPr lang="tr-TR" sz="1100" kern="1200" dirty="0">
            <a:latin typeface="Times New Roman" panose="02020603050405020304" pitchFamily="18" charset="0"/>
            <a:cs typeface="Times New Roman" panose="02020603050405020304" pitchFamily="18" charset="0"/>
          </a:endParaRPr>
        </a:p>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and benefits</a:t>
          </a:r>
        </a:p>
      </dsp:txBody>
      <dsp:txXfrm>
        <a:off x="3343743" y="278367"/>
        <a:ext cx="1344092" cy="1062057"/>
      </dsp:txXfrm>
    </dsp:sp>
    <dsp:sp modelId="{39B608F5-BD48-4BD6-A345-4981C2BA8940}">
      <dsp:nvSpPr>
        <dsp:cNvPr id="0" name=""/>
        <dsp:cNvSpPr/>
      </dsp:nvSpPr>
      <dsp:spPr>
        <a:xfrm rot="17956939">
          <a:off x="4057844" y="1930453"/>
          <a:ext cx="2197688"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7FA15235-9718-4B92-9CA7-76C9536F9258}">
      <dsp:nvSpPr>
        <dsp:cNvPr id="0" name=""/>
        <dsp:cNvSpPr/>
      </dsp:nvSpPr>
      <dsp:spPr>
        <a:xfrm>
          <a:off x="4989060" y="695020"/>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Explain recurring and one-time costs</a:t>
          </a:r>
          <a:endParaRPr lang="tr-TR" sz="1100" kern="1200" dirty="0">
            <a:latin typeface="Times New Roman" panose="02020603050405020304" pitchFamily="18" charset="0"/>
            <a:cs typeface="Times New Roman" panose="02020603050405020304" pitchFamily="18" charset="0"/>
          </a:endParaRPr>
        </a:p>
      </dsp:txBody>
      <dsp:txXfrm>
        <a:off x="5022102" y="728062"/>
        <a:ext cx="1344092" cy="1062057"/>
      </dsp:txXfrm>
    </dsp:sp>
    <dsp:sp modelId="{9706406E-DCE1-4F2E-B622-7AA5C7E41871}">
      <dsp:nvSpPr>
        <dsp:cNvPr id="0" name=""/>
        <dsp:cNvSpPr/>
      </dsp:nvSpPr>
      <dsp:spPr>
        <a:xfrm rot="19800000">
          <a:off x="4899501" y="2755715"/>
          <a:ext cx="2220210"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2D9F0C41-A426-488C-A903-1B0130F475AB}">
      <dsp:nvSpPr>
        <dsp:cNvPr id="0" name=""/>
        <dsp:cNvSpPr/>
      </dsp:nvSpPr>
      <dsp:spPr>
        <a:xfrm>
          <a:off x="6265897" y="1923663"/>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Describe various methods of</a:t>
          </a:r>
        </a:p>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cost/benefit analysis</a:t>
          </a:r>
        </a:p>
      </dsp:txBody>
      <dsp:txXfrm>
        <a:off x="6298939" y="1956705"/>
        <a:ext cx="1344092" cy="1062057"/>
      </dsp:txXfrm>
    </dsp:sp>
    <dsp:sp modelId="{B032C690-EFDA-4D3A-B678-9BDD31F0D591}">
      <dsp:nvSpPr>
        <dsp:cNvPr id="0" name=""/>
        <dsp:cNvSpPr/>
      </dsp:nvSpPr>
      <dsp:spPr>
        <a:xfrm>
          <a:off x="5200487" y="3879011"/>
          <a:ext cx="2220210" cy="574143"/>
        </a:xfrm>
        <a:prstGeom prst="leftArrow">
          <a:avLst>
            <a:gd name="adj1" fmla="val 60000"/>
            <a:gd name="adj2" fmla="val 50000"/>
          </a:avLst>
        </a:prstGeom>
        <a:solidFill>
          <a:srgbClr val="FF9966"/>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6150A432-F222-4354-8870-670ADD376AEE}">
      <dsp:nvSpPr>
        <dsp:cNvPr id="0" name=""/>
        <dsp:cNvSpPr/>
      </dsp:nvSpPr>
      <dsp:spPr>
        <a:xfrm>
          <a:off x="6715609" y="3602012"/>
          <a:ext cx="1410176" cy="1128141"/>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Describe a structured walkthrough</a:t>
          </a:r>
        </a:p>
      </dsp:txBody>
      <dsp:txXfrm>
        <a:off x="6748651" y="3635054"/>
        <a:ext cx="1344092" cy="10620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EB5D-2A53-44C8-AC77-41EE6F7E7B9E}" type="datetimeFigureOut">
              <a:rPr lang="tr-TR" smtClean="0"/>
              <a:t>24.03.2022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83FB4-0FF6-405E-AA48-DCF118AED6C7}" type="slidenum">
              <a:rPr lang="tr-TR" smtClean="0"/>
              <a:t>‹#›</a:t>
            </a:fld>
            <a:endParaRPr lang="tr-TR"/>
          </a:p>
        </p:txBody>
      </p:sp>
    </p:spTree>
    <p:extLst>
      <p:ext uri="{BB962C8B-B14F-4D97-AF65-F5344CB8AC3E}">
        <p14:creationId xmlns:p14="http://schemas.microsoft.com/office/powerpoint/2010/main" val="340087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3983FB4-0FF6-405E-AA48-DCF118AED6C7}" type="slidenum">
              <a:rPr lang="tr-TR" smtClean="0"/>
              <a:t>1</a:t>
            </a:fld>
            <a:endParaRPr lang="tr-TR"/>
          </a:p>
        </p:txBody>
      </p:sp>
    </p:spTree>
    <p:extLst>
      <p:ext uri="{BB962C8B-B14F-4D97-AF65-F5344CB8AC3E}">
        <p14:creationId xmlns:p14="http://schemas.microsoft.com/office/powerpoint/2010/main" val="269728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F0C0D01E-98EF-4C92-AC93-B8A9AB92293C}" type="datetime1">
              <a:rPr lang="tr-TR" smtClean="0"/>
              <a:t>24.03.2022</a:t>
            </a:fld>
            <a:endParaRPr lang="tr-TR"/>
          </a:p>
        </p:txBody>
      </p:sp>
      <p:sp>
        <p:nvSpPr>
          <p:cNvPr id="5" name="Footer Placeholder 4"/>
          <p:cNvSpPr>
            <a:spLocks noGrp="1"/>
          </p:cNvSpPr>
          <p:nvPr>
            <p:ph type="ftr" sz="quarter" idx="11"/>
          </p:nvPr>
        </p:nvSpPr>
        <p:spPr/>
        <p:txBody>
          <a:bodyPr/>
          <a:lstStyle/>
          <a:p>
            <a:r>
              <a:rPr lang="tr-TR"/>
              <a:t>IENG/MANE 372 - Chapter 4</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3283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37FC45A-6833-45A6-BD2E-D81F7832C529}" type="datetime1">
              <a:rPr lang="tr-TR" smtClean="0"/>
              <a:t>24.03.2022</a:t>
            </a:fld>
            <a:endParaRPr lang="tr-TR"/>
          </a:p>
        </p:txBody>
      </p:sp>
      <p:sp>
        <p:nvSpPr>
          <p:cNvPr id="5" name="Footer Placeholder 4"/>
          <p:cNvSpPr>
            <a:spLocks noGrp="1"/>
          </p:cNvSpPr>
          <p:nvPr>
            <p:ph type="ftr" sz="quarter" idx="11"/>
          </p:nvPr>
        </p:nvSpPr>
        <p:spPr/>
        <p:txBody>
          <a:bodyPr/>
          <a:lstStyle/>
          <a:p>
            <a:r>
              <a:rPr lang="tr-TR"/>
              <a:t>IENG/MANE 372 - Chapter 4</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66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47FBE9B-A0BD-4F9B-AD15-73B784F6D802}" type="datetime1">
              <a:rPr lang="tr-TR" smtClean="0"/>
              <a:t>24.03.2022</a:t>
            </a:fld>
            <a:endParaRPr lang="tr-TR"/>
          </a:p>
        </p:txBody>
      </p:sp>
      <p:sp>
        <p:nvSpPr>
          <p:cNvPr id="5" name="Footer Placeholder 4"/>
          <p:cNvSpPr>
            <a:spLocks noGrp="1"/>
          </p:cNvSpPr>
          <p:nvPr>
            <p:ph type="ftr" sz="quarter" idx="11"/>
          </p:nvPr>
        </p:nvSpPr>
        <p:spPr/>
        <p:txBody>
          <a:bodyPr/>
          <a:lstStyle/>
          <a:p>
            <a:r>
              <a:rPr lang="tr-TR"/>
              <a:t>IENG/MANE 372 - Chapter 4</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4112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1D68FD0-7992-493E-81C8-1CFCFED36168}" type="datetime1">
              <a:rPr lang="tr-TR" smtClean="0"/>
              <a:t>24.03.2022</a:t>
            </a:fld>
            <a:endParaRPr lang="tr-TR"/>
          </a:p>
        </p:txBody>
      </p:sp>
      <p:sp>
        <p:nvSpPr>
          <p:cNvPr id="5" name="Footer Placeholder 4"/>
          <p:cNvSpPr>
            <a:spLocks noGrp="1"/>
          </p:cNvSpPr>
          <p:nvPr>
            <p:ph type="ftr" sz="quarter" idx="11"/>
          </p:nvPr>
        </p:nvSpPr>
        <p:spPr/>
        <p:txBody>
          <a:bodyPr/>
          <a:lstStyle/>
          <a:p>
            <a:r>
              <a:rPr lang="tr-TR"/>
              <a:t>IENG/MANE 372 - Chapter 4</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1073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46E728-C942-481F-8B99-C55D13C3A764}" type="datetime1">
              <a:rPr lang="tr-TR" smtClean="0"/>
              <a:t>24.03.2022</a:t>
            </a:fld>
            <a:endParaRPr lang="tr-TR"/>
          </a:p>
        </p:txBody>
      </p:sp>
      <p:sp>
        <p:nvSpPr>
          <p:cNvPr id="5" name="Footer Placeholder 4"/>
          <p:cNvSpPr>
            <a:spLocks noGrp="1"/>
          </p:cNvSpPr>
          <p:nvPr>
            <p:ph type="ftr" sz="quarter" idx="11"/>
          </p:nvPr>
        </p:nvSpPr>
        <p:spPr/>
        <p:txBody>
          <a:bodyPr/>
          <a:lstStyle/>
          <a:p>
            <a:r>
              <a:rPr lang="tr-TR"/>
              <a:t>IENG/MANE 372 - Chapter 4</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8214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56770A53-8BB4-4302-B345-797BCA932CD2}" type="datetime1">
              <a:rPr lang="tr-TR" smtClean="0"/>
              <a:t>24.03.2022</a:t>
            </a:fld>
            <a:endParaRPr lang="tr-TR"/>
          </a:p>
        </p:txBody>
      </p:sp>
      <p:sp>
        <p:nvSpPr>
          <p:cNvPr id="6" name="Footer Placeholder 5"/>
          <p:cNvSpPr>
            <a:spLocks noGrp="1"/>
          </p:cNvSpPr>
          <p:nvPr>
            <p:ph type="ftr" sz="quarter" idx="11"/>
          </p:nvPr>
        </p:nvSpPr>
        <p:spPr/>
        <p:txBody>
          <a:bodyPr/>
          <a:lstStyle/>
          <a:p>
            <a:r>
              <a:rPr lang="tr-TR"/>
              <a:t>IENG/MANE 372 - Chapter 4</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9673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0110FD23-EA62-43FC-940D-D9158FFE8B3B}" type="datetime1">
              <a:rPr lang="tr-TR" smtClean="0"/>
              <a:t>24.03.2022</a:t>
            </a:fld>
            <a:endParaRPr lang="tr-TR"/>
          </a:p>
        </p:txBody>
      </p:sp>
      <p:sp>
        <p:nvSpPr>
          <p:cNvPr id="8" name="Footer Placeholder 7"/>
          <p:cNvSpPr>
            <a:spLocks noGrp="1"/>
          </p:cNvSpPr>
          <p:nvPr>
            <p:ph type="ftr" sz="quarter" idx="11"/>
          </p:nvPr>
        </p:nvSpPr>
        <p:spPr/>
        <p:txBody>
          <a:bodyPr/>
          <a:lstStyle/>
          <a:p>
            <a:r>
              <a:rPr lang="tr-TR"/>
              <a:t>IENG/MANE 372 - Chapter 4</a:t>
            </a:r>
          </a:p>
        </p:txBody>
      </p:sp>
      <p:sp>
        <p:nvSpPr>
          <p:cNvPr id="9" name="Slide Number Placeholder 8"/>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008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3E1E1AF4-BED2-45D0-BFD9-7FC0A8B61990}" type="datetime1">
              <a:rPr lang="tr-TR" smtClean="0"/>
              <a:t>24.03.2022</a:t>
            </a:fld>
            <a:endParaRPr lang="tr-TR"/>
          </a:p>
        </p:txBody>
      </p:sp>
      <p:sp>
        <p:nvSpPr>
          <p:cNvPr id="4" name="Footer Placeholder 3"/>
          <p:cNvSpPr>
            <a:spLocks noGrp="1"/>
          </p:cNvSpPr>
          <p:nvPr>
            <p:ph type="ftr" sz="quarter" idx="11"/>
          </p:nvPr>
        </p:nvSpPr>
        <p:spPr/>
        <p:txBody>
          <a:bodyPr/>
          <a:lstStyle/>
          <a:p>
            <a:r>
              <a:rPr lang="tr-TR"/>
              <a:t>IENG/MANE 372 - Chapter 4</a:t>
            </a:r>
          </a:p>
        </p:txBody>
      </p:sp>
      <p:sp>
        <p:nvSpPr>
          <p:cNvPr id="5" name="Slide Number Placeholder 4"/>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4017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09D33-4EEB-4BA3-A8D5-B7228CC6DB31}" type="datetime1">
              <a:rPr lang="tr-TR" smtClean="0"/>
              <a:t>24.03.2022</a:t>
            </a:fld>
            <a:endParaRPr lang="tr-TR"/>
          </a:p>
        </p:txBody>
      </p:sp>
      <p:sp>
        <p:nvSpPr>
          <p:cNvPr id="3" name="Footer Placeholder 2"/>
          <p:cNvSpPr>
            <a:spLocks noGrp="1"/>
          </p:cNvSpPr>
          <p:nvPr>
            <p:ph type="ftr" sz="quarter" idx="11"/>
          </p:nvPr>
        </p:nvSpPr>
        <p:spPr/>
        <p:txBody>
          <a:bodyPr/>
          <a:lstStyle/>
          <a:p>
            <a:r>
              <a:rPr lang="tr-TR"/>
              <a:t>IENG/MANE 372 - Chapter 4</a:t>
            </a:r>
          </a:p>
        </p:txBody>
      </p:sp>
      <p:sp>
        <p:nvSpPr>
          <p:cNvPr id="4" name="Slide Number Placeholder 3"/>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2792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475041-AF1F-40C1-92B6-6C6FDB32535F}" type="datetime1">
              <a:rPr lang="tr-TR" smtClean="0"/>
              <a:t>24.03.2022</a:t>
            </a:fld>
            <a:endParaRPr lang="tr-TR"/>
          </a:p>
        </p:txBody>
      </p:sp>
      <p:sp>
        <p:nvSpPr>
          <p:cNvPr id="6" name="Footer Placeholder 5"/>
          <p:cNvSpPr>
            <a:spLocks noGrp="1"/>
          </p:cNvSpPr>
          <p:nvPr>
            <p:ph type="ftr" sz="quarter" idx="11"/>
          </p:nvPr>
        </p:nvSpPr>
        <p:spPr/>
        <p:txBody>
          <a:bodyPr/>
          <a:lstStyle/>
          <a:p>
            <a:r>
              <a:rPr lang="tr-TR"/>
              <a:t>IENG/MANE 372 - Chapter 4</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5534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EB26B-C572-4007-815C-1D8C2E572FDC}" type="datetime1">
              <a:rPr lang="tr-TR" smtClean="0"/>
              <a:t>24.03.2022</a:t>
            </a:fld>
            <a:endParaRPr lang="tr-TR"/>
          </a:p>
        </p:txBody>
      </p:sp>
      <p:sp>
        <p:nvSpPr>
          <p:cNvPr id="6" name="Footer Placeholder 5"/>
          <p:cNvSpPr>
            <a:spLocks noGrp="1"/>
          </p:cNvSpPr>
          <p:nvPr>
            <p:ph type="ftr" sz="quarter" idx="11"/>
          </p:nvPr>
        </p:nvSpPr>
        <p:spPr/>
        <p:txBody>
          <a:bodyPr/>
          <a:lstStyle/>
          <a:p>
            <a:r>
              <a:rPr lang="tr-TR"/>
              <a:t>IENG/MANE 372 - Chapter 4</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3532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F1B87-0136-4C65-960F-2DD3BBA82119}" type="datetime1">
              <a:rPr lang="tr-TR" smtClean="0"/>
              <a:t>24.03.2022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IENG/MANE 372 - Chapter 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85E7-DD81-4654-9295-72AD80DBC430}" type="slidenum">
              <a:rPr lang="tr-TR" smtClean="0"/>
              <a:t>‹#›</a:t>
            </a:fld>
            <a:endParaRPr lang="tr-TR"/>
          </a:p>
        </p:txBody>
      </p:sp>
    </p:spTree>
    <p:extLst>
      <p:ext uri="{BB962C8B-B14F-4D97-AF65-F5344CB8AC3E}">
        <p14:creationId xmlns:p14="http://schemas.microsoft.com/office/powerpoint/2010/main" val="129579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651" y="2087418"/>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Chapter 4</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2949" y="5487324"/>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a:t>
            </a:r>
            <a:r>
              <a:rPr lang="en-US" sz="2800" b="1" dirty="0" err="1">
                <a:latin typeface="Times New Roman" panose="02020603050405020304" pitchFamily="18" charset="0"/>
                <a:cs typeface="Times New Roman" panose="02020603050405020304" pitchFamily="18" charset="0"/>
              </a:rPr>
              <a:t>Khaoula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4"/>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9543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3703320" cy="5748338"/>
          </a:xfrm>
        </p:spPr>
        <p:txBody>
          <a:bodyPr>
            <a:noAutofit/>
          </a:bodyPr>
          <a:lstStyle/>
          <a:p>
            <a:pPr marL="0" inden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Systems Design</a:t>
            </a:r>
            <a:endParaRPr lang="en-US" sz="16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tr-TR" sz="1600" dirty="0">
                <a:solidFill>
                  <a:schemeClr val="accent2"/>
                </a:solidFill>
                <a:latin typeface="Times New Roman" panose="02020603050405020304" pitchFamily="18" charset="0"/>
                <a:cs typeface="Times New Roman" panose="02020603050405020304" pitchFamily="18" charset="0"/>
              </a:rPr>
              <a:t>Logical design (Theory):</a:t>
            </a:r>
          </a:p>
          <a:p>
            <a:pPr lvl="0">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T</a:t>
            </a:r>
            <a:r>
              <a:rPr lang="tr-TR" sz="1600" dirty="0">
                <a:solidFill>
                  <a:schemeClr val="accent2"/>
                </a:solidFill>
                <a:latin typeface="Times New Roman" panose="02020603050405020304" pitchFamily="18" charset="0"/>
                <a:cs typeface="Times New Roman" panose="02020603050405020304" pitchFamily="18" charset="0"/>
              </a:rPr>
              <a:t>he system could be implemented on any hardware and systems software. </a:t>
            </a:r>
          </a:p>
          <a:p>
            <a:pPr lvl="0">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concentrates on the business aspects of the system and how it  will impact the functional units within the organization. </a:t>
            </a:r>
          </a:p>
          <a:p>
            <a:pPr marL="457200" lvl="0" indent="-457200">
              <a:buFont typeface="+mj-lt"/>
              <a:buAutoNum type="arabicPeriod" startAt="2"/>
            </a:pPr>
            <a:r>
              <a:rPr lang="tr-TR" sz="1600" dirty="0">
                <a:solidFill>
                  <a:schemeClr val="accent2"/>
                </a:solidFill>
                <a:latin typeface="Times New Roman" panose="02020603050405020304" pitchFamily="18" charset="0"/>
                <a:cs typeface="Times New Roman" panose="02020603050405020304" pitchFamily="18" charset="0"/>
              </a:rPr>
              <a:t>Physical design (Practice):</a:t>
            </a:r>
          </a:p>
          <a:p>
            <a:pPr lvl="0">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T</a:t>
            </a:r>
            <a:r>
              <a:rPr lang="tr-TR" sz="1600" dirty="0">
                <a:solidFill>
                  <a:schemeClr val="accent2"/>
                </a:solidFill>
                <a:latin typeface="Times New Roman" panose="02020603050405020304" pitchFamily="18" charset="0"/>
                <a:cs typeface="Times New Roman" panose="02020603050405020304" pitchFamily="18" charset="0"/>
              </a:rPr>
              <a:t>urn the logical design into physical, or technical, specifications.</a:t>
            </a:r>
          </a:p>
          <a:p>
            <a:pPr lvl="0">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Convert </a:t>
            </a:r>
            <a:r>
              <a:rPr lang="tr-TR" sz="1600" dirty="0">
                <a:solidFill>
                  <a:schemeClr val="accent2"/>
                </a:solidFill>
                <a:latin typeface="Times New Roman" panose="02020603050405020304" pitchFamily="18" charset="0"/>
                <a:cs typeface="Times New Roman" panose="02020603050405020304" pitchFamily="18" charset="0"/>
              </a:rPr>
              <a:t>diagrams into a structured systems design that can be converted to instructions written in a programming language.</a:t>
            </a:r>
          </a:p>
          <a:p>
            <a:pPr lvl="0">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Decision of the programming languages,  database systems and file structures </a:t>
            </a:r>
          </a:p>
          <a:p>
            <a:pPr lvl="0">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Decision of hardware platform, operating system, and network environment the system</a:t>
            </a:r>
            <a:r>
              <a:rPr lang="en-US" sz="1600" dirty="0">
                <a:solidFill>
                  <a:schemeClr val="accent2"/>
                </a:solidFill>
                <a:latin typeface="Times New Roman" panose="02020603050405020304" pitchFamily="18" charset="0"/>
                <a:cs typeface="Times New Roman" panose="02020603050405020304" pitchFamily="18" charset="0"/>
              </a:rPr>
              <a:t> </a:t>
            </a:r>
            <a:r>
              <a:rPr lang="tr-TR" sz="1600" dirty="0">
                <a:solidFill>
                  <a:schemeClr val="accent2"/>
                </a:solidFill>
                <a:latin typeface="Times New Roman" panose="02020603050405020304" pitchFamily="18" charset="0"/>
                <a:cs typeface="Times New Roman" panose="02020603050405020304" pitchFamily="18" charset="0"/>
              </a:rPr>
              <a:t>will run under. </a:t>
            </a:r>
          </a:p>
        </p:txBody>
      </p:sp>
      <p:sp>
        <p:nvSpPr>
          <p:cNvPr id="4" name="Slide Number Placeholder 3"/>
          <p:cNvSpPr>
            <a:spLocks noGrp="1"/>
          </p:cNvSpPr>
          <p:nvPr>
            <p:ph type="sldNum" sz="quarter" idx="12"/>
          </p:nvPr>
        </p:nvSpPr>
        <p:spPr/>
        <p:txBody>
          <a:bodyPr/>
          <a:lstStyle/>
          <a:p>
            <a:fld id="{F43085E7-DD81-4654-9295-72AD80DBC430}" type="slidenum">
              <a:rPr lang="tr-TR" smtClean="0"/>
              <a:t>10</a:t>
            </a:fld>
            <a:endParaRPr lang="tr-TR"/>
          </a:p>
        </p:txBody>
      </p:sp>
      <p:sp>
        <p:nvSpPr>
          <p:cNvPr id="2" name="Footer Placeholder 1">
            <a:extLst>
              <a:ext uri="{FF2B5EF4-FFF2-40B4-BE49-F238E27FC236}">
                <a16:creationId xmlns:a16="http://schemas.microsoft.com/office/drawing/2014/main" id="{8BD56FA0-3B59-4A44-8694-2670A8484B0A}"/>
              </a:ext>
            </a:extLst>
          </p:cNvPr>
          <p:cNvSpPr>
            <a:spLocks noGrp="1"/>
          </p:cNvSpPr>
          <p:nvPr>
            <p:ph type="ftr" sz="quarter" idx="11"/>
          </p:nvPr>
        </p:nvSpPr>
        <p:spPr/>
        <p:txBody>
          <a:bodyPr/>
          <a:lstStyle/>
          <a:p>
            <a:r>
              <a:rPr lang="tr-TR"/>
              <a:t>IENG/MANE 372 - Chapter 4</a:t>
            </a:r>
          </a:p>
        </p:txBody>
      </p:sp>
      <p:sp>
        <p:nvSpPr>
          <p:cNvPr id="5" name="Content Placeholder 2">
            <a:extLst>
              <a:ext uri="{FF2B5EF4-FFF2-40B4-BE49-F238E27FC236}">
                <a16:creationId xmlns:a16="http://schemas.microsoft.com/office/drawing/2014/main" id="{AE3E215A-AFFF-4238-AD1A-A3EAFED67C0C}"/>
              </a:ext>
            </a:extLst>
          </p:cNvPr>
          <p:cNvSpPr txBox="1">
            <a:spLocks/>
          </p:cNvSpPr>
          <p:nvPr/>
        </p:nvSpPr>
        <p:spPr>
          <a:xfrm>
            <a:off x="5979161" y="479742"/>
            <a:ext cx="4973320" cy="5538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Systems Implementation and Operation</a:t>
            </a:r>
            <a:endPar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600" dirty="0">
                <a:solidFill>
                  <a:srgbClr val="0070C0"/>
                </a:solidFill>
                <a:latin typeface="Times New Roman" panose="02020603050405020304" pitchFamily="18" charset="0"/>
                <a:cs typeface="Times New Roman" panose="02020603050405020304" pitchFamily="18" charset="0"/>
              </a:rPr>
              <a:t>I</a:t>
            </a:r>
            <a:r>
              <a:rPr lang="tr-TR" sz="1600" dirty="0">
                <a:solidFill>
                  <a:srgbClr val="0070C0"/>
                </a:solidFill>
                <a:latin typeface="Times New Roman" panose="02020603050405020304" pitchFamily="18" charset="0"/>
                <a:cs typeface="Times New Roman" panose="02020603050405020304" pitchFamily="18" charset="0"/>
              </a:rPr>
              <a:t>t is a two-step process: </a:t>
            </a:r>
          </a:p>
          <a:p>
            <a:pPr marL="514350" indent="-514350" algn="just">
              <a:buFont typeface="+mj-lt"/>
              <a:buAutoNum type="arabicPeriod"/>
            </a:pPr>
            <a:r>
              <a:rPr lang="tr-TR" sz="1600" dirty="0">
                <a:solidFill>
                  <a:srgbClr val="0070C0"/>
                </a:solidFill>
                <a:latin typeface="Times New Roman" panose="02020603050405020304" pitchFamily="18" charset="0"/>
                <a:cs typeface="Times New Roman" panose="02020603050405020304" pitchFamily="18" charset="0"/>
              </a:rPr>
              <a:t>Systems implementation</a:t>
            </a:r>
            <a:r>
              <a:rPr lang="en-US" sz="1600" dirty="0">
                <a:solidFill>
                  <a:srgbClr val="0070C0"/>
                </a:solidFill>
                <a:latin typeface="Times New Roman" panose="02020603050405020304" pitchFamily="18" charset="0"/>
                <a:cs typeface="Times New Roman" panose="02020603050405020304" pitchFamily="18" charset="0"/>
              </a:rPr>
              <a:t>: </a:t>
            </a:r>
            <a:endParaRPr lang="tr-TR" sz="1600" dirty="0">
              <a:solidFill>
                <a:srgbClr val="0070C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solidFill>
                  <a:srgbClr val="0070C0"/>
                </a:solidFill>
                <a:latin typeface="Times New Roman" panose="02020603050405020304" pitchFamily="18" charset="0"/>
                <a:cs typeface="Times New Roman" panose="02020603050405020304" pitchFamily="18" charset="0"/>
              </a:rPr>
              <a:t>C</a:t>
            </a:r>
            <a:r>
              <a:rPr lang="tr-TR" sz="1600" dirty="0">
                <a:solidFill>
                  <a:srgbClr val="0070C0"/>
                </a:solidFill>
                <a:latin typeface="Times New Roman" panose="02020603050405020304" pitchFamily="18" charset="0"/>
                <a:cs typeface="Times New Roman" panose="02020603050405020304" pitchFamily="18" charset="0"/>
              </a:rPr>
              <a:t>oding, testing, and installation.</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Application software is installed, or loaded, on existing or new hardware</a:t>
            </a:r>
            <a:r>
              <a:rPr lang="en-US" sz="1600" dirty="0">
                <a:solidFill>
                  <a:srgbClr val="0070C0"/>
                </a:solidFill>
                <a:latin typeface="Times New Roman" panose="02020603050405020304" pitchFamily="18" charset="0"/>
                <a:cs typeface="Times New Roman" panose="02020603050405020304" pitchFamily="18" charset="0"/>
              </a:rPr>
              <a:t>.</a:t>
            </a:r>
            <a:endParaRPr lang="tr-TR" sz="1600" dirty="0">
              <a:solidFill>
                <a:srgbClr val="0070C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solidFill>
                  <a:srgbClr val="0070C0"/>
                </a:solidFill>
                <a:latin typeface="Times New Roman" panose="02020603050405020304" pitchFamily="18" charset="0"/>
                <a:cs typeface="Times New Roman" panose="02020603050405020304" pitchFamily="18" charset="0"/>
              </a:rPr>
              <a:t>D</a:t>
            </a:r>
            <a:r>
              <a:rPr lang="tr-TR" sz="1600" dirty="0">
                <a:solidFill>
                  <a:srgbClr val="0070C0"/>
                </a:solidFill>
                <a:latin typeface="Times New Roman" panose="02020603050405020304" pitchFamily="18" charset="0"/>
                <a:cs typeface="Times New Roman" panose="02020603050405020304" pitchFamily="18" charset="0"/>
              </a:rPr>
              <a:t>ocumentation, training programs, and ongoing user assistance</a:t>
            </a:r>
          </a:p>
          <a:p>
            <a:pPr marL="0" indent="0" algn="just">
              <a:buFont typeface="Arial" panose="020B0604020202020204" pitchFamily="34" charset="0"/>
              <a:buNone/>
            </a:pPr>
            <a:r>
              <a:rPr lang="tr-TR" sz="1600" dirty="0">
                <a:solidFill>
                  <a:srgbClr val="0070C0"/>
                </a:solidFill>
                <a:latin typeface="Times New Roman" panose="02020603050405020304" pitchFamily="18" charset="0"/>
                <a:cs typeface="Times New Roman" panose="02020603050405020304" pitchFamily="18" charset="0"/>
              </a:rPr>
              <a:t> </a:t>
            </a:r>
          </a:p>
          <a:p>
            <a:pPr marL="514350" indent="-514350" algn="just">
              <a:buFont typeface="+mj-lt"/>
              <a:buAutoNum type="arabicPeriod" startAt="2"/>
            </a:pPr>
            <a:r>
              <a:rPr lang="en-US" sz="1600" dirty="0">
                <a:solidFill>
                  <a:srgbClr val="0070C0"/>
                </a:solidFill>
                <a:latin typeface="Times New Roman" panose="02020603050405020304" pitchFamily="18" charset="0"/>
                <a:cs typeface="Times New Roman" panose="02020603050405020304" pitchFamily="18" charset="0"/>
              </a:rPr>
              <a:t>O</a:t>
            </a:r>
            <a:r>
              <a:rPr lang="tr-TR" sz="1600" dirty="0">
                <a:solidFill>
                  <a:srgbClr val="0070C0"/>
                </a:solidFill>
                <a:latin typeface="Times New Roman" panose="02020603050405020304" pitchFamily="18" charset="0"/>
                <a:cs typeface="Times New Roman" panose="02020603050405020304" pitchFamily="18" charset="0"/>
              </a:rPr>
              <a:t>peration</a:t>
            </a:r>
            <a:r>
              <a:rPr lang="en-US" sz="1600" dirty="0">
                <a:solidFill>
                  <a:srgbClr val="0070C0"/>
                </a:solidFill>
                <a:latin typeface="Times New Roman" panose="02020603050405020304" pitchFamily="18" charset="0"/>
                <a:cs typeface="Times New Roman" panose="02020603050405020304" pitchFamily="18" charset="0"/>
              </a:rPr>
              <a:t>:</a:t>
            </a:r>
            <a:r>
              <a:rPr lang="tr-TR" sz="1600" dirty="0">
                <a:solidFill>
                  <a:srgbClr val="0070C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Programmers correct the errors and make the changes that users ask for and modify the system to reflect changing business conditions. </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System obsolescence, begin designing the system’s replacement, thereby completing the loop and starting the life cycle over again.</a:t>
            </a:r>
          </a:p>
          <a:p>
            <a:pPr marL="0" indent="0" algn="just">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p>
        </p:txBody>
      </p:sp>
    </p:spTree>
    <p:extLst>
      <p:ext uri="{BB962C8B-B14F-4D97-AF65-F5344CB8AC3E}">
        <p14:creationId xmlns:p14="http://schemas.microsoft.com/office/powerpoint/2010/main" val="51824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9E2A-5B7E-4605-BB29-C9C06FC31472}"/>
              </a:ext>
            </a:extLst>
          </p:cNvPr>
          <p:cNvSpPr>
            <a:spLocks noGrp="1"/>
          </p:cNvSpPr>
          <p:nvPr>
            <p:ph type="title"/>
          </p:nvPr>
        </p:nvSpPr>
        <p:spPr>
          <a:xfrm>
            <a:off x="838200" y="206475"/>
            <a:ext cx="10515600" cy="731856"/>
          </a:xfrm>
        </p:spPr>
        <p:txBody>
          <a:bodyP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I</a:t>
            </a:r>
            <a:r>
              <a:rPr lang="tr-TR" sz="3600" i="0" u="none" strike="noStrike" baseline="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dentifying and Selecting Projects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84FB0A-1FE2-4587-A77D-2125D2F2069C}"/>
              </a:ext>
            </a:extLst>
          </p:cNvPr>
          <p:cNvSpPr>
            <a:spLocks noGrp="1"/>
          </p:cNvSpPr>
          <p:nvPr>
            <p:ph idx="1"/>
          </p:nvPr>
        </p:nvSpPr>
        <p:spPr>
          <a:xfrm>
            <a:off x="838200" y="1253331"/>
            <a:ext cx="10515600" cy="4351338"/>
          </a:xfrm>
        </p:spPr>
        <p:txBody>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During this activity, a senior manager, a business group, an IS manager, or a steering committee identifies and </a:t>
            </a:r>
            <a:r>
              <a:rPr lang="en-US" sz="1800" b="0" i="0" u="sng" strike="noStrike" baseline="0" dirty="0">
                <a:latin typeface="Times New Roman" panose="02020603050405020304" pitchFamily="18" charset="0"/>
                <a:cs typeface="Times New Roman" panose="02020603050405020304" pitchFamily="18" charset="0"/>
              </a:rPr>
              <a:t>assesses all possible systems development projects </a:t>
            </a:r>
            <a:r>
              <a:rPr lang="en-US" sz="1800" b="0" i="0" u="none" strike="noStrike" baseline="0" dirty="0">
                <a:latin typeface="Times New Roman" panose="02020603050405020304" pitchFamily="18" charset="0"/>
                <a:cs typeface="Times New Roman" panose="02020603050405020304" pitchFamily="18" charset="0"/>
              </a:rPr>
              <a:t>that a business unit could undertake.</a:t>
            </a:r>
          </a:p>
          <a:p>
            <a:pPr algn="just">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Those</a:t>
            </a:r>
            <a:r>
              <a:rPr lang="en-US" sz="1800" b="0" i="0" u="none" strike="noStrike" baseline="0" dirty="0">
                <a:latin typeface="Times New Roman" panose="02020603050405020304" pitchFamily="18" charset="0"/>
                <a:cs typeface="Times New Roman" panose="02020603050405020304" pitchFamily="18" charset="0"/>
              </a:rPr>
              <a:t> projects deemed most likely to yield significant organizational benefits, given </a:t>
            </a:r>
            <a:r>
              <a:rPr lang="tr-TR" sz="1800" b="0" i="0" u="none" strike="noStrike" baseline="0" dirty="0">
                <a:latin typeface="Times New Roman" panose="02020603050405020304" pitchFamily="18" charset="0"/>
                <a:cs typeface="Times New Roman" panose="02020603050405020304" pitchFamily="18" charset="0"/>
              </a:rPr>
              <a:t>available resources, are </a:t>
            </a:r>
            <a:r>
              <a:rPr lang="tr-TR" sz="1800" b="0" i="0" u="sng" strike="noStrike" baseline="0" dirty="0">
                <a:latin typeface="Times New Roman" panose="02020603050405020304" pitchFamily="18" charset="0"/>
                <a:cs typeface="Times New Roman" panose="02020603050405020304" pitchFamily="18" charset="0"/>
              </a:rPr>
              <a:t>selected</a:t>
            </a:r>
            <a:r>
              <a:rPr lang="tr-TR" sz="1800" b="0" i="0" u="none" strike="noStrike" baseline="0" dirty="0">
                <a:latin typeface="Times New Roman" panose="02020603050405020304" pitchFamily="18" charset="0"/>
                <a:cs typeface="Times New Roman" panose="02020603050405020304" pitchFamily="18" charset="0"/>
              </a:rPr>
              <a:t>.</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 some organizations, project identification and selection is </a:t>
            </a:r>
            <a:r>
              <a:rPr lang="en-US" sz="1800" b="0" i="0" u="sng" strike="noStrike" baseline="0" dirty="0">
                <a:latin typeface="Times New Roman" panose="02020603050405020304" pitchFamily="18" charset="0"/>
                <a:cs typeface="Times New Roman" panose="02020603050405020304" pitchFamily="18" charset="0"/>
              </a:rPr>
              <a:t>a formal process </a:t>
            </a:r>
            <a:r>
              <a:rPr lang="en-US" sz="1800" b="0" i="0" u="none" strike="noStrike" baseline="0" dirty="0">
                <a:latin typeface="Times New Roman" panose="02020603050405020304" pitchFamily="18" charset="0"/>
                <a:cs typeface="Times New Roman" panose="02020603050405020304" pitchFamily="18" charset="0"/>
              </a:rPr>
              <a:t>in which projects are outcomes of a larger overall planning process (e.g. comparing all competing projects).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Some organizations use </a:t>
            </a:r>
            <a:r>
              <a:rPr lang="en-US" sz="1800" b="0" i="0" u="sng" strike="noStrike" baseline="0" dirty="0">
                <a:latin typeface="Times New Roman" panose="02020603050405020304" pitchFamily="18" charset="0"/>
                <a:cs typeface="Times New Roman" panose="02020603050405020304" pitchFamily="18" charset="0"/>
              </a:rPr>
              <a:t>informal</a:t>
            </a:r>
            <a:r>
              <a:rPr lang="en-US" sz="1800" b="0" i="0" u="none" strike="noStrike" baseline="0" dirty="0">
                <a:latin typeface="Times New Roman" panose="02020603050405020304" pitchFamily="18" charset="0"/>
                <a:cs typeface="Times New Roman" panose="02020603050405020304" pitchFamily="18" charset="0"/>
              </a:rPr>
              <a:t> project selection processes that allow the highest-ranking IS manager to select projects independently or allow individual business units to decide on projects after agreeing on funding.</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Requests for information systems development can come from </a:t>
            </a:r>
            <a:r>
              <a:rPr lang="en-US" sz="1800" b="0" i="0" u="sng" strike="noStrike" baseline="0" dirty="0">
                <a:latin typeface="Times New Roman" panose="02020603050405020304" pitchFamily="18" charset="0"/>
                <a:cs typeface="Times New Roman" panose="02020603050405020304" pitchFamily="18" charset="0"/>
              </a:rPr>
              <a:t>three key </a:t>
            </a:r>
            <a:r>
              <a:rPr lang="tr-TR" sz="1800" b="0" i="0" u="sng" strike="noStrike" baseline="0" dirty="0">
                <a:latin typeface="Times New Roman" panose="02020603050405020304" pitchFamily="18" charset="0"/>
                <a:cs typeface="Times New Roman" panose="02020603050405020304" pitchFamily="18" charset="0"/>
              </a:rPr>
              <a:t>sources</a:t>
            </a:r>
            <a:r>
              <a:rPr lang="en-US" sz="1800" b="0" i="0" u="sng" strike="noStrike" baseline="0" dirty="0">
                <a:latin typeface="Times New Roman" panose="02020603050405020304" pitchFamily="18" charset="0"/>
                <a:cs typeface="Times New Roman" panose="02020603050405020304" pitchFamily="18" charset="0"/>
              </a:rPr>
              <a:t> : </a:t>
            </a:r>
            <a:r>
              <a:rPr lang="tr-TR" sz="1800" b="0" i="0" u="none" strike="noStrike" baseline="0" dirty="0">
                <a:latin typeface="Times New Roman" panose="02020603050405020304" pitchFamily="18" charset="0"/>
                <a:cs typeface="Times New Roman" panose="02020603050405020304" pitchFamily="18" charset="0"/>
              </a:rPr>
              <a:t>Managers and business units</a:t>
            </a:r>
            <a:r>
              <a:rPr lang="en-US" sz="1800" b="0" i="0" u="none" strike="noStrike" baseline="0" dirty="0">
                <a:latin typeface="Times New Roman" panose="02020603050405020304" pitchFamily="18" charset="0"/>
                <a:cs typeface="Times New Roman" panose="02020603050405020304" pitchFamily="18" charset="0"/>
              </a:rPr>
              <a:t>, IS managers, and Formal planning groups. </a:t>
            </a:r>
            <a:endParaRPr lang="en-US" sz="1800" b="0" i="0" u="sng"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tr-TR" u="sng"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106C85-C42A-4301-864E-506A5C1D5616}"/>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4944947E-9BD0-4B1D-AEE2-E13421F792D0}"/>
              </a:ext>
            </a:extLst>
          </p:cNvPr>
          <p:cNvSpPr>
            <a:spLocks noGrp="1"/>
          </p:cNvSpPr>
          <p:nvPr>
            <p:ph type="sldNum" sz="quarter" idx="12"/>
          </p:nvPr>
        </p:nvSpPr>
        <p:spPr/>
        <p:txBody>
          <a:bodyPr/>
          <a:lstStyle/>
          <a:p>
            <a:fld id="{F43085E7-DD81-4654-9295-72AD80DBC430}" type="slidenum">
              <a:rPr lang="tr-TR" smtClean="0"/>
              <a:t>11</a:t>
            </a:fld>
            <a:endParaRPr lang="tr-TR"/>
          </a:p>
        </p:txBody>
      </p:sp>
    </p:spTree>
    <p:extLst>
      <p:ext uri="{BB962C8B-B14F-4D97-AF65-F5344CB8AC3E}">
        <p14:creationId xmlns:p14="http://schemas.microsoft.com/office/powerpoint/2010/main" val="105221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5020E-13B0-44C4-8300-6E493E32370B}"/>
              </a:ext>
            </a:extLst>
          </p:cNvPr>
          <p:cNvSpPr>
            <a:spLocks noGrp="1"/>
          </p:cNvSpPr>
          <p:nvPr>
            <p:ph idx="1"/>
          </p:nvPr>
        </p:nvSpPr>
        <p:spPr>
          <a:xfrm>
            <a:off x="838200" y="694481"/>
            <a:ext cx="10515600" cy="2476982"/>
          </a:xfrm>
        </p:spPr>
        <p:txBody>
          <a:bodyPr/>
          <a:lstStyle/>
          <a:p>
            <a:pPr marL="0" indent="0" algn="just">
              <a:buNone/>
            </a:pPr>
            <a:r>
              <a:rPr lang="en-US" sz="2400" i="0" u="none" strike="noStrike" baseline="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Sources of Projects : </a:t>
            </a:r>
          </a:p>
          <a:p>
            <a:pPr marL="342900" indent="-342900" algn="just">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Managers and business units</a:t>
            </a:r>
            <a:r>
              <a:rPr lang="en-US" sz="1800" b="0" i="0" u="none" strike="noStrike" baseline="0" dirty="0">
                <a:latin typeface="Times New Roman" panose="02020603050405020304" pitchFamily="18" charset="0"/>
                <a:cs typeface="Times New Roman" panose="02020603050405020304" pitchFamily="18" charset="0"/>
              </a:rPr>
              <a:t> : to gain needed information or to provide a new service to </a:t>
            </a:r>
            <a:r>
              <a:rPr lang="tr-TR" sz="1800" b="0" i="0" u="none" strike="noStrike" baseline="0" dirty="0">
                <a:latin typeface="Times New Roman" panose="02020603050405020304" pitchFamily="18" charset="0"/>
                <a:cs typeface="Times New Roman" panose="02020603050405020304" pitchFamily="18" charset="0"/>
              </a:rPr>
              <a:t>customers</a:t>
            </a:r>
            <a:endParaRPr lang="en-US" sz="1800" b="0" i="0"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Information systems managers : to make a system more efficient, less costly to operate, or to move a system to a new operating </a:t>
            </a:r>
            <a:r>
              <a:rPr lang="tr-TR" sz="1800" b="0" i="0" u="none" strike="noStrike" baseline="0" dirty="0">
                <a:latin typeface="Times New Roman" panose="02020603050405020304" pitchFamily="18" charset="0"/>
                <a:cs typeface="Times New Roman" panose="02020603050405020304" pitchFamily="18" charset="0"/>
              </a:rPr>
              <a:t>environment</a:t>
            </a:r>
            <a:endParaRPr lang="en-US" sz="1800" b="0" i="0"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Formal planning groups </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to improve an existing system in order to help the organization meet its corporate objectives</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197247B-DF9E-4CCD-842C-4CC5EF42DEC8}"/>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F57EC6CB-E502-45FF-9E21-E9CBC129A0C3}"/>
              </a:ext>
            </a:extLst>
          </p:cNvPr>
          <p:cNvSpPr>
            <a:spLocks noGrp="1"/>
          </p:cNvSpPr>
          <p:nvPr>
            <p:ph type="sldNum" sz="quarter" idx="12"/>
          </p:nvPr>
        </p:nvSpPr>
        <p:spPr/>
        <p:txBody>
          <a:bodyPr/>
          <a:lstStyle/>
          <a:p>
            <a:fld id="{F43085E7-DD81-4654-9295-72AD80DBC430}" type="slidenum">
              <a:rPr lang="tr-TR" smtClean="0"/>
              <a:t>12</a:t>
            </a:fld>
            <a:endParaRPr lang="tr-TR"/>
          </a:p>
        </p:txBody>
      </p:sp>
      <p:pic>
        <p:nvPicPr>
          <p:cNvPr id="7" name="Picture 6">
            <a:extLst>
              <a:ext uri="{FF2B5EF4-FFF2-40B4-BE49-F238E27FC236}">
                <a16:creationId xmlns:a16="http://schemas.microsoft.com/office/drawing/2014/main" id="{BA647440-FD34-4FA1-907A-B47A5B183A7D}"/>
              </a:ext>
            </a:extLst>
          </p:cNvPr>
          <p:cNvPicPr>
            <a:picLocks noChangeAspect="1"/>
          </p:cNvPicPr>
          <p:nvPr/>
        </p:nvPicPr>
        <p:blipFill>
          <a:blip r:embed="rId2"/>
          <a:stretch>
            <a:fillRect/>
          </a:stretch>
        </p:blipFill>
        <p:spPr>
          <a:xfrm>
            <a:off x="3115037" y="2980533"/>
            <a:ext cx="6191009" cy="3182986"/>
          </a:xfrm>
          <a:prstGeom prst="rect">
            <a:avLst/>
          </a:prstGeom>
        </p:spPr>
      </p:pic>
    </p:spTree>
    <p:extLst>
      <p:ext uri="{BB962C8B-B14F-4D97-AF65-F5344CB8AC3E}">
        <p14:creationId xmlns:p14="http://schemas.microsoft.com/office/powerpoint/2010/main" val="403748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2D17-3D93-4348-BC50-3C920BC160E1}"/>
              </a:ext>
            </a:extLst>
          </p:cNvPr>
          <p:cNvSpPr>
            <a:spLocks noGrp="1"/>
          </p:cNvSpPr>
          <p:nvPr>
            <p:ph type="title"/>
          </p:nvPr>
        </p:nvSpPr>
        <p:spPr/>
        <p:txBody>
          <a:bodyPr>
            <a:normAutofit/>
          </a:bodyPr>
          <a:lstStyle/>
          <a:p>
            <a:pPr algn="ctr"/>
            <a:r>
              <a:rPr lang="en-US" sz="3200" i="0" u="none" strike="noStrike" baseline="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Process of Identifying and Selecting Information </a:t>
            </a:r>
            <a:r>
              <a:rPr lang="tr-TR" sz="3200" i="0" u="none" strike="noStrike" baseline="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Development Projects</a:t>
            </a:r>
            <a:endParaRPr lang="tr-TR" sz="66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4D381C-1CF9-48BF-BF06-3FA3C58B0C3E}"/>
              </a:ext>
            </a:extLst>
          </p:cNvPr>
          <p:cNvSpPr>
            <a:spLocks noGrp="1"/>
          </p:cNvSpPr>
          <p:nvPr>
            <p:ph idx="1"/>
          </p:nvPr>
        </p:nvSpPr>
        <p:spPr>
          <a:xfrm>
            <a:off x="1099457" y="1825625"/>
            <a:ext cx="9993086" cy="2343604"/>
          </a:xfrm>
        </p:spPr>
        <p:txBody>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 common sequence of activities regardless of how an organization executes the project identification and </a:t>
            </a:r>
            <a:r>
              <a:rPr lang="tr-TR" sz="1800" b="0" i="0" u="none" strike="noStrike" baseline="0" dirty="0">
                <a:latin typeface="Times New Roman" panose="02020603050405020304" pitchFamily="18" charset="0"/>
                <a:cs typeface="Times New Roman" panose="02020603050405020304" pitchFamily="18" charset="0"/>
              </a:rPr>
              <a:t>selection process</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Project identification and selection consists of three primary activities: </a:t>
            </a:r>
          </a:p>
          <a:p>
            <a:pPr marL="342900" indent="-342900" algn="just">
              <a:buFont typeface="+mj-lt"/>
              <a:buAutoNum type="arabicPeriod"/>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dentifying</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potential development projects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classifying and ranking projects</a:t>
            </a:r>
          </a:p>
          <a:p>
            <a:pPr marL="342900" indent="-342900" algn="just">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selecting projects for development</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649CD38-CBD0-402B-AE81-6204CB7D9125}"/>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17D5260A-C9E4-43B7-B6E1-5F9F88F1DFCC}"/>
              </a:ext>
            </a:extLst>
          </p:cNvPr>
          <p:cNvSpPr>
            <a:spLocks noGrp="1"/>
          </p:cNvSpPr>
          <p:nvPr>
            <p:ph type="sldNum" sz="quarter" idx="12"/>
          </p:nvPr>
        </p:nvSpPr>
        <p:spPr/>
        <p:txBody>
          <a:bodyPr/>
          <a:lstStyle/>
          <a:p>
            <a:fld id="{F43085E7-DD81-4654-9295-72AD80DBC430}" type="slidenum">
              <a:rPr lang="tr-TR" smtClean="0"/>
              <a:t>13</a:t>
            </a:fld>
            <a:endParaRPr lang="tr-TR"/>
          </a:p>
        </p:txBody>
      </p:sp>
      <p:sp>
        <p:nvSpPr>
          <p:cNvPr id="6" name="Content Placeholder 2">
            <a:extLst>
              <a:ext uri="{FF2B5EF4-FFF2-40B4-BE49-F238E27FC236}">
                <a16:creationId xmlns:a16="http://schemas.microsoft.com/office/drawing/2014/main" id="{B265BCF1-8E0D-4FF1-89F6-E45825707C75}"/>
              </a:ext>
            </a:extLst>
          </p:cNvPr>
          <p:cNvSpPr txBox="1">
            <a:spLocks/>
          </p:cNvSpPr>
          <p:nvPr/>
        </p:nvSpPr>
        <p:spPr>
          <a:xfrm>
            <a:off x="1099457" y="4169229"/>
            <a:ext cx="5780314" cy="195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Identifying potential development projects. </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Projects can be identified by :</a:t>
            </a:r>
          </a:p>
          <a:p>
            <a:pPr algn="just">
              <a:lnSpc>
                <a:spcPct val="100000"/>
              </a:lnSpc>
              <a:spcBef>
                <a:spcPts val="0"/>
              </a:spcBef>
            </a:pPr>
            <a:r>
              <a:rPr lang="en-US" sz="1800" dirty="0">
                <a:latin typeface="Times New Roman" panose="02020603050405020304" pitchFamily="18" charset="0"/>
                <a:cs typeface="Times New Roman" panose="02020603050405020304" pitchFamily="18" charset="0"/>
              </a:rPr>
              <a:t>Top management</a:t>
            </a:r>
            <a:endParaRPr lang="tr-TR" sz="1800" dirty="0">
              <a:latin typeface="Times New Roman" panose="02020603050405020304" pitchFamily="18" charset="0"/>
              <a:cs typeface="Times New Roman" panose="02020603050405020304" pitchFamily="18" charset="0"/>
            </a:endParaRPr>
          </a:p>
          <a:p>
            <a:pPr algn="just">
              <a:lnSpc>
                <a:spcPct val="100000"/>
              </a:lnSpc>
              <a:spcBef>
                <a:spcPts val="0"/>
              </a:spcBef>
            </a:pPr>
            <a:r>
              <a:rPr lang="en-US" sz="1800" dirty="0">
                <a:latin typeface="Times New Roman" panose="02020603050405020304" pitchFamily="18" charset="0"/>
                <a:cs typeface="Times New Roman" panose="02020603050405020304" pitchFamily="18" charset="0"/>
              </a:rPr>
              <a:t> Steering committees</a:t>
            </a:r>
          </a:p>
          <a:p>
            <a:pPr algn="just">
              <a:lnSpc>
                <a:spcPct val="100000"/>
              </a:lnSpc>
              <a:spcBef>
                <a:spcPts val="0"/>
              </a:spcBef>
            </a:pPr>
            <a:r>
              <a:rPr lang="en-US" sz="1800" dirty="0">
                <a:latin typeface="Times New Roman" panose="02020603050405020304" pitchFamily="18" charset="0"/>
                <a:cs typeface="Times New Roman" panose="02020603050405020304" pitchFamily="18" charset="0"/>
              </a:rPr>
              <a:t>User departments</a:t>
            </a:r>
          </a:p>
          <a:p>
            <a:pPr algn="just">
              <a:lnSpc>
                <a:spcPct val="100000"/>
              </a:lnSpc>
              <a:spcBef>
                <a:spcPts val="0"/>
              </a:spcBef>
            </a:pPr>
            <a:r>
              <a:rPr lang="en-US" sz="1800" dirty="0">
                <a:latin typeface="Times New Roman" panose="02020603050405020304" pitchFamily="18" charset="0"/>
                <a:cs typeface="Times New Roman" panose="02020603050405020304" pitchFamily="18" charset="0"/>
              </a:rPr>
              <a:t>The development group or a senior IS manager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26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B9DA62-DF1B-4C2C-B24B-1AFE872B3818}"/>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F687FD2F-B05D-47D4-86FB-90736BD2EECD}"/>
              </a:ext>
            </a:extLst>
          </p:cNvPr>
          <p:cNvSpPr>
            <a:spLocks noGrp="1"/>
          </p:cNvSpPr>
          <p:nvPr>
            <p:ph type="sldNum" sz="quarter" idx="12"/>
          </p:nvPr>
        </p:nvSpPr>
        <p:spPr/>
        <p:txBody>
          <a:bodyPr/>
          <a:lstStyle/>
          <a:p>
            <a:fld id="{F43085E7-DD81-4654-9295-72AD80DBC430}" type="slidenum">
              <a:rPr lang="tr-TR" smtClean="0"/>
              <a:t>14</a:t>
            </a:fld>
            <a:endParaRPr lang="tr-TR"/>
          </a:p>
        </p:txBody>
      </p:sp>
      <p:graphicFrame>
        <p:nvGraphicFramePr>
          <p:cNvPr id="7" name="Table 6">
            <a:extLst>
              <a:ext uri="{FF2B5EF4-FFF2-40B4-BE49-F238E27FC236}">
                <a16:creationId xmlns:a16="http://schemas.microsoft.com/office/drawing/2014/main" id="{F9462CBC-3FE4-4D32-89CB-56DFD14E1160}"/>
              </a:ext>
            </a:extLst>
          </p:cNvPr>
          <p:cNvGraphicFramePr>
            <a:graphicFrameLocks noGrp="1"/>
          </p:cNvGraphicFramePr>
          <p:nvPr>
            <p:extLst>
              <p:ext uri="{D42A27DB-BD31-4B8C-83A1-F6EECF244321}">
                <p14:modId xmlns:p14="http://schemas.microsoft.com/office/powerpoint/2010/main" val="1579868488"/>
              </p:ext>
            </p:extLst>
          </p:nvPr>
        </p:nvGraphicFramePr>
        <p:xfrm>
          <a:off x="838200" y="642260"/>
          <a:ext cx="10744201" cy="2820598"/>
        </p:xfrm>
        <a:graphic>
          <a:graphicData uri="http://schemas.openxmlformats.org/drawingml/2006/table">
            <a:tbl>
              <a:tblPr/>
              <a:tblGrid>
                <a:gridCol w="2154826">
                  <a:extLst>
                    <a:ext uri="{9D8B030D-6E8A-4147-A177-3AD203B41FA5}">
                      <a16:colId xmlns:a16="http://schemas.microsoft.com/office/drawing/2014/main" val="3097723291"/>
                    </a:ext>
                  </a:extLst>
                </a:gridCol>
                <a:gridCol w="2673580">
                  <a:extLst>
                    <a:ext uri="{9D8B030D-6E8A-4147-A177-3AD203B41FA5}">
                      <a16:colId xmlns:a16="http://schemas.microsoft.com/office/drawing/2014/main" val="291779007"/>
                    </a:ext>
                  </a:extLst>
                </a:gridCol>
                <a:gridCol w="2399708">
                  <a:extLst>
                    <a:ext uri="{9D8B030D-6E8A-4147-A177-3AD203B41FA5}">
                      <a16:colId xmlns:a16="http://schemas.microsoft.com/office/drawing/2014/main" val="2268569655"/>
                    </a:ext>
                  </a:extLst>
                </a:gridCol>
                <a:gridCol w="1630614">
                  <a:extLst>
                    <a:ext uri="{9D8B030D-6E8A-4147-A177-3AD203B41FA5}">
                      <a16:colId xmlns:a16="http://schemas.microsoft.com/office/drawing/2014/main" val="3173391895"/>
                    </a:ext>
                  </a:extLst>
                </a:gridCol>
                <a:gridCol w="1885473">
                  <a:extLst>
                    <a:ext uri="{9D8B030D-6E8A-4147-A177-3AD203B41FA5}">
                      <a16:colId xmlns:a16="http://schemas.microsoft.com/office/drawing/2014/main" val="3824173604"/>
                    </a:ext>
                  </a:extLst>
                </a:gridCol>
              </a:tblGrid>
              <a:tr h="607855">
                <a:tc rowSpan="2">
                  <a:txBody>
                    <a:bodyPr/>
                    <a:lstStyle/>
                    <a:p>
                      <a:pPr algn="ctr" fontAlgn="ctr"/>
                      <a:r>
                        <a:rPr lang="tr-TR" sz="1600" b="1" i="0" u="none" strike="noStrike" dirty="0">
                          <a:solidFill>
                            <a:srgbClr val="000000"/>
                          </a:solidFill>
                          <a:effectLst/>
                          <a:latin typeface="Times New Roman" panose="02020603050405020304" pitchFamily="18" charset="0"/>
                        </a:rPr>
                        <a:t>Top-Down source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tr-TR" sz="1200" b="1" i="0" u="none" strike="noStrike" dirty="0">
                          <a:solidFill>
                            <a:srgbClr val="000000"/>
                          </a:solidFill>
                          <a:effectLst/>
                          <a:latin typeface="Times New Roman" panose="02020603050405020304" pitchFamily="18" charset="0"/>
                        </a:rPr>
                        <a:t>top management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0" i="0" u="none" strike="noStrike">
                          <a:solidFill>
                            <a:srgbClr val="000000"/>
                          </a:solidFill>
                          <a:effectLst/>
                          <a:latin typeface="Times New Roman" panose="02020603050405020304" pitchFamily="18" charset="0"/>
                        </a:rPr>
                        <a:t>the CEO of a small or medium-size organization or a senior executive in a larger organization</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tr-TR" sz="1200" b="0" i="0" u="none" strike="noStrike">
                          <a:solidFill>
                            <a:srgbClr val="000000"/>
                          </a:solidFill>
                          <a:effectLst/>
                          <a:latin typeface="Times New Roman" panose="02020603050405020304" pitchFamily="18" charset="0"/>
                        </a:rPr>
                        <a:t>strategic organizational focus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US" sz="1200" b="0" i="0" u="none" strike="noStrike" dirty="0">
                          <a:solidFill>
                            <a:srgbClr val="000000"/>
                          </a:solidFill>
                          <a:effectLst/>
                          <a:latin typeface="Times New Roman" panose="02020603050405020304" pitchFamily="18" charset="0"/>
                        </a:rPr>
                        <a:t>having better understanding of overall business objectives and constraints,  they reflect the broader(global) needs of the organization.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61656380"/>
                  </a:ext>
                </a:extLst>
              </a:tr>
              <a:tr h="649489">
                <a:tc vMerge="1">
                  <a:txBody>
                    <a:bodyPr/>
                    <a:lstStyle/>
                    <a:p>
                      <a:endParaRPr lang="tr-TR"/>
                    </a:p>
                  </a:txBody>
                  <a:tcPr/>
                </a:tc>
                <a:tc>
                  <a:txBody>
                    <a:bodyPr/>
                    <a:lstStyle/>
                    <a:p>
                      <a:pPr algn="ctr" fontAlgn="ctr"/>
                      <a:r>
                        <a:rPr lang="tr-TR" sz="1200" b="1" i="0" u="none" strike="noStrike" dirty="0">
                          <a:solidFill>
                            <a:srgbClr val="000000"/>
                          </a:solidFill>
                          <a:effectLst/>
                          <a:latin typeface="Times New Roman" panose="02020603050405020304" pitchFamily="18" charset="0"/>
                        </a:rPr>
                        <a:t> steering committee</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6FF"/>
                    </a:solidFill>
                  </a:tcPr>
                </a:tc>
                <a:tc>
                  <a:txBody>
                    <a:bodyPr/>
                    <a:lstStyle/>
                    <a:p>
                      <a:pPr algn="ctr" fontAlgn="ctr"/>
                      <a:r>
                        <a:rPr lang="en-US" sz="1200" b="0" i="0" u="none" strike="noStrike" dirty="0">
                          <a:solidFill>
                            <a:srgbClr val="000000"/>
                          </a:solidFill>
                          <a:effectLst/>
                          <a:latin typeface="Times New Roman" panose="02020603050405020304" pitchFamily="18" charset="0"/>
                        </a:rPr>
                        <a:t> a cross section of managers with an interest in systems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6FF"/>
                    </a:solidFill>
                  </a:tcPr>
                </a:tc>
                <a:tc>
                  <a:txBody>
                    <a:bodyPr/>
                    <a:lstStyle/>
                    <a:p>
                      <a:pPr algn="ctr" fontAlgn="ctr"/>
                      <a:r>
                        <a:rPr lang="en-US" sz="1200" b="0" i="0" u="none" strike="noStrike">
                          <a:solidFill>
                            <a:srgbClr val="000000"/>
                          </a:solidFill>
                          <a:effectLst/>
                          <a:latin typeface="Times New Roman" panose="02020603050405020304" pitchFamily="18" charset="0"/>
                        </a:rPr>
                        <a:t>reflect the diversity and have a cross-functional focus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6FF"/>
                    </a:solidFill>
                  </a:tcPr>
                </a:tc>
                <a:tc vMerge="1">
                  <a:txBody>
                    <a:bodyPr/>
                    <a:lstStyle/>
                    <a:p>
                      <a:endParaRPr lang="tr-TR"/>
                    </a:p>
                  </a:txBody>
                  <a:tcPr/>
                </a:tc>
                <a:extLst>
                  <a:ext uri="{0D108BD9-81ED-4DB2-BD59-A6C34878D82A}">
                    <a16:rowId xmlns:a16="http://schemas.microsoft.com/office/drawing/2014/main" val="3506654846"/>
                  </a:ext>
                </a:extLst>
              </a:tr>
              <a:tr h="432993">
                <a:tc rowSpan="2">
                  <a:txBody>
                    <a:bodyPr/>
                    <a:lstStyle/>
                    <a:p>
                      <a:pPr algn="ctr" fontAlgn="ctr"/>
                      <a:r>
                        <a:rPr lang="tr-TR" sz="1600" b="1" i="0" u="none" strike="noStrike" dirty="0">
                          <a:solidFill>
                            <a:srgbClr val="000000"/>
                          </a:solidFill>
                          <a:effectLst/>
                          <a:latin typeface="Times New Roman" panose="02020603050405020304" pitchFamily="18" charset="0"/>
                        </a:rPr>
                        <a:t>Bottom-Up source</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1200" b="1" i="0" u="none" strike="noStrike" dirty="0">
                          <a:solidFill>
                            <a:srgbClr val="000000"/>
                          </a:solidFill>
                          <a:effectLst/>
                          <a:latin typeface="Times New Roman" panose="02020603050405020304" pitchFamily="18" charset="0"/>
                        </a:rPr>
                        <a:t>User departments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0" i="0" u="none" strike="noStrike" dirty="0">
                          <a:solidFill>
                            <a:srgbClr val="000000"/>
                          </a:solidFill>
                          <a:effectLst/>
                          <a:latin typeface="Times New Roman" panose="02020603050405020304" pitchFamily="18" charset="0"/>
                        </a:rPr>
                        <a:t>the head of the requesting unit or a committee from the requesting department</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200" b="0" i="0" u="none" strike="noStrike" dirty="0">
                          <a:solidFill>
                            <a:srgbClr val="000000"/>
                          </a:solidFill>
                          <a:effectLst/>
                          <a:latin typeface="Times New Roman" panose="02020603050405020304" pitchFamily="18" charset="0"/>
                        </a:rPr>
                        <a:t>narrow, tactical focus</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US" sz="1200" b="0" i="0" u="none" strike="noStrike" dirty="0">
                          <a:solidFill>
                            <a:srgbClr val="000000"/>
                          </a:solidFill>
                          <a:effectLst/>
                          <a:latin typeface="Times New Roman" panose="02020603050405020304" pitchFamily="18" charset="0"/>
                        </a:rPr>
                        <a:t>designed for a particular business need </a:t>
                      </a:r>
                      <a:br>
                        <a:rPr lang="en-US" sz="1200" b="0" i="0" u="none" strike="noStrike" dirty="0">
                          <a:solidFill>
                            <a:srgbClr val="000000"/>
                          </a:solidFill>
                          <a:effectLst/>
                          <a:latin typeface="Times New Roman" panose="02020603050405020304" pitchFamily="18" charset="0"/>
                        </a:rPr>
                      </a:br>
                      <a:r>
                        <a:rPr lang="en-US" sz="1200" b="0" i="0" u="none" strike="noStrike" dirty="0">
                          <a:solidFill>
                            <a:srgbClr val="000000"/>
                          </a:solidFill>
                          <a:effectLst/>
                          <a:latin typeface="Times New Roman" panose="02020603050405020304" pitchFamily="18" charset="0"/>
                        </a:rPr>
                        <a:t>they may not reflect the overall goals (broader) of the  organization</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315623586"/>
                  </a:ext>
                </a:extLst>
              </a:tr>
              <a:tr h="1007541">
                <a:tc vMerge="1">
                  <a:txBody>
                    <a:bodyPr/>
                    <a:lstStyle/>
                    <a:p>
                      <a:endParaRPr lang="tr-TR"/>
                    </a:p>
                  </a:txBody>
                  <a:tcPr/>
                </a:tc>
                <a:tc>
                  <a:txBody>
                    <a:bodyPr/>
                    <a:lstStyle/>
                    <a:p>
                      <a:pPr algn="ctr" fontAlgn="ctr"/>
                      <a:r>
                        <a:rPr lang="en-US" sz="1200" b="1" i="0" u="none" strike="noStrike" dirty="0">
                          <a:solidFill>
                            <a:srgbClr val="000000"/>
                          </a:solidFill>
                          <a:effectLst/>
                          <a:latin typeface="Times New Roman" panose="02020603050405020304" pitchFamily="18" charset="0"/>
                        </a:rPr>
                        <a:t>The development group or a senior IS manager </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200" b="0" i="0" u="none" strike="noStrike" dirty="0">
                          <a:solidFill>
                            <a:srgbClr val="000000"/>
                          </a:solidFill>
                          <a:effectLst/>
                          <a:latin typeface="Times New Roman" panose="02020603050405020304" pitchFamily="18" charset="0"/>
                        </a:rPr>
                        <a:t>IS staff</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200" b="0" i="0" u="none" strike="noStrike" dirty="0">
                          <a:solidFill>
                            <a:srgbClr val="000000"/>
                          </a:solidFill>
                          <a:effectLst/>
                          <a:latin typeface="Times New Roman" panose="02020603050405020304" pitchFamily="18" charset="0"/>
                        </a:rPr>
                        <a:t>based on the ease with which existing hardware and systems will integrate with the proposed project.</a:t>
                      </a:r>
                    </a:p>
                  </a:txBody>
                  <a:tcPr marL="7073" marR="7073" marT="7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tr-TR"/>
                    </a:p>
                  </a:txBody>
                  <a:tcPr/>
                </a:tc>
                <a:extLst>
                  <a:ext uri="{0D108BD9-81ED-4DB2-BD59-A6C34878D82A}">
                    <a16:rowId xmlns:a16="http://schemas.microsoft.com/office/drawing/2014/main" val="3848156514"/>
                  </a:ext>
                </a:extLst>
              </a:tr>
            </a:tbl>
          </a:graphicData>
        </a:graphic>
      </p:graphicFrame>
      <p:pic>
        <p:nvPicPr>
          <p:cNvPr id="8" name="Picture 7">
            <a:extLst>
              <a:ext uri="{FF2B5EF4-FFF2-40B4-BE49-F238E27FC236}">
                <a16:creationId xmlns:a16="http://schemas.microsoft.com/office/drawing/2014/main" id="{94A6E012-BD82-41A8-9BEC-700EC2C1C86E}"/>
              </a:ext>
            </a:extLst>
          </p:cNvPr>
          <p:cNvPicPr>
            <a:picLocks noChangeAspect="1"/>
          </p:cNvPicPr>
          <p:nvPr/>
        </p:nvPicPr>
        <p:blipFill>
          <a:blip r:embed="rId2"/>
          <a:stretch>
            <a:fillRect/>
          </a:stretch>
        </p:blipFill>
        <p:spPr>
          <a:xfrm>
            <a:off x="1490662" y="3841750"/>
            <a:ext cx="9363075" cy="2514600"/>
          </a:xfrm>
          <a:prstGeom prst="rect">
            <a:avLst/>
          </a:prstGeom>
        </p:spPr>
      </p:pic>
    </p:spTree>
    <p:extLst>
      <p:ext uri="{BB962C8B-B14F-4D97-AF65-F5344CB8AC3E}">
        <p14:creationId xmlns:p14="http://schemas.microsoft.com/office/powerpoint/2010/main" val="383411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66D171-4CDC-49BD-9714-8133252CF4B2}"/>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61EF4435-DB11-433A-AF1A-55A5658BD655}"/>
              </a:ext>
            </a:extLst>
          </p:cNvPr>
          <p:cNvSpPr>
            <a:spLocks noGrp="1"/>
          </p:cNvSpPr>
          <p:nvPr>
            <p:ph type="sldNum" sz="quarter" idx="12"/>
          </p:nvPr>
        </p:nvSpPr>
        <p:spPr/>
        <p:txBody>
          <a:bodyPr/>
          <a:lstStyle/>
          <a:p>
            <a:fld id="{F43085E7-DD81-4654-9295-72AD80DBC430}" type="slidenum">
              <a:rPr lang="tr-TR" smtClean="0"/>
              <a:t>15</a:t>
            </a:fld>
            <a:endParaRPr lang="tr-TR"/>
          </a:p>
        </p:txBody>
      </p:sp>
      <p:sp>
        <p:nvSpPr>
          <p:cNvPr id="6" name="Content Placeholder 2">
            <a:extLst>
              <a:ext uri="{FF2B5EF4-FFF2-40B4-BE49-F238E27FC236}">
                <a16:creationId xmlns:a16="http://schemas.microsoft.com/office/drawing/2014/main" id="{308EEAF1-E689-452D-BD9E-113F1770E54D}"/>
              </a:ext>
            </a:extLst>
          </p:cNvPr>
          <p:cNvSpPr txBox="1">
            <a:spLocks/>
          </p:cNvSpPr>
          <p:nvPr/>
        </p:nvSpPr>
        <p:spPr>
          <a:xfrm>
            <a:off x="315686" y="391886"/>
            <a:ext cx="10896600" cy="195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tr-T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Classifying and ranking IS development projects</a:t>
            </a:r>
            <a:endParaRPr lang="en-US"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en-US" sz="105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q"/>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Assessing the merit of potential projects </a:t>
            </a:r>
          </a:p>
          <a:p>
            <a:pPr algn="just">
              <a:lnSpc>
                <a:spcPct val="100000"/>
              </a:lnSpc>
              <a:spcBef>
                <a:spcPts val="0"/>
              </a:spcBef>
              <a:buFont typeface="Wingdings" panose="05000000000000000000" pitchFamily="2" charset="2"/>
              <a:buChar char="q"/>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can be performed by </a:t>
            </a:r>
            <a:r>
              <a:rPr lang="tr-TR" sz="2000" u="sng" dirty="0">
                <a:effectLst/>
                <a:latin typeface="Times New Roman" panose="02020603050405020304" pitchFamily="18" charset="0"/>
                <a:ea typeface="Calibri" panose="020F0502020204030204" pitchFamily="34" charset="0"/>
                <a:cs typeface="Times New Roman" panose="02020603050405020304" pitchFamily="18" charset="0"/>
              </a:rPr>
              <a:t>top managers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 </a:t>
            </a:r>
            <a:r>
              <a:rPr lang="tr-TR" sz="2000" u="sng" dirty="0">
                <a:effectLst/>
                <a:latin typeface="Times New Roman" panose="02020603050405020304" pitchFamily="18" charset="0"/>
                <a:ea typeface="Calibri" panose="020F0502020204030204" pitchFamily="34" charset="0"/>
                <a:cs typeface="Times New Roman" panose="02020603050405020304" pitchFamily="18" charset="0"/>
              </a:rPr>
              <a:t>steering committee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u="sng" dirty="0">
                <a:effectLst/>
                <a:latin typeface="Times New Roman" panose="02020603050405020304" pitchFamily="18" charset="0"/>
                <a:ea typeface="Calibri" panose="020F0502020204030204" pitchFamily="34" charset="0"/>
                <a:cs typeface="Times New Roman" panose="02020603050405020304" pitchFamily="18" charset="0"/>
              </a:rPr>
              <a:t>business units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or </a:t>
            </a:r>
            <a:r>
              <a:rPr lang="tr-TR" sz="2000" u="sng" dirty="0">
                <a:effectLst/>
                <a:latin typeface="Times New Roman" panose="02020603050405020304" pitchFamily="18" charset="0"/>
                <a:ea typeface="Calibri" panose="020F0502020204030204" pitchFamily="34" charset="0"/>
                <a:cs typeface="Times New Roman" panose="02020603050405020304" pitchFamily="18" charset="0"/>
              </a:rPr>
              <a:t>the IS development group</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spcBef>
                <a:spcPts val="0"/>
              </a:spcBef>
              <a:buFont typeface="Wingdings" panose="05000000000000000000" pitchFamily="2" charset="2"/>
              <a:buChar char="q"/>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the merit of a given project can </a:t>
            </a:r>
            <a:r>
              <a:rPr lang="tr-TR" sz="2000" u="sng" dirty="0">
                <a:effectLst/>
                <a:latin typeface="Times New Roman" panose="02020603050405020304" pitchFamily="18" charset="0"/>
                <a:ea typeface="Calibri" panose="020F0502020204030204" pitchFamily="34" charset="0"/>
                <a:cs typeface="Times New Roman" panose="02020603050405020304" pitchFamily="18" charset="0"/>
              </a:rPr>
              <a:t>vary</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based on the size of the organization.</a:t>
            </a:r>
          </a:p>
          <a:p>
            <a:pPr algn="just">
              <a:lnSpc>
                <a:spcPct val="100000"/>
              </a:lnSpc>
              <a:spcBef>
                <a:spcPts val="0"/>
              </a:spcBef>
              <a:buFont typeface="Wingdings" panose="05000000000000000000" pitchFamily="2" charset="2"/>
              <a:buChar char="q"/>
            </a:pPr>
            <a:endParaRPr lang="en-US"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23BB460-7D2F-4997-A2A8-8691A5BC42F8}"/>
              </a:ext>
            </a:extLst>
          </p:cNvPr>
          <p:cNvPicPr>
            <a:picLocks noChangeAspect="1"/>
          </p:cNvPicPr>
          <p:nvPr/>
        </p:nvPicPr>
        <p:blipFill>
          <a:blip r:embed="rId2"/>
          <a:stretch>
            <a:fillRect/>
          </a:stretch>
        </p:blipFill>
        <p:spPr>
          <a:xfrm>
            <a:off x="1381125" y="2349954"/>
            <a:ext cx="9429750" cy="3695700"/>
          </a:xfrm>
          <a:prstGeom prst="rect">
            <a:avLst/>
          </a:prstGeom>
        </p:spPr>
      </p:pic>
    </p:spTree>
    <p:extLst>
      <p:ext uri="{BB962C8B-B14F-4D97-AF65-F5344CB8AC3E}">
        <p14:creationId xmlns:p14="http://schemas.microsoft.com/office/powerpoint/2010/main" val="160530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690E0-0774-441D-B3A3-21D1BAF59803}"/>
              </a:ext>
            </a:extLst>
          </p:cNvPr>
          <p:cNvSpPr>
            <a:spLocks noGrp="1"/>
          </p:cNvSpPr>
          <p:nvPr>
            <p:ph idx="1"/>
          </p:nvPr>
        </p:nvSpPr>
        <p:spPr>
          <a:xfrm>
            <a:off x="424544" y="391886"/>
            <a:ext cx="7173686" cy="5785077"/>
          </a:xfrm>
        </p:spPr>
        <p:txBody>
          <a:bodyPr>
            <a:normAutofit fontScale="92500" lnSpcReduction="20000"/>
          </a:bodyPr>
          <a:lstStyle/>
          <a:p>
            <a:pPr marL="0" indent="0" algn="just">
              <a:buNone/>
            </a:pPr>
            <a:r>
              <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tr-TR"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Selecting IS development projects</a:t>
            </a:r>
            <a:endParaRPr lang="en-US"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en-US" sz="17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700" b="0" i="0" u="none" strike="noStrike" baseline="0" dirty="0">
                <a:latin typeface="Times New Roman" panose="02020603050405020304" pitchFamily="18" charset="0"/>
                <a:cs typeface="Times New Roman" panose="02020603050405020304" pitchFamily="18" charset="0"/>
              </a:rPr>
              <a:t>The short- and</a:t>
            </a:r>
            <a:r>
              <a:rPr lang="en-US" sz="1700" b="0" i="0" u="none" strike="noStrike" baseline="0" dirty="0">
                <a:latin typeface="Times New Roman" panose="02020603050405020304" pitchFamily="18" charset="0"/>
                <a:cs typeface="Times New Roman" panose="02020603050405020304" pitchFamily="18" charset="0"/>
              </a:rPr>
              <a:t> long-term projects most likely to achieve business objectives are </a:t>
            </a:r>
            <a:r>
              <a:rPr lang="tr-TR" sz="1700" b="0" i="0" u="none" strike="noStrike" baseline="0" dirty="0">
                <a:latin typeface="Times New Roman" panose="02020603050405020304" pitchFamily="18" charset="0"/>
                <a:cs typeface="Times New Roman" panose="02020603050405020304" pitchFamily="18" charset="0"/>
              </a:rPr>
              <a:t>considered</a:t>
            </a:r>
            <a:r>
              <a:rPr lang="en-US" sz="17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F</a:t>
            </a:r>
            <a:r>
              <a:rPr lang="en-US" sz="1700" b="0" i="0" u="none" strike="noStrike" baseline="0" dirty="0">
                <a:latin typeface="Times New Roman" panose="02020603050405020304" pitchFamily="18" charset="0"/>
                <a:cs typeface="Times New Roman" panose="02020603050405020304" pitchFamily="18" charset="0"/>
              </a:rPr>
              <a:t>actors to be considered in a project selection: </a:t>
            </a:r>
          </a:p>
          <a:p>
            <a:pPr algn="just">
              <a:buFont typeface="Wingdings" panose="05000000000000000000" pitchFamily="2" charset="2"/>
              <a:buChar char="ü"/>
            </a:pPr>
            <a:r>
              <a:rPr lang="en-US" sz="1700" b="0" i="0" u="none" strike="noStrike" baseline="0" dirty="0">
                <a:latin typeface="Times New Roman" panose="02020603050405020304" pitchFamily="18" charset="0"/>
                <a:cs typeface="Times New Roman" panose="02020603050405020304" pitchFamily="18" charset="0"/>
              </a:rPr>
              <a:t>Perceived needs of the organization</a:t>
            </a:r>
          </a:p>
          <a:p>
            <a:pPr algn="just">
              <a:buFont typeface="Wingdings" panose="05000000000000000000" pitchFamily="2" charset="2"/>
              <a:buChar char="ü"/>
            </a:pPr>
            <a:r>
              <a:rPr lang="en-US" sz="1700" b="0" i="0" u="none" strike="noStrike" baseline="0" dirty="0">
                <a:latin typeface="Times New Roman" panose="02020603050405020304" pitchFamily="18" charset="0"/>
                <a:cs typeface="Times New Roman" panose="02020603050405020304" pitchFamily="18" charset="0"/>
              </a:rPr>
              <a:t> Existing systems and ongoing projects</a:t>
            </a:r>
          </a:p>
          <a:p>
            <a:pPr algn="just">
              <a:buFont typeface="Wingdings" panose="05000000000000000000" pitchFamily="2" charset="2"/>
              <a:buChar char="ü"/>
            </a:pPr>
            <a:r>
              <a:rPr lang="tr-TR" sz="1700" b="0" i="0" u="none" strike="noStrike" baseline="0" dirty="0">
                <a:latin typeface="Times New Roman" panose="02020603050405020304" pitchFamily="18" charset="0"/>
                <a:cs typeface="Times New Roman" panose="02020603050405020304" pitchFamily="18" charset="0"/>
              </a:rPr>
              <a:t> Resource availability</a:t>
            </a:r>
          </a:p>
          <a:p>
            <a:pPr algn="just">
              <a:buFont typeface="Wingdings" panose="05000000000000000000" pitchFamily="2" charset="2"/>
              <a:buChar char="ü"/>
            </a:pPr>
            <a:r>
              <a:rPr lang="tr-TR" sz="1700" b="0" i="0" u="none" strike="noStrike" baseline="0" dirty="0">
                <a:latin typeface="Times New Roman" panose="02020603050405020304" pitchFamily="18" charset="0"/>
                <a:cs typeface="Times New Roman" panose="02020603050405020304" pitchFamily="18" charset="0"/>
              </a:rPr>
              <a:t> Evaluation criteria</a:t>
            </a:r>
          </a:p>
          <a:p>
            <a:pPr algn="just">
              <a:buFont typeface="Wingdings" panose="05000000000000000000" pitchFamily="2" charset="2"/>
              <a:buChar char="ü"/>
            </a:pPr>
            <a:r>
              <a:rPr lang="tr-TR" sz="1700" b="0" i="0" u="none" strike="noStrike" baseline="0" dirty="0">
                <a:latin typeface="Times New Roman" panose="02020603050405020304" pitchFamily="18" charset="0"/>
                <a:cs typeface="Times New Roman" panose="02020603050405020304" pitchFamily="18" charset="0"/>
              </a:rPr>
              <a:t> Current business conditions</a:t>
            </a:r>
          </a:p>
          <a:p>
            <a:pPr algn="just">
              <a:buFont typeface="Wingdings" panose="05000000000000000000" pitchFamily="2" charset="2"/>
              <a:buChar char="ü"/>
            </a:pPr>
            <a:r>
              <a:rPr lang="en-US" sz="1700" b="0" i="0" u="none" strike="noStrike" baseline="0" dirty="0">
                <a:latin typeface="Times New Roman" panose="02020603050405020304" pitchFamily="18" charset="0"/>
                <a:cs typeface="Times New Roman" panose="02020603050405020304" pitchFamily="18" charset="0"/>
              </a:rPr>
              <a:t> Perspectives of the decision makers</a:t>
            </a:r>
          </a:p>
          <a:p>
            <a:pPr algn="just">
              <a:lnSpc>
                <a:spcPct val="107000"/>
              </a:lnSpc>
              <a:spcAft>
                <a:spcPts val="800"/>
              </a:spcAft>
              <a:buFont typeface="Wingdings" panose="05000000000000000000" pitchFamily="2" charset="2"/>
              <a:buChar char="q"/>
            </a:pPr>
            <a:r>
              <a:rPr lang="tr-TR" sz="1700" dirty="0">
                <a:effectLst/>
                <a:latin typeface="Times New Roman" panose="02020603050405020304" pitchFamily="18" charset="0"/>
                <a:ea typeface="Calibri" panose="020F0502020204030204" pitchFamily="34" charset="0"/>
                <a:cs typeface="Times New Roman" panose="02020603050405020304" pitchFamily="18" charset="0"/>
              </a:rPr>
              <a:t>This decision-making process can lead to numerous outcomes :</a:t>
            </a:r>
          </a:p>
          <a:p>
            <a:pPr algn="just">
              <a:lnSpc>
                <a:spcPct val="120000"/>
              </a:lnSpc>
              <a:spcBef>
                <a:spcPts val="0"/>
              </a:spcBef>
              <a:buFont typeface="Wingdings" panose="05000000000000000000" pitchFamily="2" charset="2"/>
              <a:buChar char="§"/>
            </a:pPr>
            <a:r>
              <a:rPr lang="tr-TR" sz="1700" dirty="0">
                <a:latin typeface="Times New Roman" panose="02020603050405020304" pitchFamily="18" charset="0"/>
                <a:cs typeface="Times New Roman" panose="02020603050405020304" pitchFamily="18" charset="0"/>
              </a:rPr>
              <a:t>Project is accepted : funding to conduct the next SDLC activity has been approved</a:t>
            </a:r>
          </a:p>
          <a:p>
            <a:pPr algn="just">
              <a:lnSpc>
                <a:spcPct val="120000"/>
              </a:lnSpc>
              <a:spcBef>
                <a:spcPts val="0"/>
              </a:spcBef>
              <a:buFont typeface="Wingdings" panose="05000000000000000000" pitchFamily="2" charset="2"/>
              <a:buChar char="§"/>
            </a:pPr>
            <a:r>
              <a:rPr lang="tr-TR" sz="1700" dirty="0">
                <a:latin typeface="Times New Roman" panose="02020603050405020304" pitchFamily="18" charset="0"/>
                <a:cs typeface="Times New Roman" panose="02020603050405020304" pitchFamily="18" charset="0"/>
              </a:rPr>
              <a:t>Project is rejected : the project will no longer be considered for development</a:t>
            </a:r>
          </a:p>
          <a:p>
            <a:pPr algn="just">
              <a:lnSpc>
                <a:spcPct val="120000"/>
              </a:lnSpc>
              <a:spcBef>
                <a:spcPts val="0"/>
              </a:spcBef>
              <a:buFont typeface="Wingdings" panose="05000000000000000000" pitchFamily="2" charset="2"/>
              <a:buChar char="§"/>
            </a:pPr>
            <a:r>
              <a:rPr lang="tr-TR" sz="1700" dirty="0">
                <a:latin typeface="Times New Roman" panose="02020603050405020304" pitchFamily="18" charset="0"/>
                <a:cs typeface="Times New Roman" panose="02020603050405020304" pitchFamily="18" charset="0"/>
              </a:rPr>
              <a:t>Project is conditionally accepted: accepted pending the approval or availability of needed </a:t>
            </a:r>
            <a:r>
              <a:rPr lang="tr-TR" sz="1700" u="sng" dirty="0">
                <a:latin typeface="Times New Roman" panose="02020603050405020304" pitchFamily="18" charset="0"/>
                <a:cs typeface="Times New Roman" panose="02020603050405020304" pitchFamily="18" charset="0"/>
              </a:rPr>
              <a:t>resources </a:t>
            </a:r>
            <a:r>
              <a:rPr lang="tr-TR" sz="1700" dirty="0">
                <a:latin typeface="Times New Roman" panose="02020603050405020304" pitchFamily="18" charset="0"/>
                <a:cs typeface="Times New Roman" panose="02020603050405020304" pitchFamily="18" charset="0"/>
              </a:rPr>
              <a:t>or the </a:t>
            </a:r>
            <a:r>
              <a:rPr lang="tr-TR" sz="1700" u="sng" dirty="0">
                <a:latin typeface="Times New Roman" panose="02020603050405020304" pitchFamily="18" charset="0"/>
                <a:cs typeface="Times New Roman" panose="02020603050405020304" pitchFamily="18" charset="0"/>
              </a:rPr>
              <a:t>demonstration</a:t>
            </a:r>
            <a:r>
              <a:rPr lang="tr-TR" sz="1700" dirty="0">
                <a:latin typeface="Times New Roman" panose="02020603050405020304" pitchFamily="18" charset="0"/>
                <a:cs typeface="Times New Roman" panose="02020603050405020304" pitchFamily="18" charset="0"/>
              </a:rPr>
              <a:t> that a particularly difficult aspect of the system can be developed. </a:t>
            </a:r>
          </a:p>
          <a:p>
            <a:pPr algn="just">
              <a:lnSpc>
                <a:spcPct val="120000"/>
              </a:lnSpc>
              <a:spcBef>
                <a:spcPts val="0"/>
              </a:spcBef>
              <a:buFont typeface="Wingdings" panose="05000000000000000000" pitchFamily="2" charset="2"/>
              <a:buChar char="§"/>
            </a:pPr>
            <a:r>
              <a:rPr lang="tr-TR" sz="1700" dirty="0">
                <a:latin typeface="Times New Roman" panose="02020603050405020304" pitchFamily="18" charset="0"/>
                <a:cs typeface="Times New Roman" panose="02020603050405020304" pitchFamily="18" charset="0"/>
              </a:rPr>
              <a:t>Project is returned to the original requesters who are told to </a:t>
            </a:r>
            <a:r>
              <a:rPr lang="tr-TR" sz="1700" u="sng" dirty="0">
                <a:latin typeface="Times New Roman" panose="02020603050405020304" pitchFamily="18" charset="0"/>
                <a:cs typeface="Times New Roman" panose="02020603050405020304" pitchFamily="18" charset="0"/>
              </a:rPr>
              <a:t>develop or purchase </a:t>
            </a:r>
            <a:r>
              <a:rPr lang="tr-TR" sz="1700" dirty="0">
                <a:latin typeface="Times New Roman" panose="02020603050405020304" pitchFamily="18" charset="0"/>
                <a:cs typeface="Times New Roman" panose="02020603050405020304" pitchFamily="18" charset="0"/>
              </a:rPr>
              <a:t>the requested system themselves. </a:t>
            </a:r>
          </a:p>
          <a:p>
            <a:pPr algn="just">
              <a:lnSpc>
                <a:spcPct val="120000"/>
              </a:lnSpc>
              <a:spcBef>
                <a:spcPts val="0"/>
              </a:spcBef>
              <a:buFont typeface="Wingdings" panose="05000000000000000000" pitchFamily="2" charset="2"/>
              <a:buChar char="§"/>
            </a:pPr>
            <a:r>
              <a:rPr lang="tr-TR" sz="1700" dirty="0">
                <a:latin typeface="Times New Roman" panose="02020603050405020304" pitchFamily="18" charset="0"/>
                <a:cs typeface="Times New Roman" panose="02020603050405020304" pitchFamily="18" charset="0"/>
              </a:rPr>
              <a:t>Resubmit: modify and resubmit after making suggested changes or clarifications.</a:t>
            </a:r>
          </a:p>
          <a:p>
            <a:pPr algn="just">
              <a:buFont typeface="Wingdings" panose="05000000000000000000" pitchFamily="2" charset="2"/>
              <a:buChar char="ü"/>
            </a:pPr>
            <a:endParaRPr lang="tr-TR" sz="2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9BEFF3A-7F46-4EFA-8159-80607B0CEE57}"/>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E4CA90A2-2592-4D8A-9857-3D40F853E009}"/>
              </a:ext>
            </a:extLst>
          </p:cNvPr>
          <p:cNvSpPr>
            <a:spLocks noGrp="1"/>
          </p:cNvSpPr>
          <p:nvPr>
            <p:ph type="sldNum" sz="quarter" idx="12"/>
          </p:nvPr>
        </p:nvSpPr>
        <p:spPr/>
        <p:txBody>
          <a:bodyPr/>
          <a:lstStyle/>
          <a:p>
            <a:fld id="{F43085E7-DD81-4654-9295-72AD80DBC430}" type="slidenum">
              <a:rPr lang="tr-TR" smtClean="0"/>
              <a:t>16</a:t>
            </a:fld>
            <a:endParaRPr lang="tr-TR"/>
          </a:p>
        </p:txBody>
      </p:sp>
      <p:pic>
        <p:nvPicPr>
          <p:cNvPr id="6" name="Picture 5">
            <a:extLst>
              <a:ext uri="{FF2B5EF4-FFF2-40B4-BE49-F238E27FC236}">
                <a16:creationId xmlns:a16="http://schemas.microsoft.com/office/drawing/2014/main" id="{8A332CAD-0E97-43CE-9FCD-50C625C805A2}"/>
              </a:ext>
            </a:extLst>
          </p:cNvPr>
          <p:cNvPicPr>
            <a:picLocks noChangeAspect="1"/>
          </p:cNvPicPr>
          <p:nvPr/>
        </p:nvPicPr>
        <p:blipFill>
          <a:blip r:embed="rId2"/>
          <a:stretch>
            <a:fillRect/>
          </a:stretch>
        </p:blipFill>
        <p:spPr>
          <a:xfrm>
            <a:off x="7598229" y="1528989"/>
            <a:ext cx="4488103" cy="2640466"/>
          </a:xfrm>
          <a:prstGeom prst="rect">
            <a:avLst/>
          </a:prstGeom>
        </p:spPr>
      </p:pic>
      <p:pic>
        <p:nvPicPr>
          <p:cNvPr id="7" name="Picture 6">
            <a:extLst>
              <a:ext uri="{FF2B5EF4-FFF2-40B4-BE49-F238E27FC236}">
                <a16:creationId xmlns:a16="http://schemas.microsoft.com/office/drawing/2014/main" id="{9347D8EA-6DA7-4F4C-84F6-95E41238084A}"/>
              </a:ext>
            </a:extLst>
          </p:cNvPr>
          <p:cNvPicPr>
            <a:picLocks noChangeAspect="1"/>
          </p:cNvPicPr>
          <p:nvPr/>
        </p:nvPicPr>
        <p:blipFill>
          <a:blip r:embed="rId3"/>
          <a:stretch>
            <a:fillRect/>
          </a:stretch>
        </p:blipFill>
        <p:spPr>
          <a:xfrm>
            <a:off x="8920162" y="4328886"/>
            <a:ext cx="2124075" cy="1000125"/>
          </a:xfrm>
          <a:prstGeom prst="rect">
            <a:avLst/>
          </a:prstGeom>
        </p:spPr>
      </p:pic>
    </p:spTree>
    <p:extLst>
      <p:ext uri="{BB962C8B-B14F-4D97-AF65-F5344CB8AC3E}">
        <p14:creationId xmlns:p14="http://schemas.microsoft.com/office/powerpoint/2010/main" val="168623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565C4B6-DEE6-4F2B-A895-97059C0976E0}"/>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90F34DD2-5D6C-446F-B9D9-77CE0C39775E}"/>
              </a:ext>
            </a:extLst>
          </p:cNvPr>
          <p:cNvSpPr>
            <a:spLocks noGrp="1"/>
          </p:cNvSpPr>
          <p:nvPr>
            <p:ph type="sldNum" sz="quarter" idx="12"/>
          </p:nvPr>
        </p:nvSpPr>
        <p:spPr/>
        <p:txBody>
          <a:bodyPr/>
          <a:lstStyle/>
          <a:p>
            <a:fld id="{F43085E7-DD81-4654-9295-72AD80DBC430}" type="slidenum">
              <a:rPr lang="tr-TR" smtClean="0"/>
              <a:t>17</a:t>
            </a:fld>
            <a:endParaRPr lang="tr-TR"/>
          </a:p>
        </p:txBody>
      </p:sp>
      <p:sp>
        <p:nvSpPr>
          <p:cNvPr id="10" name="Title 1">
            <a:extLst>
              <a:ext uri="{FF2B5EF4-FFF2-40B4-BE49-F238E27FC236}">
                <a16:creationId xmlns:a16="http://schemas.microsoft.com/office/drawing/2014/main" id="{4D7B91C2-C8C7-4478-BF56-65343AC3FA27}"/>
              </a:ext>
            </a:extLst>
          </p:cNvPr>
          <p:cNvSpPr>
            <a:spLocks noGrp="1"/>
          </p:cNvSpPr>
          <p:nvPr>
            <p:ph type="title"/>
          </p:nvPr>
        </p:nvSpPr>
        <p:spPr>
          <a:xfrm>
            <a:off x="838200" y="120649"/>
            <a:ext cx="10515600" cy="1030341"/>
          </a:xfrm>
        </p:spPr>
        <p:txBody>
          <a:bodyPr>
            <a:normAutofit/>
          </a:bodyPr>
          <a:lstStyle/>
          <a:p>
            <a:pPr algn="ctr"/>
            <a:r>
              <a:rPr lang="tr-TR"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Deliverables and Outcomes</a:t>
            </a:r>
          </a:p>
        </p:txBody>
      </p:sp>
      <p:sp>
        <p:nvSpPr>
          <p:cNvPr id="11" name="TextBox 10">
            <a:extLst>
              <a:ext uri="{FF2B5EF4-FFF2-40B4-BE49-F238E27FC236}">
                <a16:creationId xmlns:a16="http://schemas.microsoft.com/office/drawing/2014/main" id="{D94EE05D-3F21-4C33-AB50-AFFDBBEA6049}"/>
              </a:ext>
            </a:extLst>
          </p:cNvPr>
          <p:cNvSpPr txBox="1"/>
          <p:nvPr/>
        </p:nvSpPr>
        <p:spPr>
          <a:xfrm>
            <a:off x="653143" y="1150990"/>
            <a:ext cx="10842171" cy="1861087"/>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q"/>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The primary deliverable, or end product, from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this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phase is a schedule of specific IS development projects. </a:t>
            </a:r>
          </a:p>
          <a:p>
            <a:pPr marL="285750" indent="-285750" algn="just">
              <a:lnSpc>
                <a:spcPct val="107000"/>
              </a:lnSpc>
              <a:spcAft>
                <a:spcPts val="800"/>
              </a:spcAft>
              <a:buFont typeface="Wingdings" panose="05000000000000000000" pitchFamily="2" charset="2"/>
              <a:buChar char="q"/>
            </a:pPr>
            <a:r>
              <a:rPr lang="tr-TR" sz="1600" b="1" u="sng" dirty="0">
                <a:effectLst/>
                <a:latin typeface="Times New Roman" panose="02020603050405020304" pitchFamily="18" charset="0"/>
                <a:ea typeface="Calibri" panose="020F0502020204030204" pitchFamily="34" charset="0"/>
                <a:cs typeface="Times New Roman" panose="02020603050405020304" pitchFamily="18" charset="0"/>
              </a:rPr>
              <a:t>The principle of incremental commitment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after each subsequent SDLC activity, the project is  reassessed to determine whether the business conditions have changed or whether a more detailed understanding of a system’s costs, benefits, and risks would suggest that the project is not as</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worthy as previously thought, thus a selected project does not necessarily result in a working system. </a:t>
            </a:r>
          </a:p>
          <a:p>
            <a:pPr algn="just"/>
            <a:endParaRPr lang="tr-TR" sz="1600" dirty="0">
              <a:latin typeface="Times New Roman" panose="02020603050405020304" pitchFamily="18" charset="0"/>
              <a:cs typeface="Times New Roman" panose="02020603050405020304" pitchFamily="18" charset="0"/>
            </a:endParaRPr>
          </a:p>
        </p:txBody>
      </p:sp>
      <p:pic>
        <p:nvPicPr>
          <p:cNvPr id="12" name="Content Placeholder 6">
            <a:extLst>
              <a:ext uri="{FF2B5EF4-FFF2-40B4-BE49-F238E27FC236}">
                <a16:creationId xmlns:a16="http://schemas.microsoft.com/office/drawing/2014/main" id="{04776D97-9D8B-489D-96AD-008CE74D5C84}"/>
              </a:ext>
            </a:extLst>
          </p:cNvPr>
          <p:cNvPicPr>
            <a:picLocks noGrp="1" noChangeAspect="1"/>
          </p:cNvPicPr>
          <p:nvPr>
            <p:ph idx="1"/>
          </p:nvPr>
        </p:nvPicPr>
        <p:blipFill>
          <a:blip r:embed="rId2"/>
          <a:stretch>
            <a:fillRect/>
          </a:stretch>
        </p:blipFill>
        <p:spPr>
          <a:xfrm>
            <a:off x="2338603" y="3012077"/>
            <a:ext cx="7937511" cy="3344273"/>
          </a:xfrm>
        </p:spPr>
      </p:pic>
      <p:sp>
        <p:nvSpPr>
          <p:cNvPr id="14" name="Arrow: Right 13">
            <a:extLst>
              <a:ext uri="{FF2B5EF4-FFF2-40B4-BE49-F238E27FC236}">
                <a16:creationId xmlns:a16="http://schemas.microsoft.com/office/drawing/2014/main" id="{1C16B7AE-45D8-4DBA-A73B-FCAA2A94596D}"/>
              </a:ext>
            </a:extLst>
          </p:cNvPr>
          <p:cNvSpPr/>
          <p:nvPr/>
        </p:nvSpPr>
        <p:spPr>
          <a:xfrm>
            <a:off x="5607967" y="3200400"/>
            <a:ext cx="391886" cy="2286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15" name="Flowchart: Process 14">
            <a:extLst>
              <a:ext uri="{FF2B5EF4-FFF2-40B4-BE49-F238E27FC236}">
                <a16:creationId xmlns:a16="http://schemas.microsoft.com/office/drawing/2014/main" id="{792C6A1C-0398-4C4D-9122-C09A8AA6D040}"/>
              </a:ext>
            </a:extLst>
          </p:cNvPr>
          <p:cNvSpPr/>
          <p:nvPr/>
        </p:nvSpPr>
        <p:spPr>
          <a:xfrm>
            <a:off x="2042160" y="3012076"/>
            <a:ext cx="5892800" cy="3344273"/>
          </a:xfrm>
          <a:prstGeom prst="flowChartProcess">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Rectangle: Rounded Corners 15">
            <a:extLst>
              <a:ext uri="{FF2B5EF4-FFF2-40B4-BE49-F238E27FC236}">
                <a16:creationId xmlns:a16="http://schemas.microsoft.com/office/drawing/2014/main" id="{3044EF69-A703-4F50-8E93-CCBEBF770A8B}"/>
              </a:ext>
            </a:extLst>
          </p:cNvPr>
          <p:cNvSpPr/>
          <p:nvPr/>
        </p:nvSpPr>
        <p:spPr>
          <a:xfrm rot="16200000">
            <a:off x="454296" y="4419600"/>
            <a:ext cx="2481944" cy="436880"/>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SDLC – Phase 1</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87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A0DA-6F91-4CBB-BC80-D2DAFB15E4A9}"/>
              </a:ext>
            </a:extLst>
          </p:cNvPr>
          <p:cNvSpPr>
            <a:spLocks noGrp="1"/>
          </p:cNvSpPr>
          <p:nvPr>
            <p:ph type="title"/>
          </p:nvPr>
        </p:nvSpPr>
        <p:spPr>
          <a:xfrm>
            <a:off x="838200" y="395288"/>
            <a:ext cx="10795000" cy="820208"/>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Initiating and Planning Systems Development Projects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43A3E9A-8F5B-4C52-A974-012450CADF88}"/>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CE2A23ED-F494-42A0-83A3-8E66DE007463}"/>
              </a:ext>
            </a:extLst>
          </p:cNvPr>
          <p:cNvSpPr>
            <a:spLocks noGrp="1"/>
          </p:cNvSpPr>
          <p:nvPr>
            <p:ph type="sldNum" sz="quarter" idx="12"/>
          </p:nvPr>
        </p:nvSpPr>
        <p:spPr/>
        <p:txBody>
          <a:bodyPr/>
          <a:lstStyle/>
          <a:p>
            <a:fld id="{F43085E7-DD81-4654-9295-72AD80DBC430}" type="slidenum">
              <a:rPr lang="tr-TR" smtClean="0"/>
              <a:t>18</a:t>
            </a:fld>
            <a:endParaRPr lang="tr-TR"/>
          </a:p>
        </p:txBody>
      </p:sp>
      <p:sp>
        <p:nvSpPr>
          <p:cNvPr id="9" name="Content Placeholder 8">
            <a:extLst>
              <a:ext uri="{FF2B5EF4-FFF2-40B4-BE49-F238E27FC236}">
                <a16:creationId xmlns:a16="http://schemas.microsoft.com/office/drawing/2014/main" id="{51D2CBB9-7DB0-4FAA-B50E-7FA162E81F00}"/>
              </a:ext>
            </a:extLst>
          </p:cNvPr>
          <p:cNvSpPr>
            <a:spLocks noGrp="1"/>
          </p:cNvSpPr>
          <p:nvPr>
            <p:ph idx="1"/>
          </p:nvPr>
        </p:nvSpPr>
        <p:spPr>
          <a:xfrm>
            <a:off x="838200" y="1609463"/>
            <a:ext cx="10515600" cy="1484842"/>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B</a:t>
            </a:r>
            <a:r>
              <a:rPr lang="en-US" sz="1800" b="0" i="0" u="none" strike="noStrike" baseline="0" dirty="0">
                <a:latin typeface="Times New Roman" panose="02020603050405020304" pitchFamily="18" charset="0"/>
                <a:cs typeface="Times New Roman" panose="02020603050405020304" pitchFamily="18" charset="0"/>
              </a:rPr>
              <a:t>etween 10 and 20 percent of the entire development effort should be expended on initiation and planning.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Done during planning phase of SDLC, some activities could be done during analysis phase of SDLC.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objective is to transform a vague system </a:t>
            </a:r>
            <a:r>
              <a:rPr lang="tr-TR" sz="1800" b="0" i="0" u="none" strike="noStrike" baseline="0" dirty="0">
                <a:latin typeface="Times New Roman" panose="02020603050405020304" pitchFamily="18" charset="0"/>
                <a:cs typeface="Times New Roman" panose="02020603050405020304" pitchFamily="18" charset="0"/>
              </a:rPr>
              <a:t>request document into a tangible project description</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B17CDA4-8D72-44A0-B3DE-B97B3BBB5FAC}"/>
              </a:ext>
            </a:extLst>
          </p:cNvPr>
          <p:cNvPicPr>
            <a:picLocks noChangeAspect="1"/>
          </p:cNvPicPr>
          <p:nvPr/>
        </p:nvPicPr>
        <p:blipFill>
          <a:blip r:embed="rId2"/>
          <a:stretch>
            <a:fillRect/>
          </a:stretch>
        </p:blipFill>
        <p:spPr>
          <a:xfrm>
            <a:off x="3516630" y="3025030"/>
            <a:ext cx="5673090" cy="3027578"/>
          </a:xfrm>
          <a:prstGeom prst="rect">
            <a:avLst/>
          </a:prstGeom>
        </p:spPr>
      </p:pic>
    </p:spTree>
    <p:extLst>
      <p:ext uri="{BB962C8B-B14F-4D97-AF65-F5344CB8AC3E}">
        <p14:creationId xmlns:p14="http://schemas.microsoft.com/office/powerpoint/2010/main" val="80242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3D4C-185B-4192-9B58-0C8A3C0887E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Process of Initiating and Planning Systems </a:t>
            </a:r>
            <a:r>
              <a:rPr lang="tr-TR"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Development Projects</a:t>
            </a:r>
          </a:p>
        </p:txBody>
      </p:sp>
      <p:sp>
        <p:nvSpPr>
          <p:cNvPr id="3" name="Content Placeholder 2">
            <a:extLst>
              <a:ext uri="{FF2B5EF4-FFF2-40B4-BE49-F238E27FC236}">
                <a16:creationId xmlns:a16="http://schemas.microsoft.com/office/drawing/2014/main" id="{9C659364-2B02-41A2-9341-4A393BEFD206}"/>
              </a:ext>
            </a:extLst>
          </p:cNvPr>
          <p:cNvSpPr>
            <a:spLocks noGrp="1"/>
          </p:cNvSpPr>
          <p:nvPr>
            <p:ph idx="1"/>
          </p:nvPr>
        </p:nvSpPr>
        <p:spPr/>
        <p:txBody>
          <a:bodyPr>
            <a:normAutofit/>
          </a:bodyPr>
          <a:lstStyle/>
          <a:p>
            <a:pPr algn="just">
              <a:buFont typeface="Wingdings" panose="05000000000000000000" pitchFamily="2" charset="2"/>
              <a:buChar char="q"/>
            </a:pPr>
            <a:r>
              <a:rPr lang="en-US" sz="1800" u="none" strike="noStrike" baseline="0" dirty="0">
                <a:latin typeface="Times New Roman" panose="02020603050405020304" pitchFamily="18" charset="0"/>
                <a:cs typeface="Times New Roman" panose="02020603050405020304" pitchFamily="18" charset="0"/>
              </a:rPr>
              <a:t>Project initiation : activities that will help organize a team to conduct project planning. During initiation, one or more analysts are assigned to work with a customer to establish work standards </a:t>
            </a:r>
            <a:r>
              <a:rPr lang="tr-TR" sz="1800" u="none" strike="noStrike" baseline="0" dirty="0">
                <a:latin typeface="Times New Roman" panose="02020603050405020304" pitchFamily="18" charset="0"/>
                <a:cs typeface="Times New Roman" panose="02020603050405020304" pitchFamily="18" charset="0"/>
              </a:rPr>
              <a:t>and communication procedures.</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P</a:t>
            </a:r>
            <a:r>
              <a:rPr lang="en-US" sz="1800" u="none" strike="noStrike" baseline="0" dirty="0">
                <a:latin typeface="Times New Roman" panose="02020603050405020304" pitchFamily="18" charset="0"/>
                <a:cs typeface="Times New Roman" panose="02020603050405020304" pitchFamily="18" charset="0"/>
              </a:rPr>
              <a:t>roject planning : focuses on defining clear, discrete tasks and the work needed to complete each task. </a:t>
            </a:r>
          </a:p>
          <a:p>
            <a:pPr algn="just">
              <a:buFont typeface="Wingdings" panose="05000000000000000000" pitchFamily="2" charset="2"/>
              <a:buChar char="q"/>
            </a:pPr>
            <a:r>
              <a:rPr lang="en-US" sz="1800" u="none" strike="noStrike" baseline="0" dirty="0">
                <a:latin typeface="Times New Roman" panose="02020603050405020304" pitchFamily="18" charset="0"/>
                <a:cs typeface="Times New Roman" panose="02020603050405020304" pitchFamily="18" charset="0"/>
              </a:rPr>
              <a:t>The objective of the project planning process is to </a:t>
            </a:r>
            <a:r>
              <a:rPr lang="en-US" sz="1800" u="sng" strike="noStrike" baseline="0" dirty="0">
                <a:latin typeface="Times New Roman" panose="02020603050405020304" pitchFamily="18" charset="0"/>
                <a:cs typeface="Times New Roman" panose="02020603050405020304" pitchFamily="18" charset="0"/>
              </a:rPr>
              <a:t>set the project objectives </a:t>
            </a:r>
            <a:r>
              <a:rPr lang="en-US" sz="1800" u="none" strike="noStrike" baseline="0" dirty="0">
                <a:latin typeface="Times New Roman" panose="02020603050405020304" pitchFamily="18" charset="0"/>
                <a:cs typeface="Times New Roman" panose="02020603050405020304" pitchFamily="18" charset="0"/>
              </a:rPr>
              <a:t>and produce </a:t>
            </a:r>
            <a:r>
              <a:rPr lang="en-US" sz="1800" u="sng" strike="noStrike" baseline="0" dirty="0">
                <a:latin typeface="Times New Roman" panose="02020603050405020304" pitchFamily="18" charset="0"/>
                <a:cs typeface="Times New Roman" panose="02020603050405020304" pitchFamily="18" charset="0"/>
              </a:rPr>
              <a:t>two documents</a:t>
            </a:r>
            <a:r>
              <a:rPr lang="en-US" sz="1800" u="none" strike="noStrike" baseline="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B</a:t>
            </a:r>
            <a:r>
              <a:rPr lang="en-US" sz="1800" b="1" u="none" strike="noStrike" baseline="0" dirty="0">
                <a:latin typeface="Times New Roman" panose="02020603050405020304" pitchFamily="18" charset="0"/>
                <a:cs typeface="Times New Roman" panose="02020603050405020304" pitchFamily="18" charset="0"/>
              </a:rPr>
              <a:t>aseline </a:t>
            </a:r>
            <a:r>
              <a:rPr lang="en-US" sz="1800" b="1" dirty="0">
                <a:latin typeface="Times New Roman" panose="02020603050405020304" pitchFamily="18" charset="0"/>
                <a:cs typeface="Times New Roman" panose="02020603050405020304" pitchFamily="18" charset="0"/>
              </a:rPr>
              <a:t>P</a:t>
            </a:r>
            <a:r>
              <a:rPr lang="en-US" sz="1800" b="1" u="none" strike="noStrike" baseline="0" dirty="0">
                <a:latin typeface="Times New Roman" panose="02020603050405020304" pitchFamily="18" charset="0"/>
                <a:cs typeface="Times New Roman" panose="02020603050405020304" pitchFamily="18" charset="0"/>
              </a:rPr>
              <a:t>roject </a:t>
            </a:r>
            <a:r>
              <a:rPr lang="en-US" sz="1800" b="1" dirty="0">
                <a:latin typeface="Times New Roman" panose="02020603050405020304" pitchFamily="18" charset="0"/>
                <a:cs typeface="Times New Roman" panose="02020603050405020304" pitchFamily="18" charset="0"/>
              </a:rPr>
              <a:t>P</a:t>
            </a:r>
            <a:r>
              <a:rPr lang="en-US" sz="1800" b="1" u="none" strike="noStrike" baseline="0" dirty="0">
                <a:latin typeface="Times New Roman" panose="02020603050405020304" pitchFamily="18" charset="0"/>
                <a:cs typeface="Times New Roman" panose="02020603050405020304" pitchFamily="18" charset="0"/>
              </a:rPr>
              <a:t>lan (BPP) </a:t>
            </a:r>
          </a:p>
          <a:p>
            <a:pPr algn="just">
              <a:buFont typeface="Wingdings" panose="05000000000000000000" pitchFamily="2" charset="2"/>
              <a:buChar char="Ø"/>
            </a:pPr>
            <a:r>
              <a:rPr lang="en-US" sz="1800" b="1" u="none" strike="noStrike" baseline="0" dirty="0">
                <a:latin typeface="Times New Roman" panose="02020603050405020304" pitchFamily="18" charset="0"/>
                <a:cs typeface="Times New Roman" panose="02020603050405020304" pitchFamily="18" charset="0"/>
              </a:rPr>
              <a:t>Project </a:t>
            </a:r>
            <a:r>
              <a:rPr lang="en-US" sz="1800" b="1" dirty="0">
                <a:latin typeface="Times New Roman" panose="02020603050405020304" pitchFamily="18" charset="0"/>
                <a:cs typeface="Times New Roman" panose="02020603050405020304" pitchFamily="18" charset="0"/>
              </a:rPr>
              <a:t>S</a:t>
            </a:r>
            <a:r>
              <a:rPr lang="en-US" sz="1800" b="1" u="none" strike="noStrike" baseline="0" dirty="0">
                <a:latin typeface="Times New Roman" panose="02020603050405020304" pitchFamily="18" charset="0"/>
                <a:cs typeface="Times New Roman" panose="02020603050405020304" pitchFamily="18" charset="0"/>
              </a:rPr>
              <a:t>cope </a:t>
            </a:r>
            <a:r>
              <a:rPr lang="en-US" sz="1800" b="1" dirty="0">
                <a:latin typeface="Times New Roman" panose="02020603050405020304" pitchFamily="18" charset="0"/>
                <a:cs typeface="Times New Roman" panose="02020603050405020304" pitchFamily="18" charset="0"/>
              </a:rPr>
              <a:t>S</a:t>
            </a:r>
            <a:r>
              <a:rPr lang="en-US" sz="1800" b="1" u="none" strike="noStrike" baseline="0" dirty="0">
                <a:latin typeface="Times New Roman" panose="02020603050405020304" pitchFamily="18" charset="0"/>
                <a:cs typeface="Times New Roman" panose="02020603050405020304" pitchFamily="18" charset="0"/>
              </a:rPr>
              <a:t>tatement (PSS) </a:t>
            </a:r>
            <a:endParaRPr lang="en-US" sz="180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i="0" u="none" strike="noStrike" baseline="0" dirty="0">
                <a:latin typeface="Times New Roman" panose="02020603050405020304" pitchFamily="18" charset="0"/>
                <a:cs typeface="Times New Roman" panose="02020603050405020304" pitchFamily="18" charset="0"/>
              </a:rPr>
              <a:t>Further, numerous assumptions about resource availability and potential problems will have to be made. Analysis of these assumptions and system costs and benefits forms a business case.</a:t>
            </a:r>
          </a:p>
          <a:p>
            <a:pPr marL="0" indent="0" algn="just">
              <a:lnSpc>
                <a:spcPct val="107000"/>
              </a:lnSpc>
              <a:spcAft>
                <a:spcPts val="800"/>
              </a:spcAft>
              <a:buNone/>
            </a:pP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Business case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 written report that outlines the justification for an information system. The report highlights economic benefits and costs and the technical and organizational feasibility of the proposed system.</a:t>
            </a:r>
          </a:p>
          <a:p>
            <a:pPr algn="just">
              <a:lnSpc>
                <a:spcPct val="107000"/>
              </a:lnSpc>
              <a:spcAft>
                <a:spcPts val="800"/>
              </a:spcAft>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3B3BAEE-F600-4433-9F4C-C0E9C19E3380}"/>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58F995E4-8551-4FBC-A363-6E3A45201818}"/>
              </a:ext>
            </a:extLst>
          </p:cNvPr>
          <p:cNvSpPr>
            <a:spLocks noGrp="1"/>
          </p:cNvSpPr>
          <p:nvPr>
            <p:ph type="sldNum" sz="quarter" idx="12"/>
          </p:nvPr>
        </p:nvSpPr>
        <p:spPr/>
        <p:txBody>
          <a:bodyPr/>
          <a:lstStyle/>
          <a:p>
            <a:fld id="{F43085E7-DD81-4654-9295-72AD80DBC430}" type="slidenum">
              <a:rPr lang="tr-TR" smtClean="0"/>
              <a:t>19</a:t>
            </a:fld>
            <a:endParaRPr lang="tr-TR"/>
          </a:p>
        </p:txBody>
      </p:sp>
    </p:spTree>
    <p:extLst>
      <p:ext uri="{BB962C8B-B14F-4D97-AF65-F5344CB8AC3E}">
        <p14:creationId xmlns:p14="http://schemas.microsoft.com/office/powerpoint/2010/main" val="14668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3"/>
          <a:srcRect l="36458" t="18149" r="41146" b="33888"/>
          <a:stretch/>
        </p:blipFill>
        <p:spPr>
          <a:xfrm>
            <a:off x="6726457" y="698187"/>
            <a:ext cx="4818998" cy="5805212"/>
          </a:xfrm>
          <a:prstGeom prst="rect">
            <a:avLst/>
          </a:prstGeom>
        </p:spPr>
      </p:pic>
      <p:sp>
        <p:nvSpPr>
          <p:cNvPr id="2" name="Oval 1"/>
          <p:cNvSpPr/>
          <p:nvPr/>
        </p:nvSpPr>
        <p:spPr>
          <a:xfrm>
            <a:off x="6954982" y="2179777"/>
            <a:ext cx="581891" cy="2678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ight Arrow 2"/>
          <p:cNvSpPr/>
          <p:nvPr/>
        </p:nvSpPr>
        <p:spPr>
          <a:xfrm>
            <a:off x="7647709" y="2530747"/>
            <a:ext cx="221673" cy="138545"/>
          </a:xfrm>
          <a:prstGeom prst="rightArrow">
            <a:avLst/>
          </a:prstGeom>
          <a:solidFill>
            <a:srgbClr val="C00000"/>
          </a:soli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Footer Placeholder 5">
            <a:extLst>
              <a:ext uri="{FF2B5EF4-FFF2-40B4-BE49-F238E27FC236}">
                <a16:creationId xmlns:a16="http://schemas.microsoft.com/office/drawing/2014/main" id="{77FD75C2-13F8-47C1-9EB9-3E39B6D38952}"/>
              </a:ext>
            </a:extLst>
          </p:cNvPr>
          <p:cNvSpPr>
            <a:spLocks noGrp="1"/>
          </p:cNvSpPr>
          <p:nvPr>
            <p:ph type="ftr" sz="quarter" idx="11"/>
          </p:nvPr>
        </p:nvSpPr>
        <p:spPr/>
        <p:txBody>
          <a:bodyPr/>
          <a:lstStyle/>
          <a:p>
            <a:r>
              <a:rPr lang="tr-TR"/>
              <a:t>IENG/MANE 372 - Chapter 4</a:t>
            </a:r>
          </a:p>
        </p:txBody>
      </p:sp>
      <p:sp>
        <p:nvSpPr>
          <p:cNvPr id="7" name="Slide Number Placeholder 6">
            <a:extLst>
              <a:ext uri="{FF2B5EF4-FFF2-40B4-BE49-F238E27FC236}">
                <a16:creationId xmlns:a16="http://schemas.microsoft.com/office/drawing/2014/main" id="{9ACFABBD-013E-4C9B-B09F-7D7D51EC01E2}"/>
              </a:ext>
            </a:extLst>
          </p:cNvPr>
          <p:cNvSpPr>
            <a:spLocks noGrp="1"/>
          </p:cNvSpPr>
          <p:nvPr>
            <p:ph type="sldNum" sz="quarter" idx="12"/>
          </p:nvPr>
        </p:nvSpPr>
        <p:spPr/>
        <p:txBody>
          <a:bodyPr/>
          <a:lstStyle/>
          <a:p>
            <a:fld id="{F43085E7-DD81-4654-9295-72AD80DBC430}" type="slidenum">
              <a:rPr lang="tr-TR" smtClean="0"/>
              <a:t>2</a:t>
            </a:fld>
            <a:endParaRPr lang="tr-TR"/>
          </a:p>
        </p:txBody>
      </p:sp>
    </p:spTree>
    <p:extLst>
      <p:ext uri="{BB962C8B-B14F-4D97-AF65-F5344CB8AC3E}">
        <p14:creationId xmlns:p14="http://schemas.microsoft.com/office/powerpoint/2010/main" val="9331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713578-4549-4A36-9A06-2AA1DFE7953D}"/>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A85DAAB5-19C1-4444-9BEA-D6B263924A77}"/>
              </a:ext>
            </a:extLst>
          </p:cNvPr>
          <p:cNvSpPr>
            <a:spLocks noGrp="1"/>
          </p:cNvSpPr>
          <p:nvPr>
            <p:ph type="sldNum" sz="quarter" idx="12"/>
          </p:nvPr>
        </p:nvSpPr>
        <p:spPr/>
        <p:txBody>
          <a:bodyPr/>
          <a:lstStyle/>
          <a:p>
            <a:fld id="{F43085E7-DD81-4654-9295-72AD80DBC430}" type="slidenum">
              <a:rPr lang="tr-TR" smtClean="0"/>
              <a:t>20</a:t>
            </a:fld>
            <a:endParaRPr lang="tr-TR"/>
          </a:p>
        </p:txBody>
      </p:sp>
      <p:pic>
        <p:nvPicPr>
          <p:cNvPr id="7" name="Picture 6">
            <a:extLst>
              <a:ext uri="{FF2B5EF4-FFF2-40B4-BE49-F238E27FC236}">
                <a16:creationId xmlns:a16="http://schemas.microsoft.com/office/drawing/2014/main" id="{6BEF43B9-AE06-47F1-A377-85F90B91B343}"/>
              </a:ext>
            </a:extLst>
          </p:cNvPr>
          <p:cNvPicPr>
            <a:picLocks noChangeAspect="1"/>
          </p:cNvPicPr>
          <p:nvPr/>
        </p:nvPicPr>
        <p:blipFill>
          <a:blip r:embed="rId2"/>
          <a:stretch>
            <a:fillRect/>
          </a:stretch>
        </p:blipFill>
        <p:spPr>
          <a:xfrm>
            <a:off x="261059" y="319088"/>
            <a:ext cx="6724650" cy="2486025"/>
          </a:xfrm>
          <a:prstGeom prst="rect">
            <a:avLst/>
          </a:prstGeom>
        </p:spPr>
      </p:pic>
      <p:pic>
        <p:nvPicPr>
          <p:cNvPr id="9" name="Picture 8">
            <a:extLst>
              <a:ext uri="{FF2B5EF4-FFF2-40B4-BE49-F238E27FC236}">
                <a16:creationId xmlns:a16="http://schemas.microsoft.com/office/drawing/2014/main" id="{36A5E4AD-CB13-4D3B-BE43-D9FDCF725FD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8197" y="2708275"/>
            <a:ext cx="6810375" cy="3648075"/>
          </a:xfrm>
          <a:prstGeom prst="rect">
            <a:avLst/>
          </a:prstGeom>
        </p:spPr>
      </p:pic>
      <p:pic>
        <p:nvPicPr>
          <p:cNvPr id="6" name="Picture 5">
            <a:extLst>
              <a:ext uri="{FF2B5EF4-FFF2-40B4-BE49-F238E27FC236}">
                <a16:creationId xmlns:a16="http://schemas.microsoft.com/office/drawing/2014/main" id="{108BDD03-FE9D-41C0-BD6E-3B39926FB808}"/>
              </a:ext>
            </a:extLst>
          </p:cNvPr>
          <p:cNvPicPr>
            <a:picLocks noChangeAspect="1"/>
          </p:cNvPicPr>
          <p:nvPr/>
        </p:nvPicPr>
        <p:blipFill>
          <a:blip r:embed="rId4"/>
          <a:stretch>
            <a:fillRect/>
          </a:stretch>
        </p:blipFill>
        <p:spPr>
          <a:xfrm>
            <a:off x="7366977" y="136525"/>
            <a:ext cx="4606826" cy="6196221"/>
          </a:xfrm>
          <a:prstGeom prst="rect">
            <a:avLst/>
          </a:prstGeom>
        </p:spPr>
      </p:pic>
    </p:spTree>
    <p:extLst>
      <p:ext uri="{BB962C8B-B14F-4D97-AF65-F5344CB8AC3E}">
        <p14:creationId xmlns:p14="http://schemas.microsoft.com/office/powerpoint/2010/main" val="165820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DEE36-17AD-47B5-9E03-8F6662269969}"/>
              </a:ext>
            </a:extLst>
          </p:cNvPr>
          <p:cNvSpPr>
            <a:spLocks noGrp="1"/>
          </p:cNvSpPr>
          <p:nvPr>
            <p:ph idx="1"/>
          </p:nvPr>
        </p:nvSpPr>
        <p:spPr>
          <a:xfrm>
            <a:off x="838200" y="1346200"/>
            <a:ext cx="10515600" cy="4830763"/>
          </a:xfrm>
        </p:spPr>
        <p:txBody>
          <a:bodyPr>
            <a:normAutofit/>
          </a:bodyPr>
          <a:lstStyle/>
          <a:p>
            <a:pPr marL="0" indent="0" algn="just">
              <a:lnSpc>
                <a:spcPct val="100000"/>
              </a:lnSpc>
              <a:spcBef>
                <a:spcPts val="0"/>
              </a:spcBef>
              <a:spcAft>
                <a:spcPts val="80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The baseline project plan (BPP)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Font typeface="Wingdings" panose="05000000000000000000" pitchFamily="2" charset="2"/>
              <a:buChar char="ü"/>
            </a:pPr>
            <a:r>
              <a:rPr lang="en-US" sz="1800" u="none" strike="noStrike" baseline="0" dirty="0">
                <a:latin typeface="Times New Roman" panose="02020603050405020304" pitchFamily="18" charset="0"/>
                <a:cs typeface="Times New Roman" panose="02020603050405020304" pitchFamily="18" charset="0"/>
              </a:rPr>
              <a:t>It is an </a:t>
            </a:r>
            <a:r>
              <a:rPr lang="en-US" sz="1800" u="sng" strike="noStrike" baseline="0" dirty="0">
                <a:latin typeface="Times New Roman" panose="02020603050405020304" pitchFamily="18" charset="0"/>
                <a:cs typeface="Times New Roman" panose="02020603050405020304" pitchFamily="18" charset="0"/>
              </a:rPr>
              <a:t>internal</a:t>
            </a:r>
            <a:r>
              <a:rPr lang="en-US" sz="1800" u="none" strike="noStrike" baseline="0" dirty="0">
                <a:latin typeface="Times New Roman" panose="02020603050405020304" pitchFamily="18" charset="0"/>
                <a:cs typeface="Times New Roman" panose="02020603050405020304" pitchFamily="18" charset="0"/>
              </a:rPr>
              <a:t> document </a:t>
            </a:r>
            <a:r>
              <a:rPr lang="en-US" sz="1800" dirty="0">
                <a:latin typeface="Times New Roman" panose="02020603050405020304" pitchFamily="18" charset="0"/>
                <a:cs typeface="Times New Roman" panose="02020603050405020304" pitchFamily="18" charset="0"/>
              </a:rPr>
              <a:t>that  </a:t>
            </a:r>
            <a:r>
              <a:rPr lang="en-US" sz="1800" i="0" u="none" strike="noStrike" baseline="0" dirty="0">
                <a:latin typeface="Times New Roman" panose="02020603050405020304" pitchFamily="18" charset="0"/>
                <a:cs typeface="Times New Roman" panose="02020603050405020304" pitchFamily="18" charset="0"/>
              </a:rPr>
              <a:t>contains the best estimate of the </a:t>
            </a:r>
            <a:r>
              <a:rPr lang="tr-TR" sz="1800" i="0" u="none" strike="noStrike" baseline="0" dirty="0">
                <a:latin typeface="Times New Roman" panose="02020603050405020304" pitchFamily="18" charset="0"/>
                <a:cs typeface="Times New Roman" panose="02020603050405020304" pitchFamily="18" charset="0"/>
              </a:rPr>
              <a:t>project’s scope, benefits, costs,</a:t>
            </a:r>
            <a:r>
              <a:rPr lang="en-US" sz="1800" i="0" u="none" strike="noStrike" baseline="0" dirty="0">
                <a:latin typeface="Times New Roman" panose="02020603050405020304" pitchFamily="18" charset="0"/>
                <a:cs typeface="Times New Roman" panose="02020603050405020304" pitchFamily="18" charset="0"/>
              </a:rPr>
              <a:t> </a:t>
            </a:r>
            <a:r>
              <a:rPr lang="tr-TR" sz="1800" i="0" u="none" strike="noStrike" baseline="0" dirty="0">
                <a:latin typeface="Times New Roman" panose="02020603050405020304" pitchFamily="18" charset="0"/>
                <a:cs typeface="Times New Roman" panose="02020603050405020304" pitchFamily="18" charset="0"/>
              </a:rPr>
              <a:t>risks, and resource requirements.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Font typeface="Wingdings" panose="05000000000000000000" pitchFamily="2" charset="2"/>
              <a:buChar char="ü"/>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contains all information collected and analyzed during the project</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initiation and planning activity.  </a:t>
            </a:r>
          </a:p>
          <a:p>
            <a:pPr algn="just">
              <a:lnSpc>
                <a:spcPct val="100000"/>
              </a:lnSpc>
              <a:spcBef>
                <a:spcPts val="0"/>
              </a:spcBef>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BPP specifies detailed project activities for the next life cycle phase (systems analysis) and provides less detail for subsequent project phases . </a:t>
            </a:r>
          </a:p>
          <a:p>
            <a:pPr algn="just">
              <a:lnSpc>
                <a:spcPct val="100000"/>
              </a:lnSpc>
              <a:spcBef>
                <a:spcPts val="0"/>
              </a:spcBef>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project selection committee uses the BPP to help decide whether to continue, redirect, or cancel a project.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If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project is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selected, the BPP becomes the foundation document for all subsequent SDLC activities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None/>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buNone/>
            </a:pPr>
            <a:r>
              <a:rPr lang="en-US" sz="2000" b="1" dirty="0">
                <a:latin typeface="Times New Roman" panose="02020603050405020304" pitchFamily="18" charset="0"/>
                <a:cs typeface="Times New Roman" panose="02020603050405020304" pitchFamily="18" charset="0"/>
              </a:rPr>
              <a:t>2- Project scope statement :</a:t>
            </a:r>
          </a:p>
          <a:p>
            <a:pPr marL="0" indent="0" algn="just">
              <a:lnSpc>
                <a:spcPct val="100000"/>
              </a:lnSpc>
              <a:spcBef>
                <a:spcPts val="0"/>
              </a:spcBef>
              <a:buNone/>
            </a:pPr>
            <a:r>
              <a:rPr lang="en-US" sz="1800" u="none" strike="noStrike" baseline="0" dirty="0">
                <a:latin typeface="Times New Roman" panose="02020603050405020304" pitchFamily="18" charset="0"/>
                <a:cs typeface="Times New Roman" panose="02020603050405020304" pitchFamily="18" charset="0"/>
              </a:rPr>
              <a:t>Prepared for </a:t>
            </a:r>
            <a:r>
              <a:rPr lang="en-US" sz="1800" u="sng" strike="noStrike" baseline="0" dirty="0">
                <a:latin typeface="Times New Roman" panose="02020603050405020304" pitchFamily="18" charset="0"/>
                <a:cs typeface="Times New Roman" panose="02020603050405020304" pitchFamily="18" charset="0"/>
              </a:rPr>
              <a:t>external and internal </a:t>
            </a:r>
            <a:r>
              <a:rPr lang="en-US" sz="1800" u="none" strike="noStrike" baseline="0" dirty="0">
                <a:latin typeface="Times New Roman" panose="02020603050405020304" pitchFamily="18" charset="0"/>
                <a:cs typeface="Times New Roman" panose="02020603050405020304" pitchFamily="18" charset="0"/>
              </a:rPr>
              <a:t>stakeholders, and</a:t>
            </a:r>
            <a:r>
              <a:rPr lang="en-US" sz="1800" b="1" u="none" strike="noStrike" baseline="0" dirty="0">
                <a:latin typeface="Times New Roman" panose="02020603050405020304" pitchFamily="18" charset="0"/>
                <a:cs typeface="Times New Roman" panose="02020603050405020304" pitchFamily="18" charset="0"/>
              </a:rPr>
              <a:t> </a:t>
            </a:r>
            <a:r>
              <a:rPr lang="en-US" sz="1800" u="none" strike="noStrike" baseline="0" dirty="0">
                <a:latin typeface="Times New Roman" panose="02020603050405020304" pitchFamily="18" charset="0"/>
                <a:cs typeface="Times New Roman" panose="02020603050405020304" pitchFamily="18" charset="0"/>
              </a:rPr>
              <a:t>outlines the objectives of the project for the customer (high-level Overview) .</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4D3D72E-DE4C-40FF-AEA6-B5A265F1EF17}"/>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B17C6757-63BB-4410-8BC8-946B5706486D}"/>
              </a:ext>
            </a:extLst>
          </p:cNvPr>
          <p:cNvSpPr>
            <a:spLocks noGrp="1"/>
          </p:cNvSpPr>
          <p:nvPr>
            <p:ph type="sldNum" sz="quarter" idx="12"/>
          </p:nvPr>
        </p:nvSpPr>
        <p:spPr/>
        <p:txBody>
          <a:bodyPr/>
          <a:lstStyle/>
          <a:p>
            <a:fld id="{F43085E7-DD81-4654-9295-72AD80DBC430}" type="slidenum">
              <a:rPr lang="tr-TR" smtClean="0"/>
              <a:t>21</a:t>
            </a:fld>
            <a:endParaRPr lang="tr-TR"/>
          </a:p>
        </p:txBody>
      </p:sp>
      <p:sp>
        <p:nvSpPr>
          <p:cNvPr id="6" name="Title 1">
            <a:extLst>
              <a:ext uri="{FF2B5EF4-FFF2-40B4-BE49-F238E27FC236}">
                <a16:creationId xmlns:a16="http://schemas.microsoft.com/office/drawing/2014/main" id="{08D921D7-B82B-4F28-A53E-B8B24B6946F7}"/>
              </a:ext>
            </a:extLst>
          </p:cNvPr>
          <p:cNvSpPr>
            <a:spLocks noGrp="1"/>
          </p:cNvSpPr>
          <p:nvPr>
            <p:ph type="title"/>
          </p:nvPr>
        </p:nvSpPr>
        <p:spPr>
          <a:xfrm>
            <a:off x="838200" y="136525"/>
            <a:ext cx="10515600" cy="1030341"/>
          </a:xfrm>
        </p:spPr>
        <p:txBody>
          <a:bodyPr>
            <a:normAutofit/>
          </a:bodyPr>
          <a:lstStyle/>
          <a:p>
            <a:pPr algn="ctr"/>
            <a:r>
              <a:rPr lang="tr-TR"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Deliverables and Outcomes</a:t>
            </a:r>
          </a:p>
        </p:txBody>
      </p:sp>
    </p:spTree>
    <p:extLst>
      <p:ext uri="{BB962C8B-B14F-4D97-AF65-F5344CB8AC3E}">
        <p14:creationId xmlns:p14="http://schemas.microsoft.com/office/powerpoint/2010/main" val="3151832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EF488-0B2A-40E8-A23B-0A3D16FA225D}"/>
              </a:ext>
            </a:extLst>
          </p:cNvPr>
          <p:cNvSpPr>
            <a:spLocks noGrp="1"/>
          </p:cNvSpPr>
          <p:nvPr>
            <p:ph idx="1"/>
          </p:nvPr>
        </p:nvSpPr>
        <p:spPr>
          <a:xfrm>
            <a:off x="972717" y="1181100"/>
            <a:ext cx="10246567" cy="4995863"/>
          </a:xfrm>
        </p:spPr>
        <p:txBody>
          <a:bodyPr>
            <a:normAutofit lnSpcReduction="10000"/>
          </a:bodyPr>
          <a:lstStyle/>
          <a:p>
            <a:pPr marL="0" indent="0" algn="just">
              <a:lnSpc>
                <a:spcPct val="100000"/>
              </a:lnSpc>
              <a:spcBef>
                <a:spcPts val="0"/>
              </a:spcBef>
              <a:buNone/>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Economic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0" u="none" strike="noStrike" baseline="0" dirty="0">
                <a:latin typeface="Times New Roman" panose="02020603050405020304" pitchFamily="18" charset="0"/>
                <a:cs typeface="Times New Roman" panose="02020603050405020304" pitchFamily="18" charset="0"/>
              </a:rPr>
              <a:t>cost-benefit analysis</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Operational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Assessment of how a proposed system solves business problems or takes </a:t>
            </a:r>
            <a:r>
              <a:rPr lang="tr-TR" sz="1800" dirty="0">
                <a:latin typeface="Times New Roman" panose="02020603050405020304" pitchFamily="18" charset="0"/>
                <a:cs typeface="Times New Roman" panose="02020603050405020304" pitchFamily="18" charset="0"/>
              </a:rPr>
              <a:t>advantage of opportunities</a:t>
            </a:r>
            <a:endParaRPr lang="en-US" sz="1800" dirty="0">
              <a:latin typeface="Times New Roman" panose="02020603050405020304" pitchFamily="18"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Technical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Assessment of the development</a:t>
            </a:r>
            <a:r>
              <a:rPr lang="en-US" sz="1800" dirty="0">
                <a:latin typeface="Times New Roman" panose="02020603050405020304" pitchFamily="18" charset="0"/>
                <a:cs typeface="Times New Roman" panose="02020603050405020304" pitchFamily="18" charset="0"/>
              </a:rPr>
              <a:t> organization’s ability to construct a </a:t>
            </a:r>
            <a:r>
              <a:rPr lang="tr-TR" sz="1800" dirty="0">
                <a:latin typeface="Times New Roman" panose="02020603050405020304" pitchFamily="18" charset="0"/>
                <a:cs typeface="Times New Roman" panose="02020603050405020304" pitchFamily="18" charset="0"/>
              </a:rPr>
              <a:t>proposed system</a:t>
            </a:r>
            <a:r>
              <a:rPr lang="en-US" sz="1800" dirty="0">
                <a:latin typeface="Times New Roman" panose="02020603050405020304" pitchFamily="18" charset="0"/>
                <a:cs typeface="Times New Roman" panose="02020603050405020304" pitchFamily="18" charset="0"/>
              </a:rPr>
              <a:t> (hardware, software, and operating environments to be used, as well as, system size, complexity, and the group’s experience</a:t>
            </a: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Schedule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Assessment of time-frame and project completion dates with respect to </a:t>
            </a:r>
            <a:r>
              <a:rPr lang="tr-TR" sz="1800" dirty="0">
                <a:latin typeface="Times New Roman" panose="02020603050405020304" pitchFamily="18" charset="0"/>
                <a:cs typeface="Times New Roman" panose="02020603050405020304" pitchFamily="18" charset="0"/>
              </a:rPr>
              <a:t>organization constraints for affecting</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change</a:t>
            </a:r>
            <a:endParaRPr lang="en-US" sz="1800" dirty="0">
              <a:latin typeface="Times New Roman" panose="02020603050405020304" pitchFamily="18" charset="0"/>
              <a:cs typeface="Times New Roman" panose="02020603050405020304" pitchFamily="18" charset="0"/>
            </a:endParaRP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Legal and contractual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Assessment of legal and contractual </a:t>
            </a:r>
            <a:r>
              <a:rPr lang="tr-TR" sz="1800" dirty="0">
                <a:latin typeface="Times New Roman" panose="02020603050405020304" pitchFamily="18" charset="0"/>
                <a:cs typeface="Times New Roman" panose="02020603050405020304" pitchFamily="18" charset="0"/>
              </a:rPr>
              <a:t>ramifications of new system</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copyright or nondisclosure</a:t>
            </a:r>
            <a:r>
              <a:rPr lang="en-US" sz="1800" dirty="0">
                <a:latin typeface="Times New Roman" panose="02020603050405020304" pitchFamily="18" charset="0"/>
                <a:cs typeface="Times New Roman" panose="02020603050405020304" pitchFamily="18" charset="0"/>
              </a:rPr>
              <a:t> infringements, labor laws, antitrust legislation) </a:t>
            </a:r>
          </a:p>
          <a:p>
            <a:pPr marL="400050" indent="-400050" algn="just">
              <a:lnSpc>
                <a:spcPct val="100000"/>
              </a:lnSpc>
              <a:spcBef>
                <a:spcPts val="0"/>
              </a:spcBef>
              <a:spcAft>
                <a:spcPts val="800"/>
              </a:spcAft>
              <a:buFont typeface="+mj-lt"/>
              <a:buAutoNum type="romanLcPeriod"/>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Political</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Assessment of key stakeholders’ view in </a:t>
            </a:r>
            <a:r>
              <a:rPr lang="tr-TR" sz="1800" dirty="0">
                <a:latin typeface="Times New Roman" panose="02020603050405020304" pitchFamily="18" charset="0"/>
                <a:cs typeface="Times New Roman" panose="02020603050405020304" pitchFamily="18" charset="0"/>
              </a:rPr>
              <a:t>organization toward proposed system</a:t>
            </a:r>
            <a:r>
              <a:rPr lang="en-US" sz="1800" dirty="0">
                <a:latin typeface="Times New Roman" panose="02020603050405020304" pitchFamily="18" charset="0"/>
                <a:cs typeface="Times New Roman" panose="02020603050405020304" pitchFamily="18" charset="0"/>
              </a:rPr>
              <a:t> (may take steps to block, disrupt, or change the project’s intended focus) </a:t>
            </a:r>
          </a:p>
          <a:p>
            <a:pPr marL="0" indent="0" algn="just">
              <a:lnSpc>
                <a:spcPct val="100000"/>
              </a:lnSpc>
              <a:spcBef>
                <a:spcPts val="0"/>
              </a:spcBef>
              <a:spcAft>
                <a:spcPts val="800"/>
              </a:spcAft>
              <a:buNone/>
            </a:pPr>
            <a:endParaRPr lang="en-US"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tr-TR" sz="1800" dirty="0">
                <a:latin typeface="Times New Roman" panose="02020603050405020304" pitchFamily="18" charset="0"/>
                <a:cs typeface="Times New Roman" panose="02020603050405020304" pitchFamily="18" charset="0"/>
              </a:rPr>
              <a:t>The analysis of these six factors forms the business case that justifies the expenditure of resources on the project. </a:t>
            </a:r>
          </a:p>
          <a:p>
            <a:pPr marL="0" indent="0" algn="just">
              <a:lnSpc>
                <a:spcPct val="100000"/>
              </a:lnSpc>
              <a:spcBef>
                <a:spcPts val="0"/>
              </a:spcBef>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8DDBE95-DBCD-439C-BD50-95E3DC02884A}"/>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0F6E4672-098F-46C1-8495-4B90E531B20A}"/>
              </a:ext>
            </a:extLst>
          </p:cNvPr>
          <p:cNvSpPr>
            <a:spLocks noGrp="1"/>
          </p:cNvSpPr>
          <p:nvPr>
            <p:ph type="sldNum" sz="quarter" idx="12"/>
          </p:nvPr>
        </p:nvSpPr>
        <p:spPr/>
        <p:txBody>
          <a:bodyPr/>
          <a:lstStyle/>
          <a:p>
            <a:fld id="{F43085E7-DD81-4654-9295-72AD80DBC430}" type="slidenum">
              <a:rPr lang="tr-TR" smtClean="0"/>
              <a:t>22</a:t>
            </a:fld>
            <a:endParaRPr lang="tr-TR"/>
          </a:p>
        </p:txBody>
      </p:sp>
      <p:sp>
        <p:nvSpPr>
          <p:cNvPr id="8" name="Title 1">
            <a:extLst>
              <a:ext uri="{FF2B5EF4-FFF2-40B4-BE49-F238E27FC236}">
                <a16:creationId xmlns:a16="http://schemas.microsoft.com/office/drawing/2014/main" id="{E9D6F2F6-7E09-4816-969F-5E0554D35C28}"/>
              </a:ext>
            </a:extLst>
          </p:cNvPr>
          <p:cNvSpPr>
            <a:spLocks noGrp="1"/>
          </p:cNvSpPr>
          <p:nvPr>
            <p:ph type="title"/>
          </p:nvPr>
        </p:nvSpPr>
        <p:spPr>
          <a:xfrm>
            <a:off x="838200" y="365125"/>
            <a:ext cx="10515600" cy="815975"/>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Assessing Project Feasibility</a:t>
            </a:r>
          </a:p>
        </p:txBody>
      </p:sp>
    </p:spTree>
    <p:extLst>
      <p:ext uri="{BB962C8B-B14F-4D97-AF65-F5344CB8AC3E}">
        <p14:creationId xmlns:p14="http://schemas.microsoft.com/office/powerpoint/2010/main" val="289109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4DF6-5F84-4420-A3A3-2B4EFEED5447}"/>
              </a:ext>
            </a:extLst>
          </p:cNvPr>
          <p:cNvSpPr>
            <a:spLocks noGrp="1"/>
          </p:cNvSpPr>
          <p:nvPr>
            <p:ph type="title"/>
          </p:nvPr>
        </p:nvSpPr>
        <p:spPr/>
        <p:txBody>
          <a:bodyPr vert="horz" lIns="91440" tIns="45720" rIns="91440" bIns="45720" rtlCol="0" anchor="ctr">
            <a:normAutofit/>
          </a:bodyPr>
          <a:lstStyle/>
          <a:p>
            <a:pPr algn="ctr"/>
            <a:r>
              <a:rPr lang="en-US" sz="3600" i="1" dirty="0" err="1">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a:t>
            </a:r>
            <a:r>
              <a:rPr lang="en-US" sz="3600" i="1"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Assessing Economic Feasibility</a:t>
            </a:r>
          </a:p>
        </p:txBody>
      </p:sp>
      <p:sp>
        <p:nvSpPr>
          <p:cNvPr id="3" name="Content Placeholder 2">
            <a:extLst>
              <a:ext uri="{FF2B5EF4-FFF2-40B4-BE49-F238E27FC236}">
                <a16:creationId xmlns:a16="http://schemas.microsoft.com/office/drawing/2014/main" id="{D9946D7A-12CE-4186-B520-0AF2D5FF0812}"/>
              </a:ext>
            </a:extLst>
          </p:cNvPr>
          <p:cNvSpPr>
            <a:spLocks noGrp="1"/>
          </p:cNvSpPr>
          <p:nvPr>
            <p:ph idx="1"/>
          </p:nvPr>
        </p:nvSpPr>
        <p:spPr/>
        <p:txBody>
          <a:bodyPr/>
          <a:lstStyle/>
          <a:p>
            <a:pPr algn="just">
              <a:buFont typeface="Wingdings" panose="05000000000000000000" pitchFamily="2" charset="2"/>
              <a:buChar char="q"/>
            </a:pPr>
            <a:r>
              <a:rPr lang="tr-TR" sz="1800" b="0" u="none" strike="noStrike" baseline="0" dirty="0">
                <a:latin typeface="Times New Roman" panose="02020603050405020304" pitchFamily="18" charset="0"/>
                <a:cs typeface="Times New Roman" panose="02020603050405020304" pitchFamily="18" charset="0"/>
              </a:rPr>
              <a:t>The</a:t>
            </a:r>
            <a:r>
              <a:rPr lang="en-US" sz="1800" b="0" u="none" strike="noStrike" baseline="0" dirty="0">
                <a:latin typeface="Times New Roman" panose="02020603050405020304" pitchFamily="18" charset="0"/>
                <a:cs typeface="Times New Roman" panose="02020603050405020304" pitchFamily="18" charset="0"/>
              </a:rPr>
              <a:t> purpose for assessing </a:t>
            </a:r>
            <a:r>
              <a:rPr lang="en-US" sz="1800" b="1" u="none" strike="noStrike" baseline="0" dirty="0">
                <a:latin typeface="Times New Roman" panose="02020603050405020304" pitchFamily="18" charset="0"/>
                <a:cs typeface="Times New Roman" panose="02020603050405020304" pitchFamily="18" charset="0"/>
              </a:rPr>
              <a:t>economic feasibility </a:t>
            </a:r>
            <a:r>
              <a:rPr lang="en-US" sz="1800" b="0" u="none" strike="noStrike" baseline="0" dirty="0">
                <a:latin typeface="Times New Roman" panose="02020603050405020304" pitchFamily="18" charset="0"/>
                <a:cs typeface="Times New Roman" panose="02020603050405020304" pitchFamily="18" charset="0"/>
              </a:rPr>
              <a:t>is to identify the financial </a:t>
            </a:r>
            <a:r>
              <a:rPr lang="en-US" sz="1800" b="0" u="sng" strike="noStrike"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benefits and costs </a:t>
            </a:r>
            <a:r>
              <a:rPr lang="en-US" sz="1800" b="0" u="none" strike="noStrike" baseline="0" dirty="0">
                <a:latin typeface="Times New Roman" panose="02020603050405020304" pitchFamily="18" charset="0"/>
                <a:cs typeface="Times New Roman" panose="02020603050405020304" pitchFamily="18" charset="0"/>
              </a:rPr>
              <a:t>associated with the development project. </a:t>
            </a:r>
          </a:p>
          <a:p>
            <a:pPr algn="just">
              <a:buFont typeface="Wingdings" panose="05000000000000000000" pitchFamily="2" charset="2"/>
              <a:buChar char="q"/>
            </a:pPr>
            <a:r>
              <a:rPr lang="en-US" sz="1800" b="0" u="none" strike="noStrike" baseline="0" dirty="0">
                <a:latin typeface="Times New Roman" panose="02020603050405020304" pitchFamily="18" charset="0"/>
                <a:cs typeface="Times New Roman" panose="02020603050405020304" pitchFamily="18" charset="0"/>
              </a:rPr>
              <a:t>Economic feasibility is often referred to as cost-benefit analysis.</a:t>
            </a:r>
          </a:p>
          <a:p>
            <a:pPr algn="just">
              <a:buFont typeface="Wingdings" panose="05000000000000000000" pitchFamily="2" charset="2"/>
              <a:buChar char="q"/>
            </a:pPr>
            <a:r>
              <a:rPr lang="en-US" sz="1800" b="0" u="none" strike="noStrike" baseline="0" dirty="0">
                <a:latin typeface="Times New Roman" panose="02020603050405020304" pitchFamily="18" charset="0"/>
                <a:cs typeface="Times New Roman" panose="02020603050405020304" pitchFamily="18" charset="0"/>
              </a:rPr>
              <a:t>During this </a:t>
            </a:r>
            <a:r>
              <a:rPr lang="en-US" sz="1800" dirty="0">
                <a:latin typeface="Times New Roman" panose="02020603050405020304" pitchFamily="18" charset="0"/>
                <a:cs typeface="Times New Roman" panose="02020603050405020304" pitchFamily="18" charset="0"/>
              </a:rPr>
              <a:t>stage (</a:t>
            </a:r>
            <a:r>
              <a:rPr lang="en-US" sz="1800" b="0" u="none" strike="noStrike" baseline="0" dirty="0">
                <a:latin typeface="Times New Roman" panose="02020603050405020304" pitchFamily="18" charset="0"/>
                <a:cs typeface="Times New Roman" panose="02020603050405020304" pitchFamily="18" charset="0"/>
              </a:rPr>
              <a:t>project initiation and planning) benefits and costs are not defines precisely, they can be just quantified. </a:t>
            </a:r>
          </a:p>
          <a:p>
            <a:pPr algn="just">
              <a:buFont typeface="Wingdings" panose="05000000000000000000" pitchFamily="2" charset="2"/>
              <a:buChar char="q"/>
            </a:pPr>
            <a:r>
              <a:rPr lang="en-US" sz="1800" b="0" u="sng" strike="noStrike" baseline="0" dirty="0">
                <a:latin typeface="Times New Roman" panose="02020603050405020304" pitchFamily="18" charset="0"/>
                <a:cs typeface="Times New Roman" panose="02020603050405020304" pitchFamily="18" charset="0"/>
              </a:rPr>
              <a:t>worksheets</a:t>
            </a:r>
            <a:r>
              <a:rPr lang="en-US" sz="1800" b="0" u="none" strike="noStrike" baseline="0" dirty="0">
                <a:latin typeface="Times New Roman" panose="02020603050405020304" pitchFamily="18" charset="0"/>
                <a:cs typeface="Times New Roman" panose="02020603050405020304" pitchFamily="18" charset="0"/>
              </a:rPr>
              <a:t> and </a:t>
            </a:r>
            <a:r>
              <a:rPr lang="en-US" sz="1800" b="0" u="dotDashHeavy" strike="noStrike" dirty="0">
                <a:latin typeface="Times New Roman" panose="02020603050405020304" pitchFamily="18" charset="0"/>
                <a:cs typeface="Times New Roman" panose="02020603050405020304" pitchFamily="18" charset="0"/>
              </a:rPr>
              <a:t>techniques</a:t>
            </a:r>
            <a:r>
              <a:rPr lang="en-US" sz="1800" b="0" u="dotDashHeavy" strike="noStrike" baseline="0" dirty="0">
                <a:latin typeface="Times New Roman" panose="02020603050405020304" pitchFamily="18" charset="0"/>
                <a:cs typeface="Times New Roman" panose="02020603050405020304" pitchFamily="18" charset="0"/>
              </a:rPr>
              <a:t> </a:t>
            </a:r>
            <a:r>
              <a:rPr lang="en-US" sz="1800" b="0" u="none" strike="noStrike" baseline="0" dirty="0">
                <a:latin typeface="Times New Roman" panose="02020603050405020304" pitchFamily="18" charset="0"/>
                <a:cs typeface="Times New Roman" panose="02020603050405020304" pitchFamily="18" charset="0"/>
              </a:rPr>
              <a:t>can be used  to </a:t>
            </a:r>
            <a:r>
              <a:rPr lang="en-US" sz="1800" b="0" u="sng" strike="noStrike" baseline="0" dirty="0">
                <a:latin typeface="Times New Roman" panose="02020603050405020304" pitchFamily="18" charset="0"/>
                <a:cs typeface="Times New Roman" panose="02020603050405020304" pitchFamily="18" charset="0"/>
              </a:rPr>
              <a:t>record</a:t>
            </a:r>
            <a:r>
              <a:rPr lang="en-US" sz="1800" b="0" u="none" strike="noStrike" baseline="0" dirty="0">
                <a:latin typeface="Times New Roman" panose="02020603050405020304" pitchFamily="18" charset="0"/>
                <a:cs typeface="Times New Roman" panose="02020603050405020304" pitchFamily="18" charset="0"/>
              </a:rPr>
              <a:t> costs and benefits and make the related </a:t>
            </a:r>
            <a:r>
              <a:rPr lang="en-US" sz="1800" b="0" u="dotDash" strike="noStrike" dirty="0">
                <a:latin typeface="Times New Roman" panose="02020603050405020304" pitchFamily="18" charset="0"/>
                <a:cs typeface="Times New Roman" panose="02020603050405020304" pitchFamily="18" charset="0"/>
              </a:rPr>
              <a:t>calculations </a:t>
            </a:r>
            <a:r>
              <a:rPr lang="en-US" sz="1800" b="0" u="none" strike="noStrike" baseline="0" dirty="0">
                <a:latin typeface="Times New Roman" panose="02020603050405020304" pitchFamily="18" charset="0"/>
                <a:cs typeface="Times New Roman" panose="02020603050405020304" pitchFamily="18" charset="0"/>
              </a:rPr>
              <a:t>respectively,</a:t>
            </a:r>
          </a:p>
          <a:p>
            <a:pPr algn="just">
              <a:buFont typeface="Wingdings" panose="05000000000000000000" pitchFamily="2" charset="2"/>
              <a:buChar char="q"/>
            </a:pPr>
            <a:r>
              <a:rPr lang="en-US" sz="1800" b="0" u="none" strike="noStrike" baseline="0" dirty="0">
                <a:latin typeface="Times New Roman" panose="02020603050405020304" pitchFamily="18" charset="0"/>
                <a:cs typeface="Times New Roman" panose="02020603050405020304" pitchFamily="18" charset="0"/>
              </a:rPr>
              <a:t>These worksheets and techniques are used after each SDLC phase to decide whether to continue, redirect, </a:t>
            </a:r>
            <a:r>
              <a:rPr lang="tr-TR" sz="1800" b="0" u="none" strike="noStrike" baseline="0" dirty="0">
                <a:latin typeface="Times New Roman" panose="02020603050405020304" pitchFamily="18" charset="0"/>
                <a:cs typeface="Times New Roman" panose="02020603050405020304" pitchFamily="18" charset="0"/>
              </a:rPr>
              <a:t>or kill a project.</a:t>
            </a:r>
            <a:endParaRPr lang="en-US" sz="1800" b="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effectLst/>
                <a:latin typeface="Century-Book"/>
                <a:ea typeface="Calibri" panose="020F0502020204030204" pitchFamily="34" charset="0"/>
                <a:cs typeface="Century-Book"/>
              </a:rPr>
              <a:t>Worksheets </a:t>
            </a:r>
            <a:r>
              <a:rPr lang="tr-TR" sz="1800" dirty="0">
                <a:effectLst/>
                <a:latin typeface="Century-Book"/>
                <a:ea typeface="Calibri" panose="020F0502020204030204" pitchFamily="34" charset="0"/>
                <a:cs typeface="Century-Book"/>
              </a:rPr>
              <a:t>Data are collected from users of the current  system</a:t>
            </a:r>
            <a:r>
              <a:rPr lang="en-US" sz="1800" dirty="0">
                <a:effectLst/>
                <a:latin typeface="Century-Book"/>
                <a:ea typeface="Calibri" panose="020F0502020204030204" pitchFamily="34" charset="0"/>
                <a:cs typeface="Century-Book"/>
              </a:rPr>
              <a:t>.</a:t>
            </a:r>
            <a:endParaRPr lang="en-US" sz="1800" b="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sz="1800" b="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5D6F174-52C2-4A41-A7CC-E114674211E6}"/>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0D74B6D4-3222-4803-915C-24D03DE12811}"/>
              </a:ext>
            </a:extLst>
          </p:cNvPr>
          <p:cNvSpPr>
            <a:spLocks noGrp="1"/>
          </p:cNvSpPr>
          <p:nvPr>
            <p:ph type="sldNum" sz="quarter" idx="12"/>
          </p:nvPr>
        </p:nvSpPr>
        <p:spPr/>
        <p:txBody>
          <a:bodyPr/>
          <a:lstStyle/>
          <a:p>
            <a:fld id="{F43085E7-DD81-4654-9295-72AD80DBC430}" type="slidenum">
              <a:rPr lang="tr-TR" smtClean="0"/>
              <a:t>23</a:t>
            </a:fld>
            <a:endParaRPr lang="tr-TR"/>
          </a:p>
        </p:txBody>
      </p:sp>
    </p:spTree>
    <p:extLst>
      <p:ext uri="{BB962C8B-B14F-4D97-AF65-F5344CB8AC3E}">
        <p14:creationId xmlns:p14="http://schemas.microsoft.com/office/powerpoint/2010/main" val="65265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456C4-3691-48D3-9D83-FEB77C8494E0}"/>
              </a:ext>
            </a:extLst>
          </p:cNvPr>
          <p:cNvSpPr>
            <a:spLocks noGrp="1"/>
          </p:cNvSpPr>
          <p:nvPr>
            <p:ph idx="1"/>
          </p:nvPr>
        </p:nvSpPr>
        <p:spPr>
          <a:xfrm>
            <a:off x="838200" y="342901"/>
            <a:ext cx="5667375" cy="1632233"/>
          </a:xfrm>
        </p:spPr>
        <p:txBody>
          <a:bodyPr>
            <a:normAutofit fontScale="92500" lnSpcReduction="10000"/>
          </a:bodyPr>
          <a:lstStyle/>
          <a:p>
            <a:pPr marL="0" indent="0">
              <a:buNone/>
            </a:pPr>
            <a:r>
              <a:rPr lang="en-US" sz="2400" dirty="0">
                <a:ln w="0"/>
                <a:solidFill>
                  <a:schemeClr val="accent1"/>
                </a:solidFill>
                <a:latin typeface="Times New Roman" panose="02020603050405020304" pitchFamily="18" charset="0"/>
                <a:cs typeface="Times New Roman" panose="02020603050405020304" pitchFamily="18" charset="0"/>
              </a:rPr>
              <a:t>A- </a:t>
            </a:r>
            <a:r>
              <a:rPr lang="tr-TR" sz="2400" u="none" strike="noStrike" baseline="0" dirty="0">
                <a:ln w="0"/>
                <a:solidFill>
                  <a:schemeClr val="accent1"/>
                </a:solidFill>
                <a:latin typeface="Times New Roman" panose="02020603050405020304" pitchFamily="18" charset="0"/>
                <a:cs typeface="Times New Roman" panose="02020603050405020304" pitchFamily="18" charset="0"/>
              </a:rPr>
              <a:t>Determining Project Benefits</a:t>
            </a:r>
            <a:endParaRPr lang="en-US" sz="2400" u="none" strike="noStrike" baseline="0" dirty="0">
              <a:ln w="0"/>
              <a:solidFill>
                <a:schemeClr val="accent1"/>
              </a:solidFill>
              <a:latin typeface="Times New Roman" panose="02020603050405020304" pitchFamily="18" charset="0"/>
              <a:cs typeface="Times New Roman" panose="02020603050405020304" pitchFamily="18" charset="0"/>
            </a:endParaRPr>
          </a:p>
          <a:p>
            <a:pPr marL="0" indent="0">
              <a:buNone/>
            </a:pPr>
            <a:endParaRPr lang="en-US" sz="500" u="none" strike="noStrike" baseline="0" dirty="0">
              <a:ln w="0"/>
              <a:solidFill>
                <a:schemeClr val="accent1"/>
              </a:solidFill>
              <a:latin typeface="Times New Roman" panose="02020603050405020304" pitchFamily="18" charset="0"/>
              <a:cs typeface="Times New Roman" panose="02020603050405020304" pitchFamily="18" charset="0"/>
            </a:endParaRPr>
          </a:p>
          <a:p>
            <a:pPr marL="0" indent="0" algn="l">
              <a:lnSpc>
                <a:spcPct val="100000"/>
              </a:lnSpc>
              <a:spcBef>
                <a:spcPts val="0"/>
              </a:spcBef>
              <a:buNone/>
            </a:pPr>
            <a:r>
              <a:rPr lang="en-US" sz="1600" b="1" dirty="0">
                <a:latin typeface="Times New Roman" panose="02020603050405020304" pitchFamily="18" charset="0"/>
                <a:cs typeface="Times New Roman" panose="02020603050405020304" pitchFamily="18" charset="0"/>
              </a:rPr>
              <a:t>E</a:t>
            </a:r>
            <a:r>
              <a:rPr lang="en-US" sz="1600" b="1" i="0" u="none" strike="noStrike" baseline="0" dirty="0">
                <a:latin typeface="Times New Roman" panose="02020603050405020304" pitchFamily="18" charset="0"/>
                <a:cs typeface="Times New Roman" panose="02020603050405020304" pitchFamily="18" charset="0"/>
              </a:rPr>
              <a:t>xamples of the benefits of a new or renovated IS :</a:t>
            </a: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automate monotonous jobs, </a:t>
            </a: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reduce errors, </a:t>
            </a: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provide innovative services to customers and suppliers, </a:t>
            </a:r>
            <a:endParaRPr lang="en-US" sz="1600" dirty="0">
              <a:latin typeface="Times New Roman" panose="02020603050405020304" pitchFamily="18" charset="0"/>
              <a:cs typeface="Times New Roman" panose="02020603050405020304" pitchFamily="18" charset="0"/>
            </a:endParaRPr>
          </a:p>
          <a:p>
            <a:pPr algn="l">
              <a:lnSpc>
                <a:spcPct val="100000"/>
              </a:lnSpc>
              <a:spcBef>
                <a:spcPts val="0"/>
              </a:spcBef>
              <a:buFont typeface="Wingdings" panose="05000000000000000000" pitchFamily="2" charset="2"/>
              <a:buChar char="Ø"/>
            </a:pPr>
            <a:r>
              <a:rPr lang="en-US" sz="1600" b="0" i="0" u="none" strike="noStrike" baseline="0" dirty="0">
                <a:latin typeface="Times New Roman" panose="02020603050405020304" pitchFamily="18" charset="0"/>
                <a:cs typeface="Times New Roman" panose="02020603050405020304" pitchFamily="18" charset="0"/>
              </a:rPr>
              <a:t>improve organizational efficiency, speed, flexibility, and morale.</a:t>
            </a:r>
          </a:p>
        </p:txBody>
      </p:sp>
      <p:sp>
        <p:nvSpPr>
          <p:cNvPr id="4" name="Footer Placeholder 3">
            <a:extLst>
              <a:ext uri="{FF2B5EF4-FFF2-40B4-BE49-F238E27FC236}">
                <a16:creationId xmlns:a16="http://schemas.microsoft.com/office/drawing/2014/main" id="{BB5898C1-9C2C-4646-A4D2-9EEE56DF0907}"/>
              </a:ext>
            </a:extLst>
          </p:cNvPr>
          <p:cNvSpPr>
            <a:spLocks noGrp="1"/>
          </p:cNvSpPr>
          <p:nvPr>
            <p:ph type="ftr" sz="quarter" idx="11"/>
          </p:nvPr>
        </p:nvSpPr>
        <p:spPr>
          <a:xfrm>
            <a:off x="4038599" y="6356350"/>
            <a:ext cx="4114800" cy="365125"/>
          </a:xfrm>
        </p:spPr>
        <p:txBody>
          <a:bodyPr/>
          <a:lstStyle/>
          <a:p>
            <a:r>
              <a:rPr lang="tr-TR"/>
              <a:t>IENG/MANE 372 - Chapter 4</a:t>
            </a:r>
          </a:p>
        </p:txBody>
      </p:sp>
      <p:sp>
        <p:nvSpPr>
          <p:cNvPr id="5" name="Slide Number Placeholder 4">
            <a:extLst>
              <a:ext uri="{FF2B5EF4-FFF2-40B4-BE49-F238E27FC236}">
                <a16:creationId xmlns:a16="http://schemas.microsoft.com/office/drawing/2014/main" id="{716AED4E-3F5B-4E34-B9A7-F3FD8784D2B6}"/>
              </a:ext>
            </a:extLst>
          </p:cNvPr>
          <p:cNvSpPr>
            <a:spLocks noGrp="1"/>
          </p:cNvSpPr>
          <p:nvPr>
            <p:ph type="sldNum" sz="quarter" idx="12"/>
          </p:nvPr>
        </p:nvSpPr>
        <p:spPr/>
        <p:txBody>
          <a:bodyPr/>
          <a:lstStyle/>
          <a:p>
            <a:fld id="{F43085E7-DD81-4654-9295-72AD80DBC430}" type="slidenum">
              <a:rPr lang="tr-TR" smtClean="0"/>
              <a:t>24</a:t>
            </a:fld>
            <a:endParaRPr lang="tr-TR"/>
          </a:p>
        </p:txBody>
      </p:sp>
      <p:graphicFrame>
        <p:nvGraphicFramePr>
          <p:cNvPr id="11" name="Table 10">
            <a:extLst>
              <a:ext uri="{FF2B5EF4-FFF2-40B4-BE49-F238E27FC236}">
                <a16:creationId xmlns:a16="http://schemas.microsoft.com/office/drawing/2014/main" id="{6DBECCC5-F193-42F5-A6B3-952A9D959AFC}"/>
              </a:ext>
            </a:extLst>
          </p:cNvPr>
          <p:cNvGraphicFramePr>
            <a:graphicFrameLocks noGrp="1"/>
          </p:cNvGraphicFramePr>
          <p:nvPr>
            <p:extLst>
              <p:ext uri="{D42A27DB-BD31-4B8C-83A1-F6EECF244321}">
                <p14:modId xmlns:p14="http://schemas.microsoft.com/office/powerpoint/2010/main" val="811436493"/>
              </p:ext>
            </p:extLst>
          </p:nvPr>
        </p:nvGraphicFramePr>
        <p:xfrm>
          <a:off x="1018222" y="2072988"/>
          <a:ext cx="10008000" cy="3757879"/>
        </p:xfrm>
        <a:graphic>
          <a:graphicData uri="http://schemas.openxmlformats.org/drawingml/2006/table">
            <a:tbl>
              <a:tblPr firstRow="1" firstCol="1" bandRow="1"/>
              <a:tblGrid>
                <a:gridCol w="1265933">
                  <a:extLst>
                    <a:ext uri="{9D8B030D-6E8A-4147-A177-3AD203B41FA5}">
                      <a16:colId xmlns:a16="http://schemas.microsoft.com/office/drawing/2014/main" val="2815457063"/>
                    </a:ext>
                  </a:extLst>
                </a:gridCol>
                <a:gridCol w="4830731">
                  <a:extLst>
                    <a:ext uri="{9D8B030D-6E8A-4147-A177-3AD203B41FA5}">
                      <a16:colId xmlns:a16="http://schemas.microsoft.com/office/drawing/2014/main" val="223920515"/>
                    </a:ext>
                  </a:extLst>
                </a:gridCol>
                <a:gridCol w="3911336">
                  <a:extLst>
                    <a:ext uri="{9D8B030D-6E8A-4147-A177-3AD203B41FA5}">
                      <a16:colId xmlns:a16="http://schemas.microsoft.com/office/drawing/2014/main" val="1947632234"/>
                    </a:ext>
                  </a:extLst>
                </a:gridCol>
              </a:tblGrid>
              <a:tr h="270051">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a:t>
                      </a: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ype of benefits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Tangible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Intangible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7266616"/>
                  </a:ext>
                </a:extLst>
              </a:tr>
              <a:tr h="270051">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 be measured in dollars and with certainty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cannot be easily measured in dollars or with certainty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056730"/>
                  </a:ext>
                </a:extLst>
              </a:tr>
              <a:tr h="930210">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reduced personnel expenses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lower transaction costs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higher profit margins.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direct organizational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 improvement of employee morale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broader societal implications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reduction of waste creation or resource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consumption.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593088"/>
                  </a:ext>
                </a:extLst>
              </a:tr>
              <a:tr h="270051">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Ease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Most often (but not always) easy to quantify in terms of hard dollar savings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 be described in the final BPP</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586829"/>
                  </a:ext>
                </a:extLst>
              </a:tr>
              <a:tr h="1463499">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Categories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Cost reduction and avoidance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Error reduction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flexibility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speed of activity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Improvement of management planning and control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Opening new markets and increasing sales opportunities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Competitive necessity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organizational flexibility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Increased employee morale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Promotion of organizational learning and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understanding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More timely information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381452"/>
                  </a:ext>
                </a:extLst>
              </a:tr>
              <a:tr h="554017">
                <a:tc gridSpan="3">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Potential tangible benefits may have to be considered intangible during project initiation and planning because they could not be quantified in dollars or with certainty. During later stages, they can become tangible benefits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61999201"/>
                  </a:ext>
                </a:extLst>
              </a:tr>
            </a:tbl>
          </a:graphicData>
        </a:graphic>
      </p:graphicFrame>
    </p:spTree>
    <p:extLst>
      <p:ext uri="{BB962C8B-B14F-4D97-AF65-F5344CB8AC3E}">
        <p14:creationId xmlns:p14="http://schemas.microsoft.com/office/powerpoint/2010/main" val="3689536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A29D00-F3E4-4C26-B79E-07D069D8DEB8}"/>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A37BB788-1B4D-49F0-A2CA-23DDFBA876BA}"/>
              </a:ext>
            </a:extLst>
          </p:cNvPr>
          <p:cNvSpPr>
            <a:spLocks noGrp="1"/>
          </p:cNvSpPr>
          <p:nvPr>
            <p:ph type="sldNum" sz="quarter" idx="12"/>
          </p:nvPr>
        </p:nvSpPr>
        <p:spPr/>
        <p:txBody>
          <a:bodyPr/>
          <a:lstStyle/>
          <a:p>
            <a:fld id="{F43085E7-DD81-4654-9295-72AD80DBC430}" type="slidenum">
              <a:rPr lang="tr-TR" smtClean="0"/>
              <a:t>25</a:t>
            </a:fld>
            <a:endParaRPr lang="tr-TR"/>
          </a:p>
        </p:txBody>
      </p:sp>
      <p:pic>
        <p:nvPicPr>
          <p:cNvPr id="7" name="Picture 6">
            <a:extLst>
              <a:ext uri="{FF2B5EF4-FFF2-40B4-BE49-F238E27FC236}">
                <a16:creationId xmlns:a16="http://schemas.microsoft.com/office/drawing/2014/main" id="{5053D7D5-58F1-4B80-AD66-9AFEB5349C9C}"/>
              </a:ext>
            </a:extLst>
          </p:cNvPr>
          <p:cNvPicPr>
            <a:picLocks noChangeAspect="1"/>
          </p:cNvPicPr>
          <p:nvPr/>
        </p:nvPicPr>
        <p:blipFill rotWithShape="1">
          <a:blip r:embed="rId2"/>
          <a:srcRect l="33442"/>
          <a:stretch/>
        </p:blipFill>
        <p:spPr>
          <a:xfrm>
            <a:off x="6705600" y="1363547"/>
            <a:ext cx="5210549" cy="2856027"/>
          </a:xfrm>
          <a:prstGeom prst="rect">
            <a:avLst/>
          </a:prstGeom>
        </p:spPr>
      </p:pic>
      <p:sp>
        <p:nvSpPr>
          <p:cNvPr id="8" name="TextBox 7">
            <a:extLst>
              <a:ext uri="{FF2B5EF4-FFF2-40B4-BE49-F238E27FC236}">
                <a16:creationId xmlns:a16="http://schemas.microsoft.com/office/drawing/2014/main" id="{E513C390-6608-4FC1-AC99-3B53FCD535C8}"/>
              </a:ext>
            </a:extLst>
          </p:cNvPr>
          <p:cNvSpPr txBox="1"/>
          <p:nvPr/>
        </p:nvSpPr>
        <p:spPr>
          <a:xfrm>
            <a:off x="276225" y="687273"/>
            <a:ext cx="6362700" cy="3619837"/>
          </a:xfrm>
          <a:prstGeom prst="rect">
            <a:avLst/>
          </a:prstGeom>
          <a:noFill/>
        </p:spPr>
        <p:txBody>
          <a:bodyPr wrap="square" rtlCol="0">
            <a:spAutoFit/>
          </a:bodyPr>
          <a:lstStyle/>
          <a:p>
            <a:pPr algn="ctr">
              <a:lnSpc>
                <a:spcPct val="107000"/>
              </a:lnSpc>
              <a:spcAft>
                <a:spcPts val="800"/>
              </a:spcAft>
            </a:pPr>
            <a:r>
              <a:rPr lang="en-US" sz="1600" b="1" dirty="0">
                <a:solidFill>
                  <a:srgbClr val="FF9966"/>
                </a:solidFill>
                <a:effectLst/>
                <a:latin typeface="Times New Roman" panose="02020603050405020304" pitchFamily="18" charset="0"/>
                <a:ea typeface="Calibri" panose="020F0502020204030204" pitchFamily="34" charset="0"/>
                <a:cs typeface="Times New Roman" panose="02020603050405020304" pitchFamily="18" charset="0"/>
              </a:rPr>
              <a:t>Example of tangible benefits worksheet ( PVF company – CTS project) </a:t>
            </a:r>
          </a:p>
          <a:p>
            <a:pPr marL="285750" indent="-285750" algn="just">
              <a:lnSpc>
                <a:spcPct val="107000"/>
              </a:lnSpc>
              <a:spcAft>
                <a:spcPts val="800"/>
              </a:spcAft>
              <a:buFont typeface="Wingdings" panose="05000000000000000000" pitchFamily="2"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The person responsible for collecting, entering, and analyzing the correctness of the current customer tracking data estimated that he spent 10 percent of his time correcting data-entry errors. This person’s salary is $25,000, then the estimated error reduction benefit is $2,500 (10 percent of $25,000).</a:t>
            </a:r>
          </a:p>
          <a:p>
            <a:pPr marL="285750" indent="-285750" algn="just">
              <a:lnSpc>
                <a:spcPct val="107000"/>
              </a:lnSpc>
              <a:spcAft>
                <a:spcPts val="800"/>
              </a:spcAft>
              <a:buFont typeface="Wingdings" panose="05000000000000000000" pitchFamily="2"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Managers assumed that cost reduction or avoidance benefits could be gained with better inventory management. (4500 dollars)</a:t>
            </a:r>
          </a:p>
          <a:p>
            <a:pPr marL="285750" indent="-285750" algn="just">
              <a:lnSpc>
                <a:spcPct val="107000"/>
              </a:lnSpc>
              <a:spcAft>
                <a:spcPts val="800"/>
              </a:spcAft>
              <a:buFont typeface="Wingdings" panose="05000000000000000000" pitchFamily="2"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increased flexibility would likely occur from a reduction in the time normally taken to reorganize data manually for different purposes. (7500 dollars + 10500 dollars)</a:t>
            </a:r>
          </a:p>
          <a:p>
            <a:pPr marL="285750" indent="-285750" algn="just">
              <a:lnSpc>
                <a:spcPct val="107000"/>
              </a:lnSpc>
              <a:spcAft>
                <a:spcPts val="800"/>
              </a:spcAft>
              <a:buFont typeface="Wingdings" panose="05000000000000000000" pitchFamily="2"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improvements in management planning or control should result from a broader range of analyses in the new system. (25000 dollars)</a:t>
            </a:r>
          </a:p>
          <a:p>
            <a:endParaRPr lang="tr-TR" sz="1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B88F1D7-100E-4268-A7F3-D8BAFA13AA9A}"/>
              </a:ext>
            </a:extLst>
          </p:cNvPr>
          <p:cNvPicPr>
            <a:picLocks noChangeAspect="1"/>
          </p:cNvPicPr>
          <p:nvPr/>
        </p:nvPicPr>
        <p:blipFill rotWithShape="1">
          <a:blip r:embed="rId2"/>
          <a:srcRect r="72747" b="72696"/>
          <a:stretch/>
        </p:blipFill>
        <p:spPr>
          <a:xfrm>
            <a:off x="6772275" y="4219574"/>
            <a:ext cx="2390775" cy="873827"/>
          </a:xfrm>
          <a:prstGeom prst="rect">
            <a:avLst/>
          </a:prstGeom>
        </p:spPr>
      </p:pic>
    </p:spTree>
    <p:extLst>
      <p:ext uri="{BB962C8B-B14F-4D97-AF65-F5344CB8AC3E}">
        <p14:creationId xmlns:p14="http://schemas.microsoft.com/office/powerpoint/2010/main" val="1892633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456C4-3691-48D3-9D83-FEB77C8494E0}"/>
              </a:ext>
            </a:extLst>
          </p:cNvPr>
          <p:cNvSpPr>
            <a:spLocks noGrp="1"/>
          </p:cNvSpPr>
          <p:nvPr>
            <p:ph idx="1"/>
          </p:nvPr>
        </p:nvSpPr>
        <p:spPr>
          <a:xfrm>
            <a:off x="838200" y="342900"/>
            <a:ext cx="10515600" cy="5834063"/>
          </a:xfrm>
        </p:spPr>
        <p:txBody>
          <a:bodyPr>
            <a:normAutofit/>
          </a:bodyPr>
          <a:lstStyle/>
          <a:p>
            <a:pPr marL="0" indent="0">
              <a:buNone/>
            </a:pPr>
            <a:r>
              <a:rPr lang="en-US" sz="2400" dirty="0">
                <a:ln w="0"/>
                <a:solidFill>
                  <a:schemeClr val="accent1"/>
                </a:solidFill>
                <a:latin typeface="Times New Roman" panose="02020603050405020304" pitchFamily="18" charset="0"/>
                <a:cs typeface="Times New Roman" panose="02020603050405020304" pitchFamily="18" charset="0"/>
              </a:rPr>
              <a:t>B- </a:t>
            </a:r>
            <a:r>
              <a:rPr lang="tr-TR" sz="2400" u="none" strike="noStrike" baseline="0" dirty="0">
                <a:ln w="0"/>
                <a:solidFill>
                  <a:schemeClr val="accent1"/>
                </a:solidFill>
                <a:latin typeface="Times New Roman" panose="02020603050405020304" pitchFamily="18" charset="0"/>
                <a:cs typeface="Times New Roman" panose="02020603050405020304" pitchFamily="18" charset="0"/>
              </a:rPr>
              <a:t>Determining Project </a:t>
            </a:r>
            <a:r>
              <a:rPr lang="en-US" sz="2400" u="none" strike="noStrike" baseline="0" dirty="0">
                <a:ln w="0"/>
                <a:solidFill>
                  <a:schemeClr val="accent1"/>
                </a:solidFill>
                <a:latin typeface="Times New Roman" panose="02020603050405020304" pitchFamily="18" charset="0"/>
                <a:cs typeface="Times New Roman" panose="02020603050405020304" pitchFamily="18" charset="0"/>
              </a:rPr>
              <a:t>Cos</a:t>
            </a:r>
            <a:r>
              <a:rPr lang="tr-TR" sz="2400" u="none" strike="noStrike" baseline="0" dirty="0">
                <a:ln w="0"/>
                <a:solidFill>
                  <a:schemeClr val="accent1"/>
                </a:solidFill>
                <a:latin typeface="Times New Roman" panose="02020603050405020304" pitchFamily="18" charset="0"/>
                <a:cs typeface="Times New Roman" panose="02020603050405020304" pitchFamily="18" charset="0"/>
              </a:rPr>
              <a:t>ts</a:t>
            </a:r>
            <a:endParaRPr lang="tr-TR" sz="2400" dirty="0">
              <a:ln w="0"/>
              <a:solidFill>
                <a:schemeClr val="accent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B5898C1-9C2C-4646-A4D2-9EEE56DF0907}"/>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716AED4E-3F5B-4E34-B9A7-F3FD8784D2B6}"/>
              </a:ext>
            </a:extLst>
          </p:cNvPr>
          <p:cNvSpPr>
            <a:spLocks noGrp="1"/>
          </p:cNvSpPr>
          <p:nvPr>
            <p:ph type="sldNum" sz="quarter" idx="12"/>
          </p:nvPr>
        </p:nvSpPr>
        <p:spPr/>
        <p:txBody>
          <a:bodyPr/>
          <a:lstStyle/>
          <a:p>
            <a:fld id="{F43085E7-DD81-4654-9295-72AD80DBC430}" type="slidenum">
              <a:rPr lang="tr-TR" smtClean="0"/>
              <a:t>26</a:t>
            </a:fld>
            <a:endParaRPr lang="tr-TR"/>
          </a:p>
        </p:txBody>
      </p:sp>
      <p:graphicFrame>
        <p:nvGraphicFramePr>
          <p:cNvPr id="6" name="Table 5">
            <a:extLst>
              <a:ext uri="{FF2B5EF4-FFF2-40B4-BE49-F238E27FC236}">
                <a16:creationId xmlns:a16="http://schemas.microsoft.com/office/drawing/2014/main" id="{D5C4AA0D-F94F-4ADA-B133-713A28868C64}"/>
              </a:ext>
            </a:extLst>
          </p:cNvPr>
          <p:cNvGraphicFramePr>
            <a:graphicFrameLocks noGrp="1"/>
          </p:cNvGraphicFramePr>
          <p:nvPr>
            <p:extLst>
              <p:ext uri="{D42A27DB-BD31-4B8C-83A1-F6EECF244321}">
                <p14:modId xmlns:p14="http://schemas.microsoft.com/office/powerpoint/2010/main" val="3443162231"/>
              </p:ext>
            </p:extLst>
          </p:nvPr>
        </p:nvGraphicFramePr>
        <p:xfrm>
          <a:off x="934218" y="973136"/>
          <a:ext cx="10622781" cy="4681266"/>
        </p:xfrm>
        <a:graphic>
          <a:graphicData uri="http://schemas.openxmlformats.org/drawingml/2006/table">
            <a:tbl>
              <a:tblPr firstRow="1" firstCol="1" bandRow="1"/>
              <a:tblGrid>
                <a:gridCol w="945056">
                  <a:extLst>
                    <a:ext uri="{9D8B030D-6E8A-4147-A177-3AD203B41FA5}">
                      <a16:colId xmlns:a16="http://schemas.microsoft.com/office/drawing/2014/main" val="1933444855"/>
                    </a:ext>
                  </a:extLst>
                </a:gridCol>
                <a:gridCol w="1725201">
                  <a:extLst>
                    <a:ext uri="{9D8B030D-6E8A-4147-A177-3AD203B41FA5}">
                      <a16:colId xmlns:a16="http://schemas.microsoft.com/office/drawing/2014/main" val="4009493655"/>
                    </a:ext>
                  </a:extLst>
                </a:gridCol>
                <a:gridCol w="2013353">
                  <a:extLst>
                    <a:ext uri="{9D8B030D-6E8A-4147-A177-3AD203B41FA5}">
                      <a16:colId xmlns:a16="http://schemas.microsoft.com/office/drawing/2014/main" val="148971791"/>
                    </a:ext>
                  </a:extLst>
                </a:gridCol>
                <a:gridCol w="2782815">
                  <a:extLst>
                    <a:ext uri="{9D8B030D-6E8A-4147-A177-3AD203B41FA5}">
                      <a16:colId xmlns:a16="http://schemas.microsoft.com/office/drawing/2014/main" val="1596815354"/>
                    </a:ext>
                  </a:extLst>
                </a:gridCol>
                <a:gridCol w="3156356">
                  <a:extLst>
                    <a:ext uri="{9D8B030D-6E8A-4147-A177-3AD203B41FA5}">
                      <a16:colId xmlns:a16="http://schemas.microsoft.com/office/drawing/2014/main" val="3643980429"/>
                    </a:ext>
                  </a:extLst>
                </a:gridCol>
              </a:tblGrid>
              <a:tr h="265114">
                <a:tc>
                  <a:txBody>
                    <a:bodyPr/>
                    <a:lstStyle/>
                    <a:p>
                      <a:pPr algn="ctr">
                        <a:lnSpc>
                          <a:spcPct val="107000"/>
                        </a:lnSpc>
                        <a:spcAft>
                          <a:spcPts val="80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Type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Tangible cost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Intangible cost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One-time cost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Recurring cost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10759745"/>
                  </a:ext>
                </a:extLst>
              </a:tr>
              <a:tr h="1409956">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an item that you can easily measure in dollars and with certainty</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Cannot be easily measured in terms of dollars or with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certainty.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associated with project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initiation and development, or system start-up.</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May be staged over one or more years (One worksheet for each year)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resulting from the ongoing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evolution and use of the system.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992314"/>
                  </a:ext>
                </a:extLst>
              </a:tr>
              <a:tr h="2007425">
                <a:tc>
                  <a:txBody>
                    <a:bodyPr/>
                    <a:lstStyle/>
                    <a:p>
                      <a:pPr algn="ctr">
                        <a:lnSpc>
                          <a:spcPct val="107000"/>
                        </a:lnSpc>
                        <a:spcAft>
                          <a:spcPts val="800"/>
                        </a:spcAft>
                      </a:pPr>
                      <a:r>
                        <a:rPr lang="tr-TR"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hardware costs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labor costs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operational costs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employee training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a:effectLst/>
                          <a:latin typeface="Times New Roman" panose="02020603050405020304" pitchFamily="18" charset="0"/>
                          <a:ea typeface="Calibri" panose="020F0502020204030204" pitchFamily="34" charset="0"/>
                          <a:cs typeface="Times New Roman" panose="02020603050405020304" pitchFamily="18" charset="0"/>
                        </a:rPr>
                        <a:t>building renovations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Loss of customer goodwill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Loss of employee morale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operational inefficiency</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System development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New hardware and software purchases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User training</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Site preparation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Data or system conversion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Application software maintenance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Incremental data storage expense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Incremental communications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New software and hardware leases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Consumable supplies and other expenses (paper, forms, datacenter personnel)</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094734"/>
                  </a:ext>
                </a:extLst>
              </a:tr>
              <a:tr h="998771">
                <a:tc gridSpan="3">
                  <a:txBody>
                    <a:bodyPr/>
                    <a:lstStyle/>
                    <a:p>
                      <a:pPr marL="457200">
                        <a:lnSpc>
                          <a:spcPct val="107000"/>
                        </a:lnSpc>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consist of items that are fixed or variable in nature.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Fixed costs refer to costs that are billed or incurred at a regular interval and usually at a fixed rate (facility lease payment)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Variable costs refer to items that vary in relation to usage (Long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distance phone charges)</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53" marR="66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850615575"/>
                  </a:ext>
                </a:extLst>
              </a:tr>
            </a:tbl>
          </a:graphicData>
        </a:graphic>
      </p:graphicFrame>
    </p:spTree>
    <p:extLst>
      <p:ext uri="{BB962C8B-B14F-4D97-AF65-F5344CB8AC3E}">
        <p14:creationId xmlns:p14="http://schemas.microsoft.com/office/powerpoint/2010/main" val="294266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9BCF7-4C03-47FA-A0E5-C7199035D25D}"/>
              </a:ext>
            </a:extLst>
          </p:cNvPr>
          <p:cNvSpPr>
            <a:spLocks noGrp="1"/>
          </p:cNvSpPr>
          <p:nvPr>
            <p:ph idx="1"/>
          </p:nvPr>
        </p:nvSpPr>
        <p:spPr>
          <a:xfrm>
            <a:off x="771524" y="511175"/>
            <a:ext cx="6981826" cy="469900"/>
          </a:xfrm>
        </p:spPr>
        <p:txBody>
          <a:bodyPr>
            <a:normAutofit lnSpcReduction="10000"/>
          </a:bodyPr>
          <a:lstStyle/>
          <a:p>
            <a:pPr marL="0" indent="0">
              <a:lnSpc>
                <a:spcPct val="107000"/>
              </a:lnSpc>
              <a:spcAft>
                <a:spcPts val="800"/>
              </a:spcAft>
              <a:buNone/>
            </a:pPr>
            <a:r>
              <a:rPr lang="en-US" sz="1800" b="1" dirty="0">
                <a:solidFill>
                  <a:srgbClr val="FF9966"/>
                </a:solidFill>
                <a:effectLst/>
                <a:latin typeface="Times New Roman" panose="02020603050405020304" pitchFamily="18" charset="0"/>
                <a:ea typeface="Calibri" panose="020F0502020204030204" pitchFamily="34" charset="0"/>
                <a:cs typeface="Times New Roman" panose="02020603050405020304" pitchFamily="18" charset="0"/>
              </a:rPr>
              <a:t>Example </a:t>
            </a:r>
            <a:r>
              <a:rPr lang="en-US" sz="1800" b="1" dirty="0">
                <a:solidFill>
                  <a:srgbClr val="FF9966"/>
                </a:solidFill>
                <a:latin typeface="Times New Roman" panose="02020603050405020304" pitchFamily="18" charset="0"/>
                <a:cs typeface="Times New Roman" panose="02020603050405020304" pitchFamily="18" charset="0"/>
              </a:rPr>
              <a:t>of </a:t>
            </a:r>
            <a:r>
              <a:rPr lang="tr-TR" sz="1800" b="1" dirty="0">
                <a:solidFill>
                  <a:srgbClr val="FF9966"/>
                </a:solidFill>
                <a:latin typeface="Times New Roman" panose="02020603050405020304" pitchFamily="18" charset="0"/>
                <a:cs typeface="Times New Roman" panose="02020603050405020304" pitchFamily="18" charset="0"/>
              </a:rPr>
              <a:t>One-time costs </a:t>
            </a:r>
            <a:r>
              <a:rPr lang="en-US" sz="1800" b="1" dirty="0">
                <a:solidFill>
                  <a:srgbClr val="FF9966"/>
                </a:solidFill>
                <a:latin typeface="Times New Roman" panose="02020603050405020304" pitchFamily="18" charset="0"/>
                <a:cs typeface="Times New Roman" panose="02020603050405020304" pitchFamily="18" charset="0"/>
              </a:rPr>
              <a:t>worksheet ( PVF company – CTS project) </a:t>
            </a:r>
          </a:p>
          <a:p>
            <a:pPr marL="0" indent="0">
              <a:lnSpc>
                <a:spcPct val="107000"/>
              </a:lnSpc>
              <a:spcAft>
                <a:spcPts val="8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CC1917E-040B-4C98-98C2-6BCA6746648E}"/>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873035D4-37D9-4467-80C1-2F16E48700B2}"/>
              </a:ext>
            </a:extLst>
          </p:cNvPr>
          <p:cNvSpPr>
            <a:spLocks noGrp="1"/>
          </p:cNvSpPr>
          <p:nvPr>
            <p:ph type="sldNum" sz="quarter" idx="12"/>
          </p:nvPr>
        </p:nvSpPr>
        <p:spPr/>
        <p:txBody>
          <a:bodyPr/>
          <a:lstStyle/>
          <a:p>
            <a:fld id="{F43085E7-DD81-4654-9295-72AD80DBC430}" type="slidenum">
              <a:rPr lang="tr-TR" smtClean="0"/>
              <a:t>27</a:t>
            </a:fld>
            <a:endParaRPr lang="tr-TR"/>
          </a:p>
        </p:txBody>
      </p:sp>
      <p:sp>
        <p:nvSpPr>
          <p:cNvPr id="6" name="TextBox 5">
            <a:extLst>
              <a:ext uri="{FF2B5EF4-FFF2-40B4-BE49-F238E27FC236}">
                <a16:creationId xmlns:a16="http://schemas.microsoft.com/office/drawing/2014/main" id="{E8B546C8-E63A-434C-9425-1E1B4A20B811}"/>
              </a:ext>
            </a:extLst>
          </p:cNvPr>
          <p:cNvSpPr txBox="1"/>
          <p:nvPr/>
        </p:nvSpPr>
        <p:spPr>
          <a:xfrm>
            <a:off x="771524" y="1390650"/>
            <a:ext cx="5391151" cy="2554545"/>
          </a:xfrm>
          <a:prstGeom prst="rect">
            <a:avLst/>
          </a:prstGeom>
          <a:noFill/>
        </p:spPr>
        <p:txBody>
          <a:bodyPr wrap="square" rtlCol="0">
            <a:spAutoFit/>
          </a:bodyPr>
          <a:lstStyle/>
          <a:p>
            <a:pPr algn="just">
              <a:lnSpc>
                <a:spcPct val="100000"/>
              </a:lnSpc>
              <a:spcBef>
                <a:spcPts val="0"/>
              </a:spcBef>
              <a:buFont typeface="Wingdings" panose="05000000000000000000" pitchFamily="2" charset="2"/>
              <a:buChar char="q"/>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One-time costs were established by discussing the system with the boss, who felt that the system would require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approximately four months to develop (at $5,000 per month).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To run the new system effectively, the marketing department would need to upgrade at least five of its current workstations (at $3,000 each).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software licenses for each workstation (at $1,000 each) </a:t>
            </a:r>
          </a:p>
          <a:p>
            <a:pPr algn="just">
              <a:lnSpc>
                <a:spcPct val="100000"/>
              </a:lnSpc>
              <a:spcBef>
                <a:spcPts val="0"/>
              </a:spcBef>
              <a:buFont typeface="Wingdings" panose="05000000000000000000" pitchFamily="2" charset="2"/>
              <a:buChar char="Ø"/>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user training fees (10 users at $250 each) .</a:t>
            </a:r>
          </a:p>
          <a:p>
            <a:pPr algn="just"/>
            <a:endParaRPr lang="tr-TR" sz="1600" dirty="0"/>
          </a:p>
        </p:txBody>
      </p:sp>
      <p:pic>
        <p:nvPicPr>
          <p:cNvPr id="8" name="Picture 7">
            <a:extLst>
              <a:ext uri="{FF2B5EF4-FFF2-40B4-BE49-F238E27FC236}">
                <a16:creationId xmlns:a16="http://schemas.microsoft.com/office/drawing/2014/main" id="{96FFB653-627E-4301-94B4-4F11C1CBCD32}"/>
              </a:ext>
            </a:extLst>
          </p:cNvPr>
          <p:cNvPicPr>
            <a:picLocks noChangeAspect="1"/>
          </p:cNvPicPr>
          <p:nvPr/>
        </p:nvPicPr>
        <p:blipFill>
          <a:blip r:embed="rId2"/>
          <a:stretch>
            <a:fillRect/>
          </a:stretch>
        </p:blipFill>
        <p:spPr>
          <a:xfrm>
            <a:off x="7053262" y="1390650"/>
            <a:ext cx="4767263" cy="2834173"/>
          </a:xfrm>
          <a:prstGeom prst="rect">
            <a:avLst/>
          </a:prstGeom>
        </p:spPr>
      </p:pic>
      <p:pic>
        <p:nvPicPr>
          <p:cNvPr id="10" name="Picture 9">
            <a:extLst>
              <a:ext uri="{FF2B5EF4-FFF2-40B4-BE49-F238E27FC236}">
                <a16:creationId xmlns:a16="http://schemas.microsoft.com/office/drawing/2014/main" id="{5AF308A7-9072-4C24-BBE5-9EFDA58EBD70}"/>
              </a:ext>
            </a:extLst>
          </p:cNvPr>
          <p:cNvPicPr>
            <a:picLocks noChangeAspect="1"/>
          </p:cNvPicPr>
          <p:nvPr/>
        </p:nvPicPr>
        <p:blipFill>
          <a:blip r:embed="rId3"/>
          <a:stretch>
            <a:fillRect/>
          </a:stretch>
        </p:blipFill>
        <p:spPr>
          <a:xfrm>
            <a:off x="7053262" y="4299386"/>
            <a:ext cx="2333625" cy="866775"/>
          </a:xfrm>
          <a:prstGeom prst="rect">
            <a:avLst/>
          </a:prstGeom>
        </p:spPr>
      </p:pic>
    </p:spTree>
    <p:extLst>
      <p:ext uri="{BB962C8B-B14F-4D97-AF65-F5344CB8AC3E}">
        <p14:creationId xmlns:p14="http://schemas.microsoft.com/office/powerpoint/2010/main" val="147251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131758-A68F-4859-BAD8-E798F33B8044}"/>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ADF0399F-2724-45B9-890F-9DB95C9FCFFD}"/>
              </a:ext>
            </a:extLst>
          </p:cNvPr>
          <p:cNvSpPr>
            <a:spLocks noGrp="1"/>
          </p:cNvSpPr>
          <p:nvPr>
            <p:ph type="sldNum" sz="quarter" idx="12"/>
          </p:nvPr>
        </p:nvSpPr>
        <p:spPr/>
        <p:txBody>
          <a:bodyPr/>
          <a:lstStyle/>
          <a:p>
            <a:fld id="{F43085E7-DD81-4654-9295-72AD80DBC430}" type="slidenum">
              <a:rPr lang="tr-TR" smtClean="0"/>
              <a:t>28</a:t>
            </a:fld>
            <a:endParaRPr lang="tr-T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1FB25D3-0399-4DD6-B5AD-A92A4534D710}"/>
                  </a:ext>
                </a:extLst>
              </p:cNvPr>
              <p:cNvSpPr txBox="1">
                <a:spLocks/>
              </p:cNvSpPr>
              <p:nvPr/>
            </p:nvSpPr>
            <p:spPr>
              <a:xfrm>
                <a:off x="541020" y="630255"/>
                <a:ext cx="5643880" cy="539907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1200" b="1" dirty="0">
                    <a:ln w="0"/>
                    <a:solidFill>
                      <a:schemeClr val="accent1"/>
                    </a:solidFill>
                    <a:latin typeface="Times New Roman" panose="02020603050405020304" pitchFamily="18" charset="0"/>
                    <a:cs typeface="Times New Roman" panose="02020603050405020304" pitchFamily="18" charset="0"/>
                  </a:rPr>
                  <a:t>The Time Value of Money </a:t>
                </a:r>
                <a:r>
                  <a:rPr lang="en-US" sz="11200" b="1" u="none" strike="noStrike" baseline="0" dirty="0">
                    <a:ln w="0"/>
                    <a:solidFill>
                      <a:schemeClr val="accent1"/>
                    </a:solidFill>
                    <a:latin typeface="Times New Roman" panose="02020603050405020304" pitchFamily="18" charset="0"/>
                    <a:cs typeface="Times New Roman" panose="02020603050405020304" pitchFamily="18" charset="0"/>
                  </a:rPr>
                  <a:t>(TVM)</a:t>
                </a:r>
              </a:p>
              <a:p>
                <a:pPr marL="0" indent="0" algn="just">
                  <a:buFont typeface="Arial" panose="020B0604020202020204" pitchFamily="34" charset="0"/>
                  <a:buNone/>
                </a:pPr>
                <a:endParaRPr lang="en-US" sz="3800" dirty="0">
                  <a:ln w="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6400" dirty="0">
                    <a:effectLst/>
                    <a:latin typeface="Times New Roman" panose="02020603050405020304" pitchFamily="18" charset="0"/>
                    <a:ea typeface="Calibri" panose="020F0502020204030204" pitchFamily="34" charset="0"/>
                    <a:cs typeface="Times New Roman" panose="02020603050405020304" pitchFamily="18" charset="0"/>
                  </a:rPr>
                  <a:t>Used to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address the relationship between time and money.</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6400" dirty="0">
                    <a:latin typeface="Times New Roman" panose="02020603050405020304" pitchFamily="18" charset="0"/>
                    <a:ea typeface="Calibri" panose="020F0502020204030204" pitchFamily="34" charset="0"/>
                    <a:cs typeface="Times New Roman" panose="02020603050405020304" pitchFamily="18" charset="0"/>
                  </a:rPr>
                  <a:t>TVM is </a:t>
                </a:r>
                <a:r>
                  <a:rPr lang="tr-TR" sz="6400" b="0" i="0" u="none" strike="noStrike" baseline="0" dirty="0">
                    <a:latin typeface="Times New Roman" panose="02020603050405020304" pitchFamily="18" charset="0"/>
                    <a:cs typeface="Times New Roman" panose="02020603050405020304" pitchFamily="18" charset="0"/>
                  </a:rPr>
                  <a:t>The process of comparing</a:t>
                </a:r>
                <a:r>
                  <a:rPr lang="en-US" sz="6400" b="0" i="0" u="none" strike="noStrike" baseline="0" dirty="0">
                    <a:latin typeface="Times New Roman" panose="02020603050405020304" pitchFamily="18" charset="0"/>
                    <a:cs typeface="Times New Roman" panose="02020603050405020304" pitchFamily="18" charset="0"/>
                  </a:rPr>
                  <a:t> present cash outlays to future </a:t>
                </a:r>
                <a:r>
                  <a:rPr lang="tr-TR" sz="6400" b="0" i="0" u="none" strike="noStrike" baseline="0" dirty="0">
                    <a:latin typeface="Times New Roman" panose="02020603050405020304" pitchFamily="18" charset="0"/>
                    <a:cs typeface="Times New Roman" panose="02020603050405020304" pitchFamily="18" charset="0"/>
                  </a:rPr>
                  <a:t>expected returns.</a:t>
                </a:r>
                <a:endParaRPr lang="tr-TR" sz="6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6400" b="0" i="0" u="none" strike="noStrike" baseline="0" dirty="0">
                    <a:latin typeface="Times New Roman" panose="02020603050405020304" pitchFamily="18" charset="0"/>
                    <a:cs typeface="Times New Roman" panose="02020603050405020304" pitchFamily="18" charset="0"/>
                  </a:rPr>
                  <a:t>many projects may be competing for the same investment dollars and may have different useful life expectancies, all costs and benefits must be viewed in relation to their present, rather than future value when comparing investment options.</a:t>
                </a:r>
              </a:p>
              <a:p>
                <a:pPr algn="just">
                  <a:buFont typeface="Wingdings" panose="05000000000000000000" pitchFamily="2" charset="2"/>
                  <a:buChar char="§"/>
                </a:pPr>
                <a:r>
                  <a:rPr lang="tr-TR" sz="6400" b="1" i="0" u="none" strike="noStrike" baseline="0" dirty="0">
                    <a:latin typeface="Times New Roman" panose="02020603050405020304" pitchFamily="18" charset="0"/>
                    <a:cs typeface="Times New Roman" panose="02020603050405020304" pitchFamily="18" charset="0"/>
                  </a:rPr>
                  <a:t>Discount rate</a:t>
                </a:r>
                <a:r>
                  <a:rPr lang="en-US" sz="6400" b="1" i="0" u="none" strike="noStrike" baseline="0" dirty="0">
                    <a:latin typeface="Times New Roman" panose="02020603050405020304" pitchFamily="18" charset="0"/>
                    <a:cs typeface="Times New Roman" panose="02020603050405020304" pitchFamily="18" charset="0"/>
                  </a:rPr>
                  <a:t> :  </a:t>
                </a:r>
                <a:r>
                  <a:rPr lang="en-US" sz="6400" b="0" i="0" u="none" strike="noStrike" baseline="0" dirty="0">
                    <a:latin typeface="Times New Roman" panose="02020603050405020304" pitchFamily="18" charset="0"/>
                    <a:cs typeface="Times New Roman" panose="02020603050405020304" pitchFamily="18" charset="0"/>
                  </a:rPr>
                  <a:t>The interest rate used to compute the present value of future cash </a:t>
                </a:r>
                <a:r>
                  <a:rPr lang="tr-TR" sz="6400" dirty="0">
                    <a:latin typeface="Times New Roman" panose="02020603050405020304" pitchFamily="18" charset="0"/>
                    <a:cs typeface="Times New Roman" panose="02020603050405020304" pitchFamily="18" charset="0"/>
                  </a:rPr>
                  <a:t>flows</a:t>
                </a:r>
                <a:r>
                  <a:rPr lang="en-US" sz="6400" dirty="0">
                    <a:latin typeface="Times New Roman" panose="02020603050405020304" pitchFamily="18" charset="0"/>
                    <a:cs typeface="Times New Roman" panose="02020603050405020304" pitchFamily="18" charset="0"/>
                  </a:rPr>
                  <a:t> (</a:t>
                </a:r>
                <a:r>
                  <a:rPr lang="tr-TR" sz="6400" dirty="0">
                    <a:latin typeface="Times New Roman" panose="02020603050405020304" pitchFamily="18" charset="0"/>
                    <a:cs typeface="Times New Roman" panose="02020603050405020304" pitchFamily="18" charset="0"/>
                  </a:rPr>
                  <a:t>The interest rate at which money can be borrowed or invested, the cost of capital</a:t>
                </a:r>
                <a:r>
                  <a:rPr lang="en-US" sz="6400" dirty="0">
                    <a:latin typeface="Times New Roman" panose="02020603050405020304" pitchFamily="18" charset="0"/>
                    <a:cs typeface="Times New Roman" panose="02020603050405020304" pitchFamily="18" charset="0"/>
                  </a:rPr>
                  <a:t>)</a:t>
                </a:r>
                <a:r>
                  <a:rPr lang="tr-TR" sz="6400" dirty="0">
                    <a:latin typeface="Times New Roman" panose="02020603050405020304" pitchFamily="18" charset="0"/>
                    <a:cs typeface="Times New Roman" panose="02020603050405020304" pitchFamily="18" charset="0"/>
                  </a:rPr>
                  <a:t>.</a:t>
                </a:r>
                <a:endParaRPr lang="en-US" sz="6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7200" b="1" dirty="0">
                    <a:latin typeface="Times New Roman" panose="02020603050405020304" pitchFamily="18" charset="0"/>
                    <a:cs typeface="Times New Roman" panose="02020603050405020304" pitchFamily="18" charset="0"/>
                  </a:rPr>
                  <a:t>Present value</a:t>
                </a:r>
                <a:r>
                  <a:rPr lang="en-US" sz="7200" b="1" dirty="0">
                    <a:latin typeface="Times New Roman" panose="02020603050405020304" pitchFamily="18" charset="0"/>
                    <a:cs typeface="Times New Roman" panose="02020603050405020304" pitchFamily="18" charset="0"/>
                  </a:rPr>
                  <a:t> :  </a:t>
                </a:r>
                <a:r>
                  <a:rPr lang="en-US" sz="6400" dirty="0">
                    <a:latin typeface="Times New Roman" panose="02020603050405020304" pitchFamily="18" charset="0"/>
                    <a:cs typeface="Times New Roman" panose="02020603050405020304" pitchFamily="18" charset="0"/>
                  </a:rPr>
                  <a:t>The current value of </a:t>
                </a:r>
                <a:r>
                  <a:rPr lang="en-US" sz="6400" b="0" i="0" u="none" strike="noStrike" baseline="0" dirty="0">
                    <a:latin typeface="Times New Roman" panose="02020603050405020304" pitchFamily="18" charset="0"/>
                    <a:cs typeface="Times New Roman" panose="02020603050405020304" pitchFamily="18" charset="0"/>
                  </a:rPr>
                  <a:t>a future cash </a:t>
                </a:r>
                <a:r>
                  <a:rPr lang="tr-TR" sz="6400" b="0" i="0" u="none" strike="noStrike" baseline="0" dirty="0">
                    <a:latin typeface="Times New Roman" panose="02020603050405020304" pitchFamily="18" charset="0"/>
                    <a:cs typeface="Times New Roman" panose="02020603050405020304" pitchFamily="18" charset="0"/>
                  </a:rPr>
                  <a:t>flow.</a:t>
                </a:r>
                <a:endParaRPr lang="en-US" sz="6400" b="0" i="0" u="none" strike="noStrike" baseline="0" dirty="0">
                  <a:latin typeface="Times New Roman" panose="02020603050405020304" pitchFamily="18" charset="0"/>
                  <a:cs typeface="Times New Roman" panose="02020603050405020304" pitchFamily="18" charset="0"/>
                </a:endParaRPr>
              </a:p>
              <a:p>
                <a:pPr algn="just">
                  <a:lnSpc>
                    <a:spcPct val="107000"/>
                  </a:lnSpc>
                  <a:spcAft>
                    <a:spcPts val="800"/>
                  </a:spcAft>
                  <a:buFont typeface="Wingdings" panose="05000000000000000000" pitchFamily="2" charset="2"/>
                  <a:buChar char="§"/>
                </a:pPr>
                <a14:m>
                  <m:oMath xmlns:m="http://schemas.openxmlformats.org/officeDocument/2006/math">
                    <m:sSub>
                      <m:sSubPr>
                        <m:ctrlPr>
                          <a:rPr lang="tr-TR" sz="6400" i="1" smtClean="0">
                            <a:effectLst/>
                            <a:latin typeface="Cambria Math" panose="02040503050406030204" pitchFamily="18" charset="0"/>
                            <a:ea typeface="Calibri" panose="020F0502020204030204" pitchFamily="34" charset="0"/>
                            <a:cs typeface="Century-Book"/>
                          </a:rPr>
                        </m:ctrlPr>
                      </m:sSubPr>
                      <m:e>
                        <m:r>
                          <a:rPr lang="tr-TR" sz="6400" i="1">
                            <a:effectLst/>
                            <a:latin typeface="Cambria Math" panose="02040503050406030204" pitchFamily="18" charset="0"/>
                            <a:ea typeface="Calibri" panose="020F0502020204030204" pitchFamily="34" charset="0"/>
                            <a:cs typeface="Century-Book"/>
                          </a:rPr>
                          <m:t>𝑃𝑉</m:t>
                        </m:r>
                      </m:e>
                      <m:sub>
                        <m:r>
                          <a:rPr lang="tr-TR" sz="6400" i="1">
                            <a:effectLst/>
                            <a:latin typeface="Cambria Math" panose="02040503050406030204" pitchFamily="18" charset="0"/>
                            <a:ea typeface="Calibri" panose="020F0502020204030204" pitchFamily="34" charset="0"/>
                            <a:cs typeface="Century-Book"/>
                          </a:rPr>
                          <m:t>𝑛</m:t>
                        </m:r>
                      </m:sub>
                    </m:sSub>
                  </m:oMath>
                </a14:m>
                <a:r>
                  <a:rPr lang="tr-TR" sz="6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the present value of </a:t>
                </a:r>
                <a:r>
                  <a:rPr lang="tr-TR" sz="6400" i="1" dirty="0">
                    <a:effectLst/>
                    <a:latin typeface="Times New Roman" panose="02020603050405020304" pitchFamily="18" charset="0"/>
                    <a:ea typeface="Calibri" panose="020F0502020204030204" pitchFamily="34" charset="0"/>
                    <a:cs typeface="Times New Roman" panose="02020603050405020304" pitchFamily="18" charset="0"/>
                  </a:rPr>
                  <a:t>Y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dollars </a:t>
                </a:r>
                <a:r>
                  <a:rPr lang="tr-TR" sz="6400" i="1" dirty="0">
                    <a:effectLst/>
                    <a:latin typeface="Times New Roman" panose="02020603050405020304" pitchFamily="18" charset="0"/>
                    <a:ea typeface="Calibri" panose="020F0502020204030204" pitchFamily="34" charset="0"/>
                    <a:cs typeface="Times New Roman" panose="02020603050405020304" pitchFamily="18" charset="0"/>
                  </a:rPr>
                  <a:t>n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years from now, when </a:t>
                </a:r>
                <a:r>
                  <a:rPr lang="tr-TR" sz="6400" i="1"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6400" dirty="0">
                    <a:effectLst/>
                    <a:latin typeface="Times New Roman" panose="02020603050405020304" pitchFamily="18" charset="0"/>
                    <a:ea typeface="Calibri" panose="020F0502020204030204" pitchFamily="34" charset="0"/>
                    <a:cs typeface="Times New Roman" panose="02020603050405020304" pitchFamily="18" charset="0"/>
                  </a:rPr>
                  <a:t>is the discount rate.</a:t>
                </a:r>
                <a:endParaRPr lang="en-US" sz="6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tr-TR" sz="9600" i="1" smtClean="0">
                              <a:effectLst/>
                              <a:latin typeface="Cambria Math" panose="02040503050406030204" pitchFamily="18" charset="0"/>
                              <a:ea typeface="Calibri" panose="020F0502020204030204" pitchFamily="34" charset="0"/>
                              <a:cs typeface="Century-Book"/>
                            </a:rPr>
                          </m:ctrlPr>
                        </m:sSubPr>
                        <m:e>
                          <m:r>
                            <a:rPr lang="tr-TR" sz="9600" i="1">
                              <a:effectLst/>
                              <a:latin typeface="Cambria Math" panose="02040503050406030204" pitchFamily="18" charset="0"/>
                              <a:ea typeface="Calibri" panose="020F0502020204030204" pitchFamily="34" charset="0"/>
                              <a:cs typeface="Century-Book"/>
                            </a:rPr>
                            <m:t>𝑃𝑉</m:t>
                          </m:r>
                        </m:e>
                        <m:sub>
                          <m:r>
                            <a:rPr lang="tr-TR" sz="9600" i="1">
                              <a:effectLst/>
                              <a:latin typeface="Cambria Math" panose="02040503050406030204" pitchFamily="18" charset="0"/>
                              <a:ea typeface="Calibri" panose="020F0502020204030204" pitchFamily="34" charset="0"/>
                              <a:cs typeface="Century-Book"/>
                            </a:rPr>
                            <m:t>𝑛</m:t>
                          </m:r>
                        </m:sub>
                      </m:sSub>
                      <m:r>
                        <a:rPr lang="tr-TR" sz="9600" i="1">
                          <a:effectLst/>
                          <a:latin typeface="Cambria Math" panose="02040503050406030204" pitchFamily="18" charset="0"/>
                          <a:ea typeface="Calibri" panose="020F0502020204030204" pitchFamily="34" charset="0"/>
                          <a:cs typeface="Century-Book"/>
                        </a:rPr>
                        <m:t>=</m:t>
                      </m:r>
                      <m:r>
                        <a:rPr lang="tr-TR" sz="9600" i="1">
                          <a:effectLst/>
                          <a:latin typeface="Cambria Math" panose="02040503050406030204" pitchFamily="18" charset="0"/>
                          <a:ea typeface="Calibri" panose="020F0502020204030204" pitchFamily="34" charset="0"/>
                          <a:cs typeface="Century-Book"/>
                        </a:rPr>
                        <m:t>𝑌</m:t>
                      </m:r>
                      <m:r>
                        <a:rPr lang="tr-TR" sz="9600" i="1">
                          <a:effectLst/>
                          <a:latin typeface="Cambria Math" panose="02040503050406030204" pitchFamily="18" charset="0"/>
                          <a:ea typeface="Calibri" panose="020F0502020204030204" pitchFamily="34" charset="0"/>
                          <a:cs typeface="Century-Book"/>
                        </a:rPr>
                        <m:t>×</m:t>
                      </m:r>
                      <m:f>
                        <m:fPr>
                          <m:ctrlPr>
                            <a:rPr lang="tr-TR" sz="9600" i="1">
                              <a:effectLst/>
                              <a:latin typeface="Cambria Math" panose="02040503050406030204" pitchFamily="18" charset="0"/>
                              <a:ea typeface="Calibri" panose="020F0502020204030204" pitchFamily="34" charset="0"/>
                              <a:cs typeface="Century-Book"/>
                            </a:rPr>
                          </m:ctrlPr>
                        </m:fPr>
                        <m:num>
                          <m:r>
                            <a:rPr lang="tr-TR" sz="9600" i="1">
                              <a:effectLst/>
                              <a:latin typeface="Cambria Math" panose="02040503050406030204" pitchFamily="18" charset="0"/>
                              <a:ea typeface="Calibri" panose="020F0502020204030204" pitchFamily="34" charset="0"/>
                              <a:cs typeface="Century-Book"/>
                            </a:rPr>
                            <m:t>1</m:t>
                          </m:r>
                        </m:num>
                        <m:den>
                          <m:sSup>
                            <m:sSupPr>
                              <m:ctrlPr>
                                <a:rPr lang="tr-TR" sz="9600" i="1">
                                  <a:effectLst/>
                                  <a:latin typeface="Cambria Math" panose="02040503050406030204" pitchFamily="18" charset="0"/>
                                  <a:ea typeface="Calibri" panose="020F0502020204030204" pitchFamily="34" charset="0"/>
                                  <a:cs typeface="Century-Book"/>
                                </a:rPr>
                              </m:ctrlPr>
                            </m:sSupPr>
                            <m:e>
                              <m:r>
                                <a:rPr lang="tr-TR" sz="9600" i="1">
                                  <a:effectLst/>
                                  <a:latin typeface="Cambria Math" panose="02040503050406030204" pitchFamily="18" charset="0"/>
                                  <a:ea typeface="Calibri" panose="020F0502020204030204" pitchFamily="34" charset="0"/>
                                  <a:cs typeface="Century-Book"/>
                                </a:rPr>
                                <m:t>(1+</m:t>
                              </m:r>
                              <m:r>
                                <a:rPr lang="tr-TR" sz="9600" i="1">
                                  <a:effectLst/>
                                  <a:latin typeface="Cambria Math" panose="02040503050406030204" pitchFamily="18" charset="0"/>
                                  <a:ea typeface="Calibri" panose="020F0502020204030204" pitchFamily="34" charset="0"/>
                                  <a:cs typeface="Century-Book"/>
                                </a:rPr>
                                <m:t>𝑖</m:t>
                              </m:r>
                              <m:r>
                                <a:rPr lang="tr-TR" sz="9600" i="1">
                                  <a:effectLst/>
                                  <a:latin typeface="Cambria Math" panose="02040503050406030204" pitchFamily="18" charset="0"/>
                                  <a:ea typeface="Calibri" panose="020F0502020204030204" pitchFamily="34" charset="0"/>
                                  <a:cs typeface="Century-Book"/>
                                </a:rPr>
                                <m:t>)</m:t>
                              </m:r>
                            </m:e>
                            <m:sup>
                              <m:r>
                                <a:rPr lang="tr-TR" sz="9600" i="1">
                                  <a:effectLst/>
                                  <a:latin typeface="Cambria Math" panose="02040503050406030204" pitchFamily="18" charset="0"/>
                                  <a:ea typeface="Calibri" panose="020F0502020204030204" pitchFamily="34" charset="0"/>
                                  <a:cs typeface="Century-Book"/>
                                </a:rPr>
                                <m:t>𝑛</m:t>
                              </m:r>
                            </m:sup>
                          </m:sSup>
                        </m:den>
                      </m:f>
                    </m:oMath>
                  </m:oMathPara>
                </a14:m>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Century-Book"/>
                    <a:ea typeface="Calibri" panose="020F0502020204030204" pitchFamily="34" charset="0"/>
                    <a:cs typeface="Century-Book"/>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b="0" i="0" u="none" strike="noStrike" baseline="0" dirty="0">
                  <a:latin typeface="Century-Book"/>
                </a:endParaRPr>
              </a:p>
              <a:p>
                <a:pPr marL="0" indent="0" algn="just">
                  <a:buNone/>
                </a:pPr>
                <a:endParaRPr lang="en-US" sz="500" dirty="0">
                  <a:ln w="0"/>
                  <a:solidFill>
                    <a:schemeClr val="accent1"/>
                  </a:solidFill>
                  <a:latin typeface="Times New Roman" panose="02020603050405020304" pitchFamily="18"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E1FB25D3-0399-4DD6-B5AD-A92A4534D710}"/>
                  </a:ext>
                </a:extLst>
              </p:cNvPr>
              <p:cNvSpPr txBox="1">
                <a:spLocks noRot="1" noChangeAspect="1" noMove="1" noResize="1" noEditPoints="1" noAdjustHandles="1" noChangeArrowheads="1" noChangeShapeType="1" noTextEdit="1"/>
              </p:cNvSpPr>
              <p:nvPr/>
            </p:nvSpPr>
            <p:spPr>
              <a:xfrm>
                <a:off x="541020" y="630255"/>
                <a:ext cx="5643880" cy="5399070"/>
              </a:xfrm>
              <a:prstGeom prst="rect">
                <a:avLst/>
              </a:prstGeom>
              <a:blipFill>
                <a:blip r:embed="rId2"/>
                <a:stretch>
                  <a:fillRect l="-2268" t="-3273" r="-540"/>
                </a:stretch>
              </a:blipFill>
            </p:spPr>
            <p:txBody>
              <a:bodyPr/>
              <a:lstStyle/>
              <a:p>
                <a:r>
                  <a:rPr lang="tr-TR">
                    <a:noFill/>
                  </a:rPr>
                  <a:t> </a:t>
                </a:r>
              </a:p>
            </p:txBody>
          </p:sp>
        </mc:Fallback>
      </mc:AlternateContent>
      <p:sp>
        <p:nvSpPr>
          <p:cNvPr id="7" name="TextBox 6">
            <a:extLst>
              <a:ext uri="{FF2B5EF4-FFF2-40B4-BE49-F238E27FC236}">
                <a16:creationId xmlns:a16="http://schemas.microsoft.com/office/drawing/2014/main" id="{4B6350FA-D9C3-4B9E-9DAA-C7F2BC078899}"/>
              </a:ext>
            </a:extLst>
          </p:cNvPr>
          <p:cNvSpPr txBox="1"/>
          <p:nvPr/>
        </p:nvSpPr>
        <p:spPr>
          <a:xfrm>
            <a:off x="6705600" y="1238250"/>
            <a:ext cx="5153025" cy="2937471"/>
          </a:xfrm>
          <a:prstGeom prst="rect">
            <a:avLst/>
          </a:prstGeom>
          <a:noFill/>
        </p:spPr>
        <p:txBody>
          <a:bodyPr wrap="square" rtlCol="0">
            <a:spAutoFit/>
          </a:bodyPr>
          <a:lstStyle/>
          <a:p>
            <a:pPr algn="just"/>
            <a:r>
              <a:rPr lang="en-US" sz="2000" b="1" dirty="0">
                <a:solidFill>
                  <a:srgbClr val="FF9966"/>
                </a:solidFill>
                <a:latin typeface="Times New Roman" panose="02020603050405020304" pitchFamily="18" charset="0"/>
                <a:cs typeface="Times New Roman" panose="02020603050405020304" pitchFamily="18" charset="0"/>
              </a:rPr>
              <a:t>Example :</a:t>
            </a:r>
          </a:p>
          <a:p>
            <a:pPr algn="just">
              <a:lnSpc>
                <a:spcPct val="107000"/>
              </a:lnSpc>
              <a:spcAft>
                <a:spcPts val="800"/>
              </a:spcAft>
            </a:pPr>
            <a:r>
              <a:rPr lang="tr-TR" dirty="0">
                <a:effectLst/>
                <a:latin typeface="Times New Roman" panose="02020603050405020304" pitchFamily="18" charset="0"/>
                <a:ea typeface="Calibri" panose="020F0502020204030204" pitchFamily="34" charset="0"/>
                <a:cs typeface="Times New Roman" panose="02020603050405020304" pitchFamily="18" charset="0"/>
              </a:rPr>
              <a:t>You want to buy a used car and you make three payments of $1,500 for three years, beginning next year, for a total of $4,500. </a:t>
            </a:r>
          </a:p>
          <a:p>
            <a:pPr algn="just">
              <a:lnSpc>
                <a:spcPct val="107000"/>
              </a:lnSpc>
              <a:spcAft>
                <a:spcPts val="800"/>
              </a:spcAft>
            </a:pPr>
            <a:r>
              <a:rPr lang="tr-TR" dirty="0">
                <a:effectLst/>
                <a:latin typeface="Times New Roman" panose="02020603050405020304" pitchFamily="18" charset="0"/>
                <a:ea typeface="Calibri" panose="020F0502020204030204" pitchFamily="34" charset="0"/>
                <a:cs typeface="Times New Roman" panose="02020603050405020304" pitchFamily="18" charset="0"/>
              </a:rPr>
              <a:t>If you want to pay all the amount once at the beginning, what amount should you pay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tr-TR" dirty="0">
                <a:effectLst/>
                <a:latin typeface="Times New Roman" panose="02020603050405020304" pitchFamily="18" charset="0"/>
                <a:ea typeface="Calibri" panose="020F0502020204030204" pitchFamily="34" charset="0"/>
                <a:cs typeface="Times New Roman" panose="02020603050405020304" pitchFamily="18" charset="0"/>
              </a:rPr>
              <a:t>? Should the single payment be $4,500? Should it be more or less? </a:t>
            </a:r>
          </a:p>
          <a:p>
            <a:pPr algn="just"/>
            <a:r>
              <a:rPr lang="en-US" dirty="0">
                <a:latin typeface="Times New Roman" panose="02020603050405020304" pitchFamily="18" charset="0"/>
                <a:cs typeface="Times New Roman" panose="02020603050405020304" pitchFamily="18" charset="0"/>
              </a:rPr>
              <a:t> </a:t>
            </a:r>
          </a:p>
          <a:p>
            <a:pPr algn="just"/>
            <a:endParaRPr lang="tr-TR" dirty="0">
              <a:latin typeface="Times New Roman" panose="02020603050405020304" pitchFamily="18" charset="0"/>
              <a:cs typeface="Times New Roman" panose="02020603050405020304" pitchFamily="18" charset="0"/>
            </a:endParaRPr>
          </a:p>
        </p:txBody>
      </p:sp>
      <p:sp>
        <p:nvSpPr>
          <p:cNvPr id="2" name="Speech Bubble: Oval 1">
            <a:extLst>
              <a:ext uri="{FF2B5EF4-FFF2-40B4-BE49-F238E27FC236}">
                <a16:creationId xmlns:a16="http://schemas.microsoft.com/office/drawing/2014/main" id="{A2EEE2A6-38D7-4915-A509-DCF17B540FE5}"/>
              </a:ext>
            </a:extLst>
          </p:cNvPr>
          <p:cNvSpPr/>
          <p:nvPr/>
        </p:nvSpPr>
        <p:spPr>
          <a:xfrm>
            <a:off x="802433" y="5206482"/>
            <a:ext cx="1334277" cy="690465"/>
          </a:xfrm>
          <a:prstGeom prst="wedgeEllipseCallout">
            <a:avLst>
              <a:gd name="adj1" fmla="val 58040"/>
              <a:gd name="adj2" fmla="val -6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a:t>
            </a:r>
            <a:endParaRPr lang="tr-TR" dirty="0"/>
          </a:p>
        </p:txBody>
      </p:sp>
      <p:sp>
        <p:nvSpPr>
          <p:cNvPr id="8" name="Speech Bubble: Oval 7">
            <a:extLst>
              <a:ext uri="{FF2B5EF4-FFF2-40B4-BE49-F238E27FC236}">
                <a16:creationId xmlns:a16="http://schemas.microsoft.com/office/drawing/2014/main" id="{E500E96E-754B-4D36-985E-AA97898BA3C1}"/>
              </a:ext>
            </a:extLst>
          </p:cNvPr>
          <p:cNvSpPr/>
          <p:nvPr/>
        </p:nvSpPr>
        <p:spPr>
          <a:xfrm>
            <a:off x="2398123" y="5502372"/>
            <a:ext cx="1334277" cy="690465"/>
          </a:xfrm>
          <a:prstGeom prst="wedgeEllipseCallout">
            <a:avLst>
              <a:gd name="adj1" fmla="val -1401"/>
              <a:gd name="adj2" fmla="val -115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Future</a:t>
            </a:r>
            <a:endParaRPr lang="tr-TR" dirty="0"/>
          </a:p>
        </p:txBody>
      </p:sp>
      <p:sp>
        <p:nvSpPr>
          <p:cNvPr id="9" name="Speech Bubble: Oval 8">
            <a:extLst>
              <a:ext uri="{FF2B5EF4-FFF2-40B4-BE49-F238E27FC236}">
                <a16:creationId xmlns:a16="http://schemas.microsoft.com/office/drawing/2014/main" id="{58F8A988-7A49-40E1-967D-071B68AD7E28}"/>
              </a:ext>
            </a:extLst>
          </p:cNvPr>
          <p:cNvSpPr/>
          <p:nvPr/>
        </p:nvSpPr>
        <p:spPr>
          <a:xfrm>
            <a:off x="5112036" y="4920803"/>
            <a:ext cx="1334277" cy="690465"/>
          </a:xfrm>
          <a:prstGeom prst="wedgeEllipseCallout">
            <a:avLst>
              <a:gd name="adj1" fmla="val -86716"/>
              <a:gd name="adj2" fmla="val -33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years</a:t>
            </a:r>
            <a:endParaRPr lang="tr-TR" dirty="0"/>
          </a:p>
        </p:txBody>
      </p:sp>
      <p:sp>
        <p:nvSpPr>
          <p:cNvPr id="10" name="Speech Bubble: Oval 9">
            <a:extLst>
              <a:ext uri="{FF2B5EF4-FFF2-40B4-BE49-F238E27FC236}">
                <a16:creationId xmlns:a16="http://schemas.microsoft.com/office/drawing/2014/main" id="{9AFF68C3-CA25-437A-9BB0-04C3A2FA82E6}"/>
              </a:ext>
            </a:extLst>
          </p:cNvPr>
          <p:cNvSpPr/>
          <p:nvPr/>
        </p:nvSpPr>
        <p:spPr>
          <a:xfrm>
            <a:off x="4095050" y="5475064"/>
            <a:ext cx="1334277" cy="690465"/>
          </a:xfrm>
          <a:prstGeom prst="wedgeEllipseCallout">
            <a:avLst>
              <a:gd name="adj1" fmla="val -35667"/>
              <a:gd name="adj2" fmla="val -90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interest</a:t>
            </a:r>
            <a:endParaRPr lang="tr-TR" dirty="0"/>
          </a:p>
        </p:txBody>
      </p:sp>
    </p:spTree>
    <p:extLst>
      <p:ext uri="{BB962C8B-B14F-4D97-AF65-F5344CB8AC3E}">
        <p14:creationId xmlns:p14="http://schemas.microsoft.com/office/powerpoint/2010/main" val="3868725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B477E4-CD1A-4AC1-B263-3F9F7E5BC334}"/>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73A31E8E-B7E0-4B41-8A68-B15D0D0C55F9}"/>
              </a:ext>
            </a:extLst>
          </p:cNvPr>
          <p:cNvSpPr>
            <a:spLocks noGrp="1"/>
          </p:cNvSpPr>
          <p:nvPr>
            <p:ph type="sldNum" sz="quarter" idx="12"/>
          </p:nvPr>
        </p:nvSpPr>
        <p:spPr/>
        <p:txBody>
          <a:bodyPr/>
          <a:lstStyle/>
          <a:p>
            <a:fld id="{F43085E7-DD81-4654-9295-72AD80DBC430}" type="slidenum">
              <a:rPr lang="tr-TR" smtClean="0"/>
              <a:t>29</a:t>
            </a:fld>
            <a:endParaRPr lang="tr-T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6D1E7EA-5B27-4639-91B8-C61B0B4106C5}"/>
                  </a:ext>
                </a:extLst>
              </p:cNvPr>
              <p:cNvSpPr txBox="1"/>
              <p:nvPr/>
            </p:nvSpPr>
            <p:spPr>
              <a:xfrm>
                <a:off x="1019174" y="654050"/>
                <a:ext cx="10868026" cy="4822089"/>
              </a:xfrm>
              <a:prstGeom prst="rect">
                <a:avLst/>
              </a:prstGeom>
              <a:noFill/>
            </p:spPr>
            <p:txBody>
              <a:bodyPr wrap="square" rtlCol="0">
                <a:spAutoFit/>
              </a:bodyPr>
              <a:lstStyle/>
              <a:p>
                <a:pPr algn="just"/>
                <a:r>
                  <a:rPr lang="en-US" sz="2800" b="1" dirty="0">
                    <a:solidFill>
                      <a:srgbClr val="FF9966"/>
                    </a:solidFill>
                    <a:latin typeface="Times New Roman" panose="02020603050405020304" pitchFamily="18" charset="0"/>
                    <a:cs typeface="Times New Roman" panose="02020603050405020304" pitchFamily="18" charset="0"/>
                  </a:rPr>
                  <a:t>Answer :</a:t>
                </a:r>
              </a:p>
              <a:p>
                <a:pPr marL="285750" indent="-285750" algn="just">
                  <a:lnSpc>
                    <a:spcPct val="107000"/>
                  </a:lnSpc>
                  <a:spcAft>
                    <a:spcPts val="8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we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must consider the time value of money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Money can be invested, a dollar today  is worth more than a dollar in the future.</a:t>
                </a:r>
              </a:p>
              <a:p>
                <a:pPr marL="285750" indent="-285750" algn="jus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Most of us would gladly accept $4,500 today rather than three payments of $1,500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Let’s suppose that the seller could put the money received for the sale of the car in the bank and receive a 10 percent return on her investment. </a:t>
                </a:r>
              </a:p>
              <a:p>
                <a:pPr marL="285750" indent="-285750" algn="jus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Then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present value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of the three $1,500 payments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First year </a:t>
                </a:r>
                <a14:m>
                  <m:oMath xmlns:m="http://schemas.openxmlformats.org/officeDocument/2006/math">
                    <m:sSub>
                      <m:sSubPr>
                        <m:ctrlPr>
                          <a:rPr lang="tr-TR" i="1">
                            <a:latin typeface="Cambria Math" panose="02040503050406030204" pitchFamily="18" charset="0"/>
                            <a:ea typeface="Calibri" panose="020F0502020204030204" pitchFamily="34" charset="0"/>
                            <a:cs typeface="Century-Book"/>
                          </a:rPr>
                        </m:ctrlPr>
                      </m:sSubPr>
                      <m:e>
                        <m:r>
                          <a:rPr lang="tr-TR" i="1">
                            <a:latin typeface="Cambria Math" panose="02040503050406030204" pitchFamily="18" charset="0"/>
                            <a:ea typeface="Calibri" panose="020F0502020204030204" pitchFamily="34" charset="0"/>
                            <a:cs typeface="Century-Book"/>
                          </a:rPr>
                          <m:t>𝑃𝑉</m:t>
                        </m:r>
                      </m:e>
                      <m:sub>
                        <m:r>
                          <a:rPr lang="en-US" i="1">
                            <a:latin typeface="Cambria Math" panose="02040503050406030204" pitchFamily="18" charset="0"/>
                            <a:ea typeface="Calibri" panose="020F0502020204030204" pitchFamily="34" charset="0"/>
                            <a:cs typeface="Century-Book"/>
                          </a:rPr>
                          <m:t>1</m:t>
                        </m:r>
                      </m:sub>
                    </m:sSub>
                    <m:r>
                      <a:rPr lang="tr-TR" i="1">
                        <a:latin typeface="Cambria Math" panose="02040503050406030204" pitchFamily="18" charset="0"/>
                        <a:ea typeface="Calibri" panose="020F0502020204030204" pitchFamily="34" charset="0"/>
                        <a:cs typeface="Century-Book"/>
                      </a:rPr>
                      <m:t>=</m:t>
                    </m:r>
                    <m:r>
                      <a:rPr lang="en-US" i="1">
                        <a:latin typeface="Cambria Math" panose="02040503050406030204" pitchFamily="18" charset="0"/>
                        <a:ea typeface="Calibri" panose="020F0502020204030204" pitchFamily="34" charset="0"/>
                        <a:cs typeface="Century-Book"/>
                      </a:rPr>
                      <m:t>1500</m:t>
                    </m:r>
                    <m:r>
                      <a:rPr lang="tr-TR" i="1">
                        <a:latin typeface="Cambria Math" panose="02040503050406030204" pitchFamily="18" charset="0"/>
                        <a:ea typeface="Calibri" panose="020F0502020204030204" pitchFamily="34" charset="0"/>
                        <a:cs typeface="Century-Book"/>
                      </a:rPr>
                      <m:t>×</m:t>
                    </m:r>
                    <m:f>
                      <m:fPr>
                        <m:ctrlPr>
                          <a:rPr lang="tr-TR" i="1">
                            <a:latin typeface="Cambria Math" panose="02040503050406030204" pitchFamily="18" charset="0"/>
                            <a:ea typeface="Calibri" panose="020F0502020204030204" pitchFamily="34" charset="0"/>
                            <a:cs typeface="Century-Book"/>
                          </a:rPr>
                        </m:ctrlPr>
                      </m:fPr>
                      <m:num>
                        <m:r>
                          <a:rPr lang="tr-TR" i="1">
                            <a:latin typeface="Cambria Math" panose="02040503050406030204" pitchFamily="18" charset="0"/>
                            <a:ea typeface="Calibri" panose="020F0502020204030204" pitchFamily="34" charset="0"/>
                            <a:cs typeface="Century-Book"/>
                          </a:rPr>
                          <m:t>1</m:t>
                        </m:r>
                      </m:num>
                      <m:den>
                        <m:sSup>
                          <m:sSupPr>
                            <m:ctrlPr>
                              <a:rPr lang="tr-TR" i="1">
                                <a:latin typeface="Cambria Math" panose="02040503050406030204" pitchFamily="18" charset="0"/>
                                <a:ea typeface="Calibri" panose="020F0502020204030204" pitchFamily="34" charset="0"/>
                                <a:cs typeface="Century-Book"/>
                              </a:rPr>
                            </m:ctrlPr>
                          </m:sSupPr>
                          <m:e>
                            <m:r>
                              <a:rPr lang="tr-TR" i="1">
                                <a:latin typeface="Cambria Math" panose="02040503050406030204" pitchFamily="18" charset="0"/>
                                <a:ea typeface="Calibri" panose="020F0502020204030204" pitchFamily="34" charset="0"/>
                                <a:cs typeface="Century-Book"/>
                              </a:rPr>
                              <m:t>(1+</m:t>
                            </m:r>
                            <m:r>
                              <a:rPr lang="en-US" i="1">
                                <a:latin typeface="Cambria Math" panose="02040503050406030204" pitchFamily="18" charset="0"/>
                                <a:ea typeface="Calibri" panose="020F0502020204030204" pitchFamily="34" charset="0"/>
                                <a:cs typeface="Century-Book"/>
                              </a:rPr>
                              <m:t>0.1</m:t>
                            </m:r>
                            <m:r>
                              <a:rPr lang="tr-TR" i="1">
                                <a:latin typeface="Cambria Math" panose="02040503050406030204" pitchFamily="18" charset="0"/>
                                <a:ea typeface="Calibri" panose="020F0502020204030204" pitchFamily="34" charset="0"/>
                                <a:cs typeface="Century-Book"/>
                              </a:rPr>
                              <m:t>)</m:t>
                            </m:r>
                          </m:e>
                          <m:sup>
                            <m:r>
                              <a:rPr lang="en-US" i="1">
                                <a:latin typeface="Cambria Math" panose="02040503050406030204" pitchFamily="18" charset="0"/>
                                <a:ea typeface="Calibri" panose="020F0502020204030204" pitchFamily="34" charset="0"/>
                                <a:cs typeface="Century-Book"/>
                              </a:rPr>
                              <m:t>1</m:t>
                            </m:r>
                          </m:sup>
                        </m:sSup>
                      </m:den>
                    </m:f>
                    <m:r>
                      <a:rPr lang="en-US" i="1">
                        <a:latin typeface="Cambria Math" panose="02040503050406030204" pitchFamily="18" charset="0"/>
                        <a:ea typeface="Calibri" panose="020F0502020204030204" pitchFamily="34" charset="0"/>
                        <a:cs typeface="Century-Book"/>
                      </a:rPr>
                      <m:t>=1363.65 </m:t>
                    </m:r>
                    <m:r>
                      <a:rPr lang="en-US" i="1">
                        <a:latin typeface="Cambria Math" panose="02040503050406030204" pitchFamily="18" charset="0"/>
                        <a:ea typeface="Calibri" panose="020F0502020204030204" pitchFamily="34" charset="0"/>
                        <a:cs typeface="Century-Book"/>
                      </a:rPr>
                      <m:t>𝑑𝑜𝑙𝑙𝑎𝑟𝑠</m:t>
                    </m:r>
                  </m:oMath>
                </a14:m>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Second year </a:t>
                </a:r>
                <a14:m>
                  <m:oMath xmlns:m="http://schemas.openxmlformats.org/officeDocument/2006/math">
                    <m:sSub>
                      <m:sSubPr>
                        <m:ctrlPr>
                          <a:rPr lang="tr-TR" sz="1800" i="1" smtClean="0">
                            <a:effectLst/>
                            <a:latin typeface="Cambria Math" panose="02040503050406030204" pitchFamily="18" charset="0"/>
                            <a:ea typeface="Calibri" panose="020F0502020204030204" pitchFamily="34" charset="0"/>
                            <a:cs typeface="Century-Book"/>
                          </a:rPr>
                        </m:ctrlPr>
                      </m:sSubPr>
                      <m:e>
                        <m:r>
                          <a:rPr lang="tr-TR" sz="1800" i="1">
                            <a:effectLst/>
                            <a:latin typeface="Cambria Math" panose="02040503050406030204" pitchFamily="18" charset="0"/>
                            <a:ea typeface="Calibri" panose="020F0502020204030204" pitchFamily="34" charset="0"/>
                            <a:cs typeface="Century-Book"/>
                          </a:rPr>
                          <m:t>𝑃𝑉</m:t>
                        </m:r>
                      </m:e>
                      <m:sub>
                        <m:r>
                          <a:rPr lang="en-US" sz="1800" b="0" i="1" smtClean="0">
                            <a:effectLst/>
                            <a:latin typeface="Cambria Math" panose="02040503050406030204" pitchFamily="18" charset="0"/>
                            <a:ea typeface="Calibri" panose="020F0502020204030204" pitchFamily="34" charset="0"/>
                            <a:cs typeface="Century-Book"/>
                          </a:rPr>
                          <m:t>2</m:t>
                        </m:r>
                      </m:sub>
                    </m:sSub>
                    <m:r>
                      <a:rPr lang="tr-TR" sz="1800" i="1">
                        <a:effectLst/>
                        <a:latin typeface="Cambria Math" panose="02040503050406030204" pitchFamily="18" charset="0"/>
                        <a:ea typeface="Calibri" panose="020F0502020204030204" pitchFamily="34" charset="0"/>
                        <a:cs typeface="Century-Book"/>
                      </a:rPr>
                      <m:t>=</m:t>
                    </m:r>
                    <m:r>
                      <a:rPr lang="en-US" sz="1800" b="0" i="1" smtClean="0">
                        <a:effectLst/>
                        <a:latin typeface="Cambria Math" panose="02040503050406030204" pitchFamily="18" charset="0"/>
                        <a:ea typeface="Calibri" panose="020F0502020204030204" pitchFamily="34" charset="0"/>
                        <a:cs typeface="Century-Book"/>
                      </a:rPr>
                      <m:t>1500</m:t>
                    </m:r>
                    <m:r>
                      <a:rPr lang="tr-TR" sz="1800" i="1">
                        <a:effectLst/>
                        <a:latin typeface="Cambria Math" panose="02040503050406030204" pitchFamily="18" charset="0"/>
                        <a:ea typeface="Calibri" panose="020F0502020204030204" pitchFamily="34" charset="0"/>
                        <a:cs typeface="Century-Book"/>
                      </a:rPr>
                      <m:t>×</m:t>
                    </m:r>
                    <m:f>
                      <m:fPr>
                        <m:ctrlPr>
                          <a:rPr lang="tr-TR" sz="1800" i="1">
                            <a:effectLst/>
                            <a:latin typeface="Cambria Math" panose="02040503050406030204" pitchFamily="18" charset="0"/>
                            <a:ea typeface="Calibri" panose="020F0502020204030204" pitchFamily="34" charset="0"/>
                            <a:cs typeface="Century-Book"/>
                          </a:rPr>
                        </m:ctrlPr>
                      </m:fPr>
                      <m:num>
                        <m:r>
                          <a:rPr lang="tr-TR" sz="1800" i="1">
                            <a:effectLst/>
                            <a:latin typeface="Cambria Math" panose="02040503050406030204" pitchFamily="18" charset="0"/>
                            <a:ea typeface="Calibri" panose="020F0502020204030204" pitchFamily="34" charset="0"/>
                            <a:cs typeface="Century-Book"/>
                          </a:rPr>
                          <m:t>1</m:t>
                        </m:r>
                      </m:num>
                      <m:den>
                        <m:sSup>
                          <m:sSupPr>
                            <m:ctrlPr>
                              <a:rPr lang="tr-TR" sz="1800" i="1">
                                <a:effectLst/>
                                <a:latin typeface="Cambria Math" panose="02040503050406030204" pitchFamily="18" charset="0"/>
                                <a:ea typeface="Calibri" panose="020F0502020204030204" pitchFamily="34" charset="0"/>
                                <a:cs typeface="Century-Book"/>
                              </a:rPr>
                            </m:ctrlPr>
                          </m:sSupPr>
                          <m:e>
                            <m:r>
                              <a:rPr lang="tr-TR" sz="1800" i="1">
                                <a:effectLst/>
                                <a:latin typeface="Cambria Math" panose="02040503050406030204" pitchFamily="18" charset="0"/>
                                <a:ea typeface="Calibri" panose="020F0502020204030204" pitchFamily="34" charset="0"/>
                                <a:cs typeface="Century-Book"/>
                              </a:rPr>
                              <m:t>(1+</m:t>
                            </m:r>
                            <m:r>
                              <a:rPr lang="en-US" sz="1800" b="0" i="1" smtClean="0">
                                <a:effectLst/>
                                <a:latin typeface="Cambria Math" panose="02040503050406030204" pitchFamily="18" charset="0"/>
                                <a:ea typeface="Calibri" panose="020F0502020204030204" pitchFamily="34" charset="0"/>
                                <a:cs typeface="Century-Book"/>
                              </a:rPr>
                              <m:t>0.1</m:t>
                            </m:r>
                            <m:r>
                              <a:rPr lang="tr-TR" sz="1800" i="1">
                                <a:effectLst/>
                                <a:latin typeface="Cambria Math" panose="02040503050406030204" pitchFamily="18" charset="0"/>
                                <a:ea typeface="Calibri" panose="020F0502020204030204" pitchFamily="34" charset="0"/>
                                <a:cs typeface="Century-Book"/>
                              </a:rPr>
                              <m:t>)</m:t>
                            </m:r>
                          </m:e>
                          <m:sup>
                            <m:r>
                              <a:rPr lang="en-US" sz="1800" b="0" i="1" smtClean="0">
                                <a:effectLst/>
                                <a:latin typeface="Cambria Math" panose="02040503050406030204" pitchFamily="18" charset="0"/>
                                <a:ea typeface="Calibri" panose="020F0502020204030204" pitchFamily="34" charset="0"/>
                                <a:cs typeface="Century-Book"/>
                              </a:rPr>
                              <m:t>2</m:t>
                            </m:r>
                          </m:sup>
                        </m:sSup>
                      </m:den>
                    </m:f>
                    <m:r>
                      <a:rPr lang="en-US" sz="1800" b="0" i="1" smtClean="0">
                        <a:effectLst/>
                        <a:latin typeface="Cambria Math" panose="02040503050406030204" pitchFamily="18" charset="0"/>
                        <a:ea typeface="Calibri" panose="020F0502020204030204" pitchFamily="34" charset="0"/>
                        <a:cs typeface="Century-Book"/>
                      </a:rPr>
                      <m:t>=1239.6 </m:t>
                    </m:r>
                    <m:r>
                      <a:rPr lang="en-US" sz="1800" b="0" i="1" smtClean="0">
                        <a:effectLst/>
                        <a:latin typeface="Cambria Math" panose="02040503050406030204" pitchFamily="18" charset="0"/>
                        <a:ea typeface="Calibri" panose="020F0502020204030204" pitchFamily="34" charset="0"/>
                        <a:cs typeface="Century-Book"/>
                      </a:rPr>
                      <m:t>𝑑𝑜𝑙𝑙𝑎𝑟𝑠</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Third year </a:t>
                </a:r>
                <a14:m>
                  <m:oMath xmlns:m="http://schemas.openxmlformats.org/officeDocument/2006/math">
                    <m:sSub>
                      <m:sSubPr>
                        <m:ctrlPr>
                          <a:rPr lang="tr-TR" sz="1800" i="1" smtClean="0">
                            <a:effectLst/>
                            <a:latin typeface="Cambria Math" panose="02040503050406030204" pitchFamily="18" charset="0"/>
                            <a:ea typeface="Calibri" panose="020F0502020204030204" pitchFamily="34" charset="0"/>
                            <a:cs typeface="Century-Book"/>
                          </a:rPr>
                        </m:ctrlPr>
                      </m:sSubPr>
                      <m:e>
                        <m:r>
                          <a:rPr lang="tr-TR" sz="1800" i="1">
                            <a:effectLst/>
                            <a:latin typeface="Cambria Math" panose="02040503050406030204" pitchFamily="18" charset="0"/>
                            <a:ea typeface="Calibri" panose="020F0502020204030204" pitchFamily="34" charset="0"/>
                            <a:cs typeface="Century-Book"/>
                          </a:rPr>
                          <m:t>𝑃𝑉</m:t>
                        </m:r>
                      </m:e>
                      <m:sub>
                        <m:r>
                          <a:rPr lang="en-US" sz="1800" b="0" i="1" smtClean="0">
                            <a:effectLst/>
                            <a:latin typeface="Cambria Math" panose="02040503050406030204" pitchFamily="18" charset="0"/>
                            <a:ea typeface="Calibri" panose="020F0502020204030204" pitchFamily="34" charset="0"/>
                            <a:cs typeface="Century-Book"/>
                          </a:rPr>
                          <m:t>3</m:t>
                        </m:r>
                      </m:sub>
                    </m:sSub>
                    <m:r>
                      <a:rPr lang="tr-TR" sz="1800" i="1">
                        <a:effectLst/>
                        <a:latin typeface="Cambria Math" panose="02040503050406030204" pitchFamily="18" charset="0"/>
                        <a:ea typeface="Calibri" panose="020F0502020204030204" pitchFamily="34" charset="0"/>
                        <a:cs typeface="Century-Book"/>
                      </a:rPr>
                      <m:t>=</m:t>
                    </m:r>
                    <m:r>
                      <a:rPr lang="en-US" sz="1800" b="0" i="1" smtClean="0">
                        <a:effectLst/>
                        <a:latin typeface="Cambria Math" panose="02040503050406030204" pitchFamily="18" charset="0"/>
                        <a:ea typeface="Calibri" panose="020F0502020204030204" pitchFamily="34" charset="0"/>
                        <a:cs typeface="Century-Book"/>
                      </a:rPr>
                      <m:t>1500</m:t>
                    </m:r>
                    <m:r>
                      <a:rPr lang="tr-TR" sz="1800" i="1">
                        <a:effectLst/>
                        <a:latin typeface="Cambria Math" panose="02040503050406030204" pitchFamily="18" charset="0"/>
                        <a:ea typeface="Calibri" panose="020F0502020204030204" pitchFamily="34" charset="0"/>
                        <a:cs typeface="Century-Book"/>
                      </a:rPr>
                      <m:t>×</m:t>
                    </m:r>
                    <m:f>
                      <m:fPr>
                        <m:ctrlPr>
                          <a:rPr lang="tr-TR" sz="1800" i="1">
                            <a:effectLst/>
                            <a:latin typeface="Cambria Math" panose="02040503050406030204" pitchFamily="18" charset="0"/>
                            <a:ea typeface="Calibri" panose="020F0502020204030204" pitchFamily="34" charset="0"/>
                            <a:cs typeface="Century-Book"/>
                          </a:rPr>
                        </m:ctrlPr>
                      </m:fPr>
                      <m:num>
                        <m:r>
                          <a:rPr lang="tr-TR" sz="1800" i="1">
                            <a:effectLst/>
                            <a:latin typeface="Cambria Math" panose="02040503050406030204" pitchFamily="18" charset="0"/>
                            <a:ea typeface="Calibri" panose="020F0502020204030204" pitchFamily="34" charset="0"/>
                            <a:cs typeface="Century-Book"/>
                          </a:rPr>
                          <m:t>1</m:t>
                        </m:r>
                      </m:num>
                      <m:den>
                        <m:sSup>
                          <m:sSupPr>
                            <m:ctrlPr>
                              <a:rPr lang="tr-TR" sz="1800" i="1">
                                <a:effectLst/>
                                <a:latin typeface="Cambria Math" panose="02040503050406030204" pitchFamily="18" charset="0"/>
                                <a:ea typeface="Calibri" panose="020F0502020204030204" pitchFamily="34" charset="0"/>
                                <a:cs typeface="Century-Book"/>
                              </a:rPr>
                            </m:ctrlPr>
                          </m:sSupPr>
                          <m:e>
                            <m:r>
                              <a:rPr lang="tr-TR" sz="1800" i="1">
                                <a:effectLst/>
                                <a:latin typeface="Cambria Math" panose="02040503050406030204" pitchFamily="18" charset="0"/>
                                <a:ea typeface="Calibri" panose="020F0502020204030204" pitchFamily="34" charset="0"/>
                                <a:cs typeface="Century-Book"/>
                              </a:rPr>
                              <m:t>(1+</m:t>
                            </m:r>
                            <m:r>
                              <a:rPr lang="en-US" sz="1800" b="0" i="1" smtClean="0">
                                <a:effectLst/>
                                <a:latin typeface="Cambria Math" panose="02040503050406030204" pitchFamily="18" charset="0"/>
                                <a:ea typeface="Calibri" panose="020F0502020204030204" pitchFamily="34" charset="0"/>
                                <a:cs typeface="Century-Book"/>
                              </a:rPr>
                              <m:t>0.1</m:t>
                            </m:r>
                            <m:r>
                              <a:rPr lang="tr-TR" sz="1800" i="1">
                                <a:effectLst/>
                                <a:latin typeface="Cambria Math" panose="02040503050406030204" pitchFamily="18" charset="0"/>
                                <a:ea typeface="Calibri" panose="020F0502020204030204" pitchFamily="34" charset="0"/>
                                <a:cs typeface="Century-Book"/>
                              </a:rPr>
                              <m:t>)</m:t>
                            </m:r>
                          </m:e>
                          <m:sup>
                            <m:r>
                              <a:rPr lang="en-US" sz="1800" b="0" i="1" smtClean="0">
                                <a:effectLst/>
                                <a:latin typeface="Cambria Math" panose="02040503050406030204" pitchFamily="18" charset="0"/>
                                <a:ea typeface="Calibri" panose="020F0502020204030204" pitchFamily="34" charset="0"/>
                                <a:cs typeface="Century-Book"/>
                              </a:rPr>
                              <m:t>3</m:t>
                            </m:r>
                          </m:sup>
                        </m:sSup>
                      </m:den>
                    </m:f>
                    <m:r>
                      <a:rPr lang="en-US" sz="1800" b="0" i="1" smtClean="0">
                        <a:effectLst/>
                        <a:latin typeface="Cambria Math" panose="02040503050406030204" pitchFamily="18" charset="0"/>
                        <a:ea typeface="Calibri" panose="020F0502020204030204" pitchFamily="34" charset="0"/>
                        <a:cs typeface="Century-Book"/>
                      </a:rPr>
                      <m:t>=1126.95 </m:t>
                    </m:r>
                    <m:r>
                      <a:rPr lang="en-US" sz="1800" b="0" i="1" smtClean="0">
                        <a:effectLst/>
                        <a:latin typeface="Cambria Math" panose="02040503050406030204" pitchFamily="18" charset="0"/>
                        <a:ea typeface="Calibri" panose="020F0502020204030204" pitchFamily="34" charset="0"/>
                        <a:cs typeface="Century-Book"/>
                      </a:rPr>
                      <m:t>𝑑𝑜𝑙𝑙𝑎𝑟𝑠</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the net present value (NPV)</a:t>
                </a:r>
                <a:r>
                  <a:rPr lang="en-US" b="0" i="0" u="none" strike="noStrike" baseline="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tr-TR" i="1" smtClean="0">
                            <a:latin typeface="Cambria Math" panose="02040503050406030204" pitchFamily="18" charset="0"/>
                            <a:ea typeface="Calibri" panose="020F0502020204030204" pitchFamily="34" charset="0"/>
                            <a:cs typeface="Century-Book"/>
                          </a:rPr>
                        </m:ctrlPr>
                      </m:sSubPr>
                      <m:e>
                        <m:r>
                          <a:rPr lang="tr-TR" i="1">
                            <a:latin typeface="Cambria Math" panose="02040503050406030204" pitchFamily="18" charset="0"/>
                            <a:ea typeface="Calibri" panose="020F0502020204030204" pitchFamily="34" charset="0"/>
                            <a:cs typeface="Century-Book"/>
                          </a:rPr>
                          <m:t>𝑃𝑉</m:t>
                        </m:r>
                      </m:e>
                      <m:sub>
                        <m:r>
                          <a:rPr lang="en-US" i="1">
                            <a:latin typeface="Cambria Math" panose="02040503050406030204" pitchFamily="18" charset="0"/>
                            <a:ea typeface="Calibri" panose="020F0502020204030204" pitchFamily="34" charset="0"/>
                            <a:cs typeface="Century-Book"/>
                          </a:rPr>
                          <m:t>1</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tr-TR" i="1">
                            <a:latin typeface="Cambria Math" panose="02040503050406030204" pitchFamily="18" charset="0"/>
                            <a:ea typeface="Calibri" panose="020F0502020204030204" pitchFamily="34" charset="0"/>
                            <a:cs typeface="Century-Book"/>
                          </a:rPr>
                        </m:ctrlPr>
                      </m:sSubPr>
                      <m:e>
                        <m:r>
                          <a:rPr lang="tr-TR" i="1">
                            <a:latin typeface="Cambria Math" panose="02040503050406030204" pitchFamily="18" charset="0"/>
                            <a:ea typeface="Calibri" panose="020F0502020204030204" pitchFamily="34" charset="0"/>
                            <a:cs typeface="Century-Book"/>
                          </a:rPr>
                          <m:t>𝑃𝑉</m:t>
                        </m:r>
                      </m:e>
                      <m:sub>
                        <m:r>
                          <a:rPr lang="en-US" i="1">
                            <a:latin typeface="Cambria Math" panose="02040503050406030204" pitchFamily="18" charset="0"/>
                            <a:ea typeface="Calibri" panose="020F0502020204030204" pitchFamily="34" charset="0"/>
                            <a:cs typeface="Century-Book"/>
                          </a:rPr>
                          <m:t>2</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tr-TR" i="1">
                            <a:latin typeface="Cambria Math" panose="02040503050406030204" pitchFamily="18" charset="0"/>
                            <a:ea typeface="Calibri" panose="020F0502020204030204" pitchFamily="34" charset="0"/>
                            <a:cs typeface="Century-Book"/>
                          </a:rPr>
                        </m:ctrlPr>
                      </m:sSubPr>
                      <m:e>
                        <m:r>
                          <a:rPr lang="tr-TR" i="1">
                            <a:latin typeface="Cambria Math" panose="02040503050406030204" pitchFamily="18" charset="0"/>
                            <a:ea typeface="Calibri" panose="020F0502020204030204" pitchFamily="34" charset="0"/>
                            <a:cs typeface="Century-Book"/>
                          </a:rPr>
                          <m:t>𝑃𝑉</m:t>
                        </m:r>
                      </m:e>
                      <m:sub>
                        <m:r>
                          <a:rPr lang="en-US" i="1">
                            <a:latin typeface="Cambria Math" panose="02040503050406030204" pitchFamily="18" charset="0"/>
                            <a:ea typeface="Calibri" panose="020F0502020204030204" pitchFamily="34" charset="0"/>
                            <a:cs typeface="Century-Book"/>
                          </a:rPr>
                          <m:t>3</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3730.2 dollars</a:t>
                </a: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the seller could accept a lump sum payment of $3,730.20 as equivalent to the three payments of $1,500, given a discount rate of 10 percent.</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6D1E7EA-5B27-4639-91B8-C61B0B4106C5}"/>
                  </a:ext>
                </a:extLst>
              </p:cNvPr>
              <p:cNvSpPr txBox="1">
                <a:spLocks noRot="1" noChangeAspect="1" noMove="1" noResize="1" noEditPoints="1" noAdjustHandles="1" noChangeArrowheads="1" noChangeShapeType="1" noTextEdit="1"/>
              </p:cNvSpPr>
              <p:nvPr/>
            </p:nvSpPr>
            <p:spPr>
              <a:xfrm>
                <a:off x="1019174" y="654050"/>
                <a:ext cx="10868026" cy="4822089"/>
              </a:xfrm>
              <a:prstGeom prst="rect">
                <a:avLst/>
              </a:prstGeom>
              <a:blipFill>
                <a:blip r:embed="rId2"/>
                <a:stretch>
                  <a:fillRect l="-1122" t="-1264" r="-505" b="-1138"/>
                </a:stretch>
              </a:blipFill>
            </p:spPr>
            <p:txBody>
              <a:bodyPr/>
              <a:lstStyle/>
              <a:p>
                <a:r>
                  <a:rPr lang="tr-TR">
                    <a:noFill/>
                  </a:rPr>
                  <a:t> </a:t>
                </a:r>
              </a:p>
            </p:txBody>
          </p:sp>
        </mc:Fallback>
      </mc:AlternateContent>
    </p:spTree>
    <p:extLst>
      <p:ext uri="{BB962C8B-B14F-4D97-AF65-F5344CB8AC3E}">
        <p14:creationId xmlns:p14="http://schemas.microsoft.com/office/powerpoint/2010/main" val="382411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26473" y="785091"/>
            <a:ext cx="1154545" cy="314036"/>
          </a:xfrm>
          <a:prstGeom prst="round2DiagRect">
            <a:avLst/>
          </a:prstGeom>
          <a:solidFill>
            <a:schemeClr val="accent2">
              <a:lumMod val="60000"/>
              <a:lumOff val="40000"/>
            </a:schemeClr>
          </a:solidFill>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Chapter 4</a:t>
            </a:r>
            <a:endParaRPr lang="tr-TR" dirty="0"/>
          </a:p>
        </p:txBody>
      </p:sp>
      <p:graphicFrame>
        <p:nvGraphicFramePr>
          <p:cNvPr id="5" name="Diagram 4"/>
          <p:cNvGraphicFramePr/>
          <p:nvPr>
            <p:extLst>
              <p:ext uri="{D42A27DB-BD31-4B8C-83A1-F6EECF244321}">
                <p14:modId xmlns:p14="http://schemas.microsoft.com/office/powerpoint/2010/main" val="1425737069"/>
              </p:ext>
            </p:extLst>
          </p:nvPr>
        </p:nvGraphicFramePr>
        <p:xfrm>
          <a:off x="1773382" y="997527"/>
          <a:ext cx="8709891"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28C2047F-3404-456C-A90B-D56EF8481732}"/>
              </a:ext>
            </a:extLst>
          </p:cNvPr>
          <p:cNvSpPr>
            <a:spLocks noGrp="1"/>
          </p:cNvSpPr>
          <p:nvPr>
            <p:ph type="ftr" sz="quarter" idx="11"/>
          </p:nvPr>
        </p:nvSpPr>
        <p:spPr/>
        <p:txBody>
          <a:bodyPr/>
          <a:lstStyle/>
          <a:p>
            <a:r>
              <a:rPr lang="tr-TR"/>
              <a:t>IENG/MANE 372 - Chapter 4</a:t>
            </a:r>
          </a:p>
        </p:txBody>
      </p:sp>
      <p:sp>
        <p:nvSpPr>
          <p:cNvPr id="3" name="Slide Number Placeholder 2">
            <a:extLst>
              <a:ext uri="{FF2B5EF4-FFF2-40B4-BE49-F238E27FC236}">
                <a16:creationId xmlns:a16="http://schemas.microsoft.com/office/drawing/2014/main" id="{897A3EF3-366D-4CBA-8E56-B164B86B6993}"/>
              </a:ext>
            </a:extLst>
          </p:cNvPr>
          <p:cNvSpPr>
            <a:spLocks noGrp="1"/>
          </p:cNvSpPr>
          <p:nvPr>
            <p:ph type="sldNum" sz="quarter" idx="12"/>
          </p:nvPr>
        </p:nvSpPr>
        <p:spPr/>
        <p:txBody>
          <a:bodyPr/>
          <a:lstStyle/>
          <a:p>
            <a:fld id="{F43085E7-DD81-4654-9295-72AD80DBC430}" type="slidenum">
              <a:rPr lang="tr-TR" smtClean="0"/>
              <a:t>3</a:t>
            </a:fld>
            <a:endParaRPr lang="tr-TR"/>
          </a:p>
        </p:txBody>
      </p:sp>
    </p:spTree>
    <p:extLst>
      <p:ext uri="{BB962C8B-B14F-4D97-AF65-F5344CB8AC3E}">
        <p14:creationId xmlns:p14="http://schemas.microsoft.com/office/powerpoint/2010/main" val="41629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90F990-DF28-43DC-973B-30D71149ACFD}"/>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610E2B4E-3C9C-41C1-B4C3-5083D5045477}"/>
              </a:ext>
            </a:extLst>
          </p:cNvPr>
          <p:cNvSpPr>
            <a:spLocks noGrp="1"/>
          </p:cNvSpPr>
          <p:nvPr>
            <p:ph type="sldNum" sz="quarter" idx="12"/>
          </p:nvPr>
        </p:nvSpPr>
        <p:spPr/>
        <p:txBody>
          <a:bodyPr/>
          <a:lstStyle/>
          <a:p>
            <a:fld id="{F43085E7-DD81-4654-9295-72AD80DBC430}" type="slidenum">
              <a:rPr lang="tr-TR" smtClean="0"/>
              <a:t>30</a:t>
            </a:fld>
            <a:endParaRPr lang="tr-TR"/>
          </a:p>
        </p:txBody>
      </p:sp>
      <p:sp>
        <p:nvSpPr>
          <p:cNvPr id="6" name="Content Placeholder 2">
            <a:extLst>
              <a:ext uri="{FF2B5EF4-FFF2-40B4-BE49-F238E27FC236}">
                <a16:creationId xmlns:a16="http://schemas.microsoft.com/office/drawing/2014/main" id="{BABEA24E-6A8A-461C-B709-EF2306885FD9}"/>
              </a:ext>
            </a:extLst>
          </p:cNvPr>
          <p:cNvSpPr txBox="1">
            <a:spLocks/>
          </p:cNvSpPr>
          <p:nvPr/>
        </p:nvSpPr>
        <p:spPr>
          <a:xfrm>
            <a:off x="541020" y="257025"/>
            <a:ext cx="7338060" cy="5399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000" b="1" u="none" strike="noStrike" baseline="0" dirty="0">
                <a:ln w="0"/>
                <a:solidFill>
                  <a:schemeClr val="accent1"/>
                </a:solidFill>
                <a:latin typeface="Times New Roman" panose="02020603050405020304" pitchFamily="18" charset="0"/>
                <a:cs typeface="Times New Roman" panose="02020603050405020304" pitchFamily="18" charset="0"/>
              </a:rPr>
              <a:t>Summary Wor</a:t>
            </a:r>
            <a:r>
              <a:rPr lang="en-US" sz="4000" b="1" dirty="0">
                <a:ln w="0"/>
                <a:solidFill>
                  <a:schemeClr val="accent1"/>
                </a:solidFill>
                <a:latin typeface="Times New Roman" panose="02020603050405020304" pitchFamily="18" charset="0"/>
                <a:cs typeface="Times New Roman" panose="02020603050405020304" pitchFamily="18" charset="0"/>
              </a:rPr>
              <a:t>ksheet</a:t>
            </a:r>
            <a:endParaRPr lang="en-US" sz="4000" b="1" u="none" strike="noStrike" baseline="0" dirty="0">
              <a:ln w="0"/>
              <a:solidFill>
                <a:schemeClr val="accent1"/>
              </a:solidFill>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a:t>
            </a:r>
            <a:r>
              <a:rPr lang="en-US" sz="1600" b="0" i="0" u="none" strike="noStrike" baseline="0" dirty="0">
                <a:latin typeface="Times New Roman" panose="02020603050405020304" pitchFamily="18" charset="0"/>
                <a:cs typeface="Times New Roman" panose="02020603050405020304" pitchFamily="18" charset="0"/>
              </a:rPr>
              <a:t> summary worksheet  reflects the present values of all benefits and costs</a:t>
            </a:r>
          </a:p>
          <a:p>
            <a:pPr algn="just"/>
            <a:r>
              <a:rPr lang="tr-TR" sz="1600" b="0" i="0" u="none" strike="noStrike" baseline="0" dirty="0">
                <a:latin typeface="Times New Roman" panose="02020603050405020304" pitchFamily="18" charset="0"/>
                <a:cs typeface="Times New Roman" panose="02020603050405020304" pitchFamily="18" charset="0"/>
              </a:rPr>
              <a:t>The</a:t>
            </a:r>
            <a:r>
              <a:rPr lang="en-US" sz="1600" b="0" i="0" u="none" strike="noStrike" baseline="0" dirty="0">
                <a:latin typeface="Times New Roman" panose="02020603050405020304" pitchFamily="18" charset="0"/>
                <a:cs typeface="Times New Roman" panose="02020603050405020304" pitchFamily="18" charset="0"/>
              </a:rPr>
              <a:t> overall ROI value is useful for making project comparisons on an economic basis.  An ROI analysis can be calculated for each year of the project.</a:t>
            </a:r>
          </a:p>
          <a:p>
            <a:pPr algn="just"/>
            <a:r>
              <a:rPr lang="tr-TR" sz="1600" b="1" i="0" u="none" strike="noStrike" baseline="0" dirty="0">
                <a:latin typeface="Times New Roman" panose="02020603050405020304" pitchFamily="18" charset="0"/>
                <a:cs typeface="Times New Roman" panose="02020603050405020304" pitchFamily="18" charset="0"/>
              </a:rPr>
              <a:t>Break-even analysis</a:t>
            </a:r>
            <a:r>
              <a:rPr lang="en-US" sz="1600" b="1" i="0" u="none" strike="noStrike" baseline="0" dirty="0">
                <a:latin typeface="Times New Roman" panose="02020603050405020304" pitchFamily="18" charset="0"/>
                <a:cs typeface="Times New Roman" panose="02020603050405020304" pitchFamily="18" charset="0"/>
              </a:rPr>
              <a:t> : </a:t>
            </a:r>
            <a:r>
              <a:rPr lang="en-US" sz="1600" b="0" i="0" u="none" strike="noStrike" baseline="0" dirty="0">
                <a:latin typeface="Times New Roman" panose="02020603050405020304" pitchFamily="18" charset="0"/>
                <a:cs typeface="Times New Roman" panose="02020603050405020304" pitchFamily="18" charset="0"/>
              </a:rPr>
              <a:t>A type of cost-benefit analysis to identify at what point (if ever) </a:t>
            </a:r>
            <a:r>
              <a:rPr lang="tr-TR" sz="1600" b="0" i="0" u="none" strike="noStrike" baseline="0" dirty="0">
                <a:latin typeface="Times New Roman" panose="02020603050405020304" pitchFamily="18" charset="0"/>
                <a:cs typeface="Times New Roman" panose="02020603050405020304" pitchFamily="18" charset="0"/>
              </a:rPr>
              <a:t>benefits equal costs.</a:t>
            </a:r>
            <a:endParaRPr lang="en-US" sz="1600" b="0" i="0" u="none" strike="noStrike" baseline="0" dirty="0">
              <a:latin typeface="Times New Roman" panose="02020603050405020304" pitchFamily="18" charset="0"/>
              <a:cs typeface="Times New Roman" panose="02020603050405020304" pitchFamily="18" charset="0"/>
            </a:endParaRPr>
          </a:p>
          <a:p>
            <a:pPr algn="just"/>
            <a:r>
              <a:rPr lang="tr-TR" sz="1600" b="0" i="0" u="none" strike="noStrike" baseline="0" dirty="0">
                <a:latin typeface="Times New Roman" panose="02020603050405020304" pitchFamily="18" charset="0"/>
                <a:cs typeface="Times New Roman" panose="02020603050405020304" pitchFamily="18" charset="0"/>
              </a:rPr>
              <a:t>To conduct this</a:t>
            </a:r>
            <a:r>
              <a:rPr lang="en-US" sz="1600" b="0" i="0" u="none" strike="noStrike" baseline="0" dirty="0">
                <a:latin typeface="Times New Roman" panose="02020603050405020304" pitchFamily="18" charset="0"/>
                <a:cs typeface="Times New Roman" panose="02020603050405020304" pitchFamily="18" charset="0"/>
              </a:rPr>
              <a:t> analysis, the NPV of the yearly cash flows is determined. </a:t>
            </a:r>
          </a:p>
          <a:p>
            <a:pPr algn="just"/>
            <a:r>
              <a:rPr lang="en-US" sz="1600" dirty="0">
                <a:latin typeface="Times New Roman" panose="02020603050405020304" pitchFamily="18" charset="0"/>
                <a:cs typeface="Times New Roman" panose="02020603050405020304" pitchFamily="18" charset="0"/>
              </a:rPr>
              <a:t>T</a:t>
            </a:r>
            <a:r>
              <a:rPr lang="en-US" sz="1600" b="0" i="0" u="none" strike="noStrike" baseline="0" dirty="0">
                <a:latin typeface="Times New Roman" panose="02020603050405020304" pitchFamily="18" charset="0"/>
                <a:cs typeface="Times New Roman" panose="02020603050405020304" pitchFamily="18" charset="0"/>
              </a:rPr>
              <a:t>he yearly NPV cash flows  = PV of the yearly benefits - ( the one-time cost + PV of the recurring costs).</a:t>
            </a:r>
          </a:p>
          <a:p>
            <a:pPr algn="just"/>
            <a:r>
              <a:rPr lang="en-US" sz="1600" b="0" i="0" u="none" strike="noStrike" baseline="0" dirty="0">
                <a:latin typeface="Times New Roman" panose="02020603050405020304" pitchFamily="18" charset="0"/>
                <a:cs typeface="Times New Roman" panose="02020603050405020304" pitchFamily="18" charset="0"/>
              </a:rPr>
              <a:t>The overall NPV of the cash flows reflect the total cash flows for all preceding years. </a:t>
            </a:r>
          </a:p>
          <a:p>
            <a:pPr algn="just"/>
            <a:r>
              <a:rPr lang="en-US" sz="1600" b="0" i="0" u="none" strike="noStrike" baseline="0" dirty="0">
                <a:latin typeface="Times New Roman" panose="02020603050405020304" pitchFamily="18" charset="0"/>
                <a:cs typeface="Times New Roman" panose="02020603050405020304" pitchFamily="18" charset="0"/>
              </a:rPr>
              <a:t>Overall NPV cash flows</a:t>
            </a:r>
            <a:r>
              <a:rPr lang="en-US" sz="1600" dirty="0">
                <a:latin typeface="Times New Roman" panose="02020603050405020304" pitchFamily="18" charset="0"/>
                <a:cs typeface="Times New Roman" panose="02020603050405020304" pitchFamily="18" charset="0"/>
              </a:rPr>
              <a:t> = NVP of benefits – NVP of costs</a:t>
            </a:r>
            <a:endParaRPr lang="en-US" sz="1600" b="0" i="0" u="none" strike="noStrike" baseline="0" dirty="0">
              <a:latin typeface="Times New Roman" panose="02020603050405020304" pitchFamily="18" charset="0"/>
              <a:cs typeface="Times New Roman" panose="02020603050405020304" pitchFamily="18" charset="0"/>
            </a:endParaRPr>
          </a:p>
          <a:p>
            <a:pPr algn="just"/>
            <a:r>
              <a:rPr lang="en-US" sz="1600" u="sng" dirty="0">
                <a:latin typeface="Times New Roman" panose="02020603050405020304" pitchFamily="18" charset="0"/>
                <a:cs typeface="Times New Roman" panose="02020603050405020304" pitchFamily="18" charset="0"/>
              </a:rPr>
              <a:t>break-even </a:t>
            </a:r>
            <a:r>
              <a:rPr lang="en-US" sz="1600" dirty="0">
                <a:latin typeface="Times New Roman" panose="02020603050405020304" pitchFamily="18" charset="0"/>
                <a:cs typeface="Times New Roman" panose="02020603050405020304" pitchFamily="18" charset="0"/>
              </a:rPr>
              <a:t>occurs between the first year in which the </a:t>
            </a:r>
            <a:r>
              <a:rPr lang="en-US" sz="1600" u="sng" dirty="0">
                <a:latin typeface="Times New Roman" panose="02020603050405020304" pitchFamily="18" charset="0"/>
                <a:cs typeface="Times New Roman" panose="02020603050405020304" pitchFamily="18" charset="0"/>
              </a:rPr>
              <a:t>overall NPV cash flows figure is non-negative </a:t>
            </a:r>
            <a:r>
              <a:rPr lang="en-US" sz="1600" dirty="0">
                <a:latin typeface="Times New Roman" panose="02020603050405020304" pitchFamily="18" charset="0"/>
                <a:cs typeface="Times New Roman" panose="02020603050405020304" pitchFamily="18" charset="0"/>
              </a:rPr>
              <a:t> the year before it.</a:t>
            </a:r>
            <a:endParaRPr lang="en-US" sz="1600" u="sng"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I</a:t>
            </a:r>
            <a:r>
              <a:rPr lang="en-US" sz="1600" b="0" i="0" u="none" strike="noStrike" baseline="0" dirty="0">
                <a:latin typeface="Times New Roman" panose="02020603050405020304" pitchFamily="18" charset="0"/>
                <a:cs typeface="Times New Roman" panose="02020603050405020304" pitchFamily="18" charset="0"/>
              </a:rPr>
              <a:t>dentifying </a:t>
            </a:r>
            <a:r>
              <a:rPr lang="en-US" sz="1600" b="0" i="0" u="sng" strike="noStrike" baseline="0" dirty="0">
                <a:latin typeface="Times New Roman" panose="02020603050405020304" pitchFamily="18" charset="0"/>
                <a:cs typeface="Times New Roman" panose="02020603050405020304" pitchFamily="18" charset="0"/>
              </a:rPr>
              <a:t>the point </a:t>
            </a:r>
            <a:r>
              <a:rPr lang="en-US" sz="1600" u="sng" dirty="0">
                <a:latin typeface="Times New Roman" panose="02020603050405020304" pitchFamily="18" charset="0"/>
                <a:cs typeface="Times New Roman" panose="02020603050405020304" pitchFamily="18" charset="0"/>
              </a:rPr>
              <a:t>when  </a:t>
            </a:r>
            <a:r>
              <a:rPr lang="en-US" sz="1600" b="0" i="0" u="none" strike="noStrike" baseline="0" dirty="0">
                <a:latin typeface="Times New Roman" panose="02020603050405020304" pitchFamily="18" charset="0"/>
                <a:cs typeface="Times New Roman" panose="02020603050405020304" pitchFamily="18" charset="0"/>
              </a:rPr>
              <a:t>Break even occurs can be derived as follows:</a:t>
            </a:r>
            <a:endParaRPr lang="tr-TR" sz="1600" dirty="0">
              <a:latin typeface="Times New Roman" panose="02020603050405020304" pitchFamily="18" charset="0"/>
              <a:cs typeface="Times New Roman" panose="02020603050405020304" pitchFamily="18" charset="0"/>
            </a:endParaRPr>
          </a:p>
          <a:p>
            <a:pPr algn="just"/>
            <a:endParaRPr lang="en-US" sz="1800" b="0" i="0" u="none" strike="noStrike" baseline="0" dirty="0">
              <a:latin typeface="Century-Book"/>
            </a:endParaRPr>
          </a:p>
        </p:txBody>
      </p:sp>
      <p:pic>
        <p:nvPicPr>
          <p:cNvPr id="11" name="Picture 10">
            <a:extLst>
              <a:ext uri="{FF2B5EF4-FFF2-40B4-BE49-F238E27FC236}">
                <a16:creationId xmlns:a16="http://schemas.microsoft.com/office/drawing/2014/main" id="{23925172-8DC1-4BE8-B44B-068EB59B67EE}"/>
              </a:ext>
            </a:extLst>
          </p:cNvPr>
          <p:cNvPicPr>
            <a:picLocks noChangeAspect="1"/>
          </p:cNvPicPr>
          <p:nvPr/>
        </p:nvPicPr>
        <p:blipFill>
          <a:blip r:embed="rId2">
            <a:duotone>
              <a:prstClr val="black"/>
              <a:schemeClr val="accent1">
                <a:tint val="45000"/>
                <a:satMod val="400000"/>
              </a:schemeClr>
            </a:duotone>
          </a:blip>
          <a:stretch>
            <a:fillRect/>
          </a:stretch>
        </p:blipFill>
        <p:spPr>
          <a:xfrm>
            <a:off x="2257425" y="5328965"/>
            <a:ext cx="7677150" cy="828675"/>
          </a:xfrm>
          <a:prstGeom prst="rect">
            <a:avLst/>
          </a:prstGeom>
        </p:spPr>
      </p:pic>
      <p:pic>
        <p:nvPicPr>
          <p:cNvPr id="13" name="Picture 12">
            <a:extLst>
              <a:ext uri="{FF2B5EF4-FFF2-40B4-BE49-F238E27FC236}">
                <a16:creationId xmlns:a16="http://schemas.microsoft.com/office/drawing/2014/main" id="{3B611FB6-92A6-42CA-A306-905E3B66D39C}"/>
              </a:ext>
            </a:extLst>
          </p:cNvPr>
          <p:cNvPicPr>
            <a:picLocks noChangeAspect="1"/>
          </p:cNvPicPr>
          <p:nvPr/>
        </p:nvPicPr>
        <p:blipFill>
          <a:blip r:embed="rId3"/>
          <a:stretch>
            <a:fillRect/>
          </a:stretch>
        </p:blipFill>
        <p:spPr>
          <a:xfrm>
            <a:off x="7879080" y="2697570"/>
            <a:ext cx="4273636" cy="2432685"/>
          </a:xfrm>
          <a:prstGeom prst="rect">
            <a:avLst/>
          </a:prstGeom>
        </p:spPr>
      </p:pic>
    </p:spTree>
    <p:extLst>
      <p:ext uri="{BB962C8B-B14F-4D97-AF65-F5344CB8AC3E}">
        <p14:creationId xmlns:p14="http://schemas.microsoft.com/office/powerpoint/2010/main" val="3969324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447B60-AA61-454A-91CF-523983A6647A}"/>
              </a:ext>
            </a:extLst>
          </p:cNvPr>
          <p:cNvPicPr>
            <a:picLocks noChangeAspect="1"/>
          </p:cNvPicPr>
          <p:nvPr/>
        </p:nvPicPr>
        <p:blipFill>
          <a:blip r:embed="rId2"/>
          <a:stretch>
            <a:fillRect/>
          </a:stretch>
        </p:blipFill>
        <p:spPr>
          <a:xfrm>
            <a:off x="2973415" y="136525"/>
            <a:ext cx="6245170" cy="6202149"/>
          </a:xfrm>
          <a:prstGeom prst="rect">
            <a:avLst/>
          </a:prstGeom>
        </p:spPr>
      </p:pic>
      <p:sp>
        <p:nvSpPr>
          <p:cNvPr id="4" name="Footer Placeholder 3">
            <a:extLst>
              <a:ext uri="{FF2B5EF4-FFF2-40B4-BE49-F238E27FC236}">
                <a16:creationId xmlns:a16="http://schemas.microsoft.com/office/drawing/2014/main" id="{26EF4B7A-3F1F-4B71-90D9-81AEE3B2AF34}"/>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4F3DC64F-5FE2-4264-9A2D-445A60668D56}"/>
              </a:ext>
            </a:extLst>
          </p:cNvPr>
          <p:cNvSpPr>
            <a:spLocks noGrp="1"/>
          </p:cNvSpPr>
          <p:nvPr>
            <p:ph type="sldNum" sz="quarter" idx="12"/>
          </p:nvPr>
        </p:nvSpPr>
        <p:spPr/>
        <p:txBody>
          <a:bodyPr/>
          <a:lstStyle/>
          <a:p>
            <a:fld id="{F43085E7-DD81-4654-9295-72AD80DBC430}" type="slidenum">
              <a:rPr lang="tr-TR" smtClean="0"/>
              <a:t>31</a:t>
            </a:fld>
            <a:endParaRPr lang="tr-TR"/>
          </a:p>
        </p:txBody>
      </p:sp>
      <p:sp>
        <p:nvSpPr>
          <p:cNvPr id="7" name="Speech Bubble: Rectangle with Corners Rounded 6">
            <a:extLst>
              <a:ext uri="{FF2B5EF4-FFF2-40B4-BE49-F238E27FC236}">
                <a16:creationId xmlns:a16="http://schemas.microsoft.com/office/drawing/2014/main" id="{E73FCA33-E642-408F-9CFF-A6C943A60D3D}"/>
              </a:ext>
            </a:extLst>
          </p:cNvPr>
          <p:cNvSpPr/>
          <p:nvPr/>
        </p:nvSpPr>
        <p:spPr>
          <a:xfrm>
            <a:off x="7057292" y="1729154"/>
            <a:ext cx="597877" cy="3048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Time Horizon</a:t>
            </a:r>
            <a:endParaRPr lang="tr-TR" sz="600" dirty="0"/>
          </a:p>
        </p:txBody>
      </p:sp>
      <p:sp>
        <p:nvSpPr>
          <p:cNvPr id="9" name="Flowchart: Alternate Process 8">
            <a:extLst>
              <a:ext uri="{FF2B5EF4-FFF2-40B4-BE49-F238E27FC236}">
                <a16:creationId xmlns:a16="http://schemas.microsoft.com/office/drawing/2014/main" id="{B1D90647-5AEE-4C2E-8905-A6DA069BA372}"/>
              </a:ext>
            </a:extLst>
          </p:cNvPr>
          <p:cNvSpPr/>
          <p:nvPr/>
        </p:nvSpPr>
        <p:spPr>
          <a:xfrm>
            <a:off x="1699260" y="2308861"/>
            <a:ext cx="990600" cy="27431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cost of capital (discount </a:t>
            </a:r>
            <a:r>
              <a:rPr lang="tr-TR" sz="900" b="0" i="0" u="none" strike="noStrike" baseline="0" dirty="0">
                <a:latin typeface="Century-Book"/>
              </a:rPr>
              <a:t>rate)</a:t>
            </a:r>
            <a:endParaRPr lang="tr-TR" sz="900" dirty="0"/>
          </a:p>
        </p:txBody>
      </p:sp>
      <p:sp>
        <p:nvSpPr>
          <p:cNvPr id="10" name="Arrow: Right 9">
            <a:extLst>
              <a:ext uri="{FF2B5EF4-FFF2-40B4-BE49-F238E27FC236}">
                <a16:creationId xmlns:a16="http://schemas.microsoft.com/office/drawing/2014/main" id="{D82699E6-051B-4A57-8530-AE724C5D51F7}"/>
              </a:ext>
            </a:extLst>
          </p:cNvPr>
          <p:cNvSpPr/>
          <p:nvPr/>
        </p:nvSpPr>
        <p:spPr>
          <a:xfrm>
            <a:off x="2796540" y="2392680"/>
            <a:ext cx="176875" cy="1066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2" name="Rectangle: Rounded Corners 11">
            <a:extLst>
              <a:ext uri="{FF2B5EF4-FFF2-40B4-BE49-F238E27FC236}">
                <a16:creationId xmlns:a16="http://schemas.microsoft.com/office/drawing/2014/main" id="{0C19D434-230C-4ED2-A3C6-7E4284C9BD20}"/>
              </a:ext>
            </a:extLst>
          </p:cNvPr>
          <p:cNvSpPr/>
          <p:nvPr/>
        </p:nvSpPr>
        <p:spPr>
          <a:xfrm>
            <a:off x="9360943" y="265176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900" b="0" i="0" u="none" strike="noStrike" baseline="0" dirty="0">
                <a:latin typeface="Century-Book"/>
              </a:rPr>
              <a:t>NPV of the</a:t>
            </a:r>
            <a:r>
              <a:rPr lang="en-US" sz="900" b="0" i="0" u="none" strike="noStrike" baseline="0" dirty="0">
                <a:latin typeface="Century-Book"/>
              </a:rPr>
              <a:t> total tangible benefits</a:t>
            </a:r>
            <a:endParaRPr lang="tr-TR" sz="900" dirty="0"/>
          </a:p>
        </p:txBody>
      </p:sp>
      <p:sp>
        <p:nvSpPr>
          <p:cNvPr id="13" name="Arrow: Left 12">
            <a:extLst>
              <a:ext uri="{FF2B5EF4-FFF2-40B4-BE49-F238E27FC236}">
                <a16:creationId xmlns:a16="http://schemas.microsoft.com/office/drawing/2014/main" id="{AD8173B2-D9C9-45E6-A6E1-C669D3937980}"/>
              </a:ext>
            </a:extLst>
          </p:cNvPr>
          <p:cNvSpPr/>
          <p:nvPr/>
        </p:nvSpPr>
        <p:spPr>
          <a:xfrm>
            <a:off x="8596748" y="2750820"/>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9" name="Flowchart: Alternate Process 18">
            <a:extLst>
              <a:ext uri="{FF2B5EF4-FFF2-40B4-BE49-F238E27FC236}">
                <a16:creationId xmlns:a16="http://schemas.microsoft.com/office/drawing/2014/main" id="{1CF49A4E-C318-497A-BC8E-2343F337D4D6}"/>
              </a:ext>
            </a:extLst>
          </p:cNvPr>
          <p:cNvSpPr/>
          <p:nvPr/>
        </p:nvSpPr>
        <p:spPr>
          <a:xfrm>
            <a:off x="7898130" y="3675276"/>
            <a:ext cx="601980" cy="25908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20" name="Rectangle: Rounded Corners 19">
            <a:extLst>
              <a:ext uri="{FF2B5EF4-FFF2-40B4-BE49-F238E27FC236}">
                <a16:creationId xmlns:a16="http://schemas.microsoft.com/office/drawing/2014/main" id="{8713D788-4511-4C26-BF7E-958521026B4C}"/>
              </a:ext>
            </a:extLst>
          </p:cNvPr>
          <p:cNvSpPr/>
          <p:nvPr/>
        </p:nvSpPr>
        <p:spPr>
          <a:xfrm>
            <a:off x="9410700" y="365760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NPV of the total costs</a:t>
            </a:r>
          </a:p>
        </p:txBody>
      </p:sp>
      <p:sp>
        <p:nvSpPr>
          <p:cNvPr id="21" name="Arrow: Left 20">
            <a:extLst>
              <a:ext uri="{FF2B5EF4-FFF2-40B4-BE49-F238E27FC236}">
                <a16:creationId xmlns:a16="http://schemas.microsoft.com/office/drawing/2014/main" id="{FBCF63CB-7C9E-4030-9D34-349BBFA50090}"/>
              </a:ext>
            </a:extLst>
          </p:cNvPr>
          <p:cNvSpPr/>
          <p:nvPr/>
        </p:nvSpPr>
        <p:spPr>
          <a:xfrm>
            <a:off x="8651362" y="3754781"/>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2" name="Flowchart: Alternate Process 21">
            <a:extLst>
              <a:ext uri="{FF2B5EF4-FFF2-40B4-BE49-F238E27FC236}">
                <a16:creationId xmlns:a16="http://schemas.microsoft.com/office/drawing/2014/main" id="{F5ABEC70-058E-4CDC-A469-48229BBBCB8B}"/>
              </a:ext>
            </a:extLst>
          </p:cNvPr>
          <p:cNvSpPr/>
          <p:nvPr/>
        </p:nvSpPr>
        <p:spPr>
          <a:xfrm>
            <a:off x="7842481" y="2660598"/>
            <a:ext cx="601980" cy="25908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24" name="Rectangle: Rounded Corners 23">
            <a:extLst>
              <a:ext uri="{FF2B5EF4-FFF2-40B4-BE49-F238E27FC236}">
                <a16:creationId xmlns:a16="http://schemas.microsoft.com/office/drawing/2014/main" id="{0ED34395-E91D-4137-9333-89C34DDB876E}"/>
              </a:ext>
            </a:extLst>
          </p:cNvPr>
          <p:cNvSpPr/>
          <p:nvPr/>
        </p:nvSpPr>
        <p:spPr>
          <a:xfrm>
            <a:off x="9422597" y="401574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The NPV for the project</a:t>
            </a:r>
          </a:p>
          <a:p>
            <a:pPr algn="ctr"/>
            <a:r>
              <a:rPr lang="en-US" sz="900" b="0" i="0" u="none" strike="noStrike" baseline="0" dirty="0">
                <a:latin typeface="Century-Book"/>
              </a:rPr>
              <a:t>(benefits &gt; costs).</a:t>
            </a:r>
          </a:p>
        </p:txBody>
      </p:sp>
      <p:sp>
        <p:nvSpPr>
          <p:cNvPr id="25" name="Flowchart: Alternate Process 24">
            <a:extLst>
              <a:ext uri="{FF2B5EF4-FFF2-40B4-BE49-F238E27FC236}">
                <a16:creationId xmlns:a16="http://schemas.microsoft.com/office/drawing/2014/main" id="{E5EE7513-F0B9-4F18-AF7B-E87C236BFB22}"/>
              </a:ext>
            </a:extLst>
          </p:cNvPr>
          <p:cNvSpPr/>
          <p:nvPr/>
        </p:nvSpPr>
        <p:spPr>
          <a:xfrm>
            <a:off x="7918681" y="4024578"/>
            <a:ext cx="601980" cy="25908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sp>
        <p:nvSpPr>
          <p:cNvPr id="26" name="Arrow: Left 25">
            <a:extLst>
              <a:ext uri="{FF2B5EF4-FFF2-40B4-BE49-F238E27FC236}">
                <a16:creationId xmlns:a16="http://schemas.microsoft.com/office/drawing/2014/main" id="{8D2D8B8A-B4A0-4404-9FC2-9530A56AD974}"/>
              </a:ext>
            </a:extLst>
          </p:cNvPr>
          <p:cNvSpPr/>
          <p:nvPr/>
        </p:nvSpPr>
        <p:spPr>
          <a:xfrm>
            <a:off x="8651362" y="4089348"/>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9" name="Rectangle: Rounded Corners 28">
            <a:extLst>
              <a:ext uri="{FF2B5EF4-FFF2-40B4-BE49-F238E27FC236}">
                <a16:creationId xmlns:a16="http://schemas.microsoft.com/office/drawing/2014/main" id="{570B077A-FF93-469C-B91E-43AF3C21750E}"/>
              </a:ext>
            </a:extLst>
          </p:cNvPr>
          <p:cNvSpPr/>
          <p:nvPr/>
        </p:nvSpPr>
        <p:spPr>
          <a:xfrm>
            <a:off x="7741920" y="4427220"/>
            <a:ext cx="778741" cy="25908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30" name="Rectangle: Rounded Corners 29">
            <a:extLst>
              <a:ext uri="{FF2B5EF4-FFF2-40B4-BE49-F238E27FC236}">
                <a16:creationId xmlns:a16="http://schemas.microsoft.com/office/drawing/2014/main" id="{D60B8D97-7C86-40F1-8F8C-35E63E294F02}"/>
              </a:ext>
            </a:extLst>
          </p:cNvPr>
          <p:cNvSpPr/>
          <p:nvPr/>
        </p:nvSpPr>
        <p:spPr>
          <a:xfrm>
            <a:off x="9422597" y="4427220"/>
            <a:ext cx="1706880" cy="2767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0" i="0" u="none" strike="noStrike" baseline="0" dirty="0">
                <a:latin typeface="Century-Book"/>
              </a:rPr>
              <a:t>The overall return on investment</a:t>
            </a:r>
          </a:p>
        </p:txBody>
      </p:sp>
      <p:sp>
        <p:nvSpPr>
          <p:cNvPr id="31" name="Arrow: Left 30">
            <a:extLst>
              <a:ext uri="{FF2B5EF4-FFF2-40B4-BE49-F238E27FC236}">
                <a16:creationId xmlns:a16="http://schemas.microsoft.com/office/drawing/2014/main" id="{AAE23CA2-B26E-4AE0-9105-1D928B42AAB7}"/>
              </a:ext>
            </a:extLst>
          </p:cNvPr>
          <p:cNvSpPr/>
          <p:nvPr/>
        </p:nvSpPr>
        <p:spPr>
          <a:xfrm>
            <a:off x="8651362" y="4500828"/>
            <a:ext cx="661552" cy="1295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32" name="Flowchart: Alternate Process 31">
            <a:extLst>
              <a:ext uri="{FF2B5EF4-FFF2-40B4-BE49-F238E27FC236}">
                <a16:creationId xmlns:a16="http://schemas.microsoft.com/office/drawing/2014/main" id="{5BDAFB31-C59C-4756-A119-D4A7B2EEA5F5}"/>
              </a:ext>
            </a:extLst>
          </p:cNvPr>
          <p:cNvSpPr/>
          <p:nvPr/>
        </p:nvSpPr>
        <p:spPr>
          <a:xfrm>
            <a:off x="1280160" y="5455920"/>
            <a:ext cx="1366983" cy="27431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i="0" u="none" strike="noStrike" baseline="0" dirty="0">
                <a:latin typeface="Century-Bold"/>
              </a:rPr>
              <a:t>break-even analysis</a:t>
            </a:r>
            <a:endParaRPr lang="en-US" sz="900" b="0" i="0" u="none" strike="noStrike" baseline="0" dirty="0">
              <a:latin typeface="Century-Book"/>
            </a:endParaRPr>
          </a:p>
        </p:txBody>
      </p:sp>
      <p:sp>
        <p:nvSpPr>
          <p:cNvPr id="33" name="Arrow: Right 32">
            <a:extLst>
              <a:ext uri="{FF2B5EF4-FFF2-40B4-BE49-F238E27FC236}">
                <a16:creationId xmlns:a16="http://schemas.microsoft.com/office/drawing/2014/main" id="{B1ABC686-427A-4F8B-8783-778C57BBDF57}"/>
              </a:ext>
            </a:extLst>
          </p:cNvPr>
          <p:cNvSpPr/>
          <p:nvPr/>
        </p:nvSpPr>
        <p:spPr>
          <a:xfrm>
            <a:off x="2788920" y="5539740"/>
            <a:ext cx="176875" cy="1066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34" name="Flowchart: Alternate Process 33">
            <a:extLst>
              <a:ext uri="{FF2B5EF4-FFF2-40B4-BE49-F238E27FC236}">
                <a16:creationId xmlns:a16="http://schemas.microsoft.com/office/drawing/2014/main" id="{15358F38-CC36-40A4-9A26-94E2B46808A5}"/>
              </a:ext>
            </a:extLst>
          </p:cNvPr>
          <p:cNvSpPr/>
          <p:nvPr/>
        </p:nvSpPr>
        <p:spPr>
          <a:xfrm>
            <a:off x="4861560" y="2255520"/>
            <a:ext cx="2980921" cy="121920"/>
          </a:xfrm>
          <a:prstGeom prst="flowChartAlternateProcess">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35" name="Rectangle: Rounded Corners 34">
            <a:extLst>
              <a:ext uri="{FF2B5EF4-FFF2-40B4-BE49-F238E27FC236}">
                <a16:creationId xmlns:a16="http://schemas.microsoft.com/office/drawing/2014/main" id="{18ECB04E-1824-4E02-9CAA-143A40E0C30A}"/>
              </a:ext>
            </a:extLst>
          </p:cNvPr>
          <p:cNvSpPr/>
          <p:nvPr/>
        </p:nvSpPr>
        <p:spPr>
          <a:xfrm>
            <a:off x="5638800" y="1447800"/>
            <a:ext cx="1363980" cy="411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a:t>Total yearly tangible benefits from the worksheet</a:t>
            </a:r>
            <a:endParaRPr lang="tr-TR" sz="900" dirty="0"/>
          </a:p>
        </p:txBody>
      </p:sp>
      <p:sp>
        <p:nvSpPr>
          <p:cNvPr id="36" name="Arrow: Down 35">
            <a:extLst>
              <a:ext uri="{FF2B5EF4-FFF2-40B4-BE49-F238E27FC236}">
                <a16:creationId xmlns:a16="http://schemas.microsoft.com/office/drawing/2014/main" id="{F3F5F3A4-EE44-4344-8630-710363B9FF9C}"/>
              </a:ext>
            </a:extLst>
          </p:cNvPr>
          <p:cNvSpPr/>
          <p:nvPr/>
        </p:nvSpPr>
        <p:spPr>
          <a:xfrm>
            <a:off x="6210300" y="1897380"/>
            <a:ext cx="194603" cy="3404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graphicFrame>
        <p:nvGraphicFramePr>
          <p:cNvPr id="38" name="Table 37">
            <a:extLst>
              <a:ext uri="{FF2B5EF4-FFF2-40B4-BE49-F238E27FC236}">
                <a16:creationId xmlns:a16="http://schemas.microsoft.com/office/drawing/2014/main" id="{BA365E5E-6C73-4D9D-BAE7-49B37AD57F4C}"/>
              </a:ext>
            </a:extLst>
          </p:cNvPr>
          <p:cNvGraphicFramePr>
            <a:graphicFrameLocks noGrp="1"/>
          </p:cNvGraphicFramePr>
          <p:nvPr>
            <p:extLst>
              <p:ext uri="{D42A27DB-BD31-4B8C-83A1-F6EECF244321}">
                <p14:modId xmlns:p14="http://schemas.microsoft.com/office/powerpoint/2010/main" val="2781050662"/>
              </p:ext>
            </p:extLst>
          </p:nvPr>
        </p:nvGraphicFramePr>
        <p:xfrm>
          <a:off x="9193560" y="1823772"/>
          <a:ext cx="2909453" cy="731520"/>
        </p:xfrm>
        <a:graphic>
          <a:graphicData uri="http://schemas.openxmlformats.org/drawingml/2006/table">
            <a:tbl>
              <a:tblPr/>
              <a:tblGrid>
                <a:gridCol w="382788">
                  <a:extLst>
                    <a:ext uri="{9D8B030D-6E8A-4147-A177-3AD203B41FA5}">
                      <a16:colId xmlns:a16="http://schemas.microsoft.com/office/drawing/2014/main" val="2570618040"/>
                    </a:ext>
                  </a:extLst>
                </a:gridCol>
                <a:gridCol w="587029">
                  <a:extLst>
                    <a:ext uri="{9D8B030D-6E8A-4147-A177-3AD203B41FA5}">
                      <a16:colId xmlns:a16="http://schemas.microsoft.com/office/drawing/2014/main" val="1434672962"/>
                    </a:ext>
                  </a:extLst>
                </a:gridCol>
                <a:gridCol w="484909">
                  <a:extLst>
                    <a:ext uri="{9D8B030D-6E8A-4147-A177-3AD203B41FA5}">
                      <a16:colId xmlns:a16="http://schemas.microsoft.com/office/drawing/2014/main" val="3556987362"/>
                    </a:ext>
                  </a:extLst>
                </a:gridCol>
                <a:gridCol w="484909">
                  <a:extLst>
                    <a:ext uri="{9D8B030D-6E8A-4147-A177-3AD203B41FA5}">
                      <a16:colId xmlns:a16="http://schemas.microsoft.com/office/drawing/2014/main" val="2561303691"/>
                    </a:ext>
                  </a:extLst>
                </a:gridCol>
                <a:gridCol w="484909">
                  <a:extLst>
                    <a:ext uri="{9D8B030D-6E8A-4147-A177-3AD203B41FA5}">
                      <a16:colId xmlns:a16="http://schemas.microsoft.com/office/drawing/2014/main" val="1359343745"/>
                    </a:ext>
                  </a:extLst>
                </a:gridCol>
                <a:gridCol w="484909">
                  <a:extLst>
                    <a:ext uri="{9D8B030D-6E8A-4147-A177-3AD203B41FA5}">
                      <a16:colId xmlns:a16="http://schemas.microsoft.com/office/drawing/2014/main" val="2340342535"/>
                    </a:ext>
                  </a:extLst>
                </a:gridCol>
              </a:tblGrid>
              <a:tr h="182880">
                <a:tc>
                  <a:txBody>
                    <a:bodyPr/>
                    <a:lstStyle/>
                    <a:p>
                      <a:pPr algn="ctr" fontAlgn="ctr"/>
                      <a:r>
                        <a:rPr lang="tr-TR" sz="1100" b="0" i="0" u="none" strike="noStrike">
                          <a:solidFill>
                            <a:srgbClr val="000000"/>
                          </a:solidFill>
                          <a:effectLst/>
                          <a:latin typeface="Calibri" panose="020F0502020204030204" pitchFamily="34" charset="0"/>
                        </a:rPr>
                        <a:t>years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002493174"/>
                  </a:ext>
                </a:extLst>
              </a:tr>
              <a:tr h="182880">
                <a:tc>
                  <a:txBody>
                    <a:bodyPr/>
                    <a:lstStyle/>
                    <a:p>
                      <a:pPr algn="ctr" fontAlgn="ctr"/>
                      <a:r>
                        <a:rPr lang="tr-TR" sz="1100" b="0" i="0" u="none" strike="noStrike">
                          <a:solidFill>
                            <a:srgbClr val="000000"/>
                          </a:solidFill>
                          <a:effectLst/>
                          <a:latin typeface="Calibri" panose="020F0502020204030204" pitchFamily="34" charset="0"/>
                        </a:rPr>
                        <a: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278505"/>
                  </a:ext>
                </a:extLst>
              </a:tr>
              <a:tr h="182880">
                <a:tc>
                  <a:txBody>
                    <a:bodyPr/>
                    <a:lstStyle/>
                    <a:p>
                      <a:pPr algn="ctr" fontAlgn="ctr"/>
                      <a:r>
                        <a:rPr lang="tr-TR" sz="1100" b="0" i="0" u="none" strike="noStrike">
                          <a:solidFill>
                            <a:srgbClr val="000000"/>
                          </a:solidFill>
                          <a:effectLst/>
                          <a:latin typeface="Calibri" panose="020F0502020204030204" pitchFamily="34" charset="0"/>
                        </a:rPr>
                        <a: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rPr>
                        <a:t>0,12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29527"/>
                  </a:ext>
                </a:extLst>
              </a:tr>
              <a:tr h="182880">
                <a:tc>
                  <a:txBody>
                    <a:bodyPr/>
                    <a:lstStyle/>
                    <a:p>
                      <a:pPr algn="ctr" fontAlgn="ctr"/>
                      <a:r>
                        <a:rPr lang="tr-TR" sz="1100" b="0" i="0" u="none" strike="noStrike">
                          <a:solidFill>
                            <a:srgbClr val="000000"/>
                          </a:solidFill>
                          <a:effectLst/>
                          <a:latin typeface="Calibri" panose="020F0502020204030204" pitchFamily="34" charset="0"/>
                        </a:rPr>
                        <a:t>PV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900" b="0" i="0" u="none" strike="noStrike" dirty="0">
                          <a:solidFill>
                            <a:srgbClr val="000000"/>
                          </a:solidFill>
                          <a:effectLst/>
                          <a:latin typeface="Calibri" panose="020F0502020204030204" pitchFamily="34" charset="0"/>
                        </a:rPr>
                        <a:t>44642,86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39859,69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35589,01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31775,9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28371,34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81509"/>
                  </a:ext>
                </a:extLst>
              </a:tr>
            </a:tbl>
          </a:graphicData>
        </a:graphic>
      </p:graphicFrame>
      <mc:AlternateContent xmlns:mc="http://schemas.openxmlformats.org/markup-compatibility/2006" xmlns:a14="http://schemas.microsoft.com/office/drawing/2010/main">
        <mc:Choice Requires="a14">
          <p:sp>
            <p:nvSpPr>
              <p:cNvPr id="39" name="Rectangle: Rounded Corners 38">
                <a:extLst>
                  <a:ext uri="{FF2B5EF4-FFF2-40B4-BE49-F238E27FC236}">
                    <a16:creationId xmlns:a16="http://schemas.microsoft.com/office/drawing/2014/main" id="{E2A3C483-EC19-4CDE-B668-FE054DF3D69B}"/>
                  </a:ext>
                </a:extLst>
              </p:cNvPr>
              <p:cNvSpPr/>
              <p:nvPr/>
            </p:nvSpPr>
            <p:spPr>
              <a:xfrm>
                <a:off x="9707880" y="792480"/>
                <a:ext cx="1645920" cy="5384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sz="1200" i="1" smtClean="0">
                              <a:effectLst/>
                              <a:latin typeface="Cambria Math" panose="02040503050406030204" pitchFamily="18" charset="0"/>
                              <a:ea typeface="Calibri" panose="020F0502020204030204" pitchFamily="34" charset="0"/>
                              <a:cs typeface="Century-Book"/>
                            </a:rPr>
                          </m:ctrlPr>
                        </m:sSubPr>
                        <m:e>
                          <m:r>
                            <a:rPr lang="tr-TR" sz="1200" i="1">
                              <a:effectLst/>
                              <a:latin typeface="Cambria Math" panose="02040503050406030204" pitchFamily="18" charset="0"/>
                              <a:ea typeface="Calibri" panose="020F0502020204030204" pitchFamily="34" charset="0"/>
                              <a:cs typeface="Century-Book"/>
                            </a:rPr>
                            <m:t>𝑃𝑉</m:t>
                          </m:r>
                        </m:e>
                        <m:sub>
                          <m:r>
                            <a:rPr lang="tr-TR" sz="1200" i="1">
                              <a:effectLst/>
                              <a:latin typeface="Cambria Math" panose="02040503050406030204" pitchFamily="18" charset="0"/>
                              <a:ea typeface="Calibri" panose="020F0502020204030204" pitchFamily="34" charset="0"/>
                              <a:cs typeface="Century-Book"/>
                            </a:rPr>
                            <m:t>𝑛</m:t>
                          </m:r>
                        </m:sub>
                      </m:sSub>
                      <m:r>
                        <a:rPr lang="tr-TR" sz="1200" i="1">
                          <a:effectLst/>
                          <a:latin typeface="Cambria Math" panose="02040503050406030204" pitchFamily="18" charset="0"/>
                          <a:ea typeface="Calibri" panose="020F0502020204030204" pitchFamily="34" charset="0"/>
                          <a:cs typeface="Century-Book"/>
                        </a:rPr>
                        <m:t>=</m:t>
                      </m:r>
                      <m:r>
                        <a:rPr lang="tr-TR" sz="1200" i="1">
                          <a:effectLst/>
                          <a:latin typeface="Cambria Math" panose="02040503050406030204" pitchFamily="18" charset="0"/>
                          <a:ea typeface="Calibri" panose="020F0502020204030204" pitchFamily="34" charset="0"/>
                          <a:cs typeface="Century-Book"/>
                        </a:rPr>
                        <m:t>𝑌</m:t>
                      </m:r>
                      <m:r>
                        <a:rPr lang="tr-TR" sz="1200" i="1">
                          <a:effectLst/>
                          <a:latin typeface="Cambria Math" panose="02040503050406030204" pitchFamily="18" charset="0"/>
                          <a:ea typeface="Calibri" panose="020F0502020204030204" pitchFamily="34" charset="0"/>
                          <a:cs typeface="Century-Book"/>
                        </a:rPr>
                        <m:t>×</m:t>
                      </m:r>
                      <m:f>
                        <m:fPr>
                          <m:ctrlPr>
                            <a:rPr lang="tr-TR" sz="1200" i="1">
                              <a:effectLst/>
                              <a:latin typeface="Cambria Math" panose="02040503050406030204" pitchFamily="18" charset="0"/>
                              <a:ea typeface="Calibri" panose="020F0502020204030204" pitchFamily="34" charset="0"/>
                              <a:cs typeface="Century-Book"/>
                            </a:rPr>
                          </m:ctrlPr>
                        </m:fPr>
                        <m:num>
                          <m:r>
                            <a:rPr lang="tr-TR" sz="1200" i="1">
                              <a:effectLst/>
                              <a:latin typeface="Cambria Math" panose="02040503050406030204" pitchFamily="18" charset="0"/>
                              <a:ea typeface="Calibri" panose="020F0502020204030204" pitchFamily="34" charset="0"/>
                              <a:cs typeface="Century-Book"/>
                            </a:rPr>
                            <m:t>1</m:t>
                          </m:r>
                        </m:num>
                        <m:den>
                          <m:sSup>
                            <m:sSupPr>
                              <m:ctrlPr>
                                <a:rPr lang="tr-TR" sz="1200" i="1">
                                  <a:effectLst/>
                                  <a:latin typeface="Cambria Math" panose="02040503050406030204" pitchFamily="18" charset="0"/>
                                  <a:ea typeface="Calibri" panose="020F0502020204030204" pitchFamily="34" charset="0"/>
                                  <a:cs typeface="Century-Book"/>
                                </a:rPr>
                              </m:ctrlPr>
                            </m:sSupPr>
                            <m:e>
                              <m:r>
                                <a:rPr lang="tr-TR" sz="1200" i="1">
                                  <a:effectLst/>
                                  <a:latin typeface="Cambria Math" panose="02040503050406030204" pitchFamily="18" charset="0"/>
                                  <a:ea typeface="Calibri" panose="020F0502020204030204" pitchFamily="34" charset="0"/>
                                  <a:cs typeface="Century-Book"/>
                                </a:rPr>
                                <m:t>(1+</m:t>
                              </m:r>
                              <m:r>
                                <a:rPr lang="tr-TR" sz="1200" i="1">
                                  <a:effectLst/>
                                  <a:latin typeface="Cambria Math" panose="02040503050406030204" pitchFamily="18" charset="0"/>
                                  <a:ea typeface="Calibri" panose="020F0502020204030204" pitchFamily="34" charset="0"/>
                                  <a:cs typeface="Century-Book"/>
                                </a:rPr>
                                <m:t>𝑖</m:t>
                              </m:r>
                              <m:r>
                                <a:rPr lang="tr-TR" sz="1200" i="1">
                                  <a:effectLst/>
                                  <a:latin typeface="Cambria Math" panose="02040503050406030204" pitchFamily="18" charset="0"/>
                                  <a:ea typeface="Calibri" panose="020F0502020204030204" pitchFamily="34" charset="0"/>
                                  <a:cs typeface="Century-Book"/>
                                </a:rPr>
                                <m:t>)</m:t>
                              </m:r>
                            </m:e>
                            <m:sup>
                              <m:r>
                                <a:rPr lang="tr-TR" sz="1200" i="1">
                                  <a:effectLst/>
                                  <a:latin typeface="Cambria Math" panose="02040503050406030204" pitchFamily="18" charset="0"/>
                                  <a:ea typeface="Calibri" panose="020F0502020204030204" pitchFamily="34" charset="0"/>
                                  <a:cs typeface="Century-Book"/>
                                </a:rPr>
                                <m:t>𝑛</m:t>
                              </m:r>
                            </m:sup>
                          </m:sSup>
                        </m:den>
                      </m:f>
                    </m:oMath>
                  </m:oMathPara>
                </a14:m>
                <a:endParaRPr lang="tr-TR" sz="1200" dirty="0"/>
              </a:p>
            </p:txBody>
          </p:sp>
        </mc:Choice>
        <mc:Fallback xmlns="">
          <p:sp>
            <p:nvSpPr>
              <p:cNvPr id="39" name="Rectangle: Rounded Corners 38">
                <a:extLst>
                  <a:ext uri="{FF2B5EF4-FFF2-40B4-BE49-F238E27FC236}">
                    <a16:creationId xmlns:a16="http://schemas.microsoft.com/office/drawing/2014/main" id="{E2A3C483-EC19-4CDE-B668-FE054DF3D69B}"/>
                  </a:ext>
                </a:extLst>
              </p:cNvPr>
              <p:cNvSpPr>
                <a:spLocks noRot="1" noChangeAspect="1" noMove="1" noResize="1" noEditPoints="1" noAdjustHandles="1" noChangeArrowheads="1" noChangeShapeType="1" noTextEdit="1"/>
              </p:cNvSpPr>
              <p:nvPr/>
            </p:nvSpPr>
            <p:spPr>
              <a:xfrm>
                <a:off x="9707880" y="792480"/>
                <a:ext cx="1645920" cy="538428"/>
              </a:xfrm>
              <a:prstGeom prst="roundRect">
                <a:avLst/>
              </a:prstGeom>
              <a:blipFill>
                <a:blip r:embed="rId3"/>
                <a:stretch>
                  <a:fillRect/>
                </a:stretch>
              </a:blipFill>
            </p:spPr>
            <p:txBody>
              <a:bodyPr/>
              <a:lstStyle/>
              <a:p>
                <a:r>
                  <a:rPr lang="tr-TR">
                    <a:noFill/>
                  </a:rPr>
                  <a:t> </a:t>
                </a:r>
              </a:p>
            </p:txBody>
          </p:sp>
        </mc:Fallback>
      </mc:AlternateContent>
      <p:sp>
        <p:nvSpPr>
          <p:cNvPr id="42" name="Rectangle: Rounded Corners 41">
            <a:extLst>
              <a:ext uri="{FF2B5EF4-FFF2-40B4-BE49-F238E27FC236}">
                <a16:creationId xmlns:a16="http://schemas.microsoft.com/office/drawing/2014/main" id="{56CB033F-F4AA-4F99-A13E-286E90532E83}"/>
              </a:ext>
            </a:extLst>
          </p:cNvPr>
          <p:cNvSpPr/>
          <p:nvPr/>
        </p:nvSpPr>
        <p:spPr>
          <a:xfrm>
            <a:off x="3224784" y="5303520"/>
            <a:ext cx="2688336" cy="14020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tr-TR" dirty="0"/>
          </a:p>
        </p:txBody>
      </p:sp>
      <p:sp>
        <p:nvSpPr>
          <p:cNvPr id="46" name="Oval 45">
            <a:extLst>
              <a:ext uri="{FF2B5EF4-FFF2-40B4-BE49-F238E27FC236}">
                <a16:creationId xmlns:a16="http://schemas.microsoft.com/office/drawing/2014/main" id="{C77C69FA-5FA9-42A3-8EDE-292492156D8E}"/>
              </a:ext>
            </a:extLst>
          </p:cNvPr>
          <p:cNvSpPr/>
          <p:nvPr/>
        </p:nvSpPr>
        <p:spPr>
          <a:xfrm>
            <a:off x="6031992" y="4897120"/>
            <a:ext cx="591312" cy="34137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47" name="Rectangle: Rounded Corners 46">
            <a:extLst>
              <a:ext uri="{FF2B5EF4-FFF2-40B4-BE49-F238E27FC236}">
                <a16:creationId xmlns:a16="http://schemas.microsoft.com/office/drawing/2014/main" id="{095C5E3C-1EB0-4CA2-8894-529078B9234A}"/>
              </a:ext>
            </a:extLst>
          </p:cNvPr>
          <p:cNvSpPr/>
          <p:nvPr/>
        </p:nvSpPr>
        <p:spPr>
          <a:xfrm>
            <a:off x="5931317" y="4630368"/>
            <a:ext cx="827623" cy="203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First positive</a:t>
            </a:r>
            <a:endParaRPr lang="tr-TR" sz="900" dirty="0"/>
          </a:p>
        </p:txBody>
      </p:sp>
      <p:sp>
        <p:nvSpPr>
          <p:cNvPr id="49" name="Rectangle 48">
            <a:extLst>
              <a:ext uri="{FF2B5EF4-FFF2-40B4-BE49-F238E27FC236}">
                <a16:creationId xmlns:a16="http://schemas.microsoft.com/office/drawing/2014/main" id="{979D6389-F463-4933-8ED8-261D63F03657}"/>
              </a:ext>
            </a:extLst>
          </p:cNvPr>
          <p:cNvSpPr/>
          <p:nvPr/>
        </p:nvSpPr>
        <p:spPr>
          <a:xfrm>
            <a:off x="5748528" y="5646420"/>
            <a:ext cx="2048256" cy="267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a:t>2 years and 4 months and 24 days</a:t>
            </a:r>
            <a:endParaRPr lang="tr-TR" sz="900" dirty="0"/>
          </a:p>
        </p:txBody>
      </p:sp>
      <p:pic>
        <p:nvPicPr>
          <p:cNvPr id="50" name="Picture 49">
            <a:extLst>
              <a:ext uri="{FF2B5EF4-FFF2-40B4-BE49-F238E27FC236}">
                <a16:creationId xmlns:a16="http://schemas.microsoft.com/office/drawing/2014/main" id="{E852BA9B-1B92-4976-A05F-867F66E1795C}"/>
              </a:ext>
            </a:extLst>
          </p:cNvPr>
          <p:cNvPicPr>
            <a:picLocks noChangeAspect="1"/>
          </p:cNvPicPr>
          <p:nvPr/>
        </p:nvPicPr>
        <p:blipFill>
          <a:blip r:embed="rId4"/>
          <a:stretch>
            <a:fillRect/>
          </a:stretch>
        </p:blipFill>
        <p:spPr>
          <a:xfrm>
            <a:off x="9502140" y="5065978"/>
            <a:ext cx="1658353" cy="1208072"/>
          </a:xfrm>
          <a:prstGeom prst="rect">
            <a:avLst/>
          </a:prstGeom>
        </p:spPr>
      </p:pic>
    </p:spTree>
    <p:extLst>
      <p:ext uri="{BB962C8B-B14F-4D97-AF65-F5344CB8AC3E}">
        <p14:creationId xmlns:p14="http://schemas.microsoft.com/office/powerpoint/2010/main" val="557510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1EE6F2-694A-40E0-9119-788AB4A44C05}"/>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6BB2C42D-B902-4765-B91D-340E0157D40D}"/>
              </a:ext>
            </a:extLst>
          </p:cNvPr>
          <p:cNvSpPr>
            <a:spLocks noGrp="1"/>
          </p:cNvSpPr>
          <p:nvPr>
            <p:ph type="sldNum" sz="quarter" idx="12"/>
          </p:nvPr>
        </p:nvSpPr>
        <p:spPr/>
        <p:txBody>
          <a:bodyPr/>
          <a:lstStyle/>
          <a:p>
            <a:fld id="{F43085E7-DD81-4654-9295-72AD80DBC430}" type="slidenum">
              <a:rPr lang="tr-TR" smtClean="0"/>
              <a:t>32</a:t>
            </a:fld>
            <a:endParaRPr lang="tr-TR"/>
          </a:p>
        </p:txBody>
      </p:sp>
      <p:pic>
        <p:nvPicPr>
          <p:cNvPr id="3" name="Picture 2">
            <a:extLst>
              <a:ext uri="{FF2B5EF4-FFF2-40B4-BE49-F238E27FC236}">
                <a16:creationId xmlns:a16="http://schemas.microsoft.com/office/drawing/2014/main" id="{FEEA70D4-6795-441F-8CB3-F8DF1AA90551}"/>
              </a:ext>
            </a:extLst>
          </p:cNvPr>
          <p:cNvPicPr>
            <a:picLocks noChangeAspect="1"/>
          </p:cNvPicPr>
          <p:nvPr/>
        </p:nvPicPr>
        <p:blipFill>
          <a:blip r:embed="rId2"/>
          <a:stretch>
            <a:fillRect/>
          </a:stretch>
        </p:blipFill>
        <p:spPr>
          <a:xfrm>
            <a:off x="381450" y="802433"/>
            <a:ext cx="11244493" cy="4656462"/>
          </a:xfrm>
          <a:prstGeom prst="rect">
            <a:avLst/>
          </a:prstGeom>
        </p:spPr>
      </p:pic>
    </p:spTree>
    <p:extLst>
      <p:ext uri="{BB962C8B-B14F-4D97-AF65-F5344CB8AC3E}">
        <p14:creationId xmlns:p14="http://schemas.microsoft.com/office/powerpoint/2010/main" val="3332381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91AAB4-8781-4630-A144-56BDBA951097}"/>
              </a:ext>
            </a:extLst>
          </p:cNvPr>
          <p:cNvSpPr>
            <a:spLocks noGrp="1"/>
          </p:cNvSpPr>
          <p:nvPr>
            <p:ph type="ftr" sz="quarter" idx="11"/>
          </p:nvPr>
        </p:nvSpPr>
        <p:spPr/>
        <p:txBody>
          <a:bodyPr/>
          <a:lstStyle/>
          <a:p>
            <a:r>
              <a:rPr lang="tr-TR"/>
              <a:t>IENG/MANE 372 - Chapter 4</a:t>
            </a:r>
          </a:p>
        </p:txBody>
      </p:sp>
      <p:sp>
        <p:nvSpPr>
          <p:cNvPr id="2" name="Title 1">
            <a:extLst>
              <a:ext uri="{FF2B5EF4-FFF2-40B4-BE49-F238E27FC236}">
                <a16:creationId xmlns:a16="http://schemas.microsoft.com/office/drawing/2014/main" id="{7693C2A1-6930-46A7-8D06-76BBAA365065}"/>
              </a:ext>
            </a:extLst>
          </p:cNvPr>
          <p:cNvSpPr>
            <a:spLocks noGrp="1"/>
          </p:cNvSpPr>
          <p:nvPr>
            <p:ph type="title"/>
          </p:nvPr>
        </p:nvSpPr>
        <p:spPr>
          <a:xfrm>
            <a:off x="838200" y="2766218"/>
            <a:ext cx="10515600" cy="1325563"/>
          </a:xfrm>
        </p:spPr>
        <p:style>
          <a:lnRef idx="1">
            <a:schemeClr val="accent1"/>
          </a:lnRef>
          <a:fillRef idx="2">
            <a:schemeClr val="accent1"/>
          </a:fillRef>
          <a:effectRef idx="1">
            <a:schemeClr val="accent1"/>
          </a:effectRef>
          <a:fontRef idx="minor">
            <a:schemeClr val="dk1"/>
          </a:fontRef>
        </p:style>
        <p:txBody>
          <a:bodyPr/>
          <a:lstStyle/>
          <a:p>
            <a:pPr algn="ctr"/>
            <a:r>
              <a:rPr lang="en-US" dirty="0"/>
              <a:t>Chapter 4 - PART2</a:t>
            </a:r>
            <a:endParaRPr lang="tr-TR" dirty="0"/>
          </a:p>
        </p:txBody>
      </p:sp>
      <p:sp>
        <p:nvSpPr>
          <p:cNvPr id="5" name="Slide Number Placeholder 4">
            <a:extLst>
              <a:ext uri="{FF2B5EF4-FFF2-40B4-BE49-F238E27FC236}">
                <a16:creationId xmlns:a16="http://schemas.microsoft.com/office/drawing/2014/main" id="{02BA60BD-57E5-42E2-B132-D568E370D789}"/>
              </a:ext>
            </a:extLst>
          </p:cNvPr>
          <p:cNvSpPr>
            <a:spLocks noGrp="1"/>
          </p:cNvSpPr>
          <p:nvPr>
            <p:ph type="sldNum" sz="quarter" idx="12"/>
          </p:nvPr>
        </p:nvSpPr>
        <p:spPr/>
        <p:txBody>
          <a:bodyPr/>
          <a:lstStyle/>
          <a:p>
            <a:fld id="{F43085E7-DD81-4654-9295-72AD80DBC430}" type="slidenum">
              <a:rPr lang="tr-TR" smtClean="0"/>
              <a:t>33</a:t>
            </a:fld>
            <a:endParaRPr lang="tr-TR"/>
          </a:p>
        </p:txBody>
      </p:sp>
    </p:spTree>
    <p:extLst>
      <p:ext uri="{BB962C8B-B14F-4D97-AF65-F5344CB8AC3E}">
        <p14:creationId xmlns:p14="http://schemas.microsoft.com/office/powerpoint/2010/main" val="2748336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4712-27C3-41D0-A35D-06E3B67881CC}"/>
              </a:ext>
            </a:extLst>
          </p:cNvPr>
          <p:cNvSpPr>
            <a:spLocks noGrp="1"/>
          </p:cNvSpPr>
          <p:nvPr>
            <p:ph type="title"/>
          </p:nvPr>
        </p:nvSpPr>
        <p:spPr>
          <a:xfrm>
            <a:off x="366225" y="136525"/>
            <a:ext cx="5649909" cy="1325563"/>
          </a:xfrm>
        </p:spPr>
        <p:txBody>
          <a:bodyPr vert="horz" lIns="91440" tIns="45720" rIns="91440" bIns="45720" rtlCol="0" anchor="ctr">
            <a:normAutofit/>
          </a:bodyPr>
          <a:lstStyle/>
          <a:p>
            <a:r>
              <a:rPr lang="en-US" sz="32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Building the Baseline Project Plan &amp; Project Scope Statement</a:t>
            </a:r>
            <a:endParaRPr lang="tr-TR" sz="32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92D484-5E74-4ECE-BB82-A99736A37AB2}"/>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386CA6AA-9EFF-40F3-867C-64F83F210AFB}"/>
              </a:ext>
            </a:extLst>
          </p:cNvPr>
          <p:cNvSpPr>
            <a:spLocks noGrp="1"/>
          </p:cNvSpPr>
          <p:nvPr>
            <p:ph type="sldNum" sz="quarter" idx="12"/>
          </p:nvPr>
        </p:nvSpPr>
        <p:spPr/>
        <p:txBody>
          <a:bodyPr/>
          <a:lstStyle/>
          <a:p>
            <a:fld id="{F43085E7-DD81-4654-9295-72AD80DBC430}" type="slidenum">
              <a:rPr lang="tr-TR" smtClean="0"/>
              <a:t>34</a:t>
            </a:fld>
            <a:endParaRPr lang="tr-TR"/>
          </a:p>
        </p:txBody>
      </p:sp>
      <p:sp>
        <p:nvSpPr>
          <p:cNvPr id="10" name="TextBox 9">
            <a:extLst>
              <a:ext uri="{FF2B5EF4-FFF2-40B4-BE49-F238E27FC236}">
                <a16:creationId xmlns:a16="http://schemas.microsoft.com/office/drawing/2014/main" id="{E33C3619-69A5-4285-AD35-BA2A9F84B4FE}"/>
              </a:ext>
            </a:extLst>
          </p:cNvPr>
          <p:cNvSpPr txBox="1"/>
          <p:nvPr/>
        </p:nvSpPr>
        <p:spPr>
          <a:xfrm>
            <a:off x="486194" y="1304706"/>
            <a:ext cx="5342552" cy="680550"/>
          </a:xfrm>
          <a:prstGeom prst="rect">
            <a:avLst/>
          </a:prstGeom>
        </p:spPr>
        <p:txBody>
          <a:bodyPr vert="horz" lIns="91440" tIns="45720" rIns="91440" bIns="45720" rtlCol="0" anchor="ctr">
            <a:normAutofit/>
          </a:bodyPr>
          <a:lstStyle>
            <a:lvl1pPr>
              <a:lnSpc>
                <a:spcPct val="90000"/>
              </a:lnSpc>
              <a:spcBef>
                <a:spcPct val="0"/>
              </a:spcBef>
              <a:buNone/>
              <a:defRPr sz="3600">
                <a:ln w="0">
                  <a:solidFill>
                    <a:srgbClr val="C00000"/>
                  </a:solidFill>
                </a:ln>
                <a:solidFill>
                  <a:schemeClr val="accent6"/>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defRPr>
            </a:lvl1pPr>
          </a:lstStyle>
          <a:p>
            <a:r>
              <a:rPr lang="en-US" sz="2800" dirty="0"/>
              <a:t>A- Project Scope Statement</a:t>
            </a:r>
            <a:endParaRPr lang="tr-TR" sz="2800" dirty="0"/>
          </a:p>
        </p:txBody>
      </p:sp>
      <p:pic>
        <p:nvPicPr>
          <p:cNvPr id="11" name="Picture 10">
            <a:extLst>
              <a:ext uri="{FF2B5EF4-FFF2-40B4-BE49-F238E27FC236}">
                <a16:creationId xmlns:a16="http://schemas.microsoft.com/office/drawing/2014/main" id="{D1161AF3-FC28-445C-9EB8-3802D8886B84}"/>
              </a:ext>
            </a:extLst>
          </p:cNvPr>
          <p:cNvPicPr>
            <a:picLocks noChangeAspect="1"/>
          </p:cNvPicPr>
          <p:nvPr/>
        </p:nvPicPr>
        <p:blipFill>
          <a:blip r:embed="rId2"/>
          <a:stretch>
            <a:fillRect/>
          </a:stretch>
        </p:blipFill>
        <p:spPr>
          <a:xfrm>
            <a:off x="486194" y="5462985"/>
            <a:ext cx="1715950" cy="808948"/>
          </a:xfrm>
          <a:prstGeom prst="rect">
            <a:avLst/>
          </a:prstGeom>
        </p:spPr>
      </p:pic>
      <p:pic>
        <p:nvPicPr>
          <p:cNvPr id="12" name="Picture 11">
            <a:extLst>
              <a:ext uri="{FF2B5EF4-FFF2-40B4-BE49-F238E27FC236}">
                <a16:creationId xmlns:a16="http://schemas.microsoft.com/office/drawing/2014/main" id="{4CB874C1-4A97-4A77-B74F-D879EC53C43C}"/>
              </a:ext>
            </a:extLst>
          </p:cNvPr>
          <p:cNvPicPr>
            <a:picLocks noChangeAspect="1"/>
          </p:cNvPicPr>
          <p:nvPr/>
        </p:nvPicPr>
        <p:blipFill>
          <a:blip r:embed="rId3"/>
          <a:stretch>
            <a:fillRect/>
          </a:stretch>
        </p:blipFill>
        <p:spPr>
          <a:xfrm>
            <a:off x="6363255" y="229852"/>
            <a:ext cx="5649909" cy="6243451"/>
          </a:xfrm>
          <a:prstGeom prst="rect">
            <a:avLst/>
          </a:prstGeom>
        </p:spPr>
      </p:pic>
      <p:pic>
        <p:nvPicPr>
          <p:cNvPr id="13" name="Picture 12">
            <a:extLst>
              <a:ext uri="{FF2B5EF4-FFF2-40B4-BE49-F238E27FC236}">
                <a16:creationId xmlns:a16="http://schemas.microsoft.com/office/drawing/2014/main" id="{4E5E2352-A68C-4395-8134-AF359BA78B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77030" y="4201556"/>
            <a:ext cx="3284015" cy="2154794"/>
          </a:xfrm>
          <a:prstGeom prst="rect">
            <a:avLst/>
          </a:prstGeom>
        </p:spPr>
      </p:pic>
      <p:sp>
        <p:nvSpPr>
          <p:cNvPr id="14" name="TextBox 13">
            <a:extLst>
              <a:ext uri="{FF2B5EF4-FFF2-40B4-BE49-F238E27FC236}">
                <a16:creationId xmlns:a16="http://schemas.microsoft.com/office/drawing/2014/main" id="{796AA194-D1B6-4065-8C54-9EB9BE193AEC}"/>
              </a:ext>
            </a:extLst>
          </p:cNvPr>
          <p:cNvSpPr txBox="1"/>
          <p:nvPr/>
        </p:nvSpPr>
        <p:spPr>
          <a:xfrm>
            <a:off x="194834" y="2122767"/>
            <a:ext cx="6047122" cy="2308324"/>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b="0" i="0" dirty="0">
                <a:solidFill>
                  <a:srgbClr val="333333"/>
                </a:solidFill>
                <a:effectLst/>
                <a:latin typeface="Times New Roman" panose="02020603050405020304" pitchFamily="18" charset="0"/>
                <a:cs typeface="Times New Roman" panose="02020603050405020304" pitchFamily="18" charset="0"/>
              </a:rPr>
              <a:t>A </a:t>
            </a:r>
            <a:r>
              <a:rPr lang="en-US" sz="1600" b="1" i="0" dirty="0">
                <a:solidFill>
                  <a:srgbClr val="333333"/>
                </a:solidFill>
                <a:effectLst/>
                <a:latin typeface="Times New Roman" panose="02020603050405020304" pitchFamily="18" charset="0"/>
                <a:cs typeface="Times New Roman" panose="02020603050405020304" pitchFamily="18" charset="0"/>
              </a:rPr>
              <a:t>project scope statement</a:t>
            </a:r>
            <a:r>
              <a:rPr lang="en-US" sz="1600" b="0" i="0" dirty="0">
                <a:solidFill>
                  <a:srgbClr val="333333"/>
                </a:solidFill>
                <a:effectLst/>
                <a:latin typeface="Times New Roman" panose="02020603050405020304" pitchFamily="18" charset="0"/>
                <a:cs typeface="Times New Roman" panose="02020603050405020304" pitchFamily="18" charset="0"/>
              </a:rPr>
              <a:t> provides a detailed description of the work that must be done to deliver the output of a project on time and within the allotted budget.</a:t>
            </a:r>
          </a:p>
          <a:p>
            <a:pPr marL="285750" indent="-285750" algn="just">
              <a:buFont typeface="Wingdings" panose="05000000000000000000" pitchFamily="2" charset="2"/>
              <a:buChar char="Ø"/>
            </a:pPr>
            <a:r>
              <a:rPr lang="en-US" sz="1600" b="0" i="0" dirty="0">
                <a:solidFill>
                  <a:srgbClr val="333333"/>
                </a:solidFill>
                <a:effectLst/>
                <a:latin typeface="Times New Roman" panose="02020603050405020304" pitchFamily="18" charset="0"/>
                <a:cs typeface="Times New Roman" panose="02020603050405020304" pitchFamily="18" charset="0"/>
              </a:rPr>
              <a:t>The document also places the objectives of the project and its output—which could be a product that a company is releasing to the marketplace or analysis that leadership will use to make an informed business decision—within the larger context of the organization’s goals and objectives.</a:t>
            </a:r>
          </a:p>
          <a:p>
            <a:pPr algn="just"/>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989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78112C-565B-4B0A-AFCC-532E3330560F}"/>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F0694035-DE57-4388-8FFB-72642D4AC487}"/>
              </a:ext>
            </a:extLst>
          </p:cNvPr>
          <p:cNvSpPr>
            <a:spLocks noGrp="1"/>
          </p:cNvSpPr>
          <p:nvPr>
            <p:ph type="sldNum" sz="quarter" idx="12"/>
          </p:nvPr>
        </p:nvSpPr>
        <p:spPr/>
        <p:txBody>
          <a:bodyPr/>
          <a:lstStyle/>
          <a:p>
            <a:fld id="{F43085E7-DD81-4654-9295-72AD80DBC430}" type="slidenum">
              <a:rPr lang="tr-TR" smtClean="0"/>
              <a:t>35</a:t>
            </a:fld>
            <a:endParaRPr lang="tr-TR"/>
          </a:p>
        </p:txBody>
      </p:sp>
      <p:sp>
        <p:nvSpPr>
          <p:cNvPr id="6" name="Content Placeholder 2">
            <a:extLst>
              <a:ext uri="{FF2B5EF4-FFF2-40B4-BE49-F238E27FC236}">
                <a16:creationId xmlns:a16="http://schemas.microsoft.com/office/drawing/2014/main" id="{F368E38E-363A-4856-AC8B-1DCA4CC3B450}"/>
              </a:ext>
            </a:extLst>
          </p:cNvPr>
          <p:cNvSpPr>
            <a:spLocks noGrp="1"/>
          </p:cNvSpPr>
          <p:nvPr>
            <p:ph idx="1"/>
          </p:nvPr>
        </p:nvSpPr>
        <p:spPr>
          <a:xfrm>
            <a:off x="580830" y="1548882"/>
            <a:ext cx="5605365" cy="4628081"/>
          </a:xfrm>
        </p:spPr>
        <p:txBody>
          <a:bodyPr/>
          <a:lstStyle/>
          <a:p>
            <a:pPr marL="0" indent="0" algn="l">
              <a:buNone/>
            </a:pPr>
            <a:r>
              <a:rPr lang="tr-TR" sz="2400" b="1" dirty="0">
                <a:latin typeface="Times New Roman" panose="02020603050405020304" pitchFamily="18" charset="0"/>
                <a:cs typeface="Times New Roman" panose="02020603050405020304" pitchFamily="18" charset="0"/>
              </a:rPr>
              <a:t>Objectives</a:t>
            </a:r>
          </a:p>
          <a:p>
            <a:pPr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Assures that customer and development group have a complete understanding of the proposed system and requirements</a:t>
            </a:r>
          </a:p>
          <a:p>
            <a:pPr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Provides sponsoring organization with a clear idea of scope, benefits and duration of </a:t>
            </a:r>
            <a:r>
              <a:rPr lang="tr-TR" sz="1800" dirty="0">
                <a:latin typeface="Times New Roman" panose="02020603050405020304" pitchFamily="18" charset="0"/>
                <a:cs typeface="Times New Roman" panose="02020603050405020304" pitchFamily="18" charset="0"/>
              </a:rPr>
              <a:t>project</a:t>
            </a:r>
            <a:endParaRPr lang="en-US" sz="1800" dirty="0">
              <a:latin typeface="Times New Roman" panose="02020603050405020304" pitchFamily="18" charset="0"/>
              <a:cs typeface="Times New Roman" panose="02020603050405020304" pitchFamily="18" charset="0"/>
            </a:endParaRPr>
          </a:p>
          <a:p>
            <a:pPr marL="0" indent="0" algn="l">
              <a:buNone/>
            </a:pPr>
            <a:r>
              <a:rPr lang="en-US" sz="2400" b="1" dirty="0">
                <a:latin typeface="Times New Roman" panose="02020603050405020304" pitchFamily="18" charset="0"/>
                <a:cs typeface="Times New Roman" panose="02020603050405020304" pitchFamily="18" charset="0"/>
              </a:rPr>
              <a:t>Four Sections of a Baseline Project </a:t>
            </a:r>
            <a:r>
              <a:rPr lang="tr-TR" sz="2400" b="1" dirty="0">
                <a:latin typeface="Times New Roman" panose="02020603050405020304" pitchFamily="18" charset="0"/>
                <a:cs typeface="Times New Roman" panose="02020603050405020304" pitchFamily="18" charset="0"/>
              </a:rPr>
              <a:t>Plan:</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Introduction</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System description</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Feasibility assessment</a:t>
            </a:r>
          </a:p>
          <a:p>
            <a:pPr marL="400050" indent="-400050" algn="l">
              <a:buFont typeface="+mj-lt"/>
              <a:buAutoNum type="romanLcPeriod"/>
            </a:pPr>
            <a:r>
              <a:rPr lang="tr-TR" sz="1800" dirty="0">
                <a:latin typeface="Times New Roman" panose="02020603050405020304" pitchFamily="18" charset="0"/>
                <a:cs typeface="Times New Roman" panose="02020603050405020304" pitchFamily="18" charset="0"/>
              </a:rPr>
              <a:t> Management issues</a:t>
            </a:r>
          </a:p>
        </p:txBody>
      </p:sp>
      <p:pic>
        <p:nvPicPr>
          <p:cNvPr id="7" name="Picture 6">
            <a:extLst>
              <a:ext uri="{FF2B5EF4-FFF2-40B4-BE49-F238E27FC236}">
                <a16:creationId xmlns:a16="http://schemas.microsoft.com/office/drawing/2014/main" id="{BF5C4571-D08D-416C-AEB5-EAB0261B10A7}"/>
              </a:ext>
            </a:extLst>
          </p:cNvPr>
          <p:cNvPicPr>
            <a:picLocks noChangeAspect="1"/>
          </p:cNvPicPr>
          <p:nvPr/>
        </p:nvPicPr>
        <p:blipFill>
          <a:blip r:embed="rId2"/>
          <a:stretch>
            <a:fillRect/>
          </a:stretch>
        </p:blipFill>
        <p:spPr>
          <a:xfrm>
            <a:off x="6505770" y="136525"/>
            <a:ext cx="5605366" cy="6323259"/>
          </a:xfrm>
          <a:prstGeom prst="rect">
            <a:avLst/>
          </a:prstGeom>
        </p:spPr>
      </p:pic>
      <p:sp>
        <p:nvSpPr>
          <p:cNvPr id="8" name="Title 1">
            <a:extLst>
              <a:ext uri="{FF2B5EF4-FFF2-40B4-BE49-F238E27FC236}">
                <a16:creationId xmlns:a16="http://schemas.microsoft.com/office/drawing/2014/main" id="{AF082A72-967F-4F82-A988-40023C96B549}"/>
              </a:ext>
            </a:extLst>
          </p:cNvPr>
          <p:cNvSpPr>
            <a:spLocks noGrp="1"/>
          </p:cNvSpPr>
          <p:nvPr>
            <p:ph type="title"/>
          </p:nvPr>
        </p:nvSpPr>
        <p:spPr>
          <a:xfrm>
            <a:off x="580830" y="0"/>
            <a:ext cx="5861176" cy="1325563"/>
          </a:xfrm>
        </p:spPr>
        <p:txBody>
          <a:bodyPr vert="horz" lIns="91440" tIns="45720" rIns="91440" bIns="45720" rtlCol="0" anchor="ctr">
            <a:normAutofit/>
          </a:bodyPr>
          <a:lstStyle/>
          <a:p>
            <a:r>
              <a:rPr lang="en-US" sz="2800" dirty="0">
                <a:ln w="0">
                  <a:solidFill>
                    <a:srgbClr val="C00000"/>
                  </a:solidFill>
                </a:ln>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The Baseline Project Plan</a:t>
            </a:r>
            <a:endParaRPr lang="tr-TR" sz="2800" dirty="0">
              <a:ln w="0">
                <a:solidFill>
                  <a:srgbClr val="C00000"/>
                </a:solidFill>
              </a:ln>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58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71C1FB-9F17-4669-8FCC-0982C2F09676}"/>
              </a:ext>
            </a:extLst>
          </p:cNvPr>
          <p:cNvSpPr>
            <a:spLocks noGrp="1"/>
          </p:cNvSpPr>
          <p:nvPr>
            <p:ph type="ftr" sz="quarter" idx="11"/>
          </p:nvPr>
        </p:nvSpPr>
        <p:spPr/>
        <p:txBody>
          <a:bodyPr/>
          <a:lstStyle/>
          <a:p>
            <a:r>
              <a:rPr lang="tr-TR" dirty="0"/>
              <a:t>IENG/MANE 372 - Chapter 4</a:t>
            </a:r>
          </a:p>
        </p:txBody>
      </p:sp>
      <p:sp>
        <p:nvSpPr>
          <p:cNvPr id="5" name="Slide Number Placeholder 4">
            <a:extLst>
              <a:ext uri="{FF2B5EF4-FFF2-40B4-BE49-F238E27FC236}">
                <a16:creationId xmlns:a16="http://schemas.microsoft.com/office/drawing/2014/main" id="{49BE0C6F-6796-4C41-AB35-0636AFD9E911}"/>
              </a:ext>
            </a:extLst>
          </p:cNvPr>
          <p:cNvSpPr>
            <a:spLocks noGrp="1"/>
          </p:cNvSpPr>
          <p:nvPr>
            <p:ph type="sldNum" sz="quarter" idx="12"/>
          </p:nvPr>
        </p:nvSpPr>
        <p:spPr/>
        <p:txBody>
          <a:bodyPr/>
          <a:lstStyle/>
          <a:p>
            <a:fld id="{F43085E7-DD81-4654-9295-72AD80DBC430}" type="slidenum">
              <a:rPr lang="tr-TR" smtClean="0"/>
              <a:t>36</a:t>
            </a:fld>
            <a:endParaRPr lang="tr-TR"/>
          </a:p>
        </p:txBody>
      </p:sp>
      <p:sp>
        <p:nvSpPr>
          <p:cNvPr id="6" name="Content Placeholder 2">
            <a:extLst>
              <a:ext uri="{FF2B5EF4-FFF2-40B4-BE49-F238E27FC236}">
                <a16:creationId xmlns:a16="http://schemas.microsoft.com/office/drawing/2014/main" id="{6B63FD01-8A8B-4642-94E9-DC98A463933A}"/>
              </a:ext>
            </a:extLst>
          </p:cNvPr>
          <p:cNvSpPr txBox="1">
            <a:spLocks/>
          </p:cNvSpPr>
          <p:nvPr/>
        </p:nvSpPr>
        <p:spPr>
          <a:xfrm>
            <a:off x="748004" y="441646"/>
            <a:ext cx="4489580" cy="36109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rPr>
              <a:t>I- Introduction:</a:t>
            </a:r>
          </a:p>
          <a:p>
            <a:pPr marL="0" indent="0" algn="just">
              <a:lnSpc>
                <a:spcPct val="100000"/>
              </a:lnSpc>
              <a:spcBef>
                <a:spcPts val="0"/>
              </a:spcBef>
              <a:buFont typeface="Arial" panose="020B0604020202020204" pitchFamily="34" charset="0"/>
              <a:buNone/>
            </a:pPr>
            <a:endParaRPr lang="en-US" sz="1100" b="1" dirty="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It is limited to only a few pages</a:t>
            </a:r>
          </a:p>
          <a:p>
            <a:pPr algn="just">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It is the final section to be written</a:t>
            </a:r>
          </a:p>
          <a:p>
            <a:pPr algn="just">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Brief overview</a:t>
            </a:r>
          </a:p>
          <a:p>
            <a:pPr algn="just">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Recommended course of action</a:t>
            </a:r>
          </a:p>
          <a:p>
            <a:pPr algn="just">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D</a:t>
            </a:r>
            <a:r>
              <a:rPr lang="tr-TR" sz="1800" dirty="0">
                <a:latin typeface="Times New Roman" panose="02020603050405020304" pitchFamily="18" charset="0"/>
                <a:cs typeface="Times New Roman" panose="02020603050405020304" pitchFamily="18" charset="0"/>
              </a:rPr>
              <a:t>efinition of the project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scope</a:t>
            </a:r>
            <a:r>
              <a:rPr lang="en-US" sz="1800" dirty="0">
                <a:latin typeface="Times New Roman" panose="02020603050405020304" pitchFamily="18" charset="0"/>
                <a:cs typeface="Times New Roman" panose="02020603050405020304" pitchFamily="18" charset="0"/>
              </a:rPr>
              <a:t>: </a:t>
            </a:r>
          </a:p>
          <a:p>
            <a:pPr algn="just">
              <a:lnSpc>
                <a:spcPct val="10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Units affected (business functions and divisions)  by or use the proposed system </a:t>
            </a:r>
          </a:p>
          <a:p>
            <a:pPr algn="just">
              <a:lnSpc>
                <a:spcPct val="10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Who is interested by the system</a:t>
            </a:r>
          </a:p>
          <a:p>
            <a:pPr algn="just">
              <a:lnSpc>
                <a:spcPct val="10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Interaction with other systems</a:t>
            </a:r>
          </a:p>
          <a:p>
            <a:pPr algn="just">
              <a:lnSpc>
                <a:spcPct val="100000"/>
              </a:lnSpc>
              <a:spcBef>
                <a:spcPts val="0"/>
              </a:spcBef>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Range of system capabilities</a:t>
            </a:r>
          </a:p>
          <a:p>
            <a:pPr marL="0" indent="0" algn="just">
              <a:lnSpc>
                <a:spcPct val="100000"/>
              </a:lnSpc>
              <a:spcBef>
                <a:spcPts val="0"/>
              </a:spcBef>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963B91CF-A055-4A0F-9164-38AD7B630B35}"/>
              </a:ext>
            </a:extLst>
          </p:cNvPr>
          <p:cNvSpPr>
            <a:spLocks noGrp="1"/>
          </p:cNvSpPr>
          <p:nvPr>
            <p:ph idx="1"/>
          </p:nvPr>
        </p:nvSpPr>
        <p:spPr>
          <a:xfrm>
            <a:off x="6358815" y="478973"/>
            <a:ext cx="4377613" cy="4988765"/>
          </a:xfrm>
        </p:spPr>
        <p:txBody>
          <a:bodyPr>
            <a:normAutofit fontScale="92500"/>
          </a:bodyPr>
          <a:lstStyle/>
          <a:p>
            <a:pPr marL="0" indent="0">
              <a:lnSpc>
                <a:spcPct val="100000"/>
              </a:lnSpc>
              <a:spcBef>
                <a:spcPts val="0"/>
              </a:spcBef>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rPr>
              <a:t>II- </a:t>
            </a:r>
            <a:r>
              <a:rPr lang="tr-TR" sz="2400" b="1" dirty="0">
                <a:solidFill>
                  <a:schemeClr val="accent5">
                    <a:lumMod val="75000"/>
                  </a:schemeClr>
                </a:solidFill>
                <a:latin typeface="Times New Roman" panose="02020603050405020304" pitchFamily="18" charset="0"/>
                <a:cs typeface="Times New Roman" panose="02020603050405020304" pitchFamily="18" charset="0"/>
              </a:rPr>
              <a:t>System Description</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n-US" sz="1400" b="1" dirty="0">
              <a:solidFill>
                <a:schemeClr val="accent5">
                  <a:lumMod val="75000"/>
                </a:schemeClr>
              </a:solidFill>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Narrative format</a:t>
            </a:r>
            <a:endParaRPr lang="en-US" sz="1600" b="1" dirty="0">
              <a:solidFill>
                <a:schemeClr val="accent5">
                  <a:lumMod val="75000"/>
                </a:schemeClr>
              </a:solidFill>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Outline of possible alternative solutions </a:t>
            </a:r>
          </a:p>
          <a:p>
            <a:pPr marL="342900" lvl="0" indent="-342900">
              <a:lnSpc>
                <a:spcPct val="100000"/>
              </a:lnSpc>
              <a:buFont typeface="+mj-lt"/>
              <a:buAutoNum type="arabicPeriod"/>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how the system would be acquired : (1) purchase ,  (2) outsource or (3) build the system in-home. </a:t>
            </a:r>
          </a:p>
          <a:p>
            <a:pPr marL="342900" lvl="0" indent="-342900">
              <a:lnSpc>
                <a:spcPct val="100000"/>
              </a:lnSpc>
              <a:spcAft>
                <a:spcPts val="800"/>
              </a:spcAft>
              <a:buFont typeface="+mj-lt"/>
              <a:buAutoNum type="arabicPeriod"/>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Defining the </a:t>
            </a:r>
            <a:r>
              <a:rPr lang="tr-TR" sz="1600" dirty="0">
                <a:latin typeface="Times New Roman" panose="02020603050405020304" pitchFamily="18" charset="0"/>
                <a:cs typeface="Times New Roman" panose="02020603050405020304" pitchFamily="18" charset="0"/>
              </a:rPr>
              <a:t>comprehensiveness</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of the system’s functionality ( tasks that  would be accomplished when using the </a:t>
            </a:r>
            <a:r>
              <a:rPr lang="tr-TR" sz="1600" dirty="0">
                <a:latin typeface="Times New Roman" panose="02020603050405020304" pitchFamily="18" charset="0"/>
                <a:cs typeface="Times New Roman" panose="02020603050405020304" pitchFamily="18" charset="0"/>
              </a:rPr>
              <a:t>CTS</a:t>
            </a:r>
            <a:r>
              <a:rPr lang="en-US" sz="1600" dirty="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Common Type System). </a:t>
            </a:r>
            <a:endParaRPr lang="en-US" sz="1600" dirty="0">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q"/>
            </a:pPr>
            <a:r>
              <a:rPr lang="en-US" sz="1600" b="0" i="0" u="none" strike="noStrike" baseline="0" dirty="0">
                <a:latin typeface="Times New Roman" panose="02020603050405020304" pitchFamily="18" charset="0"/>
                <a:cs typeface="Times New Roman" panose="02020603050405020304" pitchFamily="18" charset="0"/>
              </a:rPr>
              <a:t>Alternatives may be stated as simply as this:</a:t>
            </a:r>
          </a:p>
          <a:p>
            <a:pPr marL="0" indent="0" algn="l">
              <a:lnSpc>
                <a:spcPct val="100000"/>
              </a:lnSpc>
              <a:buNone/>
            </a:pPr>
            <a:r>
              <a:rPr lang="tr-TR" sz="1600" b="0" i="0" u="none" strike="noStrike" baseline="0" dirty="0">
                <a:latin typeface="Times New Roman" panose="02020603050405020304" pitchFamily="18" charset="0"/>
                <a:cs typeface="Times New Roman" panose="02020603050405020304" pitchFamily="18" charset="0"/>
              </a:rPr>
              <a:t>1. Web-based online system</a:t>
            </a:r>
          </a:p>
          <a:p>
            <a:pPr marL="0" indent="0" algn="l">
              <a:lnSpc>
                <a:spcPct val="100000"/>
              </a:lnSpc>
              <a:buNone/>
            </a:pPr>
            <a:r>
              <a:rPr lang="en-US" sz="1600" b="0" i="0" u="none" strike="noStrike" baseline="0" dirty="0">
                <a:latin typeface="Times New Roman" panose="02020603050405020304" pitchFamily="18" charset="0"/>
                <a:cs typeface="Times New Roman" panose="02020603050405020304" pitchFamily="18" charset="0"/>
              </a:rPr>
              <a:t>2. Mainframe with central database</a:t>
            </a:r>
          </a:p>
          <a:p>
            <a:pPr marL="0" indent="0" algn="l">
              <a:lnSpc>
                <a:spcPct val="100000"/>
              </a:lnSpc>
              <a:buNone/>
            </a:pPr>
            <a:r>
              <a:rPr lang="en-US" sz="1600" b="0" i="0" u="none" strike="noStrike" baseline="0" dirty="0">
                <a:latin typeface="Times New Roman" panose="02020603050405020304" pitchFamily="18" charset="0"/>
                <a:cs typeface="Times New Roman" panose="02020603050405020304" pitchFamily="18" charset="0"/>
              </a:rPr>
              <a:t>3. Local area network with decentralized databases</a:t>
            </a:r>
          </a:p>
          <a:p>
            <a:pPr marL="0" indent="0" algn="l">
              <a:lnSpc>
                <a:spcPct val="100000"/>
              </a:lnSpc>
              <a:buNone/>
            </a:pPr>
            <a:r>
              <a:rPr lang="en-US" sz="1600" b="0" i="0" u="none" strike="noStrike" baseline="0" dirty="0">
                <a:latin typeface="Times New Roman" panose="02020603050405020304" pitchFamily="18" charset="0"/>
                <a:cs typeface="Times New Roman" panose="02020603050405020304" pitchFamily="18" charset="0"/>
              </a:rPr>
              <a:t>4. Batch data input with online retrieval</a:t>
            </a:r>
          </a:p>
          <a:p>
            <a:pPr marL="0" indent="0" algn="l">
              <a:lnSpc>
                <a:spcPct val="100000"/>
              </a:lnSpc>
              <a:buNone/>
            </a:pPr>
            <a:r>
              <a:rPr lang="en-US" sz="1600" b="0" i="0" u="none" strike="noStrike" baseline="0" dirty="0">
                <a:latin typeface="Times New Roman" panose="02020603050405020304" pitchFamily="18" charset="0"/>
                <a:cs typeface="Times New Roman" panose="02020603050405020304" pitchFamily="18" charset="0"/>
              </a:rPr>
              <a:t>5. Purchasing of a prewritten package</a:t>
            </a:r>
            <a:endParaRPr lang="en-US" sz="16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l">
              <a:lnSpc>
                <a:spcPct val="100000"/>
              </a:lnSpc>
              <a:spcBef>
                <a:spcPts val="0"/>
              </a:spcBef>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859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6E4288-4599-4F5D-BBAA-BBDA260A7473}"/>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D88661B0-7718-443E-9220-7B4D961009A0}"/>
              </a:ext>
            </a:extLst>
          </p:cNvPr>
          <p:cNvSpPr>
            <a:spLocks noGrp="1"/>
          </p:cNvSpPr>
          <p:nvPr>
            <p:ph type="sldNum" sz="quarter" idx="12"/>
          </p:nvPr>
        </p:nvSpPr>
        <p:spPr/>
        <p:txBody>
          <a:bodyPr/>
          <a:lstStyle/>
          <a:p>
            <a:fld id="{F43085E7-DD81-4654-9295-72AD80DBC430}" type="slidenum">
              <a:rPr lang="tr-TR" smtClean="0"/>
              <a:t>37</a:t>
            </a:fld>
            <a:endParaRPr lang="tr-TR"/>
          </a:p>
        </p:txBody>
      </p:sp>
      <p:sp>
        <p:nvSpPr>
          <p:cNvPr id="7" name="Content Placeholder 2">
            <a:extLst>
              <a:ext uri="{FF2B5EF4-FFF2-40B4-BE49-F238E27FC236}">
                <a16:creationId xmlns:a16="http://schemas.microsoft.com/office/drawing/2014/main" id="{BAB441DC-38C0-4A52-B727-03FFFFE204CE}"/>
              </a:ext>
            </a:extLst>
          </p:cNvPr>
          <p:cNvSpPr txBox="1">
            <a:spLocks/>
          </p:cNvSpPr>
          <p:nvPr/>
        </p:nvSpPr>
        <p:spPr>
          <a:xfrm>
            <a:off x="5964593" y="422989"/>
            <a:ext cx="5603812" cy="2264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rPr>
              <a:t>III- Feasibility Assessment  :</a:t>
            </a:r>
          </a:p>
          <a:p>
            <a:pPr algn="l">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outlines project costs and benefits</a:t>
            </a:r>
          </a:p>
          <a:p>
            <a:pPr algn="l">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technical difficulties. </a:t>
            </a:r>
          </a:p>
          <a:p>
            <a:pPr algn="l">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This section is where high-level project schedules are specified using Network diagrams and </a:t>
            </a:r>
            <a:r>
              <a:rPr lang="tr-TR" sz="1600" dirty="0">
                <a:latin typeface="Times New Roman" panose="02020603050405020304" pitchFamily="18" charset="0"/>
                <a:cs typeface="Times New Roman" panose="02020603050405020304" pitchFamily="18" charset="0"/>
              </a:rPr>
              <a:t>Gantt charts</a:t>
            </a:r>
            <a:r>
              <a:rPr lang="en-US" sz="1600" dirty="0">
                <a:latin typeface="Times New Roman" panose="02020603050405020304" pitchFamily="18" charset="0"/>
                <a:cs typeface="Times New Roman" panose="02020603050405020304" pitchFamily="18" charset="0"/>
              </a:rPr>
              <a:t> (this process is referred to as a work </a:t>
            </a:r>
            <a:r>
              <a:rPr lang="tr-TR" sz="1600" dirty="0">
                <a:latin typeface="Times New Roman" panose="02020603050405020304" pitchFamily="18" charset="0"/>
                <a:cs typeface="Times New Roman" panose="02020603050405020304" pitchFamily="18" charset="0"/>
              </a:rPr>
              <a:t>breakdown structure</a:t>
            </a:r>
            <a:r>
              <a:rPr lang="en-US" sz="1600" dirty="0">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DC5CB19F-3030-4EEE-B28F-AF82F6880939}"/>
              </a:ext>
            </a:extLst>
          </p:cNvPr>
          <p:cNvSpPr txBox="1">
            <a:spLocks/>
          </p:cNvSpPr>
          <p:nvPr/>
        </p:nvSpPr>
        <p:spPr>
          <a:xfrm>
            <a:off x="5967697" y="2777414"/>
            <a:ext cx="5603812" cy="3315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rPr>
              <a:t>VI- Management Issues :</a:t>
            </a:r>
          </a:p>
          <a:p>
            <a:pPr algn="l">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outlines </a:t>
            </a:r>
            <a:r>
              <a:rPr lang="tr-TR" sz="1700" dirty="0">
                <a:latin typeface="Times New Roman" panose="02020603050405020304" pitchFamily="18" charset="0"/>
                <a:cs typeface="Times New Roman" panose="02020603050405020304" pitchFamily="18" charset="0"/>
              </a:rPr>
              <a:t>the concerns that</a:t>
            </a:r>
            <a:r>
              <a:rPr lang="en-US" sz="1700" dirty="0">
                <a:latin typeface="Times New Roman" panose="02020603050405020304" pitchFamily="18" charset="0"/>
                <a:cs typeface="Times New Roman" panose="02020603050405020304" pitchFamily="18" charset="0"/>
              </a:rPr>
              <a:t> management has about the project</a:t>
            </a:r>
          </a:p>
          <a:p>
            <a:pPr algn="l">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team configuration and management ( who will do what? and how work will be supervised and reviewed )</a:t>
            </a:r>
          </a:p>
          <a:p>
            <a:pPr algn="l">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the communication</a:t>
            </a:r>
            <a:r>
              <a:rPr lang="en-US" sz="1700" dirty="0">
                <a:latin typeface="Times New Roman" panose="02020603050405020304" pitchFamily="18" charset="0"/>
                <a:cs typeface="Times New Roman" panose="02020603050405020304" pitchFamily="18" charset="0"/>
              </a:rPr>
              <a:t> plan (Customer - review meetings, newsletter; team- </a:t>
            </a:r>
            <a:r>
              <a:rPr lang="tr-TR" sz="1700" dirty="0">
                <a:latin typeface="Times New Roman" panose="02020603050405020304" pitchFamily="18" charset="0"/>
                <a:cs typeface="Times New Roman" panose="02020603050405020304" pitchFamily="18" charset="0"/>
              </a:rPr>
              <a:t>computer-based conference facility</a:t>
            </a:r>
            <a:r>
              <a:rPr lang="en-US" sz="170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project standards and procedures ( procedures for submitting and approving project change requests and any other issues deemed important for the project’s success) .</a:t>
            </a:r>
            <a:endParaRPr lang="tr-TR" sz="17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569B83C-30B3-404E-AA93-947C50CE5691}"/>
              </a:ext>
            </a:extLst>
          </p:cNvPr>
          <p:cNvPicPr>
            <a:picLocks noChangeAspect="1"/>
          </p:cNvPicPr>
          <p:nvPr/>
        </p:nvPicPr>
        <p:blipFill>
          <a:blip r:embed="rId2"/>
          <a:stretch>
            <a:fillRect/>
          </a:stretch>
        </p:blipFill>
        <p:spPr>
          <a:xfrm>
            <a:off x="205856" y="1204931"/>
            <a:ext cx="5666209" cy="4253087"/>
          </a:xfrm>
          <a:prstGeom prst="rect">
            <a:avLst/>
          </a:prstGeom>
        </p:spPr>
      </p:pic>
    </p:spTree>
    <p:extLst>
      <p:ext uri="{BB962C8B-B14F-4D97-AF65-F5344CB8AC3E}">
        <p14:creationId xmlns:p14="http://schemas.microsoft.com/office/powerpoint/2010/main" val="3654315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723848-4D7B-4747-B2C1-84E2C63EE78A}"/>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3C794FC4-9582-4726-B299-F01A0C56DAD7}"/>
              </a:ext>
            </a:extLst>
          </p:cNvPr>
          <p:cNvSpPr>
            <a:spLocks noGrp="1"/>
          </p:cNvSpPr>
          <p:nvPr>
            <p:ph type="sldNum" sz="quarter" idx="12"/>
          </p:nvPr>
        </p:nvSpPr>
        <p:spPr/>
        <p:txBody>
          <a:bodyPr/>
          <a:lstStyle/>
          <a:p>
            <a:fld id="{F43085E7-DD81-4654-9295-72AD80DBC430}" type="slidenum">
              <a:rPr lang="tr-TR" smtClean="0"/>
              <a:t>38</a:t>
            </a:fld>
            <a:endParaRPr lang="tr-TR"/>
          </a:p>
        </p:txBody>
      </p:sp>
      <p:pic>
        <p:nvPicPr>
          <p:cNvPr id="11" name="Picture 10">
            <a:extLst>
              <a:ext uri="{FF2B5EF4-FFF2-40B4-BE49-F238E27FC236}">
                <a16:creationId xmlns:a16="http://schemas.microsoft.com/office/drawing/2014/main" id="{E1A00757-3963-4E8F-912B-88874AB0FBB2}"/>
              </a:ext>
            </a:extLst>
          </p:cNvPr>
          <p:cNvPicPr>
            <a:picLocks noChangeAspect="1"/>
          </p:cNvPicPr>
          <p:nvPr/>
        </p:nvPicPr>
        <p:blipFill>
          <a:blip r:embed="rId2"/>
          <a:stretch>
            <a:fillRect/>
          </a:stretch>
        </p:blipFill>
        <p:spPr>
          <a:xfrm>
            <a:off x="2988906" y="561119"/>
            <a:ext cx="5977514" cy="5604377"/>
          </a:xfrm>
          <a:prstGeom prst="rect">
            <a:avLst/>
          </a:prstGeom>
        </p:spPr>
      </p:pic>
    </p:spTree>
    <p:extLst>
      <p:ext uri="{BB962C8B-B14F-4D97-AF65-F5344CB8AC3E}">
        <p14:creationId xmlns:p14="http://schemas.microsoft.com/office/powerpoint/2010/main" val="3227186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4712-27C3-41D0-A35D-06E3B67881CC}"/>
              </a:ext>
            </a:extLst>
          </p:cNvPr>
          <p:cNvSpPr>
            <a:spLocks noGrp="1"/>
          </p:cNvSpPr>
          <p:nvPr>
            <p:ph type="title"/>
          </p:nvPr>
        </p:nvSpPr>
        <p:spPr>
          <a:xfrm>
            <a:off x="530293" y="85202"/>
            <a:ext cx="9052246" cy="1325563"/>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Reviewing the Baseline Project Plan</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57D192-E214-4A80-BC88-F632585F27CD}"/>
              </a:ext>
            </a:extLst>
          </p:cNvPr>
          <p:cNvSpPr>
            <a:spLocks noGrp="1"/>
          </p:cNvSpPr>
          <p:nvPr>
            <p:ph idx="1"/>
          </p:nvPr>
        </p:nvSpPr>
        <p:spPr>
          <a:xfrm>
            <a:off x="530293" y="1280160"/>
            <a:ext cx="5362507" cy="4896803"/>
          </a:xfrm>
        </p:spPr>
        <p:txBody>
          <a:bodyPr>
            <a:normAutofit/>
          </a:bodyPr>
          <a:lstStyle/>
          <a:p>
            <a:pPr marL="0" indent="0" algn="l">
              <a:buNone/>
            </a:pPr>
            <a:r>
              <a:rPr lang="tr-TR" sz="2400" b="1" dirty="0">
                <a:solidFill>
                  <a:schemeClr val="accent5">
                    <a:lumMod val="75000"/>
                  </a:schemeClr>
                </a:solidFill>
                <a:latin typeface="Times New Roman" panose="02020603050405020304" pitchFamily="18" charset="0"/>
                <a:cs typeface="Times New Roman" panose="02020603050405020304" pitchFamily="18" charset="0"/>
              </a:rPr>
              <a:t>Objectives</a:t>
            </a:r>
          </a:p>
          <a:p>
            <a:pPr algn="l">
              <a:buFont typeface="Wingdings" panose="05000000000000000000" pitchFamily="2" charset="2"/>
              <a:buChar char="ü"/>
            </a:pPr>
            <a:r>
              <a:rPr lang="tr-TR" sz="1800" dirty="0">
                <a:latin typeface="Times New Roman" panose="02020603050405020304" pitchFamily="18" charset="0"/>
                <a:cs typeface="Times New Roman" panose="02020603050405020304" pitchFamily="18" charset="0"/>
              </a:rPr>
              <a:t>Assure conformity to organizational</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standards</a:t>
            </a:r>
          </a:p>
          <a:p>
            <a:pPr algn="l">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 All parties agree to continue with project</a:t>
            </a:r>
          </a:p>
          <a:p>
            <a:pPr marL="0" indent="0">
              <a:buNone/>
            </a:pPr>
            <a:r>
              <a:rPr lang="en-US" sz="2400" b="1" dirty="0">
                <a:solidFill>
                  <a:schemeClr val="accent5">
                    <a:lumMod val="75000"/>
                  </a:schemeClr>
                </a:solidFill>
                <a:latin typeface="Times New Roman" panose="02020603050405020304" pitchFamily="18" charset="0"/>
                <a:cs typeface="Times New Roman" panose="02020603050405020304" pitchFamily="18" charset="0"/>
              </a:rPr>
              <a:t>Method for Reviewing: </a:t>
            </a:r>
          </a:p>
          <a:p>
            <a:pPr algn="l">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Walkthrough</a:t>
            </a:r>
            <a:r>
              <a:rPr lang="en-US" sz="1800" b="1"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A </a:t>
            </a:r>
            <a:r>
              <a:rPr lang="en-US" sz="1800" u="sng" dirty="0">
                <a:latin typeface="Times New Roman" panose="02020603050405020304" pitchFamily="18" charset="0"/>
                <a:cs typeface="Times New Roman" panose="02020603050405020304" pitchFamily="18" charset="0"/>
              </a:rPr>
              <a:t>peer group </a:t>
            </a:r>
            <a:r>
              <a:rPr lang="en-US" sz="1800" dirty="0">
                <a:latin typeface="Times New Roman" panose="02020603050405020304" pitchFamily="18" charset="0"/>
                <a:cs typeface="Times New Roman" panose="02020603050405020304" pitchFamily="18" charset="0"/>
              </a:rPr>
              <a:t>review of any </a:t>
            </a:r>
            <a:r>
              <a:rPr lang="tr-TR" sz="1800" dirty="0">
                <a:latin typeface="Times New Roman" panose="02020603050405020304" pitchFamily="18" charset="0"/>
                <a:cs typeface="Times New Roman" panose="02020603050405020304" pitchFamily="18" charset="0"/>
              </a:rPr>
              <a:t>product created during the</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systems development process;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also called a structured</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walkthrough.</a:t>
            </a:r>
            <a:r>
              <a:rPr lang="en-US" sz="1800" dirty="0">
                <a:latin typeface="Times New Roman" panose="02020603050405020304" pitchFamily="18" charset="0"/>
                <a:cs typeface="Times New Roman" panose="02020603050405020304" pitchFamily="18" charset="0"/>
              </a:rPr>
              <a:t> They have a specific agenda and shown on the project schedule. </a:t>
            </a:r>
          </a:p>
          <a:p>
            <a:pPr algn="l">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Advantage:</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to ensure</a:t>
            </a:r>
            <a:r>
              <a:rPr lang="en-US" sz="1800" dirty="0">
                <a:latin typeface="Times New Roman" panose="02020603050405020304" pitchFamily="18" charset="0"/>
                <a:cs typeface="Times New Roman" panose="02020603050405020304" pitchFamily="18" charset="0"/>
              </a:rPr>
              <a:t> that formal review points occur during the project</a:t>
            </a:r>
          </a:p>
          <a:p>
            <a:pPr algn="l">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Activities</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Walkthrough review form</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Individuals polled</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Walkthrough action list</a:t>
            </a: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92D484-5E74-4ECE-BB82-A99736A37AB2}"/>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386CA6AA-9EFF-40F3-867C-64F83F210AFB}"/>
              </a:ext>
            </a:extLst>
          </p:cNvPr>
          <p:cNvSpPr>
            <a:spLocks noGrp="1"/>
          </p:cNvSpPr>
          <p:nvPr>
            <p:ph type="sldNum" sz="quarter" idx="12"/>
          </p:nvPr>
        </p:nvSpPr>
        <p:spPr/>
        <p:txBody>
          <a:bodyPr/>
          <a:lstStyle/>
          <a:p>
            <a:fld id="{F43085E7-DD81-4654-9295-72AD80DBC430}" type="slidenum">
              <a:rPr lang="tr-TR" smtClean="0"/>
              <a:t>39</a:t>
            </a:fld>
            <a:endParaRPr lang="tr-TR"/>
          </a:p>
        </p:txBody>
      </p:sp>
      <p:sp>
        <p:nvSpPr>
          <p:cNvPr id="8" name="Content Placeholder 2">
            <a:extLst>
              <a:ext uri="{FF2B5EF4-FFF2-40B4-BE49-F238E27FC236}">
                <a16:creationId xmlns:a16="http://schemas.microsoft.com/office/drawing/2014/main" id="{0E2750AB-407A-49FD-8A21-305C47371B1E}"/>
              </a:ext>
            </a:extLst>
          </p:cNvPr>
          <p:cNvSpPr txBox="1">
            <a:spLocks/>
          </p:cNvSpPr>
          <p:nvPr/>
        </p:nvSpPr>
        <p:spPr>
          <a:xfrm>
            <a:off x="6156960" y="1747520"/>
            <a:ext cx="5840027" cy="45107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1800" b="1" dirty="0">
                <a:latin typeface="Times New Roman" panose="02020603050405020304" pitchFamily="18" charset="0"/>
                <a:cs typeface="Times New Roman" panose="02020603050405020304" pitchFamily="18" charset="0"/>
              </a:rPr>
              <a:t>Participants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Coordinator</a:t>
            </a:r>
            <a:r>
              <a:rPr lang="en-US" sz="1800" dirty="0">
                <a:latin typeface="Times New Roman" panose="02020603050405020304" pitchFamily="18" charset="0"/>
                <a:cs typeface="Times New Roman" panose="02020603050405020304" pitchFamily="18" charset="0"/>
              </a:rPr>
              <a:t> : plans the meeting and facilitates </a:t>
            </a:r>
            <a:r>
              <a:rPr lang="tr-TR" sz="1800" dirty="0">
                <a:latin typeface="Times New Roman" panose="02020603050405020304" pitchFamily="18" charset="0"/>
                <a:cs typeface="Times New Roman" panose="02020603050405020304" pitchFamily="18" charset="0"/>
              </a:rPr>
              <a:t>discussions.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Presenter</a:t>
            </a:r>
            <a:r>
              <a:rPr lang="en-US" sz="1800" dirty="0">
                <a:latin typeface="Times New Roman" panose="02020603050405020304" pitchFamily="18" charset="0"/>
                <a:cs typeface="Times New Roman" panose="02020603050405020304" pitchFamily="18" charset="0"/>
              </a:rPr>
              <a:t> : describes the work product to the group</a:t>
            </a:r>
            <a:endParaRPr lang="tr-T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User</a:t>
            </a:r>
            <a:r>
              <a:rPr lang="en-US" sz="1800" dirty="0">
                <a:latin typeface="Times New Roman" panose="02020603050405020304" pitchFamily="18" charset="0"/>
                <a:cs typeface="Times New Roman" panose="02020603050405020304" pitchFamily="18" charset="0"/>
              </a:rPr>
              <a:t> : makes sure that the product meets the needs of the customers</a:t>
            </a:r>
            <a:endParaRPr lang="tr-TR"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Secretary</a:t>
            </a:r>
            <a:r>
              <a:rPr lang="en-US" sz="1800" dirty="0">
                <a:latin typeface="Times New Roman" panose="02020603050405020304" pitchFamily="18" charset="0"/>
                <a:cs typeface="Times New Roman" panose="02020603050405020304" pitchFamily="18" charset="0"/>
              </a:rPr>
              <a:t> : takes notes and records decisions or </a:t>
            </a:r>
            <a:r>
              <a:rPr lang="tr-TR" sz="1800" dirty="0">
                <a:latin typeface="Times New Roman" panose="02020603050405020304" pitchFamily="18" charset="0"/>
                <a:cs typeface="Times New Roman" panose="02020603050405020304" pitchFamily="18" charset="0"/>
              </a:rPr>
              <a:t>recommendations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Standard Bearer</a:t>
            </a:r>
            <a:r>
              <a:rPr lang="en-US" sz="1800" dirty="0">
                <a:latin typeface="Times New Roman" panose="02020603050405020304" pitchFamily="18" charset="0"/>
                <a:cs typeface="Times New Roman" panose="02020603050405020304" pitchFamily="18" charset="0"/>
              </a:rPr>
              <a:t> : ensures that the work product adheres </a:t>
            </a:r>
            <a:r>
              <a:rPr lang="tr-TR" sz="1800" dirty="0">
                <a:latin typeface="Times New Roman" panose="02020603050405020304" pitchFamily="18" charset="0"/>
                <a:cs typeface="Times New Roman" panose="02020603050405020304" pitchFamily="18" charset="0"/>
              </a:rPr>
              <a:t>to organizational technical standards</a:t>
            </a:r>
          </a:p>
          <a:p>
            <a:pPr>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Maintenance Oracle</a:t>
            </a:r>
            <a:r>
              <a:rPr lang="en-US" sz="1800" dirty="0">
                <a:latin typeface="Times New Roman" panose="02020603050405020304" pitchFamily="18" charset="0"/>
                <a:cs typeface="Times New Roman" panose="02020603050405020304" pitchFamily="18" charset="0"/>
              </a:rPr>
              <a:t> : </a:t>
            </a:r>
            <a:r>
              <a:rPr lang="tr-TR" sz="1800" dirty="0">
                <a:latin typeface="Times New Roman" panose="02020603050405020304" pitchFamily="18" charset="0"/>
                <a:cs typeface="Times New Roman" panose="02020603050405020304" pitchFamily="18" charset="0"/>
              </a:rPr>
              <a:t>make the system and</a:t>
            </a:r>
            <a:r>
              <a:rPr lang="en-US" sz="1800" dirty="0">
                <a:latin typeface="Times New Roman" panose="02020603050405020304" pitchFamily="18" charset="0"/>
                <a:cs typeface="Times New Roman" panose="02020603050405020304" pitchFamily="18" charset="0"/>
              </a:rPr>
              <a:t> its documentation easy to maintain.</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 addition to reviewing the BPP, the walkthrough  meetings can be used for  </a:t>
            </a:r>
            <a:r>
              <a:rPr lang="tr-TR" sz="1800" dirty="0">
                <a:latin typeface="Times New Roman" panose="02020603050405020304" pitchFamily="18" charset="0"/>
                <a:cs typeface="Times New Roman" panose="02020603050405020304" pitchFamily="18" charset="0"/>
              </a:rPr>
              <a:t>System specifications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 Logical and physical designs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Code or program segments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Test procedures and results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Manuals and documentation</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476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F1744A6-C25F-4CD6-BED2-9C5EAE86720B}"/>
              </a:ext>
            </a:extLst>
          </p:cNvPr>
          <p:cNvGraphicFramePr/>
          <p:nvPr>
            <p:extLst>
              <p:ext uri="{D42A27DB-BD31-4B8C-83A1-F6EECF244321}">
                <p14:modId xmlns:p14="http://schemas.microsoft.com/office/powerpoint/2010/main" val="49392606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78E9F409-9C14-4B66-94BD-067DAB5120C5}"/>
              </a:ext>
            </a:extLst>
          </p:cNvPr>
          <p:cNvSpPr>
            <a:spLocks noGrp="1"/>
          </p:cNvSpPr>
          <p:nvPr>
            <p:ph type="ftr" sz="quarter" idx="11"/>
          </p:nvPr>
        </p:nvSpPr>
        <p:spPr/>
        <p:txBody>
          <a:bodyPr/>
          <a:lstStyle/>
          <a:p>
            <a:r>
              <a:rPr lang="tr-TR"/>
              <a:t>IENG/MANE 372 - Chapter 4</a:t>
            </a:r>
          </a:p>
        </p:txBody>
      </p:sp>
      <p:sp>
        <p:nvSpPr>
          <p:cNvPr id="7" name="Slide Number Placeholder 6">
            <a:extLst>
              <a:ext uri="{FF2B5EF4-FFF2-40B4-BE49-F238E27FC236}">
                <a16:creationId xmlns:a16="http://schemas.microsoft.com/office/drawing/2014/main" id="{01EACF6D-CA43-4D8B-87EE-8F9905291B20}"/>
              </a:ext>
            </a:extLst>
          </p:cNvPr>
          <p:cNvSpPr>
            <a:spLocks noGrp="1"/>
          </p:cNvSpPr>
          <p:nvPr>
            <p:ph type="sldNum" sz="quarter" idx="12"/>
          </p:nvPr>
        </p:nvSpPr>
        <p:spPr/>
        <p:txBody>
          <a:bodyPr/>
          <a:lstStyle/>
          <a:p>
            <a:fld id="{F43085E7-DD81-4654-9295-72AD80DBC430}" type="slidenum">
              <a:rPr lang="tr-TR" smtClean="0"/>
              <a:t>4</a:t>
            </a:fld>
            <a:endParaRPr lang="tr-TR"/>
          </a:p>
        </p:txBody>
      </p:sp>
    </p:spTree>
    <p:extLst>
      <p:ext uri="{BB962C8B-B14F-4D97-AF65-F5344CB8AC3E}">
        <p14:creationId xmlns:p14="http://schemas.microsoft.com/office/powerpoint/2010/main" val="103383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1B48AC-EFBF-450F-9A0E-F74BE9F32301}"/>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94DFA99A-15F1-4DF5-9B0F-6BE7DFD2A2E3}"/>
              </a:ext>
            </a:extLst>
          </p:cNvPr>
          <p:cNvSpPr>
            <a:spLocks noGrp="1"/>
          </p:cNvSpPr>
          <p:nvPr>
            <p:ph type="sldNum" sz="quarter" idx="12"/>
          </p:nvPr>
        </p:nvSpPr>
        <p:spPr/>
        <p:txBody>
          <a:bodyPr/>
          <a:lstStyle/>
          <a:p>
            <a:fld id="{F43085E7-DD81-4654-9295-72AD80DBC430}" type="slidenum">
              <a:rPr lang="tr-TR" smtClean="0"/>
              <a:t>40</a:t>
            </a:fld>
            <a:endParaRPr lang="tr-TR"/>
          </a:p>
        </p:txBody>
      </p:sp>
      <p:pic>
        <p:nvPicPr>
          <p:cNvPr id="7" name="Picture 6">
            <a:extLst>
              <a:ext uri="{FF2B5EF4-FFF2-40B4-BE49-F238E27FC236}">
                <a16:creationId xmlns:a16="http://schemas.microsoft.com/office/drawing/2014/main" id="{434FEC7B-FEDF-4C55-9A5D-A79FE59E5917}"/>
              </a:ext>
            </a:extLst>
          </p:cNvPr>
          <p:cNvPicPr>
            <a:picLocks noChangeAspect="1"/>
          </p:cNvPicPr>
          <p:nvPr/>
        </p:nvPicPr>
        <p:blipFill>
          <a:blip r:embed="rId2"/>
          <a:stretch>
            <a:fillRect/>
          </a:stretch>
        </p:blipFill>
        <p:spPr>
          <a:xfrm>
            <a:off x="1374229" y="328273"/>
            <a:ext cx="4602016" cy="6201453"/>
          </a:xfrm>
          <a:prstGeom prst="rect">
            <a:avLst/>
          </a:prstGeom>
        </p:spPr>
      </p:pic>
      <p:pic>
        <p:nvPicPr>
          <p:cNvPr id="9" name="Picture 8">
            <a:extLst>
              <a:ext uri="{FF2B5EF4-FFF2-40B4-BE49-F238E27FC236}">
                <a16:creationId xmlns:a16="http://schemas.microsoft.com/office/drawing/2014/main" id="{D2DCFB6E-5D80-4B16-AE56-AA57CAB9E291}"/>
              </a:ext>
            </a:extLst>
          </p:cNvPr>
          <p:cNvPicPr>
            <a:picLocks noChangeAspect="1"/>
          </p:cNvPicPr>
          <p:nvPr/>
        </p:nvPicPr>
        <p:blipFill>
          <a:blip r:embed="rId3"/>
          <a:stretch>
            <a:fillRect/>
          </a:stretch>
        </p:blipFill>
        <p:spPr>
          <a:xfrm>
            <a:off x="6795314" y="320665"/>
            <a:ext cx="4642464" cy="6158070"/>
          </a:xfrm>
          <a:prstGeom prst="rect">
            <a:avLst/>
          </a:prstGeom>
        </p:spPr>
      </p:pic>
    </p:spTree>
    <p:extLst>
      <p:ext uri="{BB962C8B-B14F-4D97-AF65-F5344CB8AC3E}">
        <p14:creationId xmlns:p14="http://schemas.microsoft.com/office/powerpoint/2010/main" val="2358945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4BE0-CFF4-42D0-8E7B-E57BAA669C4E}"/>
              </a:ext>
            </a:extLst>
          </p:cNvPr>
          <p:cNvSpPr>
            <a:spLocks noGrp="1"/>
          </p:cNvSpPr>
          <p:nvPr>
            <p:ph type="title"/>
          </p:nvPr>
        </p:nvSpPr>
        <p:spPr>
          <a:xfrm>
            <a:off x="838200" y="365125"/>
            <a:ext cx="10515600" cy="892175"/>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6 – PVF WebStore: Systems Planning and Selection</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6C9090-D656-4457-9448-68F127241323}"/>
              </a:ext>
            </a:extLst>
          </p:cNvPr>
          <p:cNvSpPr>
            <a:spLocks noGrp="1"/>
          </p:cNvSpPr>
          <p:nvPr>
            <p:ph idx="1"/>
          </p:nvPr>
        </p:nvSpPr>
        <p:spPr>
          <a:xfrm>
            <a:off x="657225" y="1346200"/>
            <a:ext cx="6143625" cy="3377801"/>
          </a:xfrm>
        </p:spPr>
        <p:txBody>
          <a:bodyPr>
            <a:normAutofit fontScale="85000" lnSpcReduction="20000"/>
          </a:bodyPr>
          <a:lstStyle/>
          <a:p>
            <a:pPr marL="0" indent="0" algn="ctr">
              <a:buNone/>
            </a:pPr>
            <a:r>
              <a:rPr lang="tr-TR" b="1" i="0" u="none" strike="noStrike" baseline="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Internet-based electronic commerce</a:t>
            </a:r>
            <a:r>
              <a:rPr lang="en-US" b="1" i="0" u="none" strike="noStrike" baseline="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b="1" i="0" u="none" strike="noStrike" baseline="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application</a:t>
            </a:r>
            <a:endParaRPr lang="en-US" b="1" i="0" u="none" strike="noStrike" baseline="0"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Development process for Internet</a:t>
            </a:r>
            <a:r>
              <a:rPr lang="en-US" sz="1800" dirty="0">
                <a:latin typeface="Times New Roman" panose="02020603050405020304" pitchFamily="18" charset="0"/>
                <a:cs typeface="Times New Roman" panose="02020603050405020304" pitchFamily="18" charset="0"/>
              </a:rPr>
              <a:t> projects is no different than other </a:t>
            </a:r>
            <a:r>
              <a:rPr lang="tr-TR" sz="1800" dirty="0">
                <a:latin typeface="Times New Roman" panose="02020603050405020304" pitchFamily="18" charset="0"/>
                <a:cs typeface="Times New Roman" panose="02020603050405020304" pitchFamily="18" charset="0"/>
              </a:rPr>
              <a:t>projects</a:t>
            </a: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Special issues need to be taken into </a:t>
            </a:r>
            <a:r>
              <a:rPr lang="tr-TR" sz="1800" dirty="0">
                <a:latin typeface="Times New Roman" panose="02020603050405020304" pitchFamily="18" charset="0"/>
                <a:cs typeface="Times New Roman" panose="02020603050405020304" pitchFamily="18" charset="0"/>
              </a:rPr>
              <a:t>account</a:t>
            </a:r>
            <a:endParaRPr lang="en-US" sz="18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Electronic commerce (EC)</a:t>
            </a:r>
          </a:p>
          <a:p>
            <a:pPr algn="l">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Internet-based communication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and other technologies that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support day-to-day business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activities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communicating with customers</a:t>
            </a:r>
            <a:r>
              <a:rPr lang="en-US" sz="1800" dirty="0">
                <a:latin typeface="Times New Roman" panose="02020603050405020304" pitchFamily="18" charset="0"/>
                <a:cs typeface="Times New Roman" panose="02020603050405020304" pitchFamily="18" charset="0"/>
              </a:rPr>
              <a:t> and selling goods and services online) </a:t>
            </a:r>
            <a:r>
              <a:rPr lang="tr-T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EC can also refer to the use of non-Internet technologies such as telephone voice-messaging systems.</a:t>
            </a:r>
          </a:p>
          <a:p>
            <a:pPr algn="l">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The three</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classes of Internet EC applications are Internet, intranet, and extranet</a:t>
            </a:r>
            <a:endParaRPr lang="en-US" sz="18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9994E2C-C3B6-4523-A6AE-5701B46CF7A5}"/>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2EFF9E59-6692-405E-A680-AD9DA970B956}"/>
              </a:ext>
            </a:extLst>
          </p:cNvPr>
          <p:cNvSpPr>
            <a:spLocks noGrp="1"/>
          </p:cNvSpPr>
          <p:nvPr>
            <p:ph type="sldNum" sz="quarter" idx="12"/>
          </p:nvPr>
        </p:nvSpPr>
        <p:spPr/>
        <p:txBody>
          <a:bodyPr/>
          <a:lstStyle/>
          <a:p>
            <a:fld id="{F43085E7-DD81-4654-9295-72AD80DBC430}" type="slidenum">
              <a:rPr lang="tr-TR" smtClean="0"/>
              <a:t>41</a:t>
            </a:fld>
            <a:endParaRPr lang="tr-TR" dirty="0"/>
          </a:p>
        </p:txBody>
      </p:sp>
      <p:sp>
        <p:nvSpPr>
          <p:cNvPr id="6" name="Content Placeholder 2">
            <a:extLst>
              <a:ext uri="{FF2B5EF4-FFF2-40B4-BE49-F238E27FC236}">
                <a16:creationId xmlns:a16="http://schemas.microsoft.com/office/drawing/2014/main" id="{7B787720-9170-48E6-99B2-15D2FB9CB222}"/>
              </a:ext>
            </a:extLst>
          </p:cNvPr>
          <p:cNvSpPr txBox="1">
            <a:spLocks/>
          </p:cNvSpPr>
          <p:nvPr/>
        </p:nvSpPr>
        <p:spPr>
          <a:xfrm>
            <a:off x="7181850" y="1530350"/>
            <a:ext cx="4819650" cy="4737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A. </a:t>
            </a:r>
            <a:r>
              <a:rPr lang="tr-TR" sz="1800" b="1" dirty="0">
                <a:latin typeface="Times New Roman" panose="02020603050405020304" pitchFamily="18" charset="0"/>
                <a:cs typeface="Times New Roman" panose="02020603050405020304" pitchFamily="18" charset="0"/>
              </a:rPr>
              <a:t>Internet</a:t>
            </a:r>
          </a:p>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A network of interconnected</a:t>
            </a:r>
            <a:r>
              <a:rPr lang="en-US" sz="1800" dirty="0">
                <a:latin typeface="Times New Roman" panose="02020603050405020304" pitchFamily="18" charset="0"/>
                <a:cs typeface="Times New Roman" panose="02020603050405020304" pitchFamily="18" charset="0"/>
              </a:rPr>
              <a:t> individual networks that use a </a:t>
            </a:r>
            <a:r>
              <a:rPr lang="tr-TR" sz="1800" dirty="0">
                <a:latin typeface="Times New Roman" panose="02020603050405020304" pitchFamily="18" charset="0"/>
                <a:cs typeface="Times New Roman" panose="02020603050405020304" pitchFamily="18" charset="0"/>
              </a:rPr>
              <a:t>common protocol to communicate</a:t>
            </a:r>
            <a:r>
              <a:rPr lang="en-US" sz="1800" dirty="0">
                <a:latin typeface="Times New Roman" panose="02020603050405020304" pitchFamily="18" charset="0"/>
                <a:cs typeface="Times New Roman" panose="02020603050405020304" pitchFamily="18" charset="0"/>
              </a:rPr>
              <a:t> with each other (</a:t>
            </a:r>
            <a:r>
              <a:rPr lang="tr-TR" sz="1800" i="1" dirty="0">
                <a:latin typeface="Times New Roman" panose="02020603050405020304" pitchFamily="18" charset="0"/>
                <a:cs typeface="Times New Roman" panose="02020603050405020304" pitchFamily="18" charset="0"/>
              </a:rPr>
              <a:t>TCP/IP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transmission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control protocol/Internet protocol)</a:t>
            </a:r>
            <a:r>
              <a:rPr lang="en-US" sz="1800" dirty="0">
                <a:latin typeface="Times New Roman" panose="02020603050405020304" pitchFamily="18" charset="0"/>
                <a:cs typeface="Times New Roman" panose="02020603050405020304" pitchFamily="18" charset="0"/>
              </a:rPr>
              <a:t>; a global </a:t>
            </a:r>
            <a:r>
              <a:rPr lang="tr-TR" sz="1800" dirty="0">
                <a:latin typeface="Times New Roman" panose="02020603050405020304" pitchFamily="18" charset="0"/>
                <a:cs typeface="Times New Roman" panose="02020603050405020304" pitchFamily="18" charset="0"/>
              </a:rPr>
              <a:t>computing network to support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business-to-consumer electronic</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commerce.</a:t>
            </a:r>
            <a:endParaRPr lang="en-US" sz="18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B. </a:t>
            </a:r>
            <a:r>
              <a:rPr lang="tr-TR" sz="1800" b="1" dirty="0">
                <a:latin typeface="Times New Roman" panose="02020603050405020304" pitchFamily="18" charset="0"/>
                <a:cs typeface="Times New Roman" panose="02020603050405020304" pitchFamily="18" charset="0"/>
              </a:rPr>
              <a:t>Intranet</a:t>
            </a:r>
          </a:p>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Internet-based communication to</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support business activities within</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 single organization.</a:t>
            </a:r>
            <a:endParaRPr lang="en-US" sz="18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C. </a:t>
            </a:r>
            <a:r>
              <a:rPr lang="tr-TR" sz="1800" b="1" dirty="0">
                <a:latin typeface="Times New Roman" panose="02020603050405020304" pitchFamily="18" charset="0"/>
                <a:cs typeface="Times New Roman" panose="02020603050405020304" pitchFamily="18" charset="0"/>
              </a:rPr>
              <a:t>Extranet</a:t>
            </a:r>
          </a:p>
          <a:p>
            <a:pPr marL="0" indent="0" algn="just">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Internet-based communication to</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support business-to-business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activities.</a:t>
            </a:r>
            <a:endParaRPr lang="en-US" sz="1800" dirty="0">
              <a:latin typeface="Times New Roman" panose="02020603050405020304" pitchFamily="18" charset="0"/>
              <a:cs typeface="Times New Roman" panose="02020603050405020304" pitchFamily="18" charset="0"/>
            </a:endParaRP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Electronic data</a:t>
            </a:r>
            <a:r>
              <a:rPr lang="en-US" sz="1800" b="1" i="0" u="none" strike="noStrike" baseline="0" dirty="0">
                <a:latin typeface="Times New Roman" panose="02020603050405020304" pitchFamily="18" charset="0"/>
                <a:cs typeface="Times New Roman" panose="02020603050405020304" pitchFamily="18" charset="0"/>
              </a:rPr>
              <a:t> </a:t>
            </a:r>
            <a:r>
              <a:rPr lang="tr-TR" sz="1800" b="1" i="0" u="none" strike="noStrike" baseline="0" dirty="0">
                <a:latin typeface="Times New Roman" panose="02020603050405020304" pitchFamily="18" charset="0"/>
                <a:cs typeface="Times New Roman" panose="02020603050405020304" pitchFamily="18" charset="0"/>
              </a:rPr>
              <a:t>interchange (EDI)</a:t>
            </a:r>
          </a:p>
          <a:p>
            <a:pPr marL="0" indent="0" algn="l">
              <a:buNone/>
            </a:pPr>
            <a:r>
              <a:rPr lang="tr-TR" sz="1800" b="0" i="0" u="none" strike="noStrike" baseline="0" dirty="0">
                <a:latin typeface="Times New Roman" panose="02020603050405020304" pitchFamily="18" charset="0"/>
                <a:cs typeface="Times New Roman" panose="02020603050405020304" pitchFamily="18" charset="0"/>
              </a:rPr>
              <a:t>The use of telecommunication</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technologies to transfer business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documents directly between</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organizations.</a:t>
            </a:r>
            <a:endParaRPr lang="tr-TR"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DD67C55-CA9B-40B2-8478-B4D62FA3CE56}"/>
              </a:ext>
            </a:extLst>
          </p:cNvPr>
          <p:cNvPicPr>
            <a:picLocks noChangeAspect="1"/>
          </p:cNvPicPr>
          <p:nvPr/>
        </p:nvPicPr>
        <p:blipFill rotWithShape="1">
          <a:blip r:embed="rId2">
            <a:clrChange>
              <a:clrFrom>
                <a:srgbClr val="FFFFFF"/>
              </a:clrFrom>
              <a:clrTo>
                <a:srgbClr val="FFFFFF">
                  <a:alpha val="0"/>
                </a:srgbClr>
              </a:clrTo>
            </a:clrChange>
          </a:blip>
          <a:srcRect l="31159"/>
          <a:stretch/>
        </p:blipFill>
        <p:spPr>
          <a:xfrm>
            <a:off x="1056131" y="4812901"/>
            <a:ext cx="5098161" cy="1454549"/>
          </a:xfrm>
          <a:prstGeom prst="rect">
            <a:avLst/>
          </a:prstGeom>
        </p:spPr>
      </p:pic>
    </p:spTree>
    <p:extLst>
      <p:ext uri="{BB962C8B-B14F-4D97-AF65-F5344CB8AC3E}">
        <p14:creationId xmlns:p14="http://schemas.microsoft.com/office/powerpoint/2010/main" val="3075528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8760A-D610-42B9-A16D-D4A899F6E096}"/>
              </a:ext>
            </a:extLst>
          </p:cNvPr>
          <p:cNvSpPr>
            <a:spLocks noGrp="1"/>
          </p:cNvSpPr>
          <p:nvPr>
            <p:ph idx="1"/>
          </p:nvPr>
        </p:nvSpPr>
        <p:spPr>
          <a:xfrm>
            <a:off x="838200" y="339530"/>
            <a:ext cx="10515600" cy="4351338"/>
          </a:xfrm>
        </p:spPr>
        <p:txBody>
          <a:bodyPr>
            <a:normAutofit/>
          </a:bodyPr>
          <a:lstStyle/>
          <a:p>
            <a:pPr marL="0" indent="0" algn="l">
              <a:buNone/>
            </a:pPr>
            <a:endParaRPr lang="en-US" sz="1600" b="0" i="0" u="none" strike="noStrike" baseline="0" dirty="0">
              <a:latin typeface="Times New Roman" panose="02020603050405020304" pitchFamily="18" charset="0"/>
              <a:cs typeface="Times New Roman" panose="02020603050405020304" pitchFamily="18" charset="0"/>
            </a:endParaRPr>
          </a:p>
          <a:p>
            <a:pPr marL="0" indent="0" algn="l">
              <a:buNone/>
            </a:pPr>
            <a:r>
              <a:rPr lang="sv-SE" sz="2400" b="1" dirty="0">
                <a:solidFill>
                  <a:schemeClr val="accent5">
                    <a:lumMod val="75000"/>
                  </a:schemeClr>
                </a:solidFill>
                <a:latin typeface="Times New Roman" panose="02020603050405020304" pitchFamily="18" charset="0"/>
                <a:cs typeface="Times New Roman" panose="02020603050405020304" pitchFamily="18" charset="0"/>
              </a:rPr>
              <a:t>Internet vs. Intranet/Extranet Apps</a:t>
            </a:r>
          </a:p>
          <a:p>
            <a:pPr algn="l">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Intranet/Extranet: Developer knows how application will be run and used</a:t>
            </a:r>
          </a:p>
          <a:p>
            <a:pPr algn="l">
              <a:buFont typeface="Wingdings" panose="05000000000000000000" pitchFamily="2" charset="2"/>
              <a:buChar char="§"/>
            </a:pPr>
            <a:r>
              <a:rPr lang="tr-TR" sz="2400" dirty="0">
                <a:latin typeface="Times New Roman" panose="02020603050405020304" pitchFamily="18" charset="0"/>
                <a:cs typeface="Times New Roman" panose="02020603050405020304" pitchFamily="18" charset="0"/>
              </a:rPr>
              <a:t>Internet: Developer faces various</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unknowns</a:t>
            </a:r>
            <a:endParaRPr lang="en-US" sz="2400" dirty="0">
              <a:latin typeface="Times New Roman" panose="02020603050405020304" pitchFamily="18" charset="0"/>
              <a:cs typeface="Times New Roman" panose="02020603050405020304" pitchFamily="18" charset="0"/>
            </a:endParaRPr>
          </a:p>
          <a:p>
            <a:pPr algn="l"/>
            <a:endParaRPr lang="tr-TR"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0634F21-12E9-4297-8F6D-0338EC240BC6}"/>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4F516A98-EACE-4779-BF3B-2C8A0C358F60}"/>
              </a:ext>
            </a:extLst>
          </p:cNvPr>
          <p:cNvSpPr>
            <a:spLocks noGrp="1"/>
          </p:cNvSpPr>
          <p:nvPr>
            <p:ph type="sldNum" sz="quarter" idx="12"/>
          </p:nvPr>
        </p:nvSpPr>
        <p:spPr/>
        <p:txBody>
          <a:bodyPr/>
          <a:lstStyle/>
          <a:p>
            <a:fld id="{F43085E7-DD81-4654-9295-72AD80DBC430}" type="slidenum">
              <a:rPr lang="tr-TR" smtClean="0"/>
              <a:t>42</a:t>
            </a:fld>
            <a:endParaRPr lang="tr-TR"/>
          </a:p>
        </p:txBody>
      </p:sp>
      <p:pic>
        <p:nvPicPr>
          <p:cNvPr id="7" name="Picture 6">
            <a:extLst>
              <a:ext uri="{FF2B5EF4-FFF2-40B4-BE49-F238E27FC236}">
                <a16:creationId xmlns:a16="http://schemas.microsoft.com/office/drawing/2014/main" id="{0A400851-FA74-4C0D-9A5E-1153EFA1476B}"/>
              </a:ext>
            </a:extLst>
          </p:cNvPr>
          <p:cNvPicPr>
            <a:picLocks noChangeAspect="1"/>
          </p:cNvPicPr>
          <p:nvPr/>
        </p:nvPicPr>
        <p:blipFill>
          <a:blip r:embed="rId2"/>
          <a:stretch>
            <a:fillRect/>
          </a:stretch>
        </p:blipFill>
        <p:spPr>
          <a:xfrm>
            <a:off x="2771871" y="2653782"/>
            <a:ext cx="7096125" cy="3276600"/>
          </a:xfrm>
          <a:prstGeom prst="rect">
            <a:avLst/>
          </a:prstGeom>
        </p:spPr>
      </p:pic>
    </p:spTree>
    <p:extLst>
      <p:ext uri="{BB962C8B-B14F-4D97-AF65-F5344CB8AC3E}">
        <p14:creationId xmlns:p14="http://schemas.microsoft.com/office/powerpoint/2010/main" val="3335454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7562-CF6B-4053-8ECA-18E88C8137EB}"/>
              </a:ext>
            </a:extLst>
          </p:cNvPr>
          <p:cNvSpPr>
            <a:spLocks noGrp="1"/>
          </p:cNvSpPr>
          <p:nvPr>
            <p:ph type="title"/>
          </p:nvPr>
        </p:nvSpPr>
        <p:spPr>
          <a:xfrm>
            <a:off x="838200" y="365125"/>
            <a:ext cx="10515600" cy="663575"/>
          </a:xfrm>
        </p:spPr>
        <p:txBody>
          <a:bodyPr>
            <a:normAutofit/>
          </a:bodyPr>
          <a:lstStyle/>
          <a:p>
            <a:pPr algn="ctr"/>
            <a:r>
              <a:rPr lang="tr-TR" sz="28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Pine Valley Furniture WebStore</a:t>
            </a:r>
            <a:endParaRPr lang="tr-TR" sz="60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C0F683-7EB6-4860-A730-A388B47CCD52}"/>
              </a:ext>
            </a:extLst>
          </p:cNvPr>
          <p:cNvSpPr>
            <a:spLocks noGrp="1"/>
          </p:cNvSpPr>
          <p:nvPr>
            <p:ph idx="1"/>
          </p:nvPr>
        </p:nvSpPr>
        <p:spPr>
          <a:xfrm>
            <a:off x="495300" y="1597025"/>
            <a:ext cx="4457700" cy="4279900"/>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board wants to incorporate all three target markets into its long-term EC </a:t>
            </a:r>
            <a:r>
              <a:rPr lang="tr-TR" sz="1800" b="0" i="0" u="none" strike="noStrike" baseline="0" dirty="0">
                <a:latin typeface="Times New Roman" panose="02020603050405020304" pitchFamily="18" charset="0"/>
                <a:cs typeface="Times New Roman" panose="02020603050405020304" pitchFamily="18" charset="0"/>
              </a:rPr>
              <a:t>plan</a:t>
            </a:r>
            <a:r>
              <a:rPr lang="en-US" sz="1800" b="0" i="0" u="none" strike="noStrike" baseline="0" dirty="0">
                <a:latin typeface="Times New Roman" panose="02020603050405020304" pitchFamily="18" charset="0"/>
                <a:cs typeface="Times New Roman" panose="02020603050405020304" pitchFamily="18" charset="0"/>
              </a:rPr>
              <a:t> : </a:t>
            </a:r>
          </a:p>
          <a:p>
            <a:pPr algn="l"/>
            <a:r>
              <a:rPr lang="tr-TR" sz="1800" b="0" i="0" u="none" strike="noStrike" baseline="0" dirty="0">
                <a:latin typeface="Times New Roman" panose="02020603050405020304" pitchFamily="18" charset="0"/>
                <a:cs typeface="Times New Roman" panose="02020603050405020304" pitchFamily="18" charset="0"/>
              </a:rPr>
              <a:t>Corporate furniture buying</a:t>
            </a:r>
          </a:p>
          <a:p>
            <a:pPr algn="l"/>
            <a:r>
              <a:rPr lang="tr-TR" sz="1800" b="0" i="0" u="none" strike="noStrike" baseline="0" dirty="0">
                <a:latin typeface="Times New Roman" panose="02020603050405020304" pitchFamily="18" charset="0"/>
                <a:cs typeface="Times New Roman" panose="02020603050405020304" pitchFamily="18" charset="0"/>
              </a:rPr>
              <a:t> Home-office furniture purchasing</a:t>
            </a:r>
          </a:p>
          <a:p>
            <a:pPr algn="l"/>
            <a:r>
              <a:rPr lang="tr-TR" sz="1800" b="0" i="0" u="none" strike="noStrike" baseline="0" dirty="0">
                <a:latin typeface="Times New Roman" panose="02020603050405020304" pitchFamily="18" charset="0"/>
                <a:cs typeface="Times New Roman" panose="02020603050405020304" pitchFamily="18" charset="0"/>
              </a:rPr>
              <a:t> Student furniture purchasing</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nitially focus on the corporate furniture buying system</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building block for moving into the </a:t>
            </a:r>
            <a:r>
              <a:rPr lang="tr-TR" sz="1800" b="0" i="0" u="none" strike="noStrike" baseline="0" dirty="0">
                <a:latin typeface="Times New Roman" panose="02020603050405020304" pitchFamily="18" charset="0"/>
                <a:cs typeface="Times New Roman" panose="02020603050405020304" pitchFamily="18" charset="0"/>
              </a:rPr>
              <a:t>customer-based markets.</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new </a:t>
            </a:r>
            <a:r>
              <a:rPr lang="tr-TR" sz="1800" b="0" i="0" u="none" strike="noStrike" baseline="0" dirty="0">
                <a:latin typeface="Times New Roman" panose="02020603050405020304" pitchFamily="18" charset="0"/>
                <a:cs typeface="Times New Roman" panose="02020603050405020304" pitchFamily="18" charset="0"/>
              </a:rPr>
              <a:t>EC system should</a:t>
            </a:r>
            <a:r>
              <a:rPr lang="en-US" sz="1800" b="0" i="0" u="none" strike="noStrike" baseline="0" dirty="0">
                <a:latin typeface="Times New Roman" panose="02020603050405020304" pitchFamily="18" charset="0"/>
                <a:cs typeface="Times New Roman" panose="02020603050405020304" pitchFamily="18" charset="0"/>
              </a:rPr>
              <a:t> integrate with two currently existing systems, Purchasing Fulfillment </a:t>
            </a:r>
            <a:r>
              <a:rPr lang="tr-TR" sz="1800" b="0" i="0" u="none" strike="noStrike" baseline="0" dirty="0">
                <a:latin typeface="Times New Roman" panose="02020603050405020304" pitchFamily="18" charset="0"/>
                <a:cs typeface="Times New Roman" panose="02020603050405020304" pitchFamily="18" charset="0"/>
              </a:rPr>
              <a:t>and Customer Tracking.</a:t>
            </a: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C1F66A2-F2DA-49AC-BE36-6C923DB909E6}"/>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F79CA684-A0A1-4575-8318-467C555E715A}"/>
              </a:ext>
            </a:extLst>
          </p:cNvPr>
          <p:cNvSpPr>
            <a:spLocks noGrp="1"/>
          </p:cNvSpPr>
          <p:nvPr>
            <p:ph type="sldNum" sz="quarter" idx="12"/>
          </p:nvPr>
        </p:nvSpPr>
        <p:spPr/>
        <p:txBody>
          <a:bodyPr/>
          <a:lstStyle/>
          <a:p>
            <a:fld id="{F43085E7-DD81-4654-9295-72AD80DBC430}" type="slidenum">
              <a:rPr lang="tr-TR" smtClean="0"/>
              <a:t>43</a:t>
            </a:fld>
            <a:endParaRPr lang="tr-TR"/>
          </a:p>
        </p:txBody>
      </p:sp>
      <p:sp>
        <p:nvSpPr>
          <p:cNvPr id="6" name="Content Placeholder 2">
            <a:extLst>
              <a:ext uri="{FF2B5EF4-FFF2-40B4-BE49-F238E27FC236}">
                <a16:creationId xmlns:a16="http://schemas.microsoft.com/office/drawing/2014/main" id="{98F2EDE1-BC99-431A-BBA8-30A8F9834151}"/>
              </a:ext>
            </a:extLst>
          </p:cNvPr>
          <p:cNvSpPr txBox="1">
            <a:spLocks/>
          </p:cNvSpPr>
          <p:nvPr/>
        </p:nvSpPr>
        <p:spPr>
          <a:xfrm>
            <a:off x="5715000" y="1674018"/>
            <a:ext cx="6419850" cy="1178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Initiating and Planning PVF’s E-Commerce System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Agreement about the proposed system project name “WebStore”.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Identifying potential benefits, costs, and feasibility concerns. </a:t>
            </a:r>
            <a:endParaRPr lang="tr-TR"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A3D26916-75BE-4098-BDBD-C4FF08EFB3E9}"/>
              </a:ext>
            </a:extLst>
          </p:cNvPr>
          <p:cNvSpPr txBox="1">
            <a:spLocks/>
          </p:cNvSpPr>
          <p:nvPr/>
        </p:nvSpPr>
        <p:spPr>
          <a:xfrm>
            <a:off x="5715000" y="3050380"/>
            <a:ext cx="6172200" cy="270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WebStore Project Walkthrough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An initial list of benefits and costs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several feasibility concerns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3- An initial project schedule.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4- presentation of the  initial project plans in a walkthrough to PVF’s board of directors and senior management.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5- Approval was given to move the WebStore project on to the analysis phase.</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76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55A3E1-FF1E-4415-9E3C-D03B4B5FACA5}"/>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F876941D-227D-491F-B770-8DB1FAD1ED03}"/>
              </a:ext>
            </a:extLst>
          </p:cNvPr>
          <p:cNvSpPr>
            <a:spLocks noGrp="1"/>
          </p:cNvSpPr>
          <p:nvPr>
            <p:ph type="sldNum" sz="quarter" idx="12"/>
          </p:nvPr>
        </p:nvSpPr>
        <p:spPr/>
        <p:txBody>
          <a:bodyPr/>
          <a:lstStyle/>
          <a:p>
            <a:fld id="{F43085E7-DD81-4654-9295-72AD80DBC430}" type="slidenum">
              <a:rPr lang="tr-TR" smtClean="0"/>
              <a:t>44</a:t>
            </a:fld>
            <a:endParaRPr lang="tr-TR"/>
          </a:p>
        </p:txBody>
      </p:sp>
      <p:pic>
        <p:nvPicPr>
          <p:cNvPr id="9" name="Picture 8">
            <a:extLst>
              <a:ext uri="{FF2B5EF4-FFF2-40B4-BE49-F238E27FC236}">
                <a16:creationId xmlns:a16="http://schemas.microsoft.com/office/drawing/2014/main" id="{0FDAC56F-95B8-43C1-91E3-AA4A4CBCA220}"/>
              </a:ext>
            </a:extLst>
          </p:cNvPr>
          <p:cNvPicPr>
            <a:picLocks noChangeAspect="1"/>
          </p:cNvPicPr>
          <p:nvPr/>
        </p:nvPicPr>
        <p:blipFill>
          <a:blip r:embed="rId2"/>
          <a:stretch>
            <a:fillRect/>
          </a:stretch>
        </p:blipFill>
        <p:spPr>
          <a:xfrm>
            <a:off x="147637" y="379039"/>
            <a:ext cx="5986463" cy="5855073"/>
          </a:xfrm>
          <a:prstGeom prst="rect">
            <a:avLst/>
          </a:prstGeom>
        </p:spPr>
      </p:pic>
      <p:pic>
        <p:nvPicPr>
          <p:cNvPr id="11" name="Picture 10">
            <a:extLst>
              <a:ext uri="{FF2B5EF4-FFF2-40B4-BE49-F238E27FC236}">
                <a16:creationId xmlns:a16="http://schemas.microsoft.com/office/drawing/2014/main" id="{37FF08CE-8047-47D9-9C58-A2973CE4136E}"/>
              </a:ext>
            </a:extLst>
          </p:cNvPr>
          <p:cNvPicPr>
            <a:picLocks noChangeAspect="1"/>
          </p:cNvPicPr>
          <p:nvPr/>
        </p:nvPicPr>
        <p:blipFill>
          <a:blip r:embed="rId3"/>
          <a:stretch>
            <a:fillRect/>
          </a:stretch>
        </p:blipFill>
        <p:spPr>
          <a:xfrm>
            <a:off x="6134100" y="379039"/>
            <a:ext cx="5986463" cy="4213612"/>
          </a:xfrm>
          <a:prstGeom prst="rect">
            <a:avLst/>
          </a:prstGeom>
        </p:spPr>
      </p:pic>
    </p:spTree>
    <p:extLst>
      <p:ext uri="{BB962C8B-B14F-4D97-AF65-F5344CB8AC3E}">
        <p14:creationId xmlns:p14="http://schemas.microsoft.com/office/powerpoint/2010/main" val="2089514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0E7836-3E6D-4802-9F02-0F0D458E6198}"/>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7CCC08CD-B5D5-4935-A091-A4485992814C}"/>
              </a:ext>
            </a:extLst>
          </p:cNvPr>
          <p:cNvSpPr>
            <a:spLocks noGrp="1"/>
          </p:cNvSpPr>
          <p:nvPr>
            <p:ph type="sldNum" sz="quarter" idx="12"/>
          </p:nvPr>
        </p:nvSpPr>
        <p:spPr/>
        <p:txBody>
          <a:bodyPr/>
          <a:lstStyle/>
          <a:p>
            <a:fld id="{F43085E7-DD81-4654-9295-72AD80DBC430}" type="slidenum">
              <a:rPr lang="tr-TR" smtClean="0"/>
              <a:t>45</a:t>
            </a:fld>
            <a:endParaRPr lang="tr-TR"/>
          </a:p>
        </p:txBody>
      </p:sp>
      <p:pic>
        <p:nvPicPr>
          <p:cNvPr id="7" name="Picture 6">
            <a:extLst>
              <a:ext uri="{FF2B5EF4-FFF2-40B4-BE49-F238E27FC236}">
                <a16:creationId xmlns:a16="http://schemas.microsoft.com/office/drawing/2014/main" id="{3CECAF8C-9172-48CD-9AD1-97D44255E73E}"/>
              </a:ext>
            </a:extLst>
          </p:cNvPr>
          <p:cNvPicPr>
            <a:picLocks noChangeAspect="1"/>
          </p:cNvPicPr>
          <p:nvPr/>
        </p:nvPicPr>
        <p:blipFill>
          <a:blip r:embed="rId2"/>
          <a:stretch>
            <a:fillRect/>
          </a:stretch>
        </p:blipFill>
        <p:spPr>
          <a:xfrm>
            <a:off x="366713" y="437528"/>
            <a:ext cx="6044751" cy="3439148"/>
          </a:xfrm>
          <a:prstGeom prst="rect">
            <a:avLst/>
          </a:prstGeom>
        </p:spPr>
      </p:pic>
      <p:pic>
        <p:nvPicPr>
          <p:cNvPr id="9" name="Picture 8">
            <a:extLst>
              <a:ext uri="{FF2B5EF4-FFF2-40B4-BE49-F238E27FC236}">
                <a16:creationId xmlns:a16="http://schemas.microsoft.com/office/drawing/2014/main" id="{9738A67A-6368-481F-8E35-678E68DA2957}"/>
              </a:ext>
            </a:extLst>
          </p:cNvPr>
          <p:cNvPicPr>
            <a:picLocks noChangeAspect="1"/>
          </p:cNvPicPr>
          <p:nvPr/>
        </p:nvPicPr>
        <p:blipFill>
          <a:blip r:embed="rId3"/>
          <a:stretch>
            <a:fillRect/>
          </a:stretch>
        </p:blipFill>
        <p:spPr>
          <a:xfrm>
            <a:off x="366713" y="3876676"/>
            <a:ext cx="2428875" cy="745707"/>
          </a:xfrm>
          <a:prstGeom prst="rect">
            <a:avLst/>
          </a:prstGeom>
        </p:spPr>
      </p:pic>
      <p:pic>
        <p:nvPicPr>
          <p:cNvPr id="11" name="Picture 10">
            <a:extLst>
              <a:ext uri="{FF2B5EF4-FFF2-40B4-BE49-F238E27FC236}">
                <a16:creationId xmlns:a16="http://schemas.microsoft.com/office/drawing/2014/main" id="{3D3E666E-4632-4F36-B840-A9981674C11A}"/>
              </a:ext>
            </a:extLst>
          </p:cNvPr>
          <p:cNvPicPr>
            <a:picLocks noChangeAspect="1"/>
          </p:cNvPicPr>
          <p:nvPr/>
        </p:nvPicPr>
        <p:blipFill>
          <a:blip r:embed="rId4"/>
          <a:stretch>
            <a:fillRect/>
          </a:stretch>
        </p:blipFill>
        <p:spPr>
          <a:xfrm>
            <a:off x="6338887" y="437528"/>
            <a:ext cx="5853113" cy="2165010"/>
          </a:xfrm>
          <a:prstGeom prst="rect">
            <a:avLst/>
          </a:prstGeom>
        </p:spPr>
      </p:pic>
    </p:spTree>
    <p:extLst>
      <p:ext uri="{BB962C8B-B14F-4D97-AF65-F5344CB8AC3E}">
        <p14:creationId xmlns:p14="http://schemas.microsoft.com/office/powerpoint/2010/main" val="4214433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FBCF-2EB3-4FD2-B88B-A99952DBEEB4}"/>
              </a:ext>
            </a:extLst>
          </p:cNvPr>
          <p:cNvSpPr>
            <a:spLocks noGrp="1"/>
          </p:cNvSpPr>
          <p:nvPr>
            <p:ph type="title"/>
          </p:nvPr>
        </p:nvSpPr>
        <p:spPr>
          <a:xfrm>
            <a:off x="838200" y="365126"/>
            <a:ext cx="10515600" cy="958850"/>
          </a:xfrm>
        </p:spPr>
        <p:txBody>
          <a:bodyPr vert="horz" lIns="91440" tIns="45720" rIns="91440" bIns="45720" rtlCol="0" anchor="ctr">
            <a:normAutofit/>
          </a:bodyPr>
          <a:lstStyle/>
          <a:p>
            <a:pPr algn="ct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Summary </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C95376-2C22-4F04-8378-0CB366225D49}"/>
              </a:ext>
            </a:extLst>
          </p:cNvPr>
          <p:cNvSpPr>
            <a:spLocks noGrp="1"/>
          </p:cNvSpPr>
          <p:nvPr>
            <p:ph idx="1"/>
          </p:nvPr>
        </p:nvSpPr>
        <p:spPr>
          <a:xfrm>
            <a:off x="514350" y="1438275"/>
            <a:ext cx="5048250" cy="4452938"/>
          </a:xfrm>
        </p:spPr>
        <p:txBody>
          <a:bodyPr>
            <a:normAutofit/>
          </a:bodyPr>
          <a:lstStyle/>
          <a:p>
            <a:pPr marL="0" indent="0" algn="l">
              <a:buNone/>
            </a:pP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Project Identification and Selection</a:t>
            </a: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involves:</a:t>
            </a:r>
          </a:p>
          <a:p>
            <a:pPr algn="l">
              <a:buFont typeface="Wingdings" panose="05000000000000000000" pitchFamily="2" charset="2"/>
              <a:buChar char="ü"/>
            </a:pPr>
            <a:r>
              <a:rPr lang="tr-TR" sz="1800" b="0" i="0" u="none" strike="noStrike" baseline="0" dirty="0">
                <a:latin typeface="Times New Roman" panose="02020603050405020304" pitchFamily="18" charset="0"/>
                <a:cs typeface="Times New Roman" panose="02020603050405020304" pitchFamily="18" charset="0"/>
              </a:rPr>
              <a:t> Identifying potential projects</a:t>
            </a:r>
          </a:p>
          <a:p>
            <a:pPr algn="l">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 Classifying and ranking of projects</a:t>
            </a:r>
          </a:p>
          <a:p>
            <a:pPr algn="l">
              <a:buFont typeface="Wingdings" panose="05000000000000000000" pitchFamily="2" charset="2"/>
              <a:buChar char="ü"/>
            </a:pPr>
            <a:r>
              <a:rPr lang="tr-TR" sz="1800" b="0" i="0" u="none" strike="noStrike" baseline="0" dirty="0">
                <a:latin typeface="Times New Roman" panose="02020603050405020304" pitchFamily="18" charset="0"/>
                <a:cs typeface="Times New Roman" panose="02020603050405020304" pitchFamily="18" charset="0"/>
              </a:rPr>
              <a:t> Selecting projects</a:t>
            </a: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r>
              <a:rPr lang="en-US" sz="1800" b="1" dirty="0">
                <a:solidFill>
                  <a:schemeClr val="accent1">
                    <a:lumMod val="75000"/>
                  </a:schemeClr>
                </a:solidFill>
                <a:latin typeface="Times New Roman" panose="02020603050405020304" pitchFamily="18" charset="0"/>
                <a:cs typeface="Times New Roman" panose="02020603050405020304" pitchFamily="18" charset="0"/>
              </a:rPr>
              <a:t>P</a:t>
            </a: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roject initiation and </a:t>
            </a: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planning</a:t>
            </a:r>
          </a:p>
          <a:p>
            <a:pPr algn="l">
              <a:buFont typeface="Wingdings" panose="05000000000000000000" pitchFamily="2" charset="2"/>
              <a:buChar char="ü"/>
            </a:pPr>
            <a:r>
              <a:rPr lang="tr-TR" sz="1800" b="0" i="0" u="sng" strike="noStrike" baseline="0" dirty="0">
                <a:latin typeface="Times New Roman" panose="02020603050405020304" pitchFamily="18" charset="0"/>
                <a:cs typeface="Times New Roman" panose="02020603050405020304" pitchFamily="18" charset="0"/>
              </a:rPr>
              <a:t>Baseline Project Plan (BPP)</a:t>
            </a:r>
            <a:r>
              <a:rPr lang="en-US" sz="1800" b="0" i="0" u="none" strike="noStrike" baseline="0" dirty="0">
                <a:latin typeface="Times New Roman" panose="02020603050405020304" pitchFamily="18" charset="0"/>
                <a:cs typeface="Times New Roman" panose="02020603050405020304" pitchFamily="18" charset="0"/>
              </a:rPr>
              <a:t> contains : </a:t>
            </a:r>
            <a:endParaRPr lang="tr-TR"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Introduction</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High-level description of system</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Outline of feasibility</a:t>
            </a:r>
          </a:p>
          <a:p>
            <a:pPr algn="l">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Overview of management issues</a:t>
            </a:r>
          </a:p>
          <a:p>
            <a:pPr algn="l">
              <a:buFont typeface="Wingdings" panose="05000000000000000000" pitchFamily="2" charset="2"/>
              <a:buChar char="ü"/>
            </a:pPr>
            <a:r>
              <a:rPr lang="tr-TR" sz="1800" u="sng" dirty="0">
                <a:latin typeface="Times New Roman" panose="02020603050405020304" pitchFamily="18" charset="0"/>
                <a:cs typeface="Times New Roman" panose="02020603050405020304" pitchFamily="18" charset="0"/>
              </a:rPr>
              <a:t>Project Scope Statement</a:t>
            </a:r>
          </a:p>
          <a:p>
            <a:pPr algn="l">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Describes what project will deliver</a:t>
            </a:r>
            <a:endParaRPr lang="tr-TR" sz="1800" dirty="0">
              <a:latin typeface="Times New Roman" panose="02020603050405020304" pitchFamily="18" charset="0"/>
              <a:cs typeface="Times New Roman" panose="02020603050405020304" pitchFamily="18" charset="0"/>
            </a:endParaRPr>
          </a:p>
          <a:p>
            <a:pPr algn="l"/>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EB0CE0F-692C-4A13-8083-A932071B4820}"/>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B2E34E5B-A498-48BC-9980-77DF0DBD6906}"/>
              </a:ext>
            </a:extLst>
          </p:cNvPr>
          <p:cNvSpPr>
            <a:spLocks noGrp="1"/>
          </p:cNvSpPr>
          <p:nvPr>
            <p:ph type="sldNum" sz="quarter" idx="12"/>
          </p:nvPr>
        </p:nvSpPr>
        <p:spPr/>
        <p:txBody>
          <a:bodyPr/>
          <a:lstStyle/>
          <a:p>
            <a:fld id="{F43085E7-DD81-4654-9295-72AD80DBC430}" type="slidenum">
              <a:rPr lang="tr-TR" smtClean="0"/>
              <a:t>46</a:t>
            </a:fld>
            <a:endParaRPr lang="tr-TR"/>
          </a:p>
        </p:txBody>
      </p:sp>
      <p:sp>
        <p:nvSpPr>
          <p:cNvPr id="6" name="Content Placeholder 2">
            <a:extLst>
              <a:ext uri="{FF2B5EF4-FFF2-40B4-BE49-F238E27FC236}">
                <a16:creationId xmlns:a16="http://schemas.microsoft.com/office/drawing/2014/main" id="{DA9B9410-00F8-4BDF-92BC-23432818D737}"/>
              </a:ext>
            </a:extLst>
          </p:cNvPr>
          <p:cNvSpPr txBox="1">
            <a:spLocks/>
          </p:cNvSpPr>
          <p:nvPr/>
        </p:nvSpPr>
        <p:spPr>
          <a:xfrm>
            <a:off x="5429250" y="3376613"/>
            <a:ext cx="1857375" cy="283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ü"/>
            </a:pPr>
            <a:r>
              <a:rPr lang="tr-TR" sz="1800" u="sng" dirty="0">
                <a:latin typeface="Times New Roman" panose="02020603050405020304" pitchFamily="18" charset="0"/>
                <a:cs typeface="Times New Roman" panose="02020603050405020304" pitchFamily="18" charset="0"/>
              </a:rPr>
              <a:t>Feasibility</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Economic</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Operational</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Technical</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Schedule</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Legal</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Contractual</a:t>
            </a:r>
          </a:p>
          <a:p>
            <a:pPr>
              <a:lnSpc>
                <a:spcPct val="80000"/>
              </a:lnSpc>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Politica</a:t>
            </a:r>
            <a:r>
              <a:rPr lang="en-US" sz="1800" dirty="0">
                <a:latin typeface="Times New Roman" panose="02020603050405020304" pitchFamily="18" charset="0"/>
                <a:cs typeface="Times New Roman" panose="02020603050405020304" pitchFamily="18" charset="0"/>
              </a:rPr>
              <a:t>l</a:t>
            </a:r>
            <a:endParaRPr lang="tr-TR" sz="18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D7FF1E3-A5E7-41C0-8CC3-38CE82D42D2B}"/>
              </a:ext>
            </a:extLst>
          </p:cNvPr>
          <p:cNvSpPr txBox="1">
            <a:spLocks/>
          </p:cNvSpPr>
          <p:nvPr/>
        </p:nvSpPr>
        <p:spPr>
          <a:xfrm>
            <a:off x="8429625" y="3497262"/>
            <a:ext cx="2924175" cy="3360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tr-T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Benefits</a:t>
            </a:r>
          </a:p>
          <a:p>
            <a:pPr>
              <a:lnSpc>
                <a:spcPct val="100000"/>
              </a:lnSpc>
              <a:spcBef>
                <a:spcPts val="0"/>
              </a:spcBef>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Tangible vs. Intangible</a:t>
            </a:r>
          </a:p>
          <a:p>
            <a:pPr marL="0" indent="0">
              <a:lnSpc>
                <a:spcPct val="100000"/>
              </a:lnSpc>
              <a:spcBef>
                <a:spcPts val="0"/>
              </a:spcBef>
              <a:buFont typeface="Arial" panose="020B0604020202020204" pitchFamily="34" charset="0"/>
              <a:buNone/>
            </a:pPr>
            <a:r>
              <a:rPr lang="tr-T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Costs</a:t>
            </a:r>
          </a:p>
          <a:p>
            <a:pPr>
              <a:lnSpc>
                <a:spcPct val="100000"/>
              </a:lnSpc>
              <a:spcBef>
                <a:spcPts val="0"/>
              </a:spcBef>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Tangible vs. Intangible</a:t>
            </a:r>
          </a:p>
          <a:p>
            <a:pPr>
              <a:lnSpc>
                <a:spcPct val="100000"/>
              </a:lnSpc>
              <a:spcBef>
                <a:spcPts val="0"/>
              </a:spcBef>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One-time vs. Recurring</a:t>
            </a:r>
          </a:p>
          <a:p>
            <a:pPr marL="0" indent="0">
              <a:lnSpc>
                <a:spcPct val="100000"/>
              </a:lnSpc>
              <a:spcBef>
                <a:spcPts val="0"/>
              </a:spcBef>
              <a:buFont typeface="Arial" panose="020B0604020202020204" pitchFamily="34" charset="0"/>
              <a:buNone/>
            </a:pPr>
            <a:r>
              <a:rPr lang="tr-TR" sz="1800" b="1" dirty="0">
                <a:solidFill>
                  <a:schemeClr val="accent1">
                    <a:lumMod val="75000"/>
                  </a:schemeClr>
                </a:solidFill>
                <a:latin typeface="Times New Roman" panose="02020603050405020304" pitchFamily="18" charset="0"/>
                <a:cs typeface="Times New Roman" panose="02020603050405020304" pitchFamily="18" charset="0"/>
              </a:rPr>
              <a:t>Internet Applications</a:t>
            </a:r>
          </a:p>
          <a:p>
            <a:pPr>
              <a:lnSpc>
                <a:spcPct val="100000"/>
              </a:lnSpc>
              <a:spcBef>
                <a:spcPts val="0"/>
              </a:spcBef>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Internet</a:t>
            </a:r>
          </a:p>
          <a:p>
            <a:pPr>
              <a:lnSpc>
                <a:spcPct val="100000"/>
              </a:lnSpc>
              <a:spcBef>
                <a:spcPts val="0"/>
              </a:spcBef>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Intranet</a:t>
            </a:r>
          </a:p>
          <a:p>
            <a:pPr>
              <a:lnSpc>
                <a:spcPct val="100000"/>
              </a:lnSpc>
              <a:spcBef>
                <a:spcPts val="0"/>
              </a:spcBef>
              <a:buFont typeface="Wingdings" panose="05000000000000000000" pitchFamily="2" charset="2"/>
              <a:buChar char="§"/>
            </a:pPr>
            <a:r>
              <a:rPr lang="tr-TR" sz="1800" dirty="0">
                <a:latin typeface="Times New Roman" panose="02020603050405020304" pitchFamily="18" charset="0"/>
                <a:cs typeface="Times New Roman" panose="02020603050405020304" pitchFamily="18" charset="0"/>
              </a:rPr>
              <a:t> Extranet</a:t>
            </a:r>
          </a:p>
        </p:txBody>
      </p:sp>
    </p:spTree>
    <p:extLst>
      <p:ext uri="{BB962C8B-B14F-4D97-AF65-F5344CB8AC3E}">
        <p14:creationId xmlns:p14="http://schemas.microsoft.com/office/powerpoint/2010/main" val="3525274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47</a:t>
            </a:fld>
            <a:endParaRPr lang="tr-TR"/>
          </a:p>
        </p:txBody>
      </p:sp>
      <p:sp>
        <p:nvSpPr>
          <p:cNvPr id="2" name="Footer Placeholder 1">
            <a:extLst>
              <a:ext uri="{FF2B5EF4-FFF2-40B4-BE49-F238E27FC236}">
                <a16:creationId xmlns:a16="http://schemas.microsoft.com/office/drawing/2014/main" id="{4B1A3A0D-A55C-4469-920E-7CDB1CE27779}"/>
              </a:ext>
            </a:extLst>
          </p:cNvPr>
          <p:cNvSpPr>
            <a:spLocks noGrp="1"/>
          </p:cNvSpPr>
          <p:nvPr>
            <p:ph type="ftr" sz="quarter" idx="11"/>
          </p:nvPr>
        </p:nvSpPr>
        <p:spPr/>
        <p:txBody>
          <a:bodyPr/>
          <a:lstStyle/>
          <a:p>
            <a:r>
              <a:rPr lang="tr-TR"/>
              <a:t>IENG/MANE 372 - Chapter 4</a:t>
            </a:r>
          </a:p>
        </p:txBody>
      </p:sp>
    </p:spTree>
    <p:extLst>
      <p:ext uri="{BB962C8B-B14F-4D97-AF65-F5344CB8AC3E}">
        <p14:creationId xmlns:p14="http://schemas.microsoft.com/office/powerpoint/2010/main" val="225321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642E-F5F2-4064-B324-F776393CDF14}"/>
              </a:ext>
            </a:extLst>
          </p:cNvPr>
          <p:cNvSpPr>
            <a:spLocks noGrp="1"/>
          </p:cNvSpPr>
          <p:nvPr>
            <p:ph type="title"/>
          </p:nvPr>
        </p:nvSpPr>
        <p:spPr>
          <a:xfrm>
            <a:off x="838200" y="365125"/>
            <a:ext cx="8642826" cy="1325563"/>
          </a:xfrm>
        </p:spPr>
        <p:txBody>
          <a:bodyPr/>
          <a:lstStyle/>
          <a:p>
            <a:pPr algn="ctr"/>
            <a:r>
              <a:rPr lang="en-US" b="1" dirty="0">
                <a:ln w="22225">
                  <a:solidFill>
                    <a:schemeClr val="accent2"/>
                  </a:solidFill>
                  <a:prstDash val="solid"/>
                </a:ln>
                <a:solidFill>
                  <a:schemeClr val="accent2">
                    <a:lumMod val="40000"/>
                    <a:lumOff val="60000"/>
                  </a:schemeClr>
                </a:solidFill>
              </a:rPr>
              <a:t>Project Management Process</a:t>
            </a:r>
            <a:endParaRPr lang="tr-TR" b="1" dirty="0">
              <a:ln w="22225">
                <a:solidFill>
                  <a:schemeClr val="accent2"/>
                </a:solidFill>
                <a:prstDash val="solid"/>
              </a:ln>
              <a:solidFill>
                <a:schemeClr val="accent2">
                  <a:lumMod val="40000"/>
                  <a:lumOff val="60000"/>
                </a:schemeClr>
              </a:solidFill>
            </a:endParaRPr>
          </a:p>
        </p:txBody>
      </p:sp>
      <p:sp>
        <p:nvSpPr>
          <p:cNvPr id="4" name="Footer Placeholder 3">
            <a:extLst>
              <a:ext uri="{FF2B5EF4-FFF2-40B4-BE49-F238E27FC236}">
                <a16:creationId xmlns:a16="http://schemas.microsoft.com/office/drawing/2014/main" id="{83A20B9D-47CA-4CB5-B882-505DC5888040}"/>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E549BFFC-18E8-49BA-AEDB-2BE01D87658F}"/>
              </a:ext>
            </a:extLst>
          </p:cNvPr>
          <p:cNvSpPr>
            <a:spLocks noGrp="1"/>
          </p:cNvSpPr>
          <p:nvPr>
            <p:ph type="sldNum" sz="quarter" idx="12"/>
          </p:nvPr>
        </p:nvSpPr>
        <p:spPr/>
        <p:txBody>
          <a:bodyPr/>
          <a:lstStyle/>
          <a:p>
            <a:fld id="{F43085E7-DD81-4654-9295-72AD80DBC430}" type="slidenum">
              <a:rPr lang="tr-TR" smtClean="0"/>
              <a:t>5</a:t>
            </a:fld>
            <a:endParaRPr lang="tr-TR"/>
          </a:p>
        </p:txBody>
      </p:sp>
      <p:pic>
        <p:nvPicPr>
          <p:cNvPr id="7" name="Picture 6">
            <a:extLst>
              <a:ext uri="{FF2B5EF4-FFF2-40B4-BE49-F238E27FC236}">
                <a16:creationId xmlns:a16="http://schemas.microsoft.com/office/drawing/2014/main" id="{FC189B26-5A3C-4657-8FF9-D3F0C53357BB}"/>
              </a:ext>
            </a:extLst>
          </p:cNvPr>
          <p:cNvPicPr>
            <a:picLocks noChangeAspect="1"/>
          </p:cNvPicPr>
          <p:nvPr/>
        </p:nvPicPr>
        <p:blipFill>
          <a:blip r:embed="rId2"/>
          <a:stretch>
            <a:fillRect/>
          </a:stretch>
        </p:blipFill>
        <p:spPr>
          <a:xfrm>
            <a:off x="390332" y="2099386"/>
            <a:ext cx="5024280" cy="3019686"/>
          </a:xfrm>
          <a:prstGeom prst="rect">
            <a:avLst/>
          </a:prstGeom>
        </p:spPr>
      </p:pic>
      <p:graphicFrame>
        <p:nvGraphicFramePr>
          <p:cNvPr id="6" name="Table 5">
            <a:extLst>
              <a:ext uri="{FF2B5EF4-FFF2-40B4-BE49-F238E27FC236}">
                <a16:creationId xmlns:a16="http://schemas.microsoft.com/office/drawing/2014/main" id="{24E5121E-C82D-464E-BC29-D59622BB1CC3}"/>
              </a:ext>
            </a:extLst>
          </p:cNvPr>
          <p:cNvGraphicFramePr>
            <a:graphicFrameLocks noGrp="1"/>
          </p:cNvGraphicFramePr>
          <p:nvPr>
            <p:extLst>
              <p:ext uri="{D42A27DB-BD31-4B8C-83A1-F6EECF244321}">
                <p14:modId xmlns:p14="http://schemas.microsoft.com/office/powerpoint/2010/main" val="2133751208"/>
              </p:ext>
            </p:extLst>
          </p:nvPr>
        </p:nvGraphicFramePr>
        <p:xfrm>
          <a:off x="4935894" y="3429000"/>
          <a:ext cx="7033854" cy="704462"/>
        </p:xfrm>
        <a:graphic>
          <a:graphicData uri="http://schemas.openxmlformats.org/drawingml/2006/table">
            <a:tbl>
              <a:tblPr/>
              <a:tblGrid>
                <a:gridCol w="2163574">
                  <a:extLst>
                    <a:ext uri="{9D8B030D-6E8A-4147-A177-3AD203B41FA5}">
                      <a16:colId xmlns:a16="http://schemas.microsoft.com/office/drawing/2014/main" val="3802150203"/>
                    </a:ext>
                  </a:extLst>
                </a:gridCol>
                <a:gridCol w="716218">
                  <a:extLst>
                    <a:ext uri="{9D8B030D-6E8A-4147-A177-3AD203B41FA5}">
                      <a16:colId xmlns:a16="http://schemas.microsoft.com/office/drawing/2014/main" val="2487997736"/>
                    </a:ext>
                  </a:extLst>
                </a:gridCol>
                <a:gridCol w="1145948">
                  <a:extLst>
                    <a:ext uri="{9D8B030D-6E8A-4147-A177-3AD203B41FA5}">
                      <a16:colId xmlns:a16="http://schemas.microsoft.com/office/drawing/2014/main" val="3344462274"/>
                    </a:ext>
                  </a:extLst>
                </a:gridCol>
                <a:gridCol w="572974">
                  <a:extLst>
                    <a:ext uri="{9D8B030D-6E8A-4147-A177-3AD203B41FA5}">
                      <a16:colId xmlns:a16="http://schemas.microsoft.com/office/drawing/2014/main" val="66492850"/>
                    </a:ext>
                  </a:extLst>
                </a:gridCol>
                <a:gridCol w="572974">
                  <a:extLst>
                    <a:ext uri="{9D8B030D-6E8A-4147-A177-3AD203B41FA5}">
                      <a16:colId xmlns:a16="http://schemas.microsoft.com/office/drawing/2014/main" val="1390562957"/>
                    </a:ext>
                  </a:extLst>
                </a:gridCol>
                <a:gridCol w="572974">
                  <a:extLst>
                    <a:ext uri="{9D8B030D-6E8A-4147-A177-3AD203B41FA5}">
                      <a16:colId xmlns:a16="http://schemas.microsoft.com/office/drawing/2014/main" val="2244690704"/>
                    </a:ext>
                  </a:extLst>
                </a:gridCol>
                <a:gridCol w="572974">
                  <a:extLst>
                    <a:ext uri="{9D8B030D-6E8A-4147-A177-3AD203B41FA5}">
                      <a16:colId xmlns:a16="http://schemas.microsoft.com/office/drawing/2014/main" val="2483161578"/>
                    </a:ext>
                  </a:extLst>
                </a:gridCol>
                <a:gridCol w="716218">
                  <a:extLst>
                    <a:ext uri="{9D8B030D-6E8A-4147-A177-3AD203B41FA5}">
                      <a16:colId xmlns:a16="http://schemas.microsoft.com/office/drawing/2014/main" val="805868929"/>
                    </a:ext>
                  </a:extLst>
                </a:gridCol>
              </a:tblGrid>
              <a:tr h="352231">
                <a:tc>
                  <a:txBody>
                    <a:bodyPr/>
                    <a:lstStyle/>
                    <a:p>
                      <a:pPr algn="ctr" fontAlgn="b"/>
                      <a:r>
                        <a:rPr lang="tr-TR" sz="1200" b="0" i="0" u="none" strike="noStrike" dirty="0">
                          <a:solidFill>
                            <a:srgbClr val="000000"/>
                          </a:solidFill>
                          <a:effectLst/>
                          <a:latin typeface="Times New Roman" panose="02020603050405020304" pitchFamily="18" charset="0"/>
                        </a:rPr>
                        <a:t>Project Management Process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endParaRPr lang="tr-TR" sz="12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tr-TR" sz="1200" b="0" i="0" u="none" strike="noStrike" dirty="0">
                          <a:solidFill>
                            <a:srgbClr val="000000"/>
                          </a:solidFill>
                          <a:effectLst/>
                          <a:latin typeface="Times New Roman" panose="02020603050405020304" pitchFamily="18" charset="0"/>
                        </a:rPr>
                        <a:t>Stage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gridSpan="2">
                  <a:txBody>
                    <a:bodyPr/>
                    <a:lstStyle/>
                    <a:p>
                      <a:pPr algn="ctr" fontAlgn="b"/>
                      <a:r>
                        <a:rPr lang="tr-TR" sz="1200" b="0" i="0" u="none" strike="noStrike" dirty="0">
                          <a:solidFill>
                            <a:srgbClr val="000000"/>
                          </a:solidFill>
                          <a:effectLst/>
                          <a:latin typeface="Times New Roman" panose="02020603050405020304" pitchFamily="18" charset="0"/>
                        </a:rPr>
                        <a:t>Stage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hMerge="1">
                  <a:txBody>
                    <a:bodyPr/>
                    <a:lstStyle/>
                    <a:p>
                      <a:endParaRPr lang="tr-TR"/>
                    </a:p>
                  </a:txBody>
                  <a:tcPr/>
                </a:tc>
                <a:tc gridSpan="2">
                  <a:txBody>
                    <a:bodyPr/>
                    <a:lstStyle/>
                    <a:p>
                      <a:pPr algn="ctr" fontAlgn="b"/>
                      <a:r>
                        <a:rPr lang="tr-TR" sz="1200" b="0" i="0" u="none" strike="noStrike" dirty="0">
                          <a:solidFill>
                            <a:srgbClr val="000000"/>
                          </a:solidFill>
                          <a:effectLst/>
                          <a:latin typeface="Times New Roman" panose="02020603050405020304" pitchFamily="18" charset="0"/>
                        </a:rPr>
                        <a:t>Stage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hMerge="1">
                  <a:txBody>
                    <a:bodyPr/>
                    <a:lstStyle/>
                    <a:p>
                      <a:endParaRPr lang="tr-TR"/>
                    </a:p>
                  </a:txBody>
                  <a:tcPr/>
                </a:tc>
                <a:tc>
                  <a:txBody>
                    <a:bodyPr/>
                    <a:lstStyle/>
                    <a:p>
                      <a:pPr algn="ctr" fontAlgn="b"/>
                      <a:r>
                        <a:rPr lang="tr-TR" sz="1200" b="0" i="0" u="none" strike="noStrike">
                          <a:solidFill>
                            <a:srgbClr val="000000"/>
                          </a:solidFill>
                          <a:effectLst/>
                          <a:latin typeface="Times New Roman" panose="02020603050405020304" pitchFamily="18" charset="0"/>
                        </a:rPr>
                        <a:t>Stage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835484055"/>
                  </a:ext>
                </a:extLst>
              </a:tr>
              <a:tr h="352231">
                <a:tc>
                  <a:txBody>
                    <a:bodyPr/>
                    <a:lstStyle/>
                    <a:p>
                      <a:pPr algn="ctr" fontAlgn="ctr"/>
                      <a:r>
                        <a:rPr lang="tr-TR" sz="1200" b="0" i="0" u="none" strike="noStrike" dirty="0">
                          <a:solidFill>
                            <a:srgbClr val="000000"/>
                          </a:solidFill>
                          <a:effectLst/>
                          <a:latin typeface="Times New Roman" panose="02020603050405020304" pitchFamily="18" charset="0"/>
                        </a:rPr>
                        <a:t>SDLC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Times New Roman" panose="02020603050405020304" pitchFamily="18" charset="0"/>
                        </a:rPr>
                        <a:t>Phase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lnT w="6350" cap="flat" cmpd="sng" algn="ctr">
                      <a:solidFill>
                        <a:srgbClr val="000000"/>
                      </a:solidFill>
                      <a:prstDash val="solid"/>
                      <a:round/>
                      <a:headEnd type="none" w="med" len="med"/>
                      <a:tailEnd type="none" w="med" len="med"/>
                    </a:lnT>
                  </a:tcPr>
                </a:tc>
                <a:tc>
                  <a:txBody>
                    <a:bodyPr/>
                    <a:lstStyle/>
                    <a:p>
                      <a:pPr algn="ctr" fontAlgn="b"/>
                      <a:r>
                        <a:rPr lang="tr-TR" sz="1200" b="0" i="0" u="none" strike="noStrike" dirty="0">
                          <a:solidFill>
                            <a:srgbClr val="000000"/>
                          </a:solidFill>
                          <a:effectLst/>
                          <a:latin typeface="Times New Roman" panose="02020603050405020304" pitchFamily="18" charset="0"/>
                        </a:rPr>
                        <a:t>Phase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tr-TR" sz="1200" b="0" i="0" u="none" strike="noStrike" dirty="0">
                          <a:solidFill>
                            <a:srgbClr val="000000"/>
                          </a:solidFill>
                          <a:effectLst/>
                          <a:latin typeface="Times New Roman" panose="02020603050405020304" pitchFamily="18" charset="0"/>
                        </a:rPr>
                        <a:t>Phase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gridSpan="2">
                  <a:txBody>
                    <a:bodyPr/>
                    <a:lstStyle/>
                    <a:p>
                      <a:pPr algn="ctr" fontAlgn="b"/>
                      <a:r>
                        <a:rPr lang="tr-TR" sz="1200" b="0" i="0" u="none" strike="noStrike" dirty="0">
                          <a:solidFill>
                            <a:srgbClr val="000000"/>
                          </a:solidFill>
                          <a:effectLst/>
                          <a:latin typeface="Times New Roman" panose="02020603050405020304" pitchFamily="18" charset="0"/>
                        </a:rPr>
                        <a:t>Phase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pPr algn="ctr" fontAlgn="b"/>
                      <a:endParaRPr lang="tr-TR" sz="12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8433273"/>
                  </a:ext>
                </a:extLst>
              </a:tr>
            </a:tbl>
          </a:graphicData>
        </a:graphic>
      </p:graphicFrame>
      <p:sp>
        <p:nvSpPr>
          <p:cNvPr id="8" name="Arrow: Up 7">
            <a:extLst>
              <a:ext uri="{FF2B5EF4-FFF2-40B4-BE49-F238E27FC236}">
                <a16:creationId xmlns:a16="http://schemas.microsoft.com/office/drawing/2014/main" id="{9D2DA2F9-7B54-44C6-B18D-AD45433270A2}"/>
              </a:ext>
            </a:extLst>
          </p:cNvPr>
          <p:cNvSpPr/>
          <p:nvPr/>
        </p:nvSpPr>
        <p:spPr>
          <a:xfrm>
            <a:off x="8414653" y="4208106"/>
            <a:ext cx="233265" cy="36512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53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B83F0-1C8A-4C21-9177-1D516ACE46D2}"/>
              </a:ext>
            </a:extLst>
          </p:cNvPr>
          <p:cNvPicPr>
            <a:picLocks noChangeAspect="1"/>
          </p:cNvPicPr>
          <p:nvPr/>
        </p:nvPicPr>
        <p:blipFill rotWithShape="1">
          <a:blip r:embed="rId2">
            <a:clrChange>
              <a:clrFrom>
                <a:srgbClr val="FFFFFF"/>
              </a:clrFrom>
              <a:clrTo>
                <a:srgbClr val="FFFFFF">
                  <a:alpha val="0"/>
                </a:srgbClr>
              </a:clrTo>
            </a:clrChange>
          </a:blip>
          <a:srcRect r="25360"/>
          <a:stretch/>
        </p:blipFill>
        <p:spPr>
          <a:xfrm>
            <a:off x="7800305" y="1188720"/>
            <a:ext cx="3746863" cy="2855451"/>
          </a:xfrm>
          <a:prstGeom prst="rect">
            <a:avLst/>
          </a:prstGeom>
        </p:spPr>
      </p:pic>
      <p:pic>
        <p:nvPicPr>
          <p:cNvPr id="8" name="Picture 7">
            <a:extLst>
              <a:ext uri="{FF2B5EF4-FFF2-40B4-BE49-F238E27FC236}">
                <a16:creationId xmlns:a16="http://schemas.microsoft.com/office/drawing/2014/main" id="{D4ECDC63-8858-4803-A94B-C40287E98A54}"/>
              </a:ext>
            </a:extLst>
          </p:cNvPr>
          <p:cNvPicPr>
            <a:picLocks noChangeAspect="1"/>
          </p:cNvPicPr>
          <p:nvPr/>
        </p:nvPicPr>
        <p:blipFill rotWithShape="1">
          <a:blip r:embed="rId3">
            <a:clrChange>
              <a:clrFrom>
                <a:srgbClr val="FFFFFF"/>
              </a:clrFrom>
              <a:clrTo>
                <a:srgbClr val="FFFFFF">
                  <a:alpha val="0"/>
                </a:srgbClr>
              </a:clrTo>
            </a:clrChange>
          </a:blip>
          <a:srcRect r="26205"/>
          <a:stretch/>
        </p:blipFill>
        <p:spPr>
          <a:xfrm>
            <a:off x="78986" y="1000205"/>
            <a:ext cx="3685390" cy="3259886"/>
          </a:xfrm>
          <a:prstGeom prst="rect">
            <a:avLst/>
          </a:prstGeom>
        </p:spPr>
      </p:pic>
      <p:sp>
        <p:nvSpPr>
          <p:cNvPr id="9" name="Footer Placeholder 8">
            <a:extLst>
              <a:ext uri="{FF2B5EF4-FFF2-40B4-BE49-F238E27FC236}">
                <a16:creationId xmlns:a16="http://schemas.microsoft.com/office/drawing/2014/main" id="{0F557489-2ED2-4777-AD5D-A416D4BFC84C}"/>
              </a:ext>
            </a:extLst>
          </p:cNvPr>
          <p:cNvSpPr>
            <a:spLocks noGrp="1"/>
          </p:cNvSpPr>
          <p:nvPr>
            <p:ph type="ftr" sz="quarter" idx="11"/>
          </p:nvPr>
        </p:nvSpPr>
        <p:spPr/>
        <p:txBody>
          <a:bodyPr/>
          <a:lstStyle/>
          <a:p>
            <a:r>
              <a:rPr lang="tr-TR"/>
              <a:t>IENG/MANE 372 - Chapter 4</a:t>
            </a:r>
          </a:p>
        </p:txBody>
      </p:sp>
      <p:sp>
        <p:nvSpPr>
          <p:cNvPr id="10" name="Slide Number Placeholder 9">
            <a:extLst>
              <a:ext uri="{FF2B5EF4-FFF2-40B4-BE49-F238E27FC236}">
                <a16:creationId xmlns:a16="http://schemas.microsoft.com/office/drawing/2014/main" id="{8BB4D698-B14B-42AB-AA94-FBD33E94091B}"/>
              </a:ext>
            </a:extLst>
          </p:cNvPr>
          <p:cNvSpPr>
            <a:spLocks noGrp="1"/>
          </p:cNvSpPr>
          <p:nvPr>
            <p:ph type="sldNum" sz="quarter" idx="12"/>
          </p:nvPr>
        </p:nvSpPr>
        <p:spPr/>
        <p:txBody>
          <a:bodyPr/>
          <a:lstStyle/>
          <a:p>
            <a:fld id="{F43085E7-DD81-4654-9295-72AD80DBC430}" type="slidenum">
              <a:rPr lang="tr-TR" smtClean="0"/>
              <a:t>6</a:t>
            </a:fld>
            <a:endParaRPr lang="tr-TR"/>
          </a:p>
        </p:txBody>
      </p:sp>
      <p:pic>
        <p:nvPicPr>
          <p:cNvPr id="11" name="Picture 10">
            <a:extLst>
              <a:ext uri="{FF2B5EF4-FFF2-40B4-BE49-F238E27FC236}">
                <a16:creationId xmlns:a16="http://schemas.microsoft.com/office/drawing/2014/main" id="{C1C2CF8E-0082-40FF-8A57-79DE58770801}"/>
              </a:ext>
            </a:extLst>
          </p:cNvPr>
          <p:cNvPicPr>
            <a:picLocks noChangeAspect="1"/>
          </p:cNvPicPr>
          <p:nvPr/>
        </p:nvPicPr>
        <p:blipFill rotWithShape="1">
          <a:blip r:embed="rId4"/>
          <a:srcRect r="25846"/>
          <a:stretch/>
        </p:blipFill>
        <p:spPr>
          <a:xfrm>
            <a:off x="4147513" y="267491"/>
            <a:ext cx="3412436" cy="3112973"/>
          </a:xfrm>
          <a:prstGeom prst="rect">
            <a:avLst/>
          </a:prstGeom>
        </p:spPr>
      </p:pic>
      <p:pic>
        <p:nvPicPr>
          <p:cNvPr id="12" name="Picture 11">
            <a:extLst>
              <a:ext uri="{FF2B5EF4-FFF2-40B4-BE49-F238E27FC236}">
                <a16:creationId xmlns:a16="http://schemas.microsoft.com/office/drawing/2014/main" id="{AB76CC56-1A95-4B54-A9FC-22DBD00CB53F}"/>
              </a:ext>
            </a:extLst>
          </p:cNvPr>
          <p:cNvPicPr>
            <a:picLocks noChangeAspect="1"/>
          </p:cNvPicPr>
          <p:nvPr/>
        </p:nvPicPr>
        <p:blipFill rotWithShape="1">
          <a:blip r:embed="rId5">
            <a:clrChange>
              <a:clrFrom>
                <a:srgbClr val="FFFFFF"/>
              </a:clrFrom>
              <a:clrTo>
                <a:srgbClr val="FFFFFF">
                  <a:alpha val="0"/>
                </a:srgbClr>
              </a:clrTo>
            </a:clrChange>
          </a:blip>
          <a:srcRect r="20620"/>
          <a:stretch/>
        </p:blipFill>
        <p:spPr>
          <a:xfrm>
            <a:off x="4038600" y="3513005"/>
            <a:ext cx="3516832" cy="3037064"/>
          </a:xfrm>
          <a:prstGeom prst="rect">
            <a:avLst/>
          </a:prstGeom>
        </p:spPr>
      </p:pic>
      <p:sp>
        <p:nvSpPr>
          <p:cNvPr id="13" name="Arrow: Circular 12">
            <a:extLst>
              <a:ext uri="{FF2B5EF4-FFF2-40B4-BE49-F238E27FC236}">
                <a16:creationId xmlns:a16="http://schemas.microsoft.com/office/drawing/2014/main" id="{0CDC420E-A1A3-4FA1-B8AB-141B9939FC65}"/>
              </a:ext>
            </a:extLst>
          </p:cNvPr>
          <p:cNvSpPr/>
          <p:nvPr/>
        </p:nvSpPr>
        <p:spPr>
          <a:xfrm rot="20926130">
            <a:off x="2009973" y="622159"/>
            <a:ext cx="2303362" cy="1133117"/>
          </a:xfrm>
          <a:prstGeom prst="circularArrow">
            <a:avLst>
              <a:gd name="adj1" fmla="val 6736"/>
              <a:gd name="adj2" fmla="val 611527"/>
              <a:gd name="adj3" fmla="val 20475628"/>
              <a:gd name="adj4" fmla="val 11052628"/>
              <a:gd name="adj5" fmla="val 15764"/>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14" name="Arrow: Circular 13">
            <a:extLst>
              <a:ext uri="{FF2B5EF4-FFF2-40B4-BE49-F238E27FC236}">
                <a16:creationId xmlns:a16="http://schemas.microsoft.com/office/drawing/2014/main" id="{53D6857B-2D4B-4877-9A8F-759DEEB5152B}"/>
              </a:ext>
            </a:extLst>
          </p:cNvPr>
          <p:cNvSpPr/>
          <p:nvPr/>
        </p:nvSpPr>
        <p:spPr>
          <a:xfrm rot="823063" flipH="1" flipV="1">
            <a:off x="1887095" y="3826073"/>
            <a:ext cx="2303362" cy="1133117"/>
          </a:xfrm>
          <a:prstGeom prst="circularArrow">
            <a:avLst>
              <a:gd name="adj1" fmla="val 6736"/>
              <a:gd name="adj2" fmla="val 611527"/>
              <a:gd name="adj3" fmla="val 20475628"/>
              <a:gd name="adj4" fmla="val 11052628"/>
              <a:gd name="adj5" fmla="val 15764"/>
            </a:avLst>
          </a:prstGeom>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15" name="Arrow: Circular 14">
            <a:extLst>
              <a:ext uri="{FF2B5EF4-FFF2-40B4-BE49-F238E27FC236}">
                <a16:creationId xmlns:a16="http://schemas.microsoft.com/office/drawing/2014/main" id="{332759BC-0605-4289-99EB-DE198C47F350}"/>
              </a:ext>
            </a:extLst>
          </p:cNvPr>
          <p:cNvSpPr/>
          <p:nvPr/>
        </p:nvSpPr>
        <p:spPr>
          <a:xfrm rot="21075872" flipH="1" flipV="1">
            <a:off x="7512393" y="3829810"/>
            <a:ext cx="2303362" cy="1133117"/>
          </a:xfrm>
          <a:prstGeom prst="circularArrow">
            <a:avLst>
              <a:gd name="adj1" fmla="val 6736"/>
              <a:gd name="adj2" fmla="val 611527"/>
              <a:gd name="adj3" fmla="val 20475628"/>
              <a:gd name="adj4" fmla="val 11052628"/>
              <a:gd name="adj5" fmla="val 15764"/>
            </a:avLst>
          </a:prstGeom>
          <a:solidFill>
            <a:schemeClr val="accent6">
              <a:lumMod val="50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solidFill>
                <a:schemeClr val="tx1"/>
              </a:solidFill>
            </a:endParaRPr>
          </a:p>
        </p:txBody>
      </p:sp>
      <p:sp>
        <p:nvSpPr>
          <p:cNvPr id="16" name="Arrow: Circular 15">
            <a:extLst>
              <a:ext uri="{FF2B5EF4-FFF2-40B4-BE49-F238E27FC236}">
                <a16:creationId xmlns:a16="http://schemas.microsoft.com/office/drawing/2014/main" id="{966F7404-4690-4FF2-A897-6CE5BE73A0E3}"/>
              </a:ext>
            </a:extLst>
          </p:cNvPr>
          <p:cNvSpPr/>
          <p:nvPr/>
        </p:nvSpPr>
        <p:spPr>
          <a:xfrm rot="847185">
            <a:off x="7188787" y="622160"/>
            <a:ext cx="2303362" cy="1133117"/>
          </a:xfrm>
          <a:prstGeom prst="circularArrow">
            <a:avLst>
              <a:gd name="adj1" fmla="val 6736"/>
              <a:gd name="adj2" fmla="val 611527"/>
              <a:gd name="adj3" fmla="val 20475628"/>
              <a:gd name="adj4" fmla="val 11052628"/>
              <a:gd name="adj5" fmla="val 15764"/>
            </a:avLst>
          </a:prstGeom>
          <a:solidFill>
            <a:srgbClr val="B4005A"/>
          </a:solidFill>
          <a:ln>
            <a:solidFill>
              <a:srgbClr val="B4005A"/>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solidFill>
                <a:schemeClr val="tx1"/>
              </a:solidFill>
            </a:endParaRPr>
          </a:p>
        </p:txBody>
      </p:sp>
    </p:spTree>
    <p:extLst>
      <p:ext uri="{BB962C8B-B14F-4D97-AF65-F5344CB8AC3E}">
        <p14:creationId xmlns:p14="http://schemas.microsoft.com/office/powerpoint/2010/main" val="295592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365125"/>
            <a:ext cx="5383528"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1 : </a:t>
            </a:r>
            <a:r>
              <a:rPr lang="tr-TR"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Initiating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576388"/>
            <a:ext cx="4907280" cy="4486275"/>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activities are performed to assess the size, scope, and complexity of the project and to establish </a:t>
            </a:r>
            <a:r>
              <a:rPr lang="tr-TR" sz="1800" b="0" i="0" u="none" strike="noStrike" baseline="0" dirty="0">
                <a:latin typeface="Times New Roman" panose="02020603050405020304" pitchFamily="18" charset="0"/>
                <a:cs typeface="Times New Roman" panose="02020603050405020304" pitchFamily="18" charset="0"/>
              </a:rPr>
              <a:t>procedures to support later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project activities</a:t>
            </a:r>
            <a:r>
              <a:rPr lang="en-US" sz="1800" b="0" i="0" u="none" strike="noStrike" baseline="0" dirty="0">
                <a:latin typeface="Times New Roman" panose="02020603050405020304" pitchFamily="18" charset="0"/>
                <a:cs typeface="Times New Roman" panose="02020603050405020304" pitchFamily="18" charset="0"/>
              </a:rPr>
              <a:t>: </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l">
              <a:buFont typeface="+mj-lt"/>
              <a:buAutoNum type="arabicPeriod"/>
            </a:pPr>
            <a:r>
              <a:rPr lang="en-US" sz="1800" u="sng" dirty="0">
                <a:solidFill>
                  <a:srgbClr val="FF00FF"/>
                </a:solidFill>
                <a:latin typeface="Times New Roman" panose="02020603050405020304" pitchFamily="18" charset="0"/>
                <a:cs typeface="Times New Roman" panose="02020603050405020304" pitchFamily="18" charset="0"/>
              </a:rPr>
              <a:t>T</a:t>
            </a:r>
            <a:r>
              <a:rPr lang="en-US" sz="1800" b="0" i="0" u="sng" strike="noStrike" baseline="0" dirty="0">
                <a:solidFill>
                  <a:srgbClr val="FF00FF"/>
                </a:solidFill>
                <a:latin typeface="Times New Roman" panose="02020603050405020304" pitchFamily="18" charset="0"/>
                <a:cs typeface="Times New Roman" panose="02020603050405020304" pitchFamily="18" charset="0"/>
              </a:rPr>
              <a:t>he project initiation team </a:t>
            </a:r>
          </a:p>
          <a:p>
            <a:pPr marL="342900" marR="0" indent="-342900" algn="l">
              <a:buFont typeface="+mj-lt"/>
              <a:buAutoNum type="arabicPeriod"/>
            </a:pPr>
            <a:r>
              <a:rPr lang="en-US" sz="1800" b="0" i="0" u="sng" strike="noStrike" baseline="0" dirty="0">
                <a:solidFill>
                  <a:srgbClr val="FF00FF"/>
                </a:solidFill>
                <a:latin typeface="Times New Roman" panose="02020603050405020304" pitchFamily="18" charset="0"/>
                <a:cs typeface="Times New Roman" panose="02020603050405020304" pitchFamily="18" charset="0"/>
              </a:rPr>
              <a:t>Relationship with the customer </a:t>
            </a:r>
          </a:p>
          <a:p>
            <a:pPr marL="342900" marR="0" indent="-342900" algn="l">
              <a:buFont typeface="+mj-lt"/>
              <a:buAutoNum type="arabicPeriod"/>
            </a:pPr>
            <a:r>
              <a:rPr lang="en-US" sz="1800" u="sng" dirty="0">
                <a:solidFill>
                  <a:srgbClr val="FF00FF"/>
                </a:solidFill>
                <a:latin typeface="Times New Roman" panose="02020603050405020304" pitchFamily="18" charset="0"/>
                <a:cs typeface="Times New Roman" panose="02020603050405020304" pitchFamily="18" charset="0"/>
              </a:rPr>
              <a:t>T</a:t>
            </a:r>
            <a:r>
              <a:rPr lang="en-US" sz="1800" b="0" i="0" u="sng" strike="noStrike" baseline="0" dirty="0">
                <a:solidFill>
                  <a:srgbClr val="FF00FF"/>
                </a:solidFill>
                <a:latin typeface="Times New Roman" panose="02020603050405020304" pitchFamily="18" charset="0"/>
                <a:cs typeface="Times New Roman" panose="02020603050405020304" pitchFamily="18" charset="0"/>
              </a:rPr>
              <a:t>he project initiation plan </a:t>
            </a:r>
          </a:p>
          <a:p>
            <a:pPr marL="342900" marR="0" indent="-342900" algn="l">
              <a:buFont typeface="+mj-lt"/>
              <a:buAutoNum type="arabicPeriod"/>
            </a:pPr>
            <a:r>
              <a:rPr lang="en-US" sz="1800" u="sng" dirty="0">
                <a:solidFill>
                  <a:srgbClr val="FF00FF"/>
                </a:solidFill>
                <a:latin typeface="Times New Roman" panose="02020603050405020304" pitchFamily="18" charset="0"/>
                <a:cs typeface="Times New Roman" panose="02020603050405020304" pitchFamily="18" charset="0"/>
              </a:rPr>
              <a:t>M</a:t>
            </a:r>
            <a:r>
              <a:rPr lang="tr-TR" sz="1800" b="0" i="0" u="sng" strike="noStrike" baseline="0" dirty="0">
                <a:solidFill>
                  <a:srgbClr val="FF00FF"/>
                </a:solidFill>
                <a:latin typeface="Times New Roman" panose="02020603050405020304" pitchFamily="18" charset="0"/>
                <a:cs typeface="Times New Roman" panose="02020603050405020304" pitchFamily="18" charset="0"/>
              </a:rPr>
              <a:t>anagement procedures </a:t>
            </a:r>
          </a:p>
          <a:p>
            <a:pPr marL="342900" marR="0" indent="-342900" algn="l">
              <a:buFont typeface="+mj-lt"/>
              <a:buAutoNum type="arabicPeriod"/>
            </a:pPr>
            <a:r>
              <a:rPr lang="en-US" sz="1800" b="0" i="0" u="sng" strike="noStrike" baseline="0" dirty="0">
                <a:solidFill>
                  <a:srgbClr val="FF00FF"/>
                </a:solidFill>
                <a:latin typeface="Times New Roman" panose="02020603050405020304" pitchFamily="18" charset="0"/>
                <a:cs typeface="Times New Roman" panose="02020603050405020304" pitchFamily="18" charset="0"/>
              </a:rPr>
              <a:t>Establish the project management environment </a:t>
            </a:r>
          </a:p>
          <a:p>
            <a:pPr marL="342900" marR="0" indent="-342900" algn="just">
              <a:buFont typeface="+mj-lt"/>
              <a:buAutoNum type="arabicPeriod"/>
            </a:pPr>
            <a:r>
              <a:rPr lang="en-US" sz="1800" b="0" i="0" u="sng" strike="noStrike" baseline="0" dirty="0">
                <a:solidFill>
                  <a:srgbClr val="FF00FF"/>
                </a:solidFill>
                <a:latin typeface="Times New Roman" panose="02020603050405020304" pitchFamily="18" charset="0"/>
                <a:cs typeface="Times New Roman" panose="02020603050405020304" pitchFamily="18" charset="0"/>
              </a:rPr>
              <a:t>Develop the project charter</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7</a:t>
            </a:fld>
            <a:endParaRPr lang="tr-TR"/>
          </a:p>
        </p:txBody>
      </p:sp>
      <p:sp>
        <p:nvSpPr>
          <p:cNvPr id="6" name="Title 1">
            <a:extLst>
              <a:ext uri="{FF2B5EF4-FFF2-40B4-BE49-F238E27FC236}">
                <a16:creationId xmlns:a16="http://schemas.microsoft.com/office/drawing/2014/main" id="{B3A1F94A-5E68-452B-B7CB-738E08B9DC69}"/>
              </a:ext>
            </a:extLst>
          </p:cNvPr>
          <p:cNvSpPr txBox="1">
            <a:spLocks/>
          </p:cNvSpPr>
          <p:nvPr/>
        </p:nvSpPr>
        <p:spPr>
          <a:xfrm>
            <a:off x="6781800" y="365124"/>
            <a:ext cx="5981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2: </a:t>
            </a:r>
            <a:r>
              <a:rPr lang="tr-TR"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Planning the Project </a:t>
            </a:r>
          </a:p>
        </p:txBody>
      </p:sp>
      <p:sp>
        <p:nvSpPr>
          <p:cNvPr id="7" name="Content Placeholder 2">
            <a:extLst>
              <a:ext uri="{FF2B5EF4-FFF2-40B4-BE49-F238E27FC236}">
                <a16:creationId xmlns:a16="http://schemas.microsoft.com/office/drawing/2014/main" id="{7615F01A-062B-4428-A5C8-CC10665C88E9}"/>
              </a:ext>
            </a:extLst>
          </p:cNvPr>
          <p:cNvSpPr txBox="1">
            <a:spLocks/>
          </p:cNvSpPr>
          <p:nvPr/>
        </p:nvSpPr>
        <p:spPr>
          <a:xfrm>
            <a:off x="6446522" y="1385888"/>
            <a:ext cx="538352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focuses on defining clear,</a:t>
            </a:r>
            <a:r>
              <a:rPr lang="en-US" sz="1600" dirty="0">
                <a:latin typeface="Times New Roman" panose="02020603050405020304" pitchFamily="18" charset="0"/>
                <a:cs typeface="Times New Roman" panose="02020603050405020304" pitchFamily="18" charset="0"/>
              </a:rPr>
              <a:t> discrete activities and the work needed to complete each activity </a:t>
            </a:r>
            <a:r>
              <a:rPr lang="tr-TR" sz="1600" dirty="0">
                <a:latin typeface="Times New Roman" panose="02020603050405020304" pitchFamily="18" charset="0"/>
                <a:cs typeface="Times New Roman" panose="02020603050405020304" pitchFamily="18" charset="0"/>
              </a:rPr>
              <a:t>within a single project.</a:t>
            </a:r>
            <a:endParaRPr lang="en-US"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u="sng" dirty="0">
                <a:solidFill>
                  <a:srgbClr val="FF00FF"/>
                </a:solidFill>
                <a:latin typeface="Times New Roman" panose="02020603050405020304" pitchFamily="18" charset="0"/>
                <a:cs typeface="Times New Roman" panose="02020603050405020304" pitchFamily="18" charset="0"/>
              </a:rPr>
              <a:t>Describe project scope, alternatives and feasibility</a:t>
            </a:r>
            <a:endParaRPr lang="tr-TR" sz="1600" u="sng" dirty="0">
              <a:solidFill>
                <a:srgbClr val="FF00FF"/>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u="sng" dirty="0">
                <a:solidFill>
                  <a:srgbClr val="FF00FF"/>
                </a:solidFill>
                <a:latin typeface="Times New Roman" panose="02020603050405020304" pitchFamily="18" charset="0"/>
                <a:cs typeface="Times New Roman" panose="02020603050405020304" pitchFamily="18" charset="0"/>
              </a:rPr>
              <a:t>Divide the project into manageable tasks </a:t>
            </a:r>
          </a:p>
          <a:p>
            <a:pPr marL="342900" indent="-342900">
              <a:lnSpc>
                <a:spcPct val="150000"/>
              </a:lnSpc>
              <a:spcBef>
                <a:spcPts val="0"/>
              </a:spcBef>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Estimate resources and create a resource plan</a:t>
            </a:r>
          </a:p>
          <a:p>
            <a:pPr marL="342900" indent="-342900">
              <a:lnSpc>
                <a:spcPct val="150000"/>
              </a:lnSpc>
              <a:spcBef>
                <a:spcPts val="0"/>
              </a:spcBef>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Develop a preliminary schedule </a:t>
            </a:r>
            <a:endParaRPr lang="tr-TR" sz="16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Develop a communication plan </a:t>
            </a:r>
            <a:endParaRPr lang="tr-TR" sz="16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Determine project standards and procedures </a:t>
            </a:r>
            <a:endParaRPr lang="tr-TR" sz="16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Identify and assess risk Identify sources of risk </a:t>
            </a:r>
            <a:endParaRPr lang="tr-TR" sz="16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tr-TR" sz="1600" u="sng" dirty="0">
                <a:solidFill>
                  <a:srgbClr val="FF00FF"/>
                </a:solidFill>
                <a:latin typeface="Times New Roman" panose="02020603050405020304" pitchFamily="18" charset="0"/>
                <a:cs typeface="Times New Roman" panose="02020603050405020304" pitchFamily="18" charset="0"/>
              </a:rPr>
              <a:t>Create a preliminary budget</a:t>
            </a:r>
          </a:p>
          <a:p>
            <a:pPr marL="342900" indent="-342900">
              <a:lnSpc>
                <a:spcPct val="150000"/>
              </a:lnSpc>
              <a:spcBef>
                <a:spcPts val="0"/>
              </a:spcBef>
              <a:buFont typeface="+mj-lt"/>
              <a:buAutoNum type="arabicPeriod"/>
            </a:pPr>
            <a:r>
              <a:rPr lang="en-US" sz="1600" u="sng" dirty="0">
                <a:solidFill>
                  <a:srgbClr val="FF00FF"/>
                </a:solidFill>
                <a:latin typeface="Times New Roman" panose="02020603050405020304" pitchFamily="18" charset="0"/>
                <a:cs typeface="Times New Roman" panose="02020603050405020304" pitchFamily="18" charset="0"/>
              </a:rPr>
              <a:t>Develop a project scope statement</a:t>
            </a:r>
            <a:endParaRPr lang="tr-TR" sz="1600" u="sng" dirty="0">
              <a:solidFill>
                <a:srgbClr val="FF00FF"/>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u="sng" dirty="0">
                <a:solidFill>
                  <a:srgbClr val="FF00FF"/>
                </a:solidFill>
                <a:latin typeface="Times New Roman" panose="02020603050405020304" pitchFamily="18" charset="0"/>
                <a:cs typeface="Times New Roman" panose="02020603050405020304" pitchFamily="18" charset="0"/>
              </a:rPr>
              <a:t>Set a baseline project plan</a:t>
            </a:r>
            <a:r>
              <a:rPr lang="en-US" sz="1600" dirty="0">
                <a:solidFill>
                  <a:schemeClr val="accent6">
                    <a:lumMod val="75000"/>
                  </a:schemeClr>
                </a:solidFill>
                <a:latin typeface="Times New Roman" panose="02020603050405020304" pitchFamily="18" charset="0"/>
                <a:cs typeface="Times New Roman" panose="02020603050405020304" pitchFamily="18" charset="0"/>
              </a:rPr>
              <a:t> </a:t>
            </a:r>
            <a:endParaRPr lang="tr-TR" sz="16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6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60325"/>
            <a:ext cx="10515600" cy="1325563"/>
          </a:xfrm>
        </p:spPr>
        <p:txBody>
          <a:bodyPr>
            <a:normAutofit/>
          </a:body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a:t>
            </a:r>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Executing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157289"/>
            <a:ext cx="10515600" cy="2357436"/>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en-US" sz="1800" b="0" u="none" strike="noStrike" baseline="0" dirty="0">
                <a:latin typeface="Times New Roman" panose="02020603050405020304" pitchFamily="18" charset="0"/>
                <a:cs typeface="Times New Roman" panose="02020603050405020304" pitchFamily="18" charset="0"/>
              </a:rPr>
              <a:t>he plans created in the prior </a:t>
            </a:r>
            <a:r>
              <a:rPr lang="tr-TR" sz="1800" b="0" u="none" strike="noStrike" baseline="0" dirty="0">
                <a:latin typeface="Times New Roman" panose="02020603050405020304" pitchFamily="18" charset="0"/>
                <a:cs typeface="Times New Roman" panose="02020603050405020304" pitchFamily="18" charset="0"/>
              </a:rPr>
              <a:t>phases (project initiation and</a:t>
            </a:r>
            <a:r>
              <a:rPr lang="en-US" sz="1800" b="0" u="none" strike="noStrike" baseline="0" dirty="0">
                <a:latin typeface="Times New Roman" panose="02020603050405020304" pitchFamily="18" charset="0"/>
                <a:cs typeface="Times New Roman" panose="02020603050405020304" pitchFamily="18" charset="0"/>
              </a:rPr>
              <a:t> planning) are put into action.</a:t>
            </a:r>
          </a:p>
          <a:p>
            <a:pPr marL="342900" indent="-342900" algn="just">
              <a:buFont typeface="+mj-lt"/>
              <a:buAutoNum type="arabicPeriod"/>
            </a:pPr>
            <a:r>
              <a:rPr lang="en-US" sz="1800" b="0" strike="noStrike" baseline="0" dirty="0">
                <a:solidFill>
                  <a:schemeClr val="accent2"/>
                </a:solidFill>
                <a:effectLst>
                  <a:glow rad="127000">
                    <a:schemeClr val="accent1"/>
                  </a:glow>
                </a:effectLst>
                <a:latin typeface="Times New Roman" panose="02020603050405020304" pitchFamily="18" charset="0"/>
                <a:cs typeface="Times New Roman" panose="02020603050405020304" pitchFamily="18" charset="0"/>
              </a:rPr>
              <a:t>Executing the baseline project plan</a:t>
            </a:r>
            <a:endParaRPr lang="en-US" sz="1800" dirty="0">
              <a:solidFill>
                <a:schemeClr val="accent2"/>
              </a:solidFill>
              <a:effectLst>
                <a:glow rad="127000">
                  <a:schemeClr val="accent1"/>
                </a:glow>
              </a:effectLst>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u="none" strike="noStrike" baseline="0" dirty="0">
                <a:solidFill>
                  <a:schemeClr val="accent2"/>
                </a:solidFill>
                <a:latin typeface="Times New Roman" panose="02020603050405020304" pitchFamily="18" charset="0"/>
                <a:cs typeface="Times New Roman" panose="02020603050405020304" pitchFamily="18" charset="0"/>
              </a:rPr>
              <a:t>Monitoring project progress against the baseline project plan</a:t>
            </a:r>
          </a:p>
          <a:p>
            <a:pPr marL="342900" indent="-342900" algn="just">
              <a:buFont typeface="+mj-lt"/>
              <a:buAutoNum type="arabicPeriod"/>
            </a:pPr>
            <a:r>
              <a:rPr lang="en-US" sz="1800" b="0" u="none" strike="noStrike" baseline="0" dirty="0">
                <a:solidFill>
                  <a:schemeClr val="accent2"/>
                </a:solidFill>
                <a:latin typeface="Times New Roman" panose="02020603050405020304" pitchFamily="18" charset="0"/>
                <a:cs typeface="Times New Roman" panose="02020603050405020304" pitchFamily="18" charset="0"/>
              </a:rPr>
              <a:t>Managing changes to the baseline project plan.</a:t>
            </a:r>
            <a:endParaRPr lang="en-US" sz="1800" dirty="0">
              <a:solidFill>
                <a:schemeClr val="accent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solidFill>
                  <a:schemeClr val="accent2"/>
                </a:solidFill>
                <a:latin typeface="Times New Roman" panose="02020603050405020304" pitchFamily="18" charset="0"/>
                <a:cs typeface="Times New Roman" panose="02020603050405020304" pitchFamily="18" charset="0"/>
              </a:rPr>
              <a:t>Maintaining the project workbook.</a:t>
            </a:r>
            <a:endParaRPr lang="en-US" sz="1800" b="0" u="none" strike="noStrike" baseline="0" dirty="0">
              <a:solidFill>
                <a:schemeClr val="accent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solidFill>
                  <a:schemeClr val="accent2"/>
                </a:solidFill>
                <a:latin typeface="Times New Roman" panose="02020603050405020304" pitchFamily="18" charset="0"/>
                <a:cs typeface="Times New Roman" panose="02020603050405020304" pitchFamily="18" charset="0"/>
              </a:rPr>
              <a:t>Communicating the project status</a:t>
            </a:r>
            <a:endParaRPr lang="en-US" sz="1800" dirty="0">
              <a:solidFill>
                <a:schemeClr val="accent2"/>
              </a:solidFill>
              <a:latin typeface="Times New Roman" panose="02020603050405020304" pitchFamily="18" charset="0"/>
              <a:cs typeface="Times New Roman" panose="02020603050405020304" pitchFamily="18" charset="0"/>
            </a:endParaRPr>
          </a:p>
          <a:p>
            <a:pPr algn="just"/>
            <a:endParaRPr lang="tr-TR" sz="18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4</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8</a:t>
            </a:fld>
            <a:endParaRPr lang="tr-TR"/>
          </a:p>
        </p:txBody>
      </p:sp>
      <p:sp>
        <p:nvSpPr>
          <p:cNvPr id="6" name="Title 1">
            <a:extLst>
              <a:ext uri="{FF2B5EF4-FFF2-40B4-BE49-F238E27FC236}">
                <a16:creationId xmlns:a16="http://schemas.microsoft.com/office/drawing/2014/main" id="{89B6FA35-7D93-4170-8C58-37B50804E848}"/>
              </a:ext>
            </a:extLst>
          </p:cNvPr>
          <p:cNvSpPr txBox="1">
            <a:spLocks/>
          </p:cNvSpPr>
          <p:nvPr/>
        </p:nvSpPr>
        <p:spPr>
          <a:xfrm>
            <a:off x="838200" y="3070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4: Closing Down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3F290D-EE3B-42F5-A73E-866D9089D418}"/>
              </a:ext>
            </a:extLst>
          </p:cNvPr>
          <p:cNvSpPr txBox="1">
            <a:spLocks/>
          </p:cNvSpPr>
          <p:nvPr/>
        </p:nvSpPr>
        <p:spPr>
          <a:xfrm>
            <a:off x="838200" y="4213225"/>
            <a:ext cx="10515600" cy="179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800" dirty="0">
                <a:solidFill>
                  <a:srgbClr val="0070C0"/>
                </a:solidFill>
                <a:latin typeface="Times New Roman" panose="02020603050405020304" pitchFamily="18" charset="0"/>
                <a:cs typeface="Times New Roman" panose="02020603050405020304" pitchFamily="18" charset="0"/>
              </a:rPr>
              <a:t>Project closedown</a:t>
            </a:r>
            <a:r>
              <a:rPr lang="en-US" sz="1800" dirty="0">
                <a:solidFill>
                  <a:srgbClr val="0070C0"/>
                </a:solidFill>
                <a:latin typeface="Times New Roman" panose="02020603050405020304" pitchFamily="18" charset="0"/>
                <a:cs typeface="Times New Roman" panose="02020603050405020304" pitchFamily="18" charset="0"/>
              </a:rPr>
              <a:t> Is The final phase of the project </a:t>
            </a:r>
            <a:r>
              <a:rPr lang="tr-TR" sz="1800" dirty="0">
                <a:solidFill>
                  <a:srgbClr val="0070C0"/>
                </a:solidFill>
                <a:latin typeface="Times New Roman" panose="02020603050405020304" pitchFamily="18" charset="0"/>
                <a:cs typeface="Times New Roman" panose="02020603050405020304" pitchFamily="18" charset="0"/>
              </a:rPr>
              <a:t>management process, which</a:t>
            </a:r>
            <a:r>
              <a:rPr lang="en-US" sz="1800" dirty="0">
                <a:solidFill>
                  <a:srgbClr val="0070C0"/>
                </a:solidFill>
                <a:latin typeface="Times New Roman" panose="02020603050405020304" pitchFamily="18" charset="0"/>
                <a:cs typeface="Times New Roman" panose="02020603050405020304" pitchFamily="18" charset="0"/>
              </a:rPr>
              <a:t> focuses on bringing a project </a:t>
            </a:r>
            <a:r>
              <a:rPr lang="tr-TR" sz="1800" dirty="0">
                <a:solidFill>
                  <a:srgbClr val="0070C0"/>
                </a:solidFill>
                <a:latin typeface="Times New Roman" panose="02020603050405020304" pitchFamily="18" charset="0"/>
                <a:cs typeface="Times New Roman" panose="02020603050405020304" pitchFamily="18" charset="0"/>
              </a:rPr>
              <a:t>to an end.</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Closing down the project</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Conducting postproject reviews</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Closing the customer contract</a:t>
            </a:r>
          </a:p>
        </p:txBody>
      </p:sp>
    </p:spTree>
    <p:extLst>
      <p:ext uri="{BB962C8B-B14F-4D97-AF65-F5344CB8AC3E}">
        <p14:creationId xmlns:p14="http://schemas.microsoft.com/office/powerpoint/2010/main" val="87892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381"/>
            <a:ext cx="10515600" cy="1325563"/>
          </a:xfrm>
        </p:spPr>
        <p:txBody>
          <a:bodyPr vert="horz" lIns="91440" tIns="45720" rIns="91440" bIns="45720" rtlCol="0" anchor="ctr">
            <a:normAutofit/>
          </a:bodyPr>
          <a:lstStyle/>
          <a:p>
            <a:pPr algn="ct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ea typeface="+mn-ea"/>
                <a:cs typeface="Times New Roman" panose="02020603050405020304" pitchFamily="18" charset="0"/>
              </a:rPr>
              <a:t>Phases of the </a:t>
            </a:r>
            <a:r>
              <a:rPr lang="tr-TR" sz="3200" b="1" dirty="0">
                <a:ln w="22225">
                  <a:solidFill>
                    <a:schemeClr val="accent2"/>
                  </a:solidFill>
                  <a:prstDash val="solid"/>
                </a:ln>
                <a:solidFill>
                  <a:schemeClr val="accent2">
                    <a:lumMod val="40000"/>
                    <a:lumOff val="60000"/>
                  </a:schemeClr>
                </a:solidFill>
                <a:latin typeface="Times New Roman" panose="02020603050405020304" pitchFamily="18" charset="0"/>
                <a:ea typeface="+mn-ea"/>
                <a:cs typeface="Times New Roman" panose="02020603050405020304" pitchFamily="18" charset="0"/>
              </a:rPr>
              <a:t>Systems development life cycle (SDLC)</a:t>
            </a:r>
            <a:br>
              <a:rPr lang="tr-TR" sz="3200" b="1" dirty="0">
                <a:ln w="22225">
                  <a:solidFill>
                    <a:schemeClr val="accent2"/>
                  </a:solidFill>
                  <a:prstDash val="solid"/>
                </a:ln>
                <a:solidFill>
                  <a:schemeClr val="accent2">
                    <a:lumMod val="40000"/>
                    <a:lumOff val="60000"/>
                  </a:schemeClr>
                </a:solidFill>
                <a:latin typeface="Times New Roman" panose="02020603050405020304" pitchFamily="18" charset="0"/>
                <a:ea typeface="+mn-ea"/>
                <a:cs typeface="Times New Roman" panose="02020603050405020304" pitchFamily="18" charset="0"/>
              </a:rPr>
            </a:br>
            <a:endParaRPr lang="tr-TR" sz="3200" b="1" dirty="0">
              <a:ln w="22225">
                <a:solidFill>
                  <a:schemeClr val="accent2"/>
                </a:solidFill>
                <a:prstDash val="solid"/>
              </a:ln>
              <a:solidFill>
                <a:schemeClr val="accent2">
                  <a:lumMod val="40000"/>
                  <a:lumOff val="60000"/>
                </a:schemeClr>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838200" y="1126489"/>
            <a:ext cx="4470918" cy="5184775"/>
          </a:xfrm>
        </p:spPr>
        <p:txBody>
          <a:bodyPr>
            <a:noAutofit/>
          </a:bodyPr>
          <a:lstStyle/>
          <a:p>
            <a:pPr marL="0" indent="0" algn="just">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Systems planning and selection</a:t>
            </a:r>
          </a:p>
          <a:p>
            <a:pPr algn="just">
              <a:buFont typeface="Wingdings" panose="05000000000000000000" pitchFamily="2" charset="2"/>
              <a:buChar char="q"/>
            </a:pPr>
            <a:r>
              <a:rPr lang="en-US" sz="1600" u="sng" dirty="0">
                <a:solidFill>
                  <a:srgbClr val="FF00FF"/>
                </a:solidFill>
                <a:latin typeface="Times New Roman" panose="02020603050405020304" pitchFamily="18" charset="0"/>
                <a:cs typeface="Times New Roman" panose="02020603050405020304" pitchFamily="18" charset="0"/>
              </a:rPr>
              <a:t>T</a:t>
            </a:r>
            <a:r>
              <a:rPr lang="tr-TR" sz="1600" u="sng" dirty="0">
                <a:solidFill>
                  <a:srgbClr val="FF00FF"/>
                </a:solidFill>
                <a:latin typeface="Times New Roman" panose="02020603050405020304" pitchFamily="18" charset="0"/>
                <a:cs typeface="Times New Roman" panose="02020603050405020304" pitchFamily="18" charset="0"/>
              </a:rPr>
              <a:t>wo primary activities. </a:t>
            </a:r>
          </a:p>
          <a:p>
            <a:pPr lvl="0" algn="just">
              <a:buFont typeface="Wingdings" panose="05000000000000000000" pitchFamily="2" charset="2"/>
              <a:buChar char="ü"/>
            </a:pPr>
            <a:r>
              <a:rPr lang="tr-TR" sz="1600" u="sng" dirty="0">
                <a:solidFill>
                  <a:srgbClr val="FF00FF"/>
                </a:solidFill>
                <a:latin typeface="Times New Roman" panose="02020603050405020304" pitchFamily="18" charset="0"/>
                <a:cs typeface="Times New Roman" panose="02020603050405020304" pitchFamily="18" charset="0"/>
              </a:rPr>
              <a:t>Identification of  the need for a new or enhanced system.</a:t>
            </a:r>
          </a:p>
          <a:p>
            <a:pPr lvl="0" algn="just">
              <a:buFont typeface="Wingdings" panose="05000000000000000000" pitchFamily="2" charset="2"/>
              <a:buChar char="ü"/>
            </a:pPr>
            <a:r>
              <a:rPr lang="tr-TR" sz="1600" u="sng" dirty="0">
                <a:solidFill>
                  <a:srgbClr val="FF00FF"/>
                </a:solidFill>
                <a:latin typeface="Times New Roman" panose="02020603050405020304" pitchFamily="18" charset="0"/>
                <a:cs typeface="Times New Roman" panose="02020603050405020304" pitchFamily="18" charset="0"/>
              </a:rPr>
              <a:t>Information needs of the organization are examined, analyzed arranged , and projects to meet these needs are identified (Investigation and determination of scope).</a:t>
            </a:r>
          </a:p>
          <a:p>
            <a:pPr algn="just">
              <a:buFont typeface="Wingdings" panose="05000000000000000000" pitchFamily="2" charset="2"/>
              <a:buChar char="q"/>
            </a:pPr>
            <a:r>
              <a:rPr lang="tr-TR" sz="1600" u="sng" dirty="0">
                <a:solidFill>
                  <a:srgbClr val="FF00FF"/>
                </a:solidFill>
                <a:latin typeface="Times New Roman" panose="02020603050405020304" pitchFamily="18" charset="0"/>
                <a:cs typeface="Times New Roman" panose="02020603050405020304" pitchFamily="18" charset="0"/>
              </a:rPr>
              <a:t>The organization’s information system needs may result from:</a:t>
            </a:r>
          </a:p>
          <a:p>
            <a:pPr marL="0" indent="0" algn="just">
              <a:buNone/>
            </a:pPr>
            <a:r>
              <a:rPr lang="en-US" sz="1600" u="sng" dirty="0">
                <a:solidFill>
                  <a:srgbClr val="FF00FF"/>
                </a:solidFill>
                <a:latin typeface="Times New Roman" panose="02020603050405020304" pitchFamily="18" charset="0"/>
                <a:cs typeface="Times New Roman" panose="02020603050405020304" pitchFamily="18" charset="0"/>
              </a:rPr>
              <a:t>- </a:t>
            </a:r>
            <a:r>
              <a:rPr lang="tr-TR" sz="1600" u="sng" dirty="0">
                <a:solidFill>
                  <a:srgbClr val="FF00FF"/>
                </a:solidFill>
                <a:latin typeface="Times New Roman" panose="02020603050405020304" pitchFamily="18" charset="0"/>
                <a:cs typeface="Times New Roman" panose="02020603050405020304" pitchFamily="18" charset="0"/>
              </a:rPr>
              <a:t>Requests to deal with problems in current procedures</a:t>
            </a:r>
          </a:p>
          <a:p>
            <a:pPr marL="0" indent="0" algn="just">
              <a:buNone/>
            </a:pPr>
            <a:r>
              <a:rPr lang="en-US" sz="1600" u="sng" dirty="0">
                <a:solidFill>
                  <a:srgbClr val="FF00FF"/>
                </a:solidFill>
                <a:latin typeface="Times New Roman" panose="02020603050405020304" pitchFamily="18" charset="0"/>
                <a:cs typeface="Times New Roman" panose="02020603050405020304" pitchFamily="18" charset="0"/>
              </a:rPr>
              <a:t>- </a:t>
            </a:r>
            <a:r>
              <a:rPr lang="tr-TR" sz="1600" u="sng" dirty="0">
                <a:solidFill>
                  <a:srgbClr val="FF00FF"/>
                </a:solidFill>
                <a:latin typeface="Times New Roman" panose="02020603050405020304" pitchFamily="18" charset="0"/>
                <a:cs typeface="Times New Roman" panose="02020603050405020304" pitchFamily="18" charset="0"/>
              </a:rPr>
              <a:t>The desire to perform additional tasks</a:t>
            </a:r>
          </a:p>
          <a:p>
            <a:pPr marL="0" indent="0" algn="just">
              <a:buNone/>
            </a:pPr>
            <a:r>
              <a:rPr lang="en-US" sz="1600" u="sng" dirty="0">
                <a:solidFill>
                  <a:srgbClr val="FF00FF"/>
                </a:solidFill>
                <a:latin typeface="Times New Roman" panose="02020603050405020304" pitchFamily="18" charset="0"/>
                <a:cs typeface="Times New Roman" panose="02020603050405020304" pitchFamily="18" charset="0"/>
              </a:rPr>
              <a:t>- </a:t>
            </a:r>
            <a:r>
              <a:rPr lang="tr-TR" sz="1600" u="sng" dirty="0">
                <a:solidFill>
                  <a:srgbClr val="FF00FF"/>
                </a:solidFill>
                <a:latin typeface="Times New Roman" panose="02020603050405020304" pitchFamily="18" charset="0"/>
                <a:cs typeface="Times New Roman" panose="02020603050405020304" pitchFamily="18" charset="0"/>
              </a:rPr>
              <a:t>The realization that information technology could be used to capitalize on an existing opportunity</a:t>
            </a:r>
            <a:endParaRPr lang="en-US" sz="1600" u="sng" dirty="0">
              <a:solidFill>
                <a:srgbClr val="FF00FF"/>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600" u="sng" dirty="0">
                <a:solidFill>
                  <a:srgbClr val="FF00FF"/>
                </a:solidFill>
                <a:latin typeface="Times New Roman" panose="02020603050405020304" pitchFamily="18" charset="0"/>
                <a:cs typeface="Times New Roman" panose="02020603050405020304" pitchFamily="18" charset="0"/>
              </a:rPr>
              <a:t>A feasibility study is conducted before the second phase of the SDLC to determine</a:t>
            </a:r>
            <a:r>
              <a:rPr lang="en-US" sz="1600" u="sng" dirty="0">
                <a:solidFill>
                  <a:srgbClr val="FF00FF"/>
                </a:solidFill>
                <a:latin typeface="Times New Roman" panose="02020603050405020304" pitchFamily="18" charset="0"/>
                <a:cs typeface="Times New Roman" panose="02020603050405020304" pitchFamily="18" charset="0"/>
              </a:rPr>
              <a:t> </a:t>
            </a:r>
            <a:r>
              <a:rPr lang="tr-TR" sz="1600" u="sng" dirty="0">
                <a:solidFill>
                  <a:srgbClr val="FF00FF"/>
                </a:solidFill>
                <a:latin typeface="Times New Roman" panose="02020603050405020304" pitchFamily="18" charset="0"/>
                <a:cs typeface="Times New Roman" panose="02020603050405020304" pitchFamily="18" charset="0"/>
              </a:rPr>
              <a:t>the economic and organizational impact of the system.</a:t>
            </a:r>
          </a:p>
        </p:txBody>
      </p:sp>
      <p:sp>
        <p:nvSpPr>
          <p:cNvPr id="4" name="Slide Number Placeholder 3"/>
          <p:cNvSpPr>
            <a:spLocks noGrp="1"/>
          </p:cNvSpPr>
          <p:nvPr>
            <p:ph type="sldNum" sz="quarter" idx="12"/>
          </p:nvPr>
        </p:nvSpPr>
        <p:spPr/>
        <p:txBody>
          <a:bodyPr/>
          <a:lstStyle/>
          <a:p>
            <a:fld id="{F43085E7-DD81-4654-9295-72AD80DBC430}" type="slidenum">
              <a:rPr lang="tr-TR" smtClean="0"/>
              <a:t>9</a:t>
            </a:fld>
            <a:endParaRPr lang="tr-TR"/>
          </a:p>
        </p:txBody>
      </p:sp>
      <p:sp>
        <p:nvSpPr>
          <p:cNvPr id="5" name="Footer Placeholder 4">
            <a:extLst>
              <a:ext uri="{FF2B5EF4-FFF2-40B4-BE49-F238E27FC236}">
                <a16:creationId xmlns:a16="http://schemas.microsoft.com/office/drawing/2014/main" id="{5AD7B801-7C31-4DF4-BBAB-4764D15E0380}"/>
              </a:ext>
            </a:extLst>
          </p:cNvPr>
          <p:cNvSpPr>
            <a:spLocks noGrp="1"/>
          </p:cNvSpPr>
          <p:nvPr>
            <p:ph type="ftr" sz="quarter" idx="11"/>
          </p:nvPr>
        </p:nvSpPr>
        <p:spPr/>
        <p:txBody>
          <a:bodyPr/>
          <a:lstStyle/>
          <a:p>
            <a:r>
              <a:rPr lang="tr-TR"/>
              <a:t>IENG/MANE 372 - Chapter 4</a:t>
            </a:r>
          </a:p>
        </p:txBody>
      </p:sp>
      <p:sp>
        <p:nvSpPr>
          <p:cNvPr id="6" name="Content Placeholder 2">
            <a:extLst>
              <a:ext uri="{FF2B5EF4-FFF2-40B4-BE49-F238E27FC236}">
                <a16:creationId xmlns:a16="http://schemas.microsoft.com/office/drawing/2014/main" id="{A694798E-9E1B-4F6A-A256-F4881343C4F5}"/>
              </a:ext>
            </a:extLst>
          </p:cNvPr>
          <p:cNvSpPr txBox="1">
            <a:spLocks/>
          </p:cNvSpPr>
          <p:nvPr/>
        </p:nvSpPr>
        <p:spPr>
          <a:xfrm>
            <a:off x="6138208" y="1126489"/>
            <a:ext cx="5789632" cy="501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 </a:t>
            </a: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Analysis</a:t>
            </a:r>
            <a:endParaRPr lang="en-US" sz="16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q"/>
            </a:pPr>
            <a:r>
              <a:rPr lang="en-US" sz="1600" dirty="0">
                <a:solidFill>
                  <a:schemeClr val="accent6">
                    <a:lumMod val="75000"/>
                  </a:schemeClr>
                </a:solidFill>
                <a:latin typeface="Times New Roman" panose="02020603050405020304" pitchFamily="18" charset="0"/>
                <a:cs typeface="Times New Roman" panose="02020603050405020304" pitchFamily="18" charset="0"/>
              </a:rPr>
              <a:t>Study of current procedures and information systems and suggestion of alternative replacement systems. </a:t>
            </a:r>
          </a:p>
          <a:p>
            <a:pPr algn="just">
              <a:lnSpc>
                <a:spcPct val="110000"/>
              </a:lnSpc>
              <a:buFont typeface="Wingdings" panose="05000000000000000000" pitchFamily="2" charset="2"/>
              <a:buChar char="q"/>
            </a:pPr>
            <a:r>
              <a:rPr lang="tr-TR" sz="1600" dirty="0">
                <a:solidFill>
                  <a:schemeClr val="accent6">
                    <a:lumMod val="75000"/>
                  </a:schemeClr>
                </a:solidFill>
                <a:latin typeface="Times New Roman" panose="02020603050405020304" pitchFamily="18" charset="0"/>
                <a:cs typeface="Times New Roman" panose="02020603050405020304" pitchFamily="18" charset="0"/>
              </a:rPr>
              <a:t>Analysis has several subphases :</a:t>
            </a:r>
          </a:p>
          <a:p>
            <a:pPr marL="457200" indent="-457200" algn="just">
              <a:lnSpc>
                <a:spcPct val="110000"/>
              </a:lnSpc>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a:t>
            </a:r>
            <a:r>
              <a:rPr lang="tr-TR" sz="1600" dirty="0">
                <a:solidFill>
                  <a:schemeClr val="accent6">
                    <a:lumMod val="75000"/>
                  </a:schemeClr>
                </a:solidFill>
                <a:latin typeface="Times New Roman" panose="02020603050405020304" pitchFamily="18" charset="0"/>
                <a:cs typeface="Times New Roman" panose="02020603050405020304" pitchFamily="18" charset="0"/>
              </a:rPr>
              <a:t>etermining the requirements of the system:  what the users want from a proposed system. This subphase involves a careful study of any current systems, manual and computerized, that might be replaced or enhanced as part of this project. </a:t>
            </a:r>
          </a:p>
          <a:p>
            <a:pPr marL="457200" indent="-457200" algn="just">
              <a:lnSpc>
                <a:spcPct val="110000"/>
              </a:lnSpc>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S</a:t>
            </a:r>
            <a:r>
              <a:rPr lang="tr-TR" sz="1600" dirty="0">
                <a:solidFill>
                  <a:schemeClr val="accent6">
                    <a:lumMod val="75000"/>
                  </a:schemeClr>
                </a:solidFill>
                <a:latin typeface="Times New Roman" panose="02020603050405020304" pitchFamily="18" charset="0"/>
                <a:cs typeface="Times New Roman" panose="02020603050405020304" pitchFamily="18" charset="0"/>
              </a:rPr>
              <a:t>tudy and Structure of the requirements according to their interrelationships, eliminating any redundancies. And generate alternative initial designs to match the requirements. </a:t>
            </a:r>
          </a:p>
          <a:p>
            <a:pPr marL="457200" indent="-457200" algn="just">
              <a:lnSpc>
                <a:spcPct val="110000"/>
              </a:lnSpc>
              <a:buFont typeface="+mj-lt"/>
              <a:buAutoNum type="arabicPeriod"/>
            </a:pPr>
            <a:r>
              <a:rPr lang="tr-TR" sz="1600" dirty="0">
                <a:solidFill>
                  <a:schemeClr val="accent6">
                    <a:lumMod val="75000"/>
                  </a:schemeClr>
                </a:solidFill>
                <a:latin typeface="Times New Roman" panose="02020603050405020304" pitchFamily="18" charset="0"/>
                <a:cs typeface="Times New Roman" panose="02020603050405020304" pitchFamily="18" charset="0"/>
              </a:rPr>
              <a:t>Compare the alternatives to determine which best meets the requirements within the cost, labor, and technical levels the organization is willing to commit to the development process. </a:t>
            </a:r>
          </a:p>
          <a:p>
            <a:pPr marL="457200" indent="-457200" algn="just">
              <a:lnSpc>
                <a:spcPct val="110000"/>
              </a:lnSpc>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a:t>
            </a:r>
            <a:r>
              <a:rPr lang="tr-TR" sz="1600" dirty="0">
                <a:solidFill>
                  <a:schemeClr val="accent6">
                    <a:lumMod val="75000"/>
                  </a:schemeClr>
                </a:solidFill>
                <a:latin typeface="Times New Roman" panose="02020603050405020304" pitchFamily="18" charset="0"/>
                <a:cs typeface="Times New Roman" panose="02020603050405020304" pitchFamily="18" charset="0"/>
              </a:rPr>
              <a:t>escription and recommendation of best alternative solution</a:t>
            </a:r>
          </a:p>
          <a:p>
            <a:pPr marL="457200" lvl="1"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600" dirty="0">
                <a:latin typeface="Times New Roman" panose="02020603050405020304" pitchFamily="18" charset="0"/>
                <a:cs typeface="Times New Roman" panose="02020603050405020304" pitchFamily="18" charset="0"/>
              </a:rPr>
              <a:t>0</a:t>
            </a: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623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4C5DD5-93C9-46CA-BAEE-45EAD65567B7}"/>
</file>

<file path=customXml/itemProps2.xml><?xml version="1.0" encoding="utf-8"?>
<ds:datastoreItem xmlns:ds="http://schemas.openxmlformats.org/officeDocument/2006/customXml" ds:itemID="{4784CC1B-F983-47F6-9F40-ED6A00DB2650}"/>
</file>

<file path=customXml/itemProps3.xml><?xml version="1.0" encoding="utf-8"?>
<ds:datastoreItem xmlns:ds="http://schemas.openxmlformats.org/officeDocument/2006/customXml" ds:itemID="{DF1D175E-AEE3-4172-BD32-E255DFCAAA06}"/>
</file>

<file path=docProps/app.xml><?xml version="1.0" encoding="utf-8"?>
<Properties xmlns="http://schemas.openxmlformats.org/officeDocument/2006/extended-properties" xmlns:vt="http://schemas.openxmlformats.org/officeDocument/2006/docPropsVTypes">
  <TotalTime>2148</TotalTime>
  <Words>4907</Words>
  <Application>Microsoft Office PowerPoint</Application>
  <PresentationFormat>Widescreen</PresentationFormat>
  <Paragraphs>607</Paragraphs>
  <Slides>47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Light</vt:lpstr>
      <vt:lpstr>Cambria Math</vt:lpstr>
      <vt:lpstr>Century-Bold</vt:lpstr>
      <vt:lpstr>Century-Book</vt:lpstr>
      <vt:lpstr>Times New Roman</vt:lpstr>
      <vt:lpstr>Wingdings</vt:lpstr>
      <vt:lpstr>Office Theme</vt:lpstr>
      <vt:lpstr>EASTERN MEDITERRANEAN UNIVERSITY DEPARTMENT OF INDUSTRIAL ENGINEERING INFORMATION SYSTEMS AND TECHNOLOGY  IENG 372 / MANE 372 Spring 2021-2022 Chapter 4</vt:lpstr>
      <vt:lpstr>PowerPoint Presentation</vt:lpstr>
      <vt:lpstr>PowerPoint Presentation</vt:lpstr>
      <vt:lpstr>PowerPoint Presentation</vt:lpstr>
      <vt:lpstr>Project Management Process</vt:lpstr>
      <vt:lpstr>PowerPoint Presentation</vt:lpstr>
      <vt:lpstr>Stage 1 : Initiating the Project</vt:lpstr>
      <vt:lpstr>Stage 3: Executing the Project</vt:lpstr>
      <vt:lpstr>Phases of the Systems development life cycle (SDLC) </vt:lpstr>
      <vt:lpstr>PowerPoint Presentation</vt:lpstr>
      <vt:lpstr>1- Identifying and Selecting Projects</vt:lpstr>
      <vt:lpstr>PowerPoint Presentation</vt:lpstr>
      <vt:lpstr>The Process of Identifying and Selecting Information Systems Development Projects</vt:lpstr>
      <vt:lpstr>PowerPoint Presentation</vt:lpstr>
      <vt:lpstr>PowerPoint Presentation</vt:lpstr>
      <vt:lpstr>PowerPoint Presentation</vt:lpstr>
      <vt:lpstr>Deliverables and Outcomes</vt:lpstr>
      <vt:lpstr>2- Initiating and Planning Systems Development Projects</vt:lpstr>
      <vt:lpstr>The Process of Initiating and Planning Systems Development Projects</vt:lpstr>
      <vt:lpstr>PowerPoint Presentation</vt:lpstr>
      <vt:lpstr>Deliverables and Outcomes</vt:lpstr>
      <vt:lpstr>3- Assessing Project Feasibility</vt:lpstr>
      <vt:lpstr>i - Assessing Economic Feasibility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4 - PART2</vt:lpstr>
      <vt:lpstr>4- Building the Baseline Project Plan &amp; Project Scope Statement</vt:lpstr>
      <vt:lpstr>B- The Baseline Project Plan</vt:lpstr>
      <vt:lpstr>PowerPoint Presentation</vt:lpstr>
      <vt:lpstr>PowerPoint Presentation</vt:lpstr>
      <vt:lpstr>PowerPoint Presentation</vt:lpstr>
      <vt:lpstr>5- Reviewing the Baseline Project Plan</vt:lpstr>
      <vt:lpstr>PowerPoint Presentation</vt:lpstr>
      <vt:lpstr>6 – PVF WebStore: Systems Planning and Selection</vt:lpstr>
      <vt:lpstr>PowerPoint Presentation</vt:lpstr>
      <vt:lpstr>Pine Valley Furniture WebStore</vt:lpstr>
      <vt:lpstr>PowerPoint Presentation</vt:lpstr>
      <vt:lpstr>PowerPoint Presentation</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MEDITERRANEAN UNIVERSITY DEPARTMENT OF INDUSTRIAL ENGINEERING INFORMATION SYSTEMS AND TECHNOLOGY  IENG 372 / MANE 372 Spring 2020-2021</dc:title>
  <dc:creator>Digikey</dc:creator>
  <cp:lastModifiedBy>Khaoula Ceylan</cp:lastModifiedBy>
  <cp:revision>328</cp:revision>
  <dcterms:created xsi:type="dcterms:W3CDTF">2021-03-05T21:45:26Z</dcterms:created>
  <dcterms:modified xsi:type="dcterms:W3CDTF">2022-03-24T06:56:28Z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