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4"/>
  </p:notesMasterIdLst>
  <p:handoutMasterIdLst>
    <p:handoutMasterId r:id="rId35"/>
  </p:handoutMasterIdLst>
  <p:sldIdLst>
    <p:sldId id="334"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35" r:id="rId20"/>
    <p:sldId id="323" r:id="rId21"/>
    <p:sldId id="324" r:id="rId22"/>
    <p:sldId id="336" r:id="rId23"/>
    <p:sldId id="325" r:id="rId24"/>
    <p:sldId id="337" r:id="rId25"/>
    <p:sldId id="326" r:id="rId26"/>
    <p:sldId id="327" r:id="rId27"/>
    <p:sldId id="328" r:id="rId28"/>
    <p:sldId id="329" r:id="rId29"/>
    <p:sldId id="330" r:id="rId30"/>
    <p:sldId id="331" r:id="rId31"/>
    <p:sldId id="332" r:id="rId32"/>
    <p:sldId id="305"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03" autoAdjust="0"/>
    <p:restoredTop sz="97336" autoAdjust="0"/>
  </p:normalViewPr>
  <p:slideViewPr>
    <p:cSldViewPr snapToGrid="0" snapToObjects="1">
      <p:cViewPr>
        <p:scale>
          <a:sx n="81" d="100"/>
          <a:sy n="81" d="100"/>
        </p:scale>
        <p:origin x="-822" y="6"/>
      </p:cViewPr>
      <p:guideLst>
        <p:guide orient="horz" pos="2160"/>
        <p:guide pos="2880"/>
      </p:guideLst>
    </p:cSldViewPr>
  </p:slideViewPr>
  <p:outlineViewPr>
    <p:cViewPr>
      <p:scale>
        <a:sx n="33" d="100"/>
        <a:sy n="33" d="100"/>
      </p:scale>
      <p:origin x="0" y="-1788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96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10/9/2019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84645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70764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54395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4805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72229" y="6477586"/>
            <a:ext cx="5989300" cy="213499"/>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 id="214748369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ctr"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1</a:t>
            </a:r>
            <a:endParaRPr lang="en-US" sz="3000" dirty="0">
              <a:latin typeface="+mn-lt"/>
            </a:endParaRPr>
          </a:p>
        </p:txBody>
      </p:sp>
      <p:sp>
        <p:nvSpPr>
          <p:cNvPr id="3" name="Content Placeholder 4"/>
          <p:cNvSpPr>
            <a:spLocks noGrp="1"/>
          </p:cNvSpPr>
          <p:nvPr>
            <p:ph sz="quarter" idx="12"/>
          </p:nvPr>
        </p:nvSpPr>
        <p:spPr>
          <a:xfrm>
            <a:off x="685800" y="4688832"/>
            <a:ext cx="3886200" cy="873740"/>
          </a:xfrm>
        </p:spPr>
        <p:txBody>
          <a:bodyPr/>
          <a:lstStyle/>
          <a:p>
            <a:pPr marL="0" algn="ctr">
              <a:buSzPct val="25000"/>
            </a:pPr>
            <a:r>
              <a:rPr lang="en-US" sz="2200" dirty="0">
                <a:latin typeface="+mn-lt"/>
              </a:rPr>
              <a:t>Educational </a:t>
            </a:r>
            <a:r>
              <a:rPr lang="en-US" sz="2200" dirty="0" smtClean="0">
                <a:latin typeface="+mn-lt"/>
              </a:rPr>
              <a:t>Technology in </a:t>
            </a:r>
            <a:r>
              <a:rPr lang="en-US" sz="2200" dirty="0">
                <a:latin typeface="+mn-lt"/>
              </a:rPr>
              <a:t>Context: The Big Picture</a:t>
            </a: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206193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Resources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108787"/>
          </a:xfrm>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Hardware in Schools</a:t>
            </a:r>
          </a:p>
          <a:p>
            <a:pPr marL="741553" lvl="1" indent="-284353">
              <a:spcAft>
                <a:spcPct val="0"/>
              </a:spcAft>
              <a:buSzPts val="2400"/>
            </a:pPr>
            <a:r>
              <a:rPr lang="en-US" sz="2200" dirty="0">
                <a:solidFill>
                  <a:srgbClr val="000000"/>
                </a:solidFill>
                <a:latin typeface="Arial (Body)"/>
              </a:rPr>
              <a:t>Network (wireless or hardwired)</a:t>
            </a:r>
          </a:p>
          <a:p>
            <a:pPr marL="741553" lvl="1" indent="-284353">
              <a:spcAft>
                <a:spcPct val="0"/>
              </a:spcAft>
              <a:buSzPts val="2400"/>
            </a:pPr>
            <a:r>
              <a:rPr lang="en-US" sz="2200" dirty="0">
                <a:solidFill>
                  <a:srgbClr val="000000"/>
                </a:solidFill>
                <a:latin typeface="Arial (Body)"/>
              </a:rPr>
              <a:t>Computers (desktop, laptop)</a:t>
            </a:r>
          </a:p>
          <a:p>
            <a:pPr marL="741553" lvl="1" indent="-284353">
              <a:spcAft>
                <a:spcPct val="0"/>
              </a:spcAft>
              <a:buSzPts val="2400"/>
            </a:pPr>
            <a:r>
              <a:rPr lang="en-US" sz="2200" dirty="0">
                <a:solidFill>
                  <a:srgbClr val="000000"/>
                </a:solidFill>
                <a:latin typeface="Arial (Body)"/>
              </a:rPr>
              <a:t>Handheld technologies (mobile phones, tablets, e-book readers, calculators)</a:t>
            </a:r>
          </a:p>
          <a:p>
            <a:pPr marL="741553" lvl="1" indent="-284353">
              <a:spcAft>
                <a:spcPct val="0"/>
              </a:spcAft>
              <a:buSzPts val="2400"/>
            </a:pPr>
            <a:r>
              <a:rPr lang="en-US" sz="2200" dirty="0">
                <a:solidFill>
                  <a:srgbClr val="000000"/>
                </a:solidFill>
                <a:latin typeface="Arial (Body)"/>
              </a:rPr>
              <a:t>Display technologies (projector, interactive whiteboard)</a:t>
            </a:r>
          </a:p>
          <a:p>
            <a:pPr marL="741553" lvl="1" indent="-284353">
              <a:spcAft>
                <a:spcPct val="0"/>
              </a:spcAft>
              <a:buSzPts val="2400"/>
            </a:pPr>
            <a:r>
              <a:rPr lang="en-US" sz="2200" dirty="0">
                <a:solidFill>
                  <a:srgbClr val="000000"/>
                </a:solidFill>
                <a:latin typeface="Arial (Body)"/>
              </a:rPr>
              <a:t>Imaging technologies (cameras, scanners, head-mounted displays)</a:t>
            </a:r>
          </a:p>
          <a:p>
            <a:pPr marL="741553" lvl="1" indent="-284353">
              <a:spcAft>
                <a:spcPct val="0"/>
              </a:spcAft>
              <a:buSzPts val="2400"/>
            </a:pPr>
            <a:r>
              <a:rPr lang="en-US" sz="2200" dirty="0">
                <a:solidFill>
                  <a:srgbClr val="000000"/>
                </a:solidFill>
                <a:latin typeface="Arial (Body)"/>
              </a:rPr>
              <a:t>Peripherals (keyboard, mouse, microphone)</a:t>
            </a:r>
          </a:p>
          <a:p>
            <a:pPr marL="741553" lvl="1" indent="-284353">
              <a:spcAft>
                <a:spcPct val="0"/>
              </a:spcAft>
              <a:buSzPts val="2400"/>
            </a:pPr>
            <a:r>
              <a:rPr lang="en-US" sz="2200" dirty="0">
                <a:solidFill>
                  <a:srgbClr val="000000"/>
                </a:solidFill>
                <a:latin typeface="Arial (Body)"/>
              </a:rPr>
              <a:t>External storage (hard drive, storage media)</a:t>
            </a:r>
          </a:p>
        </p:txBody>
      </p:sp>
    </p:spTree>
    <p:extLst>
      <p:ext uri="{BB962C8B-B14F-4D97-AF65-F5344CB8AC3E}">
        <p14:creationId xmlns:p14="http://schemas.microsoft.com/office/powerpoint/2010/main" val="2408532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Resources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Software Applications in Schools</a:t>
            </a:r>
          </a:p>
          <a:p>
            <a:pPr marL="741553" lvl="1" indent="-284353">
              <a:spcAft>
                <a:spcPct val="0"/>
              </a:spcAft>
              <a:buSzPts val="2400"/>
            </a:pPr>
            <a:r>
              <a:rPr lang="en-US" sz="2200" dirty="0">
                <a:solidFill>
                  <a:srgbClr val="000000"/>
                </a:solidFill>
                <a:latin typeface="Arial (Body)"/>
              </a:rPr>
              <a:t>Productivity</a:t>
            </a:r>
          </a:p>
          <a:p>
            <a:pPr marL="741553" lvl="1" indent="-284353">
              <a:spcAft>
                <a:spcPct val="0"/>
              </a:spcAft>
              <a:buSzPts val="2400"/>
            </a:pPr>
            <a:r>
              <a:rPr lang="en-US" sz="2200" dirty="0">
                <a:solidFill>
                  <a:srgbClr val="000000"/>
                </a:solidFill>
                <a:latin typeface="Arial (Body)"/>
              </a:rPr>
              <a:t>Instructional</a:t>
            </a:r>
          </a:p>
          <a:p>
            <a:pPr marL="741553" lvl="1" indent="-284353">
              <a:spcAft>
                <a:spcPct val="0"/>
              </a:spcAft>
              <a:buSzPts val="2400"/>
            </a:pPr>
            <a:r>
              <a:rPr lang="en-US" sz="2200" dirty="0">
                <a:solidFill>
                  <a:srgbClr val="000000"/>
                </a:solidFill>
                <a:latin typeface="Arial (Body)"/>
              </a:rPr>
              <a:t>Administrative</a:t>
            </a:r>
          </a:p>
          <a:p>
            <a:pPr marL="255651" lvl="0" indent="-255651">
              <a:spcAft>
                <a:spcPct val="0"/>
              </a:spcAft>
              <a:buSzPts val="2400"/>
              <a:tabLst/>
            </a:pPr>
            <a:r>
              <a:rPr lang="en-US" sz="2200" dirty="0">
                <a:solidFill>
                  <a:srgbClr val="000000"/>
                </a:solidFill>
                <a:latin typeface="Arial (Body)"/>
              </a:rPr>
              <a:t>Technology Support and Expertise</a:t>
            </a:r>
          </a:p>
          <a:p>
            <a:pPr marL="741553" lvl="1" indent="-284353">
              <a:spcAft>
                <a:spcPct val="0"/>
              </a:spcAft>
              <a:buSzPts val="2400"/>
            </a:pPr>
            <a:r>
              <a:rPr lang="en-US" sz="2200" dirty="0">
                <a:solidFill>
                  <a:srgbClr val="000000"/>
                </a:solidFill>
                <a:latin typeface="Arial (Body)"/>
              </a:rPr>
              <a:t>Technology specialists</a:t>
            </a:r>
          </a:p>
          <a:p>
            <a:pPr marL="741553" lvl="1" indent="-284353">
              <a:spcAft>
                <a:spcPct val="0"/>
              </a:spcAft>
              <a:buSzPts val="2400"/>
            </a:pPr>
            <a:r>
              <a:rPr lang="en-US" sz="2200" dirty="0">
                <a:solidFill>
                  <a:srgbClr val="000000"/>
                </a:solidFill>
                <a:latin typeface="Arial (Body)"/>
              </a:rPr>
              <a:t>Leaders</a:t>
            </a:r>
          </a:p>
          <a:p>
            <a:pPr marL="741553" lvl="1" indent="-284353">
              <a:spcAft>
                <a:spcPct val="0"/>
              </a:spcAft>
              <a:buSzPts val="2400"/>
            </a:pPr>
            <a:r>
              <a:rPr lang="en-US" sz="2200" dirty="0">
                <a:solidFill>
                  <a:srgbClr val="000000"/>
                </a:solidFill>
                <a:latin typeface="Arial (Body)"/>
              </a:rPr>
              <a:t>Parents and students</a:t>
            </a:r>
          </a:p>
          <a:p>
            <a:pPr marL="741553" lvl="1" indent="-284353">
              <a:spcAft>
                <a:spcPct val="0"/>
              </a:spcAft>
              <a:buSzPts val="2400"/>
            </a:pPr>
            <a:r>
              <a:rPr lang="en-US" sz="2200" dirty="0">
                <a:solidFill>
                  <a:srgbClr val="000000"/>
                </a:solidFill>
                <a:latin typeface="Arial (Body)"/>
              </a:rPr>
              <a:t>Technology policies</a:t>
            </a:r>
          </a:p>
          <a:p>
            <a:pPr marL="741553" lvl="1" indent="-284353">
              <a:spcAft>
                <a:spcPct val="0"/>
              </a:spcAft>
              <a:buSzPts val="2400"/>
            </a:pPr>
            <a:r>
              <a:rPr lang="en-US" sz="2200" dirty="0">
                <a:solidFill>
                  <a:srgbClr val="000000"/>
                </a:solidFill>
                <a:latin typeface="Arial (Body)"/>
              </a:rPr>
              <a:t>Technology procedures</a:t>
            </a:r>
          </a:p>
        </p:txBody>
      </p:sp>
    </p:spTree>
    <p:extLst>
      <p:ext uri="{BB962C8B-B14F-4D97-AF65-F5344CB8AC3E}">
        <p14:creationId xmlns:p14="http://schemas.microsoft.com/office/powerpoint/2010/main" val="3158873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Educational Technology: How the Past Shapes the Present and Future</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170935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History of Digital Technologies: Five Eras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539400"/>
          </a:xfrm>
        </p:spPr>
        <p:txBody>
          <a:bodyPr wrap="square" lIns="91425" tIns="91425" rIns="91425" bIns="91425">
            <a:noAutofit/>
          </a:bodyPr>
          <a:lstStyle/>
          <a:p>
            <a:r>
              <a:rPr lang="en-US" sz="2400" dirty="0">
                <a:latin typeface="+mn-lt"/>
              </a:rPr>
              <a:t>Era 1: The Mainframe Computer Era (1950s </a:t>
            </a:r>
            <a:r>
              <a:rPr lang="mr-IN" sz="2400" dirty="0"/>
              <a:t>‒</a:t>
            </a:r>
            <a:r>
              <a:rPr lang="en-US" sz="2400" dirty="0" smtClean="0">
                <a:latin typeface="+mn-lt"/>
              </a:rPr>
              <a:t> </a:t>
            </a:r>
            <a:r>
              <a:rPr lang="en-US" sz="2400" dirty="0">
                <a:latin typeface="+mn-lt"/>
              </a:rPr>
              <a:t>1970s)</a:t>
            </a:r>
          </a:p>
          <a:p>
            <a:r>
              <a:rPr lang="en-US" sz="2400" dirty="0">
                <a:latin typeface="+mn-lt"/>
              </a:rPr>
              <a:t>Era 2: The Microcomputer Era (1970s </a:t>
            </a:r>
            <a:r>
              <a:rPr lang="mr-IN" sz="2400" dirty="0" smtClean="0">
                <a:latin typeface="+mn-lt"/>
              </a:rPr>
              <a:t>‒</a:t>
            </a:r>
            <a:r>
              <a:rPr lang="en-US" sz="2400" dirty="0" smtClean="0">
                <a:latin typeface="+mn-lt"/>
              </a:rPr>
              <a:t> </a:t>
            </a:r>
            <a:r>
              <a:rPr lang="en-US" sz="2400" dirty="0">
                <a:latin typeface="+mn-lt"/>
              </a:rPr>
              <a:t>1990s) </a:t>
            </a:r>
          </a:p>
          <a:p>
            <a:r>
              <a:rPr lang="en-US" sz="2400" dirty="0">
                <a:latin typeface="+mn-lt"/>
              </a:rPr>
              <a:t>Era 3: The Internet Era (1990s)</a:t>
            </a:r>
          </a:p>
          <a:p>
            <a:r>
              <a:rPr lang="en-US" sz="2400" dirty="0">
                <a:latin typeface="+mn-lt"/>
              </a:rPr>
              <a:t>Era 4: The Mobile Technologies, Social Media, and Open Access Era (2000s - current)</a:t>
            </a:r>
          </a:p>
          <a:p>
            <a:r>
              <a:rPr lang="en-US" sz="2400" dirty="0">
                <a:latin typeface="+mn-lt"/>
              </a:rPr>
              <a:t>Era 5: The Personalized, Adaptive Learning Era (2010 </a:t>
            </a:r>
            <a:r>
              <a:rPr lang="mr-IN" sz="2400" dirty="0" smtClean="0"/>
              <a:t>‒</a:t>
            </a:r>
            <a:r>
              <a:rPr lang="en-IN" sz="2400" dirty="0" smtClean="0"/>
              <a:t> </a:t>
            </a:r>
            <a:r>
              <a:rPr lang="en-US" sz="2400" dirty="0" smtClean="0">
                <a:latin typeface="+mn-lt"/>
              </a:rPr>
              <a:t>current</a:t>
            </a:r>
            <a:r>
              <a:rPr lang="en-US" sz="2400" dirty="0">
                <a:latin typeface="+mn-lt"/>
              </a:rPr>
              <a:t>)</a:t>
            </a:r>
          </a:p>
        </p:txBody>
      </p:sp>
    </p:spTree>
    <p:extLst>
      <p:ext uri="{BB962C8B-B14F-4D97-AF65-F5344CB8AC3E}">
        <p14:creationId xmlns:p14="http://schemas.microsoft.com/office/powerpoint/2010/main" val="3166949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What We Have Learned from the Past</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731761"/>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Technology is no panacea for education</a:t>
            </a:r>
          </a:p>
          <a:p>
            <a:pPr marL="255651" lvl="0" indent="-255651">
              <a:spcAft>
                <a:spcPct val="0"/>
              </a:spcAft>
              <a:buSzPts val="2400"/>
              <a:tabLst/>
            </a:pPr>
            <a:r>
              <a:rPr lang="en-US" altLang="en-US" sz="2400" dirty="0">
                <a:solidFill>
                  <a:srgbClr val="000000"/>
                </a:solidFill>
                <a:latin typeface="Arial (Body)"/>
              </a:rPr>
              <a:t>Teachers usually are not technology developers</a:t>
            </a:r>
          </a:p>
          <a:p>
            <a:pPr marL="255651" lvl="0" indent="-255651">
              <a:spcAft>
                <a:spcPct val="0"/>
              </a:spcAft>
              <a:buSzPts val="2400"/>
              <a:tabLst/>
            </a:pPr>
            <a:r>
              <a:rPr lang="en-US" altLang="en-US" sz="2400" dirty="0">
                <a:solidFill>
                  <a:srgbClr val="000000"/>
                </a:solidFill>
                <a:latin typeface="Arial (Body)"/>
              </a:rPr>
              <a:t>“Technically possible” does not equal “desirable, feasible, or inevitable”</a:t>
            </a:r>
          </a:p>
          <a:p>
            <a:pPr marL="255651" lvl="0" indent="-255651">
              <a:spcAft>
                <a:spcPct val="0"/>
              </a:spcAft>
              <a:buSzPts val="2400"/>
              <a:tabLst/>
            </a:pPr>
            <a:r>
              <a:rPr lang="en-US" altLang="en-US" sz="2400" dirty="0">
                <a:solidFill>
                  <a:srgbClr val="000000"/>
                </a:solidFill>
                <a:latin typeface="Arial (Body)"/>
              </a:rPr>
              <a:t>Technologies change faster than teachers can keep up</a:t>
            </a:r>
          </a:p>
          <a:p>
            <a:pPr marL="255651" lvl="0" indent="-255651">
              <a:spcAft>
                <a:spcPct val="0"/>
              </a:spcAft>
              <a:buSzPts val="2400"/>
              <a:tabLst/>
            </a:pPr>
            <a:r>
              <a:rPr lang="en-US" altLang="en-US" sz="2400" dirty="0">
                <a:solidFill>
                  <a:srgbClr val="000000"/>
                </a:solidFill>
                <a:latin typeface="Arial (Body)"/>
              </a:rPr>
              <a:t>Older technologies can be useful</a:t>
            </a:r>
          </a:p>
          <a:p>
            <a:pPr marL="255651" lvl="0" indent="-255651">
              <a:spcAft>
                <a:spcPct val="0"/>
              </a:spcAft>
              <a:buSzPts val="2400"/>
              <a:tabLst/>
            </a:pPr>
            <a:r>
              <a:rPr lang="en-US" altLang="en-US" sz="2400" dirty="0">
                <a:solidFill>
                  <a:srgbClr val="000000"/>
                </a:solidFill>
                <a:latin typeface="Arial (Body)"/>
              </a:rPr>
              <a:t>Teachers are more important than technology</a:t>
            </a:r>
            <a:endParaRPr lang="en-US" sz="2400" dirty="0">
              <a:solidFill>
                <a:srgbClr val="000000"/>
              </a:solidFill>
              <a:latin typeface="Arial (Body)"/>
            </a:endParaRPr>
          </a:p>
        </p:txBody>
      </p:sp>
    </p:spTree>
    <p:extLst>
      <p:ext uri="{BB962C8B-B14F-4D97-AF65-F5344CB8AC3E}">
        <p14:creationId xmlns:p14="http://schemas.microsoft.com/office/powerpoint/2010/main" val="2989762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Today’s Educational Technology Standards and Teaching Competencies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842236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Content and Technology Standards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608924"/>
          </a:xfrm>
        </p:spPr>
        <p:txBody>
          <a:bodyPr wrap="square" lIns="91425" tIns="91425" rIns="91425" bIns="91425">
            <a:noAutofit/>
          </a:bodyPr>
          <a:lstStyle/>
          <a:p>
            <a:pPr marL="255651" lvl="0" indent="-255651">
              <a:spcAft>
                <a:spcPct val="0"/>
              </a:spcAft>
              <a:buSzPts val="2400"/>
              <a:tabLst/>
            </a:pPr>
            <a:r>
              <a:rPr lang="en-US" altLang="en-US" sz="2000" dirty="0">
                <a:solidFill>
                  <a:srgbClr val="000000"/>
                </a:solidFill>
                <a:latin typeface="Arial (Body)"/>
              </a:rPr>
              <a:t>The Common Core State Standards </a:t>
            </a:r>
            <a:r>
              <a:rPr lang="en-US" altLang="en-US" sz="2000" dirty="0" smtClean="0">
                <a:solidFill>
                  <a:srgbClr val="000000"/>
                </a:solidFill>
                <a:latin typeface="Arial (Body)"/>
              </a:rPr>
              <a:t>(C</a:t>
            </a:r>
            <a:r>
              <a:rPr lang="en-US" altLang="en-US" sz="100" dirty="0" smtClean="0">
                <a:solidFill>
                  <a:srgbClr val="000000"/>
                </a:solidFill>
                <a:latin typeface="Arial (Body)"/>
              </a:rPr>
              <a:t> </a:t>
            </a:r>
            <a:r>
              <a:rPr lang="en-US" altLang="en-US" sz="2000" dirty="0" smtClean="0">
                <a:solidFill>
                  <a:srgbClr val="000000"/>
                </a:solidFill>
                <a:latin typeface="Arial (Body)"/>
              </a:rPr>
              <a:t>C</a:t>
            </a:r>
            <a:r>
              <a:rPr lang="en-US" altLang="en-US" sz="100" dirty="0" smtClean="0">
                <a:solidFill>
                  <a:srgbClr val="000000"/>
                </a:solidFill>
                <a:latin typeface="Arial (Body)"/>
              </a:rPr>
              <a:t> </a:t>
            </a:r>
            <a:r>
              <a:rPr lang="en-US" altLang="en-US" sz="2000" dirty="0" smtClean="0">
                <a:solidFill>
                  <a:srgbClr val="000000"/>
                </a:solidFill>
                <a:latin typeface="Arial (Body)"/>
              </a:rPr>
              <a:t>S</a:t>
            </a:r>
            <a:r>
              <a:rPr lang="en-US" altLang="en-US" sz="100" dirty="0" smtClean="0">
                <a:solidFill>
                  <a:srgbClr val="000000"/>
                </a:solidFill>
                <a:latin typeface="Arial (Body)"/>
              </a:rPr>
              <a:t> </a:t>
            </a:r>
            <a:r>
              <a:rPr lang="en-US" altLang="en-US" sz="2000" dirty="0" smtClean="0">
                <a:solidFill>
                  <a:srgbClr val="000000"/>
                </a:solidFill>
                <a:latin typeface="Arial (Body)"/>
              </a:rPr>
              <a:t>S)</a:t>
            </a:r>
            <a:endParaRPr lang="en-US" altLang="en-US" sz="2000" dirty="0">
              <a:solidFill>
                <a:srgbClr val="000000"/>
              </a:solidFill>
              <a:latin typeface="Arial (Body)"/>
            </a:endParaRPr>
          </a:p>
          <a:p>
            <a:pPr marL="255651" lvl="0" indent="-255651">
              <a:spcAft>
                <a:spcPct val="0"/>
              </a:spcAft>
              <a:buSzPts val="2400"/>
              <a:tabLst/>
            </a:pPr>
            <a:r>
              <a:rPr lang="en-US" altLang="en-US" sz="2000" dirty="0">
                <a:solidFill>
                  <a:srgbClr val="000000"/>
                </a:solidFill>
                <a:latin typeface="Arial (Body)"/>
              </a:rPr>
              <a:t>Content Standards</a:t>
            </a:r>
          </a:p>
          <a:p>
            <a:pPr marL="741553" lvl="1" indent="-284353">
              <a:spcAft>
                <a:spcPct val="0"/>
              </a:spcAft>
              <a:buSzPts val="2400"/>
            </a:pPr>
            <a:r>
              <a:rPr lang="en-US" sz="2000" dirty="0">
                <a:solidFill>
                  <a:srgbClr val="000000"/>
                </a:solidFill>
                <a:latin typeface="Arial (Body)"/>
              </a:rPr>
              <a:t>National Standards for Physical Education Next Generation Science Standards</a:t>
            </a:r>
          </a:p>
          <a:p>
            <a:pPr marL="741553" lvl="1" indent="-284353">
              <a:spcAft>
                <a:spcPct val="0"/>
              </a:spcAft>
              <a:buSzPts val="2400"/>
            </a:pPr>
            <a:r>
              <a:rPr lang="en-US" sz="2000" dirty="0">
                <a:solidFill>
                  <a:srgbClr val="000000"/>
                </a:solidFill>
                <a:latin typeface="Arial (Body)"/>
              </a:rPr>
              <a:t>National Curriculum Standards for Social Studies</a:t>
            </a:r>
          </a:p>
          <a:p>
            <a:pPr marL="741553" lvl="1" indent="-284353">
              <a:spcAft>
                <a:spcPct val="0"/>
              </a:spcAft>
              <a:buSzPts val="2400"/>
            </a:pPr>
            <a:r>
              <a:rPr lang="en-US" sz="2000" dirty="0">
                <a:solidFill>
                  <a:srgbClr val="000000"/>
                </a:solidFill>
                <a:latin typeface="Arial (Body)"/>
              </a:rPr>
              <a:t>Standards for the English language arts by National Council of Teachers of English and the International Literacy Association</a:t>
            </a:r>
          </a:p>
          <a:p>
            <a:pPr marL="741553" lvl="1" indent="-284353">
              <a:spcAft>
                <a:spcPct val="0"/>
              </a:spcAft>
              <a:buSzPts val="2400"/>
            </a:pPr>
            <a:r>
              <a:rPr lang="en-US" sz="2000" dirty="0">
                <a:solidFill>
                  <a:srgbClr val="000000"/>
                </a:solidFill>
                <a:latin typeface="Arial (Body)"/>
              </a:rPr>
              <a:t>Principles and Standards for School Mathematics by the National Council of Teachers of Mathematics</a:t>
            </a:r>
          </a:p>
          <a:p>
            <a:pPr marL="741553" lvl="1" indent="-284353">
              <a:spcAft>
                <a:spcPct val="0"/>
              </a:spcAft>
              <a:buSzPts val="2400"/>
            </a:pPr>
            <a:r>
              <a:rPr lang="en-US" sz="2000" dirty="0">
                <a:solidFill>
                  <a:srgbClr val="000000"/>
                </a:solidFill>
                <a:latin typeface="Arial (Body)"/>
              </a:rPr>
              <a:t>National Standards for Art Education</a:t>
            </a:r>
          </a:p>
          <a:p>
            <a:pPr marL="741553" lvl="1" indent="-284353">
              <a:spcAft>
                <a:spcPct val="0"/>
              </a:spcAft>
              <a:buSzPts val="2400"/>
            </a:pPr>
            <a:r>
              <a:rPr lang="en-US" sz="2000" dirty="0">
                <a:solidFill>
                  <a:srgbClr val="000000"/>
                </a:solidFill>
                <a:latin typeface="Arial (Body)"/>
              </a:rPr>
              <a:t>National Standards for Learning Languages</a:t>
            </a:r>
          </a:p>
          <a:p>
            <a:pPr marL="741553" lvl="1" indent="-284353">
              <a:spcAft>
                <a:spcPct val="0"/>
              </a:spcAft>
              <a:buSzPts val="2400"/>
            </a:pPr>
            <a:r>
              <a:rPr lang="en-US" sz="2000" dirty="0" smtClean="0">
                <a:solidFill>
                  <a:srgbClr val="000000"/>
                </a:solidFill>
                <a:latin typeface="Arial (Body)"/>
              </a:rPr>
              <a:t>S</a:t>
            </a:r>
            <a:r>
              <a:rPr lang="en-US" sz="100" dirty="0" smtClean="0">
                <a:solidFill>
                  <a:srgbClr val="000000"/>
                </a:solidFill>
                <a:latin typeface="Arial (Body)"/>
              </a:rPr>
              <a:t> </a:t>
            </a:r>
            <a:r>
              <a:rPr lang="en-US" sz="2000" dirty="0" smtClean="0">
                <a:solidFill>
                  <a:srgbClr val="000000"/>
                </a:solidFill>
                <a:latin typeface="Arial (Body)"/>
              </a:rPr>
              <a:t>H</a:t>
            </a:r>
            <a:r>
              <a:rPr lang="en-US" sz="100" dirty="0" smtClean="0">
                <a:solidFill>
                  <a:srgbClr val="000000"/>
                </a:solidFill>
                <a:latin typeface="Arial (Body)"/>
              </a:rPr>
              <a:t> </a:t>
            </a:r>
            <a:r>
              <a:rPr lang="en-US" sz="2000" dirty="0" smtClean="0">
                <a:solidFill>
                  <a:srgbClr val="000000"/>
                </a:solidFill>
                <a:latin typeface="Arial (Body)"/>
              </a:rPr>
              <a:t>A</a:t>
            </a:r>
            <a:r>
              <a:rPr lang="en-US" sz="100" dirty="0" smtClean="0">
                <a:solidFill>
                  <a:srgbClr val="000000"/>
                </a:solidFill>
                <a:latin typeface="Arial (Body)"/>
              </a:rPr>
              <a:t> </a:t>
            </a:r>
            <a:r>
              <a:rPr lang="en-US" sz="2000" dirty="0" smtClean="0">
                <a:solidFill>
                  <a:srgbClr val="000000"/>
                </a:solidFill>
                <a:latin typeface="Arial (Body)"/>
              </a:rPr>
              <a:t>P</a:t>
            </a:r>
            <a:r>
              <a:rPr lang="en-US" sz="100" dirty="0" smtClean="0">
                <a:solidFill>
                  <a:srgbClr val="000000"/>
                </a:solidFill>
                <a:latin typeface="Arial (Body)"/>
              </a:rPr>
              <a:t> </a:t>
            </a:r>
            <a:r>
              <a:rPr lang="en-US" sz="2000" dirty="0" smtClean="0">
                <a:solidFill>
                  <a:srgbClr val="000000"/>
                </a:solidFill>
                <a:latin typeface="Arial (Body)"/>
              </a:rPr>
              <a:t>E America’s</a:t>
            </a:r>
            <a:endParaRPr lang="en-US" altLang="en-US" sz="2000" dirty="0">
              <a:solidFill>
                <a:srgbClr val="000000"/>
              </a:solidFill>
              <a:latin typeface="Arial (Body)"/>
            </a:endParaRPr>
          </a:p>
        </p:txBody>
      </p:sp>
    </p:spTree>
    <p:extLst>
      <p:ext uri="{BB962C8B-B14F-4D97-AF65-F5344CB8AC3E}">
        <p14:creationId xmlns:p14="http://schemas.microsoft.com/office/powerpoint/2010/main" val="4013541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Content and Technology Standards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199"/>
            <a:ext cx="7252138" cy="3318641"/>
          </a:xfrm>
        </p:spPr>
        <p:txBody>
          <a:bodyPr wrap="square" lIns="91425" tIns="91425" rIns="91425" bIns="91425">
            <a:noAutofit/>
          </a:bodyPr>
          <a:lstStyle/>
          <a:p>
            <a:pPr marL="255651" lvl="0" indent="-255651">
              <a:spcAft>
                <a:spcPct val="0"/>
              </a:spcAft>
              <a:buSzPts val="2400"/>
              <a:tabLst/>
            </a:pPr>
            <a:r>
              <a:rPr lang="en-US" altLang="en-US" sz="2000" dirty="0" smtClean="0">
                <a:solidFill>
                  <a:srgbClr val="000000"/>
                </a:solidFill>
                <a:latin typeface="Arial (Body)"/>
              </a:rPr>
              <a:t>I</a:t>
            </a:r>
            <a:r>
              <a:rPr lang="en-US" altLang="en-US" sz="100" dirty="0" smtClean="0">
                <a:solidFill>
                  <a:srgbClr val="000000"/>
                </a:solidFill>
                <a:latin typeface="Arial (Body)"/>
              </a:rPr>
              <a:t> </a:t>
            </a:r>
            <a:r>
              <a:rPr lang="en-US" altLang="en-US" sz="2000" dirty="0" smtClean="0">
                <a:solidFill>
                  <a:srgbClr val="000000"/>
                </a:solidFill>
                <a:latin typeface="Arial (Body)"/>
              </a:rPr>
              <a:t>S</a:t>
            </a:r>
            <a:r>
              <a:rPr lang="en-US" altLang="en-US" sz="100" dirty="0" smtClean="0">
                <a:solidFill>
                  <a:srgbClr val="000000"/>
                </a:solidFill>
                <a:latin typeface="Arial (Body)"/>
              </a:rPr>
              <a:t> </a:t>
            </a:r>
            <a:r>
              <a:rPr lang="en-US" altLang="en-US" sz="2000" dirty="0" smtClean="0">
                <a:solidFill>
                  <a:srgbClr val="000000"/>
                </a:solidFill>
                <a:latin typeface="Arial (Body)"/>
              </a:rPr>
              <a:t>T</a:t>
            </a:r>
            <a:r>
              <a:rPr lang="en-US" altLang="en-US" sz="100" dirty="0" smtClean="0">
                <a:solidFill>
                  <a:srgbClr val="000000"/>
                </a:solidFill>
                <a:latin typeface="Arial (Body)"/>
              </a:rPr>
              <a:t> </a:t>
            </a:r>
            <a:r>
              <a:rPr lang="en-US" altLang="en-US" sz="2000" dirty="0" smtClean="0">
                <a:solidFill>
                  <a:srgbClr val="000000"/>
                </a:solidFill>
                <a:latin typeface="Arial (Body)"/>
              </a:rPr>
              <a:t>E Standards </a:t>
            </a:r>
            <a:r>
              <a:rPr lang="en-US" altLang="en-US" sz="2000" dirty="0">
                <a:solidFill>
                  <a:srgbClr val="000000"/>
                </a:solidFill>
                <a:latin typeface="Arial (Body)"/>
              </a:rPr>
              <a:t>for Students and </a:t>
            </a:r>
            <a:r>
              <a:rPr lang="en-US" altLang="en-US" sz="2000" dirty="0" smtClean="0">
                <a:solidFill>
                  <a:srgbClr val="000000"/>
                </a:solidFill>
                <a:latin typeface="Arial (Body)"/>
              </a:rPr>
              <a:t>Educators</a:t>
            </a:r>
          </a:p>
          <a:p>
            <a:pPr marL="743001" lvl="1" indent="-255651" algn="just">
              <a:spcAft>
                <a:spcPct val="0"/>
              </a:spcAft>
              <a:buSzPts val="2400"/>
            </a:pPr>
            <a:r>
              <a:rPr lang="en-US" dirty="0" smtClean="0"/>
              <a:t>Is a road </a:t>
            </a:r>
            <a:r>
              <a:rPr lang="en-US" dirty="0"/>
              <a:t>map </a:t>
            </a:r>
            <a:r>
              <a:rPr lang="en-US" dirty="0" smtClean="0"/>
              <a:t>to helping</a:t>
            </a:r>
            <a:r>
              <a:rPr lang="en-US" dirty="0"/>
              <a:t> </a:t>
            </a:r>
            <a:r>
              <a:rPr lang="en-US" b="1" dirty="0"/>
              <a:t>students</a:t>
            </a:r>
            <a:r>
              <a:rPr lang="en-US" dirty="0"/>
              <a:t> become empowered </a:t>
            </a:r>
            <a:r>
              <a:rPr lang="en-US" b="1" dirty="0"/>
              <a:t>learners</a:t>
            </a:r>
            <a:r>
              <a:rPr lang="en-US" dirty="0"/>
              <a:t>. These </a:t>
            </a:r>
            <a:r>
              <a:rPr lang="en-US" b="1" dirty="0"/>
              <a:t>standards</a:t>
            </a:r>
            <a:r>
              <a:rPr lang="en-US" dirty="0"/>
              <a:t> will deepen </a:t>
            </a:r>
            <a:r>
              <a:rPr lang="en-US" dirty="0" smtClean="0"/>
              <a:t>the practice</a:t>
            </a:r>
            <a:r>
              <a:rPr lang="en-US" dirty="0"/>
              <a:t>, promote collaboration with peers, challenge </a:t>
            </a:r>
            <a:r>
              <a:rPr lang="en-US" b="1" dirty="0" smtClean="0"/>
              <a:t>students</a:t>
            </a:r>
            <a:r>
              <a:rPr lang="en-US" dirty="0" smtClean="0"/>
              <a:t> to </a:t>
            </a:r>
            <a:r>
              <a:rPr lang="en-US" dirty="0"/>
              <a:t>rethink traditional approaches and prepare </a:t>
            </a:r>
            <a:r>
              <a:rPr lang="en-US" dirty="0" smtClean="0"/>
              <a:t>them</a:t>
            </a:r>
            <a:r>
              <a:rPr lang="en-US" dirty="0"/>
              <a:t> to drive their own learning</a:t>
            </a:r>
            <a:r>
              <a:rPr lang="en-US" dirty="0" smtClean="0"/>
              <a:t>.</a:t>
            </a:r>
          </a:p>
          <a:p>
            <a:pPr marL="487350" lvl="1" indent="0" algn="just">
              <a:spcAft>
                <a:spcPct val="0"/>
              </a:spcAft>
              <a:buSzPts val="2400"/>
              <a:buNone/>
            </a:pPr>
            <a:endParaRPr lang="en-US" altLang="en-US" dirty="0">
              <a:solidFill>
                <a:srgbClr val="000000"/>
              </a:solidFill>
              <a:latin typeface="Arial (Body)"/>
            </a:endParaRPr>
          </a:p>
          <a:p>
            <a:pPr marL="255651" lvl="0" indent="-255651">
              <a:spcAft>
                <a:spcPct val="0"/>
              </a:spcAft>
              <a:buSzPts val="2400"/>
              <a:tabLst/>
            </a:pPr>
            <a:r>
              <a:rPr lang="en-US" altLang="en-US" sz="2400" dirty="0">
                <a:solidFill>
                  <a:srgbClr val="000000"/>
                </a:solidFill>
                <a:latin typeface="Arial (Body)"/>
              </a:rPr>
              <a:t>Partnership for 21st Century Learning (</a:t>
            </a:r>
            <a:r>
              <a:rPr lang="en-US" altLang="en-US" sz="2400" dirty="0" smtClean="0">
                <a:solidFill>
                  <a:srgbClr val="000000"/>
                </a:solidFill>
                <a:latin typeface="Arial (Body)"/>
              </a:rPr>
              <a:t>P21</a:t>
            </a:r>
            <a:r>
              <a:rPr lang="en-US" altLang="en-US" sz="2400" dirty="0">
                <a:solidFill>
                  <a:srgbClr val="000000"/>
                </a:solidFill>
                <a:latin typeface="Arial (Body)"/>
              </a:rPr>
              <a:t>) </a:t>
            </a:r>
            <a:r>
              <a:rPr lang="en-US" altLang="en-US" sz="2400" dirty="0" smtClean="0">
                <a:solidFill>
                  <a:srgbClr val="000000"/>
                </a:solidFill>
                <a:latin typeface="Arial (Body)"/>
              </a:rPr>
              <a:t>Framework</a:t>
            </a:r>
          </a:p>
          <a:p>
            <a:pPr marL="743001" lvl="1" indent="-255651" algn="just">
              <a:spcAft>
                <a:spcPct val="0"/>
              </a:spcAft>
              <a:buSzPts val="2400"/>
            </a:pPr>
            <a:r>
              <a:rPr lang="en-US" dirty="0"/>
              <a:t>The </a:t>
            </a:r>
            <a:r>
              <a:rPr lang="en-US" b="1" dirty="0"/>
              <a:t>P21 Framework</a:t>
            </a:r>
            <a:r>
              <a:rPr lang="en-US" dirty="0"/>
              <a:t> for </a:t>
            </a:r>
            <a:r>
              <a:rPr lang="en-US" b="1" dirty="0"/>
              <a:t>21st Century Learning</a:t>
            </a:r>
            <a:r>
              <a:rPr lang="en-US" dirty="0"/>
              <a:t> </a:t>
            </a:r>
            <a:r>
              <a:rPr lang="en-US" dirty="0" smtClean="0"/>
              <a:t>is developed </a:t>
            </a:r>
            <a:r>
              <a:rPr lang="en-US" dirty="0"/>
              <a:t>with input from educators, education experts, and business leaders to define and illustrate the skills, knowledge, expertise, and support systems that students need to succeed in work, life, and citizenship</a:t>
            </a:r>
            <a:r>
              <a:rPr lang="en-US" dirty="0" smtClean="0"/>
              <a:t>.</a:t>
            </a:r>
            <a:endParaRPr lang="en-US" altLang="en-US" dirty="0">
              <a:solidFill>
                <a:srgbClr val="000000"/>
              </a:solidFill>
              <a:latin typeface="Arial (Body)"/>
            </a:endParaRPr>
          </a:p>
        </p:txBody>
      </p:sp>
    </p:spTree>
    <p:extLst>
      <p:ext uri="{BB962C8B-B14F-4D97-AF65-F5344CB8AC3E}">
        <p14:creationId xmlns:p14="http://schemas.microsoft.com/office/powerpoint/2010/main" val="17977321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Content and Technology Standards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199"/>
            <a:ext cx="7252138" cy="3318641"/>
          </a:xfrm>
        </p:spPr>
        <p:txBody>
          <a:bodyPr wrap="square" lIns="91425" tIns="91425" rIns="91425" bIns="91425">
            <a:noAutofit/>
          </a:bodyPr>
          <a:lstStyle/>
          <a:p>
            <a:pPr marL="255651" lvl="0" indent="-255651">
              <a:spcAft>
                <a:spcPct val="0"/>
              </a:spcAft>
              <a:buSzPts val="2400"/>
              <a:tabLst/>
            </a:pPr>
            <a:r>
              <a:rPr lang="en-US" altLang="en-US" sz="2000" dirty="0" smtClean="0">
                <a:solidFill>
                  <a:srgbClr val="000000"/>
                </a:solidFill>
                <a:latin typeface="Arial (Body)"/>
              </a:rPr>
              <a:t>The </a:t>
            </a:r>
            <a:r>
              <a:rPr lang="en-US" altLang="en-US" sz="2000" dirty="0">
                <a:solidFill>
                  <a:srgbClr val="000000"/>
                </a:solidFill>
                <a:latin typeface="Arial (Body)"/>
              </a:rPr>
              <a:t>Information and Communication Technology </a:t>
            </a:r>
            <a:r>
              <a:rPr lang="en-US" altLang="en-US" sz="2000" dirty="0" smtClean="0">
                <a:solidFill>
                  <a:srgbClr val="000000"/>
                </a:solidFill>
                <a:latin typeface="Arial (Body)"/>
              </a:rPr>
              <a:t>(I</a:t>
            </a:r>
            <a:r>
              <a:rPr lang="en-US" altLang="en-US" sz="100" dirty="0" smtClean="0">
                <a:solidFill>
                  <a:srgbClr val="000000"/>
                </a:solidFill>
                <a:latin typeface="Arial (Body)"/>
              </a:rPr>
              <a:t>  </a:t>
            </a:r>
            <a:r>
              <a:rPr lang="en-US" altLang="en-US" sz="2000" dirty="0" smtClean="0">
                <a:solidFill>
                  <a:srgbClr val="000000"/>
                </a:solidFill>
                <a:latin typeface="Arial (Body)"/>
              </a:rPr>
              <a:t>C</a:t>
            </a:r>
            <a:r>
              <a:rPr lang="en-US" altLang="en-US" sz="100" dirty="0" smtClean="0">
                <a:solidFill>
                  <a:srgbClr val="000000"/>
                </a:solidFill>
                <a:latin typeface="Arial (Body)"/>
              </a:rPr>
              <a:t>  </a:t>
            </a:r>
            <a:r>
              <a:rPr lang="en-US" altLang="en-US" sz="2000" dirty="0" smtClean="0">
                <a:solidFill>
                  <a:srgbClr val="000000"/>
                </a:solidFill>
                <a:latin typeface="Arial (Body)"/>
              </a:rPr>
              <a:t>T) </a:t>
            </a:r>
            <a:r>
              <a:rPr lang="en-US" altLang="en-US" sz="2000" dirty="0">
                <a:solidFill>
                  <a:srgbClr val="000000"/>
                </a:solidFill>
                <a:latin typeface="Arial (Body)"/>
              </a:rPr>
              <a:t>Competency </a:t>
            </a:r>
            <a:r>
              <a:rPr lang="en-US" altLang="en-US" sz="2000" dirty="0" smtClean="0">
                <a:solidFill>
                  <a:srgbClr val="000000"/>
                </a:solidFill>
                <a:latin typeface="Arial (Body)"/>
              </a:rPr>
              <a:t>Framework</a:t>
            </a:r>
          </a:p>
          <a:p>
            <a:pPr marL="743001" lvl="1" indent="-255651" algn="just">
              <a:spcAft>
                <a:spcPct val="0"/>
              </a:spcAft>
              <a:buSzPts val="2400"/>
            </a:pPr>
            <a:r>
              <a:rPr lang="en-US" dirty="0" smtClean="0"/>
              <a:t>It is </a:t>
            </a:r>
            <a:r>
              <a:rPr lang="en-US" dirty="0"/>
              <a:t>a tool to guide pre- and in- service teacher training on the use of ICTs across the education system. It is intended to be adapted and contextualized to support national and institutional goals</a:t>
            </a:r>
            <a:r>
              <a:rPr lang="en-US" dirty="0" smtClean="0"/>
              <a:t>.</a:t>
            </a:r>
          </a:p>
          <a:p>
            <a:pPr marL="487350" lvl="1" indent="0" algn="just">
              <a:spcAft>
                <a:spcPct val="0"/>
              </a:spcAft>
              <a:buSzPts val="2400"/>
              <a:buNone/>
            </a:pPr>
            <a:endParaRPr lang="en-US" altLang="en-US" dirty="0">
              <a:solidFill>
                <a:srgbClr val="000000"/>
              </a:solidFill>
              <a:latin typeface="Arial (Body)"/>
            </a:endParaRPr>
          </a:p>
          <a:p>
            <a:pPr marL="255651" lvl="0" indent="-255651">
              <a:spcAft>
                <a:spcPct val="0"/>
              </a:spcAft>
              <a:buSzPts val="2400"/>
              <a:tabLst/>
            </a:pPr>
            <a:r>
              <a:rPr lang="en-US" altLang="en-US" sz="2000" dirty="0">
                <a:solidFill>
                  <a:srgbClr val="000000"/>
                </a:solidFill>
                <a:latin typeface="Arial (Body)"/>
              </a:rPr>
              <a:t>The Technological Pedagogical Content Knowledge </a:t>
            </a:r>
            <a:r>
              <a:rPr lang="en-US" altLang="en-US" sz="2000" dirty="0" smtClean="0">
                <a:solidFill>
                  <a:srgbClr val="000000"/>
                </a:solidFill>
                <a:latin typeface="Arial (Body)"/>
              </a:rPr>
              <a:t>(</a:t>
            </a:r>
            <a:r>
              <a:rPr lang="fr-FR" altLang="en-US" sz="2000" dirty="0" smtClean="0">
                <a:solidFill>
                  <a:srgbClr val="000000"/>
                </a:solidFill>
                <a:latin typeface="Arial (Body)"/>
              </a:rPr>
              <a:t>T</a:t>
            </a:r>
            <a:r>
              <a:rPr lang="fr-FR" altLang="en-US" sz="100" dirty="0" smtClean="0">
                <a:solidFill>
                  <a:srgbClr val="000000"/>
                </a:solidFill>
                <a:latin typeface="Arial (Body)"/>
              </a:rPr>
              <a:t> </a:t>
            </a:r>
            <a:r>
              <a:rPr lang="fr-FR" altLang="en-US" sz="2000" dirty="0" smtClean="0">
                <a:solidFill>
                  <a:srgbClr val="000000"/>
                </a:solidFill>
                <a:latin typeface="Arial (Body)"/>
              </a:rPr>
              <a:t>P</a:t>
            </a:r>
            <a:r>
              <a:rPr lang="fr-FR" altLang="en-US" sz="100" dirty="0" smtClean="0">
                <a:solidFill>
                  <a:srgbClr val="000000"/>
                </a:solidFill>
                <a:latin typeface="Arial (Body)"/>
              </a:rPr>
              <a:t> </a:t>
            </a:r>
            <a:r>
              <a:rPr lang="fr-FR" altLang="en-US" sz="2000" dirty="0" smtClean="0">
                <a:solidFill>
                  <a:srgbClr val="000000"/>
                </a:solidFill>
                <a:latin typeface="Arial (Body)"/>
              </a:rPr>
              <a:t>A</a:t>
            </a:r>
            <a:r>
              <a:rPr lang="fr-FR" altLang="en-US" sz="100" dirty="0" smtClean="0">
                <a:solidFill>
                  <a:srgbClr val="000000"/>
                </a:solidFill>
                <a:latin typeface="Arial (Body)"/>
              </a:rPr>
              <a:t>  </a:t>
            </a:r>
            <a:r>
              <a:rPr lang="fr-FR" altLang="en-US" sz="2000" dirty="0" smtClean="0">
                <a:solidFill>
                  <a:srgbClr val="000000"/>
                </a:solidFill>
                <a:latin typeface="Arial (Body)"/>
              </a:rPr>
              <a:t>C</a:t>
            </a:r>
            <a:r>
              <a:rPr lang="fr-FR" altLang="en-US" sz="100" dirty="0" smtClean="0">
                <a:solidFill>
                  <a:srgbClr val="000000"/>
                </a:solidFill>
                <a:latin typeface="Arial (Body)"/>
              </a:rPr>
              <a:t>  </a:t>
            </a:r>
            <a:r>
              <a:rPr lang="fr-FR" altLang="en-US" sz="2000" dirty="0" smtClean="0">
                <a:solidFill>
                  <a:srgbClr val="000000"/>
                </a:solidFill>
                <a:latin typeface="Arial (Body)"/>
              </a:rPr>
              <a:t>K</a:t>
            </a:r>
            <a:r>
              <a:rPr lang="fr-FR" altLang="en-US" sz="100" dirty="0" smtClean="0">
                <a:solidFill>
                  <a:srgbClr val="000000"/>
                </a:solidFill>
                <a:latin typeface="Arial (Body)"/>
              </a:rPr>
              <a:t> </a:t>
            </a:r>
            <a:r>
              <a:rPr lang="fr-FR" altLang="en-US" sz="2000" dirty="0" smtClean="0">
                <a:solidFill>
                  <a:srgbClr val="000000"/>
                </a:solidFill>
                <a:latin typeface="Arial (Body)"/>
              </a:rPr>
              <a:t>/</a:t>
            </a:r>
            <a:r>
              <a:rPr lang="fr-FR" altLang="en-US" sz="100" dirty="0" smtClean="0">
                <a:solidFill>
                  <a:srgbClr val="000000"/>
                </a:solidFill>
                <a:latin typeface="Arial (Body)"/>
              </a:rPr>
              <a:t> </a:t>
            </a:r>
            <a:r>
              <a:rPr lang="fr-FR" altLang="en-US" sz="2000" dirty="0" smtClean="0">
                <a:solidFill>
                  <a:srgbClr val="000000"/>
                </a:solidFill>
                <a:latin typeface="Arial (Body)"/>
              </a:rPr>
              <a:t>T</a:t>
            </a:r>
            <a:r>
              <a:rPr lang="fr-FR" altLang="en-US" sz="100" dirty="0" smtClean="0">
                <a:solidFill>
                  <a:srgbClr val="000000"/>
                </a:solidFill>
                <a:latin typeface="Arial (Body)"/>
              </a:rPr>
              <a:t>  </a:t>
            </a:r>
            <a:r>
              <a:rPr lang="fr-FR" altLang="en-US" sz="2000" dirty="0" smtClean="0">
                <a:solidFill>
                  <a:srgbClr val="000000"/>
                </a:solidFill>
                <a:latin typeface="Arial (Body)"/>
              </a:rPr>
              <a:t>P</a:t>
            </a:r>
            <a:r>
              <a:rPr lang="fr-FR" altLang="en-US" sz="100" dirty="0" smtClean="0">
                <a:solidFill>
                  <a:srgbClr val="000000"/>
                </a:solidFill>
                <a:latin typeface="Arial (Body)"/>
              </a:rPr>
              <a:t>  </a:t>
            </a:r>
            <a:r>
              <a:rPr lang="fr-FR" altLang="en-US" sz="2000" dirty="0" smtClean="0">
                <a:solidFill>
                  <a:srgbClr val="000000"/>
                </a:solidFill>
                <a:latin typeface="Arial (Body)"/>
              </a:rPr>
              <a:t>C</a:t>
            </a:r>
            <a:r>
              <a:rPr lang="fr-FR" altLang="en-US" sz="100" dirty="0" smtClean="0">
                <a:solidFill>
                  <a:srgbClr val="000000"/>
                </a:solidFill>
                <a:latin typeface="Arial (Body)"/>
              </a:rPr>
              <a:t>  </a:t>
            </a:r>
            <a:r>
              <a:rPr lang="fr-FR" altLang="en-US" sz="2000" dirty="0" smtClean="0">
                <a:solidFill>
                  <a:srgbClr val="000000"/>
                </a:solidFill>
                <a:latin typeface="Arial (Body)"/>
              </a:rPr>
              <a:t>K</a:t>
            </a:r>
            <a:r>
              <a:rPr lang="en-US" altLang="en-US" sz="2000" dirty="0" smtClean="0">
                <a:solidFill>
                  <a:srgbClr val="000000"/>
                </a:solidFill>
                <a:latin typeface="Arial (Body)"/>
              </a:rPr>
              <a:t>) </a:t>
            </a:r>
            <a:r>
              <a:rPr lang="en-US" altLang="en-US" sz="2000" dirty="0" smtClean="0">
                <a:solidFill>
                  <a:srgbClr val="000000"/>
                </a:solidFill>
                <a:latin typeface="Arial (Body)"/>
              </a:rPr>
              <a:t>Framework</a:t>
            </a:r>
          </a:p>
          <a:p>
            <a:pPr marL="743001" lvl="1" indent="-255651" algn="just">
              <a:spcAft>
                <a:spcPct val="0"/>
              </a:spcAft>
              <a:buSzPts val="2400"/>
            </a:pPr>
            <a:r>
              <a:rPr lang="en-US" dirty="0" smtClean="0"/>
              <a:t>It refers </a:t>
            </a:r>
            <a:r>
              <a:rPr lang="en-US" dirty="0"/>
              <a:t>to </a:t>
            </a:r>
            <a:r>
              <a:rPr lang="en-US" b="1" dirty="0"/>
              <a:t>knowledge</a:t>
            </a:r>
            <a:r>
              <a:rPr lang="en-US" dirty="0"/>
              <a:t> about the complex relations among </a:t>
            </a:r>
            <a:r>
              <a:rPr lang="en-US" b="1" dirty="0"/>
              <a:t>technology</a:t>
            </a:r>
            <a:r>
              <a:rPr lang="en-US" dirty="0"/>
              <a:t>, </a:t>
            </a:r>
            <a:r>
              <a:rPr lang="en-US" b="1" dirty="0"/>
              <a:t>pedagogy</a:t>
            </a:r>
            <a:r>
              <a:rPr lang="en-US" dirty="0"/>
              <a:t>, and </a:t>
            </a:r>
            <a:r>
              <a:rPr lang="en-US" b="1" dirty="0"/>
              <a:t>content</a:t>
            </a:r>
            <a:r>
              <a:rPr lang="en-US" dirty="0"/>
              <a:t> that enable teachers to develop appropriate and </a:t>
            </a:r>
            <a:r>
              <a:rPr lang="en-US" dirty="0" smtClean="0"/>
              <a:t>context-specific </a:t>
            </a:r>
            <a:r>
              <a:rPr lang="en-US" dirty="0"/>
              <a:t>teaching strategies.</a:t>
            </a:r>
            <a:endParaRPr lang="en-US" dirty="0">
              <a:solidFill>
                <a:srgbClr val="000000"/>
              </a:solidFill>
              <a:latin typeface="Arial (Body)"/>
            </a:endParaRPr>
          </a:p>
        </p:txBody>
      </p:sp>
    </p:spTree>
    <p:extLst>
      <p:ext uri="{BB962C8B-B14F-4D97-AF65-F5344CB8AC3E}">
        <p14:creationId xmlns:p14="http://schemas.microsoft.com/office/powerpoint/2010/main" val="502816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Today’s Essential Conditions That Shape Technology Integration</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613852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1.1</a:t>
            </a:r>
            <a:r>
              <a:rPr lang="en-US" sz="2400" b="1" dirty="0">
                <a:solidFill>
                  <a:srgbClr val="000000"/>
                </a:solidFill>
                <a:latin typeface="Arial (Body)"/>
              </a:rPr>
              <a:t> </a:t>
            </a:r>
            <a:r>
              <a:rPr lang="en-US" sz="2400" dirty="0">
                <a:solidFill>
                  <a:srgbClr val="000000"/>
                </a:solidFill>
                <a:latin typeface="Arial (Body)"/>
              </a:rPr>
              <a:t>Analyze how (a) historical perspectives on educational technology, (b) current definitions for educational technology and integrating educational technology, and (c) educational technology resources in schools shape opportunities for integrating educational technology in classrooms.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5—Designer)</a:t>
            </a:r>
          </a:p>
          <a:p>
            <a:pPr marL="25400" lvl="0" indent="0">
              <a:buSzPts val="2400"/>
              <a:buNone/>
            </a:pPr>
            <a:r>
              <a:rPr lang="en-US" sz="2400" b="1" dirty="0">
                <a:solidFill>
                  <a:schemeClr val="tx2"/>
                </a:solidFill>
                <a:latin typeface="Arial (Body)"/>
              </a:rPr>
              <a:t>1.2</a:t>
            </a:r>
            <a:r>
              <a:rPr lang="en-US" sz="2400" b="1" dirty="0">
                <a:solidFill>
                  <a:srgbClr val="000000"/>
                </a:solidFill>
                <a:latin typeface="Arial (Body)"/>
              </a:rPr>
              <a:t> </a:t>
            </a:r>
            <a:r>
              <a:rPr lang="en-US" sz="2400" dirty="0">
                <a:solidFill>
                  <a:srgbClr val="000000"/>
                </a:solidFill>
                <a:latin typeface="Arial (Body)"/>
              </a:rPr>
              <a:t>Describe how the history of digital technology shapes opportunities for integrating educational technology in classrooms.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5—Designer)</a:t>
            </a:r>
          </a:p>
        </p:txBody>
      </p:sp>
    </p:spTree>
    <p:extLst>
      <p:ext uri="{BB962C8B-B14F-4D97-AF65-F5344CB8AC3E}">
        <p14:creationId xmlns:p14="http://schemas.microsoft.com/office/powerpoint/2010/main" val="2253687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Educational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21444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Technology Leadership and </a:t>
            </a:r>
            <a:r>
              <a:rPr lang="en-US" sz="2400" dirty="0" smtClean="0">
                <a:solidFill>
                  <a:srgbClr val="000000"/>
                </a:solidFill>
                <a:latin typeface="Arial (Body)"/>
              </a:rPr>
              <a:t>Vision</a:t>
            </a:r>
          </a:p>
          <a:p>
            <a:pPr marL="743001" lvl="1" indent="-255651" algn="just">
              <a:spcAft>
                <a:spcPct val="0"/>
              </a:spcAft>
              <a:buSzPts val="2400"/>
            </a:pPr>
            <a:r>
              <a:rPr lang="en-US" dirty="0"/>
              <a:t>A technological leader fosters technological innovation, and understands the technology life </a:t>
            </a:r>
            <a:r>
              <a:rPr lang="en-US" dirty="0" smtClean="0"/>
              <a:t>cycle.</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Digital Literacy and Digital </a:t>
            </a:r>
            <a:r>
              <a:rPr lang="en-US" sz="2400" dirty="0" smtClean="0">
                <a:solidFill>
                  <a:srgbClr val="000000"/>
                </a:solidFill>
                <a:latin typeface="Arial (Body)"/>
              </a:rPr>
              <a:t>Citizenship</a:t>
            </a:r>
          </a:p>
          <a:p>
            <a:pPr marL="743001" lvl="1" indent="-255651" algn="just">
              <a:spcAft>
                <a:spcPct val="0"/>
              </a:spcAft>
              <a:buSzPts val="2400"/>
            </a:pPr>
            <a:r>
              <a:rPr lang="en-US" dirty="0"/>
              <a:t>Digital literacy refers to an individual's ability to find, evaluate, and compose clear information through writing and other mediums on various digital </a:t>
            </a:r>
            <a:r>
              <a:rPr lang="en-US" dirty="0" smtClean="0"/>
              <a:t>platforms.</a:t>
            </a:r>
          </a:p>
          <a:p>
            <a:pPr marL="743001" lvl="1" indent="-255651" algn="just">
              <a:spcAft>
                <a:spcPct val="0"/>
              </a:spcAft>
              <a:buSzPts val="2400"/>
            </a:pPr>
            <a:r>
              <a:rPr lang="en-US" dirty="0" smtClean="0"/>
              <a:t>Digital citizenship is </a:t>
            </a:r>
            <a:r>
              <a:rPr lang="en-US" dirty="0"/>
              <a:t>a concept which helps teachers, technology leaders and parents to understand what students/children/technology users should know to use technology </a:t>
            </a:r>
            <a:r>
              <a:rPr lang="en-US" dirty="0" smtClean="0"/>
              <a:t>appropriately.</a:t>
            </a:r>
            <a:endParaRPr lang="en-US" dirty="0">
              <a:solidFill>
                <a:srgbClr val="000000"/>
              </a:solidFill>
              <a:latin typeface="Arial (Body)"/>
            </a:endParaRPr>
          </a:p>
        </p:txBody>
      </p:sp>
    </p:spTree>
    <p:extLst>
      <p:ext uri="{BB962C8B-B14F-4D97-AF65-F5344CB8AC3E}">
        <p14:creationId xmlns:p14="http://schemas.microsoft.com/office/powerpoint/2010/main" val="2817102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Educational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77154"/>
          </a:xfrm>
        </p:spPr>
        <p:txBody>
          <a:bodyPr wrap="square" lIns="91425" tIns="91425" rIns="91425" bIns="91425">
            <a:noAutofit/>
          </a:bodyPr>
          <a:lstStyle/>
          <a:p>
            <a:pPr marL="255651" lvl="0" indent="-255651">
              <a:spcAft>
                <a:spcPct val="0"/>
              </a:spcAft>
              <a:buSzPts val="2400"/>
              <a:tabLst/>
            </a:pPr>
            <a:r>
              <a:rPr lang="en-US" sz="2400" dirty="0" smtClean="0">
                <a:solidFill>
                  <a:srgbClr val="000000"/>
                </a:solidFill>
                <a:latin typeface="Arial (Body)"/>
              </a:rPr>
              <a:t>Optimal </a:t>
            </a:r>
            <a:r>
              <a:rPr lang="en-US" sz="2400" dirty="0">
                <a:solidFill>
                  <a:srgbClr val="000000"/>
                </a:solidFill>
                <a:latin typeface="Arial (Body)"/>
              </a:rPr>
              <a:t>Technology-Based </a:t>
            </a:r>
            <a:r>
              <a:rPr lang="en-US" sz="2400" dirty="0" smtClean="0">
                <a:solidFill>
                  <a:srgbClr val="000000"/>
                </a:solidFill>
                <a:latin typeface="Arial (Body)"/>
              </a:rPr>
              <a:t>Pedagogy</a:t>
            </a:r>
          </a:p>
          <a:p>
            <a:pPr marL="743001" lvl="1" indent="-255651" algn="just">
              <a:spcAft>
                <a:spcPct val="0"/>
              </a:spcAft>
              <a:buSzPts val="2400"/>
            </a:pPr>
            <a:r>
              <a:rPr lang="en-US" dirty="0" smtClean="0"/>
              <a:t>It is </a:t>
            </a:r>
            <a:r>
              <a:rPr lang="en-US" dirty="0"/>
              <a:t>the integration of instructional </a:t>
            </a:r>
            <a:r>
              <a:rPr lang="en-US" b="1" dirty="0"/>
              <a:t>technology</a:t>
            </a:r>
            <a:r>
              <a:rPr lang="en-US" dirty="0"/>
              <a:t> into the </a:t>
            </a:r>
            <a:r>
              <a:rPr lang="en-US" b="1" dirty="0"/>
              <a:t>learning</a:t>
            </a:r>
            <a:r>
              <a:rPr lang="en-US" dirty="0"/>
              <a:t> environment of schools. </a:t>
            </a:r>
            <a:endParaRPr lang="en-US" dirty="0" smtClean="0"/>
          </a:p>
          <a:p>
            <a:pPr marL="743001" lvl="1" indent="-255651" algn="just">
              <a:spcAft>
                <a:spcPct val="0"/>
              </a:spcAft>
              <a:buSzPts val="2400"/>
            </a:pPr>
            <a:r>
              <a:rPr lang="en-US" dirty="0" smtClean="0"/>
              <a:t>Refers </a:t>
            </a:r>
            <a:r>
              <a:rPr lang="en-US" dirty="0"/>
              <a:t>to educational </a:t>
            </a:r>
            <a:r>
              <a:rPr lang="en-US" dirty="0" smtClean="0"/>
              <a:t>settings </a:t>
            </a:r>
            <a:r>
              <a:rPr lang="en-US" dirty="0"/>
              <a:t>that apply advanced technologies such as computer and the internet in the process of </a:t>
            </a:r>
            <a:r>
              <a:rPr lang="en-US" b="1" dirty="0"/>
              <a:t>teaching</a:t>
            </a:r>
            <a:r>
              <a:rPr lang="en-US" dirty="0"/>
              <a:t> and </a:t>
            </a:r>
            <a:r>
              <a:rPr lang="en-US" b="1" dirty="0"/>
              <a:t>learning</a:t>
            </a:r>
            <a:r>
              <a:rPr lang="en-US" dirty="0"/>
              <a:t>.</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Online Learning </a:t>
            </a:r>
            <a:r>
              <a:rPr lang="en-US" sz="2400" dirty="0" smtClean="0">
                <a:solidFill>
                  <a:srgbClr val="000000"/>
                </a:solidFill>
                <a:latin typeface="Arial (Body)"/>
              </a:rPr>
              <a:t>Opportunities</a:t>
            </a:r>
          </a:p>
          <a:p>
            <a:pPr marL="743001" lvl="1" indent="-255651" algn="just">
              <a:spcAft>
                <a:spcPct val="0"/>
              </a:spcAft>
              <a:buSzPts val="2400"/>
            </a:pPr>
            <a:r>
              <a:rPr lang="en-US" dirty="0"/>
              <a:t>Distance education or long-distance learning is the education of students who may not always be physically present at a school.</a:t>
            </a:r>
          </a:p>
        </p:txBody>
      </p:sp>
    </p:spTree>
    <p:extLst>
      <p:ext uri="{BB962C8B-B14F-4D97-AF65-F5344CB8AC3E}">
        <p14:creationId xmlns:p14="http://schemas.microsoft.com/office/powerpoint/2010/main" val="3500288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Political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33754" y="1236786"/>
            <a:ext cx="8077200" cy="4859215"/>
          </a:xfrm>
        </p:spPr>
        <p:txBody>
          <a:bodyPr wrap="square" lIns="91425" tIns="91425" rIns="91425" bIns="91425">
            <a:noAutofit/>
          </a:bodyPr>
          <a:lstStyle/>
          <a:p>
            <a:pPr marL="255651" lvl="0" indent="-255651">
              <a:spcAft>
                <a:spcPct val="0"/>
              </a:spcAft>
              <a:buSzPts val="2400"/>
              <a:tabLst/>
            </a:pPr>
            <a:r>
              <a:rPr lang="en-US" sz="2000" dirty="0">
                <a:solidFill>
                  <a:srgbClr val="000000"/>
                </a:solidFill>
                <a:latin typeface="Arial (Body)"/>
              </a:rPr>
              <a:t>Visionary Technology </a:t>
            </a:r>
            <a:r>
              <a:rPr lang="en-US" sz="2000" dirty="0" smtClean="0">
                <a:solidFill>
                  <a:srgbClr val="000000"/>
                </a:solidFill>
                <a:latin typeface="Arial (Body)"/>
              </a:rPr>
              <a:t>Policies</a:t>
            </a:r>
          </a:p>
          <a:p>
            <a:pPr marL="743001" lvl="1" indent="-255651" algn="just">
              <a:spcAft>
                <a:spcPct val="0"/>
              </a:spcAft>
              <a:buSzPts val="2400"/>
            </a:pPr>
            <a:r>
              <a:rPr lang="en-US" sz="1400" dirty="0"/>
              <a:t>Every </a:t>
            </a:r>
            <a:r>
              <a:rPr lang="en-US" sz="1400" dirty="0" smtClean="0"/>
              <a:t>organization </a:t>
            </a:r>
            <a:r>
              <a:rPr lang="en-US" sz="1400" dirty="0"/>
              <a:t>with computer systems needs to have information technology policies in place to govern the use and management of those systems. </a:t>
            </a:r>
            <a:endParaRPr lang="en-US" sz="1400" dirty="0" smtClean="0"/>
          </a:p>
          <a:p>
            <a:pPr marL="743001" lvl="1" indent="-255651" algn="just">
              <a:spcAft>
                <a:spcPct val="0"/>
              </a:spcAft>
              <a:buSzPts val="2400"/>
            </a:pPr>
            <a:r>
              <a:rPr lang="en-US" sz="1400" b="1" dirty="0"/>
              <a:t>Visionary Technologies</a:t>
            </a:r>
            <a:r>
              <a:rPr lang="en-US" sz="1400" dirty="0"/>
              <a:t> provides a wide range of products and services related to machine vision Smart Cameras and PC based </a:t>
            </a:r>
            <a:r>
              <a:rPr lang="en-US" sz="1400" b="1" dirty="0"/>
              <a:t>systems</a:t>
            </a:r>
            <a:r>
              <a:rPr lang="en-US" sz="1400" dirty="0"/>
              <a:t>.</a:t>
            </a:r>
            <a:endParaRPr lang="en-US" sz="1400" dirty="0">
              <a:solidFill>
                <a:srgbClr val="000000"/>
              </a:solidFill>
              <a:latin typeface="Arial (Body)"/>
            </a:endParaRPr>
          </a:p>
          <a:p>
            <a:pPr marL="255651" lvl="0" indent="-255651">
              <a:spcAft>
                <a:spcPct val="0"/>
              </a:spcAft>
              <a:buSzPts val="2400"/>
              <a:tabLst/>
            </a:pPr>
            <a:r>
              <a:rPr lang="en-US" sz="2000" dirty="0">
                <a:solidFill>
                  <a:srgbClr val="000000"/>
                </a:solidFill>
                <a:latin typeface="Arial (Body)"/>
              </a:rPr>
              <a:t>Teacher and Student Accountability for Quality and </a:t>
            </a:r>
            <a:r>
              <a:rPr lang="en-US" sz="2000" dirty="0" smtClean="0">
                <a:solidFill>
                  <a:srgbClr val="000000"/>
                </a:solidFill>
                <a:latin typeface="Arial (Body)"/>
              </a:rPr>
              <a:t>Progress</a:t>
            </a:r>
          </a:p>
          <a:p>
            <a:pPr marL="743001" lvl="1" indent="-255651" algn="just">
              <a:spcAft>
                <a:spcPct val="0"/>
              </a:spcAft>
              <a:buSzPts val="2400"/>
            </a:pPr>
            <a:r>
              <a:rPr lang="en-US" sz="1400" dirty="0"/>
              <a:t>The </a:t>
            </a:r>
            <a:r>
              <a:rPr lang="en-US" sz="1400" b="1" dirty="0"/>
              <a:t>teacher</a:t>
            </a:r>
            <a:r>
              <a:rPr lang="en-US" sz="1400" dirty="0"/>
              <a:t> has the most direct impact </a:t>
            </a:r>
            <a:r>
              <a:rPr lang="en-US" sz="1400" b="1" dirty="0"/>
              <a:t>on</a:t>
            </a:r>
            <a:r>
              <a:rPr lang="en-US" sz="1400" dirty="0"/>
              <a:t> a </a:t>
            </a:r>
            <a:r>
              <a:rPr lang="en-US" sz="1400" dirty="0" smtClean="0"/>
              <a:t>student's </a:t>
            </a:r>
            <a:r>
              <a:rPr lang="en-US" sz="1400" dirty="0"/>
              <a:t>success </a:t>
            </a:r>
            <a:r>
              <a:rPr lang="en-US" sz="1400" b="1" dirty="0"/>
              <a:t>in</a:t>
            </a:r>
            <a:r>
              <a:rPr lang="en-US" sz="1400" dirty="0"/>
              <a:t> the classroom. </a:t>
            </a:r>
            <a:endParaRPr lang="en-US" sz="1400" dirty="0" smtClean="0"/>
          </a:p>
          <a:p>
            <a:pPr marL="743001" lvl="1" indent="-255651" algn="just">
              <a:spcAft>
                <a:spcPct val="0"/>
              </a:spcAft>
              <a:buSzPts val="2400"/>
            </a:pPr>
            <a:r>
              <a:rPr lang="en-US" sz="1400" b="1" dirty="0" smtClean="0"/>
              <a:t>Accountability</a:t>
            </a:r>
            <a:r>
              <a:rPr lang="en-US" sz="1400" dirty="0"/>
              <a:t> means holding everyone with responsibilities to high standards of performance. </a:t>
            </a:r>
            <a:endParaRPr lang="en-US" sz="1400" dirty="0" smtClean="0"/>
          </a:p>
          <a:p>
            <a:pPr marL="743001" lvl="1" indent="-255651" algn="just">
              <a:spcAft>
                <a:spcPct val="0"/>
              </a:spcAft>
              <a:buSzPts val="2400"/>
            </a:pPr>
            <a:r>
              <a:rPr lang="en-US" sz="1400" b="1" dirty="0" smtClean="0"/>
              <a:t>Teachers </a:t>
            </a:r>
            <a:r>
              <a:rPr lang="en-US" sz="1400" dirty="0" smtClean="0"/>
              <a:t>are responsible to help and motivate every</a:t>
            </a:r>
            <a:r>
              <a:rPr lang="en-US" sz="1400" dirty="0"/>
              <a:t> </a:t>
            </a:r>
            <a:r>
              <a:rPr lang="en-US" sz="1400" b="1" dirty="0"/>
              <a:t>student</a:t>
            </a:r>
            <a:r>
              <a:rPr lang="en-US" sz="1400" dirty="0"/>
              <a:t> </a:t>
            </a:r>
            <a:r>
              <a:rPr lang="en-US" sz="1400" dirty="0" smtClean="0"/>
              <a:t>to learn better, not </a:t>
            </a:r>
            <a:r>
              <a:rPr lang="en-US" sz="1400" dirty="0"/>
              <a:t>just those </a:t>
            </a:r>
            <a:r>
              <a:rPr lang="en-US" sz="1400" b="1" dirty="0"/>
              <a:t>students</a:t>
            </a:r>
            <a:r>
              <a:rPr lang="en-US" sz="1400" dirty="0"/>
              <a:t> who are self-motivated learners.</a:t>
            </a:r>
            <a:endParaRPr lang="en-US" sz="1400" dirty="0">
              <a:solidFill>
                <a:srgbClr val="000000"/>
              </a:solidFill>
              <a:latin typeface="Arial (Body)"/>
            </a:endParaRPr>
          </a:p>
          <a:p>
            <a:pPr marL="255651" lvl="0" indent="-255651">
              <a:spcAft>
                <a:spcPct val="0"/>
              </a:spcAft>
              <a:buSzPts val="2400"/>
              <a:tabLst/>
            </a:pPr>
            <a:r>
              <a:rPr lang="en-US" sz="2000" dirty="0">
                <a:solidFill>
                  <a:srgbClr val="000000"/>
                </a:solidFill>
                <a:latin typeface="Arial (Body)"/>
              </a:rPr>
              <a:t>(In)Consistent and (In)Adequate Technology </a:t>
            </a:r>
            <a:r>
              <a:rPr lang="en-US" sz="2000" dirty="0" smtClean="0">
                <a:solidFill>
                  <a:srgbClr val="000000"/>
                </a:solidFill>
                <a:latin typeface="Arial (Body)"/>
              </a:rPr>
              <a:t>Funding</a:t>
            </a:r>
          </a:p>
          <a:p>
            <a:pPr marL="743001" lvl="1" indent="-255651">
              <a:spcAft>
                <a:spcPct val="0"/>
              </a:spcAft>
              <a:buSzPts val="2400"/>
            </a:pPr>
            <a:endParaRPr lang="en-US" sz="2000" dirty="0">
              <a:solidFill>
                <a:srgbClr val="000000"/>
              </a:solidFill>
              <a:latin typeface="Arial (Body)"/>
            </a:endParaRPr>
          </a:p>
        </p:txBody>
      </p:sp>
    </p:spTree>
    <p:extLst>
      <p:ext uri="{BB962C8B-B14F-4D97-AF65-F5344CB8AC3E}">
        <p14:creationId xmlns:p14="http://schemas.microsoft.com/office/powerpoint/2010/main" val="2322119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Political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33754" y="1236786"/>
            <a:ext cx="8077200" cy="4859215"/>
          </a:xfrm>
        </p:spPr>
        <p:txBody>
          <a:bodyPr wrap="square" lIns="91425" tIns="91425" rIns="91425" bIns="91425">
            <a:noAutofit/>
          </a:bodyPr>
          <a:lstStyle/>
          <a:p>
            <a:pPr marL="255651" lvl="0" indent="-255651">
              <a:spcAft>
                <a:spcPct val="0"/>
              </a:spcAft>
              <a:buSzPts val="2400"/>
              <a:tabLst/>
            </a:pPr>
            <a:r>
              <a:rPr lang="en-US" sz="2000" dirty="0" smtClean="0">
                <a:solidFill>
                  <a:srgbClr val="000000"/>
                </a:solidFill>
                <a:latin typeface="Arial (Body)"/>
              </a:rPr>
              <a:t>(</a:t>
            </a:r>
            <a:r>
              <a:rPr lang="en-US" sz="2000" dirty="0">
                <a:solidFill>
                  <a:srgbClr val="000000"/>
                </a:solidFill>
                <a:latin typeface="Arial (Body)"/>
              </a:rPr>
              <a:t>In)Consistent and (In)Adequate Technology </a:t>
            </a:r>
            <a:r>
              <a:rPr lang="en-US" sz="2000" dirty="0" smtClean="0">
                <a:solidFill>
                  <a:srgbClr val="000000"/>
                </a:solidFill>
                <a:latin typeface="Arial (Body)"/>
              </a:rPr>
              <a:t>Funding</a:t>
            </a:r>
          </a:p>
          <a:p>
            <a:pPr marL="0" lvl="0" indent="0">
              <a:spcAft>
                <a:spcPct val="0"/>
              </a:spcAft>
              <a:buSzPts val="2400"/>
              <a:buNone/>
              <a:tabLst/>
            </a:pPr>
            <a:endParaRPr lang="en-US" sz="2000" dirty="0" smtClean="0">
              <a:solidFill>
                <a:srgbClr val="000000"/>
              </a:solidFill>
              <a:latin typeface="Arial (Body)"/>
            </a:endParaRPr>
          </a:p>
          <a:p>
            <a:pPr marL="743001" lvl="1" indent="-255651" algn="just">
              <a:spcAft>
                <a:spcPct val="0"/>
              </a:spcAft>
              <a:buSzPts val="2400"/>
            </a:pPr>
            <a:r>
              <a:rPr lang="en-US" dirty="0"/>
              <a:t>To ensure consistent and adequate funding for a technology initiative, administrators need to develop a strategic plan for acquiring funding and using it to support all aspects of the program. </a:t>
            </a:r>
            <a:endParaRPr lang="en-US" dirty="0" smtClean="0"/>
          </a:p>
          <a:p>
            <a:pPr marL="487350" lvl="1" indent="0" algn="just">
              <a:spcAft>
                <a:spcPct val="0"/>
              </a:spcAft>
              <a:buSzPts val="2400"/>
              <a:buNone/>
            </a:pPr>
            <a:endParaRPr lang="en-US" dirty="0" smtClean="0"/>
          </a:p>
          <a:p>
            <a:pPr marL="743001" lvl="1" indent="-255651" algn="just">
              <a:spcAft>
                <a:spcPct val="0"/>
              </a:spcAft>
              <a:buSzPts val="2400"/>
            </a:pPr>
            <a:r>
              <a:rPr lang="en-US" dirty="0" smtClean="0"/>
              <a:t>It’s </a:t>
            </a:r>
            <a:r>
              <a:rPr lang="en-US" dirty="0"/>
              <a:t>not enough to merely purchase hardware and software</a:t>
            </a:r>
            <a:r>
              <a:rPr lang="en-US" dirty="0" smtClean="0"/>
              <a:t>.</a:t>
            </a:r>
          </a:p>
          <a:p>
            <a:pPr marL="487350" lvl="1" indent="0" algn="just">
              <a:spcAft>
                <a:spcPct val="0"/>
              </a:spcAft>
              <a:buSzPts val="2400"/>
              <a:buNone/>
            </a:pPr>
            <a:r>
              <a:rPr lang="en-US" dirty="0" smtClean="0"/>
              <a:t> </a:t>
            </a:r>
          </a:p>
          <a:p>
            <a:pPr marL="743001" lvl="1" indent="-255651" algn="just">
              <a:spcAft>
                <a:spcPct val="0"/>
              </a:spcAft>
              <a:buSzPts val="2400"/>
            </a:pPr>
            <a:r>
              <a:rPr lang="en-US" dirty="0" smtClean="0"/>
              <a:t>The </a:t>
            </a:r>
            <a:r>
              <a:rPr lang="en-US" dirty="0"/>
              <a:t>budget should also allow for ongoing maintenance, updates, system support and professional development to support the implementation and use of the technology </a:t>
            </a:r>
            <a:r>
              <a:rPr lang="en-US" dirty="0" smtClean="0"/>
              <a:t>in an </a:t>
            </a:r>
            <a:r>
              <a:rPr lang="en-US" dirty="0"/>
              <a:t>area that’s often overlooked during budget planning.</a:t>
            </a:r>
            <a:endParaRPr lang="en-US" dirty="0" smtClean="0">
              <a:solidFill>
                <a:srgbClr val="000000"/>
              </a:solidFill>
              <a:latin typeface="Arial (Body)"/>
            </a:endParaRPr>
          </a:p>
          <a:p>
            <a:pPr marL="743001" lvl="1" indent="-255651">
              <a:spcAft>
                <a:spcPct val="0"/>
              </a:spcAft>
              <a:buSzPts val="2400"/>
            </a:pPr>
            <a:endParaRPr lang="en-US" sz="2000" dirty="0">
              <a:solidFill>
                <a:srgbClr val="000000"/>
              </a:solidFill>
              <a:latin typeface="Arial (Body)"/>
            </a:endParaRPr>
          </a:p>
        </p:txBody>
      </p:sp>
    </p:spTree>
    <p:extLst>
      <p:ext uri="{BB962C8B-B14F-4D97-AF65-F5344CB8AC3E}">
        <p14:creationId xmlns:p14="http://schemas.microsoft.com/office/powerpoint/2010/main" val="337606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Technical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261338"/>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Technology </a:t>
            </a:r>
            <a:r>
              <a:rPr lang="en-US" sz="2400" dirty="0" smtClean="0">
                <a:solidFill>
                  <a:srgbClr val="000000"/>
                </a:solidFill>
                <a:latin typeface="Arial (Body)"/>
              </a:rPr>
              <a:t>Infrastructure</a:t>
            </a:r>
          </a:p>
          <a:p>
            <a:pPr marL="743001" lvl="1" indent="-255651" algn="just">
              <a:spcAft>
                <a:spcPct val="0"/>
              </a:spcAft>
              <a:buSzPts val="2400"/>
            </a:pPr>
            <a:r>
              <a:rPr lang="en-US" dirty="0" smtClean="0"/>
              <a:t>Refers </a:t>
            </a:r>
            <a:r>
              <a:rPr lang="en-US" dirty="0"/>
              <a:t>to the composite hardware, software, network resources and services required for the existence, operation and management of an enterprise IT environment. It allows an organization to deliver IT solutions and services to its employees, partners and/or customers and is usually internal to an organization and deployed within owned facilities.</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Technology </a:t>
            </a:r>
            <a:r>
              <a:rPr lang="en-US" sz="2400" dirty="0" smtClean="0">
                <a:solidFill>
                  <a:srgbClr val="000000"/>
                </a:solidFill>
                <a:latin typeface="Arial (Body)"/>
              </a:rPr>
              <a:t>Support</a:t>
            </a:r>
          </a:p>
          <a:p>
            <a:pPr marL="743001" lvl="1" indent="-255651" algn="just">
              <a:spcAft>
                <a:spcPct val="0"/>
              </a:spcAft>
              <a:buSzPts val="2400"/>
            </a:pPr>
            <a:r>
              <a:rPr lang="en-US" dirty="0" smtClean="0"/>
              <a:t>Refers </a:t>
            </a:r>
            <a:r>
              <a:rPr lang="en-US" dirty="0"/>
              <a:t>to a range </a:t>
            </a:r>
            <a:r>
              <a:rPr lang="en-US" b="1" dirty="0"/>
              <a:t>services</a:t>
            </a:r>
            <a:r>
              <a:rPr lang="en-US" dirty="0"/>
              <a:t> companies provide to their customers for products such as software, mobile phones, printers, and other electronic, mechanical or electromechanical products.</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Malware, Viruses, Spam, and Hacking</a:t>
            </a:r>
          </a:p>
        </p:txBody>
      </p:sp>
    </p:spTree>
    <p:extLst>
      <p:ext uri="{BB962C8B-B14F-4D97-AF65-F5344CB8AC3E}">
        <p14:creationId xmlns:p14="http://schemas.microsoft.com/office/powerpoint/2010/main" val="551378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Social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Protecting Personal Privacy</a:t>
            </a:r>
          </a:p>
          <a:p>
            <a:pPr marL="255651" lvl="0" indent="-255651">
              <a:spcAft>
                <a:spcPct val="0"/>
              </a:spcAft>
              <a:buSzPts val="2400"/>
              <a:tabLst/>
            </a:pPr>
            <a:r>
              <a:rPr lang="en-US" sz="2400" dirty="0">
                <a:solidFill>
                  <a:srgbClr val="000000"/>
                </a:solidFill>
                <a:latin typeface="Arial (Body)"/>
              </a:rPr>
              <a:t>Health</a:t>
            </a:r>
          </a:p>
          <a:p>
            <a:pPr marL="255651" lvl="0" indent="-255651">
              <a:spcAft>
                <a:spcPct val="0"/>
              </a:spcAft>
              <a:buSzPts val="2400"/>
              <a:tabLst/>
            </a:pPr>
            <a:r>
              <a:rPr lang="en-US" sz="2400" dirty="0">
                <a:solidFill>
                  <a:srgbClr val="000000"/>
                </a:solidFill>
                <a:latin typeface="Arial (Body)"/>
              </a:rPr>
              <a:t>Multitasking</a:t>
            </a:r>
          </a:p>
          <a:p>
            <a:pPr marL="255651" lvl="0" indent="-255651">
              <a:spcAft>
                <a:spcPct val="0"/>
              </a:spcAft>
              <a:buSzPts val="2400"/>
              <a:tabLst/>
            </a:pPr>
            <a:r>
              <a:rPr lang="en-US" sz="2400" dirty="0">
                <a:solidFill>
                  <a:srgbClr val="000000"/>
                </a:solidFill>
                <a:latin typeface="Arial (Body)"/>
              </a:rPr>
              <a:t>Online Behavior</a:t>
            </a:r>
          </a:p>
          <a:p>
            <a:pPr marL="255651" lvl="0" indent="-255651">
              <a:spcAft>
                <a:spcPct val="0"/>
              </a:spcAft>
              <a:buSzPts val="2400"/>
              <a:tabLst/>
            </a:pPr>
            <a:r>
              <a:rPr lang="en-US" sz="2400" dirty="0">
                <a:solidFill>
                  <a:srgbClr val="000000"/>
                </a:solidFill>
                <a:latin typeface="Arial (Body)"/>
              </a:rPr>
              <a:t>Community Engagement</a:t>
            </a:r>
          </a:p>
        </p:txBody>
      </p:sp>
    </p:spTree>
    <p:extLst>
      <p:ext uri="{BB962C8B-B14F-4D97-AF65-F5344CB8AC3E}">
        <p14:creationId xmlns:p14="http://schemas.microsoft.com/office/powerpoint/2010/main" val="391138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Equitable and Cultural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351692" y="1600200"/>
            <a:ext cx="8335108" cy="4718538"/>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Digital </a:t>
            </a:r>
            <a:r>
              <a:rPr lang="en-US" sz="2400" dirty="0" smtClean="0">
                <a:solidFill>
                  <a:srgbClr val="000000"/>
                </a:solidFill>
                <a:latin typeface="Arial (Body)"/>
              </a:rPr>
              <a:t>Equity</a:t>
            </a:r>
          </a:p>
          <a:p>
            <a:pPr marL="743001" lvl="1" indent="-255651" algn="just">
              <a:spcAft>
                <a:spcPct val="0"/>
              </a:spcAft>
              <a:buSzPts val="2400"/>
            </a:pPr>
            <a:r>
              <a:rPr lang="en-US" dirty="0" smtClean="0"/>
              <a:t>ensuring </a:t>
            </a:r>
            <a:r>
              <a:rPr lang="en-US" dirty="0"/>
              <a:t>students have </a:t>
            </a:r>
            <a:r>
              <a:rPr lang="en-US" dirty="0" smtClean="0"/>
              <a:t>equal </a:t>
            </a:r>
            <a:r>
              <a:rPr lang="en-US" dirty="0"/>
              <a:t>access and opportunity to </a:t>
            </a:r>
            <a:r>
              <a:rPr lang="en-US" b="1" dirty="0"/>
              <a:t>digital</a:t>
            </a:r>
            <a:r>
              <a:rPr lang="en-US" dirty="0"/>
              <a:t> tools, resources, and services to increase </a:t>
            </a:r>
            <a:r>
              <a:rPr lang="en-US" b="1" dirty="0"/>
              <a:t>digital</a:t>
            </a:r>
            <a:r>
              <a:rPr lang="en-US" dirty="0"/>
              <a:t> knowledge, awareness, and skills.</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Racial and Gender </a:t>
            </a:r>
            <a:r>
              <a:rPr lang="en-US" sz="2400" dirty="0" smtClean="0">
                <a:solidFill>
                  <a:srgbClr val="000000"/>
                </a:solidFill>
                <a:latin typeface="Arial (Body)"/>
              </a:rPr>
              <a:t>Equity</a:t>
            </a:r>
          </a:p>
          <a:p>
            <a:pPr marL="743001" lvl="1" indent="-255651" algn="just">
              <a:spcAft>
                <a:spcPct val="0"/>
              </a:spcAft>
              <a:buSzPts val="2400"/>
            </a:pPr>
            <a:r>
              <a:rPr lang="en-US" dirty="0"/>
              <a:t>Gender equality, also known as sexual </a:t>
            </a:r>
            <a:r>
              <a:rPr lang="en-US" dirty="0" smtClean="0"/>
              <a:t>equality, </a:t>
            </a:r>
            <a:r>
              <a:rPr lang="en-US" dirty="0"/>
              <a:t>is the state of equal ease of access to resources and opportunities regardless of </a:t>
            </a:r>
            <a:r>
              <a:rPr lang="en-US" dirty="0" smtClean="0"/>
              <a:t>gender; </a:t>
            </a:r>
            <a:r>
              <a:rPr lang="en-US" dirty="0"/>
              <a:t>and the state of valuing different behaviors, aspirations and needs equally, regardless of gender. </a:t>
            </a:r>
            <a:endParaRPr lang="en-US" dirty="0" smtClean="0"/>
          </a:p>
          <a:p>
            <a:pPr marL="743001" lvl="1" indent="-255651" algn="just">
              <a:spcAft>
                <a:spcPct val="0"/>
              </a:spcAft>
              <a:buSzPts val="2400"/>
            </a:pPr>
            <a:r>
              <a:rPr lang="en-US" dirty="0"/>
              <a:t>Racial equality occurs when institutions give equal opportunities to people of all races. In other words, regardless of physical traits such as skin color, institutions and are to give individuals legal, moral, and political equality. </a:t>
            </a:r>
            <a:endParaRPr lang="en-US"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Equity for Students with Special Needs</a:t>
            </a:r>
          </a:p>
        </p:txBody>
      </p:sp>
    </p:spTree>
    <p:extLst>
      <p:ext uri="{BB962C8B-B14F-4D97-AF65-F5344CB8AC3E}">
        <p14:creationId xmlns:p14="http://schemas.microsoft.com/office/powerpoint/2010/main" val="50929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Legal and Ethical Conditions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328246" y="1600199"/>
            <a:ext cx="8358554" cy="4659923"/>
          </a:xfrm>
        </p:spPr>
        <p:txBody>
          <a:bodyPr wrap="square" lIns="91425" tIns="91425" rIns="91425" bIns="91425">
            <a:noAutofit/>
          </a:bodyPr>
          <a:lstStyle/>
          <a:p>
            <a:pPr marL="255651" lvl="0" indent="-255651">
              <a:spcAft>
                <a:spcPct val="0"/>
              </a:spcAft>
              <a:buSzPts val="2400"/>
              <a:tabLst/>
            </a:pPr>
            <a:r>
              <a:rPr lang="en-US" sz="2000" dirty="0">
                <a:solidFill>
                  <a:srgbClr val="000000"/>
                </a:solidFill>
                <a:latin typeface="Arial (Body)"/>
              </a:rPr>
              <a:t>Academic </a:t>
            </a:r>
            <a:r>
              <a:rPr lang="en-US" sz="2000" dirty="0" smtClean="0">
                <a:solidFill>
                  <a:srgbClr val="000000"/>
                </a:solidFill>
                <a:latin typeface="Arial (Body)"/>
              </a:rPr>
              <a:t>Honesty</a:t>
            </a:r>
          </a:p>
          <a:p>
            <a:pPr marL="743001" lvl="1" indent="-255651" algn="just">
              <a:spcAft>
                <a:spcPct val="0"/>
              </a:spcAft>
              <a:buSzPts val="2400"/>
            </a:pPr>
            <a:r>
              <a:rPr lang="en-US" sz="1400" dirty="0" smtClean="0"/>
              <a:t>Demonstrating </a:t>
            </a:r>
            <a:r>
              <a:rPr lang="en-US" sz="1400" dirty="0"/>
              <a:t>and upholding the highest integrity and </a:t>
            </a:r>
            <a:r>
              <a:rPr lang="en-US" sz="1400" b="1" dirty="0"/>
              <a:t>honesty</a:t>
            </a:r>
            <a:r>
              <a:rPr lang="en-US" sz="1400" dirty="0"/>
              <a:t> in all the </a:t>
            </a:r>
            <a:r>
              <a:rPr lang="en-US" sz="1400" b="1" dirty="0"/>
              <a:t>academic</a:t>
            </a:r>
            <a:r>
              <a:rPr lang="en-US" sz="1400" dirty="0"/>
              <a:t> work that you do. In short, it means doing your own work and not cheating, and not presenting the work of others as your own.</a:t>
            </a:r>
            <a:endParaRPr lang="en-US" sz="1400" dirty="0">
              <a:solidFill>
                <a:srgbClr val="000000"/>
              </a:solidFill>
              <a:latin typeface="Arial (Body)"/>
            </a:endParaRPr>
          </a:p>
          <a:p>
            <a:pPr marL="255651" lvl="0" indent="-255651">
              <a:spcAft>
                <a:spcPct val="0"/>
              </a:spcAft>
              <a:buSzPts val="2400"/>
              <a:tabLst/>
            </a:pPr>
            <a:r>
              <a:rPr lang="en-US" sz="2000" dirty="0">
                <a:solidFill>
                  <a:srgbClr val="000000"/>
                </a:solidFill>
                <a:latin typeface="Arial (Body)"/>
              </a:rPr>
              <a:t>Student </a:t>
            </a:r>
            <a:r>
              <a:rPr lang="en-US" sz="2000" dirty="0" smtClean="0">
                <a:solidFill>
                  <a:srgbClr val="000000"/>
                </a:solidFill>
                <a:latin typeface="Arial (Body)"/>
              </a:rPr>
              <a:t>Privacy</a:t>
            </a:r>
          </a:p>
          <a:p>
            <a:pPr marL="743001" lvl="1" indent="-255651" algn="just">
              <a:spcAft>
                <a:spcPct val="0"/>
              </a:spcAft>
              <a:buSzPts val="2400"/>
            </a:pPr>
            <a:r>
              <a:rPr lang="en-US" sz="1400" dirty="0"/>
              <a:t>many school districts around the country are making use of cloud-based educational platforms and assigning laptops and tablets to </a:t>
            </a:r>
            <a:r>
              <a:rPr lang="en-US" sz="1400" dirty="0" smtClean="0"/>
              <a:t>students.</a:t>
            </a:r>
          </a:p>
          <a:p>
            <a:pPr marL="743001" lvl="1" indent="-255651" algn="just">
              <a:spcAft>
                <a:spcPct val="0"/>
              </a:spcAft>
              <a:buSzPts val="2400"/>
            </a:pPr>
            <a:r>
              <a:rPr lang="en-US" sz="1400" dirty="0"/>
              <a:t> many of these devices present a serious risk to student </a:t>
            </a:r>
            <a:r>
              <a:rPr lang="en-US" sz="1400" dirty="0" smtClean="0"/>
              <a:t>privacy</a:t>
            </a:r>
          </a:p>
          <a:p>
            <a:pPr marL="743001" lvl="1" indent="-255651" algn="just">
              <a:spcAft>
                <a:spcPct val="0"/>
              </a:spcAft>
              <a:buSzPts val="2400"/>
            </a:pPr>
            <a:r>
              <a:rPr lang="en-US" sz="1400" dirty="0"/>
              <a:t>the safety of their sensitive personal information should lie in the hands of parents and trusted school officials – not private companies</a:t>
            </a:r>
            <a:endParaRPr lang="en-US" sz="1400" dirty="0">
              <a:solidFill>
                <a:srgbClr val="000000"/>
              </a:solidFill>
              <a:latin typeface="Arial (Body)"/>
            </a:endParaRPr>
          </a:p>
          <a:p>
            <a:pPr marL="255651" lvl="0" indent="-255651">
              <a:spcAft>
                <a:spcPct val="0"/>
              </a:spcAft>
              <a:buSzPts val="2400"/>
              <a:tabLst/>
            </a:pPr>
            <a:r>
              <a:rPr lang="en-US" sz="2000" dirty="0">
                <a:solidFill>
                  <a:srgbClr val="000000"/>
                </a:solidFill>
                <a:latin typeface="Arial (Body)"/>
              </a:rPr>
              <a:t>Safety</a:t>
            </a:r>
          </a:p>
          <a:p>
            <a:pPr marL="255651" lvl="0" indent="-255651">
              <a:spcAft>
                <a:spcPct val="0"/>
              </a:spcAft>
              <a:buSzPts val="2400"/>
              <a:tabLst/>
            </a:pPr>
            <a:r>
              <a:rPr lang="en-US" sz="2000" dirty="0">
                <a:solidFill>
                  <a:srgbClr val="000000"/>
                </a:solidFill>
                <a:latin typeface="Arial (Body)"/>
              </a:rPr>
              <a:t>Responsible Use</a:t>
            </a:r>
          </a:p>
          <a:p>
            <a:pPr marL="255651" lvl="0" indent="-255651">
              <a:spcAft>
                <a:spcPct val="0"/>
              </a:spcAft>
              <a:buSzPts val="2400"/>
              <a:tabLst/>
            </a:pPr>
            <a:r>
              <a:rPr lang="en-US" sz="2000" dirty="0">
                <a:solidFill>
                  <a:srgbClr val="000000"/>
                </a:solidFill>
                <a:latin typeface="Arial (Body)"/>
              </a:rPr>
              <a:t>Illegal Activity</a:t>
            </a:r>
          </a:p>
        </p:txBody>
      </p:sp>
    </p:spTree>
    <p:extLst>
      <p:ext uri="{BB962C8B-B14F-4D97-AF65-F5344CB8AC3E}">
        <p14:creationId xmlns:p14="http://schemas.microsoft.com/office/powerpoint/2010/main" val="945304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Emerging Trends in Technological Resources</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76974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Trends in Hardware and Software Innovation</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Trend 1: Increased </a:t>
            </a:r>
            <a:r>
              <a:rPr lang="pt-BR" sz="2400" dirty="0" smtClean="0">
                <a:solidFill>
                  <a:srgbClr val="000000"/>
                </a:solidFill>
                <a:latin typeface="Arial (Body)"/>
              </a:rPr>
              <a:t>E-Book </a:t>
            </a:r>
            <a:r>
              <a:rPr lang="en-US" sz="2400" dirty="0" smtClean="0">
                <a:solidFill>
                  <a:srgbClr val="000000"/>
                </a:solidFill>
                <a:latin typeface="Arial (Body)"/>
              </a:rPr>
              <a:t>and </a:t>
            </a:r>
            <a:r>
              <a:rPr lang="de-DE" sz="2400" dirty="0" smtClean="0">
                <a:solidFill>
                  <a:srgbClr val="000000"/>
                </a:solidFill>
                <a:latin typeface="Arial (Body)"/>
              </a:rPr>
              <a:t>E-Text </a:t>
            </a:r>
            <a:r>
              <a:rPr lang="en-US" sz="2400" dirty="0" smtClean="0">
                <a:solidFill>
                  <a:srgbClr val="000000"/>
                </a:solidFill>
                <a:latin typeface="Arial (Body)"/>
              </a:rPr>
              <a:t>Presence</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Trend 2: Increased Sources of Open Content</a:t>
            </a:r>
          </a:p>
          <a:p>
            <a:pPr marL="255651" lvl="0" indent="-255651">
              <a:spcAft>
                <a:spcPct val="0"/>
              </a:spcAft>
              <a:buSzPts val="2400"/>
              <a:tabLst/>
            </a:pPr>
            <a:r>
              <a:rPr lang="en-US" sz="2400" dirty="0">
                <a:solidFill>
                  <a:srgbClr val="000000"/>
                </a:solidFill>
                <a:latin typeface="Arial (Body)"/>
              </a:rPr>
              <a:t>Trend 3: Ubiquitous Mobile Computing</a:t>
            </a:r>
          </a:p>
          <a:p>
            <a:pPr marL="255651" lvl="0" indent="-255651">
              <a:spcAft>
                <a:spcPct val="0"/>
              </a:spcAft>
              <a:buSzPts val="2400"/>
              <a:tabLst/>
            </a:pPr>
            <a:r>
              <a:rPr lang="en-US" sz="2400" dirty="0">
                <a:solidFill>
                  <a:srgbClr val="000000"/>
                </a:solidFill>
                <a:latin typeface="Arial (Body)"/>
              </a:rPr>
              <a:t>Trend 4: Robotics</a:t>
            </a:r>
          </a:p>
          <a:p>
            <a:pPr marL="255651" lvl="0" indent="-255651">
              <a:spcAft>
                <a:spcPct val="0"/>
              </a:spcAft>
              <a:buSzPts val="2400"/>
              <a:tabLst/>
            </a:pPr>
            <a:r>
              <a:rPr lang="en-US" sz="2400" dirty="0">
                <a:solidFill>
                  <a:srgbClr val="000000"/>
                </a:solidFill>
                <a:latin typeface="Arial (Body)"/>
              </a:rPr>
              <a:t>Trend 5: Learning Analytics</a:t>
            </a:r>
          </a:p>
          <a:p>
            <a:pPr marL="255651" lvl="0" indent="-255651">
              <a:spcAft>
                <a:spcPct val="0"/>
              </a:spcAft>
              <a:buSzPts val="2400"/>
              <a:tabLst/>
            </a:pPr>
            <a:r>
              <a:rPr lang="en-US" sz="2400" dirty="0">
                <a:solidFill>
                  <a:srgbClr val="000000"/>
                </a:solidFill>
                <a:latin typeface="Arial (Body)"/>
              </a:rPr>
              <a:t>Trend 6: Augmented Reality Systems</a:t>
            </a:r>
          </a:p>
          <a:p>
            <a:pPr marL="255651" lvl="0" indent="-255651">
              <a:spcAft>
                <a:spcPct val="0"/>
              </a:spcAft>
              <a:buSzPts val="2400"/>
              <a:tabLst/>
            </a:pPr>
            <a:r>
              <a:rPr lang="en-US" sz="2400" dirty="0">
                <a:solidFill>
                  <a:srgbClr val="000000"/>
                </a:solidFill>
                <a:latin typeface="Arial (Body)"/>
              </a:rPr>
              <a:t>Trend 7: Wearable Technologies</a:t>
            </a:r>
          </a:p>
          <a:p>
            <a:pPr marL="255651" lvl="0" indent="-255651">
              <a:spcAft>
                <a:spcPct val="0"/>
              </a:spcAft>
              <a:buSzPts val="2400"/>
              <a:tabLst/>
            </a:pPr>
            <a:r>
              <a:rPr lang="en-US" sz="2400" dirty="0">
                <a:solidFill>
                  <a:srgbClr val="000000"/>
                </a:solidFill>
                <a:latin typeface="Arial (Body)"/>
              </a:rPr>
              <a:t>Trend 8: Gesture-Based Computing</a:t>
            </a:r>
          </a:p>
        </p:txBody>
      </p:sp>
    </p:spTree>
    <p:extLst>
      <p:ext uri="{BB962C8B-B14F-4D97-AF65-F5344CB8AC3E}">
        <p14:creationId xmlns:p14="http://schemas.microsoft.com/office/powerpoint/2010/main" val="2116884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2)</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4293453"/>
          </a:xfrm>
        </p:spPr>
        <p:txBody>
          <a:bodyPr wrap="square" lIns="91425" tIns="91425" rIns="91425" bIns="91425">
            <a:noAutofit/>
          </a:bodyPr>
          <a:lstStyle/>
          <a:p>
            <a:pPr marL="25400" lvl="0" indent="0">
              <a:buSzPts val="2400"/>
              <a:buNone/>
            </a:pPr>
            <a:r>
              <a:rPr lang="en-US" sz="2200" b="1" dirty="0">
                <a:solidFill>
                  <a:schemeClr val="tx2"/>
                </a:solidFill>
                <a:latin typeface="Arial (Body)"/>
              </a:rPr>
              <a:t>1.3</a:t>
            </a:r>
            <a:r>
              <a:rPr lang="en-US" sz="2200" b="1" dirty="0">
                <a:solidFill>
                  <a:srgbClr val="000000"/>
                </a:solidFill>
                <a:latin typeface="Arial (Body)"/>
              </a:rPr>
              <a:t> </a:t>
            </a:r>
            <a:r>
              <a:rPr lang="en-US" sz="2200" dirty="0">
                <a:solidFill>
                  <a:srgbClr val="000000"/>
                </a:solidFill>
                <a:latin typeface="Arial (Body)"/>
              </a:rPr>
              <a:t>Understand technology literacy and other 21st-century learning standards that teachers implement for student learning and growth.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5—Designer; </a:t>
            </a:r>
            <a:r>
              <a:rPr lang="en-US" sz="2200" dirty="0" smtClean="0">
                <a:solidFill>
                  <a:srgbClr val="000000"/>
                </a:solidFill>
                <a:latin typeface="Arial (Body)"/>
              </a:rPr>
              <a:t>6—Facilitator)</a:t>
            </a:r>
            <a:endParaRPr lang="en-US" sz="2200" dirty="0">
              <a:solidFill>
                <a:srgbClr val="000000"/>
              </a:solidFill>
              <a:latin typeface="Arial (Body)"/>
            </a:endParaRPr>
          </a:p>
          <a:p>
            <a:pPr marL="25400" lvl="0" indent="0">
              <a:buSzPts val="2400"/>
              <a:buNone/>
            </a:pPr>
            <a:r>
              <a:rPr lang="en-US" sz="2200" b="1" dirty="0">
                <a:solidFill>
                  <a:schemeClr val="tx2"/>
                </a:solidFill>
                <a:latin typeface="Arial (Body)"/>
              </a:rPr>
              <a:t>1.4</a:t>
            </a:r>
            <a:r>
              <a:rPr lang="en-US" sz="2200" b="1" dirty="0">
                <a:solidFill>
                  <a:srgbClr val="000000"/>
                </a:solidFill>
                <a:latin typeface="Arial (Body)"/>
              </a:rPr>
              <a:t> </a:t>
            </a:r>
            <a:r>
              <a:rPr lang="en-US" sz="2200" dirty="0">
                <a:solidFill>
                  <a:srgbClr val="000000"/>
                </a:solidFill>
                <a:latin typeface="Arial (Body)"/>
              </a:rPr>
              <a:t>Articulate the impact of educational, political, technical, societal, equity/cultural, and legal/ethical conditions on current uses of technology in education.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2—Leader; 3—Citizen; 4—Collaborator; 5—Designer)</a:t>
            </a:r>
          </a:p>
          <a:p>
            <a:pPr marL="25400" lvl="0" indent="0">
              <a:buSzPts val="2400"/>
              <a:buNone/>
            </a:pPr>
            <a:r>
              <a:rPr lang="en-US" sz="2200" b="1" dirty="0">
                <a:solidFill>
                  <a:schemeClr val="tx2"/>
                </a:solidFill>
                <a:latin typeface="Arial (Body)"/>
              </a:rPr>
              <a:t>1.5</a:t>
            </a:r>
            <a:r>
              <a:rPr lang="en-US" sz="2200" b="1" dirty="0">
                <a:solidFill>
                  <a:srgbClr val="000000"/>
                </a:solidFill>
                <a:latin typeface="Arial (Body)"/>
              </a:rPr>
              <a:t> </a:t>
            </a:r>
            <a:r>
              <a:rPr lang="en-US" sz="2200" dirty="0">
                <a:solidFill>
                  <a:srgbClr val="000000"/>
                </a:solidFill>
                <a:latin typeface="Arial (Body)"/>
              </a:rPr>
              <a:t>Characterize trends in emerging technologies and describe how they shape teaching and learning. </a:t>
            </a:r>
            <a:r>
              <a:rPr lang="en-US" sz="2200" dirty="0" smtClean="0">
                <a:solidFill>
                  <a:srgbClr val="000000"/>
                </a:solidFill>
                <a:latin typeface="Arial (Body)"/>
              </a:rPr>
              <a:t>(I</a:t>
            </a:r>
            <a:r>
              <a:rPr lang="en-US" sz="100" dirty="0" smtClean="0">
                <a:solidFill>
                  <a:srgbClr val="000000"/>
                </a:solidFill>
                <a:latin typeface="Arial (Body)"/>
              </a:rPr>
              <a:t> </a:t>
            </a:r>
            <a:r>
              <a:rPr lang="en-US" sz="2200" dirty="0" smtClean="0">
                <a:solidFill>
                  <a:srgbClr val="000000"/>
                </a:solidFill>
                <a:latin typeface="Arial (Body)"/>
              </a:rPr>
              <a:t>S</a:t>
            </a:r>
            <a:r>
              <a:rPr lang="en-US" sz="100" dirty="0" smtClean="0">
                <a:solidFill>
                  <a:srgbClr val="000000"/>
                </a:solidFill>
                <a:latin typeface="Arial (Body)"/>
              </a:rPr>
              <a:t> </a:t>
            </a:r>
            <a:r>
              <a:rPr lang="en-US" sz="2200" dirty="0" smtClean="0">
                <a:solidFill>
                  <a:srgbClr val="000000"/>
                </a:solidFill>
                <a:latin typeface="Arial (Body)"/>
              </a:rPr>
              <a:t>T</a:t>
            </a:r>
            <a:r>
              <a:rPr lang="en-US" sz="100" dirty="0" smtClean="0">
                <a:solidFill>
                  <a:srgbClr val="000000"/>
                </a:solidFill>
                <a:latin typeface="Arial (Body)"/>
              </a:rPr>
              <a:t> </a:t>
            </a:r>
            <a:r>
              <a:rPr lang="en-US" sz="2200" dirty="0" smtClean="0">
                <a:solidFill>
                  <a:srgbClr val="000000"/>
                </a:solidFill>
                <a:latin typeface="Arial (Body)"/>
              </a:rPr>
              <a:t>E Standards </a:t>
            </a:r>
            <a:r>
              <a:rPr lang="en-US" sz="2200" dirty="0">
                <a:solidFill>
                  <a:srgbClr val="000000"/>
                </a:solidFill>
                <a:latin typeface="Arial (Body)"/>
              </a:rPr>
              <a:t>for Educators: 1—Learner; 2—Leader; 5—Designer)</a:t>
            </a:r>
          </a:p>
        </p:txBody>
      </p:sp>
    </p:spTree>
    <p:extLst>
      <p:ext uri="{BB962C8B-B14F-4D97-AF65-F5344CB8AC3E}">
        <p14:creationId xmlns:p14="http://schemas.microsoft.com/office/powerpoint/2010/main" val="221408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5724" cy="1097279"/>
          </a:xfrm>
        </p:spPr>
        <p:txBody>
          <a:bodyPr tIns="91425">
            <a:noAutofit/>
          </a:bodyPr>
          <a:lstStyle/>
          <a:p>
            <a:pPr lvl="0"/>
            <a:r>
              <a:rPr lang="en-US" dirty="0" smtClean="0">
                <a:latin typeface="Times New Roman" panose="02020603050405020304" pitchFamily="18" charset="0"/>
              </a:rPr>
              <a:t>Educational Trends Leveraging Technology Innovations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578146"/>
          </a:xfrm>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Trend 1: Makerspaces</a:t>
            </a:r>
          </a:p>
          <a:p>
            <a:pPr marL="255651" lvl="0" indent="-255651">
              <a:spcAft>
                <a:spcPct val="0"/>
              </a:spcAft>
              <a:buSzPts val="2400"/>
              <a:tabLst/>
            </a:pPr>
            <a:r>
              <a:rPr lang="en-US" sz="2200" dirty="0">
                <a:solidFill>
                  <a:srgbClr val="000000"/>
                </a:solidFill>
                <a:latin typeface="Arial (Body)"/>
              </a:rPr>
              <a:t>Trend 2: Computational Thinking</a:t>
            </a:r>
          </a:p>
          <a:p>
            <a:pPr marL="255651" lvl="0" indent="-255651">
              <a:spcAft>
                <a:spcPct val="0"/>
              </a:spcAft>
              <a:buSzPts val="2400"/>
              <a:tabLst/>
            </a:pPr>
            <a:r>
              <a:rPr lang="en-US" sz="2200" dirty="0">
                <a:solidFill>
                  <a:srgbClr val="000000"/>
                </a:solidFill>
                <a:latin typeface="Arial (Body)"/>
              </a:rPr>
              <a:t>Trend 3: Online Learning</a:t>
            </a:r>
          </a:p>
          <a:p>
            <a:pPr marL="255651" lvl="0" indent="-255651">
              <a:spcAft>
                <a:spcPct val="0"/>
              </a:spcAft>
              <a:buSzPts val="2400"/>
              <a:tabLst/>
            </a:pPr>
            <a:r>
              <a:rPr lang="en-US" sz="2200" dirty="0">
                <a:solidFill>
                  <a:srgbClr val="000000"/>
                </a:solidFill>
                <a:latin typeface="Arial (Body)"/>
              </a:rPr>
              <a:t>Trend 4: Massive Open Online Courses</a:t>
            </a:r>
          </a:p>
          <a:p>
            <a:pPr marL="255651" lvl="0" indent="-255651">
              <a:spcAft>
                <a:spcPct val="0"/>
              </a:spcAft>
              <a:buSzPts val="2400"/>
              <a:tabLst/>
            </a:pPr>
            <a:r>
              <a:rPr lang="en-US" sz="2200" dirty="0">
                <a:solidFill>
                  <a:srgbClr val="000000"/>
                </a:solidFill>
                <a:latin typeface="Arial (Body)"/>
              </a:rPr>
              <a:t>Trend 5: Immersive Physical and Virtual Environments</a:t>
            </a:r>
          </a:p>
          <a:p>
            <a:pPr marL="255651" lvl="0" indent="-255651">
              <a:spcAft>
                <a:spcPct val="0"/>
              </a:spcAft>
              <a:buSzPts val="2400"/>
              <a:tabLst/>
            </a:pPr>
            <a:r>
              <a:rPr lang="en-US" sz="2200" dirty="0">
                <a:solidFill>
                  <a:srgbClr val="000000"/>
                </a:solidFill>
                <a:latin typeface="Arial (Body)"/>
              </a:rPr>
              <a:t>Trend 6: Games and Gamification</a:t>
            </a:r>
          </a:p>
          <a:p>
            <a:pPr marL="255651" lvl="0" indent="-255651">
              <a:spcAft>
                <a:spcPct val="0"/>
              </a:spcAft>
              <a:buSzPts val="2400"/>
              <a:tabLst/>
            </a:pPr>
            <a:r>
              <a:rPr lang="en-US" sz="2200" dirty="0">
                <a:solidFill>
                  <a:srgbClr val="000000"/>
                </a:solidFill>
                <a:latin typeface="Arial (Body)"/>
              </a:rPr>
              <a:t>Trend 7: Personalized Learning</a:t>
            </a:r>
          </a:p>
          <a:p>
            <a:pPr marL="255651" lvl="0" indent="-255651">
              <a:spcAft>
                <a:spcPct val="0"/>
              </a:spcAft>
              <a:buSzPts val="2400"/>
              <a:tabLst/>
            </a:pPr>
            <a:r>
              <a:rPr lang="en-US" sz="2200" dirty="0">
                <a:solidFill>
                  <a:srgbClr val="000000"/>
                </a:solidFill>
                <a:latin typeface="Arial (Body)"/>
              </a:rPr>
              <a:t>Trend 8: Educational Options for Students with Learning Needs</a:t>
            </a:r>
          </a:p>
        </p:txBody>
      </p:sp>
    </p:spTree>
    <p:extLst>
      <p:ext uri="{BB962C8B-B14F-4D97-AF65-F5344CB8AC3E}">
        <p14:creationId xmlns:p14="http://schemas.microsoft.com/office/powerpoint/2010/main" val="1170372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tIns="91425">
            <a:noAutofit/>
          </a:bodyPr>
          <a:lstStyle/>
          <a:p>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860425" y="2584416"/>
            <a:ext cx="7423150" cy="2438400"/>
          </a:xfrm>
          <a:prstGeom prst="rect">
            <a:avLst/>
          </a:prstGeom>
          <a:noFill/>
          <a:ln w="9525">
            <a:noFill/>
            <a:miter lim="800000"/>
            <a:headEnd/>
            <a:tailEnd/>
          </a:ln>
        </p:spPr>
      </p:pic>
    </p:spTree>
    <p:extLst>
      <p:ext uri="{BB962C8B-B14F-4D97-AF65-F5344CB8AC3E}">
        <p14:creationId xmlns:p14="http://schemas.microsoft.com/office/powerpoint/2010/main" val="96436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in Action: Then and Now</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585840"/>
          </a:xfrm>
        </p:spPr>
        <p:txBody>
          <a:bodyPr wrap="square" lIns="91425" tIns="91425" rIns="91425" bIns="91425">
            <a:noAutofit/>
          </a:bodyPr>
          <a:lstStyle/>
          <a:p>
            <a:pPr marL="255651" lvl="0" indent="-255651">
              <a:spcAft>
                <a:spcPct val="0"/>
              </a:spcAft>
              <a:buSzPts val="2400"/>
              <a:tabLst/>
            </a:pPr>
            <a:r>
              <a:rPr lang="en-US" sz="1800" dirty="0">
                <a:solidFill>
                  <a:srgbClr val="000000"/>
                </a:solidFill>
                <a:latin typeface="Arial (Body)"/>
              </a:rPr>
              <a:t>Ms. Thomas - Then (1981-1982)</a:t>
            </a:r>
          </a:p>
          <a:p>
            <a:pPr marL="741553" lvl="1" indent="-284353">
              <a:spcAft>
                <a:spcPct val="0"/>
              </a:spcAft>
              <a:buSzPts val="2400"/>
            </a:pPr>
            <a:r>
              <a:rPr lang="en-US" sz="1800" dirty="0">
                <a:solidFill>
                  <a:srgbClr val="000000"/>
                </a:solidFill>
                <a:latin typeface="Arial (Body)"/>
              </a:rPr>
              <a:t>Computer-assisted instruction</a:t>
            </a:r>
          </a:p>
          <a:p>
            <a:pPr marL="741553" lvl="1" indent="-284353">
              <a:spcAft>
                <a:spcPct val="0"/>
              </a:spcAft>
              <a:buSzPts val="2400"/>
            </a:pPr>
            <a:r>
              <a:rPr lang="en-US" sz="1800" dirty="0" smtClean="0">
                <a:solidFill>
                  <a:srgbClr val="000000"/>
                </a:solidFill>
                <a:latin typeface="Arial (Body)"/>
              </a:rPr>
              <a:t>M</a:t>
            </a:r>
            <a:r>
              <a:rPr lang="en-US" sz="100" dirty="0" smtClean="0">
                <a:solidFill>
                  <a:srgbClr val="000000"/>
                </a:solidFill>
                <a:latin typeface="Arial (Body)"/>
              </a:rPr>
              <a:t> </a:t>
            </a:r>
            <a:r>
              <a:rPr lang="en-US" sz="1800" dirty="0" smtClean="0">
                <a:solidFill>
                  <a:srgbClr val="000000"/>
                </a:solidFill>
                <a:latin typeface="Arial (Body)"/>
              </a:rPr>
              <a:t>E</a:t>
            </a:r>
            <a:r>
              <a:rPr lang="en-US" sz="100" dirty="0" smtClean="0">
                <a:solidFill>
                  <a:srgbClr val="000000"/>
                </a:solidFill>
                <a:latin typeface="Arial (Body)"/>
              </a:rPr>
              <a:t> </a:t>
            </a:r>
            <a:r>
              <a:rPr lang="en-US" sz="1800" dirty="0" smtClean="0">
                <a:solidFill>
                  <a:srgbClr val="000000"/>
                </a:solidFill>
                <a:latin typeface="Arial (Body)"/>
              </a:rPr>
              <a:t>C</a:t>
            </a:r>
            <a:r>
              <a:rPr lang="en-US" sz="100" dirty="0" smtClean="0">
                <a:solidFill>
                  <a:srgbClr val="000000"/>
                </a:solidFill>
                <a:latin typeface="Arial (Body)"/>
              </a:rPr>
              <a:t> </a:t>
            </a:r>
            <a:r>
              <a:rPr lang="en-US" sz="1800" dirty="0" smtClean="0">
                <a:solidFill>
                  <a:srgbClr val="000000"/>
                </a:solidFill>
                <a:latin typeface="Arial (Body)"/>
              </a:rPr>
              <a:t>C Oregon </a:t>
            </a:r>
            <a:r>
              <a:rPr lang="en-US" sz="1800" dirty="0">
                <a:solidFill>
                  <a:srgbClr val="000000"/>
                </a:solidFill>
                <a:latin typeface="Arial (Body)"/>
              </a:rPr>
              <a:t>Trail software</a:t>
            </a:r>
          </a:p>
          <a:p>
            <a:pPr marL="741553" lvl="1" indent="-284353">
              <a:spcAft>
                <a:spcPct val="0"/>
              </a:spcAft>
              <a:buSzPts val="2400"/>
            </a:pPr>
            <a:r>
              <a:rPr lang="en-US" sz="1800" dirty="0">
                <a:solidFill>
                  <a:srgbClr val="000000"/>
                </a:solidFill>
                <a:latin typeface="Arial (Body)"/>
              </a:rPr>
              <a:t>Logo computer programming</a:t>
            </a:r>
          </a:p>
          <a:p>
            <a:pPr marL="255651" lvl="0" indent="-255651">
              <a:spcAft>
                <a:spcPct val="0"/>
              </a:spcAft>
              <a:buSzPts val="2400"/>
              <a:tabLst/>
            </a:pPr>
            <a:r>
              <a:rPr lang="en-US" sz="1800" dirty="0">
                <a:solidFill>
                  <a:srgbClr val="000000"/>
                </a:solidFill>
                <a:latin typeface="Arial (Body)"/>
              </a:rPr>
              <a:t>Ms. Thomas - Now (2018+)</a:t>
            </a:r>
          </a:p>
          <a:p>
            <a:pPr marL="741553" lvl="1" indent="-284353">
              <a:spcAft>
                <a:spcPct val="0"/>
              </a:spcAft>
              <a:buSzPts val="2400"/>
            </a:pPr>
            <a:r>
              <a:rPr lang="en-US" sz="1800" dirty="0">
                <a:solidFill>
                  <a:srgbClr val="000000"/>
                </a:solidFill>
                <a:latin typeface="Arial (Body)"/>
              </a:rPr>
              <a:t>Interactive whiteboards</a:t>
            </a:r>
          </a:p>
          <a:p>
            <a:pPr marL="741553" lvl="1" indent="-284353">
              <a:spcAft>
                <a:spcPct val="0"/>
              </a:spcAft>
              <a:buSzPts val="2400"/>
            </a:pPr>
            <a:r>
              <a:rPr lang="en-US" sz="1800" dirty="0">
                <a:solidFill>
                  <a:srgbClr val="000000"/>
                </a:solidFill>
                <a:latin typeface="Arial (Body)"/>
              </a:rPr>
              <a:t>One-to-one computing</a:t>
            </a:r>
          </a:p>
          <a:p>
            <a:pPr marL="741553" lvl="1" indent="-284353">
              <a:spcAft>
                <a:spcPct val="0"/>
              </a:spcAft>
              <a:buSzPts val="2400"/>
            </a:pPr>
            <a:r>
              <a:rPr lang="en-US" sz="1800" dirty="0">
                <a:solidFill>
                  <a:srgbClr val="000000"/>
                </a:solidFill>
                <a:latin typeface="Arial (Body)"/>
              </a:rPr>
              <a:t>Makerspaces</a:t>
            </a:r>
          </a:p>
          <a:p>
            <a:pPr marL="741553" lvl="1" indent="-284353">
              <a:spcAft>
                <a:spcPct val="0"/>
              </a:spcAft>
              <a:buSzPts val="2400"/>
            </a:pPr>
            <a:r>
              <a:rPr lang="en-US" sz="1800" dirty="0">
                <a:solidFill>
                  <a:srgbClr val="000000"/>
                </a:solidFill>
                <a:latin typeface="Arial (Body)"/>
              </a:rPr>
              <a:t>Social networking sites</a:t>
            </a:r>
          </a:p>
          <a:p>
            <a:pPr marL="741553" lvl="1" indent="-284353">
              <a:spcAft>
                <a:spcPct val="0"/>
              </a:spcAft>
              <a:buSzPts val="2400"/>
            </a:pPr>
            <a:r>
              <a:rPr lang="en-US" sz="1800" dirty="0">
                <a:solidFill>
                  <a:srgbClr val="000000"/>
                </a:solidFill>
                <a:latin typeface="Arial (Body)"/>
              </a:rPr>
              <a:t>Graphing calculators</a:t>
            </a:r>
          </a:p>
          <a:p>
            <a:pPr marL="741553" lvl="1" indent="-284353">
              <a:spcAft>
                <a:spcPct val="0"/>
              </a:spcAft>
              <a:buSzPts val="2400"/>
            </a:pPr>
            <a:r>
              <a:rPr lang="en-US" sz="1800" dirty="0">
                <a:solidFill>
                  <a:srgbClr val="000000"/>
                </a:solidFill>
                <a:latin typeface="Arial (Body)"/>
              </a:rPr>
              <a:t>Virtual fieldtrips</a:t>
            </a:r>
          </a:p>
          <a:p>
            <a:pPr marL="255651" lvl="0" indent="-255651">
              <a:spcAft>
                <a:spcPct val="0"/>
              </a:spcAft>
              <a:buSzPts val="2400"/>
              <a:tabLst/>
            </a:pPr>
            <a:r>
              <a:rPr lang="en-US" sz="1800" dirty="0">
                <a:solidFill>
                  <a:srgbClr val="000000"/>
                </a:solidFill>
                <a:latin typeface="Arial (Body)"/>
              </a:rPr>
              <a:t>“Ms. Thomas is looking forward to the future”</a:t>
            </a:r>
          </a:p>
        </p:txBody>
      </p:sp>
    </p:spTree>
    <p:extLst>
      <p:ext uri="{BB962C8B-B14F-4D97-AF65-F5344CB8AC3E}">
        <p14:creationId xmlns:p14="http://schemas.microsoft.com/office/powerpoint/2010/main" val="1963100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The “Big Picture” on Technology in Education</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65390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Why We Need the “Big Picture”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608376"/>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Learn key terminology</a:t>
            </a:r>
          </a:p>
          <a:p>
            <a:pPr marL="255651" lvl="0" indent="-255651">
              <a:spcAft>
                <a:spcPct val="0"/>
              </a:spcAft>
              <a:buSzPts val="2400"/>
              <a:tabLst/>
            </a:pPr>
            <a:r>
              <a:rPr lang="en-US" altLang="en-US" sz="2400" dirty="0">
                <a:solidFill>
                  <a:srgbClr val="000000"/>
                </a:solidFill>
                <a:latin typeface="Arial (Body)"/>
              </a:rPr>
              <a:t>Reflect on the past to shape the future</a:t>
            </a:r>
          </a:p>
          <a:p>
            <a:pPr marL="255651" lvl="0" indent="-255651">
              <a:spcAft>
                <a:spcPct val="0"/>
              </a:spcAft>
              <a:buSzPts val="2400"/>
              <a:tabLst/>
            </a:pPr>
            <a:r>
              <a:rPr lang="en-US" altLang="en-US" sz="2400" dirty="0">
                <a:solidFill>
                  <a:srgbClr val="000000"/>
                </a:solidFill>
                <a:latin typeface="Arial (Body)"/>
              </a:rPr>
              <a:t>Consider currently available resources and how to use them</a:t>
            </a:r>
          </a:p>
          <a:p>
            <a:pPr marL="255651" lvl="0" indent="-255651">
              <a:spcAft>
                <a:spcPct val="0"/>
              </a:spcAft>
              <a:buSzPts val="2400"/>
              <a:tabLst/>
            </a:pPr>
            <a:r>
              <a:rPr lang="en-US" altLang="en-US" sz="2400" dirty="0">
                <a:solidFill>
                  <a:srgbClr val="000000"/>
                </a:solidFill>
                <a:latin typeface="Arial (Body)"/>
              </a:rPr>
              <a:t>Look ahead to emerging trends</a:t>
            </a:r>
            <a:endParaRPr lang="en-US" sz="2400" dirty="0">
              <a:solidFill>
                <a:srgbClr val="000000"/>
              </a:solidFill>
              <a:latin typeface="Arial (Body)"/>
            </a:endParaRPr>
          </a:p>
        </p:txBody>
      </p:sp>
    </p:spTree>
    <p:extLst>
      <p:ext uri="{BB962C8B-B14F-4D97-AF65-F5344CB8AC3E}">
        <p14:creationId xmlns:p14="http://schemas.microsoft.com/office/powerpoint/2010/main" val="1617318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Perspectives That Define Educational Technology</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Perspective 1: Educational Technology as Communications Media</a:t>
            </a:r>
          </a:p>
          <a:p>
            <a:pPr marL="255651" lvl="0" indent="-255651">
              <a:spcAft>
                <a:spcPct val="0"/>
              </a:spcAft>
              <a:buSzPts val="2400"/>
              <a:tabLst/>
            </a:pPr>
            <a:r>
              <a:rPr lang="en-US" sz="2400" dirty="0">
                <a:solidFill>
                  <a:srgbClr val="000000"/>
                </a:solidFill>
                <a:latin typeface="Arial (Body)"/>
              </a:rPr>
              <a:t>Perspective 2: Educational Technology as Instructional Systems and Instructional Design</a:t>
            </a:r>
          </a:p>
          <a:p>
            <a:pPr marL="255651" lvl="0" indent="-255651">
              <a:spcAft>
                <a:spcPct val="0"/>
              </a:spcAft>
              <a:buSzPts val="2400"/>
              <a:tabLst/>
            </a:pPr>
            <a:r>
              <a:rPr lang="en-US" sz="2400" dirty="0">
                <a:solidFill>
                  <a:srgbClr val="000000"/>
                </a:solidFill>
                <a:latin typeface="Arial (Body)"/>
              </a:rPr>
              <a:t>Perspective 3: Educational Technology Vocational Training</a:t>
            </a:r>
          </a:p>
          <a:p>
            <a:pPr marL="255651" lvl="0" indent="-255651">
              <a:spcAft>
                <a:spcPct val="0"/>
              </a:spcAft>
              <a:buSzPts val="2400"/>
              <a:tabLst/>
            </a:pPr>
            <a:r>
              <a:rPr lang="en-US" sz="2400" dirty="0">
                <a:solidFill>
                  <a:srgbClr val="000000"/>
                </a:solidFill>
                <a:latin typeface="Arial (Body)"/>
              </a:rPr>
              <a:t>Perspective 4: Educational Technology as Computer Systems (a.k.a. Educational and Instructional Computing)</a:t>
            </a:r>
          </a:p>
          <a:p>
            <a:pPr marL="255651" lvl="0" indent="-255651">
              <a:spcAft>
                <a:spcPct val="0"/>
              </a:spcAft>
              <a:buSzPts val="2400"/>
              <a:tabLst/>
            </a:pPr>
            <a:r>
              <a:rPr lang="en-US" sz="2400" dirty="0">
                <a:solidFill>
                  <a:srgbClr val="000000"/>
                </a:solidFill>
                <a:latin typeface="Arial (Body)"/>
              </a:rPr>
              <a:t>Perspective 5: Educational Technology as Learning Sciences</a:t>
            </a:r>
          </a:p>
        </p:txBody>
      </p:sp>
    </p:spTree>
    <p:extLst>
      <p:ext uri="{BB962C8B-B14F-4D97-AF65-F5344CB8AC3E}">
        <p14:creationId xmlns:p14="http://schemas.microsoft.com/office/powerpoint/2010/main" val="359943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Components of Integrating Educational Technology</a:t>
            </a:r>
            <a:endParaRPr lang="en-US"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Educational processes</a:t>
            </a:r>
          </a:p>
          <a:p>
            <a:pPr marL="741553" lvl="1" indent="-284353">
              <a:spcAft>
                <a:spcPct val="0"/>
              </a:spcAft>
              <a:buSzPts val="2400"/>
            </a:pPr>
            <a:r>
              <a:rPr lang="en-US" sz="2200" dirty="0">
                <a:solidFill>
                  <a:srgbClr val="000000"/>
                </a:solidFill>
                <a:latin typeface="Arial (Body)"/>
              </a:rPr>
              <a:t>Learning theories</a:t>
            </a:r>
          </a:p>
          <a:p>
            <a:pPr marL="741553" lvl="1" indent="-284353">
              <a:spcAft>
                <a:spcPct val="0"/>
              </a:spcAft>
              <a:buSzPts val="2400"/>
            </a:pPr>
            <a:r>
              <a:rPr lang="en-US" sz="2200" dirty="0">
                <a:solidFill>
                  <a:srgbClr val="000000"/>
                </a:solidFill>
                <a:latin typeface="Arial (Body)"/>
              </a:rPr>
              <a:t>Pedagogical or instructional practices</a:t>
            </a:r>
          </a:p>
          <a:p>
            <a:pPr marL="741553" lvl="1" indent="-284353">
              <a:spcAft>
                <a:spcPct val="0"/>
              </a:spcAft>
              <a:buSzPts val="2400"/>
            </a:pPr>
            <a:r>
              <a:rPr lang="en-US" sz="2200" dirty="0">
                <a:solidFill>
                  <a:srgbClr val="000000"/>
                </a:solidFill>
                <a:latin typeface="Arial (Body)"/>
              </a:rPr>
              <a:t>Curriculum standards or content knowledge</a:t>
            </a:r>
          </a:p>
          <a:p>
            <a:pPr marL="255651" lvl="0" indent="-255651">
              <a:spcAft>
                <a:spcPct val="0"/>
              </a:spcAft>
              <a:buSzPts val="2400"/>
              <a:tabLst/>
            </a:pPr>
            <a:r>
              <a:rPr lang="en-US" sz="2200" dirty="0">
                <a:solidFill>
                  <a:srgbClr val="000000"/>
                </a:solidFill>
                <a:latin typeface="Arial (Body)"/>
              </a:rPr>
              <a:t>Technology resources</a:t>
            </a:r>
          </a:p>
          <a:p>
            <a:pPr marL="741553" lvl="1" indent="-284353">
              <a:spcAft>
                <a:spcPct val="0"/>
              </a:spcAft>
              <a:buSzPts val="2400"/>
            </a:pPr>
            <a:r>
              <a:rPr lang="en-US" sz="2200" dirty="0">
                <a:solidFill>
                  <a:srgbClr val="000000"/>
                </a:solidFill>
                <a:latin typeface="Arial (Body)"/>
              </a:rPr>
              <a:t>Technology tools (media, software, hardware)</a:t>
            </a:r>
          </a:p>
          <a:p>
            <a:pPr marL="741553" lvl="1" indent="-284353">
              <a:spcAft>
                <a:spcPct val="0"/>
              </a:spcAft>
              <a:buSzPts val="2400"/>
            </a:pPr>
            <a:r>
              <a:rPr lang="en-US" sz="2200" dirty="0">
                <a:solidFill>
                  <a:srgbClr val="000000"/>
                </a:solidFill>
                <a:latin typeface="Arial (Body)"/>
              </a:rPr>
              <a:t>Technology support</a:t>
            </a:r>
          </a:p>
          <a:p>
            <a:pPr marL="741553" lvl="1" indent="-284353">
              <a:spcAft>
                <a:spcPct val="0"/>
              </a:spcAft>
              <a:buSzPts val="2400"/>
            </a:pPr>
            <a:r>
              <a:rPr lang="en-US" sz="2200" dirty="0">
                <a:solidFill>
                  <a:srgbClr val="000000"/>
                </a:solidFill>
                <a:latin typeface="Arial (Body)"/>
              </a:rPr>
              <a:t>Technology expertise</a:t>
            </a:r>
          </a:p>
          <a:p>
            <a:pPr marL="255651" lvl="0" indent="-255651">
              <a:spcAft>
                <a:spcPct val="0"/>
              </a:spcAft>
              <a:buSzPts val="2400"/>
              <a:tabLst/>
            </a:pPr>
            <a:r>
              <a:rPr lang="en-US" sz="2200" dirty="0">
                <a:solidFill>
                  <a:srgbClr val="000000"/>
                </a:solidFill>
                <a:latin typeface="Arial (Body)"/>
              </a:rPr>
              <a:t>Educational technology</a:t>
            </a:r>
          </a:p>
          <a:p>
            <a:pPr marL="741553" lvl="1" indent="-284353">
              <a:spcAft>
                <a:spcPct val="0"/>
              </a:spcAft>
              <a:buSzPts val="2400"/>
            </a:pPr>
            <a:r>
              <a:rPr lang="en-US" sz="2200" dirty="0">
                <a:solidFill>
                  <a:srgbClr val="000000"/>
                </a:solidFill>
                <a:latin typeface="Arial (Body)"/>
              </a:rPr>
              <a:t>Resources leveraged to support educational processes</a:t>
            </a:r>
          </a:p>
        </p:txBody>
      </p:sp>
    </p:spTree>
    <p:extLst>
      <p:ext uri="{BB962C8B-B14F-4D97-AF65-F5344CB8AC3E}">
        <p14:creationId xmlns:p14="http://schemas.microsoft.com/office/powerpoint/2010/main" val="2346155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Definition of Integrating Educational Technology</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7971905" cy="3816399"/>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Integrating Educational Technology</a:t>
            </a:r>
          </a:p>
          <a:p>
            <a:pPr marL="741553" lvl="1" indent="-284353">
              <a:spcAft>
                <a:spcPct val="0"/>
              </a:spcAft>
              <a:buSzPts val="2400"/>
            </a:pPr>
            <a:r>
              <a:rPr lang="en-US" sz="2400" dirty="0">
                <a:solidFill>
                  <a:srgbClr val="000000"/>
                </a:solidFill>
                <a:latin typeface="Arial (Body)"/>
              </a:rPr>
              <a:t>Identifying problems of practice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s</a:t>
            </a:r>
            <a:r>
              <a:rPr lang="en-US" sz="2400" dirty="0">
                <a:solidFill>
                  <a:srgbClr val="000000"/>
                </a:solidFill>
                <a:latin typeface="Arial (Body)"/>
              </a:rPr>
              <a:t>)</a:t>
            </a:r>
          </a:p>
          <a:p>
            <a:pPr marL="741553" lvl="1" indent="-284353">
              <a:spcAft>
                <a:spcPct val="0"/>
              </a:spcAft>
              <a:buSzPts val="2400"/>
            </a:pPr>
            <a:r>
              <a:rPr lang="en-US" sz="2400" dirty="0">
                <a:solidFill>
                  <a:srgbClr val="000000"/>
                </a:solidFill>
                <a:latin typeface="Arial (Body)"/>
              </a:rPr>
              <a:t>Identifying technological resources as possible solutions</a:t>
            </a:r>
          </a:p>
          <a:p>
            <a:pPr marL="741553" lvl="1" indent="-284353">
              <a:spcAft>
                <a:spcPct val="0"/>
              </a:spcAft>
              <a:buSzPts val="2400"/>
            </a:pPr>
            <a:r>
              <a:rPr lang="en-US" sz="2400" dirty="0">
                <a:solidFill>
                  <a:srgbClr val="000000"/>
                </a:solidFill>
                <a:latin typeface="Arial (Body)"/>
              </a:rPr>
              <a:t>Using the resources as educational technology in learning environments</a:t>
            </a:r>
          </a:p>
          <a:p>
            <a:pPr marL="741553" lvl="1" indent="-284353">
              <a:spcAft>
                <a:spcPct val="0"/>
              </a:spcAft>
              <a:buSzPts val="2400"/>
            </a:pPr>
            <a:r>
              <a:rPr lang="en-US" sz="2400" dirty="0">
                <a:solidFill>
                  <a:srgbClr val="000000"/>
                </a:solidFill>
                <a:latin typeface="Arial (Body)"/>
              </a:rPr>
              <a:t>Assessing if the educational technology solves the </a:t>
            </a: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O</a:t>
            </a:r>
            <a:r>
              <a:rPr lang="en-US" sz="100" dirty="0" smtClean="0">
                <a:solidFill>
                  <a:srgbClr val="000000"/>
                </a:solidFill>
                <a:latin typeface="Arial (Body)"/>
              </a:rPr>
              <a:t> </a:t>
            </a:r>
            <a:r>
              <a:rPr lang="en-US" sz="2400" dirty="0" smtClean="0">
                <a:solidFill>
                  <a:srgbClr val="000000"/>
                </a:solidFill>
                <a:latin typeface="Arial (Body)"/>
              </a:rPr>
              <a:t>P in </a:t>
            </a:r>
            <a:r>
              <a:rPr lang="en-US" sz="2400" dirty="0">
                <a:solidFill>
                  <a:srgbClr val="000000"/>
                </a:solidFill>
                <a:latin typeface="Arial (Body)"/>
              </a:rPr>
              <a:t>ways that replace, amplify, or transform teaching and learning</a:t>
            </a:r>
          </a:p>
        </p:txBody>
      </p:sp>
    </p:spTree>
    <p:extLst>
      <p:ext uri="{BB962C8B-B14F-4D97-AF65-F5344CB8AC3E}">
        <p14:creationId xmlns:p14="http://schemas.microsoft.com/office/powerpoint/2010/main" val="521103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E0BBB-5EAB-4549-87C6-6B964A3B25D8}"/>
</file>

<file path=customXml/itemProps2.xml><?xml version="1.0" encoding="utf-8"?>
<ds:datastoreItem xmlns:ds="http://schemas.openxmlformats.org/officeDocument/2006/customXml" ds:itemID="{869A09C9-5E43-431F-AFDA-17D784F8417A}"/>
</file>

<file path=customXml/itemProps3.xml><?xml version="1.0" encoding="utf-8"?>
<ds:datastoreItem xmlns:ds="http://schemas.openxmlformats.org/officeDocument/2006/customXml" ds:itemID="{3FE76B54-5FC3-49BE-BB62-435BC395E195}"/>
</file>

<file path=docProps/app.xml><?xml version="1.0" encoding="utf-8"?>
<Properties xmlns="http://schemas.openxmlformats.org/officeDocument/2006/extended-properties" xmlns:vt="http://schemas.openxmlformats.org/officeDocument/2006/docPropsVTypes">
  <TotalTime>8678</TotalTime>
  <Words>1325</Words>
  <Application>Microsoft Office PowerPoint</Application>
  <PresentationFormat>On-screen Show (4:3)</PresentationFormat>
  <Paragraphs>194</Paragraphs>
  <Slides>31</Slides>
  <Notes>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508 Lecture</vt:lpstr>
      <vt:lpstr>1_508 Lecture</vt:lpstr>
      <vt:lpstr>Integrating Educational Technology Into Teaching: Transforming Learning Across Disciplines</vt:lpstr>
      <vt:lpstr>Learning Objectives (1 of 2)</vt:lpstr>
      <vt:lpstr>Learning Objectives (2 of 2)</vt:lpstr>
      <vt:lpstr>Technology Integration in Action: Then and Now</vt:lpstr>
      <vt:lpstr>The “Big Picture” on Technology in Education</vt:lpstr>
      <vt:lpstr>Why We Need the “Big Picture”</vt:lpstr>
      <vt:lpstr>Perspectives That Define Educational Technology</vt:lpstr>
      <vt:lpstr>Components of Integrating Educational Technology</vt:lpstr>
      <vt:lpstr>Definition of Integrating Educational Technology</vt:lpstr>
      <vt:lpstr>Technology Resources (1 of 2)</vt:lpstr>
      <vt:lpstr>Technology Resources (2 of 2)</vt:lpstr>
      <vt:lpstr>Educational Technology: How the Past Shapes the Present and Future</vt:lpstr>
      <vt:lpstr>History of Digital Technologies: Five Eras</vt:lpstr>
      <vt:lpstr>What We Have Learned from the Past</vt:lpstr>
      <vt:lpstr>Today’s Educational Technology Standards and Teaching Competencies</vt:lpstr>
      <vt:lpstr>Content and Technology Standards (1 of 2)</vt:lpstr>
      <vt:lpstr>Content and Technology Standards (2 of 2)</vt:lpstr>
      <vt:lpstr>Content and Technology Standards (2 of 2)</vt:lpstr>
      <vt:lpstr>Today’s Essential Conditions That Shape Technology Integration</vt:lpstr>
      <vt:lpstr>Educational Conditions</vt:lpstr>
      <vt:lpstr>Educational Conditions</vt:lpstr>
      <vt:lpstr>Political Conditions</vt:lpstr>
      <vt:lpstr>Political Conditions</vt:lpstr>
      <vt:lpstr>Technical Conditions</vt:lpstr>
      <vt:lpstr>Social Conditions</vt:lpstr>
      <vt:lpstr>Equitable and Cultural Conditions</vt:lpstr>
      <vt:lpstr>Legal and Ethical Conditions</vt:lpstr>
      <vt:lpstr>Emerging Trends in Technological Resources</vt:lpstr>
      <vt:lpstr>Trends in Hardware and Software Innovation</vt:lpstr>
      <vt:lpstr>Educational Trends Leveraging Technology Innovations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Durmaz</cp:lastModifiedBy>
  <cp:revision>820</cp:revision>
  <dcterms:modified xsi:type="dcterms:W3CDTF">2019-10-10T04:44:52Z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