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4"/>
  </p:notesMasterIdLst>
  <p:handoutMasterIdLst>
    <p:handoutMasterId r:id="rId35"/>
  </p:handoutMasterIdLst>
  <p:sldIdLst>
    <p:sldId id="338"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4364" autoAdjust="0"/>
  </p:normalViewPr>
  <p:slideViewPr>
    <p:cSldViewPr snapToGrid="0" snapToObjects="1">
      <p:cViewPr varScale="1">
        <p:scale>
          <a:sx n="66" d="100"/>
          <a:sy n="66" d="100"/>
        </p:scale>
        <p:origin x="1290" y="60"/>
      </p:cViewPr>
      <p:guideLst>
        <p:guide orient="horz" pos="2160"/>
        <p:guide pos="2880"/>
      </p:guideLst>
    </p:cSldViewPr>
  </p:slideViewPr>
  <p:outlineViewPr>
    <p:cViewPr>
      <p:scale>
        <a:sx n="33" d="100"/>
        <a:sy n="33" d="100"/>
      </p:scale>
      <p:origin x="0" y="-24192"/>
    </p:cViewPr>
  </p:outlineViewPr>
  <p:notesTextViewPr>
    <p:cViewPr>
      <p:scale>
        <a:sx n="100" d="100"/>
        <a:sy n="100" d="100"/>
      </p:scale>
      <p:origin x="0" y="-3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 </a:t>
            </a:r>
            <a:r>
              <a:rPr lang="en-US" dirty="0" smtClean="0"/>
              <a:t> </a:t>
            </a:r>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a:t>
            </a:r>
            <a:r>
              <a:rPr lang="en-US" sz="1200" b="0" i="0" u="none" strike="noStrike" kern="1200" cap="none" dirty="0" err="1" smtClean="0">
                <a:solidFill>
                  <a:schemeClr val="dk1"/>
                </a:solidFill>
                <a:latin typeface="Arial"/>
                <a:ea typeface="Arial"/>
                <a:cs typeface="Arial"/>
                <a:sym typeface="Arial"/>
              </a:rPr>
              <a:t>MathType</a:t>
            </a:r>
            <a:r>
              <a:rPr lang="en-US" sz="1200" b="0" i="0" u="none" strike="noStrike" kern="1200" cap="none" dirty="0" smtClean="0">
                <a:solidFill>
                  <a:schemeClr val="dk1"/>
                </a:solidFill>
                <a:latin typeface="Arial"/>
                <a:ea typeface="Arial"/>
                <a:cs typeface="Arial"/>
                <a:sym typeface="Arial"/>
              </a:rPr>
              <a:t>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smtClean="0">
                <a:solidFill>
                  <a:schemeClr val="dk1"/>
                </a:solidFill>
                <a:latin typeface="Arial"/>
                <a:ea typeface="Arial"/>
                <a:cs typeface="Arial"/>
                <a:sym typeface="Arial"/>
              </a:rPr>
              <a:t>3) NVDA Reader (free versions available)</a:t>
            </a:r>
            <a:endParaRPr lang="en-US"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00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3143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2751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37913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t"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7</a:t>
            </a:r>
            <a:endParaRPr lang="en-US" sz="3000" dirty="0">
              <a:latin typeface="+mn-lt"/>
            </a:endParaRPr>
          </a:p>
        </p:txBody>
      </p:sp>
      <p:sp>
        <p:nvSpPr>
          <p:cNvPr id="3" name="Content Placeholder 4"/>
          <p:cNvSpPr>
            <a:spLocks noGrp="1"/>
          </p:cNvSpPr>
          <p:nvPr>
            <p:ph sz="quarter" idx="12"/>
          </p:nvPr>
        </p:nvSpPr>
        <p:spPr>
          <a:xfrm>
            <a:off x="685800" y="4688831"/>
            <a:ext cx="3886200" cy="1187121"/>
          </a:xfrm>
        </p:spPr>
        <p:txBody>
          <a:bodyPr/>
          <a:lstStyle/>
          <a:p>
            <a:pPr algn="ctr">
              <a:buSzPct val="25000"/>
            </a:pPr>
            <a:r>
              <a:rPr lang="en-US" sz="2200" dirty="0">
                <a:latin typeface="+mn-lt"/>
              </a:rPr>
              <a:t>Web-based Communication, Collaboration, Design, Creation, and Making</a:t>
            </a:r>
            <a:endParaRPr lang="en-US" altLang="en-US" sz="2200" dirty="0">
              <a:latin typeface="+mn-lt"/>
              <a:cs typeface="Times New Roman" pitchFamily="18" charset="0"/>
            </a:endParaRP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420354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Microblogs</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1800" dirty="0">
                <a:solidFill>
                  <a:srgbClr val="000000"/>
                </a:solidFill>
                <a:latin typeface="+mn-lt"/>
              </a:rPr>
              <a:t>Microblog </a:t>
            </a:r>
            <a:r>
              <a:rPr lang="mr-IN" altLang="en-US" sz="1800" dirty="0">
                <a:solidFill>
                  <a:srgbClr val="000000"/>
                </a:solidFill>
                <a:latin typeface="+mn-lt"/>
              </a:rPr>
              <a:t>–</a:t>
            </a:r>
            <a:r>
              <a:rPr lang="en-US" altLang="en-US" sz="1800" dirty="0">
                <a:solidFill>
                  <a:srgbClr val="000000"/>
                </a:solidFill>
                <a:latin typeface="+mn-lt"/>
              </a:rPr>
              <a:t> online micromessages</a:t>
            </a:r>
          </a:p>
          <a:p>
            <a:pPr marL="741553" lvl="1" indent="-284353">
              <a:spcAft>
                <a:spcPct val="0"/>
              </a:spcAft>
            </a:pPr>
            <a:r>
              <a:rPr lang="en-US" altLang="en-US" sz="1800" dirty="0">
                <a:solidFill>
                  <a:srgbClr val="000000"/>
                </a:solidFill>
                <a:latin typeface="+mn-lt"/>
              </a:rPr>
              <a:t>Allows for links, hashtags, video, pictures, photos</a:t>
            </a:r>
          </a:p>
          <a:p>
            <a:pPr marL="741553" lvl="1" indent="-284353">
              <a:spcAft>
                <a:spcPct val="0"/>
              </a:spcAft>
            </a:pPr>
            <a:r>
              <a:rPr lang="en-US" altLang="en-US" sz="1800" dirty="0">
                <a:solidFill>
                  <a:srgbClr val="000000"/>
                </a:solidFill>
                <a:latin typeface="+mn-lt"/>
              </a:rPr>
              <a:t>Allows for privacy settings</a:t>
            </a:r>
          </a:p>
          <a:p>
            <a:pPr marL="255651" lvl="0" indent="-255651">
              <a:spcAft>
                <a:spcPct val="0"/>
              </a:spcAft>
              <a:tabLst/>
            </a:pPr>
            <a:r>
              <a:rPr lang="en-US" altLang="en-US" sz="1800" dirty="0">
                <a:solidFill>
                  <a:srgbClr val="000000"/>
                </a:solidFill>
                <a:latin typeface="+mn-lt"/>
              </a:rPr>
              <a:t>Integration Strategies for Microblogs</a:t>
            </a:r>
          </a:p>
          <a:p>
            <a:pPr marL="741553" lvl="1" indent="-284353">
              <a:spcAft>
                <a:spcPct val="0"/>
              </a:spcAft>
            </a:pPr>
            <a:r>
              <a:rPr lang="en-US" sz="1800" dirty="0">
                <a:solidFill>
                  <a:srgbClr val="000000"/>
                </a:solidFill>
                <a:latin typeface="+mn-lt"/>
              </a:rPr>
              <a:t>Sharing classroom learning</a:t>
            </a:r>
          </a:p>
          <a:p>
            <a:pPr marL="741553" lvl="1" indent="-284353">
              <a:spcAft>
                <a:spcPct val="0"/>
              </a:spcAft>
            </a:pPr>
            <a:r>
              <a:rPr lang="en-US" sz="1800" dirty="0">
                <a:solidFill>
                  <a:srgbClr val="000000"/>
                </a:solidFill>
                <a:latin typeface="+mn-lt"/>
              </a:rPr>
              <a:t>Formative assessment</a:t>
            </a:r>
          </a:p>
          <a:p>
            <a:pPr marL="741553" lvl="1" indent="-284353">
              <a:spcAft>
                <a:spcPct val="0"/>
              </a:spcAft>
            </a:pPr>
            <a:r>
              <a:rPr lang="en-US" sz="1800" dirty="0">
                <a:solidFill>
                  <a:srgbClr val="000000"/>
                </a:solidFill>
                <a:latin typeface="+mn-lt"/>
              </a:rPr>
              <a:t>Bulletin boards</a:t>
            </a:r>
          </a:p>
          <a:p>
            <a:pPr marL="741553" lvl="1" indent="-284353">
              <a:spcAft>
                <a:spcPct val="0"/>
              </a:spcAft>
            </a:pPr>
            <a:r>
              <a:rPr lang="en-US" sz="1800" dirty="0">
                <a:solidFill>
                  <a:srgbClr val="000000"/>
                </a:solidFill>
                <a:latin typeface="+mn-lt"/>
              </a:rPr>
              <a:t>Twitter walls</a:t>
            </a:r>
          </a:p>
          <a:p>
            <a:pPr marL="741553" lvl="1" indent="-284353">
              <a:spcAft>
                <a:spcPct val="0"/>
              </a:spcAft>
            </a:pPr>
            <a:r>
              <a:rPr lang="en-US" sz="1800" dirty="0">
                <a:solidFill>
                  <a:srgbClr val="000000"/>
                </a:solidFill>
                <a:latin typeface="+mn-lt"/>
              </a:rPr>
              <a:t>Support for role playing</a:t>
            </a:r>
          </a:p>
          <a:p>
            <a:pPr marL="741553" lvl="1" indent="-284353">
              <a:spcAft>
                <a:spcPct val="0"/>
              </a:spcAft>
            </a:pPr>
            <a:r>
              <a:rPr lang="en-US" sz="1800" dirty="0">
                <a:solidFill>
                  <a:srgbClr val="000000"/>
                </a:solidFill>
                <a:latin typeface="+mn-lt"/>
              </a:rPr>
              <a:t>Resource collections</a:t>
            </a:r>
          </a:p>
          <a:p>
            <a:pPr marL="741553" lvl="1" indent="-284353">
              <a:spcAft>
                <a:spcPct val="0"/>
              </a:spcAft>
            </a:pPr>
            <a:r>
              <a:rPr lang="en-US" sz="1800" dirty="0">
                <a:solidFill>
                  <a:srgbClr val="000000"/>
                </a:solidFill>
                <a:latin typeface="+mn-lt"/>
              </a:rPr>
              <a:t>Mentor and experts</a:t>
            </a:r>
          </a:p>
          <a:p>
            <a:pPr marL="741553" lvl="1" indent="-284353">
              <a:spcAft>
                <a:spcPct val="0"/>
              </a:spcAft>
            </a:pPr>
            <a:r>
              <a:rPr lang="en-US" sz="1800" dirty="0">
                <a:solidFill>
                  <a:srgbClr val="000000"/>
                </a:solidFill>
                <a:latin typeface="+mn-lt"/>
              </a:rPr>
              <a:t>Professional learning</a:t>
            </a:r>
            <a:endParaRPr lang="en-US" altLang="en-US" sz="1800" dirty="0">
              <a:solidFill>
                <a:srgbClr val="000000"/>
              </a:solidFill>
              <a:latin typeface="+mn-lt"/>
            </a:endParaRPr>
          </a:p>
        </p:txBody>
      </p:sp>
    </p:spTree>
    <p:extLst>
      <p:ext uri="{BB962C8B-B14F-4D97-AF65-F5344CB8AC3E}">
        <p14:creationId xmlns:p14="http://schemas.microsoft.com/office/powerpoint/2010/main" val="88514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Content Curation</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200" dirty="0">
                <a:solidFill>
                  <a:srgbClr val="000000"/>
                </a:solidFill>
                <a:latin typeface="+mn-lt"/>
              </a:rPr>
              <a:t>Curation </a:t>
            </a:r>
            <a:r>
              <a:rPr lang="mr-IN" altLang="en-US" sz="2200" dirty="0">
                <a:solidFill>
                  <a:srgbClr val="000000"/>
                </a:solidFill>
                <a:latin typeface="+mn-lt"/>
              </a:rPr>
              <a:t>–</a:t>
            </a:r>
            <a:r>
              <a:rPr lang="en-US" altLang="en-US" sz="2200" dirty="0">
                <a:solidFill>
                  <a:srgbClr val="000000"/>
                </a:solidFill>
                <a:latin typeface="+mn-lt"/>
              </a:rPr>
              <a:t> collect and organize online information</a:t>
            </a:r>
          </a:p>
          <a:p>
            <a:pPr marL="255651" lvl="0" indent="-255651">
              <a:spcAft>
                <a:spcPct val="0"/>
              </a:spcAft>
              <a:buSzPts val="2400"/>
              <a:tabLst/>
            </a:pPr>
            <a:r>
              <a:rPr lang="en-US" altLang="en-US" sz="2200" dirty="0">
                <a:solidFill>
                  <a:srgbClr val="000000"/>
                </a:solidFill>
                <a:latin typeface="+mn-lt"/>
              </a:rPr>
              <a:t>Tools</a:t>
            </a:r>
          </a:p>
          <a:p>
            <a:pPr marL="741553" lvl="1" indent="-284353">
              <a:spcAft>
                <a:spcPct val="0"/>
              </a:spcAft>
              <a:buSzPts val="2400"/>
            </a:pPr>
            <a:r>
              <a:rPr lang="en-US" altLang="en-US" sz="2200" dirty="0">
                <a:solidFill>
                  <a:srgbClr val="000000"/>
                </a:solidFill>
                <a:latin typeface="+mn-lt"/>
              </a:rPr>
              <a:t>Social bookmarking</a:t>
            </a:r>
          </a:p>
          <a:p>
            <a:pPr marL="741553" lvl="1" indent="-284353">
              <a:spcAft>
                <a:spcPct val="0"/>
              </a:spcAft>
              <a:buSzPts val="2400"/>
            </a:pPr>
            <a:r>
              <a:rPr lang="en-US" altLang="en-US" sz="2200" dirty="0">
                <a:solidFill>
                  <a:srgbClr val="000000"/>
                </a:solidFill>
                <a:latin typeface="+mn-lt"/>
              </a:rPr>
              <a:t>Curation apps</a:t>
            </a:r>
          </a:p>
          <a:p>
            <a:pPr marL="741553" lvl="1" indent="-284353">
              <a:spcAft>
                <a:spcPct val="0"/>
              </a:spcAft>
              <a:buSzPts val="2400"/>
            </a:pPr>
            <a:r>
              <a:rPr lang="en-US" altLang="en-US" sz="2200" dirty="0">
                <a:solidFill>
                  <a:srgbClr val="000000"/>
                </a:solidFill>
                <a:latin typeface="+mn-lt"/>
              </a:rPr>
              <a:t>Aggregators</a:t>
            </a:r>
          </a:p>
          <a:p>
            <a:pPr marL="255651" lvl="0" indent="-255651">
              <a:spcAft>
                <a:spcPct val="0"/>
              </a:spcAft>
              <a:buSzPts val="2400"/>
              <a:tabLst/>
            </a:pPr>
            <a:r>
              <a:rPr lang="en-US" altLang="en-US" sz="2200" dirty="0">
                <a:solidFill>
                  <a:srgbClr val="000000"/>
                </a:solidFill>
                <a:latin typeface="+mn-lt"/>
              </a:rPr>
              <a:t>Integration Strategies for Content Curation</a:t>
            </a:r>
          </a:p>
          <a:p>
            <a:pPr marL="741553" lvl="1" indent="-284353">
              <a:spcAft>
                <a:spcPct val="0"/>
              </a:spcAft>
              <a:buSzPts val="2400"/>
            </a:pPr>
            <a:r>
              <a:rPr lang="en-US" sz="2200" dirty="0">
                <a:solidFill>
                  <a:srgbClr val="000000"/>
                </a:solidFill>
                <a:latin typeface="+mn-lt"/>
              </a:rPr>
              <a:t>Content collections</a:t>
            </a:r>
          </a:p>
          <a:p>
            <a:pPr marL="741553" lvl="1" indent="-284353">
              <a:spcAft>
                <a:spcPct val="0"/>
              </a:spcAft>
              <a:buSzPts val="2400"/>
            </a:pPr>
            <a:r>
              <a:rPr lang="en-US" sz="2200" dirty="0">
                <a:solidFill>
                  <a:srgbClr val="000000"/>
                </a:solidFill>
                <a:latin typeface="+mn-lt"/>
              </a:rPr>
              <a:t>Photo curation</a:t>
            </a:r>
          </a:p>
          <a:p>
            <a:pPr marL="741553" lvl="1" indent="-284353">
              <a:spcAft>
                <a:spcPct val="0"/>
              </a:spcAft>
              <a:buSzPts val="2400"/>
            </a:pPr>
            <a:r>
              <a:rPr lang="en-US" sz="2200" dirty="0">
                <a:solidFill>
                  <a:srgbClr val="000000"/>
                </a:solidFill>
                <a:latin typeface="+mn-lt"/>
              </a:rPr>
              <a:t>Student research</a:t>
            </a:r>
          </a:p>
          <a:p>
            <a:pPr marL="741553" lvl="1" indent="-284353">
              <a:spcAft>
                <a:spcPct val="0"/>
              </a:spcAft>
              <a:buSzPts val="2400"/>
            </a:pPr>
            <a:r>
              <a:rPr lang="en-US" sz="2200" dirty="0">
                <a:solidFill>
                  <a:srgbClr val="000000"/>
                </a:solidFill>
                <a:latin typeface="+mn-lt"/>
              </a:rPr>
              <a:t>Lesson resource planning</a:t>
            </a:r>
            <a:endParaRPr lang="en-US" altLang="en-US" sz="2200" dirty="0">
              <a:solidFill>
                <a:srgbClr val="000000"/>
              </a:solidFill>
              <a:latin typeface="+mn-lt"/>
            </a:endParaRPr>
          </a:p>
        </p:txBody>
      </p:sp>
    </p:spTree>
    <p:extLst>
      <p:ext uri="{BB962C8B-B14F-4D97-AF65-F5344CB8AC3E}">
        <p14:creationId xmlns:p14="http://schemas.microsoft.com/office/powerpoint/2010/main" val="271114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Wikis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900764"/>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Wiki </a:t>
            </a:r>
            <a:r>
              <a:rPr lang="mr-IN" sz="2400" dirty="0">
                <a:solidFill>
                  <a:srgbClr val="000000"/>
                </a:solidFill>
                <a:latin typeface="Arial (Body)"/>
              </a:rPr>
              <a:t>–</a:t>
            </a:r>
            <a:r>
              <a:rPr lang="en-US" sz="2400" dirty="0">
                <a:solidFill>
                  <a:srgbClr val="000000"/>
                </a:solidFill>
                <a:latin typeface="Arial (Body)"/>
              </a:rPr>
              <a:t> collaboratively created web </a:t>
            </a:r>
            <a:r>
              <a:rPr lang="en-US" sz="2400" dirty="0" smtClean="0">
                <a:solidFill>
                  <a:srgbClr val="000000"/>
                </a:solidFill>
                <a:latin typeface="Arial (Body)"/>
              </a:rPr>
              <a:t>page</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Allows multiple users to contribute and modify content</a:t>
            </a:r>
          </a:p>
          <a:p>
            <a:pPr marL="255651" lvl="0" indent="-255651">
              <a:spcAft>
                <a:spcPct val="0"/>
              </a:spcAft>
              <a:buSzPts val="2400"/>
              <a:tabLst/>
            </a:pPr>
            <a:r>
              <a:rPr lang="en-US" sz="2400" dirty="0">
                <a:solidFill>
                  <a:srgbClr val="000000"/>
                </a:solidFill>
                <a:latin typeface="Arial (Body)"/>
              </a:rPr>
              <a:t>Integration Strategies for Wikis</a:t>
            </a:r>
          </a:p>
          <a:p>
            <a:pPr marL="741553" lvl="1" indent="-284353">
              <a:spcAft>
                <a:spcPct val="0"/>
              </a:spcAft>
              <a:buSzPts val="2400"/>
            </a:pPr>
            <a:r>
              <a:rPr lang="en-US" sz="2400" dirty="0">
                <a:solidFill>
                  <a:srgbClr val="000000"/>
                </a:solidFill>
                <a:latin typeface="Arial (Body)"/>
              </a:rPr>
              <a:t>Collaborative student workspaces</a:t>
            </a:r>
          </a:p>
          <a:p>
            <a:pPr marL="741553" lvl="1" indent="-284353">
              <a:spcAft>
                <a:spcPct val="0"/>
              </a:spcAft>
              <a:buSzPts val="2400"/>
            </a:pPr>
            <a:r>
              <a:rPr lang="en-US" sz="2400" dirty="0">
                <a:solidFill>
                  <a:srgbClr val="000000"/>
                </a:solidFill>
                <a:latin typeface="Arial (Body)"/>
              </a:rPr>
              <a:t>Student portfolios</a:t>
            </a:r>
          </a:p>
          <a:p>
            <a:pPr marL="741553" lvl="1" indent="-284353">
              <a:spcAft>
                <a:spcPct val="0"/>
              </a:spcAft>
              <a:buSzPts val="2400"/>
            </a:pPr>
            <a:r>
              <a:rPr lang="en-US" sz="2400" dirty="0">
                <a:solidFill>
                  <a:srgbClr val="000000"/>
                </a:solidFill>
                <a:latin typeface="Arial (Body)"/>
              </a:rPr>
              <a:t>Teacher resource-sharing sites</a:t>
            </a:r>
          </a:p>
        </p:txBody>
      </p:sp>
    </p:spTree>
    <p:extLst>
      <p:ext uri="{BB962C8B-B14F-4D97-AF65-F5344CB8AC3E}">
        <p14:creationId xmlns:p14="http://schemas.microsoft.com/office/powerpoint/2010/main" val="15232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Video- and Photo-Sharing Communities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2382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Video/photo community </a:t>
            </a:r>
            <a:r>
              <a:rPr lang="mr-IN" sz="2400" dirty="0">
                <a:solidFill>
                  <a:srgbClr val="000000"/>
                </a:solidFill>
                <a:latin typeface="Arial (Body)"/>
              </a:rPr>
              <a:t>–</a:t>
            </a:r>
            <a:r>
              <a:rPr lang="en-US" sz="2400" dirty="0">
                <a:solidFill>
                  <a:srgbClr val="000000"/>
                </a:solidFill>
                <a:latin typeface="Arial (Body)"/>
              </a:rPr>
              <a:t> website with easy-to-use uploading and sharing tools</a:t>
            </a:r>
          </a:p>
          <a:p>
            <a:pPr marL="255651" lvl="0" indent="-255651">
              <a:spcAft>
                <a:spcPct val="0"/>
              </a:spcAft>
              <a:buSzPts val="2400"/>
              <a:tabLst/>
            </a:pPr>
            <a:r>
              <a:rPr lang="en-US" sz="2400" dirty="0">
                <a:solidFill>
                  <a:srgbClr val="000000"/>
                </a:solidFill>
                <a:latin typeface="Arial (Body)"/>
              </a:rPr>
              <a:t>Integration Strategies for video/photo communities</a:t>
            </a:r>
          </a:p>
          <a:p>
            <a:pPr marL="741553" lvl="1" indent="-284353">
              <a:spcAft>
                <a:spcPct val="0"/>
              </a:spcAft>
              <a:buSzPts val="2400"/>
            </a:pPr>
            <a:r>
              <a:rPr lang="en-US" sz="2400" dirty="0">
                <a:solidFill>
                  <a:srgbClr val="000000"/>
                </a:solidFill>
                <a:latin typeface="Arial (Body)"/>
              </a:rPr>
              <a:t>Collaborative tagging content</a:t>
            </a:r>
          </a:p>
          <a:p>
            <a:pPr marL="741553" lvl="1" indent="-284353">
              <a:spcAft>
                <a:spcPct val="0"/>
              </a:spcAft>
              <a:buSzPts val="2400"/>
            </a:pPr>
            <a:r>
              <a:rPr lang="en-US" sz="2400" dirty="0">
                <a:solidFill>
                  <a:srgbClr val="000000"/>
                </a:solidFill>
                <a:latin typeface="Arial (Body)"/>
              </a:rPr>
              <a:t>Flipped pedagogy through vodcasts</a:t>
            </a:r>
          </a:p>
          <a:p>
            <a:pPr marL="741553" lvl="1" indent="-284353">
              <a:spcAft>
                <a:spcPct val="0"/>
              </a:spcAft>
              <a:buSzPts val="2400"/>
            </a:pPr>
            <a:r>
              <a:rPr lang="en-US" sz="2400" dirty="0">
                <a:solidFill>
                  <a:srgbClr val="000000"/>
                </a:solidFill>
                <a:latin typeface="Arial (Body)"/>
              </a:rPr>
              <a:t>Assessment </a:t>
            </a:r>
            <a:r>
              <a:rPr lang="mr-IN" sz="2400" dirty="0">
                <a:solidFill>
                  <a:srgbClr val="000000"/>
                </a:solidFill>
                <a:latin typeface="Arial (Body)"/>
              </a:rPr>
              <a:t>–</a:t>
            </a:r>
            <a:r>
              <a:rPr lang="en-US" sz="2400" dirty="0">
                <a:solidFill>
                  <a:srgbClr val="000000"/>
                </a:solidFill>
                <a:latin typeface="Arial (Body)"/>
              </a:rPr>
              <a:t> evidence of learning</a:t>
            </a:r>
          </a:p>
        </p:txBody>
      </p:sp>
    </p:spTree>
    <p:extLst>
      <p:ext uri="{BB962C8B-B14F-4D97-AF65-F5344CB8AC3E}">
        <p14:creationId xmlns:p14="http://schemas.microsoft.com/office/powerpoint/2010/main" val="2372471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Social Networking Sites (S</a:t>
            </a:r>
            <a:r>
              <a:rPr lang="en-US" sz="100" dirty="0" smtClean="0">
                <a:latin typeface="Times New Roman" panose="02020603050405020304" pitchFamily="18" charset="0"/>
              </a:rPr>
              <a:t> </a:t>
            </a:r>
            <a:r>
              <a:rPr lang="en-US" dirty="0" smtClean="0">
                <a:latin typeface="Times New Roman" panose="02020603050405020304" pitchFamily="18" charset="0"/>
              </a:rPr>
              <a:t>N</a:t>
            </a:r>
            <a:r>
              <a:rPr lang="en-US" sz="100" dirty="0" smtClean="0">
                <a:latin typeface="Times New Roman" panose="02020603050405020304" pitchFamily="18" charset="0"/>
              </a:rPr>
              <a:t> </a:t>
            </a:r>
            <a:r>
              <a:rPr lang="en-US" dirty="0" smtClean="0">
                <a:latin typeface="Times New Roman" panose="02020603050405020304" pitchFamily="18" charset="0"/>
              </a:rPr>
              <a:t>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085704"/>
          </a:xfrm>
        </p:spPr>
        <p:txBody>
          <a:bodyPr wrap="square" lIns="91425" tIns="91425" rIns="91425" bIns="91425">
            <a:noAutofit/>
          </a:bodyPr>
          <a:lstStyle/>
          <a:p>
            <a:pPr marL="255651" lvl="0" indent="-255651">
              <a:spcAft>
                <a:spcPct val="0"/>
              </a:spcAft>
              <a:buSzPts val="2400"/>
              <a:tabLst/>
            </a:pP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N</a:t>
            </a:r>
            <a:r>
              <a:rPr lang="en-US" sz="100" dirty="0" smtClean="0">
                <a:solidFill>
                  <a:srgbClr val="000000"/>
                </a:solidFill>
                <a:latin typeface="Arial (Body)"/>
              </a:rPr>
              <a:t> </a:t>
            </a:r>
            <a:r>
              <a:rPr lang="en-US" sz="2400" dirty="0" smtClean="0">
                <a:solidFill>
                  <a:srgbClr val="000000"/>
                </a:solidFill>
                <a:latin typeface="Arial (Body)"/>
              </a:rPr>
              <a:t>S </a:t>
            </a:r>
            <a:r>
              <a:rPr lang="mr-IN" sz="2400" dirty="0" smtClean="0">
                <a:solidFill>
                  <a:srgbClr val="000000"/>
                </a:solidFill>
                <a:latin typeface="Arial (Body)"/>
              </a:rPr>
              <a:t>–</a:t>
            </a:r>
            <a:r>
              <a:rPr lang="en-US" sz="2400" dirty="0" smtClean="0">
                <a:solidFill>
                  <a:srgbClr val="000000"/>
                </a:solidFill>
                <a:latin typeface="Arial (Body)"/>
              </a:rPr>
              <a:t> </a:t>
            </a:r>
            <a:r>
              <a:rPr lang="en-US" sz="2400" dirty="0">
                <a:solidFill>
                  <a:srgbClr val="000000"/>
                </a:solidFill>
                <a:latin typeface="Arial (Body)"/>
              </a:rPr>
              <a:t>website where individuals create profile, contribute content, and interact with other members</a:t>
            </a:r>
          </a:p>
          <a:p>
            <a:pPr marL="741553" lvl="1" indent="-284353">
              <a:spcAft>
                <a:spcPct val="0"/>
              </a:spcAft>
              <a:buSzPts val="2400"/>
            </a:pPr>
            <a:r>
              <a:rPr lang="en-US" sz="2400" dirty="0">
                <a:solidFill>
                  <a:srgbClr val="000000"/>
                </a:solidFill>
                <a:latin typeface="Arial (Body)"/>
              </a:rPr>
              <a:t>Facebook Groups feature most often used</a:t>
            </a:r>
          </a:p>
          <a:p>
            <a:pPr marL="741553" lvl="1" indent="-284353">
              <a:spcAft>
                <a:spcPct val="0"/>
              </a:spcAft>
              <a:buSzPts val="2400"/>
            </a:pPr>
            <a:r>
              <a:rPr lang="en-US" sz="2400" dirty="0">
                <a:solidFill>
                  <a:srgbClr val="000000"/>
                </a:solidFill>
                <a:latin typeface="Arial (Body)"/>
              </a:rPr>
              <a:t>Teachers and students like Edmodo</a:t>
            </a:r>
          </a:p>
          <a:p>
            <a:pPr marL="255651" lvl="0" indent="-255651">
              <a:spcAft>
                <a:spcPct val="0"/>
              </a:spcAft>
              <a:buSzPts val="2400"/>
              <a:tabLst/>
            </a:pPr>
            <a:r>
              <a:rPr lang="en-US" sz="2400" dirty="0">
                <a:solidFill>
                  <a:srgbClr val="000000"/>
                </a:solidFill>
                <a:latin typeface="Arial (Body)"/>
              </a:rPr>
              <a:t>Integration Strategies for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N</a:t>
            </a:r>
            <a:r>
              <a:rPr lang="en-US" sz="100" dirty="0" smtClean="0">
                <a:solidFill>
                  <a:srgbClr val="000000"/>
                </a:solidFill>
                <a:latin typeface="Arial (Body)"/>
              </a:rPr>
              <a:t> </a:t>
            </a:r>
            <a:r>
              <a:rPr lang="en-US" sz="2400" dirty="0" smtClean="0">
                <a:solidFill>
                  <a:srgbClr val="000000"/>
                </a:solidFill>
                <a:latin typeface="Arial (Body)"/>
              </a:rPr>
              <a:t>S</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Communicating with parents and community members</a:t>
            </a:r>
          </a:p>
          <a:p>
            <a:pPr marL="741553" lvl="1" indent="-284353">
              <a:spcAft>
                <a:spcPct val="0"/>
              </a:spcAft>
              <a:buSzPts val="2400"/>
            </a:pPr>
            <a:r>
              <a:rPr lang="en-US" sz="2400" dirty="0">
                <a:solidFill>
                  <a:srgbClr val="000000"/>
                </a:solidFill>
                <a:latin typeface="Arial (Body)"/>
              </a:rPr>
              <a:t>Collaborating and commenting on student work</a:t>
            </a:r>
          </a:p>
          <a:p>
            <a:pPr marL="741553" lvl="1" indent="-284353">
              <a:spcAft>
                <a:spcPct val="0"/>
              </a:spcAft>
              <a:buSzPts val="2400"/>
            </a:pPr>
            <a:r>
              <a:rPr lang="en-US" sz="2400" dirty="0">
                <a:solidFill>
                  <a:srgbClr val="000000"/>
                </a:solidFill>
                <a:latin typeface="Arial (Body)"/>
              </a:rPr>
              <a:t>Professional learning and sharing</a:t>
            </a:r>
          </a:p>
        </p:txBody>
      </p:sp>
    </p:spTree>
    <p:extLst>
      <p:ext uri="{BB962C8B-B14F-4D97-AF65-F5344CB8AC3E}">
        <p14:creationId xmlns:p14="http://schemas.microsoft.com/office/powerpoint/2010/main" val="125005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Web Design and Development</a:t>
            </a:r>
            <a:endParaRPr lang="en-US" sz="3400" dirty="0">
              <a:latin typeface="Times New Roman" panose="02020603050405020304" pitchFamily="18" charset="0"/>
            </a:endParaRPr>
          </a:p>
        </p:txBody>
      </p:sp>
      <p:sp>
        <p:nvSpPr>
          <p:cNvPr id="3" name="Text Placeholder 2"/>
          <p:cNvSpPr>
            <a:spLocks noGrp="1"/>
          </p:cNvSpPr>
          <p:nvPr>
            <p:ph type="subTitle" idx="1"/>
          </p:nvPr>
        </p:nvSpPr>
        <p:spPr>
          <a:xfrm>
            <a:off x="674687" y="3962400"/>
            <a:ext cx="7794625" cy="1040674"/>
          </a:xfrm>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Highlighting resources for teachers and students to create web pages and websites</a:t>
            </a:r>
          </a:p>
        </p:txBody>
      </p:sp>
    </p:spTree>
    <p:extLst>
      <p:ext uri="{BB962C8B-B14F-4D97-AF65-F5344CB8AC3E}">
        <p14:creationId xmlns:p14="http://schemas.microsoft.com/office/powerpoint/2010/main" val="249241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Web Authoring Tools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693288"/>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Web page editors</a:t>
            </a:r>
          </a:p>
          <a:p>
            <a:pPr marL="741553" lvl="1" indent="-284353">
              <a:spcAft>
                <a:spcPct val="0"/>
              </a:spcAft>
              <a:buSzPts val="2400"/>
            </a:pPr>
            <a:r>
              <a:rPr lang="en-US" altLang="en-US" sz="2400" dirty="0">
                <a:solidFill>
                  <a:srgbClr val="000000"/>
                </a:solidFill>
                <a:latin typeface="Arial (Body)"/>
              </a:rPr>
              <a:t>Visual development without coding</a:t>
            </a:r>
          </a:p>
          <a:p>
            <a:pPr marL="255651" lvl="0" indent="-255651">
              <a:spcAft>
                <a:spcPct val="0"/>
              </a:spcAft>
              <a:buSzPts val="2400"/>
              <a:tabLst/>
            </a:pPr>
            <a:r>
              <a:rPr lang="en-US" altLang="en-US" sz="2400" dirty="0" smtClean="0">
                <a:solidFill>
                  <a:srgbClr val="000000"/>
                </a:solidFill>
                <a:latin typeface="Arial (Body)"/>
              </a:rPr>
              <a:t>H</a:t>
            </a:r>
            <a:r>
              <a:rPr lang="en-US" altLang="en-US" sz="100" dirty="0" smtClean="0">
                <a:solidFill>
                  <a:srgbClr val="000000"/>
                </a:solidFill>
                <a:latin typeface="Arial (Body)"/>
              </a:rPr>
              <a:t> </a:t>
            </a:r>
            <a:r>
              <a:rPr lang="en-US" altLang="en-US" sz="2400" dirty="0" smtClean="0">
                <a:solidFill>
                  <a:srgbClr val="000000"/>
                </a:solidFill>
                <a:latin typeface="Arial (Body)"/>
              </a:rPr>
              <a:t>T</a:t>
            </a:r>
            <a:r>
              <a:rPr lang="en-US" altLang="en-US" sz="100" dirty="0" smtClean="0">
                <a:solidFill>
                  <a:srgbClr val="000000"/>
                </a:solidFill>
                <a:latin typeface="Arial (Body)"/>
              </a:rPr>
              <a:t> </a:t>
            </a:r>
            <a:r>
              <a:rPr lang="en-US" altLang="en-US" sz="2400" dirty="0" smtClean="0">
                <a:solidFill>
                  <a:srgbClr val="000000"/>
                </a:solidFill>
                <a:latin typeface="Arial (Body)"/>
              </a:rPr>
              <a:t>M</a:t>
            </a:r>
            <a:r>
              <a:rPr lang="en-US" altLang="en-US" sz="100" dirty="0" smtClean="0">
                <a:solidFill>
                  <a:srgbClr val="000000"/>
                </a:solidFill>
                <a:latin typeface="Arial (Body)"/>
              </a:rPr>
              <a:t> </a:t>
            </a:r>
            <a:r>
              <a:rPr lang="en-US" altLang="en-US" sz="2400" dirty="0" smtClean="0">
                <a:solidFill>
                  <a:srgbClr val="000000"/>
                </a:solidFill>
                <a:latin typeface="Arial (Body)"/>
              </a:rPr>
              <a:t>L and H</a:t>
            </a:r>
            <a:r>
              <a:rPr lang="en-US" altLang="en-US" sz="100" dirty="0" smtClean="0">
                <a:solidFill>
                  <a:srgbClr val="000000"/>
                </a:solidFill>
                <a:latin typeface="Arial (Body)"/>
              </a:rPr>
              <a:t> </a:t>
            </a:r>
            <a:r>
              <a:rPr lang="en-US" altLang="en-US" sz="2400" dirty="0" smtClean="0">
                <a:solidFill>
                  <a:srgbClr val="000000"/>
                </a:solidFill>
                <a:latin typeface="Arial (Body)"/>
              </a:rPr>
              <a:t>T</a:t>
            </a:r>
            <a:r>
              <a:rPr lang="en-US" altLang="en-US" sz="100" dirty="0" smtClean="0">
                <a:solidFill>
                  <a:srgbClr val="000000"/>
                </a:solidFill>
                <a:latin typeface="Arial (Body)"/>
              </a:rPr>
              <a:t> </a:t>
            </a:r>
            <a:r>
              <a:rPr lang="en-US" altLang="en-US" sz="2400" dirty="0" smtClean="0">
                <a:solidFill>
                  <a:srgbClr val="000000"/>
                </a:solidFill>
                <a:latin typeface="Arial (Body)"/>
              </a:rPr>
              <a:t>M</a:t>
            </a:r>
            <a:r>
              <a:rPr lang="en-US" altLang="en-US" sz="100" dirty="0" smtClean="0">
                <a:solidFill>
                  <a:srgbClr val="000000"/>
                </a:solidFill>
                <a:latin typeface="Arial (Body)"/>
              </a:rPr>
              <a:t> </a:t>
            </a:r>
            <a:r>
              <a:rPr lang="en-US" altLang="en-US" sz="2400" dirty="0" smtClean="0">
                <a:solidFill>
                  <a:srgbClr val="000000"/>
                </a:solidFill>
                <a:latin typeface="Arial (Body)"/>
              </a:rPr>
              <a:t>L</a:t>
            </a:r>
            <a:r>
              <a:rPr lang="en-US" altLang="en-US" sz="100" dirty="0" smtClean="0">
                <a:solidFill>
                  <a:srgbClr val="000000"/>
                </a:solidFill>
                <a:latin typeface="Arial (Body)"/>
              </a:rPr>
              <a:t> </a:t>
            </a:r>
            <a:r>
              <a:rPr lang="en-US" altLang="en-US" sz="2400" dirty="0" smtClean="0">
                <a:solidFill>
                  <a:srgbClr val="000000"/>
                </a:solidFill>
                <a:latin typeface="Arial (Body)"/>
              </a:rPr>
              <a:t>5</a:t>
            </a:r>
            <a:endParaRPr lang="en-US" altLang="en-US" sz="2400" dirty="0">
              <a:solidFill>
                <a:srgbClr val="000000"/>
              </a:solidFill>
              <a:latin typeface="Arial (Body)"/>
            </a:endParaRPr>
          </a:p>
          <a:p>
            <a:pPr marL="255651" lvl="0" indent="-255651">
              <a:spcAft>
                <a:spcPct val="0"/>
              </a:spcAft>
              <a:buSzPts val="2400"/>
              <a:tabLst/>
            </a:pPr>
            <a:r>
              <a:rPr lang="en-US" altLang="en-US" sz="2400" dirty="0">
                <a:solidFill>
                  <a:srgbClr val="000000"/>
                </a:solidFill>
                <a:latin typeface="Arial (Body)"/>
              </a:rPr>
              <a:t>Java and JavaScript</a:t>
            </a:r>
          </a:p>
          <a:p>
            <a:pPr marL="255651" lvl="0" indent="-255651">
              <a:spcAft>
                <a:spcPct val="0"/>
              </a:spcAft>
              <a:buSzPts val="2400"/>
              <a:tabLst/>
            </a:pPr>
            <a:r>
              <a:rPr lang="en-US" altLang="en-US" sz="2400" dirty="0">
                <a:solidFill>
                  <a:srgbClr val="000000"/>
                </a:solidFill>
                <a:latin typeface="Arial (Body)"/>
              </a:rPr>
              <a:t>ActionScript (Adobe Flash)</a:t>
            </a:r>
          </a:p>
          <a:p>
            <a:pPr marL="255651" lvl="0" indent="-255651">
              <a:spcAft>
                <a:spcPct val="0"/>
              </a:spcAft>
              <a:buSzPts val="2400"/>
              <a:tabLst/>
            </a:pPr>
            <a:r>
              <a:rPr lang="en-US" altLang="en-US" sz="2400" dirty="0">
                <a:solidFill>
                  <a:srgbClr val="000000"/>
                </a:solidFill>
                <a:latin typeface="Arial (Body)"/>
              </a:rPr>
              <a:t>Mobile app programming</a:t>
            </a:r>
          </a:p>
          <a:p>
            <a:pPr marL="741553" lvl="1" indent="-284353">
              <a:spcAft>
                <a:spcPct val="0"/>
              </a:spcAft>
              <a:buSzPts val="2400"/>
            </a:pPr>
            <a:r>
              <a:rPr lang="en-US" altLang="en-US" sz="2400" dirty="0">
                <a:solidFill>
                  <a:srgbClr val="000000"/>
                </a:solidFill>
                <a:latin typeface="Arial (Body)"/>
              </a:rPr>
              <a:t>Python, Java, C++, Ruby, JavaScript</a:t>
            </a:r>
          </a:p>
        </p:txBody>
      </p:sp>
    </p:spTree>
    <p:extLst>
      <p:ext uri="{BB962C8B-B14F-4D97-AF65-F5344CB8AC3E}">
        <p14:creationId xmlns:p14="http://schemas.microsoft.com/office/powerpoint/2010/main" val="3989491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Resources for Web Site Production</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Media Resources</a:t>
            </a:r>
          </a:p>
          <a:p>
            <a:pPr marL="741553" lvl="1" indent="-284353">
              <a:spcAft>
                <a:spcPct val="0"/>
              </a:spcAft>
              <a:buSzPts val="2400"/>
            </a:pPr>
            <a:r>
              <a:rPr lang="en-US" altLang="en-US" sz="2400" dirty="0">
                <a:solidFill>
                  <a:srgbClr val="000000"/>
                </a:solidFill>
                <a:latin typeface="Arial (Body)"/>
              </a:rPr>
              <a:t>Audio</a:t>
            </a:r>
          </a:p>
          <a:p>
            <a:pPr marL="741553" lvl="1" indent="-284353">
              <a:spcAft>
                <a:spcPct val="0"/>
              </a:spcAft>
              <a:buSzPts val="2400"/>
            </a:pPr>
            <a:r>
              <a:rPr lang="en-US" altLang="en-US" sz="2400" dirty="0">
                <a:solidFill>
                  <a:srgbClr val="000000"/>
                </a:solidFill>
                <a:latin typeface="Arial (Body)"/>
              </a:rPr>
              <a:t>Video</a:t>
            </a:r>
          </a:p>
          <a:p>
            <a:pPr marL="741553" lvl="1" indent="-284353">
              <a:spcAft>
                <a:spcPct val="0"/>
              </a:spcAft>
              <a:buSzPts val="2400"/>
            </a:pPr>
            <a:r>
              <a:rPr lang="en-US" altLang="en-US" sz="2400" dirty="0">
                <a:solidFill>
                  <a:srgbClr val="000000"/>
                </a:solidFill>
                <a:latin typeface="Arial (Body)"/>
              </a:rPr>
              <a:t>Photos</a:t>
            </a:r>
          </a:p>
          <a:p>
            <a:pPr marL="741553" lvl="1" indent="-284353">
              <a:spcAft>
                <a:spcPct val="0"/>
              </a:spcAft>
              <a:buSzPts val="2400"/>
            </a:pPr>
            <a:r>
              <a:rPr lang="en-US" altLang="en-US" sz="2400" dirty="0">
                <a:solidFill>
                  <a:srgbClr val="000000"/>
                </a:solidFill>
                <a:latin typeface="Arial (Body)"/>
              </a:rPr>
              <a:t>Graphic images</a:t>
            </a:r>
          </a:p>
          <a:p>
            <a:pPr marL="741553" lvl="1" indent="-284353">
              <a:spcAft>
                <a:spcPct val="0"/>
              </a:spcAft>
              <a:buSzPts val="2400"/>
            </a:pPr>
            <a:r>
              <a:rPr lang="en-US" altLang="en-US" sz="2400" dirty="0">
                <a:solidFill>
                  <a:srgbClr val="000000"/>
                </a:solidFill>
                <a:latin typeface="Arial (Body)"/>
              </a:rPr>
              <a:t>Text</a:t>
            </a:r>
          </a:p>
          <a:p>
            <a:pPr marL="255651" lvl="0" indent="-255651">
              <a:spcAft>
                <a:spcPct val="0"/>
              </a:spcAft>
              <a:buSzPts val="2400"/>
              <a:tabLst/>
            </a:pPr>
            <a:r>
              <a:rPr lang="en-US" altLang="en-US" sz="2400" dirty="0">
                <a:solidFill>
                  <a:srgbClr val="000000"/>
                </a:solidFill>
                <a:latin typeface="Arial (Body)"/>
              </a:rPr>
              <a:t>Web Hosting Sites</a:t>
            </a:r>
          </a:p>
        </p:txBody>
      </p:sp>
    </p:spTree>
    <p:extLst>
      <p:ext uri="{BB962C8B-B14F-4D97-AF65-F5344CB8AC3E}">
        <p14:creationId xmlns:p14="http://schemas.microsoft.com/office/powerpoint/2010/main" val="831468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Design Perspectives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892796"/>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Leverage perspectives to create better websites</a:t>
            </a:r>
          </a:p>
          <a:p>
            <a:pPr marL="741553" lvl="1" indent="-284353">
              <a:spcAft>
                <a:spcPct val="0"/>
              </a:spcAft>
              <a:buSzPts val="2400"/>
            </a:pPr>
            <a:r>
              <a:rPr lang="en-US" altLang="en-US" sz="2400" dirty="0">
                <a:solidFill>
                  <a:srgbClr val="000000"/>
                </a:solidFill>
                <a:latin typeface="Arial (Body)"/>
              </a:rPr>
              <a:t>Music, sound and art aesthetics</a:t>
            </a:r>
          </a:p>
          <a:p>
            <a:pPr marL="741553" lvl="1" indent="-284353">
              <a:spcAft>
                <a:spcPct val="0"/>
              </a:spcAft>
              <a:buSzPts val="2400"/>
            </a:pPr>
            <a:r>
              <a:rPr lang="en-US" altLang="en-US" sz="2400" dirty="0">
                <a:solidFill>
                  <a:srgbClr val="000000"/>
                </a:solidFill>
                <a:latin typeface="Arial (Body)"/>
              </a:rPr>
              <a:t>Graphic design principles</a:t>
            </a:r>
          </a:p>
          <a:p>
            <a:pPr marL="741553" lvl="1" indent="-284353">
              <a:spcAft>
                <a:spcPct val="0"/>
              </a:spcAft>
              <a:buSzPts val="2400"/>
            </a:pPr>
            <a:r>
              <a:rPr lang="en-US" altLang="en-US" sz="2400" dirty="0">
                <a:solidFill>
                  <a:srgbClr val="000000"/>
                </a:solidFill>
                <a:latin typeface="Arial (Body)"/>
              </a:rPr>
              <a:t>Video design principles</a:t>
            </a:r>
          </a:p>
        </p:txBody>
      </p:sp>
    </p:spTree>
    <p:extLst>
      <p:ext uri="{BB962C8B-B14F-4D97-AF65-F5344CB8AC3E}">
        <p14:creationId xmlns:p14="http://schemas.microsoft.com/office/powerpoint/2010/main" val="113169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Web Development Steps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Step 1: Review existing websites</a:t>
            </a:r>
          </a:p>
          <a:p>
            <a:pPr marL="255651" lvl="0" indent="-255651">
              <a:spcAft>
                <a:spcPct val="0"/>
              </a:spcAft>
              <a:buSzPts val="2400"/>
              <a:tabLst/>
            </a:pPr>
            <a:r>
              <a:rPr lang="en-US" altLang="en-US" sz="2400" dirty="0">
                <a:solidFill>
                  <a:srgbClr val="000000"/>
                </a:solidFill>
                <a:latin typeface="Arial (Body)"/>
              </a:rPr>
              <a:t>Step 2: Wireframe or storyboard</a:t>
            </a:r>
          </a:p>
          <a:p>
            <a:pPr marL="255651" lvl="0" indent="-255651">
              <a:spcAft>
                <a:spcPct val="0"/>
              </a:spcAft>
              <a:buSzPts val="2400"/>
              <a:tabLst/>
            </a:pPr>
            <a:r>
              <a:rPr lang="en-US" altLang="en-US" sz="2400" dirty="0">
                <a:solidFill>
                  <a:srgbClr val="000000"/>
                </a:solidFill>
                <a:latin typeface="Arial (Body)"/>
              </a:rPr>
              <a:t>Step 3: Develop pages and media elements</a:t>
            </a:r>
          </a:p>
          <a:p>
            <a:pPr marL="255651" lvl="0" indent="-255651">
              <a:spcAft>
                <a:spcPct val="0"/>
              </a:spcAft>
              <a:buSzPts val="2400"/>
              <a:tabLst/>
            </a:pPr>
            <a:r>
              <a:rPr lang="en-US" altLang="en-US" sz="2400" dirty="0">
                <a:solidFill>
                  <a:srgbClr val="000000"/>
                </a:solidFill>
                <a:latin typeface="Arial (Body)"/>
              </a:rPr>
              <a:t>Step 4: Add navigation links</a:t>
            </a:r>
          </a:p>
          <a:p>
            <a:pPr marL="255651" lvl="0" indent="-255651">
              <a:spcAft>
                <a:spcPct val="0"/>
              </a:spcAft>
              <a:buSzPts val="2400"/>
              <a:tabLst/>
            </a:pPr>
            <a:r>
              <a:rPr lang="en-US" altLang="en-US" sz="2400" dirty="0">
                <a:solidFill>
                  <a:srgbClr val="000000"/>
                </a:solidFill>
                <a:latin typeface="Arial (Body)"/>
              </a:rPr>
              <a:t>Step 5: Preview and revise</a:t>
            </a:r>
          </a:p>
          <a:p>
            <a:pPr marL="255651" lvl="0" indent="-255651">
              <a:spcAft>
                <a:spcPct val="0"/>
              </a:spcAft>
              <a:buSzPts val="2400"/>
              <a:tabLst/>
            </a:pPr>
            <a:r>
              <a:rPr lang="en-US" altLang="en-US" sz="2400" dirty="0">
                <a:solidFill>
                  <a:srgbClr val="000000"/>
                </a:solidFill>
                <a:latin typeface="Arial (Body)"/>
              </a:rPr>
              <a:t>Step 6: Publish</a:t>
            </a:r>
          </a:p>
          <a:p>
            <a:pPr marL="255651" lvl="0" indent="-255651">
              <a:spcAft>
                <a:spcPct val="0"/>
              </a:spcAft>
              <a:buSzPts val="2400"/>
              <a:tabLst/>
            </a:pPr>
            <a:r>
              <a:rPr lang="en-US" altLang="en-US" sz="2400" dirty="0">
                <a:solidFill>
                  <a:srgbClr val="000000"/>
                </a:solidFill>
                <a:latin typeface="Arial (Body)"/>
              </a:rPr>
              <a:t>Step 7: Monitor, revise, and maintain the site</a:t>
            </a:r>
          </a:p>
        </p:txBody>
      </p:sp>
    </p:spTree>
    <p:extLst>
      <p:ext uri="{BB962C8B-B14F-4D97-AF65-F5344CB8AC3E}">
        <p14:creationId xmlns:p14="http://schemas.microsoft.com/office/powerpoint/2010/main" val="179545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7.1</a:t>
            </a:r>
            <a:r>
              <a:rPr lang="en-US" sz="2400" b="1" dirty="0">
                <a:solidFill>
                  <a:srgbClr val="000000"/>
                </a:solidFill>
                <a:latin typeface="Arial (Body)"/>
              </a:rPr>
              <a:t> </a:t>
            </a:r>
            <a:r>
              <a:rPr lang="en-US" sz="2400" dirty="0">
                <a:solidFill>
                  <a:srgbClr val="000000"/>
                </a:solidFill>
                <a:latin typeface="Arial (Body)"/>
              </a:rPr>
              <a:t>Identify the features and uses of various web-based communication resources.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4—Collaborator; 5—Designer; 6—Facilitator)</a:t>
            </a:r>
          </a:p>
          <a:p>
            <a:pPr marL="25400" lvl="0" indent="0">
              <a:buSzPts val="2400"/>
              <a:buNone/>
            </a:pPr>
            <a:r>
              <a:rPr lang="en-US" sz="2400" b="1" dirty="0">
                <a:solidFill>
                  <a:schemeClr val="tx2"/>
                </a:solidFill>
                <a:latin typeface="Arial (Body)"/>
              </a:rPr>
              <a:t>7.2</a:t>
            </a:r>
            <a:r>
              <a:rPr lang="en-US" sz="2400" b="1" dirty="0">
                <a:solidFill>
                  <a:srgbClr val="000000"/>
                </a:solidFill>
                <a:latin typeface="Arial (Body)"/>
              </a:rPr>
              <a:t> </a:t>
            </a:r>
            <a:r>
              <a:rPr lang="en-US" sz="2400" dirty="0">
                <a:solidFill>
                  <a:srgbClr val="000000"/>
                </a:solidFill>
                <a:latin typeface="Arial (Body)"/>
              </a:rPr>
              <a:t>Select collaborative web-based resources and strategies that would be most effective for teaching and learning.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3—Citizen; 4—Collaborator; 5—Designer; 6—Facilitator)</a:t>
            </a:r>
          </a:p>
        </p:txBody>
      </p:sp>
    </p:spTree>
    <p:extLst>
      <p:ext uri="{BB962C8B-B14F-4D97-AF65-F5344CB8AC3E}">
        <p14:creationId xmlns:p14="http://schemas.microsoft.com/office/powerpoint/2010/main" val="128750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Website Content and Design Evaluation</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154679"/>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Use the Website Content and Design Evaluation Checklist (Figure 7.2) to </a:t>
            </a:r>
            <a:r>
              <a:rPr lang="en-US" altLang="en-US" sz="2400" dirty="0" smtClean="0">
                <a:solidFill>
                  <a:srgbClr val="000000"/>
                </a:solidFill>
                <a:latin typeface="Arial (Body)"/>
              </a:rPr>
              <a:t>evaluate:</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Site Authors and Sponsors</a:t>
            </a:r>
          </a:p>
          <a:p>
            <a:pPr marL="741553" lvl="1" indent="-284353">
              <a:spcAft>
                <a:spcPct val="0"/>
              </a:spcAft>
              <a:buSzPts val="2400"/>
            </a:pPr>
            <a:r>
              <a:rPr lang="en-US" altLang="en-US" sz="2400" dirty="0">
                <a:solidFill>
                  <a:srgbClr val="000000"/>
                </a:solidFill>
                <a:latin typeface="Arial (Body)"/>
              </a:rPr>
              <a:t>Content</a:t>
            </a:r>
          </a:p>
          <a:p>
            <a:pPr marL="741553" lvl="1" indent="-284353">
              <a:spcAft>
                <a:spcPct val="0"/>
              </a:spcAft>
              <a:buSzPts val="2400"/>
            </a:pPr>
            <a:r>
              <a:rPr lang="en-US" altLang="en-US" sz="2400" dirty="0">
                <a:solidFill>
                  <a:srgbClr val="000000"/>
                </a:solidFill>
                <a:latin typeface="Arial (Body)"/>
              </a:rPr>
              <a:t>Organization and Navigation</a:t>
            </a:r>
          </a:p>
          <a:p>
            <a:pPr marL="741553" lvl="1" indent="-284353">
              <a:spcAft>
                <a:spcPct val="0"/>
              </a:spcAft>
              <a:buSzPts val="2400"/>
            </a:pPr>
            <a:r>
              <a:rPr lang="en-US" altLang="en-US" sz="2400" dirty="0">
                <a:solidFill>
                  <a:srgbClr val="000000"/>
                </a:solidFill>
                <a:latin typeface="Arial (Body)"/>
              </a:rPr>
              <a:t>Visual Design</a:t>
            </a:r>
          </a:p>
          <a:p>
            <a:pPr marL="741553" lvl="1" indent="-284353">
              <a:spcAft>
                <a:spcPct val="0"/>
              </a:spcAft>
              <a:buSzPts val="2400"/>
            </a:pPr>
            <a:r>
              <a:rPr lang="en-US" altLang="en-US" sz="2400" dirty="0">
                <a:solidFill>
                  <a:srgbClr val="000000"/>
                </a:solidFill>
                <a:latin typeface="Arial (Body)"/>
              </a:rPr>
              <a:t>Media</a:t>
            </a:r>
          </a:p>
        </p:txBody>
      </p:sp>
    </p:spTree>
    <p:extLst>
      <p:ext uri="{BB962C8B-B14F-4D97-AF65-F5344CB8AC3E}">
        <p14:creationId xmlns:p14="http://schemas.microsoft.com/office/powerpoint/2010/main" val="361811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Online Design, Creation, and Making</a:t>
            </a:r>
            <a:endParaRPr lang="en-US" sz="3400" dirty="0">
              <a:latin typeface="Times New Roman" panose="02020603050405020304" pitchFamily="18" charset="0"/>
            </a:endParaRPr>
          </a:p>
        </p:txBody>
      </p:sp>
      <p:sp>
        <p:nvSpPr>
          <p:cNvPr id="3" name="Text Placeholder 2"/>
          <p:cNvSpPr>
            <a:spLocks noGrp="1"/>
          </p:cNvSpPr>
          <p:nvPr>
            <p:ph type="subTitle" idx="1"/>
          </p:nvPr>
        </p:nvSpPr>
        <p:spPr>
          <a:xfrm>
            <a:off x="674687" y="3962400"/>
            <a:ext cx="7794625" cy="1262743"/>
          </a:xfrm>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Describes the design, creation, and making activities that teachers and students engage in with web-based resources</a:t>
            </a:r>
          </a:p>
        </p:txBody>
      </p:sp>
    </p:spTree>
    <p:extLst>
      <p:ext uri="{BB962C8B-B14F-4D97-AF65-F5344CB8AC3E}">
        <p14:creationId xmlns:p14="http://schemas.microsoft.com/office/powerpoint/2010/main" val="73274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The Design Process in Web-Based Creation and Making</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432000" lvl="0" indent="-432000">
              <a:spcAft>
                <a:spcPct val="0"/>
              </a:spcAft>
              <a:buSzPts val="2400"/>
              <a:buFont typeface="+mj-lt"/>
              <a:buAutoNum type="arabicPeriod"/>
              <a:tabLst/>
            </a:pPr>
            <a:r>
              <a:rPr lang="en-US" altLang="en-US" sz="2400" dirty="0">
                <a:solidFill>
                  <a:srgbClr val="000000"/>
                </a:solidFill>
                <a:latin typeface="Arial (Body)"/>
              </a:rPr>
              <a:t>Define the problem or task</a:t>
            </a:r>
          </a:p>
          <a:p>
            <a:pPr marL="432000" lvl="0" indent="-432000">
              <a:spcAft>
                <a:spcPct val="0"/>
              </a:spcAft>
              <a:buSzPts val="2400"/>
              <a:buFont typeface="+mj-lt"/>
              <a:buAutoNum type="arabicPeriod"/>
              <a:tabLst/>
            </a:pPr>
            <a:r>
              <a:rPr lang="en-US" altLang="en-US" sz="2400" dirty="0">
                <a:solidFill>
                  <a:srgbClr val="000000"/>
                </a:solidFill>
                <a:latin typeface="Arial (Body)"/>
              </a:rPr>
              <a:t>Collect information</a:t>
            </a:r>
          </a:p>
          <a:p>
            <a:pPr marL="432000" lvl="0" indent="-432000">
              <a:spcAft>
                <a:spcPct val="0"/>
              </a:spcAft>
              <a:buSzPts val="2400"/>
              <a:buFont typeface="+mj-lt"/>
              <a:buAutoNum type="arabicPeriod"/>
              <a:tabLst/>
            </a:pPr>
            <a:r>
              <a:rPr lang="en-US" altLang="en-US" sz="2400" dirty="0">
                <a:solidFill>
                  <a:srgbClr val="000000"/>
                </a:solidFill>
                <a:latin typeface="Arial (Body)"/>
              </a:rPr>
              <a:t>Brainstorm and analyze ideas</a:t>
            </a:r>
          </a:p>
          <a:p>
            <a:pPr marL="432000" lvl="0" indent="-432000">
              <a:spcAft>
                <a:spcPct val="0"/>
              </a:spcAft>
              <a:buSzPts val="2400"/>
              <a:buFont typeface="+mj-lt"/>
              <a:buAutoNum type="arabicPeriod"/>
              <a:tabLst/>
            </a:pPr>
            <a:r>
              <a:rPr lang="en-US" altLang="en-US" sz="2400" dirty="0">
                <a:solidFill>
                  <a:srgbClr val="000000"/>
                </a:solidFill>
                <a:latin typeface="Arial (Body)"/>
              </a:rPr>
              <a:t>Develop preliminary solutions</a:t>
            </a:r>
          </a:p>
          <a:p>
            <a:pPr marL="432000" lvl="0" indent="-432000">
              <a:spcAft>
                <a:spcPct val="0"/>
              </a:spcAft>
              <a:buSzPts val="2400"/>
              <a:buFont typeface="+mj-lt"/>
              <a:buAutoNum type="arabicPeriod"/>
              <a:tabLst/>
            </a:pPr>
            <a:r>
              <a:rPr lang="en-US" altLang="en-US" sz="2400" dirty="0">
                <a:solidFill>
                  <a:srgbClr val="000000"/>
                </a:solidFill>
                <a:latin typeface="Arial (Body)"/>
              </a:rPr>
              <a:t>Gather feedback from others</a:t>
            </a:r>
          </a:p>
          <a:p>
            <a:pPr marL="432000" lvl="0" indent="-432000">
              <a:spcAft>
                <a:spcPct val="0"/>
              </a:spcAft>
              <a:buSzPts val="2400"/>
              <a:buFont typeface="+mj-lt"/>
              <a:buAutoNum type="arabicPeriod"/>
              <a:tabLst/>
            </a:pPr>
            <a:r>
              <a:rPr lang="en-US" altLang="en-US" sz="2400" dirty="0">
                <a:solidFill>
                  <a:srgbClr val="000000"/>
                </a:solidFill>
                <a:latin typeface="Arial (Body)"/>
              </a:rPr>
              <a:t>Improve through revision</a:t>
            </a:r>
          </a:p>
        </p:txBody>
      </p:sp>
    </p:spTree>
    <p:extLst>
      <p:ext uri="{BB962C8B-B14F-4D97-AF65-F5344CB8AC3E}">
        <p14:creationId xmlns:p14="http://schemas.microsoft.com/office/powerpoint/2010/main" val="418465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Multimodal Representations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85512"/>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Multimodal </a:t>
            </a:r>
            <a:r>
              <a:rPr lang="en-US" altLang="en-US" sz="2400" dirty="0" smtClean="0">
                <a:solidFill>
                  <a:srgbClr val="000000"/>
                </a:solidFill>
                <a:latin typeface="Arial (Body)"/>
              </a:rPr>
              <a:t>representations</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Using web-based tools to join multiple digital elements</a:t>
            </a:r>
          </a:p>
          <a:p>
            <a:pPr marL="255651" lvl="0" indent="-255651">
              <a:spcAft>
                <a:spcPct val="0"/>
              </a:spcAft>
              <a:buSzPts val="2400"/>
              <a:tabLst/>
            </a:pPr>
            <a:r>
              <a:rPr lang="en-US" altLang="en-US" sz="2400" dirty="0">
                <a:solidFill>
                  <a:srgbClr val="000000"/>
                </a:solidFill>
                <a:latin typeface="Arial (Body)"/>
              </a:rPr>
              <a:t>Web-based representations</a:t>
            </a:r>
          </a:p>
          <a:p>
            <a:pPr marL="741553" lvl="1" indent="-284353">
              <a:spcAft>
                <a:spcPct val="0"/>
              </a:spcAft>
              <a:buSzPts val="2400"/>
            </a:pPr>
            <a:r>
              <a:rPr lang="en-US" altLang="en-US" sz="2400" dirty="0">
                <a:solidFill>
                  <a:srgbClr val="000000"/>
                </a:solidFill>
                <a:latin typeface="Arial (Body)"/>
              </a:rPr>
              <a:t>Creating slides with multimedia elements</a:t>
            </a:r>
          </a:p>
          <a:p>
            <a:pPr marL="255651" lvl="0" indent="-255651">
              <a:spcAft>
                <a:spcPct val="0"/>
              </a:spcAft>
              <a:buSzPts val="2400"/>
              <a:tabLst/>
            </a:pPr>
            <a:r>
              <a:rPr lang="en-US" altLang="en-US" sz="2400" dirty="0">
                <a:solidFill>
                  <a:srgbClr val="000000"/>
                </a:solidFill>
                <a:latin typeface="Arial (Body)"/>
              </a:rPr>
              <a:t>Visual representations</a:t>
            </a:r>
          </a:p>
          <a:p>
            <a:pPr marL="741553" lvl="1" indent="-284353">
              <a:spcAft>
                <a:spcPct val="0"/>
              </a:spcAft>
              <a:buSzPts val="2400"/>
            </a:pPr>
            <a:r>
              <a:rPr lang="en-US" altLang="en-US" sz="2400" dirty="0">
                <a:solidFill>
                  <a:srgbClr val="000000"/>
                </a:solidFill>
                <a:latin typeface="Arial (Body)"/>
              </a:rPr>
              <a:t>Creating a visual depiction of content</a:t>
            </a:r>
          </a:p>
        </p:txBody>
      </p:sp>
    </p:spTree>
    <p:extLst>
      <p:ext uri="{BB962C8B-B14F-4D97-AF65-F5344CB8AC3E}">
        <p14:creationId xmlns:p14="http://schemas.microsoft.com/office/powerpoint/2010/main" val="1125651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Digital Publishing, Storytelling, and Book Making</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2200" dirty="0">
                <a:solidFill>
                  <a:srgbClr val="000000"/>
                </a:solidFill>
                <a:latin typeface="Arial (Body)"/>
              </a:rPr>
              <a:t>Digital publishing</a:t>
            </a:r>
          </a:p>
          <a:p>
            <a:pPr marL="741553" lvl="1" indent="-284353">
              <a:spcAft>
                <a:spcPct val="0"/>
              </a:spcAft>
            </a:pPr>
            <a:r>
              <a:rPr lang="en-US" altLang="en-US" sz="2200" dirty="0">
                <a:solidFill>
                  <a:srgbClr val="000000"/>
                </a:solidFill>
                <a:latin typeface="Arial (Body)"/>
              </a:rPr>
              <a:t>Submitting written or artistic products to online authoring websites</a:t>
            </a:r>
          </a:p>
          <a:p>
            <a:pPr marL="255651" lvl="0" indent="-255651">
              <a:spcAft>
                <a:spcPct val="0"/>
              </a:spcAft>
              <a:tabLst/>
            </a:pPr>
            <a:r>
              <a:rPr lang="en-US" altLang="en-US" sz="2200" dirty="0">
                <a:solidFill>
                  <a:srgbClr val="000000"/>
                </a:solidFill>
                <a:latin typeface="Arial (Body)"/>
              </a:rPr>
              <a:t>Digital storytelling</a:t>
            </a:r>
          </a:p>
          <a:p>
            <a:pPr marL="741553" lvl="1" indent="-284353">
              <a:spcAft>
                <a:spcPct val="0"/>
              </a:spcAft>
            </a:pPr>
            <a:r>
              <a:rPr lang="en-US" altLang="en-US" sz="2200" dirty="0">
                <a:solidFill>
                  <a:srgbClr val="000000"/>
                </a:solidFill>
                <a:latin typeface="Arial (Body)"/>
              </a:rPr>
              <a:t>Using images and audio to tell video stories</a:t>
            </a:r>
          </a:p>
          <a:p>
            <a:pPr marL="255651" lvl="0" indent="-255651">
              <a:spcAft>
                <a:spcPct val="0"/>
              </a:spcAft>
              <a:tabLst/>
            </a:pPr>
            <a:r>
              <a:rPr lang="en-US" altLang="en-US" sz="2200" dirty="0">
                <a:solidFill>
                  <a:srgbClr val="000000"/>
                </a:solidFill>
                <a:latin typeface="Arial (Body)"/>
              </a:rPr>
              <a:t>Book making</a:t>
            </a:r>
          </a:p>
          <a:p>
            <a:pPr marL="741553" lvl="1" indent="-284353">
              <a:spcAft>
                <a:spcPct val="0"/>
              </a:spcAft>
            </a:pPr>
            <a:r>
              <a:rPr lang="en-US" altLang="en-US" sz="2200" dirty="0">
                <a:solidFill>
                  <a:srgbClr val="000000"/>
                </a:solidFill>
                <a:latin typeface="Arial (Body)"/>
              </a:rPr>
              <a:t>Designing and producing e-books or printed books</a:t>
            </a:r>
          </a:p>
          <a:p>
            <a:pPr marL="255651" lvl="0" indent="-255651">
              <a:spcAft>
                <a:spcPct val="0"/>
              </a:spcAft>
              <a:tabLst/>
            </a:pPr>
            <a:r>
              <a:rPr lang="en-US" altLang="en-US" sz="2200" dirty="0">
                <a:solidFill>
                  <a:srgbClr val="000000"/>
                </a:solidFill>
                <a:latin typeface="Arial (Body)"/>
              </a:rPr>
              <a:t>Integration Strategies</a:t>
            </a:r>
          </a:p>
          <a:p>
            <a:pPr marL="741553" lvl="1" indent="-284353">
              <a:spcAft>
                <a:spcPct val="0"/>
              </a:spcAft>
            </a:pPr>
            <a:r>
              <a:rPr lang="en-US" altLang="en-US" sz="2200" dirty="0">
                <a:solidFill>
                  <a:srgbClr val="000000"/>
                </a:solidFill>
                <a:latin typeface="Arial (Body)"/>
              </a:rPr>
              <a:t>Create cookbooks, field or nature guides, creative writing, textbooks</a:t>
            </a:r>
          </a:p>
        </p:txBody>
      </p:sp>
    </p:spTree>
    <p:extLst>
      <p:ext uri="{BB962C8B-B14F-4D97-AF65-F5344CB8AC3E}">
        <p14:creationId xmlns:p14="http://schemas.microsoft.com/office/powerpoint/2010/main" val="2620425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Web-Based Digital Portfolios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000791"/>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Digital portfolio</a:t>
            </a:r>
          </a:p>
          <a:p>
            <a:pPr marL="741553" lvl="1" indent="-284353">
              <a:spcAft>
                <a:spcPct val="0"/>
              </a:spcAft>
              <a:buSzPts val="2400"/>
            </a:pPr>
            <a:r>
              <a:rPr lang="en-US" altLang="en-US" sz="2400" dirty="0">
                <a:solidFill>
                  <a:srgbClr val="000000"/>
                </a:solidFill>
                <a:latin typeface="Arial (Body)"/>
              </a:rPr>
              <a:t>Collection of work on website or as multimedia product</a:t>
            </a:r>
          </a:p>
          <a:p>
            <a:pPr marL="741553" lvl="1" indent="-284353">
              <a:spcAft>
                <a:spcPct val="0"/>
              </a:spcAft>
              <a:buSzPts val="2400"/>
            </a:pPr>
            <a:r>
              <a:rPr lang="en-US" altLang="en-US" sz="2400" dirty="0">
                <a:solidFill>
                  <a:srgbClr val="000000"/>
                </a:solidFill>
                <a:latin typeface="Arial (Body)"/>
              </a:rPr>
              <a:t>Shows learners’ development of skills and knowledge over time</a:t>
            </a:r>
          </a:p>
          <a:p>
            <a:pPr marL="741553" lvl="1" indent="-284353">
              <a:spcAft>
                <a:spcPct val="0"/>
              </a:spcAft>
              <a:buSzPts val="2400"/>
            </a:pPr>
            <a:r>
              <a:rPr lang="en-US" altLang="en-US" sz="2400" dirty="0">
                <a:solidFill>
                  <a:srgbClr val="000000"/>
                </a:solidFill>
                <a:latin typeface="Arial (Body)"/>
              </a:rPr>
              <a:t>Design of portfolios should emphasize learner reflection to build deeper understandings</a:t>
            </a:r>
          </a:p>
        </p:txBody>
      </p:sp>
    </p:spTree>
    <p:extLst>
      <p:ext uri="{BB962C8B-B14F-4D97-AF65-F5344CB8AC3E}">
        <p14:creationId xmlns:p14="http://schemas.microsoft.com/office/powerpoint/2010/main" val="364441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Audio and Video Development</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sz="2200" dirty="0">
                <a:solidFill>
                  <a:srgbClr val="000000"/>
                </a:solidFill>
                <a:latin typeface="Arial (Body)"/>
              </a:rPr>
              <a:t>Creating digital media from imported files</a:t>
            </a:r>
          </a:p>
          <a:p>
            <a:pPr marL="741553" lvl="1" indent="-284353">
              <a:spcAft>
                <a:spcPct val="0"/>
              </a:spcAft>
            </a:pPr>
            <a:r>
              <a:rPr lang="en-US" sz="2200" dirty="0">
                <a:solidFill>
                  <a:srgbClr val="000000"/>
                </a:solidFill>
                <a:latin typeface="Arial (Body)"/>
              </a:rPr>
              <a:t>Combine media clips in video editing software</a:t>
            </a:r>
          </a:p>
          <a:p>
            <a:pPr marL="741553" lvl="1" indent="-284353">
              <a:spcAft>
                <a:spcPct val="0"/>
              </a:spcAft>
            </a:pPr>
            <a:r>
              <a:rPr lang="en-US" sz="2200" dirty="0">
                <a:solidFill>
                  <a:srgbClr val="000000"/>
                </a:solidFill>
                <a:latin typeface="Arial (Body)"/>
              </a:rPr>
              <a:t>Edit and add special effects</a:t>
            </a:r>
          </a:p>
          <a:p>
            <a:pPr marL="741553" lvl="1" indent="-284353">
              <a:spcAft>
                <a:spcPct val="0"/>
              </a:spcAft>
            </a:pPr>
            <a:r>
              <a:rPr lang="en-US" sz="2200" dirty="0">
                <a:solidFill>
                  <a:srgbClr val="000000"/>
                </a:solidFill>
                <a:latin typeface="Arial (Body)"/>
              </a:rPr>
              <a:t>Share on the web via YouTube or other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N</a:t>
            </a:r>
            <a:r>
              <a:rPr lang="en-US" sz="100" dirty="0" smtClean="0">
                <a:solidFill>
                  <a:srgbClr val="000000"/>
                </a:solidFill>
                <a:latin typeface="Arial (Body)"/>
              </a:rPr>
              <a:t> </a:t>
            </a:r>
            <a:r>
              <a:rPr lang="en-US" sz="2200" dirty="0" smtClean="0">
                <a:solidFill>
                  <a:srgbClr val="000000"/>
                </a:solidFill>
                <a:latin typeface="Arial (Body)"/>
              </a:rPr>
              <a:t>S</a:t>
            </a:r>
            <a:endParaRPr lang="en-US" sz="2200" dirty="0">
              <a:solidFill>
                <a:srgbClr val="000000"/>
              </a:solidFill>
              <a:latin typeface="Arial (Body)"/>
            </a:endParaRPr>
          </a:p>
          <a:p>
            <a:pPr marL="255651" lvl="0" indent="-255651">
              <a:spcAft>
                <a:spcPct val="0"/>
              </a:spcAft>
              <a:tabLst/>
            </a:pPr>
            <a:r>
              <a:rPr lang="en-US" sz="2200" dirty="0">
                <a:solidFill>
                  <a:srgbClr val="000000"/>
                </a:solidFill>
                <a:latin typeface="Arial (Body)"/>
              </a:rPr>
              <a:t>Creating digital media with screen-capture software</a:t>
            </a:r>
          </a:p>
          <a:p>
            <a:pPr marL="741553" lvl="1" indent="-284353">
              <a:spcAft>
                <a:spcPct val="0"/>
              </a:spcAft>
            </a:pPr>
            <a:r>
              <a:rPr lang="en-US" sz="2200" dirty="0">
                <a:solidFill>
                  <a:srgbClr val="000000"/>
                </a:solidFill>
                <a:latin typeface="Arial (Body)"/>
              </a:rPr>
              <a:t>Use screencasting software to record on-screen activity, voiceovers, annotation</a:t>
            </a:r>
          </a:p>
          <a:p>
            <a:pPr marL="741553" lvl="1" indent="-284353">
              <a:spcAft>
                <a:spcPct val="0"/>
              </a:spcAft>
            </a:pPr>
            <a:r>
              <a:rPr lang="en-US" sz="2200" dirty="0">
                <a:solidFill>
                  <a:srgbClr val="000000"/>
                </a:solidFill>
                <a:latin typeface="Arial (Body)"/>
              </a:rPr>
              <a:t>Share on the web via YouTube or other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N</a:t>
            </a:r>
            <a:r>
              <a:rPr lang="en-US" sz="100" dirty="0" smtClean="0">
                <a:solidFill>
                  <a:srgbClr val="000000"/>
                </a:solidFill>
                <a:latin typeface="Arial (Body)"/>
              </a:rPr>
              <a:t> </a:t>
            </a:r>
            <a:r>
              <a:rPr lang="en-US" sz="2200" dirty="0" smtClean="0">
                <a:solidFill>
                  <a:srgbClr val="000000"/>
                </a:solidFill>
                <a:latin typeface="Arial (Body)"/>
              </a:rPr>
              <a:t>S</a:t>
            </a:r>
            <a:endParaRPr lang="en-US" sz="2200" dirty="0">
              <a:solidFill>
                <a:srgbClr val="000000"/>
              </a:solidFill>
              <a:latin typeface="Arial (Body)"/>
            </a:endParaRPr>
          </a:p>
          <a:p>
            <a:pPr marL="255651" lvl="0" indent="-255651">
              <a:spcAft>
                <a:spcPct val="0"/>
              </a:spcAft>
              <a:tabLst/>
            </a:pPr>
            <a:r>
              <a:rPr lang="en-US" sz="2200" dirty="0">
                <a:solidFill>
                  <a:srgbClr val="000000"/>
                </a:solidFill>
                <a:latin typeface="Arial (Body)"/>
              </a:rPr>
              <a:t>Creating podcasts, vodcasts, vlogs</a:t>
            </a:r>
          </a:p>
          <a:p>
            <a:pPr marL="741553" lvl="1" indent="-284353">
              <a:spcAft>
                <a:spcPct val="0"/>
              </a:spcAft>
            </a:pPr>
            <a:r>
              <a:rPr lang="en-US" sz="2200" dirty="0">
                <a:solidFill>
                  <a:srgbClr val="000000"/>
                </a:solidFill>
                <a:latin typeface="Arial (Body)"/>
              </a:rPr>
              <a:t>Share audio or video serial productions via blog or website</a:t>
            </a:r>
            <a:endParaRPr lang="en-US" altLang="en-US" sz="2200" dirty="0">
              <a:solidFill>
                <a:srgbClr val="000000"/>
              </a:solidFill>
              <a:latin typeface="Arial (Body)"/>
            </a:endParaRPr>
          </a:p>
        </p:txBody>
      </p:sp>
    </p:spTree>
    <p:extLst>
      <p:ext uri="{BB962C8B-B14F-4D97-AF65-F5344CB8AC3E}">
        <p14:creationId xmlns:p14="http://schemas.microsoft.com/office/powerpoint/2010/main" val="75520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Audio and Video</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Demonstrations of Frequently Performed Procedures</a:t>
            </a:r>
          </a:p>
          <a:p>
            <a:pPr marL="255651" lvl="0" indent="-255651">
              <a:spcAft>
                <a:spcPct val="0"/>
              </a:spcAft>
              <a:buSzPts val="2400"/>
              <a:tabLst/>
            </a:pPr>
            <a:r>
              <a:rPr lang="en-US" sz="2400" dirty="0">
                <a:solidFill>
                  <a:srgbClr val="000000"/>
                </a:solidFill>
                <a:latin typeface="Arial (Body)"/>
              </a:rPr>
              <a:t>Student-Created Audio-Visual Presentations</a:t>
            </a:r>
          </a:p>
          <a:p>
            <a:pPr marL="255651" lvl="0" indent="-255651">
              <a:spcAft>
                <a:spcPct val="0"/>
              </a:spcAft>
              <a:buSzPts val="2400"/>
              <a:tabLst/>
            </a:pPr>
            <a:r>
              <a:rPr lang="en-US" sz="2400" dirty="0">
                <a:solidFill>
                  <a:srgbClr val="000000"/>
                </a:solidFill>
                <a:latin typeface="Arial (Body)"/>
              </a:rPr>
              <a:t>Documentation of School Activities</a:t>
            </a:r>
          </a:p>
          <a:p>
            <a:pPr marL="255651" lvl="0" indent="-255651">
              <a:spcAft>
                <a:spcPct val="0"/>
              </a:spcAft>
              <a:buSzPts val="2400"/>
              <a:tabLst/>
            </a:pPr>
            <a:r>
              <a:rPr lang="en-US" sz="2400" dirty="0">
                <a:solidFill>
                  <a:srgbClr val="000000"/>
                </a:solidFill>
                <a:latin typeface="Arial (Body)"/>
              </a:rPr>
              <a:t>Amateur Filmmaking</a:t>
            </a:r>
            <a:endParaRPr lang="en-US" altLang="en-US" sz="2400" dirty="0">
              <a:solidFill>
                <a:srgbClr val="000000"/>
              </a:solidFill>
              <a:latin typeface="Arial (Body)"/>
            </a:endParaRPr>
          </a:p>
        </p:txBody>
      </p:sp>
    </p:spTree>
    <p:extLst>
      <p:ext uri="{BB962C8B-B14F-4D97-AF65-F5344CB8AC3E}">
        <p14:creationId xmlns:p14="http://schemas.microsoft.com/office/powerpoint/2010/main" val="2193868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Computer Programming</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Learners engage in deep collaboration as they code, create, and make</a:t>
            </a:r>
          </a:p>
          <a:p>
            <a:pPr marL="255651" lvl="0" indent="-255651">
              <a:spcAft>
                <a:spcPct val="0"/>
              </a:spcAft>
              <a:buSzPts val="2400"/>
              <a:tabLst/>
            </a:pPr>
            <a:r>
              <a:rPr lang="en-US" sz="2400" dirty="0">
                <a:solidFill>
                  <a:srgbClr val="000000"/>
                </a:solidFill>
                <a:latin typeface="Arial (Body)"/>
              </a:rPr>
              <a:t>Learners develop computational thinking skills</a:t>
            </a:r>
          </a:p>
          <a:p>
            <a:pPr marL="255651" lvl="0" indent="-255651">
              <a:spcAft>
                <a:spcPct val="0"/>
              </a:spcAft>
              <a:buSzPts val="2400"/>
              <a:tabLst/>
            </a:pPr>
            <a:r>
              <a:rPr lang="en-US" sz="2400" dirty="0">
                <a:solidFill>
                  <a:srgbClr val="000000"/>
                </a:solidFill>
                <a:latin typeface="Arial (Body)"/>
              </a:rPr>
              <a:t>Schools must decide where to place computer programming within existing curriculum</a:t>
            </a:r>
            <a:endParaRPr lang="en-US" altLang="en-US" sz="2400" dirty="0">
              <a:solidFill>
                <a:srgbClr val="000000"/>
              </a:solidFill>
              <a:latin typeface="Arial (Body)"/>
            </a:endParaRPr>
          </a:p>
        </p:txBody>
      </p:sp>
    </p:spTree>
    <p:extLst>
      <p:ext uri="{BB962C8B-B14F-4D97-AF65-F5344CB8AC3E}">
        <p14:creationId xmlns:p14="http://schemas.microsoft.com/office/powerpoint/2010/main" val="236736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Strategies for Teaching Computer Programming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smtClean="0">
                <a:solidFill>
                  <a:srgbClr val="000000"/>
                </a:solidFill>
                <a:latin typeface="Arial (Body)"/>
              </a:rPr>
              <a:t>Coding</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Short introductions to coding</a:t>
            </a:r>
          </a:p>
          <a:p>
            <a:pPr marL="255651" lvl="0" indent="-255651">
              <a:spcAft>
                <a:spcPct val="0"/>
              </a:spcAft>
              <a:buSzPts val="2400"/>
              <a:tabLst/>
            </a:pPr>
            <a:r>
              <a:rPr lang="en-US" sz="2400" dirty="0">
                <a:solidFill>
                  <a:srgbClr val="000000"/>
                </a:solidFill>
                <a:latin typeface="Arial (Body)"/>
              </a:rPr>
              <a:t>Visual </a:t>
            </a:r>
            <a:r>
              <a:rPr lang="en-US" sz="2400" dirty="0" smtClean="0">
                <a:solidFill>
                  <a:srgbClr val="000000"/>
                </a:solidFill>
                <a:latin typeface="Arial (Body)"/>
              </a:rPr>
              <a:t>programming</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Free, visual-based, drag-and-drop programming</a:t>
            </a:r>
          </a:p>
          <a:p>
            <a:pPr marL="255651" lvl="0" indent="-255651">
              <a:spcAft>
                <a:spcPct val="0"/>
              </a:spcAft>
              <a:buSzPts val="2400"/>
              <a:tabLst/>
            </a:pPr>
            <a:r>
              <a:rPr lang="en-US" sz="2400" dirty="0">
                <a:solidFill>
                  <a:srgbClr val="000000"/>
                </a:solidFill>
                <a:latin typeface="Arial (Body)"/>
              </a:rPr>
              <a:t>Game and app design and development</a:t>
            </a:r>
          </a:p>
          <a:p>
            <a:pPr marL="741553" lvl="1" indent="-284353">
              <a:spcAft>
                <a:spcPct val="0"/>
              </a:spcAft>
              <a:buSzPts val="2400"/>
            </a:pPr>
            <a:r>
              <a:rPr lang="en-US" sz="2400" dirty="0">
                <a:solidFill>
                  <a:srgbClr val="000000"/>
                </a:solidFill>
                <a:latin typeface="Arial (Body)"/>
              </a:rPr>
              <a:t>Design and create video games, apps, 3-D games</a:t>
            </a:r>
          </a:p>
          <a:p>
            <a:pPr marL="255651" lvl="0" indent="-255651">
              <a:spcAft>
                <a:spcPct val="0"/>
              </a:spcAft>
              <a:buSzPts val="2400"/>
              <a:tabLst/>
            </a:pPr>
            <a:r>
              <a:rPr lang="en-US" sz="2400" dirty="0">
                <a:solidFill>
                  <a:srgbClr val="000000"/>
                </a:solidFill>
                <a:latin typeface="Arial (Body)"/>
              </a:rPr>
              <a:t>Building in virtual worlds</a:t>
            </a:r>
          </a:p>
          <a:p>
            <a:pPr marL="741553" lvl="1" indent="-284353">
              <a:spcAft>
                <a:spcPct val="0"/>
              </a:spcAft>
              <a:buSzPts val="2400"/>
            </a:pPr>
            <a:r>
              <a:rPr lang="en-US" sz="2400" dirty="0">
                <a:solidFill>
                  <a:srgbClr val="000000"/>
                </a:solidFill>
                <a:latin typeface="Arial (Body)"/>
              </a:rPr>
              <a:t>Build in multi-player environments, digital </a:t>
            </a:r>
            <a:r>
              <a:rPr lang="en-US" sz="2400" dirty="0" smtClean="0">
                <a:solidFill>
                  <a:srgbClr val="000000"/>
                </a:solidFill>
                <a:latin typeface="Arial (Body)"/>
              </a:rPr>
              <a:t>3</a:t>
            </a:r>
            <a:r>
              <a:rPr lang="en-US" sz="100" dirty="0" smtClean="0">
                <a:solidFill>
                  <a:srgbClr val="000000"/>
                </a:solidFill>
                <a:latin typeface="Arial (Body)"/>
              </a:rPr>
              <a:t> </a:t>
            </a:r>
            <a:r>
              <a:rPr lang="en-US" sz="2400" dirty="0" smtClean="0">
                <a:solidFill>
                  <a:srgbClr val="000000"/>
                </a:solidFill>
                <a:latin typeface="Arial (Body)"/>
              </a:rPr>
              <a:t>-</a:t>
            </a:r>
            <a:r>
              <a:rPr lang="en-US" sz="100" dirty="0" smtClean="0">
                <a:solidFill>
                  <a:srgbClr val="000000"/>
                </a:solidFill>
                <a:latin typeface="Arial (Body)"/>
              </a:rPr>
              <a:t> </a:t>
            </a:r>
            <a:r>
              <a:rPr lang="en-US" sz="2400" dirty="0" smtClean="0">
                <a:solidFill>
                  <a:srgbClr val="000000"/>
                </a:solidFill>
                <a:latin typeface="Arial (Body)"/>
              </a:rPr>
              <a:t>D sandboxes</a:t>
            </a:r>
            <a:r>
              <a:rPr lang="en-US" sz="2400" dirty="0">
                <a:solidFill>
                  <a:srgbClr val="000000"/>
                </a:solidFill>
                <a:latin typeface="Arial (Body)"/>
              </a:rPr>
              <a:t>, or </a:t>
            </a:r>
            <a:r>
              <a:rPr lang="en-US" sz="2400" dirty="0" smtClean="0">
                <a:solidFill>
                  <a:srgbClr val="000000"/>
                </a:solidFill>
                <a:latin typeface="Arial (Body)"/>
              </a:rPr>
              <a:t>V</a:t>
            </a:r>
            <a:r>
              <a:rPr lang="en-US" sz="100" dirty="0" smtClean="0">
                <a:solidFill>
                  <a:srgbClr val="000000"/>
                </a:solidFill>
                <a:latin typeface="Arial (Body)"/>
              </a:rPr>
              <a:t> </a:t>
            </a:r>
            <a:r>
              <a:rPr lang="en-US" sz="2400" dirty="0" smtClean="0">
                <a:solidFill>
                  <a:srgbClr val="000000"/>
                </a:solidFill>
                <a:latin typeface="Arial (Body)"/>
              </a:rPr>
              <a:t>R</a:t>
            </a:r>
            <a:endParaRPr lang="en-US" altLang="en-US" sz="2400" dirty="0">
              <a:solidFill>
                <a:srgbClr val="000000"/>
              </a:solidFill>
              <a:latin typeface="Arial (Body)"/>
            </a:endParaRPr>
          </a:p>
        </p:txBody>
      </p:sp>
    </p:spTree>
    <p:extLst>
      <p:ext uri="{BB962C8B-B14F-4D97-AF65-F5344CB8AC3E}">
        <p14:creationId xmlns:p14="http://schemas.microsoft.com/office/powerpoint/2010/main" val="294259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3700983"/>
          </a:xfrm>
        </p:spPr>
        <p:txBody>
          <a:bodyPr wrap="square" lIns="91425" tIns="91425" rIns="91425" bIns="91425">
            <a:noAutofit/>
          </a:bodyPr>
          <a:lstStyle/>
          <a:p>
            <a:pPr marL="25400" lvl="0" indent="0">
              <a:buSzPts val="2400"/>
              <a:buNone/>
            </a:pPr>
            <a:r>
              <a:rPr lang="en-US" sz="2400" b="1" dirty="0">
                <a:solidFill>
                  <a:schemeClr val="tx2"/>
                </a:solidFill>
                <a:latin typeface="Arial (Body)"/>
              </a:rPr>
              <a:t>7.3</a:t>
            </a:r>
            <a:r>
              <a:rPr lang="en-US" sz="2400" b="1" dirty="0">
                <a:solidFill>
                  <a:srgbClr val="000000"/>
                </a:solidFill>
                <a:latin typeface="Arial (Body)"/>
              </a:rPr>
              <a:t> </a:t>
            </a:r>
            <a:r>
              <a:rPr lang="en-US" sz="2400" dirty="0">
                <a:solidFill>
                  <a:srgbClr val="000000"/>
                </a:solidFill>
                <a:latin typeface="Arial (Body)"/>
              </a:rPr>
              <a:t>Describe web authoring tools, web design perspectives, and web development processes required for web page or website creation.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5—Designer; 6—Facilitator)</a:t>
            </a:r>
          </a:p>
          <a:p>
            <a:pPr marL="25400" lvl="0" indent="0">
              <a:buSzPts val="2400"/>
              <a:buNone/>
            </a:pPr>
            <a:r>
              <a:rPr lang="en-US" sz="2400" b="1" dirty="0">
                <a:solidFill>
                  <a:schemeClr val="tx2"/>
                </a:solidFill>
                <a:latin typeface="Arial (Body)"/>
              </a:rPr>
              <a:t>7.4</a:t>
            </a:r>
            <a:r>
              <a:rPr lang="en-US" sz="2400" b="1" dirty="0">
                <a:solidFill>
                  <a:srgbClr val="000000"/>
                </a:solidFill>
                <a:latin typeface="Arial (Body)"/>
              </a:rPr>
              <a:t> </a:t>
            </a:r>
            <a:r>
              <a:rPr lang="en-US" sz="2400" dirty="0">
                <a:solidFill>
                  <a:srgbClr val="000000"/>
                </a:solidFill>
                <a:latin typeface="Arial (Body)"/>
              </a:rPr>
              <a:t>Explain how learners engage in a design process when they create and make activities with web-based computational technologies.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a:t>
            </a:r>
          </a:p>
        </p:txBody>
      </p:sp>
    </p:spTree>
    <p:extLst>
      <p:ext uri="{BB962C8B-B14F-4D97-AF65-F5344CB8AC3E}">
        <p14:creationId xmlns:p14="http://schemas.microsoft.com/office/powerpoint/2010/main" val="3396502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Strategies for Teaching Computer Programming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Building augmented reality</a:t>
            </a:r>
          </a:p>
          <a:p>
            <a:pPr marL="741553" lvl="1" indent="-284353">
              <a:spcAft>
                <a:spcPct val="0"/>
              </a:spcAft>
              <a:buSzPts val="2400"/>
            </a:pPr>
            <a:r>
              <a:rPr lang="en-US" sz="2400" dirty="0">
                <a:solidFill>
                  <a:srgbClr val="000000"/>
                </a:solidFill>
                <a:latin typeface="Arial (Body)"/>
              </a:rPr>
              <a:t>Designing and building </a:t>
            </a:r>
            <a:r>
              <a:rPr lang="en-US" sz="2400" dirty="0" smtClean="0">
                <a:solidFill>
                  <a:srgbClr val="000000"/>
                </a:solidFill>
                <a:latin typeface="Arial (Body)"/>
              </a:rPr>
              <a:t>A</a:t>
            </a:r>
            <a:r>
              <a:rPr lang="en-US" sz="100" dirty="0" smtClean="0">
                <a:solidFill>
                  <a:srgbClr val="000000"/>
                </a:solidFill>
                <a:latin typeface="Arial (Body)"/>
              </a:rPr>
              <a:t> </a:t>
            </a:r>
            <a:r>
              <a:rPr lang="en-US" sz="2400" dirty="0" smtClean="0">
                <a:solidFill>
                  <a:srgbClr val="000000"/>
                </a:solidFill>
                <a:latin typeface="Arial (Body)"/>
              </a:rPr>
              <a:t>R yields </a:t>
            </a:r>
            <a:r>
              <a:rPr lang="en-US" sz="2400" dirty="0">
                <a:solidFill>
                  <a:srgbClr val="000000"/>
                </a:solidFill>
                <a:latin typeface="Arial (Body)"/>
              </a:rPr>
              <a:t>multimodal creations</a:t>
            </a:r>
          </a:p>
          <a:p>
            <a:pPr marL="255651" lvl="0" indent="-255651">
              <a:spcAft>
                <a:spcPct val="0"/>
              </a:spcAft>
              <a:buSzPts val="2400"/>
              <a:tabLst/>
            </a:pPr>
            <a:r>
              <a:rPr lang="en-US" sz="2400" dirty="0">
                <a:solidFill>
                  <a:srgbClr val="000000"/>
                </a:solidFill>
                <a:latin typeface="Arial (Body)"/>
              </a:rPr>
              <a:t>Making</a:t>
            </a:r>
          </a:p>
          <a:p>
            <a:pPr marL="741553" lvl="1" indent="-284353">
              <a:spcAft>
                <a:spcPct val="0"/>
              </a:spcAft>
              <a:buSzPts val="2400"/>
            </a:pPr>
            <a:r>
              <a:rPr lang="en-US" sz="2400" dirty="0">
                <a:solidFill>
                  <a:srgbClr val="000000"/>
                </a:solidFill>
                <a:latin typeface="Arial (Body)"/>
              </a:rPr>
              <a:t>Learners design, tinker, inquire, experiment, and build physical objects</a:t>
            </a:r>
          </a:p>
          <a:p>
            <a:pPr marL="741553" lvl="1" indent="-284353">
              <a:spcAft>
                <a:spcPct val="0"/>
              </a:spcAft>
              <a:buSzPts val="2400"/>
            </a:pPr>
            <a:r>
              <a:rPr lang="en-US" sz="2400" dirty="0">
                <a:solidFill>
                  <a:srgbClr val="000000"/>
                </a:solidFill>
                <a:latin typeface="Arial (Body)"/>
              </a:rPr>
              <a:t>Learners can make physical artifacts that involve computer programming</a:t>
            </a:r>
          </a:p>
          <a:p>
            <a:pPr marL="741553" lvl="1" indent="-284353">
              <a:spcAft>
                <a:spcPct val="0"/>
              </a:spcAft>
              <a:buSzPts val="2400"/>
            </a:pPr>
            <a:r>
              <a:rPr lang="en-US" sz="2400" dirty="0">
                <a:solidFill>
                  <a:srgbClr val="000000"/>
                </a:solidFill>
                <a:latin typeface="Arial (Body)"/>
              </a:rPr>
              <a:t>Learners can participate in robotics engineering activities</a:t>
            </a:r>
            <a:endParaRPr lang="en-US" altLang="en-US" sz="2400" dirty="0">
              <a:solidFill>
                <a:srgbClr val="000000"/>
              </a:solidFill>
              <a:latin typeface="Arial (Body)"/>
            </a:endParaRPr>
          </a:p>
        </p:txBody>
      </p:sp>
    </p:spTree>
    <p:extLst>
      <p:ext uri="{BB962C8B-B14F-4D97-AF65-F5344CB8AC3E}">
        <p14:creationId xmlns:p14="http://schemas.microsoft.com/office/powerpoint/2010/main" val="3608113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Shape 386"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2">
            <a:alphaModFix/>
          </a:blip>
          <a:stretch>
            <a:fillRect/>
          </a:stretch>
        </p:blipFill>
        <p:spPr>
          <a:xfrm>
            <a:off x="715650" y="2310096"/>
            <a:ext cx="7419975" cy="2466975"/>
          </a:xfrm>
          <a:prstGeom prst="rect">
            <a:avLst/>
          </a:prstGeom>
          <a:noFill/>
          <a:ln>
            <a:noFill/>
          </a:ln>
        </p:spPr>
      </p:pic>
    </p:spTree>
    <p:extLst>
      <p:ext uri="{BB962C8B-B14F-4D97-AF65-F5344CB8AC3E}">
        <p14:creationId xmlns:p14="http://schemas.microsoft.com/office/powerpoint/2010/main" val="375280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in Action: Flipping for Statistics Mastery</a:t>
            </a:r>
            <a:endParaRPr lang="en-US" sz="2000" b="0" dirty="0">
              <a:latin typeface="Times New Roman" panose="02020603050405020304" pitchFamily="18" charset="0"/>
            </a:endParaRPr>
          </a:p>
        </p:txBody>
      </p:sp>
      <p:sp>
        <p:nvSpPr>
          <p:cNvPr id="5" name="Text Placeholder 4"/>
          <p:cNvSpPr>
            <a:spLocks noGrp="1"/>
          </p:cNvSpPr>
          <p:nvPr>
            <p:ph type="body" idx="1"/>
          </p:nvPr>
        </p:nvSpPr>
        <p:spPr>
          <a:xfrm>
            <a:off x="457200" y="1600200"/>
            <a:ext cx="8229600" cy="4729163"/>
          </a:xfrm>
        </p:spPr>
        <p:txBody>
          <a:bodyPr/>
          <a:lstStyle/>
          <a:p>
            <a:r>
              <a:rPr lang="en-US" sz="1800" b="1" dirty="0">
                <a:latin typeface="+mn-lt"/>
              </a:rPr>
              <a:t>Phase 1: Analysis of Learning and Teaching Assets and Needs</a:t>
            </a:r>
          </a:p>
          <a:p>
            <a:pPr lvl="1"/>
            <a:r>
              <a:rPr lang="en-US" sz="1800" dirty="0">
                <a:latin typeface="+mn-lt"/>
              </a:rPr>
              <a:t>Step 1: Analyze problems of practice (</a:t>
            </a:r>
            <a:r>
              <a:rPr lang="en-US" sz="1800" dirty="0" smtClean="0">
                <a:latin typeface="+mn-lt"/>
              </a:rPr>
              <a:t>P</a:t>
            </a:r>
            <a:r>
              <a:rPr lang="en-US" sz="100" dirty="0" smtClean="0">
                <a:latin typeface="+mn-lt"/>
              </a:rPr>
              <a:t> </a:t>
            </a:r>
            <a:r>
              <a:rPr lang="en-US" sz="1800" dirty="0" smtClean="0">
                <a:latin typeface="+mn-lt"/>
              </a:rPr>
              <a:t>O</a:t>
            </a:r>
            <a:r>
              <a:rPr lang="en-US" sz="100" dirty="0" smtClean="0">
                <a:latin typeface="+mn-lt"/>
              </a:rPr>
              <a:t> </a:t>
            </a:r>
            <a:r>
              <a:rPr lang="en-US" sz="1800" dirty="0" smtClean="0">
                <a:latin typeface="+mn-lt"/>
              </a:rPr>
              <a:t>P</a:t>
            </a:r>
            <a:r>
              <a:rPr lang="en-US" sz="100" dirty="0" smtClean="0">
                <a:latin typeface="+mn-lt"/>
              </a:rPr>
              <a:t> </a:t>
            </a:r>
            <a:r>
              <a:rPr lang="en-US" sz="1800" dirty="0" smtClean="0">
                <a:latin typeface="+mn-lt"/>
              </a:rPr>
              <a:t>s</a:t>
            </a:r>
            <a:r>
              <a:rPr lang="en-US" sz="1800" dirty="0">
                <a:latin typeface="+mn-lt"/>
              </a:rPr>
              <a:t>)</a:t>
            </a:r>
          </a:p>
          <a:p>
            <a:pPr lvl="1"/>
            <a:r>
              <a:rPr lang="en-US" sz="1800" dirty="0">
                <a:latin typeface="+mn-lt"/>
              </a:rPr>
              <a:t>Step 2: Assess technological resources </a:t>
            </a:r>
          </a:p>
          <a:p>
            <a:pPr lvl="1"/>
            <a:r>
              <a:rPr lang="en-US" sz="1800" dirty="0">
                <a:latin typeface="+mn-lt"/>
              </a:rPr>
              <a:t>Step 3: Identify technological possibilities</a:t>
            </a:r>
          </a:p>
          <a:p>
            <a:r>
              <a:rPr lang="en-US" sz="1800" b="1" dirty="0">
                <a:latin typeface="+mn-lt"/>
              </a:rPr>
              <a:t>Phase 2: Design of the Integration Framework</a:t>
            </a:r>
          </a:p>
          <a:p>
            <a:pPr lvl="1"/>
            <a:r>
              <a:rPr lang="en-US" sz="1800" dirty="0">
                <a:latin typeface="+mn-lt"/>
              </a:rPr>
              <a:t>Step 4: Decide on learning objectives and assessments</a:t>
            </a:r>
          </a:p>
          <a:p>
            <a:pPr lvl="1"/>
            <a:r>
              <a:rPr lang="en-US" sz="1800" dirty="0">
                <a:latin typeface="+mn-lt"/>
              </a:rPr>
              <a:t>Step 5: Design integration strategies and determine relative advantage</a:t>
            </a:r>
          </a:p>
          <a:p>
            <a:pPr lvl="1"/>
            <a:r>
              <a:rPr lang="en-US" sz="1800" dirty="0">
                <a:latin typeface="+mn-lt"/>
              </a:rPr>
              <a:t>Step 6: Prepare instructional environment and implement the lesson</a:t>
            </a:r>
          </a:p>
          <a:p>
            <a:r>
              <a:rPr lang="en-US" sz="1800" b="1" dirty="0">
                <a:latin typeface="+mn-lt"/>
              </a:rPr>
              <a:t>Phase </a:t>
            </a:r>
            <a:r>
              <a:rPr lang="en-US" sz="1800" b="1" dirty="0" smtClean="0">
                <a:latin typeface="+mn-lt"/>
              </a:rPr>
              <a:t>3: </a:t>
            </a:r>
            <a:r>
              <a:rPr lang="en-US" sz="1800" b="1" dirty="0">
                <a:latin typeface="+mn-lt"/>
              </a:rPr>
              <a:t>Post-Instruction Analysis and Revisions</a:t>
            </a:r>
          </a:p>
          <a:p>
            <a:pPr lvl="1"/>
            <a:r>
              <a:rPr lang="en-US" sz="1800" dirty="0">
                <a:latin typeface="+mn-lt"/>
              </a:rPr>
              <a:t>Step 7: Analyze lesson results and impact</a:t>
            </a:r>
          </a:p>
          <a:p>
            <a:pPr lvl="1"/>
            <a:r>
              <a:rPr lang="en-US" sz="1800" dirty="0">
                <a:latin typeface="+mn-lt"/>
              </a:rPr>
              <a:t>Step 8: Make revisions based on results</a:t>
            </a:r>
          </a:p>
          <a:p>
            <a:pPr lvl="1"/>
            <a:r>
              <a:rPr lang="en-US" sz="1800" dirty="0">
                <a:latin typeface="+mn-lt"/>
              </a:rPr>
              <a:t>Step 9: Share lessons, revisions, and outcomes with other peer </a:t>
            </a:r>
            <a:r>
              <a:rPr lang="en-US" sz="1800" dirty="0" smtClean="0">
                <a:latin typeface="+mn-lt"/>
              </a:rPr>
              <a:t>teachers</a:t>
            </a:r>
            <a:endParaRPr lang="en-US" sz="1800" dirty="0">
              <a:latin typeface="+mn-lt"/>
            </a:endParaRPr>
          </a:p>
        </p:txBody>
      </p:sp>
    </p:spTree>
    <p:extLst>
      <p:ext uri="{BB962C8B-B14F-4D97-AF65-F5344CB8AC3E}">
        <p14:creationId xmlns:p14="http://schemas.microsoft.com/office/powerpoint/2010/main" val="405823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Online Communications</a:t>
            </a:r>
            <a:endParaRPr lang="en-US" sz="3400" dirty="0">
              <a:latin typeface="Times New Roman" panose="02020603050405020304" pitchFamily="18" charset="0"/>
            </a:endParaRPr>
          </a:p>
        </p:txBody>
      </p:sp>
      <p:sp>
        <p:nvSpPr>
          <p:cNvPr id="3" name="Text Placeholder 2"/>
          <p:cNvSpPr>
            <a:spLocks noGrp="1"/>
          </p:cNvSpPr>
          <p:nvPr>
            <p:ph type="subTitle" idx="1"/>
          </p:nvPr>
        </p:nvSpPr>
        <p:spPr>
          <a:xfrm>
            <a:off x="674687" y="3962400"/>
            <a:ext cx="7794625" cy="622663"/>
          </a:xfrm>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Highlighting primarily one-to-one communications</a:t>
            </a:r>
          </a:p>
        </p:txBody>
      </p:sp>
    </p:spTree>
    <p:extLst>
      <p:ext uri="{BB962C8B-B14F-4D97-AF65-F5344CB8AC3E}">
        <p14:creationId xmlns:p14="http://schemas.microsoft.com/office/powerpoint/2010/main" val="246318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Types of Online Communications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900764"/>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Asynchronous</a:t>
            </a:r>
          </a:p>
          <a:p>
            <a:pPr marL="741553" lvl="1" indent="-284353">
              <a:spcAft>
                <a:spcPct val="0"/>
              </a:spcAft>
              <a:buSzPts val="2400"/>
            </a:pPr>
            <a:r>
              <a:rPr lang="en-US" sz="2400" dirty="0">
                <a:solidFill>
                  <a:srgbClr val="000000"/>
                </a:solidFill>
                <a:latin typeface="Arial (Body)"/>
              </a:rPr>
              <a:t>Email and listservs</a:t>
            </a:r>
          </a:p>
          <a:p>
            <a:pPr marL="255651" lvl="0" indent="-255651">
              <a:spcAft>
                <a:spcPct val="0"/>
              </a:spcAft>
              <a:buSzPts val="2400"/>
              <a:tabLst/>
            </a:pPr>
            <a:r>
              <a:rPr lang="en-US" altLang="en-US" sz="2400" dirty="0">
                <a:solidFill>
                  <a:srgbClr val="000000"/>
                </a:solidFill>
                <a:latin typeface="Arial (Body)"/>
              </a:rPr>
              <a:t>Synchronous</a:t>
            </a:r>
          </a:p>
          <a:p>
            <a:pPr marL="741553" lvl="1" indent="-284353">
              <a:spcAft>
                <a:spcPct val="0"/>
              </a:spcAft>
              <a:buSzPts val="2400"/>
            </a:pPr>
            <a:r>
              <a:rPr lang="en-US" altLang="en-US" sz="2400" dirty="0">
                <a:solidFill>
                  <a:srgbClr val="000000"/>
                </a:solidFill>
                <a:latin typeface="Arial (Body)"/>
              </a:rPr>
              <a:t>Instant messaging</a:t>
            </a:r>
          </a:p>
          <a:p>
            <a:pPr marL="741553" lvl="1" indent="-284353">
              <a:spcAft>
                <a:spcPct val="0"/>
              </a:spcAft>
              <a:buSzPts val="2400"/>
            </a:pPr>
            <a:r>
              <a:rPr lang="en-US" altLang="en-US" sz="2400" dirty="0">
                <a:solidFill>
                  <a:srgbClr val="000000"/>
                </a:solidFill>
                <a:latin typeface="Arial (Body)"/>
              </a:rPr>
              <a:t>Text messaging (texting)</a:t>
            </a:r>
          </a:p>
          <a:p>
            <a:pPr marL="741553" lvl="1" indent="-284353">
              <a:spcAft>
                <a:spcPct val="0"/>
              </a:spcAft>
              <a:buSzPts val="2400"/>
            </a:pPr>
            <a:r>
              <a:rPr lang="en-US" altLang="en-US" sz="2400" dirty="0">
                <a:solidFill>
                  <a:srgbClr val="000000"/>
                </a:solidFill>
                <a:latin typeface="Arial (Body)"/>
              </a:rPr>
              <a:t>Videoconferencing</a:t>
            </a:r>
            <a:endParaRPr lang="en-US" sz="2400" dirty="0">
              <a:solidFill>
                <a:srgbClr val="000000"/>
              </a:solidFill>
              <a:latin typeface="Arial (Body)"/>
            </a:endParaRPr>
          </a:p>
        </p:txBody>
      </p:sp>
    </p:spTree>
    <p:extLst>
      <p:ext uri="{BB962C8B-B14F-4D97-AF65-F5344CB8AC3E}">
        <p14:creationId xmlns:p14="http://schemas.microsoft.com/office/powerpoint/2010/main" val="220931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Online Communication Integration Strategies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Pen pal writing exchanges</a:t>
            </a:r>
          </a:p>
          <a:p>
            <a:pPr marL="255651" lvl="0" indent="-255651">
              <a:spcAft>
                <a:spcPct val="0"/>
              </a:spcAft>
              <a:buSzPts val="2400"/>
              <a:tabLst/>
            </a:pPr>
            <a:r>
              <a:rPr lang="en-US" sz="2400" dirty="0">
                <a:solidFill>
                  <a:srgbClr val="000000"/>
                </a:solidFill>
                <a:latin typeface="Arial (Body)"/>
              </a:rPr>
              <a:t>Mentoring</a:t>
            </a:r>
          </a:p>
          <a:p>
            <a:pPr marL="255651" lvl="0" indent="-255651">
              <a:spcAft>
                <a:spcPct val="0"/>
              </a:spcAft>
              <a:buSzPts val="2400"/>
              <a:tabLst/>
            </a:pPr>
            <a:r>
              <a:rPr lang="en-US" sz="2400" dirty="0">
                <a:solidFill>
                  <a:srgbClr val="000000"/>
                </a:solidFill>
                <a:latin typeface="Arial (Body)"/>
              </a:rPr>
              <a:t>Field trips</a:t>
            </a:r>
          </a:p>
          <a:p>
            <a:pPr marL="255651" lvl="0" indent="-255651">
              <a:spcAft>
                <a:spcPct val="0"/>
              </a:spcAft>
              <a:buSzPts val="2400"/>
              <a:tabLst/>
            </a:pPr>
            <a:r>
              <a:rPr lang="en-US" sz="2400" dirty="0">
                <a:solidFill>
                  <a:srgbClr val="000000"/>
                </a:solidFill>
                <a:latin typeface="Arial (Body)"/>
              </a:rPr>
              <a:t>Classrooms without walls</a:t>
            </a:r>
          </a:p>
          <a:p>
            <a:pPr marL="255651" lvl="0" indent="-255651">
              <a:spcAft>
                <a:spcPct val="0"/>
              </a:spcAft>
              <a:buSzPts val="2400"/>
              <a:tabLst/>
            </a:pPr>
            <a:r>
              <a:rPr lang="en-US" sz="2400" dirty="0">
                <a:solidFill>
                  <a:srgbClr val="000000"/>
                </a:solidFill>
                <a:latin typeface="Arial (Body)"/>
              </a:rPr>
              <a:t>Access to courses</a:t>
            </a:r>
          </a:p>
          <a:p>
            <a:pPr marL="255651" lvl="0" indent="-255651">
              <a:spcAft>
                <a:spcPct val="0"/>
              </a:spcAft>
              <a:buSzPts val="2400"/>
              <a:tabLst/>
            </a:pPr>
            <a:r>
              <a:rPr lang="en-US" sz="2400" dirty="0">
                <a:solidFill>
                  <a:srgbClr val="000000"/>
                </a:solidFill>
                <a:latin typeface="Arial (Body)"/>
              </a:rPr>
              <a:t>Parent-teacher conferencing</a:t>
            </a:r>
          </a:p>
        </p:txBody>
      </p:sp>
    </p:spTree>
    <p:extLst>
      <p:ext uri="{BB962C8B-B14F-4D97-AF65-F5344CB8AC3E}">
        <p14:creationId xmlns:p14="http://schemas.microsoft.com/office/powerpoint/2010/main" val="72474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Online Collaboration</a:t>
            </a:r>
            <a:endParaRPr lang="en-US" sz="3400" dirty="0">
              <a:latin typeface="Times New Roman" panose="02020603050405020304" pitchFamily="18" charset="0"/>
            </a:endParaRPr>
          </a:p>
        </p:txBody>
      </p:sp>
      <p:sp>
        <p:nvSpPr>
          <p:cNvPr id="3" name="Text Placeholder 2"/>
          <p:cNvSpPr>
            <a:spLocks noGrp="1"/>
          </p:cNvSpPr>
          <p:nvPr>
            <p:ph type="subTitle" idx="1"/>
          </p:nvPr>
        </p:nvSpPr>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Highlighting online spaces that allow sharing, participating, and creating content</a:t>
            </a:r>
          </a:p>
        </p:txBody>
      </p:sp>
    </p:spTree>
    <p:extLst>
      <p:ext uri="{BB962C8B-B14F-4D97-AF65-F5344CB8AC3E}">
        <p14:creationId xmlns:p14="http://schemas.microsoft.com/office/powerpoint/2010/main" val="340305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Blogs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301147"/>
          </a:xfrm>
        </p:spPr>
        <p:txBody>
          <a:bodyPr wrap="square" lIns="91425" tIns="91425" rIns="91425" bIns="91425">
            <a:noAutofit/>
          </a:bodyPr>
          <a:lstStyle/>
          <a:p>
            <a:pPr marL="255651" lvl="0" indent="-255651">
              <a:spcAft>
                <a:spcPct val="0"/>
              </a:spcAft>
              <a:tabLst/>
            </a:pPr>
            <a:r>
              <a:rPr lang="en-US" sz="2200" dirty="0">
                <a:solidFill>
                  <a:srgbClr val="000000"/>
                </a:solidFill>
                <a:latin typeface="+mn-lt"/>
              </a:rPr>
              <a:t>Blog </a:t>
            </a:r>
            <a:r>
              <a:rPr lang="mr-IN" sz="2200" dirty="0">
                <a:solidFill>
                  <a:srgbClr val="000000"/>
                </a:solidFill>
                <a:latin typeface="+mn-lt"/>
              </a:rPr>
              <a:t>–</a:t>
            </a:r>
            <a:r>
              <a:rPr lang="en-US" sz="2200" dirty="0">
                <a:solidFill>
                  <a:srgbClr val="000000"/>
                </a:solidFill>
                <a:latin typeface="+mn-lt"/>
              </a:rPr>
              <a:t> online content posted by individuals</a:t>
            </a:r>
          </a:p>
          <a:p>
            <a:pPr marL="741553" lvl="1" indent="-284353">
              <a:spcAft>
                <a:spcPct val="0"/>
              </a:spcAft>
            </a:pPr>
            <a:r>
              <a:rPr lang="en-US" sz="2200" dirty="0">
                <a:solidFill>
                  <a:srgbClr val="000000"/>
                </a:solidFill>
                <a:latin typeface="+mn-lt"/>
              </a:rPr>
              <a:t>Allows for text, images, video, links, documents</a:t>
            </a:r>
          </a:p>
          <a:p>
            <a:pPr marL="741553" lvl="1" indent="-284353">
              <a:spcAft>
                <a:spcPct val="0"/>
              </a:spcAft>
            </a:pPr>
            <a:r>
              <a:rPr lang="en-US" sz="2200" dirty="0">
                <a:solidFill>
                  <a:srgbClr val="000000"/>
                </a:solidFill>
                <a:latin typeface="+mn-lt"/>
              </a:rPr>
              <a:t>Allows for responses to content</a:t>
            </a:r>
          </a:p>
          <a:p>
            <a:pPr marL="255651" lvl="0" indent="-255651">
              <a:spcAft>
                <a:spcPct val="0"/>
              </a:spcAft>
              <a:tabLst/>
            </a:pPr>
            <a:r>
              <a:rPr lang="en-US" sz="2200" dirty="0">
                <a:solidFill>
                  <a:srgbClr val="000000"/>
                </a:solidFill>
                <a:latin typeface="+mn-lt"/>
              </a:rPr>
              <a:t>Integration Strategies for Blogs</a:t>
            </a:r>
          </a:p>
          <a:p>
            <a:pPr marL="741553" lvl="1" indent="-284353">
              <a:spcAft>
                <a:spcPct val="0"/>
              </a:spcAft>
            </a:pPr>
            <a:r>
              <a:rPr lang="en-US" sz="2200" dirty="0">
                <a:solidFill>
                  <a:srgbClr val="000000"/>
                </a:solidFill>
                <a:latin typeface="+mn-lt"/>
              </a:rPr>
              <a:t>Support for engaged writing</a:t>
            </a:r>
          </a:p>
          <a:p>
            <a:pPr marL="741553" lvl="1" indent="-284353">
              <a:spcAft>
                <a:spcPct val="0"/>
              </a:spcAft>
            </a:pPr>
            <a:r>
              <a:rPr lang="en-US" sz="2200" dirty="0">
                <a:solidFill>
                  <a:srgbClr val="000000"/>
                </a:solidFill>
                <a:latin typeface="+mn-lt"/>
              </a:rPr>
              <a:t>Collaboration in content area topics</a:t>
            </a:r>
          </a:p>
          <a:p>
            <a:pPr marL="741553" lvl="1" indent="-284353">
              <a:spcAft>
                <a:spcPct val="0"/>
              </a:spcAft>
            </a:pPr>
            <a:r>
              <a:rPr lang="en-US" sz="2200" dirty="0">
                <a:solidFill>
                  <a:srgbClr val="000000"/>
                </a:solidFill>
                <a:latin typeface="+mn-lt"/>
              </a:rPr>
              <a:t>Communication among teacher communities of practice</a:t>
            </a:r>
          </a:p>
          <a:p>
            <a:pPr marL="741553" lvl="1" indent="-284353">
              <a:spcAft>
                <a:spcPct val="0"/>
              </a:spcAft>
            </a:pPr>
            <a:r>
              <a:rPr lang="en-US" sz="2200" dirty="0">
                <a:solidFill>
                  <a:srgbClr val="000000"/>
                </a:solidFill>
                <a:latin typeface="+mn-lt"/>
              </a:rPr>
              <a:t>Increased interaction with parents and community members</a:t>
            </a:r>
          </a:p>
          <a:p>
            <a:pPr marL="741553" lvl="1" indent="-284353">
              <a:spcAft>
                <a:spcPct val="0"/>
              </a:spcAft>
            </a:pPr>
            <a:r>
              <a:rPr lang="en-US" sz="2200" dirty="0">
                <a:solidFill>
                  <a:srgbClr val="000000"/>
                </a:solidFill>
                <a:latin typeface="+mn-lt"/>
              </a:rPr>
              <a:t>Updates and insights on education topics</a:t>
            </a:r>
            <a:endParaRPr lang="en-US" altLang="en-US" sz="2200" dirty="0">
              <a:solidFill>
                <a:srgbClr val="000000"/>
              </a:solidFill>
              <a:latin typeface="+mn-lt"/>
            </a:endParaRPr>
          </a:p>
        </p:txBody>
      </p:sp>
    </p:spTree>
    <p:extLst>
      <p:ext uri="{BB962C8B-B14F-4D97-AF65-F5344CB8AC3E}">
        <p14:creationId xmlns:p14="http://schemas.microsoft.com/office/powerpoint/2010/main" val="240741452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2B2749-BF77-4323-9E6F-6074B07198C3}"/>
</file>

<file path=customXml/itemProps2.xml><?xml version="1.0" encoding="utf-8"?>
<ds:datastoreItem xmlns:ds="http://schemas.openxmlformats.org/officeDocument/2006/customXml" ds:itemID="{4985D874-5B19-41C5-953B-A568512E9F5E}"/>
</file>

<file path=customXml/itemProps3.xml><?xml version="1.0" encoding="utf-8"?>
<ds:datastoreItem xmlns:ds="http://schemas.openxmlformats.org/officeDocument/2006/customXml" ds:itemID="{04CEE6EB-C152-4567-BB12-6A385BC43436}"/>
</file>

<file path=docProps/app.xml><?xml version="1.0" encoding="utf-8"?>
<Properties xmlns="http://schemas.openxmlformats.org/officeDocument/2006/extended-properties" xmlns:vt="http://schemas.openxmlformats.org/officeDocument/2006/docPropsVTypes">
  <TotalTime>8196</TotalTime>
  <Words>1236</Words>
  <Application>Microsoft Office PowerPoint</Application>
  <PresentationFormat>On-screen Show (4:3)</PresentationFormat>
  <Paragraphs>205</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Arial (Body)</vt:lpstr>
      <vt:lpstr>Noto Sans Symbols</vt:lpstr>
      <vt:lpstr>Times New Roman</vt:lpstr>
      <vt:lpstr>Verdana</vt:lpstr>
      <vt:lpstr>508 Lecture</vt:lpstr>
      <vt:lpstr>1_508 Lecture</vt:lpstr>
      <vt:lpstr>Integrating Educational Technology Into Teaching: Transforming Learning Across Disciplines</vt:lpstr>
      <vt:lpstr>Learning Objectives (1 of 2)</vt:lpstr>
      <vt:lpstr>Learning Objectives (2 of 2)</vt:lpstr>
      <vt:lpstr>Technology Integration in Action: Flipping for Statistics Mastery</vt:lpstr>
      <vt:lpstr>Online Communications</vt:lpstr>
      <vt:lpstr>Types of Online Communications</vt:lpstr>
      <vt:lpstr>Online Communication Integration Strategies</vt:lpstr>
      <vt:lpstr>Online Collaboration</vt:lpstr>
      <vt:lpstr>Blogs</vt:lpstr>
      <vt:lpstr>Microblogs</vt:lpstr>
      <vt:lpstr>Content Curation</vt:lpstr>
      <vt:lpstr>Wikis</vt:lpstr>
      <vt:lpstr>Video- and Photo-Sharing Communities</vt:lpstr>
      <vt:lpstr>Social Networking Sites (S N S)</vt:lpstr>
      <vt:lpstr>Web Design and Development</vt:lpstr>
      <vt:lpstr>Web Authoring Tools</vt:lpstr>
      <vt:lpstr>Resources for Web Site Production</vt:lpstr>
      <vt:lpstr>Design Perspectives</vt:lpstr>
      <vt:lpstr>Web Development Steps</vt:lpstr>
      <vt:lpstr>Website Content and Design Evaluation</vt:lpstr>
      <vt:lpstr>Online Design, Creation, and Making</vt:lpstr>
      <vt:lpstr>The Design Process in Web-Based Creation and Making</vt:lpstr>
      <vt:lpstr>Multimodal Representations</vt:lpstr>
      <vt:lpstr>Digital Publishing, Storytelling, and Book Making</vt:lpstr>
      <vt:lpstr>Web-Based Digital Portfolios</vt:lpstr>
      <vt:lpstr>Audio and Video Development</vt:lpstr>
      <vt:lpstr>Integration Strategies for Audio and Video</vt:lpstr>
      <vt:lpstr>Computer Programming</vt:lpstr>
      <vt:lpstr>Strategies for Teaching Computer Programming (1 of 2)</vt:lpstr>
      <vt:lpstr>Strategies for Teaching Computer Programming (2 of 2)</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Prabhu K</cp:lastModifiedBy>
  <cp:revision>821</cp:revision>
  <dcterms:modified xsi:type="dcterms:W3CDTF">2017-12-19T16:05:11Z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