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4.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diagrams/drawing2.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08" r:id="rId3"/>
    <p:sldId id="353" r:id="rId4"/>
    <p:sldId id="310" r:id="rId5"/>
    <p:sldId id="311" r:id="rId6"/>
    <p:sldId id="312" r:id="rId7"/>
    <p:sldId id="313" r:id="rId8"/>
    <p:sldId id="314" r:id="rId9"/>
    <p:sldId id="315" r:id="rId10"/>
    <p:sldId id="316" r:id="rId11"/>
    <p:sldId id="322" r:id="rId12"/>
    <p:sldId id="317" r:id="rId13"/>
    <p:sldId id="318" r:id="rId14"/>
    <p:sldId id="319" r:id="rId15"/>
    <p:sldId id="320" r:id="rId16"/>
    <p:sldId id="321" r:id="rId17"/>
    <p:sldId id="289" r:id="rId18"/>
    <p:sldId id="291" r:id="rId19"/>
    <p:sldId id="292" r:id="rId20"/>
    <p:sldId id="293"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23" r:id="rId34"/>
    <p:sldId id="324" r:id="rId35"/>
    <p:sldId id="326" r:id="rId36"/>
    <p:sldId id="327" r:id="rId37"/>
    <p:sldId id="330" r:id="rId38"/>
    <p:sldId id="331" r:id="rId39"/>
    <p:sldId id="332" r:id="rId40"/>
    <p:sldId id="333" r:id="rId41"/>
    <p:sldId id="334" r:id="rId42"/>
    <p:sldId id="335" r:id="rId43"/>
    <p:sldId id="336" r:id="rId44"/>
    <p:sldId id="337" r:id="rId45"/>
    <p:sldId id="338" r:id="rId46"/>
    <p:sldId id="339" r:id="rId47"/>
    <p:sldId id="341" r:id="rId48"/>
    <p:sldId id="343" r:id="rId49"/>
    <p:sldId id="344" r:id="rId50"/>
    <p:sldId id="345" r:id="rId51"/>
    <p:sldId id="346" r:id="rId52"/>
    <p:sldId id="347" r:id="rId53"/>
    <p:sldId id="348" r:id="rId54"/>
    <p:sldId id="349" r:id="rId55"/>
    <p:sldId id="350" r:id="rId56"/>
    <p:sldId id="351" r:id="rId57"/>
    <p:sldId id="35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CD8FD-F241-4B79-9F30-DE7B119BE5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1FB3D38-AA29-476E-A1CE-32160347F7D1}">
      <dgm:prSet/>
      <dgm:spPr/>
      <dgm:t>
        <a:bodyPr/>
        <a:lstStyle/>
        <a:p>
          <a:pPr rtl="0"/>
          <a:r>
            <a:rPr lang="en-US" smtClean="0"/>
            <a:t>1947- </a:t>
          </a:r>
          <a:r>
            <a:rPr lang="en-US" b="1" smtClean="0"/>
            <a:t>Nuremberg Code</a:t>
          </a:r>
          <a:r>
            <a:rPr lang="en-US" smtClean="0"/>
            <a:t> : (German: Nürnberger Kodex) is a set of research ethics principles for human experimentation set as a result of the subsequent </a:t>
          </a:r>
          <a:r>
            <a:rPr lang="en-US" b="1" smtClean="0"/>
            <a:t>Nuremberg</a:t>
          </a:r>
          <a:r>
            <a:rPr lang="en-US" smtClean="0"/>
            <a:t>trials at the end of the Second World War.</a:t>
          </a:r>
          <a:endParaRPr lang="en-US"/>
        </a:p>
      </dgm:t>
    </dgm:pt>
    <dgm:pt modelId="{5D6C293E-6B14-4A12-9F8E-4CE82EDBEA00}" type="parTrans" cxnId="{BAACBD4D-A7FE-4D48-B884-085DFDA6D864}">
      <dgm:prSet/>
      <dgm:spPr/>
      <dgm:t>
        <a:bodyPr/>
        <a:lstStyle/>
        <a:p>
          <a:endParaRPr lang="en-US"/>
        </a:p>
      </dgm:t>
    </dgm:pt>
    <dgm:pt modelId="{5241A38D-0971-4307-BEB4-230EFAFCCE25}" type="sibTrans" cxnId="{BAACBD4D-A7FE-4D48-B884-085DFDA6D864}">
      <dgm:prSet/>
      <dgm:spPr/>
      <dgm:t>
        <a:bodyPr/>
        <a:lstStyle/>
        <a:p>
          <a:endParaRPr lang="en-US"/>
        </a:p>
      </dgm:t>
    </dgm:pt>
    <dgm:pt modelId="{797F0EF3-8D12-406B-978B-217298779CC1}">
      <dgm:prSet/>
      <dgm:spPr/>
      <dgm:t>
        <a:bodyPr/>
        <a:lstStyle/>
        <a:p>
          <a:pPr rtl="0"/>
          <a:r>
            <a:rPr lang="en-US" smtClean="0"/>
            <a:t>1968- </a:t>
          </a:r>
          <a:r>
            <a:rPr lang="en-US" b="1" smtClean="0"/>
            <a:t>Declaration of Helsinki</a:t>
          </a:r>
          <a:r>
            <a:rPr lang="en-US" smtClean="0"/>
            <a:t> (DoH) is a set of ethical principles regarding human experimentation developed for the medical community by the World Medical Association (WMA). It is widely regarded as the cornerstone document on human research ethics</a:t>
          </a:r>
          <a:endParaRPr lang="en-US"/>
        </a:p>
      </dgm:t>
    </dgm:pt>
    <dgm:pt modelId="{707F29F0-37A1-46A3-B32E-59A054C55665}" type="parTrans" cxnId="{7ADBD23F-77A4-4E82-925F-41935508B906}">
      <dgm:prSet/>
      <dgm:spPr/>
      <dgm:t>
        <a:bodyPr/>
        <a:lstStyle/>
        <a:p>
          <a:endParaRPr lang="en-US"/>
        </a:p>
      </dgm:t>
    </dgm:pt>
    <dgm:pt modelId="{69EBB707-00D2-408B-888D-F23A6ADC1D37}" type="sibTrans" cxnId="{7ADBD23F-77A4-4E82-925F-41935508B906}">
      <dgm:prSet/>
      <dgm:spPr/>
      <dgm:t>
        <a:bodyPr/>
        <a:lstStyle/>
        <a:p>
          <a:endParaRPr lang="en-US"/>
        </a:p>
      </dgm:t>
    </dgm:pt>
    <dgm:pt modelId="{A0E170EB-A15F-4D77-AB5B-855D98E07C79}">
      <dgm:prSet/>
      <dgm:spPr/>
      <dgm:t>
        <a:bodyPr/>
        <a:lstStyle/>
        <a:p>
          <a:pPr rtl="0"/>
          <a:r>
            <a:rPr lang="en-US" dirty="0" smtClean="0"/>
            <a:t>1979-</a:t>
          </a:r>
          <a:r>
            <a:rPr lang="en-US" b="1" dirty="0" smtClean="0"/>
            <a:t>Belmont Report</a:t>
          </a:r>
          <a:r>
            <a:rPr lang="en-US" dirty="0" smtClean="0"/>
            <a:t> is a </a:t>
          </a:r>
          <a:r>
            <a:rPr lang="en-US" b="1" dirty="0" smtClean="0"/>
            <a:t>report</a:t>
          </a:r>
          <a:r>
            <a:rPr lang="en-US" dirty="0" smtClean="0"/>
            <a:t> created by the National Commission for the Protection of Human Subjects of Biomedical and Behavioral Research. ... The </a:t>
          </a:r>
          <a:r>
            <a:rPr lang="en-US" b="1" dirty="0" smtClean="0"/>
            <a:t>Belmont Report</a:t>
          </a:r>
          <a:r>
            <a:rPr lang="en-US" dirty="0" smtClean="0"/>
            <a:t> summarizes ethical principles and guidelines for research involving human subjects</a:t>
          </a:r>
          <a:endParaRPr lang="en-US" dirty="0"/>
        </a:p>
      </dgm:t>
    </dgm:pt>
    <dgm:pt modelId="{74D71442-04DA-4D25-9413-6C976D261949}" type="parTrans" cxnId="{AB4A5AA3-5724-4F68-9116-F9949E13E54A}">
      <dgm:prSet/>
      <dgm:spPr/>
      <dgm:t>
        <a:bodyPr/>
        <a:lstStyle/>
        <a:p>
          <a:endParaRPr lang="en-US"/>
        </a:p>
      </dgm:t>
    </dgm:pt>
    <dgm:pt modelId="{F2A16EFB-3D52-4BF1-8C57-39EF7EE44C0E}" type="sibTrans" cxnId="{AB4A5AA3-5724-4F68-9116-F9949E13E54A}">
      <dgm:prSet/>
      <dgm:spPr/>
      <dgm:t>
        <a:bodyPr/>
        <a:lstStyle/>
        <a:p>
          <a:endParaRPr lang="en-US"/>
        </a:p>
      </dgm:t>
    </dgm:pt>
    <dgm:pt modelId="{BC89B59E-5F43-4C0D-BC73-61380D8B579B}">
      <dgm:prSet/>
      <dgm:spPr/>
      <dgm:t>
        <a:bodyPr/>
        <a:lstStyle/>
        <a:p>
          <a:pPr rtl="0"/>
          <a:r>
            <a:rPr lang="en-US" b="1" smtClean="0"/>
            <a:t>1993-Council for International Organizations of Medical Sciences</a:t>
          </a:r>
          <a:r>
            <a:rPr lang="en-US" smtClean="0"/>
            <a:t> (</a:t>
          </a:r>
          <a:r>
            <a:rPr lang="en-US" b="1" smtClean="0"/>
            <a:t>CIOMS</a:t>
          </a:r>
          <a:r>
            <a:rPr lang="en-US" smtClean="0"/>
            <a:t>) serves the scientific interests of the international biomedical community in general and has been active in promulgating guidelines for the ethical conduct of research, among other activities. CIOMS promulgated guidelines in 1993 entitled </a:t>
          </a:r>
          <a:r>
            <a:rPr lang="en-US" i="1" smtClean="0"/>
            <a:t>International Ethical Guidelines for Biomedical Research Involving Human Subjects</a:t>
          </a:r>
          <a:r>
            <a:rPr lang="en-US" smtClean="0"/>
            <a:t>. These 15 guidelines address issues including informed consent, standards for external review, recruitment of participants, and more. The Guidelines are general instructions and principles of ethical biomedical research.</a:t>
          </a:r>
          <a:endParaRPr lang="en-US"/>
        </a:p>
      </dgm:t>
    </dgm:pt>
    <dgm:pt modelId="{C4FB5215-A359-45A7-9864-6F8F3CBF2D3D}" type="parTrans" cxnId="{4A6FE110-C5FB-4AFC-B2E1-032B1738400A}">
      <dgm:prSet/>
      <dgm:spPr/>
      <dgm:t>
        <a:bodyPr/>
        <a:lstStyle/>
        <a:p>
          <a:endParaRPr lang="en-US"/>
        </a:p>
      </dgm:t>
    </dgm:pt>
    <dgm:pt modelId="{EE8CB40B-D0EF-4E2F-99D9-36445ACD4910}" type="sibTrans" cxnId="{4A6FE110-C5FB-4AFC-B2E1-032B1738400A}">
      <dgm:prSet/>
      <dgm:spPr/>
      <dgm:t>
        <a:bodyPr/>
        <a:lstStyle/>
        <a:p>
          <a:endParaRPr lang="en-US"/>
        </a:p>
      </dgm:t>
    </dgm:pt>
    <dgm:pt modelId="{E3B51757-4B39-4CEE-88AC-CB53F837C395}">
      <dgm:prSet/>
      <dgm:spPr/>
      <dgm:t>
        <a:bodyPr/>
        <a:lstStyle/>
        <a:p>
          <a:pPr rtl="0"/>
          <a:r>
            <a:rPr lang="en-US" smtClean="0"/>
            <a:t>2005- </a:t>
          </a:r>
          <a:r>
            <a:rPr lang="en-US" b="1" smtClean="0"/>
            <a:t>Universal Declaration on Bioethics and Human Rights</a:t>
          </a:r>
          <a:r>
            <a:rPr lang="en-US" smtClean="0"/>
            <a:t> adopted by the United Nations Educational, Scientific, and Cultural Organisation (UNESCO) on 19 October 2005 is an important step in the search for global minimum standards in biomedical research and clinical practice.</a:t>
          </a:r>
          <a:endParaRPr lang="en-US"/>
        </a:p>
      </dgm:t>
    </dgm:pt>
    <dgm:pt modelId="{62C87769-8411-4F3E-A59D-AE979C89EC78}" type="parTrans" cxnId="{F3E9C3AA-F011-4792-83AC-89191CE2CA74}">
      <dgm:prSet/>
      <dgm:spPr/>
      <dgm:t>
        <a:bodyPr/>
        <a:lstStyle/>
        <a:p>
          <a:endParaRPr lang="en-US"/>
        </a:p>
      </dgm:t>
    </dgm:pt>
    <dgm:pt modelId="{FA7F3154-7DAA-42CD-9B5C-959DBDC635EC}" type="sibTrans" cxnId="{F3E9C3AA-F011-4792-83AC-89191CE2CA74}">
      <dgm:prSet/>
      <dgm:spPr/>
      <dgm:t>
        <a:bodyPr/>
        <a:lstStyle/>
        <a:p>
          <a:endParaRPr lang="en-US"/>
        </a:p>
      </dgm:t>
    </dgm:pt>
    <dgm:pt modelId="{1A4C9E16-AAC5-4100-82D1-31A0B9DDD7FA}" type="pres">
      <dgm:prSet presAssocID="{2D9CD8FD-F241-4B79-9F30-DE7B119BE505}" presName="linear" presStyleCnt="0">
        <dgm:presLayoutVars>
          <dgm:animLvl val="lvl"/>
          <dgm:resizeHandles val="exact"/>
        </dgm:presLayoutVars>
      </dgm:prSet>
      <dgm:spPr/>
      <dgm:t>
        <a:bodyPr/>
        <a:lstStyle/>
        <a:p>
          <a:endParaRPr lang="en-US"/>
        </a:p>
      </dgm:t>
    </dgm:pt>
    <dgm:pt modelId="{71CBAFD1-CF6B-478F-959D-A3AFBD860956}" type="pres">
      <dgm:prSet presAssocID="{F1FB3D38-AA29-476E-A1CE-32160347F7D1}" presName="parentText" presStyleLbl="node1" presStyleIdx="0" presStyleCnt="5">
        <dgm:presLayoutVars>
          <dgm:chMax val="0"/>
          <dgm:bulletEnabled val="1"/>
        </dgm:presLayoutVars>
      </dgm:prSet>
      <dgm:spPr/>
      <dgm:t>
        <a:bodyPr/>
        <a:lstStyle/>
        <a:p>
          <a:endParaRPr lang="en-US"/>
        </a:p>
      </dgm:t>
    </dgm:pt>
    <dgm:pt modelId="{FFB14EE1-D0B4-4CC7-9278-7AA7A7CDAED0}" type="pres">
      <dgm:prSet presAssocID="{5241A38D-0971-4307-BEB4-230EFAFCCE25}" presName="spacer" presStyleCnt="0"/>
      <dgm:spPr/>
    </dgm:pt>
    <dgm:pt modelId="{D461A26A-2E16-4A96-B42F-95ADD4CD217B}" type="pres">
      <dgm:prSet presAssocID="{797F0EF3-8D12-406B-978B-217298779CC1}" presName="parentText" presStyleLbl="node1" presStyleIdx="1" presStyleCnt="5">
        <dgm:presLayoutVars>
          <dgm:chMax val="0"/>
          <dgm:bulletEnabled val="1"/>
        </dgm:presLayoutVars>
      </dgm:prSet>
      <dgm:spPr/>
      <dgm:t>
        <a:bodyPr/>
        <a:lstStyle/>
        <a:p>
          <a:endParaRPr lang="en-US"/>
        </a:p>
      </dgm:t>
    </dgm:pt>
    <dgm:pt modelId="{B350EBDB-CCBD-4AEF-BE1B-9F9A702EAF56}" type="pres">
      <dgm:prSet presAssocID="{69EBB707-00D2-408B-888D-F23A6ADC1D37}" presName="spacer" presStyleCnt="0"/>
      <dgm:spPr/>
    </dgm:pt>
    <dgm:pt modelId="{2A667BBB-F1D5-4E6F-BA21-4B2D66E920A2}" type="pres">
      <dgm:prSet presAssocID="{A0E170EB-A15F-4D77-AB5B-855D98E07C79}" presName="parentText" presStyleLbl="node1" presStyleIdx="2" presStyleCnt="5">
        <dgm:presLayoutVars>
          <dgm:chMax val="0"/>
          <dgm:bulletEnabled val="1"/>
        </dgm:presLayoutVars>
      </dgm:prSet>
      <dgm:spPr/>
      <dgm:t>
        <a:bodyPr/>
        <a:lstStyle/>
        <a:p>
          <a:endParaRPr lang="en-US"/>
        </a:p>
      </dgm:t>
    </dgm:pt>
    <dgm:pt modelId="{A53DB438-51FA-4715-B0DE-4F54970A93FA}" type="pres">
      <dgm:prSet presAssocID="{F2A16EFB-3D52-4BF1-8C57-39EF7EE44C0E}" presName="spacer" presStyleCnt="0"/>
      <dgm:spPr/>
    </dgm:pt>
    <dgm:pt modelId="{C1239BC2-1986-4E05-979D-FD4FC247811C}" type="pres">
      <dgm:prSet presAssocID="{BC89B59E-5F43-4C0D-BC73-61380D8B579B}" presName="parentText" presStyleLbl="node1" presStyleIdx="3" presStyleCnt="5">
        <dgm:presLayoutVars>
          <dgm:chMax val="0"/>
          <dgm:bulletEnabled val="1"/>
        </dgm:presLayoutVars>
      </dgm:prSet>
      <dgm:spPr/>
      <dgm:t>
        <a:bodyPr/>
        <a:lstStyle/>
        <a:p>
          <a:endParaRPr lang="en-US"/>
        </a:p>
      </dgm:t>
    </dgm:pt>
    <dgm:pt modelId="{D783B085-C253-4D0A-9794-1D573F4D4531}" type="pres">
      <dgm:prSet presAssocID="{EE8CB40B-D0EF-4E2F-99D9-36445ACD4910}" presName="spacer" presStyleCnt="0"/>
      <dgm:spPr/>
    </dgm:pt>
    <dgm:pt modelId="{AC491A5F-A120-4EAA-9287-C2DA7A6D378F}" type="pres">
      <dgm:prSet presAssocID="{E3B51757-4B39-4CEE-88AC-CB53F837C395}" presName="parentText" presStyleLbl="node1" presStyleIdx="4" presStyleCnt="5">
        <dgm:presLayoutVars>
          <dgm:chMax val="0"/>
          <dgm:bulletEnabled val="1"/>
        </dgm:presLayoutVars>
      </dgm:prSet>
      <dgm:spPr/>
      <dgm:t>
        <a:bodyPr/>
        <a:lstStyle/>
        <a:p>
          <a:endParaRPr lang="en-US"/>
        </a:p>
      </dgm:t>
    </dgm:pt>
  </dgm:ptLst>
  <dgm:cxnLst>
    <dgm:cxn modelId="{91F2BCE8-E08C-45A3-BD61-F68AA60BE302}" type="presOf" srcId="{797F0EF3-8D12-406B-978B-217298779CC1}" destId="{D461A26A-2E16-4A96-B42F-95ADD4CD217B}" srcOrd="0" destOrd="0" presId="urn:microsoft.com/office/officeart/2005/8/layout/vList2"/>
    <dgm:cxn modelId="{B2B37608-113B-48F4-8721-CA4C111466C8}" type="presOf" srcId="{F1FB3D38-AA29-476E-A1CE-32160347F7D1}" destId="{71CBAFD1-CF6B-478F-959D-A3AFBD860956}" srcOrd="0" destOrd="0" presId="urn:microsoft.com/office/officeart/2005/8/layout/vList2"/>
    <dgm:cxn modelId="{BED647D7-24C5-4667-B5C4-60ECAAC9FE75}" type="presOf" srcId="{A0E170EB-A15F-4D77-AB5B-855D98E07C79}" destId="{2A667BBB-F1D5-4E6F-BA21-4B2D66E920A2}" srcOrd="0" destOrd="0" presId="urn:microsoft.com/office/officeart/2005/8/layout/vList2"/>
    <dgm:cxn modelId="{F3E9C3AA-F011-4792-83AC-89191CE2CA74}" srcId="{2D9CD8FD-F241-4B79-9F30-DE7B119BE505}" destId="{E3B51757-4B39-4CEE-88AC-CB53F837C395}" srcOrd="4" destOrd="0" parTransId="{62C87769-8411-4F3E-A59D-AE979C89EC78}" sibTransId="{FA7F3154-7DAA-42CD-9B5C-959DBDC635EC}"/>
    <dgm:cxn modelId="{7ADBD23F-77A4-4E82-925F-41935508B906}" srcId="{2D9CD8FD-F241-4B79-9F30-DE7B119BE505}" destId="{797F0EF3-8D12-406B-978B-217298779CC1}" srcOrd="1" destOrd="0" parTransId="{707F29F0-37A1-46A3-B32E-59A054C55665}" sibTransId="{69EBB707-00D2-408B-888D-F23A6ADC1D37}"/>
    <dgm:cxn modelId="{BAACBD4D-A7FE-4D48-B884-085DFDA6D864}" srcId="{2D9CD8FD-F241-4B79-9F30-DE7B119BE505}" destId="{F1FB3D38-AA29-476E-A1CE-32160347F7D1}" srcOrd="0" destOrd="0" parTransId="{5D6C293E-6B14-4A12-9F8E-4CE82EDBEA00}" sibTransId="{5241A38D-0971-4307-BEB4-230EFAFCCE25}"/>
    <dgm:cxn modelId="{4A6FE110-C5FB-4AFC-B2E1-032B1738400A}" srcId="{2D9CD8FD-F241-4B79-9F30-DE7B119BE505}" destId="{BC89B59E-5F43-4C0D-BC73-61380D8B579B}" srcOrd="3" destOrd="0" parTransId="{C4FB5215-A359-45A7-9864-6F8F3CBF2D3D}" sibTransId="{EE8CB40B-D0EF-4E2F-99D9-36445ACD4910}"/>
    <dgm:cxn modelId="{AB4A5AA3-5724-4F68-9116-F9949E13E54A}" srcId="{2D9CD8FD-F241-4B79-9F30-DE7B119BE505}" destId="{A0E170EB-A15F-4D77-AB5B-855D98E07C79}" srcOrd="2" destOrd="0" parTransId="{74D71442-04DA-4D25-9413-6C976D261949}" sibTransId="{F2A16EFB-3D52-4BF1-8C57-39EF7EE44C0E}"/>
    <dgm:cxn modelId="{290B7143-EB74-4BBA-A097-EDEB358C6914}" type="presOf" srcId="{BC89B59E-5F43-4C0D-BC73-61380D8B579B}" destId="{C1239BC2-1986-4E05-979D-FD4FC247811C}" srcOrd="0" destOrd="0" presId="urn:microsoft.com/office/officeart/2005/8/layout/vList2"/>
    <dgm:cxn modelId="{8509BE1B-A3F3-47BD-BF36-A1361AF9C0BC}" type="presOf" srcId="{2D9CD8FD-F241-4B79-9F30-DE7B119BE505}" destId="{1A4C9E16-AAC5-4100-82D1-31A0B9DDD7FA}" srcOrd="0" destOrd="0" presId="urn:microsoft.com/office/officeart/2005/8/layout/vList2"/>
    <dgm:cxn modelId="{30E2B892-8219-430A-A196-2912C3746DA9}" type="presOf" srcId="{E3B51757-4B39-4CEE-88AC-CB53F837C395}" destId="{AC491A5F-A120-4EAA-9287-C2DA7A6D378F}" srcOrd="0" destOrd="0" presId="urn:microsoft.com/office/officeart/2005/8/layout/vList2"/>
    <dgm:cxn modelId="{02F77328-CAF1-4605-9AF3-E1281CF0CC2E}" type="presParOf" srcId="{1A4C9E16-AAC5-4100-82D1-31A0B9DDD7FA}" destId="{71CBAFD1-CF6B-478F-959D-A3AFBD860956}" srcOrd="0" destOrd="0" presId="urn:microsoft.com/office/officeart/2005/8/layout/vList2"/>
    <dgm:cxn modelId="{F8B75D98-3C88-4A3F-85A1-B455E0F29446}" type="presParOf" srcId="{1A4C9E16-AAC5-4100-82D1-31A0B9DDD7FA}" destId="{FFB14EE1-D0B4-4CC7-9278-7AA7A7CDAED0}" srcOrd="1" destOrd="0" presId="urn:microsoft.com/office/officeart/2005/8/layout/vList2"/>
    <dgm:cxn modelId="{6E9630D3-26DB-4AA3-AAC9-F06BA2479A95}" type="presParOf" srcId="{1A4C9E16-AAC5-4100-82D1-31A0B9DDD7FA}" destId="{D461A26A-2E16-4A96-B42F-95ADD4CD217B}" srcOrd="2" destOrd="0" presId="urn:microsoft.com/office/officeart/2005/8/layout/vList2"/>
    <dgm:cxn modelId="{5BA564E6-4C23-4E51-9439-DFA3A2FD5022}" type="presParOf" srcId="{1A4C9E16-AAC5-4100-82D1-31A0B9DDD7FA}" destId="{B350EBDB-CCBD-4AEF-BE1B-9F9A702EAF56}" srcOrd="3" destOrd="0" presId="urn:microsoft.com/office/officeart/2005/8/layout/vList2"/>
    <dgm:cxn modelId="{8EAAC106-7650-4790-8CC4-8D31A8D96241}" type="presParOf" srcId="{1A4C9E16-AAC5-4100-82D1-31A0B9DDD7FA}" destId="{2A667BBB-F1D5-4E6F-BA21-4B2D66E920A2}" srcOrd="4" destOrd="0" presId="urn:microsoft.com/office/officeart/2005/8/layout/vList2"/>
    <dgm:cxn modelId="{1C158FCF-09F6-4423-9DC3-C3A3D41C8426}" type="presParOf" srcId="{1A4C9E16-AAC5-4100-82D1-31A0B9DDD7FA}" destId="{A53DB438-51FA-4715-B0DE-4F54970A93FA}" srcOrd="5" destOrd="0" presId="urn:microsoft.com/office/officeart/2005/8/layout/vList2"/>
    <dgm:cxn modelId="{5CE9781B-646A-43D8-B0A1-1C4FC8708C7B}" type="presParOf" srcId="{1A4C9E16-AAC5-4100-82D1-31A0B9DDD7FA}" destId="{C1239BC2-1986-4E05-979D-FD4FC247811C}" srcOrd="6" destOrd="0" presId="urn:microsoft.com/office/officeart/2005/8/layout/vList2"/>
    <dgm:cxn modelId="{F25E5309-75D1-41EB-95D5-B49B48BFE80F}" type="presParOf" srcId="{1A4C9E16-AAC5-4100-82D1-31A0B9DDD7FA}" destId="{D783B085-C253-4D0A-9794-1D573F4D4531}" srcOrd="7" destOrd="0" presId="urn:microsoft.com/office/officeart/2005/8/layout/vList2"/>
    <dgm:cxn modelId="{F1516F0F-7A71-46CF-B242-179467781E78}" type="presParOf" srcId="{1A4C9E16-AAC5-4100-82D1-31A0B9DDD7FA}" destId="{AC491A5F-A120-4EAA-9287-C2DA7A6D378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53A51D-6C19-4AB2-95E8-F2871A4B8FA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GB"/>
        </a:p>
      </dgm:t>
    </dgm:pt>
    <dgm:pt modelId="{59EA648E-547D-4606-8283-10B5A5E569C1}">
      <dgm:prSet/>
      <dgm:spPr/>
      <dgm:t>
        <a:bodyPr/>
        <a:lstStyle/>
        <a:p>
          <a:pPr rtl="0"/>
          <a:r>
            <a:rPr lang="tr-TR" dirty="0" smtClean="0"/>
            <a:t>Salami Slicing</a:t>
          </a:r>
          <a:endParaRPr lang="en-GB" dirty="0"/>
        </a:p>
      </dgm:t>
    </dgm:pt>
    <dgm:pt modelId="{47626188-E1BA-4C70-83EB-906D26291D1A}" type="parTrans" cxnId="{68347201-6D41-465C-B3E3-34710A97F620}">
      <dgm:prSet/>
      <dgm:spPr/>
      <dgm:t>
        <a:bodyPr/>
        <a:lstStyle/>
        <a:p>
          <a:endParaRPr lang="en-GB"/>
        </a:p>
      </dgm:t>
    </dgm:pt>
    <dgm:pt modelId="{0A294921-5DCE-4260-9239-B1FE4D9B8D8D}" type="sibTrans" cxnId="{68347201-6D41-465C-B3E3-34710A97F620}">
      <dgm:prSet/>
      <dgm:spPr/>
      <dgm:t>
        <a:bodyPr/>
        <a:lstStyle/>
        <a:p>
          <a:endParaRPr lang="en-GB"/>
        </a:p>
      </dgm:t>
    </dgm:pt>
    <dgm:pt modelId="{9A6D5A4D-3E1E-420B-B82C-525BC31BAF01}">
      <dgm:prSet/>
      <dgm:spPr/>
      <dgm:t>
        <a:bodyPr/>
        <a:lstStyle/>
        <a:p>
          <a:pPr rtl="0"/>
          <a:r>
            <a:rPr lang="en-GB" dirty="0" smtClean="0"/>
            <a:t>Publishing the same</a:t>
          </a:r>
          <a:r>
            <a:rPr lang="tr-TR" dirty="0" smtClean="0"/>
            <a:t> </a:t>
          </a:r>
          <a:r>
            <a:rPr lang="en-GB" smtClean="0"/>
            <a:t>study in multiple</a:t>
          </a:r>
          <a:r>
            <a:rPr lang="tr-TR" dirty="0" smtClean="0"/>
            <a:t> </a:t>
          </a:r>
          <a:r>
            <a:rPr lang="en-GB" dirty="0" smtClean="0"/>
            <a:t>journals</a:t>
          </a:r>
          <a:endParaRPr lang="en-GB" dirty="0"/>
        </a:p>
      </dgm:t>
    </dgm:pt>
    <dgm:pt modelId="{6A728A7D-E3DB-4963-8875-0CD85DAB88EF}" type="parTrans" cxnId="{BBA313C2-4204-43D7-9FD7-32F40FA6C9EE}">
      <dgm:prSet/>
      <dgm:spPr/>
      <dgm:t>
        <a:bodyPr/>
        <a:lstStyle/>
        <a:p>
          <a:endParaRPr lang="en-GB"/>
        </a:p>
      </dgm:t>
    </dgm:pt>
    <dgm:pt modelId="{BB01DE2F-3AC6-477C-96C1-4CB6389B5031}" type="sibTrans" cxnId="{BBA313C2-4204-43D7-9FD7-32F40FA6C9EE}">
      <dgm:prSet/>
      <dgm:spPr/>
      <dgm:t>
        <a:bodyPr/>
        <a:lstStyle/>
        <a:p>
          <a:endParaRPr lang="en-GB"/>
        </a:p>
      </dgm:t>
    </dgm:pt>
    <dgm:pt modelId="{946BB76A-8E2D-40FF-B49D-87F81187CA33}">
      <dgm:prSet/>
      <dgm:spPr/>
      <dgm:t>
        <a:bodyPr/>
        <a:lstStyle/>
        <a:p>
          <a:pPr rtl="0"/>
          <a:r>
            <a:rPr lang="en-GB" smtClean="0"/>
            <a:t>Multiple submissions</a:t>
          </a:r>
          <a:endParaRPr lang="en-GB"/>
        </a:p>
      </dgm:t>
    </dgm:pt>
    <dgm:pt modelId="{B038534A-4906-4C05-AA89-C2529DF4F849}" type="parTrans" cxnId="{39101B66-EBC4-4012-8A1C-9D67F227992F}">
      <dgm:prSet/>
      <dgm:spPr/>
      <dgm:t>
        <a:bodyPr/>
        <a:lstStyle/>
        <a:p>
          <a:endParaRPr lang="en-GB"/>
        </a:p>
      </dgm:t>
    </dgm:pt>
    <dgm:pt modelId="{B69BFE76-F1A0-4A8E-9889-43293968D102}" type="sibTrans" cxnId="{39101B66-EBC4-4012-8A1C-9D67F227992F}">
      <dgm:prSet/>
      <dgm:spPr/>
      <dgm:t>
        <a:bodyPr/>
        <a:lstStyle/>
        <a:p>
          <a:endParaRPr lang="en-GB"/>
        </a:p>
      </dgm:t>
    </dgm:pt>
    <dgm:pt modelId="{1B8D42EF-525C-4FB1-84C7-3B8F184D5198}">
      <dgm:prSet/>
      <dgm:spPr/>
      <dgm:t>
        <a:bodyPr/>
        <a:lstStyle/>
        <a:p>
          <a:pPr rtl="0"/>
          <a:r>
            <a:rPr lang="en-GB" smtClean="0"/>
            <a:t>Submitting the same</a:t>
          </a:r>
          <a:r>
            <a:rPr lang="tr-TR" smtClean="0"/>
            <a:t> </a:t>
          </a:r>
          <a:r>
            <a:rPr lang="en-GB" smtClean="0"/>
            <a:t>manuscript to multiple</a:t>
          </a:r>
          <a:r>
            <a:rPr lang="tr-TR" smtClean="0"/>
            <a:t> </a:t>
          </a:r>
          <a:r>
            <a:rPr lang="en-GB" smtClean="0"/>
            <a:t>journals</a:t>
          </a:r>
          <a:endParaRPr lang="en-GB"/>
        </a:p>
      </dgm:t>
    </dgm:pt>
    <dgm:pt modelId="{4DD85EBA-F63B-479F-9E08-FB9E81E0D136}" type="parTrans" cxnId="{D663DE03-BEA2-43A8-8FCD-D78A24E53916}">
      <dgm:prSet/>
      <dgm:spPr/>
      <dgm:t>
        <a:bodyPr/>
        <a:lstStyle/>
        <a:p>
          <a:endParaRPr lang="en-GB"/>
        </a:p>
      </dgm:t>
    </dgm:pt>
    <dgm:pt modelId="{84C81C11-695F-4F3B-8BA3-6B36B828A4C9}" type="sibTrans" cxnId="{D663DE03-BEA2-43A8-8FCD-D78A24E53916}">
      <dgm:prSet/>
      <dgm:spPr/>
      <dgm:t>
        <a:bodyPr/>
        <a:lstStyle/>
        <a:p>
          <a:endParaRPr lang="en-GB"/>
        </a:p>
      </dgm:t>
    </dgm:pt>
    <dgm:pt modelId="{46FFD993-7AA8-437B-9020-185A2D4F890E}">
      <dgm:prSet/>
      <dgm:spPr/>
      <dgm:t>
        <a:bodyPr/>
        <a:lstStyle/>
        <a:p>
          <a:pPr rtl="0"/>
          <a:r>
            <a:rPr lang="tr-TR" dirty="0" smtClean="0"/>
            <a:t>Breaking up </a:t>
          </a:r>
          <a:r>
            <a:rPr lang="en-GB" dirty="0" smtClean="0"/>
            <a:t>a large study into two or more</a:t>
          </a:r>
          <a:r>
            <a:rPr lang="tr-TR" dirty="0" smtClean="0"/>
            <a:t> </a:t>
          </a:r>
          <a:r>
            <a:rPr lang="en-GB" dirty="0" smtClean="0"/>
            <a:t>smaller published articles</a:t>
          </a:r>
          <a:endParaRPr lang="en-GB" dirty="0"/>
        </a:p>
      </dgm:t>
    </dgm:pt>
    <dgm:pt modelId="{13ABBDCF-0ED2-4330-AA63-521381B77021}" type="parTrans" cxnId="{7E77BB42-9129-4FD9-8B8D-891D5C919600}">
      <dgm:prSet/>
      <dgm:spPr/>
      <dgm:t>
        <a:bodyPr/>
        <a:lstStyle/>
        <a:p>
          <a:endParaRPr lang="en-GB"/>
        </a:p>
      </dgm:t>
    </dgm:pt>
    <dgm:pt modelId="{E612DAFB-A8A3-49CD-88D6-F69C72377E3F}" type="sibTrans" cxnId="{7E77BB42-9129-4FD9-8B8D-891D5C919600}">
      <dgm:prSet/>
      <dgm:spPr/>
      <dgm:t>
        <a:bodyPr/>
        <a:lstStyle/>
        <a:p>
          <a:endParaRPr lang="en-GB"/>
        </a:p>
      </dgm:t>
    </dgm:pt>
    <dgm:pt modelId="{2B82D4A1-693C-434A-A5C2-989F885EF298}">
      <dgm:prSet/>
      <dgm:spPr/>
      <dgm:t>
        <a:bodyPr/>
        <a:lstStyle/>
        <a:p>
          <a:pPr rtl="0"/>
          <a:r>
            <a:rPr lang="en-GB" smtClean="0"/>
            <a:t>Duplicate submission</a:t>
          </a:r>
          <a:endParaRPr lang="en-GB"/>
        </a:p>
      </dgm:t>
    </dgm:pt>
    <dgm:pt modelId="{81C8C158-B5F7-45E1-AE1F-4FD5BA62C5FB}" type="sibTrans" cxnId="{FACAF6D8-154A-4700-8025-83206FF143CA}">
      <dgm:prSet/>
      <dgm:spPr/>
      <dgm:t>
        <a:bodyPr/>
        <a:lstStyle/>
        <a:p>
          <a:endParaRPr lang="en-GB"/>
        </a:p>
      </dgm:t>
    </dgm:pt>
    <dgm:pt modelId="{674410AA-650B-4DE2-8102-209C01791B71}" type="parTrans" cxnId="{FACAF6D8-154A-4700-8025-83206FF143CA}">
      <dgm:prSet/>
      <dgm:spPr/>
      <dgm:t>
        <a:bodyPr/>
        <a:lstStyle/>
        <a:p>
          <a:endParaRPr lang="en-GB"/>
        </a:p>
      </dgm:t>
    </dgm:pt>
    <dgm:pt modelId="{F9876F39-059A-4BCE-A5E3-C16BDFB19BD0}" type="pres">
      <dgm:prSet presAssocID="{7A53A51D-6C19-4AB2-95E8-F2871A4B8FA8}" presName="list" presStyleCnt="0">
        <dgm:presLayoutVars>
          <dgm:dir/>
          <dgm:animLvl val="lvl"/>
        </dgm:presLayoutVars>
      </dgm:prSet>
      <dgm:spPr/>
      <dgm:t>
        <a:bodyPr/>
        <a:lstStyle/>
        <a:p>
          <a:endParaRPr lang="en-GB"/>
        </a:p>
      </dgm:t>
    </dgm:pt>
    <dgm:pt modelId="{6749FB60-AD6F-4FEE-9FA9-68837DE7D6C4}" type="pres">
      <dgm:prSet presAssocID="{59EA648E-547D-4606-8283-10B5A5E569C1}" presName="posSpace" presStyleCnt="0"/>
      <dgm:spPr/>
    </dgm:pt>
    <dgm:pt modelId="{87163868-56BF-4197-8EB3-FA2CE061350C}" type="pres">
      <dgm:prSet presAssocID="{59EA648E-547D-4606-8283-10B5A5E569C1}" presName="vertFlow" presStyleCnt="0"/>
      <dgm:spPr/>
    </dgm:pt>
    <dgm:pt modelId="{ADFC6E8F-0E8D-4CA4-A45D-6556D72A443D}" type="pres">
      <dgm:prSet presAssocID="{59EA648E-547D-4606-8283-10B5A5E569C1}" presName="topSpace" presStyleCnt="0"/>
      <dgm:spPr/>
    </dgm:pt>
    <dgm:pt modelId="{02DB83F1-8110-4D3E-ADBC-2D4B51B6C411}" type="pres">
      <dgm:prSet presAssocID="{59EA648E-547D-4606-8283-10B5A5E569C1}" presName="firstComp" presStyleCnt="0"/>
      <dgm:spPr/>
    </dgm:pt>
    <dgm:pt modelId="{74187B02-FCFD-497A-B3AE-9995232C5849}" type="pres">
      <dgm:prSet presAssocID="{59EA648E-547D-4606-8283-10B5A5E569C1}" presName="firstChild" presStyleLbl="bgAccFollowNode1" presStyleIdx="0" presStyleCnt="3"/>
      <dgm:spPr/>
      <dgm:t>
        <a:bodyPr/>
        <a:lstStyle/>
        <a:p>
          <a:endParaRPr lang="en-GB"/>
        </a:p>
      </dgm:t>
    </dgm:pt>
    <dgm:pt modelId="{3D3A7FDD-1EC8-480C-B320-D47E3F91D577}" type="pres">
      <dgm:prSet presAssocID="{59EA648E-547D-4606-8283-10B5A5E569C1}" presName="firstChildTx" presStyleLbl="bgAccFollowNode1" presStyleIdx="0" presStyleCnt="3">
        <dgm:presLayoutVars>
          <dgm:bulletEnabled val="1"/>
        </dgm:presLayoutVars>
      </dgm:prSet>
      <dgm:spPr/>
      <dgm:t>
        <a:bodyPr/>
        <a:lstStyle/>
        <a:p>
          <a:endParaRPr lang="en-GB"/>
        </a:p>
      </dgm:t>
    </dgm:pt>
    <dgm:pt modelId="{7F17A738-1561-4F27-8A80-D4D2AD845540}" type="pres">
      <dgm:prSet presAssocID="{59EA648E-547D-4606-8283-10B5A5E569C1}" presName="negSpace" presStyleCnt="0"/>
      <dgm:spPr/>
    </dgm:pt>
    <dgm:pt modelId="{7E304C0A-6372-4109-8DE3-ADD7939D7C22}" type="pres">
      <dgm:prSet presAssocID="{59EA648E-547D-4606-8283-10B5A5E569C1}" presName="circle" presStyleLbl="node1" presStyleIdx="0" presStyleCnt="3"/>
      <dgm:spPr/>
      <dgm:t>
        <a:bodyPr/>
        <a:lstStyle/>
        <a:p>
          <a:endParaRPr lang="en-GB"/>
        </a:p>
      </dgm:t>
    </dgm:pt>
    <dgm:pt modelId="{B02FFA8D-41FE-459C-83F7-67365530C3CE}" type="pres">
      <dgm:prSet presAssocID="{0A294921-5DCE-4260-9239-B1FE4D9B8D8D}" presName="transSpace" presStyleCnt="0"/>
      <dgm:spPr/>
    </dgm:pt>
    <dgm:pt modelId="{81902618-3916-4F4D-B4B4-D3C48E3A078E}" type="pres">
      <dgm:prSet presAssocID="{2B82D4A1-693C-434A-A5C2-989F885EF298}" presName="posSpace" presStyleCnt="0"/>
      <dgm:spPr/>
    </dgm:pt>
    <dgm:pt modelId="{505093C5-7E29-4B05-BB4C-C800866F079F}" type="pres">
      <dgm:prSet presAssocID="{2B82D4A1-693C-434A-A5C2-989F885EF298}" presName="vertFlow" presStyleCnt="0"/>
      <dgm:spPr/>
    </dgm:pt>
    <dgm:pt modelId="{47E3BC55-3265-48DB-8654-A188AC1EF4C5}" type="pres">
      <dgm:prSet presAssocID="{2B82D4A1-693C-434A-A5C2-989F885EF298}" presName="topSpace" presStyleCnt="0"/>
      <dgm:spPr/>
    </dgm:pt>
    <dgm:pt modelId="{50CC7461-99B1-475F-8D98-5E652E3887BE}" type="pres">
      <dgm:prSet presAssocID="{2B82D4A1-693C-434A-A5C2-989F885EF298}" presName="firstComp" presStyleCnt="0"/>
      <dgm:spPr/>
    </dgm:pt>
    <dgm:pt modelId="{82E08F73-C6A9-4127-8C95-5F4FBFCFA0DF}" type="pres">
      <dgm:prSet presAssocID="{2B82D4A1-693C-434A-A5C2-989F885EF298}" presName="firstChild" presStyleLbl="bgAccFollowNode1" presStyleIdx="1" presStyleCnt="3"/>
      <dgm:spPr/>
      <dgm:t>
        <a:bodyPr/>
        <a:lstStyle/>
        <a:p>
          <a:endParaRPr lang="en-GB"/>
        </a:p>
      </dgm:t>
    </dgm:pt>
    <dgm:pt modelId="{13F49DF3-0489-4CD9-8E92-67D1DE8D2901}" type="pres">
      <dgm:prSet presAssocID="{2B82D4A1-693C-434A-A5C2-989F885EF298}" presName="firstChildTx" presStyleLbl="bgAccFollowNode1" presStyleIdx="1" presStyleCnt="3">
        <dgm:presLayoutVars>
          <dgm:bulletEnabled val="1"/>
        </dgm:presLayoutVars>
      </dgm:prSet>
      <dgm:spPr/>
      <dgm:t>
        <a:bodyPr/>
        <a:lstStyle/>
        <a:p>
          <a:endParaRPr lang="en-GB"/>
        </a:p>
      </dgm:t>
    </dgm:pt>
    <dgm:pt modelId="{008FC501-FB96-4131-8E72-BC41E78277BE}" type="pres">
      <dgm:prSet presAssocID="{2B82D4A1-693C-434A-A5C2-989F885EF298}" presName="negSpace" presStyleCnt="0"/>
      <dgm:spPr/>
    </dgm:pt>
    <dgm:pt modelId="{CBE1CB43-2D17-4806-BEC8-E37FCEA50820}" type="pres">
      <dgm:prSet presAssocID="{2B82D4A1-693C-434A-A5C2-989F885EF298}" presName="circle" presStyleLbl="node1" presStyleIdx="1" presStyleCnt="3"/>
      <dgm:spPr/>
      <dgm:t>
        <a:bodyPr/>
        <a:lstStyle/>
        <a:p>
          <a:endParaRPr lang="en-GB"/>
        </a:p>
      </dgm:t>
    </dgm:pt>
    <dgm:pt modelId="{D55CA3D7-0FB7-4819-B290-283DFDBE50C8}" type="pres">
      <dgm:prSet presAssocID="{81C8C158-B5F7-45E1-AE1F-4FD5BA62C5FB}" presName="transSpace" presStyleCnt="0"/>
      <dgm:spPr/>
    </dgm:pt>
    <dgm:pt modelId="{F50F3177-EDE5-4A9B-B5D6-9E67E911B0CF}" type="pres">
      <dgm:prSet presAssocID="{946BB76A-8E2D-40FF-B49D-87F81187CA33}" presName="posSpace" presStyleCnt="0"/>
      <dgm:spPr/>
    </dgm:pt>
    <dgm:pt modelId="{11409E2D-A912-4E5A-9955-C4037EAF15D1}" type="pres">
      <dgm:prSet presAssocID="{946BB76A-8E2D-40FF-B49D-87F81187CA33}" presName="vertFlow" presStyleCnt="0"/>
      <dgm:spPr/>
    </dgm:pt>
    <dgm:pt modelId="{9694BAAA-7029-4B0A-8FEF-F5A20F19E254}" type="pres">
      <dgm:prSet presAssocID="{946BB76A-8E2D-40FF-B49D-87F81187CA33}" presName="topSpace" presStyleCnt="0"/>
      <dgm:spPr/>
    </dgm:pt>
    <dgm:pt modelId="{48437FD4-7BE1-49D7-9893-57C327FA2053}" type="pres">
      <dgm:prSet presAssocID="{946BB76A-8E2D-40FF-B49D-87F81187CA33}" presName="firstComp" presStyleCnt="0"/>
      <dgm:spPr/>
    </dgm:pt>
    <dgm:pt modelId="{B313842C-2B78-4CEB-9A56-4A1080DAD2E8}" type="pres">
      <dgm:prSet presAssocID="{946BB76A-8E2D-40FF-B49D-87F81187CA33}" presName="firstChild" presStyleLbl="bgAccFollowNode1" presStyleIdx="2" presStyleCnt="3"/>
      <dgm:spPr/>
      <dgm:t>
        <a:bodyPr/>
        <a:lstStyle/>
        <a:p>
          <a:endParaRPr lang="en-GB"/>
        </a:p>
      </dgm:t>
    </dgm:pt>
    <dgm:pt modelId="{9AF2C8A9-AAF8-4571-80D9-33DB371E6AF4}" type="pres">
      <dgm:prSet presAssocID="{946BB76A-8E2D-40FF-B49D-87F81187CA33}" presName="firstChildTx" presStyleLbl="bgAccFollowNode1" presStyleIdx="2" presStyleCnt="3">
        <dgm:presLayoutVars>
          <dgm:bulletEnabled val="1"/>
        </dgm:presLayoutVars>
      </dgm:prSet>
      <dgm:spPr/>
      <dgm:t>
        <a:bodyPr/>
        <a:lstStyle/>
        <a:p>
          <a:endParaRPr lang="en-GB"/>
        </a:p>
      </dgm:t>
    </dgm:pt>
    <dgm:pt modelId="{5D334188-4B9B-4C25-BA81-BC1AE7325BFC}" type="pres">
      <dgm:prSet presAssocID="{946BB76A-8E2D-40FF-B49D-87F81187CA33}" presName="negSpace" presStyleCnt="0"/>
      <dgm:spPr/>
    </dgm:pt>
    <dgm:pt modelId="{13770C42-D709-44CA-ABFA-D21C42C2CB0A}" type="pres">
      <dgm:prSet presAssocID="{946BB76A-8E2D-40FF-B49D-87F81187CA33}" presName="circle" presStyleLbl="node1" presStyleIdx="2" presStyleCnt="3"/>
      <dgm:spPr/>
      <dgm:t>
        <a:bodyPr/>
        <a:lstStyle/>
        <a:p>
          <a:endParaRPr lang="en-GB"/>
        </a:p>
      </dgm:t>
    </dgm:pt>
  </dgm:ptLst>
  <dgm:cxnLst>
    <dgm:cxn modelId="{BBA313C2-4204-43D7-9FD7-32F40FA6C9EE}" srcId="{2B82D4A1-693C-434A-A5C2-989F885EF298}" destId="{9A6D5A4D-3E1E-420B-B82C-525BC31BAF01}" srcOrd="0" destOrd="0" parTransId="{6A728A7D-E3DB-4963-8875-0CD85DAB88EF}" sibTransId="{BB01DE2F-3AC6-477C-96C1-4CB6389B5031}"/>
    <dgm:cxn modelId="{39101B66-EBC4-4012-8A1C-9D67F227992F}" srcId="{7A53A51D-6C19-4AB2-95E8-F2871A4B8FA8}" destId="{946BB76A-8E2D-40FF-B49D-87F81187CA33}" srcOrd="2" destOrd="0" parTransId="{B038534A-4906-4C05-AA89-C2529DF4F849}" sibTransId="{B69BFE76-F1A0-4A8E-9889-43293968D102}"/>
    <dgm:cxn modelId="{D663DE03-BEA2-43A8-8FCD-D78A24E53916}" srcId="{946BB76A-8E2D-40FF-B49D-87F81187CA33}" destId="{1B8D42EF-525C-4FB1-84C7-3B8F184D5198}" srcOrd="0" destOrd="0" parTransId="{4DD85EBA-F63B-479F-9E08-FB9E81E0D136}" sibTransId="{84C81C11-695F-4F3B-8BA3-6B36B828A4C9}"/>
    <dgm:cxn modelId="{68347201-6D41-465C-B3E3-34710A97F620}" srcId="{7A53A51D-6C19-4AB2-95E8-F2871A4B8FA8}" destId="{59EA648E-547D-4606-8283-10B5A5E569C1}" srcOrd="0" destOrd="0" parTransId="{47626188-E1BA-4C70-83EB-906D26291D1A}" sibTransId="{0A294921-5DCE-4260-9239-B1FE4D9B8D8D}"/>
    <dgm:cxn modelId="{E25BEE51-C489-4B9E-9CD2-38A7CA348150}" type="presOf" srcId="{1B8D42EF-525C-4FB1-84C7-3B8F184D5198}" destId="{B313842C-2B78-4CEB-9A56-4A1080DAD2E8}" srcOrd="0" destOrd="0" presId="urn:microsoft.com/office/officeart/2005/8/layout/hList9"/>
    <dgm:cxn modelId="{7E77BB42-9129-4FD9-8B8D-891D5C919600}" srcId="{59EA648E-547D-4606-8283-10B5A5E569C1}" destId="{46FFD993-7AA8-437B-9020-185A2D4F890E}" srcOrd="0" destOrd="0" parTransId="{13ABBDCF-0ED2-4330-AA63-521381B77021}" sibTransId="{E612DAFB-A8A3-49CD-88D6-F69C72377E3F}"/>
    <dgm:cxn modelId="{293E2F98-5966-4B3E-B34B-9F21D6690496}" type="presOf" srcId="{46FFD993-7AA8-437B-9020-185A2D4F890E}" destId="{3D3A7FDD-1EC8-480C-B320-D47E3F91D577}" srcOrd="1" destOrd="0" presId="urn:microsoft.com/office/officeart/2005/8/layout/hList9"/>
    <dgm:cxn modelId="{0E3B94C6-D2AA-4DBF-980A-C76AB74AF207}" type="presOf" srcId="{2B82D4A1-693C-434A-A5C2-989F885EF298}" destId="{CBE1CB43-2D17-4806-BEC8-E37FCEA50820}" srcOrd="0" destOrd="0" presId="urn:microsoft.com/office/officeart/2005/8/layout/hList9"/>
    <dgm:cxn modelId="{EF295B17-B0B8-4F5B-9DBD-12052280B47D}" type="presOf" srcId="{7A53A51D-6C19-4AB2-95E8-F2871A4B8FA8}" destId="{F9876F39-059A-4BCE-A5E3-C16BDFB19BD0}" srcOrd="0" destOrd="0" presId="urn:microsoft.com/office/officeart/2005/8/layout/hList9"/>
    <dgm:cxn modelId="{5C6C7A3D-D8B2-4CB0-BBF6-031FBFB6C77C}" type="presOf" srcId="{46FFD993-7AA8-437B-9020-185A2D4F890E}" destId="{74187B02-FCFD-497A-B3AE-9995232C5849}" srcOrd="0" destOrd="0" presId="urn:microsoft.com/office/officeart/2005/8/layout/hList9"/>
    <dgm:cxn modelId="{14037BD1-6337-4E90-BD80-C57C6D823B22}" type="presOf" srcId="{9A6D5A4D-3E1E-420B-B82C-525BC31BAF01}" destId="{13F49DF3-0489-4CD9-8E92-67D1DE8D2901}" srcOrd="1" destOrd="0" presId="urn:microsoft.com/office/officeart/2005/8/layout/hList9"/>
    <dgm:cxn modelId="{465B8EA9-9AB1-4C9F-AFFA-9664386E1006}" type="presOf" srcId="{946BB76A-8E2D-40FF-B49D-87F81187CA33}" destId="{13770C42-D709-44CA-ABFA-D21C42C2CB0A}" srcOrd="0" destOrd="0" presId="urn:microsoft.com/office/officeart/2005/8/layout/hList9"/>
    <dgm:cxn modelId="{E9E3B468-2405-4565-B7B7-1A1FF6444C62}" type="presOf" srcId="{59EA648E-547D-4606-8283-10B5A5E569C1}" destId="{7E304C0A-6372-4109-8DE3-ADD7939D7C22}" srcOrd="0" destOrd="0" presId="urn:microsoft.com/office/officeart/2005/8/layout/hList9"/>
    <dgm:cxn modelId="{A3805CEF-221B-43AE-93C1-89CD25D807EF}" type="presOf" srcId="{9A6D5A4D-3E1E-420B-B82C-525BC31BAF01}" destId="{82E08F73-C6A9-4127-8C95-5F4FBFCFA0DF}" srcOrd="0" destOrd="0" presId="urn:microsoft.com/office/officeart/2005/8/layout/hList9"/>
    <dgm:cxn modelId="{CBB3060B-AE09-4D6E-973C-28F0F81E0C35}" type="presOf" srcId="{1B8D42EF-525C-4FB1-84C7-3B8F184D5198}" destId="{9AF2C8A9-AAF8-4571-80D9-33DB371E6AF4}" srcOrd="1" destOrd="0" presId="urn:microsoft.com/office/officeart/2005/8/layout/hList9"/>
    <dgm:cxn modelId="{FACAF6D8-154A-4700-8025-83206FF143CA}" srcId="{7A53A51D-6C19-4AB2-95E8-F2871A4B8FA8}" destId="{2B82D4A1-693C-434A-A5C2-989F885EF298}" srcOrd="1" destOrd="0" parTransId="{674410AA-650B-4DE2-8102-209C01791B71}" sibTransId="{81C8C158-B5F7-45E1-AE1F-4FD5BA62C5FB}"/>
    <dgm:cxn modelId="{DB999FAC-6A53-4396-A738-E9032860E6AE}" type="presParOf" srcId="{F9876F39-059A-4BCE-A5E3-C16BDFB19BD0}" destId="{6749FB60-AD6F-4FEE-9FA9-68837DE7D6C4}" srcOrd="0" destOrd="0" presId="urn:microsoft.com/office/officeart/2005/8/layout/hList9"/>
    <dgm:cxn modelId="{F1305A5E-D845-43A3-AE97-D25FFBF5B840}" type="presParOf" srcId="{F9876F39-059A-4BCE-A5E3-C16BDFB19BD0}" destId="{87163868-56BF-4197-8EB3-FA2CE061350C}" srcOrd="1" destOrd="0" presId="urn:microsoft.com/office/officeart/2005/8/layout/hList9"/>
    <dgm:cxn modelId="{011A9D66-FDB3-4298-ACB6-AA8FC7638610}" type="presParOf" srcId="{87163868-56BF-4197-8EB3-FA2CE061350C}" destId="{ADFC6E8F-0E8D-4CA4-A45D-6556D72A443D}" srcOrd="0" destOrd="0" presId="urn:microsoft.com/office/officeart/2005/8/layout/hList9"/>
    <dgm:cxn modelId="{5543135D-7AF8-4B99-BD2A-231E55DAA1F8}" type="presParOf" srcId="{87163868-56BF-4197-8EB3-FA2CE061350C}" destId="{02DB83F1-8110-4D3E-ADBC-2D4B51B6C411}" srcOrd="1" destOrd="0" presId="urn:microsoft.com/office/officeart/2005/8/layout/hList9"/>
    <dgm:cxn modelId="{7EF674A9-4399-4AF8-AC9B-B62ACB9B6366}" type="presParOf" srcId="{02DB83F1-8110-4D3E-ADBC-2D4B51B6C411}" destId="{74187B02-FCFD-497A-B3AE-9995232C5849}" srcOrd="0" destOrd="0" presId="urn:microsoft.com/office/officeart/2005/8/layout/hList9"/>
    <dgm:cxn modelId="{E3AED4D7-D599-4F1B-9674-F4349426070B}" type="presParOf" srcId="{02DB83F1-8110-4D3E-ADBC-2D4B51B6C411}" destId="{3D3A7FDD-1EC8-480C-B320-D47E3F91D577}" srcOrd="1" destOrd="0" presId="urn:microsoft.com/office/officeart/2005/8/layout/hList9"/>
    <dgm:cxn modelId="{F2B3B78E-827E-4BE2-9FA4-EE074D571DBF}" type="presParOf" srcId="{F9876F39-059A-4BCE-A5E3-C16BDFB19BD0}" destId="{7F17A738-1561-4F27-8A80-D4D2AD845540}" srcOrd="2" destOrd="0" presId="urn:microsoft.com/office/officeart/2005/8/layout/hList9"/>
    <dgm:cxn modelId="{F1C1E224-E338-4134-859D-5EBBB432268F}" type="presParOf" srcId="{F9876F39-059A-4BCE-A5E3-C16BDFB19BD0}" destId="{7E304C0A-6372-4109-8DE3-ADD7939D7C22}" srcOrd="3" destOrd="0" presId="urn:microsoft.com/office/officeart/2005/8/layout/hList9"/>
    <dgm:cxn modelId="{74D5D760-F9CC-4E97-9B1C-FFA8E6CC8A7D}" type="presParOf" srcId="{F9876F39-059A-4BCE-A5E3-C16BDFB19BD0}" destId="{B02FFA8D-41FE-459C-83F7-67365530C3CE}" srcOrd="4" destOrd="0" presId="urn:microsoft.com/office/officeart/2005/8/layout/hList9"/>
    <dgm:cxn modelId="{B83C8A21-6BD6-407A-B785-2161BE3B0659}" type="presParOf" srcId="{F9876F39-059A-4BCE-A5E3-C16BDFB19BD0}" destId="{81902618-3916-4F4D-B4B4-D3C48E3A078E}" srcOrd="5" destOrd="0" presId="urn:microsoft.com/office/officeart/2005/8/layout/hList9"/>
    <dgm:cxn modelId="{34848A1C-055B-4C27-B7DC-E142538D8C70}" type="presParOf" srcId="{F9876F39-059A-4BCE-A5E3-C16BDFB19BD0}" destId="{505093C5-7E29-4B05-BB4C-C800866F079F}" srcOrd="6" destOrd="0" presId="urn:microsoft.com/office/officeart/2005/8/layout/hList9"/>
    <dgm:cxn modelId="{D0075571-0529-471A-9A74-41C445A48D62}" type="presParOf" srcId="{505093C5-7E29-4B05-BB4C-C800866F079F}" destId="{47E3BC55-3265-48DB-8654-A188AC1EF4C5}" srcOrd="0" destOrd="0" presId="urn:microsoft.com/office/officeart/2005/8/layout/hList9"/>
    <dgm:cxn modelId="{95C126E3-5156-46AF-9DBA-76FF2315A582}" type="presParOf" srcId="{505093C5-7E29-4B05-BB4C-C800866F079F}" destId="{50CC7461-99B1-475F-8D98-5E652E3887BE}" srcOrd="1" destOrd="0" presId="urn:microsoft.com/office/officeart/2005/8/layout/hList9"/>
    <dgm:cxn modelId="{702BA9FA-FA5C-42C6-91F8-0F72979F515D}" type="presParOf" srcId="{50CC7461-99B1-475F-8D98-5E652E3887BE}" destId="{82E08F73-C6A9-4127-8C95-5F4FBFCFA0DF}" srcOrd="0" destOrd="0" presId="urn:microsoft.com/office/officeart/2005/8/layout/hList9"/>
    <dgm:cxn modelId="{BC00EA3A-489C-456D-8C80-502E5DCEA7A7}" type="presParOf" srcId="{50CC7461-99B1-475F-8D98-5E652E3887BE}" destId="{13F49DF3-0489-4CD9-8E92-67D1DE8D2901}" srcOrd="1" destOrd="0" presId="urn:microsoft.com/office/officeart/2005/8/layout/hList9"/>
    <dgm:cxn modelId="{704A8356-D9CD-4720-9061-F637E54E70F5}" type="presParOf" srcId="{F9876F39-059A-4BCE-A5E3-C16BDFB19BD0}" destId="{008FC501-FB96-4131-8E72-BC41E78277BE}" srcOrd="7" destOrd="0" presId="urn:microsoft.com/office/officeart/2005/8/layout/hList9"/>
    <dgm:cxn modelId="{1527E240-FDB1-47B1-B93C-72C81461315C}" type="presParOf" srcId="{F9876F39-059A-4BCE-A5E3-C16BDFB19BD0}" destId="{CBE1CB43-2D17-4806-BEC8-E37FCEA50820}" srcOrd="8" destOrd="0" presId="urn:microsoft.com/office/officeart/2005/8/layout/hList9"/>
    <dgm:cxn modelId="{40A0E788-901D-4473-A734-F91FC9C1F1B7}" type="presParOf" srcId="{F9876F39-059A-4BCE-A5E3-C16BDFB19BD0}" destId="{D55CA3D7-0FB7-4819-B290-283DFDBE50C8}" srcOrd="9" destOrd="0" presId="urn:microsoft.com/office/officeart/2005/8/layout/hList9"/>
    <dgm:cxn modelId="{C7A5750C-6EED-45A4-9DD2-7C0793100F9E}" type="presParOf" srcId="{F9876F39-059A-4BCE-A5E3-C16BDFB19BD0}" destId="{F50F3177-EDE5-4A9B-B5D6-9E67E911B0CF}" srcOrd="10" destOrd="0" presId="urn:microsoft.com/office/officeart/2005/8/layout/hList9"/>
    <dgm:cxn modelId="{09522970-74FC-443E-8ACA-841D3E0889D7}" type="presParOf" srcId="{F9876F39-059A-4BCE-A5E3-C16BDFB19BD0}" destId="{11409E2D-A912-4E5A-9955-C4037EAF15D1}" srcOrd="11" destOrd="0" presId="urn:microsoft.com/office/officeart/2005/8/layout/hList9"/>
    <dgm:cxn modelId="{D075AAA7-AD7E-41D8-B1ED-D26D161D6850}" type="presParOf" srcId="{11409E2D-A912-4E5A-9955-C4037EAF15D1}" destId="{9694BAAA-7029-4B0A-8FEF-F5A20F19E254}" srcOrd="0" destOrd="0" presId="urn:microsoft.com/office/officeart/2005/8/layout/hList9"/>
    <dgm:cxn modelId="{72B24BB4-691A-4A24-A96D-AD25DEFDB0C2}" type="presParOf" srcId="{11409E2D-A912-4E5A-9955-C4037EAF15D1}" destId="{48437FD4-7BE1-49D7-9893-57C327FA2053}" srcOrd="1" destOrd="0" presId="urn:microsoft.com/office/officeart/2005/8/layout/hList9"/>
    <dgm:cxn modelId="{E6AF82CB-B455-4BEB-90CB-462AA5EDBD39}" type="presParOf" srcId="{48437FD4-7BE1-49D7-9893-57C327FA2053}" destId="{B313842C-2B78-4CEB-9A56-4A1080DAD2E8}" srcOrd="0" destOrd="0" presId="urn:microsoft.com/office/officeart/2005/8/layout/hList9"/>
    <dgm:cxn modelId="{93C7C6F8-42CF-4602-8E4C-FDDEDE755A13}" type="presParOf" srcId="{48437FD4-7BE1-49D7-9893-57C327FA2053}" destId="{9AF2C8A9-AAF8-4571-80D9-33DB371E6AF4}" srcOrd="1" destOrd="0" presId="urn:microsoft.com/office/officeart/2005/8/layout/hList9"/>
    <dgm:cxn modelId="{FE4AB0FD-8991-47CC-99A8-C1B6A58A3443}" type="presParOf" srcId="{F9876F39-059A-4BCE-A5E3-C16BDFB19BD0}" destId="{5D334188-4B9B-4C25-BA81-BC1AE7325BFC}" srcOrd="12" destOrd="0" presId="urn:microsoft.com/office/officeart/2005/8/layout/hList9"/>
    <dgm:cxn modelId="{58A78EB5-A2F6-4C0D-8317-2B481C509341}" type="presParOf" srcId="{F9876F39-059A-4BCE-A5E3-C16BDFB19BD0}" destId="{13770C42-D709-44CA-ABFA-D21C42C2CB0A}"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BAFD1-CF6B-478F-959D-A3AFBD860956}">
      <dsp:nvSpPr>
        <dsp:cNvPr id="0" name=""/>
        <dsp:cNvSpPr/>
      </dsp:nvSpPr>
      <dsp:spPr>
        <a:xfrm>
          <a:off x="0" y="182175"/>
          <a:ext cx="10101329" cy="11312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1947- </a:t>
          </a:r>
          <a:r>
            <a:rPr lang="en-US" sz="1300" b="1" kern="1200" smtClean="0"/>
            <a:t>Nuremberg Code</a:t>
          </a:r>
          <a:r>
            <a:rPr lang="en-US" sz="1300" kern="1200" smtClean="0"/>
            <a:t> : (German: Nürnberger Kodex) is a set of research ethics principles for human experimentation set as a result of the subsequent </a:t>
          </a:r>
          <a:r>
            <a:rPr lang="en-US" sz="1300" b="1" kern="1200" smtClean="0"/>
            <a:t>Nuremberg</a:t>
          </a:r>
          <a:r>
            <a:rPr lang="en-US" sz="1300" kern="1200" smtClean="0"/>
            <a:t>trials at the end of the Second World War.</a:t>
          </a:r>
          <a:endParaRPr lang="en-US" sz="1300" kern="1200"/>
        </a:p>
      </dsp:txBody>
      <dsp:txXfrm>
        <a:off x="55223" y="237398"/>
        <a:ext cx="9990883" cy="1020797"/>
      </dsp:txXfrm>
    </dsp:sp>
    <dsp:sp modelId="{D461A26A-2E16-4A96-B42F-95ADD4CD217B}">
      <dsp:nvSpPr>
        <dsp:cNvPr id="0" name=""/>
        <dsp:cNvSpPr/>
      </dsp:nvSpPr>
      <dsp:spPr>
        <a:xfrm>
          <a:off x="0" y="1350858"/>
          <a:ext cx="10101329" cy="11312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1968- </a:t>
          </a:r>
          <a:r>
            <a:rPr lang="en-US" sz="1300" b="1" kern="1200" smtClean="0"/>
            <a:t>Declaration of Helsinki</a:t>
          </a:r>
          <a:r>
            <a:rPr lang="en-US" sz="1300" kern="1200" smtClean="0"/>
            <a:t> (DoH) is a set of ethical principles regarding human experimentation developed for the medical community by the World Medical Association (WMA). It is widely regarded as the cornerstone document on human research ethics</a:t>
          </a:r>
          <a:endParaRPr lang="en-US" sz="1300" kern="1200"/>
        </a:p>
      </dsp:txBody>
      <dsp:txXfrm>
        <a:off x="55223" y="1406081"/>
        <a:ext cx="9990883" cy="1020797"/>
      </dsp:txXfrm>
    </dsp:sp>
    <dsp:sp modelId="{2A667BBB-F1D5-4E6F-BA21-4B2D66E920A2}">
      <dsp:nvSpPr>
        <dsp:cNvPr id="0" name=""/>
        <dsp:cNvSpPr/>
      </dsp:nvSpPr>
      <dsp:spPr>
        <a:xfrm>
          <a:off x="0" y="2519542"/>
          <a:ext cx="10101329" cy="11312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dirty="0" smtClean="0"/>
            <a:t>1979-</a:t>
          </a:r>
          <a:r>
            <a:rPr lang="en-US" sz="1300" b="1" kern="1200" dirty="0" smtClean="0"/>
            <a:t>Belmont Report</a:t>
          </a:r>
          <a:r>
            <a:rPr lang="en-US" sz="1300" kern="1200" dirty="0" smtClean="0"/>
            <a:t> is a </a:t>
          </a:r>
          <a:r>
            <a:rPr lang="en-US" sz="1300" b="1" kern="1200" dirty="0" smtClean="0"/>
            <a:t>report</a:t>
          </a:r>
          <a:r>
            <a:rPr lang="en-US" sz="1300" kern="1200" dirty="0" smtClean="0"/>
            <a:t> created by the National Commission for the Protection of Human Subjects of Biomedical and Behavioral Research. ... The </a:t>
          </a:r>
          <a:r>
            <a:rPr lang="en-US" sz="1300" b="1" kern="1200" dirty="0" smtClean="0"/>
            <a:t>Belmont Report</a:t>
          </a:r>
          <a:r>
            <a:rPr lang="en-US" sz="1300" kern="1200" dirty="0" smtClean="0"/>
            <a:t> summarizes ethical principles and guidelines for research involving human subjects</a:t>
          </a:r>
          <a:endParaRPr lang="en-US" sz="1300" kern="1200" dirty="0"/>
        </a:p>
      </dsp:txBody>
      <dsp:txXfrm>
        <a:off x="55223" y="2574765"/>
        <a:ext cx="9990883" cy="1020797"/>
      </dsp:txXfrm>
    </dsp:sp>
    <dsp:sp modelId="{C1239BC2-1986-4E05-979D-FD4FC247811C}">
      <dsp:nvSpPr>
        <dsp:cNvPr id="0" name=""/>
        <dsp:cNvSpPr/>
      </dsp:nvSpPr>
      <dsp:spPr>
        <a:xfrm>
          <a:off x="0" y="3688226"/>
          <a:ext cx="10101329" cy="11312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1" kern="1200" smtClean="0"/>
            <a:t>1993-Council for International Organizations of Medical Sciences</a:t>
          </a:r>
          <a:r>
            <a:rPr lang="en-US" sz="1300" kern="1200" smtClean="0"/>
            <a:t> (</a:t>
          </a:r>
          <a:r>
            <a:rPr lang="en-US" sz="1300" b="1" kern="1200" smtClean="0"/>
            <a:t>CIOMS</a:t>
          </a:r>
          <a:r>
            <a:rPr lang="en-US" sz="1300" kern="1200" smtClean="0"/>
            <a:t>) serves the scientific interests of the international biomedical community in general and has been active in promulgating guidelines for the ethical conduct of research, among other activities. CIOMS promulgated guidelines in 1993 entitled </a:t>
          </a:r>
          <a:r>
            <a:rPr lang="en-US" sz="1300" i="1" kern="1200" smtClean="0"/>
            <a:t>International Ethical Guidelines for Biomedical Research Involving Human Subjects</a:t>
          </a:r>
          <a:r>
            <a:rPr lang="en-US" sz="1300" kern="1200" smtClean="0"/>
            <a:t>. These 15 guidelines address issues including informed consent, standards for external review, recruitment of participants, and more. The Guidelines are general instructions and principles of ethical biomedical research.</a:t>
          </a:r>
          <a:endParaRPr lang="en-US" sz="1300" kern="1200"/>
        </a:p>
      </dsp:txBody>
      <dsp:txXfrm>
        <a:off x="55223" y="3743449"/>
        <a:ext cx="9990883" cy="1020797"/>
      </dsp:txXfrm>
    </dsp:sp>
    <dsp:sp modelId="{AC491A5F-A120-4EAA-9287-C2DA7A6D378F}">
      <dsp:nvSpPr>
        <dsp:cNvPr id="0" name=""/>
        <dsp:cNvSpPr/>
      </dsp:nvSpPr>
      <dsp:spPr>
        <a:xfrm>
          <a:off x="0" y="4856910"/>
          <a:ext cx="10101329" cy="11312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kern="1200" smtClean="0"/>
            <a:t>2005- </a:t>
          </a:r>
          <a:r>
            <a:rPr lang="en-US" sz="1300" b="1" kern="1200" smtClean="0"/>
            <a:t>Universal Declaration on Bioethics and Human Rights</a:t>
          </a:r>
          <a:r>
            <a:rPr lang="en-US" sz="1300" kern="1200" smtClean="0"/>
            <a:t> adopted by the United Nations Educational, Scientific, and Cultural Organisation (UNESCO) on 19 October 2005 is an important step in the search for global minimum standards in biomedical research and clinical practice.</a:t>
          </a:r>
          <a:endParaRPr lang="en-US" sz="1300" kern="1200"/>
        </a:p>
      </dsp:txBody>
      <dsp:txXfrm>
        <a:off x="55223" y="4912133"/>
        <a:ext cx="9990883" cy="1020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87B02-FCFD-497A-B3AE-9995232C5849}">
      <dsp:nvSpPr>
        <dsp:cNvPr id="0" name=""/>
        <dsp:cNvSpPr/>
      </dsp:nvSpPr>
      <dsp:spPr>
        <a:xfrm>
          <a:off x="944078" y="553892"/>
          <a:ext cx="1768767" cy="11797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rtl="0">
            <a:lnSpc>
              <a:spcPct val="90000"/>
            </a:lnSpc>
            <a:spcBef>
              <a:spcPct val="0"/>
            </a:spcBef>
            <a:spcAft>
              <a:spcPct val="35000"/>
            </a:spcAft>
          </a:pPr>
          <a:r>
            <a:rPr lang="tr-TR" sz="1400" kern="1200" dirty="0" smtClean="0"/>
            <a:t>Breaking up </a:t>
          </a:r>
          <a:r>
            <a:rPr lang="en-GB" sz="1400" kern="1200" dirty="0" smtClean="0"/>
            <a:t>a large study into two or more</a:t>
          </a:r>
          <a:r>
            <a:rPr lang="tr-TR" sz="1400" kern="1200" dirty="0" smtClean="0"/>
            <a:t> </a:t>
          </a:r>
          <a:r>
            <a:rPr lang="en-GB" sz="1400" kern="1200" dirty="0" smtClean="0"/>
            <a:t>smaller published articles</a:t>
          </a:r>
          <a:endParaRPr lang="en-GB" sz="1400" kern="1200" dirty="0"/>
        </a:p>
      </dsp:txBody>
      <dsp:txXfrm>
        <a:off x="1227081" y="553892"/>
        <a:ext cx="1485764" cy="1179767"/>
      </dsp:txXfrm>
    </dsp:sp>
    <dsp:sp modelId="{7E304C0A-6372-4109-8DE3-ADD7939D7C22}">
      <dsp:nvSpPr>
        <dsp:cNvPr id="0" name=""/>
        <dsp:cNvSpPr/>
      </dsp:nvSpPr>
      <dsp:spPr>
        <a:xfrm>
          <a:off x="735" y="82221"/>
          <a:ext cx="1179178" cy="11791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tr-TR" sz="1300" kern="1200" dirty="0" smtClean="0"/>
            <a:t>Salami Slicing</a:t>
          </a:r>
          <a:endParaRPr lang="en-GB" sz="1300" kern="1200" dirty="0"/>
        </a:p>
      </dsp:txBody>
      <dsp:txXfrm>
        <a:off x="173422" y="254908"/>
        <a:ext cx="833804" cy="833804"/>
      </dsp:txXfrm>
    </dsp:sp>
    <dsp:sp modelId="{82E08F73-C6A9-4127-8C95-5F4FBFCFA0DF}">
      <dsp:nvSpPr>
        <dsp:cNvPr id="0" name=""/>
        <dsp:cNvSpPr/>
      </dsp:nvSpPr>
      <dsp:spPr>
        <a:xfrm>
          <a:off x="3892024" y="553892"/>
          <a:ext cx="1768767" cy="11797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rtl="0">
            <a:lnSpc>
              <a:spcPct val="90000"/>
            </a:lnSpc>
            <a:spcBef>
              <a:spcPct val="0"/>
            </a:spcBef>
            <a:spcAft>
              <a:spcPct val="35000"/>
            </a:spcAft>
          </a:pPr>
          <a:r>
            <a:rPr lang="en-GB" sz="1400" kern="1200" dirty="0" smtClean="0"/>
            <a:t>Publishing the same</a:t>
          </a:r>
          <a:r>
            <a:rPr lang="tr-TR" sz="1400" kern="1200" dirty="0" smtClean="0"/>
            <a:t> </a:t>
          </a:r>
          <a:r>
            <a:rPr lang="en-GB" sz="1400" kern="1200" smtClean="0"/>
            <a:t>study in multiple</a:t>
          </a:r>
          <a:r>
            <a:rPr lang="tr-TR" sz="1400" kern="1200" dirty="0" smtClean="0"/>
            <a:t> </a:t>
          </a:r>
          <a:r>
            <a:rPr lang="en-GB" sz="1400" kern="1200" dirty="0" smtClean="0"/>
            <a:t>journals</a:t>
          </a:r>
          <a:endParaRPr lang="en-GB" sz="1400" kern="1200" dirty="0"/>
        </a:p>
      </dsp:txBody>
      <dsp:txXfrm>
        <a:off x="4175026" y="553892"/>
        <a:ext cx="1485764" cy="1179767"/>
      </dsp:txXfrm>
    </dsp:sp>
    <dsp:sp modelId="{CBE1CB43-2D17-4806-BEC8-E37FCEA50820}">
      <dsp:nvSpPr>
        <dsp:cNvPr id="0" name=""/>
        <dsp:cNvSpPr/>
      </dsp:nvSpPr>
      <dsp:spPr>
        <a:xfrm>
          <a:off x="2948681" y="82221"/>
          <a:ext cx="1179178" cy="11791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GB" sz="1300" kern="1200" smtClean="0"/>
            <a:t>Duplicate submission</a:t>
          </a:r>
          <a:endParaRPr lang="en-GB" sz="1300" kern="1200"/>
        </a:p>
      </dsp:txBody>
      <dsp:txXfrm>
        <a:off x="3121368" y="254908"/>
        <a:ext cx="833804" cy="833804"/>
      </dsp:txXfrm>
    </dsp:sp>
    <dsp:sp modelId="{B313842C-2B78-4CEB-9A56-4A1080DAD2E8}">
      <dsp:nvSpPr>
        <dsp:cNvPr id="0" name=""/>
        <dsp:cNvSpPr/>
      </dsp:nvSpPr>
      <dsp:spPr>
        <a:xfrm>
          <a:off x="6839969" y="553892"/>
          <a:ext cx="1768767" cy="11797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rtl="0">
            <a:lnSpc>
              <a:spcPct val="90000"/>
            </a:lnSpc>
            <a:spcBef>
              <a:spcPct val="0"/>
            </a:spcBef>
            <a:spcAft>
              <a:spcPct val="35000"/>
            </a:spcAft>
          </a:pPr>
          <a:r>
            <a:rPr lang="en-GB" sz="1400" kern="1200" smtClean="0"/>
            <a:t>Submitting the same</a:t>
          </a:r>
          <a:r>
            <a:rPr lang="tr-TR" sz="1400" kern="1200" smtClean="0"/>
            <a:t> </a:t>
          </a:r>
          <a:r>
            <a:rPr lang="en-GB" sz="1400" kern="1200" smtClean="0"/>
            <a:t>manuscript to multiple</a:t>
          </a:r>
          <a:r>
            <a:rPr lang="tr-TR" sz="1400" kern="1200" smtClean="0"/>
            <a:t> </a:t>
          </a:r>
          <a:r>
            <a:rPr lang="en-GB" sz="1400" kern="1200" smtClean="0"/>
            <a:t>journals</a:t>
          </a:r>
          <a:endParaRPr lang="en-GB" sz="1400" kern="1200"/>
        </a:p>
      </dsp:txBody>
      <dsp:txXfrm>
        <a:off x="7122972" y="553892"/>
        <a:ext cx="1485764" cy="1179767"/>
      </dsp:txXfrm>
    </dsp:sp>
    <dsp:sp modelId="{13770C42-D709-44CA-ABFA-D21C42C2CB0A}">
      <dsp:nvSpPr>
        <dsp:cNvPr id="0" name=""/>
        <dsp:cNvSpPr/>
      </dsp:nvSpPr>
      <dsp:spPr>
        <a:xfrm>
          <a:off x="5896627" y="82221"/>
          <a:ext cx="1179178" cy="11791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GB" sz="1300" kern="1200" smtClean="0"/>
            <a:t>Multiple submissions</a:t>
          </a:r>
          <a:endParaRPr lang="en-GB" sz="1300" kern="1200"/>
        </a:p>
      </dsp:txBody>
      <dsp:txXfrm>
        <a:off x="6069314" y="254908"/>
        <a:ext cx="833804" cy="8338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829BA-43A2-4DDB-B847-0D9CAFFA4B80}" type="datetimeFigureOut">
              <a:rPr lang="en-US" smtClean="0"/>
              <a:t>12/20/2017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19BED-FA1D-424B-9663-DB06BF98737D}" type="slidenum">
              <a:rPr lang="en-US" smtClean="0"/>
              <a:t>‹#›</a:t>
            </a:fld>
            <a:endParaRPr lang="en-US"/>
          </a:p>
        </p:txBody>
      </p:sp>
    </p:spTree>
    <p:extLst>
      <p:ext uri="{BB962C8B-B14F-4D97-AF65-F5344CB8AC3E}">
        <p14:creationId xmlns:p14="http://schemas.microsoft.com/office/powerpoint/2010/main" val="3512280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9CE5082-9FA8-4F31-A490-0349612AF15A}"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2686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AD36A32-91BC-4B69-B0E9-C47234396307}"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2354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119BED-FA1D-424B-9663-DB06BF98737D}" type="slidenum">
              <a:rPr lang="en-US" smtClean="0"/>
              <a:t>11</a:t>
            </a:fld>
            <a:endParaRPr lang="en-US"/>
          </a:p>
        </p:txBody>
      </p:sp>
    </p:spTree>
    <p:extLst>
      <p:ext uri="{BB962C8B-B14F-4D97-AF65-F5344CB8AC3E}">
        <p14:creationId xmlns:p14="http://schemas.microsoft.com/office/powerpoint/2010/main" val="2713067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A3BF07E-9C01-402D-84A3-9C6961939DEE}"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4401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3EFED34-6482-4AB4-9C23-26C65700CF59}"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1093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119BED-FA1D-424B-9663-DB06BF98737D}" type="slidenum">
              <a:rPr lang="en-US" smtClean="0"/>
              <a:t>21</a:t>
            </a:fld>
            <a:endParaRPr lang="en-US"/>
          </a:p>
        </p:txBody>
      </p:sp>
    </p:spTree>
    <p:extLst>
      <p:ext uri="{BB962C8B-B14F-4D97-AF65-F5344CB8AC3E}">
        <p14:creationId xmlns:p14="http://schemas.microsoft.com/office/powerpoint/2010/main" val="272168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119BED-FA1D-424B-9663-DB06BF98737D}" type="slidenum">
              <a:rPr lang="en-US" smtClean="0"/>
              <a:t>23</a:t>
            </a:fld>
            <a:endParaRPr lang="en-US"/>
          </a:p>
        </p:txBody>
      </p:sp>
    </p:spTree>
    <p:extLst>
      <p:ext uri="{BB962C8B-B14F-4D97-AF65-F5344CB8AC3E}">
        <p14:creationId xmlns:p14="http://schemas.microsoft.com/office/powerpoint/2010/main" val="48842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119BED-FA1D-424B-9663-DB06BF98737D}" type="slidenum">
              <a:rPr lang="en-US" smtClean="0"/>
              <a:t>35</a:t>
            </a:fld>
            <a:endParaRPr lang="en-US"/>
          </a:p>
        </p:txBody>
      </p:sp>
    </p:spTree>
    <p:extLst>
      <p:ext uri="{BB962C8B-B14F-4D97-AF65-F5344CB8AC3E}">
        <p14:creationId xmlns:p14="http://schemas.microsoft.com/office/powerpoint/2010/main" val="3886970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24DA95-FA31-4041-8438-BD0A40EF593A}"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C0869-C1C3-4C05-9555-42E9140ED45D}" type="slidenum">
              <a:rPr lang="en-US" smtClean="0"/>
              <a:t>‹#›</a:t>
            </a:fld>
            <a:endParaRPr lang="en-US"/>
          </a:p>
        </p:txBody>
      </p:sp>
    </p:spTree>
    <p:extLst>
      <p:ext uri="{BB962C8B-B14F-4D97-AF65-F5344CB8AC3E}">
        <p14:creationId xmlns:p14="http://schemas.microsoft.com/office/powerpoint/2010/main" val="439827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4DA95-FA31-4041-8438-BD0A40EF593A}"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C0869-C1C3-4C05-9555-42E9140ED45D}" type="slidenum">
              <a:rPr lang="en-US" smtClean="0"/>
              <a:t>‹#›</a:t>
            </a:fld>
            <a:endParaRPr lang="en-US"/>
          </a:p>
        </p:txBody>
      </p:sp>
    </p:spTree>
    <p:extLst>
      <p:ext uri="{BB962C8B-B14F-4D97-AF65-F5344CB8AC3E}">
        <p14:creationId xmlns:p14="http://schemas.microsoft.com/office/powerpoint/2010/main" val="212110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4DA95-FA31-4041-8438-BD0A40EF593A}"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C0869-C1C3-4C05-9555-42E9140ED45D}" type="slidenum">
              <a:rPr lang="en-US" smtClean="0"/>
              <a:t>‹#›</a:t>
            </a:fld>
            <a:endParaRPr lang="en-US"/>
          </a:p>
        </p:txBody>
      </p:sp>
    </p:spTree>
    <p:extLst>
      <p:ext uri="{BB962C8B-B14F-4D97-AF65-F5344CB8AC3E}">
        <p14:creationId xmlns:p14="http://schemas.microsoft.com/office/powerpoint/2010/main" val="346507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5200" y="457200"/>
            <a:ext cx="93472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35200" y="1981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10400" y="1981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8FAA68A5-D227-4493-9C29-C67BD004391B}" type="slidenum">
              <a:rPr lang="en-US" altLang="en-US"/>
              <a:pPr/>
              <a:t>‹#›</a:t>
            </a:fld>
            <a:endParaRPr lang="en-US" alt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65541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35200" y="457200"/>
            <a:ext cx="93472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35200" y="1981200"/>
            <a:ext cx="9347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5200" y="4114800"/>
            <a:ext cx="9347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5A236B00-D8F5-48B2-85A4-530E766CE2AC}" type="slidenum">
              <a:rPr lang="en-US" altLang="en-US"/>
              <a:pPr/>
              <a:t>‹#›</a:t>
            </a:fld>
            <a:endParaRPr lang="en-US" alt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3290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4DA95-FA31-4041-8438-BD0A40EF593A}"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C0869-C1C3-4C05-9555-42E9140ED45D}" type="slidenum">
              <a:rPr lang="en-US" smtClean="0"/>
              <a:t>‹#›</a:t>
            </a:fld>
            <a:endParaRPr lang="en-US"/>
          </a:p>
        </p:txBody>
      </p:sp>
    </p:spTree>
    <p:extLst>
      <p:ext uri="{BB962C8B-B14F-4D97-AF65-F5344CB8AC3E}">
        <p14:creationId xmlns:p14="http://schemas.microsoft.com/office/powerpoint/2010/main" val="97763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24DA95-FA31-4041-8438-BD0A40EF593A}"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C0869-C1C3-4C05-9555-42E9140ED45D}" type="slidenum">
              <a:rPr lang="en-US" smtClean="0"/>
              <a:t>‹#›</a:t>
            </a:fld>
            <a:endParaRPr lang="en-US"/>
          </a:p>
        </p:txBody>
      </p:sp>
    </p:spTree>
    <p:extLst>
      <p:ext uri="{BB962C8B-B14F-4D97-AF65-F5344CB8AC3E}">
        <p14:creationId xmlns:p14="http://schemas.microsoft.com/office/powerpoint/2010/main" val="410997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24DA95-FA31-4041-8438-BD0A40EF593A}"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C0869-C1C3-4C05-9555-42E9140ED45D}" type="slidenum">
              <a:rPr lang="en-US" smtClean="0"/>
              <a:t>‹#›</a:t>
            </a:fld>
            <a:endParaRPr lang="en-US"/>
          </a:p>
        </p:txBody>
      </p:sp>
    </p:spTree>
    <p:extLst>
      <p:ext uri="{BB962C8B-B14F-4D97-AF65-F5344CB8AC3E}">
        <p14:creationId xmlns:p14="http://schemas.microsoft.com/office/powerpoint/2010/main" val="255588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24DA95-FA31-4041-8438-BD0A40EF593A}" type="datetimeFigureOut">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C0869-C1C3-4C05-9555-42E9140ED45D}" type="slidenum">
              <a:rPr lang="en-US" smtClean="0"/>
              <a:t>‹#›</a:t>
            </a:fld>
            <a:endParaRPr lang="en-US"/>
          </a:p>
        </p:txBody>
      </p:sp>
    </p:spTree>
    <p:extLst>
      <p:ext uri="{BB962C8B-B14F-4D97-AF65-F5344CB8AC3E}">
        <p14:creationId xmlns:p14="http://schemas.microsoft.com/office/powerpoint/2010/main" val="74283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24DA95-FA31-4041-8438-BD0A40EF593A}" type="datetimeFigureOut">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C0869-C1C3-4C05-9555-42E9140ED45D}" type="slidenum">
              <a:rPr lang="en-US" smtClean="0"/>
              <a:t>‹#›</a:t>
            </a:fld>
            <a:endParaRPr lang="en-US"/>
          </a:p>
        </p:txBody>
      </p:sp>
    </p:spTree>
    <p:extLst>
      <p:ext uri="{BB962C8B-B14F-4D97-AF65-F5344CB8AC3E}">
        <p14:creationId xmlns:p14="http://schemas.microsoft.com/office/powerpoint/2010/main" val="366931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4DA95-FA31-4041-8438-BD0A40EF593A}" type="datetimeFigureOut">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C0869-C1C3-4C05-9555-42E9140ED45D}" type="slidenum">
              <a:rPr lang="en-US" smtClean="0"/>
              <a:t>‹#›</a:t>
            </a:fld>
            <a:endParaRPr lang="en-US"/>
          </a:p>
        </p:txBody>
      </p:sp>
    </p:spTree>
    <p:extLst>
      <p:ext uri="{BB962C8B-B14F-4D97-AF65-F5344CB8AC3E}">
        <p14:creationId xmlns:p14="http://schemas.microsoft.com/office/powerpoint/2010/main" val="374039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4DA95-FA31-4041-8438-BD0A40EF593A}"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C0869-C1C3-4C05-9555-42E9140ED45D}" type="slidenum">
              <a:rPr lang="en-US" smtClean="0"/>
              <a:t>‹#›</a:t>
            </a:fld>
            <a:endParaRPr lang="en-US"/>
          </a:p>
        </p:txBody>
      </p:sp>
    </p:spTree>
    <p:extLst>
      <p:ext uri="{BB962C8B-B14F-4D97-AF65-F5344CB8AC3E}">
        <p14:creationId xmlns:p14="http://schemas.microsoft.com/office/powerpoint/2010/main" val="79328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4DA95-FA31-4041-8438-BD0A40EF593A}"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C0869-C1C3-4C05-9555-42E9140ED45D}" type="slidenum">
              <a:rPr lang="en-US" smtClean="0"/>
              <a:t>‹#›</a:t>
            </a:fld>
            <a:endParaRPr lang="en-US"/>
          </a:p>
        </p:txBody>
      </p:sp>
    </p:spTree>
    <p:extLst>
      <p:ext uri="{BB962C8B-B14F-4D97-AF65-F5344CB8AC3E}">
        <p14:creationId xmlns:p14="http://schemas.microsoft.com/office/powerpoint/2010/main" val="362134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4DA95-FA31-4041-8438-BD0A40EF593A}" type="datetimeFigureOut">
              <a:rPr lang="en-US" smtClean="0"/>
              <a:t>12/20/2017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C0869-C1C3-4C05-9555-42E9140ED45D}" type="slidenum">
              <a:rPr lang="en-US" smtClean="0"/>
              <a:t>‹#›</a:t>
            </a:fld>
            <a:endParaRPr lang="en-US"/>
          </a:p>
        </p:txBody>
      </p:sp>
    </p:spTree>
    <p:extLst>
      <p:ext uri="{BB962C8B-B14F-4D97-AF65-F5344CB8AC3E}">
        <p14:creationId xmlns:p14="http://schemas.microsoft.com/office/powerpoint/2010/main" val="2851458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library.indstate.edu/tools/tutorials/plagiarism/"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www.copyright.gov/title17/"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www.templetons.com/brad/copymyths.html" TargetMode="External"/><Relationship Id="rId4" Type="http://schemas.openxmlformats.org/officeDocument/2006/relationships/hyperlink" Target="http://www.copyright.gov/"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plagiarism.com/"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lib.runet.edu/tutorial/XI/plag.asp"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ulm./edu/~low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Ethics in Research and Courses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7029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838200" y="365125"/>
            <a:ext cx="10515600" cy="690943"/>
          </a:xfrm>
        </p:spPr>
        <p:txBody>
          <a:bodyPr/>
          <a:lstStyle/>
          <a:p>
            <a:pPr>
              <a:lnSpc>
                <a:spcPct val="80000"/>
              </a:lnSpc>
              <a:defRPr/>
            </a:pPr>
            <a:r>
              <a:rPr lang="en-US" sz="4000" b="1" dirty="0"/>
              <a:t>Other </a:t>
            </a:r>
            <a:r>
              <a:rPr lang="tr-TR" sz="4000" b="1" dirty="0" smtClean="0"/>
              <a:t>Poor </a:t>
            </a:r>
            <a:r>
              <a:rPr lang="en-US" sz="4000" b="1" dirty="0" smtClean="0"/>
              <a:t>behaviors</a:t>
            </a:r>
            <a:endParaRPr lang="en-US" sz="4000" b="1" dirty="0"/>
          </a:p>
        </p:txBody>
      </p:sp>
      <p:sp>
        <p:nvSpPr>
          <p:cNvPr id="66563" name="Rectangle 3"/>
          <p:cNvSpPr>
            <a:spLocks noGrp="1" noRot="1" noChangeArrowheads="1"/>
          </p:cNvSpPr>
          <p:nvPr>
            <p:ph type="body" idx="1"/>
          </p:nvPr>
        </p:nvSpPr>
        <p:spPr>
          <a:xfrm>
            <a:off x="1555168" y="1056068"/>
            <a:ext cx="8540750" cy="5029200"/>
          </a:xfrm>
        </p:spPr>
        <p:txBody>
          <a:bodyPr>
            <a:normAutofit/>
          </a:bodyPr>
          <a:lstStyle/>
          <a:p>
            <a:pPr marL="457200" indent="-457200" eaLnBrk="1" hangingPunct="1">
              <a:lnSpc>
                <a:spcPct val="80000"/>
              </a:lnSpc>
              <a:buFont typeface="+mj-lt"/>
              <a:buAutoNum type="arabicPeriod" startAt="11"/>
              <a:defRPr/>
            </a:pPr>
            <a:r>
              <a:rPr lang="en-US" sz="2400" dirty="0" smtClean="0"/>
              <a:t>Publishing </a:t>
            </a:r>
            <a:r>
              <a:rPr lang="en-US" sz="2400" dirty="0"/>
              <a:t>the same data or results in two or </a:t>
            </a:r>
            <a:r>
              <a:rPr lang="en-US" sz="2400" dirty="0" err="1" smtClean="0"/>
              <a:t>mor</a:t>
            </a:r>
            <a:r>
              <a:rPr lang="tr-TR" sz="2400" dirty="0" smtClean="0"/>
              <a:t>e </a:t>
            </a:r>
            <a:r>
              <a:rPr lang="en-US" sz="2400" dirty="0" smtClean="0"/>
              <a:t>publications</a:t>
            </a:r>
            <a:endParaRPr lang="en-US" sz="2400" dirty="0"/>
          </a:p>
          <a:p>
            <a:pPr marL="457200" indent="-457200" eaLnBrk="1" hangingPunct="1">
              <a:lnSpc>
                <a:spcPct val="80000"/>
              </a:lnSpc>
              <a:buFont typeface="+mj-lt"/>
              <a:buAutoNum type="arabicPeriod" startAt="11"/>
              <a:defRPr/>
            </a:pPr>
            <a:r>
              <a:rPr lang="en-US" sz="2400" dirty="0" smtClean="0"/>
              <a:t>Inappropriately </a:t>
            </a:r>
            <a:r>
              <a:rPr lang="en-US" sz="2400" dirty="0"/>
              <a:t>assigning authorship credit</a:t>
            </a:r>
          </a:p>
          <a:p>
            <a:pPr marL="457200" indent="-457200" eaLnBrk="1" hangingPunct="1">
              <a:lnSpc>
                <a:spcPct val="80000"/>
              </a:lnSpc>
              <a:buFont typeface="+mj-lt"/>
              <a:buAutoNum type="arabicPeriod" startAt="11"/>
              <a:defRPr/>
            </a:pPr>
            <a:r>
              <a:rPr lang="en-US" sz="2400" dirty="0" smtClean="0"/>
              <a:t>Withholding </a:t>
            </a:r>
            <a:r>
              <a:rPr lang="en-US" sz="2400" dirty="0"/>
              <a:t>details of methodology or results in papers or </a:t>
            </a:r>
            <a:r>
              <a:rPr lang="en-US" sz="2400" dirty="0" smtClean="0"/>
              <a:t>proposals</a:t>
            </a:r>
            <a:endParaRPr lang="en-US" sz="2400" dirty="0"/>
          </a:p>
          <a:p>
            <a:pPr marL="457200" indent="-457200" eaLnBrk="1" hangingPunct="1">
              <a:lnSpc>
                <a:spcPct val="80000"/>
              </a:lnSpc>
              <a:buFont typeface="+mj-lt"/>
              <a:buAutoNum type="arabicPeriod" startAt="11"/>
              <a:defRPr/>
            </a:pPr>
            <a:r>
              <a:rPr lang="en-US" sz="2400" dirty="0" smtClean="0"/>
              <a:t>Using </a:t>
            </a:r>
            <a:r>
              <a:rPr lang="en-US" sz="2400" dirty="0"/>
              <a:t>inadequate or inappropriate research designs</a:t>
            </a:r>
          </a:p>
          <a:p>
            <a:pPr marL="457200" indent="-457200" eaLnBrk="1" hangingPunct="1">
              <a:lnSpc>
                <a:spcPct val="80000"/>
              </a:lnSpc>
              <a:buFont typeface="+mj-lt"/>
              <a:buAutoNum type="arabicPeriod" startAt="11"/>
              <a:defRPr/>
            </a:pPr>
            <a:r>
              <a:rPr lang="en-US" sz="2400" dirty="0" smtClean="0"/>
              <a:t>Dropping </a:t>
            </a:r>
            <a:r>
              <a:rPr lang="en-US" sz="2400" dirty="0"/>
              <a:t>observations or data points from analyses </a:t>
            </a:r>
            <a:r>
              <a:rPr lang="en-US" sz="2400" dirty="0" smtClean="0"/>
              <a:t>based </a:t>
            </a:r>
            <a:r>
              <a:rPr lang="en-US" sz="2400" dirty="0"/>
              <a:t>on a gut feeling that they were inaccurate</a:t>
            </a:r>
          </a:p>
          <a:p>
            <a:pPr marL="457200" indent="-457200" eaLnBrk="1" hangingPunct="1">
              <a:lnSpc>
                <a:spcPct val="80000"/>
              </a:lnSpc>
              <a:buFont typeface="+mj-lt"/>
              <a:buAutoNum type="arabicPeriod" startAt="11"/>
              <a:defRPr/>
            </a:pPr>
            <a:r>
              <a:rPr lang="en-US" sz="2400" dirty="0" smtClean="0"/>
              <a:t>Inadequate </a:t>
            </a:r>
            <a:r>
              <a:rPr lang="en-US" sz="2400" dirty="0"/>
              <a:t>record keeping related to research projects</a:t>
            </a:r>
          </a:p>
        </p:txBody>
      </p:sp>
      <p:sp>
        <p:nvSpPr>
          <p:cNvPr id="2" name="Footer Placeholder 1"/>
          <p:cNvSpPr>
            <a:spLocks noGrp="1"/>
          </p:cNvSpPr>
          <p:nvPr>
            <p:ph type="ftr" sz="quarter" idx="11"/>
          </p:nvPr>
        </p:nvSpPr>
        <p:spPr/>
        <p:txBody>
          <a:bodyPr/>
          <a:lstStyle/>
          <a:p>
            <a:pPr>
              <a:defRPr/>
            </a:pPr>
            <a:r>
              <a:rPr lang="en-US" smtClean="0"/>
              <a:t>Adapted from Lecture notes on "Research Misconduct" by Thomas J. Inzana</a:t>
            </a:r>
            <a:endParaRPr lang="en-US"/>
          </a:p>
        </p:txBody>
      </p:sp>
    </p:spTree>
    <p:extLst>
      <p:ext uri="{BB962C8B-B14F-4D97-AF65-F5344CB8AC3E}">
        <p14:creationId xmlns:p14="http://schemas.microsoft.com/office/powerpoint/2010/main" val="4000818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do these terms mean?</a:t>
            </a:r>
            <a:endParaRPr lang="en-GB" dirty="0"/>
          </a:p>
        </p:txBody>
      </p:sp>
      <p:sp>
        <p:nvSpPr>
          <p:cNvPr id="3" name="Content Placeholder 2"/>
          <p:cNvSpPr>
            <a:spLocks noGrp="1"/>
          </p:cNvSpPr>
          <p:nvPr>
            <p:ph idx="1"/>
          </p:nvPr>
        </p:nvSpPr>
        <p:spPr>
          <a:xfrm>
            <a:off x="412125" y="3335628"/>
            <a:ext cx="11779876" cy="2300420"/>
          </a:xfrm>
        </p:spPr>
        <p:txBody>
          <a:bodyPr>
            <a:normAutofit/>
          </a:bodyPr>
          <a:lstStyle/>
          <a:p>
            <a:r>
              <a:rPr lang="en-GB" dirty="0" smtClean="0"/>
              <a:t>These </a:t>
            </a:r>
            <a:r>
              <a:rPr lang="en-GB" dirty="0"/>
              <a:t>practices are unethical and are categorized under “</a:t>
            </a:r>
            <a:r>
              <a:rPr lang="en-GB" dirty="0" smtClean="0"/>
              <a:t>author</a:t>
            </a:r>
            <a:r>
              <a:rPr lang="tr-TR" dirty="0" smtClean="0"/>
              <a:t> </a:t>
            </a:r>
            <a:r>
              <a:rPr lang="en-GB" dirty="0" smtClean="0"/>
              <a:t>misconduct</a:t>
            </a:r>
            <a:r>
              <a:rPr lang="en-GB" dirty="0"/>
              <a:t>”.</a:t>
            </a:r>
          </a:p>
          <a:p>
            <a:r>
              <a:rPr lang="tr-TR" dirty="0" smtClean="0"/>
              <a:t>Duplicate Submission and Multiple Submission </a:t>
            </a:r>
            <a:r>
              <a:rPr lang="en-GB" dirty="0" smtClean="0"/>
              <a:t>are </a:t>
            </a:r>
            <a:r>
              <a:rPr lang="en-GB" dirty="0"/>
              <a:t>brought to the notice of all editors within the field.</a:t>
            </a:r>
          </a:p>
          <a:p>
            <a:pPr lvl="1"/>
            <a:r>
              <a:rPr lang="en-GB" dirty="0" smtClean="0"/>
              <a:t>Authors </a:t>
            </a:r>
            <a:r>
              <a:rPr lang="en-GB" dirty="0"/>
              <a:t>stand to lose credibility.</a:t>
            </a:r>
          </a:p>
          <a:p>
            <a:pPr lvl="1"/>
            <a:r>
              <a:rPr lang="en-GB" dirty="0" smtClean="0"/>
              <a:t>Some </a:t>
            </a:r>
            <a:r>
              <a:rPr lang="en-GB" dirty="0"/>
              <a:t>journals ban the author for as many as five years</a:t>
            </a:r>
            <a:r>
              <a:rPr lang="en-GB" dirty="0" smtClean="0"/>
              <a:t>.</a:t>
            </a:r>
            <a:endParaRPr lang="en-GB" dirty="0"/>
          </a:p>
        </p:txBody>
      </p:sp>
      <p:graphicFrame>
        <p:nvGraphicFramePr>
          <p:cNvPr id="5" name="Diagram 4"/>
          <p:cNvGraphicFramePr/>
          <p:nvPr>
            <p:extLst>
              <p:ext uri="{D42A27DB-BD31-4B8C-83A1-F6EECF244321}">
                <p14:modId xmlns:p14="http://schemas.microsoft.com/office/powerpoint/2010/main" val="3934466054"/>
              </p:ext>
            </p:extLst>
          </p:nvPr>
        </p:nvGraphicFramePr>
        <p:xfrm>
          <a:off x="2963218" y="1319577"/>
          <a:ext cx="8609473" cy="1815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GB" smtClean="0"/>
              <a:t>adapted from salamislicing and duplicate publication, Editage insights</a:t>
            </a:r>
            <a:endParaRPr lang="en-US"/>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43" y="1458125"/>
            <a:ext cx="2276841" cy="1538786"/>
          </a:xfrm>
          <a:prstGeom prst="rect">
            <a:avLst/>
          </a:prstGeom>
        </p:spPr>
      </p:pic>
    </p:spTree>
    <p:extLst>
      <p:ext uri="{BB962C8B-B14F-4D97-AF65-F5344CB8AC3E}">
        <p14:creationId xmlns:p14="http://schemas.microsoft.com/office/powerpoint/2010/main" val="2064844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966989" y="152399"/>
            <a:ext cx="7772400" cy="838200"/>
          </a:xfrm>
        </p:spPr>
        <p:txBody>
          <a:bodyPr/>
          <a:lstStyle/>
          <a:p>
            <a:pPr eaLnBrk="1" hangingPunct="1">
              <a:defRPr/>
            </a:pPr>
            <a:r>
              <a:rPr lang="en-US" sz="4000" dirty="0"/>
              <a:t>Why does misconduct happen?</a:t>
            </a:r>
          </a:p>
        </p:txBody>
      </p:sp>
      <p:sp>
        <p:nvSpPr>
          <p:cNvPr id="55299" name="Rectangle 3"/>
          <p:cNvSpPr>
            <a:spLocks noGrp="1" noRot="1" noChangeArrowheads="1"/>
          </p:cNvSpPr>
          <p:nvPr>
            <p:ph type="body" idx="1"/>
          </p:nvPr>
        </p:nvSpPr>
        <p:spPr>
          <a:xfrm>
            <a:off x="1828800" y="2438400"/>
            <a:ext cx="5410200" cy="3657600"/>
          </a:xfrm>
        </p:spPr>
        <p:txBody>
          <a:bodyPr/>
          <a:lstStyle/>
          <a:p>
            <a:pPr eaLnBrk="1" hangingPunct="1">
              <a:buClr>
                <a:srgbClr val="990000"/>
              </a:buClr>
              <a:buFont typeface="Wingdings" pitchFamily="2" charset="2"/>
              <a:buChar char="§"/>
              <a:defRPr/>
            </a:pPr>
            <a:r>
              <a:rPr lang="en-US" smtClean="0"/>
              <a:t>Publish or Perish Pressure</a:t>
            </a:r>
          </a:p>
          <a:p>
            <a:pPr eaLnBrk="1" hangingPunct="1">
              <a:buClr>
                <a:srgbClr val="990000"/>
              </a:buClr>
              <a:buFont typeface="Wingdings" pitchFamily="2" charset="2"/>
              <a:buChar char="§"/>
              <a:defRPr/>
            </a:pPr>
            <a:r>
              <a:rPr lang="en-US" smtClean="0"/>
              <a:t>Desire to “get ahead”</a:t>
            </a:r>
          </a:p>
          <a:p>
            <a:pPr eaLnBrk="1" hangingPunct="1">
              <a:buClr>
                <a:srgbClr val="990000"/>
              </a:buClr>
              <a:buFont typeface="Wingdings" pitchFamily="2" charset="2"/>
              <a:buChar char="§"/>
              <a:defRPr/>
            </a:pPr>
            <a:r>
              <a:rPr lang="en-US" smtClean="0"/>
              <a:t>Personal problems</a:t>
            </a:r>
          </a:p>
          <a:p>
            <a:pPr eaLnBrk="1" hangingPunct="1">
              <a:buClr>
                <a:srgbClr val="990000"/>
              </a:buClr>
              <a:buFont typeface="Wingdings" pitchFamily="2" charset="2"/>
              <a:buChar char="§"/>
              <a:defRPr/>
            </a:pPr>
            <a:r>
              <a:rPr lang="en-US" smtClean="0"/>
              <a:t>Character issues</a:t>
            </a:r>
          </a:p>
          <a:p>
            <a:pPr eaLnBrk="1" hangingPunct="1">
              <a:buClr>
                <a:srgbClr val="990000"/>
              </a:buClr>
              <a:buFont typeface="Wingdings" pitchFamily="2" charset="2"/>
              <a:buChar char="§"/>
              <a:defRPr/>
            </a:pPr>
            <a:r>
              <a:rPr lang="en-US" smtClean="0"/>
              <a:t>Cultural Differences</a:t>
            </a:r>
          </a:p>
          <a:p>
            <a:pPr eaLnBrk="1" hangingPunct="1">
              <a:buClr>
                <a:srgbClr val="990000"/>
              </a:buClr>
              <a:buFont typeface="Wingdings" pitchFamily="2" charset="2"/>
              <a:buChar char="§"/>
              <a:defRPr/>
            </a:pPr>
            <a:r>
              <a:rPr lang="en-US" smtClean="0"/>
              <a:t>???</a:t>
            </a:r>
          </a:p>
        </p:txBody>
      </p:sp>
      <p:pic>
        <p:nvPicPr>
          <p:cNvPr id="22532" name="Picture 4" descr="RCR"/>
          <p:cNvPicPr>
            <a:picLocks noChangeAspect="1" noChangeArrowheads="1"/>
          </p:cNvPicPr>
          <p:nvPr/>
        </p:nvPicPr>
        <p:blipFill>
          <a:blip r:embed="rId3">
            <a:extLst>
              <a:ext uri="{28A0092B-C50C-407E-A947-70E740481C1C}">
                <a14:useLocalDpi xmlns:a14="http://schemas.microsoft.com/office/drawing/2010/main" val="0"/>
              </a:ext>
            </a:extLst>
          </a:blip>
          <a:srcRect t="2899"/>
          <a:stretch>
            <a:fillRect/>
          </a:stretch>
        </p:blipFill>
        <p:spPr bwMode="auto">
          <a:xfrm>
            <a:off x="8153400" y="571499"/>
            <a:ext cx="4012128" cy="605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Adapted from Lecture notes on "Research Misconduct" by Thomas J. Inzana</a:t>
            </a:r>
            <a:endParaRPr lang="en-US"/>
          </a:p>
        </p:txBody>
      </p:sp>
    </p:spTree>
    <p:extLst>
      <p:ext uri="{BB962C8B-B14F-4D97-AF65-F5344CB8AC3E}">
        <p14:creationId xmlns:p14="http://schemas.microsoft.com/office/powerpoint/2010/main" val="1253462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smtClean="0"/>
              <a:t>How is misconduct identified</a:t>
            </a:r>
          </a:p>
        </p:txBody>
      </p:sp>
      <p:sp>
        <p:nvSpPr>
          <p:cNvPr id="6147" name="Rectangle 3"/>
          <p:cNvSpPr>
            <a:spLocks noGrp="1" noRot="1" noChangeArrowheads="1"/>
          </p:cNvSpPr>
          <p:nvPr>
            <p:ph type="body" idx="1"/>
          </p:nvPr>
        </p:nvSpPr>
        <p:spPr/>
        <p:txBody>
          <a:bodyPr/>
          <a:lstStyle/>
          <a:p>
            <a:pPr eaLnBrk="1" hangingPunct="1">
              <a:buFont typeface="Arial" charset="0"/>
              <a:buChar char="►"/>
              <a:defRPr/>
            </a:pPr>
            <a:r>
              <a:rPr lang="en-US" dirty="0" smtClean="0"/>
              <a:t>Suspected and reported by a colleague</a:t>
            </a:r>
          </a:p>
          <a:p>
            <a:pPr eaLnBrk="1" hangingPunct="1">
              <a:buFont typeface="Arial" charset="0"/>
              <a:buChar char="►"/>
              <a:defRPr/>
            </a:pPr>
            <a:r>
              <a:rPr lang="en-US" dirty="0" smtClean="0"/>
              <a:t>Failure to confirm research results </a:t>
            </a:r>
          </a:p>
          <a:p>
            <a:pPr eaLnBrk="1" hangingPunct="1">
              <a:buFont typeface="Arial" charset="0"/>
              <a:buNone/>
              <a:defRPr/>
            </a:pPr>
            <a:r>
              <a:rPr lang="en-US" dirty="0" smtClean="0"/>
              <a:t>	by own lab or others</a:t>
            </a:r>
          </a:p>
        </p:txBody>
      </p:sp>
      <p:sp>
        <p:nvSpPr>
          <p:cNvPr id="2" name="Footer Placeholder 1"/>
          <p:cNvSpPr>
            <a:spLocks noGrp="1"/>
          </p:cNvSpPr>
          <p:nvPr>
            <p:ph type="ftr" sz="quarter" idx="11"/>
          </p:nvPr>
        </p:nvSpPr>
        <p:spPr/>
        <p:txBody>
          <a:bodyPr/>
          <a:lstStyle/>
          <a:p>
            <a:pPr>
              <a:defRPr/>
            </a:pPr>
            <a:r>
              <a:rPr lang="en-US" smtClean="0"/>
              <a:t>Adapted from Lecture notes on "Research Misconduct" by Thomas J. Inzana</a:t>
            </a:r>
            <a:endParaRPr lang="en-US"/>
          </a:p>
        </p:txBody>
      </p:sp>
    </p:spTree>
    <p:extLst>
      <p:ext uri="{BB962C8B-B14F-4D97-AF65-F5344CB8AC3E}">
        <p14:creationId xmlns:p14="http://schemas.microsoft.com/office/powerpoint/2010/main" val="3379618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en-US" sz="4000"/>
              <a:t>Consequences (if misconduct is substantiated)</a:t>
            </a:r>
          </a:p>
        </p:txBody>
      </p:sp>
      <p:sp>
        <p:nvSpPr>
          <p:cNvPr id="5123" name="Rectangle 3"/>
          <p:cNvSpPr>
            <a:spLocks noGrp="1" noRot="1" noChangeArrowheads="1"/>
          </p:cNvSpPr>
          <p:nvPr>
            <p:ph type="body" idx="1"/>
          </p:nvPr>
        </p:nvSpPr>
        <p:spPr/>
        <p:txBody>
          <a:bodyPr/>
          <a:lstStyle/>
          <a:p>
            <a:pPr eaLnBrk="1" hangingPunct="1">
              <a:lnSpc>
                <a:spcPct val="90000"/>
              </a:lnSpc>
              <a:buFont typeface="Arial" charset="0"/>
              <a:buChar char="►"/>
              <a:defRPr/>
            </a:pPr>
            <a:r>
              <a:rPr lang="en-US" dirty="0" smtClean="0"/>
              <a:t>Withdrawal or correction of all pending and published papers and abstracts affected by the misconduct</a:t>
            </a:r>
          </a:p>
          <a:p>
            <a:pPr eaLnBrk="1" hangingPunct="1">
              <a:lnSpc>
                <a:spcPct val="90000"/>
              </a:lnSpc>
              <a:buFont typeface="Arial" charset="0"/>
              <a:buChar char="►"/>
              <a:defRPr/>
            </a:pPr>
            <a:r>
              <a:rPr lang="en-US" dirty="0" smtClean="0"/>
              <a:t>Reprimand, removal from project, rank and salary reduction, dismissal</a:t>
            </a:r>
          </a:p>
          <a:p>
            <a:pPr eaLnBrk="1" hangingPunct="1">
              <a:lnSpc>
                <a:spcPct val="90000"/>
              </a:lnSpc>
              <a:buFont typeface="Arial" charset="0"/>
              <a:buChar char="►"/>
              <a:defRPr/>
            </a:pPr>
            <a:r>
              <a:rPr lang="en-US" dirty="0" smtClean="0"/>
              <a:t>Restitution of funds to the granting agency</a:t>
            </a:r>
          </a:p>
          <a:p>
            <a:pPr eaLnBrk="1" hangingPunct="1">
              <a:lnSpc>
                <a:spcPct val="90000"/>
              </a:lnSpc>
              <a:buFont typeface="Arial" charset="0"/>
              <a:buChar char="►"/>
              <a:defRPr/>
            </a:pPr>
            <a:r>
              <a:rPr lang="en-US" dirty="0" smtClean="0"/>
              <a:t>Ineligibility to apply for grants for years</a:t>
            </a:r>
          </a:p>
          <a:p>
            <a:pPr eaLnBrk="1" hangingPunct="1">
              <a:lnSpc>
                <a:spcPct val="90000"/>
              </a:lnSpc>
              <a:buFont typeface="Arial" charset="0"/>
              <a:buChar char="►"/>
              <a:defRPr/>
            </a:pPr>
            <a:r>
              <a:rPr lang="en-US" b="1" u="sng" dirty="0" smtClean="0"/>
              <a:t>I.E. the end of your research career!</a:t>
            </a:r>
          </a:p>
        </p:txBody>
      </p:sp>
      <p:sp>
        <p:nvSpPr>
          <p:cNvPr id="2" name="Footer Placeholder 1"/>
          <p:cNvSpPr>
            <a:spLocks noGrp="1"/>
          </p:cNvSpPr>
          <p:nvPr>
            <p:ph type="ftr" sz="quarter" idx="11"/>
          </p:nvPr>
        </p:nvSpPr>
        <p:spPr/>
        <p:txBody>
          <a:bodyPr/>
          <a:lstStyle/>
          <a:p>
            <a:pPr>
              <a:defRPr/>
            </a:pPr>
            <a:r>
              <a:rPr lang="en-US" smtClean="0"/>
              <a:t>Adapted from Lecture notes on "Research Misconduct" by Thomas J. Inzana</a:t>
            </a:r>
            <a:endParaRPr lang="en-US"/>
          </a:p>
        </p:txBody>
      </p:sp>
    </p:spTree>
    <p:extLst>
      <p:ext uri="{BB962C8B-B14F-4D97-AF65-F5344CB8AC3E}">
        <p14:creationId xmlns:p14="http://schemas.microsoft.com/office/powerpoint/2010/main" val="3128150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sz="4000" dirty="0"/>
              <a:t>Who is investigated and who is held accountable?</a:t>
            </a:r>
          </a:p>
        </p:txBody>
      </p:sp>
      <p:sp>
        <p:nvSpPr>
          <p:cNvPr id="7171" name="Rectangle 3"/>
          <p:cNvSpPr>
            <a:spLocks noGrp="1" noRot="1" noChangeArrowheads="1"/>
          </p:cNvSpPr>
          <p:nvPr>
            <p:ph type="body" idx="1"/>
          </p:nvPr>
        </p:nvSpPr>
        <p:spPr/>
        <p:txBody>
          <a:bodyPr/>
          <a:lstStyle/>
          <a:p>
            <a:pPr eaLnBrk="1" hangingPunct="1">
              <a:buFont typeface="Arial" charset="0"/>
              <a:buChar char="►"/>
              <a:defRPr/>
            </a:pPr>
            <a:r>
              <a:rPr lang="en-US" dirty="0" smtClean="0"/>
              <a:t>Investigated</a:t>
            </a:r>
          </a:p>
          <a:p>
            <a:pPr lvl="1" eaLnBrk="1" hangingPunct="1">
              <a:defRPr/>
            </a:pPr>
            <a:r>
              <a:rPr lang="en-US" dirty="0" smtClean="0"/>
              <a:t>All authors that are involved in the specific data in question</a:t>
            </a:r>
          </a:p>
          <a:p>
            <a:pPr eaLnBrk="1" hangingPunct="1">
              <a:buFont typeface="Arial" charset="0"/>
              <a:buChar char="►"/>
              <a:defRPr/>
            </a:pPr>
            <a:r>
              <a:rPr lang="en-US" dirty="0" smtClean="0"/>
              <a:t>Held accountable</a:t>
            </a:r>
          </a:p>
          <a:p>
            <a:pPr lvl="1" eaLnBrk="1" hangingPunct="1">
              <a:defRPr/>
            </a:pPr>
            <a:r>
              <a:rPr lang="en-US" dirty="0" smtClean="0"/>
              <a:t>Primary author</a:t>
            </a:r>
          </a:p>
          <a:p>
            <a:pPr lvl="1" eaLnBrk="1" hangingPunct="1">
              <a:defRPr/>
            </a:pPr>
            <a:r>
              <a:rPr lang="en-US" dirty="0" smtClean="0"/>
              <a:t>Other authors whose results are found culpable</a:t>
            </a:r>
          </a:p>
          <a:p>
            <a:pPr marL="457200" lvl="1" indent="0" eaLnBrk="1" hangingPunct="1">
              <a:buNone/>
              <a:defRPr/>
            </a:pPr>
            <a:endParaRPr lang="en-US" dirty="0" smtClean="0"/>
          </a:p>
          <a:p>
            <a:pPr eaLnBrk="1" hangingPunct="1">
              <a:buFont typeface="Arial" charset="0"/>
              <a:buChar char="►"/>
              <a:defRPr/>
            </a:pPr>
            <a:endParaRPr lang="en-US" dirty="0" smtClean="0"/>
          </a:p>
        </p:txBody>
      </p:sp>
      <p:sp>
        <p:nvSpPr>
          <p:cNvPr id="2" name="Footer Placeholder 1"/>
          <p:cNvSpPr>
            <a:spLocks noGrp="1"/>
          </p:cNvSpPr>
          <p:nvPr>
            <p:ph type="ftr" sz="quarter" idx="11"/>
          </p:nvPr>
        </p:nvSpPr>
        <p:spPr/>
        <p:txBody>
          <a:bodyPr/>
          <a:lstStyle/>
          <a:p>
            <a:pPr>
              <a:defRPr/>
            </a:pPr>
            <a:r>
              <a:rPr lang="en-US" smtClean="0"/>
              <a:t>Adapted from Lecture notes on "Research Misconduct" by Thomas J. Inzana</a:t>
            </a:r>
            <a:endParaRPr lang="en-US"/>
          </a:p>
        </p:txBody>
      </p:sp>
    </p:spTree>
    <p:extLst>
      <p:ext uri="{BB962C8B-B14F-4D97-AF65-F5344CB8AC3E}">
        <p14:creationId xmlns:p14="http://schemas.microsoft.com/office/powerpoint/2010/main" val="3833757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1825625" y="228600"/>
            <a:ext cx="8540750" cy="838200"/>
          </a:xfrm>
        </p:spPr>
        <p:txBody>
          <a:bodyPr/>
          <a:lstStyle/>
          <a:p>
            <a:pPr eaLnBrk="1" hangingPunct="1">
              <a:defRPr/>
            </a:pPr>
            <a:r>
              <a:rPr lang="en-US" sz="3600"/>
              <a:t>Mentor Responsibilities</a:t>
            </a:r>
            <a:endParaRPr lang="en-US" smtClean="0"/>
          </a:p>
        </p:txBody>
      </p:sp>
      <p:sp>
        <p:nvSpPr>
          <p:cNvPr id="61443" name="Rectangle 3"/>
          <p:cNvSpPr>
            <a:spLocks noGrp="1" noRot="1" noChangeArrowheads="1"/>
          </p:cNvSpPr>
          <p:nvPr>
            <p:ph type="body" idx="1"/>
          </p:nvPr>
        </p:nvSpPr>
        <p:spPr>
          <a:xfrm>
            <a:off x="2286000" y="1371600"/>
            <a:ext cx="7772400" cy="4343400"/>
          </a:xfrm>
        </p:spPr>
        <p:txBody>
          <a:bodyPr/>
          <a:lstStyle/>
          <a:p>
            <a:pPr eaLnBrk="1" hangingPunct="1">
              <a:lnSpc>
                <a:spcPct val="90000"/>
              </a:lnSpc>
              <a:buClr>
                <a:srgbClr val="990000"/>
              </a:buClr>
              <a:buFont typeface="Wingdings" pitchFamily="2" charset="2"/>
              <a:buChar char="§"/>
              <a:defRPr/>
            </a:pPr>
            <a:r>
              <a:rPr lang="en-US" dirty="0">
                <a:solidFill>
                  <a:srgbClr val="FF0000"/>
                </a:solidFill>
              </a:rPr>
              <a:t>Mentors </a:t>
            </a:r>
            <a:r>
              <a:rPr lang="en-US" dirty="0"/>
              <a:t>have the </a:t>
            </a:r>
            <a:r>
              <a:rPr lang="en-US" dirty="0">
                <a:solidFill>
                  <a:srgbClr val="FF0000"/>
                </a:solidFill>
              </a:rPr>
              <a:t>responsibility </a:t>
            </a:r>
            <a:r>
              <a:rPr lang="en-US" dirty="0"/>
              <a:t>to ensure that all trainees (post-docs, grad students, undergrads) are </a:t>
            </a:r>
            <a:r>
              <a:rPr lang="en-US" dirty="0">
                <a:solidFill>
                  <a:srgbClr val="FF0000"/>
                </a:solidFill>
              </a:rPr>
              <a:t>aware </a:t>
            </a:r>
            <a:r>
              <a:rPr lang="en-US" dirty="0"/>
              <a:t>of the </a:t>
            </a:r>
            <a:r>
              <a:rPr lang="en-US" dirty="0">
                <a:solidFill>
                  <a:srgbClr val="FF0000"/>
                </a:solidFill>
              </a:rPr>
              <a:t>responsible conduct of research</a:t>
            </a:r>
          </a:p>
          <a:p>
            <a:pPr lvl="1" eaLnBrk="1" hangingPunct="1">
              <a:lnSpc>
                <a:spcPct val="90000"/>
              </a:lnSpc>
              <a:buClr>
                <a:srgbClr val="990000"/>
              </a:buClr>
              <a:defRPr/>
            </a:pPr>
            <a:r>
              <a:rPr lang="en-US" dirty="0"/>
              <a:t>Define the Relationship</a:t>
            </a:r>
          </a:p>
          <a:p>
            <a:pPr lvl="2" eaLnBrk="1" hangingPunct="1">
              <a:lnSpc>
                <a:spcPct val="90000"/>
              </a:lnSpc>
              <a:buClr>
                <a:srgbClr val="990000"/>
              </a:buClr>
              <a:buFont typeface="Wingdings" pitchFamily="2" charset="2"/>
              <a:buChar char="§"/>
              <a:defRPr/>
            </a:pPr>
            <a:r>
              <a:rPr lang="en-US" dirty="0"/>
              <a:t>Role of Trainee</a:t>
            </a:r>
          </a:p>
          <a:p>
            <a:pPr lvl="2" eaLnBrk="1" hangingPunct="1">
              <a:lnSpc>
                <a:spcPct val="90000"/>
              </a:lnSpc>
              <a:buClr>
                <a:srgbClr val="990000"/>
              </a:buClr>
              <a:buFont typeface="Wingdings" pitchFamily="2" charset="2"/>
              <a:buChar char="§"/>
              <a:defRPr/>
            </a:pPr>
            <a:r>
              <a:rPr lang="en-US" dirty="0"/>
              <a:t>Publication/Authorship </a:t>
            </a:r>
          </a:p>
          <a:p>
            <a:pPr marL="914400" lvl="2" indent="0" eaLnBrk="1" hangingPunct="1">
              <a:lnSpc>
                <a:spcPct val="90000"/>
              </a:lnSpc>
              <a:buClr>
                <a:srgbClr val="990000"/>
              </a:buClr>
              <a:buNone/>
              <a:defRPr/>
            </a:pPr>
            <a:endParaRPr lang="en-US" dirty="0"/>
          </a:p>
          <a:p>
            <a:pPr eaLnBrk="1" hangingPunct="1">
              <a:lnSpc>
                <a:spcPct val="90000"/>
              </a:lnSpc>
              <a:buClr>
                <a:srgbClr val="990000"/>
              </a:buClr>
              <a:buFont typeface="Wingdings" pitchFamily="2" charset="2"/>
              <a:buChar char="§"/>
              <a:defRPr/>
            </a:pPr>
            <a:r>
              <a:rPr lang="en-US" dirty="0"/>
              <a:t>Obligation to report</a:t>
            </a:r>
          </a:p>
          <a:p>
            <a:pPr lvl="1" eaLnBrk="1" hangingPunct="1">
              <a:lnSpc>
                <a:spcPct val="90000"/>
              </a:lnSpc>
              <a:buClr>
                <a:srgbClr val="990000"/>
              </a:buClr>
              <a:defRPr/>
            </a:pPr>
            <a:r>
              <a:rPr lang="en-US" dirty="0"/>
              <a:t>Good faith report</a:t>
            </a:r>
          </a:p>
        </p:txBody>
      </p:sp>
      <p:pic>
        <p:nvPicPr>
          <p:cNvPr id="38916" name="Picture 4" descr="RCR"/>
          <p:cNvPicPr>
            <a:picLocks noChangeAspect="1" noChangeArrowheads="1"/>
          </p:cNvPicPr>
          <p:nvPr/>
        </p:nvPicPr>
        <p:blipFill>
          <a:blip r:embed="rId3">
            <a:extLst>
              <a:ext uri="{28A0092B-C50C-407E-A947-70E740481C1C}">
                <a14:useLocalDpi xmlns:a14="http://schemas.microsoft.com/office/drawing/2010/main" val="0"/>
              </a:ext>
            </a:extLst>
          </a:blip>
          <a:srcRect t="4347" b="5797"/>
          <a:stretch>
            <a:fillRect/>
          </a:stretch>
        </p:blipFill>
        <p:spPr bwMode="auto">
          <a:xfrm>
            <a:off x="6858000" y="2667000"/>
            <a:ext cx="28892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Adapted from Lecture notes on "Research Misconduct" by Thomas J. Inzana</a:t>
            </a:r>
            <a:endParaRPr lang="en-US"/>
          </a:p>
        </p:txBody>
      </p:sp>
    </p:spTree>
    <p:extLst>
      <p:ext uri="{BB962C8B-B14F-4D97-AF65-F5344CB8AC3E}">
        <p14:creationId xmlns:p14="http://schemas.microsoft.com/office/powerpoint/2010/main" val="2221150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http://turnitin.com/assets/en_us/media/plagiarism_spectrum.php</a:t>
            </a:r>
            <a:endParaRPr lang="en-US" dirty="0"/>
          </a:p>
        </p:txBody>
      </p:sp>
    </p:spTree>
    <p:extLst>
      <p:ext uri="{BB962C8B-B14F-4D97-AF65-F5344CB8AC3E}">
        <p14:creationId xmlns:p14="http://schemas.microsoft.com/office/powerpoint/2010/main" val="3194411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 of </a:t>
            </a:r>
            <a:r>
              <a:rPr lang="en-US" b="1" cap="small" dirty="0" smtClean="0"/>
              <a:t>plagiarize</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pPr marL="0" indent="0">
              <a:buNone/>
            </a:pPr>
            <a:r>
              <a:rPr lang="en-US" b="1" dirty="0" smtClean="0"/>
              <a:t>plagiarized</a:t>
            </a:r>
            <a:r>
              <a:rPr lang="en-US" dirty="0"/>
              <a:t>; </a:t>
            </a:r>
            <a:r>
              <a:rPr lang="en-US" b="1" dirty="0" smtClean="0"/>
              <a:t>plagiarizing </a:t>
            </a:r>
          </a:p>
          <a:p>
            <a:r>
              <a:rPr lang="en-US" dirty="0" smtClean="0"/>
              <a:t>transitive </a:t>
            </a:r>
            <a:r>
              <a:rPr lang="en-US" dirty="0"/>
              <a:t>verb</a:t>
            </a:r>
          </a:p>
          <a:p>
            <a:pPr marL="0" indent="0">
              <a:buNone/>
            </a:pPr>
            <a:r>
              <a:rPr lang="en-US" dirty="0"/>
              <a:t>: to steal and pass off (the ideas or words of another) as one's own </a:t>
            </a:r>
            <a:endParaRPr lang="en-US" dirty="0" smtClean="0"/>
          </a:p>
          <a:p>
            <a:pPr marL="0" indent="0">
              <a:buNone/>
            </a:pPr>
            <a:r>
              <a:rPr lang="en-US" dirty="0" smtClean="0"/>
              <a:t>:</a:t>
            </a:r>
            <a:r>
              <a:rPr lang="en-US" dirty="0"/>
              <a:t> use (another's production) without crediting the source</a:t>
            </a:r>
          </a:p>
          <a:p>
            <a:pPr marL="0" indent="0">
              <a:buNone/>
            </a:pPr>
            <a:endParaRPr lang="en-US" dirty="0" smtClean="0"/>
          </a:p>
          <a:p>
            <a:pPr marL="0" indent="0">
              <a:buNone/>
            </a:pPr>
            <a:r>
              <a:rPr lang="en-US" dirty="0" smtClean="0"/>
              <a:t>intransitive </a:t>
            </a:r>
            <a:r>
              <a:rPr lang="en-US" dirty="0"/>
              <a:t>verb</a:t>
            </a:r>
          </a:p>
          <a:p>
            <a:pPr marL="0" indent="0">
              <a:buNone/>
            </a:pPr>
            <a:r>
              <a:rPr lang="en-US" dirty="0"/>
              <a:t>: to commit literary theft : present as new and original an idea or product derived from an existing source</a:t>
            </a:r>
          </a:p>
          <a:p>
            <a:endParaRPr lang="en-US" dirty="0"/>
          </a:p>
        </p:txBody>
      </p:sp>
    </p:spTree>
    <p:extLst>
      <p:ext uri="{BB962C8B-B14F-4D97-AF65-F5344CB8AC3E}">
        <p14:creationId xmlns:p14="http://schemas.microsoft.com/office/powerpoint/2010/main" val="112423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Is the work the author’s own creation and written in the author’s own words? </a:t>
            </a:r>
          </a:p>
          <a:p>
            <a:r>
              <a:rPr lang="en-US" dirty="0" smtClean="0"/>
              <a:t>If not, does the writing provide appropriate credit to previous work?</a:t>
            </a:r>
            <a:endParaRPr lang="en-US" dirty="0"/>
          </a:p>
        </p:txBody>
      </p:sp>
    </p:spTree>
    <p:extLst>
      <p:ext uri="{BB962C8B-B14F-4D97-AF65-F5344CB8AC3E}">
        <p14:creationId xmlns:p14="http://schemas.microsoft.com/office/powerpoint/2010/main" val="3484328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7540" y="453509"/>
            <a:ext cx="8473912" cy="5822144"/>
          </a:xfrm>
          <a:prstGeom prst="rect">
            <a:avLst/>
          </a:prstGeom>
        </p:spPr>
        <p:txBody>
          <a:bodyPr wrap="square" lIns="0" tIns="0" rIns="0" bIns="0" rtlCol="0">
            <a:noAutofit/>
          </a:bodyPr>
          <a:lstStyle/>
          <a:p>
            <a:pPr marL="12700" marR="61714">
              <a:lnSpc>
                <a:spcPts val="3554"/>
              </a:lnSpc>
              <a:spcBef>
                <a:spcPts val="177"/>
              </a:spcBef>
            </a:pPr>
            <a:r>
              <a:rPr sz="4800" baseline="2815" dirty="0">
                <a:latin typeface="Wingdings"/>
                <a:cs typeface="Wingdings"/>
              </a:rPr>
              <a:t></a:t>
            </a:r>
            <a:r>
              <a:rPr sz="4800" spc="-494" baseline="2717" dirty="0">
                <a:latin typeface="Times New Roman"/>
                <a:cs typeface="Times New Roman"/>
              </a:rPr>
              <a:t> </a:t>
            </a:r>
            <a:r>
              <a:rPr sz="4800" spc="-39" baseline="2560" dirty="0">
                <a:latin typeface="Calibri"/>
                <a:cs typeface="Calibri"/>
              </a:rPr>
              <a:t>E</a:t>
            </a:r>
            <a:r>
              <a:rPr sz="4800" baseline="2560" dirty="0">
                <a:latin typeface="Calibri"/>
                <a:cs typeface="Calibri"/>
              </a:rPr>
              <a:t>th</a:t>
            </a:r>
            <a:r>
              <a:rPr sz="4800" spc="-9" baseline="2560" dirty="0">
                <a:latin typeface="Calibri"/>
                <a:cs typeface="Calibri"/>
              </a:rPr>
              <a:t>i</a:t>
            </a:r>
            <a:r>
              <a:rPr sz="4800" baseline="2560" dirty="0">
                <a:latin typeface="Calibri"/>
                <a:cs typeface="Calibri"/>
              </a:rPr>
              <a:t>cs</a:t>
            </a:r>
            <a:endParaRPr sz="3200" dirty="0">
              <a:latin typeface="Calibri"/>
              <a:cs typeface="Calibri"/>
            </a:endParaRPr>
          </a:p>
          <a:p>
            <a:pPr marL="469900" marR="61714">
              <a:lnSpc>
                <a:spcPts val="3840"/>
              </a:lnSpc>
              <a:spcBef>
                <a:spcPts val="14"/>
              </a:spcBef>
            </a:pPr>
            <a:r>
              <a:rPr sz="4800" baseline="1811" dirty="0">
                <a:latin typeface="Arial"/>
                <a:cs typeface="Arial"/>
              </a:rPr>
              <a:t>–</a:t>
            </a:r>
            <a:r>
              <a:rPr sz="4800" spc="-409" baseline="1811" dirty="0">
                <a:latin typeface="Arial"/>
                <a:cs typeface="Arial"/>
              </a:rPr>
              <a:t> </a:t>
            </a:r>
            <a:r>
              <a:rPr sz="4800" baseline="1706" dirty="0">
                <a:latin typeface="Calibri"/>
                <a:cs typeface="Calibri"/>
              </a:rPr>
              <a:t>mo</a:t>
            </a:r>
            <a:r>
              <a:rPr sz="4800" spc="-64" baseline="1706" dirty="0">
                <a:latin typeface="Calibri"/>
                <a:cs typeface="Calibri"/>
              </a:rPr>
              <a:t>r</a:t>
            </a:r>
            <a:r>
              <a:rPr sz="4800" baseline="1706" dirty="0">
                <a:latin typeface="Calibri"/>
                <a:cs typeface="Calibri"/>
              </a:rPr>
              <a:t>al </a:t>
            </a:r>
            <a:r>
              <a:rPr sz="4800" spc="-9" baseline="1706" dirty="0">
                <a:latin typeface="Calibri"/>
                <a:cs typeface="Calibri"/>
              </a:rPr>
              <a:t>p</a:t>
            </a:r>
            <a:r>
              <a:rPr sz="4800" baseline="1706" dirty="0">
                <a:latin typeface="Calibri"/>
                <a:cs typeface="Calibri"/>
              </a:rPr>
              <a:t>rinc</a:t>
            </a:r>
            <a:r>
              <a:rPr sz="4800" spc="-9" baseline="1706" dirty="0">
                <a:latin typeface="Calibri"/>
                <a:cs typeface="Calibri"/>
              </a:rPr>
              <a:t>i</a:t>
            </a:r>
            <a:r>
              <a:rPr sz="4800" baseline="1706" dirty="0">
                <a:latin typeface="Calibri"/>
                <a:cs typeface="Calibri"/>
              </a:rPr>
              <a:t>ples</a:t>
            </a:r>
            <a:r>
              <a:rPr sz="4800" spc="19" baseline="1706" dirty="0">
                <a:latin typeface="Calibri"/>
                <a:cs typeface="Calibri"/>
              </a:rPr>
              <a:t> </a:t>
            </a:r>
            <a:r>
              <a:rPr sz="4800" baseline="1706" dirty="0">
                <a:latin typeface="Calibri"/>
                <a:cs typeface="Calibri"/>
              </a:rPr>
              <a:t>of r</a:t>
            </a:r>
            <a:r>
              <a:rPr sz="4800" spc="-9" baseline="1706" dirty="0">
                <a:latin typeface="Calibri"/>
                <a:cs typeface="Calibri"/>
              </a:rPr>
              <a:t>i</a:t>
            </a:r>
            <a:r>
              <a:rPr sz="4800" baseline="1706" dirty="0">
                <a:latin typeface="Calibri"/>
                <a:cs typeface="Calibri"/>
              </a:rPr>
              <a:t>g</a:t>
            </a:r>
            <a:r>
              <a:rPr sz="4800" spc="-25" baseline="1706" dirty="0">
                <a:latin typeface="Calibri"/>
                <a:cs typeface="Calibri"/>
              </a:rPr>
              <a:t>h</a:t>
            </a:r>
            <a:r>
              <a:rPr sz="4800" baseline="1706" dirty="0">
                <a:latin typeface="Calibri"/>
                <a:cs typeface="Calibri"/>
              </a:rPr>
              <a:t>t and</a:t>
            </a:r>
            <a:r>
              <a:rPr sz="4800" spc="14" baseline="1706" dirty="0">
                <a:latin typeface="Calibri"/>
                <a:cs typeface="Calibri"/>
              </a:rPr>
              <a:t> </a:t>
            </a:r>
            <a:r>
              <a:rPr sz="4800" baseline="1706" dirty="0">
                <a:latin typeface="Calibri"/>
                <a:cs typeface="Calibri"/>
              </a:rPr>
              <a:t>w</a:t>
            </a:r>
            <a:r>
              <a:rPr sz="4800" spc="-44" baseline="1706" dirty="0">
                <a:latin typeface="Calibri"/>
                <a:cs typeface="Calibri"/>
              </a:rPr>
              <a:t>r</a:t>
            </a:r>
            <a:r>
              <a:rPr sz="4800" baseline="1706" dirty="0">
                <a:latin typeface="Calibri"/>
                <a:cs typeface="Calibri"/>
              </a:rPr>
              <a:t>ong</a:t>
            </a:r>
            <a:endParaRPr sz="3200" dirty="0">
              <a:latin typeface="Calibri"/>
              <a:cs typeface="Calibri"/>
            </a:endParaRPr>
          </a:p>
          <a:p>
            <a:pPr marL="469900" marR="61714">
              <a:lnSpc>
                <a:spcPts val="3745"/>
              </a:lnSpc>
            </a:pPr>
            <a:r>
              <a:rPr sz="3200" dirty="0">
                <a:latin typeface="Arial"/>
                <a:cs typeface="Arial"/>
              </a:rPr>
              <a:t>–</a:t>
            </a:r>
            <a:r>
              <a:rPr sz="3200" spc="-409" dirty="0">
                <a:latin typeface="Arial"/>
                <a:cs typeface="Arial"/>
              </a:rPr>
              <a:t> </a:t>
            </a:r>
            <a:r>
              <a:rPr sz="3200" dirty="0">
                <a:latin typeface="Calibri"/>
                <a:cs typeface="Calibri"/>
              </a:rPr>
              <a:t>not ab</a:t>
            </a:r>
            <a:r>
              <a:rPr sz="3200" spc="-14" dirty="0">
                <a:latin typeface="Calibri"/>
                <a:cs typeface="Calibri"/>
              </a:rPr>
              <a:t>s</a:t>
            </a:r>
            <a:r>
              <a:rPr sz="3200" dirty="0">
                <a:latin typeface="Calibri"/>
                <a:cs typeface="Calibri"/>
              </a:rPr>
              <a:t>olu</a:t>
            </a:r>
            <a:r>
              <a:rPr sz="3200" spc="-44" dirty="0">
                <a:latin typeface="Calibri"/>
                <a:cs typeface="Calibri"/>
              </a:rPr>
              <a:t>t</a:t>
            </a:r>
            <a:r>
              <a:rPr sz="3200" dirty="0">
                <a:latin typeface="Calibri"/>
                <a:cs typeface="Calibri"/>
              </a:rPr>
              <a:t>e;</a:t>
            </a:r>
            <a:r>
              <a:rPr sz="3200" spc="24" dirty="0">
                <a:latin typeface="Calibri"/>
                <a:cs typeface="Calibri"/>
              </a:rPr>
              <a:t> </a:t>
            </a:r>
            <a:r>
              <a:rPr sz="3200" dirty="0">
                <a:latin typeface="Calibri"/>
                <a:cs typeface="Calibri"/>
              </a:rPr>
              <a:t>m</a:t>
            </a:r>
            <a:r>
              <a:rPr sz="3200" spc="-64" dirty="0">
                <a:latin typeface="Calibri"/>
                <a:cs typeface="Calibri"/>
              </a:rPr>
              <a:t>a</a:t>
            </a:r>
            <a:r>
              <a:rPr sz="3200" dirty="0">
                <a:latin typeface="Calibri"/>
                <a:cs typeface="Calibri"/>
              </a:rPr>
              <a:t>y </a:t>
            </a:r>
            <a:r>
              <a:rPr sz="3200" spc="-34" dirty="0">
                <a:latin typeface="Calibri"/>
                <a:cs typeface="Calibri"/>
              </a:rPr>
              <a:t>v</a:t>
            </a:r>
            <a:r>
              <a:rPr sz="3200" dirty="0">
                <a:latin typeface="Calibri"/>
                <a:cs typeface="Calibri"/>
              </a:rPr>
              <a:t>a</a:t>
            </a:r>
            <a:r>
              <a:rPr sz="3200" spc="9" dirty="0">
                <a:latin typeface="Calibri"/>
                <a:cs typeface="Calibri"/>
              </a:rPr>
              <a:t>r</a:t>
            </a:r>
            <a:r>
              <a:rPr sz="3200" dirty="0">
                <a:latin typeface="Calibri"/>
                <a:cs typeface="Calibri"/>
              </a:rPr>
              <a:t>y </a:t>
            </a:r>
            <a:r>
              <a:rPr sz="3200" spc="-14" dirty="0">
                <a:latin typeface="Calibri"/>
                <a:cs typeface="Calibri"/>
              </a:rPr>
              <a:t>b</a:t>
            </a:r>
            <a:r>
              <a:rPr sz="3200" dirty="0">
                <a:latin typeface="Calibri"/>
                <a:cs typeface="Calibri"/>
              </a:rPr>
              <a:t>y pe</a:t>
            </a:r>
            <a:r>
              <a:rPr sz="3200" spc="-54" dirty="0">
                <a:latin typeface="Calibri"/>
                <a:cs typeface="Calibri"/>
              </a:rPr>
              <a:t>r</a:t>
            </a:r>
            <a:r>
              <a:rPr sz="3200" dirty="0">
                <a:latin typeface="Calibri"/>
                <a:cs typeface="Calibri"/>
              </a:rPr>
              <a:t>son, </a:t>
            </a:r>
            <a:r>
              <a:rPr sz="3200" spc="-19" dirty="0">
                <a:latin typeface="Calibri"/>
                <a:cs typeface="Calibri"/>
              </a:rPr>
              <a:t>b</a:t>
            </a:r>
            <a:r>
              <a:rPr sz="3200" dirty="0">
                <a:latin typeface="Calibri"/>
                <a:cs typeface="Calibri"/>
              </a:rPr>
              <a:t>y time, by</a:t>
            </a:r>
          </a:p>
          <a:p>
            <a:pPr marL="756716" marR="61714">
              <a:lnSpc>
                <a:spcPts val="3170"/>
              </a:lnSpc>
            </a:pPr>
            <a:r>
              <a:rPr sz="4800" baseline="4266" dirty="0">
                <a:latin typeface="Calibri"/>
                <a:cs typeface="Calibri"/>
              </a:rPr>
              <a:t>place</a:t>
            </a:r>
            <a:endParaRPr sz="3200" dirty="0">
              <a:latin typeface="Calibri"/>
              <a:cs typeface="Calibri"/>
            </a:endParaRPr>
          </a:p>
          <a:p>
            <a:pPr marL="469900" marR="61714">
              <a:lnSpc>
                <a:spcPts val="3845"/>
              </a:lnSpc>
              <a:spcBef>
                <a:spcPts val="33"/>
              </a:spcBef>
            </a:pPr>
            <a:r>
              <a:rPr sz="4800" baseline="1811" dirty="0">
                <a:latin typeface="Arial"/>
                <a:cs typeface="Arial"/>
              </a:rPr>
              <a:t>–</a:t>
            </a:r>
            <a:r>
              <a:rPr sz="4800" spc="-409" baseline="1811" dirty="0">
                <a:latin typeface="Arial"/>
                <a:cs typeface="Arial"/>
              </a:rPr>
              <a:t> </a:t>
            </a:r>
            <a:r>
              <a:rPr sz="4800" baseline="1706" dirty="0">
                <a:latin typeface="Calibri"/>
                <a:cs typeface="Calibri"/>
              </a:rPr>
              <a:t>and</a:t>
            </a:r>
            <a:r>
              <a:rPr sz="4800" spc="9" baseline="1706" dirty="0">
                <a:latin typeface="Calibri"/>
                <a:cs typeface="Calibri"/>
              </a:rPr>
              <a:t> </a:t>
            </a:r>
            <a:r>
              <a:rPr sz="4800" baseline="1706" dirty="0">
                <a:latin typeface="Calibri"/>
                <a:cs typeface="Calibri"/>
              </a:rPr>
              <a:t>m</a:t>
            </a:r>
            <a:r>
              <a:rPr sz="4800" spc="-64" baseline="1706" dirty="0">
                <a:latin typeface="Calibri"/>
                <a:cs typeface="Calibri"/>
              </a:rPr>
              <a:t>a</a:t>
            </a:r>
            <a:r>
              <a:rPr sz="4800" baseline="1706" dirty="0">
                <a:latin typeface="Calibri"/>
                <a:cs typeface="Calibri"/>
              </a:rPr>
              <a:t>y be in</a:t>
            </a:r>
            <a:r>
              <a:rPr sz="4800" spc="14" baseline="1706" dirty="0">
                <a:latin typeface="Calibri"/>
                <a:cs typeface="Calibri"/>
              </a:rPr>
              <a:t> </a:t>
            </a:r>
            <a:r>
              <a:rPr sz="4800" spc="-19" baseline="1706" dirty="0">
                <a:latin typeface="Calibri"/>
                <a:cs typeface="Calibri"/>
              </a:rPr>
              <a:t>c</a:t>
            </a:r>
            <a:r>
              <a:rPr sz="4800" baseline="1706" dirty="0">
                <a:latin typeface="Calibri"/>
                <a:cs typeface="Calibri"/>
              </a:rPr>
              <a:t>omp</a:t>
            </a:r>
            <a:r>
              <a:rPr sz="4800" spc="-14" baseline="1706" dirty="0">
                <a:latin typeface="Calibri"/>
                <a:cs typeface="Calibri"/>
              </a:rPr>
              <a:t>e</a:t>
            </a:r>
            <a:r>
              <a:rPr sz="4800" baseline="1706" dirty="0">
                <a:latin typeface="Calibri"/>
                <a:cs typeface="Calibri"/>
              </a:rPr>
              <a:t>t</a:t>
            </a:r>
            <a:r>
              <a:rPr sz="4800" spc="-9" baseline="1706" dirty="0">
                <a:latin typeface="Calibri"/>
                <a:cs typeface="Calibri"/>
              </a:rPr>
              <a:t>i</a:t>
            </a:r>
            <a:r>
              <a:rPr sz="4800" baseline="1706" dirty="0">
                <a:latin typeface="Calibri"/>
                <a:cs typeface="Calibri"/>
              </a:rPr>
              <a:t>t</a:t>
            </a:r>
            <a:r>
              <a:rPr sz="4800" spc="-9" baseline="1706" dirty="0">
                <a:latin typeface="Calibri"/>
                <a:cs typeface="Calibri"/>
              </a:rPr>
              <a:t>i</a:t>
            </a:r>
            <a:r>
              <a:rPr sz="4800" baseline="1706" dirty="0">
                <a:latin typeface="Calibri"/>
                <a:cs typeface="Calibri"/>
              </a:rPr>
              <a:t>on </a:t>
            </a:r>
            <a:r>
              <a:rPr sz="4800" spc="4" baseline="1706" dirty="0">
                <a:latin typeface="Calibri"/>
                <a:cs typeface="Calibri"/>
              </a:rPr>
              <a:t>w</a:t>
            </a:r>
            <a:r>
              <a:rPr sz="4800" baseline="1706" dirty="0">
                <a:latin typeface="Calibri"/>
                <a:cs typeface="Calibri"/>
              </a:rPr>
              <a:t>i</a:t>
            </a:r>
            <a:r>
              <a:rPr sz="4800" spc="-9" baseline="1706" dirty="0">
                <a:latin typeface="Calibri"/>
                <a:cs typeface="Calibri"/>
              </a:rPr>
              <a:t>t</a:t>
            </a:r>
            <a:r>
              <a:rPr sz="4800" baseline="1706" dirty="0">
                <a:latin typeface="Calibri"/>
                <a:cs typeface="Calibri"/>
              </a:rPr>
              <a:t>h</a:t>
            </a:r>
            <a:r>
              <a:rPr sz="4800" spc="14" baseline="1706" dirty="0">
                <a:latin typeface="Calibri"/>
                <a:cs typeface="Calibri"/>
              </a:rPr>
              <a:t> </a:t>
            </a:r>
            <a:r>
              <a:rPr sz="4800" baseline="1706" dirty="0">
                <a:latin typeface="Calibri"/>
                <a:cs typeface="Calibri"/>
              </a:rPr>
              <a:t>each other</a:t>
            </a:r>
            <a:endParaRPr sz="3200" dirty="0">
              <a:latin typeface="Calibri"/>
              <a:cs typeface="Calibri"/>
            </a:endParaRPr>
          </a:p>
          <a:p>
            <a:pPr marL="12700" marR="61714">
              <a:lnSpc>
                <a:spcPts val="3840"/>
              </a:lnSpc>
            </a:pPr>
            <a:r>
              <a:rPr sz="4800" baseline="1877" dirty="0">
                <a:latin typeface="Wingdings"/>
                <a:cs typeface="Wingdings"/>
              </a:rPr>
              <a:t></a:t>
            </a:r>
            <a:r>
              <a:rPr sz="4800" spc="-494" baseline="1811" dirty="0">
                <a:latin typeface="Times New Roman"/>
                <a:cs typeface="Times New Roman"/>
              </a:rPr>
              <a:t> </a:t>
            </a:r>
            <a:r>
              <a:rPr sz="4800" spc="-59" baseline="1706" dirty="0">
                <a:latin typeface="Calibri"/>
                <a:cs typeface="Calibri"/>
              </a:rPr>
              <a:t>R</a:t>
            </a:r>
            <a:r>
              <a:rPr sz="4800" baseline="1706" dirty="0">
                <a:latin typeface="Calibri"/>
                <a:cs typeface="Calibri"/>
              </a:rPr>
              <a:t>esea</a:t>
            </a:r>
            <a:r>
              <a:rPr sz="4800" spc="-39" baseline="1706" dirty="0">
                <a:latin typeface="Calibri"/>
                <a:cs typeface="Calibri"/>
              </a:rPr>
              <a:t>r</a:t>
            </a:r>
            <a:r>
              <a:rPr sz="4800" baseline="1706" dirty="0">
                <a:latin typeface="Calibri"/>
                <a:cs typeface="Calibri"/>
              </a:rPr>
              <a:t>ch</a:t>
            </a:r>
            <a:r>
              <a:rPr sz="4800" spc="-14" baseline="1706" dirty="0">
                <a:latin typeface="Calibri"/>
                <a:cs typeface="Calibri"/>
              </a:rPr>
              <a:t> </a:t>
            </a:r>
            <a:r>
              <a:rPr sz="4800" baseline="1706" dirty="0">
                <a:latin typeface="Calibri"/>
                <a:cs typeface="Calibri"/>
              </a:rPr>
              <a:t>e</a:t>
            </a:r>
            <a:r>
              <a:rPr sz="4800" spc="-14" baseline="1706" dirty="0">
                <a:latin typeface="Calibri"/>
                <a:cs typeface="Calibri"/>
              </a:rPr>
              <a:t>t</a:t>
            </a:r>
            <a:r>
              <a:rPr sz="4800" baseline="1706" dirty="0">
                <a:latin typeface="Calibri"/>
                <a:cs typeface="Calibri"/>
              </a:rPr>
              <a:t>hics</a:t>
            </a:r>
            <a:endParaRPr sz="3200" dirty="0">
              <a:latin typeface="Calibri"/>
              <a:cs typeface="Calibri"/>
            </a:endParaRPr>
          </a:p>
          <a:p>
            <a:pPr marL="469900" marR="61714">
              <a:lnSpc>
                <a:spcPts val="3745"/>
              </a:lnSpc>
            </a:pPr>
            <a:r>
              <a:rPr sz="3200" dirty="0">
                <a:latin typeface="Arial"/>
                <a:cs typeface="Arial"/>
              </a:rPr>
              <a:t>–</a:t>
            </a:r>
            <a:r>
              <a:rPr sz="3200" spc="-409" dirty="0">
                <a:latin typeface="Arial"/>
                <a:cs typeface="Arial"/>
              </a:rPr>
              <a:t> </a:t>
            </a:r>
            <a:r>
              <a:rPr sz="3200" dirty="0">
                <a:latin typeface="Calibri"/>
                <a:cs typeface="Calibri"/>
              </a:rPr>
              <a:t>in</a:t>
            </a:r>
            <a:r>
              <a:rPr sz="3200" spc="-29" dirty="0">
                <a:latin typeface="Calibri"/>
                <a:cs typeface="Calibri"/>
              </a:rPr>
              <a:t>c</a:t>
            </a:r>
            <a:r>
              <a:rPr sz="3200" dirty="0">
                <a:latin typeface="Calibri"/>
                <a:cs typeface="Calibri"/>
              </a:rPr>
              <a:t>orpo</a:t>
            </a:r>
            <a:r>
              <a:rPr sz="3200" spc="-64" dirty="0">
                <a:latin typeface="Calibri"/>
                <a:cs typeface="Calibri"/>
              </a:rPr>
              <a:t>r</a:t>
            </a:r>
            <a:r>
              <a:rPr sz="3200" spc="-19" dirty="0">
                <a:latin typeface="Calibri"/>
                <a:cs typeface="Calibri"/>
              </a:rPr>
              <a:t>a</a:t>
            </a:r>
            <a:r>
              <a:rPr sz="3200" dirty="0">
                <a:latin typeface="Calibri"/>
                <a:cs typeface="Calibri"/>
              </a:rPr>
              <a:t>t</a:t>
            </a:r>
            <a:r>
              <a:rPr sz="3200" spc="-9" dirty="0">
                <a:latin typeface="Calibri"/>
                <a:cs typeface="Calibri"/>
              </a:rPr>
              <a:t>i</a:t>
            </a:r>
            <a:r>
              <a:rPr sz="3200" dirty="0">
                <a:latin typeface="Calibri"/>
                <a:cs typeface="Calibri"/>
              </a:rPr>
              <a:t>ng e</a:t>
            </a:r>
            <a:r>
              <a:rPr sz="3200" spc="-9" dirty="0">
                <a:latin typeface="Calibri"/>
                <a:cs typeface="Calibri"/>
              </a:rPr>
              <a:t>t</a:t>
            </a:r>
            <a:r>
              <a:rPr sz="3200" dirty="0">
                <a:latin typeface="Calibri"/>
                <a:cs typeface="Calibri"/>
              </a:rPr>
              <a:t>hi</a:t>
            </a:r>
            <a:r>
              <a:rPr sz="3200" spc="-29" dirty="0">
                <a:latin typeface="Calibri"/>
                <a:cs typeface="Calibri"/>
              </a:rPr>
              <a:t>c</a:t>
            </a:r>
            <a:r>
              <a:rPr sz="3200" dirty="0">
                <a:latin typeface="Calibri"/>
                <a:cs typeface="Calibri"/>
              </a:rPr>
              <a:t>al pr</a:t>
            </a:r>
            <a:r>
              <a:rPr sz="3200" spc="-9" dirty="0">
                <a:latin typeface="Calibri"/>
                <a:cs typeface="Calibri"/>
              </a:rPr>
              <a:t>i</a:t>
            </a:r>
            <a:r>
              <a:rPr sz="3200" dirty="0">
                <a:latin typeface="Calibri"/>
                <a:cs typeface="Calibri"/>
              </a:rPr>
              <a:t>nci</a:t>
            </a:r>
            <a:r>
              <a:rPr sz="3200" spc="-14" dirty="0">
                <a:latin typeface="Calibri"/>
                <a:cs typeface="Calibri"/>
              </a:rPr>
              <a:t>p</a:t>
            </a:r>
            <a:r>
              <a:rPr sz="3200" dirty="0">
                <a:latin typeface="Calibri"/>
                <a:cs typeface="Calibri"/>
              </a:rPr>
              <a:t>les</a:t>
            </a:r>
            <a:r>
              <a:rPr sz="3200" spc="4" dirty="0">
                <a:latin typeface="Calibri"/>
                <a:cs typeface="Calibri"/>
              </a:rPr>
              <a:t> </a:t>
            </a:r>
            <a:r>
              <a:rPr sz="3200" dirty="0">
                <a:latin typeface="Calibri"/>
                <a:cs typeface="Calibri"/>
              </a:rPr>
              <a:t>i</a:t>
            </a:r>
            <a:r>
              <a:rPr sz="3200" spc="-29" dirty="0">
                <a:latin typeface="Calibri"/>
                <a:cs typeface="Calibri"/>
              </a:rPr>
              <a:t>n</a:t>
            </a:r>
            <a:r>
              <a:rPr sz="3200" spc="-39" dirty="0">
                <a:latin typeface="Calibri"/>
                <a:cs typeface="Calibri"/>
              </a:rPr>
              <a:t>t</a:t>
            </a:r>
            <a:r>
              <a:rPr sz="3200" dirty="0">
                <a:latin typeface="Calibri"/>
                <a:cs typeface="Calibri"/>
              </a:rPr>
              <a:t>o</a:t>
            </a:r>
            <a:r>
              <a:rPr sz="3200" spc="19" dirty="0">
                <a:latin typeface="Calibri"/>
                <a:cs typeface="Calibri"/>
              </a:rPr>
              <a:t> </a:t>
            </a:r>
            <a:r>
              <a:rPr sz="3200" spc="-34" dirty="0">
                <a:latin typeface="Calibri"/>
                <a:cs typeface="Calibri"/>
              </a:rPr>
              <a:t>r</a:t>
            </a:r>
            <a:r>
              <a:rPr sz="3200" dirty="0">
                <a:latin typeface="Calibri"/>
                <a:cs typeface="Calibri"/>
              </a:rPr>
              <a:t>esea</a:t>
            </a:r>
            <a:r>
              <a:rPr sz="3200" spc="-54" dirty="0">
                <a:latin typeface="Calibri"/>
                <a:cs typeface="Calibri"/>
              </a:rPr>
              <a:t>r</a:t>
            </a:r>
            <a:r>
              <a:rPr sz="3200" dirty="0">
                <a:latin typeface="Calibri"/>
                <a:cs typeface="Calibri"/>
              </a:rPr>
              <a:t>ch</a:t>
            </a:r>
          </a:p>
          <a:p>
            <a:pPr marL="756716" marR="61714">
              <a:lnSpc>
                <a:spcPts val="3170"/>
              </a:lnSpc>
            </a:pPr>
            <a:r>
              <a:rPr sz="4800" baseline="4266" dirty="0">
                <a:latin typeface="Calibri"/>
                <a:cs typeface="Calibri"/>
              </a:rPr>
              <a:t>p</a:t>
            </a:r>
            <a:r>
              <a:rPr sz="4800" spc="-64" baseline="4266" dirty="0">
                <a:latin typeface="Calibri"/>
                <a:cs typeface="Calibri"/>
              </a:rPr>
              <a:t>r</a:t>
            </a:r>
            <a:r>
              <a:rPr sz="4800" baseline="4266" dirty="0">
                <a:latin typeface="Calibri"/>
                <a:cs typeface="Calibri"/>
              </a:rPr>
              <a:t>actice</a:t>
            </a:r>
            <a:endParaRPr sz="3200" dirty="0">
              <a:latin typeface="Calibri"/>
              <a:cs typeface="Calibri"/>
            </a:endParaRPr>
          </a:p>
          <a:p>
            <a:pPr marL="756716" marR="621224" indent="-286816">
              <a:lnSpc>
                <a:spcPts val="3906"/>
              </a:lnSpc>
              <a:spcBef>
                <a:spcPts val="427"/>
              </a:spcBef>
            </a:pPr>
            <a:r>
              <a:rPr sz="3200" dirty="0">
                <a:latin typeface="Arial"/>
                <a:cs typeface="Arial"/>
              </a:rPr>
              <a:t>–</a:t>
            </a:r>
            <a:r>
              <a:rPr sz="3200" spc="-409" dirty="0">
                <a:latin typeface="Arial"/>
                <a:cs typeface="Arial"/>
              </a:rPr>
              <a:t> </a:t>
            </a:r>
            <a:r>
              <a:rPr sz="3200" dirty="0">
                <a:latin typeface="Calibri"/>
                <a:cs typeface="Calibri"/>
              </a:rPr>
              <a:t>m</a:t>
            </a:r>
            <a:r>
              <a:rPr sz="3200" spc="-64" dirty="0">
                <a:latin typeface="Calibri"/>
                <a:cs typeface="Calibri"/>
              </a:rPr>
              <a:t>a</a:t>
            </a:r>
            <a:r>
              <a:rPr sz="3200" dirty="0">
                <a:latin typeface="Calibri"/>
                <a:cs typeface="Calibri"/>
              </a:rPr>
              <a:t>y i</a:t>
            </a:r>
            <a:r>
              <a:rPr sz="3200" spc="-50" dirty="0">
                <a:latin typeface="Calibri"/>
                <a:cs typeface="Calibri"/>
              </a:rPr>
              <a:t>n</a:t>
            </a:r>
            <a:r>
              <a:rPr sz="3200" spc="-19" dirty="0">
                <a:latin typeface="Calibri"/>
                <a:cs typeface="Calibri"/>
              </a:rPr>
              <a:t>v</a:t>
            </a:r>
            <a:r>
              <a:rPr sz="3200" dirty="0">
                <a:latin typeface="Calibri"/>
                <a:cs typeface="Calibri"/>
              </a:rPr>
              <a:t>ol</a:t>
            </a:r>
            <a:r>
              <a:rPr sz="3200" spc="-29" dirty="0">
                <a:latin typeface="Calibri"/>
                <a:cs typeface="Calibri"/>
              </a:rPr>
              <a:t>v</a:t>
            </a:r>
            <a:r>
              <a:rPr sz="3200" dirty="0">
                <a:latin typeface="Calibri"/>
                <a:cs typeface="Calibri"/>
              </a:rPr>
              <a:t>e a balance be</a:t>
            </a:r>
            <a:r>
              <a:rPr sz="3200" spc="-9" dirty="0">
                <a:latin typeface="Calibri"/>
                <a:cs typeface="Calibri"/>
              </a:rPr>
              <a:t>t</a:t>
            </a:r>
            <a:r>
              <a:rPr sz="3200" spc="-19" dirty="0">
                <a:latin typeface="Calibri"/>
                <a:cs typeface="Calibri"/>
              </a:rPr>
              <a:t>w</a:t>
            </a:r>
            <a:r>
              <a:rPr sz="3200" dirty="0">
                <a:latin typeface="Calibri"/>
                <a:cs typeface="Calibri"/>
              </a:rPr>
              <a:t>een</a:t>
            </a:r>
            <a:r>
              <a:rPr sz="3200" spc="-14" dirty="0">
                <a:latin typeface="Calibri"/>
                <a:cs typeface="Calibri"/>
              </a:rPr>
              <a:t> </a:t>
            </a:r>
            <a:r>
              <a:rPr sz="3200" dirty="0">
                <a:latin typeface="Calibri"/>
                <a:cs typeface="Calibri"/>
              </a:rPr>
              <a:t>and</a:t>
            </a:r>
            <a:r>
              <a:rPr sz="3200" spc="9" dirty="0">
                <a:latin typeface="Calibri"/>
                <a:cs typeface="Calibri"/>
              </a:rPr>
              <a:t> </a:t>
            </a:r>
            <a:r>
              <a:rPr sz="3200" dirty="0">
                <a:latin typeface="Calibri"/>
                <a:cs typeface="Calibri"/>
              </a:rPr>
              <a:t>wit</a:t>
            </a:r>
            <a:r>
              <a:rPr sz="3200" spc="-9" dirty="0">
                <a:latin typeface="Calibri"/>
                <a:cs typeface="Calibri"/>
              </a:rPr>
              <a:t>h</a:t>
            </a:r>
            <a:r>
              <a:rPr sz="3200" dirty="0">
                <a:latin typeface="Calibri"/>
                <a:cs typeface="Calibri"/>
              </a:rPr>
              <a:t>in </a:t>
            </a:r>
          </a:p>
          <a:p>
            <a:pPr marL="756716" marR="621224">
              <a:lnSpc>
                <a:spcPts val="3906"/>
              </a:lnSpc>
            </a:pPr>
            <a:r>
              <a:rPr sz="3200" dirty="0">
                <a:latin typeface="Calibri"/>
                <a:cs typeface="Calibri"/>
              </a:rPr>
              <a:t>pri</a:t>
            </a:r>
            <a:r>
              <a:rPr sz="3200" spc="-14" dirty="0">
                <a:latin typeface="Calibri"/>
                <a:cs typeface="Calibri"/>
              </a:rPr>
              <a:t>n</a:t>
            </a:r>
            <a:r>
              <a:rPr sz="3200" dirty="0">
                <a:latin typeface="Calibri"/>
                <a:cs typeface="Calibri"/>
              </a:rPr>
              <a:t>cip</a:t>
            </a:r>
            <a:r>
              <a:rPr sz="3200" spc="-9" dirty="0">
                <a:latin typeface="Calibri"/>
                <a:cs typeface="Calibri"/>
              </a:rPr>
              <a:t>l</a:t>
            </a:r>
            <a:r>
              <a:rPr sz="3200" dirty="0">
                <a:latin typeface="Calibri"/>
                <a:cs typeface="Calibri"/>
              </a:rPr>
              <a:t>es</a:t>
            </a:r>
            <a:r>
              <a:rPr sz="3200" spc="14" dirty="0">
                <a:latin typeface="Calibri"/>
                <a:cs typeface="Calibri"/>
              </a:rPr>
              <a:t> </a:t>
            </a:r>
            <a:r>
              <a:rPr sz="3200" dirty="0">
                <a:latin typeface="Calibri"/>
                <a:cs typeface="Calibri"/>
              </a:rPr>
              <a:t>and</a:t>
            </a:r>
            <a:r>
              <a:rPr sz="3200" spc="9" dirty="0">
                <a:latin typeface="Calibri"/>
                <a:cs typeface="Calibri"/>
              </a:rPr>
              <a:t> </a:t>
            </a:r>
            <a:r>
              <a:rPr sz="3200" dirty="0">
                <a:latin typeface="Calibri"/>
                <a:cs typeface="Calibri"/>
              </a:rPr>
              <a:t>p</a:t>
            </a:r>
            <a:r>
              <a:rPr sz="3200" spc="-64" dirty="0">
                <a:latin typeface="Calibri"/>
                <a:cs typeface="Calibri"/>
              </a:rPr>
              <a:t>r</a:t>
            </a:r>
            <a:r>
              <a:rPr sz="3200" dirty="0">
                <a:latin typeface="Calibri"/>
                <a:cs typeface="Calibri"/>
              </a:rPr>
              <a:t>actices</a:t>
            </a:r>
          </a:p>
          <a:p>
            <a:pPr marL="756716" indent="-286816">
              <a:lnSpc>
                <a:spcPts val="3906"/>
              </a:lnSpc>
            </a:pPr>
            <a:r>
              <a:rPr sz="3200" dirty="0">
                <a:latin typeface="Arial"/>
                <a:cs typeface="Arial"/>
              </a:rPr>
              <a:t>–</a:t>
            </a:r>
            <a:r>
              <a:rPr sz="3200" spc="-409" dirty="0">
                <a:latin typeface="Arial"/>
                <a:cs typeface="Arial"/>
              </a:rPr>
              <a:t> </a:t>
            </a:r>
            <a:r>
              <a:rPr sz="3200" dirty="0">
                <a:latin typeface="Calibri"/>
                <a:cs typeface="Calibri"/>
              </a:rPr>
              <a:t>all </a:t>
            </a:r>
            <a:r>
              <a:rPr sz="3200" spc="-34" dirty="0">
                <a:latin typeface="Calibri"/>
                <a:cs typeface="Calibri"/>
              </a:rPr>
              <a:t>s</a:t>
            </a:r>
            <a:r>
              <a:rPr sz="3200" spc="-39" dirty="0">
                <a:latin typeface="Calibri"/>
                <a:cs typeface="Calibri"/>
              </a:rPr>
              <a:t>t</a:t>
            </a:r>
            <a:r>
              <a:rPr sz="3200" dirty="0">
                <a:latin typeface="Calibri"/>
                <a:cs typeface="Calibri"/>
              </a:rPr>
              <a:t>a</a:t>
            </a:r>
            <a:r>
              <a:rPr sz="3200" spc="-19" dirty="0">
                <a:latin typeface="Calibri"/>
                <a:cs typeface="Calibri"/>
              </a:rPr>
              <a:t>g</a:t>
            </a:r>
            <a:r>
              <a:rPr sz="3200" dirty="0">
                <a:latin typeface="Calibri"/>
                <a:cs typeface="Calibri"/>
              </a:rPr>
              <a:t>es, a</a:t>
            </a:r>
            <a:r>
              <a:rPr sz="3200" spc="-9" dirty="0">
                <a:latin typeface="Calibri"/>
                <a:cs typeface="Calibri"/>
              </a:rPr>
              <a:t>l</a:t>
            </a:r>
            <a:r>
              <a:rPr sz="3200" dirty="0">
                <a:latin typeface="Calibri"/>
                <a:cs typeface="Calibri"/>
              </a:rPr>
              <a:t>l</a:t>
            </a:r>
            <a:r>
              <a:rPr sz="3200" spc="14" dirty="0">
                <a:latin typeface="Calibri"/>
                <a:cs typeface="Calibri"/>
              </a:rPr>
              <a:t> </a:t>
            </a:r>
            <a:r>
              <a:rPr sz="3200" dirty="0">
                <a:latin typeface="Calibri"/>
                <a:cs typeface="Calibri"/>
              </a:rPr>
              <a:t>tho</a:t>
            </a:r>
            <a:r>
              <a:rPr sz="3200" spc="-14" dirty="0">
                <a:latin typeface="Calibri"/>
                <a:cs typeface="Calibri"/>
              </a:rPr>
              <a:t>s</a:t>
            </a:r>
            <a:r>
              <a:rPr sz="3200" dirty="0">
                <a:latin typeface="Calibri"/>
                <a:cs typeface="Calibri"/>
              </a:rPr>
              <a:t>e i</a:t>
            </a:r>
            <a:r>
              <a:rPr sz="3200" spc="-50" dirty="0">
                <a:latin typeface="Calibri"/>
                <a:cs typeface="Calibri"/>
              </a:rPr>
              <a:t>n</a:t>
            </a:r>
            <a:r>
              <a:rPr sz="3200" spc="-19" dirty="0">
                <a:latin typeface="Calibri"/>
                <a:cs typeface="Calibri"/>
              </a:rPr>
              <a:t>v</a:t>
            </a:r>
            <a:r>
              <a:rPr sz="3200" dirty="0">
                <a:latin typeface="Calibri"/>
                <a:cs typeface="Calibri"/>
              </a:rPr>
              <a:t>ol</a:t>
            </a:r>
            <a:r>
              <a:rPr sz="3200" spc="-34" dirty="0">
                <a:latin typeface="Calibri"/>
                <a:cs typeface="Calibri"/>
              </a:rPr>
              <a:t>v</a:t>
            </a:r>
            <a:r>
              <a:rPr sz="3200" dirty="0">
                <a:latin typeface="Calibri"/>
                <a:cs typeface="Calibri"/>
              </a:rPr>
              <a:t>ed, </a:t>
            </a:r>
            <a:r>
              <a:rPr sz="3200" spc="-14" dirty="0">
                <a:latin typeface="Calibri"/>
                <a:cs typeface="Calibri"/>
              </a:rPr>
              <a:t>f</a:t>
            </a:r>
            <a:r>
              <a:rPr sz="3200" spc="-50" dirty="0">
                <a:latin typeface="Calibri"/>
                <a:cs typeface="Calibri"/>
              </a:rPr>
              <a:t>r</a:t>
            </a:r>
            <a:r>
              <a:rPr sz="3200" dirty="0">
                <a:latin typeface="Calibri"/>
                <a:cs typeface="Calibri"/>
              </a:rPr>
              <a:t>om </a:t>
            </a:r>
            <a:r>
              <a:rPr sz="3200" spc="-9" dirty="0">
                <a:latin typeface="Calibri"/>
                <a:cs typeface="Calibri"/>
              </a:rPr>
              <a:t>i</a:t>
            </a:r>
            <a:r>
              <a:rPr sz="3200" dirty="0">
                <a:latin typeface="Calibri"/>
                <a:cs typeface="Calibri"/>
              </a:rPr>
              <a:t>nce</a:t>
            </a:r>
            <a:r>
              <a:rPr sz="3200" spc="-19" dirty="0">
                <a:latin typeface="Calibri"/>
                <a:cs typeface="Calibri"/>
              </a:rPr>
              <a:t>p</a:t>
            </a:r>
            <a:r>
              <a:rPr sz="3200" dirty="0">
                <a:latin typeface="Calibri"/>
                <a:cs typeface="Calibri"/>
              </a:rPr>
              <a:t>t</a:t>
            </a:r>
            <a:r>
              <a:rPr sz="3200" spc="-9" dirty="0">
                <a:latin typeface="Calibri"/>
                <a:cs typeface="Calibri"/>
              </a:rPr>
              <a:t>i</a:t>
            </a:r>
            <a:r>
              <a:rPr sz="3200" dirty="0">
                <a:latin typeface="Calibri"/>
                <a:cs typeface="Calibri"/>
              </a:rPr>
              <a:t>on</a:t>
            </a:r>
            <a:r>
              <a:rPr sz="3200" spc="14" dirty="0">
                <a:latin typeface="Calibri"/>
                <a:cs typeface="Calibri"/>
              </a:rPr>
              <a:t> </a:t>
            </a:r>
            <a:r>
              <a:rPr sz="3200" dirty="0">
                <a:latin typeface="Calibri"/>
                <a:cs typeface="Calibri"/>
              </a:rPr>
              <a:t>of </a:t>
            </a:r>
          </a:p>
          <a:p>
            <a:pPr marL="756716">
              <a:lnSpc>
                <a:spcPts val="3906"/>
              </a:lnSpc>
            </a:pPr>
            <a:r>
              <a:rPr sz="3200" spc="-34" dirty="0">
                <a:latin typeface="Calibri"/>
                <a:cs typeface="Calibri"/>
              </a:rPr>
              <a:t>r</a:t>
            </a:r>
            <a:r>
              <a:rPr sz="3200" dirty="0">
                <a:latin typeface="Calibri"/>
                <a:cs typeface="Calibri"/>
              </a:rPr>
              <a:t>esea</a:t>
            </a:r>
            <a:r>
              <a:rPr sz="3200" spc="-50" dirty="0">
                <a:latin typeface="Calibri"/>
                <a:cs typeface="Calibri"/>
              </a:rPr>
              <a:t>r</a:t>
            </a:r>
            <a:r>
              <a:rPr sz="3200" dirty="0">
                <a:latin typeface="Calibri"/>
                <a:cs typeface="Calibri"/>
              </a:rPr>
              <a:t>ch</a:t>
            </a:r>
            <a:r>
              <a:rPr sz="3200" spc="-29" dirty="0">
                <a:latin typeface="Calibri"/>
                <a:cs typeface="Calibri"/>
              </a:rPr>
              <a:t> </a:t>
            </a:r>
            <a:r>
              <a:rPr sz="3200" dirty="0">
                <a:latin typeface="Calibri"/>
                <a:cs typeface="Calibri"/>
              </a:rPr>
              <a:t>th</a:t>
            </a:r>
            <a:r>
              <a:rPr sz="3200" spc="-59" dirty="0">
                <a:latin typeface="Calibri"/>
                <a:cs typeface="Calibri"/>
              </a:rPr>
              <a:t>r</a:t>
            </a:r>
            <a:r>
              <a:rPr sz="3200" dirty="0">
                <a:latin typeface="Calibri"/>
                <a:cs typeface="Calibri"/>
              </a:rPr>
              <a:t>ough</a:t>
            </a:r>
            <a:r>
              <a:rPr sz="3200" spc="14" dirty="0">
                <a:latin typeface="Calibri"/>
                <a:cs typeface="Calibri"/>
              </a:rPr>
              <a:t> </a:t>
            </a:r>
            <a:r>
              <a:rPr sz="3200" spc="-39" dirty="0">
                <a:latin typeface="Calibri"/>
                <a:cs typeface="Calibri"/>
              </a:rPr>
              <a:t>t</a:t>
            </a:r>
            <a:r>
              <a:rPr sz="3200" dirty="0">
                <a:latin typeface="Calibri"/>
                <a:cs typeface="Calibri"/>
              </a:rPr>
              <a:t>o</a:t>
            </a:r>
            <a:r>
              <a:rPr sz="3200" spc="9" dirty="0">
                <a:latin typeface="Calibri"/>
                <a:cs typeface="Calibri"/>
              </a:rPr>
              <a:t> </a:t>
            </a:r>
            <a:r>
              <a:rPr sz="3200" spc="-19" dirty="0">
                <a:latin typeface="Calibri"/>
                <a:cs typeface="Calibri"/>
              </a:rPr>
              <a:t>c</a:t>
            </a:r>
            <a:r>
              <a:rPr sz="3200" dirty="0">
                <a:latin typeface="Calibri"/>
                <a:cs typeface="Calibri"/>
              </a:rPr>
              <a:t>ompl</a:t>
            </a:r>
            <a:r>
              <a:rPr sz="3200" spc="-19" dirty="0">
                <a:latin typeface="Calibri"/>
                <a:cs typeface="Calibri"/>
              </a:rPr>
              <a:t>e</a:t>
            </a:r>
            <a:r>
              <a:rPr sz="3200" dirty="0">
                <a:latin typeface="Calibri"/>
                <a:cs typeface="Calibri"/>
              </a:rPr>
              <a:t>t</a:t>
            </a:r>
            <a:r>
              <a:rPr sz="3200" spc="-9" dirty="0">
                <a:latin typeface="Calibri"/>
                <a:cs typeface="Calibri"/>
              </a:rPr>
              <a:t>i</a:t>
            </a:r>
            <a:r>
              <a:rPr sz="3200" dirty="0">
                <a:latin typeface="Calibri"/>
                <a:cs typeface="Calibri"/>
              </a:rPr>
              <a:t>on</a:t>
            </a:r>
            <a:r>
              <a:rPr sz="3200" spc="19" dirty="0">
                <a:latin typeface="Calibri"/>
                <a:cs typeface="Calibri"/>
              </a:rPr>
              <a:t> </a:t>
            </a:r>
            <a:r>
              <a:rPr sz="3200" dirty="0">
                <a:latin typeface="Calibri"/>
                <a:cs typeface="Calibri"/>
              </a:rPr>
              <a:t>and </a:t>
            </a:r>
          </a:p>
          <a:p>
            <a:pPr marL="756716">
              <a:lnSpc>
                <a:spcPts val="3906"/>
              </a:lnSpc>
            </a:pPr>
            <a:r>
              <a:rPr sz="3200" dirty="0">
                <a:latin typeface="Calibri"/>
                <a:cs typeface="Calibri"/>
              </a:rPr>
              <a:t>pub</a:t>
            </a:r>
            <a:r>
              <a:rPr sz="3200" spc="-14" dirty="0">
                <a:latin typeface="Calibri"/>
                <a:cs typeface="Calibri"/>
              </a:rPr>
              <a:t>l</a:t>
            </a:r>
            <a:r>
              <a:rPr sz="3200" dirty="0">
                <a:latin typeface="Calibri"/>
                <a:cs typeface="Calibri"/>
              </a:rPr>
              <a:t>i</a:t>
            </a:r>
            <a:r>
              <a:rPr sz="3200" spc="-25" dirty="0">
                <a:latin typeface="Calibri"/>
                <a:cs typeface="Calibri"/>
              </a:rPr>
              <a:t>c</a:t>
            </a:r>
            <a:r>
              <a:rPr sz="3200" spc="-19" dirty="0">
                <a:latin typeface="Calibri"/>
                <a:cs typeface="Calibri"/>
              </a:rPr>
              <a:t>a</a:t>
            </a:r>
            <a:r>
              <a:rPr sz="3200" dirty="0">
                <a:latin typeface="Calibri"/>
                <a:cs typeface="Calibri"/>
              </a:rPr>
              <a:t>t</a:t>
            </a:r>
            <a:r>
              <a:rPr sz="3200" spc="-9" dirty="0">
                <a:latin typeface="Calibri"/>
                <a:cs typeface="Calibri"/>
              </a:rPr>
              <a:t>i</a:t>
            </a:r>
            <a:r>
              <a:rPr sz="3200" dirty="0">
                <a:latin typeface="Calibri"/>
                <a:cs typeface="Calibri"/>
              </a:rPr>
              <a:t>on</a:t>
            </a:r>
            <a:r>
              <a:rPr sz="3200" spc="24" dirty="0">
                <a:latin typeface="Calibri"/>
                <a:cs typeface="Calibri"/>
              </a:rPr>
              <a:t> </a:t>
            </a:r>
            <a:r>
              <a:rPr sz="3200" dirty="0">
                <a:latin typeface="Calibri"/>
                <a:cs typeface="Calibri"/>
              </a:rPr>
              <a:t>of </a:t>
            </a:r>
            <a:r>
              <a:rPr sz="3200" spc="-29" dirty="0">
                <a:latin typeface="Calibri"/>
                <a:cs typeface="Calibri"/>
              </a:rPr>
              <a:t>r</a:t>
            </a:r>
            <a:r>
              <a:rPr sz="3200" dirty="0">
                <a:latin typeface="Calibri"/>
                <a:cs typeface="Calibri"/>
              </a:rPr>
              <a:t>esu</a:t>
            </a:r>
            <a:r>
              <a:rPr sz="3200" spc="-9" dirty="0">
                <a:latin typeface="Calibri"/>
                <a:cs typeface="Calibri"/>
              </a:rPr>
              <a:t>l</a:t>
            </a:r>
            <a:r>
              <a:rPr sz="3200" dirty="0">
                <a:latin typeface="Calibri"/>
                <a:cs typeface="Calibri"/>
              </a:rPr>
              <a:t>ts</a:t>
            </a:r>
            <a:r>
              <a:rPr sz="3200" spc="-9" dirty="0">
                <a:latin typeface="Calibri"/>
                <a:cs typeface="Calibri"/>
              </a:rPr>
              <a:t> </a:t>
            </a:r>
            <a:r>
              <a:rPr sz="3200" dirty="0">
                <a:latin typeface="Calibri"/>
                <a:cs typeface="Calibri"/>
              </a:rPr>
              <a:t>and</a:t>
            </a:r>
            <a:r>
              <a:rPr sz="3200" spc="9" dirty="0">
                <a:latin typeface="Calibri"/>
                <a:cs typeface="Calibri"/>
              </a:rPr>
              <a:t> </a:t>
            </a:r>
            <a:r>
              <a:rPr sz="3200" dirty="0">
                <a:latin typeface="Calibri"/>
                <a:cs typeface="Calibri"/>
              </a:rPr>
              <a:t>b</a:t>
            </a:r>
            <a:r>
              <a:rPr sz="3200" spc="-25" dirty="0">
                <a:latin typeface="Calibri"/>
                <a:cs typeface="Calibri"/>
              </a:rPr>
              <a:t>e</a:t>
            </a:r>
            <a:r>
              <a:rPr sz="3200" spc="-34" dirty="0">
                <a:latin typeface="Calibri"/>
                <a:cs typeface="Calibri"/>
              </a:rPr>
              <a:t>y</a:t>
            </a:r>
            <a:r>
              <a:rPr sz="3200" dirty="0">
                <a:latin typeface="Calibri"/>
                <a:cs typeface="Calibri"/>
              </a:rPr>
              <a:t>ond</a:t>
            </a:r>
          </a:p>
        </p:txBody>
      </p:sp>
    </p:spTree>
    <p:extLst>
      <p:ext uri="{BB962C8B-B14F-4D97-AF65-F5344CB8AC3E}">
        <p14:creationId xmlns:p14="http://schemas.microsoft.com/office/powerpoint/2010/main" val="4052242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55" y="0"/>
            <a:ext cx="11353800" cy="1325563"/>
          </a:xfrm>
        </p:spPr>
        <p:txBody>
          <a:bodyPr>
            <a:normAutofit fontScale="90000"/>
          </a:bodyPr>
          <a:lstStyle/>
          <a:p>
            <a:r>
              <a:rPr lang="en-US" sz="3600" b="1" dirty="0" smtClean="0"/>
              <a:t>10 TYPES OF PLAGIARISM ORDERED FROM MOST TO LEAST SEVERE</a:t>
            </a:r>
            <a:r>
              <a:rPr lang="en-US" b="1" dirty="0" smtClean="0"/>
              <a:t/>
            </a:r>
            <a:br>
              <a:rPr lang="en-US" b="1" dirty="0" smtClean="0"/>
            </a:br>
            <a:endParaRPr lang="en-US" dirty="0"/>
          </a:p>
        </p:txBody>
      </p:sp>
      <p:sp>
        <p:nvSpPr>
          <p:cNvPr id="3" name="Content Placeholder 2"/>
          <p:cNvSpPr>
            <a:spLocks noGrp="1"/>
          </p:cNvSpPr>
          <p:nvPr>
            <p:ph idx="1"/>
          </p:nvPr>
        </p:nvSpPr>
        <p:spPr>
          <a:xfrm>
            <a:off x="438955" y="865188"/>
            <a:ext cx="10515600" cy="6056245"/>
          </a:xfrm>
        </p:spPr>
        <p:txBody>
          <a:bodyPr>
            <a:normAutofit fontScale="77500" lnSpcReduction="20000"/>
          </a:bodyPr>
          <a:lstStyle/>
          <a:p>
            <a:pPr marL="514350" indent="-514350">
              <a:buFont typeface="+mj-lt"/>
              <a:buAutoNum type="arabicPeriod"/>
            </a:pPr>
            <a:r>
              <a:rPr lang="en-US" b="1" dirty="0" smtClean="0"/>
              <a:t>CLONE: </a:t>
            </a:r>
            <a:r>
              <a:rPr lang="en-US" dirty="0" smtClean="0"/>
              <a:t>An </a:t>
            </a:r>
            <a:r>
              <a:rPr lang="en-US" dirty="0"/>
              <a:t>act of submitting another’s work, word-for-word, as one’s own.</a:t>
            </a:r>
          </a:p>
          <a:p>
            <a:pPr marL="514350" indent="-514350">
              <a:buFont typeface="+mj-lt"/>
              <a:buAutoNum type="arabicPeriod"/>
            </a:pPr>
            <a:r>
              <a:rPr lang="en-US" b="1" dirty="0" smtClean="0"/>
              <a:t>CTRL-C: </a:t>
            </a:r>
            <a:r>
              <a:rPr lang="en-US" dirty="0" smtClean="0"/>
              <a:t>A </a:t>
            </a:r>
            <a:r>
              <a:rPr lang="en-US" dirty="0"/>
              <a:t>written piece that contains significant portions of text from a single source without alterations.</a:t>
            </a:r>
          </a:p>
          <a:p>
            <a:pPr marL="514350" indent="-514350">
              <a:buFont typeface="+mj-lt"/>
              <a:buAutoNum type="arabicPeriod"/>
            </a:pPr>
            <a:r>
              <a:rPr lang="en-US" b="1" dirty="0" smtClean="0"/>
              <a:t>FIND–REPLACE: </a:t>
            </a:r>
            <a:r>
              <a:rPr lang="en-US" dirty="0" smtClean="0"/>
              <a:t>The </a:t>
            </a:r>
            <a:r>
              <a:rPr lang="en-US" dirty="0"/>
              <a:t>act of changing key words and phrases but retaining the essential content of the source in a paper.</a:t>
            </a:r>
          </a:p>
          <a:p>
            <a:pPr marL="514350" indent="-514350">
              <a:buFont typeface="+mj-lt"/>
              <a:buAutoNum type="arabicPeriod"/>
            </a:pPr>
            <a:r>
              <a:rPr lang="en-US" b="1" dirty="0" smtClean="0"/>
              <a:t>REMIX: </a:t>
            </a:r>
            <a:r>
              <a:rPr lang="en-US" dirty="0" smtClean="0"/>
              <a:t>An </a:t>
            </a:r>
            <a:r>
              <a:rPr lang="en-US" dirty="0"/>
              <a:t>act of paraphrasing from other sources and making the content fit together seamlessly.</a:t>
            </a:r>
          </a:p>
          <a:p>
            <a:pPr marL="514350" indent="-514350">
              <a:buFont typeface="+mj-lt"/>
              <a:buAutoNum type="arabicPeriod"/>
            </a:pPr>
            <a:r>
              <a:rPr lang="en-US" b="1" dirty="0" smtClean="0"/>
              <a:t>RECYCLE: </a:t>
            </a:r>
            <a:r>
              <a:rPr lang="en-US" dirty="0" smtClean="0"/>
              <a:t>The </a:t>
            </a:r>
            <a:r>
              <a:rPr lang="en-US" dirty="0"/>
              <a:t>act of borrowing generously from one’s own previous work without citation; To self plagiarize.</a:t>
            </a:r>
          </a:p>
          <a:p>
            <a:pPr marL="514350" indent="-514350">
              <a:buFont typeface="+mj-lt"/>
              <a:buAutoNum type="arabicPeriod"/>
            </a:pPr>
            <a:r>
              <a:rPr lang="en-US" b="1" dirty="0" smtClean="0"/>
              <a:t>HYBRID: </a:t>
            </a:r>
            <a:r>
              <a:rPr lang="en-US" dirty="0" smtClean="0"/>
              <a:t>The </a:t>
            </a:r>
            <a:r>
              <a:rPr lang="en-US" dirty="0"/>
              <a:t>act of combining perfectly cited sources with copied passages—without citation—in one paper.</a:t>
            </a:r>
          </a:p>
          <a:p>
            <a:pPr marL="514350" indent="-514350">
              <a:buFont typeface="+mj-lt"/>
              <a:buAutoNum type="arabicPeriod"/>
            </a:pPr>
            <a:r>
              <a:rPr lang="en-US" b="1" dirty="0" smtClean="0"/>
              <a:t>MASHUP: </a:t>
            </a:r>
            <a:r>
              <a:rPr lang="en-US" dirty="0" smtClean="0"/>
              <a:t>A </a:t>
            </a:r>
            <a:r>
              <a:rPr lang="en-US" dirty="0"/>
              <a:t>paper that represents a mix of copied material from several different sources without proper citation.</a:t>
            </a:r>
          </a:p>
          <a:p>
            <a:pPr marL="514350" indent="-514350">
              <a:buFont typeface="+mj-lt"/>
              <a:buAutoNum type="arabicPeriod"/>
            </a:pPr>
            <a:r>
              <a:rPr lang="en-US" b="1" dirty="0" smtClean="0"/>
              <a:t>404 ERROR: </a:t>
            </a:r>
            <a:r>
              <a:rPr lang="en-US" dirty="0" smtClean="0"/>
              <a:t>A </a:t>
            </a:r>
            <a:r>
              <a:rPr lang="en-US" dirty="0"/>
              <a:t>written piece that includes citations to non-existent or inaccurate information about sources</a:t>
            </a:r>
          </a:p>
          <a:p>
            <a:pPr marL="514350" indent="-514350">
              <a:buFont typeface="+mj-lt"/>
              <a:buAutoNum type="arabicPeriod"/>
            </a:pPr>
            <a:r>
              <a:rPr lang="en-US" b="1" dirty="0" smtClean="0"/>
              <a:t>AGGREGATOR: </a:t>
            </a:r>
            <a:r>
              <a:rPr lang="en-US" dirty="0" smtClean="0"/>
              <a:t>The “Aggregator” includes proper citation, but the paper contains almost no original work.</a:t>
            </a:r>
          </a:p>
          <a:p>
            <a:pPr marL="514350" indent="-514350">
              <a:buFont typeface="+mj-lt"/>
              <a:buAutoNum type="arabicPeriod"/>
            </a:pPr>
            <a:r>
              <a:rPr lang="en-US" b="1" dirty="0" smtClean="0"/>
              <a:t>RE-TWEET: </a:t>
            </a:r>
            <a:r>
              <a:rPr lang="en-US" dirty="0" smtClean="0"/>
              <a:t>This </a:t>
            </a:r>
            <a:r>
              <a:rPr lang="en-US" dirty="0"/>
              <a:t>paper includes proper citation, but relies too closely on the text’s original wording and/or structure.</a:t>
            </a:r>
          </a:p>
        </p:txBody>
      </p:sp>
    </p:spTree>
    <p:extLst>
      <p:ext uri="{BB962C8B-B14F-4D97-AF65-F5344CB8AC3E}">
        <p14:creationId xmlns:p14="http://schemas.microsoft.com/office/powerpoint/2010/main" val="3779248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88900"/>
            <a:ext cx="11173496" cy="954289"/>
          </a:xfrm>
        </p:spPr>
        <p:txBody>
          <a:bodyPr>
            <a:normAutofit fontScale="90000"/>
          </a:bodyPr>
          <a:lstStyle/>
          <a:p>
            <a:r>
              <a:rPr lang="en-US" sz="3600" b="1" dirty="0" smtClean="0"/>
              <a:t>10 TYPES OF PLAGIARISM ORDERED FROM MOST TO LEAST SEVERE</a:t>
            </a:r>
            <a:endParaRPr lang="en-US" dirty="0"/>
          </a:p>
        </p:txBody>
      </p:sp>
      <p:pic>
        <p:nvPicPr>
          <p:cNvPr id="4" name="Picture 3"/>
          <p:cNvPicPr>
            <a:picLocks noChangeAspect="1"/>
          </p:cNvPicPr>
          <p:nvPr/>
        </p:nvPicPr>
        <p:blipFill>
          <a:blip r:embed="rId3"/>
          <a:stretch>
            <a:fillRect/>
          </a:stretch>
        </p:blipFill>
        <p:spPr>
          <a:xfrm>
            <a:off x="476250" y="1311431"/>
            <a:ext cx="11239500" cy="4762500"/>
          </a:xfrm>
          <a:prstGeom prst="rect">
            <a:avLst/>
          </a:prstGeom>
        </p:spPr>
      </p:pic>
      <p:sp>
        <p:nvSpPr>
          <p:cNvPr id="5" name="Footer Placeholder 4"/>
          <p:cNvSpPr>
            <a:spLocks noGrp="1"/>
          </p:cNvSpPr>
          <p:nvPr>
            <p:ph type="ftr" sz="quarter" idx="11"/>
          </p:nvPr>
        </p:nvSpPr>
        <p:spPr>
          <a:xfrm>
            <a:off x="4038599" y="6356350"/>
            <a:ext cx="5350099" cy="365125"/>
          </a:xfrm>
        </p:spPr>
        <p:txBody>
          <a:bodyPr/>
          <a:lstStyle/>
          <a:p>
            <a:r>
              <a:rPr lang="en-US" dirty="0" smtClean="0"/>
              <a:t>http://turnitin.com/assets/en_us/media/plagiarism_spectrum.php</a:t>
            </a:r>
            <a:endParaRPr lang="en-US" dirty="0"/>
          </a:p>
        </p:txBody>
      </p:sp>
    </p:spTree>
    <p:extLst>
      <p:ext uri="{BB962C8B-B14F-4D97-AF65-F5344CB8AC3E}">
        <p14:creationId xmlns:p14="http://schemas.microsoft.com/office/powerpoint/2010/main" val="3882932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939" y="249215"/>
            <a:ext cx="11036121" cy="703821"/>
          </a:xfrm>
        </p:spPr>
        <p:txBody>
          <a:bodyPr>
            <a:normAutofit/>
          </a:bodyPr>
          <a:lstStyle/>
          <a:p>
            <a:r>
              <a:rPr lang="en-US" sz="3200" b="1" dirty="0" smtClean="0"/>
              <a:t>10 TYPES OF PLAGIARISM ORDERED FROM MOST TO LEAST SEVERE</a:t>
            </a:r>
            <a:endParaRPr lang="en-US" sz="3200" dirty="0"/>
          </a:p>
        </p:txBody>
      </p:sp>
      <p:pic>
        <p:nvPicPr>
          <p:cNvPr id="4" name="Picture 3"/>
          <p:cNvPicPr>
            <a:picLocks noChangeAspect="1"/>
          </p:cNvPicPr>
          <p:nvPr/>
        </p:nvPicPr>
        <p:blipFill>
          <a:blip r:embed="rId2"/>
          <a:stretch>
            <a:fillRect/>
          </a:stretch>
        </p:blipFill>
        <p:spPr>
          <a:xfrm>
            <a:off x="577939" y="1316797"/>
            <a:ext cx="11229975" cy="4791075"/>
          </a:xfrm>
          <a:prstGeom prst="rect">
            <a:avLst/>
          </a:prstGeom>
        </p:spPr>
      </p:pic>
    </p:spTree>
    <p:extLst>
      <p:ext uri="{BB962C8B-B14F-4D97-AF65-F5344CB8AC3E}">
        <p14:creationId xmlns:p14="http://schemas.microsoft.com/office/powerpoint/2010/main" val="1619995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9087" y="980203"/>
            <a:ext cx="11553825" cy="5000625"/>
          </a:xfrm>
          <a:prstGeom prst="rect">
            <a:avLst/>
          </a:prstGeom>
        </p:spPr>
      </p:pic>
      <p:sp>
        <p:nvSpPr>
          <p:cNvPr id="5" name="Footer Placeholder 4"/>
          <p:cNvSpPr>
            <a:spLocks noGrp="1"/>
          </p:cNvSpPr>
          <p:nvPr>
            <p:ph type="ftr" sz="quarter" idx="11"/>
          </p:nvPr>
        </p:nvSpPr>
        <p:spPr>
          <a:xfrm>
            <a:off x="3677990" y="6317714"/>
            <a:ext cx="5350099" cy="365125"/>
          </a:xfrm>
        </p:spPr>
        <p:txBody>
          <a:bodyPr/>
          <a:lstStyle/>
          <a:p>
            <a:r>
              <a:rPr lang="tr-TR" dirty="0" smtClean="0"/>
              <a:t>Source: </a:t>
            </a:r>
            <a:r>
              <a:rPr lang="en-US" dirty="0" smtClean="0"/>
              <a:t>http://turnitin.com/assets/en_us/media/plagiarism_spectrum.php</a:t>
            </a:r>
            <a:endParaRPr lang="en-US" dirty="0"/>
          </a:p>
        </p:txBody>
      </p:sp>
      <p:sp>
        <p:nvSpPr>
          <p:cNvPr id="6" name="Title 1"/>
          <p:cNvSpPr>
            <a:spLocks noGrp="1"/>
          </p:cNvSpPr>
          <p:nvPr>
            <p:ph type="title"/>
          </p:nvPr>
        </p:nvSpPr>
        <p:spPr>
          <a:xfrm>
            <a:off x="577939" y="249215"/>
            <a:ext cx="11036121" cy="703821"/>
          </a:xfrm>
        </p:spPr>
        <p:txBody>
          <a:bodyPr>
            <a:normAutofit/>
          </a:bodyPr>
          <a:lstStyle/>
          <a:p>
            <a:r>
              <a:rPr lang="tr-TR" sz="3200" b="1" dirty="0" smtClean="0"/>
              <a:t>1. CLONE</a:t>
            </a:r>
            <a:endParaRPr lang="en-US" sz="3200" dirty="0"/>
          </a:p>
        </p:txBody>
      </p:sp>
    </p:spTree>
    <p:extLst>
      <p:ext uri="{BB962C8B-B14F-4D97-AF65-F5344CB8AC3E}">
        <p14:creationId xmlns:p14="http://schemas.microsoft.com/office/powerpoint/2010/main" val="3625234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677990" y="6317714"/>
            <a:ext cx="5350099" cy="365125"/>
          </a:xfrm>
        </p:spPr>
        <p:txBody>
          <a:bodyPr/>
          <a:lstStyle/>
          <a:p>
            <a:r>
              <a:rPr lang="tr-TR" dirty="0" smtClean="0"/>
              <a:t>Source: </a:t>
            </a:r>
            <a:r>
              <a:rPr lang="en-US" dirty="0" smtClean="0"/>
              <a:t>http://turnitin.com/assets/en_us/media/plagiarism_spectrum.php</a:t>
            </a:r>
            <a:endParaRPr lang="en-US" dirty="0"/>
          </a:p>
        </p:txBody>
      </p:sp>
      <p:sp>
        <p:nvSpPr>
          <p:cNvPr id="3" name="Title 1"/>
          <p:cNvSpPr txBox="1">
            <a:spLocks/>
          </p:cNvSpPr>
          <p:nvPr/>
        </p:nvSpPr>
        <p:spPr>
          <a:xfrm>
            <a:off x="577939" y="249215"/>
            <a:ext cx="11036121" cy="7038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t>2</a:t>
            </a:r>
            <a:r>
              <a:rPr lang="tr-TR" sz="3200" b="1" dirty="0" smtClean="0"/>
              <a:t>. CTRL-C</a:t>
            </a:r>
            <a:endParaRPr lang="en-US" sz="3200" dirty="0"/>
          </a:p>
        </p:txBody>
      </p:sp>
      <p:pic>
        <p:nvPicPr>
          <p:cNvPr id="4" name="Picture 3"/>
          <p:cNvPicPr>
            <a:picLocks noChangeAspect="1"/>
          </p:cNvPicPr>
          <p:nvPr/>
        </p:nvPicPr>
        <p:blipFill>
          <a:blip r:embed="rId2"/>
          <a:stretch>
            <a:fillRect/>
          </a:stretch>
        </p:blipFill>
        <p:spPr>
          <a:xfrm>
            <a:off x="200025" y="976312"/>
            <a:ext cx="11791950" cy="4905375"/>
          </a:xfrm>
          <a:prstGeom prst="rect">
            <a:avLst/>
          </a:prstGeom>
        </p:spPr>
      </p:pic>
    </p:spTree>
    <p:extLst>
      <p:ext uri="{BB962C8B-B14F-4D97-AF65-F5344CB8AC3E}">
        <p14:creationId xmlns:p14="http://schemas.microsoft.com/office/powerpoint/2010/main" val="2759908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677990" y="6317714"/>
            <a:ext cx="5350099" cy="365125"/>
          </a:xfrm>
        </p:spPr>
        <p:txBody>
          <a:bodyPr/>
          <a:lstStyle/>
          <a:p>
            <a:r>
              <a:rPr lang="tr-TR" dirty="0" smtClean="0"/>
              <a:t>Source: </a:t>
            </a:r>
            <a:r>
              <a:rPr lang="en-US" dirty="0" smtClean="0"/>
              <a:t>http://turnitin.com/assets/en_us/media/plagiarism_spectrum.php</a:t>
            </a:r>
            <a:endParaRPr lang="en-US" dirty="0"/>
          </a:p>
        </p:txBody>
      </p:sp>
      <p:sp>
        <p:nvSpPr>
          <p:cNvPr id="3" name="Title 1"/>
          <p:cNvSpPr txBox="1">
            <a:spLocks/>
          </p:cNvSpPr>
          <p:nvPr/>
        </p:nvSpPr>
        <p:spPr>
          <a:xfrm>
            <a:off x="577939" y="249215"/>
            <a:ext cx="11036121" cy="7038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smtClean="0"/>
              <a:t>3. FIND-REPLACE</a:t>
            </a:r>
            <a:endParaRPr lang="en-US" sz="3200" dirty="0"/>
          </a:p>
        </p:txBody>
      </p:sp>
      <p:pic>
        <p:nvPicPr>
          <p:cNvPr id="5" name="Picture 4"/>
          <p:cNvPicPr>
            <a:picLocks noChangeAspect="1"/>
          </p:cNvPicPr>
          <p:nvPr/>
        </p:nvPicPr>
        <p:blipFill>
          <a:blip r:embed="rId2"/>
          <a:stretch>
            <a:fillRect/>
          </a:stretch>
        </p:blipFill>
        <p:spPr>
          <a:xfrm>
            <a:off x="214312" y="1066800"/>
            <a:ext cx="11763375" cy="4724400"/>
          </a:xfrm>
          <a:prstGeom prst="rect">
            <a:avLst/>
          </a:prstGeom>
        </p:spPr>
      </p:pic>
    </p:spTree>
    <p:extLst>
      <p:ext uri="{BB962C8B-B14F-4D97-AF65-F5344CB8AC3E}">
        <p14:creationId xmlns:p14="http://schemas.microsoft.com/office/powerpoint/2010/main" val="1692273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677990" y="6317714"/>
            <a:ext cx="5350099" cy="365125"/>
          </a:xfrm>
        </p:spPr>
        <p:txBody>
          <a:bodyPr/>
          <a:lstStyle/>
          <a:p>
            <a:r>
              <a:rPr lang="tr-TR" dirty="0" smtClean="0"/>
              <a:t>Source: </a:t>
            </a:r>
            <a:r>
              <a:rPr lang="en-US" dirty="0" smtClean="0"/>
              <a:t>http://turnitin.com/assets/en_us/media/plagiarism_spectrum.php</a:t>
            </a:r>
            <a:endParaRPr lang="en-US" dirty="0"/>
          </a:p>
        </p:txBody>
      </p:sp>
      <p:sp>
        <p:nvSpPr>
          <p:cNvPr id="3" name="Title 1"/>
          <p:cNvSpPr txBox="1">
            <a:spLocks/>
          </p:cNvSpPr>
          <p:nvPr/>
        </p:nvSpPr>
        <p:spPr>
          <a:xfrm>
            <a:off x="577939" y="249215"/>
            <a:ext cx="11036121" cy="7038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smtClean="0"/>
              <a:t>4. REMIX</a:t>
            </a:r>
            <a:endParaRPr lang="en-US" sz="3200" dirty="0"/>
          </a:p>
        </p:txBody>
      </p:sp>
      <p:pic>
        <p:nvPicPr>
          <p:cNvPr id="4" name="Picture 3"/>
          <p:cNvPicPr>
            <a:picLocks noChangeAspect="1"/>
          </p:cNvPicPr>
          <p:nvPr/>
        </p:nvPicPr>
        <p:blipFill>
          <a:blip r:embed="rId2"/>
          <a:stretch>
            <a:fillRect/>
          </a:stretch>
        </p:blipFill>
        <p:spPr>
          <a:xfrm>
            <a:off x="400050" y="1004887"/>
            <a:ext cx="11391900" cy="4848225"/>
          </a:xfrm>
          <a:prstGeom prst="rect">
            <a:avLst/>
          </a:prstGeom>
        </p:spPr>
      </p:pic>
    </p:spTree>
    <p:extLst>
      <p:ext uri="{BB962C8B-B14F-4D97-AF65-F5344CB8AC3E}">
        <p14:creationId xmlns:p14="http://schemas.microsoft.com/office/powerpoint/2010/main" val="2640785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677990" y="6317714"/>
            <a:ext cx="5350099" cy="365125"/>
          </a:xfrm>
        </p:spPr>
        <p:txBody>
          <a:bodyPr/>
          <a:lstStyle/>
          <a:p>
            <a:r>
              <a:rPr lang="tr-TR" dirty="0" smtClean="0"/>
              <a:t>Source: </a:t>
            </a:r>
            <a:r>
              <a:rPr lang="en-US" dirty="0" smtClean="0"/>
              <a:t>http://turnitin.com/assets/en_us/media/plagiarism_spectrum.php</a:t>
            </a:r>
            <a:endParaRPr lang="en-US" dirty="0"/>
          </a:p>
        </p:txBody>
      </p:sp>
      <p:sp>
        <p:nvSpPr>
          <p:cNvPr id="3" name="Title 1"/>
          <p:cNvSpPr txBox="1">
            <a:spLocks/>
          </p:cNvSpPr>
          <p:nvPr/>
        </p:nvSpPr>
        <p:spPr>
          <a:xfrm>
            <a:off x="577939" y="249215"/>
            <a:ext cx="11036121" cy="7038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t>5</a:t>
            </a:r>
            <a:r>
              <a:rPr lang="tr-TR" sz="3200" b="1" dirty="0" smtClean="0"/>
              <a:t>. RECYCLE</a:t>
            </a:r>
            <a:endParaRPr lang="en-US" sz="3200" dirty="0"/>
          </a:p>
        </p:txBody>
      </p:sp>
      <p:pic>
        <p:nvPicPr>
          <p:cNvPr id="4" name="Picture 3"/>
          <p:cNvPicPr>
            <a:picLocks noChangeAspect="1"/>
          </p:cNvPicPr>
          <p:nvPr/>
        </p:nvPicPr>
        <p:blipFill>
          <a:blip r:embed="rId2"/>
          <a:stretch>
            <a:fillRect/>
          </a:stretch>
        </p:blipFill>
        <p:spPr>
          <a:xfrm>
            <a:off x="438150" y="1000125"/>
            <a:ext cx="11315700" cy="4857750"/>
          </a:xfrm>
          <a:prstGeom prst="rect">
            <a:avLst/>
          </a:prstGeom>
        </p:spPr>
      </p:pic>
    </p:spTree>
    <p:extLst>
      <p:ext uri="{BB962C8B-B14F-4D97-AF65-F5344CB8AC3E}">
        <p14:creationId xmlns:p14="http://schemas.microsoft.com/office/powerpoint/2010/main" val="3421333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677990" y="6317714"/>
            <a:ext cx="5350099" cy="365125"/>
          </a:xfrm>
        </p:spPr>
        <p:txBody>
          <a:bodyPr/>
          <a:lstStyle/>
          <a:p>
            <a:r>
              <a:rPr lang="tr-TR" dirty="0" smtClean="0"/>
              <a:t>Source: </a:t>
            </a:r>
            <a:r>
              <a:rPr lang="en-US" dirty="0" smtClean="0"/>
              <a:t>http://turnitin.com/assets/en_us/media/plagiarism_spectrum.php</a:t>
            </a:r>
            <a:endParaRPr lang="en-US" dirty="0"/>
          </a:p>
        </p:txBody>
      </p:sp>
      <p:sp>
        <p:nvSpPr>
          <p:cNvPr id="3" name="Title 1"/>
          <p:cNvSpPr txBox="1">
            <a:spLocks/>
          </p:cNvSpPr>
          <p:nvPr/>
        </p:nvSpPr>
        <p:spPr>
          <a:xfrm>
            <a:off x="577939" y="249215"/>
            <a:ext cx="11036121" cy="7038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t>6</a:t>
            </a:r>
            <a:r>
              <a:rPr lang="tr-TR" sz="3200" b="1" dirty="0" smtClean="0"/>
              <a:t>. HYBRID</a:t>
            </a:r>
            <a:endParaRPr lang="en-US" sz="3200" dirty="0"/>
          </a:p>
        </p:txBody>
      </p:sp>
      <p:pic>
        <p:nvPicPr>
          <p:cNvPr id="4" name="Picture 3"/>
          <p:cNvPicPr>
            <a:picLocks noChangeAspect="1"/>
          </p:cNvPicPr>
          <p:nvPr/>
        </p:nvPicPr>
        <p:blipFill>
          <a:blip r:embed="rId2"/>
          <a:stretch>
            <a:fillRect/>
          </a:stretch>
        </p:blipFill>
        <p:spPr>
          <a:xfrm>
            <a:off x="1404937" y="690562"/>
            <a:ext cx="9382125" cy="5476875"/>
          </a:xfrm>
          <a:prstGeom prst="rect">
            <a:avLst/>
          </a:prstGeom>
        </p:spPr>
      </p:pic>
    </p:spTree>
    <p:extLst>
      <p:ext uri="{BB962C8B-B14F-4D97-AF65-F5344CB8AC3E}">
        <p14:creationId xmlns:p14="http://schemas.microsoft.com/office/powerpoint/2010/main" val="4140508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677990" y="6317714"/>
            <a:ext cx="5350099" cy="365125"/>
          </a:xfrm>
        </p:spPr>
        <p:txBody>
          <a:bodyPr/>
          <a:lstStyle/>
          <a:p>
            <a:r>
              <a:rPr lang="tr-TR" dirty="0" smtClean="0"/>
              <a:t>Source: </a:t>
            </a:r>
            <a:r>
              <a:rPr lang="en-US" dirty="0" smtClean="0"/>
              <a:t>http://turnitin.com/assets/en_us/media/plagiarism_spectrum.php</a:t>
            </a:r>
            <a:endParaRPr lang="en-US" dirty="0"/>
          </a:p>
        </p:txBody>
      </p:sp>
      <p:sp>
        <p:nvSpPr>
          <p:cNvPr id="3" name="Title 1"/>
          <p:cNvSpPr txBox="1">
            <a:spLocks/>
          </p:cNvSpPr>
          <p:nvPr/>
        </p:nvSpPr>
        <p:spPr>
          <a:xfrm>
            <a:off x="577939" y="249215"/>
            <a:ext cx="11036121" cy="7038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t>7</a:t>
            </a:r>
            <a:r>
              <a:rPr lang="tr-TR" sz="3200" b="1" dirty="0" smtClean="0"/>
              <a:t>. MASHUP</a:t>
            </a:r>
          </a:p>
          <a:p>
            <a:endParaRPr lang="en-US" sz="3200" dirty="0"/>
          </a:p>
        </p:txBody>
      </p:sp>
      <p:pic>
        <p:nvPicPr>
          <p:cNvPr id="4" name="Picture 3"/>
          <p:cNvPicPr>
            <a:picLocks noChangeAspect="1"/>
          </p:cNvPicPr>
          <p:nvPr/>
        </p:nvPicPr>
        <p:blipFill>
          <a:blip r:embed="rId2"/>
          <a:stretch>
            <a:fillRect/>
          </a:stretch>
        </p:blipFill>
        <p:spPr>
          <a:xfrm>
            <a:off x="1319212" y="933450"/>
            <a:ext cx="9553575" cy="4991100"/>
          </a:xfrm>
          <a:prstGeom prst="rect">
            <a:avLst/>
          </a:prstGeom>
        </p:spPr>
      </p:pic>
    </p:spTree>
    <p:extLst>
      <p:ext uri="{BB962C8B-B14F-4D97-AF65-F5344CB8AC3E}">
        <p14:creationId xmlns:p14="http://schemas.microsoft.com/office/powerpoint/2010/main" val="245559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85613180"/>
              </p:ext>
            </p:extLst>
          </p:nvPr>
        </p:nvGraphicFramePr>
        <p:xfrm>
          <a:off x="1244957" y="591079"/>
          <a:ext cx="10101329" cy="617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0889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677990" y="6317714"/>
            <a:ext cx="5350099" cy="365125"/>
          </a:xfrm>
        </p:spPr>
        <p:txBody>
          <a:bodyPr/>
          <a:lstStyle/>
          <a:p>
            <a:r>
              <a:rPr lang="tr-TR" dirty="0" smtClean="0"/>
              <a:t>Source: </a:t>
            </a:r>
            <a:r>
              <a:rPr lang="en-US" dirty="0" smtClean="0"/>
              <a:t>http://turnitin.com/assets/en_us/media/plagiarism_spectrum.php</a:t>
            </a:r>
            <a:endParaRPr lang="en-US" dirty="0"/>
          </a:p>
        </p:txBody>
      </p:sp>
      <p:sp>
        <p:nvSpPr>
          <p:cNvPr id="3" name="Title 1"/>
          <p:cNvSpPr txBox="1">
            <a:spLocks/>
          </p:cNvSpPr>
          <p:nvPr/>
        </p:nvSpPr>
        <p:spPr>
          <a:xfrm>
            <a:off x="577939" y="249215"/>
            <a:ext cx="11036121" cy="7038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smtClean="0"/>
              <a:t>8. 404 ERROR</a:t>
            </a:r>
            <a:endParaRPr lang="en-US" sz="3200" dirty="0"/>
          </a:p>
        </p:txBody>
      </p:sp>
      <p:pic>
        <p:nvPicPr>
          <p:cNvPr id="4" name="Picture 3"/>
          <p:cNvPicPr>
            <a:picLocks noChangeAspect="1"/>
          </p:cNvPicPr>
          <p:nvPr/>
        </p:nvPicPr>
        <p:blipFill>
          <a:blip r:embed="rId2"/>
          <a:stretch>
            <a:fillRect/>
          </a:stretch>
        </p:blipFill>
        <p:spPr>
          <a:xfrm>
            <a:off x="904271" y="953036"/>
            <a:ext cx="9610725" cy="5181600"/>
          </a:xfrm>
          <a:prstGeom prst="rect">
            <a:avLst/>
          </a:prstGeom>
        </p:spPr>
      </p:pic>
    </p:spTree>
    <p:extLst>
      <p:ext uri="{BB962C8B-B14F-4D97-AF65-F5344CB8AC3E}">
        <p14:creationId xmlns:p14="http://schemas.microsoft.com/office/powerpoint/2010/main" val="995956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677990" y="6317714"/>
            <a:ext cx="5350099" cy="365125"/>
          </a:xfrm>
        </p:spPr>
        <p:txBody>
          <a:bodyPr/>
          <a:lstStyle/>
          <a:p>
            <a:r>
              <a:rPr lang="tr-TR" dirty="0" smtClean="0"/>
              <a:t>Source: </a:t>
            </a:r>
            <a:r>
              <a:rPr lang="en-US" dirty="0" smtClean="0"/>
              <a:t>http://turnitin.com/assets/en_us/media/plagiarism_spectrum.php</a:t>
            </a:r>
            <a:endParaRPr lang="en-US" dirty="0"/>
          </a:p>
        </p:txBody>
      </p:sp>
      <p:sp>
        <p:nvSpPr>
          <p:cNvPr id="3" name="Title 1"/>
          <p:cNvSpPr txBox="1">
            <a:spLocks/>
          </p:cNvSpPr>
          <p:nvPr/>
        </p:nvSpPr>
        <p:spPr>
          <a:xfrm>
            <a:off x="577939" y="249215"/>
            <a:ext cx="11036121" cy="7038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t>9</a:t>
            </a:r>
            <a:r>
              <a:rPr lang="tr-TR" sz="3200" b="1" dirty="0" smtClean="0"/>
              <a:t>. AGGREGATOR</a:t>
            </a:r>
            <a:endParaRPr lang="en-US" sz="3200" dirty="0"/>
          </a:p>
        </p:txBody>
      </p:sp>
      <p:pic>
        <p:nvPicPr>
          <p:cNvPr id="4" name="Picture 3"/>
          <p:cNvPicPr>
            <a:picLocks noChangeAspect="1"/>
          </p:cNvPicPr>
          <p:nvPr/>
        </p:nvPicPr>
        <p:blipFill>
          <a:blip r:embed="rId2"/>
          <a:stretch>
            <a:fillRect/>
          </a:stretch>
        </p:blipFill>
        <p:spPr>
          <a:xfrm>
            <a:off x="577939" y="953036"/>
            <a:ext cx="9591675" cy="5029200"/>
          </a:xfrm>
          <a:prstGeom prst="rect">
            <a:avLst/>
          </a:prstGeom>
        </p:spPr>
      </p:pic>
    </p:spTree>
    <p:extLst>
      <p:ext uri="{BB962C8B-B14F-4D97-AF65-F5344CB8AC3E}">
        <p14:creationId xmlns:p14="http://schemas.microsoft.com/office/powerpoint/2010/main" val="739674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677990" y="6317714"/>
            <a:ext cx="5350099" cy="365125"/>
          </a:xfrm>
        </p:spPr>
        <p:txBody>
          <a:bodyPr/>
          <a:lstStyle/>
          <a:p>
            <a:r>
              <a:rPr lang="tr-TR" dirty="0" smtClean="0"/>
              <a:t>Source: </a:t>
            </a:r>
            <a:r>
              <a:rPr lang="en-US" dirty="0" smtClean="0"/>
              <a:t>http://turnitin.com/assets/en_us/media/plagiarism_spectrum.php</a:t>
            </a:r>
            <a:endParaRPr lang="en-US" dirty="0"/>
          </a:p>
        </p:txBody>
      </p:sp>
      <p:sp>
        <p:nvSpPr>
          <p:cNvPr id="3" name="Title 1"/>
          <p:cNvSpPr txBox="1">
            <a:spLocks/>
          </p:cNvSpPr>
          <p:nvPr/>
        </p:nvSpPr>
        <p:spPr>
          <a:xfrm>
            <a:off x="577939" y="249215"/>
            <a:ext cx="11036121" cy="7038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smtClean="0"/>
              <a:t>10. RE-TWEET</a:t>
            </a:r>
            <a:endParaRPr lang="en-US" sz="3200" dirty="0"/>
          </a:p>
        </p:txBody>
      </p:sp>
      <p:pic>
        <p:nvPicPr>
          <p:cNvPr id="4" name="Picture 3"/>
          <p:cNvPicPr>
            <a:picLocks noChangeAspect="1"/>
          </p:cNvPicPr>
          <p:nvPr/>
        </p:nvPicPr>
        <p:blipFill>
          <a:blip r:embed="rId2"/>
          <a:stretch>
            <a:fillRect/>
          </a:stretch>
        </p:blipFill>
        <p:spPr>
          <a:xfrm>
            <a:off x="1338261" y="1368425"/>
            <a:ext cx="9515475" cy="4533900"/>
          </a:xfrm>
          <a:prstGeom prst="rect">
            <a:avLst/>
          </a:prstGeom>
        </p:spPr>
      </p:pic>
    </p:spTree>
    <p:extLst>
      <p:ext uri="{BB962C8B-B14F-4D97-AF65-F5344CB8AC3E}">
        <p14:creationId xmlns:p14="http://schemas.microsoft.com/office/powerpoint/2010/main" val="1919939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eaLnBrk="1" hangingPunct="1"/>
            <a:r>
              <a:rPr lang="en-US" altLang="en-US" dirty="0" smtClean="0">
                <a:latin typeface="Century Gothic" panose="020B0502020202020204" pitchFamily="34" charset="0"/>
              </a:rPr>
              <a:t>Plagiarism</a:t>
            </a:r>
            <a:br>
              <a:rPr lang="en-US" altLang="en-US" dirty="0" smtClean="0">
                <a:latin typeface="Century Gothic" panose="020B0502020202020204" pitchFamily="34" charset="0"/>
              </a:rPr>
            </a:br>
            <a:r>
              <a:rPr lang="en-US" altLang="en-US" sz="2800" dirty="0">
                <a:latin typeface="Century Gothic" panose="020B0502020202020204" pitchFamily="34" charset="0"/>
              </a:rPr>
              <a:t>what it is and how to avoid it</a:t>
            </a:r>
          </a:p>
        </p:txBody>
      </p:sp>
      <p:sp>
        <p:nvSpPr>
          <p:cNvPr id="3075" name="Rectangle 3"/>
          <p:cNvSpPr>
            <a:spLocks noGrp="1" noChangeArrowheads="1"/>
          </p:cNvSpPr>
          <p:nvPr>
            <p:ph type="subTitle" idx="1"/>
          </p:nvPr>
        </p:nvSpPr>
        <p:spPr/>
        <p:txBody>
          <a:bodyPr/>
          <a:lstStyle/>
          <a:p>
            <a:pPr algn="ctr" eaLnBrk="1" hangingPunct="1"/>
            <a:r>
              <a:rPr lang="en-US" altLang="en-US" dirty="0" smtClean="0">
                <a:latin typeface="Century Gothic" panose="020B0502020202020204" pitchFamily="34" charset="0"/>
              </a:rPr>
              <a:t>Presented by:</a:t>
            </a:r>
          </a:p>
          <a:p>
            <a:pPr algn="ctr" eaLnBrk="1" hangingPunct="1"/>
            <a:r>
              <a:rPr lang="en-US" altLang="en-US" dirty="0" smtClean="0">
                <a:latin typeface="Century Gothic" panose="020B0502020202020204" pitchFamily="34" charset="0"/>
              </a:rPr>
              <a:t>Megan Lowe</a:t>
            </a:r>
          </a:p>
          <a:p>
            <a:pPr algn="ctr" eaLnBrk="1" hangingPunct="1"/>
            <a:r>
              <a:rPr lang="en-US" altLang="en-US" dirty="0" smtClean="0">
                <a:latin typeface="Century Gothic" panose="020B0502020202020204" pitchFamily="34" charset="0"/>
              </a:rPr>
              <a:t>Reference Librarian</a:t>
            </a:r>
          </a:p>
        </p:txBody>
      </p:sp>
    </p:spTree>
    <p:extLst>
      <p:ext uri="{BB962C8B-B14F-4D97-AF65-F5344CB8AC3E}">
        <p14:creationId xmlns:p14="http://schemas.microsoft.com/office/powerpoint/2010/main" val="3560377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Session Overview</a:t>
            </a:r>
          </a:p>
        </p:txBody>
      </p:sp>
      <p:sp>
        <p:nvSpPr>
          <p:cNvPr id="4099" name="Rectangle 5"/>
          <p:cNvSpPr>
            <a:spLocks noGrp="1" noChangeArrowheads="1"/>
          </p:cNvSpPr>
          <p:nvPr>
            <p:ph type="body" sz="half" idx="1"/>
          </p:nvPr>
        </p:nvSpPr>
        <p:spPr>
          <a:xfrm>
            <a:off x="2057400" y="1905000"/>
            <a:ext cx="4572000" cy="4114800"/>
          </a:xfrm>
        </p:spPr>
        <p:txBody>
          <a:bodyPr/>
          <a:lstStyle/>
          <a:p>
            <a:pPr eaLnBrk="1" hangingPunct="1"/>
            <a:r>
              <a:rPr lang="en-US" altLang="en-US" sz="2400" b="1">
                <a:latin typeface="Century Gothic" panose="020B0502020202020204" pitchFamily="34" charset="0"/>
              </a:rPr>
              <a:t>What It Is</a:t>
            </a:r>
          </a:p>
          <a:p>
            <a:pPr lvl="1" eaLnBrk="1" hangingPunct="1"/>
            <a:r>
              <a:rPr lang="en-US" altLang="en-US" sz="2100">
                <a:latin typeface="Century Gothic" panose="020B0502020202020204" pitchFamily="34" charset="0"/>
              </a:rPr>
              <a:t>Terminology</a:t>
            </a:r>
          </a:p>
          <a:p>
            <a:pPr lvl="1" eaLnBrk="1" hangingPunct="1"/>
            <a:r>
              <a:rPr lang="en-US" altLang="en-US" sz="2100">
                <a:latin typeface="Century Gothic" panose="020B0502020202020204" pitchFamily="34" charset="0"/>
              </a:rPr>
              <a:t>Legal Implications</a:t>
            </a:r>
          </a:p>
          <a:p>
            <a:pPr lvl="1" eaLnBrk="1" hangingPunct="1"/>
            <a:r>
              <a:rPr lang="en-US" altLang="en-US" sz="2100">
                <a:latin typeface="Century Gothic" panose="020B0502020202020204" pitchFamily="34" charset="0"/>
              </a:rPr>
              <a:t>Four Types of Plagiarism</a:t>
            </a:r>
          </a:p>
          <a:p>
            <a:pPr eaLnBrk="1" hangingPunct="1"/>
            <a:r>
              <a:rPr lang="en-US" altLang="en-US" sz="2400" b="1">
                <a:latin typeface="Century Gothic" panose="020B0502020202020204" pitchFamily="34" charset="0"/>
              </a:rPr>
              <a:t>How to Avoid It</a:t>
            </a:r>
          </a:p>
          <a:p>
            <a:pPr lvl="1" eaLnBrk="1" hangingPunct="1"/>
            <a:r>
              <a:rPr lang="en-US" altLang="en-US" sz="2100">
                <a:latin typeface="Century Gothic" panose="020B0502020202020204" pitchFamily="34" charset="0"/>
              </a:rPr>
              <a:t>Methods</a:t>
            </a:r>
          </a:p>
          <a:p>
            <a:pPr lvl="1" eaLnBrk="1" hangingPunct="1"/>
            <a:r>
              <a:rPr lang="en-US" altLang="en-US" sz="2100">
                <a:latin typeface="Century Gothic" panose="020B0502020202020204" pitchFamily="34" charset="0"/>
              </a:rPr>
              <a:t>Proper Quotations</a:t>
            </a:r>
          </a:p>
          <a:p>
            <a:pPr lvl="1" eaLnBrk="1" hangingPunct="1"/>
            <a:r>
              <a:rPr lang="en-US" altLang="en-US" sz="2100">
                <a:latin typeface="Century Gothic" panose="020B0502020202020204" pitchFamily="34" charset="0"/>
              </a:rPr>
              <a:t>Proper Citations</a:t>
            </a:r>
          </a:p>
          <a:p>
            <a:pPr eaLnBrk="1" hangingPunct="1"/>
            <a:r>
              <a:rPr lang="en-US" altLang="en-US" sz="2400" b="1">
                <a:latin typeface="Century Gothic" panose="020B0502020202020204" pitchFamily="34" charset="0"/>
              </a:rPr>
              <a:t>Q &amp; A Time!</a:t>
            </a:r>
          </a:p>
        </p:txBody>
      </p:sp>
      <p:pic>
        <p:nvPicPr>
          <p:cNvPr id="4100" name="Picture 6">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34200" y="1828800"/>
            <a:ext cx="3429000" cy="4114800"/>
          </a:xfrm>
        </p:spPr>
      </p:pic>
    </p:spTree>
    <p:extLst>
      <p:ext uri="{BB962C8B-B14F-4D97-AF65-F5344CB8AC3E}">
        <p14:creationId xmlns:p14="http://schemas.microsoft.com/office/powerpoint/2010/main" val="2936819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Terminology: </a:t>
            </a:r>
            <a:r>
              <a:rPr lang="en-US" altLang="en-US" i="1" smtClean="0">
                <a:latin typeface="Century Gothic" panose="020B0502020202020204" pitchFamily="34" charset="0"/>
              </a:rPr>
              <a:t>Copyright</a:t>
            </a:r>
          </a:p>
        </p:txBody>
      </p:sp>
      <p:sp>
        <p:nvSpPr>
          <p:cNvPr id="6147" name="Rectangle 4"/>
          <p:cNvSpPr>
            <a:spLocks noGrp="1" noChangeArrowheads="1"/>
          </p:cNvSpPr>
          <p:nvPr>
            <p:ph type="body" sz="half" idx="1"/>
          </p:nvPr>
        </p:nvSpPr>
        <p:spPr>
          <a:xfrm>
            <a:off x="1752600" y="1905000"/>
            <a:ext cx="8686800" cy="2133600"/>
          </a:xfrm>
        </p:spPr>
        <p:txBody>
          <a:bodyPr/>
          <a:lstStyle/>
          <a:p>
            <a:pPr eaLnBrk="1" hangingPunct="1">
              <a:lnSpc>
                <a:spcPct val="80000"/>
              </a:lnSpc>
              <a:buFont typeface="Wingdings" panose="05000000000000000000" pitchFamily="2" charset="2"/>
              <a:buNone/>
            </a:pPr>
            <a:r>
              <a:rPr lang="en-US" altLang="en-US" sz="800">
                <a:latin typeface="Century Gothic" panose="020B0502020202020204" pitchFamily="34" charset="0"/>
              </a:rPr>
              <a:t>           </a:t>
            </a:r>
            <a:r>
              <a:rPr lang="en-US" altLang="en-US" sz="2400" b="1">
                <a:solidFill>
                  <a:schemeClr val="accent1"/>
                </a:solidFill>
                <a:latin typeface="Century Gothic" panose="020B0502020202020204" pitchFamily="34" charset="0"/>
              </a:rPr>
              <a:t>Copyright</a:t>
            </a:r>
            <a:r>
              <a:rPr lang="en-US" altLang="en-US" sz="2400">
                <a:latin typeface="Century Gothic" panose="020B0502020202020204" pitchFamily="34" charset="0"/>
              </a:rPr>
              <a:t> is "a form of protection provided by the laws of the United States (</a:t>
            </a:r>
            <a:r>
              <a:rPr lang="en-US" altLang="en-US" sz="2400">
                <a:latin typeface="Century Gothic" panose="020B0502020202020204" pitchFamily="34" charset="0"/>
                <a:hlinkClick r:id="rId3"/>
              </a:rPr>
              <a:t>title 17, U.S. Code</a:t>
            </a:r>
            <a:r>
              <a:rPr lang="en-US" altLang="en-US" sz="2400">
                <a:latin typeface="Century Gothic" panose="020B0502020202020204" pitchFamily="34" charset="0"/>
              </a:rPr>
              <a:t>) to the authors of 'original works of authorship,' including literary, dramatic, musical, artistic, and certain other intellectual works. This protection is available to both published and unpublished works." (</a:t>
            </a:r>
            <a:r>
              <a:rPr lang="en-US" altLang="en-US" sz="2400">
                <a:latin typeface="Century Gothic" panose="020B0502020202020204" pitchFamily="34" charset="0"/>
                <a:hlinkClick r:id="rId4"/>
              </a:rPr>
              <a:t>U.S. Copyright Office</a:t>
            </a:r>
            <a:r>
              <a:rPr lang="en-US" altLang="en-US" sz="2400">
                <a:latin typeface="Century Gothic" panose="020B0502020202020204" pitchFamily="34" charset="0"/>
              </a:rPr>
              <a:t>)</a:t>
            </a:r>
            <a:endParaRPr lang="en-US" altLang="en-US" sz="5400">
              <a:latin typeface="Century Gothic" panose="020B0502020202020204" pitchFamily="34" charset="0"/>
            </a:endParaRPr>
          </a:p>
        </p:txBody>
      </p:sp>
      <p:pic>
        <p:nvPicPr>
          <p:cNvPr id="6148" name="Picture 8">
            <a:hlinkClick r:id="rId5"/>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4953000" y="4097338"/>
            <a:ext cx="2514600" cy="1922462"/>
          </a:xfrm>
          <a:ln w="25400">
            <a:solidFill>
              <a:schemeClr val="bg2"/>
            </a:solidFill>
            <a:miter lim="800000"/>
            <a:headEnd/>
            <a:tailEnd/>
          </a:ln>
        </p:spPr>
      </p:pic>
      <p:sp>
        <p:nvSpPr>
          <p:cNvPr id="2"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Avoid it, Megan Lowe</a:t>
            </a:r>
            <a:endParaRPr lang="en-US" dirty="0"/>
          </a:p>
        </p:txBody>
      </p:sp>
    </p:spTree>
    <p:extLst>
      <p:ext uri="{BB962C8B-B14F-4D97-AF65-F5344CB8AC3E}">
        <p14:creationId xmlns:p14="http://schemas.microsoft.com/office/powerpoint/2010/main" val="7535227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Terminology: </a:t>
            </a:r>
            <a:r>
              <a:rPr lang="en-US" altLang="en-US" i="1" smtClean="0">
                <a:latin typeface="Century Gothic" panose="020B0502020202020204" pitchFamily="34" charset="0"/>
              </a:rPr>
              <a:t>Fair Use</a:t>
            </a:r>
            <a:endParaRPr lang="en-US" altLang="en-US" smtClean="0">
              <a:latin typeface="Century Gothic" panose="020B0502020202020204" pitchFamily="34" charset="0"/>
            </a:endParaRPr>
          </a:p>
        </p:txBody>
      </p:sp>
      <p:sp>
        <p:nvSpPr>
          <p:cNvPr id="7171" name="Rectangle 4"/>
          <p:cNvSpPr>
            <a:spLocks noGrp="1" noChangeArrowheads="1"/>
          </p:cNvSpPr>
          <p:nvPr>
            <p:ph type="body" sz="half" idx="1"/>
          </p:nvPr>
        </p:nvSpPr>
        <p:spPr>
          <a:xfrm>
            <a:off x="1268569" y="1620591"/>
            <a:ext cx="9987566" cy="4316569"/>
          </a:xfrm>
        </p:spPr>
        <p:txBody>
          <a:bodyPr>
            <a:normAutofit/>
          </a:bodyPr>
          <a:lstStyle/>
          <a:p>
            <a:r>
              <a:rPr lang="en-US" altLang="en-US" sz="2400" b="1" dirty="0" smtClean="0">
                <a:solidFill>
                  <a:schemeClr val="accent1"/>
                </a:solidFill>
                <a:latin typeface="Century Gothic" panose="020B0502020202020204" pitchFamily="34" charset="0"/>
              </a:rPr>
              <a:t>Fair </a:t>
            </a:r>
            <a:r>
              <a:rPr lang="en-US" altLang="en-US" sz="2400" b="1" dirty="0">
                <a:solidFill>
                  <a:schemeClr val="accent1"/>
                </a:solidFill>
                <a:latin typeface="Century Gothic" panose="020B0502020202020204" pitchFamily="34" charset="0"/>
              </a:rPr>
              <a:t>Use</a:t>
            </a:r>
            <a:r>
              <a:rPr lang="en-US" altLang="en-US" sz="2400" b="1" dirty="0">
                <a:latin typeface="Century Gothic" panose="020B0502020202020204" pitchFamily="34" charset="0"/>
              </a:rPr>
              <a:t> </a:t>
            </a:r>
            <a:r>
              <a:rPr lang="en-US" altLang="en-US" sz="2400" dirty="0">
                <a:latin typeface="Century Gothic" panose="020B0502020202020204" pitchFamily="34" charset="0"/>
              </a:rPr>
              <a:t>is a statute under copyright law that allows for the use of </a:t>
            </a:r>
            <a:r>
              <a:rPr lang="en-US" altLang="en-US" sz="2400" i="1" dirty="0">
                <a:solidFill>
                  <a:srgbClr val="FF0000"/>
                </a:solidFill>
                <a:latin typeface="Century Gothic" panose="020B0502020202020204" pitchFamily="34" charset="0"/>
              </a:rPr>
              <a:t>limited portions</a:t>
            </a:r>
            <a:r>
              <a:rPr lang="en-US" altLang="en-US" sz="2400" dirty="0">
                <a:latin typeface="Century Gothic" panose="020B0502020202020204" pitchFamily="34" charset="0"/>
              </a:rPr>
              <a:t> of a work that has copyright </a:t>
            </a:r>
            <a:r>
              <a:rPr lang="en-US" altLang="en-US" sz="2400" u="sng" dirty="0">
                <a:latin typeface="Century Gothic" panose="020B0502020202020204" pitchFamily="34" charset="0"/>
              </a:rPr>
              <a:t>without</a:t>
            </a:r>
            <a:r>
              <a:rPr lang="en-US" altLang="en-US" sz="2400" dirty="0">
                <a:latin typeface="Century Gothic" panose="020B0502020202020204" pitchFamily="34" charset="0"/>
              </a:rPr>
              <a:t> having to have permission from the original author. </a:t>
            </a:r>
            <a:endParaRPr lang="tr-TR" altLang="en-US" sz="2400" dirty="0" smtClean="0">
              <a:latin typeface="Century Gothic" panose="020B0502020202020204" pitchFamily="34" charset="0"/>
            </a:endParaRPr>
          </a:p>
          <a:p>
            <a:r>
              <a:rPr lang="en-US" altLang="en-US" sz="2400" dirty="0" smtClean="0">
                <a:latin typeface="Century Gothic" panose="020B0502020202020204" pitchFamily="34" charset="0"/>
              </a:rPr>
              <a:t>It </a:t>
            </a:r>
            <a:r>
              <a:rPr lang="en-US" altLang="en-US" sz="2400" dirty="0">
                <a:latin typeface="Century Gothic" panose="020B0502020202020204" pitchFamily="34" charset="0"/>
              </a:rPr>
              <a:t>was created for the purposes of education and research. </a:t>
            </a:r>
            <a:endParaRPr lang="tr-TR" altLang="en-US" sz="2400" dirty="0" smtClean="0">
              <a:latin typeface="Century Gothic" panose="020B0502020202020204" pitchFamily="34" charset="0"/>
            </a:endParaRPr>
          </a:p>
          <a:p>
            <a:r>
              <a:rPr lang="en-US" altLang="en-US" sz="2400" dirty="0" smtClean="0">
                <a:latin typeface="Century Gothic" panose="020B0502020202020204" pitchFamily="34" charset="0"/>
              </a:rPr>
              <a:t>It’s </a:t>
            </a:r>
            <a:r>
              <a:rPr lang="en-US" altLang="en-US" sz="2400" dirty="0">
                <a:latin typeface="Century Gothic" panose="020B0502020202020204" pitchFamily="34" charset="0"/>
              </a:rPr>
              <a:t>a little harder to pin down than </a:t>
            </a:r>
            <a:r>
              <a:rPr lang="en-US" altLang="en-US" sz="2400" dirty="0">
                <a:solidFill>
                  <a:schemeClr val="accent1"/>
                </a:solidFill>
                <a:latin typeface="Century Gothic" panose="020B0502020202020204" pitchFamily="34" charset="0"/>
              </a:rPr>
              <a:t>plagiarism</a:t>
            </a:r>
            <a:r>
              <a:rPr lang="en-US" altLang="en-US" sz="2400" dirty="0">
                <a:latin typeface="Century Gothic" panose="020B0502020202020204" pitchFamily="34" charset="0"/>
              </a:rPr>
              <a:t> or </a:t>
            </a:r>
            <a:r>
              <a:rPr lang="en-US" altLang="en-US" sz="2400" dirty="0" smtClean="0">
                <a:solidFill>
                  <a:schemeClr val="accent1"/>
                </a:solidFill>
                <a:latin typeface="Century Gothic" panose="020B0502020202020204" pitchFamily="34" charset="0"/>
              </a:rPr>
              <a:t>copyright</a:t>
            </a:r>
            <a:r>
              <a:rPr lang="en-US" altLang="en-US" sz="2400" dirty="0" smtClean="0">
                <a:latin typeface="Century Gothic" panose="020B0502020202020204" pitchFamily="34" charset="0"/>
              </a:rPr>
              <a:t>.</a:t>
            </a:r>
            <a:endParaRPr lang="tr-TR" altLang="en-US" sz="2400" dirty="0">
              <a:latin typeface="Century Gothic" panose="020B0502020202020204" pitchFamily="34" charset="0"/>
            </a:endParaRPr>
          </a:p>
          <a:p>
            <a:pPr lvl="1"/>
            <a:r>
              <a:rPr lang="tr-TR" altLang="en-US" sz="2000" dirty="0">
                <a:latin typeface="Century Gothic" panose="020B0502020202020204" pitchFamily="34" charset="0"/>
              </a:rPr>
              <a:t>W</a:t>
            </a:r>
            <a:r>
              <a:rPr lang="en-US" altLang="en-US" sz="2000" dirty="0" smtClean="0">
                <a:latin typeface="Century Gothic" panose="020B0502020202020204" pitchFamily="34" charset="0"/>
              </a:rPr>
              <a:t>hat </a:t>
            </a:r>
            <a:r>
              <a:rPr lang="en-US" altLang="en-US" sz="2000" dirty="0">
                <a:latin typeface="Century Gothic" panose="020B0502020202020204" pitchFamily="34" charset="0"/>
              </a:rPr>
              <a:t>qualifies as a "limited portion</a:t>
            </a:r>
            <a:r>
              <a:rPr lang="en-US" altLang="en-US" sz="2000" dirty="0" smtClean="0">
                <a:latin typeface="Century Gothic" panose="020B0502020202020204" pitchFamily="34" charset="0"/>
              </a:rPr>
              <a:t>"?</a:t>
            </a:r>
            <a:endParaRPr lang="tr-TR" altLang="en-US" sz="2000" dirty="0">
              <a:latin typeface="Century Gothic" panose="020B0502020202020204" pitchFamily="34" charset="0"/>
            </a:endParaRPr>
          </a:p>
          <a:p>
            <a:pPr lvl="2"/>
            <a:r>
              <a:rPr lang="en-US" sz="1600" dirty="0" smtClean="0">
                <a:latin typeface="Century Gothic" pitchFamily="34" charset="0"/>
              </a:rPr>
              <a:t>The </a:t>
            </a:r>
            <a:r>
              <a:rPr lang="en-US" sz="1600" dirty="0">
                <a:latin typeface="Century Gothic" pitchFamily="34" charset="0"/>
              </a:rPr>
              <a:t>Copyright Office </a:t>
            </a:r>
            <a:r>
              <a:rPr lang="en-US" sz="1600" dirty="0" smtClean="0">
                <a:latin typeface="Century Gothic" pitchFamily="34" charset="0"/>
              </a:rPr>
              <a:t>only </a:t>
            </a:r>
            <a:r>
              <a:rPr lang="en-US" sz="1600" dirty="0">
                <a:latin typeface="Century Gothic" pitchFamily="34" charset="0"/>
              </a:rPr>
              <a:t>states that "there is no specific number of words, lines, or notes that may safely be taken without permission." </a:t>
            </a:r>
            <a:endParaRPr lang="tr-TR" sz="1600" dirty="0" smtClean="0">
              <a:latin typeface="Century Gothic" pitchFamily="34" charset="0"/>
            </a:endParaRPr>
          </a:p>
          <a:p>
            <a:r>
              <a:rPr lang="en-US" sz="2400" dirty="0" smtClean="0">
                <a:latin typeface="Century Gothic" pitchFamily="34" charset="0"/>
              </a:rPr>
              <a:t>When </a:t>
            </a:r>
            <a:r>
              <a:rPr lang="en-US" sz="2400" dirty="0">
                <a:latin typeface="Century Gothic" pitchFamily="34" charset="0"/>
              </a:rPr>
              <a:t>using someone else's work, it's best to always give credit where credit's due, even if using only a small part</a:t>
            </a:r>
            <a:r>
              <a:rPr lang="en-US" sz="2400" dirty="0" smtClean="0">
                <a:latin typeface="Century Gothic" pitchFamily="34" charset="0"/>
              </a:rPr>
              <a:t>.</a:t>
            </a:r>
            <a:endParaRPr lang="tr-TR" sz="2400" dirty="0" smtClean="0">
              <a:latin typeface="Century Gothic" pitchFamily="34" charset="0"/>
            </a:endParaRPr>
          </a:p>
          <a:p>
            <a:r>
              <a:rPr lang="en-US" sz="2400" dirty="0" smtClean="0">
                <a:latin typeface="Century Gothic" pitchFamily="34" charset="0"/>
              </a:rPr>
              <a:t> </a:t>
            </a:r>
            <a:r>
              <a:rPr lang="en-US" sz="2400" dirty="0">
                <a:latin typeface="Century Gothic" pitchFamily="34" charset="0"/>
              </a:rPr>
              <a:t>If you're unsure, then ask for permission.</a:t>
            </a:r>
          </a:p>
          <a:p>
            <a:pPr>
              <a:buFont typeface="Wingdings" panose="05000000000000000000" pitchFamily="2" charset="2"/>
              <a:buNone/>
              <a:defRPr/>
            </a:pPr>
            <a:endParaRPr lang="en-US" sz="2400" dirty="0"/>
          </a:p>
          <a:p>
            <a:endParaRPr lang="en-US" altLang="en-US" sz="2400" dirty="0">
              <a:latin typeface="Century Gothic" panose="020B0502020202020204" pitchFamily="34" charset="0"/>
            </a:endParaRPr>
          </a:p>
          <a:p>
            <a:endParaRPr lang="en-US" altLang="en-US" sz="2400" dirty="0"/>
          </a:p>
        </p:txBody>
      </p:sp>
      <p:sp>
        <p:nvSpPr>
          <p:cNvPr id="6"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
        <p:nvSpPr>
          <p:cNvPr id="8" name="Rectangle 4"/>
          <p:cNvSpPr txBox="1">
            <a:spLocks noChangeArrowheads="1"/>
          </p:cNvSpPr>
          <p:nvPr/>
        </p:nvSpPr>
        <p:spPr>
          <a:xfrm>
            <a:off x="1268569" y="4191000"/>
            <a:ext cx="9220200" cy="1981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en-US" sz="2000" b="1" dirty="0" smtClean="0"/>
              <a:t>     </a:t>
            </a:r>
            <a:endParaRPr lang="en-US" sz="2000" dirty="0"/>
          </a:p>
        </p:txBody>
      </p:sp>
    </p:spTree>
    <p:extLst>
      <p:ext uri="{BB962C8B-B14F-4D97-AF65-F5344CB8AC3E}">
        <p14:creationId xmlns:p14="http://schemas.microsoft.com/office/powerpoint/2010/main" val="3730040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Types of Plagiarism: Copying</a:t>
            </a:r>
          </a:p>
        </p:txBody>
      </p:sp>
      <p:sp>
        <p:nvSpPr>
          <p:cNvPr id="10243" name="Rectangle 6"/>
          <p:cNvSpPr>
            <a:spLocks noGrp="1" noChangeArrowheads="1"/>
          </p:cNvSpPr>
          <p:nvPr>
            <p:ph type="body" sz="half" idx="1"/>
          </p:nvPr>
        </p:nvSpPr>
        <p:spPr>
          <a:xfrm>
            <a:off x="1828800" y="1981200"/>
            <a:ext cx="4800600" cy="4114800"/>
          </a:xfrm>
        </p:spPr>
        <p:txBody>
          <a:bodyPr/>
          <a:lstStyle/>
          <a:p>
            <a:pPr eaLnBrk="1" hangingPunct="1">
              <a:buFont typeface="Wingdings" panose="05000000000000000000" pitchFamily="2" charset="2"/>
              <a:buNone/>
            </a:pPr>
            <a:r>
              <a:rPr lang="en-US" altLang="en-US" sz="2400" b="1"/>
              <a:t>    </a:t>
            </a:r>
          </a:p>
          <a:p>
            <a:pPr eaLnBrk="1" hangingPunct="1">
              <a:buFont typeface="Wingdings" panose="05000000000000000000" pitchFamily="2" charset="2"/>
              <a:buNone/>
            </a:pPr>
            <a:r>
              <a:rPr lang="en-US" altLang="en-US" sz="2400" b="1"/>
              <a:t>    </a:t>
            </a:r>
            <a:r>
              <a:rPr lang="en-US" altLang="en-US" sz="2500">
                <a:latin typeface="Century Gothic" panose="020B0502020202020204" pitchFamily="34" charset="0"/>
              </a:rPr>
              <a:t>The most well-known and, sadly, the most common type of plagiarism is the simplest: </a:t>
            </a:r>
            <a:r>
              <a:rPr lang="en-US" altLang="en-US" sz="2500" b="1">
                <a:solidFill>
                  <a:schemeClr val="accent1"/>
                </a:solidFill>
                <a:latin typeface="Century Gothic" panose="020B0502020202020204" pitchFamily="34" charset="0"/>
              </a:rPr>
              <a:t>copying</a:t>
            </a:r>
            <a:r>
              <a:rPr lang="en-US" altLang="en-US" sz="2500">
                <a:latin typeface="Century Gothic" panose="020B0502020202020204" pitchFamily="34" charset="0"/>
              </a:rPr>
              <a:t>. If you copy someone else's work and put your name on it, you have plagiarized.</a:t>
            </a:r>
          </a:p>
          <a:p>
            <a:pPr eaLnBrk="1" hangingPunct="1">
              <a:buFont typeface="Wingdings" panose="05000000000000000000" pitchFamily="2" charset="2"/>
              <a:buNone/>
            </a:pPr>
            <a:endParaRPr lang="en-US" altLang="en-US" sz="2400"/>
          </a:p>
        </p:txBody>
      </p:sp>
      <p:pic>
        <p:nvPicPr>
          <p:cNvPr id="10244" name="Picture 8" descr="MCj021202300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15200" y="2459039"/>
            <a:ext cx="2667000" cy="2420937"/>
          </a:xfrm>
        </p:spPr>
      </p:pic>
      <p:sp>
        <p:nvSpPr>
          <p:cNvPr id="5"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38732096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Copying: An Example</a:t>
            </a:r>
          </a:p>
        </p:txBody>
      </p:sp>
      <p:sp>
        <p:nvSpPr>
          <p:cNvPr id="11267" name="Rectangle 3"/>
          <p:cNvSpPr>
            <a:spLocks noGrp="1" noChangeArrowheads="1"/>
          </p:cNvSpPr>
          <p:nvPr>
            <p:ph type="body" idx="1"/>
          </p:nvPr>
        </p:nvSpPr>
        <p:spPr>
          <a:xfrm>
            <a:off x="1752600" y="1981200"/>
            <a:ext cx="8458200" cy="4114800"/>
          </a:xfrm>
        </p:spPr>
        <p:txBody>
          <a:bodyPr/>
          <a:lstStyle/>
          <a:p>
            <a:pPr eaLnBrk="1" hangingPunct="1">
              <a:lnSpc>
                <a:spcPct val="90000"/>
              </a:lnSpc>
              <a:buFont typeface="Wingdings" panose="05000000000000000000" pitchFamily="2" charset="2"/>
              <a:buNone/>
            </a:pPr>
            <a:r>
              <a:rPr lang="en-US" altLang="en-US" sz="2400"/>
              <a:t>    </a:t>
            </a:r>
            <a:r>
              <a:rPr lang="en-US" altLang="en-US" sz="2200">
                <a:latin typeface="Century Gothic" panose="020B0502020202020204" pitchFamily="34" charset="0"/>
              </a:rPr>
              <a:t>"Children are totally insensitive to their parents' shyness; it is the rare child who labels a parent shy [...] This is understandable, since parents are in positions of control and authority in their homes and may not reveal their shy side to their children. Also, since shyness is viewed as undesirable by many children, it may be threatening to think of parents in these terms. At this young age, the parent is still idealized as all-knowing and all-powerful - - not dumb, ugly, or weak."</a:t>
            </a:r>
            <a:br>
              <a:rPr lang="en-US" altLang="en-US" sz="2200">
                <a:latin typeface="Century Gothic" panose="020B0502020202020204" pitchFamily="34" charset="0"/>
              </a:rPr>
            </a:br>
            <a:r>
              <a:rPr lang="en-US" altLang="en-US" sz="2200">
                <a:latin typeface="Century Gothic" panose="020B0502020202020204" pitchFamily="34" charset="0"/>
              </a:rPr>
              <a:t/>
            </a:r>
            <a:br>
              <a:rPr lang="en-US" altLang="en-US" sz="2200">
                <a:latin typeface="Century Gothic" panose="020B0502020202020204" pitchFamily="34" charset="0"/>
              </a:rPr>
            </a:br>
            <a:r>
              <a:rPr lang="en-US" altLang="en-US" sz="2200">
                <a:latin typeface="Century Gothic" panose="020B0502020202020204" pitchFamily="34" charset="0"/>
              </a:rPr>
              <a:t>Zimbardo, Philip G. (1977). </a:t>
            </a:r>
            <a:r>
              <a:rPr lang="en-US" altLang="en-US" sz="2200" i="1">
                <a:latin typeface="Century Gothic" panose="020B0502020202020204" pitchFamily="34" charset="0"/>
              </a:rPr>
              <a:t>Shyness: What it is, what to do about it.</a:t>
            </a:r>
            <a:r>
              <a:rPr lang="en-US" altLang="en-US" sz="2200">
                <a:latin typeface="Century Gothic" panose="020B0502020202020204" pitchFamily="34" charset="0"/>
              </a:rPr>
              <a:t> Cambridge, Mass.: Perseus Books. </a:t>
            </a:r>
          </a:p>
        </p:txBody>
      </p:sp>
      <p:sp>
        <p:nvSpPr>
          <p:cNvPr id="4"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1291915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Copying: An Example</a:t>
            </a:r>
          </a:p>
        </p:txBody>
      </p:sp>
      <p:sp>
        <p:nvSpPr>
          <p:cNvPr id="12291" name="Rectangle 4"/>
          <p:cNvSpPr>
            <a:spLocks noGrp="1" noChangeArrowheads="1"/>
          </p:cNvSpPr>
          <p:nvPr>
            <p:ph type="body" sz="half" idx="1"/>
          </p:nvPr>
        </p:nvSpPr>
        <p:spPr>
          <a:xfrm>
            <a:off x="1752600" y="1905000"/>
            <a:ext cx="8458200" cy="1981200"/>
          </a:xfrm>
        </p:spPr>
        <p:txBody>
          <a:bodyPr/>
          <a:lstStyle/>
          <a:p>
            <a:pPr eaLnBrk="1" hangingPunct="1">
              <a:buFont typeface="Wingdings" panose="05000000000000000000" pitchFamily="2" charset="2"/>
              <a:buNone/>
            </a:pPr>
            <a:r>
              <a:rPr lang="en-US" altLang="en-US" sz="2400">
                <a:latin typeface="Century Gothic" panose="020B0502020202020204" pitchFamily="34" charset="0"/>
              </a:rPr>
              <a:t>    This one is pretty straightforward. If a writer copies, word for word, the text from Dr. Zimbardo's book and does </a:t>
            </a:r>
            <a:r>
              <a:rPr lang="en-US" altLang="en-US" sz="2400" u="sng">
                <a:latin typeface="Century Gothic" panose="020B0502020202020204" pitchFamily="34" charset="0"/>
              </a:rPr>
              <a:t>not</a:t>
            </a:r>
            <a:r>
              <a:rPr lang="en-US" altLang="en-US" sz="2400">
                <a:latin typeface="Century Gothic" panose="020B0502020202020204" pitchFamily="34" charset="0"/>
              </a:rPr>
              <a:t> acknowledge in any way that it was Dr. Zimbardo's work, the writer has committed plagiarism.</a:t>
            </a:r>
          </a:p>
          <a:p>
            <a:pPr eaLnBrk="1" hangingPunct="1">
              <a:buFont typeface="Wingdings" panose="05000000000000000000" pitchFamily="2" charset="2"/>
              <a:buNone/>
            </a:pPr>
            <a:endParaRPr lang="en-US" altLang="en-US" sz="2400"/>
          </a:p>
        </p:txBody>
      </p:sp>
      <p:pic>
        <p:nvPicPr>
          <p:cNvPr id="12292" name="Picture 5">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3886200"/>
            <a:ext cx="2286000" cy="1981200"/>
          </a:xfrm>
          <a:ln w="38100">
            <a:solidFill>
              <a:schemeClr val="bg2"/>
            </a:solidFill>
            <a:miter lim="800000"/>
            <a:headEnd/>
            <a:tailEnd/>
          </a:ln>
        </p:spPr>
      </p:pic>
      <p:sp>
        <p:nvSpPr>
          <p:cNvPr id="5"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406813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825625" y="228600"/>
            <a:ext cx="8540750" cy="1447800"/>
          </a:xfrm>
        </p:spPr>
        <p:txBody>
          <a:bodyPr/>
          <a:lstStyle/>
          <a:p>
            <a:pPr eaLnBrk="1" hangingPunct="1">
              <a:defRPr/>
            </a:pPr>
            <a:r>
              <a:rPr lang="en-US" dirty="0" smtClean="0"/>
              <a:t>Research Misconduct</a:t>
            </a:r>
          </a:p>
        </p:txBody>
      </p:sp>
      <p:sp>
        <p:nvSpPr>
          <p:cNvPr id="57347" name="Rectangle 3"/>
          <p:cNvSpPr>
            <a:spLocks noGrp="1" noRot="1" noChangeArrowheads="1"/>
          </p:cNvSpPr>
          <p:nvPr>
            <p:ph type="body" idx="1"/>
          </p:nvPr>
        </p:nvSpPr>
        <p:spPr>
          <a:xfrm>
            <a:off x="1828800" y="2209800"/>
            <a:ext cx="8540750" cy="3962400"/>
          </a:xfrm>
        </p:spPr>
        <p:txBody>
          <a:bodyPr/>
          <a:lstStyle/>
          <a:p>
            <a:pPr eaLnBrk="1" hangingPunct="1">
              <a:lnSpc>
                <a:spcPct val="90000"/>
              </a:lnSpc>
              <a:buClr>
                <a:srgbClr val="990000"/>
              </a:buClr>
              <a:buFont typeface="Wingdings" pitchFamily="2" charset="2"/>
              <a:buChar char="§"/>
              <a:defRPr/>
            </a:pPr>
            <a:r>
              <a:rPr lang="en-US" sz="2600" dirty="0"/>
              <a:t>Public concern over research misconduct initially arose in the early 1980’s.</a:t>
            </a:r>
          </a:p>
          <a:p>
            <a:pPr eaLnBrk="1" hangingPunct="1">
              <a:lnSpc>
                <a:spcPct val="90000"/>
              </a:lnSpc>
              <a:buClr>
                <a:srgbClr val="990000"/>
              </a:buClr>
              <a:buFont typeface="Wingdings" pitchFamily="2" charset="2"/>
              <a:buChar char="§"/>
              <a:defRPr/>
            </a:pPr>
            <a:r>
              <a:rPr lang="en-US" sz="2600" dirty="0"/>
              <a:t>At the time, research institutions sometimes ignored or covered up potential misconduct problems rather than investigate them</a:t>
            </a:r>
            <a:r>
              <a:rPr lang="en-US" sz="2600" dirty="0" smtClean="0"/>
              <a:t>.</a:t>
            </a:r>
            <a:endParaRPr lang="en-US" sz="2600" dirty="0"/>
          </a:p>
        </p:txBody>
      </p:sp>
      <p:sp>
        <p:nvSpPr>
          <p:cNvPr id="2" name="Footer Placeholder 1"/>
          <p:cNvSpPr>
            <a:spLocks noGrp="1"/>
          </p:cNvSpPr>
          <p:nvPr>
            <p:ph type="ftr" sz="quarter" idx="11"/>
          </p:nvPr>
        </p:nvSpPr>
        <p:spPr/>
        <p:txBody>
          <a:bodyPr/>
          <a:lstStyle/>
          <a:p>
            <a:pPr>
              <a:defRPr/>
            </a:pPr>
            <a:r>
              <a:rPr lang="en-US" smtClean="0"/>
              <a:t>Adapted from Lecture notes on "Research Misconduct" by Thomas J. Inzana</a:t>
            </a:r>
            <a:endParaRPr lang="en-US"/>
          </a:p>
        </p:txBody>
      </p:sp>
    </p:spTree>
    <p:extLst>
      <p:ext uri="{BB962C8B-B14F-4D97-AF65-F5344CB8AC3E}">
        <p14:creationId xmlns:p14="http://schemas.microsoft.com/office/powerpoint/2010/main" val="1095147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Types: Patchwork Plagiarism</a:t>
            </a:r>
          </a:p>
        </p:txBody>
      </p:sp>
      <p:sp>
        <p:nvSpPr>
          <p:cNvPr id="13315" name="Rectangle 4"/>
          <p:cNvSpPr>
            <a:spLocks noGrp="1" noChangeArrowheads="1"/>
          </p:cNvSpPr>
          <p:nvPr>
            <p:ph type="body" sz="half" idx="1"/>
          </p:nvPr>
        </p:nvSpPr>
        <p:spPr>
          <a:xfrm>
            <a:off x="1524000" y="1981200"/>
            <a:ext cx="5638800" cy="4343400"/>
          </a:xfrm>
        </p:spPr>
        <p:txBody>
          <a:bodyPr/>
          <a:lstStyle/>
          <a:p>
            <a:pPr eaLnBrk="1" hangingPunct="1">
              <a:lnSpc>
                <a:spcPct val="90000"/>
              </a:lnSpc>
              <a:buFont typeface="Wingdings" panose="05000000000000000000" pitchFamily="2" charset="2"/>
              <a:buNone/>
            </a:pPr>
            <a:r>
              <a:rPr lang="en-US" altLang="en-US" sz="2300" b="1"/>
              <a:t>    </a:t>
            </a:r>
            <a:r>
              <a:rPr lang="en-US" altLang="en-US" sz="2300">
                <a:latin typeface="Century Gothic" panose="020B0502020202020204" pitchFamily="34" charset="0"/>
              </a:rPr>
              <a:t>The second kind of plagiarism is similar to copying and is perhaps the second most common type of plagiarism: </a:t>
            </a:r>
            <a:r>
              <a:rPr lang="en-US" altLang="en-US" sz="2300" b="1">
                <a:solidFill>
                  <a:schemeClr val="accent1"/>
                </a:solidFill>
                <a:latin typeface="Century Gothic" panose="020B0502020202020204" pitchFamily="34" charset="0"/>
              </a:rPr>
              <a:t>patchwork plagiarism</a:t>
            </a:r>
            <a:r>
              <a:rPr lang="en-US" altLang="en-US" sz="2300">
                <a:latin typeface="Century Gothic" panose="020B0502020202020204" pitchFamily="34" charset="0"/>
              </a:rPr>
              <a:t>. This occurs when the plagiarizer borrows the "phrases and clauses from the original source and weaves them into his own writing" (</a:t>
            </a:r>
            <a:r>
              <a:rPr lang="en-US" altLang="en-US" sz="2300">
                <a:latin typeface="Century Gothic" panose="020B0502020202020204" pitchFamily="34" charset="0"/>
                <a:hlinkClick r:id="rId2"/>
              </a:rPr>
              <a:t>McConnell Library, Radford University</a:t>
            </a:r>
            <a:r>
              <a:rPr lang="en-US" altLang="en-US" sz="2300">
                <a:latin typeface="Century Gothic" panose="020B0502020202020204" pitchFamily="34" charset="0"/>
              </a:rPr>
              <a:t>) without putting the phrases in quotation marks or citing the author.</a:t>
            </a:r>
          </a:p>
          <a:p>
            <a:pPr eaLnBrk="1" hangingPunct="1">
              <a:lnSpc>
                <a:spcPct val="90000"/>
              </a:lnSpc>
              <a:buFont typeface="Wingdings" panose="05000000000000000000" pitchFamily="2" charset="2"/>
              <a:buNone/>
            </a:pPr>
            <a:endParaRPr lang="en-US" altLang="en-US" sz="2400"/>
          </a:p>
        </p:txBody>
      </p:sp>
      <p:pic>
        <p:nvPicPr>
          <p:cNvPr id="13316"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251700" y="2057400"/>
            <a:ext cx="3111500" cy="3733800"/>
          </a:xfrm>
        </p:spPr>
      </p:pic>
      <p:sp>
        <p:nvSpPr>
          <p:cNvPr id="5"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4972704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Patchwork: An Example</a:t>
            </a:r>
          </a:p>
        </p:txBody>
      </p:sp>
      <p:sp>
        <p:nvSpPr>
          <p:cNvPr id="14339" name="Rectangle 6"/>
          <p:cNvSpPr>
            <a:spLocks noGrp="1" noChangeArrowheads="1"/>
          </p:cNvSpPr>
          <p:nvPr>
            <p:ph type="body" idx="1"/>
          </p:nvPr>
        </p:nvSpPr>
        <p:spPr>
          <a:xfrm>
            <a:off x="1447800" y="2209800"/>
            <a:ext cx="9144000" cy="4114800"/>
          </a:xfrm>
        </p:spPr>
        <p:txBody>
          <a:bodyPr/>
          <a:lstStyle/>
          <a:p>
            <a:pPr eaLnBrk="1" hangingPunct="1">
              <a:buFont typeface="Wingdings" panose="05000000000000000000" pitchFamily="2" charset="2"/>
              <a:buNone/>
              <a:defRPr/>
            </a:pPr>
            <a:r>
              <a:rPr lang="en-US" sz="2400" b="1" dirty="0">
                <a:latin typeface="Century Gothic" pitchFamily="34" charset="0"/>
              </a:rPr>
              <a:t>    </a:t>
            </a:r>
            <a:r>
              <a:rPr lang="en-US" sz="2350" dirty="0">
                <a:latin typeface="Century Gothic" pitchFamily="34" charset="0"/>
              </a:rPr>
              <a:t>With regard to children, </a:t>
            </a:r>
            <a:r>
              <a:rPr lang="en-US" sz="2350" dirty="0" smtClean="0">
                <a:latin typeface="Century Gothic" pitchFamily="34" charset="0"/>
              </a:rPr>
              <a:t>“</a:t>
            </a:r>
            <a:r>
              <a:rPr lang="en-US" sz="2350" i="1" dirty="0" smtClean="0">
                <a:solidFill>
                  <a:schemeClr val="folHlink"/>
                </a:solidFill>
                <a:latin typeface="Century Gothic" pitchFamily="34" charset="0"/>
              </a:rPr>
              <a:t>they </a:t>
            </a:r>
            <a:r>
              <a:rPr lang="en-US" sz="2350" i="1" dirty="0">
                <a:solidFill>
                  <a:schemeClr val="folHlink"/>
                </a:solidFill>
                <a:latin typeface="Century Gothic" pitchFamily="34" charset="0"/>
              </a:rPr>
              <a:t>are totally insensitive to their parents' </a:t>
            </a:r>
            <a:r>
              <a:rPr lang="en-US" sz="2350" i="1" dirty="0" smtClean="0">
                <a:solidFill>
                  <a:schemeClr val="folHlink"/>
                </a:solidFill>
                <a:latin typeface="Century Gothic" pitchFamily="34" charset="0"/>
              </a:rPr>
              <a:t>shyness” [1]</a:t>
            </a:r>
            <a:r>
              <a:rPr lang="en-US" sz="2350" dirty="0" smtClean="0">
                <a:latin typeface="Century Gothic" pitchFamily="34" charset="0"/>
              </a:rPr>
              <a:t>. </a:t>
            </a:r>
            <a:r>
              <a:rPr lang="en-US" sz="2350" dirty="0">
                <a:latin typeface="Century Gothic" pitchFamily="34" charset="0"/>
              </a:rPr>
              <a:t>Rare is the child who labels a parent shy. It is easy to understand this, since the parents are in </a:t>
            </a:r>
            <a:r>
              <a:rPr lang="en-US" sz="2350" i="1" dirty="0">
                <a:solidFill>
                  <a:schemeClr val="folHlink"/>
                </a:solidFill>
                <a:latin typeface="Century Gothic" pitchFamily="34" charset="0"/>
              </a:rPr>
              <a:t>positions of control and authority</a:t>
            </a:r>
            <a:r>
              <a:rPr lang="en-US" sz="2350" dirty="0">
                <a:latin typeface="Century Gothic" pitchFamily="34" charset="0"/>
              </a:rPr>
              <a:t> in their own homes and may not necessarily show </a:t>
            </a:r>
            <a:r>
              <a:rPr lang="en-US" sz="2350" i="1" dirty="0">
                <a:solidFill>
                  <a:schemeClr val="folHlink"/>
                </a:solidFill>
                <a:latin typeface="Century Gothic" pitchFamily="34" charset="0"/>
              </a:rPr>
              <a:t>their shy side to their children</a:t>
            </a:r>
            <a:r>
              <a:rPr lang="en-US" sz="2350" dirty="0">
                <a:latin typeface="Century Gothic" pitchFamily="34" charset="0"/>
              </a:rPr>
              <a:t>. Moreover, since shyness is viewed as unfavorable by most children, </a:t>
            </a:r>
            <a:r>
              <a:rPr lang="en-US" sz="2350" i="1" dirty="0">
                <a:solidFill>
                  <a:schemeClr val="folHlink"/>
                </a:solidFill>
                <a:latin typeface="Century Gothic" pitchFamily="34" charset="0"/>
              </a:rPr>
              <a:t>it may be threatening</a:t>
            </a:r>
            <a:r>
              <a:rPr lang="en-US" sz="2350" dirty="0">
                <a:latin typeface="Century Gothic" pitchFamily="34" charset="0"/>
              </a:rPr>
              <a:t> for them to think of their parents in that light. During the formative years, the parent is </a:t>
            </a:r>
            <a:r>
              <a:rPr lang="en-US" sz="2350" i="1" dirty="0">
                <a:solidFill>
                  <a:schemeClr val="folHlink"/>
                </a:solidFill>
                <a:latin typeface="Century Gothic" pitchFamily="34" charset="0"/>
              </a:rPr>
              <a:t>idealized as all-knowing and all-powerful -- not dumb, ugly, or weak</a:t>
            </a:r>
            <a:r>
              <a:rPr lang="en-US" sz="2350" dirty="0">
                <a:latin typeface="Century Gothic" pitchFamily="34" charset="0"/>
              </a:rPr>
              <a:t>.</a:t>
            </a:r>
          </a:p>
          <a:p>
            <a:pPr eaLnBrk="1" hangingPunct="1">
              <a:buFont typeface="Wingdings" panose="05000000000000000000" pitchFamily="2" charset="2"/>
              <a:buNone/>
              <a:defRPr/>
            </a:pPr>
            <a:endParaRPr lang="en-US" sz="2400" dirty="0"/>
          </a:p>
        </p:txBody>
      </p:sp>
      <p:sp>
        <p:nvSpPr>
          <p:cNvPr id="4"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11947462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Patchwork: An Example</a:t>
            </a:r>
          </a:p>
        </p:txBody>
      </p:sp>
      <p:sp>
        <p:nvSpPr>
          <p:cNvPr id="15363" name="Rectangle 4"/>
          <p:cNvSpPr>
            <a:spLocks noGrp="1" noChangeArrowheads="1"/>
          </p:cNvSpPr>
          <p:nvPr>
            <p:ph type="body" sz="half" idx="1"/>
          </p:nvPr>
        </p:nvSpPr>
        <p:spPr>
          <a:xfrm>
            <a:off x="1752600" y="1828800"/>
            <a:ext cx="8458200" cy="2286000"/>
          </a:xfrm>
        </p:spPr>
        <p:txBody>
          <a:bodyPr/>
          <a:lstStyle/>
          <a:p>
            <a:pPr eaLnBrk="1" hangingPunct="1">
              <a:buFont typeface="Wingdings" panose="05000000000000000000" pitchFamily="2" charset="2"/>
              <a:buNone/>
            </a:pPr>
            <a:r>
              <a:rPr lang="en-US" altLang="en-US" sz="2400">
                <a:latin typeface="Century Gothic" panose="020B0502020202020204" pitchFamily="34" charset="0"/>
              </a:rPr>
              <a:t>    </a:t>
            </a:r>
            <a:r>
              <a:rPr lang="en-US" altLang="en-US" sz="2300">
                <a:latin typeface="Century Gothic" panose="020B0502020202020204" pitchFamily="34" charset="0"/>
              </a:rPr>
              <a:t>Now, had the "author" of this passage put the colored phrases in quotation marks and added a citation after the quotation, like (Zimbardo 62), the "author" would have been safe. Without the quotation marks and the proper citation, the "author" has committed plagiarism.</a:t>
            </a:r>
          </a:p>
          <a:p>
            <a:pPr eaLnBrk="1" hangingPunct="1">
              <a:buFont typeface="Wingdings" panose="05000000000000000000" pitchFamily="2" charset="2"/>
              <a:buNone/>
            </a:pPr>
            <a:endParaRPr lang="en-US" altLang="en-US" sz="2300"/>
          </a:p>
        </p:txBody>
      </p:sp>
      <p:pic>
        <p:nvPicPr>
          <p:cNvPr id="15364" name="Picture 6" descr="MCj035648300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1" y="3903664"/>
            <a:ext cx="2505075" cy="2192337"/>
          </a:xfrm>
        </p:spPr>
      </p:pic>
      <p:sp>
        <p:nvSpPr>
          <p:cNvPr id="5"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38950776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r" eaLnBrk="1" hangingPunct="1"/>
            <a:r>
              <a:rPr lang="en-US" altLang="en-US" sz="3600">
                <a:latin typeface="Century Gothic" panose="020B0502020202020204" pitchFamily="34" charset="0"/>
              </a:rPr>
              <a:t>Types: Paraphrasing Plagiarism</a:t>
            </a:r>
          </a:p>
        </p:txBody>
      </p:sp>
      <p:sp>
        <p:nvSpPr>
          <p:cNvPr id="16387" name="Rectangle 3"/>
          <p:cNvSpPr>
            <a:spLocks noGrp="1" noChangeArrowheads="1"/>
          </p:cNvSpPr>
          <p:nvPr>
            <p:ph type="body" sz="half" idx="1"/>
          </p:nvPr>
        </p:nvSpPr>
        <p:spPr>
          <a:xfrm>
            <a:off x="1524000" y="1981200"/>
            <a:ext cx="8991600" cy="1981200"/>
          </a:xfrm>
        </p:spPr>
        <p:txBody>
          <a:bodyPr>
            <a:normAutofit fontScale="92500"/>
          </a:bodyPr>
          <a:lstStyle/>
          <a:p>
            <a:pPr eaLnBrk="1" hangingPunct="1">
              <a:lnSpc>
                <a:spcPct val="90000"/>
              </a:lnSpc>
              <a:buFont typeface="Wingdings" panose="05000000000000000000" pitchFamily="2" charset="2"/>
              <a:buNone/>
            </a:pPr>
            <a:r>
              <a:rPr lang="en-US" altLang="en-US" sz="2000" b="1" dirty="0"/>
              <a:t>     </a:t>
            </a:r>
            <a:r>
              <a:rPr lang="en-US" altLang="en-US" sz="2400" dirty="0">
                <a:latin typeface="Century Gothic" panose="020B0502020202020204" pitchFamily="34" charset="0"/>
              </a:rPr>
              <a:t>The third type of plagiarism is called </a:t>
            </a:r>
            <a:r>
              <a:rPr lang="en-US" altLang="en-US" sz="2400" b="1" dirty="0">
                <a:solidFill>
                  <a:schemeClr val="accent1"/>
                </a:solidFill>
                <a:latin typeface="Century Gothic" panose="020B0502020202020204" pitchFamily="34" charset="0"/>
              </a:rPr>
              <a:t>paraphrasing plagiarism</a:t>
            </a:r>
            <a:r>
              <a:rPr lang="en-US" altLang="en-US" sz="2400" dirty="0">
                <a:latin typeface="Century Gothic" panose="020B0502020202020204" pitchFamily="34" charset="0"/>
              </a:rPr>
              <a:t>. This occurs when the plagiarizer paraphrases or summarizes another's work without citing the source. Even changing the words a little or using synonyms but retaining the author's essential thoughts, sentence structure, and/or style without citing the source is still considered plagiarism.</a:t>
            </a:r>
            <a:endParaRPr lang="en-US" altLang="en-US" sz="2200" dirty="0">
              <a:latin typeface="Century Gothic" panose="020B0502020202020204" pitchFamily="34" charset="0"/>
            </a:endParaRPr>
          </a:p>
          <a:p>
            <a:pPr eaLnBrk="1" hangingPunct="1">
              <a:lnSpc>
                <a:spcPct val="90000"/>
              </a:lnSpc>
              <a:buFont typeface="Wingdings" panose="05000000000000000000" pitchFamily="2" charset="2"/>
              <a:buNone/>
            </a:pPr>
            <a:endParaRPr lang="en-US" altLang="en-US" sz="2200" dirty="0"/>
          </a:p>
        </p:txBody>
      </p:sp>
      <p:pic>
        <p:nvPicPr>
          <p:cNvPr id="16388" name="Picture 10" descr="MCj0286456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397501" y="4419600"/>
            <a:ext cx="1698625" cy="2057400"/>
          </a:xfrm>
        </p:spPr>
      </p:pic>
      <p:sp>
        <p:nvSpPr>
          <p:cNvPr id="5"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3339219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Paraphrasing: An Example</a:t>
            </a:r>
          </a:p>
        </p:txBody>
      </p:sp>
      <p:sp>
        <p:nvSpPr>
          <p:cNvPr id="17411" name="Rectangle 3"/>
          <p:cNvSpPr>
            <a:spLocks noGrp="1" noChangeArrowheads="1"/>
          </p:cNvSpPr>
          <p:nvPr>
            <p:ph type="body" idx="1"/>
          </p:nvPr>
        </p:nvSpPr>
        <p:spPr>
          <a:xfrm>
            <a:off x="1981200" y="2209800"/>
            <a:ext cx="8305800" cy="4343400"/>
          </a:xfrm>
        </p:spPr>
        <p:txBody>
          <a:bodyPr/>
          <a:lstStyle/>
          <a:p>
            <a:pPr eaLnBrk="1" hangingPunct="1">
              <a:lnSpc>
                <a:spcPct val="90000"/>
              </a:lnSpc>
              <a:buFont typeface="Wingdings" panose="05000000000000000000" pitchFamily="2" charset="2"/>
              <a:buNone/>
              <a:defRPr/>
            </a:pPr>
            <a:r>
              <a:rPr lang="en-US" sz="2500" dirty="0">
                <a:latin typeface="Century Gothic" pitchFamily="34" charset="0"/>
              </a:rPr>
              <a:t>   </a:t>
            </a:r>
            <a:r>
              <a:rPr lang="en-US" sz="2500" i="1" dirty="0">
                <a:solidFill>
                  <a:schemeClr val="accent1">
                    <a:lumMod val="60000"/>
                    <a:lumOff val="40000"/>
                  </a:schemeClr>
                </a:solidFill>
                <a:latin typeface="Century Gothic" pitchFamily="34" charset="0"/>
              </a:rPr>
              <a:t>Children are </a:t>
            </a:r>
            <a:r>
              <a:rPr lang="en-US" sz="2500" dirty="0">
                <a:latin typeface="Century Gothic" pitchFamily="34" charset="0"/>
              </a:rPr>
              <a:t>completely</a:t>
            </a:r>
            <a:r>
              <a:rPr lang="en-US" sz="2500" i="1" dirty="0">
                <a:latin typeface="Century Gothic" pitchFamily="34" charset="0"/>
              </a:rPr>
              <a:t> </a:t>
            </a:r>
            <a:r>
              <a:rPr lang="en-US" sz="2500" i="1" dirty="0">
                <a:solidFill>
                  <a:schemeClr val="accent1">
                    <a:lumMod val="60000"/>
                    <a:lumOff val="40000"/>
                  </a:schemeClr>
                </a:solidFill>
                <a:latin typeface="Century Gothic" pitchFamily="34" charset="0"/>
              </a:rPr>
              <a:t>insensitive to their parents' shyness and rarely label their parents as shy</a:t>
            </a:r>
            <a:r>
              <a:rPr lang="en-US" sz="2500" i="1" dirty="0">
                <a:latin typeface="Century Gothic" pitchFamily="34" charset="0"/>
              </a:rPr>
              <a:t>. </a:t>
            </a:r>
            <a:r>
              <a:rPr lang="en-US" sz="2500" dirty="0">
                <a:latin typeface="Century Gothic" pitchFamily="34" charset="0"/>
              </a:rPr>
              <a:t>Because the parents are the </a:t>
            </a:r>
            <a:r>
              <a:rPr lang="en-US" sz="2500" i="1" dirty="0">
                <a:solidFill>
                  <a:schemeClr val="accent1">
                    <a:lumMod val="60000"/>
                    <a:lumOff val="40000"/>
                  </a:schemeClr>
                </a:solidFill>
                <a:latin typeface="Century Gothic" pitchFamily="34" charset="0"/>
              </a:rPr>
              <a:t>authority and controlling figures in the home</a:t>
            </a:r>
            <a:r>
              <a:rPr lang="en-US" sz="2500" i="1" dirty="0">
                <a:latin typeface="Century Gothic" pitchFamily="34" charset="0"/>
              </a:rPr>
              <a:t>, </a:t>
            </a:r>
            <a:r>
              <a:rPr lang="en-US" sz="2500" dirty="0">
                <a:latin typeface="Century Gothic" pitchFamily="34" charset="0"/>
              </a:rPr>
              <a:t>they may not feel shy and therefore </a:t>
            </a:r>
            <a:r>
              <a:rPr lang="en-US" sz="2500" i="1" dirty="0">
                <a:solidFill>
                  <a:schemeClr val="accent1">
                    <a:lumMod val="60000"/>
                    <a:lumOff val="40000"/>
                  </a:schemeClr>
                </a:solidFill>
                <a:latin typeface="Century Gothic" pitchFamily="34" charset="0"/>
              </a:rPr>
              <a:t>not show their shy side</a:t>
            </a:r>
            <a:r>
              <a:rPr lang="en-US" sz="2500" i="1" dirty="0">
                <a:latin typeface="Century Gothic" pitchFamily="34" charset="0"/>
              </a:rPr>
              <a:t>. </a:t>
            </a:r>
            <a:r>
              <a:rPr lang="en-US" sz="2500" dirty="0">
                <a:latin typeface="Century Gothic" pitchFamily="34" charset="0"/>
              </a:rPr>
              <a:t>Moreover, during the formative years</a:t>
            </a:r>
            <a:r>
              <a:rPr lang="en-US" sz="2500" dirty="0">
                <a:solidFill>
                  <a:schemeClr val="accent1">
                    <a:lumMod val="60000"/>
                    <a:lumOff val="40000"/>
                  </a:schemeClr>
                </a:solidFill>
                <a:latin typeface="Century Gothic" pitchFamily="34" charset="0"/>
              </a:rPr>
              <a:t>, </a:t>
            </a:r>
            <a:r>
              <a:rPr lang="en-US" sz="2500" i="1" dirty="0">
                <a:solidFill>
                  <a:schemeClr val="accent1">
                    <a:lumMod val="60000"/>
                    <a:lumOff val="40000"/>
                  </a:schemeClr>
                </a:solidFill>
                <a:latin typeface="Century Gothic" pitchFamily="34" charset="0"/>
              </a:rPr>
              <a:t>parents are seen as omnipotent and omniscient and not stupid, unattractive, or pathetic</a:t>
            </a:r>
            <a:r>
              <a:rPr lang="en-US" sz="2500" i="1" dirty="0">
                <a:latin typeface="Century Gothic" pitchFamily="34" charset="0"/>
              </a:rPr>
              <a:t>; </a:t>
            </a:r>
            <a:r>
              <a:rPr lang="en-US" sz="2500" i="1" dirty="0">
                <a:solidFill>
                  <a:schemeClr val="accent1">
                    <a:lumMod val="60000"/>
                    <a:lumOff val="40000"/>
                  </a:schemeClr>
                </a:solidFill>
                <a:latin typeface="Century Gothic" pitchFamily="34" charset="0"/>
              </a:rPr>
              <a:t>it may be frightening for children to view their parents in terms of shynes</a:t>
            </a:r>
            <a:r>
              <a:rPr lang="en-US" sz="2500" i="1" dirty="0">
                <a:solidFill>
                  <a:schemeClr val="accent1"/>
                </a:solidFill>
                <a:latin typeface="Century Gothic" pitchFamily="34" charset="0"/>
              </a:rPr>
              <a:t>s</a:t>
            </a:r>
            <a:r>
              <a:rPr lang="en-US" sz="2500" dirty="0">
                <a:latin typeface="Century Gothic" pitchFamily="34" charset="0"/>
              </a:rPr>
              <a:t>.</a:t>
            </a:r>
          </a:p>
          <a:p>
            <a:pPr eaLnBrk="1" hangingPunct="1">
              <a:lnSpc>
                <a:spcPct val="90000"/>
              </a:lnSpc>
              <a:buFont typeface="Wingdings" panose="05000000000000000000" pitchFamily="2" charset="2"/>
              <a:buNone/>
              <a:defRPr/>
            </a:pPr>
            <a:endParaRPr lang="en-US" dirty="0" smtClean="0"/>
          </a:p>
        </p:txBody>
      </p:sp>
    </p:spTree>
    <p:extLst>
      <p:ext uri="{BB962C8B-B14F-4D97-AF65-F5344CB8AC3E}">
        <p14:creationId xmlns:p14="http://schemas.microsoft.com/office/powerpoint/2010/main" val="1433082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Paraphrasing: An Example</a:t>
            </a:r>
          </a:p>
        </p:txBody>
      </p:sp>
      <p:sp>
        <p:nvSpPr>
          <p:cNvPr id="18435" name="Rectangle 4"/>
          <p:cNvSpPr>
            <a:spLocks noGrp="1" noChangeArrowheads="1"/>
          </p:cNvSpPr>
          <p:nvPr>
            <p:ph type="body" sz="half" idx="1"/>
          </p:nvPr>
        </p:nvSpPr>
        <p:spPr>
          <a:xfrm>
            <a:off x="1752600" y="1981200"/>
            <a:ext cx="8458200" cy="1981200"/>
          </a:xfrm>
        </p:spPr>
        <p:txBody>
          <a:bodyPr/>
          <a:lstStyle/>
          <a:p>
            <a:pPr eaLnBrk="1" hangingPunct="1">
              <a:lnSpc>
                <a:spcPct val="80000"/>
              </a:lnSpc>
              <a:buFont typeface="Wingdings" panose="05000000000000000000" pitchFamily="2" charset="2"/>
              <a:buNone/>
            </a:pPr>
            <a:r>
              <a:rPr lang="en-US" altLang="en-US" sz="2000" b="1"/>
              <a:t>     </a:t>
            </a:r>
            <a:r>
              <a:rPr lang="en-US" altLang="en-US" sz="2400">
                <a:latin typeface="Century Gothic" panose="020B0502020202020204" pitchFamily="34" charset="0"/>
              </a:rPr>
              <a:t>Now, had the "author" of this paragraph used footnotes or parenthetical citations to acknowledge Dr. Zimbardo's work, he or she would have been in the clear. However, since the "author" acts like these ideas are his or her own, and does not acknowledge Dr. Zimbardo, it's plagiarism.</a:t>
            </a:r>
          </a:p>
          <a:p>
            <a:pPr eaLnBrk="1" hangingPunct="1">
              <a:lnSpc>
                <a:spcPct val="80000"/>
              </a:lnSpc>
              <a:buFont typeface="Wingdings" panose="05000000000000000000" pitchFamily="2" charset="2"/>
              <a:buNone/>
            </a:pPr>
            <a:endParaRPr lang="en-US" altLang="en-US" sz="2400"/>
          </a:p>
        </p:txBody>
      </p:sp>
      <p:pic>
        <p:nvPicPr>
          <p:cNvPr id="18436" name="Picture 6" descr="MCj025106300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4038601"/>
            <a:ext cx="2438400" cy="1920875"/>
          </a:xfrm>
        </p:spPr>
      </p:pic>
      <p:sp>
        <p:nvSpPr>
          <p:cNvPr id="5" name="Footer Placeholder 1"/>
          <p:cNvSpPr>
            <a:spLocks noGrp="1"/>
          </p:cNvSpPr>
          <p:nvPr>
            <p:ph type="ftr" sz="quarter" idx="10"/>
          </p:nvPr>
        </p:nvSpPr>
        <p:spPr>
          <a:xfrm>
            <a:off x="1944710" y="6369229"/>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21878916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Types: Unintentional</a:t>
            </a:r>
          </a:p>
        </p:txBody>
      </p:sp>
      <p:sp>
        <p:nvSpPr>
          <p:cNvPr id="19459" name="Rectangle 4"/>
          <p:cNvSpPr>
            <a:spLocks noGrp="1" noChangeArrowheads="1"/>
          </p:cNvSpPr>
          <p:nvPr>
            <p:ph type="body" sz="half" idx="1"/>
          </p:nvPr>
        </p:nvSpPr>
        <p:spPr>
          <a:xfrm>
            <a:off x="734096" y="1378039"/>
            <a:ext cx="5895304" cy="4794161"/>
          </a:xfrm>
        </p:spPr>
        <p:txBody>
          <a:bodyPr/>
          <a:lstStyle/>
          <a:p>
            <a:pPr>
              <a:defRPr/>
            </a:pPr>
            <a:r>
              <a:rPr lang="en-US" sz="2450" dirty="0" smtClean="0">
                <a:latin typeface="Century Gothic" pitchFamily="34" charset="0"/>
              </a:rPr>
              <a:t>The </a:t>
            </a:r>
            <a:r>
              <a:rPr lang="en-US" sz="2450" dirty="0">
                <a:latin typeface="Century Gothic" pitchFamily="34" charset="0"/>
              </a:rPr>
              <a:t>fourth type of plagiarism is called </a:t>
            </a:r>
            <a:r>
              <a:rPr lang="en-US" sz="2450" b="1" dirty="0">
                <a:latin typeface="Century Gothic" pitchFamily="34" charset="0"/>
              </a:rPr>
              <a:t>unintentional </a:t>
            </a:r>
            <a:r>
              <a:rPr lang="en-US" sz="2450" b="1" dirty="0" smtClean="0">
                <a:latin typeface="Century Gothic" pitchFamily="34" charset="0"/>
              </a:rPr>
              <a:t>plagiarism</a:t>
            </a:r>
            <a:endParaRPr lang="tr-TR" sz="2450" b="1" dirty="0" smtClean="0">
              <a:latin typeface="Century Gothic" pitchFamily="34" charset="0"/>
            </a:endParaRPr>
          </a:p>
          <a:p>
            <a:pPr>
              <a:defRPr/>
            </a:pPr>
            <a:r>
              <a:rPr lang="en-US" sz="2450" dirty="0" smtClean="0">
                <a:latin typeface="Century Gothic" pitchFamily="34" charset="0"/>
              </a:rPr>
              <a:t>it </a:t>
            </a:r>
            <a:r>
              <a:rPr lang="en-US" sz="2450" dirty="0">
                <a:latin typeface="Century Gothic" pitchFamily="34" charset="0"/>
              </a:rPr>
              <a:t>occurs when the writer incorrectly quotes and/or incorrectly cites a source they are using.  </a:t>
            </a:r>
            <a:endParaRPr lang="tr-TR" sz="2450" dirty="0" smtClean="0">
              <a:latin typeface="Century Gothic" pitchFamily="34" charset="0"/>
            </a:endParaRPr>
          </a:p>
          <a:p>
            <a:pPr>
              <a:defRPr/>
            </a:pPr>
            <a:r>
              <a:rPr lang="en-US" sz="2450" dirty="0" smtClean="0">
                <a:latin typeface="Century Gothic" pitchFamily="34" charset="0"/>
              </a:rPr>
              <a:t>How </a:t>
            </a:r>
            <a:r>
              <a:rPr lang="en-US" sz="2450" dirty="0">
                <a:latin typeface="Century Gothic" pitchFamily="34" charset="0"/>
              </a:rPr>
              <a:t>is this plagiarism, if the author didn't mean to do it? </a:t>
            </a:r>
            <a:endParaRPr lang="tr-TR" sz="2450" dirty="0" smtClean="0">
              <a:latin typeface="Century Gothic" pitchFamily="34" charset="0"/>
            </a:endParaRPr>
          </a:p>
          <a:p>
            <a:pPr lvl="1">
              <a:defRPr/>
            </a:pPr>
            <a:r>
              <a:rPr lang="en-US" altLang="en-US" sz="2000" dirty="0">
                <a:latin typeface="Century Gothic" panose="020B0502020202020204" pitchFamily="34" charset="0"/>
              </a:rPr>
              <a:t>The dishonest usage of another's work is most often considered plagiarism</a:t>
            </a:r>
            <a:r>
              <a:rPr lang="en-US" altLang="en-US" sz="2000" dirty="0" smtClean="0">
                <a:latin typeface="Century Gothic" panose="020B0502020202020204" pitchFamily="34" charset="0"/>
              </a:rPr>
              <a:t>.</a:t>
            </a:r>
            <a:endParaRPr lang="tr-TR" altLang="en-US" sz="2000" dirty="0" smtClean="0">
              <a:latin typeface="Century Gothic" panose="020B0502020202020204" pitchFamily="34" charset="0"/>
            </a:endParaRPr>
          </a:p>
          <a:p>
            <a:pPr lvl="1">
              <a:defRPr/>
            </a:pPr>
            <a:r>
              <a:rPr lang="tr-TR" sz="2000" dirty="0" smtClean="0">
                <a:latin typeface="Century Gothic" panose="020B0502020202020204" pitchFamily="34" charset="0"/>
              </a:rPr>
              <a:t>People cannot read minds!</a:t>
            </a:r>
            <a:r>
              <a:rPr lang="en-US" sz="2000" dirty="0">
                <a:latin typeface="Century Gothic" pitchFamily="34" charset="0"/>
              </a:rPr>
              <a:t/>
            </a:r>
            <a:br>
              <a:rPr lang="en-US" sz="2000" dirty="0">
                <a:latin typeface="Century Gothic" pitchFamily="34" charset="0"/>
              </a:rPr>
            </a:br>
            <a:endParaRPr lang="en-US" sz="2000" dirty="0">
              <a:latin typeface="Century Gothic" pitchFamily="34" charset="0"/>
            </a:endParaRPr>
          </a:p>
          <a:p>
            <a:pPr eaLnBrk="1" hangingPunct="1">
              <a:lnSpc>
                <a:spcPct val="90000"/>
              </a:lnSpc>
              <a:buFont typeface="Wingdings" panose="05000000000000000000" pitchFamily="2" charset="2"/>
              <a:buNone/>
              <a:defRPr/>
            </a:pPr>
            <a:endParaRPr lang="en-US" sz="2400" dirty="0"/>
          </a:p>
        </p:txBody>
      </p:sp>
      <p:pic>
        <p:nvPicPr>
          <p:cNvPr id="19460" name="Picture 8" descr="MCj028611800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487759" y="2362200"/>
            <a:ext cx="2897188" cy="3048000"/>
          </a:xfrm>
        </p:spPr>
      </p:pic>
      <p:sp>
        <p:nvSpPr>
          <p:cNvPr id="5"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21040876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Avoiding Plagiarism</a:t>
            </a:r>
          </a:p>
        </p:txBody>
      </p:sp>
      <p:sp>
        <p:nvSpPr>
          <p:cNvPr id="21507" name="Rectangle 3"/>
          <p:cNvSpPr>
            <a:spLocks noGrp="1" noChangeArrowheads="1"/>
          </p:cNvSpPr>
          <p:nvPr>
            <p:ph type="body" sz="half" idx="1"/>
          </p:nvPr>
        </p:nvSpPr>
        <p:spPr>
          <a:xfrm>
            <a:off x="798490" y="1918956"/>
            <a:ext cx="10783910" cy="3760631"/>
          </a:xfrm>
        </p:spPr>
        <p:txBody>
          <a:bodyPr>
            <a:normAutofit/>
          </a:bodyPr>
          <a:lstStyle/>
          <a:p>
            <a:r>
              <a:rPr lang="tr-TR" altLang="en-US" sz="2400" b="1" dirty="0">
                <a:latin typeface="Century Gothic" panose="020B0502020202020204" pitchFamily="34" charset="0"/>
              </a:rPr>
              <a:t>B</a:t>
            </a:r>
            <a:r>
              <a:rPr lang="en-US" altLang="en-US" sz="2400" b="1" dirty="0" smtClean="0">
                <a:latin typeface="Century Gothic" panose="020B0502020202020204" pitchFamily="34" charset="0"/>
              </a:rPr>
              <a:t>e </a:t>
            </a:r>
            <a:r>
              <a:rPr lang="en-US" altLang="en-US" sz="2400" b="1" dirty="0">
                <a:latin typeface="Century Gothic" panose="020B0502020202020204" pitchFamily="34" charset="0"/>
              </a:rPr>
              <a:t>honest</a:t>
            </a:r>
            <a:r>
              <a:rPr lang="en-US" altLang="en-US" sz="2400" dirty="0">
                <a:latin typeface="Century Gothic" panose="020B0502020202020204" pitchFamily="34" charset="0"/>
              </a:rPr>
              <a:t>; when you've used a source in your paper, give credit where it's due. </a:t>
            </a:r>
            <a:endParaRPr lang="tr-TR" altLang="en-US" sz="2400" dirty="0" smtClean="0">
              <a:latin typeface="Century Gothic" panose="020B0502020202020204" pitchFamily="34" charset="0"/>
            </a:endParaRPr>
          </a:p>
          <a:p>
            <a:pPr lvl="1"/>
            <a:r>
              <a:rPr lang="en-US" altLang="en-US" sz="2000" dirty="0" smtClean="0">
                <a:latin typeface="Century Gothic" panose="020B0502020202020204" pitchFamily="34" charset="0"/>
              </a:rPr>
              <a:t>Acknowledge </a:t>
            </a:r>
            <a:r>
              <a:rPr lang="en-US" altLang="en-US" sz="2000" dirty="0">
                <a:latin typeface="Century Gothic" panose="020B0502020202020204" pitchFamily="34" charset="0"/>
              </a:rPr>
              <a:t>the author of the original work you've used</a:t>
            </a:r>
            <a:r>
              <a:rPr lang="en-US" altLang="en-US" sz="2000" dirty="0" smtClean="0">
                <a:latin typeface="Century Gothic" panose="020B0502020202020204" pitchFamily="34" charset="0"/>
              </a:rPr>
              <a:t>.</a:t>
            </a:r>
            <a:endParaRPr lang="tr-TR" altLang="en-US" sz="2000" dirty="0" smtClean="0">
              <a:latin typeface="Century Gothic" panose="020B0502020202020204" pitchFamily="34" charset="0"/>
            </a:endParaRPr>
          </a:p>
          <a:p>
            <a:r>
              <a:rPr lang="tr-TR" altLang="en-US" sz="2400" b="1" dirty="0" smtClean="0">
                <a:latin typeface="Century Gothic" panose="020B0502020202020204" pitchFamily="34" charset="0"/>
              </a:rPr>
              <a:t>U</a:t>
            </a:r>
            <a:r>
              <a:rPr lang="en-US" altLang="en-US" sz="2400" b="1" dirty="0" smtClean="0">
                <a:latin typeface="Century Gothic" panose="020B0502020202020204" pitchFamily="34" charset="0"/>
              </a:rPr>
              <a:t>se </a:t>
            </a:r>
            <a:r>
              <a:rPr lang="en-US" altLang="en-US" sz="2400" b="1" dirty="0">
                <a:latin typeface="Century Gothic" panose="020B0502020202020204" pitchFamily="34" charset="0"/>
              </a:rPr>
              <a:t>your own work as often as possible</a:t>
            </a:r>
            <a:r>
              <a:rPr lang="en-US" altLang="en-US" sz="2400" dirty="0">
                <a:latin typeface="Century Gothic" panose="020B0502020202020204" pitchFamily="34" charset="0"/>
              </a:rPr>
              <a:t>. </a:t>
            </a:r>
            <a:endParaRPr lang="tr-TR" altLang="en-US" sz="2400" dirty="0" smtClean="0">
              <a:latin typeface="Century Gothic" panose="020B0502020202020204" pitchFamily="34" charset="0"/>
            </a:endParaRPr>
          </a:p>
          <a:p>
            <a:pPr lvl="1"/>
            <a:r>
              <a:rPr lang="en-US" altLang="en-US" sz="2000" dirty="0" smtClean="0">
                <a:latin typeface="Century Gothic" panose="020B0502020202020204" pitchFamily="34" charset="0"/>
              </a:rPr>
              <a:t>Quoting </a:t>
            </a:r>
            <a:r>
              <a:rPr lang="en-US" altLang="en-US" sz="2000" dirty="0">
                <a:latin typeface="Century Gothic" panose="020B0502020202020204" pitchFamily="34" charset="0"/>
              </a:rPr>
              <a:t>and citing sources is usually required and inevitable when doing research -- that's how you "back up" your own work. </a:t>
            </a:r>
            <a:endParaRPr lang="tr-TR" altLang="en-US" sz="2000" dirty="0" smtClean="0">
              <a:latin typeface="Century Gothic" panose="020B0502020202020204" pitchFamily="34" charset="0"/>
            </a:endParaRPr>
          </a:p>
          <a:p>
            <a:pPr lvl="1"/>
            <a:r>
              <a:rPr lang="en-US" altLang="en-US" sz="2000" dirty="0" smtClean="0">
                <a:latin typeface="Century Gothic" panose="020B0502020202020204" pitchFamily="34" charset="0"/>
              </a:rPr>
              <a:t>But </a:t>
            </a:r>
            <a:r>
              <a:rPr lang="en-US" altLang="en-US" sz="2000" dirty="0">
                <a:latin typeface="Century Gothic" panose="020B0502020202020204" pitchFamily="34" charset="0"/>
              </a:rPr>
              <a:t>using someone else's work excessively can be construed as plagiarism. </a:t>
            </a:r>
            <a:br>
              <a:rPr lang="en-US" altLang="en-US" sz="2000" dirty="0">
                <a:latin typeface="Century Gothic" panose="020B0502020202020204" pitchFamily="34" charset="0"/>
              </a:rPr>
            </a:br>
            <a:endParaRPr lang="en-US" altLang="en-US" sz="2000" dirty="0">
              <a:latin typeface="Century Gothic" panose="020B0502020202020204" pitchFamily="34" charset="0"/>
            </a:endParaRPr>
          </a:p>
          <a:p>
            <a:r>
              <a:rPr lang="en-US" altLang="en-US" sz="2400" dirty="0">
                <a:latin typeface="Century Gothic" panose="020B0502020202020204" pitchFamily="34" charset="0"/>
              </a:rPr>
              <a:t>Another way to it is to </a:t>
            </a:r>
            <a:r>
              <a:rPr lang="en-US" altLang="en-US" sz="2400" b="1" dirty="0">
                <a:latin typeface="Century Gothic" panose="020B0502020202020204" pitchFamily="34" charset="0"/>
              </a:rPr>
              <a:t>quote and/or cite your sources properly</a:t>
            </a:r>
            <a:r>
              <a:rPr lang="en-US" altLang="en-US" sz="2400" dirty="0">
                <a:latin typeface="Century Gothic" panose="020B0502020202020204" pitchFamily="34" charset="0"/>
              </a:rPr>
              <a:t>.</a:t>
            </a:r>
          </a:p>
          <a:p>
            <a:pPr>
              <a:buNone/>
            </a:pPr>
            <a:endParaRPr lang="en-US" altLang="en-US" sz="2400" dirty="0"/>
          </a:p>
          <a:p>
            <a:pPr eaLnBrk="1" hangingPunct="1">
              <a:buFont typeface="Wingdings" panose="05000000000000000000" pitchFamily="2" charset="2"/>
              <a:buNone/>
            </a:pPr>
            <a:endParaRPr lang="en-US" altLang="en-US" sz="2400" dirty="0">
              <a:latin typeface="Century Gothic" panose="020B0502020202020204" pitchFamily="34" charset="0"/>
            </a:endParaRPr>
          </a:p>
          <a:p>
            <a:pPr eaLnBrk="1" hangingPunct="1">
              <a:buFont typeface="Wingdings" panose="05000000000000000000" pitchFamily="2" charset="2"/>
              <a:buNone/>
            </a:pPr>
            <a:endParaRPr lang="en-US" altLang="en-US" sz="2400" dirty="0"/>
          </a:p>
        </p:txBody>
      </p:sp>
      <p:sp>
        <p:nvSpPr>
          <p:cNvPr id="6"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6270312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Proper Quotations</a:t>
            </a:r>
          </a:p>
        </p:txBody>
      </p:sp>
      <p:sp>
        <p:nvSpPr>
          <p:cNvPr id="23555" name="Rectangle 3"/>
          <p:cNvSpPr>
            <a:spLocks noGrp="1" noChangeArrowheads="1"/>
          </p:cNvSpPr>
          <p:nvPr>
            <p:ph type="body" idx="1"/>
          </p:nvPr>
        </p:nvSpPr>
        <p:spPr>
          <a:xfrm>
            <a:off x="1752600" y="1981200"/>
            <a:ext cx="8686800" cy="4114800"/>
          </a:xfrm>
        </p:spPr>
        <p:txBody>
          <a:bodyPr>
            <a:normAutofit/>
          </a:bodyPr>
          <a:lstStyle/>
          <a:p>
            <a:pPr eaLnBrk="1" hangingPunct="1">
              <a:lnSpc>
                <a:spcPct val="90000"/>
              </a:lnSpc>
              <a:buFont typeface="Wingdings" panose="05000000000000000000" pitchFamily="2" charset="2"/>
              <a:buNone/>
            </a:pPr>
            <a:r>
              <a:rPr lang="en-US" altLang="en-US" b="1" dirty="0" smtClean="0"/>
              <a:t>   </a:t>
            </a:r>
            <a:r>
              <a:rPr lang="en-US" altLang="en-US" sz="2500" dirty="0">
                <a:latin typeface="Century Gothic" panose="020B0502020202020204" pitchFamily="34" charset="0"/>
              </a:rPr>
              <a:t>In order to properly quote your sources, you should consult the style manual that would be appropriate for the research. In most cases, your professor will tell you which style manual would be preferred. If your professor doesn't indicate which manual to use, be sure to ask. </a:t>
            </a:r>
          </a:p>
          <a:p>
            <a:pPr eaLnBrk="1" hangingPunct="1">
              <a:lnSpc>
                <a:spcPct val="90000"/>
              </a:lnSpc>
              <a:buFont typeface="Wingdings" panose="05000000000000000000" pitchFamily="2" charset="2"/>
              <a:buNone/>
            </a:pPr>
            <a:r>
              <a:rPr lang="en-US" altLang="en-US" sz="2500" dirty="0">
                <a:latin typeface="Century Gothic" panose="020B0502020202020204" pitchFamily="34" charset="0"/>
              </a:rPr>
              <a:t>    </a:t>
            </a:r>
          </a:p>
          <a:p>
            <a:pPr eaLnBrk="1" hangingPunct="1">
              <a:lnSpc>
                <a:spcPct val="90000"/>
              </a:lnSpc>
              <a:buFont typeface="Wingdings" panose="05000000000000000000" pitchFamily="2" charset="2"/>
              <a:buNone/>
            </a:pPr>
            <a:r>
              <a:rPr lang="en-US" altLang="en-US" sz="2500" dirty="0">
                <a:latin typeface="Century Gothic" panose="020B0502020202020204" pitchFamily="34" charset="0"/>
              </a:rPr>
              <a:t>    The following examples are formatted in MLA, APA, and Chicago (</a:t>
            </a:r>
            <a:r>
              <a:rPr lang="en-US" altLang="en-US" sz="2500" dirty="0" err="1">
                <a:latin typeface="Century Gothic" panose="020B0502020202020204" pitchFamily="34" charset="0"/>
              </a:rPr>
              <a:t>Turabian</a:t>
            </a:r>
            <a:r>
              <a:rPr lang="en-US" altLang="en-US" sz="2500" dirty="0">
                <a:latin typeface="Century Gothic" panose="020B0502020202020204" pitchFamily="34" charset="0"/>
              </a:rPr>
              <a:t> is similar to Chicago) formats. The text is taken from the passage </a:t>
            </a:r>
            <a:r>
              <a:rPr lang="en-US" altLang="en-US" sz="2500" dirty="0" smtClean="0">
                <a:latin typeface="Century Gothic" panose="020B0502020202020204" pitchFamily="34" charset="0"/>
              </a:rPr>
              <a:t>from </a:t>
            </a:r>
            <a:r>
              <a:rPr lang="en-US" altLang="en-US" sz="2500" dirty="0">
                <a:latin typeface="Century Gothic" panose="020B0502020202020204" pitchFamily="34" charset="0"/>
              </a:rPr>
              <a:t>Zimbardo.</a:t>
            </a:r>
          </a:p>
        </p:txBody>
      </p:sp>
      <p:sp>
        <p:nvSpPr>
          <p:cNvPr id="4" name="Footer Placeholder 1"/>
          <p:cNvSpPr>
            <a:spLocks noGrp="1"/>
          </p:cNvSpPr>
          <p:nvPr>
            <p:ph type="ftr" sz="quarter" idx="10"/>
          </p:nvPr>
        </p:nvSpPr>
        <p:spPr>
          <a:xfrm>
            <a:off x="1944710" y="6369229"/>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32916882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MLA Quotations</a:t>
            </a:r>
          </a:p>
        </p:txBody>
      </p:sp>
      <p:sp>
        <p:nvSpPr>
          <p:cNvPr id="24579" name="Rectangle 3"/>
          <p:cNvSpPr>
            <a:spLocks noGrp="1" noChangeArrowheads="1"/>
          </p:cNvSpPr>
          <p:nvPr>
            <p:ph type="body" idx="1"/>
          </p:nvPr>
        </p:nvSpPr>
        <p:spPr>
          <a:xfrm>
            <a:off x="1828800" y="1981200"/>
            <a:ext cx="8382000" cy="4114800"/>
          </a:xfrm>
        </p:spPr>
        <p:txBody>
          <a:bodyPr/>
          <a:lstStyle/>
          <a:p>
            <a:pPr eaLnBrk="1" hangingPunct="1"/>
            <a:r>
              <a:rPr lang="en-US" altLang="en-US" sz="2400" b="1" u="sng">
                <a:latin typeface="Century Gothic" panose="020B0502020202020204" pitchFamily="34" charset="0"/>
              </a:rPr>
              <a:t>Indirect</a:t>
            </a:r>
            <a:r>
              <a:rPr lang="en-US" altLang="en-US" sz="2400">
                <a:latin typeface="Century Gothic" panose="020B0502020202020204" pitchFamily="34" charset="0"/>
              </a:rPr>
              <a:t>: Some researchers note that "children are totally insensitive to their parents' shyness" (Zimbardo 62).</a:t>
            </a:r>
          </a:p>
          <a:p>
            <a:pPr eaLnBrk="1" hangingPunct="1">
              <a:buFont typeface="Wingdings" panose="05000000000000000000" pitchFamily="2" charset="2"/>
              <a:buNone/>
            </a:pPr>
            <a:endParaRPr lang="en-US" altLang="en-US" sz="2400">
              <a:latin typeface="Century Gothic" panose="020B0502020202020204" pitchFamily="34" charset="0"/>
            </a:endParaRPr>
          </a:p>
          <a:p>
            <a:pPr eaLnBrk="1" hangingPunct="1"/>
            <a:r>
              <a:rPr lang="en-US" altLang="en-US" sz="2400" b="1" u="sng">
                <a:latin typeface="Century Gothic" panose="020B0502020202020204" pitchFamily="34" charset="0"/>
              </a:rPr>
              <a:t>Direct</a:t>
            </a:r>
            <a:r>
              <a:rPr lang="en-US" altLang="en-US" sz="2400">
                <a:latin typeface="Century Gothic" panose="020B0502020202020204" pitchFamily="34" charset="0"/>
              </a:rPr>
              <a:t>: Zimbardo notes that “children are totally insensitive to their parents’ shyness” (62).</a:t>
            </a:r>
          </a:p>
          <a:p>
            <a:pPr eaLnBrk="1" hangingPunct="1">
              <a:buFont typeface="Wingdings" panose="05000000000000000000" pitchFamily="2" charset="2"/>
              <a:buNone/>
            </a:pPr>
            <a:endParaRPr lang="en-US" altLang="en-US" sz="2400">
              <a:latin typeface="Century Gothic" panose="020B0502020202020204" pitchFamily="34" charset="0"/>
            </a:endParaRPr>
          </a:p>
          <a:p>
            <a:pPr eaLnBrk="1" hangingPunct="1"/>
            <a:r>
              <a:rPr lang="en-US" altLang="en-US" sz="2400" b="1" u="sng">
                <a:latin typeface="Century Gothic" panose="020B0502020202020204" pitchFamily="34" charset="0"/>
              </a:rPr>
              <a:t>Paraphrasing</a:t>
            </a:r>
            <a:r>
              <a:rPr lang="en-US" altLang="en-US" sz="2400">
                <a:latin typeface="Century Gothic" panose="020B0502020202020204" pitchFamily="34" charset="0"/>
              </a:rPr>
              <a:t>: Some researchers have observed that children seem unaware that their parents are considered bashful (Zimbardo 62).</a:t>
            </a:r>
            <a:endParaRPr lang="en-US" altLang="en-US" sz="2400" u="sng">
              <a:latin typeface="Century Gothic" panose="020B0502020202020204" pitchFamily="34" charset="0"/>
            </a:endParaRPr>
          </a:p>
        </p:txBody>
      </p:sp>
      <p:sp>
        <p:nvSpPr>
          <p:cNvPr id="4"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4264628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228600"/>
            <a:ext cx="8540750" cy="762000"/>
          </a:xfrm>
        </p:spPr>
        <p:txBody>
          <a:bodyPr/>
          <a:lstStyle/>
          <a:p>
            <a:pPr>
              <a:defRPr/>
            </a:pPr>
            <a:r>
              <a:rPr lang="en-US" sz="3600" dirty="0"/>
              <a:t>Purpose of Research Misconduct Policies</a:t>
            </a:r>
          </a:p>
        </p:txBody>
      </p:sp>
      <p:sp>
        <p:nvSpPr>
          <p:cNvPr id="3" name="Content Placeholder 2"/>
          <p:cNvSpPr>
            <a:spLocks noGrp="1"/>
          </p:cNvSpPr>
          <p:nvPr>
            <p:ph idx="1"/>
          </p:nvPr>
        </p:nvSpPr>
        <p:spPr>
          <a:xfrm>
            <a:off x="1825625" y="1371601"/>
            <a:ext cx="8540750" cy="4727575"/>
          </a:xfrm>
        </p:spPr>
        <p:txBody>
          <a:bodyPr/>
          <a:lstStyle/>
          <a:p>
            <a:pPr>
              <a:buFont typeface="Arial" charset="0"/>
              <a:buChar char="►"/>
              <a:defRPr/>
            </a:pPr>
            <a:r>
              <a:rPr lang="en-US" dirty="0" smtClean="0"/>
              <a:t>Establish definitions for research misconduct</a:t>
            </a:r>
          </a:p>
          <a:p>
            <a:pPr>
              <a:buFont typeface="Arial" charset="0"/>
              <a:buChar char="►"/>
              <a:defRPr/>
            </a:pPr>
            <a:r>
              <a:rPr lang="en-US" dirty="0" smtClean="0"/>
              <a:t>Outline procedures for reporting and investigating misconduct</a:t>
            </a:r>
          </a:p>
          <a:p>
            <a:pPr>
              <a:buFont typeface="Arial" charset="0"/>
              <a:buChar char="►"/>
              <a:defRPr/>
            </a:pPr>
            <a:r>
              <a:rPr lang="en-US" dirty="0" smtClean="0"/>
              <a:t>Provide protection for whistleblowers and persons accused of misconduct</a:t>
            </a:r>
            <a:endParaRPr lang="en-US" dirty="0"/>
          </a:p>
        </p:txBody>
      </p:sp>
      <p:sp>
        <p:nvSpPr>
          <p:cNvPr id="4" name="Footer Placeholder 3"/>
          <p:cNvSpPr>
            <a:spLocks noGrp="1"/>
          </p:cNvSpPr>
          <p:nvPr>
            <p:ph type="ftr" sz="quarter" idx="11"/>
          </p:nvPr>
        </p:nvSpPr>
        <p:spPr/>
        <p:txBody>
          <a:bodyPr/>
          <a:lstStyle/>
          <a:p>
            <a:pPr>
              <a:defRPr/>
            </a:pPr>
            <a:r>
              <a:rPr lang="en-US" smtClean="0"/>
              <a:t>Adapted from Lecture notes on "Research Misconduct" by Thomas J. Inzana</a:t>
            </a:r>
            <a:endParaRPr lang="en-US"/>
          </a:p>
        </p:txBody>
      </p:sp>
    </p:spTree>
    <p:extLst>
      <p:ext uri="{BB962C8B-B14F-4D97-AF65-F5344CB8AC3E}">
        <p14:creationId xmlns:p14="http://schemas.microsoft.com/office/powerpoint/2010/main" val="10663003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APA or Chicago Quotations</a:t>
            </a:r>
          </a:p>
        </p:txBody>
      </p:sp>
      <p:sp>
        <p:nvSpPr>
          <p:cNvPr id="25603" name="Rectangle 3"/>
          <p:cNvSpPr>
            <a:spLocks noGrp="1" noChangeArrowheads="1"/>
          </p:cNvSpPr>
          <p:nvPr>
            <p:ph type="body" idx="1"/>
          </p:nvPr>
        </p:nvSpPr>
        <p:spPr>
          <a:xfrm>
            <a:off x="1828800" y="1981200"/>
            <a:ext cx="8610600" cy="4114800"/>
          </a:xfrm>
        </p:spPr>
        <p:txBody>
          <a:bodyPr/>
          <a:lstStyle/>
          <a:p>
            <a:pPr eaLnBrk="1" hangingPunct="1"/>
            <a:r>
              <a:rPr lang="en-US" altLang="en-US" sz="2400" b="1" u="sng">
                <a:latin typeface="Century Gothic" panose="020B0502020202020204" pitchFamily="34" charset="0"/>
              </a:rPr>
              <a:t>Indirec</a:t>
            </a:r>
            <a:r>
              <a:rPr lang="en-US" altLang="en-US" sz="2400" u="sng">
                <a:latin typeface="Century Gothic" panose="020B0502020202020204" pitchFamily="34" charset="0"/>
              </a:rPr>
              <a:t>t</a:t>
            </a:r>
            <a:r>
              <a:rPr lang="en-US" altLang="en-US" sz="2400">
                <a:latin typeface="Century Gothic" panose="020B0502020202020204" pitchFamily="34" charset="0"/>
              </a:rPr>
              <a:t>: Some researchers note that "children are totally insensitive to their parents' shyness" (Zimbardo, 1977, p.62).</a:t>
            </a:r>
            <a:r>
              <a:rPr lang="en-US" altLang="en-US" sz="2400" b="1">
                <a:latin typeface="Century Gothic" panose="020B0502020202020204" pitchFamily="34" charset="0"/>
              </a:rPr>
              <a:t> </a:t>
            </a:r>
          </a:p>
          <a:p>
            <a:pPr eaLnBrk="1" hangingPunct="1">
              <a:buFont typeface="Wingdings" panose="05000000000000000000" pitchFamily="2" charset="2"/>
              <a:buNone/>
            </a:pPr>
            <a:endParaRPr lang="en-US" altLang="en-US" sz="2400" b="1">
              <a:latin typeface="Century Gothic" panose="020B0502020202020204" pitchFamily="34" charset="0"/>
            </a:endParaRPr>
          </a:p>
          <a:p>
            <a:pPr eaLnBrk="1" hangingPunct="1"/>
            <a:r>
              <a:rPr lang="en-US" altLang="en-US" sz="2400" b="1" u="sng">
                <a:latin typeface="Century Gothic" panose="020B0502020202020204" pitchFamily="34" charset="0"/>
              </a:rPr>
              <a:t>Direct</a:t>
            </a:r>
            <a:r>
              <a:rPr lang="en-US" altLang="en-US" sz="2400">
                <a:latin typeface="Century Gothic" panose="020B0502020202020204" pitchFamily="34" charset="0"/>
              </a:rPr>
              <a:t>: Zimbardo (1977) notes that “Children are totally insensitive to their parents’ shyness” (p. 62).</a:t>
            </a:r>
          </a:p>
          <a:p>
            <a:pPr eaLnBrk="1" hangingPunct="1">
              <a:buFont typeface="Wingdings" panose="05000000000000000000" pitchFamily="2" charset="2"/>
              <a:buNone/>
            </a:pPr>
            <a:endParaRPr lang="en-US" altLang="en-US" sz="2400">
              <a:latin typeface="Century Gothic" panose="020B0502020202020204" pitchFamily="34" charset="0"/>
            </a:endParaRPr>
          </a:p>
          <a:p>
            <a:pPr eaLnBrk="1" hangingPunct="1"/>
            <a:r>
              <a:rPr lang="en-US" altLang="en-US" sz="2400" b="1" u="sng">
                <a:latin typeface="Century Gothic" panose="020B0502020202020204" pitchFamily="34" charset="0"/>
              </a:rPr>
              <a:t>Paraphrasing</a:t>
            </a:r>
            <a:r>
              <a:rPr lang="en-US" altLang="en-US" sz="2400">
                <a:latin typeface="Century Gothic" panose="020B0502020202020204" pitchFamily="34" charset="0"/>
              </a:rPr>
              <a:t>: Some researchers have observed that children seem oblivious to their parents’ bashfulness (Zimbardo, 1977).</a:t>
            </a:r>
            <a:endParaRPr lang="en-US" altLang="en-US" sz="2400" u="sng">
              <a:latin typeface="Century Gothic" panose="020B0502020202020204" pitchFamily="34" charset="0"/>
            </a:endParaRPr>
          </a:p>
        </p:txBody>
      </p:sp>
      <p:sp>
        <p:nvSpPr>
          <p:cNvPr id="4"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19679880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Proper Citations</a:t>
            </a:r>
          </a:p>
        </p:txBody>
      </p:sp>
      <p:sp>
        <p:nvSpPr>
          <p:cNvPr id="26627" name="Rectangle 3"/>
          <p:cNvSpPr>
            <a:spLocks noGrp="1" noChangeArrowheads="1"/>
          </p:cNvSpPr>
          <p:nvPr>
            <p:ph type="body" idx="1"/>
          </p:nvPr>
        </p:nvSpPr>
        <p:spPr>
          <a:xfrm>
            <a:off x="1981200" y="1828800"/>
            <a:ext cx="8229600" cy="4114800"/>
          </a:xfrm>
        </p:spPr>
        <p:txBody>
          <a:bodyPr/>
          <a:lstStyle/>
          <a:p>
            <a:pPr eaLnBrk="1" hangingPunct="1">
              <a:buFont typeface="Wingdings" panose="05000000000000000000" pitchFamily="2" charset="2"/>
              <a:buNone/>
            </a:pPr>
            <a:r>
              <a:rPr lang="en-US" altLang="en-US" b="1" smtClean="0"/>
              <a:t>   </a:t>
            </a:r>
          </a:p>
          <a:p>
            <a:pPr eaLnBrk="1" hangingPunct="1">
              <a:buFont typeface="Wingdings" panose="05000000000000000000" pitchFamily="2" charset="2"/>
              <a:buNone/>
            </a:pPr>
            <a:r>
              <a:rPr lang="en-US" altLang="en-US" b="1" smtClean="0"/>
              <a:t>   </a:t>
            </a:r>
            <a:r>
              <a:rPr lang="en-US" altLang="en-US" smtClean="0">
                <a:latin typeface="Century Gothic" panose="020B0502020202020204" pitchFamily="34" charset="0"/>
              </a:rPr>
              <a:t>In order to properly cite your sources, you should also consult the style manual that would be appropriate for the research. The following examples are formatted in MLA, APA, and Chicago (Turabian is similar to Chicago) formats. The citation is related to the passage we saw earlier from Zimbardo.</a:t>
            </a:r>
          </a:p>
          <a:p>
            <a:pPr eaLnBrk="1" hangingPunct="1">
              <a:buFont typeface="Wingdings" panose="05000000000000000000" pitchFamily="2" charset="2"/>
              <a:buNone/>
            </a:pPr>
            <a:endParaRPr lang="en-US" altLang="en-US" smtClean="0"/>
          </a:p>
        </p:txBody>
      </p:sp>
      <p:sp>
        <p:nvSpPr>
          <p:cNvPr id="4"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19412824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MLA Citations</a:t>
            </a:r>
          </a:p>
        </p:txBody>
      </p:sp>
      <p:sp>
        <p:nvSpPr>
          <p:cNvPr id="27651" name="Rectangle 3"/>
          <p:cNvSpPr>
            <a:spLocks noGrp="1" noChangeArrowheads="1"/>
          </p:cNvSpPr>
          <p:nvPr>
            <p:ph type="body" idx="1"/>
          </p:nvPr>
        </p:nvSpPr>
        <p:spPr>
          <a:xfrm>
            <a:off x="1676400" y="1905000"/>
            <a:ext cx="8915400" cy="4114800"/>
          </a:xfrm>
        </p:spPr>
        <p:txBody>
          <a:bodyPr/>
          <a:lstStyle/>
          <a:p>
            <a:pPr eaLnBrk="1" hangingPunct="1"/>
            <a:r>
              <a:rPr lang="en-US" altLang="en-US" sz="2400">
                <a:solidFill>
                  <a:schemeClr val="accent1"/>
                </a:solidFill>
                <a:latin typeface="Century Gothic" panose="020B0502020202020204" pitchFamily="34" charset="0"/>
              </a:rPr>
              <a:t>Book</a:t>
            </a:r>
          </a:p>
          <a:p>
            <a:pPr eaLnBrk="1" hangingPunct="1">
              <a:buFont typeface="Wingdings" panose="05000000000000000000" pitchFamily="2" charset="2"/>
              <a:buNone/>
            </a:pPr>
            <a:endParaRPr lang="en-US" altLang="en-US" sz="1000">
              <a:solidFill>
                <a:schemeClr val="accent1"/>
              </a:solidFill>
              <a:latin typeface="Century Gothic" panose="020B0502020202020204" pitchFamily="34" charset="0"/>
            </a:endParaRPr>
          </a:p>
          <a:p>
            <a:pPr eaLnBrk="1" hangingPunct="1">
              <a:buFont typeface="Wingdings" panose="05000000000000000000" pitchFamily="2" charset="2"/>
              <a:buNone/>
            </a:pPr>
            <a:r>
              <a:rPr lang="en-US" altLang="en-US" sz="2400">
                <a:latin typeface="Century Gothic" panose="020B0502020202020204" pitchFamily="34" charset="0"/>
              </a:rPr>
              <a:t>Zimbardo, Philip G. </a:t>
            </a:r>
            <a:r>
              <a:rPr lang="en-US" altLang="en-US" sz="2400" i="1">
                <a:latin typeface="Century Gothic" panose="020B0502020202020204" pitchFamily="34" charset="0"/>
              </a:rPr>
              <a:t>Shyness: What It Is, What To Do About It</a:t>
            </a:r>
            <a:r>
              <a:rPr lang="en-US" altLang="en-US" sz="2400">
                <a:latin typeface="Century Gothic" panose="020B0502020202020204" pitchFamily="34" charset="0"/>
              </a:rPr>
              <a:t>. Cambridge, Mass.: Perseus Books, 1977. Print.</a:t>
            </a:r>
          </a:p>
          <a:p>
            <a:pPr eaLnBrk="1" hangingPunct="1">
              <a:buFont typeface="Wingdings" panose="05000000000000000000" pitchFamily="2" charset="2"/>
              <a:buNone/>
            </a:pPr>
            <a:endParaRPr lang="en-US" altLang="en-US" sz="2400">
              <a:latin typeface="Century Gothic" panose="020B0502020202020204" pitchFamily="34" charset="0"/>
            </a:endParaRPr>
          </a:p>
          <a:p>
            <a:pPr eaLnBrk="1" hangingPunct="1"/>
            <a:r>
              <a:rPr lang="en-US" altLang="en-US" sz="2400">
                <a:solidFill>
                  <a:schemeClr val="accent1"/>
                </a:solidFill>
                <a:latin typeface="Century Gothic" panose="020B0502020202020204" pitchFamily="34" charset="0"/>
              </a:rPr>
              <a:t>Essay/Chapter in a Book</a:t>
            </a:r>
          </a:p>
          <a:p>
            <a:pPr eaLnBrk="1" hangingPunct="1">
              <a:buFont typeface="Wingdings" panose="05000000000000000000" pitchFamily="2" charset="2"/>
              <a:buNone/>
            </a:pPr>
            <a:endParaRPr lang="en-US" altLang="en-US" sz="1000">
              <a:solidFill>
                <a:schemeClr val="accent1"/>
              </a:solidFill>
              <a:latin typeface="Century Gothic" panose="020B0502020202020204" pitchFamily="34" charset="0"/>
            </a:endParaRPr>
          </a:p>
          <a:p>
            <a:pPr eaLnBrk="1" hangingPunct="1">
              <a:buFont typeface="Wingdings" panose="05000000000000000000" pitchFamily="2" charset="2"/>
              <a:buNone/>
            </a:pPr>
            <a:r>
              <a:rPr lang="en-US" altLang="en-US" sz="2400">
                <a:latin typeface="Century Gothic" panose="020B0502020202020204" pitchFamily="34" charset="0"/>
              </a:rPr>
              <a:t>Swanson, Gunnar. "Graphic Design Education as a Liberal Art: Design and Knowledge in the University and The 'Real World.'" </a:t>
            </a:r>
            <a:r>
              <a:rPr lang="en-US" altLang="en-US" sz="2400" i="1">
                <a:latin typeface="Century Gothic" panose="020B0502020202020204" pitchFamily="34" charset="0"/>
              </a:rPr>
              <a:t>The Education of a Graphic Designer</a:t>
            </a:r>
            <a:r>
              <a:rPr lang="en-US" altLang="en-US" sz="2400">
                <a:latin typeface="Century Gothic" panose="020B0502020202020204" pitchFamily="34" charset="0"/>
              </a:rPr>
              <a:t>. Ed. Steven Heller. New York: Allworth Press, 1998. 13-24. Print.</a:t>
            </a:r>
          </a:p>
          <a:p>
            <a:pPr eaLnBrk="1" hangingPunct="1">
              <a:buFont typeface="Wingdings" panose="05000000000000000000" pitchFamily="2" charset="2"/>
              <a:buNone/>
            </a:pPr>
            <a:endParaRPr lang="en-US" altLang="en-US" sz="2500"/>
          </a:p>
        </p:txBody>
      </p:sp>
      <p:sp>
        <p:nvSpPr>
          <p:cNvPr id="5"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29783447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MLA Citations</a:t>
            </a:r>
          </a:p>
        </p:txBody>
      </p:sp>
      <p:sp>
        <p:nvSpPr>
          <p:cNvPr id="28675" name="Rectangle 3"/>
          <p:cNvSpPr>
            <a:spLocks noGrp="1" noChangeArrowheads="1"/>
          </p:cNvSpPr>
          <p:nvPr>
            <p:ph type="body" idx="1"/>
          </p:nvPr>
        </p:nvSpPr>
        <p:spPr>
          <a:xfrm>
            <a:off x="1752600" y="1398428"/>
            <a:ext cx="8458200" cy="4191000"/>
          </a:xfrm>
        </p:spPr>
        <p:txBody>
          <a:bodyPr/>
          <a:lstStyle/>
          <a:p>
            <a:pPr eaLnBrk="1" hangingPunct="1">
              <a:lnSpc>
                <a:spcPct val="80000"/>
              </a:lnSpc>
            </a:pPr>
            <a:r>
              <a:rPr lang="en-US" altLang="en-US" sz="2400" dirty="0">
                <a:solidFill>
                  <a:schemeClr val="accent1"/>
                </a:solidFill>
                <a:latin typeface="Century Gothic" panose="020B0502020202020204" pitchFamily="34" charset="0"/>
              </a:rPr>
              <a:t>Article</a:t>
            </a:r>
          </a:p>
          <a:p>
            <a:pPr eaLnBrk="1" hangingPunct="1">
              <a:lnSpc>
                <a:spcPct val="80000"/>
              </a:lnSpc>
              <a:buFont typeface="Wingdings" panose="05000000000000000000" pitchFamily="2" charset="2"/>
              <a:buNone/>
            </a:pPr>
            <a:endParaRPr lang="en-US" altLang="en-US" sz="1000" dirty="0">
              <a:solidFill>
                <a:schemeClr val="accent1"/>
              </a:solidFill>
              <a:latin typeface="Century Gothic" panose="020B0502020202020204" pitchFamily="34" charset="0"/>
            </a:endParaRPr>
          </a:p>
          <a:p>
            <a:pPr eaLnBrk="1" hangingPunct="1">
              <a:lnSpc>
                <a:spcPct val="80000"/>
              </a:lnSpc>
              <a:buFont typeface="Wingdings" panose="05000000000000000000" pitchFamily="2" charset="2"/>
              <a:buNone/>
            </a:pPr>
            <a:r>
              <a:rPr lang="en-US" altLang="en-US" sz="2400" dirty="0" err="1">
                <a:latin typeface="Century Gothic" panose="020B0502020202020204" pitchFamily="34" charset="0"/>
              </a:rPr>
              <a:t>Bagchi</a:t>
            </a:r>
            <a:r>
              <a:rPr lang="en-US" altLang="en-US" sz="2400" dirty="0">
                <a:latin typeface="Century Gothic" panose="020B0502020202020204" pitchFamily="34" charset="0"/>
              </a:rPr>
              <a:t>, </a:t>
            </a:r>
            <a:r>
              <a:rPr lang="en-US" altLang="en-US" sz="2400" dirty="0" err="1">
                <a:latin typeface="Century Gothic" panose="020B0502020202020204" pitchFamily="34" charset="0"/>
              </a:rPr>
              <a:t>Alaknanda</a:t>
            </a:r>
            <a:r>
              <a:rPr lang="en-US" altLang="en-US" sz="2400" dirty="0">
                <a:latin typeface="Century Gothic" panose="020B0502020202020204" pitchFamily="34" charset="0"/>
              </a:rPr>
              <a:t>. "Conflicting Nationalisms: The Voice of the Subaltern in </a:t>
            </a:r>
            <a:r>
              <a:rPr lang="en-US" altLang="en-US" sz="2400" dirty="0" err="1">
                <a:latin typeface="Century Gothic" panose="020B0502020202020204" pitchFamily="34" charset="0"/>
              </a:rPr>
              <a:t>Mahasweta</a:t>
            </a:r>
            <a:r>
              <a:rPr lang="en-US" altLang="en-US" sz="2400" dirty="0">
                <a:latin typeface="Century Gothic" panose="020B0502020202020204" pitchFamily="34" charset="0"/>
              </a:rPr>
              <a:t> Devi's </a:t>
            </a:r>
            <a:r>
              <a:rPr lang="en-US" altLang="en-US" sz="2400" dirty="0" err="1">
                <a:latin typeface="Century Gothic" panose="020B0502020202020204" pitchFamily="34" charset="0"/>
              </a:rPr>
              <a:t>Bashai</a:t>
            </a:r>
            <a:r>
              <a:rPr lang="en-US" altLang="en-US" sz="2400" dirty="0">
                <a:latin typeface="Century Gothic" panose="020B0502020202020204" pitchFamily="34" charset="0"/>
              </a:rPr>
              <a:t> </a:t>
            </a:r>
            <a:r>
              <a:rPr lang="en-US" altLang="en-US" sz="2400" dirty="0" err="1">
                <a:latin typeface="Century Gothic" panose="020B0502020202020204" pitchFamily="34" charset="0"/>
              </a:rPr>
              <a:t>Tudu</a:t>
            </a:r>
            <a:r>
              <a:rPr lang="en-US" altLang="en-US" sz="2400" dirty="0">
                <a:latin typeface="Century Gothic" panose="020B0502020202020204" pitchFamily="34" charset="0"/>
              </a:rPr>
              <a:t>." </a:t>
            </a:r>
            <a:r>
              <a:rPr lang="en-US" altLang="en-US" sz="2400" i="1" dirty="0">
                <a:latin typeface="Century Gothic" panose="020B0502020202020204" pitchFamily="34" charset="0"/>
              </a:rPr>
              <a:t>Tulsa Studies in Women's Literature </a:t>
            </a:r>
            <a:r>
              <a:rPr lang="en-US" altLang="en-US" sz="2400" dirty="0">
                <a:latin typeface="Century Gothic" panose="020B0502020202020204" pitchFamily="34" charset="0"/>
              </a:rPr>
              <a:t>15.1 (1996): 41-50. Print.</a:t>
            </a:r>
          </a:p>
          <a:p>
            <a:pPr eaLnBrk="1" hangingPunct="1">
              <a:lnSpc>
                <a:spcPct val="80000"/>
              </a:lnSpc>
              <a:buFont typeface="Wingdings" panose="05000000000000000000" pitchFamily="2" charset="2"/>
              <a:buNone/>
            </a:pPr>
            <a:endParaRPr lang="en-US" altLang="en-US" sz="2400" dirty="0">
              <a:latin typeface="Century Gothic" panose="020B0502020202020204" pitchFamily="34" charset="0"/>
            </a:endParaRPr>
          </a:p>
          <a:p>
            <a:pPr eaLnBrk="1" hangingPunct="1">
              <a:lnSpc>
                <a:spcPct val="80000"/>
              </a:lnSpc>
            </a:pPr>
            <a:r>
              <a:rPr lang="en-US" altLang="en-US" sz="2400" dirty="0">
                <a:solidFill>
                  <a:schemeClr val="accent1"/>
                </a:solidFill>
                <a:latin typeface="Century Gothic" panose="020B0502020202020204" pitchFamily="34" charset="0"/>
              </a:rPr>
              <a:t>Article from a Database</a:t>
            </a:r>
          </a:p>
          <a:p>
            <a:pPr eaLnBrk="1" hangingPunct="1">
              <a:lnSpc>
                <a:spcPct val="80000"/>
              </a:lnSpc>
              <a:buFont typeface="Wingdings" panose="05000000000000000000" pitchFamily="2" charset="2"/>
              <a:buNone/>
            </a:pPr>
            <a:endParaRPr lang="en-US" altLang="en-US" sz="1000" dirty="0">
              <a:solidFill>
                <a:schemeClr val="accent1"/>
              </a:solidFill>
              <a:latin typeface="Century Gothic" panose="020B0502020202020204" pitchFamily="34" charset="0"/>
            </a:endParaRPr>
          </a:p>
          <a:p>
            <a:pPr eaLnBrk="1" hangingPunct="1">
              <a:lnSpc>
                <a:spcPct val="80000"/>
              </a:lnSpc>
              <a:buFont typeface="Wingdings" panose="05000000000000000000" pitchFamily="2" charset="2"/>
              <a:buNone/>
            </a:pPr>
            <a:r>
              <a:rPr lang="en-US" altLang="en-US" sz="2400" dirty="0" err="1">
                <a:latin typeface="Century Gothic" panose="020B0502020202020204" pitchFamily="34" charset="0"/>
              </a:rPr>
              <a:t>Langhamer</a:t>
            </a:r>
            <a:r>
              <a:rPr lang="en-US" altLang="en-US" sz="2400" dirty="0">
                <a:latin typeface="Century Gothic" panose="020B0502020202020204" pitchFamily="34" charset="0"/>
              </a:rPr>
              <a:t>, Claire. “Love and Courtship in Mid-Twentieth-Century England.” </a:t>
            </a:r>
            <a:r>
              <a:rPr lang="en-US" altLang="en-US" sz="2400" i="1" dirty="0">
                <a:latin typeface="Century Gothic" panose="020B0502020202020204" pitchFamily="34" charset="0"/>
              </a:rPr>
              <a:t>Historical Journal</a:t>
            </a:r>
            <a:r>
              <a:rPr lang="en-US" altLang="en-US" sz="2400" dirty="0">
                <a:latin typeface="Century Gothic" panose="020B0502020202020204" pitchFamily="34" charset="0"/>
              </a:rPr>
              <a:t> 50.1 (2007): 173-96. </a:t>
            </a:r>
            <a:r>
              <a:rPr lang="en-US" altLang="en-US" sz="2400" i="1" dirty="0">
                <a:latin typeface="Century Gothic" panose="020B0502020202020204" pitchFamily="34" charset="0"/>
              </a:rPr>
              <a:t>ProQuest</a:t>
            </a:r>
            <a:r>
              <a:rPr lang="en-US" altLang="en-US" sz="2400" dirty="0">
                <a:latin typeface="Century Gothic" panose="020B0502020202020204" pitchFamily="34" charset="0"/>
              </a:rPr>
              <a:t>. Web. 27 May 2009.</a:t>
            </a:r>
          </a:p>
        </p:txBody>
      </p:sp>
      <p:sp>
        <p:nvSpPr>
          <p:cNvPr id="6"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17567484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00400" y="533400"/>
            <a:ext cx="7010400" cy="1295400"/>
          </a:xfrm>
        </p:spPr>
        <p:txBody>
          <a:bodyPr/>
          <a:lstStyle/>
          <a:p>
            <a:pPr algn="r" eaLnBrk="1" hangingPunct="1"/>
            <a:r>
              <a:rPr lang="en-US" altLang="en-US" smtClean="0">
                <a:latin typeface="Century Gothic" panose="020B0502020202020204" pitchFamily="34" charset="0"/>
              </a:rPr>
              <a:t>MLA Citations</a:t>
            </a:r>
          </a:p>
        </p:txBody>
      </p:sp>
      <p:sp>
        <p:nvSpPr>
          <p:cNvPr id="29699" name="Rectangle 3"/>
          <p:cNvSpPr>
            <a:spLocks noGrp="1" noChangeArrowheads="1"/>
          </p:cNvSpPr>
          <p:nvPr>
            <p:ph type="body" idx="1"/>
          </p:nvPr>
        </p:nvSpPr>
        <p:spPr>
          <a:xfrm>
            <a:off x="1752600" y="2286000"/>
            <a:ext cx="8610600" cy="3810000"/>
          </a:xfrm>
        </p:spPr>
        <p:txBody>
          <a:bodyPr/>
          <a:lstStyle/>
          <a:p>
            <a:pPr eaLnBrk="1" hangingPunct="1"/>
            <a:r>
              <a:rPr lang="en-US" altLang="en-US" sz="2400">
                <a:solidFill>
                  <a:schemeClr val="accent1"/>
                </a:solidFill>
                <a:latin typeface="Century Gothic" panose="020B0502020202020204" pitchFamily="34" charset="0"/>
              </a:rPr>
              <a:t>Entire Website</a:t>
            </a:r>
          </a:p>
          <a:p>
            <a:pPr eaLnBrk="1" hangingPunct="1">
              <a:buFont typeface="Wingdings" panose="05000000000000000000" pitchFamily="2" charset="2"/>
              <a:buNone/>
            </a:pPr>
            <a:endParaRPr lang="en-US" altLang="en-US" sz="1000">
              <a:solidFill>
                <a:schemeClr val="accent1"/>
              </a:solidFill>
              <a:latin typeface="Century Gothic" panose="020B0502020202020204" pitchFamily="34" charset="0"/>
            </a:endParaRPr>
          </a:p>
          <a:p>
            <a:pPr eaLnBrk="1" hangingPunct="1">
              <a:buFont typeface="Wingdings" panose="05000000000000000000" pitchFamily="2" charset="2"/>
              <a:buNone/>
            </a:pPr>
            <a:r>
              <a:rPr lang="en-US" altLang="en-US" sz="2400" i="1">
                <a:latin typeface="Century Gothic" panose="020B0502020202020204" pitchFamily="34" charset="0"/>
              </a:rPr>
              <a:t>    The Purdue OWL Family of Sites</a:t>
            </a:r>
            <a:r>
              <a:rPr lang="en-US" altLang="en-US" sz="2400">
                <a:latin typeface="Century Gothic" panose="020B0502020202020204" pitchFamily="34" charset="0"/>
              </a:rPr>
              <a:t>. The Writing Lab and 	OWL at Purdue and Purdue U, 2008. Web. 6 	September  2012.</a:t>
            </a:r>
          </a:p>
          <a:p>
            <a:pPr eaLnBrk="1" hangingPunct="1">
              <a:buFont typeface="Wingdings" panose="05000000000000000000" pitchFamily="2" charset="2"/>
              <a:buNone/>
            </a:pPr>
            <a:endParaRPr lang="en-US" altLang="en-US" sz="2200">
              <a:latin typeface="Century Gothic" panose="020B0502020202020204" pitchFamily="34" charset="0"/>
            </a:endParaRPr>
          </a:p>
          <a:p>
            <a:pPr eaLnBrk="1" hangingPunct="1"/>
            <a:r>
              <a:rPr lang="en-US" altLang="en-US" sz="2400">
                <a:solidFill>
                  <a:schemeClr val="accent1"/>
                </a:solidFill>
                <a:latin typeface="Century Gothic" panose="020B0502020202020204" pitchFamily="34" charset="0"/>
              </a:rPr>
              <a:t>Page on a Website</a:t>
            </a:r>
          </a:p>
          <a:p>
            <a:pPr eaLnBrk="1" hangingPunct="1">
              <a:buFont typeface="Wingdings" panose="05000000000000000000" pitchFamily="2" charset="2"/>
              <a:buNone/>
            </a:pPr>
            <a:r>
              <a:rPr lang="en-US" altLang="en-US" sz="2400">
                <a:latin typeface="Century Gothic" panose="020B0502020202020204" pitchFamily="34" charset="0"/>
              </a:rPr>
              <a:t> "How to Make Vegetarian Chili." </a:t>
            </a:r>
            <a:r>
              <a:rPr lang="en-US" altLang="en-US" sz="2400" i="1">
                <a:latin typeface="Century Gothic" panose="020B0502020202020204" pitchFamily="34" charset="0"/>
              </a:rPr>
              <a:t>eHow.com</a:t>
            </a:r>
            <a:r>
              <a:rPr lang="en-US" altLang="en-US" sz="2400">
                <a:latin typeface="Century Gothic" panose="020B0502020202020204" pitchFamily="34" charset="0"/>
              </a:rPr>
              <a:t>. eHow, n.d. Web.  24 Feb. 2012.</a:t>
            </a:r>
          </a:p>
        </p:txBody>
      </p:sp>
      <p:sp>
        <p:nvSpPr>
          <p:cNvPr id="5"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40543988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APA Citations</a:t>
            </a:r>
          </a:p>
        </p:txBody>
      </p:sp>
      <p:sp>
        <p:nvSpPr>
          <p:cNvPr id="30723" name="Rectangle 3"/>
          <p:cNvSpPr>
            <a:spLocks noGrp="1" noChangeArrowheads="1"/>
          </p:cNvSpPr>
          <p:nvPr>
            <p:ph type="body" idx="1"/>
          </p:nvPr>
        </p:nvSpPr>
        <p:spPr>
          <a:xfrm>
            <a:off x="1752600" y="1981200"/>
            <a:ext cx="8458200" cy="4114800"/>
          </a:xfrm>
        </p:spPr>
        <p:txBody>
          <a:bodyPr/>
          <a:lstStyle/>
          <a:p>
            <a:pPr eaLnBrk="1" hangingPunct="1"/>
            <a:r>
              <a:rPr lang="en-US" altLang="en-US" sz="2400">
                <a:solidFill>
                  <a:schemeClr val="accent1"/>
                </a:solidFill>
                <a:latin typeface="Century Gothic" panose="020B0502020202020204" pitchFamily="34" charset="0"/>
              </a:rPr>
              <a:t>Book</a:t>
            </a:r>
          </a:p>
          <a:p>
            <a:pPr eaLnBrk="1" hangingPunct="1">
              <a:buFont typeface="Wingdings" panose="05000000000000000000" pitchFamily="2" charset="2"/>
              <a:buNone/>
            </a:pPr>
            <a:r>
              <a:rPr lang="en-US" altLang="en-US" sz="2400">
                <a:latin typeface="Century Gothic" panose="020B0502020202020204" pitchFamily="34" charset="0"/>
              </a:rPr>
              <a:t>Zimbardo, P.G. (1977). </a:t>
            </a:r>
            <a:r>
              <a:rPr lang="en-US" altLang="en-US" sz="2400" i="1">
                <a:latin typeface="Century Gothic" panose="020B0502020202020204" pitchFamily="34" charset="0"/>
              </a:rPr>
              <a:t>Shyness: What it is, what to do about it. </a:t>
            </a:r>
            <a:r>
              <a:rPr lang="en-US" altLang="en-US" sz="2400">
                <a:latin typeface="Century Gothic" panose="020B0502020202020204" pitchFamily="34" charset="0"/>
              </a:rPr>
              <a:t>Cambridge, Mass.: Perseus Books.</a:t>
            </a:r>
          </a:p>
          <a:p>
            <a:pPr eaLnBrk="1" hangingPunct="1">
              <a:buFont typeface="Wingdings" panose="05000000000000000000" pitchFamily="2" charset="2"/>
              <a:buNone/>
            </a:pPr>
            <a:endParaRPr lang="en-US" altLang="en-US" sz="2400">
              <a:latin typeface="Century Gothic" panose="020B0502020202020204" pitchFamily="34" charset="0"/>
            </a:endParaRPr>
          </a:p>
          <a:p>
            <a:pPr eaLnBrk="1" hangingPunct="1"/>
            <a:r>
              <a:rPr lang="en-US" altLang="en-US" sz="2400">
                <a:solidFill>
                  <a:schemeClr val="accent1"/>
                </a:solidFill>
                <a:latin typeface="Century Gothic" panose="020B0502020202020204" pitchFamily="34" charset="0"/>
              </a:rPr>
              <a:t>Essay/Chapter in a Book</a:t>
            </a:r>
          </a:p>
          <a:p>
            <a:pPr eaLnBrk="1" hangingPunct="1">
              <a:buFont typeface="Wingdings" panose="05000000000000000000" pitchFamily="2" charset="2"/>
              <a:buNone/>
            </a:pPr>
            <a:r>
              <a:rPr lang="en-US" altLang="en-US" sz="2400">
                <a:latin typeface="Century Gothic" panose="020B0502020202020204" pitchFamily="34" charset="0"/>
              </a:rPr>
              <a:t>O'Neil, J. M., &amp; Egan, J. (1992). Men's and women's gender role journeys: Metaphor for healing, transition, and transformation. In B. R. Wainrib (Ed.), </a:t>
            </a:r>
            <a:r>
              <a:rPr lang="en-US" altLang="en-US" sz="2400" i="1">
                <a:latin typeface="Century Gothic" panose="020B0502020202020204" pitchFamily="34" charset="0"/>
              </a:rPr>
              <a:t>Gender issues across the life cycle</a:t>
            </a:r>
            <a:r>
              <a:rPr lang="en-US" altLang="en-US" sz="2400">
                <a:latin typeface="Century Gothic" panose="020B0502020202020204" pitchFamily="34" charset="0"/>
              </a:rPr>
              <a:t> (pp. 107-123). New York: Springer. </a:t>
            </a:r>
          </a:p>
          <a:p>
            <a:pPr eaLnBrk="1" hangingPunct="1">
              <a:buFont typeface="Wingdings" panose="05000000000000000000" pitchFamily="2" charset="2"/>
              <a:buNone/>
            </a:pPr>
            <a:endParaRPr lang="en-US" altLang="en-US" sz="2400"/>
          </a:p>
        </p:txBody>
      </p:sp>
      <p:sp>
        <p:nvSpPr>
          <p:cNvPr id="5"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40496690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APA Citations</a:t>
            </a:r>
          </a:p>
        </p:txBody>
      </p:sp>
      <p:sp>
        <p:nvSpPr>
          <p:cNvPr id="31747" name="Rectangle 3"/>
          <p:cNvSpPr>
            <a:spLocks noGrp="1" noChangeArrowheads="1"/>
          </p:cNvSpPr>
          <p:nvPr>
            <p:ph type="body" idx="1"/>
          </p:nvPr>
        </p:nvSpPr>
        <p:spPr>
          <a:xfrm>
            <a:off x="1828800" y="1981200"/>
            <a:ext cx="8382000" cy="4114800"/>
          </a:xfrm>
        </p:spPr>
        <p:txBody>
          <a:bodyPr>
            <a:normAutofit lnSpcReduction="10000"/>
          </a:bodyPr>
          <a:lstStyle/>
          <a:p>
            <a:pPr eaLnBrk="1" hangingPunct="1">
              <a:lnSpc>
                <a:spcPct val="90000"/>
              </a:lnSpc>
            </a:pPr>
            <a:r>
              <a:rPr lang="en-US" altLang="en-US" sz="2500">
                <a:solidFill>
                  <a:schemeClr val="accent1"/>
                </a:solidFill>
                <a:latin typeface="Century Gothic" panose="020B0502020202020204" pitchFamily="34" charset="0"/>
              </a:rPr>
              <a:t>Article</a:t>
            </a:r>
          </a:p>
          <a:p>
            <a:pPr eaLnBrk="1" hangingPunct="1">
              <a:lnSpc>
                <a:spcPct val="90000"/>
              </a:lnSpc>
              <a:buFont typeface="Wingdings" panose="05000000000000000000" pitchFamily="2" charset="2"/>
              <a:buNone/>
            </a:pPr>
            <a:r>
              <a:rPr lang="en-US" altLang="en-US" sz="2500">
                <a:latin typeface="Century Gothic" panose="020B0502020202020204" pitchFamily="34" charset="0"/>
              </a:rPr>
              <a:t>Scruton, R. (1996). The eclipse of listening. </a:t>
            </a:r>
            <a:r>
              <a:rPr lang="en-US" altLang="en-US" sz="2500" i="1">
                <a:latin typeface="Century Gothic" panose="020B0502020202020204" pitchFamily="34" charset="0"/>
              </a:rPr>
              <a:t>The New Criterion, 15</a:t>
            </a:r>
            <a:r>
              <a:rPr lang="en-US" altLang="en-US" sz="2500">
                <a:latin typeface="Century Gothic" panose="020B0502020202020204" pitchFamily="34" charset="0"/>
              </a:rPr>
              <a:t>(30), 5-13. </a:t>
            </a:r>
          </a:p>
          <a:p>
            <a:pPr eaLnBrk="1" hangingPunct="1">
              <a:lnSpc>
                <a:spcPct val="90000"/>
              </a:lnSpc>
              <a:buFont typeface="Wingdings" panose="05000000000000000000" pitchFamily="2" charset="2"/>
              <a:buNone/>
            </a:pPr>
            <a:endParaRPr lang="en-US" altLang="en-US" sz="2500">
              <a:latin typeface="Century Gothic" panose="020B0502020202020204" pitchFamily="34" charset="0"/>
            </a:endParaRPr>
          </a:p>
          <a:p>
            <a:pPr eaLnBrk="1" hangingPunct="1">
              <a:lnSpc>
                <a:spcPct val="90000"/>
              </a:lnSpc>
            </a:pPr>
            <a:r>
              <a:rPr lang="en-US" altLang="en-US" sz="2500">
                <a:solidFill>
                  <a:schemeClr val="accent1"/>
                </a:solidFill>
                <a:latin typeface="Century Gothic" panose="020B0502020202020204" pitchFamily="34" charset="0"/>
              </a:rPr>
              <a:t>Article from a Database</a:t>
            </a:r>
          </a:p>
          <a:p>
            <a:pPr eaLnBrk="1" hangingPunct="1">
              <a:lnSpc>
                <a:spcPct val="90000"/>
              </a:lnSpc>
            </a:pPr>
            <a:endParaRPr lang="en-US" altLang="en-US" sz="1000">
              <a:solidFill>
                <a:schemeClr val="accent1"/>
              </a:solidFill>
              <a:latin typeface="Century Gothic" panose="020B0502020202020204" pitchFamily="34" charset="0"/>
            </a:endParaRPr>
          </a:p>
          <a:p>
            <a:pPr eaLnBrk="1" hangingPunct="1">
              <a:lnSpc>
                <a:spcPct val="90000"/>
              </a:lnSpc>
              <a:buFont typeface="Wingdings" panose="05000000000000000000" pitchFamily="2" charset="2"/>
              <a:buNone/>
            </a:pPr>
            <a:r>
              <a:rPr lang="en-US" altLang="en-US" sz="2500">
                <a:latin typeface="Century Gothic" panose="020B0502020202020204" pitchFamily="34" charset="0"/>
              </a:rPr>
              <a:t>    </a:t>
            </a:r>
            <a:r>
              <a:rPr lang="en-US" altLang="en-US" sz="2500" i="1">
                <a:latin typeface="Century Gothic" panose="020B0502020202020204" pitchFamily="34" charset="0"/>
              </a:rPr>
              <a:t>APA does not require that a citation for an article in a database document that fact. You can cite an article you find in a database the same way you’d cite a regular print article, as in the example above.</a:t>
            </a:r>
          </a:p>
        </p:txBody>
      </p:sp>
      <p:sp>
        <p:nvSpPr>
          <p:cNvPr id="5"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31131100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r" eaLnBrk="1" hangingPunct="1"/>
            <a:r>
              <a:rPr lang="en-US" altLang="en-US" smtClean="0">
                <a:latin typeface="Century Gothic" panose="020B0502020202020204" pitchFamily="34" charset="0"/>
              </a:rPr>
              <a:t>APA Citations</a:t>
            </a:r>
          </a:p>
        </p:txBody>
      </p:sp>
      <p:sp>
        <p:nvSpPr>
          <p:cNvPr id="32771" name="Rectangle 3"/>
          <p:cNvSpPr>
            <a:spLocks noGrp="1" noChangeArrowheads="1"/>
          </p:cNvSpPr>
          <p:nvPr>
            <p:ph type="body" idx="1"/>
          </p:nvPr>
        </p:nvSpPr>
        <p:spPr>
          <a:xfrm>
            <a:off x="1752600" y="1981200"/>
            <a:ext cx="8458200" cy="4114800"/>
          </a:xfrm>
        </p:spPr>
        <p:txBody>
          <a:bodyPr/>
          <a:lstStyle/>
          <a:p>
            <a:pPr eaLnBrk="1" hangingPunct="1"/>
            <a:r>
              <a:rPr lang="en-US" altLang="en-US" smtClean="0">
                <a:solidFill>
                  <a:schemeClr val="accent1"/>
                </a:solidFill>
                <a:latin typeface="Century Gothic" panose="020B0502020202020204" pitchFamily="34" charset="0"/>
              </a:rPr>
              <a:t>Website</a:t>
            </a:r>
          </a:p>
          <a:p>
            <a:pPr eaLnBrk="1" hangingPunct="1">
              <a:buFont typeface="Wingdings" panose="05000000000000000000" pitchFamily="2" charset="2"/>
              <a:buNone/>
            </a:pPr>
            <a:endParaRPr lang="en-US" altLang="en-US" smtClean="0">
              <a:solidFill>
                <a:schemeClr val="accent1"/>
              </a:solidFill>
              <a:latin typeface="Century Gothic" panose="020B0502020202020204" pitchFamily="34" charset="0"/>
            </a:endParaRPr>
          </a:p>
          <a:p>
            <a:pPr eaLnBrk="1" hangingPunct="1">
              <a:buFont typeface="Wingdings" panose="05000000000000000000" pitchFamily="2" charset="2"/>
              <a:buNone/>
            </a:pPr>
            <a:r>
              <a:rPr lang="en-US" altLang="en-US" smtClean="0">
                <a:latin typeface="Century Gothic" panose="020B0502020202020204" pitchFamily="34" charset="0"/>
              </a:rPr>
              <a:t>Lowe, M. (2012). Megan Lowe @ ULM. January 29, 2012, from </a:t>
            </a:r>
            <a:r>
              <a:rPr lang="en-US" altLang="en-US" smtClean="0">
                <a:latin typeface="Century Gothic" panose="020B0502020202020204" pitchFamily="34" charset="0"/>
                <a:hlinkClick r:id="rId2"/>
              </a:rPr>
              <a:t>http://www.ulm./edu/~lowe</a:t>
            </a:r>
            <a:r>
              <a:rPr lang="en-US" altLang="en-US" smtClean="0">
                <a:latin typeface="Century Gothic" panose="020B0502020202020204" pitchFamily="34" charset="0"/>
              </a:rPr>
              <a:t>.</a:t>
            </a:r>
          </a:p>
          <a:p>
            <a:pPr eaLnBrk="1" hangingPunct="1">
              <a:buFont typeface="Wingdings" panose="05000000000000000000" pitchFamily="2" charset="2"/>
              <a:buNone/>
            </a:pPr>
            <a:endParaRPr lang="en-US" altLang="en-US" smtClean="0">
              <a:latin typeface="Century Gothic" panose="020B0502020202020204" pitchFamily="34" charset="0"/>
            </a:endParaRPr>
          </a:p>
          <a:p>
            <a:pPr eaLnBrk="1" hangingPunct="1"/>
            <a:r>
              <a:rPr lang="en-US" altLang="en-US" smtClean="0">
                <a:solidFill>
                  <a:schemeClr val="accent1"/>
                </a:solidFill>
                <a:latin typeface="Century Gothic" panose="020B0502020202020204" pitchFamily="34" charset="0"/>
              </a:rPr>
              <a:t>Item Without Author</a:t>
            </a:r>
          </a:p>
          <a:p>
            <a:pPr eaLnBrk="1" hangingPunct="1">
              <a:buFont typeface="Wingdings" panose="05000000000000000000" pitchFamily="2" charset="2"/>
              <a:buNone/>
            </a:pPr>
            <a:r>
              <a:rPr lang="en-US" altLang="en-US" i="1" smtClean="0">
                <a:latin typeface="Century Gothic" panose="020B0502020202020204" pitchFamily="34" charset="0"/>
              </a:rPr>
              <a:t>Merriam-Webster's collegiate dictionary </a:t>
            </a:r>
            <a:r>
              <a:rPr lang="en-US" altLang="en-US" smtClean="0">
                <a:latin typeface="Century Gothic" panose="020B0502020202020204" pitchFamily="34" charset="0"/>
              </a:rPr>
              <a:t>(10th ed.).(1993). Springfield, MA: Merriam-Webster</a:t>
            </a:r>
            <a:r>
              <a:rPr lang="en-US" altLang="en-US" smtClean="0"/>
              <a:t>.</a:t>
            </a:r>
          </a:p>
          <a:p>
            <a:pPr eaLnBrk="1" hangingPunct="1">
              <a:buFont typeface="Wingdings" panose="05000000000000000000" pitchFamily="2" charset="2"/>
              <a:buNone/>
            </a:pPr>
            <a:endParaRPr lang="en-US" altLang="en-US" smtClean="0"/>
          </a:p>
        </p:txBody>
      </p:sp>
      <p:sp>
        <p:nvSpPr>
          <p:cNvPr id="5" name="Footer Placeholder 1"/>
          <p:cNvSpPr>
            <a:spLocks noGrp="1"/>
          </p:cNvSpPr>
          <p:nvPr>
            <p:ph type="ftr" sz="quarter" idx="10"/>
          </p:nvPr>
        </p:nvSpPr>
        <p:spPr>
          <a:xfrm>
            <a:off x="1944710" y="6356350"/>
            <a:ext cx="6208690" cy="365125"/>
          </a:xfrm>
        </p:spPr>
        <p:txBody>
          <a:bodyPr/>
          <a:lstStyle/>
          <a:p>
            <a:pPr>
              <a:defRPr/>
            </a:pPr>
            <a:r>
              <a:rPr lang="en-GB" dirty="0" smtClean="0"/>
              <a:t>Ada</a:t>
            </a:r>
            <a:r>
              <a:rPr lang="tr-TR" dirty="0" smtClean="0"/>
              <a:t>p</a:t>
            </a:r>
            <a:r>
              <a:rPr lang="en-GB" dirty="0" smtClean="0"/>
              <a:t>ted from Plagiarism What it is and How to Av</a:t>
            </a:r>
            <a:r>
              <a:rPr lang="tr-TR" dirty="0" smtClean="0"/>
              <a:t>o</a:t>
            </a:r>
            <a:r>
              <a:rPr lang="en-GB" dirty="0" smtClean="0"/>
              <a:t>id it, Megan Lowe</a:t>
            </a:r>
            <a:endParaRPr lang="en-US" dirty="0"/>
          </a:p>
        </p:txBody>
      </p:sp>
    </p:spTree>
    <p:extLst>
      <p:ext uri="{BB962C8B-B14F-4D97-AF65-F5344CB8AC3E}">
        <p14:creationId xmlns:p14="http://schemas.microsoft.com/office/powerpoint/2010/main" val="699597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1825625" y="0"/>
            <a:ext cx="8540750" cy="990600"/>
          </a:xfrm>
        </p:spPr>
        <p:txBody>
          <a:bodyPr/>
          <a:lstStyle/>
          <a:p>
            <a:pPr eaLnBrk="1" hangingPunct="1">
              <a:defRPr/>
            </a:pPr>
            <a:r>
              <a:rPr lang="en-US" smtClean="0"/>
              <a:t>Research Misconduct</a:t>
            </a:r>
          </a:p>
        </p:txBody>
      </p:sp>
      <p:sp>
        <p:nvSpPr>
          <p:cNvPr id="3075" name="Rectangle 3"/>
          <p:cNvSpPr>
            <a:spLocks noGrp="1" noRot="1" noChangeArrowheads="1"/>
          </p:cNvSpPr>
          <p:nvPr>
            <p:ph type="body" idx="1"/>
          </p:nvPr>
        </p:nvSpPr>
        <p:spPr>
          <a:xfrm>
            <a:off x="1676400" y="990600"/>
            <a:ext cx="9605493" cy="5126865"/>
          </a:xfrm>
        </p:spPr>
        <p:txBody>
          <a:bodyPr>
            <a:normAutofit/>
          </a:bodyPr>
          <a:lstStyle/>
          <a:p>
            <a:pPr eaLnBrk="1" hangingPunct="1">
              <a:buFont typeface="Arial" charset="0"/>
              <a:buChar char="►"/>
              <a:defRPr/>
            </a:pPr>
            <a:r>
              <a:rPr lang="en-US" dirty="0"/>
              <a:t>What is it?:</a:t>
            </a:r>
          </a:p>
          <a:p>
            <a:pPr lvl="1" eaLnBrk="1" hangingPunct="1">
              <a:defRPr/>
            </a:pPr>
            <a:r>
              <a:rPr lang="en-US" dirty="0"/>
              <a:t>The Department of Health and Human Services defines research misconduct as:</a:t>
            </a:r>
          </a:p>
          <a:p>
            <a:pPr lvl="1" eaLnBrk="1" hangingPunct="1">
              <a:defRPr/>
            </a:pPr>
            <a:r>
              <a:rPr lang="en-US" dirty="0">
                <a:solidFill>
                  <a:srgbClr val="FF0000"/>
                </a:solidFill>
              </a:rPr>
              <a:t>Fabrication, falsification, or plagiarism </a:t>
            </a:r>
            <a:r>
              <a:rPr lang="en-US" dirty="0"/>
              <a:t>in </a:t>
            </a:r>
            <a:r>
              <a:rPr lang="en-US" u="sng" dirty="0"/>
              <a:t>proposing</a:t>
            </a:r>
            <a:r>
              <a:rPr lang="en-US" dirty="0"/>
              <a:t>, performing, or </a:t>
            </a:r>
            <a:r>
              <a:rPr lang="en-US" u="sng" dirty="0"/>
              <a:t>reviewing</a:t>
            </a:r>
            <a:r>
              <a:rPr lang="en-US" dirty="0"/>
              <a:t> research results.</a:t>
            </a:r>
          </a:p>
          <a:p>
            <a:pPr lvl="2" eaLnBrk="1" hangingPunct="1">
              <a:buFont typeface="Arial" charset="0"/>
              <a:buChar char="►"/>
              <a:defRPr/>
            </a:pPr>
            <a:r>
              <a:rPr lang="en-US" b="1" dirty="0">
                <a:solidFill>
                  <a:srgbClr val="FF0000"/>
                </a:solidFill>
              </a:rPr>
              <a:t>Fabrication</a:t>
            </a:r>
            <a:r>
              <a:rPr lang="en-US" b="1" dirty="0"/>
              <a:t>:</a:t>
            </a:r>
            <a:r>
              <a:rPr lang="en-US" dirty="0"/>
              <a:t> </a:t>
            </a:r>
            <a:r>
              <a:rPr lang="en-US" u="sng" dirty="0"/>
              <a:t>making up results</a:t>
            </a:r>
            <a:r>
              <a:rPr lang="en-US" dirty="0"/>
              <a:t> and recording or reporting them</a:t>
            </a:r>
          </a:p>
          <a:p>
            <a:pPr lvl="2" eaLnBrk="1" hangingPunct="1">
              <a:buFont typeface="Arial" charset="0"/>
              <a:buChar char="►"/>
              <a:defRPr/>
            </a:pPr>
            <a:r>
              <a:rPr lang="en-US" b="1" dirty="0">
                <a:solidFill>
                  <a:srgbClr val="FF0000"/>
                </a:solidFill>
              </a:rPr>
              <a:t>Falsification</a:t>
            </a:r>
            <a:r>
              <a:rPr lang="en-US" b="1" dirty="0"/>
              <a:t>:</a:t>
            </a:r>
            <a:r>
              <a:rPr lang="en-US" dirty="0"/>
              <a:t> </a:t>
            </a:r>
            <a:r>
              <a:rPr lang="en-US" u="sng" dirty="0"/>
              <a:t>manipulation</a:t>
            </a:r>
            <a:r>
              <a:rPr lang="en-US" dirty="0"/>
              <a:t> of research materials, equipment, or processes, or changing or omitting results such that the research is </a:t>
            </a:r>
            <a:r>
              <a:rPr lang="en-US" u="sng" dirty="0"/>
              <a:t>not accurately represented in the record.</a:t>
            </a:r>
            <a:endParaRPr lang="en-US" dirty="0"/>
          </a:p>
          <a:p>
            <a:pPr lvl="2" eaLnBrk="1" hangingPunct="1">
              <a:buFont typeface="Arial" charset="0"/>
              <a:buChar char="►"/>
              <a:defRPr/>
            </a:pPr>
            <a:r>
              <a:rPr lang="en-US" b="1" dirty="0">
                <a:solidFill>
                  <a:srgbClr val="FF0000"/>
                </a:solidFill>
              </a:rPr>
              <a:t>Plagiarism</a:t>
            </a:r>
            <a:r>
              <a:rPr lang="en-US" b="1" dirty="0"/>
              <a:t>:</a:t>
            </a:r>
            <a:r>
              <a:rPr lang="en-US" dirty="0"/>
              <a:t> the </a:t>
            </a:r>
            <a:r>
              <a:rPr lang="en-US" u="sng" dirty="0"/>
              <a:t>appropriation of another’s</a:t>
            </a:r>
            <a:r>
              <a:rPr lang="en-US" dirty="0"/>
              <a:t> ideas, processes, results, or words without </a:t>
            </a:r>
            <a:r>
              <a:rPr lang="en-US" dirty="0">
                <a:solidFill>
                  <a:srgbClr val="00FF00"/>
                </a:solidFill>
              </a:rPr>
              <a:t>giving proper credit</a:t>
            </a:r>
            <a:r>
              <a:rPr lang="en-US" dirty="0" smtClean="0"/>
              <a:t>.</a:t>
            </a:r>
          </a:p>
          <a:p>
            <a:pPr lvl="2" eaLnBrk="1" hangingPunct="1">
              <a:buFont typeface="Arial" charset="0"/>
              <a:buChar char="►"/>
              <a:defRPr/>
            </a:pPr>
            <a:endParaRPr lang="en-US" dirty="0"/>
          </a:p>
          <a:p>
            <a:pPr>
              <a:buFont typeface="Arial" charset="0"/>
              <a:buChar char="►"/>
              <a:defRPr/>
            </a:pPr>
            <a:r>
              <a:rPr lang="en-US" dirty="0">
                <a:solidFill>
                  <a:srgbClr val="FF0000"/>
                </a:solidFill>
              </a:rPr>
              <a:t>What is it not</a:t>
            </a:r>
            <a:r>
              <a:rPr lang="en-US" dirty="0"/>
              <a:t>:</a:t>
            </a:r>
          </a:p>
          <a:p>
            <a:pPr lvl="1">
              <a:defRPr/>
            </a:pPr>
            <a:r>
              <a:rPr lang="en-US" dirty="0"/>
              <a:t>Honest error or differences of opinion</a:t>
            </a:r>
          </a:p>
          <a:p>
            <a:pPr lvl="2" eaLnBrk="1" hangingPunct="1">
              <a:buFont typeface="Arial" charset="0"/>
              <a:buChar char="►"/>
              <a:defRPr/>
            </a:pPr>
            <a:endParaRPr lang="en-US" dirty="0"/>
          </a:p>
        </p:txBody>
      </p:sp>
      <p:sp>
        <p:nvSpPr>
          <p:cNvPr id="2" name="Footer Placeholder 1"/>
          <p:cNvSpPr>
            <a:spLocks noGrp="1"/>
          </p:cNvSpPr>
          <p:nvPr>
            <p:ph type="ftr" sz="quarter" idx="11"/>
          </p:nvPr>
        </p:nvSpPr>
        <p:spPr/>
        <p:txBody>
          <a:bodyPr/>
          <a:lstStyle/>
          <a:p>
            <a:pPr>
              <a:defRPr/>
            </a:pPr>
            <a:r>
              <a:rPr lang="en-US" smtClean="0"/>
              <a:t>Adapted from Lecture notes on "Research Misconduct" by Thomas J. Inzana</a:t>
            </a:r>
            <a:endParaRPr lang="en-US"/>
          </a:p>
        </p:txBody>
      </p:sp>
    </p:spTree>
    <p:extLst>
      <p:ext uri="{BB962C8B-B14F-4D97-AF65-F5344CB8AC3E}">
        <p14:creationId xmlns:p14="http://schemas.microsoft.com/office/powerpoint/2010/main" val="3881501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838200" y="365125"/>
            <a:ext cx="6296696" cy="1734131"/>
          </a:xfrm>
        </p:spPr>
        <p:txBody>
          <a:bodyPr/>
          <a:lstStyle/>
          <a:p>
            <a:pPr eaLnBrk="1" hangingPunct="1">
              <a:defRPr/>
            </a:pPr>
            <a:r>
              <a:rPr lang="en-US" dirty="0" smtClean="0"/>
              <a:t>Criteria for Research Misconduct</a:t>
            </a:r>
          </a:p>
        </p:txBody>
      </p:sp>
      <p:sp>
        <p:nvSpPr>
          <p:cNvPr id="53251" name="Rectangle 3"/>
          <p:cNvSpPr>
            <a:spLocks noGrp="1" noRot="1" noChangeArrowheads="1"/>
          </p:cNvSpPr>
          <p:nvPr>
            <p:ph type="body" idx="1"/>
          </p:nvPr>
        </p:nvSpPr>
        <p:spPr>
          <a:xfrm>
            <a:off x="1757968" y="2698750"/>
            <a:ext cx="7772400" cy="3657600"/>
          </a:xfrm>
        </p:spPr>
        <p:txBody>
          <a:bodyPr/>
          <a:lstStyle/>
          <a:p>
            <a:pPr eaLnBrk="1" hangingPunct="1">
              <a:buClr>
                <a:srgbClr val="990000"/>
              </a:buClr>
              <a:buFont typeface="Wingdings" pitchFamily="2" charset="2"/>
              <a:buChar char="§"/>
              <a:defRPr/>
            </a:pPr>
            <a:r>
              <a:rPr lang="en-US" dirty="0"/>
              <a:t>Represents a </a:t>
            </a:r>
            <a:r>
              <a:rPr lang="en-US" dirty="0">
                <a:solidFill>
                  <a:srgbClr val="FF0000"/>
                </a:solidFill>
              </a:rPr>
              <a:t>significant departure </a:t>
            </a:r>
            <a:r>
              <a:rPr lang="en-US" dirty="0"/>
              <a:t>from accepted practices</a:t>
            </a:r>
          </a:p>
          <a:p>
            <a:pPr eaLnBrk="1" hangingPunct="1">
              <a:buClr>
                <a:srgbClr val="990000"/>
              </a:buClr>
              <a:buFont typeface="Wingdings" pitchFamily="2" charset="2"/>
              <a:buChar char="§"/>
              <a:defRPr/>
            </a:pPr>
            <a:r>
              <a:rPr lang="en-US" dirty="0"/>
              <a:t>Has been committed </a:t>
            </a:r>
            <a:r>
              <a:rPr lang="en-US" dirty="0">
                <a:solidFill>
                  <a:srgbClr val="FF0000"/>
                </a:solidFill>
              </a:rPr>
              <a:t>intentionally</a:t>
            </a:r>
            <a:r>
              <a:rPr lang="en-US" dirty="0"/>
              <a:t>, or </a:t>
            </a:r>
            <a:r>
              <a:rPr lang="en-US" dirty="0">
                <a:solidFill>
                  <a:srgbClr val="FF0000"/>
                </a:solidFill>
              </a:rPr>
              <a:t>knowingly</a:t>
            </a:r>
            <a:r>
              <a:rPr lang="en-US" dirty="0"/>
              <a:t>, or </a:t>
            </a:r>
            <a:r>
              <a:rPr lang="en-US" dirty="0">
                <a:solidFill>
                  <a:srgbClr val="FF0000"/>
                </a:solidFill>
              </a:rPr>
              <a:t>recklessly</a:t>
            </a:r>
            <a:r>
              <a:rPr lang="en-US" dirty="0"/>
              <a:t>; and </a:t>
            </a:r>
          </a:p>
          <a:p>
            <a:pPr eaLnBrk="1" hangingPunct="1">
              <a:buClr>
                <a:srgbClr val="990000"/>
              </a:buClr>
              <a:buFont typeface="Wingdings" pitchFamily="2" charset="2"/>
              <a:buChar char="§"/>
              <a:defRPr/>
            </a:pPr>
            <a:r>
              <a:rPr lang="en-US" dirty="0"/>
              <a:t>Can be proven by a preponderance of evidence</a:t>
            </a:r>
          </a:p>
          <a:p>
            <a:pPr eaLnBrk="1" hangingPunct="1">
              <a:buClr>
                <a:srgbClr val="990000"/>
              </a:buClr>
              <a:buFont typeface="Wingdings" pitchFamily="2" charset="2"/>
              <a:buChar char="§"/>
              <a:defRPr/>
            </a:pPr>
            <a:r>
              <a:rPr lang="en-US" sz="2400" dirty="0"/>
              <a:t>What is </a:t>
            </a:r>
            <a:r>
              <a:rPr lang="en-US" sz="2400" dirty="0">
                <a:solidFill>
                  <a:schemeClr val="tx2"/>
                </a:solidFill>
              </a:rPr>
              <a:t>NOT MISCONDUCT</a:t>
            </a:r>
            <a:r>
              <a:rPr lang="en-US" sz="2400" dirty="0"/>
              <a:t>: </a:t>
            </a:r>
            <a:r>
              <a:rPr lang="en-US" sz="2400" dirty="0">
                <a:solidFill>
                  <a:srgbClr val="FF0000"/>
                </a:solidFill>
              </a:rPr>
              <a:t>honest, unintentional </a:t>
            </a:r>
            <a:r>
              <a:rPr lang="en-US" sz="2400" dirty="0" smtClean="0">
                <a:solidFill>
                  <a:srgbClr val="FF0000"/>
                </a:solidFill>
              </a:rPr>
              <a:t>error</a:t>
            </a:r>
          </a:p>
          <a:p>
            <a:pPr eaLnBrk="1" hangingPunct="1">
              <a:buClr>
                <a:srgbClr val="990000"/>
              </a:buClr>
              <a:buFont typeface="Wingdings" pitchFamily="2" charset="2"/>
              <a:buNone/>
              <a:defRPr/>
            </a:pPr>
            <a:endParaRPr lang="en-US" dirty="0">
              <a:solidFill>
                <a:srgbClr val="FFFF00"/>
              </a:solidFill>
            </a:endParaRPr>
          </a:p>
        </p:txBody>
      </p:sp>
      <p:sp>
        <p:nvSpPr>
          <p:cNvPr id="2" name="Footer Placeholder 1"/>
          <p:cNvSpPr>
            <a:spLocks noGrp="1"/>
          </p:cNvSpPr>
          <p:nvPr>
            <p:ph type="ftr" sz="quarter" idx="11"/>
          </p:nvPr>
        </p:nvSpPr>
        <p:spPr/>
        <p:txBody>
          <a:bodyPr/>
          <a:lstStyle/>
          <a:p>
            <a:pPr>
              <a:defRPr/>
            </a:pPr>
            <a:r>
              <a:rPr lang="en-US" smtClean="0"/>
              <a:t>Adapted from Lecture notes on "Research Misconduct" by Thomas J. Inzana</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380" y="10312"/>
            <a:ext cx="4762500" cy="2390775"/>
          </a:xfrm>
          <a:prstGeom prst="rect">
            <a:avLst/>
          </a:prstGeom>
        </p:spPr>
      </p:pic>
    </p:spTree>
    <p:extLst>
      <p:ext uri="{BB962C8B-B14F-4D97-AF65-F5344CB8AC3E}">
        <p14:creationId xmlns:p14="http://schemas.microsoft.com/office/powerpoint/2010/main" val="2558280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p:txBody>
          <a:bodyPr/>
          <a:lstStyle/>
          <a:p>
            <a:pPr eaLnBrk="1" hangingPunct="1">
              <a:defRPr/>
            </a:pPr>
            <a:r>
              <a:rPr lang="en-US" dirty="0" smtClean="0"/>
              <a:t>Recommendations</a:t>
            </a:r>
          </a:p>
        </p:txBody>
      </p:sp>
      <p:sp>
        <p:nvSpPr>
          <p:cNvPr id="115715" name="Rectangle 3"/>
          <p:cNvSpPr>
            <a:spLocks noGrp="1" noRot="1" noChangeArrowheads="1"/>
          </p:cNvSpPr>
          <p:nvPr>
            <p:ph type="body" idx="1"/>
          </p:nvPr>
        </p:nvSpPr>
        <p:spPr/>
        <p:txBody>
          <a:bodyPr/>
          <a:lstStyle/>
          <a:p>
            <a:pPr eaLnBrk="1" hangingPunct="1">
              <a:buFont typeface="Arial" charset="0"/>
              <a:buChar char="►"/>
              <a:defRPr/>
            </a:pPr>
            <a:r>
              <a:rPr lang="en-US" b="1" dirty="0" smtClean="0"/>
              <a:t>Adopt zero tolerance</a:t>
            </a:r>
          </a:p>
          <a:p>
            <a:pPr eaLnBrk="1" hangingPunct="1">
              <a:buFont typeface="Arial" charset="0"/>
              <a:buChar char="►"/>
              <a:defRPr/>
            </a:pPr>
            <a:r>
              <a:rPr lang="en-US" b="1" dirty="0" smtClean="0"/>
              <a:t>Protect whistleblowers</a:t>
            </a:r>
          </a:p>
          <a:p>
            <a:pPr eaLnBrk="1" hangingPunct="1">
              <a:buFont typeface="Arial" charset="0"/>
              <a:buChar char="►"/>
              <a:defRPr/>
            </a:pPr>
            <a:r>
              <a:rPr lang="en-US" b="1" dirty="0" smtClean="0"/>
              <a:t>Clarify how to report</a:t>
            </a:r>
          </a:p>
          <a:p>
            <a:pPr eaLnBrk="1" hangingPunct="1">
              <a:buFont typeface="Arial" charset="0"/>
              <a:buChar char="►"/>
              <a:defRPr/>
            </a:pPr>
            <a:r>
              <a:rPr lang="en-US" b="1" dirty="0" smtClean="0"/>
              <a:t>Train the mentors</a:t>
            </a:r>
          </a:p>
          <a:p>
            <a:pPr eaLnBrk="1" hangingPunct="1">
              <a:buFont typeface="Arial" charset="0"/>
              <a:buChar char="►"/>
              <a:defRPr/>
            </a:pPr>
            <a:r>
              <a:rPr lang="en-US" b="1" dirty="0" smtClean="0"/>
              <a:t>Model ethical behavior</a:t>
            </a:r>
            <a:endParaRPr lang="en-US" dirty="0" smtClean="0"/>
          </a:p>
        </p:txBody>
      </p:sp>
      <p:sp>
        <p:nvSpPr>
          <p:cNvPr id="2" name="Footer Placeholder 1"/>
          <p:cNvSpPr>
            <a:spLocks noGrp="1"/>
          </p:cNvSpPr>
          <p:nvPr>
            <p:ph type="ftr" sz="quarter" idx="11"/>
          </p:nvPr>
        </p:nvSpPr>
        <p:spPr/>
        <p:txBody>
          <a:bodyPr/>
          <a:lstStyle/>
          <a:p>
            <a:pPr>
              <a:defRPr/>
            </a:pPr>
            <a:r>
              <a:rPr lang="en-US" smtClean="0"/>
              <a:t>Adapted from Lecture notes on "Research Misconduct" by Thomas J. Inzana</a:t>
            </a:r>
            <a:endParaRPr lang="en-US"/>
          </a:p>
        </p:txBody>
      </p:sp>
    </p:spTree>
    <p:extLst>
      <p:ext uri="{BB962C8B-B14F-4D97-AF65-F5344CB8AC3E}">
        <p14:creationId xmlns:p14="http://schemas.microsoft.com/office/powerpoint/2010/main" val="1291547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1828800" y="0"/>
            <a:ext cx="8540750" cy="685800"/>
          </a:xfrm>
        </p:spPr>
        <p:txBody>
          <a:bodyPr/>
          <a:lstStyle/>
          <a:p>
            <a:pPr eaLnBrk="1" hangingPunct="1"/>
            <a:r>
              <a:rPr lang="en-US" altLang="en-US" sz="4000" b="1"/>
              <a:t>Top ten “POOR” behaviors</a:t>
            </a:r>
          </a:p>
        </p:txBody>
      </p:sp>
      <p:sp>
        <p:nvSpPr>
          <p:cNvPr id="65539" name="Rectangle 3"/>
          <p:cNvSpPr>
            <a:spLocks noGrp="1" noRot="1" noChangeArrowheads="1"/>
          </p:cNvSpPr>
          <p:nvPr>
            <p:ph type="body" idx="1"/>
          </p:nvPr>
        </p:nvSpPr>
        <p:spPr>
          <a:xfrm>
            <a:off x="682580" y="685800"/>
            <a:ext cx="10998558" cy="6172200"/>
          </a:xfrm>
        </p:spPr>
        <p:txBody>
          <a:bodyPr>
            <a:normAutofit/>
          </a:bodyPr>
          <a:lstStyle/>
          <a:p>
            <a:pPr marL="457200" indent="-457200" eaLnBrk="1" hangingPunct="1">
              <a:lnSpc>
                <a:spcPct val="90000"/>
              </a:lnSpc>
              <a:buFont typeface="+mj-lt"/>
              <a:buAutoNum type="arabicPeriod"/>
              <a:defRPr/>
            </a:pPr>
            <a:r>
              <a:rPr lang="en-US" sz="2400" dirty="0" smtClean="0">
                <a:solidFill>
                  <a:srgbClr val="FF0000"/>
                </a:solidFill>
              </a:rPr>
              <a:t>Falsifying </a:t>
            </a:r>
            <a:r>
              <a:rPr lang="en-US" sz="2400" dirty="0"/>
              <a:t>or ‘cooking’ research data</a:t>
            </a:r>
          </a:p>
          <a:p>
            <a:pPr marL="457200" indent="-457200" eaLnBrk="1" hangingPunct="1">
              <a:lnSpc>
                <a:spcPct val="90000"/>
              </a:lnSpc>
              <a:buFont typeface="+mj-lt"/>
              <a:buAutoNum type="arabicPeriod"/>
              <a:defRPr/>
            </a:pPr>
            <a:r>
              <a:rPr lang="en-US" sz="2400" dirty="0" smtClean="0">
                <a:solidFill>
                  <a:srgbClr val="FF0000"/>
                </a:solidFill>
              </a:rPr>
              <a:t>Ignoring major aspects of human-subject requirements</a:t>
            </a:r>
          </a:p>
          <a:p>
            <a:pPr marL="457200" indent="-457200" eaLnBrk="1" hangingPunct="1">
              <a:lnSpc>
                <a:spcPct val="90000"/>
              </a:lnSpc>
              <a:buFont typeface="+mj-lt"/>
              <a:buAutoNum type="arabicPeriod"/>
              <a:defRPr/>
            </a:pPr>
            <a:r>
              <a:rPr lang="en-US" sz="2400" dirty="0" smtClean="0"/>
              <a:t>Not </a:t>
            </a:r>
            <a:r>
              <a:rPr lang="en-US" sz="2400" dirty="0"/>
              <a:t>properly disclosing involvement in firms whose </a:t>
            </a:r>
            <a:r>
              <a:rPr lang="en-US" sz="2400" dirty="0" smtClean="0"/>
              <a:t>products </a:t>
            </a:r>
            <a:r>
              <a:rPr lang="en-US" sz="2400" dirty="0"/>
              <a:t>are based on one‘s own research</a:t>
            </a:r>
          </a:p>
          <a:p>
            <a:pPr marL="457200" indent="-457200" eaLnBrk="1" hangingPunct="1">
              <a:lnSpc>
                <a:spcPct val="90000"/>
              </a:lnSpc>
              <a:buFont typeface="+mj-lt"/>
              <a:buAutoNum type="arabicPeriod"/>
              <a:defRPr/>
            </a:pPr>
            <a:r>
              <a:rPr lang="en-US" sz="2400" dirty="0" smtClean="0">
                <a:solidFill>
                  <a:srgbClr val="FF0000"/>
                </a:solidFill>
              </a:rPr>
              <a:t>Relationships </a:t>
            </a:r>
            <a:r>
              <a:rPr lang="en-US" sz="2400" dirty="0">
                <a:solidFill>
                  <a:srgbClr val="FF0000"/>
                </a:solidFill>
              </a:rPr>
              <a:t>with students, research subjects or </a:t>
            </a:r>
            <a:r>
              <a:rPr lang="en-US" sz="2400" dirty="0" smtClean="0">
                <a:solidFill>
                  <a:srgbClr val="FF0000"/>
                </a:solidFill>
              </a:rPr>
              <a:t>clients</a:t>
            </a:r>
            <a:r>
              <a:rPr lang="tr-TR" sz="2400" dirty="0" smtClean="0">
                <a:solidFill>
                  <a:srgbClr val="FF0000"/>
                </a:solidFill>
              </a:rPr>
              <a:t> </a:t>
            </a:r>
            <a:r>
              <a:rPr lang="en-US" sz="2400" dirty="0" smtClean="0">
                <a:solidFill>
                  <a:srgbClr val="FF0000"/>
                </a:solidFill>
              </a:rPr>
              <a:t>that </a:t>
            </a:r>
            <a:r>
              <a:rPr lang="en-US" sz="2400" dirty="0">
                <a:solidFill>
                  <a:srgbClr val="FF0000"/>
                </a:solidFill>
              </a:rPr>
              <a:t>may be interpreted as questionable</a:t>
            </a:r>
          </a:p>
          <a:p>
            <a:pPr marL="457200" indent="-457200" eaLnBrk="1" hangingPunct="1">
              <a:lnSpc>
                <a:spcPct val="90000"/>
              </a:lnSpc>
              <a:buFont typeface="+mj-lt"/>
              <a:buAutoNum type="arabicPeriod"/>
              <a:defRPr/>
            </a:pPr>
            <a:r>
              <a:rPr lang="en-US" sz="2400" dirty="0" smtClean="0">
                <a:solidFill>
                  <a:srgbClr val="00FF00"/>
                </a:solidFill>
              </a:rPr>
              <a:t>Using </a:t>
            </a:r>
            <a:r>
              <a:rPr lang="en-US" sz="2400" dirty="0">
                <a:solidFill>
                  <a:srgbClr val="00FF00"/>
                </a:solidFill>
              </a:rPr>
              <a:t>another’s ideas without obtaining permission or </a:t>
            </a:r>
            <a:r>
              <a:rPr lang="en-US" sz="2400" dirty="0" smtClean="0">
                <a:solidFill>
                  <a:srgbClr val="00FF00"/>
                </a:solidFill>
              </a:rPr>
              <a:t>giving </a:t>
            </a:r>
            <a:r>
              <a:rPr lang="en-US" sz="2400" dirty="0">
                <a:solidFill>
                  <a:srgbClr val="00FF00"/>
                </a:solidFill>
              </a:rPr>
              <a:t>due credit (plagiarism)</a:t>
            </a:r>
          </a:p>
          <a:p>
            <a:pPr marL="457200" indent="-457200" eaLnBrk="1" hangingPunct="1">
              <a:lnSpc>
                <a:spcPct val="90000"/>
              </a:lnSpc>
              <a:buFont typeface="+mj-lt"/>
              <a:buAutoNum type="arabicPeriod"/>
              <a:defRPr/>
            </a:pPr>
            <a:r>
              <a:rPr lang="en-US" sz="2400" dirty="0" smtClean="0"/>
              <a:t>Unauthorized </a:t>
            </a:r>
            <a:r>
              <a:rPr lang="en-US" sz="2400" dirty="0"/>
              <a:t>use of confidential information in </a:t>
            </a:r>
            <a:r>
              <a:rPr lang="tr-TR" sz="2400" dirty="0" smtClean="0"/>
              <a:t> </a:t>
            </a:r>
            <a:r>
              <a:rPr lang="en-US" sz="2400" dirty="0" smtClean="0"/>
              <a:t>connection </a:t>
            </a:r>
            <a:r>
              <a:rPr lang="en-US" sz="2400" dirty="0"/>
              <a:t>with one’s own research</a:t>
            </a:r>
          </a:p>
          <a:p>
            <a:pPr marL="457200" indent="-457200" eaLnBrk="1" hangingPunct="1">
              <a:lnSpc>
                <a:spcPct val="90000"/>
              </a:lnSpc>
              <a:buFont typeface="+mj-lt"/>
              <a:buAutoNum type="arabicPeriod"/>
              <a:defRPr/>
            </a:pPr>
            <a:r>
              <a:rPr lang="en-US" sz="2400" dirty="0" smtClean="0"/>
              <a:t>Failing </a:t>
            </a:r>
            <a:r>
              <a:rPr lang="en-US" sz="2400" dirty="0"/>
              <a:t>to present data that contradict one’s own </a:t>
            </a:r>
            <a:r>
              <a:rPr lang="en-US" sz="2400" dirty="0" smtClean="0"/>
              <a:t>previous </a:t>
            </a:r>
            <a:r>
              <a:rPr lang="en-US" sz="2400" dirty="0"/>
              <a:t>research </a:t>
            </a:r>
            <a:r>
              <a:rPr lang="en-US" sz="2400" dirty="0">
                <a:solidFill>
                  <a:srgbClr val="00FF00"/>
                </a:solidFill>
              </a:rPr>
              <a:t>????</a:t>
            </a:r>
            <a:endParaRPr lang="en-US" sz="2400" dirty="0"/>
          </a:p>
          <a:p>
            <a:pPr marL="457200" indent="-457200" eaLnBrk="1" hangingPunct="1">
              <a:lnSpc>
                <a:spcPct val="90000"/>
              </a:lnSpc>
              <a:buFont typeface="+mj-lt"/>
              <a:buAutoNum type="arabicPeriod"/>
              <a:defRPr/>
            </a:pPr>
            <a:r>
              <a:rPr lang="en-US" sz="2400" dirty="0" smtClean="0">
                <a:solidFill>
                  <a:srgbClr val="FF0000"/>
                </a:solidFill>
              </a:rPr>
              <a:t>Circumventing </a:t>
            </a:r>
            <a:r>
              <a:rPr lang="en-US" sz="2400" dirty="0">
                <a:solidFill>
                  <a:srgbClr val="FF0000"/>
                </a:solidFill>
              </a:rPr>
              <a:t>certain minor aspects of human-subject </a:t>
            </a:r>
            <a:r>
              <a:rPr lang="en-US" sz="2400" dirty="0" smtClean="0">
                <a:solidFill>
                  <a:srgbClr val="FF0000"/>
                </a:solidFill>
              </a:rPr>
              <a:t>requirements</a:t>
            </a:r>
            <a:endParaRPr lang="tr-TR" sz="2400" dirty="0" smtClean="0">
              <a:solidFill>
                <a:srgbClr val="FF0000"/>
              </a:solidFill>
            </a:endParaRPr>
          </a:p>
          <a:p>
            <a:pPr marL="457200" indent="-457200">
              <a:lnSpc>
                <a:spcPct val="80000"/>
              </a:lnSpc>
              <a:buFont typeface="+mj-lt"/>
              <a:buAutoNum type="arabicPeriod"/>
              <a:defRPr/>
            </a:pPr>
            <a:r>
              <a:rPr lang="en-US" sz="2400" dirty="0" smtClean="0"/>
              <a:t>Overlooking </a:t>
            </a:r>
            <a:r>
              <a:rPr lang="en-US" sz="2400" dirty="0"/>
              <a:t>others' use of </a:t>
            </a:r>
            <a:r>
              <a:rPr lang="en-US" sz="2400" dirty="0">
                <a:solidFill>
                  <a:srgbClr val="00FF00"/>
                </a:solidFill>
              </a:rPr>
              <a:t>flawed data</a:t>
            </a:r>
            <a:r>
              <a:rPr lang="en-US" sz="2400" dirty="0"/>
              <a:t> or questionable </a:t>
            </a:r>
            <a:r>
              <a:rPr lang="en-US" sz="2400" dirty="0" smtClean="0"/>
              <a:t> </a:t>
            </a:r>
            <a:r>
              <a:rPr lang="en-US" sz="2400" dirty="0"/>
              <a:t>interpretation of data</a:t>
            </a:r>
          </a:p>
          <a:p>
            <a:pPr marL="457200" indent="-457200">
              <a:lnSpc>
                <a:spcPct val="80000"/>
              </a:lnSpc>
              <a:buFont typeface="+mj-lt"/>
              <a:buAutoNum type="arabicPeriod"/>
              <a:defRPr/>
            </a:pPr>
            <a:r>
              <a:rPr lang="en-US" sz="2400" dirty="0" smtClean="0">
                <a:solidFill>
                  <a:srgbClr val="00FF00"/>
                </a:solidFill>
              </a:rPr>
              <a:t>Changing </a:t>
            </a:r>
            <a:r>
              <a:rPr lang="en-US" sz="2400" dirty="0">
                <a:solidFill>
                  <a:srgbClr val="00FF00"/>
                </a:solidFill>
              </a:rPr>
              <a:t>the design, methodology or results</a:t>
            </a:r>
            <a:r>
              <a:rPr lang="en-US" sz="2400" dirty="0"/>
              <a:t> of a study in </a:t>
            </a:r>
            <a:r>
              <a:rPr lang="tr-TR" sz="2400" dirty="0" smtClean="0"/>
              <a:t> </a:t>
            </a:r>
            <a:r>
              <a:rPr lang="en-US" sz="2400" dirty="0" smtClean="0"/>
              <a:t>response </a:t>
            </a:r>
            <a:r>
              <a:rPr lang="en-US" sz="2400" dirty="0"/>
              <a:t>to pressure from a funding source </a:t>
            </a:r>
            <a:r>
              <a:rPr lang="en-US" sz="2400" dirty="0">
                <a:solidFill>
                  <a:srgbClr val="00FF00"/>
                </a:solidFill>
              </a:rPr>
              <a:t>(falsification)</a:t>
            </a:r>
            <a:endParaRPr lang="en-US" sz="2400" dirty="0"/>
          </a:p>
          <a:p>
            <a:pPr marL="457200" indent="-457200" eaLnBrk="1" hangingPunct="1">
              <a:lnSpc>
                <a:spcPct val="90000"/>
              </a:lnSpc>
              <a:buFont typeface="+mj-lt"/>
              <a:buAutoNum type="arabicPeriod"/>
              <a:defRPr/>
            </a:pPr>
            <a:endParaRPr lang="en-US" sz="2400" dirty="0">
              <a:solidFill>
                <a:srgbClr val="FF0000"/>
              </a:solidFill>
            </a:endParaRPr>
          </a:p>
          <a:p>
            <a:pPr marL="914400" lvl="1" indent="-457200" eaLnBrk="1" hangingPunct="1">
              <a:lnSpc>
                <a:spcPct val="90000"/>
              </a:lnSpc>
              <a:buFont typeface="+mj-lt"/>
              <a:buAutoNum type="arabicPeriod"/>
              <a:defRPr/>
            </a:pPr>
            <a:endParaRPr lang="en-US" sz="2000" dirty="0"/>
          </a:p>
        </p:txBody>
      </p:sp>
      <p:sp>
        <p:nvSpPr>
          <p:cNvPr id="2" name="Footer Placeholder 1"/>
          <p:cNvSpPr>
            <a:spLocks noGrp="1"/>
          </p:cNvSpPr>
          <p:nvPr>
            <p:ph type="ftr" sz="quarter" idx="11"/>
          </p:nvPr>
        </p:nvSpPr>
        <p:spPr/>
        <p:txBody>
          <a:bodyPr/>
          <a:lstStyle/>
          <a:p>
            <a:pPr>
              <a:defRPr/>
            </a:pPr>
            <a:r>
              <a:rPr lang="en-US" smtClean="0"/>
              <a:t>Adapted from Lecture notes on "Research Misconduct" by Thomas J. Inzana</a:t>
            </a:r>
            <a:endParaRPr lang="en-US"/>
          </a:p>
        </p:txBody>
      </p:sp>
    </p:spTree>
    <p:extLst>
      <p:ext uri="{BB962C8B-B14F-4D97-AF65-F5344CB8AC3E}">
        <p14:creationId xmlns:p14="http://schemas.microsoft.com/office/powerpoint/2010/main" val="755783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47D8722E564145A91C9E1137B22BD3" ma:contentTypeVersion="" ma:contentTypeDescription="Create a new document." ma:contentTypeScope="" ma:versionID="9efd273f6991ce74a1900a83dfc40893">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9ED60A2-77E2-4A42-9F33-FFBBF6C039F1}"/>
</file>

<file path=customXml/itemProps2.xml><?xml version="1.0" encoding="utf-8"?>
<ds:datastoreItem xmlns:ds="http://schemas.openxmlformats.org/officeDocument/2006/customXml" ds:itemID="{9E022164-C430-4CA8-A8B0-86EEAB3AA424}"/>
</file>

<file path=customXml/itemProps3.xml><?xml version="1.0" encoding="utf-8"?>
<ds:datastoreItem xmlns:ds="http://schemas.openxmlformats.org/officeDocument/2006/customXml" ds:itemID="{A35EA121-C84B-4FEE-9720-E8B8481C3952}"/>
</file>

<file path=docProps/app.xml><?xml version="1.0" encoding="utf-8"?>
<Properties xmlns="http://schemas.openxmlformats.org/officeDocument/2006/extended-properties" xmlns:vt="http://schemas.openxmlformats.org/officeDocument/2006/docPropsVTypes">
  <TotalTime>581</TotalTime>
  <Words>3302</Words>
  <Application>Microsoft Office PowerPoint</Application>
  <PresentationFormat>Widescreen</PresentationFormat>
  <Paragraphs>316</Paragraphs>
  <Slides>57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Century Gothic</vt:lpstr>
      <vt:lpstr>Times New Roman</vt:lpstr>
      <vt:lpstr>Wingdings</vt:lpstr>
      <vt:lpstr>Office Theme</vt:lpstr>
      <vt:lpstr>Ethics in Research and Courses</vt:lpstr>
      <vt:lpstr>PowerPoint Presentation</vt:lpstr>
      <vt:lpstr>PowerPoint Presentation</vt:lpstr>
      <vt:lpstr>Research Misconduct</vt:lpstr>
      <vt:lpstr>Purpose of Research Misconduct Policies</vt:lpstr>
      <vt:lpstr>Research Misconduct</vt:lpstr>
      <vt:lpstr>Criteria for Research Misconduct</vt:lpstr>
      <vt:lpstr>Recommendations</vt:lpstr>
      <vt:lpstr>Top ten “POOR” behaviors</vt:lpstr>
      <vt:lpstr>Other Poor behaviors</vt:lpstr>
      <vt:lpstr>What do these terms mean?</vt:lpstr>
      <vt:lpstr>Why does misconduct happen?</vt:lpstr>
      <vt:lpstr>How is misconduct identified</vt:lpstr>
      <vt:lpstr>Consequences (if misconduct is substantiated)</vt:lpstr>
      <vt:lpstr>Who is investigated and who is held accountable?</vt:lpstr>
      <vt:lpstr>Mentor Responsibilities</vt:lpstr>
      <vt:lpstr>PowerPoint Presentation</vt:lpstr>
      <vt:lpstr>Definition of plagiarize </vt:lpstr>
      <vt:lpstr>PowerPoint Presentation</vt:lpstr>
      <vt:lpstr>10 TYPES OF PLAGIARISM ORDERED FROM MOST TO LEAST SEVERE </vt:lpstr>
      <vt:lpstr>10 TYPES OF PLAGIARISM ORDERED FROM MOST TO LEAST SEVERE</vt:lpstr>
      <vt:lpstr>10 TYPES OF PLAGIARISM ORDERED FROM MOST TO LEAST SEVERE</vt:lpstr>
      <vt:lpstr>1. CLONE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Plagiarism what it is and how to avoid it</vt:lpstr>
      <vt:lpstr>Session Overview</vt:lpstr>
      <vt:lpstr>Terminology: Copyright</vt:lpstr>
      <vt:lpstr>Terminology: Fair Use</vt:lpstr>
      <vt:lpstr>Types of Plagiarism: Copying</vt:lpstr>
      <vt:lpstr>Copying: An Example</vt:lpstr>
      <vt:lpstr>Copying: An Example</vt:lpstr>
      <vt:lpstr>Types: Patchwork Plagiarism</vt:lpstr>
      <vt:lpstr>Patchwork: An Example</vt:lpstr>
      <vt:lpstr>Patchwork: An Example</vt:lpstr>
      <vt:lpstr>Types: Paraphrasing Plagiarism</vt:lpstr>
      <vt:lpstr>Paraphrasing: An Example</vt:lpstr>
      <vt:lpstr>Paraphrasing: An Example</vt:lpstr>
      <vt:lpstr>Types: Unintentional</vt:lpstr>
      <vt:lpstr>Avoiding Plagiarism</vt:lpstr>
      <vt:lpstr>Proper Quotations</vt:lpstr>
      <vt:lpstr>MLA Quotations</vt:lpstr>
      <vt:lpstr>APA or Chicago Quotations</vt:lpstr>
      <vt:lpstr>Proper Citations</vt:lpstr>
      <vt:lpstr>MLA Citations</vt:lpstr>
      <vt:lpstr>MLA Citations</vt:lpstr>
      <vt:lpstr>MLA Citations</vt:lpstr>
      <vt:lpstr>APA Citations</vt:lpstr>
      <vt:lpstr>APA Citations</vt:lpstr>
      <vt:lpstr>APA Citations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Nazife Dimililer</dc:creator>
  <cp:lastModifiedBy>SCT</cp:lastModifiedBy>
  <cp:revision>28</cp:revision>
  <dcterms:created xsi:type="dcterms:W3CDTF">2017-12-19T08:43:53Z</dcterms:created>
  <dcterms:modified xsi:type="dcterms:W3CDTF">2017-12-20T12:31:29Z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0x010100D047D8722E564145A91C9E1137B22BD3</vt:lpwstr>
  </property>
</Properties>
</file>