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65" r:id="rId2"/>
    <p:sldId id="681" r:id="rId3"/>
    <p:sldId id="682" r:id="rId4"/>
    <p:sldId id="684" r:id="rId5"/>
    <p:sldId id="685" r:id="rId6"/>
    <p:sldId id="683" r:id="rId7"/>
    <p:sldId id="686" r:id="rId8"/>
    <p:sldId id="687" r:id="rId9"/>
    <p:sldId id="672" r:id="rId10"/>
    <p:sldId id="673" r:id="rId11"/>
    <p:sldId id="666" r:id="rId12"/>
    <p:sldId id="667" r:id="rId13"/>
    <p:sldId id="668" r:id="rId14"/>
    <p:sldId id="669" r:id="rId15"/>
    <p:sldId id="670" r:id="rId16"/>
    <p:sldId id="674" r:id="rId17"/>
    <p:sldId id="675" r:id="rId18"/>
    <p:sldId id="676" r:id="rId19"/>
    <p:sldId id="677" r:id="rId20"/>
    <p:sldId id="678" r:id="rId21"/>
    <p:sldId id="679" r:id="rId22"/>
    <p:sldId id="671" r:id="rId23"/>
    <p:sldId id="680" r:id="rId24"/>
  </p:sldIdLst>
  <p:sldSz cx="9144000" cy="6858000" type="screen4x3"/>
  <p:notesSz cx="7315200" cy="9601200"/>
  <p:defaultTextStyle>
    <a:defPPr>
      <a:defRPr lang="nl-NL"/>
    </a:defPPr>
    <a:lvl1pPr algn="l" rtl="0" fontAlgn="base">
      <a:spcBef>
        <a:spcPct val="20000"/>
      </a:spcBef>
      <a:spcAft>
        <a:spcPct val="0"/>
      </a:spcAft>
      <a:buClr>
        <a:schemeClr val="accent1"/>
      </a:buClr>
      <a:buFont typeface="Wingdings" panose="05000000000000000000" pitchFamily="2" charset="2"/>
      <a:defRPr sz="20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chemeClr val="accent1"/>
      </a:buClr>
      <a:buFont typeface="Wingdings" panose="05000000000000000000" pitchFamily="2" charset="2"/>
      <a:defRPr sz="2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chemeClr val="accent1"/>
      </a:buClr>
      <a:buFont typeface="Wingdings" panose="05000000000000000000" pitchFamily="2" charset="2"/>
      <a:defRPr sz="2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chemeClr val="accent1"/>
      </a:buClr>
      <a:buFont typeface="Wingdings" panose="05000000000000000000" pitchFamily="2" charset="2"/>
      <a:defRPr sz="2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chemeClr val="accent1"/>
      </a:buClr>
      <a:buFont typeface="Wingdings" panose="05000000000000000000" pitchFamily="2" charset="2"/>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8D15"/>
    <a:srgbClr val="EDB34B"/>
    <a:srgbClr val="F8ECCC"/>
    <a:srgbClr val="F5E3B1"/>
    <a:srgbClr val="F3DEA1"/>
    <a:srgbClr val="3399FF"/>
    <a:srgbClr val="40B4E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7558" autoAdjust="0"/>
  </p:normalViewPr>
  <p:slideViewPr>
    <p:cSldViewPr>
      <p:cViewPr varScale="1">
        <p:scale>
          <a:sx n="58" d="100"/>
          <a:sy n="58" d="100"/>
        </p:scale>
        <p:origin x="17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52"/>
    </p:cViewPr>
  </p:sorterViewPr>
  <p:notesViewPr>
    <p:cSldViewPr>
      <p:cViewPr varScale="1">
        <p:scale>
          <a:sx n="59" d="100"/>
          <a:sy n="59" d="100"/>
        </p:scale>
        <p:origin x="-1122" y="-78"/>
      </p:cViewPr>
      <p:guideLst>
        <p:guide orient="horz" pos="3024"/>
        <p:guide pos="2304"/>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spcBef>
                <a:spcPct val="0"/>
              </a:spcBef>
              <a:buClrTx/>
              <a:buFontTx/>
              <a:buNone/>
              <a:defRPr sz="1300" b="1">
                <a:latin typeface="NewsGothicBQ" pitchFamily="34" charset="0"/>
              </a:defRPr>
            </a:lvl1pPr>
          </a:lstStyle>
          <a:p>
            <a:endParaRPr lang="nl-NL" altLang="en-US"/>
          </a:p>
        </p:txBody>
      </p:sp>
      <p:sp>
        <p:nvSpPr>
          <p:cNvPr id="5123" name="Rectangle 3"/>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spcBef>
                <a:spcPct val="0"/>
              </a:spcBef>
              <a:buClrTx/>
              <a:buFontTx/>
              <a:buNone/>
              <a:defRPr sz="1300" b="1">
                <a:latin typeface="NewsGothicBQ" pitchFamily="34" charset="0"/>
              </a:defRPr>
            </a:lvl1pPr>
          </a:lstStyle>
          <a:p>
            <a:fld id="{82B5AD07-8C67-4D79-9785-91495AFBA150}" type="datetime1">
              <a:rPr lang="en-GB" altLang="en-US"/>
              <a:pPr/>
              <a:t>01/11/2017</a:t>
            </a:fld>
            <a:endParaRPr lang="nl-NL" altLang="en-US"/>
          </a:p>
        </p:txBody>
      </p:sp>
      <p:sp>
        <p:nvSpPr>
          <p:cNvPr id="5124" name="Rectangle 4"/>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spcBef>
                <a:spcPct val="0"/>
              </a:spcBef>
              <a:buClrTx/>
              <a:buFontTx/>
              <a:buNone/>
              <a:defRPr sz="1300" b="1">
                <a:latin typeface="NewsGothicBQ" pitchFamily="34" charset="0"/>
              </a:defRPr>
            </a:lvl1pPr>
          </a:lstStyle>
          <a:p>
            <a:r>
              <a:rPr lang="nl-NL" altLang="en-US"/>
              <a:t>© SE, People, Hans van Vliet</a:t>
            </a:r>
          </a:p>
        </p:txBody>
      </p:sp>
      <p:sp>
        <p:nvSpPr>
          <p:cNvPr id="5125" name="Rectangle 5"/>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spcBef>
                <a:spcPct val="0"/>
              </a:spcBef>
              <a:buClrTx/>
              <a:buFontTx/>
              <a:buNone/>
              <a:defRPr sz="1300" b="1">
                <a:latin typeface="NewsGothicBQ" pitchFamily="34" charset="0"/>
              </a:defRPr>
            </a:lvl1pPr>
          </a:lstStyle>
          <a:p>
            <a:fld id="{43BEC69D-4756-4E4B-B200-CA1BE2F5C428}" type="slidenum">
              <a:rPr lang="nl-NL" altLang="en-US"/>
              <a:pPr/>
              <a:t>‹#›</a:t>
            </a:fld>
            <a:endParaRPr lang="nl-NL" altLang="en-US"/>
          </a:p>
        </p:txBody>
      </p:sp>
    </p:spTree>
    <p:extLst>
      <p:ext uri="{BB962C8B-B14F-4D97-AF65-F5344CB8AC3E}">
        <p14:creationId xmlns:p14="http://schemas.microsoft.com/office/powerpoint/2010/main" val="1514038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buFont typeface="Wingdings" panose="05000000000000000000" pitchFamily="2" charset="2"/>
              <a:buChar char="§"/>
              <a:defRPr sz="1300" b="1">
                <a:solidFill>
                  <a:srgbClr val="000066"/>
                </a:solidFill>
              </a:defRPr>
            </a:lvl1pPr>
          </a:lstStyle>
          <a:p>
            <a:endParaRPr lang="nl-NL" altLang="en-US"/>
          </a:p>
        </p:txBody>
      </p:sp>
      <p:sp>
        <p:nvSpPr>
          <p:cNvPr id="9219"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buFont typeface="Wingdings" panose="05000000000000000000" pitchFamily="2" charset="2"/>
              <a:buChar char="§"/>
              <a:defRPr sz="1300" b="1">
                <a:solidFill>
                  <a:srgbClr val="000066"/>
                </a:solidFill>
              </a:defRPr>
            </a:lvl1pPr>
          </a:lstStyle>
          <a:p>
            <a:fld id="{0E1ED9C6-5055-45FB-BACE-B729D2A87101}" type="datetime1">
              <a:rPr lang="en-GB" altLang="en-US"/>
              <a:pPr/>
              <a:t>01/11/2017</a:t>
            </a:fld>
            <a:endParaRPr lang="nl-NL" altLang="en-US"/>
          </a:p>
        </p:txBody>
      </p:sp>
      <p:sp>
        <p:nvSpPr>
          <p:cNvPr id="92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9222"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buFont typeface="Wingdings" panose="05000000000000000000" pitchFamily="2" charset="2"/>
              <a:buChar char="§"/>
              <a:defRPr sz="1300" b="1">
                <a:solidFill>
                  <a:srgbClr val="000066"/>
                </a:solidFill>
              </a:defRPr>
            </a:lvl1pPr>
          </a:lstStyle>
          <a:p>
            <a:r>
              <a:rPr lang="nl-NL" altLang="en-US"/>
              <a:t>© SE, People, Hans van Vliet</a:t>
            </a:r>
          </a:p>
        </p:txBody>
      </p:sp>
      <p:sp>
        <p:nvSpPr>
          <p:cNvPr id="9223"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buFont typeface="Wingdings" panose="05000000000000000000" pitchFamily="2" charset="2"/>
              <a:buChar char="§"/>
              <a:defRPr sz="1300" b="1">
                <a:solidFill>
                  <a:srgbClr val="000066"/>
                </a:solidFill>
              </a:defRPr>
            </a:lvl1pPr>
          </a:lstStyle>
          <a:p>
            <a:fld id="{BF250401-D589-48F4-9B90-63C192E3162A}" type="slidenum">
              <a:rPr lang="nl-NL" altLang="en-US"/>
              <a:pPr/>
              <a:t>‹#›</a:t>
            </a:fld>
            <a:endParaRPr lang="nl-NL" altLang="en-US"/>
          </a:p>
        </p:txBody>
      </p:sp>
    </p:spTree>
    <p:extLst>
      <p:ext uri="{BB962C8B-B14F-4D97-AF65-F5344CB8AC3E}">
        <p14:creationId xmlns:p14="http://schemas.microsoft.com/office/powerpoint/2010/main" val="3134113372"/>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9594D0DC-214C-40E5-A79E-D1B688E60A90}" type="slidenum">
              <a:rPr lang="nl-NL" altLang="en-US"/>
              <a:pPr/>
              <a:t>1</a:t>
            </a:fld>
            <a:endParaRPr lang="nl-NL" altLang="en-US"/>
          </a:p>
        </p:txBody>
      </p:sp>
      <p:sp>
        <p:nvSpPr>
          <p:cNvPr id="1079298" name="Rectangle 2"/>
          <p:cNvSpPr>
            <a:spLocks noGrp="1" noRot="1" noChangeAspect="1" noChangeArrowheads="1" noTextEdit="1"/>
          </p:cNvSpPr>
          <p:nvPr>
            <p:ph type="sldImg"/>
          </p:nvPr>
        </p:nvSpPr>
        <p:spPr>
          <a:ln/>
        </p:spPr>
      </p:sp>
      <p:sp>
        <p:nvSpPr>
          <p:cNvPr id="1079299" name="Rectangle 3"/>
          <p:cNvSpPr>
            <a:spLocks noGrp="1" noChangeArrowheads="1"/>
          </p:cNvSpPr>
          <p:nvPr>
            <p:ph type="body" idx="1"/>
          </p:nvPr>
        </p:nvSpPr>
        <p:spPr>
          <a:xfrm>
            <a:off x="977900" y="4562475"/>
            <a:ext cx="5359400" cy="4318000"/>
          </a:xfrm>
        </p:spPr>
        <p:txBody>
          <a:bodyPr/>
          <a:lstStyle/>
          <a:p>
            <a:endParaRPr lang="en-US" altLang="en-US"/>
          </a:p>
        </p:txBody>
      </p:sp>
    </p:spTree>
    <p:extLst>
      <p:ext uri="{BB962C8B-B14F-4D97-AF65-F5344CB8AC3E}">
        <p14:creationId xmlns:p14="http://schemas.microsoft.com/office/powerpoint/2010/main" val="83351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C6C9F5F7-254E-4B99-BE6E-8D378013168D}" type="slidenum">
              <a:rPr lang="nl-NL" altLang="en-US"/>
              <a:pPr/>
              <a:t>14</a:t>
            </a:fld>
            <a:endParaRPr lang="nl-NL" altLang="en-US"/>
          </a:p>
        </p:txBody>
      </p:sp>
      <p:sp>
        <p:nvSpPr>
          <p:cNvPr id="1087490" name="Rectangle 2"/>
          <p:cNvSpPr>
            <a:spLocks noGrp="1" noRot="1" noChangeAspect="1" noChangeArrowheads="1" noTextEdit="1"/>
          </p:cNvSpPr>
          <p:nvPr>
            <p:ph type="sldImg"/>
          </p:nvPr>
        </p:nvSpPr>
        <p:spPr>
          <a:xfrm>
            <a:off x="1276350" y="654050"/>
            <a:ext cx="4800600" cy="3600450"/>
          </a:xfrm>
          <a:ln/>
        </p:spPr>
      </p:sp>
      <p:sp>
        <p:nvSpPr>
          <p:cNvPr id="1087491" name="Rectangle 3"/>
          <p:cNvSpPr>
            <a:spLocks noGrp="1" noChangeArrowheads="1"/>
          </p:cNvSpPr>
          <p:nvPr>
            <p:ph type="body" idx="1"/>
          </p:nvPr>
        </p:nvSpPr>
        <p:spPr>
          <a:xfrm>
            <a:off x="977900" y="4562475"/>
            <a:ext cx="5359400" cy="4318000"/>
          </a:xfrm>
        </p:spPr>
        <p:txBody>
          <a:bodyPr/>
          <a:lstStyle/>
          <a:p>
            <a:r>
              <a:rPr lang="en-US" altLang="en-US">
                <a:latin typeface="Arial" panose="020B0604020202020204" pitchFamily="34" charset="0"/>
              </a:rPr>
              <a:t>For example, a fresh graduate may have high task maturity and low relation maturity. His introduction into a skilled team may then warrant some guidance.</a:t>
            </a:r>
          </a:p>
        </p:txBody>
      </p:sp>
    </p:spTree>
    <p:extLst>
      <p:ext uri="{BB962C8B-B14F-4D97-AF65-F5344CB8AC3E}">
        <p14:creationId xmlns:p14="http://schemas.microsoft.com/office/powerpoint/2010/main" val="3326756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2257D0DF-A6D3-4D5E-8776-7CF609846351}" type="slidenum">
              <a:rPr lang="nl-NL" altLang="en-US"/>
              <a:pPr/>
              <a:t>15</a:t>
            </a:fld>
            <a:endParaRPr lang="nl-NL" altLang="en-US"/>
          </a:p>
        </p:txBody>
      </p:sp>
      <p:sp>
        <p:nvSpPr>
          <p:cNvPr id="1089538" name="Rectangle 2"/>
          <p:cNvSpPr>
            <a:spLocks noGrp="1" noRot="1" noChangeAspect="1" noChangeArrowheads="1" noTextEdit="1"/>
          </p:cNvSpPr>
          <p:nvPr>
            <p:ph type="sldImg"/>
          </p:nvPr>
        </p:nvSpPr>
        <p:spPr>
          <a:ln/>
        </p:spPr>
      </p:sp>
      <p:sp>
        <p:nvSpPr>
          <p:cNvPr id="1089539" name="Rectangle 3"/>
          <p:cNvSpPr>
            <a:spLocks noGrp="1" noChangeArrowheads="1"/>
          </p:cNvSpPr>
          <p:nvPr>
            <p:ph type="body" idx="1"/>
          </p:nvPr>
        </p:nvSpPr>
        <p:spPr>
          <a:xfrm>
            <a:off x="977900" y="4562475"/>
            <a:ext cx="5359400" cy="4318000"/>
          </a:xfrm>
        </p:spPr>
        <p:txBody>
          <a:bodyPr/>
          <a:lstStyle/>
          <a:p>
            <a:r>
              <a:rPr lang="en-US" altLang="en-US">
                <a:latin typeface="Arial" panose="020B0604020202020204" pitchFamily="34" charset="0"/>
              </a:rPr>
              <a:t>The first two (hierarchical and matrix) are traditional team organizations, and not specific to software development.</a:t>
            </a:r>
          </a:p>
          <a:p>
            <a:r>
              <a:rPr lang="en-US" altLang="en-US">
                <a:latin typeface="Arial" panose="020B0604020202020204" pitchFamily="34" charset="0"/>
              </a:rPr>
              <a:t>The latter three are quite specific to s.d.</a:t>
            </a:r>
          </a:p>
          <a:p>
            <a:endParaRPr lang="en-US" altLang="en-US">
              <a:latin typeface="Arial" panose="020B0604020202020204" pitchFamily="34" charset="0"/>
            </a:endParaRPr>
          </a:p>
          <a:p>
            <a:r>
              <a:rPr lang="en-US" altLang="en-US">
                <a:latin typeface="Arial" panose="020B0604020202020204" pitchFamily="34" charset="0"/>
              </a:rPr>
              <a:t>Chief programmer team was fashionable for a while; originated within IBM. The chief programmer is the first amongst his pals.</a:t>
            </a:r>
          </a:p>
          <a:p>
            <a:r>
              <a:rPr lang="en-US" altLang="en-US">
                <a:latin typeface="Arial" panose="020B0604020202020204" pitchFamily="34" charset="0"/>
              </a:rPr>
              <a:t>SWAT = Skilled Team with Advanced Tools. Goes with RAD -- Rapid Application Development. The team quickly builds a series of prototypes.</a:t>
            </a:r>
          </a:p>
          <a:p>
            <a:r>
              <a:rPr lang="en-US" altLang="en-US">
                <a:latin typeface="Arial" panose="020B0604020202020204" pitchFamily="34" charset="0"/>
              </a:rPr>
              <a:t>Open Structured Team is from Constantine. Looks like chief programmer team, with a few more rules.</a:t>
            </a:r>
          </a:p>
          <a:p>
            <a:endParaRPr lang="en-US" altLang="en-US">
              <a:latin typeface="Arial" panose="020B0604020202020204" pitchFamily="34" charset="0"/>
            </a:endParaRPr>
          </a:p>
          <a:p>
            <a:r>
              <a:rPr lang="en-US" altLang="en-US">
                <a:latin typeface="Arial" panose="020B0604020202020204" pitchFamily="34" charset="0"/>
              </a:rPr>
              <a:t>XP: Extreme Programming, the latest fad.</a:t>
            </a:r>
          </a:p>
          <a:p>
            <a:endParaRPr lang="en-US" altLang="en-US">
              <a:latin typeface="Arial" panose="020B0604020202020204" pitchFamily="34" charset="0"/>
            </a:endParaRPr>
          </a:p>
        </p:txBody>
      </p:sp>
    </p:spTree>
    <p:extLst>
      <p:ext uri="{BB962C8B-B14F-4D97-AF65-F5344CB8AC3E}">
        <p14:creationId xmlns:p14="http://schemas.microsoft.com/office/powerpoint/2010/main" val="3555637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F5148315-73A2-4DF7-B16C-0E30FF979D2F}" type="slidenum">
              <a:rPr lang="nl-NL" altLang="en-US"/>
              <a:pPr/>
              <a:t>22</a:t>
            </a:fld>
            <a:endParaRPr lang="nl-NL" altLang="en-US"/>
          </a:p>
        </p:txBody>
      </p:sp>
      <p:sp>
        <p:nvSpPr>
          <p:cNvPr id="1091586" name="Rectangle 2"/>
          <p:cNvSpPr>
            <a:spLocks noGrp="1" noRot="1" noChangeAspect="1" noChangeArrowheads="1" noTextEdit="1"/>
          </p:cNvSpPr>
          <p:nvPr>
            <p:ph type="sldImg"/>
          </p:nvPr>
        </p:nvSpPr>
        <p:spPr>
          <a:ln/>
        </p:spPr>
      </p:sp>
      <p:sp>
        <p:nvSpPr>
          <p:cNvPr id="1091587" name="Rectangle 3"/>
          <p:cNvSpPr>
            <a:spLocks noGrp="1" noChangeArrowheads="1"/>
          </p:cNvSpPr>
          <p:nvPr>
            <p:ph type="body" idx="1"/>
          </p:nvPr>
        </p:nvSpPr>
        <p:spPr>
          <a:xfrm>
            <a:off x="977900" y="4562475"/>
            <a:ext cx="5359400" cy="4318000"/>
          </a:xfrm>
        </p:spPr>
        <p:txBody>
          <a:bodyPr/>
          <a:lstStyle/>
          <a:p>
            <a:r>
              <a:rPr lang="en-US" altLang="en-US">
                <a:latin typeface="Arial" panose="020B0604020202020204" pitchFamily="34" charset="0"/>
              </a:rPr>
              <a:t> - the best people are a bargain</a:t>
            </a:r>
          </a:p>
          <a:p>
            <a:r>
              <a:rPr lang="en-US" altLang="en-US">
                <a:latin typeface="Arial" panose="020B0604020202020204" pitchFamily="34" charset="0"/>
              </a:rPr>
              <a:t> - fit tasks to people: in particular, make sure that technical people have career paths as well</a:t>
            </a:r>
          </a:p>
          <a:p>
            <a:r>
              <a:rPr lang="en-US" altLang="en-US">
                <a:latin typeface="Arial" panose="020B0604020202020204" pitchFamily="34" charset="0"/>
              </a:rPr>
              <a:t> - help people: avoid the reverse Peter Principle: people rise within an organization until they become indispensible, e.g. a programmer who is the only one who knows everything about a particular system. And the Paul Principle: people rise to a level at which their expertise becomes obsolete.</a:t>
            </a:r>
          </a:p>
        </p:txBody>
      </p:sp>
    </p:spTree>
    <p:extLst>
      <p:ext uri="{BB962C8B-B14F-4D97-AF65-F5344CB8AC3E}">
        <p14:creationId xmlns:p14="http://schemas.microsoft.com/office/powerpoint/2010/main" val="70588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smtClean="0">
                <a:solidFill>
                  <a:schemeClr val="tx1"/>
                </a:solidFill>
                <a:effectLst/>
                <a:latin typeface="Times New Roman" panose="02020603050405020304" pitchFamily="18" charset="0"/>
                <a:ea typeface="+mn-ea"/>
                <a:cs typeface="+mn-cs"/>
              </a:rPr>
              <a:t>The “forming” stage takes place when the team first meets each other. In this first meeting, team members are introduced to each. They share information about their backgrounds, interests and experience and form first impressions of each other. They learn about the project they will be working on, discuss the project’s objectives/goals and start to think about what role they will play on the project team. They are not yet working on the project. They are, effectively, “feeling each other out” and finding their way around how they might work together.</a:t>
            </a:r>
          </a:p>
          <a:p>
            <a:pPr fontAlgn="base"/>
            <a:r>
              <a:rPr lang="en-GB" sz="1200" b="0" i="0" kern="1200" dirty="0" smtClean="0">
                <a:solidFill>
                  <a:schemeClr val="tx1"/>
                </a:solidFill>
                <a:effectLst/>
                <a:latin typeface="Times New Roman" panose="02020603050405020304" pitchFamily="18" charset="0"/>
                <a:ea typeface="+mn-ea"/>
                <a:cs typeface="+mn-cs"/>
              </a:rPr>
              <a:t>During this initial stage of team growth, it is important for the team leader to be very clear about team goals and provide clear direction regarding the project. The team leader should ensure that all of the members are involved in determining team roles and responsibilities and should work with the team to help them establish how they will work together (“team norms”.) The team is dependent on the team leader to guide them.</a:t>
            </a:r>
          </a:p>
          <a:p>
            <a:endParaRPr lang="en-GB" dirty="0"/>
          </a:p>
        </p:txBody>
      </p:sp>
      <p:sp>
        <p:nvSpPr>
          <p:cNvPr id="4" name="Footer Placeholder 3"/>
          <p:cNvSpPr>
            <a:spLocks noGrp="1"/>
          </p:cNvSpPr>
          <p:nvPr>
            <p:ph type="ftr" sz="quarter" idx="10"/>
          </p:nvPr>
        </p:nvSpPr>
        <p:spPr/>
        <p:txBody>
          <a:bodyPr/>
          <a:lstStyle/>
          <a:p>
            <a:r>
              <a:rPr lang="nl-NL" altLang="en-US" smtClean="0"/>
              <a:t>© SE, People, Hans van Vliet</a:t>
            </a:r>
            <a:endParaRPr lang="nl-NL" altLang="en-US"/>
          </a:p>
        </p:txBody>
      </p:sp>
      <p:sp>
        <p:nvSpPr>
          <p:cNvPr id="5" name="Slide Number Placeholder 4"/>
          <p:cNvSpPr>
            <a:spLocks noGrp="1"/>
          </p:cNvSpPr>
          <p:nvPr>
            <p:ph type="sldNum" sz="quarter" idx="11"/>
          </p:nvPr>
        </p:nvSpPr>
        <p:spPr/>
        <p:txBody>
          <a:bodyPr/>
          <a:lstStyle/>
          <a:p>
            <a:fld id="{BF250401-D589-48F4-9B90-63C192E3162A}" type="slidenum">
              <a:rPr lang="nl-NL" altLang="en-US" smtClean="0"/>
              <a:pPr/>
              <a:t>3</a:t>
            </a:fld>
            <a:endParaRPr lang="nl-NL" altLang="en-US"/>
          </a:p>
        </p:txBody>
      </p:sp>
    </p:spTree>
    <p:extLst>
      <p:ext uri="{BB962C8B-B14F-4D97-AF65-F5344CB8AC3E}">
        <p14:creationId xmlns:p14="http://schemas.microsoft.com/office/powerpoint/2010/main" val="4280226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smtClean="0">
                <a:solidFill>
                  <a:schemeClr val="tx1"/>
                </a:solidFill>
                <a:effectLst/>
                <a:latin typeface="Times New Roman" panose="02020603050405020304" pitchFamily="18" charset="0"/>
                <a:ea typeface="+mn-ea"/>
                <a:cs typeface="+mn-cs"/>
              </a:rPr>
              <a:t>As the team begins to work together, they move into the “storming” stage. This stage is not avoidable; every team – most especially a new team who has never worked together before – goes through this part of developing as a team. In this stage, the team members compete with each other for status and for acceptance of their ideas. They have different opinions on what should be done and how it should be done – which causes conflict within the team. As they go progress through this stage, with the guidance of the team leader, they learn how to solve problems together, function both independently and together as a team, and settle into roles and responsibilities on the team. For team members who do not like conflict, this is a difficult stage to go through.</a:t>
            </a:r>
          </a:p>
          <a:p>
            <a:pPr fontAlgn="base"/>
            <a:r>
              <a:rPr lang="en-GB" sz="1200" b="0" i="0" kern="1200" dirty="0" smtClean="0">
                <a:solidFill>
                  <a:schemeClr val="tx1"/>
                </a:solidFill>
                <a:effectLst/>
                <a:latin typeface="Times New Roman" panose="02020603050405020304" pitchFamily="18" charset="0"/>
                <a:ea typeface="+mn-ea"/>
                <a:cs typeface="+mn-cs"/>
              </a:rPr>
              <a:t>The team leader needs to be adept at facilitating the team through this stage – ensuring the team members learn to listen to each other and respect their differences and ideas. This includes not allowing any one team member to control all conversations and to facilitate contributions from all members of the team. The team leader will need to coach some team members to be more assertive and other team members on how to be more effective listeners.</a:t>
            </a:r>
          </a:p>
          <a:p>
            <a:pPr fontAlgn="base"/>
            <a:r>
              <a:rPr lang="en-GB" sz="1200" b="0" i="0" kern="1200" dirty="0" smtClean="0">
                <a:solidFill>
                  <a:schemeClr val="tx1"/>
                </a:solidFill>
                <a:effectLst/>
                <a:latin typeface="Times New Roman" panose="02020603050405020304" pitchFamily="18" charset="0"/>
                <a:ea typeface="+mn-ea"/>
                <a:cs typeface="+mn-cs"/>
              </a:rPr>
              <a:t>This stage will come to a closure when the team becomes more accepting of each other and learns how to work together for the good of the project. At this point, the team leader should start transitioning some decision making to the team to allow them more independence, but still stay involved to resolve any conflicts as quickly as possible.</a:t>
            </a:r>
          </a:p>
          <a:p>
            <a:pPr fontAlgn="base"/>
            <a:r>
              <a:rPr lang="en-GB" sz="1200" b="0" i="0" kern="1200" dirty="0" smtClean="0">
                <a:solidFill>
                  <a:schemeClr val="tx1"/>
                </a:solidFill>
                <a:effectLst/>
                <a:latin typeface="Times New Roman" panose="02020603050405020304" pitchFamily="18" charset="0"/>
                <a:ea typeface="+mn-ea"/>
                <a:cs typeface="+mn-cs"/>
              </a:rPr>
              <a:t>Some teams, however, do not move beyond this stage and the entire project is spent in conflict and low morale and motivation, making it difficult to get the project completed. Usually teams comprised of members who are professionally immature will have a difficult time getting past this stage.</a:t>
            </a:r>
          </a:p>
          <a:p>
            <a:endParaRPr lang="en-GB" dirty="0"/>
          </a:p>
        </p:txBody>
      </p:sp>
      <p:sp>
        <p:nvSpPr>
          <p:cNvPr id="4" name="Footer Placeholder 3"/>
          <p:cNvSpPr>
            <a:spLocks noGrp="1"/>
          </p:cNvSpPr>
          <p:nvPr>
            <p:ph type="ftr" sz="quarter" idx="10"/>
          </p:nvPr>
        </p:nvSpPr>
        <p:spPr/>
        <p:txBody>
          <a:bodyPr/>
          <a:lstStyle/>
          <a:p>
            <a:r>
              <a:rPr lang="nl-NL" altLang="en-US" smtClean="0"/>
              <a:t>© SE, People, Hans van Vliet</a:t>
            </a:r>
            <a:endParaRPr lang="nl-NL" altLang="en-US"/>
          </a:p>
        </p:txBody>
      </p:sp>
      <p:sp>
        <p:nvSpPr>
          <p:cNvPr id="5" name="Slide Number Placeholder 4"/>
          <p:cNvSpPr>
            <a:spLocks noGrp="1"/>
          </p:cNvSpPr>
          <p:nvPr>
            <p:ph type="sldNum" sz="quarter" idx="11"/>
          </p:nvPr>
        </p:nvSpPr>
        <p:spPr/>
        <p:txBody>
          <a:bodyPr/>
          <a:lstStyle/>
          <a:p>
            <a:fld id="{BF250401-D589-48F4-9B90-63C192E3162A}" type="slidenum">
              <a:rPr lang="nl-NL" altLang="en-US" smtClean="0"/>
              <a:pPr/>
              <a:t>4</a:t>
            </a:fld>
            <a:endParaRPr lang="nl-NL" altLang="en-US"/>
          </a:p>
        </p:txBody>
      </p:sp>
    </p:spTree>
    <p:extLst>
      <p:ext uri="{BB962C8B-B14F-4D97-AF65-F5344CB8AC3E}">
        <p14:creationId xmlns:p14="http://schemas.microsoft.com/office/powerpoint/2010/main" val="13308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smtClean="0">
                <a:solidFill>
                  <a:schemeClr val="tx1"/>
                </a:solidFill>
                <a:effectLst/>
                <a:latin typeface="Times New Roman" panose="02020603050405020304" pitchFamily="18" charset="0"/>
                <a:ea typeface="+mn-ea"/>
                <a:cs typeface="+mn-cs"/>
              </a:rPr>
              <a:t>When the team moves into the “norming” stage, they are beginning to work more effectively as a team. They are no longer focused on their individual goals, but rather are focused on developing a way of working together (processes and procedures). They respect each other’s opinions and value their differences. They begin to see the value in those differences on the team. Working together as a team seems more natural. In this stage, the team has agreed on their team rules for working together, how they will share information and resolve team conflict, and what tools and processes they will use to get the job done. The team members begin to trust each other and actively seek each other out for assistance and input. Rather than compete against each other, they are now helping each other to work toward a common goal. The team members also start to make significant progress on the project as they begin working together more effectively.</a:t>
            </a:r>
          </a:p>
          <a:p>
            <a:pPr fontAlgn="base"/>
            <a:r>
              <a:rPr lang="en-GB" sz="1200" b="0" i="0" kern="1200" dirty="0" smtClean="0">
                <a:solidFill>
                  <a:schemeClr val="tx1"/>
                </a:solidFill>
                <a:effectLst/>
                <a:latin typeface="Times New Roman" panose="02020603050405020304" pitchFamily="18" charset="0"/>
                <a:ea typeface="+mn-ea"/>
                <a:cs typeface="+mn-cs"/>
              </a:rPr>
              <a:t>In this stage, the team leader may not be as involved in decision making and problem solving since the team members are working better together and can take on more responsibility in these areas. The team has greater self-direction and is able to resolve issues and conflict as a group. On occasion, however, the team leader may step in to move things along if the team gets stuck. The team leader should always ensure that the team members are working collaboratively and may begin to function as a coach to the members of the team.</a:t>
            </a:r>
          </a:p>
          <a:p>
            <a:endParaRPr lang="en-GB" dirty="0"/>
          </a:p>
        </p:txBody>
      </p:sp>
      <p:sp>
        <p:nvSpPr>
          <p:cNvPr id="4" name="Footer Placeholder 3"/>
          <p:cNvSpPr>
            <a:spLocks noGrp="1"/>
          </p:cNvSpPr>
          <p:nvPr>
            <p:ph type="ftr" sz="quarter" idx="10"/>
          </p:nvPr>
        </p:nvSpPr>
        <p:spPr/>
        <p:txBody>
          <a:bodyPr/>
          <a:lstStyle/>
          <a:p>
            <a:r>
              <a:rPr lang="nl-NL" altLang="en-US" smtClean="0"/>
              <a:t>© SE, People, Hans van Vliet</a:t>
            </a:r>
            <a:endParaRPr lang="nl-NL" altLang="en-US"/>
          </a:p>
        </p:txBody>
      </p:sp>
      <p:sp>
        <p:nvSpPr>
          <p:cNvPr id="5" name="Slide Number Placeholder 4"/>
          <p:cNvSpPr>
            <a:spLocks noGrp="1"/>
          </p:cNvSpPr>
          <p:nvPr>
            <p:ph type="sldNum" sz="quarter" idx="11"/>
          </p:nvPr>
        </p:nvSpPr>
        <p:spPr/>
        <p:txBody>
          <a:bodyPr/>
          <a:lstStyle/>
          <a:p>
            <a:fld id="{BF250401-D589-48F4-9B90-63C192E3162A}" type="slidenum">
              <a:rPr lang="nl-NL" altLang="en-US" smtClean="0"/>
              <a:pPr/>
              <a:t>5</a:t>
            </a:fld>
            <a:endParaRPr lang="nl-NL" altLang="en-US"/>
          </a:p>
        </p:txBody>
      </p:sp>
    </p:spTree>
    <p:extLst>
      <p:ext uri="{BB962C8B-B14F-4D97-AF65-F5344CB8AC3E}">
        <p14:creationId xmlns:p14="http://schemas.microsoft.com/office/powerpoint/2010/main" val="788537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smtClean="0">
                <a:solidFill>
                  <a:schemeClr val="tx1"/>
                </a:solidFill>
                <a:effectLst/>
                <a:latin typeface="Times New Roman" panose="02020603050405020304" pitchFamily="18" charset="0"/>
                <a:ea typeface="+mn-ea"/>
                <a:cs typeface="+mn-cs"/>
              </a:rPr>
              <a:t>In the “performing” stage, teams are functioning at a very high level. The focus is on reaching the goal as a group. The team members have gotten to know each other, trust each other and rely on each other.</a:t>
            </a:r>
          </a:p>
          <a:p>
            <a:pPr fontAlgn="base"/>
            <a:r>
              <a:rPr lang="en-GB" sz="1200" b="0" i="0" kern="1200" dirty="0" smtClean="0">
                <a:solidFill>
                  <a:schemeClr val="tx1"/>
                </a:solidFill>
                <a:effectLst/>
                <a:latin typeface="Times New Roman" panose="02020603050405020304" pitchFamily="18" charset="0"/>
                <a:ea typeface="+mn-ea"/>
                <a:cs typeface="+mn-cs"/>
              </a:rPr>
              <a:t>Not every team makes it to this level of team growth; some teams stop at Stage 3: Norming. The highly performing team functions without oversight and the members have become interdependent. The team is highly motivated to get the job done. They can make decisions and problem solve quickly and effectively. When they disagree, the team members can work through it and come to consensus without interrupting the project’s progress. If there needs to be a change in team processes – the team will come to agreement on changing processes on their own without reliance on the team leader.</a:t>
            </a:r>
          </a:p>
          <a:p>
            <a:pPr fontAlgn="base"/>
            <a:r>
              <a:rPr lang="en-GB" sz="1200" b="0" i="0" kern="1200" dirty="0" smtClean="0">
                <a:solidFill>
                  <a:schemeClr val="tx1"/>
                </a:solidFill>
                <a:effectLst/>
                <a:latin typeface="Times New Roman" panose="02020603050405020304" pitchFamily="18" charset="0"/>
                <a:ea typeface="+mn-ea"/>
                <a:cs typeface="+mn-cs"/>
              </a:rPr>
              <a:t>In this stage, the team leader is not involved in decision making, problem solving or other such activities involving the day-to-day work of the team. The team members work effectively as a group and do not need the oversight that is required at the other stages. The team leader will continue to monitor the progress of the team and celebrate milestone achievements with the team to continue to build team camaraderie. The team leader will also serve as the gateway when decisions need to be reached at a higher level within the organization.</a:t>
            </a:r>
          </a:p>
          <a:p>
            <a:pPr fontAlgn="base"/>
            <a:r>
              <a:rPr lang="en-GB" sz="1200" b="0" i="0" kern="1200" dirty="0" smtClean="0">
                <a:solidFill>
                  <a:schemeClr val="tx1"/>
                </a:solidFill>
                <a:effectLst/>
                <a:latin typeface="Times New Roman" panose="02020603050405020304" pitchFamily="18" charset="0"/>
                <a:ea typeface="+mn-ea"/>
                <a:cs typeface="+mn-cs"/>
              </a:rPr>
              <a:t>Even in this stage, there is a possibility that the team may revert back to another stage. For example, it is possible for the team to revert back to the “storming” stage if one of the members starts working independently. Or, the team could revert back to the “forming” stage if a new member joins the team. If there are significant changes that throw a wrench into the works, it is possible for the team to revert back to an earlier stage until they are able to manage through the change.</a:t>
            </a:r>
          </a:p>
          <a:p>
            <a:endParaRPr lang="en-GB" dirty="0"/>
          </a:p>
        </p:txBody>
      </p:sp>
      <p:sp>
        <p:nvSpPr>
          <p:cNvPr id="4" name="Footer Placeholder 3"/>
          <p:cNvSpPr>
            <a:spLocks noGrp="1"/>
          </p:cNvSpPr>
          <p:nvPr>
            <p:ph type="ftr" sz="quarter" idx="10"/>
          </p:nvPr>
        </p:nvSpPr>
        <p:spPr/>
        <p:txBody>
          <a:bodyPr/>
          <a:lstStyle/>
          <a:p>
            <a:r>
              <a:rPr lang="nl-NL" altLang="en-US" smtClean="0"/>
              <a:t>© SE, People, Hans van Vliet</a:t>
            </a:r>
            <a:endParaRPr lang="nl-NL" altLang="en-US"/>
          </a:p>
        </p:txBody>
      </p:sp>
      <p:sp>
        <p:nvSpPr>
          <p:cNvPr id="5" name="Slide Number Placeholder 4"/>
          <p:cNvSpPr>
            <a:spLocks noGrp="1"/>
          </p:cNvSpPr>
          <p:nvPr>
            <p:ph type="sldNum" sz="quarter" idx="11"/>
          </p:nvPr>
        </p:nvSpPr>
        <p:spPr/>
        <p:txBody>
          <a:bodyPr/>
          <a:lstStyle/>
          <a:p>
            <a:fld id="{BF250401-D589-48F4-9B90-63C192E3162A}" type="slidenum">
              <a:rPr lang="nl-NL" altLang="en-US" smtClean="0"/>
              <a:pPr/>
              <a:t>7</a:t>
            </a:fld>
            <a:endParaRPr lang="nl-NL" altLang="en-US"/>
          </a:p>
        </p:txBody>
      </p:sp>
    </p:spTree>
    <p:extLst>
      <p:ext uri="{BB962C8B-B14F-4D97-AF65-F5344CB8AC3E}">
        <p14:creationId xmlns:p14="http://schemas.microsoft.com/office/powerpoint/2010/main" val="141278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smtClean="0">
                <a:solidFill>
                  <a:schemeClr val="tx1"/>
                </a:solidFill>
                <a:effectLst/>
                <a:latin typeface="Times New Roman" panose="02020603050405020304" pitchFamily="18" charset="0"/>
                <a:ea typeface="+mn-ea"/>
                <a:cs typeface="+mn-cs"/>
              </a:rPr>
              <a:t>Stage 5: Adjourning</a:t>
            </a:r>
          </a:p>
          <a:p>
            <a:pPr fontAlgn="base"/>
            <a:r>
              <a:rPr lang="en-GB" sz="1200" b="0" i="0" kern="1200" dirty="0" smtClean="0">
                <a:solidFill>
                  <a:schemeClr val="tx1"/>
                </a:solidFill>
                <a:effectLst/>
                <a:latin typeface="Times New Roman" panose="02020603050405020304" pitchFamily="18" charset="0"/>
                <a:ea typeface="+mn-ea"/>
                <a:cs typeface="+mn-cs"/>
              </a:rPr>
              <a:t>In the “adjourning” stage the project is coming to an end and the team members are moving off into different directions. This stage looks at the team from the perspective of the well-being of the team rather than from the perspective of managing a team through the original four stages of team growth.</a:t>
            </a:r>
          </a:p>
          <a:p>
            <a:pPr fontAlgn="base"/>
            <a:r>
              <a:rPr lang="en-GB" sz="1200" b="0" i="0" kern="1200" dirty="0" smtClean="0">
                <a:solidFill>
                  <a:schemeClr val="tx1"/>
                </a:solidFill>
                <a:effectLst/>
                <a:latin typeface="Times New Roman" panose="02020603050405020304" pitchFamily="18" charset="0"/>
                <a:ea typeface="+mn-ea"/>
                <a:cs typeface="+mn-cs"/>
              </a:rPr>
              <a:t>The team leader should ensure that there is time for the team to celebrate the success of the project and capture best practices for future use. (Or, if it was not a successful project – to evaluate what happened and capture lessons learned for future projects.) This also provides the team the opportunity to say good-bye to each other and wish each other luck as they pursue their next </a:t>
            </a:r>
            <a:r>
              <a:rPr lang="en-GB" sz="1200" b="0" i="0" kern="1200" dirty="0" err="1" smtClean="0">
                <a:solidFill>
                  <a:schemeClr val="tx1"/>
                </a:solidFill>
                <a:effectLst/>
                <a:latin typeface="Times New Roman" panose="02020603050405020304" pitchFamily="18" charset="0"/>
                <a:ea typeface="+mn-ea"/>
                <a:cs typeface="+mn-cs"/>
              </a:rPr>
              <a:t>endeavor</a:t>
            </a:r>
            <a:r>
              <a:rPr lang="en-GB" sz="1200" b="0" i="0" kern="1200" dirty="0" smtClean="0">
                <a:solidFill>
                  <a:schemeClr val="tx1"/>
                </a:solidFill>
                <a:effectLst/>
                <a:latin typeface="Times New Roman" panose="02020603050405020304" pitchFamily="18" charset="0"/>
                <a:ea typeface="+mn-ea"/>
                <a:cs typeface="+mn-cs"/>
              </a:rPr>
              <a:t>. It is likely that any group that reached Stage 4: Performing will keep in touch with each other as they have become a very close knit group and there will be sadness at separating and moving on to other projects independently.</a:t>
            </a:r>
          </a:p>
          <a:p>
            <a:endParaRPr lang="en-GB" dirty="0"/>
          </a:p>
        </p:txBody>
      </p:sp>
      <p:sp>
        <p:nvSpPr>
          <p:cNvPr id="4" name="Footer Placeholder 3"/>
          <p:cNvSpPr>
            <a:spLocks noGrp="1"/>
          </p:cNvSpPr>
          <p:nvPr>
            <p:ph type="ftr" sz="quarter" idx="10"/>
          </p:nvPr>
        </p:nvSpPr>
        <p:spPr/>
        <p:txBody>
          <a:bodyPr/>
          <a:lstStyle/>
          <a:p>
            <a:r>
              <a:rPr lang="nl-NL" altLang="en-US" smtClean="0"/>
              <a:t>© SE, People, Hans van Vliet</a:t>
            </a:r>
            <a:endParaRPr lang="nl-NL" altLang="en-US"/>
          </a:p>
        </p:txBody>
      </p:sp>
      <p:sp>
        <p:nvSpPr>
          <p:cNvPr id="5" name="Slide Number Placeholder 4"/>
          <p:cNvSpPr>
            <a:spLocks noGrp="1"/>
          </p:cNvSpPr>
          <p:nvPr>
            <p:ph type="sldNum" sz="quarter" idx="11"/>
          </p:nvPr>
        </p:nvSpPr>
        <p:spPr/>
        <p:txBody>
          <a:bodyPr/>
          <a:lstStyle/>
          <a:p>
            <a:fld id="{BF250401-D589-48F4-9B90-63C192E3162A}" type="slidenum">
              <a:rPr lang="nl-NL" altLang="en-US" smtClean="0"/>
              <a:pPr/>
              <a:t>8</a:t>
            </a:fld>
            <a:endParaRPr lang="nl-NL" altLang="en-US"/>
          </a:p>
        </p:txBody>
      </p:sp>
    </p:spTree>
    <p:extLst>
      <p:ext uri="{BB962C8B-B14F-4D97-AF65-F5344CB8AC3E}">
        <p14:creationId xmlns:p14="http://schemas.microsoft.com/office/powerpoint/2010/main" val="4183894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2077F843-9FB1-4DA8-AF92-1D820D8AF1BD}" type="slidenum">
              <a:rPr lang="nl-NL" altLang="en-US"/>
              <a:pPr/>
              <a:t>11</a:t>
            </a:fld>
            <a:endParaRPr lang="nl-NL" altLang="en-US"/>
          </a:p>
        </p:txBody>
      </p:sp>
      <p:sp>
        <p:nvSpPr>
          <p:cNvPr id="1081346" name="Rectangle 2"/>
          <p:cNvSpPr>
            <a:spLocks noGrp="1" noRot="1" noChangeAspect="1" noChangeArrowheads="1" noTextEdit="1"/>
          </p:cNvSpPr>
          <p:nvPr>
            <p:ph type="sldImg"/>
          </p:nvPr>
        </p:nvSpPr>
        <p:spPr>
          <a:ln/>
        </p:spPr>
      </p:sp>
      <p:sp>
        <p:nvSpPr>
          <p:cNvPr id="1081347" name="Rectangle 3"/>
          <p:cNvSpPr>
            <a:spLocks noGrp="1" noChangeArrowheads="1"/>
          </p:cNvSpPr>
          <p:nvPr>
            <p:ph type="body" idx="1"/>
          </p:nvPr>
        </p:nvSpPr>
        <p:spPr>
          <a:xfrm>
            <a:off x="977900" y="4562475"/>
            <a:ext cx="5359400" cy="4318000"/>
          </a:xfrm>
        </p:spPr>
        <p:txBody>
          <a:bodyPr/>
          <a:lstStyle/>
          <a:p>
            <a:pPr>
              <a:buFontTx/>
              <a:buChar char="•"/>
            </a:pPr>
            <a:r>
              <a:rPr lang="en-US" altLang="en-US">
                <a:latin typeface="Arial" panose="020B0604020202020204" pitchFamily="34" charset="0"/>
              </a:rPr>
              <a:t>Simple: few bosses, many workers. The bosses use direct supervision. Often in small organizations.</a:t>
            </a:r>
          </a:p>
          <a:p>
            <a:pPr>
              <a:buFontTx/>
              <a:buChar char="•"/>
            </a:pPr>
            <a:r>
              <a:rPr lang="en-US" altLang="en-US">
                <a:latin typeface="Arial" panose="020B0604020202020204" pitchFamily="34" charset="0"/>
              </a:rPr>
              <a:t>Machine bureaucracy: work is completely specified. Assembly lines. Little training, much specialization.</a:t>
            </a:r>
          </a:p>
          <a:p>
            <a:pPr>
              <a:buFontTx/>
              <a:buChar char="•"/>
            </a:pPr>
            <a:r>
              <a:rPr lang="en-US" altLang="en-US">
                <a:latin typeface="Arial" panose="020B0604020202020204" pitchFamily="34" charset="0"/>
              </a:rPr>
              <a:t>Divisionalized form: each division has freedom to reach goals. Control is by regularly measuring the performance of the division.</a:t>
            </a:r>
          </a:p>
          <a:p>
            <a:pPr>
              <a:buFontTx/>
              <a:buChar char="•"/>
            </a:pPr>
            <a:r>
              <a:rPr lang="en-US" altLang="en-US">
                <a:latin typeface="Arial" panose="020B0604020202020204" pitchFamily="34" charset="0"/>
              </a:rPr>
              <a:t>Professional bureaucracy: skilled professionals are given autonomy, as in hospitals.</a:t>
            </a:r>
          </a:p>
          <a:p>
            <a:pPr>
              <a:buFontTx/>
              <a:buChar char="•"/>
            </a:pPr>
            <a:r>
              <a:rPr lang="en-US" altLang="en-US">
                <a:latin typeface="Arial" panose="020B0604020202020204" pitchFamily="34" charset="0"/>
              </a:rPr>
              <a:t>Adhocracy: a group of colleagues has to carry out a complex job.</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These are obviously extremes.</a:t>
            </a:r>
          </a:p>
        </p:txBody>
      </p:sp>
    </p:spTree>
    <p:extLst>
      <p:ext uri="{BB962C8B-B14F-4D97-AF65-F5344CB8AC3E}">
        <p14:creationId xmlns:p14="http://schemas.microsoft.com/office/powerpoint/2010/main" val="3554316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203123E3-DAF4-44A4-8D7B-0D3EF58C80AD}" type="slidenum">
              <a:rPr lang="nl-NL" altLang="en-US"/>
              <a:pPr/>
              <a:t>12</a:t>
            </a:fld>
            <a:endParaRPr lang="nl-NL" altLang="en-US"/>
          </a:p>
        </p:txBody>
      </p:sp>
      <p:sp>
        <p:nvSpPr>
          <p:cNvPr id="1083394" name="Rectangle 2"/>
          <p:cNvSpPr>
            <a:spLocks noGrp="1" noRot="1" noChangeAspect="1" noChangeArrowheads="1" noTextEdit="1"/>
          </p:cNvSpPr>
          <p:nvPr>
            <p:ph type="sldImg"/>
          </p:nvPr>
        </p:nvSpPr>
        <p:spPr>
          <a:ln/>
        </p:spPr>
      </p:sp>
      <p:sp>
        <p:nvSpPr>
          <p:cNvPr id="1083395" name="Rectangle 3"/>
          <p:cNvSpPr>
            <a:spLocks noGrp="1" noChangeArrowheads="1"/>
          </p:cNvSpPr>
          <p:nvPr>
            <p:ph type="body" idx="1"/>
          </p:nvPr>
        </p:nvSpPr>
        <p:spPr>
          <a:xfrm>
            <a:off x="977900" y="4562475"/>
            <a:ext cx="5359400" cy="4318000"/>
          </a:xfrm>
        </p:spPr>
        <p:txBody>
          <a:bodyPr/>
          <a:lstStyle/>
          <a:p>
            <a:r>
              <a:rPr lang="en-US" altLang="en-US">
                <a:latin typeface="Arial" panose="020B0604020202020204" pitchFamily="34" charset="0"/>
              </a:rPr>
              <a:t>And these forces then easily clash.</a:t>
            </a:r>
          </a:p>
          <a:p>
            <a:endParaRPr lang="en-US" altLang="en-US">
              <a:latin typeface="Arial" panose="020B0604020202020204" pitchFamily="34" charset="0"/>
            </a:endParaRPr>
          </a:p>
          <a:p>
            <a:r>
              <a:rPr lang="en-US" altLang="en-US">
                <a:latin typeface="Arial" panose="020B0604020202020204" pitchFamily="34" charset="0"/>
              </a:rPr>
              <a:t>See also the London Ambulance Service debacle.</a:t>
            </a:r>
          </a:p>
        </p:txBody>
      </p:sp>
    </p:spTree>
    <p:extLst>
      <p:ext uri="{BB962C8B-B14F-4D97-AF65-F5344CB8AC3E}">
        <p14:creationId xmlns:p14="http://schemas.microsoft.com/office/powerpoint/2010/main" val="2988291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nl-NL" altLang="en-US"/>
              <a:t>© SE, People, Hans van Vliet</a:t>
            </a:r>
          </a:p>
        </p:txBody>
      </p:sp>
      <p:sp>
        <p:nvSpPr>
          <p:cNvPr id="6" name="Rectangle 7"/>
          <p:cNvSpPr>
            <a:spLocks noGrp="1" noChangeArrowheads="1"/>
          </p:cNvSpPr>
          <p:nvPr>
            <p:ph type="sldNum" sz="quarter" idx="5"/>
          </p:nvPr>
        </p:nvSpPr>
        <p:spPr>
          <a:ln/>
        </p:spPr>
        <p:txBody>
          <a:bodyPr/>
          <a:lstStyle/>
          <a:p>
            <a:fld id="{160ECBF9-1AEF-4DB4-889B-C5D835B600DE}" type="slidenum">
              <a:rPr lang="nl-NL" altLang="en-US"/>
              <a:pPr/>
              <a:t>13</a:t>
            </a:fld>
            <a:endParaRPr lang="nl-NL" altLang="en-US"/>
          </a:p>
        </p:txBody>
      </p:sp>
      <p:sp>
        <p:nvSpPr>
          <p:cNvPr id="1085442" name="Rectangle 2"/>
          <p:cNvSpPr>
            <a:spLocks noGrp="1" noRot="1" noChangeAspect="1" noChangeArrowheads="1" noTextEdit="1"/>
          </p:cNvSpPr>
          <p:nvPr>
            <p:ph type="sldImg"/>
          </p:nvPr>
        </p:nvSpPr>
        <p:spPr>
          <a:ln/>
        </p:spPr>
      </p:sp>
      <p:sp>
        <p:nvSpPr>
          <p:cNvPr id="1085443" name="Rectangle 3"/>
          <p:cNvSpPr>
            <a:spLocks noGrp="1" noChangeArrowheads="1"/>
          </p:cNvSpPr>
          <p:nvPr>
            <p:ph type="body" idx="1"/>
          </p:nvPr>
        </p:nvSpPr>
        <p:spPr>
          <a:xfrm>
            <a:off x="977900" y="4562475"/>
            <a:ext cx="5359400" cy="4318000"/>
          </a:xfrm>
        </p:spPr>
        <p:txBody>
          <a:bodyPr/>
          <a:lstStyle/>
          <a:p>
            <a:r>
              <a:rPr lang="en-US" altLang="en-US">
                <a:latin typeface="Arial" panose="020B0604020202020204" pitchFamily="34" charset="0"/>
              </a:rPr>
              <a:t>Separation style: suited for routine work; efficiency is central theme. Management is bureaucratic. Looks like Mintzberg’s coordination through standardization of work processes style</a:t>
            </a:r>
          </a:p>
          <a:p>
            <a:endParaRPr lang="en-US" altLang="en-US">
              <a:latin typeface="Arial" panose="020B0604020202020204" pitchFamily="34" charset="0"/>
            </a:endParaRPr>
          </a:p>
          <a:p>
            <a:r>
              <a:rPr lang="en-US" altLang="en-US">
                <a:latin typeface="Arial" panose="020B0604020202020204" pitchFamily="34" charset="0"/>
              </a:rPr>
              <a:t>Relation style: effective where people have to be motivated. Tasks are bound to individuals. Work is innovative. Looks like mutual adjustment scheme</a:t>
            </a:r>
          </a:p>
          <a:p>
            <a:endParaRPr lang="en-US" altLang="en-US">
              <a:latin typeface="Arial" panose="020B0604020202020204" pitchFamily="34" charset="0"/>
            </a:endParaRPr>
          </a:p>
          <a:p>
            <a:r>
              <a:rPr lang="en-US" altLang="en-US">
                <a:latin typeface="Arial" panose="020B0604020202020204" pitchFamily="34" charset="0"/>
              </a:rPr>
              <a:t>Commitment style: effective when work is done under pressure. Decisions making is not done in meetings; decisions are implied by shared vision of the team. Fits professional bureaucracy.</a:t>
            </a:r>
          </a:p>
          <a:p>
            <a:endParaRPr lang="en-US" altLang="en-US">
              <a:latin typeface="Arial" panose="020B0604020202020204" pitchFamily="34" charset="0"/>
            </a:endParaRPr>
          </a:p>
          <a:p>
            <a:r>
              <a:rPr lang="en-US" altLang="en-US">
                <a:latin typeface="Arial" panose="020B0604020202020204" pitchFamily="34" charset="0"/>
              </a:rPr>
              <a:t>Integration style: fits when result is uncertain. Work is explorative. Manager has to stimulate and motivate. Looks like mutual adjustment too.</a:t>
            </a:r>
          </a:p>
        </p:txBody>
      </p:sp>
    </p:spTree>
    <p:extLst>
      <p:ext uri="{BB962C8B-B14F-4D97-AF65-F5344CB8AC3E}">
        <p14:creationId xmlns:p14="http://schemas.microsoft.com/office/powerpoint/2010/main" val="11065824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340" name="Picture 28" descr="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15" name="Rectangle 3"/>
          <p:cNvSpPr>
            <a:spLocks noGrp="1" noChangeArrowheads="1"/>
          </p:cNvSpPr>
          <p:nvPr>
            <p:ph type="subTitle" idx="1"/>
          </p:nvPr>
        </p:nvSpPr>
        <p:spPr>
          <a:xfrm>
            <a:off x="755650" y="1844675"/>
            <a:ext cx="4392613" cy="3097213"/>
          </a:xfrm>
        </p:spPr>
        <p:txBody>
          <a:bodyPr/>
          <a:lstStyle>
            <a:lvl1pPr marL="0" indent="0" algn="ctr">
              <a:buFont typeface="Wingdings" panose="05000000000000000000" pitchFamily="2" charset="2"/>
              <a:buNone/>
              <a:defRPr sz="2900"/>
            </a:lvl1pPr>
          </a:lstStyle>
          <a:p>
            <a:pPr lvl="0"/>
            <a:r>
              <a:rPr lang="en-GB" altLang="en-US" noProof="0" smtClean="0"/>
              <a:t>Click to edit Master subtitle style</a:t>
            </a:r>
          </a:p>
        </p:txBody>
      </p:sp>
      <p:sp>
        <p:nvSpPr>
          <p:cNvPr id="13318" name="Rectangle 6"/>
          <p:cNvSpPr>
            <a:spLocks noGrp="1" noChangeArrowheads="1"/>
          </p:cNvSpPr>
          <p:nvPr>
            <p:ph type="ctrTitle"/>
          </p:nvPr>
        </p:nvSpPr>
        <p:spPr>
          <a:xfrm>
            <a:off x="755650" y="196850"/>
            <a:ext cx="7632700" cy="1216025"/>
          </a:xfrm>
        </p:spPr>
        <p:txBody>
          <a:bodyPr/>
          <a:lstStyle>
            <a:lvl1pPr algn="ctr">
              <a:defRPr sz="4400"/>
            </a:lvl1pPr>
          </a:lstStyle>
          <a:p>
            <a:pPr lvl="0"/>
            <a:r>
              <a:rPr lang="en-GB" altLang="en-US" noProof="0" smtClean="0"/>
              <a:t>Click to edit Master title style</a:t>
            </a:r>
          </a:p>
        </p:txBody>
      </p:sp>
      <p:pic>
        <p:nvPicPr>
          <p:cNvPr id="13338" name="Picture 26" descr="logo-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1773238"/>
            <a:ext cx="3600450" cy="3254375"/>
          </a:xfrm>
          <a:prstGeom prst="rect">
            <a:avLst/>
          </a:prstGeom>
          <a:noFill/>
          <a:extLst>
            <a:ext uri="{909E8E84-426E-40DD-AFC4-6F175D3DCCD1}">
              <a14:hiddenFill xmlns:a14="http://schemas.microsoft.com/office/drawing/2010/main">
                <a:solidFill>
                  <a:srgbClr val="FFFFFF"/>
                </a:solidFill>
              </a14:hiddenFill>
            </a:ext>
          </a:extLst>
        </p:spPr>
      </p:pic>
      <p:sp>
        <p:nvSpPr>
          <p:cNvPr id="13342" name="Text Box 30"/>
          <p:cNvSpPr txBox="1">
            <a:spLocks noChangeArrowheads="1"/>
          </p:cNvSpPr>
          <p:nvPr/>
        </p:nvSpPr>
        <p:spPr bwMode="auto">
          <a:xfrm>
            <a:off x="1187450" y="4838700"/>
            <a:ext cx="3529013"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endParaRPr lang="en-US" altLang="en-US" sz="200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nl-NL" altLang="en-US"/>
              <a:t>SE, People, Hans van Vliet,  ©2008</a:t>
            </a:r>
          </a:p>
        </p:txBody>
      </p:sp>
      <p:sp>
        <p:nvSpPr>
          <p:cNvPr id="5" name="Slide Number Placeholder 4"/>
          <p:cNvSpPr>
            <a:spLocks noGrp="1"/>
          </p:cNvSpPr>
          <p:nvPr>
            <p:ph type="sldNum" sz="quarter" idx="11"/>
          </p:nvPr>
        </p:nvSpPr>
        <p:spPr/>
        <p:txBody>
          <a:bodyPr/>
          <a:lstStyle>
            <a:lvl1pPr>
              <a:defRPr/>
            </a:lvl1pPr>
          </a:lstStyle>
          <a:p>
            <a:fld id="{BBD10598-5486-4918-8882-38A71850CC73}" type="slidenum">
              <a:rPr lang="nl-NL" altLang="en-US"/>
              <a:pPr/>
              <a:t>‹#›</a:t>
            </a:fld>
            <a:endParaRPr lang="nl-NL" altLang="en-US"/>
          </a:p>
        </p:txBody>
      </p:sp>
    </p:spTree>
    <p:extLst>
      <p:ext uri="{BB962C8B-B14F-4D97-AF65-F5344CB8AC3E}">
        <p14:creationId xmlns:p14="http://schemas.microsoft.com/office/powerpoint/2010/main" val="418519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0563" cy="6013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734050" cy="6013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nl-NL" altLang="en-US"/>
              <a:t>SE, People, Hans van Vliet,  ©2008</a:t>
            </a:r>
          </a:p>
        </p:txBody>
      </p:sp>
      <p:sp>
        <p:nvSpPr>
          <p:cNvPr id="5" name="Slide Number Placeholder 4"/>
          <p:cNvSpPr>
            <a:spLocks noGrp="1"/>
          </p:cNvSpPr>
          <p:nvPr>
            <p:ph type="sldNum" sz="quarter" idx="11"/>
          </p:nvPr>
        </p:nvSpPr>
        <p:spPr/>
        <p:txBody>
          <a:bodyPr/>
          <a:lstStyle>
            <a:lvl1pPr>
              <a:defRPr/>
            </a:lvl1pPr>
          </a:lstStyle>
          <a:p>
            <a:fld id="{FB92D9BA-12CB-4EA0-87AE-B24084D111EC}" type="slidenum">
              <a:rPr lang="nl-NL" altLang="en-US"/>
              <a:pPr/>
              <a:t>‹#›</a:t>
            </a:fld>
            <a:endParaRPr lang="nl-NL" altLang="en-US"/>
          </a:p>
        </p:txBody>
      </p:sp>
    </p:spTree>
    <p:extLst>
      <p:ext uri="{BB962C8B-B14F-4D97-AF65-F5344CB8AC3E}">
        <p14:creationId xmlns:p14="http://schemas.microsoft.com/office/powerpoint/2010/main" val="55909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798638"/>
            <a:ext cx="3846513" cy="4367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84713" y="1798638"/>
            <a:ext cx="3848100" cy="2106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84713" y="4057650"/>
            <a:ext cx="38481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10"/>
          </p:nvPr>
        </p:nvSpPr>
        <p:spPr>
          <a:xfrm>
            <a:off x="2700338" y="6488113"/>
            <a:ext cx="5616575" cy="323850"/>
          </a:xfrm>
        </p:spPr>
        <p:txBody>
          <a:bodyPr/>
          <a:lstStyle>
            <a:lvl1pPr>
              <a:defRPr/>
            </a:lvl1pPr>
          </a:lstStyle>
          <a:p>
            <a:r>
              <a:rPr lang="nl-NL" altLang="en-US"/>
              <a:t>SE, People, Hans van Vliet,  ©2008</a:t>
            </a:r>
          </a:p>
        </p:txBody>
      </p:sp>
      <p:sp>
        <p:nvSpPr>
          <p:cNvPr id="7" name="Slide Number Placeholder 6"/>
          <p:cNvSpPr>
            <a:spLocks noGrp="1"/>
          </p:cNvSpPr>
          <p:nvPr>
            <p:ph type="sldNum" sz="quarter" idx="11"/>
          </p:nvPr>
        </p:nvSpPr>
        <p:spPr>
          <a:xfrm>
            <a:off x="8389938" y="6526213"/>
            <a:ext cx="719137" cy="215900"/>
          </a:xfrm>
        </p:spPr>
        <p:txBody>
          <a:bodyPr/>
          <a:lstStyle>
            <a:lvl1pPr>
              <a:defRPr/>
            </a:lvl1pPr>
          </a:lstStyle>
          <a:p>
            <a:fld id="{4B264F11-146C-416E-9409-EEF45772D313}" type="slidenum">
              <a:rPr lang="nl-NL" altLang="en-US"/>
              <a:pPr/>
              <a:t>‹#›</a:t>
            </a:fld>
            <a:endParaRPr lang="nl-NL" altLang="en-US"/>
          </a:p>
        </p:txBody>
      </p:sp>
    </p:spTree>
    <p:extLst>
      <p:ext uri="{BB962C8B-B14F-4D97-AF65-F5344CB8AC3E}">
        <p14:creationId xmlns:p14="http://schemas.microsoft.com/office/powerpoint/2010/main" val="129245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nl-NL" altLang="en-US"/>
              <a:t>SE, People, Hans van Vliet,  ©2008</a:t>
            </a:r>
          </a:p>
        </p:txBody>
      </p:sp>
      <p:sp>
        <p:nvSpPr>
          <p:cNvPr id="5" name="Slide Number Placeholder 4"/>
          <p:cNvSpPr>
            <a:spLocks noGrp="1"/>
          </p:cNvSpPr>
          <p:nvPr>
            <p:ph type="sldNum" sz="quarter" idx="11"/>
          </p:nvPr>
        </p:nvSpPr>
        <p:spPr/>
        <p:txBody>
          <a:bodyPr/>
          <a:lstStyle>
            <a:lvl1pPr>
              <a:defRPr/>
            </a:lvl1pPr>
          </a:lstStyle>
          <a:p>
            <a:fld id="{82D408F8-45BB-4B31-AEEE-BCC56FC9585A}" type="slidenum">
              <a:rPr lang="nl-NL" altLang="en-US"/>
              <a:pPr/>
              <a:t>‹#›</a:t>
            </a:fld>
            <a:endParaRPr lang="nl-NL" altLang="en-US"/>
          </a:p>
        </p:txBody>
      </p:sp>
    </p:spTree>
    <p:extLst>
      <p:ext uri="{BB962C8B-B14F-4D97-AF65-F5344CB8AC3E}">
        <p14:creationId xmlns:p14="http://schemas.microsoft.com/office/powerpoint/2010/main" val="313305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nl-NL" altLang="en-US"/>
              <a:t>SE, People, Hans van Vliet,  ©2008</a:t>
            </a:r>
          </a:p>
        </p:txBody>
      </p:sp>
      <p:sp>
        <p:nvSpPr>
          <p:cNvPr id="5" name="Slide Number Placeholder 4"/>
          <p:cNvSpPr>
            <a:spLocks noGrp="1"/>
          </p:cNvSpPr>
          <p:nvPr>
            <p:ph type="sldNum" sz="quarter" idx="11"/>
          </p:nvPr>
        </p:nvSpPr>
        <p:spPr/>
        <p:txBody>
          <a:bodyPr/>
          <a:lstStyle>
            <a:lvl1pPr>
              <a:defRPr/>
            </a:lvl1pPr>
          </a:lstStyle>
          <a:p>
            <a:fld id="{5F000F8D-8553-43B4-8296-C2E2101E698F}" type="slidenum">
              <a:rPr lang="nl-NL" altLang="en-US"/>
              <a:pPr/>
              <a:t>‹#›</a:t>
            </a:fld>
            <a:endParaRPr lang="nl-NL" altLang="en-US"/>
          </a:p>
        </p:txBody>
      </p:sp>
    </p:spTree>
    <p:extLst>
      <p:ext uri="{BB962C8B-B14F-4D97-AF65-F5344CB8AC3E}">
        <p14:creationId xmlns:p14="http://schemas.microsoft.com/office/powerpoint/2010/main" val="154706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798638"/>
            <a:ext cx="3846513" cy="4367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4713" y="1798638"/>
            <a:ext cx="3848100" cy="4367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nl-NL" altLang="en-US"/>
              <a:t>SE, People, Hans van Vliet,  ©2008</a:t>
            </a:r>
          </a:p>
        </p:txBody>
      </p:sp>
      <p:sp>
        <p:nvSpPr>
          <p:cNvPr id="6" name="Slide Number Placeholder 5"/>
          <p:cNvSpPr>
            <a:spLocks noGrp="1"/>
          </p:cNvSpPr>
          <p:nvPr>
            <p:ph type="sldNum" sz="quarter" idx="11"/>
          </p:nvPr>
        </p:nvSpPr>
        <p:spPr/>
        <p:txBody>
          <a:bodyPr/>
          <a:lstStyle>
            <a:lvl1pPr>
              <a:defRPr/>
            </a:lvl1pPr>
          </a:lstStyle>
          <a:p>
            <a:fld id="{D1E7A919-8BF2-4839-8D62-5A1A37570B96}" type="slidenum">
              <a:rPr lang="nl-NL" altLang="en-US"/>
              <a:pPr/>
              <a:t>‹#›</a:t>
            </a:fld>
            <a:endParaRPr lang="nl-NL" altLang="en-US"/>
          </a:p>
        </p:txBody>
      </p:sp>
    </p:spTree>
    <p:extLst>
      <p:ext uri="{BB962C8B-B14F-4D97-AF65-F5344CB8AC3E}">
        <p14:creationId xmlns:p14="http://schemas.microsoft.com/office/powerpoint/2010/main" val="10338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nl-NL" altLang="en-US"/>
              <a:t>SE, People, Hans van Vliet,  ©2008</a:t>
            </a:r>
          </a:p>
        </p:txBody>
      </p:sp>
      <p:sp>
        <p:nvSpPr>
          <p:cNvPr id="8" name="Slide Number Placeholder 7"/>
          <p:cNvSpPr>
            <a:spLocks noGrp="1"/>
          </p:cNvSpPr>
          <p:nvPr>
            <p:ph type="sldNum" sz="quarter" idx="11"/>
          </p:nvPr>
        </p:nvSpPr>
        <p:spPr/>
        <p:txBody>
          <a:bodyPr/>
          <a:lstStyle>
            <a:lvl1pPr>
              <a:defRPr/>
            </a:lvl1pPr>
          </a:lstStyle>
          <a:p>
            <a:fld id="{405DC427-3B4B-4E23-BA44-4C13D97DA97B}" type="slidenum">
              <a:rPr lang="nl-NL" altLang="en-US"/>
              <a:pPr/>
              <a:t>‹#›</a:t>
            </a:fld>
            <a:endParaRPr lang="nl-NL" altLang="en-US"/>
          </a:p>
        </p:txBody>
      </p:sp>
    </p:spTree>
    <p:extLst>
      <p:ext uri="{BB962C8B-B14F-4D97-AF65-F5344CB8AC3E}">
        <p14:creationId xmlns:p14="http://schemas.microsoft.com/office/powerpoint/2010/main" val="106287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nl-NL" altLang="en-US"/>
              <a:t>SE, People, Hans van Vliet,  ©2008</a:t>
            </a:r>
          </a:p>
        </p:txBody>
      </p:sp>
      <p:sp>
        <p:nvSpPr>
          <p:cNvPr id="4" name="Slide Number Placeholder 3"/>
          <p:cNvSpPr>
            <a:spLocks noGrp="1"/>
          </p:cNvSpPr>
          <p:nvPr>
            <p:ph type="sldNum" sz="quarter" idx="11"/>
          </p:nvPr>
        </p:nvSpPr>
        <p:spPr/>
        <p:txBody>
          <a:bodyPr/>
          <a:lstStyle>
            <a:lvl1pPr>
              <a:defRPr/>
            </a:lvl1pPr>
          </a:lstStyle>
          <a:p>
            <a:fld id="{69C1EEFE-020E-4DCF-BB40-1AF139CA8C88}" type="slidenum">
              <a:rPr lang="nl-NL" altLang="en-US"/>
              <a:pPr/>
              <a:t>‹#›</a:t>
            </a:fld>
            <a:endParaRPr lang="nl-NL" altLang="en-US"/>
          </a:p>
        </p:txBody>
      </p:sp>
    </p:spTree>
    <p:extLst>
      <p:ext uri="{BB962C8B-B14F-4D97-AF65-F5344CB8AC3E}">
        <p14:creationId xmlns:p14="http://schemas.microsoft.com/office/powerpoint/2010/main" val="4080095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l-NL" altLang="en-US"/>
              <a:t>SE, People, Hans van Vliet,  ©2008</a:t>
            </a:r>
          </a:p>
        </p:txBody>
      </p:sp>
      <p:sp>
        <p:nvSpPr>
          <p:cNvPr id="3" name="Slide Number Placeholder 2"/>
          <p:cNvSpPr>
            <a:spLocks noGrp="1"/>
          </p:cNvSpPr>
          <p:nvPr>
            <p:ph type="sldNum" sz="quarter" idx="11"/>
          </p:nvPr>
        </p:nvSpPr>
        <p:spPr/>
        <p:txBody>
          <a:bodyPr/>
          <a:lstStyle>
            <a:lvl1pPr>
              <a:defRPr/>
            </a:lvl1pPr>
          </a:lstStyle>
          <a:p>
            <a:fld id="{FB1BB903-635B-487F-876E-B5815AE57F9A}" type="slidenum">
              <a:rPr lang="nl-NL" altLang="en-US"/>
              <a:pPr/>
              <a:t>‹#›</a:t>
            </a:fld>
            <a:endParaRPr lang="nl-NL" altLang="en-US"/>
          </a:p>
        </p:txBody>
      </p:sp>
    </p:spTree>
    <p:extLst>
      <p:ext uri="{BB962C8B-B14F-4D97-AF65-F5344CB8AC3E}">
        <p14:creationId xmlns:p14="http://schemas.microsoft.com/office/powerpoint/2010/main" val="3406184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nl-NL" altLang="en-US"/>
              <a:t>SE, People, Hans van Vliet,  ©2008</a:t>
            </a:r>
          </a:p>
        </p:txBody>
      </p:sp>
      <p:sp>
        <p:nvSpPr>
          <p:cNvPr id="6" name="Slide Number Placeholder 5"/>
          <p:cNvSpPr>
            <a:spLocks noGrp="1"/>
          </p:cNvSpPr>
          <p:nvPr>
            <p:ph type="sldNum" sz="quarter" idx="11"/>
          </p:nvPr>
        </p:nvSpPr>
        <p:spPr/>
        <p:txBody>
          <a:bodyPr/>
          <a:lstStyle>
            <a:lvl1pPr>
              <a:defRPr/>
            </a:lvl1pPr>
          </a:lstStyle>
          <a:p>
            <a:fld id="{321C5467-82E1-4D3E-AD07-5E614B61E498}" type="slidenum">
              <a:rPr lang="nl-NL" altLang="en-US"/>
              <a:pPr/>
              <a:t>‹#›</a:t>
            </a:fld>
            <a:endParaRPr lang="nl-NL" altLang="en-US"/>
          </a:p>
        </p:txBody>
      </p:sp>
    </p:spTree>
    <p:extLst>
      <p:ext uri="{BB962C8B-B14F-4D97-AF65-F5344CB8AC3E}">
        <p14:creationId xmlns:p14="http://schemas.microsoft.com/office/powerpoint/2010/main" val="131535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nl-NL" altLang="en-US"/>
              <a:t>SE, People, Hans van Vliet,  ©2008</a:t>
            </a:r>
          </a:p>
        </p:txBody>
      </p:sp>
      <p:sp>
        <p:nvSpPr>
          <p:cNvPr id="6" name="Slide Number Placeholder 5"/>
          <p:cNvSpPr>
            <a:spLocks noGrp="1"/>
          </p:cNvSpPr>
          <p:nvPr>
            <p:ph type="sldNum" sz="quarter" idx="11"/>
          </p:nvPr>
        </p:nvSpPr>
        <p:spPr/>
        <p:txBody>
          <a:bodyPr/>
          <a:lstStyle>
            <a:lvl1pPr>
              <a:defRPr/>
            </a:lvl1pPr>
          </a:lstStyle>
          <a:p>
            <a:fld id="{EA72FB32-89DC-42C5-ABB4-C3195845E41F}" type="slidenum">
              <a:rPr lang="nl-NL" altLang="en-US"/>
              <a:pPr/>
              <a:t>‹#›</a:t>
            </a:fld>
            <a:endParaRPr lang="nl-NL" altLang="en-US"/>
          </a:p>
        </p:txBody>
      </p:sp>
    </p:spTree>
    <p:extLst>
      <p:ext uri="{BB962C8B-B14F-4D97-AF65-F5344CB8AC3E}">
        <p14:creationId xmlns:p14="http://schemas.microsoft.com/office/powerpoint/2010/main" val="224331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5800" y="1798638"/>
            <a:ext cx="7847013" cy="436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1029" name="Rectangle 5"/>
          <p:cNvSpPr>
            <a:spLocks noGrp="1" noChangeArrowheads="1"/>
          </p:cNvSpPr>
          <p:nvPr>
            <p:ph type="ftr" sz="quarter" idx="3"/>
          </p:nvPr>
        </p:nvSpPr>
        <p:spPr bwMode="auto">
          <a:xfrm>
            <a:off x="2700338" y="6488113"/>
            <a:ext cx="56165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algn="r">
              <a:spcBef>
                <a:spcPct val="0"/>
              </a:spcBef>
              <a:buClrTx/>
              <a:buFontTx/>
              <a:buNone/>
              <a:defRPr sz="1200">
                <a:latin typeface="Lucida Sans Unicode" panose="020B0602030504020204" pitchFamily="34" charset="0"/>
              </a:defRPr>
            </a:lvl1pPr>
          </a:lstStyle>
          <a:p>
            <a:r>
              <a:rPr lang="nl-NL" altLang="en-US"/>
              <a:t>SE, People, Hans van Vliet,  ©2008</a:t>
            </a:r>
          </a:p>
        </p:txBody>
      </p:sp>
      <p:sp>
        <p:nvSpPr>
          <p:cNvPr id="1030" name="Rectangle 6"/>
          <p:cNvSpPr>
            <a:spLocks noGrp="1" noChangeArrowheads="1"/>
          </p:cNvSpPr>
          <p:nvPr>
            <p:ph type="sldNum" sz="quarter" idx="4"/>
          </p:nvPr>
        </p:nvSpPr>
        <p:spPr bwMode="auto">
          <a:xfrm>
            <a:off x="8389938" y="6526213"/>
            <a:ext cx="719137"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spcBef>
                <a:spcPct val="0"/>
              </a:spcBef>
              <a:buClrTx/>
              <a:buFontTx/>
              <a:buNone/>
              <a:defRPr sz="1200" b="1">
                <a:latin typeface="Lucida Sans Unicode" panose="020B0602030504020204" pitchFamily="34" charset="0"/>
              </a:defRPr>
            </a:lvl1pPr>
          </a:lstStyle>
          <a:p>
            <a:fld id="{1972C3AC-8FAE-4D59-BAC4-32E2EFFC9A14}" type="slidenum">
              <a:rPr lang="nl-NL" altLang="en-US"/>
              <a:pPr/>
              <a:t>‹#›</a:t>
            </a:fld>
            <a:endParaRPr lang="nl-NL" altLang="en-US"/>
          </a:p>
        </p:txBody>
      </p:sp>
      <p:sp>
        <p:nvSpPr>
          <p:cNvPr id="1026" name="Rectangle 2"/>
          <p:cNvSpPr>
            <a:spLocks noGrp="1" noChangeArrowheads="1"/>
          </p:cNvSpPr>
          <p:nvPr>
            <p:ph type="title"/>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en-US" smtClean="0"/>
              <a:t>Klik om het opmaakprofiel van de modeltitel te bewerken</a:t>
            </a:r>
          </a:p>
        </p:txBody>
      </p:sp>
      <p:pic>
        <p:nvPicPr>
          <p:cNvPr id="1058" name="Picture 34" descr="griffin_powerpoint_the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801813"/>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logo-darkblu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9388" y="5949950"/>
            <a:ext cx="857250" cy="771525"/>
          </a:xfrm>
          <a:prstGeom prst="rect">
            <a:avLst/>
          </a:prstGeom>
          <a:noFill/>
          <a:extLst>
            <a:ext uri="{909E8E84-426E-40DD-AFC4-6F175D3DCCD1}">
              <a14:hiddenFill xmlns:a14="http://schemas.microsoft.com/office/drawing/2010/main">
                <a:solidFill>
                  <a:srgbClr val="FFFFFF"/>
                </a:solidFill>
              </a14:hiddenFill>
            </a:ext>
          </a:extLst>
        </p:spPr>
      </p:pic>
      <p:sp>
        <p:nvSpPr>
          <p:cNvPr id="1063" name="Text Box 39"/>
          <p:cNvSpPr txBox="1">
            <a:spLocks noChangeArrowheads="1"/>
          </p:cNvSpPr>
          <p:nvPr/>
        </p:nvSpPr>
        <p:spPr bwMode="auto">
          <a:xfrm>
            <a:off x="2843213" y="6453188"/>
            <a:ext cx="27368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sz="200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fontAlgn="base">
        <a:spcBef>
          <a:spcPct val="0"/>
        </a:spcBef>
        <a:spcAft>
          <a:spcPct val="0"/>
        </a:spcAft>
        <a:defRPr sz="2800" b="1" kern="1200">
          <a:solidFill>
            <a:srgbClr val="000066"/>
          </a:solidFill>
          <a:latin typeface="+mj-lt"/>
          <a:ea typeface="+mj-ea"/>
          <a:cs typeface="+mj-cs"/>
        </a:defRPr>
      </a:lvl1pPr>
      <a:lvl2pPr algn="l" rtl="0" fontAlgn="base">
        <a:spcBef>
          <a:spcPct val="0"/>
        </a:spcBef>
        <a:spcAft>
          <a:spcPct val="0"/>
        </a:spcAft>
        <a:defRPr sz="2800" b="1">
          <a:solidFill>
            <a:srgbClr val="000066"/>
          </a:solidFill>
          <a:latin typeface="Arial" panose="020B0604020202020204" pitchFamily="34" charset="0"/>
        </a:defRPr>
      </a:lvl2pPr>
      <a:lvl3pPr algn="l" rtl="0" fontAlgn="base">
        <a:spcBef>
          <a:spcPct val="0"/>
        </a:spcBef>
        <a:spcAft>
          <a:spcPct val="0"/>
        </a:spcAft>
        <a:defRPr sz="2800" b="1">
          <a:solidFill>
            <a:srgbClr val="000066"/>
          </a:solidFill>
          <a:latin typeface="Arial" panose="020B0604020202020204" pitchFamily="34" charset="0"/>
        </a:defRPr>
      </a:lvl3pPr>
      <a:lvl4pPr algn="l" rtl="0" fontAlgn="base">
        <a:spcBef>
          <a:spcPct val="0"/>
        </a:spcBef>
        <a:spcAft>
          <a:spcPct val="0"/>
        </a:spcAft>
        <a:defRPr sz="2800" b="1">
          <a:solidFill>
            <a:srgbClr val="000066"/>
          </a:solidFill>
          <a:latin typeface="Arial" panose="020B0604020202020204" pitchFamily="34" charset="0"/>
        </a:defRPr>
      </a:lvl4pPr>
      <a:lvl5pPr algn="l" rtl="0" fontAlgn="base">
        <a:spcBef>
          <a:spcPct val="0"/>
        </a:spcBef>
        <a:spcAft>
          <a:spcPct val="0"/>
        </a:spcAft>
        <a:defRPr sz="2800" b="1">
          <a:solidFill>
            <a:srgbClr val="000066"/>
          </a:solidFill>
          <a:latin typeface="Arial" panose="020B0604020202020204" pitchFamily="34" charset="0"/>
        </a:defRPr>
      </a:lvl5pPr>
      <a:lvl6pPr marL="457200" algn="l" rtl="0" fontAlgn="base">
        <a:spcBef>
          <a:spcPct val="0"/>
        </a:spcBef>
        <a:spcAft>
          <a:spcPct val="0"/>
        </a:spcAft>
        <a:defRPr sz="2800" b="1">
          <a:solidFill>
            <a:srgbClr val="000066"/>
          </a:solidFill>
          <a:latin typeface="Arial" panose="020B0604020202020204" pitchFamily="34" charset="0"/>
        </a:defRPr>
      </a:lvl6pPr>
      <a:lvl7pPr marL="914400" algn="l" rtl="0" fontAlgn="base">
        <a:spcBef>
          <a:spcPct val="0"/>
        </a:spcBef>
        <a:spcAft>
          <a:spcPct val="0"/>
        </a:spcAft>
        <a:defRPr sz="2800" b="1">
          <a:solidFill>
            <a:srgbClr val="000066"/>
          </a:solidFill>
          <a:latin typeface="Arial" panose="020B0604020202020204" pitchFamily="34" charset="0"/>
        </a:defRPr>
      </a:lvl7pPr>
      <a:lvl8pPr marL="1371600" algn="l" rtl="0" fontAlgn="base">
        <a:spcBef>
          <a:spcPct val="0"/>
        </a:spcBef>
        <a:spcAft>
          <a:spcPct val="0"/>
        </a:spcAft>
        <a:defRPr sz="2800" b="1">
          <a:solidFill>
            <a:srgbClr val="000066"/>
          </a:solidFill>
          <a:latin typeface="Arial" panose="020B0604020202020204" pitchFamily="34" charset="0"/>
        </a:defRPr>
      </a:lvl8pPr>
      <a:lvl9pPr marL="1828800" algn="l" rtl="0" fontAlgn="base">
        <a:spcBef>
          <a:spcPct val="0"/>
        </a:spcBef>
        <a:spcAft>
          <a:spcPct val="0"/>
        </a:spcAft>
        <a:defRPr sz="2800" b="1">
          <a:solidFill>
            <a:srgbClr val="000066"/>
          </a:solidFill>
          <a:latin typeface="Arial" panose="020B0604020202020204" pitchFamily="34" charset="0"/>
        </a:defRPr>
      </a:lvl9pPr>
    </p:titleStyle>
    <p:bodyStyle>
      <a:lvl1pPr marL="185738" indent="-185738" algn="l" rtl="0" fontAlgn="base">
        <a:spcBef>
          <a:spcPct val="20000"/>
        </a:spcBef>
        <a:spcAft>
          <a:spcPct val="0"/>
        </a:spcAft>
        <a:buClr>
          <a:srgbClr val="000090"/>
        </a:buClr>
        <a:buFont typeface="Wingdings" panose="05000000000000000000" pitchFamily="2" charset="2"/>
        <a:buChar char="§"/>
        <a:tabLst>
          <a:tab pos="1806575" algn="l"/>
        </a:tabLst>
        <a:defRPr sz="2400" b="1" kern="1200">
          <a:solidFill>
            <a:srgbClr val="000066"/>
          </a:solidFill>
          <a:latin typeface="+mn-lt"/>
          <a:ea typeface="+mn-ea"/>
          <a:cs typeface="+mn-cs"/>
        </a:defRPr>
      </a:lvl1pPr>
      <a:lvl2pPr marL="568325" indent="-192088" algn="l" rtl="0" fontAlgn="base">
        <a:spcBef>
          <a:spcPct val="20000"/>
        </a:spcBef>
        <a:spcAft>
          <a:spcPct val="0"/>
        </a:spcAft>
        <a:buClr>
          <a:srgbClr val="000090"/>
        </a:buClr>
        <a:buFont typeface="Wingdings" panose="05000000000000000000" pitchFamily="2" charset="2"/>
        <a:buChar char="§"/>
        <a:tabLst>
          <a:tab pos="1806575" algn="l"/>
        </a:tabLst>
        <a:defRPr sz="2000" kern="1200">
          <a:solidFill>
            <a:srgbClr val="000066"/>
          </a:solidFill>
          <a:latin typeface="+mn-lt"/>
          <a:ea typeface="+mn-ea"/>
          <a:cs typeface="+mn-cs"/>
        </a:defRPr>
      </a:lvl2pPr>
      <a:lvl3pPr marL="1046163" indent="-196850" algn="l" rtl="0" fontAlgn="base">
        <a:spcBef>
          <a:spcPct val="20000"/>
        </a:spcBef>
        <a:spcAft>
          <a:spcPct val="0"/>
        </a:spcAft>
        <a:buClr>
          <a:srgbClr val="000090"/>
        </a:buClr>
        <a:buFont typeface="Wingdings" panose="05000000000000000000" pitchFamily="2" charset="2"/>
        <a:buChar char="§"/>
        <a:tabLst>
          <a:tab pos="1806575" algn="l"/>
        </a:tabLst>
        <a:defRPr sz="2000" kern="1200">
          <a:solidFill>
            <a:srgbClr val="000066"/>
          </a:solidFill>
          <a:latin typeface="+mn-lt"/>
          <a:ea typeface="+mn-ea"/>
          <a:cs typeface="+mn-cs"/>
        </a:defRPr>
      </a:lvl3pPr>
      <a:lvl4pPr marL="1435100" indent="-198438" algn="l" rtl="0" fontAlgn="base">
        <a:spcBef>
          <a:spcPct val="20000"/>
        </a:spcBef>
        <a:spcAft>
          <a:spcPct val="0"/>
        </a:spcAft>
        <a:buClr>
          <a:srgbClr val="000090"/>
        </a:buClr>
        <a:buFont typeface="Wingdings" panose="05000000000000000000" pitchFamily="2" charset="2"/>
        <a:buChar char="§"/>
        <a:tabLst>
          <a:tab pos="1806575" algn="l"/>
        </a:tabLst>
        <a:defRPr sz="2000" kern="1200">
          <a:solidFill>
            <a:srgbClr val="000066"/>
          </a:solidFill>
          <a:latin typeface="+mn-lt"/>
          <a:ea typeface="+mn-ea"/>
          <a:cs typeface="+mn-cs"/>
        </a:defRPr>
      </a:lvl4pPr>
      <a:lvl5pPr marL="2003425" indent="-284163" algn="l" rtl="0" fontAlgn="base">
        <a:spcBef>
          <a:spcPct val="20000"/>
        </a:spcBef>
        <a:spcAft>
          <a:spcPct val="0"/>
        </a:spcAft>
        <a:buClr>
          <a:srgbClr val="000090"/>
        </a:buClr>
        <a:buFont typeface="Wingdings" panose="05000000000000000000" pitchFamily="2" charset="2"/>
        <a:buChar char="§"/>
        <a:tabLst>
          <a:tab pos="1806575" algn="l"/>
        </a:tabLst>
        <a:defRPr sz="2000"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2.x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6.x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74" name="Rectangle 2"/>
          <p:cNvSpPr>
            <a:spLocks noGrp="1" noChangeArrowheads="1"/>
          </p:cNvSpPr>
          <p:nvPr>
            <p:ph type="ctrTitle"/>
          </p:nvPr>
        </p:nvSpPr>
        <p:spPr>
          <a:xfrm>
            <a:off x="781050" y="311150"/>
            <a:ext cx="7581900" cy="960438"/>
          </a:xfrm>
        </p:spPr>
        <p:txBody>
          <a:bodyPr/>
          <a:lstStyle/>
          <a:p>
            <a:r>
              <a:rPr lang="en-US" altLang="en-US"/>
              <a:t>People Management, People Organization</a:t>
            </a:r>
          </a:p>
        </p:txBody>
      </p:sp>
      <p:sp>
        <p:nvSpPr>
          <p:cNvPr id="1078275" name="Rectangle 3"/>
          <p:cNvSpPr>
            <a:spLocks noGrp="1" noChangeArrowheads="1"/>
          </p:cNvSpPr>
          <p:nvPr>
            <p:ph type="subTitle" idx="1"/>
          </p:nvPr>
        </p:nvSpPr>
        <p:spPr>
          <a:xfrm>
            <a:off x="719138" y="4616450"/>
            <a:ext cx="7427912" cy="1741488"/>
          </a:xfrm>
        </p:spPr>
        <p:txBody>
          <a:bodyPr/>
          <a:lstStyle/>
          <a:p>
            <a:pPr algn="l">
              <a:tabLst/>
            </a:pPr>
            <a:r>
              <a:rPr lang="en-GB" altLang="en-US"/>
              <a:t>Main issues:</a:t>
            </a:r>
          </a:p>
          <a:p>
            <a:pPr algn="l">
              <a:buFont typeface="Wingdings" panose="05000000000000000000" pitchFamily="2" charset="2"/>
              <a:buChar char="§"/>
              <a:tabLst/>
            </a:pPr>
            <a:r>
              <a:rPr lang="en-GB" altLang="en-US"/>
              <a:t>People</a:t>
            </a:r>
            <a:r>
              <a:rPr lang="en-GB" altLang="en-US" b="0"/>
              <a:t> are key in software development</a:t>
            </a:r>
          </a:p>
          <a:p>
            <a:pPr algn="l">
              <a:buFont typeface="Wingdings" panose="05000000000000000000" pitchFamily="2" charset="2"/>
              <a:buChar char="§"/>
              <a:tabLst/>
            </a:pPr>
            <a:r>
              <a:rPr lang="en-GB" altLang="en-US" b="0"/>
              <a:t>Different ways to </a:t>
            </a:r>
            <a:r>
              <a:rPr lang="en-GB" altLang="en-US"/>
              <a:t>organize</a:t>
            </a:r>
            <a:r>
              <a:rPr lang="en-GB" altLang="en-US" b="0"/>
              <a:t> SD projects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92B0A044-2777-4DED-B98A-AEA4FA8395FF}" type="slidenum">
              <a:rPr lang="nl-NL" altLang="en-US"/>
              <a:pPr/>
              <a:t>10</a:t>
            </a:fld>
            <a:endParaRPr lang="nl-NL" altLang="en-US"/>
          </a:p>
        </p:txBody>
      </p:sp>
      <p:sp>
        <p:nvSpPr>
          <p:cNvPr id="1094658" name="Rectangle 2"/>
          <p:cNvSpPr>
            <a:spLocks noGrp="1" noChangeArrowheads="1"/>
          </p:cNvSpPr>
          <p:nvPr>
            <p:ph type="title"/>
          </p:nvPr>
        </p:nvSpPr>
        <p:spPr/>
        <p:txBody>
          <a:bodyPr/>
          <a:lstStyle/>
          <a:p>
            <a:r>
              <a:rPr lang="en-US" altLang="en-US"/>
              <a:t>People management</a:t>
            </a:r>
          </a:p>
        </p:txBody>
      </p:sp>
      <p:sp>
        <p:nvSpPr>
          <p:cNvPr id="1094659" name="Rectangle 3"/>
          <p:cNvSpPr>
            <a:spLocks noGrp="1" noChangeArrowheads="1"/>
          </p:cNvSpPr>
          <p:nvPr>
            <p:ph type="body" idx="1"/>
          </p:nvPr>
        </p:nvSpPr>
        <p:spPr/>
        <p:txBody>
          <a:bodyPr/>
          <a:lstStyle/>
          <a:p>
            <a:r>
              <a:rPr lang="en-US" altLang="en-US"/>
              <a:t>People have different goals</a:t>
            </a:r>
          </a:p>
          <a:p>
            <a:endParaRPr lang="en-US" altLang="en-US"/>
          </a:p>
          <a:p>
            <a:r>
              <a:rPr lang="en-US" altLang="en-US"/>
              <a:t>People and productivity</a:t>
            </a:r>
          </a:p>
          <a:p>
            <a:endParaRPr lang="en-US" altLang="en-US"/>
          </a:p>
          <a:p>
            <a:r>
              <a:rPr lang="en-US" altLang="en-US"/>
              <a:t>Group processes</a:t>
            </a:r>
          </a:p>
          <a:p>
            <a:endParaRPr lang="en-US" altLang="en-US"/>
          </a:p>
          <a:p>
            <a:r>
              <a:rPr lang="en-US" altLang="en-US"/>
              <a:t>Coordination of work</a:t>
            </a:r>
          </a:p>
          <a:p>
            <a:endParaRPr lang="en-US" altLang="en-US"/>
          </a:p>
          <a:p>
            <a:r>
              <a:rPr lang="en-US" altLang="en-US"/>
              <a:t>Importance of informal communication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98F8FECA-ADFE-468F-9D15-AB4E0B0C047B}" type="slidenum">
              <a:rPr lang="nl-NL" altLang="en-US"/>
              <a:pPr/>
              <a:t>11</a:t>
            </a:fld>
            <a:endParaRPr lang="nl-NL" altLang="en-US"/>
          </a:p>
        </p:txBody>
      </p:sp>
      <p:sp>
        <p:nvSpPr>
          <p:cNvPr id="1080322" name="Rectangle 2"/>
          <p:cNvSpPr>
            <a:spLocks noGrp="1" noChangeArrowheads="1"/>
          </p:cNvSpPr>
          <p:nvPr>
            <p:ph type="title"/>
          </p:nvPr>
        </p:nvSpPr>
        <p:spPr/>
        <p:txBody>
          <a:bodyPr/>
          <a:lstStyle/>
          <a:p>
            <a:r>
              <a:rPr lang="en-US" altLang="en-US">
                <a:sym typeface="Symbol" panose="05050102010706020507" pitchFamily="18" charset="2"/>
              </a:rPr>
              <a:t>Mintzberg’s coordination mechanisms</a:t>
            </a:r>
          </a:p>
        </p:txBody>
      </p:sp>
      <p:sp>
        <p:nvSpPr>
          <p:cNvPr id="1080323" name="Rectangle 3"/>
          <p:cNvSpPr>
            <a:spLocks noGrp="1" noChangeArrowheads="1"/>
          </p:cNvSpPr>
          <p:nvPr>
            <p:ph type="body" idx="1"/>
          </p:nvPr>
        </p:nvSpPr>
        <p:spPr>
          <a:xfrm>
            <a:off x="647700" y="1773238"/>
            <a:ext cx="7847013" cy="4367212"/>
          </a:xfrm>
        </p:spPr>
        <p:txBody>
          <a:bodyPr/>
          <a:lstStyle/>
          <a:p>
            <a:pPr marL="342900" indent="-342900">
              <a:tabLst/>
            </a:pPr>
            <a:r>
              <a:rPr lang="en-US" altLang="en-US"/>
              <a:t>Simple: direct supervision</a:t>
            </a:r>
          </a:p>
          <a:p>
            <a:pPr marL="342900" indent="-342900">
              <a:tabLst/>
            </a:pPr>
            <a:r>
              <a:rPr lang="en-US" altLang="en-US"/>
              <a:t>Machine bureaucracy: standardization of work processes</a:t>
            </a:r>
          </a:p>
          <a:p>
            <a:pPr marL="342900" indent="-342900">
              <a:tabLst/>
            </a:pPr>
            <a:r>
              <a:rPr lang="en-US" altLang="en-US"/>
              <a:t>Divisionalized form: standardization of work products</a:t>
            </a:r>
          </a:p>
          <a:p>
            <a:pPr marL="342900" indent="-342900">
              <a:tabLst/>
            </a:pPr>
            <a:r>
              <a:rPr lang="en-US" altLang="en-US"/>
              <a:t>Professional bureaucracy: standardization of worker skills</a:t>
            </a:r>
          </a:p>
          <a:p>
            <a:pPr marL="342900" indent="-342900">
              <a:tabLst/>
            </a:pPr>
            <a:r>
              <a:rPr lang="en-US" altLang="en-US"/>
              <a:t>Adhocracy: mutual adjustment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99FB7542-8458-4E8C-8B57-49D68B9E206C}" type="slidenum">
              <a:rPr lang="nl-NL" altLang="en-US"/>
              <a:pPr/>
              <a:t>12</a:t>
            </a:fld>
            <a:endParaRPr lang="nl-NL" altLang="en-US"/>
          </a:p>
        </p:txBody>
      </p:sp>
      <p:sp>
        <p:nvSpPr>
          <p:cNvPr id="1082370" name="Rectangle 2"/>
          <p:cNvSpPr>
            <a:spLocks noGrp="1" noChangeArrowheads="1"/>
          </p:cNvSpPr>
          <p:nvPr>
            <p:ph type="title"/>
          </p:nvPr>
        </p:nvSpPr>
        <p:spPr/>
        <p:txBody>
          <a:bodyPr/>
          <a:lstStyle/>
          <a:p>
            <a:r>
              <a:rPr lang="en-US" altLang="en-US"/>
              <a:t>External and Internal forces</a:t>
            </a:r>
          </a:p>
        </p:txBody>
      </p:sp>
      <p:sp>
        <p:nvSpPr>
          <p:cNvPr id="1082371" name="Rectangle 3"/>
          <p:cNvSpPr>
            <a:spLocks noGrp="1" noChangeArrowheads="1"/>
          </p:cNvSpPr>
          <p:nvPr>
            <p:ph type="body" idx="1"/>
          </p:nvPr>
        </p:nvSpPr>
        <p:spPr/>
        <p:txBody>
          <a:bodyPr/>
          <a:lstStyle/>
          <a:p>
            <a:pPr marL="342900" indent="-342900">
              <a:tabLst/>
            </a:pPr>
            <a:r>
              <a:rPr lang="en-US" altLang="en-US"/>
              <a:t>Example context: a complex software development project in a new, not yet explored area, within a government agency</a:t>
            </a:r>
          </a:p>
          <a:p>
            <a:pPr marL="342900" indent="-342900">
              <a:tabLst/>
            </a:pPr>
            <a:endParaRPr lang="en-US" altLang="en-US"/>
          </a:p>
          <a:p>
            <a:pPr marL="342900" indent="-342900">
              <a:tabLst/>
            </a:pPr>
            <a:r>
              <a:rPr lang="en-US" altLang="en-US"/>
              <a:t>External force: the bureaucratic context is likely to want to push a bureaucratic type of organization, with bosses, and hierarchical decision procedures</a:t>
            </a:r>
          </a:p>
          <a:p>
            <a:pPr marL="342900" indent="-342900">
              <a:tabLst/>
            </a:pPr>
            <a:r>
              <a:rPr lang="en-US" altLang="en-US"/>
              <a:t>Internal force: the project really requires a more democratic, consensus-based type of organization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2"/>
          <p:cNvSpPr>
            <a:spLocks noGrp="1"/>
          </p:cNvSpPr>
          <p:nvPr>
            <p:ph type="ftr" sz="quarter" idx="10"/>
          </p:nvPr>
        </p:nvSpPr>
        <p:spPr/>
        <p:txBody>
          <a:bodyPr/>
          <a:lstStyle/>
          <a:p>
            <a:r>
              <a:rPr lang="nl-NL" altLang="en-US"/>
              <a:t>SE, People, Hans van Vliet,  ©2008</a:t>
            </a:r>
          </a:p>
        </p:txBody>
      </p:sp>
      <p:sp>
        <p:nvSpPr>
          <p:cNvPr id="17" name="Slide Number Placeholder 3"/>
          <p:cNvSpPr>
            <a:spLocks noGrp="1"/>
          </p:cNvSpPr>
          <p:nvPr>
            <p:ph type="sldNum" sz="quarter" idx="11"/>
          </p:nvPr>
        </p:nvSpPr>
        <p:spPr/>
        <p:txBody>
          <a:bodyPr/>
          <a:lstStyle/>
          <a:p>
            <a:fld id="{C108FFCF-5F9D-4177-97C3-08045F21FE38}" type="slidenum">
              <a:rPr lang="nl-NL" altLang="en-US"/>
              <a:pPr/>
              <a:t>13</a:t>
            </a:fld>
            <a:endParaRPr lang="nl-NL" altLang="en-US"/>
          </a:p>
        </p:txBody>
      </p:sp>
      <p:sp>
        <p:nvSpPr>
          <p:cNvPr id="1084418" name="Rectangle 2"/>
          <p:cNvSpPr>
            <a:spLocks noGrp="1" noChangeArrowheads="1"/>
          </p:cNvSpPr>
          <p:nvPr>
            <p:ph type="title"/>
          </p:nvPr>
        </p:nvSpPr>
        <p:spPr/>
        <p:txBody>
          <a:bodyPr/>
          <a:lstStyle/>
          <a:p>
            <a:r>
              <a:rPr lang="en-US" altLang="en-US"/>
              <a:t>Reddin’s management styles</a:t>
            </a:r>
          </a:p>
        </p:txBody>
      </p:sp>
      <p:sp>
        <p:nvSpPr>
          <p:cNvPr id="1084422" name="Text Box 6"/>
          <p:cNvSpPr txBox="1">
            <a:spLocks noChangeArrowheads="1"/>
          </p:cNvSpPr>
          <p:nvPr/>
        </p:nvSpPr>
        <p:spPr bwMode="auto">
          <a:xfrm>
            <a:off x="4924425" y="1981200"/>
            <a:ext cx="180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ClrTx/>
              <a:buFontTx/>
              <a:buNone/>
            </a:pPr>
            <a:r>
              <a:rPr lang="en-US" altLang="en-US" sz="1800"/>
              <a:t>task directedness</a:t>
            </a:r>
          </a:p>
        </p:txBody>
      </p:sp>
      <p:sp>
        <p:nvSpPr>
          <p:cNvPr id="1084423" name="Text Box 7"/>
          <p:cNvSpPr txBox="1">
            <a:spLocks noChangeArrowheads="1"/>
          </p:cNvSpPr>
          <p:nvPr/>
        </p:nvSpPr>
        <p:spPr bwMode="auto">
          <a:xfrm>
            <a:off x="1055688" y="3810000"/>
            <a:ext cx="136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ClrTx/>
              <a:buFontTx/>
              <a:buNone/>
            </a:pPr>
            <a:r>
              <a:rPr lang="en-US" altLang="en-US" sz="1800"/>
              <a:t>relation</a:t>
            </a:r>
          </a:p>
          <a:p>
            <a:pPr algn="ctr" eaLnBrk="0" hangingPunct="0">
              <a:spcBef>
                <a:spcPct val="0"/>
              </a:spcBef>
              <a:buClrTx/>
              <a:buFontTx/>
              <a:buNone/>
            </a:pPr>
            <a:r>
              <a:rPr lang="en-US" altLang="en-US" sz="1800"/>
              <a:t>directedness</a:t>
            </a:r>
          </a:p>
        </p:txBody>
      </p:sp>
      <p:sp>
        <p:nvSpPr>
          <p:cNvPr id="1084424" name="Text Box 8"/>
          <p:cNvSpPr txBox="1">
            <a:spLocks noChangeArrowheads="1"/>
          </p:cNvSpPr>
          <p:nvPr/>
        </p:nvSpPr>
        <p:spPr bwMode="auto">
          <a:xfrm>
            <a:off x="4273550" y="2362200"/>
            <a:ext cx="485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ClrTx/>
              <a:buFontTx/>
              <a:buNone/>
            </a:pPr>
            <a:r>
              <a:rPr lang="en-US" altLang="en-US" sz="1800"/>
              <a:t>low</a:t>
            </a:r>
          </a:p>
        </p:txBody>
      </p:sp>
      <p:sp>
        <p:nvSpPr>
          <p:cNvPr id="1084425" name="Text Box 9"/>
          <p:cNvSpPr txBox="1">
            <a:spLocks noChangeArrowheads="1"/>
          </p:cNvSpPr>
          <p:nvPr/>
        </p:nvSpPr>
        <p:spPr bwMode="auto">
          <a:xfrm>
            <a:off x="2555875" y="3465513"/>
            <a:ext cx="52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ClrTx/>
              <a:buFontTx/>
              <a:buNone/>
            </a:pPr>
            <a:r>
              <a:rPr lang="en-US" altLang="en-US" sz="1800"/>
              <a:t>low</a:t>
            </a:r>
          </a:p>
        </p:txBody>
      </p:sp>
      <p:sp>
        <p:nvSpPr>
          <p:cNvPr id="1084426" name="Text Box 10"/>
          <p:cNvSpPr txBox="1">
            <a:spLocks noChangeArrowheads="1"/>
          </p:cNvSpPr>
          <p:nvPr/>
        </p:nvSpPr>
        <p:spPr bwMode="auto">
          <a:xfrm>
            <a:off x="6775450" y="2362200"/>
            <a:ext cx="568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ClrTx/>
              <a:buFontTx/>
              <a:buNone/>
            </a:pPr>
            <a:r>
              <a:rPr lang="en-US" altLang="en-US" sz="1800"/>
              <a:t>high</a:t>
            </a:r>
          </a:p>
        </p:txBody>
      </p:sp>
      <p:sp>
        <p:nvSpPr>
          <p:cNvPr id="1084427" name="Text Box 11"/>
          <p:cNvSpPr txBox="1">
            <a:spLocks noChangeArrowheads="1"/>
          </p:cNvSpPr>
          <p:nvPr/>
        </p:nvSpPr>
        <p:spPr bwMode="auto">
          <a:xfrm>
            <a:off x="2601913" y="4633913"/>
            <a:ext cx="569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spcBef>
                <a:spcPct val="0"/>
              </a:spcBef>
              <a:buClrTx/>
              <a:buFontTx/>
              <a:buNone/>
            </a:pPr>
            <a:r>
              <a:rPr lang="en-US" altLang="en-US" sz="1800"/>
              <a:t>high</a:t>
            </a:r>
          </a:p>
        </p:txBody>
      </p:sp>
      <p:sp>
        <p:nvSpPr>
          <p:cNvPr id="1084434" name="Rectangle 18"/>
          <p:cNvSpPr>
            <a:spLocks noChangeArrowheads="1"/>
          </p:cNvSpPr>
          <p:nvPr/>
        </p:nvSpPr>
        <p:spPr bwMode="auto">
          <a:xfrm>
            <a:off x="3635375" y="3033713"/>
            <a:ext cx="4176713" cy="2232025"/>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cxnSp>
        <p:nvCxnSpPr>
          <p:cNvPr id="1084435" name="AutoShape 19"/>
          <p:cNvCxnSpPr>
            <a:cxnSpLocks noChangeShapeType="1"/>
            <a:stCxn id="1084434" idx="1"/>
            <a:endCxn id="1084434" idx="3"/>
          </p:cNvCxnSpPr>
          <p:nvPr/>
        </p:nvCxnSpPr>
        <p:spPr bwMode="auto">
          <a:xfrm>
            <a:off x="3625850" y="4149725"/>
            <a:ext cx="4195763" cy="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4436" name="AutoShape 20"/>
          <p:cNvCxnSpPr>
            <a:cxnSpLocks noChangeShapeType="1"/>
            <a:stCxn id="1084434" idx="0"/>
            <a:endCxn id="1084434" idx="2"/>
          </p:cNvCxnSpPr>
          <p:nvPr/>
        </p:nvCxnSpPr>
        <p:spPr bwMode="auto">
          <a:xfrm>
            <a:off x="5724525" y="3024188"/>
            <a:ext cx="0" cy="2251075"/>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4437" name="Text Box 21"/>
          <p:cNvSpPr txBox="1">
            <a:spLocks noChangeArrowheads="1"/>
          </p:cNvSpPr>
          <p:nvPr/>
        </p:nvSpPr>
        <p:spPr bwMode="auto">
          <a:xfrm>
            <a:off x="3995738" y="3213100"/>
            <a:ext cx="1328737"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separation</a:t>
            </a:r>
          </a:p>
          <a:p>
            <a:pPr>
              <a:spcBef>
                <a:spcPct val="20000"/>
              </a:spcBef>
            </a:pPr>
            <a:r>
              <a:rPr lang="en-US" altLang="en-US" sz="2000">
                <a:latin typeface="Arial" panose="020B0604020202020204" pitchFamily="34" charset="0"/>
              </a:rPr>
              <a:t>    style</a:t>
            </a:r>
          </a:p>
        </p:txBody>
      </p:sp>
      <p:sp>
        <p:nvSpPr>
          <p:cNvPr id="1084438" name="Text Box 22"/>
          <p:cNvSpPr txBox="1">
            <a:spLocks noChangeArrowheads="1"/>
          </p:cNvSpPr>
          <p:nvPr/>
        </p:nvSpPr>
        <p:spPr bwMode="auto">
          <a:xfrm>
            <a:off x="6048375" y="3213100"/>
            <a:ext cx="15240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commitment</a:t>
            </a:r>
          </a:p>
          <a:p>
            <a:pPr>
              <a:spcBef>
                <a:spcPct val="20000"/>
              </a:spcBef>
            </a:pPr>
            <a:r>
              <a:rPr lang="en-US" altLang="en-US" sz="2000">
                <a:latin typeface="Arial" panose="020B0604020202020204" pitchFamily="34" charset="0"/>
              </a:rPr>
              <a:t>      style</a:t>
            </a:r>
          </a:p>
        </p:txBody>
      </p:sp>
      <p:sp>
        <p:nvSpPr>
          <p:cNvPr id="1084439" name="Text Box 23"/>
          <p:cNvSpPr txBox="1">
            <a:spLocks noChangeArrowheads="1"/>
          </p:cNvSpPr>
          <p:nvPr/>
        </p:nvSpPr>
        <p:spPr bwMode="auto">
          <a:xfrm>
            <a:off x="4248150" y="4329113"/>
            <a:ext cx="976313"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relation</a:t>
            </a:r>
          </a:p>
          <a:p>
            <a:pPr>
              <a:spcBef>
                <a:spcPct val="20000"/>
              </a:spcBef>
            </a:pPr>
            <a:r>
              <a:rPr lang="en-US" altLang="en-US" sz="2000">
                <a:latin typeface="Arial" panose="020B0604020202020204" pitchFamily="34" charset="0"/>
              </a:rPr>
              <a:t>  style</a:t>
            </a:r>
          </a:p>
        </p:txBody>
      </p:sp>
      <p:sp>
        <p:nvSpPr>
          <p:cNvPr id="1084440" name="Text Box 24"/>
          <p:cNvSpPr txBox="1">
            <a:spLocks noChangeArrowheads="1"/>
          </p:cNvSpPr>
          <p:nvPr/>
        </p:nvSpPr>
        <p:spPr bwMode="auto">
          <a:xfrm>
            <a:off x="6156325" y="4292600"/>
            <a:ext cx="1328738"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integration</a:t>
            </a:r>
          </a:p>
          <a:p>
            <a:pPr>
              <a:spcBef>
                <a:spcPct val="20000"/>
              </a:spcBef>
            </a:pPr>
            <a:r>
              <a:rPr lang="en-US" altLang="en-US" sz="2000">
                <a:latin typeface="Arial" panose="020B0604020202020204" pitchFamily="34" charset="0"/>
              </a:rPr>
              <a:t>    style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8452B461-565D-42FD-BD19-CE75FDD91EF6}" type="slidenum">
              <a:rPr lang="nl-NL" altLang="en-US"/>
              <a:pPr/>
              <a:t>14</a:t>
            </a:fld>
            <a:endParaRPr lang="nl-NL" altLang="en-US"/>
          </a:p>
        </p:txBody>
      </p:sp>
      <p:sp>
        <p:nvSpPr>
          <p:cNvPr id="1086466" name="Rectangle 2"/>
          <p:cNvSpPr>
            <a:spLocks noGrp="1" noChangeArrowheads="1"/>
          </p:cNvSpPr>
          <p:nvPr>
            <p:ph type="title"/>
          </p:nvPr>
        </p:nvSpPr>
        <p:spPr/>
        <p:txBody>
          <a:bodyPr/>
          <a:lstStyle/>
          <a:p>
            <a:r>
              <a:rPr lang="en-US" altLang="en-US"/>
              <a:t>Focus</a:t>
            </a:r>
          </a:p>
        </p:txBody>
      </p:sp>
      <p:sp>
        <p:nvSpPr>
          <p:cNvPr id="1086467" name="Rectangle 3"/>
          <p:cNvSpPr>
            <a:spLocks noGrp="1" noChangeArrowheads="1"/>
          </p:cNvSpPr>
          <p:nvPr>
            <p:ph type="body" idx="1"/>
          </p:nvPr>
        </p:nvSpPr>
        <p:spPr/>
        <p:txBody>
          <a:bodyPr/>
          <a:lstStyle/>
          <a:p>
            <a:pPr marL="342900" indent="-342900">
              <a:tabLst/>
            </a:pPr>
            <a:endParaRPr lang="en-US" altLang="en-US"/>
          </a:p>
          <a:p>
            <a:pPr marL="342900" indent="-342900">
              <a:tabLst/>
            </a:pPr>
            <a:r>
              <a:rPr lang="en-US" altLang="en-US"/>
              <a:t>In both these schemes, we look from the manager to the team.</a:t>
            </a:r>
          </a:p>
          <a:p>
            <a:pPr marL="342900" indent="-342900">
              <a:tabLst/>
            </a:pPr>
            <a:endParaRPr lang="en-US" altLang="en-US"/>
          </a:p>
          <a:p>
            <a:pPr marL="342900" indent="-342900">
              <a:tabLst/>
            </a:pPr>
            <a:r>
              <a:rPr lang="en-US" altLang="en-US"/>
              <a:t>We may also take the opposite position, and consider the relation and task </a:t>
            </a:r>
            <a:r>
              <a:rPr lang="en-US" altLang="en-US" i="1"/>
              <a:t>maturity</a:t>
            </a:r>
            <a:r>
              <a:rPr lang="en-US" altLang="en-US" b="0"/>
              <a:t> </a:t>
            </a:r>
            <a:r>
              <a:rPr lang="en-US" altLang="en-US"/>
              <a:t>of individual team members.</a:t>
            </a:r>
          </a:p>
          <a:p>
            <a:pPr marL="342900" indent="-342900">
              <a:tabLst/>
            </a:pPr>
            <a:endParaRPr lang="en-US" altLang="en-US"/>
          </a:p>
          <a:p>
            <a:pPr marL="342900" indent="-342900">
              <a:tabLst/>
            </a:pPr>
            <a:r>
              <a:rPr lang="en-US" altLang="en-US"/>
              <a:t>The manager should align his dealings with team members with their maturity.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F330D15B-3C24-4D76-B76C-78B60BABDA10}" type="slidenum">
              <a:rPr lang="nl-NL" altLang="en-US"/>
              <a:pPr/>
              <a:t>15</a:t>
            </a:fld>
            <a:endParaRPr lang="nl-NL" altLang="en-US"/>
          </a:p>
        </p:txBody>
      </p:sp>
      <p:sp>
        <p:nvSpPr>
          <p:cNvPr id="1088514" name="Rectangle 2"/>
          <p:cNvSpPr>
            <a:spLocks noGrp="1" noChangeArrowheads="1"/>
          </p:cNvSpPr>
          <p:nvPr>
            <p:ph type="title"/>
          </p:nvPr>
        </p:nvSpPr>
        <p:spPr/>
        <p:txBody>
          <a:bodyPr/>
          <a:lstStyle/>
          <a:p>
            <a:r>
              <a:rPr lang="en-US" altLang="en-US"/>
              <a:t>Team Organization</a:t>
            </a:r>
          </a:p>
        </p:txBody>
      </p:sp>
      <p:sp>
        <p:nvSpPr>
          <p:cNvPr id="1088515" name="Rectangle 3"/>
          <p:cNvSpPr>
            <a:spLocks noGrp="1" noChangeArrowheads="1"/>
          </p:cNvSpPr>
          <p:nvPr>
            <p:ph type="body" idx="1"/>
          </p:nvPr>
        </p:nvSpPr>
        <p:spPr/>
        <p:txBody>
          <a:bodyPr/>
          <a:lstStyle/>
          <a:p>
            <a:pPr marL="342900" indent="-342900">
              <a:tabLst/>
            </a:pPr>
            <a:endParaRPr lang="en-US" altLang="en-US"/>
          </a:p>
          <a:p>
            <a:pPr marL="342900" indent="-342900">
              <a:tabLst/>
            </a:pPr>
            <a:endParaRPr lang="en-US" altLang="en-US"/>
          </a:p>
          <a:p>
            <a:pPr marL="342900" indent="-342900">
              <a:tabLst/>
            </a:pPr>
            <a:r>
              <a:rPr lang="en-US" altLang="en-US"/>
              <a:t>Hierarchical organization</a:t>
            </a:r>
          </a:p>
          <a:p>
            <a:pPr marL="342900" indent="-342900">
              <a:tabLst/>
            </a:pPr>
            <a:r>
              <a:rPr lang="en-US" altLang="en-US"/>
              <a:t>Matrix organization</a:t>
            </a:r>
          </a:p>
          <a:p>
            <a:pPr marL="342900" indent="-342900">
              <a:tabLst/>
            </a:pPr>
            <a:r>
              <a:rPr lang="en-US" altLang="en-US"/>
              <a:t>Chief programmer team</a:t>
            </a:r>
          </a:p>
          <a:p>
            <a:pPr marL="342900" indent="-342900">
              <a:tabLst/>
            </a:pPr>
            <a:r>
              <a:rPr lang="en-US" altLang="en-US"/>
              <a:t>SWAT team</a:t>
            </a:r>
          </a:p>
          <a:p>
            <a:pPr marL="342900" indent="-342900">
              <a:tabLst/>
            </a:pPr>
            <a:r>
              <a:rPr lang="en-US" altLang="en-US"/>
              <a:t>Agile team/Extreme Programming (XP)</a:t>
            </a:r>
          </a:p>
          <a:p>
            <a:pPr marL="342900" indent="-342900">
              <a:tabLst/>
            </a:pPr>
            <a:r>
              <a:rPr lang="en-US" altLang="en-US"/>
              <a:t>Open Source Develoment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nl-NL" altLang="en-US"/>
              <a:t>SE, People, Hans van Vliet,  ©2008</a:t>
            </a:r>
          </a:p>
        </p:txBody>
      </p:sp>
      <p:sp>
        <p:nvSpPr>
          <p:cNvPr id="5" name="Slide Number Placeholder 3"/>
          <p:cNvSpPr>
            <a:spLocks noGrp="1"/>
          </p:cNvSpPr>
          <p:nvPr>
            <p:ph type="sldNum" sz="quarter" idx="11"/>
          </p:nvPr>
        </p:nvSpPr>
        <p:spPr/>
        <p:txBody>
          <a:bodyPr/>
          <a:lstStyle/>
          <a:p>
            <a:fld id="{2D11CA7E-1126-43B8-AF7D-8AB271EF4D1A}" type="slidenum">
              <a:rPr lang="nl-NL" altLang="en-US"/>
              <a:pPr/>
              <a:t>16</a:t>
            </a:fld>
            <a:endParaRPr lang="nl-NL" altLang="en-US"/>
          </a:p>
        </p:txBody>
      </p:sp>
      <p:pic>
        <p:nvPicPr>
          <p:cNvPr id="1095684" name="Picture 4" descr="j03342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863" y="1520825"/>
            <a:ext cx="6264275" cy="4322763"/>
          </a:xfrm>
          <a:prstGeom prst="rect">
            <a:avLst/>
          </a:prstGeom>
          <a:noFill/>
          <a:extLst>
            <a:ext uri="{909E8E84-426E-40DD-AFC4-6F175D3DCCD1}">
              <a14:hiddenFill xmlns:a14="http://schemas.microsoft.com/office/drawing/2010/main">
                <a:solidFill>
                  <a:srgbClr val="FFFFFF"/>
                </a:solidFill>
              </a14:hiddenFill>
            </a:ext>
          </a:extLst>
        </p:spPr>
      </p:pic>
      <p:sp>
        <p:nvSpPr>
          <p:cNvPr id="1095685" name="Rectangle 5"/>
          <p:cNvSpPr>
            <a:spLocks noGrp="1" noChangeArrowheads="1"/>
          </p:cNvSpPr>
          <p:nvPr>
            <p:ph type="title"/>
          </p:nvPr>
        </p:nvSpPr>
        <p:spPr/>
        <p:txBody>
          <a:bodyPr/>
          <a:lstStyle/>
          <a:p>
            <a:r>
              <a:rPr lang="en-US" altLang="en-US"/>
              <a:t>Hierarchical team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438649A0-90E7-4300-AD6C-51007DEF2799}" type="slidenum">
              <a:rPr lang="nl-NL" altLang="en-US"/>
              <a:pPr/>
              <a:t>17</a:t>
            </a:fld>
            <a:endParaRPr lang="nl-NL" altLang="en-US"/>
          </a:p>
        </p:txBody>
      </p:sp>
      <p:sp>
        <p:nvSpPr>
          <p:cNvPr id="1097734" name="Rectangle 6"/>
          <p:cNvSpPr>
            <a:spLocks noGrp="1" noChangeArrowheads="1"/>
          </p:cNvSpPr>
          <p:nvPr>
            <p:ph type="title"/>
          </p:nvPr>
        </p:nvSpPr>
        <p:spPr/>
        <p:txBody>
          <a:bodyPr/>
          <a:lstStyle/>
          <a:p>
            <a:r>
              <a:rPr lang="en-US" altLang="en-US"/>
              <a:t>Matrix organization</a:t>
            </a:r>
          </a:p>
        </p:txBody>
      </p:sp>
      <p:pic>
        <p:nvPicPr>
          <p:cNvPr id="1097733" name="Picture 5" descr="j0078729"/>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827088" y="1592263"/>
            <a:ext cx="7200900" cy="4356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nl-NL" altLang="en-US"/>
              <a:t>SE, People, Hans van Vliet,  ©2008</a:t>
            </a:r>
          </a:p>
        </p:txBody>
      </p:sp>
      <p:sp>
        <p:nvSpPr>
          <p:cNvPr id="7" name="Slide Number Placeholder 6"/>
          <p:cNvSpPr>
            <a:spLocks noGrp="1"/>
          </p:cNvSpPr>
          <p:nvPr>
            <p:ph type="sldNum" sz="quarter" idx="11"/>
          </p:nvPr>
        </p:nvSpPr>
        <p:spPr/>
        <p:txBody>
          <a:bodyPr/>
          <a:lstStyle/>
          <a:p>
            <a:fld id="{3D89E675-E9B5-420A-8D18-F4E59DE0FF67}" type="slidenum">
              <a:rPr lang="nl-NL" altLang="en-US"/>
              <a:pPr/>
              <a:t>18</a:t>
            </a:fld>
            <a:endParaRPr lang="nl-NL" altLang="en-US"/>
          </a:p>
        </p:txBody>
      </p:sp>
      <p:sp>
        <p:nvSpPr>
          <p:cNvPr id="1100806" name="Rectangle 6"/>
          <p:cNvSpPr>
            <a:spLocks noGrp="1" noChangeArrowheads="1"/>
          </p:cNvSpPr>
          <p:nvPr>
            <p:ph type="title"/>
          </p:nvPr>
        </p:nvSpPr>
        <p:spPr/>
        <p:txBody>
          <a:bodyPr/>
          <a:lstStyle/>
          <a:p>
            <a:r>
              <a:rPr lang="en-US" altLang="en-US"/>
              <a:t>Chief programmer team</a:t>
            </a:r>
          </a:p>
        </p:txBody>
      </p:sp>
      <p:pic>
        <p:nvPicPr>
          <p:cNvPr id="1100805" name="Picture 5" descr="j0397919"/>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3779838" y="1449388"/>
            <a:ext cx="1571625" cy="2052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00808" name="Picture 8" descr="j0415188"/>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1116013" y="4005263"/>
            <a:ext cx="2387600" cy="2106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00810" name="Picture 10" descr="j0415190"/>
          <p:cNvPicPr>
            <a:picLocks noGrp="1"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5832475" y="3933825"/>
            <a:ext cx="2524125" cy="210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500"/>
                                  </p:stCondLst>
                                  <p:childTnLst>
                                    <p:set>
                                      <p:cBhvr>
                                        <p:cTn id="6" dur="1" fill="hold">
                                          <p:stCondLst>
                                            <p:cond delay="0"/>
                                          </p:stCondLst>
                                        </p:cTn>
                                        <p:tgtEl>
                                          <p:spTgt spid="1100808"/>
                                        </p:tgtEl>
                                        <p:attrNameLst>
                                          <p:attrName>style.visibility</p:attrName>
                                        </p:attrNameLst>
                                      </p:cBhvr>
                                      <p:to>
                                        <p:strVal val="visible"/>
                                      </p:to>
                                    </p:set>
                                    <p:anim calcmode="lin" valueType="num">
                                      <p:cBhvr>
                                        <p:cTn id="7" dur="2000" fill="hold"/>
                                        <p:tgtEl>
                                          <p:spTgt spid="1100808"/>
                                        </p:tgtEl>
                                        <p:attrNameLst>
                                          <p:attrName>ppt_w</p:attrName>
                                        </p:attrNameLst>
                                      </p:cBhvr>
                                      <p:tavLst>
                                        <p:tav tm="0">
                                          <p:val>
                                            <p:strVal val="#ppt_w*0.70"/>
                                          </p:val>
                                        </p:tav>
                                        <p:tav tm="100000">
                                          <p:val>
                                            <p:strVal val="#ppt_w"/>
                                          </p:val>
                                        </p:tav>
                                      </p:tavLst>
                                    </p:anim>
                                    <p:anim calcmode="lin" valueType="num">
                                      <p:cBhvr>
                                        <p:cTn id="8" dur="2000" fill="hold"/>
                                        <p:tgtEl>
                                          <p:spTgt spid="1100808"/>
                                        </p:tgtEl>
                                        <p:attrNameLst>
                                          <p:attrName>ppt_h</p:attrName>
                                        </p:attrNameLst>
                                      </p:cBhvr>
                                      <p:tavLst>
                                        <p:tav tm="0">
                                          <p:val>
                                            <p:strVal val="#ppt_h"/>
                                          </p:val>
                                        </p:tav>
                                        <p:tav tm="100000">
                                          <p:val>
                                            <p:strVal val="#ppt_h"/>
                                          </p:val>
                                        </p:tav>
                                      </p:tavLst>
                                    </p:anim>
                                    <p:animEffect transition="in" filter="fade">
                                      <p:cBhvr>
                                        <p:cTn id="9" dur="2000"/>
                                        <p:tgtEl>
                                          <p:spTgt spid="1100808"/>
                                        </p:tgtEl>
                                      </p:cBhvr>
                                    </p:animEffect>
                                  </p:childTnLst>
                                </p:cTn>
                              </p:par>
                              <p:par>
                                <p:cTn id="10" presetID="55" presetClass="entr" presetSubtype="0" fill="hold" nodeType="withEffect">
                                  <p:stCondLst>
                                    <p:cond delay="500"/>
                                  </p:stCondLst>
                                  <p:childTnLst>
                                    <p:set>
                                      <p:cBhvr>
                                        <p:cTn id="11" dur="1" fill="hold">
                                          <p:stCondLst>
                                            <p:cond delay="0"/>
                                          </p:stCondLst>
                                        </p:cTn>
                                        <p:tgtEl>
                                          <p:spTgt spid="1100810"/>
                                        </p:tgtEl>
                                        <p:attrNameLst>
                                          <p:attrName>style.visibility</p:attrName>
                                        </p:attrNameLst>
                                      </p:cBhvr>
                                      <p:to>
                                        <p:strVal val="visible"/>
                                      </p:to>
                                    </p:set>
                                    <p:anim calcmode="lin" valueType="num">
                                      <p:cBhvr>
                                        <p:cTn id="12" dur="2000" fill="hold"/>
                                        <p:tgtEl>
                                          <p:spTgt spid="1100810"/>
                                        </p:tgtEl>
                                        <p:attrNameLst>
                                          <p:attrName>ppt_w</p:attrName>
                                        </p:attrNameLst>
                                      </p:cBhvr>
                                      <p:tavLst>
                                        <p:tav tm="0">
                                          <p:val>
                                            <p:strVal val="#ppt_w*0.70"/>
                                          </p:val>
                                        </p:tav>
                                        <p:tav tm="100000">
                                          <p:val>
                                            <p:strVal val="#ppt_w"/>
                                          </p:val>
                                        </p:tav>
                                      </p:tavLst>
                                    </p:anim>
                                    <p:anim calcmode="lin" valueType="num">
                                      <p:cBhvr>
                                        <p:cTn id="13" dur="2000" fill="hold"/>
                                        <p:tgtEl>
                                          <p:spTgt spid="1100810"/>
                                        </p:tgtEl>
                                        <p:attrNameLst>
                                          <p:attrName>ppt_h</p:attrName>
                                        </p:attrNameLst>
                                      </p:cBhvr>
                                      <p:tavLst>
                                        <p:tav tm="0">
                                          <p:val>
                                            <p:strVal val="#ppt_h"/>
                                          </p:val>
                                        </p:tav>
                                        <p:tav tm="100000">
                                          <p:val>
                                            <p:strVal val="#ppt_h"/>
                                          </p:val>
                                        </p:tav>
                                      </p:tavLst>
                                    </p:anim>
                                    <p:animEffect transition="in" filter="fade">
                                      <p:cBhvr>
                                        <p:cTn id="14" dur="2000"/>
                                        <p:tgtEl>
                                          <p:spTgt spid="1100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nl-NL" altLang="en-US"/>
              <a:t>SE, People, Hans van Vliet,  ©2008</a:t>
            </a:r>
          </a:p>
        </p:txBody>
      </p:sp>
      <p:sp>
        <p:nvSpPr>
          <p:cNvPr id="7" name="Slide Number Placeholder 6"/>
          <p:cNvSpPr>
            <a:spLocks noGrp="1"/>
          </p:cNvSpPr>
          <p:nvPr>
            <p:ph type="sldNum" sz="quarter" idx="11"/>
          </p:nvPr>
        </p:nvSpPr>
        <p:spPr/>
        <p:txBody>
          <a:bodyPr/>
          <a:lstStyle/>
          <a:p>
            <a:fld id="{979F606C-C7DC-4144-98BC-9703F49C5ED8}" type="slidenum">
              <a:rPr lang="nl-NL" altLang="en-US"/>
              <a:pPr/>
              <a:t>19</a:t>
            </a:fld>
            <a:endParaRPr lang="nl-NL" altLang="en-US"/>
          </a:p>
        </p:txBody>
      </p:sp>
      <p:sp>
        <p:nvSpPr>
          <p:cNvPr id="1105932" name="Rectangle 12"/>
          <p:cNvSpPr>
            <a:spLocks noGrp="1" noChangeArrowheads="1"/>
          </p:cNvSpPr>
          <p:nvPr>
            <p:ph type="title"/>
          </p:nvPr>
        </p:nvSpPr>
        <p:spPr/>
        <p:txBody>
          <a:bodyPr/>
          <a:lstStyle/>
          <a:p>
            <a:r>
              <a:rPr lang="en-US" altLang="en-US"/>
              <a:t>Skilled worker with advanced tools (SWAT)</a:t>
            </a:r>
          </a:p>
        </p:txBody>
      </p:sp>
      <p:pic>
        <p:nvPicPr>
          <p:cNvPr id="1105925" name="Picture 5" descr="j0242217"/>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655763" y="1881188"/>
            <a:ext cx="1608137" cy="1757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05928" name="Picture 8" descr="j0241763"/>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688013" y="1844675"/>
            <a:ext cx="1806575" cy="1808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05931" name="Picture 11" descr="j0241739"/>
          <p:cNvPicPr>
            <a:picLocks noGrp="1"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3779838" y="4292600"/>
            <a:ext cx="1731962" cy="1547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A Model of Team Development </a:t>
            </a:r>
            <a:br>
              <a:rPr lang="en-GB" b="0" dirty="0" smtClean="0"/>
            </a:br>
            <a:endParaRPr lang="en-GB" dirty="0"/>
          </a:p>
        </p:txBody>
      </p:sp>
      <p:sp>
        <p:nvSpPr>
          <p:cNvPr id="3" name="Content Placeholder 2"/>
          <p:cNvSpPr>
            <a:spLocks noGrp="1"/>
          </p:cNvSpPr>
          <p:nvPr>
            <p:ph idx="1"/>
          </p:nvPr>
        </p:nvSpPr>
        <p:spPr/>
        <p:txBody>
          <a:bodyPr/>
          <a:lstStyle/>
          <a:p>
            <a:endParaRPr lang="en-GB" b="0" dirty="0"/>
          </a:p>
          <a:p>
            <a:r>
              <a:rPr lang="en-GB" b="0" dirty="0" smtClean="0"/>
              <a:t>Stage </a:t>
            </a:r>
            <a:r>
              <a:rPr lang="en-GB" b="0" dirty="0"/>
              <a:t>1: Forming </a:t>
            </a:r>
          </a:p>
          <a:p>
            <a:r>
              <a:rPr lang="en-GB" b="0" dirty="0"/>
              <a:t>Stage 2: Storming </a:t>
            </a:r>
          </a:p>
          <a:p>
            <a:r>
              <a:rPr lang="en-GB" b="0" dirty="0"/>
              <a:t>Stage 3: Norming </a:t>
            </a:r>
          </a:p>
          <a:p>
            <a:r>
              <a:rPr lang="en-GB" b="0" dirty="0"/>
              <a:t>Stage 4: </a:t>
            </a:r>
            <a:r>
              <a:rPr lang="en-GB" b="0" dirty="0" smtClean="0"/>
              <a:t>Performing</a:t>
            </a:r>
            <a:endParaRPr lang="tr-TR" b="0" dirty="0" smtClean="0"/>
          </a:p>
          <a:p>
            <a:r>
              <a:rPr lang="tr-TR" b="0" dirty="0" smtClean="0"/>
              <a:t>Stage 5: Adjourning</a:t>
            </a:r>
            <a:r>
              <a:rPr lang="en-GB" b="0" dirty="0" smtClean="0"/>
              <a:t> </a:t>
            </a:r>
            <a:endParaRPr lang="en-GB" b="0" dirty="0"/>
          </a:p>
          <a:p>
            <a:pPr marL="0" indent="0">
              <a:buNone/>
            </a:pPr>
            <a:endParaRPr lang="tr-TR" b="0" dirty="0" smtClean="0"/>
          </a:p>
          <a:p>
            <a:pPr marL="0" indent="0">
              <a:buNone/>
            </a:pPr>
            <a:r>
              <a:rPr lang="en-GB" b="0" dirty="0" smtClean="0"/>
              <a:t>Frequently </a:t>
            </a:r>
            <a:r>
              <a:rPr lang="en-GB" b="0" dirty="0"/>
              <a:t>an iterative process, phases often overlap </a:t>
            </a:r>
            <a:endParaRPr lang="en-GB" dirty="0"/>
          </a:p>
        </p:txBody>
      </p:sp>
      <p:sp>
        <p:nvSpPr>
          <p:cNvPr id="4" name="Footer Placeholder 3"/>
          <p:cNvSpPr>
            <a:spLocks noGrp="1"/>
          </p:cNvSpPr>
          <p:nvPr>
            <p:ph type="ftr" sz="quarter" idx="10"/>
          </p:nvPr>
        </p:nvSpPr>
        <p:spPr/>
        <p:txBody>
          <a:bodyPr/>
          <a:lstStyle/>
          <a:p>
            <a:r>
              <a:rPr lang="nl-NL" altLang="en-US" smtClean="0"/>
              <a:t>SE, People, Hans van Vliet,  ©2008</a:t>
            </a:r>
            <a:endParaRPr lang="nl-NL" altLang="en-US"/>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2</a:t>
            </a:fld>
            <a:endParaRPr lang="nl-NL" alt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9874" y="1617663"/>
            <a:ext cx="4995347" cy="2747441"/>
          </a:xfrm>
          <a:prstGeom prst="rect">
            <a:avLst/>
          </a:prstGeom>
        </p:spPr>
      </p:pic>
    </p:spTree>
    <p:extLst>
      <p:ext uri="{BB962C8B-B14F-4D97-AF65-F5344CB8AC3E}">
        <p14:creationId xmlns:p14="http://schemas.microsoft.com/office/powerpoint/2010/main" val="120246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0181F52D-A9D5-4F48-8128-5C1E683770BE}" type="slidenum">
              <a:rPr lang="nl-NL" altLang="en-US"/>
              <a:pPr/>
              <a:t>20</a:t>
            </a:fld>
            <a:endParaRPr lang="nl-NL" altLang="en-US"/>
          </a:p>
        </p:txBody>
      </p:sp>
      <p:sp>
        <p:nvSpPr>
          <p:cNvPr id="1111046" name="Rectangle 6"/>
          <p:cNvSpPr>
            <a:spLocks noGrp="1" noChangeArrowheads="1"/>
          </p:cNvSpPr>
          <p:nvPr>
            <p:ph type="title"/>
          </p:nvPr>
        </p:nvSpPr>
        <p:spPr/>
        <p:txBody>
          <a:bodyPr/>
          <a:lstStyle/>
          <a:p>
            <a:r>
              <a:rPr lang="en-US" altLang="en-US"/>
              <a:t>Agile team</a:t>
            </a:r>
          </a:p>
        </p:txBody>
      </p:sp>
      <p:pic>
        <p:nvPicPr>
          <p:cNvPr id="1111045" name="Picture 5" descr="an01284_"/>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132013" y="1160463"/>
            <a:ext cx="5113337" cy="5472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3"/>
          <p:cNvSpPr>
            <a:spLocks noGrp="1"/>
          </p:cNvSpPr>
          <p:nvPr>
            <p:ph type="ftr" sz="quarter" idx="10"/>
          </p:nvPr>
        </p:nvSpPr>
        <p:spPr/>
        <p:txBody>
          <a:bodyPr/>
          <a:lstStyle/>
          <a:p>
            <a:r>
              <a:rPr lang="nl-NL" altLang="en-US"/>
              <a:t>SE, People, Hans van Vliet,  ©2008</a:t>
            </a:r>
          </a:p>
        </p:txBody>
      </p:sp>
      <p:sp>
        <p:nvSpPr>
          <p:cNvPr id="13" name="Slide Number Placeholder 4"/>
          <p:cNvSpPr>
            <a:spLocks noGrp="1"/>
          </p:cNvSpPr>
          <p:nvPr>
            <p:ph type="sldNum" sz="quarter" idx="11"/>
          </p:nvPr>
        </p:nvSpPr>
        <p:spPr/>
        <p:txBody>
          <a:bodyPr/>
          <a:lstStyle/>
          <a:p>
            <a:fld id="{2E3E4C2E-385E-462E-9E7B-5FF08016B639}" type="slidenum">
              <a:rPr lang="nl-NL" altLang="en-US"/>
              <a:pPr/>
              <a:t>21</a:t>
            </a:fld>
            <a:endParaRPr lang="nl-NL" altLang="en-US"/>
          </a:p>
        </p:txBody>
      </p:sp>
      <p:sp>
        <p:nvSpPr>
          <p:cNvPr id="1114116" name="Rectangle 4"/>
          <p:cNvSpPr>
            <a:spLocks noGrp="1" noChangeArrowheads="1"/>
          </p:cNvSpPr>
          <p:nvPr>
            <p:ph type="title"/>
          </p:nvPr>
        </p:nvSpPr>
        <p:spPr/>
        <p:txBody>
          <a:bodyPr/>
          <a:lstStyle/>
          <a:p>
            <a:r>
              <a:rPr lang="en-US" altLang="en-US"/>
              <a:t>Open Source Software Development</a:t>
            </a:r>
          </a:p>
        </p:txBody>
      </p:sp>
      <p:pic>
        <p:nvPicPr>
          <p:cNvPr id="1114117" name="Picture 5" descr="j041356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255963" y="2260600"/>
            <a:ext cx="2706687" cy="3443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14119" name="Text Box 7"/>
          <p:cNvSpPr txBox="1">
            <a:spLocks noChangeArrowheads="1"/>
          </p:cNvSpPr>
          <p:nvPr/>
        </p:nvSpPr>
        <p:spPr bwMode="auto">
          <a:xfrm>
            <a:off x="6445250" y="2209800"/>
            <a:ext cx="12700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core team</a:t>
            </a:r>
          </a:p>
        </p:txBody>
      </p:sp>
      <p:sp>
        <p:nvSpPr>
          <p:cNvPr id="1114120" name="Line 8"/>
          <p:cNvSpPr>
            <a:spLocks noChangeShapeType="1"/>
          </p:cNvSpPr>
          <p:nvPr/>
        </p:nvSpPr>
        <p:spPr bwMode="auto">
          <a:xfrm flipH="1">
            <a:off x="4679950" y="2457450"/>
            <a:ext cx="1692275" cy="14763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sp>
        <p:nvSpPr>
          <p:cNvPr id="1114121" name="Text Box 9"/>
          <p:cNvSpPr txBox="1">
            <a:spLocks noChangeArrowheads="1"/>
          </p:cNvSpPr>
          <p:nvPr/>
        </p:nvSpPr>
        <p:spPr bwMode="auto">
          <a:xfrm>
            <a:off x="6229350" y="5054600"/>
            <a:ext cx="1738313"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co-developers</a:t>
            </a:r>
          </a:p>
        </p:txBody>
      </p:sp>
      <p:sp>
        <p:nvSpPr>
          <p:cNvPr id="1114122" name="Line 10"/>
          <p:cNvSpPr>
            <a:spLocks noChangeShapeType="1"/>
          </p:cNvSpPr>
          <p:nvPr/>
        </p:nvSpPr>
        <p:spPr bwMode="auto">
          <a:xfrm flipH="1" flipV="1">
            <a:off x="5111750" y="3897313"/>
            <a:ext cx="1044575" cy="13684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sp>
        <p:nvSpPr>
          <p:cNvPr id="1114123" name="Text Box 11"/>
          <p:cNvSpPr txBox="1">
            <a:spLocks noChangeArrowheads="1"/>
          </p:cNvSpPr>
          <p:nvPr/>
        </p:nvSpPr>
        <p:spPr bwMode="auto">
          <a:xfrm>
            <a:off x="504825" y="2965450"/>
            <a:ext cx="1497013"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active users</a:t>
            </a:r>
          </a:p>
        </p:txBody>
      </p:sp>
      <p:sp>
        <p:nvSpPr>
          <p:cNvPr id="1114124" name="Text Box 12"/>
          <p:cNvSpPr txBox="1">
            <a:spLocks noChangeArrowheads="1"/>
          </p:cNvSpPr>
          <p:nvPr/>
        </p:nvSpPr>
        <p:spPr bwMode="auto">
          <a:xfrm>
            <a:off x="863600" y="5126038"/>
            <a:ext cx="16954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spAutoFit/>
          </a:bodyPr>
          <a:lstStyle>
            <a:lvl1pPr marL="185738" indent="-185738">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000">
                <a:latin typeface="Arial" panose="020B0604020202020204" pitchFamily="34" charset="0"/>
              </a:rPr>
              <a:t>passive users</a:t>
            </a:r>
          </a:p>
        </p:txBody>
      </p:sp>
      <p:sp>
        <p:nvSpPr>
          <p:cNvPr id="1114125" name="Line 13"/>
          <p:cNvSpPr>
            <a:spLocks noChangeShapeType="1"/>
          </p:cNvSpPr>
          <p:nvPr/>
        </p:nvSpPr>
        <p:spPr bwMode="auto">
          <a:xfrm>
            <a:off x="2051050" y="3176588"/>
            <a:ext cx="2052638" cy="8286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sp>
        <p:nvSpPr>
          <p:cNvPr id="1114126" name="Line 14"/>
          <p:cNvSpPr>
            <a:spLocks noChangeShapeType="1"/>
          </p:cNvSpPr>
          <p:nvPr/>
        </p:nvSpPr>
        <p:spPr bwMode="auto">
          <a:xfrm flipV="1">
            <a:off x="2627313" y="4473575"/>
            <a:ext cx="1116012" cy="90011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4B8E41EA-AE3C-4DB4-8775-66062A14CDA7}" type="slidenum">
              <a:rPr lang="nl-NL" altLang="en-US"/>
              <a:pPr/>
              <a:t>22</a:t>
            </a:fld>
            <a:endParaRPr lang="nl-NL" altLang="en-US"/>
          </a:p>
        </p:txBody>
      </p:sp>
      <p:sp>
        <p:nvSpPr>
          <p:cNvPr id="1090562" name="Rectangle 2"/>
          <p:cNvSpPr>
            <a:spLocks noGrp="1" noChangeArrowheads="1"/>
          </p:cNvSpPr>
          <p:nvPr>
            <p:ph type="title"/>
          </p:nvPr>
        </p:nvSpPr>
        <p:spPr/>
        <p:txBody>
          <a:bodyPr/>
          <a:lstStyle/>
          <a:p>
            <a:r>
              <a:rPr lang="en-US" altLang="en-US"/>
              <a:t>Some general rules</a:t>
            </a:r>
          </a:p>
        </p:txBody>
      </p:sp>
      <p:sp>
        <p:nvSpPr>
          <p:cNvPr id="1090563" name="Rectangle 3"/>
          <p:cNvSpPr>
            <a:spLocks noGrp="1" noChangeArrowheads="1"/>
          </p:cNvSpPr>
          <p:nvPr>
            <p:ph type="body" idx="1"/>
          </p:nvPr>
        </p:nvSpPr>
        <p:spPr/>
        <p:txBody>
          <a:bodyPr/>
          <a:lstStyle/>
          <a:p>
            <a:pPr marL="342900" indent="-342900">
              <a:tabLst/>
            </a:pPr>
            <a:r>
              <a:rPr lang="en-US" altLang="en-US"/>
              <a:t>Use fewer, and better, people</a:t>
            </a:r>
          </a:p>
          <a:p>
            <a:pPr marL="342900" indent="-342900">
              <a:tabLst/>
            </a:pPr>
            <a:endParaRPr lang="en-US" altLang="en-US"/>
          </a:p>
          <a:p>
            <a:pPr marL="342900" indent="-342900">
              <a:tabLst/>
            </a:pPr>
            <a:r>
              <a:rPr lang="en-US" altLang="en-US"/>
              <a:t>Fit tasks to people</a:t>
            </a:r>
          </a:p>
          <a:p>
            <a:pPr marL="342900" indent="-342900">
              <a:tabLst/>
            </a:pPr>
            <a:endParaRPr lang="en-US" altLang="en-US"/>
          </a:p>
          <a:p>
            <a:pPr marL="342900" indent="-342900">
              <a:tabLst/>
            </a:pPr>
            <a:r>
              <a:rPr lang="en-US" altLang="en-US"/>
              <a:t>Help people to get the most out of themselves</a:t>
            </a:r>
          </a:p>
          <a:p>
            <a:pPr marL="342900" indent="-342900">
              <a:tabLst/>
            </a:pPr>
            <a:endParaRPr lang="en-US" altLang="en-US"/>
          </a:p>
          <a:p>
            <a:pPr marL="342900" indent="-342900">
              <a:tabLst/>
            </a:pPr>
            <a:r>
              <a:rPr lang="en-US" altLang="en-US"/>
              <a:t>Look for a well-balanced team</a:t>
            </a:r>
          </a:p>
          <a:p>
            <a:pPr marL="342900" indent="-342900">
              <a:tabLst/>
            </a:pPr>
            <a:endParaRPr lang="en-US" altLang="en-US"/>
          </a:p>
          <a:p>
            <a:pPr marL="342900" indent="-342900">
              <a:tabLst/>
            </a:pPr>
            <a:r>
              <a:rPr lang="en-US" altLang="en-US"/>
              <a:t>If someone doesn’t fit the team: remove him</a:t>
            </a:r>
          </a:p>
          <a:p>
            <a:pPr marL="342900" indent="-342900">
              <a:tabLst/>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nl-NL" altLang="en-US"/>
              <a:t>SE, People, Hans van Vliet,  ©2008</a:t>
            </a:r>
          </a:p>
        </p:txBody>
      </p:sp>
      <p:sp>
        <p:nvSpPr>
          <p:cNvPr id="5" name="Slide Number Placeholder 4"/>
          <p:cNvSpPr>
            <a:spLocks noGrp="1"/>
          </p:cNvSpPr>
          <p:nvPr>
            <p:ph type="sldNum" sz="quarter" idx="11"/>
          </p:nvPr>
        </p:nvSpPr>
        <p:spPr/>
        <p:txBody>
          <a:bodyPr/>
          <a:lstStyle/>
          <a:p>
            <a:fld id="{D0092651-305B-433B-A9D8-3E998E44D1D1}" type="slidenum">
              <a:rPr lang="nl-NL" altLang="en-US"/>
              <a:pPr/>
              <a:t>23</a:t>
            </a:fld>
            <a:endParaRPr lang="nl-NL" altLang="en-US"/>
          </a:p>
        </p:txBody>
      </p:sp>
      <p:sp>
        <p:nvSpPr>
          <p:cNvPr id="1117186" name="Rectangle 2"/>
          <p:cNvSpPr>
            <a:spLocks noGrp="1" noChangeArrowheads="1"/>
          </p:cNvSpPr>
          <p:nvPr>
            <p:ph type="title"/>
          </p:nvPr>
        </p:nvSpPr>
        <p:spPr/>
        <p:txBody>
          <a:bodyPr/>
          <a:lstStyle/>
          <a:p>
            <a:r>
              <a:rPr lang="en-US" altLang="en-US"/>
              <a:t>Summary </a:t>
            </a:r>
          </a:p>
        </p:txBody>
      </p:sp>
      <p:sp>
        <p:nvSpPr>
          <p:cNvPr id="1117187" name="Rectangle 3"/>
          <p:cNvSpPr>
            <a:spLocks noGrp="1" noChangeArrowheads="1"/>
          </p:cNvSpPr>
          <p:nvPr>
            <p:ph type="body" idx="1"/>
          </p:nvPr>
        </p:nvSpPr>
        <p:spPr/>
        <p:txBody>
          <a:bodyPr/>
          <a:lstStyle/>
          <a:p>
            <a:r>
              <a:rPr lang="en-US" altLang="en-US" dirty="0"/>
              <a:t>Software is written by humans</a:t>
            </a:r>
          </a:p>
          <a:p>
            <a:endParaRPr lang="en-US" altLang="en-US" dirty="0"/>
          </a:p>
          <a:p>
            <a:r>
              <a:rPr lang="en-US" altLang="en-US" dirty="0"/>
              <a:t>Coordination issues/management styles</a:t>
            </a:r>
          </a:p>
          <a:p>
            <a:endParaRPr lang="en-US" altLang="en-US" dirty="0"/>
          </a:p>
          <a:p>
            <a:r>
              <a:rPr lang="en-US" altLang="en-US" dirty="0"/>
              <a:t>Common team organizations in software development:</a:t>
            </a:r>
          </a:p>
          <a:p>
            <a:pPr lvl="1"/>
            <a:r>
              <a:rPr lang="en-US" altLang="en-US" dirty="0"/>
              <a:t>Hierarchical team</a:t>
            </a:r>
          </a:p>
          <a:p>
            <a:pPr lvl="1"/>
            <a:r>
              <a:rPr lang="en-US" altLang="en-US" dirty="0"/>
              <a:t>Matrix organization</a:t>
            </a:r>
          </a:p>
          <a:p>
            <a:pPr lvl="1"/>
            <a:r>
              <a:rPr lang="en-US" altLang="en-US" dirty="0"/>
              <a:t>Agile team</a:t>
            </a:r>
          </a:p>
          <a:p>
            <a:pPr lvl="1"/>
            <a:r>
              <a:rPr lang="en-US" altLang="en-US" dirty="0"/>
              <a:t>Open source development</a:t>
            </a:r>
          </a:p>
          <a:p>
            <a:endParaRPr lang="en-US" altLang="en-US" dirty="0"/>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Stage 1: Forming </a:t>
            </a:r>
            <a:endParaRPr lang="en-GB" dirty="0"/>
          </a:p>
        </p:txBody>
      </p:sp>
      <p:sp>
        <p:nvSpPr>
          <p:cNvPr id="3" name="Content Placeholder 2"/>
          <p:cNvSpPr>
            <a:spLocks noGrp="1"/>
          </p:cNvSpPr>
          <p:nvPr>
            <p:ph idx="1"/>
          </p:nvPr>
        </p:nvSpPr>
        <p:spPr>
          <a:xfrm>
            <a:off x="491" y="1160748"/>
            <a:ext cx="7847013" cy="5005102"/>
          </a:xfrm>
        </p:spPr>
        <p:txBody>
          <a:bodyPr>
            <a:normAutofit/>
          </a:bodyPr>
          <a:lstStyle/>
          <a:p>
            <a:r>
              <a:rPr lang="en-GB" sz="2100" b="0" dirty="0" smtClean="0"/>
              <a:t>Hesitant participation </a:t>
            </a:r>
            <a:endParaRPr lang="tr-TR" sz="2100" b="0" dirty="0" smtClean="0"/>
          </a:p>
          <a:p>
            <a:r>
              <a:rPr lang="en-GB" sz="2100" b="0" dirty="0" smtClean="0"/>
              <a:t>Intellectualizing</a:t>
            </a:r>
            <a:endParaRPr lang="tr-TR" sz="2100" b="0" dirty="0" smtClean="0"/>
          </a:p>
          <a:p>
            <a:r>
              <a:rPr lang="en-GB" sz="2100" b="0" dirty="0" smtClean="0"/>
              <a:t>Decisions on information is needed </a:t>
            </a:r>
            <a:endParaRPr lang="tr-TR" sz="2100" b="0" dirty="0" smtClean="0"/>
          </a:p>
          <a:p>
            <a:r>
              <a:rPr lang="en-GB" sz="2100" b="0" dirty="0" smtClean="0"/>
              <a:t>Complaints about organizational issues </a:t>
            </a:r>
            <a:endParaRPr lang="tr-TR" sz="2100" b="0" dirty="0" smtClean="0"/>
          </a:p>
          <a:p>
            <a:r>
              <a:rPr lang="en-GB" sz="2100" b="0" dirty="0" smtClean="0"/>
              <a:t>Usually highly unstructured environment </a:t>
            </a:r>
          </a:p>
          <a:p>
            <a:r>
              <a:rPr lang="en-GB" sz="2100" b="0" dirty="0" smtClean="0"/>
              <a:t>Suspicions, fear, anxiety about new situation </a:t>
            </a:r>
            <a:endParaRPr lang="tr-TR" sz="2100" b="0" dirty="0" smtClean="0"/>
          </a:p>
          <a:p>
            <a:r>
              <a:rPr lang="en-GB" sz="2100" b="0" dirty="0" smtClean="0"/>
              <a:t>Team members begin to discover what </a:t>
            </a:r>
            <a:r>
              <a:rPr lang="en-GB" sz="2100" b="0" dirty="0" err="1" smtClean="0"/>
              <a:t>behaviors</a:t>
            </a:r>
            <a:r>
              <a:rPr lang="en-GB" sz="2100" b="0" dirty="0" smtClean="0"/>
              <a:t> are acceptable. </a:t>
            </a:r>
          </a:p>
          <a:p>
            <a:r>
              <a:rPr lang="en-GB" sz="2100" b="0" dirty="0" smtClean="0"/>
              <a:t>Attempt to identify tasks, how to accomplish them Decisions on what information is needed </a:t>
            </a:r>
            <a:endParaRPr lang="tr-TR" sz="2100" b="0" dirty="0" smtClean="0"/>
          </a:p>
          <a:p>
            <a:r>
              <a:rPr lang="en-GB" sz="2100" b="0" dirty="0" smtClean="0"/>
              <a:t>Test </a:t>
            </a:r>
            <a:r>
              <a:rPr lang="en-GB" sz="2100" b="0" dirty="0" err="1" smtClean="0"/>
              <a:t>behavioral</a:t>
            </a:r>
            <a:r>
              <a:rPr lang="en-GB" sz="2100" b="0" dirty="0" smtClean="0"/>
              <a:t> assumptions, how to handle each other </a:t>
            </a:r>
            <a:endParaRPr lang="tr-TR" sz="2100" b="0" dirty="0" smtClean="0"/>
          </a:p>
          <a:p>
            <a:r>
              <a:rPr lang="en-GB" sz="2100" b="0" dirty="0" smtClean="0"/>
              <a:t>Attempt to identify tasks, how to accomplish them </a:t>
            </a:r>
            <a:endParaRPr lang="tr-TR" sz="2100" b="0" dirty="0" smtClean="0"/>
          </a:p>
          <a:p>
            <a:r>
              <a:rPr lang="en-GB" sz="2100" b="0" dirty="0" smtClean="0"/>
              <a:t>Minimal work accomplished </a:t>
            </a:r>
            <a:endParaRPr lang="en-GB" sz="2100" dirty="0"/>
          </a:p>
        </p:txBody>
      </p:sp>
      <p:sp>
        <p:nvSpPr>
          <p:cNvPr id="4" name="Footer Placeholder 3"/>
          <p:cNvSpPr>
            <a:spLocks noGrp="1"/>
          </p:cNvSpPr>
          <p:nvPr>
            <p:ph type="ftr" sz="quarter" idx="10"/>
          </p:nvPr>
        </p:nvSpPr>
        <p:spPr/>
        <p:txBody>
          <a:bodyPr/>
          <a:lstStyle/>
          <a:p>
            <a:r>
              <a:rPr lang="nl-NL" altLang="en-US" smtClean="0"/>
              <a:t>SE, People, Hans van Vliet,  ©2008</a:t>
            </a:r>
            <a:endParaRPr lang="nl-NL" altLang="en-US"/>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3</a:t>
            </a:fld>
            <a:endParaRPr lang="nl-NL" alt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5468" y="441"/>
            <a:ext cx="3995936" cy="2996952"/>
          </a:xfrm>
          <a:prstGeom prst="rect">
            <a:avLst/>
          </a:prstGeom>
        </p:spPr>
      </p:pic>
    </p:spTree>
    <p:extLst>
      <p:ext uri="{BB962C8B-B14F-4D97-AF65-F5344CB8AC3E}">
        <p14:creationId xmlns:p14="http://schemas.microsoft.com/office/powerpoint/2010/main" val="302703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194833"/>
            <a:ext cx="4729708" cy="3547281"/>
          </a:xfrm>
          <a:prstGeom prst="rect">
            <a:avLst/>
          </a:prstGeom>
        </p:spPr>
      </p:pic>
      <p:sp>
        <p:nvSpPr>
          <p:cNvPr id="2" name="Title 1"/>
          <p:cNvSpPr>
            <a:spLocks noGrp="1"/>
          </p:cNvSpPr>
          <p:nvPr>
            <p:ph type="title"/>
          </p:nvPr>
        </p:nvSpPr>
        <p:spPr/>
        <p:txBody>
          <a:bodyPr/>
          <a:lstStyle/>
          <a:p>
            <a:r>
              <a:rPr lang="en-GB" b="0" dirty="0" smtClean="0"/>
              <a:t>Stage 2: Storming </a:t>
            </a:r>
            <a:br>
              <a:rPr lang="en-GB" b="0" dirty="0" smtClean="0"/>
            </a:br>
            <a:endParaRPr lang="en-GB" dirty="0"/>
          </a:p>
        </p:txBody>
      </p:sp>
      <p:sp>
        <p:nvSpPr>
          <p:cNvPr id="3" name="Content Placeholder 2"/>
          <p:cNvSpPr>
            <a:spLocks noGrp="1"/>
          </p:cNvSpPr>
          <p:nvPr>
            <p:ph idx="1"/>
          </p:nvPr>
        </p:nvSpPr>
        <p:spPr>
          <a:xfrm>
            <a:off x="179511" y="872716"/>
            <a:ext cx="8929563" cy="4367212"/>
          </a:xfrm>
        </p:spPr>
        <p:txBody>
          <a:bodyPr/>
          <a:lstStyle/>
          <a:p>
            <a:r>
              <a:rPr lang="en-GB" b="0" dirty="0" smtClean="0"/>
              <a:t>Some </a:t>
            </a:r>
            <a:r>
              <a:rPr lang="en-GB" b="0" dirty="0"/>
              <a:t>members become overzealous or hostile as a way to express individuality, resist group formation. </a:t>
            </a:r>
          </a:p>
          <a:p>
            <a:r>
              <a:rPr lang="en-GB" b="0" dirty="0"/>
              <a:t>Often disunity, tension, jealousy over others roles</a:t>
            </a:r>
            <a:endParaRPr lang="tr-TR" b="0" dirty="0"/>
          </a:p>
          <a:p>
            <a:r>
              <a:rPr lang="en-GB" b="0" dirty="0" smtClean="0"/>
              <a:t>Recognize </a:t>
            </a:r>
            <a:r>
              <a:rPr lang="en-GB" b="0" dirty="0"/>
              <a:t>the extent of task requirements,</a:t>
            </a:r>
            <a:endParaRPr lang="tr-TR" b="0" dirty="0"/>
          </a:p>
          <a:p>
            <a:r>
              <a:rPr lang="en-GB" b="0" dirty="0"/>
              <a:t>Often</a:t>
            </a:r>
            <a:r>
              <a:rPr lang="tr-TR" b="0" dirty="0"/>
              <a:t> </a:t>
            </a:r>
            <a:r>
              <a:rPr lang="en-GB" b="0" dirty="0"/>
              <a:t>emotional responses from team. </a:t>
            </a:r>
            <a:endParaRPr lang="en-GB" dirty="0"/>
          </a:p>
          <a:p>
            <a:r>
              <a:rPr lang="en-GB" b="0" dirty="0" smtClean="0"/>
              <a:t>Often </a:t>
            </a:r>
            <a:r>
              <a:rPr lang="en-GB" b="0" dirty="0"/>
              <a:t>infighting, defensiveness, competition </a:t>
            </a:r>
          </a:p>
          <a:p>
            <a:r>
              <a:rPr lang="en-GB" b="0" dirty="0"/>
              <a:t>Often establish unrealistic </a:t>
            </a:r>
            <a:r>
              <a:rPr lang="en-GB" b="0" dirty="0" smtClean="0"/>
              <a:t>goals</a:t>
            </a:r>
            <a:endParaRPr lang="tr-TR" b="0" dirty="0" smtClean="0"/>
          </a:p>
          <a:p>
            <a:r>
              <a:rPr lang="en-GB" b="0" dirty="0" smtClean="0"/>
              <a:t>Polarization </a:t>
            </a:r>
            <a:r>
              <a:rPr lang="en-GB" b="0" dirty="0"/>
              <a:t>of team </a:t>
            </a:r>
            <a:r>
              <a:rPr lang="en-GB" b="0" dirty="0" smtClean="0"/>
              <a:t>members</a:t>
            </a:r>
            <a:endParaRPr lang="tr-TR" b="0" dirty="0" smtClean="0"/>
          </a:p>
          <a:p>
            <a:r>
              <a:rPr lang="en-GB" b="0" dirty="0" smtClean="0"/>
              <a:t>Concerns </a:t>
            </a:r>
            <a:r>
              <a:rPr lang="en-GB" b="0" dirty="0"/>
              <a:t>over excessive </a:t>
            </a:r>
            <a:r>
              <a:rPr lang="en-GB" b="0" dirty="0" smtClean="0"/>
              <a:t>work</a:t>
            </a:r>
            <a:endParaRPr lang="tr-TR" b="0" dirty="0" smtClean="0"/>
          </a:p>
          <a:p>
            <a:r>
              <a:rPr lang="en-GB" b="0" dirty="0" smtClean="0"/>
              <a:t>Establish </a:t>
            </a:r>
            <a:r>
              <a:rPr lang="en-GB" b="0" dirty="0"/>
              <a:t>pecking </a:t>
            </a:r>
            <a:r>
              <a:rPr lang="en-GB" b="0" dirty="0" smtClean="0"/>
              <a:t>order</a:t>
            </a:r>
            <a:endParaRPr lang="tr-TR" b="0" dirty="0" smtClean="0"/>
          </a:p>
        </p:txBody>
      </p:sp>
      <p:sp>
        <p:nvSpPr>
          <p:cNvPr id="4" name="Footer Placeholder 3"/>
          <p:cNvSpPr>
            <a:spLocks noGrp="1"/>
          </p:cNvSpPr>
          <p:nvPr>
            <p:ph type="ftr" sz="quarter" idx="10"/>
          </p:nvPr>
        </p:nvSpPr>
        <p:spPr/>
        <p:txBody>
          <a:bodyPr/>
          <a:lstStyle/>
          <a:p>
            <a:r>
              <a:rPr lang="nl-NL" altLang="en-US" dirty="0" smtClean="0"/>
              <a:t>SE, People, Hans van Vliet,  ©2008</a:t>
            </a:r>
            <a:endParaRPr lang="nl-NL" altLang="en-US" dirty="0"/>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4</a:t>
            </a:fld>
            <a:endParaRPr lang="nl-NL" altLang="en-US"/>
          </a:p>
        </p:txBody>
      </p:sp>
    </p:spTree>
    <p:extLst>
      <p:ext uri="{BB962C8B-B14F-4D97-AF65-F5344CB8AC3E}">
        <p14:creationId xmlns:p14="http://schemas.microsoft.com/office/powerpoint/2010/main" val="84206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415512"/>
            <a:ext cx="4528602" cy="3396452"/>
          </a:xfrm>
          <a:prstGeom prst="rect">
            <a:avLst/>
          </a:prstGeom>
        </p:spPr>
      </p:pic>
      <p:sp>
        <p:nvSpPr>
          <p:cNvPr id="2" name="Title 1"/>
          <p:cNvSpPr>
            <a:spLocks noGrp="1"/>
          </p:cNvSpPr>
          <p:nvPr>
            <p:ph type="title"/>
          </p:nvPr>
        </p:nvSpPr>
        <p:spPr/>
        <p:txBody>
          <a:bodyPr/>
          <a:lstStyle/>
          <a:p>
            <a:r>
              <a:rPr lang="en-GB" b="0" dirty="0" smtClean="0"/>
              <a:t>Stage 3: Norming </a:t>
            </a:r>
            <a:br>
              <a:rPr lang="en-GB" b="0" dirty="0" smtClean="0"/>
            </a:br>
            <a:endParaRPr lang="en-GB" dirty="0"/>
          </a:p>
        </p:txBody>
      </p:sp>
      <p:sp>
        <p:nvSpPr>
          <p:cNvPr id="3" name="Content Placeholder 2"/>
          <p:cNvSpPr>
            <a:spLocks noGrp="1"/>
          </p:cNvSpPr>
          <p:nvPr>
            <p:ph idx="1"/>
          </p:nvPr>
        </p:nvSpPr>
        <p:spPr>
          <a:xfrm>
            <a:off x="35496" y="1114016"/>
            <a:ext cx="9253028" cy="4367212"/>
          </a:xfrm>
        </p:spPr>
        <p:txBody>
          <a:bodyPr/>
          <a:lstStyle/>
          <a:p>
            <a:r>
              <a:rPr lang="en-GB" b="0" dirty="0" smtClean="0"/>
              <a:t>Members </a:t>
            </a:r>
            <a:r>
              <a:rPr lang="en-GB" b="0" dirty="0"/>
              <a:t>accept team, team norms, their own roles, each others </a:t>
            </a:r>
            <a:r>
              <a:rPr lang="en-GB" b="0" dirty="0" err="1"/>
              <a:t>idiosyncracies</a:t>
            </a:r>
            <a:r>
              <a:rPr lang="en-GB" b="0" dirty="0"/>
              <a:t>. </a:t>
            </a:r>
          </a:p>
          <a:p>
            <a:r>
              <a:rPr lang="en-GB" b="0" dirty="0"/>
              <a:t>Attempts to patch up previously conflicting relationships. </a:t>
            </a:r>
          </a:p>
          <a:p>
            <a:r>
              <a:rPr lang="en-GB" b="0" dirty="0"/>
              <a:t>Team leader attempts to take charge</a:t>
            </a:r>
            <a:r>
              <a:rPr lang="en-GB" b="0" dirty="0" smtClean="0"/>
              <a:t>.</a:t>
            </a:r>
            <a:endParaRPr lang="tr-TR" b="0" dirty="0" smtClean="0"/>
          </a:p>
          <a:p>
            <a:r>
              <a:rPr lang="en-GB" b="0" dirty="0" smtClean="0"/>
              <a:t>Anxieties </a:t>
            </a:r>
            <a:r>
              <a:rPr lang="en-GB" b="0" dirty="0"/>
              <a:t>about task outcome and products</a:t>
            </a:r>
            <a:r>
              <a:rPr lang="en-GB" b="0" dirty="0" smtClean="0"/>
              <a:t>.</a:t>
            </a:r>
            <a:endParaRPr lang="tr-TR" b="0" dirty="0" smtClean="0"/>
          </a:p>
          <a:p>
            <a:r>
              <a:rPr lang="en-GB" b="0" dirty="0" smtClean="0"/>
              <a:t>Confusion </a:t>
            </a:r>
            <a:r>
              <a:rPr lang="en-GB" b="0" dirty="0"/>
              <a:t>over team priorities, usually </a:t>
            </a:r>
            <a:r>
              <a:rPr lang="en-GB" b="0" dirty="0" smtClean="0"/>
              <a:t>temporary</a:t>
            </a:r>
            <a:endParaRPr lang="tr-TR" b="0" dirty="0" smtClean="0"/>
          </a:p>
          <a:p>
            <a:r>
              <a:rPr lang="en-GB" b="0" dirty="0" smtClean="0"/>
              <a:t>Excessive </a:t>
            </a:r>
            <a:r>
              <a:rPr lang="en-GB" b="0" dirty="0"/>
              <a:t>meetings</a:t>
            </a:r>
            <a:endParaRPr lang="en-GB" dirty="0"/>
          </a:p>
        </p:txBody>
      </p:sp>
      <p:sp>
        <p:nvSpPr>
          <p:cNvPr id="4" name="Footer Placeholder 3"/>
          <p:cNvSpPr>
            <a:spLocks noGrp="1"/>
          </p:cNvSpPr>
          <p:nvPr>
            <p:ph type="ftr" sz="quarter" idx="10"/>
          </p:nvPr>
        </p:nvSpPr>
        <p:spPr/>
        <p:txBody>
          <a:bodyPr/>
          <a:lstStyle/>
          <a:p>
            <a:r>
              <a:rPr lang="nl-NL" altLang="en-US" smtClean="0"/>
              <a:t>SE, People, Hans van Vliet,  ©2008</a:t>
            </a:r>
            <a:endParaRPr lang="nl-NL" altLang="en-US"/>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5</a:t>
            </a:fld>
            <a:endParaRPr lang="nl-NL" altLang="en-US"/>
          </a:p>
        </p:txBody>
      </p:sp>
    </p:spTree>
    <p:extLst>
      <p:ext uri="{BB962C8B-B14F-4D97-AF65-F5344CB8AC3E}">
        <p14:creationId xmlns:p14="http://schemas.microsoft.com/office/powerpoint/2010/main" val="321289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Stage 3: Norming (2) </a:t>
            </a:r>
            <a:br>
              <a:rPr lang="en-GB" b="0" dirty="0" smtClean="0"/>
            </a:br>
            <a:endParaRPr lang="en-GB" dirty="0"/>
          </a:p>
        </p:txBody>
      </p:sp>
      <p:sp>
        <p:nvSpPr>
          <p:cNvPr id="3" name="Content Placeholder 2"/>
          <p:cNvSpPr>
            <a:spLocks noGrp="1"/>
          </p:cNvSpPr>
          <p:nvPr>
            <p:ph idx="1"/>
          </p:nvPr>
        </p:nvSpPr>
        <p:spPr/>
        <p:txBody>
          <a:bodyPr/>
          <a:lstStyle/>
          <a:p>
            <a:r>
              <a:rPr lang="en-GB" b="0" dirty="0" smtClean="0"/>
              <a:t>Distrust </a:t>
            </a:r>
            <a:r>
              <a:rPr lang="en-GB" b="0" dirty="0"/>
              <a:t>and blaming by some; higher level of sharing and confiding by others. </a:t>
            </a:r>
          </a:p>
          <a:p>
            <a:r>
              <a:rPr lang="en-GB" b="0" dirty="0"/>
              <a:t>Jockeying for position </a:t>
            </a:r>
          </a:p>
          <a:p>
            <a:r>
              <a:rPr lang="en-GB" b="0" dirty="0"/>
              <a:t>Stress reactions</a:t>
            </a:r>
            <a:r>
              <a:rPr lang="en-GB" b="0" dirty="0" smtClean="0"/>
              <a:t>.</a:t>
            </a:r>
            <a:endParaRPr lang="tr-TR" b="0" dirty="0" smtClean="0"/>
          </a:p>
          <a:p>
            <a:r>
              <a:rPr lang="en-GB" b="0" dirty="0" smtClean="0"/>
              <a:t>Sense </a:t>
            </a:r>
            <a:r>
              <a:rPr lang="en-GB" b="0" dirty="0"/>
              <a:t>of team spirit and common goals emerge</a:t>
            </a:r>
            <a:r>
              <a:rPr lang="en-GB" b="0" dirty="0" smtClean="0"/>
              <a:t>.</a:t>
            </a:r>
            <a:endParaRPr lang="tr-TR" b="0" dirty="0" smtClean="0"/>
          </a:p>
          <a:p>
            <a:r>
              <a:rPr lang="en-GB" b="0" dirty="0" smtClean="0"/>
              <a:t>Moderate </a:t>
            </a:r>
            <a:r>
              <a:rPr lang="en-GB" b="0" dirty="0"/>
              <a:t>work accomplished. </a:t>
            </a:r>
            <a:endParaRPr lang="en-GB" dirty="0"/>
          </a:p>
        </p:txBody>
      </p:sp>
      <p:sp>
        <p:nvSpPr>
          <p:cNvPr id="4" name="Footer Placeholder 3"/>
          <p:cNvSpPr>
            <a:spLocks noGrp="1"/>
          </p:cNvSpPr>
          <p:nvPr>
            <p:ph type="ftr" sz="quarter" idx="10"/>
          </p:nvPr>
        </p:nvSpPr>
        <p:spPr/>
        <p:txBody>
          <a:bodyPr/>
          <a:lstStyle/>
          <a:p>
            <a:r>
              <a:rPr lang="nl-NL" altLang="en-US" smtClean="0"/>
              <a:t>SE, People, Hans van Vliet,  ©2008</a:t>
            </a:r>
            <a:endParaRPr lang="nl-NL" altLang="en-US"/>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6</a:t>
            </a:fld>
            <a:endParaRPr lang="nl-NL" altLang="en-US"/>
          </a:p>
        </p:txBody>
      </p:sp>
    </p:spTree>
    <p:extLst>
      <p:ext uri="{BB962C8B-B14F-4D97-AF65-F5344CB8AC3E}">
        <p14:creationId xmlns:p14="http://schemas.microsoft.com/office/powerpoint/2010/main" val="2386125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Stage 4: Performing </a:t>
            </a:r>
            <a:br>
              <a:rPr lang="en-GB" b="0" dirty="0" smtClean="0"/>
            </a:br>
            <a:endParaRPr lang="en-GB" dirty="0"/>
          </a:p>
        </p:txBody>
      </p:sp>
      <p:sp>
        <p:nvSpPr>
          <p:cNvPr id="3" name="Content Placeholder 2"/>
          <p:cNvSpPr>
            <a:spLocks noGrp="1"/>
          </p:cNvSpPr>
          <p:nvPr>
            <p:ph idx="1"/>
          </p:nvPr>
        </p:nvSpPr>
        <p:spPr>
          <a:xfrm>
            <a:off x="6789" y="1088740"/>
            <a:ext cx="7847013" cy="4367212"/>
          </a:xfrm>
        </p:spPr>
        <p:txBody>
          <a:bodyPr/>
          <a:lstStyle/>
          <a:p>
            <a:r>
              <a:rPr lang="en-GB" b="0" dirty="0" smtClean="0"/>
              <a:t>Members </a:t>
            </a:r>
            <a:r>
              <a:rPr lang="en-GB" b="0" dirty="0"/>
              <a:t>experience insight into personal and interpersonal processes</a:t>
            </a:r>
            <a:r>
              <a:rPr lang="en-GB" b="0" dirty="0" smtClean="0"/>
              <a:t>.</a:t>
            </a:r>
            <a:endParaRPr lang="tr-TR" b="0" dirty="0" smtClean="0"/>
          </a:p>
          <a:p>
            <a:r>
              <a:rPr lang="en-GB" b="0" dirty="0" smtClean="0"/>
              <a:t>Constructive </a:t>
            </a:r>
            <a:r>
              <a:rPr lang="en-GB" b="0" dirty="0"/>
              <a:t>self-change occurs.</a:t>
            </a:r>
          </a:p>
          <a:p>
            <a:r>
              <a:rPr lang="en-GB" b="0" dirty="0"/>
              <a:t>Great deal of work accomplished</a:t>
            </a:r>
            <a:r>
              <a:rPr lang="en-GB" b="0" dirty="0" smtClean="0"/>
              <a:t>.</a:t>
            </a:r>
            <a:endParaRPr lang="tr-TR" b="0" dirty="0" smtClean="0"/>
          </a:p>
          <a:p>
            <a:r>
              <a:rPr lang="en-GB" b="0" dirty="0" smtClean="0"/>
              <a:t>Team </a:t>
            </a:r>
            <a:r>
              <a:rPr lang="en-GB" b="0" dirty="0"/>
              <a:t>becomes capable of diagnosing and solving problems. </a:t>
            </a:r>
            <a:endParaRPr lang="en-GB" dirty="0"/>
          </a:p>
        </p:txBody>
      </p:sp>
      <p:sp>
        <p:nvSpPr>
          <p:cNvPr id="4" name="Footer Placeholder 3"/>
          <p:cNvSpPr>
            <a:spLocks noGrp="1"/>
          </p:cNvSpPr>
          <p:nvPr>
            <p:ph type="ftr" sz="quarter" idx="10"/>
          </p:nvPr>
        </p:nvSpPr>
        <p:spPr/>
        <p:txBody>
          <a:bodyPr/>
          <a:lstStyle/>
          <a:p>
            <a:r>
              <a:rPr lang="nl-NL" altLang="en-US" smtClean="0"/>
              <a:t>SE, People, Hans van Vliet,  ©2008</a:t>
            </a:r>
            <a:endParaRPr lang="nl-NL" altLang="en-US"/>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7</a:t>
            </a:fld>
            <a:endParaRPr lang="nl-NL" alt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7964" y="3194223"/>
            <a:ext cx="4844165" cy="3633124"/>
          </a:xfrm>
          <a:prstGeom prst="rect">
            <a:avLst/>
          </a:prstGeom>
        </p:spPr>
      </p:pic>
    </p:spTree>
    <p:extLst>
      <p:ext uri="{BB962C8B-B14F-4D97-AF65-F5344CB8AC3E}">
        <p14:creationId xmlns:p14="http://schemas.microsoft.com/office/powerpoint/2010/main" val="2437330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Stage 5: </a:t>
            </a:r>
            <a:r>
              <a:rPr lang="en-GB" b="0" dirty="0"/>
              <a:t>Adjourning </a:t>
            </a:r>
            <a:endParaRPr lang="en-GB" dirty="0"/>
          </a:p>
        </p:txBody>
      </p:sp>
      <p:sp>
        <p:nvSpPr>
          <p:cNvPr id="3" name="Content Placeholder 2"/>
          <p:cNvSpPr>
            <a:spLocks noGrp="1"/>
          </p:cNvSpPr>
          <p:nvPr>
            <p:ph idx="1"/>
          </p:nvPr>
        </p:nvSpPr>
        <p:spPr>
          <a:xfrm>
            <a:off x="412913" y="1016732"/>
            <a:ext cx="8350572" cy="4367212"/>
          </a:xfrm>
        </p:spPr>
        <p:txBody>
          <a:bodyPr/>
          <a:lstStyle/>
          <a:p>
            <a:r>
              <a:rPr lang="tr-TR" b="0" dirty="0" smtClean="0"/>
              <a:t>Team</a:t>
            </a:r>
            <a:r>
              <a:rPr lang="en-GB" b="0" dirty="0" smtClean="0"/>
              <a:t> </a:t>
            </a:r>
            <a:r>
              <a:rPr lang="en-GB" b="0" dirty="0"/>
              <a:t>has fulfilled its goals and </a:t>
            </a:r>
            <a:r>
              <a:rPr lang="en-GB" b="0" dirty="0" smtClean="0"/>
              <a:t>objectives</a:t>
            </a:r>
            <a:endParaRPr lang="tr-TR" b="0" dirty="0" smtClean="0"/>
          </a:p>
          <a:p>
            <a:r>
              <a:rPr lang="tr-TR" b="0" dirty="0" smtClean="0"/>
              <a:t>Organizational developments such </a:t>
            </a:r>
            <a:r>
              <a:rPr lang="en-GB" b="0" dirty="0" smtClean="0"/>
              <a:t>as </a:t>
            </a:r>
            <a:r>
              <a:rPr lang="en-GB" b="0" dirty="0"/>
              <a:t>a restructuring can also trigger movement into the adjourning stage.</a:t>
            </a:r>
          </a:p>
          <a:p>
            <a:r>
              <a:rPr lang="tr-TR" b="0" dirty="0"/>
              <a:t>I</a:t>
            </a:r>
            <a:r>
              <a:rPr lang="en-GB" b="0" dirty="0" err="1" smtClean="0"/>
              <a:t>mportant</a:t>
            </a:r>
            <a:r>
              <a:rPr lang="en-GB" b="0" dirty="0" smtClean="0"/>
              <a:t> </a:t>
            </a:r>
            <a:r>
              <a:rPr lang="en-GB" b="0" dirty="0"/>
              <a:t>to achieve closure for the group on a positive note. </a:t>
            </a:r>
            <a:endParaRPr lang="tr-TR" b="0" dirty="0" smtClean="0"/>
          </a:p>
          <a:p>
            <a:r>
              <a:rPr lang="tr-TR" b="0" dirty="0"/>
              <a:t>M</a:t>
            </a:r>
            <a:r>
              <a:rPr lang="en-GB" b="0" dirty="0" smtClean="0"/>
              <a:t>embers </a:t>
            </a:r>
            <a:r>
              <a:rPr lang="en-GB" b="0" dirty="0"/>
              <a:t>may feel a sense of loss and their motivation may decline when the group's work comes to an end. </a:t>
            </a:r>
            <a:endParaRPr lang="tr-TR" b="0" dirty="0" smtClean="0"/>
          </a:p>
          <a:p>
            <a:r>
              <a:rPr lang="tr-TR" b="0" dirty="0" smtClean="0"/>
              <a:t>T</a:t>
            </a:r>
            <a:r>
              <a:rPr lang="en-GB" b="0" dirty="0" smtClean="0"/>
              <a:t>he </a:t>
            </a:r>
            <a:r>
              <a:rPr lang="en-GB" b="0" dirty="0"/>
              <a:t>mourning stage of group development. </a:t>
            </a:r>
            <a:endParaRPr lang="tr-TR" b="0" dirty="0" smtClean="0"/>
          </a:p>
          <a:p>
            <a:r>
              <a:rPr lang="tr-TR" b="0" dirty="0" smtClean="0"/>
              <a:t>Re</a:t>
            </a:r>
            <a:r>
              <a:rPr lang="en-GB" b="0" dirty="0" smtClean="0"/>
              <a:t>cognize t</a:t>
            </a:r>
            <a:r>
              <a:rPr lang="tr-TR" b="0" dirty="0" smtClean="0"/>
              <a:t>eam</a:t>
            </a:r>
            <a:r>
              <a:rPr lang="en-GB" b="0" dirty="0" smtClean="0"/>
              <a:t> </a:t>
            </a:r>
            <a:r>
              <a:rPr lang="en-GB" b="0" dirty="0"/>
              <a:t>members for their accomplishments and celebrate the </a:t>
            </a:r>
            <a:r>
              <a:rPr lang="tr-TR" b="0" dirty="0" smtClean="0"/>
              <a:t>team</a:t>
            </a:r>
            <a:r>
              <a:rPr lang="en-GB" b="0" dirty="0" smtClean="0"/>
              <a:t>'s </a:t>
            </a:r>
            <a:r>
              <a:rPr lang="en-GB" b="0" dirty="0"/>
              <a:t>overall success. </a:t>
            </a:r>
            <a:endParaRPr lang="tr-TR" b="0" dirty="0" smtClean="0"/>
          </a:p>
          <a:p>
            <a:r>
              <a:rPr lang="tr-TR" b="0" dirty="0" smtClean="0"/>
              <a:t>So</a:t>
            </a:r>
            <a:r>
              <a:rPr lang="en-GB" b="0" dirty="0" smtClean="0"/>
              <a:t>me </a:t>
            </a:r>
            <a:r>
              <a:rPr lang="en-GB" b="0" dirty="0"/>
              <a:t>uncertainty or insecurity about the future. </a:t>
            </a:r>
            <a:endParaRPr lang="tr-TR" b="0" dirty="0" smtClean="0"/>
          </a:p>
          <a:p>
            <a:r>
              <a:rPr lang="en-GB" b="0" dirty="0" smtClean="0"/>
              <a:t>Team </a:t>
            </a:r>
            <a:r>
              <a:rPr lang="en-GB" b="0" dirty="0"/>
              <a:t>leaders and managers can alleviate these feelings through appropriate plans for the transition.</a:t>
            </a:r>
          </a:p>
          <a:p>
            <a:pPr marL="0" indent="0">
              <a:buNone/>
            </a:pPr>
            <a:endParaRPr lang="en-GB" dirty="0"/>
          </a:p>
        </p:txBody>
      </p:sp>
      <p:sp>
        <p:nvSpPr>
          <p:cNvPr id="4" name="Footer Placeholder 3"/>
          <p:cNvSpPr>
            <a:spLocks noGrp="1"/>
          </p:cNvSpPr>
          <p:nvPr>
            <p:ph type="ftr" sz="quarter" idx="10"/>
          </p:nvPr>
        </p:nvSpPr>
        <p:spPr/>
        <p:txBody>
          <a:bodyPr/>
          <a:lstStyle/>
          <a:p>
            <a:r>
              <a:rPr lang="nl-NL" altLang="en-US" smtClean="0"/>
              <a:t>SE, People, Hans van Vliet,  ©2008</a:t>
            </a:r>
            <a:endParaRPr lang="nl-NL" altLang="en-US"/>
          </a:p>
        </p:txBody>
      </p:sp>
      <p:sp>
        <p:nvSpPr>
          <p:cNvPr id="5" name="Slide Number Placeholder 4"/>
          <p:cNvSpPr>
            <a:spLocks noGrp="1"/>
          </p:cNvSpPr>
          <p:nvPr>
            <p:ph type="sldNum" sz="quarter" idx="11"/>
          </p:nvPr>
        </p:nvSpPr>
        <p:spPr/>
        <p:txBody>
          <a:bodyPr/>
          <a:lstStyle/>
          <a:p>
            <a:fld id="{82D408F8-45BB-4B31-AEEE-BCC56FC9585A}" type="slidenum">
              <a:rPr lang="nl-NL" altLang="en-US" smtClean="0"/>
              <a:pPr/>
              <a:t>8</a:t>
            </a:fld>
            <a:endParaRPr lang="nl-NL" altLang="en-US"/>
          </a:p>
        </p:txBody>
      </p:sp>
    </p:spTree>
    <p:extLst>
      <p:ext uri="{BB962C8B-B14F-4D97-AF65-F5344CB8AC3E}">
        <p14:creationId xmlns:p14="http://schemas.microsoft.com/office/powerpoint/2010/main" val="90212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nl-NL" altLang="en-US"/>
              <a:t>SE, People, Hans van Vliet,  ©2008</a:t>
            </a:r>
          </a:p>
        </p:txBody>
      </p:sp>
      <p:sp>
        <p:nvSpPr>
          <p:cNvPr id="7" name="Slide Number Placeholder 3"/>
          <p:cNvSpPr>
            <a:spLocks noGrp="1"/>
          </p:cNvSpPr>
          <p:nvPr>
            <p:ph type="sldNum" sz="quarter" idx="11"/>
          </p:nvPr>
        </p:nvSpPr>
        <p:spPr/>
        <p:txBody>
          <a:bodyPr/>
          <a:lstStyle/>
          <a:p>
            <a:fld id="{2577DF6C-F2ED-450B-9670-6CF994847CF7}" type="slidenum">
              <a:rPr lang="nl-NL" altLang="en-US"/>
              <a:pPr/>
              <a:t>9</a:t>
            </a:fld>
            <a:endParaRPr lang="nl-NL" altLang="en-US"/>
          </a:p>
        </p:txBody>
      </p:sp>
      <p:pic>
        <p:nvPicPr>
          <p:cNvPr id="1092612" name="Picture 4" descr="bd055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181350" cy="3419475"/>
          </a:xfrm>
          <a:prstGeom prst="rect">
            <a:avLst/>
          </a:prstGeom>
          <a:noFill/>
          <a:extLst>
            <a:ext uri="{909E8E84-426E-40DD-AFC4-6F175D3DCCD1}">
              <a14:hiddenFill xmlns:a14="http://schemas.microsoft.com/office/drawing/2010/main">
                <a:solidFill>
                  <a:srgbClr val="FFFFFF"/>
                </a:solidFill>
              </a14:hiddenFill>
            </a:ext>
          </a:extLst>
        </p:spPr>
      </p:pic>
      <p:pic>
        <p:nvPicPr>
          <p:cNvPr id="1092613" name="Picture 5" descr="j008897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5988" y="2349500"/>
            <a:ext cx="2847975" cy="2219325"/>
          </a:xfrm>
          <a:prstGeom prst="rect">
            <a:avLst/>
          </a:prstGeom>
          <a:noFill/>
          <a:extLst>
            <a:ext uri="{909E8E84-426E-40DD-AFC4-6F175D3DCCD1}">
              <a14:hiddenFill xmlns:a14="http://schemas.microsoft.com/office/drawing/2010/main">
                <a:solidFill>
                  <a:srgbClr val="FFFFFF"/>
                </a:solidFill>
              </a14:hiddenFill>
            </a:ext>
          </a:extLst>
        </p:spPr>
      </p:pic>
      <p:pic>
        <p:nvPicPr>
          <p:cNvPr id="1092614" name="Picture 6" descr="j008899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8125" y="3933825"/>
            <a:ext cx="2087563" cy="2447925"/>
          </a:xfrm>
          <a:prstGeom prst="rect">
            <a:avLst/>
          </a:prstGeom>
          <a:noFill/>
          <a:extLst>
            <a:ext uri="{909E8E84-426E-40DD-AFC4-6F175D3DCCD1}">
              <a14:hiddenFill xmlns:a14="http://schemas.microsoft.com/office/drawing/2010/main">
                <a:solidFill>
                  <a:srgbClr val="FFFFFF"/>
                </a:solidFill>
              </a14:hiddenFill>
            </a:ext>
          </a:extLst>
        </p:spPr>
      </p:pic>
      <p:sp>
        <p:nvSpPr>
          <p:cNvPr id="1092615" name="Rectangle 7"/>
          <p:cNvSpPr>
            <a:spLocks noGrp="1" noChangeArrowheads="1"/>
          </p:cNvSpPr>
          <p:nvPr>
            <p:ph type="title"/>
          </p:nvPr>
        </p:nvSpPr>
        <p:spPr/>
        <p:txBody>
          <a:bodyPr/>
          <a:lstStyle/>
          <a:p>
            <a:r>
              <a:rPr lang="en-US" altLang="en-US" dirty="0"/>
              <a:t>                 Different ways to organize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1092612"/>
                                        </p:tgtEl>
                                        <p:attrNameLst>
                                          <p:attrName>style.visibility</p:attrName>
                                        </p:attrNameLst>
                                      </p:cBhvr>
                                      <p:to>
                                        <p:strVal val="visible"/>
                                      </p:to>
                                    </p:set>
                                    <p:anim calcmode="lin" valueType="num">
                                      <p:cBhvr>
                                        <p:cTn id="7" dur="2000" fill="hold"/>
                                        <p:tgtEl>
                                          <p:spTgt spid="1092612"/>
                                        </p:tgtEl>
                                        <p:attrNameLst>
                                          <p:attrName>ppt_w</p:attrName>
                                        </p:attrNameLst>
                                      </p:cBhvr>
                                      <p:tavLst>
                                        <p:tav tm="0">
                                          <p:val>
                                            <p:strVal val="#ppt_w*0.70"/>
                                          </p:val>
                                        </p:tav>
                                        <p:tav tm="100000">
                                          <p:val>
                                            <p:strVal val="#ppt_w"/>
                                          </p:val>
                                        </p:tav>
                                      </p:tavLst>
                                    </p:anim>
                                    <p:anim calcmode="lin" valueType="num">
                                      <p:cBhvr>
                                        <p:cTn id="8" dur="2000" fill="hold"/>
                                        <p:tgtEl>
                                          <p:spTgt spid="1092612"/>
                                        </p:tgtEl>
                                        <p:attrNameLst>
                                          <p:attrName>ppt_h</p:attrName>
                                        </p:attrNameLst>
                                      </p:cBhvr>
                                      <p:tavLst>
                                        <p:tav tm="0">
                                          <p:val>
                                            <p:strVal val="#ppt_h"/>
                                          </p:val>
                                        </p:tav>
                                        <p:tav tm="100000">
                                          <p:val>
                                            <p:strVal val="#ppt_h"/>
                                          </p:val>
                                        </p:tav>
                                      </p:tavLst>
                                    </p:anim>
                                    <p:animEffect transition="in" filter="fade">
                                      <p:cBhvr>
                                        <p:cTn id="9" dur="2000"/>
                                        <p:tgtEl>
                                          <p:spTgt spid="1092612"/>
                                        </p:tgtEl>
                                      </p:cBhvr>
                                    </p:animEffect>
                                  </p:childTnLst>
                                </p:cTn>
                              </p:par>
                            </p:childTnLst>
                          </p:cTn>
                        </p:par>
                        <p:par>
                          <p:cTn id="10" fill="hold" nodeType="afterGroup">
                            <p:stCondLst>
                              <p:cond delay="3000"/>
                            </p:stCondLst>
                            <p:childTnLst>
                              <p:par>
                                <p:cTn id="11" presetID="55" presetClass="entr" presetSubtype="0" fill="hold" nodeType="afterEffect">
                                  <p:stCondLst>
                                    <p:cond delay="500"/>
                                  </p:stCondLst>
                                  <p:childTnLst>
                                    <p:set>
                                      <p:cBhvr>
                                        <p:cTn id="12" dur="1" fill="hold">
                                          <p:stCondLst>
                                            <p:cond delay="0"/>
                                          </p:stCondLst>
                                        </p:cTn>
                                        <p:tgtEl>
                                          <p:spTgt spid="1092613"/>
                                        </p:tgtEl>
                                        <p:attrNameLst>
                                          <p:attrName>style.visibility</p:attrName>
                                        </p:attrNameLst>
                                      </p:cBhvr>
                                      <p:to>
                                        <p:strVal val="visible"/>
                                      </p:to>
                                    </p:set>
                                    <p:anim calcmode="lin" valueType="num">
                                      <p:cBhvr>
                                        <p:cTn id="13" dur="2000" fill="hold"/>
                                        <p:tgtEl>
                                          <p:spTgt spid="1092613"/>
                                        </p:tgtEl>
                                        <p:attrNameLst>
                                          <p:attrName>ppt_w</p:attrName>
                                        </p:attrNameLst>
                                      </p:cBhvr>
                                      <p:tavLst>
                                        <p:tav tm="0">
                                          <p:val>
                                            <p:strVal val="#ppt_w*0.70"/>
                                          </p:val>
                                        </p:tav>
                                        <p:tav tm="100000">
                                          <p:val>
                                            <p:strVal val="#ppt_w"/>
                                          </p:val>
                                        </p:tav>
                                      </p:tavLst>
                                    </p:anim>
                                    <p:anim calcmode="lin" valueType="num">
                                      <p:cBhvr>
                                        <p:cTn id="14" dur="2000" fill="hold"/>
                                        <p:tgtEl>
                                          <p:spTgt spid="1092613"/>
                                        </p:tgtEl>
                                        <p:attrNameLst>
                                          <p:attrName>ppt_h</p:attrName>
                                        </p:attrNameLst>
                                      </p:cBhvr>
                                      <p:tavLst>
                                        <p:tav tm="0">
                                          <p:val>
                                            <p:strVal val="#ppt_h"/>
                                          </p:val>
                                        </p:tav>
                                        <p:tav tm="100000">
                                          <p:val>
                                            <p:strVal val="#ppt_h"/>
                                          </p:val>
                                        </p:tav>
                                      </p:tavLst>
                                    </p:anim>
                                    <p:animEffect transition="in" filter="fade">
                                      <p:cBhvr>
                                        <p:cTn id="15" dur="2000"/>
                                        <p:tgtEl>
                                          <p:spTgt spid="1092613"/>
                                        </p:tgtEl>
                                      </p:cBhvr>
                                    </p:animEffect>
                                  </p:childTnLst>
                                </p:cTn>
                              </p:par>
                            </p:childTnLst>
                          </p:cTn>
                        </p:par>
                        <p:par>
                          <p:cTn id="16" fill="hold" nodeType="afterGroup">
                            <p:stCondLst>
                              <p:cond delay="5500"/>
                            </p:stCondLst>
                            <p:childTnLst>
                              <p:par>
                                <p:cTn id="17" presetID="55" presetClass="entr" presetSubtype="0" fill="hold" nodeType="afterEffect">
                                  <p:stCondLst>
                                    <p:cond delay="500"/>
                                  </p:stCondLst>
                                  <p:childTnLst>
                                    <p:set>
                                      <p:cBhvr>
                                        <p:cTn id="18" dur="1" fill="hold">
                                          <p:stCondLst>
                                            <p:cond delay="0"/>
                                          </p:stCondLst>
                                        </p:cTn>
                                        <p:tgtEl>
                                          <p:spTgt spid="1092614"/>
                                        </p:tgtEl>
                                        <p:attrNameLst>
                                          <p:attrName>style.visibility</p:attrName>
                                        </p:attrNameLst>
                                      </p:cBhvr>
                                      <p:to>
                                        <p:strVal val="visible"/>
                                      </p:to>
                                    </p:set>
                                    <p:anim calcmode="lin" valueType="num">
                                      <p:cBhvr>
                                        <p:cTn id="19" dur="2000" fill="hold"/>
                                        <p:tgtEl>
                                          <p:spTgt spid="1092614"/>
                                        </p:tgtEl>
                                        <p:attrNameLst>
                                          <p:attrName>ppt_w</p:attrName>
                                        </p:attrNameLst>
                                      </p:cBhvr>
                                      <p:tavLst>
                                        <p:tav tm="0">
                                          <p:val>
                                            <p:strVal val="#ppt_w*0.70"/>
                                          </p:val>
                                        </p:tav>
                                        <p:tav tm="100000">
                                          <p:val>
                                            <p:strVal val="#ppt_w"/>
                                          </p:val>
                                        </p:tav>
                                      </p:tavLst>
                                    </p:anim>
                                    <p:anim calcmode="lin" valueType="num">
                                      <p:cBhvr>
                                        <p:cTn id="20" dur="2000" fill="hold"/>
                                        <p:tgtEl>
                                          <p:spTgt spid="1092614"/>
                                        </p:tgtEl>
                                        <p:attrNameLst>
                                          <p:attrName>ppt_h</p:attrName>
                                        </p:attrNameLst>
                                      </p:cBhvr>
                                      <p:tavLst>
                                        <p:tav tm="0">
                                          <p:val>
                                            <p:strVal val="#ppt_h"/>
                                          </p:val>
                                        </p:tav>
                                        <p:tav tm="100000">
                                          <p:val>
                                            <p:strVal val="#ppt_h"/>
                                          </p:val>
                                        </p:tav>
                                      </p:tavLst>
                                    </p:anim>
                                    <p:animEffect transition="in" filter="fade">
                                      <p:cBhvr>
                                        <p:cTn id="21" dur="2000"/>
                                        <p:tgtEl>
                                          <p:spTgt spid="1092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iffin">
  <a:themeElements>
    <a:clrScheme name="">
      <a:dk1>
        <a:srgbClr val="000066"/>
      </a:dk1>
      <a:lt1>
        <a:srgbClr val="FFFFFF"/>
      </a:lt1>
      <a:dk2>
        <a:srgbClr val="000066"/>
      </a:dk2>
      <a:lt2>
        <a:srgbClr val="000066"/>
      </a:lt2>
      <a:accent1>
        <a:srgbClr val="EBC817"/>
      </a:accent1>
      <a:accent2>
        <a:srgbClr val="990000"/>
      </a:accent2>
      <a:accent3>
        <a:srgbClr val="FFFFFF"/>
      </a:accent3>
      <a:accent4>
        <a:srgbClr val="000056"/>
      </a:accent4>
      <a:accent5>
        <a:srgbClr val="F3E0AB"/>
      </a:accent5>
      <a:accent6>
        <a:srgbClr val="8A0000"/>
      </a:accent6>
      <a:hlink>
        <a:srgbClr val="08C1EC"/>
      </a:hlink>
      <a:folHlink>
        <a:srgbClr val="6BD907"/>
      </a:folHlink>
    </a:clrScheme>
    <a:fontScheme name="Griff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72000" tIns="72000" rIns="72000" bIns="72000" numCol="1" anchor="ctr" anchorCtr="0" compatLnSpc="1">
        <a:prstTxWarp prst="textNoShape">
          <a:avLst/>
        </a:prstTxWarp>
      </a:bodyPr>
      <a:lstStyle>
        <a:defPPr marL="185738" marR="0" indent="-185738"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defRPr kumimoji="0" lang="nl-NL"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72000" tIns="72000" rIns="72000" bIns="72000" numCol="1" anchor="ctr" anchorCtr="0" compatLnSpc="1">
        <a:prstTxWarp prst="textNoShape">
          <a:avLst/>
        </a:prstTxWarp>
      </a:bodyPr>
      <a:lstStyle>
        <a:defPPr marL="185738" marR="0" indent="-185738"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defRPr kumimoji="0" lang="nl-NL"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Griffi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iffi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iffi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iffi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iffi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iffi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iffi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Griffin 8">
        <a:dk1>
          <a:srgbClr val="000066"/>
        </a:dk1>
        <a:lt1>
          <a:srgbClr val="FFFFFF"/>
        </a:lt1>
        <a:dk2>
          <a:srgbClr val="000066"/>
        </a:dk2>
        <a:lt2>
          <a:srgbClr val="000066"/>
        </a:lt2>
        <a:accent1>
          <a:srgbClr val="E8A01E"/>
        </a:accent1>
        <a:accent2>
          <a:srgbClr val="990000"/>
        </a:accent2>
        <a:accent3>
          <a:srgbClr val="FFFFFF"/>
        </a:accent3>
        <a:accent4>
          <a:srgbClr val="000056"/>
        </a:accent4>
        <a:accent5>
          <a:srgbClr val="F2CDAB"/>
        </a:accent5>
        <a:accent6>
          <a:srgbClr val="8A0000"/>
        </a:accent6>
        <a:hlink>
          <a:srgbClr val="069CB0"/>
        </a:hlink>
        <a:folHlink>
          <a:srgbClr val="54AA0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47D8722E564145A91C9E1137B22BD3" ma:contentTypeVersion="" ma:contentTypeDescription="Create a new document." ma:contentTypeScope="" ma:versionID="9efd273f6991ce74a1900a83dfc40893">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27D1337-5F68-4D91-B4BD-CB832EB22638}"/>
</file>

<file path=customXml/itemProps2.xml><?xml version="1.0" encoding="utf-8"?>
<ds:datastoreItem xmlns:ds="http://schemas.openxmlformats.org/officeDocument/2006/customXml" ds:itemID="{2854E187-9ACE-4DFF-B1FB-B87D893DC9E9}"/>
</file>

<file path=customXml/itemProps3.xml><?xml version="1.0" encoding="utf-8"?>
<ds:datastoreItem xmlns:ds="http://schemas.openxmlformats.org/officeDocument/2006/customXml" ds:itemID="{882D0809-1AB4-4A47-8DDD-AF66FA520571}"/>
</file>

<file path=docProps/app.xml><?xml version="1.0" encoding="utf-8"?>
<Properties xmlns="http://schemas.openxmlformats.org/officeDocument/2006/extended-properties" xmlns:vt="http://schemas.openxmlformats.org/officeDocument/2006/docPropsVTypes">
  <Template/>
  <TotalTime>2834</TotalTime>
  <Words>2859</Words>
  <Application>Microsoft Office PowerPoint</Application>
  <PresentationFormat>On-screen Show (4:3)</PresentationFormat>
  <Paragraphs>258</Paragraphs>
  <Slides>23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Lucida Sans Unicode</vt:lpstr>
      <vt:lpstr>NewsGothicBQ</vt:lpstr>
      <vt:lpstr>Symbol</vt:lpstr>
      <vt:lpstr>Times New Roman</vt:lpstr>
      <vt:lpstr>Wingdings</vt:lpstr>
      <vt:lpstr>Griffin</vt:lpstr>
      <vt:lpstr>People Management, People Organization</vt:lpstr>
      <vt:lpstr>A Model of Team Development  </vt:lpstr>
      <vt:lpstr>Stage 1: Forming </vt:lpstr>
      <vt:lpstr>Stage 2: Storming  </vt:lpstr>
      <vt:lpstr>Stage 3: Norming  </vt:lpstr>
      <vt:lpstr>Stage 3: Norming (2)  </vt:lpstr>
      <vt:lpstr>Stage 4: Performing  </vt:lpstr>
      <vt:lpstr>Stage 5: Adjourning </vt:lpstr>
      <vt:lpstr>                 Different ways to organize people</vt:lpstr>
      <vt:lpstr>People management</vt:lpstr>
      <vt:lpstr>Mintzberg’s coordination mechanisms</vt:lpstr>
      <vt:lpstr>External and Internal forces</vt:lpstr>
      <vt:lpstr>Reddin’s management styles</vt:lpstr>
      <vt:lpstr>Focus</vt:lpstr>
      <vt:lpstr>Team Organization</vt:lpstr>
      <vt:lpstr>Hierarchical team</vt:lpstr>
      <vt:lpstr>Matrix organization</vt:lpstr>
      <vt:lpstr>Chief programmer team</vt:lpstr>
      <vt:lpstr>Skilled worker with advanced tools (SWAT)</vt:lpstr>
      <vt:lpstr>Agile team</vt:lpstr>
      <vt:lpstr>Open Source Software Development</vt:lpstr>
      <vt:lpstr>Some general rules</vt:lpstr>
      <vt:lpstr>Summary </vt:lpstr>
    </vt:vector>
  </TitlesOfParts>
  <Company>Vrije Universiteit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Hans van Vliet</dc:creator>
  <cp:lastModifiedBy>Nazife DIMILILER</cp:lastModifiedBy>
  <cp:revision>118</cp:revision>
  <dcterms:created xsi:type="dcterms:W3CDTF">2005-08-23T09:20:25Z</dcterms:created>
  <dcterms:modified xsi:type="dcterms:W3CDTF">2017-11-01T20:01:36Z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0x010100D047D8722E564145A91C9E1137B22BD3</vt:lpwstr>
  </property>
</Properties>
</file>