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  <p:sldId id="274" r:id="rId15"/>
    <p:sldId id="275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6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1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8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493B2-2EC0-4FC5-9568-DAFFBF8DF6AA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2D934-396D-4AD0-87D8-56E219F7E7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13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0.pn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0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8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5105400" cy="51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467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066800"/>
            <a:ext cx="2362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00600" y="2057400"/>
            <a:ext cx="34290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62199"/>
            <a:ext cx="7429500" cy="146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0100" y="5029200"/>
            <a:ext cx="742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special kinds of integer variables are variables which can take just 0 or 1 as their values, such variables are called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variables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(0-1 variables). IP problems that contain only binary variables sometimes called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binary integer programming (BIP)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problems. 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7239000" cy="115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19300" y="4766846"/>
            <a:ext cx="66675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we will need to use variables which their value can be 1(yes) or 0(no).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3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1474"/>
            <a:ext cx="7400525" cy="416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4267200"/>
            <a:ext cx="656232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8200" y="4538246"/>
            <a:ext cx="7315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Suppose that there is a variable say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6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it’s cost coefficient defined as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701064"/>
              </p:ext>
            </p:extLst>
          </p:nvPr>
        </p:nvGraphicFramePr>
        <p:xfrm>
          <a:off x="1066800" y="4953000"/>
          <a:ext cx="2245437" cy="68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1676400" imgH="508000" progId="Equation.DSMT4">
                  <p:embed/>
                </p:oleObj>
              </mc:Choice>
              <mc:Fallback>
                <p:oleObj name="Equation" r:id="rId4" imgW="1676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2245437" cy="6828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616264"/>
              </p:ext>
            </p:extLst>
          </p:nvPr>
        </p:nvGraphicFramePr>
        <p:xfrm>
          <a:off x="1257300" y="5657850"/>
          <a:ext cx="17684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6" imgW="1054080" imgH="241200" progId="Equation.DSMT4">
                  <p:embed/>
                </p:oleObj>
              </mc:Choice>
              <mc:Fallback>
                <p:oleObj name="Equation" r:id="rId6" imgW="105408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657850"/>
                        <a:ext cx="1768475" cy="385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912295"/>
              </p:ext>
            </p:extLst>
          </p:nvPr>
        </p:nvGraphicFramePr>
        <p:xfrm>
          <a:off x="3551583" y="5715000"/>
          <a:ext cx="2087217" cy="328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8" imgW="1497950" imgH="241195" progId="Equation.DSMT4">
                  <p:embed/>
                </p:oleObj>
              </mc:Choice>
              <mc:Fallback>
                <p:oleObj name="Equation" r:id="rId8" imgW="1497950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583" y="5715000"/>
                        <a:ext cx="2087217" cy="3288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276600" y="5007765"/>
            <a:ext cx="52132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Based on the above mentioned modifications in the objective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function we should use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following replacement: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00" y="5681246"/>
            <a:ext cx="533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                                          should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 to the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constraints. 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457200"/>
            <a:ext cx="70867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019220"/>
              </p:ext>
            </p:extLst>
          </p:nvPr>
        </p:nvGraphicFramePr>
        <p:xfrm>
          <a:off x="4648200" y="2133600"/>
          <a:ext cx="393885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4" imgW="3670200" imgH="1562040" progId="Equation.DSMT4">
                  <p:embed/>
                </p:oleObj>
              </mc:Choice>
              <mc:Fallback>
                <p:oleObj name="Equation" r:id="rId4" imgW="367020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200" y="2133600"/>
                        <a:ext cx="393885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8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41134" cy="42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239000" cy="47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0292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linear constraint using binary variables. What is your suggestion for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                  by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variables?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90463"/>
              </p:ext>
            </p:extLst>
          </p:nvPr>
        </p:nvGraphicFramePr>
        <p:xfrm>
          <a:off x="1447800" y="5029200"/>
          <a:ext cx="652881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Equation" r:id="rId5" imgW="482391" imgH="241195" progId="Equation.DSMT4">
                  <p:embed/>
                </p:oleObj>
              </mc:Choice>
              <mc:Fallback>
                <p:oleObj name="Equation" r:id="rId5" imgW="482391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029200"/>
                        <a:ext cx="652881" cy="32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55245"/>
              </p:ext>
            </p:extLst>
          </p:nvPr>
        </p:nvGraphicFramePr>
        <p:xfrm>
          <a:off x="1524000" y="5321586"/>
          <a:ext cx="914400" cy="313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7" imgW="698500" imgH="241300" progId="Equation.DSMT4">
                  <p:embed/>
                </p:oleObj>
              </mc:Choice>
              <mc:Fallback>
                <p:oleObj name="Equation" r:id="rId7" imgW="698500" imgH="2413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21586"/>
                        <a:ext cx="914400" cy="313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7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058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23899"/>
            <a:ext cx="7162800" cy="211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0"/>
            <a:ext cx="6729412" cy="21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24890"/>
            <a:ext cx="7200900" cy="89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5124890"/>
            <a:ext cx="1371600" cy="209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38088"/>
            <a:ext cx="320476" cy="2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6" y="6019800"/>
            <a:ext cx="3761509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29" y="228600"/>
            <a:ext cx="7237171" cy="13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239000" cy="342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199"/>
            <a:ext cx="7162800" cy="117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7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239000" cy="373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267200"/>
            <a:ext cx="26860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4267200"/>
            <a:ext cx="457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048000" y="4036941"/>
            <a:ext cx="1676400" cy="114465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96629"/>
              </p:ext>
            </p:extLst>
          </p:nvPr>
        </p:nvGraphicFramePr>
        <p:xfrm>
          <a:off x="5981699" y="4902200"/>
          <a:ext cx="9953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5" imgW="723600" imgH="203040" progId="Equation.DSMT4">
                  <p:embed/>
                </p:oleObj>
              </mc:Choice>
              <mc:Fallback>
                <p:oleObj name="Equation" r:id="rId5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81699" y="4902200"/>
                        <a:ext cx="995363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00385"/>
              </p:ext>
            </p:extLst>
          </p:nvPr>
        </p:nvGraphicFramePr>
        <p:xfrm>
          <a:off x="5565775" y="4521200"/>
          <a:ext cx="97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7" imgW="711000" imgH="203040" progId="Equation.DSMT4">
                  <p:embed/>
                </p:oleObj>
              </mc:Choice>
              <mc:Fallback>
                <p:oleObj name="Equation" r:id="rId7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4521200"/>
                        <a:ext cx="97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241641"/>
              </p:ext>
            </p:extLst>
          </p:nvPr>
        </p:nvGraphicFramePr>
        <p:xfrm>
          <a:off x="5222875" y="4127500"/>
          <a:ext cx="10652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9" imgW="774360" imgH="203040" progId="Equation.DSMT4">
                  <p:embed/>
                </p:oleObj>
              </mc:Choice>
              <mc:Fallback>
                <p:oleObj name="Equation" r:id="rId9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4127500"/>
                        <a:ext cx="10652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100768"/>
              </p:ext>
            </p:extLst>
          </p:nvPr>
        </p:nvGraphicFramePr>
        <p:xfrm>
          <a:off x="4429125" y="3757613"/>
          <a:ext cx="1589088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11" imgW="1155600" imgH="203040" progId="Equation.DSMT4">
                  <p:embed/>
                </p:oleObj>
              </mc:Choice>
              <mc:Fallback>
                <p:oleObj name="Equation" r:id="rId11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3757613"/>
                        <a:ext cx="1589088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91200" y="5105400"/>
            <a:ext cx="152400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334000" y="4800600"/>
            <a:ext cx="152400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53000" y="4452938"/>
            <a:ext cx="152400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4071938"/>
            <a:ext cx="152400" cy="195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823855" y="5541818"/>
            <a:ext cx="1662545" cy="858982"/>
          </a:xfrm>
          <a:custGeom>
            <a:avLst/>
            <a:gdLst>
              <a:gd name="connsiteX0" fmla="*/ 0 w 1662545"/>
              <a:gd name="connsiteY0" fmla="*/ 858982 h 858982"/>
              <a:gd name="connsiteX1" fmla="*/ 1302327 w 1662545"/>
              <a:gd name="connsiteY1" fmla="*/ 0 h 858982"/>
              <a:gd name="connsiteX2" fmla="*/ 1662545 w 1662545"/>
              <a:gd name="connsiteY2" fmla="*/ 858982 h 858982"/>
              <a:gd name="connsiteX3" fmla="*/ 0 w 1662545"/>
              <a:gd name="connsiteY3" fmla="*/ 858982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2545" h="858982">
                <a:moveTo>
                  <a:pt x="0" y="858982"/>
                </a:moveTo>
                <a:lnTo>
                  <a:pt x="1302327" y="0"/>
                </a:lnTo>
                <a:lnTo>
                  <a:pt x="1662545" y="858982"/>
                </a:lnTo>
                <a:lnTo>
                  <a:pt x="0" y="85898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050473" y="4666288"/>
            <a:ext cx="1385454" cy="376767"/>
          </a:xfrm>
          <a:custGeom>
            <a:avLst/>
            <a:gdLst>
              <a:gd name="connsiteX0" fmla="*/ 1385454 w 1385454"/>
              <a:gd name="connsiteY0" fmla="*/ 238221 h 376767"/>
              <a:gd name="connsiteX1" fmla="*/ 817418 w 1385454"/>
              <a:gd name="connsiteY1" fmla="*/ 2694 h 376767"/>
              <a:gd name="connsiteX2" fmla="*/ 0 w 1385454"/>
              <a:gd name="connsiteY2" fmla="*/ 376767 h 3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454" h="376767">
                <a:moveTo>
                  <a:pt x="1385454" y="238221"/>
                </a:moveTo>
                <a:cubicBezTo>
                  <a:pt x="1216890" y="108912"/>
                  <a:pt x="1048327" y="-20397"/>
                  <a:pt x="817418" y="2694"/>
                </a:cubicBezTo>
                <a:cubicBezTo>
                  <a:pt x="586509" y="25785"/>
                  <a:pt x="293254" y="201276"/>
                  <a:pt x="0" y="376767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0" y="504305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Constrient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3810000"/>
            <a:ext cx="5562600" cy="267652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5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705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85725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Lets see In two dimensional system what is change when we consider our variable as the integer variables. Assume that we asked to solve the following integer problem: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752600"/>
            <a:ext cx="2133601" cy="25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75152"/>
            <a:ext cx="2243273" cy="9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057400"/>
            <a:ext cx="885825" cy="23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10200" y="175260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10200" y="4114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1905000"/>
            <a:ext cx="1524000" cy="25670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43500" y="2147939"/>
            <a:ext cx="1905000" cy="2324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399" y="1666407"/>
            <a:ext cx="38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3800" y="4081046"/>
            <a:ext cx="381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3048000"/>
            <a:ext cx="37385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>
            <a:off x="5410200" y="2521750"/>
            <a:ext cx="1219200" cy="1610220"/>
          </a:xfrm>
          <a:custGeom>
            <a:avLst/>
            <a:gdLst>
              <a:gd name="connsiteX0" fmla="*/ 565 w 1226250"/>
              <a:gd name="connsiteY0" fmla="*/ 1643974 h 1673273"/>
              <a:gd name="connsiteX1" fmla="*/ 565 w 1226250"/>
              <a:gd name="connsiteY1" fmla="*/ 1643974 h 1673273"/>
              <a:gd name="connsiteX2" fmla="*/ 10293 w 1226250"/>
              <a:gd name="connsiteY2" fmla="*/ 1556425 h 1673273"/>
              <a:gd name="connsiteX3" fmla="*/ 565 w 1226250"/>
              <a:gd name="connsiteY3" fmla="*/ 1527242 h 1673273"/>
              <a:gd name="connsiteX4" fmla="*/ 20021 w 1226250"/>
              <a:gd name="connsiteY4" fmla="*/ 1439693 h 1673273"/>
              <a:gd name="connsiteX5" fmla="*/ 39476 w 1226250"/>
              <a:gd name="connsiteY5" fmla="*/ 1352144 h 1673273"/>
              <a:gd name="connsiteX6" fmla="*/ 20021 w 1226250"/>
              <a:gd name="connsiteY6" fmla="*/ 1235412 h 1673273"/>
              <a:gd name="connsiteX7" fmla="*/ 565 w 1226250"/>
              <a:gd name="connsiteY7" fmla="*/ 1215957 h 1673273"/>
              <a:gd name="connsiteX8" fmla="*/ 10293 w 1226250"/>
              <a:gd name="connsiteY8" fmla="*/ 1079770 h 1673273"/>
              <a:gd name="connsiteX9" fmla="*/ 20021 w 1226250"/>
              <a:gd name="connsiteY9" fmla="*/ 1040859 h 1673273"/>
              <a:gd name="connsiteX10" fmla="*/ 10293 w 1226250"/>
              <a:gd name="connsiteY10" fmla="*/ 77821 h 1673273"/>
              <a:gd name="connsiteX11" fmla="*/ 565 w 1226250"/>
              <a:gd name="connsiteY11" fmla="*/ 48638 h 1673273"/>
              <a:gd name="connsiteX12" fmla="*/ 565 w 1226250"/>
              <a:gd name="connsiteY12" fmla="*/ 29183 h 1673273"/>
              <a:gd name="connsiteX13" fmla="*/ 20021 w 1226250"/>
              <a:gd name="connsiteY13" fmla="*/ 0 h 1673273"/>
              <a:gd name="connsiteX14" fmla="*/ 49204 w 1226250"/>
              <a:gd name="connsiteY14" fmla="*/ 77821 h 1673273"/>
              <a:gd name="connsiteX15" fmla="*/ 107570 w 1226250"/>
              <a:gd name="connsiteY15" fmla="*/ 155642 h 1673273"/>
              <a:gd name="connsiteX16" fmla="*/ 146480 w 1226250"/>
              <a:gd name="connsiteY16" fmla="*/ 214008 h 1673273"/>
              <a:gd name="connsiteX17" fmla="*/ 185391 w 1226250"/>
              <a:gd name="connsiteY17" fmla="*/ 252919 h 1673273"/>
              <a:gd name="connsiteX18" fmla="*/ 224302 w 1226250"/>
              <a:gd name="connsiteY18" fmla="*/ 301557 h 1673273"/>
              <a:gd name="connsiteX19" fmla="*/ 234029 w 1226250"/>
              <a:gd name="connsiteY19" fmla="*/ 330740 h 1673273"/>
              <a:gd name="connsiteX20" fmla="*/ 272940 w 1226250"/>
              <a:gd name="connsiteY20" fmla="*/ 369651 h 1673273"/>
              <a:gd name="connsiteX21" fmla="*/ 292395 w 1226250"/>
              <a:gd name="connsiteY21" fmla="*/ 398834 h 1673273"/>
              <a:gd name="connsiteX22" fmla="*/ 350761 w 1226250"/>
              <a:gd name="connsiteY22" fmla="*/ 447472 h 1673273"/>
              <a:gd name="connsiteX23" fmla="*/ 370216 w 1226250"/>
              <a:gd name="connsiteY23" fmla="*/ 476655 h 1673273"/>
              <a:gd name="connsiteX24" fmla="*/ 379944 w 1226250"/>
              <a:gd name="connsiteY24" fmla="*/ 505838 h 1673273"/>
              <a:gd name="connsiteX25" fmla="*/ 409127 w 1226250"/>
              <a:gd name="connsiteY25" fmla="*/ 525293 h 1673273"/>
              <a:gd name="connsiteX26" fmla="*/ 418855 w 1226250"/>
              <a:gd name="connsiteY26" fmla="*/ 554476 h 1673273"/>
              <a:gd name="connsiteX27" fmla="*/ 457765 w 1226250"/>
              <a:gd name="connsiteY27" fmla="*/ 612842 h 1673273"/>
              <a:gd name="connsiteX28" fmla="*/ 486948 w 1226250"/>
              <a:gd name="connsiteY28" fmla="*/ 671208 h 1673273"/>
              <a:gd name="connsiteX29" fmla="*/ 496676 w 1226250"/>
              <a:gd name="connsiteY29" fmla="*/ 700391 h 1673273"/>
              <a:gd name="connsiteX30" fmla="*/ 525859 w 1226250"/>
              <a:gd name="connsiteY30" fmla="*/ 719846 h 1673273"/>
              <a:gd name="connsiteX31" fmla="*/ 555042 w 1226250"/>
              <a:gd name="connsiteY31" fmla="*/ 768485 h 1673273"/>
              <a:gd name="connsiteX32" fmla="*/ 574497 w 1226250"/>
              <a:gd name="connsiteY32" fmla="*/ 797668 h 1673273"/>
              <a:gd name="connsiteX33" fmla="*/ 623136 w 1226250"/>
              <a:gd name="connsiteY33" fmla="*/ 836578 h 1673273"/>
              <a:gd name="connsiteX34" fmla="*/ 632863 w 1226250"/>
              <a:gd name="connsiteY34" fmla="*/ 875489 h 1673273"/>
              <a:gd name="connsiteX35" fmla="*/ 662046 w 1226250"/>
              <a:gd name="connsiteY35" fmla="*/ 894944 h 1673273"/>
              <a:gd name="connsiteX36" fmla="*/ 681502 w 1226250"/>
              <a:gd name="connsiteY36" fmla="*/ 914400 h 1673273"/>
              <a:gd name="connsiteX37" fmla="*/ 739868 w 1226250"/>
              <a:gd name="connsiteY37" fmla="*/ 953310 h 1673273"/>
              <a:gd name="connsiteX38" fmla="*/ 759323 w 1226250"/>
              <a:gd name="connsiteY38" fmla="*/ 982493 h 1673273"/>
              <a:gd name="connsiteX39" fmla="*/ 788506 w 1226250"/>
              <a:gd name="connsiteY39" fmla="*/ 1001948 h 1673273"/>
              <a:gd name="connsiteX40" fmla="*/ 798233 w 1226250"/>
              <a:gd name="connsiteY40" fmla="*/ 1031131 h 1673273"/>
              <a:gd name="connsiteX41" fmla="*/ 846872 w 1226250"/>
              <a:gd name="connsiteY41" fmla="*/ 1079770 h 1673273"/>
              <a:gd name="connsiteX42" fmla="*/ 866327 w 1226250"/>
              <a:gd name="connsiteY42" fmla="*/ 1108953 h 1673273"/>
              <a:gd name="connsiteX43" fmla="*/ 895510 w 1226250"/>
              <a:gd name="connsiteY43" fmla="*/ 1118680 h 1673273"/>
              <a:gd name="connsiteX44" fmla="*/ 934421 w 1226250"/>
              <a:gd name="connsiteY44" fmla="*/ 1157591 h 1673273"/>
              <a:gd name="connsiteX45" fmla="*/ 944148 w 1226250"/>
              <a:gd name="connsiteY45" fmla="*/ 1186774 h 1673273"/>
              <a:gd name="connsiteX46" fmla="*/ 953876 w 1226250"/>
              <a:gd name="connsiteY46" fmla="*/ 1206229 h 1673273"/>
              <a:gd name="connsiteX47" fmla="*/ 963604 w 1226250"/>
              <a:gd name="connsiteY47" fmla="*/ 1235412 h 1673273"/>
              <a:gd name="connsiteX48" fmla="*/ 1012242 w 1226250"/>
              <a:gd name="connsiteY48" fmla="*/ 1303506 h 1673273"/>
              <a:gd name="connsiteX49" fmla="*/ 1031697 w 1226250"/>
              <a:gd name="connsiteY49" fmla="*/ 1361872 h 1673273"/>
              <a:gd name="connsiteX50" fmla="*/ 1041425 w 1226250"/>
              <a:gd name="connsiteY50" fmla="*/ 1391055 h 1673273"/>
              <a:gd name="connsiteX51" fmla="*/ 1080336 w 1226250"/>
              <a:gd name="connsiteY51" fmla="*/ 1439693 h 1673273"/>
              <a:gd name="connsiteX52" fmla="*/ 1109519 w 1226250"/>
              <a:gd name="connsiteY52" fmla="*/ 1488331 h 1673273"/>
              <a:gd name="connsiteX53" fmla="*/ 1119246 w 1226250"/>
              <a:gd name="connsiteY53" fmla="*/ 1517514 h 1673273"/>
              <a:gd name="connsiteX54" fmla="*/ 1138702 w 1226250"/>
              <a:gd name="connsiteY54" fmla="*/ 1536970 h 1673273"/>
              <a:gd name="connsiteX55" fmla="*/ 1177612 w 1226250"/>
              <a:gd name="connsiteY55" fmla="*/ 1595336 h 1673273"/>
              <a:gd name="connsiteX56" fmla="*/ 1197068 w 1226250"/>
              <a:gd name="connsiteY56" fmla="*/ 1634246 h 1673273"/>
              <a:gd name="connsiteX57" fmla="*/ 1226250 w 1226250"/>
              <a:gd name="connsiteY57" fmla="*/ 1643974 h 1673273"/>
              <a:gd name="connsiteX58" fmla="*/ 1138702 w 1226250"/>
              <a:gd name="connsiteY58" fmla="*/ 1624519 h 1673273"/>
              <a:gd name="connsiteX59" fmla="*/ 1109519 w 1226250"/>
              <a:gd name="connsiteY59" fmla="*/ 1614791 h 1673273"/>
              <a:gd name="connsiteX60" fmla="*/ 1002514 w 1226250"/>
              <a:gd name="connsiteY60" fmla="*/ 1624519 h 1673273"/>
              <a:gd name="connsiteX61" fmla="*/ 934421 w 1226250"/>
              <a:gd name="connsiteY61" fmla="*/ 1643974 h 1673273"/>
              <a:gd name="connsiteX62" fmla="*/ 905238 w 1226250"/>
              <a:gd name="connsiteY62" fmla="*/ 1653702 h 1673273"/>
              <a:gd name="connsiteX63" fmla="*/ 214574 w 1226250"/>
              <a:gd name="connsiteY63" fmla="*/ 1653702 h 1673273"/>
              <a:gd name="connsiteX64" fmla="*/ 107570 w 1226250"/>
              <a:gd name="connsiteY64" fmla="*/ 1673157 h 1673273"/>
              <a:gd name="connsiteX65" fmla="*/ 565 w 1226250"/>
              <a:gd name="connsiteY65" fmla="*/ 1643974 h 167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26250" h="1673273">
                <a:moveTo>
                  <a:pt x="565" y="1643974"/>
                </a:moveTo>
                <a:lnTo>
                  <a:pt x="565" y="1643974"/>
                </a:lnTo>
                <a:cubicBezTo>
                  <a:pt x="79697" y="1485711"/>
                  <a:pt x="54391" y="1600523"/>
                  <a:pt x="10293" y="1556425"/>
                </a:cubicBezTo>
                <a:cubicBezTo>
                  <a:pt x="3042" y="1549174"/>
                  <a:pt x="3808" y="1536970"/>
                  <a:pt x="565" y="1527242"/>
                </a:cubicBezTo>
                <a:cubicBezTo>
                  <a:pt x="17716" y="1475790"/>
                  <a:pt x="6326" y="1515017"/>
                  <a:pt x="20021" y="1439693"/>
                </a:cubicBezTo>
                <a:cubicBezTo>
                  <a:pt x="28256" y="1394400"/>
                  <a:pt x="29064" y="1393789"/>
                  <a:pt x="39476" y="1352144"/>
                </a:cubicBezTo>
                <a:cubicBezTo>
                  <a:pt x="38516" y="1343505"/>
                  <a:pt x="35575" y="1261336"/>
                  <a:pt x="20021" y="1235412"/>
                </a:cubicBezTo>
                <a:cubicBezTo>
                  <a:pt x="15302" y="1227548"/>
                  <a:pt x="7050" y="1222442"/>
                  <a:pt x="565" y="1215957"/>
                </a:cubicBezTo>
                <a:cubicBezTo>
                  <a:pt x="3808" y="1170561"/>
                  <a:pt x="5267" y="1125003"/>
                  <a:pt x="10293" y="1079770"/>
                </a:cubicBezTo>
                <a:cubicBezTo>
                  <a:pt x="11769" y="1066482"/>
                  <a:pt x="20021" y="1054229"/>
                  <a:pt x="20021" y="1040859"/>
                </a:cubicBezTo>
                <a:cubicBezTo>
                  <a:pt x="20021" y="719830"/>
                  <a:pt x="16587" y="398788"/>
                  <a:pt x="10293" y="77821"/>
                </a:cubicBezTo>
                <a:cubicBezTo>
                  <a:pt x="10092" y="67569"/>
                  <a:pt x="2576" y="58693"/>
                  <a:pt x="565" y="48638"/>
                </a:cubicBezTo>
                <a:cubicBezTo>
                  <a:pt x="-707" y="42279"/>
                  <a:pt x="565" y="35668"/>
                  <a:pt x="565" y="29183"/>
                </a:cubicBezTo>
                <a:lnTo>
                  <a:pt x="20021" y="0"/>
                </a:lnTo>
                <a:cubicBezTo>
                  <a:pt x="29749" y="25940"/>
                  <a:pt x="36814" y="53041"/>
                  <a:pt x="49204" y="77821"/>
                </a:cubicBezTo>
                <a:cubicBezTo>
                  <a:pt x="106088" y="191590"/>
                  <a:pt x="66525" y="100916"/>
                  <a:pt x="107570" y="155642"/>
                </a:cubicBezTo>
                <a:cubicBezTo>
                  <a:pt x="121599" y="174348"/>
                  <a:pt x="129946" y="197474"/>
                  <a:pt x="146480" y="214008"/>
                </a:cubicBezTo>
                <a:lnTo>
                  <a:pt x="185391" y="252919"/>
                </a:lnTo>
                <a:cubicBezTo>
                  <a:pt x="209843" y="326274"/>
                  <a:pt x="174014" y="238697"/>
                  <a:pt x="224302" y="301557"/>
                </a:cubicBezTo>
                <a:cubicBezTo>
                  <a:pt x="230707" y="309564"/>
                  <a:pt x="228069" y="322396"/>
                  <a:pt x="234029" y="330740"/>
                </a:cubicBezTo>
                <a:cubicBezTo>
                  <a:pt x="244690" y="345666"/>
                  <a:pt x="262765" y="354389"/>
                  <a:pt x="272940" y="369651"/>
                </a:cubicBezTo>
                <a:cubicBezTo>
                  <a:pt x="279425" y="379379"/>
                  <a:pt x="284911" y="389853"/>
                  <a:pt x="292395" y="398834"/>
                </a:cubicBezTo>
                <a:cubicBezTo>
                  <a:pt x="315801" y="426922"/>
                  <a:pt x="322066" y="428343"/>
                  <a:pt x="350761" y="447472"/>
                </a:cubicBezTo>
                <a:cubicBezTo>
                  <a:pt x="357246" y="457200"/>
                  <a:pt x="364988" y="466198"/>
                  <a:pt x="370216" y="476655"/>
                </a:cubicBezTo>
                <a:cubicBezTo>
                  <a:pt x="374802" y="485826"/>
                  <a:pt x="373538" y="497831"/>
                  <a:pt x="379944" y="505838"/>
                </a:cubicBezTo>
                <a:cubicBezTo>
                  <a:pt x="387247" y="514967"/>
                  <a:pt x="399399" y="518808"/>
                  <a:pt x="409127" y="525293"/>
                </a:cubicBezTo>
                <a:cubicBezTo>
                  <a:pt x="412370" y="535021"/>
                  <a:pt x="413875" y="545512"/>
                  <a:pt x="418855" y="554476"/>
                </a:cubicBezTo>
                <a:cubicBezTo>
                  <a:pt x="430210" y="574916"/>
                  <a:pt x="450371" y="590660"/>
                  <a:pt x="457765" y="612842"/>
                </a:cubicBezTo>
                <a:cubicBezTo>
                  <a:pt x="482217" y="686195"/>
                  <a:pt x="449233" y="595778"/>
                  <a:pt x="486948" y="671208"/>
                </a:cubicBezTo>
                <a:cubicBezTo>
                  <a:pt x="491534" y="680379"/>
                  <a:pt x="490270" y="692384"/>
                  <a:pt x="496676" y="700391"/>
                </a:cubicBezTo>
                <a:cubicBezTo>
                  <a:pt x="503979" y="709520"/>
                  <a:pt x="516131" y="713361"/>
                  <a:pt x="525859" y="719846"/>
                </a:cubicBezTo>
                <a:cubicBezTo>
                  <a:pt x="542753" y="770526"/>
                  <a:pt x="524521" y="730333"/>
                  <a:pt x="555042" y="768485"/>
                </a:cubicBezTo>
                <a:cubicBezTo>
                  <a:pt x="562345" y="777614"/>
                  <a:pt x="567194" y="788539"/>
                  <a:pt x="574497" y="797668"/>
                </a:cubicBezTo>
                <a:cubicBezTo>
                  <a:pt x="590337" y="817468"/>
                  <a:pt x="601470" y="822134"/>
                  <a:pt x="623136" y="836578"/>
                </a:cubicBezTo>
                <a:cubicBezTo>
                  <a:pt x="626378" y="849548"/>
                  <a:pt x="625447" y="864365"/>
                  <a:pt x="632863" y="875489"/>
                </a:cubicBezTo>
                <a:cubicBezTo>
                  <a:pt x="639348" y="885217"/>
                  <a:pt x="652917" y="887641"/>
                  <a:pt x="662046" y="894944"/>
                </a:cubicBezTo>
                <a:cubicBezTo>
                  <a:pt x="669208" y="900673"/>
                  <a:pt x="674165" y="908897"/>
                  <a:pt x="681502" y="914400"/>
                </a:cubicBezTo>
                <a:cubicBezTo>
                  <a:pt x="700208" y="928429"/>
                  <a:pt x="739868" y="953310"/>
                  <a:pt x="739868" y="953310"/>
                </a:cubicBezTo>
                <a:cubicBezTo>
                  <a:pt x="746353" y="963038"/>
                  <a:pt x="751056" y="974226"/>
                  <a:pt x="759323" y="982493"/>
                </a:cubicBezTo>
                <a:cubicBezTo>
                  <a:pt x="767590" y="990760"/>
                  <a:pt x="781203" y="992819"/>
                  <a:pt x="788506" y="1001948"/>
                </a:cubicBezTo>
                <a:cubicBezTo>
                  <a:pt x="794911" y="1009955"/>
                  <a:pt x="792081" y="1022928"/>
                  <a:pt x="798233" y="1031131"/>
                </a:cubicBezTo>
                <a:cubicBezTo>
                  <a:pt x="811990" y="1049474"/>
                  <a:pt x="834154" y="1060692"/>
                  <a:pt x="846872" y="1079770"/>
                </a:cubicBezTo>
                <a:cubicBezTo>
                  <a:pt x="853357" y="1089498"/>
                  <a:pt x="857198" y="1101650"/>
                  <a:pt x="866327" y="1108953"/>
                </a:cubicBezTo>
                <a:cubicBezTo>
                  <a:pt x="874334" y="1115358"/>
                  <a:pt x="885782" y="1115438"/>
                  <a:pt x="895510" y="1118680"/>
                </a:cubicBezTo>
                <a:cubicBezTo>
                  <a:pt x="921452" y="1196503"/>
                  <a:pt x="882539" y="1105708"/>
                  <a:pt x="934421" y="1157591"/>
                </a:cubicBezTo>
                <a:cubicBezTo>
                  <a:pt x="941671" y="1164842"/>
                  <a:pt x="940340" y="1177254"/>
                  <a:pt x="944148" y="1186774"/>
                </a:cubicBezTo>
                <a:cubicBezTo>
                  <a:pt x="946841" y="1193506"/>
                  <a:pt x="950633" y="1199744"/>
                  <a:pt x="953876" y="1206229"/>
                </a:cubicBezTo>
                <a:lnTo>
                  <a:pt x="963604" y="1235412"/>
                </a:lnTo>
                <a:cubicBezTo>
                  <a:pt x="979817" y="1258110"/>
                  <a:pt x="999018" y="1278946"/>
                  <a:pt x="1012242" y="1303506"/>
                </a:cubicBezTo>
                <a:cubicBezTo>
                  <a:pt x="1021965" y="1321562"/>
                  <a:pt x="1025212" y="1342417"/>
                  <a:pt x="1031697" y="1361872"/>
                </a:cubicBezTo>
                <a:cubicBezTo>
                  <a:pt x="1034940" y="1371600"/>
                  <a:pt x="1035737" y="1382523"/>
                  <a:pt x="1041425" y="1391055"/>
                </a:cubicBezTo>
                <a:cubicBezTo>
                  <a:pt x="1065967" y="1427869"/>
                  <a:pt x="1052613" y="1411971"/>
                  <a:pt x="1080336" y="1439693"/>
                </a:cubicBezTo>
                <a:cubicBezTo>
                  <a:pt x="1107891" y="1522363"/>
                  <a:pt x="1069460" y="1421567"/>
                  <a:pt x="1109519" y="1488331"/>
                </a:cubicBezTo>
                <a:cubicBezTo>
                  <a:pt x="1114795" y="1497124"/>
                  <a:pt x="1113971" y="1508721"/>
                  <a:pt x="1119246" y="1517514"/>
                </a:cubicBezTo>
                <a:cubicBezTo>
                  <a:pt x="1123965" y="1525379"/>
                  <a:pt x="1133199" y="1529633"/>
                  <a:pt x="1138702" y="1536970"/>
                </a:cubicBezTo>
                <a:cubicBezTo>
                  <a:pt x="1152731" y="1555676"/>
                  <a:pt x="1161078" y="1578803"/>
                  <a:pt x="1177612" y="1595336"/>
                </a:cubicBezTo>
                <a:cubicBezTo>
                  <a:pt x="1201654" y="1619376"/>
                  <a:pt x="1197068" y="1605620"/>
                  <a:pt x="1197068" y="1634246"/>
                </a:cubicBezTo>
                <a:lnTo>
                  <a:pt x="1226250" y="1643974"/>
                </a:lnTo>
                <a:cubicBezTo>
                  <a:pt x="1197067" y="1637489"/>
                  <a:pt x="1167704" y="1631770"/>
                  <a:pt x="1138702" y="1624519"/>
                </a:cubicBezTo>
                <a:cubicBezTo>
                  <a:pt x="1128754" y="1622032"/>
                  <a:pt x="1119773" y="1614791"/>
                  <a:pt x="1109519" y="1614791"/>
                </a:cubicBezTo>
                <a:cubicBezTo>
                  <a:pt x="1073704" y="1614791"/>
                  <a:pt x="1038182" y="1621276"/>
                  <a:pt x="1002514" y="1624519"/>
                </a:cubicBezTo>
                <a:cubicBezTo>
                  <a:pt x="932523" y="1647848"/>
                  <a:pt x="1019949" y="1619536"/>
                  <a:pt x="934421" y="1643974"/>
                </a:cubicBezTo>
                <a:cubicBezTo>
                  <a:pt x="924562" y="1646791"/>
                  <a:pt x="914966" y="1650459"/>
                  <a:pt x="905238" y="1653702"/>
                </a:cubicBezTo>
                <a:cubicBezTo>
                  <a:pt x="569575" y="1641714"/>
                  <a:pt x="606879" y="1637690"/>
                  <a:pt x="214574" y="1653702"/>
                </a:cubicBezTo>
                <a:cubicBezTo>
                  <a:pt x="106264" y="1658123"/>
                  <a:pt x="203744" y="1666287"/>
                  <a:pt x="107570" y="1673157"/>
                </a:cubicBezTo>
                <a:cubicBezTo>
                  <a:pt x="78461" y="1675236"/>
                  <a:pt x="18399" y="1648838"/>
                  <a:pt x="565" y="1643974"/>
                </a:cubicBez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55081" y="3611881"/>
            <a:ext cx="4571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4" idx="0"/>
          </p:cNvCxnSpPr>
          <p:nvPr/>
        </p:nvCxnSpPr>
        <p:spPr>
          <a:xfrm flipV="1">
            <a:off x="5410762" y="3326860"/>
            <a:ext cx="944319" cy="77691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72000" y="3152270"/>
            <a:ext cx="1629727" cy="1857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66363" y="5550816"/>
            <a:ext cx="154781" cy="152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365369" y="4842528"/>
            <a:ext cx="2757340" cy="752280"/>
          </a:xfrm>
          <a:custGeom>
            <a:avLst/>
            <a:gdLst>
              <a:gd name="connsiteX0" fmla="*/ 0 w 2757340"/>
              <a:gd name="connsiteY0" fmla="*/ 752280 h 752280"/>
              <a:gd name="connsiteX1" fmla="*/ 504334 w 2757340"/>
              <a:gd name="connsiteY1" fmla="*/ 7563 h 752280"/>
              <a:gd name="connsiteX2" fmla="*/ 2757340 w 2757340"/>
              <a:gd name="connsiteY2" fmla="*/ 431769 h 75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340" h="752280">
                <a:moveTo>
                  <a:pt x="0" y="752280"/>
                </a:moveTo>
                <a:cubicBezTo>
                  <a:pt x="22388" y="406630"/>
                  <a:pt x="44777" y="60981"/>
                  <a:pt x="504334" y="7563"/>
                </a:cubicBezTo>
                <a:cubicBezTo>
                  <a:pt x="963891" y="-45855"/>
                  <a:pt x="1860615" y="192957"/>
                  <a:pt x="2757340" y="431769"/>
                </a:cubicBezTo>
              </a:path>
            </a:pathLst>
          </a:custGeom>
          <a:noFill/>
          <a:ln w="952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5206884"/>
            <a:ext cx="1508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Optimum (integer)</a:t>
            </a:r>
          </a:p>
          <a:p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=3, x</a:t>
            </a:r>
            <a:r>
              <a:rPr lang="en-US" sz="1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  z=23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288142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229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200400" y="1676400"/>
            <a:ext cx="5181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8034"/>
              </p:ext>
            </p:extLst>
          </p:nvPr>
        </p:nvGraphicFramePr>
        <p:xfrm>
          <a:off x="6108700" y="1981200"/>
          <a:ext cx="52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Equation" r:id="rId5" imgW="520560" imgH="228600" progId="Equation.DSMT4">
                  <p:embed/>
                </p:oleObj>
              </mc:Choice>
              <mc:Fallback>
                <p:oleObj name="Equation" r:id="rId5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8700" y="1981200"/>
                        <a:ext cx="5207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096000" y="2514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" y="5715000"/>
            <a:ext cx="792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9800" y="3200400"/>
            <a:ext cx="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153400" y="5638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133600" y="5410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endCxn id="13" idx="5"/>
          </p:cNvCxnSpPr>
          <p:nvPr/>
        </p:nvCxnSpPr>
        <p:spPr>
          <a:xfrm>
            <a:off x="1524000" y="5410200"/>
            <a:ext cx="6694441" cy="293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67000" y="32766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419100"/>
            <a:ext cx="7629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43000"/>
            <a:ext cx="739734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304800"/>
            <a:ext cx="731941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352800"/>
            <a:ext cx="7281318" cy="31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4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2168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30164"/>
            <a:ext cx="7221682" cy="181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25403"/>
            <a:ext cx="7221682" cy="15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7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11929"/>
            <a:ext cx="7458075" cy="2253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3062"/>
            <a:ext cx="3543300" cy="6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0101"/>
            <a:ext cx="7467600" cy="245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8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599"/>
            <a:ext cx="7086600" cy="435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02480"/>
            <a:ext cx="71628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26911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914121"/>
              </p:ext>
            </p:extLst>
          </p:nvPr>
        </p:nvGraphicFramePr>
        <p:xfrm>
          <a:off x="2905125" y="5638390"/>
          <a:ext cx="3038475" cy="91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Equation" r:id="rId4" imgW="2654300" imgH="800100" progId="Equation.DSMT4">
                  <p:embed/>
                </p:oleObj>
              </mc:Choice>
              <mc:Fallback>
                <p:oleObj name="Equation" r:id="rId4" imgW="26543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25" y="5638390"/>
                        <a:ext cx="3038475" cy="914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14400" y="5269803"/>
            <a:ext cx="1600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Assume that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799854"/>
              </p:ext>
            </p:extLst>
          </p:nvPr>
        </p:nvGraphicFramePr>
        <p:xfrm>
          <a:off x="2006887" y="5285191"/>
          <a:ext cx="1498313" cy="27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6" imgW="1129810" imgH="203112" progId="Equation.DSMT4">
                  <p:embed/>
                </p:oleObj>
              </mc:Choice>
              <mc:Fallback>
                <p:oleObj name="Equation" r:id="rId6" imgW="1129810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887" y="5285191"/>
                        <a:ext cx="1498313" cy="276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5242002"/>
            <a:ext cx="3886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one of constraints in our problem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4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44188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562600"/>
            <a:ext cx="3533775" cy="5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8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981"/>
            <a:ext cx="7162800" cy="99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36288"/>
            <a:ext cx="1828800" cy="5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905000"/>
            <a:ext cx="50915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2254176"/>
            <a:ext cx="1847850" cy="56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4175"/>
            <a:ext cx="7292036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5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F742A3-53F5-4D46-87AB-0E032F7D8290}"/>
</file>

<file path=customXml/itemProps2.xml><?xml version="1.0" encoding="utf-8"?>
<ds:datastoreItem xmlns:ds="http://schemas.openxmlformats.org/officeDocument/2006/customXml" ds:itemID="{0CF27DFF-BE1A-4550-AED6-BCD9FE6A0660}"/>
</file>

<file path=customXml/itemProps3.xml><?xml version="1.0" encoding="utf-8"?>
<ds:datastoreItem xmlns:ds="http://schemas.openxmlformats.org/officeDocument/2006/customXml" ds:itemID="{63971DDB-A7D7-4F62-8CC4-16CB61617DB8}"/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172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34</cp:revision>
  <dcterms:created xsi:type="dcterms:W3CDTF">2020-03-29T11:33:57Z</dcterms:created>
  <dcterms:modified xsi:type="dcterms:W3CDTF">2021-11-17T10:26:54Z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