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3.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1" r:id="rId4"/>
    <p:sldId id="270" r:id="rId5"/>
    <p:sldId id="257" r:id="rId6"/>
    <p:sldId id="258" r:id="rId7"/>
    <p:sldId id="261" r:id="rId8"/>
    <p:sldId id="262" r:id="rId9"/>
    <p:sldId id="263" r:id="rId10"/>
    <p:sldId id="264" r:id="rId11"/>
    <p:sldId id="265" r:id="rId12"/>
    <p:sldId id="259" r:id="rId13"/>
    <p:sldId id="260" r:id="rId14"/>
    <p:sldId id="266" r:id="rId15"/>
    <p:sldId id="267" r:id="rId16"/>
    <p:sldId id="268"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9AB12-8362-4D43-9010-9560D8F0E69A}"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233007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9AB12-8362-4D43-9010-9560D8F0E69A}"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285093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9AB12-8362-4D43-9010-9560D8F0E69A}"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340452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9AB12-8362-4D43-9010-9560D8F0E69A}"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41213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9AB12-8362-4D43-9010-9560D8F0E69A}"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107143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9AB12-8362-4D43-9010-9560D8F0E69A}"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37652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D9AB12-8362-4D43-9010-9560D8F0E69A}"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1369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9AB12-8362-4D43-9010-9560D8F0E69A}"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362980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9AB12-8362-4D43-9010-9560D8F0E69A}"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321859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9AB12-8362-4D43-9010-9560D8F0E69A}"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142818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9AB12-8362-4D43-9010-9560D8F0E69A}"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59E6E-4948-4C31-8283-4A020B4C607E}" type="slidenum">
              <a:rPr lang="en-US" smtClean="0"/>
              <a:t>‹#›</a:t>
            </a:fld>
            <a:endParaRPr lang="en-US"/>
          </a:p>
        </p:txBody>
      </p:sp>
    </p:spTree>
    <p:extLst>
      <p:ext uri="{BB962C8B-B14F-4D97-AF65-F5344CB8AC3E}">
        <p14:creationId xmlns:p14="http://schemas.microsoft.com/office/powerpoint/2010/main" val="226552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9AB12-8362-4D43-9010-9560D8F0E69A}" type="datetimeFigureOut">
              <a:rPr lang="en-US" smtClean="0"/>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59E6E-4948-4C31-8283-4A020B4C607E}" type="slidenum">
              <a:rPr lang="en-US" smtClean="0"/>
              <a:t>‹#›</a:t>
            </a:fld>
            <a:endParaRPr lang="en-US"/>
          </a:p>
        </p:txBody>
      </p:sp>
    </p:spTree>
    <p:extLst>
      <p:ext uri="{BB962C8B-B14F-4D97-AF65-F5344CB8AC3E}">
        <p14:creationId xmlns:p14="http://schemas.microsoft.com/office/powerpoint/2010/main" val="263061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4.wmf"/><Relationship Id="rId5" Type="http://schemas.openxmlformats.org/officeDocument/2006/relationships/oleObject" Target="../embeddings/oleObject3.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8.wmf"/><Relationship Id="rId5" Type="http://schemas.openxmlformats.org/officeDocument/2006/relationships/oleObject" Target="../embeddings/oleObject7.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3.wmf"/><Relationship Id="rId5" Type="http://schemas.openxmlformats.org/officeDocument/2006/relationships/oleObject" Target="../embeddings/oleObject11.bin"/><Relationship Id="rId4" Type="http://schemas.openxmlformats.org/officeDocument/2006/relationships/image" Target="../media/image5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6.wmf"/><Relationship Id="rId5" Type="http://schemas.openxmlformats.org/officeDocument/2006/relationships/oleObject" Target="../embeddings/oleObject14.bin"/><Relationship Id="rId4" Type="http://schemas.openxmlformats.org/officeDocument/2006/relationships/image" Target="../media/image55.wmf"/></Relationships>
</file>

<file path=ppt/slides/_rels/slide15.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18.bin"/><Relationship Id="rId14" Type="http://schemas.openxmlformats.org/officeDocument/2006/relationships/image" Target="../media/image62.wmf"/></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1.w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wmf"/><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9075"/>
            <a:ext cx="7239000" cy="59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315200" cy="95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33600"/>
            <a:ext cx="10001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9" y="2381250"/>
            <a:ext cx="7543803" cy="387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810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7315200" cy="1077218"/>
          </a:xfrm>
          <a:prstGeom prst="rect">
            <a:avLst/>
          </a:prstGeom>
          <a:noFill/>
        </p:spPr>
        <p:txBody>
          <a:bodyPr wrap="square" rtlCol="0">
            <a:spAutoFit/>
          </a:bodyPr>
          <a:lstStyle/>
          <a:p>
            <a:pPr algn="just"/>
            <a:r>
              <a:rPr lang="en-US" sz="1600" dirty="0" smtClean="0">
                <a:latin typeface="Times New Roman" panose="02020603050405020304" pitchFamily="18" charset="0"/>
                <a:cs typeface="Times New Roman" panose="02020603050405020304" pitchFamily="18" charset="0"/>
              </a:rPr>
              <a:t>Lets </a:t>
            </a:r>
            <a:r>
              <a:rPr lang="en-US" sz="1600" i="1" dirty="0" err="1" smtClean="0">
                <a:latin typeface="Times New Roman" panose="02020603050405020304" pitchFamily="18" charset="0"/>
                <a:cs typeface="Times New Roman" panose="02020603050405020304" pitchFamily="18" charset="0"/>
              </a:rPr>
              <a:t>x</a:t>
            </a:r>
            <a:r>
              <a:rPr lang="en-US" sz="1600" i="1" baseline="-25000" dirty="0" err="1" smtClean="0">
                <a:latin typeface="Times New Roman" panose="02020603050405020304" pitchFamily="18" charset="0"/>
                <a:cs typeface="Times New Roman" panose="02020603050405020304" pitchFamily="18" charset="0"/>
              </a:rPr>
              <a:t>ij</a:t>
            </a:r>
            <a:r>
              <a:rPr lang="en-US" sz="1600" dirty="0" smtClean="0">
                <a:latin typeface="Times New Roman" panose="02020603050405020304" pitchFamily="18" charset="0"/>
                <a:cs typeface="Times New Roman" panose="02020603050405020304" pitchFamily="18" charset="0"/>
              </a:rPr>
              <a:t> be the number of the products which will be sent from </a:t>
            </a:r>
            <a:r>
              <a:rPr lang="en-US" sz="1600" i="1" dirty="0" err="1" smtClean="0">
                <a:latin typeface="Times New Roman" panose="02020603050405020304" pitchFamily="18" charset="0"/>
                <a:cs typeface="Times New Roman" panose="02020603050405020304" pitchFamily="18" charset="0"/>
              </a:rPr>
              <a:t>i</a:t>
            </a:r>
            <a:r>
              <a:rPr lang="en-US" sz="1600" dirty="0" err="1"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store (if its construct) to the </a:t>
            </a:r>
            <a:r>
              <a:rPr lang="en-US" sz="1600" i="1" dirty="0" err="1" smtClean="0">
                <a:latin typeface="Times New Roman" panose="02020603050405020304" pitchFamily="18" charset="0"/>
                <a:cs typeface="Times New Roman" panose="02020603050405020304" pitchFamily="18" charset="0"/>
              </a:rPr>
              <a:t>j</a:t>
            </a:r>
            <a:r>
              <a:rPr lang="en-US" sz="1600" dirty="0" err="1"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customer. Then two of  the following three constraints should be hold for the problem. These constraints said that the number of the products which will be send from each of the stores should be less than the capacity of them.  </a:t>
            </a:r>
            <a:endParaRPr lang="en-US" sz="16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90957716"/>
              </p:ext>
            </p:extLst>
          </p:nvPr>
        </p:nvGraphicFramePr>
        <p:xfrm>
          <a:off x="5708650" y="1435100"/>
          <a:ext cx="2292350" cy="1460500"/>
        </p:xfrm>
        <a:graphic>
          <a:graphicData uri="http://schemas.openxmlformats.org/presentationml/2006/ole">
            <mc:AlternateContent xmlns:mc="http://schemas.openxmlformats.org/markup-compatibility/2006">
              <mc:Choice xmlns:v="urn:schemas-microsoft-com:vml" Requires="v">
                <p:oleObj spid="_x0000_s8306" name="Equation" r:id="rId3" imgW="1473120" imgH="939600" progId="Equation.DSMT4">
                  <p:embed/>
                </p:oleObj>
              </mc:Choice>
              <mc:Fallback>
                <p:oleObj name="Equation" r:id="rId3" imgW="1473120" imgH="939600" progId="Equation.DSMT4">
                  <p:embed/>
                  <p:pic>
                    <p:nvPicPr>
                      <p:cNvPr id="0" name=""/>
                      <p:cNvPicPr/>
                      <p:nvPr/>
                    </p:nvPicPr>
                    <p:blipFill>
                      <a:blip r:embed="rId4"/>
                      <a:stretch>
                        <a:fillRect/>
                      </a:stretch>
                    </p:blipFill>
                    <p:spPr>
                      <a:xfrm>
                        <a:off x="5708650" y="1435100"/>
                        <a:ext cx="2292350" cy="1460500"/>
                      </a:xfrm>
                      <a:prstGeom prst="rect">
                        <a:avLst/>
                      </a:prstGeom>
                    </p:spPr>
                  </p:pic>
                </p:oleObj>
              </mc:Fallback>
            </mc:AlternateContent>
          </a:graphicData>
        </a:graphic>
      </p:graphicFrame>
      <p:sp>
        <p:nvSpPr>
          <p:cNvPr id="4" name="TextBox 3"/>
          <p:cNvSpPr txBox="1"/>
          <p:nvPr/>
        </p:nvSpPr>
        <p:spPr>
          <a:xfrm>
            <a:off x="1066800" y="1382018"/>
            <a:ext cx="3886200" cy="830997"/>
          </a:xfrm>
          <a:prstGeom prst="rect">
            <a:avLst/>
          </a:prstGeom>
          <a:noFill/>
        </p:spPr>
        <p:txBody>
          <a:bodyPr wrap="square" rtlCol="0">
            <a:spAutoFit/>
          </a:bodyPr>
          <a:lstStyle/>
          <a:p>
            <a:pPr algn="just"/>
            <a:r>
              <a:rPr lang="en-US" sz="1600" dirty="0" smtClean="0">
                <a:latin typeface="Times New Roman" panose="02020603050405020304" pitchFamily="18" charset="0"/>
                <a:cs typeface="Times New Roman" panose="02020603050405020304" pitchFamily="18" charset="0"/>
              </a:rPr>
              <a:t>As you seen before we can manage this situation by using the auxiliary binary variables say </a:t>
            </a:r>
            <a:r>
              <a:rPr lang="en-US" sz="1600" i="1" dirty="0" err="1" smtClean="0">
                <a:latin typeface="Times New Roman" panose="02020603050405020304" pitchFamily="18" charset="0"/>
                <a:cs typeface="Times New Roman" panose="02020603050405020304" pitchFamily="18" charset="0"/>
              </a:rPr>
              <a:t>y</a:t>
            </a:r>
            <a:r>
              <a:rPr lang="en-US" sz="1600" i="1" baseline="-25000" dirty="0" err="1" smtClean="0">
                <a:latin typeface="Times New Roman" panose="02020603050405020304" pitchFamily="18" charset="0"/>
                <a:cs typeface="Times New Roman" panose="02020603050405020304" pitchFamily="18" charset="0"/>
              </a:rPr>
              <a:t>i</a:t>
            </a:r>
            <a:r>
              <a:rPr lang="en-US" sz="1600" dirty="0" smtClean="0">
                <a:latin typeface="Times New Roman" panose="02020603050405020304" pitchFamily="18" charset="0"/>
                <a:cs typeface="Times New Roman" panose="02020603050405020304" pitchFamily="18" charset="0"/>
              </a:rPr>
              <a:t> for </a:t>
            </a:r>
            <a:r>
              <a:rPr lang="en-US" sz="1600" dirty="0" err="1" smtClean="0">
                <a:latin typeface="Times New Roman" panose="02020603050405020304" pitchFamily="18" charset="0"/>
                <a:cs typeface="Times New Roman" panose="02020603050405020304" pitchFamily="18" charset="0"/>
              </a:rPr>
              <a:t>i</a:t>
            </a:r>
            <a:r>
              <a:rPr lang="en-US" sz="1600" dirty="0" smtClean="0">
                <a:latin typeface="Times New Roman" panose="02020603050405020304" pitchFamily="18" charset="0"/>
                <a:cs typeface="Times New Roman" panose="02020603050405020304" pitchFamily="18" charset="0"/>
              </a:rPr>
              <a:t>=1,2,3. </a:t>
            </a:r>
            <a:endParaRPr lang="en-US" sz="16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54966471"/>
              </p:ext>
            </p:extLst>
          </p:nvPr>
        </p:nvGraphicFramePr>
        <p:xfrm>
          <a:off x="1143000" y="2316924"/>
          <a:ext cx="4291848" cy="578676"/>
        </p:xfrm>
        <a:graphic>
          <a:graphicData uri="http://schemas.openxmlformats.org/presentationml/2006/ole">
            <mc:AlternateContent xmlns:mc="http://schemas.openxmlformats.org/markup-compatibility/2006">
              <mc:Choice xmlns:v="urn:schemas-microsoft-com:vml" Requires="v">
                <p:oleObj spid="_x0000_s8307" name="Equation" r:id="rId5" imgW="3390840" imgH="457200" progId="Equation.DSMT4">
                  <p:embed/>
                </p:oleObj>
              </mc:Choice>
              <mc:Fallback>
                <p:oleObj name="Equation" r:id="rId5" imgW="3390840" imgH="457200" progId="Equation.DSMT4">
                  <p:embed/>
                  <p:pic>
                    <p:nvPicPr>
                      <p:cNvPr id="0" name=""/>
                      <p:cNvPicPr/>
                      <p:nvPr/>
                    </p:nvPicPr>
                    <p:blipFill>
                      <a:blip r:embed="rId6"/>
                      <a:stretch>
                        <a:fillRect/>
                      </a:stretch>
                    </p:blipFill>
                    <p:spPr>
                      <a:xfrm>
                        <a:off x="1143000" y="2316924"/>
                        <a:ext cx="4291848" cy="578676"/>
                      </a:xfrm>
                      <a:prstGeom prst="rect">
                        <a:avLst/>
                      </a:prstGeom>
                    </p:spPr>
                  </p:pic>
                </p:oleObj>
              </mc:Fallback>
            </mc:AlternateContent>
          </a:graphicData>
        </a:graphic>
      </p:graphicFrame>
      <p:sp>
        <p:nvSpPr>
          <p:cNvPr id="6" name="TextBox 5"/>
          <p:cNvSpPr txBox="1"/>
          <p:nvPr/>
        </p:nvSpPr>
        <p:spPr>
          <a:xfrm>
            <a:off x="1066800" y="2895600"/>
            <a:ext cx="71628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Then we can rewrite the above (either/or) constraint as follow</a:t>
            </a:r>
            <a:endParaRPr lang="en-US" sz="16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600977981"/>
              </p:ext>
            </p:extLst>
          </p:nvPr>
        </p:nvGraphicFramePr>
        <p:xfrm>
          <a:off x="5781675" y="5130800"/>
          <a:ext cx="1797050" cy="1422400"/>
        </p:xfrm>
        <a:graphic>
          <a:graphicData uri="http://schemas.openxmlformats.org/presentationml/2006/ole">
            <mc:AlternateContent xmlns:mc="http://schemas.openxmlformats.org/markup-compatibility/2006">
              <mc:Choice xmlns:v="urn:schemas-microsoft-com:vml" Requires="v">
                <p:oleObj spid="_x0000_s8308" name="Equation" r:id="rId7" imgW="1155600" imgH="914400" progId="Equation.DSMT4">
                  <p:embed/>
                </p:oleObj>
              </mc:Choice>
              <mc:Fallback>
                <p:oleObj name="Equation" r:id="rId7" imgW="1155600" imgH="914400" progId="Equation.DSMT4">
                  <p:embed/>
                  <p:pic>
                    <p:nvPicPr>
                      <p:cNvPr id="0" name="Object 2"/>
                      <p:cNvPicPr>
                        <a:picLocks noChangeAspect="1" noChangeArrowheads="1"/>
                      </p:cNvPicPr>
                      <p:nvPr/>
                    </p:nvPicPr>
                    <p:blipFill>
                      <a:blip r:embed="rId8"/>
                      <a:srcRect/>
                      <a:stretch>
                        <a:fillRect/>
                      </a:stretch>
                    </p:blipFill>
                    <p:spPr bwMode="auto">
                      <a:xfrm>
                        <a:off x="5781675" y="5130800"/>
                        <a:ext cx="1797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83333440"/>
              </p:ext>
            </p:extLst>
          </p:nvPr>
        </p:nvGraphicFramePr>
        <p:xfrm>
          <a:off x="5740400" y="3251200"/>
          <a:ext cx="2489200" cy="1778000"/>
        </p:xfrm>
        <a:graphic>
          <a:graphicData uri="http://schemas.openxmlformats.org/presentationml/2006/ole">
            <mc:AlternateContent xmlns:mc="http://schemas.openxmlformats.org/markup-compatibility/2006">
              <mc:Choice xmlns:v="urn:schemas-microsoft-com:vml" Requires="v">
                <p:oleObj spid="_x0000_s8309" name="Equation" r:id="rId9" imgW="1600200" imgH="1143000" progId="Equation.DSMT4">
                  <p:embed/>
                </p:oleObj>
              </mc:Choice>
              <mc:Fallback>
                <p:oleObj name="Equation" r:id="rId9" imgW="1600200" imgH="1143000" progId="Equation.DSMT4">
                  <p:embed/>
                  <p:pic>
                    <p:nvPicPr>
                      <p:cNvPr id="0" name="Object 2"/>
                      <p:cNvPicPr>
                        <a:picLocks noChangeAspect="1" noChangeArrowheads="1"/>
                      </p:cNvPicPr>
                      <p:nvPr/>
                    </p:nvPicPr>
                    <p:blipFill>
                      <a:blip r:embed="rId10"/>
                      <a:srcRect/>
                      <a:stretch>
                        <a:fillRect/>
                      </a:stretch>
                    </p:blipFill>
                    <p:spPr bwMode="auto">
                      <a:xfrm>
                        <a:off x="5740400" y="3251200"/>
                        <a:ext cx="24892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1143000" y="3283803"/>
            <a:ext cx="3886200" cy="2800767"/>
          </a:xfrm>
          <a:prstGeom prst="rect">
            <a:avLst/>
          </a:prstGeom>
          <a:noFill/>
        </p:spPr>
        <p:txBody>
          <a:bodyPr wrap="square" rtlCol="0">
            <a:spAutoFit/>
          </a:bodyPr>
          <a:lstStyle/>
          <a:p>
            <a:pPr algn="just"/>
            <a:r>
              <a:rPr lang="en-US" sz="1600" dirty="0" smtClean="0">
                <a:latin typeface="Times New Roman" panose="02020603050405020304" pitchFamily="18" charset="0"/>
                <a:cs typeface="Times New Roman" panose="02020603050405020304" pitchFamily="18" charset="0"/>
              </a:rPr>
              <a:t>For example in the optimal solution if </a:t>
            </a:r>
            <a:r>
              <a:rPr lang="en-US" sz="1600" i="1" dirty="0" smtClean="0">
                <a:latin typeface="Times New Roman" panose="02020603050405020304" pitchFamily="18" charset="0"/>
                <a:cs typeface="Times New Roman" panose="02020603050405020304" pitchFamily="18" charset="0"/>
              </a:rPr>
              <a:t>y</a:t>
            </a:r>
            <a:r>
              <a:rPr lang="en-US" sz="1600" i="1" baseline="-25000" dirty="0" smtClean="0">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and </a:t>
            </a:r>
            <a:r>
              <a:rPr lang="en-US" sz="1600" i="1" dirty="0" smtClean="0">
                <a:latin typeface="Times New Roman" panose="02020603050405020304" pitchFamily="18" charset="0"/>
                <a:cs typeface="Times New Roman" panose="02020603050405020304" pitchFamily="18" charset="0"/>
              </a:rPr>
              <a:t>y</a:t>
            </a:r>
            <a:r>
              <a:rPr lang="en-US" sz="1600" i="1" baseline="-25000" dirty="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 take 1 as their value then</a:t>
            </a:r>
            <a:r>
              <a:rPr lang="en-US" sz="1600" i="1" dirty="0" smtClean="0">
                <a:latin typeface="Times New Roman" panose="02020603050405020304" pitchFamily="18" charset="0"/>
                <a:cs typeface="Times New Roman" panose="02020603050405020304" pitchFamily="18" charset="0"/>
              </a:rPr>
              <a:t> y</a:t>
            </a:r>
            <a:r>
              <a:rPr lang="en-US" sz="1600" i="1" baseline="-250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 should be equal to zero. Then the right hand of the second constraint is zero so the value of </a:t>
            </a:r>
            <a:r>
              <a:rPr lang="en-US" sz="1600" i="1" dirty="0" smtClean="0">
                <a:latin typeface="Times New Roman" panose="02020603050405020304" pitchFamily="18" charset="0"/>
                <a:cs typeface="Times New Roman" panose="02020603050405020304" pitchFamily="18" charset="0"/>
              </a:rPr>
              <a:t>x</a:t>
            </a:r>
            <a:r>
              <a:rPr lang="en-US" sz="1600" i="1" baseline="-25000" dirty="0" smtClean="0">
                <a:latin typeface="Times New Roman" panose="02020603050405020304" pitchFamily="18" charset="0"/>
                <a:cs typeface="Times New Roman" panose="02020603050405020304" pitchFamily="18" charset="0"/>
              </a:rPr>
              <a:t>21</a:t>
            </a: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x</a:t>
            </a:r>
            <a:r>
              <a:rPr lang="en-US" sz="1600" i="1" baseline="-25000" dirty="0" smtClean="0">
                <a:latin typeface="Times New Roman" panose="02020603050405020304" pitchFamily="18" charset="0"/>
                <a:cs typeface="Times New Roman" panose="02020603050405020304" pitchFamily="18" charset="0"/>
              </a:rPr>
              <a:t>22</a:t>
            </a:r>
            <a:r>
              <a:rPr lang="en-US" sz="1600" dirty="0" smtClean="0">
                <a:latin typeface="Times New Roman" panose="02020603050405020304" pitchFamily="18" charset="0"/>
                <a:cs typeface="Times New Roman" panose="02020603050405020304" pitchFamily="18" charset="0"/>
              </a:rPr>
              <a:t>,</a:t>
            </a:r>
            <a:r>
              <a:rPr lang="en-US" sz="1600" i="1" dirty="0" smtClean="0">
                <a:latin typeface="Times New Roman" panose="02020603050405020304" pitchFamily="18" charset="0"/>
                <a:cs typeface="Times New Roman" panose="02020603050405020304" pitchFamily="18" charset="0"/>
              </a:rPr>
              <a:t> x</a:t>
            </a:r>
            <a:r>
              <a:rPr lang="en-US" sz="1600" i="1" baseline="-25000" dirty="0" smtClean="0">
                <a:latin typeface="Times New Roman" panose="02020603050405020304" pitchFamily="18" charset="0"/>
                <a:cs typeface="Times New Roman" panose="02020603050405020304" pitchFamily="18" charset="0"/>
              </a:rPr>
              <a:t>23</a:t>
            </a:r>
            <a:r>
              <a:rPr lang="en-US" sz="1600" dirty="0" smtClean="0">
                <a:latin typeface="Times New Roman" panose="02020603050405020304" pitchFamily="18" charset="0"/>
                <a:cs typeface="Times New Roman" panose="02020603050405020304" pitchFamily="18" charset="0"/>
              </a:rPr>
              <a:t> and </a:t>
            </a:r>
            <a:r>
              <a:rPr lang="en-US" sz="1600" i="1" dirty="0" smtClean="0">
                <a:latin typeface="Times New Roman" panose="02020603050405020304" pitchFamily="18" charset="0"/>
                <a:cs typeface="Times New Roman" panose="02020603050405020304" pitchFamily="18" charset="0"/>
              </a:rPr>
              <a:t>x</a:t>
            </a:r>
            <a:r>
              <a:rPr lang="en-US" sz="1600" i="1" baseline="-25000" dirty="0" smtClean="0">
                <a:latin typeface="Times New Roman" panose="02020603050405020304" pitchFamily="18" charset="0"/>
                <a:cs typeface="Times New Roman" panose="02020603050405020304" pitchFamily="18" charset="0"/>
              </a:rPr>
              <a:t>24</a:t>
            </a:r>
            <a:r>
              <a:rPr lang="en-US" sz="1600" dirty="0" smtClean="0">
                <a:latin typeface="Times New Roman" panose="02020603050405020304" pitchFamily="18" charset="0"/>
                <a:cs typeface="Times New Roman" panose="02020603050405020304" pitchFamily="18" charset="0"/>
              </a:rPr>
              <a:t> are equal to zero. ( The summation of four non-negative variables is zero then they should be equal to zero.)</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The next types of the constraint are related to the customers obviously the demand of the customers should meet.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213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7162800"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To write the objective function based on the aim of the company the total cost should be minimized. The total cost contains initial construction cost to build each of the storages, the transportation cost between the storages (if its construct ) and customers and inventory cost, for example for the first place   </a:t>
            </a:r>
            <a:endParaRPr lang="en-US" sz="16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67977353"/>
              </p:ext>
            </p:extLst>
          </p:nvPr>
        </p:nvGraphicFramePr>
        <p:xfrm>
          <a:off x="2514601" y="1386426"/>
          <a:ext cx="4419600" cy="359968"/>
        </p:xfrm>
        <a:graphic>
          <a:graphicData uri="http://schemas.openxmlformats.org/presentationml/2006/ole">
            <mc:AlternateContent xmlns:mc="http://schemas.openxmlformats.org/markup-compatibility/2006">
              <mc:Choice xmlns:v="urn:schemas-microsoft-com:vml" Requires="v">
                <p:oleObj spid="_x0000_s9296" name="Equation" r:id="rId3" imgW="2806560" imgH="228600" progId="Equation.DSMT4">
                  <p:embed/>
                </p:oleObj>
              </mc:Choice>
              <mc:Fallback>
                <p:oleObj name="Equation" r:id="rId3" imgW="2806560" imgH="228600" progId="Equation.DSMT4">
                  <p:embed/>
                  <p:pic>
                    <p:nvPicPr>
                      <p:cNvPr id="0" name=""/>
                      <p:cNvPicPr/>
                      <p:nvPr/>
                    </p:nvPicPr>
                    <p:blipFill>
                      <a:blip r:embed="rId4"/>
                      <a:stretch>
                        <a:fillRect/>
                      </a:stretch>
                    </p:blipFill>
                    <p:spPr>
                      <a:xfrm>
                        <a:off x="2514601" y="1386426"/>
                        <a:ext cx="4419600" cy="359968"/>
                      </a:xfrm>
                      <a:prstGeom prst="rect">
                        <a:avLst/>
                      </a:prstGeom>
                    </p:spPr>
                  </p:pic>
                </p:oleObj>
              </mc:Fallback>
            </mc:AlternateContent>
          </a:graphicData>
        </a:graphic>
      </p:graphicFrame>
      <p:sp>
        <p:nvSpPr>
          <p:cNvPr id="4" name="TextBox 3"/>
          <p:cNvSpPr txBox="1"/>
          <p:nvPr/>
        </p:nvSpPr>
        <p:spPr>
          <a:xfrm>
            <a:off x="1828800" y="2099846"/>
            <a:ext cx="55626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Initial construction cost      Transportation cost     Inventory cost</a:t>
            </a:r>
            <a:endParaRPr lang="en-US" sz="1600" dirty="0">
              <a:latin typeface="Times New Roman" panose="02020603050405020304" pitchFamily="18" charset="0"/>
              <a:cs typeface="Times New Roman" panose="02020603050405020304" pitchFamily="18" charset="0"/>
            </a:endParaRPr>
          </a:p>
        </p:txBody>
      </p:sp>
      <p:sp>
        <p:nvSpPr>
          <p:cNvPr id="5" name="Freeform 4"/>
          <p:cNvSpPr/>
          <p:nvPr/>
        </p:nvSpPr>
        <p:spPr>
          <a:xfrm>
            <a:off x="2211851" y="1565564"/>
            <a:ext cx="575680" cy="534282"/>
          </a:xfrm>
          <a:custGeom>
            <a:avLst/>
            <a:gdLst>
              <a:gd name="connsiteX0" fmla="*/ 281967 w 575680"/>
              <a:gd name="connsiteY0" fmla="*/ 0 h 415636"/>
              <a:gd name="connsiteX1" fmla="*/ 4876 w 575680"/>
              <a:gd name="connsiteY1" fmla="*/ 166254 h 415636"/>
              <a:gd name="connsiteX2" fmla="*/ 489785 w 575680"/>
              <a:gd name="connsiteY2" fmla="*/ 332509 h 415636"/>
              <a:gd name="connsiteX3" fmla="*/ 572913 w 575680"/>
              <a:gd name="connsiteY3" fmla="*/ 415636 h 415636"/>
            </a:gdLst>
            <a:ahLst/>
            <a:cxnLst>
              <a:cxn ang="0">
                <a:pos x="connsiteX0" y="connsiteY0"/>
              </a:cxn>
              <a:cxn ang="0">
                <a:pos x="connsiteX1" y="connsiteY1"/>
              </a:cxn>
              <a:cxn ang="0">
                <a:pos x="connsiteX2" y="connsiteY2"/>
              </a:cxn>
              <a:cxn ang="0">
                <a:pos x="connsiteX3" y="connsiteY3"/>
              </a:cxn>
            </a:cxnLst>
            <a:rect l="l" t="t" r="r" b="b"/>
            <a:pathLst>
              <a:path w="575680" h="415636">
                <a:moveTo>
                  <a:pt x="281967" y="0"/>
                </a:moveTo>
                <a:cubicBezTo>
                  <a:pt x="126103" y="55418"/>
                  <a:pt x="-29760" y="110836"/>
                  <a:pt x="4876" y="166254"/>
                </a:cubicBezTo>
                <a:cubicBezTo>
                  <a:pt x="39512" y="221672"/>
                  <a:pt x="395112" y="290945"/>
                  <a:pt x="489785" y="332509"/>
                </a:cubicBezTo>
                <a:cubicBezTo>
                  <a:pt x="584458" y="374073"/>
                  <a:pt x="578685" y="394854"/>
                  <a:pt x="572913" y="41563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629891" y="1773382"/>
            <a:ext cx="1381794" cy="326464"/>
          </a:xfrm>
          <a:custGeom>
            <a:avLst/>
            <a:gdLst>
              <a:gd name="connsiteX0" fmla="*/ 0 w 1381794"/>
              <a:gd name="connsiteY0" fmla="*/ 0 h 263236"/>
              <a:gd name="connsiteX1" fmla="*/ 318654 w 1381794"/>
              <a:gd name="connsiteY1" fmla="*/ 207818 h 263236"/>
              <a:gd name="connsiteX2" fmla="*/ 1288473 w 1381794"/>
              <a:gd name="connsiteY2" fmla="*/ 55418 h 263236"/>
              <a:gd name="connsiteX3" fmla="*/ 1288473 w 1381794"/>
              <a:gd name="connsiteY3" fmla="*/ 263236 h 263236"/>
            </a:gdLst>
            <a:ahLst/>
            <a:cxnLst>
              <a:cxn ang="0">
                <a:pos x="connsiteX0" y="connsiteY0"/>
              </a:cxn>
              <a:cxn ang="0">
                <a:pos x="connsiteX1" y="connsiteY1"/>
              </a:cxn>
              <a:cxn ang="0">
                <a:pos x="connsiteX2" y="connsiteY2"/>
              </a:cxn>
              <a:cxn ang="0">
                <a:pos x="connsiteX3" y="connsiteY3"/>
              </a:cxn>
            </a:cxnLst>
            <a:rect l="l" t="t" r="r" b="b"/>
            <a:pathLst>
              <a:path w="1381794" h="263236">
                <a:moveTo>
                  <a:pt x="0" y="0"/>
                </a:moveTo>
                <a:cubicBezTo>
                  <a:pt x="51954" y="99291"/>
                  <a:pt x="103909" y="198582"/>
                  <a:pt x="318654" y="207818"/>
                </a:cubicBezTo>
                <a:cubicBezTo>
                  <a:pt x="533399" y="217054"/>
                  <a:pt x="1126836" y="46182"/>
                  <a:pt x="1288473" y="55418"/>
                </a:cubicBezTo>
                <a:cubicBezTo>
                  <a:pt x="1450110" y="64654"/>
                  <a:pt x="1369291" y="163945"/>
                  <a:pt x="1288473" y="26323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659122" y="1724891"/>
            <a:ext cx="351278" cy="374955"/>
          </a:xfrm>
          <a:custGeom>
            <a:avLst/>
            <a:gdLst>
              <a:gd name="connsiteX0" fmla="*/ 0 w 351278"/>
              <a:gd name="connsiteY0" fmla="*/ 0 h 332509"/>
              <a:gd name="connsiteX1" fmla="*/ 346364 w 351278"/>
              <a:gd name="connsiteY1" fmla="*/ 152400 h 332509"/>
              <a:gd name="connsiteX2" fmla="*/ 207819 w 351278"/>
              <a:gd name="connsiteY2" fmla="*/ 249382 h 332509"/>
              <a:gd name="connsiteX3" fmla="*/ 263237 w 351278"/>
              <a:gd name="connsiteY3" fmla="*/ 332509 h 332509"/>
            </a:gdLst>
            <a:ahLst/>
            <a:cxnLst>
              <a:cxn ang="0">
                <a:pos x="connsiteX0" y="connsiteY0"/>
              </a:cxn>
              <a:cxn ang="0">
                <a:pos x="connsiteX1" y="connsiteY1"/>
              </a:cxn>
              <a:cxn ang="0">
                <a:pos x="connsiteX2" y="connsiteY2"/>
              </a:cxn>
              <a:cxn ang="0">
                <a:pos x="connsiteX3" y="connsiteY3"/>
              </a:cxn>
            </a:cxnLst>
            <a:rect l="l" t="t" r="r" b="b"/>
            <a:pathLst>
              <a:path w="351278" h="332509">
                <a:moveTo>
                  <a:pt x="0" y="0"/>
                </a:moveTo>
                <a:cubicBezTo>
                  <a:pt x="155864" y="55418"/>
                  <a:pt x="311728" y="110836"/>
                  <a:pt x="346364" y="152400"/>
                </a:cubicBezTo>
                <a:cubicBezTo>
                  <a:pt x="381000" y="193964"/>
                  <a:pt x="221673" y="219364"/>
                  <a:pt x="207819" y="249382"/>
                </a:cubicBezTo>
                <a:cubicBezTo>
                  <a:pt x="193965" y="279400"/>
                  <a:pt x="228601" y="305954"/>
                  <a:pt x="263237" y="332509"/>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99691" y="1305818"/>
            <a:ext cx="472109" cy="536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200400" y="1305818"/>
            <a:ext cx="1905000" cy="467564"/>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Oval 9"/>
          <p:cNvSpPr/>
          <p:nvPr/>
        </p:nvSpPr>
        <p:spPr>
          <a:xfrm>
            <a:off x="5257800" y="1305819"/>
            <a:ext cx="2057400" cy="446782"/>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extBox 10"/>
          <p:cNvSpPr txBox="1"/>
          <p:nvPr/>
        </p:nvSpPr>
        <p:spPr>
          <a:xfrm>
            <a:off x="1066800" y="2438400"/>
            <a:ext cx="7086600" cy="584775"/>
          </a:xfrm>
          <a:prstGeom prst="rect">
            <a:avLst/>
          </a:prstGeom>
          <a:noFill/>
        </p:spPr>
        <p:txBody>
          <a:bodyPr wrap="square" rtlCol="0">
            <a:spAutoFit/>
          </a:bodyPr>
          <a:lstStyle/>
          <a:p>
            <a:pPr algn="just"/>
            <a:r>
              <a:rPr lang="en-US" sz="1600" dirty="0" smtClean="0">
                <a:latin typeface="Times New Roman" panose="02020603050405020304" pitchFamily="18" charset="0"/>
                <a:cs typeface="Times New Roman" panose="02020603050405020304" pitchFamily="18" charset="0"/>
              </a:rPr>
              <a:t>If we consider the same logic for second and third place, then the related IP is as follows</a:t>
            </a:r>
            <a:endParaRPr lang="en-US" sz="1600" dirty="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241780642"/>
              </p:ext>
            </p:extLst>
          </p:nvPr>
        </p:nvGraphicFramePr>
        <p:xfrm>
          <a:off x="407988" y="3109913"/>
          <a:ext cx="6540500" cy="1081087"/>
        </p:xfrm>
        <a:graphic>
          <a:graphicData uri="http://schemas.openxmlformats.org/presentationml/2006/ole">
            <mc:AlternateContent xmlns:mc="http://schemas.openxmlformats.org/markup-compatibility/2006">
              <mc:Choice xmlns:v="urn:schemas-microsoft-com:vml" Requires="v">
                <p:oleObj spid="_x0000_s9297" name="Equation" r:id="rId5" imgW="4152600" imgH="685800" progId="Equation.DSMT4">
                  <p:embed/>
                </p:oleObj>
              </mc:Choice>
              <mc:Fallback>
                <p:oleObj name="Equation" r:id="rId5" imgW="4152600" imgH="685800" progId="Equation.DSMT4">
                  <p:embed/>
                  <p:pic>
                    <p:nvPicPr>
                      <p:cNvPr id="0" name="Object 2"/>
                      <p:cNvPicPr>
                        <a:picLocks noChangeAspect="1" noChangeArrowheads="1"/>
                      </p:cNvPicPr>
                      <p:nvPr/>
                    </p:nvPicPr>
                    <p:blipFill>
                      <a:blip r:embed="rId6"/>
                      <a:srcRect/>
                      <a:stretch>
                        <a:fillRect/>
                      </a:stretch>
                    </p:blipFill>
                    <p:spPr bwMode="auto">
                      <a:xfrm>
                        <a:off x="407988" y="3109913"/>
                        <a:ext cx="6540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97551695"/>
              </p:ext>
            </p:extLst>
          </p:nvPr>
        </p:nvGraphicFramePr>
        <p:xfrm>
          <a:off x="1663700" y="4343400"/>
          <a:ext cx="2657088" cy="1897920"/>
        </p:xfrm>
        <a:graphic>
          <a:graphicData uri="http://schemas.openxmlformats.org/presentationml/2006/ole">
            <mc:AlternateContent xmlns:mc="http://schemas.openxmlformats.org/markup-compatibility/2006">
              <mc:Choice xmlns:v="urn:schemas-microsoft-com:vml" Requires="v">
                <p:oleObj spid="_x0000_s9298" name="Equation" r:id="rId7" imgW="1600200" imgH="1143000" progId="Equation.DSMT4">
                  <p:embed/>
                </p:oleObj>
              </mc:Choice>
              <mc:Fallback>
                <p:oleObj name="Equation" r:id="rId7" imgW="1600200" imgH="1143000" progId="Equation.DSMT4">
                  <p:embed/>
                  <p:pic>
                    <p:nvPicPr>
                      <p:cNvPr id="0" name="Object 7"/>
                      <p:cNvPicPr>
                        <a:picLocks noChangeAspect="1" noChangeArrowheads="1"/>
                      </p:cNvPicPr>
                      <p:nvPr/>
                    </p:nvPicPr>
                    <p:blipFill>
                      <a:blip r:embed="rId8"/>
                      <a:srcRect/>
                      <a:stretch>
                        <a:fillRect/>
                      </a:stretch>
                    </p:blipFill>
                    <p:spPr bwMode="auto">
                      <a:xfrm>
                        <a:off x="1663700" y="4343400"/>
                        <a:ext cx="2657088" cy="1897920"/>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26850766"/>
              </p:ext>
            </p:extLst>
          </p:nvPr>
        </p:nvGraphicFramePr>
        <p:xfrm>
          <a:off x="5060950" y="4506913"/>
          <a:ext cx="1817688" cy="1817687"/>
        </p:xfrm>
        <a:graphic>
          <a:graphicData uri="http://schemas.openxmlformats.org/presentationml/2006/ole">
            <mc:AlternateContent xmlns:mc="http://schemas.openxmlformats.org/markup-compatibility/2006">
              <mc:Choice xmlns:v="urn:schemas-microsoft-com:vml" Requires="v">
                <p:oleObj spid="_x0000_s9299" name="Equation" r:id="rId9" imgW="1168200" imgH="1168200" progId="Equation.DSMT4">
                  <p:embed/>
                </p:oleObj>
              </mc:Choice>
              <mc:Fallback>
                <p:oleObj name="Equation" r:id="rId9" imgW="1168200" imgH="1168200" progId="Equation.DSMT4">
                  <p:embed/>
                  <p:pic>
                    <p:nvPicPr>
                      <p:cNvPr id="0" name="Object 6"/>
                      <p:cNvPicPr>
                        <a:picLocks noChangeAspect="1" noChangeArrowheads="1"/>
                      </p:cNvPicPr>
                      <p:nvPr/>
                    </p:nvPicPr>
                    <p:blipFill>
                      <a:blip r:embed="rId10"/>
                      <a:srcRect/>
                      <a:stretch>
                        <a:fillRect/>
                      </a:stretch>
                    </p:blipFill>
                    <p:spPr bwMode="auto">
                      <a:xfrm>
                        <a:off x="5060950" y="4506913"/>
                        <a:ext cx="18176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6947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7315200" cy="1631216"/>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Three products A, B and C produce by four machines. The technological order and time scheduling for each of machines are pointed in the following figure. The product B must delivered at t o’clock and product C must be delivered two hours after B. Formulated the problem in a manner that products are complete in minimum time respect to above restrictions. Note that a machine can not work on the two products at the same time</a:t>
            </a:r>
            <a:endParaRPr lang="en-US" sz="1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228600"/>
            <a:ext cx="2209800" cy="369332"/>
          </a:xfrm>
          <a:prstGeom prst="rect">
            <a:avLst/>
          </a:prstGeom>
          <a:noFill/>
        </p:spPr>
        <p:txBody>
          <a:bodyPr wrap="square" rtlCol="0">
            <a:spAutoFit/>
          </a:bodyPr>
          <a:lstStyle/>
          <a:p>
            <a:r>
              <a:rPr lang="en-US" dirty="0" smtClean="0"/>
              <a:t>Example </a:t>
            </a:r>
            <a:r>
              <a:rPr lang="en-US" dirty="0"/>
              <a:t>5</a:t>
            </a:r>
          </a:p>
        </p:txBody>
      </p:sp>
      <p:sp>
        <p:nvSpPr>
          <p:cNvPr id="63" name="Rectangle 68"/>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cs typeface="Arial" pitchFamily="34" charset="0"/>
              </a:rPr>
              <a:t/>
            </a:r>
            <a:br>
              <a:rPr kumimoji="0" lang="en-US" altLang="en-US" sz="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76"/>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cs typeface="Arial" pitchFamily="34" charset="0"/>
              </a:rPr>
              <a:t/>
            </a:r>
            <a:br>
              <a:rPr kumimoji="0" lang="en-US" altLang="en-US" sz="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84"/>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cs typeface="Arial" pitchFamily="34" charset="0"/>
              </a:rPr>
              <a:t/>
            </a:r>
            <a:br>
              <a:rPr kumimoji="0" lang="en-US" altLang="en-US" sz="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TextBox 71"/>
          <p:cNvSpPr txBox="1"/>
          <p:nvPr/>
        </p:nvSpPr>
        <p:spPr>
          <a:xfrm>
            <a:off x="4267200" y="2227104"/>
            <a:ext cx="4114800" cy="2128147"/>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From the figure we can conclude that for example product </a:t>
            </a:r>
            <a:r>
              <a:rPr lang="en-US" sz="1600" i="1" dirty="0" smtClean="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 is produced by first, third and forth machines and if we start to use the first machine to produce </a:t>
            </a:r>
            <a:r>
              <a:rPr lang="en-US" sz="1600" i="1" dirty="0" smtClean="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 at </a:t>
            </a:r>
            <a:r>
              <a:rPr lang="en-US" sz="1600" i="1" dirty="0" smtClean="0">
                <a:latin typeface="Times New Roman" panose="02020603050405020304" pitchFamily="18" charset="0"/>
                <a:cs typeface="Times New Roman" panose="02020603050405020304" pitchFamily="18" charset="0"/>
              </a:rPr>
              <a:t>k</a:t>
            </a:r>
            <a:r>
              <a:rPr lang="en-US" sz="1600" dirty="0" smtClean="0">
                <a:latin typeface="Times New Roman" panose="02020603050405020304" pitchFamily="18" charset="0"/>
                <a:cs typeface="Times New Roman" panose="02020603050405020304" pitchFamily="18" charset="0"/>
              </a:rPr>
              <a:t> o’clock the machine should spend </a:t>
            </a:r>
            <a:r>
              <a:rPr lang="en-US" sz="1600" i="1" dirty="0" smtClean="0">
                <a:latin typeface="Times New Roman" panose="02020603050405020304" pitchFamily="18" charset="0"/>
                <a:cs typeface="Times New Roman" panose="02020603050405020304" pitchFamily="18" charset="0"/>
              </a:rPr>
              <a:t>a</a:t>
            </a:r>
            <a:r>
              <a:rPr lang="en-US" sz="1600" i="1" baseline="-25000" dirty="0" smtClean="0">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hours to work on A and the third machine may start to work on this product after </a:t>
            </a:r>
            <a:r>
              <a:rPr lang="en-US" sz="1600" i="1" dirty="0" smtClean="0">
                <a:latin typeface="Times New Roman" panose="02020603050405020304" pitchFamily="18" charset="0"/>
                <a:cs typeface="Times New Roman" panose="02020603050405020304" pitchFamily="18" charset="0"/>
              </a:rPr>
              <a:t>k+</a:t>
            </a:r>
            <a:r>
              <a:rPr lang="en-US" sz="1600" i="1" dirty="0">
                <a:latin typeface="Times New Roman" panose="02020603050405020304" pitchFamily="18" charset="0"/>
                <a:cs typeface="Times New Roman" panose="02020603050405020304" pitchFamily="18" charset="0"/>
              </a:rPr>
              <a:t> a</a:t>
            </a:r>
            <a:r>
              <a:rPr lang="en-US" sz="1600" i="1" baseline="-25000" dirty="0">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o’clock. Then lets define the variables as follow: </a:t>
            </a:r>
            <a:endParaRPr lang="en-US" sz="1600" dirty="0">
              <a:latin typeface="Times New Roman" panose="02020603050405020304" pitchFamily="18" charset="0"/>
              <a:cs typeface="Times New Roman" panose="02020603050405020304" pitchFamily="18" charset="0"/>
            </a:endParaRPr>
          </a:p>
        </p:txBody>
      </p:sp>
      <p:pic>
        <p:nvPicPr>
          <p:cNvPr id="10326" name="Picture 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2227814"/>
            <a:ext cx="2285999" cy="199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TextBox 72"/>
          <p:cNvSpPr txBox="1"/>
          <p:nvPr/>
        </p:nvSpPr>
        <p:spPr>
          <a:xfrm>
            <a:off x="1066800" y="4419600"/>
            <a:ext cx="7391400" cy="2144177"/>
          </a:xfrm>
          <a:prstGeom prst="rect">
            <a:avLst/>
          </a:prstGeom>
          <a:noFill/>
        </p:spPr>
        <p:txBody>
          <a:bodyPr wrap="square" rtlCol="0">
            <a:spAutoFit/>
          </a:bodyPr>
          <a:lstStyle/>
          <a:p>
            <a:pPr>
              <a:lnSpc>
                <a:spcPts val="2000"/>
              </a:lnSpc>
            </a:pPr>
            <a:r>
              <a:rPr lang="en-US" i="1" dirty="0" err="1" smtClean="0">
                <a:latin typeface="Times New Roman" panose="02020603050405020304" pitchFamily="18" charset="0"/>
                <a:cs typeface="Times New Roman" panose="02020603050405020304" pitchFamily="18" charset="0"/>
              </a:rPr>
              <a:t>x</a:t>
            </a:r>
            <a:r>
              <a:rPr lang="en-US" i="1" baseline="-25000" dirty="0" err="1" smtClean="0">
                <a:latin typeface="Times New Roman" panose="02020603050405020304" pitchFamily="18" charset="0"/>
                <a:cs typeface="Times New Roman" panose="02020603050405020304" pitchFamily="18" charset="0"/>
              </a:rPr>
              <a:t>A</a:t>
            </a:r>
            <a:r>
              <a:rPr lang="en-US" sz="1600" i="1" baseline="-25000" dirty="0" err="1" smtClean="0">
                <a:latin typeface="Times New Roman" panose="02020603050405020304" pitchFamily="18" charset="0"/>
                <a:cs typeface="Times New Roman" panose="02020603050405020304" pitchFamily="18" charset="0"/>
              </a:rPr>
              <a:t>i</a:t>
            </a:r>
            <a:r>
              <a:rPr lang="en-US" sz="1600" dirty="0" smtClean="0">
                <a:latin typeface="Times New Roman" panose="02020603050405020304" pitchFamily="18" charset="0"/>
                <a:cs typeface="Times New Roman" panose="02020603050405020304" pitchFamily="18" charset="0"/>
              </a:rPr>
              <a:t> the time which </a:t>
            </a:r>
            <a:r>
              <a:rPr lang="en-US" sz="1600" i="1" dirty="0" err="1" smtClean="0">
                <a:latin typeface="Times New Roman" panose="02020603050405020304" pitchFamily="18" charset="0"/>
                <a:cs typeface="Times New Roman" panose="02020603050405020304" pitchFamily="18" charset="0"/>
              </a:rPr>
              <a:t>i</a:t>
            </a:r>
            <a:r>
              <a:rPr lang="en-US" sz="1600" dirty="0" err="1"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machine start to work on product </a:t>
            </a:r>
            <a:r>
              <a:rPr lang="en-US" sz="1600" i="1" dirty="0" smtClean="0">
                <a:latin typeface="Times New Roman" panose="02020603050405020304" pitchFamily="18" charset="0"/>
                <a:cs typeface="Times New Roman" panose="02020603050405020304" pitchFamily="18" charset="0"/>
              </a:rPr>
              <a:t>A </a:t>
            </a:r>
            <a:r>
              <a:rPr lang="en-US" sz="1600" dirty="0" smtClean="0">
                <a:latin typeface="Times New Roman" panose="02020603050405020304" pitchFamily="18" charset="0"/>
                <a:cs typeface="Times New Roman" panose="02020603050405020304" pitchFamily="18" charset="0"/>
              </a:rPr>
              <a:t>where </a:t>
            </a:r>
            <a:r>
              <a:rPr lang="en-US" sz="1600" i="1" dirty="0" err="1" smtClean="0">
                <a:latin typeface="Times New Roman" panose="02020603050405020304" pitchFamily="18" charset="0"/>
                <a:cs typeface="Times New Roman" panose="02020603050405020304" pitchFamily="18" charset="0"/>
              </a:rPr>
              <a:t>i</a:t>
            </a:r>
            <a:r>
              <a:rPr lang="en-US" sz="1600" i="1" dirty="0" smtClean="0">
                <a:latin typeface="Times New Roman" panose="02020603050405020304" pitchFamily="18" charset="0"/>
                <a:cs typeface="Times New Roman" panose="02020603050405020304" pitchFamily="18" charset="0"/>
              </a:rPr>
              <a:t>=1,3,4</a:t>
            </a:r>
          </a:p>
          <a:p>
            <a:pPr>
              <a:lnSpc>
                <a:spcPts val="2000"/>
              </a:lnSpc>
            </a:pPr>
            <a:r>
              <a:rPr lang="en-US" i="1" dirty="0" err="1" smtClean="0">
                <a:latin typeface="Times New Roman" panose="02020603050405020304" pitchFamily="18" charset="0"/>
                <a:cs typeface="Times New Roman" panose="02020603050405020304" pitchFamily="18" charset="0"/>
              </a:rPr>
              <a:t>x</a:t>
            </a:r>
            <a:r>
              <a:rPr lang="en-US" i="1" baseline="-25000" dirty="0" err="1">
                <a:latin typeface="Times New Roman" panose="02020603050405020304" pitchFamily="18" charset="0"/>
                <a:cs typeface="Times New Roman" panose="02020603050405020304" pitchFamily="18" charset="0"/>
              </a:rPr>
              <a:t>B</a:t>
            </a:r>
            <a:r>
              <a:rPr lang="en-US" i="1" baseline="-25000" dirty="0" err="1" smtClean="0">
                <a:latin typeface="Times New Roman" panose="02020603050405020304" pitchFamily="18" charset="0"/>
                <a:cs typeface="Times New Roman" panose="02020603050405020304" pitchFamily="18" charset="0"/>
              </a:rPr>
              <a:t>i</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time which </a:t>
            </a:r>
            <a:r>
              <a:rPr lang="en-US" sz="1600" i="1" dirty="0" err="1">
                <a:latin typeface="Times New Roman" panose="02020603050405020304" pitchFamily="18" charset="0"/>
                <a:cs typeface="Times New Roman" panose="02020603050405020304" pitchFamily="18" charset="0"/>
              </a:rPr>
              <a:t>i</a:t>
            </a:r>
            <a:r>
              <a:rPr lang="en-US" sz="1600" dirty="0" err="1">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machine start to work on product </a:t>
            </a:r>
            <a:r>
              <a:rPr lang="en-US" sz="1600" i="1" dirty="0" smtClean="0">
                <a:latin typeface="Times New Roman" panose="02020603050405020304" pitchFamily="18" charset="0"/>
                <a:cs typeface="Times New Roman" panose="02020603050405020304" pitchFamily="18" charset="0"/>
              </a:rPr>
              <a:t>B </a:t>
            </a:r>
            <a:r>
              <a:rPr lang="en-US" sz="1600" dirty="0">
                <a:latin typeface="Times New Roman" panose="02020603050405020304" pitchFamily="18" charset="0"/>
                <a:cs typeface="Times New Roman" panose="02020603050405020304" pitchFamily="18" charset="0"/>
              </a:rPr>
              <a:t>where </a:t>
            </a:r>
            <a:r>
              <a:rPr lang="en-US" sz="1600" i="1" dirty="0" err="1" smtClean="0">
                <a:latin typeface="Times New Roman" panose="02020603050405020304" pitchFamily="18" charset="0"/>
                <a:cs typeface="Times New Roman" panose="02020603050405020304" pitchFamily="18" charset="0"/>
              </a:rPr>
              <a:t>i</a:t>
            </a:r>
            <a:r>
              <a:rPr lang="en-US" sz="1600" i="1" dirty="0" smtClean="0">
                <a:latin typeface="Times New Roman" panose="02020603050405020304" pitchFamily="18" charset="0"/>
                <a:cs typeface="Times New Roman" panose="02020603050405020304" pitchFamily="18" charset="0"/>
              </a:rPr>
              <a:t>=1,2,4</a:t>
            </a:r>
          </a:p>
          <a:p>
            <a:pPr>
              <a:lnSpc>
                <a:spcPts val="2000"/>
              </a:lnSpc>
            </a:pPr>
            <a:r>
              <a:rPr lang="en-US" i="1" dirty="0" err="1" smtClean="0">
                <a:latin typeface="Times New Roman" panose="02020603050405020304" pitchFamily="18" charset="0"/>
                <a:cs typeface="Times New Roman" panose="02020603050405020304" pitchFamily="18" charset="0"/>
              </a:rPr>
              <a:t>x</a:t>
            </a:r>
            <a:r>
              <a:rPr lang="en-US" i="1" baseline="-25000" dirty="0" err="1" smtClean="0">
                <a:latin typeface="Times New Roman" panose="02020603050405020304" pitchFamily="18" charset="0"/>
                <a:cs typeface="Times New Roman" panose="02020603050405020304" pitchFamily="18" charset="0"/>
              </a:rPr>
              <a:t>Ci</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time which </a:t>
            </a:r>
            <a:r>
              <a:rPr lang="en-US" sz="1600" i="1" dirty="0" err="1">
                <a:latin typeface="Times New Roman" panose="02020603050405020304" pitchFamily="18" charset="0"/>
                <a:cs typeface="Times New Roman" panose="02020603050405020304" pitchFamily="18" charset="0"/>
              </a:rPr>
              <a:t>i</a:t>
            </a:r>
            <a:r>
              <a:rPr lang="en-US" sz="1600" dirty="0" err="1">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machine start to work on product </a:t>
            </a:r>
            <a:r>
              <a:rPr lang="en-US" sz="1600" i="1" dirty="0" smtClean="0">
                <a:latin typeface="Times New Roman" panose="02020603050405020304" pitchFamily="18" charset="0"/>
                <a:cs typeface="Times New Roman" panose="02020603050405020304" pitchFamily="18" charset="0"/>
              </a:rPr>
              <a:t>C </a:t>
            </a:r>
            <a:r>
              <a:rPr lang="en-US" sz="1600" dirty="0">
                <a:latin typeface="Times New Roman" panose="02020603050405020304" pitchFamily="18" charset="0"/>
                <a:cs typeface="Times New Roman" panose="02020603050405020304" pitchFamily="18" charset="0"/>
              </a:rPr>
              <a:t>where </a:t>
            </a:r>
            <a:r>
              <a:rPr lang="en-US" sz="1600" i="1" dirty="0" err="1" smtClean="0">
                <a:latin typeface="Times New Roman" panose="02020603050405020304" pitchFamily="18" charset="0"/>
                <a:cs typeface="Times New Roman" panose="02020603050405020304" pitchFamily="18" charset="0"/>
              </a:rPr>
              <a:t>i</a:t>
            </a:r>
            <a:r>
              <a:rPr lang="en-US" sz="1600" i="1" dirty="0" smtClean="0">
                <a:latin typeface="Times New Roman" panose="02020603050405020304" pitchFamily="18" charset="0"/>
                <a:cs typeface="Times New Roman" panose="02020603050405020304" pitchFamily="18" charset="0"/>
              </a:rPr>
              <a:t>=2,3</a:t>
            </a:r>
          </a:p>
          <a:p>
            <a:pPr>
              <a:lnSpc>
                <a:spcPts val="2000"/>
              </a:lnSpc>
            </a:pPr>
            <a:endParaRPr lang="en-US" sz="1600" dirty="0" smtClean="0">
              <a:latin typeface="Times New Roman" panose="02020603050405020304" pitchFamily="18" charset="0"/>
              <a:cs typeface="Times New Roman" panose="02020603050405020304" pitchFamily="18" charset="0"/>
            </a:endParaRPr>
          </a:p>
          <a:p>
            <a:pPr>
              <a:lnSpc>
                <a:spcPts val="2000"/>
              </a:lnSpc>
            </a:pPr>
            <a:r>
              <a:rPr lang="en-US" sz="1600" dirty="0" smtClean="0">
                <a:latin typeface="Times New Roman" panose="02020603050405020304" pitchFamily="18" charset="0"/>
                <a:cs typeface="Times New Roman" panose="02020603050405020304" pitchFamily="18" charset="0"/>
              </a:rPr>
              <a:t>Now Assume that the last operation of the machines on the mentioned products will finish at </a:t>
            </a:r>
            <a:r>
              <a:rPr lang="en-US" sz="1600" i="1" dirty="0" smtClean="0">
                <a:latin typeface="Times New Roman" panose="02020603050405020304" pitchFamily="18" charset="0"/>
                <a:cs typeface="Times New Roman" panose="02020603050405020304" pitchFamily="18" charset="0"/>
              </a:rPr>
              <a:t>W</a:t>
            </a:r>
            <a:r>
              <a:rPr lang="en-US" sz="1600" dirty="0" smtClean="0">
                <a:latin typeface="Times New Roman" panose="02020603050405020304" pitchFamily="18" charset="0"/>
                <a:cs typeface="Times New Roman" panose="02020603050405020304" pitchFamily="18" charset="0"/>
              </a:rPr>
              <a:t> o’clock then because the aim is minimizing the production duration then </a:t>
            </a:r>
            <a:r>
              <a:rPr lang="en-US" sz="1600" i="1" dirty="0" smtClean="0">
                <a:latin typeface="Times New Roman" panose="02020603050405020304" pitchFamily="18" charset="0"/>
                <a:cs typeface="Times New Roman" panose="02020603050405020304" pitchFamily="18" charset="0"/>
              </a:rPr>
              <a:t>W</a:t>
            </a:r>
            <a:r>
              <a:rPr lang="en-US" sz="1600" dirty="0" smtClean="0">
                <a:latin typeface="Times New Roman" panose="02020603050405020304" pitchFamily="18" charset="0"/>
                <a:cs typeface="Times New Roman" panose="02020603050405020304" pitchFamily="18" charset="0"/>
              </a:rPr>
              <a:t> should minimized. Then the time of last operation on each product should be less than </a:t>
            </a:r>
            <a:r>
              <a:rPr lang="en-US" sz="1600" i="1" dirty="0" smtClean="0">
                <a:latin typeface="Times New Roman" panose="02020603050405020304" pitchFamily="18" charset="0"/>
                <a:cs typeface="Times New Roman" panose="02020603050405020304" pitchFamily="18" charset="0"/>
              </a:rPr>
              <a:t>W</a:t>
            </a:r>
            <a:r>
              <a:rPr lang="en-US" sz="1600" dirty="0" smtClean="0">
                <a:latin typeface="Times New Roman" panose="02020603050405020304" pitchFamily="18" charset="0"/>
                <a:cs typeface="Times New Roman" panose="02020603050405020304" pitchFamily="18" charset="0"/>
              </a:rPr>
              <a:t> this means that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45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82127264"/>
              </p:ext>
            </p:extLst>
          </p:nvPr>
        </p:nvGraphicFramePr>
        <p:xfrm>
          <a:off x="3810000" y="533400"/>
          <a:ext cx="1219200" cy="1028700"/>
        </p:xfrm>
        <a:graphic>
          <a:graphicData uri="http://schemas.openxmlformats.org/presentationml/2006/ole">
            <mc:AlternateContent xmlns:mc="http://schemas.openxmlformats.org/markup-compatibility/2006">
              <mc:Choice xmlns:v="urn:schemas-microsoft-com:vml" Requires="v">
                <p:oleObj spid="_x0000_s11334" name="Equation" r:id="rId3" imgW="812520" imgH="685800" progId="Equation.DSMT4">
                  <p:embed/>
                </p:oleObj>
              </mc:Choice>
              <mc:Fallback>
                <p:oleObj name="Equation" r:id="rId3" imgW="812520" imgH="685800" progId="Equation.DSMT4">
                  <p:embed/>
                  <p:pic>
                    <p:nvPicPr>
                      <p:cNvPr id="0" name=""/>
                      <p:cNvPicPr/>
                      <p:nvPr/>
                    </p:nvPicPr>
                    <p:blipFill>
                      <a:blip r:embed="rId4"/>
                      <a:stretch>
                        <a:fillRect/>
                      </a:stretch>
                    </p:blipFill>
                    <p:spPr>
                      <a:xfrm>
                        <a:off x="3810000" y="533400"/>
                        <a:ext cx="1219200" cy="1028700"/>
                      </a:xfrm>
                      <a:prstGeom prst="rect">
                        <a:avLst/>
                      </a:prstGeom>
                    </p:spPr>
                  </p:pic>
                </p:oleObj>
              </mc:Fallback>
            </mc:AlternateContent>
          </a:graphicData>
        </a:graphic>
      </p:graphicFrame>
      <p:sp>
        <p:nvSpPr>
          <p:cNvPr id="3" name="TextBox 2"/>
          <p:cNvSpPr txBox="1"/>
          <p:nvPr/>
        </p:nvSpPr>
        <p:spPr>
          <a:xfrm>
            <a:off x="685800" y="1600200"/>
            <a:ext cx="4241800" cy="1374735"/>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From the given information the last operation on product </a:t>
            </a:r>
            <a:r>
              <a:rPr lang="en-US" sz="1600"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should done before </a:t>
            </a:r>
            <a:r>
              <a:rPr lang="en-US" sz="1600" i="1" dirty="0" smtClean="0">
                <a:latin typeface="Times New Roman" panose="02020603050405020304" pitchFamily="18" charset="0"/>
                <a:cs typeface="Times New Roman" panose="02020603050405020304" pitchFamily="18" charset="0"/>
              </a:rPr>
              <a:t>t</a:t>
            </a:r>
            <a:r>
              <a:rPr lang="en-US" sz="1600" dirty="0" smtClean="0">
                <a:latin typeface="Times New Roman" panose="02020603050405020304" pitchFamily="18" charset="0"/>
                <a:cs typeface="Times New Roman" panose="02020603050405020304" pitchFamily="18" charset="0"/>
              </a:rPr>
              <a:t> o’clock and the last operation on product </a:t>
            </a:r>
            <a:r>
              <a:rPr lang="en-US" sz="1600" i="1" dirty="0" smtClean="0">
                <a:latin typeface="Times New Roman" panose="02020603050405020304" pitchFamily="18" charset="0"/>
                <a:cs typeface="Times New Roman" panose="02020603050405020304" pitchFamily="18" charset="0"/>
              </a:rPr>
              <a:t>C</a:t>
            </a:r>
            <a:r>
              <a:rPr lang="en-US" sz="1600" dirty="0" smtClean="0">
                <a:latin typeface="Times New Roman" panose="02020603050405020304" pitchFamily="18" charset="0"/>
                <a:cs typeface="Times New Roman" panose="02020603050405020304" pitchFamily="18" charset="0"/>
              </a:rPr>
              <a:t> should finish until </a:t>
            </a:r>
            <a:r>
              <a:rPr lang="en-US" sz="1600" i="1" dirty="0" smtClean="0">
                <a:latin typeface="Times New Roman" panose="02020603050405020304" pitchFamily="18" charset="0"/>
                <a:cs typeface="Times New Roman" panose="02020603050405020304" pitchFamily="18" charset="0"/>
              </a:rPr>
              <a:t>t+2</a:t>
            </a:r>
            <a:r>
              <a:rPr lang="en-US" sz="1600" dirty="0" smtClean="0">
                <a:latin typeface="Times New Roman" panose="02020603050405020304" pitchFamily="18" charset="0"/>
                <a:cs typeface="Times New Roman" panose="02020603050405020304" pitchFamily="18" charset="0"/>
              </a:rPr>
              <a:t> o’clock. Then we have the following constraints.</a:t>
            </a:r>
            <a:endParaRPr lang="en-US" sz="16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85743479"/>
              </p:ext>
            </p:extLst>
          </p:nvPr>
        </p:nvGraphicFramePr>
        <p:xfrm>
          <a:off x="5638800" y="1905000"/>
          <a:ext cx="1376362" cy="734933"/>
        </p:xfrm>
        <a:graphic>
          <a:graphicData uri="http://schemas.openxmlformats.org/presentationml/2006/ole">
            <mc:AlternateContent xmlns:mc="http://schemas.openxmlformats.org/markup-compatibility/2006">
              <mc:Choice xmlns:v="urn:schemas-microsoft-com:vml" Requires="v">
                <p:oleObj spid="_x0000_s11335" name="Equation" r:id="rId5" imgW="914400" imgH="457200" progId="Equation.DSMT4">
                  <p:embed/>
                </p:oleObj>
              </mc:Choice>
              <mc:Fallback>
                <p:oleObj name="Equation" r:id="rId5" imgW="914400" imgH="457200" progId="Equation.DSMT4">
                  <p:embed/>
                  <p:pic>
                    <p:nvPicPr>
                      <p:cNvPr id="0" name="Object 1"/>
                      <p:cNvPicPr>
                        <a:picLocks noChangeAspect="1" noChangeArrowheads="1"/>
                      </p:cNvPicPr>
                      <p:nvPr/>
                    </p:nvPicPr>
                    <p:blipFill>
                      <a:blip r:embed="rId6"/>
                      <a:srcRect/>
                      <a:stretch>
                        <a:fillRect/>
                      </a:stretch>
                    </p:blipFill>
                    <p:spPr bwMode="auto">
                      <a:xfrm>
                        <a:off x="5638800" y="1905000"/>
                        <a:ext cx="1376362" cy="734933"/>
                      </a:xfrm>
                      <a:prstGeom prst="rect">
                        <a:avLst/>
                      </a:prstGeom>
                      <a:noFill/>
                      <a:ln>
                        <a:noFill/>
                      </a:ln>
                    </p:spPr>
                  </p:pic>
                </p:oleObj>
              </mc:Fallback>
            </mc:AlternateContent>
          </a:graphicData>
        </a:graphic>
      </p:graphicFrame>
      <p:sp>
        <p:nvSpPr>
          <p:cNvPr id="6" name="TextBox 5"/>
          <p:cNvSpPr txBox="1"/>
          <p:nvPr/>
        </p:nvSpPr>
        <p:spPr>
          <a:xfrm>
            <a:off x="685800" y="2971800"/>
            <a:ext cx="4203700" cy="2128147"/>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Now technological order for producing each one of the products implies the following constraints. For example for product </a:t>
            </a:r>
            <a:r>
              <a:rPr lang="en-US" sz="1600"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the second machine can start to work on </a:t>
            </a:r>
            <a:r>
              <a:rPr lang="en-US" sz="1600"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after </a:t>
            </a:r>
            <a:r>
              <a:rPr lang="en-US" i="1" dirty="0" smtClean="0">
                <a:latin typeface="Times New Roman" panose="02020603050405020304" pitchFamily="18" charset="0"/>
                <a:cs typeface="Times New Roman" panose="02020603050405020304" pitchFamily="18" charset="0"/>
              </a:rPr>
              <a:t>x</a:t>
            </a:r>
            <a:r>
              <a:rPr lang="en-US" i="1" baseline="-25000" dirty="0" smtClean="0">
                <a:latin typeface="Times New Roman" panose="02020603050405020304" pitchFamily="18" charset="0"/>
                <a:cs typeface="Times New Roman" panose="02020603050405020304" pitchFamily="18" charset="0"/>
              </a:rPr>
              <a:t>B1</a:t>
            </a:r>
            <a:r>
              <a:rPr lang="en-US" i="1" dirty="0" smtClean="0">
                <a:latin typeface="Times New Roman" panose="02020603050405020304" pitchFamily="18" charset="0"/>
                <a:cs typeface="Times New Roman" panose="02020603050405020304" pitchFamily="18" charset="0"/>
              </a:rPr>
              <a:t>+b</a:t>
            </a:r>
            <a:r>
              <a:rPr lang="en-US" i="1" baseline="-25000" dirty="0" smtClean="0">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o’clock and </a:t>
            </a:r>
            <a:r>
              <a:rPr lang="en-US" i="1" dirty="0" smtClean="0">
                <a:latin typeface="Times New Roman" panose="02020603050405020304" pitchFamily="18" charset="0"/>
                <a:cs typeface="Times New Roman" panose="02020603050405020304" pitchFamily="18" charset="0"/>
              </a:rPr>
              <a:t>x</a:t>
            </a:r>
            <a:r>
              <a:rPr lang="en-US" i="1" baseline="-25000" dirty="0" smtClean="0">
                <a:latin typeface="Times New Roman" panose="02020603050405020304" pitchFamily="18" charset="0"/>
                <a:cs typeface="Times New Roman" panose="02020603050405020304" pitchFamily="18" charset="0"/>
              </a:rPr>
              <a:t>B4</a:t>
            </a:r>
            <a:r>
              <a:rPr lang="en-US" sz="1600" dirty="0" smtClean="0">
                <a:latin typeface="Times New Roman" panose="02020603050405020304" pitchFamily="18" charset="0"/>
                <a:cs typeface="Times New Roman" panose="02020603050405020304" pitchFamily="18" charset="0"/>
              </a:rPr>
              <a:t> which is the starting time for machine four to work on product </a:t>
            </a:r>
            <a:r>
              <a:rPr lang="en-US" sz="1600"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should be after </a:t>
            </a:r>
            <a:r>
              <a:rPr lang="en-US" i="1" dirty="0" smtClean="0">
                <a:latin typeface="Times New Roman" panose="02020603050405020304" pitchFamily="18" charset="0"/>
                <a:cs typeface="Times New Roman" panose="02020603050405020304" pitchFamily="18" charset="0"/>
              </a:rPr>
              <a:t>x</a:t>
            </a:r>
            <a:r>
              <a:rPr lang="en-US" i="1" baseline="-25000" dirty="0" smtClean="0">
                <a:latin typeface="Times New Roman" panose="02020603050405020304" pitchFamily="18" charset="0"/>
                <a:cs typeface="Times New Roman" panose="02020603050405020304" pitchFamily="18" charset="0"/>
              </a:rPr>
              <a:t>B2</a:t>
            </a:r>
            <a:r>
              <a:rPr lang="en-US" i="1" dirty="0" smtClean="0">
                <a:latin typeface="Times New Roman" panose="02020603050405020304" pitchFamily="18" charset="0"/>
                <a:cs typeface="Times New Roman" panose="02020603050405020304" pitchFamily="18" charset="0"/>
              </a:rPr>
              <a:t>+b</a:t>
            </a:r>
            <a:r>
              <a:rPr lang="en-US" i="1" baseline="-250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  the time which the second machine complete its operation on product </a:t>
            </a:r>
            <a:r>
              <a:rPr lang="en-US" sz="1600"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a:t>
            </a:r>
            <a:endParaRPr lang="en-US" sz="1600" i="1"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012016289"/>
              </p:ext>
            </p:extLst>
          </p:nvPr>
        </p:nvGraphicFramePr>
        <p:xfrm>
          <a:off x="5105400" y="2985530"/>
          <a:ext cx="2209800" cy="1891270"/>
        </p:xfrm>
        <a:graphic>
          <a:graphicData uri="http://schemas.openxmlformats.org/presentationml/2006/ole">
            <mc:AlternateContent xmlns:mc="http://schemas.openxmlformats.org/markup-compatibility/2006">
              <mc:Choice xmlns:v="urn:schemas-microsoft-com:vml" Requires="v">
                <p:oleObj spid="_x0000_s11336" name="Equation" r:id="rId7" imgW="1409400" imgH="1206360" progId="Equation.DSMT4">
                  <p:embed/>
                </p:oleObj>
              </mc:Choice>
              <mc:Fallback>
                <p:oleObj name="Equation" r:id="rId7" imgW="1409400" imgH="1206360" progId="Equation.DSMT4">
                  <p:embed/>
                  <p:pic>
                    <p:nvPicPr>
                      <p:cNvPr id="0" name=""/>
                      <p:cNvPicPr/>
                      <p:nvPr/>
                    </p:nvPicPr>
                    <p:blipFill>
                      <a:blip r:embed="rId8"/>
                      <a:stretch>
                        <a:fillRect/>
                      </a:stretch>
                    </p:blipFill>
                    <p:spPr>
                      <a:xfrm>
                        <a:off x="5105400" y="2985530"/>
                        <a:ext cx="2209800" cy="1891270"/>
                      </a:xfrm>
                      <a:prstGeom prst="rect">
                        <a:avLst/>
                      </a:prstGeom>
                    </p:spPr>
                  </p:pic>
                </p:oleObj>
              </mc:Fallback>
            </mc:AlternateContent>
          </a:graphicData>
        </a:graphic>
      </p:graphicFrame>
      <p:sp>
        <p:nvSpPr>
          <p:cNvPr id="8" name="TextBox 7"/>
          <p:cNvSpPr txBox="1"/>
          <p:nvPr/>
        </p:nvSpPr>
        <p:spPr>
          <a:xfrm>
            <a:off x="685800" y="5181600"/>
            <a:ext cx="7391400" cy="1374735"/>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Beside of the above mentioned constraints there are some either/or constraint because of starting time of using each one of the machines to produce the products. For example the first machine is used to produce both of A and B but if one of them start to use this machine other one should wait to finish the production of first product and after that it can start to use the first machine. Then we have the following either/or constraints: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288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61613322"/>
              </p:ext>
            </p:extLst>
          </p:nvPr>
        </p:nvGraphicFramePr>
        <p:xfrm>
          <a:off x="2886075" y="304800"/>
          <a:ext cx="3162300" cy="1371600"/>
        </p:xfrm>
        <a:graphic>
          <a:graphicData uri="http://schemas.openxmlformats.org/presentationml/2006/ole">
            <mc:AlternateContent xmlns:mc="http://schemas.openxmlformats.org/markup-compatibility/2006">
              <mc:Choice xmlns:v="urn:schemas-microsoft-com:vml" Requires="v">
                <p:oleObj spid="_x0000_s12333" name="Equation" r:id="rId3" imgW="2108160" imgH="914400" progId="Equation.DSMT4">
                  <p:embed/>
                </p:oleObj>
              </mc:Choice>
              <mc:Fallback>
                <p:oleObj name="Equation" r:id="rId3" imgW="2108160" imgH="914400" progId="Equation.DSMT4">
                  <p:embed/>
                  <p:pic>
                    <p:nvPicPr>
                      <p:cNvPr id="0" name=""/>
                      <p:cNvPicPr/>
                      <p:nvPr/>
                    </p:nvPicPr>
                    <p:blipFill>
                      <a:blip r:embed="rId4"/>
                      <a:stretch>
                        <a:fillRect/>
                      </a:stretch>
                    </p:blipFill>
                    <p:spPr>
                      <a:xfrm>
                        <a:off x="2886075" y="304800"/>
                        <a:ext cx="3162300" cy="1371600"/>
                      </a:xfrm>
                      <a:prstGeom prst="rect">
                        <a:avLst/>
                      </a:prstGeom>
                    </p:spPr>
                  </p:pic>
                </p:oleObj>
              </mc:Fallback>
            </mc:AlternateContent>
          </a:graphicData>
        </a:graphic>
      </p:graphicFrame>
      <p:sp>
        <p:nvSpPr>
          <p:cNvPr id="3" name="TextBox 2"/>
          <p:cNvSpPr txBox="1"/>
          <p:nvPr/>
        </p:nvSpPr>
        <p:spPr>
          <a:xfrm>
            <a:off x="1066800" y="1752600"/>
            <a:ext cx="7010400" cy="605294"/>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For each pair of these constraint we should use a auxiliary binary variable say </a:t>
            </a:r>
            <a:r>
              <a:rPr lang="en-US" sz="1600" i="1" dirty="0" err="1" smtClean="0">
                <a:latin typeface="Times New Roman" panose="02020603050405020304" pitchFamily="18" charset="0"/>
                <a:cs typeface="Times New Roman" panose="02020603050405020304" pitchFamily="18" charset="0"/>
              </a:rPr>
              <a:t>y</a:t>
            </a:r>
            <a:r>
              <a:rPr lang="en-US" sz="1600" i="1" baseline="-25000" dirty="0" err="1" smtClean="0">
                <a:latin typeface="Times New Roman" panose="02020603050405020304" pitchFamily="18" charset="0"/>
                <a:cs typeface="Times New Roman" panose="02020603050405020304" pitchFamily="18" charset="0"/>
              </a:rPr>
              <a:t>i</a:t>
            </a:r>
            <a:r>
              <a:rPr lang="en-US" sz="1600" dirty="0" smtClean="0">
                <a:latin typeface="Times New Roman" panose="02020603050405020304" pitchFamily="18" charset="0"/>
                <a:cs typeface="Times New Roman" panose="02020603050405020304" pitchFamily="18" charset="0"/>
              </a:rPr>
              <a:t> for </a:t>
            </a:r>
            <a:r>
              <a:rPr lang="en-US" sz="1600" i="1" dirty="0" err="1" smtClean="0">
                <a:latin typeface="Times New Roman" panose="02020603050405020304" pitchFamily="18" charset="0"/>
                <a:cs typeface="Times New Roman" panose="02020603050405020304" pitchFamily="18" charset="0"/>
              </a:rPr>
              <a:t>i</a:t>
            </a:r>
            <a:r>
              <a:rPr lang="en-US" sz="1600" i="1" dirty="0" smtClean="0">
                <a:latin typeface="Times New Roman" panose="02020603050405020304" pitchFamily="18" charset="0"/>
                <a:cs typeface="Times New Roman" panose="02020603050405020304" pitchFamily="18" charset="0"/>
              </a:rPr>
              <a:t>=1,2,3,4</a:t>
            </a:r>
            <a:r>
              <a:rPr lang="en-US" sz="1600" dirty="0" smtClean="0">
                <a:latin typeface="Times New Roman" panose="02020603050405020304" pitchFamily="18" charset="0"/>
                <a:cs typeface="Times New Roman" panose="02020603050405020304" pitchFamily="18" charset="0"/>
              </a:rPr>
              <a:t>. Then we have these constraints</a:t>
            </a:r>
            <a:endParaRPr lang="en-US" sz="16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05338141"/>
              </p:ext>
            </p:extLst>
          </p:nvPr>
        </p:nvGraphicFramePr>
        <p:xfrm>
          <a:off x="1800225" y="2362200"/>
          <a:ext cx="5181600" cy="2933700"/>
        </p:xfrm>
        <a:graphic>
          <a:graphicData uri="http://schemas.openxmlformats.org/presentationml/2006/ole">
            <mc:AlternateContent xmlns:mc="http://schemas.openxmlformats.org/markup-compatibility/2006">
              <mc:Choice xmlns:v="urn:schemas-microsoft-com:vml" Requires="v">
                <p:oleObj spid="_x0000_s12334" name="Equation" r:id="rId5" imgW="3454200" imgH="1955520" progId="Equation.DSMT4">
                  <p:embed/>
                </p:oleObj>
              </mc:Choice>
              <mc:Fallback>
                <p:oleObj name="Equation" r:id="rId5" imgW="3454200" imgH="1955520" progId="Equation.DSMT4">
                  <p:embed/>
                  <p:pic>
                    <p:nvPicPr>
                      <p:cNvPr id="0" name="Object 1"/>
                      <p:cNvPicPr>
                        <a:picLocks noChangeAspect="1" noChangeArrowheads="1"/>
                      </p:cNvPicPr>
                      <p:nvPr/>
                    </p:nvPicPr>
                    <p:blipFill>
                      <a:blip r:embed="rId6"/>
                      <a:srcRect/>
                      <a:stretch>
                        <a:fillRect/>
                      </a:stretch>
                    </p:blipFill>
                    <p:spPr bwMode="auto">
                      <a:xfrm>
                        <a:off x="1800225" y="2362200"/>
                        <a:ext cx="5181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1143000" y="5334000"/>
            <a:ext cx="7010400" cy="1374735"/>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Here for example for machine 4 in optimal solution if auxiliary binary variable </a:t>
            </a:r>
            <a:r>
              <a:rPr lang="en-US" sz="1600" i="1" dirty="0" smtClean="0">
                <a:latin typeface="Times New Roman" panose="02020603050405020304" pitchFamily="18" charset="0"/>
                <a:cs typeface="Times New Roman" panose="02020603050405020304" pitchFamily="18" charset="0"/>
              </a:rPr>
              <a:t>y</a:t>
            </a:r>
            <a:r>
              <a:rPr lang="en-US" sz="1600" i="1" baseline="-25000" dirty="0" smtClean="0">
                <a:latin typeface="Times New Roman" panose="02020603050405020304" pitchFamily="18" charset="0"/>
                <a:cs typeface="Times New Roman" panose="02020603050405020304" pitchFamily="18" charset="0"/>
              </a:rPr>
              <a:t>4</a:t>
            </a:r>
            <a:r>
              <a:rPr lang="en-US" sz="1600" dirty="0" smtClean="0">
                <a:latin typeface="Times New Roman" panose="02020603050405020304" pitchFamily="18" charset="0"/>
                <a:cs typeface="Times New Roman" panose="02020603050405020304" pitchFamily="18" charset="0"/>
              </a:rPr>
              <a:t> is equal to </a:t>
            </a:r>
            <a:r>
              <a:rPr lang="en-US" sz="1600" i="1" dirty="0" smtClean="0">
                <a:latin typeface="Times New Roman" panose="02020603050405020304" pitchFamily="18" charset="0"/>
                <a:cs typeface="Times New Roman" panose="02020603050405020304" pitchFamily="18" charset="0"/>
              </a:rPr>
              <a:t>0,</a:t>
            </a:r>
            <a:r>
              <a:rPr lang="en-US" sz="1600" dirty="0" smtClean="0">
                <a:latin typeface="Times New Roman" panose="02020603050405020304" pitchFamily="18" charset="0"/>
                <a:cs typeface="Times New Roman" panose="02020603050405020304" pitchFamily="18" charset="0"/>
              </a:rPr>
              <a:t>  product </a:t>
            </a:r>
            <a:r>
              <a:rPr lang="en-US" sz="1600" i="1" dirty="0" smtClean="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 will be used machine 4 earlier than product </a:t>
            </a:r>
            <a:r>
              <a:rPr lang="en-US" sz="1600"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and product </a:t>
            </a:r>
            <a:r>
              <a:rPr lang="en-US" sz="1600"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should wait machine 4 to complete its work on </a:t>
            </a:r>
            <a:r>
              <a:rPr lang="en-US" sz="1600" i="1" dirty="0" smtClean="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 and then it can use this machine. But when </a:t>
            </a:r>
            <a:r>
              <a:rPr lang="en-US" sz="1600" i="1" dirty="0">
                <a:latin typeface="Times New Roman" panose="02020603050405020304" pitchFamily="18" charset="0"/>
                <a:cs typeface="Times New Roman" panose="02020603050405020304" pitchFamily="18" charset="0"/>
              </a:rPr>
              <a:t>y</a:t>
            </a:r>
            <a:r>
              <a:rPr lang="en-US" sz="1600" i="1" baseline="-25000" dirty="0">
                <a:latin typeface="Times New Roman" panose="02020603050405020304" pitchFamily="18" charset="0"/>
                <a:cs typeface="Times New Roman" panose="02020603050405020304" pitchFamily="18" charset="0"/>
              </a:rPr>
              <a:t>4</a:t>
            </a: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then product </a:t>
            </a:r>
            <a:r>
              <a:rPr lang="en-US" sz="1600"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start to use machine 4 earlier than product </a:t>
            </a:r>
            <a:r>
              <a:rPr lang="en-US" sz="1600" i="1" dirty="0" smtClean="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 and </a:t>
            </a:r>
            <a:r>
              <a:rPr lang="en-US" sz="1600" i="1" dirty="0" smtClean="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 should wait.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463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87011274"/>
              </p:ext>
            </p:extLst>
          </p:nvPr>
        </p:nvGraphicFramePr>
        <p:xfrm>
          <a:off x="4114800" y="1485900"/>
          <a:ext cx="3448050" cy="2781300"/>
        </p:xfrm>
        <a:graphic>
          <a:graphicData uri="http://schemas.openxmlformats.org/presentationml/2006/ole">
            <mc:AlternateContent xmlns:mc="http://schemas.openxmlformats.org/markup-compatibility/2006">
              <mc:Choice xmlns:v="urn:schemas-microsoft-com:vml" Requires="v">
                <p:oleObj spid="_x0000_s13419" name="Equation" r:id="rId3" imgW="2298600" imgH="1854000" progId="Equation.DSMT4">
                  <p:embed/>
                </p:oleObj>
              </mc:Choice>
              <mc:Fallback>
                <p:oleObj name="Equation" r:id="rId3" imgW="2298600" imgH="1854000" progId="Equation.DSMT4">
                  <p:embed/>
                  <p:pic>
                    <p:nvPicPr>
                      <p:cNvPr id="0" name="Object 3"/>
                      <p:cNvPicPr>
                        <a:picLocks noChangeAspect="1" noChangeArrowheads="1"/>
                      </p:cNvPicPr>
                      <p:nvPr/>
                    </p:nvPicPr>
                    <p:blipFill>
                      <a:blip r:embed="rId4"/>
                      <a:srcRect/>
                      <a:stretch>
                        <a:fillRect/>
                      </a:stretch>
                    </p:blipFill>
                    <p:spPr bwMode="auto">
                      <a:xfrm>
                        <a:off x="4114800" y="1485900"/>
                        <a:ext cx="34480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16500900"/>
              </p:ext>
            </p:extLst>
          </p:nvPr>
        </p:nvGraphicFramePr>
        <p:xfrm>
          <a:off x="1905000" y="3467100"/>
          <a:ext cx="1354137" cy="1790700"/>
        </p:xfrm>
        <a:graphic>
          <a:graphicData uri="http://schemas.openxmlformats.org/presentationml/2006/ole">
            <mc:AlternateContent xmlns:mc="http://schemas.openxmlformats.org/markup-compatibility/2006">
              <mc:Choice xmlns:v="urn:schemas-microsoft-com:vml" Requires="v">
                <p:oleObj spid="_x0000_s13420" name="Equation" r:id="rId5" imgW="863280" imgH="1143000" progId="Equation.DSMT4">
                  <p:embed/>
                </p:oleObj>
              </mc:Choice>
              <mc:Fallback>
                <p:oleObj name="Equation" r:id="rId5" imgW="863280" imgH="1143000" progId="Equation.DSMT4">
                  <p:embed/>
                  <p:pic>
                    <p:nvPicPr>
                      <p:cNvPr id="0" name="Object 6"/>
                      <p:cNvPicPr>
                        <a:picLocks noChangeAspect="1" noChangeArrowheads="1"/>
                      </p:cNvPicPr>
                      <p:nvPr/>
                    </p:nvPicPr>
                    <p:blipFill>
                      <a:blip r:embed="rId6"/>
                      <a:srcRect/>
                      <a:stretch>
                        <a:fillRect/>
                      </a:stretch>
                    </p:blipFill>
                    <p:spPr bwMode="auto">
                      <a:xfrm>
                        <a:off x="1905000" y="3467100"/>
                        <a:ext cx="135413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14034864"/>
              </p:ext>
            </p:extLst>
          </p:nvPr>
        </p:nvGraphicFramePr>
        <p:xfrm>
          <a:off x="1900237" y="2846387"/>
          <a:ext cx="1376363" cy="735013"/>
        </p:xfrm>
        <a:graphic>
          <a:graphicData uri="http://schemas.openxmlformats.org/presentationml/2006/ole">
            <mc:AlternateContent xmlns:mc="http://schemas.openxmlformats.org/markup-compatibility/2006">
              <mc:Choice xmlns:v="urn:schemas-microsoft-com:vml" Requires="v">
                <p:oleObj spid="_x0000_s13421" name="Equation" r:id="rId7" imgW="914400" imgH="457200" progId="Equation.DSMT4">
                  <p:embed/>
                </p:oleObj>
              </mc:Choice>
              <mc:Fallback>
                <p:oleObj name="Equation" r:id="rId7" imgW="914400" imgH="4572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0237" y="2846387"/>
                        <a:ext cx="13763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25523564"/>
              </p:ext>
            </p:extLst>
          </p:nvPr>
        </p:nvGraphicFramePr>
        <p:xfrm>
          <a:off x="1905000" y="1866900"/>
          <a:ext cx="1219200" cy="1028700"/>
        </p:xfrm>
        <a:graphic>
          <a:graphicData uri="http://schemas.openxmlformats.org/presentationml/2006/ole">
            <mc:AlternateContent xmlns:mc="http://schemas.openxmlformats.org/markup-compatibility/2006">
              <mc:Choice xmlns:v="urn:schemas-microsoft-com:vml" Requires="v">
                <p:oleObj spid="_x0000_s13422" name="Equation" r:id="rId9" imgW="812520" imgH="685800" progId="Equation.DSMT4">
                  <p:embed/>
                </p:oleObj>
              </mc:Choice>
              <mc:Fallback>
                <p:oleObj name="Equation" r:id="rId9" imgW="812520" imgH="6858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1866900"/>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3967169"/>
              </p:ext>
            </p:extLst>
          </p:nvPr>
        </p:nvGraphicFramePr>
        <p:xfrm>
          <a:off x="1371600" y="1046480"/>
          <a:ext cx="914401" cy="325120"/>
        </p:xfrm>
        <a:graphic>
          <a:graphicData uri="http://schemas.openxmlformats.org/presentationml/2006/ole">
            <mc:AlternateContent xmlns:mc="http://schemas.openxmlformats.org/markup-compatibility/2006">
              <mc:Choice xmlns:v="urn:schemas-microsoft-com:vml" Requires="v">
                <p:oleObj spid="_x0000_s13423" name="Equation" r:id="rId11" imgW="571320" imgH="203040" progId="Equation.DSMT4">
                  <p:embed/>
                </p:oleObj>
              </mc:Choice>
              <mc:Fallback>
                <p:oleObj name="Equation" r:id="rId11" imgW="571320" imgH="203040" progId="Equation.DSMT4">
                  <p:embed/>
                  <p:pic>
                    <p:nvPicPr>
                      <p:cNvPr id="0" name=""/>
                      <p:cNvPicPr/>
                      <p:nvPr/>
                    </p:nvPicPr>
                    <p:blipFill>
                      <a:blip r:embed="rId12"/>
                      <a:stretch>
                        <a:fillRect/>
                      </a:stretch>
                    </p:blipFill>
                    <p:spPr>
                      <a:xfrm>
                        <a:off x="1371600" y="1046480"/>
                        <a:ext cx="914401" cy="325120"/>
                      </a:xfrm>
                      <a:prstGeom prst="rect">
                        <a:avLst/>
                      </a:prstGeom>
                    </p:spPr>
                  </p:pic>
                </p:oleObj>
              </mc:Fallback>
            </mc:AlternateContent>
          </a:graphicData>
        </a:graphic>
      </p:graphicFrame>
      <p:sp>
        <p:nvSpPr>
          <p:cNvPr id="8" name="TextBox 7"/>
          <p:cNvSpPr txBox="1"/>
          <p:nvPr/>
        </p:nvSpPr>
        <p:spPr>
          <a:xfrm>
            <a:off x="1371600" y="1459468"/>
            <a:ext cx="533400" cy="369332"/>
          </a:xfrm>
          <a:prstGeom prst="rect">
            <a:avLst/>
          </a:prstGeom>
          <a:noFill/>
        </p:spPr>
        <p:txBody>
          <a:bodyPr wrap="square" rtlCol="0">
            <a:spAutoFit/>
          </a:bodyPr>
          <a:lstStyle/>
          <a:p>
            <a:r>
              <a:rPr lang="en-US" i="1" dirty="0" smtClean="0">
                <a:latin typeface="Times New Roman" panose="02020603050405020304" pitchFamily="18" charset="0"/>
                <a:cs typeface="Times New Roman" panose="02020603050405020304" pitchFamily="18" charset="0"/>
              </a:rPr>
              <a:t>S.t</a:t>
            </a:r>
            <a:endParaRPr lang="en-US"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054100" y="565587"/>
            <a:ext cx="7010400" cy="348813"/>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The IP related to Example 5  is as follow:</a:t>
            </a:r>
            <a:endParaRPr lang="en-US" sz="16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319086193"/>
              </p:ext>
            </p:extLst>
          </p:nvPr>
        </p:nvGraphicFramePr>
        <p:xfrm>
          <a:off x="4191000" y="4343399"/>
          <a:ext cx="1730024" cy="1086294"/>
        </p:xfrm>
        <a:graphic>
          <a:graphicData uri="http://schemas.openxmlformats.org/presentationml/2006/ole">
            <mc:AlternateContent xmlns:mc="http://schemas.openxmlformats.org/markup-compatibility/2006">
              <mc:Choice xmlns:v="urn:schemas-microsoft-com:vml" Requires="v">
                <p:oleObj spid="_x0000_s13424" name="Equation" r:id="rId13" imgW="1091880" imgH="685800" progId="Equation.DSMT4">
                  <p:embed/>
                </p:oleObj>
              </mc:Choice>
              <mc:Fallback>
                <p:oleObj name="Equation" r:id="rId13" imgW="1091880" imgH="685800" progId="Equation.DSMT4">
                  <p:embed/>
                  <p:pic>
                    <p:nvPicPr>
                      <p:cNvPr id="0" name=""/>
                      <p:cNvPicPr/>
                      <p:nvPr/>
                    </p:nvPicPr>
                    <p:blipFill>
                      <a:blip r:embed="rId14"/>
                      <a:stretch>
                        <a:fillRect/>
                      </a:stretch>
                    </p:blipFill>
                    <p:spPr>
                      <a:xfrm>
                        <a:off x="4191000" y="4343399"/>
                        <a:ext cx="1730024" cy="1086294"/>
                      </a:xfrm>
                      <a:prstGeom prst="rect">
                        <a:avLst/>
                      </a:prstGeom>
                    </p:spPr>
                  </p:pic>
                </p:oleObj>
              </mc:Fallback>
            </mc:AlternateContent>
          </a:graphicData>
        </a:graphic>
      </p:graphicFrame>
    </p:spTree>
    <p:extLst>
      <p:ext uri="{BB962C8B-B14F-4D97-AF65-F5344CB8AC3E}">
        <p14:creationId xmlns:p14="http://schemas.microsoft.com/office/powerpoint/2010/main" val="2641425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2209800" cy="369332"/>
          </a:xfrm>
          <a:prstGeom prst="rect">
            <a:avLst/>
          </a:prstGeom>
          <a:noFill/>
        </p:spPr>
        <p:txBody>
          <a:bodyPr wrap="square" rtlCol="0">
            <a:spAutoFit/>
          </a:bodyPr>
          <a:lstStyle/>
          <a:p>
            <a:r>
              <a:rPr lang="en-US" dirty="0" smtClean="0"/>
              <a:t>Example 6</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162800" cy="239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2971800"/>
            <a:ext cx="713602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4581525"/>
            <a:ext cx="35528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734050"/>
            <a:ext cx="3917373"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6600" y="2895600"/>
            <a:ext cx="914400" cy="320040"/>
          </a:xfrm>
          <a:prstGeom prst="rect">
            <a:avLst/>
          </a:prstGeom>
          <a:solidFill>
            <a:schemeClr val="bg1"/>
          </a:solidFill>
        </p:spPr>
        <p:txBody>
          <a:bodyPr wrap="square" rtlCol="0">
            <a:spAutoFit/>
          </a:bodyPr>
          <a:lstStyle/>
          <a:p>
            <a:pPr algn="r"/>
            <a:r>
              <a:rPr lang="en-US" sz="1500" dirty="0" smtClean="0">
                <a:latin typeface="Times New Roman" panose="02020603050405020304" pitchFamily="18" charset="0"/>
                <a:cs typeface="Times New Roman" panose="02020603050405020304" pitchFamily="18" charset="0"/>
              </a:rPr>
              <a:t>Let</a:t>
            </a:r>
            <a:endParaRPr lang="en-US" sz="1500" dirty="0">
              <a:latin typeface="Times New Roman" panose="02020603050405020304" pitchFamily="18" charset="0"/>
              <a:cs typeface="Times New Roman" panose="02020603050405020304" pitchFamily="18" charset="0"/>
            </a:endParaRPr>
          </a:p>
        </p:txBody>
      </p:sp>
      <p:pic>
        <p:nvPicPr>
          <p:cNvPr id="1844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476874"/>
            <a:ext cx="1044611"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606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28870"/>
            <a:ext cx="6019800" cy="26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7019"/>
            <a:ext cx="7467600" cy="449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41095"/>
            <a:ext cx="838200" cy="23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999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3810000" cy="369332"/>
          </a:xfrm>
          <a:prstGeom prst="rect">
            <a:avLst/>
          </a:prstGeom>
          <a:noFill/>
        </p:spPr>
        <p:txBody>
          <a:bodyPr wrap="square" rtlCol="0">
            <a:spAutoFit/>
          </a:bodyPr>
          <a:lstStyle/>
          <a:p>
            <a:r>
              <a:rPr lang="en-US" dirty="0" smtClean="0"/>
              <a:t>Example </a:t>
            </a:r>
            <a:r>
              <a:rPr lang="en-US" dirty="0" smtClean="0"/>
              <a:t>7 </a:t>
            </a:r>
            <a:r>
              <a:rPr lang="en-US" dirty="0" smtClean="0"/>
              <a:t>(Knapsack Problem)</a:t>
            </a:r>
            <a:endParaRPr lang="en-US" dirty="0"/>
          </a:p>
        </p:txBody>
      </p:sp>
      <p:sp>
        <p:nvSpPr>
          <p:cNvPr id="3" name="TextBox 2"/>
          <p:cNvSpPr txBox="1"/>
          <p:nvPr/>
        </p:nvSpPr>
        <p:spPr>
          <a:xfrm>
            <a:off x="914400" y="533400"/>
            <a:ext cx="7315200" cy="1358705"/>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Assume </a:t>
            </a:r>
            <a:r>
              <a:rPr lang="en-US" sz="1600" dirty="0">
                <a:latin typeface="Times New Roman" panose="02020603050405020304" pitchFamily="18" charset="0"/>
                <a:cs typeface="Times New Roman" panose="02020603050405020304" pitchFamily="18" charset="0"/>
              </a:rPr>
              <a:t>that </a:t>
            </a:r>
            <a:r>
              <a:rPr lang="en-US" sz="1600" dirty="0" err="1">
                <a:latin typeface="Times New Roman" panose="02020603050405020304" pitchFamily="18" charset="0"/>
                <a:cs typeface="Times New Roman" panose="02020603050405020304" pitchFamily="18" charset="0"/>
              </a:rPr>
              <a:t>Jone</a:t>
            </a:r>
            <a:r>
              <a:rPr lang="en-US" sz="1600" dirty="0">
                <a:latin typeface="Times New Roman" panose="02020603050405020304" pitchFamily="18" charset="0"/>
                <a:cs typeface="Times New Roman" panose="02020603050405020304" pitchFamily="18" charset="0"/>
              </a:rPr>
              <a:t> should take bread, catchup, sausage and soft drink for school picnic. He has a knapsack with capacity 6kg. The weight and value (degree of importance) for each unit of mentioned </a:t>
            </a:r>
            <a:r>
              <a:rPr lang="en-US" sz="1600" dirty="0" smtClean="0">
                <a:latin typeface="Times New Roman" panose="02020603050405020304" pitchFamily="18" charset="0"/>
                <a:cs typeface="Times New Roman" panose="02020603050405020304" pitchFamily="18" charset="0"/>
              </a:rPr>
              <a:t>items </a:t>
            </a:r>
            <a:r>
              <a:rPr lang="en-US" sz="1600" dirty="0">
                <a:latin typeface="Times New Roman" panose="02020603050405020304" pitchFamily="18" charset="0"/>
                <a:cs typeface="Times New Roman" panose="02020603050405020304" pitchFamily="18" charset="0"/>
              </a:rPr>
              <a:t>are summarized in the following table. Formulate the problem in a manner that respect to the capacity of his knapsack the value of the knapsack be maximized. The fraction values are not acceptable. </a:t>
            </a:r>
          </a:p>
        </p:txBody>
      </p:sp>
      <p:graphicFrame>
        <p:nvGraphicFramePr>
          <p:cNvPr id="4" name="Table 3"/>
          <p:cNvGraphicFramePr>
            <a:graphicFrameLocks noGrp="1"/>
          </p:cNvGraphicFramePr>
          <p:nvPr>
            <p:extLst>
              <p:ext uri="{D42A27DB-BD31-4B8C-83A1-F6EECF244321}">
                <p14:modId xmlns:p14="http://schemas.microsoft.com/office/powerpoint/2010/main" val="533649722"/>
              </p:ext>
            </p:extLst>
          </p:nvPr>
        </p:nvGraphicFramePr>
        <p:xfrm>
          <a:off x="1143000" y="2133600"/>
          <a:ext cx="6485256" cy="640080"/>
        </p:xfrm>
        <a:graphic>
          <a:graphicData uri="http://schemas.openxmlformats.org/drawingml/2006/table">
            <a:tbl>
              <a:tblPr firstRow="1" firstCol="1" bandRow="1">
                <a:tableStyleId>{5C22544A-7EE6-4342-B048-85BDC9FD1C3A}</a:tableStyleId>
              </a:tblPr>
              <a:tblGrid>
                <a:gridCol w="1296923"/>
                <a:gridCol w="1296923"/>
                <a:gridCol w="1296923"/>
                <a:gridCol w="1296923"/>
                <a:gridCol w="1297564"/>
              </a:tblGrid>
              <a:tr h="208280">
                <a:tc>
                  <a:txBody>
                    <a:bodyPr/>
                    <a:lstStyle/>
                    <a:p>
                      <a:pPr marL="0" marR="0" algn="just">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Bread</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Catchup</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sausage</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soft drink</a:t>
                      </a:r>
                      <a:endParaRPr lang="en-US" sz="1400">
                        <a:effectLst/>
                        <a:latin typeface="Times New Roman"/>
                        <a:ea typeface="Times New Roman"/>
                      </a:endParaRPr>
                    </a:p>
                  </a:txBody>
                  <a:tcPr marL="68580" marR="68580" marT="0" marB="0"/>
                </a:tc>
              </a:tr>
              <a:tr h="208280">
                <a:tc>
                  <a:txBody>
                    <a:bodyPr/>
                    <a:lstStyle/>
                    <a:p>
                      <a:pPr marL="0" marR="0" algn="just">
                        <a:spcBef>
                          <a:spcPts val="0"/>
                        </a:spcBef>
                        <a:spcAft>
                          <a:spcPts val="0"/>
                        </a:spcAft>
                      </a:pPr>
                      <a:r>
                        <a:rPr lang="en-US" sz="1400">
                          <a:effectLst/>
                        </a:rPr>
                        <a:t>Weight</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250 gr</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400 gr</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500 gr</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1200 gr</a:t>
                      </a:r>
                      <a:endParaRPr lang="en-US" sz="1400">
                        <a:effectLst/>
                        <a:latin typeface="Times New Roman"/>
                        <a:ea typeface="Times New Roman"/>
                      </a:endParaRPr>
                    </a:p>
                  </a:txBody>
                  <a:tcPr marL="68580" marR="68580" marT="0" marB="0"/>
                </a:tc>
              </a:tr>
              <a:tr h="208280">
                <a:tc>
                  <a:txBody>
                    <a:bodyPr/>
                    <a:lstStyle/>
                    <a:p>
                      <a:pPr marL="0" marR="0" algn="just">
                        <a:spcBef>
                          <a:spcPts val="0"/>
                        </a:spcBef>
                        <a:spcAft>
                          <a:spcPts val="0"/>
                        </a:spcAft>
                      </a:pPr>
                      <a:r>
                        <a:rPr lang="en-US" sz="1400">
                          <a:effectLst/>
                        </a:rPr>
                        <a:t>Value</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50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10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a:effectLst/>
                        </a:rPr>
                        <a:t>30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400" dirty="0">
                          <a:effectLst/>
                        </a:rPr>
                        <a:t>35</a:t>
                      </a:r>
                      <a:endParaRPr lang="en-US" sz="1400" dirty="0">
                        <a:effectLst/>
                        <a:latin typeface="Times New Roman"/>
                        <a:ea typeface="Times New Roman"/>
                      </a:endParaRPr>
                    </a:p>
                  </a:txBody>
                  <a:tcPr marL="68580" marR="68580" marT="0" marB="0"/>
                </a:tc>
              </a:tr>
            </a:tbl>
          </a:graphicData>
        </a:graphic>
      </p:graphicFrame>
      <p:sp>
        <p:nvSpPr>
          <p:cNvPr id="6" name="TextBox 5"/>
          <p:cNvSpPr txBox="1"/>
          <p:nvPr/>
        </p:nvSpPr>
        <p:spPr>
          <a:xfrm>
            <a:off x="914400" y="2976106"/>
            <a:ext cx="7315200" cy="605294"/>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Lets </a:t>
            </a:r>
            <a:r>
              <a:rPr lang="en-US" sz="1600" i="1" dirty="0" err="1" smtClean="0">
                <a:latin typeface="Times New Roman" panose="02020603050405020304" pitchFamily="18" charset="0"/>
                <a:cs typeface="Times New Roman" panose="02020603050405020304" pitchFamily="18" charset="0"/>
              </a:rPr>
              <a:t>x</a:t>
            </a:r>
            <a:r>
              <a:rPr lang="en-US" sz="1600" i="1" baseline="-25000" dirty="0" err="1" smtClean="0">
                <a:latin typeface="Times New Roman" panose="02020603050405020304" pitchFamily="18" charset="0"/>
                <a:cs typeface="Times New Roman" panose="02020603050405020304" pitchFamily="18" charset="0"/>
              </a:rPr>
              <a:t>j</a:t>
            </a:r>
            <a:r>
              <a:rPr lang="en-US" sz="1600" dirty="0" smtClean="0">
                <a:latin typeface="Times New Roman" panose="02020603050405020304" pitchFamily="18" charset="0"/>
                <a:cs typeface="Times New Roman" panose="02020603050405020304" pitchFamily="18" charset="0"/>
              </a:rPr>
              <a:t> be the number of the units for </a:t>
            </a:r>
            <a:r>
              <a:rPr lang="en-US" sz="1600" i="1" dirty="0" err="1" smtClean="0">
                <a:latin typeface="Times New Roman" panose="02020603050405020304" pitchFamily="18" charset="0"/>
                <a:cs typeface="Times New Roman" panose="02020603050405020304" pitchFamily="18" charset="0"/>
              </a:rPr>
              <a:t>i</a:t>
            </a:r>
            <a:r>
              <a:rPr lang="en-US" sz="1600" dirty="0" err="1"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item which </a:t>
            </a:r>
            <a:r>
              <a:rPr lang="en-US" sz="1600" dirty="0" err="1" smtClean="0">
                <a:latin typeface="Times New Roman" panose="02020603050405020304" pitchFamily="18" charset="0"/>
                <a:cs typeface="Times New Roman" panose="02020603050405020304" pitchFamily="18" charset="0"/>
              </a:rPr>
              <a:t>Jone</a:t>
            </a:r>
            <a:r>
              <a:rPr lang="en-US" sz="1600" dirty="0" smtClean="0">
                <a:latin typeface="Times New Roman" panose="02020603050405020304" pitchFamily="18" charset="0"/>
                <a:cs typeface="Times New Roman" panose="02020603050405020304" pitchFamily="18" charset="0"/>
              </a:rPr>
              <a:t> will put in his Knapsack. Then IP related to this problem is as follows </a:t>
            </a:r>
            <a:endParaRPr lang="en-US" sz="16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77785297"/>
              </p:ext>
            </p:extLst>
          </p:nvPr>
        </p:nvGraphicFramePr>
        <p:xfrm>
          <a:off x="2286000" y="3603625"/>
          <a:ext cx="4484688" cy="2547938"/>
        </p:xfrm>
        <a:graphic>
          <a:graphicData uri="http://schemas.openxmlformats.org/presentationml/2006/ole">
            <mc:AlternateContent xmlns:mc="http://schemas.openxmlformats.org/markup-compatibility/2006">
              <mc:Choice xmlns:v="urn:schemas-microsoft-com:vml" Requires="v">
                <p:oleObj spid="_x0000_s20496" name="Equation" r:id="rId3" imgW="2882880" imgH="1638000" progId="Equation.DSMT4">
                  <p:embed/>
                </p:oleObj>
              </mc:Choice>
              <mc:Fallback>
                <p:oleObj name="Equation" r:id="rId3" imgW="2882880" imgH="1638000" progId="Equation.DSMT4">
                  <p:embed/>
                  <p:pic>
                    <p:nvPicPr>
                      <p:cNvPr id="0" name=""/>
                      <p:cNvPicPr/>
                      <p:nvPr/>
                    </p:nvPicPr>
                    <p:blipFill>
                      <a:blip r:embed="rId4"/>
                      <a:stretch>
                        <a:fillRect/>
                      </a:stretch>
                    </p:blipFill>
                    <p:spPr>
                      <a:xfrm>
                        <a:off x="2286000" y="3603625"/>
                        <a:ext cx="4484688" cy="2547938"/>
                      </a:xfrm>
                      <a:prstGeom prst="rect">
                        <a:avLst/>
                      </a:prstGeom>
                    </p:spPr>
                  </p:pic>
                </p:oleObj>
              </mc:Fallback>
            </mc:AlternateContent>
          </a:graphicData>
        </a:graphic>
      </p:graphicFrame>
    </p:spTree>
    <p:extLst>
      <p:ext uri="{BB962C8B-B14F-4D97-AF65-F5344CB8AC3E}">
        <p14:creationId xmlns:p14="http://schemas.microsoft.com/office/powerpoint/2010/main" val="3060628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840468"/>
            <a:ext cx="2209800" cy="369332"/>
          </a:xfrm>
          <a:prstGeom prst="rect">
            <a:avLst/>
          </a:prstGeom>
          <a:noFill/>
        </p:spPr>
        <p:txBody>
          <a:bodyPr wrap="square" rtlCol="0">
            <a:spAutoFit/>
          </a:bodyPr>
          <a:lstStyle/>
          <a:p>
            <a:r>
              <a:rPr lang="en-US" dirty="0" smtClean="0"/>
              <a:t>Example 2</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6982"/>
            <a:ext cx="4191000" cy="33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803" y="631625"/>
            <a:ext cx="3403797" cy="13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631521"/>
            <a:ext cx="838200" cy="20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276599"/>
            <a:ext cx="4953000" cy="51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9299" y="3962400"/>
            <a:ext cx="528348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133599"/>
            <a:ext cx="7315200" cy="870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2792269"/>
            <a:ext cx="5995568"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028950"/>
            <a:ext cx="1077468" cy="19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7268" y="3014519"/>
            <a:ext cx="444730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38800" y="1676400"/>
            <a:ext cx="825777" cy="304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47886582"/>
              </p:ext>
            </p:extLst>
          </p:nvPr>
        </p:nvGraphicFramePr>
        <p:xfrm>
          <a:off x="5797688" y="1758434"/>
          <a:ext cx="508000" cy="228600"/>
        </p:xfrm>
        <a:graphic>
          <a:graphicData uri="http://schemas.openxmlformats.org/presentationml/2006/ole">
            <mc:AlternateContent xmlns:mc="http://schemas.openxmlformats.org/markup-compatibility/2006">
              <mc:Choice xmlns:v="urn:schemas-microsoft-com:vml" Requires="v">
                <p:oleObj spid="_x0000_s21510" name="Equation" r:id="rId12" imgW="507960" imgH="228600" progId="Equation.DSMT4">
                  <p:embed/>
                </p:oleObj>
              </mc:Choice>
              <mc:Fallback>
                <p:oleObj name="Equation" r:id="rId12" imgW="507960" imgH="228600" progId="Equation.DSMT4">
                  <p:embed/>
                  <p:pic>
                    <p:nvPicPr>
                      <p:cNvPr id="0" name=""/>
                      <p:cNvPicPr/>
                      <p:nvPr/>
                    </p:nvPicPr>
                    <p:blipFill>
                      <a:blip r:embed="rId13"/>
                      <a:stretch>
                        <a:fillRect/>
                      </a:stretch>
                    </p:blipFill>
                    <p:spPr>
                      <a:xfrm>
                        <a:off x="5797688" y="1758434"/>
                        <a:ext cx="508000" cy="228600"/>
                      </a:xfrm>
                      <a:prstGeom prst="rect">
                        <a:avLst/>
                      </a:prstGeom>
                    </p:spPr>
                  </p:pic>
                </p:oleObj>
              </mc:Fallback>
            </mc:AlternateContent>
          </a:graphicData>
        </a:graphic>
      </p:graphicFrame>
    </p:spTree>
    <p:extLst>
      <p:ext uri="{BB962C8B-B14F-4D97-AF65-F5344CB8AC3E}">
        <p14:creationId xmlns:p14="http://schemas.microsoft.com/office/powerpoint/2010/main" val="3841203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311717"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521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57450"/>
            <a:ext cx="7408273"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1992868"/>
            <a:ext cx="2209800" cy="369332"/>
          </a:xfrm>
          <a:prstGeom prst="rect">
            <a:avLst/>
          </a:prstGeom>
          <a:noFill/>
        </p:spPr>
        <p:txBody>
          <a:bodyPr wrap="square" rtlCol="0">
            <a:spAutoFit/>
          </a:bodyPr>
          <a:lstStyle/>
          <a:p>
            <a:r>
              <a:rPr lang="en-US" dirty="0" smtClean="0"/>
              <a:t>Example 3</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65325"/>
            <a:ext cx="7473963" cy="132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897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239000" cy="23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86075"/>
            <a:ext cx="7315200" cy="68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
            <a:ext cx="278130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05200"/>
            <a:ext cx="3352800" cy="3005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836997"/>
            <a:ext cx="3182112" cy="26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236" y="4103697"/>
            <a:ext cx="3301364" cy="23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236" y="4343400"/>
            <a:ext cx="3326127"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332" y="4581144"/>
            <a:ext cx="727668" cy="21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780280"/>
            <a:ext cx="533400" cy="24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576637"/>
            <a:ext cx="2306819" cy="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33800" y="4495800"/>
            <a:ext cx="6477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a:t>
            </a:r>
            <a:endParaRPr lang="en-US" sz="1600" dirty="0">
              <a:latin typeface="Times New Roman" panose="02020603050405020304" pitchFamily="18" charset="0"/>
              <a:cs typeface="Times New Roman" panose="02020603050405020304" pitchFamily="18" charset="0"/>
            </a:endParaRPr>
          </a:p>
        </p:txBody>
      </p:sp>
      <p:pic>
        <p:nvPicPr>
          <p:cNvPr id="2064"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4826181"/>
            <a:ext cx="1245665" cy="24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2572" y="4840224"/>
            <a:ext cx="1502228"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307" y="5068824"/>
            <a:ext cx="2467293" cy="26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96887" y="5100828"/>
            <a:ext cx="871728" cy="20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9"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8793" y="5334000"/>
            <a:ext cx="3531614" cy="20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0"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7236" y="5550511"/>
            <a:ext cx="3142421" cy="23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1"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86200" y="5562600"/>
            <a:ext cx="423512" cy="20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91025" y="3836997"/>
            <a:ext cx="268357" cy="24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272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64156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577271"/>
            <a:ext cx="7641560" cy="529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645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32991"/>
            <a:ext cx="5029200" cy="55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2" y="999103"/>
            <a:ext cx="7315200" cy="563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071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304799"/>
            <a:ext cx="7229475" cy="515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515464"/>
            <a:ext cx="7162800" cy="93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59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990600" y="711692"/>
            <a:ext cx="7315200" cy="2641108"/>
          </a:xfrm>
          <a:prstGeom prst="rect">
            <a:avLst/>
          </a:prstGeom>
          <a:noFill/>
        </p:spPr>
        <p:txBody>
          <a:bodyPr wrap="square" rtlCol="0">
            <a:spAutoFit/>
          </a:bodyPr>
          <a:lstStyle/>
          <a:p>
            <a:pPr algn="just">
              <a:lnSpc>
                <a:spcPts val="2000"/>
              </a:lnSpc>
            </a:pPr>
            <a:r>
              <a:rPr lang="en-US" sz="1600" dirty="0" smtClean="0">
                <a:latin typeface="Times New Roman" panose="02020603050405020304" pitchFamily="18" charset="0"/>
                <a:cs typeface="Times New Roman" panose="02020603050405020304" pitchFamily="18" charset="0"/>
              </a:rPr>
              <a:t>A company decided to develop its activities by creating two new stores. Three places are considered for this aim. The following figure shows the possible transportation relations between mentioned places and four new customers, for example first place can support just first, third and fourth customers. Also this figure contains the capacity of each store (if it is built), demand of each customer and transportation cost of one unit between the places and the customers. The initial investment cost for constructing the store at each place and its inventory cost is summarized in the following table. Formulate an integer linear programming problem to choose the best places for creating these stores and minimize the total investment, transportation and inventory cost. </a:t>
            </a:r>
            <a:endParaRPr lang="en-US" sz="1600" dirty="0">
              <a:latin typeface="Times New Roman" panose="02020603050405020304" pitchFamily="18" charset="0"/>
              <a:cs typeface="Times New Roman" panose="02020603050405020304" pitchFamily="18"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1011905996"/>
              </p:ext>
            </p:extLst>
          </p:nvPr>
        </p:nvGraphicFramePr>
        <p:xfrm>
          <a:off x="5029200" y="3851814"/>
          <a:ext cx="3124200" cy="1645920"/>
        </p:xfrm>
        <a:graphic>
          <a:graphicData uri="http://schemas.openxmlformats.org/drawingml/2006/table">
            <a:tbl>
              <a:tblPr firstRow="1" firstCol="1" bandRow="1">
                <a:tableStyleId>{5C22544A-7EE6-4342-B048-85BDC9FD1C3A}</a:tableStyleId>
              </a:tblPr>
              <a:tblGrid>
                <a:gridCol w="533400"/>
                <a:gridCol w="1295400"/>
                <a:gridCol w="1295400"/>
              </a:tblGrid>
              <a:tr h="537306">
                <a:tc>
                  <a:txBody>
                    <a:bodyPr/>
                    <a:lstStyle/>
                    <a:p>
                      <a:pPr marL="0" marR="0" algn="just">
                        <a:lnSpc>
                          <a:spcPct val="150000"/>
                        </a:lnSpc>
                        <a:spcBef>
                          <a:spcPts val="0"/>
                        </a:spcBef>
                        <a:spcAft>
                          <a:spcPts val="0"/>
                        </a:spcAft>
                      </a:pPr>
                      <a:r>
                        <a:rPr lang="en-GB" sz="1200" dirty="0">
                          <a:effectLst/>
                        </a:rPr>
                        <a:t>Place</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GB" sz="1200" dirty="0">
                          <a:effectLst/>
                        </a:rPr>
                        <a:t>Initial investment</a:t>
                      </a:r>
                      <a:endParaRPr lang="en-US" sz="1200" dirty="0">
                        <a:effectLst/>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GB" sz="1200" dirty="0">
                          <a:effectLst/>
                        </a:rPr>
                        <a:t>Inventory cost </a:t>
                      </a:r>
                      <a:endParaRPr lang="en-GB" sz="1200" dirty="0" smtClean="0">
                        <a:effectLst/>
                      </a:endParaRPr>
                    </a:p>
                    <a:p>
                      <a:pPr marL="0" marR="0" algn="ctr">
                        <a:lnSpc>
                          <a:spcPct val="150000"/>
                        </a:lnSpc>
                        <a:spcBef>
                          <a:spcPts val="0"/>
                        </a:spcBef>
                        <a:spcAft>
                          <a:spcPts val="0"/>
                        </a:spcAft>
                      </a:pPr>
                      <a:r>
                        <a:rPr lang="en-GB" sz="1200" dirty="0" smtClean="0">
                          <a:effectLst/>
                        </a:rPr>
                        <a:t>(</a:t>
                      </a:r>
                      <a:r>
                        <a:rPr lang="en-GB" sz="1200" dirty="0">
                          <a:effectLst/>
                        </a:rPr>
                        <a:t>per unit)</a:t>
                      </a:r>
                      <a:endParaRPr lang="en-US" sz="1200" dirty="0">
                        <a:effectLst/>
                        <a:latin typeface="Times New Roman"/>
                        <a:ea typeface="Times New Roman"/>
                      </a:endParaRPr>
                    </a:p>
                  </a:txBody>
                  <a:tcPr marL="68580" marR="68580" marT="0" marB="0"/>
                </a:tc>
              </a:tr>
              <a:tr h="337529">
                <a:tc>
                  <a:txBody>
                    <a:bodyPr/>
                    <a:lstStyle/>
                    <a:p>
                      <a:pPr marL="0" marR="0" algn="ctr">
                        <a:lnSpc>
                          <a:spcPct val="150000"/>
                        </a:lnSpc>
                        <a:spcBef>
                          <a:spcPts val="0"/>
                        </a:spcBef>
                        <a:spcAft>
                          <a:spcPts val="0"/>
                        </a:spcAft>
                      </a:pPr>
                      <a:r>
                        <a:rPr lang="en-GB" sz="1600" dirty="0">
                          <a:effectLst/>
                        </a:rPr>
                        <a:t>1</a:t>
                      </a:r>
                      <a:endParaRPr lang="en-US" sz="1600" dirty="0">
                        <a:effectLst/>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GB" sz="1400" dirty="0">
                          <a:effectLst/>
                        </a:rPr>
                        <a:t>K</a:t>
                      </a:r>
                      <a:r>
                        <a:rPr lang="en-GB" sz="1400" baseline="-25000" dirty="0">
                          <a:effectLst/>
                        </a:rPr>
                        <a:t>1</a:t>
                      </a:r>
                      <a:endParaRPr lang="en-US" sz="1400" dirty="0">
                        <a:effectLst/>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GB" sz="1400">
                          <a:effectLst/>
                        </a:rPr>
                        <a:t>P</a:t>
                      </a:r>
                      <a:r>
                        <a:rPr lang="en-GB" sz="1400" baseline="-25000">
                          <a:effectLst/>
                        </a:rPr>
                        <a:t>1</a:t>
                      </a:r>
                      <a:endParaRPr lang="en-US" sz="1400">
                        <a:effectLst/>
                        <a:latin typeface="Times New Roman"/>
                        <a:ea typeface="Times New Roman"/>
                      </a:endParaRPr>
                    </a:p>
                  </a:txBody>
                  <a:tcPr marL="68580" marR="68580" marT="0" marB="0"/>
                </a:tc>
              </a:tr>
              <a:tr h="337529">
                <a:tc>
                  <a:txBody>
                    <a:bodyPr/>
                    <a:lstStyle/>
                    <a:p>
                      <a:pPr marL="0" marR="0" algn="ctr">
                        <a:lnSpc>
                          <a:spcPct val="150000"/>
                        </a:lnSpc>
                        <a:spcBef>
                          <a:spcPts val="0"/>
                        </a:spcBef>
                        <a:spcAft>
                          <a:spcPts val="0"/>
                        </a:spcAft>
                      </a:pPr>
                      <a:r>
                        <a:rPr lang="en-GB" sz="1600" dirty="0">
                          <a:effectLst/>
                        </a:rPr>
                        <a:t>2</a:t>
                      </a:r>
                      <a:endParaRPr lang="en-US" sz="1600" dirty="0">
                        <a:effectLst/>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GB" sz="1400" dirty="0">
                          <a:effectLst/>
                        </a:rPr>
                        <a:t>K</a:t>
                      </a:r>
                      <a:r>
                        <a:rPr lang="en-GB" sz="1400" baseline="-25000" dirty="0">
                          <a:effectLst/>
                        </a:rPr>
                        <a:t>2</a:t>
                      </a:r>
                      <a:endParaRPr lang="en-US" sz="1400" dirty="0">
                        <a:effectLst/>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GB" sz="1400">
                          <a:effectLst/>
                        </a:rPr>
                        <a:t>P</a:t>
                      </a:r>
                      <a:r>
                        <a:rPr lang="en-GB" sz="1400" baseline="-25000">
                          <a:effectLst/>
                        </a:rPr>
                        <a:t>2</a:t>
                      </a:r>
                      <a:endParaRPr lang="en-US" sz="1400">
                        <a:effectLst/>
                        <a:latin typeface="Times New Roman"/>
                        <a:ea typeface="Times New Roman"/>
                      </a:endParaRPr>
                    </a:p>
                  </a:txBody>
                  <a:tcPr marL="68580" marR="68580" marT="0" marB="0"/>
                </a:tc>
              </a:tr>
              <a:tr h="337529">
                <a:tc>
                  <a:txBody>
                    <a:bodyPr/>
                    <a:lstStyle/>
                    <a:p>
                      <a:pPr marL="0" marR="0" algn="ctr">
                        <a:lnSpc>
                          <a:spcPct val="150000"/>
                        </a:lnSpc>
                        <a:spcBef>
                          <a:spcPts val="0"/>
                        </a:spcBef>
                        <a:spcAft>
                          <a:spcPts val="0"/>
                        </a:spcAft>
                      </a:pPr>
                      <a:r>
                        <a:rPr lang="en-GB" sz="1600" dirty="0">
                          <a:effectLst/>
                        </a:rPr>
                        <a:t>3</a:t>
                      </a:r>
                      <a:endParaRPr lang="en-US" sz="1600" dirty="0">
                        <a:effectLst/>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GB" sz="1400" dirty="0">
                          <a:effectLst/>
                        </a:rPr>
                        <a:t>K</a:t>
                      </a:r>
                      <a:r>
                        <a:rPr lang="en-GB" sz="1400" baseline="-25000" dirty="0">
                          <a:effectLst/>
                        </a:rPr>
                        <a:t>3</a:t>
                      </a:r>
                      <a:endParaRPr lang="en-US" sz="1400" dirty="0">
                        <a:effectLst/>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GB" sz="1400" dirty="0">
                          <a:effectLst/>
                        </a:rPr>
                        <a:t>P</a:t>
                      </a:r>
                      <a:r>
                        <a:rPr lang="en-GB" sz="1400" baseline="-25000" dirty="0">
                          <a:effectLst/>
                        </a:rPr>
                        <a:t>3</a:t>
                      </a:r>
                      <a:endParaRPr lang="en-US" sz="1400" dirty="0">
                        <a:effectLst/>
                        <a:latin typeface="Times New Roman"/>
                        <a:ea typeface="Times New Roman"/>
                      </a:endParaRPr>
                    </a:p>
                  </a:txBody>
                  <a:tcPr marL="68580" marR="68580" marT="0" marB="0"/>
                </a:tc>
              </a:tr>
            </a:tbl>
          </a:graphicData>
        </a:graphic>
      </p:graphicFrame>
      <p:pic>
        <p:nvPicPr>
          <p:cNvPr id="6196"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30054"/>
            <a:ext cx="3733800" cy="284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990600" y="392668"/>
            <a:ext cx="2209800" cy="369332"/>
          </a:xfrm>
          <a:prstGeom prst="rect">
            <a:avLst/>
          </a:prstGeom>
          <a:noFill/>
        </p:spPr>
        <p:txBody>
          <a:bodyPr wrap="square" rtlCol="0">
            <a:spAutoFit/>
          </a:bodyPr>
          <a:lstStyle/>
          <a:p>
            <a:r>
              <a:rPr lang="en-US" dirty="0" smtClean="0"/>
              <a:t>Example 4</a:t>
            </a:r>
            <a:endParaRPr lang="en-US" dirty="0"/>
          </a:p>
        </p:txBody>
      </p:sp>
      <p:sp>
        <p:nvSpPr>
          <p:cNvPr id="39" name="TextBox 38"/>
          <p:cNvSpPr txBox="1"/>
          <p:nvPr/>
        </p:nvSpPr>
        <p:spPr>
          <a:xfrm>
            <a:off x="1295400" y="3465124"/>
            <a:ext cx="381000" cy="307777"/>
          </a:xfrm>
          <a:prstGeom prst="rect">
            <a:avLst/>
          </a:prstGeom>
          <a:solidFill>
            <a:schemeClr val="bg1"/>
          </a:solidFill>
        </p:spPr>
        <p:txBody>
          <a:bodyPr wrap="square" rtlCol="0">
            <a:spAutoFit/>
          </a:bodyPr>
          <a:lstStyle/>
          <a:p>
            <a:r>
              <a:rPr lang="en-US" sz="1400" dirty="0" smtClean="0"/>
              <a:t>A1</a:t>
            </a:r>
            <a:endParaRPr lang="en-US" sz="1400" dirty="0"/>
          </a:p>
        </p:txBody>
      </p:sp>
      <p:sp>
        <p:nvSpPr>
          <p:cNvPr id="43" name="TextBox 42"/>
          <p:cNvSpPr txBox="1"/>
          <p:nvPr/>
        </p:nvSpPr>
        <p:spPr>
          <a:xfrm>
            <a:off x="2895600" y="4572000"/>
            <a:ext cx="381000" cy="307777"/>
          </a:xfrm>
          <a:prstGeom prst="rect">
            <a:avLst/>
          </a:prstGeom>
          <a:solidFill>
            <a:schemeClr val="bg1"/>
          </a:solidFill>
        </p:spPr>
        <p:txBody>
          <a:bodyPr wrap="square" rtlCol="0">
            <a:spAutoFit/>
          </a:bodyPr>
          <a:lstStyle/>
          <a:p>
            <a:r>
              <a:rPr lang="en-US" sz="1400" dirty="0" smtClean="0"/>
              <a:t>A2</a:t>
            </a:r>
            <a:endParaRPr lang="en-US" sz="1400" dirty="0"/>
          </a:p>
        </p:txBody>
      </p:sp>
      <p:sp>
        <p:nvSpPr>
          <p:cNvPr id="44" name="TextBox 43"/>
          <p:cNvSpPr txBox="1"/>
          <p:nvPr/>
        </p:nvSpPr>
        <p:spPr>
          <a:xfrm>
            <a:off x="4267200" y="5715000"/>
            <a:ext cx="381000" cy="307777"/>
          </a:xfrm>
          <a:prstGeom prst="rect">
            <a:avLst/>
          </a:prstGeom>
          <a:solidFill>
            <a:schemeClr val="bg1"/>
          </a:solidFill>
        </p:spPr>
        <p:txBody>
          <a:bodyPr wrap="square" rtlCol="0">
            <a:spAutoFit/>
          </a:bodyPr>
          <a:lstStyle/>
          <a:p>
            <a:r>
              <a:rPr lang="en-US" sz="1400" dirty="0" smtClean="0"/>
              <a:t>A3</a:t>
            </a:r>
            <a:endParaRPr lang="en-US" sz="1400" dirty="0"/>
          </a:p>
        </p:txBody>
      </p:sp>
    </p:spTree>
    <p:extLst>
      <p:ext uri="{BB962C8B-B14F-4D97-AF65-F5344CB8AC3E}">
        <p14:creationId xmlns:p14="http://schemas.microsoft.com/office/powerpoint/2010/main" val="3078744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CDC26F72BBA74DBCE39413FB241BD2" ma:contentTypeVersion="" ma:contentTypeDescription="Create a new document." ma:contentTypeScope="" ma:versionID="db0fc200aa334aaaef5322dcc6fb1ef7">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83F84BB-AD15-4C45-ACB9-E4463763C38C}"/>
</file>

<file path=customXml/itemProps2.xml><?xml version="1.0" encoding="utf-8"?>
<ds:datastoreItem xmlns:ds="http://schemas.openxmlformats.org/officeDocument/2006/customXml" ds:itemID="{9BFF827E-876F-4CEC-97D2-F973F53DCEE3}"/>
</file>

<file path=customXml/itemProps3.xml><?xml version="1.0" encoding="utf-8"?>
<ds:datastoreItem xmlns:ds="http://schemas.openxmlformats.org/officeDocument/2006/customXml" ds:itemID="{CB35EE6A-5A2F-44DA-8EEB-515F20B60125}"/>
</file>

<file path=docProps/app.xml><?xml version="1.0" encoding="utf-8"?>
<Properties xmlns="http://schemas.openxmlformats.org/officeDocument/2006/extended-properties" xmlns:vt="http://schemas.openxmlformats.org/officeDocument/2006/docPropsVTypes">
  <TotalTime>1578</TotalTime>
  <Words>1090</Words>
  <Application>Microsoft Office PowerPoint</Application>
  <PresentationFormat>On-screen Show (4:3)</PresentationFormat>
  <Paragraphs>68</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win7</cp:lastModifiedBy>
  <cp:revision>55</cp:revision>
  <dcterms:created xsi:type="dcterms:W3CDTF">2020-04-05T10:34:18Z</dcterms:created>
  <dcterms:modified xsi:type="dcterms:W3CDTF">2021-12-06T13:57:13Z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0x0101008ACDC26F72BBA74DBCE39413FB241BD2</vt:lpwstr>
  </property>
</Properties>
</file>